
<file path=[Content_Types].xml><?xml version="1.0" encoding="utf-8"?>
<Types xmlns="http://schemas.openxmlformats.org/package/2006/content-types">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28"/>
  </p:notesMasterIdLst>
  <p:handoutMasterIdLst>
    <p:handoutMasterId r:id="rId29"/>
  </p:handoutMasterIdLst>
  <p:sldIdLst>
    <p:sldId id="1296" r:id="rId2"/>
    <p:sldId id="1307" r:id="rId3"/>
    <p:sldId id="1308" r:id="rId4"/>
    <p:sldId id="1309" r:id="rId5"/>
    <p:sldId id="1312" r:id="rId6"/>
    <p:sldId id="1313" r:id="rId7"/>
    <p:sldId id="1314" r:id="rId8"/>
    <p:sldId id="1315" r:id="rId9"/>
    <p:sldId id="1316" r:id="rId10"/>
    <p:sldId id="1317" r:id="rId11"/>
    <p:sldId id="1318" r:id="rId12"/>
    <p:sldId id="1319" r:id="rId13"/>
    <p:sldId id="1320" r:id="rId14"/>
    <p:sldId id="1321" r:id="rId15"/>
    <p:sldId id="1322" r:id="rId16"/>
    <p:sldId id="1323" r:id="rId17"/>
    <p:sldId id="1324" r:id="rId18"/>
    <p:sldId id="1325" r:id="rId19"/>
    <p:sldId id="1326" r:id="rId20"/>
    <p:sldId id="1327" r:id="rId21"/>
    <p:sldId id="1328" r:id="rId22"/>
    <p:sldId id="1329" r:id="rId23"/>
    <p:sldId id="1330" r:id="rId24"/>
    <p:sldId id="1331" r:id="rId25"/>
    <p:sldId id="1332" r:id="rId26"/>
    <p:sldId id="1333" r:id="rId27"/>
  </p:sldIdLst>
  <p:sldSz cx="7775575" cy="10907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794"/>
    <a:srgbClr val="FBE000"/>
    <a:srgbClr val="7F7F7F"/>
    <a:srgbClr val="B29E90"/>
    <a:srgbClr val="70A8AF"/>
    <a:srgbClr val="D3C0B2"/>
    <a:srgbClr val="2120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11" autoAdjust="0"/>
    <p:restoredTop sz="97110" autoAdjust="0"/>
  </p:normalViewPr>
  <p:slideViewPr>
    <p:cSldViewPr snapToGrid="0" showGuides="1">
      <p:cViewPr>
        <p:scale>
          <a:sx n="80" d="100"/>
          <a:sy n="80" d="100"/>
        </p:scale>
        <p:origin x="-2981" y="346"/>
      </p:cViewPr>
      <p:guideLst>
        <p:guide orient="horz" pos="6213"/>
        <p:guide orient="horz" pos="802"/>
        <p:guide pos="2449"/>
        <p:guide pos="4604"/>
        <p:guide pos="294"/>
      </p:guideLst>
    </p:cSldViewPr>
  </p:slideViewPr>
  <p:outlineViewPr>
    <p:cViewPr>
      <p:scale>
        <a:sx n="25" d="100"/>
        <a:sy n="25" d="100"/>
      </p:scale>
      <p:origin x="0" y="-8796"/>
    </p:cViewPr>
  </p:outlineViewPr>
  <p:notesTextViewPr>
    <p:cViewPr>
      <p:scale>
        <a:sx n="3" d="2"/>
        <a:sy n="3" d="2"/>
      </p:scale>
      <p:origin x="0" y="0"/>
    </p:cViewPr>
  </p:notesTextViewPr>
  <p:sorterViewPr>
    <p:cViewPr>
      <p:scale>
        <a:sx n="30" d="100"/>
        <a:sy n="30" d="100"/>
      </p:scale>
      <p:origin x="0" y="-32478"/>
    </p:cViewPr>
  </p:sorterViewPr>
  <p:notesViewPr>
    <p:cSldViewPr snapToGrid="0" showGuides="1">
      <p:cViewPr varScale="1">
        <p:scale>
          <a:sx n="74" d="100"/>
          <a:sy n="74" d="100"/>
        </p:scale>
        <p:origin x="2616" y="54"/>
      </p:cViewPr>
      <p:guideLst/>
    </p:cSldViewPr>
  </p:notesViewPr>
  <p:gridSpacing cx="77414438" cy="774144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pPr/>
              <a:t>2022-09-22</a:t>
            </a:fld>
            <a:endParaRPr lang="fr-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pPr/>
              <a:t>‹#›</a:t>
            </a:fld>
            <a:endParaRPr lang="fr-CA" dirty="0"/>
          </a:p>
        </p:txBody>
      </p:sp>
    </p:spTree>
    <p:extLst>
      <p:ext uri="{BB962C8B-B14F-4D97-AF65-F5344CB8AC3E}">
        <p14:creationId xmlns:p14="http://schemas.microsoft.com/office/powerpoint/2010/main" xmlns=""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pPr/>
              <a:t>2022-09-22</a:t>
            </a:fld>
            <a:endParaRPr lang="fr-CA" dirty="0"/>
          </a:p>
        </p:txBody>
      </p:sp>
      <p:sp>
        <p:nvSpPr>
          <p:cNvPr id="4" name="Slide Image Placeholder 3"/>
          <p:cNvSpPr>
            <a:spLocks noGrp="1" noRot="1" noChangeAspect="1"/>
          </p:cNvSpPr>
          <p:nvPr>
            <p:ph type="sldImg" idx="2"/>
          </p:nvPr>
        </p:nvSpPr>
        <p:spPr>
          <a:xfrm>
            <a:off x="2328863" y="1143000"/>
            <a:ext cx="2200275"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Επεξεργασία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pPr/>
              <a:t>‹#›</a:t>
            </a:fld>
            <a:endParaRPr lang="fr-CA" dirty="0"/>
          </a:p>
        </p:txBody>
      </p:sp>
    </p:spTree>
    <p:extLst>
      <p:ext uri="{BB962C8B-B14F-4D97-AF65-F5344CB8AC3E}">
        <p14:creationId xmlns:p14="http://schemas.microsoft.com/office/powerpoint/2010/main" xmlns="" val="33286996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AD7F9BF-6F14-7241-8C70-8858D1F0DD75}"/>
              </a:ext>
            </a:extLst>
          </p:cNvPr>
          <p:cNvSpPr>
            <a:spLocks noGrp="1"/>
          </p:cNvSpPr>
          <p:nvPr>
            <p:ph type="pic" sz="quarter" idx="10" hasCustomPrompt="1"/>
          </p:nvPr>
        </p:nvSpPr>
        <p:spPr>
          <a:xfrm>
            <a:off x="0" y="0"/>
            <a:ext cx="7775575" cy="10907713"/>
          </a:xfrm>
          <a:custGeom>
            <a:avLst/>
            <a:gdLst>
              <a:gd name="connsiteX0" fmla="*/ 0 w 7775575"/>
              <a:gd name="connsiteY0" fmla="*/ 10387013 h 10907713"/>
              <a:gd name="connsiteX1" fmla="*/ 7775575 w 7775575"/>
              <a:gd name="connsiteY1" fmla="*/ 10387013 h 10907713"/>
              <a:gd name="connsiteX2" fmla="*/ 7775575 w 7775575"/>
              <a:gd name="connsiteY2" fmla="*/ 10907713 h 10907713"/>
              <a:gd name="connsiteX3" fmla="*/ 0 w 7775575"/>
              <a:gd name="connsiteY3" fmla="*/ 10907713 h 10907713"/>
              <a:gd name="connsiteX4" fmla="*/ 0 w 7775575"/>
              <a:gd name="connsiteY4" fmla="*/ 0 h 10907713"/>
              <a:gd name="connsiteX5" fmla="*/ 7775575 w 7775575"/>
              <a:gd name="connsiteY5" fmla="*/ 0 h 10907713"/>
              <a:gd name="connsiteX6" fmla="*/ 7775575 w 7775575"/>
              <a:gd name="connsiteY6" fmla="*/ 9715500 h 10907713"/>
              <a:gd name="connsiteX7" fmla="*/ 0 w 7775575"/>
              <a:gd name="connsiteY7" fmla="*/ 9715500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5575" h="10907713">
                <a:moveTo>
                  <a:pt x="0" y="10387013"/>
                </a:moveTo>
                <a:lnTo>
                  <a:pt x="7775575" y="10387013"/>
                </a:lnTo>
                <a:lnTo>
                  <a:pt x="7775575" y="10907713"/>
                </a:lnTo>
                <a:lnTo>
                  <a:pt x="0" y="10907713"/>
                </a:lnTo>
                <a:close/>
                <a:moveTo>
                  <a:pt x="0" y="0"/>
                </a:moveTo>
                <a:lnTo>
                  <a:pt x="7775575" y="0"/>
                </a:lnTo>
                <a:lnTo>
                  <a:pt x="7775575" y="9715500"/>
                </a:lnTo>
                <a:lnTo>
                  <a:pt x="0" y="9715500"/>
                </a:lnTo>
                <a:close/>
              </a:path>
            </a:pathLst>
          </a:custGeom>
          <a:solidFill>
            <a:schemeClr val="bg2">
              <a:lumMod val="95000"/>
            </a:schemeClr>
          </a:solidFill>
        </p:spPr>
        <p:txBody>
          <a:bodyPr wrap="square" anchor="ctr">
            <a:noAutofit/>
          </a:bodyPr>
          <a:lstStyle>
            <a:lvl1pPr marL="0" indent="0" algn="ctr">
              <a:buNone/>
              <a:defRPr sz="2863"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CA" dirty="0"/>
              <a:t>PICTURE</a:t>
            </a:r>
            <a:endParaRPr lang="fr-CA" dirty="0"/>
          </a:p>
        </p:txBody>
      </p:sp>
      <p:pic>
        <p:nvPicPr>
          <p:cNvPr id="3" name="Picture 2">
            <a:extLst>
              <a:ext uri="{FF2B5EF4-FFF2-40B4-BE49-F238E27FC236}">
                <a16:creationId xmlns:a16="http://schemas.microsoft.com/office/drawing/2014/main" xmlns="" id="{00900524-69F1-1B4E-87D9-A9AF7C42B317}"/>
              </a:ext>
            </a:extLst>
          </p:cNvPr>
          <p:cNvPicPr/>
          <p:nvPr userDrawn="1"/>
        </p:nvPicPr>
        <p:blipFill rotWithShape="1">
          <a:blip r:embed="rId2" cstate="screen">
            <a:extLst>
              <a:ext uri="{28A0092B-C50C-407E-A947-70E740481C1C}">
                <a14:useLocalDpi xmlns:a14="http://schemas.microsoft.com/office/drawing/2010/main" xmlns=""/>
              </a:ext>
            </a:extLst>
          </a:blip>
          <a:srcRect r="44449"/>
          <a:stretch/>
        </p:blipFill>
        <p:spPr bwMode="auto">
          <a:xfrm>
            <a:off x="6071639" y="9904886"/>
            <a:ext cx="1280061" cy="293943"/>
          </a:xfrm>
          <a:prstGeom prst="rect">
            <a:avLst/>
          </a:prstGeom>
          <a:ln>
            <a:noFill/>
          </a:ln>
          <a:extLst>
            <a:ext uri="{53640926-AAD7-44D8-BBD7-CCE9431645EC}">
              <a14:shadowObscured xmlns:a14="http://schemas.microsoft.com/office/drawing/2010/main" xmlns=""/>
            </a:ext>
          </a:extLst>
        </p:spPr>
      </p:pic>
      <p:sp>
        <p:nvSpPr>
          <p:cNvPr id="8" name="Text Box 5">
            <a:extLst>
              <a:ext uri="{FF2B5EF4-FFF2-40B4-BE49-F238E27FC236}">
                <a16:creationId xmlns:a16="http://schemas.microsoft.com/office/drawing/2014/main" xmlns="" id="{1BAA40D7-32A8-6E4B-95A1-AC745DC28F8A}"/>
              </a:ext>
            </a:extLst>
          </p:cNvPr>
          <p:cNvSpPr txBox="1"/>
          <p:nvPr userDrawn="1"/>
        </p:nvSpPr>
        <p:spPr>
          <a:xfrm>
            <a:off x="275957" y="9904886"/>
            <a:ext cx="5506279" cy="34406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dirty="0">
                <a:solidFill>
                  <a:srgbClr val="7F7F7F"/>
                </a:solidFill>
                <a:effectLst/>
                <a:latin typeface="Avenir Book" panose="02000503020000020003" pitchFamily="2" charset="0"/>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dirty="0">
              <a:solidFill>
                <a:srgbClr val="7F7F7F"/>
              </a:solidFill>
              <a:effectLst/>
              <a:latin typeface="Avenir Book" panose="02000503020000020003" pitchFamily="2" charset="0"/>
              <a:ea typeface="Calibri" panose="020F0502020204030204" pitchFamily="34" charset="0"/>
              <a:cs typeface="Times New Roman" panose="02020603050405020304" pitchFamily="18" charset="0"/>
            </a:endParaRPr>
          </a:p>
          <a:p>
            <a:pPr algn="ctr"/>
            <a:r>
              <a:rPr lang="en-US" sz="800" dirty="0">
                <a:solidFill>
                  <a:srgbClr val="7F7F7F"/>
                </a:solidFill>
                <a:effectLst/>
                <a:latin typeface="Avenir Book" panose="02000503020000020003" pitchFamily="2" charset="0"/>
                <a:ea typeface="Calibri" panose="020F0502020204030204" pitchFamily="34" charset="0"/>
                <a:cs typeface="Times New Roman" panose="02020603050405020304" pitchFamily="18" charset="0"/>
              </a:rPr>
              <a:t> </a:t>
            </a:r>
            <a:endParaRPr lang="en-IE" sz="1100" dirty="0">
              <a:solidFill>
                <a:srgbClr val="7F7F7F"/>
              </a:solidFill>
              <a:effectLst/>
              <a:latin typeface="Avenir Book" panose="02000503020000020003" pitchFamily="2" charset="0"/>
              <a:ea typeface="Calibri" panose="020F0502020204030204" pitchFamily="34" charset="0"/>
              <a:cs typeface="Times New Roman" panose="02020603050405020304" pitchFamily="18" charset="0"/>
            </a:endParaRPr>
          </a:p>
        </p:txBody>
      </p:sp>
      <p:sp>
        <p:nvSpPr>
          <p:cNvPr id="26" name="Text Placeholder 23">
            <a:extLst>
              <a:ext uri="{FF2B5EF4-FFF2-40B4-BE49-F238E27FC236}">
                <a16:creationId xmlns:a16="http://schemas.microsoft.com/office/drawing/2014/main" xmlns="" id="{AA85D60F-B1EE-6BE0-255A-ED9239FE2208}"/>
              </a:ext>
            </a:extLst>
          </p:cNvPr>
          <p:cNvSpPr>
            <a:spLocks noGrp="1"/>
          </p:cNvSpPr>
          <p:nvPr>
            <p:ph type="body" sz="quarter" idx="20" hasCustomPrompt="1"/>
          </p:nvPr>
        </p:nvSpPr>
        <p:spPr>
          <a:xfrm>
            <a:off x="660225" y="8573683"/>
            <a:ext cx="1605405" cy="669055"/>
          </a:xfrm>
          <a:prstGeom prst="rect">
            <a:avLst/>
          </a:prstGeom>
        </p:spPr>
        <p:txBody>
          <a:bodyP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27" name="Text Placeholder 23">
            <a:extLst>
              <a:ext uri="{FF2B5EF4-FFF2-40B4-BE49-F238E27FC236}">
                <a16:creationId xmlns:a16="http://schemas.microsoft.com/office/drawing/2014/main" xmlns="" id="{70358F64-0556-EECC-6C86-3C271595C87E}"/>
              </a:ext>
            </a:extLst>
          </p:cNvPr>
          <p:cNvSpPr>
            <a:spLocks noGrp="1"/>
          </p:cNvSpPr>
          <p:nvPr>
            <p:ph type="body" sz="quarter" idx="18" hasCustomPrompt="1"/>
          </p:nvPr>
        </p:nvSpPr>
        <p:spPr>
          <a:xfrm>
            <a:off x="2705929" y="8567153"/>
            <a:ext cx="1346158" cy="626742"/>
          </a:xfrm>
          <a:prstGeom prst="rect">
            <a:avLst/>
          </a:prstGeom>
        </p:spPr>
        <p:txBody>
          <a:bodyP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28" name="Text Placeholder 32">
            <a:extLst>
              <a:ext uri="{FF2B5EF4-FFF2-40B4-BE49-F238E27FC236}">
                <a16:creationId xmlns:a16="http://schemas.microsoft.com/office/drawing/2014/main" xmlns="" id="{DB166BBF-847C-874C-40BF-A3710E92CB2F}"/>
              </a:ext>
            </a:extLst>
          </p:cNvPr>
          <p:cNvSpPr>
            <a:spLocks noGrp="1"/>
          </p:cNvSpPr>
          <p:nvPr>
            <p:ph type="body" sz="quarter" idx="13" hasCustomPrompt="1"/>
          </p:nvPr>
        </p:nvSpPr>
        <p:spPr>
          <a:xfrm>
            <a:off x="649763" y="5953453"/>
            <a:ext cx="3112055" cy="708318"/>
          </a:xfrm>
        </p:spPr>
        <p:txBody>
          <a:bodyPr>
            <a:noAutofit/>
          </a:bodyPr>
          <a:lstStyle>
            <a:lvl1pPr marL="0" indent="0" algn="l">
              <a:lnSpc>
                <a:spcPts val="4400"/>
              </a:lnSpc>
              <a:spcBef>
                <a:spcPts val="0"/>
              </a:spcBef>
              <a:buNone/>
              <a:defRPr sz="4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9" name="Text Placeholder 32">
            <a:extLst>
              <a:ext uri="{FF2B5EF4-FFF2-40B4-BE49-F238E27FC236}">
                <a16:creationId xmlns:a16="http://schemas.microsoft.com/office/drawing/2014/main" xmlns="" id="{821CC4C3-6A1E-CE99-BD6D-171639684093}"/>
              </a:ext>
            </a:extLst>
          </p:cNvPr>
          <p:cNvSpPr>
            <a:spLocks noGrp="1"/>
          </p:cNvSpPr>
          <p:nvPr>
            <p:ph type="body" sz="quarter" idx="16" hasCustomPrompt="1"/>
          </p:nvPr>
        </p:nvSpPr>
        <p:spPr>
          <a:xfrm>
            <a:off x="615896" y="5426960"/>
            <a:ext cx="4377573" cy="626742"/>
          </a:xfrm>
        </p:spPr>
        <p:txBody>
          <a:bodyPr anchor="t">
            <a:noAutofit/>
          </a:bodyPr>
          <a:lstStyle>
            <a:lvl1pPr marL="0" indent="0" algn="just">
              <a:lnSpc>
                <a:spcPct val="100000"/>
              </a:lnSpc>
              <a:spcBef>
                <a:spcPts val="0"/>
              </a:spcBef>
              <a:buNone/>
              <a:defRPr sz="3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
        <p:nvSpPr>
          <p:cNvPr id="30" name="Text Placeholder 32">
            <a:extLst>
              <a:ext uri="{FF2B5EF4-FFF2-40B4-BE49-F238E27FC236}">
                <a16:creationId xmlns:a16="http://schemas.microsoft.com/office/drawing/2014/main" xmlns="" id="{88936673-72E2-7BDF-4353-C966BEABD50F}"/>
              </a:ext>
            </a:extLst>
          </p:cNvPr>
          <p:cNvSpPr>
            <a:spLocks noGrp="1"/>
          </p:cNvSpPr>
          <p:nvPr>
            <p:ph type="body" sz="quarter" idx="21" hasCustomPrompt="1"/>
          </p:nvPr>
        </p:nvSpPr>
        <p:spPr>
          <a:xfrm>
            <a:off x="4342852" y="8569260"/>
            <a:ext cx="3457574" cy="626742"/>
          </a:xfrm>
          <a:solidFill>
            <a:srgbClr val="E43794"/>
          </a:solidFill>
        </p:spPr>
        <p:txBody>
          <a:bodyPr anchor="ctr">
            <a:noAutofit/>
          </a:bodyPr>
          <a:lstStyle>
            <a:lvl1pPr marL="0" indent="0" algn="just">
              <a:lnSpc>
                <a:spcPct val="100000"/>
              </a:lnSpc>
              <a:spcBef>
                <a:spcPts val="0"/>
              </a:spcBef>
              <a:buNone/>
              <a:defRPr sz="2400" b="0" i="0">
                <a:solidFill>
                  <a:schemeClr val="bg1"/>
                </a:solidFill>
                <a:highlight>
                  <a:srgbClr val="E43794"/>
                </a:highligh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 </a:t>
            </a:r>
            <a:r>
              <a:rPr lang="en-GB" dirty="0" err="1"/>
              <a:t>www.website.eu</a:t>
            </a:r>
            <a:endParaRPr lang="en-US" dirty="0"/>
          </a:p>
        </p:txBody>
      </p:sp>
    </p:spTree>
    <p:extLst>
      <p:ext uri="{BB962C8B-B14F-4D97-AF65-F5344CB8AC3E}">
        <p14:creationId xmlns:p14="http://schemas.microsoft.com/office/powerpoint/2010/main" xmlns="" val="352479636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inal Slid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xmlns="" id="{8E5659A6-E184-6814-E302-C754E324652F}"/>
              </a:ext>
            </a:extLst>
          </p:cNvPr>
          <p:cNvSpPr/>
          <p:nvPr userDrawn="1"/>
        </p:nvSpPr>
        <p:spPr>
          <a:xfrm>
            <a:off x="-1" y="-359344"/>
            <a:ext cx="7775575" cy="5813200"/>
          </a:xfrm>
          <a:custGeom>
            <a:avLst/>
            <a:gdLst>
              <a:gd name="connsiteX0" fmla="*/ 7775574 w 7775575"/>
              <a:gd name="connsiteY0" fmla="*/ 1482206 h 5813200"/>
              <a:gd name="connsiteX1" fmla="*/ 7775575 w 7775575"/>
              <a:gd name="connsiteY1" fmla="*/ 2836712 h 5813200"/>
              <a:gd name="connsiteX2" fmla="*/ 8562 w 7775575"/>
              <a:gd name="connsiteY2" fmla="*/ 5813200 h 5813200"/>
              <a:gd name="connsiteX3" fmla="*/ 8563 w 7775575"/>
              <a:gd name="connsiteY3" fmla="*/ 4458693 h 5813200"/>
              <a:gd name="connsiteX4" fmla="*/ 8563 w 7775575"/>
              <a:gd name="connsiteY4" fmla="*/ 0 h 5813200"/>
              <a:gd name="connsiteX5" fmla="*/ 5929913 w 7775575"/>
              <a:gd name="connsiteY5" fmla="*/ 0 h 5813200"/>
              <a:gd name="connsiteX6" fmla="*/ 5929910 w 7775575"/>
              <a:gd name="connsiteY6" fmla="*/ 1 h 5813200"/>
              <a:gd name="connsiteX7" fmla="*/ 6334121 w 7775575"/>
              <a:gd name="connsiteY7" fmla="*/ 1 h 5813200"/>
              <a:gd name="connsiteX8" fmla="*/ 6334124 w 7775575"/>
              <a:gd name="connsiteY8" fmla="*/ 0 h 5813200"/>
              <a:gd name="connsiteX9" fmla="*/ 7775575 w 7775575"/>
              <a:gd name="connsiteY9" fmla="*/ 2 h 5813200"/>
              <a:gd name="connsiteX10" fmla="*/ 7775574 w 7775575"/>
              <a:gd name="connsiteY10" fmla="*/ 1327302 h 5813200"/>
              <a:gd name="connsiteX11" fmla="*/ 8563 w 7775575"/>
              <a:gd name="connsiteY11" fmla="*/ 4303789 h 5813200"/>
              <a:gd name="connsiteX12" fmla="*/ 8563 w 7775575"/>
              <a:gd name="connsiteY12" fmla="*/ 2525715 h 5813200"/>
              <a:gd name="connsiteX13" fmla="*/ 0 w 7775575"/>
              <a:gd name="connsiteY13" fmla="*/ 2525715 h 5813200"/>
              <a:gd name="connsiteX14" fmla="*/ 0 w 7775575"/>
              <a:gd name="connsiteY14" fmla="*/ 1018648 h 5813200"/>
              <a:gd name="connsiteX15" fmla="*/ 1 w 7775575"/>
              <a:gd name="connsiteY15" fmla="*/ 1018648 h 5813200"/>
              <a:gd name="connsiteX16" fmla="*/ 1 w 7775575"/>
              <a:gd name="connsiteY16" fmla="*/ 1 h 5813200"/>
              <a:gd name="connsiteX17" fmla="*/ 8563 w 7775575"/>
              <a:gd name="connsiteY17" fmla="*/ 1 h 58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75575" h="5813200">
                <a:moveTo>
                  <a:pt x="7775574" y="1482206"/>
                </a:moveTo>
                <a:lnTo>
                  <a:pt x="7775575" y="2836712"/>
                </a:lnTo>
                <a:lnTo>
                  <a:pt x="8562" y="5813200"/>
                </a:lnTo>
                <a:lnTo>
                  <a:pt x="8563" y="4458693"/>
                </a:lnTo>
                <a:close/>
                <a:moveTo>
                  <a:pt x="8563" y="0"/>
                </a:moveTo>
                <a:lnTo>
                  <a:pt x="5929913" y="0"/>
                </a:lnTo>
                <a:lnTo>
                  <a:pt x="5929910" y="1"/>
                </a:lnTo>
                <a:lnTo>
                  <a:pt x="6334121" y="1"/>
                </a:lnTo>
                <a:lnTo>
                  <a:pt x="6334124" y="0"/>
                </a:lnTo>
                <a:lnTo>
                  <a:pt x="7775575" y="2"/>
                </a:lnTo>
                <a:lnTo>
                  <a:pt x="7775574" y="1327302"/>
                </a:lnTo>
                <a:lnTo>
                  <a:pt x="8563" y="4303789"/>
                </a:lnTo>
                <a:lnTo>
                  <a:pt x="8563" y="2525715"/>
                </a:lnTo>
                <a:lnTo>
                  <a:pt x="0" y="2525715"/>
                </a:lnTo>
                <a:lnTo>
                  <a:pt x="0" y="1018648"/>
                </a:lnTo>
                <a:lnTo>
                  <a:pt x="1" y="1018648"/>
                </a:lnTo>
                <a:lnTo>
                  <a:pt x="1" y="1"/>
                </a:lnTo>
                <a:lnTo>
                  <a:pt x="8563" y="1"/>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Picture Placeholder 19">
            <a:extLst>
              <a:ext uri="{FF2B5EF4-FFF2-40B4-BE49-F238E27FC236}">
                <a16:creationId xmlns:a16="http://schemas.microsoft.com/office/drawing/2014/main" xmlns="" id="{1924F29A-9C7C-2EBC-7FDF-6F34BD346F3C}"/>
              </a:ext>
            </a:extLst>
          </p:cNvPr>
          <p:cNvSpPr>
            <a:spLocks noGrp="1"/>
          </p:cNvSpPr>
          <p:nvPr>
            <p:ph type="pic" sz="quarter" idx="10"/>
          </p:nvPr>
        </p:nvSpPr>
        <p:spPr>
          <a:xfrm>
            <a:off x="0" y="-359344"/>
            <a:ext cx="7775575" cy="5813200"/>
          </a:xfrm>
          <a:custGeom>
            <a:avLst/>
            <a:gdLst>
              <a:gd name="connsiteX0" fmla="*/ 7775574 w 7775575"/>
              <a:gd name="connsiteY0" fmla="*/ 1482206 h 5813200"/>
              <a:gd name="connsiteX1" fmla="*/ 7775575 w 7775575"/>
              <a:gd name="connsiteY1" fmla="*/ 2836712 h 5813200"/>
              <a:gd name="connsiteX2" fmla="*/ 8562 w 7775575"/>
              <a:gd name="connsiteY2" fmla="*/ 5813200 h 5813200"/>
              <a:gd name="connsiteX3" fmla="*/ 8563 w 7775575"/>
              <a:gd name="connsiteY3" fmla="*/ 4458693 h 5813200"/>
              <a:gd name="connsiteX4" fmla="*/ 8563 w 7775575"/>
              <a:gd name="connsiteY4" fmla="*/ 0 h 5813200"/>
              <a:gd name="connsiteX5" fmla="*/ 5929913 w 7775575"/>
              <a:gd name="connsiteY5" fmla="*/ 0 h 5813200"/>
              <a:gd name="connsiteX6" fmla="*/ 5929910 w 7775575"/>
              <a:gd name="connsiteY6" fmla="*/ 1 h 5813200"/>
              <a:gd name="connsiteX7" fmla="*/ 6334121 w 7775575"/>
              <a:gd name="connsiteY7" fmla="*/ 1 h 5813200"/>
              <a:gd name="connsiteX8" fmla="*/ 6334124 w 7775575"/>
              <a:gd name="connsiteY8" fmla="*/ 0 h 5813200"/>
              <a:gd name="connsiteX9" fmla="*/ 7775575 w 7775575"/>
              <a:gd name="connsiteY9" fmla="*/ 2 h 5813200"/>
              <a:gd name="connsiteX10" fmla="*/ 7775574 w 7775575"/>
              <a:gd name="connsiteY10" fmla="*/ 1327302 h 5813200"/>
              <a:gd name="connsiteX11" fmla="*/ 8563 w 7775575"/>
              <a:gd name="connsiteY11" fmla="*/ 4303789 h 5813200"/>
              <a:gd name="connsiteX12" fmla="*/ 8563 w 7775575"/>
              <a:gd name="connsiteY12" fmla="*/ 2525715 h 5813200"/>
              <a:gd name="connsiteX13" fmla="*/ 0 w 7775575"/>
              <a:gd name="connsiteY13" fmla="*/ 2525715 h 5813200"/>
              <a:gd name="connsiteX14" fmla="*/ 0 w 7775575"/>
              <a:gd name="connsiteY14" fmla="*/ 1018648 h 5813200"/>
              <a:gd name="connsiteX15" fmla="*/ 1 w 7775575"/>
              <a:gd name="connsiteY15" fmla="*/ 1018648 h 5813200"/>
              <a:gd name="connsiteX16" fmla="*/ 1 w 7775575"/>
              <a:gd name="connsiteY16" fmla="*/ 1 h 5813200"/>
              <a:gd name="connsiteX17" fmla="*/ 8563 w 7775575"/>
              <a:gd name="connsiteY17" fmla="*/ 1 h 58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75575" h="5813200">
                <a:moveTo>
                  <a:pt x="7775574" y="1482206"/>
                </a:moveTo>
                <a:lnTo>
                  <a:pt x="7775575" y="2836712"/>
                </a:lnTo>
                <a:lnTo>
                  <a:pt x="8562" y="5813200"/>
                </a:lnTo>
                <a:lnTo>
                  <a:pt x="8563" y="4458693"/>
                </a:lnTo>
                <a:close/>
                <a:moveTo>
                  <a:pt x="8563" y="0"/>
                </a:moveTo>
                <a:lnTo>
                  <a:pt x="5929913" y="0"/>
                </a:lnTo>
                <a:lnTo>
                  <a:pt x="5929910" y="1"/>
                </a:lnTo>
                <a:lnTo>
                  <a:pt x="6334121" y="1"/>
                </a:lnTo>
                <a:lnTo>
                  <a:pt x="6334124" y="0"/>
                </a:lnTo>
                <a:lnTo>
                  <a:pt x="7775575" y="2"/>
                </a:lnTo>
                <a:lnTo>
                  <a:pt x="7775574" y="1327302"/>
                </a:lnTo>
                <a:lnTo>
                  <a:pt x="8563" y="4303789"/>
                </a:lnTo>
                <a:lnTo>
                  <a:pt x="8563" y="2525715"/>
                </a:lnTo>
                <a:lnTo>
                  <a:pt x="0" y="2525715"/>
                </a:lnTo>
                <a:lnTo>
                  <a:pt x="0" y="1018648"/>
                </a:lnTo>
                <a:lnTo>
                  <a:pt x="1" y="1018648"/>
                </a:lnTo>
                <a:lnTo>
                  <a:pt x="1" y="1"/>
                </a:lnTo>
                <a:lnTo>
                  <a:pt x="8563" y="1"/>
                </a:lnTo>
                <a:close/>
              </a:path>
            </a:pathLst>
          </a:custGeom>
        </p:spPr>
        <p:txBody>
          <a:bodyPr wrap="square">
            <a:noAutofit/>
          </a:bodyPr>
          <a:lstStyle/>
          <a:p>
            <a:endParaRPr lang="en-US" dirty="0"/>
          </a:p>
        </p:txBody>
      </p:sp>
      <p:sp>
        <p:nvSpPr>
          <p:cNvPr id="23" name="Freeform 22">
            <a:extLst>
              <a:ext uri="{FF2B5EF4-FFF2-40B4-BE49-F238E27FC236}">
                <a16:creationId xmlns:a16="http://schemas.microsoft.com/office/drawing/2014/main" xmlns="" id="{1FE300EC-D86B-03AE-3349-62D73E36FE0A}"/>
              </a:ext>
            </a:extLst>
          </p:cNvPr>
          <p:cNvSpPr/>
          <p:nvPr/>
        </p:nvSpPr>
        <p:spPr>
          <a:xfrm>
            <a:off x="591044" y="9062852"/>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xmlns="" id="{EAD60261-7202-3018-8C71-F51ED67DCD35}"/>
              </a:ext>
            </a:extLst>
          </p:cNvPr>
          <p:cNvSpPr/>
          <p:nvPr/>
        </p:nvSpPr>
        <p:spPr>
          <a:xfrm>
            <a:off x="2448679" y="9062852"/>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25" name="Text Placeholder 23">
            <a:extLst>
              <a:ext uri="{FF2B5EF4-FFF2-40B4-BE49-F238E27FC236}">
                <a16:creationId xmlns:a16="http://schemas.microsoft.com/office/drawing/2014/main" xmlns="" id="{65A90417-11EB-F13F-EF27-4A4FEB8496C9}"/>
              </a:ext>
            </a:extLst>
          </p:cNvPr>
          <p:cNvSpPr>
            <a:spLocks noGrp="1"/>
          </p:cNvSpPr>
          <p:nvPr userDrawn="1">
            <p:ph type="body" sz="quarter" idx="20" hasCustomPrompt="1"/>
          </p:nvPr>
        </p:nvSpPr>
        <p:spPr>
          <a:xfrm>
            <a:off x="635373" y="9102115"/>
            <a:ext cx="1605405" cy="669055"/>
          </a:xfrm>
          <a:prstGeom prst="rect">
            <a:avLst/>
          </a:prstGeom>
        </p:spPr>
        <p:txBody>
          <a:bodyPr>
            <a:noAutofit/>
          </a:bodyPr>
          <a:lstStyle>
            <a:lvl1pPr marL="0" indent="0" algn="l">
              <a:spcBef>
                <a:spcPts val="0"/>
              </a:spcBef>
              <a:buNone/>
              <a:defRPr sz="1000" b="0" i="0">
                <a:solidFill>
                  <a:srgbClr val="7F7F7F"/>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26" name="Text Placeholder 23">
            <a:extLst>
              <a:ext uri="{FF2B5EF4-FFF2-40B4-BE49-F238E27FC236}">
                <a16:creationId xmlns:a16="http://schemas.microsoft.com/office/drawing/2014/main" xmlns="" id="{5A358EF5-57E1-42F5-9B0D-C2CD3D7953B5}"/>
              </a:ext>
            </a:extLst>
          </p:cNvPr>
          <p:cNvSpPr>
            <a:spLocks noGrp="1"/>
          </p:cNvSpPr>
          <p:nvPr userDrawn="1">
            <p:ph type="body" sz="quarter" idx="18" hasCustomPrompt="1"/>
          </p:nvPr>
        </p:nvSpPr>
        <p:spPr>
          <a:xfrm>
            <a:off x="2681077" y="9095585"/>
            <a:ext cx="1346158" cy="626742"/>
          </a:xfrm>
          <a:prstGeom prst="rect">
            <a:avLst/>
          </a:prstGeom>
        </p:spPr>
        <p:txBody>
          <a:bodyPr>
            <a:noAutofit/>
          </a:bodyPr>
          <a:lstStyle>
            <a:lvl1pPr marL="0" indent="0" algn="l">
              <a:spcBef>
                <a:spcPts val="0"/>
              </a:spcBef>
              <a:buNone/>
              <a:defRPr sz="1000" b="0" i="0">
                <a:solidFill>
                  <a:srgbClr val="7F7F7F"/>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32" name="Picture 31">
            <a:extLst>
              <a:ext uri="{FF2B5EF4-FFF2-40B4-BE49-F238E27FC236}">
                <a16:creationId xmlns:a16="http://schemas.microsoft.com/office/drawing/2014/main" xmlns="" id="{4D6D6889-BFF3-A55C-F753-290FB102CBFE}"/>
              </a:ext>
            </a:extLst>
          </p:cNvPr>
          <p:cNvPicPr/>
          <p:nvPr userDrawn="1"/>
        </p:nvPicPr>
        <p:blipFill rotWithShape="1">
          <a:blip r:embed="rId2" cstate="screen">
            <a:extLst>
              <a:ext uri="{28A0092B-C50C-407E-A947-70E740481C1C}">
                <a14:useLocalDpi xmlns:a14="http://schemas.microsoft.com/office/drawing/2010/main" xmlns=""/>
              </a:ext>
            </a:extLst>
          </a:blip>
          <a:srcRect r="44449"/>
          <a:stretch/>
        </p:blipFill>
        <p:spPr bwMode="auto">
          <a:xfrm>
            <a:off x="6027886" y="10254262"/>
            <a:ext cx="1280061" cy="293943"/>
          </a:xfrm>
          <a:prstGeom prst="rect">
            <a:avLst/>
          </a:prstGeom>
          <a:ln>
            <a:noFill/>
          </a:ln>
          <a:extLst>
            <a:ext uri="{53640926-AAD7-44D8-BBD7-CCE9431645EC}">
              <a14:shadowObscured xmlns:a14="http://schemas.microsoft.com/office/drawing/2010/main" xmlns=""/>
            </a:ext>
          </a:extLst>
        </p:spPr>
      </p:pic>
      <p:sp>
        <p:nvSpPr>
          <p:cNvPr id="33" name="Text Placeholder 32">
            <a:extLst>
              <a:ext uri="{FF2B5EF4-FFF2-40B4-BE49-F238E27FC236}">
                <a16:creationId xmlns:a16="http://schemas.microsoft.com/office/drawing/2014/main" xmlns="" id="{FF447807-2B41-0600-D480-F9B022151ABF}"/>
              </a:ext>
            </a:extLst>
          </p:cNvPr>
          <p:cNvSpPr>
            <a:spLocks noGrp="1"/>
          </p:cNvSpPr>
          <p:nvPr userDrawn="1">
            <p:ph type="body" sz="quarter" idx="13" hasCustomPrompt="1"/>
          </p:nvPr>
        </p:nvSpPr>
        <p:spPr>
          <a:xfrm>
            <a:off x="624911" y="6481885"/>
            <a:ext cx="3112055" cy="708318"/>
          </a:xfrm>
        </p:spPr>
        <p:txBody>
          <a:bodyPr>
            <a:noAutofit/>
          </a:bodyPr>
          <a:lstStyle>
            <a:lvl1pPr marL="0" indent="0" algn="l">
              <a:lnSpc>
                <a:spcPts val="4400"/>
              </a:lnSpc>
              <a:spcBef>
                <a:spcPts val="0"/>
              </a:spcBef>
              <a:buNone/>
              <a:defRPr sz="40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34" name="Text Placeholder 32">
            <a:extLst>
              <a:ext uri="{FF2B5EF4-FFF2-40B4-BE49-F238E27FC236}">
                <a16:creationId xmlns:a16="http://schemas.microsoft.com/office/drawing/2014/main" xmlns="" id="{E3556288-54A4-33B5-ACBA-E8ACDBF13303}"/>
              </a:ext>
            </a:extLst>
          </p:cNvPr>
          <p:cNvSpPr>
            <a:spLocks noGrp="1"/>
          </p:cNvSpPr>
          <p:nvPr userDrawn="1">
            <p:ph type="body" sz="quarter" idx="16" hasCustomPrompt="1"/>
          </p:nvPr>
        </p:nvSpPr>
        <p:spPr>
          <a:xfrm>
            <a:off x="591044" y="5955392"/>
            <a:ext cx="4377573" cy="626742"/>
          </a:xfrm>
        </p:spPr>
        <p:txBody>
          <a:bodyPr anchor="t">
            <a:noAutofit/>
          </a:bodyPr>
          <a:lstStyle>
            <a:lvl1pPr marL="0" indent="0" algn="just">
              <a:lnSpc>
                <a:spcPct val="100000"/>
              </a:lnSpc>
              <a:spcBef>
                <a:spcPts val="0"/>
              </a:spcBef>
              <a:buNone/>
              <a:defRPr sz="32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
        <p:nvSpPr>
          <p:cNvPr id="35" name="Text Placeholder 32">
            <a:extLst>
              <a:ext uri="{FF2B5EF4-FFF2-40B4-BE49-F238E27FC236}">
                <a16:creationId xmlns:a16="http://schemas.microsoft.com/office/drawing/2014/main" xmlns="" id="{D47693AC-19C6-9FA1-1BCD-55B80FA5E481}"/>
              </a:ext>
            </a:extLst>
          </p:cNvPr>
          <p:cNvSpPr>
            <a:spLocks noGrp="1"/>
          </p:cNvSpPr>
          <p:nvPr userDrawn="1">
            <p:ph type="body" sz="quarter" idx="21" hasCustomPrompt="1"/>
          </p:nvPr>
        </p:nvSpPr>
        <p:spPr>
          <a:xfrm>
            <a:off x="4318000" y="9097692"/>
            <a:ext cx="3457574" cy="626742"/>
          </a:xfrm>
          <a:solidFill>
            <a:srgbClr val="E43794"/>
          </a:solidFill>
        </p:spPr>
        <p:txBody>
          <a:bodyPr anchor="ctr">
            <a:noAutofit/>
          </a:bodyPr>
          <a:lstStyle>
            <a:lvl1pPr marL="0" indent="0" algn="just">
              <a:lnSpc>
                <a:spcPct val="100000"/>
              </a:lnSpc>
              <a:spcBef>
                <a:spcPts val="0"/>
              </a:spcBef>
              <a:buNone/>
              <a:defRPr sz="2400" b="0" i="0">
                <a:solidFill>
                  <a:schemeClr val="bg1"/>
                </a:solidFill>
                <a:highlight>
                  <a:srgbClr val="E43794"/>
                </a:highligh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 </a:t>
            </a:r>
            <a:r>
              <a:rPr lang="en-GB" dirty="0" err="1"/>
              <a:t>www.website.eu</a:t>
            </a:r>
            <a:endParaRPr lang="en-US" dirty="0"/>
          </a:p>
        </p:txBody>
      </p:sp>
    </p:spTree>
    <p:extLst>
      <p:ext uri="{BB962C8B-B14F-4D97-AF65-F5344CB8AC3E}">
        <p14:creationId xmlns:p14="http://schemas.microsoft.com/office/powerpoint/2010/main" xmlns="" val="381174269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hoto Slide with logo">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xmlns="" id="{71EC3B35-9BE5-F64A-AF9D-8AC3A68E1F83}"/>
              </a:ext>
            </a:extLst>
          </p:cNvPr>
          <p:cNvSpPr/>
          <p:nvPr userDrawn="1"/>
        </p:nvSpPr>
        <p:spPr>
          <a:xfrm>
            <a:off x="0" y="6319157"/>
            <a:ext cx="7775575" cy="4588554"/>
          </a:xfrm>
          <a:custGeom>
            <a:avLst/>
            <a:gdLst>
              <a:gd name="connsiteX0" fmla="*/ 7775575 w 7775575"/>
              <a:gd name="connsiteY0" fmla="*/ 0 h 7985044"/>
              <a:gd name="connsiteX1" fmla="*/ 7775575 w 7775575"/>
              <a:gd name="connsiteY1" fmla="*/ 2286116 h 7985044"/>
              <a:gd name="connsiteX2" fmla="*/ 3591296 w 7775575"/>
              <a:gd name="connsiteY2" fmla="*/ 7985044 h 7985044"/>
              <a:gd name="connsiteX3" fmla="*/ 0 w 7775575"/>
              <a:gd name="connsiteY3" fmla="*/ 7985044 h 7985044"/>
              <a:gd name="connsiteX4" fmla="*/ 0 w 7775575"/>
              <a:gd name="connsiteY4" fmla="*/ 3577812 h 7985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7985044">
                <a:moveTo>
                  <a:pt x="7775575" y="0"/>
                </a:moveTo>
                <a:lnTo>
                  <a:pt x="7775575" y="2286116"/>
                </a:lnTo>
                <a:lnTo>
                  <a:pt x="3591296" y="7985044"/>
                </a:lnTo>
                <a:lnTo>
                  <a:pt x="0" y="7985044"/>
                </a:lnTo>
                <a:lnTo>
                  <a:pt x="0" y="3577812"/>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Picture Placeholder 7">
            <a:extLst>
              <a:ext uri="{FF2B5EF4-FFF2-40B4-BE49-F238E27FC236}">
                <a16:creationId xmlns:a16="http://schemas.microsoft.com/office/drawing/2014/main" xmlns="" id="{90FF00C7-7CF0-4328-B870-683CB9DA8687}"/>
              </a:ext>
            </a:extLst>
          </p:cNvPr>
          <p:cNvSpPr>
            <a:spLocks noGrp="1"/>
          </p:cNvSpPr>
          <p:nvPr>
            <p:ph type="pic" sz="quarter" idx="12"/>
          </p:nvPr>
        </p:nvSpPr>
        <p:spPr>
          <a:xfrm>
            <a:off x="0" y="3"/>
            <a:ext cx="7775574" cy="9934683"/>
          </a:xfrm>
          <a:custGeom>
            <a:avLst/>
            <a:gdLst>
              <a:gd name="connsiteX0" fmla="*/ 0 w 7775574"/>
              <a:gd name="connsiteY0" fmla="*/ 0 h 9934683"/>
              <a:gd name="connsiteX1" fmla="*/ 434047 w 7775574"/>
              <a:gd name="connsiteY1" fmla="*/ 0 h 9934683"/>
              <a:gd name="connsiteX2" fmla="*/ 7775574 w 7775574"/>
              <a:gd name="connsiteY2" fmla="*/ 9181185 h 9934683"/>
              <a:gd name="connsiteX3" fmla="*/ 7775574 w 7775574"/>
              <a:gd name="connsiteY3" fmla="*/ 9934683 h 9934683"/>
              <a:gd name="connsiteX4" fmla="*/ 0 w 7775574"/>
              <a:gd name="connsiteY4" fmla="*/ 5860760 h 993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4" h="9934683">
                <a:moveTo>
                  <a:pt x="0" y="0"/>
                </a:moveTo>
                <a:lnTo>
                  <a:pt x="434047" y="0"/>
                </a:lnTo>
                <a:lnTo>
                  <a:pt x="7775574" y="9181185"/>
                </a:lnTo>
                <a:lnTo>
                  <a:pt x="7775574" y="9934683"/>
                </a:lnTo>
                <a:lnTo>
                  <a:pt x="0" y="5860760"/>
                </a:lnTo>
                <a:close/>
              </a:path>
            </a:pathLst>
          </a:custGeom>
        </p:spPr>
        <p:txBody>
          <a:bodyPr wrap="square">
            <a:noAutofit/>
          </a:bodyPr>
          <a:lstStyle/>
          <a:p>
            <a:endParaRPr lang="fr-CA" dirty="0"/>
          </a:p>
        </p:txBody>
      </p:sp>
      <p:sp>
        <p:nvSpPr>
          <p:cNvPr id="10" name="Text Placeholder 32">
            <a:extLst>
              <a:ext uri="{FF2B5EF4-FFF2-40B4-BE49-F238E27FC236}">
                <a16:creationId xmlns:a16="http://schemas.microsoft.com/office/drawing/2014/main" xmlns="" id="{935305A0-DFDB-0740-B78F-607AFB51330C}"/>
              </a:ext>
            </a:extLst>
          </p:cNvPr>
          <p:cNvSpPr>
            <a:spLocks noGrp="1"/>
          </p:cNvSpPr>
          <p:nvPr>
            <p:ph type="body" sz="quarter" idx="13" hasCustomPrompt="1"/>
          </p:nvPr>
        </p:nvSpPr>
        <p:spPr>
          <a:xfrm>
            <a:off x="3085545" y="481336"/>
            <a:ext cx="3112055" cy="708318"/>
          </a:xfrm>
        </p:spPr>
        <p:txBody>
          <a:bodyPr>
            <a:noAutofit/>
          </a:bodyPr>
          <a:lstStyle>
            <a:lvl1pPr marL="0" indent="0" algn="l">
              <a:buNone/>
              <a:defRPr sz="40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Who We Are</a:t>
            </a:r>
            <a:endParaRPr lang="en-US" dirty="0"/>
          </a:p>
        </p:txBody>
      </p:sp>
      <p:sp>
        <p:nvSpPr>
          <p:cNvPr id="11" name="Text Placeholder 32">
            <a:extLst>
              <a:ext uri="{FF2B5EF4-FFF2-40B4-BE49-F238E27FC236}">
                <a16:creationId xmlns:a16="http://schemas.microsoft.com/office/drawing/2014/main" xmlns="" id="{042E1661-F862-4B4E-8E25-9C86B6BCC482}"/>
              </a:ext>
            </a:extLst>
          </p:cNvPr>
          <p:cNvSpPr>
            <a:spLocks noGrp="1"/>
          </p:cNvSpPr>
          <p:nvPr>
            <p:ph type="body" sz="quarter" idx="15" hasCustomPrompt="1"/>
          </p:nvPr>
        </p:nvSpPr>
        <p:spPr>
          <a:xfrm>
            <a:off x="3085545" y="2483034"/>
            <a:ext cx="4377573" cy="756556"/>
          </a:xfrm>
        </p:spPr>
        <p:txBody>
          <a:bodyPr anchor="t">
            <a:noAutofit/>
          </a:bodyPr>
          <a:lstStyle>
            <a:lvl1pPr marL="0" indent="0" algn="just">
              <a:lnSpc>
                <a:spcPct val="100000"/>
              </a:lnSpc>
              <a:spcBef>
                <a:spcPts val="0"/>
              </a:spcBef>
              <a:buNone/>
              <a:defRPr sz="1200" b="1"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5" name="Text Placeholder 32">
            <a:extLst>
              <a:ext uri="{FF2B5EF4-FFF2-40B4-BE49-F238E27FC236}">
                <a16:creationId xmlns:a16="http://schemas.microsoft.com/office/drawing/2014/main" xmlns="" id="{5FF2D31E-F4F5-EE49-8797-F33210C2C8A5}"/>
              </a:ext>
            </a:extLst>
          </p:cNvPr>
          <p:cNvSpPr>
            <a:spLocks noGrp="1"/>
          </p:cNvSpPr>
          <p:nvPr>
            <p:ph type="body" sz="quarter" idx="16" hasCustomPrompt="1"/>
          </p:nvPr>
        </p:nvSpPr>
        <p:spPr>
          <a:xfrm>
            <a:off x="3085545" y="1522973"/>
            <a:ext cx="4377573" cy="626742"/>
          </a:xfrm>
        </p:spPr>
        <p:txBody>
          <a:bodyPr anchor="t">
            <a:noAutofit/>
          </a:bodyPr>
          <a:lstStyle>
            <a:lvl1pPr marL="0" indent="0" algn="just">
              <a:lnSpc>
                <a:spcPct val="100000"/>
              </a:lnSpc>
              <a:spcBef>
                <a:spcPts val="0"/>
              </a:spcBef>
              <a:buNone/>
              <a:defRPr sz="2000" b="0"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pic>
        <p:nvPicPr>
          <p:cNvPr id="16" name="Picture 15" descr="Logo&#10;&#10;Description automatically generated">
            <a:extLst>
              <a:ext uri="{FF2B5EF4-FFF2-40B4-BE49-F238E27FC236}">
                <a16:creationId xmlns:a16="http://schemas.microsoft.com/office/drawing/2014/main" xmlns="" id="{424BB6BA-794D-A643-8228-D7F61D4ADD0F}"/>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438071" y="8556170"/>
            <a:ext cx="2057779" cy="1878841"/>
          </a:xfrm>
          <a:prstGeom prst="rect">
            <a:avLst/>
          </a:prstGeom>
        </p:spPr>
      </p:pic>
    </p:spTree>
    <p:extLst>
      <p:ext uri="{BB962C8B-B14F-4D97-AF65-F5344CB8AC3E}">
        <p14:creationId xmlns:p14="http://schemas.microsoft.com/office/powerpoint/2010/main" xmlns="" val="355417070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Slide with logo">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xmlns="" id="{71EC3B35-9BE5-F64A-AF9D-8AC3A68E1F83}"/>
              </a:ext>
            </a:extLst>
          </p:cNvPr>
          <p:cNvSpPr/>
          <p:nvPr userDrawn="1"/>
        </p:nvSpPr>
        <p:spPr>
          <a:xfrm rot="10800000" flipH="1">
            <a:off x="-2" y="-1"/>
            <a:ext cx="7775575" cy="4923987"/>
          </a:xfrm>
          <a:custGeom>
            <a:avLst/>
            <a:gdLst>
              <a:gd name="connsiteX0" fmla="*/ 7775575 w 7775575"/>
              <a:gd name="connsiteY0" fmla="*/ 0 h 7985044"/>
              <a:gd name="connsiteX1" fmla="*/ 7775575 w 7775575"/>
              <a:gd name="connsiteY1" fmla="*/ 2286116 h 7985044"/>
              <a:gd name="connsiteX2" fmla="*/ 3591296 w 7775575"/>
              <a:gd name="connsiteY2" fmla="*/ 7985044 h 7985044"/>
              <a:gd name="connsiteX3" fmla="*/ 0 w 7775575"/>
              <a:gd name="connsiteY3" fmla="*/ 7985044 h 7985044"/>
              <a:gd name="connsiteX4" fmla="*/ 0 w 7775575"/>
              <a:gd name="connsiteY4" fmla="*/ 3577812 h 7985044"/>
              <a:gd name="connsiteX0" fmla="*/ 7775575 w 7775575"/>
              <a:gd name="connsiteY0" fmla="*/ 0 h 7985044"/>
              <a:gd name="connsiteX1" fmla="*/ 7775575 w 7775575"/>
              <a:gd name="connsiteY1" fmla="*/ 972559 h 7985044"/>
              <a:gd name="connsiteX2" fmla="*/ 3591296 w 7775575"/>
              <a:gd name="connsiteY2" fmla="*/ 7985044 h 7985044"/>
              <a:gd name="connsiteX3" fmla="*/ 0 w 7775575"/>
              <a:gd name="connsiteY3" fmla="*/ 7985044 h 7985044"/>
              <a:gd name="connsiteX4" fmla="*/ 0 w 7775575"/>
              <a:gd name="connsiteY4" fmla="*/ 3577812 h 7985044"/>
              <a:gd name="connsiteX5" fmla="*/ 7775575 w 7775575"/>
              <a:gd name="connsiteY5" fmla="*/ 0 h 79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5575" h="7985044">
                <a:moveTo>
                  <a:pt x="7775575" y="0"/>
                </a:moveTo>
                <a:lnTo>
                  <a:pt x="7775575" y="972559"/>
                </a:lnTo>
                <a:lnTo>
                  <a:pt x="3591296" y="7985044"/>
                </a:lnTo>
                <a:lnTo>
                  <a:pt x="0" y="7985044"/>
                </a:lnTo>
                <a:lnTo>
                  <a:pt x="0" y="3577812"/>
                </a:lnTo>
                <a:lnTo>
                  <a:pt x="7775575" y="0"/>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2">
            <a:extLst>
              <a:ext uri="{FF2B5EF4-FFF2-40B4-BE49-F238E27FC236}">
                <a16:creationId xmlns:a16="http://schemas.microsoft.com/office/drawing/2014/main" xmlns="" id="{6F390727-7F66-4BB0-A4EA-A164CFE7F170}"/>
              </a:ext>
            </a:extLst>
          </p:cNvPr>
          <p:cNvSpPr>
            <a:spLocks noGrp="1"/>
          </p:cNvSpPr>
          <p:nvPr>
            <p:ph type="sldNum" sz="quarter" idx="14"/>
          </p:nvPr>
        </p:nvSpPr>
        <p:spPr>
          <a:xfrm>
            <a:off x="4924799" y="10435012"/>
            <a:ext cx="2743200" cy="365125"/>
          </a:xfrm>
        </p:spPr>
        <p:txBody>
          <a:bodyPr/>
          <a:lstStyle/>
          <a:p>
            <a:fld id="{9C527BFA-2C0E-4CEC-B6A5-913A56FEF4B4}" type="slidenum">
              <a:rPr lang="fr-CA" smtClean="0"/>
              <a:pPr/>
              <a:t>‹#›</a:t>
            </a:fld>
            <a:endParaRPr lang="fr-CA" dirty="0"/>
          </a:p>
        </p:txBody>
      </p:sp>
      <p:sp>
        <p:nvSpPr>
          <p:cNvPr id="3" name="Text Placeholder 32">
            <a:extLst>
              <a:ext uri="{FF2B5EF4-FFF2-40B4-BE49-F238E27FC236}">
                <a16:creationId xmlns:a16="http://schemas.microsoft.com/office/drawing/2014/main" xmlns="" id="{9021ADEA-DEB5-AB70-4D65-C0E757DF8D93}"/>
              </a:ext>
            </a:extLst>
          </p:cNvPr>
          <p:cNvSpPr>
            <a:spLocks noGrp="1"/>
          </p:cNvSpPr>
          <p:nvPr>
            <p:ph type="body" sz="quarter" idx="15" hasCustomPrompt="1"/>
          </p:nvPr>
        </p:nvSpPr>
        <p:spPr>
          <a:xfrm>
            <a:off x="724002" y="5868271"/>
            <a:ext cx="6234938" cy="748519"/>
          </a:xfrm>
        </p:spPr>
        <p:txBody>
          <a:bodyPr>
            <a:noAutofit/>
          </a:bodyPr>
          <a:lstStyle>
            <a:lvl1pPr marL="0" indent="0" algn="l">
              <a:lnSpc>
                <a:spcPts val="2760"/>
              </a:lnSpc>
              <a:spcBef>
                <a:spcPts val="0"/>
              </a:spcBef>
              <a:buNone/>
              <a:defRPr sz="28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Title Here</a:t>
            </a:r>
            <a:endParaRPr lang="en-US" dirty="0"/>
          </a:p>
        </p:txBody>
      </p:sp>
      <p:sp>
        <p:nvSpPr>
          <p:cNvPr id="4" name="Text Placeholder 32">
            <a:extLst>
              <a:ext uri="{FF2B5EF4-FFF2-40B4-BE49-F238E27FC236}">
                <a16:creationId xmlns:a16="http://schemas.microsoft.com/office/drawing/2014/main" xmlns="" id="{7C396ABE-F592-70E0-388B-6E6AFFBDAFFF}"/>
              </a:ext>
            </a:extLst>
          </p:cNvPr>
          <p:cNvSpPr>
            <a:spLocks noGrp="1"/>
          </p:cNvSpPr>
          <p:nvPr>
            <p:ph type="body" sz="quarter" idx="16" hasCustomPrompt="1"/>
          </p:nvPr>
        </p:nvSpPr>
        <p:spPr>
          <a:xfrm>
            <a:off x="724002" y="7474868"/>
            <a:ext cx="6234937" cy="2659671"/>
          </a:xfrm>
        </p:spPr>
        <p:txBody>
          <a:bodyPr numCol="2"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7" name="Text Placeholder 32">
            <a:extLst>
              <a:ext uri="{FF2B5EF4-FFF2-40B4-BE49-F238E27FC236}">
                <a16:creationId xmlns:a16="http://schemas.microsoft.com/office/drawing/2014/main" xmlns="" id="{502ABE88-3CF4-5D25-1D23-632398653164}"/>
              </a:ext>
            </a:extLst>
          </p:cNvPr>
          <p:cNvSpPr>
            <a:spLocks noGrp="1"/>
          </p:cNvSpPr>
          <p:nvPr>
            <p:ph type="body" sz="quarter" idx="17" hasCustomPrompt="1"/>
          </p:nvPr>
        </p:nvSpPr>
        <p:spPr>
          <a:xfrm>
            <a:off x="724002" y="6595958"/>
            <a:ext cx="6234937" cy="662313"/>
          </a:xfrm>
        </p:spPr>
        <p:txBody>
          <a:bodyPr anchor="t">
            <a:noAutofit/>
          </a:bodyPr>
          <a:lstStyle>
            <a:lvl1pPr marL="0" indent="0" algn="l">
              <a:lnSpc>
                <a:spcPts val="1860"/>
              </a:lnSpc>
              <a:spcBef>
                <a:spcPts val="0"/>
              </a:spcBef>
              <a:buNone/>
              <a:defRPr sz="1800" b="0"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sp>
        <p:nvSpPr>
          <p:cNvPr id="13" name="Picture Placeholder 12">
            <a:extLst>
              <a:ext uri="{FF2B5EF4-FFF2-40B4-BE49-F238E27FC236}">
                <a16:creationId xmlns:a16="http://schemas.microsoft.com/office/drawing/2014/main" xmlns="" id="{ED08A6C0-F136-1A97-7A4B-ABA419135644}"/>
              </a:ext>
            </a:extLst>
          </p:cNvPr>
          <p:cNvSpPr>
            <a:spLocks noGrp="1"/>
          </p:cNvSpPr>
          <p:nvPr>
            <p:ph type="pic" sz="quarter" idx="18"/>
          </p:nvPr>
        </p:nvSpPr>
        <p:spPr>
          <a:xfrm flipH="1">
            <a:off x="-1" y="0"/>
            <a:ext cx="7775574" cy="5868271"/>
          </a:xfrm>
          <a:custGeom>
            <a:avLst/>
            <a:gdLst>
              <a:gd name="connsiteX0" fmla="*/ 0 w 7775574"/>
              <a:gd name="connsiteY0" fmla="*/ 0 h 6655317"/>
              <a:gd name="connsiteX1" fmla="*/ 434047 w 7775574"/>
              <a:gd name="connsiteY1" fmla="*/ 0 h 6655317"/>
              <a:gd name="connsiteX2" fmla="*/ 7775574 w 7775574"/>
              <a:gd name="connsiteY2" fmla="*/ 4655181 h 6655317"/>
              <a:gd name="connsiteX3" fmla="*/ 7775574 w 7775574"/>
              <a:gd name="connsiteY3" fmla="*/ 5586748 h 6655317"/>
              <a:gd name="connsiteX4" fmla="*/ 7775574 w 7775574"/>
              <a:gd name="connsiteY4" fmla="*/ 5723750 h 6655317"/>
              <a:gd name="connsiteX5" fmla="*/ 7775574 w 7775574"/>
              <a:gd name="connsiteY5" fmla="*/ 6655317 h 6655317"/>
              <a:gd name="connsiteX6" fmla="*/ 0 w 7775574"/>
              <a:gd name="connsiteY6" fmla="*/ 4308175 h 6655317"/>
              <a:gd name="connsiteX7" fmla="*/ 0 w 7775574"/>
              <a:gd name="connsiteY7" fmla="*/ 3376608 h 6655317"/>
              <a:gd name="connsiteX8" fmla="*/ 0 w 7775574"/>
              <a:gd name="connsiteY8" fmla="*/ 931567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74" h="6655317">
                <a:moveTo>
                  <a:pt x="0" y="0"/>
                </a:moveTo>
                <a:lnTo>
                  <a:pt x="434047" y="0"/>
                </a:lnTo>
                <a:lnTo>
                  <a:pt x="7775574" y="4655181"/>
                </a:lnTo>
                <a:lnTo>
                  <a:pt x="7775574" y="5586748"/>
                </a:lnTo>
                <a:lnTo>
                  <a:pt x="7775574" y="5723750"/>
                </a:lnTo>
                <a:lnTo>
                  <a:pt x="7775574" y="6655317"/>
                </a:lnTo>
                <a:lnTo>
                  <a:pt x="0" y="4308175"/>
                </a:lnTo>
                <a:lnTo>
                  <a:pt x="0" y="3376608"/>
                </a:lnTo>
                <a:lnTo>
                  <a:pt x="0" y="931567"/>
                </a:lnTo>
                <a:close/>
              </a:path>
            </a:pathLst>
          </a:custGeom>
          <a:solidFill>
            <a:schemeClr val="bg1">
              <a:lumMod val="95000"/>
            </a:schemeClr>
          </a:solidFill>
        </p:spPr>
        <p:txBody>
          <a:bodyPr wrap="square">
            <a:noAutofit/>
          </a:bodyPr>
          <a:lstStyle/>
          <a:p>
            <a:endParaRPr lang="fr-CA" dirty="0"/>
          </a:p>
        </p:txBody>
      </p:sp>
    </p:spTree>
    <p:extLst>
      <p:ext uri="{BB962C8B-B14F-4D97-AF65-F5344CB8AC3E}">
        <p14:creationId xmlns:p14="http://schemas.microsoft.com/office/powerpoint/2010/main" xmlns="" val="424278211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Slide ">
    <p:spTree>
      <p:nvGrpSpPr>
        <p:cNvPr id="1" name=""/>
        <p:cNvGrpSpPr/>
        <p:nvPr/>
      </p:nvGrpSpPr>
      <p:grpSpPr>
        <a:xfrm>
          <a:off x="0" y="0"/>
          <a:ext cx="0" cy="0"/>
          <a:chOff x="0" y="0"/>
          <a:chExt cx="0" cy="0"/>
        </a:xfrm>
      </p:grpSpPr>
      <p:sp>
        <p:nvSpPr>
          <p:cNvPr id="9" name="Graphic 5">
            <a:extLst>
              <a:ext uri="{FF2B5EF4-FFF2-40B4-BE49-F238E27FC236}">
                <a16:creationId xmlns:a16="http://schemas.microsoft.com/office/drawing/2014/main" xmlns="" id="{25978ECE-AB6E-3935-812D-6B994C310A71}"/>
              </a:ext>
            </a:extLst>
          </p:cNvPr>
          <p:cNvSpPr/>
          <p:nvPr userDrawn="1"/>
        </p:nvSpPr>
        <p:spPr>
          <a:xfrm>
            <a:off x="12874" y="1416163"/>
            <a:ext cx="7774726" cy="1645794"/>
          </a:xfrm>
          <a:custGeom>
            <a:avLst/>
            <a:gdLst>
              <a:gd name="connsiteX0" fmla="*/ 0 w 5417269"/>
              <a:gd name="connsiteY0" fmla="*/ 0 h 3199608"/>
              <a:gd name="connsiteX1" fmla="*/ 5417270 w 5417269"/>
              <a:gd name="connsiteY1" fmla="*/ 0 h 3199608"/>
              <a:gd name="connsiteX2" fmla="*/ 5417270 w 5417269"/>
              <a:gd name="connsiteY2" fmla="*/ 3199609 h 3199608"/>
              <a:gd name="connsiteX3" fmla="*/ 0 w 5417269"/>
              <a:gd name="connsiteY3" fmla="*/ 3199609 h 3199608"/>
            </a:gdLst>
            <a:ahLst/>
            <a:cxnLst>
              <a:cxn ang="0">
                <a:pos x="connsiteX0" y="connsiteY0"/>
              </a:cxn>
              <a:cxn ang="0">
                <a:pos x="connsiteX1" y="connsiteY1"/>
              </a:cxn>
              <a:cxn ang="0">
                <a:pos x="connsiteX2" y="connsiteY2"/>
              </a:cxn>
              <a:cxn ang="0">
                <a:pos x="connsiteX3" y="connsiteY3"/>
              </a:cxn>
            </a:cxnLst>
            <a:rect l="l" t="t" r="r" b="b"/>
            <a:pathLst>
              <a:path w="5417269" h="3199608">
                <a:moveTo>
                  <a:pt x="0" y="0"/>
                </a:moveTo>
                <a:lnTo>
                  <a:pt x="5417270" y="0"/>
                </a:lnTo>
                <a:lnTo>
                  <a:pt x="5417270" y="3199609"/>
                </a:lnTo>
                <a:lnTo>
                  <a:pt x="0" y="3199609"/>
                </a:lnTo>
                <a:close/>
              </a:path>
            </a:pathLst>
          </a:custGeom>
          <a:solidFill>
            <a:srgbClr val="E43794"/>
          </a:solidFill>
          <a:ln w="12788" cap="flat">
            <a:solidFill>
              <a:srgbClr val="E43794"/>
            </a:solidFill>
            <a:prstDash val="solid"/>
            <a:miter/>
          </a:ln>
        </p:spPr>
        <p:txBody>
          <a:bodyPr numCol="1" rtlCol="0" anchor="ctr"/>
          <a:lstStyle/>
          <a:p>
            <a:endParaRPr lang="en-US"/>
          </a:p>
        </p:txBody>
      </p:sp>
      <p:sp>
        <p:nvSpPr>
          <p:cNvPr id="42" name="Text Placeholder 32">
            <a:extLst>
              <a:ext uri="{FF2B5EF4-FFF2-40B4-BE49-F238E27FC236}">
                <a16:creationId xmlns:a16="http://schemas.microsoft.com/office/drawing/2014/main" xmlns="" id="{490ACF46-8039-06E3-DEA2-93485458EB9C}"/>
              </a:ext>
            </a:extLst>
          </p:cNvPr>
          <p:cNvSpPr>
            <a:spLocks noGrp="1"/>
          </p:cNvSpPr>
          <p:nvPr>
            <p:ph type="body" sz="quarter" idx="13" hasCustomPrompt="1"/>
          </p:nvPr>
        </p:nvSpPr>
        <p:spPr>
          <a:xfrm>
            <a:off x="1146730" y="3729415"/>
            <a:ext cx="5913198" cy="361363"/>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MAKES DESCRIPT A GREAT HERITAGE TOOL? </a:t>
            </a:r>
          </a:p>
        </p:txBody>
      </p:sp>
      <p:pic>
        <p:nvPicPr>
          <p:cNvPr id="51" name="Picture 50" descr="Logo&#10;&#10;Description automatically generated">
            <a:extLst>
              <a:ext uri="{FF2B5EF4-FFF2-40B4-BE49-F238E27FC236}">
                <a16:creationId xmlns:a16="http://schemas.microsoft.com/office/drawing/2014/main" xmlns="" id="{81366892-9EB2-4E27-F9CD-418960428AA3}"/>
              </a:ext>
            </a:extLst>
          </p:cNvPr>
          <p:cNvPicPr>
            <a:picLocks noChangeAspect="1"/>
          </p:cNvPicPr>
          <p:nvPr userDrawn="1"/>
        </p:nvPicPr>
        <p:blipFill rotWithShape="1">
          <a:blip r:embed="rId2" cstate="screen">
            <a:biLevel thresh="25000"/>
            <a:alphaModFix amt="32000"/>
            <a:extLst>
              <a:ext uri="{28A0092B-C50C-407E-A947-70E740481C1C}">
                <a14:useLocalDpi xmlns:a14="http://schemas.microsoft.com/office/drawing/2010/main" xmlns=""/>
              </a:ext>
            </a:extLst>
          </a:blip>
          <a:srcRect/>
          <a:stretch/>
        </p:blipFill>
        <p:spPr>
          <a:xfrm>
            <a:off x="6548448" y="2145920"/>
            <a:ext cx="1630018" cy="916522"/>
          </a:xfrm>
          <a:prstGeom prst="rect">
            <a:avLst/>
          </a:prstGeom>
        </p:spPr>
      </p:pic>
      <p:sp>
        <p:nvSpPr>
          <p:cNvPr id="58" name="Text Placeholder 32">
            <a:extLst>
              <a:ext uri="{FF2B5EF4-FFF2-40B4-BE49-F238E27FC236}">
                <a16:creationId xmlns:a16="http://schemas.microsoft.com/office/drawing/2014/main" xmlns="" id="{E5C84B26-7863-A6E8-9A4C-AF765AD92A25}"/>
              </a:ext>
            </a:extLst>
          </p:cNvPr>
          <p:cNvSpPr>
            <a:spLocks noGrp="1"/>
          </p:cNvSpPr>
          <p:nvPr>
            <p:ph type="body" sz="quarter" idx="22" hasCustomPrompt="1"/>
          </p:nvPr>
        </p:nvSpPr>
        <p:spPr>
          <a:xfrm>
            <a:off x="788919" y="592170"/>
            <a:ext cx="6234938" cy="568837"/>
          </a:xfrm>
        </p:spPr>
        <p:txBody>
          <a:bodyPr>
            <a:noAutofit/>
          </a:bodyPr>
          <a:lstStyle>
            <a:lvl1pPr marL="0" indent="0" algn="l">
              <a:lnSpc>
                <a:spcPts val="2760"/>
              </a:lnSpc>
              <a:spcBef>
                <a:spcPts val="0"/>
              </a:spcBef>
              <a:buNone/>
              <a:defRPr sz="28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Title Here</a:t>
            </a:r>
            <a:endParaRPr lang="en-US" dirty="0"/>
          </a:p>
        </p:txBody>
      </p:sp>
      <p:sp>
        <p:nvSpPr>
          <p:cNvPr id="59" name="Text Placeholder 32">
            <a:extLst>
              <a:ext uri="{FF2B5EF4-FFF2-40B4-BE49-F238E27FC236}">
                <a16:creationId xmlns:a16="http://schemas.microsoft.com/office/drawing/2014/main" xmlns="" id="{F4BD80A1-0588-4A7C-E0E9-74DBC4794E71}"/>
              </a:ext>
            </a:extLst>
          </p:cNvPr>
          <p:cNvSpPr>
            <a:spLocks noGrp="1"/>
          </p:cNvSpPr>
          <p:nvPr>
            <p:ph type="body" sz="quarter" idx="23" hasCustomPrompt="1"/>
          </p:nvPr>
        </p:nvSpPr>
        <p:spPr>
          <a:xfrm>
            <a:off x="1157426" y="4208280"/>
            <a:ext cx="5890479" cy="1868026"/>
          </a:xfrm>
        </p:spPr>
        <p:txBody>
          <a:bodyPr numCol="2"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0" name="Text Placeholder 32">
            <a:extLst>
              <a:ext uri="{FF2B5EF4-FFF2-40B4-BE49-F238E27FC236}">
                <a16:creationId xmlns:a16="http://schemas.microsoft.com/office/drawing/2014/main" xmlns="" id="{BF86DBAB-E7A8-3C6A-117D-18F73575027C}"/>
              </a:ext>
            </a:extLst>
          </p:cNvPr>
          <p:cNvSpPr>
            <a:spLocks noGrp="1"/>
          </p:cNvSpPr>
          <p:nvPr>
            <p:ph type="body" sz="quarter" idx="24" hasCustomPrompt="1"/>
          </p:nvPr>
        </p:nvSpPr>
        <p:spPr>
          <a:xfrm>
            <a:off x="812968" y="1644244"/>
            <a:ext cx="6234937" cy="1204421"/>
          </a:xfrm>
        </p:spPr>
        <p:txBody>
          <a:bodyPr anchor="t">
            <a:noAutofit/>
          </a:bodyPr>
          <a:lstStyle>
            <a:lvl1pPr marL="0" indent="0" algn="just">
              <a:lnSpc>
                <a:spcPts val="186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pic>
        <p:nvPicPr>
          <p:cNvPr id="64" name="Picture 63">
            <a:extLst>
              <a:ext uri="{FF2B5EF4-FFF2-40B4-BE49-F238E27FC236}">
                <a16:creationId xmlns:a16="http://schemas.microsoft.com/office/drawing/2014/main" xmlns="" id="{98141105-3A36-A750-1716-A1CEE2BFF0C0}"/>
              </a:ext>
            </a:extLst>
          </p:cNvPr>
          <p:cNvPicPr>
            <a:picLocks noChangeAspect="1"/>
          </p:cNvPicPr>
          <p:nvPr userDrawn="1"/>
        </p:nvPicPr>
        <p:blipFill>
          <a:blip r:embed="rId3" cstate="screen">
            <a:extLst>
              <a:ext uri="{28A0092B-C50C-407E-A947-70E740481C1C}">
                <a14:useLocalDpi xmlns:a14="http://schemas.microsoft.com/office/drawing/2010/main" xmlns=""/>
              </a:ext>
            </a:extLst>
          </a:blip>
          <a:srcRect b="8549"/>
          <a:stretch>
            <a:fillRect/>
          </a:stretch>
        </p:blipFill>
        <p:spPr>
          <a:xfrm rot="5400000">
            <a:off x="349601" y="6682269"/>
            <a:ext cx="3208107" cy="391024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74" name="Picture Placeholder 73">
            <a:extLst>
              <a:ext uri="{FF2B5EF4-FFF2-40B4-BE49-F238E27FC236}">
                <a16:creationId xmlns:a16="http://schemas.microsoft.com/office/drawing/2014/main" xmlns="" id="{217C1728-A11F-85D7-1589-94C9A5599AAE}"/>
              </a:ext>
            </a:extLst>
          </p:cNvPr>
          <p:cNvSpPr>
            <a:spLocks noGrp="1"/>
          </p:cNvSpPr>
          <p:nvPr>
            <p:ph type="pic" sz="quarter" idx="25"/>
          </p:nvPr>
        </p:nvSpPr>
        <p:spPr>
          <a:xfrm>
            <a:off x="-1469" y="7228515"/>
            <a:ext cx="3657600" cy="2795588"/>
          </a:xfrm>
          <a:custGeom>
            <a:avLst/>
            <a:gdLst>
              <a:gd name="connsiteX0" fmla="*/ 879973 w 3657600"/>
              <a:gd name="connsiteY0" fmla="*/ 2045759 h 2795588"/>
              <a:gd name="connsiteX1" fmla="*/ 879973 w 3657600"/>
              <a:gd name="connsiteY1" fmla="*/ 2447428 h 2795588"/>
              <a:gd name="connsiteX2" fmla="*/ 2777628 w 3657600"/>
              <a:gd name="connsiteY2" fmla="*/ 2447428 h 2795588"/>
              <a:gd name="connsiteX3" fmla="*/ 2777628 w 3657600"/>
              <a:gd name="connsiteY3" fmla="*/ 2045759 h 2795588"/>
              <a:gd name="connsiteX4" fmla="*/ 0 w 3657600"/>
              <a:gd name="connsiteY4" fmla="*/ 0 h 2795588"/>
              <a:gd name="connsiteX5" fmla="*/ 3657600 w 3657600"/>
              <a:gd name="connsiteY5" fmla="*/ 0 h 2795588"/>
              <a:gd name="connsiteX6" fmla="*/ 3657600 w 3657600"/>
              <a:gd name="connsiteY6" fmla="*/ 2795588 h 2795588"/>
              <a:gd name="connsiteX7" fmla="*/ 0 w 3657600"/>
              <a:gd name="connsiteY7" fmla="*/ 2795588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795588">
                <a:moveTo>
                  <a:pt x="879973" y="2045759"/>
                </a:moveTo>
                <a:lnTo>
                  <a:pt x="879973" y="2447428"/>
                </a:lnTo>
                <a:lnTo>
                  <a:pt x="2777628" y="2447428"/>
                </a:lnTo>
                <a:lnTo>
                  <a:pt x="2777628" y="2045759"/>
                </a:lnTo>
                <a:close/>
                <a:moveTo>
                  <a:pt x="0" y="0"/>
                </a:moveTo>
                <a:lnTo>
                  <a:pt x="3657600" y="0"/>
                </a:lnTo>
                <a:lnTo>
                  <a:pt x="3657600" y="2795588"/>
                </a:lnTo>
                <a:lnTo>
                  <a:pt x="0" y="2795588"/>
                </a:lnTo>
                <a:close/>
              </a:path>
            </a:pathLst>
          </a:custGeom>
          <a:solidFill>
            <a:schemeClr val="bg1">
              <a:lumMod val="85000"/>
            </a:schemeClr>
          </a:solidFill>
        </p:spPr>
        <p:txBody>
          <a:bodyPr wrap="square">
            <a:noAutofit/>
          </a:bodyPr>
          <a:lstStyle/>
          <a:p>
            <a:endParaRPr lang="en-US"/>
          </a:p>
        </p:txBody>
      </p:sp>
      <p:sp>
        <p:nvSpPr>
          <p:cNvPr id="75" name="Rectangle 74">
            <a:extLst>
              <a:ext uri="{FF2B5EF4-FFF2-40B4-BE49-F238E27FC236}">
                <a16:creationId xmlns:a16="http://schemas.microsoft.com/office/drawing/2014/main" xmlns="" id="{063B542B-BEE8-3BBF-916C-7A585FBB99ED}"/>
              </a:ext>
            </a:extLst>
          </p:cNvPr>
          <p:cNvSpPr/>
          <p:nvPr userDrawn="1"/>
        </p:nvSpPr>
        <p:spPr bwMode="auto">
          <a:xfrm>
            <a:off x="878504" y="9274274"/>
            <a:ext cx="1897655" cy="401669"/>
          </a:xfrm>
          <a:prstGeom prst="rect">
            <a:avLst/>
          </a:prstGeom>
          <a:solidFill>
            <a:srgbClr val="E43794"/>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76" name="Text Placeholder 32">
            <a:extLst>
              <a:ext uri="{FF2B5EF4-FFF2-40B4-BE49-F238E27FC236}">
                <a16:creationId xmlns:a16="http://schemas.microsoft.com/office/drawing/2014/main" xmlns="" id="{5B09A182-BD66-7AF2-93B4-070294E1155A}"/>
              </a:ext>
            </a:extLst>
          </p:cNvPr>
          <p:cNvSpPr>
            <a:spLocks noGrp="1"/>
          </p:cNvSpPr>
          <p:nvPr>
            <p:ph type="body" sz="quarter" idx="26" hasCustomPrompt="1"/>
          </p:nvPr>
        </p:nvSpPr>
        <p:spPr>
          <a:xfrm>
            <a:off x="878504" y="9311499"/>
            <a:ext cx="1897655" cy="408413"/>
          </a:xfrm>
        </p:spPr>
        <p:txBody>
          <a:bodyPr>
            <a:noAutofit/>
          </a:bodyPr>
          <a:lstStyle>
            <a:lvl1pPr marL="0" indent="0" algn="ctr">
              <a:buNone/>
              <a:defRPr sz="1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VIEW</a:t>
            </a:r>
            <a:endParaRPr lang="en-US" dirty="0"/>
          </a:p>
        </p:txBody>
      </p:sp>
      <p:sp>
        <p:nvSpPr>
          <p:cNvPr id="77" name="Text Placeholder 32">
            <a:extLst>
              <a:ext uri="{FF2B5EF4-FFF2-40B4-BE49-F238E27FC236}">
                <a16:creationId xmlns:a16="http://schemas.microsoft.com/office/drawing/2014/main" xmlns="" id="{B99AAFFD-5F6E-70A3-7BCA-C987A13D24D2}"/>
              </a:ext>
            </a:extLst>
          </p:cNvPr>
          <p:cNvSpPr>
            <a:spLocks noGrp="1"/>
          </p:cNvSpPr>
          <p:nvPr>
            <p:ph type="body" sz="quarter" idx="27" hasCustomPrompt="1"/>
          </p:nvPr>
        </p:nvSpPr>
        <p:spPr>
          <a:xfrm>
            <a:off x="4772978" y="6944148"/>
            <a:ext cx="2286950" cy="735460"/>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lang="en-GB" dirty="0"/>
              <a:t>WANT TO GIVE A TRY </a:t>
            </a:r>
            <a:endParaRPr lang="en-US" dirty="0"/>
          </a:p>
        </p:txBody>
      </p:sp>
      <p:sp>
        <p:nvSpPr>
          <p:cNvPr id="78" name="Text Placeholder 32">
            <a:extLst>
              <a:ext uri="{FF2B5EF4-FFF2-40B4-BE49-F238E27FC236}">
                <a16:creationId xmlns:a16="http://schemas.microsoft.com/office/drawing/2014/main" xmlns="" id="{01AE88A3-BDAC-97DB-AA6B-4F3B8AA5B3D6}"/>
              </a:ext>
            </a:extLst>
          </p:cNvPr>
          <p:cNvSpPr>
            <a:spLocks noGrp="1"/>
          </p:cNvSpPr>
          <p:nvPr>
            <p:ph type="body" sz="quarter" idx="28" hasCustomPrompt="1"/>
          </p:nvPr>
        </p:nvSpPr>
        <p:spPr>
          <a:xfrm>
            <a:off x="4311498" y="7725821"/>
            <a:ext cx="2784501" cy="3295796"/>
          </a:xfrm>
        </p:spPr>
        <p:txBody>
          <a:bodyPr numCol="1"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xmlns="" val="10648887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Slide ">
    <p:spTree>
      <p:nvGrpSpPr>
        <p:cNvPr id="1" name=""/>
        <p:cNvGrpSpPr/>
        <p:nvPr/>
      </p:nvGrpSpPr>
      <p:grpSpPr>
        <a:xfrm>
          <a:off x="0" y="0"/>
          <a:ext cx="0" cy="0"/>
          <a:chOff x="0" y="0"/>
          <a:chExt cx="0" cy="0"/>
        </a:xfrm>
      </p:grpSpPr>
      <p:sp>
        <p:nvSpPr>
          <p:cNvPr id="9" name="Graphic 5">
            <a:extLst>
              <a:ext uri="{FF2B5EF4-FFF2-40B4-BE49-F238E27FC236}">
                <a16:creationId xmlns:a16="http://schemas.microsoft.com/office/drawing/2014/main" xmlns="" id="{25978ECE-AB6E-3935-812D-6B994C310A71}"/>
              </a:ext>
            </a:extLst>
          </p:cNvPr>
          <p:cNvSpPr/>
          <p:nvPr userDrawn="1"/>
        </p:nvSpPr>
        <p:spPr>
          <a:xfrm>
            <a:off x="12874" y="1416163"/>
            <a:ext cx="7774726" cy="1645794"/>
          </a:xfrm>
          <a:custGeom>
            <a:avLst/>
            <a:gdLst>
              <a:gd name="connsiteX0" fmla="*/ 0 w 5417269"/>
              <a:gd name="connsiteY0" fmla="*/ 0 h 3199608"/>
              <a:gd name="connsiteX1" fmla="*/ 5417270 w 5417269"/>
              <a:gd name="connsiteY1" fmla="*/ 0 h 3199608"/>
              <a:gd name="connsiteX2" fmla="*/ 5417270 w 5417269"/>
              <a:gd name="connsiteY2" fmla="*/ 3199609 h 3199608"/>
              <a:gd name="connsiteX3" fmla="*/ 0 w 5417269"/>
              <a:gd name="connsiteY3" fmla="*/ 3199609 h 3199608"/>
            </a:gdLst>
            <a:ahLst/>
            <a:cxnLst>
              <a:cxn ang="0">
                <a:pos x="connsiteX0" y="connsiteY0"/>
              </a:cxn>
              <a:cxn ang="0">
                <a:pos x="connsiteX1" y="connsiteY1"/>
              </a:cxn>
              <a:cxn ang="0">
                <a:pos x="connsiteX2" y="connsiteY2"/>
              </a:cxn>
              <a:cxn ang="0">
                <a:pos x="connsiteX3" y="connsiteY3"/>
              </a:cxn>
            </a:cxnLst>
            <a:rect l="l" t="t" r="r" b="b"/>
            <a:pathLst>
              <a:path w="5417269" h="3199608">
                <a:moveTo>
                  <a:pt x="0" y="0"/>
                </a:moveTo>
                <a:lnTo>
                  <a:pt x="5417270" y="0"/>
                </a:lnTo>
                <a:lnTo>
                  <a:pt x="5417270" y="3199609"/>
                </a:lnTo>
                <a:lnTo>
                  <a:pt x="0" y="3199609"/>
                </a:lnTo>
                <a:close/>
              </a:path>
            </a:pathLst>
          </a:custGeom>
          <a:solidFill>
            <a:srgbClr val="E43794"/>
          </a:solidFill>
          <a:ln w="12788" cap="flat">
            <a:solidFill>
              <a:srgbClr val="E43794"/>
            </a:solidFill>
            <a:prstDash val="solid"/>
            <a:miter/>
          </a:ln>
        </p:spPr>
        <p:txBody>
          <a:bodyPr numCol="1" rtlCol="0" anchor="ctr"/>
          <a:lstStyle/>
          <a:p>
            <a:endParaRPr lang="en-US"/>
          </a:p>
        </p:txBody>
      </p:sp>
      <p:sp>
        <p:nvSpPr>
          <p:cNvPr id="42" name="Text Placeholder 32">
            <a:extLst>
              <a:ext uri="{FF2B5EF4-FFF2-40B4-BE49-F238E27FC236}">
                <a16:creationId xmlns:a16="http://schemas.microsoft.com/office/drawing/2014/main" xmlns="" id="{490ACF46-8039-06E3-DEA2-93485458EB9C}"/>
              </a:ext>
            </a:extLst>
          </p:cNvPr>
          <p:cNvSpPr>
            <a:spLocks noGrp="1"/>
          </p:cNvSpPr>
          <p:nvPr>
            <p:ph type="body" sz="quarter" idx="13" hasCustomPrompt="1"/>
          </p:nvPr>
        </p:nvSpPr>
        <p:spPr>
          <a:xfrm>
            <a:off x="1146730" y="3729415"/>
            <a:ext cx="5913198" cy="361363"/>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MAKES DESCRIPT A GREAT HERITAGE TOOL? </a:t>
            </a:r>
          </a:p>
        </p:txBody>
      </p:sp>
      <p:pic>
        <p:nvPicPr>
          <p:cNvPr id="51" name="Picture 50" descr="Logo&#10;&#10;Description automatically generated">
            <a:extLst>
              <a:ext uri="{FF2B5EF4-FFF2-40B4-BE49-F238E27FC236}">
                <a16:creationId xmlns:a16="http://schemas.microsoft.com/office/drawing/2014/main" xmlns="" id="{81366892-9EB2-4E27-F9CD-418960428AA3}"/>
              </a:ext>
            </a:extLst>
          </p:cNvPr>
          <p:cNvPicPr>
            <a:picLocks noChangeAspect="1"/>
          </p:cNvPicPr>
          <p:nvPr userDrawn="1"/>
        </p:nvPicPr>
        <p:blipFill rotWithShape="1">
          <a:blip r:embed="rId2" cstate="screen">
            <a:biLevel thresh="25000"/>
            <a:alphaModFix amt="32000"/>
            <a:extLst>
              <a:ext uri="{28A0092B-C50C-407E-A947-70E740481C1C}">
                <a14:useLocalDpi xmlns:a14="http://schemas.microsoft.com/office/drawing/2010/main" xmlns=""/>
              </a:ext>
            </a:extLst>
          </a:blip>
          <a:srcRect/>
          <a:stretch/>
        </p:blipFill>
        <p:spPr>
          <a:xfrm>
            <a:off x="6548448" y="2145920"/>
            <a:ext cx="1630018" cy="916522"/>
          </a:xfrm>
          <a:prstGeom prst="rect">
            <a:avLst/>
          </a:prstGeom>
        </p:spPr>
      </p:pic>
      <p:sp>
        <p:nvSpPr>
          <p:cNvPr id="58" name="Text Placeholder 32">
            <a:extLst>
              <a:ext uri="{FF2B5EF4-FFF2-40B4-BE49-F238E27FC236}">
                <a16:creationId xmlns:a16="http://schemas.microsoft.com/office/drawing/2014/main" xmlns="" id="{E5C84B26-7863-A6E8-9A4C-AF765AD92A25}"/>
              </a:ext>
            </a:extLst>
          </p:cNvPr>
          <p:cNvSpPr>
            <a:spLocks noGrp="1"/>
          </p:cNvSpPr>
          <p:nvPr>
            <p:ph type="body" sz="quarter" idx="22" hasCustomPrompt="1"/>
          </p:nvPr>
        </p:nvSpPr>
        <p:spPr>
          <a:xfrm>
            <a:off x="788919" y="592170"/>
            <a:ext cx="6234938" cy="568837"/>
          </a:xfrm>
        </p:spPr>
        <p:txBody>
          <a:bodyPr>
            <a:noAutofit/>
          </a:bodyPr>
          <a:lstStyle>
            <a:lvl1pPr marL="0" indent="0" algn="l">
              <a:lnSpc>
                <a:spcPts val="2760"/>
              </a:lnSpc>
              <a:spcBef>
                <a:spcPts val="0"/>
              </a:spcBef>
              <a:buNone/>
              <a:defRPr sz="28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Title Here</a:t>
            </a:r>
            <a:endParaRPr lang="en-US" dirty="0"/>
          </a:p>
        </p:txBody>
      </p:sp>
      <p:sp>
        <p:nvSpPr>
          <p:cNvPr id="59" name="Text Placeholder 32">
            <a:extLst>
              <a:ext uri="{FF2B5EF4-FFF2-40B4-BE49-F238E27FC236}">
                <a16:creationId xmlns:a16="http://schemas.microsoft.com/office/drawing/2014/main" xmlns="" id="{F4BD80A1-0588-4A7C-E0E9-74DBC4794E71}"/>
              </a:ext>
            </a:extLst>
          </p:cNvPr>
          <p:cNvSpPr>
            <a:spLocks noGrp="1"/>
          </p:cNvSpPr>
          <p:nvPr>
            <p:ph type="body" sz="quarter" idx="23" hasCustomPrompt="1"/>
          </p:nvPr>
        </p:nvSpPr>
        <p:spPr>
          <a:xfrm>
            <a:off x="1157426" y="4208280"/>
            <a:ext cx="5890479" cy="1868026"/>
          </a:xfrm>
        </p:spPr>
        <p:txBody>
          <a:bodyPr numCol="2"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0" name="Text Placeholder 32">
            <a:extLst>
              <a:ext uri="{FF2B5EF4-FFF2-40B4-BE49-F238E27FC236}">
                <a16:creationId xmlns:a16="http://schemas.microsoft.com/office/drawing/2014/main" xmlns="" id="{BF86DBAB-E7A8-3C6A-117D-18F73575027C}"/>
              </a:ext>
            </a:extLst>
          </p:cNvPr>
          <p:cNvSpPr>
            <a:spLocks noGrp="1"/>
          </p:cNvSpPr>
          <p:nvPr>
            <p:ph type="body" sz="quarter" idx="24" hasCustomPrompt="1"/>
          </p:nvPr>
        </p:nvSpPr>
        <p:spPr>
          <a:xfrm>
            <a:off x="812968" y="1644244"/>
            <a:ext cx="6234937" cy="1204421"/>
          </a:xfrm>
        </p:spPr>
        <p:txBody>
          <a:bodyPr anchor="t">
            <a:noAutofit/>
          </a:bodyPr>
          <a:lstStyle>
            <a:lvl1pPr marL="0" indent="0" algn="just">
              <a:lnSpc>
                <a:spcPts val="186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pic>
        <p:nvPicPr>
          <p:cNvPr id="64" name="Picture 63">
            <a:extLst>
              <a:ext uri="{FF2B5EF4-FFF2-40B4-BE49-F238E27FC236}">
                <a16:creationId xmlns:a16="http://schemas.microsoft.com/office/drawing/2014/main" xmlns="" id="{98141105-3A36-A750-1716-A1CEE2BFF0C0}"/>
              </a:ext>
            </a:extLst>
          </p:cNvPr>
          <p:cNvPicPr>
            <a:picLocks noChangeAspect="1"/>
          </p:cNvPicPr>
          <p:nvPr userDrawn="1"/>
        </p:nvPicPr>
        <p:blipFill>
          <a:blip r:embed="rId3" cstate="screen">
            <a:extLst>
              <a:ext uri="{28A0092B-C50C-407E-A947-70E740481C1C}">
                <a14:useLocalDpi xmlns:a14="http://schemas.microsoft.com/office/drawing/2010/main" xmlns=""/>
              </a:ext>
            </a:extLst>
          </a:blip>
          <a:srcRect b="8549"/>
          <a:stretch>
            <a:fillRect/>
          </a:stretch>
        </p:blipFill>
        <p:spPr>
          <a:xfrm rot="5400000">
            <a:off x="349601" y="6682269"/>
            <a:ext cx="3208107" cy="391024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74" name="Picture Placeholder 73">
            <a:extLst>
              <a:ext uri="{FF2B5EF4-FFF2-40B4-BE49-F238E27FC236}">
                <a16:creationId xmlns:a16="http://schemas.microsoft.com/office/drawing/2014/main" xmlns="" id="{217C1728-A11F-85D7-1589-94C9A5599AAE}"/>
              </a:ext>
            </a:extLst>
          </p:cNvPr>
          <p:cNvSpPr>
            <a:spLocks noGrp="1"/>
          </p:cNvSpPr>
          <p:nvPr>
            <p:ph type="pic" sz="quarter" idx="25"/>
          </p:nvPr>
        </p:nvSpPr>
        <p:spPr>
          <a:xfrm>
            <a:off x="-1469" y="7228515"/>
            <a:ext cx="3657600" cy="2795588"/>
          </a:xfrm>
          <a:custGeom>
            <a:avLst/>
            <a:gdLst>
              <a:gd name="connsiteX0" fmla="*/ 879973 w 3657600"/>
              <a:gd name="connsiteY0" fmla="*/ 2045759 h 2795588"/>
              <a:gd name="connsiteX1" fmla="*/ 879973 w 3657600"/>
              <a:gd name="connsiteY1" fmla="*/ 2447428 h 2795588"/>
              <a:gd name="connsiteX2" fmla="*/ 2777628 w 3657600"/>
              <a:gd name="connsiteY2" fmla="*/ 2447428 h 2795588"/>
              <a:gd name="connsiteX3" fmla="*/ 2777628 w 3657600"/>
              <a:gd name="connsiteY3" fmla="*/ 2045759 h 2795588"/>
              <a:gd name="connsiteX4" fmla="*/ 0 w 3657600"/>
              <a:gd name="connsiteY4" fmla="*/ 0 h 2795588"/>
              <a:gd name="connsiteX5" fmla="*/ 3657600 w 3657600"/>
              <a:gd name="connsiteY5" fmla="*/ 0 h 2795588"/>
              <a:gd name="connsiteX6" fmla="*/ 3657600 w 3657600"/>
              <a:gd name="connsiteY6" fmla="*/ 2795588 h 2795588"/>
              <a:gd name="connsiteX7" fmla="*/ 0 w 3657600"/>
              <a:gd name="connsiteY7" fmla="*/ 2795588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795588">
                <a:moveTo>
                  <a:pt x="879973" y="2045759"/>
                </a:moveTo>
                <a:lnTo>
                  <a:pt x="879973" y="2447428"/>
                </a:lnTo>
                <a:lnTo>
                  <a:pt x="2777628" y="2447428"/>
                </a:lnTo>
                <a:lnTo>
                  <a:pt x="2777628" y="2045759"/>
                </a:lnTo>
                <a:close/>
                <a:moveTo>
                  <a:pt x="0" y="0"/>
                </a:moveTo>
                <a:lnTo>
                  <a:pt x="3657600" y="0"/>
                </a:lnTo>
                <a:lnTo>
                  <a:pt x="3657600" y="2795588"/>
                </a:lnTo>
                <a:lnTo>
                  <a:pt x="0" y="2795588"/>
                </a:lnTo>
                <a:close/>
              </a:path>
            </a:pathLst>
          </a:custGeom>
          <a:solidFill>
            <a:schemeClr val="bg1">
              <a:lumMod val="85000"/>
            </a:schemeClr>
          </a:solidFill>
        </p:spPr>
        <p:txBody>
          <a:bodyPr wrap="square">
            <a:noAutofit/>
          </a:bodyPr>
          <a:lstStyle/>
          <a:p>
            <a:endParaRPr lang="en-US"/>
          </a:p>
        </p:txBody>
      </p:sp>
      <p:sp>
        <p:nvSpPr>
          <p:cNvPr id="75" name="Rectangle 74">
            <a:extLst>
              <a:ext uri="{FF2B5EF4-FFF2-40B4-BE49-F238E27FC236}">
                <a16:creationId xmlns:a16="http://schemas.microsoft.com/office/drawing/2014/main" xmlns="" id="{063B542B-BEE8-3BBF-916C-7A585FBB99ED}"/>
              </a:ext>
            </a:extLst>
          </p:cNvPr>
          <p:cNvSpPr/>
          <p:nvPr userDrawn="1"/>
        </p:nvSpPr>
        <p:spPr bwMode="auto">
          <a:xfrm>
            <a:off x="878504" y="9274274"/>
            <a:ext cx="1897655" cy="401669"/>
          </a:xfrm>
          <a:prstGeom prst="rect">
            <a:avLst/>
          </a:prstGeom>
          <a:solidFill>
            <a:srgbClr val="E43794"/>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76" name="Text Placeholder 32">
            <a:extLst>
              <a:ext uri="{FF2B5EF4-FFF2-40B4-BE49-F238E27FC236}">
                <a16:creationId xmlns:a16="http://schemas.microsoft.com/office/drawing/2014/main" xmlns="" id="{5B09A182-BD66-7AF2-93B4-070294E1155A}"/>
              </a:ext>
            </a:extLst>
          </p:cNvPr>
          <p:cNvSpPr>
            <a:spLocks noGrp="1"/>
          </p:cNvSpPr>
          <p:nvPr>
            <p:ph type="body" sz="quarter" idx="26" hasCustomPrompt="1"/>
          </p:nvPr>
        </p:nvSpPr>
        <p:spPr>
          <a:xfrm>
            <a:off x="878504" y="9311499"/>
            <a:ext cx="1897655" cy="408413"/>
          </a:xfrm>
        </p:spPr>
        <p:txBody>
          <a:bodyPr>
            <a:noAutofit/>
          </a:bodyPr>
          <a:lstStyle>
            <a:lvl1pPr marL="0" indent="0" algn="ctr">
              <a:buNone/>
              <a:defRPr sz="1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VIEW</a:t>
            </a:r>
            <a:endParaRPr lang="en-US" dirty="0"/>
          </a:p>
        </p:txBody>
      </p:sp>
      <p:sp>
        <p:nvSpPr>
          <p:cNvPr id="77" name="Text Placeholder 32">
            <a:extLst>
              <a:ext uri="{FF2B5EF4-FFF2-40B4-BE49-F238E27FC236}">
                <a16:creationId xmlns:a16="http://schemas.microsoft.com/office/drawing/2014/main" xmlns="" id="{B99AAFFD-5F6E-70A3-7BCA-C987A13D24D2}"/>
              </a:ext>
            </a:extLst>
          </p:cNvPr>
          <p:cNvSpPr>
            <a:spLocks noGrp="1"/>
          </p:cNvSpPr>
          <p:nvPr>
            <p:ph type="body" sz="quarter" idx="27" hasCustomPrompt="1"/>
          </p:nvPr>
        </p:nvSpPr>
        <p:spPr>
          <a:xfrm>
            <a:off x="4772978" y="6944148"/>
            <a:ext cx="2286950" cy="735460"/>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lang="en-GB" dirty="0"/>
              <a:t>WANT TO GIVE A TRY </a:t>
            </a:r>
            <a:endParaRPr lang="en-US" dirty="0"/>
          </a:p>
        </p:txBody>
      </p:sp>
      <p:sp>
        <p:nvSpPr>
          <p:cNvPr id="78" name="Text Placeholder 32">
            <a:extLst>
              <a:ext uri="{FF2B5EF4-FFF2-40B4-BE49-F238E27FC236}">
                <a16:creationId xmlns:a16="http://schemas.microsoft.com/office/drawing/2014/main" xmlns="" id="{01AE88A3-BDAC-97DB-AA6B-4F3B8AA5B3D6}"/>
              </a:ext>
            </a:extLst>
          </p:cNvPr>
          <p:cNvSpPr>
            <a:spLocks noGrp="1"/>
          </p:cNvSpPr>
          <p:nvPr>
            <p:ph type="body" sz="quarter" idx="28" hasCustomPrompt="1"/>
          </p:nvPr>
        </p:nvSpPr>
        <p:spPr>
          <a:xfrm>
            <a:off x="4311498" y="7725821"/>
            <a:ext cx="2784501" cy="3295796"/>
          </a:xfrm>
        </p:spPr>
        <p:txBody>
          <a:bodyPr numCol="1"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grpSp>
        <p:nvGrpSpPr>
          <p:cNvPr id="98" name="Group 97">
            <a:extLst>
              <a:ext uri="{FF2B5EF4-FFF2-40B4-BE49-F238E27FC236}">
                <a16:creationId xmlns:a16="http://schemas.microsoft.com/office/drawing/2014/main" xmlns="" id="{40964A4F-B7CF-26CF-750F-FB8CD6CC788D}"/>
              </a:ext>
            </a:extLst>
          </p:cNvPr>
          <p:cNvGrpSpPr/>
          <p:nvPr userDrawn="1"/>
        </p:nvGrpSpPr>
        <p:grpSpPr>
          <a:xfrm>
            <a:off x="4042838" y="7087464"/>
            <a:ext cx="596080" cy="595495"/>
            <a:chOff x="10376768" y="2334933"/>
            <a:chExt cx="920484" cy="919581"/>
          </a:xfrm>
          <a:solidFill>
            <a:srgbClr val="7F7F7F"/>
          </a:solidFill>
        </p:grpSpPr>
        <p:sp>
          <p:nvSpPr>
            <p:cNvPr id="99" name="Freeform 98">
              <a:extLst>
                <a:ext uri="{FF2B5EF4-FFF2-40B4-BE49-F238E27FC236}">
                  <a16:creationId xmlns:a16="http://schemas.microsoft.com/office/drawing/2014/main" xmlns="" id="{E2889BE0-7206-3E2B-6613-1675F7D8EFBC}"/>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xmlns="" id="{D77D609C-9565-0D98-A859-BE600AA17C19}"/>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01" name="Graphic 2">
              <a:extLst>
                <a:ext uri="{FF2B5EF4-FFF2-40B4-BE49-F238E27FC236}">
                  <a16:creationId xmlns:a16="http://schemas.microsoft.com/office/drawing/2014/main" xmlns="" id="{6AA54489-B9A2-84F3-FDAD-0BCB68E47224}"/>
                </a:ext>
              </a:extLst>
            </p:cNvPr>
            <p:cNvGrpSpPr/>
            <p:nvPr/>
          </p:nvGrpSpPr>
          <p:grpSpPr>
            <a:xfrm>
              <a:off x="10376768" y="2334933"/>
              <a:ext cx="920484" cy="919581"/>
              <a:chOff x="10376768" y="2334933"/>
              <a:chExt cx="920484" cy="919581"/>
            </a:xfrm>
            <a:grpFill/>
          </p:grpSpPr>
          <p:sp>
            <p:nvSpPr>
              <p:cNvPr id="102" name="Freeform 101">
                <a:extLst>
                  <a:ext uri="{FF2B5EF4-FFF2-40B4-BE49-F238E27FC236}">
                    <a16:creationId xmlns:a16="http://schemas.microsoft.com/office/drawing/2014/main" xmlns="" id="{FA94E2C7-BD05-120E-BFC9-56CE34938056}"/>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xmlns="" id="{37BB5605-9EAC-5E34-33F0-C469D023143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105" name="Straight Connector 104">
            <a:extLst>
              <a:ext uri="{FF2B5EF4-FFF2-40B4-BE49-F238E27FC236}">
                <a16:creationId xmlns:a16="http://schemas.microsoft.com/office/drawing/2014/main" xmlns="" id="{8F69E2B6-A2B0-41BE-7AC3-D7029645655F}"/>
              </a:ext>
            </a:extLst>
          </p:cNvPr>
          <p:cNvCxnSpPr>
            <a:cxnSpLocks/>
          </p:cNvCxnSpPr>
          <p:nvPr userDrawn="1"/>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xmlns="" id="{8B9F0463-D4B1-45CE-E975-8F01146F3900}"/>
              </a:ext>
            </a:extLst>
          </p:cNvPr>
          <p:cNvGrpSpPr/>
          <p:nvPr userDrawn="1"/>
        </p:nvGrpSpPr>
        <p:grpSpPr>
          <a:xfrm>
            <a:off x="401606" y="3578400"/>
            <a:ext cx="563593" cy="564923"/>
            <a:chOff x="5700273" y="5386353"/>
            <a:chExt cx="766016" cy="767823"/>
          </a:xfrm>
          <a:solidFill>
            <a:srgbClr val="7F7F7F"/>
          </a:solidFill>
        </p:grpSpPr>
        <p:grpSp>
          <p:nvGrpSpPr>
            <p:cNvPr id="107" name="Graphic 2">
              <a:extLst>
                <a:ext uri="{FF2B5EF4-FFF2-40B4-BE49-F238E27FC236}">
                  <a16:creationId xmlns:a16="http://schemas.microsoft.com/office/drawing/2014/main" xmlns="" id="{22574C09-DB58-938B-CCC6-7D5E9AE35D83}"/>
                </a:ext>
              </a:extLst>
            </p:cNvPr>
            <p:cNvGrpSpPr/>
            <p:nvPr/>
          </p:nvGrpSpPr>
          <p:grpSpPr>
            <a:xfrm>
              <a:off x="5844804" y="5531788"/>
              <a:ext cx="476953" cy="420947"/>
              <a:chOff x="5844804" y="5531788"/>
              <a:chExt cx="476953" cy="420947"/>
            </a:xfrm>
            <a:grpFill/>
          </p:grpSpPr>
          <p:sp>
            <p:nvSpPr>
              <p:cNvPr id="123" name="Freeform 122">
                <a:extLst>
                  <a:ext uri="{FF2B5EF4-FFF2-40B4-BE49-F238E27FC236}">
                    <a16:creationId xmlns:a16="http://schemas.microsoft.com/office/drawing/2014/main" xmlns="" id="{ADE0AB84-D4ED-85BD-6C0D-982C82EA74D3}"/>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4" name="Freeform 123">
                <a:extLst>
                  <a:ext uri="{FF2B5EF4-FFF2-40B4-BE49-F238E27FC236}">
                    <a16:creationId xmlns:a16="http://schemas.microsoft.com/office/drawing/2014/main" xmlns="" id="{F4795843-3FE8-647F-5CC9-397F889A4E29}"/>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08" name="Graphic 2">
              <a:extLst>
                <a:ext uri="{FF2B5EF4-FFF2-40B4-BE49-F238E27FC236}">
                  <a16:creationId xmlns:a16="http://schemas.microsoft.com/office/drawing/2014/main" xmlns="" id="{A6A27B35-74F1-F6C0-F1CB-6F2F3A3AEABE}"/>
                </a:ext>
              </a:extLst>
            </p:cNvPr>
            <p:cNvGrpSpPr/>
            <p:nvPr/>
          </p:nvGrpSpPr>
          <p:grpSpPr>
            <a:xfrm>
              <a:off x="5700273" y="5386353"/>
              <a:ext cx="766016" cy="767823"/>
              <a:chOff x="5700273" y="5386353"/>
              <a:chExt cx="766016" cy="767823"/>
            </a:xfrm>
            <a:grpFill/>
          </p:grpSpPr>
          <p:sp>
            <p:nvSpPr>
              <p:cNvPr id="109" name="Freeform 108">
                <a:extLst>
                  <a:ext uri="{FF2B5EF4-FFF2-40B4-BE49-F238E27FC236}">
                    <a16:creationId xmlns:a16="http://schemas.microsoft.com/office/drawing/2014/main" xmlns="" id="{F077496F-CCCC-F74B-DAD3-BD4A994FC690}"/>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0" name="Freeform 109">
                <a:extLst>
                  <a:ext uri="{FF2B5EF4-FFF2-40B4-BE49-F238E27FC236}">
                    <a16:creationId xmlns:a16="http://schemas.microsoft.com/office/drawing/2014/main" xmlns="" id="{843F38B4-8C96-0522-BA37-F4D77395053F}"/>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1" name="Freeform 110">
                <a:extLst>
                  <a:ext uri="{FF2B5EF4-FFF2-40B4-BE49-F238E27FC236}">
                    <a16:creationId xmlns:a16="http://schemas.microsoft.com/office/drawing/2014/main" xmlns="" id="{6D32CD0A-B987-2CBB-2283-23C13181AFDD}"/>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xmlns="" id="{D7414B36-78BD-CBDF-98DE-B258C0F6B8EE}"/>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xmlns="" id="{641619F0-9159-0BD8-7431-8445D14E2698}"/>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xmlns="" id="{9A636538-4D17-0868-44F5-FFDC19345805}"/>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xmlns="" id="{50E1C2F0-B4B1-A6C2-C825-7C1F8FD1B21E}"/>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xmlns="" id="{025F1E85-1E6D-F809-6C75-3DDF42DB3D03}"/>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xmlns="" id="{3684BC87-36D3-8C72-FDD0-411AB2557EB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xmlns="" id="{4B29A3E9-07CF-3A79-C836-64D444CE398D}"/>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xmlns="" id="{02810DC5-E0D4-2019-16E0-506CD833B79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0" name="Freeform 119">
                <a:extLst>
                  <a:ext uri="{FF2B5EF4-FFF2-40B4-BE49-F238E27FC236}">
                    <a16:creationId xmlns:a16="http://schemas.microsoft.com/office/drawing/2014/main" xmlns="" id="{4FA36EA9-4E64-6BBB-D5F0-EC831F43DEA3}"/>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1" name="Freeform 120">
                <a:extLst>
                  <a:ext uri="{FF2B5EF4-FFF2-40B4-BE49-F238E27FC236}">
                    <a16:creationId xmlns:a16="http://schemas.microsoft.com/office/drawing/2014/main" xmlns="" id="{8C25B973-1560-F140-0AD6-1D169ECEF38D}"/>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2" name="Freeform 121">
                <a:extLst>
                  <a:ext uri="{FF2B5EF4-FFF2-40B4-BE49-F238E27FC236}">
                    <a16:creationId xmlns:a16="http://schemas.microsoft.com/office/drawing/2014/main" xmlns="" id="{BA2D774E-DFCE-D65A-8BC7-6C85F4DB0A1E}"/>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126" name="Straight Connector 125">
            <a:extLst>
              <a:ext uri="{FF2B5EF4-FFF2-40B4-BE49-F238E27FC236}">
                <a16:creationId xmlns:a16="http://schemas.microsoft.com/office/drawing/2014/main" xmlns="" id="{9BDAD14A-B340-68FB-58F6-2A9E60991146}"/>
              </a:ext>
            </a:extLst>
          </p:cNvPr>
          <p:cNvCxnSpPr>
            <a:cxnSpLocks/>
            <a:endCxn id="103" idx="51"/>
          </p:cNvCxnSpPr>
          <p:nvPr userDrawn="1"/>
        </p:nvCxnSpPr>
        <p:spPr>
          <a:xfrm flipH="1">
            <a:off x="4619615" y="7582504"/>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2939918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fr-CA"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100">
                <a:solidFill>
                  <a:schemeClr val="tx1">
                    <a:tint val="75000"/>
                  </a:schemeClr>
                </a:solidFill>
                <a:latin typeface="Noto Sans" panose="020B0502040504020204" pitchFamily="34" charset="0"/>
                <a:ea typeface="Noto Sans" panose="020B0502040504020204" pitchFamily="34" charset="0"/>
                <a:cs typeface="Noto Sans" panose="020B0502040504020204" pitchFamily="34" charset="0"/>
              </a:defRPr>
            </a:lvl1pPr>
          </a:lstStyle>
          <a:p>
            <a:fld id="{9C527BFA-2C0E-4CEC-B6A5-913A56FEF4B4}" type="slidenum">
              <a:rPr lang="fr-CA" smtClean="0"/>
              <a:pPr/>
              <a:t>‹#›</a:t>
            </a:fld>
            <a:endParaRPr lang="fr-CA" dirty="0"/>
          </a:p>
        </p:txBody>
      </p:sp>
      <p:sp>
        <p:nvSpPr>
          <p:cNvPr id="7" name="Slide Number Placeholder 5">
            <a:extLst>
              <a:ext uri="{FF2B5EF4-FFF2-40B4-BE49-F238E27FC236}">
                <a16:creationId xmlns:a16="http://schemas.microsoft.com/office/drawing/2014/main" xmlns:mc="http://schemas.openxmlformats.org/markup-compatibility/2006" xmlns:p14="http://schemas.microsoft.com/office/powerpoint/2010/main" xmlns="" id="{9989E851-7C9F-539D-CE05-38C4DB7E1147}"/>
              </a:ext>
            </a:extLst>
          </p:cNvPr>
          <p:cNvSpPr txBox="1">
            <a:spLocks/>
          </p:cNvSpPr>
          <p:nvPr userDrawn="1"/>
        </p:nvSpPr>
        <p:spPr>
          <a:xfrm>
            <a:off x="7353788" y="10534867"/>
            <a:ext cx="357598" cy="266594"/>
          </a:xfrm>
          <a:prstGeom prst="rect">
            <a:avLst/>
          </a:prstGeom>
        </p:spPr>
        <p:txBody>
          <a:bodyPr vert="horz" lIns="91440" tIns="45720" rIns="91440" bIns="45720" rtlCol="0" anchor="ctr"/>
          <a:lstStyle>
            <a:defPPr>
              <a:defRPr lang="en-US"/>
            </a:defPPr>
            <a:lvl1pPr marL="0" algn="ctr" defTabSz="457200"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solidFill>
                  <a:srgbClr val="7F7F7F"/>
                </a:solidFill>
              </a:rPr>
              <a:pPr/>
              <a:t>‹#›</a:t>
            </a:fld>
            <a:endParaRPr lang="en-US" dirty="0">
              <a:solidFill>
                <a:srgbClr val="7F7F7F"/>
              </a:solidFill>
            </a:endParaRPr>
          </a:p>
        </p:txBody>
      </p:sp>
      <p:sp>
        <p:nvSpPr>
          <p:cNvPr id="8" name="Rectangle 7">
            <a:extLst>
              <a:ext uri="{FF2B5EF4-FFF2-40B4-BE49-F238E27FC236}">
                <a16:creationId xmlns:a16="http://schemas.microsoft.com/office/drawing/2014/main" xmlns:mc="http://schemas.openxmlformats.org/markup-compatibility/2006" xmlns:p14="http://schemas.microsoft.com/office/powerpoint/2010/main" xmlns="" id="{45FE47BC-DA7F-750E-14F8-1F2DAC3B6381}"/>
              </a:ext>
            </a:extLst>
          </p:cNvPr>
          <p:cNvSpPr/>
          <p:nvPr userDrawn="1"/>
        </p:nvSpPr>
        <p:spPr>
          <a:xfrm rot="16200000">
            <a:off x="5945840" y="8636794"/>
            <a:ext cx="3173496" cy="230832"/>
          </a:xfrm>
          <a:prstGeom prst="rect">
            <a:avLst/>
          </a:prstGeom>
        </p:spPr>
        <p:txBody>
          <a:bodyPr wrap="square">
            <a:spAutoFit/>
          </a:bodyPr>
          <a:lstStyle/>
          <a:p>
            <a:r>
              <a:rPr lang="en-GB" sz="900" b="0" i="0" u="none" dirty="0">
                <a:solidFill>
                  <a:srgbClr val="7F7F7F"/>
                </a:solidFill>
                <a:latin typeface="Calibri" panose="020F0502020204030204" pitchFamily="34" charset="0"/>
                <a:cs typeface="Calibri" panose="020F0502020204030204" pitchFamily="34" charset="0"/>
              </a:rPr>
              <a:t>Εργαλειοθήκη τεχνολογίας ψηφιακής πολιτιστικής κληρονομιάς</a:t>
            </a:r>
          </a:p>
        </p:txBody>
      </p:sp>
      <p:cxnSp>
        <p:nvCxnSpPr>
          <p:cNvPr id="9" name="Straight Connector 8">
            <a:extLst>
              <a:ext uri="{FF2B5EF4-FFF2-40B4-BE49-F238E27FC236}">
                <a16:creationId xmlns:a16="http://schemas.microsoft.com/office/drawing/2014/main" xmlns:mc="http://schemas.openxmlformats.org/markup-compatibility/2006" xmlns:p14="http://schemas.microsoft.com/office/powerpoint/2010/main" xmlns="" id="{50250484-1C3A-9EC7-6A05-E6E93E7A9824}"/>
              </a:ext>
            </a:extLst>
          </p:cNvPr>
          <p:cNvCxnSpPr>
            <a:cxnSpLocks/>
          </p:cNvCxnSpPr>
          <p:nvPr userDrawn="1"/>
        </p:nvCxnSpPr>
        <p:spPr>
          <a:xfrm flipH="1">
            <a:off x="7423855" y="10401824"/>
            <a:ext cx="224149" cy="0"/>
          </a:xfrm>
          <a:prstGeom prst="line">
            <a:avLst/>
          </a:prstGeom>
          <a:noFill/>
          <a:ln w="9525" cap="flat">
            <a:solidFill>
              <a:srgbClr val="E43794"/>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xmlns:mc="http://schemas.openxmlformats.org/markup-compatibility/2006" xmlns:a16="http://schemas.microsoft.com/office/drawing/2014/main" xmlns="" val="2922975830"/>
      </p:ext>
    </p:extLst>
  </p:cSld>
  <p:clrMap bg1="lt1" tx1="dk1" bg2="lt2" tx2="dk2" accent1="accent1" accent2="accent2" accent3="accent3" accent4="accent4" accent5="accent5" accent6="accent6" hlink="hlink" folHlink="folHlink"/>
  <p:sldLayoutIdLst>
    <p:sldLayoutId id="2147483967" r:id="rId1"/>
    <p:sldLayoutId id="2147483988" r:id="rId2"/>
    <p:sldLayoutId id="2147483885" r:id="rId3"/>
    <p:sldLayoutId id="2147483986" r:id="rId4"/>
    <p:sldLayoutId id="2147483983" r:id="rId5"/>
    <p:sldLayoutId id="2147483987" r:id="rId6"/>
  </p:sldLayoutIdLst>
  <mc:AlternateContent xmlns:mc="http://schemas.openxmlformats.org/markup-compatibility/2006">
    <mc:Choice xmlns:p14="http://schemas.microsoft.com/office/powerpoint/2010/main" xmlns:a16="http://schemas.microsoft.com/office/drawing/2014/main" xmlns="" Requires="p14">
      <p:transition spd="slow" p14:dur="1500">
        <p:random/>
      </p:transition>
    </mc:Choice>
    <mc:Fallback>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s.apple.com/us/app/capcut/id1500855883" TargetMode="External"/><Relationship Id="rId2" Type="http://schemas.openxmlformats.org/officeDocument/2006/relationships/hyperlink" Target="https://www.capcut.com/" TargetMode="Externa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www.youtube.com/watch?v=1xEDL7ZF97c" TargetMode="External"/><Relationship Id="rId4" Type="http://schemas.openxmlformats.org/officeDocument/2006/relationships/hyperlink" Target="https://play.google.com/store/apps/details?id=com.lemon.lvoversea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elp.descript.com/hc/en-us" TargetMode="External"/><Relationship Id="rId2" Type="http://schemas.openxmlformats.org/officeDocument/2006/relationships/hyperlink" Target="https://www.descript.com/" TargetMode="Externa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hyperlink" Target="https://www.youtube.com/watch?v=Bl9wqNe5J8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__bL-qHvBbw" TargetMode="External"/><Relationship Id="rId2" Type="http://schemas.openxmlformats.org/officeDocument/2006/relationships/hyperlink" Target="https://www.thinglink.com/" TargetMode="Externa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nW2112yE6M" TargetMode="External"/><Relationship Id="rId2" Type="http://schemas.openxmlformats.org/officeDocument/2006/relationships/hyperlink" Target="https://questoapp.com/" TargetMode="Externa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questoapp.com/creator-ro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ZQLD6NBya8" TargetMode="External"/><Relationship Id="rId2" Type="http://schemas.openxmlformats.org/officeDocument/2006/relationships/hyperlink" Target="https://izi.travel/en"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33ud7RYZFg" TargetMode="External"/><Relationship Id="rId2" Type="http://schemas.openxmlformats.org/officeDocument/2006/relationships/hyperlink" Target="STORYMAP%20JS" TargetMode="Externa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storymap.knightlab.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ocatify.com/faqs/" TargetMode="External"/><Relationship Id="rId2" Type="http://schemas.openxmlformats.org/officeDocument/2006/relationships/hyperlink" Target="https://locatify.com/" TargetMode="Externa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hyperlink" Target="https://www.youtube.com/watch?v=f1PGyxHXbSQ&amp;t=23s" TargetMode="External"/><Relationship Id="rId4" Type="http://schemas.openxmlformats.org/officeDocument/2006/relationships/hyperlink" Target="https://www.youtube.com/watch?v=B4ePTg5g2Dk&amp;t=12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odbean.com/podcast-academy" TargetMode="External"/><Relationship Id="rId2" Type="http://schemas.openxmlformats.org/officeDocument/2006/relationships/hyperlink" Target="https://www.podbean.com/" TargetMode="Externa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s://learn.headliner.app/hc/en-us" TargetMode="External"/><Relationship Id="rId2" Type="http://schemas.openxmlformats.org/officeDocument/2006/relationships/hyperlink" Target="https://www.headliner.app/" TargetMode="Externa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learn.headliner.app/hc/en-us/articles/360010534274-Getting-Started-Guid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Mzre1DrvUB0" TargetMode="External"/><Relationship Id="rId2" Type="http://schemas.openxmlformats.org/officeDocument/2006/relationships/hyperlink" Target="https://www.pixton.com/" TargetMode="Externa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3.xml"/><Relationship Id="rId18" Type="http://schemas.openxmlformats.org/officeDocument/2006/relationships/slide" Target="slide14.xml"/><Relationship Id="rId3" Type="http://schemas.openxmlformats.org/officeDocument/2006/relationships/slide" Target="slide5.xml"/><Relationship Id="rId21" Type="http://schemas.openxmlformats.org/officeDocument/2006/relationships/slide" Target="slide17.xml"/><Relationship Id="rId7" Type="http://schemas.openxmlformats.org/officeDocument/2006/relationships/slide" Target="slide9.xml"/><Relationship Id="rId12" Type="http://schemas.openxmlformats.org/officeDocument/2006/relationships/slide" Target="slide22.xml"/><Relationship Id="rId17" Type="http://schemas.openxmlformats.org/officeDocument/2006/relationships/slide" Target="slide13.xml"/><Relationship Id="rId2" Type="http://schemas.openxmlformats.org/officeDocument/2006/relationships/slide" Target="slide4.xml"/><Relationship Id="rId16" Type="http://schemas.openxmlformats.org/officeDocument/2006/relationships/slide" Target="slide12.xml"/><Relationship Id="rId20" Type="http://schemas.openxmlformats.org/officeDocument/2006/relationships/slide" Target="slide16.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slide" Target="slide21.xml"/><Relationship Id="rId24" Type="http://schemas.openxmlformats.org/officeDocument/2006/relationships/image" Target="../media/image1.emf"/><Relationship Id="rId5" Type="http://schemas.openxmlformats.org/officeDocument/2006/relationships/slide" Target="slide7.xml"/><Relationship Id="rId15" Type="http://schemas.openxmlformats.org/officeDocument/2006/relationships/slide" Target="slide25.xml"/><Relationship Id="rId23" Type="http://schemas.openxmlformats.org/officeDocument/2006/relationships/slide" Target="slide19.xml"/><Relationship Id="rId10" Type="http://schemas.openxmlformats.org/officeDocument/2006/relationships/slide" Target="slide20.xml"/><Relationship Id="rId19"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24.xml"/><Relationship Id="rId22"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artsteps.com/tour" TargetMode="External"/><Relationship Id="rId7" Type="http://schemas.openxmlformats.org/officeDocument/2006/relationships/image" Target="../media/image24.png"/><Relationship Id="rId2" Type="http://schemas.openxmlformats.org/officeDocument/2006/relationships/hyperlink" Target="https://www.artsteps.com/" TargetMode="External"/><Relationship Id="rId1" Type="http://schemas.openxmlformats.org/officeDocument/2006/relationships/slideLayout" Target="../slideLayouts/slideLayout5.xml"/><Relationship Id="rId6" Type="http://schemas.openxmlformats.org/officeDocument/2006/relationships/hyperlink" Target="https://www.artsteps.com/view/60e2a963dfdee0def11ac3bb" TargetMode="External"/><Relationship Id="rId5" Type="http://schemas.openxmlformats.org/officeDocument/2006/relationships/hyperlink" Target="https://www.youtube.com/watch?v=GpL-Z-XcTzo" TargetMode="External"/><Relationship Id="rId4" Type="http://schemas.openxmlformats.org/officeDocument/2006/relationships/hyperlink" Target="https://blog.artsteps.com/how-to-make-a-vr-exhibition-space-6bcde506926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channel/UCv_tFG8AmhE5rv4OENc0u4w" TargetMode="External"/><Relationship Id="rId2" Type="http://schemas.openxmlformats.org/officeDocument/2006/relationships/hyperlink" Target="https://poly.cam/" TargetMode="Externa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hyperlink" Target="https://poly.cam/explore" TargetMode="External"/><Relationship Id="rId4" Type="http://schemas.openxmlformats.org/officeDocument/2006/relationships/hyperlink" Target="https://www.youtube.com/watch?v=xvQZw9lAN9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toryblocks.com/maker" TargetMode="External"/><Relationship Id="rId2" Type="http://schemas.openxmlformats.org/officeDocument/2006/relationships/hyperlink" Target="https://www.storyblocks.com/" TargetMode="Externa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www.youtube.com/watch?v=_QyNcuBJAvo&amp;t=11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ZkeQXpi_5Pg" TargetMode="External"/><Relationship Id="rId2" Type="http://schemas.openxmlformats.org/officeDocument/2006/relationships/hyperlink" Target="https://ar.snap.com/lens-studio" TargetMode="Externa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https://effecthouse.tiktok.com/download/" TargetMode="External"/><Relationship Id="rId2" Type="http://schemas.openxmlformats.org/officeDocument/2006/relationships/hyperlink" Target="https://effecthouse.tiktok.com/" TargetMode="Externa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effecthouse.tiktok.com/learn/guid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sparkarhub/dashboard/?utm_medium=button&amp;utm_source=spark-website&amp;utm_campaign=web-home-hub&amp;utm_content=getstarted" TargetMode="External"/><Relationship Id="rId2" Type="http://schemas.openxmlformats.org/officeDocument/2006/relationships/hyperlink" Target="https://sparkar.facebook.com/ar-studio/" TargetMode="Externa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https://www.facebook.com/sparkarhub/learn/" TargetMode="External"/><Relationship Id="rId4" Type="http://schemas.openxmlformats.org/officeDocument/2006/relationships/hyperlink" Target="https://sparkar.facebook.com/ar-studio/learn/tutorials/introduction-to-spark-ar-studio?utm_campaign=welcome_screen_learn_more&amp;utm_medium=learn&amp;utm_offering=spark-ar&amp;utm_product=spark-ar&amp;utm_source=produc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hyperlink" Target="https://www.facebook.com/InsitesProjec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timeline.knightlab.com/" TargetMode="External"/><Relationship Id="rId2" Type="http://schemas.openxmlformats.org/officeDocument/2006/relationships/hyperlink" Target="http://timeline.knightlab.com/" TargetMode="Externa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vimeo.com/14340787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eOuHe0czfE&amp;feature=youtu.be" TargetMode="External"/><Relationship Id="rId7" Type="http://schemas.openxmlformats.org/officeDocument/2006/relationships/image" Target="../media/image9.png"/><Relationship Id="rId2" Type="http://schemas.openxmlformats.org/officeDocument/2006/relationships/hyperlink" Target="https://www.canva.com/en_gb/" TargetMode="External"/><Relationship Id="rId1" Type="http://schemas.openxmlformats.org/officeDocument/2006/relationships/slideLayout" Target="../slideLayouts/slideLayout5.xml"/><Relationship Id="rId6" Type="http://schemas.openxmlformats.org/officeDocument/2006/relationships/hyperlink" Target="https://apps.apple.com/us/app/canva-graphic-design-video/id897446215" TargetMode="External"/><Relationship Id="rId5" Type="http://schemas.openxmlformats.org/officeDocument/2006/relationships/hyperlink" Target="https://play.google.com/store/apps/details?id=com.canva.editor&amp;hl=en_US&amp;gl=US" TargetMode="External"/><Relationship Id="rId4" Type="http://schemas.openxmlformats.org/officeDocument/2006/relationships/hyperlink" Target="https://www.canva.com/download/window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7X9qySDP2w&amp;feature=youtu.be" TargetMode="External"/><Relationship Id="rId2" Type="http://schemas.openxmlformats.org/officeDocument/2006/relationships/hyperlink" Target="https://storytracks.ie/" TargetMode="Externa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apps.apple.com/ie/app/storytracks/id1262745806" TargetMode="External"/><Relationship Id="rId4" Type="http://schemas.openxmlformats.org/officeDocument/2006/relationships/hyperlink" Target="https://play.google.com/store/apps/details?id=com.storytracks.storytracks&amp;hl=en_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kuula.co/help/virtual-tours" TargetMode="External"/><Relationship Id="rId2" Type="http://schemas.openxmlformats.org/officeDocument/2006/relationships/hyperlink" Target="https://kuula.co/" TargetMode="Externa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kuula.co/explore" TargetMode="External"/><Relationship Id="rId4" Type="http://schemas.openxmlformats.org/officeDocument/2006/relationships/hyperlink" Target="https://www.youtube.com/watch?v=ennYbERPjb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urivr.com/guide" TargetMode="External"/><Relationship Id="rId2" Type="http://schemas.openxmlformats.org/officeDocument/2006/relationships/hyperlink" Target="https://gurivr.com/"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audacityteam.org/download/" TargetMode="External"/><Relationship Id="rId7" Type="http://schemas.openxmlformats.org/officeDocument/2006/relationships/image" Target="../media/image13.png"/><Relationship Id="rId2" Type="http://schemas.openxmlformats.org/officeDocument/2006/relationships/hyperlink" Target="https://www.audacityteam.org/" TargetMode="External"/><Relationship Id="rId1" Type="http://schemas.openxmlformats.org/officeDocument/2006/relationships/slideLayout" Target="../slideLayouts/slideLayout5.xml"/><Relationship Id="rId6" Type="http://schemas.openxmlformats.org/officeDocument/2006/relationships/hyperlink" Target="https://www.youtube.com/watch?v=yzJ2VyYkmaA" TargetMode="External"/><Relationship Id="rId5" Type="http://schemas.openxmlformats.org/officeDocument/2006/relationships/hyperlink" Target="https://wiki.audacityteam.org/wiki/Audacity_Wiki_Home_Page" TargetMode="External"/><Relationship Id="rId4" Type="http://schemas.openxmlformats.org/officeDocument/2006/relationships/hyperlink" Target="https://support.audacitytea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standing in front of a building with columns&#10;&#10;Description automatically generated with low confidence">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A55235-BF03-B149-8853-9F3B0035E7C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xmlns:mc="http://schemas.openxmlformats.org/markup-compatibility/2006" xmlns:p14="http://schemas.microsoft.com/office/powerpoint/2010/main" xmlns:a16="http://schemas.microsoft.com/office/drawing/2014/main" xmlns=""/>
              </a:ext>
            </a:extLst>
          </a:blip>
          <a:srcRect/>
          <a:stretch/>
        </p:blipFill>
        <p:spPr/>
      </p:pic>
      <p:sp>
        <p:nvSpPr>
          <p:cNvPr id="8" name="Freeform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BB04EC-96F4-1544-A601-2E9409F5261A}"/>
              </a:ext>
            </a:extLst>
          </p:cNvPr>
          <p:cNvSpPr/>
          <p:nvPr/>
        </p:nvSpPr>
        <p:spPr>
          <a:xfrm>
            <a:off x="0" y="-1"/>
            <a:ext cx="7775575" cy="10907713"/>
          </a:xfrm>
          <a:custGeom>
            <a:avLst/>
            <a:gdLst>
              <a:gd name="connsiteX0" fmla="*/ 0 w 7775575"/>
              <a:gd name="connsiteY0" fmla="*/ 10387013 h 10907713"/>
              <a:gd name="connsiteX1" fmla="*/ 7775575 w 7775575"/>
              <a:gd name="connsiteY1" fmla="*/ 10387013 h 10907713"/>
              <a:gd name="connsiteX2" fmla="*/ 7775575 w 7775575"/>
              <a:gd name="connsiteY2" fmla="*/ 10907713 h 10907713"/>
              <a:gd name="connsiteX3" fmla="*/ 0 w 7775575"/>
              <a:gd name="connsiteY3" fmla="*/ 10907713 h 10907713"/>
              <a:gd name="connsiteX4" fmla="*/ 0 w 7775575"/>
              <a:gd name="connsiteY4" fmla="*/ 0 h 10907713"/>
              <a:gd name="connsiteX5" fmla="*/ 7775575 w 7775575"/>
              <a:gd name="connsiteY5" fmla="*/ 0 h 10907713"/>
              <a:gd name="connsiteX6" fmla="*/ 7775575 w 7775575"/>
              <a:gd name="connsiteY6" fmla="*/ 9715500 h 10907713"/>
              <a:gd name="connsiteX7" fmla="*/ 0 w 7775575"/>
              <a:gd name="connsiteY7" fmla="*/ 9715500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5575" h="10907713">
                <a:moveTo>
                  <a:pt x="0" y="10387013"/>
                </a:moveTo>
                <a:lnTo>
                  <a:pt x="7775575" y="10387013"/>
                </a:lnTo>
                <a:lnTo>
                  <a:pt x="7775575" y="10907713"/>
                </a:lnTo>
                <a:lnTo>
                  <a:pt x="0" y="10907713"/>
                </a:lnTo>
                <a:close/>
                <a:moveTo>
                  <a:pt x="0" y="0"/>
                </a:moveTo>
                <a:lnTo>
                  <a:pt x="7775575" y="0"/>
                </a:lnTo>
                <a:lnTo>
                  <a:pt x="7775575" y="9715500"/>
                </a:lnTo>
                <a:lnTo>
                  <a:pt x="0" y="9715500"/>
                </a:lnTo>
                <a:close/>
              </a:path>
            </a:pathLst>
          </a:custGeom>
          <a:gradFill>
            <a:gsLst>
              <a:gs pos="0">
                <a:srgbClr val="E43794"/>
              </a:gs>
              <a:gs pos="59000">
                <a:srgbClr val="E43794">
                  <a:alpha val="5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ext Placeholder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1BA929-11B8-CD81-C95C-9B03723F587B}"/>
              </a:ext>
            </a:extLst>
          </p:cNvPr>
          <p:cNvSpPr>
            <a:spLocks noGrp="1"/>
          </p:cNvSpPr>
          <p:nvPr>
            <p:ph type="body" sz="quarter" idx="20"/>
          </p:nvPr>
        </p:nvSpPr>
        <p:spPr>
          <a:xfrm>
            <a:off x="660225" y="8432606"/>
            <a:ext cx="1605405" cy="669055"/>
          </a:xfrm>
        </p:spPr>
        <p:txBody>
          <a:bodyPr/>
          <a:lstStyle/>
          <a:p>
            <a:r>
              <a:rPr lang="en-US" b="1" dirty="0"/>
              <a:t>Σεπτέμβριος 2022</a:t>
            </a:r>
          </a:p>
          <a:p>
            <a:r>
              <a:rPr lang="en-US" dirty="0"/>
              <a:t>Εργαλειοθήκη τεχνολογίας ψηφιακής πολιτιστικής κληρονομιάς</a:t>
            </a:r>
          </a:p>
          <a:p>
            <a:endParaRPr lang="en-US" dirty="0"/>
          </a:p>
          <a:p>
            <a:endParaRPr lang="en-US" dirty="0">
              <a:solidFill>
                <a:schemeClr val="bg1"/>
              </a:solidFill>
            </a:endParaRPr>
          </a:p>
        </p:txBody>
      </p:sp>
      <p:sp>
        <p:nvSpPr>
          <p:cNvPr id="12" name="Text Placeholder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79CA3D-233B-5C95-C263-FC1288FE8B92}"/>
              </a:ext>
            </a:extLst>
          </p:cNvPr>
          <p:cNvSpPr>
            <a:spLocks noGrp="1"/>
          </p:cNvSpPr>
          <p:nvPr>
            <p:ph type="body" sz="quarter" idx="18"/>
          </p:nvPr>
        </p:nvSpPr>
        <p:spPr>
          <a:xfrm>
            <a:off x="2705929" y="8426076"/>
            <a:ext cx="1346158" cy="626742"/>
          </a:xfrm>
        </p:spPr>
        <p:txBody>
          <a:bodyPr/>
          <a:lstStyle/>
          <a:p>
            <a:r>
              <a:rPr lang="el-GR" b="1" dirty="0" smtClean="0"/>
              <a:t>Από</a:t>
            </a:r>
            <a:endParaRPr lang="en-US" b="1" dirty="0"/>
          </a:p>
          <a:p>
            <a:r>
              <a:rPr lang="en-US" dirty="0"/>
              <a:t>Banbridge and District Enterprises</a:t>
            </a:r>
          </a:p>
          <a:p>
            <a:endParaRPr lang="en-US" dirty="0">
              <a:solidFill>
                <a:schemeClr val="bg1"/>
              </a:solidFill>
            </a:endParaRPr>
          </a:p>
        </p:txBody>
      </p: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860749F-4179-C968-9E71-A50816BB0FC8}"/>
              </a:ext>
            </a:extLst>
          </p:cNvPr>
          <p:cNvSpPr>
            <a:spLocks noGrp="1"/>
          </p:cNvSpPr>
          <p:nvPr>
            <p:ph type="body" sz="quarter" idx="13"/>
          </p:nvPr>
        </p:nvSpPr>
        <p:spPr>
          <a:xfrm>
            <a:off x="534200" y="5677253"/>
            <a:ext cx="5537439" cy="708318"/>
          </a:xfrm>
        </p:spPr>
        <p:txBody>
          <a:bodyPr/>
          <a:lstStyle/>
          <a:p>
            <a:r>
              <a:rPr lang="el-GR" dirty="0" smtClean="0"/>
              <a:t>Τεχνολογική</a:t>
            </a:r>
            <a:r>
              <a:rPr lang="en-US" dirty="0" smtClean="0">
                <a:solidFill>
                  <a:schemeClr val="bg1"/>
                </a:solidFill>
              </a:rPr>
              <a:t> </a:t>
            </a:r>
            <a:r>
              <a:rPr lang="en-US" dirty="0" err="1" smtClean="0">
                <a:solidFill>
                  <a:schemeClr val="bg1"/>
                </a:solidFill>
              </a:rPr>
              <a:t>Εργαλειοθήκη</a:t>
            </a:r>
            <a:r>
              <a:rPr lang="en-US" dirty="0" smtClean="0">
                <a:solidFill>
                  <a:schemeClr val="bg1"/>
                </a:solidFill>
              </a:rPr>
              <a:t> </a:t>
            </a:r>
            <a:r>
              <a:rPr lang="en-US" dirty="0">
                <a:solidFill>
                  <a:schemeClr val="bg1"/>
                </a:solidFill>
              </a:rPr>
              <a:t>ψηφιακής πολιτιστικής κληρονομιάς</a:t>
            </a:r>
          </a:p>
          <a:p>
            <a:endParaRPr lang="en-US" dirty="0">
              <a:solidFill>
                <a:schemeClr val="bg1"/>
              </a:solidFill>
            </a:endParaRPr>
          </a:p>
          <a:p>
            <a:endParaRPr lang="en-US" dirty="0">
              <a:solidFill>
                <a:schemeClr val="bg1"/>
              </a:solidFill>
            </a:endParaRPr>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EC90686-FB44-4CA9-9E77-DB9FF53D2231}"/>
              </a:ext>
            </a:extLst>
          </p:cNvPr>
          <p:cNvSpPr>
            <a:spLocks noGrp="1"/>
          </p:cNvSpPr>
          <p:nvPr>
            <p:ph type="body" sz="quarter" idx="16"/>
          </p:nvPr>
        </p:nvSpPr>
        <p:spPr>
          <a:xfrm>
            <a:off x="517142" y="4827114"/>
            <a:ext cx="4377573" cy="626742"/>
          </a:xfrm>
        </p:spPr>
        <p:txBody>
          <a:bodyPr/>
          <a:lstStyle/>
          <a:p>
            <a:r>
              <a:rPr lang="en-US" dirty="0" smtClean="0"/>
              <a:t>ΟΔΗΓΟΣ</a:t>
            </a:r>
            <a:endParaRPr lang="en-US" dirty="0"/>
          </a:p>
          <a:p>
            <a:endParaRPr lang="en-US" dirty="0">
              <a:solidFill>
                <a:schemeClr val="bg1"/>
              </a:solidFill>
            </a:endParaRPr>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3B2E428-FF68-52FD-A77B-1D9F554D73AB}"/>
              </a:ext>
            </a:extLst>
          </p:cNvPr>
          <p:cNvSpPr>
            <a:spLocks noGrp="1"/>
          </p:cNvSpPr>
          <p:nvPr>
            <p:ph type="body" sz="quarter" idx="21"/>
          </p:nvPr>
        </p:nvSpPr>
        <p:spPr>
          <a:xfrm>
            <a:off x="4342852" y="8428183"/>
            <a:ext cx="3457574" cy="626742"/>
          </a:xfrm>
          <a:solidFill>
            <a:srgbClr val="E43794"/>
          </a:solidFill>
        </p:spPr>
        <p:txBody>
          <a:bodyPr/>
          <a:lstStyle/>
          <a:p>
            <a:r>
              <a:rPr lang="en-US" dirty="0" err="1"/>
              <a:t> www. </a:t>
            </a:r>
            <a:r>
              <a:rPr lang="en-US" b="1" dirty="0" err="1"/>
              <a:t>insitesproject</a:t>
            </a:r>
            <a:r>
              <a:rPr lang="en-US" dirty="0" err="1"/>
              <a:t>.eu</a:t>
            </a:r>
            <a:endParaRPr lang="en-US" dirty="0"/>
          </a:p>
        </p:txBody>
      </p:sp>
      <p:pic>
        <p:nvPicPr>
          <p:cNvPr id="9" name="Picture 8" descr="Logo&#10;&#10;Description automatically generated">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33A1E04-471E-184A-BA0C-085D7B112216}"/>
              </a:ext>
            </a:extLst>
          </p:cNvPr>
          <p:cNvPicPr>
            <a:picLocks noChangeAspect="1"/>
          </p:cNvPicPr>
          <p:nvPr/>
        </p:nvPicPr>
        <p:blipFill>
          <a:blip r:embed="rId3" cstate="screen">
            <a:extLst>
              <a:ext uri="{28A0092B-C50C-407E-A947-70E740481C1C}">
                <a14:useLocalDpi xmlns:a14="http://schemas.microsoft.com/office/drawing/2010/main" xmlns:mc="http://schemas.openxmlformats.org/markup-compatibility/2006" xmlns:p14="http://schemas.microsoft.com/office/powerpoint/2010/main" xmlns:a16="http://schemas.microsoft.com/office/drawing/2014/main" xmlns=""/>
              </a:ext>
            </a:extLst>
          </a:blip>
          <a:stretch>
            <a:fillRect/>
          </a:stretch>
        </p:blipFill>
        <p:spPr>
          <a:xfrm>
            <a:off x="517142" y="824473"/>
            <a:ext cx="2771710" cy="2530691"/>
          </a:xfrm>
          <a:prstGeom prst="rect">
            <a:avLst/>
          </a:prstGeom>
        </p:spPr>
      </p:pic>
      <p:sp>
        <p:nvSpPr>
          <p:cNvPr id="15" name="Freeform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2303732-997E-388C-818C-B73234ECF676}"/>
              </a:ext>
            </a:extLst>
          </p:cNvPr>
          <p:cNvSpPr/>
          <p:nvPr/>
        </p:nvSpPr>
        <p:spPr>
          <a:xfrm>
            <a:off x="615896" y="8393343"/>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219C7C-72FA-6AAC-D8C5-19889BA2DE95}"/>
              </a:ext>
            </a:extLst>
          </p:cNvPr>
          <p:cNvSpPr/>
          <p:nvPr/>
        </p:nvSpPr>
        <p:spPr>
          <a:xfrm>
            <a:off x="2473531" y="8393343"/>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DA53BD6-E82E-EE05-93F8-F7DBA93DAC27}"/>
              </a:ext>
            </a:extLst>
          </p:cNvPr>
          <p:cNvSpPr/>
          <p:nvPr/>
        </p:nvSpPr>
        <p:spPr>
          <a:xfrm rot="5400000">
            <a:off x="2507751" y="2966841"/>
            <a:ext cx="24498" cy="5040000"/>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Tree>
    <p:extLst>
      <p:ext uri="{BB962C8B-B14F-4D97-AF65-F5344CB8AC3E}">
        <p14:creationId xmlns:p14="http://schemas.microsoft.com/office/powerpoint/2010/main" xmlns:mc="http://schemas.openxmlformats.org/markup-compatibility/2006" xmlns:a14="http://schemas.microsoft.com/office/drawing/2010/main" xmlns:a16="http://schemas.microsoft.com/office/drawing/2014/main" xmlns="" val="4068670662"/>
      </p:ext>
    </p:extLst>
  </p:cSld>
  <p:clrMapOvr>
    <a:masterClrMapping/>
  </p:clrMapOvr>
  <mc:AlternateContent xmlns:mc="http://schemas.openxmlformats.org/markup-compatibility/2006">
    <mc:Choice xmlns:p14="http://schemas.microsoft.com/office/powerpoint/2010/main" xmlns:a14="http://schemas.microsoft.com/office/drawing/2010/main" xmlns:a16="http://schemas.microsoft.com/office/drawing/2014/main" xmlns=""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203880" y="3634165"/>
            <a:ext cx="5913198" cy="361363"/>
          </a:xfrm>
        </p:spPr>
        <p:txBody>
          <a:bodyPr/>
          <a:lstStyle/>
          <a:p>
            <a:r>
              <a:rPr lang="en-US" dirty="0"/>
              <a:t>ΤΙ ΚΆΝΕΙ ΤΟ CAPCUT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dirty="0" err="1"/>
              <a:t>Capcu</a:t>
            </a:r>
            <a:r>
              <a:rPr lang="en-US" dirty="0"/>
              <a:t>t </a:t>
            </a:r>
          </a:p>
          <a:p>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45032" y="6900616"/>
            <a:ext cx="1853433" cy="735460"/>
          </a:xfrm>
        </p:spPr>
        <p:txBody>
          <a:bodyPr/>
          <a:lstStyle/>
          <a:p>
            <a:r>
              <a:rPr lang="en-US" dirty="0"/>
              <a:t>ΘΈΛΕΤΕ ΝΑ ΔΟΚΙΜΆΣΕΤΕ ΤΟ CAPCUT;</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07</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a:xfrm>
            <a:off x="4311498" y="7859859"/>
            <a:ext cx="2784501" cy="3161757"/>
          </a:xfrm>
        </p:spPr>
        <p:txBody>
          <a:bodyPr/>
          <a:lstStyle/>
          <a:p>
            <a:r>
              <a:rPr lang="en-US" dirty="0"/>
              <a:t>Για να ξεκινήσετε με το </a:t>
            </a:r>
            <a:r>
              <a:rPr lang="en-US" dirty="0" err="1"/>
              <a:t>CapCut, </a:t>
            </a:r>
            <a:r>
              <a:rPr lang="en-US" dirty="0"/>
              <a:t>απλά κατεβάστε το είτε από το </a:t>
            </a:r>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Apple app store είτε από </a:t>
            </a:r>
            <a:r>
              <a:rPr lang="en-US" dirty="0"/>
              <a:t>το </a:t>
            </a:r>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Android app store.</a:t>
            </a:r>
            <a:endParaRPr lang="en-US" dirty="0">
              <a:solidFill>
                <a:srgbClr val="E43794"/>
              </a:solidFill>
            </a:endParaRPr>
          </a:p>
          <a:p>
            <a:endParaRPr lang="en-US" dirty="0"/>
          </a:p>
          <a:p>
            <a:r>
              <a:rPr lang="en-US" dirty="0"/>
              <a:t>Ένας οδηγός για τη δημιουργία του βίντεό σας με ένα εγχειρίδιο που μπορείτε να κατεβάσετε: </a:t>
            </a:r>
            <a:r>
              <a:rPr lang="en-US" dirty="0" err="1">
                <a:solidFill>
                  <a:srgbClr val="E43794"/>
                </a:solidFill>
                <a:hlinkClick r:id="rId5">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Capcut </a:t>
            </a:r>
            <a:r>
              <a:rPr lang="en-US" dirty="0">
                <a:solidFill>
                  <a:srgbClr val="E43794"/>
                </a:solidFill>
                <a:hlinkClick r:id="rId5">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VR βήμα προς βήμα </a:t>
            </a:r>
          </a:p>
          <a:p>
            <a:r>
              <a:rPr lang="en-US" dirty="0">
                <a:solidFill>
                  <a:srgbClr val="E43794"/>
                </a:solidFill>
                <a:hlinkClick r:id="rId5">
                  <a:extLst>
                    <a:ext uri="{A12FA001-AC4F-418D-AE19-62706E023703}">
                      <ahyp:hlinkClr xmlns:ahyp="http://schemas.microsoft.com/office/drawing/2018/hyperlinkcolor" xmlns:mc="http://schemas.openxmlformats.org/markup-compatibility/2006" xmlns:p14="http://schemas.microsoft.com/office/powerpoint/2010/main" xmlns:a14="http://schemas.microsoft.com/office/drawing/2010/main" xmlns:a16="http://schemas.microsoft.com/office/drawing/2014/main" xmlns="" val="tx"/>
                    </a:ext>
                  </a:extLst>
                </a:hlinkClick>
              </a:rPr>
              <a:t> </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p:txBody>
          <a:bodyPr numCol="1"/>
          <a:lstStyle/>
          <a:p>
            <a:r>
              <a:rPr lang="en-US" dirty="0"/>
              <a:t>Αυτό το εργαλείο μπορεί να σας βοηθήσει να στοχεύσετε ένα εντελώς νέο κοινό. Δημιουργήστε βίντεο στο smartphone σας που μπορούν να αξιοποιήσουν τη νεανική κουλτούρα και να διαδοθούν σε μεγαλύτερα ακροατήρια, κάνοντας viral στο TikTok, το YouTube, το Instagram, το WhatsApp και το Facebook! </a:t>
            </a:r>
          </a:p>
          <a:p>
            <a:endParaRPr lang="en-US" dirty="0"/>
          </a:p>
          <a:p>
            <a:r>
              <a:rPr lang="en-US" dirty="0" err="1"/>
              <a:t>Το Capcut VR </a:t>
            </a:r>
            <a:r>
              <a:rPr lang="en-US" dirty="0"/>
              <a:t>είναι ευέλικτο και εύκολο στη χρήση. Εκτός από τις βασικές λειτουργίες του, όπως επεξεργασία βίντεο, κείμενο, χρώματα και μουσική, το </a:t>
            </a:r>
            <a:r>
              <a:rPr lang="en-US" dirty="0" err="1"/>
              <a:t>CapCut </a:t>
            </a:r>
            <a:r>
              <a:rPr lang="en-US" dirty="0"/>
              <a:t>προσφέρει επίσης δωρεάν προηγμένες λειτουργίες, όπως κινούμενα σχέδια με καρέ πλήκτρων και εφέ αργής κίνησης. Δίνει στο μάρκετινγκ και την αφήγηση ιστοριών σας μια νέα διάσταση.</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a:xfrm>
            <a:off x="851068" y="1510894"/>
            <a:ext cx="6616532" cy="1460906"/>
          </a:xfrm>
        </p:spPr>
        <p:txBody>
          <a:bodyPr/>
          <a:lstStyle/>
          <a:p>
            <a:r>
              <a:rPr lang="en-US" b="1" dirty="0" err="1"/>
              <a:t>Το CapCut </a:t>
            </a:r>
            <a:r>
              <a:rPr lang="en-US" dirty="0"/>
              <a:t>είναι μια δωρεάν εφαρμογή επεξεργασίας και δημιουργίας βίντεο "όλα σε ένα" με όλα όσα χρειάζεστε για να δημιουργήσετε βίντεο υψηλής ποιότητας. Οι αρχάριοι μπορούν να ξεκινήσουν με το </a:t>
            </a:r>
            <a:r>
              <a:rPr lang="en-US" dirty="0" err="1"/>
              <a:t>CapCut μέσα σε </a:t>
            </a:r>
            <a:r>
              <a:rPr lang="en-US" dirty="0"/>
              <a:t>λίγα δευτερόλεπτα, ενώ οι προχωρημένοι χρήστες έχουν στη διάθεσή τους όλες τις λειτουργίες που χρειάζονται για την επαγγελματική επεξεργασία βίντεο.</a:t>
            </a:r>
          </a:p>
          <a:p>
            <a:endParaRPr lang="en-US" dirty="0"/>
          </a:p>
        </p:txBody>
      </p:sp>
      <p:pic>
        <p:nvPicPr>
          <p:cNvPr id="5" name="Picture Placeholder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A9A164C-E0EA-5183-6A36-BDB37A333997}"/>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a:fillRect/>
          </a:stretch>
        </p:blipFill>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4055469319"/>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118155" y="3615115"/>
            <a:ext cx="5913198" cy="361363"/>
          </a:xfrm>
        </p:spPr>
        <p:txBody>
          <a:bodyPr/>
          <a:lstStyle/>
          <a:p>
            <a:r>
              <a:rPr lang="en-US" dirty="0"/>
              <a:t>ΤΙ ΚΆΝΕΙ ΤΟ DESCRIPT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dirty="0"/>
              <a:t>Περιγραφή </a:t>
            </a:r>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35507" y="6957766"/>
            <a:ext cx="1853433" cy="735460"/>
          </a:xfrm>
        </p:spPr>
        <p:txBody>
          <a:bodyPr/>
          <a:lstStyle/>
          <a:p>
            <a:r>
              <a:rPr lang="en-US" dirty="0"/>
              <a:t>ΘΈΛΕΤΕ ΝΑ ΔΟΚΙΜΆΣΕΤΕ ΤΟ DESCRIPT;</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08</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a:xfrm>
            <a:off x="4311498" y="7903889"/>
            <a:ext cx="2784501" cy="3117727"/>
          </a:xfrm>
        </p:spPr>
        <p:txBody>
          <a:bodyPr/>
          <a:lstStyle/>
          <a:p>
            <a:r>
              <a:rPr lang="en-US" dirty="0"/>
              <a:t>Κάντε κλικ στο κουμπί Get Started For Free (Ξεκινήστε δωρεάν) στην αρχική σελίδα για να δημιουργήσετε έναν δωρεάν λογαριασμό και επισκεφθείτε τη σελίδα υποστήριξης </a:t>
            </a:r>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Descript Help (Βοήθεια για την περιγραφή) </a:t>
            </a:r>
            <a:r>
              <a:rPr lang="en-US" dirty="0"/>
              <a:t>για βίντεο-διδασκαλίες και φόρουμ χρηστών. Αν πιστεύετε ότι αυτό το εργαλείο είναι για εσάς, η μηνιαία συνδρομή pro κοστίζει 30 δολάρια, ενώ υπάρχουν ειδικές τιμές για εκπαιδευτικούς και μη κερδοσκοπικούς οργανισμούς.</a:t>
            </a:r>
          </a:p>
          <a:p>
            <a:r>
              <a:rPr lang="en-US" dirty="0"/>
              <a:t> </a:t>
            </a:r>
          </a:p>
          <a:p>
            <a:r>
              <a:rPr lang="en-US" dirty="0"/>
              <a:t>Μάθετε περισσότερα στο YouTube: </a:t>
            </a:r>
          </a:p>
          <a:p>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Παρουσίαση της περιγραφής </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p:txBody>
          <a:bodyPr numCol="1"/>
          <a:lstStyle/>
          <a:p>
            <a:r>
              <a:rPr lang="en-US" dirty="0"/>
              <a:t>Το Descript </a:t>
            </a:r>
            <a:r>
              <a:rPr lang="el-GR" dirty="0" smtClean="0"/>
              <a:t>εξοικονομεί τον </a:t>
            </a:r>
            <a:r>
              <a:rPr lang="en-US" dirty="0" err="1" smtClean="0"/>
              <a:t>χρόνο</a:t>
            </a:r>
            <a:r>
              <a:rPr lang="en-US" dirty="0" smtClean="0"/>
              <a:t> </a:t>
            </a:r>
            <a:r>
              <a:rPr lang="en-US" dirty="0"/>
              <a:t>και </a:t>
            </a:r>
            <a:r>
              <a:rPr lang="el-GR" dirty="0" smtClean="0"/>
              <a:t>την </a:t>
            </a:r>
            <a:r>
              <a:rPr lang="en-US" dirty="0" err="1" smtClean="0"/>
              <a:t>κουραστική</a:t>
            </a:r>
            <a:r>
              <a:rPr lang="en-US" dirty="0" smtClean="0"/>
              <a:t> </a:t>
            </a:r>
            <a:r>
              <a:rPr lang="en-US" dirty="0"/>
              <a:t>δουλειά που απαιτείται για να κάνετε τα βίντεο και τα podcast σας πιο επαγγελματικά και πιο ελκυστικά, δίνοντάς σας περισσότερο χρόνο για να επικεντρωθείτε στην ανάπτυξη της καθηλωτικής ιστορίας σας. </a:t>
            </a:r>
          </a:p>
          <a:p>
            <a:endParaRPr lang="en-US" dirty="0"/>
          </a:p>
          <a:p>
            <a:r>
              <a:rPr lang="en-US" dirty="0"/>
              <a:t>Είναι μια πολύ πιο εύκολη και διαισθητική διαδικασία όταν προσπαθείτε να βρείτε πώς να παρουσιάσετε την ιστορία σας σε ήχο ή βίντεο, οπότε είναι κατάλληλη για αρχάριους. Σας δίνει τα εργαλεία που κάνουν το τελικό σας προϊόν μια καλοδουλεμένη, ομαλή και καθηλωτική εμπειρία για τον πελάτη σας. </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b="1" dirty="0"/>
              <a:t>Το Descript </a:t>
            </a:r>
            <a:r>
              <a:rPr lang="en-US" dirty="0"/>
              <a:t>είναι ένα πολύ απλό στη χρήση εργαλείο λογισμικού που σας επιτρέπει να επεξεργάζεστε και να παράγετε βίντεο και ηχογραφήσεις με την επεξεργασία αρχείων κειμένου αντί να χρησιμοποιείτε πολύπλοκες τεχνικές συσκευές στην οθόνη.</a:t>
            </a:r>
          </a:p>
        </p:txBody>
      </p:sp>
      <p:pic>
        <p:nvPicPr>
          <p:cNvPr id="5" name="Picture Placeholder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509A497-FA66-3107-8DED-4458B7EA39A8}"/>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l="-1090" t="-376"/>
          <a:stretch/>
        </p:blipFill>
        <p:spPr>
          <a:xfrm>
            <a:off x="-1469" y="7228515"/>
            <a:ext cx="3657600" cy="2795588"/>
          </a:xfrm>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3002714553"/>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146730" y="3643690"/>
            <a:ext cx="5913198" cy="361363"/>
          </a:xfrm>
        </p:spPr>
        <p:txBody>
          <a:bodyPr/>
          <a:lstStyle/>
          <a:p>
            <a:r>
              <a:rPr lang="en-US" dirty="0"/>
              <a:t>ΤΙ ΚΆΝΕΙ ΤΟ THINGLINK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dirty="0" err="1"/>
              <a:t>Thinglink</a:t>
            </a:r>
            <a:endParaRPr lang="en-US" dirty="0"/>
          </a:p>
          <a:p>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54557" y="6948241"/>
            <a:ext cx="1853433" cy="735460"/>
          </a:xfrm>
        </p:spPr>
        <p:txBody>
          <a:bodyPr/>
          <a:lstStyle/>
          <a:p>
            <a:r>
              <a:rPr lang="en-US" dirty="0"/>
              <a:t>ΘΈΛΕΤΕ ΝΑ ΔΟΚΙΜΆΣΕΤΕ ΤΟ THINGLINK;</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09</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a:xfrm>
            <a:off x="4311498" y="7844065"/>
            <a:ext cx="2784501" cy="3177552"/>
          </a:xfrm>
        </p:spPr>
        <p:txBody>
          <a:bodyPr/>
          <a:lstStyle/>
          <a:p>
            <a:r>
              <a:rPr lang="en-US" dirty="0"/>
              <a:t>Υπάρχει δωρεάν δοκιμή χωρίς δημοσίευση, αλλά η βασική συνδρομή ξεκινά από 25 δολάρια το μήνα και το κόστος αυξάνεται με τον αριθμό των προβολών που έχετε. Υπάρχουν εκπτώσεις για μη κερδοσκοπικούς σκοπούς.</a:t>
            </a:r>
          </a:p>
          <a:p>
            <a:endParaRPr lang="en-US" dirty="0"/>
          </a:p>
          <a:p>
            <a:r>
              <a:rPr lang="en-US" dirty="0"/>
              <a:t>Κάντε κλικ στο κουμπί Δοκιμάστε δωρεάν στο επάνω μέρος της αρχικής σελίδας για να ξεκινήσετε τη δημιουργία λογαριασμού και, στη συνέχεια, ακολουθήστε τα εισαγωγικά βίντεο για να ξεκινήσετε.</a:t>
            </a:r>
          </a:p>
          <a:p>
            <a:endParaRPr lang="en-US" dirty="0"/>
          </a:p>
          <a:p>
            <a:r>
              <a:rPr lang="en-US" dirty="0"/>
              <a:t>Εισαγωγικό βίντεο στο YouTube: </a:t>
            </a:r>
          </a:p>
          <a:p>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Τι είναι το Thinglink;</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p:txBody>
          <a:bodyPr numCol="1"/>
          <a:lstStyle/>
          <a:p>
            <a:r>
              <a:rPr lang="en-US" dirty="0"/>
              <a:t>Αυτός είναι ένας πολύ καλός τρόπος για να τραβήξετε τους επισκέπτες σας μέσα σε μια εικόνα και να τους αφήσετε να βυθιστούν βαθύτερα στο μέρος ή στην ιστορία που θέλετε να βυθιστούν. Αυτό το επιτυγχάνει επιτρέποντάς σας να προσθέσετε "hotspots", όπου οι άνθρωποι μπορούν να κάνουν κλικ και να ακολουθήσουν το σύνδεσμο σε διαφορετικά επίπεδα κειμένου, βίντεο, ήχου και τύπων πληροφοριών. Δίνει στον χρήστη πλήρη ελευθερία να βρει τον δρόμο του και να αποφασίσει τι είναι πιο ενδιαφέρον γι' αυτόν. </a:t>
            </a:r>
          </a:p>
          <a:p>
            <a:endParaRPr lang="en-US" dirty="0"/>
          </a:p>
          <a:p>
            <a:r>
              <a:rPr lang="en-US" dirty="0"/>
              <a:t>Μπορεί να ενσωματωθεί σε οποιονδήποτε ιστότοπο και μπορεί να λειτουργήσει με το Microsoft Office, το Google, το Canva και ούτω καθεξής. Είναι ένα πολύ ευέλικτο εργαλείο που σας δίνει πολλές επιλογές για να εμπλέξετε τους ανθρώπους στον ιστότοπό σας, την επιχείρησή σας ή την πολιτιστική σας κληρονομιά. Θα λειτουργήσει σε τηλέφωνα, tablet, επιτραπέζιους υπολογιστές, τηλεοράσεις, οθόνες αφής και συσκευές VR. </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b="1" dirty="0" err="1"/>
              <a:t>Το Thinglink </a:t>
            </a:r>
            <a:r>
              <a:rPr lang="en-US" dirty="0"/>
              <a:t>θα σας επιτρέψει να προσθέσετε διαδραστικά σημεία σε μια εικόνα, ένα βίντεο, μια εικονική πραγματικότητα ή μια κινούμενη εικόνα με έναν διαισθητικό επεξεργαστή που μπορείτε να μάθετε σε 2 λεπτά.</a:t>
            </a:r>
          </a:p>
          <a:p>
            <a:endParaRPr lang="en-US" dirty="0"/>
          </a:p>
        </p:txBody>
      </p:sp>
      <p:pic>
        <p:nvPicPr>
          <p:cNvPr id="5" name="Picture Placeholder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7FA9E60-787A-2518-D915-1C3054B27D31}"/>
              </a:ext>
            </a:extLst>
          </p:cNvPr>
          <p:cNvPicPr>
            <a:picLocks noGrp="1" noChangeAspect="1"/>
          </p:cNvPicPr>
          <p:nvPr>
            <p:ph type="pic" sz="quarter" idx="25"/>
          </p:nvPr>
        </p:nvPicPr>
        <p:blipFill rotWithShape="1">
          <a:blip r:embed="rId4"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l="-255" t="-181"/>
          <a:stretch/>
        </p:blipFill>
        <p:spPr>
          <a:xfrm>
            <a:off x="-1469" y="7228515"/>
            <a:ext cx="3657600" cy="2795588"/>
          </a:xfrm>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3854308686"/>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p:txBody>
          <a:bodyPr/>
          <a:lstStyle/>
          <a:p>
            <a:r>
              <a:rPr lang="en-US" dirty="0"/>
              <a:t>ΤΙ ΚΆΝΕΙ ΤΟ QUESTO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dirty="0" err="1"/>
              <a:t>Questo</a:t>
            </a:r>
            <a:endParaRPr lang="en-US" dirty="0"/>
          </a:p>
          <a:p>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54557" y="7103824"/>
            <a:ext cx="1853433" cy="735460"/>
          </a:xfrm>
        </p:spPr>
        <p:txBody>
          <a:bodyPr/>
          <a:lstStyle/>
          <a:p>
            <a:r>
              <a:rPr lang="en-US" dirty="0"/>
              <a:t>ΘΈΛΕΤΕ ΝΑ ΔΟΚΙΜΆΣΕΤΕ ΤΟ QUESTO;</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10</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24417" y="7247140"/>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01194" y="7742180"/>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a:xfrm>
            <a:off x="4301973" y="7856773"/>
            <a:ext cx="2784501" cy="3177552"/>
          </a:xfrm>
        </p:spPr>
        <p:txBody>
          <a:bodyPr/>
          <a:lstStyle/>
          <a:p>
            <a:r>
              <a:rPr lang="en-US" dirty="0"/>
              <a:t>Στην αρχική σελίδα, κάντε κλικ στο κουμπί ναυτικού που βρίσκεται στο επάνω μέρος της σελίδας για να δημιουργήσετε τον δωρεάν λογαριασμό σας, εισάγοντας το όνομα που θέλετε να χρησιμοποιήσετε και έναν κωδικό πρόσβασης και, στη συνέχεια, συμπληρώστε τις υπόλοιπες πληροφορίες του προφίλ σας. Μόλις ρυθμίσετε το προφίλ σας, κάντε κλικ στο σύνδεσμο Become a Creator (Γίνε δημιουργός) στο επάνω μέρος της σελίδας. Η επόμενη σελίδα θα σας καθοδηγήσει πώς να ξεκινήσετε να δημιουργείτε το παιχνίδι σας.</a:t>
            </a:r>
          </a:p>
          <a:p>
            <a:r>
              <a:rPr lang="en-US" dirty="0"/>
              <a:t> </a:t>
            </a:r>
          </a:p>
          <a:p>
            <a:r>
              <a:rPr lang="en-US" dirty="0"/>
              <a:t>Εισαγωγικό βίντεο εργαλείων: </a:t>
            </a:r>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Questo game demo</a:t>
            </a:r>
            <a:endParaRPr lang="en-US" dirty="0">
              <a:solidFill>
                <a:srgbClr val="E43794"/>
              </a:solidFill>
            </a:endParaRPr>
          </a:p>
          <a:p>
            <a:endParaRPr lang="en-US" dirty="0">
              <a:solidFill>
                <a:srgbClr val="E43794"/>
              </a:solidFill>
            </a:endParaRPr>
          </a:p>
          <a:p>
            <a:r>
              <a:rPr lang="en-US" dirty="0"/>
              <a:t>Τέσσερα απλά βήματα για να ξεκινήσετε: </a:t>
            </a:r>
          </a:p>
          <a:p>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Δωμάτιο Questo Creator</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a:xfrm>
            <a:off x="1157426" y="4208280"/>
            <a:ext cx="5890479" cy="2134268"/>
          </a:xfrm>
        </p:spPr>
        <p:txBody>
          <a:bodyPr/>
          <a:lstStyle/>
          <a:p>
            <a:r>
              <a:rPr lang="en-US" dirty="0"/>
              <a:t>Όποια κι αν είναι η ηλικία, οι άνθρωποι αγαπούν τα παιχνίδια και τα παιχνίδια πολιτιστικής κληρονομιάς είναι ένας πολύ καλός τρόπος για να εμπλέξετε τους ανθρώπους και να μεταδώσετε την ιστορία σας με διασκεδαστικό τρόπο. </a:t>
            </a:r>
            <a:r>
              <a:rPr lang="en-US" dirty="0" err="1"/>
              <a:t>Το Questo </a:t>
            </a:r>
            <a:r>
              <a:rPr lang="en-US" dirty="0"/>
              <a:t>όχι μόνο σας δίνει τη δυνατότητα να δημιουργήσετε εύκολα ένα παιχνίδι πολιτιστικής κληρονομιάς, αλλά μόλις το παιχνίδι που θα δημιουργήσετε φτάσει τις 50 προβολές, και αν έχει μέση βαθμολογία 4,3, μπορείτε να κερδίσετε το 75% των εσόδων από το παιχνίδι σας.</a:t>
            </a:r>
          </a:p>
          <a:p>
            <a:endParaRPr lang="en-US" dirty="0"/>
          </a:p>
          <a:p>
            <a:r>
              <a:rPr lang="en-US" dirty="0"/>
              <a:t>Τα παιχνίδια εξερεύνησης πόλεων είναι μια νέα μορφή αστικής ψυχαγωγίας για </a:t>
            </a:r>
            <a:r>
              <a:rPr lang="en-US" dirty="0" err="1"/>
              <a:t>ταξιδιώτες </a:t>
            </a:r>
            <a:r>
              <a:rPr lang="en-US" dirty="0"/>
              <a:t>και ντόπιους που θέλουν να εξερευνήσουν και να διασκεδάσουν στις πόλεις μόνοι τους. Ακολουθώντας μια θεματική διαδρομή στην πόλη, ο χρήστης αλληλεπιδρά με το περιβάλλον του και την αφήγηση του παιχνιδιού. Όλα αυτά στο smartphone του. Λύνετε γρίφους ψάχνοντας το περιβάλλον σας. Ανακαλύπτετε νέα μέρη στην πόλη. Ξεκλειδώνετε τη διασκεδαστική ιστορία πίσω από κάθε σημείο. Μπορείτε να υποδυθείτε έναν εικονικό χαρακτήρα και να επιλέξετε ανάμεσα σε παιχνίδια σε εξωτερικούς χώρους στην πόλη ή σε παιχνίδια σε εσωτερικούς χώρους σε κάστρα, μουσεία, βίλες και πολλά άλλα μέρη.</a:t>
            </a:r>
          </a:p>
          <a:p>
            <a:endParaRPr lang="en-US" dirty="0"/>
          </a:p>
          <a:p>
            <a:r>
              <a:rPr lang="en-US" dirty="0"/>
              <a:t>Κάθε παιχνίδι είναι μοναδικό και δημιουργείται γύρω από ένα συγκεκριμένο θέμα, το οποίο μπορεί να είναι εμπνευσμένο από ένα ιστορικό γεγονός ή από τον τοπικό πολιτισμό ή από ό,τι άλλο μπορεί να σκεφτεί η φαντασία σας!</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b="1" dirty="0" err="1"/>
              <a:t>Το Questo </a:t>
            </a:r>
            <a:r>
              <a:rPr lang="en-US" dirty="0"/>
              <a:t>είναι μια πλατφόρμα για παιχνίδια εξερεύνησης πραγματικών πόλεων που θα σας βοηθήσει να δημιουργήσετε ένα διαδραστικό παιχνίδι πολιτιστικής κληρονομιάς και θα το φιλοξενήσει, θα το προωθήσει και θα το πουλήσει.  </a:t>
            </a:r>
          </a:p>
          <a:p>
            <a:endParaRPr lang="en-US" dirty="0"/>
          </a:p>
        </p:txBody>
      </p:sp>
      <p:pic>
        <p:nvPicPr>
          <p:cNvPr id="5" name="Picture Placeholder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C868E3-C76A-C7D1-759E-BFCE70F0E9FF}"/>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a:fillRect/>
          </a:stretch>
        </p:blipFill>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650207788"/>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118155" y="3653215"/>
            <a:ext cx="5913198" cy="361363"/>
          </a:xfrm>
        </p:spPr>
        <p:txBody>
          <a:bodyPr/>
          <a:lstStyle/>
          <a:p>
            <a:r>
              <a:rPr lang="en-US" dirty="0"/>
              <a:t>ΤΙ ΚΆΝΕΙ ΤΟ IZI TRAVEL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dirty="0" err="1"/>
              <a:t>Izi </a:t>
            </a:r>
            <a:r>
              <a:rPr lang="en-US" dirty="0"/>
              <a:t>Travel</a:t>
            </a:r>
          </a:p>
          <a:p>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687882" y="6490825"/>
            <a:ext cx="2322518" cy="735460"/>
          </a:xfrm>
        </p:spPr>
        <p:txBody>
          <a:bodyPr/>
          <a:lstStyle/>
          <a:p>
            <a:r>
              <a:rPr lang="en-US" dirty="0"/>
              <a:t>ΘΈΛΕΤΕ ΝΑ ΔΟΚΙΜΆΣΕΤΕ ΤΟ IZI TRAVEL;</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11</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24417" y="6472216"/>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01194" y="6967256"/>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a:xfrm>
            <a:off x="4566967" y="7062799"/>
            <a:ext cx="2784501" cy="3261043"/>
          </a:xfrm>
        </p:spPr>
        <p:txBody>
          <a:bodyPr/>
          <a:lstStyle/>
          <a:p>
            <a:r>
              <a:rPr lang="en-US" dirty="0"/>
              <a:t>Από την αρχική σελίδα κάντε κλικ στο κουμπί Δημιουργία για να ξεκινήσετε, επιλέξτε είτε Για ιδιώτες είτε Για επαγγελματίες και, στη συνέχεια, κάντε κλικ στο κουμπί Έναρξη τώρα για να δημιουργήσετε τον δωρεάν λογαριασμό σας. Συμπληρώστε το όνομα, την επιχείρηση και τη διεύθυνση ηλεκτρονικού ταχυδρομείου σας και, στη συνέχεια, κάντε κλικ στον σύνδεσμο που αποστέλλεται στο ηλεκτρονικό σας ταχυδρομείο για να επιβεβαιώσετε τον λογαριασμό σας, αφού δώσετε έναν κωδικό πρόσβασης συμπληρώστε τα στοιχεία των οργανισμών σας και κάντε κλικ στο κουμπί Μετάβαση στη σελίδα δημιουργίας ήχου. Κάντε κλικ στο κουμπί +Δημιουργία στο επάνω μέρος της σελίδας και επιλέξτε τον τύπο του οδηγού που θέλετε να δημιουργήσετε και, στη συνέχεια, προσθέστε τα αρχεία ήχου και κειμένου για να δημιουργήσετε την ξενάγησή σας.</a:t>
            </a:r>
          </a:p>
          <a:p>
            <a:r>
              <a:rPr lang="en-US" dirty="0"/>
              <a:t> </a:t>
            </a:r>
          </a:p>
          <a:p>
            <a:r>
              <a:rPr lang="en-US" dirty="0"/>
              <a:t>Εισαγωγικό βίντεο:</a:t>
            </a:r>
          </a:p>
          <a:p>
            <a:r>
              <a:rPr lang="en-US" dirty="0" err="1">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izi </a:t>
            </a:r>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Travel στο You Tube</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p:txBody>
          <a:bodyPr numCol="1"/>
          <a:lstStyle/>
          <a:p>
            <a:r>
              <a:rPr lang="en-US" dirty="0"/>
              <a:t>Συνδέει πόλεις, μουσεία, μνημεία πολιτιστικής κληρονομιάς και τις ιστορίες τους με τους ταξιδιώτες, οι οποίοι θέλουν να εξερευνήσουν τον κόσμο με έναν ολοκαίνουργιο, καινοτόμο τρόπο: μέσω μιας παγκόσμιας, ανοιχτής και δωρεάν πλατφόρμας. Η πλατφόρμα αφήγησης ιστοριών </a:t>
            </a:r>
            <a:r>
              <a:rPr lang="en-US" dirty="0" err="1"/>
              <a:t>του Izi.TRAVEL </a:t>
            </a:r>
            <a:r>
              <a:rPr lang="en-US" dirty="0"/>
              <a:t>έχει πάνω από 25000 εκδότες ηχητικών οδηγών και 5 εκατομμύρια λήψεις. Στόχος τους είναι να βοηθήσουν </a:t>
            </a:r>
            <a:r>
              <a:rPr lang="en-US" dirty="0" err="1"/>
              <a:t>τους οργανισμούς </a:t>
            </a:r>
            <a:r>
              <a:rPr lang="en-US" dirty="0"/>
              <a:t>στους τομείς του πολιτισμού, της πολιτιστικής κληρονομιάς και του τουρισμού να ζωντανέψουν τις ιστορίες τους.</a:t>
            </a:r>
          </a:p>
          <a:p>
            <a:endParaRPr lang="en-US" dirty="0"/>
          </a:p>
          <a:p>
            <a:r>
              <a:rPr lang="en-US" dirty="0"/>
              <a:t> Θέλουν επίσης να κάνουν την εξερεύνηση της πολιτιστικής κληρονομιάς πιο εμπνευσμένη και εμπλουτισμένη για τους επισκέπτες και τους </a:t>
            </a:r>
            <a:r>
              <a:rPr lang="en-US" dirty="0" err="1"/>
              <a:t>ταξιδιώτες. </a:t>
            </a:r>
            <a:r>
              <a:rPr lang="en-US" dirty="0"/>
              <a:t>Είναι ένας δυναμικός κόμβος όπου μπορείτε εύκολα να μοιραστείτε το περιεχόμενό σας και να δημιουργήσετε οδηγούς πολυμέσων για εκατομμύρια </a:t>
            </a:r>
            <a:r>
              <a:rPr lang="en-US" dirty="0" err="1"/>
              <a:t>ταξιδιώτες</a:t>
            </a:r>
            <a:r>
              <a:rPr lang="en-US" dirty="0"/>
              <a:t>. Η πλατφόρμα τους είναι δωρεάν και υποστηρίζεται από μια ομάδα περισσότερων από 50 επαγγελματιών σε όλο τον κόσμο.</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b="1" dirty="0" err="1"/>
              <a:t>Το Izi </a:t>
            </a:r>
            <a:r>
              <a:rPr lang="en-US" b="1" dirty="0"/>
              <a:t>Travel </a:t>
            </a:r>
            <a:r>
              <a:rPr lang="en-US" dirty="0"/>
              <a:t>είναι μια ανοιχτή και δωρεάν πλατφόρμα αφήγησης ιστοριών για τους παραγωγούς που δημοσιεύουν τις ακουστικές περιηγήσεις τους σε έξυπνα τηλέφωνα. </a:t>
            </a:r>
          </a:p>
          <a:p>
            <a:endParaRPr lang="en-US" dirty="0"/>
          </a:p>
        </p:txBody>
      </p:sp>
      <p:pic>
        <p:nvPicPr>
          <p:cNvPr id="5" name="Picture Placeholder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82F88EF-88AC-22C4-4947-48B9CEC252D1}"/>
              </a:ext>
            </a:extLst>
          </p:cNvPr>
          <p:cNvPicPr>
            <a:picLocks noGrp="1" noChangeAspect="1"/>
          </p:cNvPicPr>
          <p:nvPr>
            <p:ph type="pic" sz="quarter" idx="25"/>
          </p:nvPr>
        </p:nvPicPr>
        <p:blipFill rotWithShape="1">
          <a:blip r:embed="rId4"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p:blipFill>
        <p:spPr>
          <a:xfrm>
            <a:off x="-1469" y="7228515"/>
            <a:ext cx="3657600" cy="2795588"/>
          </a:xfrm>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2611108514"/>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p:txBody>
          <a:bodyPr/>
          <a:lstStyle/>
          <a:p>
            <a:r>
              <a:rPr lang="en-US" dirty="0"/>
              <a:t>ΤΙ ΚΆΝΕΙ ΤΟ STORYMAP JS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sz="2800" dirty="0" err="1"/>
              <a:t>StorymapJS</a:t>
            </a:r>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54557" y="6995866"/>
            <a:ext cx="2012003" cy="735460"/>
          </a:xfrm>
        </p:spPr>
        <p:txBody>
          <a:bodyPr/>
          <a:lstStyle/>
          <a:p>
            <a:r>
              <a:rPr lang="en-US" dirty="0"/>
              <a:t>ΘΈΛΕΤΕ ΝΑ ΔΟΚΙΜΆΣΕΤΕ ΤΟ STORYMAP JS;</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12</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p:txBody>
          <a:bodyPr/>
          <a:lstStyle/>
          <a:p>
            <a:r>
              <a:rPr lang="en-US" dirty="0"/>
              <a:t>Για να αξιοποιήσετε στο έπακρο το εργαλείο και τις εύκολες λειτουργίες επεξεργασίας που προσφέρει, θα πρέπει να εγγραφείτε για έναν δωρεάν λογαριασμό Google. </a:t>
            </a:r>
          </a:p>
          <a:p>
            <a:r>
              <a:rPr lang="en-US" dirty="0"/>
              <a:t> </a:t>
            </a:r>
          </a:p>
          <a:p>
            <a:r>
              <a:rPr lang="en-US" dirty="0"/>
              <a:t>Θα βρείτε ένα εύχρηστο επεξηγηματικό βίντεο στο You Tube εδώ: </a:t>
            </a:r>
            <a:r>
              <a:rPr lang="en-US" dirty="0" err="1">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StorymapJS </a:t>
            </a:r>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της Knight Lab</a:t>
            </a:r>
            <a:endPar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endParaRPr>
          </a:p>
          <a:p>
            <a:endParaRPr lang="en-US" dirty="0"/>
          </a:p>
          <a:p>
            <a:r>
              <a:rPr lang="en-US" dirty="0"/>
              <a:t>Για να αποκτήσετε πρόσβαση στον επεξεργαστή </a:t>
            </a:r>
            <a:r>
              <a:rPr lang="en-US" dirty="0" err="1"/>
              <a:t>Storymap </a:t>
            </a:r>
            <a:r>
              <a:rPr lang="en-US" dirty="0"/>
              <a:t>μεταβείτε στην ιστοσελίδα: </a:t>
            </a:r>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StorymapJS</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p:txBody>
          <a:bodyPr/>
          <a:lstStyle/>
          <a:p>
            <a:r>
              <a:rPr lang="en-US" dirty="0"/>
              <a:t>Είναι ένας πολύ καλός τρόπος για να </a:t>
            </a:r>
            <a:r>
              <a:rPr lang="en-US" dirty="0" err="1"/>
              <a:t>οργανώσετε </a:t>
            </a:r>
            <a:r>
              <a:rPr lang="en-US" dirty="0"/>
              <a:t>και να παρουσιάσετε τις πληροφορίες που διαθέτετε με οπτικό τρόπο και προσαρμόζεται σε τοπικές, περιφερειακές ή εθνικές ιστορίες. Απλώς προσθέτετε μια διαφάνεια για κάθε τόπο της ιστορίας σας και προβάλλετε φωτογραφίες, έργα τέχνης, ιστορικούς χάρτες και άλλα αρχεία εικόνων. Το </a:t>
            </a:r>
            <a:r>
              <a:rPr lang="en-US" dirty="0" err="1"/>
              <a:t>StoryMap </a:t>
            </a:r>
            <a:r>
              <a:rPr lang="en-US" dirty="0"/>
              <a:t>JS μπορεί να αντλήσει μέσα από διάφορες πηγές. Twitter, Flickr, YouTube, Vimeo, Vine, Dailymotion, Google Maps, Wikipedia, SoundCloud και Document Cloud για να σας δώσει υλικό πέρα από τα δικά σας αρχεία που ζωντανεύει το κείμενο. </a:t>
            </a:r>
          </a:p>
          <a:p>
            <a:r>
              <a:rPr lang="en-US" dirty="0"/>
              <a:t>Για να πάρετε μια ιδέα των δυνατοτήτων του, ρίξτε μια ματιά στο ολοκληρωμένο χρονοδιάγραμμα που δημιούργησε η Συλλογή Newberry. Σε αυτό το χρονοδιάγραμμα μπορείτε να ταξιδέψετε στο παρελθόν μέσω αφηγήσεων από πρώτο χέρι από επιστολές, ημερολόγια και σπάνια βιβλία. Γίνετε μάρτυρες της πυρκαγιάς του Σικάγο, ακολουθήστε την αποστολή των Lewis και Clark και θαυμάστε την Παγκόσμια Έκθεση μέσα από χειρόγραφα που έχουν μεταγραφεί από διαδικτυακούς εθελοντές</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b="1" dirty="0" err="1"/>
              <a:t>Το StoryMapJS </a:t>
            </a:r>
            <a:r>
              <a:rPr lang="en-US" dirty="0"/>
              <a:t>είναι δωρεάν και διαθέτει ένα εύχρηστο εργαλείο επεξεργασίας για να σας βοηθήσει να αφηγηθείτε ιστορίες ψηφιακής κληρονομιάς με βάση έναν χάρτη και τις τοποθεσίες μιας σειράς γεγονότων.</a:t>
            </a:r>
          </a:p>
          <a:p>
            <a:endParaRPr lang="en-US" dirty="0"/>
          </a:p>
        </p:txBody>
      </p:sp>
      <p:pic>
        <p:nvPicPr>
          <p:cNvPr id="12" name="Picture Placeholder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83E8729-95CD-768B-0B8E-B67324C74EE5}"/>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a:fillRect/>
          </a:stretch>
        </p:blipFill>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2099316"/>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134707" y="3557770"/>
            <a:ext cx="5913198" cy="361363"/>
          </a:xfrm>
        </p:spPr>
        <p:txBody>
          <a:bodyPr/>
          <a:lstStyle/>
          <a:p>
            <a:r>
              <a:rPr lang="en-US" dirty="0"/>
              <a:t>ΤΙ ΚΆΝΕΙ ΤΟ LOCATIFY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sz="2800" dirty="0" err="1"/>
              <a:t>Locatify</a:t>
            </a:r>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36907" y="6514636"/>
            <a:ext cx="1853433" cy="735460"/>
          </a:xfrm>
        </p:spPr>
        <p:txBody>
          <a:bodyPr/>
          <a:lstStyle/>
          <a:p>
            <a:r>
              <a:rPr lang="en-US" dirty="0"/>
              <a:t>ΘΈΛΕΤΕ ΝΑ ΔΟΚΙΜΆΣΕΤΕ ΤΟ LOCATIFY;</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13</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06767" y="665795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53176" y="3961993"/>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389583" y="3406755"/>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583544" y="715299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a:xfrm>
            <a:off x="4304807" y="7310419"/>
            <a:ext cx="2784501" cy="3295796"/>
          </a:xfrm>
        </p:spPr>
        <p:txBody>
          <a:bodyPr/>
          <a:lstStyle/>
          <a:p>
            <a:r>
              <a:rPr lang="en-US" dirty="0"/>
              <a:t>Μπορείτε να δοκιμάσετε </a:t>
            </a:r>
            <a:r>
              <a:rPr lang="en-US" dirty="0" err="1"/>
              <a:t>το Locatify </a:t>
            </a:r>
            <a:r>
              <a:rPr lang="en-US" dirty="0"/>
              <a:t>δωρεάν κάνοντας κλικ στο κουμπί CREATOR CMS στην επάνω δεξιά πλευρά της αρχικής σελίδας του </a:t>
            </a:r>
            <a:r>
              <a:rPr lang="en-US" dirty="0" err="1"/>
              <a:t>Locatify </a:t>
            </a:r>
            <a:r>
              <a:rPr lang="en-US" dirty="0"/>
              <a:t>και δημιουργώντας έναν λογαριασμό δημιουργού. Αυτό θα σας μεταφέρει σε μια περιοχή όπου μπορείτε να δημιουργήσετε, να αποθηκεύσετε και να δημοσιεύσετε την εφαρμογή σας. </a:t>
            </a:r>
          </a:p>
          <a:p>
            <a:r>
              <a:rPr lang="en-US" dirty="0"/>
              <a:t>Υπάρχουν βήμα προς βήμα οδηγοί βίντεο και κειμένου για τη δημιουργία και δημοσίευση των εφαρμογών σας: </a:t>
            </a:r>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Βήμα προς βήμα οδηγοί κειμένου</a:t>
            </a:r>
            <a:endParaRPr lang="en-US" dirty="0">
              <a:solidFill>
                <a:srgbClr val="E43794"/>
              </a:solidFill>
            </a:endParaRPr>
          </a:p>
          <a:p>
            <a:endParaRPr lang="en-US" dirty="0">
              <a:solidFill>
                <a:srgbClr val="E43794"/>
              </a:solidFill>
            </a:endParaRPr>
          </a:p>
          <a:p>
            <a:r>
              <a:rPr lang="en-US" dirty="0"/>
              <a:t>Έξυπνος οδηγός: </a:t>
            </a:r>
          </a:p>
          <a:p>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Πώς να δημιουργήσετε έναν Smartguide του Locatify </a:t>
            </a:r>
            <a:endParaRPr lang="en-US" dirty="0">
              <a:solidFill>
                <a:srgbClr val="E43794"/>
              </a:solidFill>
            </a:endParaRPr>
          </a:p>
          <a:p>
            <a:endParaRPr lang="en-US" dirty="0">
              <a:solidFill>
                <a:srgbClr val="E43794"/>
              </a:solidFill>
            </a:endParaRPr>
          </a:p>
          <a:p>
            <a:r>
              <a:rPr lang="en-US" dirty="0"/>
              <a:t>Κυνήγι χλοοτάπητα: </a:t>
            </a:r>
          </a:p>
          <a:p>
            <a:r>
              <a:rPr lang="en-US" dirty="0">
                <a:solidFill>
                  <a:srgbClr val="E43794"/>
                </a:solidFill>
                <a:hlinkClick r:id="rId5">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Πώς να δημιουργήσετε ένα Locatify Turf Hunt</a:t>
            </a:r>
            <a:endParaRPr lang="en-US" dirty="0">
              <a:solidFill>
                <a:srgbClr val="E43794"/>
              </a:solidFill>
            </a:endParaRPr>
          </a:p>
          <a:p>
            <a:r>
              <a:rPr lang="en-US" dirty="0"/>
              <a:t> </a:t>
            </a:r>
          </a:p>
          <a:p>
            <a:r>
              <a:rPr lang="en-US" dirty="0"/>
              <a:t>Αν αποφασίσετε ότι αυτό είναι το προϊόν στο οποίο θα επενδύσετε, θα σας κοστίσει 495 δολάρια το χρόνο για 5 εφαρμογές και απεριόριστες λήψεις. </a:t>
            </a: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a:xfrm>
            <a:off x="1145403" y="4036635"/>
            <a:ext cx="5890479" cy="1868026"/>
          </a:xfrm>
        </p:spPr>
        <p:txBody>
          <a:bodyPr/>
          <a:lstStyle/>
          <a:p>
            <a:r>
              <a:rPr lang="en-US" dirty="0"/>
              <a:t>Οι εφαρμογές που βασίζονται στην τοποθεσία είναι ένας πολύ καλός τρόπος για να συνεργαστείτε με το κοινό σας και να δημιουργήσετε έσοδα. Το </a:t>
            </a:r>
            <a:r>
              <a:rPr lang="en-US" dirty="0" err="1"/>
              <a:t>Locatify </a:t>
            </a:r>
            <a:r>
              <a:rPr lang="en-US" dirty="0"/>
              <a:t>σας επιτρέπει να δημιουργείτε ηχητικούς οδηγούς και παιχνίδια κουίζ σε διάφορες γλώσσες και να τα παραδίδετε απευθείας στα τηλέφωνα των πελατών σας χωρίς να χρειάζεται να αγοράσετε και να διαχειρίζεστε ακουστικά ή tablet. Μπορείτε να ξεκινήσετε να λειτουργείτε γρήγορα και στη συνέχεια να προσθέτετε ενημερώσεις και νέο περιεχόμενο καθώς εξελίσσονται τα έργα σας.   </a:t>
            </a:r>
          </a:p>
          <a:p>
            <a:endParaRPr lang="en-US" dirty="0"/>
          </a:p>
          <a:p>
            <a:r>
              <a:rPr lang="en-US" dirty="0" err="1"/>
              <a:t>Το Locatify </a:t>
            </a:r>
            <a:r>
              <a:rPr lang="en-US" dirty="0"/>
              <a:t>σας επιτρέπει να σχεδιάζετε διαδραστικούς χάρτες, σημεία ενδιαφέροντος, περιηγήσεις και παιχνίδια αναζήτησης θησαυρού, μετατρέποντας οποιαδήποτε τοποθεσία σε τουριστικό προορισμό. Υπάρχουν δύο προϊόντα </a:t>
            </a:r>
            <a:r>
              <a:rPr lang="en-US" dirty="0" err="1"/>
              <a:t>της Locatify που </a:t>
            </a:r>
            <a:r>
              <a:rPr lang="en-US" dirty="0"/>
              <a:t>μπορείτε να δοκιμάσετε, το Turf Hunt είναι μια εφαρμογή παιχνιδιού κουίζ τύπου κυνήγι θησαυρού, όπου οι χρήστες μπορούν να </a:t>
            </a:r>
            <a:r>
              <a:rPr lang="en-US" dirty="0" err="1"/>
              <a:t>εξερευνήσουν </a:t>
            </a:r>
            <a:r>
              <a:rPr lang="en-US" dirty="0"/>
              <a:t>και να μάθουν για το περιβάλλον τους, να ολοκληρώσουν προκλήσεις, να κερδίσουν πόντους και να ανταγωνιστούν με φίλους ή να παίξουν μόνοι τους. Το Smart Guide επιτρέπει στους χρήστες να εξερευνήσουν το περιβάλλον τους με ηχητική αφήγηση, μουσική, βίντεο, χάρτες και σημεία ενδιαφέροντος. Μπορεί να χρησιμοποιηθεί επιτόπου ή ως εικονικός οδηγός στο σπίτι, δίνοντάς σας την ευκαιρία να απευθυνθείτε σε άτομα που ερευνούν μια πιθανή επίσκεψη στον χώρο σας. </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dirty="0"/>
              <a:t>Δημιουργήστε και μοιραστείτε ξεναγούς, παιχνίδια και άλλες συναρπαστικές εμπειρίες κινητής τηλεφωνίας με βάση την τοποθεσία, απλά. </a:t>
            </a:r>
          </a:p>
          <a:p>
            <a:endParaRPr lang="en-US" dirty="0"/>
          </a:p>
        </p:txBody>
      </p:sp>
      <p:pic>
        <p:nvPicPr>
          <p:cNvPr id="10" name="Picture Placeholder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F54C66-051C-5518-41BF-D4553CFF468F}"/>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a:fillRect/>
          </a:stretch>
        </p:blipFill>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3825744516"/>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099105" y="3605590"/>
            <a:ext cx="5913198" cy="361363"/>
          </a:xfrm>
        </p:spPr>
        <p:txBody>
          <a:bodyPr/>
          <a:lstStyle/>
          <a:p>
            <a:r>
              <a:rPr lang="en-US" dirty="0"/>
              <a:t>ΤΙ ΚΆΝΕΙ ΤΟ PODBEAN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sz="2800" dirty="0" err="1"/>
              <a:t>Podbean</a:t>
            </a:r>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16457" y="6852991"/>
            <a:ext cx="1853433" cy="735460"/>
          </a:xfrm>
        </p:spPr>
        <p:txBody>
          <a:bodyPr/>
          <a:lstStyle/>
          <a:p>
            <a:r>
              <a:rPr lang="en-US" dirty="0"/>
              <a:t>ΘΈΛΕΤΕ ΝΑ ΔΟΚΙΜΆΣΕΤΕ ΤΟ PODBEAN;</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14</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p:txBody>
          <a:bodyPr/>
          <a:lstStyle/>
          <a:p>
            <a:r>
              <a:rPr lang="en-US" dirty="0"/>
              <a:t>Μπορείτε να ξεκινήσετε κάνοντας εγγραφή για έναν βασικό δωρεάν λογαριασμό, ο οποίος σας δίνει το δικό σας ιστότοπο Podcast με περιορισμένη πρόσβαση. Η βασική συνδρομή, αν πιστεύετε ότι </a:t>
            </a:r>
            <a:r>
              <a:rPr lang="en-US" dirty="0" err="1"/>
              <a:t>το Podbean </a:t>
            </a:r>
            <a:r>
              <a:rPr lang="en-US" dirty="0"/>
              <a:t>πρόκειται να προσεγγίσει το ψηφιακό σας κοινό, είναι 14 δολάρια το μήνα ή 108 δολάρια το χρόνο. </a:t>
            </a:r>
          </a:p>
          <a:p>
            <a:endParaRPr lang="en-US" dirty="0"/>
          </a:p>
          <a:p>
            <a:r>
              <a:rPr lang="en-US" dirty="0"/>
              <a:t>Υπάρχει μεγάλη υποστήριξη στο </a:t>
            </a:r>
            <a:r>
              <a:rPr lang="en-US" dirty="0" err="1"/>
              <a:t>Podbean</a:t>
            </a:r>
            <a:r>
              <a:rPr lang="en-US" dirty="0"/>
              <a:t>. Παρέχουν σεμινάρια, βίντεο, διαδικτυακά σεμινάρια και ζωντανές εκδηλώσεις σχετικά με την τέχνη του podcasting. </a:t>
            </a:r>
          </a:p>
          <a:p>
            <a:r>
              <a:rPr lang="en-US" dirty="0"/>
              <a:t> </a:t>
            </a:r>
          </a:p>
          <a:p>
            <a:r>
              <a:rPr lang="en-US" dirty="0"/>
              <a:t>Βρείτε οδηγίες βήμα προς βήμα εδώ, </a:t>
            </a:r>
          </a:p>
          <a:p>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Ακαδημία </a:t>
            </a:r>
            <a:r>
              <a:rPr lang="en-US" dirty="0" err="1">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Podbean </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p:txBody>
          <a:bodyPr/>
          <a:lstStyle/>
          <a:p>
            <a:r>
              <a:rPr lang="en-US" dirty="0" err="1"/>
              <a:t>Το Podbean </a:t>
            </a:r>
            <a:r>
              <a:rPr lang="en-US" dirty="0"/>
              <a:t>είναι μια τεράστια ψηφιακή πλατφόρμα για τις ιστορίες της κληρονομιάς σας με πάνω από 10 δισεκατομμύρια λήψεις και σας βοηθά να δημιουργήσετε ένα επαγγελματικό προϊόν με ευκολία. Μπορείτε να δημιουργήσετε συναρπαστικά podcast με την εφαρμογή εγγραφής podcast ή να αποτυπώσετε οποιαδήποτε στιγμή με τη ζωντανή ροή </a:t>
            </a:r>
            <a:r>
              <a:rPr lang="en-US" dirty="0" err="1"/>
              <a:t>Podbean </a:t>
            </a:r>
            <a:r>
              <a:rPr lang="en-US" dirty="0"/>
              <a:t>σε επαγγελματική ποιότητα. Δημοσιεύστε τον ήχο και το βίντεό σας σε μια εξαιρετικά απλή, ασφαλή πλατφόρμα για να αυξήσετε το ψηφιακό σας κοινό γρήγορα και εύκολα. Επεκτείνετε το ψηφιακό σας κοινό ενισχύοντας την αναγνωρισιμότητα στους συνδεδεμένους λογαριασμούς κοινωνικής δικτύωσης και διανέμετε το podcast σας στις πιο δημοφιλείς εφαρμογές ακρόασης, όπως το Spotify και το Apple Podcasts, με λίγα μόνο κλικ. </a:t>
            </a:r>
          </a:p>
          <a:p>
            <a:r>
              <a:rPr lang="en-US" dirty="0"/>
              <a:t>Μπορείτε να δημιουργήσετε και να πουλήσετε όσο premium περιεχόμενο θέλετε, χωρίς κόστος αποθήκευσης ή λήψης. Μπορείτε επίσης να επωφεληθείτε από την αγοραστική δύναμη της "στιγμής": οι ακροατές μπορούν να αγοράσουν περιεχόμενο με μερικά κλικ όταν ακούνε στην εφαρμογή </a:t>
            </a:r>
            <a:r>
              <a:rPr lang="en-US" dirty="0" err="1"/>
              <a:t>Podbean.  </a:t>
            </a:r>
            <a:r>
              <a:rPr lang="en-US" dirty="0"/>
              <a:t>Τέλος, </a:t>
            </a:r>
            <a:r>
              <a:rPr lang="en-US" dirty="0" err="1"/>
              <a:t>το Podbean </a:t>
            </a:r>
            <a:r>
              <a:rPr lang="en-US" dirty="0"/>
              <a:t>σας δίνει </a:t>
            </a:r>
            <a:r>
              <a:rPr lang="en-US" dirty="0" err="1"/>
              <a:t>πληροφορίες </a:t>
            </a:r>
            <a:r>
              <a:rPr lang="en-US" dirty="0"/>
              <a:t>για το ακροατήριό σας με ανάλυση πελατών για να συνεχίσετε να βελτιώνετε τα προϊόντα της ψηφιακής σας κληρονομιάς.</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b="1" dirty="0" err="1"/>
              <a:t>Το Podbean </a:t>
            </a:r>
            <a:r>
              <a:rPr lang="en-US" dirty="0"/>
              <a:t>είναι ένας εύκολος τρόπος για τη δημιουργία, την προώθηση και την εμπορική εκμετάλλευση podcasts. Μπορείτε να ηχογραφείτε podcasts σε ποιότητα στούντιο από οπουδήποτε και να κάνετε livestreaming.</a:t>
            </a:r>
          </a:p>
          <a:p>
            <a:endParaRPr lang="en-US" dirty="0"/>
          </a:p>
        </p:txBody>
      </p:sp>
      <p:pic>
        <p:nvPicPr>
          <p:cNvPr id="10" name="Picture Placeholder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9F4A5E7-9828-DC77-D27E-7446D088752D}"/>
              </a:ext>
            </a:extLst>
          </p:cNvPr>
          <p:cNvPicPr>
            <a:picLocks noGrp="1" noChangeAspect="1"/>
          </p:cNvPicPr>
          <p:nvPr>
            <p:ph type="pic" sz="quarter" idx="25"/>
          </p:nvPr>
        </p:nvPicPr>
        <p:blipFill>
          <a:blip r:embed="rId4"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a:fillRect/>
          </a:stretch>
        </p:blipFill>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7616714"/>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213405" y="3624640"/>
            <a:ext cx="5913198" cy="361363"/>
          </a:xfrm>
        </p:spPr>
        <p:txBody>
          <a:bodyPr/>
          <a:lstStyle/>
          <a:p>
            <a:r>
              <a:rPr lang="en-US" dirty="0"/>
              <a:t>ΤΙ ΚΆΝΕΙ ΤΟ HEADLINER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dirty="0" smtClean="0"/>
              <a:t>Headliner </a:t>
            </a:r>
            <a:endParaRPr lang="en-US" sz="2800" dirty="0"/>
          </a:p>
          <a:p>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54557" y="6995866"/>
            <a:ext cx="1853433" cy="735460"/>
          </a:xfrm>
        </p:spPr>
        <p:txBody>
          <a:bodyPr/>
          <a:lstStyle/>
          <a:p>
            <a:r>
              <a:rPr lang="en-US" dirty="0"/>
              <a:t>ΘΈΛΕΤΕ ΝΑ ΔΟΚΙΜΆΣΕΤΕ ΤΟ HEADLINER;</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15</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a:xfrm>
            <a:off x="4311498" y="7873473"/>
            <a:ext cx="2784501" cy="3148144"/>
          </a:xfrm>
        </p:spPr>
        <p:txBody>
          <a:bodyPr/>
          <a:lstStyle/>
          <a:p>
            <a:r>
              <a:rPr lang="en-US" dirty="0"/>
              <a:t>Μπορείτε να δοκιμάσετε δωρεάν, απλά εγγραφείτε στον ιστότοπο με τη διεύθυνση ηλεκτρονικού ταχυδρομείου σας. Αν θέλετε περισσότερα βίντεο και λειτουργίες, η συνδρομή κοστίζει 9,99 δολάρια το μήνα ή 96 δολάρια το χρόνο. Υπάρχουν οδηγοί που σας βοηθούν στη διαδικασία κατά την εγγραφή σας και υπάρχουν πολλοί οδηγοί για να ξεκινήσετε στην ιστοσελίδα του Headliner:  </a:t>
            </a:r>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Πώς να οδηγηθείτε</a:t>
            </a:r>
            <a:endParaRPr lang="en-US" dirty="0">
              <a:solidFill>
                <a:srgbClr val="E43794"/>
              </a:solidFill>
            </a:endParaRPr>
          </a:p>
          <a:p>
            <a:r>
              <a:rPr lang="en-US" dirty="0"/>
              <a:t> </a:t>
            </a:r>
          </a:p>
          <a:p>
            <a:r>
              <a:rPr lang="en-US" dirty="0"/>
              <a:t>Βασική επισκόπηση: </a:t>
            </a:r>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a:t>
            </a:r>
            <a:endParaRPr lang="en-US" dirty="0">
              <a:solidFill>
                <a:srgbClr val="E43794"/>
              </a:solidFill>
            </a:endParaRPr>
          </a:p>
          <a:p>
            <a:r>
              <a:rPr lang="en-US" dirty="0"/>
              <a:t> </a:t>
            </a: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p:txBody>
          <a:bodyPr numCol="1"/>
          <a:lstStyle/>
          <a:p>
            <a:r>
              <a:rPr lang="en-US" dirty="0"/>
              <a:t>Το Headliner σας βοηθά να προωθήσετε τα podcast σας κάνοντάς τα να φαίνονται πιο ζωντανά και ελκυστικά. Προσθέτοντας εικόνες, βίντεο κλιπ, πρόσθετο ήχο, κινούμενα σχέδια και λεζάντες στο podcast κληρονομιάς σας, δημιουργείτε μια οπτική αναπαράσταση της εκπομπής σας που θα σας βοηθήσει να τραβήξετε την προσοχή των νέων ακροατών και των πιθανών συνδρομητών του καναλιού σας. </a:t>
            </a:r>
          </a:p>
          <a:p>
            <a:endParaRPr lang="en-US" dirty="0"/>
          </a:p>
          <a:p>
            <a:r>
              <a:rPr lang="en-US" dirty="0"/>
              <a:t>Μπορείτε να εξάγετε τα βίντεό σας και να τα μοιραστείτε στους λογαριασμούς σας στα κοινωνικά δίκτυα. Τα κοινωνικά βίντεο τείνουν να έχουν πολύ περισσότερες κοινοποιήσεις από ό,τι οι εικόνες και το κείμενο και είναι πιθανό να προσελκύσουν το ψηφιακά εξελιγμένο νεανικό κοινό που οι πάροχοι πολιτιστικής κληρονομιάς συνήθως δυσκολεύονται να προσελκύσουν.</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dirty="0"/>
              <a:t>Μετατρέψτε αυτόματα τα Podcasts σε βίντεο που μπορείτε να μοιραστείτε στα κοινωνικά σας δίκτυα</a:t>
            </a:r>
          </a:p>
          <a:p>
            <a:endParaRPr lang="en-US" dirty="0"/>
          </a:p>
        </p:txBody>
      </p:sp>
      <p:pic>
        <p:nvPicPr>
          <p:cNvPr id="10" name="Picture Placeholder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FCFBCFF-AB0C-D732-F413-A18B54B86BD1}"/>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p:blipFill>
        <p:spPr>
          <a:xfrm>
            <a:off x="-1469" y="7228515"/>
            <a:ext cx="3657600" cy="2795588"/>
          </a:xfrm>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1138247738"/>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051480" y="3624640"/>
            <a:ext cx="5913198" cy="361363"/>
          </a:xfrm>
        </p:spPr>
        <p:txBody>
          <a:bodyPr/>
          <a:lstStyle/>
          <a:p>
            <a:r>
              <a:rPr lang="en-US" dirty="0"/>
              <a:t>ΤΙ ΚΆΝΕΙ ΤΟ PIXTON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sz="2800" dirty="0" err="1"/>
              <a:t>Pixton</a:t>
            </a:r>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54557" y="6995866"/>
            <a:ext cx="1853433" cy="735460"/>
          </a:xfrm>
        </p:spPr>
        <p:txBody>
          <a:bodyPr/>
          <a:lstStyle/>
          <a:p>
            <a:r>
              <a:rPr lang="en-US" dirty="0"/>
              <a:t>ΘΈΛΕΤΕ ΝΑ ΔΟΚΙΜΆΣΕΤΕ ΤΟ PIXTON;</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16</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a:xfrm>
            <a:off x="4311498" y="7873473"/>
            <a:ext cx="2784501" cy="3148144"/>
          </a:xfrm>
        </p:spPr>
        <p:txBody>
          <a:bodyPr/>
          <a:lstStyle/>
          <a:p>
            <a:r>
              <a:rPr lang="en-US" dirty="0"/>
              <a:t>Για να ξεκινήσετε, επισκεφθείτε τη διεύθυνση www.pixton.com, εγγραφείτε για έναν βασικό δωρεάν λογαριασμό και αρχίστε αμέσως να δημιουργείτε ένα κόμικς, ένα storyboard ή ένα graphic novel. Τα κόμικς σας μπορούν να μεταφορτωθούν σε διάφορες μορφές. Για να έχετε απεριόριστη πρόσβαση στο λογισμικό θα κοστίσει σε μια επιχείρηση 59 δολάρια το μήνα ή 300 δολάρια το χρόνο.</a:t>
            </a:r>
          </a:p>
          <a:p>
            <a:r>
              <a:rPr lang="en-US" dirty="0"/>
              <a:t> </a:t>
            </a:r>
          </a:p>
          <a:p>
            <a:r>
              <a:rPr lang="en-US" dirty="0"/>
              <a:t>Γρήγορη εισαγωγή στο </a:t>
            </a:r>
            <a:r>
              <a:rPr lang="en-US" dirty="0" err="1"/>
              <a:t>Pixton: </a:t>
            </a:r>
          </a:p>
          <a:p>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Pixton στο You Tube</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p:txBody>
          <a:bodyPr/>
          <a:lstStyle/>
          <a:p>
            <a:r>
              <a:rPr lang="en-US" dirty="0" err="1"/>
              <a:t>Το Pixton </a:t>
            </a:r>
            <a:r>
              <a:rPr lang="en-US" dirty="0"/>
              <a:t>δημιουργήθηκε από εκπαιδευτικούς ειδικά για να εμπλέξει τους νεότερους στη μάθηση με τρόπο που να είναι πιο φυσικός γι' αυτούς. Χρησιμοποιεί το φαινόμενο της ποπ κουλτούρας των κόμικς ως εργαλείο αφήγησης. Σχεδιασμένο για χρήση σε σχολεία, δεν χρειάζεται πολλές τεχνικές δεξιότητες για να δημιουργήσετε κάτι που θα σας βοηθήσει να μοιραστείτε τις γνώσεις και το πάθος σας για την πολιτιστική κληρονομιά με δημιουργικό και οπτικό τρόπο, χωρίς να είστε γραφίστας. Μπορείτε να σχεδιάσετε και να προσθέσετε γρήγορα χαρακτήρες και κείμενο για την ιστορία σας με μια προσέγγιση drag and drop. Υπάρχουν πολλοί άνθρωποι που έχουν μεγαλώσει με τα κόμικς ως μορφή ψυχαγωγίας και μπορούν να ποικίλουν από το απλό κόμικς μέχρι το πιο πλούσιο σε περιεχόμενο κόμικς μυθιστόρημα . Η υιοθέτηση του φαινομένου της ποπ κουλτούρας των κόμικς μπορεί να επικοινωνήσει ιστορίες πολιτιστικής κληρονομιάς με νεότερα ακροατήρια με τρόπο που τα βρίσκει πιο ελκυστικά και καθηλωτικά. Αξιοποιώντας τους κόσμους της πολιτιστικής κληρονομιάς που δημιουργείτε με έναν τρόπο που τους φαίνεται πιο φυσικός. </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b="1" dirty="0" err="1"/>
              <a:t>Το Pixton </a:t>
            </a:r>
            <a:r>
              <a:rPr lang="en-US" dirty="0"/>
              <a:t>είναι ένα εργαλείο για τη δημιουργία και την επικοινωνία με ψηφιακά κόμικς</a:t>
            </a:r>
          </a:p>
          <a:p>
            <a:endParaRPr lang="en-US" dirty="0"/>
          </a:p>
        </p:txBody>
      </p:sp>
      <p:pic>
        <p:nvPicPr>
          <p:cNvPr id="10" name="Picture Placeholder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0C30105-8CD3-C67E-44EB-D35A57AE01DF}"/>
              </a:ext>
            </a:extLst>
          </p:cNvPr>
          <p:cNvPicPr>
            <a:picLocks noGrp="1" noChangeAspect="1"/>
          </p:cNvPicPr>
          <p:nvPr>
            <p:ph type="pic" sz="quarter" idx="25"/>
          </p:nvPr>
        </p:nvPicPr>
        <p:blipFill rotWithShape="1">
          <a:blip r:embed="rId4"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p:blipFill>
        <p:spPr>
          <a:xfrm>
            <a:off x="-1469" y="7228515"/>
            <a:ext cx="3657600" cy="2795588"/>
          </a:xfrm>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305953241"/>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50A7EB5-FC50-6A9F-2F8C-93B25DC2706C}"/>
              </a:ext>
            </a:extLst>
          </p:cNvPr>
          <p:cNvSpPr txBox="1">
            <a:spLocks/>
          </p:cNvSpPr>
          <p:nvPr/>
        </p:nvSpPr>
        <p:spPr>
          <a:xfrm>
            <a:off x="844824" y="3017015"/>
            <a:ext cx="2190817" cy="4147583"/>
          </a:xfrm>
          <a:prstGeom prst="rect">
            <a:avLst/>
          </a:prstGeom>
        </p:spPr>
        <p:txBody>
          <a:bodyPr vert="horz" lIns="91440" tIns="45720" rIns="91440" bIns="4572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428" b="0" i="0" kern="1200">
                <a:solidFill>
                  <a:srgbClr val="7F7F7F"/>
                </a:solidFill>
                <a:latin typeface="Calibri" panose="020F0502020204030204" pitchFamily="34" charset="0"/>
                <a:ea typeface="+mn-ea"/>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600"/>
              </a:lnSpc>
              <a:spcBef>
                <a:spcPts val="0"/>
              </a:spcBef>
              <a:buClr>
                <a:srgbClr val="E43794"/>
              </a:buClr>
              <a:tabLst>
                <a:tab pos="346075" algn="l"/>
                <a:tab pos="1597025" algn="l"/>
              </a:tabLst>
            </a:pPr>
            <a:r>
              <a:rPr lang="en-US" sz="1800" b="1" dirty="0">
                <a:solidFill>
                  <a:srgbClr val="E43794"/>
                </a:solidFill>
                <a:hlinkClick r:id="rId2"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01 </a:t>
            </a:r>
            <a:r>
              <a:rPr lang="en-US" sz="1500" dirty="0" err="1" smtClean="0"/>
              <a:t>TimelineJS</a:t>
            </a:r>
            <a:endParaRPr lang="en-US" sz="1500" dirty="0" smtClean="0"/>
          </a:p>
          <a:p>
            <a:pPr>
              <a:lnSpc>
                <a:spcPts val="2600"/>
              </a:lnSpc>
              <a:spcBef>
                <a:spcPts val="0"/>
              </a:spcBef>
              <a:buClr>
                <a:srgbClr val="E43794"/>
              </a:buClr>
              <a:tabLst>
                <a:tab pos="346075" algn="l"/>
                <a:tab pos="1597025" algn="l"/>
              </a:tabLst>
            </a:pPr>
            <a:r>
              <a:rPr lang="en-US" sz="1800" b="1" dirty="0" smtClean="0">
                <a:solidFill>
                  <a:srgbClr val="E43794"/>
                </a:solidFill>
                <a:hlinkClick r:id="rId3"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02 </a:t>
            </a:r>
            <a:r>
              <a:rPr lang="en-US" sz="1500" dirty="0"/>
              <a:t>Canva</a:t>
            </a:r>
          </a:p>
          <a:p>
            <a:pPr>
              <a:lnSpc>
                <a:spcPts val="2600"/>
              </a:lnSpc>
              <a:spcBef>
                <a:spcPts val="0"/>
              </a:spcBef>
              <a:buClr>
                <a:srgbClr val="E43794"/>
              </a:buClr>
              <a:tabLst>
                <a:tab pos="346075" algn="l"/>
                <a:tab pos="1597025" algn="l"/>
              </a:tabLst>
            </a:pPr>
            <a:r>
              <a:rPr lang="en-US" sz="1800" b="1" dirty="0">
                <a:solidFill>
                  <a:srgbClr val="E43794"/>
                </a:solidFill>
                <a:hlinkClick r:id="rId4"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03 </a:t>
            </a:r>
            <a:r>
              <a:rPr lang="en-US" sz="1500" dirty="0" err="1"/>
              <a:t>Storytracks</a:t>
            </a:r>
          </a:p>
          <a:p>
            <a:pPr>
              <a:lnSpc>
                <a:spcPts val="2600"/>
              </a:lnSpc>
              <a:spcBef>
                <a:spcPts val="0"/>
              </a:spcBef>
              <a:buClr>
                <a:srgbClr val="E43794"/>
              </a:buClr>
              <a:tabLst>
                <a:tab pos="346075" algn="l"/>
                <a:tab pos="1597025" algn="l"/>
              </a:tabLst>
            </a:pPr>
            <a:r>
              <a:rPr lang="en-US" sz="1800" b="1" dirty="0">
                <a:solidFill>
                  <a:srgbClr val="E43794"/>
                </a:solidFill>
                <a:hlinkClick r:id="rId5"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04 </a:t>
            </a:r>
            <a:r>
              <a:rPr lang="en-US" sz="1500" dirty="0" err="1"/>
              <a:t>Kuula</a:t>
            </a:r>
          </a:p>
          <a:p>
            <a:pPr>
              <a:lnSpc>
                <a:spcPts val="2600"/>
              </a:lnSpc>
              <a:spcBef>
                <a:spcPts val="0"/>
              </a:spcBef>
              <a:buClr>
                <a:srgbClr val="E43794"/>
              </a:buClr>
              <a:tabLst>
                <a:tab pos="346075" algn="l"/>
                <a:tab pos="1597025" algn="l"/>
              </a:tabLst>
            </a:pPr>
            <a:r>
              <a:rPr lang="en-US" sz="1800" b="1" dirty="0">
                <a:solidFill>
                  <a:srgbClr val="E43794"/>
                </a:solidFill>
                <a:hlinkClick r:id="rId6"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05 </a:t>
            </a:r>
            <a:r>
              <a:rPr lang="en-US" sz="1500" dirty="0" err="1"/>
              <a:t>Guri </a:t>
            </a:r>
            <a:r>
              <a:rPr lang="en-US" sz="1500" dirty="0"/>
              <a:t>VR</a:t>
            </a:r>
          </a:p>
          <a:p>
            <a:pPr>
              <a:lnSpc>
                <a:spcPts val="2600"/>
              </a:lnSpc>
              <a:spcBef>
                <a:spcPts val="0"/>
              </a:spcBef>
              <a:buClr>
                <a:srgbClr val="E43794"/>
              </a:buClr>
              <a:tabLst>
                <a:tab pos="346075" algn="l"/>
                <a:tab pos="1597025" algn="l"/>
              </a:tabLst>
            </a:pPr>
            <a:r>
              <a:rPr lang="en-US" sz="1800" b="1" dirty="0">
                <a:solidFill>
                  <a:srgbClr val="E43794"/>
                </a:solidFill>
                <a:hlinkClick r:id="rId7"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06 </a:t>
            </a:r>
            <a:r>
              <a:rPr lang="en-US" sz="1500" dirty="0"/>
              <a:t>Audacity</a:t>
            </a:r>
          </a:p>
          <a:p>
            <a:pPr>
              <a:lnSpc>
                <a:spcPts val="2600"/>
              </a:lnSpc>
              <a:spcBef>
                <a:spcPts val="0"/>
              </a:spcBef>
              <a:buClr>
                <a:srgbClr val="E43794"/>
              </a:buClr>
              <a:tabLst>
                <a:tab pos="346075" algn="l"/>
                <a:tab pos="1597025" algn="l"/>
              </a:tabLst>
            </a:pPr>
            <a:r>
              <a:rPr lang="en-US" sz="1800" b="1" dirty="0">
                <a:solidFill>
                  <a:srgbClr val="E43794"/>
                </a:solidFill>
                <a:hlinkClick r:id="rId8"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07 </a:t>
            </a:r>
            <a:r>
              <a:rPr lang="en-US" sz="1500" dirty="0" err="1"/>
              <a:t>Capcut</a:t>
            </a:r>
            <a:endParaRPr lang="en-US" sz="1500" dirty="0"/>
          </a:p>
          <a:p>
            <a:pPr>
              <a:lnSpc>
                <a:spcPts val="2600"/>
              </a:lnSpc>
              <a:spcBef>
                <a:spcPts val="0"/>
              </a:spcBef>
              <a:buClr>
                <a:srgbClr val="E43794"/>
              </a:buClr>
              <a:tabLst>
                <a:tab pos="346075" algn="l"/>
                <a:tab pos="1597025" algn="l"/>
              </a:tabLst>
            </a:pPr>
            <a:r>
              <a:rPr lang="en-US" sz="1800" b="1" dirty="0">
                <a:solidFill>
                  <a:srgbClr val="E43794"/>
                </a:solidFill>
                <a:hlinkClick r:id="rId9"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08 </a:t>
            </a:r>
            <a:r>
              <a:rPr lang="en-US" sz="1500" dirty="0" smtClean="0"/>
              <a:t>Descript</a:t>
            </a:r>
            <a:endParaRPr lang="en-US" sz="1500" dirty="0"/>
          </a:p>
          <a:p>
            <a:pPr>
              <a:lnSpc>
                <a:spcPts val="2600"/>
              </a:lnSpc>
              <a:spcBef>
                <a:spcPts val="0"/>
              </a:spcBef>
              <a:buClr>
                <a:srgbClr val="E43794"/>
              </a:buClr>
              <a:tabLst>
                <a:tab pos="346075" algn="l"/>
                <a:tab pos="1597025" algn="l"/>
              </a:tabLst>
            </a:pPr>
            <a:r>
              <a:rPr lang="en-US" sz="1500" dirty="0"/>
              <a:t>	</a:t>
            </a:r>
          </a:p>
          <a:p>
            <a:pPr>
              <a:lnSpc>
                <a:spcPts val="2600"/>
              </a:lnSpc>
              <a:spcBef>
                <a:spcPts val="0"/>
              </a:spcBef>
              <a:buClr>
                <a:srgbClr val="E43794"/>
              </a:buClr>
              <a:tabLst>
                <a:tab pos="346075" algn="l"/>
                <a:tab pos="1597025" algn="l"/>
              </a:tabLst>
            </a:pPr>
            <a:endParaRPr lang="en-US" sz="1500" dirty="0"/>
          </a:p>
        </p:txBody>
      </p:sp>
      <p:sp>
        <p:nvSpPr>
          <p:cNvPr id="8"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0B507A0-7B94-2495-FB7E-DD5A518B104A}"/>
              </a:ext>
            </a:extLst>
          </p:cNvPr>
          <p:cNvSpPr txBox="1">
            <a:spLocks/>
          </p:cNvSpPr>
          <p:nvPr/>
        </p:nvSpPr>
        <p:spPr>
          <a:xfrm>
            <a:off x="5176256" y="3017015"/>
            <a:ext cx="2621122" cy="2768991"/>
          </a:xfrm>
          <a:prstGeom prst="rect">
            <a:avLst/>
          </a:prstGeom>
        </p:spPr>
        <p:txBody>
          <a:bodyPr vert="horz" lIns="91440" tIns="45720" rIns="91440" bIns="4572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428" b="0" i="0" kern="1200">
                <a:solidFill>
                  <a:srgbClr val="7F7F7F"/>
                </a:solidFill>
                <a:latin typeface="Calibri" panose="020F0502020204030204" pitchFamily="34" charset="0"/>
                <a:ea typeface="+mn-ea"/>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600"/>
              </a:lnSpc>
              <a:spcBef>
                <a:spcPts val="0"/>
              </a:spcBef>
              <a:buClr>
                <a:srgbClr val="E43794"/>
              </a:buClr>
              <a:tabLst>
                <a:tab pos="346075" algn="l"/>
                <a:tab pos="1641475" algn="l"/>
              </a:tabLst>
            </a:pPr>
            <a:r>
              <a:rPr lang="en-US" sz="1800" b="1" dirty="0">
                <a:solidFill>
                  <a:srgbClr val="E43794"/>
                </a:solidFill>
                <a:hlinkClick r:id="rId10"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17 </a:t>
            </a:r>
            <a:r>
              <a:rPr lang="en-US" sz="1500" dirty="0" err="1"/>
              <a:t>Artsteps</a:t>
            </a:r>
          </a:p>
          <a:p>
            <a:pPr>
              <a:lnSpc>
                <a:spcPts val="2600"/>
              </a:lnSpc>
              <a:spcBef>
                <a:spcPts val="0"/>
              </a:spcBef>
              <a:buClr>
                <a:srgbClr val="E43794"/>
              </a:buClr>
              <a:tabLst>
                <a:tab pos="346075" algn="l"/>
                <a:tab pos="1641475" algn="l"/>
              </a:tabLst>
            </a:pPr>
            <a:r>
              <a:rPr lang="en-US" sz="1800" b="1" dirty="0">
                <a:solidFill>
                  <a:srgbClr val="E43794"/>
                </a:solidFill>
                <a:hlinkClick r:id="rId11"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18 </a:t>
            </a:r>
            <a:r>
              <a:rPr lang="en-US" sz="1500" dirty="0" err="1"/>
              <a:t>Polycam</a:t>
            </a:r>
          </a:p>
          <a:p>
            <a:pPr>
              <a:lnSpc>
                <a:spcPts val="2600"/>
              </a:lnSpc>
              <a:spcBef>
                <a:spcPts val="0"/>
              </a:spcBef>
              <a:buClr>
                <a:srgbClr val="E43794"/>
              </a:buClr>
              <a:tabLst>
                <a:tab pos="346075" algn="l"/>
                <a:tab pos="1641475" algn="l"/>
              </a:tabLst>
            </a:pPr>
            <a:r>
              <a:rPr lang="en-US" sz="1800" b="1" dirty="0">
                <a:solidFill>
                  <a:srgbClr val="E43794"/>
                </a:solidFill>
                <a:hlinkClick r:id="rId12"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19 </a:t>
            </a:r>
            <a:r>
              <a:rPr lang="en-US" sz="1500" dirty="0" err="1"/>
              <a:t>Storyblocks</a:t>
            </a:r>
            <a:endParaRPr lang="en-US" sz="1500" dirty="0"/>
          </a:p>
          <a:p>
            <a:pPr>
              <a:lnSpc>
                <a:spcPts val="2600"/>
              </a:lnSpc>
              <a:spcBef>
                <a:spcPts val="0"/>
              </a:spcBef>
              <a:buClr>
                <a:srgbClr val="E43794"/>
              </a:buClr>
              <a:tabLst>
                <a:tab pos="346075" algn="l"/>
                <a:tab pos="1641475" algn="l"/>
              </a:tabLst>
            </a:pPr>
            <a:r>
              <a:rPr lang="en-US" sz="1800" b="1" dirty="0">
                <a:solidFill>
                  <a:srgbClr val="E43794"/>
                </a:solidFill>
                <a:hlinkClick r:id="rId13"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20 </a:t>
            </a:r>
            <a:r>
              <a:rPr lang="en-US" sz="1500" dirty="0" smtClean="0"/>
              <a:t>Lens Studio</a:t>
            </a:r>
            <a:endParaRPr lang="en-US" sz="1500" dirty="0"/>
          </a:p>
          <a:p>
            <a:pPr>
              <a:lnSpc>
                <a:spcPts val="2600"/>
              </a:lnSpc>
              <a:spcBef>
                <a:spcPts val="0"/>
              </a:spcBef>
              <a:buClr>
                <a:srgbClr val="E43794"/>
              </a:buClr>
              <a:tabLst>
                <a:tab pos="346075" algn="l"/>
                <a:tab pos="1641475" algn="l"/>
              </a:tabLst>
            </a:pPr>
            <a:r>
              <a:rPr lang="en-US" sz="1800" b="1" dirty="0">
                <a:solidFill>
                  <a:srgbClr val="E43794"/>
                </a:solidFill>
                <a:hlinkClick r:id="rId14"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21 </a:t>
            </a:r>
            <a:r>
              <a:rPr lang="en-US" sz="1500" dirty="0" err="1"/>
              <a:t>Effecthouse</a:t>
            </a:r>
          </a:p>
          <a:p>
            <a:pPr>
              <a:lnSpc>
                <a:spcPts val="2600"/>
              </a:lnSpc>
              <a:spcBef>
                <a:spcPts val="0"/>
              </a:spcBef>
              <a:buClr>
                <a:srgbClr val="E43794"/>
              </a:buClr>
              <a:tabLst>
                <a:tab pos="346075" algn="l"/>
                <a:tab pos="1641475" algn="l"/>
              </a:tabLst>
            </a:pPr>
            <a:r>
              <a:rPr lang="en-US" sz="1800" b="1" dirty="0">
                <a:solidFill>
                  <a:srgbClr val="E43794"/>
                </a:solidFill>
                <a:hlinkClick r:id="rId15"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22 </a:t>
            </a:r>
            <a:r>
              <a:rPr lang="en-US" sz="1500" dirty="0" err="1"/>
              <a:t>SparkAR</a:t>
            </a:r>
          </a:p>
          <a:p>
            <a:pPr>
              <a:lnSpc>
                <a:spcPts val="2600"/>
              </a:lnSpc>
              <a:spcBef>
                <a:spcPts val="0"/>
              </a:spcBef>
              <a:buClr>
                <a:srgbClr val="E43794"/>
              </a:buClr>
              <a:tabLst>
                <a:tab pos="346075" algn="l"/>
                <a:tab pos="1641475" algn="l"/>
              </a:tabLst>
            </a:pPr>
            <a:endParaRPr lang="en-US" sz="1500" dirty="0"/>
          </a:p>
          <a:p>
            <a:pPr>
              <a:lnSpc>
                <a:spcPts val="2600"/>
              </a:lnSpc>
              <a:spcBef>
                <a:spcPts val="0"/>
              </a:spcBef>
              <a:buClr>
                <a:srgbClr val="E43794"/>
              </a:buClr>
              <a:tabLst>
                <a:tab pos="346075" algn="l"/>
                <a:tab pos="1641475" algn="l"/>
              </a:tabLst>
            </a:pPr>
            <a:endParaRPr lang="en-US" sz="1500" dirty="0"/>
          </a:p>
          <a:p>
            <a:pPr>
              <a:lnSpc>
                <a:spcPts val="2600"/>
              </a:lnSpc>
              <a:spcBef>
                <a:spcPts val="0"/>
              </a:spcBef>
              <a:buClr>
                <a:srgbClr val="E43794"/>
              </a:buClr>
              <a:tabLst>
                <a:tab pos="346075" algn="l"/>
                <a:tab pos="1641475" algn="l"/>
              </a:tabLst>
            </a:pPr>
            <a:endParaRPr lang="en-US" sz="1500" dirty="0"/>
          </a:p>
        </p:txBody>
      </p:sp>
      <p:sp>
        <p:nvSpPr>
          <p:cNvPr id="13"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7D36BF-62D7-EE33-7B74-4AFF0946F744}"/>
              </a:ext>
            </a:extLst>
          </p:cNvPr>
          <p:cNvSpPr txBox="1">
            <a:spLocks/>
          </p:cNvSpPr>
          <p:nvPr/>
        </p:nvSpPr>
        <p:spPr>
          <a:xfrm>
            <a:off x="809867" y="777402"/>
            <a:ext cx="4416591" cy="1771324"/>
          </a:xfrm>
          <a:prstGeom prst="rect">
            <a:avLst/>
          </a:prstGeom>
        </p:spPr>
        <p:txBody>
          <a:bodyPr anchor="t"/>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4280"/>
              </a:lnSpc>
              <a:spcBef>
                <a:spcPts val="0"/>
              </a:spcBef>
              <a:buNone/>
            </a:pPr>
            <a:r>
              <a:rPr lang="en-US" sz="4800" b="1" dirty="0">
                <a:solidFill>
                  <a:srgbClr val="E43794"/>
                </a:solidFill>
              </a:rPr>
              <a:t>Πίνακας περιεχομένων</a:t>
            </a:r>
          </a:p>
        </p:txBody>
      </p:sp>
      <p:sp>
        <p:nvSpPr>
          <p:cNvPr id="14"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D33861C-F746-947D-8EDF-E83FDD24240A}"/>
              </a:ext>
            </a:extLst>
          </p:cNvPr>
          <p:cNvSpPr txBox="1">
            <a:spLocks/>
          </p:cNvSpPr>
          <p:nvPr/>
        </p:nvSpPr>
        <p:spPr>
          <a:xfrm>
            <a:off x="409575" y="2449400"/>
            <a:ext cx="7365999" cy="339930"/>
          </a:xfrm>
          <a:custGeom>
            <a:avLst/>
            <a:gdLst>
              <a:gd name="connsiteX0" fmla="*/ 0 w 7775574"/>
              <a:gd name="connsiteY0" fmla="*/ 0 h 9934683"/>
              <a:gd name="connsiteX1" fmla="*/ 434047 w 7775574"/>
              <a:gd name="connsiteY1" fmla="*/ 0 h 9934683"/>
              <a:gd name="connsiteX2" fmla="*/ 7775574 w 7775574"/>
              <a:gd name="connsiteY2" fmla="*/ 9181185 h 9934683"/>
              <a:gd name="connsiteX3" fmla="*/ 7775574 w 7775574"/>
              <a:gd name="connsiteY3" fmla="*/ 9934683 h 9934683"/>
              <a:gd name="connsiteX4" fmla="*/ 0 w 7775574"/>
              <a:gd name="connsiteY4" fmla="*/ 5860760 h 993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4" h="9934683">
                <a:moveTo>
                  <a:pt x="0" y="0"/>
                </a:moveTo>
                <a:lnTo>
                  <a:pt x="434047" y="0"/>
                </a:lnTo>
                <a:lnTo>
                  <a:pt x="7775574" y="9181185"/>
                </a:lnTo>
                <a:lnTo>
                  <a:pt x="7775574" y="9934683"/>
                </a:lnTo>
                <a:lnTo>
                  <a:pt x="0" y="5860760"/>
                </a:lnTo>
                <a:close/>
              </a:path>
            </a:pathLst>
          </a:custGeom>
        </p:spPr>
        <p:txBody>
          <a:bodyPr vert="horz" wrap="square" lIns="91440" tIns="45720" rIns="91440" bIns="45720"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193675" indent="-193675">
              <a:lnSpc>
                <a:spcPts val="1414"/>
              </a:lnSpc>
              <a:spcBef>
                <a:spcPts val="0"/>
              </a:spcBef>
              <a:buClr>
                <a:srgbClr val="E43794"/>
              </a:buClr>
              <a:buNone/>
              <a:tabLst>
                <a:tab pos="5681663" algn="l"/>
              </a:tabLst>
            </a:pPr>
            <a:r>
              <a:rPr lang="en-US" sz="1800" dirty="0">
                <a:solidFill>
                  <a:srgbClr val="7F7F7F"/>
                </a:solidFill>
                <a:latin typeface="Calibri" panose="020F0502020204030204" pitchFamily="34" charset="0"/>
                <a:cs typeface="Calibri" panose="020F0502020204030204" pitchFamily="34" charset="0"/>
              </a:rPr>
              <a:t>Εισαγωγή στην </a:t>
            </a:r>
            <a:r>
              <a:rPr lang="en-US" sz="1800" dirty="0" err="1" smtClean="0">
                <a:solidFill>
                  <a:srgbClr val="7F7F7F"/>
                </a:solidFill>
                <a:latin typeface="Calibri" panose="020F0502020204030204" pitchFamily="34" charset="0"/>
                <a:cs typeface="Calibri" panose="020F0502020204030204" pitchFamily="34" charset="0"/>
              </a:rPr>
              <a:t>εργαλειοθήκη</a:t>
            </a:r>
            <a:r>
              <a:rPr lang="en-US" sz="1800" dirty="0" smtClean="0">
                <a:solidFill>
                  <a:srgbClr val="7F7F7F"/>
                </a:solidFill>
                <a:latin typeface="Calibri" panose="020F0502020204030204" pitchFamily="34" charset="0"/>
                <a:cs typeface="Calibri" panose="020F0502020204030204" pitchFamily="34" charset="0"/>
              </a:rPr>
              <a:t> </a:t>
            </a:r>
            <a:r>
              <a:rPr lang="el-GR" sz="1800" dirty="0" smtClean="0">
                <a:solidFill>
                  <a:srgbClr val="7F7F7F"/>
                </a:solidFill>
                <a:latin typeface="Calibri" panose="020F0502020204030204" pitchFamily="34" charset="0"/>
                <a:cs typeface="Calibri" panose="020F0502020204030204" pitchFamily="34" charset="0"/>
              </a:rPr>
              <a:t>του</a:t>
            </a:r>
            <a:r>
              <a:rPr lang="en-US" sz="1800" dirty="0" smtClean="0">
                <a:solidFill>
                  <a:srgbClr val="7F7F7F"/>
                </a:solidFill>
                <a:latin typeface="Calibri" panose="020F0502020204030204" pitchFamily="34" charset="0"/>
                <a:cs typeface="Calibri" panose="020F0502020204030204" pitchFamily="34" charset="0"/>
              </a:rPr>
              <a:t> </a:t>
            </a:r>
            <a:r>
              <a:rPr lang="en-US" sz="1800" dirty="0" err="1" smtClean="0">
                <a:solidFill>
                  <a:srgbClr val="7F7F7F"/>
                </a:solidFill>
                <a:latin typeface="Calibri" panose="020F0502020204030204" pitchFamily="34" charset="0"/>
                <a:cs typeface="Calibri" panose="020F0502020204030204" pitchFamily="34" charset="0"/>
              </a:rPr>
              <a:t>Insites</a:t>
            </a:r>
            <a:r>
              <a:rPr lang="en-US" sz="1800" dirty="0" smtClean="0">
                <a:solidFill>
                  <a:srgbClr val="7F7F7F"/>
                </a:solidFill>
                <a:latin typeface="Calibri" panose="020F0502020204030204" pitchFamily="34" charset="0"/>
                <a:cs typeface="Calibri" panose="020F0502020204030204" pitchFamily="34" charset="0"/>
              </a:rPr>
              <a:t>…………………………………………………3</a:t>
            </a:r>
            <a:endParaRPr lang="en-US" sz="1600" dirty="0">
              <a:latin typeface="Calibri" panose="020F0502020204030204" pitchFamily="34" charset="0"/>
              <a:cs typeface="Calibri" panose="020F0502020204030204" pitchFamily="34" charset="0"/>
            </a:endParaRPr>
          </a:p>
          <a:p>
            <a:pPr marL="193675" indent="-193675">
              <a:lnSpc>
                <a:spcPts val="1414"/>
              </a:lnSpc>
              <a:spcBef>
                <a:spcPts val="0"/>
              </a:spcBef>
              <a:tabLst>
                <a:tab pos="5681663" algn="l"/>
              </a:tabLst>
            </a:pPr>
            <a:endParaRPr lang="en-US" sz="1600" dirty="0">
              <a:latin typeface="Calibri" panose="020F0502020204030204" pitchFamily="34" charset="0"/>
              <a:cs typeface="Calibri" panose="020F0502020204030204" pitchFamily="34" charset="0"/>
            </a:endParaRPr>
          </a:p>
          <a:p>
            <a:pPr marL="193675" indent="-193675">
              <a:lnSpc>
                <a:spcPts val="1414"/>
              </a:lnSpc>
              <a:spcBef>
                <a:spcPts val="0"/>
              </a:spcBef>
              <a:tabLst>
                <a:tab pos="5681663" algn="l"/>
              </a:tabLst>
            </a:pPr>
            <a:endParaRPr lang="en-US" sz="1600" dirty="0">
              <a:latin typeface="Calibri" panose="020F0502020204030204" pitchFamily="34" charset="0"/>
              <a:cs typeface="Calibri" panose="020F0502020204030204" pitchFamily="34" charset="0"/>
            </a:endParaRPr>
          </a:p>
        </p:txBody>
      </p:sp>
      <p:sp>
        <p:nvSpPr>
          <p:cNvPr id="15"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DE362C-BFB9-61B2-6CD2-F758F5878E5A}"/>
              </a:ext>
            </a:extLst>
          </p:cNvPr>
          <p:cNvSpPr txBox="1">
            <a:spLocks/>
          </p:cNvSpPr>
          <p:nvPr/>
        </p:nvSpPr>
        <p:spPr>
          <a:xfrm>
            <a:off x="3035641" y="3017015"/>
            <a:ext cx="2190817" cy="4147583"/>
          </a:xfrm>
          <a:prstGeom prst="rect">
            <a:avLst/>
          </a:prstGeom>
        </p:spPr>
        <p:txBody>
          <a:bodyPr vert="horz" lIns="91440" tIns="45720" rIns="91440" bIns="4572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428" b="0" i="0" kern="1200">
                <a:solidFill>
                  <a:srgbClr val="7F7F7F"/>
                </a:solidFill>
                <a:latin typeface="Calibri" panose="020F0502020204030204" pitchFamily="34" charset="0"/>
                <a:ea typeface="+mn-ea"/>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600"/>
              </a:lnSpc>
              <a:spcBef>
                <a:spcPts val="0"/>
              </a:spcBef>
              <a:buClr>
                <a:srgbClr val="E43794"/>
              </a:buClr>
              <a:tabLst>
                <a:tab pos="346075" algn="l"/>
                <a:tab pos="1597025" algn="l"/>
              </a:tabLst>
            </a:pPr>
            <a:r>
              <a:rPr lang="en-US" sz="1800" b="1" dirty="0">
                <a:solidFill>
                  <a:srgbClr val="E43794"/>
                </a:solidFill>
                <a:hlinkClick r:id="rId16"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09 </a:t>
            </a:r>
            <a:r>
              <a:rPr lang="en-US" sz="1500" dirty="0" err="1"/>
              <a:t>Thinglink</a:t>
            </a:r>
          </a:p>
          <a:p>
            <a:pPr>
              <a:lnSpc>
                <a:spcPts val="2600"/>
              </a:lnSpc>
              <a:spcBef>
                <a:spcPts val="0"/>
              </a:spcBef>
              <a:buClr>
                <a:srgbClr val="E43794"/>
              </a:buClr>
              <a:tabLst>
                <a:tab pos="346075" algn="l"/>
                <a:tab pos="1597025" algn="l"/>
              </a:tabLst>
            </a:pPr>
            <a:r>
              <a:rPr lang="en-US" sz="1800" b="1" dirty="0">
                <a:solidFill>
                  <a:srgbClr val="E43794"/>
                </a:solidFill>
                <a:hlinkClick r:id="rId17"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10 </a:t>
            </a:r>
            <a:r>
              <a:rPr lang="en-US" sz="1500" dirty="0" err="1"/>
              <a:t>Questo</a:t>
            </a:r>
          </a:p>
          <a:p>
            <a:pPr>
              <a:lnSpc>
                <a:spcPts val="2600"/>
              </a:lnSpc>
              <a:spcBef>
                <a:spcPts val="0"/>
              </a:spcBef>
              <a:buClr>
                <a:srgbClr val="E43794"/>
              </a:buClr>
              <a:tabLst>
                <a:tab pos="346075" algn="l"/>
                <a:tab pos="1597025" algn="l"/>
              </a:tabLst>
            </a:pPr>
            <a:r>
              <a:rPr lang="en-US" sz="1800" b="1" dirty="0">
                <a:solidFill>
                  <a:srgbClr val="E43794"/>
                </a:solidFill>
                <a:hlinkClick r:id="rId18"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11 </a:t>
            </a:r>
            <a:r>
              <a:rPr lang="en-US" sz="1500" dirty="0" err="1"/>
              <a:t>Izi </a:t>
            </a:r>
            <a:r>
              <a:rPr lang="en-US" sz="1500" dirty="0"/>
              <a:t>Travel</a:t>
            </a:r>
          </a:p>
          <a:p>
            <a:pPr>
              <a:lnSpc>
                <a:spcPts val="2600"/>
              </a:lnSpc>
              <a:spcBef>
                <a:spcPts val="0"/>
              </a:spcBef>
              <a:buClr>
                <a:srgbClr val="E43794"/>
              </a:buClr>
              <a:tabLst>
                <a:tab pos="346075" algn="l"/>
                <a:tab pos="1641475" algn="l"/>
              </a:tabLst>
            </a:pPr>
            <a:r>
              <a:rPr lang="en-US" sz="1800" b="1" dirty="0">
                <a:solidFill>
                  <a:srgbClr val="E43794"/>
                </a:solidFill>
                <a:hlinkClick r:id="rId19"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12 </a:t>
            </a:r>
            <a:r>
              <a:rPr lang="en-US" sz="1500" dirty="0" err="1"/>
              <a:t>StorymapJS</a:t>
            </a:r>
          </a:p>
          <a:p>
            <a:pPr>
              <a:lnSpc>
                <a:spcPts val="2600"/>
              </a:lnSpc>
              <a:spcBef>
                <a:spcPts val="0"/>
              </a:spcBef>
              <a:buClr>
                <a:srgbClr val="E43794"/>
              </a:buClr>
              <a:tabLst>
                <a:tab pos="346075" algn="l"/>
                <a:tab pos="1641475" algn="l"/>
              </a:tabLst>
            </a:pPr>
            <a:r>
              <a:rPr lang="en-US" sz="1800" b="1" dirty="0">
                <a:solidFill>
                  <a:srgbClr val="E43794"/>
                </a:solidFill>
                <a:hlinkClick r:id="rId20"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13 </a:t>
            </a:r>
            <a:r>
              <a:rPr lang="en-US" sz="1500" dirty="0" err="1"/>
              <a:t>Locatify</a:t>
            </a:r>
          </a:p>
          <a:p>
            <a:pPr>
              <a:lnSpc>
                <a:spcPts val="2600"/>
              </a:lnSpc>
              <a:spcBef>
                <a:spcPts val="0"/>
              </a:spcBef>
              <a:buClr>
                <a:srgbClr val="E43794"/>
              </a:buClr>
              <a:tabLst>
                <a:tab pos="346075" algn="l"/>
                <a:tab pos="1641475" algn="l"/>
              </a:tabLst>
            </a:pPr>
            <a:r>
              <a:rPr lang="en-US" sz="1800" b="1" dirty="0">
                <a:solidFill>
                  <a:srgbClr val="E43794"/>
                </a:solidFill>
                <a:hlinkClick r:id="rId21"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14 </a:t>
            </a:r>
            <a:r>
              <a:rPr lang="en-US" sz="1500" dirty="0" err="1"/>
              <a:t>Podbean</a:t>
            </a:r>
          </a:p>
          <a:p>
            <a:pPr>
              <a:lnSpc>
                <a:spcPts val="2600"/>
              </a:lnSpc>
              <a:spcBef>
                <a:spcPts val="0"/>
              </a:spcBef>
              <a:buClr>
                <a:srgbClr val="E43794"/>
              </a:buClr>
              <a:tabLst>
                <a:tab pos="346075" algn="l"/>
                <a:tab pos="1641475" algn="l"/>
              </a:tabLst>
            </a:pPr>
            <a:r>
              <a:rPr lang="en-US" sz="1800" b="1" dirty="0">
                <a:solidFill>
                  <a:srgbClr val="E43794"/>
                </a:solidFill>
                <a:hlinkClick r:id="rId22"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15 </a:t>
            </a:r>
            <a:r>
              <a:rPr lang="en-US" sz="1500" dirty="0" smtClean="0"/>
              <a:t>Headliner</a:t>
            </a:r>
            <a:endParaRPr lang="en-US" sz="1500" dirty="0"/>
          </a:p>
          <a:p>
            <a:pPr>
              <a:lnSpc>
                <a:spcPts val="2600"/>
              </a:lnSpc>
              <a:spcBef>
                <a:spcPts val="0"/>
              </a:spcBef>
              <a:buClr>
                <a:srgbClr val="E43794"/>
              </a:buClr>
              <a:tabLst>
                <a:tab pos="346075" algn="l"/>
                <a:tab pos="1641475" algn="l"/>
              </a:tabLst>
            </a:pPr>
            <a:r>
              <a:rPr lang="en-US" sz="1800" b="1" dirty="0">
                <a:solidFill>
                  <a:srgbClr val="E43794"/>
                </a:solidFill>
                <a:hlinkClick r:id="rId23" action="ppaction://hlinksldjump">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16 </a:t>
            </a:r>
            <a:r>
              <a:rPr lang="en-US" sz="1500" dirty="0" err="1"/>
              <a:t>Pixton</a:t>
            </a:r>
          </a:p>
          <a:p>
            <a:pPr marL="342900" indent="-342900">
              <a:lnSpc>
                <a:spcPts val="2600"/>
              </a:lnSpc>
              <a:spcBef>
                <a:spcPts val="0"/>
              </a:spcBef>
              <a:buClr>
                <a:srgbClr val="E43794"/>
              </a:buClr>
              <a:buAutoNum type="arabicPlain" startAt="14"/>
              <a:tabLst>
                <a:tab pos="346075" algn="l"/>
                <a:tab pos="1641475" algn="l"/>
              </a:tabLst>
            </a:pPr>
            <a:endParaRPr lang="en-US" sz="1500" dirty="0"/>
          </a:p>
          <a:p>
            <a:pPr marL="342900" indent="-342900">
              <a:lnSpc>
                <a:spcPts val="2600"/>
              </a:lnSpc>
              <a:spcBef>
                <a:spcPts val="0"/>
              </a:spcBef>
              <a:buClr>
                <a:srgbClr val="E43794"/>
              </a:buClr>
              <a:buAutoNum type="arabicPlain" startAt="11"/>
              <a:tabLst>
                <a:tab pos="346075" algn="l"/>
                <a:tab pos="1597025" algn="l"/>
              </a:tabLst>
            </a:pPr>
            <a:endParaRPr lang="en-US" sz="1500" dirty="0"/>
          </a:p>
        </p:txBody>
      </p:sp>
      <p:sp>
        <p:nvSpPr>
          <p:cNvPr id="16" name="Rectangle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69A9DF-6157-BCA5-7CB1-D6548038D9C4}"/>
              </a:ext>
            </a:extLst>
          </p:cNvPr>
          <p:cNvSpPr/>
          <p:nvPr/>
        </p:nvSpPr>
        <p:spPr>
          <a:xfrm>
            <a:off x="2271988" y="6138918"/>
            <a:ext cx="4357412" cy="36933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7F7F7F"/>
                </a:solidFill>
                <a:latin typeface="Calibri" panose="020F0502020204030204" pitchFamily="34" charset="0"/>
                <a:ea typeface="Open Sans" panose="020B0606030504020204" pitchFamily="34" charset="0"/>
                <a:cs typeface="Calibri" panose="020F0502020204030204" pitchFamily="34" charset="0"/>
              </a:rPr>
              <a:t>Η υποστήριξη της Ευρωπαϊκής Επιτροπής για την παραγωγή της παρούσας έκδοσης δεν συνιστά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p>
        </p:txBody>
      </p:sp>
      <p:pic>
        <p:nvPicPr>
          <p:cNvPr id="17" name="Picture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0ABCAC-26AA-C5DB-2B6E-6E8CE170A3C1}"/>
              </a:ext>
            </a:extLst>
          </p:cNvPr>
          <p:cNvPicPr/>
          <p:nvPr/>
        </p:nvPicPr>
        <p:blipFill rotWithShape="1">
          <a:blip r:embed="rId24"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r="44449"/>
          <a:stretch/>
        </p:blipFill>
        <p:spPr bwMode="auto">
          <a:xfrm>
            <a:off x="844824" y="6188232"/>
            <a:ext cx="1280061" cy="293943"/>
          </a:xfrm>
          <a:prstGeom prst="rect">
            <a:avLst/>
          </a:prstGeom>
          <a:ln>
            <a:noFill/>
          </a:ln>
          <a:extLst>
            <a:ext uri="{53640926-AAD7-44D8-BBD7-CCE9431645EC}">
              <a14:shadowObscured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2878866064"/>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201382" y="3231078"/>
            <a:ext cx="5913198" cy="361363"/>
          </a:xfrm>
        </p:spPr>
        <p:txBody>
          <a:bodyPr/>
          <a:lstStyle/>
          <a:p>
            <a:r>
              <a:rPr lang="en-US" dirty="0"/>
              <a:t>ΤΙ ΚΆΝΕΙ ΤΟ ARTSTEPS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sz="2800" dirty="0" err="1"/>
              <a:t>Artsteps</a:t>
            </a:r>
            <a:endParaRPr lang="en-US" sz="2800"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670232" y="7079860"/>
            <a:ext cx="2873568" cy="735460"/>
          </a:xfrm>
        </p:spPr>
        <p:txBody>
          <a:bodyPr/>
          <a:lstStyle/>
          <a:p>
            <a:r>
              <a:rPr lang="en-US" dirty="0"/>
              <a:t>ΘΈΛΕΤΕ ΝΑ ΔΟΚΙΜΆΣΕΤΕ ΤΟ ARTSTEPS;</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17</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63917" y="7013626"/>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47549" y="3711501"/>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94358" y="3118163"/>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p:cNvCxnSpPr>
          <p:nvPr/>
        </p:nvCxnSpPr>
        <p:spPr>
          <a:xfrm flipH="1">
            <a:off x="4583544" y="7622966"/>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a:xfrm>
            <a:off x="4304807" y="7665075"/>
            <a:ext cx="2784501" cy="3295796"/>
          </a:xfrm>
        </p:spPr>
        <p:txBody>
          <a:bodyPr/>
          <a:lstStyle/>
          <a:p>
            <a:r>
              <a:rPr lang="en-US" dirty="0" err="1"/>
              <a:t>Το Artsteps </a:t>
            </a:r>
            <a:r>
              <a:rPr lang="en-US" dirty="0"/>
              <a:t>είναι ένα προϊόν </a:t>
            </a:r>
            <a:r>
              <a:rPr lang="en-US" dirty="0" err="1"/>
              <a:t>fremium</a:t>
            </a:r>
            <a:r>
              <a:rPr lang="en-US" dirty="0"/>
              <a:t>, οπότε μπορείτε να εγγραφείτε για λογαριασμό στον ιστότοπο </a:t>
            </a:r>
            <a:r>
              <a:rPr lang="en-US" dirty="0" err="1"/>
              <a:t>Artsteps </a:t>
            </a:r>
            <a:r>
              <a:rPr lang="en-US" dirty="0"/>
              <a:t>και οι τρισδιάστατες εκθέσεις σας μπορούν να κατασκευαστούν και να δημοσιευτούν στον ιστότοπο </a:t>
            </a:r>
            <a:r>
              <a:rPr lang="en-US" dirty="0" err="1"/>
              <a:t>ArtSteps </a:t>
            </a:r>
            <a:r>
              <a:rPr lang="en-US" dirty="0"/>
              <a:t>δωρεάν, αλλά αν θέλετε να </a:t>
            </a:r>
            <a:r>
              <a:rPr lang="en-US" dirty="0" err="1"/>
              <a:t>προσαρμόσετε </a:t>
            </a:r>
            <a:r>
              <a:rPr lang="en-US" dirty="0"/>
              <a:t>την έκθεσή σας με οποιονδήποτε τρόπο, θα πρέπει να πληρώσετε. </a:t>
            </a:r>
          </a:p>
          <a:p>
            <a:r>
              <a:rPr lang="en-US" dirty="0"/>
              <a:t>Για να ξεκινήσετε, μπορείτε να χρησιμοποιήσετε τα διαθέσιμα δωρεάν πρότυπα ή να δημιουργήσετε το δικό σας χώρο και στη συνέχεια να αρχίσετε να προσθέτετε εικόνες, αντικείμενα, βίντεο και ήχο. </a:t>
            </a:r>
          </a:p>
          <a:p>
            <a:r>
              <a:rPr lang="en-US" dirty="0"/>
              <a:t> </a:t>
            </a:r>
          </a:p>
          <a:p>
            <a:r>
              <a:rPr lang="en-US" dirty="0"/>
              <a:t>Γρήγορος οδηγός για να ξεκινήσετε: </a:t>
            </a:r>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Οδηγός σχεδιασμού</a:t>
            </a:r>
            <a:endParaRPr lang="en-US" dirty="0">
              <a:solidFill>
                <a:srgbClr val="E43794"/>
              </a:solidFill>
            </a:endParaRPr>
          </a:p>
          <a:p>
            <a:r>
              <a:rPr lang="en-US" dirty="0"/>
              <a:t> </a:t>
            </a:r>
          </a:p>
          <a:p>
            <a:r>
              <a:rPr lang="en-US" dirty="0"/>
              <a:t>Εδώ </a:t>
            </a:r>
            <a:r>
              <a:rPr lang="en-US" dirty="0" err="1"/>
              <a:t>θα </a:t>
            </a:r>
            <a:r>
              <a:rPr lang="en-US" dirty="0"/>
              <a:t>βρείτε μερικούς οδηγούς βήμα προς βήμα: </a:t>
            </a:r>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Πώς να φτιάξετε μια έκθεση VR</a:t>
            </a:r>
            <a:endParaRPr lang="en-US" dirty="0">
              <a:solidFill>
                <a:srgbClr val="E43794"/>
              </a:solidFill>
            </a:endParaRPr>
          </a:p>
          <a:p>
            <a:r>
              <a:rPr lang="en-US" dirty="0"/>
              <a:t> </a:t>
            </a:r>
          </a:p>
          <a:p>
            <a:r>
              <a:rPr lang="en-US" dirty="0"/>
              <a:t>Εισαγωγή στο You Tube: </a:t>
            </a:r>
          </a:p>
          <a:p>
            <a:r>
              <a:rPr lang="en-US" dirty="0">
                <a:solidFill>
                  <a:srgbClr val="E43794"/>
                </a:solidFill>
                <a:hlinkClick r:id="rId5">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Εισαγωγή Artsteps</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a:xfrm>
            <a:off x="1231128" y="3719467"/>
            <a:ext cx="5890479" cy="3224257"/>
          </a:xfrm>
        </p:spPr>
        <p:txBody>
          <a:bodyPr/>
          <a:lstStyle/>
          <a:p>
            <a:r>
              <a:rPr lang="en-US" dirty="0" err="1"/>
              <a:t>Το ArtSteps </a:t>
            </a:r>
            <a:r>
              <a:rPr lang="en-US" dirty="0"/>
              <a:t>σας μετατρέπει σε ψηφιακό επιμελητή της πολιτιστικής σας κληρονομιάς. Μπορείτε να δημιουργήσετε τις δικές σας ψηφιακές εκθέσεις, σχεδιάζοντας ρεαλιστικές τρισδιάστατες αίθουσες στις οποίες ο επισκέπτης μπορεί να περάσει με τον δικό του ρυθμό και να επικεντρωθεί στα πράγματα που τον ενδιαφέρουν. Μπορείτε να το χρησιμοποιήσετε ως αυτόνομη εικονική έκθεση ή παράλληλα με μια φυσική έκθεση. </a:t>
            </a:r>
          </a:p>
          <a:p>
            <a:endParaRPr lang="en-US" dirty="0"/>
          </a:p>
          <a:p>
            <a:r>
              <a:rPr lang="en-US" dirty="0"/>
              <a:t>Είναι ένα εύκολο στη χρήση εργαλείο. Ανεβάστε τις εικόνες, τα βίντεο, το κείμενό σας, επιλέξτε από μια ποικιλία τρισδιάστατων μοντέλων από μια τεράστια συλλογή που παρέχεται από το Poly API της Google ή εισάγετε τα δικά σας τρισδιάστατα αντικείμενα σε οποιοδήποτε μέγεθος θέλετε και δώστε τους τίτλο, περιγραφή και πνευματικά δικαιώματα. Καθορίστε το χώρο της εικονικής σας περιοχής, τοποθετήστε τοίχους και επιλέξτε χρώματα και υφές για να δημιουργήσετε μια μοναδική εμπειρία και σύρετε και αφήστε αντικείμενα μέσα σε αυτόν. Προσθέστε μουσική και αφήγηση για να δημιουργήσετε μεγαλύτερο αντίκτυπο. Τοποθετήστε σημεία καθοδήγησης σε όλο τον εικονικό σας χώρο, σκηνοθετήστε τις δικές σας αφηγήσεις και μοιραστείτε τις ιστορίες σας με τους επισκέπτες σας. Όταν δημοσιεύσετε την έκθεσή σας, μπορείτε να τη μοιραστείτε στα μέσα κοινωνικής δικτύωσης και να την προβάλλετε σε smartphones.</a:t>
            </a:r>
          </a:p>
          <a:p>
            <a:endParaRPr lang="en-US" dirty="0"/>
          </a:p>
          <a:p>
            <a:r>
              <a:rPr lang="en-US" dirty="0"/>
              <a:t>Είναι κατάλληλο για μεγάλη ποικιλία θεμάτων. Εδώ είναι ένα από το Μουσείο Φυσικής Ιστορίας του Πανεπιστημίου των Φιλιππίνων. Μια καθηλωτική έκθεση για διάφορες εποχές επιστημονικής εξερεύνησης με πληθώρα εικόνων, κειμένων και διαδραστικών βίντεο που ζωντανεύουν το θέμα και το παρουσιάζουν σε ένα ευρύτερο κοινό. </a:t>
            </a:r>
            <a:r>
              <a:rPr lang="en-US" dirty="0">
                <a:solidFill>
                  <a:srgbClr val="E43794"/>
                </a:solidFill>
                <a:hlinkClick r:id="rId6">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Εικονική έκθεση φυσικής ιστορίας</a:t>
            </a:r>
            <a:endParaRPr lang="en-US" dirty="0">
              <a:solidFill>
                <a:srgbClr val="E43794"/>
              </a:solidFill>
            </a:endParaRPr>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dirty="0"/>
              <a:t>Φτιάξτε τις δικές σας εκθέσεις εικονικής πραγματικότητας. </a:t>
            </a:r>
            <a:r>
              <a:rPr lang="en-US" b="1" dirty="0" err="1"/>
              <a:t>Το Artsteps </a:t>
            </a:r>
            <a:r>
              <a:rPr lang="en-US" dirty="0"/>
              <a:t>σας παρέχει μια πλατφόρμα για να δημιουργείτε, να σχεδιάζετε και να μοιράζεστε τις εκθέσεις σας. </a:t>
            </a:r>
          </a:p>
          <a:p>
            <a:endParaRPr lang="en-US" dirty="0"/>
          </a:p>
        </p:txBody>
      </p:sp>
      <p:pic>
        <p:nvPicPr>
          <p:cNvPr id="9" name="Picture Placeholder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639F909-FC5F-C6E9-5F14-273C42EF8F93}"/>
              </a:ext>
            </a:extLst>
          </p:cNvPr>
          <p:cNvPicPr>
            <a:picLocks noGrp="1" noChangeAspect="1"/>
          </p:cNvPicPr>
          <p:nvPr>
            <p:ph type="pic" sz="quarter" idx="25"/>
          </p:nvPr>
        </p:nvPicPr>
        <p:blipFill rotWithShape="1">
          <a:blip r:embed="rId7"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l="-319"/>
          <a:stretch/>
        </p:blipFill>
        <p:spPr>
          <a:xfrm>
            <a:off x="-1469" y="7228515"/>
            <a:ext cx="3657600" cy="2795588"/>
          </a:xfrm>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3323104127"/>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099105" y="3615115"/>
            <a:ext cx="5913198" cy="361363"/>
          </a:xfrm>
        </p:spPr>
        <p:txBody>
          <a:bodyPr/>
          <a:lstStyle/>
          <a:p>
            <a:r>
              <a:rPr lang="en-US" dirty="0"/>
              <a:t>ΤΙ ΚΆΝΕΙ ΤΗΝ POLYCAM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sz="2800" dirty="0" err="1"/>
              <a:t>Polycam</a:t>
            </a:r>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54557" y="6995866"/>
            <a:ext cx="1853433" cy="735460"/>
          </a:xfrm>
        </p:spPr>
        <p:txBody>
          <a:bodyPr/>
          <a:lstStyle/>
          <a:p>
            <a:r>
              <a:rPr lang="en-US" dirty="0"/>
              <a:t>ΘΈΛΕΤΕ ΝΑ ΔΟΚΙΜΆΣΕΤΕ ΤΗΝ POLYCAM;</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18</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p:txBody>
          <a:bodyPr/>
          <a:lstStyle/>
          <a:p>
            <a:r>
              <a:rPr lang="en-US" dirty="0"/>
              <a:t>Μπορείτε να το δοκιμάσετε δωρεάν και αν είναι για εσάς, η συνδρομή pro θα σας κοστίσει 6 δολάρια το μήνα. Θα βρείτε πολλά βίντεο-οδηγούς στο κανάλι </a:t>
            </a:r>
            <a:r>
              <a:rPr lang="en-US" dirty="0" err="1"/>
              <a:t>Polycam </a:t>
            </a:r>
            <a:r>
              <a:rPr lang="en-US" dirty="0"/>
              <a:t>στο YouTube: </a:t>
            </a:r>
            <a:r>
              <a:rPr lang="en-US" dirty="0" err="1">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Polycam</a:t>
            </a:r>
            <a:endParaRPr lang="en-US" dirty="0">
              <a:solidFill>
                <a:srgbClr val="E43794"/>
              </a:solidFill>
            </a:endParaRPr>
          </a:p>
          <a:p>
            <a:r>
              <a:rPr lang="en-US" dirty="0"/>
              <a:t> </a:t>
            </a:r>
          </a:p>
          <a:p>
            <a:r>
              <a:rPr lang="en-US" dirty="0"/>
              <a:t>Αυτό είναι ένα γρήγορο εισαγωγικό βίντεο για τη χρήση </a:t>
            </a:r>
            <a:r>
              <a:rPr lang="en-US" dirty="0" err="1"/>
              <a:t>του Polycam</a:t>
            </a:r>
            <a:r>
              <a:rPr lang="en-US" dirty="0"/>
              <a:t>:   </a:t>
            </a:r>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Μετατρέψτε οποιοδήποτε αντικείμενο σε τρισδιάστατο μοντέλο χρησιμοποιώντας το τηλέφωνό σας</a:t>
            </a:r>
            <a:endParaRPr lang="en-US" dirty="0">
              <a:solidFill>
                <a:srgbClr val="E43794"/>
              </a:solidFill>
            </a:endParaRPr>
          </a:p>
          <a:p>
            <a:r>
              <a:rPr lang="en-US" dirty="0"/>
              <a:t> </a:t>
            </a:r>
          </a:p>
          <a:p>
            <a:r>
              <a:rPr lang="en-US" dirty="0"/>
              <a:t>Παραδείγματα: </a:t>
            </a:r>
            <a:r>
              <a:rPr lang="en-US" dirty="0" err="1">
                <a:solidFill>
                  <a:srgbClr val="E43794"/>
                </a:solidFill>
                <a:hlinkClick r:id="rId5">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Polycam </a:t>
            </a:r>
            <a:r>
              <a:rPr lang="en-US" dirty="0">
                <a:solidFill>
                  <a:srgbClr val="E43794"/>
                </a:solidFill>
                <a:hlinkClick r:id="rId5">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projects</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p:txBody>
          <a:bodyPr/>
          <a:lstStyle/>
          <a:p>
            <a:r>
              <a:rPr lang="en-US" dirty="0"/>
              <a:t>Μπορείτε να σαρώνετε και να καταγράφετε αντικείμενα και τον κόσμο γύρω σας με την κινητή συσκευή σας, την κάμερα DSLR ή το drone σας για να αποκτήσετε όμορφα και ακριβή τρισδιάστατα μοντέλα. Μπορείτε να χρησιμοποιήσετε τα τρισδιάστατα μοντέλα που δημιουργείτε για κατόψεις, αρχιτεκτονικές απεικονίσεις, περιηγήσεις επαυξημένης πραγματικότητας και βίντεο. Τα ψηφιακά αντικείμενα που δημιουργείτε μπορούν να εισαχθούν σε οποιοδήποτε λογισμικό 3D.</a:t>
            </a:r>
          </a:p>
          <a:p>
            <a:endParaRPr lang="en-US" dirty="0"/>
          </a:p>
          <a:p>
            <a:endParaRPr lang="en-US" dirty="0"/>
          </a:p>
          <a:p>
            <a:endParaRPr lang="en-US" dirty="0"/>
          </a:p>
          <a:p>
            <a:endParaRPr lang="en-US" dirty="0"/>
          </a:p>
          <a:p>
            <a:r>
              <a:rPr lang="en-US" dirty="0"/>
              <a:t>Έχει σχεδιαστεί για να είναι ένα εργαλείο εισαγωγικού επιπέδου που είναι απλό στη χρήση και όχι ένα τεχνικά πολύπλοκο εμπορικό προϊόν πλήρους κλίμακας, οπότε είναι ιδανικό για να σας βοηθήσει να αναπτύξετε τις ιδέες, τις ιστορίες και τα πρωτότυπά σας χωρίς να απαιτεί ένα τεράστιο ποσό επένδυσης για την εκμάθηση τεχνικών δεξιοτήτων. Εάν έχετε τη χρηματοδότηση για ένα έργο 3D συντήρησης ή κινούμενων σχεδίων πλήρους κλίμακας, αυτό το εργαλείο θα σας βοηθήσει να προετοιμαστείτε και να αξιοποιήσετε στο έπακρο το έργο αυτό. </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dirty="0"/>
              <a:t>Μια εφαρμογή που σας επιτρέπει να φτιάχνετε εύκολα 3D μοντέλα και να τα χρησιμοποιείτε σε διάφορα έργα</a:t>
            </a:r>
          </a:p>
          <a:p>
            <a:endParaRPr lang="en-US" dirty="0"/>
          </a:p>
        </p:txBody>
      </p:sp>
      <p:pic>
        <p:nvPicPr>
          <p:cNvPr id="9" name="Picture Placeholder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A276C58-6E8F-D4B3-5284-87FDCEF3A8F0}"/>
              </a:ext>
            </a:extLst>
          </p:cNvPr>
          <p:cNvPicPr>
            <a:picLocks noGrp="1" noChangeAspect="1"/>
          </p:cNvPicPr>
          <p:nvPr>
            <p:ph type="pic" sz="quarter" idx="25"/>
          </p:nvPr>
        </p:nvPicPr>
        <p:blipFill rotWithShape="1">
          <a:blip r:embed="rId6"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p:blipFill>
        <p:spPr>
          <a:xfrm>
            <a:off x="-1469" y="7228515"/>
            <a:ext cx="3657600" cy="2795588"/>
          </a:xfrm>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1360495581"/>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070530" y="3681790"/>
            <a:ext cx="5913198" cy="361363"/>
          </a:xfrm>
        </p:spPr>
        <p:txBody>
          <a:bodyPr/>
          <a:lstStyle/>
          <a:p>
            <a:r>
              <a:rPr lang="en-US" dirty="0"/>
              <a:t>ΤΙ ΚΆΝΕΙ ΤΑ STORYBLOCKS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pPr>
              <a:lnSpc>
                <a:spcPts val="2600"/>
              </a:lnSpc>
              <a:spcBef>
                <a:spcPts val="0"/>
              </a:spcBef>
              <a:buClr>
                <a:srgbClr val="E43794"/>
              </a:buClr>
              <a:tabLst>
                <a:tab pos="346075" algn="l"/>
                <a:tab pos="1641475" algn="l"/>
              </a:tabLst>
            </a:pPr>
            <a:r>
              <a:rPr lang="en-US" sz="2800" dirty="0" err="1"/>
              <a:t>Storyblocks</a:t>
            </a:r>
            <a:endParaRPr lang="en-US" sz="2800"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54557" y="6995866"/>
            <a:ext cx="2021147" cy="735460"/>
          </a:xfrm>
        </p:spPr>
        <p:txBody>
          <a:bodyPr/>
          <a:lstStyle/>
          <a:p>
            <a:r>
              <a:rPr lang="en-US" dirty="0"/>
              <a:t>ΘΈΛΕΤΕ ΝΑ ΔΟΚΙΜΆΣΕΤΕ ΤΑ STORYBLOCKS;</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19</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a:xfrm>
            <a:off x="4311498" y="7859859"/>
            <a:ext cx="2784501" cy="3161757"/>
          </a:xfrm>
        </p:spPr>
        <p:txBody>
          <a:bodyPr/>
          <a:lstStyle/>
          <a:p>
            <a:r>
              <a:rPr lang="en-US" dirty="0" err="1"/>
              <a:t>Το Storyblocks </a:t>
            </a:r>
            <a:r>
              <a:rPr lang="en-US" dirty="0"/>
              <a:t>προσφέρει μηνιαίες συνδρομές που μπορούν να ακυρωθούν χωρίς να επηρεαστεί η </a:t>
            </a:r>
            <a:r>
              <a:rPr lang="en-US" dirty="0" err="1"/>
              <a:t>άδεια </a:t>
            </a:r>
            <a:r>
              <a:rPr lang="en-US" dirty="0"/>
              <a:t>χρήσης των κλιπ που έχετε ήδη κατεβάσει. Η βασική συνδρομή κοστίζει 180 λίρες ετησίως και σας παρέχει 5 λήψεις τον μήνα. </a:t>
            </a:r>
          </a:p>
          <a:p>
            <a:endParaRPr lang="en-US" dirty="0"/>
          </a:p>
          <a:p>
            <a:r>
              <a:rPr lang="en-US" dirty="0"/>
              <a:t>Για να δημιουργήσετε μια συνδρομή, επισκεφθείτε τον ιστότοπο και κάντε κλικ στο κουμπί "Ξεκινήστε": </a:t>
            </a:r>
          </a:p>
          <a:p>
            <a:r>
              <a:rPr lang="en-US" dirty="0">
                <a:solidFill>
                  <a:srgbClr val="E43794"/>
                </a:solidFill>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Storyblocks</a:t>
            </a:r>
            <a:endParaRPr lang="en-US" dirty="0">
              <a:solidFill>
                <a:srgbClr val="E43794"/>
              </a:solidFill>
            </a:endParaRPr>
          </a:p>
          <a:p>
            <a:endParaRPr lang="en-US" dirty="0"/>
          </a:p>
          <a:p>
            <a:r>
              <a:rPr lang="en-US" dirty="0"/>
              <a:t>Θα βρείτε τον Maker εδώ:</a:t>
            </a:r>
          </a:p>
          <a:p>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 Storyblocks Maker</a:t>
            </a:r>
            <a:endParaRPr lang="en-US" dirty="0">
              <a:solidFill>
                <a:srgbClr val="E43794"/>
              </a:solidFill>
            </a:endParaRPr>
          </a:p>
          <a:p>
            <a:r>
              <a:rPr lang="en-US" dirty="0"/>
              <a:t> </a:t>
            </a:r>
          </a:p>
          <a:p>
            <a:r>
              <a:rPr lang="en-US" dirty="0"/>
              <a:t>Παρουσιάζουμε </a:t>
            </a:r>
            <a:r>
              <a:rPr lang="en-US" dirty="0" err="1"/>
              <a:t>το Storyblocks </a:t>
            </a:r>
            <a:r>
              <a:rPr lang="en-US" dirty="0"/>
              <a:t>Maker: </a:t>
            </a:r>
          </a:p>
          <a:p>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Δημιουργία βίντεο με το Storyblocks Maker</a:t>
            </a: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p:txBody>
          <a:bodyPr/>
          <a:lstStyle/>
          <a:p>
            <a:r>
              <a:rPr lang="en-US" dirty="0"/>
              <a:t>Στον ιστότοπο </a:t>
            </a:r>
            <a:r>
              <a:rPr lang="en-US" dirty="0" err="1"/>
              <a:t>Storyblocks </a:t>
            </a:r>
            <a:r>
              <a:rPr lang="en-US" dirty="0"/>
              <a:t>μπορείτε να βρείτε ιστορικό και αρχειακό υλικό, βίντεο 360° και VR, καθώς και πολλούς άλλους τύπους κλιπ, ηχητικά εφέ και μουσική που θα κάνουν το περιεχόμενο και τα έργα σας να φαίνονται πιο επαγγελματικά και καθηλωτικά.  Μπορείτε να εισαγάγετε ακίνητα και κινούμενα φόντα στα βίντεό σας και να προσθέσετε ήχο για μια βαθύτερη εμπειρία για τον χρήστη. Μια συνδρομή </a:t>
            </a:r>
            <a:r>
              <a:rPr lang="en-US" dirty="0" err="1"/>
              <a:t>Storyblocks </a:t>
            </a:r>
            <a:r>
              <a:rPr lang="en-US" dirty="0"/>
              <a:t>σας </a:t>
            </a:r>
            <a:r>
              <a:rPr lang="en-US" dirty="0" err="1"/>
              <a:t>δίνει την άδεια </a:t>
            </a:r>
            <a:r>
              <a:rPr lang="en-US" dirty="0"/>
              <a:t>να κατεβάζετε και να χρησιμοποιείτε βίντεο και μουσικά κλιπ για πάντα χωρίς δικαιώματα. </a:t>
            </a:r>
          </a:p>
          <a:p>
            <a:r>
              <a:rPr lang="en-US" dirty="0" err="1"/>
              <a:t>Το Storyblocks </a:t>
            </a:r>
            <a:r>
              <a:rPr lang="en-US" dirty="0"/>
              <a:t>διαθέτει επίσης τον δικό του απλό στη χρήση επεξεργαστή βίντεο που παρέχεται δωρεάν με τη συνδρομή για να κάνει τη δημιουργία ενός βίντεο με το απόθεμά του μια απλή διαδικασία. Σας επιτρέπει την </a:t>
            </a:r>
            <a:r>
              <a:rPr lang="en-US" dirty="0" err="1"/>
              <a:t>προσαρμογή </a:t>
            </a:r>
            <a:r>
              <a:rPr lang="en-US" dirty="0"/>
              <a:t>με λογότυπα, κινούμενα σχέδια και </a:t>
            </a:r>
            <a:r>
              <a:rPr lang="en-US" dirty="0" err="1"/>
              <a:t>χρώματα </a:t>
            </a:r>
            <a:r>
              <a:rPr lang="en-US" dirty="0"/>
              <a:t>για να δημιουργήσετε ένα πιο καλογυαλισμένο προϊόν που μπορείτε να κατεβάσετε και να μοιραστείτε. </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dirty="0"/>
              <a:t>Μια βιβλιοθήκη με πάνω από ένα εκατομμύριο δωρεάν βίντεο κλιπ, πρότυπα, μουσική και φωτογραφίες, καθώς και έναν εύχρηστο επεξεργαστή βίντεο. </a:t>
            </a:r>
          </a:p>
          <a:p>
            <a:endParaRPr lang="en-US" dirty="0"/>
          </a:p>
        </p:txBody>
      </p:sp>
      <p:pic>
        <p:nvPicPr>
          <p:cNvPr id="9" name="Picture Placeholder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600C86B-6D89-452D-21FD-1BA499EC7AAC}"/>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l="-918"/>
          <a:stretch/>
        </p:blipFill>
        <p:spPr>
          <a:xfrm>
            <a:off x="-1469" y="7228515"/>
            <a:ext cx="3657600" cy="2795588"/>
          </a:xfrm>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2907464272"/>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146730" y="3605590"/>
            <a:ext cx="5913198" cy="361363"/>
          </a:xfrm>
        </p:spPr>
        <p:txBody>
          <a:bodyPr/>
          <a:lstStyle/>
          <a:p>
            <a:r>
              <a:rPr lang="en-US" dirty="0"/>
              <a:t>ΤΙ ΚΆΝΕΙ ΤΟ LENS STUDIO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dirty="0" smtClean="0"/>
              <a:t>Lens Studio </a:t>
            </a:r>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687882" y="6852991"/>
            <a:ext cx="1984571" cy="735460"/>
          </a:xfrm>
        </p:spPr>
        <p:txBody>
          <a:bodyPr/>
          <a:lstStyle/>
          <a:p>
            <a:r>
              <a:rPr lang="en-US" dirty="0"/>
              <a:t>ΘΈΛΕΤΕ ΝΑ ΔΟΚΙΜΆΣΕΤΕ ΤΟ </a:t>
            </a:r>
            <a:r>
              <a:rPr lang="en-US" dirty="0" smtClean="0"/>
              <a:t>Lens Studio</a:t>
            </a:r>
            <a:r>
              <a:rPr lang="en-US" dirty="0" smtClean="0"/>
              <a:t>;</a:t>
            </a:r>
            <a:endParaRPr lang="en-US" dirty="0"/>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20</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a:xfrm>
            <a:off x="4311498" y="7960047"/>
            <a:ext cx="2784501" cy="3061569"/>
          </a:xfrm>
        </p:spPr>
        <p:txBody>
          <a:bodyPr/>
          <a:lstStyle/>
          <a:p>
            <a:r>
              <a:rPr lang="en-US" dirty="0"/>
              <a:t>Θα χρειαστείτε λίγο χρόνο για να συνηθίσετε τα εργαλεία επεξεργασίας, αλλά το Lens Studio διαθέτει πρότυπα και οδηγούς για να ξεκινήσετε και να δείτε αν αυτό είναι το κατάλληλο εργαλείο για εσάς.</a:t>
            </a:r>
          </a:p>
          <a:p>
            <a:r>
              <a:rPr lang="en-US" dirty="0"/>
              <a:t> </a:t>
            </a:r>
          </a:p>
          <a:p>
            <a:r>
              <a:rPr lang="en-US" dirty="0"/>
              <a:t>Εισαγωγικό βίντεο: </a:t>
            </a:r>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Lens Studio: Επισκόπηση του Lens Studio</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p:txBody>
          <a:bodyPr/>
          <a:lstStyle/>
          <a:p>
            <a:r>
              <a:rPr lang="en-US" dirty="0"/>
              <a:t>Η επαυξημένη πραγματικότητα είναι η καρδιά του Snapchat και πάνω από το 75% των χρηστών του Snapchat χρησιμοποιούν καθημερινά τις λειτουργίες επαυξημένης πραγματικότητας για να επικοινωνούν, να παίζουν και να μαθαίνουν. Αυτό καθιστά το Lens Studio έναν καλό τρόπο για να προσελκύσει το κοινό του Snapchat που είναι συνήθως νεότεροι ψηφιακοί ιθαγενείς με πιο εξελιγμένες προσδοκίες από τις ψηφιακές τους εμπειρίες από ό,τι το τυπικό παλαιότερο κοινό της κληρονομιάς. Πιθανότατα έχετε δει τις τυπικές επικαλύψεις κόμικς σε φωτογραφίες προσώπων που μοιράζονται μέσω smartphone. Υπάρχουν όμως πολλοί διαφορετικοί τρόποι για να δημιουργήσετε επικαλύψεις επαυξημένης πραγματικότητας (φακούς) που αφηγούνται μια ιστορία πολιτιστικής κληρονομιάς και με λίγη φαντασία μπορείτε να προσεγγίσετε το κοινό του Snapchat σε όλο τον κόσμο. </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b="1" dirty="0"/>
              <a:t>Το Lens Studio </a:t>
            </a:r>
            <a:r>
              <a:rPr lang="en-US" dirty="0"/>
              <a:t>είναι ένα δωρεάν εργαλείο για τη δημιουργία φακών Snapchat που μπορούν να δημιουργήσουν τρισδιάστατες εμπειρίες επαυξημένης πραγματικότητας για καθηλωτικό περιεχόμενο. </a:t>
            </a:r>
          </a:p>
          <a:p>
            <a:endParaRPr lang="en-US" dirty="0"/>
          </a:p>
        </p:txBody>
      </p:sp>
      <p:pic>
        <p:nvPicPr>
          <p:cNvPr id="9" name="Picture Placeholder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9FE3745-2D93-C5B3-58B7-87D018E6B9FE}"/>
              </a:ext>
            </a:extLst>
          </p:cNvPr>
          <p:cNvPicPr>
            <a:picLocks noGrp="1" noChangeAspect="1"/>
          </p:cNvPicPr>
          <p:nvPr>
            <p:ph type="pic" sz="quarter" idx="25"/>
          </p:nvPr>
        </p:nvPicPr>
        <p:blipFill rotWithShape="1">
          <a:blip r:embed="rId4"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p:blipFill>
        <p:spPr>
          <a:xfrm>
            <a:off x="-1469" y="7228515"/>
            <a:ext cx="3657600" cy="2795588"/>
          </a:xfrm>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2643387708"/>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013380" y="3634165"/>
            <a:ext cx="5913198" cy="361363"/>
          </a:xfrm>
        </p:spPr>
        <p:txBody>
          <a:bodyPr/>
          <a:lstStyle/>
          <a:p>
            <a:r>
              <a:rPr lang="en-US" dirty="0"/>
              <a:t>ΤΙ ΚΆΝΕΙ ΤΟ EFFECT HOUSE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sz="2800" dirty="0"/>
              <a:t>Effect House</a:t>
            </a:r>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54557" y="6995866"/>
            <a:ext cx="2057723" cy="735460"/>
          </a:xfrm>
        </p:spPr>
        <p:txBody>
          <a:bodyPr/>
          <a:lstStyle/>
          <a:p>
            <a:r>
              <a:rPr lang="en-US" dirty="0"/>
              <a:t>ΘΈΛΕΤΕ ΝΑ ΔΟΚΙΜΆΣΕΤΕ ΤΟ EFFECT HOUSE;</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21</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a:xfrm>
            <a:off x="4311498" y="7903889"/>
            <a:ext cx="2784501" cy="3117727"/>
          </a:xfrm>
        </p:spPr>
        <p:txBody>
          <a:bodyPr/>
          <a:lstStyle/>
          <a:p>
            <a:r>
              <a:rPr lang="en-US" dirty="0" err="1"/>
              <a:t>Το Effecthouse </a:t>
            </a:r>
            <a:r>
              <a:rPr lang="en-US" dirty="0"/>
              <a:t>βρίσκεται υπό ανάπτυξη και τη στιγμή της δημοσίευσης αυτού του οδηγού είναι διαθέσιμο μόνο για Mac. Είναι πιθανό να ανοίξει για άλλα λειτουργικά συστήματα καθώς το </a:t>
            </a:r>
            <a:r>
              <a:rPr lang="en-US" dirty="0" err="1"/>
              <a:t>πρόγραμμα </a:t>
            </a:r>
            <a:r>
              <a:rPr lang="en-US" dirty="0"/>
              <a:t>θα εξελίσσεται. </a:t>
            </a:r>
          </a:p>
          <a:p>
            <a:r>
              <a:rPr lang="en-US" dirty="0"/>
              <a:t> </a:t>
            </a:r>
          </a:p>
          <a:p>
            <a:pPr algn="l"/>
            <a:r>
              <a:rPr lang="en-US" dirty="0"/>
              <a:t>Το λογισμικό είναι δωρεάν και μπορείτε να</a:t>
            </a:r>
          </a:p>
          <a:p>
            <a:pPr algn="l"/>
            <a:r>
              <a:rPr lang="en-US" dirty="0"/>
              <a:t> κατεβάστε το εδώ: </a:t>
            </a:r>
          </a:p>
          <a:p>
            <a:pPr algn="l"/>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Effecthouse λήψη</a:t>
            </a:r>
            <a:endParaRPr lang="en-US" dirty="0">
              <a:solidFill>
                <a:srgbClr val="E43794"/>
              </a:solidFill>
            </a:endParaRPr>
          </a:p>
          <a:p>
            <a:pPr algn="l"/>
            <a:r>
              <a:rPr lang="en-US" dirty="0"/>
              <a:t> </a:t>
            </a:r>
          </a:p>
          <a:p>
            <a:pPr algn="l"/>
            <a:r>
              <a:rPr lang="en-US" dirty="0"/>
              <a:t>Βήμα προς βήμα οδηγοί: </a:t>
            </a:r>
          </a:p>
          <a:p>
            <a:pPr algn="l"/>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Ξεκινώντας με το Effecthouse</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p:txBody>
          <a:bodyPr numCol="1"/>
          <a:lstStyle/>
          <a:p>
            <a:r>
              <a:rPr lang="en-US" dirty="0"/>
              <a:t>Φτιαγμένο με γνώμονα τόσο τους αρχάριους όσο και τους προχωρημένους σχεδιαστές και προγραμματιστές, το Effect House δίνει τη δυνατότητα στους δημιουργούς να δημιουργήσουν διαδραστικές εμπειρίες για τους χρήστες του TikTok σε όλο τον κόσμο.</a:t>
            </a:r>
          </a:p>
          <a:p>
            <a:endParaRPr lang="en-US" dirty="0"/>
          </a:p>
          <a:p>
            <a:r>
              <a:rPr lang="en-US" dirty="0"/>
              <a:t>Το Effect House ζωντανεύει την αφήγησή σας μέσω ισχυρών, διαισθητικών και εκφραστικών χαρακτηριστικών. Οι ενσωματωμένες δυνατότητές μας - από την προηγμένη παρακολούθηση έως τις πλούσιες αλληλεπιδράσεις - σας επιτρέπουν να πειραματιστείτε, να δημιουργήσετε, να κάνετε προεπισκόπηση, να δημοσιεύσετε και να διαχειριστείτε όλα τα εφέ σας στο TikTok.</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b="1" dirty="0"/>
              <a:t>Το Effect House </a:t>
            </a:r>
            <a:r>
              <a:rPr lang="en-US" dirty="0"/>
              <a:t>είναι ένα δωρεάν εργαλείο AR που διευκολύνει τη δημιουργία, δημοσίευση και κοινή χρήση υψηλής ποιότητας επαυξημένων εφέ για το TikTok. </a:t>
            </a:r>
          </a:p>
          <a:p>
            <a:endParaRPr lang="en-US" dirty="0"/>
          </a:p>
        </p:txBody>
      </p:sp>
      <p:pic>
        <p:nvPicPr>
          <p:cNvPr id="9" name="Picture Placeholder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185A53E-CA54-3E70-599B-9F4C9E9376E0}"/>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a:fillRect/>
          </a:stretch>
        </p:blipFill>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4128254327"/>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013380" y="3662740"/>
            <a:ext cx="5913198" cy="361363"/>
          </a:xfrm>
        </p:spPr>
        <p:txBody>
          <a:bodyPr/>
          <a:lstStyle/>
          <a:p>
            <a:r>
              <a:rPr lang="en-US" dirty="0"/>
              <a:t>ΤΙ ΚΆΝΕΙ ΤΟ SPARK AR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sz="2800" dirty="0" err="1"/>
              <a:t>SparkAR</a:t>
            </a:r>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73607" y="6805366"/>
            <a:ext cx="1853433" cy="735460"/>
          </a:xfrm>
        </p:spPr>
        <p:txBody>
          <a:bodyPr/>
          <a:lstStyle/>
          <a:p>
            <a:r>
              <a:rPr lang="en-US" dirty="0"/>
              <a:t>ΘΈΛΕΤΕ ΝΑ ΔΟΚΙΜΆΣΕΤΕ ΤΟ SPARK AR;</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22</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62517" y="7015357"/>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39294" y="7510397"/>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p:txBody>
          <a:bodyPr/>
          <a:lstStyle/>
          <a:p>
            <a:r>
              <a:rPr lang="en-US" dirty="0"/>
              <a:t>Μπορείτε να κατεβάσετε και να εγκαταστήσετε το λογισμικό δωρεάν κάνοντας κλικ στο κουμπί "Ξεκινήστε" στην κεντρική σελίδα και στη συνέχεια κάνοντας κλικ στο κουμπί Download </a:t>
            </a:r>
            <a:r>
              <a:rPr lang="en-US" dirty="0" err="1"/>
              <a:t>SparkAR </a:t>
            </a:r>
            <a:r>
              <a:rPr lang="en-US" dirty="0"/>
              <a:t>Studio install στη σελίδα "Ξεκινήστε":</a:t>
            </a:r>
          </a:p>
          <a:p>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 Ξεκινήστε</a:t>
            </a:r>
            <a:endParaRPr lang="en-US" dirty="0">
              <a:solidFill>
                <a:srgbClr val="E43794"/>
              </a:solidFill>
            </a:endParaRPr>
          </a:p>
          <a:p>
            <a:r>
              <a:rPr lang="en-US" dirty="0"/>
              <a:t> </a:t>
            </a:r>
          </a:p>
          <a:p>
            <a:r>
              <a:rPr lang="en-US" dirty="0"/>
              <a:t>Βρίσκοντας το δρόμο σας γύρω από </a:t>
            </a:r>
            <a:r>
              <a:rPr lang="en-US" dirty="0" err="1"/>
              <a:t>το SparkAR</a:t>
            </a:r>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  </a:t>
            </a:r>
          </a:p>
          <a:p>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οδηγός βήμα προς βήμα</a:t>
            </a:r>
            <a:endParaRPr lang="en-US" dirty="0">
              <a:solidFill>
                <a:srgbClr val="E43794"/>
              </a:solidFill>
            </a:endParaRPr>
          </a:p>
          <a:p>
            <a:endParaRPr lang="en-US" dirty="0">
              <a:solidFill>
                <a:srgbClr val="E43794"/>
              </a:solidFill>
            </a:endParaRPr>
          </a:p>
          <a:p>
            <a:r>
              <a:rPr lang="en-US" dirty="0"/>
              <a:t>Εκπαιδευτικά βίντεο και μαθήματα: </a:t>
            </a:r>
          </a:p>
          <a:p>
            <a:r>
              <a:rPr lang="en-US" dirty="0">
                <a:solidFill>
                  <a:srgbClr val="E43794"/>
                </a:solidFill>
                <a:hlinkClick r:id="rId5">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Σεμινάρια και μαθήματα με </a:t>
            </a:r>
            <a:r>
              <a:rPr lang="en-US" dirty="0">
                <a:solidFill>
                  <a:srgbClr val="E43794"/>
                </a:solidFill>
                <a:hlinkClick r:id="rId5">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εμπειρογνώμονες </a:t>
            </a:r>
            <a:r>
              <a:rPr lang="en-US" dirty="0" err="1">
                <a:solidFill>
                  <a:srgbClr val="E43794"/>
                </a:solidFill>
                <a:hlinkClick r:id="rId5">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του SparkAR</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p:txBody>
          <a:bodyPr/>
          <a:lstStyle/>
          <a:p>
            <a:r>
              <a:rPr lang="en-US" dirty="0"/>
              <a:t>Αν θέλετε να κάνετε τις σελίδες σας στο Facebook ή το Instagram πιο ελκυστικές για ένα ευρύτερο φάσμα κοινού, αυτό το εργαλείο επαυξημένης πραγματικότητας θα σας δώσει τη δυνατότητα να είστε πιο δημιουργικοί. Μπορείτε να δημιουργήσετε επικαλύψεις για σκηνές του πραγματικού κόσμου που θα ζωντανέψουν τις ψηφιακές σας επικοινωνίες. </a:t>
            </a:r>
          </a:p>
          <a:p>
            <a:r>
              <a:rPr lang="en-US" dirty="0"/>
              <a:t>Θα χρειαστεί λίγος χρόνος για να συνηθίσετε τη γλώσσα και τον τρόπο λειτουργίας του λογισμικού, αλλά δεδομένου ότι οι έννοιες σχεδιασμού είναι παρόμοιες σε πολλά λογισμικά AR και VR για τα μέσα κοινωνικής δικτύωσης και άλλα καθηλωτικά έργα, μπορείτε να πειραματιστείτε δωρεάν και να αποκτήσετε πλεονέκτημα αν σκέφτεστε να προχωρήσετε σε πιο σύνθετα έργα.</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dirty="0"/>
              <a:t>Δημιουργήστε εμπειρίες επαυξημένης πραγματικότητας για το Facebook και το </a:t>
            </a:r>
            <a:r>
              <a:rPr lang="en-US" dirty="0" err="1"/>
              <a:t>Instragram</a:t>
            </a:r>
            <a:endParaRPr lang="en-US" dirty="0"/>
          </a:p>
          <a:p>
            <a:endParaRPr lang="en-US" dirty="0"/>
          </a:p>
        </p:txBody>
      </p:sp>
      <p:pic>
        <p:nvPicPr>
          <p:cNvPr id="9" name="Picture Placeholder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41F026-D103-700F-4E5C-BFD5BAB48271}"/>
              </a:ext>
            </a:extLst>
          </p:cNvPr>
          <p:cNvPicPr>
            <a:picLocks noGrp="1" noChangeAspect="1"/>
          </p:cNvPicPr>
          <p:nvPr>
            <p:ph type="pic" sz="quarter" idx="25"/>
          </p:nvPr>
        </p:nvPicPr>
        <p:blipFill rotWithShape="1">
          <a:blip r:embed="rId6"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p:blipFill>
        <p:spPr>
          <a:xfrm>
            <a:off x="-1469" y="7228515"/>
            <a:ext cx="3657600" cy="2795588"/>
          </a:xfrm>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4027806969"/>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xmlns:mc="http://schemas.openxmlformats.org/markup-compatibility/2006" xmlns:p14="http://schemas.microsoft.com/office/powerpoint/2010/main" xmlns:ahyp="http://schemas.microsoft.com/office/drawing/2018/hyperlinkcolor" xmlns:a14="http://schemas.microsoft.com/office/drawing/2010/main" xmlns="" id="{8C19ECD6-42BE-99AA-936C-B0B6595B11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a:fillRect/>
          </a:stretch>
        </p:blipFill>
        <p:spPr/>
      </p:pic>
      <p:sp>
        <p:nvSpPr>
          <p:cNvPr id="26" name="Freeform 25">
            <a:extLst>
              <a:ext uri="{FF2B5EF4-FFF2-40B4-BE49-F238E27FC236}">
                <a16:creationId xmlns:a16="http://schemas.microsoft.com/office/drawing/2014/main" xmlns:mc="http://schemas.openxmlformats.org/markup-compatibility/2006" xmlns:p14="http://schemas.microsoft.com/office/powerpoint/2010/main" xmlns:ahyp="http://schemas.microsoft.com/office/drawing/2018/hyperlinkcolor" xmlns:a14="http://schemas.microsoft.com/office/drawing/2010/main" xmlns="" id="{4A5811D8-7405-3F85-3A43-D43DD64D938B}"/>
              </a:ext>
            </a:extLst>
          </p:cNvPr>
          <p:cNvSpPr/>
          <p:nvPr/>
        </p:nvSpPr>
        <p:spPr>
          <a:xfrm>
            <a:off x="0" y="0"/>
            <a:ext cx="7775575" cy="10907713"/>
          </a:xfrm>
          <a:custGeom>
            <a:avLst/>
            <a:gdLst>
              <a:gd name="connsiteX0" fmla="*/ 0 w 7775575"/>
              <a:gd name="connsiteY0" fmla="*/ 10387013 h 10907713"/>
              <a:gd name="connsiteX1" fmla="*/ 7775575 w 7775575"/>
              <a:gd name="connsiteY1" fmla="*/ 10387013 h 10907713"/>
              <a:gd name="connsiteX2" fmla="*/ 7775575 w 7775575"/>
              <a:gd name="connsiteY2" fmla="*/ 10907713 h 10907713"/>
              <a:gd name="connsiteX3" fmla="*/ 0 w 7775575"/>
              <a:gd name="connsiteY3" fmla="*/ 10907713 h 10907713"/>
              <a:gd name="connsiteX4" fmla="*/ 0 w 7775575"/>
              <a:gd name="connsiteY4" fmla="*/ 0 h 10907713"/>
              <a:gd name="connsiteX5" fmla="*/ 7775575 w 7775575"/>
              <a:gd name="connsiteY5" fmla="*/ 0 h 10907713"/>
              <a:gd name="connsiteX6" fmla="*/ 7775575 w 7775575"/>
              <a:gd name="connsiteY6" fmla="*/ 9715500 h 10907713"/>
              <a:gd name="connsiteX7" fmla="*/ 0 w 7775575"/>
              <a:gd name="connsiteY7" fmla="*/ 9715500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5575" h="10907713">
                <a:moveTo>
                  <a:pt x="0" y="10387013"/>
                </a:moveTo>
                <a:lnTo>
                  <a:pt x="7775575" y="10387013"/>
                </a:lnTo>
                <a:lnTo>
                  <a:pt x="7775575" y="10907713"/>
                </a:lnTo>
                <a:lnTo>
                  <a:pt x="0" y="10907713"/>
                </a:lnTo>
                <a:close/>
                <a:moveTo>
                  <a:pt x="0" y="0"/>
                </a:moveTo>
                <a:lnTo>
                  <a:pt x="7775575" y="0"/>
                </a:lnTo>
                <a:lnTo>
                  <a:pt x="7775575" y="9715500"/>
                </a:lnTo>
                <a:lnTo>
                  <a:pt x="0" y="9715500"/>
                </a:lnTo>
                <a:close/>
              </a:path>
            </a:pathLst>
          </a:custGeom>
          <a:gradFill>
            <a:gsLst>
              <a:gs pos="0">
                <a:srgbClr val="E43794"/>
              </a:gs>
              <a:gs pos="59000">
                <a:srgbClr val="E43794">
                  <a:alpha val="5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hyp="http://schemas.microsoft.com/office/drawing/2018/hyperlinkcolor" xmlns:a14="http://schemas.microsoft.com/office/drawing/2010/main" xmlns="" id="{23B2E428-FF68-52FD-A77B-1D9F554D73AB}"/>
              </a:ext>
            </a:extLst>
          </p:cNvPr>
          <p:cNvSpPr>
            <a:spLocks noGrp="1"/>
          </p:cNvSpPr>
          <p:nvPr>
            <p:ph type="body" sz="quarter" idx="21"/>
          </p:nvPr>
        </p:nvSpPr>
        <p:spPr>
          <a:xfrm>
            <a:off x="2159000" y="9185645"/>
            <a:ext cx="3457574" cy="626742"/>
          </a:xfrm>
          <a:solidFill>
            <a:srgbClr val="E43794"/>
          </a:solidFill>
        </p:spPr>
        <p:txBody>
          <a:bodyPr/>
          <a:lstStyle/>
          <a:p>
            <a:pPr algn="ctr"/>
            <a:r>
              <a:rPr lang="en-US" dirty="0" err="1"/>
              <a:t> www. </a:t>
            </a:r>
            <a:r>
              <a:rPr lang="en-US" b="1" dirty="0" err="1"/>
              <a:t>insitesproject</a:t>
            </a:r>
            <a:r>
              <a:rPr lang="en-US" dirty="0" err="1"/>
              <a:t>.eu</a:t>
            </a:r>
            <a:endParaRPr lang="en-US" dirty="0"/>
          </a:p>
        </p:txBody>
      </p:sp>
      <p:pic>
        <p:nvPicPr>
          <p:cNvPr id="9" name="Picture 8" descr="Logo&#10;&#10;Description automatically generated">
            <a:extLst>
              <a:ext uri="{FF2B5EF4-FFF2-40B4-BE49-F238E27FC236}">
                <a16:creationId xmlns:a16="http://schemas.microsoft.com/office/drawing/2014/main" xmlns:mc="http://schemas.openxmlformats.org/markup-compatibility/2006" xmlns:p14="http://schemas.microsoft.com/office/powerpoint/2010/main" xmlns:ahyp="http://schemas.microsoft.com/office/drawing/2018/hyperlinkcolor" xmlns:a14="http://schemas.microsoft.com/office/drawing/2010/main" xmlns="" id="{D33A1E04-471E-184A-BA0C-085D7B112216}"/>
              </a:ext>
            </a:extLst>
          </p:cNvPr>
          <p:cNvPicPr>
            <a:picLocks noChangeAspect="1"/>
          </p:cNvPicPr>
          <p:nvPr/>
        </p:nvPicPr>
        <p:blipFill>
          <a:blip r:embed="rId3"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tretch>
            <a:fillRect/>
          </a:stretch>
        </p:blipFill>
        <p:spPr>
          <a:xfrm>
            <a:off x="2501932" y="543120"/>
            <a:ext cx="2771710" cy="2530691"/>
          </a:xfrm>
          <a:prstGeom prst="rect">
            <a:avLst/>
          </a:prstGeom>
        </p:spPr>
      </p:pic>
      <p:grpSp>
        <p:nvGrpSpPr>
          <p:cNvPr id="67" name="Group 66">
            <a:extLst>
              <a:ext uri="{FF2B5EF4-FFF2-40B4-BE49-F238E27FC236}">
                <a16:creationId xmlns:a16="http://schemas.microsoft.com/office/drawing/2014/main" xmlns:mc="http://schemas.openxmlformats.org/markup-compatibility/2006" xmlns:p14="http://schemas.microsoft.com/office/powerpoint/2010/main" xmlns:ahyp="http://schemas.microsoft.com/office/drawing/2018/hyperlinkcolor" xmlns:a14="http://schemas.microsoft.com/office/drawing/2010/main" xmlns="" id="{9ECC7FA3-7CC6-10CA-929F-DCD903E2971B}"/>
              </a:ext>
            </a:extLst>
          </p:cNvPr>
          <p:cNvGrpSpPr/>
          <p:nvPr/>
        </p:nvGrpSpPr>
        <p:grpSpPr>
          <a:xfrm>
            <a:off x="3655056" y="8082057"/>
            <a:ext cx="465462" cy="461075"/>
            <a:chOff x="-1960465" y="8556888"/>
            <a:chExt cx="372846" cy="369332"/>
          </a:xfrm>
        </p:grpSpPr>
        <p:sp>
          <p:nvSpPr>
            <p:cNvPr id="66" name="TextBox 65">
              <a:extLst>
                <a:ext uri="{FF2B5EF4-FFF2-40B4-BE49-F238E27FC236}">
                  <a16:creationId xmlns:a16="http://schemas.microsoft.com/office/drawing/2014/main" xmlns:mc="http://schemas.openxmlformats.org/markup-compatibility/2006" xmlns:p14="http://schemas.microsoft.com/office/powerpoint/2010/main" xmlns:ahyp="http://schemas.microsoft.com/office/drawing/2018/hyperlinkcolor" xmlns:a14="http://schemas.microsoft.com/office/drawing/2010/main" xmlns="" id="{6EA9FCE3-02DE-2ED6-7BAD-FDE71908A2EA}"/>
                </a:ext>
              </a:extLst>
            </p:cNvPr>
            <p:cNvSpPr txBox="1"/>
            <p:nvPr/>
          </p:nvSpPr>
          <p:spPr>
            <a:xfrm>
              <a:off x="-1937240" y="8556888"/>
              <a:ext cx="349621" cy="369332"/>
            </a:xfrm>
            <a:prstGeom prst="rect">
              <a:avLst/>
            </a:prstGeom>
            <a:noFill/>
          </p:spPr>
          <p:txBody>
            <a:bodyPr wrap="square">
              <a:spAutoFit/>
            </a:bodyPr>
            <a:lstStyle/>
            <a:p>
              <a:r>
                <a:rPr lang="en-US" dirty="0">
                  <a:solidFill>
                    <a:schemeClr val="bg1"/>
                  </a:solidFill>
                  <a:hlinkClick r:id="rId4">
                    <a:extLst>
                      <a:ext uri="{A12FA001-AC4F-418D-AE19-62706E023703}">
                        <ahyp:hlinkClr xmlns:mc="http://schemas.openxmlformats.org/markup-compatibility/2006" xmlns:p14="http://schemas.microsoft.com/office/powerpoint/2010/main" xmlns:ahyp="http://schemas.microsoft.com/office/drawing/2018/hyperlinkcolor" xmlns:a14="http://schemas.microsoft.com/office/drawing/2010/main" xmlns:a16="http://schemas.microsoft.com/office/drawing/2014/main" xmlns="" val="tx"/>
                      </a:ext>
                    </a:extLst>
                  </a:hlinkClick>
                </a:rPr>
                <a:t>f</a:t>
              </a:r>
              <a:endParaRPr lang="en-US" dirty="0">
                <a:solidFill>
                  <a:schemeClr val="bg1"/>
                </a:solidFill>
              </a:endParaRPr>
            </a:p>
          </p:txBody>
        </p:sp>
        <p:grpSp>
          <p:nvGrpSpPr>
            <p:cNvPr id="58" name="Graphic 3">
              <a:extLst>
                <a:ext uri="{FF2B5EF4-FFF2-40B4-BE49-F238E27FC236}">
                  <a16:creationId xmlns:a16="http://schemas.microsoft.com/office/drawing/2014/main" xmlns:mc="http://schemas.openxmlformats.org/markup-compatibility/2006" xmlns:p14="http://schemas.microsoft.com/office/powerpoint/2010/main" xmlns:ahyp="http://schemas.microsoft.com/office/drawing/2018/hyperlinkcolor" xmlns:a14="http://schemas.microsoft.com/office/drawing/2010/main" xmlns="" id="{9CFBBEE5-B1C0-D63D-55AE-8E12A5EA2015}"/>
                </a:ext>
              </a:extLst>
            </p:cNvPr>
            <p:cNvGrpSpPr/>
            <p:nvPr/>
          </p:nvGrpSpPr>
          <p:grpSpPr>
            <a:xfrm>
              <a:off x="-1960465" y="8626572"/>
              <a:ext cx="280634" cy="280842"/>
              <a:chOff x="-1196056" y="2499889"/>
              <a:chExt cx="850463" cy="851093"/>
            </a:xfrm>
          </p:grpSpPr>
          <p:sp>
            <p:nvSpPr>
              <p:cNvPr id="59" name="Freeform 58">
                <a:extLst>
                  <a:ext uri="{FF2B5EF4-FFF2-40B4-BE49-F238E27FC236}">
                    <a16:creationId xmlns:a16="http://schemas.microsoft.com/office/drawing/2014/main" xmlns:mc="http://schemas.openxmlformats.org/markup-compatibility/2006" xmlns:p14="http://schemas.microsoft.com/office/powerpoint/2010/main" xmlns:ahyp="http://schemas.microsoft.com/office/drawing/2018/hyperlinkcolor" xmlns:a14="http://schemas.microsoft.com/office/drawing/2010/main" xmlns="" id="{72558D74-FB07-8A35-177A-ED4CD0B220BA}"/>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BE000"/>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xmlns:mc="http://schemas.openxmlformats.org/markup-compatibility/2006" xmlns:p14="http://schemas.microsoft.com/office/powerpoint/2010/main" xmlns:ahyp="http://schemas.microsoft.com/office/drawing/2018/hyperlinkcolor" xmlns:a14="http://schemas.microsoft.com/office/drawing/2010/main" xmlns="" id="{3837A38B-6676-8E53-2F9E-7B5C6942014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
        <p:nvSpPr>
          <p:cNvPr id="64" name="Text Placeholder 32">
            <a:extLst>
              <a:ext uri="{FF2B5EF4-FFF2-40B4-BE49-F238E27FC236}">
                <a16:creationId xmlns:a16="http://schemas.microsoft.com/office/drawing/2014/main" xmlns:mc="http://schemas.openxmlformats.org/markup-compatibility/2006" xmlns:p14="http://schemas.microsoft.com/office/powerpoint/2010/main" xmlns:ahyp="http://schemas.microsoft.com/office/drawing/2018/hyperlinkcolor" xmlns:a14="http://schemas.microsoft.com/office/drawing/2010/main" xmlns="" id="{D3DDD0B6-72AA-E799-1D50-EE443BFF9CBC}"/>
              </a:ext>
            </a:extLst>
          </p:cNvPr>
          <p:cNvSpPr txBox="1">
            <a:spLocks/>
          </p:cNvSpPr>
          <p:nvPr/>
        </p:nvSpPr>
        <p:spPr>
          <a:xfrm>
            <a:off x="0" y="7622082"/>
            <a:ext cx="7775575" cy="936473"/>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2000" dirty="0">
                <a:solidFill>
                  <a:schemeClr val="bg1"/>
                </a:solidFill>
                <a:latin typeface="Calibri" panose="020F0502020204030204" pitchFamily="34" charset="0"/>
                <a:cs typeface="Calibri" panose="020F0502020204030204" pitchFamily="34" charset="0"/>
              </a:rPr>
              <a:t>ΑΚΟΛΟΥΘΉΣΤΕ ΤΟ ΤΑΞΊΔΙ ΜΑΣ ΕΔΏ</a:t>
            </a:r>
            <a:endParaRPr 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mc="http://schemas.openxmlformats.org/markup-compatibility/2006" xmlns:ahyp="http://schemas.microsoft.com/office/drawing/2018/hyperlinkcolor" xmlns:a14="http://schemas.microsoft.com/office/drawing/2010/main" xmlns:a16="http://schemas.microsoft.com/office/drawing/2014/main" xmlns="" val="151931509"/>
      </p:ext>
    </p:extLst>
  </p:cSld>
  <p:clrMapOvr>
    <a:masterClrMapping/>
  </p:clrMapOvr>
  <mc:AlternateContent xmlns:mc="http://schemas.openxmlformats.org/markup-compatibility/2006">
    <mc:Choice xmlns:p14="http://schemas.microsoft.com/office/powerpoint/2010/main" xmlns:ahyp="http://schemas.microsoft.com/office/drawing/2018/hyperlinkcolor" xmlns:a14="http://schemas.microsoft.com/office/drawing/2010/main" xmlns:a16="http://schemas.microsoft.com/office/drawing/2014/main" xmlns=""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614950-3DA6-2AB2-1468-6B872E1FDD69}"/>
              </a:ext>
            </a:extLst>
          </p:cNvPr>
          <p:cNvSpPr>
            <a:spLocks noGrp="1"/>
          </p:cNvSpPr>
          <p:nvPr>
            <p:ph type="body" sz="quarter" idx="15"/>
          </p:nvPr>
        </p:nvSpPr>
        <p:spPr>
          <a:xfrm>
            <a:off x="626921" y="734208"/>
            <a:ext cx="3260864" cy="1552185"/>
          </a:xfrm>
        </p:spPr>
        <p:txBody>
          <a:bodyPr/>
          <a:lstStyle/>
          <a:p>
            <a:r>
              <a:rPr lang="en-US" sz="3200" b="0" dirty="0">
                <a:solidFill>
                  <a:schemeClr val="bg1"/>
                </a:solidFill>
              </a:rPr>
              <a:t>ΕΙΣΑΓΩΓΉ ΣΤΗΝ </a:t>
            </a:r>
            <a:r>
              <a:rPr lang="en-US" sz="3200" dirty="0">
                <a:solidFill>
                  <a:schemeClr val="bg1"/>
                </a:solidFill>
              </a:rPr>
              <a:t>ΕΡΓΑΛΕΙΟΘΉΚΗ </a:t>
            </a:r>
            <a:r>
              <a:rPr lang="el-GR" sz="3200" dirty="0" smtClean="0">
                <a:solidFill>
                  <a:schemeClr val="bg1"/>
                </a:solidFill>
              </a:rPr>
              <a:t>του</a:t>
            </a:r>
            <a:r>
              <a:rPr lang="en-US" sz="3200" dirty="0" smtClean="0">
                <a:solidFill>
                  <a:schemeClr val="bg1"/>
                </a:solidFill>
              </a:rPr>
              <a:t>INSITES</a:t>
            </a:r>
            <a:endParaRPr lang="en-US" sz="3200" dirty="0">
              <a:solidFill>
                <a:schemeClr val="bg1"/>
              </a:solidFill>
            </a:endParaRPr>
          </a:p>
          <a:p>
            <a:endParaRPr lang="en-US" dirty="0">
              <a:solidFill>
                <a:schemeClr val="bg1"/>
              </a:solidFill>
            </a:endParaRPr>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52E791-7807-2970-D75A-AC6E2DF3E8B5}"/>
              </a:ext>
            </a:extLst>
          </p:cNvPr>
          <p:cNvSpPr>
            <a:spLocks noGrp="1"/>
          </p:cNvSpPr>
          <p:nvPr>
            <p:ph type="body" sz="quarter" idx="16"/>
          </p:nvPr>
        </p:nvSpPr>
        <p:spPr>
          <a:xfrm>
            <a:off x="783016" y="6557701"/>
            <a:ext cx="6234937" cy="2659671"/>
          </a:xfrm>
        </p:spPr>
        <p:txBody>
          <a:bodyPr/>
          <a:lstStyle/>
          <a:p>
            <a:r>
              <a:rPr lang="en-US" dirty="0"/>
              <a:t>Η εξελιγμένη τεχνολογία γίνεται όλο και περισσότερο διαθέσιμη σε ανθρώπους χωρίς εκτεταμένες γνώσεις προγραμματισμού ή ψηφιακών δεξιοτήτων, αλλά με ισχυρή αποστολή και προθυμία για μάθηση. Αυτά τα εργαλεία έχουν επιλεγεί ως τα πιο φιλικά προς τον χρήστη προϊόντα που είναι διαθέσιμα και συμπεριλαμβάνουμε συνδέσμους προς οδηγούς βήμα προς βήμα σε μορφή βίντεο και κειμένου, ώστε να μπορείτε να τα μάθετε και να τα εφαρμόσετε το συντομότερο δυνατό. </a:t>
            </a:r>
          </a:p>
          <a:p>
            <a:r>
              <a:rPr lang="en-US" dirty="0"/>
              <a:t> </a:t>
            </a:r>
          </a:p>
          <a:p>
            <a:r>
              <a:rPr lang="en-US" dirty="0"/>
              <a:t>Τα εργαλεία που παρουσιάζουμε θα σας βοηθήσουν να αναπτύξετε νέα ψηφιακά προϊόντα που θα αυξήσουν τον αντίκτυπο και τα επίπεδα ικανοποίησης των υφιστάμενων πελατών σας, καθώς και την επικοινωνία με νέα κοινά. Μπορούν να δώσουν στις επιχειρήσεις και τους </a:t>
            </a:r>
            <a:r>
              <a:rPr lang="en-US" dirty="0" err="1"/>
              <a:t>οργανισμούς</a:t>
            </a:r>
            <a:r>
              <a:rPr lang="en-US" dirty="0"/>
              <a:t> σας ένα πιο ελκυστικό προφίλ που σας καθιστά πιο βιώσιμους σε έναν κόσμο όπου η τεχνολογία έχει ενσωματωθεί και αγκαλιαστεί πλήρως σε κάθε πτυχή της ζωής μας.  </a:t>
            </a:r>
            <a:endParaRPr lang="en-US" dirty="0" smtClean="0"/>
          </a:p>
          <a:p>
            <a:endParaRPr lang="en-US" dirty="0"/>
          </a:p>
          <a:p>
            <a:r>
              <a:rPr lang="en-US" dirty="0"/>
              <a:t>Οι τύποι έργων που μπορεί να σας επιτρέψει να αναπτύξετε αυτή η εργαλειοθήκη περιλαμβάνουν εικονική πραγματικότητα, επαυξημένη πραγματικότητα, ψηφιακά παιχνίδια πολιτιστικής κληρονομιάς, ψηφιακές περιηγήσεις, podcasts και βίντεο. Αν έχετε μια ιστορία να διηγηθείτε, εδώ θα βρείτε ένα εργαλείο χαμηλού ή μηδενικού κόστους που θα σας βοηθήσει να τη διηγηθείτε ψηφιακά. </a:t>
            </a:r>
          </a:p>
          <a:p>
            <a:r>
              <a:rPr lang="en-US" dirty="0"/>
              <a:t> </a:t>
            </a:r>
          </a:p>
          <a:p>
            <a:r>
              <a:rPr lang="en-US" dirty="0"/>
              <a:t>Η επένδυση λίγου χρόνου για την εκμάθηση της χρήσης οποιουδήποτε από αυτά τα εργαλεία θα αποδώσει καρπούς και θα ενισχύσει την αυτοπεποίθησή σας αν θέλετε να προχωρήσετε σε ένα μεγαλύτερο έργο ψηφιακής κληρονομιάς. Ο προγραμματισμός και η συνεργασία με τεχνικούς εμπειρογνώμονες, για παράδειγμα, είναι ευκολότερη όταν γνωρίζετε τη γλώσσα και τις έννοιες.</a:t>
            </a:r>
          </a:p>
          <a:p>
            <a:r>
              <a:rPr lang="en-US" dirty="0"/>
              <a:t> </a:t>
            </a:r>
          </a:p>
          <a:p>
            <a:r>
              <a:rPr lang="en-US" dirty="0"/>
              <a:t>Η εργαλειοθήκη είναι διαθέσιμη για χρήση στο διαδίκτυο ή σε μορφή αρχείου pdf, ώστε να μπορείτε να την μοιραστείτε και να τη χρησιμοποιήσετε όποτε θέλετε.  Αν θέλετε να μάθετε περισσότερα για το πρόγραμμα </a:t>
            </a:r>
            <a:r>
              <a:rPr lang="en-US" dirty="0" err="1"/>
              <a:t>Insites, επισκεφθείτε τον </a:t>
            </a:r>
            <a:r>
              <a:rPr lang="en-US" dirty="0"/>
              <a:t>ιστότοπό μας ή τα μέσα κοινωνικής δικτύωσης, όπου υπάρχουν περισσότεροι πόροι και παραδείγματα έργων που θα σας εμπνεύσουν.</a:t>
            </a:r>
          </a:p>
          <a:p>
            <a:endParaRPr lang="en-US" dirty="0"/>
          </a:p>
        </p:txBody>
      </p:sp>
      <p:sp>
        <p:nvSpPr>
          <p:cNvPr id="9" name="Text Placeholder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E46A621-1FBD-FDB2-5469-3009B9C093A8}"/>
              </a:ext>
            </a:extLst>
          </p:cNvPr>
          <p:cNvSpPr>
            <a:spLocks noGrp="1"/>
          </p:cNvSpPr>
          <p:nvPr>
            <p:ph type="body" sz="quarter" idx="17"/>
          </p:nvPr>
        </p:nvSpPr>
        <p:spPr>
          <a:xfrm>
            <a:off x="1005843" y="5060627"/>
            <a:ext cx="5804658" cy="1653686"/>
          </a:xfrm>
        </p:spPr>
        <p:txBody>
          <a:bodyPr/>
          <a:lstStyle/>
          <a:p>
            <a:r>
              <a:rPr lang="en-US" sz="1400" dirty="0"/>
              <a:t>Καλώς ήρθατε στην </a:t>
            </a:r>
            <a:r>
              <a:rPr lang="en-US" sz="1400" b="1" dirty="0"/>
              <a:t>εργαλειοθήκη </a:t>
            </a:r>
            <a:r>
              <a:rPr lang="en-US" sz="1400" b="1" dirty="0" err="1"/>
              <a:t>του Insites</a:t>
            </a:r>
            <a:r>
              <a:rPr lang="en-US" sz="1400" dirty="0"/>
              <a:t>, το one stop shop σας για τα </a:t>
            </a:r>
            <a:r>
              <a:rPr lang="en-US" sz="1400" b="1" dirty="0"/>
              <a:t>καλύτερα ψηφιακά εργαλεία χαμηλού ή μηδενικού κόστους </a:t>
            </a:r>
            <a:r>
              <a:rPr lang="en-US" sz="1400" dirty="0"/>
              <a:t>για το έργο σας στον τομέα της πολιτιστικής κληρονομιάς. Έχουμε </a:t>
            </a:r>
            <a:r>
              <a:rPr lang="en-US" sz="1400" dirty="0" err="1"/>
              <a:t>συνοψίσει </a:t>
            </a:r>
            <a:r>
              <a:rPr lang="en-US" sz="1400" dirty="0"/>
              <a:t>τα κύρια χαρακτηριστικά και τα οφέλη κάθε εργαλείου, ώστε να μπορείτε να τα εξετάσετε γρήγορα και να επιλέξετε αυτό που σας ενδιαφέρει περισσότερο για το συγκεκριμένο έργο σας. </a:t>
            </a:r>
          </a:p>
          <a:p>
            <a:pPr algn="r"/>
            <a:endParaRPr lang="en-US" dirty="0"/>
          </a:p>
        </p:txBody>
      </p:sp>
      <p:pic>
        <p:nvPicPr>
          <p:cNvPr id="30" name="Picture Placeholder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1490C12-FD21-3897-2B88-D53865FB4ACC}"/>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xmlns:mc="http://schemas.openxmlformats.org/markup-compatibility/2006" xmlns:p14="http://schemas.microsoft.com/office/powerpoint/2010/main" xmlns:a16="http://schemas.microsoft.com/office/drawing/2014/main" xmlns=""/>
              </a:ext>
            </a:extLst>
          </a:blip>
          <a:srcRect/>
          <a:stretch/>
        </p:blipFill>
        <p:spPr>
          <a:xfrm flipH="1">
            <a:off x="-1" y="0"/>
            <a:ext cx="7775574" cy="5378301"/>
          </a:xfrm>
        </p:spPr>
      </p:pic>
    </p:spTree>
    <p:extLst>
      <p:ext uri="{BB962C8B-B14F-4D97-AF65-F5344CB8AC3E}">
        <p14:creationId xmlns:p14="http://schemas.microsoft.com/office/powerpoint/2010/main" xmlns:mc="http://schemas.openxmlformats.org/markup-compatibility/2006" xmlns:a14="http://schemas.microsoft.com/office/drawing/2010/main" xmlns:a16="http://schemas.microsoft.com/office/drawing/2014/main" xmlns="" val="2013557000"/>
      </p:ext>
    </p:extLst>
  </p:cSld>
  <p:clrMapOvr>
    <a:masterClrMapping/>
  </p:clrMapOvr>
  <mc:AlternateContent xmlns:mc="http://schemas.openxmlformats.org/markup-compatibility/2006">
    <mc:Choice xmlns:p14="http://schemas.microsoft.com/office/powerpoint/2010/main" xmlns:a14="http://schemas.microsoft.com/office/drawing/2010/main" xmlns:a16="http://schemas.microsoft.com/office/drawing/2014/main" xmlns=""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175305" y="3624640"/>
            <a:ext cx="5913198" cy="361363"/>
          </a:xfrm>
        </p:spPr>
        <p:txBody>
          <a:bodyPr/>
          <a:lstStyle/>
          <a:p>
            <a:r>
              <a:rPr lang="en-US" dirty="0"/>
              <a:t>ΤΙ ΚΆΝΕΙ ΤΟ TIMELINE JS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dirty="0" smtClean="0"/>
              <a:t>Timeline</a:t>
            </a:r>
            <a:r>
              <a:rPr lang="en-US" dirty="0" smtClean="0"/>
              <a:t> </a:t>
            </a:r>
            <a:r>
              <a:rPr lang="en-US" dirty="0"/>
              <a:t>JS</a:t>
            </a:r>
          </a:p>
          <a:p>
            <a:endParaRPr lang="en-US" dirty="0"/>
          </a:p>
        </p:txBody>
      </p:sp>
      <p:sp>
        <p:nvSpPr>
          <p:cNvPr id="4" name="Text Placeholder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D6C4156-011A-0DD5-7CD1-436BDD86E84F}"/>
              </a:ext>
            </a:extLst>
          </p:cNvPr>
          <p:cNvSpPr>
            <a:spLocks noGrp="1"/>
          </p:cNvSpPr>
          <p:nvPr>
            <p:ph type="body" sz="quarter" idx="23"/>
          </p:nvPr>
        </p:nvSpPr>
        <p:spPr>
          <a:xfrm>
            <a:off x="1157426" y="4208280"/>
            <a:ext cx="5890479" cy="2275428"/>
          </a:xfrm>
        </p:spPr>
        <p:txBody>
          <a:bodyPr/>
          <a:lstStyle/>
          <a:p>
            <a:r>
              <a:rPr lang="en-US" dirty="0" err="1"/>
              <a:t>Το TimelineJS </a:t>
            </a:r>
            <a:r>
              <a:rPr lang="en-US" dirty="0"/>
              <a:t>είναι δωρεάν και δεν χρειάζεται πολλές τεχνικές γνώσεις για να το χρησιμοποιήσετε. Οι αρχάριοι μπορούν να δημιουργήσουν ένα χρονοδιάγραμμα με επαγγελματική εμφάνιση χρησιμοποιώντας μόνο ένα πρότυπο φύλλου Google που σας παρέχεται. Απλώς προσθέτετε πράγματα όπως ημερομηνίες και το κείμενο που έχετε γράψει στο πρότυπο, ενώ προστίθενται και άλλοι πόροι που θα σας βοηθήσουν να διηγηθείτε την ιστορία, όπως φωτογραφίες, κλιπ ήχου και βίντεο. Μπορείτε να αντλήσετε πληροφορίες και συνδέσμους από το Twitter, το Flickr, το YouTube, το Vimeo, το Vine, το Dailymotion, τους χάρτες Google, τη Wikipedia, το SoundCloud, το Document Cloud και πολλά άλλα! </a:t>
            </a:r>
          </a:p>
          <a:p>
            <a:endParaRPr lang="en-US" dirty="0"/>
          </a:p>
          <a:p>
            <a:r>
              <a:rPr lang="en-US" dirty="0"/>
              <a:t>Όταν τελειώσετε, μπορείτε να δημοσιεύσετε το χρονοδιάγραμμα σε οποιονδήποτε ιστότοπο ή σε οποιοδήποτε ιστολόγιο και να έχετε ελκυστικό, διαδραστικό περιεχόμενο που μπορείτε να ενημερώνετε ή να προσθέτετε ανά πάσα στιγμή. Ένα πρόσθετο χαρακτηριστικό του εργαλείου είναι ότι θα μεταφράσει το περιεχόμενό σας σε διάφορες γλώσσες για λογαριασμό σας, ανοίγοντας νέα ακροατήρια σε όλο τον κόσμο. </a:t>
            </a:r>
          </a:p>
          <a:p>
            <a:endParaRPr lang="en-US" dirty="0"/>
          </a:p>
          <a:p>
            <a:r>
              <a:rPr lang="en-US" dirty="0"/>
              <a:t> Δείτε μερικά παραδείγματα του </a:t>
            </a:r>
            <a:r>
              <a:rPr lang="en-US" dirty="0" err="1">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TimelineJS</a:t>
            </a:r>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 </a:t>
            </a:r>
            <a:r>
              <a:rPr lang="en-US" dirty="0">
                <a:solidFill>
                  <a:srgbClr val="E43794"/>
                </a:solidFill>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Παραδείγματα </a:t>
            </a:r>
            <a:r>
              <a:rPr lang="en-US" dirty="0" err="1">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TimelineJS</a:t>
            </a:r>
            <a:endParaRPr lang="en-US" dirty="0">
              <a:solidFill>
                <a:srgbClr val="E43794"/>
              </a:solidFill>
            </a:endParaRPr>
          </a:p>
          <a:p>
            <a:endParaRPr lang="en-US" dirty="0"/>
          </a:p>
        </p:txBody>
      </p:sp>
      <p:sp>
        <p:nvSpPr>
          <p:cNvPr id="5" name="Text Placeholder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8C6980-255A-3E37-3836-4B6C178E5F4A}"/>
              </a:ext>
            </a:extLst>
          </p:cNvPr>
          <p:cNvSpPr>
            <a:spLocks noGrp="1"/>
          </p:cNvSpPr>
          <p:nvPr>
            <p:ph type="body" sz="quarter" idx="24"/>
          </p:nvPr>
        </p:nvSpPr>
        <p:spPr>
          <a:xfrm>
            <a:off x="812968" y="1510894"/>
            <a:ext cx="6234937" cy="1422806"/>
          </a:xfrm>
        </p:spPr>
        <p:txBody>
          <a:bodyPr/>
          <a:lstStyle/>
          <a:p>
            <a:r>
              <a:rPr lang="en-US" b="1" dirty="0"/>
              <a:t>Το Timeline JS </a:t>
            </a:r>
            <a:r>
              <a:rPr lang="en-US" dirty="0"/>
              <a:t>είναι ένα εργαλείο που παρέχει πληροφορίες σε μορφή χρονολογίου, οι οποίες μπορούν να ενσωματωθούν σε οποιονδήποτε ιστότοπο ή ιστολόγιο. Δημιουργεί μια οπτική αναπαράσταση ιστορικών γεγονότων που μπορεί να επικοινωνήσει την ιστορία ή τον ιστότοπό σας με πιο αποτελεσματικό τρόπο. </a:t>
            </a:r>
          </a:p>
          <a:p>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p:txBody>
          <a:bodyPr/>
          <a:lstStyle/>
          <a:p>
            <a:r>
              <a:rPr lang="en-US" dirty="0"/>
              <a:t>ΘΈΛΕΤΕ ΝΑ ΔΟΚΙΜΆΣΕΤΕ ΤΟ TIMELINE JS;</a:t>
            </a:r>
          </a:p>
          <a:p>
            <a:endParaRPr lang="en-US" dirty="0"/>
          </a:p>
        </p:txBody>
      </p:sp>
      <p:sp>
        <p:nvSpPr>
          <p:cNvPr id="9" name="Text Placeholder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33F53E2-ECF8-6CD9-B2D7-BD12EBD20F9D}"/>
              </a:ext>
            </a:extLst>
          </p:cNvPr>
          <p:cNvSpPr>
            <a:spLocks noGrp="1"/>
          </p:cNvSpPr>
          <p:nvPr>
            <p:ph type="body" sz="quarter" idx="28"/>
          </p:nvPr>
        </p:nvSpPr>
        <p:spPr/>
        <p:txBody>
          <a:bodyPr/>
          <a:lstStyle/>
          <a:p>
            <a:r>
              <a:rPr lang="en-US" dirty="0"/>
              <a:t>Μάθετε τα τέσσερα εύκολα βήματα για να δημιουργήσετε το δικό σας χρονοδιάγραμμα εδώ: </a:t>
            </a:r>
            <a:r>
              <a:rPr lang="en-US" dirty="0">
                <a:solidFill>
                  <a:srgbClr val="E43794"/>
                </a:solidFill>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Τέσσερα εύκολα βήματα</a:t>
            </a:r>
            <a:endParaRPr lang="en-US" dirty="0">
              <a:solidFill>
                <a:srgbClr val="E43794"/>
              </a:solidFill>
            </a:endParaRPr>
          </a:p>
          <a:p>
            <a:r>
              <a:rPr lang="en-US" dirty="0"/>
              <a:t> </a:t>
            </a:r>
          </a:p>
          <a:p>
            <a:r>
              <a:rPr lang="en-US" dirty="0"/>
              <a:t>Εδώ θα βρείτε ένα σύντομο εισαγωγικό βίντεο που θα σας καθοδηγήσει γρήγορα στη διαδικασία δημιουργίας του λογιστικού φύλλου Google και της δημιουργίας του: </a:t>
            </a:r>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Πώς να χρησιμοποιήσετε το </a:t>
            </a:r>
            <a:r>
              <a:rPr lang="en-US" dirty="0" err="1">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TimelineJS </a:t>
            </a:r>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στο Vimeo</a:t>
            </a:r>
          </a:p>
          <a:p>
            <a:r>
              <a:rPr lang="en-US" dirty="0">
                <a:solidFill>
                  <a:srgbClr val="FBE000"/>
                </a:solidFill>
                <a:hlinkClick r:id="rId4">
                  <a:extLst>
                    <a:ext uri="{A12FA001-AC4F-418D-AE19-62706E023703}">
                      <ahyp:hlinkClr xmlns:ahyp="http://schemas.microsoft.com/office/drawing/2018/hyperlinkcolor" xmlns:mc="http://schemas.openxmlformats.org/markup-compatibility/2006" xmlns:p14="http://schemas.microsoft.com/office/powerpoint/2010/main" xmlns:a14="http://schemas.microsoft.com/office/drawing/2010/main" xmlns:a16="http://schemas.microsoft.com/office/drawing/2014/main" xmlns="" val="tx"/>
                    </a:ext>
                  </a:extLst>
                </a:hlinkClick>
              </a:rPr>
              <a:t> </a:t>
            </a:r>
            <a:endParaRPr lang="en-US" dirty="0">
              <a:solidFill>
                <a:srgbClr val="FBE000"/>
              </a:solidFill>
            </a:endParaRPr>
          </a:p>
        </p:txBody>
      </p:sp>
      <p:pic>
        <p:nvPicPr>
          <p:cNvPr id="15" name="Picture Placeholder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AADDC8E-A9AB-BD54-E4A8-4C61968678DA}"/>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a:fillRect/>
          </a:stretch>
        </p:blipFill>
        <p:spPr/>
      </p:pic>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01</a:t>
            </a:r>
          </a:p>
          <a:p>
            <a:endParaRPr lang="en-US" dirty="0"/>
          </a:p>
        </p:txBody>
      </p:sp>
      <p:grpSp>
        <p:nvGrpSpPr>
          <p:cNvPr id="19" name="Group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5C5BD56-BEC8-E4F1-F6C6-F0D110EA5412}"/>
              </a:ext>
            </a:extLst>
          </p:cNvPr>
          <p:cNvGrpSpPr/>
          <p:nvPr/>
        </p:nvGrpSpPr>
        <p:grpSpPr>
          <a:xfrm>
            <a:off x="4042838" y="7087464"/>
            <a:ext cx="596080" cy="595495"/>
            <a:chOff x="10376768" y="2334933"/>
            <a:chExt cx="920484" cy="919581"/>
          </a:xfrm>
          <a:solidFill>
            <a:srgbClr val="7F7F7F"/>
          </a:solidFill>
        </p:grpSpPr>
        <p:sp>
          <p:nvSpPr>
            <p:cNvPr id="20" name="Freeform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46E9DF8-3FF9-1AB6-D838-36CD2D59035E}"/>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3EB1296-395A-9BF7-0EB1-35050179907B}"/>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2"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A215C2D-AD0A-C92A-1D57-8749F3209220}"/>
                </a:ext>
              </a:extLst>
            </p:cNvPr>
            <p:cNvGrpSpPr/>
            <p:nvPr/>
          </p:nvGrpSpPr>
          <p:grpSpPr>
            <a:xfrm>
              <a:off x="10376768" y="2334933"/>
              <a:ext cx="920484" cy="919581"/>
              <a:chOff x="10376768" y="2334933"/>
              <a:chExt cx="920484" cy="919581"/>
            </a:xfrm>
            <a:grpFill/>
          </p:grpSpPr>
          <p:sp>
            <p:nvSpPr>
              <p:cNvPr id="23" name="Freeform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2215D63-B695-F61A-BCC5-8EFFD8867CD4}"/>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F01DBDF-2306-24C2-BAEA-C49DD096EAE9}"/>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5" name="Straight Connector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EF0ADC1-FA4F-1D5F-239A-FE52C44F4FA0}"/>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F45D49A-A214-AA7D-ABCF-93B50BB437B0}"/>
              </a:ext>
            </a:extLst>
          </p:cNvPr>
          <p:cNvGrpSpPr/>
          <p:nvPr/>
        </p:nvGrpSpPr>
        <p:grpSpPr>
          <a:xfrm>
            <a:off x="401606" y="3578400"/>
            <a:ext cx="563593" cy="564923"/>
            <a:chOff x="5700273" y="5386353"/>
            <a:chExt cx="766016" cy="767823"/>
          </a:xfrm>
          <a:solidFill>
            <a:srgbClr val="7F7F7F"/>
          </a:solidFill>
        </p:grpSpPr>
        <p:grpSp>
          <p:nvGrpSpPr>
            <p:cNvPr id="27"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C925797-36DA-EF6B-691C-AACF642F4853}"/>
                </a:ext>
              </a:extLst>
            </p:cNvPr>
            <p:cNvGrpSpPr/>
            <p:nvPr/>
          </p:nvGrpSpPr>
          <p:grpSpPr>
            <a:xfrm>
              <a:off x="5844804" y="5531788"/>
              <a:ext cx="476953" cy="420947"/>
              <a:chOff x="5844804" y="5531788"/>
              <a:chExt cx="476953" cy="420947"/>
            </a:xfrm>
            <a:grpFill/>
          </p:grpSpPr>
          <p:sp>
            <p:nvSpPr>
              <p:cNvPr id="43" name="Freeform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54D5CD-88F2-8A11-6A3D-03CAF50E5AC6}"/>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79AD64-B14E-F926-60C5-B3CCDEC68E28}"/>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8"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5D364C0-A984-09B5-0FF5-940B072AB6E3}"/>
                </a:ext>
              </a:extLst>
            </p:cNvPr>
            <p:cNvGrpSpPr/>
            <p:nvPr/>
          </p:nvGrpSpPr>
          <p:grpSpPr>
            <a:xfrm>
              <a:off x="5700273" y="5386353"/>
              <a:ext cx="766016" cy="767823"/>
              <a:chOff x="5700273" y="5386353"/>
              <a:chExt cx="766016" cy="767823"/>
            </a:xfrm>
            <a:grpFill/>
          </p:grpSpPr>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5335D3C-DD3A-DB9C-9E0C-2783BE270946}"/>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C405D1-6D30-AE8C-433F-9609B7D2F869}"/>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AB4674A-0B78-DDD3-8405-F65D10B44F52}"/>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0ECB3A3-220B-C654-90A7-B1946293CBB0}"/>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8CBF1B3-F1C3-4EFA-2C36-A07BB892534D}"/>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70CA55C-5167-47BA-9E23-8B4932211224}"/>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9D1B04F-CF16-2023-AE77-F902BC8AD861}"/>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6975823-4258-9E83-90A6-0C40467CD7B6}"/>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9313BF7-EC6A-8386-420B-17790BBE31CE}"/>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FDC7EAD-0818-14C5-0800-FDC2BB99C875}"/>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AEBB557-9809-D19D-478C-3986D9B24723}"/>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DF01D4D-F2B6-B9E2-8606-17F9352745BB}"/>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758BE2A-AF65-D66C-D8DE-51648AB26A48}"/>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1CBE10E-8692-BD72-3EB0-A0AD04AC7C99}"/>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5" name="Straight Connector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E21CB16-C24F-6ACF-E5AB-027527DF1052}"/>
              </a:ext>
            </a:extLst>
          </p:cNvPr>
          <p:cNvCxnSpPr>
            <a:cxnSpLocks/>
            <a:endCxn id="24" idx="51"/>
          </p:cNvCxnSpPr>
          <p:nvPr/>
        </p:nvCxnSpPr>
        <p:spPr>
          <a:xfrm flipH="1">
            <a:off x="4619615" y="7582504"/>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1929506192"/>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127680" y="3596065"/>
            <a:ext cx="5913198" cy="361363"/>
          </a:xfrm>
        </p:spPr>
        <p:txBody>
          <a:bodyPr/>
          <a:lstStyle/>
          <a:p>
            <a:r>
              <a:rPr lang="en-US" dirty="0"/>
              <a:t>ΤΙ ΚΆΝΕΙ </a:t>
            </a:r>
            <a:r>
              <a:rPr lang="en-US" dirty="0" smtClean="0"/>
              <a:t>ΤΟ CANVAS </a:t>
            </a:r>
            <a:r>
              <a:rPr lang="en-US" dirty="0"/>
              <a:t>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dirty="0" smtClean="0"/>
              <a:t>Canva</a:t>
            </a:r>
            <a:r>
              <a:rPr lang="en-US" dirty="0" smtClean="0"/>
              <a:t>s</a:t>
            </a:r>
            <a:endParaRPr lang="en-US" dirty="0"/>
          </a:p>
          <a:p>
            <a:endParaRPr lang="en-US" dirty="0"/>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849807" y="5556678"/>
            <a:ext cx="2665418" cy="520272"/>
          </a:xfrm>
        </p:spPr>
        <p:txBody>
          <a:bodyPr/>
          <a:lstStyle/>
          <a:p>
            <a:r>
              <a:rPr lang="en-US" dirty="0"/>
              <a:t>ΘΈΛΕΤΕ ΝΑ ΔΟΚΙΜΆΣΕΤΕ </a:t>
            </a:r>
            <a:r>
              <a:rPr lang="en-US" dirty="0" smtClean="0"/>
              <a:t>ΤΟ CANVAS</a:t>
            </a:r>
            <a:endParaRPr lang="en-US" dirty="0"/>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02</a:t>
            </a:r>
          </a:p>
          <a:p>
            <a:endParaRPr lang="en-US" dirty="0"/>
          </a:p>
        </p:txBody>
      </p:sp>
      <p:sp>
        <p:nvSpPr>
          <p:cNvPr id="10" name="Text Placeholder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18F81B-6AD0-B741-2698-9B63A96632DA}"/>
              </a:ext>
            </a:extLst>
          </p:cNvPr>
          <p:cNvSpPr>
            <a:spLocks noGrp="1"/>
          </p:cNvSpPr>
          <p:nvPr>
            <p:ph type="body" sz="quarter" idx="24"/>
          </p:nvPr>
        </p:nvSpPr>
        <p:spPr/>
        <p:txBody>
          <a:bodyPr/>
          <a:lstStyle/>
          <a:p>
            <a:r>
              <a:rPr lang="en-US" b="1" dirty="0"/>
              <a:t>Το </a:t>
            </a:r>
            <a:r>
              <a:rPr lang="en-US" b="1" dirty="0" smtClean="0"/>
              <a:t>Canvas </a:t>
            </a:r>
            <a:r>
              <a:rPr lang="en-US" dirty="0"/>
              <a:t>είναι ένα εξαιρετικό εργαλείο για την παραγωγή διαφόρων ειδών γραφικών και βίντεο χωρίς να χρειάζεται να προσλάβετε έναν σχεδιαστή. Σας βοηθάει να δημιουργήσετε πιο επαγγελματικό ψηφιακό περιεχόμενο και μάρκετινγκ.</a:t>
            </a:r>
          </a:p>
          <a:p>
            <a:endParaRPr lang="en-US" dirty="0"/>
          </a:p>
        </p:txBody>
      </p:sp>
      <p:sp>
        <p:nvSpPr>
          <p:cNvPr id="12" name="Text Placeholder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488C80D-3B6E-B210-B7B1-827933506ABD}"/>
              </a:ext>
            </a:extLst>
          </p:cNvPr>
          <p:cNvSpPr>
            <a:spLocks noGrp="1"/>
          </p:cNvSpPr>
          <p:nvPr>
            <p:ph type="body" sz="quarter" idx="23"/>
          </p:nvPr>
        </p:nvSpPr>
        <p:spPr>
          <a:xfrm>
            <a:off x="1157426" y="4208280"/>
            <a:ext cx="5890479" cy="1179404"/>
          </a:xfrm>
        </p:spPr>
        <p:txBody>
          <a:bodyPr numCol="1"/>
          <a:lstStyle/>
          <a:p>
            <a:r>
              <a:rPr lang="en-US" dirty="0"/>
              <a:t>Το Canva κυκλοφορεί εδώ και καιρό και έχει αναπτύξει μια πραγματικά εντυπωσιακή σουίτα εργαλείων γραφικού σχεδιασμού με διαδικτυακή υποστήριξη που επιτρέπει στον αρχάριο να μάθει να το χρησιμοποιεί με ευκολία. Μπορείτε να χρησιμοποιήσετε το Canva για να σχεδιάσετε αναρτήσεις στα μέσα κοινωνικής δικτύωσης, βίντεο, ενημερωτικά δελτία και πολλά άλλα. </a:t>
            </a:r>
          </a:p>
          <a:p>
            <a:endParaRPr lang="en-US" dirty="0"/>
          </a:p>
          <a:p>
            <a:r>
              <a:rPr lang="en-US" dirty="0"/>
              <a:t>Ένα ενδιαφέρον εργαλείο στη σουίτα του Canva είναι το Storyboard Creator. Το storyboard είναι μια γραπτή ή γραφική αναπαράσταση των στοιχείων που θα συμπεριληφθούν σε μια ψηφιακή ιστορία. Έτσι, το Canva μπορεί να χρησιμοποιηθεί τόσο για τον καταιγισμό ιδεών και το σχεδιασμό των ψηφιακών ιστοριών σας όσο και για τη δημιουργία τους.</a:t>
            </a:r>
          </a:p>
          <a:p>
            <a:endParaRPr lang="en-US" dirty="0"/>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BA2A508-D90D-72A7-33A6-6F846D72DEC6}"/>
              </a:ext>
            </a:extLst>
          </p:cNvPr>
          <p:cNvSpPr>
            <a:spLocks noGrp="1"/>
          </p:cNvSpPr>
          <p:nvPr>
            <p:ph type="body" sz="quarter" idx="28"/>
          </p:nvPr>
        </p:nvSpPr>
        <p:spPr>
          <a:xfrm>
            <a:off x="4369277" y="6224050"/>
            <a:ext cx="2784501" cy="3453349"/>
          </a:xfrm>
        </p:spPr>
        <p:txBody>
          <a:bodyPr/>
          <a:lstStyle/>
          <a:p>
            <a:r>
              <a:rPr lang="en-US" dirty="0"/>
              <a:t>Μπορείτε να ξεκινήσετε να χρησιμοποιείτε το Canva μέσα σε λίγα λεπτά στην επιφάνεια εργασίας σας, δεν χρειάζεται να συνδεθείτε ή να δημιουργήσετε λογαριασμό για να ξεκινήσετε. Ωστόσο, η δημιουργία ενός δωρεάν λογαριασμού στο Canva σας επιτρέπει να αποθηκεύετε τα σχέδιά σας και να επιστρέφετε για να τα επεξεργαστείτε, οπότε είναι σκόπιμο να έχετε έναν. Μπορείτε επίσης να εγκαταστήσετε την εφαρμογή Canva App (δωρεάν) στο κινητό σας από το Play Store ή το App Store αντίστοιχα για Android ή iOS. Για να ξεκινήσετε να χρησιμοποιείτε την εφαρμογή, θα ``χρειάζεται ένας λογαριασμός. Αν αποφασίσετε ότι το Canva είναι το εργαλείο για εσάς, μπορείτε να μεταβείτε στο επαγγελματικό επίπεδο με περισσότερες δυνατότητες και επιλογές σχεδιασμού για 99 λίρες το χρόνο. Το Canva διαθέτει επίσης δωρεάν επαγγελματικά πακέτα για την εκπαίδευση και μη κερδοσκοπικούς φορείς. </a:t>
            </a:r>
          </a:p>
          <a:p>
            <a:r>
              <a:rPr lang="en-US" dirty="0"/>
              <a:t> </a:t>
            </a:r>
          </a:p>
          <a:p>
            <a:r>
              <a:rPr lang="en-US" dirty="0"/>
              <a:t>Θα βρείτε μια εισαγωγή στο Canva εδώ: </a:t>
            </a:r>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Canva Intro Video</a:t>
            </a:r>
            <a:endParaRPr lang="en-US" dirty="0">
              <a:solidFill>
                <a:srgbClr val="E43794"/>
              </a:solidFill>
            </a:endParaRPr>
          </a:p>
          <a:p>
            <a:endParaRPr lang="en-US" dirty="0">
              <a:solidFill>
                <a:srgbClr val="E43794"/>
              </a:solidFill>
            </a:endParaRPr>
          </a:p>
          <a:p>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Κατεβάστε το Canva για Windows</a:t>
            </a:r>
            <a:endParaRPr lang="en-US" dirty="0">
              <a:solidFill>
                <a:srgbClr val="E43794"/>
              </a:solidFill>
            </a:endParaRPr>
          </a:p>
          <a:p>
            <a:r>
              <a:rPr lang="en-US" dirty="0">
                <a:solidFill>
                  <a:srgbClr val="E43794"/>
                </a:solidFill>
                <a:hlinkClick r:id="rId5">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Κατεβάστε το Canva από το Google Play Store </a:t>
            </a:r>
            <a:r>
              <a:rPr lang="en-US" dirty="0">
                <a:solidFill>
                  <a:srgbClr val="E43794"/>
                </a:solidFill>
                <a:hlinkClick r:id="rId6">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Κατεβάστε το Canva από το Apple App Store</a:t>
            </a:r>
            <a:endParaRPr lang="en-US" dirty="0">
              <a:solidFill>
                <a:srgbClr val="E43794"/>
              </a:solidFill>
            </a:endParaRPr>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3938692" y="5652369"/>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248026"/>
            <a:ext cx="563593" cy="676274"/>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515469" y="6147409"/>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pic>
        <p:nvPicPr>
          <p:cNvPr id="47" name="Picture Placeholder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C97421-E7AE-F9B5-E83C-E62F19A6071E}"/>
              </a:ext>
            </a:extLst>
          </p:cNvPr>
          <p:cNvPicPr>
            <a:picLocks noGrp="1" noChangeAspect="1"/>
          </p:cNvPicPr>
          <p:nvPr>
            <p:ph type="pic" sz="quarter" idx="25"/>
          </p:nvPr>
        </p:nvPicPr>
        <p:blipFill>
          <a:blip r:embed="rId7"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a:fillRect/>
          </a:stretch>
        </p:blipFill>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1534849763"/>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137205" y="3634165"/>
            <a:ext cx="5913198" cy="361363"/>
          </a:xfrm>
        </p:spPr>
        <p:txBody>
          <a:bodyPr/>
          <a:lstStyle/>
          <a:p>
            <a:r>
              <a:rPr lang="en-US" dirty="0"/>
              <a:t>ΤΙ ΚΆΝΕΙ </a:t>
            </a:r>
            <a:r>
              <a:rPr lang="el-GR" dirty="0" smtClean="0"/>
              <a:t>ΤΟ </a:t>
            </a:r>
            <a:r>
              <a:rPr lang="en-US" dirty="0" err="1" smtClean="0"/>
              <a:t>StoryTracks</a:t>
            </a:r>
            <a:r>
              <a:rPr lang="en-US" dirty="0" smtClean="0"/>
              <a:t> </a:t>
            </a:r>
            <a:r>
              <a:rPr lang="en-US" dirty="0" smtClean="0"/>
              <a:t>ΈΝΑ </a:t>
            </a:r>
            <a:r>
              <a:rPr lang="en-US" dirty="0"/>
              <a:t>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dirty="0" err="1"/>
              <a:t>StoryTracks</a:t>
            </a:r>
            <a:r>
              <a:rPr lang="en-US" dirty="0"/>
              <a:t> </a:t>
            </a:r>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26661" y="5998037"/>
            <a:ext cx="2046922" cy="735460"/>
          </a:xfrm>
        </p:spPr>
        <p:txBody>
          <a:bodyPr/>
          <a:lstStyle/>
          <a:p>
            <a:r>
              <a:rPr lang="en-US" dirty="0"/>
              <a:t>ΘΈΛΕΤΕ ΝΑ ΔΟΚΙΜΆΣΕΤΕ ΤΑ STORY TRACKS;</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03</a:t>
            </a:r>
          </a:p>
          <a:p>
            <a:endParaRPr lang="en-US" dirty="0"/>
          </a:p>
        </p:txBody>
      </p:sp>
      <p:sp>
        <p:nvSpPr>
          <p:cNvPr id="10" name="Text Placeholder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18F81B-6AD0-B741-2698-9B63A96632DA}"/>
              </a:ext>
            </a:extLst>
          </p:cNvPr>
          <p:cNvSpPr>
            <a:spLocks noGrp="1"/>
          </p:cNvSpPr>
          <p:nvPr>
            <p:ph type="body" sz="quarter" idx="24"/>
          </p:nvPr>
        </p:nvSpPr>
        <p:spPr/>
        <p:txBody>
          <a:bodyPr/>
          <a:lstStyle/>
          <a:p>
            <a:r>
              <a:rPr lang="en-US" b="1" dirty="0"/>
              <a:t>Το </a:t>
            </a:r>
            <a:r>
              <a:rPr lang="en-US" b="1" dirty="0" err="1"/>
              <a:t>StoryTracks</a:t>
            </a:r>
            <a:r>
              <a:rPr lang="en-US" b="1" dirty="0"/>
              <a:t> </a:t>
            </a:r>
            <a:r>
              <a:rPr lang="en-US" dirty="0"/>
              <a:t>είναι μια δυναμική πλατφόρμα που μπορεί να χρησιμοποιηθεί από τους ντόπιους για να διατηρήσουν τις </a:t>
            </a:r>
            <a:r>
              <a:rPr lang="en-US" dirty="0" err="1"/>
              <a:t>δικές</a:t>
            </a:r>
            <a:r>
              <a:rPr lang="en-US" dirty="0"/>
              <a:t> </a:t>
            </a:r>
            <a:r>
              <a:rPr lang="en-US" dirty="0" err="1" smtClean="0"/>
              <a:t>τους</a:t>
            </a:r>
            <a:r>
              <a:rPr lang="el-GR" dirty="0" smtClean="0"/>
              <a:t> διηγήσεις</a:t>
            </a:r>
            <a:r>
              <a:rPr lang="en-US" dirty="0" smtClean="0"/>
              <a:t> </a:t>
            </a:r>
            <a:r>
              <a:rPr lang="en-US" dirty="0"/>
              <a:t>και ιστορίες. Το </a:t>
            </a:r>
            <a:r>
              <a:rPr lang="en-US" dirty="0" err="1"/>
              <a:t>Storytracks ανοίγει </a:t>
            </a:r>
            <a:r>
              <a:rPr lang="en-US" dirty="0"/>
              <a:t>τις "πραγματικές" αυθεντικές ιστορίες ενός προορισμού.</a:t>
            </a:r>
          </a:p>
          <a:p>
            <a:endParaRPr lang="en-US" dirty="0"/>
          </a:p>
          <a:p>
            <a:endParaRPr lang="en-US" dirty="0"/>
          </a:p>
        </p:txBody>
      </p:sp>
      <p:sp>
        <p:nvSpPr>
          <p:cNvPr id="12" name="Text Placeholder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488C80D-3B6E-B210-B7B1-827933506ABD}"/>
              </a:ext>
            </a:extLst>
          </p:cNvPr>
          <p:cNvSpPr>
            <a:spLocks noGrp="1"/>
          </p:cNvSpPr>
          <p:nvPr>
            <p:ph type="body" sz="quarter" idx="23"/>
          </p:nvPr>
        </p:nvSpPr>
        <p:spPr>
          <a:xfrm>
            <a:off x="1157426" y="4208280"/>
            <a:ext cx="5890479" cy="1811520"/>
          </a:xfrm>
        </p:spPr>
        <p:txBody>
          <a:bodyPr numCol="1"/>
          <a:lstStyle/>
          <a:p>
            <a:r>
              <a:rPr lang="en-US" dirty="0"/>
              <a:t>Η αφήγηση ιστοριών είναι αναπόσπαστο στοιχείο των κοινοτήτων σε ολόκληρη την ΕΕ. Η αξιοποίηση των ταλέντων και της δημιουργικότητας των τοπικών αφηγητών είναι αυτό που επιδιώκει η εφαρμογή </a:t>
            </a:r>
            <a:r>
              <a:rPr lang="en-US" dirty="0" err="1"/>
              <a:t>StoryTracks.</a:t>
            </a:r>
            <a:r>
              <a:rPr lang="en-US" dirty="0"/>
              <a:t> Διατηρεί και προωθεί τις αυθεντικές ιστορίες ενός τόπου, διασφαλίζοντας ότι δεν πεθαίνουν μαζί με τον αφηγητή τους. </a:t>
            </a:r>
          </a:p>
          <a:p>
            <a:endParaRPr lang="en-US" dirty="0"/>
          </a:p>
          <a:p>
            <a:r>
              <a:rPr lang="en-US" dirty="0"/>
              <a:t>Σήμερα φιλοξενεί εκατοντάδες προσωπικές και παραδοσιακές ιστορίες που ζωντανεύουν την κληρονομιά και τον πολιτισμό. Μπορείτε να ακούσετε τη Mary Flynn να μιλάει για την πρώτη φορά που δοκίμασε παγωτό ενώ έκανε διακοπές ως παιδί στην πόλη Castlerea ή μια ιρλανδική λαογραφική ιστορία για τη βασίλισσα </a:t>
            </a:r>
            <a:r>
              <a:rPr lang="en-US" dirty="0" err="1"/>
              <a:t>Meabh </a:t>
            </a:r>
            <a:r>
              <a:rPr lang="en-US" dirty="0"/>
              <a:t>στο λόφο </a:t>
            </a:r>
            <a:r>
              <a:rPr lang="en-US" dirty="0" err="1"/>
              <a:t>Knocknarea</a:t>
            </a:r>
            <a:r>
              <a:rPr lang="en-US" dirty="0"/>
              <a:t>.</a:t>
            </a:r>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BA2A508-D90D-72A7-33A6-6F846D72DEC6}"/>
              </a:ext>
            </a:extLst>
          </p:cNvPr>
          <p:cNvSpPr>
            <a:spLocks noGrp="1"/>
          </p:cNvSpPr>
          <p:nvPr>
            <p:ph type="body" sz="quarter" idx="28"/>
          </p:nvPr>
        </p:nvSpPr>
        <p:spPr>
          <a:xfrm>
            <a:off x="4265181" y="6941635"/>
            <a:ext cx="2784501" cy="3295796"/>
          </a:xfrm>
        </p:spPr>
        <p:txBody>
          <a:bodyPr/>
          <a:lstStyle/>
          <a:p>
            <a:r>
              <a:rPr lang="en-US" dirty="0"/>
              <a:t>Μπορείτε να ξεκινήσετε να χρησιμοποιείτε </a:t>
            </a:r>
            <a:r>
              <a:rPr lang="en-US" dirty="0" err="1"/>
              <a:t>το StoryTracks </a:t>
            </a:r>
            <a:r>
              <a:rPr lang="en-US" dirty="0"/>
              <a:t>μέσα σε λίγα λεπτά! Η εφαρμογή </a:t>
            </a:r>
            <a:r>
              <a:rPr lang="en-US" dirty="0" err="1"/>
              <a:t>StoryTracks </a:t>
            </a:r>
            <a:r>
              <a:rPr lang="en-US" dirty="0"/>
              <a:t>είναι διαθέσιμη ως δωρεάν download σε IOS και Android. Για πιο σύνθετα ή επώνυμα έργα, </a:t>
            </a:r>
            <a:r>
              <a:rPr lang="en-US" dirty="0" err="1"/>
              <a:t>το StoryTracks </a:t>
            </a:r>
            <a:r>
              <a:rPr lang="en-US" dirty="0"/>
              <a:t>προσφέρει μια εξατομικευμένη και προσαρμοσμένη υπηρεσία για </a:t>
            </a:r>
            <a:r>
              <a:rPr lang="en-US" dirty="0" err="1"/>
              <a:t>οργανισμούς </a:t>
            </a:r>
            <a:r>
              <a:rPr lang="en-US" dirty="0"/>
              <a:t>πολιτιστικής κληρονομιάς, τουρισμού και επιχειρήσεις. Για περισσότερες λεπτομέρειες σχετικά με αυτή την εξατομικευμένη προσφορά επικοινωνήστε με </a:t>
            </a:r>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τον Fergal στο </a:t>
            </a:r>
            <a:r>
              <a:rPr lang="en-US" dirty="0" err="1">
                <a:solidFill>
                  <a:srgbClr val="E43794"/>
                </a:solidFill>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StoryTracks</a:t>
            </a:r>
            <a:r>
              <a:rPr lang="en-US" dirty="0"/>
              <a:t>.</a:t>
            </a:r>
          </a:p>
          <a:p>
            <a:r>
              <a:rPr lang="en-US" dirty="0"/>
              <a:t> </a:t>
            </a:r>
          </a:p>
          <a:p>
            <a:r>
              <a:rPr lang="en-US" dirty="0"/>
              <a:t>Εισαγωγικό βίντεο </a:t>
            </a:r>
            <a:r>
              <a:rPr lang="en-US" dirty="0" err="1"/>
              <a:t>Storytracks: </a:t>
            </a:r>
            <a:r>
              <a:rPr lang="en-US" dirty="0" err="1">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Storytracks </a:t>
            </a:r>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Demo</a:t>
            </a:r>
            <a:endParaRPr lang="en-US" dirty="0">
              <a:solidFill>
                <a:srgbClr val="E43794"/>
              </a:solidFill>
            </a:endParaRPr>
          </a:p>
          <a:p>
            <a:r>
              <a:rPr lang="en-US" dirty="0"/>
              <a:t> </a:t>
            </a:r>
          </a:p>
          <a:p>
            <a:r>
              <a:rPr lang="en-US" dirty="0"/>
              <a:t>Κατεβάστε το </a:t>
            </a:r>
            <a:r>
              <a:rPr lang="en-US" dirty="0" err="1"/>
              <a:t>Storytracks </a:t>
            </a:r>
            <a:r>
              <a:rPr lang="en-US" dirty="0"/>
              <a:t>από το </a:t>
            </a:r>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Google Play </a:t>
            </a:r>
            <a:r>
              <a:rPr lang="en-US" dirty="0"/>
              <a:t>Κατεβάστε το </a:t>
            </a:r>
            <a:r>
              <a:rPr lang="en-US" dirty="0" err="1"/>
              <a:t>StoryTracks </a:t>
            </a:r>
            <a:r>
              <a:rPr lang="en-US" dirty="0"/>
              <a:t>από το </a:t>
            </a:r>
            <a:r>
              <a:rPr lang="en-US" dirty="0">
                <a:solidFill>
                  <a:srgbClr val="E43794"/>
                </a:solidFill>
                <a:hlinkClick r:id="rId5">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Apple App Store </a:t>
            </a:r>
            <a:endParaRPr lang="en-US" dirty="0">
              <a:solidFill>
                <a:srgbClr val="E43794"/>
              </a:solidFill>
            </a:endParaRP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3996521" y="6303278"/>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573298" y="6798318"/>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Placeholder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C8CFCC1-2731-219A-7B57-7299DD4CA19A}"/>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a:fillRect/>
          </a:stretch>
        </p:blipFill>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1830845509"/>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108630" y="3653215"/>
            <a:ext cx="5913198" cy="361363"/>
          </a:xfrm>
        </p:spPr>
        <p:txBody>
          <a:bodyPr/>
          <a:lstStyle/>
          <a:p>
            <a:r>
              <a:rPr lang="en-US" dirty="0"/>
              <a:t>ΤΙ ΚΆΝΕΙ ΤΟ KUULA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dirty="0" err="1"/>
              <a:t>Kuula</a:t>
            </a:r>
            <a:endParaRPr lang="en-US" dirty="0"/>
          </a:p>
          <a:p>
            <a:r>
              <a:rPr lang="en-US" dirty="0"/>
              <a:t> </a:t>
            </a:r>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26661" y="6159962"/>
            <a:ext cx="2046922" cy="735460"/>
          </a:xfrm>
        </p:spPr>
        <p:txBody>
          <a:bodyPr/>
          <a:lstStyle/>
          <a:p>
            <a:r>
              <a:rPr lang="en-US" dirty="0"/>
              <a:t>ΘΈΛΕΤΕ ΝΑ ΔΟΚΙΜΆΣΕΤΕ ΤΟ KUULA;</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04</a:t>
            </a:r>
          </a:p>
          <a:p>
            <a:endParaRPr lang="en-US" dirty="0"/>
          </a:p>
        </p:txBody>
      </p:sp>
      <p:sp>
        <p:nvSpPr>
          <p:cNvPr id="10" name="Text Placeholder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18F81B-6AD0-B741-2698-9B63A96632DA}"/>
              </a:ext>
            </a:extLst>
          </p:cNvPr>
          <p:cNvSpPr>
            <a:spLocks noGrp="1"/>
          </p:cNvSpPr>
          <p:nvPr>
            <p:ph type="body" sz="quarter" idx="24"/>
          </p:nvPr>
        </p:nvSpPr>
        <p:spPr/>
        <p:txBody>
          <a:bodyPr/>
          <a:lstStyle/>
          <a:p>
            <a:r>
              <a:rPr lang="en-US" b="1" dirty="0" err="1"/>
              <a:t>Το Kuula </a:t>
            </a:r>
            <a:r>
              <a:rPr lang="en-US" dirty="0"/>
              <a:t>είναι μια πλατφόρμα κατασκευής εικονικών περιηγήσεων 360° για αρχάριους με διαθέσιμα εργαλεία επαγγελματικού επιπέδου.</a:t>
            </a:r>
          </a:p>
          <a:p>
            <a:endParaRPr lang="en-US" dirty="0"/>
          </a:p>
          <a:p>
            <a:endParaRPr lang="en-US" dirty="0"/>
          </a:p>
          <a:p>
            <a:endParaRPr lang="en-US" dirty="0"/>
          </a:p>
        </p:txBody>
      </p:sp>
      <p:sp>
        <p:nvSpPr>
          <p:cNvPr id="12" name="Text Placeholder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488C80D-3B6E-B210-B7B1-827933506ABD}"/>
              </a:ext>
            </a:extLst>
          </p:cNvPr>
          <p:cNvSpPr>
            <a:spLocks noGrp="1"/>
          </p:cNvSpPr>
          <p:nvPr>
            <p:ph type="body" sz="quarter" idx="23"/>
          </p:nvPr>
        </p:nvSpPr>
        <p:spPr>
          <a:xfrm>
            <a:off x="1128851" y="4189229"/>
            <a:ext cx="5890479" cy="1878195"/>
          </a:xfrm>
        </p:spPr>
        <p:txBody>
          <a:bodyPr numCol="1"/>
          <a:lstStyle/>
          <a:p>
            <a:r>
              <a:rPr lang="en-US" dirty="0"/>
              <a:t>Φτιάξτε μια επαγγελματική εικονική περιήγηση για το αξιοθέατο πολιτιστικής κληρονομιάς ή την επιχείρησή σας χωρίς απότομη καμπύλη εκμάθησης, </a:t>
            </a:r>
            <a:r>
              <a:rPr lang="en-US" dirty="0" err="1"/>
              <a:t>το Kuula </a:t>
            </a:r>
            <a:r>
              <a:rPr lang="en-US" dirty="0"/>
              <a:t>μπορεί να χρησιμοποιηθεί μέσα σε λίγες ώρες.  </a:t>
            </a:r>
          </a:p>
          <a:p>
            <a:endParaRPr lang="en-US" dirty="0"/>
          </a:p>
          <a:p>
            <a:r>
              <a:rPr lang="en-US" dirty="0" err="1"/>
              <a:t>Το Kuula </a:t>
            </a:r>
            <a:r>
              <a:rPr lang="en-US" dirty="0"/>
              <a:t>είναι ένα πολύ οπτικό εργαλείο. Χρησιμοποιώντας πανοραμικές εικόνες που έχουν τραβηχτεί με οποιαδήποτε καταναλωτική κάμερα 360° ή επαγγελματικό εξοπλισμό, μπορείτε να δημιουργήσετε εμπλουτισμένες με πολυμέσα, καθηλωτικές εμπειρίες Εικονικής Πραγματικότητας. Οι χρήστες μπορούν να εξερευνήσουν τις περιηγήσεις χρησιμοποιώντας τα smartphones, τους φορητούς υπολογιστές τους ή μια ποικιλία ακουστικών VR. Μπορείτε να ενσωματώσετε την περιήγησή σας σε έναν ιστότοπο ή να στείλετε συνδέσμους μέσω ηλεκτρονικού ταχυδρομείου στους πελάτες σας.</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3996521" y="6303278"/>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573298" y="6798318"/>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924FC6-9304-74E1-38E1-7E3D49D14412}"/>
              </a:ext>
            </a:extLst>
          </p:cNvPr>
          <p:cNvSpPr>
            <a:spLocks noGrp="1"/>
          </p:cNvSpPr>
          <p:nvPr>
            <p:ph type="body" sz="quarter" idx="28"/>
          </p:nvPr>
        </p:nvSpPr>
        <p:spPr>
          <a:xfrm>
            <a:off x="4311498" y="7067986"/>
            <a:ext cx="2784501" cy="3361889"/>
          </a:xfrm>
        </p:spPr>
        <p:txBody>
          <a:bodyPr/>
          <a:lstStyle/>
          <a:p>
            <a:r>
              <a:rPr lang="en-US" dirty="0"/>
              <a:t>Το </a:t>
            </a:r>
            <a:r>
              <a:rPr lang="en-US" dirty="0" err="1"/>
              <a:t>Kuula</a:t>
            </a:r>
            <a:r>
              <a:rPr lang="en-US" dirty="0"/>
              <a:t> διαθέτει μια </a:t>
            </a:r>
            <a:r>
              <a:rPr lang="en-US" dirty="0" err="1"/>
              <a:t>επιλογή</a:t>
            </a:r>
            <a:r>
              <a:rPr lang="en-US" dirty="0"/>
              <a:t> </a:t>
            </a:r>
            <a:r>
              <a:rPr lang="el-GR" dirty="0" err="1" smtClean="0"/>
              <a:t>ΔΗΜΙΟΥΡΓΊΑς</a:t>
            </a:r>
            <a:r>
              <a:rPr lang="el-GR" dirty="0" smtClean="0"/>
              <a:t> </a:t>
            </a:r>
            <a:r>
              <a:rPr lang="en-US" dirty="0" err="1" smtClean="0"/>
              <a:t>δωρεάν</a:t>
            </a:r>
            <a:r>
              <a:rPr lang="en-US" dirty="0" smtClean="0"/>
              <a:t> </a:t>
            </a:r>
            <a:r>
              <a:rPr lang="en-US" dirty="0"/>
              <a:t>λογαριασμού που μπορείτε να χρησιμοποιήσετε για να μάθετε και να αναπτύξετε την περιήγησή σας και να τη μοιραστείτε με έναν περιορισμένο αριθμό ατόμων. Αν αποφασίσετε ότι είναι για εσάς, η επαγγελματική έκδοση με απεριόριστη, υψηλής ποιότητας πρόσβαση για τους χρήστες θα κοστίζει 16 δολάρια το μήνα. </a:t>
            </a:r>
          </a:p>
          <a:p>
            <a:r>
              <a:rPr lang="en-US" dirty="0"/>
              <a:t> </a:t>
            </a:r>
          </a:p>
          <a:p>
            <a:r>
              <a:rPr lang="en-US" dirty="0"/>
              <a:t>Οδηγός για τη δημιουργία μιας εικονικής περιήγησης: </a:t>
            </a:r>
          </a:p>
          <a:p>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Οδηγός βήμα προς βήμα</a:t>
            </a:r>
            <a:endParaRPr lang="en-US" dirty="0">
              <a:solidFill>
                <a:srgbClr val="E43794"/>
              </a:solidFill>
            </a:endParaRPr>
          </a:p>
          <a:p>
            <a:r>
              <a:rPr lang="en-US" dirty="0"/>
              <a:t> </a:t>
            </a:r>
          </a:p>
          <a:p>
            <a:r>
              <a:rPr lang="en-US" dirty="0"/>
              <a:t>Εισαγωγικό βίντεο </a:t>
            </a:r>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Παρουσίαση της </a:t>
            </a:r>
            <a:r>
              <a:rPr lang="en-US" dirty="0" err="1">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Kuula</a:t>
            </a:r>
            <a:endParaRPr lang="en-US" dirty="0">
              <a:solidFill>
                <a:srgbClr val="E43794"/>
              </a:solidFill>
            </a:endParaRPr>
          </a:p>
          <a:p>
            <a:r>
              <a:rPr lang="en-US" dirty="0">
                <a:solidFill>
                  <a:srgbClr val="E43794"/>
                </a:solidFill>
              </a:rPr>
              <a:t> </a:t>
            </a:r>
          </a:p>
          <a:p>
            <a:r>
              <a:rPr lang="en-US" dirty="0"/>
              <a:t>Παραδείγματα: </a:t>
            </a:r>
            <a:r>
              <a:rPr lang="en-US" dirty="0" err="1">
                <a:solidFill>
                  <a:srgbClr val="E43794"/>
                </a:solidFill>
                <a:hlinkClick r:id="rId5">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Kuula </a:t>
            </a:r>
            <a:r>
              <a:rPr lang="en-US" dirty="0">
                <a:solidFill>
                  <a:srgbClr val="E43794"/>
                </a:solidFill>
                <a:hlinkClick r:id="rId5">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Tours</a:t>
            </a:r>
            <a:endParaRPr lang="en-US" dirty="0">
              <a:solidFill>
                <a:srgbClr val="E43794"/>
              </a:solidFill>
            </a:endParaRPr>
          </a:p>
          <a:p>
            <a:endParaRPr lang="en-US" dirty="0"/>
          </a:p>
        </p:txBody>
      </p:sp>
      <p:pic>
        <p:nvPicPr>
          <p:cNvPr id="47" name="Picture Placeholder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86A5151-1529-EEAB-031D-3102E9D7DDF7}"/>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a:fillRect/>
          </a:stretch>
        </p:blipFill>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714168746"/>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137205" y="3605590"/>
            <a:ext cx="5913198" cy="361363"/>
          </a:xfrm>
        </p:spPr>
        <p:txBody>
          <a:bodyPr/>
          <a:lstStyle/>
          <a:p>
            <a:r>
              <a:rPr lang="en-US" dirty="0"/>
              <a:t>ΤΙ ΚΆΝΕΙ ΤΟ GURI VR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dirty="0" err="1"/>
              <a:t>Guri </a:t>
            </a:r>
            <a:r>
              <a:rPr lang="en-US" dirty="0"/>
              <a:t>VR</a:t>
            </a:r>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54557" y="6995866"/>
            <a:ext cx="2484443" cy="735460"/>
          </a:xfrm>
        </p:spPr>
        <p:txBody>
          <a:bodyPr/>
          <a:lstStyle/>
          <a:p>
            <a:r>
              <a:rPr lang="en-US" dirty="0"/>
              <a:t>ΘΈΛΕΤΕ ΝΑ ΔΟΚΙΜΆΣΕΤΕ ΤΟ GURI VR;</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05</a:t>
            </a:r>
          </a:p>
          <a:p>
            <a:endParaRPr lang="en-US" dirty="0"/>
          </a:p>
        </p:txBody>
      </p:sp>
      <p:sp>
        <p:nvSpPr>
          <p:cNvPr id="12" name="Text Placeholder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488C80D-3B6E-B210-B7B1-827933506ABD}"/>
              </a:ext>
            </a:extLst>
          </p:cNvPr>
          <p:cNvSpPr>
            <a:spLocks noGrp="1"/>
          </p:cNvSpPr>
          <p:nvPr>
            <p:ph type="body" sz="quarter" idx="23"/>
          </p:nvPr>
        </p:nvSpPr>
        <p:spPr>
          <a:xfrm>
            <a:off x="1157426" y="4208280"/>
            <a:ext cx="5890479" cy="1179404"/>
          </a:xfrm>
        </p:spPr>
        <p:txBody>
          <a:bodyPr numCol="2"/>
          <a:lstStyle/>
          <a:p>
            <a:r>
              <a:rPr lang="en-US" dirty="0"/>
              <a:t>Η εικονική πραγματικότητα είναι ένας πολύ καλός τρόπος για να κάνετε την πολιτιστική σας κληρονομιά μια πραγματικά καθηλωτική εμπειρία. Πολλά από τα μεγάλα μνημεία πολιτιστικής κληρονομιάς σε ολόκληρη την ΕΕ αναπτύσσουν εξελιγμένες εμπειρίες που απαιτούν ομάδες τεχνικών εμπειρογνωμόνων και απαιτούν μεγάλη χρηματοδότηση. Με το </a:t>
            </a:r>
            <a:r>
              <a:rPr lang="en-US" dirty="0" err="1"/>
              <a:t>Guri</a:t>
            </a:r>
            <a:r>
              <a:rPr lang="en-US" dirty="0"/>
              <a:t> δεν χρειάζεται να </a:t>
            </a:r>
            <a:r>
              <a:rPr lang="en-US" dirty="0" err="1"/>
              <a:t>είστε</a:t>
            </a:r>
            <a:r>
              <a:rPr lang="en-US" dirty="0"/>
              <a:t> </a:t>
            </a:r>
            <a:r>
              <a:rPr lang="el-GR" dirty="0" smtClean="0"/>
              <a:t>ειδικός</a:t>
            </a:r>
            <a:r>
              <a:rPr lang="en-US" dirty="0" smtClean="0"/>
              <a:t> </a:t>
            </a:r>
            <a:r>
              <a:rPr lang="en-US" dirty="0"/>
              <a:t>για να δημιουργήσετε εμπειρίες εικονικής πραγματικότητας. Παρέχει έναν γρήγορο και εύκολο διαδικτυακό επεξεργαστή που ερμηνεύει τις λέξεις σας και δημιουργεί τον κόσμο εικονικής πραγματικότητας που περιγράφετε. </a:t>
            </a:r>
            <a:r>
              <a:rPr lang="en-US" dirty="0" err="1"/>
              <a:t>Το Guri </a:t>
            </a:r>
            <a:r>
              <a:rPr lang="en-US" dirty="0"/>
              <a:t>καθιστά ακόμη δυνατή τη δημιουργία ενός πανοράματος 360 που λειτουργεί με ακουστικά όπως το Google Cardboard και το Oculus rift. </a:t>
            </a:r>
          </a:p>
          <a:p>
            <a:endParaRPr lang="en-US" dirty="0"/>
          </a:p>
          <a:p>
            <a:r>
              <a:rPr lang="en-US" dirty="0" err="1"/>
              <a:t>Το Guri </a:t>
            </a:r>
            <a:r>
              <a:rPr lang="en-US" dirty="0"/>
              <a:t>οργανώνει τις ιστορίες σας σε διαδοχικές σκηνές. Κάθε σκηνή αντιστοιχίζεται με μια παράγραφο στην περιγραφή σας μόλις καθορίσετε το μήκος της σκηνής. Μπορείτε να δημιουργήσετε όσες σκηνές θέλετε και να προσθέσετε διαφορετικά στοιχεία, συμπεριλαμβανομένων των δικών σας φωτογραφιών του χώρου σας.  Μπορείτε να αποθηκεύσετε τις ιστορίες σας και ένας σύνδεσμος κοινής χρήσης δημιουργείται κάθε φορά που αποθηκεύετε.  </a:t>
            </a:r>
            <a:r>
              <a:rPr lang="en-US" dirty="0" err="1"/>
              <a:t>Το Guri </a:t>
            </a:r>
            <a:r>
              <a:rPr lang="en-US" dirty="0"/>
              <a:t>είναι ένα δωρεάν προϊόν ανοικτού κώδικα, επομένως είναι ελεύθερο προς χρήση και αναπτύσσεται από μια κοινότητα προγραμματιστών. Δεν μοιάζει τόσο εξελιγμένο ή δεν έχει μεγάλη τεχνική υποστήριξη όσο ένα εμπορικό προϊόν, αλλά δεν κοστίζει και τόσο πολύ!</a:t>
            </a:r>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52992" y="7072507"/>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29769" y="7567547"/>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CC1E101-9C32-F6E5-9431-E45618EDCC3B}"/>
              </a:ext>
            </a:extLst>
          </p:cNvPr>
          <p:cNvSpPr>
            <a:spLocks noGrp="1"/>
          </p:cNvSpPr>
          <p:nvPr>
            <p:ph type="body" sz="quarter" idx="24"/>
          </p:nvPr>
        </p:nvSpPr>
        <p:spPr/>
        <p:txBody>
          <a:bodyPr/>
          <a:lstStyle/>
          <a:p>
            <a:r>
              <a:rPr lang="en-US" b="1" dirty="0" err="1"/>
              <a:t>Το GuriVR </a:t>
            </a:r>
            <a:r>
              <a:rPr lang="en-US" dirty="0"/>
              <a:t>επιτρέπει σε οποιονδήποτε να δημιουργήσει εμπειρίες Εικονικής Πραγματικότητας με τη μικρότερη δυνατή καμπύλη εκμάθησης. </a:t>
            </a:r>
          </a:p>
          <a:p>
            <a:endParaRPr lang="en-US" dirty="0"/>
          </a:p>
        </p:txBody>
      </p:sp>
      <p:sp>
        <p:nvSpPr>
          <p:cNvPr id="9" name="Text Placeholder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EDCCE5E-6191-F0DA-FBB7-E23EBD2B443D}"/>
              </a:ext>
            </a:extLst>
          </p:cNvPr>
          <p:cNvSpPr>
            <a:spLocks noGrp="1"/>
          </p:cNvSpPr>
          <p:nvPr>
            <p:ph type="body" sz="quarter" idx="28"/>
          </p:nvPr>
        </p:nvSpPr>
        <p:spPr>
          <a:xfrm>
            <a:off x="4311498" y="7860902"/>
            <a:ext cx="2784501" cy="1754378"/>
          </a:xfrm>
        </p:spPr>
        <p:txBody>
          <a:bodyPr/>
          <a:lstStyle/>
          <a:p>
            <a:r>
              <a:rPr lang="en-US" dirty="0"/>
              <a:t>Ο ευκολότερος τρόπος για να μάθετε πώς να χρησιμοποιείτε τον επεξεργαστή είναι να κάνετε μια δοκιμή στην αρχική σελίδα, όπου θα βρείτε επίσης δείγματα σκηνών για να ξεκινήσετε το </a:t>
            </a:r>
            <a:r>
              <a:rPr lang="en-US" dirty="0" err="1">
                <a:solidFill>
                  <a:srgbClr val="E43794"/>
                </a:solidFill>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Guri </a:t>
            </a:r>
            <a:r>
              <a:rPr lang="en-US" dirty="0">
                <a:solidFill>
                  <a:srgbClr val="E43794"/>
                </a:solidFill>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Homepage </a:t>
            </a:r>
            <a:r>
              <a:rPr lang="en-US" dirty="0"/>
              <a:t>. Θα βρείτε έναν σύντομο οδηγό που σας καθοδηγεί στη διαδικασία εδώ </a:t>
            </a:r>
            <a:r>
              <a:rPr lang="en-US" dirty="0" err="1">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Guri </a:t>
            </a:r>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Guide</a:t>
            </a:r>
            <a:endParaRPr lang="en-US" dirty="0">
              <a:solidFill>
                <a:srgbClr val="E43794"/>
              </a:solidFill>
            </a:endParaRPr>
          </a:p>
          <a:p>
            <a:endParaRPr lang="en-US" dirty="0"/>
          </a:p>
          <a:p>
            <a:r>
              <a:rPr lang="en-US" dirty="0"/>
              <a:t>Αν θέλετε να αποθηκεύσετε και να μοιραστείτε τη δουλειά σας, θα πρέπει να δημιουργήσετε έναν δωρεάν λογαριασμό.</a:t>
            </a:r>
          </a:p>
          <a:p>
            <a:endParaRPr lang="en-US" dirty="0"/>
          </a:p>
        </p:txBody>
      </p:sp>
      <p:pic>
        <p:nvPicPr>
          <p:cNvPr id="44" name="Picture Placeholder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BE9FF02-05FB-C5C8-4D9B-196D49384D8D}"/>
              </a:ext>
            </a:extLst>
          </p:cNvPr>
          <p:cNvPicPr>
            <a:picLocks noGrp="1" noChangeAspect="1"/>
          </p:cNvPicPr>
          <p:nvPr>
            <p:ph type="pic" sz="quarter" idx="25"/>
          </p:nvPr>
        </p:nvPicPr>
        <p:blipFill>
          <a:blip r:embed="rId4"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a:fillRect/>
          </a:stretch>
        </p:blipFill>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3057309015"/>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9759EAF-9AC5-538C-3103-AB15AF162006}"/>
              </a:ext>
            </a:extLst>
          </p:cNvPr>
          <p:cNvSpPr>
            <a:spLocks noGrp="1"/>
          </p:cNvSpPr>
          <p:nvPr>
            <p:ph type="body" sz="quarter" idx="13"/>
          </p:nvPr>
        </p:nvSpPr>
        <p:spPr>
          <a:xfrm>
            <a:off x="1089580" y="3653215"/>
            <a:ext cx="5913198" cy="361363"/>
          </a:xfrm>
        </p:spPr>
        <p:txBody>
          <a:bodyPr/>
          <a:lstStyle/>
          <a:p>
            <a:r>
              <a:rPr lang="en-US" dirty="0"/>
              <a:t>ΤΙ ΚΆΝΕΙ ΤΟ AUDACITY ΈΝΑ ΣΠΟΥΔΑΊΟ ΕΡΓΑΛΕΊΟ ΨΗΦΙΑΚΉΣ ΚΛΗΡΟΝΟΜΙΆΣ; </a:t>
            </a:r>
          </a:p>
          <a:p>
            <a:endParaRPr lang="en-US" dirty="0"/>
          </a:p>
        </p:txBody>
      </p:sp>
      <p:sp>
        <p:nvSpPr>
          <p:cNvPr id="3"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B66995E-A192-3A45-07C4-FDBA51C3C70E}"/>
              </a:ext>
            </a:extLst>
          </p:cNvPr>
          <p:cNvSpPr>
            <a:spLocks noGrp="1"/>
          </p:cNvSpPr>
          <p:nvPr>
            <p:ph type="body" sz="quarter" idx="22"/>
          </p:nvPr>
        </p:nvSpPr>
        <p:spPr>
          <a:xfrm>
            <a:off x="770318" y="743629"/>
            <a:ext cx="6234938" cy="568837"/>
          </a:xfrm>
        </p:spPr>
        <p:txBody>
          <a:bodyPr/>
          <a:lstStyle/>
          <a:p>
            <a:r>
              <a:rPr lang="en-US" dirty="0"/>
              <a:t>Audacity</a:t>
            </a:r>
          </a:p>
        </p:txBody>
      </p:sp>
      <p:sp>
        <p:nvSpPr>
          <p:cNvPr id="7" name="Text Placeholder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ΚΛΙΚ ΓΙΑ ΝΑ ΔΕΙΤΕ</a:t>
            </a:r>
            <a:endParaRPr lang="en-US" dirty="0"/>
          </a:p>
        </p:txBody>
      </p:sp>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DBBE4-B869-BF41-A6D3-0CF42915212D}"/>
              </a:ext>
            </a:extLst>
          </p:cNvPr>
          <p:cNvSpPr>
            <a:spLocks noGrp="1"/>
          </p:cNvSpPr>
          <p:nvPr>
            <p:ph type="body" sz="quarter" idx="27"/>
          </p:nvPr>
        </p:nvSpPr>
        <p:spPr>
          <a:xfrm>
            <a:off x="4735507" y="5994506"/>
            <a:ext cx="1853433" cy="735460"/>
          </a:xfrm>
        </p:spPr>
        <p:txBody>
          <a:bodyPr/>
          <a:lstStyle/>
          <a:p>
            <a:r>
              <a:rPr lang="en-US" dirty="0"/>
              <a:t>ΘΈΛΕΤΕ ΝΑ ΔΟΚΙΜΆΣΕΤΕ ΤΟ AUDACITY;</a:t>
            </a:r>
          </a:p>
          <a:p>
            <a:endParaRPr lang="en-US" dirty="0"/>
          </a:p>
        </p:txBody>
      </p:sp>
      <p:sp>
        <p:nvSpPr>
          <p:cNvPr id="16" name="Text Placeholder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06</a:t>
            </a:r>
          </a:p>
          <a:p>
            <a:endParaRPr lang="en-US" dirty="0"/>
          </a:p>
        </p:txBody>
      </p:sp>
      <p:grpSp>
        <p:nvGrpSpPr>
          <p:cNvPr id="17" name="Group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E8E21F9-41BD-2FB3-575C-69F3F9185556}"/>
              </a:ext>
            </a:extLst>
          </p:cNvPr>
          <p:cNvGrpSpPr/>
          <p:nvPr/>
        </p:nvGrpSpPr>
        <p:grpSpPr>
          <a:xfrm>
            <a:off x="4024417" y="6166397"/>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D8FC247D-BA8A-A24D-855B-5867F7B1D801}"/>
              </a:ext>
            </a:extLst>
          </p:cNvPr>
          <p:cNvCxnSpPr>
            <a:cxnSpLocks/>
            <a:endCxn id="22" idx="51"/>
          </p:cNvCxnSpPr>
          <p:nvPr/>
        </p:nvCxnSpPr>
        <p:spPr>
          <a:xfrm flipH="1">
            <a:off x="4601194" y="6661437"/>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590E580-2C3B-E3EB-A19C-A2185E2C30FC}"/>
              </a:ext>
            </a:extLst>
          </p:cNvPr>
          <p:cNvSpPr>
            <a:spLocks noGrp="1"/>
          </p:cNvSpPr>
          <p:nvPr>
            <p:ph type="body" sz="quarter" idx="28"/>
          </p:nvPr>
        </p:nvSpPr>
        <p:spPr>
          <a:xfrm>
            <a:off x="4322457" y="6977110"/>
            <a:ext cx="2784501" cy="3295796"/>
          </a:xfrm>
        </p:spPr>
        <p:txBody>
          <a:bodyPr/>
          <a:lstStyle/>
          <a:p>
            <a:r>
              <a:rPr lang="en-US" dirty="0"/>
              <a:t>Το Audacity μπορεί να χρησιμοποιηθεί δωρεάν για οποιονδήποτε προσωπικό, εμπορικό, θεσμικό ή εκπαιδευτικό σκοπό, συμπεριλαμβανομένης της εγκατάστασής του σε όσους διαφορετικούς υπολογιστές επιθυμείτε. Ρίξτε μια ματιά στο εισαγωγικό βίντεο και αν είναι κατάλληλο για εσάς απλά χρησιμοποιήστε αυτόν τον σύνδεσμο για να κατεβάσετε το λογισμικό:  </a:t>
            </a:r>
            <a:r>
              <a:rPr lang="en-US" dirty="0">
                <a:solidFill>
                  <a:srgbClr val="E43794"/>
                </a:solidFill>
                <a:hlinkClick r:id="rId3">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Audacity Download </a:t>
            </a:r>
            <a:endParaRPr lang="en-US" dirty="0">
              <a:solidFill>
                <a:srgbClr val="E43794"/>
              </a:solidFill>
            </a:endParaRPr>
          </a:p>
          <a:p>
            <a:r>
              <a:rPr lang="en-US" dirty="0"/>
              <a:t>Οι οδηγοί εγκατάστασης και επεξεργασίας βρίσκονται στη σελίδα υποστήριξης: </a:t>
            </a:r>
            <a:r>
              <a:rPr lang="en-US" dirty="0">
                <a:solidFill>
                  <a:srgbClr val="E43794"/>
                </a:solidFill>
                <a:hlinkClick r:id="rId4">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Audacity Support </a:t>
            </a:r>
            <a:endParaRPr lang="en-US" dirty="0">
              <a:solidFill>
                <a:srgbClr val="E43794"/>
              </a:solidFill>
            </a:endParaRPr>
          </a:p>
          <a:p>
            <a:endParaRPr lang="en-US" dirty="0"/>
          </a:p>
          <a:p>
            <a:r>
              <a:rPr lang="en-US" dirty="0"/>
              <a:t>Ως δωρεάν υπηρεσία, το επίπεδο της διαθέσιμης υποστήριξης είναι περιορισμένο, αλλά μπορείτε επίσης να επισκεφθείτε το Wiki τους για πρόσβαση σε οδηγούς και εγχειρίδια: </a:t>
            </a:r>
            <a:r>
              <a:rPr lang="en-US" dirty="0">
                <a:solidFill>
                  <a:srgbClr val="E43794"/>
                </a:solidFill>
                <a:hlinkClick r:id="rId5">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Αρχική σελίδα του Audacity Wiki</a:t>
            </a:r>
            <a:endParaRPr lang="en-US" dirty="0">
              <a:solidFill>
                <a:srgbClr val="E43794"/>
              </a:solidFill>
            </a:endParaRPr>
          </a:p>
          <a:p>
            <a:r>
              <a:rPr lang="en-US" dirty="0"/>
              <a:t> </a:t>
            </a:r>
          </a:p>
          <a:p>
            <a:r>
              <a:rPr lang="en-US" dirty="0"/>
              <a:t>Εισαγωγικό βίντεο: </a:t>
            </a:r>
            <a:r>
              <a:rPr lang="en-US" dirty="0">
                <a:solidFill>
                  <a:srgbClr val="E43794"/>
                </a:solidFill>
                <a:hlinkClick r:id="rId6">
                  <a:extLst>
                    <a:ext uri="{A12FA001-AC4F-418D-AE19-62706E023703}">
                      <ahyp:hlinkClr xmlns:mc="http://schemas.openxmlformats.org/markup-compatibility/2006" xmlns:p14="http://schemas.microsoft.com/office/powerpoint/2010/main" xmlns:a14="http://schemas.microsoft.com/office/drawing/2010/main" xmlns:ahyp="http://schemas.microsoft.com/office/drawing/2018/hyperlinkcolor" xmlns:a16="http://schemas.microsoft.com/office/drawing/2014/main" xmlns="" val="tx"/>
                    </a:ext>
                  </a:extLst>
                </a:hlinkClick>
              </a:rPr>
              <a:t>Βήμα προς βήμα</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97BA12B1-6009-2B17-CC0F-0E2AFADA6532}"/>
              </a:ext>
            </a:extLst>
          </p:cNvPr>
          <p:cNvSpPr>
            <a:spLocks noGrp="1"/>
          </p:cNvSpPr>
          <p:nvPr>
            <p:ph type="body" sz="quarter" idx="23"/>
          </p:nvPr>
        </p:nvSpPr>
        <p:spPr>
          <a:xfrm>
            <a:off x="1157426" y="4208279"/>
            <a:ext cx="5890479" cy="1649595"/>
          </a:xfrm>
        </p:spPr>
        <p:txBody>
          <a:bodyPr/>
          <a:lstStyle/>
          <a:p>
            <a:r>
              <a:rPr lang="en-US" dirty="0"/>
              <a:t>Ο ήχος είναι ένας σημαντικός παράγοντας για να γίνουν οι εμπειρίες πολιτιστικής κληρονομιάς καθηλωτικές. Είτε πρόκειται για φωνές, μουσική ή ηχητικά τοπία, ο ήχος μπορεί να είναι πολύ υποβλητικός και να μεταφέρει τον ακροατή σε μια άλλη εποχή ή τόπο. Μπορείτε να χρησιμοποιήσετε το Audacity για να ηχογραφήσετε απευθείας ή να </a:t>
            </a:r>
            <a:r>
              <a:rPr lang="en-US" dirty="0" err="1"/>
              <a:t>ψηφιοποιήσετε </a:t>
            </a:r>
            <a:r>
              <a:rPr lang="en-US" dirty="0"/>
              <a:t>ηχογραφήσεις από άλλα μέσα, να βελτιώσετε την ποιότητα του ήχου, να συνδυάσετε ηχογραφήσεις, να εισαγάγετε ειδικά εφέ και να εξάγετε το τελικό ηχητικό κομμάτι σε διάφορες μορφές. Αυτό καθιστά τα podcast ή τα soundtrack σας πιο επαγγελματικά και ελκυστικά για τους πελάτες σας, οι οποίοι μπορεί να είναι συνηθισμένοι στις όλο και πιο εξελιγμένες ηχητικές εμπειρίες που παρέχονται από άλλους χώρους πολιτιστικής κληρονομιάς ή επιχειρήσεις.</a:t>
            </a:r>
          </a:p>
        </p:txBody>
      </p:sp>
      <p:sp>
        <p:nvSpPr>
          <p:cNvPr id="14" name="Text Placeholder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FC0B2642-5B95-DB58-BEE6-5043C22DB40D}"/>
              </a:ext>
            </a:extLst>
          </p:cNvPr>
          <p:cNvSpPr>
            <a:spLocks noGrp="1"/>
          </p:cNvSpPr>
          <p:nvPr>
            <p:ph type="body" sz="quarter" idx="24"/>
          </p:nvPr>
        </p:nvSpPr>
        <p:spPr/>
        <p:txBody>
          <a:bodyPr/>
          <a:lstStyle/>
          <a:p>
            <a:r>
              <a:rPr lang="en-US" b="1" dirty="0"/>
              <a:t>Το Audacity ® </a:t>
            </a:r>
            <a:r>
              <a:rPr lang="en-US" dirty="0"/>
              <a:t>είναι ένα δωρεάν, εύχρηστο πρόγραμμα επεξεργασίας και εγγραφής ήχου. Μπορείτε να χρησιμοποιήσετε το Audacity για να εγγράψετε και να επεξεργαστείτε μια μεγάλη ποικιλία μορφών ήχου για να δημιουργήσετε podcasts και άλλα προϊόντα που βασίζονται στον ήχο</a:t>
            </a:r>
          </a:p>
        </p:txBody>
      </p:sp>
      <p:pic>
        <p:nvPicPr>
          <p:cNvPr id="47" name="Picture Placeholder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ahyp="http://schemas.microsoft.com/office/drawing/2018/hyperlinkcolor" xmlns="" id="{493D54FB-6E56-CB7F-D83E-921866BFE914}"/>
              </a:ext>
            </a:extLst>
          </p:cNvPr>
          <p:cNvPicPr>
            <a:picLocks noGrp="1" noChangeAspect="1"/>
          </p:cNvPicPr>
          <p:nvPr>
            <p:ph type="pic" sz="quarter" idx="25"/>
          </p:nvPr>
        </p:nvPicPr>
        <p:blipFill>
          <a:blip r:embed="rId7" cstate="screen">
            <a:extLst>
              <a:ext uri="{28A0092B-C50C-407E-A947-70E740481C1C}">
                <a14:useLocalDpi xmlns:a14="http://schemas.microsoft.com/office/drawing/2010/main" xmlns:mc="http://schemas.openxmlformats.org/markup-compatibility/2006" xmlns:p14="http://schemas.microsoft.com/office/powerpoint/2010/main" xmlns:ahyp="http://schemas.microsoft.com/office/drawing/2018/hyperlinkcolor" xmlns:a16="http://schemas.microsoft.com/office/drawing/2014/main" xmlns=""/>
              </a:ext>
            </a:extLst>
          </a:blip>
          <a:srcRect/>
          <a:stretch>
            <a:fillRect/>
          </a:stretch>
        </p:blipFill>
        <p:spPr/>
      </p:pic>
    </p:spTree>
    <p:extLst>
      <p:ext uri="{BB962C8B-B14F-4D97-AF65-F5344CB8AC3E}">
        <p14:creationId xmlns:p14="http://schemas.microsoft.com/office/powerpoint/2010/main" xmlns:mc="http://schemas.openxmlformats.org/markup-compatibility/2006" xmlns:a14="http://schemas.microsoft.com/office/drawing/2010/main" xmlns:ahyp="http://schemas.microsoft.com/office/drawing/2018/hyperlinkcolor" xmlns:a16="http://schemas.microsoft.com/office/drawing/2014/main" xmlns="" val="326017045"/>
      </p:ext>
    </p:extLst>
  </p:cSld>
  <p:clrMapOvr>
    <a:masterClrMapping/>
  </p:clrMapOvr>
  <mc:AlternateContent xmlns:mc="http://schemas.openxmlformats.org/markup-compatibility/2006">
    <mc:Choice xmlns:p14="http://schemas.microsoft.com/office/powerpoint/2010/main" xmlns:a14="http://schemas.microsoft.com/office/drawing/2010/main" xmlns:ahyp="http://schemas.microsoft.com/office/drawing/2018/hyperlinkcolor" xmlns:a16="http://schemas.microsoft.com/office/drawing/2014/main" xmlns=""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28580</TotalTime>
  <Words>6136</Words>
  <Application>Microsoft Office PowerPoint</Application>
  <PresentationFormat>Custom</PresentationFormat>
  <Paragraphs>375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keywords>, docId:1151E9E5A2C4EA00EE9544628191D484</cp:keywords>
  <cp:lastModifiedBy>Constantina Tsakalou</cp:lastModifiedBy>
  <cp:revision>1306</cp:revision>
  <dcterms:created xsi:type="dcterms:W3CDTF">2016-05-11T14:31:01Z</dcterms:created>
  <dcterms:modified xsi:type="dcterms:W3CDTF">2022-09-22T08:48:03Z</dcterms:modified>
</cp:coreProperties>
</file>