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2"/>
  </p:notesMasterIdLst>
  <p:handoutMasterIdLst>
    <p:handoutMasterId r:id="rId43"/>
  </p:handoutMasterIdLst>
  <p:sldIdLst>
    <p:sldId id="1296" r:id="rId2"/>
    <p:sldId id="1298" r:id="rId3"/>
    <p:sldId id="1306" r:id="rId4"/>
    <p:sldId id="1317" r:id="rId5"/>
    <p:sldId id="1345" r:id="rId6"/>
    <p:sldId id="1348" r:id="rId7"/>
    <p:sldId id="1347" r:id="rId8"/>
    <p:sldId id="1349" r:id="rId9"/>
    <p:sldId id="1364" r:id="rId10"/>
    <p:sldId id="1351" r:id="rId11"/>
    <p:sldId id="1315" r:id="rId12"/>
    <p:sldId id="1338" r:id="rId13"/>
    <p:sldId id="1352" r:id="rId14"/>
    <p:sldId id="1354" r:id="rId15"/>
    <p:sldId id="1372" r:id="rId16"/>
    <p:sldId id="1376" r:id="rId17"/>
    <p:sldId id="1378" r:id="rId18"/>
    <p:sldId id="1355" r:id="rId19"/>
    <p:sldId id="1356" r:id="rId20"/>
    <p:sldId id="1357" r:id="rId21"/>
    <p:sldId id="1358" r:id="rId22"/>
    <p:sldId id="1377" r:id="rId23"/>
    <p:sldId id="1365" r:id="rId24"/>
    <p:sldId id="1373" r:id="rId25"/>
    <p:sldId id="1366" r:id="rId26"/>
    <p:sldId id="1359" r:id="rId27"/>
    <p:sldId id="1374" r:id="rId28"/>
    <p:sldId id="1361" r:id="rId29"/>
    <p:sldId id="1346" r:id="rId30"/>
    <p:sldId id="1368" r:id="rId31"/>
    <p:sldId id="1369" r:id="rId32"/>
    <p:sldId id="1370" r:id="rId33"/>
    <p:sldId id="1371" r:id="rId34"/>
    <p:sldId id="1362" r:id="rId35"/>
    <p:sldId id="1360" r:id="rId36"/>
    <p:sldId id="1375" r:id="rId37"/>
    <p:sldId id="1367" r:id="rId38"/>
    <p:sldId id="1363" r:id="rId39"/>
    <p:sldId id="1337" r:id="rId40"/>
    <p:sldId id="129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E43794"/>
    <a:srgbClr val="21202E"/>
    <a:srgbClr val="FBE000"/>
    <a:srgbClr val="7F7F7F"/>
    <a:srgbClr val="70A8AF"/>
    <a:srgbClr val="B29E90"/>
    <a:srgbClr val="D3C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00" autoAdjust="0"/>
    <p:restoredTop sz="95833" autoAdjust="0"/>
  </p:normalViewPr>
  <p:slideViewPr>
    <p:cSldViewPr snapToGrid="0" showGuides="1">
      <p:cViewPr varScale="1">
        <p:scale>
          <a:sx n="86" d="100"/>
          <a:sy n="86" d="100"/>
        </p:scale>
        <p:origin x="830" y="67"/>
      </p:cViewPr>
      <p:guideLst>
        <p:guide pos="3840"/>
        <p:guide pos="7219"/>
        <p:guide orient="horz" pos="3906"/>
        <p:guide pos="461"/>
        <p:guide orient="horz" pos="504"/>
      </p:guideLst>
    </p:cSldViewPr>
  </p:slideViewPr>
  <p:outlineViewPr>
    <p:cViewPr>
      <p:scale>
        <a:sx n="25" d="100"/>
        <a:sy n="25" d="100"/>
      </p:scale>
      <p:origin x="0" y="0"/>
    </p:cViewPr>
  </p:outlineViewPr>
  <p:notesTextViewPr>
    <p:cViewPr>
      <p:scale>
        <a:sx n="3" d="2"/>
        <a:sy n="3" d="2"/>
      </p:scale>
      <p:origin x="0" y="0"/>
    </p:cViewPr>
  </p:notesTextViewPr>
  <p:sorterViewPr>
    <p:cViewPr>
      <p:scale>
        <a:sx n="140" d="100"/>
        <a:sy n="140" d="100"/>
      </p:scale>
      <p:origin x="0" y="-30172"/>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2022-08-03</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2022-08-03</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steps slide 2">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64676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105580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274319"/>
            <a:ext cx="12192000" cy="7132319"/>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23507" y="-146629"/>
            <a:ext cx="685800" cy="586897"/>
          </a:xfrm>
          <a:prstGeom prst="rect">
            <a:avLst/>
          </a:prstGeom>
        </p:spPr>
      </p:pic>
    </p:spTree>
    <p:extLst>
      <p:ext uri="{BB962C8B-B14F-4D97-AF65-F5344CB8AC3E}">
        <p14:creationId xmlns:p14="http://schemas.microsoft.com/office/powerpoint/2010/main" val="26602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4255706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12460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110361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03/08/2022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7151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335267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202937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51127" y="1650376"/>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353567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7" r:id="rId6"/>
    <p:sldLayoutId id="2147484008" r:id="rId7"/>
    <p:sldLayoutId id="2147484009" r:id="rId8"/>
    <p:sldLayoutId id="2147484011" r:id="rId9"/>
    <p:sldLayoutId id="2147484018" r:id="rId10"/>
    <p:sldLayoutId id="2147484012" r:id="rId11"/>
    <p:sldLayoutId id="2147484013" r:id="rId12"/>
    <p:sldLayoutId id="2147484015" r:id="rId13"/>
    <p:sldLayoutId id="2147484016" r:id="rId14"/>
    <p:sldLayoutId id="214748401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speechsilver.com/digital-marketing-audit-checklist/"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speedwell.com.au/insights/2018/digital-storytelling" TargetMode="External"/><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hyperlink" Target="https://www.ifamemedia.com/internet-marketing-resources/what-is-digital-storytell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ywebidentity.it/storytelling-marketing-brand/" TargetMode="External"/><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rnwallmuseumspartnership.org.uk/the-wave-project-a-film-on-the-development-of-immersive-technology-experiences-in-cornwall/" TargetMode="External"/><Relationship Id="rId2" Type="http://schemas.openxmlformats.org/officeDocument/2006/relationships/hyperlink" Target="https://www.tiktok.com/@rijksmuseum" TargetMode="Externa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freestock.com/free-photos/happy-business-man-computer-monitor-screen-244821475" TargetMode="Externa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Plain_whorl_in_a_right_thumbprint.JPG" TargetMode="Externa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n/photo/1432547" TargetMode="Externa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illustrations/social-media-social-keyboard-icon-4263760/" TargetMode="External"/><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tiktok.com/@rijksmuseum" TargetMode="Externa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ravjain.com/live-youtubes-live-stream/"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4.xml"/><Relationship Id="rId1" Type="http://schemas.openxmlformats.org/officeDocument/2006/relationships/video" Target="https://www.youtube.com/embed/schBRArrciQ?feature=oembed" TargetMode="External"/><Relationship Id="rId4" Type="http://schemas.openxmlformats.org/officeDocument/2006/relationships/hyperlink" Target="https://www.youtube.com/watch?v=schBRArrciQ"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mallbusinessbonfire.com/user-generated-content/" TargetMode="Externa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hyperlink" Target="https://www.searchenginejournal.com/user-generated-content-examples/214876/"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biodataofdrvhp.blogspot.com/2015/04/museum-selfie-day.html" TargetMode="External"/><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D_73JCEaNc&amp;t=2s" TargetMode="External"/><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4.xml"/><Relationship Id="rId1" Type="http://schemas.openxmlformats.org/officeDocument/2006/relationships/video" Target="https://www.youtube.com/embed/wgpOsxHkeTw?feature=oembed" TargetMode="External"/><Relationship Id="rId4" Type="http://schemas.openxmlformats.org/officeDocument/2006/relationships/hyperlink" Target="https://www.youtube.com/watch?v=wgpOsxHkeT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1.xml"/><Relationship Id="rId1" Type="http://schemas.openxmlformats.org/officeDocument/2006/relationships/video" Target="https://player.vimeo.com/video/492056967?h=b6079e4d0c&amp;app_id=12296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toursbylocals.com/TBL/WebObjects/ToursByLocals.woa/1/wa/lookup?callout=no&amp;rm=0&amp;wosid=dhHnFWe4YV5oHy8okH5Ib0&amp;url=Livevirtualtourofdubrovnikoldtown" TargetMode="Externa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reggiadicaserta.cultura.gov.it/audioracconti/" TargetMode="External"/><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hyperlink" Target="https://cutt.ly/SQnJZ2c" TargetMode="External"/><Relationship Id="rId13" Type="http://schemas.openxmlformats.org/officeDocument/2006/relationships/hyperlink" Target="https://cultureconnectme.com/practicum-vo-1-empathy-maps/" TargetMode="External"/><Relationship Id="rId3" Type="http://schemas.openxmlformats.org/officeDocument/2006/relationships/hyperlink" Target="https://cutt.ly/DQnUvg1" TargetMode="External"/><Relationship Id="rId7" Type="http://schemas.openxmlformats.org/officeDocument/2006/relationships/hyperlink" Target="https://jingculturecommerce.com/heritage-digital-digital-storytelling-takeaways/" TargetMode="External"/><Relationship Id="rId12" Type="http://schemas.openxmlformats.org/officeDocument/2006/relationships/hyperlink" Target="https://cutt.ly/TQnUmbq" TargetMode="External"/><Relationship Id="rId2" Type="http://schemas.openxmlformats.org/officeDocument/2006/relationships/hyperlink" Target="https://www.culturehive.co.uk/resources/culture-in-lockdown-part-1-we-can-do-digital-can-we-do-strategy/" TargetMode="External"/><Relationship Id="rId1" Type="http://schemas.openxmlformats.org/officeDocument/2006/relationships/slideLayout" Target="../slideLayouts/slideLayout6.xml"/><Relationship Id="rId6" Type="http://schemas.openxmlformats.org/officeDocument/2006/relationships/hyperlink" Target="https://cutt.ly/LnJdLqp" TargetMode="External"/><Relationship Id="rId11" Type="http://schemas.openxmlformats.org/officeDocument/2006/relationships/hyperlink" Target="https://cutt.ly/RnJdJve" TargetMode="External"/><Relationship Id="rId5" Type="http://schemas.openxmlformats.org/officeDocument/2006/relationships/hyperlink" Target="https://cutt.ly/7QnKH16" TargetMode="External"/><Relationship Id="rId10" Type="http://schemas.openxmlformats.org/officeDocument/2006/relationships/hyperlink" Target="https://cutt.ly/snJdFZa" TargetMode="External"/><Relationship Id="rId4" Type="http://schemas.openxmlformats.org/officeDocument/2006/relationships/hyperlink" Target="https://cutt.ly/0nJdZAP" TargetMode="External"/><Relationship Id="rId9" Type="http://schemas.openxmlformats.org/officeDocument/2006/relationships/hyperlink" Target="https://cutt.ly/EQnKSN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rketing%20Strategy%20Definition%20|%20Investopedia&#160;https:/www.investopedia.com/terms/m/marketing-strategy.asp#ixzz5GEWSa5T7"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rketing%20Strategy%20Definition%20|%20Investopedia&#160;https:/www.investopedia.com/terms/m/marketing-strategy.asp#ixzz5GEWSa5T7"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wall, indoor, hat&#10;&#10;Description automatically generated">
            <a:extLst>
              <a:ext uri="{FF2B5EF4-FFF2-40B4-BE49-F238E27FC236}">
                <a16:creationId xmlns:a16="http://schemas.microsoft.com/office/drawing/2014/main" id="{7C146CED-6F58-4F21-A875-8EE0423AD0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42" b="7742"/>
          <a:stretch>
            <a:fillRect/>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2632" y="379943"/>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2" y="4322138"/>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tr-TR" dirty="0">
                <a:solidFill>
                  <a:schemeClr val="bg1"/>
                </a:solidFill>
                <a:latin typeface="Avenir Book" panose="02000503020000020003" pitchFamily="2" charset="0"/>
              </a:rPr>
              <a:t>Dijital Kültür Miras Deneyiminiz İçin Dijital Pazarlama </a:t>
            </a:r>
            <a:endParaRPr lang="en-US" dirty="0">
              <a:solidFill>
                <a:schemeClr val="bg1"/>
              </a:solidFill>
              <a:latin typeface="Avenir Book" panose="02000503020000020003" pitchFamily="2" charset="0"/>
            </a:endParaRPr>
          </a:p>
        </p:txBody>
      </p:sp>
      <p:sp>
        <p:nvSpPr>
          <p:cNvPr id="11" name="TextBox 10">
            <a:extLst>
              <a:ext uri="{FF2B5EF4-FFF2-40B4-BE49-F238E27FC236}">
                <a16:creationId xmlns:a16="http://schemas.microsoft.com/office/drawing/2014/main" id="{4BE61EE8-D9FD-4CE7-9AB8-12B0719D54DF}"/>
              </a:ext>
            </a:extLst>
          </p:cNvPr>
          <p:cNvSpPr txBox="1"/>
          <p:nvPr/>
        </p:nvSpPr>
        <p:spPr>
          <a:xfrm>
            <a:off x="10268394" y="85704"/>
            <a:ext cx="6097772" cy="584775"/>
          </a:xfrm>
          <a:prstGeom prst="rect">
            <a:avLst/>
          </a:prstGeom>
          <a:noFill/>
        </p:spPr>
        <p:txBody>
          <a:bodyPr wrap="square">
            <a:spAutoFit/>
          </a:bodyPr>
          <a:lstStyle/>
          <a:p>
            <a:r>
              <a:rPr lang="en-GB" sz="3200" dirty="0">
                <a:solidFill>
                  <a:schemeClr val="bg1"/>
                </a:solidFill>
              </a:rPr>
              <a:t>Module 5</a:t>
            </a:r>
            <a:endParaRPr lang="en-IE" sz="3200" dirty="0"/>
          </a:p>
        </p:txBody>
      </p:sp>
      <p:sp>
        <p:nvSpPr>
          <p:cNvPr id="7" name="Text Placeholder 32">
            <a:extLst>
              <a:ext uri="{FF2B5EF4-FFF2-40B4-BE49-F238E27FC236}">
                <a16:creationId xmlns:a16="http://schemas.microsoft.com/office/drawing/2014/main" id="{4B309EDF-45F2-354C-9EC1-71F0612E09EE}"/>
              </a:ext>
            </a:extLst>
          </p:cNvPr>
          <p:cNvSpPr txBox="1">
            <a:spLocks/>
          </p:cNvSpPr>
          <p:nvPr/>
        </p:nvSpPr>
        <p:spPr>
          <a:xfrm>
            <a:off x="-2" y="3504660"/>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rPr>
              <a:t>Mo</a:t>
            </a:r>
            <a:r>
              <a:rPr lang="tr-TR" sz="5400" dirty="0" err="1">
                <a:solidFill>
                  <a:schemeClr val="bg1"/>
                </a:solidFill>
              </a:rPr>
              <a:t>dül</a:t>
            </a:r>
            <a:r>
              <a:rPr lang="sl-SI" sz="5400" dirty="0">
                <a:solidFill>
                  <a:schemeClr val="bg1"/>
                </a:solidFill>
              </a:rPr>
              <a:t> 5</a:t>
            </a:r>
            <a:endParaRPr lang="en-US" sz="5400" dirty="0">
              <a:solidFill>
                <a:schemeClr val="bg1"/>
              </a:solidFill>
            </a:endParaRP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D9BE4-18C3-4107-93EA-D1114B672316}"/>
              </a:ext>
            </a:extLst>
          </p:cNvPr>
          <p:cNvSpPr>
            <a:spLocks noGrp="1"/>
          </p:cNvSpPr>
          <p:nvPr>
            <p:ph type="sldNum" sz="quarter" idx="14"/>
          </p:nvPr>
        </p:nvSpPr>
        <p:spPr/>
        <p:txBody>
          <a:bodyPr/>
          <a:lstStyle/>
          <a:p>
            <a:fld id="{9C527BFA-2C0E-4CEC-B6A5-913A56FEF4B4}" type="slidenum">
              <a:rPr lang="fr-CA" smtClean="0"/>
              <a:pPr/>
              <a:t>10</a:t>
            </a:fld>
            <a:endParaRPr lang="fr-CA" dirty="0"/>
          </a:p>
        </p:txBody>
      </p:sp>
      <p:sp>
        <p:nvSpPr>
          <p:cNvPr id="3" name="Text Placeholder 2">
            <a:extLst>
              <a:ext uri="{FF2B5EF4-FFF2-40B4-BE49-F238E27FC236}">
                <a16:creationId xmlns:a16="http://schemas.microsoft.com/office/drawing/2014/main" id="{122CBA10-47EF-4B05-938A-4EBD8A202E35}"/>
              </a:ext>
            </a:extLst>
          </p:cNvPr>
          <p:cNvSpPr>
            <a:spLocks noGrp="1"/>
          </p:cNvSpPr>
          <p:nvPr>
            <p:ph type="body" sz="quarter" idx="15"/>
          </p:nvPr>
        </p:nvSpPr>
        <p:spPr>
          <a:xfrm>
            <a:off x="362796" y="973434"/>
            <a:ext cx="11260668" cy="631527"/>
          </a:xfrm>
        </p:spPr>
        <p:txBody>
          <a:bodyPr/>
          <a:lstStyle/>
          <a:p>
            <a:r>
              <a:rPr lang="tr-TR" dirty="0"/>
              <a:t>Dijital Pazarlama Denetimi Gerçekleştirin</a:t>
            </a:r>
            <a:endParaRPr lang="en-IE" dirty="0"/>
          </a:p>
        </p:txBody>
      </p:sp>
      <p:sp>
        <p:nvSpPr>
          <p:cNvPr id="4" name="Text Placeholder 3">
            <a:extLst>
              <a:ext uri="{FF2B5EF4-FFF2-40B4-BE49-F238E27FC236}">
                <a16:creationId xmlns:a16="http://schemas.microsoft.com/office/drawing/2014/main" id="{CC7D8047-6DD1-411F-9596-DA09D20C545B}"/>
              </a:ext>
            </a:extLst>
          </p:cNvPr>
          <p:cNvSpPr>
            <a:spLocks noGrp="1"/>
          </p:cNvSpPr>
          <p:nvPr>
            <p:ph type="body" sz="quarter" idx="17"/>
          </p:nvPr>
        </p:nvSpPr>
        <p:spPr>
          <a:xfrm>
            <a:off x="362798" y="1746638"/>
            <a:ext cx="5716772" cy="4814161"/>
          </a:xfrm>
        </p:spPr>
        <p:txBody>
          <a:body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Dijital pazarlama denetimi, tüm dijital stratejinizin her bir parçası üzerinde kapsamlı bir kontroldür.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Denetimin sonunda, neyin doğru neyin yanlış gittiği konusunda son derece net olmanız ve ayrıca pazarlama ekibinize veya ajansınıza ileteceğiniz son derece uygulanabilir bir rapor olması gerekir.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endParaRPr lang="en-US" dirty="0"/>
          </a:p>
          <a:p>
            <a:pPr algn="just"/>
            <a:r>
              <a:rPr lang="tr-TR" dirty="0"/>
              <a:t>Dijital Pazarlama Denetimi İçin kullanılabilecek çok fazla iyi uygulama için;</a:t>
            </a:r>
            <a:r>
              <a:rPr lang="en-US" dirty="0">
                <a:hlinkClick r:id="rId2"/>
              </a:rPr>
              <a:t> great online resources </a:t>
            </a:r>
            <a:endParaRPr lang="en-IE" dirty="0"/>
          </a:p>
        </p:txBody>
      </p:sp>
      <p:pic>
        <p:nvPicPr>
          <p:cNvPr id="1026" name="Picture 2">
            <a:extLst>
              <a:ext uri="{FF2B5EF4-FFF2-40B4-BE49-F238E27FC236}">
                <a16:creationId xmlns:a16="http://schemas.microsoft.com/office/drawing/2014/main" id="{400E4B82-8A7B-481E-8C51-C7DC3D68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878" y="2020959"/>
            <a:ext cx="6005122" cy="335911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781F2CED-0770-4334-A488-8E6DD768A44F}"/>
              </a:ext>
            </a:extLst>
          </p:cNvPr>
          <p:cNvSpPr txBox="1">
            <a:spLocks/>
          </p:cNvSpPr>
          <p:nvPr/>
        </p:nvSpPr>
        <p:spPr>
          <a:xfrm>
            <a:off x="0" y="25864"/>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solidFill>
                  <a:schemeClr val="bg1"/>
                </a:solidFill>
              </a:rPr>
              <a:t>ÖNERİLEN AKTİVİTELER</a:t>
            </a:r>
            <a:r>
              <a:rPr lang="en-IE" dirty="0"/>
              <a:t>? </a:t>
            </a:r>
          </a:p>
        </p:txBody>
      </p:sp>
    </p:spTree>
    <p:extLst>
      <p:ext uri="{BB962C8B-B14F-4D97-AF65-F5344CB8AC3E}">
        <p14:creationId xmlns:p14="http://schemas.microsoft.com/office/powerpoint/2010/main" val="144028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4400" dirty="0"/>
              <a:t>02. </a:t>
            </a:r>
            <a:r>
              <a:rPr lang="tr-TR" sz="4400" dirty="0"/>
              <a:t>Dijital Pazarlama Teknikleri-Hikaye Anlatıcılığı</a:t>
            </a:r>
            <a:endParaRPr lang="fr-FR" sz="4400" dirty="0"/>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52205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standing at window in train passing hills, holding camera pointed at self, recording and talking">
            <a:extLst>
              <a:ext uri="{FF2B5EF4-FFF2-40B4-BE49-F238E27FC236}">
                <a16:creationId xmlns:a16="http://schemas.microsoft.com/office/drawing/2014/main" id="{D1EE97BB-CC18-445F-9ADC-16F3B92538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6449" r="1165" b="11160"/>
          <a:stretch/>
        </p:blipFill>
        <p:spPr>
          <a:xfrm flipH="1">
            <a:off x="0" y="0"/>
            <a:ext cx="12192000" cy="6858000"/>
          </a:xfrm>
          <a:prstGeom prst="rect">
            <a:avLst/>
          </a:prstGeom>
        </p:spPr>
      </p:pic>
      <p:sp>
        <p:nvSpPr>
          <p:cNvPr id="3" name="Slide Number Placeholder 2">
            <a:extLst>
              <a:ext uri="{FF2B5EF4-FFF2-40B4-BE49-F238E27FC236}">
                <a16:creationId xmlns:a16="http://schemas.microsoft.com/office/drawing/2014/main" id="{E1363495-31A8-47D1-A1D1-6B62B66BEB68}"/>
              </a:ext>
            </a:extLst>
          </p:cNvPr>
          <p:cNvSpPr>
            <a:spLocks noGrp="1"/>
          </p:cNvSpPr>
          <p:nvPr>
            <p:ph type="sldNum" sz="quarter" idx="12"/>
          </p:nvPr>
        </p:nvSpPr>
        <p:spPr/>
        <p:txBody>
          <a:bodyPr/>
          <a:lstStyle/>
          <a:p>
            <a:fld id="{9C527BFA-2C0E-4CEC-B6A5-913A56FEF4B4}" type="slidenum">
              <a:rPr lang="fr-CA" smtClean="0"/>
              <a:pPr/>
              <a:t>12</a:t>
            </a:fld>
            <a:endParaRPr lang="fr-CA" dirty="0"/>
          </a:p>
        </p:txBody>
      </p:sp>
      <p:sp>
        <p:nvSpPr>
          <p:cNvPr id="7" name="Google Shape;432;p39">
            <a:extLst>
              <a:ext uri="{FF2B5EF4-FFF2-40B4-BE49-F238E27FC236}">
                <a16:creationId xmlns:a16="http://schemas.microsoft.com/office/drawing/2014/main" id="{4E6DD671-9219-4DBD-99A1-A2DCD2F0870F}"/>
              </a:ext>
            </a:extLst>
          </p:cNvPr>
          <p:cNvSpPr txBox="1"/>
          <p:nvPr/>
        </p:nvSpPr>
        <p:spPr>
          <a:xfrm>
            <a:off x="4395538" y="4531708"/>
            <a:ext cx="7329224" cy="854750"/>
          </a:xfrm>
          <a:prstGeom prst="rect">
            <a:avLst/>
          </a:prstGeom>
          <a:solidFill>
            <a:srgbClr val="FBE000"/>
          </a:solidFill>
          <a:ln>
            <a:noFill/>
          </a:ln>
        </p:spPr>
        <p:txBody>
          <a:bodyPr spcFirstLastPara="1" wrap="square" lIns="57482" tIns="57482" rIns="57482" bIns="57482" anchor="t" anchorCtr="0">
            <a:spAutoFit/>
          </a:bodyPr>
          <a:lstStyle/>
          <a:p>
            <a:pPr algn="ctr"/>
            <a:r>
              <a:rPr lang="en-US" sz="2400" i="1" dirty="0">
                <a:solidFill>
                  <a:srgbClr val="E43794"/>
                </a:solidFill>
                <a:latin typeface="Avenir"/>
                <a:ea typeface="Avenir"/>
                <a:cs typeface="Avenir"/>
                <a:sym typeface="Avenir"/>
              </a:rPr>
              <a:t>“</a:t>
            </a:r>
            <a:r>
              <a:rPr lang="tr-TR" sz="2400" i="1" dirty="0">
                <a:solidFill>
                  <a:srgbClr val="E43794"/>
                </a:solidFill>
                <a:latin typeface="Avenir"/>
                <a:ea typeface="Avenir"/>
                <a:cs typeface="Avenir"/>
                <a:sym typeface="Avenir"/>
              </a:rPr>
              <a:t>Hikaye Anlatımı bugün fikirleri dünyaya sunmanın en güçlü yoludur.’’</a:t>
            </a:r>
            <a:r>
              <a:rPr lang="en-US" sz="2400" i="1" dirty="0">
                <a:solidFill>
                  <a:srgbClr val="E43794"/>
                </a:solidFill>
                <a:latin typeface="Avenir"/>
                <a:ea typeface="Avenir"/>
                <a:cs typeface="Avenir"/>
                <a:sym typeface="Avenir"/>
              </a:rPr>
              <a:t> </a:t>
            </a:r>
          </a:p>
        </p:txBody>
      </p:sp>
      <p:sp>
        <p:nvSpPr>
          <p:cNvPr id="9" name="TextBox 8">
            <a:extLst>
              <a:ext uri="{FF2B5EF4-FFF2-40B4-BE49-F238E27FC236}">
                <a16:creationId xmlns:a16="http://schemas.microsoft.com/office/drawing/2014/main" id="{5BFB0310-A816-4F83-A4BB-6F8D96BE7D65}"/>
              </a:ext>
            </a:extLst>
          </p:cNvPr>
          <p:cNvSpPr txBox="1"/>
          <p:nvPr/>
        </p:nvSpPr>
        <p:spPr>
          <a:xfrm>
            <a:off x="5506124" y="5632680"/>
            <a:ext cx="6218638" cy="523220"/>
          </a:xfrm>
          <a:prstGeom prst="rect">
            <a:avLst/>
          </a:prstGeom>
          <a:solidFill>
            <a:srgbClr val="FBE000"/>
          </a:solidFill>
        </p:spPr>
        <p:txBody>
          <a:bodyPr wrap="square">
            <a:spAutoFit/>
          </a:bodyPr>
          <a:lstStyle/>
          <a:p>
            <a:pPr marL="287442" indent="-211589" algn="r">
              <a:buClr>
                <a:srgbClr val="E43794"/>
              </a:buClr>
              <a:buSzPts val="1700"/>
              <a:buFont typeface="Avenir"/>
              <a:buChar char="-"/>
            </a:pPr>
            <a:r>
              <a:rPr lang="en-US" sz="2800" i="1" dirty="0">
                <a:solidFill>
                  <a:srgbClr val="E43794"/>
                </a:solidFill>
                <a:latin typeface="Avenir"/>
                <a:ea typeface="Avenir"/>
                <a:cs typeface="Avenir"/>
                <a:sym typeface="Avenir"/>
              </a:rPr>
              <a:t>Robert McKee</a:t>
            </a:r>
          </a:p>
        </p:txBody>
      </p:sp>
    </p:spTree>
    <p:extLst>
      <p:ext uri="{BB962C8B-B14F-4D97-AF65-F5344CB8AC3E}">
        <p14:creationId xmlns:p14="http://schemas.microsoft.com/office/powerpoint/2010/main" val="398336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06676-C180-434B-87B7-B9CD0DF86353}"/>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837B87BC-5215-45EF-BCC9-9ADC96CD91EB}"/>
              </a:ext>
            </a:extLst>
          </p:cNvPr>
          <p:cNvSpPr>
            <a:spLocks noGrp="1"/>
          </p:cNvSpPr>
          <p:nvPr>
            <p:ph type="body" sz="quarter" idx="15"/>
          </p:nvPr>
        </p:nvSpPr>
        <p:spPr>
          <a:xfrm>
            <a:off x="465666" y="1052682"/>
            <a:ext cx="11260668" cy="631527"/>
          </a:xfrm>
        </p:spPr>
        <p:txBody>
          <a:bodyPr/>
          <a:lstStyle/>
          <a:p>
            <a:r>
              <a:rPr lang="tr-TR" dirty="0"/>
              <a:t>Hikaye Anlatıcılığı Nedir ve Pazarlama için Nasıl İlişkilidir?</a:t>
            </a:r>
            <a:endParaRPr lang="en-IE" dirty="0"/>
          </a:p>
        </p:txBody>
      </p:sp>
      <p:sp>
        <p:nvSpPr>
          <p:cNvPr id="4" name="Text Placeholder 3">
            <a:extLst>
              <a:ext uri="{FF2B5EF4-FFF2-40B4-BE49-F238E27FC236}">
                <a16:creationId xmlns:a16="http://schemas.microsoft.com/office/drawing/2014/main" id="{1984C4DD-9D3A-4677-AF71-95CA8BE43F16}"/>
              </a:ext>
            </a:extLst>
          </p:cNvPr>
          <p:cNvSpPr>
            <a:spLocks noGrp="1"/>
          </p:cNvSpPr>
          <p:nvPr>
            <p:ph type="body" sz="quarter" idx="17"/>
          </p:nvPr>
        </p:nvSpPr>
        <p:spPr>
          <a:xfrm>
            <a:off x="465668" y="2133599"/>
            <a:ext cx="11260666" cy="3996267"/>
          </a:xfrm>
        </p:spPr>
        <p:txBody>
          <a:bodyPr/>
          <a:lstStyle/>
          <a:p>
            <a:pPr marL="285750" indent="-285750">
              <a:lnSpc>
                <a:spcPct val="107000"/>
              </a:lnSpc>
              <a:spcAft>
                <a:spcPts val="800"/>
              </a:spcAft>
              <a:buFont typeface="Wingdings" panose="05000000000000000000" pitchFamily="2" charset="2"/>
              <a:buChar char="ü"/>
            </a:pPr>
            <a:r>
              <a:rPr lang="tr-TR" dirty="0">
                <a:effectLst/>
                <a:latin typeface="Calibri" panose="020F0502020204030204" pitchFamily="34" charset="0"/>
                <a:ea typeface="Calibri" panose="020F0502020204030204" pitchFamily="34" charset="0"/>
                <a:cs typeface="Times New Roman" panose="02020603050405020304" pitchFamily="18" charset="0"/>
              </a:rPr>
              <a:t>Hikaye anlatımı, önce müşteri ile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bağlantı kurma</a:t>
            </a:r>
            <a:r>
              <a:rPr lang="tr-TR" dirty="0">
                <a:effectLst/>
                <a:latin typeface="Calibri" panose="020F0502020204030204" pitchFamily="34" charset="0"/>
                <a:ea typeface="Calibri" panose="020F0502020204030204" pitchFamily="34" charset="0"/>
                <a:cs typeface="Times New Roman" panose="02020603050405020304" pitchFamily="18" charset="0"/>
              </a:rPr>
              <a:t> ve sonra bir ürünü satma sürecidir. </a:t>
            </a:r>
          </a:p>
          <a:p>
            <a:pPr marL="285750" indent="-285750">
              <a:lnSpc>
                <a:spcPct val="107000"/>
              </a:lnSpc>
              <a:spcAft>
                <a:spcPts val="800"/>
              </a:spcAft>
              <a:buFont typeface="Wingdings" panose="05000000000000000000" pitchFamily="2" charset="2"/>
              <a:buChar char="ü"/>
            </a:pPr>
            <a:r>
              <a:rPr lang="tr-TR" dirty="0">
                <a:effectLst/>
                <a:latin typeface="Calibri" panose="020F0502020204030204" pitchFamily="34" charset="0"/>
                <a:ea typeface="Calibri" panose="020F0502020204030204" pitchFamily="34" charset="0"/>
                <a:cs typeface="Times New Roman" panose="02020603050405020304" pitchFamily="18" charset="0"/>
              </a:rPr>
              <a:t>Ancak ustaca yazma yoluyla, yalnızca müşterilerle bağlantı kurmakla kalmayan bir hikaye yaratılır; şirketi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güvenilir bir kaynak </a:t>
            </a:r>
            <a:r>
              <a:rPr lang="tr-TR" dirty="0">
                <a:effectLst/>
                <a:latin typeface="Calibri" panose="020F0502020204030204" pitchFamily="34" charset="0"/>
                <a:ea typeface="Calibri" panose="020F0502020204030204" pitchFamily="34" charset="0"/>
                <a:cs typeface="Times New Roman" panose="02020603050405020304" pitchFamily="18" charset="0"/>
              </a:rPr>
              <a:t>olarak kurar</a:t>
            </a:r>
          </a:p>
          <a:p>
            <a:pPr marL="285750" indent="-285750">
              <a:lnSpc>
                <a:spcPct val="107000"/>
              </a:lnSpc>
              <a:spcAft>
                <a:spcPts val="800"/>
              </a:spcAft>
              <a:buFont typeface="Wingdings" panose="05000000000000000000" pitchFamily="2" charset="2"/>
              <a:buChar char="ü"/>
            </a:pPr>
            <a:r>
              <a:rPr lang="tr-TR" dirty="0">
                <a:effectLst/>
                <a:latin typeface="Calibri" panose="020F0502020204030204" pitchFamily="34" charset="0"/>
                <a:ea typeface="Calibri" panose="020F0502020204030204" pitchFamily="34" charset="0"/>
                <a:cs typeface="Times New Roman" panose="02020603050405020304" pitchFamily="18" charset="0"/>
              </a:rPr>
              <a:t>Bir müşteri hikayeyle </a:t>
            </a:r>
            <a:r>
              <a:rPr lang="tr-TR"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duygusal bir bağ </a:t>
            </a:r>
            <a:r>
              <a:rPr lang="tr-TR" dirty="0">
                <a:effectLst/>
                <a:latin typeface="Calibri" panose="020F0502020204030204" pitchFamily="34" charset="0"/>
                <a:ea typeface="Calibri" panose="020F0502020204030204" pitchFamily="34" charset="0"/>
                <a:cs typeface="Times New Roman" panose="02020603050405020304" pitchFamily="18" charset="0"/>
              </a:rPr>
              <a:t>kurar ve mesajın gerçek olduğu kabul edilir. Müşteri, hikayenin nihayetinde bir şeyler satmak için kullanıldığının farkında olsa da, hikaye aracılığıyla kurdukları bağlantıya dayanarak satın almaya daha yatkındır.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A092809F-9149-490F-90D0-EE01447158E8}"/>
              </a:ext>
            </a:extLst>
          </p:cNvPr>
          <p:cNvSpPr txBox="1"/>
          <p:nvPr/>
        </p:nvSpPr>
        <p:spPr>
          <a:xfrm>
            <a:off x="791043" y="5489929"/>
            <a:ext cx="10609913" cy="1070871"/>
          </a:xfrm>
          <a:prstGeom prst="rect">
            <a:avLst/>
          </a:prstGeom>
          <a:solidFill>
            <a:srgbClr val="FBE000"/>
          </a:solidFill>
        </p:spPr>
        <p:txBody>
          <a:bodyPr wrap="square" rtlCol="0">
            <a:sp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Hikaye anlatımı bu eğitim kursunda gerçekten önemli bir unsurdur, bu konu hakkında daha fazla bilgi için lütfen Modül 3'e bakın.</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9409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06B35288-71B9-49F3-95D7-111C730A9C8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111" b="27111"/>
          <a:stretch>
            <a:fillRect/>
          </a:stretch>
        </p:blipFill>
        <p:spPr>
          <a:xfrm>
            <a:off x="0" y="-42863"/>
            <a:ext cx="12192000" cy="3136901"/>
          </a:xfrm>
        </p:spPr>
      </p:pic>
      <p:sp>
        <p:nvSpPr>
          <p:cNvPr id="3" name="Slide Number Placeholder 2">
            <a:extLst>
              <a:ext uri="{FF2B5EF4-FFF2-40B4-BE49-F238E27FC236}">
                <a16:creationId xmlns:a16="http://schemas.microsoft.com/office/drawing/2014/main" id="{FB5D4719-C1E5-427C-80DD-87FA07D82658}"/>
              </a:ext>
            </a:extLst>
          </p:cNvPr>
          <p:cNvSpPr>
            <a:spLocks noGrp="1"/>
          </p:cNvSpPr>
          <p:nvPr>
            <p:ph type="sldNum" sz="quarter" idx="16"/>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67D9127E-20BC-4035-A3B8-C8472E973152}"/>
              </a:ext>
            </a:extLst>
          </p:cNvPr>
          <p:cNvSpPr>
            <a:spLocks noGrp="1"/>
          </p:cNvSpPr>
          <p:nvPr>
            <p:ph type="body" sz="quarter" idx="15"/>
          </p:nvPr>
        </p:nvSpPr>
        <p:spPr/>
        <p:txBody>
          <a:bodyPr/>
          <a:lstStyle/>
          <a:p>
            <a:r>
              <a:rPr lang="tr-TR" sz="3400" dirty="0"/>
              <a:t>Dijital Hikaye Anlatıcılığı Nedir</a:t>
            </a:r>
            <a:r>
              <a:rPr lang="en-IE" sz="3400" dirty="0"/>
              <a:t>? </a:t>
            </a:r>
            <a:r>
              <a:rPr lang="tr-TR" sz="3400" dirty="0"/>
              <a:t>Ve Niçin Pazarlamada Güçlü Bir Tekniktir</a:t>
            </a:r>
            <a:r>
              <a:rPr lang="en-IE" sz="3400" dirty="0"/>
              <a:t>?</a:t>
            </a:r>
          </a:p>
          <a:p>
            <a:endParaRPr lang="en-IE" sz="3400" dirty="0"/>
          </a:p>
        </p:txBody>
      </p:sp>
      <p:sp>
        <p:nvSpPr>
          <p:cNvPr id="5" name="Text Placeholder 4">
            <a:extLst>
              <a:ext uri="{FF2B5EF4-FFF2-40B4-BE49-F238E27FC236}">
                <a16:creationId xmlns:a16="http://schemas.microsoft.com/office/drawing/2014/main" id="{023E5086-E77D-4BC7-BD1D-FC80402FD056}"/>
              </a:ext>
            </a:extLst>
          </p:cNvPr>
          <p:cNvSpPr>
            <a:spLocks noGrp="1"/>
          </p:cNvSpPr>
          <p:nvPr>
            <p:ph type="body" sz="quarter" idx="17"/>
          </p:nvPr>
        </p:nvSpPr>
        <p:spPr>
          <a:xfrm>
            <a:off x="585787" y="4808197"/>
            <a:ext cx="11020426" cy="1663610"/>
          </a:xfrm>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hikaye anlatımı, kuruluşların hikaye anlatımı tekniklerini ve dijital teknolojiyi kullanarak izleyicileri web sitelerine çekmeleri için yeni bir yöntemdir. Şirketler, video veya metin gibi tek bir yöntemle hikayelerini anlatmak yerine, bu öğeleri, görüntüleri, kaydedilmiş ses, animasyon ve müziğin yanı sıra kullanırlar.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D80C64C3-B6C2-4FB2-B886-31C0D589E91B}"/>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Source: </a:t>
            </a:r>
            <a:r>
              <a:rPr lang="en-US" sz="1400" dirty="0">
                <a:hlinkClick r:id="rId4"/>
              </a:rPr>
              <a:t>ifamemedia.com</a:t>
            </a:r>
            <a:endParaRPr lang="en-IE" sz="1400" dirty="0"/>
          </a:p>
        </p:txBody>
      </p:sp>
    </p:spTree>
    <p:extLst>
      <p:ext uri="{BB962C8B-B14F-4D97-AF65-F5344CB8AC3E}">
        <p14:creationId xmlns:p14="http://schemas.microsoft.com/office/powerpoint/2010/main" val="2350086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id="{AF99FABB-ACE9-45C2-81B4-ECB14B94F1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3" b="1923"/>
          <a:stretch>
            <a:fillRect/>
          </a:stretch>
        </p:blipFill>
        <p:spPr>
          <a:xfrm>
            <a:off x="0" y="-2"/>
            <a:ext cx="12192003" cy="6858002"/>
          </a:xfrm>
        </p:spPr>
      </p:pic>
      <p:sp>
        <p:nvSpPr>
          <p:cNvPr id="3" name="Slide Number Placeholder 2">
            <a:extLst>
              <a:ext uri="{FF2B5EF4-FFF2-40B4-BE49-F238E27FC236}">
                <a16:creationId xmlns:a16="http://schemas.microsoft.com/office/drawing/2014/main" id="{5107AEAD-C129-4D8F-AE43-08BD0480CB25}"/>
              </a:ext>
            </a:extLst>
          </p:cNvPr>
          <p:cNvSpPr>
            <a:spLocks noGrp="1"/>
          </p:cNvSpPr>
          <p:nvPr>
            <p:ph type="sldNum" sz="quarter" idx="12"/>
          </p:nvPr>
        </p:nvSpPr>
        <p:spPr/>
        <p:txBody>
          <a:bodyPr/>
          <a:lstStyle/>
          <a:p>
            <a:fld id="{9C527BFA-2C0E-4CEC-B6A5-913A56FEF4B4}" type="slidenum">
              <a:rPr lang="fr-CA" smtClean="0"/>
              <a:pPr/>
              <a:t>15</a:t>
            </a:fld>
            <a:endParaRPr lang="fr-CA" dirty="0"/>
          </a:p>
        </p:txBody>
      </p:sp>
      <p:sp>
        <p:nvSpPr>
          <p:cNvPr id="4" name="Text Placeholder 3">
            <a:extLst>
              <a:ext uri="{FF2B5EF4-FFF2-40B4-BE49-F238E27FC236}">
                <a16:creationId xmlns:a16="http://schemas.microsoft.com/office/drawing/2014/main" id="{0D0F1185-B206-469D-8EE7-899F193661A4}"/>
              </a:ext>
            </a:extLst>
          </p:cNvPr>
          <p:cNvSpPr>
            <a:spLocks noGrp="1"/>
          </p:cNvSpPr>
          <p:nvPr>
            <p:ph type="body" sz="quarter" idx="15"/>
          </p:nvPr>
        </p:nvSpPr>
        <p:spPr/>
        <p:txBody>
          <a:bodyPr/>
          <a:lstStyle/>
          <a:p>
            <a:r>
              <a:rPr lang="tr-TR" dirty="0"/>
              <a:t>Pazarlama için Hikaye Anlatıcılığı</a:t>
            </a:r>
            <a:endParaRPr lang="en-IE" dirty="0"/>
          </a:p>
        </p:txBody>
      </p:sp>
      <p:sp>
        <p:nvSpPr>
          <p:cNvPr id="5" name="Text Placeholder 4">
            <a:extLst>
              <a:ext uri="{FF2B5EF4-FFF2-40B4-BE49-F238E27FC236}">
                <a16:creationId xmlns:a16="http://schemas.microsoft.com/office/drawing/2014/main" id="{542ED483-29F5-43CC-8A1C-FCF192B7CA92}"/>
              </a:ext>
            </a:extLst>
          </p:cNvPr>
          <p:cNvSpPr>
            <a:spLocks noGrp="1"/>
          </p:cNvSpPr>
          <p:nvPr>
            <p:ph type="body" sz="quarter" idx="17"/>
          </p:nvPr>
        </p:nvSpPr>
        <p:spPr/>
        <p:txBody>
          <a:body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Pazarlamada hikaye anlatımı, içerdiği bağlantı kurma gücü nedeniyle markanızın başarısı için hayati öneme sahiptir. Marka hikaye anlatımı, bizi duygusal olarak kendine çeken belirli bir içerik pazarlama türüdür.</a:t>
            </a:r>
          </a:p>
        </p:txBody>
      </p:sp>
    </p:spTree>
    <p:extLst>
      <p:ext uri="{BB962C8B-B14F-4D97-AF65-F5344CB8AC3E}">
        <p14:creationId xmlns:p14="http://schemas.microsoft.com/office/powerpoint/2010/main" val="2019631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C6415-6397-493E-A9EC-946208651CFF}"/>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3" name="Text Placeholder 2">
            <a:extLst>
              <a:ext uri="{FF2B5EF4-FFF2-40B4-BE49-F238E27FC236}">
                <a16:creationId xmlns:a16="http://schemas.microsoft.com/office/drawing/2014/main" id="{C777DF3C-F5F2-461C-A748-BC64CC35AA91}"/>
              </a:ext>
            </a:extLst>
          </p:cNvPr>
          <p:cNvSpPr>
            <a:spLocks noGrp="1"/>
          </p:cNvSpPr>
          <p:nvPr>
            <p:ph type="body" sz="quarter" idx="15"/>
          </p:nvPr>
        </p:nvSpPr>
        <p:spPr/>
        <p:txBody>
          <a:bodyPr/>
          <a:lstStyle/>
          <a:p>
            <a:r>
              <a:rPr lang="tr-TR" dirty="0"/>
              <a:t>Anlatabileceğiniz Hikaye Türleri</a:t>
            </a:r>
            <a:endParaRPr lang="en-IE" dirty="0"/>
          </a:p>
        </p:txBody>
      </p:sp>
      <p:sp>
        <p:nvSpPr>
          <p:cNvPr id="4" name="Text Placeholder 3">
            <a:extLst>
              <a:ext uri="{FF2B5EF4-FFF2-40B4-BE49-F238E27FC236}">
                <a16:creationId xmlns:a16="http://schemas.microsoft.com/office/drawing/2014/main" id="{B3B2F67C-E95A-40CB-81BB-D006E5DCCC94}"/>
              </a:ext>
            </a:extLst>
          </p:cNvPr>
          <p:cNvSpPr>
            <a:spLocks noGrp="1"/>
          </p:cNvSpPr>
          <p:nvPr>
            <p:ph type="body" sz="quarter" idx="17"/>
          </p:nvPr>
        </p:nvSpPr>
        <p:spPr/>
        <p:txBody>
          <a:bodyPr/>
          <a:lstStyle/>
          <a:p>
            <a:pPr marL="285750" indent="-285750" algn="just">
              <a:lnSpc>
                <a:spcPct val="107000"/>
              </a:lnSpc>
              <a:spcAft>
                <a:spcPts val="800"/>
              </a:spcAft>
              <a:buClr>
                <a:schemeClr val="accent2">
                  <a:lumMod val="75000"/>
                </a:schemeClr>
              </a:buClr>
              <a:buFont typeface="Wingdings" panose="05000000000000000000" pitchFamily="2" charset="2"/>
              <a:buChar char="Ø"/>
            </a:pPr>
            <a:r>
              <a:rPr lang="tr-TR"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Kişisel Hikayenizle Başlayın: </a:t>
            </a:r>
            <a:r>
              <a:rPr lang="tr-TR" dirty="0">
                <a:effectLst/>
                <a:latin typeface="Calibri" panose="020F0502020204030204" pitchFamily="34" charset="0"/>
                <a:ea typeface="Calibri" panose="020F0502020204030204" pitchFamily="34" charset="0"/>
                <a:cs typeface="Times New Roman" panose="02020603050405020304" pitchFamily="18" charset="0"/>
              </a:rPr>
              <a:t>Geçmişiniz, nasıl başladığınız, yaptığınız seçimler, işin içinde başka karakterler var mıydı? </a:t>
            </a:r>
          </a:p>
          <a:p>
            <a:pPr marL="285750" indent="-285750" algn="just">
              <a:lnSpc>
                <a:spcPct val="107000"/>
              </a:lnSpc>
              <a:spcAft>
                <a:spcPts val="800"/>
              </a:spcAft>
              <a:buClr>
                <a:schemeClr val="accent2">
                  <a:lumMod val="75000"/>
                </a:schemeClr>
              </a:buClr>
              <a:buFont typeface="Wingdings" panose="05000000000000000000" pitchFamily="2" charset="2"/>
              <a:buChar char="Ø"/>
            </a:pPr>
            <a:r>
              <a:rPr lang="tr-TR"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Tutku Hikayeniz: </a:t>
            </a:r>
            <a:r>
              <a:rPr lang="tr-TR" dirty="0">
                <a:effectLst/>
                <a:latin typeface="Calibri" panose="020F0502020204030204" pitchFamily="34" charset="0"/>
                <a:ea typeface="Calibri" panose="020F0502020204030204" pitchFamily="34" charset="0"/>
                <a:cs typeface="Times New Roman" panose="02020603050405020304" pitchFamily="18" charset="0"/>
              </a:rPr>
              <a:t>Neyi sevdiğinizi ve yaptığınız işi neden sevdiğinizi. </a:t>
            </a:r>
          </a:p>
          <a:p>
            <a:pPr marL="285750" indent="-285750" algn="just">
              <a:lnSpc>
                <a:spcPct val="107000"/>
              </a:lnSpc>
              <a:spcAft>
                <a:spcPts val="800"/>
              </a:spcAft>
              <a:buClr>
                <a:schemeClr val="accent2">
                  <a:lumMod val="75000"/>
                </a:schemeClr>
              </a:buClr>
              <a:buFont typeface="Wingdings" panose="05000000000000000000" pitchFamily="2" charset="2"/>
              <a:buChar char="Ø"/>
            </a:pPr>
            <a:r>
              <a:rPr lang="tr-TR"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Kişilik Öyküsü: </a:t>
            </a:r>
            <a:r>
              <a:rPr lang="tr-TR" dirty="0">
                <a:effectLst/>
                <a:latin typeface="Calibri" panose="020F0502020204030204" pitchFamily="34" charset="0"/>
                <a:ea typeface="Calibri" panose="020F0502020204030204" pitchFamily="34" charset="0"/>
                <a:cs typeface="Times New Roman" panose="02020603050405020304" pitchFamily="18" charset="0"/>
              </a:rPr>
              <a:t>İnsanlar markanızı, müşteri deneyimini veya işe yaklaşımınızı nasıl deneyimleyebilir.</a:t>
            </a:r>
          </a:p>
          <a:p>
            <a:pPr marL="285750" indent="-285750" algn="just">
              <a:lnSpc>
                <a:spcPct val="107000"/>
              </a:lnSpc>
              <a:spcAft>
                <a:spcPts val="800"/>
              </a:spcAft>
              <a:buClr>
                <a:schemeClr val="accent2">
                  <a:lumMod val="75000"/>
                </a:schemeClr>
              </a:buClr>
              <a:buFont typeface="Wingdings" panose="05000000000000000000" pitchFamily="2" charset="2"/>
              <a:buChar char="Ø"/>
            </a:pPr>
            <a:r>
              <a:rPr lang="tr-TR"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Müşteri Hikayesi: </a:t>
            </a:r>
            <a:r>
              <a:rPr lang="tr-TR" dirty="0">
                <a:effectLst/>
                <a:latin typeface="Calibri" panose="020F0502020204030204" pitchFamily="34" charset="0"/>
                <a:ea typeface="Calibri" panose="020F0502020204030204" pitchFamily="34" charset="0"/>
                <a:cs typeface="Times New Roman" panose="02020603050405020304" pitchFamily="18" charset="0"/>
              </a:rPr>
              <a:t>Siz müşteriler sizin hakkınızda ne söylüyorsunuz?</a:t>
            </a:r>
          </a:p>
          <a:p>
            <a:pPr marL="285750" indent="-285750" algn="just">
              <a:lnSpc>
                <a:spcPct val="107000"/>
              </a:lnSpc>
              <a:spcAft>
                <a:spcPts val="800"/>
              </a:spcAft>
              <a:buClr>
                <a:schemeClr val="accent2">
                  <a:lumMod val="75000"/>
                </a:schemeClr>
              </a:buClr>
              <a:buFont typeface="Wingdings" panose="05000000000000000000" pitchFamily="2" charset="2"/>
              <a:buChar char="Ø"/>
            </a:pPr>
            <a:r>
              <a:rPr lang="tr-TR"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Çalışan Hikayesi: </a:t>
            </a:r>
            <a:r>
              <a:rPr lang="tr-TR" dirty="0">
                <a:effectLst/>
                <a:latin typeface="Calibri" panose="020F0502020204030204" pitchFamily="34" charset="0"/>
                <a:ea typeface="Calibri" panose="020F0502020204030204" pitchFamily="34" charset="0"/>
                <a:cs typeface="Times New Roman" panose="02020603050405020304" pitchFamily="18" charset="0"/>
              </a:rPr>
              <a:t>Çalışanlar, işin sistemlerini, "hissini" veya kültürünü nasıl açıklıyor?</a:t>
            </a:r>
          </a:p>
          <a:p>
            <a:pPr algn="just">
              <a:lnSpc>
                <a:spcPct val="107000"/>
              </a:lnSpc>
              <a:spcAft>
                <a:spcPts val="800"/>
              </a:spcAft>
              <a:buClr>
                <a:schemeClr val="accent2">
                  <a:lumMod val="75000"/>
                </a:schemeClr>
              </a:buClr>
            </a:pP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366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65FFD-BF66-4081-A84E-AA7D92BA037A}"/>
              </a:ext>
            </a:extLst>
          </p:cNvPr>
          <p:cNvSpPr>
            <a:spLocks noGrp="1"/>
          </p:cNvSpPr>
          <p:nvPr>
            <p:ph type="body" sz="quarter" idx="15"/>
          </p:nvPr>
        </p:nvSpPr>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DALGA Projesi</a:t>
            </a:r>
          </a:p>
          <a:p>
            <a:pPr>
              <a:lnSpc>
                <a:spcPct val="107000"/>
              </a:lnSpc>
              <a:spcAft>
                <a:spcPts val="800"/>
              </a:spcAft>
            </a:pPr>
            <a:r>
              <a:rPr lang="tr-TR" sz="20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b="0" dirty="0" err="1">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Cornwall</a:t>
            </a:r>
            <a:r>
              <a:rPr lang="tr-TR" sz="20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 Müzesi, kullanıcı merkezli tasarımdan yararlanarak hikayeleri yeni ve farklı şekillerde anlatmalarını sağlayan beş küçük miras mekanıyla sürükleyici deneyimler inşa etti. Uzun vadede bu projeler, ekiplerin bu müzelerdeki dijital güvenini artırdı ve hikaye anlatma biçimlerini ve gelecekte neler yapabileceklerini değiştirdi</a:t>
            </a:r>
          </a:p>
        </p:txBody>
      </p:sp>
      <p:sp>
        <p:nvSpPr>
          <p:cNvPr id="4" name="Text Placeholder 3">
            <a:extLst>
              <a:ext uri="{FF2B5EF4-FFF2-40B4-BE49-F238E27FC236}">
                <a16:creationId xmlns:a16="http://schemas.microsoft.com/office/drawing/2014/main" id="{A5DE7BD2-B270-4C64-AAEF-A2F403786B53}"/>
              </a:ext>
            </a:extLst>
          </p:cNvPr>
          <p:cNvSpPr>
            <a:spLocks noGrp="1"/>
          </p:cNvSpPr>
          <p:nvPr>
            <p:ph type="body" sz="quarter" idx="19"/>
          </p:nvPr>
        </p:nvSpPr>
        <p:spPr/>
        <p:txBody>
          <a:bodyPr/>
          <a:lstStyle/>
          <a:p>
            <a:r>
              <a:rPr lang="tr-TR" dirty="0">
                <a:hlinkClick r:id="rId2"/>
              </a:rPr>
              <a:t>D</a:t>
            </a:r>
            <a:r>
              <a:rPr lang="en-IE" dirty="0">
                <a:hlinkClick r:id="rId2"/>
              </a:rPr>
              <a:t>A</a:t>
            </a:r>
            <a:r>
              <a:rPr lang="tr-TR" dirty="0">
                <a:hlinkClick r:id="rId2"/>
              </a:rPr>
              <a:t>HA FAZLASI</a:t>
            </a:r>
            <a:endParaRPr lang="en-IE" dirty="0">
              <a:hlinkClick r:id="rId2"/>
            </a:endParaRPr>
          </a:p>
        </p:txBody>
      </p:sp>
      <p:sp>
        <p:nvSpPr>
          <p:cNvPr id="7" name="TextBox 6">
            <a:extLst>
              <a:ext uri="{FF2B5EF4-FFF2-40B4-BE49-F238E27FC236}">
                <a16:creationId xmlns:a16="http://schemas.microsoft.com/office/drawing/2014/main" id="{6BB5E6FF-336C-4384-8E8E-3B18F1BB4EA0}"/>
              </a:ext>
            </a:extLst>
          </p:cNvPr>
          <p:cNvSpPr txBox="1"/>
          <p:nvPr/>
        </p:nvSpPr>
        <p:spPr>
          <a:xfrm>
            <a:off x="6624084" y="5975498"/>
            <a:ext cx="5096860" cy="369332"/>
          </a:xfrm>
          <a:prstGeom prst="rect">
            <a:avLst/>
          </a:prstGeom>
          <a:solidFill>
            <a:srgbClr val="FBE000"/>
          </a:solidFill>
        </p:spPr>
        <p:txBody>
          <a:bodyPr wrap="square" rtlCol="0">
            <a:spAutoFit/>
          </a:bodyPr>
          <a:lstStyle/>
          <a:p>
            <a:r>
              <a:rPr lang="tr-TR" dirty="0">
                <a:solidFill>
                  <a:srgbClr val="767171"/>
                </a:solidFill>
              </a:rPr>
              <a:t>Vaka çalışmalarını linkten öğrenebilirsiniz ;</a:t>
            </a:r>
            <a:r>
              <a:rPr lang="en-IE" dirty="0">
                <a:solidFill>
                  <a:srgbClr val="767171"/>
                </a:solidFill>
                <a:hlinkClick r:id="rId3"/>
              </a:rPr>
              <a:t> link</a:t>
            </a:r>
            <a:r>
              <a:rPr lang="en-IE" dirty="0">
                <a:solidFill>
                  <a:srgbClr val="767171"/>
                </a:solidFill>
              </a:rPr>
              <a:t>.</a:t>
            </a:r>
          </a:p>
        </p:txBody>
      </p:sp>
      <p:sp>
        <p:nvSpPr>
          <p:cNvPr id="8" name="TextBox 7">
            <a:extLst>
              <a:ext uri="{FF2B5EF4-FFF2-40B4-BE49-F238E27FC236}">
                <a16:creationId xmlns:a16="http://schemas.microsoft.com/office/drawing/2014/main"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tr-TR" sz="2400" dirty="0"/>
              <a:t>Örneğin </a:t>
            </a:r>
            <a:r>
              <a:rPr lang="en-IE" sz="2400" dirty="0"/>
              <a:t>..</a:t>
            </a:r>
          </a:p>
        </p:txBody>
      </p:sp>
      <p:pic>
        <p:nvPicPr>
          <p:cNvPr id="10" name="Segnaposto immagine 9">
            <a:extLst>
              <a:ext uri="{FF2B5EF4-FFF2-40B4-BE49-F238E27FC236}">
                <a16:creationId xmlns:a16="http://schemas.microsoft.com/office/drawing/2014/main" id="{79C7553E-62A2-6CA5-130F-4DBDB43457A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8211" r="28211"/>
          <a:stretch>
            <a:fillRect/>
          </a:stretch>
        </p:blipFill>
        <p:spPr/>
      </p:pic>
    </p:spTree>
    <p:extLst>
      <p:ext uri="{BB962C8B-B14F-4D97-AF65-F5344CB8AC3E}">
        <p14:creationId xmlns:p14="http://schemas.microsoft.com/office/powerpoint/2010/main" val="247722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79F1A-5E82-4F26-BC2F-3065E12F3371}"/>
              </a:ext>
            </a:extLst>
          </p:cNvPr>
          <p:cNvSpPr>
            <a:spLocks noGrp="1"/>
          </p:cNvSpPr>
          <p:nvPr>
            <p:ph type="sldNum" sz="quarter" idx="14"/>
          </p:nvPr>
        </p:nvSpPr>
        <p:spPr/>
        <p:txBody>
          <a:bodyPr/>
          <a:lstStyle/>
          <a:p>
            <a:fld id="{9C527BFA-2C0E-4CEC-B6A5-913A56FEF4B4}" type="slidenum">
              <a:rPr lang="fr-CA" smtClean="0"/>
              <a:pPr/>
              <a:t>18</a:t>
            </a:fld>
            <a:endParaRPr lang="fr-CA" dirty="0"/>
          </a:p>
        </p:txBody>
      </p:sp>
      <p:sp>
        <p:nvSpPr>
          <p:cNvPr id="3" name="Text Placeholder 2">
            <a:extLst>
              <a:ext uri="{FF2B5EF4-FFF2-40B4-BE49-F238E27FC236}">
                <a16:creationId xmlns:a16="http://schemas.microsoft.com/office/drawing/2014/main" id="{AD1005DC-5BAB-43EC-8E0D-9A4B603B1D7F}"/>
              </a:ext>
            </a:extLst>
          </p:cNvPr>
          <p:cNvSpPr>
            <a:spLocks noGrp="1"/>
          </p:cNvSpPr>
          <p:nvPr>
            <p:ph type="body" sz="quarter" idx="18"/>
          </p:nvPr>
        </p:nvSpPr>
        <p:spPr/>
        <p:txBody>
          <a:bodyPr/>
          <a:lstStyle/>
          <a:p>
            <a:r>
              <a:rPr lang="tr-TR" dirty="0"/>
              <a:t>giriş</a:t>
            </a:r>
            <a:endParaRPr lang="en-IE" dirty="0"/>
          </a:p>
        </p:txBody>
      </p:sp>
      <p:sp>
        <p:nvSpPr>
          <p:cNvPr id="4" name="Text Placeholder 3">
            <a:extLst>
              <a:ext uri="{FF2B5EF4-FFF2-40B4-BE49-F238E27FC236}">
                <a16:creationId xmlns:a16="http://schemas.microsoft.com/office/drawing/2014/main" id="{611179F1-CA9A-4B9C-BC1E-50C52D245D51}"/>
              </a:ext>
            </a:extLst>
          </p:cNvPr>
          <p:cNvSpPr>
            <a:spLocks noGrp="1"/>
          </p:cNvSpPr>
          <p:nvPr>
            <p:ph type="body" sz="quarter" idx="19"/>
          </p:nvPr>
        </p:nvSpPr>
        <p:spPr/>
        <p:txBody>
          <a:bodyPr/>
          <a:lstStyle/>
          <a:p>
            <a:r>
              <a:rPr lang="tr-TR" dirty="0"/>
              <a:t>gelişme</a:t>
            </a:r>
            <a:endParaRPr lang="en-IE" dirty="0"/>
          </a:p>
        </p:txBody>
      </p:sp>
      <p:sp>
        <p:nvSpPr>
          <p:cNvPr id="5" name="Text Placeholder 4">
            <a:extLst>
              <a:ext uri="{FF2B5EF4-FFF2-40B4-BE49-F238E27FC236}">
                <a16:creationId xmlns:a16="http://schemas.microsoft.com/office/drawing/2014/main" id="{82FB47BD-40DD-48B4-8816-5731B04BDC68}"/>
              </a:ext>
            </a:extLst>
          </p:cNvPr>
          <p:cNvSpPr>
            <a:spLocks noGrp="1"/>
          </p:cNvSpPr>
          <p:nvPr>
            <p:ph type="body" sz="quarter" idx="20"/>
          </p:nvPr>
        </p:nvSpPr>
        <p:spPr/>
        <p:txBody>
          <a:bodyPr/>
          <a:lstStyle/>
          <a:p>
            <a:r>
              <a:rPr lang="tr-TR" dirty="0"/>
              <a:t>sonuç</a:t>
            </a:r>
            <a:endParaRPr lang="en-IE" dirty="0"/>
          </a:p>
        </p:txBody>
      </p:sp>
      <p:sp>
        <p:nvSpPr>
          <p:cNvPr id="6" name="Text Placeholder 5">
            <a:extLst>
              <a:ext uri="{FF2B5EF4-FFF2-40B4-BE49-F238E27FC236}">
                <a16:creationId xmlns:a16="http://schemas.microsoft.com/office/drawing/2014/main" id="{9E537090-E422-451A-BA09-7C53DCA747FB}"/>
              </a:ext>
            </a:extLst>
          </p:cNvPr>
          <p:cNvSpPr>
            <a:spLocks noGrp="1"/>
          </p:cNvSpPr>
          <p:nvPr>
            <p:ph type="body" sz="quarter" idx="16"/>
          </p:nvPr>
        </p:nvSpPr>
        <p:spPr>
          <a:xfrm>
            <a:off x="7051127" y="1624287"/>
            <a:ext cx="4571737" cy="628777"/>
          </a:xfrm>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İyi bir film senaryosu gibi, iyi bir dijital hikayenin de hikayeyi başlatan bir olayı, üstesinden gelinmesi gereken sorunları ve güçlü bir sonu olmalıdır.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Başka bazı önemli özellikler de var. Hadi bir bakalım…</a:t>
            </a:r>
          </a:p>
        </p:txBody>
      </p:sp>
      <p:sp>
        <p:nvSpPr>
          <p:cNvPr id="13" name="TextBox 12">
            <a:extLst>
              <a:ext uri="{FF2B5EF4-FFF2-40B4-BE49-F238E27FC236}">
                <a16:creationId xmlns:a16="http://schemas.microsoft.com/office/drawing/2014/main" id="{9889FD61-7774-413C-8FB3-064D55AAD1C2}"/>
              </a:ext>
            </a:extLst>
          </p:cNvPr>
          <p:cNvSpPr txBox="1"/>
          <p:nvPr/>
        </p:nvSpPr>
        <p:spPr>
          <a:xfrm>
            <a:off x="273788" y="0"/>
            <a:ext cx="8065539" cy="646331"/>
          </a:xfrm>
          <a:prstGeom prst="rect">
            <a:avLst/>
          </a:prstGeom>
          <a:noFill/>
        </p:spPr>
        <p:txBody>
          <a:bodyPr wrap="square">
            <a:spAutoFit/>
          </a:bodyPr>
          <a:lstStyle/>
          <a:p>
            <a:pPr algn="l"/>
            <a:r>
              <a:rPr lang="tr-TR" sz="3600" b="1" i="0" dirty="0">
                <a:solidFill>
                  <a:schemeClr val="bg1"/>
                </a:solidFill>
                <a:effectLst/>
                <a:latin typeface="Avenir Black" panose="02000503020000020003"/>
              </a:rPr>
              <a:t>Dijital </a:t>
            </a:r>
            <a:r>
              <a:rPr lang="tr-TR" sz="3600" b="1" dirty="0">
                <a:solidFill>
                  <a:schemeClr val="bg1"/>
                </a:solidFill>
                <a:latin typeface="Avenir Black" panose="02000503020000020003"/>
              </a:rPr>
              <a:t>Hikaye Anlatıcılığının unsurları</a:t>
            </a:r>
            <a:endParaRPr lang="en-IE" sz="3600" b="1" i="0" dirty="0">
              <a:solidFill>
                <a:schemeClr val="bg1"/>
              </a:solidFill>
              <a:effectLst/>
              <a:latin typeface="Avenir Black" panose="02000503020000020003"/>
            </a:endParaRPr>
          </a:p>
        </p:txBody>
      </p:sp>
    </p:spTree>
    <p:extLst>
      <p:ext uri="{BB962C8B-B14F-4D97-AF65-F5344CB8AC3E}">
        <p14:creationId xmlns:p14="http://schemas.microsoft.com/office/powerpoint/2010/main" val="200889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94ECC9AE-1308-48EC-88D1-5E8D08B93A9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8906" b="28906"/>
          <a:stretch>
            <a:fillRect/>
          </a:stretch>
        </p:blipFill>
        <p:spPr/>
      </p:pic>
      <p:sp>
        <p:nvSpPr>
          <p:cNvPr id="3" name="Slide Number Placeholder 2">
            <a:extLst>
              <a:ext uri="{FF2B5EF4-FFF2-40B4-BE49-F238E27FC236}">
                <a16:creationId xmlns:a16="http://schemas.microsoft.com/office/drawing/2014/main" id="{8B5F8BBB-9D62-4F90-87E5-60BB44EBEE7A}"/>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4" name="Text Placeholder 3">
            <a:extLst>
              <a:ext uri="{FF2B5EF4-FFF2-40B4-BE49-F238E27FC236}">
                <a16:creationId xmlns:a16="http://schemas.microsoft.com/office/drawing/2014/main" id="{81731EEA-7482-40FC-8BA8-E64292DD9D7E}"/>
              </a:ext>
            </a:extLst>
          </p:cNvPr>
          <p:cNvSpPr>
            <a:spLocks noGrp="1"/>
          </p:cNvSpPr>
          <p:nvPr>
            <p:ph type="body" sz="quarter" idx="15"/>
          </p:nvPr>
        </p:nvSpPr>
        <p:spPr/>
        <p:txBody>
          <a:bodyPr/>
          <a:lstStyle/>
          <a:p>
            <a:r>
              <a:rPr lang="tr-TR" dirty="0"/>
              <a:t>Duygu</a:t>
            </a:r>
            <a:endParaRPr lang="en-IE" dirty="0"/>
          </a:p>
        </p:txBody>
      </p:sp>
      <p:sp>
        <p:nvSpPr>
          <p:cNvPr id="5" name="Text Placeholder 4">
            <a:extLst>
              <a:ext uri="{FF2B5EF4-FFF2-40B4-BE49-F238E27FC236}">
                <a16:creationId xmlns:a16="http://schemas.microsoft.com/office/drawing/2014/main" id="{D7F9FEC2-4207-4B63-A439-9475959DF087}"/>
              </a:ext>
            </a:extLst>
          </p:cNvPr>
          <p:cNvSpPr>
            <a:spLocks noGrp="1"/>
          </p:cNvSpPr>
          <p:nvPr>
            <p:ph type="body" sz="quarter" idx="17"/>
          </p:nvPr>
        </p:nvSpPr>
        <p:spPr>
          <a:xfrm>
            <a:off x="125730" y="4352803"/>
            <a:ext cx="11897592" cy="1663610"/>
          </a:xfrm>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Bir hikaye, hikaye anlatımı kurallarına teknik bağlılığı açısından harika olabilir, ancak duygu içeriyorsa daha da iyidir. İnsanlar (ve tüketiciler!) olarak bizi birbirimize bağlayan şey duygudur. Duygusal pazarlama, izleyicinin bir ürünü tanımlamasına ve satın almasına yardımcı olmak için (tekil) bir duygunun kullanıldığı bir pazarlama iletişimi biçimidir. Öfke, mutluluk veya merhamet gibi pazarlamadaki duygular, bir marka veya ürün deneyimine daha fazla anlam ve derinlik katar.</a:t>
            </a:r>
          </a:p>
        </p:txBody>
      </p:sp>
      <p:sp>
        <p:nvSpPr>
          <p:cNvPr id="8" name="TextBox 7">
            <a:extLst>
              <a:ext uri="{FF2B5EF4-FFF2-40B4-BE49-F238E27FC236}">
                <a16:creationId xmlns:a16="http://schemas.microsoft.com/office/drawing/2014/main" id="{51CAD2B7-785C-4448-85DA-6D8B04B8EB0A}"/>
              </a:ext>
            </a:extLst>
          </p:cNvPr>
          <p:cNvSpPr txBox="1"/>
          <p:nvPr/>
        </p:nvSpPr>
        <p:spPr>
          <a:xfrm>
            <a:off x="-1772" y="2459477"/>
            <a:ext cx="7329164" cy="646331"/>
          </a:xfrm>
          <a:prstGeom prst="rect">
            <a:avLst/>
          </a:prstGeom>
          <a:solidFill>
            <a:srgbClr val="E43794"/>
          </a:solidFill>
        </p:spPr>
        <p:txBody>
          <a:bodyPr wrap="square">
            <a:spAutoFit/>
          </a:bodyPr>
          <a:lstStyle/>
          <a:p>
            <a:pPr algn="l"/>
            <a:r>
              <a:rPr lang="tr-TR" sz="3600" b="1" dirty="0">
                <a:solidFill>
                  <a:schemeClr val="bg1"/>
                </a:solidFill>
                <a:latin typeface="Avenir Black" panose="02000503020000020003"/>
              </a:rPr>
              <a:t>Dijital Hikaye Anlatıcılığının Unsurları</a:t>
            </a:r>
            <a:endParaRPr lang="en-IE" sz="3600" b="1" i="0" dirty="0">
              <a:solidFill>
                <a:schemeClr val="bg1"/>
              </a:solidFill>
              <a:effectLst/>
              <a:latin typeface="Avenir Black" panose="02000503020000020003"/>
            </a:endParaRPr>
          </a:p>
        </p:txBody>
      </p:sp>
    </p:spTree>
    <p:extLst>
      <p:ext uri="{BB962C8B-B14F-4D97-AF65-F5344CB8AC3E}">
        <p14:creationId xmlns:p14="http://schemas.microsoft.com/office/powerpoint/2010/main" val="45925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4"/>
          </p:nvPr>
        </p:nvSpPr>
        <p:spPr/>
        <p:txBody>
          <a:bodyPr/>
          <a:lstStyle/>
          <a:p>
            <a:fld id="{9C527BFA-2C0E-4CEC-B6A5-913A56FEF4B4}" type="slidenum">
              <a:rPr lang="fr-CA" smtClean="0"/>
              <a:pPr/>
              <a:t>2</a:t>
            </a:fld>
            <a:endParaRPr lang="fr-CA"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5"/>
          </p:nvPr>
        </p:nvSpPr>
        <p:spPr>
          <a:xfrm>
            <a:off x="141201" y="67635"/>
            <a:ext cx="11260668" cy="631527"/>
          </a:xfrm>
          <a:noFill/>
        </p:spPr>
        <p:txBody>
          <a:bodyPr/>
          <a:lstStyle/>
          <a:p>
            <a:pPr marL="152400" algn="l">
              <a:spcBef>
                <a:spcPts val="1000"/>
              </a:spcBef>
              <a:buClr>
                <a:srgbClr val="FBE000"/>
              </a:buClr>
              <a:buSzPts val="1200"/>
            </a:pPr>
            <a:r>
              <a:rPr lang="tr-TR" dirty="0">
                <a:solidFill>
                  <a:schemeClr val="bg1"/>
                </a:solidFill>
                <a:latin typeface="Calibri" panose="020F0502020204030204" pitchFamily="34" charset="0"/>
                <a:cs typeface="Calibri" panose="020F0502020204030204" pitchFamily="34" charset="0"/>
              </a:rPr>
              <a:t>Öğrenme Hedefleri</a:t>
            </a:r>
            <a:endParaRPr lang="en-US" dirty="0">
              <a:solidFill>
                <a:schemeClr val="bg1"/>
              </a:solidFill>
              <a:latin typeface="Calibri" panose="020F0502020204030204" pitchFamily="34" charset="0"/>
              <a:cs typeface="Calibri" panose="020F0502020204030204" pitchFamily="34" charset="0"/>
            </a:endParaRPr>
          </a:p>
          <a:p>
            <a:pPr marL="970590" lvl="2" indent="-342900">
              <a:spcBef>
                <a:spcPts val="1000"/>
              </a:spcBef>
              <a:buClr>
                <a:srgbClr val="E43794"/>
              </a:buClr>
              <a:buSzPts val="1200"/>
              <a:buFont typeface="Wingdings" panose="05000000000000000000" pitchFamily="2" charset="2"/>
              <a:buChar char="§"/>
            </a:pPr>
            <a:endParaRPr lang="en-US" sz="2400" dirty="0">
              <a:solidFill>
                <a:schemeClr val="bg1"/>
              </a:solidFill>
              <a:latin typeface="Calibri" panose="020F0502020204030204" pitchFamily="34" charset="0"/>
              <a:cs typeface="Calibri" panose="020F0502020204030204" pitchFamily="34" charset="0"/>
            </a:endParaRPr>
          </a:p>
          <a:p>
            <a:pPr marL="627690" lvl="2">
              <a:spcBef>
                <a:spcPts val="1000"/>
              </a:spcBef>
              <a:buClr>
                <a:srgbClr val="E43794"/>
              </a:buClr>
              <a:buSzPts val="1200"/>
            </a:pPr>
            <a:endParaRPr lang="en-US" sz="2400" dirty="0">
              <a:solidFill>
                <a:schemeClr val="bg1"/>
              </a:solidFill>
              <a:latin typeface="Calibri" panose="020F0502020204030204" pitchFamily="34" charset="0"/>
              <a:cs typeface="Calibri" panose="020F0502020204030204" pitchFamily="34" charset="0"/>
            </a:endParaRPr>
          </a:p>
          <a:p>
            <a:pPr marL="457200" lvl="0" indent="-304800" algn="l" rtl="0">
              <a:spcBef>
                <a:spcPts val="1000"/>
              </a:spcBef>
              <a:spcAft>
                <a:spcPts val="0"/>
              </a:spcAft>
              <a:buClr>
                <a:srgbClr val="FBE000"/>
              </a:buClr>
              <a:buSzPts val="1200"/>
              <a:buFont typeface="Avenir"/>
              <a:buChar char="●"/>
            </a:pPr>
            <a:endParaRPr lang="en-US" dirty="0">
              <a:solidFill>
                <a:schemeClr val="bg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47FD706-BA41-A2F5-4013-E78054346C58}"/>
              </a:ext>
            </a:extLst>
          </p:cNvPr>
          <p:cNvSpPr>
            <a:spLocks noGrp="1"/>
          </p:cNvSpPr>
          <p:nvPr>
            <p:ph type="body" sz="quarter" idx="17"/>
          </p:nvPr>
        </p:nvSpPr>
        <p:spPr>
          <a:xfrm>
            <a:off x="288687" y="1069746"/>
            <a:ext cx="11260666" cy="4108908"/>
          </a:xfrm>
        </p:spPr>
        <p:txBody>
          <a:body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Bu modülde şunları nasıl yapacağınızı öğreneceksiniz:</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Clr>
                <a:srgbClr val="E43794"/>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Pazarlama ve dijital pazarlama arasındaki farkı ayırt edin</a:t>
            </a:r>
          </a:p>
          <a:p>
            <a:pPr marL="285750" indent="-285750" algn="just">
              <a:lnSpc>
                <a:spcPct val="107000"/>
              </a:lnSpc>
              <a:spcAft>
                <a:spcPts val="800"/>
              </a:spcAft>
              <a:buClr>
                <a:srgbClr val="E43794"/>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hikaye anlatımının öğelerini 21. yüzyılın önemli bir pazarlama aracı olarak açıklayın ve kullanın</a:t>
            </a:r>
          </a:p>
          <a:p>
            <a:pPr marL="285750" indent="-285750" algn="just">
              <a:lnSpc>
                <a:spcPct val="107000"/>
              </a:lnSpc>
              <a:spcAft>
                <a:spcPts val="800"/>
              </a:spcAft>
              <a:buClr>
                <a:srgbClr val="E43794"/>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Gelecekteki pazarlama çabalarınızda kullanıcı tarafından oluşturulan içeriği açıklayın ve kullanın</a:t>
            </a:r>
          </a:p>
          <a:p>
            <a:pPr marL="285750" indent="-285750" algn="just">
              <a:lnSpc>
                <a:spcPct val="107000"/>
              </a:lnSpc>
              <a:spcAft>
                <a:spcPts val="800"/>
              </a:spcAft>
              <a:buClr>
                <a:srgbClr val="E43794"/>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Uygulamada dijital hikaye anlatımı ve kullanıcı tarafından oluşturulan içerikle ilgili en iyi uygulama örnek olaylarını değerlendirin</a:t>
            </a:r>
          </a:p>
          <a:p>
            <a:pPr marL="285750" indent="-285750" algn="just">
              <a:lnSpc>
                <a:spcPct val="107000"/>
              </a:lnSpc>
              <a:spcAft>
                <a:spcPts val="800"/>
              </a:spcAft>
              <a:buClr>
                <a:srgbClr val="E43794"/>
              </a:buClr>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kültürel miras deneyiminizin dijital pazarlaması için kullanılabilecek 5 faydalı aracı hatırlayın</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ackground pattern&#10;&#10;Description automatically generated">
            <a:extLst>
              <a:ext uri="{FF2B5EF4-FFF2-40B4-BE49-F238E27FC236}">
                <a16:creationId xmlns:a16="http://schemas.microsoft.com/office/drawing/2014/main" id="{BE336552-B877-46BE-AEA4-90C7481D81A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250" b="31250"/>
          <a:stretch>
            <a:fillRect/>
          </a:stretch>
        </p:blipFill>
        <p:spPr/>
      </p:pic>
      <p:sp>
        <p:nvSpPr>
          <p:cNvPr id="3" name="Slide Number Placeholder 2">
            <a:extLst>
              <a:ext uri="{FF2B5EF4-FFF2-40B4-BE49-F238E27FC236}">
                <a16:creationId xmlns:a16="http://schemas.microsoft.com/office/drawing/2014/main" id="{FAFF7112-C499-4F90-BC34-38038B93CB11}"/>
              </a:ext>
            </a:extLst>
          </p:cNvPr>
          <p:cNvSpPr>
            <a:spLocks noGrp="1"/>
          </p:cNvSpPr>
          <p:nvPr>
            <p:ph type="sldNum" sz="quarter" idx="14"/>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id="{3C4C884F-8DDB-48F6-B75D-FCA5FE388F25}"/>
              </a:ext>
            </a:extLst>
          </p:cNvPr>
          <p:cNvSpPr>
            <a:spLocks noGrp="1"/>
          </p:cNvSpPr>
          <p:nvPr>
            <p:ph type="body" sz="quarter" idx="15"/>
          </p:nvPr>
        </p:nvSpPr>
        <p:spPr>
          <a:xfrm>
            <a:off x="-52389" y="3611904"/>
            <a:ext cx="12192002" cy="631527"/>
          </a:xfrm>
        </p:spPr>
        <p:txBody>
          <a:bodyPr/>
          <a:lstStyle/>
          <a:p>
            <a:r>
              <a:rPr lang="tr-TR" dirty="0"/>
              <a:t>Özgünlük</a:t>
            </a:r>
            <a:endParaRPr lang="en-IE" dirty="0"/>
          </a:p>
        </p:txBody>
      </p:sp>
      <p:sp>
        <p:nvSpPr>
          <p:cNvPr id="5" name="Text Placeholder 4">
            <a:extLst>
              <a:ext uri="{FF2B5EF4-FFF2-40B4-BE49-F238E27FC236}">
                <a16:creationId xmlns:a16="http://schemas.microsoft.com/office/drawing/2014/main" id="{6784E218-C88A-4112-8B4E-DD3CA7F8819B}"/>
              </a:ext>
            </a:extLst>
          </p:cNvPr>
          <p:cNvSpPr>
            <a:spLocks noGrp="1"/>
          </p:cNvSpPr>
          <p:nvPr>
            <p:ph type="body" sz="quarter" idx="17"/>
          </p:nvPr>
        </p:nvSpPr>
        <p:spPr>
          <a:xfrm>
            <a:off x="319087" y="4426334"/>
            <a:ext cx="11553825" cy="1663610"/>
          </a:xfrm>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İnsanlar, bir hikayenin markanın veya müşterilerinin gerçeklerine ve değerlerine bağlı olup olmadığını hemen anlayabilir. Doğru bir şekilde uygulandığında, pazarlamadaki özgünlük, aksi takdirde gürültülü bir pazarda öne çıkmanıza yardımcı olur. Özgünlük, hedef kitlenizle gerçek bağlantılar kurmak ve güven oluşturmak için güçlü bir araçtır. Unutmayın, birçok tüketici bir markanın değerlerini ve destekledikleri nedenleri önemser.</a:t>
            </a:r>
          </a:p>
        </p:txBody>
      </p:sp>
      <p:sp>
        <p:nvSpPr>
          <p:cNvPr id="8" name="TextBox 7">
            <a:extLst>
              <a:ext uri="{FF2B5EF4-FFF2-40B4-BE49-F238E27FC236}">
                <a16:creationId xmlns:a16="http://schemas.microsoft.com/office/drawing/2014/main" id="{7B776364-07E7-7E46-B23E-8E359FB9CBC1}"/>
              </a:ext>
            </a:extLst>
          </p:cNvPr>
          <p:cNvSpPr txBox="1"/>
          <p:nvPr/>
        </p:nvSpPr>
        <p:spPr>
          <a:xfrm>
            <a:off x="-1772" y="2459477"/>
            <a:ext cx="7329164" cy="646331"/>
          </a:xfrm>
          <a:prstGeom prst="rect">
            <a:avLst/>
          </a:prstGeom>
          <a:solidFill>
            <a:srgbClr val="E43794"/>
          </a:solidFill>
        </p:spPr>
        <p:txBody>
          <a:bodyPr wrap="square">
            <a:spAutoFit/>
          </a:bodyPr>
          <a:lstStyle/>
          <a:p>
            <a:pPr algn="l"/>
            <a:r>
              <a:rPr lang="tr-TR" sz="3600" b="1" dirty="0">
                <a:solidFill>
                  <a:schemeClr val="bg1"/>
                </a:solidFill>
                <a:latin typeface="Avenir Black" panose="02000503020000020003"/>
              </a:rPr>
              <a:t>Dijital Hikaye Anlatıcılığının Unsurları</a:t>
            </a:r>
            <a:endParaRPr lang="en-IE" sz="3600" b="1" i="0" dirty="0">
              <a:solidFill>
                <a:schemeClr val="bg1"/>
              </a:solidFill>
              <a:effectLst/>
              <a:latin typeface="Avenir Black" panose="02000503020000020003"/>
            </a:endParaRPr>
          </a:p>
        </p:txBody>
      </p:sp>
    </p:spTree>
    <p:extLst>
      <p:ext uri="{BB962C8B-B14F-4D97-AF65-F5344CB8AC3E}">
        <p14:creationId xmlns:p14="http://schemas.microsoft.com/office/powerpoint/2010/main" val="3162181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A17B1E-4881-4EDA-9D39-4A0E081E8EBB}"/>
              </a:ext>
            </a:extLst>
          </p:cNvPr>
          <p:cNvSpPr>
            <a:spLocks noGrp="1"/>
          </p:cNvSpPr>
          <p:nvPr>
            <p:ph type="sldNum" sz="quarter" idx="14"/>
          </p:nvPr>
        </p:nvSpPr>
        <p:spPr/>
        <p:txBody>
          <a:body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id="{27ED275A-0893-4B1A-A726-F1B816A06005}"/>
              </a:ext>
            </a:extLst>
          </p:cNvPr>
          <p:cNvSpPr>
            <a:spLocks noGrp="1"/>
          </p:cNvSpPr>
          <p:nvPr>
            <p:ph type="body" sz="quarter" idx="15"/>
          </p:nvPr>
        </p:nvSpPr>
        <p:spPr/>
        <p:txBody>
          <a:bodyPr/>
          <a:lstStyle/>
          <a:p>
            <a:r>
              <a:rPr lang="tr-TR" dirty="0"/>
              <a:t>İlişkilendirilebilir</a:t>
            </a:r>
            <a:endParaRPr lang="en-IE" dirty="0"/>
          </a:p>
        </p:txBody>
      </p:sp>
      <p:sp>
        <p:nvSpPr>
          <p:cNvPr id="5" name="Text Placeholder 4">
            <a:extLst>
              <a:ext uri="{FF2B5EF4-FFF2-40B4-BE49-F238E27FC236}">
                <a16:creationId xmlns:a16="http://schemas.microsoft.com/office/drawing/2014/main" id="{220C217B-9385-4864-B976-55BFA5BE19A5}"/>
              </a:ext>
            </a:extLst>
          </p:cNvPr>
          <p:cNvSpPr>
            <a:spLocks noGrp="1"/>
          </p:cNvSpPr>
          <p:nvPr>
            <p:ph type="body" sz="quarter" idx="17"/>
          </p:nvPr>
        </p:nvSpPr>
        <p:spPr>
          <a:xfrm>
            <a:off x="257175" y="4398523"/>
            <a:ext cx="11477626" cy="1663610"/>
          </a:xfrm>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İnsanlar hikayeyle bir çeşit bağlantı hissetmelidir, aksi takdirde onlarla rezonansa girmez. Kaç kez birinin “O filmi beğenmedim çünkü içinde sevilecek kimse yoktu” dediğini duydunuz. Bu, ilişkilendirilebilir bir şey yapmamanın mükemmel bir örneği. Pazarlamada, ilişkilendirilebilir olmak, potansiyel müşterileri ve müşterileri gerçekten dinlemek ve kendileri hakkında paylaşacakları şeylerle gerçekten ilgilenmek anlamına gelir.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7" name="Picture Placeholder 16" descr="A picture containing person, music, indoor&#10;&#10;Description automatically generated">
            <a:extLst>
              <a:ext uri="{FF2B5EF4-FFF2-40B4-BE49-F238E27FC236}">
                <a16:creationId xmlns:a16="http://schemas.microsoft.com/office/drawing/2014/main" id="{B1D077B2-4E2F-42BB-9103-9AD79778D4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426" b="22426"/>
          <a:stretch>
            <a:fillRect/>
          </a:stretch>
        </p:blipFill>
        <p:spPr/>
      </p:pic>
      <p:sp>
        <p:nvSpPr>
          <p:cNvPr id="7" name="TextBox 7">
            <a:extLst>
              <a:ext uri="{FF2B5EF4-FFF2-40B4-BE49-F238E27FC236}">
                <a16:creationId xmlns:a16="http://schemas.microsoft.com/office/drawing/2014/main" id="{58007769-3339-AD41-8B07-830B5C453B7C}"/>
              </a:ext>
            </a:extLst>
          </p:cNvPr>
          <p:cNvSpPr txBox="1"/>
          <p:nvPr/>
        </p:nvSpPr>
        <p:spPr>
          <a:xfrm>
            <a:off x="-1772" y="2459477"/>
            <a:ext cx="7329164" cy="646331"/>
          </a:xfrm>
          <a:prstGeom prst="rect">
            <a:avLst/>
          </a:prstGeom>
          <a:solidFill>
            <a:srgbClr val="E43794"/>
          </a:solidFill>
        </p:spPr>
        <p:txBody>
          <a:bodyPr wrap="square">
            <a:spAutoFit/>
          </a:bodyPr>
          <a:lstStyle/>
          <a:p>
            <a:r>
              <a:rPr lang="tr-TR" sz="3600" b="1" dirty="0">
                <a:solidFill>
                  <a:schemeClr val="bg1"/>
                </a:solidFill>
                <a:latin typeface="Avenir Black" panose="02000503020000020003"/>
              </a:rPr>
              <a:t>Dijital Hikaye Anlatıcılığının Unsurları</a:t>
            </a:r>
            <a:endParaRPr lang="en-IE" sz="3600" b="1" i="0" dirty="0">
              <a:solidFill>
                <a:schemeClr val="bg1"/>
              </a:solidFill>
              <a:effectLst/>
              <a:latin typeface="Avenir Black" panose="02000503020000020003"/>
            </a:endParaRPr>
          </a:p>
        </p:txBody>
      </p:sp>
    </p:spTree>
    <p:extLst>
      <p:ext uri="{BB962C8B-B14F-4D97-AF65-F5344CB8AC3E}">
        <p14:creationId xmlns:p14="http://schemas.microsoft.com/office/powerpoint/2010/main" val="396394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0D9BE4-18C3-4107-93EA-D1114B672316}"/>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27BFA-2C0E-4CEC-B6A5-913A56FEF4B4}"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22CBA10-47EF-4B05-938A-4EBD8A202E35}"/>
              </a:ext>
            </a:extLst>
          </p:cNvPr>
          <p:cNvSpPr>
            <a:spLocks noGrp="1"/>
          </p:cNvSpPr>
          <p:nvPr>
            <p:ph type="body" sz="quarter" idx="15"/>
          </p:nvPr>
        </p:nvSpPr>
        <p:spPr>
          <a:xfrm>
            <a:off x="465668" y="772560"/>
            <a:ext cx="11260668" cy="631527"/>
          </a:xfrm>
        </p:spPr>
        <p:txBody>
          <a:bodyPr/>
          <a:lstStyle/>
          <a:p>
            <a:r>
              <a:rPr lang="tr-TR" dirty="0"/>
              <a:t>Bu Soruları Yanıtlayarak Marka Hikayenizi Oluşturun</a:t>
            </a:r>
            <a:endParaRPr lang="en-IE" dirty="0"/>
          </a:p>
        </p:txBody>
      </p:sp>
      <p:sp>
        <p:nvSpPr>
          <p:cNvPr id="4" name="Text Placeholder 3">
            <a:extLst>
              <a:ext uri="{FF2B5EF4-FFF2-40B4-BE49-F238E27FC236}">
                <a16:creationId xmlns:a16="http://schemas.microsoft.com/office/drawing/2014/main" id="{CC7D8047-6DD1-411F-9596-DA09D20C545B}"/>
              </a:ext>
            </a:extLst>
          </p:cNvPr>
          <p:cNvSpPr>
            <a:spLocks noGrp="1"/>
          </p:cNvSpPr>
          <p:nvPr>
            <p:ph type="body" sz="quarter" idx="17"/>
          </p:nvPr>
        </p:nvSpPr>
        <p:spPr>
          <a:xfrm>
            <a:off x="540096" y="1837842"/>
            <a:ext cx="11260666" cy="4108908"/>
          </a:xfrm>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Bu alıştırma, PR kampanyasını başlatmak için kullanılabilecek güçlü pazarlama materyalleri geliştirmenize yardımcı olacaktır.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İşiniz nasıl, ne zaman ve neden başladı?</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Kendi geçmişiniz nedir? Tanıttığınız miras varlığının arka planı?</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Başlamana kim yardım etti? Örneğin. yerel tarihçi, miras grubu...</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Hizmetleriniz için beceri ve fikirleri nasıl sağlıyorsunuz?</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Benzersiz satış noktalarınız nelerdir? (sizi benzer şeyler satan diğerlerinden farklı kılan nedir)</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Senin için ne önemli? Kişisel, profesyonel vb.</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Çevreyi koruma konusunda bilinçli misiniz?</a:t>
            </a:r>
          </a:p>
          <a:p>
            <a:pPr marL="285750" indent="-285750">
              <a:lnSpc>
                <a:spcPct val="107000"/>
              </a:lnSpc>
              <a:spcAft>
                <a:spcPts val="800"/>
              </a:spcAft>
              <a:buFont typeface="Arial" panose="020B0604020202020204" pitchFamily="34" charset="0"/>
              <a:buChar char="•"/>
            </a:pPr>
            <a:r>
              <a:rPr lang="tr-TR" sz="1800" dirty="0">
                <a:effectLst/>
                <a:latin typeface="Calibri" panose="020F0502020204030204" pitchFamily="34" charset="0"/>
                <a:ea typeface="Calibri" panose="020F0502020204030204" pitchFamily="34" charset="0"/>
                <a:cs typeface="Times New Roman" panose="02020603050405020304" pitchFamily="18" charset="0"/>
              </a:rPr>
              <a:t>Geleceği nasıl tasavvur ediyorsunuz?</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 Placeholder 2">
            <a:extLst>
              <a:ext uri="{FF2B5EF4-FFF2-40B4-BE49-F238E27FC236}">
                <a16:creationId xmlns:a16="http://schemas.microsoft.com/office/drawing/2014/main" id="{781F2CED-0770-4334-A488-8E6DD768A44F}"/>
              </a:ext>
            </a:extLst>
          </p:cNvPr>
          <p:cNvSpPr txBox="1">
            <a:spLocks/>
          </p:cNvSpPr>
          <p:nvPr/>
        </p:nvSpPr>
        <p:spPr>
          <a:xfrm>
            <a:off x="0" y="25864"/>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dirty="0">
                <a:solidFill>
                  <a:prstClr val="white"/>
                </a:solidFill>
              </a:rPr>
              <a:t>ÖNERİLEN AKTİVİTELER</a:t>
            </a:r>
            <a:r>
              <a:rPr kumimoji="0" lang="en-IE" sz="3600" b="1" i="0" u="none" strike="noStrike" kern="1200" cap="none" spc="0" normalizeH="0" baseline="0" noProof="0" dirty="0">
                <a:ln>
                  <a:noFill/>
                </a:ln>
                <a:solidFill>
                  <a:srgbClr val="E43794"/>
                </a:solidFill>
                <a:effectLst/>
                <a:uLnTx/>
                <a:uFillTx/>
                <a:latin typeface="Avenir Black" panose="02000503020000020003" pitchFamily="2" charset="0"/>
                <a:ea typeface="+mn-ea"/>
                <a:cs typeface="Poppins SemiBold" pitchFamily="2" charset="77"/>
              </a:rPr>
              <a:t>? </a:t>
            </a:r>
          </a:p>
        </p:txBody>
      </p:sp>
    </p:spTree>
    <p:extLst>
      <p:ext uri="{BB962C8B-B14F-4D97-AF65-F5344CB8AC3E}">
        <p14:creationId xmlns:p14="http://schemas.microsoft.com/office/powerpoint/2010/main" val="176981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79E586-9C4B-4F19-A0BE-DCFD22AA51D5}"/>
              </a:ext>
            </a:extLst>
          </p:cNvPr>
          <p:cNvSpPr>
            <a:spLocks noGrp="1"/>
          </p:cNvSpPr>
          <p:nvPr>
            <p:ph type="body" sz="quarter" idx="15"/>
          </p:nvPr>
        </p:nvSpPr>
        <p:spPr>
          <a:xfrm>
            <a:off x="481124" y="536873"/>
            <a:ext cx="5614878" cy="631527"/>
          </a:xfrm>
        </p:spPr>
        <p:txBody>
          <a:bodyPr/>
          <a:lstStyle/>
          <a:p>
            <a:r>
              <a:rPr lang="tr-TR" dirty="0"/>
              <a:t>Dijital Hikaye Anlatıcılığı</a:t>
            </a:r>
            <a:r>
              <a:rPr lang="en-IE" dirty="0"/>
              <a:t>+ </a:t>
            </a:r>
            <a:r>
              <a:rPr lang="tr-TR" dirty="0"/>
              <a:t>Sosyal Medya</a:t>
            </a:r>
            <a:endParaRPr lang="en-IE" dirty="0"/>
          </a:p>
        </p:txBody>
      </p:sp>
      <p:sp>
        <p:nvSpPr>
          <p:cNvPr id="4" name="Text Placeholder 3">
            <a:extLst>
              <a:ext uri="{FF2B5EF4-FFF2-40B4-BE49-F238E27FC236}">
                <a16:creationId xmlns:a16="http://schemas.microsoft.com/office/drawing/2014/main" id="{0FAEB561-FCD5-451F-A48A-A079B1516DE5}"/>
              </a:ext>
            </a:extLst>
          </p:cNvPr>
          <p:cNvSpPr>
            <a:spLocks noGrp="1"/>
          </p:cNvSpPr>
          <p:nvPr>
            <p:ph type="body" sz="quarter" idx="17"/>
          </p:nvPr>
        </p:nvSpPr>
        <p:spPr>
          <a:xfrm>
            <a:off x="481124" y="1697650"/>
            <a:ext cx="5614877" cy="4108908"/>
          </a:xfrm>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Sosyal medya ve çevrimiçi platformlar, kültürel sitelerin ve müzelerin ziyaretçilerle gerçek zamanlı, basit, ücretsiz ve etkileşimli bir şekilde iletişim kurmasını sağlar.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Etkinliklerin veya geçici sergilerin </a:t>
            </a:r>
            <a:r>
              <a:rPr lang="tr-TR" sz="1800" dirty="0">
                <a:effectLst/>
                <a:latin typeface="Calibri" panose="020F0502020204030204" pitchFamily="34" charset="0"/>
                <a:ea typeface="Calibri" panose="020F0502020204030204" pitchFamily="34" charset="0"/>
                <a:cs typeface="Times New Roman" panose="02020603050405020304" pitchFamily="18" charset="0"/>
              </a:rPr>
              <a:t>ön izlemeleriyle birlikte kullanılan sahne arkası hikayeleri, testler ve etkileşimli oyunlar, kullanıcı katılımını artırmak ve sonuç olarak kültür kurumunuzun markasını güçlendirmek için kullanabileceğiniz seçeneklerden sadece birkaçıdır.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1" name="Picture Placeholder 10" descr="Graphical user interface, application&#10;&#10;Description automatically generated">
            <a:extLst>
              <a:ext uri="{FF2B5EF4-FFF2-40B4-BE49-F238E27FC236}">
                <a16:creationId xmlns:a16="http://schemas.microsoft.com/office/drawing/2014/main" id="{608A4DED-A809-4405-ADED-F2BA3781510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470" r="18470"/>
          <a:stretch>
            <a:fillRect/>
          </a:stretch>
        </p:blipFill>
        <p:spPr/>
      </p:pic>
    </p:spTree>
    <p:extLst>
      <p:ext uri="{BB962C8B-B14F-4D97-AF65-F5344CB8AC3E}">
        <p14:creationId xmlns:p14="http://schemas.microsoft.com/office/powerpoint/2010/main" val="129371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65FFD-BF66-4081-A84E-AA7D92BA037A}"/>
              </a:ext>
            </a:extLst>
          </p:cNvPr>
          <p:cNvSpPr>
            <a:spLocks noGrp="1"/>
          </p:cNvSpPr>
          <p:nvPr>
            <p:ph type="body" sz="quarter" idx="15"/>
          </p:nvPr>
        </p:nvSpPr>
        <p:spPr/>
        <p:txBody>
          <a:bodyPr/>
          <a:lstStyle/>
          <a:p>
            <a:r>
              <a:rPr lang="tr-TR" dirty="0" err="1"/>
              <a:t>Tiktok’ta</a:t>
            </a:r>
            <a:r>
              <a:rPr lang="tr-TR" dirty="0"/>
              <a:t> </a:t>
            </a:r>
            <a:r>
              <a:rPr lang="en-IE" dirty="0"/>
              <a:t>Rijksmuseum </a:t>
            </a:r>
            <a:r>
              <a:rPr lang="en-IE" b="1" i="0" dirty="0">
                <a:effectLst/>
                <a:latin typeface="SofiaPro"/>
              </a:rPr>
              <a:t>107.3K </a:t>
            </a:r>
            <a:r>
              <a:rPr lang="tr-TR" b="0" i="0" dirty="0">
                <a:effectLst/>
                <a:latin typeface="ProximaNova"/>
              </a:rPr>
              <a:t>Takipçi</a:t>
            </a:r>
            <a:endParaRPr lang="en-IE" b="1" i="0" dirty="0">
              <a:effectLst/>
              <a:latin typeface="SofiaPro"/>
            </a:endParaRPr>
          </a:p>
          <a:p>
            <a:pPr algn="l" rtl="0"/>
            <a:r>
              <a:rPr lang="en-IE" b="1" i="0" dirty="0">
                <a:effectLst/>
                <a:latin typeface="SofiaPro"/>
              </a:rPr>
              <a:t>528.7K </a:t>
            </a:r>
            <a:r>
              <a:rPr lang="tr-TR" b="0" dirty="0">
                <a:latin typeface="ProximaNova"/>
              </a:rPr>
              <a:t>Beğeni</a:t>
            </a:r>
            <a:endParaRPr lang="en-IE" b="0" i="0" dirty="0">
              <a:effectLst/>
              <a:latin typeface="ProximaNova"/>
            </a:endParaRPr>
          </a:p>
          <a:p>
            <a:pPr algn="l" rtl="0"/>
            <a:endParaRPr lang="en-IE" b="0" dirty="0">
              <a:solidFill>
                <a:srgbClr val="767171"/>
              </a:solidFill>
              <a:latin typeface="ProximaNova"/>
            </a:endParaRPr>
          </a:p>
          <a:p>
            <a:pPr algn="just">
              <a:lnSpc>
                <a:spcPct val="107000"/>
              </a:lnSpc>
              <a:spcAft>
                <a:spcPts val="800"/>
              </a:spcAft>
            </a:pPr>
            <a:r>
              <a:rPr lang="tr-TR" sz="18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Hollanda Ulusal Müzesi, Tik Tok'u önemli bir pazarlama aracı olarak kullandı. Ziyaretten önce ve sonra ziyaretçiler için ekstra bir etkileşim katmanı oluşturmak için kullanırlar. Çizim zorluklarına ve daha fazlasına katılmaya teşvik edilirler</a:t>
            </a:r>
          </a:p>
          <a:p>
            <a:endParaRPr lang="en-IE" dirty="0">
              <a:solidFill>
                <a:srgbClr val="767171"/>
              </a:solidFill>
            </a:endParaRPr>
          </a:p>
          <a:p>
            <a:endParaRPr lang="en-IE" dirty="0">
              <a:solidFill>
                <a:srgbClr val="767171"/>
              </a:solidFill>
            </a:endParaRPr>
          </a:p>
          <a:p>
            <a:endParaRPr lang="en-IE" dirty="0"/>
          </a:p>
        </p:txBody>
      </p:sp>
      <p:pic>
        <p:nvPicPr>
          <p:cNvPr id="6" name="Picture Placeholder 5">
            <a:extLst>
              <a:ext uri="{FF2B5EF4-FFF2-40B4-BE49-F238E27FC236}">
                <a16:creationId xmlns:a16="http://schemas.microsoft.com/office/drawing/2014/main" id="{078064B2-4BD6-4CD7-9E2C-5C5A882B68DE}"/>
              </a:ext>
            </a:extLst>
          </p:cNvPr>
          <p:cNvPicPr>
            <a:picLocks noGrp="1" noChangeAspect="1"/>
          </p:cNvPicPr>
          <p:nvPr>
            <p:ph type="pic" sz="quarter" idx="12"/>
          </p:nvPr>
        </p:nvPicPr>
        <p:blipFill rotWithShape="1">
          <a:blip r:embed="rId2"/>
          <a:srcRect l="14931" r="14931"/>
          <a:stretch/>
        </p:blipFill>
        <p:spPr>
          <a:xfrm>
            <a:off x="1493838" y="1581150"/>
            <a:ext cx="4105275" cy="5297488"/>
          </a:xfrm>
        </p:spPr>
      </p:pic>
      <p:sp>
        <p:nvSpPr>
          <p:cNvPr id="4" name="Text Placeholder 3">
            <a:extLst>
              <a:ext uri="{FF2B5EF4-FFF2-40B4-BE49-F238E27FC236}">
                <a16:creationId xmlns:a16="http://schemas.microsoft.com/office/drawing/2014/main" id="{A5DE7BD2-B270-4C64-AAEF-A2F403786B53}"/>
              </a:ext>
            </a:extLst>
          </p:cNvPr>
          <p:cNvSpPr>
            <a:spLocks noGrp="1"/>
          </p:cNvSpPr>
          <p:nvPr>
            <p:ph type="body" sz="quarter" idx="19"/>
          </p:nvPr>
        </p:nvSpPr>
        <p:spPr/>
        <p:txBody>
          <a:bodyPr/>
          <a:lstStyle/>
          <a:p>
            <a:r>
              <a:rPr lang="tr-TR" dirty="0">
                <a:hlinkClick r:id="rId3"/>
              </a:rPr>
              <a:t>D</a:t>
            </a:r>
            <a:r>
              <a:rPr lang="en-IE" dirty="0">
                <a:hlinkClick r:id="rId3"/>
              </a:rPr>
              <a:t>A</a:t>
            </a:r>
            <a:r>
              <a:rPr lang="tr-TR" dirty="0">
                <a:hlinkClick r:id="rId3"/>
              </a:rPr>
              <a:t>HA FAZLASI</a:t>
            </a:r>
            <a:endParaRPr lang="en-IE" dirty="0">
              <a:hlinkClick r:id="rId3"/>
            </a:endParaRPr>
          </a:p>
        </p:txBody>
      </p:sp>
      <p:sp>
        <p:nvSpPr>
          <p:cNvPr id="7" name="TextBox 6">
            <a:extLst>
              <a:ext uri="{FF2B5EF4-FFF2-40B4-BE49-F238E27FC236}">
                <a16:creationId xmlns:a16="http://schemas.microsoft.com/office/drawing/2014/main" id="{6BB5E6FF-336C-4384-8E8E-3B18F1BB4EA0}"/>
              </a:ext>
            </a:extLst>
          </p:cNvPr>
          <p:cNvSpPr txBox="1"/>
          <p:nvPr/>
        </p:nvSpPr>
        <p:spPr>
          <a:xfrm>
            <a:off x="6624084" y="5644074"/>
            <a:ext cx="5096860" cy="1070871"/>
          </a:xfrm>
          <a:prstGeom prst="rect">
            <a:avLst/>
          </a:prstGeom>
          <a:solidFill>
            <a:srgbClr val="FBE000"/>
          </a:solidFill>
        </p:spPr>
        <p:txBody>
          <a:bodyPr wrap="square" rtlCol="0">
            <a:sp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Web sitemizdeki INSITES teknolojisi araç setimizde daha fazla araç hakkında bilgi edinebilirsiniz.</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tr-TR" sz="2400" dirty="0"/>
              <a:t>Örneğin</a:t>
            </a:r>
            <a:r>
              <a:rPr lang="en-IE" sz="2400" dirty="0"/>
              <a:t>..</a:t>
            </a:r>
          </a:p>
        </p:txBody>
      </p:sp>
    </p:spTree>
    <p:extLst>
      <p:ext uri="{BB962C8B-B14F-4D97-AF65-F5344CB8AC3E}">
        <p14:creationId xmlns:p14="http://schemas.microsoft.com/office/powerpoint/2010/main" val="164904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CD3A0-BFF9-4E92-9CDE-F08F3418DB7E}"/>
              </a:ext>
            </a:extLst>
          </p:cNvPr>
          <p:cNvSpPr>
            <a:spLocks noGrp="1"/>
          </p:cNvSpPr>
          <p:nvPr>
            <p:ph type="sldNum" sz="quarter" idx="14"/>
          </p:nvPr>
        </p:nvSpPr>
        <p:spPr/>
        <p:txBody>
          <a:bodyPr/>
          <a:lstStyle/>
          <a:p>
            <a:fld id="{9C527BFA-2C0E-4CEC-B6A5-913A56FEF4B4}" type="slidenum">
              <a:rPr lang="fr-CA" smtClean="0"/>
              <a:pPr/>
              <a:t>25</a:t>
            </a:fld>
            <a:endParaRPr lang="fr-CA" dirty="0"/>
          </a:p>
        </p:txBody>
      </p:sp>
      <p:sp>
        <p:nvSpPr>
          <p:cNvPr id="3" name="Text Placeholder 2">
            <a:extLst>
              <a:ext uri="{FF2B5EF4-FFF2-40B4-BE49-F238E27FC236}">
                <a16:creationId xmlns:a16="http://schemas.microsoft.com/office/drawing/2014/main" id="{0D14CCCF-2A20-4845-8FC4-C4A83A44A956}"/>
              </a:ext>
            </a:extLst>
          </p:cNvPr>
          <p:cNvSpPr>
            <a:spLocks noGrp="1"/>
          </p:cNvSpPr>
          <p:nvPr>
            <p:ph type="body" sz="quarter" idx="18"/>
          </p:nvPr>
        </p:nvSpPr>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ÖNEMLİ İPUCU – Dijital Hikaye Anlatımı çabalarınızın başarılı olması için balığın olduğu yerde balık tutmanız ve doğru yemi kullanmanız gerekir!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xt Placeholder 3">
            <a:extLst>
              <a:ext uri="{FF2B5EF4-FFF2-40B4-BE49-F238E27FC236}">
                <a16:creationId xmlns:a16="http://schemas.microsoft.com/office/drawing/2014/main" id="{8000D639-DE2C-49CE-9DBB-85B906FD0BA0}"/>
              </a:ext>
            </a:extLst>
          </p:cNvPr>
          <p:cNvSpPr>
            <a:spLocks noGrp="1"/>
          </p:cNvSpPr>
          <p:nvPr>
            <p:ph type="body" sz="quarter" idx="19"/>
          </p:nvPr>
        </p:nvSpPr>
        <p:spPr>
          <a:xfrm>
            <a:off x="465668" y="2192234"/>
            <a:ext cx="11260666" cy="4108908"/>
          </a:xfrm>
        </p:spPr>
        <p:txBody>
          <a:bodyPr/>
          <a:lstStyle/>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Her sosyal medya ağının belirli bir hedef kitlesi vardır. Dijital Hikaye Anlatımı ve pazarlama, bunu aklınızda bulundurduğunuzda ve bu nesil kullanıcıların her biri için uyarlanmış içerik oluşturduğunuzda en iyi sonucu verir:</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Instagram'da</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 kuşağı</a:t>
            </a:r>
          </a:p>
          <a:p>
            <a:pPr marL="285750" indent="-285750">
              <a:lnSpc>
                <a:spcPct val="107000"/>
              </a:lnSpc>
              <a:spcAft>
                <a:spcPts val="800"/>
              </a:spcAft>
              <a:buFont typeface="Arial" panose="020B0604020202020204" pitchFamily="34" charset="0"/>
              <a:buChar char="•"/>
            </a:pP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TikTok'ta</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Z Kuşağı</a:t>
            </a:r>
          </a:p>
          <a:p>
            <a:pPr marL="285750" indent="-285750">
              <a:lnSpc>
                <a:spcPct val="107000"/>
              </a:lnSpc>
              <a:spcAft>
                <a:spcPts val="800"/>
              </a:spcAft>
              <a:buFont typeface="Arial" panose="020B0604020202020204" pitchFamily="34" charset="0"/>
              <a:buChar char="•"/>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Facebook'ta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Baby</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Boomers</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Hedef kullanıcılarınızı anlamak ve tanımak, başarılı iletişim için yine önemli bir faktördür. (Bu bizi tekrar Modül 4'e ve yeniden kişilik alıştırmamıza götürür!)</a:t>
            </a:r>
          </a:p>
        </p:txBody>
      </p:sp>
    </p:spTree>
    <p:extLst>
      <p:ext uri="{BB962C8B-B14F-4D97-AF65-F5344CB8AC3E}">
        <p14:creationId xmlns:p14="http://schemas.microsoft.com/office/powerpoint/2010/main" val="128725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electronics, screenshot&#10;&#10;Description automatically generated">
            <a:extLst>
              <a:ext uri="{FF2B5EF4-FFF2-40B4-BE49-F238E27FC236}">
                <a16:creationId xmlns:a16="http://schemas.microsoft.com/office/drawing/2014/main" id="{D065256B-0F9A-4F70-8D94-273EF06064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3298" b="23298"/>
          <a:stretch>
            <a:fillRect/>
          </a:stretch>
        </p:blipFill>
        <p:spPr>
          <a:xfrm>
            <a:off x="7111497" y="3097530"/>
            <a:ext cx="3625721" cy="3761150"/>
          </a:xfrm>
        </p:spPr>
      </p:pic>
      <p:sp>
        <p:nvSpPr>
          <p:cNvPr id="3" name="Text Placeholder 2">
            <a:extLst>
              <a:ext uri="{FF2B5EF4-FFF2-40B4-BE49-F238E27FC236}">
                <a16:creationId xmlns:a16="http://schemas.microsoft.com/office/drawing/2014/main" id="{EEDFAABB-D3AD-4F1E-8892-1DD01B9E74D7}"/>
              </a:ext>
            </a:extLst>
          </p:cNvPr>
          <p:cNvSpPr>
            <a:spLocks noGrp="1"/>
          </p:cNvSpPr>
          <p:nvPr>
            <p:ph type="body" sz="quarter" idx="15"/>
          </p:nvPr>
        </p:nvSpPr>
        <p:spPr>
          <a:xfrm>
            <a:off x="481122" y="318390"/>
            <a:ext cx="6274008" cy="631527"/>
          </a:xfrm>
        </p:spPr>
        <p:txBody>
          <a:bodyPr/>
          <a:lstStyle/>
          <a:p>
            <a:r>
              <a:rPr lang="tr-TR" dirty="0"/>
              <a:t>Dijital Hikaye Anlatıcılığı</a:t>
            </a:r>
            <a:r>
              <a:rPr lang="en-IE" dirty="0"/>
              <a:t>+ video</a:t>
            </a:r>
          </a:p>
        </p:txBody>
      </p:sp>
      <p:sp>
        <p:nvSpPr>
          <p:cNvPr id="4" name="Text Placeholder 3">
            <a:extLst>
              <a:ext uri="{FF2B5EF4-FFF2-40B4-BE49-F238E27FC236}">
                <a16:creationId xmlns:a16="http://schemas.microsoft.com/office/drawing/2014/main" id="{70B76A47-4299-4CCE-8398-98D13BB4CD15}"/>
              </a:ext>
            </a:extLst>
          </p:cNvPr>
          <p:cNvSpPr>
            <a:spLocks noGrp="1"/>
          </p:cNvSpPr>
          <p:nvPr>
            <p:ph type="body" sz="quarter" idx="17"/>
          </p:nvPr>
        </p:nvSpPr>
        <p:spPr>
          <a:xfrm>
            <a:off x="481124" y="1151934"/>
            <a:ext cx="6022546" cy="4108908"/>
          </a:xfrm>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Videolar, bir kitleyle etkileşim kurmanın en güçlü yollarından biridir. Aslında, insanların üçte ikisi öğrenirken videoyu metne tercih ediyor. Videolar eğlencelidir ve metin içeriklerinden çok daha uzun süre dikkat çekmeyi ve yüksek tutmayı başarırlar.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Her şeyden önce, genç nesiller video içeriklerinin en kararlı tüketicileridir: 18 ila 29 yaş arasındaki kullanıcıların belirgin bir çoğunluğu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Snapchat</a:t>
            </a:r>
            <a:r>
              <a:rPr lang="tr-TR" sz="1800" dirty="0">
                <a:effectLst/>
                <a:latin typeface="Calibri" panose="020F0502020204030204" pitchFamily="34" charset="0"/>
                <a:ea typeface="Calibri" panose="020F0502020204030204" pitchFamily="34" charset="0"/>
                <a:cs typeface="Times New Roman" panose="02020603050405020304" pitchFamily="18" charset="0"/>
              </a:rPr>
              <a:t> (%71) ve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Instagram</a:t>
            </a:r>
            <a:r>
              <a:rPr lang="tr-TR" sz="1800" dirty="0">
                <a:effectLst/>
                <a:latin typeface="Calibri" panose="020F0502020204030204" pitchFamily="34" charset="0"/>
                <a:ea typeface="Calibri" panose="020F0502020204030204" pitchFamily="34" charset="0"/>
                <a:cs typeface="Times New Roman" panose="02020603050405020304" pitchFamily="18" charset="0"/>
              </a:rPr>
              <a:t> (%73) günlük olarak kullandıklarını söylerken, yarısından fazlası bunu her gün birkaç kez yaptığını söylüyor.</a:t>
            </a:r>
          </a:p>
        </p:txBody>
      </p:sp>
    </p:spTree>
    <p:extLst>
      <p:ext uri="{BB962C8B-B14F-4D97-AF65-F5344CB8AC3E}">
        <p14:creationId xmlns:p14="http://schemas.microsoft.com/office/powerpoint/2010/main" val="62761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37999C-1B8B-4A5F-B5B4-99C388F20006}"/>
              </a:ext>
            </a:extLst>
          </p:cNvPr>
          <p:cNvSpPr>
            <a:spLocks noGrp="1"/>
          </p:cNvSpPr>
          <p:nvPr>
            <p:ph type="body" sz="quarter" idx="15"/>
          </p:nvPr>
        </p:nvSpPr>
        <p:spPr>
          <a:xfrm>
            <a:off x="5284222" y="443126"/>
            <a:ext cx="6479093" cy="631527"/>
          </a:xfrm>
        </p:spPr>
        <p:txBody>
          <a:bodyPr/>
          <a:lstStyle/>
          <a:p>
            <a:r>
              <a:rPr lang="tr-TR" dirty="0"/>
              <a:t>Vikinglerin Kralı</a:t>
            </a:r>
            <a:r>
              <a:rPr lang="en-IE" dirty="0"/>
              <a:t> Waterford – Vox Pops</a:t>
            </a:r>
          </a:p>
        </p:txBody>
      </p:sp>
      <p:sp>
        <p:nvSpPr>
          <p:cNvPr id="3" name="Text Placeholder 2">
            <a:extLst>
              <a:ext uri="{FF2B5EF4-FFF2-40B4-BE49-F238E27FC236}">
                <a16:creationId xmlns:a16="http://schemas.microsoft.com/office/drawing/2014/main" id="{F75341E6-D2D1-455F-9B57-441F6DEA9391}"/>
              </a:ext>
            </a:extLst>
          </p:cNvPr>
          <p:cNvSpPr>
            <a:spLocks noGrp="1"/>
          </p:cNvSpPr>
          <p:nvPr>
            <p:ph type="body" sz="quarter" idx="17"/>
          </p:nvPr>
        </p:nvSpPr>
        <p:spPr>
          <a:xfrm>
            <a:off x="7676706" y="1779715"/>
            <a:ext cx="4044238" cy="4682754"/>
          </a:xfrm>
        </p:spPr>
        <p:txBody>
          <a:body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Vox</a:t>
            </a:r>
            <a:r>
              <a:rPr lang="tr-TR" sz="2000" dirty="0">
                <a:effectLst/>
                <a:latin typeface="Calibri" panose="020F0502020204030204" pitchFamily="34" charset="0"/>
                <a:ea typeface="Calibri" panose="020F0502020204030204" pitchFamily="34" charset="0"/>
                <a:cs typeface="Times New Roman" panose="02020603050405020304" pitchFamily="18" charset="0"/>
              </a:rPr>
              <a:t> pop" terimi, "halkın sesi" anlamına gelen Latince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vox</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populi</a:t>
            </a:r>
            <a:r>
              <a:rPr lang="tr-TR" sz="2000" dirty="0">
                <a:effectLst/>
                <a:latin typeface="Calibri" panose="020F0502020204030204" pitchFamily="34" charset="0"/>
                <a:ea typeface="Calibri" panose="020F0502020204030204" pitchFamily="34" charset="0"/>
                <a:cs typeface="Times New Roman" panose="02020603050405020304" pitchFamily="18" charset="0"/>
              </a:rPr>
              <a:t> ifadesinden gelir. Rastgele deneklerden belirli bir konu hakkında görüşlerini belirtmeleri istenir ve yanıtları popüler görüşün bir yansıması olarak izleyiciye/okuyucuya sunulur. Bu videoda pazarlama amaçlı kullanılan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vox</a:t>
            </a: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pop'u</a:t>
            </a:r>
            <a:r>
              <a:rPr lang="tr-TR" sz="2000" dirty="0">
                <a:effectLst/>
                <a:latin typeface="Calibri" panose="020F0502020204030204" pitchFamily="34" charset="0"/>
                <a:ea typeface="Calibri" panose="020F0502020204030204" pitchFamily="34" charset="0"/>
                <a:cs typeface="Times New Roman" panose="02020603050405020304" pitchFamily="18" charset="0"/>
              </a:rPr>
              <a:t> görebilirsiniz.</a:t>
            </a:r>
          </a:p>
        </p:txBody>
      </p:sp>
      <p:pic>
        <p:nvPicPr>
          <p:cNvPr id="6" name="Online Media 5" title="King of the Vikings VR - Vox Pops">
            <a:hlinkClick r:id="" action="ppaction://media"/>
            <a:extLst>
              <a:ext uri="{FF2B5EF4-FFF2-40B4-BE49-F238E27FC236}">
                <a16:creationId xmlns:a16="http://schemas.microsoft.com/office/drawing/2014/main" id="{B4191E08-1ADC-4485-AFBA-AC01DBF8B77F}"/>
              </a:ext>
            </a:extLst>
          </p:cNvPr>
          <p:cNvPicPr>
            <a:picLocks noRot="1" noChangeAspect="1"/>
          </p:cNvPicPr>
          <p:nvPr>
            <a:videoFile r:link="rId1"/>
          </p:nvPr>
        </p:nvPicPr>
        <p:blipFill>
          <a:blip r:embed="rId3"/>
          <a:stretch>
            <a:fillRect/>
          </a:stretch>
        </p:blipFill>
        <p:spPr>
          <a:xfrm>
            <a:off x="471055" y="1779715"/>
            <a:ext cx="6993334" cy="3951234"/>
          </a:xfrm>
          <a:prstGeom prst="rect">
            <a:avLst/>
          </a:prstGeom>
        </p:spPr>
      </p:pic>
      <p:sp>
        <p:nvSpPr>
          <p:cNvPr id="8" name="TextBox 7">
            <a:extLst>
              <a:ext uri="{FF2B5EF4-FFF2-40B4-BE49-F238E27FC236}">
                <a16:creationId xmlns:a16="http://schemas.microsoft.com/office/drawing/2014/main" id="{6E11AEBB-B349-4449-9F3B-7A6C0DA0E3A8}"/>
              </a:ext>
            </a:extLst>
          </p:cNvPr>
          <p:cNvSpPr txBox="1"/>
          <p:nvPr/>
        </p:nvSpPr>
        <p:spPr>
          <a:xfrm>
            <a:off x="3123314" y="5848588"/>
            <a:ext cx="6097772" cy="369332"/>
          </a:xfrm>
          <a:prstGeom prst="rect">
            <a:avLst/>
          </a:prstGeom>
          <a:noFill/>
        </p:spPr>
        <p:txBody>
          <a:bodyPr wrap="square">
            <a:spAutoFit/>
          </a:bodyPr>
          <a:lstStyle/>
          <a:p>
            <a:r>
              <a:rPr lang="en-US" dirty="0">
                <a:hlinkClick r:id="rId4"/>
              </a:rPr>
              <a:t>King of the Vikings VR - Vox Pops - YouTube</a:t>
            </a:r>
            <a:endParaRPr lang="en-IE" dirty="0"/>
          </a:p>
        </p:txBody>
      </p:sp>
      <p:sp>
        <p:nvSpPr>
          <p:cNvPr id="9" name="TextBox 8">
            <a:extLst>
              <a:ext uri="{FF2B5EF4-FFF2-40B4-BE49-F238E27FC236}">
                <a16:creationId xmlns:a16="http://schemas.microsoft.com/office/drawing/2014/main" id="{BA89C239-1210-40A0-8852-76F86C872246}"/>
              </a:ext>
            </a:extLst>
          </p:cNvPr>
          <p:cNvSpPr txBox="1"/>
          <p:nvPr/>
        </p:nvSpPr>
        <p:spPr>
          <a:xfrm>
            <a:off x="0" y="170121"/>
            <a:ext cx="3668233" cy="830997"/>
          </a:xfrm>
          <a:prstGeom prst="rect">
            <a:avLst/>
          </a:prstGeom>
          <a:solidFill>
            <a:srgbClr val="FBE000"/>
          </a:solidFill>
        </p:spPr>
        <p:txBody>
          <a:bodyPr wrap="square" rtlCol="0">
            <a:spAutoFit/>
          </a:bodyPr>
          <a:lstStyle/>
          <a:p>
            <a:r>
              <a:rPr lang="en-IE" sz="2400" dirty="0"/>
              <a:t>Di</a:t>
            </a:r>
            <a:r>
              <a:rPr lang="tr-TR" sz="2400" dirty="0" err="1"/>
              <a:t>jital</a:t>
            </a:r>
            <a:r>
              <a:rPr lang="tr-TR" sz="2400" dirty="0"/>
              <a:t> Hikaye Anlatıcılığı</a:t>
            </a:r>
            <a:r>
              <a:rPr lang="en-IE" sz="2400" dirty="0"/>
              <a:t> + video</a:t>
            </a:r>
            <a:r>
              <a:rPr lang="tr-TR" sz="2400" dirty="0"/>
              <a:t> örneği</a:t>
            </a:r>
            <a:r>
              <a:rPr lang="en-IE" sz="2400" dirty="0"/>
              <a:t>..</a:t>
            </a:r>
          </a:p>
        </p:txBody>
      </p:sp>
    </p:spTree>
    <p:extLst>
      <p:ext uri="{BB962C8B-B14F-4D97-AF65-F5344CB8AC3E}">
        <p14:creationId xmlns:p14="http://schemas.microsoft.com/office/powerpoint/2010/main" val="124639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CD3A0-BFF9-4E92-9CDE-F08F3418DB7E}"/>
              </a:ext>
            </a:extLst>
          </p:cNvPr>
          <p:cNvSpPr>
            <a:spLocks noGrp="1"/>
          </p:cNvSpPr>
          <p:nvPr>
            <p:ph type="sldNum" sz="quarter" idx="14"/>
          </p:nvPr>
        </p:nvSpPr>
        <p:spPr>
          <a:xfrm>
            <a:off x="7722020" y="6320770"/>
            <a:ext cx="4301302" cy="229565"/>
          </a:xfrm>
        </p:spPr>
        <p:txBody>
          <a:bodyPr/>
          <a:lstStyle/>
          <a:p>
            <a:fld id="{9C527BFA-2C0E-4CEC-B6A5-913A56FEF4B4}" type="slidenum">
              <a:rPr lang="fr-CA" smtClean="0"/>
              <a:pPr/>
              <a:t>28</a:t>
            </a:fld>
            <a:endParaRPr lang="fr-CA" dirty="0"/>
          </a:p>
        </p:txBody>
      </p:sp>
      <p:sp>
        <p:nvSpPr>
          <p:cNvPr id="3" name="Text Placeholder 2">
            <a:extLst>
              <a:ext uri="{FF2B5EF4-FFF2-40B4-BE49-F238E27FC236}">
                <a16:creationId xmlns:a16="http://schemas.microsoft.com/office/drawing/2014/main" id="{0D14CCCF-2A20-4845-8FC4-C4A83A44A956}"/>
              </a:ext>
            </a:extLst>
          </p:cNvPr>
          <p:cNvSpPr>
            <a:spLocks noGrp="1"/>
          </p:cNvSpPr>
          <p:nvPr>
            <p:ph type="body" sz="quarter" idx="18"/>
          </p:nvPr>
        </p:nvSpPr>
        <p:spPr>
          <a:xfrm>
            <a:off x="465666" y="200238"/>
            <a:ext cx="11260668" cy="1282758"/>
          </a:xfrm>
        </p:spPr>
        <p:txBody>
          <a:bodyPr/>
          <a:lstStyle/>
          <a:p>
            <a:pPr>
              <a:lnSpc>
                <a:spcPct val="107000"/>
              </a:lnSpc>
              <a:spcAft>
                <a:spcPts val="800"/>
              </a:spcAft>
            </a:pPr>
            <a:r>
              <a:rPr lang="tr-TR" sz="2400" dirty="0">
                <a:effectLst/>
                <a:latin typeface="Calibri" panose="020F0502020204030204" pitchFamily="34" charset="0"/>
                <a:ea typeface="Calibri" panose="020F0502020204030204" pitchFamily="34" charset="0"/>
                <a:cs typeface="Times New Roman" panose="02020603050405020304" pitchFamily="18" charset="0"/>
              </a:rPr>
              <a:t>ÖNEMLİ İPUCU - Dijital Hikaye Anlatımı İş Başında - Sanal Video Canlı/Rehberli Turlarla Canlı Yayına Geçin</a:t>
            </a:r>
          </a:p>
        </p:txBody>
      </p:sp>
      <p:sp>
        <p:nvSpPr>
          <p:cNvPr id="4" name="Text Placeholder 3">
            <a:extLst>
              <a:ext uri="{FF2B5EF4-FFF2-40B4-BE49-F238E27FC236}">
                <a16:creationId xmlns:a16="http://schemas.microsoft.com/office/drawing/2014/main" id="{8000D639-DE2C-49CE-9DBB-85B906FD0BA0}"/>
              </a:ext>
            </a:extLst>
          </p:cNvPr>
          <p:cNvSpPr>
            <a:spLocks noGrp="1"/>
          </p:cNvSpPr>
          <p:nvPr>
            <p:ph type="body" sz="quarter" idx="19"/>
          </p:nvPr>
        </p:nvSpPr>
        <p:spPr>
          <a:xfrm>
            <a:off x="465668" y="1345836"/>
            <a:ext cx="11260666" cy="4108908"/>
          </a:xfrm>
        </p:spPr>
        <p:txBody>
          <a:bodyPr/>
          <a:lstStyle/>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Son yıllarda birçok kültürel mirasın kapılarını kapatıp sanallaşmasına neden olan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Coronavirüs</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pandemisinin</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herkesi evde kalmaya zorladığını gördük. Birçoğu, yüz yüze turlar yerine rehberli sanal turlar oluşturdu ve sundu.</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AMA sanal turlar sadece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pandemiler</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için değildir. Özellikle fiziksel olarak seyahat edemeyecek olanlar için kültürel miras seyahatini daha erişilebilir hale getirmede önemli bir unsurdur. (Modül 4 çalışmanıza bu tip kişilikleri dahil etmediyseniz, şimdi düşünmenizi öneririz.)</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Güçlü hikayeler anlatan ücretsiz rehberli turlar, kültürün daha kapsayıcı ve yaygın bir şekilde yayılması için miras varlıklarınızın varlığını ve markasını güçlendirecektir. Günümüzde video konferans araçları ve sosyal ağlar sayesinde dijital araçlar sayesinde basit ve neredeyse tamamen ücretsiz bir şekilde canlı turlar düzenlemek mümkün.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9570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29</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3200" dirty="0"/>
              <a:t>3. </a:t>
            </a:r>
            <a:r>
              <a:rPr lang="tr-TR" sz="3200" dirty="0"/>
              <a:t>Kullanıcı Tarafından Oluşturulan İçeriğin Potansiyelinden Yararlanma</a:t>
            </a:r>
            <a:endParaRPr lang="en-US" sz="3200" dirty="0"/>
          </a:p>
          <a:p>
            <a:endParaRPr lang="en-GB" sz="32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9467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p:txBody>
          <a:bodyPr/>
          <a:lstStyle/>
          <a:p>
            <a:r>
              <a:rPr lang="tr-TR" dirty="0"/>
              <a:t>İçindekiler</a:t>
            </a:r>
            <a:endParaRPr lang="en-US" dirty="0"/>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1" y="1834272"/>
            <a:ext cx="6187124" cy="673765"/>
          </a:xfrm>
        </p:spPr>
        <p:txBody>
          <a:bodyPr/>
          <a:lstStyle/>
          <a:p>
            <a:r>
              <a:rPr lang="en-US" dirty="0"/>
              <a:t>Di</a:t>
            </a:r>
            <a:r>
              <a:rPr lang="tr-TR" dirty="0" err="1"/>
              <a:t>jital</a:t>
            </a:r>
            <a:r>
              <a:rPr lang="tr-TR" dirty="0"/>
              <a:t> Kültür Mirası İçin Dijital Pazarlama</a:t>
            </a:r>
            <a:endParaRPr lang="en-US" dirty="0">
              <a:solidFill>
                <a:srgbClr val="767171"/>
              </a:solidFill>
            </a:endParaRP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3</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1" y="3003671"/>
            <a:ext cx="6258596" cy="425329"/>
          </a:xfrm>
        </p:spPr>
        <p:txBody>
          <a:bodyPr/>
          <a:lstStyle/>
          <a:p>
            <a:r>
              <a:rPr lang="tr-TR" dirty="0"/>
              <a:t>Dijital Hikaye Anlatımına Önem Verin</a:t>
            </a:r>
            <a:r>
              <a:rPr lang="en-US" dirty="0"/>
              <a:t> </a:t>
            </a:r>
          </a:p>
          <a:p>
            <a:endParaRPr lang="en-US" dirty="0"/>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5981" y="3609976"/>
            <a:ext cx="6821899" cy="673765"/>
          </a:xfrm>
        </p:spPr>
        <p:txBody>
          <a:bodyPr/>
          <a:lstStyle/>
          <a:p>
            <a:r>
              <a:rPr lang="tr-TR" dirty="0"/>
              <a:t>Kullanıcı Tarafından Oluşturulan İçeriğin Potansiyelinden Yararlanma</a:t>
            </a:r>
            <a:endParaRPr lang="en-US" dirty="0"/>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1" y="4488624"/>
            <a:ext cx="5885809" cy="673765"/>
          </a:xfrm>
        </p:spPr>
        <p:txBody>
          <a:bodyPr/>
          <a:lstStyle/>
          <a:p>
            <a:r>
              <a:rPr lang="tr-TR" dirty="0"/>
              <a:t>Vaka Çalışmaları ve Kullanışlı Araçlar</a:t>
            </a:r>
            <a:endParaRPr lang="en-US" dirty="0"/>
          </a:p>
        </p:txBody>
      </p:sp>
    </p:spTree>
    <p:extLst>
      <p:ext uri="{BB962C8B-B14F-4D97-AF65-F5344CB8AC3E}">
        <p14:creationId xmlns:p14="http://schemas.microsoft.com/office/powerpoint/2010/main" val="19153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10;&#10;Description automatically generated">
            <a:extLst>
              <a:ext uri="{FF2B5EF4-FFF2-40B4-BE49-F238E27FC236}">
                <a16:creationId xmlns:a16="http://schemas.microsoft.com/office/drawing/2014/main" id="{6FD68965-C9F9-4EC2-9727-F4FA936EC0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36" r="9036"/>
          <a:stretch>
            <a:fillRect/>
          </a:stretch>
        </p:blipFill>
        <p:spPr/>
      </p:pic>
      <p:pic>
        <p:nvPicPr>
          <p:cNvPr id="11" name="Picture Placeholder 10" descr="A picture containing outdoor, building, colonnade&#10;&#10;Description automatically generated">
            <a:extLst>
              <a:ext uri="{FF2B5EF4-FFF2-40B4-BE49-F238E27FC236}">
                <a16:creationId xmlns:a16="http://schemas.microsoft.com/office/drawing/2014/main" id="{BE44672B-6257-419B-B9E1-55EEE6661A6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741" r="17741"/>
          <a:stretch>
            <a:fillRect/>
          </a:stretch>
        </p:blipFill>
        <p:spPr/>
      </p:pic>
      <p:sp>
        <p:nvSpPr>
          <p:cNvPr id="5" name="Text Placeholder 4">
            <a:extLst>
              <a:ext uri="{FF2B5EF4-FFF2-40B4-BE49-F238E27FC236}">
                <a16:creationId xmlns:a16="http://schemas.microsoft.com/office/drawing/2014/main" id="{3258F6EE-2B20-4ACE-B741-9DB7938D3F4F}"/>
              </a:ext>
            </a:extLst>
          </p:cNvPr>
          <p:cNvSpPr>
            <a:spLocks noGrp="1"/>
          </p:cNvSpPr>
          <p:nvPr>
            <p:ph type="body" sz="quarter" idx="15"/>
          </p:nvPr>
        </p:nvSpPr>
        <p:spPr/>
        <p:txBody>
          <a:bodyPr/>
          <a:lstStyle/>
          <a:p>
            <a:r>
              <a:rPr lang="tr-TR" dirty="0"/>
              <a:t>Kullanıcı Tarafından Oluşturulan İçerik Nedir?</a:t>
            </a:r>
            <a:endParaRPr lang="en-IE" dirty="0"/>
          </a:p>
        </p:txBody>
      </p:sp>
      <p:sp>
        <p:nvSpPr>
          <p:cNvPr id="6" name="Text Placeholder 5">
            <a:extLst>
              <a:ext uri="{FF2B5EF4-FFF2-40B4-BE49-F238E27FC236}">
                <a16:creationId xmlns:a16="http://schemas.microsoft.com/office/drawing/2014/main" id="{D418DD75-468B-4BC2-8780-A1D01EFCF929}"/>
              </a:ext>
            </a:extLst>
          </p:cNvPr>
          <p:cNvSpPr>
            <a:spLocks noGrp="1"/>
          </p:cNvSpPr>
          <p:nvPr>
            <p:ph type="body" sz="quarter" idx="17"/>
          </p:nvPr>
        </p:nvSpPr>
        <p:spPr>
          <a:xfrm>
            <a:off x="252412" y="1498690"/>
            <a:ext cx="11687174" cy="1663610"/>
          </a:xfrm>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UGC, kullanıcılar tarafından özerk ve gönüllü olarak çevrimiçi olarak yayınlanan içeriklere atıfta bulunan bir terim olan Kullanıcı Tarafından Oluşturulan İçeriğin kısaltmasıdır. İnsanlar bir müzeyi, sanat sergisini ziyaret ettiklerinde veya kültürel bir deneyim yaşadıklarında, deneyimlerini genellikle sosyal medya profillerinde arkadaşları ve takipçileriyle paylaşmak isterler. Ağırlıklı olarak fotoğraf, video ve kısa incelemelerin yayınlanmasından oluşan bu içerik üretimi, genellikle kültürel organizasyon için oldukça dikkat çekici bir imaj kazanımı ile sonuçlanır.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Google Shape;640;p56">
            <a:extLst>
              <a:ext uri="{FF2B5EF4-FFF2-40B4-BE49-F238E27FC236}">
                <a16:creationId xmlns:a16="http://schemas.microsoft.com/office/drawing/2014/main" id="{48950909-DFC4-4E9A-9C1E-B2E2371D4122}"/>
              </a:ext>
            </a:extLst>
          </p:cNvPr>
          <p:cNvPicPr preferRelativeResize="0">
            <a:picLocks noGrp="1"/>
          </p:cNvPicPr>
          <p:nvPr>
            <p:ph type="pic" sz="quarter" idx="11"/>
          </p:nvPr>
        </p:nvPicPr>
        <p:blipFill rotWithShape="1">
          <a:blip r:embed="rId6">
            <a:alphaModFix/>
          </a:blip>
          <a:srcRect l="1775" r="1775"/>
          <a:stretch/>
        </p:blipFill>
        <p:spPr>
          <a:xfrm>
            <a:off x="4152900" y="4170363"/>
            <a:ext cx="3886200" cy="2687637"/>
          </a:xfrm>
          <a:prstGeom prst="rect">
            <a:avLst/>
          </a:prstGeom>
          <a:noFill/>
          <a:ln>
            <a:noFill/>
          </a:ln>
        </p:spPr>
      </p:pic>
    </p:spTree>
    <p:extLst>
      <p:ext uri="{BB962C8B-B14F-4D97-AF65-F5344CB8AC3E}">
        <p14:creationId xmlns:p14="http://schemas.microsoft.com/office/powerpoint/2010/main" val="392572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camera up to the head&#10;&#10;Description automatically generated with low confidence">
            <a:extLst>
              <a:ext uri="{FF2B5EF4-FFF2-40B4-BE49-F238E27FC236}">
                <a16:creationId xmlns:a16="http://schemas.microsoft.com/office/drawing/2014/main" id="{4D736A2E-FBE5-43F1-848D-C38D73C2F45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394" b="26394"/>
          <a:stretch>
            <a:fillRect/>
          </a:stretch>
        </p:blipFill>
        <p:spPr/>
      </p:pic>
      <p:sp>
        <p:nvSpPr>
          <p:cNvPr id="3" name="Slide Number Placeholder 2">
            <a:extLst>
              <a:ext uri="{FF2B5EF4-FFF2-40B4-BE49-F238E27FC236}">
                <a16:creationId xmlns:a16="http://schemas.microsoft.com/office/drawing/2014/main" id="{65A9D44B-7DCB-4398-B419-413F28D4908C}"/>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4" name="Text Placeholder 3">
            <a:extLst>
              <a:ext uri="{FF2B5EF4-FFF2-40B4-BE49-F238E27FC236}">
                <a16:creationId xmlns:a16="http://schemas.microsoft.com/office/drawing/2014/main" id="{B8E5AB4A-C837-4818-98EA-2BD2E2052E17}"/>
              </a:ext>
            </a:extLst>
          </p:cNvPr>
          <p:cNvSpPr>
            <a:spLocks noGrp="1"/>
          </p:cNvSpPr>
          <p:nvPr>
            <p:ph type="body" sz="quarter" idx="15"/>
          </p:nvPr>
        </p:nvSpPr>
        <p:spPr/>
        <p:txBody>
          <a:bodyPr/>
          <a:lstStyle/>
          <a:p>
            <a:r>
              <a:rPr lang="tr-TR" dirty="0"/>
              <a:t>Kullanıcı İçerik Formları</a:t>
            </a:r>
            <a:endParaRPr lang="en-IE" dirty="0"/>
          </a:p>
        </p:txBody>
      </p:sp>
      <p:sp>
        <p:nvSpPr>
          <p:cNvPr id="5" name="Text Placeholder 4">
            <a:extLst>
              <a:ext uri="{FF2B5EF4-FFF2-40B4-BE49-F238E27FC236}">
                <a16:creationId xmlns:a16="http://schemas.microsoft.com/office/drawing/2014/main" id="{8FD18DD5-41D5-4F74-8CA4-386B54C5BF83}"/>
              </a:ext>
            </a:extLst>
          </p:cNvPr>
          <p:cNvSpPr>
            <a:spLocks noGrp="1"/>
          </p:cNvSpPr>
          <p:nvPr>
            <p:ph type="body" sz="quarter" idx="17"/>
          </p:nvPr>
        </p:nvSpPr>
        <p:spPr>
          <a:xfrm>
            <a:off x="319087" y="4388998"/>
            <a:ext cx="11553825" cy="1663610"/>
          </a:xfrm>
        </p:spPr>
        <p:txBody>
          <a:bodyPr/>
          <a:lstStyle/>
          <a:p>
            <a:pPr>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Bir müşterinin kendi inisiyatifiyle çevrimiçi olarak oluşturduğu ve paylaştığı bir marka hakkında her türlü içeriği UGC olarak tanımlıyoruz. Bu, resimler, </a:t>
            </a:r>
            <a:r>
              <a:rPr lang="tr-TR" dirty="0" err="1">
                <a:effectLst/>
                <a:latin typeface="Calibri" panose="020F0502020204030204" pitchFamily="34" charset="0"/>
                <a:ea typeface="Calibri" panose="020F0502020204030204" pitchFamily="34" charset="0"/>
                <a:cs typeface="Times New Roman" panose="02020603050405020304" pitchFamily="18" charset="0"/>
              </a:rPr>
              <a:t>özçekimler</a:t>
            </a:r>
            <a:r>
              <a:rPr lang="tr-TR" dirty="0">
                <a:effectLst/>
                <a:latin typeface="Calibri" panose="020F0502020204030204" pitchFamily="34" charset="0"/>
                <a:ea typeface="Calibri" panose="020F0502020204030204" pitchFamily="34" charset="0"/>
                <a:cs typeface="Times New Roman" panose="02020603050405020304" pitchFamily="18" charset="0"/>
              </a:rPr>
              <a:t> ve videolar gibi görsel </a:t>
            </a:r>
            <a:r>
              <a:rPr lang="tr-TR" dirty="0" err="1">
                <a:effectLst/>
                <a:latin typeface="Calibri" panose="020F0502020204030204" pitchFamily="34" charset="0"/>
                <a:ea typeface="Calibri" panose="020F0502020204030204" pitchFamily="34" charset="0"/>
                <a:cs typeface="Times New Roman" panose="02020603050405020304" pitchFamily="18" charset="0"/>
              </a:rPr>
              <a:t>UGC'ler</a:t>
            </a:r>
            <a:r>
              <a:rPr lang="tr-TR" dirty="0">
                <a:effectLst/>
                <a:latin typeface="Calibri" panose="020F0502020204030204" pitchFamily="34" charset="0"/>
                <a:ea typeface="Calibri" panose="020F0502020204030204" pitchFamily="34" charset="0"/>
                <a:cs typeface="Times New Roman" panose="02020603050405020304" pitchFamily="18" charset="0"/>
              </a:rPr>
              <a:t> veya üçüncü taraf inceleme sitelerinde (Google, </a:t>
            </a:r>
            <a:r>
              <a:rPr lang="tr-TR" dirty="0" err="1">
                <a:effectLst/>
                <a:latin typeface="Calibri" panose="020F0502020204030204" pitchFamily="34" charset="0"/>
                <a:ea typeface="Calibri" panose="020F0502020204030204" pitchFamily="34" charset="0"/>
                <a:cs typeface="Times New Roman" panose="02020603050405020304" pitchFamily="18" charset="0"/>
              </a:rPr>
              <a:t>TripAdvisor</a:t>
            </a:r>
            <a:r>
              <a:rPr lang="tr-TR" dirty="0">
                <a:effectLst/>
                <a:latin typeface="Calibri" panose="020F0502020204030204" pitchFamily="34" charset="0"/>
                <a:ea typeface="Calibri" panose="020F0502020204030204" pitchFamily="34" charset="0"/>
                <a:cs typeface="Times New Roman" panose="02020603050405020304" pitchFamily="18" charset="0"/>
              </a:rPr>
              <a:t>, vb.) yayınlanan çevrimiçi incelemeler ve referanslar gibi </a:t>
            </a:r>
            <a:r>
              <a:rPr lang="tr-TR" dirty="0" err="1">
                <a:effectLst/>
                <a:latin typeface="Calibri" panose="020F0502020204030204" pitchFamily="34" charset="0"/>
                <a:ea typeface="Calibri" panose="020F0502020204030204" pitchFamily="34" charset="0"/>
                <a:cs typeface="Times New Roman" panose="02020603050405020304" pitchFamily="18" charset="0"/>
              </a:rPr>
              <a:t>metinsel</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UGC'ler</a:t>
            </a:r>
            <a:r>
              <a:rPr lang="tr-TR" dirty="0">
                <a:effectLst/>
                <a:latin typeface="Calibri" panose="020F0502020204030204" pitchFamily="34" charset="0"/>
                <a:ea typeface="Calibri" panose="020F0502020204030204" pitchFamily="34" charset="0"/>
                <a:cs typeface="Times New Roman" panose="02020603050405020304" pitchFamily="18" charset="0"/>
              </a:rPr>
              <a:t> biçiminde olabilir.</a:t>
            </a:r>
          </a:p>
        </p:txBody>
      </p:sp>
    </p:spTree>
    <p:extLst>
      <p:ext uri="{BB962C8B-B14F-4D97-AF65-F5344CB8AC3E}">
        <p14:creationId xmlns:p14="http://schemas.microsoft.com/office/powerpoint/2010/main" val="219337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5CB7C-238E-4EF4-A755-D2E3F05994A3}"/>
              </a:ext>
            </a:extLst>
          </p:cNvPr>
          <p:cNvSpPr>
            <a:spLocks noGrp="1"/>
          </p:cNvSpPr>
          <p:nvPr>
            <p:ph type="sldNum" sz="quarter" idx="14"/>
          </p:nvPr>
        </p:nvSpPr>
        <p:spPr/>
        <p:txBody>
          <a:bodyPr/>
          <a:lstStyle/>
          <a:p>
            <a:fld id="{9C527BFA-2C0E-4CEC-B6A5-913A56FEF4B4}" type="slidenum">
              <a:rPr lang="fr-CA" smtClean="0"/>
              <a:pPr/>
              <a:t>32</a:t>
            </a:fld>
            <a:endParaRPr lang="fr-CA" dirty="0"/>
          </a:p>
        </p:txBody>
      </p:sp>
      <p:sp>
        <p:nvSpPr>
          <p:cNvPr id="3" name="Text Placeholder 2">
            <a:extLst>
              <a:ext uri="{FF2B5EF4-FFF2-40B4-BE49-F238E27FC236}">
                <a16:creationId xmlns:a16="http://schemas.microsoft.com/office/drawing/2014/main" id="{044942EB-21BF-4AA6-9D24-FE5E1366C57F}"/>
              </a:ext>
            </a:extLst>
          </p:cNvPr>
          <p:cNvSpPr>
            <a:spLocks noGrp="1"/>
          </p:cNvSpPr>
          <p:nvPr>
            <p:ph type="body" sz="quarter" idx="15"/>
          </p:nvPr>
        </p:nvSpPr>
        <p:spPr>
          <a:xfrm>
            <a:off x="541868" y="1114404"/>
            <a:ext cx="11260668" cy="631527"/>
          </a:xfrm>
        </p:spPr>
        <p:txBody>
          <a:bodyPr/>
          <a:lstStyle/>
          <a:p>
            <a:r>
              <a:rPr lang="tr-TR" dirty="0"/>
              <a:t>Kullanıcı İçeriği ve Dijital </a:t>
            </a:r>
            <a:r>
              <a:rPr lang="tr-TR" dirty="0" err="1"/>
              <a:t>Hikkaye</a:t>
            </a:r>
            <a:r>
              <a:rPr lang="tr-TR" dirty="0"/>
              <a:t> Anlatımı</a:t>
            </a:r>
            <a:endParaRPr lang="en-IE" dirty="0"/>
          </a:p>
        </p:txBody>
      </p:sp>
      <p:sp>
        <p:nvSpPr>
          <p:cNvPr id="4" name="Text Placeholder 3">
            <a:extLst>
              <a:ext uri="{FF2B5EF4-FFF2-40B4-BE49-F238E27FC236}">
                <a16:creationId xmlns:a16="http://schemas.microsoft.com/office/drawing/2014/main" id="{ADAED183-B739-4C4C-BF13-CE4CA81C2535}"/>
              </a:ext>
            </a:extLst>
          </p:cNvPr>
          <p:cNvSpPr>
            <a:spLocks noGrp="1"/>
          </p:cNvSpPr>
          <p:nvPr>
            <p:ph type="body" sz="quarter" idx="17"/>
          </p:nvPr>
        </p:nvSpPr>
        <p:spPr>
          <a:xfrm>
            <a:off x="465667" y="1973334"/>
            <a:ext cx="11260666" cy="4108908"/>
          </a:xfrm>
        </p:spPr>
        <p:txBody>
          <a:bodyPr/>
          <a:lstStyle/>
          <a:p>
            <a:pPr>
              <a:lnSpc>
                <a:spcPct val="107000"/>
              </a:lnSpc>
              <a:spcAft>
                <a:spcPts val="800"/>
              </a:spcAft>
            </a:pPr>
            <a:r>
              <a:rPr lang="tr-TR" sz="1800" dirty="0" err="1">
                <a:effectLst/>
                <a:latin typeface="Calibri" panose="020F0502020204030204" pitchFamily="34" charset="0"/>
                <a:ea typeface="Calibri" panose="020F0502020204030204" pitchFamily="34" charset="0"/>
                <a:cs typeface="Times New Roman" panose="02020603050405020304" pitchFamily="18" charset="0"/>
              </a:rPr>
              <a:t>UGC'ler</a:t>
            </a:r>
            <a:r>
              <a:rPr lang="tr-TR" sz="1800" dirty="0">
                <a:effectLst/>
                <a:latin typeface="Calibri" panose="020F0502020204030204" pitchFamily="34" charset="0"/>
                <a:ea typeface="Calibri" panose="020F0502020204030204" pitchFamily="34" charset="0"/>
                <a:cs typeface="Times New Roman" panose="02020603050405020304" pitchFamily="18" charset="0"/>
              </a:rPr>
              <a:t>, müzenin marka imajını ziyaretçilere ve beklentilerine daha yakın olarak tanıtmada önemli bir rol oynayabilir. Bu, özellikle dijital bir kültürel miras ve/veya sürükleyici turizm unsuru olduğunda önemlidir.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UGC, miras varlığınız hakkında çevrimiçi sohbetlere yol açabilir. Kullanıcı tarafından oluşturulan içeriği yeniden yayınladığınızda, yaratıcısı takdir edildiğini ve ödüllendirildiğini hisseder ve bu duygular güven ve samimiyete dayalı güçlü bir ilişkinin yaratılmasına katkıda bulunur.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Bu şekilde,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UGC'ler</a:t>
            </a:r>
            <a:r>
              <a:rPr lang="tr-TR" sz="1800" dirty="0">
                <a:effectLst/>
                <a:latin typeface="Calibri" panose="020F0502020204030204" pitchFamily="34" charset="0"/>
                <a:ea typeface="Calibri" panose="020F0502020204030204" pitchFamily="34" charset="0"/>
                <a:cs typeface="Times New Roman" panose="02020603050405020304" pitchFamily="18" charset="0"/>
              </a:rPr>
              <a:t> markaları insanlaştırır ve mevcut ve gelecekteki kitlelerle daha doğrudan bağlantılar kurar. Dijital pazarlama hakkında öğrendiklerimize geri dönersek,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UGC'lerin</a:t>
            </a:r>
            <a:r>
              <a:rPr lang="tr-TR" sz="1800" dirty="0">
                <a:effectLst/>
                <a:latin typeface="Calibri" panose="020F0502020204030204" pitchFamily="34" charset="0"/>
                <a:ea typeface="Calibri" panose="020F0502020204030204" pitchFamily="34" charset="0"/>
                <a:cs typeface="Times New Roman" panose="02020603050405020304" pitchFamily="18" charset="0"/>
              </a:rPr>
              <a:t> pazarlama çabalarınıza nasıl </a:t>
            </a:r>
            <a:r>
              <a:rPr lang="tr-TR" sz="18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duygu, özgünlük ve </a:t>
            </a:r>
            <a:r>
              <a:rPr lang="tr-TR" sz="1800" dirty="0" err="1">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ilişkilendirilebilirlik</a:t>
            </a:r>
            <a:r>
              <a:rPr lang="tr-TR" sz="1800" dirty="0">
                <a:effectLst/>
                <a:latin typeface="Calibri" panose="020F0502020204030204" pitchFamily="34" charset="0"/>
                <a:ea typeface="Calibri" panose="020F0502020204030204" pitchFamily="34" charset="0"/>
                <a:cs typeface="Times New Roman" panose="02020603050405020304" pitchFamily="18" charset="0"/>
              </a:rPr>
              <a:t> getirebileceğine dair bir fikir edinebiliriz.</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1136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6CD0FC-5BD0-429C-9C36-75AFA2306E42}"/>
              </a:ext>
            </a:extLst>
          </p:cNvPr>
          <p:cNvSpPr>
            <a:spLocks noGrp="1"/>
          </p:cNvSpPr>
          <p:nvPr>
            <p:ph type="sldNum" sz="quarter" idx="14"/>
          </p:nvPr>
        </p:nvSpPr>
        <p:spPr/>
        <p:txBody>
          <a:bodyPr/>
          <a:lstStyle/>
          <a:p>
            <a:fld id="{9C527BFA-2C0E-4CEC-B6A5-913A56FEF4B4}" type="slidenum">
              <a:rPr lang="fr-CA" smtClean="0"/>
              <a:pPr/>
              <a:t>33</a:t>
            </a:fld>
            <a:endParaRPr lang="fr-CA" dirty="0"/>
          </a:p>
        </p:txBody>
      </p:sp>
      <p:sp>
        <p:nvSpPr>
          <p:cNvPr id="3" name="Text Placeholder 2">
            <a:extLst>
              <a:ext uri="{FF2B5EF4-FFF2-40B4-BE49-F238E27FC236}">
                <a16:creationId xmlns:a16="http://schemas.microsoft.com/office/drawing/2014/main" id="{6E72D1A3-2DC9-4DE6-B8FB-19B3838BDFBE}"/>
              </a:ext>
            </a:extLst>
          </p:cNvPr>
          <p:cNvSpPr>
            <a:spLocks noGrp="1"/>
          </p:cNvSpPr>
          <p:nvPr>
            <p:ph type="body" sz="quarter" idx="18"/>
          </p:nvPr>
        </p:nvSpPr>
        <p:spPr/>
        <p:txBody>
          <a:bodyPr/>
          <a:lstStyle/>
          <a:p>
            <a:r>
              <a:rPr lang="tr-TR" dirty="0"/>
              <a:t>Videoyu izleyin ve </a:t>
            </a:r>
            <a:r>
              <a:rPr lang="en-IE" dirty="0"/>
              <a:t>UGC</a:t>
            </a:r>
            <a:r>
              <a:rPr lang="tr-TR" dirty="0"/>
              <a:t> hakkında daha fazla bilgi edinin</a:t>
            </a:r>
            <a:endParaRPr lang="en-IE" dirty="0"/>
          </a:p>
        </p:txBody>
      </p:sp>
      <p:pic>
        <p:nvPicPr>
          <p:cNvPr id="6" name="Immagine 5">
            <a:extLst>
              <a:ext uri="{FF2B5EF4-FFF2-40B4-BE49-F238E27FC236}">
                <a16:creationId xmlns:a16="http://schemas.microsoft.com/office/drawing/2014/main" id="{C87AAD4C-9701-61A6-B7BD-339D850DC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165" y="1419444"/>
            <a:ext cx="8027670" cy="4522885"/>
          </a:xfrm>
          <a:prstGeom prst="rect">
            <a:avLst/>
          </a:prstGeom>
        </p:spPr>
      </p:pic>
      <p:sp>
        <p:nvSpPr>
          <p:cNvPr id="7" name="CasellaDiTesto 6">
            <a:extLst>
              <a:ext uri="{FF2B5EF4-FFF2-40B4-BE49-F238E27FC236}">
                <a16:creationId xmlns:a16="http://schemas.microsoft.com/office/drawing/2014/main" id="{55C87438-77B9-86D8-5AB8-4816D10E3DF0}"/>
              </a:ext>
            </a:extLst>
          </p:cNvPr>
          <p:cNvSpPr txBox="1"/>
          <p:nvPr/>
        </p:nvSpPr>
        <p:spPr>
          <a:xfrm>
            <a:off x="2987040" y="6066898"/>
            <a:ext cx="6217920" cy="369332"/>
          </a:xfrm>
          <a:prstGeom prst="rect">
            <a:avLst/>
          </a:prstGeom>
          <a:noFill/>
        </p:spPr>
        <p:txBody>
          <a:bodyPr wrap="square" rtlCol="0">
            <a:spAutoFit/>
          </a:bodyPr>
          <a:lstStyle/>
          <a:p>
            <a:r>
              <a:rPr lang="it-IT" dirty="0"/>
              <a:t>Link: </a:t>
            </a:r>
            <a:r>
              <a:rPr lang="it-IT" dirty="0">
                <a:hlinkClick r:id="rId3"/>
              </a:rPr>
              <a:t>https://www.youtube.com/watch?v=mD_73JCEaNc&amp;t=2s</a:t>
            </a:r>
            <a:r>
              <a:rPr lang="it-IT" dirty="0"/>
              <a:t> </a:t>
            </a:r>
          </a:p>
        </p:txBody>
      </p:sp>
    </p:spTree>
    <p:extLst>
      <p:ext uri="{BB962C8B-B14F-4D97-AF65-F5344CB8AC3E}">
        <p14:creationId xmlns:p14="http://schemas.microsoft.com/office/powerpoint/2010/main" val="228964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34</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4400" dirty="0"/>
              <a:t>04. </a:t>
            </a:r>
            <a:r>
              <a:rPr lang="tr-TR" sz="4400" dirty="0"/>
              <a:t>Vaka Çalışmaları ve Kullanışlı Araçlar</a:t>
            </a:r>
            <a:endParaRPr lang="en-US" sz="4400" dirty="0"/>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88106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352B9B-FBA6-4AF1-B384-886BF8201259}"/>
              </a:ext>
            </a:extLst>
          </p:cNvPr>
          <p:cNvSpPr>
            <a:spLocks noGrp="1"/>
          </p:cNvSpPr>
          <p:nvPr>
            <p:ph type="body" sz="quarter" idx="15"/>
          </p:nvPr>
        </p:nvSpPr>
        <p:spPr>
          <a:xfrm>
            <a:off x="5986130" y="433767"/>
            <a:ext cx="5339109" cy="631527"/>
          </a:xfrm>
          <a:noFill/>
        </p:spPr>
        <p:txBody>
          <a:bodyPr/>
          <a:lstStyle/>
          <a:p>
            <a:r>
              <a:rPr lang="en-US" dirty="0"/>
              <a:t> MET M</a:t>
            </a:r>
            <a:r>
              <a:rPr lang="tr-TR" dirty="0"/>
              <a:t>üzesi</a:t>
            </a:r>
            <a:endParaRPr lang="en-US" dirty="0"/>
          </a:p>
          <a:p>
            <a:endParaRPr lang="en-IE" dirty="0"/>
          </a:p>
        </p:txBody>
      </p:sp>
      <p:sp>
        <p:nvSpPr>
          <p:cNvPr id="3" name="Text Placeholder 2">
            <a:extLst>
              <a:ext uri="{FF2B5EF4-FFF2-40B4-BE49-F238E27FC236}">
                <a16:creationId xmlns:a16="http://schemas.microsoft.com/office/drawing/2014/main" id="{50179BB0-0014-437A-91BC-64188243F479}"/>
              </a:ext>
            </a:extLst>
          </p:cNvPr>
          <p:cNvSpPr>
            <a:spLocks noGrp="1"/>
          </p:cNvSpPr>
          <p:nvPr>
            <p:ph type="body" sz="quarter" idx="17"/>
          </p:nvPr>
        </p:nvSpPr>
        <p:spPr>
          <a:xfrm>
            <a:off x="5890437" y="1065294"/>
            <a:ext cx="6177516" cy="4727411"/>
          </a:xfrm>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New York'taki MET Müzesi, COVID19 salgını sırasında çevrimiçi rehberli turlar düzenledi.</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Online Media 7" title="Exhibition Tour—Making the Met, 1870–2020, Narrated by Steve Martin | Met Exhibitions">
            <a:hlinkClick r:id="" action="ppaction://media"/>
            <a:extLst>
              <a:ext uri="{FF2B5EF4-FFF2-40B4-BE49-F238E27FC236}">
                <a16:creationId xmlns:a16="http://schemas.microsoft.com/office/drawing/2014/main" id="{6A226CBD-B0C8-4DB2-BEC9-0F70F4E08CEC}"/>
              </a:ext>
            </a:extLst>
          </p:cNvPr>
          <p:cNvPicPr>
            <a:picLocks noRot="1" noChangeAspect="1"/>
          </p:cNvPicPr>
          <p:nvPr>
            <a:videoFile r:link="rId1"/>
          </p:nvPr>
        </p:nvPicPr>
        <p:blipFill>
          <a:blip r:embed="rId3"/>
          <a:stretch>
            <a:fillRect/>
          </a:stretch>
        </p:blipFill>
        <p:spPr>
          <a:xfrm>
            <a:off x="212651" y="2191135"/>
            <a:ext cx="7784714" cy="4398363"/>
          </a:xfrm>
          <a:prstGeom prst="rect">
            <a:avLst/>
          </a:prstGeom>
        </p:spPr>
      </p:pic>
      <p:sp>
        <p:nvSpPr>
          <p:cNvPr id="9" name="Text Placeholder 2">
            <a:extLst>
              <a:ext uri="{FF2B5EF4-FFF2-40B4-BE49-F238E27FC236}">
                <a16:creationId xmlns:a16="http://schemas.microsoft.com/office/drawing/2014/main" id="{07A87C65-EC6A-4181-8393-616A79531182}"/>
              </a:ext>
            </a:extLst>
          </p:cNvPr>
          <p:cNvSpPr txBox="1">
            <a:spLocks/>
          </p:cNvSpPr>
          <p:nvPr/>
        </p:nvSpPr>
        <p:spPr>
          <a:xfrm>
            <a:off x="8156794" y="2191135"/>
            <a:ext cx="3751729" cy="472741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Temmuz ve Aralık 2020 arasında 116'dan fazla tur sundular ve 2800'den fazla sanal ziyaretçiye ulaştılar.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r>
              <a:rPr lang="tr-TR" dirty="0"/>
              <a:t>Bu videoda detayları bulabilirsiniz;</a:t>
            </a:r>
            <a:endParaRPr lang="en-US" dirty="0"/>
          </a:p>
          <a:p>
            <a:r>
              <a:rPr lang="en-US" dirty="0">
                <a:hlinkClick r:id="rId4"/>
              </a:rPr>
              <a:t>Exhibition Tour—Making the Met, 1870–2020, Narrated by Steve Martin</a:t>
            </a:r>
            <a:endParaRPr lang="en-IE" dirty="0"/>
          </a:p>
        </p:txBody>
      </p:sp>
      <p:sp>
        <p:nvSpPr>
          <p:cNvPr id="10" name="Text Placeholder 1">
            <a:extLst>
              <a:ext uri="{FF2B5EF4-FFF2-40B4-BE49-F238E27FC236}">
                <a16:creationId xmlns:a16="http://schemas.microsoft.com/office/drawing/2014/main" id="{16B324F1-8290-442B-B5AE-8A0C9FC6B3C6}"/>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solidFill>
                  <a:schemeClr val="bg1"/>
                </a:solidFill>
              </a:rPr>
              <a:t>Vaka Çalışması</a:t>
            </a:r>
            <a:endParaRPr lang="en-US" dirty="0">
              <a:solidFill>
                <a:schemeClr val="bg1"/>
              </a:solidFill>
            </a:endParaRPr>
          </a:p>
          <a:p>
            <a:endParaRPr lang="en-IE" dirty="0">
              <a:solidFill>
                <a:schemeClr val="bg1"/>
              </a:solidFill>
            </a:endParaRPr>
          </a:p>
        </p:txBody>
      </p:sp>
    </p:spTree>
    <p:extLst>
      <p:ext uri="{BB962C8B-B14F-4D97-AF65-F5344CB8AC3E}">
        <p14:creationId xmlns:p14="http://schemas.microsoft.com/office/powerpoint/2010/main" val="3694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077A10-3EF4-4DAA-84D4-8126721C47AA}"/>
              </a:ext>
            </a:extLst>
          </p:cNvPr>
          <p:cNvSpPr>
            <a:spLocks noGrp="1"/>
          </p:cNvSpPr>
          <p:nvPr>
            <p:ph type="sldNum" sz="quarter" idx="14"/>
          </p:nvPr>
        </p:nvSpPr>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id="{684B35F0-FB64-4360-9546-F138239C3419}"/>
              </a:ext>
            </a:extLst>
          </p:cNvPr>
          <p:cNvSpPr>
            <a:spLocks noGrp="1"/>
          </p:cNvSpPr>
          <p:nvPr>
            <p:ph type="body" sz="quarter" idx="15"/>
          </p:nvPr>
        </p:nvSpPr>
        <p:spPr/>
        <p:txBody>
          <a:bodyPr/>
          <a:lstStyle/>
          <a:p>
            <a:r>
              <a:rPr lang="tr-TR" dirty="0"/>
              <a:t>İngiliz Müzesine Sanal Gezi</a:t>
            </a:r>
            <a:endParaRPr lang="en-IE" dirty="0"/>
          </a:p>
        </p:txBody>
      </p:sp>
      <p:sp>
        <p:nvSpPr>
          <p:cNvPr id="4" name="Text Placeholder 3">
            <a:extLst>
              <a:ext uri="{FF2B5EF4-FFF2-40B4-BE49-F238E27FC236}">
                <a16:creationId xmlns:a16="http://schemas.microsoft.com/office/drawing/2014/main" id="{EF2A71AF-2D13-4F19-8818-D4EDF01816B5}"/>
              </a:ext>
            </a:extLst>
          </p:cNvPr>
          <p:cNvSpPr>
            <a:spLocks noGrp="1"/>
          </p:cNvSpPr>
          <p:nvPr>
            <p:ph type="body" sz="quarter" idx="19"/>
          </p:nvPr>
        </p:nvSpPr>
        <p:spPr>
          <a:xfrm>
            <a:off x="6794204" y="2170587"/>
            <a:ext cx="4932129" cy="4108908"/>
          </a:xfrm>
        </p:spPr>
        <p:txBody>
          <a:bodyPr numCol="1"/>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British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Museum</a:t>
            </a:r>
            <a:r>
              <a:rPr lang="tr-TR" sz="1800" dirty="0">
                <a:effectLst/>
                <a:latin typeface="Calibri" panose="020F0502020204030204" pitchFamily="34" charset="0"/>
                <a:ea typeface="Calibri" panose="020F0502020204030204" pitchFamily="34" charset="0"/>
                <a:cs typeface="Times New Roman" panose="02020603050405020304" pitchFamily="18" charset="0"/>
              </a:rPr>
              <a:t> ile yapılan sanal ziyaretler,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Zoom</a:t>
            </a:r>
            <a:r>
              <a:rPr lang="tr-TR" sz="1800" dirty="0">
                <a:effectLst/>
                <a:latin typeface="Calibri" panose="020F0502020204030204" pitchFamily="34" charset="0"/>
                <a:ea typeface="Calibri" panose="020F0502020204030204" pitchFamily="34" charset="0"/>
                <a:cs typeface="Times New Roman" panose="02020603050405020304" pitchFamily="18" charset="0"/>
              </a:rPr>
              <a:t> aracılığıyla canlı bir atölye çalışması sunan bir uzman tarafından yönetiliyor.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Öncelikle okullar için tasarlanan sanal ziyaret, sınıfınızın geçmişe ilişkin bilgi ve anlayışlarını artıracağı canlı etkinlikler, etkileşimli testler ve düşündürücü sorular içerir.</a:t>
            </a:r>
          </a:p>
        </p:txBody>
      </p:sp>
      <p:pic>
        <p:nvPicPr>
          <p:cNvPr id="5" name="Online Media 4" title="SDDC Virtual Visit animation">
            <a:hlinkClick r:id="" action="ppaction://media"/>
            <a:extLst>
              <a:ext uri="{FF2B5EF4-FFF2-40B4-BE49-F238E27FC236}">
                <a16:creationId xmlns:a16="http://schemas.microsoft.com/office/drawing/2014/main" id="{46241A2E-3DB9-4EA5-893C-B234874A8BAA}"/>
              </a:ext>
            </a:extLst>
          </p:cNvPr>
          <p:cNvPicPr>
            <a:picLocks noRot="1" noChangeAspect="1"/>
          </p:cNvPicPr>
          <p:nvPr>
            <a:videoFile r:link="rId1"/>
          </p:nvPr>
        </p:nvPicPr>
        <p:blipFill>
          <a:blip r:embed="rId3"/>
          <a:stretch>
            <a:fillRect/>
          </a:stretch>
        </p:blipFill>
        <p:spPr>
          <a:xfrm>
            <a:off x="256363" y="2666300"/>
            <a:ext cx="6197600" cy="3486150"/>
          </a:xfrm>
          <a:prstGeom prst="rect">
            <a:avLst/>
          </a:prstGeom>
        </p:spPr>
      </p:pic>
      <p:sp>
        <p:nvSpPr>
          <p:cNvPr id="6" name="TextBox 5">
            <a:extLst>
              <a:ext uri="{FF2B5EF4-FFF2-40B4-BE49-F238E27FC236}">
                <a16:creationId xmlns:a16="http://schemas.microsoft.com/office/drawing/2014/main" id="{D3F3AC6F-5F0A-4ADA-97C1-035387C6C20B}"/>
              </a:ext>
            </a:extLst>
          </p:cNvPr>
          <p:cNvSpPr txBox="1"/>
          <p:nvPr/>
        </p:nvSpPr>
        <p:spPr>
          <a:xfrm>
            <a:off x="6629473" y="5593313"/>
            <a:ext cx="5096860" cy="1070871"/>
          </a:xfrm>
          <a:prstGeom prst="rect">
            <a:avLst/>
          </a:prstGeom>
          <a:solidFill>
            <a:srgbClr val="FBE000"/>
          </a:solidFill>
        </p:spPr>
        <p:txBody>
          <a:bodyPr wrap="square" rtlCol="0">
            <a:sp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Web sitemizdeki INSITES teknolojisi araç setimizde daha fazla araç hakkında bilgi edinebilirsiniz.</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0660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84C63-9085-46A5-90AF-5247AE962C57}"/>
              </a:ext>
            </a:extLst>
          </p:cNvPr>
          <p:cNvSpPr>
            <a:spLocks noGrp="1"/>
          </p:cNvSpPr>
          <p:nvPr>
            <p:ph type="body" sz="quarter" idx="15"/>
          </p:nvPr>
        </p:nvSpPr>
        <p:spPr>
          <a:xfrm>
            <a:off x="6096000" y="907425"/>
            <a:ext cx="5951219" cy="631527"/>
          </a:xfrm>
        </p:spPr>
        <p:txBody>
          <a:bodyPr/>
          <a:lstStyle/>
          <a:p>
            <a:pPr>
              <a:lnSpc>
                <a:spcPct val="107000"/>
              </a:lnSpc>
              <a:spcAft>
                <a:spcPts val="800"/>
              </a:spcAft>
            </a:pPr>
            <a:r>
              <a:rPr lang="tr-TR" sz="2400" dirty="0" err="1">
                <a:effectLst/>
                <a:latin typeface="Calibri" panose="020F0502020204030204" pitchFamily="34" charset="0"/>
                <a:ea typeface="Calibri" panose="020F0502020204030204" pitchFamily="34" charset="0"/>
                <a:cs typeface="Times New Roman" panose="02020603050405020304" pitchFamily="18" charset="0"/>
              </a:rPr>
              <a:t>Dubrovnik</a:t>
            </a:r>
            <a:r>
              <a:rPr lang="tr-TR" sz="2400" dirty="0">
                <a:effectLst/>
                <a:latin typeface="Calibri" panose="020F0502020204030204" pitchFamily="34" charset="0"/>
                <a:ea typeface="Calibri" panose="020F0502020204030204" pitchFamily="34" charset="0"/>
                <a:cs typeface="Times New Roman" panose="02020603050405020304" pitchFamily="18" charset="0"/>
              </a:rPr>
              <a:t> Sanal Turları</a:t>
            </a:r>
          </a:p>
          <a:p>
            <a:pPr>
              <a:lnSpc>
                <a:spcPct val="107000"/>
              </a:lnSpc>
              <a:spcAft>
                <a:spcPts val="800"/>
              </a:spcAft>
            </a:pPr>
            <a:r>
              <a:rPr lang="tr-TR" sz="20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2020/2021'deki </a:t>
            </a:r>
            <a:r>
              <a:rPr lang="tr-TR" sz="2000" b="0" dirty="0" err="1">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koronavirüs</a:t>
            </a:r>
            <a:r>
              <a:rPr lang="tr-TR" sz="20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 salgını, birçok tatil planını beklemeye alarak, teknoloji konusunda bilgili birçok mirasın ve turizm sağlayıcısının yenilik yapmasına neden oldu. Örneğin, </a:t>
            </a:r>
            <a:r>
              <a:rPr lang="tr-TR" sz="2000" b="0" dirty="0" err="1">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Dubrovnik</a:t>
            </a:r>
            <a:r>
              <a:rPr lang="tr-TR" sz="20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 şehrinde tur rehberleri sanal canlı akışlı turlar sunmaya başladı.</a:t>
            </a:r>
          </a:p>
          <a:p>
            <a:pPr>
              <a:lnSpc>
                <a:spcPct val="107000"/>
              </a:lnSpc>
              <a:spcAft>
                <a:spcPts val="800"/>
              </a:spcAft>
            </a:pPr>
            <a:r>
              <a:rPr lang="tr-TR" sz="2000" b="0" dirty="0" err="1">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ToursByLocals</a:t>
            </a:r>
            <a:r>
              <a:rPr lang="tr-TR" sz="2000" b="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 rehberleri artık yerel bir kişiyle tanışabilmeniz ve yeni bir şehri kendi evinizden keşfedebilmeniz için sanal rehberli turlar sunuyor. Akıllıca bir pazarlama hilesi/özel teklif oluşturdular "Aynı rehberle gelecekteki, yüz yüze bir tur için rezervasyon yaptığınızda Canlı Sanal Turunuzun değerinin %100'ünü kullanın (150 USD sınırına kadar)!"</a:t>
            </a:r>
          </a:p>
        </p:txBody>
      </p:sp>
      <p:pic>
        <p:nvPicPr>
          <p:cNvPr id="11" name="Picture Placeholder 10">
            <a:extLst>
              <a:ext uri="{FF2B5EF4-FFF2-40B4-BE49-F238E27FC236}">
                <a16:creationId xmlns:a16="http://schemas.microsoft.com/office/drawing/2014/main" id="{7B768792-9D51-426B-A5AD-E6FF1DED0F16}"/>
              </a:ext>
            </a:extLst>
          </p:cNvPr>
          <p:cNvPicPr>
            <a:picLocks noGrp="1" noChangeAspect="1"/>
          </p:cNvPicPr>
          <p:nvPr>
            <p:ph type="pic" sz="quarter" idx="12"/>
          </p:nvPr>
        </p:nvPicPr>
        <p:blipFill rotWithShape="1">
          <a:blip r:embed="rId2"/>
          <a:srcRect l="447" r="447"/>
          <a:stretch/>
        </p:blipFill>
        <p:spPr/>
      </p:pic>
      <p:sp>
        <p:nvSpPr>
          <p:cNvPr id="4" name="Text Placeholder 3">
            <a:extLst>
              <a:ext uri="{FF2B5EF4-FFF2-40B4-BE49-F238E27FC236}">
                <a16:creationId xmlns:a16="http://schemas.microsoft.com/office/drawing/2014/main" id="{D7FAA644-7523-4CCA-B800-11862BF97346}"/>
              </a:ext>
            </a:extLst>
          </p:cNvPr>
          <p:cNvSpPr>
            <a:spLocks noGrp="1"/>
          </p:cNvSpPr>
          <p:nvPr>
            <p:ph type="body" sz="quarter" idx="19"/>
          </p:nvPr>
        </p:nvSpPr>
        <p:spPr/>
        <p:txBody>
          <a:bodyPr/>
          <a:lstStyle/>
          <a:p>
            <a:r>
              <a:rPr lang="tr-TR" dirty="0">
                <a:hlinkClick r:id="rId3"/>
              </a:rPr>
              <a:t>D</a:t>
            </a:r>
            <a:r>
              <a:rPr lang="en-IE" dirty="0">
                <a:hlinkClick r:id="rId3"/>
              </a:rPr>
              <a:t>A</a:t>
            </a:r>
            <a:r>
              <a:rPr lang="tr-TR" dirty="0">
                <a:hlinkClick r:id="rId3"/>
              </a:rPr>
              <a:t>HA FAZLASI</a:t>
            </a:r>
            <a:endParaRPr lang="en-IE" dirty="0">
              <a:hlinkClick r:id="rId3"/>
            </a:endParaRPr>
          </a:p>
        </p:txBody>
      </p:sp>
    </p:spTree>
    <p:extLst>
      <p:ext uri="{BB962C8B-B14F-4D97-AF65-F5344CB8AC3E}">
        <p14:creationId xmlns:p14="http://schemas.microsoft.com/office/powerpoint/2010/main" val="2350041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6096000" y="315763"/>
            <a:ext cx="5858539" cy="631527"/>
          </a:xfrm>
        </p:spPr>
        <p:txBody>
          <a:bodyPr/>
          <a:lstStyle/>
          <a:p>
            <a:r>
              <a:rPr lang="en-US" sz="3600" dirty="0">
                <a:solidFill>
                  <a:srgbClr val="E43794"/>
                </a:solidFill>
                <a:latin typeface="Avenir"/>
                <a:ea typeface="Avenir"/>
                <a:cs typeface="Avenir"/>
                <a:sym typeface="Avenir"/>
              </a:rPr>
              <a:t>Royal </a:t>
            </a:r>
            <a:r>
              <a:rPr lang="tr-TR" sz="3600" dirty="0">
                <a:solidFill>
                  <a:srgbClr val="E43794"/>
                </a:solidFill>
                <a:latin typeface="Avenir"/>
                <a:ea typeface="Avenir"/>
                <a:cs typeface="Avenir"/>
                <a:sym typeface="Avenir"/>
              </a:rPr>
              <a:t>Sarayı </a:t>
            </a:r>
            <a:r>
              <a:rPr lang="en-US" sz="3600" dirty="0">
                <a:solidFill>
                  <a:srgbClr val="E43794"/>
                </a:solidFill>
                <a:latin typeface="Avenir"/>
                <a:ea typeface="Avenir"/>
                <a:cs typeface="Avenir"/>
                <a:sym typeface="Avenir"/>
              </a:rPr>
              <a:t>Caserta, </a:t>
            </a:r>
            <a:r>
              <a:rPr lang="en-US" sz="3600" i="1" dirty="0">
                <a:solidFill>
                  <a:srgbClr val="E43794"/>
                </a:solidFill>
                <a:latin typeface="Avenir"/>
                <a:ea typeface="Avenir"/>
                <a:cs typeface="Avenir"/>
                <a:sym typeface="Avenir"/>
              </a:rPr>
              <a:t>Italy</a:t>
            </a:r>
          </a:p>
          <a:p>
            <a:r>
              <a:rPr lang="tr-TR" dirty="0">
                <a:solidFill>
                  <a:schemeClr val="tx1"/>
                </a:solidFill>
                <a:latin typeface="Avenir"/>
                <a:ea typeface="Avenir"/>
                <a:cs typeface="Avenir"/>
                <a:sym typeface="Avenir"/>
              </a:rPr>
              <a:t>Dijital Ses Dosyası</a:t>
            </a:r>
            <a:endParaRPr lang="en-US" sz="3600" dirty="0">
              <a:solidFill>
                <a:schemeClr val="tx1"/>
              </a:solidFill>
              <a:latin typeface="Avenir"/>
              <a:ea typeface="Avenir"/>
              <a:cs typeface="Avenir"/>
              <a:sym typeface="Avenir"/>
            </a:endParaRPr>
          </a:p>
          <a:p>
            <a:endParaRPr lang="en-US" dirty="0"/>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19"/>
          </p:nvPr>
        </p:nvSpPr>
        <p:spPr/>
        <p:txBody>
          <a:bodyPr/>
          <a:lstStyle/>
          <a:p>
            <a:r>
              <a:rPr lang="en-US" dirty="0"/>
              <a:t>LEARN MORE</a:t>
            </a:r>
          </a:p>
        </p:txBody>
      </p:sp>
      <p:pic>
        <p:nvPicPr>
          <p:cNvPr id="13" name="Picture Placeholder 12">
            <a:extLst>
              <a:ext uri="{FF2B5EF4-FFF2-40B4-BE49-F238E27FC236}">
                <a16:creationId xmlns:a16="http://schemas.microsoft.com/office/drawing/2014/main" id="{ABE7D1C1-B277-4106-B172-ADBF9C24F396}"/>
              </a:ext>
            </a:extLst>
          </p:cNvPr>
          <p:cNvPicPr>
            <a:picLocks noGrp="1" noChangeAspect="1"/>
          </p:cNvPicPr>
          <p:nvPr>
            <p:ph type="pic" sz="quarter" idx="12"/>
          </p:nvPr>
        </p:nvPicPr>
        <p:blipFill>
          <a:blip r:embed="rId2"/>
          <a:srcRect l="9214" r="9214"/>
          <a:stretch>
            <a:fillRect/>
          </a:stretch>
        </p:blipFill>
        <p:spPr>
          <a:xfrm>
            <a:off x="1493838" y="1538288"/>
            <a:ext cx="4105275" cy="5299075"/>
          </a:xfrm>
          <a:prstGeom prst="rect">
            <a:avLst/>
          </a:prstGeom>
        </p:spPr>
      </p:pic>
      <p:sp>
        <p:nvSpPr>
          <p:cNvPr id="16" name="Text Placeholder 2">
            <a:extLst>
              <a:ext uri="{FF2B5EF4-FFF2-40B4-BE49-F238E27FC236}">
                <a16:creationId xmlns:a16="http://schemas.microsoft.com/office/drawing/2014/main" id="{ED37A893-238F-403A-AA03-C2A299EEFFCB}"/>
              </a:ext>
            </a:extLst>
          </p:cNvPr>
          <p:cNvSpPr txBox="1">
            <a:spLocks/>
          </p:cNvSpPr>
          <p:nvPr/>
        </p:nvSpPr>
        <p:spPr>
          <a:xfrm>
            <a:off x="6096000" y="2765294"/>
            <a:ext cx="5964865" cy="472741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tr-TR" sz="1800" dirty="0" err="1">
                <a:effectLst/>
                <a:latin typeface="Calibri" panose="020F0502020204030204" pitchFamily="34" charset="0"/>
                <a:ea typeface="Calibri" panose="020F0502020204030204" pitchFamily="34" charset="0"/>
                <a:cs typeface="Times New Roman" panose="02020603050405020304" pitchFamily="18" charset="0"/>
              </a:rPr>
              <a:t>Podcast</a:t>
            </a:r>
            <a:r>
              <a:rPr lang="tr-TR" sz="1800" dirty="0">
                <a:effectLst/>
                <a:latin typeface="Calibri" panose="020F0502020204030204" pitchFamily="34" charset="0"/>
                <a:ea typeface="Calibri" panose="020F0502020204030204" pitchFamily="34" charset="0"/>
                <a:cs typeface="Times New Roman" panose="02020603050405020304" pitchFamily="18" charset="0"/>
              </a:rPr>
              <a:t>, sarayın ve yüzyıllar boyunca içinde yaşayanların hikayesini anlatıyor. İki örnek, "Bir Krallığın İnşasında Kadın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Öyküleri"ne</a:t>
            </a:r>
            <a:r>
              <a:rPr lang="tr-TR" sz="1800" dirty="0">
                <a:effectLst/>
                <a:latin typeface="Calibri" panose="020F0502020204030204" pitchFamily="34" charset="0"/>
                <a:ea typeface="Calibri" panose="020F0502020204030204" pitchFamily="34" charset="0"/>
                <a:cs typeface="Times New Roman" panose="02020603050405020304" pitchFamily="18" charset="0"/>
              </a:rPr>
              <a:t> adanan dizi ve Saray'ın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Terrae</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Motus</a:t>
            </a:r>
            <a:r>
              <a:rPr lang="tr-TR" sz="1800" dirty="0">
                <a:effectLst/>
                <a:latin typeface="Calibri" panose="020F0502020204030204" pitchFamily="34" charset="0"/>
                <a:ea typeface="Calibri" panose="020F0502020204030204" pitchFamily="34" charset="0"/>
                <a:cs typeface="Times New Roman" panose="02020603050405020304" pitchFamily="18" charset="0"/>
              </a:rPr>
              <a:t> çağdaş sanat koleksiyonuna odaklanan TerraeMotus40 serisidir.</a:t>
            </a:r>
          </a:p>
          <a:p>
            <a:endParaRPr lang="en-US" dirty="0"/>
          </a:p>
          <a:p>
            <a:r>
              <a:rPr lang="tr-TR" dirty="0"/>
              <a:t>Ziyaret Edebilirsiniz</a:t>
            </a:r>
            <a:r>
              <a:rPr lang="en-US" dirty="0"/>
              <a:t> </a:t>
            </a:r>
            <a:r>
              <a:rPr lang="en-US" dirty="0">
                <a:hlinkClick r:id="rId3"/>
              </a:rPr>
              <a:t>Audio stories | Royal Palace of Caserta (cultura.gov.it)</a:t>
            </a:r>
            <a:endParaRPr lang="en-IE" dirty="0"/>
          </a:p>
        </p:txBody>
      </p:sp>
      <p:sp>
        <p:nvSpPr>
          <p:cNvPr id="17" name="Text Placeholder 2">
            <a:extLst>
              <a:ext uri="{FF2B5EF4-FFF2-40B4-BE49-F238E27FC236}">
                <a16:creationId xmlns:a16="http://schemas.microsoft.com/office/drawing/2014/main" id="{68DAD9F8-2C68-40F9-8491-B672CCB85251}"/>
              </a:ext>
            </a:extLst>
          </p:cNvPr>
          <p:cNvSpPr txBox="1">
            <a:spLocks/>
          </p:cNvSpPr>
          <p:nvPr/>
        </p:nvSpPr>
        <p:spPr>
          <a:xfrm>
            <a:off x="6202326" y="1524533"/>
            <a:ext cx="5858539" cy="1230439"/>
          </a:xfrm>
          <a:prstGeom prst="rect">
            <a:avLst/>
          </a:prstGeom>
          <a:solidFill>
            <a:srgbClr val="E43794"/>
          </a:solidFill>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İtalya'daki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Caserta</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Kraliyet Sarayı,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Spotify'da</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bulunan bir dizi çevrimiçi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podcast</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yayınladı.</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Text Placeholder 1">
            <a:extLst>
              <a:ext uri="{FF2B5EF4-FFF2-40B4-BE49-F238E27FC236}">
                <a16:creationId xmlns:a16="http://schemas.microsoft.com/office/drawing/2014/main" id="{14BC4775-27AC-4B8C-A10A-641EB80AD793}"/>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solidFill>
                  <a:schemeClr val="bg1"/>
                </a:solidFill>
              </a:rPr>
              <a:t>Vaka Çalışması</a:t>
            </a:r>
            <a:endParaRPr lang="en-US" dirty="0">
              <a:solidFill>
                <a:schemeClr val="bg1"/>
              </a:solidFill>
            </a:endParaRPr>
          </a:p>
          <a:p>
            <a:endParaRPr lang="en-IE" dirty="0">
              <a:solidFill>
                <a:schemeClr val="bg1"/>
              </a:solidFill>
            </a:endParaRPr>
          </a:p>
        </p:txBody>
      </p:sp>
    </p:spTree>
    <p:extLst>
      <p:ext uri="{BB962C8B-B14F-4D97-AF65-F5344CB8AC3E}">
        <p14:creationId xmlns:p14="http://schemas.microsoft.com/office/powerpoint/2010/main" val="401930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3B36B-DDA8-44B8-8238-1794169A6990}"/>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3" name="Text Placeholder 2">
            <a:extLst>
              <a:ext uri="{FF2B5EF4-FFF2-40B4-BE49-F238E27FC236}">
                <a16:creationId xmlns:a16="http://schemas.microsoft.com/office/drawing/2014/main" id="{81D38F39-6CDA-46B5-8833-40F70450E961}"/>
              </a:ext>
            </a:extLst>
          </p:cNvPr>
          <p:cNvSpPr>
            <a:spLocks noGrp="1"/>
          </p:cNvSpPr>
          <p:nvPr>
            <p:ph type="body" sz="quarter" idx="15"/>
          </p:nvPr>
        </p:nvSpPr>
        <p:spPr>
          <a:xfrm>
            <a:off x="267703" y="67635"/>
            <a:ext cx="11260668" cy="631527"/>
          </a:xfrm>
        </p:spPr>
        <p:txBody>
          <a:bodyPr/>
          <a:lstStyle/>
          <a:p>
            <a:r>
              <a:rPr lang="tr-TR" dirty="0">
                <a:solidFill>
                  <a:schemeClr val="bg1"/>
                </a:solidFill>
              </a:rPr>
              <a:t>Kaynakça</a:t>
            </a:r>
            <a:endParaRPr lang="en-GB" dirty="0">
              <a:solidFill>
                <a:schemeClr val="bg1"/>
              </a:solidFill>
            </a:endParaRPr>
          </a:p>
        </p:txBody>
      </p:sp>
      <p:sp>
        <p:nvSpPr>
          <p:cNvPr id="4" name="Text Placeholder 3">
            <a:extLst>
              <a:ext uri="{FF2B5EF4-FFF2-40B4-BE49-F238E27FC236}">
                <a16:creationId xmlns:a16="http://schemas.microsoft.com/office/drawing/2014/main" id="{BEDF8542-FDFD-40B1-B129-31F6B77E0F11}"/>
              </a:ext>
            </a:extLst>
          </p:cNvPr>
          <p:cNvSpPr>
            <a:spLocks noGrp="1"/>
          </p:cNvSpPr>
          <p:nvPr>
            <p:ph type="body" sz="quarter" idx="17"/>
          </p:nvPr>
        </p:nvSpPr>
        <p:spPr>
          <a:xfrm>
            <a:off x="267703" y="861461"/>
            <a:ext cx="11755619" cy="4108908"/>
          </a:xfrm>
        </p:spPr>
        <p:txBody>
          <a:bodyPr/>
          <a:lstStyle/>
          <a:p>
            <a:pPr marL="457200" indent="-304800">
              <a:buClr>
                <a:srgbClr val="FBE000"/>
              </a:buClr>
              <a:buSzPts val="1200"/>
              <a:buFont typeface="Arial" panose="020B0604020202020204" pitchFamily="34" charset="0"/>
              <a:buChar char="●"/>
            </a:pPr>
            <a:r>
              <a:rPr lang="en-GB" sz="1800" dirty="0">
                <a:solidFill>
                  <a:srgbClr val="002060"/>
                </a:solidFill>
              </a:rPr>
              <a:t>McIntyre (2020) </a:t>
            </a:r>
            <a:r>
              <a:rPr lang="en-GB" sz="1800" b="0" i="0" dirty="0">
                <a:solidFill>
                  <a:srgbClr val="002060"/>
                </a:solidFill>
                <a:effectLst/>
                <a:latin typeface="Avenir" panose="02000503020000020003"/>
              </a:rPr>
              <a:t>Culture in Lockdown. Part 1: We can do digital, can we do strategy? </a:t>
            </a:r>
            <a:r>
              <a:rPr lang="en-GB" sz="1800" b="0" i="0" dirty="0">
                <a:solidFill>
                  <a:srgbClr val="002060"/>
                </a:solidFill>
                <a:effectLst/>
                <a:latin typeface="Avenir" panose="02000503020000020003"/>
                <a:hlinkClick r:id="rId2">
                  <a:extLst>
                    <a:ext uri="{A12FA001-AC4F-418D-AE19-62706E023703}">
                      <ahyp:hlinkClr xmlns:ahyp="http://schemas.microsoft.com/office/drawing/2018/hyperlinkcolor" val="tx"/>
                    </a:ext>
                  </a:extLst>
                </a:hlinkClick>
              </a:rPr>
              <a:t>https://www.culturehive.co.uk/resources/culture-in-lockdown-part-1-we-can-do-digital-can-we-do-strategy/</a:t>
            </a:r>
            <a:endParaRPr lang="en-GB" sz="1800" b="0" i="0" dirty="0">
              <a:solidFill>
                <a:srgbClr val="002060"/>
              </a:solidFill>
              <a:effectLst/>
              <a:latin typeface="Avenir" panose="02000503020000020003"/>
            </a:endParaRPr>
          </a:p>
          <a:p>
            <a:pPr marL="457200" lvl="0" indent="-304800" algn="l" rtl="0">
              <a:spcBef>
                <a:spcPts val="0"/>
              </a:spcBef>
              <a:spcAft>
                <a:spcPts val="0"/>
              </a:spcAft>
              <a:buClr>
                <a:srgbClr val="FBE000"/>
              </a:buClr>
              <a:buSzPts val="1200"/>
              <a:buChar char="●"/>
            </a:pPr>
            <a:r>
              <a:rPr lang="en-GB" sz="1800" dirty="0">
                <a:solidFill>
                  <a:srgbClr val="002060"/>
                </a:solidFill>
              </a:rPr>
              <a:t>Abrams (2019), Personas and designing the ideal museum experience, accessible at: </a:t>
            </a:r>
            <a:r>
              <a:rPr lang="en-GB" sz="1800" u="sng" dirty="0">
                <a:solidFill>
                  <a:srgbClr val="002060"/>
                </a:solidFill>
                <a:hlinkClick r:id="rId3">
                  <a:extLst>
                    <a:ext uri="{A12FA001-AC4F-418D-AE19-62706E023703}">
                      <ahyp:hlinkClr xmlns:ahyp="http://schemas.microsoft.com/office/drawing/2018/hyperlinkcolor" val="tx"/>
                    </a:ext>
                  </a:extLst>
                </a:hlinkClick>
              </a:rPr>
              <a:t>https://cutt.ly/DQnUvg1</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Prensky (2001), Digital Natives, Digital Immigrants, accessible at: </a:t>
            </a:r>
            <a:r>
              <a:rPr lang="en-GB" sz="1800" u="sng" dirty="0">
                <a:solidFill>
                  <a:srgbClr val="002060"/>
                </a:solidFill>
                <a:hlinkClick r:id="rId4">
                  <a:extLst>
                    <a:ext uri="{A12FA001-AC4F-418D-AE19-62706E023703}">
                      <ahyp:hlinkClr xmlns:ahyp="http://schemas.microsoft.com/office/drawing/2018/hyperlinkcolor" val="tx"/>
                    </a:ext>
                  </a:extLst>
                </a:hlinkClick>
              </a:rPr>
              <a:t>https://cutt.ly/0nJdZAP</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Global Web Index (2019) Audience Report, accessible at: </a:t>
            </a:r>
            <a:r>
              <a:rPr lang="en-GB" sz="1800" u="sng" dirty="0">
                <a:solidFill>
                  <a:srgbClr val="002060"/>
                </a:solidFill>
                <a:hlinkClick r:id="rId5">
                  <a:extLst>
                    <a:ext uri="{A12FA001-AC4F-418D-AE19-62706E023703}">
                      <ahyp:hlinkClr xmlns:ahyp="http://schemas.microsoft.com/office/drawing/2018/hyperlinkcolor" val="tx"/>
                    </a:ext>
                  </a:extLst>
                </a:hlinkClick>
              </a:rPr>
              <a:t>https://cutt.ly/7QnKH16</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McGarry (2021), Attracting Millennials to Museums: Your Complete Marketing Guide, accessible at: </a:t>
            </a:r>
            <a:r>
              <a:rPr lang="en-GB" sz="1800" u="sng" dirty="0">
                <a:solidFill>
                  <a:srgbClr val="002060"/>
                </a:solidFill>
                <a:hlinkClick r:id="rId6">
                  <a:extLst>
                    <a:ext uri="{A12FA001-AC4F-418D-AE19-62706E023703}">
                      <ahyp:hlinkClr xmlns:ahyp="http://schemas.microsoft.com/office/drawing/2018/hyperlinkcolor" val="tx"/>
                    </a:ext>
                  </a:extLst>
                </a:hlinkClick>
              </a:rPr>
              <a:t>https://cutt.ly/LnJdLqp</a:t>
            </a:r>
            <a:r>
              <a:rPr lang="en-GB" sz="1800" dirty="0">
                <a:solidFill>
                  <a:srgbClr val="002060"/>
                </a:solidFill>
              </a:rPr>
              <a:t> </a:t>
            </a:r>
          </a:p>
          <a:p>
            <a:pPr marL="457200" indent="-304800">
              <a:buClr>
                <a:srgbClr val="FBE000"/>
              </a:buClr>
              <a:buSzPts val="1200"/>
              <a:buFont typeface="Arial" panose="020B0604020202020204" pitchFamily="34" charset="0"/>
              <a:buChar char="●"/>
            </a:pPr>
            <a:r>
              <a:rPr lang="en-GB" sz="1800" dirty="0">
                <a:solidFill>
                  <a:srgbClr val="002060"/>
                </a:solidFill>
              </a:rPr>
              <a:t>Lu (2021), How Heritage Organizations Can Find Their Way Into Digital Storytelling, accessible at: </a:t>
            </a:r>
            <a:r>
              <a:rPr lang="en-GB" sz="1800" dirty="0">
                <a:solidFill>
                  <a:srgbClr val="002060"/>
                </a:solidFill>
                <a:hlinkClick r:id="rId7"/>
              </a:rPr>
              <a:t>https://jingculturecommerce.com/heritage-digital-digital-storytelling-takeaways/</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err="1">
                <a:solidFill>
                  <a:srgbClr val="002060"/>
                </a:solidFill>
              </a:rPr>
              <a:t>Revelx</a:t>
            </a:r>
            <a:r>
              <a:rPr lang="en-GB" sz="1800" dirty="0">
                <a:solidFill>
                  <a:srgbClr val="002060"/>
                </a:solidFill>
              </a:rPr>
              <a:t>, Persona Canvas, accessible at: </a:t>
            </a:r>
            <a:r>
              <a:rPr lang="en-GB" sz="1800" u="sng" dirty="0">
                <a:solidFill>
                  <a:srgbClr val="002060"/>
                </a:solidFill>
                <a:hlinkClick r:id="rId8">
                  <a:extLst>
                    <a:ext uri="{A12FA001-AC4F-418D-AE19-62706E023703}">
                      <ahyp:hlinkClr xmlns:ahyp="http://schemas.microsoft.com/office/drawing/2018/hyperlinkcolor" val="tx"/>
                    </a:ext>
                  </a:extLst>
                </a:hlinkClick>
              </a:rPr>
              <a:t>https://cutt.ly/SQnJZ2c</a:t>
            </a:r>
            <a:r>
              <a:rPr lang="en-GB" sz="1800" dirty="0">
                <a:solidFill>
                  <a:srgbClr val="002060"/>
                </a:solidFill>
              </a:rPr>
              <a:t> </a:t>
            </a:r>
          </a:p>
          <a:p>
            <a:pPr marL="457200" lvl="0" indent="-304800" algn="l" rtl="0">
              <a:spcBef>
                <a:spcPts val="0"/>
              </a:spcBef>
              <a:spcAft>
                <a:spcPts val="0"/>
              </a:spcAft>
              <a:buClr>
                <a:srgbClr val="FBE000"/>
              </a:buClr>
              <a:buSzPts val="1200"/>
              <a:buChar char="●"/>
            </a:pPr>
            <a:r>
              <a:rPr lang="en-GB" sz="1800" dirty="0">
                <a:solidFill>
                  <a:srgbClr val="002060"/>
                </a:solidFill>
              </a:rPr>
              <a:t>Nielsen Norman Group (2018), Empathy Mapping: The First Step in Design Thinking, accessible at: </a:t>
            </a:r>
            <a:r>
              <a:rPr lang="en-GB" sz="1800" u="sng" dirty="0">
                <a:solidFill>
                  <a:srgbClr val="002060"/>
                </a:solidFill>
                <a:hlinkClick r:id="rId9">
                  <a:extLst>
                    <a:ext uri="{A12FA001-AC4F-418D-AE19-62706E023703}">
                      <ahyp:hlinkClr xmlns:ahyp="http://schemas.microsoft.com/office/drawing/2018/hyperlinkcolor" val="tx"/>
                    </a:ext>
                  </a:extLst>
                </a:hlinkClick>
              </a:rPr>
              <a:t>https://cutt.ly/EQnKSNX</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Chen (2021), How The V&amp;A’s New Digital Platform </a:t>
            </a:r>
            <a:r>
              <a:rPr lang="en-GB" sz="1800" dirty="0" err="1">
                <a:solidFill>
                  <a:srgbClr val="002060"/>
                </a:solidFill>
              </a:rPr>
              <a:t>Centers</a:t>
            </a:r>
            <a:r>
              <a:rPr lang="en-GB" sz="1800" dirty="0">
                <a:solidFill>
                  <a:srgbClr val="002060"/>
                </a:solidFill>
              </a:rPr>
              <a:t> Access and Audience, accessible at: </a:t>
            </a:r>
            <a:r>
              <a:rPr lang="en-GB" sz="1800" u="sng" dirty="0">
                <a:solidFill>
                  <a:srgbClr val="002060"/>
                </a:solidFill>
                <a:hlinkClick r:id="rId10">
                  <a:extLst>
                    <a:ext uri="{A12FA001-AC4F-418D-AE19-62706E023703}">
                      <ahyp:hlinkClr xmlns:ahyp="http://schemas.microsoft.com/office/drawing/2018/hyperlinkcolor" val="tx"/>
                    </a:ext>
                  </a:extLst>
                </a:hlinkClick>
              </a:rPr>
              <a:t>https://cutt.ly/snJdFZa</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Coates (2019), Modern museums in the internet generation - memes and millennials, accessible at: </a:t>
            </a:r>
            <a:r>
              <a:rPr lang="en-GB" sz="1800" u="sng" dirty="0">
                <a:solidFill>
                  <a:srgbClr val="002060"/>
                </a:solidFill>
                <a:hlinkClick r:id="rId11">
                  <a:extLst>
                    <a:ext uri="{A12FA001-AC4F-418D-AE19-62706E023703}">
                      <ahyp:hlinkClr xmlns:ahyp="http://schemas.microsoft.com/office/drawing/2018/hyperlinkcolor" val="tx"/>
                    </a:ext>
                  </a:extLst>
                </a:hlinkClick>
              </a:rPr>
              <a:t>https://cutt.ly/RnJdJve</a:t>
            </a:r>
            <a:r>
              <a:rPr lang="en-GB" sz="1800" dirty="0">
                <a:solidFill>
                  <a:srgbClr val="002060"/>
                </a:solidFill>
              </a:rPr>
              <a:t>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Abrams (2019), Personas and designing the ideal museum experience, accessible at: </a:t>
            </a:r>
            <a:r>
              <a:rPr lang="en-GB" sz="1800" u="sng" dirty="0">
                <a:solidFill>
                  <a:srgbClr val="002060"/>
                </a:solidFill>
                <a:hlinkClick r:id="rId12">
                  <a:extLst>
                    <a:ext uri="{A12FA001-AC4F-418D-AE19-62706E023703}">
                      <ahyp:hlinkClr xmlns:ahyp="http://schemas.microsoft.com/office/drawing/2018/hyperlinkcolor" val="tx"/>
                    </a:ext>
                  </a:extLst>
                </a:hlinkClick>
              </a:rPr>
              <a:t>https://cutt.ly/TQnUmbq</a:t>
            </a:r>
            <a:r>
              <a:rPr lang="en-GB" sz="1800" dirty="0">
                <a:solidFill>
                  <a:srgbClr val="002060"/>
                </a:solidFill>
              </a:rPr>
              <a:t> </a:t>
            </a:r>
          </a:p>
          <a:p>
            <a:pPr marL="457200" indent="-304800">
              <a:buClr>
                <a:srgbClr val="FBE000"/>
              </a:buClr>
              <a:buSzPts val="1200"/>
              <a:buFont typeface="Arial" panose="020B0604020202020204" pitchFamily="34" charset="0"/>
              <a:buChar char="●"/>
            </a:pPr>
            <a:r>
              <a:rPr lang="en-GB" sz="1800" b="0" i="0" dirty="0">
                <a:solidFill>
                  <a:srgbClr val="3B3E3F"/>
                </a:solidFill>
                <a:effectLst/>
                <a:latin typeface="Avenir" panose="02000503020000020003"/>
              </a:rPr>
              <a:t>Culture Connect,</a:t>
            </a:r>
            <a:r>
              <a:rPr lang="en-GB" sz="1800" b="0" i="0" dirty="0">
                <a:solidFill>
                  <a:srgbClr val="002060"/>
                </a:solidFill>
                <a:effectLst/>
                <a:latin typeface="Avenir" panose="02000503020000020003"/>
              </a:rPr>
              <a:t> </a:t>
            </a:r>
            <a:r>
              <a:rPr lang="nl-NL" sz="1800" i="0" dirty="0">
                <a:solidFill>
                  <a:srgbClr val="21202E"/>
                </a:solidFill>
                <a:effectLst/>
                <a:latin typeface="Avenir" panose="02000503020000020003"/>
              </a:rPr>
              <a:t>Practicum Vol. 1: Empathy Maps </a:t>
            </a:r>
            <a:r>
              <a:rPr lang="en-GB" sz="1800" b="0" i="0" dirty="0">
                <a:solidFill>
                  <a:srgbClr val="002060"/>
                </a:solidFill>
                <a:effectLst/>
                <a:latin typeface="Avenir" panose="02000503020000020003"/>
                <a:hlinkClick r:id="rId13"/>
              </a:rPr>
              <a:t>https://cultureconnectme.com/practicum-vo-1-empathy-maps/</a:t>
            </a:r>
            <a:endParaRPr lang="en-GB" sz="1800" b="0" i="0" dirty="0">
              <a:solidFill>
                <a:srgbClr val="002060"/>
              </a:solidFill>
              <a:effectLst/>
              <a:latin typeface="Avenir" panose="02000503020000020003"/>
            </a:endParaRPr>
          </a:p>
          <a:p>
            <a:pPr marL="457200" lvl="0" indent="-304800" algn="l" rtl="0">
              <a:lnSpc>
                <a:spcPct val="100000"/>
              </a:lnSpc>
              <a:spcBef>
                <a:spcPts val="0"/>
              </a:spcBef>
              <a:spcAft>
                <a:spcPts val="0"/>
              </a:spcAft>
              <a:buClr>
                <a:srgbClr val="FBE000"/>
              </a:buClr>
              <a:buSzPts val="1200"/>
              <a:buChar char="●"/>
            </a:pPr>
            <a:endParaRPr lang="en-GB" sz="2000" dirty="0">
              <a:solidFill>
                <a:srgbClr val="002060"/>
              </a:solidFill>
            </a:endParaRPr>
          </a:p>
          <a:p>
            <a:endParaRPr lang="en-GB" dirty="0"/>
          </a:p>
        </p:txBody>
      </p:sp>
    </p:spTree>
    <p:extLst>
      <p:ext uri="{BB962C8B-B14F-4D97-AF65-F5344CB8AC3E}">
        <p14:creationId xmlns:p14="http://schemas.microsoft.com/office/powerpoint/2010/main" val="47030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E4E91B-0796-4720-B277-AA0A0BAF0503}"/>
              </a:ext>
            </a:extLst>
          </p:cNvPr>
          <p:cNvSpPr>
            <a:spLocks noGrp="1"/>
          </p:cNvSpPr>
          <p:nvPr>
            <p:ph type="sldNum" sz="quarter" idx="12"/>
          </p:nvPr>
        </p:nvSpPr>
        <p:spPr/>
        <p:txBody>
          <a:bodyPr/>
          <a:lstStyle/>
          <a:p>
            <a:fld id="{9C527BFA-2C0E-4CEC-B6A5-913A56FEF4B4}" type="slidenum">
              <a:rPr lang="fr-CA" smtClean="0"/>
              <a:pPr/>
              <a:t>4</a:t>
            </a:fld>
            <a:endParaRPr lang="fr-CA" dirty="0"/>
          </a:p>
        </p:txBody>
      </p:sp>
      <p:sp>
        <p:nvSpPr>
          <p:cNvPr id="4" name="Text Placeholder 3">
            <a:extLst>
              <a:ext uri="{FF2B5EF4-FFF2-40B4-BE49-F238E27FC236}">
                <a16:creationId xmlns:a16="http://schemas.microsoft.com/office/drawing/2014/main" id="{7DF51FA1-5327-433D-983B-D33C5BC37218}"/>
              </a:ext>
            </a:extLst>
          </p:cNvPr>
          <p:cNvSpPr>
            <a:spLocks noGrp="1"/>
          </p:cNvSpPr>
          <p:nvPr>
            <p:ph type="body" sz="quarter" idx="15"/>
          </p:nvPr>
        </p:nvSpPr>
        <p:spPr>
          <a:xfrm>
            <a:off x="4854804" y="4047610"/>
            <a:ext cx="7082673" cy="631527"/>
          </a:xfrm>
        </p:spPr>
        <p:txBody>
          <a:bodyPr/>
          <a:lstStyle/>
          <a:p>
            <a:r>
              <a:rPr lang="en-GB" sz="4400" dirty="0"/>
              <a:t>01. Di</a:t>
            </a:r>
            <a:r>
              <a:rPr lang="tr-TR" sz="4400" dirty="0" err="1"/>
              <a:t>jital</a:t>
            </a:r>
            <a:r>
              <a:rPr lang="tr-TR" sz="4400" dirty="0"/>
              <a:t> Kültür Mirası için Dijital Pazarlama</a:t>
            </a:r>
            <a:endParaRPr lang="en-GB" sz="4400" dirty="0"/>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D9FBC833-90FB-4ED4-823A-3B99B5B039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1139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40</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4838094" y="388754"/>
            <a:ext cx="5488530" cy="445340"/>
          </a:xfrm>
        </p:spPr>
        <p:txBody>
          <a:bodyPr/>
          <a:lstStyle/>
          <a:p>
            <a:r>
              <a:rPr lang="tr-TR" dirty="0"/>
              <a:t>Sonraki Aşama</a:t>
            </a:r>
            <a:r>
              <a:rPr lang="en-US" dirty="0"/>
              <a:t> – Mod</a:t>
            </a:r>
            <a:r>
              <a:rPr lang="tr-TR" dirty="0" err="1"/>
              <a:t>ül</a:t>
            </a:r>
            <a:r>
              <a:rPr lang="en-US" dirty="0"/>
              <a:t> 6</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p:txBody>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Bir sonraki modülümüz çalışma konularını kapsamaktadır.</a:t>
            </a:r>
          </a:p>
          <a:p>
            <a:pPr>
              <a:lnSpc>
                <a:spcPct val="107000"/>
              </a:lnSpc>
              <a:spcAft>
                <a:spcPts val="800"/>
              </a:spcAft>
            </a:pPr>
            <a:r>
              <a:rPr lang="tr-TR" sz="1800" dirty="0">
                <a:latin typeface="Calibri" panose="020F0502020204030204" pitchFamily="34" charset="0"/>
                <a:ea typeface="Calibri" panose="020F0502020204030204" pitchFamily="34" charset="0"/>
                <a:cs typeface="Times New Roman" panose="02020603050405020304" pitchFamily="18" charset="0"/>
              </a:rPr>
              <a:t>D</a:t>
            </a:r>
            <a:r>
              <a:rPr lang="tr-TR" sz="1800">
                <a:effectLst/>
                <a:latin typeface="Calibri" panose="020F0502020204030204" pitchFamily="34" charset="0"/>
                <a:ea typeface="Calibri" panose="020F0502020204030204" pitchFamily="34" charset="0"/>
                <a:cs typeface="Times New Roman" panose="02020603050405020304" pitchFamily="18" charset="0"/>
              </a:rPr>
              <a:t>iğer </a:t>
            </a:r>
            <a:r>
              <a:rPr lang="tr-TR" sz="1800" dirty="0">
                <a:effectLst/>
                <a:latin typeface="Calibri" panose="020F0502020204030204" pitchFamily="34" charset="0"/>
                <a:ea typeface="Calibri" panose="020F0502020204030204" pitchFamily="34" charset="0"/>
                <a:cs typeface="Times New Roman" panose="02020603050405020304" pitchFamily="18" charset="0"/>
              </a:rPr>
              <a:t>kültürel miras sorumluları ile ortaklık</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16A1E4-E767-401A-BADB-F8D5A6629F76}"/>
              </a:ext>
            </a:extLst>
          </p:cNvPr>
          <p:cNvSpPr>
            <a:spLocks noGrp="1"/>
          </p:cNvSpPr>
          <p:nvPr>
            <p:ph type="sldNum" sz="quarter" idx="14"/>
          </p:nvPr>
        </p:nvSpPr>
        <p:spPr/>
        <p:txBody>
          <a:bodyPr/>
          <a:lstStyle/>
          <a:p>
            <a:fld id="{9C527BFA-2C0E-4CEC-B6A5-913A56FEF4B4}" type="slidenum">
              <a:rPr lang="fr-CA" smtClean="0"/>
              <a:pPr/>
              <a:t>5</a:t>
            </a:fld>
            <a:endParaRPr lang="fr-CA" dirty="0"/>
          </a:p>
        </p:txBody>
      </p:sp>
      <p:sp>
        <p:nvSpPr>
          <p:cNvPr id="3" name="Text Placeholder 2">
            <a:extLst>
              <a:ext uri="{FF2B5EF4-FFF2-40B4-BE49-F238E27FC236}">
                <a16:creationId xmlns:a16="http://schemas.microsoft.com/office/drawing/2014/main" id="{D2F71163-0D08-436A-8521-EA63960F820D}"/>
              </a:ext>
            </a:extLst>
          </p:cNvPr>
          <p:cNvSpPr>
            <a:spLocks noGrp="1"/>
          </p:cNvSpPr>
          <p:nvPr>
            <p:ph type="body" sz="quarter" idx="15"/>
          </p:nvPr>
        </p:nvSpPr>
        <p:spPr/>
        <p:txBody>
          <a:bodyPr/>
          <a:lstStyle/>
          <a:p>
            <a:r>
              <a:rPr lang="tr-TR" dirty="0"/>
              <a:t>Pazarlama Nedir</a:t>
            </a:r>
            <a:r>
              <a:rPr lang="en-IE" dirty="0"/>
              <a:t>?</a:t>
            </a:r>
          </a:p>
        </p:txBody>
      </p:sp>
      <p:sp>
        <p:nvSpPr>
          <p:cNvPr id="5" name="Oval Callout 2">
            <a:extLst>
              <a:ext uri="{FF2B5EF4-FFF2-40B4-BE49-F238E27FC236}">
                <a16:creationId xmlns:a16="http://schemas.microsoft.com/office/drawing/2014/main" id="{01EE6AA1-174F-42FD-B4AD-641463B5A0F9}"/>
              </a:ext>
            </a:extLst>
          </p:cNvPr>
          <p:cNvSpPr/>
          <p:nvPr/>
        </p:nvSpPr>
        <p:spPr>
          <a:xfrm>
            <a:off x="345139" y="2508068"/>
            <a:ext cx="5167388" cy="3365349"/>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8">
            <a:extLst>
              <a:ext uri="{FF2B5EF4-FFF2-40B4-BE49-F238E27FC236}">
                <a16:creationId xmlns:a16="http://schemas.microsoft.com/office/drawing/2014/main" id="{5DD62409-7389-4AD6-AF5E-D9DEE279BB16}"/>
              </a:ext>
            </a:extLst>
          </p:cNvPr>
          <p:cNvSpPr txBox="1">
            <a:spLocks/>
          </p:cNvSpPr>
          <p:nvPr/>
        </p:nvSpPr>
        <p:spPr>
          <a:xfrm>
            <a:off x="643249" y="3290898"/>
            <a:ext cx="4415250" cy="2408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tr-TR"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Pazarlama, işletmenizin müşteriyi tüm faaliyetlerinizin merkezine koyduğu yerdir.</a:t>
            </a:r>
          </a:p>
          <a:p>
            <a:pPr marL="0" indent="0" algn="ctr">
              <a:lnSpc>
                <a:spcPct val="107000"/>
              </a:lnSpc>
              <a:spcAft>
                <a:spcPts val="800"/>
              </a:spcAft>
              <a:buNone/>
            </a:pPr>
            <a:endParaRPr lang="tr-TR"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Callout 18">
            <a:extLst>
              <a:ext uri="{FF2B5EF4-FFF2-40B4-BE49-F238E27FC236}">
                <a16:creationId xmlns:a16="http://schemas.microsoft.com/office/drawing/2014/main" id="{B5C153FA-E9A3-4645-8CE5-851493CCE978}"/>
              </a:ext>
            </a:extLst>
          </p:cNvPr>
          <p:cNvSpPr/>
          <p:nvPr/>
        </p:nvSpPr>
        <p:spPr>
          <a:xfrm flipH="1">
            <a:off x="6660623" y="1433436"/>
            <a:ext cx="5108793" cy="3714924"/>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0F42EE8A-87D3-4252-812B-84FC76ABC7AF}"/>
              </a:ext>
            </a:extLst>
          </p:cNvPr>
          <p:cNvSpPr txBox="1">
            <a:spLocks/>
          </p:cNvSpPr>
          <p:nvPr/>
        </p:nvSpPr>
        <p:spPr>
          <a:xfrm>
            <a:off x="6881289" y="2243867"/>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7000"/>
              </a:lnSpc>
              <a:spcAft>
                <a:spcPts val="800"/>
              </a:spcAft>
              <a:buNone/>
            </a:pPr>
            <a:r>
              <a:rPr lang="tr-TR"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Pazarlama, pazar araştırması ve reklamcılık dahil olmak üzere ürün veya hizmetleri tanıtma ve satma eylemi veya işidir.</a:t>
            </a:r>
          </a:p>
        </p:txBody>
      </p:sp>
    </p:spTree>
    <p:extLst>
      <p:ext uri="{BB962C8B-B14F-4D97-AF65-F5344CB8AC3E}">
        <p14:creationId xmlns:p14="http://schemas.microsoft.com/office/powerpoint/2010/main" val="1820155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16A1E4-E767-401A-BADB-F8D5A6629F76}"/>
              </a:ext>
            </a:extLst>
          </p:cNvPr>
          <p:cNvSpPr>
            <a:spLocks noGrp="1"/>
          </p:cNvSpPr>
          <p:nvPr>
            <p:ph type="sldNum" sz="quarter" idx="14"/>
          </p:nvPr>
        </p:nvSpPr>
        <p:spPr/>
        <p:txBody>
          <a:bodyPr/>
          <a:lstStyle/>
          <a:p>
            <a:fld id="{9C527BFA-2C0E-4CEC-B6A5-913A56FEF4B4}" type="slidenum">
              <a:rPr lang="fr-CA" smtClean="0"/>
              <a:pPr/>
              <a:t>6</a:t>
            </a:fld>
            <a:endParaRPr lang="fr-CA" dirty="0"/>
          </a:p>
        </p:txBody>
      </p:sp>
      <p:sp>
        <p:nvSpPr>
          <p:cNvPr id="3" name="Text Placeholder 2">
            <a:extLst>
              <a:ext uri="{FF2B5EF4-FFF2-40B4-BE49-F238E27FC236}">
                <a16:creationId xmlns:a16="http://schemas.microsoft.com/office/drawing/2014/main" id="{D2F71163-0D08-436A-8521-EA63960F820D}"/>
              </a:ext>
            </a:extLst>
          </p:cNvPr>
          <p:cNvSpPr>
            <a:spLocks noGrp="1"/>
          </p:cNvSpPr>
          <p:nvPr>
            <p:ph type="body" sz="quarter" idx="15"/>
          </p:nvPr>
        </p:nvSpPr>
        <p:spPr>
          <a:xfrm>
            <a:off x="465666" y="1267441"/>
            <a:ext cx="11260668" cy="631527"/>
          </a:xfrm>
        </p:spPr>
        <p:txBody>
          <a:bodyPr/>
          <a:lstStyle/>
          <a:p>
            <a:r>
              <a:rPr lang="tr-TR" dirty="0">
                <a:solidFill>
                  <a:srgbClr val="21202E"/>
                </a:solidFill>
              </a:rPr>
              <a:t>DİJİTAL PAZARLAMA NEDİR</a:t>
            </a:r>
            <a:r>
              <a:rPr lang="en-IE" dirty="0">
                <a:solidFill>
                  <a:srgbClr val="21202E"/>
                </a:solidFill>
              </a:rPr>
              <a:t>?</a:t>
            </a:r>
          </a:p>
        </p:txBody>
      </p:sp>
      <p:sp>
        <p:nvSpPr>
          <p:cNvPr id="5" name="Oval Callout 2">
            <a:extLst>
              <a:ext uri="{FF2B5EF4-FFF2-40B4-BE49-F238E27FC236}">
                <a16:creationId xmlns:a16="http://schemas.microsoft.com/office/drawing/2014/main" id="{01EE6AA1-174F-42FD-B4AD-641463B5A0F9}"/>
              </a:ext>
            </a:extLst>
          </p:cNvPr>
          <p:cNvSpPr/>
          <p:nvPr/>
        </p:nvSpPr>
        <p:spPr>
          <a:xfrm>
            <a:off x="345139" y="2508068"/>
            <a:ext cx="5167388" cy="3365349"/>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202E"/>
              </a:solidFill>
            </a:endParaRPr>
          </a:p>
        </p:txBody>
      </p:sp>
      <p:sp>
        <p:nvSpPr>
          <p:cNvPr id="6" name="Content Placeholder 8">
            <a:extLst>
              <a:ext uri="{FF2B5EF4-FFF2-40B4-BE49-F238E27FC236}">
                <a16:creationId xmlns:a16="http://schemas.microsoft.com/office/drawing/2014/main" id="{5DD62409-7389-4AD6-AF5E-D9DEE279BB16}"/>
              </a:ext>
            </a:extLst>
          </p:cNvPr>
          <p:cNvSpPr txBox="1">
            <a:spLocks/>
          </p:cNvSpPr>
          <p:nvPr/>
        </p:nvSpPr>
        <p:spPr>
          <a:xfrm>
            <a:off x="567502" y="3120028"/>
            <a:ext cx="4415250" cy="2408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tr-TR" sz="2400" i="1" dirty="0">
                <a:effectLst/>
                <a:latin typeface="Calibri" panose="020F0502020204030204" pitchFamily="34" charset="0"/>
                <a:ea typeface="Calibri" panose="020F0502020204030204" pitchFamily="34" charset="0"/>
                <a:cs typeface="Times New Roman" panose="02020603050405020304" pitchFamily="18" charset="0"/>
              </a:rPr>
              <a:t>Özetle, dijital pazarlama, dijital cihazlar aracılığıyla yürütülen herhangi bir pazarlama yöntemini ifade eder.</a:t>
            </a:r>
          </a:p>
          <a:p>
            <a:pPr marL="0" indent="0" algn="ctr">
              <a:lnSpc>
                <a:spcPct val="107000"/>
              </a:lnSpc>
              <a:spcAft>
                <a:spcPts val="800"/>
              </a:spcAft>
              <a:buNone/>
            </a:pPr>
            <a:endParaRPr lang="tr-TR"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Callout 18">
            <a:extLst>
              <a:ext uri="{FF2B5EF4-FFF2-40B4-BE49-F238E27FC236}">
                <a16:creationId xmlns:a16="http://schemas.microsoft.com/office/drawing/2014/main" id="{B5C153FA-E9A3-4645-8CE5-851493CCE978}"/>
              </a:ext>
            </a:extLst>
          </p:cNvPr>
          <p:cNvSpPr/>
          <p:nvPr/>
        </p:nvSpPr>
        <p:spPr>
          <a:xfrm flipH="1">
            <a:off x="6660623" y="1433436"/>
            <a:ext cx="5108793" cy="3714924"/>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0F42EE8A-87D3-4252-812B-84FC76ABC7AF}"/>
              </a:ext>
            </a:extLst>
          </p:cNvPr>
          <p:cNvSpPr txBox="1">
            <a:spLocks/>
          </p:cNvSpPr>
          <p:nvPr/>
        </p:nvSpPr>
        <p:spPr>
          <a:xfrm>
            <a:off x="6881288" y="2341510"/>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7000"/>
              </a:lnSpc>
              <a:spcAft>
                <a:spcPts val="800"/>
              </a:spcAft>
              <a:buNone/>
            </a:pPr>
            <a:r>
              <a:rPr lang="tr-TR" sz="2000" i="1" dirty="0">
                <a:effectLst/>
                <a:latin typeface="Calibri" panose="020F0502020204030204" pitchFamily="34" charset="0"/>
                <a:ea typeface="Calibri" panose="020F0502020204030204" pitchFamily="34" charset="0"/>
                <a:cs typeface="Times New Roman" panose="02020603050405020304" pitchFamily="18" charset="0"/>
              </a:rPr>
              <a:t>Dijital pazarlama, müşterilere ulaşmak için web siteleri, arama motorları, </a:t>
            </a:r>
            <a:r>
              <a:rPr lang="tr-TR" sz="2000" i="1" dirty="0" err="1">
                <a:effectLst/>
                <a:latin typeface="Calibri" panose="020F0502020204030204" pitchFamily="34" charset="0"/>
                <a:ea typeface="Calibri" panose="020F0502020204030204" pitchFamily="34" charset="0"/>
                <a:cs typeface="Times New Roman" panose="02020603050405020304" pitchFamily="18" charset="0"/>
              </a:rPr>
              <a:t>bloglar</a:t>
            </a:r>
            <a:r>
              <a:rPr lang="tr-TR" sz="2000" i="1" dirty="0">
                <a:effectLst/>
                <a:latin typeface="Calibri" panose="020F0502020204030204" pitchFamily="34" charset="0"/>
                <a:ea typeface="Calibri" panose="020F0502020204030204" pitchFamily="34" charset="0"/>
                <a:cs typeface="Times New Roman" panose="02020603050405020304" pitchFamily="18" charset="0"/>
              </a:rPr>
              <a:t>, sosyal medya, video, e-posta ve benzeri kanallar aracılığıyla gerçekleştirilir.</a:t>
            </a:r>
          </a:p>
          <a:p>
            <a:pPr algn="ctr">
              <a:lnSpc>
                <a:spcPct val="107000"/>
              </a:lnSpc>
              <a:spcAft>
                <a:spcPts val="800"/>
              </a:spcAft>
            </a:pPr>
            <a:endParaRPr lang="tr-TR"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24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97A0-50EC-4C77-82E9-A19B0E20F395}"/>
              </a:ext>
            </a:extLst>
          </p:cNvPr>
          <p:cNvSpPr>
            <a:spLocks noGrp="1"/>
          </p:cNvSpPr>
          <p:nvPr>
            <p:ph type="sldNum" sz="quarter" idx="14"/>
          </p:nvPr>
        </p:nvSpPr>
        <p:spPr/>
        <p:txBody>
          <a:bodyPr/>
          <a:lstStyle/>
          <a:p>
            <a:fld id="{9C527BFA-2C0E-4CEC-B6A5-913A56FEF4B4}" type="slidenum">
              <a:rPr lang="fr-CA" smtClean="0"/>
              <a:pPr/>
              <a:t>7</a:t>
            </a:fld>
            <a:endParaRPr lang="fr-CA" dirty="0"/>
          </a:p>
        </p:txBody>
      </p:sp>
      <p:sp>
        <p:nvSpPr>
          <p:cNvPr id="3" name="Text Placeholder 2">
            <a:extLst>
              <a:ext uri="{FF2B5EF4-FFF2-40B4-BE49-F238E27FC236}">
                <a16:creationId xmlns:a16="http://schemas.microsoft.com/office/drawing/2014/main" id="{969D20FF-E067-4408-86BA-49D6144691F8}"/>
              </a:ext>
            </a:extLst>
          </p:cNvPr>
          <p:cNvSpPr>
            <a:spLocks noGrp="1"/>
          </p:cNvSpPr>
          <p:nvPr>
            <p:ph type="body" sz="quarter" idx="15"/>
          </p:nvPr>
        </p:nvSpPr>
        <p:spPr/>
        <p:txBody>
          <a:bodyPr/>
          <a:lstStyle/>
          <a:p>
            <a:r>
              <a:rPr lang="tr-TR" dirty="0"/>
              <a:t>PAZARLAMA STRATEJİSİ NEDİR</a:t>
            </a:r>
            <a:r>
              <a:rPr lang="en-IE" dirty="0"/>
              <a:t>? </a:t>
            </a:r>
          </a:p>
        </p:txBody>
      </p:sp>
      <p:sp>
        <p:nvSpPr>
          <p:cNvPr id="4" name="Text Placeholder 3">
            <a:extLst>
              <a:ext uri="{FF2B5EF4-FFF2-40B4-BE49-F238E27FC236}">
                <a16:creationId xmlns:a16="http://schemas.microsoft.com/office/drawing/2014/main" id="{823753A5-CC1C-4B4F-9FFA-1CFBA63EA46A}"/>
              </a:ext>
            </a:extLst>
          </p:cNvPr>
          <p:cNvSpPr>
            <a:spLocks noGrp="1"/>
          </p:cNvSpPr>
          <p:nvPr>
            <p:ph type="body" sz="quarter" idx="17"/>
          </p:nvPr>
        </p:nvSpPr>
        <p:spPr>
          <a:xfrm>
            <a:off x="465668" y="2020959"/>
            <a:ext cx="6787887" cy="4108908"/>
          </a:xfrm>
          <a:solidFill>
            <a:srgbClr val="E43794"/>
          </a:solidFill>
        </p:spPr>
        <p:txBody>
          <a:bodyPr/>
          <a:lstStyle/>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"Pazarlama Stratejisi, bir işletmenin doğru kişilere ulaşmak ve onları işletmenin sağladığı ürün veya hizmetin müşterisi haline getirmek için kullandığı genel oyun planıdır.</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Bir şirketin pazarlama stratejisi, şirketin değer teklifini, temel pazarlama mesajlarını, hedef müşteriyle ilgili bilgileri ve diğer üst düzey öğeleri içerir.</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4C24201C-A5D3-4CEE-AE10-E5F3B8C2FA62}"/>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Source: </a:t>
            </a:r>
            <a:r>
              <a:rPr lang="en-IE" sz="1400" dirty="0">
                <a:hlinkClick r:id="rId2"/>
              </a:rPr>
              <a:t>Investopedia</a:t>
            </a:r>
            <a:endParaRPr lang="en-IE" sz="1400" dirty="0"/>
          </a:p>
        </p:txBody>
      </p:sp>
      <p:pic>
        <p:nvPicPr>
          <p:cNvPr id="6" name="Picture 5">
            <a:extLst>
              <a:ext uri="{FF2B5EF4-FFF2-40B4-BE49-F238E27FC236}">
                <a16:creationId xmlns:a16="http://schemas.microsoft.com/office/drawing/2014/main" id="{A0CD4FDD-51FD-45AB-A95A-B18BA5C4ECFE}"/>
              </a:ext>
            </a:extLst>
          </p:cNvPr>
          <p:cNvPicPr>
            <a:picLocks noChangeAspect="1"/>
          </p:cNvPicPr>
          <p:nvPr/>
        </p:nvPicPr>
        <p:blipFill>
          <a:blip r:embed="rId3"/>
          <a:stretch>
            <a:fillRect/>
          </a:stretch>
        </p:blipFill>
        <p:spPr>
          <a:xfrm>
            <a:off x="7109443" y="1879281"/>
            <a:ext cx="4856252" cy="3642189"/>
          </a:xfrm>
          <a:prstGeom prst="rect">
            <a:avLst/>
          </a:prstGeom>
        </p:spPr>
      </p:pic>
    </p:spTree>
    <p:extLst>
      <p:ext uri="{BB962C8B-B14F-4D97-AF65-F5344CB8AC3E}">
        <p14:creationId xmlns:p14="http://schemas.microsoft.com/office/powerpoint/2010/main" val="481476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F297A0-50EC-4C77-82E9-A19B0E20F395}"/>
              </a:ext>
            </a:extLst>
          </p:cNvPr>
          <p:cNvSpPr>
            <a:spLocks noGrp="1"/>
          </p:cNvSpPr>
          <p:nvPr>
            <p:ph type="sldNum" sz="quarter" idx="14"/>
          </p:nvPr>
        </p:nvSpPr>
        <p:spPr/>
        <p:txBody>
          <a:bodyPr/>
          <a:lstStyle/>
          <a:p>
            <a:fld id="{9C527BFA-2C0E-4CEC-B6A5-913A56FEF4B4}" type="slidenum">
              <a:rPr lang="fr-CA" smtClean="0"/>
              <a:pPr/>
              <a:t>8</a:t>
            </a:fld>
            <a:endParaRPr lang="fr-CA" dirty="0"/>
          </a:p>
        </p:txBody>
      </p:sp>
      <p:sp>
        <p:nvSpPr>
          <p:cNvPr id="3" name="Text Placeholder 2">
            <a:extLst>
              <a:ext uri="{FF2B5EF4-FFF2-40B4-BE49-F238E27FC236}">
                <a16:creationId xmlns:a16="http://schemas.microsoft.com/office/drawing/2014/main" id="{969D20FF-E067-4408-86BA-49D6144691F8}"/>
              </a:ext>
            </a:extLst>
          </p:cNvPr>
          <p:cNvSpPr>
            <a:spLocks noGrp="1"/>
          </p:cNvSpPr>
          <p:nvPr>
            <p:ph type="body" sz="quarter" idx="15"/>
          </p:nvPr>
        </p:nvSpPr>
        <p:spPr/>
        <p:txBody>
          <a:bodyPr/>
          <a:lstStyle/>
          <a:p>
            <a:r>
              <a:rPr lang="tr-TR" dirty="0">
                <a:solidFill>
                  <a:srgbClr val="21202E"/>
                </a:solidFill>
              </a:rPr>
              <a:t>DİJİTAL PAZARLAMA STRATEJİSİ NEDİR</a:t>
            </a:r>
            <a:r>
              <a:rPr lang="en-IE" dirty="0">
                <a:solidFill>
                  <a:srgbClr val="21202E"/>
                </a:solidFill>
              </a:rPr>
              <a:t>? </a:t>
            </a:r>
          </a:p>
        </p:txBody>
      </p:sp>
      <p:sp>
        <p:nvSpPr>
          <p:cNvPr id="4" name="Text Placeholder 3">
            <a:extLst>
              <a:ext uri="{FF2B5EF4-FFF2-40B4-BE49-F238E27FC236}">
                <a16:creationId xmlns:a16="http://schemas.microsoft.com/office/drawing/2014/main" id="{823753A5-CC1C-4B4F-9FFA-1CFBA63EA46A}"/>
              </a:ext>
            </a:extLst>
          </p:cNvPr>
          <p:cNvSpPr>
            <a:spLocks noGrp="1"/>
          </p:cNvSpPr>
          <p:nvPr>
            <p:ph type="body" sz="quarter" idx="17"/>
          </p:nvPr>
        </p:nvSpPr>
        <p:spPr>
          <a:xfrm>
            <a:off x="465668" y="2020958"/>
            <a:ext cx="6787887" cy="4326836"/>
          </a:xfrm>
          <a:solidFill>
            <a:srgbClr val="FBE000"/>
          </a:solidFill>
        </p:spPr>
        <p:txBody>
          <a:bodyPr/>
          <a:lstStyle/>
          <a:p>
            <a:pPr algn="just">
              <a:lnSpc>
                <a:spcPct val="107000"/>
              </a:lnSpc>
              <a:spcAft>
                <a:spcPts val="800"/>
              </a:spcAft>
            </a:pPr>
            <a:r>
              <a:rPr lang="tr-TR" sz="2000" dirty="0">
                <a:solidFill>
                  <a:srgbClr val="21202E"/>
                </a:solidFill>
                <a:effectLst/>
                <a:latin typeface="Calibri" panose="020F0502020204030204" pitchFamily="34" charset="0"/>
                <a:ea typeface="Calibri" panose="020F0502020204030204" pitchFamily="34" charset="0"/>
                <a:cs typeface="Times New Roman" panose="02020603050405020304" pitchFamily="18" charset="0"/>
              </a:rPr>
              <a:t>Dijital pazarlama stratejisi, belirli hedeflere ulaşmak için çevrimiçi olarak gerçekleştirilen bir dizi </a:t>
            </a:r>
            <a:r>
              <a:rPr lang="tr-TR" sz="2000" dirty="0">
                <a:solidFill>
                  <a:srgbClr val="21202E"/>
                </a:solidFill>
                <a:latin typeface="Calibri" panose="020F0502020204030204" pitchFamily="34" charset="0"/>
                <a:ea typeface="Calibri" panose="020F0502020204030204" pitchFamily="34" charset="0"/>
                <a:cs typeface="Times New Roman" panose="02020603050405020304" pitchFamily="18" charset="0"/>
              </a:rPr>
              <a:t>iş hedefli </a:t>
            </a:r>
            <a:r>
              <a:rPr lang="tr-TR" sz="2000" dirty="0">
                <a:solidFill>
                  <a:srgbClr val="21202E"/>
                </a:solidFill>
                <a:effectLst/>
                <a:latin typeface="Calibri" panose="020F0502020204030204" pitchFamily="34" charset="0"/>
                <a:ea typeface="Calibri" panose="020F0502020204030204" pitchFamily="34" charset="0"/>
                <a:cs typeface="Times New Roman" panose="02020603050405020304" pitchFamily="18" charset="0"/>
              </a:rPr>
              <a:t>planlı eylemdir. Dijital pazarlama önemli dijital kültürel miras hakkında   konuştuğumuzda önem taşımaktadır.</a:t>
            </a:r>
          </a:p>
          <a:p>
            <a:pPr algn="just">
              <a:lnSpc>
                <a:spcPct val="107000"/>
              </a:lnSpc>
              <a:spcAft>
                <a:spcPts val="800"/>
              </a:spcAft>
            </a:pPr>
            <a:r>
              <a:rPr lang="tr-TR" sz="2000" dirty="0">
                <a:solidFill>
                  <a:srgbClr val="21202E"/>
                </a:solidFill>
                <a:effectLst/>
                <a:latin typeface="Calibri" panose="020F0502020204030204" pitchFamily="34" charset="0"/>
                <a:ea typeface="Calibri" panose="020F0502020204030204" pitchFamily="34" charset="0"/>
                <a:cs typeface="Times New Roman" panose="02020603050405020304" pitchFamily="18" charset="0"/>
              </a:rPr>
              <a:t>Düzenli bir dijital pazarlama denetimi yapmak, neyin işe yaradığını ve neleri geliştirebileceğinizi değerlendirmenin harika bir yoludur. Bunu, yeni dijital kültür mirası girişiminiz/faaliyetiniz için herhangi bir tanıtım faaliyetinde bulunmadan önce yapın.</a:t>
            </a:r>
          </a:p>
          <a:p>
            <a:pPr algn="just">
              <a:lnSpc>
                <a:spcPct val="107000"/>
              </a:lnSpc>
              <a:spcAft>
                <a:spcPts val="800"/>
              </a:spcAft>
            </a:pPr>
            <a:r>
              <a:rPr lang="tr-TR" sz="2000" dirty="0">
                <a:solidFill>
                  <a:srgbClr val="21202E"/>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4C24201C-A5D3-4CEE-AE10-E5F3B8C2FA62}"/>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Source: </a:t>
            </a:r>
            <a:r>
              <a:rPr lang="en-IE" sz="1400" dirty="0">
                <a:hlinkClick r:id="rId2"/>
              </a:rPr>
              <a:t>Investopedia</a:t>
            </a:r>
            <a:endParaRPr lang="en-IE" sz="1400" dirty="0"/>
          </a:p>
        </p:txBody>
      </p:sp>
      <p:pic>
        <p:nvPicPr>
          <p:cNvPr id="6" name="Picture 5">
            <a:extLst>
              <a:ext uri="{FF2B5EF4-FFF2-40B4-BE49-F238E27FC236}">
                <a16:creationId xmlns:a16="http://schemas.microsoft.com/office/drawing/2014/main" id="{29919AD2-4A42-4B47-B50E-AA6C4BF23CDF}"/>
              </a:ext>
            </a:extLst>
          </p:cNvPr>
          <p:cNvPicPr>
            <a:picLocks noChangeAspect="1"/>
          </p:cNvPicPr>
          <p:nvPr/>
        </p:nvPicPr>
        <p:blipFill>
          <a:blip r:embed="rId3"/>
          <a:stretch>
            <a:fillRect/>
          </a:stretch>
        </p:blipFill>
        <p:spPr>
          <a:xfrm>
            <a:off x="7253555" y="1903069"/>
            <a:ext cx="4769767" cy="3478209"/>
          </a:xfrm>
          <a:prstGeom prst="rect">
            <a:avLst/>
          </a:prstGeom>
        </p:spPr>
      </p:pic>
    </p:spTree>
    <p:extLst>
      <p:ext uri="{BB962C8B-B14F-4D97-AF65-F5344CB8AC3E}">
        <p14:creationId xmlns:p14="http://schemas.microsoft.com/office/powerpoint/2010/main" val="249364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109B1-BA4E-4A68-853C-762FAF3C1B3C}"/>
              </a:ext>
            </a:extLst>
          </p:cNvPr>
          <p:cNvSpPr>
            <a:spLocks noGrp="1"/>
          </p:cNvSpPr>
          <p:nvPr>
            <p:ph type="sldNum" sz="quarter" idx="14"/>
          </p:nvPr>
        </p:nvSpPr>
        <p:spPr/>
        <p:txBody>
          <a:bodyPr/>
          <a:lstStyle/>
          <a:p>
            <a:fld id="{9C527BFA-2C0E-4CEC-B6A5-913A56FEF4B4}" type="slidenum">
              <a:rPr lang="fr-CA" smtClean="0"/>
              <a:pPr/>
              <a:t>9</a:t>
            </a:fld>
            <a:endParaRPr lang="fr-CA" dirty="0"/>
          </a:p>
        </p:txBody>
      </p:sp>
      <p:sp>
        <p:nvSpPr>
          <p:cNvPr id="3" name="Text Placeholder 2">
            <a:extLst>
              <a:ext uri="{FF2B5EF4-FFF2-40B4-BE49-F238E27FC236}">
                <a16:creationId xmlns:a16="http://schemas.microsoft.com/office/drawing/2014/main" id="{F4712A46-D345-429B-BCEF-BD13987E4CDD}"/>
              </a:ext>
            </a:extLst>
          </p:cNvPr>
          <p:cNvSpPr>
            <a:spLocks noGrp="1"/>
          </p:cNvSpPr>
          <p:nvPr>
            <p:ph type="body" sz="quarter" idx="15"/>
          </p:nvPr>
        </p:nvSpPr>
        <p:spPr>
          <a:xfrm>
            <a:off x="465666" y="918138"/>
            <a:ext cx="11260668" cy="631527"/>
          </a:xfrm>
        </p:spPr>
        <p:txBody>
          <a:bodyPr/>
          <a:lstStyle/>
          <a:p>
            <a:r>
              <a:rPr lang="tr-TR" dirty="0"/>
              <a:t>DİJİTAL PAZARLAMA NİÇİN DİJİTAL KÜLTÜR MİRASI İÇİN ÖNEMLİDİR</a:t>
            </a:r>
            <a:r>
              <a:rPr lang="en-IE" dirty="0"/>
              <a:t>?</a:t>
            </a:r>
          </a:p>
        </p:txBody>
      </p:sp>
      <p:sp>
        <p:nvSpPr>
          <p:cNvPr id="4" name="Text Placeholder 3">
            <a:extLst>
              <a:ext uri="{FF2B5EF4-FFF2-40B4-BE49-F238E27FC236}">
                <a16:creationId xmlns:a16="http://schemas.microsoft.com/office/drawing/2014/main" id="{FC6D99E4-CDC0-4EB9-A42A-3AB32C2E1BE8}"/>
              </a:ext>
            </a:extLst>
          </p:cNvPr>
          <p:cNvSpPr>
            <a:spLocks noGrp="1"/>
          </p:cNvSpPr>
          <p:nvPr>
            <p:ph type="body" sz="quarter" idx="17"/>
          </p:nvPr>
        </p:nvSpPr>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İlgili kalmak ve daha genç bir nesli çekmek için kültürel miras kuruluşlarının dijital pazarlama stratejilerine geçmeleri ve dahil etmeleri gerekir. Kültürel mirasın dijital pazarlamadan faydalanmak için büyük avantajları vardır:</a:t>
            </a:r>
          </a:p>
          <a:p>
            <a:pPr marL="285750" indent="-285750">
              <a:lnSpc>
                <a:spcPct val="107000"/>
              </a:lnSpc>
              <a:spcAft>
                <a:spcPts val="800"/>
              </a:spcAft>
              <a:buFont typeface="Wingdings" panose="05000000000000000000" pitchFamily="2" charset="2"/>
              <a:buChar char="ü"/>
            </a:pPr>
            <a:r>
              <a:rPr lang="tr-TR" sz="2000" dirty="0">
                <a:effectLst/>
                <a:latin typeface="Calibri" panose="020F0502020204030204" pitchFamily="34" charset="0"/>
                <a:ea typeface="Calibri" panose="020F0502020204030204" pitchFamily="34" charset="0"/>
                <a:cs typeface="Times New Roman" panose="02020603050405020304" pitchFamily="18" charset="0"/>
              </a:rPr>
              <a:t>   Uzun ve zengin bir tarih</a:t>
            </a:r>
          </a:p>
          <a:p>
            <a:pPr marL="285750" indent="-285750">
              <a:lnSpc>
                <a:spcPct val="107000"/>
              </a:lnSpc>
              <a:spcAft>
                <a:spcPts val="800"/>
              </a:spcAft>
              <a:buFont typeface="Wingdings" panose="05000000000000000000" pitchFamily="2" charset="2"/>
              <a:buChar char="ü"/>
            </a:pPr>
            <a:r>
              <a:rPr lang="tr-TR" sz="2000" dirty="0">
                <a:effectLst/>
                <a:latin typeface="Calibri" panose="020F0502020204030204" pitchFamily="34" charset="0"/>
                <a:ea typeface="Calibri" panose="020F0502020204030204" pitchFamily="34" charset="0"/>
                <a:cs typeface="Times New Roman" panose="02020603050405020304" pitchFamily="18" charset="0"/>
              </a:rPr>
              <a:t>   Bir nostalji duygusu</a:t>
            </a:r>
          </a:p>
          <a:p>
            <a:pPr marL="285750" indent="-285750">
              <a:lnSpc>
                <a:spcPct val="107000"/>
              </a:lnSpc>
              <a:spcAft>
                <a:spcPts val="800"/>
              </a:spcAft>
              <a:buFont typeface="Wingdings" panose="05000000000000000000" pitchFamily="2" charset="2"/>
              <a:buChar char="ü"/>
            </a:pPr>
            <a:r>
              <a:rPr lang="tr-TR" sz="2000" dirty="0">
                <a:effectLst/>
                <a:latin typeface="Calibri" panose="020F0502020204030204" pitchFamily="34" charset="0"/>
                <a:ea typeface="Calibri" panose="020F0502020204030204" pitchFamily="34" charset="0"/>
                <a:cs typeface="Times New Roman" panose="02020603050405020304" pitchFamily="18" charset="0"/>
              </a:rPr>
              <a:t>   Benzersiz bir kaynak</a:t>
            </a:r>
          </a:p>
          <a:p>
            <a:pPr marL="285750" indent="-285750">
              <a:lnSpc>
                <a:spcPct val="107000"/>
              </a:lnSpc>
              <a:spcAft>
                <a:spcPts val="800"/>
              </a:spcAft>
              <a:buFont typeface="Wingdings" panose="05000000000000000000" pitchFamily="2" charset="2"/>
              <a:buChar char="ü"/>
            </a:pPr>
            <a:r>
              <a:rPr lang="tr-TR" sz="2000" dirty="0">
                <a:effectLst/>
                <a:latin typeface="Calibri" panose="020F0502020204030204" pitchFamily="34" charset="0"/>
                <a:ea typeface="Calibri" panose="020F0502020204030204" pitchFamily="34" charset="0"/>
                <a:cs typeface="Times New Roman" panose="02020603050405020304" pitchFamily="18" charset="0"/>
              </a:rPr>
              <a:t>   Bir uzmanlık veya çok özel bir bilgi birikimi</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Bu, kültürel miras kuruluşlarına izleyicileriyle özgünlük ve güven geliştirme konusunda bir başlangıç ​​sağlar - dijital pazarlamada öğrendiğimiz iki özellik çok önemlidir.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581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3BE533-F112-469D-8288-607F72786802}">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35147</TotalTime>
  <Words>2641</Words>
  <Application>Microsoft Office PowerPoint</Application>
  <PresentationFormat>Widescreen</PresentationFormat>
  <Paragraphs>241</Paragraphs>
  <Slides>40</Slides>
  <Notes>0</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Arial</vt:lpstr>
      <vt:lpstr>Avenir</vt:lpstr>
      <vt:lpstr>Avenir Black</vt:lpstr>
      <vt:lpstr>Avenir Book</vt:lpstr>
      <vt:lpstr>Calibri</vt:lpstr>
      <vt:lpstr>Calibri Light</vt:lpstr>
      <vt:lpstr>Montserrat</vt:lpstr>
      <vt:lpstr>Noto Sans</vt:lpstr>
      <vt:lpstr>Poppins</vt:lpstr>
      <vt:lpstr>ProximaNova</vt:lpstr>
      <vt:lpstr>SofiaPro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aine hamill</cp:lastModifiedBy>
  <cp:revision>1261</cp:revision>
  <dcterms:created xsi:type="dcterms:W3CDTF">2016-05-11T14:31:01Z</dcterms:created>
  <dcterms:modified xsi:type="dcterms:W3CDTF">2022-08-03T08:45:40Z</dcterms:modified>
</cp:coreProperties>
</file>