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1296" r:id="rId2"/>
    <p:sldId id="259" r:id="rId3"/>
    <p:sldId id="1412" r:id="rId4"/>
    <p:sldId id="1297" r:id="rId5"/>
    <p:sldId id="1298" r:id="rId6"/>
    <p:sldId id="262" r:id="rId7"/>
    <p:sldId id="1413" r:id="rId8"/>
    <p:sldId id="263" r:id="rId9"/>
    <p:sldId id="264" r:id="rId10"/>
    <p:sldId id="1302" r:id="rId11"/>
    <p:sldId id="265" r:id="rId12"/>
    <p:sldId id="267" r:id="rId13"/>
    <p:sldId id="1299" r:id="rId14"/>
    <p:sldId id="269" r:id="rId15"/>
    <p:sldId id="270" r:id="rId16"/>
    <p:sldId id="299" r:id="rId17"/>
    <p:sldId id="1411" r:id="rId18"/>
    <p:sldId id="272" r:id="rId19"/>
    <p:sldId id="273" r:id="rId20"/>
    <p:sldId id="274" r:id="rId21"/>
    <p:sldId id="1300" r:id="rId22"/>
    <p:sldId id="301" r:id="rId23"/>
    <p:sldId id="277" r:id="rId24"/>
    <p:sldId id="302" r:id="rId25"/>
    <p:sldId id="278" r:id="rId26"/>
    <p:sldId id="304" r:id="rId27"/>
    <p:sldId id="279" r:id="rId28"/>
    <p:sldId id="280" r:id="rId29"/>
    <p:sldId id="281" r:id="rId30"/>
    <p:sldId id="282" r:id="rId31"/>
    <p:sldId id="284" r:id="rId32"/>
    <p:sldId id="285" r:id="rId33"/>
    <p:sldId id="286" r:id="rId34"/>
    <p:sldId id="283" r:id="rId35"/>
    <p:sldId id="287" r:id="rId36"/>
    <p:sldId id="1415" r:id="rId37"/>
    <p:sldId id="288" r:id="rId38"/>
    <p:sldId id="289" r:id="rId39"/>
    <p:sldId id="290" r:id="rId40"/>
    <p:sldId id="300" r:id="rId41"/>
    <p:sldId id="1301" r:id="rId42"/>
    <p:sldId id="1407" r:id="rId43"/>
    <p:sldId id="1408" r:id="rId44"/>
    <p:sldId id="1409" r:id="rId45"/>
    <p:sldId id="303" r:id="rId46"/>
    <p:sldId id="295" r:id="rId47"/>
    <p:sldId id="297" r:id="rId48"/>
    <p:sldId id="298"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Montserrat" panose="00000500000000000000" pitchFamily="2" charset="-94"/>
      <p:regular r:id="rId55"/>
      <p:bold r:id="rId56"/>
      <p:italic r:id="rId57"/>
      <p:boldItalic r:id="rId58"/>
    </p:embeddedFont>
    <p:embeddedFont>
      <p:font typeface="Noto Sans" panose="020B0502040504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pos="7219">
          <p15:clr>
            <a:srgbClr val="A4A3A4"/>
          </p15:clr>
        </p15:guide>
        <p15:guide id="3" orient="horz" pos="3906">
          <p15:clr>
            <a:srgbClr val="A4A3A4"/>
          </p15:clr>
        </p15:guide>
        <p15:guide id="4" pos="461">
          <p15:clr>
            <a:srgbClr val="A4A3A4"/>
          </p15:clr>
        </p15:guide>
        <p15:guide id="5" orient="horz" pos="50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gy7p4pB3ibIykCyoGxZaiFk/NN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E9498E"/>
    <a:srgbClr val="FF66CC"/>
    <a:srgbClr val="D41A6A"/>
    <a:srgbClr val="FE00BB"/>
    <a:srgbClr val="E52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4" autoAdjust="0"/>
    <p:restoredTop sz="94719"/>
  </p:normalViewPr>
  <p:slideViewPr>
    <p:cSldViewPr snapToGrid="0">
      <p:cViewPr>
        <p:scale>
          <a:sx n="100" d="100"/>
          <a:sy n="100" d="100"/>
        </p:scale>
        <p:origin x="1170" y="210"/>
      </p:cViewPr>
      <p:guideLst>
        <p:guide pos="3840"/>
        <p:guide pos="7219"/>
        <p:guide orient="horz" pos="3906"/>
        <p:guide pos="461"/>
        <p:guide orient="horz" pos="5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74"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0" name="Google Shape;25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8" name="Google Shape;27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7" name="Google Shape;2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1" name="Google Shape;31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3" name="Google Shape;35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0" name="Google Shape;3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3" name="Google Shape;33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8" name="Google Shape;36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7" name="Google Shape;37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3" name="Google Shape;39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7801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4" name="Google Shape;44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8" name="Google Shape;1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5" name="Google Shape;2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
        <p:cNvGrpSpPr/>
        <p:nvPr/>
      </p:nvGrpSpPr>
      <p:grpSpPr>
        <a:xfrm>
          <a:off x="0" y="0"/>
          <a:ext cx="0" cy="0"/>
          <a:chOff x="0" y="0"/>
          <a:chExt cx="0" cy="0"/>
        </a:xfrm>
      </p:grpSpPr>
      <p:sp>
        <p:nvSpPr>
          <p:cNvPr id="26" name="Google Shape;26;p47"/>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43794"/>
              </a:buClr>
              <a:buSzPts val="3200"/>
              <a:buNone/>
              <a:defRPr sz="32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7"/>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7"/>
          <p:cNvSpPr txBox="1">
            <a:spLocks noGrp="1"/>
          </p:cNvSpPr>
          <p:nvPr>
            <p:ph type="body" idx="3"/>
          </p:nvPr>
        </p:nvSpPr>
        <p:spPr>
          <a:xfrm>
            <a:off x="1435986" y="1834272"/>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7"/>
          <p:cNvSpPr txBox="1">
            <a:spLocks noGrp="1"/>
          </p:cNvSpPr>
          <p:nvPr>
            <p:ph type="dt" idx="10"/>
          </p:nvPr>
        </p:nvSpPr>
        <p:spPr>
          <a:xfrm>
            <a:off x="838203" y="6356353"/>
            <a:ext cx="27432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7"/>
          <p:cNvSpPr txBox="1">
            <a:spLocks noGrp="1"/>
          </p:cNvSpPr>
          <p:nvPr>
            <p:ph type="ftr" idx="11"/>
          </p:nvPr>
        </p:nvSpPr>
        <p:spPr>
          <a:xfrm>
            <a:off x="4038601" y="6356353"/>
            <a:ext cx="41147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7"/>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47"/>
          <p:cNvSpPr/>
          <p:nvPr/>
        </p:nvSpPr>
        <p:spPr>
          <a:xfrm rot="-5400000">
            <a:off x="6245069" y="918313"/>
            <a:ext cx="6856550" cy="5051565"/>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b="0" i="0" u="none" strike="noStrike" cap="none">
              <a:solidFill>
                <a:schemeClr val="lt1"/>
              </a:solidFill>
              <a:latin typeface="Calibri"/>
              <a:ea typeface="Calibri"/>
              <a:cs typeface="Calibri"/>
              <a:sym typeface="Calibri"/>
            </a:endParaRPr>
          </a:p>
        </p:txBody>
      </p:sp>
      <p:pic>
        <p:nvPicPr>
          <p:cNvPr id="33" name="Google Shape;33;p47" descr="Logo&#10;&#10;Description automatically generated"/>
          <p:cNvPicPr preferRelativeResize="0"/>
          <p:nvPr/>
        </p:nvPicPr>
        <p:blipFill rotWithShape="1">
          <a:blip r:embed="rId2">
            <a:alphaModFix/>
          </a:blip>
          <a:srcRect/>
          <a:stretch/>
        </p:blipFill>
        <p:spPr>
          <a:xfrm>
            <a:off x="9425716" y="3694831"/>
            <a:ext cx="2389841" cy="2182029"/>
          </a:xfrm>
          <a:prstGeom prst="rect">
            <a:avLst/>
          </a:prstGeom>
          <a:noFill/>
          <a:ln>
            <a:noFill/>
          </a:ln>
        </p:spPr>
      </p:pic>
      <p:sp>
        <p:nvSpPr>
          <p:cNvPr id="34" name="Google Shape;34;p47"/>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7"/>
          <p:cNvSpPr txBox="1">
            <a:spLocks noGrp="1"/>
          </p:cNvSpPr>
          <p:nvPr>
            <p:ph type="body" idx="5"/>
          </p:nvPr>
        </p:nvSpPr>
        <p:spPr>
          <a:xfrm>
            <a:off x="1435986" y="2728857"/>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47"/>
          <p:cNvCxnSpPr/>
          <p:nvPr/>
        </p:nvCxnSpPr>
        <p:spPr>
          <a:xfrm>
            <a:off x="420482" y="2585039"/>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7" name="Google Shape;37;p47"/>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7"/>
          <p:cNvSpPr txBox="1">
            <a:spLocks noGrp="1"/>
          </p:cNvSpPr>
          <p:nvPr>
            <p:ph type="body" idx="7"/>
          </p:nvPr>
        </p:nvSpPr>
        <p:spPr>
          <a:xfrm>
            <a:off x="1437922" y="3609976"/>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47"/>
          <p:cNvCxnSpPr/>
          <p:nvPr/>
        </p:nvCxnSpPr>
        <p:spPr>
          <a:xfrm>
            <a:off x="422418" y="3466158"/>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40" name="Google Shape;40;p47"/>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7"/>
          <p:cNvSpPr txBox="1">
            <a:spLocks noGrp="1"/>
          </p:cNvSpPr>
          <p:nvPr>
            <p:ph type="body" idx="9"/>
          </p:nvPr>
        </p:nvSpPr>
        <p:spPr>
          <a:xfrm>
            <a:off x="1435986" y="4504561"/>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 name="Google Shape;42;p47"/>
          <p:cNvCxnSpPr/>
          <p:nvPr/>
        </p:nvCxnSpPr>
        <p:spPr>
          <a:xfrm>
            <a:off x="420482" y="4360743"/>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43" name="Google Shape;43;p47"/>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7"/>
          <p:cNvSpPr txBox="1">
            <a:spLocks noGrp="1"/>
          </p:cNvSpPr>
          <p:nvPr>
            <p:ph type="body" idx="14"/>
          </p:nvPr>
        </p:nvSpPr>
        <p:spPr>
          <a:xfrm>
            <a:off x="1437922" y="5385680"/>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 name="Google Shape;45;p47"/>
          <p:cNvCxnSpPr/>
          <p:nvPr/>
        </p:nvCxnSpPr>
        <p:spPr>
          <a:xfrm>
            <a:off x="422418" y="5241862"/>
            <a:ext cx="7093819" cy="0"/>
          </a:xfrm>
          <a:prstGeom prst="straightConnector1">
            <a:avLst/>
          </a:prstGeom>
          <a:noFill/>
          <a:ln w="19050" cap="flat" cmpd="sng">
            <a:solidFill>
              <a:srgbClr val="FBE000"/>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98609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249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418035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Slide 4">
  <p:cSld name="Photo Slide 4">
    <p:spTree>
      <p:nvGrpSpPr>
        <p:cNvPr id="1" name="Shape 46"/>
        <p:cNvGrpSpPr/>
        <p:nvPr/>
      </p:nvGrpSpPr>
      <p:grpSpPr>
        <a:xfrm>
          <a:off x="0" y="0"/>
          <a:ext cx="0" cy="0"/>
          <a:chOff x="0" y="0"/>
          <a:chExt cx="0" cy="0"/>
        </a:xfrm>
      </p:grpSpPr>
      <p:sp>
        <p:nvSpPr>
          <p:cNvPr id="47" name="Google Shape;47;p48"/>
          <p:cNvSpPr>
            <a:spLocks noGrp="1"/>
          </p:cNvSpPr>
          <p:nvPr>
            <p:ph type="pic" idx="2"/>
          </p:nvPr>
        </p:nvSpPr>
        <p:spPr>
          <a:xfrm>
            <a:off x="-1" y="1"/>
            <a:ext cx="12192000" cy="3136685"/>
          </a:xfrm>
          <a:prstGeom prst="rect">
            <a:avLst/>
          </a:prstGeom>
          <a:noFill/>
          <a:ln>
            <a:noFill/>
          </a:ln>
        </p:spPr>
      </p:sp>
      <p:sp>
        <p:nvSpPr>
          <p:cNvPr id="48" name="Google Shape;48;p48"/>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9" name="Google Shape;49;p48"/>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8"/>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ne Slide - Yelllow">
  <p:cSld name="Phone Slide - Yelllow">
    <p:spTree>
      <p:nvGrpSpPr>
        <p:cNvPr id="1" name="Shape 51"/>
        <p:cNvGrpSpPr/>
        <p:nvPr/>
      </p:nvGrpSpPr>
      <p:grpSpPr>
        <a:xfrm>
          <a:off x="0" y="0"/>
          <a:ext cx="0" cy="0"/>
          <a:chOff x="0" y="0"/>
          <a:chExt cx="0" cy="0"/>
        </a:xfrm>
      </p:grpSpPr>
      <p:sp>
        <p:nvSpPr>
          <p:cNvPr id="52" name="Google Shape;52;p49"/>
          <p:cNvSpPr/>
          <p:nvPr/>
        </p:nvSpPr>
        <p:spPr>
          <a:xfrm>
            <a:off x="6577123"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pic>
        <p:nvPicPr>
          <p:cNvPr id="53" name="Google Shape;53;p49"/>
          <p:cNvPicPr preferRelativeResize="0"/>
          <p:nvPr/>
        </p:nvPicPr>
        <p:blipFill rotWithShape="1">
          <a:blip r:embed="rId2">
            <a:alphaModFix/>
          </a:blip>
          <a:srcRect/>
          <a:stretch/>
        </p:blipFill>
        <p:spPr>
          <a:xfrm>
            <a:off x="6577123" y="1619604"/>
            <a:ext cx="4625130" cy="5238394"/>
          </a:xfrm>
          <a:custGeom>
            <a:avLst/>
            <a:gdLst/>
            <a:ahLst/>
            <a:cxnLst/>
            <a:rect l="l" t="t" r="r" b="b"/>
            <a:pathLst>
              <a:path w="4991918" h="5653816" extrusionOk="0">
                <a:moveTo>
                  <a:pt x="0" y="0"/>
                </a:moveTo>
                <a:lnTo>
                  <a:pt x="4991918" y="0"/>
                </a:lnTo>
                <a:lnTo>
                  <a:pt x="4991918" y="5653816"/>
                </a:lnTo>
                <a:lnTo>
                  <a:pt x="0" y="5653816"/>
                </a:lnTo>
                <a:close/>
              </a:path>
            </a:pathLst>
          </a:custGeom>
          <a:noFill/>
          <a:ln>
            <a:noFill/>
          </a:ln>
        </p:spPr>
      </p:pic>
      <p:sp>
        <p:nvSpPr>
          <p:cNvPr id="54" name="Google Shape;54;p49"/>
          <p:cNvSpPr>
            <a:spLocks noGrp="1"/>
          </p:cNvSpPr>
          <p:nvPr>
            <p:ph type="pic" idx="2"/>
          </p:nvPr>
        </p:nvSpPr>
        <p:spPr>
          <a:xfrm>
            <a:off x="7020057" y="3028280"/>
            <a:ext cx="3691822" cy="3829719"/>
          </a:xfrm>
          <a:prstGeom prst="rect">
            <a:avLst/>
          </a:prstGeom>
          <a:noFill/>
          <a:ln>
            <a:noFill/>
          </a:ln>
        </p:spPr>
      </p:sp>
      <p:sp>
        <p:nvSpPr>
          <p:cNvPr id="55" name="Google Shape;55;p49"/>
          <p:cNvSpPr txBox="1">
            <a:spLocks noGrp="1"/>
          </p:cNvSpPr>
          <p:nvPr>
            <p:ph type="body" idx="1"/>
          </p:nvPr>
        </p:nvSpPr>
        <p:spPr>
          <a:xfrm>
            <a:off x="481122" y="807487"/>
            <a:ext cx="561487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9"/>
          <p:cNvSpPr txBox="1">
            <a:spLocks noGrp="1"/>
          </p:cNvSpPr>
          <p:nvPr>
            <p:ph type="body" idx="3"/>
          </p:nvPr>
        </p:nvSpPr>
        <p:spPr>
          <a:xfrm>
            <a:off x="481124" y="1580692"/>
            <a:ext cx="5614877"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Slide ">
  <p:cSld name="One Column Slide ">
    <p:spTree>
      <p:nvGrpSpPr>
        <p:cNvPr id="1" name="Shape 57"/>
        <p:cNvGrpSpPr/>
        <p:nvPr/>
      </p:nvGrpSpPr>
      <p:grpSpPr>
        <a:xfrm>
          <a:off x="0" y="0"/>
          <a:ext cx="0" cy="0"/>
          <a:chOff x="0" y="0"/>
          <a:chExt cx="0" cy="0"/>
        </a:xfrm>
      </p:grpSpPr>
      <p:sp>
        <p:nvSpPr>
          <p:cNvPr id="58" name="Google Shape;58;p5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50"/>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60" name="Google Shape;60;p50"/>
          <p:cNvSpPr txBox="1">
            <a:spLocks noGrp="1"/>
          </p:cNvSpPr>
          <p:nvPr>
            <p:ph type="body" idx="1"/>
          </p:nvPr>
        </p:nvSpPr>
        <p:spPr>
          <a:xfrm>
            <a:off x="465666" y="1247754"/>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0"/>
          <p:cNvSpPr txBox="1">
            <a:spLocks noGrp="1"/>
          </p:cNvSpPr>
          <p:nvPr>
            <p:ph type="body" idx="2"/>
          </p:nvPr>
        </p:nvSpPr>
        <p:spPr>
          <a:xfrm>
            <a:off x="465668" y="20209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50"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Slide ">
  <p:cSld name="Two Column Slide ">
    <p:spTree>
      <p:nvGrpSpPr>
        <p:cNvPr id="1" name="Shape 63"/>
        <p:cNvGrpSpPr/>
        <p:nvPr/>
      </p:nvGrpSpPr>
      <p:grpSpPr>
        <a:xfrm>
          <a:off x="0" y="0"/>
          <a:ext cx="0" cy="0"/>
          <a:chOff x="0" y="0"/>
          <a:chExt cx="0" cy="0"/>
        </a:xfrm>
      </p:grpSpPr>
      <p:sp>
        <p:nvSpPr>
          <p:cNvPr id="64" name="Google Shape;64;p51"/>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65" name="Google Shape;65;p51"/>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pic>
        <p:nvPicPr>
          <p:cNvPr id="66" name="Google Shape;66;p51"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
        <p:nvSpPr>
          <p:cNvPr id="67" name="Google Shape;67;p51"/>
          <p:cNvSpPr txBox="1">
            <a:spLocks noGrp="1"/>
          </p:cNvSpPr>
          <p:nvPr>
            <p:ph type="body" idx="1"/>
          </p:nvPr>
        </p:nvSpPr>
        <p:spPr>
          <a:xfrm>
            <a:off x="465666" y="12646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1"/>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69"/>
        <p:cNvGrpSpPr/>
        <p:nvPr/>
      </p:nvGrpSpPr>
      <p:grpSpPr>
        <a:xfrm>
          <a:off x="0" y="0"/>
          <a:ext cx="0" cy="0"/>
          <a:chOff x="0" y="0"/>
          <a:chExt cx="0" cy="0"/>
        </a:xfrm>
      </p:grpSpPr>
      <p:sp>
        <p:nvSpPr>
          <p:cNvPr id="70" name="Google Shape;70;p52"/>
          <p:cNvSpPr/>
          <p:nvPr/>
        </p:nvSpPr>
        <p:spPr>
          <a:xfrm flipH="1">
            <a:off x="0"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71" name="Google Shape;71;p52"/>
          <p:cNvSpPr txBox="1">
            <a:spLocks noGrp="1"/>
          </p:cNvSpPr>
          <p:nvPr>
            <p:ph type="body" idx="1"/>
          </p:nvPr>
        </p:nvSpPr>
        <p:spPr>
          <a:xfrm>
            <a:off x="6381835" y="761961"/>
            <a:ext cx="5339109"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2"/>
          <p:cNvSpPr txBox="1">
            <a:spLocks noGrp="1"/>
          </p:cNvSpPr>
          <p:nvPr>
            <p:ph type="body" idx="2"/>
          </p:nvPr>
        </p:nvSpPr>
        <p:spPr>
          <a:xfrm>
            <a:off x="6381838" y="1535166"/>
            <a:ext cx="5339108" cy="46827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3" name="Google Shape;73;p52"/>
          <p:cNvPicPr preferRelativeResize="0"/>
          <p:nvPr/>
        </p:nvPicPr>
        <p:blipFill rotWithShape="1">
          <a:blip r:embed="rId2">
            <a:alphaModFix/>
          </a:blip>
          <a:srcRect b="8549"/>
          <a:stretch/>
        </p:blipFill>
        <p:spPr>
          <a:xfrm>
            <a:off x="1102425" y="1054225"/>
            <a:ext cx="4761625" cy="5803775"/>
          </a:xfrm>
          <a:custGeom>
            <a:avLst/>
            <a:gdLst/>
            <a:ahLst/>
            <a:cxnLst/>
            <a:rect l="l" t="t" r="r" b="b"/>
            <a:pathLst>
              <a:path w="3809685" h="4643489" extrusionOk="0">
                <a:moveTo>
                  <a:pt x="0" y="0"/>
                </a:moveTo>
                <a:lnTo>
                  <a:pt x="3809685" y="0"/>
                </a:lnTo>
                <a:lnTo>
                  <a:pt x="3809685" y="4643489"/>
                </a:lnTo>
                <a:lnTo>
                  <a:pt x="0" y="4643489"/>
                </a:lnTo>
                <a:close/>
              </a:path>
            </a:pathLst>
          </a:custGeom>
          <a:noFill/>
          <a:ln>
            <a:noFill/>
          </a:ln>
        </p:spPr>
      </p:pic>
      <p:sp>
        <p:nvSpPr>
          <p:cNvPr id="74" name="Google Shape;74;p52"/>
          <p:cNvSpPr>
            <a:spLocks noGrp="1"/>
          </p:cNvSpPr>
          <p:nvPr>
            <p:ph type="pic" idx="3"/>
          </p:nvPr>
        </p:nvSpPr>
        <p:spPr>
          <a:xfrm>
            <a:off x="1493398" y="1538952"/>
            <a:ext cx="4106403" cy="5297620"/>
          </a:xfrm>
          <a:prstGeom prst="rect">
            <a:avLst/>
          </a:prstGeom>
          <a:noFill/>
          <a:ln>
            <a:noFill/>
          </a:ln>
        </p:spPr>
      </p:sp>
      <p:sp>
        <p:nvSpPr>
          <p:cNvPr id="75" name="Google Shape;75;p52"/>
          <p:cNvSpPr/>
          <p:nvPr/>
        </p:nvSpPr>
        <p:spPr>
          <a:xfrm>
            <a:off x="2260356" y="5548861"/>
            <a:ext cx="2556720" cy="541171"/>
          </a:xfrm>
          <a:prstGeom prst="rect">
            <a:avLst/>
          </a:prstGeom>
          <a:solidFill>
            <a:srgbClr val="E43794"/>
          </a:solidFill>
          <a:ln>
            <a:noFill/>
          </a:ln>
        </p:spPr>
        <p:txBody>
          <a:bodyPr spcFirstLastPara="1" wrap="square" lIns="145425" tIns="72700" rIns="145425" bIns="72700" anchor="t" anchorCtr="0">
            <a:noAutofit/>
          </a:bodyPr>
          <a:lstStyle/>
          <a:p>
            <a:pPr marL="0" marR="0" lvl="0" indent="0" algn="ctr" rtl="0">
              <a:spcBef>
                <a:spcPts val="0"/>
              </a:spcBef>
              <a:spcAft>
                <a:spcPts val="0"/>
              </a:spcAft>
              <a:buNone/>
            </a:pPr>
            <a:endParaRPr sz="4294">
              <a:solidFill>
                <a:schemeClr val="dk1"/>
              </a:solidFill>
              <a:latin typeface="Calibri"/>
              <a:ea typeface="Calibri"/>
              <a:cs typeface="Calibri"/>
              <a:sym typeface="Calibri"/>
            </a:endParaRPr>
          </a:p>
        </p:txBody>
      </p:sp>
      <p:sp>
        <p:nvSpPr>
          <p:cNvPr id="76" name="Google Shape;76;p52"/>
          <p:cNvSpPr txBox="1">
            <a:spLocks noGrp="1"/>
          </p:cNvSpPr>
          <p:nvPr>
            <p:ph type="body" idx="4"/>
          </p:nvPr>
        </p:nvSpPr>
        <p:spPr>
          <a:xfrm>
            <a:off x="1069978" y="5644074"/>
            <a:ext cx="4826517" cy="44535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2000"/>
              <a:buNone/>
              <a:defRPr sz="20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Slide with logo">
  <p:cSld name="Photo Slide with logo">
    <p:spTree>
      <p:nvGrpSpPr>
        <p:cNvPr id="1" name="Shape 77"/>
        <p:cNvGrpSpPr/>
        <p:nvPr/>
      </p:nvGrpSpPr>
      <p:grpSpPr>
        <a:xfrm>
          <a:off x="0" y="0"/>
          <a:ext cx="0" cy="0"/>
          <a:chOff x="0" y="0"/>
          <a:chExt cx="0" cy="0"/>
        </a:xfrm>
      </p:grpSpPr>
      <p:sp>
        <p:nvSpPr>
          <p:cNvPr id="78" name="Google Shape;78;p53"/>
          <p:cNvSpPr/>
          <p:nvPr/>
        </p:nvSpPr>
        <p:spPr>
          <a:xfrm>
            <a:off x="0" y="1837056"/>
            <a:ext cx="12192000" cy="4571999"/>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79" name="Google Shape;79;p53"/>
          <p:cNvSpPr/>
          <p:nvPr/>
        </p:nvSpPr>
        <p:spPr>
          <a:xfrm>
            <a:off x="2" y="2285999"/>
            <a:ext cx="12192000" cy="4571999"/>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80" name="Google Shape;80;p53"/>
          <p:cNvSpPr>
            <a:spLocks noGrp="1"/>
          </p:cNvSpPr>
          <p:nvPr>
            <p:ph type="pic" idx="2"/>
          </p:nvPr>
        </p:nvSpPr>
        <p:spPr>
          <a:xfrm>
            <a:off x="-2" y="11714"/>
            <a:ext cx="12191998" cy="6246227"/>
          </a:xfrm>
          <a:prstGeom prst="rect">
            <a:avLst/>
          </a:prstGeom>
          <a:noFill/>
          <a:ln>
            <a:noFill/>
          </a:ln>
        </p:spPr>
      </p:sp>
      <p:sp>
        <p:nvSpPr>
          <p:cNvPr id="81" name="Google Shape;81;p5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53"/>
          <p:cNvSpPr txBox="1">
            <a:spLocks noGrp="1"/>
          </p:cNvSpPr>
          <p:nvPr>
            <p:ph type="body" idx="1"/>
          </p:nvPr>
        </p:nvSpPr>
        <p:spPr>
          <a:xfrm>
            <a:off x="4838095" y="388754"/>
            <a:ext cx="3350570" cy="4453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3"/>
          <p:cNvSpPr txBox="1">
            <a:spLocks noGrp="1"/>
          </p:cNvSpPr>
          <p:nvPr>
            <p:ph type="body" idx="3"/>
          </p:nvPr>
        </p:nvSpPr>
        <p:spPr>
          <a:xfrm>
            <a:off x="4838095" y="1014676"/>
            <a:ext cx="6863977" cy="111957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4" name="Google Shape;84;p53" descr="Logo&#10;&#10;Description automatically generated"/>
          <p:cNvPicPr preferRelativeResize="0"/>
          <p:nvPr/>
        </p:nvPicPr>
        <p:blipFill rotWithShape="1">
          <a:blip r:embed="rId2">
            <a:alphaModFix/>
          </a:blip>
          <a:srcRect/>
          <a:stretch/>
        </p:blipFill>
        <p:spPr>
          <a:xfrm>
            <a:off x="264458" y="4317283"/>
            <a:ext cx="2389841" cy="21820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85"/>
        <p:cNvGrpSpPr/>
        <p:nvPr/>
      </p:nvGrpSpPr>
      <p:grpSpPr>
        <a:xfrm>
          <a:off x="0" y="0"/>
          <a:ext cx="0" cy="0"/>
          <a:chOff x="0" y="0"/>
          <a:chExt cx="0" cy="0"/>
        </a:xfrm>
      </p:grpSpPr>
      <p:sp>
        <p:nvSpPr>
          <p:cNvPr id="86" name="Google Shape;86;p54"/>
          <p:cNvSpPr>
            <a:spLocks noGrp="1"/>
          </p:cNvSpPr>
          <p:nvPr>
            <p:ph type="pic" idx="2"/>
          </p:nvPr>
        </p:nvSpPr>
        <p:spPr>
          <a:xfrm>
            <a:off x="0" y="1"/>
            <a:ext cx="12192002" cy="3429000"/>
          </a:xfrm>
          <a:prstGeom prst="rect">
            <a:avLst/>
          </a:prstGeom>
          <a:noFill/>
          <a:ln>
            <a:noFill/>
          </a:ln>
        </p:spPr>
      </p:sp>
      <p:sp>
        <p:nvSpPr>
          <p:cNvPr id="87" name="Google Shape;87;p54"/>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88" name="Google Shape;88;p54"/>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4"/>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436802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cutt.ly/0nJdZAP"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pexels.com/photo/young-positive-lady-showing-photos-on-smartphone-to-senior-man-while-sitting-at-laptop-3823542/?utm_content=attributionCopyText&amp;utm_medium=referral&amp;utm_source=pexels" TargetMode="External"/><Relationship Id="rId5" Type="http://schemas.openxmlformats.org/officeDocument/2006/relationships/hyperlink" Target="https://www.pexels.com/@olly?utm_content=attributionCopyText&amp;utm_medium=referral&amp;utm_source=pexels" TargetMode="Externa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clevelandart.org/artlens-gallery"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globalwebindex.com/hubfs/Downloads/Millennials_Report_2019.pdf?utm_campaign=Millennials%20report%202019&amp;utm_source=hs_automation&amp;utm_medium=email&amp;utm_content=73381864&amp;_hsmi=73381864"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forartsake.co.uk/abby_bird/"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www.pexels.com/photo/photo-of-woman-wearing-turtleneck-top-2777898/?utm_content=attributionCopyText&amp;utm_medium=referral&amp;utm_source=pexels" TargetMode="External"/><Relationship Id="rId4" Type="http://schemas.openxmlformats.org/officeDocument/2006/relationships/hyperlink" Target="https://www.pexels.com/@alipazani?utm_content=attributionCopyText&amp;utm_medium=referral&amp;utm_source=pexe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www.pexels.com/photo/person-holding-iphone-showing-social-networks-folder-607812/?utm_content=attributionCopyText&amp;utm_medium=referral&amp;utm_source=pexels" TargetMode="External"/><Relationship Id="rId4" Type="http://schemas.openxmlformats.org/officeDocument/2006/relationships/hyperlink" Target="https://www.pexels.com/@tracy-le-blanc-67789?utm_content=attributionCopyText&amp;utm_medium=referral&amp;utm_source=pexel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www.culturehive.co.uk/resources/how-a-local-museum-used-data-and-insights-to-develop-a-focused-digital-content-plan/"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pexels.com/photo/letters-on-wooden-cubes-6732757/?utm_content=attributionCopyText&amp;utm_medium=referral&amp;utm_source=pexels" TargetMode="External"/><Relationship Id="rId5" Type="http://schemas.openxmlformats.org/officeDocument/2006/relationships/hyperlink" Target="https://www.pexels.com/@ann-h-45017?utm_content=attributionCopyText&amp;utm_medium=referral&amp;utm_source=pexels" TargetMode="Externa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hyperlink" Target="https://aim-museums.co.uk/wp-content/uploads/2020/04/Understanding-Your-Audiences-2020-1.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https://buffer.com/resources/social-media-audience/" TargetMode="External"/><Relationship Id="rId2" Type="http://schemas.openxmlformats.org/officeDocument/2006/relationships/image" Target="../media/image25.jpg"/><Relationship Id="rId1" Type="http://schemas.openxmlformats.org/officeDocument/2006/relationships/slideLayout" Target="../slideLayouts/slideLayout3.xml"/><Relationship Id="rId5" Type="http://schemas.openxmlformats.org/officeDocument/2006/relationships/hyperlink" Target="https://www.pexels.com/photo/black-samsung-tablet-computer-106344/?utm_content=attributionCopyText&amp;utm_medium=referral&amp;utm_source=pexels" TargetMode="External"/><Relationship Id="rId4" Type="http://schemas.openxmlformats.org/officeDocument/2006/relationships/hyperlink" Target="https://www.pexels.com/@wdnet?utm_content=attributionCopyText&amp;utm_medium=referral&amp;utm_source=pexel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pexels.com/photo/man-holding-a-megaphone-3851254/"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pexels.com/@ds-stories?utm_content=attributionCopyText&amp;utm_medium=referral&amp;utm_source=pexels" TargetMode="External"/><Relationship Id="rId2" Type="http://schemas.openxmlformats.org/officeDocument/2006/relationships/hyperlink" Target="https://www.transcendstrategic.com/blog/2019/10/28/personas-and-designing-the-ideal-museum-experience" TargetMode="Externa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hyperlink" Target="https://www.pexels.com/photo/a-few-pieces-of-post-its-in-assorted-colors-stuck-on-a-white-wall-6991352/?utm_content=attributionCopyText&amp;utm_medium=referral&amp;utm_source=pexel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hyperlink" Target="https://www.youtube.com/watch?v=DvV7ZcRVQ4g" TargetMode="External"/><Relationship Id="rId4" Type="http://schemas.openxmlformats.org/officeDocument/2006/relationships/hyperlink" Target="https://www.revelx.co/canvases/persona-canva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www.pexels.com/photo/photo-of-a-man-sitting-under-the-tree-737586/?utm_content=attributionCopyText&amp;utm_medium=referral&amp;utm_source=pexels" TargetMode="External"/><Relationship Id="rId4" Type="http://schemas.openxmlformats.org/officeDocument/2006/relationships/hyperlink" Target="https://www.pexels.com/@samsilitongajr?utm_content=attributionCopyText&amp;utm_medium=referral&amp;utm_source=pexel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www.pexels.com/photo/brain-inscription-on-container-on-head-of-faceless-woman-7203724/?utm_content=attributionCopyText&amp;utm_medium=referral&amp;utm_source=pexels" TargetMode="External"/><Relationship Id="rId5" Type="http://schemas.openxmlformats.org/officeDocument/2006/relationships/hyperlink" Target="https://www.pexels.com/@shvets-production?utm_content=attributionCopyText&amp;utm_medium=referral&amp;utm_source=pexels" TargetMode="External"/><Relationship Id="rId4" Type="http://schemas.openxmlformats.org/officeDocument/2006/relationships/hyperlink" Target="https://www.uxbooth.com/articles/empathy-mapping-a-guide-to-getting-inside-a-users-hea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www.pexels.com/photo/people-taking-picture-of-a-painting-of-mona-lisa-with-face-mask-395798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s://www.pexels.com/photo/photo-of-a-man-sitting-in-front-of-a-camera-2531552/?utm_content=attributionCopyText&amp;utm_medium=referral&amp;utm_source=pexels" TargetMode="External"/><Relationship Id="rId4" Type="http://schemas.openxmlformats.org/officeDocument/2006/relationships/hyperlink" Target="https://www.pexels.com/@rodrigo-souza-1275988?utm_content=attributionCopyText&amp;utm_medium=referral&amp;utm_source=pexel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ww.pexels.com/photo/question-marks-on-paper-crafts-5428833/?utm_content=attributionCopyText&amp;utm_medium=referral&amp;utm_source=pexels" TargetMode="External"/><Relationship Id="rId4" Type="http://schemas.openxmlformats.org/officeDocument/2006/relationships/hyperlink" Target="https://www.pexels.com/@olyakobruseva?utm_content=attributionCopyText&amp;utm_medium=referral&amp;utm_source=pexel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www.youtube.com/watch?v=9HwpR3Njq00" TargetMode="External"/><Relationship Id="rId4" Type="http://schemas.openxmlformats.org/officeDocument/2006/relationships/hyperlink" Target="https://cultureconnectme.com/practicum-vo-1-empathy-map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heartofthecustomer.com/customer-experience-journey-map-the-top-10-requirements/"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Photo%20by%20Monstera:%20https:/www.pexels.com/photo/kids-worksheet-with-solved-maze-placed-on-table-with-pen-735286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engagingplaces.files.wordpress.com/2013/09/journey-mapping-for-arts-organisations-free.pdf"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www.pexels.com/@polina-zimmerman?utm_content=attributionCopyText&amp;utm_medium=referral&amp;utm_source=pexels" TargetMode="External"/><Relationship Id="rId2" Type="http://schemas.openxmlformats.org/officeDocument/2006/relationships/image" Target="../media/image42.jpg"/><Relationship Id="rId1" Type="http://schemas.openxmlformats.org/officeDocument/2006/relationships/slideLayout" Target="../slideLayouts/slideLayout3.xml"/><Relationship Id="rId4" Type="http://schemas.openxmlformats.org/officeDocument/2006/relationships/hyperlink" Target="https://www.pexels.com/photo/notes-on-board-3782236/?utm_content=attributionCopyText&amp;utm_medium=referral&amp;utm_source=pexel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ww.insitesproject.eu/" TargetMode="External"/><Relationship Id="rId2" Type="http://schemas.openxmlformats.org/officeDocument/2006/relationships/hyperlink" Target="https://story-trails.com/" TargetMode="Externa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0.xml"/><Relationship Id="rId4" Type="http://schemas.openxmlformats.org/officeDocument/2006/relationships/hyperlink" Target="https://twitter.com/TheMER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clevelandart.org/artlens-gallery/artlens-app" TargetMode="External"/><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audienceofthefuture.live/wp-content/uploads/2020/07/Audience-of-the-Future_The-Immersive-Journey-Report_July-2020.pdf" TargetMode="External"/><Relationship Id="rId5" Type="http://schemas.openxmlformats.org/officeDocument/2006/relationships/hyperlink" Target="https://blog.museunacional.cat/en/visitor-journey-mapping-walking-in-our-visitors-shoes/" TargetMode="Externa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trends.google.com/trends/" TargetMode="External"/><Relationship Id="rId7" Type="http://schemas.openxmlformats.org/officeDocument/2006/relationships/hyperlink" Target="https://www.facebook.com/business/insights/tools/audience-insights"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hyperlink" Target="https://analytics.google.com/analytics/web/" TargetMode="Externa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hyperlink" Target="https://www.culturehive.co.uk/resources/culture-in-lockdown-part-1-we-can-do-digital-can-we-do-strategy/" TargetMode="External"/><Relationship Id="rId3" Type="http://schemas.openxmlformats.org/officeDocument/2006/relationships/hyperlink" Target="https://cutt.ly/DQnUvg1" TargetMode="External"/><Relationship Id="rId7" Type="http://schemas.openxmlformats.org/officeDocument/2006/relationships/hyperlink" Target="https://cutt.ly/LnJdLqp" TargetMode="External"/><Relationship Id="rId12" Type="http://schemas.openxmlformats.org/officeDocument/2006/relationships/hyperlink" Target="https://cutt.ly/SQnJZ2c"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s://cultureconnectme.com/practicum-vo-1-empathy-maps/" TargetMode="External"/><Relationship Id="rId11" Type="http://schemas.openxmlformats.org/officeDocument/2006/relationships/hyperlink" Target="https://cutt.ly/7QnKH16" TargetMode="External"/><Relationship Id="rId5" Type="http://schemas.openxmlformats.org/officeDocument/2006/relationships/hyperlink" Target="https://cutt.ly/RnJdJve" TargetMode="External"/><Relationship Id="rId10" Type="http://schemas.openxmlformats.org/officeDocument/2006/relationships/hyperlink" Target="https://cutt.ly/0nJdZAP" TargetMode="External"/><Relationship Id="rId4" Type="http://schemas.openxmlformats.org/officeDocument/2006/relationships/hyperlink" Target="https://cutt.ly/snJdFZa" TargetMode="External"/><Relationship Id="rId9" Type="http://schemas.openxmlformats.org/officeDocument/2006/relationships/hyperlink" Target="https://cutt.ly/EQnKSNX"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www.pexels.com/photo/bird-s-eye-view-of-group-of-people-1299086/?utm_content=attributionCopyText&amp;utm_medium=referral&amp;utm_source=pexels" TargetMode="External"/><Relationship Id="rId4" Type="http://schemas.openxmlformats.org/officeDocument/2006/relationships/hyperlink" Target="https://www.pexels.com/@san-fermin-pamplona-549332?utm_content=attributionCopyText&amp;utm_medium=referral&amp;utm_source=pexel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111969" y="4312988"/>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5400" dirty="0">
                <a:solidFill>
                  <a:schemeClr val="bg1"/>
                </a:solidFill>
              </a:rPr>
              <a:t>Mo</a:t>
            </a:r>
            <a:r>
              <a:rPr lang="tr-TR" sz="5400" dirty="0" err="1">
                <a:solidFill>
                  <a:schemeClr val="bg1"/>
                </a:solidFill>
              </a:rPr>
              <a:t>dül</a:t>
            </a:r>
            <a:r>
              <a:rPr lang="en-GB" sz="5400" dirty="0">
                <a:solidFill>
                  <a:schemeClr val="bg1"/>
                </a:solidFill>
              </a:rPr>
              <a:t> 4</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5103167"/>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lvl="0">
              <a:lnSpc>
                <a:spcPct val="90000"/>
              </a:lnSpc>
              <a:spcBef>
                <a:spcPts val="850"/>
              </a:spcBef>
              <a:buClr>
                <a:schemeClr val="lt1"/>
              </a:buClr>
              <a:buSzPts val="4800"/>
            </a:pPr>
            <a:r>
              <a:rPr lang="tr-TR" sz="4000" b="1" dirty="0">
                <a:solidFill>
                  <a:schemeClr val="lt1"/>
                </a:solidFill>
                <a:latin typeface="Avenir"/>
                <a:ea typeface="Avenir"/>
                <a:cs typeface="Avenir"/>
                <a:sym typeface="Avenir"/>
              </a:rPr>
              <a:t>Sürükleyici Turizm İzleyicilerini Anlamak</a:t>
            </a:r>
            <a:endParaRPr lang="en-GB" sz="4000" dirty="0">
              <a:solidFill>
                <a:schemeClr val="lt1"/>
              </a:solidFill>
              <a:latin typeface="Avenir"/>
              <a:ea typeface="Avenir"/>
              <a:cs typeface="Avenir"/>
              <a:sym typeface="Avenir"/>
            </a:endParaRPr>
          </a:p>
        </p:txBody>
      </p:sp>
      <p:sp>
        <p:nvSpPr>
          <p:cNvPr id="2" name="CasellaDiTesto 1">
            <a:extLst>
              <a:ext uri="{FF2B5EF4-FFF2-40B4-BE49-F238E27FC236}">
                <a16:creationId xmlns:a16="http://schemas.microsoft.com/office/drawing/2014/main" id="{AC0A3469-BFB1-2E4D-A3DA-4A7D1620831A}"/>
              </a:ext>
            </a:extLst>
          </p:cNvPr>
          <p:cNvSpPr txBox="1"/>
          <p:nvPr/>
        </p:nvSpPr>
        <p:spPr>
          <a:xfrm>
            <a:off x="3364992" y="6339840"/>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1;p9">
            <a:extLst>
              <a:ext uri="{FF2B5EF4-FFF2-40B4-BE49-F238E27FC236}">
                <a16:creationId xmlns:a16="http://schemas.microsoft.com/office/drawing/2014/main" id="{DFB394DE-7D59-4B95-AB39-110BD7D76FA1}"/>
              </a:ext>
            </a:extLst>
          </p:cNvPr>
          <p:cNvSpPr txBox="1">
            <a:spLocks noGrp="1"/>
          </p:cNvSpPr>
          <p:nvPr>
            <p:ph type="body" idx="2"/>
          </p:nvPr>
        </p:nvSpPr>
        <p:spPr>
          <a:xfrm>
            <a:off x="464081" y="902369"/>
            <a:ext cx="8727935" cy="5955631"/>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Kaşifler</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 tür bir ziyaretçi, merak ve deneyimler yoluyla yeni bir şeyler öğrenme arzusu tarafından yönlendirilir. Belirli nesneleri aramıyorlar, sadece ziyaret etme deneyiminin tadını çıkarıyorlar. Sonuç olarak, </a:t>
            </a:r>
            <a:r>
              <a:rPr lang="tr-TR"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her ziyaretlerinde yeni bir şeyler bulmak isterler.</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Ziyaretlerini zenginleştirebilecek ve deneyimlerini benzersiz kılabilecek dijital ve etkileşimli araçları özellikle takdir ediyorlar.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Kolaylaştırıcılar</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Kolaylaştırıcılar, bilgi ve deneyimleri diğer insanlarla paylaşma arzusuyla yönlendirilir, genellikle iyi bir grup deneyimi sağlamakla ilgilenen öğretmenler ve ebeveynlerdir. </a:t>
            </a:r>
            <a:r>
              <a:rPr lang="tr-TR"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Geniş bir gruba hitap eden sergilerden ve sorunsuz bir deneyimden hoşlanıyorlar</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Diğer insanları müzeye getirdikleri için bir "ödül" ile onları etkileyin - "ziyaret ettiğiniz için teşekkür ederiz" notu kadar basit.</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1" name="Picture 10" descr="A person standing next to a car&#10;&#10;Description automatically generated with medium confidence">
            <a:extLst>
              <a:ext uri="{FF2B5EF4-FFF2-40B4-BE49-F238E27FC236}">
                <a16:creationId xmlns:a16="http://schemas.microsoft.com/office/drawing/2014/main" id="{0ADE0372-0D70-44A7-AB2E-811205E48B5E}"/>
              </a:ext>
            </a:extLst>
          </p:cNvPr>
          <p:cNvPicPr>
            <a:picLocks noChangeAspect="1"/>
          </p:cNvPicPr>
          <p:nvPr/>
        </p:nvPicPr>
        <p:blipFill>
          <a:blip r:embed="rId2"/>
          <a:stretch>
            <a:fillRect/>
          </a:stretch>
        </p:blipFill>
        <p:spPr>
          <a:xfrm>
            <a:off x="9435299" y="1507737"/>
            <a:ext cx="2595846" cy="1995845"/>
          </a:xfrm>
          <a:prstGeom prst="rect">
            <a:avLst/>
          </a:prstGeom>
        </p:spPr>
      </p:pic>
      <p:pic>
        <p:nvPicPr>
          <p:cNvPr id="15" name="Picture 14" descr="A group of people in a library&#10;&#10;Description automatically generated with medium confidence">
            <a:extLst>
              <a:ext uri="{FF2B5EF4-FFF2-40B4-BE49-F238E27FC236}">
                <a16:creationId xmlns:a16="http://schemas.microsoft.com/office/drawing/2014/main" id="{C9B2D054-BAA3-48B5-A3F3-CAA95413E859}"/>
              </a:ext>
            </a:extLst>
          </p:cNvPr>
          <p:cNvPicPr>
            <a:picLocks noChangeAspect="1"/>
          </p:cNvPicPr>
          <p:nvPr/>
        </p:nvPicPr>
        <p:blipFill>
          <a:blip r:embed="rId3"/>
          <a:stretch>
            <a:fillRect/>
          </a:stretch>
        </p:blipFill>
        <p:spPr>
          <a:xfrm>
            <a:off x="9427476" y="4249190"/>
            <a:ext cx="2595846" cy="2202145"/>
          </a:xfrm>
          <a:prstGeom prst="rect">
            <a:avLst/>
          </a:prstGeom>
        </p:spPr>
      </p:pic>
      <p:sp>
        <p:nvSpPr>
          <p:cNvPr id="12" name="TextBox 11">
            <a:extLst>
              <a:ext uri="{FF2B5EF4-FFF2-40B4-BE49-F238E27FC236}">
                <a16:creationId xmlns:a16="http://schemas.microsoft.com/office/drawing/2014/main" id="{C31C9F66-79C1-47FA-8E0B-D6EFECC47881}"/>
              </a:ext>
            </a:extLst>
          </p:cNvPr>
          <p:cNvSpPr txBox="1"/>
          <p:nvPr/>
        </p:nvSpPr>
        <p:spPr>
          <a:xfrm>
            <a:off x="464081" y="107830"/>
            <a:ext cx="8415224" cy="594971"/>
          </a:xfrm>
          <a:prstGeom prst="rect">
            <a:avLst/>
          </a:prstGeom>
          <a:noFill/>
        </p:spPr>
        <p:txBody>
          <a:bodyPr wrap="square">
            <a:spAutoFit/>
          </a:bodyPr>
          <a:lstStyle/>
          <a:p>
            <a:pPr lvl="0">
              <a:lnSpc>
                <a:spcPct val="90000"/>
              </a:lnSpc>
              <a:buClr>
                <a:schemeClr val="lt1"/>
              </a:buClr>
              <a:buSzPts val="3600"/>
            </a:pPr>
            <a:r>
              <a:rPr lang="tr-TR" sz="3600" b="1" dirty="0">
                <a:solidFill>
                  <a:schemeClr val="lt1"/>
                </a:solidFill>
                <a:latin typeface="Avenir"/>
                <a:sym typeface="Avenir"/>
              </a:rPr>
              <a:t>Kültürel Ziyaretçilerde Makro Kategoriler</a:t>
            </a:r>
            <a:endParaRPr lang="en-GB" sz="3600" dirty="0"/>
          </a:p>
        </p:txBody>
      </p:sp>
    </p:spTree>
    <p:extLst>
      <p:ext uri="{BB962C8B-B14F-4D97-AF65-F5344CB8AC3E}">
        <p14:creationId xmlns:p14="http://schemas.microsoft.com/office/powerpoint/2010/main" val="184708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4" name="Picture 3" descr="A person and person taking a selfie in front of the eiffel tower&#10;&#10;Description automatically generated">
            <a:extLst>
              <a:ext uri="{FF2B5EF4-FFF2-40B4-BE49-F238E27FC236}">
                <a16:creationId xmlns:a16="http://schemas.microsoft.com/office/drawing/2014/main" id="{6E1C06DA-D718-478C-BEDE-2C280AB7261C}"/>
              </a:ext>
            </a:extLst>
          </p:cNvPr>
          <p:cNvPicPr>
            <a:picLocks noChangeAspect="1"/>
          </p:cNvPicPr>
          <p:nvPr/>
        </p:nvPicPr>
        <p:blipFill>
          <a:blip r:embed="rId3"/>
          <a:stretch>
            <a:fillRect/>
          </a:stretch>
        </p:blipFill>
        <p:spPr>
          <a:xfrm>
            <a:off x="8372022" y="3251662"/>
            <a:ext cx="3851994" cy="3635875"/>
          </a:xfrm>
          <a:prstGeom prst="rect">
            <a:avLst/>
          </a:prstGeom>
        </p:spPr>
      </p:pic>
      <p:sp>
        <p:nvSpPr>
          <p:cNvPr id="179" name="Google Shape;179;p10"/>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180" name="Google Shape;180;p1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dirty="0"/>
          </a:p>
        </p:txBody>
      </p:sp>
      <p:sp>
        <p:nvSpPr>
          <p:cNvPr id="182" name="Google Shape;182;p10"/>
          <p:cNvSpPr txBox="1">
            <a:spLocks noGrp="1"/>
          </p:cNvSpPr>
          <p:nvPr>
            <p:ph type="body" idx="2"/>
          </p:nvPr>
        </p:nvSpPr>
        <p:spPr>
          <a:xfrm>
            <a:off x="465666" y="1006310"/>
            <a:ext cx="11722254" cy="2422689"/>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Profesyonel/Hobiler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Bunlar, çalışmaları veya hobileri, bir sitenin belirli öğelerini keşfetmeye ilgi duymalarını sağlayan uzman ziyaretçilerdir. Konuları hakkında daha derin bilgi edinme arzusuyla motive olurlar, bu nedenle uzmanlarla yapılan turları ve atölyeleri takdir ederler. </a:t>
            </a:r>
            <a:r>
              <a:rPr lang="tr-TR"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Onlara yeni </a:t>
            </a:r>
            <a:r>
              <a:rPr lang="tr-TR" sz="20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içgörüler</a:t>
            </a:r>
            <a:r>
              <a:rPr lang="tr-TR"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kazandıran ve sorularını yanıtlayan etkileşimli deneyimlerle onları etkileyin</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83" name="Google Shape;183;p10"/>
          <p:cNvSpPr txBox="1"/>
          <p:nvPr/>
        </p:nvSpPr>
        <p:spPr>
          <a:xfrm>
            <a:off x="478845" y="3147647"/>
            <a:ext cx="7650271" cy="2912334"/>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sz="2000" b="1" dirty="0">
                <a:solidFill>
                  <a:srgbClr val="FE00BB"/>
                </a:solidFill>
                <a:effectLst/>
                <a:latin typeface="Calibri" panose="020F0502020204030204" pitchFamily="34" charset="0"/>
                <a:ea typeface="Calibri" panose="020F0502020204030204" pitchFamily="34" charset="0"/>
                <a:cs typeface="Times New Roman" panose="02020603050405020304" pitchFamily="18" charset="0"/>
              </a:rPr>
              <a:t>Deneyim Arayanlar</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Deneyim arayanlar, kontrol listelerine eklemek istedikleri yerleri toplar. Genelde duydukları bir şeyi deneyimlemek ve “ben yaptım” diyebilmek isteyen turistlerdir. </a:t>
            </a:r>
            <a:r>
              <a:rPr lang="tr-TR" sz="2000" b="1" dirty="0">
                <a:effectLst/>
                <a:latin typeface="Calibri" panose="020F0502020204030204" pitchFamily="34" charset="0"/>
                <a:ea typeface="Calibri" panose="020F0502020204030204" pitchFamily="34" charset="0"/>
                <a:cs typeface="Times New Roman" panose="02020603050405020304" pitchFamily="18" charset="0"/>
              </a:rPr>
              <a:t>Fotoğraf çekebilecekleri ve sosyal medya profillerinde paylaşabilecekleri en dikkat çekici şeyler onları cezbeder. </a:t>
            </a:r>
            <a:r>
              <a:rPr lang="tr-TR" sz="2000" dirty="0">
                <a:effectLst/>
                <a:latin typeface="Calibri" panose="020F0502020204030204" pitchFamily="34" charset="0"/>
                <a:ea typeface="Calibri" panose="020F0502020204030204" pitchFamily="34" charset="0"/>
                <a:cs typeface="Times New Roman" panose="02020603050405020304" pitchFamily="18" charset="0"/>
              </a:rPr>
              <a:t>“Görülmesi gereken” yerlerin net bir haritasına sahip olmayı severler.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85" name="Google Shape;185;p10"/>
          <p:cNvSpPr txBox="1"/>
          <p:nvPr/>
        </p:nvSpPr>
        <p:spPr>
          <a:xfrm>
            <a:off x="478845" y="67635"/>
            <a:ext cx="11260668" cy="631527"/>
          </a:xfrm>
          <a:prstGeom prst="rect">
            <a:avLst/>
          </a:prstGeom>
          <a:noFill/>
          <a:ln>
            <a:noFill/>
          </a:ln>
        </p:spPr>
        <p:txBody>
          <a:bodyPr spcFirstLastPara="1" wrap="square" lIns="91425" tIns="45700" rIns="91425" bIns="45700" anchor="t" anchorCtr="0">
            <a:normAutofit/>
          </a:bodyPr>
          <a:lstStyle/>
          <a:p>
            <a:pPr lvl="0">
              <a:lnSpc>
                <a:spcPct val="90000"/>
              </a:lnSpc>
              <a:buClr>
                <a:schemeClr val="lt1"/>
              </a:buClr>
              <a:buSzPts val="3600"/>
            </a:pPr>
            <a:r>
              <a:rPr lang="tr-TR" sz="3600" b="1" dirty="0">
                <a:solidFill>
                  <a:schemeClr val="lt1"/>
                </a:solidFill>
                <a:latin typeface="Avenir"/>
                <a:sym typeface="Avenir"/>
              </a:rPr>
              <a:t>Kültürel Ziyaretçilerin Makro Kategorileri</a:t>
            </a:r>
            <a:endParaRPr lang="en-GB" sz="36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4" name="Picture 3" descr="A person sitting on a bench looking at art on the wall&#10;&#10;Description automatically generated with low confidence">
            <a:extLst>
              <a:ext uri="{FF2B5EF4-FFF2-40B4-BE49-F238E27FC236}">
                <a16:creationId xmlns:a16="http://schemas.microsoft.com/office/drawing/2014/main" id="{A376CCA2-23DC-4DCF-A868-FA5041CBE685}"/>
              </a:ext>
            </a:extLst>
          </p:cNvPr>
          <p:cNvPicPr>
            <a:picLocks noChangeAspect="1"/>
          </p:cNvPicPr>
          <p:nvPr/>
        </p:nvPicPr>
        <p:blipFill rotWithShape="1">
          <a:blip r:embed="rId3"/>
          <a:srcRect b="5961"/>
          <a:stretch/>
        </p:blipFill>
        <p:spPr>
          <a:xfrm>
            <a:off x="8748662" y="966414"/>
            <a:ext cx="2883656" cy="2616324"/>
          </a:xfrm>
          <a:prstGeom prst="rect">
            <a:avLst/>
          </a:prstGeom>
        </p:spPr>
      </p:pic>
      <p:sp>
        <p:nvSpPr>
          <p:cNvPr id="200" name="Google Shape;200;p12"/>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201" name="Google Shape;201;p1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204" name="Google Shape;204;p12"/>
          <p:cNvSpPr txBox="1"/>
          <p:nvPr/>
        </p:nvSpPr>
        <p:spPr>
          <a:xfrm>
            <a:off x="371650" y="50232"/>
            <a:ext cx="11260668" cy="631527"/>
          </a:xfrm>
          <a:prstGeom prst="rect">
            <a:avLst/>
          </a:prstGeom>
          <a:noFill/>
          <a:ln>
            <a:noFill/>
          </a:ln>
        </p:spPr>
        <p:txBody>
          <a:bodyPr spcFirstLastPara="1" wrap="square" lIns="91425" tIns="45700" rIns="91425" bIns="45700" anchor="t" anchorCtr="0">
            <a:normAutofit/>
          </a:bodyPr>
          <a:lstStyle/>
          <a:p>
            <a:pPr lvl="0">
              <a:lnSpc>
                <a:spcPct val="90000"/>
              </a:lnSpc>
              <a:buClr>
                <a:schemeClr val="lt1"/>
              </a:buClr>
              <a:buSzPts val="3600"/>
            </a:pPr>
            <a:r>
              <a:rPr lang="tr-TR" sz="3600" b="1" dirty="0">
                <a:solidFill>
                  <a:schemeClr val="lt1"/>
                </a:solidFill>
                <a:latin typeface="Avenir"/>
                <a:sym typeface="Avenir"/>
              </a:rPr>
              <a:t>Kültürel Ziyaretçilerin Makro Kategorileri</a:t>
            </a:r>
            <a:endParaRPr lang="en-GB" sz="3600" dirty="0"/>
          </a:p>
        </p:txBody>
      </p:sp>
      <p:sp>
        <p:nvSpPr>
          <p:cNvPr id="7" name="Google Shape;193;p11">
            <a:extLst>
              <a:ext uri="{FF2B5EF4-FFF2-40B4-BE49-F238E27FC236}">
                <a16:creationId xmlns:a16="http://schemas.microsoft.com/office/drawing/2014/main" id="{7737F45D-30BD-40DB-8889-8D5E3FF24573}"/>
              </a:ext>
            </a:extLst>
          </p:cNvPr>
          <p:cNvSpPr txBox="1">
            <a:spLocks/>
          </p:cNvSpPr>
          <p:nvPr/>
        </p:nvSpPr>
        <p:spPr>
          <a:xfrm>
            <a:off x="371650" y="1588620"/>
            <a:ext cx="7808157" cy="17689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Bu kategori, günlük yaşamdan bir mola verebilecekleri ve tefekkür edebilecekleri onarıcı bir deneyim için ziyaret ediyor. Özellikle müzelerin bir an için durabilecekleri, gördüklerinden ilham alabilecekleri sessiz ve daha az kalabalık yerlerin tadını çıkarıyorlar. Şarjörler, ziyaretlerini planlamak için en az meşgul zamanları bilmek isterler.</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 name="Google Shape;192;p11">
            <a:extLst>
              <a:ext uri="{FF2B5EF4-FFF2-40B4-BE49-F238E27FC236}">
                <a16:creationId xmlns:a16="http://schemas.microsoft.com/office/drawing/2014/main" id="{E063DB85-0A49-4E15-A5FA-F56A7E645CE4}"/>
              </a:ext>
            </a:extLst>
          </p:cNvPr>
          <p:cNvSpPr txBox="1">
            <a:spLocks noGrp="1"/>
          </p:cNvSpPr>
          <p:nvPr>
            <p:ph type="body" idx="1"/>
          </p:nvPr>
        </p:nvSpPr>
        <p:spPr>
          <a:xfrm>
            <a:off x="371650" y="957093"/>
            <a:ext cx="11260668" cy="631527"/>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rgbClr val="E43794"/>
              </a:buClr>
              <a:buSzPts val="3600"/>
              <a:buNone/>
            </a:pPr>
            <a:r>
              <a:rPr lang="en-GB" sz="3200" dirty="0">
                <a:solidFill>
                  <a:srgbClr val="E43794"/>
                </a:solidFill>
                <a:latin typeface="Avenir"/>
                <a:ea typeface="Avenir"/>
                <a:cs typeface="Avenir"/>
                <a:sym typeface="Avenir"/>
              </a:rPr>
              <a:t>Rechargers</a:t>
            </a:r>
            <a:endParaRPr sz="3200" dirty="0"/>
          </a:p>
          <a:p>
            <a:pPr marL="0" lvl="0" indent="0" algn="l" rtl="0">
              <a:lnSpc>
                <a:spcPct val="90000"/>
              </a:lnSpc>
              <a:spcBef>
                <a:spcPts val="1000"/>
              </a:spcBef>
              <a:spcAft>
                <a:spcPts val="0"/>
              </a:spcAft>
              <a:buClr>
                <a:srgbClr val="E43794"/>
              </a:buClr>
              <a:buSzPts val="3600"/>
              <a:buNone/>
            </a:pPr>
            <a:r>
              <a:rPr lang="tr-TR" dirty="0"/>
              <a:t>	</a:t>
            </a:r>
            <a:endParaRPr dirty="0"/>
          </a:p>
        </p:txBody>
      </p:sp>
      <p:sp>
        <p:nvSpPr>
          <p:cNvPr id="12" name="Google Shape;202;p12">
            <a:extLst>
              <a:ext uri="{FF2B5EF4-FFF2-40B4-BE49-F238E27FC236}">
                <a16:creationId xmlns:a16="http://schemas.microsoft.com/office/drawing/2014/main" id="{91858ABB-1CDA-450B-B9EF-1922C9D9B6A8}"/>
              </a:ext>
            </a:extLst>
          </p:cNvPr>
          <p:cNvSpPr txBox="1">
            <a:spLocks noGrp="1"/>
          </p:cNvSpPr>
          <p:nvPr>
            <p:ph type="body" idx="2"/>
          </p:nvPr>
        </p:nvSpPr>
        <p:spPr>
          <a:xfrm>
            <a:off x="635882" y="4710662"/>
            <a:ext cx="10402181" cy="3174887"/>
          </a:xfrm>
          <a:prstGeom prst="rect">
            <a:avLst/>
          </a:prstGeom>
          <a:noFill/>
          <a:ln>
            <a:noFill/>
          </a:ln>
        </p:spPr>
        <p:txBody>
          <a:bodyPr spcFirstLastPara="1" wrap="square" lIns="91425" tIns="45700" rIns="91425" bIns="45700" anchor="t" anchorCtr="0">
            <a:noAutofit/>
          </a:bodyPr>
          <a:lstStyle/>
          <a:p>
            <a:pPr algn="ctr">
              <a:lnSpc>
                <a:spcPct val="107000"/>
              </a:lnSpc>
              <a:spcAft>
                <a:spcPts val="800"/>
              </a:spcAft>
            </a:pPr>
            <a:r>
              <a:rPr lang="tr-TR" sz="20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Hedef kitlenizi sitenizi ziyaret etme motivasyonlarına göre bölümlere ayırarak, onların çok daha kolay ilişki kurabilecekleri yeni bir deneyim tasarlayabilirsiniz.</a:t>
            </a:r>
          </a:p>
          <a:p>
            <a:pPr algn="ctr">
              <a:lnSpc>
                <a:spcPct val="107000"/>
              </a:lnSpc>
              <a:spcAft>
                <a:spcPts val="800"/>
              </a:spcAft>
            </a:pPr>
            <a:r>
              <a:rPr lang="tr-TR" sz="20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Ayrıca onlar için hiçbir engel olmadığından emin olabilirsiniz.</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p:txBody>
          <a:bodyPr/>
          <a:lstStyle/>
          <a:p>
            <a:r>
              <a:rPr lang="en-GB" sz="3600" b="1" dirty="0">
                <a:solidFill>
                  <a:srgbClr val="E52B7B"/>
                </a:solidFill>
              </a:rPr>
              <a:t>02 Di</a:t>
            </a:r>
            <a:r>
              <a:rPr lang="tr-TR" sz="3600" b="1" dirty="0" err="1">
                <a:solidFill>
                  <a:srgbClr val="E52B7B"/>
                </a:solidFill>
              </a:rPr>
              <a:t>jital</a:t>
            </a:r>
            <a:r>
              <a:rPr lang="tr-TR" sz="3600" b="1" dirty="0">
                <a:solidFill>
                  <a:srgbClr val="E52B7B"/>
                </a:solidFill>
              </a:rPr>
              <a:t> Yerliler ve Dijital Göçmenler</a:t>
            </a:r>
            <a:endParaRPr lang="en-GB" sz="3600" b="1" dirty="0">
              <a:solidFill>
                <a:srgbClr val="E52B7B"/>
              </a:solidFill>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40050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txBox="1">
            <a:spLocks noGrp="1"/>
          </p:cNvSpPr>
          <p:nvPr>
            <p:ph type="body" idx="1"/>
          </p:nvPr>
        </p:nvSpPr>
        <p:spPr>
          <a:xfrm>
            <a:off x="481122" y="244602"/>
            <a:ext cx="561487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tr-TR" dirty="0"/>
              <a:t>Dijital Yerliler</a:t>
            </a:r>
            <a:r>
              <a:rPr lang="en-GB" dirty="0"/>
              <a:t>&amp; </a:t>
            </a:r>
            <a:r>
              <a:rPr lang="tr-TR" dirty="0"/>
              <a:t>Dijital Göçmenler</a:t>
            </a:r>
            <a:endParaRPr dirty="0"/>
          </a:p>
        </p:txBody>
      </p:sp>
      <p:sp>
        <p:nvSpPr>
          <p:cNvPr id="221" name="Google Shape;221;p14"/>
          <p:cNvSpPr txBox="1">
            <a:spLocks noGrp="1"/>
          </p:cNvSpPr>
          <p:nvPr>
            <p:ph type="body" idx="3"/>
          </p:nvPr>
        </p:nvSpPr>
        <p:spPr>
          <a:xfrm>
            <a:off x="481122" y="1374546"/>
            <a:ext cx="5970478" cy="4108908"/>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Ziyaretçileriniz için doğru teklifi oluşturmak için motivasyon gerekliyse, dikkate alınması gereken bir diğer önemli faktör de yaş profilleridir.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Kitlenizin dijital kültüre yaklaşımı, ait oldukları nesle göre büyük ölçüde farklılık gösterir.</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 kuşak farkını anlamak için, </a:t>
            </a:r>
            <a:r>
              <a:rPr lang="en-GB" sz="2000" b="0" dirty="0">
                <a:solidFill>
                  <a:srgbClr val="3A3838"/>
                </a:solidFill>
                <a:latin typeface="Calibri" panose="020F0502020204030204" pitchFamily="34" charset="0"/>
                <a:cs typeface="Calibri" panose="020F0502020204030204" pitchFamily="34" charset="0"/>
                <a:hlinkClick r:id="rId3"/>
              </a:rPr>
              <a:t>Professor Prensky</a:t>
            </a:r>
            <a:r>
              <a:rPr lang="tr-TR" sz="2000" b="0" dirty="0">
                <a:solidFill>
                  <a:srgbClr val="3A3838"/>
                </a:solidFill>
                <a:latin typeface="Calibri" panose="020F0502020204030204" pitchFamily="34" charset="0"/>
                <a:cs typeface="Calibri" panose="020F0502020204030204" pitchFamily="34" charset="0"/>
              </a:rPr>
              <a:t>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tarafından oluşturulan tanıma göre izleyicilerinizi Dijital Yerliler veya Dijital Göçmenler olarak ayırabilirsiniz.</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 iki gruba ulaşmak farklı stratejiler gerektirir.</a:t>
            </a:r>
          </a:p>
          <a:p>
            <a:pPr>
              <a:lnSpc>
                <a:spcPct val="107000"/>
              </a:lnSpc>
              <a:spcAft>
                <a:spcPts val="800"/>
              </a:spcAft>
            </a:pP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sz="1000" dirty="0">
              <a:solidFill>
                <a:srgbClr val="3A3838"/>
              </a:solidFill>
              <a:latin typeface="Calibri" panose="020F0502020204030204" pitchFamily="34" charset="0"/>
              <a:cs typeface="Calibri" panose="020F0502020204030204" pitchFamily="34" charset="0"/>
            </a:endParaRPr>
          </a:p>
        </p:txBody>
      </p:sp>
      <p:pic>
        <p:nvPicPr>
          <p:cNvPr id="5" name="Picture Placeholder 4" descr="Two people looking at a phone&#10;&#10;Description automatically generated with medium confidence">
            <a:extLst>
              <a:ext uri="{FF2B5EF4-FFF2-40B4-BE49-F238E27FC236}">
                <a16:creationId xmlns:a16="http://schemas.microsoft.com/office/drawing/2014/main" id="{CA461B66-3AAE-4016-ACB6-27E9891F8669}"/>
              </a:ext>
            </a:extLst>
          </p:cNvPr>
          <p:cNvPicPr>
            <a:picLocks noGrp="1" noChangeAspect="1"/>
          </p:cNvPicPr>
          <p:nvPr>
            <p:ph type="pic" idx="2"/>
          </p:nvPr>
        </p:nvPicPr>
        <p:blipFill rotWithShape="1">
          <a:blip r:embed="rId4"/>
          <a:srcRect l="19907" r="18504"/>
          <a:stretch/>
        </p:blipFill>
        <p:spPr>
          <a:xfrm>
            <a:off x="7137919" y="3028281"/>
            <a:ext cx="3582954" cy="3829719"/>
          </a:xfrm>
        </p:spPr>
      </p:pic>
      <p:sp>
        <p:nvSpPr>
          <p:cNvPr id="2" name="TextBox 1">
            <a:extLst>
              <a:ext uri="{FF2B5EF4-FFF2-40B4-BE49-F238E27FC236}">
                <a16:creationId xmlns:a16="http://schemas.microsoft.com/office/drawing/2014/main" id="{A78ADE76-740A-4720-B71E-4044EA802CC3}"/>
              </a:ext>
            </a:extLst>
          </p:cNvPr>
          <p:cNvSpPr txBox="1"/>
          <p:nvPr/>
        </p:nvSpPr>
        <p:spPr>
          <a:xfrm>
            <a:off x="11153671" y="6079253"/>
            <a:ext cx="894304" cy="584775"/>
          </a:xfrm>
          <a:prstGeom prst="rect">
            <a:avLst/>
          </a:prstGeom>
          <a:noFill/>
        </p:spPr>
        <p:txBody>
          <a:bodyPr wrap="square" rtlCol="0">
            <a:spAutoFit/>
          </a:bodyPr>
          <a:lstStyle/>
          <a:p>
            <a:r>
              <a:rPr lang="en-GB" sz="800" b="0" i="0">
                <a:solidFill>
                  <a:schemeClr val="bg1"/>
                </a:solidFill>
                <a:effectLst/>
                <a:latin typeface="+mn-lt"/>
                <a:cs typeface="Calibri" panose="020F0502020204030204" pitchFamily="34" charset="0"/>
              </a:rPr>
              <a:t>Photo by </a:t>
            </a:r>
            <a:r>
              <a:rPr lang="en-GB" sz="800" b="1" i="0" u="none" strike="noStrike">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Andrea Piacquadio</a:t>
            </a:r>
            <a:r>
              <a:rPr lang="en-GB" sz="800" b="0" i="0">
                <a:solidFill>
                  <a:schemeClr val="bg1"/>
                </a:solidFill>
                <a:effectLst/>
                <a:latin typeface="+mn-lt"/>
                <a:cs typeface="Calibri" panose="020F0502020204030204" pitchFamily="34" charset="0"/>
              </a:rPr>
              <a:t> from </a:t>
            </a:r>
            <a:r>
              <a:rPr lang="en-GB" sz="800" b="1" i="0" u="none" strike="noStrike">
                <a:solidFill>
                  <a:schemeClr val="bg1"/>
                </a:solidFill>
                <a:effectLst/>
                <a:latin typeface="+mn-lt"/>
                <a:cs typeface="Calibri" panose="020F0502020204030204" pitchFamily="34" charset="0"/>
                <a:hlinkClick r:id="rId6">
                  <a:extLst>
                    <a:ext uri="{A12FA001-AC4F-418D-AE19-62706E023703}">
                      <ahyp:hlinkClr xmlns:ahyp="http://schemas.microsoft.com/office/drawing/2018/hyperlinkcolor" val="tx"/>
                    </a:ext>
                  </a:extLst>
                </a:hlinkClick>
              </a:rPr>
              <a:t>Pexels</a:t>
            </a:r>
            <a:endParaRPr lang="en-GB" sz="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228" name="Google Shape;228;p15"/>
          <p:cNvSpPr txBox="1">
            <a:spLocks noGrp="1"/>
          </p:cNvSpPr>
          <p:nvPr>
            <p:ph type="body" idx="1"/>
          </p:nvPr>
        </p:nvSpPr>
        <p:spPr>
          <a:xfrm>
            <a:off x="295984"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dirty="0">
                <a:solidFill>
                  <a:schemeClr val="lt1"/>
                </a:solidFill>
              </a:rPr>
              <a:t>Dijital Yerliler</a:t>
            </a:r>
            <a:r>
              <a:rPr lang="en-GB" dirty="0">
                <a:solidFill>
                  <a:schemeClr val="lt1"/>
                </a:solidFill>
              </a:rPr>
              <a:t> &amp; </a:t>
            </a:r>
            <a:r>
              <a:rPr lang="tr-TR" dirty="0">
                <a:solidFill>
                  <a:schemeClr val="lt1"/>
                </a:solidFill>
              </a:rPr>
              <a:t>Dijital Göçmenler</a:t>
            </a:r>
            <a:endParaRPr dirty="0"/>
          </a:p>
        </p:txBody>
      </p:sp>
      <p:sp>
        <p:nvSpPr>
          <p:cNvPr id="229" name="Google Shape;229;p15"/>
          <p:cNvSpPr txBox="1">
            <a:spLocks noGrp="1"/>
          </p:cNvSpPr>
          <p:nvPr>
            <p:ph type="body" idx="2"/>
          </p:nvPr>
        </p:nvSpPr>
        <p:spPr>
          <a:xfrm>
            <a:off x="33123" y="846483"/>
            <a:ext cx="8430567" cy="2842891"/>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b="1" dirty="0">
                <a:solidFill>
                  <a:srgbClr val="E43794"/>
                </a:solidFill>
                <a:latin typeface="Calibri" panose="020F0502020204030204" pitchFamily="34" charset="0"/>
                <a:cs typeface="Calibri" panose="020F0502020204030204" pitchFamily="34" charset="0"/>
              </a:rPr>
              <a:t>	</a:t>
            </a:r>
            <a:r>
              <a:rPr lang="en-GB" b="1" dirty="0">
                <a:solidFill>
                  <a:srgbClr val="E43794"/>
                </a:solidFill>
                <a:latin typeface="Calibri" panose="020F0502020204030204" pitchFamily="34" charset="0"/>
                <a:cs typeface="Calibri" panose="020F0502020204030204" pitchFamily="34" charset="0"/>
              </a:rPr>
              <a:t>“</a:t>
            </a:r>
            <a:r>
              <a:rPr lang="tr-TR" b="1" dirty="0">
                <a:solidFill>
                  <a:srgbClr val="E43794"/>
                </a:solidFill>
                <a:latin typeface="Calibri" panose="020F0502020204030204" pitchFamily="34" charset="0"/>
                <a:cs typeface="Calibri" panose="020F0502020204030204" pitchFamily="34" charset="0"/>
              </a:rPr>
              <a:t>Dijital Yerliler</a:t>
            </a:r>
            <a:r>
              <a:rPr lang="en-GB" b="1" dirty="0">
                <a:solidFill>
                  <a:srgbClr val="E43794"/>
                </a:solidFill>
                <a:latin typeface="Calibri" panose="020F0502020204030204" pitchFamily="34" charset="0"/>
                <a:cs typeface="Calibri" panose="020F0502020204030204" pitchFamily="34" charset="0"/>
              </a:rPr>
              <a:t>”</a:t>
            </a:r>
            <a:r>
              <a:rPr lang="en-GB" b="1" dirty="0">
                <a:solidFill>
                  <a:srgbClr val="7F7F7F"/>
                </a:solidFill>
                <a:latin typeface="Calibri" panose="020F0502020204030204" pitchFamily="34" charset="0"/>
                <a:cs typeface="Calibri" panose="020F0502020204030204" pitchFamily="34" charset="0"/>
              </a:rPr>
              <a:t> </a:t>
            </a:r>
            <a:r>
              <a:rPr lang="tr-TR"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1990'ların sonunda doğmuş, hayatlarının en başından beri dijital teknolojinin var olduğu bir ortamda büyümüş insanlardır. Bu genç insanlar teknolojik ve dijital dil ve uygulamalara çok aşinadır. Halihazırda gelişen ve etkileşimli bir pop kültürünün anahtarını oluşturuyorlar </a:t>
            </a:r>
            <a:r>
              <a:rPr lang="tr-TR"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 kültürel mirası deneyimlediklerinde yeni ve etkileşimli yaklaşımlarla meşgul olmayı umuyorlar.</a:t>
            </a:r>
          </a:p>
          <a:p>
            <a:pPr marL="0" lvl="0" indent="0" algn="l" rtl="0">
              <a:lnSpc>
                <a:spcPct val="100000"/>
              </a:lnSpc>
              <a:spcBef>
                <a:spcPts val="0"/>
              </a:spcBef>
              <a:spcAft>
                <a:spcPts val="0"/>
              </a:spcAft>
              <a:buClr>
                <a:schemeClr val="dk1"/>
              </a:buClr>
              <a:buSzPts val="1100"/>
              <a:buFont typeface="Arial"/>
              <a:buNone/>
            </a:pPr>
            <a:endParaRPr lang="en-GB" b="0" dirty="0">
              <a:solidFill>
                <a:schemeClr val="hlink"/>
              </a:solidFill>
              <a:latin typeface="Calibri" panose="020F0502020204030204" pitchFamily="34" charset="0"/>
              <a:cs typeface="Calibri" panose="020F0502020204030204" pitchFamily="34" charset="0"/>
            </a:endParaRPr>
          </a:p>
        </p:txBody>
      </p:sp>
      <p:pic>
        <p:nvPicPr>
          <p:cNvPr id="3" name="Picture 2" descr="A person wearing a vr headset&#10;&#10;Description automatically generated with medium confidence">
            <a:extLst>
              <a:ext uri="{FF2B5EF4-FFF2-40B4-BE49-F238E27FC236}">
                <a16:creationId xmlns:a16="http://schemas.microsoft.com/office/drawing/2014/main" id="{93F5FDDA-257A-4714-B754-29574F218B41}"/>
              </a:ext>
            </a:extLst>
          </p:cNvPr>
          <p:cNvPicPr>
            <a:picLocks noChangeAspect="1"/>
          </p:cNvPicPr>
          <p:nvPr/>
        </p:nvPicPr>
        <p:blipFill rotWithShape="1">
          <a:blip r:embed="rId3"/>
          <a:srcRect l="27773" t="9116" r="10720"/>
          <a:stretch/>
        </p:blipFill>
        <p:spPr>
          <a:xfrm>
            <a:off x="9272847" y="3690314"/>
            <a:ext cx="2930584" cy="3167686"/>
          </a:xfrm>
          <a:prstGeom prst="rect">
            <a:avLst/>
          </a:prstGeom>
        </p:spPr>
      </p:pic>
      <p:sp>
        <p:nvSpPr>
          <p:cNvPr id="8" name="Google Shape;229;p15">
            <a:extLst>
              <a:ext uri="{FF2B5EF4-FFF2-40B4-BE49-F238E27FC236}">
                <a16:creationId xmlns:a16="http://schemas.microsoft.com/office/drawing/2014/main" id="{5046F865-117A-47E6-86AD-FA411169FD45}"/>
              </a:ext>
            </a:extLst>
          </p:cNvPr>
          <p:cNvSpPr txBox="1">
            <a:spLocks/>
          </p:cNvSpPr>
          <p:nvPr/>
        </p:nvSpPr>
        <p:spPr>
          <a:xfrm>
            <a:off x="476272" y="3757009"/>
            <a:ext cx="7987418" cy="28428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chemeClr val="dk1"/>
              </a:buClr>
              <a:buSzPts val="1100"/>
            </a:pPr>
            <a:r>
              <a:rPr lang="en-GB" b="1" dirty="0">
                <a:solidFill>
                  <a:srgbClr val="E43794"/>
                </a:solidFill>
                <a:latin typeface="Calibri" panose="020F0502020204030204" pitchFamily="34" charset="0"/>
                <a:cs typeface="Calibri" panose="020F0502020204030204" pitchFamily="34" charset="0"/>
              </a:rPr>
              <a:t>“D</a:t>
            </a:r>
            <a:r>
              <a:rPr lang="tr-TR" b="1" dirty="0" err="1">
                <a:solidFill>
                  <a:srgbClr val="E43794"/>
                </a:solidFill>
                <a:latin typeface="Calibri" panose="020F0502020204030204" pitchFamily="34" charset="0"/>
                <a:cs typeface="Calibri" panose="020F0502020204030204" pitchFamily="34" charset="0"/>
              </a:rPr>
              <a:t>ijital</a:t>
            </a:r>
            <a:r>
              <a:rPr lang="tr-TR" b="1" dirty="0">
                <a:solidFill>
                  <a:srgbClr val="E43794"/>
                </a:solidFill>
                <a:latin typeface="Calibri" panose="020F0502020204030204" pitchFamily="34" charset="0"/>
                <a:cs typeface="Calibri" panose="020F0502020204030204" pitchFamily="34" charset="0"/>
              </a:rPr>
              <a:t> Göçmenler</a:t>
            </a:r>
            <a:r>
              <a:rPr lang="en-GB" b="1" dirty="0">
                <a:solidFill>
                  <a:srgbClr val="E43794"/>
                </a:solidFill>
                <a:latin typeface="Calibri" panose="020F0502020204030204" pitchFamily="34" charset="0"/>
                <a:cs typeface="Calibri" panose="020F0502020204030204" pitchFamily="34" charset="0"/>
              </a:rPr>
              <a:t>” </a:t>
            </a:r>
            <a:r>
              <a:rPr lang="tr-TR"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dijital teknolojilerin yayılmasından önce doğmuş ve dijital dili hayatlarının ilerleyen dönemlerinde öğrenmek zorunda kalmış insanlardır. Birçoğu dijital dünyaya bir dereceye kadar aşina olsa da, yeni teknolojileri eski alışkanlıklarla birleştirerek genellikle geçmişte bir adım atıyorlar. Dijital göçmenler, sürükleyici dijital miras ürünlerini tutkuyla benimseyebilir, </a:t>
            </a:r>
            <a:r>
              <a:rPr lang="tr-TR"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ancak teşvik ve destek için daha fazla yatırıma ihtiyaç duyarlar.</a:t>
            </a:r>
          </a:p>
          <a:p>
            <a:pPr marL="0" indent="0" algn="l">
              <a:buClr>
                <a:schemeClr val="dk1"/>
              </a:buClr>
              <a:buSzPts val="1100"/>
            </a:pPr>
            <a:r>
              <a:rPr lang="en-GB" dirty="0">
                <a:solidFill>
                  <a:schemeClr val="tx2">
                    <a:lumMod val="25000"/>
                  </a:schemeClr>
                </a:solidFill>
                <a:latin typeface="Calibri" panose="020F0502020204030204" pitchFamily="34" charset="0"/>
                <a:cs typeface="Calibri" panose="020F0502020204030204" pitchFamily="34" charset="0"/>
              </a:rPr>
              <a:t>			</a:t>
            </a:r>
          </a:p>
        </p:txBody>
      </p:sp>
      <p:pic>
        <p:nvPicPr>
          <p:cNvPr id="5122" name="Picture 2" descr="Man With Binary Code Projected on His Face">
            <a:extLst>
              <a:ext uri="{FF2B5EF4-FFF2-40B4-BE49-F238E27FC236}">
                <a16:creationId xmlns:a16="http://schemas.microsoft.com/office/drawing/2014/main" id="{3DACE540-E6E9-45C6-81B3-56544624FF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88" t="29933" r="25288" b="17125"/>
          <a:stretch/>
        </p:blipFill>
        <p:spPr bwMode="auto">
          <a:xfrm>
            <a:off x="8262851" y="675775"/>
            <a:ext cx="3929149" cy="3120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357359-9026-4BC7-9F98-A2FC572FE5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sp>
        <p:nvSpPr>
          <p:cNvPr id="3" name="Text Placeholder 2">
            <a:extLst>
              <a:ext uri="{FF2B5EF4-FFF2-40B4-BE49-F238E27FC236}">
                <a16:creationId xmlns:a16="http://schemas.microsoft.com/office/drawing/2014/main" id="{1DA27D34-4E96-4A1C-8613-710C7AE75AC5}"/>
              </a:ext>
            </a:extLst>
          </p:cNvPr>
          <p:cNvSpPr>
            <a:spLocks noGrp="1"/>
          </p:cNvSpPr>
          <p:nvPr>
            <p:ph type="body" idx="1"/>
          </p:nvPr>
        </p:nvSpPr>
        <p:spPr>
          <a:xfrm>
            <a:off x="124024" y="0"/>
            <a:ext cx="11260668" cy="631527"/>
          </a:xfrm>
        </p:spPr>
        <p:txBody>
          <a:bodyPr/>
          <a:lstStyle/>
          <a:p>
            <a:r>
              <a:rPr lang="tr-TR" dirty="0">
                <a:solidFill>
                  <a:schemeClr val="bg1"/>
                </a:solidFill>
              </a:rPr>
              <a:t>Dijital Yerlilere Ulaşmak</a:t>
            </a:r>
            <a:endParaRPr lang="en-GB" dirty="0">
              <a:solidFill>
                <a:schemeClr val="bg1"/>
              </a:solidFill>
            </a:endParaRPr>
          </a:p>
          <a:p>
            <a:endParaRPr lang="en-GB" dirty="0">
              <a:solidFill>
                <a:schemeClr val="bg1"/>
              </a:solidFill>
            </a:endParaRPr>
          </a:p>
        </p:txBody>
      </p:sp>
      <p:sp>
        <p:nvSpPr>
          <p:cNvPr id="5" name="Text Placeholder 4">
            <a:extLst>
              <a:ext uri="{FF2B5EF4-FFF2-40B4-BE49-F238E27FC236}">
                <a16:creationId xmlns:a16="http://schemas.microsoft.com/office/drawing/2014/main" id="{991B2F50-21DD-4523-9CBD-1E8890FC1ACF}"/>
              </a:ext>
            </a:extLst>
          </p:cNvPr>
          <p:cNvSpPr txBox="1">
            <a:spLocks noGrp="1"/>
          </p:cNvSpPr>
          <p:nvPr>
            <p:ph type="body" idx="2"/>
          </p:nvPr>
        </p:nvSpPr>
        <p:spPr>
          <a:xfrm>
            <a:off x="4917135" y="1413406"/>
            <a:ext cx="6718766" cy="1815841"/>
          </a:xfrm>
          <a:prstGeom prst="rect">
            <a:avLst/>
          </a:prstGeom>
          <a:noFill/>
        </p:spPr>
        <p:txBody>
          <a:bodyPr wrap="square">
            <a:spAutoFit/>
          </a:bodyPr>
          <a:lstStyle/>
          <a:p>
            <a:pPr marL="0" lvl="0" indent="0" algn="ctr" rtl="0">
              <a:lnSpc>
                <a:spcPct val="100000"/>
              </a:lnSpc>
              <a:spcBef>
                <a:spcPts val="0"/>
              </a:spcBef>
              <a:spcAft>
                <a:spcPts val="0"/>
              </a:spcAft>
              <a:buClr>
                <a:schemeClr val="dk1"/>
              </a:buClr>
              <a:buSzPts val="1100"/>
              <a:buNone/>
            </a:pPr>
            <a:r>
              <a:rPr lang="en-GB" sz="2800" b="1" dirty="0">
                <a:solidFill>
                  <a:srgbClr val="D41A6A"/>
                </a:solidFill>
                <a:latin typeface="Avenir"/>
                <a:ea typeface="Avenir"/>
                <a:cs typeface="Avenir"/>
                <a:sym typeface="Avenir"/>
              </a:rPr>
              <a:t>“</a:t>
            </a:r>
            <a:r>
              <a:rPr lang="tr-TR" sz="2800" b="1" dirty="0">
                <a:solidFill>
                  <a:srgbClr val="D41A6A"/>
                </a:solidFill>
                <a:latin typeface="Avenir"/>
                <a:ea typeface="Avenir"/>
                <a:cs typeface="Avenir"/>
                <a:sym typeface="Avenir"/>
              </a:rPr>
              <a:t>Diğer müzelerle rekabet etmiyoruz</a:t>
            </a:r>
            <a:r>
              <a:rPr lang="en-GB" sz="2800" b="1" dirty="0">
                <a:solidFill>
                  <a:srgbClr val="D41A6A"/>
                </a:solidFill>
                <a:latin typeface="Avenir"/>
                <a:ea typeface="Avenir"/>
                <a:cs typeface="Avenir"/>
                <a:sym typeface="Avenir"/>
              </a:rPr>
              <a:t>,</a:t>
            </a:r>
            <a:r>
              <a:rPr lang="tr-TR" sz="2800" b="1" dirty="0">
                <a:solidFill>
                  <a:srgbClr val="D41A6A"/>
                </a:solidFill>
                <a:latin typeface="Avenir"/>
                <a:ea typeface="Avenir"/>
                <a:cs typeface="Avenir"/>
                <a:sym typeface="Avenir"/>
              </a:rPr>
              <a:t> </a:t>
            </a:r>
            <a:r>
              <a:rPr lang="tr-TR" sz="2800" b="1" dirty="0" err="1">
                <a:solidFill>
                  <a:srgbClr val="D41A6A"/>
                </a:solidFill>
                <a:latin typeface="Avenir"/>
                <a:ea typeface="Avenir"/>
                <a:cs typeface="Avenir"/>
                <a:sym typeface="Avenir"/>
              </a:rPr>
              <a:t>Netflix</a:t>
            </a:r>
            <a:r>
              <a:rPr lang="tr-TR" sz="2800" b="1" dirty="0">
                <a:solidFill>
                  <a:srgbClr val="D41A6A"/>
                </a:solidFill>
                <a:latin typeface="Avenir"/>
                <a:ea typeface="Avenir"/>
                <a:cs typeface="Avenir"/>
                <a:sym typeface="Avenir"/>
              </a:rPr>
              <a:t> ile rekabet ediyoruz.</a:t>
            </a:r>
            <a:r>
              <a:rPr lang="en-GB" sz="2800" b="1" dirty="0">
                <a:solidFill>
                  <a:srgbClr val="D41A6A"/>
                </a:solidFill>
                <a:latin typeface="Avenir"/>
                <a:ea typeface="Avenir"/>
                <a:cs typeface="Avenir"/>
                <a:sym typeface="Avenir"/>
              </a:rPr>
              <a:t>”</a:t>
            </a:r>
          </a:p>
          <a:p>
            <a:pPr marL="0" lvl="0" indent="0" algn="ctr" rtl="0">
              <a:lnSpc>
                <a:spcPct val="100000"/>
              </a:lnSpc>
              <a:spcBef>
                <a:spcPts val="0"/>
              </a:spcBef>
              <a:spcAft>
                <a:spcPts val="0"/>
              </a:spcAft>
              <a:buClr>
                <a:schemeClr val="dk1"/>
              </a:buClr>
              <a:buSzPts val="1100"/>
              <a:buNone/>
            </a:pPr>
            <a:r>
              <a:rPr lang="en-GB" sz="2800" b="1" dirty="0">
                <a:solidFill>
                  <a:srgbClr val="D41A6A"/>
                </a:solidFill>
                <a:latin typeface="Avenir"/>
                <a:ea typeface="Avenir"/>
                <a:cs typeface="Avenir"/>
                <a:sym typeface="Avenir"/>
              </a:rPr>
              <a:t> </a:t>
            </a:r>
          </a:p>
          <a:p>
            <a:pPr marL="0" lvl="0" indent="0" algn="ctr" rtl="0">
              <a:lnSpc>
                <a:spcPct val="100000"/>
              </a:lnSpc>
              <a:spcBef>
                <a:spcPts val="0"/>
              </a:spcBef>
              <a:spcAft>
                <a:spcPts val="0"/>
              </a:spcAft>
              <a:buClr>
                <a:schemeClr val="dk1"/>
              </a:buClr>
              <a:buSzPts val="1100"/>
              <a:buNone/>
            </a:pPr>
            <a:r>
              <a:rPr lang="en-GB" sz="2800" b="1" i="1" dirty="0">
                <a:solidFill>
                  <a:srgbClr val="D41A6A"/>
                </a:solidFill>
                <a:latin typeface="Avenir"/>
                <a:ea typeface="Avenir"/>
                <a:cs typeface="Avenir"/>
                <a:sym typeface="Avenir"/>
              </a:rPr>
              <a:t>Jane Alexander Cleveland </a:t>
            </a:r>
            <a:r>
              <a:rPr lang="tr-TR" sz="2800" b="1" i="1" dirty="0">
                <a:solidFill>
                  <a:srgbClr val="D41A6A"/>
                </a:solidFill>
                <a:latin typeface="Avenir"/>
                <a:ea typeface="Avenir"/>
                <a:cs typeface="Avenir"/>
                <a:sym typeface="Avenir"/>
              </a:rPr>
              <a:t>Sanat Müzesi</a:t>
            </a:r>
            <a:endParaRPr lang="en-GB" sz="2800" b="1" i="1" dirty="0">
              <a:solidFill>
                <a:srgbClr val="D41A6A"/>
              </a:solidFill>
              <a:latin typeface="Avenir"/>
              <a:ea typeface="Avenir"/>
              <a:cs typeface="Avenir"/>
              <a:sym typeface="Avenir"/>
            </a:endParaRPr>
          </a:p>
        </p:txBody>
      </p:sp>
      <p:sp>
        <p:nvSpPr>
          <p:cNvPr id="7" name="Google Shape;236;p16">
            <a:extLst>
              <a:ext uri="{FF2B5EF4-FFF2-40B4-BE49-F238E27FC236}">
                <a16:creationId xmlns:a16="http://schemas.microsoft.com/office/drawing/2014/main" id="{0F9F798B-DBD6-45EA-A218-099FE0C17C13}"/>
              </a:ext>
            </a:extLst>
          </p:cNvPr>
          <p:cNvSpPr txBox="1">
            <a:spLocks/>
          </p:cNvSpPr>
          <p:nvPr/>
        </p:nvSpPr>
        <p:spPr>
          <a:xfrm>
            <a:off x="375233" y="4133661"/>
            <a:ext cx="11260668" cy="26218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07000"/>
              </a:lnSpc>
              <a:spcAft>
                <a:spcPts val="800"/>
              </a:spcAft>
            </a:pPr>
            <a:r>
              <a:rPr lang="tr-TR" sz="2000"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Örnek Olay </a:t>
            </a:r>
            <a:r>
              <a:rPr lang="tr-TR" sz="2000" dirty="0">
                <a:effectLst/>
                <a:latin typeface="Calibri" panose="020F0502020204030204" pitchFamily="34" charset="0"/>
                <a:ea typeface="Calibri" panose="020F0502020204030204" pitchFamily="34" charset="0"/>
                <a:cs typeface="Times New Roman" panose="02020603050405020304" pitchFamily="18" charset="0"/>
              </a:rPr>
              <a:t>- Cleveland Sanat Müzesi, izleyiciyi sanatın şaheserleriyle sohbete sokan ve kişisel, duygusal düzeyde katılımı teşvik eden deneyimsel bir galeri olan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ArtLens</a:t>
            </a: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Gallery'yi</a:t>
            </a:r>
            <a:r>
              <a:rPr lang="tr-TR" sz="2000" dirty="0">
                <a:effectLst/>
                <a:latin typeface="Calibri" panose="020F0502020204030204" pitchFamily="34" charset="0"/>
                <a:ea typeface="Calibri" panose="020F0502020204030204" pitchFamily="34" charset="0"/>
                <a:cs typeface="Times New Roman" panose="02020603050405020304" pitchFamily="18" charset="0"/>
              </a:rPr>
              <a:t> yarattı.</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Dijital Yerlilerin hem müzede hem de evden kalıcı koleksiyonda sergilenen eserleri keşfetmelerine olanak tanır.</a:t>
            </a:r>
          </a:p>
          <a:p>
            <a:pPr>
              <a:buClr>
                <a:srgbClr val="7F7F7F"/>
              </a:buClr>
              <a:buSzPts val="2400"/>
            </a:pPr>
            <a:r>
              <a:rPr lang="tr-TR" sz="2000" i="1" dirty="0">
                <a:latin typeface="Calibri" panose="020F0502020204030204" pitchFamily="34" charset="0"/>
                <a:cs typeface="Calibri" panose="020F0502020204030204" pitchFamily="34" charset="0"/>
              </a:rPr>
              <a:t>Daha Fazlası İçin</a:t>
            </a:r>
            <a:r>
              <a:rPr lang="en-GB" sz="2000" i="1" dirty="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hlinkClick r:id="rId2"/>
              </a:rPr>
              <a:t>https://www.clevelandart.org/artlens-gallery</a:t>
            </a:r>
            <a:r>
              <a:rPr lang="en-GB" sz="2000" dirty="0">
                <a:latin typeface="Calibri" panose="020F0502020204030204" pitchFamily="34" charset="0"/>
                <a:cs typeface="Calibri" panose="020F0502020204030204" pitchFamily="34" charset="0"/>
              </a:rPr>
              <a:t> </a:t>
            </a:r>
          </a:p>
        </p:txBody>
      </p:sp>
      <p:pic>
        <p:nvPicPr>
          <p:cNvPr id="1026" name="Picture 2" descr="The Cleveland Museum Studied How to Best Engage Visitors in the Age of  Netflix. Here's What They Found | Artnet News">
            <a:extLst>
              <a:ext uri="{FF2B5EF4-FFF2-40B4-BE49-F238E27FC236}">
                <a16:creationId xmlns:a16="http://schemas.microsoft.com/office/drawing/2014/main" id="{98B43953-53A1-7084-0047-79410C62B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68" y="1106160"/>
            <a:ext cx="4218495" cy="281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4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a:extLst>
              <a:ext uri="{FF2B5EF4-FFF2-40B4-BE49-F238E27FC236}">
                <a16:creationId xmlns:a16="http://schemas.microsoft.com/office/drawing/2014/main" id="{A9558522-9D16-8556-180E-AF696B1B9E02}"/>
              </a:ext>
            </a:extLst>
          </p:cNvPr>
          <p:cNvPicPr>
            <a:picLocks noGrp="1" noChangeAspect="1"/>
          </p:cNvPicPr>
          <p:nvPr>
            <p:ph type="pic" idx="2"/>
          </p:nvPr>
        </p:nvPicPr>
        <p:blipFill>
          <a:blip r:embed="rId2"/>
          <a:srcRect l="21215" r="21215"/>
          <a:stretch>
            <a:fillRect/>
          </a:stretch>
        </p:blipFill>
        <p:spPr/>
      </p:pic>
      <p:sp>
        <p:nvSpPr>
          <p:cNvPr id="5" name="Segnaposto testo 4">
            <a:extLst>
              <a:ext uri="{FF2B5EF4-FFF2-40B4-BE49-F238E27FC236}">
                <a16:creationId xmlns:a16="http://schemas.microsoft.com/office/drawing/2014/main" id="{754F42D8-7A36-6444-28C7-069DF5D4D63C}"/>
              </a:ext>
            </a:extLst>
          </p:cNvPr>
          <p:cNvSpPr>
            <a:spLocks noGrp="1"/>
          </p:cNvSpPr>
          <p:nvPr>
            <p:ph type="body" idx="3"/>
          </p:nvPr>
        </p:nvSpPr>
        <p:spPr>
          <a:xfrm>
            <a:off x="390688" y="1691223"/>
            <a:ext cx="5614877" cy="4108908"/>
          </a:xfrm>
        </p:spPr>
        <p:txBody>
          <a:body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Dijital Yerlilerin kültürel içeriğe girmenin birçok yolu vardır. Çok hızlı bilgi almaya, paralel süreçlerle uğraşmaya ve çoklu görevleri yaşam tarzları, hatta </a:t>
            </a:r>
            <a:r>
              <a:rPr lang="tr-TR"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zihin tarzları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olarak benimsemeye alışkınlar.</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Dijitalleştirme, miras şirketleri için bir eklenti değil, ziyaretten önce, ziyaret sırasında ve sonrasında Dijital Yerlilerle etkileşim kurmak için önemli bir araç haline geldi. </a:t>
            </a:r>
            <a:r>
              <a:rPr lang="tr-TR"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İ</a:t>
            </a:r>
            <a:r>
              <a:rPr lang="tr-TR"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şte nasıl:</a:t>
            </a:r>
          </a:p>
        </p:txBody>
      </p:sp>
      <p:sp>
        <p:nvSpPr>
          <p:cNvPr id="2" name="Slide Number Placeholder 1">
            <a:extLst>
              <a:ext uri="{FF2B5EF4-FFF2-40B4-BE49-F238E27FC236}">
                <a16:creationId xmlns:a16="http://schemas.microsoft.com/office/drawing/2014/main" id="{31357359-9026-4BC7-9F98-A2FC572FE5B0}"/>
              </a:ext>
            </a:extLst>
          </p:cNvPr>
          <p:cNvSpPr>
            <a:spLocks noGrp="1"/>
          </p:cNvSpPr>
          <p:nvPr>
            <p:ph type="sldNum" idx="4294967295"/>
          </p:nvPr>
        </p:nvSpPr>
        <p:spPr>
          <a:xfrm>
            <a:off x="7889875" y="6561138"/>
            <a:ext cx="4302125" cy="228600"/>
          </a:xfrm>
        </p:spPr>
        <p:txBody>
          <a:bodyPr/>
          <a:lstStyle/>
          <a:p>
            <a:pPr marL="0" lvl="0" indent="0" algn="r" rtl="0">
              <a:spcBef>
                <a:spcPts val="0"/>
              </a:spcBef>
              <a:spcAft>
                <a:spcPts val="0"/>
              </a:spcAft>
              <a:buNone/>
            </a:pPr>
            <a:fld id="{00000000-1234-1234-1234-123412341234}" type="slidenum">
              <a:rPr lang="en-GB" smtClean="0"/>
              <a:t>17</a:t>
            </a:fld>
            <a:endParaRPr lang="en-GB"/>
          </a:p>
        </p:txBody>
      </p:sp>
      <p:sp>
        <p:nvSpPr>
          <p:cNvPr id="12" name="Segnaposto testo 11">
            <a:extLst>
              <a:ext uri="{FF2B5EF4-FFF2-40B4-BE49-F238E27FC236}">
                <a16:creationId xmlns:a16="http://schemas.microsoft.com/office/drawing/2014/main" id="{3287D10C-CE62-0B40-4CD3-2D358816C073}"/>
              </a:ext>
            </a:extLst>
          </p:cNvPr>
          <p:cNvSpPr>
            <a:spLocks noGrp="1"/>
          </p:cNvSpPr>
          <p:nvPr>
            <p:ph type="body" idx="1"/>
          </p:nvPr>
        </p:nvSpPr>
        <p:spPr/>
        <p:txBody>
          <a:bodyPr/>
          <a:lstStyle/>
          <a:p>
            <a:r>
              <a:rPr lang="tr-TR" dirty="0">
                <a:solidFill>
                  <a:srgbClr val="E9498E"/>
                </a:solidFill>
                <a:latin typeface="Calibri" panose="020F0502020204030204" pitchFamily="34" charset="0"/>
                <a:cs typeface="Calibri" panose="020F0502020204030204" pitchFamily="34" charset="0"/>
              </a:rPr>
              <a:t>Dijital Yerlilere Ulaşmak</a:t>
            </a:r>
            <a:endParaRPr lang="en-GB" dirty="0">
              <a:solidFill>
                <a:srgbClr val="E9498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908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7"/>
          <p:cNvSpPr txBox="1">
            <a:spLocks noGrp="1"/>
          </p:cNvSpPr>
          <p:nvPr>
            <p:ph type="body" idx="1"/>
          </p:nvPr>
        </p:nvSpPr>
        <p:spPr>
          <a:xfrm>
            <a:off x="6025662" y="102292"/>
            <a:ext cx="5339109"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tr-TR" dirty="0"/>
              <a:t>Dijital Yerlileri Etkilemek</a:t>
            </a:r>
            <a:endParaRPr dirty="0"/>
          </a:p>
        </p:txBody>
      </p:sp>
      <p:sp>
        <p:nvSpPr>
          <p:cNvPr id="244" name="Google Shape;244;p17"/>
          <p:cNvSpPr txBox="1">
            <a:spLocks noGrp="1"/>
          </p:cNvSpPr>
          <p:nvPr>
            <p:ph type="body" idx="2"/>
          </p:nvPr>
        </p:nvSpPr>
        <p:spPr>
          <a:xfrm>
            <a:off x="6096000" y="988273"/>
            <a:ext cx="5992130" cy="4682754"/>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Clr>
                <a:srgbClr val="FBE000"/>
              </a:buClr>
              <a:buSzPts val="1200"/>
            </a:pPr>
            <a:r>
              <a:rPr lang="tr-TR" sz="2800" b="1" i="1" dirty="0">
                <a:solidFill>
                  <a:srgbClr val="E43794"/>
                </a:solidFill>
                <a:latin typeface="Calibri" panose="020F0502020204030204" pitchFamily="34" charset="0"/>
                <a:cs typeface="Calibri" panose="020F0502020204030204" pitchFamily="34" charset="0"/>
              </a:rPr>
              <a:t>Önce</a:t>
            </a:r>
            <a:endParaRPr lang="en-GB" sz="2800" b="1" i="1" dirty="0">
              <a:solidFill>
                <a:srgbClr val="E43794"/>
              </a:solidFill>
              <a:latin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Clr>
                <a:srgbClr val="FBE000"/>
              </a:buClr>
              <a:buSzPts val="1200"/>
            </a:pPr>
            <a:r>
              <a:rPr lang="tr-TR" b="1" dirty="0">
                <a:solidFill>
                  <a:srgbClr val="E43794"/>
                </a:solidFill>
                <a:latin typeface="Calibri" panose="020F0502020204030204" pitchFamily="34" charset="0"/>
                <a:cs typeface="Calibri" panose="020F0502020204030204" pitchFamily="34" charset="0"/>
              </a:rPr>
              <a:t>Eğlenceli ve İlgi Çekici Sosyal Medya İçeriğiyle İletişim Kurun</a:t>
            </a:r>
            <a:endParaRPr lang="en-GB" dirty="0">
              <a:latin typeface="Calibri" panose="020F0502020204030204" pitchFamily="34" charset="0"/>
              <a:cs typeface="Calibri" panose="020F0502020204030204" pitchFamily="34" charset="0"/>
            </a:endParaRPr>
          </a:p>
          <a:p>
            <a:pPr algn="just">
              <a:lnSpc>
                <a:spcPct val="107000"/>
              </a:lnSpc>
              <a:spcAft>
                <a:spcPts val="800"/>
              </a:spcAft>
            </a:pPr>
            <a:r>
              <a:rPr lang="en-GB" b="0" u="sng" dirty="0">
                <a:solidFill>
                  <a:schemeClr val="tx2">
                    <a:lumMod val="2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Global Web Index</a:t>
            </a:r>
            <a:r>
              <a:rPr lang="tr-TR" b="0" u="sng" dirty="0">
                <a:solidFill>
                  <a:schemeClr val="tx2">
                    <a:lumMod val="25000"/>
                  </a:schemeClr>
                </a:solidFill>
                <a:latin typeface="Calibri" panose="020F0502020204030204" pitchFamily="34" charset="0"/>
                <a:cs typeface="Calibri" panose="020F0502020204030204" pitchFamily="34" charset="0"/>
              </a:rPr>
              <a:t>’ e göre, </a:t>
            </a:r>
            <a:r>
              <a:rPr lang="tr-TR"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Millennials</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ortalama 9.3 sosyal medya hesabına sahip. Büyük miktarlarda para yatırmadan onlara doğrudan ulaşmak için bu kanalları kullanın.</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Dijital Yerlilerle konuşurken, onlarla konuşmak için doğru ses tonunu bulmak, ilgi çekici çevrimiçi içerikler oluşturmak ve ziyaretçi deneyimini paylaşmaya değer kılmak önemlidir.</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ctr" rtl="0">
              <a:lnSpc>
                <a:spcPct val="100000"/>
              </a:lnSpc>
              <a:spcBef>
                <a:spcPts val="0"/>
              </a:spcBef>
              <a:spcAft>
                <a:spcPts val="0"/>
              </a:spcAft>
              <a:buClr>
                <a:srgbClr val="000000"/>
              </a:buClr>
              <a:buSzPts val="2000"/>
              <a:buNone/>
            </a:pPr>
            <a:r>
              <a:rPr lang="tr-TR" b="1" i="1" u="none" strike="noStrike" dirty="0">
                <a:solidFill>
                  <a:schemeClr val="tx2">
                    <a:lumMod val="25000"/>
                  </a:schemeClr>
                </a:solidFill>
                <a:latin typeface="Calibri" panose="020F0502020204030204" pitchFamily="34" charset="0"/>
                <a:ea typeface="Arial"/>
                <a:cs typeface="Calibri" panose="020F0502020204030204" pitchFamily="34" charset="0"/>
                <a:sym typeface="Arial"/>
              </a:rPr>
              <a:t>Gençlerin Kullandığı Dili Kullandığımızda; Bu Onlar için Daha Çekici Hale Geliyor.</a:t>
            </a:r>
            <a:r>
              <a:rPr lang="en-GB" b="1" i="1" u="none" strike="noStrike" dirty="0">
                <a:solidFill>
                  <a:schemeClr val="tx2">
                    <a:lumMod val="25000"/>
                  </a:schemeClr>
                </a:solidFill>
                <a:latin typeface="Calibri" panose="020F0502020204030204" pitchFamily="34" charset="0"/>
                <a:ea typeface="Arial"/>
                <a:cs typeface="Calibri" panose="020F0502020204030204" pitchFamily="34" charset="0"/>
                <a:sym typeface="Arial"/>
              </a:rPr>
              <a:t>. — </a:t>
            </a:r>
            <a:r>
              <a:rPr lang="en-GB" b="0" i="1" dirty="0">
                <a:solidFill>
                  <a:schemeClr val="tx2">
                    <a:lumMod val="25000"/>
                  </a:schemeClr>
                </a:solidFill>
                <a:latin typeface="Calibri" panose="020F0502020204030204" pitchFamily="34" charset="0"/>
                <a:ea typeface="Arial"/>
                <a:cs typeface="Calibri" panose="020F0502020204030204" pitchFamily="34" charset="0"/>
                <a:sym typeface="Arial"/>
              </a:rPr>
              <a:t>Abby Bird</a:t>
            </a:r>
            <a:endParaRPr b="0" i="0" dirty="0">
              <a:solidFill>
                <a:schemeClr val="tx2">
                  <a:lumMod val="25000"/>
                </a:schemeClr>
              </a:solidFill>
              <a:latin typeface="Calibri" panose="020F0502020204030204" pitchFamily="34" charset="0"/>
              <a:ea typeface="Inter"/>
              <a:cs typeface="Calibri" panose="020F0502020204030204" pitchFamily="34" charset="0"/>
              <a:sym typeface="Inter"/>
            </a:endParaRPr>
          </a:p>
          <a:p>
            <a:pPr marL="457200" lvl="0" indent="0" algn="l" rtl="0">
              <a:lnSpc>
                <a:spcPct val="100000"/>
              </a:lnSpc>
              <a:spcBef>
                <a:spcPts val="0"/>
              </a:spcBef>
              <a:spcAft>
                <a:spcPts val="0"/>
              </a:spcAft>
              <a:buClr>
                <a:schemeClr val="dk1"/>
              </a:buClr>
              <a:buSzPts val="1100"/>
              <a:buFont typeface="Arial"/>
              <a:buNone/>
            </a:pPr>
            <a:endParaRPr b="0" dirty="0">
              <a:solidFill>
                <a:srgbClr val="3A3838"/>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pic>
        <p:nvPicPr>
          <p:cNvPr id="245" name="Google Shape;245;p17" descr="A person smiling for the camera&#10;&#10;Description automatically generated with medium confidence"/>
          <p:cNvPicPr preferRelativeResize="0">
            <a:picLocks noGrp="1"/>
          </p:cNvPicPr>
          <p:nvPr>
            <p:ph type="pic" idx="3"/>
          </p:nvPr>
        </p:nvPicPr>
        <p:blipFill rotWithShape="1">
          <a:blip r:embed="rId4">
            <a:alphaModFix/>
          </a:blip>
          <a:srcRect l="14890" t="10049" r="15487"/>
          <a:stretch/>
        </p:blipFill>
        <p:spPr>
          <a:xfrm>
            <a:off x="1400799" y="1525433"/>
            <a:ext cx="4106401" cy="4777982"/>
          </a:xfrm>
          <a:prstGeom prst="rect">
            <a:avLst/>
          </a:prstGeom>
          <a:noFill/>
          <a:ln>
            <a:noFill/>
          </a:ln>
        </p:spPr>
      </p:pic>
      <p:sp>
        <p:nvSpPr>
          <p:cNvPr id="246" name="Google Shape;246;p17"/>
          <p:cNvSpPr txBox="1">
            <a:spLocks noGrp="1"/>
          </p:cNvSpPr>
          <p:nvPr>
            <p:ph type="body" idx="4"/>
          </p:nvPr>
        </p:nvSpPr>
        <p:spPr>
          <a:xfrm>
            <a:off x="1400798" y="5116010"/>
            <a:ext cx="4106402" cy="1741990"/>
          </a:xfrm>
          <a:prstGeom prst="rect">
            <a:avLst/>
          </a:prstGeom>
          <a:solidFill>
            <a:srgbClr val="E43794"/>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400"/>
              <a:buNone/>
            </a:pPr>
            <a:r>
              <a:rPr lang="en-GB" sz="2400" u="sng" dirty="0">
                <a:solidFill>
                  <a:schemeClr val="bg1"/>
                </a:solidFill>
                <a:hlinkClick r:id="rId5">
                  <a:extLst>
                    <a:ext uri="{A12FA001-AC4F-418D-AE19-62706E023703}">
                      <ahyp:hlinkClr xmlns:ahyp="http://schemas.microsoft.com/office/drawing/2018/hyperlinkcolor" val="tx"/>
                    </a:ext>
                  </a:extLst>
                </a:hlinkClick>
              </a:rPr>
              <a:t>Click to find out how the Black Country Living Museum used Tik Tok to build a new Gen z audience</a:t>
            </a:r>
            <a:endParaRPr sz="2400" dirty="0">
              <a:solidFill>
                <a:schemeClr val="bg1"/>
              </a:solidFill>
            </a:endParaRPr>
          </a:p>
          <a:p>
            <a:pPr marL="0" lvl="0" indent="0" algn="ctr" rtl="0">
              <a:lnSpc>
                <a:spcPct val="100000"/>
              </a:lnSpc>
              <a:spcBef>
                <a:spcPts val="0"/>
              </a:spcBef>
              <a:spcAft>
                <a:spcPts val="0"/>
              </a:spcAft>
              <a:buClr>
                <a:schemeClr val="lt1"/>
              </a:buClr>
              <a:buSzPts val="2000"/>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3" name="Google Shape;253;p18"/>
          <p:cNvSpPr txBox="1">
            <a:spLocks noGrp="1"/>
          </p:cNvSpPr>
          <p:nvPr>
            <p:ph type="body" idx="2"/>
          </p:nvPr>
        </p:nvSpPr>
        <p:spPr>
          <a:xfrm>
            <a:off x="6166338" y="1062953"/>
            <a:ext cx="5339108" cy="5126832"/>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2000" b="1" dirty="0">
                <a:solidFill>
                  <a:srgbClr val="FE00BB"/>
                </a:solidFill>
                <a:latin typeface="Calibri" panose="020F0502020204030204" pitchFamily="34" charset="0"/>
                <a:ea typeface="Calibri" panose="020F0502020204030204" pitchFamily="34" charset="0"/>
                <a:cs typeface="Times New Roman" panose="02020603050405020304" pitchFamily="18" charset="0"/>
              </a:rPr>
              <a:t>O Sırada;</a:t>
            </a:r>
            <a:endParaRPr lang="tr-TR" sz="2000" b="1" dirty="0">
              <a:solidFill>
                <a:srgbClr val="FE00BB"/>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b="1" dirty="0">
                <a:solidFill>
                  <a:srgbClr val="FE00BB"/>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b="1" dirty="0">
                <a:solidFill>
                  <a:srgbClr val="FE00BB"/>
                </a:solidFill>
                <a:effectLst/>
                <a:latin typeface="Calibri" panose="020F0502020204030204" pitchFamily="34" charset="0"/>
                <a:ea typeface="Calibri" panose="020F0502020204030204" pitchFamily="34" charset="0"/>
                <a:cs typeface="Times New Roman" panose="02020603050405020304" pitchFamily="18" charset="0"/>
              </a:rPr>
              <a:t>Etkileyici Sürükleyici Deneyimler Tasarlayın</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Genç nesiller özellikle kendilerini aktif izleyiciler gibi hissettiren sürükleyici deneyimlerden etkileniyor. Sanal ve artırılmış gerçeklik gibi dijital teknolojiler bu grup için çok güçlü çünkü ziyaretçilere kendilerini bir serginin parçası gibi hissettiriyor ve eğitici içerikleri eğlenceli etkinliklerle harmanlayan bir yaklaşım olan </a:t>
            </a:r>
            <a:r>
              <a:rPr lang="tr-TR"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Edutainment</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aracılığıyla yeni etkileşimler yaratabiliyor.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 Placeholder 9">
            <a:extLst>
              <a:ext uri="{FF2B5EF4-FFF2-40B4-BE49-F238E27FC236}">
                <a16:creationId xmlns:a16="http://schemas.microsoft.com/office/drawing/2014/main" id="{A9371424-ABF8-44FB-945B-39BA639CD6A8}"/>
              </a:ext>
            </a:extLst>
          </p:cNvPr>
          <p:cNvSpPr>
            <a:spLocks noGrp="1"/>
          </p:cNvSpPr>
          <p:nvPr>
            <p:ph type="body" idx="4"/>
          </p:nvPr>
        </p:nvSpPr>
        <p:spPr/>
        <p:txBody>
          <a:bodyPr/>
          <a:lstStyle/>
          <a:p>
            <a:endParaRPr lang="en-GB"/>
          </a:p>
        </p:txBody>
      </p:sp>
      <p:pic>
        <p:nvPicPr>
          <p:cNvPr id="3" name="Picture Placeholder 2" descr="A picture containing person, microphone&#10;&#10;Description automatically generated">
            <a:extLst>
              <a:ext uri="{FF2B5EF4-FFF2-40B4-BE49-F238E27FC236}">
                <a16:creationId xmlns:a16="http://schemas.microsoft.com/office/drawing/2014/main" id="{F91429E3-9F62-47D8-A8B2-C97485E0672B}"/>
              </a:ext>
            </a:extLst>
          </p:cNvPr>
          <p:cNvPicPr>
            <a:picLocks noGrp="1" noChangeAspect="1"/>
          </p:cNvPicPr>
          <p:nvPr>
            <p:ph type="pic" idx="3"/>
          </p:nvPr>
        </p:nvPicPr>
        <p:blipFill>
          <a:blip r:embed="rId3"/>
          <a:srcRect l="1580" r="1580"/>
          <a:stretch>
            <a:fillRect/>
          </a:stretch>
        </p:blipFill>
        <p:spPr/>
      </p:pic>
      <p:sp>
        <p:nvSpPr>
          <p:cNvPr id="2" name="TextBox 1">
            <a:extLst>
              <a:ext uri="{FF2B5EF4-FFF2-40B4-BE49-F238E27FC236}">
                <a16:creationId xmlns:a16="http://schemas.microsoft.com/office/drawing/2014/main" id="{94E7DD09-252B-4AF0-AA2A-EE6E2E14A6B2}"/>
              </a:ext>
            </a:extLst>
          </p:cNvPr>
          <p:cNvSpPr txBox="1"/>
          <p:nvPr/>
        </p:nvSpPr>
        <p:spPr>
          <a:xfrm>
            <a:off x="-395692" y="6390752"/>
            <a:ext cx="1889090" cy="338554"/>
          </a:xfrm>
          <a:prstGeom prst="rect">
            <a:avLst/>
          </a:prstGeom>
          <a:noFill/>
        </p:spPr>
        <p:txBody>
          <a:bodyPr wrap="square" rtlCol="0">
            <a:spAutoFit/>
          </a:bodyPr>
          <a:lstStyle/>
          <a:p>
            <a:pPr marL="457200" lvl="0" indent="0" algn="l" rtl="0">
              <a:lnSpc>
                <a:spcPct val="100000"/>
              </a:lnSpc>
              <a:spcBef>
                <a:spcPts val="0"/>
              </a:spcBef>
              <a:spcAft>
                <a:spcPts val="0"/>
              </a:spcAft>
              <a:buClr>
                <a:srgbClr val="3A3838"/>
              </a:buClr>
              <a:buSzPts val="2400"/>
              <a:buNone/>
            </a:pPr>
            <a:r>
              <a:rPr lang="en-GB" sz="800" b="0" i="0">
                <a:solidFill>
                  <a:schemeClr val="bg1"/>
                </a:solidFill>
                <a:effectLst/>
                <a:latin typeface="+mn-lt"/>
                <a:cs typeface="Calibri" panose="020F0502020204030204" pitchFamily="34" charset="0"/>
              </a:rPr>
              <a:t>Photo by </a:t>
            </a:r>
            <a:r>
              <a:rPr lang="en-GB" sz="800" b="1" i="0" u="none" strike="noStrike">
                <a:solidFill>
                  <a:schemeClr val="bg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Ali Pazani</a:t>
            </a:r>
            <a:r>
              <a:rPr lang="en-GB" sz="800" b="0" i="0">
                <a:solidFill>
                  <a:schemeClr val="bg1"/>
                </a:solidFill>
                <a:effectLst/>
                <a:latin typeface="+mn-lt"/>
                <a:cs typeface="Calibri" panose="020F0502020204030204" pitchFamily="34" charset="0"/>
              </a:rPr>
              <a:t> from </a:t>
            </a:r>
            <a:r>
              <a:rPr lang="en-GB" sz="800" b="1" i="0" u="none" strike="noStrike">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800" dirty="0">
              <a:solidFill>
                <a:schemeClr val="bg1"/>
              </a:solidFill>
              <a:latin typeface="+mn-lt"/>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43794"/>
              </a:buClr>
              <a:buSzPts val="3200"/>
              <a:buNone/>
            </a:pPr>
            <a:r>
              <a:rPr lang="tr-TR" dirty="0"/>
              <a:t>İçindekiler</a:t>
            </a:r>
            <a:endParaRPr dirty="0"/>
          </a:p>
        </p:txBody>
      </p:sp>
      <p:sp>
        <p:nvSpPr>
          <p:cNvPr id="120" name="Google Shape;120;p4"/>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01</a:t>
            </a:r>
            <a:endParaRPr/>
          </a:p>
        </p:txBody>
      </p:sp>
      <p:sp>
        <p:nvSpPr>
          <p:cNvPr id="121" name="Google Shape;121;p4"/>
          <p:cNvSpPr txBox="1">
            <a:spLocks noGrp="1"/>
          </p:cNvSpPr>
          <p:nvPr>
            <p:ph type="body" idx="3"/>
          </p:nvPr>
        </p:nvSpPr>
        <p:spPr>
          <a:xfrm>
            <a:off x="1235637" y="1847738"/>
            <a:ext cx="6187124" cy="6737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F7F7F"/>
              </a:buClr>
              <a:buSzPts val="2400"/>
              <a:buNone/>
            </a:pPr>
            <a:r>
              <a:rPr lang="tr-TR" dirty="0">
                <a:solidFill>
                  <a:schemeClr val="tx2">
                    <a:lumMod val="25000"/>
                  </a:schemeClr>
                </a:solidFill>
              </a:rPr>
              <a:t>Kültürel İzleyicileri Anlamak</a:t>
            </a:r>
            <a:endParaRPr dirty="0">
              <a:solidFill>
                <a:schemeClr val="tx2">
                  <a:lumMod val="25000"/>
                </a:schemeClr>
              </a:solidFill>
            </a:endParaRPr>
          </a:p>
        </p:txBody>
      </p:sp>
      <p:sp>
        <p:nvSpPr>
          <p:cNvPr id="122" name="Google Shape;122;p4"/>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a:t>
            </a:fld>
            <a:endParaRPr/>
          </a:p>
        </p:txBody>
      </p:sp>
      <p:sp>
        <p:nvSpPr>
          <p:cNvPr id="123" name="Google Shape;123;p4"/>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02</a:t>
            </a:r>
            <a:endParaRPr/>
          </a:p>
        </p:txBody>
      </p:sp>
      <p:sp>
        <p:nvSpPr>
          <p:cNvPr id="124" name="Google Shape;124;p4"/>
          <p:cNvSpPr txBox="1">
            <a:spLocks noGrp="1"/>
          </p:cNvSpPr>
          <p:nvPr>
            <p:ph type="body" idx="5"/>
          </p:nvPr>
        </p:nvSpPr>
        <p:spPr>
          <a:xfrm>
            <a:off x="1235637" y="2949677"/>
            <a:ext cx="6258596" cy="6737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F7F7F"/>
              </a:buClr>
              <a:buSzPts val="2400"/>
              <a:buNone/>
            </a:pPr>
            <a:r>
              <a:rPr lang="fr-FR" dirty="0">
                <a:solidFill>
                  <a:schemeClr val="tx2">
                    <a:lumMod val="25000"/>
                  </a:schemeClr>
                </a:solidFill>
              </a:rPr>
              <a:t>Di</a:t>
            </a:r>
            <a:r>
              <a:rPr lang="tr-TR" dirty="0" err="1">
                <a:solidFill>
                  <a:schemeClr val="tx2">
                    <a:lumMod val="25000"/>
                  </a:schemeClr>
                </a:solidFill>
              </a:rPr>
              <a:t>jital</a:t>
            </a:r>
            <a:r>
              <a:rPr lang="tr-TR" dirty="0">
                <a:solidFill>
                  <a:schemeClr val="tx2">
                    <a:lumMod val="25000"/>
                  </a:schemeClr>
                </a:solidFill>
              </a:rPr>
              <a:t> Yerliler ve Dijital Göçmenler</a:t>
            </a:r>
            <a:endParaRPr lang="fr-FR" dirty="0">
              <a:solidFill>
                <a:schemeClr val="tx2">
                  <a:lumMod val="25000"/>
                </a:schemeClr>
              </a:solidFill>
            </a:endParaRPr>
          </a:p>
          <a:p>
            <a:pPr marL="0" lvl="0" indent="0" algn="l" rtl="0">
              <a:lnSpc>
                <a:spcPct val="90000"/>
              </a:lnSpc>
              <a:spcBef>
                <a:spcPts val="1000"/>
              </a:spcBef>
              <a:spcAft>
                <a:spcPts val="0"/>
              </a:spcAft>
              <a:buClr>
                <a:srgbClr val="7F7F7F"/>
              </a:buClr>
              <a:buSzPts val="2400"/>
              <a:buNone/>
            </a:pPr>
            <a:endParaRPr lang="fr-FR" dirty="0"/>
          </a:p>
        </p:txBody>
      </p:sp>
      <p:sp>
        <p:nvSpPr>
          <p:cNvPr id="125" name="Google Shape;125;p4"/>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03</a:t>
            </a:r>
            <a:endParaRPr/>
          </a:p>
        </p:txBody>
      </p:sp>
      <p:sp>
        <p:nvSpPr>
          <p:cNvPr id="126" name="Google Shape;126;p4"/>
          <p:cNvSpPr txBox="1">
            <a:spLocks noGrp="1"/>
          </p:cNvSpPr>
          <p:nvPr>
            <p:ph type="body" idx="7"/>
          </p:nvPr>
        </p:nvSpPr>
        <p:spPr>
          <a:xfrm>
            <a:off x="1237573" y="3609976"/>
            <a:ext cx="7026532" cy="6737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F7F7F"/>
              </a:buClr>
              <a:buSzPts val="2400"/>
              <a:buNone/>
            </a:pPr>
            <a:r>
              <a:rPr lang="tr-TR" dirty="0">
                <a:solidFill>
                  <a:schemeClr val="tx2">
                    <a:lumMod val="25000"/>
                  </a:schemeClr>
                </a:solidFill>
              </a:rPr>
              <a:t>Hedef Kitle İzleyicilerine Odaklanmak</a:t>
            </a:r>
            <a:endParaRPr dirty="0">
              <a:solidFill>
                <a:schemeClr val="tx2">
                  <a:lumMod val="25000"/>
                </a:schemeClr>
              </a:solidFill>
            </a:endParaRPr>
          </a:p>
        </p:txBody>
      </p:sp>
      <p:sp>
        <p:nvSpPr>
          <p:cNvPr id="127" name="Google Shape;127;p4"/>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04</a:t>
            </a:r>
            <a:endParaRPr/>
          </a:p>
        </p:txBody>
      </p:sp>
      <p:sp>
        <p:nvSpPr>
          <p:cNvPr id="128" name="Google Shape;128;p4"/>
          <p:cNvSpPr txBox="1">
            <a:spLocks noGrp="1"/>
          </p:cNvSpPr>
          <p:nvPr>
            <p:ph type="body" idx="9"/>
          </p:nvPr>
        </p:nvSpPr>
        <p:spPr>
          <a:xfrm>
            <a:off x="1235637" y="4711915"/>
            <a:ext cx="5885809" cy="6737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F7F7F"/>
              </a:buClr>
              <a:buSzPts val="2400"/>
              <a:buNone/>
            </a:pPr>
            <a:r>
              <a:rPr lang="tr-TR" dirty="0">
                <a:solidFill>
                  <a:schemeClr val="tx2">
                    <a:lumMod val="25000"/>
                  </a:schemeClr>
                </a:solidFill>
              </a:rPr>
              <a:t>Vaka Çalışmaları ve Kullanışlı Araçlar</a:t>
            </a:r>
            <a:endParaRPr dirty="0">
              <a:solidFill>
                <a:schemeClr val="tx2">
                  <a:lumMod val="25000"/>
                </a:schemeClr>
              </a:solidFill>
            </a:endParaRPr>
          </a:p>
          <a:p>
            <a:pPr marL="0" lvl="0" indent="0" algn="l" rtl="0">
              <a:lnSpc>
                <a:spcPct val="90000"/>
              </a:lnSpc>
              <a:spcBef>
                <a:spcPts val="1000"/>
              </a:spcBef>
              <a:spcAft>
                <a:spcPts val="0"/>
              </a:spcAft>
              <a:buClr>
                <a:srgbClr val="7F7F7F"/>
              </a:buClr>
              <a:buSzPts val="24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9"/>
          <p:cNvSpPr txBox="1">
            <a:spLocks noGrp="1"/>
          </p:cNvSpPr>
          <p:nvPr>
            <p:ph type="body" idx="1"/>
          </p:nvPr>
        </p:nvSpPr>
        <p:spPr>
          <a:xfrm>
            <a:off x="6133832" y="459869"/>
            <a:ext cx="6046136" cy="631527"/>
          </a:xfrm>
          <a:prstGeom prst="rect">
            <a:avLst/>
          </a:prstGeom>
          <a:noFill/>
          <a:ln>
            <a:noFill/>
          </a:ln>
        </p:spPr>
        <p:txBody>
          <a:bodyPr spcFirstLastPara="1" wrap="square" lIns="91425" tIns="45700" rIns="91425" bIns="45700" anchor="t" anchorCtr="0">
            <a:noAutofit/>
          </a:bodyPr>
          <a:lstStyle/>
          <a:p>
            <a:pPr marL="0" indent="0">
              <a:spcBef>
                <a:spcPts val="0"/>
              </a:spcBef>
            </a:pPr>
            <a:r>
              <a:rPr lang="tr-TR" sz="2800" i="1" dirty="0">
                <a:latin typeface="Calibri" panose="020F0502020204030204" pitchFamily="34" charset="0"/>
                <a:cs typeface="Calibri" panose="020F0502020204030204" pitchFamily="34" charset="0"/>
              </a:rPr>
              <a:t>Sonra</a:t>
            </a:r>
            <a:endParaRPr lang="en-GB" sz="2800" b="1" i="1" dirty="0">
              <a:solidFill>
                <a:srgbClr val="E43794"/>
              </a:solidFill>
              <a:latin typeface="Calibri" panose="020F0502020204030204" pitchFamily="34" charset="0"/>
              <a:cs typeface="Calibri" panose="020F0502020204030204" pitchFamily="34" charset="0"/>
            </a:endParaRPr>
          </a:p>
          <a:p>
            <a:pPr marL="0" indent="0">
              <a:spcBef>
                <a:spcPts val="0"/>
              </a:spcBef>
            </a:pPr>
            <a:endParaRPr lang="en-GB" sz="1400" i="1" dirty="0">
              <a:latin typeface="Calibri" panose="020F0502020204030204" pitchFamily="34" charset="0"/>
              <a:cs typeface="Calibri" panose="020F0502020204030204" pitchFamily="34" charset="0"/>
            </a:endParaRPr>
          </a:p>
          <a:p>
            <a:pPr marL="0" indent="0">
              <a:spcBef>
                <a:spcPts val="0"/>
              </a:spcBef>
            </a:pPr>
            <a:r>
              <a:rPr lang="tr-TR" sz="2800" dirty="0">
                <a:latin typeface="Calibri" panose="020F0502020204030204" pitchFamily="34" charset="0"/>
                <a:cs typeface="Calibri" panose="020F0502020204030204" pitchFamily="34" charset="0"/>
              </a:rPr>
              <a:t>Bir Topluluk Yaratın</a:t>
            </a:r>
            <a:endParaRPr lang="en-GB" sz="2800" dirty="0">
              <a:latin typeface="Calibri" panose="020F0502020204030204" pitchFamily="34" charset="0"/>
              <a:cs typeface="Calibri" panose="020F0502020204030204" pitchFamily="34" charset="0"/>
            </a:endParaRPr>
          </a:p>
        </p:txBody>
      </p:sp>
      <p:sp>
        <p:nvSpPr>
          <p:cNvPr id="262" name="Google Shape;262;p19"/>
          <p:cNvSpPr txBox="1">
            <a:spLocks noGrp="1"/>
          </p:cNvSpPr>
          <p:nvPr>
            <p:ph type="body" idx="2"/>
          </p:nvPr>
        </p:nvSpPr>
        <p:spPr>
          <a:xfrm>
            <a:off x="5680093" y="1470195"/>
            <a:ext cx="6146817" cy="4600383"/>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Yeni teknolojiler, hedef kitlelerinizle uzun süreli bağlantılar kurar. Sosyal medyanın dilini öğrenmek ve içerik oluşturmaya yatırım yapmak, destekleyici çevrimiçi topluluklar yaratacaktır. Bunun gibi topluluklar, Dijital Yerlilerin günlük yaşamının bir parçasıdır. Potansiyellerinden yararlanmak, daha derinlemesine geri bildirim toplamanıza, hedef kitlenizi genişletmenize ve topluluklarında elçileriniz olan geri dönen ve sadık ziyaretçiler oluşturmanıza olanak tanır.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tr-TR" sz="2000"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Insites</a:t>
            </a:r>
            <a:r>
              <a:rPr lang="tr-TR" sz="20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Modül 5'te dijital iletişim hakkında daha fazla bilgi edinin</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64" name="Google Shape;264;p19"/>
          <p:cNvSpPr txBox="1">
            <a:spLocks noGrp="1"/>
          </p:cNvSpPr>
          <p:nvPr>
            <p:ph type="body" idx="4"/>
          </p:nvPr>
        </p:nvSpPr>
        <p:spPr>
          <a:xfrm>
            <a:off x="1869690" y="5420413"/>
            <a:ext cx="3145370" cy="65016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endParaRPr/>
          </a:p>
        </p:txBody>
      </p:sp>
      <p:pic>
        <p:nvPicPr>
          <p:cNvPr id="1026" name="Picture 2" descr="Person Holding Iphone Showing Social Networks Folder">
            <a:extLst>
              <a:ext uri="{FF2B5EF4-FFF2-40B4-BE49-F238E27FC236}">
                <a16:creationId xmlns:a16="http://schemas.microsoft.com/office/drawing/2014/main" id="{6187658A-328D-4655-B22E-CB95CA33E9B8}"/>
              </a:ext>
            </a:extLst>
          </p:cNvPr>
          <p:cNvPicPr>
            <a:picLocks noGrp="1" noChangeAspect="1" noChangeArrowheads="1"/>
          </p:cNvPicPr>
          <p:nvPr>
            <p:ph type="pic" idx="3"/>
          </p:nvPr>
        </p:nvPicPr>
        <p:blipFill>
          <a:blip r:embed="rId3">
            <a:extLst>
              <a:ext uri="{28A0092B-C50C-407E-A947-70E740481C1C}">
                <a14:useLocalDpi xmlns:a14="http://schemas.microsoft.com/office/drawing/2010/main" val="0"/>
              </a:ext>
            </a:extLst>
          </a:blip>
          <a:srcRect l="24202" r="24202"/>
          <a:stretch>
            <a:fillRect/>
          </a:stretch>
        </p:blipFill>
        <p:spPr bwMode="auto">
          <a:xfrm>
            <a:off x="1389737" y="1470195"/>
            <a:ext cx="4105275" cy="5299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F1DB4B-FE5C-4E24-8BE4-A775AC6F16CE}"/>
              </a:ext>
            </a:extLst>
          </p:cNvPr>
          <p:cNvSpPr txBox="1"/>
          <p:nvPr/>
        </p:nvSpPr>
        <p:spPr>
          <a:xfrm>
            <a:off x="0" y="6290268"/>
            <a:ext cx="1102190" cy="338554"/>
          </a:xfrm>
          <a:prstGeom prst="rect">
            <a:avLst/>
          </a:prstGeom>
          <a:noFill/>
        </p:spPr>
        <p:txBody>
          <a:bodyPr wrap="square" rtlCol="0">
            <a:spAutoFit/>
          </a:bodyPr>
          <a:lstStyle/>
          <a:p>
            <a:r>
              <a:rPr lang="en-GB" sz="800" dirty="0">
                <a:solidFill>
                  <a:schemeClr val="bg1"/>
                </a:solidFill>
                <a:latin typeface="+mn-lt"/>
                <a:cs typeface="Calibri" panose="020F0502020204030204" pitchFamily="34" charset="0"/>
              </a:rPr>
              <a:t>P</a:t>
            </a:r>
            <a:r>
              <a:rPr lang="en-GB" sz="800" b="0" i="0" dirty="0">
                <a:solidFill>
                  <a:schemeClr val="bg1"/>
                </a:solidFill>
                <a:effectLst/>
                <a:latin typeface="+mn-lt"/>
                <a:cs typeface="Calibri" panose="020F0502020204030204" pitchFamily="34" charset="0"/>
              </a:rPr>
              <a:t>hoto by </a:t>
            </a:r>
            <a:r>
              <a:rPr lang="en-GB" sz="800" b="1" i="0" u="none" strike="noStrike" dirty="0">
                <a:solidFill>
                  <a:schemeClr val="bg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Tracy Le Blanc</a:t>
            </a:r>
            <a:r>
              <a:rPr lang="en-GB" sz="800" b="0" i="0" dirty="0">
                <a:solidFill>
                  <a:schemeClr val="bg1"/>
                </a:solidFill>
                <a:effectLst/>
                <a:latin typeface="+mn-lt"/>
                <a:cs typeface="Calibri" panose="020F0502020204030204" pitchFamily="34" charset="0"/>
              </a:rPr>
              <a:t> from </a:t>
            </a:r>
            <a:r>
              <a:rPr lang="en-GB" sz="800" b="1" i="0" u="none" strike="noStrike" dirty="0" err="1">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5" y="4071511"/>
            <a:ext cx="7567207" cy="631527"/>
          </a:xfrm>
        </p:spPr>
        <p:txBody>
          <a:bodyPr/>
          <a:lstStyle/>
          <a:p>
            <a:r>
              <a:rPr lang="en-GB" sz="3600" b="1" dirty="0">
                <a:solidFill>
                  <a:srgbClr val="E52B7B"/>
                </a:solidFill>
              </a:rPr>
              <a:t>03 </a:t>
            </a:r>
            <a:r>
              <a:rPr lang="tr-TR" dirty="0">
                <a:solidFill>
                  <a:srgbClr val="E52B7B"/>
                </a:solidFill>
              </a:rPr>
              <a:t>Deneyiminiz İçin Hedef Kitleyi Anlama</a:t>
            </a:r>
            <a:endParaRPr lang="en-GB" sz="3600" b="1" dirty="0">
              <a:solidFill>
                <a:srgbClr val="E52B7B"/>
              </a:solidFill>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025018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1"/>
          <p:cNvSpPr txBox="1">
            <a:spLocks noGrp="1"/>
          </p:cNvSpPr>
          <p:nvPr>
            <p:ph type="body" idx="1"/>
          </p:nvPr>
        </p:nvSpPr>
        <p:spPr>
          <a:xfrm>
            <a:off x="6096000" y="268563"/>
            <a:ext cx="5693695"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tr-TR" dirty="0">
                <a:latin typeface="Calibri" panose="020F0502020204030204" pitchFamily="34" charset="0"/>
                <a:cs typeface="Calibri" panose="020F0502020204030204" pitchFamily="34" charset="0"/>
              </a:rPr>
              <a:t>İzleyicilerinizi Dinleyin</a:t>
            </a: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E43794"/>
              </a:buClr>
              <a:buSzPts val="3600"/>
              <a:buNone/>
            </a:pPr>
            <a:endParaRPr dirty="0">
              <a:latin typeface="Calibri" panose="020F0502020204030204" pitchFamily="34" charset="0"/>
              <a:cs typeface="Calibri" panose="020F0502020204030204" pitchFamily="34" charset="0"/>
            </a:endParaRPr>
          </a:p>
        </p:txBody>
      </p:sp>
      <p:sp>
        <p:nvSpPr>
          <p:cNvPr id="281" name="Google Shape;281;p21"/>
          <p:cNvSpPr txBox="1">
            <a:spLocks noGrp="1"/>
          </p:cNvSpPr>
          <p:nvPr>
            <p:ph type="body" idx="2"/>
          </p:nvPr>
        </p:nvSpPr>
        <p:spPr>
          <a:xfrm>
            <a:off x="6096000" y="1007085"/>
            <a:ext cx="5891684" cy="5084989"/>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Yoğun ve gürültülü bir dünyada kültürel organizasyonların odağını kaybetmesi kolaydır. Ziyaretçilerin geri bildirimlerini toplayarak kuruluşunuz hakkında ne düşündüklerini analiz ettiyseniz, yenilik yapmak çok daha kolaydır.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Ad hoc anketler, çevrimiçi yorum izleme, duygu analizi, kitle kaynak kullanımı, müşteri hizmetleri. Kuruluşunuz ve hedef kitleniz arasındaki herhangi bir temas noktası, ziyaretçi deneyimine ilişkin anlayışınızı geliştirmek için olası bir bilgi kaynağıdır.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Dinlemeye devam et!</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Nuneaton</a:t>
            </a: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Müzesi, dijital iletişimlerini artırmak için izleyici </a:t>
            </a:r>
            <a:r>
              <a:rPr lang="tr-TR" sz="18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içgörülerini</a:t>
            </a: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nasıl kullandı?</a:t>
            </a:r>
          </a:p>
          <a:p>
            <a:pPr algn="just">
              <a:lnSpc>
                <a:spcPct val="107000"/>
              </a:lnSpc>
              <a:spcAft>
                <a:spcPts val="800"/>
              </a:spcAft>
            </a:pPr>
            <a:r>
              <a:rPr lang="tr-T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lumMod val="75000"/>
                    <a:lumOff val="25000"/>
                  </a:schemeClr>
                </a:solidFill>
                <a:latin typeface="Calibri" panose="020F0502020204030204" pitchFamily="34" charset="0"/>
                <a:cs typeface="Calibri" panose="020F0502020204030204" pitchFamily="34" charset="0"/>
                <a:hlinkClick r:id="rId3"/>
              </a:rPr>
              <a:t>How </a:t>
            </a:r>
            <a:r>
              <a:rPr lang="en-US" sz="1200" b="0" dirty="0" err="1">
                <a:solidFill>
                  <a:schemeClr val="tx1">
                    <a:lumMod val="75000"/>
                    <a:lumOff val="25000"/>
                  </a:schemeClr>
                </a:solidFill>
                <a:latin typeface="Calibri" panose="020F0502020204030204" pitchFamily="34" charset="0"/>
                <a:cs typeface="Calibri" panose="020F0502020204030204" pitchFamily="34" charset="0"/>
                <a:hlinkClick r:id="rId3"/>
              </a:rPr>
              <a:t>Nuneaton</a:t>
            </a:r>
            <a:r>
              <a:rPr lang="en-US" sz="1200" b="0" dirty="0">
                <a:solidFill>
                  <a:schemeClr val="tx1">
                    <a:lumMod val="75000"/>
                    <a:lumOff val="25000"/>
                  </a:schemeClr>
                </a:solidFill>
                <a:latin typeface="Calibri" panose="020F0502020204030204" pitchFamily="34" charset="0"/>
                <a:cs typeface="Calibri" panose="020F0502020204030204" pitchFamily="34" charset="0"/>
                <a:hlinkClick r:id="rId3"/>
              </a:rPr>
              <a:t> Museum used audience insights to boost their digital communications  </a:t>
            </a:r>
            <a:endParaRPr lang="en-US" sz="1200" b="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descr="Calendar&#10;&#10;Description automatically generated">
            <a:extLst>
              <a:ext uri="{FF2B5EF4-FFF2-40B4-BE49-F238E27FC236}">
                <a16:creationId xmlns:a16="http://schemas.microsoft.com/office/drawing/2014/main" id="{779D64ED-7E7B-4085-BE95-5AA7217C649F}"/>
              </a:ext>
            </a:extLst>
          </p:cNvPr>
          <p:cNvPicPr>
            <a:picLocks noChangeAspect="1"/>
          </p:cNvPicPr>
          <p:nvPr/>
        </p:nvPicPr>
        <p:blipFill>
          <a:blip r:embed="rId4"/>
          <a:stretch>
            <a:fillRect/>
          </a:stretch>
        </p:blipFill>
        <p:spPr>
          <a:xfrm>
            <a:off x="1370352" y="1388227"/>
            <a:ext cx="4259188" cy="5024175"/>
          </a:xfrm>
          <a:prstGeom prst="rect">
            <a:avLst/>
          </a:prstGeom>
        </p:spPr>
      </p:pic>
      <p:sp>
        <p:nvSpPr>
          <p:cNvPr id="2" name="TextBox 1">
            <a:extLst>
              <a:ext uri="{FF2B5EF4-FFF2-40B4-BE49-F238E27FC236}">
                <a16:creationId xmlns:a16="http://schemas.microsoft.com/office/drawing/2014/main" id="{9F407D18-C524-40CF-A2CB-5B42C8F0679D}"/>
              </a:ext>
            </a:extLst>
          </p:cNvPr>
          <p:cNvSpPr txBox="1"/>
          <p:nvPr/>
        </p:nvSpPr>
        <p:spPr>
          <a:xfrm>
            <a:off x="160774" y="6290268"/>
            <a:ext cx="914400" cy="338554"/>
          </a:xfrm>
          <a:prstGeom prst="rect">
            <a:avLst/>
          </a:prstGeom>
          <a:noFill/>
        </p:spPr>
        <p:txBody>
          <a:bodyPr wrap="square" rtlCol="0">
            <a:spAutoFit/>
          </a:bodyPr>
          <a:lstStyle/>
          <a:p>
            <a:r>
              <a:rPr lang="en-GB" sz="800" b="0" i="0">
                <a:solidFill>
                  <a:schemeClr val="bg1"/>
                </a:solidFill>
                <a:effectLst/>
                <a:latin typeface="+mn-lt"/>
              </a:rPr>
              <a:t>Photo by </a:t>
            </a:r>
            <a:r>
              <a:rPr lang="en-GB" sz="800" b="1" i="0" u="none" strike="noStrike">
                <a:solidFill>
                  <a:schemeClr val="bg1"/>
                </a:solidFill>
                <a:effectLst/>
                <a:latin typeface="+mn-lt"/>
                <a:hlinkClick r:id="rId5">
                  <a:extLst>
                    <a:ext uri="{A12FA001-AC4F-418D-AE19-62706E023703}">
                      <ahyp:hlinkClr xmlns:ahyp="http://schemas.microsoft.com/office/drawing/2018/hyperlinkcolor" val="tx"/>
                    </a:ext>
                  </a:extLst>
                </a:hlinkClick>
              </a:rPr>
              <a:t>Ann H</a:t>
            </a:r>
            <a:r>
              <a:rPr lang="en-GB" sz="800" b="0" i="0">
                <a:solidFill>
                  <a:schemeClr val="bg1"/>
                </a:solidFill>
                <a:effectLst/>
                <a:latin typeface="+mn-lt"/>
              </a:rPr>
              <a:t> from </a:t>
            </a:r>
            <a:r>
              <a:rPr lang="en-GB" sz="800" b="1" i="0" u="none" strike="noStrike">
                <a:solidFill>
                  <a:schemeClr val="bg1"/>
                </a:solidFill>
                <a:effectLst/>
                <a:latin typeface="+mn-lt"/>
                <a:hlinkClick r:id="rId6">
                  <a:extLst>
                    <a:ext uri="{A12FA001-AC4F-418D-AE19-62706E023703}">
                      <ahyp:hlinkClr xmlns:ahyp="http://schemas.microsoft.com/office/drawing/2018/hyperlinkcolor" val="tx"/>
                    </a:ext>
                  </a:extLst>
                </a:hlinkClick>
              </a:rPr>
              <a:t>Pexels</a:t>
            </a:r>
            <a:endParaRPr lang="en-GB" sz="800"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p22"/>
          <p:cNvSpPr txBox="1">
            <a:spLocks noGrp="1"/>
          </p:cNvSpPr>
          <p:nvPr>
            <p:ph type="body" idx="1"/>
          </p:nvPr>
        </p:nvSpPr>
        <p:spPr>
          <a:xfrm>
            <a:off x="333691"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sz="2800" dirty="0">
                <a:solidFill>
                  <a:schemeClr val="lt1"/>
                </a:solidFill>
              </a:rPr>
              <a:t>Geri Bildirim Toplamak İçin Düşük Maliyetli ya da Ücretsiz Fikirler</a:t>
            </a:r>
            <a:endParaRPr sz="2800" dirty="0"/>
          </a:p>
        </p:txBody>
      </p:sp>
      <p:sp>
        <p:nvSpPr>
          <p:cNvPr id="291" name="Google Shape;291;p22"/>
          <p:cNvSpPr txBox="1">
            <a:spLocks noGrp="1"/>
          </p:cNvSpPr>
          <p:nvPr>
            <p:ph type="body" idx="2"/>
          </p:nvPr>
        </p:nvSpPr>
        <p:spPr>
          <a:xfrm>
            <a:off x="333691" y="1027580"/>
            <a:ext cx="10976292" cy="4108908"/>
          </a:xfrm>
          <a:prstGeom prst="rect">
            <a:avLst/>
          </a:prstGeom>
          <a:noFill/>
          <a:ln>
            <a:noFill/>
          </a:ln>
        </p:spPr>
        <p:txBody>
          <a:bodyPr spcFirstLastPara="1" wrap="square" lIns="91425" tIns="45700" rIns="91425" bIns="45700" anchor="t" anchorCtr="0">
            <a:noAutofit/>
          </a:bodyPr>
          <a:lstStyle/>
          <a:p>
            <a:pPr marL="571500" indent="-342900" algn="just">
              <a:lnSpc>
                <a:spcPct val="107000"/>
              </a:lnSpc>
              <a:spcAft>
                <a:spcPts val="800"/>
              </a:spcAft>
              <a:buFont typeface="Arial" panose="020B0604020202020204" pitchFamily="34" charset="0"/>
              <a:buChar char="•"/>
            </a:pPr>
            <a:r>
              <a:rPr lang="tr-TR" sz="2000"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Geri bildirim duvarları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bunlar, iyi planlanmış bir soru sorarak geri bildirimde bulunduğunuzda ve bunu düzenli olarak değiştirdiğinizde işe yarar.</a:t>
            </a:r>
          </a:p>
          <a:p>
            <a:pPr marL="571500" indent="-342900" algn="just">
              <a:lnSpc>
                <a:spcPct val="107000"/>
              </a:lnSpc>
              <a:spcAft>
                <a:spcPts val="800"/>
              </a:spcAft>
              <a:buFont typeface="Arial" panose="020B0604020202020204" pitchFamily="34" charset="0"/>
              <a:buChar char="•"/>
            </a:pPr>
            <a:r>
              <a:rPr lang="tr-TR" sz="2000"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Müşterilerinizin olabileceği başka bir etkinlik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veya mekanda bir durak kurun ve bir konuşma oluşturmak için onlara bazı basit sorular sorun.</a:t>
            </a:r>
          </a:p>
          <a:p>
            <a:pPr marL="571500" indent="-342900" algn="just">
              <a:lnSpc>
                <a:spcPct val="107000"/>
              </a:lnSpc>
              <a:spcAft>
                <a:spcPts val="800"/>
              </a:spcAft>
              <a:buFont typeface="Arial" panose="020B0604020202020204" pitchFamily="34" charset="0"/>
              <a:buChar char="•"/>
            </a:pPr>
            <a:r>
              <a:rPr lang="tr-TR" sz="2000"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Hedef kitlenizle bir odak grup veya tartışma düzenleyin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zaten bir araya geldikleri bir mekana gidin (mekanın izniyle!) ve sorularınıza hazır olun, ör. yumuşak bir oyun merkezinde ebeveynler ve bakıcılarla konuşun, bir öğretmenler ağ toplantısına gidin, bir örgü ve </a:t>
            </a:r>
            <a:r>
              <a:rPr lang="tr-TR"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natter</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grubuna gidin, bir gençlik tiyatrosu grubuyla konuşun.</a:t>
            </a:r>
          </a:p>
          <a:p>
            <a:pPr marL="571500" indent="-342900" algn="just">
              <a:lnSpc>
                <a:spcPct val="107000"/>
              </a:lnSpc>
              <a:spcAft>
                <a:spcPts val="800"/>
              </a:spcAft>
              <a:buFont typeface="Arial" panose="020B0604020202020204" pitchFamily="34" charset="0"/>
              <a:buChar char="•"/>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https://www.surveymonkey.com veya https://www.quicktapsurvey.com gibi bir çevrimiçi anket hizmeti kullanın ve </a:t>
            </a:r>
            <a:r>
              <a:rPr lang="tr-TR"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veritabanınıza</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bir anket gönderin veya bir ortak aracılığıyla dağıtın</a:t>
            </a:r>
          </a:p>
          <a:p>
            <a:pPr marL="228600" indent="0"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AF5E2C81-EC22-40D3-BA05-415DFD2A6A7F}"/>
              </a:ext>
            </a:extLst>
          </p:cNvPr>
          <p:cNvSpPr txBox="1"/>
          <p:nvPr/>
        </p:nvSpPr>
        <p:spPr>
          <a:xfrm>
            <a:off x="1419225" y="5833940"/>
            <a:ext cx="4860995" cy="830997"/>
          </a:xfrm>
          <a:prstGeom prst="rect">
            <a:avLst/>
          </a:prstGeom>
          <a:noFill/>
        </p:spPr>
        <p:txBody>
          <a:bodyPr wrap="square" rtlCol="0">
            <a:spAutoFit/>
          </a:bodyPr>
          <a:lstStyle/>
          <a:p>
            <a:pPr marL="0" lvl="0" indent="0" algn="l" rtl="0">
              <a:lnSpc>
                <a:spcPct val="100000"/>
              </a:lnSpc>
              <a:spcBef>
                <a:spcPts val="0"/>
              </a:spcBef>
              <a:spcAft>
                <a:spcPts val="0"/>
              </a:spcAft>
              <a:buClr>
                <a:srgbClr val="002060"/>
              </a:buClr>
              <a:buSzPts val="2400"/>
              <a:buNone/>
            </a:pPr>
            <a:r>
              <a:rPr lang="tr-TR" sz="2400" b="1" dirty="0">
                <a:solidFill>
                  <a:srgbClr val="E52B7B"/>
                </a:solidFill>
                <a:latin typeface="Avenir" panose="02000503020000020003"/>
                <a:hlinkClick r:id="rId3">
                  <a:extLst>
                    <a:ext uri="{A12FA001-AC4F-418D-AE19-62706E023703}">
                      <ahyp:hlinkClr xmlns:ahyp="http://schemas.microsoft.com/office/drawing/2018/hyperlinkcolor" val="tx"/>
                    </a:ext>
                  </a:extLst>
                </a:hlinkClick>
              </a:rPr>
              <a:t>Ücretsiz </a:t>
            </a:r>
            <a:r>
              <a:rPr lang="en-GB" sz="2400" b="1" dirty="0">
                <a:solidFill>
                  <a:srgbClr val="E52B7B"/>
                </a:solidFill>
                <a:latin typeface="Avenir" panose="02000503020000020003"/>
                <a:hlinkClick r:id="rId3">
                  <a:extLst>
                    <a:ext uri="{A12FA001-AC4F-418D-AE19-62706E023703}">
                      <ahyp:hlinkClr xmlns:ahyp="http://schemas.microsoft.com/office/drawing/2018/hyperlinkcolor" val="tx"/>
                    </a:ext>
                  </a:extLst>
                </a:hlinkClick>
              </a:rPr>
              <a:t>Pdf - Understanding Your Audiences</a:t>
            </a:r>
            <a:endParaRPr lang="en-GB" sz="2400" dirty="0">
              <a:solidFill>
                <a:srgbClr val="E52B7B"/>
              </a:solidFill>
              <a:latin typeface="Avenir" panose="02000503020000020003"/>
            </a:endParaRPr>
          </a:p>
        </p:txBody>
      </p:sp>
      <p:pic>
        <p:nvPicPr>
          <p:cNvPr id="6" name="Picture 5">
            <a:extLst>
              <a:ext uri="{FF2B5EF4-FFF2-40B4-BE49-F238E27FC236}">
                <a16:creationId xmlns:a16="http://schemas.microsoft.com/office/drawing/2014/main" id="{CA44BFDA-1CB9-475E-8A2E-0E99E6B89F22}"/>
              </a:ext>
            </a:extLst>
          </p:cNvPr>
          <p:cNvPicPr>
            <a:picLocks noChangeAspect="1"/>
          </p:cNvPicPr>
          <p:nvPr/>
        </p:nvPicPr>
        <p:blipFill rotWithShape="1">
          <a:blip r:embed="rId4"/>
          <a:srcRect l="13734" t="11987" r="12683"/>
          <a:stretch/>
        </p:blipFill>
        <p:spPr>
          <a:xfrm>
            <a:off x="5964025" y="5136488"/>
            <a:ext cx="4632290" cy="1932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aphical user interface, text, chat or text message&#10;&#10;Description automatically generated">
            <a:extLst>
              <a:ext uri="{FF2B5EF4-FFF2-40B4-BE49-F238E27FC236}">
                <a16:creationId xmlns:a16="http://schemas.microsoft.com/office/drawing/2014/main" id="{28B30AD8-42AE-403E-8DB7-BC4C07D6EC67}"/>
              </a:ext>
            </a:extLst>
          </p:cNvPr>
          <p:cNvPicPr>
            <a:picLocks noGrp="1" noChangeAspect="1"/>
          </p:cNvPicPr>
          <p:nvPr>
            <p:ph type="pic" idx="2"/>
          </p:nvPr>
        </p:nvPicPr>
        <p:blipFill>
          <a:blip r:embed="rId2"/>
          <a:srcRect t="10597" b="10597"/>
          <a:stretch>
            <a:fillRect/>
          </a:stretch>
        </p:blipFill>
        <p:spPr/>
      </p:pic>
      <p:sp>
        <p:nvSpPr>
          <p:cNvPr id="5" name="Text Placeholder 4">
            <a:extLst>
              <a:ext uri="{FF2B5EF4-FFF2-40B4-BE49-F238E27FC236}">
                <a16:creationId xmlns:a16="http://schemas.microsoft.com/office/drawing/2014/main" id="{2AFE4F3A-9A6A-4371-BC93-D0F923782D8C}"/>
              </a:ext>
            </a:extLst>
          </p:cNvPr>
          <p:cNvSpPr>
            <a:spLocks noGrp="1"/>
          </p:cNvSpPr>
          <p:nvPr>
            <p:ph type="body" idx="1"/>
          </p:nvPr>
        </p:nvSpPr>
        <p:spPr>
          <a:xfrm>
            <a:off x="169623" y="438490"/>
            <a:ext cx="6150791" cy="689717"/>
          </a:xfrm>
        </p:spPr>
        <p:txBody>
          <a:bodyPr/>
          <a:lstStyle/>
          <a:p>
            <a:pPr marL="452438" indent="0"/>
            <a:r>
              <a:rPr lang="tr-TR" dirty="0"/>
              <a:t>Dijital İzleyicilerinizi Anlamak İçin Araçlar</a:t>
            </a:r>
            <a:endParaRPr lang="en-GB" dirty="0"/>
          </a:p>
        </p:txBody>
      </p:sp>
      <p:sp>
        <p:nvSpPr>
          <p:cNvPr id="7" name="Text Placeholder 6">
            <a:extLst>
              <a:ext uri="{FF2B5EF4-FFF2-40B4-BE49-F238E27FC236}">
                <a16:creationId xmlns:a16="http://schemas.microsoft.com/office/drawing/2014/main" id="{C82033E8-A1D1-4CBB-B2DB-26B8F6AB7CC4}"/>
              </a:ext>
            </a:extLst>
          </p:cNvPr>
          <p:cNvSpPr>
            <a:spLocks noGrp="1"/>
          </p:cNvSpPr>
          <p:nvPr>
            <p:ph type="body" idx="3"/>
          </p:nvPr>
        </p:nvSpPr>
        <p:spPr>
          <a:xfrm>
            <a:off x="391886" y="1801756"/>
            <a:ext cx="6069205" cy="4108908"/>
          </a:xfrm>
        </p:spPr>
        <p:txBody>
          <a:bodyPr/>
          <a:lstStyle/>
          <a:p>
            <a:pPr algn="just">
              <a:lnSpc>
                <a:spcPct val="107000"/>
              </a:lnSpc>
              <a:spcAft>
                <a:spcPts val="800"/>
              </a:spcAft>
            </a:pPr>
            <a:r>
              <a:rPr lang="tr-TR"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Sosyal medya kitlenizi oluşturan bireyleri nasıl öğrenebilirsiniz?</a:t>
            </a:r>
          </a:p>
          <a:p>
            <a:pPr algn="just">
              <a:lnSpc>
                <a:spcPct val="107000"/>
              </a:lnSpc>
              <a:spcAft>
                <a:spcPts val="800"/>
              </a:spcAft>
            </a:pPr>
            <a:r>
              <a:rPr lang="tr-TR"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cevapları içinde bulacaksın;</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pPr marL="271463" indent="-4763">
              <a:lnSpc>
                <a:spcPct val="115000"/>
              </a:lnSpc>
              <a:spcBef>
                <a:spcPts val="500"/>
              </a:spcBef>
              <a:spcAft>
                <a:spcPts val="1000"/>
              </a:spcAft>
              <a:tabLst>
                <a:tab pos="271463" algn="l"/>
              </a:tabLst>
            </a:pPr>
            <a:r>
              <a:rPr lang="en-GB" u="sng" spc="25" dirty="0">
                <a:solidFill>
                  <a:srgbClr val="E9498E"/>
                </a:solidFill>
                <a:latin typeface="Calibri" panose="020F0502020204030204" pitchFamily="34" charset="0"/>
                <a:ea typeface="Corbel" panose="020B0503020204020204" pitchFamily="34" charset="0"/>
                <a:cs typeface="Calibri" panose="020F0502020204030204" pitchFamily="34" charset="0"/>
              </a:rPr>
              <a:t>social media analytics</a:t>
            </a:r>
            <a:r>
              <a:rPr lang="en-GB" dirty="0">
                <a:solidFill>
                  <a:srgbClr val="E9498E"/>
                </a:solidFill>
                <a:effectLst/>
                <a:latin typeface="Calibri" panose="020F0502020204030204" pitchFamily="34" charset="0"/>
                <a:ea typeface="Corbel" panose="020B0503020204020204" pitchFamily="34" charset="0"/>
                <a:cs typeface="Calibri" panose="020F0502020204030204" pitchFamily="34" charset="0"/>
              </a:rPr>
              <a:t>. </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En iyi dijital medya platformlarından bazılarını kapsayan 5 ücretsiz analitik araç için bir kılavuz:</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marL="271463" indent="-4763">
              <a:lnSpc>
                <a:spcPct val="115000"/>
              </a:lnSpc>
              <a:spcBef>
                <a:spcPts val="500"/>
              </a:spcBef>
              <a:spcAft>
                <a:spcPts val="1000"/>
              </a:spcAft>
              <a:tabLst>
                <a:tab pos="271463" algn="l"/>
              </a:tabLst>
            </a:pPr>
            <a:r>
              <a:rPr lang="en-GB" u="sng" dirty="0">
                <a:solidFill>
                  <a:schemeClr val="tx2">
                    <a:lumMod val="25000"/>
                  </a:schemeClr>
                </a:solidFill>
                <a:effectLst/>
                <a:latin typeface="Calibri" panose="020F0502020204030204" pitchFamily="34" charset="0"/>
                <a:ea typeface="Corbel" panose="020B0503020204020204" pitchFamily="34" charset="0"/>
                <a:cs typeface="Calibri" panose="020F0502020204030204" pitchFamily="34" charset="0"/>
                <a:hlinkClick r:id="rId3"/>
              </a:rPr>
              <a:t>Free analytical tools to boost your understanding of your digital audience</a:t>
            </a:r>
            <a:endParaRPr lang="en-GB" dirty="0">
              <a:effectLst/>
              <a:latin typeface="Calibri" panose="020F0502020204030204" pitchFamily="34" charset="0"/>
              <a:ea typeface="Corbel" panose="020B050302020402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05BBC76-1875-4565-8CB4-0323333BFBC0}"/>
              </a:ext>
            </a:extLst>
          </p:cNvPr>
          <p:cNvSpPr>
            <a:spLocks noGrp="1"/>
          </p:cNvSpPr>
          <p:nvPr>
            <p:ph type="sldNum" idx="4294967295"/>
          </p:nvPr>
        </p:nvSpPr>
        <p:spPr>
          <a:xfrm>
            <a:off x="7497989" y="6551089"/>
            <a:ext cx="4302125" cy="228600"/>
          </a:xfrm>
        </p:spPr>
        <p:txBody>
          <a:bodyPr/>
          <a:lstStyle/>
          <a:p>
            <a:pPr marL="0" lvl="0" indent="0" algn="r" rtl="0">
              <a:spcBef>
                <a:spcPts val="0"/>
              </a:spcBef>
              <a:spcAft>
                <a:spcPts val="0"/>
              </a:spcAft>
              <a:buNone/>
            </a:pPr>
            <a:fld id="{00000000-1234-1234-1234-123412341234}" type="slidenum">
              <a:rPr lang="en-GB" smtClean="0"/>
              <a:t>24</a:t>
            </a:fld>
            <a:endParaRPr lang="en-GB"/>
          </a:p>
        </p:txBody>
      </p:sp>
      <p:sp>
        <p:nvSpPr>
          <p:cNvPr id="8" name="TextBox 7">
            <a:extLst>
              <a:ext uri="{FF2B5EF4-FFF2-40B4-BE49-F238E27FC236}">
                <a16:creationId xmlns:a16="http://schemas.microsoft.com/office/drawing/2014/main" id="{09D7F5CA-66C7-4363-A405-6BC54CB10900}"/>
              </a:ext>
            </a:extLst>
          </p:cNvPr>
          <p:cNvSpPr txBox="1"/>
          <p:nvPr/>
        </p:nvSpPr>
        <p:spPr>
          <a:xfrm>
            <a:off x="11033089" y="5910664"/>
            <a:ext cx="1065126" cy="584775"/>
          </a:xfrm>
          <a:prstGeom prst="rect">
            <a:avLst/>
          </a:prstGeom>
          <a:noFill/>
        </p:spPr>
        <p:txBody>
          <a:bodyPr wrap="square" rtlCol="0">
            <a:spAutoFit/>
          </a:bodyPr>
          <a:lstStyle/>
          <a:p>
            <a:r>
              <a:rPr lang="en-GB" sz="800" b="0" i="0" dirty="0">
                <a:solidFill>
                  <a:schemeClr val="bg1"/>
                </a:solidFill>
                <a:effectLst/>
                <a:latin typeface="+mn-lt"/>
              </a:rPr>
              <a:t>Photo by </a:t>
            </a:r>
            <a:r>
              <a:rPr lang="en-GB" sz="800" b="1" i="0" u="none" strike="noStrike" dirty="0" err="1">
                <a:solidFill>
                  <a:srgbClr val="0563C1"/>
                </a:solidFill>
                <a:effectLst/>
                <a:latin typeface="+mn-lt"/>
                <a:hlinkClick r:id="rId4">
                  <a:extLst>
                    <a:ext uri="{A12FA001-AC4F-418D-AE19-62706E023703}">
                      <ahyp:hlinkClr xmlns:ahyp="http://schemas.microsoft.com/office/drawing/2018/hyperlinkcolor" val="tx"/>
                    </a:ext>
                  </a:extLst>
                </a:hlinkClick>
              </a:rPr>
              <a:t>PhotoMIX</a:t>
            </a:r>
            <a:r>
              <a:rPr lang="en-GB" sz="800" b="1" i="0" u="none" strike="noStrike" dirty="0">
                <a:solidFill>
                  <a:schemeClr val="bg1"/>
                </a:solidFill>
                <a:effectLst/>
                <a:latin typeface="+mn-lt"/>
                <a:hlinkClick r:id="rId4">
                  <a:extLst>
                    <a:ext uri="{A12FA001-AC4F-418D-AE19-62706E023703}">
                      <ahyp:hlinkClr xmlns:ahyp="http://schemas.microsoft.com/office/drawing/2018/hyperlinkcolor" val="tx"/>
                    </a:ext>
                  </a:extLst>
                </a:hlinkClick>
              </a:rPr>
              <a:t> Company</a:t>
            </a:r>
            <a:r>
              <a:rPr lang="en-GB" sz="800" b="0" i="0" dirty="0">
                <a:solidFill>
                  <a:schemeClr val="bg1"/>
                </a:solidFill>
                <a:effectLst/>
                <a:latin typeface="+mn-lt"/>
              </a:rPr>
              <a:t> from </a:t>
            </a:r>
            <a:r>
              <a:rPr lang="en-GB" sz="800" b="1" i="0" u="none" strike="noStrike" dirty="0" err="1">
                <a:solidFill>
                  <a:schemeClr val="bg1"/>
                </a:solidFill>
                <a:effectLst/>
                <a:latin typeface="+mn-lt"/>
                <a:hlinkClick r:id="rId5">
                  <a:extLst>
                    <a:ext uri="{A12FA001-AC4F-418D-AE19-62706E023703}">
                      <ahyp:hlinkClr xmlns:ahyp="http://schemas.microsoft.com/office/drawing/2018/hyperlinkcolor" val="tx"/>
                    </a:ext>
                  </a:extLst>
                </a:hlinkClick>
              </a:rPr>
              <a:t>Pexels</a:t>
            </a:r>
            <a:endParaRPr lang="en-GB" sz="800" dirty="0">
              <a:solidFill>
                <a:schemeClr val="bg1"/>
              </a:solidFill>
              <a:latin typeface="+mn-lt"/>
            </a:endParaRPr>
          </a:p>
        </p:txBody>
      </p:sp>
    </p:spTree>
    <p:extLst>
      <p:ext uri="{BB962C8B-B14F-4D97-AF65-F5344CB8AC3E}">
        <p14:creationId xmlns:p14="http://schemas.microsoft.com/office/powerpoint/2010/main" val="1723413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dirty="0"/>
          </a:p>
        </p:txBody>
      </p:sp>
      <p:sp>
        <p:nvSpPr>
          <p:cNvPr id="297" name="Google Shape;297;p23"/>
          <p:cNvSpPr txBox="1">
            <a:spLocks noGrp="1"/>
          </p:cNvSpPr>
          <p:nvPr>
            <p:ph type="body" idx="1"/>
          </p:nvPr>
        </p:nvSpPr>
        <p:spPr>
          <a:xfrm>
            <a:off x="465666"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dirty="0">
                <a:solidFill>
                  <a:schemeClr val="lt1"/>
                </a:solidFill>
              </a:rPr>
              <a:t>İdeal Müşteriniz</a:t>
            </a:r>
            <a:r>
              <a:rPr lang="en-GB" dirty="0">
                <a:solidFill>
                  <a:schemeClr val="lt1"/>
                </a:solidFill>
              </a:rPr>
              <a:t> – </a:t>
            </a:r>
            <a:r>
              <a:rPr lang="tr-TR" dirty="0">
                <a:solidFill>
                  <a:schemeClr val="lt1"/>
                </a:solidFill>
              </a:rPr>
              <a:t>Kuruluşunuzu Konumlandırma</a:t>
            </a:r>
            <a:endParaRPr dirty="0"/>
          </a:p>
        </p:txBody>
      </p:sp>
      <p:sp>
        <p:nvSpPr>
          <p:cNvPr id="298" name="Google Shape;298;p23"/>
          <p:cNvSpPr txBox="1">
            <a:spLocks noGrp="1"/>
          </p:cNvSpPr>
          <p:nvPr>
            <p:ph type="body" idx="2"/>
          </p:nvPr>
        </p:nvSpPr>
        <p:spPr>
          <a:xfrm>
            <a:off x="465664" y="989777"/>
            <a:ext cx="11260669" cy="4638861"/>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1800" b="1" dirty="0">
                <a:solidFill>
                  <a:srgbClr val="FE00BB"/>
                </a:solidFill>
                <a:effectLst/>
                <a:latin typeface="Calibri" panose="020F0502020204030204" pitchFamily="34" charset="0"/>
                <a:ea typeface="Calibri" panose="020F0502020204030204" pitchFamily="34" charset="0"/>
                <a:cs typeface="Times New Roman" panose="02020603050405020304" pitchFamily="18" charset="0"/>
              </a:rPr>
              <a:t>	İdeal</a:t>
            </a: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müşterinizi belirlemek, dijital deneyiminiz için tutarlı ve başarılı bir geliştirme stratejisine doğru ilk adımdır. Her müşteri sizin için uygun değildir, bu nedenle yalnızca bir veya iki ana hedefe odaklanın. Örneğin, çocuklara odaklanmak ve onlar için eğitici-eğlence etkinlikleri oluşturmak istiyorsanız, olası tüm diğer hedeflere kapılarınızı kapatmıyorsunuz, ancak okullar ve ailelerle net bir şekilde konuşuyorsunuz ve kendinizi onların zihinlerinde buluşacak bir yer olarak konumlandırıyorsunuz. onların ihtiyaçları.</a:t>
            </a:r>
          </a:p>
          <a:p>
            <a:pPr algn="r">
              <a:lnSpc>
                <a:spcPct val="107000"/>
              </a:lnSpc>
              <a:spcAft>
                <a:spcPts val="800"/>
              </a:spcAft>
            </a:pPr>
            <a:r>
              <a:rPr lang="tr-T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Herkesle konuşmak, kimseyle konuşmamak demektir</a:t>
            </a: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r">
              <a:lnSpc>
                <a:spcPct val="107000"/>
              </a:lnSpc>
              <a:spcAft>
                <a:spcPts val="800"/>
              </a:spcAft>
            </a:pP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 nedenle, hizmet sunan her tür kuruluş, kültürel kuruluşlar ve işletmeler de dahil olmak üzere,</a:t>
            </a:r>
          </a:p>
          <a:p>
            <a:pPr algn="r">
              <a:lnSpc>
                <a:spcPct val="107000"/>
              </a:lnSpc>
              <a:spcAft>
                <a:spcPts val="800"/>
              </a:spcAft>
            </a:pP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geliştirirken kesin pazar nişlerini tanımlayın ve hedefleyin</a:t>
            </a:r>
          </a:p>
          <a:p>
            <a:pPr algn="r">
              <a:lnSpc>
                <a:spcPct val="107000"/>
              </a:lnSpc>
              <a:spcAft>
                <a:spcPts val="800"/>
              </a:spcAft>
            </a:pP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dijital bir ürün. Bazı yararlı araçlarımız ve alıştırmalarımız var</a:t>
            </a:r>
          </a:p>
          <a:p>
            <a:pPr algn="r">
              <a:lnSpc>
                <a:spcPct val="107000"/>
              </a:lnSpc>
              <a:spcAft>
                <a:spcPts val="800"/>
              </a:spcAft>
            </a:pP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Bunu yapmanıza yardımcı olmak için.</a:t>
            </a:r>
          </a:p>
          <a:p>
            <a:pPr algn="r">
              <a:lnSpc>
                <a:spcPct val="107000"/>
              </a:lnSpc>
              <a:spcAft>
                <a:spcPts val="800"/>
              </a:spcAft>
            </a:pP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Bunlardan ilki </a:t>
            </a:r>
            <a:r>
              <a:rPr lang="tr-T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Müşteri Kişisi </a:t>
            </a: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Yaratmaktır.</a:t>
            </a:r>
          </a:p>
          <a:p>
            <a:pPr algn="r">
              <a:lnSpc>
                <a:spcPct val="107000"/>
              </a:lnSpc>
              <a:spcAft>
                <a:spcPts val="800"/>
              </a:spcAft>
            </a:pP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descr="A picture containing loudspeaker, electronics, megaphone&#10;&#10;Description automatically generated">
            <a:extLst>
              <a:ext uri="{FF2B5EF4-FFF2-40B4-BE49-F238E27FC236}">
                <a16:creationId xmlns:a16="http://schemas.microsoft.com/office/drawing/2014/main" id="{8CB0FCCE-95DC-42D6-AEEE-F54E8899B6E3}"/>
              </a:ext>
            </a:extLst>
          </p:cNvPr>
          <p:cNvPicPr>
            <a:picLocks noChangeAspect="1"/>
          </p:cNvPicPr>
          <p:nvPr/>
        </p:nvPicPr>
        <p:blipFill>
          <a:blip r:embed="rId3"/>
          <a:stretch>
            <a:fillRect/>
          </a:stretch>
        </p:blipFill>
        <p:spPr>
          <a:xfrm>
            <a:off x="606343" y="3657302"/>
            <a:ext cx="3218186" cy="2690446"/>
          </a:xfrm>
          <a:prstGeom prst="rect">
            <a:avLst/>
          </a:prstGeom>
        </p:spPr>
      </p:pic>
      <p:sp>
        <p:nvSpPr>
          <p:cNvPr id="5" name="TextBox 4">
            <a:extLst>
              <a:ext uri="{FF2B5EF4-FFF2-40B4-BE49-F238E27FC236}">
                <a16:creationId xmlns:a16="http://schemas.microsoft.com/office/drawing/2014/main" id="{4DEFFB82-D736-4B83-A54B-B6A1F9242EB7}"/>
              </a:ext>
            </a:extLst>
          </p:cNvPr>
          <p:cNvSpPr txBox="1"/>
          <p:nvPr/>
        </p:nvSpPr>
        <p:spPr>
          <a:xfrm>
            <a:off x="291402" y="6240026"/>
            <a:ext cx="1457011" cy="215444"/>
          </a:xfrm>
          <a:prstGeom prst="rect">
            <a:avLst/>
          </a:prstGeom>
          <a:noFill/>
        </p:spPr>
        <p:txBody>
          <a:bodyPr wrap="square" rtlCol="0">
            <a:spAutoFit/>
          </a:bodyPr>
          <a:lstStyle/>
          <a:p>
            <a:pPr marL="0" lvl="0" indent="0" algn="l" rtl="0">
              <a:lnSpc>
                <a:spcPct val="100000"/>
              </a:lnSpc>
              <a:spcBef>
                <a:spcPts val="0"/>
              </a:spcBef>
              <a:spcAft>
                <a:spcPts val="0"/>
              </a:spcAft>
              <a:buClr>
                <a:srgbClr val="7F7F7F"/>
              </a:buClr>
              <a:buSzPts val="2400"/>
              <a:buNone/>
            </a:pPr>
            <a:r>
              <a:rPr lang="en-GB" sz="800">
                <a:solidFill>
                  <a:schemeClr val="bg1"/>
                </a:solidFill>
                <a:latin typeface="+mn-lt"/>
                <a:hlinkClick r:id="rId4">
                  <a:extLst>
                    <a:ext uri="{A12FA001-AC4F-418D-AE19-62706E023703}">
                      <ahyp:hlinkClr xmlns:ahyp="http://schemas.microsoft.com/office/drawing/2018/hyperlinkcolor" val="tx"/>
                    </a:ext>
                  </a:extLst>
                </a:hlinkClick>
              </a:rPr>
              <a:t>Photo by Pressmaster</a:t>
            </a:r>
            <a:endParaRPr lang="en-GB" sz="800"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3C7E14-E94E-4593-B978-A902777B55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26</a:t>
            </a:fld>
            <a:endParaRPr lang="en-GB"/>
          </a:p>
        </p:txBody>
      </p:sp>
      <p:sp>
        <p:nvSpPr>
          <p:cNvPr id="3" name="Text Placeholder 2">
            <a:extLst>
              <a:ext uri="{FF2B5EF4-FFF2-40B4-BE49-F238E27FC236}">
                <a16:creationId xmlns:a16="http://schemas.microsoft.com/office/drawing/2014/main" id="{47D1CAEB-8521-4F93-9EB5-1DA1711AEFDF}"/>
              </a:ext>
            </a:extLst>
          </p:cNvPr>
          <p:cNvSpPr>
            <a:spLocks noGrp="1"/>
          </p:cNvSpPr>
          <p:nvPr>
            <p:ph type="body" idx="1"/>
          </p:nvPr>
        </p:nvSpPr>
        <p:spPr>
          <a:xfrm>
            <a:off x="0" y="0"/>
            <a:ext cx="11260668" cy="631527"/>
          </a:xfrm>
        </p:spPr>
        <p:txBody>
          <a:bodyPr/>
          <a:lstStyle/>
          <a:p>
            <a:r>
              <a:rPr lang="tr-TR" dirty="0">
                <a:solidFill>
                  <a:schemeClr val="bg1"/>
                </a:solidFill>
              </a:rPr>
              <a:t>Müşteri Kişiliği Nedir?</a:t>
            </a:r>
            <a:endParaRPr lang="en-GB" dirty="0">
              <a:solidFill>
                <a:schemeClr val="bg1"/>
              </a:solidFill>
            </a:endParaRPr>
          </a:p>
        </p:txBody>
      </p:sp>
      <p:sp>
        <p:nvSpPr>
          <p:cNvPr id="4" name="Text Placeholder 3">
            <a:extLst>
              <a:ext uri="{FF2B5EF4-FFF2-40B4-BE49-F238E27FC236}">
                <a16:creationId xmlns:a16="http://schemas.microsoft.com/office/drawing/2014/main" id="{B2524513-956A-4DCD-AC9B-EB0806F1F765}"/>
              </a:ext>
            </a:extLst>
          </p:cNvPr>
          <p:cNvSpPr>
            <a:spLocks noGrp="1"/>
          </p:cNvSpPr>
          <p:nvPr>
            <p:ph type="body" idx="2"/>
          </p:nvPr>
        </p:nvSpPr>
        <p:spPr>
          <a:xfrm>
            <a:off x="0" y="1019381"/>
            <a:ext cx="8259745" cy="5153565"/>
          </a:xfrm>
        </p:spPr>
        <p:txBody>
          <a:body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Kişiler, hedef müşterinizi temsil eden, oluşturduğunuz kurgusal profillerdir. Geri bildiriminize ve araştırmanıza dayalı olarak birkaç gerçek insanın temel özelliklerini gözlemleyerek ve tanımlayarak bunları yaratırsınız (demografik özellikler, yaşam tarzları, kişilik özellikleri, inançlar, düşünceler, davranışlar, ilgi alanları, beceriler, motivasyonlar ve hedefler).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Amaç, ideal müşteriyi cezbeden, bizim durumumuzda kültürel miras deneyimi olan bir ürün tasarlamaktır.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Bir dizi soru sorarak, hedefinizi somutlaştıran hayali müşterinizi tanımlayabilirsiniz. Bu, kitleniz hakkındaki bilginizi derinleştirecektir.</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marL="271463" indent="0"/>
            <a:r>
              <a:rPr lang="en-GB" dirty="0">
                <a:latin typeface="Calibri" panose="020F0502020204030204" pitchFamily="34" charset="0"/>
                <a:cs typeface="Calibri" panose="020F0502020204030204" pitchFamily="34" charset="0"/>
                <a:hlinkClick r:id="rId2"/>
              </a:rPr>
              <a:t>Personas and designing for the ideal museum experience</a:t>
            </a:r>
            <a:endParaRPr lang="en-GB" dirty="0">
              <a:latin typeface="Calibri" panose="020F0502020204030204" pitchFamily="34" charset="0"/>
              <a:cs typeface="Calibri" panose="020F0502020204030204" pitchFamily="34" charset="0"/>
            </a:endParaRPr>
          </a:p>
          <a:p>
            <a:pPr marL="271463" indent="0"/>
            <a:endParaRPr lang="en-GB" b="0" i="0" dirty="0">
              <a:solidFill>
                <a:schemeClr val="tx1">
                  <a:lumMod val="85000"/>
                  <a:lumOff val="15000"/>
                </a:schemeClr>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F6373EA-FD6A-4BB8-A050-447233C3086F}"/>
              </a:ext>
            </a:extLst>
          </p:cNvPr>
          <p:cNvSpPr txBox="1"/>
          <p:nvPr/>
        </p:nvSpPr>
        <p:spPr>
          <a:xfrm>
            <a:off x="10281714" y="5407852"/>
            <a:ext cx="2803491" cy="215444"/>
          </a:xfrm>
          <a:prstGeom prst="rect">
            <a:avLst/>
          </a:prstGeom>
          <a:noFill/>
        </p:spPr>
        <p:txBody>
          <a:bodyPr wrap="square" rtlCol="0">
            <a:spAutoFit/>
          </a:bodyPr>
          <a:lstStyle/>
          <a:p>
            <a:r>
              <a:rPr lang="en-GB" sz="800" b="0" i="0" dirty="0">
                <a:solidFill>
                  <a:srgbClr val="1A1A1A"/>
                </a:solidFill>
                <a:effectLst/>
                <a:latin typeface="+mn-lt"/>
              </a:rPr>
              <a:t>Photo by </a:t>
            </a:r>
            <a:r>
              <a:rPr lang="en-GB" sz="800" b="1" i="0" u="none" strike="noStrike" dirty="0">
                <a:solidFill>
                  <a:srgbClr val="1A1A1A"/>
                </a:solidFill>
                <a:effectLst/>
                <a:latin typeface="+mn-lt"/>
                <a:hlinkClick r:id="rId3"/>
              </a:rPr>
              <a:t>DS stories</a:t>
            </a:r>
            <a:r>
              <a:rPr lang="en-GB" sz="800" b="0" i="0" dirty="0">
                <a:solidFill>
                  <a:srgbClr val="1A1A1A"/>
                </a:solidFill>
                <a:effectLst/>
                <a:latin typeface="+mn-lt"/>
              </a:rPr>
              <a:t> from </a:t>
            </a:r>
            <a:r>
              <a:rPr lang="en-GB" sz="800" b="1" i="0" u="none" strike="noStrike" dirty="0" err="1">
                <a:solidFill>
                  <a:srgbClr val="1A1A1A"/>
                </a:solidFill>
                <a:effectLst/>
                <a:latin typeface="+mn-lt"/>
                <a:hlinkClick r:id="rId4"/>
              </a:rPr>
              <a:t>Pexels</a:t>
            </a:r>
            <a:endParaRPr lang="en-GB" sz="800" dirty="0">
              <a:latin typeface="+mn-lt"/>
            </a:endParaRPr>
          </a:p>
        </p:txBody>
      </p:sp>
      <p:pic>
        <p:nvPicPr>
          <p:cNvPr id="9" name="Picture 8" descr="Shape&#10;&#10;Description automatically generated">
            <a:extLst>
              <a:ext uri="{FF2B5EF4-FFF2-40B4-BE49-F238E27FC236}">
                <a16:creationId xmlns:a16="http://schemas.microsoft.com/office/drawing/2014/main" id="{27F5A77F-9D6E-4174-93DE-0F79CD227041}"/>
              </a:ext>
            </a:extLst>
          </p:cNvPr>
          <p:cNvPicPr>
            <a:picLocks noChangeAspect="1"/>
          </p:cNvPicPr>
          <p:nvPr/>
        </p:nvPicPr>
        <p:blipFill>
          <a:blip r:embed="rId5"/>
          <a:stretch>
            <a:fillRect/>
          </a:stretch>
        </p:blipFill>
        <p:spPr>
          <a:xfrm>
            <a:off x="8259745" y="1126981"/>
            <a:ext cx="3690851" cy="4604038"/>
          </a:xfrm>
          <a:prstGeom prst="rect">
            <a:avLst/>
          </a:prstGeom>
        </p:spPr>
      </p:pic>
    </p:spTree>
    <p:extLst>
      <p:ext uri="{BB962C8B-B14F-4D97-AF65-F5344CB8AC3E}">
        <p14:creationId xmlns:p14="http://schemas.microsoft.com/office/powerpoint/2010/main" val="84899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pic>
        <p:nvPicPr>
          <p:cNvPr id="306" name="Google Shape;306;p24"/>
          <p:cNvPicPr preferRelativeResize="0"/>
          <p:nvPr/>
        </p:nvPicPr>
        <p:blipFill rotWithShape="1">
          <a:blip r:embed="rId3">
            <a:alphaModFix/>
          </a:blip>
          <a:srcRect/>
          <a:stretch/>
        </p:blipFill>
        <p:spPr>
          <a:xfrm>
            <a:off x="4045787" y="810100"/>
            <a:ext cx="8040705" cy="5743100"/>
          </a:xfrm>
          <a:prstGeom prst="rect">
            <a:avLst/>
          </a:prstGeom>
          <a:noFill/>
          <a:ln>
            <a:noFill/>
          </a:ln>
        </p:spPr>
      </p:pic>
      <p:sp>
        <p:nvSpPr>
          <p:cNvPr id="305" name="Google Shape;305;p24"/>
          <p:cNvSpPr txBox="1">
            <a:spLocks noGrp="1"/>
          </p:cNvSpPr>
          <p:nvPr>
            <p:ph type="sldNum" idx="12"/>
          </p:nvPr>
        </p:nvSpPr>
        <p:spPr>
          <a:xfrm>
            <a:off x="9991022" y="6356350"/>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latin typeface="Calibri" panose="020F0502020204030204" pitchFamily="34" charset="0"/>
                <a:cs typeface="Calibri" panose="020F0502020204030204" pitchFamily="34" charset="0"/>
              </a:rPr>
              <a:t>27</a:t>
            </a:fld>
            <a:endParaRPr>
              <a:solidFill>
                <a:srgbClr val="595959"/>
              </a:solidFill>
              <a:latin typeface="Calibri" panose="020F0502020204030204" pitchFamily="34" charset="0"/>
              <a:cs typeface="Calibri" panose="020F0502020204030204" pitchFamily="34" charset="0"/>
            </a:endParaRPr>
          </a:p>
        </p:txBody>
      </p:sp>
      <p:sp>
        <p:nvSpPr>
          <p:cNvPr id="2" name="TextBox 1">
            <a:hlinkClick r:id="rId4"/>
            <a:extLst>
              <a:ext uri="{FF2B5EF4-FFF2-40B4-BE49-F238E27FC236}">
                <a16:creationId xmlns:a16="http://schemas.microsoft.com/office/drawing/2014/main" id="{39577F2C-59CF-42FF-980A-0EB12DE88485}"/>
              </a:ext>
            </a:extLst>
          </p:cNvPr>
          <p:cNvSpPr txBox="1"/>
          <p:nvPr/>
        </p:nvSpPr>
        <p:spPr>
          <a:xfrm>
            <a:off x="702917" y="2241898"/>
            <a:ext cx="2897037" cy="830997"/>
          </a:xfrm>
          <a:prstGeom prst="rect">
            <a:avLst/>
          </a:prstGeom>
          <a:noFill/>
        </p:spPr>
        <p:txBody>
          <a:bodyPr wrap="square" rtlCol="0">
            <a:spAutoFit/>
          </a:bodyPr>
          <a:lstStyle/>
          <a:p>
            <a:pPr algn="ctr"/>
            <a:r>
              <a:rPr lang="en-GB" sz="2400" dirty="0">
                <a:solidFill>
                  <a:srgbClr val="D41A6A"/>
                </a:solidFill>
                <a:latin typeface="Calibri" panose="020F0502020204030204" pitchFamily="34" charset="0"/>
                <a:cs typeface="Calibri" panose="020F0502020204030204" pitchFamily="34" charset="0"/>
                <a:hlinkClick r:id="rId4"/>
              </a:rPr>
              <a:t>Persona Canvas free download</a:t>
            </a:r>
            <a:endParaRPr lang="en-GB" sz="2400" dirty="0">
              <a:solidFill>
                <a:srgbClr val="D41A6A"/>
              </a:solidFill>
              <a:latin typeface="Calibri" panose="020F0502020204030204" pitchFamily="34" charset="0"/>
              <a:cs typeface="Calibri" panose="020F0502020204030204" pitchFamily="34" charset="0"/>
            </a:endParaRPr>
          </a:p>
        </p:txBody>
      </p:sp>
      <p:pic>
        <p:nvPicPr>
          <p:cNvPr id="4" name="Picture 3">
            <a:hlinkClick r:id="rId5" tooltip="Video Guide - How to Create a Customer Persona"/>
            <a:extLst>
              <a:ext uri="{FF2B5EF4-FFF2-40B4-BE49-F238E27FC236}">
                <a16:creationId xmlns:a16="http://schemas.microsoft.com/office/drawing/2014/main" id="{021F0E7C-8235-4A1B-BE18-12476F62B592}"/>
              </a:ext>
            </a:extLst>
          </p:cNvPr>
          <p:cNvPicPr>
            <a:picLocks noChangeAspect="1"/>
          </p:cNvPicPr>
          <p:nvPr/>
        </p:nvPicPr>
        <p:blipFill>
          <a:blip r:embed="rId6"/>
          <a:stretch>
            <a:fillRect/>
          </a:stretch>
        </p:blipFill>
        <p:spPr>
          <a:xfrm>
            <a:off x="794346" y="4697336"/>
            <a:ext cx="2817560" cy="1855864"/>
          </a:xfrm>
          <a:prstGeom prst="rect">
            <a:avLst/>
          </a:prstGeom>
        </p:spPr>
      </p:pic>
      <p:sp>
        <p:nvSpPr>
          <p:cNvPr id="5" name="TextBox 4">
            <a:extLst>
              <a:ext uri="{FF2B5EF4-FFF2-40B4-BE49-F238E27FC236}">
                <a16:creationId xmlns:a16="http://schemas.microsoft.com/office/drawing/2014/main" id="{E53D742F-E087-450B-891B-933212FF3700}"/>
              </a:ext>
            </a:extLst>
          </p:cNvPr>
          <p:cNvSpPr txBox="1"/>
          <p:nvPr/>
        </p:nvSpPr>
        <p:spPr>
          <a:xfrm>
            <a:off x="380931" y="3323444"/>
            <a:ext cx="3441939" cy="1569660"/>
          </a:xfrm>
          <a:prstGeom prst="rect">
            <a:avLst/>
          </a:prstGeom>
          <a:noFill/>
        </p:spPr>
        <p:txBody>
          <a:bodyPr wrap="square" rtlCol="0">
            <a:spAutoFit/>
          </a:bodyPr>
          <a:lstStyle/>
          <a:p>
            <a:pPr algn="ctr"/>
            <a:r>
              <a:rPr lang="tr-TR" sz="2400" dirty="0">
                <a:solidFill>
                  <a:srgbClr val="D41A6A"/>
                </a:solidFill>
                <a:latin typeface="Calibri" panose="020F0502020204030204" pitchFamily="34" charset="0"/>
                <a:cs typeface="Calibri" panose="020F0502020204030204" pitchFamily="34" charset="0"/>
              </a:rPr>
              <a:t>Video </a:t>
            </a:r>
            <a:r>
              <a:rPr lang="tr-TR" sz="2400" dirty="0" err="1">
                <a:solidFill>
                  <a:srgbClr val="D41A6A"/>
                </a:solidFill>
                <a:latin typeface="Calibri" panose="020F0502020204030204" pitchFamily="34" charset="0"/>
                <a:cs typeface="Calibri" panose="020F0502020204030204" pitchFamily="34" charset="0"/>
              </a:rPr>
              <a:t>klavuzundan</a:t>
            </a:r>
            <a:r>
              <a:rPr lang="tr-TR" sz="2400" dirty="0">
                <a:solidFill>
                  <a:srgbClr val="D41A6A"/>
                </a:solidFill>
                <a:latin typeface="Calibri" panose="020F0502020204030204" pitchFamily="34" charset="0"/>
                <a:cs typeface="Calibri" panose="020F0502020204030204" pitchFamily="34" charset="0"/>
              </a:rPr>
              <a:t> daha fazlasını öğrenmek için</a:t>
            </a:r>
            <a:r>
              <a:rPr lang="en-GB" sz="2400" dirty="0">
                <a:solidFill>
                  <a:srgbClr val="D41A6A"/>
                </a:solidFill>
                <a:latin typeface="Calibri" panose="020F0502020204030204" pitchFamily="34" charset="0"/>
                <a:cs typeface="Calibri" panose="020F0502020204030204" pitchFamily="34" charset="0"/>
              </a:rPr>
              <a:t>: </a:t>
            </a:r>
            <a:r>
              <a:rPr lang="en-GB" sz="2400" dirty="0">
                <a:solidFill>
                  <a:srgbClr val="D41A6A"/>
                </a:solidFill>
                <a:latin typeface="Calibri" panose="020F0502020204030204" pitchFamily="34" charset="0"/>
                <a:cs typeface="Calibri" panose="020F0502020204030204" pitchFamily="34" charset="0"/>
                <a:hlinkClick r:id="rId5"/>
              </a:rPr>
              <a:t>Creating a Customer Persona</a:t>
            </a:r>
            <a:endParaRPr lang="en-GB" sz="2400" dirty="0">
              <a:solidFill>
                <a:srgbClr val="D41A6A"/>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E225B82-D6FA-4B89-BAC0-572797004647}"/>
              </a:ext>
            </a:extLst>
          </p:cNvPr>
          <p:cNvSpPr txBox="1"/>
          <p:nvPr/>
        </p:nvSpPr>
        <p:spPr>
          <a:xfrm>
            <a:off x="257083" y="1055435"/>
            <a:ext cx="3873261" cy="1466107"/>
          </a:xfrm>
          <a:prstGeom prst="rect">
            <a:avLst/>
          </a:prstGeom>
          <a:noFill/>
        </p:spPr>
        <p:txBody>
          <a:bodyPr wrap="square" rtlCol="0">
            <a:spAutoFit/>
          </a:bodyPr>
          <a:lstStyle/>
          <a:p>
            <a:pPr algn="ctr">
              <a:lnSpc>
                <a:spcPct val="107000"/>
              </a:lnSpc>
              <a:spcAft>
                <a:spcPts val="800"/>
              </a:spcAft>
            </a:pPr>
            <a:r>
              <a:rPr lang="tr-TR" sz="20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Düşüncelerinizi bir kağıt tahtası/beyaz tahta ile haritalamayı deneyin veya tuvali indirin</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83AF5403-D16A-4F14-9C06-A47584FB92E2}"/>
              </a:ext>
            </a:extLst>
          </p:cNvPr>
          <p:cNvSpPr txBox="1"/>
          <p:nvPr/>
        </p:nvSpPr>
        <p:spPr>
          <a:xfrm>
            <a:off x="794346" y="-2425"/>
            <a:ext cx="9716230" cy="707886"/>
          </a:xfrm>
          <a:prstGeom prst="rect">
            <a:avLst/>
          </a:prstGeom>
          <a:noFill/>
        </p:spPr>
        <p:txBody>
          <a:bodyPr wrap="square" rtlCol="0">
            <a:spAutoFit/>
          </a:bodyPr>
          <a:lstStyle/>
          <a:p>
            <a:r>
              <a:rPr lang="tr-TR" sz="4000" b="1" dirty="0">
                <a:solidFill>
                  <a:schemeClr val="bg1"/>
                </a:solidFill>
                <a:latin typeface="Calibri" panose="020F0502020204030204" pitchFamily="34" charset="0"/>
                <a:cs typeface="Calibri" panose="020F0502020204030204" pitchFamily="34" charset="0"/>
              </a:rPr>
              <a:t>Çalışma</a:t>
            </a:r>
            <a:r>
              <a:rPr lang="en-GB" sz="4000" b="1" dirty="0">
                <a:solidFill>
                  <a:schemeClr val="bg1"/>
                </a:solidFill>
                <a:latin typeface="Calibri" panose="020F0502020204030204" pitchFamily="34" charset="0"/>
                <a:cs typeface="Calibri" panose="020F0502020204030204" pitchFamily="34" charset="0"/>
              </a:rPr>
              <a:t> 1 – </a:t>
            </a:r>
            <a:r>
              <a:rPr lang="tr-TR" sz="3200" b="1" dirty="0">
                <a:solidFill>
                  <a:schemeClr val="bg1"/>
                </a:solidFill>
                <a:latin typeface="Calibri" panose="020F0502020204030204" pitchFamily="34" charset="0"/>
                <a:cs typeface="Calibri" panose="020F0502020204030204" pitchFamily="34" charset="0"/>
              </a:rPr>
              <a:t>Bir Müşteri Kişiliği Oluşturma</a:t>
            </a:r>
            <a:endParaRPr lang="en-GB" sz="3200" b="1" dirty="0">
              <a:solidFill>
                <a:schemeClr val="bg1"/>
              </a:solidFill>
              <a:latin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4A730859-2102-C464-471B-11BBBE151B51}"/>
              </a:ext>
            </a:extLst>
          </p:cNvPr>
          <p:cNvSpPr txBox="1"/>
          <p:nvPr/>
        </p:nvSpPr>
        <p:spPr>
          <a:xfrm>
            <a:off x="3657600" y="1600200"/>
            <a:ext cx="184731" cy="307777"/>
          </a:xfrm>
          <a:prstGeom prst="rect">
            <a:avLst/>
          </a:prstGeom>
          <a:noFill/>
        </p:spPr>
        <p:txBody>
          <a:bodyPr wrap="none" rtlCol="0">
            <a:spAutoFit/>
          </a:bodyPr>
          <a:lstStyle/>
          <a:p>
            <a:endParaRPr lang="it-IT"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5"/>
          <p:cNvSpPr txBox="1">
            <a:spLocks noGrp="1"/>
          </p:cNvSpPr>
          <p:nvPr>
            <p:ph type="body" idx="1"/>
          </p:nvPr>
        </p:nvSpPr>
        <p:spPr>
          <a:xfrm>
            <a:off x="321547" y="226229"/>
            <a:ext cx="561487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tr-TR" dirty="0">
                <a:latin typeface="Calibri" panose="020F0502020204030204" pitchFamily="34" charset="0"/>
                <a:cs typeface="Calibri" panose="020F0502020204030204" pitchFamily="34" charset="0"/>
              </a:rPr>
              <a:t>Empati Haritası</a:t>
            </a:r>
            <a:endParaRPr dirty="0">
              <a:latin typeface="Calibri" panose="020F0502020204030204" pitchFamily="34" charset="0"/>
              <a:cs typeface="Calibri" panose="020F0502020204030204" pitchFamily="34" charset="0"/>
            </a:endParaRPr>
          </a:p>
        </p:txBody>
      </p:sp>
      <p:sp>
        <p:nvSpPr>
          <p:cNvPr id="314" name="Google Shape;314;p25"/>
          <p:cNvSpPr txBox="1">
            <a:spLocks noGrp="1"/>
          </p:cNvSpPr>
          <p:nvPr>
            <p:ph type="body" idx="3"/>
          </p:nvPr>
        </p:nvSpPr>
        <p:spPr>
          <a:xfrm>
            <a:off x="321547" y="974703"/>
            <a:ext cx="6206477" cy="5708509"/>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tr-TR" sz="20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’Ziyaretçiler için harika anlar tasarlamak istiyorsanız, dünyayı onların gözünden görmelisiniz</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Kültür Bağlantısı</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Kişiler, kullanıcınızı anlamak için tek araç değildir. Bir empati haritası, bir kullanıcının davranışları ve tutumları hakkında bilgi toplayan basit, sindirimi kolay, görsel bir araçtır. Ziyaretçinizin düşünme, hissetme, hareket etme ve davranma şeklini derinden etkileyen sosyal bağlamı keşfedebilir.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Bu haritayı kullanarak, hedefinizin hizmetleriniz hakkında ne söyleyeceğini, mesajlarınıza nasıl tepki verebileceklerini ve hedeflediğiniz kişiyi nasıl tanımlayabileceğinizi ortaya çıkarabilirsiniz.</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 name="Picture Placeholder 2">
            <a:extLst>
              <a:ext uri="{FF2B5EF4-FFF2-40B4-BE49-F238E27FC236}">
                <a16:creationId xmlns:a16="http://schemas.microsoft.com/office/drawing/2014/main" id="{6F4107F4-8957-40D1-8B87-12BAC0E7E91A}"/>
              </a:ext>
            </a:extLst>
          </p:cNvPr>
          <p:cNvSpPr>
            <a:spLocks noGrp="1"/>
          </p:cNvSpPr>
          <p:nvPr>
            <p:ph type="pic" idx="2"/>
          </p:nvPr>
        </p:nvSpPr>
        <p:spPr/>
      </p:sp>
      <p:pic>
        <p:nvPicPr>
          <p:cNvPr id="3078" name="Picture 6" descr="Photo of a Man Sitting Under the Tree">
            <a:extLst>
              <a:ext uri="{FF2B5EF4-FFF2-40B4-BE49-F238E27FC236}">
                <a16:creationId xmlns:a16="http://schemas.microsoft.com/office/drawing/2014/main" id="{27963928-6A46-4CFA-96CF-5864602041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22" t="2036" r="7117"/>
          <a:stretch/>
        </p:blipFill>
        <p:spPr bwMode="auto">
          <a:xfrm>
            <a:off x="7120646" y="3112850"/>
            <a:ext cx="3591233" cy="4068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53514-4BBB-49A8-957B-6F58B56A3418}"/>
              </a:ext>
            </a:extLst>
          </p:cNvPr>
          <p:cNvSpPr txBox="1"/>
          <p:nvPr/>
        </p:nvSpPr>
        <p:spPr>
          <a:xfrm>
            <a:off x="11203912" y="5898382"/>
            <a:ext cx="763675" cy="784830"/>
          </a:xfrm>
          <a:prstGeom prst="rect">
            <a:avLst/>
          </a:prstGeom>
          <a:noFill/>
        </p:spPr>
        <p:txBody>
          <a:bodyPr wrap="square" rtlCol="0">
            <a:spAutoFit/>
          </a:bodyPr>
          <a:lstStyle/>
          <a:p>
            <a:r>
              <a:rPr lang="en-GB" sz="900" b="0" i="0" dirty="0">
                <a:solidFill>
                  <a:schemeClr val="bg1"/>
                </a:solidFill>
                <a:effectLst/>
                <a:latin typeface="Calibri" panose="020F0502020204030204" pitchFamily="34" charset="0"/>
                <a:cs typeface="Calibri" panose="020F0502020204030204" pitchFamily="34" charset="0"/>
              </a:rPr>
              <a:t>Photo by </a:t>
            </a:r>
            <a:r>
              <a:rPr lang="en-GB" sz="900" b="1" i="0" u="none" strike="noStrike" dirty="0">
                <a:solidFill>
                  <a:srgbClr val="0563C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Samuel Theo Manat </a:t>
            </a:r>
            <a:r>
              <a:rPr lang="en-GB" sz="900" b="1" i="0" u="none" strike="noStrike" dirty="0" err="1">
                <a:solidFill>
                  <a:schemeClr val="bg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Silitonga</a:t>
            </a:r>
            <a:r>
              <a:rPr lang="en-GB" sz="900" b="0" i="0" dirty="0">
                <a:solidFill>
                  <a:schemeClr val="bg1"/>
                </a:solidFill>
                <a:effectLst/>
                <a:latin typeface="Calibri" panose="020F0502020204030204" pitchFamily="34" charset="0"/>
                <a:cs typeface="Calibri" panose="020F0502020204030204" pitchFamily="34" charset="0"/>
              </a:rPr>
              <a:t> from </a:t>
            </a:r>
            <a:r>
              <a:rPr lang="en-GB" sz="900" b="1" i="0" u="none" strike="noStrike" dirty="0" err="1">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900" dirty="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4098" name="Picture 2" descr="Crop person putting Idea title in cardboard box with Brain inscription on head of female on light background">
            <a:extLst>
              <a:ext uri="{FF2B5EF4-FFF2-40B4-BE49-F238E27FC236}">
                <a16:creationId xmlns:a16="http://schemas.microsoft.com/office/drawing/2014/main" id="{6E7086E5-CC02-43CC-A357-597A5435D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30"/>
          <a:stretch/>
        </p:blipFill>
        <p:spPr bwMode="auto">
          <a:xfrm>
            <a:off x="8908330" y="631527"/>
            <a:ext cx="3283670" cy="6614038"/>
          </a:xfrm>
          <a:prstGeom prst="rect">
            <a:avLst/>
          </a:prstGeom>
          <a:noFill/>
          <a:extLst>
            <a:ext uri="{909E8E84-426E-40DD-AFC4-6F175D3DCCD1}">
              <a14:hiddenFill xmlns:a14="http://schemas.microsoft.com/office/drawing/2010/main">
                <a:solidFill>
                  <a:srgbClr val="FFFFFF"/>
                </a:solidFill>
              </a14:hiddenFill>
            </a:ext>
          </a:extLst>
        </p:spPr>
      </p:pic>
      <p:sp>
        <p:nvSpPr>
          <p:cNvPr id="320" name="Google Shape;320;p26"/>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29</a:t>
            </a:fld>
            <a:endParaRPr dirty="0"/>
          </a:p>
        </p:txBody>
      </p:sp>
      <p:sp>
        <p:nvSpPr>
          <p:cNvPr id="321" name="Google Shape;321;p26"/>
          <p:cNvSpPr txBox="1">
            <a:spLocks noGrp="1"/>
          </p:cNvSpPr>
          <p:nvPr>
            <p:ph type="body" idx="1"/>
          </p:nvPr>
        </p:nvSpPr>
        <p:spPr>
          <a:xfrm>
            <a:off x="385767" y="57136"/>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dirty="0">
                <a:solidFill>
                  <a:schemeClr val="lt1"/>
                </a:solidFill>
              </a:rPr>
              <a:t>Çözülmeyen Motivasyon</a:t>
            </a:r>
            <a:endParaRPr dirty="0"/>
          </a:p>
        </p:txBody>
      </p:sp>
      <p:sp>
        <p:nvSpPr>
          <p:cNvPr id="322" name="Google Shape;322;p26"/>
          <p:cNvSpPr txBox="1">
            <a:spLocks noGrp="1"/>
          </p:cNvSpPr>
          <p:nvPr>
            <p:ph type="body" idx="2"/>
          </p:nvPr>
        </p:nvSpPr>
        <p:spPr>
          <a:xfrm>
            <a:off x="296990" y="826590"/>
            <a:ext cx="8369490" cy="5596283"/>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Empati kurma aşamasının ana hedeflerinden biri, gizli veya dile getirilmeyen ziyaretçi ihtiyaçlarını ve davranışlarını belirlemektir. </a:t>
            </a:r>
            <a:r>
              <a:rPr lang="tr-TR" sz="2000" dirty="0">
                <a:solidFill>
                  <a:srgbClr val="FE00BB"/>
                </a:solidFill>
                <a:effectLst/>
                <a:latin typeface="Calibri" panose="020F0502020204030204" pitchFamily="34" charset="0"/>
                <a:ea typeface="Calibri" panose="020F0502020204030204" pitchFamily="34" charset="0"/>
                <a:cs typeface="Times New Roman" panose="02020603050405020304" pitchFamily="18" charset="0"/>
              </a:rPr>
              <a:t>İnsanların belirli bir durumda yapacaklarını söyledikleri ile gerçekte yaptıkları arasında ayrım yapmak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önemlidir. Gerçekte, kullanıcıların farkında olmadıkları alışkanlıkları veya arzuları vardır, bu nedenle bunları çalışırken gözlemlemek önemlidir.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Empatik</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araştırma ve tasarım, kullanıcının yaşı veya konumu gibi gerçeklerle ilgilenmez. Bir ürüne yönelik duygularına ve belirli durumlarda motivasyonlarına odaklanır - Neden belirli bir şekilde davranıyorlar? Belirli bir ekran veya sayfayla sunulduğunda neden oraya değil de buraya tıklıyorlar? Bunlar, empati kurma aşamasında keşfettiğiniz </a:t>
            </a:r>
            <a:r>
              <a:rPr lang="tr-TR"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içgörülerdir</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ve hedef kitleniz için unutulmaz deneyimler yaratmanıza yardımcı olacaktır.</a:t>
            </a:r>
          </a:p>
          <a:p>
            <a:pPr marL="0" lvl="0" indent="0" algn="l" rtl="0">
              <a:lnSpc>
                <a:spcPct val="100000"/>
              </a:lnSpc>
              <a:spcBef>
                <a:spcPts val="0"/>
              </a:spcBef>
              <a:spcAft>
                <a:spcPts val="0"/>
              </a:spcAft>
              <a:buClr>
                <a:srgbClr val="21202E"/>
              </a:buClr>
              <a:buSzPts val="2200"/>
              <a:buNone/>
            </a:pPr>
            <a:r>
              <a:rPr lang="en-GB" dirty="0">
                <a:solidFill>
                  <a:srgbClr val="21202E"/>
                </a:solidFill>
                <a:latin typeface="Calibri" panose="020F0502020204030204" pitchFamily="34" charset="0"/>
                <a:ea typeface="Arial"/>
                <a:cs typeface="Calibri" panose="020F0502020204030204" pitchFamily="34" charset="0"/>
                <a:sym typeface="Arial"/>
              </a:rPr>
              <a:t>                         </a:t>
            </a:r>
            <a:r>
              <a:rPr lang="en-GB" i="0" dirty="0">
                <a:solidFill>
                  <a:srgbClr val="21202E"/>
                </a:solidFill>
                <a:latin typeface="Calibri" panose="020F0502020204030204" pitchFamily="34" charset="0"/>
                <a:ea typeface="Arial"/>
                <a:cs typeface="Calibri" panose="020F0502020204030204" pitchFamily="34" charset="0"/>
                <a:sym typeface="Arial"/>
              </a:rPr>
              <a:t>                                                  </a:t>
            </a:r>
          </a:p>
          <a:p>
            <a:pPr marL="0" lvl="0" indent="0" algn="l" rtl="0">
              <a:lnSpc>
                <a:spcPct val="100000"/>
              </a:lnSpc>
              <a:spcBef>
                <a:spcPts val="0"/>
              </a:spcBef>
              <a:spcAft>
                <a:spcPts val="0"/>
              </a:spcAft>
              <a:buClr>
                <a:srgbClr val="21202E"/>
              </a:buClr>
              <a:buSzPts val="2200"/>
              <a:buNone/>
            </a:pPr>
            <a:r>
              <a:rPr lang="en-GB" sz="900" dirty="0">
                <a:solidFill>
                  <a:srgbClr val="21202E"/>
                </a:solidFill>
                <a:effectLst/>
                <a:latin typeface="Calibri" panose="020F0502020204030204" pitchFamily="34" charset="0"/>
                <a:cs typeface="Calibri" panose="020F0502020204030204" pitchFamily="34" charset="0"/>
                <a:sym typeface="Arial"/>
              </a:rPr>
              <a:t>						</a:t>
            </a:r>
            <a:endParaRPr sz="800" dirty="0">
              <a:solidFill>
                <a:srgbClr val="21202E"/>
              </a:solidFill>
              <a:latin typeface="Calibri" panose="020F0502020204030204" pitchFamily="34" charset="0"/>
              <a:cs typeface="Calibri" panose="020F0502020204030204" pitchFamily="34" charset="0"/>
            </a:endParaRPr>
          </a:p>
        </p:txBody>
      </p:sp>
      <p:sp>
        <p:nvSpPr>
          <p:cNvPr id="323" name="Google Shape;323;p26"/>
          <p:cNvSpPr txBox="1"/>
          <p:nvPr/>
        </p:nvSpPr>
        <p:spPr>
          <a:xfrm>
            <a:off x="473615" y="6213958"/>
            <a:ext cx="801624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u="sng" dirty="0">
                <a:solidFill>
                  <a:srgbClr val="D41A6A"/>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Empathy Mapping: a guide to getting into a users head</a:t>
            </a:r>
            <a:endParaRPr sz="2400" b="1" dirty="0">
              <a:solidFill>
                <a:srgbClr val="D41A6A"/>
              </a:solidFill>
              <a:latin typeface="Calibri"/>
              <a:ea typeface="Calibri"/>
              <a:cs typeface="Calibri"/>
              <a:sym typeface="Calibri"/>
            </a:endParaRPr>
          </a:p>
        </p:txBody>
      </p:sp>
      <p:sp>
        <p:nvSpPr>
          <p:cNvPr id="2" name="TextBox 1">
            <a:extLst>
              <a:ext uri="{FF2B5EF4-FFF2-40B4-BE49-F238E27FC236}">
                <a16:creationId xmlns:a16="http://schemas.microsoft.com/office/drawing/2014/main" id="{92F3FC16-2632-4637-B15C-2776987E9F5D}"/>
              </a:ext>
            </a:extLst>
          </p:cNvPr>
          <p:cNvSpPr txBox="1"/>
          <p:nvPr/>
        </p:nvSpPr>
        <p:spPr>
          <a:xfrm>
            <a:off x="9154160" y="6422873"/>
            <a:ext cx="1757680" cy="338554"/>
          </a:xfrm>
          <a:prstGeom prst="rect">
            <a:avLst/>
          </a:prstGeom>
          <a:noFill/>
        </p:spPr>
        <p:txBody>
          <a:bodyPr wrap="square" rtlCol="0">
            <a:spAutoFit/>
          </a:bodyPr>
          <a:lstStyle/>
          <a:p>
            <a:r>
              <a:rPr lang="en-GB" sz="800" b="0" i="0">
                <a:solidFill>
                  <a:srgbClr val="1A1A1A"/>
                </a:solidFill>
                <a:effectLst/>
                <a:latin typeface="+mn-lt"/>
                <a:cs typeface="Calibri" panose="020F0502020204030204" pitchFamily="34" charset="0"/>
              </a:rPr>
              <a:t>Photo by </a:t>
            </a:r>
            <a:r>
              <a:rPr lang="en-GB" sz="800" b="1" i="0" u="none" strike="noStrike">
                <a:solidFill>
                  <a:srgbClr val="1A1A1A"/>
                </a:solidFill>
                <a:effectLst/>
                <a:latin typeface="+mn-lt"/>
                <a:cs typeface="Calibri" panose="020F0502020204030204" pitchFamily="34" charset="0"/>
                <a:hlinkClick r:id="rId5"/>
              </a:rPr>
              <a:t>SHVETS production</a:t>
            </a:r>
            <a:r>
              <a:rPr lang="en-GB" sz="800" b="0" i="0">
                <a:solidFill>
                  <a:srgbClr val="1A1A1A"/>
                </a:solidFill>
                <a:effectLst/>
                <a:latin typeface="+mn-lt"/>
                <a:cs typeface="Calibri" panose="020F0502020204030204" pitchFamily="34" charset="0"/>
              </a:rPr>
              <a:t> from </a:t>
            </a:r>
            <a:r>
              <a:rPr lang="en-GB" sz="800" b="1" i="0" u="none" strike="noStrike">
                <a:solidFill>
                  <a:srgbClr val="1A1A1A"/>
                </a:solidFill>
                <a:effectLst/>
                <a:latin typeface="+mn-lt"/>
                <a:cs typeface="Calibri" panose="020F0502020204030204" pitchFamily="34" charset="0"/>
                <a:hlinkClick r:id="rId6"/>
              </a:rPr>
              <a:t>Pexels</a:t>
            </a:r>
            <a:endParaRPr lang="en-GB" sz="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060E25-6E49-7F09-CAB5-11CC89E84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sp>
        <p:nvSpPr>
          <p:cNvPr id="14" name="Text Placeholder 13">
            <a:extLst>
              <a:ext uri="{FF2B5EF4-FFF2-40B4-BE49-F238E27FC236}">
                <a16:creationId xmlns:a16="http://schemas.microsoft.com/office/drawing/2014/main" id="{92119FD6-1691-7F60-25D2-18C8570BE328}"/>
              </a:ext>
            </a:extLst>
          </p:cNvPr>
          <p:cNvSpPr>
            <a:spLocks noGrp="1"/>
          </p:cNvSpPr>
          <p:nvPr>
            <p:ph type="body" idx="1"/>
          </p:nvPr>
        </p:nvSpPr>
        <p:spPr>
          <a:xfrm>
            <a:off x="586247" y="1092693"/>
            <a:ext cx="11260668" cy="631527"/>
          </a:xfrm>
        </p:spPr>
        <p:txBody>
          <a:bodyPr/>
          <a:lstStyle/>
          <a:p>
            <a:r>
              <a:rPr lang="tr-TR" dirty="0"/>
              <a:t>Öğrenme Hedefleri</a:t>
            </a:r>
            <a:endParaRPr lang="en-GB" dirty="0"/>
          </a:p>
        </p:txBody>
      </p:sp>
      <p:sp>
        <p:nvSpPr>
          <p:cNvPr id="15" name="Text Placeholder 14">
            <a:extLst>
              <a:ext uri="{FF2B5EF4-FFF2-40B4-BE49-F238E27FC236}">
                <a16:creationId xmlns:a16="http://schemas.microsoft.com/office/drawing/2014/main" id="{EED0185E-DD04-2A93-3985-2E384DFA3DC0}"/>
              </a:ext>
            </a:extLst>
          </p:cNvPr>
          <p:cNvSpPr>
            <a:spLocks noGrp="1"/>
          </p:cNvSpPr>
          <p:nvPr>
            <p:ph type="body" idx="2"/>
          </p:nvPr>
        </p:nvSpPr>
        <p:spPr>
          <a:xfrm>
            <a:off x="586247" y="2273950"/>
            <a:ext cx="11260666" cy="4108908"/>
          </a:xfrm>
        </p:spPr>
        <p:txBody>
          <a:bodyPr/>
          <a:lstStyle/>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Bu modülü tamamladığınızda şunları yapabileceksiniz:</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marL="514350" indent="-285750" algn="just">
              <a:lnSpc>
                <a:spcPct val="107000"/>
              </a:lnSpc>
              <a:spcAft>
                <a:spcPts val="800"/>
              </a:spcAft>
              <a:buClr>
                <a:srgbClr val="FE00BB"/>
              </a:buClr>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Davranışlarına ve ihtiyaçlarına göre farklı kültür ve turizm kitleleri arasında ayrım yapın  ​</a:t>
            </a:r>
          </a:p>
          <a:p>
            <a:pPr marL="514350" indent="-285750" algn="just">
              <a:lnSpc>
                <a:spcPct val="107000"/>
              </a:lnSpc>
              <a:spcAft>
                <a:spcPts val="800"/>
              </a:spcAft>
              <a:buClr>
                <a:srgbClr val="FE00BB"/>
              </a:buClr>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Bir kültürel kurumu ziyaret etmenin temel nedenlerini açıklayın</a:t>
            </a:r>
          </a:p>
          <a:p>
            <a:pPr marL="514350" indent="-285750" algn="just">
              <a:lnSpc>
                <a:spcPct val="107000"/>
              </a:lnSpc>
              <a:spcAft>
                <a:spcPts val="800"/>
              </a:spcAft>
              <a:buClr>
                <a:srgbClr val="FE00BB"/>
              </a:buClr>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Dijital yerlileri ve onlara ulaşmak için temel stratejileri açıklayın ​</a:t>
            </a:r>
          </a:p>
          <a:p>
            <a:pPr marL="514350" indent="-285750" algn="just">
              <a:lnSpc>
                <a:spcPct val="107000"/>
              </a:lnSpc>
              <a:spcAft>
                <a:spcPts val="800"/>
              </a:spcAft>
              <a:buClr>
                <a:srgbClr val="FE00BB"/>
              </a:buClr>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Bir müşteri kişiliği oluşturun</a:t>
            </a:r>
          </a:p>
          <a:p>
            <a:pPr marL="514350" indent="-285750" algn="just">
              <a:lnSpc>
                <a:spcPct val="107000"/>
              </a:lnSpc>
              <a:spcAft>
                <a:spcPts val="800"/>
              </a:spcAft>
              <a:buClr>
                <a:srgbClr val="FE00BB"/>
              </a:buClr>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Bir empati haritası oluşturun</a:t>
            </a:r>
          </a:p>
          <a:p>
            <a:pPr marL="514350" indent="-285750" algn="just">
              <a:lnSpc>
                <a:spcPct val="107000"/>
              </a:lnSpc>
              <a:spcAft>
                <a:spcPts val="800"/>
              </a:spcAft>
              <a:buClr>
                <a:srgbClr val="FE00BB"/>
              </a:buClr>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Ziyaretçi yolculuğunuzu keşfedin</a:t>
            </a:r>
          </a:p>
        </p:txBody>
      </p:sp>
    </p:spTree>
    <p:extLst>
      <p:ext uri="{BB962C8B-B14F-4D97-AF65-F5344CB8AC3E}">
        <p14:creationId xmlns:p14="http://schemas.microsoft.com/office/powerpoint/2010/main" val="147181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7"/>
          <p:cNvSpPr txBox="1">
            <a:spLocks noGrp="1"/>
          </p:cNvSpPr>
          <p:nvPr>
            <p:ph type="body" idx="1"/>
          </p:nvPr>
        </p:nvSpPr>
        <p:spPr>
          <a:xfrm>
            <a:off x="145155" y="0"/>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b="0" dirty="0">
                <a:solidFill>
                  <a:schemeClr val="lt1"/>
                </a:solidFill>
              </a:rPr>
              <a:t>Empati Haritası Sizi 4 Soruyu Sormaya Davet Ediyor</a:t>
            </a:r>
            <a:r>
              <a:rPr lang="en-GB" b="0" dirty="0">
                <a:solidFill>
                  <a:schemeClr val="lt1"/>
                </a:solidFill>
              </a:rPr>
              <a:t>:</a:t>
            </a:r>
            <a:br>
              <a:rPr lang="en-GB" b="0" dirty="0">
                <a:solidFill>
                  <a:schemeClr val="lt1"/>
                </a:solidFill>
              </a:rPr>
            </a:br>
            <a:endParaRPr b="0" dirty="0">
              <a:solidFill>
                <a:schemeClr val="lt1"/>
              </a:solidFill>
            </a:endParaRPr>
          </a:p>
          <a:p>
            <a:pPr marL="0" lvl="0" indent="0" algn="l" rtl="0">
              <a:lnSpc>
                <a:spcPct val="90000"/>
              </a:lnSpc>
              <a:spcBef>
                <a:spcPts val="1000"/>
              </a:spcBef>
              <a:spcAft>
                <a:spcPts val="0"/>
              </a:spcAft>
              <a:buClr>
                <a:srgbClr val="E43794"/>
              </a:buClr>
              <a:buSzPts val="3600"/>
              <a:buNone/>
            </a:pPr>
            <a:endParaRPr dirty="0">
              <a:solidFill>
                <a:schemeClr val="lt1"/>
              </a:solidFill>
            </a:endParaRPr>
          </a:p>
        </p:txBody>
      </p:sp>
      <p:sp>
        <p:nvSpPr>
          <p:cNvPr id="329" name="Google Shape;329;p27"/>
          <p:cNvSpPr txBox="1">
            <a:spLocks noGrp="1"/>
          </p:cNvSpPr>
          <p:nvPr>
            <p:ph type="body" idx="2"/>
          </p:nvPr>
        </p:nvSpPr>
        <p:spPr>
          <a:xfrm>
            <a:off x="0" y="779674"/>
            <a:ext cx="12037925" cy="5997939"/>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20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1.  Ziyaretçiniz sizin hakkınızda ne söylüyor?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Müşterinin yalnızca kuruluşunuz ve kültürel siteniz hakkında söylediklerini değil, aynı zamanda hizmetleriniz hakkında nasıl konuştuklarını da.</a:t>
            </a:r>
          </a:p>
          <a:p>
            <a:pPr algn="just">
              <a:lnSpc>
                <a:spcPct val="107000"/>
              </a:lnSpc>
              <a:spcAft>
                <a:spcPts val="800"/>
              </a:spcAft>
            </a:pPr>
            <a:r>
              <a:rPr lang="tr-TR" sz="20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 2. Ziyaretçiniz sizin hakkınızda ne düşünüyor?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İnsanlar genellikle tam olarak ifade edemedikleri düşüncelere sahiptir. Söylenmemiş tutum ve davranışlarla ortaya çıkarmaya ve empati kurmaya çalışın.</a:t>
            </a:r>
          </a:p>
          <a:p>
            <a:pPr algn="just">
              <a:lnSpc>
                <a:spcPct val="107000"/>
              </a:lnSpc>
              <a:spcAft>
                <a:spcPts val="800"/>
              </a:spcAft>
            </a:pPr>
            <a:r>
              <a:rPr lang="tr-TR" sz="20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 3. Ziyaretçiniz ne yapıyor?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Bir ziyaret sırasında ziyaretçinizin davranışlarını gözlemlemek</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ve çevreleriyle nasıl etkileşime girdiklerini</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bu söylenmemiş düşünceleri açığa çıkarabilir</a:t>
            </a:r>
          </a:p>
          <a:p>
            <a:pPr algn="just">
              <a:lnSpc>
                <a:spcPct val="107000"/>
              </a:lnSpc>
              <a:spcAft>
                <a:spcPts val="800"/>
              </a:spcAft>
            </a:pPr>
            <a:r>
              <a:rPr lang="tr-TR" sz="20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 4. Ziyaretçiniz nasıl hissediyor?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Ziyaretçiniz, çeşitli duygulara sahip bir insandır.</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davranışlarını yönlendiriyor. Eğer odaklanabilirsen</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bir ziyaret öncesinde, sırasında ve sonrasında bu duygular, bu dürtüleri olumlu yönde etkileme şansınız olur.</a:t>
            </a:r>
          </a:p>
        </p:txBody>
      </p:sp>
      <p:pic>
        <p:nvPicPr>
          <p:cNvPr id="3" name="Picture 2" descr="A picture containing person, person, people, group&#10;&#10;Description automatically generated">
            <a:extLst>
              <a:ext uri="{FF2B5EF4-FFF2-40B4-BE49-F238E27FC236}">
                <a16:creationId xmlns:a16="http://schemas.microsoft.com/office/drawing/2014/main" id="{2F39A921-1CC4-4BDC-B135-8345D7860D4A}"/>
              </a:ext>
            </a:extLst>
          </p:cNvPr>
          <p:cNvPicPr>
            <a:picLocks noChangeAspect="1"/>
          </p:cNvPicPr>
          <p:nvPr/>
        </p:nvPicPr>
        <p:blipFill rotWithShape="1">
          <a:blip r:embed="rId3"/>
          <a:srcRect l="5525" t="6778" r="7279" b="-1"/>
          <a:stretch/>
        </p:blipFill>
        <p:spPr>
          <a:xfrm>
            <a:off x="7753038" y="3344779"/>
            <a:ext cx="4229621" cy="2327780"/>
          </a:xfrm>
          <a:prstGeom prst="rect">
            <a:avLst/>
          </a:prstGeom>
        </p:spPr>
      </p:pic>
      <p:sp>
        <p:nvSpPr>
          <p:cNvPr id="4" name="TextBox 3">
            <a:extLst>
              <a:ext uri="{FF2B5EF4-FFF2-40B4-BE49-F238E27FC236}">
                <a16:creationId xmlns:a16="http://schemas.microsoft.com/office/drawing/2014/main" id="{C4027B39-665D-4D72-B89A-131B2FC73E96}"/>
              </a:ext>
            </a:extLst>
          </p:cNvPr>
          <p:cNvSpPr txBox="1"/>
          <p:nvPr/>
        </p:nvSpPr>
        <p:spPr>
          <a:xfrm>
            <a:off x="10726615" y="5329646"/>
            <a:ext cx="1256044" cy="215444"/>
          </a:xfrm>
          <a:prstGeom prst="rect">
            <a:avLst/>
          </a:prstGeom>
          <a:noFill/>
        </p:spPr>
        <p:txBody>
          <a:bodyPr wrap="square" rtlCol="0">
            <a:spAutoFit/>
          </a:bodyPr>
          <a:lstStyle/>
          <a:p>
            <a:r>
              <a:rPr lang="en-GB" sz="800" b="0" i="0" dirty="0">
                <a:solidFill>
                  <a:schemeClr val="tx2">
                    <a:lumMod val="25000"/>
                  </a:schemeClr>
                </a:solidFill>
                <a:effectLst/>
                <a:latin typeface="+mn-lt"/>
                <a:hlinkClick r:id="rId4">
                  <a:extLst>
                    <a:ext uri="{A12FA001-AC4F-418D-AE19-62706E023703}">
                      <ahyp:hlinkClr xmlns:ahyp="http://schemas.microsoft.com/office/drawing/2018/hyperlinkcolor" val="tx"/>
                    </a:ext>
                  </a:extLst>
                </a:hlinkClick>
              </a:rPr>
              <a:t>Photo by </a:t>
            </a:r>
            <a:r>
              <a:rPr lang="en-GB" sz="800" b="0" i="0" dirty="0" err="1">
                <a:solidFill>
                  <a:schemeClr val="tx2">
                    <a:lumMod val="25000"/>
                  </a:schemeClr>
                </a:solidFill>
                <a:effectLst/>
                <a:latin typeface="+mn-lt"/>
                <a:hlinkClick r:id="rId4">
                  <a:extLst>
                    <a:ext uri="{A12FA001-AC4F-418D-AE19-62706E023703}">
                      <ahyp:hlinkClr xmlns:ahyp="http://schemas.microsoft.com/office/drawing/2018/hyperlinkcolor" val="tx"/>
                    </a:ext>
                  </a:extLst>
                </a:hlinkClick>
              </a:rPr>
              <a:t>Cottonbro</a:t>
            </a:r>
            <a:endParaRPr lang="en-GB" sz="800" dirty="0">
              <a:solidFill>
                <a:schemeClr val="tx2">
                  <a:lumMod val="2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 name="Picture 2" descr="A picture containing text, outdoor, sign&#10;&#10;Description automatically generated">
            <a:extLst>
              <a:ext uri="{FF2B5EF4-FFF2-40B4-BE49-F238E27FC236}">
                <a16:creationId xmlns:a16="http://schemas.microsoft.com/office/drawing/2014/main" id="{A336D9C9-3347-4A5B-8733-280FB9B38524}"/>
              </a:ext>
            </a:extLst>
          </p:cNvPr>
          <p:cNvPicPr>
            <a:picLocks noChangeAspect="1"/>
          </p:cNvPicPr>
          <p:nvPr/>
        </p:nvPicPr>
        <p:blipFill>
          <a:blip r:embed="rId3"/>
          <a:stretch>
            <a:fillRect/>
          </a:stretch>
        </p:blipFill>
        <p:spPr>
          <a:xfrm>
            <a:off x="0" y="2164922"/>
            <a:ext cx="4876800" cy="3309050"/>
          </a:xfrm>
          <a:prstGeom prst="rect">
            <a:avLst/>
          </a:prstGeom>
        </p:spPr>
      </p:pic>
      <p:sp>
        <p:nvSpPr>
          <p:cNvPr id="348" name="Google Shape;348;p29"/>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31</a:t>
            </a:fld>
            <a:endParaRPr/>
          </a:p>
        </p:txBody>
      </p:sp>
      <p:sp>
        <p:nvSpPr>
          <p:cNvPr id="349" name="Google Shape;349;p29"/>
          <p:cNvSpPr txBox="1">
            <a:spLocks noGrp="1"/>
          </p:cNvSpPr>
          <p:nvPr>
            <p:ph type="body" idx="1"/>
          </p:nvPr>
        </p:nvSpPr>
        <p:spPr>
          <a:xfrm>
            <a:off x="465666"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dirty="0">
                <a:solidFill>
                  <a:schemeClr val="lt1"/>
                </a:solidFill>
              </a:rPr>
              <a:t>Empati Röportajlarının Avantajları</a:t>
            </a:r>
            <a:endParaRPr dirty="0"/>
          </a:p>
        </p:txBody>
      </p:sp>
      <p:sp>
        <p:nvSpPr>
          <p:cNvPr id="350" name="Google Shape;350;p29"/>
          <p:cNvSpPr txBox="1">
            <a:spLocks noGrp="1"/>
          </p:cNvSpPr>
          <p:nvPr>
            <p:ph type="body" idx="2"/>
          </p:nvPr>
        </p:nvSpPr>
        <p:spPr>
          <a:xfrm>
            <a:off x="465666" y="831253"/>
            <a:ext cx="11719946" cy="4108908"/>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Empatinin alıcı tarafında olmak, duyulduğunu hissetmektir. Duyulduğunu hissetmek, değerli hissetmektir. Hedef kitlenizle bir empati görüşmesi</a:t>
            </a: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b="1" dirty="0">
                <a:solidFill>
                  <a:srgbClr val="D41A6A"/>
                </a:solidFill>
                <a:effectLst/>
                <a:latin typeface="Calibri" panose="020F0502020204030204" pitchFamily="34" charset="0"/>
                <a:ea typeface="Calibri" panose="020F0502020204030204" pitchFamily="34" charset="0"/>
                <a:cs typeface="Times New Roman" panose="02020603050405020304" pitchFamily="18" charset="0"/>
              </a:rPr>
              <a:t>aktif dinleme ve aktif işitme ile ilgilidir</a:t>
            </a:r>
            <a:r>
              <a:rPr lang="tr-TR" sz="20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7AF925F4-0F08-4C0B-A552-3F694625AEA6}"/>
              </a:ext>
            </a:extLst>
          </p:cNvPr>
          <p:cNvSpPr txBox="1"/>
          <p:nvPr/>
        </p:nvSpPr>
        <p:spPr>
          <a:xfrm>
            <a:off x="5080000" y="1880441"/>
            <a:ext cx="6943322" cy="3954737"/>
          </a:xfrm>
          <a:prstGeom prst="rect">
            <a:avLst/>
          </a:prstGeom>
          <a:noFill/>
        </p:spPr>
        <p:txBody>
          <a:bodyPr wrap="square" rtlCol="0">
            <a:spAutoFit/>
          </a:bodyPr>
          <a:lstStyle/>
          <a:p>
            <a:pPr marL="285750" indent="-285750" algn="just">
              <a:lnSpc>
                <a:spcPct val="107000"/>
              </a:lnSpc>
              <a:spcAft>
                <a:spcPts val="800"/>
              </a:spcAft>
              <a:buClr>
                <a:srgbClr val="E9498E"/>
              </a:buClr>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Duygusal ve bilinçaltına odaklanırlar</a:t>
            </a:r>
          </a:p>
          <a:p>
            <a:pPr marL="285750" indent="-285750" algn="just">
              <a:lnSpc>
                <a:spcPct val="107000"/>
              </a:lnSpc>
              <a:spcAft>
                <a:spcPts val="800"/>
              </a:spcAft>
              <a:buClr>
                <a:srgbClr val="E9498E"/>
              </a:buClr>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Kullanıcıların belirli ortamlarda ve durumlarda nasıl davrandıklarına dair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içgörüler</a:t>
            </a:r>
            <a:r>
              <a:rPr lang="tr-TR" sz="1800" dirty="0">
                <a:effectLst/>
                <a:latin typeface="Calibri" panose="020F0502020204030204" pitchFamily="34" charset="0"/>
                <a:ea typeface="Calibri" panose="020F0502020204030204" pitchFamily="34" charset="0"/>
                <a:cs typeface="Times New Roman" panose="02020603050405020304" pitchFamily="18" charset="0"/>
              </a:rPr>
              <a:t> sağlarlar.</a:t>
            </a:r>
          </a:p>
          <a:p>
            <a:pPr marL="285750" indent="-285750" algn="just">
              <a:lnSpc>
                <a:spcPct val="107000"/>
              </a:lnSpc>
              <a:spcAft>
                <a:spcPts val="800"/>
              </a:spcAft>
              <a:buClr>
                <a:srgbClr val="E9498E"/>
              </a:buClr>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Gözden kaçmış olabileceğiniz çözümleri, karşılanmamış ihtiyaçları ve zorlukları ortaya çıkarırlar.</a:t>
            </a:r>
          </a:p>
          <a:p>
            <a:pPr marL="285750" indent="-285750" algn="just">
              <a:lnSpc>
                <a:spcPct val="107000"/>
              </a:lnSpc>
              <a:spcAft>
                <a:spcPts val="800"/>
              </a:spcAft>
              <a:buClr>
                <a:srgbClr val="E9498E"/>
              </a:buClr>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Ziyaretçilerin kendileri için önemli olan şeyler hakkında konuşmalarına izin verirler.</a:t>
            </a:r>
          </a:p>
          <a:p>
            <a:pPr marL="285750" indent="-285750" algn="just">
              <a:lnSpc>
                <a:spcPct val="107000"/>
              </a:lnSpc>
              <a:spcAft>
                <a:spcPts val="800"/>
              </a:spcAft>
              <a:buClr>
                <a:srgbClr val="E9498E"/>
              </a:buClr>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Sıradan soruların ötesinde daha derine inerler.</a:t>
            </a:r>
          </a:p>
          <a:p>
            <a:pPr marL="285750" indent="-285750" algn="just">
              <a:lnSpc>
                <a:spcPct val="107000"/>
              </a:lnSpc>
              <a:spcAft>
                <a:spcPts val="800"/>
              </a:spcAft>
              <a:buClr>
                <a:srgbClr val="E9498E"/>
              </a:buClr>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Beden dilini ve tepkilerini gözlemleyerek spontane sorular ortaya çıkabilir.</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569CD58F-06B9-465E-AADD-E40E94D44A07}"/>
              </a:ext>
            </a:extLst>
          </p:cNvPr>
          <p:cNvSpPr txBox="1"/>
          <p:nvPr/>
        </p:nvSpPr>
        <p:spPr>
          <a:xfrm>
            <a:off x="1387879" y="6099135"/>
            <a:ext cx="9875520" cy="838948"/>
          </a:xfrm>
          <a:prstGeom prst="rect">
            <a:avLst/>
          </a:prstGeom>
          <a:noFill/>
        </p:spPr>
        <p:txBody>
          <a:bodyPr wrap="square" rtlCol="0">
            <a:spAutoFit/>
          </a:bodyPr>
          <a:lstStyle/>
          <a:p>
            <a:pPr>
              <a:lnSpc>
                <a:spcPct val="107000"/>
              </a:lnSpc>
              <a:spcAft>
                <a:spcPts val="800"/>
              </a:spcAft>
            </a:pPr>
            <a:r>
              <a:rPr lang="tr-TR" sz="2000" b="1" dirty="0">
                <a:solidFill>
                  <a:srgbClr val="E9498E"/>
                </a:solidFill>
                <a:effectLst/>
                <a:latin typeface="Calibri" panose="020F0502020204030204" pitchFamily="34" charset="0"/>
                <a:ea typeface="Calibri" panose="020F0502020204030204" pitchFamily="34" charset="0"/>
                <a:cs typeface="Times New Roman" panose="02020603050405020304" pitchFamily="18" charset="0"/>
              </a:rPr>
              <a:t>Kalpten konuşabilmeleri için konuyu rahat hissettiriyorlar</a:t>
            </a:r>
          </a:p>
          <a:p>
            <a:pPr>
              <a:lnSpc>
                <a:spcPct val="107000"/>
              </a:lnSpc>
              <a:spcAft>
                <a:spcPts val="800"/>
              </a:spcAft>
            </a:pPr>
            <a:r>
              <a:rPr lang="tr-TR" sz="2000" b="1" dirty="0">
                <a:solidFill>
                  <a:srgbClr val="E9498E"/>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2168A526-4C65-4080-8BF3-40B860424712}"/>
              </a:ext>
            </a:extLst>
          </p:cNvPr>
          <p:cNvSpPr txBox="1"/>
          <p:nvPr/>
        </p:nvSpPr>
        <p:spPr>
          <a:xfrm>
            <a:off x="319" y="5103069"/>
            <a:ext cx="1387560" cy="338554"/>
          </a:xfrm>
          <a:prstGeom prst="rect">
            <a:avLst/>
          </a:prstGeom>
          <a:noFill/>
        </p:spPr>
        <p:txBody>
          <a:bodyPr wrap="square" rtlCol="0">
            <a:spAutoFit/>
          </a:bodyPr>
          <a:lstStyle/>
          <a:p>
            <a:r>
              <a:rPr lang="pl-PL" sz="800" b="0" i="0" dirty="0">
                <a:solidFill>
                  <a:schemeClr val="bg1"/>
                </a:solidFill>
                <a:effectLst/>
                <a:latin typeface="Avenir" panose="02000503020000020003"/>
              </a:rPr>
              <a:t>Photo by Zuzana Ruttkayova: pexels.com</a:t>
            </a:r>
            <a:endParaRPr lang="en-GB" sz="800" dirty="0">
              <a:solidFill>
                <a:schemeClr val="bg1"/>
              </a:solidFill>
              <a:latin typeface="Avenir" panose="02000503020000020003"/>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32</a:t>
            </a:fld>
            <a:endParaRPr/>
          </a:p>
        </p:txBody>
      </p:sp>
      <p:sp>
        <p:nvSpPr>
          <p:cNvPr id="356" name="Google Shape;356;p30"/>
          <p:cNvSpPr txBox="1">
            <a:spLocks noGrp="1"/>
          </p:cNvSpPr>
          <p:nvPr>
            <p:ph type="body" idx="1"/>
          </p:nvPr>
        </p:nvSpPr>
        <p:spPr>
          <a:xfrm>
            <a:off x="214457"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dirty="0">
                <a:solidFill>
                  <a:schemeClr val="lt1"/>
                </a:solidFill>
              </a:rPr>
              <a:t>Etkili Röportaj Çeşitleri</a:t>
            </a:r>
            <a:endParaRPr dirty="0"/>
          </a:p>
        </p:txBody>
      </p:sp>
      <p:sp>
        <p:nvSpPr>
          <p:cNvPr id="357" name="Google Shape;357;p30"/>
          <p:cNvSpPr txBox="1">
            <a:spLocks noGrp="1"/>
          </p:cNvSpPr>
          <p:nvPr>
            <p:ph type="body" idx="2"/>
          </p:nvPr>
        </p:nvSpPr>
        <p:spPr>
          <a:xfrm>
            <a:off x="325290" y="1313234"/>
            <a:ext cx="6193211" cy="4822871"/>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Kendinizi tanıtın.</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Projenizi tanıtın.</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Görüşülen kişiye odaklanın (adlarını, nereden geldiklerini sorun).</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İlişki kurun.</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 Belirli durumlar veya olaylar hakkında soru sorun (“Bana son kez anlat..”)</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Soruları on kelimeden az tutun.</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 Her seferinde bir soru sorun.</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 Hikayeleri teşvik edin.</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descr="A person sitting in a chair outside&#10;&#10;Description automatically generated with medium confidence">
            <a:extLst>
              <a:ext uri="{FF2B5EF4-FFF2-40B4-BE49-F238E27FC236}">
                <a16:creationId xmlns:a16="http://schemas.microsoft.com/office/drawing/2014/main" id="{D82E51DF-F5F4-4F41-A1FB-90C770CA0005}"/>
              </a:ext>
            </a:extLst>
          </p:cNvPr>
          <p:cNvPicPr>
            <a:picLocks noChangeAspect="1"/>
          </p:cNvPicPr>
          <p:nvPr/>
        </p:nvPicPr>
        <p:blipFill rotWithShape="1">
          <a:blip r:embed="rId3"/>
          <a:srcRect l="6106" t="-1" r="14462" b="8777"/>
          <a:stretch/>
        </p:blipFill>
        <p:spPr>
          <a:xfrm>
            <a:off x="6919674" y="699162"/>
            <a:ext cx="5272326" cy="6256115"/>
          </a:xfrm>
          <a:prstGeom prst="rect">
            <a:avLst/>
          </a:prstGeom>
        </p:spPr>
      </p:pic>
      <p:sp>
        <p:nvSpPr>
          <p:cNvPr id="8" name="TextBox 7">
            <a:extLst>
              <a:ext uri="{FF2B5EF4-FFF2-40B4-BE49-F238E27FC236}">
                <a16:creationId xmlns:a16="http://schemas.microsoft.com/office/drawing/2014/main" id="{433C6641-3C91-4610-A4CF-0A0B8960F8A4}"/>
              </a:ext>
            </a:extLst>
          </p:cNvPr>
          <p:cNvSpPr txBox="1"/>
          <p:nvPr/>
        </p:nvSpPr>
        <p:spPr>
          <a:xfrm>
            <a:off x="9209695" y="6482588"/>
            <a:ext cx="6133288" cy="261610"/>
          </a:xfrm>
          <a:prstGeom prst="rect">
            <a:avLst/>
          </a:prstGeom>
          <a:noFill/>
        </p:spPr>
        <p:txBody>
          <a:bodyPr wrap="square">
            <a:spAutoFit/>
          </a:bodyPr>
          <a:lstStyle/>
          <a:p>
            <a:r>
              <a:rPr lang="en-GB" sz="1100" b="0" i="0" dirty="0">
                <a:solidFill>
                  <a:schemeClr val="bg1"/>
                </a:solidFill>
                <a:effectLst/>
                <a:latin typeface="+mn-lt"/>
                <a:cs typeface="Calibri" panose="020F0502020204030204" pitchFamily="34" charset="0"/>
              </a:rPr>
              <a:t>Photo</a:t>
            </a:r>
            <a:r>
              <a:rPr lang="en-GB" sz="1100" b="0" i="0" dirty="0">
                <a:solidFill>
                  <a:schemeClr val="bg1"/>
                </a:solidFill>
                <a:effectLst/>
                <a:latin typeface="+mn-lt"/>
              </a:rPr>
              <a:t> by </a:t>
            </a:r>
            <a:r>
              <a:rPr lang="en-GB" sz="1100" b="1" i="0" u="none" strike="noStrike" dirty="0">
                <a:solidFill>
                  <a:schemeClr val="bg1"/>
                </a:solidFill>
                <a:effectLst/>
                <a:latin typeface="+mn-lt"/>
                <a:hlinkClick r:id="rId4">
                  <a:extLst>
                    <a:ext uri="{A12FA001-AC4F-418D-AE19-62706E023703}">
                      <ahyp:hlinkClr xmlns:ahyp="http://schemas.microsoft.com/office/drawing/2018/hyperlinkcolor" val="tx"/>
                    </a:ext>
                  </a:extLst>
                </a:hlinkClick>
              </a:rPr>
              <a:t>Rodrigo Souza</a:t>
            </a:r>
            <a:r>
              <a:rPr lang="en-GB" sz="1100" b="0" i="0" dirty="0">
                <a:solidFill>
                  <a:schemeClr val="bg1"/>
                </a:solidFill>
                <a:effectLst/>
                <a:latin typeface="+mn-lt"/>
              </a:rPr>
              <a:t> from </a:t>
            </a:r>
            <a:r>
              <a:rPr lang="en-GB" sz="1100" b="1" i="0" u="none" strike="noStrike" dirty="0" err="1">
                <a:solidFill>
                  <a:schemeClr val="bg1"/>
                </a:solidFill>
                <a:effectLst/>
                <a:latin typeface="+mn-lt"/>
                <a:hlinkClick r:id="rId5">
                  <a:extLst>
                    <a:ext uri="{A12FA001-AC4F-418D-AE19-62706E023703}">
                      <ahyp:hlinkClr xmlns:ahyp="http://schemas.microsoft.com/office/drawing/2018/hyperlinkcolor" val="tx"/>
                    </a:ext>
                  </a:extLst>
                </a:hlinkClick>
              </a:rPr>
              <a:t>Pexels</a:t>
            </a:r>
            <a:endParaRPr lang="en-GB" sz="1100"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3B6DE12-CB40-473C-92DB-7CECC5A5A509}"/>
              </a:ext>
            </a:extLst>
          </p:cNvPr>
          <p:cNvPicPr>
            <a:picLocks noChangeAspect="1"/>
          </p:cNvPicPr>
          <p:nvPr/>
        </p:nvPicPr>
        <p:blipFill rotWithShape="1">
          <a:blip r:embed="rId3"/>
          <a:srcRect b="7926"/>
          <a:stretch/>
        </p:blipFill>
        <p:spPr>
          <a:xfrm>
            <a:off x="7613677" y="684891"/>
            <a:ext cx="4578323" cy="6314481"/>
          </a:xfrm>
          <a:prstGeom prst="rect">
            <a:avLst/>
          </a:prstGeom>
        </p:spPr>
      </p:pic>
      <p:sp>
        <p:nvSpPr>
          <p:cNvPr id="362" name="Google Shape;362;p31"/>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33</a:t>
            </a:fld>
            <a:endParaRPr/>
          </a:p>
        </p:txBody>
      </p:sp>
      <p:sp>
        <p:nvSpPr>
          <p:cNvPr id="363" name="Google Shape;363;p31"/>
          <p:cNvSpPr txBox="1">
            <a:spLocks noGrp="1"/>
          </p:cNvSpPr>
          <p:nvPr>
            <p:ph type="body" idx="2"/>
          </p:nvPr>
        </p:nvSpPr>
        <p:spPr>
          <a:xfrm>
            <a:off x="254585" y="1021468"/>
            <a:ext cx="7128710" cy="4108908"/>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 Tutarsızlıkları ve çelişkileri arayın; insanların söyledikleri ve yaptıkları çok farklı olabilir.</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 Sözsüz ipuçlarını, elleri, yüz ifadelerini gözlemleyin</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 “Ne hakkında düşünüyorsunuz...?” gibi tarafsız sorular sorun.</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 “Neden hissediyorsun...?” gibi duyguları keşfedin. "Nasıl hissediyorsun...?" "Peki o zaman ne hissettin?"</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 Soru ifadeleri.</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 Sıkışırsanız “neden?” diye sorun. Sürekli olarak neden duygu ve motivasyonun derinliklerine indiğini sormak.</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 “Bunun hakkında daha fazlasını söyleyebilir misin?”</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64" name="Google Shape;364;p31"/>
          <p:cNvSpPr txBox="1"/>
          <p:nvPr/>
        </p:nvSpPr>
        <p:spPr>
          <a:xfrm>
            <a:off x="254585" y="53364"/>
            <a:ext cx="11260668" cy="6315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tr-TR" sz="3600" b="1" dirty="0">
                <a:solidFill>
                  <a:schemeClr val="lt1"/>
                </a:solidFill>
                <a:latin typeface="Avenir"/>
                <a:sym typeface="Avenir"/>
              </a:rPr>
              <a:t>Etkili Röportaj Çeşitleri</a:t>
            </a:r>
            <a:endParaRPr dirty="0"/>
          </a:p>
        </p:txBody>
      </p:sp>
      <p:sp>
        <p:nvSpPr>
          <p:cNvPr id="2" name="TextBox 1">
            <a:extLst>
              <a:ext uri="{FF2B5EF4-FFF2-40B4-BE49-F238E27FC236}">
                <a16:creationId xmlns:a16="http://schemas.microsoft.com/office/drawing/2014/main" id="{57D2787B-0BA8-414B-B0FC-BBF1BC875FB3}"/>
              </a:ext>
            </a:extLst>
          </p:cNvPr>
          <p:cNvSpPr txBox="1"/>
          <p:nvPr/>
        </p:nvSpPr>
        <p:spPr>
          <a:xfrm>
            <a:off x="7819293" y="6337522"/>
            <a:ext cx="1406769" cy="338554"/>
          </a:xfrm>
          <a:prstGeom prst="rect">
            <a:avLst/>
          </a:prstGeom>
          <a:noFill/>
        </p:spPr>
        <p:txBody>
          <a:bodyPr wrap="square" rtlCol="0">
            <a:spAutoFit/>
          </a:bodyPr>
          <a:lstStyle/>
          <a:p>
            <a:r>
              <a:rPr lang="en-GB" sz="800" b="0" i="0" dirty="0">
                <a:solidFill>
                  <a:schemeClr val="bg1"/>
                </a:solidFill>
                <a:effectLst/>
                <a:latin typeface="+mn-lt"/>
                <a:cs typeface="Calibri" panose="020F0502020204030204" pitchFamily="34" charset="0"/>
              </a:rPr>
              <a:t>Photo by </a:t>
            </a:r>
            <a:r>
              <a:rPr lang="en-GB" sz="800" b="1" i="0" u="none" strike="noStrike" dirty="0" err="1">
                <a:solidFill>
                  <a:srgbClr val="0563C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Olya</a:t>
            </a:r>
            <a:r>
              <a:rPr lang="en-GB" sz="800" b="1" i="0" u="none" strike="noStrike" dirty="0">
                <a:solidFill>
                  <a:srgbClr val="0563C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 </a:t>
            </a:r>
            <a:r>
              <a:rPr lang="en-GB" sz="800" b="1" i="0" u="none" strike="noStrike" dirty="0" err="1">
                <a:solidFill>
                  <a:schemeClr val="bg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Kobruseva</a:t>
            </a:r>
            <a:r>
              <a:rPr lang="en-GB" sz="800" b="0" i="0" dirty="0">
                <a:solidFill>
                  <a:schemeClr val="bg1"/>
                </a:solidFill>
                <a:effectLst/>
                <a:latin typeface="+mn-lt"/>
                <a:cs typeface="Calibri" panose="020F0502020204030204" pitchFamily="34" charset="0"/>
              </a:rPr>
              <a:t> from </a:t>
            </a:r>
            <a:r>
              <a:rPr lang="en-GB" sz="800" b="1" i="0" u="none" strike="noStrike" dirty="0" err="1">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28"/>
          <p:cNvSpPr txBox="1"/>
          <p:nvPr/>
        </p:nvSpPr>
        <p:spPr>
          <a:xfrm>
            <a:off x="674237" y="914400"/>
            <a:ext cx="3657600" cy="2887579"/>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ctr" rtl="0">
              <a:lnSpc>
                <a:spcPct val="90000"/>
              </a:lnSpc>
              <a:spcBef>
                <a:spcPts val="0"/>
              </a:spcBef>
              <a:spcAft>
                <a:spcPts val="0"/>
              </a:spcAft>
              <a:buNone/>
            </a:pPr>
            <a:r>
              <a:rPr lang="en-GB" sz="4800" dirty="0">
                <a:solidFill>
                  <a:srgbClr val="FFFFFF"/>
                </a:solidFill>
                <a:latin typeface="Calibri"/>
                <a:ea typeface="Calibri"/>
                <a:cs typeface="Calibri"/>
                <a:sym typeface="Calibri"/>
              </a:rPr>
              <a:t>Exercise 2 – Using the empathy map to focus on your visitor experience</a:t>
            </a:r>
            <a:endParaRPr sz="4800" dirty="0">
              <a:solidFill>
                <a:srgbClr val="FFFFFF"/>
              </a:solidFill>
              <a:latin typeface="Calibri"/>
              <a:ea typeface="Calibri"/>
              <a:cs typeface="Calibri"/>
              <a:sym typeface="Calibri"/>
            </a:endParaRPr>
          </a:p>
        </p:txBody>
      </p:sp>
      <p:sp>
        <p:nvSpPr>
          <p:cNvPr id="336" name="Google Shape;336;p28"/>
          <p:cNvSpPr txBox="1">
            <a:spLocks noGrp="1"/>
          </p:cNvSpPr>
          <p:nvPr>
            <p:ph type="sldNum" idx="12"/>
          </p:nvPr>
        </p:nvSpPr>
        <p:spPr>
          <a:xfrm>
            <a:off x="9991022" y="6356350"/>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rPr>
              <a:t>34</a:t>
            </a:fld>
            <a:endParaRPr>
              <a:solidFill>
                <a:srgbClr val="595959"/>
              </a:solidFill>
            </a:endParaRPr>
          </a:p>
        </p:txBody>
      </p:sp>
      <p:pic>
        <p:nvPicPr>
          <p:cNvPr id="339" name="Google Shape;339;p28"/>
          <p:cNvPicPr preferRelativeResize="0"/>
          <p:nvPr/>
        </p:nvPicPr>
        <p:blipFill rotWithShape="1">
          <a:blip r:embed="rId3">
            <a:alphaModFix/>
          </a:blip>
          <a:srcRect/>
          <a:stretch/>
        </p:blipFill>
        <p:spPr>
          <a:xfrm>
            <a:off x="4821188" y="802698"/>
            <a:ext cx="4441944" cy="3200400"/>
          </a:xfrm>
          <a:prstGeom prst="rect">
            <a:avLst/>
          </a:prstGeom>
          <a:noFill/>
          <a:ln>
            <a:noFill/>
          </a:ln>
        </p:spPr>
      </p:pic>
      <p:sp>
        <p:nvSpPr>
          <p:cNvPr id="340" name="Google Shape;340;p28"/>
          <p:cNvSpPr txBox="1"/>
          <p:nvPr/>
        </p:nvSpPr>
        <p:spPr>
          <a:xfrm>
            <a:off x="184886" y="1150760"/>
            <a:ext cx="3221830" cy="4647386"/>
          </a:xfrm>
          <a:prstGeom prst="rect">
            <a:avLst/>
          </a:prstGeom>
          <a:noFill/>
          <a:ln>
            <a:noFill/>
          </a:ln>
        </p:spPr>
        <p:txBody>
          <a:bodyPr spcFirstLastPara="1" wrap="square" lIns="91425" tIns="45700" rIns="91425" bIns="45700" anchor="t" anchorCtr="0">
            <a:spAutoFit/>
          </a:bodyPr>
          <a:lstStyle/>
          <a:p>
            <a:pPr algn="ctr"/>
            <a:r>
              <a:rPr lang="tr-TR" sz="2000" i="1" dirty="0">
                <a:solidFill>
                  <a:srgbClr val="FF66CC"/>
                </a:solidFill>
              </a:rPr>
              <a:t>Haritanızı dijital olarak doldurun veya kağıt ve yapışkan notlar kullanın.</a:t>
            </a:r>
          </a:p>
          <a:p>
            <a:pPr algn="ctr"/>
            <a:r>
              <a:rPr lang="tr-TR" sz="2000" i="1" dirty="0">
                <a:solidFill>
                  <a:srgbClr val="FF66CC"/>
                </a:solidFill>
              </a:rPr>
              <a:t>Mülakatlara, gözlemlere ve empati kazanmanın diğer kaynaklarına dayandırın</a:t>
            </a:r>
          </a:p>
          <a:p>
            <a:pPr algn="ctr"/>
            <a:r>
              <a:rPr lang="tr-TR" sz="2000" i="1" dirty="0">
                <a:solidFill>
                  <a:srgbClr val="FF66CC"/>
                </a:solidFill>
              </a:rPr>
              <a:t>Bu kısa kılavuz süreç boyunca size yol gösterecek</a:t>
            </a:r>
          </a:p>
          <a:p>
            <a:pPr marL="0" marR="0" lvl="0" indent="0" algn="ctr" rtl="0">
              <a:spcBef>
                <a:spcPts val="0"/>
              </a:spcBef>
              <a:spcAft>
                <a:spcPts val="0"/>
              </a:spcAft>
              <a:buNone/>
            </a:pPr>
            <a:r>
              <a:rPr lang="en-GB" sz="2400" b="1" i="1" dirty="0">
                <a:solidFill>
                  <a:srgbClr val="E43794"/>
                </a:solidFill>
                <a:latin typeface="Calibri" panose="020F0502020204030204" pitchFamily="34" charset="0"/>
                <a:ea typeface="Avenir"/>
                <a:cs typeface="Calibri" panose="020F0502020204030204" pitchFamily="34" charset="0"/>
                <a:sym typeface="Avenir"/>
              </a:rPr>
              <a:t> </a:t>
            </a:r>
          </a:p>
          <a:p>
            <a:pPr marL="0" marR="0" lvl="0" indent="0" algn="ctr" rtl="0">
              <a:spcBef>
                <a:spcPts val="0"/>
              </a:spcBef>
              <a:spcAft>
                <a:spcPts val="0"/>
              </a:spcAft>
              <a:buNone/>
            </a:pPr>
            <a:r>
              <a:rPr lang="en-GB" sz="2400" b="1" i="1" dirty="0">
                <a:solidFill>
                  <a:srgbClr val="E43794"/>
                </a:solidFill>
                <a:latin typeface="Calibri" panose="020F0502020204030204" pitchFamily="34" charset="0"/>
                <a:ea typeface="Avenir"/>
                <a:cs typeface="Calibri" panose="020F0502020204030204" pitchFamily="34" charset="0"/>
                <a:sym typeface="Avenir"/>
                <a:hlinkClick r:id="rId4"/>
              </a:rPr>
              <a:t>Empathy Mapping guide</a:t>
            </a:r>
            <a:endParaRPr lang="en-GB" sz="2400" b="1" i="1" dirty="0">
              <a:solidFill>
                <a:srgbClr val="E43794"/>
              </a:solidFill>
              <a:latin typeface="Calibri" panose="020F0502020204030204" pitchFamily="34" charset="0"/>
              <a:ea typeface="Avenir"/>
              <a:cs typeface="Calibri" panose="020F0502020204030204" pitchFamily="34" charset="0"/>
              <a:sym typeface="Avenir"/>
            </a:endParaRPr>
          </a:p>
          <a:p>
            <a:pPr lvl="0" algn="ctr"/>
            <a:endParaRPr sz="2000"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240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341" name="Google Shape;341;p28"/>
          <p:cNvSpPr/>
          <p:nvPr/>
        </p:nvSpPr>
        <p:spPr>
          <a:xfrm>
            <a:off x="4705614" y="4070410"/>
            <a:ext cx="743090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dirty="0">
                <a:solidFill>
                  <a:schemeClr val="tx2">
                    <a:lumMod val="25000"/>
                  </a:schemeClr>
                </a:solidFill>
                <a:latin typeface="Calibri"/>
                <a:ea typeface="Calibri"/>
                <a:cs typeface="Calibri"/>
                <a:sym typeface="Calibri"/>
              </a:rPr>
              <a:t>Source: https://www.innovationtraining.org/empathy-map-template-training/</a:t>
            </a:r>
            <a:endParaRPr dirty="0">
              <a:solidFill>
                <a:schemeClr val="tx2">
                  <a:lumMod val="25000"/>
                </a:schemeClr>
              </a:solidFill>
              <a:sym typeface="Arial"/>
            </a:endParaRPr>
          </a:p>
        </p:txBody>
      </p:sp>
      <p:sp>
        <p:nvSpPr>
          <p:cNvPr id="342" name="Google Shape;342;p28"/>
          <p:cNvSpPr txBox="1"/>
          <p:nvPr/>
        </p:nvSpPr>
        <p:spPr>
          <a:xfrm>
            <a:off x="3607358" y="4467625"/>
            <a:ext cx="8544813" cy="2478587"/>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tr-TR" sz="2000" dirty="0">
                <a:solidFill>
                  <a:srgbClr val="FF66CC"/>
                </a:solidFill>
                <a:effectLst/>
                <a:latin typeface="Calibri" panose="020F0502020204030204" pitchFamily="34" charset="0"/>
                <a:ea typeface="Calibri" panose="020F0502020204030204" pitchFamily="34" charset="0"/>
                <a:cs typeface="Times New Roman" panose="02020603050405020304" pitchFamily="18" charset="0"/>
              </a:rPr>
              <a:t>SAY –</a:t>
            </a:r>
            <a:r>
              <a:rPr lang="tr-TR" sz="2000" dirty="0">
                <a:effectLst/>
                <a:latin typeface="Calibri" panose="020F0502020204030204" pitchFamily="34" charset="0"/>
                <a:ea typeface="Calibri" panose="020F0502020204030204" pitchFamily="34" charset="0"/>
                <a:cs typeface="Times New Roman" panose="02020603050405020304" pitchFamily="18" charset="0"/>
              </a:rPr>
              <a:t> Hedef müşteriler hangi kilit mesajları veriyor? Hizmetinizden nasıl bahsediyorlar?</a:t>
            </a:r>
          </a:p>
          <a:p>
            <a:pPr>
              <a:lnSpc>
                <a:spcPct val="107000"/>
              </a:lnSpc>
              <a:spcAft>
                <a:spcPts val="800"/>
              </a:spcAft>
            </a:pPr>
            <a:r>
              <a:rPr lang="tr-TR" sz="2000" dirty="0">
                <a:solidFill>
                  <a:srgbClr val="FF66CC"/>
                </a:solidFill>
                <a:effectLst/>
                <a:latin typeface="Calibri" panose="020F0502020204030204" pitchFamily="34" charset="0"/>
                <a:ea typeface="Calibri" panose="020F0502020204030204" pitchFamily="34" charset="0"/>
                <a:cs typeface="Times New Roman" panose="02020603050405020304" pitchFamily="18" charset="0"/>
              </a:rPr>
              <a:t>DÜŞÜN -</a:t>
            </a:r>
            <a:r>
              <a:rPr lang="tr-TR" sz="2000" dirty="0">
                <a:effectLst/>
                <a:latin typeface="Calibri" panose="020F0502020204030204" pitchFamily="34" charset="0"/>
                <a:ea typeface="Calibri" panose="020F0502020204030204" pitchFamily="34" charset="0"/>
                <a:cs typeface="Times New Roman" panose="02020603050405020304" pitchFamily="18" charset="0"/>
              </a:rPr>
              <a:t> Ziyaretçilerinizin davranışlarını hangi düşünceler veya inançlar etkileyebilir?</a:t>
            </a:r>
          </a:p>
          <a:p>
            <a:pPr>
              <a:lnSpc>
                <a:spcPct val="107000"/>
              </a:lnSpc>
              <a:spcAft>
                <a:spcPts val="800"/>
              </a:spcAft>
            </a:pPr>
            <a:r>
              <a:rPr lang="tr-TR" sz="2000" dirty="0">
                <a:solidFill>
                  <a:srgbClr val="FF66CC"/>
                </a:solidFill>
                <a:effectLst/>
                <a:latin typeface="Calibri" panose="020F0502020204030204" pitchFamily="34" charset="0"/>
                <a:ea typeface="Calibri" panose="020F0502020204030204" pitchFamily="34" charset="0"/>
                <a:cs typeface="Times New Roman" panose="02020603050405020304" pitchFamily="18" charset="0"/>
              </a:rPr>
              <a:t>HİSSEDİN –</a:t>
            </a:r>
            <a:r>
              <a:rPr lang="tr-TR" sz="2000" dirty="0">
                <a:effectLst/>
                <a:latin typeface="Calibri" panose="020F0502020204030204" pitchFamily="34" charset="0"/>
                <a:ea typeface="Calibri" panose="020F0502020204030204" pitchFamily="34" charset="0"/>
                <a:cs typeface="Times New Roman" panose="02020603050405020304" pitchFamily="18" charset="0"/>
              </a:rPr>
              <a:t> Müşterileriniz duygularını belirten hangi sözsüz ipuçları veriyor?</a:t>
            </a:r>
          </a:p>
          <a:p>
            <a:pPr>
              <a:lnSpc>
                <a:spcPct val="107000"/>
              </a:lnSpc>
              <a:spcAft>
                <a:spcPts val="800"/>
              </a:spcAft>
            </a:pPr>
            <a:r>
              <a:rPr lang="tr-TR" sz="2000" dirty="0">
                <a:solidFill>
                  <a:srgbClr val="FF66CC"/>
                </a:solidFill>
                <a:effectLst/>
                <a:latin typeface="Calibri" panose="020F0502020204030204" pitchFamily="34" charset="0"/>
                <a:ea typeface="Calibri" panose="020F0502020204030204" pitchFamily="34" charset="0"/>
                <a:cs typeface="Times New Roman" panose="02020603050405020304" pitchFamily="18" charset="0"/>
              </a:rPr>
              <a:t>YAPIN – </a:t>
            </a:r>
            <a:r>
              <a:rPr lang="tr-TR" sz="2000" dirty="0">
                <a:effectLst/>
                <a:latin typeface="Calibri" panose="020F0502020204030204" pitchFamily="34" charset="0"/>
                <a:ea typeface="Calibri" panose="020F0502020204030204" pitchFamily="34" charset="0"/>
                <a:cs typeface="Times New Roman" panose="02020603050405020304" pitchFamily="18" charset="0"/>
              </a:rPr>
              <a:t>Hangi eylemleri ve davranışları gözlemlediniz?</a:t>
            </a:r>
          </a:p>
        </p:txBody>
      </p:sp>
      <p:sp>
        <p:nvSpPr>
          <p:cNvPr id="343" name="Google Shape;343;p28"/>
          <p:cNvSpPr txBox="1"/>
          <p:nvPr/>
        </p:nvSpPr>
        <p:spPr>
          <a:xfrm>
            <a:off x="9673714" y="1664254"/>
            <a:ext cx="1997391" cy="1477287"/>
          </a:xfrm>
          <a:prstGeom prst="rect">
            <a:avLst/>
          </a:prstGeom>
          <a:solidFill>
            <a:srgbClr val="E4379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dirty="0">
                <a:solidFill>
                  <a:schemeClr val="lt1"/>
                </a:solidFill>
                <a:latin typeface="Calibri"/>
                <a:ea typeface="Calibri"/>
                <a:cs typeface="Calibri"/>
                <a:sym typeface="Calibri"/>
              </a:rPr>
              <a:t>Bu kısa Youtube Videosundan Daha Fazlasını Öğrenin</a:t>
            </a:r>
            <a:endParaRPr dirty="0"/>
          </a:p>
          <a:p>
            <a:pPr marL="0" marR="0" lvl="0" indent="0" algn="ctr" rtl="0">
              <a:spcBef>
                <a:spcPts val="0"/>
              </a:spcBef>
              <a:spcAft>
                <a:spcPts val="0"/>
              </a:spcAft>
              <a:buNone/>
            </a:pPr>
            <a:r>
              <a:rPr lang="en-GB" sz="1800"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How to empathy map</a:t>
            </a:r>
            <a:endParaRPr sz="1800"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9A2FF59A-6E38-4F66-8FF2-41283172C354}"/>
              </a:ext>
            </a:extLst>
          </p:cNvPr>
          <p:cNvSpPr txBox="1"/>
          <p:nvPr/>
        </p:nvSpPr>
        <p:spPr>
          <a:xfrm>
            <a:off x="212530" y="-38253"/>
            <a:ext cx="11141269" cy="461665"/>
          </a:xfrm>
          <a:prstGeom prst="rect">
            <a:avLst/>
          </a:prstGeom>
          <a:noFill/>
        </p:spPr>
        <p:txBody>
          <a:bodyPr wrap="square" rtlCol="0">
            <a:spAutoFit/>
          </a:bodyPr>
          <a:lstStyle/>
          <a:p>
            <a:r>
              <a:rPr lang="tr-TR" sz="2400" dirty="0">
                <a:solidFill>
                  <a:schemeClr val="bg1"/>
                </a:solidFill>
                <a:latin typeface="Avenir"/>
                <a:ea typeface="Avenir"/>
                <a:cs typeface="Avenir"/>
                <a:sym typeface="Avenir"/>
              </a:rPr>
              <a:t>Çalışma</a:t>
            </a:r>
            <a:r>
              <a:rPr lang="en-GB" sz="2400" dirty="0">
                <a:solidFill>
                  <a:schemeClr val="bg1"/>
                </a:solidFill>
                <a:latin typeface="Avenir"/>
                <a:ea typeface="Avenir"/>
                <a:cs typeface="Avenir"/>
                <a:sym typeface="Avenir"/>
              </a:rPr>
              <a:t> 2 – </a:t>
            </a:r>
            <a:r>
              <a:rPr lang="tr-TR" sz="2400" b="1" dirty="0">
                <a:solidFill>
                  <a:schemeClr val="bg1"/>
                </a:solidFill>
                <a:latin typeface="Avenir"/>
                <a:ea typeface="Avenir"/>
                <a:cs typeface="Avenir"/>
                <a:sym typeface="Avenir"/>
              </a:rPr>
              <a:t>Ziyaretçilerinizin Tecrübelerine Odaklanmak İçin Empati Haritanızı Kullanın</a:t>
            </a:r>
            <a:endParaRPr lang="en-GB"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2000"/>
                                        <p:tgtEl>
                                          <p:spTgt spid="33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Effect transition="in" filter="fade">
                                      <p:cBhvr>
                                        <p:cTn id="11" dur="2000"/>
                                        <p:tgtEl>
                                          <p:spTgt spid="34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41"/>
                                        </p:tgtEl>
                                        <p:attrNameLst>
                                          <p:attrName>style.visibility</p:attrName>
                                        </p:attrNameLst>
                                      </p:cBhvr>
                                      <p:to>
                                        <p:strVal val="visible"/>
                                      </p:to>
                                    </p:set>
                                    <p:animEffect transition="in" filter="fade">
                                      <p:cBhvr>
                                        <p:cTn id="15" dur="3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35</a:t>
            </a:fld>
            <a:endParaRPr/>
          </a:p>
        </p:txBody>
      </p:sp>
      <p:sp>
        <p:nvSpPr>
          <p:cNvPr id="371" name="Google Shape;371;p32"/>
          <p:cNvSpPr txBox="1">
            <a:spLocks noGrp="1"/>
          </p:cNvSpPr>
          <p:nvPr>
            <p:ph type="body" idx="1"/>
          </p:nvPr>
        </p:nvSpPr>
        <p:spPr>
          <a:xfrm>
            <a:off x="361164"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dirty="0">
                <a:solidFill>
                  <a:schemeClr val="lt1"/>
                </a:solidFill>
              </a:rPr>
              <a:t>Müşteri Yolculuğunuzu Keşfetme</a:t>
            </a:r>
            <a:endParaRPr dirty="0"/>
          </a:p>
        </p:txBody>
      </p:sp>
      <p:sp>
        <p:nvSpPr>
          <p:cNvPr id="372" name="Google Shape;372;p32"/>
          <p:cNvSpPr txBox="1">
            <a:spLocks noGrp="1"/>
          </p:cNvSpPr>
          <p:nvPr>
            <p:ph type="body" idx="2"/>
          </p:nvPr>
        </p:nvSpPr>
        <p:spPr>
          <a:xfrm>
            <a:off x="361163" y="1334458"/>
            <a:ext cx="6381282" cy="2994470"/>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Ziyaretçi karakterinizi görselleştirdikten ve deneyimleriyle empati kurduktan sonraki adım, pazarlamacıların </a:t>
            </a:r>
            <a:r>
              <a:rPr lang="tr-TR" sz="20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“müşteri yolculuğu”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olarak adlandırdığı, sitenizdeki yollarını keşfetmektir. Müşteri yolculuğunu takip etmek, ziyaretçinizin sizinle iletişime geçtiği ilk andan ziyaret sonrasına kadar yaşayacağı </a:t>
            </a:r>
            <a:r>
              <a:rPr lang="tr-TR" sz="20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ideal yolu hayal etmenize</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ve tanımlamanıza olanak tanır.</a:t>
            </a:r>
          </a:p>
        </p:txBody>
      </p:sp>
      <p:sp>
        <p:nvSpPr>
          <p:cNvPr id="2" name="TextBox 1">
            <a:extLst>
              <a:ext uri="{FF2B5EF4-FFF2-40B4-BE49-F238E27FC236}">
                <a16:creationId xmlns:a16="http://schemas.microsoft.com/office/drawing/2014/main" id="{F5FAC203-DB38-4A63-8703-B5E11C81595D}"/>
              </a:ext>
            </a:extLst>
          </p:cNvPr>
          <p:cNvSpPr txBox="1"/>
          <p:nvPr/>
        </p:nvSpPr>
        <p:spPr>
          <a:xfrm>
            <a:off x="361163" y="4527836"/>
            <a:ext cx="11559532" cy="2050690"/>
          </a:xfrm>
          <a:prstGeom prst="rect">
            <a:avLst/>
          </a:prstGeom>
          <a:noFill/>
        </p:spPr>
        <p:txBody>
          <a:bodyPr wrap="square" rtlCol="0">
            <a:spAutoFit/>
          </a:bodyPr>
          <a:lstStyle/>
          <a:p>
            <a:pPr algn="just">
              <a:lnSpc>
                <a:spcPct val="107000"/>
              </a:lnSpc>
              <a:spcAft>
                <a:spcPts val="80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Belirli bir ziyaretçi için, ziyaretçinin siteyle (doğrudan veya dolaylı olarak) etkileşimde bulunduğu tüm temas noktalarını belirleyerek başlayın. Bu bir rehber kitap, web sitesi, otoyol işaretleri, giriş masası, otopark, tur, restoran, hediyelik eşya dükkanı ve çıkış kapısını içerebilir. Bu temas noktaları baştan sona düzenlenir ve ardından ayrı ayrı değerlendirilir. Bu, ziyaretçi deneyimini geliştirmek için bir planın başlangıcı olur.</a:t>
            </a:r>
          </a:p>
        </p:txBody>
      </p:sp>
      <p:pic>
        <p:nvPicPr>
          <p:cNvPr id="4" name="Picture 3" descr="A picture containing calendar&#10;&#10;Description automatically generated">
            <a:extLst>
              <a:ext uri="{FF2B5EF4-FFF2-40B4-BE49-F238E27FC236}">
                <a16:creationId xmlns:a16="http://schemas.microsoft.com/office/drawing/2014/main" id="{A5263E09-8AA5-4F51-8EE1-3C6800CDF2FD}"/>
              </a:ext>
            </a:extLst>
          </p:cNvPr>
          <p:cNvPicPr>
            <a:picLocks noChangeAspect="1"/>
          </p:cNvPicPr>
          <p:nvPr/>
        </p:nvPicPr>
        <p:blipFill>
          <a:blip r:embed="rId3"/>
          <a:stretch>
            <a:fillRect/>
          </a:stretch>
        </p:blipFill>
        <p:spPr>
          <a:xfrm>
            <a:off x="6801372" y="995899"/>
            <a:ext cx="5119323" cy="34304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62402F-E7DF-8665-D808-E27A8745B824}"/>
              </a:ext>
            </a:extLst>
          </p:cNvPr>
          <p:cNvSpPr>
            <a:spLocks noGrp="1"/>
          </p:cNvSpPr>
          <p:nvPr>
            <p:ph type="body" idx="1"/>
          </p:nvPr>
        </p:nvSpPr>
        <p:spPr>
          <a:xfrm>
            <a:off x="481121" y="797439"/>
            <a:ext cx="5614878" cy="631527"/>
          </a:xfrm>
        </p:spPr>
        <p:txBody>
          <a:bodyPr/>
          <a:lstStyle/>
          <a:p>
            <a:r>
              <a:rPr lang="tr-TR" dirty="0"/>
              <a:t>Uzmanlık Çeşitleri</a:t>
            </a:r>
            <a:endParaRPr lang="en-GB" dirty="0"/>
          </a:p>
        </p:txBody>
      </p:sp>
      <p:sp>
        <p:nvSpPr>
          <p:cNvPr id="4" name="Text Placeholder 3">
            <a:extLst>
              <a:ext uri="{FF2B5EF4-FFF2-40B4-BE49-F238E27FC236}">
                <a16:creationId xmlns:a16="http://schemas.microsoft.com/office/drawing/2014/main" id="{6154C0B6-383E-E3C8-979C-C787EAC2618F}"/>
              </a:ext>
            </a:extLst>
          </p:cNvPr>
          <p:cNvSpPr>
            <a:spLocks noGrp="1"/>
          </p:cNvSpPr>
          <p:nvPr>
            <p:ph type="body" idx="3"/>
          </p:nvPr>
        </p:nvSpPr>
        <p:spPr>
          <a:xfrm>
            <a:off x="481122" y="1841949"/>
            <a:ext cx="5614877" cy="4108908"/>
          </a:xfrm>
        </p:spPr>
        <p:txBody>
          <a:bodyPr/>
          <a:lstStyle/>
          <a:p>
            <a:pPr algn="just">
              <a:lnSpc>
                <a:spcPct val="107000"/>
              </a:lnSpc>
              <a:spcAft>
                <a:spcPts val="800"/>
              </a:spcAft>
            </a:pPr>
            <a:r>
              <a:rPr lang="tr-TR" sz="20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Harika bir müşteri yolculuğu haritası, deneyimi sizin düşündüğünüz gibi değil, müşterinizin gördüğü şekilde temsil etmelidir. Bu, genellikle sosyal medya etkileri, web aramaları ve müşterilerinizin daha resme girmeden önce attığı adımlar gibi doğrudan kontrolünüz dışındaki yönleri içereceği anlamına gelir.</a:t>
            </a:r>
          </a:p>
          <a:p>
            <a:pPr algn="just">
              <a:lnSpc>
                <a:spcPct val="107000"/>
              </a:lnSpc>
              <a:spcAft>
                <a:spcPts val="800"/>
              </a:spcAft>
            </a:pPr>
            <a:r>
              <a:rPr lang="tr-TR" sz="20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Müşteri deneyimi danışmanlarından Müşteri Yolculuğu Haritasının en önemli 10 gereksinimi </a:t>
            </a:r>
            <a:r>
              <a:rPr lang="en-GB" sz="2400" b="0" i="0" u="sng" dirty="0">
                <a:solidFill>
                  <a:schemeClr val="tx1">
                    <a:lumMod val="85000"/>
                    <a:lumOff val="15000"/>
                  </a:schemeClr>
                </a:solidFill>
                <a:effectLst/>
                <a:latin typeface="Calibri" panose="020F0502020204030204" pitchFamily="34" charset="0"/>
                <a:cs typeface="Calibri" panose="020F0502020204030204" pitchFamily="34" charset="0"/>
                <a:hlinkClick r:id="rId2"/>
              </a:rPr>
              <a:t>Heart of the Customer</a:t>
            </a:r>
            <a:r>
              <a:rPr lang="en-GB" sz="2400" b="0" i="0" u="sng" dirty="0">
                <a:solidFill>
                  <a:schemeClr val="tx1">
                    <a:lumMod val="85000"/>
                    <a:lumOff val="15000"/>
                  </a:schemeClr>
                </a:solidFill>
                <a:effectLst/>
                <a:latin typeface="Calibri" panose="020F0502020204030204" pitchFamily="34" charset="0"/>
                <a:cs typeface="Calibri" panose="020F0502020204030204" pitchFamily="34" charset="0"/>
              </a:rPr>
              <a:t> </a:t>
            </a:r>
          </a:p>
          <a:p>
            <a:endParaRPr lang="en-GB" dirty="0"/>
          </a:p>
        </p:txBody>
      </p:sp>
      <p:pic>
        <p:nvPicPr>
          <p:cNvPr id="22" name="Picture Placeholder 21">
            <a:extLst>
              <a:ext uri="{FF2B5EF4-FFF2-40B4-BE49-F238E27FC236}">
                <a16:creationId xmlns:a16="http://schemas.microsoft.com/office/drawing/2014/main" id="{D1E4400C-5488-89B0-1214-36ECCD077665}"/>
              </a:ext>
            </a:extLst>
          </p:cNvPr>
          <p:cNvPicPr>
            <a:picLocks noGrp="1" noChangeAspect="1"/>
          </p:cNvPicPr>
          <p:nvPr>
            <p:ph type="pic" idx="2"/>
          </p:nvPr>
        </p:nvPicPr>
        <p:blipFill rotWithShape="1">
          <a:blip r:embed="rId3"/>
          <a:srcRect t="5166" b="5166"/>
          <a:stretch/>
        </p:blipFill>
        <p:spPr>
          <a:xfrm>
            <a:off x="7100870" y="3027363"/>
            <a:ext cx="3690938" cy="3830637"/>
          </a:xfrm>
        </p:spPr>
      </p:pic>
    </p:spTree>
    <p:extLst>
      <p:ext uri="{BB962C8B-B14F-4D97-AF65-F5344CB8AC3E}">
        <p14:creationId xmlns:p14="http://schemas.microsoft.com/office/powerpoint/2010/main" val="2865535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37</a:t>
            </a:fld>
            <a:endParaRPr/>
          </a:p>
        </p:txBody>
      </p:sp>
      <p:sp>
        <p:nvSpPr>
          <p:cNvPr id="380" name="Google Shape;380;p33"/>
          <p:cNvSpPr txBox="1">
            <a:spLocks noGrp="1"/>
          </p:cNvSpPr>
          <p:nvPr>
            <p:ph type="body" idx="1"/>
          </p:nvPr>
        </p:nvSpPr>
        <p:spPr>
          <a:xfrm>
            <a:off x="465666"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dirty="0">
                <a:solidFill>
                  <a:schemeClr val="lt1"/>
                </a:solidFill>
              </a:rPr>
              <a:t>Müşteri Yolculuğunuzu Keşfetme</a:t>
            </a:r>
            <a:endParaRPr dirty="0"/>
          </a:p>
        </p:txBody>
      </p:sp>
      <p:sp>
        <p:nvSpPr>
          <p:cNvPr id="381" name="Google Shape;381;p33"/>
          <p:cNvSpPr txBox="1">
            <a:spLocks noGrp="1"/>
          </p:cNvSpPr>
          <p:nvPr>
            <p:ph type="body" idx="2"/>
          </p:nvPr>
        </p:nvSpPr>
        <p:spPr>
          <a:xfrm>
            <a:off x="1" y="790368"/>
            <a:ext cx="11816862" cy="5999997"/>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Sonraki slaytlarda, modellere kolayca uygulanabilen bir müşteri yolculuğunun haritasını çıkaracağız.</a:t>
            </a:r>
          </a:p>
          <a:p>
            <a:pPr>
              <a:lnSpc>
                <a:spcPct val="107000"/>
              </a:lnSpc>
              <a:spcAft>
                <a:spcPts val="800"/>
              </a:spcAft>
            </a:pPr>
            <a:r>
              <a:rPr lang="tr-TR"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F</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arklı kültürel miras alanları veya deneyimler.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Tipik ziyaretçi yolculuğunun </a:t>
            </a:r>
            <a:r>
              <a:rPr lang="tr-TR" sz="2000" dirty="0">
                <a:solidFill>
                  <a:srgbClr val="E9498E"/>
                </a:solidFill>
                <a:effectLst/>
                <a:latin typeface="Calibri" panose="020F0502020204030204" pitchFamily="34" charset="0"/>
                <a:ea typeface="Calibri" panose="020F0502020204030204" pitchFamily="34" charset="0"/>
                <a:cs typeface="Times New Roman" panose="02020603050405020304" pitchFamily="18" charset="0"/>
              </a:rPr>
              <a:t>5 aşaması</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vardır:</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b="1" dirty="0">
                <a:solidFill>
                  <a:srgbClr val="E9498E"/>
                </a:solidFill>
                <a:effectLst/>
                <a:latin typeface="Calibri" panose="020F0502020204030204" pitchFamily="34" charset="0"/>
                <a:ea typeface="Calibri" panose="020F0502020204030204" pitchFamily="34" charset="0"/>
                <a:cs typeface="Times New Roman" panose="02020603050405020304" pitchFamily="18" charset="0"/>
              </a:rPr>
              <a:t>1. Farkındalık</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Bir ziyaretçinin site deneyimi çok daha önce başlar</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ziyaret. Bu aşamada potansiyel ziyaretçi,</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ilk kez temas halinde. Çok önemli bir adımdır,</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iyi bir ilk izlenim gerçekten önemlidir.</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b="1" dirty="0">
                <a:solidFill>
                  <a:srgbClr val="E9498E"/>
                </a:solidFill>
                <a:effectLst/>
                <a:latin typeface="Calibri" panose="020F0502020204030204" pitchFamily="34" charset="0"/>
                <a:ea typeface="Calibri" panose="020F0502020204030204" pitchFamily="34" charset="0"/>
                <a:cs typeface="Times New Roman" panose="02020603050405020304" pitchFamily="18" charset="0"/>
              </a:rPr>
              <a:t>2. Değerlendirme</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Müşteri ziyareti düşünüyordu ve bunu ihtiyaçlarından birini tatmin etmenin olası bir yolu olarak görüyorlar.</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descr="Diagram, schematic&#10;&#10;Description automatically generated">
            <a:extLst>
              <a:ext uri="{FF2B5EF4-FFF2-40B4-BE49-F238E27FC236}">
                <a16:creationId xmlns:a16="http://schemas.microsoft.com/office/drawing/2014/main" id="{317A1289-E65B-44FD-B0F2-BAA211D59BFE}"/>
              </a:ext>
            </a:extLst>
          </p:cNvPr>
          <p:cNvPicPr>
            <a:picLocks noChangeAspect="1"/>
          </p:cNvPicPr>
          <p:nvPr/>
        </p:nvPicPr>
        <p:blipFill rotWithShape="1">
          <a:blip r:embed="rId3"/>
          <a:srcRect t="22689" b="23955"/>
          <a:stretch/>
        </p:blipFill>
        <p:spPr>
          <a:xfrm>
            <a:off x="7245308" y="1489720"/>
            <a:ext cx="4571555" cy="3659148"/>
          </a:xfrm>
          <a:prstGeom prst="rect">
            <a:avLst/>
          </a:prstGeom>
        </p:spPr>
      </p:pic>
      <p:sp>
        <p:nvSpPr>
          <p:cNvPr id="4" name="TextBox 3">
            <a:extLst>
              <a:ext uri="{FF2B5EF4-FFF2-40B4-BE49-F238E27FC236}">
                <a16:creationId xmlns:a16="http://schemas.microsoft.com/office/drawing/2014/main" id="{D24591CC-A7BE-4770-9B9D-0D8F16ACEE82}"/>
              </a:ext>
            </a:extLst>
          </p:cNvPr>
          <p:cNvSpPr txBox="1"/>
          <p:nvPr/>
        </p:nvSpPr>
        <p:spPr>
          <a:xfrm>
            <a:off x="10339753" y="5542568"/>
            <a:ext cx="1852247" cy="230832"/>
          </a:xfrm>
          <a:prstGeom prst="rect">
            <a:avLst/>
          </a:prstGeom>
          <a:noFill/>
        </p:spPr>
        <p:txBody>
          <a:bodyPr wrap="square" rtlCol="0">
            <a:spAutoFit/>
          </a:bodyPr>
          <a:lstStyle/>
          <a:p>
            <a:r>
              <a:rPr lang="en-GB" sz="900" b="0" i="0" dirty="0">
                <a:solidFill>
                  <a:schemeClr val="bg2">
                    <a:lumMod val="75000"/>
                  </a:schemeClr>
                </a:solidFill>
                <a:effectLst/>
                <a:latin typeface="Avenir" panose="02000503020000020003"/>
                <a:hlinkClick r:id="rId4">
                  <a:extLst>
                    <a:ext uri="{A12FA001-AC4F-418D-AE19-62706E023703}">
                      <ahyp:hlinkClr xmlns:ahyp="http://schemas.microsoft.com/office/drawing/2018/hyperlinkcolor" val="tx"/>
                    </a:ext>
                  </a:extLst>
                </a:hlinkClick>
              </a:rPr>
              <a:t>Photo by Monstera</a:t>
            </a:r>
            <a:endParaRPr lang="en-GB" sz="900" dirty="0">
              <a:solidFill>
                <a:schemeClr val="bg2">
                  <a:lumMod val="75000"/>
                </a:schemeClr>
              </a:solidFill>
              <a:latin typeface="Avenir" panose="02000503020000020003"/>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4"/>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38</a:t>
            </a:fld>
            <a:endParaRPr/>
          </a:p>
        </p:txBody>
      </p:sp>
      <p:sp>
        <p:nvSpPr>
          <p:cNvPr id="388" name="Google Shape;388;p34"/>
          <p:cNvSpPr txBox="1">
            <a:spLocks noGrp="1"/>
          </p:cNvSpPr>
          <p:nvPr>
            <p:ph type="body" idx="1"/>
          </p:nvPr>
        </p:nvSpPr>
        <p:spPr>
          <a:xfrm>
            <a:off x="399678"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dirty="0">
                <a:solidFill>
                  <a:schemeClr val="lt1"/>
                </a:solidFill>
              </a:rPr>
              <a:t>Müşteri Yolculuğunuzu Keşfetme</a:t>
            </a:r>
            <a:r>
              <a:rPr lang="en-GB" dirty="0">
                <a:solidFill>
                  <a:schemeClr val="lt1"/>
                </a:solidFill>
              </a:rPr>
              <a:t> </a:t>
            </a:r>
            <a:endParaRPr dirty="0"/>
          </a:p>
        </p:txBody>
      </p:sp>
      <p:sp>
        <p:nvSpPr>
          <p:cNvPr id="389" name="Google Shape;389;p34"/>
          <p:cNvSpPr txBox="1">
            <a:spLocks noGrp="1"/>
          </p:cNvSpPr>
          <p:nvPr>
            <p:ph type="body" idx="2"/>
          </p:nvPr>
        </p:nvSpPr>
        <p:spPr>
          <a:xfrm>
            <a:off x="189911" y="780918"/>
            <a:ext cx="11812177" cy="4108908"/>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sz="20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3. Satın alma</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Ziyaretçi teklifinizi değerlendirdi ve sizi ziyaret etmeyi seçti. İhtiyaçlarını karşılamak için ideal ürünü sunduğunuzu anlayacakları bir noktaya geldiler. </a:t>
            </a:r>
          </a:p>
          <a:p>
            <a:pPr>
              <a:lnSpc>
                <a:spcPct val="107000"/>
              </a:lnSpc>
              <a:spcAft>
                <a:spcPts val="800"/>
              </a:spcAft>
            </a:pPr>
            <a:r>
              <a:rPr lang="tr-TR" sz="20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4. Tutma</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Ziyaret beklentilerini karşıladıysa, arkadaşları, aileleri ve meslektaşları ile bu konuda olumlu konuşacaklar. Bu aşamada, akıllarında bir yer tutmak için ziyaretçiyi elde tutmanın ve ilgisini çekmenin bir yolunu bulmanız gerekir.</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r">
              <a:lnSpc>
                <a:spcPct val="107000"/>
              </a:lnSpc>
              <a:spcAft>
                <a:spcPts val="800"/>
              </a:spcAft>
            </a:pPr>
            <a:r>
              <a:rPr lang="tr-TR" sz="20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5. Savunuculuk</a:t>
            </a:r>
          </a:p>
          <a:p>
            <a:pPr algn="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Ziyaretçi, bilgilerini paylaştığınızı anladığında</a:t>
            </a:r>
          </a:p>
          <a:p>
            <a:pPr algn="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çıkarları ve gerçek olacakları değerler</a:t>
            </a:r>
          </a:p>
          <a:p>
            <a:pPr algn="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büyükelçi ve savunucu, pozitif yayılıyor</a:t>
            </a:r>
          </a:p>
          <a:p>
            <a:pPr algn="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reklam harcaması olmadan ağlarına mesajlar</a:t>
            </a:r>
          </a:p>
          <a:p>
            <a:pPr algn="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gereklidir.</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descr="A person taking a selfie&#10;&#10;Description automatically generated with low confidence">
            <a:extLst>
              <a:ext uri="{FF2B5EF4-FFF2-40B4-BE49-F238E27FC236}">
                <a16:creationId xmlns:a16="http://schemas.microsoft.com/office/drawing/2014/main" id="{4C652EB9-4869-4B70-A12D-C62CCF17449F}"/>
              </a:ext>
            </a:extLst>
          </p:cNvPr>
          <p:cNvPicPr>
            <a:picLocks noChangeAspect="1"/>
          </p:cNvPicPr>
          <p:nvPr/>
        </p:nvPicPr>
        <p:blipFill rotWithShape="1">
          <a:blip r:embed="rId3"/>
          <a:srcRect b="11894"/>
          <a:stretch/>
        </p:blipFill>
        <p:spPr>
          <a:xfrm>
            <a:off x="714102" y="4061398"/>
            <a:ext cx="3486771" cy="2957376"/>
          </a:xfrm>
          <a:prstGeom prst="rect">
            <a:avLst/>
          </a:prstGeom>
        </p:spPr>
      </p:pic>
      <p:sp>
        <p:nvSpPr>
          <p:cNvPr id="4" name="TextBox 3">
            <a:extLst>
              <a:ext uri="{FF2B5EF4-FFF2-40B4-BE49-F238E27FC236}">
                <a16:creationId xmlns:a16="http://schemas.microsoft.com/office/drawing/2014/main" id="{4F9AAD3F-96B6-429F-808B-BBC9C9E700F4}"/>
              </a:ext>
            </a:extLst>
          </p:cNvPr>
          <p:cNvSpPr txBox="1"/>
          <p:nvPr/>
        </p:nvSpPr>
        <p:spPr>
          <a:xfrm>
            <a:off x="4419739" y="6642556"/>
            <a:ext cx="5060882" cy="215444"/>
          </a:xfrm>
          <a:prstGeom prst="rect">
            <a:avLst/>
          </a:prstGeom>
          <a:noFill/>
        </p:spPr>
        <p:txBody>
          <a:bodyPr wrap="square" rtlCol="0">
            <a:spAutoFit/>
          </a:bodyPr>
          <a:lstStyle/>
          <a:p>
            <a:r>
              <a:rPr lang="en-GB" sz="800" b="0" i="0" dirty="0">
                <a:solidFill>
                  <a:schemeClr val="tx2">
                    <a:lumMod val="50000"/>
                  </a:schemeClr>
                </a:solidFill>
                <a:effectLst/>
                <a:latin typeface="+mj-lt"/>
              </a:rPr>
              <a:t>Photo by </a:t>
            </a:r>
            <a:r>
              <a:rPr lang="en-GB" sz="800" b="0" i="0" dirty="0" err="1">
                <a:solidFill>
                  <a:schemeClr val="tx2">
                    <a:lumMod val="50000"/>
                  </a:schemeClr>
                </a:solidFill>
                <a:effectLst/>
                <a:latin typeface="+mj-lt"/>
              </a:rPr>
              <a:t>cottonbro</a:t>
            </a:r>
            <a:r>
              <a:rPr lang="en-GB" sz="800" b="0" i="0" dirty="0">
                <a:solidFill>
                  <a:schemeClr val="tx2">
                    <a:lumMod val="50000"/>
                  </a:schemeClr>
                </a:solidFill>
                <a:effectLst/>
                <a:latin typeface="+mj-lt"/>
              </a:rPr>
              <a:t>: https://www.pexels.com/photo/people-using-a-smartphone-5081918/</a:t>
            </a:r>
            <a:endParaRPr lang="en-GB" sz="800" dirty="0">
              <a:solidFill>
                <a:schemeClr val="tx2">
                  <a:lumMod val="50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sp>
        <p:nvSpPr>
          <p:cNvPr id="395" name="Google Shape;395;p35"/>
          <p:cNvSpPr txBox="1"/>
          <p:nvPr/>
        </p:nvSpPr>
        <p:spPr>
          <a:xfrm>
            <a:off x="674237" y="914400"/>
            <a:ext cx="3657600" cy="2887579"/>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ctr" rtl="0">
              <a:lnSpc>
                <a:spcPct val="90000"/>
              </a:lnSpc>
              <a:spcBef>
                <a:spcPts val="0"/>
              </a:spcBef>
              <a:spcAft>
                <a:spcPts val="0"/>
              </a:spcAft>
              <a:buNone/>
            </a:pPr>
            <a:r>
              <a:rPr lang="en-GB" sz="4800" dirty="0">
                <a:solidFill>
                  <a:srgbClr val="FFFFFF"/>
                </a:solidFill>
                <a:latin typeface="Calibri"/>
                <a:ea typeface="Calibri"/>
                <a:cs typeface="Calibri"/>
                <a:sym typeface="Calibri"/>
              </a:rPr>
              <a:t>Exercise 2 – Using the empathy map to focus on your visitor experience</a:t>
            </a:r>
            <a:endParaRPr sz="4800" dirty="0">
              <a:solidFill>
                <a:srgbClr val="FFFFFF"/>
              </a:solidFill>
              <a:latin typeface="Calibri"/>
              <a:ea typeface="Calibri"/>
              <a:cs typeface="Calibri"/>
              <a:sym typeface="Calibri"/>
            </a:endParaRPr>
          </a:p>
        </p:txBody>
      </p:sp>
      <p:sp>
        <p:nvSpPr>
          <p:cNvPr id="396" name="Google Shape;396;p35"/>
          <p:cNvSpPr txBox="1">
            <a:spLocks noGrp="1"/>
          </p:cNvSpPr>
          <p:nvPr>
            <p:ph type="sldNum" idx="12"/>
          </p:nvPr>
        </p:nvSpPr>
        <p:spPr>
          <a:xfrm>
            <a:off x="9991022" y="6356350"/>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rPr>
              <a:t>39</a:t>
            </a:fld>
            <a:endParaRPr>
              <a:solidFill>
                <a:srgbClr val="595959"/>
              </a:solidFill>
            </a:endParaRPr>
          </a:p>
        </p:txBody>
      </p:sp>
      <p:sp>
        <p:nvSpPr>
          <p:cNvPr id="398" name="Google Shape;398;p35"/>
          <p:cNvSpPr txBox="1"/>
          <p:nvPr/>
        </p:nvSpPr>
        <p:spPr>
          <a:xfrm>
            <a:off x="457200" y="1314507"/>
            <a:ext cx="2973936" cy="45356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GB" sz="1000" dirty="0">
              <a:solidFill>
                <a:schemeClr val="tx1">
                  <a:lumMod val="75000"/>
                  <a:lumOff val="25000"/>
                </a:schemeClr>
              </a:solidFill>
              <a:latin typeface="Avenir"/>
              <a:sym typeface="Avenir"/>
            </a:endParaRPr>
          </a:p>
          <a:p>
            <a:pPr marL="0" marR="0" lvl="0" indent="0" algn="ctr" rtl="0">
              <a:spcBef>
                <a:spcPts val="0"/>
              </a:spcBef>
              <a:spcAft>
                <a:spcPts val="0"/>
              </a:spcAft>
              <a:buNone/>
            </a:pPr>
            <a:endParaRPr lang="en-GB" sz="1200" dirty="0">
              <a:solidFill>
                <a:schemeClr val="tx1">
                  <a:lumMod val="75000"/>
                  <a:lumOff val="25000"/>
                </a:schemeClr>
              </a:solidFill>
              <a:latin typeface="Avenir"/>
              <a:sym typeface="Avenir"/>
            </a:endParaRPr>
          </a:p>
          <a:p>
            <a:pPr algn="ctr">
              <a:lnSpc>
                <a:spcPct val="107000"/>
              </a:lnSpc>
              <a:spcAft>
                <a:spcPts val="800"/>
              </a:spcAft>
            </a:pPr>
            <a:br>
              <a:rPr lang="tr-TR" sz="2400" dirty="0">
                <a:effectLst/>
                <a:latin typeface="Calibri" panose="020F0502020204030204" pitchFamily="34" charset="0"/>
                <a:ea typeface="Calibri" panose="020F0502020204030204" pitchFamily="34" charset="0"/>
                <a:cs typeface="Times New Roman" panose="02020603050405020304" pitchFamily="18" charset="0"/>
              </a:rPr>
            </a:br>
            <a:r>
              <a:rPr lang="tr-TR" sz="2400" dirty="0">
                <a:effectLst/>
                <a:latin typeface="Calibri" panose="020F0502020204030204" pitchFamily="34" charset="0"/>
                <a:ea typeface="Calibri" panose="020F0502020204030204" pitchFamily="34" charset="0"/>
                <a:cs typeface="Times New Roman" panose="02020603050405020304" pitchFamily="18" charset="0"/>
              </a:rPr>
              <a:t>Dışarıda çok sayıda farklı müşteri yolculuğu haritası var - kendi haritanızı yayınlayarak başlayın</a:t>
            </a:r>
          </a:p>
          <a:p>
            <a:pPr marL="0" marR="0" lvl="0" indent="0" algn="ctr" rtl="0">
              <a:spcBef>
                <a:spcPts val="0"/>
              </a:spcBef>
              <a:spcAft>
                <a:spcPts val="0"/>
              </a:spcAft>
              <a:buNone/>
            </a:pPr>
            <a:endParaRPr lang="en-GB" sz="2400" dirty="0">
              <a:solidFill>
                <a:srgbClr val="E43794"/>
              </a:solidFill>
              <a:latin typeface="Avenir"/>
              <a:sym typeface="Avenir"/>
            </a:endParaRPr>
          </a:p>
          <a:p>
            <a:pPr marL="0" marR="0" lvl="0" indent="0" algn="ctr" rtl="0">
              <a:spcBef>
                <a:spcPts val="0"/>
              </a:spcBef>
              <a:spcAft>
                <a:spcPts val="0"/>
              </a:spcAft>
              <a:buNone/>
            </a:pPr>
            <a:endParaRPr lang="en-GB" sz="1000" dirty="0">
              <a:solidFill>
                <a:srgbClr val="E43794"/>
              </a:solidFill>
              <a:latin typeface="Avenir"/>
              <a:sym typeface="Avenir"/>
            </a:endParaRPr>
          </a:p>
          <a:p>
            <a:pPr marL="0" marR="0" lvl="0" indent="0" algn="ctr" rtl="0">
              <a:spcBef>
                <a:spcPts val="0"/>
              </a:spcBef>
              <a:spcAft>
                <a:spcPts val="0"/>
              </a:spcAft>
              <a:buNone/>
            </a:pPr>
            <a:r>
              <a:rPr lang="en-GB" sz="2400" dirty="0">
                <a:solidFill>
                  <a:srgbClr val="FE00BB"/>
                </a:solidFill>
                <a:latin typeface="Avenir"/>
                <a:ea typeface="Avenir"/>
                <a:cs typeface="Avenir"/>
                <a:sym typeface="Avenir"/>
                <a:hlinkClick r:id="rId3">
                  <a:extLst>
                    <a:ext uri="{A12FA001-AC4F-418D-AE19-62706E023703}">
                      <ahyp:hlinkClr xmlns:ahyp="http://schemas.microsoft.com/office/drawing/2018/hyperlinkcolor" val="tx"/>
                    </a:ext>
                  </a:extLst>
                </a:hlinkClick>
              </a:rPr>
              <a:t>Free pdf </a:t>
            </a:r>
            <a:r>
              <a:rPr lang="en-GB" sz="2400" dirty="0">
                <a:solidFill>
                  <a:srgbClr val="0563C1"/>
                </a:solidFill>
                <a:latin typeface="Avenir"/>
                <a:ea typeface="Avenir"/>
                <a:cs typeface="Avenir"/>
                <a:sym typeface="Avenir"/>
                <a:hlinkClick r:id="rId3">
                  <a:extLst>
                    <a:ext uri="{A12FA001-AC4F-418D-AE19-62706E023703}">
                      <ahyp:hlinkClr xmlns:ahyp="http://schemas.microsoft.com/office/drawing/2018/hyperlinkcolor" val="tx"/>
                    </a:ext>
                  </a:extLst>
                </a:hlinkClick>
              </a:rPr>
              <a:t>- Journey Mapping for Arts Organisations</a:t>
            </a:r>
            <a:r>
              <a:rPr lang="en-GB" sz="2400" dirty="0">
                <a:solidFill>
                  <a:srgbClr val="E43794"/>
                </a:solidFill>
                <a:latin typeface="Avenir"/>
                <a:ea typeface="Avenir"/>
                <a:cs typeface="Avenir"/>
                <a:sym typeface="Avenir"/>
              </a:rPr>
              <a:t> </a:t>
            </a:r>
          </a:p>
        </p:txBody>
      </p:sp>
      <p:pic>
        <p:nvPicPr>
          <p:cNvPr id="399" name="Google Shape;399;p35"/>
          <p:cNvPicPr preferRelativeResize="0"/>
          <p:nvPr/>
        </p:nvPicPr>
        <p:blipFill rotWithShape="1">
          <a:blip r:embed="rId4">
            <a:alphaModFix/>
          </a:blip>
          <a:srcRect/>
          <a:stretch/>
        </p:blipFill>
        <p:spPr>
          <a:xfrm>
            <a:off x="4511673" y="713408"/>
            <a:ext cx="6842126" cy="5990047"/>
          </a:xfrm>
          <a:prstGeom prst="rect">
            <a:avLst/>
          </a:prstGeom>
          <a:noFill/>
          <a:ln>
            <a:noFill/>
          </a:ln>
        </p:spPr>
      </p:pic>
      <p:sp>
        <p:nvSpPr>
          <p:cNvPr id="4" name="TextBox 3">
            <a:extLst>
              <a:ext uri="{FF2B5EF4-FFF2-40B4-BE49-F238E27FC236}">
                <a16:creationId xmlns:a16="http://schemas.microsoft.com/office/drawing/2014/main" id="{5C4F8A9B-A5F7-413D-ABA0-CBAB2EB84215}"/>
              </a:ext>
            </a:extLst>
          </p:cNvPr>
          <p:cNvSpPr txBox="1"/>
          <p:nvPr/>
        </p:nvSpPr>
        <p:spPr>
          <a:xfrm>
            <a:off x="457200" y="0"/>
            <a:ext cx="10465358" cy="646331"/>
          </a:xfrm>
          <a:prstGeom prst="rect">
            <a:avLst/>
          </a:prstGeom>
          <a:noFill/>
        </p:spPr>
        <p:txBody>
          <a:bodyPr wrap="square" rtlCol="0">
            <a:spAutoFit/>
          </a:bodyPr>
          <a:lstStyle/>
          <a:p>
            <a:r>
              <a:rPr lang="tr-TR" sz="3600" dirty="0">
                <a:solidFill>
                  <a:schemeClr val="bg1"/>
                </a:solidFill>
              </a:rPr>
              <a:t>Çalışma</a:t>
            </a:r>
            <a:r>
              <a:rPr lang="en-GB" sz="3600" dirty="0">
                <a:solidFill>
                  <a:schemeClr val="bg1"/>
                </a:solidFill>
              </a:rPr>
              <a:t> 3 – </a:t>
            </a:r>
            <a:r>
              <a:rPr lang="tr-TR" sz="3200" dirty="0">
                <a:solidFill>
                  <a:schemeClr val="bg1"/>
                </a:solidFill>
              </a:rPr>
              <a:t>Müşteri Yolculuğunu Haritalandırma</a:t>
            </a:r>
            <a:endParaRPr lang="en-GB"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4</a:t>
            </a:fld>
            <a:endParaRPr lang="fr-CA" dirty="0"/>
          </a:p>
        </p:txBody>
      </p:sp>
      <p:sp>
        <p:nvSpPr>
          <p:cNvPr id="4" name="Text Placeholder 3">
            <a:extLst>
              <a:ext uri="{FF2B5EF4-FFF2-40B4-BE49-F238E27FC236}">
                <a16:creationId xmlns:a16="http://schemas.microsoft.com/office/drawing/2014/main" id="{0087E7FC-6189-5A40-8E18-2A754AD97257}"/>
              </a:ext>
            </a:extLst>
          </p:cNvPr>
          <p:cNvSpPr>
            <a:spLocks noGrp="1"/>
          </p:cNvSpPr>
          <p:nvPr>
            <p:ph type="body" sz="quarter" idx="13"/>
          </p:nvPr>
        </p:nvSpPr>
        <p:spPr>
          <a:xfrm>
            <a:off x="7968936" y="2766283"/>
            <a:ext cx="3350570" cy="445340"/>
          </a:xfrm>
        </p:spPr>
        <p:txBody>
          <a:bodyPr/>
          <a:lstStyle/>
          <a:p>
            <a:r>
              <a:rPr lang="en-US" sz="2800" dirty="0">
                <a:solidFill>
                  <a:schemeClr val="bg1"/>
                </a:solidFill>
              </a:rPr>
              <a:t>Andrew McIntyre</a:t>
            </a:r>
          </a:p>
        </p:txBody>
      </p:sp>
      <p:sp>
        <p:nvSpPr>
          <p:cNvPr id="6" name="Text Placeholder 5">
            <a:extLst>
              <a:ext uri="{FF2B5EF4-FFF2-40B4-BE49-F238E27FC236}">
                <a16:creationId xmlns:a16="http://schemas.microsoft.com/office/drawing/2014/main" id="{66C72CC5-9381-0E4D-9ACA-5037B8DA964D}"/>
              </a:ext>
            </a:extLst>
          </p:cNvPr>
          <p:cNvSpPr>
            <a:spLocks noGrp="1"/>
          </p:cNvSpPr>
          <p:nvPr>
            <p:ph type="body" sz="quarter" idx="16"/>
          </p:nvPr>
        </p:nvSpPr>
        <p:spPr>
          <a:xfrm>
            <a:off x="4764943" y="398980"/>
            <a:ext cx="6863977" cy="1119578"/>
          </a:xfrm>
        </p:spPr>
        <p:txBody>
          <a:bodyPr/>
          <a:lstStyle/>
          <a:p>
            <a:endParaRPr lang="sl-SI" dirty="0"/>
          </a:p>
          <a:p>
            <a:endParaRPr lang="en-US" dirty="0"/>
          </a:p>
        </p:txBody>
      </p:sp>
      <p:sp>
        <p:nvSpPr>
          <p:cNvPr id="7" name="Google Shape;147;p6">
            <a:extLst>
              <a:ext uri="{FF2B5EF4-FFF2-40B4-BE49-F238E27FC236}">
                <a16:creationId xmlns:a16="http://schemas.microsoft.com/office/drawing/2014/main" id="{2C5A21AA-40B4-5033-FC96-973B0FFB6231}"/>
              </a:ext>
            </a:extLst>
          </p:cNvPr>
          <p:cNvSpPr txBox="1"/>
          <p:nvPr/>
        </p:nvSpPr>
        <p:spPr>
          <a:xfrm>
            <a:off x="3019568" y="286177"/>
            <a:ext cx="7742217" cy="1792886"/>
          </a:xfrm>
          <a:prstGeom prst="rect">
            <a:avLst/>
          </a:prstGeom>
          <a:noFill/>
          <a:ln>
            <a:noFill/>
          </a:ln>
        </p:spPr>
        <p:txBody>
          <a:bodyPr spcFirstLastPara="1" wrap="square" lIns="91425" tIns="45700" rIns="91425" bIns="45700" anchor="t" anchorCtr="0">
            <a:spAutoFit/>
          </a:bodyPr>
          <a:lstStyle/>
          <a:p>
            <a:pPr algn="ctr">
              <a:lnSpc>
                <a:spcPct val="107000"/>
              </a:lnSpc>
              <a:spcAft>
                <a:spcPts val="800"/>
              </a:spcAft>
            </a:pPr>
            <a:r>
              <a:rPr lang="en-GB" sz="2800" b="1" i="1" dirty="0">
                <a:solidFill>
                  <a:schemeClr val="tx1">
                    <a:lumMod val="65000"/>
                    <a:lumOff val="35000"/>
                  </a:schemeClr>
                </a:solidFill>
                <a:latin typeface="Avenir"/>
                <a:ea typeface="Avenir"/>
                <a:cs typeface="Avenir"/>
                <a:sym typeface="Avenir"/>
              </a:rPr>
              <a:t>“</a:t>
            </a:r>
            <a:r>
              <a:rPr lang="tr-TR" sz="1800" i="1" dirty="0">
                <a:effectLst/>
                <a:latin typeface="Calibri" panose="020F0502020204030204" pitchFamily="34" charset="0"/>
                <a:ea typeface="Calibri" panose="020F0502020204030204" pitchFamily="34" charset="0"/>
                <a:cs typeface="Times New Roman" panose="02020603050405020304" pitchFamily="18" charset="0"/>
              </a:rPr>
              <a:t>Başarılı olmak için en iyi konumdaki kuruluşlar, kesinlikle Vizyon liderliğindeki ve durmaksızın İzleyici odaklı olan kuruluşlardır.</a:t>
            </a:r>
          </a:p>
          <a:p>
            <a:pPr algn="ctr">
              <a:lnSpc>
                <a:spcPct val="107000"/>
              </a:lnSpc>
              <a:spcAft>
                <a:spcPts val="800"/>
              </a:spcAft>
            </a:pPr>
            <a:r>
              <a:rPr lang="tr-TR" sz="1800" i="1" dirty="0">
                <a:effectLst/>
                <a:latin typeface="Calibri" panose="020F0502020204030204" pitchFamily="34" charset="0"/>
                <a:ea typeface="Calibri" panose="020F0502020204030204" pitchFamily="34" charset="0"/>
                <a:cs typeface="Times New Roman" panose="02020603050405020304" pitchFamily="18" charset="0"/>
              </a:rPr>
              <a:t>Başarı için gizli sos</a:t>
            </a:r>
            <a:r>
              <a:rPr lang="en-GB" sz="2800" b="1" i="1" dirty="0">
                <a:solidFill>
                  <a:schemeClr val="tx1">
                    <a:lumMod val="65000"/>
                    <a:lumOff val="35000"/>
                  </a:schemeClr>
                </a:solidFill>
                <a:latin typeface="Avenir"/>
                <a:sym typeface="Avenir"/>
              </a:rPr>
              <a:t>”</a:t>
            </a:r>
            <a:endParaRPr b="1" dirty="0">
              <a:solidFill>
                <a:schemeClr val="tx1">
                  <a:lumMod val="65000"/>
                  <a:lumOff val="35000"/>
                </a:schemeClr>
              </a:solidFill>
            </a:endParaRPr>
          </a:p>
          <a:p>
            <a:pPr marL="0" marR="0" lvl="0" indent="0" algn="l" rtl="0">
              <a:spcBef>
                <a:spcPts val="0"/>
              </a:spcBef>
              <a:spcAft>
                <a:spcPts val="0"/>
              </a:spcAft>
              <a:buNone/>
            </a:pPr>
            <a:endParaRPr sz="1800" dirty="0">
              <a:solidFill>
                <a:schemeClr val="tx1">
                  <a:lumMod val="65000"/>
                  <a:lumOff val="35000"/>
                </a:schemeClr>
              </a:solidFill>
              <a:latin typeface="Calibri"/>
              <a:ea typeface="Calibri"/>
              <a:cs typeface="Calibri"/>
              <a:sym typeface="Calibri"/>
            </a:endParaRP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alendar&#10;&#10;Description automatically generated">
            <a:extLst>
              <a:ext uri="{FF2B5EF4-FFF2-40B4-BE49-F238E27FC236}">
                <a16:creationId xmlns:a16="http://schemas.microsoft.com/office/drawing/2014/main" id="{2E8C59B1-F381-4F75-A866-1638B28FA035}"/>
              </a:ext>
            </a:extLst>
          </p:cNvPr>
          <p:cNvPicPr>
            <a:picLocks noGrp="1" noChangeAspect="1"/>
          </p:cNvPicPr>
          <p:nvPr>
            <p:ph type="pic" idx="2"/>
          </p:nvPr>
        </p:nvPicPr>
        <p:blipFill>
          <a:blip r:embed="rId2"/>
          <a:srcRect t="15434" b="15434"/>
          <a:stretch>
            <a:fillRect/>
          </a:stretch>
        </p:blipFill>
        <p:spPr>
          <a:xfrm>
            <a:off x="7079051" y="3028281"/>
            <a:ext cx="3691822" cy="3829719"/>
          </a:xfrm>
        </p:spPr>
      </p:pic>
      <p:sp>
        <p:nvSpPr>
          <p:cNvPr id="7" name="Text Placeholder 6">
            <a:extLst>
              <a:ext uri="{FF2B5EF4-FFF2-40B4-BE49-F238E27FC236}">
                <a16:creationId xmlns:a16="http://schemas.microsoft.com/office/drawing/2014/main" id="{256BB966-D6B0-4AD2-85DD-84045D07E3D0}"/>
              </a:ext>
            </a:extLst>
          </p:cNvPr>
          <p:cNvSpPr>
            <a:spLocks noGrp="1"/>
          </p:cNvSpPr>
          <p:nvPr>
            <p:ph type="body" idx="3"/>
          </p:nvPr>
        </p:nvSpPr>
        <p:spPr>
          <a:xfrm>
            <a:off x="168042" y="742599"/>
            <a:ext cx="6135329" cy="4108908"/>
          </a:xfrm>
        </p:spPr>
        <p:txBody>
          <a:bodyPr/>
          <a:lstStyle/>
          <a:p>
            <a:pPr algn="just">
              <a:lnSpc>
                <a:spcPct val="107000"/>
              </a:lnSpc>
              <a:spcAft>
                <a:spcPts val="800"/>
              </a:spcAft>
            </a:pPr>
            <a:r>
              <a:rPr lang="tr-TR"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Empati haritası, müşteri kişiliği ve müşteri yolculuk haritası, denemenizi, doğru dijital aracı bulmanızı ve sizin için önemli olan ziyaretçi grubu için heyecan verici yeni bir deneyim tasarlamanızı kolaylaştırmakla ilgilidir.</a:t>
            </a:r>
          </a:p>
          <a:p>
            <a:pPr algn="just">
              <a:lnSpc>
                <a:spcPct val="107000"/>
              </a:lnSpc>
              <a:spcAft>
                <a:spcPts val="800"/>
              </a:spcAft>
            </a:pPr>
            <a:r>
              <a:rPr lang="tr-TR"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Bu araçlar aynı zamanda yeni kitlelerle iletişim ve pazarlama için dijital potansiyelden yararlanmanın temelidir ve modül 5'te pazarlama ve iletişim stratejinizi ön plana çıkaracağız.</a:t>
            </a:r>
          </a:p>
        </p:txBody>
      </p:sp>
      <p:sp>
        <p:nvSpPr>
          <p:cNvPr id="2" name="Slide Number Placeholder 1">
            <a:extLst>
              <a:ext uri="{FF2B5EF4-FFF2-40B4-BE49-F238E27FC236}">
                <a16:creationId xmlns:a16="http://schemas.microsoft.com/office/drawing/2014/main" id="{D7D80B20-D1E4-4FEE-86A1-1A7C36CE3C0E}"/>
              </a:ext>
            </a:extLst>
          </p:cNvPr>
          <p:cNvSpPr>
            <a:spLocks noGrp="1"/>
          </p:cNvSpPr>
          <p:nvPr>
            <p:ph type="sldNum" idx="4294967295"/>
          </p:nvPr>
        </p:nvSpPr>
        <p:spPr>
          <a:xfrm>
            <a:off x="7889875" y="6561138"/>
            <a:ext cx="4302125" cy="228600"/>
          </a:xfrm>
        </p:spPr>
        <p:txBody>
          <a:bodyPr/>
          <a:lstStyle/>
          <a:p>
            <a:pPr marL="0" lvl="0" indent="0" algn="r" rtl="0">
              <a:spcBef>
                <a:spcPts val="0"/>
              </a:spcBef>
              <a:spcAft>
                <a:spcPts val="0"/>
              </a:spcAft>
              <a:buNone/>
            </a:pPr>
            <a:fld id="{00000000-1234-1234-1234-123412341234}" type="slidenum">
              <a:rPr lang="en-GB" smtClean="0"/>
              <a:t>40</a:t>
            </a:fld>
            <a:endParaRPr lang="en-GB"/>
          </a:p>
        </p:txBody>
      </p:sp>
      <p:sp>
        <p:nvSpPr>
          <p:cNvPr id="12" name="TextBox 11">
            <a:extLst>
              <a:ext uri="{FF2B5EF4-FFF2-40B4-BE49-F238E27FC236}">
                <a16:creationId xmlns:a16="http://schemas.microsoft.com/office/drawing/2014/main" id="{DBBE9A9D-E1DB-413D-A3AD-41BECA62F8D2}"/>
              </a:ext>
            </a:extLst>
          </p:cNvPr>
          <p:cNvSpPr txBox="1"/>
          <p:nvPr/>
        </p:nvSpPr>
        <p:spPr>
          <a:xfrm>
            <a:off x="10934398" y="6053307"/>
            <a:ext cx="1122135" cy="507831"/>
          </a:xfrm>
          <a:prstGeom prst="rect">
            <a:avLst/>
          </a:prstGeom>
          <a:noFill/>
        </p:spPr>
        <p:txBody>
          <a:bodyPr wrap="square" rtlCol="0">
            <a:spAutoFit/>
          </a:bodyPr>
          <a:lstStyle/>
          <a:p>
            <a:r>
              <a:rPr lang="en-GB" sz="900" b="0" i="0" dirty="0">
                <a:solidFill>
                  <a:schemeClr val="bg1"/>
                </a:solidFill>
                <a:effectLst/>
                <a:latin typeface="+mn-lt"/>
              </a:rPr>
              <a:t>Photo by </a:t>
            </a:r>
            <a:r>
              <a:rPr lang="en-GB" sz="900" b="1" i="0" u="none" strike="noStrike" dirty="0">
                <a:solidFill>
                  <a:schemeClr val="bg1"/>
                </a:solidFill>
                <a:effectLst/>
                <a:latin typeface="+mn-lt"/>
                <a:hlinkClick r:id="rId3">
                  <a:extLst>
                    <a:ext uri="{A12FA001-AC4F-418D-AE19-62706E023703}">
                      <ahyp:hlinkClr xmlns:ahyp="http://schemas.microsoft.com/office/drawing/2018/hyperlinkcolor" val="tx"/>
                    </a:ext>
                  </a:extLst>
                </a:hlinkClick>
              </a:rPr>
              <a:t>Polina Zimmerman</a:t>
            </a:r>
            <a:r>
              <a:rPr lang="en-GB" sz="900" b="0" i="0" dirty="0">
                <a:solidFill>
                  <a:schemeClr val="bg1"/>
                </a:solidFill>
                <a:effectLst/>
                <a:latin typeface="+mn-lt"/>
              </a:rPr>
              <a:t> from </a:t>
            </a:r>
            <a:r>
              <a:rPr lang="en-GB" sz="900" b="1" i="0" u="none" strike="noStrike" dirty="0" err="1">
                <a:solidFill>
                  <a:schemeClr val="bg1"/>
                </a:solidFill>
                <a:effectLst/>
                <a:latin typeface="+mn-lt"/>
                <a:hlinkClick r:id="rId4">
                  <a:extLst>
                    <a:ext uri="{A12FA001-AC4F-418D-AE19-62706E023703}">
                      <ahyp:hlinkClr xmlns:ahyp="http://schemas.microsoft.com/office/drawing/2018/hyperlinkcolor" val="tx"/>
                    </a:ext>
                  </a:extLst>
                </a:hlinkClick>
              </a:rPr>
              <a:t>Pexels</a:t>
            </a:r>
            <a:endParaRPr lang="en-GB" sz="900" dirty="0">
              <a:solidFill>
                <a:schemeClr val="bg1"/>
              </a:solidFill>
              <a:latin typeface="+mn-lt"/>
            </a:endParaRPr>
          </a:p>
        </p:txBody>
      </p:sp>
    </p:spTree>
    <p:extLst>
      <p:ext uri="{BB962C8B-B14F-4D97-AF65-F5344CB8AC3E}">
        <p14:creationId xmlns:p14="http://schemas.microsoft.com/office/powerpoint/2010/main" val="3259907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41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p:txBody>
          <a:bodyPr/>
          <a:lstStyle/>
          <a:p>
            <a:r>
              <a:rPr lang="en-GB" sz="3600" b="1" dirty="0">
                <a:solidFill>
                  <a:srgbClr val="E52B7B"/>
                </a:solidFill>
              </a:rPr>
              <a:t>04 </a:t>
            </a:r>
            <a:r>
              <a:rPr lang="tr-TR" dirty="0">
                <a:solidFill>
                  <a:srgbClr val="E52B7B"/>
                </a:solidFill>
              </a:rPr>
              <a:t>Vaka Çalışmaları ve Kaynakça</a:t>
            </a:r>
            <a:endParaRPr lang="en-GB" sz="3600" b="1" dirty="0">
              <a:solidFill>
                <a:srgbClr val="E52B7B"/>
              </a:solidFill>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74426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01909" y="140190"/>
            <a:ext cx="3920479" cy="708318"/>
          </a:xfrm>
        </p:spPr>
        <p:txBody>
          <a:bodyPr/>
          <a:lstStyle/>
          <a:p>
            <a:pPr algn="l"/>
            <a:r>
              <a:rPr lang="tr-TR" dirty="0"/>
              <a:t>İlham Almak</a:t>
            </a:r>
            <a:r>
              <a:rPr lang="en-GB" dirty="0"/>
              <a:t>…</a:t>
            </a:r>
          </a:p>
        </p:txBody>
      </p:sp>
      <p:sp>
        <p:nvSpPr>
          <p:cNvPr id="6" name="Google Shape;537;p49">
            <a:hlinkClick r:id="rId2"/>
            <a:extLst>
              <a:ext uri="{FF2B5EF4-FFF2-40B4-BE49-F238E27FC236}">
                <a16:creationId xmlns:a16="http://schemas.microsoft.com/office/drawing/2014/main" id="{0D855443-8ED3-4757-9873-0815C8A8096F}"/>
              </a:ext>
            </a:extLst>
          </p:cNvPr>
          <p:cNvSpPr txBox="1"/>
          <p:nvPr/>
        </p:nvSpPr>
        <p:spPr>
          <a:xfrm>
            <a:off x="9608720" y="4532595"/>
            <a:ext cx="2144656" cy="697750"/>
          </a:xfrm>
          <a:prstGeom prst="rect">
            <a:avLst/>
          </a:prstGeom>
          <a:noFill/>
          <a:ln>
            <a:noFill/>
          </a:ln>
        </p:spPr>
        <p:txBody>
          <a:bodyPr spcFirstLastPara="1" wrap="square" lIns="91425" tIns="45700" rIns="91425" bIns="45700" anchor="t" anchorCtr="0">
            <a:noAutofit/>
          </a:bodyPr>
          <a:lstStyle/>
          <a:p>
            <a:r>
              <a:rPr lang="en-US" sz="2000" b="1" dirty="0">
                <a:solidFill>
                  <a:srgbClr val="E43794"/>
                </a:solidFill>
                <a:latin typeface="Avenir"/>
                <a:hlinkClick r:id="rId2"/>
              </a:rPr>
              <a:t>Find out more about </a:t>
            </a:r>
            <a:r>
              <a:rPr lang="en-US" sz="2000" b="1" dirty="0" err="1">
                <a:solidFill>
                  <a:srgbClr val="E43794"/>
                </a:solidFill>
                <a:latin typeface="Avenir"/>
                <a:hlinkClick r:id="rId2"/>
              </a:rPr>
              <a:t>StoryTrails</a:t>
            </a:r>
            <a:endParaRPr lang="en-US" sz="20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18527" y="972200"/>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418527" y="1719223"/>
            <a:ext cx="8796796"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Birleşik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Krallık'taki</a:t>
            </a:r>
            <a:r>
              <a:rPr lang="tr-TR" sz="1800" dirty="0">
                <a:effectLst/>
                <a:latin typeface="Calibri" panose="020F0502020204030204" pitchFamily="34" charset="0"/>
                <a:ea typeface="Calibri" panose="020F0502020204030204" pitchFamily="34" charset="0"/>
                <a:cs typeface="Times New Roman" panose="02020603050405020304" pitchFamily="18" charset="0"/>
              </a:rPr>
              <a:t> yerel kütüphaneler ve topluluklar, insanların Artırılmış Gerçeklik (AR) ve Sanal Gerçeklik (VR) aracılığıyla şehirlerini farklı bir şekilde deneyimlemelerine olanak tanıyan yeni bir dijital proje ile işbirliği yapıyor. Ziyaretçiler bu teknolojiyi zamanda geriye yolculuk yapmak ve anlatılmamış geçmişleri hayata geçirmek için kullanabilirler. Kuzey İrlanda'daki küçük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Omagh</a:t>
            </a:r>
            <a:r>
              <a:rPr lang="tr-TR" sz="1800" dirty="0">
                <a:effectLst/>
                <a:latin typeface="Calibri" panose="020F0502020204030204" pitchFamily="34" charset="0"/>
                <a:ea typeface="Calibri" panose="020F0502020204030204" pitchFamily="34" charset="0"/>
                <a:cs typeface="Times New Roman" panose="02020603050405020304" pitchFamily="18" charset="0"/>
              </a:rPr>
              <a:t> kasabasından başlayarak, Birleşik Krallık genelinde 15 kasaba ve şehirde kasaba meydanları, kütüphaneler, sokaklar ve sinemalar sanal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portallara</a:t>
            </a:r>
            <a:r>
              <a:rPr lang="tr-TR" sz="1800" dirty="0">
                <a:effectLst/>
                <a:latin typeface="Calibri" panose="020F0502020204030204" pitchFamily="34" charset="0"/>
                <a:ea typeface="Calibri" panose="020F0502020204030204" pitchFamily="34" charset="0"/>
                <a:cs typeface="Times New Roman" panose="02020603050405020304" pitchFamily="18" charset="0"/>
              </a:rPr>
              <a:t> dönüştürülecek.</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Kendilerini mekana sokmak için sanal 3B haritalar arasında uçabilirler. Bir mobil AR uygulamasının rehberliğinde ziyaretçiler, geçmişe açılan bir pencere oluşturan arşiv görüntüleri ve kayıtlardan hikayeler içeren etkileşimli bir şehir turu da yapabilirler.</a:t>
            </a:r>
          </a:p>
        </p:txBody>
      </p:sp>
      <p:sp>
        <p:nvSpPr>
          <p:cNvPr id="14" name="TextBox 13">
            <a:extLst>
              <a:ext uri="{FF2B5EF4-FFF2-40B4-BE49-F238E27FC236}">
                <a16:creationId xmlns:a16="http://schemas.microsoft.com/office/drawing/2014/main" id="{9BE04772-03CC-116A-6283-3062E08AA943}"/>
              </a:ext>
            </a:extLst>
          </p:cNvPr>
          <p:cNvSpPr txBox="1"/>
          <p:nvPr/>
        </p:nvSpPr>
        <p:spPr>
          <a:xfrm>
            <a:off x="418527" y="5254547"/>
            <a:ext cx="11612316" cy="796949"/>
          </a:xfrm>
          <a:prstGeom prst="rect">
            <a:avLst/>
          </a:prstGeom>
          <a:noFill/>
        </p:spPr>
        <p:txBody>
          <a:bodyPr wrap="square" rtlCol="0">
            <a:spAutoFit/>
          </a:bodyPr>
          <a:lstStyle/>
          <a:p>
            <a:pPr>
              <a:lnSpc>
                <a:spcPct val="107000"/>
              </a:lnSpc>
              <a:spcAft>
                <a:spcPts val="800"/>
              </a:spcAft>
            </a:pPr>
            <a:r>
              <a:rPr lang="tr-TR" sz="20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AR deneyimleri oluşturmanın düşük maliyetli yolları hakkında daha fazla bilgi edinmek istiyorsanız, web sitesindeki </a:t>
            </a:r>
            <a:r>
              <a:rPr lang="tr-TR" sz="2000" i="1" dirty="0" err="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Insites</a:t>
            </a:r>
            <a:r>
              <a:rPr lang="tr-TR" sz="20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tr-TR" sz="2000" i="1" dirty="0" err="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Digital</a:t>
            </a:r>
            <a:r>
              <a:rPr lang="tr-TR" sz="20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tr-TR" sz="2000" i="1" dirty="0" err="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Toolkit'e</a:t>
            </a:r>
            <a:r>
              <a:rPr lang="tr-TR" sz="20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göz atın: </a:t>
            </a:r>
            <a:r>
              <a:rPr lang="en-US" sz="2400" dirty="0" err="1">
                <a:solidFill>
                  <a:schemeClr val="bg1">
                    <a:lumMod val="50000"/>
                  </a:schemeClr>
                </a:solidFill>
                <a:latin typeface="Calibri" panose="020F0502020204030204" pitchFamily="34" charset="0"/>
                <a:cs typeface="Calibri" panose="020F0502020204030204" pitchFamily="34" charset="0"/>
                <a:hlinkClick r:id="rId3"/>
              </a:rPr>
              <a:t>Insites</a:t>
            </a:r>
            <a:endParaRPr lang="en-GB" dirty="0"/>
          </a:p>
        </p:txBody>
      </p:sp>
      <p:sp>
        <p:nvSpPr>
          <p:cNvPr id="16" name="Google Shape;537;p49">
            <a:hlinkClick r:id="rId2"/>
            <a:extLst>
              <a:ext uri="{FF2B5EF4-FFF2-40B4-BE49-F238E27FC236}">
                <a16:creationId xmlns:a16="http://schemas.microsoft.com/office/drawing/2014/main" id="{53CAE30F-A617-2BE1-8788-CE0C2F0BF5D9}"/>
              </a:ext>
            </a:extLst>
          </p:cNvPr>
          <p:cNvSpPr txBox="1"/>
          <p:nvPr/>
        </p:nvSpPr>
        <p:spPr>
          <a:xfrm>
            <a:off x="418527" y="1133092"/>
            <a:ext cx="5760000" cy="697750"/>
          </a:xfrm>
          <a:prstGeom prst="rect">
            <a:avLst/>
          </a:prstGeom>
          <a:noFill/>
          <a:ln>
            <a:noFill/>
          </a:ln>
        </p:spPr>
        <p:txBody>
          <a:bodyPr spcFirstLastPara="1" wrap="square" lIns="91425" tIns="45700" rIns="91425" bIns="45700" anchor="t" anchorCtr="0">
            <a:noAutofit/>
          </a:bodyPr>
          <a:lstStyle/>
          <a:p>
            <a:r>
              <a:rPr lang="en-US" sz="3600" b="1" dirty="0" err="1">
                <a:solidFill>
                  <a:srgbClr val="E43794"/>
                </a:solidFill>
                <a:latin typeface="Avenir"/>
              </a:rPr>
              <a:t>StoryTrails</a:t>
            </a:r>
            <a:r>
              <a:rPr lang="en-US" sz="3600" b="1" dirty="0">
                <a:solidFill>
                  <a:srgbClr val="E43794"/>
                </a:solidFill>
                <a:latin typeface="Avenir"/>
              </a:rPr>
              <a:t>, UK </a:t>
            </a:r>
          </a:p>
        </p:txBody>
      </p:sp>
      <p:pic>
        <p:nvPicPr>
          <p:cNvPr id="21" name="Google Shape;428;p38">
            <a:extLst>
              <a:ext uri="{FF2B5EF4-FFF2-40B4-BE49-F238E27FC236}">
                <a16:creationId xmlns:a16="http://schemas.microsoft.com/office/drawing/2014/main" id="{1ADBDF4C-3A4D-D2F9-A04F-C3720171544F}"/>
              </a:ext>
            </a:extLst>
          </p:cNvPr>
          <p:cNvPicPr preferRelativeResize="0"/>
          <p:nvPr/>
        </p:nvPicPr>
        <p:blipFill>
          <a:blip r:embed="rId4"/>
          <a:srcRect l="14645" r="14645"/>
          <a:stretch/>
        </p:blipFill>
        <p:spPr>
          <a:xfrm>
            <a:off x="9304256" y="1627655"/>
            <a:ext cx="2612907" cy="2586285"/>
          </a:xfrm>
          <a:prstGeom prst="ellipse">
            <a:avLst/>
          </a:prstGeom>
          <a:noFill/>
          <a:ln>
            <a:noFill/>
          </a:ln>
        </p:spPr>
      </p:pic>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42591" y="-57471"/>
            <a:ext cx="3920479" cy="708318"/>
          </a:xfrm>
        </p:spPr>
        <p:txBody>
          <a:bodyPr/>
          <a:lstStyle/>
          <a:p>
            <a:pPr algn="l"/>
            <a:r>
              <a:rPr lang="tr-TR" dirty="0"/>
              <a:t>İlham Almak</a:t>
            </a:r>
            <a:r>
              <a:rPr lang="en-GB"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365814" y="756774"/>
            <a:ext cx="11553233" cy="697750"/>
          </a:xfrm>
          <a:prstGeom prst="rect">
            <a:avLst/>
          </a:prstGeom>
          <a:noFill/>
          <a:ln>
            <a:noFill/>
          </a:ln>
        </p:spPr>
        <p:txBody>
          <a:bodyPr spcFirstLastPara="1" wrap="square" lIns="91425" tIns="45700" rIns="91425" bIns="45700" anchor="t" anchorCtr="0">
            <a:noAutofit/>
          </a:bodyPr>
          <a:lstStyle/>
          <a:p>
            <a:r>
              <a:rPr lang="tr-TR" sz="3600" b="1" dirty="0">
                <a:solidFill>
                  <a:srgbClr val="E43794"/>
                </a:solidFill>
                <a:latin typeface="Avenir"/>
              </a:rPr>
              <a:t>İngiliz Kırsal Yaşam Müzesi</a:t>
            </a:r>
            <a:r>
              <a:rPr lang="en-US" sz="3600" b="1" dirty="0">
                <a:solidFill>
                  <a:srgbClr val="E43794"/>
                </a:solidFill>
                <a:latin typeface="Avenir"/>
              </a:rPr>
              <a:t>, </a:t>
            </a:r>
            <a:r>
              <a:rPr lang="tr-TR" sz="3600" b="1" dirty="0">
                <a:solidFill>
                  <a:srgbClr val="E43794"/>
                </a:solidFill>
                <a:latin typeface="Avenir"/>
              </a:rPr>
              <a:t>Birleşik Krallık</a:t>
            </a:r>
            <a:endParaRPr lang="en-US" sz="36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382431" y="707501"/>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382431" y="1550922"/>
            <a:ext cx="8892197"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İngiliz Kırsal Yaşam Müzesi, büyük bir sese sahip küçük bir organizasyondur. Y kuşağı ve Dijital Yerliler arasında oldukça popüler olan internet </a:t>
            </a:r>
            <a:r>
              <a:rPr lang="tr-TR"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memleri</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olgusunun ardından müze, sosyal medya iletişimlerinde </a:t>
            </a:r>
            <a:r>
              <a:rPr lang="tr-TR"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ironik</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ve saygısız bir ses tonu benimsemeye karar verdi. 2018'de </a:t>
            </a:r>
            <a:r>
              <a:rPr lang="tr-TR"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Twitter</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gönderilerinden biri </a:t>
            </a:r>
            <a:r>
              <a:rPr lang="tr-TR"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viral</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oldu. Bir koyun resmine, kültürel miras sektörü için oldukça sıra dışı olan bir kopya parçası eşlik etti: “Şu mutlak birime bakın”. Müze, izleyicisini anlamaya yatırım yaptığı için doğru notu aldı. Gönderi, eğlence ve sevgi yarattı ve yeni bir izleyici kitlesini müzenin elçileri haline getirdi. Hikâye anlatımı, kültürel miras sektörünün sahip olduğu en güçlü iletişim aracıdır. Bir hikaye anlatmak yalnızca bir ürün veya hizmet satmakla ilgili değildir, temelde müşteriyle gerçek ve güvene dayalı bir ilişki kurmakla ilgilidir. </a:t>
            </a:r>
            <a:r>
              <a:rPr lang="tr-TR" sz="2000"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Insites</a:t>
            </a:r>
            <a:r>
              <a:rPr lang="tr-TR" sz="20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modül 5'te dijital hikaye anlatımı hakkında daha fazla bilgi edinin</a:t>
            </a:r>
          </a:p>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0" name="Google Shape;428;p38">
            <a:extLst>
              <a:ext uri="{FF2B5EF4-FFF2-40B4-BE49-F238E27FC236}">
                <a16:creationId xmlns:a16="http://schemas.microsoft.com/office/drawing/2014/main" id="{50C83231-8B19-2E43-B3E2-5E77CDFE2104}"/>
              </a:ext>
            </a:extLst>
          </p:cNvPr>
          <p:cNvPicPr preferRelativeResize="0"/>
          <p:nvPr/>
        </p:nvPicPr>
        <p:blipFill rotWithShape="1">
          <a:blip r:embed="rId2">
            <a:alphaModFix/>
          </a:blip>
          <a:srcRect l="21614" r="21609"/>
          <a:stretch/>
        </p:blipFill>
        <p:spPr>
          <a:xfrm>
            <a:off x="9400915" y="756774"/>
            <a:ext cx="2612907" cy="2586285"/>
          </a:xfrm>
          <a:prstGeom prst="ellipse">
            <a:avLst/>
          </a:prstGeom>
          <a:noFill/>
          <a:ln>
            <a:noFill/>
          </a:ln>
        </p:spPr>
      </p:pic>
      <p:pic>
        <p:nvPicPr>
          <p:cNvPr id="11" name="Google Shape;429;p38">
            <a:extLst>
              <a:ext uri="{FF2B5EF4-FFF2-40B4-BE49-F238E27FC236}">
                <a16:creationId xmlns:a16="http://schemas.microsoft.com/office/drawing/2014/main" id="{109D1E87-6E73-1640-9776-8A098D7CBA9A}"/>
              </a:ext>
            </a:extLst>
          </p:cNvPr>
          <p:cNvPicPr preferRelativeResize="0"/>
          <p:nvPr/>
        </p:nvPicPr>
        <p:blipFill rotWithShape="1">
          <a:blip r:embed="rId3">
            <a:alphaModFix/>
          </a:blip>
          <a:srcRect/>
          <a:stretch/>
        </p:blipFill>
        <p:spPr>
          <a:xfrm>
            <a:off x="9274628" y="3570674"/>
            <a:ext cx="2644417" cy="2530552"/>
          </a:xfrm>
          <a:prstGeom prst="rect">
            <a:avLst/>
          </a:prstGeom>
          <a:noFill/>
          <a:ln>
            <a:noFill/>
          </a:ln>
        </p:spPr>
      </p:pic>
      <p:sp>
        <p:nvSpPr>
          <p:cNvPr id="13" name="Google Shape;430;p38">
            <a:extLst>
              <a:ext uri="{FF2B5EF4-FFF2-40B4-BE49-F238E27FC236}">
                <a16:creationId xmlns:a16="http://schemas.microsoft.com/office/drawing/2014/main" id="{CD9865FC-D7CE-CA44-A6DF-1DF4BB9B581C}"/>
              </a:ext>
            </a:extLst>
          </p:cNvPr>
          <p:cNvSpPr txBox="1"/>
          <p:nvPr/>
        </p:nvSpPr>
        <p:spPr>
          <a:xfrm>
            <a:off x="9378875" y="6245943"/>
            <a:ext cx="281312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dirty="0">
                <a:solidFill>
                  <a:schemeClr val="tx2">
                    <a:lumMod val="25000"/>
                  </a:schemeClr>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Find the MERL on Twitter</a:t>
            </a:r>
            <a:endParaRPr sz="1800" dirty="0">
              <a:solidFill>
                <a:schemeClr val="tx2">
                  <a:lumMod val="25000"/>
                </a:schemeClr>
              </a:solidFill>
              <a:latin typeface="Calibri"/>
              <a:ea typeface="Calibri"/>
              <a:cs typeface="Calibri"/>
              <a:sym typeface="Calibri"/>
            </a:endParaRPr>
          </a:p>
        </p:txBody>
      </p:sp>
    </p:spTree>
    <p:extLst>
      <p:ext uri="{BB962C8B-B14F-4D97-AF65-F5344CB8AC3E}">
        <p14:creationId xmlns:p14="http://schemas.microsoft.com/office/powerpoint/2010/main" val="96680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42591" y="-57471"/>
            <a:ext cx="3920479" cy="708318"/>
          </a:xfrm>
        </p:spPr>
        <p:txBody>
          <a:bodyPr/>
          <a:lstStyle/>
          <a:p>
            <a:pPr algn="l"/>
            <a:r>
              <a:rPr lang="tr-TR" dirty="0"/>
              <a:t>İlham Almak</a:t>
            </a:r>
            <a:r>
              <a:rPr lang="en-GB"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365814" y="756774"/>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Cleveland </a:t>
            </a:r>
            <a:r>
              <a:rPr lang="tr-TR" sz="3600" b="1" dirty="0">
                <a:solidFill>
                  <a:srgbClr val="E43794"/>
                </a:solidFill>
                <a:latin typeface="Avenir"/>
              </a:rPr>
              <a:t>Sanat Müzesi</a:t>
            </a:r>
            <a:r>
              <a:rPr lang="en-US" sz="3600" b="1" dirty="0">
                <a:solidFill>
                  <a:srgbClr val="E43794"/>
                </a:solidFill>
                <a:latin typeface="Avenir"/>
              </a:rPr>
              <a:t>, </a:t>
            </a:r>
            <a:r>
              <a:rPr lang="tr-TR" sz="3600" b="1" dirty="0">
                <a:solidFill>
                  <a:srgbClr val="E43794"/>
                </a:solidFill>
                <a:latin typeface="Avenir"/>
              </a:rPr>
              <a:t>ABD</a:t>
            </a:r>
            <a:endParaRPr lang="en-US" sz="36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382431" y="707501"/>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382432" y="1341372"/>
            <a:ext cx="9290958"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07000"/>
              </a:lnSpc>
              <a:spcAft>
                <a:spcPts val="80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Cleveland Sanat Müzesi,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ArtLens</a:t>
            </a:r>
            <a:r>
              <a:rPr lang="tr-TR" sz="2400" dirty="0">
                <a:effectLst/>
                <a:latin typeface="Calibri" panose="020F0502020204030204" pitchFamily="34" charset="0"/>
                <a:ea typeface="Calibri" panose="020F0502020204030204" pitchFamily="34" charset="0"/>
                <a:cs typeface="Times New Roman" panose="02020603050405020304" pitchFamily="18" charset="0"/>
              </a:rPr>
              <a:t> adlı yeni bir uygulama tasarlayarak izleyicilerine ulaştı. Bu uygulama, ziyaretçinin gelmeden önce ziyareti planlamasını ve deneyimlemesini, ziyaret ettiklerinde planladıkları turları akıllı telefonlarında yanlarında götürmelerini sağlar. Uygulama, yalnızca gezinmelerine yardımcı olmakla kalmaz, daha sonra ziyaretçinin turlarına dalmalarına veya yeni bir tur oluşturmalarına izin vererek onlarla bağlantı kurar. Fotoğraflarını müze sergileriyle eşleştirerek şakacı bir şekilde etkileşim kurabilirler. Müzenin dijital şefi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Jane</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Alexander'ın</a:t>
            </a:r>
            <a:r>
              <a:rPr lang="tr-TR" sz="2400" dirty="0">
                <a:effectLst/>
                <a:latin typeface="Calibri" panose="020F0502020204030204" pitchFamily="34" charset="0"/>
                <a:ea typeface="Calibri" panose="020F0502020204030204" pitchFamily="34" charset="0"/>
                <a:cs typeface="Times New Roman" panose="02020603050405020304" pitchFamily="18" charset="0"/>
              </a:rPr>
              <a:t> açıkladığı gibi, standart kültürel miras ziyaretçisi olmayan bir izleyici kitlesini hedef alıyorlar.</a:t>
            </a:r>
          </a:p>
          <a:p>
            <a:pPr algn="just">
              <a:lnSpc>
                <a:spcPct val="107000"/>
              </a:lnSpc>
              <a:spcAft>
                <a:spcPts val="800"/>
              </a:spcAft>
            </a:pPr>
            <a:r>
              <a:rPr lang="tr-TR" sz="2400" i="1" dirty="0">
                <a:effectLst/>
                <a:latin typeface="Calibri" panose="020F0502020204030204" pitchFamily="34" charset="0"/>
                <a:ea typeface="Calibri" panose="020F0502020204030204" pitchFamily="34" charset="0"/>
                <a:cs typeface="Times New Roman" panose="02020603050405020304" pitchFamily="18" charset="0"/>
              </a:rPr>
              <a:t>“Diğer müzelerle rekabet etmiyoruz. </a:t>
            </a:r>
            <a:r>
              <a:rPr lang="tr-TR" sz="2400" i="1" dirty="0" err="1">
                <a:effectLst/>
                <a:latin typeface="Calibri" panose="020F0502020204030204" pitchFamily="34" charset="0"/>
                <a:ea typeface="Calibri" panose="020F0502020204030204" pitchFamily="34" charset="0"/>
                <a:cs typeface="Times New Roman" panose="02020603050405020304" pitchFamily="18" charset="0"/>
              </a:rPr>
              <a:t>Netflix</a:t>
            </a:r>
            <a:r>
              <a:rPr lang="tr-TR" sz="2400" i="1" dirty="0">
                <a:effectLst/>
                <a:latin typeface="Calibri" panose="020F0502020204030204" pitchFamily="34" charset="0"/>
                <a:ea typeface="Calibri" panose="020F0502020204030204" pitchFamily="34" charset="0"/>
                <a:cs typeface="Times New Roman" panose="02020603050405020304" pitchFamily="18" charset="0"/>
              </a:rPr>
              <a:t> ile rekabet ediyoruz”</a:t>
            </a:r>
          </a:p>
          <a:p>
            <a:pPr algn="just">
              <a:lnSpc>
                <a:spcPct val="107000"/>
              </a:lnSpc>
              <a:spcAft>
                <a:spcPts val="80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Gürültülü bir dünyada müşterinin dikkatini çekmek, bugün her zamankinden daha fazla başarının anahtarıdır.</a:t>
            </a:r>
          </a:p>
        </p:txBody>
      </p:sp>
      <p:pic>
        <p:nvPicPr>
          <p:cNvPr id="14" name="Google Shape;439;p39">
            <a:extLst>
              <a:ext uri="{FF2B5EF4-FFF2-40B4-BE49-F238E27FC236}">
                <a16:creationId xmlns:a16="http://schemas.microsoft.com/office/drawing/2014/main" id="{65B52DFD-BC72-0149-BDA3-073FA5EA09C1}"/>
              </a:ext>
            </a:extLst>
          </p:cNvPr>
          <p:cNvPicPr preferRelativeResize="0"/>
          <p:nvPr/>
        </p:nvPicPr>
        <p:blipFill rotWithShape="1">
          <a:blip r:embed="rId2">
            <a:alphaModFix/>
          </a:blip>
          <a:srcRect l="14905" r="14913"/>
          <a:stretch/>
        </p:blipFill>
        <p:spPr>
          <a:xfrm>
            <a:off x="9673390" y="1932805"/>
            <a:ext cx="2411667" cy="2261937"/>
          </a:xfrm>
          <a:prstGeom prst="ellipse">
            <a:avLst/>
          </a:prstGeom>
          <a:noFill/>
          <a:ln>
            <a:noFill/>
          </a:ln>
        </p:spPr>
      </p:pic>
      <p:sp>
        <p:nvSpPr>
          <p:cNvPr id="15" name="Google Shape;440;p39">
            <a:extLst>
              <a:ext uri="{FF2B5EF4-FFF2-40B4-BE49-F238E27FC236}">
                <a16:creationId xmlns:a16="http://schemas.microsoft.com/office/drawing/2014/main" id="{DAA613F0-5237-BA47-9081-F5EEC54EAFBA}"/>
              </a:ext>
            </a:extLst>
          </p:cNvPr>
          <p:cNvSpPr txBox="1"/>
          <p:nvPr/>
        </p:nvSpPr>
        <p:spPr>
          <a:xfrm>
            <a:off x="9978013" y="4757990"/>
            <a:ext cx="202142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Dip into ArtLens at the Cleveland Museum of Art</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013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45CFBB-3F58-4B83-932B-13D4F74583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45</a:t>
            </a:fld>
            <a:endParaRPr lang="en-GB"/>
          </a:p>
        </p:txBody>
      </p:sp>
      <p:pic>
        <p:nvPicPr>
          <p:cNvPr id="6" name="Picture 5">
            <a:extLst>
              <a:ext uri="{FF2B5EF4-FFF2-40B4-BE49-F238E27FC236}">
                <a16:creationId xmlns:a16="http://schemas.microsoft.com/office/drawing/2014/main" id="{6AE2C740-3FB5-4C77-B93F-D62750F2AB8F}"/>
              </a:ext>
            </a:extLst>
          </p:cNvPr>
          <p:cNvPicPr>
            <a:picLocks noChangeAspect="1"/>
          </p:cNvPicPr>
          <p:nvPr/>
        </p:nvPicPr>
        <p:blipFill>
          <a:blip r:embed="rId3"/>
          <a:stretch>
            <a:fillRect/>
          </a:stretch>
        </p:blipFill>
        <p:spPr>
          <a:xfrm>
            <a:off x="5221466" y="1207801"/>
            <a:ext cx="6535322" cy="3338697"/>
          </a:xfrm>
          <a:prstGeom prst="rect">
            <a:avLst/>
          </a:prstGeom>
        </p:spPr>
      </p:pic>
      <p:sp>
        <p:nvSpPr>
          <p:cNvPr id="8" name="TextBox 7">
            <a:extLst>
              <a:ext uri="{FF2B5EF4-FFF2-40B4-BE49-F238E27FC236}">
                <a16:creationId xmlns:a16="http://schemas.microsoft.com/office/drawing/2014/main" id="{C31464C3-714A-4DD4-9944-D2310DBA76E1}"/>
              </a:ext>
            </a:extLst>
          </p:cNvPr>
          <p:cNvSpPr txBox="1"/>
          <p:nvPr/>
        </p:nvSpPr>
        <p:spPr>
          <a:xfrm>
            <a:off x="5291804" y="5064044"/>
            <a:ext cx="7406683" cy="461665"/>
          </a:xfrm>
          <a:prstGeom prst="rect">
            <a:avLst/>
          </a:prstGeom>
          <a:noFill/>
        </p:spPr>
        <p:txBody>
          <a:bodyPr wrap="square">
            <a:spAutoFit/>
          </a:bodyPr>
          <a:lstStyle/>
          <a:p>
            <a:r>
              <a:rPr lang="en-GB" sz="2400" dirty="0">
                <a:latin typeface="Avenir" panose="02000503020000020003"/>
              </a:rPr>
              <a:t>https://www.youtube.com/watch?v=7gvclNFzGPk</a:t>
            </a:r>
          </a:p>
        </p:txBody>
      </p:sp>
      <p:sp>
        <p:nvSpPr>
          <p:cNvPr id="10" name="Text Placeholder 9">
            <a:extLst>
              <a:ext uri="{FF2B5EF4-FFF2-40B4-BE49-F238E27FC236}">
                <a16:creationId xmlns:a16="http://schemas.microsoft.com/office/drawing/2014/main" id="{3F10A4D2-BF0B-42D7-9E53-42FB9C7F20E8}"/>
              </a:ext>
            </a:extLst>
          </p:cNvPr>
          <p:cNvSpPr>
            <a:spLocks noGrp="1"/>
          </p:cNvSpPr>
          <p:nvPr>
            <p:ph type="body" idx="2"/>
          </p:nvPr>
        </p:nvSpPr>
        <p:spPr>
          <a:xfrm>
            <a:off x="410095" y="1106509"/>
            <a:ext cx="4035419" cy="4075041"/>
          </a:xfrm>
        </p:spPr>
        <p:txBody>
          <a:bodyPr/>
          <a:lstStyle/>
          <a:p>
            <a:r>
              <a:rPr lang="tr-TR" sz="3200" dirty="0" err="1">
                <a:solidFill>
                  <a:srgbClr val="000000"/>
                </a:solidFill>
              </a:rPr>
              <a:t>Katalunya</a:t>
            </a:r>
            <a:r>
              <a:rPr lang="tr-TR" sz="3200" dirty="0">
                <a:solidFill>
                  <a:srgbClr val="000000"/>
                </a:solidFill>
              </a:rPr>
              <a:t> Ulusal Sanat Müzesi</a:t>
            </a:r>
            <a:r>
              <a:rPr lang="pt-BR" sz="3200" b="0" i="0" dirty="0">
                <a:solidFill>
                  <a:srgbClr val="000000"/>
                </a:solidFill>
                <a:effectLst/>
              </a:rPr>
              <a:t> </a:t>
            </a:r>
            <a:endParaRPr lang="en-GB" sz="3200" dirty="0"/>
          </a:p>
        </p:txBody>
      </p:sp>
      <p:pic>
        <p:nvPicPr>
          <p:cNvPr id="12" name="Picture 11">
            <a:extLst>
              <a:ext uri="{FF2B5EF4-FFF2-40B4-BE49-F238E27FC236}">
                <a16:creationId xmlns:a16="http://schemas.microsoft.com/office/drawing/2014/main" id="{507802B2-E8E3-4356-AC4D-8C9E39D0892C}"/>
              </a:ext>
            </a:extLst>
          </p:cNvPr>
          <p:cNvPicPr>
            <a:picLocks noChangeAspect="1"/>
          </p:cNvPicPr>
          <p:nvPr/>
        </p:nvPicPr>
        <p:blipFill>
          <a:blip r:embed="rId4"/>
          <a:stretch>
            <a:fillRect/>
          </a:stretch>
        </p:blipFill>
        <p:spPr>
          <a:xfrm>
            <a:off x="873164" y="2173276"/>
            <a:ext cx="3109280" cy="3527606"/>
          </a:xfrm>
          <a:prstGeom prst="rect">
            <a:avLst/>
          </a:prstGeom>
        </p:spPr>
      </p:pic>
      <p:sp>
        <p:nvSpPr>
          <p:cNvPr id="15" name="TextBox 14">
            <a:extLst>
              <a:ext uri="{FF2B5EF4-FFF2-40B4-BE49-F238E27FC236}">
                <a16:creationId xmlns:a16="http://schemas.microsoft.com/office/drawing/2014/main" id="{FD639930-C6C4-481C-AF1D-3056F0DFB3C9}"/>
              </a:ext>
            </a:extLst>
          </p:cNvPr>
          <p:cNvSpPr txBox="1"/>
          <p:nvPr/>
        </p:nvSpPr>
        <p:spPr>
          <a:xfrm>
            <a:off x="809605" y="5700882"/>
            <a:ext cx="3635909" cy="830997"/>
          </a:xfrm>
          <a:prstGeom prst="rect">
            <a:avLst/>
          </a:prstGeom>
          <a:noFill/>
        </p:spPr>
        <p:txBody>
          <a:bodyPr wrap="square" rtlCol="0">
            <a:spAutoFit/>
          </a:bodyPr>
          <a:lstStyle/>
          <a:p>
            <a:r>
              <a:rPr lang="en-GB" sz="2400" dirty="0">
                <a:latin typeface="Avenir" panose="02000503020000020003"/>
                <a:hlinkClick r:id="rId5"/>
              </a:rPr>
              <a:t>Museum blog - Visitor Journey Mapping </a:t>
            </a:r>
            <a:endParaRPr lang="en-GB" sz="2400" dirty="0">
              <a:latin typeface="Avenir" panose="02000503020000020003"/>
            </a:endParaRPr>
          </a:p>
        </p:txBody>
      </p:sp>
      <p:sp>
        <p:nvSpPr>
          <p:cNvPr id="17" name="TextBox 16">
            <a:extLst>
              <a:ext uri="{FF2B5EF4-FFF2-40B4-BE49-F238E27FC236}">
                <a16:creationId xmlns:a16="http://schemas.microsoft.com/office/drawing/2014/main" id="{D5FCFF21-045A-48B5-AF25-314970F41D35}"/>
              </a:ext>
            </a:extLst>
          </p:cNvPr>
          <p:cNvSpPr txBox="1"/>
          <p:nvPr/>
        </p:nvSpPr>
        <p:spPr>
          <a:xfrm>
            <a:off x="5291804" y="5700882"/>
            <a:ext cx="6541477" cy="1046440"/>
          </a:xfrm>
          <a:prstGeom prst="rect">
            <a:avLst/>
          </a:prstGeom>
          <a:noFill/>
        </p:spPr>
        <p:txBody>
          <a:bodyPr wrap="square">
            <a:spAutoFit/>
          </a:bodyPr>
          <a:lstStyle/>
          <a:p>
            <a:r>
              <a:rPr lang="en-GB" sz="2400" dirty="0">
                <a:latin typeface="Avenir" panose="02000503020000020003"/>
                <a:hlinkClick r:id="rId6"/>
              </a:rPr>
              <a:t>Audience of the future - The Immersive Journey Report</a:t>
            </a:r>
            <a:endParaRPr lang="en-GB" sz="2400" dirty="0">
              <a:latin typeface="Avenir" panose="02000503020000020003"/>
            </a:endParaRPr>
          </a:p>
          <a:p>
            <a:endParaRPr lang="en-GB" dirty="0"/>
          </a:p>
        </p:txBody>
      </p:sp>
      <p:sp>
        <p:nvSpPr>
          <p:cNvPr id="19" name="TextBox 18">
            <a:extLst>
              <a:ext uri="{FF2B5EF4-FFF2-40B4-BE49-F238E27FC236}">
                <a16:creationId xmlns:a16="http://schemas.microsoft.com/office/drawing/2014/main" id="{23C87B87-E07C-47F1-B1DB-36B4A81115D2}"/>
              </a:ext>
            </a:extLst>
          </p:cNvPr>
          <p:cNvSpPr txBox="1"/>
          <p:nvPr/>
        </p:nvSpPr>
        <p:spPr>
          <a:xfrm>
            <a:off x="630621" y="2402"/>
            <a:ext cx="5964622" cy="584775"/>
          </a:xfrm>
          <a:prstGeom prst="rect">
            <a:avLst/>
          </a:prstGeom>
          <a:noFill/>
        </p:spPr>
        <p:txBody>
          <a:bodyPr wrap="square" rtlCol="0">
            <a:spAutoFit/>
          </a:bodyPr>
          <a:lstStyle/>
          <a:p>
            <a:r>
              <a:rPr lang="tr-TR" sz="3200" dirty="0">
                <a:solidFill>
                  <a:schemeClr val="bg1"/>
                </a:solidFill>
              </a:rPr>
              <a:t>Kaynaklar</a:t>
            </a:r>
            <a:endParaRPr lang="en-GB" sz="3200" dirty="0">
              <a:solidFill>
                <a:schemeClr val="bg1"/>
              </a:solidFill>
            </a:endParaRPr>
          </a:p>
        </p:txBody>
      </p:sp>
    </p:spTree>
    <p:extLst>
      <p:ext uri="{BB962C8B-B14F-4D97-AF65-F5344CB8AC3E}">
        <p14:creationId xmlns:p14="http://schemas.microsoft.com/office/powerpoint/2010/main" val="376800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46</a:t>
            </a:fld>
            <a:endParaRPr/>
          </a:p>
        </p:txBody>
      </p:sp>
      <p:sp>
        <p:nvSpPr>
          <p:cNvPr id="447" name="Google Shape;447;p40"/>
          <p:cNvSpPr txBox="1">
            <a:spLocks noGrp="1"/>
          </p:cNvSpPr>
          <p:nvPr>
            <p:ph type="body" idx="1"/>
          </p:nvPr>
        </p:nvSpPr>
        <p:spPr>
          <a:xfrm>
            <a:off x="324264" y="-41659"/>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dirty="0">
                <a:solidFill>
                  <a:schemeClr val="lt1"/>
                </a:solidFill>
              </a:rPr>
              <a:t>İzleyicilerinizi Anlayabilmek İçin Ücretsiz Araçlar</a:t>
            </a:r>
            <a:endParaRPr lang="en-US" dirty="0"/>
          </a:p>
          <a:p>
            <a:pPr marL="0" lvl="0" indent="0" algn="l" rtl="0">
              <a:lnSpc>
                <a:spcPct val="90000"/>
              </a:lnSpc>
              <a:spcBef>
                <a:spcPts val="1000"/>
              </a:spcBef>
              <a:spcAft>
                <a:spcPts val="0"/>
              </a:spcAft>
              <a:buClr>
                <a:srgbClr val="E43794"/>
              </a:buClr>
              <a:buSzPts val="3600"/>
              <a:buNone/>
            </a:pPr>
            <a:endParaRPr lang="en-US" dirty="0"/>
          </a:p>
        </p:txBody>
      </p:sp>
      <p:sp>
        <p:nvSpPr>
          <p:cNvPr id="448" name="Google Shape;448;p40"/>
          <p:cNvSpPr txBox="1">
            <a:spLocks noGrp="1"/>
          </p:cNvSpPr>
          <p:nvPr>
            <p:ph type="body" idx="2"/>
          </p:nvPr>
        </p:nvSpPr>
        <p:spPr>
          <a:xfrm>
            <a:off x="0" y="1376472"/>
            <a:ext cx="11783809" cy="1514093"/>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Arama Motoru Optimizasyonu (SEO) için hangi anahtar kelimelerin en iyi performansı gösterdiğini gösterir. SEO, web sitenizi Arama Motoru Sonuç Sayfasının en üstüne koyarak Google'ın yanıt verdiği anahtar kelimeleri kullanarak çevrimiçi iletişiminizi uyarlamak ve optimize etmek anlamına gelir.</a:t>
            </a:r>
          </a:p>
        </p:txBody>
      </p:sp>
      <p:pic>
        <p:nvPicPr>
          <p:cNvPr id="449" name="Google Shape;449;p40">
            <a:hlinkClick r:id="rId3"/>
          </p:cNvPr>
          <p:cNvPicPr preferRelativeResize="0"/>
          <p:nvPr/>
        </p:nvPicPr>
        <p:blipFill rotWithShape="1">
          <a:blip r:embed="rId4">
            <a:alphaModFix/>
          </a:blip>
          <a:srcRect/>
          <a:stretch/>
        </p:blipFill>
        <p:spPr>
          <a:xfrm>
            <a:off x="324264" y="805386"/>
            <a:ext cx="2468834" cy="740821"/>
          </a:xfrm>
          <a:prstGeom prst="rect">
            <a:avLst/>
          </a:prstGeom>
          <a:noFill/>
          <a:ln>
            <a:noFill/>
          </a:ln>
        </p:spPr>
      </p:pic>
      <p:pic>
        <p:nvPicPr>
          <p:cNvPr id="450" name="Google Shape;450;p40">
            <a:hlinkClick r:id="rId5"/>
          </p:cNvPr>
          <p:cNvPicPr preferRelativeResize="0"/>
          <p:nvPr/>
        </p:nvPicPr>
        <p:blipFill rotWithShape="1">
          <a:blip r:embed="rId6">
            <a:alphaModFix/>
          </a:blip>
          <a:srcRect t="22805" r="5081" b="19891"/>
          <a:stretch/>
        </p:blipFill>
        <p:spPr>
          <a:xfrm>
            <a:off x="113122" y="2698771"/>
            <a:ext cx="3346515" cy="671191"/>
          </a:xfrm>
          <a:prstGeom prst="rect">
            <a:avLst/>
          </a:prstGeom>
          <a:noFill/>
          <a:ln>
            <a:noFill/>
          </a:ln>
        </p:spPr>
      </p:pic>
      <p:sp>
        <p:nvSpPr>
          <p:cNvPr id="451" name="Google Shape;451;p40"/>
          <p:cNvSpPr txBox="1"/>
          <p:nvPr/>
        </p:nvSpPr>
        <p:spPr>
          <a:xfrm>
            <a:off x="398763" y="3286903"/>
            <a:ext cx="11385046" cy="161476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Web sitenizin performansını izlemenize ve hedef kitlenizi analiz etmenize olanak tanır. Web sitenizin URL'sine bir dize koyarak, kaç web sitesi sayfasından geçtikleri gibi ziyaretçilerin sitenizdeki davranışları hakkında her şeyi bilebilirsiniz.</a:t>
            </a:r>
          </a:p>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52" name="Google Shape;452;p40">
            <a:hlinkClick r:id="rId7"/>
          </p:cNvPr>
          <p:cNvPicPr preferRelativeResize="0"/>
          <p:nvPr/>
        </p:nvPicPr>
        <p:blipFill rotWithShape="1">
          <a:blip r:embed="rId8">
            <a:alphaModFix/>
          </a:blip>
          <a:srcRect/>
          <a:stretch/>
        </p:blipFill>
        <p:spPr>
          <a:xfrm>
            <a:off x="398763" y="4950019"/>
            <a:ext cx="2077648" cy="361774"/>
          </a:xfrm>
          <a:prstGeom prst="rect">
            <a:avLst/>
          </a:prstGeom>
          <a:noFill/>
          <a:ln>
            <a:noFill/>
          </a:ln>
        </p:spPr>
      </p:pic>
      <p:sp>
        <p:nvSpPr>
          <p:cNvPr id="453" name="Google Shape;453;p40"/>
          <p:cNvSpPr txBox="1"/>
          <p:nvPr/>
        </p:nvSpPr>
        <p:spPr>
          <a:xfrm>
            <a:off x="390556" y="5360471"/>
            <a:ext cx="11543471" cy="853527"/>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Hedef kitlenizin tercihleri, yaşam tarzı ve davranışları hakkında size daha derin bir bilgi verir. Kullanıcının çevrimiçi deneyimi nasıl yaşadığını, </a:t>
            </a:r>
            <a:r>
              <a:rPr lang="tr-TR"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feed'de</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gezinirken nasıl davrandığını öğrenebilirsiniz.</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47</a:t>
            </a:fld>
            <a:endParaRPr/>
          </a:p>
        </p:txBody>
      </p:sp>
      <p:sp>
        <p:nvSpPr>
          <p:cNvPr id="465" name="Google Shape;465;p42"/>
          <p:cNvSpPr txBox="1">
            <a:spLocks noGrp="1"/>
          </p:cNvSpPr>
          <p:nvPr>
            <p:ph type="body" idx="1"/>
          </p:nvPr>
        </p:nvSpPr>
        <p:spPr>
          <a:xfrm>
            <a:off x="267703"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tr-TR" dirty="0">
                <a:solidFill>
                  <a:schemeClr val="lt1"/>
                </a:solidFill>
              </a:rPr>
              <a:t>Kaynaklar</a:t>
            </a:r>
            <a:endParaRPr dirty="0"/>
          </a:p>
        </p:txBody>
      </p:sp>
      <p:sp>
        <p:nvSpPr>
          <p:cNvPr id="466" name="Google Shape;466;p42"/>
          <p:cNvSpPr txBox="1">
            <a:spLocks noGrp="1"/>
          </p:cNvSpPr>
          <p:nvPr>
            <p:ph type="body" idx="2"/>
          </p:nvPr>
        </p:nvSpPr>
        <p:spPr>
          <a:xfrm>
            <a:off x="0" y="887680"/>
            <a:ext cx="12023322" cy="5787902"/>
          </a:xfrm>
          <a:prstGeom prst="rect">
            <a:avLst/>
          </a:prstGeom>
          <a:noFill/>
          <a:ln>
            <a:noFill/>
          </a:ln>
        </p:spPr>
        <p:txBody>
          <a:bodyPr spcFirstLastPara="1" wrap="square" lIns="91425" tIns="45700" rIns="91425" bIns="45700" anchor="t" anchorCtr="0">
            <a:noAutofit/>
          </a:bodyPr>
          <a:lstStyle/>
          <a:p>
            <a:pPr marL="495300" indent="-342900">
              <a:buClr>
                <a:srgbClr val="FBE000"/>
              </a:buClr>
              <a:buSzPts val="1200"/>
              <a:buFont typeface="Arial" panose="020B0604020202020204" pitchFamily="34" charset="0"/>
              <a:buChar char="•"/>
            </a:pPr>
            <a:r>
              <a:rPr lang="en-GB" sz="2000" dirty="0">
                <a:solidFill>
                  <a:schemeClr val="tx2">
                    <a:lumMod val="25000"/>
                  </a:schemeClr>
                </a:solidFill>
                <a:latin typeface="Calibri" panose="020F0502020204030204" pitchFamily="34" charset="0"/>
                <a:cs typeface="Calibri" panose="020F0502020204030204" pitchFamily="34" charset="0"/>
              </a:rPr>
              <a:t>Abrams (2019), Personas and designing the ideal museum experience,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https://cutt.ly/DQnUvg1</a:t>
            </a:r>
            <a:endParaRPr lang="en-GB" sz="2000" u="sng" dirty="0">
              <a:solidFill>
                <a:schemeClr val="tx2">
                  <a:lumMod val="25000"/>
                </a:schemeClr>
              </a:solidFill>
              <a:latin typeface="Calibri" panose="020F0502020204030204" pitchFamily="34" charset="0"/>
              <a:cs typeface="Calibri" panose="020F0502020204030204" pitchFamily="34" charset="0"/>
            </a:endParaRPr>
          </a:p>
          <a:p>
            <a:pPr marL="495300" indent="-342900">
              <a:buClr>
                <a:srgbClr val="FBE000"/>
              </a:buClr>
              <a:buSzPts val="1200"/>
              <a:buFont typeface="Arial" panose="020B0604020202020204" pitchFamily="34" charset="0"/>
              <a:buChar char="•"/>
            </a:pPr>
            <a:r>
              <a:rPr lang="en-GB" sz="2000" dirty="0">
                <a:solidFill>
                  <a:schemeClr val="tx2">
                    <a:lumMod val="25000"/>
                  </a:schemeClr>
                </a:solidFill>
                <a:latin typeface="Calibri" panose="020F0502020204030204" pitchFamily="34" charset="0"/>
                <a:cs typeface="Calibri" panose="020F0502020204030204" pitchFamily="34" charset="0"/>
              </a:rPr>
              <a:t>Chen (2021), How The V&amp;A’s New Digital Platform </a:t>
            </a:r>
            <a:r>
              <a:rPr lang="en-GB" sz="2000" dirty="0" err="1">
                <a:solidFill>
                  <a:schemeClr val="tx2">
                    <a:lumMod val="25000"/>
                  </a:schemeClr>
                </a:solidFill>
                <a:latin typeface="Calibri" panose="020F0502020204030204" pitchFamily="34" charset="0"/>
                <a:cs typeface="Calibri" panose="020F0502020204030204" pitchFamily="34" charset="0"/>
              </a:rPr>
              <a:t>Centers</a:t>
            </a:r>
            <a:r>
              <a:rPr lang="en-GB" sz="2000" dirty="0">
                <a:solidFill>
                  <a:schemeClr val="tx2">
                    <a:lumMod val="25000"/>
                  </a:schemeClr>
                </a:solidFill>
                <a:latin typeface="Calibri" panose="020F0502020204030204" pitchFamily="34" charset="0"/>
                <a:cs typeface="Calibri" panose="020F0502020204030204" pitchFamily="34" charset="0"/>
              </a:rPr>
              <a:t> Access and Audience,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https://cutt.ly/snJdFZa</a:t>
            </a:r>
            <a:r>
              <a:rPr lang="en-GB" sz="2000" dirty="0">
                <a:solidFill>
                  <a:schemeClr val="tx2">
                    <a:lumMod val="25000"/>
                  </a:schemeClr>
                </a:solidFill>
                <a:latin typeface="Calibri" panose="020F0502020204030204" pitchFamily="34" charset="0"/>
                <a:cs typeface="Calibri" panose="020F0502020204030204" pitchFamily="34" charset="0"/>
              </a:rPr>
              <a:t> </a:t>
            </a: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Coates (2019), Modern museums in the internet generation - memes and millennials,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https://cutt.ly/RnJdJve</a:t>
            </a:r>
            <a:r>
              <a:rPr lang="en-GB" sz="2000" dirty="0">
                <a:solidFill>
                  <a:schemeClr val="tx2">
                    <a:lumMod val="25000"/>
                  </a:schemeClr>
                </a:solidFill>
                <a:latin typeface="Calibri" panose="020F0502020204030204" pitchFamily="34" charset="0"/>
                <a:cs typeface="Calibri" panose="020F0502020204030204" pitchFamily="34" charset="0"/>
              </a:rPr>
              <a:t> </a:t>
            </a:r>
          </a:p>
          <a:p>
            <a:pPr marL="457200" lvl="0" indent="-304800" algn="l" rtl="0">
              <a:lnSpc>
                <a:spcPct val="100000"/>
              </a:lnSpc>
              <a:spcBef>
                <a:spcPts val="0"/>
              </a:spcBef>
              <a:spcAft>
                <a:spcPts val="0"/>
              </a:spcAft>
              <a:buClr>
                <a:srgbClr val="FBE000"/>
              </a:buClr>
              <a:buSzPts val="1200"/>
              <a:buFont typeface="Arial"/>
              <a:buChar char="●"/>
            </a:pPr>
            <a:r>
              <a:rPr lang="en-GB" sz="2000" b="0" i="0" dirty="0">
                <a:solidFill>
                  <a:schemeClr val="tx2">
                    <a:lumMod val="25000"/>
                  </a:schemeClr>
                </a:solidFill>
                <a:latin typeface="Calibri" panose="020F0502020204030204" pitchFamily="34" charset="0"/>
                <a:cs typeface="Calibri" panose="020F0502020204030204" pitchFamily="34" charset="0"/>
                <a:sym typeface="Avenir"/>
              </a:rPr>
              <a:t>Culture Connect, </a:t>
            </a:r>
            <a:r>
              <a:rPr lang="en-GB" sz="2000" i="0" dirty="0">
                <a:solidFill>
                  <a:schemeClr val="tx2">
                    <a:lumMod val="25000"/>
                  </a:schemeClr>
                </a:solidFill>
                <a:latin typeface="Calibri" panose="020F0502020204030204" pitchFamily="34" charset="0"/>
                <a:cs typeface="Calibri" panose="020F0502020204030204" pitchFamily="34" charset="0"/>
                <a:sym typeface="Avenir"/>
              </a:rPr>
              <a:t>Practicum Vol. 1: Empathy Maps </a:t>
            </a:r>
            <a:r>
              <a:rPr lang="en-GB" sz="2000" b="0" i="0" u="sng" dirty="0">
                <a:solidFill>
                  <a:schemeClr val="tx2">
                    <a:lumMod val="25000"/>
                  </a:schemeClr>
                </a:solidFill>
                <a:latin typeface="Calibri" panose="020F0502020204030204" pitchFamily="34" charset="0"/>
                <a:cs typeface="Calibri" panose="020F0502020204030204" pitchFamily="34" charset="0"/>
                <a:sym typeface="Avenir"/>
                <a:hlinkClick r:id="rId6">
                  <a:extLst>
                    <a:ext uri="{A12FA001-AC4F-418D-AE19-62706E023703}">
                      <ahyp:hlinkClr xmlns:ahyp="http://schemas.microsoft.com/office/drawing/2018/hyperlinkcolor" val="tx"/>
                    </a:ext>
                  </a:extLst>
                </a:hlinkClick>
              </a:rPr>
              <a:t>https://cultureconnectme.com/practicum-vo-1-empathy-maps/</a:t>
            </a:r>
            <a:endParaRPr lang="en-GB" sz="2000" b="0" i="0" u="sng" dirty="0">
              <a:solidFill>
                <a:schemeClr val="tx2">
                  <a:lumMod val="25000"/>
                </a:schemeClr>
              </a:solidFill>
              <a:latin typeface="Calibri" panose="020F0502020204030204" pitchFamily="34" charset="0"/>
              <a:cs typeface="Calibri" panose="020F0502020204030204" pitchFamily="34" charset="0"/>
              <a:sym typeface="Avenir"/>
            </a:endParaRP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McGarry (2021), Attracting Millennials to Museums: Your Complete Marketing Guide,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https://cutt.ly/LnJdLqp</a:t>
            </a:r>
            <a:r>
              <a:rPr lang="en-GB" sz="2000" dirty="0">
                <a:solidFill>
                  <a:schemeClr val="tx2">
                    <a:lumMod val="25000"/>
                  </a:schemeClr>
                </a:solidFill>
                <a:latin typeface="Calibri" panose="020F0502020204030204" pitchFamily="34" charset="0"/>
                <a:cs typeface="Calibri" panose="020F0502020204030204" pitchFamily="34" charset="0"/>
              </a:rPr>
              <a:t> </a:t>
            </a:r>
          </a:p>
          <a:p>
            <a:pPr marL="457200" lvl="0" indent="-304800" algn="l" rtl="0">
              <a:lnSpc>
                <a:spcPct val="100000"/>
              </a:lnSpc>
              <a:spcBef>
                <a:spcPts val="0"/>
              </a:spcBef>
              <a:spcAft>
                <a:spcPts val="0"/>
              </a:spcAft>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McIntyre (2020) </a:t>
            </a:r>
            <a:r>
              <a:rPr lang="en-GB" sz="2000" b="0" i="0" dirty="0">
                <a:solidFill>
                  <a:schemeClr val="tx2">
                    <a:lumMod val="25000"/>
                  </a:schemeClr>
                </a:solidFill>
                <a:latin typeface="Calibri" panose="020F0502020204030204" pitchFamily="34" charset="0"/>
                <a:cs typeface="Calibri" panose="020F0502020204030204" pitchFamily="34" charset="0"/>
                <a:sym typeface="Avenir"/>
              </a:rPr>
              <a:t>Culture in Lockdown. Part 1: We can do digital, can we do strategy? </a:t>
            </a:r>
            <a:r>
              <a:rPr lang="en-GB" sz="2000" b="0" i="0" u="sng" dirty="0">
                <a:solidFill>
                  <a:schemeClr val="tx2">
                    <a:lumMod val="25000"/>
                  </a:schemeClr>
                </a:solidFill>
                <a:latin typeface="Calibri" panose="020F0502020204030204" pitchFamily="34" charset="0"/>
                <a:cs typeface="Calibri" panose="020F0502020204030204" pitchFamily="34" charset="0"/>
                <a:sym typeface="Avenir"/>
                <a:hlinkClick r:id="rId8">
                  <a:extLst>
                    <a:ext uri="{A12FA001-AC4F-418D-AE19-62706E023703}">
                      <ahyp:hlinkClr xmlns:ahyp="http://schemas.microsoft.com/office/drawing/2018/hyperlinkcolor" val="tx"/>
                    </a:ext>
                  </a:extLst>
                </a:hlinkClick>
              </a:rPr>
              <a:t>https://www.culturehive.co.uk/resources/culture-in-lockdown-part-1-we-can-do-digital-can-we-do-strategy/</a:t>
            </a:r>
            <a:endParaRPr sz="2000" b="0" i="0" dirty="0">
              <a:solidFill>
                <a:schemeClr val="tx2">
                  <a:lumMod val="25000"/>
                </a:schemeClr>
              </a:solidFill>
              <a:latin typeface="Calibri" panose="020F0502020204030204" pitchFamily="34" charset="0"/>
              <a:cs typeface="Calibri" panose="020F0502020204030204" pitchFamily="34" charset="0"/>
              <a:sym typeface="Avenir"/>
            </a:endParaRP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Nielsen Norman Group (2018), Empathy Mapping: The First Step in Design Thinking,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https://cutt.ly/EQnKSNX</a:t>
            </a:r>
            <a:r>
              <a:rPr lang="en-GB" sz="2000" dirty="0">
                <a:solidFill>
                  <a:schemeClr val="tx2">
                    <a:lumMod val="25000"/>
                  </a:schemeClr>
                </a:solidFill>
                <a:latin typeface="Calibri" panose="020F0502020204030204" pitchFamily="34" charset="0"/>
                <a:cs typeface="Calibri" panose="020F0502020204030204" pitchFamily="34" charset="0"/>
              </a:rPr>
              <a:t> </a:t>
            </a:r>
          </a:p>
          <a:p>
            <a:pPr marL="457200" lvl="0" indent="-304800" algn="l" rtl="0">
              <a:lnSpc>
                <a:spcPct val="100000"/>
              </a:lnSpc>
              <a:spcBef>
                <a:spcPts val="0"/>
              </a:spcBef>
              <a:spcAft>
                <a:spcPts val="0"/>
              </a:spcAft>
              <a:buClr>
                <a:srgbClr val="FBE000"/>
              </a:buClr>
              <a:buSzPts val="1200"/>
              <a:buChar char="●"/>
            </a:pPr>
            <a:r>
              <a:rPr lang="en-GB" sz="2000" dirty="0">
                <a:solidFill>
                  <a:schemeClr val="tx2">
                    <a:lumMod val="25000"/>
                  </a:schemeClr>
                </a:solidFill>
                <a:latin typeface="Calibri" panose="020F0502020204030204" pitchFamily="34" charset="0"/>
                <a:cs typeface="Calibri" panose="020F0502020204030204" pitchFamily="34" charset="0"/>
              </a:rPr>
              <a:t>Prensky (2001), Digital Natives, Digital Immigrants,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https://cutt.ly/0nJdZAP</a:t>
            </a:r>
            <a:r>
              <a:rPr lang="en-GB" sz="2000" dirty="0">
                <a:solidFill>
                  <a:schemeClr val="tx2">
                    <a:lumMod val="25000"/>
                  </a:schemeClr>
                </a:solidFill>
                <a:latin typeface="Calibri" panose="020F0502020204030204" pitchFamily="34" charset="0"/>
                <a:cs typeface="Calibri" panose="020F0502020204030204" pitchFamily="34" charset="0"/>
              </a:rPr>
              <a:t>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Char char="●"/>
            </a:pPr>
            <a:r>
              <a:rPr lang="en-GB" sz="2000" dirty="0">
                <a:solidFill>
                  <a:schemeClr val="tx2">
                    <a:lumMod val="25000"/>
                  </a:schemeClr>
                </a:solidFill>
                <a:latin typeface="Calibri" panose="020F0502020204030204" pitchFamily="34" charset="0"/>
                <a:cs typeface="Calibri" panose="020F0502020204030204" pitchFamily="34" charset="0"/>
              </a:rPr>
              <a:t>Global Web Index (2019) Audience Report,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https://cutt.ly/7QnKH16</a:t>
            </a:r>
            <a:r>
              <a:rPr lang="en-GB" sz="2000" dirty="0">
                <a:solidFill>
                  <a:schemeClr val="tx2">
                    <a:lumMod val="25000"/>
                  </a:schemeClr>
                </a:solidFill>
                <a:latin typeface="Calibri" panose="020F0502020204030204" pitchFamily="34" charset="0"/>
                <a:cs typeface="Calibri" panose="020F0502020204030204" pitchFamily="34" charset="0"/>
              </a:rPr>
              <a:t>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Char char="●"/>
            </a:pPr>
            <a:r>
              <a:rPr lang="en-GB" sz="2000" dirty="0" err="1">
                <a:solidFill>
                  <a:schemeClr val="tx2">
                    <a:lumMod val="25000"/>
                  </a:schemeClr>
                </a:solidFill>
                <a:latin typeface="Calibri" panose="020F0502020204030204" pitchFamily="34" charset="0"/>
                <a:cs typeface="Calibri" panose="020F0502020204030204" pitchFamily="34" charset="0"/>
              </a:rPr>
              <a:t>Revelx</a:t>
            </a:r>
            <a:r>
              <a:rPr lang="en-GB" sz="2000" dirty="0">
                <a:solidFill>
                  <a:schemeClr val="tx2">
                    <a:lumMod val="25000"/>
                  </a:schemeClr>
                </a:solidFill>
                <a:latin typeface="Calibri" panose="020F0502020204030204" pitchFamily="34" charset="0"/>
                <a:cs typeface="Calibri" panose="020F0502020204030204" pitchFamily="34" charset="0"/>
              </a:rPr>
              <a:t>, Persona Canvas,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https://cutt.ly/SQnJZ2c</a:t>
            </a:r>
            <a:r>
              <a:rPr lang="en-GB" sz="2000" dirty="0">
                <a:solidFill>
                  <a:schemeClr val="tx2">
                    <a:lumMod val="25000"/>
                  </a:schemeClr>
                </a:solidFill>
                <a:latin typeface="Calibri" panose="020F0502020204030204" pitchFamily="34" charset="0"/>
                <a:cs typeface="Calibri" panose="020F0502020204030204" pitchFamily="34" charset="0"/>
              </a:rPr>
              <a:t>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Tincher (2020) </a:t>
            </a:r>
            <a:r>
              <a:rPr lang="en-GB" sz="2000" u="sng" dirty="0">
                <a:solidFill>
                  <a:schemeClr val="tx2">
                    <a:lumMod val="25000"/>
                  </a:schemeClr>
                </a:solidFill>
                <a:latin typeface="Calibri" panose="020F0502020204030204" pitchFamily="34" charset="0"/>
                <a:cs typeface="Calibri" panose="020F0502020204030204" pitchFamily="34" charset="0"/>
              </a:rPr>
              <a:t>https://heartofthecustomer.com/customer-experience-journey-map-the-top-10-requirements/</a:t>
            </a:r>
            <a:endParaRPr lang="en-GB" sz="2000" b="0" i="0" u="sng" dirty="0">
              <a:solidFill>
                <a:schemeClr val="tx2">
                  <a:lumMod val="25000"/>
                </a:schemeClr>
              </a:solidFill>
              <a:latin typeface="Calibri" panose="020F0502020204030204" pitchFamily="34" charset="0"/>
              <a:cs typeface="Calibri" panose="020F0502020204030204" pitchFamily="34" charset="0"/>
              <a:sym typeface="Avenir"/>
            </a:endParaRPr>
          </a:p>
          <a:p>
            <a:pPr marL="457200" lvl="0" indent="-304800" algn="l" rtl="0">
              <a:lnSpc>
                <a:spcPct val="100000"/>
              </a:lnSpc>
              <a:spcBef>
                <a:spcPts val="0"/>
              </a:spcBef>
              <a:spcAft>
                <a:spcPts val="0"/>
              </a:spcAft>
              <a:buClr>
                <a:srgbClr val="FBE000"/>
              </a:buClr>
              <a:buSzPts val="1200"/>
              <a:buFont typeface="Arial"/>
              <a:buChar char="●"/>
            </a:pPr>
            <a:endParaRPr sz="2000" b="0" i="0" dirty="0">
              <a:solidFill>
                <a:srgbClr val="002060"/>
              </a:solidFill>
              <a:latin typeface="Calibri" panose="020F0502020204030204" pitchFamily="34" charset="0"/>
              <a:cs typeface="Calibri" panose="020F0502020204030204" pitchFamily="34" charset="0"/>
              <a:sym typeface="Avenir"/>
            </a:endParaRPr>
          </a:p>
          <a:p>
            <a:pPr marL="457200" lvl="0" indent="-228600" algn="l" rtl="0">
              <a:lnSpc>
                <a:spcPct val="100000"/>
              </a:lnSpc>
              <a:spcBef>
                <a:spcPts val="0"/>
              </a:spcBef>
              <a:spcAft>
                <a:spcPts val="0"/>
              </a:spcAft>
              <a:buClr>
                <a:srgbClr val="FBE000"/>
              </a:buClr>
              <a:buSzPts val="1200"/>
              <a:buNone/>
            </a:pPr>
            <a:endParaRPr sz="2000" dirty="0">
              <a:solidFill>
                <a:srgbClr val="002060"/>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43" descr="A picture containing building material, dark, stone&#10;&#10;Description automatically generated"/>
          <p:cNvPicPr preferRelativeResize="0">
            <a:picLocks noGrp="1"/>
          </p:cNvPicPr>
          <p:nvPr>
            <p:ph type="pic" idx="2"/>
          </p:nvPr>
        </p:nvPicPr>
        <p:blipFill rotWithShape="1">
          <a:blip r:embed="rId3">
            <a:alphaModFix/>
          </a:blip>
          <a:srcRect t="30162" b="30162"/>
          <a:stretch/>
        </p:blipFill>
        <p:spPr>
          <a:xfrm>
            <a:off x="6277973" y="3318194"/>
            <a:ext cx="5063317" cy="3121899"/>
          </a:xfrm>
          <a:prstGeom prst="rect">
            <a:avLst/>
          </a:prstGeom>
          <a:solidFill>
            <a:srgbClr val="FBE000"/>
          </a:solidFill>
          <a:ln>
            <a:noFill/>
          </a:ln>
        </p:spPr>
      </p:pic>
      <p:sp>
        <p:nvSpPr>
          <p:cNvPr id="472" name="Google Shape;472;p4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48</a:t>
            </a:fld>
            <a:endParaRPr/>
          </a:p>
        </p:txBody>
      </p:sp>
      <p:sp>
        <p:nvSpPr>
          <p:cNvPr id="473" name="Google Shape;473;p43"/>
          <p:cNvSpPr txBox="1">
            <a:spLocks noGrp="1"/>
          </p:cNvSpPr>
          <p:nvPr>
            <p:ph type="body" idx="1"/>
          </p:nvPr>
        </p:nvSpPr>
        <p:spPr>
          <a:xfrm>
            <a:off x="511754" y="308725"/>
            <a:ext cx="3350570" cy="4453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tr-TR" dirty="0"/>
              <a:t>Sıradaki Aşama</a:t>
            </a:r>
            <a:endParaRPr dirty="0"/>
          </a:p>
        </p:txBody>
      </p:sp>
      <p:sp>
        <p:nvSpPr>
          <p:cNvPr id="474" name="Google Shape;474;p43"/>
          <p:cNvSpPr txBox="1">
            <a:spLocks noGrp="1"/>
          </p:cNvSpPr>
          <p:nvPr>
            <p:ph type="body" idx="3"/>
          </p:nvPr>
        </p:nvSpPr>
        <p:spPr>
          <a:xfrm>
            <a:off x="511754" y="1082915"/>
            <a:ext cx="10829536" cy="1119578"/>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Modül 5'te hedef kitlenizi geliştirme ve onlarla iletişim kurma hakkında daha fazla bilgi edinin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93064" y="4071511"/>
            <a:ext cx="7033846" cy="631527"/>
          </a:xfrm>
        </p:spPr>
        <p:txBody>
          <a:bodyPr/>
          <a:lstStyle/>
          <a:p>
            <a:r>
              <a:rPr lang="en-GB" sz="3600" b="1" dirty="0">
                <a:solidFill>
                  <a:srgbClr val="E52B7B"/>
                </a:solidFill>
              </a:rPr>
              <a:t>01 </a:t>
            </a:r>
            <a:r>
              <a:rPr lang="tr-TR" dirty="0">
                <a:solidFill>
                  <a:srgbClr val="E52B7B"/>
                </a:solidFill>
              </a:rPr>
              <a:t>Kültürel İzleyiciyi Anlamak</a:t>
            </a:r>
            <a:endParaRPr lang="en-GB" sz="3600" b="1" dirty="0">
              <a:solidFill>
                <a:srgbClr val="E52B7B"/>
              </a:solidFill>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5288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7" descr="A house on a hill&#10;&#10;Description automatically generated with low confidence"/>
          <p:cNvPicPr preferRelativeResize="0">
            <a:picLocks noGrp="1"/>
          </p:cNvPicPr>
          <p:nvPr>
            <p:ph type="pic" idx="2"/>
          </p:nvPr>
        </p:nvPicPr>
        <p:blipFill rotWithShape="1">
          <a:blip r:embed="rId3">
            <a:alphaModFix/>
          </a:blip>
          <a:srcRect t="41841" b="31654"/>
          <a:stretch/>
        </p:blipFill>
        <p:spPr>
          <a:xfrm>
            <a:off x="0" y="0"/>
            <a:ext cx="12192001" cy="2265845"/>
          </a:xfrm>
          <a:prstGeom prst="rect">
            <a:avLst/>
          </a:prstGeom>
          <a:noFill/>
          <a:ln>
            <a:noFill/>
          </a:ln>
        </p:spPr>
      </p:pic>
      <p:sp>
        <p:nvSpPr>
          <p:cNvPr id="154" name="Google Shape;154;p7"/>
          <p:cNvSpPr txBox="1">
            <a:spLocks noGrp="1"/>
          </p:cNvSpPr>
          <p:nvPr>
            <p:ph type="body" idx="1"/>
          </p:nvPr>
        </p:nvSpPr>
        <p:spPr>
          <a:xfrm>
            <a:off x="-2" y="2395273"/>
            <a:ext cx="12192002" cy="63152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43794"/>
              </a:buClr>
              <a:buSzPts val="3600"/>
              <a:buNone/>
            </a:pPr>
            <a:r>
              <a:rPr lang="tr-TR" dirty="0"/>
              <a:t>Giriş</a:t>
            </a:r>
            <a:endParaRPr dirty="0"/>
          </a:p>
        </p:txBody>
      </p:sp>
      <p:sp>
        <p:nvSpPr>
          <p:cNvPr id="155" name="Google Shape;155;p7"/>
          <p:cNvSpPr txBox="1">
            <a:spLocks noGrp="1"/>
          </p:cNvSpPr>
          <p:nvPr>
            <p:ph type="body" idx="3"/>
          </p:nvPr>
        </p:nvSpPr>
        <p:spPr>
          <a:xfrm>
            <a:off x="0" y="2957647"/>
            <a:ext cx="11937443" cy="1626787"/>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	Kültürel miras kuruluşları ve işletmeleri, müşterilerinin çeşitli ihtiyaç ve isteklerini yerine getirdikleri sürece varlığını sürdüren markalardır. Bu zihniyete girmek için her ziyaretçiyi bir müşteri olarak ve kültürel miras alanına veya etkinliğine yapılan her ziyareti, müşterinizin sunduğu bir hizmet olarak düşünün. bir ihtiyacı karşılamak için satın alır.</a:t>
            </a:r>
          </a:p>
        </p:txBody>
      </p:sp>
      <p:sp>
        <p:nvSpPr>
          <p:cNvPr id="156" name="Google Shape;156;p7"/>
          <p:cNvSpPr txBox="1"/>
          <p:nvPr/>
        </p:nvSpPr>
        <p:spPr>
          <a:xfrm>
            <a:off x="424819" y="4596738"/>
            <a:ext cx="11435023" cy="1748414"/>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Ziyaretçilerin bir kültür ve turizm deneyiminde ne aradığını anlamak ve ilginç bir teklifle yanıt vermek için belirli hedef kitleleri belirlemeniz ve hedeflemeniz gerekir. Ziyaretçinizin kim olduğunu görselleştirip tanımlayabildiğinizde ve yolculuğunu anladığınızda, onlar için özel ve anlamlı bir deneyim oluşturabilirsiniz. Bu modül, bu anlayışı kazanmanız için sizi bazı adımlardan ve araçlardan geçirecektir.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7</a:t>
            </a:fld>
            <a:endParaRPr lang="fr-CA" dirty="0"/>
          </a:p>
        </p:txBody>
      </p:sp>
      <p:sp>
        <p:nvSpPr>
          <p:cNvPr id="4" name="Text Placeholder 3">
            <a:extLst>
              <a:ext uri="{FF2B5EF4-FFF2-40B4-BE49-F238E27FC236}">
                <a16:creationId xmlns:a16="http://schemas.microsoft.com/office/drawing/2014/main" id="{0087E7FC-6189-5A40-8E18-2A754AD97257}"/>
              </a:ext>
            </a:extLst>
          </p:cNvPr>
          <p:cNvSpPr>
            <a:spLocks noGrp="1"/>
          </p:cNvSpPr>
          <p:nvPr>
            <p:ph type="body" sz="quarter" idx="13"/>
          </p:nvPr>
        </p:nvSpPr>
        <p:spPr>
          <a:xfrm>
            <a:off x="8471354" y="2689487"/>
            <a:ext cx="2250238" cy="445340"/>
          </a:xfrm>
        </p:spPr>
        <p:txBody>
          <a:bodyPr/>
          <a:lstStyle/>
          <a:p>
            <a:r>
              <a:rPr lang="en-US" sz="2800" dirty="0">
                <a:solidFill>
                  <a:schemeClr val="bg1"/>
                </a:solidFill>
              </a:rPr>
              <a:t>Chris Murray</a:t>
            </a:r>
          </a:p>
        </p:txBody>
      </p:sp>
      <p:sp>
        <p:nvSpPr>
          <p:cNvPr id="6" name="Text Placeholder 5">
            <a:extLst>
              <a:ext uri="{FF2B5EF4-FFF2-40B4-BE49-F238E27FC236}">
                <a16:creationId xmlns:a16="http://schemas.microsoft.com/office/drawing/2014/main" id="{66C72CC5-9381-0E4D-9ACA-5037B8DA964D}"/>
              </a:ext>
            </a:extLst>
          </p:cNvPr>
          <p:cNvSpPr>
            <a:spLocks noGrp="1"/>
          </p:cNvSpPr>
          <p:nvPr>
            <p:ph type="body" sz="quarter" idx="16"/>
          </p:nvPr>
        </p:nvSpPr>
        <p:spPr>
          <a:xfrm>
            <a:off x="4764943" y="680334"/>
            <a:ext cx="6863977" cy="1119578"/>
          </a:xfrm>
        </p:spPr>
        <p:txBody>
          <a:bodyPr/>
          <a:lstStyle/>
          <a:p>
            <a:endParaRPr lang="sl-SI" dirty="0"/>
          </a:p>
          <a:p>
            <a:endParaRPr lang="en-US" dirty="0"/>
          </a:p>
        </p:txBody>
      </p:sp>
      <p:sp>
        <p:nvSpPr>
          <p:cNvPr id="8" name="TextBox 7">
            <a:extLst>
              <a:ext uri="{FF2B5EF4-FFF2-40B4-BE49-F238E27FC236}">
                <a16:creationId xmlns:a16="http://schemas.microsoft.com/office/drawing/2014/main" id="{663F9F70-43DF-C41D-1974-C4B07FF327ED}"/>
              </a:ext>
            </a:extLst>
          </p:cNvPr>
          <p:cNvSpPr txBox="1"/>
          <p:nvPr/>
        </p:nvSpPr>
        <p:spPr>
          <a:xfrm>
            <a:off x="4951919" y="722694"/>
            <a:ext cx="6094324" cy="1077218"/>
          </a:xfrm>
          <a:prstGeom prst="rect">
            <a:avLst/>
          </a:prstGeom>
          <a:noFill/>
        </p:spPr>
        <p:txBody>
          <a:bodyPr wrap="square">
            <a:spAutoFit/>
          </a:bodyPr>
          <a:lstStyle/>
          <a:p>
            <a:r>
              <a:rPr lang="en-GB" sz="3200" dirty="0">
                <a:solidFill>
                  <a:schemeClr val="tx1">
                    <a:lumMod val="85000"/>
                    <a:lumOff val="15000"/>
                  </a:schemeClr>
                </a:solidFill>
                <a:latin typeface="Avenir"/>
                <a:ea typeface="Avenir"/>
                <a:cs typeface="Avenir"/>
                <a:sym typeface="Avenir"/>
              </a:rPr>
              <a:t>“</a:t>
            </a:r>
            <a:r>
              <a:rPr lang="tr-TR" sz="3200" dirty="0">
                <a:solidFill>
                  <a:schemeClr val="tx1">
                    <a:lumMod val="85000"/>
                    <a:lumOff val="15000"/>
                  </a:schemeClr>
                </a:solidFill>
                <a:latin typeface="Avenir"/>
                <a:ea typeface="Avenir"/>
                <a:cs typeface="Avenir"/>
                <a:sym typeface="Avenir"/>
              </a:rPr>
              <a:t>Onlara eksik olduklarının farkına bile varamayacakları bir şey verin.</a:t>
            </a:r>
            <a:r>
              <a:rPr lang="en-GB" sz="3200" b="0" i="0" u="none" strike="noStrike" cap="none" dirty="0">
                <a:solidFill>
                  <a:schemeClr val="tx1">
                    <a:lumMod val="85000"/>
                    <a:lumOff val="15000"/>
                  </a:schemeClr>
                </a:solidFill>
                <a:latin typeface="Avenir"/>
                <a:ea typeface="Avenir"/>
                <a:cs typeface="Avenir"/>
                <a:sym typeface="Avenir"/>
              </a:rPr>
              <a:t>”</a:t>
            </a:r>
            <a:endParaRPr lang="en-GB" sz="3200" dirty="0">
              <a:solidFill>
                <a:schemeClr val="tx1">
                  <a:lumMod val="85000"/>
                  <a:lumOff val="15000"/>
                </a:schemeClr>
              </a:solidFill>
            </a:endParaRPr>
          </a:p>
        </p:txBody>
      </p:sp>
    </p:spTree>
    <p:extLst>
      <p:ext uri="{BB962C8B-B14F-4D97-AF65-F5344CB8AC3E}">
        <p14:creationId xmlns:p14="http://schemas.microsoft.com/office/powerpoint/2010/main" val="207380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body" idx="1"/>
          </p:nvPr>
        </p:nvSpPr>
        <p:spPr>
          <a:xfrm>
            <a:off x="311498" y="136153"/>
            <a:ext cx="6241745"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tr-TR" sz="3600" b="1" dirty="0"/>
              <a:t>Kültürel İzleyici Kimdir</a:t>
            </a:r>
            <a:r>
              <a:rPr lang="en-GB" sz="3600" b="1" dirty="0"/>
              <a:t>? </a:t>
            </a:r>
            <a:endParaRPr dirty="0"/>
          </a:p>
        </p:txBody>
      </p:sp>
      <p:sp>
        <p:nvSpPr>
          <p:cNvPr id="162" name="Google Shape;162;p8"/>
          <p:cNvSpPr txBox="1">
            <a:spLocks noGrp="1"/>
          </p:cNvSpPr>
          <p:nvPr>
            <p:ph type="body" idx="3"/>
          </p:nvPr>
        </p:nvSpPr>
        <p:spPr>
          <a:xfrm>
            <a:off x="311498" y="878212"/>
            <a:ext cx="6241745" cy="6050420"/>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Kültürel izleyiciler, kültürel miras, sanat ve yaratıcılıkla ilgilenen insanlardan oluşur. Bu geniş kategori, farklı ihtiyaç ve özelliklere sahip ziyaretçileri içerir. Farklılıkları anlamak, onlarla güçlü ve kalıcı bir ilişki kuracak deneyimler tasarlamak için esastır.</a:t>
            </a:r>
          </a:p>
          <a:p>
            <a:pPr algn="just">
              <a:lnSpc>
                <a:spcPct val="107000"/>
              </a:lnSpc>
              <a:spcAft>
                <a:spcPts val="800"/>
              </a:spcAft>
            </a:pP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Ziyaretçi, pazarlama terminolojisinde </a:t>
            </a:r>
            <a:r>
              <a:rPr lang="tr-TR" sz="1800" dirty="0">
                <a:solidFill>
                  <a:srgbClr val="FE00BB"/>
                </a:solidFill>
                <a:effectLst/>
                <a:latin typeface="Calibri" panose="020F0502020204030204" pitchFamily="34" charset="0"/>
                <a:ea typeface="Calibri" panose="020F0502020204030204" pitchFamily="34" charset="0"/>
                <a:cs typeface="Times New Roman" panose="02020603050405020304" pitchFamily="18" charset="0"/>
              </a:rPr>
              <a:t>"pazar </a:t>
            </a:r>
            <a:r>
              <a:rPr lang="tr-TR" sz="1800" dirty="0" err="1">
                <a:solidFill>
                  <a:srgbClr val="FE00BB"/>
                </a:solidFill>
                <a:effectLst/>
                <a:latin typeface="Calibri" panose="020F0502020204030204" pitchFamily="34" charset="0"/>
                <a:ea typeface="Calibri" panose="020F0502020204030204" pitchFamily="34" charset="0"/>
                <a:cs typeface="Times New Roman" panose="02020603050405020304" pitchFamily="18" charset="0"/>
              </a:rPr>
              <a:t>segmenti</a:t>
            </a:r>
            <a:r>
              <a:rPr lang="tr-TR" sz="1800" dirty="0">
                <a:solidFill>
                  <a:srgbClr val="FE00BB"/>
                </a:solidFill>
                <a:effectLst/>
                <a:latin typeface="Calibri" panose="020F0502020204030204" pitchFamily="34" charset="0"/>
                <a:ea typeface="Calibri" panose="020F0502020204030204" pitchFamily="34" charset="0"/>
                <a:cs typeface="Times New Roman" panose="02020603050405020304" pitchFamily="18" charset="0"/>
              </a:rPr>
              <a:t>" </a:t>
            </a: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olarak adlandırılan hem bir birey hem de bir sosyal grubun parçasıdır.</a:t>
            </a:r>
          </a:p>
          <a:p>
            <a:pPr algn="just">
              <a:lnSpc>
                <a:spcPct val="107000"/>
              </a:lnSpc>
              <a:spcAft>
                <a:spcPts val="800"/>
              </a:spcAft>
            </a:pP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Segmentasyon</a:t>
            </a: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basitçe, popülasyonu anlamlı ve yönetilebilir gruplara – veya </a:t>
            </a:r>
            <a:r>
              <a:rPr lang="tr-TR" sz="18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segmentlere</a:t>
            </a: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bölme ve organize etme sürecidir, böylece teklifinizi onların tercihlerine göre şekillendirebilirsiniz.</a:t>
            </a:r>
          </a:p>
          <a:p>
            <a:pPr algn="just">
              <a:lnSpc>
                <a:spcPct val="107000"/>
              </a:lnSpc>
              <a:spcAft>
                <a:spcPts val="800"/>
              </a:spcAft>
            </a:pPr>
            <a:r>
              <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1800" u="sng"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Segmentasyon</a:t>
            </a:r>
            <a:r>
              <a:rPr lang="tr-TR"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basitleştirildi</a:t>
            </a:r>
          </a:p>
        </p:txBody>
      </p:sp>
      <p:pic>
        <p:nvPicPr>
          <p:cNvPr id="3" name="Picture Placeholder 2" descr="A large group of people&#10;&#10;Description automatically generated with medium confidence">
            <a:extLst>
              <a:ext uri="{FF2B5EF4-FFF2-40B4-BE49-F238E27FC236}">
                <a16:creationId xmlns:a16="http://schemas.microsoft.com/office/drawing/2014/main" id="{AE8132DE-9A74-4404-A8B0-A387E975B2BC}"/>
              </a:ext>
            </a:extLst>
          </p:cNvPr>
          <p:cNvPicPr>
            <a:picLocks noGrp="1" noChangeAspect="1"/>
          </p:cNvPicPr>
          <p:nvPr>
            <p:ph type="pic" idx="2"/>
          </p:nvPr>
        </p:nvPicPr>
        <p:blipFill>
          <a:blip r:embed="rId3"/>
          <a:srcRect t="17186" b="17186"/>
          <a:stretch>
            <a:fillRect/>
          </a:stretch>
        </p:blipFill>
        <p:spPr>
          <a:xfrm>
            <a:off x="7019925" y="3028950"/>
            <a:ext cx="3692525" cy="3829050"/>
          </a:xfrm>
          <a:prstGeom prst="rect">
            <a:avLst/>
          </a:prstGeom>
          <a:noFill/>
          <a:ln>
            <a:noFill/>
          </a:ln>
        </p:spPr>
      </p:pic>
      <p:sp>
        <p:nvSpPr>
          <p:cNvPr id="2" name="TextBox 1">
            <a:extLst>
              <a:ext uri="{FF2B5EF4-FFF2-40B4-BE49-F238E27FC236}">
                <a16:creationId xmlns:a16="http://schemas.microsoft.com/office/drawing/2014/main" id="{737FFE34-E6F8-4EBA-AC5E-ED67C99CFC01}"/>
              </a:ext>
            </a:extLst>
          </p:cNvPr>
          <p:cNvSpPr txBox="1"/>
          <p:nvPr/>
        </p:nvSpPr>
        <p:spPr>
          <a:xfrm>
            <a:off x="11060269" y="5918479"/>
            <a:ext cx="1131731" cy="769441"/>
          </a:xfrm>
          <a:prstGeom prst="rect">
            <a:avLst/>
          </a:prstGeom>
          <a:noFill/>
        </p:spPr>
        <p:txBody>
          <a:bodyPr wrap="square" rtlCol="0">
            <a:spAutoFit/>
          </a:bodyPr>
          <a:lstStyle/>
          <a:p>
            <a:r>
              <a:rPr lang="en-GB" sz="1100" b="0" i="0" dirty="0">
                <a:solidFill>
                  <a:schemeClr val="bg1"/>
                </a:solidFill>
                <a:effectLst/>
                <a:latin typeface="Calibri" panose="020F0502020204030204" pitchFamily="34" charset="0"/>
                <a:cs typeface="Calibri" panose="020F0502020204030204" pitchFamily="34" charset="0"/>
              </a:rPr>
              <a:t>Photo by </a:t>
            </a:r>
            <a:r>
              <a:rPr lang="en-GB" sz="1100" b="1" i="0" u="none" strike="noStrike" dirty="0">
                <a:solidFill>
                  <a:schemeClr val="bg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San Fermin Pamplona</a:t>
            </a:r>
            <a:r>
              <a:rPr lang="en-GB" sz="1100" b="0" i="0" dirty="0">
                <a:solidFill>
                  <a:schemeClr val="bg1"/>
                </a:solidFill>
                <a:effectLst/>
                <a:latin typeface="Calibri" panose="020F0502020204030204" pitchFamily="34" charset="0"/>
                <a:cs typeface="Calibri" panose="020F0502020204030204" pitchFamily="34" charset="0"/>
              </a:rPr>
              <a:t> from </a:t>
            </a:r>
            <a:r>
              <a:rPr lang="en-GB" sz="1100" b="1" i="0" u="none" strike="noStrike" dirty="0" err="1">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1100" dirty="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169" name="Google Shape;169;p9"/>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174" name="Google Shape;174;p9"/>
          <p:cNvSpPr txBox="1"/>
          <p:nvPr/>
        </p:nvSpPr>
        <p:spPr>
          <a:xfrm>
            <a:off x="425381" y="104453"/>
            <a:ext cx="11260668" cy="505121"/>
          </a:xfrm>
          <a:prstGeom prst="rect">
            <a:avLst/>
          </a:prstGeom>
          <a:noFill/>
          <a:ln>
            <a:noFill/>
          </a:ln>
        </p:spPr>
        <p:txBody>
          <a:bodyPr spcFirstLastPara="1" wrap="square" lIns="91425" tIns="45700" rIns="91425" bIns="45700" anchor="t" anchorCtr="0">
            <a:normAutofit fontScale="92500" lnSpcReduction="10000"/>
          </a:bodyPr>
          <a:lstStyle/>
          <a:p>
            <a:pPr lvl="0">
              <a:lnSpc>
                <a:spcPct val="90000"/>
              </a:lnSpc>
              <a:buClr>
                <a:schemeClr val="lt1"/>
              </a:buClr>
              <a:buSzPts val="3600"/>
            </a:pPr>
            <a:r>
              <a:rPr lang="tr-TR" sz="3600" b="1" dirty="0">
                <a:solidFill>
                  <a:schemeClr val="lt1"/>
                </a:solidFill>
                <a:latin typeface="Avenir"/>
                <a:ea typeface="Avenir"/>
                <a:cs typeface="Avenir"/>
                <a:sym typeface="Avenir"/>
              </a:rPr>
              <a:t>Kültürel Ziyaretçilerde Makro Kategoriler</a:t>
            </a:r>
            <a:endParaRPr dirty="0"/>
          </a:p>
        </p:txBody>
      </p:sp>
      <p:sp>
        <p:nvSpPr>
          <p:cNvPr id="2" name="TextBox 1">
            <a:extLst>
              <a:ext uri="{FF2B5EF4-FFF2-40B4-BE49-F238E27FC236}">
                <a16:creationId xmlns:a16="http://schemas.microsoft.com/office/drawing/2014/main" id="{66B5EE1B-3C70-43B5-B9BA-37129D47D62E}"/>
              </a:ext>
            </a:extLst>
          </p:cNvPr>
          <p:cNvSpPr txBox="1"/>
          <p:nvPr/>
        </p:nvSpPr>
        <p:spPr>
          <a:xfrm>
            <a:off x="557096" y="1150563"/>
            <a:ext cx="11077807" cy="5508944"/>
          </a:xfrm>
          <a:prstGeom prst="rect">
            <a:avLst/>
          </a:prstGeom>
          <a:noFill/>
        </p:spPr>
        <p:txBody>
          <a:bodyPr wrap="square" rtlCol="0">
            <a:spAutoFit/>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2009 yılında John H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Falk</a:t>
            </a:r>
            <a:r>
              <a:rPr lang="tr-TR" sz="2000" dirty="0">
                <a:effectLst/>
                <a:latin typeface="Calibri" panose="020F0502020204030204" pitchFamily="34" charset="0"/>
                <a:ea typeface="Calibri" panose="020F0502020204030204" pitchFamily="34" charset="0"/>
                <a:cs typeface="Times New Roman" panose="02020603050405020304" pitchFamily="18" charset="0"/>
              </a:rPr>
              <a:t>, Identity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Museum</a:t>
            </a: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Visitor</a:t>
            </a: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Experience</a:t>
            </a:r>
            <a:r>
              <a:rPr lang="tr-TR" sz="2000" dirty="0">
                <a:effectLst/>
                <a:latin typeface="Calibri" panose="020F0502020204030204" pitchFamily="34" charset="0"/>
                <a:ea typeface="Calibri" panose="020F0502020204030204" pitchFamily="34" charset="0"/>
                <a:cs typeface="Times New Roman" panose="02020603050405020304" pitchFamily="18" charset="0"/>
              </a:rPr>
              <a:t> adlı kitabını yayınladı. Anahtar çıkarımlardan biri, insanların bir siteyi ziyaretlerinden öğrendiklerinin veya hatırladıklarının, ilk etapta oraya gitme nedenlerine dayandığıdır. Kültürel ziyaretçilerin </a:t>
            </a:r>
            <a:r>
              <a:rPr lang="tr-TR" sz="2000" b="1" u="sng"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beş makro kategorisini </a:t>
            </a:r>
            <a:r>
              <a:rPr lang="tr-TR" sz="2000" dirty="0">
                <a:effectLst/>
                <a:latin typeface="Calibri" panose="020F0502020204030204" pitchFamily="34" charset="0"/>
                <a:ea typeface="Calibri" panose="020F0502020204030204" pitchFamily="34" charset="0"/>
                <a:cs typeface="Times New Roman" panose="02020603050405020304" pitchFamily="18" charset="0"/>
              </a:rPr>
              <a:t>belirledi ve “Kimliklerini” tanımladı:</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tr-TR" sz="2000"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Kaşifler</a:t>
            </a:r>
          </a:p>
          <a:p>
            <a:pPr marL="285750" indent="-285750">
              <a:lnSpc>
                <a:spcPct val="107000"/>
              </a:lnSpc>
              <a:spcAft>
                <a:spcPts val="800"/>
              </a:spcAft>
              <a:buFont typeface="Arial" panose="020B0604020202020204" pitchFamily="34" charset="0"/>
              <a:buChar char="•"/>
            </a:pPr>
            <a:r>
              <a:rPr lang="tr-TR" sz="2000"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Kolaylaştırıcılar</a:t>
            </a:r>
          </a:p>
          <a:p>
            <a:pPr marL="285750" indent="-285750">
              <a:lnSpc>
                <a:spcPct val="107000"/>
              </a:lnSpc>
              <a:spcAft>
                <a:spcPts val="800"/>
              </a:spcAft>
              <a:buFont typeface="Arial" panose="020B0604020202020204" pitchFamily="34" charset="0"/>
              <a:buChar char="•"/>
            </a:pPr>
            <a:r>
              <a:rPr lang="tr-TR" sz="2000"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Profesyonel/</a:t>
            </a:r>
            <a:r>
              <a:rPr lang="tr-TR" sz="2000" b="1" dirty="0" err="1">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Hobiciler</a:t>
            </a:r>
            <a:endParaRPr lang="tr-TR" sz="2000"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tr-TR" sz="2000"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Deneyim Arayanlar</a:t>
            </a:r>
          </a:p>
          <a:p>
            <a:pPr marL="285750" indent="-285750">
              <a:lnSpc>
                <a:spcPct val="107000"/>
              </a:lnSpc>
              <a:spcAft>
                <a:spcPts val="800"/>
              </a:spcAft>
              <a:buFont typeface="Arial" panose="020B0604020202020204" pitchFamily="34" charset="0"/>
              <a:buChar char="•"/>
            </a:pPr>
            <a:r>
              <a:rPr lang="tr-TR" sz="2000" b="1"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Şarj Cihazları</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Bu kişilerin her birinin, sitenizi ziyaret ederken karşılanması gereken belirli bir ihtiyacı olan farklı bir amacı vardır. Birinin geri gelmesini istiyorsanız, ziyaretçilere o ziyaret için bireysel amaç ve beklentilerinin karşılandığını hissettirin.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6396</TotalTime>
  <Words>4118</Words>
  <Application>Microsoft Office PowerPoint</Application>
  <PresentationFormat>Geniş ekran</PresentationFormat>
  <Paragraphs>378</Paragraphs>
  <Slides>48</Slides>
  <Notes>30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48</vt:i4>
      </vt:variant>
    </vt:vector>
  </HeadingPairs>
  <TitlesOfParts>
    <vt:vector size="55" baseType="lpstr">
      <vt:lpstr>Avenir</vt:lpstr>
      <vt:lpstr>Avenir Black</vt:lpstr>
      <vt:lpstr>Noto Sans</vt:lpstr>
      <vt:lpstr>Arial</vt:lpstr>
      <vt:lpstr>Montserrat</vt:lpstr>
      <vt:lpstr>Calibri</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Lenovo</cp:lastModifiedBy>
  <cp:revision>40</cp:revision>
  <dcterms:created xsi:type="dcterms:W3CDTF">2016-05-11T14:31:01Z</dcterms:created>
  <dcterms:modified xsi:type="dcterms:W3CDTF">2022-07-17T13:36:21Z</dcterms:modified>
</cp:coreProperties>
</file>