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6" r:id="rId1"/>
  </p:sldMasterIdLst>
  <p:notesMasterIdLst>
    <p:notesMasterId r:id="rId45"/>
  </p:notesMasterIdLst>
  <p:handoutMasterIdLst>
    <p:handoutMasterId r:id="rId46"/>
  </p:handoutMasterIdLst>
  <p:sldIdLst>
    <p:sldId id="1296" r:id="rId2"/>
    <p:sldId id="1306" r:id="rId3"/>
    <p:sldId id="1297" r:id="rId4"/>
    <p:sldId id="1406" r:id="rId5"/>
    <p:sldId id="1298" r:id="rId6"/>
    <p:sldId id="268" r:id="rId7"/>
    <p:sldId id="1307" r:id="rId8"/>
    <p:sldId id="279" r:id="rId9"/>
    <p:sldId id="257" r:id="rId10"/>
    <p:sldId id="1332" r:id="rId11"/>
    <p:sldId id="1389" r:id="rId12"/>
    <p:sldId id="1393" r:id="rId13"/>
    <p:sldId id="1394" r:id="rId14"/>
    <p:sldId id="1308" r:id="rId15"/>
    <p:sldId id="1310" r:id="rId16"/>
    <p:sldId id="1395" r:id="rId17"/>
    <p:sldId id="1309" r:id="rId18"/>
    <p:sldId id="1311" r:id="rId19"/>
    <p:sldId id="1402" r:id="rId20"/>
    <p:sldId id="1312" r:id="rId21"/>
    <p:sldId id="1313" r:id="rId22"/>
    <p:sldId id="1314" r:id="rId23"/>
    <p:sldId id="1299" r:id="rId24"/>
    <p:sldId id="1396" r:id="rId25"/>
    <p:sldId id="1404" r:id="rId26"/>
    <p:sldId id="1316" r:id="rId27"/>
    <p:sldId id="1315" r:id="rId28"/>
    <p:sldId id="1317" r:id="rId29"/>
    <p:sldId id="1300" r:id="rId30"/>
    <p:sldId id="1403" r:id="rId31"/>
    <p:sldId id="1319" r:id="rId32"/>
    <p:sldId id="1397" r:id="rId33"/>
    <p:sldId id="1320" r:id="rId34"/>
    <p:sldId id="1331" r:id="rId35"/>
    <p:sldId id="1322" r:id="rId36"/>
    <p:sldId id="1407" r:id="rId37"/>
    <p:sldId id="1408" r:id="rId38"/>
    <p:sldId id="1409" r:id="rId39"/>
    <p:sldId id="1410" r:id="rId40"/>
    <p:sldId id="1411" r:id="rId41"/>
    <p:sldId id="1412" r:id="rId42"/>
    <p:sldId id="315" r:id="rId43"/>
    <p:sldId id="1328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7219" userDrawn="1">
          <p15:clr>
            <a:srgbClr val="A4A3A4"/>
          </p15:clr>
        </p15:guide>
        <p15:guide id="4" orient="horz" pos="3906" userDrawn="1">
          <p15:clr>
            <a:srgbClr val="A4A3A4"/>
          </p15:clr>
        </p15:guide>
        <p15:guide id="5" pos="461" userDrawn="1">
          <p15:clr>
            <a:srgbClr val="A4A3A4"/>
          </p15:clr>
        </p15:guide>
        <p15:guide id="6" orient="horz" pos="5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rnej C." initials="JC" lastIdx="35" clrIdx="0"/>
  <p:cmAuthor id="2" name="Maire Gaffney" initials="MG" lastIdx="2" clrIdx="1"/>
  <p:cmAuthor id="3" name="Christina Meleouni" initials="CM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794"/>
    <a:srgbClr val="FBE000"/>
    <a:srgbClr val="7F7F7F"/>
    <a:srgbClr val="70A8AF"/>
    <a:srgbClr val="B29E90"/>
    <a:srgbClr val="D3C0B2"/>
    <a:srgbClr val="212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212AB6-CD83-415D-ABD9-D87C019E8C3A}" v="2" dt="2022-06-16T13:58:35.910"/>
    <p1510:client id="{83FC2881-39FD-4B86-BAF0-4FD71AB22F1B}" v="41" dt="2022-06-16T13:54:33.001"/>
    <p1510:client id="{B5152531-9FD1-4D44-A349-26148E104DB3}" v="15" dt="2022-06-16T13:42:27.6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95" autoAdjust="0"/>
    <p:restoredTop sz="94158" autoAdjust="0"/>
  </p:normalViewPr>
  <p:slideViewPr>
    <p:cSldViewPr snapToGrid="0" showGuides="1">
      <p:cViewPr varScale="1">
        <p:scale>
          <a:sx n="105" d="100"/>
          <a:sy n="105" d="100"/>
        </p:scale>
        <p:origin x="1122" y="102"/>
      </p:cViewPr>
      <p:guideLst>
        <p:guide pos="3840"/>
        <p:guide pos="7219"/>
        <p:guide orient="horz" pos="3906"/>
        <p:guide pos="461"/>
        <p:guide orient="horz" pos="504"/>
      </p:guideLst>
    </p:cSldViewPr>
  </p:slideViewPr>
  <p:outlineViewPr>
    <p:cViewPr>
      <p:scale>
        <a:sx n="25" d="100"/>
        <a:sy n="25" d="100"/>
      </p:scale>
      <p:origin x="0" y="-879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1" d="100"/>
        <a:sy n="41" d="100"/>
      </p:scale>
      <p:origin x="0" y="-32478"/>
    </p:cViewPr>
  </p:sorterViewPr>
  <p:notesViewPr>
    <p:cSldViewPr snapToGrid="0" showGuides="1">
      <p:cViewPr varScale="1">
        <p:scale>
          <a:sx n="74" d="100"/>
          <a:sy n="74" d="100"/>
        </p:scale>
        <p:origin x="2616" y="54"/>
      </p:cViewPr>
      <p:guideLst/>
    </p:cSldViewPr>
  </p:notesViewPr>
  <p:gridSpacing cx="75600" cy="756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23T12:07:10.208" idx="34">
    <p:pos x="10" y="10"/>
    <p:text>add a hyperlink if possible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99EEBC-801D-48ED-B535-298BB7EDD6B9}" type="datetimeFigureOut">
              <a:rPr lang="fr-CA" smtClean="0"/>
              <a:pPr/>
              <a:t>2022-07-17</a:t>
            </a:fld>
            <a:endParaRPr lang="fr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EDE7FE-8B5A-4903-B85A-8040D05696C6}" type="slidenum">
              <a:rPr lang="fr-CA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4828582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C462C-9F76-4357-BB19-A4DE8D8E1FB0}" type="datetimeFigureOut">
              <a:rPr lang="fr-CA" smtClean="0"/>
              <a:pPr/>
              <a:t>2022-07-17</a:t>
            </a:fld>
            <a:endParaRPr lang="fr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F6E3F-7229-435D-9B4A-E0ABCDF45996}" type="slidenum">
              <a:rPr lang="fr-CA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32869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pPr/>
              <a:t>2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414021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pPr/>
              <a:t>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09013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pPr/>
              <a:t>7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159610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pPr/>
              <a:t>13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546640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F6E3F-7229-435D-9B4A-E0ABCDF45996}" type="slidenum">
              <a:rPr lang="fr-CA" smtClean="0"/>
              <a:pPr/>
              <a:t>16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63557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4DDF02B-4593-E24D-8F32-8F80F6706A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12192000" cy="6858000"/>
          </a:xfrm>
          <a:custGeom>
            <a:avLst/>
            <a:gdLst>
              <a:gd name="connsiteX0" fmla="*/ 0 w 12192000"/>
              <a:gd name="connsiteY0" fmla="*/ 6530621 h 6858000"/>
              <a:gd name="connsiteX1" fmla="*/ 12192000 w 12192000"/>
              <a:gd name="connsiteY1" fmla="*/ 6530621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5875022 h 6858000"/>
              <a:gd name="connsiteX7" fmla="*/ 0 w 12192000"/>
              <a:gd name="connsiteY7" fmla="*/ 587502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6530621"/>
                </a:moveTo>
                <a:lnTo>
                  <a:pt x="12192000" y="6530621"/>
                </a:lnTo>
                <a:lnTo>
                  <a:pt x="12192000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875022"/>
                </a:lnTo>
                <a:lnTo>
                  <a:pt x="0" y="5875022"/>
                </a:lnTo>
                <a:close/>
              </a:path>
            </a:pathLst>
          </a:custGeom>
          <a:solidFill>
            <a:schemeClr val="bg2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 b="1">
                <a:solidFill>
                  <a:schemeClr val="bg2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E09B1-1E83-D14F-AAFB-E043DC9E6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4449"/>
          <a:stretch/>
        </p:blipFill>
        <p:spPr bwMode="auto">
          <a:xfrm>
            <a:off x="10119859" y="6038628"/>
            <a:ext cx="1709881" cy="3926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9C785D52-708C-C348-B176-C099CCB20626}"/>
              </a:ext>
            </a:extLst>
          </p:cNvPr>
          <p:cNvSpPr txBox="1"/>
          <p:nvPr userDrawn="1"/>
        </p:nvSpPr>
        <p:spPr>
          <a:xfrm>
            <a:off x="363657" y="6088831"/>
            <a:ext cx="5714414" cy="637717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sz="800" dirty="0">
                <a:solidFill>
                  <a:srgbClr val="7F7F7F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This project has been funded with support from the European Commission. This publication [communication] reflects the views only of the author, and the Commission cannot be held responsible for any use, which may be made of the information contained therein.</a:t>
            </a:r>
            <a:endParaRPr lang="en-IE" sz="11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800" dirty="0">
                <a:solidFill>
                  <a:srgbClr val="7F7F7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100" dirty="0">
              <a:solidFill>
                <a:srgbClr val="7F7F7F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67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43BC26-05D7-F34E-826F-38BC222D3E5D}"/>
              </a:ext>
            </a:extLst>
          </p:cNvPr>
          <p:cNvSpPr/>
          <p:nvPr userDrawn="1"/>
        </p:nvSpPr>
        <p:spPr bwMode="auto"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5A23607-3C5E-D84F-BB1F-5EA4C443E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</p:spPr>
      </p:pic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A37DF65B-0414-9147-9819-D09489D631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666" y="1264687"/>
            <a:ext cx="11260668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4ECC5162-9ADC-C846-A608-62F5E464CF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668" y="2170587"/>
            <a:ext cx="11260666" cy="4108908"/>
          </a:xfrm>
        </p:spPr>
        <p:txBody>
          <a:bodyPr numCol="2" spcCol="396000"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26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Slide - Pi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FF432AE-2293-3748-9319-ED40EDB61E2A}"/>
              </a:ext>
            </a:extLst>
          </p:cNvPr>
          <p:cNvSpPr/>
          <p:nvPr userDrawn="1"/>
        </p:nvSpPr>
        <p:spPr bwMode="auto">
          <a:xfrm>
            <a:off x="-1" y="1"/>
            <a:ext cx="12192000" cy="1889435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8CBD4739-7663-9044-B9FF-2ED4DB0591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5666" y="440268"/>
            <a:ext cx="11260668" cy="1205652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36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Your Title Here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BD2D3549-75D8-B84B-8800-12D999B5109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5668" y="2170587"/>
            <a:ext cx="11260666" cy="4108908"/>
          </a:xfrm>
        </p:spPr>
        <p:txBody>
          <a:bodyPr numCol="2" spcCol="396000"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</a:t>
            </a:r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E24CCB6-1E14-A94D-B4AD-0CDB7CAF80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84467" y="1296816"/>
            <a:ext cx="685800" cy="5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7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ne Slide - Yel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43EAE1D0-14B0-9444-B547-3A7BF7B8D66D}"/>
              </a:ext>
            </a:extLst>
          </p:cNvPr>
          <p:cNvSpPr/>
          <p:nvPr userDrawn="1"/>
        </p:nvSpPr>
        <p:spPr>
          <a:xfrm>
            <a:off x="6577123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969752-47F1-0443-A32D-97FDA24FCA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7123" y="1619604"/>
            <a:ext cx="4625130" cy="5238394"/>
          </a:xfrm>
          <a:custGeom>
            <a:avLst/>
            <a:gdLst>
              <a:gd name="connsiteX0" fmla="*/ 0 w 4991918"/>
              <a:gd name="connsiteY0" fmla="*/ 0 h 5653816"/>
              <a:gd name="connsiteX1" fmla="*/ 4991918 w 4991918"/>
              <a:gd name="connsiteY1" fmla="*/ 0 h 5653816"/>
              <a:gd name="connsiteX2" fmla="*/ 4991918 w 4991918"/>
              <a:gd name="connsiteY2" fmla="*/ 5653816 h 5653816"/>
              <a:gd name="connsiteX3" fmla="*/ 0 w 4991918"/>
              <a:gd name="connsiteY3" fmla="*/ 5653816 h 5653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91918" h="5653816">
                <a:moveTo>
                  <a:pt x="0" y="0"/>
                </a:moveTo>
                <a:lnTo>
                  <a:pt x="4991918" y="0"/>
                </a:lnTo>
                <a:lnTo>
                  <a:pt x="4991918" y="5653816"/>
                </a:lnTo>
                <a:lnTo>
                  <a:pt x="0" y="5653816"/>
                </a:lnTo>
                <a:close/>
              </a:path>
            </a:pathLst>
          </a:custGeom>
        </p:spPr>
      </p:pic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58630351-7618-AC42-AD6E-7D6DEDB7918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20057" y="3028280"/>
            <a:ext cx="3691822" cy="3829719"/>
          </a:xfrm>
        </p:spPr>
        <p:txBody>
          <a:bodyPr/>
          <a:lstStyle/>
          <a:p>
            <a:endParaRPr lang="fr-CA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B5CAD082-5B2D-684C-9FE8-54A153571F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122" y="807487"/>
            <a:ext cx="5614878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653C79D3-52C4-2B46-8F2A-9316F3E3E9C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1124" y="1580692"/>
            <a:ext cx="5614877" cy="410890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ptop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1F2330DD-C747-AA4A-9F6D-869FE683096C}"/>
              </a:ext>
            </a:extLst>
          </p:cNvPr>
          <p:cNvSpPr/>
          <p:nvPr userDrawn="1"/>
        </p:nvSpPr>
        <p:spPr>
          <a:xfrm flipH="1">
            <a:off x="0" y="0"/>
            <a:ext cx="5614877" cy="6858000"/>
          </a:xfrm>
          <a:custGeom>
            <a:avLst/>
            <a:gdLst>
              <a:gd name="connsiteX0" fmla="*/ 2183119 w 3580946"/>
              <a:gd name="connsiteY0" fmla="*/ 2 h 10907713"/>
              <a:gd name="connsiteX1" fmla="*/ 3580946 w 3580946"/>
              <a:gd name="connsiteY1" fmla="*/ 2 h 10907713"/>
              <a:gd name="connsiteX2" fmla="*/ 3580946 w 3580946"/>
              <a:gd name="connsiteY2" fmla="*/ 8315732 h 10907713"/>
              <a:gd name="connsiteX3" fmla="*/ 929801 w 3580946"/>
              <a:gd name="connsiteY3" fmla="*/ 2 h 10907713"/>
              <a:gd name="connsiteX4" fmla="*/ 2087698 w 3580946"/>
              <a:gd name="connsiteY4" fmla="*/ 2 h 10907713"/>
              <a:gd name="connsiteX5" fmla="*/ 3580946 w 3580946"/>
              <a:gd name="connsiteY5" fmla="*/ 8883391 h 10907713"/>
              <a:gd name="connsiteX6" fmla="*/ 3580946 w 3580946"/>
              <a:gd name="connsiteY6" fmla="*/ 10907713 h 10907713"/>
              <a:gd name="connsiteX7" fmla="*/ 2763325 w 3580946"/>
              <a:gd name="connsiteY7" fmla="*/ 10907711 h 10907713"/>
              <a:gd name="connsiteX8" fmla="*/ 0 w 3580946"/>
              <a:gd name="connsiteY8" fmla="*/ 0 h 10907713"/>
              <a:gd name="connsiteX9" fmla="*/ 834379 w 3580946"/>
              <a:gd name="connsiteY9" fmla="*/ 2 h 10907713"/>
              <a:gd name="connsiteX10" fmla="*/ 2667904 w 3580946"/>
              <a:gd name="connsiteY10" fmla="*/ 10907711 h 10907713"/>
              <a:gd name="connsiteX11" fmla="*/ 1833524 w 3580946"/>
              <a:gd name="connsiteY11" fmla="*/ 10907713 h 1090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80946" h="10907713">
                <a:moveTo>
                  <a:pt x="2183119" y="2"/>
                </a:moveTo>
                <a:lnTo>
                  <a:pt x="3580946" y="2"/>
                </a:lnTo>
                <a:lnTo>
                  <a:pt x="3580946" y="8315732"/>
                </a:lnTo>
                <a:close/>
                <a:moveTo>
                  <a:pt x="929801" y="2"/>
                </a:moveTo>
                <a:lnTo>
                  <a:pt x="2087698" y="2"/>
                </a:lnTo>
                <a:lnTo>
                  <a:pt x="3580946" y="8883391"/>
                </a:lnTo>
                <a:lnTo>
                  <a:pt x="3580946" y="10907713"/>
                </a:lnTo>
                <a:lnTo>
                  <a:pt x="2763325" y="10907711"/>
                </a:lnTo>
                <a:close/>
                <a:moveTo>
                  <a:pt x="0" y="0"/>
                </a:moveTo>
                <a:lnTo>
                  <a:pt x="834379" y="2"/>
                </a:lnTo>
                <a:lnTo>
                  <a:pt x="2667904" y="10907711"/>
                </a:lnTo>
                <a:lnTo>
                  <a:pt x="1833524" y="10907713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E804DF6C-4D62-064D-B186-6AE9A0B739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1835" y="761961"/>
            <a:ext cx="5339109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23D009B4-E8C4-0C42-8F6B-A7982107E8A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1838" y="1535166"/>
            <a:ext cx="5339108" cy="4682754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type…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BAA5CE-8AD5-6B47-B043-9B470971F8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549"/>
          <a:stretch>
            <a:fillRect/>
          </a:stretch>
        </p:blipFill>
        <p:spPr>
          <a:xfrm>
            <a:off x="1102425" y="1054225"/>
            <a:ext cx="4761625" cy="5803775"/>
          </a:xfrm>
          <a:custGeom>
            <a:avLst/>
            <a:gdLst>
              <a:gd name="connsiteX0" fmla="*/ 0 w 3809685"/>
              <a:gd name="connsiteY0" fmla="*/ 0 h 4643489"/>
              <a:gd name="connsiteX1" fmla="*/ 3809685 w 3809685"/>
              <a:gd name="connsiteY1" fmla="*/ 0 h 4643489"/>
              <a:gd name="connsiteX2" fmla="*/ 3809685 w 3809685"/>
              <a:gd name="connsiteY2" fmla="*/ 4643489 h 4643489"/>
              <a:gd name="connsiteX3" fmla="*/ 0 w 3809685"/>
              <a:gd name="connsiteY3" fmla="*/ 4643489 h 4643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09685" h="4643489">
                <a:moveTo>
                  <a:pt x="0" y="0"/>
                </a:moveTo>
                <a:lnTo>
                  <a:pt x="3809685" y="0"/>
                </a:lnTo>
                <a:lnTo>
                  <a:pt x="3809685" y="4643489"/>
                </a:lnTo>
                <a:lnTo>
                  <a:pt x="0" y="4643489"/>
                </a:lnTo>
                <a:close/>
              </a:path>
            </a:pathLst>
          </a:custGeom>
        </p:spPr>
      </p:pic>
      <p:sp>
        <p:nvSpPr>
          <p:cNvPr id="21" name="Picture Placeholder 14">
            <a:extLst>
              <a:ext uri="{FF2B5EF4-FFF2-40B4-BE49-F238E27FC236}">
                <a16:creationId xmlns:a16="http://schemas.microsoft.com/office/drawing/2014/main" id="{583677FC-671F-C64F-8B6F-4F40FF33F5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93398" y="1538952"/>
            <a:ext cx="4106403" cy="5297620"/>
          </a:xfrm>
          <a:custGeom>
            <a:avLst/>
            <a:gdLst>
              <a:gd name="connsiteX0" fmla="*/ 910260 w 4900611"/>
              <a:gd name="connsiteY0" fmla="*/ 4784374 h 6322218"/>
              <a:gd name="connsiteX1" fmla="*/ 910260 w 4900611"/>
              <a:gd name="connsiteY1" fmla="*/ 5430211 h 6322218"/>
              <a:gd name="connsiteX2" fmla="*/ 3961468 w 4900611"/>
              <a:gd name="connsiteY2" fmla="*/ 5430211 h 6322218"/>
              <a:gd name="connsiteX3" fmla="*/ 3961468 w 4900611"/>
              <a:gd name="connsiteY3" fmla="*/ 4784374 h 6322218"/>
              <a:gd name="connsiteX4" fmla="*/ 0 w 4900611"/>
              <a:gd name="connsiteY4" fmla="*/ 0 h 6322218"/>
              <a:gd name="connsiteX5" fmla="*/ 4900611 w 4900611"/>
              <a:gd name="connsiteY5" fmla="*/ 0 h 6322218"/>
              <a:gd name="connsiteX6" fmla="*/ 4900611 w 4900611"/>
              <a:gd name="connsiteY6" fmla="*/ 6322218 h 6322218"/>
              <a:gd name="connsiteX7" fmla="*/ 0 w 4900611"/>
              <a:gd name="connsiteY7" fmla="*/ 6322218 h 632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0611" h="6322218">
                <a:moveTo>
                  <a:pt x="910260" y="4784374"/>
                </a:moveTo>
                <a:lnTo>
                  <a:pt x="910260" y="5430211"/>
                </a:lnTo>
                <a:lnTo>
                  <a:pt x="3961468" y="5430211"/>
                </a:lnTo>
                <a:lnTo>
                  <a:pt x="3961468" y="4784374"/>
                </a:lnTo>
                <a:close/>
                <a:moveTo>
                  <a:pt x="0" y="0"/>
                </a:moveTo>
                <a:lnTo>
                  <a:pt x="4900611" y="0"/>
                </a:lnTo>
                <a:lnTo>
                  <a:pt x="4900611" y="6322218"/>
                </a:lnTo>
                <a:lnTo>
                  <a:pt x="0" y="632221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lang="fr-CA"/>
            </a:lvl1pPr>
          </a:lstStyle>
          <a:p>
            <a:endParaRPr lang="fr-CA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27F03E3-890F-AB4E-B554-D4F86BF62F2C}"/>
              </a:ext>
            </a:extLst>
          </p:cNvPr>
          <p:cNvSpPr/>
          <p:nvPr userDrawn="1"/>
        </p:nvSpPr>
        <p:spPr bwMode="auto">
          <a:xfrm>
            <a:off x="2260356" y="5548861"/>
            <a:ext cx="2556720" cy="541171"/>
          </a:xfrm>
          <a:prstGeom prst="rect">
            <a:avLst/>
          </a:prstGeom>
          <a:solidFill>
            <a:srgbClr val="E43794"/>
          </a:solid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145436" tIns="72717" rIns="145436" bIns="72717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4294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91DD51AB-0C25-C842-8BAF-1E7C919F6CA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9978" y="5644074"/>
            <a:ext cx="4826517" cy="445357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1" i="0">
                <a:solidFill>
                  <a:schemeClr val="bg1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LEARN MORE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6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837D00C-3B07-3444-BD7D-28589C271E9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3203071"/>
            <a:ext cx="12192000" cy="3654930"/>
          </a:xfrm>
          <a:custGeom>
            <a:avLst/>
            <a:gdLst>
              <a:gd name="connsiteX0" fmla="*/ 7767012 w 7775575"/>
              <a:gd name="connsiteY0" fmla="*/ 1509411 h 5813200"/>
              <a:gd name="connsiteX1" fmla="*/ 7767012 w 7775575"/>
              <a:gd name="connsiteY1" fmla="*/ 3287485 h 5813200"/>
              <a:gd name="connsiteX2" fmla="*/ 7775575 w 7775575"/>
              <a:gd name="connsiteY2" fmla="*/ 3287485 h 5813200"/>
              <a:gd name="connsiteX3" fmla="*/ 7775575 w 7775575"/>
              <a:gd name="connsiteY3" fmla="*/ 4794552 h 5813200"/>
              <a:gd name="connsiteX4" fmla="*/ 7775574 w 7775575"/>
              <a:gd name="connsiteY4" fmla="*/ 4794552 h 5813200"/>
              <a:gd name="connsiteX5" fmla="*/ 7775574 w 7775575"/>
              <a:gd name="connsiteY5" fmla="*/ 5813199 h 5813200"/>
              <a:gd name="connsiteX6" fmla="*/ 7767012 w 7775575"/>
              <a:gd name="connsiteY6" fmla="*/ 5813199 h 5813200"/>
              <a:gd name="connsiteX7" fmla="*/ 7767012 w 7775575"/>
              <a:gd name="connsiteY7" fmla="*/ 5813200 h 5813200"/>
              <a:gd name="connsiteX8" fmla="*/ 1845662 w 7775575"/>
              <a:gd name="connsiteY8" fmla="*/ 5813200 h 5813200"/>
              <a:gd name="connsiteX9" fmla="*/ 1845665 w 7775575"/>
              <a:gd name="connsiteY9" fmla="*/ 5813199 h 5813200"/>
              <a:gd name="connsiteX10" fmla="*/ 1441454 w 7775575"/>
              <a:gd name="connsiteY10" fmla="*/ 5813199 h 5813200"/>
              <a:gd name="connsiteX11" fmla="*/ 1441451 w 7775575"/>
              <a:gd name="connsiteY11" fmla="*/ 5813200 h 5813200"/>
              <a:gd name="connsiteX12" fmla="*/ 0 w 7775575"/>
              <a:gd name="connsiteY12" fmla="*/ 5813198 h 5813200"/>
              <a:gd name="connsiteX13" fmla="*/ 1 w 7775575"/>
              <a:gd name="connsiteY13" fmla="*/ 4485898 h 5813200"/>
              <a:gd name="connsiteX14" fmla="*/ 7767013 w 7775575"/>
              <a:gd name="connsiteY14" fmla="*/ 0 h 5813200"/>
              <a:gd name="connsiteX15" fmla="*/ 7767012 w 7775575"/>
              <a:gd name="connsiteY15" fmla="*/ 1354507 h 5813200"/>
              <a:gd name="connsiteX16" fmla="*/ 1 w 7775575"/>
              <a:gd name="connsiteY16" fmla="*/ 4330994 h 5813200"/>
              <a:gd name="connsiteX17" fmla="*/ 0 w 7775575"/>
              <a:gd name="connsiteY17" fmla="*/ 2976488 h 581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75575" h="5813200">
                <a:moveTo>
                  <a:pt x="7767012" y="1509411"/>
                </a:moveTo>
                <a:lnTo>
                  <a:pt x="7767012" y="3287485"/>
                </a:lnTo>
                <a:lnTo>
                  <a:pt x="7775575" y="3287485"/>
                </a:lnTo>
                <a:lnTo>
                  <a:pt x="7775575" y="4794552"/>
                </a:lnTo>
                <a:lnTo>
                  <a:pt x="7775574" y="4794552"/>
                </a:lnTo>
                <a:lnTo>
                  <a:pt x="7775574" y="5813199"/>
                </a:lnTo>
                <a:lnTo>
                  <a:pt x="7767012" y="5813199"/>
                </a:lnTo>
                <a:lnTo>
                  <a:pt x="7767012" y="5813200"/>
                </a:lnTo>
                <a:lnTo>
                  <a:pt x="1845662" y="5813200"/>
                </a:lnTo>
                <a:lnTo>
                  <a:pt x="1845665" y="5813199"/>
                </a:lnTo>
                <a:lnTo>
                  <a:pt x="1441454" y="5813199"/>
                </a:lnTo>
                <a:lnTo>
                  <a:pt x="1441451" y="5813200"/>
                </a:lnTo>
                <a:lnTo>
                  <a:pt x="0" y="5813198"/>
                </a:lnTo>
                <a:lnTo>
                  <a:pt x="1" y="4485898"/>
                </a:lnTo>
                <a:close/>
                <a:moveTo>
                  <a:pt x="7767013" y="0"/>
                </a:moveTo>
                <a:lnTo>
                  <a:pt x="7767012" y="1354507"/>
                </a:lnTo>
                <a:lnTo>
                  <a:pt x="1" y="4330994"/>
                </a:lnTo>
                <a:lnTo>
                  <a:pt x="0" y="29764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B7B4ED83-5F90-2647-9635-E1BDC870E6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697078"/>
            <a:ext cx="12192000" cy="708318"/>
          </a:xfrm>
        </p:spPr>
        <p:txBody>
          <a:bodyPr>
            <a:noAutofit/>
          </a:bodyPr>
          <a:lstStyle>
            <a:lvl1pPr marL="0" indent="0" algn="ctr">
              <a:buNone/>
              <a:defRPr sz="40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9BBC9E2E-A9B8-584E-A1A4-12C8CDF3586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1420135"/>
            <a:ext cx="12192000" cy="626742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60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DCBCFD79-37C4-C041-975D-A1085C1C622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8624" y="513518"/>
            <a:ext cx="6811615" cy="4253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2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TABLE OF CONTENTS</a:t>
            </a:r>
            <a:endParaRPr lang="en-US" dirty="0"/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B35237CA-71A5-D142-A569-D49FACCD35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8624" y="1834272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</a:t>
            </a:r>
            <a:endParaRPr lang="en-US" dirty="0"/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A07846C9-2806-FC46-AD33-BB147D90BB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35986" y="1834272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54" name="Date Placeholder 3">
            <a:extLst>
              <a:ext uri="{FF2B5EF4-FFF2-40B4-BE49-F238E27FC236}">
                <a16:creationId xmlns:a16="http://schemas.microsoft.com/office/drawing/2014/main" id="{3B20C1C0-EF6B-F946-BBC0-6AAD0C342A95}"/>
              </a:ext>
            </a:extLst>
          </p:cNvPr>
          <p:cNvSpPr>
            <a:spLocks noGrp="1"/>
          </p:cNvSpPr>
          <p:nvPr>
            <p:ph type="dt" sz="half" idx="27"/>
          </p:nvPr>
        </p:nvSpPr>
        <p:spPr>
          <a:xfrm>
            <a:off x="838203" y="6356353"/>
            <a:ext cx="2743201" cy="365125"/>
          </a:xfrm>
        </p:spPr>
        <p:txBody>
          <a:bodyPr/>
          <a:lstStyle/>
          <a:p>
            <a:fld id="{C7F32F9C-241A-9D4A-9D77-DDB31C8B6155}" type="datetime1">
              <a:rPr lang="en-IE" smtClean="0"/>
              <a:pPr/>
              <a:t>17/07/2022</a:t>
            </a:fld>
            <a:endParaRPr lang="en-US" dirty="0"/>
          </a:p>
        </p:txBody>
      </p:sp>
      <p:sp>
        <p:nvSpPr>
          <p:cNvPr id="55" name="Footer Placeholder 4">
            <a:extLst>
              <a:ext uri="{FF2B5EF4-FFF2-40B4-BE49-F238E27FC236}">
                <a16:creationId xmlns:a16="http://schemas.microsoft.com/office/drawing/2014/main" id="{8DE7B2BF-6E9E-E042-8578-17C5A21B486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>
          <a:xfrm>
            <a:off x="4038601" y="6356353"/>
            <a:ext cx="411479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5F80DCA5-6A41-EE4F-8CB6-56FADF60E9A6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610603" y="6356353"/>
            <a:ext cx="2743201" cy="365125"/>
          </a:xfrm>
        </p:spPr>
        <p:txBody>
          <a:bodyPr/>
          <a:lstStyle/>
          <a:p>
            <a:fld id="{48F63A3B-78C7-47BE-AE5E-E10140E04643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B87478A1-80BD-744C-B410-8B96A4AD2384}"/>
              </a:ext>
            </a:extLst>
          </p:cNvPr>
          <p:cNvSpPr/>
          <p:nvPr userDrawn="1"/>
        </p:nvSpPr>
        <p:spPr>
          <a:xfrm rot="16200000">
            <a:off x="6245069" y="918313"/>
            <a:ext cx="6856550" cy="5051565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CE684F57-0AE5-E44C-855B-CEA20F24D6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716" y="3694831"/>
            <a:ext cx="2389841" cy="2182029"/>
          </a:xfrm>
          <a:prstGeom prst="rect">
            <a:avLst/>
          </a:prstGeom>
        </p:spPr>
      </p:pic>
      <p:sp>
        <p:nvSpPr>
          <p:cNvPr id="35" name="Text Placeholder 32">
            <a:extLst>
              <a:ext uri="{FF2B5EF4-FFF2-40B4-BE49-F238E27FC236}">
                <a16:creationId xmlns:a16="http://schemas.microsoft.com/office/drawing/2014/main" id="{CC1AE6FE-E231-4743-BA92-BB68A10DAF6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28624" y="2728857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2</a:t>
            </a:r>
            <a:endParaRPr lang="en-US" dirty="0"/>
          </a:p>
        </p:txBody>
      </p:sp>
      <p:sp>
        <p:nvSpPr>
          <p:cNvPr id="57" name="Text Placeholder 32">
            <a:extLst>
              <a:ext uri="{FF2B5EF4-FFF2-40B4-BE49-F238E27FC236}">
                <a16:creationId xmlns:a16="http://schemas.microsoft.com/office/drawing/2014/main" id="{FF1A766D-1482-9D40-8555-F440301AF7E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35986" y="2728857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D8E89C7-A8DE-8A4F-9293-A29DF23AD7A5}"/>
              </a:ext>
            </a:extLst>
          </p:cNvPr>
          <p:cNvCxnSpPr/>
          <p:nvPr userDrawn="1"/>
        </p:nvCxnSpPr>
        <p:spPr>
          <a:xfrm>
            <a:off x="420482" y="2585039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BAE18D6F-D988-3B49-9978-4231CAE85E2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30560" y="3609976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3</a:t>
            </a:r>
            <a:endParaRPr lang="en-US" dirty="0"/>
          </a:p>
        </p:txBody>
      </p:sp>
      <p:sp>
        <p:nvSpPr>
          <p:cNvPr id="61" name="Text Placeholder 32">
            <a:extLst>
              <a:ext uri="{FF2B5EF4-FFF2-40B4-BE49-F238E27FC236}">
                <a16:creationId xmlns:a16="http://schemas.microsoft.com/office/drawing/2014/main" id="{DDBFB6A2-8256-4F46-95AD-92AFCBFDD26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437922" y="3609976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7B54757-EEAC-EF43-AF32-4010EC820F34}"/>
              </a:ext>
            </a:extLst>
          </p:cNvPr>
          <p:cNvCxnSpPr/>
          <p:nvPr userDrawn="1"/>
        </p:nvCxnSpPr>
        <p:spPr>
          <a:xfrm>
            <a:off x="422418" y="3466158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 Placeholder 32">
            <a:extLst>
              <a:ext uri="{FF2B5EF4-FFF2-40B4-BE49-F238E27FC236}">
                <a16:creationId xmlns:a16="http://schemas.microsoft.com/office/drawing/2014/main" id="{3D51A7F1-847E-3547-8F39-00DBFF2CEF6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28624" y="4504561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4</a:t>
            </a:r>
            <a:endParaRPr lang="en-US" dirty="0"/>
          </a:p>
        </p:txBody>
      </p:sp>
      <p:sp>
        <p:nvSpPr>
          <p:cNvPr id="66" name="Text Placeholder 32">
            <a:extLst>
              <a:ext uri="{FF2B5EF4-FFF2-40B4-BE49-F238E27FC236}">
                <a16:creationId xmlns:a16="http://schemas.microsoft.com/office/drawing/2014/main" id="{58CBA69A-204A-904C-A87E-85A6A4F3ACAE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35986" y="4504561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4899547E-D324-B041-98D3-9B3514BA5158}"/>
              </a:ext>
            </a:extLst>
          </p:cNvPr>
          <p:cNvCxnSpPr/>
          <p:nvPr userDrawn="1"/>
        </p:nvCxnSpPr>
        <p:spPr>
          <a:xfrm>
            <a:off x="420482" y="4360743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 Placeholder 32">
            <a:extLst>
              <a:ext uri="{FF2B5EF4-FFF2-40B4-BE49-F238E27FC236}">
                <a16:creationId xmlns:a16="http://schemas.microsoft.com/office/drawing/2014/main" id="{EC491105-5EE0-A84F-9F3D-4EEAB5F27A1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30560" y="5385680"/>
            <a:ext cx="558216" cy="673765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15</a:t>
            </a:r>
            <a:endParaRPr lang="en-US" dirty="0"/>
          </a:p>
        </p:txBody>
      </p:sp>
      <p:sp>
        <p:nvSpPr>
          <p:cNvPr id="69" name="Text Placeholder 32">
            <a:extLst>
              <a:ext uri="{FF2B5EF4-FFF2-40B4-BE49-F238E27FC236}">
                <a16:creationId xmlns:a16="http://schemas.microsoft.com/office/drawing/2014/main" id="{B6EA2882-D03C-1546-B590-6354A5E90E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37922" y="5385680"/>
            <a:ext cx="5885809" cy="673765"/>
          </a:xfrm>
        </p:spPr>
        <p:txBody>
          <a:bodyPr anchor="ctr">
            <a:noAutofit/>
          </a:bodyPr>
          <a:lstStyle>
            <a:lvl1pPr marL="0" indent="0" algn="l"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4244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2pPr>
            <a:lvl3pPr marL="48489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3pPr>
            <a:lvl4pPr marL="727335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4pPr>
            <a:lvl5pPr marL="969780" indent="0">
              <a:buNone/>
              <a:defRPr sz="2053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A17FFA9D-6FF9-EE45-8938-0AAAD62A4B9F}"/>
              </a:ext>
            </a:extLst>
          </p:cNvPr>
          <p:cNvCxnSpPr/>
          <p:nvPr userDrawn="1"/>
        </p:nvCxnSpPr>
        <p:spPr>
          <a:xfrm>
            <a:off x="422418" y="5241862"/>
            <a:ext cx="7093819" cy="0"/>
          </a:xfrm>
          <a:prstGeom prst="line">
            <a:avLst/>
          </a:prstGeom>
          <a:ln w="19050">
            <a:solidFill>
              <a:srgbClr val="FBE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827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>
            <a:extLst>
              <a:ext uri="{FF2B5EF4-FFF2-40B4-BE49-F238E27FC236}">
                <a16:creationId xmlns:a16="http://schemas.microsoft.com/office/drawing/2014/main" id="{B25BB3F5-24E9-3E4D-AA1A-32C5CBF21DE6}"/>
              </a:ext>
            </a:extLst>
          </p:cNvPr>
          <p:cNvSpPr/>
          <p:nvPr userDrawn="1"/>
        </p:nvSpPr>
        <p:spPr>
          <a:xfrm>
            <a:off x="0" y="1837056"/>
            <a:ext cx="12192000" cy="4571999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71EC3B35-9BE5-F64A-AF9D-8AC3A68E1F83}"/>
              </a:ext>
            </a:extLst>
          </p:cNvPr>
          <p:cNvSpPr/>
          <p:nvPr userDrawn="1"/>
        </p:nvSpPr>
        <p:spPr>
          <a:xfrm>
            <a:off x="2" y="2285999"/>
            <a:ext cx="12192000" cy="4571999"/>
          </a:xfrm>
          <a:custGeom>
            <a:avLst/>
            <a:gdLst>
              <a:gd name="connsiteX0" fmla="*/ 7775575 w 7775575"/>
              <a:gd name="connsiteY0" fmla="*/ 0 h 7985044"/>
              <a:gd name="connsiteX1" fmla="*/ 7775575 w 7775575"/>
              <a:gd name="connsiteY1" fmla="*/ 2286116 h 7985044"/>
              <a:gd name="connsiteX2" fmla="*/ 3591296 w 7775575"/>
              <a:gd name="connsiteY2" fmla="*/ 7985044 h 7985044"/>
              <a:gd name="connsiteX3" fmla="*/ 0 w 7775575"/>
              <a:gd name="connsiteY3" fmla="*/ 7985044 h 7985044"/>
              <a:gd name="connsiteX4" fmla="*/ 0 w 7775575"/>
              <a:gd name="connsiteY4" fmla="*/ 3577812 h 798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5" h="7985044">
                <a:moveTo>
                  <a:pt x="7775575" y="0"/>
                </a:moveTo>
                <a:lnTo>
                  <a:pt x="7775575" y="2286116"/>
                </a:lnTo>
                <a:lnTo>
                  <a:pt x="3591296" y="7985044"/>
                </a:lnTo>
                <a:lnTo>
                  <a:pt x="0" y="7985044"/>
                </a:lnTo>
                <a:lnTo>
                  <a:pt x="0" y="3577812"/>
                </a:lnTo>
                <a:close/>
              </a:path>
            </a:pathLst>
          </a:custGeom>
          <a:solidFill>
            <a:srgbClr val="E43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90FF00C7-7CF0-4328-B870-683CB9DA86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11714"/>
            <a:ext cx="12191998" cy="6246227"/>
          </a:xfrm>
          <a:custGeom>
            <a:avLst/>
            <a:gdLst>
              <a:gd name="connsiteX0" fmla="*/ 0 w 7775574"/>
              <a:gd name="connsiteY0" fmla="*/ 0 h 9934683"/>
              <a:gd name="connsiteX1" fmla="*/ 434047 w 7775574"/>
              <a:gd name="connsiteY1" fmla="*/ 0 h 9934683"/>
              <a:gd name="connsiteX2" fmla="*/ 7775574 w 7775574"/>
              <a:gd name="connsiteY2" fmla="*/ 9181185 h 9934683"/>
              <a:gd name="connsiteX3" fmla="*/ 7775574 w 7775574"/>
              <a:gd name="connsiteY3" fmla="*/ 9934683 h 9934683"/>
              <a:gd name="connsiteX4" fmla="*/ 0 w 7775574"/>
              <a:gd name="connsiteY4" fmla="*/ 5860760 h 9934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5574" h="9934683">
                <a:moveTo>
                  <a:pt x="0" y="0"/>
                </a:moveTo>
                <a:lnTo>
                  <a:pt x="434047" y="0"/>
                </a:lnTo>
                <a:lnTo>
                  <a:pt x="7775574" y="9181185"/>
                </a:lnTo>
                <a:lnTo>
                  <a:pt x="7775574" y="9934683"/>
                </a:lnTo>
                <a:lnTo>
                  <a:pt x="0" y="586076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F390727-7F66-4BB0-A4EA-A164CFE7F170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935305A0-DFDB-0740-B78F-607AFB513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8095" y="388754"/>
            <a:ext cx="3350570" cy="445340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Who We Are</a:t>
            </a:r>
            <a:endParaRPr lang="en-US" dirty="0"/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5FF2D31E-F4F5-EE49-8797-F33210C2C8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38095" y="1014676"/>
            <a:ext cx="6863977" cy="1119578"/>
          </a:xfrm>
        </p:spPr>
        <p:txBody>
          <a:bodyPr anchor="t">
            <a:noAutofit/>
          </a:bodyPr>
          <a:lstStyle>
            <a:lvl1pPr marL="0" indent="0" algn="just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661F1302-F3E5-084F-8496-1FCC9DC44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58" y="4317283"/>
            <a:ext cx="2389841" cy="218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0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E8934F9-4A4B-2F47-8061-3AFF6FEB52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" y="1"/>
            <a:ext cx="12192003" cy="6858002"/>
          </a:xfrm>
          <a:custGeom>
            <a:avLst/>
            <a:gdLst>
              <a:gd name="connsiteX0" fmla="*/ 2228850 w 7775577"/>
              <a:gd name="connsiteY0" fmla="*/ 0 h 10907716"/>
              <a:gd name="connsiteX1" fmla="*/ 7775577 w 7775577"/>
              <a:gd name="connsiteY1" fmla="*/ 0 h 10907716"/>
              <a:gd name="connsiteX2" fmla="*/ 7775577 w 7775577"/>
              <a:gd name="connsiteY2" fmla="*/ 5425000 h 10907716"/>
              <a:gd name="connsiteX3" fmla="*/ 2841932 w 7775577"/>
              <a:gd name="connsiteY3" fmla="*/ 5425000 h 10907716"/>
              <a:gd name="connsiteX4" fmla="*/ 2841932 w 7775577"/>
              <a:gd name="connsiteY4" fmla="*/ 10907716 h 10907716"/>
              <a:gd name="connsiteX5" fmla="*/ 0 w 7775577"/>
              <a:gd name="connsiteY5" fmla="*/ 10907716 h 10907716"/>
              <a:gd name="connsiteX6" fmla="*/ 0 w 7775577"/>
              <a:gd name="connsiteY6" fmla="*/ 3 h 10907716"/>
              <a:gd name="connsiteX7" fmla="*/ 2228850 w 7775577"/>
              <a:gd name="connsiteY7" fmla="*/ 3 h 10907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75577" h="10907716">
                <a:moveTo>
                  <a:pt x="2228850" y="0"/>
                </a:moveTo>
                <a:lnTo>
                  <a:pt x="7775577" y="0"/>
                </a:lnTo>
                <a:lnTo>
                  <a:pt x="7775577" y="5425000"/>
                </a:lnTo>
                <a:lnTo>
                  <a:pt x="2841932" y="5425000"/>
                </a:lnTo>
                <a:lnTo>
                  <a:pt x="2841932" y="10907716"/>
                </a:lnTo>
                <a:lnTo>
                  <a:pt x="0" y="10907716"/>
                </a:lnTo>
                <a:lnTo>
                  <a:pt x="0" y="3"/>
                </a:lnTo>
                <a:lnTo>
                  <a:pt x="2228850" y="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1BD50AC-979F-49F7-BC96-13DEAD56A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6446A715-1AAC-6C46-A70B-1229B23C9B53}"/>
              </a:ext>
            </a:extLst>
          </p:cNvPr>
          <p:cNvSpPr/>
          <p:nvPr userDrawn="1"/>
        </p:nvSpPr>
        <p:spPr bwMode="auto">
          <a:xfrm rot="5400000">
            <a:off x="4521648" y="3345325"/>
            <a:ext cx="932469" cy="1063536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8DC41F02-43EE-9D4C-80EB-E938B3DFBEA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56115" y="4071511"/>
            <a:ext cx="7735886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9" name="Text Placeholder 32">
            <a:extLst>
              <a:ext uri="{FF2B5EF4-FFF2-40B4-BE49-F238E27FC236}">
                <a16:creationId xmlns:a16="http://schemas.microsoft.com/office/drawing/2014/main" id="{017E1CD4-83C3-4D4E-8D3A-CE0921F87C8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56114" y="4834680"/>
            <a:ext cx="7735885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04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652E086-18B9-5649-9568-26BC78AAAE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2192002" cy="3429000"/>
          </a:xfrm>
          <a:custGeom>
            <a:avLst/>
            <a:gdLst>
              <a:gd name="connsiteX0" fmla="*/ 7775576 w 7775576"/>
              <a:gd name="connsiteY0" fmla="*/ 345781 h 5453857"/>
              <a:gd name="connsiteX1" fmla="*/ 7775576 w 7775576"/>
              <a:gd name="connsiteY1" fmla="*/ 5453857 h 5453857"/>
              <a:gd name="connsiteX2" fmla="*/ 851414 w 7775576"/>
              <a:gd name="connsiteY2" fmla="*/ 4143873 h 5453857"/>
              <a:gd name="connsiteX3" fmla="*/ 0 w 7775576"/>
              <a:gd name="connsiteY3" fmla="*/ 0 h 5453857"/>
              <a:gd name="connsiteX4" fmla="*/ 7775575 w 7775576"/>
              <a:gd name="connsiteY4" fmla="*/ 0 h 5453857"/>
              <a:gd name="connsiteX5" fmla="*/ 0 w 7775576"/>
              <a:gd name="connsiteY5" fmla="*/ 4269853 h 5453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5576" h="5453857">
                <a:moveTo>
                  <a:pt x="7775576" y="345781"/>
                </a:moveTo>
                <a:lnTo>
                  <a:pt x="7775576" y="5453857"/>
                </a:lnTo>
                <a:lnTo>
                  <a:pt x="851414" y="4143873"/>
                </a:lnTo>
                <a:close/>
                <a:moveTo>
                  <a:pt x="0" y="0"/>
                </a:moveTo>
                <a:lnTo>
                  <a:pt x="7775575" y="0"/>
                </a:lnTo>
                <a:lnTo>
                  <a:pt x="0" y="426985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024877FC-2948-4DEE-B89B-2A104979F3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7" name="Text Placeholder 32">
            <a:extLst>
              <a:ext uri="{FF2B5EF4-FFF2-40B4-BE49-F238E27FC236}">
                <a16:creationId xmlns:a16="http://schemas.microsoft.com/office/drawing/2014/main" id="{0C798230-24D5-8043-8C18-DA95C561771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3635354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404CB58A-30DC-2049-8F17-6840F5F920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398523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14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3">
            <a:extLst>
              <a:ext uri="{FF2B5EF4-FFF2-40B4-BE49-F238E27FC236}">
                <a16:creationId xmlns:a16="http://schemas.microsoft.com/office/drawing/2014/main" id="{CE1224F2-FEB5-4297-8807-24AC464E0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695700"/>
            <a:ext cx="3886199" cy="3162300"/>
          </a:xfrm>
          <a:custGeom>
            <a:avLst/>
            <a:gdLst>
              <a:gd name="connsiteX0" fmla="*/ 0 w 3886200"/>
              <a:gd name="connsiteY0" fmla="*/ 0 h 3162300"/>
              <a:gd name="connsiteX1" fmla="*/ 12700 w 3886200"/>
              <a:gd name="connsiteY1" fmla="*/ 0 h 3162300"/>
              <a:gd name="connsiteX2" fmla="*/ 3886200 w 3886200"/>
              <a:gd name="connsiteY2" fmla="*/ 443839 h 3162300"/>
              <a:gd name="connsiteX3" fmla="*/ 3886200 w 3886200"/>
              <a:gd name="connsiteY3" fmla="*/ 3162300 h 3162300"/>
              <a:gd name="connsiteX4" fmla="*/ 0 w 3886200"/>
              <a:gd name="connsiteY4" fmla="*/ 3162300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3162300">
                <a:moveTo>
                  <a:pt x="0" y="0"/>
                </a:moveTo>
                <a:lnTo>
                  <a:pt x="12700" y="0"/>
                </a:lnTo>
                <a:lnTo>
                  <a:pt x="3886200" y="443839"/>
                </a:lnTo>
                <a:lnTo>
                  <a:pt x="3886200" y="3162300"/>
                </a:lnTo>
                <a:lnTo>
                  <a:pt x="0" y="3162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6" name="Picture Placeholder 14">
            <a:extLst>
              <a:ext uri="{FF2B5EF4-FFF2-40B4-BE49-F238E27FC236}">
                <a16:creationId xmlns:a16="http://schemas.microsoft.com/office/drawing/2014/main" id="{2C3A6846-EA2F-4787-B7F3-C5DC9506403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65600" y="4170099"/>
            <a:ext cx="3886199" cy="2687902"/>
          </a:xfrm>
          <a:custGeom>
            <a:avLst/>
            <a:gdLst>
              <a:gd name="connsiteX0" fmla="*/ 3886200 w 3886200"/>
              <a:gd name="connsiteY0" fmla="*/ 0 h 2687902"/>
              <a:gd name="connsiteX1" fmla="*/ 3886200 w 3886200"/>
              <a:gd name="connsiteY1" fmla="*/ 2687902 h 2687902"/>
              <a:gd name="connsiteX2" fmla="*/ 0 w 3886200"/>
              <a:gd name="connsiteY2" fmla="*/ 2687902 h 2687902"/>
              <a:gd name="connsiteX3" fmla="*/ 0 w 3886200"/>
              <a:gd name="connsiteY3" fmla="*/ 2911 h 2687902"/>
              <a:gd name="connsiteX4" fmla="*/ 1930400 w 3886200"/>
              <a:gd name="connsiteY4" fmla="*/ 224102 h 2687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2687902">
                <a:moveTo>
                  <a:pt x="3886200" y="0"/>
                </a:moveTo>
                <a:lnTo>
                  <a:pt x="3886200" y="2687902"/>
                </a:lnTo>
                <a:lnTo>
                  <a:pt x="0" y="2687902"/>
                </a:lnTo>
                <a:lnTo>
                  <a:pt x="0" y="2911"/>
                </a:lnTo>
                <a:lnTo>
                  <a:pt x="1930400" y="22410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7" name="Picture Placeholder 15">
            <a:extLst>
              <a:ext uri="{FF2B5EF4-FFF2-40B4-BE49-F238E27FC236}">
                <a16:creationId xmlns:a16="http://schemas.microsoft.com/office/drawing/2014/main" id="{87451934-77EA-441C-8037-868343163F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305801" y="3695700"/>
            <a:ext cx="3886199" cy="3162300"/>
          </a:xfrm>
          <a:custGeom>
            <a:avLst/>
            <a:gdLst>
              <a:gd name="connsiteX0" fmla="*/ 3886200 w 3886200"/>
              <a:gd name="connsiteY0" fmla="*/ 0 h 3162300"/>
              <a:gd name="connsiteX1" fmla="*/ 3886200 w 3886200"/>
              <a:gd name="connsiteY1" fmla="*/ 3162300 h 3162300"/>
              <a:gd name="connsiteX2" fmla="*/ 0 w 3886200"/>
              <a:gd name="connsiteY2" fmla="*/ 3162300 h 3162300"/>
              <a:gd name="connsiteX3" fmla="*/ 0 w 3886200"/>
              <a:gd name="connsiteY3" fmla="*/ 445294 h 316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6200" h="3162300">
                <a:moveTo>
                  <a:pt x="3886200" y="0"/>
                </a:moveTo>
                <a:lnTo>
                  <a:pt x="3886200" y="3162300"/>
                </a:lnTo>
                <a:lnTo>
                  <a:pt x="0" y="3162300"/>
                </a:lnTo>
                <a:lnTo>
                  <a:pt x="0" y="4452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r-CA" dirty="0"/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75EE205F-DE6D-3A43-A18F-43343C1C37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2" y="735521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2" name="Text Placeholder 32">
            <a:extLst>
              <a:ext uri="{FF2B5EF4-FFF2-40B4-BE49-F238E27FC236}">
                <a16:creationId xmlns:a16="http://schemas.microsoft.com/office/drawing/2014/main" id="{3CDA0341-E7FC-3547-85B0-9E024F83A8C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-1" y="1498690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2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85116C60-5203-4597-81BC-28FAED26935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1"/>
            <a:ext cx="12192000" cy="31366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16"/>
            </a:lvl1pPr>
          </a:lstStyle>
          <a:p>
            <a:r>
              <a:rPr lang="en-CA" dirty="0"/>
              <a:t>Picture</a:t>
            </a:r>
            <a:endParaRPr lang="fr-CA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E378BAB-F39C-4645-BD0E-728718AA9F2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F9E79764-7366-D54C-BA73-C744097693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-1" y="3635354"/>
            <a:ext cx="12192002" cy="631527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228121D2-69BA-934D-8803-0436260DFCF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4398523"/>
            <a:ext cx="12192000" cy="166361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short description for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7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step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33" name="Slide Number Placeholder 1">
            <a:extLst>
              <a:ext uri="{FF2B5EF4-FFF2-40B4-BE49-F238E27FC236}">
                <a16:creationId xmlns:a16="http://schemas.microsoft.com/office/drawing/2014/main" id="{018FE683-0C7E-D142-90C4-BC4FFFA8DCDC}"/>
              </a:ext>
            </a:extLst>
          </p:cNvPr>
          <p:cNvSpPr txBox="1">
            <a:spLocks/>
          </p:cNvSpPr>
          <p:nvPr userDrawn="1"/>
        </p:nvSpPr>
        <p:spPr>
          <a:xfrm>
            <a:off x="7722665" y="6668596"/>
            <a:ext cx="4301302" cy="229565"/>
          </a:xfrm>
          <a:prstGeom prst="rect">
            <a:avLst/>
          </a:prstGeom>
        </p:spPr>
        <p:txBody>
          <a:bodyPr vert="horz" lIns="57491" tIns="28746" rIns="57491" bIns="28746" rtlCol="0" anchor="ctr"/>
          <a:lstStyle>
            <a:defPPr>
              <a:defRPr lang="en-US"/>
            </a:defPPr>
            <a:lvl1pPr marL="0" algn="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527BFA-2C0E-4CEC-B6A5-913A56FEF4B4}" type="slidenum">
              <a:rPr lang="fr-CA" sz="692" smtClean="0"/>
              <a:pPr/>
              <a:t>‹#›</a:t>
            </a:fld>
            <a:endParaRPr lang="fr-CA" sz="692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FD5E83A-B374-F64B-BA45-12779F6B9719}"/>
              </a:ext>
            </a:extLst>
          </p:cNvPr>
          <p:cNvGrpSpPr/>
          <p:nvPr userDrawn="1"/>
        </p:nvGrpSpPr>
        <p:grpSpPr>
          <a:xfrm>
            <a:off x="866699" y="387035"/>
            <a:ext cx="3887594" cy="5568311"/>
            <a:chOff x="1653962" y="1814773"/>
            <a:chExt cx="6060586" cy="8680747"/>
          </a:xfrm>
        </p:grpSpPr>
        <p:sp>
          <p:nvSpPr>
            <p:cNvPr id="25" name="Freeform 256">
              <a:extLst>
                <a:ext uri="{FF2B5EF4-FFF2-40B4-BE49-F238E27FC236}">
                  <a16:creationId xmlns:a16="http://schemas.microsoft.com/office/drawing/2014/main" id="{2C60B155-9493-F64E-857F-E537E9ECA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2" y="3711811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6" name="Freeform 256">
              <a:extLst>
                <a:ext uri="{FF2B5EF4-FFF2-40B4-BE49-F238E27FC236}">
                  <a16:creationId xmlns:a16="http://schemas.microsoft.com/office/drawing/2014/main" id="{CC9ACF50-B53E-5743-A404-81A4FE189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7137" y="5575750"/>
              <a:ext cx="6057411" cy="3010980"/>
            </a:xfrm>
            <a:custGeom>
              <a:avLst/>
              <a:gdLst>
                <a:gd name="T0" fmla="*/ 4005 w 4470"/>
                <a:gd name="T1" fmla="*/ 0 h 2222"/>
                <a:gd name="T2" fmla="*/ 0 w 4470"/>
                <a:gd name="T3" fmla="*/ 1376 h 2222"/>
                <a:gd name="T4" fmla="*/ 464 w 4470"/>
                <a:gd name="T5" fmla="*/ 2221 h 2222"/>
                <a:gd name="T6" fmla="*/ 4469 w 4470"/>
                <a:gd name="T7" fmla="*/ 845 h 2222"/>
                <a:gd name="T8" fmla="*/ 4005 w 4470"/>
                <a:gd name="T9" fmla="*/ 0 h 2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2222">
                  <a:moveTo>
                    <a:pt x="4005" y="0"/>
                  </a:moveTo>
                  <a:lnTo>
                    <a:pt x="0" y="1376"/>
                  </a:lnTo>
                  <a:lnTo>
                    <a:pt x="464" y="2221"/>
                  </a:lnTo>
                  <a:lnTo>
                    <a:pt x="4469" y="845"/>
                  </a:lnTo>
                  <a:lnTo>
                    <a:pt x="4005" y="0"/>
                  </a:lnTo>
                </a:path>
              </a:pathLst>
            </a:custGeom>
            <a:solidFill>
              <a:srgbClr val="FBE000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7" name="Freeform 260">
              <a:extLst>
                <a:ext uri="{FF2B5EF4-FFF2-40B4-BE49-F238E27FC236}">
                  <a16:creationId xmlns:a16="http://schemas.microsoft.com/office/drawing/2014/main" id="{3BB99F72-BDCB-1649-B4FA-643EDF2454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3963" y="5575750"/>
              <a:ext cx="6057411" cy="1147041"/>
            </a:xfrm>
            <a:custGeom>
              <a:avLst/>
              <a:gdLst>
                <a:gd name="T0" fmla="*/ 4469 w 4470"/>
                <a:gd name="T1" fmla="*/ 845 h 846"/>
                <a:gd name="T2" fmla="*/ 464 w 4470"/>
                <a:gd name="T3" fmla="*/ 845 h 846"/>
                <a:gd name="T4" fmla="*/ 0 w 4470"/>
                <a:gd name="T5" fmla="*/ 0 h 846"/>
                <a:gd name="T6" fmla="*/ 4005 w 4470"/>
                <a:gd name="T7" fmla="*/ 0 h 846"/>
                <a:gd name="T8" fmla="*/ 4469 w 4470"/>
                <a:gd name="T9" fmla="*/ 845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0" h="846">
                  <a:moveTo>
                    <a:pt x="4469" y="845"/>
                  </a:moveTo>
                  <a:lnTo>
                    <a:pt x="464" y="845"/>
                  </a:lnTo>
                  <a:lnTo>
                    <a:pt x="0" y="0"/>
                  </a:lnTo>
                  <a:lnTo>
                    <a:pt x="4005" y="0"/>
                  </a:lnTo>
                  <a:lnTo>
                    <a:pt x="4469" y="845"/>
                  </a:lnTo>
                </a:path>
              </a:pathLst>
            </a:custGeom>
            <a:solidFill>
              <a:srgbClr val="E43794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10975" dirty="0">
                <a:latin typeface="Poppins" panose="00000500000000000000" pitchFamily="2" charset="0"/>
              </a:endParaRPr>
            </a:p>
          </p:txBody>
        </p:sp>
        <p:sp>
          <p:nvSpPr>
            <p:cNvPr id="28" name="Freeform: Shape 17">
              <a:extLst>
                <a:ext uri="{FF2B5EF4-FFF2-40B4-BE49-F238E27FC236}">
                  <a16:creationId xmlns:a16="http://schemas.microsoft.com/office/drawing/2014/main" id="{92469238-B0D1-BE48-83AC-A9F0C4C182F6}"/>
                </a:ext>
              </a:extLst>
            </p:cNvPr>
            <p:cNvSpPr/>
            <p:nvPr/>
          </p:nvSpPr>
          <p:spPr>
            <a:xfrm rot="2700000">
              <a:off x="1788346" y="2040155"/>
              <a:ext cx="5249585" cy="4798821"/>
            </a:xfrm>
            <a:custGeom>
              <a:avLst/>
              <a:gdLst>
                <a:gd name="connsiteX0" fmla="*/ 167165 w 5249585"/>
                <a:gd name="connsiteY0" fmla="*/ 3836291 h 4798821"/>
                <a:gd name="connsiteX1" fmla="*/ 4003456 w 5249585"/>
                <a:gd name="connsiteY1" fmla="*/ 0 h 4798821"/>
                <a:gd name="connsiteX2" fmla="*/ 5249585 w 5249585"/>
                <a:gd name="connsiteY2" fmla="*/ 357220 h 4798821"/>
                <a:gd name="connsiteX3" fmla="*/ 968840 w 5249585"/>
                <a:gd name="connsiteY3" fmla="*/ 4637966 h 4798821"/>
                <a:gd name="connsiteX4" fmla="*/ 500393 w 5249585"/>
                <a:gd name="connsiteY4" fmla="*/ 4655092 h 4798821"/>
                <a:gd name="connsiteX5" fmla="*/ 500393 w 5249585"/>
                <a:gd name="connsiteY5" fmla="*/ 4715420 h 4798821"/>
                <a:gd name="connsiteX6" fmla="*/ 416992 w 5249585"/>
                <a:gd name="connsiteY6" fmla="*/ 4798821 h 4798821"/>
                <a:gd name="connsiteX7" fmla="*/ 83401 w 5249585"/>
                <a:gd name="connsiteY7" fmla="*/ 4798821 h 4798821"/>
                <a:gd name="connsiteX8" fmla="*/ 0 w 5249585"/>
                <a:gd name="connsiteY8" fmla="*/ 4715420 h 4798821"/>
                <a:gd name="connsiteX9" fmla="*/ 0 w 5249585"/>
                <a:gd name="connsiteY9" fmla="*/ 4381829 h 4798821"/>
                <a:gd name="connsiteX10" fmla="*/ 83401 w 5249585"/>
                <a:gd name="connsiteY10" fmla="*/ 4298428 h 4798821"/>
                <a:gd name="connsiteX11" fmla="*/ 153575 w 5249585"/>
                <a:gd name="connsiteY11" fmla="*/ 4298428 h 4798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49585" h="4798821">
                  <a:moveTo>
                    <a:pt x="167165" y="3836291"/>
                  </a:moveTo>
                  <a:lnTo>
                    <a:pt x="4003456" y="0"/>
                  </a:lnTo>
                  <a:lnTo>
                    <a:pt x="5249585" y="357220"/>
                  </a:lnTo>
                  <a:lnTo>
                    <a:pt x="968840" y="4637966"/>
                  </a:lnTo>
                  <a:lnTo>
                    <a:pt x="500393" y="4655092"/>
                  </a:lnTo>
                  <a:lnTo>
                    <a:pt x="500393" y="4715420"/>
                  </a:lnTo>
                  <a:cubicBezTo>
                    <a:pt x="500393" y="4761481"/>
                    <a:pt x="463053" y="4798821"/>
                    <a:pt x="416992" y="4798821"/>
                  </a:cubicBezTo>
                  <a:lnTo>
                    <a:pt x="83401" y="4798821"/>
                  </a:lnTo>
                  <a:cubicBezTo>
                    <a:pt x="37340" y="4798821"/>
                    <a:pt x="0" y="4761481"/>
                    <a:pt x="0" y="4715420"/>
                  </a:cubicBezTo>
                  <a:lnTo>
                    <a:pt x="0" y="4381829"/>
                  </a:lnTo>
                  <a:cubicBezTo>
                    <a:pt x="0" y="4335768"/>
                    <a:pt x="37340" y="4298428"/>
                    <a:pt x="83401" y="4298428"/>
                  </a:cubicBezTo>
                  <a:lnTo>
                    <a:pt x="153575" y="4298428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  <p:sp>
          <p:nvSpPr>
            <p:cNvPr id="29" name="Freeform: Shape 18">
              <a:extLst>
                <a:ext uri="{FF2B5EF4-FFF2-40B4-BE49-F238E27FC236}">
                  <a16:creationId xmlns:a16="http://schemas.microsoft.com/office/drawing/2014/main" id="{E69B9505-3130-3745-BE3E-07F94953D85B}"/>
                </a:ext>
              </a:extLst>
            </p:cNvPr>
            <p:cNvSpPr/>
            <p:nvPr/>
          </p:nvSpPr>
          <p:spPr>
            <a:xfrm rot="2700000">
              <a:off x="2334467" y="5438623"/>
              <a:ext cx="5279488" cy="4834306"/>
            </a:xfrm>
            <a:custGeom>
              <a:avLst/>
              <a:gdLst>
                <a:gd name="connsiteX0" fmla="*/ 0 w 5279488"/>
                <a:gd name="connsiteY0" fmla="*/ 4468463 h 4834306"/>
                <a:gd name="connsiteX1" fmla="*/ 4279052 w 5279488"/>
                <a:gd name="connsiteY1" fmla="*/ 189410 h 4834306"/>
                <a:gd name="connsiteX2" fmla="*/ 4779095 w 5279488"/>
                <a:gd name="connsiteY2" fmla="*/ 162291 h 4834306"/>
                <a:gd name="connsiteX3" fmla="*/ 4779095 w 5279488"/>
                <a:gd name="connsiteY3" fmla="*/ 83401 h 4834306"/>
                <a:gd name="connsiteX4" fmla="*/ 4862496 w 5279488"/>
                <a:gd name="connsiteY4" fmla="*/ 0 h 4834306"/>
                <a:gd name="connsiteX5" fmla="*/ 5196087 w 5279488"/>
                <a:gd name="connsiteY5" fmla="*/ 0 h 4834306"/>
                <a:gd name="connsiteX6" fmla="*/ 5279488 w 5279488"/>
                <a:gd name="connsiteY6" fmla="*/ 83401 h 4834306"/>
                <a:gd name="connsiteX7" fmla="*/ 5279488 w 5279488"/>
                <a:gd name="connsiteY7" fmla="*/ 416992 h 4834306"/>
                <a:gd name="connsiteX8" fmla="*/ 5196087 w 5279488"/>
                <a:gd name="connsiteY8" fmla="*/ 500393 h 4834306"/>
                <a:gd name="connsiteX9" fmla="*/ 5115654 w 5279488"/>
                <a:gd name="connsiteY9" fmla="*/ 500393 h 4834306"/>
                <a:gd name="connsiteX10" fmla="*/ 5089174 w 5279488"/>
                <a:gd name="connsiteY10" fmla="*/ 999532 h 4834306"/>
                <a:gd name="connsiteX11" fmla="*/ 1254399 w 5279488"/>
                <a:gd name="connsiteY11" fmla="*/ 4834306 h 4834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79488" h="4834306">
                  <a:moveTo>
                    <a:pt x="0" y="4468463"/>
                  </a:moveTo>
                  <a:lnTo>
                    <a:pt x="4279052" y="189410"/>
                  </a:lnTo>
                  <a:lnTo>
                    <a:pt x="4779095" y="162291"/>
                  </a:lnTo>
                  <a:lnTo>
                    <a:pt x="4779095" y="83401"/>
                  </a:lnTo>
                  <a:cubicBezTo>
                    <a:pt x="4779095" y="37340"/>
                    <a:pt x="4816435" y="0"/>
                    <a:pt x="4862496" y="0"/>
                  </a:cubicBezTo>
                  <a:lnTo>
                    <a:pt x="5196087" y="0"/>
                  </a:lnTo>
                  <a:cubicBezTo>
                    <a:pt x="5242148" y="0"/>
                    <a:pt x="5279488" y="37340"/>
                    <a:pt x="5279488" y="83401"/>
                  </a:cubicBezTo>
                  <a:lnTo>
                    <a:pt x="5279488" y="416992"/>
                  </a:lnTo>
                  <a:cubicBezTo>
                    <a:pt x="5279488" y="463053"/>
                    <a:pt x="5242148" y="500393"/>
                    <a:pt x="5196087" y="500393"/>
                  </a:cubicBezTo>
                  <a:lnTo>
                    <a:pt x="5115654" y="500393"/>
                  </a:lnTo>
                  <a:lnTo>
                    <a:pt x="5089174" y="999532"/>
                  </a:lnTo>
                  <a:lnTo>
                    <a:pt x="1254399" y="4834306"/>
                  </a:lnTo>
                  <a:close/>
                </a:path>
              </a:pathLst>
            </a:custGeom>
            <a:solidFill>
              <a:srgbClr val="E437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CA" sz="1907" dirty="0"/>
            </a:p>
          </p:txBody>
        </p:sp>
      </p:grpSp>
      <p:sp>
        <p:nvSpPr>
          <p:cNvPr id="30" name="Text Placeholder 32">
            <a:extLst>
              <a:ext uri="{FF2B5EF4-FFF2-40B4-BE49-F238E27FC236}">
                <a16:creationId xmlns:a16="http://schemas.microsoft.com/office/drawing/2014/main" id="{12BF8694-3AAB-5F47-9C07-0D10C307F7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2269" y="1694852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31" name="Text Placeholder 32">
            <a:extLst>
              <a:ext uri="{FF2B5EF4-FFF2-40B4-BE49-F238E27FC236}">
                <a16:creationId xmlns:a16="http://schemas.microsoft.com/office/drawing/2014/main" id="{AD9A8FAE-4875-7E4A-B3B2-8C975A5FC07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5603" y="2916909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2</a:t>
            </a:r>
            <a:endParaRPr lang="en-US" dirty="0"/>
          </a:p>
        </p:txBody>
      </p:sp>
      <p:sp>
        <p:nvSpPr>
          <p:cNvPr id="32" name="Text Placeholder 32">
            <a:extLst>
              <a:ext uri="{FF2B5EF4-FFF2-40B4-BE49-F238E27FC236}">
                <a16:creationId xmlns:a16="http://schemas.microsoft.com/office/drawing/2014/main" id="{170CA574-85EC-C042-A09C-EF8DAA280CF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4203" y="4114433"/>
            <a:ext cx="3885557" cy="558212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3</a:t>
            </a:r>
            <a:endParaRPr lang="en-US" dirty="0"/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F26AD568-01C3-C74F-9152-63153C77460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61665" y="2083751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3669F3A8-D880-A541-9C08-94393567AAF1}"/>
              </a:ext>
            </a:extLst>
          </p:cNvPr>
          <p:cNvSpPr/>
          <p:nvPr userDrawn="1"/>
        </p:nvSpPr>
        <p:spPr>
          <a:xfrm rot="13500000">
            <a:off x="6204560" y="1620333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46" name="Text Placeholder 32">
            <a:extLst>
              <a:ext uri="{FF2B5EF4-FFF2-40B4-BE49-F238E27FC236}">
                <a16:creationId xmlns:a16="http://schemas.microsoft.com/office/drawing/2014/main" id="{46EF2A85-EB96-854F-8C62-1019B24398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62327" y="1671782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47" name="Text Placeholder 32">
            <a:extLst>
              <a:ext uri="{FF2B5EF4-FFF2-40B4-BE49-F238E27FC236}">
                <a16:creationId xmlns:a16="http://schemas.microsoft.com/office/drawing/2014/main" id="{C657A466-6922-3A4C-AADE-F33272DA07C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61665" y="3412851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C8AB12E6-6499-4B46-B65C-6D58BCE605B2}"/>
              </a:ext>
            </a:extLst>
          </p:cNvPr>
          <p:cNvSpPr/>
          <p:nvPr userDrawn="1"/>
        </p:nvSpPr>
        <p:spPr>
          <a:xfrm rot="13500000">
            <a:off x="6204560" y="2949433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49" name="Text Placeholder 32">
            <a:extLst>
              <a:ext uri="{FF2B5EF4-FFF2-40B4-BE49-F238E27FC236}">
                <a16:creationId xmlns:a16="http://schemas.microsoft.com/office/drawing/2014/main" id="{6CF3C905-1B89-9F4A-8E6A-E467D2C90C2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62327" y="3000882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50" name="Text Placeholder 32">
            <a:extLst>
              <a:ext uri="{FF2B5EF4-FFF2-40B4-BE49-F238E27FC236}">
                <a16:creationId xmlns:a16="http://schemas.microsoft.com/office/drawing/2014/main" id="{79881D68-1787-434D-ABE6-3079DF3DCBF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51128" y="4844883"/>
            <a:ext cx="4571737" cy="628777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1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860E51C1-8775-9547-93DB-D5F5BF2D3981}"/>
              </a:ext>
            </a:extLst>
          </p:cNvPr>
          <p:cNvSpPr/>
          <p:nvPr userDrawn="1"/>
        </p:nvSpPr>
        <p:spPr>
          <a:xfrm rot="13500000">
            <a:off x="6194023" y="4381465"/>
            <a:ext cx="524170" cy="524172"/>
          </a:xfrm>
          <a:prstGeom prst="rtTriangle">
            <a:avLst/>
          </a:prstGeom>
          <a:solidFill>
            <a:srgbClr val="FB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1907" dirty="0"/>
          </a:p>
        </p:txBody>
      </p:sp>
      <p:sp>
        <p:nvSpPr>
          <p:cNvPr id="52" name="Text Placeholder 32">
            <a:extLst>
              <a:ext uri="{FF2B5EF4-FFF2-40B4-BE49-F238E27FC236}">
                <a16:creationId xmlns:a16="http://schemas.microsoft.com/office/drawing/2014/main" id="{78746B18-D47A-C846-B71B-FF870CCAC1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051790" y="4432914"/>
            <a:ext cx="4571737" cy="3651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E43794"/>
                </a:solidFill>
                <a:latin typeface="Avenir Black" panose="02000503020000020003" pitchFamily="2" charset="0"/>
                <a:cs typeface="Poppins" pitchFamily="2" charset="77"/>
              </a:defRPr>
            </a:lvl1pPr>
            <a:lvl2pPr marL="377967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2pPr>
            <a:lvl3pPr marL="755934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3pPr>
            <a:lvl4pPr marL="1133901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4pPr>
            <a:lvl5pPr marL="1511869" indent="0">
              <a:buNone/>
              <a:defRPr sz="3200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 1</a:t>
            </a:r>
            <a:endParaRPr lang="en-US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C2F1F06-D88C-674C-AC7F-55714882317F}"/>
              </a:ext>
            </a:extLst>
          </p:cNvPr>
          <p:cNvSpPr/>
          <p:nvPr userDrawn="1"/>
        </p:nvSpPr>
        <p:spPr bwMode="auto"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55" name="Picture 54" descr="Logo&#10;&#10;Description automatically generated">
            <a:extLst>
              <a:ext uri="{FF2B5EF4-FFF2-40B4-BE49-F238E27FC236}">
                <a16:creationId xmlns:a16="http://schemas.microsoft.com/office/drawing/2014/main" id="{343B83FF-B41E-3041-B248-7BEA1C5A96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7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>
            <a:extLst>
              <a:ext uri="{FF2B5EF4-FFF2-40B4-BE49-F238E27FC236}">
                <a16:creationId xmlns:a16="http://schemas.microsoft.com/office/drawing/2014/main" id="{CBE399B0-0A16-4541-A444-B5F63F8B6A5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22020" y="6560800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02FE02-34A2-664F-A856-87B0254049D6}"/>
              </a:ext>
            </a:extLst>
          </p:cNvPr>
          <p:cNvSpPr/>
          <p:nvPr userDrawn="1"/>
        </p:nvSpPr>
        <p:spPr bwMode="auto">
          <a:xfrm>
            <a:off x="-1" y="0"/>
            <a:ext cx="12192000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59B3C6C8-1BB4-CA45-8027-F0C6E14FD7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666" y="1247754"/>
            <a:ext cx="11260668" cy="631527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E43794"/>
                </a:solidFill>
                <a:latin typeface="Avenir Black" panose="02000503020000020003" pitchFamily="2" charset="0"/>
                <a:cs typeface="Poppins SemiBold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Title Here</a:t>
            </a:r>
            <a:endParaRPr lang="en-US" dirty="0"/>
          </a:p>
        </p:txBody>
      </p:sp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81D7BDD4-8488-5F42-995E-628775FE54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668" y="2020959"/>
            <a:ext cx="11260666" cy="4108908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7F7F7F"/>
                </a:solidFill>
                <a:latin typeface="Avenir" panose="02000503020000020003" pitchFamily="2" charset="0"/>
                <a:cs typeface="Poppins" pitchFamily="2" charset="77"/>
              </a:defRPr>
            </a:lvl1pPr>
            <a:lvl2pPr marL="23764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2pPr>
            <a:lvl3pPr marL="475290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3pPr>
            <a:lvl4pPr marL="712934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4pPr>
            <a:lvl5pPr marL="950579" indent="0">
              <a:buNone/>
              <a:defRPr sz="2012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here to type</a:t>
            </a:r>
            <a:endParaRPr lang="en-US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00F8286-B909-494C-9557-628C627F49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070" r="24004" b="52268"/>
          <a:stretch/>
        </p:blipFill>
        <p:spPr>
          <a:xfrm>
            <a:off x="11184467" y="94861"/>
            <a:ext cx="685800" cy="58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1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27BFA-2C0E-4CEC-B6A5-913A56FEF4B4}" type="slidenum">
              <a:rPr lang="fr-CA" smtClean="0"/>
              <a:pPr/>
              <a:t>‹#›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7124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6" r:id="rId8"/>
    <p:sldLayoutId id="2147484007" r:id="rId9"/>
    <p:sldLayoutId id="2147484008" r:id="rId10"/>
    <p:sldLayoutId id="2147484010" r:id="rId11"/>
    <p:sldLayoutId id="2147484012" r:id="rId12"/>
    <p:sldLayoutId id="2147484013" r:id="rId13"/>
    <p:sldLayoutId id="214748401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ng.com/videos/search?q=UNESCO+Natural+World+Heritage+sites+yt&amp;docid=608039525483576532&amp;mid=4E3B2E3A223F70D07CF44E3B2E3A223F70D07CF4&amp;view=detail&amp;FORM=VIRE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youtube.com/watch?v=gpmOWRx4Nk4" TargetMode="External"/><Relationship Id="rId5" Type="http://schemas.openxmlformats.org/officeDocument/2006/relationships/hyperlink" Target="https://www.worldatlas.com/articles/the-world-s-most-visited-unesco-world-heritage-sites.html" TargetMode="External"/><Relationship Id="rId4" Type="http://schemas.openxmlformats.org/officeDocument/2006/relationships/hyperlink" Target="https://en.unesco.org/fieldoffice/almaty/silkroads/cultural-heritag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jingculturecommerce.com/digital-asset-management-dam-and-museums-david-lipsey/?utm_source=Jing+Culture+&amp;+Commerce&amp;utm_campaign=b67d916f3c-EMAIL_CAMPAIGN_8_3_2020_13_13_COPY_03&amp;utm_medium=email&amp;utm_term=0_168752c669-b67d916f3c-42713191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digo-ltd.com/culture-restart-toolkit" TargetMode="Externa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ndigo-ltd.com/blog/culture-restart-audience-visitor-tracker-april-update" TargetMode="Externa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euromonitor.com/new-strategies-to-engage-millennials-and-generation-z-in-times-of-uncertainty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servatori.net/it/ricerche/infografiche/extended-experience-sfida-ecosistema-culturale-infografica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useum.com/revenue-generation-report-202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itesproject.eu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preloaded.com/work/modiglianivr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evelandart.org/engage-and-create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edujourney.microsoft.com/lam/etf-lam/" TargetMode="External"/><Relationship Id="rId1" Type="http://schemas.openxmlformats.org/officeDocument/2006/relationships/slideLayout" Target="../slideLayouts/slideLayout13.xml"/><Relationship Id="rId4" Type="http://schemas.openxmlformats.org/officeDocument/2006/relationships/comments" Target="../comments/comment1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cutt.ly/unTx3r7" TargetMode="External"/><Relationship Id="rId3" Type="http://schemas.openxmlformats.org/officeDocument/2006/relationships/hyperlink" Target="https://cutt.ly/EnTxXXB" TargetMode="External"/><Relationship Id="rId7" Type="http://schemas.openxmlformats.org/officeDocument/2006/relationships/hyperlink" Target="https://cutt.ly/1nTx20p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cutt.ly/fnTx1kC" TargetMode="External"/><Relationship Id="rId11" Type="http://schemas.openxmlformats.org/officeDocument/2006/relationships/hyperlink" Target="https://cutt.ly/cnTx6EI" TargetMode="External"/><Relationship Id="rId5" Type="http://schemas.openxmlformats.org/officeDocument/2006/relationships/hyperlink" Target="https://cutt.ly/rnTxNCC" TargetMode="External"/><Relationship Id="rId10" Type="http://schemas.openxmlformats.org/officeDocument/2006/relationships/hyperlink" Target="https://cutt.ly/XnTx7Mq" TargetMode="External"/><Relationship Id="rId4" Type="http://schemas.openxmlformats.org/officeDocument/2006/relationships/hyperlink" Target="https://cutt.ly/xnTxBb9" TargetMode="External"/><Relationship Id="rId9" Type="http://schemas.openxmlformats.org/officeDocument/2006/relationships/hyperlink" Target="https://cutt.ly/vnTx4O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7AA55235-BF03-B149-8853-9F3B0035E7C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7AC36BD6-7D4F-F64E-8774-469B8B070651}"/>
              </a:ext>
            </a:extLst>
          </p:cNvPr>
          <p:cNvSpPr/>
          <p:nvPr/>
        </p:nvSpPr>
        <p:spPr>
          <a:xfrm>
            <a:off x="-2" y="0"/>
            <a:ext cx="12191998" cy="6858000"/>
          </a:xfrm>
          <a:custGeom>
            <a:avLst/>
            <a:gdLst>
              <a:gd name="connsiteX0" fmla="*/ 0 w 12191998"/>
              <a:gd name="connsiteY0" fmla="*/ 6530621 h 6858000"/>
              <a:gd name="connsiteX1" fmla="*/ 12191998 w 12191998"/>
              <a:gd name="connsiteY1" fmla="*/ 6530621 h 6858000"/>
              <a:gd name="connsiteX2" fmla="*/ 12191998 w 12191998"/>
              <a:gd name="connsiteY2" fmla="*/ 6858000 h 6858000"/>
              <a:gd name="connsiteX3" fmla="*/ 0 w 12191998"/>
              <a:gd name="connsiteY3" fmla="*/ 6858000 h 6858000"/>
              <a:gd name="connsiteX4" fmla="*/ 0 w 12191998"/>
              <a:gd name="connsiteY4" fmla="*/ 0 h 6858000"/>
              <a:gd name="connsiteX5" fmla="*/ 12191998 w 12191998"/>
              <a:gd name="connsiteY5" fmla="*/ 0 h 6858000"/>
              <a:gd name="connsiteX6" fmla="*/ 12191998 w 12191998"/>
              <a:gd name="connsiteY6" fmla="*/ 5881800 h 6858000"/>
              <a:gd name="connsiteX7" fmla="*/ 0 w 12191998"/>
              <a:gd name="connsiteY7" fmla="*/ 58818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1998" h="6858000">
                <a:moveTo>
                  <a:pt x="0" y="6530621"/>
                </a:moveTo>
                <a:lnTo>
                  <a:pt x="12191998" y="6530621"/>
                </a:lnTo>
                <a:lnTo>
                  <a:pt x="12191998" y="6858000"/>
                </a:lnTo>
                <a:lnTo>
                  <a:pt x="0" y="6858000"/>
                </a:ln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5881800"/>
                </a:lnTo>
                <a:lnTo>
                  <a:pt x="0" y="5881800"/>
                </a:lnTo>
                <a:close/>
              </a:path>
            </a:pathLst>
          </a:cu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32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D33A1E04-471E-184A-BA0C-085D7B1122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8636" y="1059326"/>
            <a:ext cx="3014729" cy="2752579"/>
          </a:xfrm>
          <a:prstGeom prst="rect">
            <a:avLst/>
          </a:prstGeom>
        </p:spPr>
      </p:pic>
      <p:sp>
        <p:nvSpPr>
          <p:cNvPr id="10" name="Text Placeholder 32">
            <a:extLst>
              <a:ext uri="{FF2B5EF4-FFF2-40B4-BE49-F238E27FC236}">
                <a16:creationId xmlns:a16="http://schemas.microsoft.com/office/drawing/2014/main" id="{06222A13-01CF-CF49-A8F4-7F2674C0CCD4}"/>
              </a:ext>
            </a:extLst>
          </p:cNvPr>
          <p:cNvSpPr txBox="1">
            <a:spLocks/>
          </p:cNvSpPr>
          <p:nvPr/>
        </p:nvSpPr>
        <p:spPr>
          <a:xfrm>
            <a:off x="-111969" y="4012196"/>
            <a:ext cx="12192000" cy="44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777514" rtl="0" eaLnBrk="1" latinLnBrk="0" hangingPunct="1">
              <a:lnSpc>
                <a:spcPct val="90000"/>
              </a:lnSpc>
              <a:spcBef>
                <a:spcPts val="850"/>
              </a:spcBef>
              <a:buFont typeface="Arial" panose="020B0604020202020204" pitchFamily="34" charset="0"/>
              <a:buNone/>
              <a:defRPr sz="40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377967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138164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922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5679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4436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5400" dirty="0">
                <a:solidFill>
                  <a:schemeClr val="bg1"/>
                </a:solidFill>
              </a:rPr>
              <a:t>Modül </a:t>
            </a:r>
            <a:r>
              <a:rPr lang="en-GB" sz="5400" dirty="0">
                <a:solidFill>
                  <a:schemeClr val="bg1"/>
                </a:solidFill>
              </a:rPr>
              <a:t>1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1" name="Text Placeholder 32">
            <a:extLst>
              <a:ext uri="{FF2B5EF4-FFF2-40B4-BE49-F238E27FC236}">
                <a16:creationId xmlns:a16="http://schemas.microsoft.com/office/drawing/2014/main" id="{249A4674-3D06-344E-A89A-908CE4B6DFD9}"/>
              </a:ext>
            </a:extLst>
          </p:cNvPr>
          <p:cNvSpPr txBox="1">
            <a:spLocks/>
          </p:cNvSpPr>
          <p:nvPr/>
        </p:nvSpPr>
        <p:spPr>
          <a:xfrm>
            <a:off x="0" y="4871231"/>
            <a:ext cx="12192000" cy="3940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 defTabSz="777514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0" i="0" kern="1200">
                <a:solidFill>
                  <a:srgbClr val="E43794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377967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755934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1133901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1511869" indent="0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138164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6922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15679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04436" indent="-194379" algn="l" defTabSz="777514" rtl="0" eaLnBrk="1" latinLnBrk="0" hangingPunct="1">
              <a:lnSpc>
                <a:spcPct val="90000"/>
              </a:lnSpc>
              <a:spcBef>
                <a:spcPts val="425"/>
              </a:spcBef>
              <a:buFont typeface="Arial" panose="020B0604020202020204" pitchFamily="34" charset="0"/>
              <a:buChar char="•"/>
              <a:defRPr sz="153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000" b="1" dirty="0">
                <a:solidFill>
                  <a:schemeClr val="bg1"/>
                </a:solidFill>
              </a:rPr>
              <a:t>Dijital Kültürel Mirasa Giriş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6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10</a:t>
            </a:fld>
            <a:endParaRPr lang="fr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29394C-9D82-B548-B41D-777951D90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24552" y="4687535"/>
            <a:ext cx="7398770" cy="1663610"/>
          </a:xfrm>
        </p:spPr>
        <p:txBody>
          <a:bodyPr/>
          <a:lstStyle/>
          <a:p>
            <a:r>
              <a:rPr lang="en-US" sz="4000" b="1" dirty="0" err="1">
                <a:solidFill>
                  <a:srgbClr val="E43794"/>
                </a:solidFill>
              </a:rPr>
              <a:t>Deneyimsel</a:t>
            </a:r>
            <a:r>
              <a:rPr lang="en-US" sz="4000" b="1" dirty="0">
                <a:solidFill>
                  <a:srgbClr val="E43794"/>
                </a:solidFill>
              </a:rPr>
              <a:t> </a:t>
            </a:r>
            <a:r>
              <a:rPr lang="en-US" sz="4000" b="1" dirty="0" err="1">
                <a:solidFill>
                  <a:srgbClr val="E43794"/>
                </a:solidFill>
              </a:rPr>
              <a:t>ve</a:t>
            </a:r>
            <a:r>
              <a:rPr lang="en-US" sz="4000" b="1" dirty="0">
                <a:solidFill>
                  <a:srgbClr val="E43794"/>
                </a:solidFill>
              </a:rPr>
              <a:t> </a:t>
            </a:r>
            <a:r>
              <a:rPr lang="en-US" sz="4000" b="1" dirty="0" err="1">
                <a:solidFill>
                  <a:srgbClr val="E43794"/>
                </a:solidFill>
              </a:rPr>
              <a:t>Kültürel</a:t>
            </a:r>
            <a:r>
              <a:rPr lang="en-US" sz="4000" b="1" dirty="0">
                <a:solidFill>
                  <a:srgbClr val="E43794"/>
                </a:solidFill>
              </a:rPr>
              <a:t> </a:t>
            </a:r>
            <a:r>
              <a:rPr lang="en-US" sz="4000" b="1" dirty="0" err="1">
                <a:solidFill>
                  <a:srgbClr val="E43794"/>
                </a:solidFill>
              </a:rPr>
              <a:t>Turizm</a:t>
            </a:r>
            <a:endParaRPr lang="en-US" sz="4000" b="1" dirty="0">
              <a:solidFill>
                <a:srgbClr val="E43794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4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4B0847-27C1-4617-8F60-E074296995E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11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893F31-953E-476B-9379-30760C069C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5667" y="1239826"/>
            <a:ext cx="11260665" cy="6315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71500" indent="-571500">
              <a:buChar char="•"/>
            </a:pPr>
            <a:r>
              <a:rPr lang="tr-TR" dirty="0"/>
              <a:t>Kültürel Turizm</a:t>
            </a:r>
            <a:endParaRPr lang="en-GB" dirty="0"/>
          </a:p>
          <a:p>
            <a:pPr algn="just"/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Gezginlerin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,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kültürel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turizm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tr-TR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görevlisine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bu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tür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bir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müşteriyle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önemli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bir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pazar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avantajı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sağlayan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,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bir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ziyaret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için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odak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noktası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olarak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aktif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olarak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miras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cazibe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merkezlerini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aradığı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zamandır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  <a:cs typeface="Poppins SemiBold"/>
              </a:rPr>
              <a:t>.</a:t>
            </a:r>
          </a:p>
          <a:p>
            <a:endParaRPr lang="en-GB" sz="1000" b="0" dirty="0">
              <a:solidFill>
                <a:schemeClr val="bg1">
                  <a:lumMod val="50000"/>
                </a:schemeClr>
              </a:solidFill>
              <a:highlight>
                <a:srgbClr val="FFFFFF"/>
              </a:highlight>
              <a:latin typeface="Avenir" panose="02000503020000020003"/>
              <a:cs typeface="Poppins SemiBold"/>
            </a:endParaRPr>
          </a:p>
          <a:p>
            <a:pPr marL="571500" indent="-571500">
              <a:buChar char="•"/>
            </a:pPr>
            <a:r>
              <a:rPr lang="tr-TR" dirty="0"/>
              <a:t>Deneyimsel Turizm</a:t>
            </a:r>
            <a:endParaRPr lang="en-GB" dirty="0"/>
          </a:p>
          <a:p>
            <a:pPr algn="just"/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Deneyimsel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turist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,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sadece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bir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yeri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ziyaret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etmek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yerine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,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bir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destinasyonun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etkinliklerine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,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mirasına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ve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kültürüne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aktif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olarak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katılmaya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odaklanır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.</a:t>
            </a:r>
          </a:p>
          <a:p>
            <a:endParaRPr lang="en-GB" sz="1000" b="0" dirty="0">
              <a:solidFill>
                <a:schemeClr val="bg1">
                  <a:lumMod val="50000"/>
                </a:schemeClr>
              </a:solidFill>
              <a:highlight>
                <a:srgbClr val="FFFFFF"/>
              </a:highlight>
              <a:latin typeface="Avenir"/>
              <a:cs typeface="Poppins"/>
            </a:endParaRPr>
          </a:p>
          <a:p>
            <a:pPr marL="571500" indent="-571500">
              <a:buChar char="•"/>
            </a:pPr>
            <a:r>
              <a:rPr lang="tr-TR" dirty="0"/>
              <a:t>Sürükleyici Turizm</a:t>
            </a:r>
            <a:endParaRPr lang="en-GB" dirty="0"/>
          </a:p>
          <a:p>
            <a:pPr algn="just"/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Sürükleyici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turist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,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önceki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iki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tr-TR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turist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gibi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,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giderek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daha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fazla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ilgi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çekici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ve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zenginleştirici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tatil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deneyimleri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 </a:t>
            </a:r>
            <a:r>
              <a:rPr lang="en-GB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ar</a:t>
            </a:r>
            <a:r>
              <a:rPr lang="tr-TR" sz="2400" b="0" dirty="0" err="1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amaktadır</a:t>
            </a:r>
            <a:r>
              <a:rPr lang="tr-TR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/>
                <a:cs typeface="Poppins"/>
              </a:rPr>
              <a:t>.</a:t>
            </a:r>
            <a:endParaRPr lang="en-GB" sz="2400" b="0" dirty="0">
              <a:solidFill>
                <a:schemeClr val="bg1">
                  <a:lumMod val="50000"/>
                </a:schemeClr>
              </a:solidFill>
              <a:cs typeface="Poppin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0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CD6DE4F-0B97-2143-8293-B5A682467E4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6080" y="283837"/>
            <a:ext cx="6197600" cy="6290326"/>
          </a:xfrm>
        </p:spPr>
        <p:txBody>
          <a:bodyPr/>
          <a:lstStyle/>
          <a:p>
            <a:pPr lvl="0"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sl-SI" dirty="0"/>
              <a:t>Kültürel Olarak Sürükleyici Deneyimler</a:t>
            </a:r>
          </a:p>
          <a:p>
            <a:pPr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tr-TR" sz="2400" b="0" dirty="0">
                <a:solidFill>
                  <a:schemeClr val="bg1">
                    <a:lumMod val="50000"/>
                  </a:schemeClr>
                </a:solidFill>
                <a:latin typeface="Avenir" panose="02000503020000020003"/>
              </a:rPr>
              <a:t>Kültürel Sürükleyici </a:t>
            </a:r>
            <a:r>
              <a:rPr lang="tr-TR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</a:rPr>
              <a:t>Deneyimler, kültürel miras alanının iç sesidir. Şunları yapabilmelidirler:</a:t>
            </a:r>
            <a:endParaRPr lang="en-GB" sz="2400" b="0" dirty="0">
              <a:solidFill>
                <a:schemeClr val="bg1">
                  <a:lumMod val="50000"/>
                </a:schemeClr>
              </a:solidFill>
              <a:latin typeface="Avenir" panose="02000503020000020003"/>
            </a:endParaRPr>
          </a:p>
          <a:p>
            <a:pPr marL="457200" lvl="0" indent="-304800">
              <a:lnSpc>
                <a:spcPct val="115000"/>
              </a:lnSpc>
              <a:spcBef>
                <a:spcPts val="1100"/>
              </a:spcBef>
              <a:buClr>
                <a:srgbClr val="7F7F7F"/>
              </a:buClr>
              <a:buSzPts val="1200"/>
              <a:buChar char="●"/>
            </a:pPr>
            <a:r>
              <a:rPr lang="tr-TR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</a:rPr>
              <a:t>Alan için gerçek bir rekabet avantajı 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" panose="02000503020000020003"/>
              </a:rPr>
              <a:t>yaratma</a:t>
            </a:r>
            <a:r>
              <a:rPr lang="tr-TR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</a:rPr>
              <a:t>k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latin typeface="Avenir" panose="02000503020000020003"/>
              </a:rPr>
              <a:t>;</a:t>
            </a:r>
          </a:p>
          <a:p>
            <a:pPr marL="457200" lvl="0" indent="-304800">
              <a:lnSpc>
                <a:spcPct val="115000"/>
              </a:lnSpc>
              <a:spcBef>
                <a:spcPts val="0"/>
              </a:spcBef>
              <a:buClr>
                <a:srgbClr val="7F7F7F"/>
              </a:buClr>
              <a:buSzPts val="1200"/>
              <a:buChar char="●"/>
            </a:pPr>
            <a:r>
              <a:rPr lang="tr-TR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</a:rPr>
              <a:t>Bölgede gerçekten benzersiz, akılda kalıcı ve ilgi çekici olana odaklanmak;</a:t>
            </a:r>
            <a:endParaRPr lang="en-GB" sz="2400" b="0" dirty="0">
              <a:solidFill>
                <a:schemeClr val="bg1">
                  <a:lumMod val="50000"/>
                </a:schemeClr>
              </a:solidFill>
              <a:latin typeface="Avenir" panose="02000503020000020003"/>
            </a:endParaRPr>
          </a:p>
          <a:p>
            <a:pPr marL="457200" lvl="0" indent="-304800">
              <a:lnSpc>
                <a:spcPct val="115000"/>
              </a:lnSpc>
              <a:spcBef>
                <a:spcPts val="0"/>
              </a:spcBef>
              <a:buClr>
                <a:srgbClr val="7F7F7F"/>
              </a:buClr>
              <a:buSzPts val="1200"/>
              <a:buChar char="●"/>
            </a:pPr>
            <a:r>
              <a:rPr lang="tr-TR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</a:rPr>
              <a:t>Hedef kitlenin 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" panose="02000503020000020003"/>
              </a:rPr>
              <a:t>ihtiyaçlarını karşılamak</a:t>
            </a:r>
            <a:r>
              <a:rPr lang="en-GB" sz="2400" b="0" dirty="0">
                <a:solidFill>
                  <a:schemeClr val="bg1">
                    <a:lumMod val="50000"/>
                  </a:schemeClr>
                </a:solidFill>
                <a:latin typeface="Avenir" panose="02000503020000020003"/>
              </a:rPr>
              <a:t>.</a:t>
            </a:r>
          </a:p>
          <a:p>
            <a:pPr lvl="0">
              <a:lnSpc>
                <a:spcPct val="115000"/>
              </a:lnSpc>
              <a:spcBef>
                <a:spcPts val="1100"/>
              </a:spcBef>
              <a:buClr>
                <a:schemeClr val="dk1"/>
              </a:buClr>
              <a:buSzPts val="1100"/>
            </a:pPr>
            <a:r>
              <a:rPr lang="tr-TR" sz="2400" b="0" dirty="0">
                <a:solidFill>
                  <a:schemeClr val="bg1">
                    <a:lumMod val="50000"/>
                  </a:schemeClr>
                </a:solidFill>
                <a:highlight>
                  <a:srgbClr val="FFFFFF"/>
                </a:highlight>
                <a:latin typeface="Avenir" panose="02000503020000020003"/>
              </a:rPr>
              <a:t>Sonraki modüllerde, ziyaretçileriniz için sürükleyici turizm deneyimlerinin nasıl tasarlanacağına daha ayrıntılı bakacağız.</a:t>
            </a:r>
          </a:p>
          <a:p>
            <a:pPr marL="0" lvl="0" indent="0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lang="en-GB" sz="2400" b="0" dirty="0">
              <a:solidFill>
                <a:schemeClr val="bg1">
                  <a:lumMod val="50000"/>
                </a:schemeClr>
              </a:solidFill>
              <a:highlight>
                <a:srgbClr val="FFFFFF"/>
              </a:highlight>
              <a:latin typeface="Avenir" panose="02000503020000020003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75B9080-F063-4D9C-BB68-DBAF3DAA14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7" r="13837"/>
          <a:stretch>
            <a:fillRect/>
          </a:stretch>
        </p:blipFill>
        <p:spPr>
          <a:xfrm>
            <a:off x="7088637" y="3028280"/>
            <a:ext cx="3691822" cy="3829719"/>
          </a:xfrm>
        </p:spPr>
      </p:pic>
    </p:spTree>
    <p:extLst>
      <p:ext uri="{BB962C8B-B14F-4D97-AF65-F5344CB8AC3E}">
        <p14:creationId xmlns:p14="http://schemas.microsoft.com/office/powerpoint/2010/main" val="9472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številke diapozitiva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sz="quarter" idx="15"/>
          </p:nvPr>
        </p:nvSpPr>
        <p:spPr>
          <a:xfrm>
            <a:off x="206188" y="1198614"/>
            <a:ext cx="11788588" cy="631527"/>
          </a:xfrm>
        </p:spPr>
        <p:txBody>
          <a:bodyPr/>
          <a:lstStyle/>
          <a:p>
            <a:r>
              <a:rPr lang="en-GB" sz="3400" dirty="0" err="1"/>
              <a:t>Seyahat</a:t>
            </a:r>
            <a:r>
              <a:rPr lang="en-GB" sz="3400" dirty="0"/>
              <a:t> </a:t>
            </a:r>
            <a:r>
              <a:rPr lang="en-GB" sz="3400" dirty="0" err="1"/>
              <a:t>etme</a:t>
            </a:r>
            <a:r>
              <a:rPr lang="en-GB" sz="3400" dirty="0"/>
              <a:t> </a:t>
            </a:r>
            <a:r>
              <a:rPr lang="en-GB" sz="3400" dirty="0" err="1"/>
              <a:t>motivasyonunuz</a:t>
            </a:r>
            <a:r>
              <a:rPr lang="en-GB" sz="3400" dirty="0"/>
              <a:t> </a:t>
            </a:r>
            <a:r>
              <a:rPr lang="en-GB" sz="3400" dirty="0" err="1"/>
              <a:t>hakkında</a:t>
            </a:r>
            <a:r>
              <a:rPr lang="en-GB" sz="3400" dirty="0"/>
              <a:t> </a:t>
            </a:r>
            <a:r>
              <a:rPr lang="en-GB" sz="3400" dirty="0" err="1"/>
              <a:t>beyin</a:t>
            </a:r>
            <a:r>
              <a:rPr lang="en-GB" sz="3400" dirty="0"/>
              <a:t> </a:t>
            </a:r>
            <a:r>
              <a:rPr lang="en-GB" sz="3400" dirty="0" err="1"/>
              <a:t>fırtınası</a:t>
            </a:r>
            <a:r>
              <a:rPr lang="en-GB" sz="3400" dirty="0"/>
              <a:t> </a:t>
            </a:r>
            <a:r>
              <a:rPr lang="en-GB" sz="3400" dirty="0" err="1"/>
              <a:t>yapın</a:t>
            </a:r>
            <a:endParaRPr lang="en-GB" sz="3400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quarter" idx="19"/>
          </p:nvPr>
        </p:nvSpPr>
        <p:spPr>
          <a:xfrm>
            <a:off x="533772" y="1718552"/>
            <a:ext cx="11260666" cy="4649059"/>
          </a:xfrm>
        </p:spPr>
        <p:txBody>
          <a:bodyPr numCol="1"/>
          <a:lstStyle/>
          <a:p>
            <a:endParaRPr lang="en-GB" sz="1800" dirty="0"/>
          </a:p>
          <a:p>
            <a:r>
              <a:rPr lang="en-GB" i="1" dirty="0" err="1"/>
              <a:t>Genel</a:t>
            </a:r>
            <a:r>
              <a:rPr lang="en-GB" i="1" dirty="0"/>
              <a:t> </a:t>
            </a:r>
            <a:r>
              <a:rPr lang="tr-TR" i="1" dirty="0"/>
              <a:t>veya spesifik </a:t>
            </a:r>
            <a:r>
              <a:rPr lang="en-GB" i="1" dirty="0" err="1"/>
              <a:t>olarak</a:t>
            </a:r>
            <a:r>
              <a:rPr lang="en-GB" i="1" dirty="0"/>
              <a:t> </a:t>
            </a:r>
            <a:r>
              <a:rPr lang="en-GB" i="1" dirty="0" err="1"/>
              <a:t>fikir</a:t>
            </a:r>
            <a:r>
              <a:rPr lang="tr-TR" i="1" dirty="0" err="1"/>
              <a:t>ler</a:t>
            </a:r>
            <a:r>
              <a:rPr lang="en-GB" i="1" dirty="0"/>
              <a:t> </a:t>
            </a:r>
            <a:r>
              <a:rPr lang="en-GB" i="1" dirty="0" err="1"/>
              <a:t>yazabilir</a:t>
            </a:r>
            <a:r>
              <a:rPr lang="tr-TR" i="1" dirty="0"/>
              <a:t>siniz:</a:t>
            </a:r>
            <a:r>
              <a:rPr lang="en-GB" i="1" dirty="0"/>
              <a:t> </a:t>
            </a:r>
          </a:p>
          <a:p>
            <a:endParaRPr lang="en-GB" i="1" dirty="0"/>
          </a:p>
          <a:p>
            <a:r>
              <a:rPr lang="tr-TR" i="1" dirty="0">
                <a:latin typeface="Avenir"/>
                <a:cs typeface="Poppins"/>
              </a:rPr>
              <a:t>Bazı ipuçları:</a:t>
            </a:r>
            <a:endParaRPr lang="sl-SI" i="1" dirty="0"/>
          </a:p>
          <a:p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i="1" dirty="0"/>
              <a:t>Gıda</a:t>
            </a:r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i="1" dirty="0">
                <a:latin typeface="Avenir"/>
                <a:cs typeface="Poppins"/>
              </a:rPr>
              <a:t>Doğal miras</a:t>
            </a:r>
            <a:r>
              <a:rPr lang="en-GB" i="1" dirty="0">
                <a:latin typeface="Avenir"/>
                <a:cs typeface="Poppins"/>
              </a:rPr>
              <a:t> (</a:t>
            </a:r>
            <a:r>
              <a:rPr lang="tr-TR" i="1" dirty="0">
                <a:latin typeface="Avenir"/>
                <a:cs typeface="Poppins"/>
              </a:rPr>
              <a:t>bir</a:t>
            </a:r>
            <a:r>
              <a:rPr lang="en-GB" i="1" dirty="0">
                <a:latin typeface="Avenir"/>
                <a:cs typeface="Poppins"/>
              </a:rPr>
              <a:t> </a:t>
            </a:r>
            <a:r>
              <a:rPr lang="tr-TR" i="1" dirty="0">
                <a:latin typeface="Avenir"/>
                <a:cs typeface="Poppins"/>
                <a:hlinkClick r:id="rId3"/>
              </a:rPr>
              <a:t>doğal miras</a:t>
            </a:r>
            <a:r>
              <a:rPr lang="en-GB" i="1" dirty="0">
                <a:latin typeface="Avenir"/>
                <a:cs typeface="Poppins"/>
              </a:rPr>
              <a:t> </a:t>
            </a:r>
            <a:r>
              <a:rPr lang="tr-TR" i="1" dirty="0">
                <a:latin typeface="Avenir"/>
                <a:cs typeface="Poppins"/>
              </a:rPr>
              <a:t>örneği izleyin</a:t>
            </a:r>
            <a:r>
              <a:rPr lang="en-GB" i="1" dirty="0">
                <a:latin typeface="Avenir"/>
                <a:cs typeface="Poppins"/>
              </a:rPr>
              <a:t>) </a:t>
            </a:r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i="1" dirty="0">
                <a:latin typeface="Avenir"/>
                <a:cs typeface="Poppins"/>
              </a:rPr>
              <a:t>Kültürel miras</a:t>
            </a:r>
            <a:r>
              <a:rPr lang="en-GB" i="1" dirty="0">
                <a:latin typeface="Avenir"/>
                <a:cs typeface="Poppins"/>
              </a:rPr>
              <a:t>(</a:t>
            </a:r>
            <a:r>
              <a:rPr lang="tr-TR" i="1" dirty="0">
                <a:latin typeface="Avenir"/>
                <a:cs typeface="Poppins"/>
              </a:rPr>
              <a:t>bir</a:t>
            </a:r>
            <a:r>
              <a:rPr lang="en-GB" i="1" dirty="0">
                <a:latin typeface="Avenir"/>
                <a:cs typeface="Poppins"/>
              </a:rPr>
              <a:t> </a:t>
            </a:r>
            <a:r>
              <a:rPr lang="tr-TR" i="1" dirty="0">
                <a:latin typeface="Avenir"/>
                <a:cs typeface="Poppins"/>
                <a:hlinkClick r:id="rId4"/>
              </a:rPr>
              <a:t>örnek</a:t>
            </a:r>
            <a:r>
              <a:rPr lang="tr-TR" i="1" dirty="0">
                <a:latin typeface="Avenir"/>
                <a:cs typeface="Poppins"/>
              </a:rPr>
              <a:t> izleyin</a:t>
            </a:r>
            <a:r>
              <a:rPr lang="en-GB" i="1" dirty="0">
                <a:latin typeface="Avenir"/>
                <a:cs typeface="Poppins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>
                <a:latin typeface="Avenir"/>
                <a:cs typeface="Poppins"/>
              </a:rPr>
              <a:t>Pop</a:t>
            </a:r>
            <a:r>
              <a:rPr lang="tr-TR" i="1" dirty="0">
                <a:latin typeface="Avenir"/>
                <a:cs typeface="Poppins"/>
              </a:rPr>
              <a:t>ü</a:t>
            </a:r>
            <a:r>
              <a:rPr lang="en-GB" i="1" dirty="0">
                <a:latin typeface="Avenir"/>
                <a:cs typeface="Poppins"/>
              </a:rPr>
              <a:t>l</a:t>
            </a:r>
            <a:r>
              <a:rPr lang="tr-TR" i="1" dirty="0">
                <a:latin typeface="Avenir"/>
                <a:cs typeface="Poppins"/>
              </a:rPr>
              <a:t>e</a:t>
            </a:r>
            <a:r>
              <a:rPr lang="en-GB" i="1" dirty="0">
                <a:latin typeface="Avenir"/>
                <a:cs typeface="Poppins"/>
              </a:rPr>
              <a:t>r </a:t>
            </a:r>
            <a:r>
              <a:rPr lang="tr-TR" i="1" dirty="0">
                <a:latin typeface="Avenir"/>
                <a:cs typeface="Poppins"/>
              </a:rPr>
              <a:t>yerler </a:t>
            </a:r>
            <a:r>
              <a:rPr lang="en-GB" i="1" dirty="0">
                <a:latin typeface="Avenir"/>
                <a:cs typeface="Poppins"/>
              </a:rPr>
              <a:t>(</a:t>
            </a:r>
            <a:r>
              <a:rPr lang="tr-TR" i="1" dirty="0">
                <a:latin typeface="Avenir"/>
                <a:cs typeface="Poppins"/>
              </a:rPr>
              <a:t>bir </a:t>
            </a:r>
            <a:r>
              <a:rPr lang="tr-TR" i="1" dirty="0">
                <a:latin typeface="Avenir"/>
                <a:cs typeface="Poppins"/>
                <a:hlinkClick r:id="rId5"/>
              </a:rPr>
              <a:t>örnek</a:t>
            </a:r>
            <a:r>
              <a:rPr lang="tr-TR" i="1" dirty="0">
                <a:latin typeface="Avenir"/>
                <a:cs typeface="Poppins"/>
              </a:rPr>
              <a:t> izleyin</a:t>
            </a:r>
            <a:r>
              <a:rPr lang="en-GB" i="1" dirty="0">
                <a:latin typeface="Avenir"/>
                <a:cs typeface="Poppins"/>
              </a:rPr>
              <a:t>)</a:t>
            </a:r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 err="1">
                <a:latin typeface="Avenir"/>
                <a:cs typeface="Poppins"/>
              </a:rPr>
              <a:t>Spor</a:t>
            </a:r>
            <a:r>
              <a:rPr lang="tr-TR" i="1" dirty="0">
                <a:latin typeface="Avenir"/>
                <a:cs typeface="Poppins"/>
              </a:rPr>
              <a:t> aktiviteleri</a:t>
            </a:r>
            <a:r>
              <a:rPr lang="en-GB" i="1" dirty="0">
                <a:latin typeface="Avenir"/>
                <a:cs typeface="Poppins"/>
              </a:rPr>
              <a:t> (</a:t>
            </a:r>
            <a:r>
              <a:rPr lang="tr-TR" i="1" dirty="0">
                <a:latin typeface="Avenir"/>
                <a:cs typeface="Poppins"/>
              </a:rPr>
              <a:t>kayak yapma</a:t>
            </a:r>
            <a:r>
              <a:rPr lang="en-GB" i="1" dirty="0">
                <a:latin typeface="Avenir"/>
                <a:cs typeface="Poppins"/>
              </a:rPr>
              <a:t>, </a:t>
            </a:r>
            <a:r>
              <a:rPr lang="tr-TR" i="1" dirty="0">
                <a:latin typeface="Avenir"/>
                <a:cs typeface="Poppins"/>
              </a:rPr>
              <a:t>sörf yapma</a:t>
            </a:r>
            <a:r>
              <a:rPr lang="en-GB" i="1" dirty="0">
                <a:latin typeface="Avenir"/>
                <a:cs typeface="Poppins"/>
              </a:rPr>
              <a:t>, </a:t>
            </a:r>
            <a:r>
              <a:rPr lang="tr-TR" i="1" dirty="0" err="1">
                <a:latin typeface="Avenir"/>
                <a:cs typeface="Poppins"/>
              </a:rPr>
              <a:t>vb</a:t>
            </a:r>
            <a:r>
              <a:rPr lang="en-GB" i="1" dirty="0">
                <a:latin typeface="Avenir"/>
                <a:cs typeface="Poppins"/>
              </a:rPr>
              <a:t>.) (</a:t>
            </a:r>
            <a:r>
              <a:rPr lang="tr-TR" i="1" dirty="0">
                <a:latin typeface="Avenir"/>
                <a:cs typeface="Poppins"/>
              </a:rPr>
              <a:t>spor turizmi hakkında bir </a:t>
            </a:r>
            <a:r>
              <a:rPr lang="en-GB" i="1" dirty="0">
                <a:latin typeface="Avenir"/>
                <a:cs typeface="Poppins"/>
              </a:rPr>
              <a:t> </a:t>
            </a:r>
            <a:r>
              <a:rPr lang="en-GB" i="1" dirty="0">
                <a:latin typeface="Avenir"/>
                <a:cs typeface="Poppins"/>
                <a:hlinkClick r:id="rId6"/>
              </a:rPr>
              <a:t>video</a:t>
            </a:r>
            <a:r>
              <a:rPr lang="tr-TR" i="1" dirty="0">
                <a:latin typeface="Avenir"/>
                <a:cs typeface="Poppins"/>
              </a:rPr>
              <a:t> izleyin)</a:t>
            </a:r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i="1" dirty="0"/>
              <a:t>Hava</a:t>
            </a:r>
            <a:endParaRPr lang="en-GB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i="1" dirty="0"/>
              <a:t>Organizasyonlar </a:t>
            </a:r>
            <a:r>
              <a:rPr lang="en-GB" i="1" dirty="0"/>
              <a:t>(</a:t>
            </a:r>
            <a:r>
              <a:rPr lang="en-GB" i="1" dirty="0" err="1"/>
              <a:t>Ol</a:t>
            </a:r>
            <a:r>
              <a:rPr lang="tr-TR" i="1" dirty="0" err="1"/>
              <a:t>impik</a:t>
            </a:r>
            <a:r>
              <a:rPr lang="tr-TR" i="1" dirty="0"/>
              <a:t> karşılaşmalar</a:t>
            </a:r>
            <a:r>
              <a:rPr lang="en-GB" i="1" dirty="0"/>
              <a:t>, UEFA </a:t>
            </a:r>
            <a:r>
              <a:rPr lang="tr-TR" i="1" dirty="0"/>
              <a:t>Şampiyonlar Ligi</a:t>
            </a:r>
            <a:r>
              <a:rPr lang="en-GB" i="1" dirty="0"/>
              <a:t>, Expo,</a:t>
            </a:r>
            <a:r>
              <a:rPr lang="sl-SI" i="1" dirty="0"/>
              <a:t> </a:t>
            </a:r>
            <a:r>
              <a:rPr lang="tr-TR" i="1" dirty="0" err="1"/>
              <a:t>vb</a:t>
            </a:r>
            <a:r>
              <a:rPr lang="en-GB" i="1" dirty="0"/>
              <a:t>.)</a:t>
            </a:r>
          </a:p>
          <a:p>
            <a:endParaRPr lang="en-GB" sz="1800" dirty="0"/>
          </a:p>
          <a:p>
            <a:endParaRPr lang="en-GB" sz="1800" dirty="0"/>
          </a:p>
        </p:txBody>
      </p:sp>
      <p:sp>
        <p:nvSpPr>
          <p:cNvPr id="5" name="Označba mesta besedila 2">
            <a:extLst>
              <a:ext uri="{FF2B5EF4-FFF2-40B4-BE49-F238E27FC236}">
                <a16:creationId xmlns:a16="http://schemas.microsoft.com/office/drawing/2014/main" id="{A2068F7D-16F0-463A-9CEE-4752E87B8BFD}"/>
              </a:ext>
            </a:extLst>
          </p:cNvPr>
          <p:cNvSpPr txBox="1">
            <a:spLocks/>
          </p:cNvSpPr>
          <p:nvPr/>
        </p:nvSpPr>
        <p:spPr>
          <a:xfrm>
            <a:off x="533770" y="62588"/>
            <a:ext cx="11260668" cy="63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>
                <a:solidFill>
                  <a:schemeClr val="bg1"/>
                </a:solidFill>
              </a:rPr>
              <a:t>Bir açık grup çalışması</a:t>
            </a:r>
            <a:r>
              <a:rPr lang="en-GB" dirty="0">
                <a:solidFill>
                  <a:schemeClr val="bg1"/>
                </a:solidFill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79562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14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6112" y="4832266"/>
            <a:ext cx="7735886" cy="631527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tr-TR" sz="4000" dirty="0"/>
              <a:t>Dijital Kültürel Miras Nedir?</a:t>
            </a:r>
            <a:endParaRPr lang="en-US" sz="40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8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651634" y="1"/>
            <a:ext cx="4888733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06F3A4-2F05-48AD-A6B0-0AA6B62E9A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15</a:t>
            </a:fld>
            <a:endParaRPr lang="fr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F7AB8-4ED6-4501-8192-F4D029DAE5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3051" y="1533402"/>
            <a:ext cx="11260668" cy="631527"/>
          </a:xfrm>
        </p:spPr>
        <p:txBody>
          <a:bodyPr/>
          <a:lstStyle/>
          <a:p>
            <a:r>
              <a:rPr lang="en-US" sz="3600" dirty="0"/>
              <a:t>Di</a:t>
            </a:r>
            <a:r>
              <a:rPr lang="tr-TR" sz="3600" dirty="0"/>
              <a:t>j</a:t>
            </a:r>
            <a:r>
              <a:rPr lang="en-US" sz="3600" dirty="0" err="1"/>
              <a:t>ital</a:t>
            </a:r>
            <a:r>
              <a:rPr lang="en-US" sz="3600" dirty="0"/>
              <a:t>: </a:t>
            </a:r>
            <a:r>
              <a:rPr lang="tr-TR" sz="3600" dirty="0"/>
              <a:t>bir araç değil, bir bakış açısı</a:t>
            </a:r>
            <a:endParaRPr lang="en-US" sz="3600" dirty="0"/>
          </a:p>
          <a:p>
            <a:endParaRPr lang="el-G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C03C40-4EFE-4C79-A8C6-D24BF7EFEBB9}"/>
              </a:ext>
            </a:extLst>
          </p:cNvPr>
          <p:cNvSpPr/>
          <p:nvPr/>
        </p:nvSpPr>
        <p:spPr>
          <a:xfrm>
            <a:off x="563051" y="2643748"/>
            <a:ext cx="10064309" cy="286232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Günümüzde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dijital</a:t>
            </a:r>
            <a:r>
              <a:rPr lang="tr-TR" sz="2800" dirty="0">
                <a:solidFill>
                  <a:srgbClr val="E43794"/>
                </a:solidFill>
                <a:latin typeface="Avenir" panose="02000503020000020003"/>
              </a:rPr>
              <a:t>,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gerçeklikten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ayrı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bir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şey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olarak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düşünülemez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,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daha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çok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çevremizdeki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dünyayla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etkileşime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girdiğimiz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bir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dirty="0" err="1">
                <a:solidFill>
                  <a:srgbClr val="E43794"/>
                </a:solidFill>
                <a:latin typeface="Avenir" panose="02000503020000020003"/>
              </a:rPr>
              <a:t>çerçevedir</a:t>
            </a:r>
            <a:r>
              <a:rPr lang="en-US" sz="2800" dirty="0">
                <a:solidFill>
                  <a:srgbClr val="E43794"/>
                </a:solidFill>
                <a:latin typeface="Avenir" panose="02000503020000020003"/>
              </a:rPr>
              <a:t>. 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en-US" sz="2400" dirty="0">
              <a:solidFill>
                <a:srgbClr val="7F7F7F"/>
              </a:solidFill>
              <a:latin typeface="Avenir" panose="02000503020000020003"/>
            </a:endParaRPr>
          </a:p>
          <a:p>
            <a:pPr algn="just"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miras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kuruluşları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işletmeleri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yalnızca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mirası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korumak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değil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aynı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zamanda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tanıtmak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stratejiye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sahip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olmanın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önemi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ile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her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zamankinden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daha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fazla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karşı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karşıya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kal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maktadır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060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651634" y="1"/>
            <a:ext cx="4888733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06F3A4-2F05-48AD-A6B0-0AA6B62E9A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16</a:t>
            </a:fld>
            <a:endParaRPr lang="fr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EF7AB8-4ED6-4501-8192-F4D029DAE5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8000" y="922081"/>
            <a:ext cx="11260668" cy="631527"/>
          </a:xfrm>
        </p:spPr>
        <p:txBody>
          <a:bodyPr/>
          <a:lstStyle/>
          <a:p>
            <a:r>
              <a:rPr lang="en-US" dirty="0"/>
              <a:t>Di</a:t>
            </a:r>
            <a:r>
              <a:rPr lang="tr-TR" dirty="0"/>
              <a:t>j</a:t>
            </a:r>
            <a:r>
              <a:rPr lang="en-US" dirty="0" err="1"/>
              <a:t>ital</a:t>
            </a:r>
            <a:r>
              <a:rPr lang="en-US" dirty="0"/>
              <a:t>: </a:t>
            </a:r>
            <a:r>
              <a:rPr lang="tr-TR" dirty="0"/>
              <a:t>bir araç değil, bir bakış açısı</a:t>
            </a:r>
            <a:endParaRPr lang="en-US" dirty="0"/>
          </a:p>
          <a:p>
            <a:endParaRPr lang="el-GR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C03C40-4EFE-4C79-A8C6-D24BF7EFEBB9}"/>
              </a:ext>
            </a:extLst>
          </p:cNvPr>
          <p:cNvSpPr/>
          <p:nvPr/>
        </p:nvSpPr>
        <p:spPr>
          <a:xfrm>
            <a:off x="508000" y="1773498"/>
            <a:ext cx="11104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Genel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anlamda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mirasın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sayısallaştırılması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miras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nesnelerinin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hizmetlerinin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biçimde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kullanılabilir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hale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getirilmesi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teknolojilerin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kullanılması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anlamına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gelir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 Bu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yaklaşım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organizasyonun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çalışmasının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aşağıdakiler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gibi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çeşitli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yönlerine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uygulanabilir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:</a:t>
            </a:r>
            <a:endParaRPr lang="tr-TR" sz="2400" dirty="0">
              <a:solidFill>
                <a:srgbClr val="7F7F7F"/>
              </a:solidFill>
              <a:latin typeface="Avenir" panose="02000503020000020003"/>
            </a:endParaRPr>
          </a:p>
          <a:p>
            <a:pPr lvl="0" algn="just">
              <a:buClr>
                <a:schemeClr val="dk1"/>
              </a:buClr>
              <a:buSzPts val="1100"/>
            </a:pPr>
            <a:endParaRPr lang="sl-SI" sz="2400" dirty="0">
              <a:solidFill>
                <a:srgbClr val="7F7F7F"/>
              </a:solidFill>
            </a:endParaRPr>
          </a:p>
          <a:p>
            <a:pPr lvl="0" algn="just">
              <a:buClr>
                <a:schemeClr val="dk1"/>
              </a:buClr>
              <a:buSzPts val="1100"/>
            </a:pPr>
            <a:endParaRPr lang="sl-SI" sz="2400" dirty="0">
              <a:solidFill>
                <a:srgbClr val="7F7F7F"/>
              </a:solidFill>
            </a:endParaRPr>
          </a:p>
          <a:p>
            <a:pPr marL="342900" lvl="0" indent="-342900" algn="just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iletişim</a:t>
            </a:r>
            <a:endParaRPr lang="sl-SI" sz="2400" dirty="0">
              <a:solidFill>
                <a:srgbClr val="7F7F7F"/>
              </a:solidFill>
            </a:endParaRPr>
          </a:p>
          <a:p>
            <a:pPr marL="342900" lvl="0" indent="-342900" algn="just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hedef kitle katılımı</a:t>
            </a:r>
            <a:endParaRPr lang="en-US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342900" lvl="0" indent="-342900" algn="just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kataloglama</a:t>
            </a:r>
            <a:endParaRPr lang="sl-SI" sz="2400" dirty="0">
              <a:solidFill>
                <a:srgbClr val="7F7F7F"/>
              </a:solidFill>
            </a:endParaRPr>
          </a:p>
          <a:p>
            <a:pPr marL="342900" lvl="0" indent="-342900" algn="just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koruma</a:t>
            </a:r>
            <a:endParaRPr lang="sl-SI" sz="2400" dirty="0">
              <a:solidFill>
                <a:srgbClr val="7F7F7F"/>
              </a:solidFill>
            </a:endParaRPr>
          </a:p>
          <a:p>
            <a:pPr marL="342900" lvl="0" indent="-342900" algn="just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eğitim</a:t>
            </a:r>
            <a:endParaRPr lang="sl-SI" sz="2400" dirty="0">
              <a:solidFill>
                <a:srgbClr val="7F7F7F"/>
              </a:solidFill>
            </a:endParaRPr>
          </a:p>
          <a:p>
            <a:pPr marL="342900" lvl="0" indent="-342900" algn="just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araştırma</a:t>
            </a:r>
          </a:p>
        </p:txBody>
      </p:sp>
    </p:spTree>
    <p:extLst>
      <p:ext uri="{BB962C8B-B14F-4D97-AF65-F5344CB8AC3E}">
        <p14:creationId xmlns:p14="http://schemas.microsoft.com/office/powerpoint/2010/main" val="143219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651634" y="1"/>
            <a:ext cx="4888733" cy="681758"/>
          </a:xfrm>
          <a:prstGeom prst="rect">
            <a:avLst/>
          </a:prstGeom>
          <a:solidFill>
            <a:srgbClr val="E43794"/>
          </a:soli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06F3A4-2F05-48AD-A6B0-0AA6B62E9A9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17</a:t>
            </a:fld>
            <a:endParaRPr lang="fr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6F3E5B-2756-4B40-B5C0-EE81E87F88C3}"/>
              </a:ext>
            </a:extLst>
          </p:cNvPr>
          <p:cNvSpPr/>
          <p:nvPr/>
        </p:nvSpPr>
        <p:spPr>
          <a:xfrm>
            <a:off x="426720" y="2115428"/>
            <a:ext cx="11147214" cy="3785652"/>
          </a:xfrm>
          <a:prstGeom prst="rect">
            <a:avLst/>
          </a:prstGeom>
        </p:spPr>
        <p:txBody>
          <a:bodyPr wrap="square" numCol="1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dünyaya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geçiş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yapmak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yalnızca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mevcut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deneyimleri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formata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veya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ortama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taşımakla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ilgili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değil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daha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da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önemlisi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kültürle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etkileşim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kurmak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onu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deneyimlemek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yeni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sürükleyici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yollar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yaratmak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deneyimleri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yeniden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tasarlamakla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ilgilidir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teknolojiler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arasındaki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sınırların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kırılması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sektörün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birçok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düzeyde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gelişmesi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verimli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zemin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oluşturuyor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tr-TR" sz="2400" dirty="0">
              <a:solidFill>
                <a:srgbClr val="7F7F7F"/>
              </a:solidFill>
              <a:latin typeface="Avenir" panose="02000503020000020003"/>
            </a:endParaRPr>
          </a:p>
          <a:p>
            <a:pPr lvl="0" algn="just"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teknoloji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mirası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araştırmacılardan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genel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halka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kadar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daha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geniş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kitleler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erişilebilir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kıl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ar.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Kültürlerimizi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anlama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anlayışı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paylaşma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yeteneğimizi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arttırır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Olumlu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görüşmeler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açan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bağlantıları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teşvik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eder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eski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şeylere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gözlerle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bakmamızı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teşvik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eder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D4DE2B7-3135-45F4-81B9-B63459B5A6B8}"/>
              </a:ext>
            </a:extLst>
          </p:cNvPr>
          <p:cNvSpPr txBox="1">
            <a:spLocks/>
          </p:cNvSpPr>
          <p:nvPr/>
        </p:nvSpPr>
        <p:spPr>
          <a:xfrm>
            <a:off x="426720" y="1203375"/>
            <a:ext cx="11260668" cy="6315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Di</a:t>
            </a:r>
            <a:r>
              <a:rPr lang="tr-TR" dirty="0"/>
              <a:t>j</a:t>
            </a:r>
            <a:r>
              <a:rPr lang="en-US" dirty="0" err="1"/>
              <a:t>ital</a:t>
            </a:r>
            <a:r>
              <a:rPr lang="en-US" dirty="0"/>
              <a:t>: </a:t>
            </a:r>
            <a:r>
              <a:rPr lang="tr-TR" dirty="0"/>
              <a:t>bir araç değil, bir bakış açısı</a:t>
            </a:r>
            <a:endParaRPr lang="en-US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5291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7E531A-4628-4410-8B39-3F90B7AB42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18</a:t>
            </a:fld>
            <a:endParaRPr lang="fr-CA" dirty="0"/>
          </a:p>
        </p:txBody>
      </p:sp>
      <p:sp>
        <p:nvSpPr>
          <p:cNvPr id="6" name="Google Shape;473;p44">
            <a:extLst>
              <a:ext uri="{FF2B5EF4-FFF2-40B4-BE49-F238E27FC236}">
                <a16:creationId xmlns:a16="http://schemas.microsoft.com/office/drawing/2014/main" id="{EC6ADBAA-E750-4F29-B812-25AB3168197E}"/>
              </a:ext>
            </a:extLst>
          </p:cNvPr>
          <p:cNvSpPr txBox="1">
            <a:spLocks/>
          </p:cNvSpPr>
          <p:nvPr/>
        </p:nvSpPr>
        <p:spPr>
          <a:xfrm>
            <a:off x="385510" y="598645"/>
            <a:ext cx="11420980" cy="4152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Dijitalleştirme</a:t>
            </a:r>
            <a:r>
              <a:rPr lang="tr-TR" sz="2400" dirty="0">
                <a:solidFill>
                  <a:srgbClr val="E43794"/>
                </a:solidFill>
                <a:latin typeface="Avenir" panose="02000503020000020003"/>
              </a:rPr>
              <a:t>, kültür sektörü için yepyeni bir dizi beceriyi içeren temel bir değişimdir. Ancak öğrenilebilen ve yönetilebilen becerilerdir. </a:t>
            </a:r>
            <a:endParaRPr lang="en-US" sz="2400" dirty="0">
              <a:solidFill>
                <a:srgbClr val="E43794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Kültür ve turizm kuruluşlarının teknolojiye, çalışmalarına</a:t>
            </a:r>
            <a:r>
              <a:rPr lang="tr-TR" sz="2400" dirty="0">
                <a:solidFill>
                  <a:srgbClr val="E43794"/>
                </a:solidFill>
                <a:latin typeface="Avenir" panose="02000503020000020003"/>
              </a:rPr>
              <a:t> daha fazla değer ve etki yaratabilecek 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gerçek bir destek olarak bakmaları gerekir.</a:t>
            </a:r>
            <a:endParaRPr lang="en-US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Dijitalleştirme, yaptığınız işi desteklemek ve yenilikçi düşünceyi ateşlemek için küçük ve bütçesiz/düşük bütçeli değişikliklerle başlayabilen uzun vadeli bir süreçtir. Teknolojiler, düşünme ve geliştirme süreçlerinize bir kez yerleştirildiğinde, </a:t>
            </a:r>
            <a:r>
              <a:rPr lang="tr-TR" sz="2400" dirty="0">
                <a:solidFill>
                  <a:srgbClr val="E43794"/>
                </a:solidFill>
                <a:latin typeface="Avenir" panose="02000503020000020003"/>
              </a:rPr>
              <a:t>dijital, kültürel organizasyonunuza ve hedef kitlenize katma değer getiren stratejik bir kaldıraç haline gelebilir.</a:t>
            </a:r>
            <a:endParaRPr lang="en-US" sz="2400" dirty="0">
              <a:solidFill>
                <a:srgbClr val="E43794"/>
              </a:solidFill>
              <a:latin typeface="Avenir" panose="02000503020000020003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1800" dirty="0">
              <a:latin typeface="Avenir" panose="02000503020000020003"/>
            </a:endParaRPr>
          </a:p>
        </p:txBody>
      </p:sp>
      <p:pic>
        <p:nvPicPr>
          <p:cNvPr id="7" name="Google Shape;474;p44">
            <a:extLst>
              <a:ext uri="{FF2B5EF4-FFF2-40B4-BE49-F238E27FC236}">
                <a16:creationId xmlns:a16="http://schemas.microsoft.com/office/drawing/2014/main" id="{9BD93D59-9669-4D7C-901B-A05039046A9D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3908" t="-1" r="3908" b="62467"/>
          <a:stretch/>
        </p:blipFill>
        <p:spPr>
          <a:xfrm>
            <a:off x="0" y="4751562"/>
            <a:ext cx="12197461" cy="2113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495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B9C28A5-4BC2-458A-88C0-1C1007937BB4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19</a:t>
            </a:fld>
            <a:endParaRPr lang="fr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2C31E7-99DE-4689-869A-4098559B7C24}"/>
              </a:ext>
            </a:extLst>
          </p:cNvPr>
          <p:cNvSpPr txBox="1"/>
          <p:nvPr/>
        </p:nvSpPr>
        <p:spPr>
          <a:xfrm>
            <a:off x="139094" y="67636"/>
            <a:ext cx="108540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3600" b="1" dirty="0">
                <a:solidFill>
                  <a:schemeClr val="bg1">
                    <a:lumMod val="95000"/>
                  </a:schemeClr>
                </a:solidFill>
                <a:latin typeface="Avenir" panose="02000503020000020003"/>
              </a:rPr>
              <a:t>Alıştırma</a:t>
            </a: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latin typeface="Avenir" panose="02000503020000020003"/>
              </a:rPr>
              <a:t>: </a:t>
            </a:r>
            <a:r>
              <a:rPr lang="tr-TR" sz="3600" b="1" dirty="0">
                <a:solidFill>
                  <a:schemeClr val="bg1">
                    <a:lumMod val="95000"/>
                  </a:schemeClr>
                </a:solidFill>
                <a:latin typeface="Avenir" panose="02000503020000020003"/>
              </a:rPr>
              <a:t>Sizin kuruluşunuzda 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venir" panose="02000503020000020003"/>
              </a:rPr>
              <a:t>di</a:t>
            </a:r>
            <a:r>
              <a:rPr lang="tr-TR" sz="3600" b="1" dirty="0">
                <a:solidFill>
                  <a:schemeClr val="bg1">
                    <a:lumMod val="95000"/>
                  </a:schemeClr>
                </a:solidFill>
                <a:latin typeface="Avenir" panose="02000503020000020003"/>
              </a:rPr>
              <a:t>j</a:t>
            </a:r>
            <a:r>
              <a:rPr lang="en-US" sz="3600" b="1" dirty="0" err="1">
                <a:solidFill>
                  <a:schemeClr val="bg1">
                    <a:lumMod val="95000"/>
                  </a:schemeClr>
                </a:solidFill>
                <a:latin typeface="Avenir" panose="02000503020000020003"/>
              </a:rPr>
              <a:t>ital</a:t>
            </a: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latin typeface="Avenir" panose="02000503020000020003"/>
              </a:rPr>
              <a:t> </a:t>
            </a:r>
            <a:r>
              <a:rPr lang="tr-TR" sz="3600" b="1" dirty="0">
                <a:solidFill>
                  <a:schemeClr val="bg1">
                    <a:lumMod val="95000"/>
                  </a:schemeClr>
                </a:solidFill>
                <a:latin typeface="Avenir" panose="02000503020000020003"/>
              </a:rPr>
              <a:t>kültürel miras</a:t>
            </a:r>
            <a:endParaRPr lang="en-GB" sz="3600" b="1" dirty="0">
              <a:solidFill>
                <a:schemeClr val="bg1">
                  <a:lumMod val="95000"/>
                </a:schemeClr>
              </a:solidFill>
              <a:latin typeface="Avenir" panose="02000503020000020003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95BEC-0F26-4F3A-813A-857A9CCC1FC7}"/>
              </a:ext>
            </a:extLst>
          </p:cNvPr>
          <p:cNvSpPr txBox="1"/>
          <p:nvPr/>
        </p:nvSpPr>
        <p:spPr>
          <a:xfrm>
            <a:off x="503853" y="1464882"/>
            <a:ext cx="6120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Grup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tartışmaları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,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DD5B22-BA66-4D6C-B077-21DA5304B2A9}"/>
              </a:ext>
            </a:extLst>
          </p:cNvPr>
          <p:cNvSpPr txBox="1"/>
          <p:nvPr/>
        </p:nvSpPr>
        <p:spPr>
          <a:xfrm>
            <a:off x="494519" y="2251716"/>
            <a:ext cx="61208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tr-TR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Kişisel tecrübe</a:t>
            </a:r>
            <a:endParaRPr lang="en-US" sz="2400" dirty="0">
              <a:solidFill>
                <a:schemeClr val="tx1">
                  <a:lumMod val="50000"/>
                  <a:lumOff val="50000"/>
                </a:schemeClr>
              </a:solidFill>
              <a:latin typeface="Avenir" panose="02000503020000020003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0FE44B-413D-4E2A-9673-CBE5B642AA19}"/>
              </a:ext>
            </a:extLst>
          </p:cNvPr>
          <p:cNvSpPr txBox="1"/>
          <p:nvPr/>
        </p:nvSpPr>
        <p:spPr>
          <a:xfrm>
            <a:off x="494519" y="3313623"/>
            <a:ext cx="513680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Kuruluşunuzdaki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dijital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kültürel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mirasla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ilgili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deneyimler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ve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uygulamalarla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ilgili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mevcut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bilgi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durumunu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gruplar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halinde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</a:rPr>
              <a:t>tartışın</a:t>
            </a:r>
            <a:endParaRPr lang="en-US" sz="2400" i="1" dirty="0">
              <a:solidFill>
                <a:schemeClr val="tx1">
                  <a:lumMod val="50000"/>
                  <a:lumOff val="50000"/>
                </a:schemeClr>
              </a:solidFill>
              <a:latin typeface="Avenir" panose="02000503020000020003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AC9449A-6424-5449-AEB6-02FA82A5C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340" y="1452238"/>
            <a:ext cx="5136807" cy="381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72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FC372AF-59B9-2A47-B3E3-20461B5B1B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0180" y="292773"/>
            <a:ext cx="6811615" cy="667422"/>
          </a:xfrm>
        </p:spPr>
        <p:txBody>
          <a:bodyPr/>
          <a:lstStyle/>
          <a:p>
            <a:r>
              <a:rPr lang="tr-TR" sz="3600" dirty="0"/>
              <a:t>İÇİNDEKİLER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D679D7-F6DA-554B-8BFD-511D371A0D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8624" y="938922"/>
            <a:ext cx="558216" cy="673765"/>
          </a:xfrm>
        </p:spPr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58882-620D-D442-AE64-1A3E8E85641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35986" y="938922"/>
            <a:ext cx="5885809" cy="673765"/>
          </a:xfrm>
        </p:spPr>
        <p:txBody>
          <a:bodyPr/>
          <a:lstStyle/>
          <a:p>
            <a:r>
              <a:rPr lang="tr-TR" sz="2800" dirty="0"/>
              <a:t>Önsöz</a:t>
            </a:r>
            <a:endParaRPr 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B6A32D-CB83-5048-A576-E872EBE78B9E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>
          <a:xfrm>
            <a:off x="8572503" y="6329029"/>
            <a:ext cx="2743201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8F8DFE-120B-5247-A06F-B08968F6DAA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28624" y="1833507"/>
            <a:ext cx="558216" cy="673765"/>
          </a:xfrm>
        </p:spPr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FDC231-972B-A844-888F-A8BAA701879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435986" y="1833507"/>
            <a:ext cx="5885809" cy="673765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tr-TR" sz="2800" dirty="0"/>
              <a:t>Deneyimsel ve Kültürel Turizm</a:t>
            </a:r>
            <a:endParaRPr lang="en-US" sz="2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858D67-DB24-3741-8BC0-A8816DD3D5B3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30560" y="2714626"/>
            <a:ext cx="558216" cy="673765"/>
          </a:xfrm>
        </p:spPr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049F23-644A-0D49-B3D1-6D1FE06819D0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1437922" y="2714626"/>
            <a:ext cx="5885809" cy="673765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tr-TR" sz="2800" dirty="0"/>
              <a:t>Dijital Kültürel Miras Nedir?</a:t>
            </a:r>
            <a:endParaRPr lang="en-US" sz="28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A912EF-084F-A74F-AEB6-D49C9824D11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528624" y="3609211"/>
            <a:ext cx="558216" cy="673765"/>
          </a:xfrm>
        </p:spPr>
        <p:txBody>
          <a:bodyPr/>
          <a:lstStyle/>
          <a:p>
            <a:r>
              <a:rPr lang="en-US" dirty="0"/>
              <a:t>04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1C077DA-25C9-CF49-BD83-A3DC8BACCD86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435986" y="3609211"/>
            <a:ext cx="5885809" cy="673765"/>
          </a:xfrm>
        </p:spPr>
        <p:txBody>
          <a:bodyPr/>
          <a:lstStyle/>
          <a:p>
            <a:r>
              <a:rPr lang="tr-TR" sz="2800" dirty="0">
                <a:latin typeface="Avenir"/>
                <a:cs typeface="Poppins"/>
              </a:rPr>
              <a:t>Kültürel Mirasın Dijitalleştirilmesi</a:t>
            </a:r>
            <a:endParaRPr lang="en-US" sz="2800" dirty="0">
              <a:latin typeface="Avenir"/>
              <a:cs typeface="Poppin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6692BF0-9D2E-D34D-9AD1-3AB3D3D793C8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530560" y="4490330"/>
            <a:ext cx="558216" cy="673765"/>
          </a:xfrm>
        </p:spPr>
        <p:txBody>
          <a:bodyPr/>
          <a:lstStyle/>
          <a:p>
            <a:r>
              <a:rPr lang="en-US" dirty="0"/>
              <a:t>05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699E47A-A23D-5E48-9930-E65A0AE0B4D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1435986" y="4490329"/>
            <a:ext cx="6631689" cy="673765"/>
          </a:xfrm>
        </p:spPr>
        <p:txBody>
          <a:bodyPr/>
          <a:lstStyle/>
          <a:p>
            <a:r>
              <a:rPr lang="tr-TR" sz="2800" dirty="0" err="1"/>
              <a:t>Pandemi</a:t>
            </a:r>
            <a:r>
              <a:rPr lang="tr-TR" sz="2800" dirty="0"/>
              <a:t> Sonrası hedef kitle değişimi</a:t>
            </a:r>
            <a:endParaRPr lang="en-GB" sz="28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A2E42A1-3C77-47F2-9607-6C05EE05C3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-32754" r="3466" b="99999"/>
          <a:stretch/>
        </p:blipFill>
        <p:spPr>
          <a:xfrm>
            <a:off x="280459" y="1693905"/>
            <a:ext cx="7310966" cy="49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3A8D2E-390C-4005-A467-5771C946B28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8577" y="1621851"/>
            <a:ext cx="7135221" cy="190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D98726E-5506-4427-9560-7DE0AFD0C8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8103" y="6037406"/>
            <a:ext cx="7135221" cy="190527"/>
          </a:xfrm>
          <a:prstGeom prst="rect">
            <a:avLst/>
          </a:prstGeom>
        </p:spPr>
      </p:pic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02C9F097-BA07-430E-A523-C90A6F602633}"/>
              </a:ext>
            </a:extLst>
          </p:cNvPr>
          <p:cNvSpPr txBox="1">
            <a:spLocks/>
          </p:cNvSpPr>
          <p:nvPr/>
        </p:nvSpPr>
        <p:spPr>
          <a:xfrm>
            <a:off x="528624" y="5401739"/>
            <a:ext cx="558216" cy="67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424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848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273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697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  <a:r>
              <a:rPr lang="sl-SI" dirty="0"/>
              <a:t>6</a:t>
            </a:r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D2A8915-10D2-47EC-BB73-62C79244993C}"/>
              </a:ext>
            </a:extLst>
          </p:cNvPr>
          <p:cNvSpPr txBox="1">
            <a:spLocks/>
          </p:cNvSpPr>
          <p:nvPr/>
        </p:nvSpPr>
        <p:spPr>
          <a:xfrm>
            <a:off x="1434050" y="5401739"/>
            <a:ext cx="5885809" cy="67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424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848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273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697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/>
              <a:t>Genişletilmiş Kültürel Deneyim</a:t>
            </a:r>
            <a:endParaRPr lang="en-GB" sz="2800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3947EB90-CF9C-41F3-99E3-781B48A67296}"/>
              </a:ext>
            </a:extLst>
          </p:cNvPr>
          <p:cNvSpPr txBox="1">
            <a:spLocks/>
          </p:cNvSpPr>
          <p:nvPr/>
        </p:nvSpPr>
        <p:spPr>
          <a:xfrm>
            <a:off x="519099" y="6174710"/>
            <a:ext cx="558216" cy="67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424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848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273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697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0</a:t>
            </a:r>
            <a:r>
              <a:rPr lang="sl-SI" dirty="0"/>
              <a:t>7</a:t>
            </a:r>
            <a:endParaRPr lang="en-US" dirty="0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15B04C98-766A-43B1-A5F2-D4AFF9B036B8}"/>
              </a:ext>
            </a:extLst>
          </p:cNvPr>
          <p:cNvSpPr txBox="1">
            <a:spLocks/>
          </p:cNvSpPr>
          <p:nvPr/>
        </p:nvSpPr>
        <p:spPr>
          <a:xfrm>
            <a:off x="1424525" y="6174710"/>
            <a:ext cx="6903687" cy="6737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4244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848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2733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6978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53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/>
              <a:t>Örnek Vaka Çalışmaları ve Faydalı Araçlar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532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20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6114" y="4589671"/>
            <a:ext cx="7735886" cy="631527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4000" dirty="0" err="1">
                <a:latin typeface="Avenir"/>
                <a:ea typeface="Avenir"/>
                <a:cs typeface="Avenir"/>
                <a:sym typeface="Avenir"/>
              </a:rPr>
              <a:t>Kültürel</a:t>
            </a:r>
            <a:r>
              <a:rPr lang="en-US" sz="40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4000" dirty="0" err="1">
                <a:latin typeface="Avenir"/>
                <a:ea typeface="Avenir"/>
                <a:cs typeface="Avenir"/>
                <a:sym typeface="Avenir"/>
              </a:rPr>
              <a:t>mirasın</a:t>
            </a:r>
            <a:r>
              <a:rPr lang="en-US" sz="4000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4000" dirty="0" err="1">
                <a:latin typeface="Avenir"/>
                <a:ea typeface="Avenir"/>
                <a:cs typeface="Avenir"/>
                <a:sym typeface="Avenir"/>
              </a:rPr>
              <a:t>dijitalleştirilmesi</a:t>
            </a:r>
            <a:endParaRPr lang="en-US" sz="40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33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976180-11E9-4540-90B5-6E9B481DB3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664" y="702602"/>
            <a:ext cx="11260668" cy="1205652"/>
          </a:xfrm>
        </p:spPr>
        <p:txBody>
          <a:bodyPr/>
          <a:lstStyle/>
          <a:p>
            <a:pPr lvl="0"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dirty="0" err="1"/>
              <a:t>Kültürel</a:t>
            </a:r>
            <a:r>
              <a:rPr lang="en-US" dirty="0"/>
              <a:t> </a:t>
            </a:r>
            <a:r>
              <a:rPr lang="en-US" dirty="0" err="1"/>
              <a:t>mirasın</a:t>
            </a:r>
            <a:r>
              <a:rPr lang="en-US" dirty="0"/>
              <a:t> </a:t>
            </a:r>
            <a:r>
              <a:rPr lang="en-US" dirty="0" err="1"/>
              <a:t>dijitalleştirilmesi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D08311-91DC-A447-AED5-C1D09EB3949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65668" y="2170587"/>
            <a:ext cx="10383564" cy="547899"/>
          </a:xfrm>
        </p:spPr>
        <p:txBody>
          <a:bodyPr numCol="1"/>
          <a:lstStyle/>
          <a:p>
            <a:pPr lvl="0" algn="ctr">
              <a:buClr>
                <a:srgbClr val="E43794"/>
              </a:buClr>
              <a:buSzPts val="2000"/>
            </a:pPr>
            <a:r>
              <a:rPr lang="en-US" sz="2800" b="1" dirty="0" err="1">
                <a:solidFill>
                  <a:srgbClr val="E43794"/>
                </a:solidFill>
              </a:rPr>
              <a:t>Kültürel</a:t>
            </a:r>
            <a:r>
              <a:rPr lang="en-US" sz="2800" b="1" dirty="0">
                <a:solidFill>
                  <a:srgbClr val="E43794"/>
                </a:solidFill>
              </a:rPr>
              <a:t> </a:t>
            </a:r>
            <a:r>
              <a:rPr lang="en-US" sz="2800" b="1" dirty="0" err="1">
                <a:solidFill>
                  <a:srgbClr val="E43794"/>
                </a:solidFill>
              </a:rPr>
              <a:t>mirası</a:t>
            </a:r>
            <a:r>
              <a:rPr lang="en-US" sz="2800" b="1" dirty="0">
                <a:solidFill>
                  <a:srgbClr val="E43794"/>
                </a:solidFill>
              </a:rPr>
              <a:t> </a:t>
            </a:r>
            <a:r>
              <a:rPr lang="tr-TR" sz="2800" b="1" dirty="0">
                <a:solidFill>
                  <a:srgbClr val="E43794"/>
                </a:solidFill>
              </a:rPr>
              <a:t>canlandırmak</a:t>
            </a:r>
            <a:r>
              <a:rPr lang="en-US" sz="2800" b="1" dirty="0">
                <a:solidFill>
                  <a:srgbClr val="E43794"/>
                </a:solidFill>
              </a:rPr>
              <a:t>, </a:t>
            </a:r>
            <a:r>
              <a:rPr lang="en-US" sz="2800" b="1" dirty="0" err="1">
                <a:solidFill>
                  <a:srgbClr val="E43794"/>
                </a:solidFill>
              </a:rPr>
              <a:t>büyütmek</a:t>
            </a:r>
            <a:r>
              <a:rPr lang="en-US" sz="2800" b="1" dirty="0">
                <a:solidFill>
                  <a:srgbClr val="E43794"/>
                </a:solidFill>
              </a:rPr>
              <a:t> </a:t>
            </a:r>
            <a:r>
              <a:rPr lang="en-US" sz="2800" b="1" dirty="0" err="1">
                <a:solidFill>
                  <a:srgbClr val="E43794"/>
                </a:solidFill>
              </a:rPr>
              <a:t>ve</a:t>
            </a:r>
            <a:r>
              <a:rPr lang="en-US" sz="2800" b="1" dirty="0">
                <a:solidFill>
                  <a:srgbClr val="E43794"/>
                </a:solidFill>
              </a:rPr>
              <a:t> </a:t>
            </a:r>
            <a:r>
              <a:rPr lang="en-US" sz="2800" b="1" dirty="0" err="1">
                <a:solidFill>
                  <a:srgbClr val="E43794"/>
                </a:solidFill>
              </a:rPr>
              <a:t>korumak</a:t>
            </a:r>
            <a:r>
              <a:rPr lang="en-US" sz="2800" b="1" dirty="0">
                <a:solidFill>
                  <a:srgbClr val="E43794"/>
                </a:solidFill>
              </a:rPr>
              <a:t> </a:t>
            </a:r>
            <a:r>
              <a:rPr lang="en-US" sz="2800" b="1" dirty="0" err="1">
                <a:solidFill>
                  <a:srgbClr val="E43794"/>
                </a:solidFill>
              </a:rPr>
              <a:t>için</a:t>
            </a:r>
            <a:r>
              <a:rPr lang="en-US" sz="2800" b="1" dirty="0">
                <a:solidFill>
                  <a:srgbClr val="E43794"/>
                </a:solidFill>
              </a:rPr>
              <a:t> </a:t>
            </a:r>
            <a:r>
              <a:rPr lang="en-US" sz="2800" b="1" dirty="0" err="1">
                <a:solidFill>
                  <a:srgbClr val="E43794"/>
                </a:solidFill>
              </a:rPr>
              <a:t>dijital</a:t>
            </a:r>
            <a:r>
              <a:rPr lang="en-US" sz="2800" b="1" dirty="0">
                <a:solidFill>
                  <a:srgbClr val="E43794"/>
                </a:solidFill>
              </a:rPr>
              <a:t> </a:t>
            </a:r>
            <a:r>
              <a:rPr lang="en-US" sz="2800" b="1" dirty="0" err="1">
                <a:solidFill>
                  <a:srgbClr val="E43794"/>
                </a:solidFill>
              </a:rPr>
              <a:t>teknolojinin</a:t>
            </a:r>
            <a:r>
              <a:rPr lang="en-US" sz="2800" b="1" dirty="0">
                <a:solidFill>
                  <a:srgbClr val="E43794"/>
                </a:solidFill>
              </a:rPr>
              <a:t> </a:t>
            </a:r>
            <a:r>
              <a:rPr lang="en-US" sz="2800" b="1" dirty="0" err="1">
                <a:solidFill>
                  <a:srgbClr val="E43794"/>
                </a:solidFill>
              </a:rPr>
              <a:t>güçlü</a:t>
            </a:r>
            <a:r>
              <a:rPr lang="en-US" sz="2800" b="1" dirty="0">
                <a:solidFill>
                  <a:srgbClr val="E43794"/>
                </a:solidFill>
              </a:rPr>
              <a:t> </a:t>
            </a:r>
            <a:r>
              <a:rPr lang="en-US" sz="2800" b="1" dirty="0" err="1">
                <a:solidFill>
                  <a:srgbClr val="E43794"/>
                </a:solidFill>
              </a:rPr>
              <a:t>potansiyeli</a:t>
            </a:r>
            <a:endParaRPr lang="en-US" sz="2800" b="1" dirty="0">
              <a:solidFill>
                <a:srgbClr val="E43794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938001-DAB7-498F-B9DC-37403CDDA6BA}"/>
              </a:ext>
            </a:extLst>
          </p:cNvPr>
          <p:cNvSpPr/>
          <p:nvPr/>
        </p:nvSpPr>
        <p:spPr>
          <a:xfrm>
            <a:off x="465666" y="3243153"/>
            <a:ext cx="1126066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organizasyonların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işletmelerin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Covid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pandemisi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nedeniyle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yüzleşmek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zorunda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kaldıkları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zorunlu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kapanmaların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ardından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küçüğünden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büyüğüne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hepsinin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gelişimi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strateji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benimsemeleri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temel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önem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kazan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mıştır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sl-SI" sz="2400" dirty="0">
              <a:solidFill>
                <a:srgbClr val="7F7F7F"/>
              </a:solidFill>
              <a:latin typeface="Avenir" panose="02000503020000020003"/>
            </a:endParaRPr>
          </a:p>
          <a:p>
            <a:pPr lvl="0" algn="just"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Sisteme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yönelik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şok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birçok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kişi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tarafından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daha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stratejik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olma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teknolojiyi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gelir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akışlarının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yaratılması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da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dahil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olmak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üzere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çeşitli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faydalar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sağlayabilecek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fırsat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olarak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görme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şansı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olarak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görül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müştür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602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6AFEAB4-5594-4F0B-968B-7E55C6F92F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32" b="30632"/>
          <a:stretch>
            <a:fillRect/>
          </a:stretch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039DC3-D204-4EDE-AEED-5F16FCA3FB3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22</a:t>
            </a:fld>
            <a:endParaRPr lang="fr-C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10330D-C475-4D1E-9CCC-EE368DA3308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31519" y="3189304"/>
            <a:ext cx="10728960" cy="3570083"/>
          </a:xfrm>
        </p:spPr>
        <p:txBody>
          <a:bodyPr/>
          <a:lstStyle/>
          <a:p>
            <a:pPr algn="just">
              <a:buClr>
                <a:schemeClr val="dk1"/>
              </a:buClr>
              <a:buSzPts val="1100"/>
            </a:pPr>
            <a:r>
              <a:rPr lang="en-US" dirty="0">
                <a:latin typeface="Avenir"/>
                <a:cs typeface="Poppins"/>
              </a:rPr>
              <a:t>“</a:t>
            </a:r>
            <a:r>
              <a:rPr lang="en-US" dirty="0" err="1">
                <a:latin typeface="Avenir"/>
                <a:cs typeface="Poppins"/>
              </a:rPr>
              <a:t>Tarihsel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olarak</a:t>
            </a:r>
            <a:r>
              <a:rPr lang="en-US" dirty="0">
                <a:latin typeface="Avenir"/>
                <a:cs typeface="Poppins"/>
              </a:rPr>
              <a:t>, </a:t>
            </a:r>
            <a:r>
              <a:rPr lang="en-US" dirty="0" err="1">
                <a:latin typeface="Avenir"/>
                <a:cs typeface="Poppins"/>
              </a:rPr>
              <a:t>birçok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müze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dijitali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yalıtılmış</a:t>
            </a:r>
            <a:r>
              <a:rPr lang="en-US" dirty="0">
                <a:latin typeface="Avenir"/>
                <a:cs typeface="Poppins"/>
              </a:rPr>
              <a:t>, </a:t>
            </a:r>
            <a:r>
              <a:rPr lang="en-US" dirty="0" err="1">
                <a:latin typeface="Avenir"/>
                <a:cs typeface="Poppins"/>
              </a:rPr>
              <a:t>bölümlere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ayrılmış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bir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operasyonel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ihtiyaç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olarak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görmüştür</a:t>
            </a:r>
            <a:r>
              <a:rPr lang="en-US" dirty="0">
                <a:latin typeface="Avenir"/>
                <a:cs typeface="Poppins"/>
              </a:rPr>
              <a:t>. </a:t>
            </a:r>
            <a:r>
              <a:rPr lang="en-US" dirty="0" err="1">
                <a:latin typeface="Avenir"/>
                <a:cs typeface="Poppins"/>
              </a:rPr>
              <a:t>Ancak</a:t>
            </a:r>
            <a:r>
              <a:rPr lang="en-US" dirty="0">
                <a:latin typeface="Avenir"/>
                <a:cs typeface="Poppins"/>
              </a:rPr>
              <a:t> modern </a:t>
            </a:r>
            <a:r>
              <a:rPr lang="en-US" dirty="0" err="1">
                <a:latin typeface="Avenir"/>
                <a:cs typeface="Poppins"/>
              </a:rPr>
              <a:t>bir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müze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artık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dijitale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sadece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bir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departmandaki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bölümlere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ayrılmış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operasyonlar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olarak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değil</a:t>
            </a:r>
            <a:r>
              <a:rPr lang="en-US" dirty="0">
                <a:latin typeface="Avenir"/>
                <a:cs typeface="Poppins"/>
              </a:rPr>
              <a:t>, </a:t>
            </a:r>
            <a:r>
              <a:rPr lang="en-US" dirty="0" err="1">
                <a:latin typeface="Avenir"/>
                <a:cs typeface="Poppins"/>
              </a:rPr>
              <a:t>operasyonları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için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bir</a:t>
            </a:r>
            <a:r>
              <a:rPr lang="en-US" dirty="0">
                <a:latin typeface="Avenir"/>
                <a:cs typeface="Poppins"/>
              </a:rPr>
              <a:t> platform </a:t>
            </a:r>
            <a:r>
              <a:rPr lang="en-US" dirty="0" err="1">
                <a:latin typeface="Avenir"/>
                <a:cs typeface="Poppins"/>
              </a:rPr>
              <a:t>olarak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bakabilir</a:t>
            </a:r>
            <a:r>
              <a:rPr lang="en-US" dirty="0">
                <a:latin typeface="Avenir"/>
                <a:cs typeface="Poppins"/>
              </a:rPr>
              <a:t>.</a:t>
            </a:r>
            <a:r>
              <a:rPr lang="tr-TR" dirty="0">
                <a:latin typeface="Avenir"/>
                <a:cs typeface="Poppins"/>
              </a:rPr>
              <a:t> </a:t>
            </a:r>
            <a:r>
              <a:rPr lang="en-US" dirty="0">
                <a:latin typeface="Avenir"/>
                <a:cs typeface="Poppins"/>
              </a:rPr>
              <a:t>” </a:t>
            </a:r>
            <a:endParaRPr lang="en-US" dirty="0"/>
          </a:p>
          <a:p>
            <a:pPr lvl="0">
              <a:buClr>
                <a:schemeClr val="dk1"/>
              </a:buClr>
              <a:buSzPts val="1100"/>
            </a:pPr>
            <a:endParaRPr lang="en-US" sz="2000" i="1" u="sng" dirty="0">
              <a:solidFill>
                <a:srgbClr val="1155CC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sz="2000" i="1" u="sng" dirty="0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Lipsey</a:t>
            </a:r>
            <a:r>
              <a:rPr lang="en-US" sz="2000" i="1" dirty="0"/>
              <a:t>, Rutgers </a:t>
            </a:r>
            <a:r>
              <a:rPr lang="en-US" sz="2000" i="1" dirty="0" err="1"/>
              <a:t>Üniversitesi</a:t>
            </a:r>
            <a:r>
              <a:rPr lang="en-US" sz="2000" i="1" dirty="0"/>
              <a:t> </a:t>
            </a:r>
            <a:r>
              <a:rPr lang="en-US" sz="2000" i="1" dirty="0" err="1"/>
              <a:t>Dijital</a:t>
            </a:r>
            <a:r>
              <a:rPr lang="en-US" sz="2000" i="1" dirty="0"/>
              <a:t> </a:t>
            </a:r>
            <a:r>
              <a:rPr lang="en-US" sz="2000" i="1" dirty="0" err="1"/>
              <a:t>Varlık</a:t>
            </a:r>
            <a:r>
              <a:rPr lang="en-US" sz="2000" i="1" dirty="0"/>
              <a:t> </a:t>
            </a:r>
            <a:r>
              <a:rPr lang="en-US" sz="2000" i="1" dirty="0" err="1"/>
              <a:t>Yönetimi</a:t>
            </a:r>
            <a:r>
              <a:rPr lang="en-US" sz="2000" i="1" dirty="0"/>
              <a:t> </a:t>
            </a:r>
            <a:r>
              <a:rPr lang="en-US" sz="2000" i="1" dirty="0" err="1"/>
              <a:t>Sertifika</a:t>
            </a:r>
            <a:r>
              <a:rPr lang="en-US" sz="2000" i="1" dirty="0"/>
              <a:t> </a:t>
            </a:r>
            <a:r>
              <a:rPr lang="en-US" sz="2000" i="1" dirty="0" err="1"/>
              <a:t>Programının</a:t>
            </a:r>
            <a:r>
              <a:rPr lang="en-US" sz="2000" i="1" dirty="0"/>
              <a:t> </a:t>
            </a:r>
            <a:r>
              <a:rPr lang="en-US" sz="2000" i="1" dirty="0" err="1"/>
              <a:t>eş</a:t>
            </a:r>
            <a:r>
              <a:rPr lang="en-US" sz="2000" i="1" dirty="0"/>
              <a:t> </a:t>
            </a:r>
            <a:r>
              <a:rPr lang="en-US" sz="2000" i="1" dirty="0" err="1"/>
              <a:t>direktörü</a:t>
            </a:r>
            <a:r>
              <a:rPr lang="en-US" sz="2000" i="1" dirty="0"/>
              <a:t> </a:t>
            </a:r>
          </a:p>
          <a:p>
            <a:pPr lvl="0">
              <a:buClr>
                <a:schemeClr val="dk1"/>
              </a:buClr>
              <a:buSzPts val="1100"/>
            </a:pPr>
            <a:endParaRPr lang="en-US" dirty="0"/>
          </a:p>
          <a:p>
            <a:pPr lvl="0" algn="just">
              <a:buClr>
                <a:schemeClr val="dk1"/>
              </a:buClr>
              <a:buSzPts val="1100"/>
            </a:pPr>
            <a:r>
              <a:rPr lang="en-US" dirty="0"/>
              <a:t>Bu </a:t>
            </a:r>
            <a:r>
              <a:rPr lang="en-US" dirty="0" err="1">
                <a:solidFill>
                  <a:srgbClr val="E43794"/>
                </a:solidFill>
              </a:rPr>
              <a:t>entegre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tr-TR" dirty="0">
                <a:solidFill>
                  <a:srgbClr val="E43794"/>
                </a:solidFill>
              </a:rPr>
              <a:t>bakış açısı</a:t>
            </a:r>
            <a:r>
              <a:rPr lang="en-US" dirty="0"/>
              <a:t>, </a:t>
            </a:r>
            <a:r>
              <a:rPr lang="en-US" dirty="0" err="1"/>
              <a:t>ziyaretçileriniz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yenilenmiş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teklifle</a:t>
            </a:r>
            <a:r>
              <a:rPr lang="en-US" dirty="0"/>
              <a:t> </a:t>
            </a:r>
            <a:r>
              <a:rPr lang="en-US" dirty="0" err="1"/>
              <a:t>sizi</a:t>
            </a:r>
            <a:r>
              <a:rPr lang="en-US" dirty="0"/>
              <a:t> </a:t>
            </a:r>
            <a:r>
              <a:rPr lang="en-US" dirty="0" err="1"/>
              <a:t>geleceğe</a:t>
            </a:r>
            <a:r>
              <a:rPr lang="en-US" dirty="0"/>
              <a:t> </a:t>
            </a:r>
            <a:r>
              <a:rPr lang="en-US" dirty="0" err="1"/>
              <a:t>taşıyan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dijital</a:t>
            </a:r>
            <a:r>
              <a:rPr lang="en-US" dirty="0"/>
              <a:t> </a:t>
            </a:r>
            <a:r>
              <a:rPr lang="en-US" dirty="0" err="1"/>
              <a:t>dönüşüm</a:t>
            </a:r>
            <a:r>
              <a:rPr lang="en-US" dirty="0"/>
              <a:t> </a:t>
            </a:r>
            <a:r>
              <a:rPr lang="en-US" dirty="0" err="1"/>
              <a:t>stratejisi</a:t>
            </a:r>
            <a:r>
              <a:rPr lang="en-US" dirty="0"/>
              <a:t> </a:t>
            </a:r>
            <a:r>
              <a:rPr lang="en-US" dirty="0" err="1"/>
              <a:t>oluşturmak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her </a:t>
            </a:r>
            <a:r>
              <a:rPr lang="en-US" dirty="0" err="1"/>
              <a:t>düzeydeki</a:t>
            </a:r>
            <a:r>
              <a:rPr lang="en-US" dirty="0"/>
              <a:t> </a:t>
            </a:r>
            <a:r>
              <a:rPr lang="en-US" dirty="0" err="1"/>
              <a:t>kültürel</a:t>
            </a:r>
            <a:r>
              <a:rPr lang="en-US" dirty="0"/>
              <a:t> </a:t>
            </a:r>
            <a:r>
              <a:rPr lang="en-US" dirty="0" err="1"/>
              <a:t>organizasyonlar</a:t>
            </a:r>
            <a:r>
              <a:rPr lang="en-US" dirty="0"/>
              <a:t> </a:t>
            </a:r>
            <a:r>
              <a:rPr lang="en-US" dirty="0" err="1"/>
              <a:t>için</a:t>
            </a:r>
            <a:r>
              <a:rPr lang="en-US" dirty="0"/>
              <a:t> </a:t>
            </a:r>
            <a:r>
              <a:rPr lang="en-US" dirty="0" err="1"/>
              <a:t>gereklidir</a:t>
            </a:r>
            <a:r>
              <a:rPr lang="en-US" dirty="0"/>
              <a:t>.</a:t>
            </a:r>
            <a:endParaRPr lang="en-US" b="0" dirty="0"/>
          </a:p>
          <a:p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01785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7A68A0C-84F2-C84C-9930-A11A078AE8E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975543" y="4828552"/>
            <a:ext cx="5054177" cy="2029448"/>
          </a:xfrm>
        </p:spPr>
        <p:txBody>
          <a:bodyPr/>
          <a:lstStyle/>
          <a:p>
            <a:r>
              <a:rPr lang="en-US" sz="2200" b="0" i="1" dirty="0" err="1">
                <a:latin typeface="Avenir"/>
                <a:ea typeface="Avenir"/>
                <a:cs typeface="Avenir"/>
              </a:rPr>
              <a:t>Dijital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veriler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,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kitlenizin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hem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çevrimiçi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hem de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yerinde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davranışlarıyla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ilgili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benzersiz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tr-TR" sz="2200" b="0" i="1" dirty="0">
                <a:latin typeface="Avenir"/>
                <a:ea typeface="Avenir"/>
                <a:cs typeface="Avenir"/>
              </a:rPr>
              <a:t>anlayış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elde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etmek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için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kullanılabilir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ve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bu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da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onların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gerçekten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istediklerini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sunma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olasılığını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çok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daha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yüksek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 hale </a:t>
            </a:r>
            <a:r>
              <a:rPr lang="en-US" sz="2200" b="0" i="1" dirty="0" err="1">
                <a:latin typeface="Avenir"/>
                <a:ea typeface="Avenir"/>
                <a:cs typeface="Avenir"/>
              </a:rPr>
              <a:t>getirir</a:t>
            </a:r>
            <a:r>
              <a:rPr lang="en-US" sz="2200" b="0" i="1" dirty="0">
                <a:latin typeface="Avenir"/>
                <a:ea typeface="Avenir"/>
                <a:cs typeface="Avenir"/>
              </a:rPr>
              <a:t>.</a:t>
            </a:r>
          </a:p>
          <a:p>
            <a:pPr lvl="0">
              <a:buSzPts val="1100"/>
            </a:pPr>
            <a:endParaRPr lang="en-US" sz="2000" b="0" i="1" dirty="0">
              <a:latin typeface="Avenir"/>
              <a:ea typeface="Avenir"/>
              <a:cs typeface="Avenir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F70B13C-ED41-344F-AED2-C50768E471B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007038" y="3006796"/>
            <a:ext cx="4571737" cy="365126"/>
          </a:xfrm>
        </p:spPr>
        <p:txBody>
          <a:bodyPr/>
          <a:lstStyle/>
          <a:p>
            <a:r>
              <a:rPr lang="tr-TR" b="1" dirty="0" err="1">
                <a:latin typeface="Avenir Black"/>
              </a:rPr>
              <a:t>Eğitm</a:t>
            </a:r>
            <a:r>
              <a:rPr lang="en-US" b="1" dirty="0">
                <a:latin typeface="Avenir Black"/>
              </a:rPr>
              <a:t> 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A2E600-0D79-6347-A80D-68BC37F34F8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7747403" y="6548784"/>
            <a:ext cx="4301302" cy="229565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23</a:t>
            </a:fld>
            <a:endParaRPr lang="fr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9E78462-F12D-C94C-9770-450DAD347AA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07038" y="1897939"/>
            <a:ext cx="5022681" cy="1028782"/>
          </a:xfrm>
        </p:spPr>
        <p:txBody>
          <a:bodyPr/>
          <a:lstStyle/>
          <a:p>
            <a:pPr lvl="0">
              <a:buClr>
                <a:schemeClr val="dk1"/>
              </a:buClr>
              <a:buSzPts val="1100"/>
            </a:pPr>
            <a:r>
              <a:rPr lang="en-US" sz="2200" b="0" i="1" dirty="0" err="1">
                <a:latin typeface="Avenir"/>
                <a:ea typeface="Avenir"/>
                <a:cs typeface="Avenir"/>
                <a:sym typeface="Avenir"/>
              </a:rPr>
              <a:t>Değerli</a:t>
            </a:r>
            <a:r>
              <a:rPr lang="en-US" sz="2200" b="0" i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  <a:sym typeface="Avenir"/>
              </a:rPr>
              <a:t>kültürel</a:t>
            </a:r>
            <a:r>
              <a:rPr lang="en-US" sz="2200" b="0" i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  <a:sym typeface="Avenir"/>
              </a:rPr>
              <a:t>eserleri</a:t>
            </a:r>
            <a:r>
              <a:rPr lang="en-US" sz="2200" b="0" i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  <a:sym typeface="Avenir"/>
              </a:rPr>
              <a:t>korumak</a:t>
            </a:r>
            <a:r>
              <a:rPr lang="en-US" sz="2200" b="0" i="1" dirty="0"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tr-TR" sz="2200" b="0" i="1" dirty="0">
                <a:latin typeface="Avenir"/>
                <a:ea typeface="Avenir"/>
                <a:cs typeface="Avenir"/>
                <a:sym typeface="Avenir"/>
              </a:rPr>
              <a:t>muhafaza etmek </a:t>
            </a:r>
            <a:r>
              <a:rPr lang="en-US" sz="2200" b="0" i="1" dirty="0" err="1"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sz="2200" b="0" i="1" dirty="0">
                <a:latin typeface="Avenir"/>
                <a:ea typeface="Avenir"/>
                <a:cs typeface="Avenir"/>
                <a:sym typeface="Avenir"/>
              </a:rPr>
              <a:t> restore </a:t>
            </a:r>
            <a:r>
              <a:rPr lang="en-US" sz="2200" b="0" i="1" dirty="0" err="1">
                <a:latin typeface="Avenir"/>
                <a:ea typeface="Avenir"/>
                <a:cs typeface="Avenir"/>
                <a:sym typeface="Avenir"/>
              </a:rPr>
              <a:t>etmek</a:t>
            </a:r>
            <a:r>
              <a:rPr lang="en-US" sz="2200" b="0" i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  <a:sym typeface="Avenir"/>
              </a:rPr>
              <a:t>için</a:t>
            </a:r>
            <a:r>
              <a:rPr lang="en-US" sz="2200" b="0" i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  <a:sym typeface="Avenir"/>
              </a:rPr>
              <a:t>canlı</a:t>
            </a:r>
            <a:r>
              <a:rPr lang="en-US" sz="2200" b="0" i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  <a:sym typeface="Avenir"/>
              </a:rPr>
              <a:t>yeni</a:t>
            </a:r>
            <a:r>
              <a:rPr lang="en-US" sz="2200" b="0" i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  <a:sym typeface="Avenir"/>
              </a:rPr>
              <a:t>dijital</a:t>
            </a:r>
            <a:r>
              <a:rPr lang="en-US" sz="2200" b="0" i="1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200" b="0" i="1" dirty="0" err="1">
                <a:latin typeface="Avenir"/>
                <a:ea typeface="Avenir"/>
                <a:cs typeface="Avenir"/>
                <a:sym typeface="Avenir"/>
              </a:rPr>
              <a:t>araçlar</a:t>
            </a:r>
            <a:r>
              <a:rPr lang="en-US" sz="2200" b="0" i="1" dirty="0">
                <a:latin typeface="Avenir"/>
                <a:ea typeface="Avenir"/>
                <a:cs typeface="Avenir"/>
                <a:sym typeface="Avenir"/>
              </a:rPr>
              <a:t>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141108-4B5A-2746-B3E6-2A049AEEC13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994527" y="3397011"/>
            <a:ext cx="5054178" cy="1343728"/>
          </a:xfrm>
        </p:spPr>
        <p:txBody>
          <a:bodyPr/>
          <a:lstStyle/>
          <a:p>
            <a:r>
              <a:rPr lang="en-US" sz="2200" b="0" i="1" dirty="0" err="1">
                <a:latin typeface="Avenir"/>
                <a:cs typeface="Poppins"/>
              </a:rPr>
              <a:t>Daha</a:t>
            </a:r>
            <a:r>
              <a:rPr lang="en-US" sz="2200" b="0" i="1" dirty="0">
                <a:latin typeface="Avenir"/>
                <a:cs typeface="Poppins"/>
              </a:rPr>
              <a:t> </a:t>
            </a:r>
            <a:r>
              <a:rPr lang="en-US" sz="2200" b="0" i="1" dirty="0" err="1">
                <a:latin typeface="Avenir"/>
                <a:cs typeface="Poppins"/>
              </a:rPr>
              <a:t>geniş</a:t>
            </a:r>
            <a:r>
              <a:rPr lang="en-US" sz="2200" b="0" i="1" dirty="0">
                <a:latin typeface="Avenir"/>
                <a:cs typeface="Poppins"/>
              </a:rPr>
              <a:t> </a:t>
            </a:r>
            <a:r>
              <a:rPr lang="en-US" sz="2200" b="0" i="1" dirty="0" err="1">
                <a:latin typeface="Avenir"/>
                <a:cs typeface="Poppins"/>
              </a:rPr>
              <a:t>bir</a:t>
            </a:r>
            <a:r>
              <a:rPr lang="en-US" sz="2200" b="0" i="1" dirty="0">
                <a:latin typeface="Avenir"/>
                <a:cs typeface="Poppins"/>
              </a:rPr>
              <a:t> </a:t>
            </a:r>
            <a:r>
              <a:rPr lang="en-US" sz="2200" b="0" i="1" dirty="0" err="1">
                <a:latin typeface="Avenir"/>
                <a:cs typeface="Poppins"/>
              </a:rPr>
              <a:t>öğren</a:t>
            </a:r>
            <a:r>
              <a:rPr lang="tr-TR" sz="2200" b="0" i="1" dirty="0">
                <a:latin typeface="Avenir"/>
                <a:cs typeface="Poppins"/>
              </a:rPr>
              <a:t>i</a:t>
            </a:r>
            <a:r>
              <a:rPr lang="en-US" sz="2200" b="0" i="1" dirty="0">
                <a:latin typeface="Avenir"/>
                <a:cs typeface="Poppins"/>
              </a:rPr>
              <a:t>ci </a:t>
            </a:r>
            <a:r>
              <a:rPr lang="en-US" sz="2200" b="0" i="1" dirty="0" err="1">
                <a:latin typeface="Avenir"/>
                <a:cs typeface="Poppins"/>
              </a:rPr>
              <a:t>yelpazesini</a:t>
            </a:r>
            <a:r>
              <a:rPr lang="en-US" sz="2200" b="0" i="1" dirty="0">
                <a:latin typeface="Avenir"/>
                <a:cs typeface="Poppins"/>
              </a:rPr>
              <a:t> </a:t>
            </a:r>
            <a:r>
              <a:rPr lang="en-US" sz="2200" b="0" i="1" dirty="0" err="1">
                <a:latin typeface="Avenir"/>
                <a:cs typeface="Poppins"/>
              </a:rPr>
              <a:t>dahil</a:t>
            </a:r>
            <a:r>
              <a:rPr lang="en-US" sz="2200" b="0" i="1" dirty="0">
                <a:latin typeface="Avenir"/>
                <a:cs typeface="Poppins"/>
              </a:rPr>
              <a:t> </a:t>
            </a:r>
            <a:r>
              <a:rPr lang="en-US" sz="2200" b="0" i="1" dirty="0" err="1">
                <a:latin typeface="Avenir"/>
                <a:cs typeface="Poppins"/>
              </a:rPr>
              <a:t>etmek</a:t>
            </a:r>
            <a:r>
              <a:rPr lang="en-US" sz="2200" b="0" i="1" dirty="0">
                <a:latin typeface="Avenir"/>
                <a:cs typeface="Poppins"/>
              </a:rPr>
              <a:t> </a:t>
            </a:r>
            <a:r>
              <a:rPr lang="en-US" sz="2200" b="0" i="1" dirty="0" err="1">
                <a:latin typeface="Avenir"/>
                <a:cs typeface="Poppins"/>
              </a:rPr>
              <a:t>için</a:t>
            </a:r>
            <a:r>
              <a:rPr lang="en-US" sz="2200" b="0" i="1" dirty="0">
                <a:latin typeface="Avenir"/>
                <a:cs typeface="Poppins"/>
              </a:rPr>
              <a:t> </a:t>
            </a:r>
            <a:r>
              <a:rPr lang="en-US" sz="2200" b="0" i="1" dirty="0" err="1">
                <a:latin typeface="Avenir"/>
                <a:cs typeface="Poppins"/>
              </a:rPr>
              <a:t>daha</a:t>
            </a:r>
            <a:r>
              <a:rPr lang="en-US" sz="2200" b="0" i="1" dirty="0">
                <a:latin typeface="Avenir"/>
                <a:cs typeface="Poppins"/>
              </a:rPr>
              <a:t> </a:t>
            </a:r>
            <a:r>
              <a:rPr lang="en-US" sz="2200" b="0" i="1" dirty="0" err="1">
                <a:solidFill>
                  <a:srgbClr val="E43794"/>
                </a:solidFill>
                <a:latin typeface="Avenir"/>
                <a:cs typeface="Poppins"/>
              </a:rPr>
              <a:t>etkileşimli</a:t>
            </a:r>
            <a:r>
              <a:rPr lang="en-US" sz="2200" b="0" i="1" dirty="0">
                <a:solidFill>
                  <a:srgbClr val="E43794"/>
                </a:solidFill>
                <a:latin typeface="Avenir"/>
                <a:cs typeface="Poppins"/>
              </a:rPr>
              <a:t> </a:t>
            </a:r>
            <a:r>
              <a:rPr lang="en-US" sz="2200" b="0" i="1" dirty="0" err="1">
                <a:solidFill>
                  <a:srgbClr val="E43794"/>
                </a:solidFill>
                <a:latin typeface="Avenir"/>
                <a:cs typeface="Poppins"/>
              </a:rPr>
              <a:t>ve</a:t>
            </a:r>
            <a:r>
              <a:rPr lang="en-US" sz="2200" b="0" i="1" dirty="0">
                <a:solidFill>
                  <a:srgbClr val="E43794"/>
                </a:solidFill>
                <a:latin typeface="Avenir"/>
                <a:cs typeface="Poppins"/>
              </a:rPr>
              <a:t> </a:t>
            </a:r>
            <a:r>
              <a:rPr lang="en-US" sz="2200" b="0" i="1" dirty="0" err="1">
                <a:solidFill>
                  <a:srgbClr val="E43794"/>
                </a:solidFill>
                <a:latin typeface="Avenir"/>
                <a:cs typeface="Poppins"/>
              </a:rPr>
              <a:t>uygulamalı</a:t>
            </a:r>
            <a:r>
              <a:rPr lang="en-US" sz="2200" b="0" i="1" dirty="0">
                <a:solidFill>
                  <a:srgbClr val="E43794"/>
                </a:solidFill>
                <a:latin typeface="Avenir"/>
                <a:cs typeface="Poppins"/>
              </a:rPr>
              <a:t> </a:t>
            </a:r>
            <a:r>
              <a:rPr lang="en-US" sz="2200" b="0" i="1" dirty="0" err="1">
                <a:latin typeface="Avenir"/>
                <a:cs typeface="Poppins"/>
              </a:rPr>
              <a:t>yaklaşımlar</a:t>
            </a:r>
            <a:r>
              <a:rPr lang="en-US" sz="2200" b="0" i="1" dirty="0">
                <a:latin typeface="Avenir"/>
                <a:cs typeface="Poppins"/>
              </a:rPr>
              <a:t>.</a:t>
            </a:r>
            <a:r>
              <a:rPr lang="en-US" sz="2200" b="0" dirty="0">
                <a:latin typeface="Avenir"/>
                <a:cs typeface="Poppins"/>
              </a:rPr>
              <a:t>.</a:t>
            </a:r>
            <a:endParaRPr lang="en-US" sz="2200" dirty="0">
              <a:cs typeface="Poppin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A30FD6E-371E-334F-AC67-80C3F95F694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975543" y="4421293"/>
            <a:ext cx="4571737" cy="365126"/>
          </a:xfrm>
        </p:spPr>
        <p:txBody>
          <a:bodyPr/>
          <a:lstStyle/>
          <a:p>
            <a:r>
              <a:rPr lang="en-US" b="1" dirty="0" err="1">
                <a:latin typeface="Avenir Black"/>
                <a:ea typeface="Avenir"/>
                <a:cs typeface="Avenir"/>
              </a:rPr>
              <a:t>Verilerin</a:t>
            </a:r>
            <a:r>
              <a:rPr lang="en-US" b="1" dirty="0">
                <a:latin typeface="Avenir Black"/>
                <a:ea typeface="Avenir"/>
                <a:cs typeface="Avenir"/>
              </a:rPr>
              <a:t> </a:t>
            </a:r>
            <a:r>
              <a:rPr lang="en-US" b="1" dirty="0" err="1">
                <a:latin typeface="Avenir Black"/>
                <a:ea typeface="Avenir"/>
                <a:cs typeface="Avenir"/>
              </a:rPr>
              <a:t>toplanması</a:t>
            </a:r>
            <a:r>
              <a:rPr lang="en-US" b="1" dirty="0">
                <a:latin typeface="Avenir Black"/>
                <a:ea typeface="Avenir"/>
                <a:cs typeface="Avenir"/>
              </a:rPr>
              <a:t> </a:t>
            </a:r>
            <a:r>
              <a:rPr lang="en-US" b="1" dirty="0" err="1">
                <a:latin typeface="Avenir Black"/>
                <a:ea typeface="Avenir"/>
                <a:cs typeface="Avenir"/>
              </a:rPr>
              <a:t>ve</a:t>
            </a:r>
            <a:r>
              <a:rPr lang="en-US" b="1" dirty="0">
                <a:latin typeface="Avenir Black"/>
                <a:ea typeface="Avenir"/>
                <a:cs typeface="Avenir"/>
              </a:rPr>
              <a:t> </a:t>
            </a:r>
            <a:r>
              <a:rPr lang="en-US" b="1" dirty="0" err="1">
                <a:latin typeface="Avenir Black"/>
                <a:ea typeface="Avenir"/>
                <a:cs typeface="Avenir"/>
              </a:rPr>
              <a:t>analizi</a:t>
            </a:r>
            <a:endParaRPr lang="en-US" dirty="0">
              <a:latin typeface="Avenir Black"/>
              <a:ea typeface="Avenir"/>
              <a:cs typeface="Avenir"/>
            </a:endParaRPr>
          </a:p>
          <a:p>
            <a:pPr lvl="0"/>
            <a:endParaRPr lang="en-US" b="1" dirty="0">
              <a:latin typeface="Avenir"/>
              <a:ea typeface="Avenir"/>
              <a:cs typeface="Avenir"/>
            </a:endParaRP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F3E62AAE-5C8E-440A-922C-D157634A24E1}"/>
              </a:ext>
            </a:extLst>
          </p:cNvPr>
          <p:cNvSpPr/>
          <p:nvPr/>
        </p:nvSpPr>
        <p:spPr>
          <a:xfrm>
            <a:off x="294560" y="1248955"/>
            <a:ext cx="5893486" cy="4201034"/>
          </a:xfrm>
          <a:prstGeom prst="flowChartProcess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59A00F-840B-4D0F-B3BD-C1C9763636B8}"/>
              </a:ext>
            </a:extLst>
          </p:cNvPr>
          <p:cNvSpPr txBox="1"/>
          <p:nvPr/>
        </p:nvSpPr>
        <p:spPr>
          <a:xfrm>
            <a:off x="294560" y="50990"/>
            <a:ext cx="77521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venir" panose="02000503020000020003"/>
              </a:rPr>
              <a:t>Dijital</a:t>
            </a:r>
            <a:r>
              <a:rPr lang="en-US" sz="3200" b="1" dirty="0">
                <a:solidFill>
                  <a:schemeClr val="bg1"/>
                </a:solidFill>
                <a:latin typeface="Avenir" panose="02000503020000020003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" panose="02000503020000020003"/>
              </a:rPr>
              <a:t>dönüşüm</a:t>
            </a:r>
            <a:r>
              <a:rPr lang="en-US" sz="3200" b="1" dirty="0">
                <a:solidFill>
                  <a:schemeClr val="bg1"/>
                </a:solidFill>
                <a:latin typeface="Avenir" panose="02000503020000020003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" panose="02000503020000020003"/>
              </a:rPr>
              <a:t>için</a:t>
            </a:r>
            <a:r>
              <a:rPr lang="en-US" sz="3200" b="1" dirty="0">
                <a:solidFill>
                  <a:schemeClr val="bg1"/>
                </a:solidFill>
                <a:latin typeface="Avenir" panose="02000503020000020003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" panose="02000503020000020003"/>
              </a:rPr>
              <a:t>fırsatlar</a:t>
            </a:r>
            <a:r>
              <a:rPr lang="en-US" sz="3200" b="1" dirty="0">
                <a:solidFill>
                  <a:schemeClr val="bg1"/>
                </a:solidFill>
                <a:latin typeface="Avenir" panose="02000503020000020003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8BD2E43-A72F-9C67-85F1-B368E4197170}"/>
              </a:ext>
            </a:extLst>
          </p:cNvPr>
          <p:cNvSpPr txBox="1"/>
          <p:nvPr/>
        </p:nvSpPr>
        <p:spPr>
          <a:xfrm>
            <a:off x="7007038" y="148170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E43794"/>
                </a:solidFill>
                <a:latin typeface="Avenir Black"/>
              </a:rPr>
              <a:t>Koruma</a:t>
            </a:r>
            <a:r>
              <a:rPr lang="en-US" b="1" dirty="0">
                <a:latin typeface="Avenir Black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423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7E0B37-AE09-4F36-91BD-441D2255C6B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24</a:t>
            </a:fld>
            <a:endParaRPr lang="fr-CA" dirty="0"/>
          </a:p>
        </p:txBody>
      </p:sp>
      <p:sp>
        <p:nvSpPr>
          <p:cNvPr id="5" name="Google Shape;522;p47">
            <a:extLst>
              <a:ext uri="{FF2B5EF4-FFF2-40B4-BE49-F238E27FC236}">
                <a16:creationId xmlns:a16="http://schemas.microsoft.com/office/drawing/2014/main" id="{BA63E1C2-08E2-40BA-8795-0F10A3879BE8}"/>
              </a:ext>
            </a:extLst>
          </p:cNvPr>
          <p:cNvSpPr txBox="1">
            <a:spLocks noGrp="1"/>
          </p:cNvSpPr>
          <p:nvPr>
            <p:ph type="body" sz="quarter" idx="17"/>
          </p:nvPr>
        </p:nvSpPr>
        <p:spPr>
          <a:xfrm>
            <a:off x="708168" y="1148002"/>
            <a:ext cx="4986421" cy="47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Güçlü İşbirlikleri</a:t>
            </a:r>
            <a:endParaRPr sz="2800" b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Google Shape;524;p47">
            <a:extLst>
              <a:ext uri="{FF2B5EF4-FFF2-40B4-BE49-F238E27FC236}">
                <a16:creationId xmlns:a16="http://schemas.microsoft.com/office/drawing/2014/main" id="{6251DD5D-5FB0-4735-A2AA-FA3400F064C0}"/>
              </a:ext>
            </a:extLst>
          </p:cNvPr>
          <p:cNvSpPr txBox="1"/>
          <p:nvPr/>
        </p:nvSpPr>
        <p:spPr>
          <a:xfrm>
            <a:off x="708168" y="1656514"/>
            <a:ext cx="6215146" cy="2019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kültür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turizm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yaratıcı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işletmeler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arasındaki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mesafeyi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kısaltır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yeni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ortaklıklar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çok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disiplinli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yaklaşımın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tüm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güçlü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yönlerinin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yaratılması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verimli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zemin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sunar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2400" b="1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520;p47">
            <a:extLst>
              <a:ext uri="{FF2B5EF4-FFF2-40B4-BE49-F238E27FC236}">
                <a16:creationId xmlns:a16="http://schemas.microsoft.com/office/drawing/2014/main" id="{A4D4674D-6ED9-4928-A594-02D3C8358E74}"/>
              </a:ext>
            </a:extLst>
          </p:cNvPr>
          <p:cNvSpPr txBox="1"/>
          <p:nvPr/>
        </p:nvSpPr>
        <p:spPr>
          <a:xfrm>
            <a:off x="708168" y="3739380"/>
            <a:ext cx="5370221" cy="479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2800" b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Hedef Kitle Gelişimi</a:t>
            </a:r>
            <a:endParaRPr sz="2800" b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" name="Google Shape;513;p47">
            <a:extLst>
              <a:ext uri="{FF2B5EF4-FFF2-40B4-BE49-F238E27FC236}">
                <a16:creationId xmlns:a16="http://schemas.microsoft.com/office/drawing/2014/main" id="{44803A24-4B40-4736-A773-C1F6D5A94A78}"/>
              </a:ext>
            </a:extLst>
          </p:cNvPr>
          <p:cNvSpPr txBox="1"/>
          <p:nvPr/>
        </p:nvSpPr>
        <p:spPr>
          <a:xfrm>
            <a:off x="708168" y="4219096"/>
            <a:ext cx="10775664" cy="206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Güçlü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varlık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ulaşılması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zor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genç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nesiller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uzaktaki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tr-TR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hedef kitleler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şahsen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ziyaret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edemeyen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insanlar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(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örneğin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yaşlılar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engelliler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başka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şehirlerde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yaşayan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insanlar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)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dahil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olmak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üzere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yeni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hedef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kitlelere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dokunur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tr-TR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Dijital, a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raştırmalarını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çevrimiçi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yapan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sizi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başka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türlü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bulamayabilecek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yeni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tür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gezginlere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ulaşmanıza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olanak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tanır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sz="2400" b="1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02F9EF-AA41-4C0C-964D-CC0A120B3E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75" y="680982"/>
            <a:ext cx="4664725" cy="2452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A5B379-DA16-4D83-A745-23448EBDED8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694" y="990986"/>
            <a:ext cx="533474" cy="847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1F5DF8-A1A8-4481-BC4F-8D2A2E9BFEA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694" y="3569033"/>
            <a:ext cx="533474" cy="8478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5B272A-AF4C-4C52-A702-8CFEA6BEBE92}"/>
              </a:ext>
            </a:extLst>
          </p:cNvPr>
          <p:cNvSpPr txBox="1"/>
          <p:nvPr/>
        </p:nvSpPr>
        <p:spPr>
          <a:xfrm>
            <a:off x="294559" y="50990"/>
            <a:ext cx="76456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Avenir" panose="02000503020000020003"/>
              </a:rPr>
              <a:t>Dijital</a:t>
            </a:r>
            <a:r>
              <a:rPr lang="en-US" sz="3200" b="1" dirty="0">
                <a:solidFill>
                  <a:schemeClr val="bg1"/>
                </a:solidFill>
                <a:latin typeface="Avenir" panose="02000503020000020003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" panose="02000503020000020003"/>
              </a:rPr>
              <a:t>dönüşüm</a:t>
            </a:r>
            <a:r>
              <a:rPr lang="en-US" sz="3200" b="1" dirty="0">
                <a:solidFill>
                  <a:schemeClr val="bg1"/>
                </a:solidFill>
                <a:latin typeface="Avenir" panose="02000503020000020003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" panose="02000503020000020003"/>
              </a:rPr>
              <a:t>için</a:t>
            </a:r>
            <a:r>
              <a:rPr lang="en-US" sz="3200" b="1" dirty="0">
                <a:solidFill>
                  <a:schemeClr val="bg1"/>
                </a:solidFill>
                <a:latin typeface="Avenir" panose="02000503020000020003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venir" panose="02000503020000020003"/>
              </a:rPr>
              <a:t>fırsatlar</a:t>
            </a:r>
            <a:r>
              <a:rPr lang="en-US" sz="3200" b="1" dirty="0">
                <a:solidFill>
                  <a:schemeClr val="bg1"/>
                </a:solidFill>
                <a:latin typeface="Avenir" panose="0200050302000002000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4406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25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5306" y="4618653"/>
            <a:ext cx="7268547" cy="1156996"/>
          </a:xfrm>
        </p:spPr>
        <p:txBody>
          <a:bodyPr/>
          <a:lstStyle/>
          <a:p>
            <a:r>
              <a:rPr lang="tr-TR" sz="4000" dirty="0" err="1"/>
              <a:t>Pandemi</a:t>
            </a:r>
            <a:r>
              <a:rPr lang="tr-TR" sz="4000" dirty="0"/>
              <a:t> sonrası hedef kitle değişimi</a:t>
            </a:r>
            <a:endParaRPr lang="en-GB" sz="4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18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2FD7B-DDA7-3941-8A6D-58E42D66A3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26</a:t>
            </a:fld>
            <a:endParaRPr lang="fr-C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75933-257B-974B-8858-01823DAA9D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24024" y="67635"/>
            <a:ext cx="6743953" cy="69490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tr-TR" dirty="0">
                <a:solidFill>
                  <a:schemeClr val="bg1"/>
                </a:solidFill>
              </a:rPr>
              <a:t>Hedef kitle değişimi</a:t>
            </a:r>
            <a:endParaRPr lang="en-US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endParaRPr lang="en-US" sz="2000" dirty="0"/>
          </a:p>
        </p:txBody>
      </p:sp>
      <p:sp>
        <p:nvSpPr>
          <p:cNvPr id="5" name="Google Shape;531;p48">
            <a:extLst>
              <a:ext uri="{FF2B5EF4-FFF2-40B4-BE49-F238E27FC236}">
                <a16:creationId xmlns:a16="http://schemas.microsoft.com/office/drawing/2014/main" id="{7F2A1410-C5FA-47EC-A484-4CD5A77548A2}"/>
              </a:ext>
            </a:extLst>
          </p:cNvPr>
          <p:cNvSpPr txBox="1">
            <a:spLocks/>
          </p:cNvSpPr>
          <p:nvPr/>
        </p:nvSpPr>
        <p:spPr>
          <a:xfrm>
            <a:off x="538162" y="1935212"/>
            <a:ext cx="11115676" cy="463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Kültür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(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özellikle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müzeler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)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sektörü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izleyicilerin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teklif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aradığı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benimsediği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müzelerin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koleksiyonlarından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görünmeyen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materyalleri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göstermek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 ve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ziyaretçiler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çekmek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entegre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çevrimiçi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çevrimdışı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içerik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oluşturmaya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başladığı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geçişinde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“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önemli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dönüm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noktasına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”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ulaş</a:t>
            </a:r>
            <a:r>
              <a:rPr lang="tr-TR" sz="2400" dirty="0" err="1">
                <a:solidFill>
                  <a:srgbClr val="E43794"/>
                </a:solidFill>
                <a:latin typeface="Avenir" panose="02000503020000020003"/>
              </a:rPr>
              <a:t>mıştır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- 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Warwick </a:t>
            </a:r>
            <a:r>
              <a:rPr lang="en-US" sz="2400" i="1" dirty="0" err="1">
                <a:solidFill>
                  <a:srgbClr val="7F7F7F"/>
                </a:solidFill>
                <a:latin typeface="Avenir" panose="02000503020000020003"/>
              </a:rPr>
              <a:t>Üniversitesi'nden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rgbClr val="7F7F7F"/>
                </a:solidFill>
                <a:latin typeface="Avenir" panose="02000503020000020003"/>
              </a:rPr>
              <a:t>araştırmacılar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rgbClr val="7F7F7F"/>
                </a:solidFill>
                <a:latin typeface="Avenir" panose="02000503020000020003"/>
              </a:rPr>
              <a:t>tarafından</a:t>
            </a:r>
            <a:r>
              <a:rPr lang="tr-TR" sz="2400" i="1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Oxford </a:t>
            </a:r>
            <a:r>
              <a:rPr lang="en-US" sz="2400" i="1" dirty="0" err="1">
                <a:solidFill>
                  <a:srgbClr val="7F7F7F"/>
                </a:solidFill>
                <a:latin typeface="Avenir" panose="02000503020000020003"/>
              </a:rPr>
              <a:t>Üniversitesi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rgbClr val="7F7F7F"/>
                </a:solidFill>
                <a:latin typeface="Avenir" panose="02000503020000020003"/>
              </a:rPr>
              <a:t>Doğa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rgbClr val="7F7F7F"/>
                </a:solidFill>
                <a:latin typeface="Avenir" panose="02000503020000020003"/>
              </a:rPr>
              <a:t>Tarihi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rgbClr val="7F7F7F"/>
                </a:solidFill>
                <a:latin typeface="Avenir" panose="02000503020000020003"/>
              </a:rPr>
              <a:t>Müzesi'nde</a:t>
            </a:r>
            <a:r>
              <a:rPr lang="tr-TR" sz="2400" i="1" dirty="0">
                <a:solidFill>
                  <a:srgbClr val="7F7F7F"/>
                </a:solidFill>
                <a:latin typeface="Avenir" panose="02000503020000020003"/>
              </a:rPr>
              <a:t>n 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rgbClr val="7F7F7F"/>
                </a:solidFill>
                <a:latin typeface="Avenir" panose="02000503020000020003"/>
              </a:rPr>
              <a:t>meslektaşlarıyla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rgbClr val="7F7F7F"/>
                </a:solidFill>
                <a:latin typeface="Avenir" panose="02000503020000020003"/>
              </a:rPr>
              <a:t>işbirliği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rgbClr val="7F7F7F"/>
                </a:solidFill>
                <a:latin typeface="Avenir" panose="02000503020000020003"/>
              </a:rPr>
              <a:t>içinde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i="1" dirty="0" err="1">
                <a:solidFill>
                  <a:srgbClr val="7F7F7F"/>
                </a:solidFill>
                <a:latin typeface="Avenir" panose="02000503020000020003"/>
              </a:rPr>
              <a:t>yürütülen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tr-TR" sz="2400" i="1" u="sng" dirty="0">
                <a:solidFill>
                  <a:srgbClr val="1155CC"/>
                </a:solidFill>
                <a:latin typeface="Avenir" panose="02000503020000020003"/>
              </a:rPr>
              <a:t>Birleşik Krallık Müze Sergisinin Mart-</a:t>
            </a:r>
            <a:r>
              <a:rPr lang="tr-TR" sz="2400" i="1" u="sng" dirty="0" err="1">
                <a:solidFill>
                  <a:srgbClr val="1155CC"/>
                </a:solidFill>
                <a:latin typeface="Avenir" panose="02000503020000020003"/>
              </a:rPr>
              <a:t>Hazıran</a:t>
            </a:r>
            <a:r>
              <a:rPr lang="tr-TR" sz="2400" i="1" u="sng" dirty="0">
                <a:solidFill>
                  <a:srgbClr val="1155CC"/>
                </a:solidFill>
                <a:latin typeface="Avenir" panose="02000503020000020003"/>
              </a:rPr>
              <a:t> 2020 Covid-19 Krizine Yanıtları</a:t>
            </a:r>
            <a:r>
              <a:rPr lang="tr-TR" sz="2400" i="1" dirty="0">
                <a:solidFill>
                  <a:srgbClr val="7F7F7F"/>
                </a:solidFill>
                <a:latin typeface="Avenir" panose="02000503020000020003"/>
              </a:rPr>
              <a:t> çalışmasına </a:t>
            </a:r>
            <a:r>
              <a:rPr lang="en-US" sz="2400" i="1" dirty="0" err="1">
                <a:solidFill>
                  <a:srgbClr val="7F7F7F"/>
                </a:solidFill>
                <a:latin typeface="Avenir" panose="02000503020000020003"/>
              </a:rPr>
              <a:t>göre</a:t>
            </a:r>
            <a:r>
              <a:rPr lang="en-US" sz="2400" i="1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endParaRPr lang="en-US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Hedef kitle davranışlarında süregelen değişimleri anlamak ve buna göre yeni stratejiler planlamak için İngiltere'nin önde gelen üç danışmanlık şirketi 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Indigo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Ltd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, Baker 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Richards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 ve 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One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Further’dan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 oluşan bir grup olan 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Insights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Alliance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, 2020'de Birleşik 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Krallık’taki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 hedef kitle, tiyatro, müze, sanat merkezi ve diğer kültürel organizasyonların ziyaretçilerine ilişkin veriler toplayan ve analiz eden bir program olan  </a:t>
            </a:r>
            <a:r>
              <a:rPr lang="tr-TR" sz="2400" i="1" u="sng" dirty="0">
                <a:solidFill>
                  <a:srgbClr val="1155CC"/>
                </a:solidFill>
                <a:latin typeface="Avenir" panose="02000503020000020003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Kültür Yeniden Başlatma Araç Seti</a:t>
            </a:r>
            <a:r>
              <a:rPr lang="tr-TR" sz="2400" i="1" u="sng" dirty="0">
                <a:solidFill>
                  <a:srgbClr val="1155CC"/>
                </a:solidFill>
                <a:latin typeface="Avenir" panose="02000503020000020003"/>
              </a:rPr>
              <a:t>’ni</a:t>
            </a:r>
            <a:r>
              <a:rPr lang="en-US" sz="240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tr-TR" sz="2400">
                <a:solidFill>
                  <a:srgbClr val="7F7F7F"/>
                </a:solidFill>
                <a:latin typeface="Avenir" panose="02000503020000020003"/>
              </a:rPr>
              <a:t>başlatmıştır </a:t>
            </a:r>
            <a:endParaRPr lang="en-US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1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95C2F2-5097-408B-893B-4288B2CB17CC}"/>
              </a:ext>
            </a:extLst>
          </p:cNvPr>
          <p:cNvSpPr txBox="1"/>
          <p:nvPr/>
        </p:nvSpPr>
        <p:spPr>
          <a:xfrm>
            <a:off x="280283" y="829218"/>
            <a:ext cx="116314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E43794"/>
                </a:solidFill>
                <a:latin typeface="Avenir" panose="02000503020000020003"/>
              </a:rPr>
              <a:t>Bir</a:t>
            </a:r>
            <a:r>
              <a:rPr lang="en-US" sz="28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b="1" dirty="0" err="1">
                <a:solidFill>
                  <a:srgbClr val="E43794"/>
                </a:solidFill>
                <a:latin typeface="Avenir" panose="02000503020000020003"/>
              </a:rPr>
              <a:t>yıllık</a:t>
            </a:r>
            <a:r>
              <a:rPr lang="en-US" sz="28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b="1" dirty="0" err="1">
                <a:solidFill>
                  <a:srgbClr val="E43794"/>
                </a:solidFill>
                <a:latin typeface="Avenir" panose="02000503020000020003"/>
              </a:rPr>
              <a:t>çevrimiçi</a:t>
            </a:r>
            <a:r>
              <a:rPr lang="en-US" sz="28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b="1" dirty="0" err="1">
                <a:solidFill>
                  <a:srgbClr val="E43794"/>
                </a:solidFill>
                <a:latin typeface="Avenir" panose="02000503020000020003"/>
              </a:rPr>
              <a:t>etkinlik</a:t>
            </a:r>
            <a:r>
              <a:rPr lang="en-US" sz="2800" b="1" dirty="0">
                <a:solidFill>
                  <a:srgbClr val="E43794"/>
                </a:solidFill>
                <a:latin typeface="Avenir" panose="02000503020000020003"/>
              </a:rPr>
              <a:t>, </a:t>
            </a:r>
            <a:r>
              <a:rPr lang="en-US" sz="2800" b="1" dirty="0" err="1">
                <a:solidFill>
                  <a:srgbClr val="E43794"/>
                </a:solidFill>
                <a:latin typeface="Avenir" panose="02000503020000020003"/>
              </a:rPr>
              <a:t>izleyicilerin</a:t>
            </a:r>
            <a:r>
              <a:rPr lang="en-US" sz="28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b="1" dirty="0" err="1">
                <a:solidFill>
                  <a:srgbClr val="E43794"/>
                </a:solidFill>
                <a:latin typeface="Avenir" panose="02000503020000020003"/>
              </a:rPr>
              <a:t>kültürel</a:t>
            </a:r>
            <a:r>
              <a:rPr lang="en-US" sz="28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b="1" dirty="0" err="1">
                <a:solidFill>
                  <a:srgbClr val="E43794"/>
                </a:solidFill>
                <a:latin typeface="Avenir" panose="02000503020000020003"/>
              </a:rPr>
              <a:t>mirası</a:t>
            </a:r>
            <a:r>
              <a:rPr lang="en-US" sz="28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b="1" dirty="0" err="1">
                <a:solidFill>
                  <a:srgbClr val="E43794"/>
                </a:solidFill>
                <a:latin typeface="Avenir" panose="02000503020000020003"/>
              </a:rPr>
              <a:t>deneyimleme</a:t>
            </a:r>
            <a:r>
              <a:rPr lang="en-US" sz="28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b="1" dirty="0" err="1">
                <a:solidFill>
                  <a:srgbClr val="E43794"/>
                </a:solidFill>
                <a:latin typeface="Avenir" panose="02000503020000020003"/>
              </a:rPr>
              <a:t>biçimlerini</a:t>
            </a:r>
            <a:r>
              <a:rPr lang="en-US" sz="28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b="1" dirty="0" err="1">
                <a:solidFill>
                  <a:srgbClr val="E43794"/>
                </a:solidFill>
                <a:latin typeface="Avenir" panose="02000503020000020003"/>
              </a:rPr>
              <a:t>nasıl</a:t>
            </a:r>
            <a:r>
              <a:rPr lang="en-US" sz="2800" b="1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800" b="1" dirty="0" err="1">
                <a:solidFill>
                  <a:srgbClr val="E43794"/>
                </a:solidFill>
                <a:latin typeface="Avenir" panose="02000503020000020003"/>
              </a:rPr>
              <a:t>değiştirdi</a:t>
            </a:r>
            <a:r>
              <a:rPr lang="en-US" sz="2800" b="1" dirty="0">
                <a:solidFill>
                  <a:srgbClr val="E43794"/>
                </a:solidFill>
                <a:latin typeface="Avenir" panose="02000503020000020003"/>
              </a:rPr>
              <a:t>?</a:t>
            </a:r>
            <a:endParaRPr lang="en-GB" sz="2800" b="1" dirty="0">
              <a:latin typeface="Avenir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339702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2FD7B-DDA7-3941-8A6D-58E42D66A39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27</a:t>
            </a:fld>
            <a:endParaRPr lang="fr-CA" dirty="0"/>
          </a:p>
        </p:txBody>
      </p:sp>
      <p:sp>
        <p:nvSpPr>
          <p:cNvPr id="8" name="Google Shape;537;p48">
            <a:extLst>
              <a:ext uri="{FF2B5EF4-FFF2-40B4-BE49-F238E27FC236}">
                <a16:creationId xmlns:a16="http://schemas.microsoft.com/office/drawing/2014/main" id="{6021232B-C360-464C-A910-A3968A85E939}"/>
              </a:ext>
            </a:extLst>
          </p:cNvPr>
          <p:cNvSpPr txBox="1">
            <a:spLocks/>
          </p:cNvSpPr>
          <p:nvPr/>
        </p:nvSpPr>
        <p:spPr>
          <a:xfrm>
            <a:off x="495300" y="1375548"/>
            <a:ext cx="11205288" cy="4680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Ekim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2020'den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yana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program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Birleşik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Krallık'tan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yaklaşık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50.000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katılımcıdan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veri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topla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mış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tr-TR" sz="2400" u="sng" dirty="0">
                <a:solidFill>
                  <a:srgbClr val="1155CC"/>
                </a:solidFill>
                <a:latin typeface="Avenir" panose="02000503020000020003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Nisan ayı raporunda</a:t>
            </a:r>
            <a:r>
              <a:rPr lang="en-US" sz="2400" u="sng" dirty="0">
                <a:solidFill>
                  <a:srgbClr val="1155CC"/>
                </a:solidFill>
                <a:latin typeface="Avenir" panose="02000503020000020003"/>
              </a:rPr>
              <a:t>,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yapılan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analiz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katılımcıların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%60'ının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geçen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yıl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boyunca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çevrimiçi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kültürle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etkileşime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geçtiğini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bunların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yarısından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fazlasının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bunu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dört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veya daha fazla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kez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yaptığını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göster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miş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ayrıca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%90'ı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çevrimiçi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etkinliklere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katılmaya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devam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edeceklerini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veya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şahsen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göremeyecekleri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şeyler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çevrimiçi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seçenekleri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değerlendireceklerini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açıkla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mıştır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tr-TR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Bu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sonuçlar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pandemi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kısıtlamalarının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sona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ermesinin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ötesinde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sürecek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kültür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tüketimine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yönelik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eğilimi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vurgulamaktadır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.</a:t>
            </a:r>
            <a:endParaRPr lang="tr-TR" sz="2400" dirty="0">
              <a:solidFill>
                <a:srgbClr val="E43794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tr-TR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deneyimlerin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geleceği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giderek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artan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şekilde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çevrimiçi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deneyimlerin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fiziksel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olanın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yerine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geçmediği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işletmelerin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kuruluşların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kapılarının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ötesine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geçmesine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gerçek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hayatın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kombinasyonunu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müşterileriyle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etkileşim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kurmak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sanal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deneyimler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sunmasına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olanak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tanıyan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“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melezlik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”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ile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karakterize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ediliyor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gibi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görünüyor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..</a:t>
            </a: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2400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578EAD9-8E13-4BDA-9F86-81F91A31BEC4}"/>
              </a:ext>
            </a:extLst>
          </p:cNvPr>
          <p:cNvSpPr txBox="1">
            <a:spLocks/>
          </p:cNvSpPr>
          <p:nvPr/>
        </p:nvSpPr>
        <p:spPr>
          <a:xfrm>
            <a:off x="2724023" y="67635"/>
            <a:ext cx="6743953" cy="694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E43794"/>
                </a:solidFill>
                <a:latin typeface="Avenir Black" panose="02000503020000020003" pitchFamily="2" charset="0"/>
                <a:ea typeface="+mn-ea"/>
                <a:cs typeface="Poppins SemiBold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tr-TR" dirty="0">
                <a:solidFill>
                  <a:schemeClr val="bg1"/>
                </a:solidFill>
              </a:rPr>
              <a:t>Hedef kitle değişimi</a:t>
            </a:r>
            <a:endParaRPr lang="en-US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  <a:buClr>
                <a:schemeClr val="dk1"/>
              </a:buClr>
              <a:buSzPts val="1100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75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035E516-F841-4F0B-AFC8-9CD8C4DE1A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4" r="17824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156726-DB49-4903-92B5-8E2A957FA7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7320" y="527355"/>
            <a:ext cx="5241735" cy="6330644"/>
          </a:xfrm>
        </p:spPr>
        <p:txBody>
          <a:bodyPr/>
          <a:lstStyle/>
          <a:p>
            <a:pPr lvl="0" algn="just">
              <a:buClr>
                <a:schemeClr val="dk1"/>
              </a:buClr>
              <a:buSzPts val="1100"/>
            </a:pPr>
            <a:endParaRPr lang="en-US" sz="1800" dirty="0"/>
          </a:p>
          <a:p>
            <a:pPr lvl="0">
              <a:buClr>
                <a:schemeClr val="dk1"/>
              </a:buClr>
              <a:buSzPts val="1100"/>
            </a:pPr>
            <a:endParaRPr lang="en-US" sz="1800" dirty="0"/>
          </a:p>
          <a:p>
            <a:endParaRPr lang="el-GR" sz="1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845B62-93E8-6E3D-2E9A-891424F1A6CF}"/>
              </a:ext>
            </a:extLst>
          </p:cNvPr>
          <p:cNvSpPr txBox="1"/>
          <p:nvPr/>
        </p:nvSpPr>
        <p:spPr>
          <a:xfrm>
            <a:off x="352303" y="527355"/>
            <a:ext cx="6112253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tr-TR" sz="2400" dirty="0"/>
              <a:t>Bu değişim, giderek </a:t>
            </a:r>
            <a:r>
              <a:rPr lang="tr-TR" sz="2400" dirty="0">
                <a:solidFill>
                  <a:srgbClr val="E43794"/>
                </a:solidFill>
              </a:rPr>
              <a:t>daha fazla sanat ve eğlence kombinasyonları ve dijital teknolojilerin sağladığı sürükleyici deneyimler arayan genç nesillerdeki artan iştahla</a:t>
            </a:r>
            <a:r>
              <a:rPr lang="tr-TR" sz="2400" dirty="0"/>
              <a:t> paralellik gösteriyor.</a:t>
            </a:r>
          </a:p>
          <a:p>
            <a:pPr lvl="0">
              <a:buClr>
                <a:schemeClr val="dk1"/>
              </a:buClr>
              <a:buSzPts val="1100"/>
            </a:pPr>
            <a:endParaRPr lang="tr-TR" sz="2400" dirty="0"/>
          </a:p>
          <a:p>
            <a:pPr lvl="0" algn="just">
              <a:buClr>
                <a:schemeClr val="dk1"/>
              </a:buClr>
              <a:buSzPts val="1100"/>
            </a:pPr>
            <a:r>
              <a:rPr lang="tr-TR" sz="2400" dirty="0"/>
              <a:t>Yakın tarihli bir </a:t>
            </a:r>
            <a:r>
              <a:rPr lang="en-US" sz="2400" u="sng" dirty="0" err="1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Euromonitor</a:t>
            </a:r>
            <a:r>
              <a:rPr lang="en-US" sz="2400" u="sng" dirty="0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anal</a:t>
            </a:r>
            <a:r>
              <a:rPr lang="tr-TR" sz="2400" u="sng" dirty="0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izine</a:t>
            </a:r>
            <a:r>
              <a:rPr lang="tr-TR" sz="2400" dirty="0"/>
              <a:t> göre, </a:t>
            </a:r>
            <a:r>
              <a:rPr lang="tr-TR" sz="2400" dirty="0" err="1"/>
              <a:t>Millennials</a:t>
            </a:r>
            <a:r>
              <a:rPr lang="tr-TR" sz="2400" dirty="0"/>
              <a:t> ve Gen Z'lerin teknoloji ve yenilik konusunda yüksek beklentileri var ve deneyime giderek daha fazla değer veriyor, bunların </a:t>
            </a:r>
            <a:r>
              <a:rPr lang="tr-TR" sz="2400" dirty="0">
                <a:solidFill>
                  <a:srgbClr val="E43794"/>
                </a:solidFill>
              </a:rPr>
              <a:t>%78'i </a:t>
            </a:r>
            <a:r>
              <a:rPr lang="tr-TR" sz="2400" dirty="0"/>
              <a:t>arzu edilen bir şeyi satın almak yerine bir deneyime veya etkinliğe para harcamayı seçeceklerini söylüyor. 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tr-TR" sz="2400" dirty="0"/>
          </a:p>
          <a:p>
            <a:pPr lvl="0" algn="just">
              <a:buClr>
                <a:schemeClr val="dk1"/>
              </a:buClr>
              <a:buSzPts val="1100"/>
            </a:pPr>
            <a:r>
              <a:rPr lang="tr-TR" sz="2400" dirty="0"/>
              <a:t>Yeni kültürel deneyimlerin bu daha genç, daha az geleneksel tüketicileri, büyüyen bir gelir akışıdır.</a:t>
            </a:r>
          </a:p>
          <a:p>
            <a:pPr lvl="0">
              <a:buClr>
                <a:schemeClr val="dk1"/>
              </a:buClr>
              <a:buSzPts val="1100"/>
            </a:pPr>
            <a:endParaRPr lang="en-US" sz="1000" dirty="0"/>
          </a:p>
          <a:p>
            <a:pPr lvl="0">
              <a:buClr>
                <a:schemeClr val="dk1"/>
              </a:buClr>
              <a:buSzPts val="1100"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6105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wearing a gas mask&#10;&#10;Description automatically generated with medium confidence">
            <a:extLst>
              <a:ext uri="{FF2B5EF4-FFF2-40B4-BE49-F238E27FC236}">
                <a16:creationId xmlns:a16="http://schemas.microsoft.com/office/drawing/2014/main" id="{530FAE06-607C-5903-8CE3-7FA424D3CE9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4" b="15434"/>
          <a:stretch>
            <a:fillRect/>
          </a:stretch>
        </p:blipFill>
        <p:spPr/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267D80-0B0A-49C1-A95C-AB1B920548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1122" y="1884447"/>
            <a:ext cx="5614878" cy="2167600"/>
          </a:xfrm>
        </p:spPr>
        <p:txBody>
          <a:bodyPr/>
          <a:lstStyle/>
          <a:p>
            <a:pPr algn="just">
              <a:buSzPts val="1100"/>
            </a:pP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İtalya'daki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Miras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ve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Kültürde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Dijital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Yenilik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Gözlemevi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tarafından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yürütülen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tr-TR" sz="2400" b="0" u="sng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araştırmaya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tr-TR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göre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,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günümüzde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müzelerin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%80'i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en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az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bir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çevrimiçi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içerik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sunuyor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ve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%70'i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yerinde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ziyaretleri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artırmak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için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teknolojik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araçlar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sunuyor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.</a:t>
            </a:r>
            <a:endParaRPr lang="tr-TR" sz="2400" b="0" dirty="0">
              <a:solidFill>
                <a:schemeClr val="bg2">
                  <a:lumMod val="50000"/>
                </a:schemeClr>
              </a:solidFill>
              <a:latin typeface="Avenir" panose="02000503020000020003"/>
              <a:cs typeface="Poppins"/>
            </a:endParaRPr>
          </a:p>
          <a:p>
            <a:pPr>
              <a:buSzPts val="1100"/>
            </a:pPr>
            <a:endParaRPr lang="tr-TR" sz="2400" b="0" dirty="0">
              <a:solidFill>
                <a:schemeClr val="bg2">
                  <a:lumMod val="50000"/>
                </a:schemeClr>
              </a:solidFill>
              <a:latin typeface="Avenir" panose="02000503020000020003"/>
              <a:cs typeface="Poppins"/>
            </a:endParaRPr>
          </a:p>
          <a:p>
            <a:pPr algn="just">
              <a:buSzPts val="1100"/>
            </a:pP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Cuseum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tarafından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ABD'de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500'den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fazla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kültür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uzmanı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üzerinde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gerçekleştirilen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bir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tr-TR" sz="2400" b="0" u="sng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anket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,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bunların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%92'sinin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şu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anda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kurumlarında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sanal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programlar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yürüttüğünü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 </a:t>
            </a:r>
            <a:r>
              <a:rPr lang="en-US" sz="2400" b="0" dirty="0" err="1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vurgula</a:t>
            </a:r>
            <a:r>
              <a:rPr lang="tr-TR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maktadır</a:t>
            </a:r>
            <a:r>
              <a:rPr lang="en-US" sz="2400" b="0" dirty="0">
                <a:solidFill>
                  <a:schemeClr val="bg2">
                    <a:lumMod val="50000"/>
                  </a:schemeClr>
                </a:solidFill>
                <a:latin typeface="Avenir" panose="02000503020000020003"/>
                <a:cs typeface="Poppins"/>
              </a:rPr>
              <a:t>.</a:t>
            </a:r>
          </a:p>
          <a:p>
            <a:pPr algn="l"/>
            <a:endParaRPr lang="el-GR" sz="2200" i="1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82FD7B-DDA7-3941-8A6D-58E42D66A3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89875" y="6561138"/>
            <a:ext cx="4302125" cy="228600"/>
          </a:xfrm>
        </p:spPr>
        <p:txBody>
          <a:bodyPr/>
          <a:lstStyle/>
          <a:p>
            <a:fld id="{9C527BFA-2C0E-4CEC-B6A5-913A56FEF4B4}" type="slidenum">
              <a:rPr lang="fr-CA" smtClean="0"/>
              <a:pPr/>
              <a:t>29</a:t>
            </a:fld>
            <a:endParaRPr lang="fr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4F9B09-1AAB-B10D-9BC7-61C016B11FC4}"/>
              </a:ext>
            </a:extLst>
          </p:cNvPr>
          <p:cNvSpPr txBox="1"/>
          <p:nvPr/>
        </p:nvSpPr>
        <p:spPr>
          <a:xfrm>
            <a:off x="481122" y="304800"/>
            <a:ext cx="6356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 err="1">
                <a:solidFill>
                  <a:srgbClr val="E43794"/>
                </a:solidFill>
              </a:rPr>
              <a:t>Kültürel</a:t>
            </a:r>
            <a:r>
              <a:rPr lang="en-GB" sz="4000" b="1" dirty="0">
                <a:solidFill>
                  <a:srgbClr val="E43794"/>
                </a:solidFill>
              </a:rPr>
              <a:t> </a:t>
            </a:r>
            <a:r>
              <a:rPr lang="en-GB" sz="4000" b="1" dirty="0" err="1">
                <a:solidFill>
                  <a:srgbClr val="E43794"/>
                </a:solidFill>
              </a:rPr>
              <a:t>miras</a:t>
            </a:r>
            <a:r>
              <a:rPr lang="en-GB" sz="4000" b="1" dirty="0">
                <a:solidFill>
                  <a:srgbClr val="E43794"/>
                </a:solidFill>
              </a:rPr>
              <a:t> </a:t>
            </a:r>
            <a:r>
              <a:rPr lang="en-GB" sz="4000" b="1" dirty="0" err="1">
                <a:solidFill>
                  <a:srgbClr val="E43794"/>
                </a:solidFill>
              </a:rPr>
              <a:t>sektöründen</a:t>
            </a:r>
            <a:r>
              <a:rPr lang="en-GB" sz="4000" b="1" dirty="0">
                <a:solidFill>
                  <a:srgbClr val="E43794"/>
                </a:solidFill>
              </a:rPr>
              <a:t> </a:t>
            </a:r>
            <a:r>
              <a:rPr lang="en-GB" sz="4000" b="1" dirty="0" err="1">
                <a:solidFill>
                  <a:srgbClr val="E43794"/>
                </a:solidFill>
              </a:rPr>
              <a:t>gelen</a:t>
            </a:r>
            <a:r>
              <a:rPr lang="en-GB" sz="4000" b="1" dirty="0">
                <a:solidFill>
                  <a:srgbClr val="E43794"/>
                </a:solidFill>
              </a:rPr>
              <a:t> </a:t>
            </a:r>
            <a:r>
              <a:rPr lang="en-GB" sz="4000" b="1" dirty="0" err="1">
                <a:solidFill>
                  <a:srgbClr val="E43794"/>
                </a:solidFill>
              </a:rPr>
              <a:t>yanıt</a:t>
            </a:r>
            <a:r>
              <a:rPr lang="en-GB" sz="4000" b="1" dirty="0">
                <a:solidFill>
                  <a:srgbClr val="E43794"/>
                </a:solidFill>
              </a:rPr>
              <a:t> </a:t>
            </a:r>
            <a:r>
              <a:rPr lang="en-GB" sz="4000" b="1" dirty="0" err="1">
                <a:solidFill>
                  <a:srgbClr val="E43794"/>
                </a:solidFill>
              </a:rPr>
              <a:t>nedir</a:t>
            </a:r>
            <a:r>
              <a:rPr lang="en-GB" sz="4000" b="1" dirty="0">
                <a:solidFill>
                  <a:srgbClr val="E43794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9534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Placeholder 29" descr="A picture containing building material, dark, stone&#10;&#10;Description automatically generated">
            <a:extLst>
              <a:ext uri="{FF2B5EF4-FFF2-40B4-BE49-F238E27FC236}">
                <a16:creationId xmlns:a16="http://schemas.microsoft.com/office/drawing/2014/main" id="{287B40B0-6BAF-2841-955A-1F9F40C793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163" b="30163"/>
          <a:stretch/>
        </p:blipFill>
        <p:spPr>
          <a:solidFill>
            <a:srgbClr val="FBE000"/>
          </a:solidFill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C260C7-418C-1945-A888-933972FB67E5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3</a:t>
            </a:fld>
            <a:endParaRPr lang="fr-CA" dirty="0"/>
          </a:p>
        </p:txBody>
      </p:sp>
      <p:sp>
        <p:nvSpPr>
          <p:cNvPr id="10" name="Google Shape;428;p39">
            <a:extLst>
              <a:ext uri="{FF2B5EF4-FFF2-40B4-BE49-F238E27FC236}">
                <a16:creationId xmlns:a16="http://schemas.microsoft.com/office/drawing/2014/main" id="{497DBE33-AE70-4A51-8400-DC452A8EF68D}"/>
              </a:ext>
            </a:extLst>
          </p:cNvPr>
          <p:cNvSpPr txBox="1"/>
          <p:nvPr/>
        </p:nvSpPr>
        <p:spPr>
          <a:xfrm>
            <a:off x="5825047" y="1551864"/>
            <a:ext cx="2879100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r" rtl="0">
              <a:spcBef>
                <a:spcPts val="0"/>
              </a:spcBef>
              <a:spcAft>
                <a:spcPts val="0"/>
              </a:spcAft>
              <a:buClr>
                <a:srgbClr val="E43794"/>
              </a:buClr>
              <a:buSzPts val="1700"/>
              <a:buFont typeface="Avenir"/>
              <a:buChar char="-"/>
            </a:pPr>
            <a:r>
              <a:rPr lang="en-US" sz="2000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Eric Hoffer</a:t>
            </a:r>
            <a:endParaRPr sz="2000" i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1" name="Google Shape;429;p39">
            <a:extLst>
              <a:ext uri="{FF2B5EF4-FFF2-40B4-BE49-F238E27FC236}">
                <a16:creationId xmlns:a16="http://schemas.microsoft.com/office/drawing/2014/main" id="{7A058901-2731-4B2B-A3AB-7A226E378722}"/>
              </a:ext>
            </a:extLst>
          </p:cNvPr>
          <p:cNvSpPr txBox="1"/>
          <p:nvPr/>
        </p:nvSpPr>
        <p:spPr>
          <a:xfrm>
            <a:off x="5194290" y="718504"/>
            <a:ext cx="498961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“</a:t>
            </a:r>
            <a:r>
              <a:rPr lang="tr-TR" sz="2400" b="1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Değişim zamanlarında öğreniciler dünyayı miras olarak alır</a:t>
            </a:r>
            <a:r>
              <a:rPr lang="en-US" sz="2400" b="1" i="1" dirty="0">
                <a:solidFill>
                  <a:srgbClr val="E43794"/>
                </a:solidFill>
                <a:latin typeface="Avenir"/>
                <a:ea typeface="Avenir"/>
                <a:cs typeface="Avenir"/>
                <a:sym typeface="Avenir"/>
              </a:rPr>
              <a:t>.”</a:t>
            </a:r>
            <a:endParaRPr sz="2400" b="1" i="1" dirty="0">
              <a:solidFill>
                <a:srgbClr val="E43794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8480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30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56114" y="4589671"/>
            <a:ext cx="7735886" cy="631527"/>
          </a:xfrm>
        </p:spPr>
        <p:txBody>
          <a:bodyPr/>
          <a:lstStyle/>
          <a:p>
            <a:r>
              <a:rPr lang="tr-TR" sz="4000" dirty="0"/>
              <a:t>Genişletilmiş Kültürel Miras</a:t>
            </a:r>
            <a:endParaRPr lang="en-US" sz="4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5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2B768B-D2BA-425B-9236-CF53624D061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31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7B245-C4E2-4EAE-A3EE-4A02B715CA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65540" y="1264686"/>
            <a:ext cx="11260668" cy="631527"/>
          </a:xfrm>
        </p:spPr>
        <p:txBody>
          <a:bodyPr/>
          <a:lstStyle/>
          <a:p>
            <a:r>
              <a:rPr lang="tr-TR" dirty="0"/>
              <a:t>Genişletilmiş Kültürel Miras</a:t>
            </a:r>
            <a:endParaRPr lang="en-US" sz="4000" dirty="0"/>
          </a:p>
          <a:p>
            <a:endParaRPr lang="el-GR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A776BC-22E6-4A95-B882-ADD54A1972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5540" y="2267973"/>
            <a:ext cx="10460919" cy="3921067"/>
          </a:xfrm>
        </p:spPr>
        <p:txBody>
          <a:bodyPr/>
          <a:lstStyle/>
          <a:p>
            <a:pPr lvl="0">
              <a:buSzPts val="1100"/>
            </a:pPr>
            <a:r>
              <a:rPr lang="en-US" dirty="0" err="1">
                <a:latin typeface="Avenir"/>
                <a:cs typeface="Poppins"/>
              </a:rPr>
              <a:t>Yeni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kültürel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deneyimler</a:t>
            </a:r>
            <a:r>
              <a:rPr lang="en-US" dirty="0">
                <a:latin typeface="Avenir"/>
                <a:cs typeface="Poppins"/>
              </a:rPr>
              <a:t>, </a:t>
            </a:r>
            <a:r>
              <a:rPr lang="en-US" dirty="0" err="1">
                <a:latin typeface="Avenir"/>
                <a:cs typeface="Poppins"/>
              </a:rPr>
              <a:t>çevrimiçi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eğlence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ve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eğitim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içerikleriyle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ve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fiziksel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ziyaretin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planlanması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ve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hazırlanmasıyla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tr-TR" dirty="0">
                <a:latin typeface="Avenir"/>
                <a:cs typeface="Poppins"/>
              </a:rPr>
              <a:t>içeride </a:t>
            </a:r>
            <a:r>
              <a:rPr lang="en-US" dirty="0" err="1">
                <a:latin typeface="Avenir"/>
                <a:cs typeface="Poppins"/>
              </a:rPr>
              <a:t>başlayacak</a:t>
            </a:r>
            <a:r>
              <a:rPr lang="tr-TR" dirty="0">
                <a:latin typeface="Avenir"/>
                <a:cs typeface="Poppins"/>
              </a:rPr>
              <a:t>tır.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Dijital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unsurun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fiziksel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deneyimi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destekleyeceği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ve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geliştireceği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yerde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devam</a:t>
            </a:r>
            <a:r>
              <a:rPr lang="en-US" dirty="0">
                <a:latin typeface="Avenir"/>
                <a:cs typeface="Poppins"/>
              </a:rPr>
              <a:t> </a:t>
            </a:r>
            <a:r>
              <a:rPr lang="en-US" dirty="0" err="1">
                <a:latin typeface="Avenir"/>
                <a:cs typeface="Poppins"/>
              </a:rPr>
              <a:t>edecekler</a:t>
            </a:r>
            <a:r>
              <a:rPr lang="en-US" dirty="0">
                <a:latin typeface="Avenir"/>
                <a:cs typeface="Poppins"/>
              </a:rPr>
              <a:t>.</a:t>
            </a:r>
          </a:p>
          <a:p>
            <a:pPr lvl="0" algn="l">
              <a:buSzPts val="1100"/>
            </a:pPr>
            <a:endParaRPr lang="tr-TR" dirty="0">
              <a:latin typeface="Avenir"/>
              <a:cs typeface="Poppins"/>
            </a:endParaRPr>
          </a:p>
          <a:p>
            <a:pPr lvl="0" algn="l">
              <a:buSzPts val="1100"/>
            </a:pPr>
            <a:r>
              <a:rPr lang="tr-TR" dirty="0">
                <a:latin typeface="Avenir"/>
                <a:cs typeface="Poppins"/>
              </a:rPr>
              <a:t>Bu bir </a:t>
            </a:r>
            <a:r>
              <a:rPr lang="en-US" dirty="0">
                <a:latin typeface="Avenir"/>
                <a:cs typeface="Poppins"/>
              </a:rPr>
              <a:t>“</a:t>
            </a:r>
            <a:r>
              <a:rPr lang="tr-TR" u="sng" dirty="0">
                <a:solidFill>
                  <a:srgbClr val="1155CC"/>
                </a:solidFill>
                <a:latin typeface="Avenir"/>
                <a:cs typeface="Poppins"/>
              </a:rPr>
              <a:t>çok programlı platform</a:t>
            </a:r>
            <a:r>
              <a:rPr lang="en-US" dirty="0">
                <a:latin typeface="Avenir"/>
                <a:cs typeface="Poppins"/>
              </a:rPr>
              <a:t>”</a:t>
            </a:r>
            <a:r>
              <a:rPr lang="tr-TR" dirty="0">
                <a:latin typeface="Avenir"/>
                <a:cs typeface="Poppins"/>
              </a:rPr>
              <a:t>dur</a:t>
            </a:r>
            <a:r>
              <a:rPr lang="en-US" dirty="0">
                <a:latin typeface="Avenir"/>
                <a:cs typeface="Poppins"/>
              </a:rPr>
              <a:t>.</a:t>
            </a:r>
          </a:p>
          <a:p>
            <a:pPr algn="l">
              <a:buSzPts val="1100"/>
            </a:pPr>
            <a:endParaRPr lang="en-US" dirty="0"/>
          </a:p>
          <a:p>
            <a:pPr algn="l">
              <a:buSzPts val="1100"/>
            </a:pPr>
            <a:r>
              <a:rPr lang="en-US" dirty="0" err="1"/>
              <a:t>Dikkate</a:t>
            </a:r>
            <a:r>
              <a:rPr lang="en-US" dirty="0"/>
              <a:t> </a:t>
            </a:r>
            <a:r>
              <a:rPr lang="en-US" dirty="0" err="1"/>
              <a:t>alınması</a:t>
            </a:r>
            <a:r>
              <a:rPr lang="en-US" dirty="0"/>
              <a:t> </a:t>
            </a:r>
            <a:r>
              <a:rPr lang="en-US" dirty="0" err="1"/>
              <a:t>gereken</a:t>
            </a:r>
            <a:r>
              <a:rPr lang="en-US" dirty="0"/>
              <a:t> </a:t>
            </a:r>
            <a:r>
              <a:rPr lang="en-US" dirty="0" err="1"/>
              <a:t>önemli</a:t>
            </a:r>
            <a:r>
              <a:rPr lang="en-US" dirty="0"/>
              <a:t> </a:t>
            </a:r>
            <a:r>
              <a:rPr lang="en-US" dirty="0" err="1"/>
              <a:t>bir</a:t>
            </a:r>
            <a:r>
              <a:rPr lang="en-US" dirty="0"/>
              <a:t> </a:t>
            </a:r>
            <a:r>
              <a:rPr lang="en-US" dirty="0" err="1"/>
              <a:t>soru</a:t>
            </a:r>
            <a:r>
              <a:rPr lang="en-US" dirty="0"/>
              <a:t>, </a:t>
            </a:r>
            <a:r>
              <a:rPr lang="en-US" dirty="0" err="1"/>
              <a:t>artık</a:t>
            </a:r>
            <a:r>
              <a:rPr lang="en-US" dirty="0"/>
              <a:t> </a:t>
            </a:r>
            <a:r>
              <a:rPr lang="en-US" dirty="0" err="1"/>
              <a:t>fiziksel</a:t>
            </a:r>
            <a:r>
              <a:rPr lang="en-US" dirty="0"/>
              <a:t> </a:t>
            </a:r>
            <a:r>
              <a:rPr lang="en-US" dirty="0" err="1"/>
              <a:t>ziyaretlerle</a:t>
            </a:r>
            <a:r>
              <a:rPr lang="en-US" dirty="0"/>
              <a:t> </a:t>
            </a:r>
            <a:r>
              <a:rPr lang="en-US" dirty="0" err="1"/>
              <a:t>sınırlı</a:t>
            </a:r>
            <a:r>
              <a:rPr lang="en-US" dirty="0"/>
              <a:t> </a:t>
            </a:r>
            <a:r>
              <a:rPr lang="en-US" dirty="0" err="1"/>
              <a:t>olmayan</a:t>
            </a:r>
            <a:r>
              <a:rPr lang="en-US" dirty="0"/>
              <a:t>, </a:t>
            </a:r>
            <a:r>
              <a:rPr lang="en-US" dirty="0" err="1"/>
              <a:t>aynı</a:t>
            </a:r>
            <a:r>
              <a:rPr lang="en-US" dirty="0"/>
              <a:t> </a:t>
            </a:r>
            <a:r>
              <a:rPr lang="en-US" dirty="0" err="1"/>
              <a:t>zamanda</a:t>
            </a:r>
            <a:r>
              <a:rPr lang="en-US" dirty="0"/>
              <a:t> </a:t>
            </a:r>
            <a:r>
              <a:rPr lang="en-US" dirty="0" err="1"/>
              <a:t>yerinde</a:t>
            </a:r>
            <a:r>
              <a:rPr lang="en-US" dirty="0"/>
              <a:t> </a:t>
            </a:r>
            <a:r>
              <a:rPr lang="en-US" dirty="0" err="1"/>
              <a:t>deneyimden</a:t>
            </a:r>
            <a:r>
              <a:rPr lang="en-US" dirty="0"/>
              <a:t> </a:t>
            </a:r>
            <a:r>
              <a:rPr lang="en-US" dirty="0" err="1"/>
              <a:t>önce</a:t>
            </a:r>
            <a:r>
              <a:rPr lang="en-US" dirty="0"/>
              <a:t>, </a:t>
            </a:r>
            <a:r>
              <a:rPr lang="en-US" dirty="0" err="1"/>
              <a:t>sonra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bağımsız</a:t>
            </a:r>
            <a:r>
              <a:rPr lang="en-US" dirty="0"/>
              <a:t> </a:t>
            </a:r>
            <a:r>
              <a:rPr lang="en-US" dirty="0" err="1"/>
              <a:t>olarak</a:t>
            </a:r>
            <a:r>
              <a:rPr lang="en-US" dirty="0"/>
              <a:t> </a:t>
            </a:r>
            <a:r>
              <a:rPr lang="en-US" dirty="0" err="1"/>
              <a:t>erişilebilen</a:t>
            </a:r>
            <a:r>
              <a:rPr lang="en-US" dirty="0"/>
              <a:t>, </a:t>
            </a:r>
            <a:r>
              <a:rPr lang="en-US" dirty="0">
                <a:solidFill>
                  <a:srgbClr val="E43794"/>
                </a:solidFill>
              </a:rPr>
              <a:t>zaman </a:t>
            </a:r>
            <a:r>
              <a:rPr lang="en-US" dirty="0" err="1">
                <a:solidFill>
                  <a:srgbClr val="E43794"/>
                </a:solidFill>
              </a:rPr>
              <a:t>ve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mekanda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genişletilmiş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deneyimleri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nasıl</a:t>
            </a:r>
            <a:r>
              <a:rPr lang="en-US" dirty="0">
                <a:solidFill>
                  <a:srgbClr val="E43794"/>
                </a:solidFill>
              </a:rPr>
              <a:t> </a:t>
            </a:r>
            <a:r>
              <a:rPr lang="en-US" dirty="0" err="1">
                <a:solidFill>
                  <a:srgbClr val="E43794"/>
                </a:solidFill>
              </a:rPr>
              <a:t>yaratacağınızdır</a:t>
            </a:r>
            <a:r>
              <a:rPr lang="en-US" dirty="0">
                <a:solidFill>
                  <a:srgbClr val="E43794"/>
                </a:solidFill>
              </a:rPr>
              <a:t>.</a:t>
            </a:r>
          </a:p>
          <a:p>
            <a:pPr lvl="0" algn="l">
              <a:buSzPts val="1100"/>
            </a:pPr>
            <a:endParaRPr lang="en-US" dirty="0"/>
          </a:p>
          <a:p>
            <a:pPr lvl="0">
              <a:buClr>
                <a:schemeClr val="dk1"/>
              </a:buClr>
              <a:buSzPts val="1100"/>
            </a:pPr>
            <a:endParaRPr lang="en-US" dirty="0"/>
          </a:p>
          <a:p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141141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3819FE6-C2B8-4386-84E0-45546EECD9C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r="16248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04445C-C197-415F-8347-1418D7A704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9146" y="836746"/>
            <a:ext cx="5426854" cy="5438548"/>
          </a:xfrm>
        </p:spPr>
        <p:txBody>
          <a:bodyPr/>
          <a:lstStyle/>
          <a:p>
            <a:r>
              <a:rPr lang="en-US" b="1" dirty="0" err="1"/>
              <a:t>Müzeler</a:t>
            </a:r>
            <a:r>
              <a:rPr lang="en-US" b="1" dirty="0"/>
              <a:t>, </a:t>
            </a:r>
            <a:r>
              <a:rPr lang="en-US" b="1" dirty="0" err="1"/>
              <a:t>kütüphaneler</a:t>
            </a:r>
            <a:r>
              <a:rPr lang="en-US" b="1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b="1" dirty="0" err="1"/>
              <a:t>arşivler</a:t>
            </a:r>
            <a:r>
              <a:rPr lang="en-US" dirty="0"/>
              <a:t>, </a:t>
            </a:r>
            <a:r>
              <a:rPr lang="en-US" dirty="0" err="1"/>
              <a:t>koleksiyonlarını</a:t>
            </a:r>
            <a:r>
              <a:rPr lang="en-US" dirty="0"/>
              <a:t> </a:t>
            </a:r>
            <a:r>
              <a:rPr lang="en-US" dirty="0" err="1"/>
              <a:t>evde</a:t>
            </a:r>
            <a:r>
              <a:rPr lang="en-US" dirty="0"/>
              <a:t> </a:t>
            </a:r>
            <a:r>
              <a:rPr lang="tr-TR" dirty="0"/>
              <a:t>kullanıma </a:t>
            </a:r>
            <a:r>
              <a:rPr lang="en-US" dirty="0" err="1"/>
              <a:t>hazır</a:t>
            </a:r>
            <a:r>
              <a:rPr lang="en-US" dirty="0"/>
              <a:t> hale </a:t>
            </a:r>
            <a:r>
              <a:rPr lang="en-US" dirty="0" err="1"/>
              <a:t>getirerek</a:t>
            </a:r>
            <a:r>
              <a:rPr lang="en-US" dirty="0"/>
              <a:t> </a:t>
            </a:r>
            <a:r>
              <a:rPr lang="en-US" dirty="0" err="1"/>
              <a:t>dijital</a:t>
            </a:r>
            <a:r>
              <a:rPr lang="en-US" dirty="0"/>
              <a:t> </a:t>
            </a:r>
            <a:r>
              <a:rPr lang="en-US" dirty="0" err="1"/>
              <a:t>sunumlarını</a:t>
            </a:r>
            <a:r>
              <a:rPr lang="en-US" dirty="0"/>
              <a:t> </a:t>
            </a:r>
            <a:r>
              <a:rPr lang="en-US" dirty="0" err="1"/>
              <a:t>genişletiyor</a:t>
            </a:r>
            <a:r>
              <a:rPr lang="en-US" dirty="0"/>
              <a:t>.</a:t>
            </a:r>
            <a:endParaRPr lang="tr-TR" dirty="0"/>
          </a:p>
          <a:p>
            <a:endParaRPr lang="tr-TR" dirty="0"/>
          </a:p>
          <a:p>
            <a:r>
              <a:rPr lang="en-US" dirty="0" err="1"/>
              <a:t>Küçük</a:t>
            </a:r>
            <a:r>
              <a:rPr lang="en-US" dirty="0"/>
              <a:t> </a:t>
            </a:r>
            <a:r>
              <a:rPr lang="en-US" dirty="0" err="1"/>
              <a:t>işletmeler</a:t>
            </a:r>
            <a:r>
              <a:rPr lang="en-US" dirty="0"/>
              <a:t>, </a:t>
            </a:r>
            <a:r>
              <a:rPr lang="en-US" dirty="0" err="1"/>
              <a:t>yerel</a:t>
            </a:r>
            <a:r>
              <a:rPr lang="en-US" dirty="0"/>
              <a:t> </a:t>
            </a:r>
            <a:r>
              <a:rPr lang="en-US" dirty="0" err="1"/>
              <a:t>yönetimler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küçük</a:t>
            </a:r>
            <a:r>
              <a:rPr lang="en-US" dirty="0"/>
              <a:t> </a:t>
            </a:r>
            <a:r>
              <a:rPr lang="en-US" dirty="0" err="1"/>
              <a:t>kasabalar</a:t>
            </a:r>
            <a:r>
              <a:rPr lang="en-US" dirty="0"/>
              <a:t> </a:t>
            </a:r>
            <a:r>
              <a:rPr lang="en-US" dirty="0" err="1"/>
              <a:t>dahil</a:t>
            </a:r>
            <a:r>
              <a:rPr lang="en-US" dirty="0"/>
              <a:t> </a:t>
            </a:r>
            <a:r>
              <a:rPr lang="en-US" dirty="0" err="1"/>
              <a:t>olmak</a:t>
            </a:r>
            <a:r>
              <a:rPr lang="en-US" dirty="0"/>
              <a:t> </a:t>
            </a:r>
            <a:r>
              <a:rPr lang="en-US" dirty="0" err="1"/>
              <a:t>üzere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geniş</a:t>
            </a:r>
            <a:r>
              <a:rPr lang="en-US" dirty="0"/>
              <a:t> </a:t>
            </a:r>
            <a:r>
              <a:rPr lang="en-US" dirty="0" err="1"/>
              <a:t>turizm</a:t>
            </a:r>
            <a:r>
              <a:rPr lang="en-US" dirty="0"/>
              <a:t> </a:t>
            </a:r>
            <a:r>
              <a:rPr lang="en-US" dirty="0" err="1"/>
              <a:t>sektörü</a:t>
            </a:r>
            <a:r>
              <a:rPr lang="en-US" dirty="0"/>
              <a:t> de </a:t>
            </a:r>
            <a:r>
              <a:rPr lang="en-US" dirty="0" err="1"/>
              <a:t>sürükleyici</a:t>
            </a:r>
            <a:r>
              <a:rPr lang="en-US" dirty="0"/>
              <a:t> </a:t>
            </a:r>
            <a:r>
              <a:rPr lang="en-US" dirty="0" err="1"/>
              <a:t>sanal</a:t>
            </a:r>
            <a:r>
              <a:rPr lang="en-US" dirty="0"/>
              <a:t> </a:t>
            </a:r>
            <a:r>
              <a:rPr lang="en-US" dirty="0" err="1"/>
              <a:t>turlar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/>
              <a:t> </a:t>
            </a:r>
            <a:r>
              <a:rPr lang="en-US" dirty="0" err="1"/>
              <a:t>Artırılmış</a:t>
            </a:r>
            <a:r>
              <a:rPr lang="en-US" dirty="0"/>
              <a:t> </a:t>
            </a:r>
            <a:r>
              <a:rPr lang="en-US" dirty="0" err="1"/>
              <a:t>Gerçeklik</a:t>
            </a:r>
            <a:r>
              <a:rPr lang="en-US" dirty="0"/>
              <a:t> (AR) </a:t>
            </a:r>
            <a:r>
              <a:rPr lang="en-US" dirty="0" err="1"/>
              <a:t>uygulamaları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 </a:t>
            </a:r>
            <a:r>
              <a:rPr lang="en-US" dirty="0" err="1"/>
              <a:t>formatlar</a:t>
            </a:r>
            <a:r>
              <a:rPr lang="en-US" dirty="0"/>
              <a:t> </a:t>
            </a:r>
            <a:r>
              <a:rPr lang="en-US" dirty="0" err="1"/>
              <a:t>aracılığıyla</a:t>
            </a:r>
            <a:r>
              <a:rPr lang="en-US" dirty="0"/>
              <a:t> </a:t>
            </a:r>
            <a:r>
              <a:rPr lang="en-US" dirty="0" err="1"/>
              <a:t>dijital</a:t>
            </a:r>
            <a:r>
              <a:rPr lang="en-US" dirty="0"/>
              <a:t> </a:t>
            </a:r>
            <a:r>
              <a:rPr lang="en-US" dirty="0" err="1"/>
              <a:t>fırsattan</a:t>
            </a:r>
            <a:r>
              <a:rPr lang="en-US" dirty="0"/>
              <a:t> </a:t>
            </a:r>
            <a:r>
              <a:rPr lang="en-US" dirty="0" err="1"/>
              <a:t>yararlanıyor</a:t>
            </a:r>
            <a:r>
              <a:rPr lang="en-US" dirty="0"/>
              <a:t>*.</a:t>
            </a:r>
            <a:endParaRPr lang="tr-TR" dirty="0"/>
          </a:p>
          <a:p>
            <a:endParaRPr lang="tr-TR" dirty="0"/>
          </a:p>
          <a:p>
            <a:r>
              <a:rPr lang="en-US" dirty="0"/>
              <a:t>*</a:t>
            </a:r>
            <a:r>
              <a:rPr lang="en-US" dirty="0" err="1"/>
              <a:t>Modül</a:t>
            </a:r>
            <a:r>
              <a:rPr lang="en-US" dirty="0"/>
              <a:t> 3'te </a:t>
            </a:r>
            <a:r>
              <a:rPr lang="en-US" dirty="0" err="1"/>
              <a:t>bu</a:t>
            </a:r>
            <a:r>
              <a:rPr lang="en-US" dirty="0"/>
              <a:t> </a:t>
            </a:r>
            <a:r>
              <a:rPr lang="en-US" dirty="0" err="1"/>
              <a:t>teknolojilerin</a:t>
            </a:r>
            <a:r>
              <a:rPr lang="en-US" dirty="0"/>
              <a:t> </a:t>
            </a:r>
            <a:r>
              <a:rPr lang="en-US" dirty="0" err="1"/>
              <a:t>kullanımı</a:t>
            </a:r>
            <a:r>
              <a:rPr lang="en-US" dirty="0"/>
              <a:t> </a:t>
            </a:r>
            <a:r>
              <a:rPr lang="en-US" dirty="0" err="1"/>
              <a:t>hakkında</a:t>
            </a:r>
            <a:r>
              <a:rPr lang="en-US" dirty="0"/>
              <a:t> </a:t>
            </a:r>
            <a:r>
              <a:rPr lang="en-US" dirty="0" err="1"/>
              <a:t>daha</a:t>
            </a:r>
            <a:r>
              <a:rPr lang="en-US" dirty="0"/>
              <a:t> </a:t>
            </a:r>
            <a:r>
              <a:rPr lang="en-US" dirty="0" err="1"/>
              <a:t>fazla</a:t>
            </a:r>
            <a:r>
              <a:rPr lang="en-US" dirty="0"/>
              <a:t> </a:t>
            </a:r>
            <a:r>
              <a:rPr lang="en-US" dirty="0" err="1"/>
              <a:t>bilgi</a:t>
            </a:r>
            <a:r>
              <a:rPr lang="en-US" dirty="0"/>
              <a:t> </a:t>
            </a:r>
            <a:r>
              <a:rPr lang="en-US" dirty="0" err="1"/>
              <a:t>edi</a:t>
            </a:r>
            <a:r>
              <a:rPr lang="tr-TR" dirty="0" err="1"/>
              <a:t>nebilirsiniz</a:t>
            </a:r>
            <a:r>
              <a:rPr lang="tr-TR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110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31AEB-CE78-4D4A-8902-389A1AD51E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486" y="453273"/>
            <a:ext cx="6919114" cy="5420451"/>
          </a:xfrm>
        </p:spPr>
        <p:txBody>
          <a:bodyPr/>
          <a:lstStyle/>
          <a:p>
            <a:pPr lvl="0">
              <a:buClr>
                <a:schemeClr val="dk1"/>
              </a:buClr>
              <a:buSzPts val="1100"/>
            </a:pPr>
            <a:r>
              <a:rPr lang="en-US" sz="3600" b="1" dirty="0" err="1">
                <a:solidFill>
                  <a:srgbClr val="E43794"/>
                </a:solidFill>
              </a:rPr>
              <a:t>Başlıca</a:t>
            </a:r>
            <a:r>
              <a:rPr lang="en-US" sz="3600" b="1" dirty="0">
                <a:solidFill>
                  <a:srgbClr val="E43794"/>
                </a:solidFill>
              </a:rPr>
              <a:t> </a:t>
            </a:r>
            <a:r>
              <a:rPr lang="en-US" sz="3600" b="1" dirty="0" err="1">
                <a:solidFill>
                  <a:srgbClr val="E43794"/>
                </a:solidFill>
              </a:rPr>
              <a:t>dijital</a:t>
            </a:r>
            <a:r>
              <a:rPr lang="en-US" sz="3600" b="1" dirty="0">
                <a:solidFill>
                  <a:srgbClr val="E43794"/>
                </a:solidFill>
              </a:rPr>
              <a:t> </a:t>
            </a:r>
            <a:r>
              <a:rPr lang="en-US" sz="3600" b="1" dirty="0" err="1">
                <a:solidFill>
                  <a:srgbClr val="E43794"/>
                </a:solidFill>
              </a:rPr>
              <a:t>çözümler</a:t>
            </a:r>
            <a:endParaRPr lang="sl-SI" b="1" dirty="0">
              <a:latin typeface="Avenir"/>
              <a:ea typeface="Avenir"/>
              <a:cs typeface="Avenir"/>
              <a:sym typeface="Avenir"/>
            </a:endParaRPr>
          </a:p>
          <a:p>
            <a:pPr lvl="0">
              <a:buClr>
                <a:schemeClr val="dk1"/>
              </a:buClr>
              <a:buSzPts val="1100"/>
            </a:pPr>
            <a:endParaRPr lang="en-US" b="1" dirty="0">
              <a:latin typeface="Avenir"/>
              <a:ea typeface="Avenir"/>
              <a:cs typeface="Avenir"/>
              <a:sym typeface="Avenir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en-US" b="1" dirty="0">
                <a:latin typeface="Avenir"/>
                <a:ea typeface="Avenir"/>
                <a:cs typeface="Avenir"/>
                <a:sym typeface="Avenir"/>
              </a:rPr>
              <a:t>Online: </a:t>
            </a:r>
          </a:p>
          <a:p>
            <a:pPr marL="457200" lvl="0" indent="-304800">
              <a:spcBef>
                <a:spcPts val="1000"/>
              </a:spcBef>
              <a:buClr>
                <a:srgbClr val="E43794"/>
              </a:buClr>
              <a:buSzPts val="1200"/>
              <a:buFont typeface="Avenir"/>
              <a:buChar char="●"/>
            </a:pP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Sanal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rehberli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turlar</a:t>
            </a:r>
            <a:r>
              <a:rPr lang="tr-TR" dirty="0">
                <a:latin typeface="Avenir"/>
                <a:ea typeface="Avenir"/>
                <a:cs typeface="Avenir"/>
                <a:sym typeface="Avenir"/>
              </a:rPr>
              <a:t> </a:t>
            </a:r>
            <a:endParaRPr lang="en-US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04800">
              <a:buClr>
                <a:srgbClr val="E43794"/>
              </a:buClr>
              <a:buSzPts val="1200"/>
              <a:buFont typeface="Avenir"/>
              <a:buChar char="●"/>
            </a:pP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Çevrimiçi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didaktik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programlar</a:t>
            </a:r>
            <a:endParaRPr lang="en-US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04800">
              <a:buClr>
                <a:srgbClr val="E43794"/>
              </a:buClr>
              <a:buSzPts val="1200"/>
              <a:buFont typeface="Avenir"/>
              <a:buChar char="●"/>
            </a:pP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Çevrimiçi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atölye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çalışmaları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web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seminerleri</a:t>
            </a:r>
            <a:endParaRPr lang="en-US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04800">
              <a:buClr>
                <a:srgbClr val="E43794"/>
              </a:buClr>
              <a:buSzPts val="1200"/>
              <a:buFont typeface="Avenir"/>
              <a:buChar char="●"/>
            </a:pP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Sanal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etkinlikler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kültürel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mutlu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saatler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457200" lvl="0" indent="-304800">
              <a:buClr>
                <a:srgbClr val="E43794"/>
              </a:buClr>
              <a:buSzPts val="1200"/>
              <a:buFont typeface="Avenir"/>
              <a:buChar char="●"/>
            </a:pP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Üst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düzey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eğitim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programları</a:t>
            </a:r>
            <a:endParaRPr lang="en-US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04800">
              <a:buClr>
                <a:srgbClr val="E43794"/>
              </a:buClr>
              <a:buSzPts val="1200"/>
              <a:buFont typeface="Avenir"/>
              <a:buChar char="●"/>
            </a:pP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Sanal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sanat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dersleri</a:t>
            </a:r>
            <a:endParaRPr lang="en-US" dirty="0">
              <a:latin typeface="Avenir"/>
              <a:ea typeface="Avenir"/>
              <a:cs typeface="Avenir"/>
              <a:sym typeface="Avenir"/>
            </a:endParaRPr>
          </a:p>
          <a:p>
            <a:pPr marL="457200" indent="-304800">
              <a:buClr>
                <a:srgbClr val="E43794"/>
              </a:buClr>
              <a:buSzPts val="1200"/>
              <a:buFont typeface="Avenir"/>
              <a:buChar char="●"/>
            </a:pP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Podcast'ler</a:t>
            </a:r>
            <a:endParaRPr lang="en-US" dirty="0">
              <a:latin typeface="Avenir"/>
              <a:cs typeface="Poppins"/>
            </a:endParaRPr>
          </a:p>
          <a:p>
            <a:pPr marL="457200" indent="-304800">
              <a:buClr>
                <a:srgbClr val="E43794"/>
              </a:buClr>
              <a:buSzPts val="1200"/>
              <a:buFont typeface="Avenir"/>
              <a:buChar char="●"/>
            </a:pP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Artırılmış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gerçeklik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deneyimleri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 </a:t>
            </a:r>
            <a:endParaRPr lang="en-US" dirty="0">
              <a:latin typeface="Avenir"/>
              <a:ea typeface="Avenir"/>
              <a:cs typeface="Avenir"/>
            </a:endParaRPr>
          </a:p>
          <a:p>
            <a:pPr marL="457200" lvl="0" indent="-304800">
              <a:buClr>
                <a:srgbClr val="E43794"/>
              </a:buClr>
              <a:buSzPts val="1200"/>
              <a:buFont typeface="Avenir"/>
              <a:buChar char="●"/>
            </a:pP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Video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oyunları</a:t>
            </a:r>
            <a:endParaRPr lang="tr-TR" dirty="0">
              <a:latin typeface="Avenir"/>
              <a:ea typeface="Avenir"/>
              <a:cs typeface="Avenir"/>
              <a:sym typeface="Avenir"/>
            </a:endParaRPr>
          </a:p>
          <a:p>
            <a:pPr marL="457200" indent="-304800">
              <a:buClr>
                <a:srgbClr val="E43794"/>
              </a:buClr>
              <a:buSzPts val="1200"/>
              <a:buFont typeface="Avenir"/>
              <a:buChar char="●"/>
            </a:pPr>
            <a:r>
              <a:rPr lang="tr-TR" dirty="0">
                <a:latin typeface="Avenir"/>
                <a:ea typeface="Avenir"/>
                <a:cs typeface="Avenir"/>
                <a:sym typeface="Avenir"/>
              </a:rPr>
              <a:t>K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ita</a:t>
            </a:r>
            <a:r>
              <a:rPr lang="tr-TR" dirty="0" err="1">
                <a:latin typeface="Avenir"/>
                <a:ea typeface="Avenir"/>
                <a:cs typeface="Avenir"/>
                <a:sym typeface="Avenir"/>
              </a:rPr>
              <a:t>bevi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e-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ticaret</a:t>
            </a:r>
            <a:endParaRPr lang="en-US" dirty="0">
              <a:latin typeface="Avenir"/>
              <a:ea typeface="Avenir"/>
              <a:cs typeface="Avenir"/>
              <a:sym typeface="Avenir"/>
            </a:endParaRPr>
          </a:p>
          <a:p>
            <a:pPr lvl="0">
              <a:buClr>
                <a:schemeClr val="dk1"/>
              </a:buClr>
              <a:buSzPts val="1100"/>
            </a:pPr>
            <a:endParaRPr lang="en-US" sz="1800" dirty="0">
              <a:latin typeface="Avenir"/>
              <a:ea typeface="Avenir"/>
              <a:cs typeface="Avenir"/>
              <a:sym typeface="Avenir"/>
            </a:endParaRPr>
          </a:p>
          <a:p>
            <a:endParaRPr lang="el-GR" sz="18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02149F5A-163A-4FF7-8953-BDC4CF1E00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7" r="1860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719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F7186DB-9EB2-4803-A528-E647733448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r="17855"/>
          <a:stretch>
            <a:fillRect/>
          </a:stretch>
        </p:blipFill>
        <p:spPr/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7175A83-C785-4A7F-B140-D909DAD26292}"/>
              </a:ext>
            </a:extLst>
          </p:cNvPr>
          <p:cNvSpPr txBox="1">
            <a:spLocks/>
          </p:cNvSpPr>
          <p:nvPr/>
        </p:nvSpPr>
        <p:spPr>
          <a:xfrm>
            <a:off x="558646" y="463433"/>
            <a:ext cx="5994943" cy="63318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defRPr>
            </a:lvl1pPr>
            <a:lvl2pPr marL="23764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2pPr>
            <a:lvl3pPr marL="47529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3pPr>
            <a:lvl4pPr marL="71293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4pPr>
            <a:lvl5pPr marL="950579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12" kern="1200">
                <a:solidFill>
                  <a:srgbClr val="011E3B"/>
                </a:solidFill>
                <a:latin typeface="Montserrat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dk1"/>
              </a:buClr>
              <a:buSzPts val="1100"/>
            </a:pPr>
            <a:r>
              <a:rPr lang="tr-TR" sz="3600" b="1" dirty="0">
                <a:solidFill>
                  <a:srgbClr val="E43794"/>
                </a:solidFill>
              </a:rPr>
              <a:t>Ana </a:t>
            </a:r>
            <a:r>
              <a:rPr lang="tr-TR" sz="3600" b="1" dirty="0" err="1">
                <a:solidFill>
                  <a:srgbClr val="E43794"/>
                </a:solidFill>
              </a:rPr>
              <a:t>dijtal</a:t>
            </a:r>
            <a:r>
              <a:rPr lang="tr-TR" sz="3600" b="1" dirty="0">
                <a:solidFill>
                  <a:srgbClr val="E43794"/>
                </a:solidFill>
              </a:rPr>
              <a:t> çözümler</a:t>
            </a:r>
            <a:endParaRPr lang="sl-SI" sz="3600" b="1" dirty="0">
              <a:latin typeface="Avenir"/>
              <a:ea typeface="Avenir"/>
              <a:cs typeface="Avenir"/>
              <a:sym typeface="Avenir"/>
            </a:endParaRPr>
          </a:p>
          <a:p>
            <a:pPr lvl="0">
              <a:buClr>
                <a:schemeClr val="dk1"/>
              </a:buClr>
              <a:buSzPts val="1100"/>
            </a:pPr>
            <a:endParaRPr lang="en-US" dirty="0">
              <a:latin typeface="Avenir"/>
              <a:ea typeface="Avenir"/>
              <a:cs typeface="Avenir"/>
              <a:sym typeface="Avenir"/>
            </a:endParaRPr>
          </a:p>
          <a:p>
            <a:pPr lvl="0">
              <a:buClr>
                <a:schemeClr val="dk1"/>
              </a:buClr>
              <a:buSzPts val="1100"/>
            </a:pPr>
            <a:r>
              <a:rPr lang="tr-TR" b="1" dirty="0">
                <a:latin typeface="Avenir"/>
                <a:ea typeface="Avenir"/>
                <a:cs typeface="Avenir"/>
                <a:sym typeface="Avenir"/>
              </a:rPr>
              <a:t>Yerinde</a:t>
            </a:r>
            <a:r>
              <a:rPr lang="en-US" b="1" dirty="0">
                <a:latin typeface="Avenir"/>
                <a:ea typeface="Avenir"/>
                <a:cs typeface="Avenir"/>
                <a:sym typeface="Avenir"/>
              </a:rPr>
              <a:t>: </a:t>
            </a:r>
          </a:p>
          <a:p>
            <a:pPr marL="457200" lvl="0" indent="-304800">
              <a:spcBef>
                <a:spcPts val="1000"/>
              </a:spcBef>
              <a:buClr>
                <a:srgbClr val="E43794"/>
              </a:buClr>
              <a:buSzPts val="1200"/>
              <a:buFont typeface="Avenir"/>
              <a:buChar char="●"/>
            </a:pP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QR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kodu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beacon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teknolojisi</a:t>
            </a:r>
            <a:endParaRPr lang="en-US" dirty="0">
              <a:latin typeface="Avenir"/>
              <a:ea typeface="Avenir"/>
              <a:cs typeface="Avenir"/>
              <a:sym typeface="Avenir"/>
            </a:endParaRPr>
          </a:p>
          <a:p>
            <a:pPr marL="457200" lvl="0" indent="-304800">
              <a:buClr>
                <a:srgbClr val="E43794"/>
              </a:buClr>
              <a:buSzPts val="1200"/>
              <a:buFont typeface="Avenir"/>
              <a:buChar char="●"/>
            </a:pP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Dokunmatik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ekranlar</a:t>
            </a:r>
            <a:r>
              <a:rPr lang="tr-TR" dirty="0">
                <a:latin typeface="Avenir"/>
                <a:ea typeface="Avenir"/>
                <a:cs typeface="Avenir"/>
                <a:sym typeface="Avenir"/>
              </a:rPr>
              <a:t> </a:t>
            </a:r>
          </a:p>
          <a:p>
            <a:pPr marL="457200" lvl="0" indent="-304800">
              <a:buClr>
                <a:srgbClr val="E43794"/>
              </a:buClr>
              <a:buSzPts val="1200"/>
              <a:buFont typeface="Avenir"/>
              <a:buChar char="●"/>
            </a:pPr>
            <a:r>
              <a:rPr lang="tr-TR" dirty="0">
                <a:latin typeface="Avenir"/>
                <a:ea typeface="Avenir"/>
                <a:cs typeface="Avenir"/>
                <a:sym typeface="Avenir"/>
              </a:rPr>
              <a:t>S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esli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rehberler</a:t>
            </a:r>
            <a:endParaRPr lang="tr-TR" dirty="0">
              <a:latin typeface="Avenir"/>
              <a:ea typeface="Avenir"/>
              <a:cs typeface="Avenir"/>
              <a:sym typeface="Avenir"/>
            </a:endParaRPr>
          </a:p>
          <a:p>
            <a:pPr marL="152400" lvl="0" algn="just">
              <a:buClr>
                <a:srgbClr val="E43794"/>
              </a:buClr>
              <a:buSzPts val="1200"/>
            </a:pPr>
            <a:endParaRPr lang="tr-TR" dirty="0">
              <a:latin typeface="Avenir"/>
              <a:ea typeface="Avenir"/>
              <a:cs typeface="Avenir"/>
              <a:sym typeface="Avenir"/>
            </a:endParaRPr>
          </a:p>
          <a:p>
            <a:pPr marL="152400" lvl="0" algn="just">
              <a:buClr>
                <a:srgbClr val="E43794"/>
              </a:buClr>
              <a:buSzPts val="1200"/>
            </a:pP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Ayrıca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akıllı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telefon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uygulamaları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sohbet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robotları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genellikle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hem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çevrimiçi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hem de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yerinde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keyfini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çıkarmak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için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dijital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içeriklere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sahiptir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.</a:t>
            </a:r>
            <a:endParaRPr lang="tr-TR" dirty="0">
              <a:latin typeface="Avenir"/>
              <a:ea typeface="Avenir"/>
              <a:cs typeface="Avenir"/>
              <a:sym typeface="Avenir"/>
            </a:endParaRPr>
          </a:p>
          <a:p>
            <a:pPr marL="152400" lvl="0" algn="just">
              <a:buClr>
                <a:srgbClr val="E43794"/>
              </a:buClr>
              <a:buSzPts val="1200"/>
            </a:pPr>
            <a:endParaRPr lang="tr-TR" dirty="0">
              <a:latin typeface="Avenir"/>
              <a:ea typeface="Avenir"/>
              <a:cs typeface="Avenir"/>
              <a:sym typeface="Avenir"/>
            </a:endParaRPr>
          </a:p>
          <a:p>
            <a:pPr marL="152400" lvl="0" algn="just">
              <a:buClr>
                <a:srgbClr val="E43794"/>
              </a:buClr>
              <a:buSzPts val="1200"/>
            </a:pP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Web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sitesindeki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Insites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Digital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Toolkit'teki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bazı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düşük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maliyetli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araçlar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hakkında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daha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fazla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bilgi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dirty="0" err="1">
                <a:latin typeface="Avenir"/>
                <a:ea typeface="Avenir"/>
                <a:cs typeface="Avenir"/>
                <a:sym typeface="Avenir"/>
              </a:rPr>
              <a:t>edi</a:t>
            </a:r>
            <a:r>
              <a:rPr lang="tr-TR" dirty="0" err="1">
                <a:latin typeface="Avenir"/>
                <a:ea typeface="Avenir"/>
                <a:cs typeface="Avenir"/>
                <a:sym typeface="Avenir"/>
              </a:rPr>
              <a:t>nebilirsiniz</a:t>
            </a:r>
            <a:r>
              <a:rPr lang="en-US" dirty="0">
                <a:latin typeface="Avenir"/>
                <a:ea typeface="Avenir"/>
                <a:cs typeface="Avenir"/>
                <a:sym typeface="Avenir"/>
              </a:rPr>
              <a:t>: </a:t>
            </a:r>
            <a:r>
              <a:rPr lang="en-US" dirty="0">
                <a:latin typeface="Avenir"/>
                <a:ea typeface="Avenir"/>
                <a:cs typeface="Avenir"/>
                <a:sym typeface="Avenir"/>
                <a:hlinkClick r:id="rId3"/>
              </a:rPr>
              <a:t>https://www.insitesproject.eu/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187712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35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93298" y="4589672"/>
            <a:ext cx="7330024" cy="672794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tr-TR" sz="4000" dirty="0">
                <a:latin typeface="Avenir"/>
                <a:ea typeface="Avenir"/>
                <a:cs typeface="Avenir"/>
                <a:sym typeface="Avenir"/>
              </a:rPr>
              <a:t>Örnek vaka çalışmaları ve faydalı araçlar</a:t>
            </a:r>
            <a:endParaRPr lang="en-US" sz="4000" dirty="0"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-1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7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687" y="207228"/>
            <a:ext cx="3920479" cy="708318"/>
          </a:xfrm>
        </p:spPr>
        <p:txBody>
          <a:bodyPr/>
          <a:lstStyle/>
          <a:p>
            <a:pPr algn="l"/>
            <a:r>
              <a:rPr lang="tr-TR" dirty="0"/>
              <a:t>İlham alın…</a:t>
            </a:r>
            <a:endParaRPr lang="en-GB" dirty="0"/>
          </a:p>
        </p:txBody>
      </p:sp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638767" y="1341252"/>
            <a:ext cx="11553233" cy="6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>
                <a:solidFill>
                  <a:srgbClr val="E43794"/>
                </a:solidFill>
                <a:latin typeface="Avenir"/>
              </a:rPr>
              <a:t>Taranto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Ulusal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Arkeoloji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Müzesi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,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İtalya</a:t>
            </a:r>
            <a:endParaRPr lang="en-US" sz="3600" b="1" dirty="0">
              <a:solidFill>
                <a:srgbClr val="E43794"/>
              </a:solidFill>
              <a:latin typeface="Avenir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427CA9-4355-46E7-8D14-5484A74260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478687" y="1116579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85;p33">
            <a:extLst>
              <a:ext uri="{FF2B5EF4-FFF2-40B4-BE49-F238E27FC236}">
                <a16:creationId xmlns:a16="http://schemas.microsoft.com/office/drawing/2014/main" id="{A0474C5A-4F46-ED41-BC5A-21DF5B08945C}"/>
              </a:ext>
            </a:extLst>
          </p:cNvPr>
          <p:cNvSpPr txBox="1">
            <a:spLocks/>
          </p:cNvSpPr>
          <p:nvPr/>
        </p:nvSpPr>
        <p:spPr>
          <a:xfrm>
            <a:off x="638767" y="2232342"/>
            <a:ext cx="8366610" cy="2036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Taranto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Ulusal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Arkeoloji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Müzesi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(MARTA), Magna Graecia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Dönemi'ne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ait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büyük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eser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koleksiyonlarından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birini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sergilemekte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ürünlerini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sürekli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olarak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yeni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teknolojilerle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yenilemektedir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MArTA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kendi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alanlarında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fablab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dijital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işçilik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laboratuvarı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oluşturmuş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müze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koleksiyonuyla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ilgili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2D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anlatı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video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oyunu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olan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geçmiş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için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gelecek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başlat</a:t>
            </a:r>
            <a:r>
              <a:rPr lang="tr-TR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mış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3D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Sanal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başlat</a:t>
            </a:r>
            <a:r>
              <a:rPr lang="tr-TR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mış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sonunda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Li-Fi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teknolojisini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ve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ışık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dalgaları</a:t>
            </a:r>
            <a:r>
              <a:rPr lang="tr-TR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nı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kullanan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ziyaretçilere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ziyaretleri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sırasında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etkileşimli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multimedya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içerikleri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sağla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yan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proje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başlat</a:t>
            </a:r>
            <a:r>
              <a:rPr lang="tr-TR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mıştır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Müze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ayrıca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daha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geniş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kitleye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ulaşmak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için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müzenin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Youtube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Facebook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hesaplarında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paylaşılan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dizi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web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toplantıları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düzenlemektedir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</a:t>
            </a:r>
          </a:p>
          <a:p>
            <a:pPr>
              <a:buClr>
                <a:schemeClr val="dk1"/>
              </a:buClr>
              <a:buSzPts val="1100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pic>
        <p:nvPicPr>
          <p:cNvPr id="10" name="Google Shape;624;p55">
            <a:extLst>
              <a:ext uri="{FF2B5EF4-FFF2-40B4-BE49-F238E27FC236}">
                <a16:creationId xmlns:a16="http://schemas.microsoft.com/office/drawing/2014/main" id="{EADB95C8-B9BC-9E4A-970D-13350B99F23C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16068" t="1700" r="16075" b="1690"/>
          <a:stretch/>
        </p:blipFill>
        <p:spPr>
          <a:xfrm>
            <a:off x="9005377" y="2542323"/>
            <a:ext cx="2852134" cy="2852134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75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687" y="207228"/>
            <a:ext cx="3920479" cy="708318"/>
          </a:xfrm>
        </p:spPr>
        <p:txBody>
          <a:bodyPr/>
          <a:lstStyle/>
          <a:p>
            <a:pPr algn="l"/>
            <a:r>
              <a:rPr lang="tr-TR" dirty="0"/>
              <a:t>İlham alın</a:t>
            </a:r>
            <a:r>
              <a:rPr lang="en-GB" dirty="0"/>
              <a:t>…</a:t>
            </a:r>
          </a:p>
        </p:txBody>
      </p:sp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638767" y="1341252"/>
            <a:ext cx="11553233" cy="6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tr-TR" sz="3600" b="1" dirty="0">
                <a:solidFill>
                  <a:srgbClr val="E43794"/>
                </a:solidFill>
                <a:latin typeface="Avenir"/>
              </a:rPr>
              <a:t>Birleşik </a:t>
            </a:r>
            <a:r>
              <a:rPr lang="tr-TR" sz="3600" b="1" dirty="0" err="1">
                <a:solidFill>
                  <a:srgbClr val="E43794"/>
                </a:solidFill>
                <a:latin typeface="Avenir"/>
              </a:rPr>
              <a:t>Kralık’taki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Modern'deki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Ocher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Atölyesi</a:t>
            </a:r>
            <a:endParaRPr lang="en-US" sz="3600" b="1" dirty="0">
              <a:solidFill>
                <a:srgbClr val="E43794"/>
              </a:solidFill>
              <a:latin typeface="Avenir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427CA9-4355-46E7-8D14-5484A74260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478687" y="1116579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85;p33">
            <a:extLst>
              <a:ext uri="{FF2B5EF4-FFF2-40B4-BE49-F238E27FC236}">
                <a16:creationId xmlns:a16="http://schemas.microsoft.com/office/drawing/2014/main" id="{A0474C5A-4F46-ED41-BC5A-21DF5B08945C}"/>
              </a:ext>
            </a:extLst>
          </p:cNvPr>
          <p:cNvSpPr txBox="1">
            <a:spLocks/>
          </p:cNvSpPr>
          <p:nvPr/>
        </p:nvSpPr>
        <p:spPr>
          <a:xfrm>
            <a:off x="638767" y="2027181"/>
            <a:ext cx="8366610" cy="240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Tate Modern, Modigliani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üzerine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serginin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parçası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olarak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Modigliani VR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’ı oluşturdu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: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Ziyaretçilerin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Modigliani'nin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stüdyosunun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sanal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gerçeklik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rekreasyonuna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kendilerini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kaptırabilecekleri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araştırma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teknoloji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yoluyla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hayata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döndürülen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daha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önce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belgesiz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alan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olan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Ocher Atelier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deneyimi</a:t>
            </a:r>
            <a:r>
              <a:rPr lang="tr-TR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dir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Bu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sürükleyici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deneyimin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yaratılması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Tate'teki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birden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fazla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ekibin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(AV,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Koruma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Küratöryel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Dijital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dahil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),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Preloaded'daki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sanatçılar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tasarımcılar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geliştiriciler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yapımcılar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São Paulo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Üniversitesi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Çağdaş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Sanat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Müzesi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ile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Metropolitan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Sanat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Müzesi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araştırmacılarının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işbirliğiyle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mümkün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ol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muştur.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  <a:p>
            <a:pPr>
              <a:buClr>
                <a:schemeClr val="dk1"/>
              </a:buClr>
              <a:buSzPts val="1100"/>
            </a:pPr>
            <a:endParaRPr lang="en-US" sz="2400" dirty="0">
              <a:solidFill>
                <a:schemeClr val="bg1">
                  <a:lumMod val="50000"/>
                </a:schemeClr>
              </a:solidFill>
              <a:latin typeface="Avenir Book" panose="02000503020000020003" pitchFamily="2" charset="0"/>
            </a:endParaRPr>
          </a:p>
        </p:txBody>
      </p:sp>
      <p:pic>
        <p:nvPicPr>
          <p:cNvPr id="7" name="Google Shape;625;p55">
            <a:extLst>
              <a:ext uri="{FF2B5EF4-FFF2-40B4-BE49-F238E27FC236}">
                <a16:creationId xmlns:a16="http://schemas.microsoft.com/office/drawing/2014/main" id="{8FFCE54F-1CD9-A44F-A6F1-0715B06EA6DD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13657" r="7806"/>
          <a:stretch/>
        </p:blipFill>
        <p:spPr>
          <a:xfrm>
            <a:off x="9005793" y="2408740"/>
            <a:ext cx="2707520" cy="270752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Google Shape;630;p55">
            <a:extLst>
              <a:ext uri="{FF2B5EF4-FFF2-40B4-BE49-F238E27FC236}">
                <a16:creationId xmlns:a16="http://schemas.microsoft.com/office/drawing/2014/main" id="{EF780008-6D69-E24E-AB3C-6400EFAE1E3C}"/>
              </a:ext>
            </a:extLst>
          </p:cNvPr>
          <p:cNvSpPr txBox="1"/>
          <p:nvPr/>
        </p:nvSpPr>
        <p:spPr>
          <a:xfrm>
            <a:off x="9771253" y="5286986"/>
            <a:ext cx="1176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Credits </a:t>
            </a:r>
            <a:r>
              <a:rPr lang="en-US" sz="900" u="sng" dirty="0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Preloaded</a:t>
            </a:r>
            <a:r>
              <a:rPr lang="en-US" sz="9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endParaRPr sz="900" dirty="0"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31373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687" y="207228"/>
            <a:ext cx="3920479" cy="708318"/>
          </a:xfrm>
        </p:spPr>
        <p:txBody>
          <a:bodyPr/>
          <a:lstStyle/>
          <a:p>
            <a:pPr algn="l"/>
            <a:r>
              <a:rPr lang="tr-TR" dirty="0"/>
              <a:t>İlham alın</a:t>
            </a:r>
            <a:r>
              <a:rPr lang="en-GB" dirty="0"/>
              <a:t>…</a:t>
            </a:r>
          </a:p>
        </p:txBody>
      </p:sp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541231" y="1073028"/>
            <a:ext cx="11650769" cy="6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>
                <a:solidFill>
                  <a:srgbClr val="E43794"/>
                </a:solidFill>
                <a:latin typeface="Avenir"/>
              </a:rPr>
              <a:t>Baden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Eyalet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Müzesi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, Karlsruhe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Sarayı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,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Almanya</a:t>
            </a:r>
            <a:endParaRPr lang="en-US" sz="3600" b="1" dirty="0">
              <a:solidFill>
                <a:srgbClr val="E43794"/>
              </a:solidFill>
              <a:latin typeface="Avenir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427CA9-4355-46E7-8D14-5484A74260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478687" y="958083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85;p33">
            <a:extLst>
              <a:ext uri="{FF2B5EF4-FFF2-40B4-BE49-F238E27FC236}">
                <a16:creationId xmlns:a16="http://schemas.microsoft.com/office/drawing/2014/main" id="{A0474C5A-4F46-ED41-BC5A-21DF5B08945C}"/>
              </a:ext>
            </a:extLst>
          </p:cNvPr>
          <p:cNvSpPr txBox="1">
            <a:spLocks/>
          </p:cNvSpPr>
          <p:nvPr/>
        </p:nvSpPr>
        <p:spPr>
          <a:xfrm>
            <a:off x="541230" y="1703843"/>
            <a:ext cx="8743683" cy="201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just">
              <a:buClr>
                <a:schemeClr val="dk1"/>
              </a:buClr>
              <a:buSzPts val="1100"/>
            </a:pP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Baden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Eyalet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Müzesi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diyalog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tartışma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alan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yaratmak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üzere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analog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unsurları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birleştiren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kullanıcı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merkezli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deneyimler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yaratarak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kendisini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yeniden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icat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eden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Almanya'daki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önemli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kültür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tarihi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müzesidir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Müze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ziyaretçilerini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kurumla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çevrimiçi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hesap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üzerinden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(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yıllık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abonelik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ödeyerek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)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etkileşim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kurabilen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ekstra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içeriğe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erişebilen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“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aktif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kullanıcılar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”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olarak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yeniden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tanımlıyor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Ayrıca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müze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yakın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zamanda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ziyaretçilerin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flört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uygulamalarından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birine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benzer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sağa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veya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sola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kaydırma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özelliği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aracılığıyla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onları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müzelerin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eserleriyle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"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eşleştiren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"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koleksiyonuyla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etkileşim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kurma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ihtiyacına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yanıt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vermek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uygulama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oluştur</a:t>
            </a:r>
            <a:r>
              <a:rPr lang="tr-TR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muştur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.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Eşleştirildiğinde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ziyaretçiler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nesnelerle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(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chatbot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teknolojisinin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kullanımı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sayesinde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)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sohbet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başlatabilir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müzede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fiziksel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buluşma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düzenleyebilir</a:t>
            </a:r>
            <a:r>
              <a:rPr lang="en-US" sz="2400" dirty="0">
                <a:solidFill>
                  <a:srgbClr val="7F7F7F"/>
                </a:solidFill>
                <a:latin typeface="Avenir"/>
                <a:ea typeface="Avenir"/>
                <a:cs typeface="Avenir"/>
                <a:sym typeface="Avenir"/>
              </a:rPr>
              <a:t>.</a:t>
            </a:r>
            <a:endParaRPr lang="tr-TR" sz="2400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  <a:p>
            <a:pPr lvl="0" algn="just">
              <a:buClr>
                <a:schemeClr val="dk1"/>
              </a:buClr>
              <a:buSzPts val="1100"/>
            </a:pPr>
            <a:endParaRPr lang="en-US" sz="2400" dirty="0">
              <a:solidFill>
                <a:srgbClr val="7F7F7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0" name="Google Shape;630;p55">
            <a:extLst>
              <a:ext uri="{FF2B5EF4-FFF2-40B4-BE49-F238E27FC236}">
                <a16:creationId xmlns:a16="http://schemas.microsoft.com/office/drawing/2014/main" id="{2AFF364D-6421-2040-9CB2-B42F181E5D0C}"/>
              </a:ext>
            </a:extLst>
          </p:cNvPr>
          <p:cNvSpPr txBox="1"/>
          <p:nvPr/>
        </p:nvSpPr>
        <p:spPr>
          <a:xfrm>
            <a:off x="9746831" y="5146901"/>
            <a:ext cx="18288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ctr"/>
            <a:r>
              <a:rPr lang="de-DE" sz="9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Credits Christiane Lindner, </a:t>
            </a:r>
          </a:p>
          <a:p>
            <a:pPr lvl="0" algn="ctr"/>
            <a:r>
              <a:rPr lang="de-DE" sz="9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© Badisches Landesmuseum</a:t>
            </a:r>
            <a:endParaRPr lang="de-DE" sz="900" dirty="0"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1" name="Google Shape;626;p55">
            <a:extLst>
              <a:ext uri="{FF2B5EF4-FFF2-40B4-BE49-F238E27FC236}">
                <a16:creationId xmlns:a16="http://schemas.microsoft.com/office/drawing/2014/main" id="{99A2BFE9-5A40-E247-8F72-51DB391CB2FD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28411" t="3410" r="28411" b="19243"/>
          <a:stretch/>
        </p:blipFill>
        <p:spPr>
          <a:xfrm>
            <a:off x="9347456" y="2306232"/>
            <a:ext cx="2627550" cy="2695647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09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687" y="207228"/>
            <a:ext cx="3920479" cy="708318"/>
          </a:xfrm>
        </p:spPr>
        <p:txBody>
          <a:bodyPr/>
          <a:lstStyle/>
          <a:p>
            <a:pPr algn="l"/>
            <a:r>
              <a:rPr lang="tr-TR" dirty="0"/>
              <a:t>İlham alın</a:t>
            </a:r>
            <a:r>
              <a:rPr lang="en-GB" dirty="0"/>
              <a:t>…</a:t>
            </a:r>
          </a:p>
        </p:txBody>
      </p:sp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638767" y="1341252"/>
            <a:ext cx="11553233" cy="6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>
                <a:solidFill>
                  <a:srgbClr val="E43794"/>
                </a:solidFill>
                <a:latin typeface="Avenir"/>
              </a:rPr>
              <a:t>Atelier des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Lumieres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, Paris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427CA9-4355-46E7-8D14-5484A74260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478687" y="1116579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85;p33">
            <a:extLst>
              <a:ext uri="{FF2B5EF4-FFF2-40B4-BE49-F238E27FC236}">
                <a16:creationId xmlns:a16="http://schemas.microsoft.com/office/drawing/2014/main" id="{A0474C5A-4F46-ED41-BC5A-21DF5B08945C}"/>
              </a:ext>
            </a:extLst>
          </p:cNvPr>
          <p:cNvSpPr txBox="1">
            <a:spLocks/>
          </p:cNvSpPr>
          <p:nvPr/>
        </p:nvSpPr>
        <p:spPr>
          <a:xfrm>
            <a:off x="638766" y="1937242"/>
            <a:ext cx="8480849" cy="458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üyük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tadilatların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ardından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Atelier des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Lumieres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nihayet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2018'de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kapılarını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halka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açtı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ilk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yılında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1,2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milyon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ziyaretçi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aldı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 Culture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spaces Foundation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artık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her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yıl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hastalıklı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engelli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veya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sosyal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dışlanmış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çocuklara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eğlenceli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etkileşimli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deneyimler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sunuyor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Üç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sürükleyici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dijital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sanat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merkezinde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(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Paris'teki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Atelier des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Lumieres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)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düzenlenen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"Art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ımmersion"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başlıklı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eğitim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programı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sitelerin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her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birinin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olağanüstü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düzeni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ile kombine s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ürükleyici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dijital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teknolojilerin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yardımıyla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çocukları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duygusal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ve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etkileşimli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yolculuğa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çıkarıyor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Bu,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daha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genç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hedef kitle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için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uygun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olan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dijital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medya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aracılığıyla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son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derece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benzersiz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bir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sanat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keşfi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deneyimi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 </a:t>
            </a:r>
            <a:r>
              <a:rPr lang="en-US" sz="240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yarat</a:t>
            </a:r>
            <a:r>
              <a:rPr lang="tr-TR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maktadır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rPr>
              <a:t>.</a:t>
            </a:r>
          </a:p>
        </p:txBody>
      </p:sp>
      <p:pic>
        <p:nvPicPr>
          <p:cNvPr id="10" name="Google Shape;646;p56">
            <a:extLst>
              <a:ext uri="{FF2B5EF4-FFF2-40B4-BE49-F238E27FC236}">
                <a16:creationId xmlns:a16="http://schemas.microsoft.com/office/drawing/2014/main" id="{DCAB3C76-79F5-894B-AEE4-AC484790BE21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18620" r="16633" b="2931"/>
          <a:stretch/>
        </p:blipFill>
        <p:spPr>
          <a:xfrm>
            <a:off x="9279694" y="2521962"/>
            <a:ext cx="2665792" cy="2665792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468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0B306F-28CB-4BA2-A0F3-A3F2F12C82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tr-TR" sz="3600" b="1" dirty="0">
                <a:solidFill>
                  <a:schemeClr val="bg1"/>
                </a:solidFill>
              </a:rPr>
              <a:t>Öğrenme Hedefleri</a:t>
            </a:r>
            <a:endParaRPr lang="en-GB" sz="3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A7F23-8D63-4B97-B991-0B0DD4F1C4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97746" y="2252251"/>
            <a:ext cx="10685243" cy="3628596"/>
          </a:xfrm>
        </p:spPr>
        <p:txBody>
          <a:bodyPr numCol="1"/>
          <a:lstStyle/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  <a:ea typeface="Helvetica Neue"/>
                <a:cs typeface="Helvetica Neue"/>
              </a:rPr>
              <a:t>Deneyimsel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  <a:ea typeface="Helvetica Neue"/>
                <a:cs typeface="Helvetica Neue"/>
              </a:rPr>
              <a:t>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  <a:ea typeface="Helvetica Neue"/>
                <a:cs typeface="Helvetica Neue"/>
              </a:rPr>
              <a:t>ve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  <a:ea typeface="Helvetica Neue"/>
                <a:cs typeface="Helvetica Neue"/>
              </a:rPr>
              <a:t>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  <a:ea typeface="Helvetica Neue"/>
                <a:cs typeface="Helvetica Neue"/>
              </a:rPr>
              <a:t>kültürel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  <a:ea typeface="Helvetica Neue"/>
                <a:cs typeface="Helvetica Neue"/>
              </a:rPr>
              <a:t>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  <a:ea typeface="Helvetica Neue"/>
                <a:cs typeface="Helvetica Neue"/>
              </a:rPr>
              <a:t>turizmi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  <a:ea typeface="Helvetica Neue"/>
                <a:cs typeface="Helvetica Neue"/>
              </a:rPr>
              <a:t> </a:t>
            </a:r>
            <a:r>
              <a:rPr lang="en-GB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  <a:ea typeface="Helvetica Neue"/>
                <a:cs typeface="Helvetica Neue"/>
              </a:rPr>
              <a:t>tanımla</a:t>
            </a:r>
            <a:r>
              <a:rPr lang="tr-TR" sz="2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  <a:ea typeface="Helvetica Neue"/>
                <a:cs typeface="Helvetica Neue"/>
              </a:rPr>
              <a:t>mak</a:t>
            </a:r>
            <a:r>
              <a:rPr lang="en-GB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Avenir" panose="02000503020000020003"/>
                <a:ea typeface="Helvetica Neue"/>
                <a:cs typeface="Helvetica Neue"/>
              </a:rPr>
              <a:t>.</a:t>
            </a:r>
            <a:endParaRPr lang="en-GB" sz="28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venir" panose="02000503020000020003"/>
              <a:ea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800" dirty="0" err="1">
                <a:latin typeface="Avenir" panose="02000503020000020003"/>
              </a:rPr>
              <a:t>Kültürel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mirası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ve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turizm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sektörlerini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dönüştürmek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için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dijitalleşme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potansiyelini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tanımla</a:t>
            </a:r>
            <a:r>
              <a:rPr lang="tr-TR" sz="2800" dirty="0" err="1">
                <a:latin typeface="Avenir" panose="02000503020000020003"/>
              </a:rPr>
              <a:t>mak</a:t>
            </a:r>
            <a:endParaRPr lang="tr-TR" sz="2800" dirty="0">
              <a:latin typeface="Avenir" panose="02000503020000020003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latin typeface="Avenir" panose="02000503020000020003"/>
              </a:rPr>
              <a:t>Hedef kitle </a:t>
            </a:r>
            <a:r>
              <a:rPr lang="en-GB" sz="2800" dirty="0" err="1">
                <a:latin typeface="Avenir" panose="02000503020000020003"/>
              </a:rPr>
              <a:t>davranışlarının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nasıl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değiştiğini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ve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geleneksel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kültürel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miras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işletmeleri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üzerindeki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etkilerini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açıkla</a:t>
            </a:r>
            <a:r>
              <a:rPr lang="tr-TR" sz="2800" dirty="0" err="1">
                <a:latin typeface="Avenir" panose="02000503020000020003"/>
              </a:rPr>
              <a:t>mak</a:t>
            </a:r>
            <a:endParaRPr lang="tr-TR" sz="2800" dirty="0">
              <a:latin typeface="Avenir" panose="02000503020000020003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800" dirty="0" err="1">
                <a:latin typeface="Avenir" panose="02000503020000020003"/>
              </a:rPr>
              <a:t>Genişletilmiş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deneyimi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açıkla</a:t>
            </a:r>
            <a:r>
              <a:rPr lang="tr-TR" sz="2800" dirty="0" err="1">
                <a:latin typeface="Avenir" panose="02000503020000020003"/>
              </a:rPr>
              <a:t>mak</a:t>
            </a:r>
            <a:endParaRPr lang="tr-TR" sz="2800" dirty="0">
              <a:latin typeface="Avenir" panose="02000503020000020003"/>
            </a:endParaRPr>
          </a:p>
          <a:p>
            <a:pPr marL="342900" indent="-342900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800" dirty="0" err="1">
                <a:latin typeface="Avenir" panose="02000503020000020003"/>
              </a:rPr>
              <a:t>Dijitalleşmeye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hazır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olup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olmadığınızı</a:t>
            </a:r>
            <a:r>
              <a:rPr lang="en-GB" sz="2800" dirty="0">
                <a:latin typeface="Avenir" panose="02000503020000020003"/>
              </a:rPr>
              <a:t> </a:t>
            </a:r>
            <a:r>
              <a:rPr lang="en-GB" sz="2800" dirty="0" err="1">
                <a:latin typeface="Avenir" panose="02000503020000020003"/>
              </a:rPr>
              <a:t>değerlendir</a:t>
            </a:r>
            <a:r>
              <a:rPr lang="tr-TR" sz="2800" dirty="0" err="1">
                <a:latin typeface="Avenir" panose="02000503020000020003"/>
              </a:rPr>
              <a:t>mek</a:t>
            </a:r>
            <a:endParaRPr lang="en-GB" sz="2800" dirty="0">
              <a:latin typeface="Avenir" panose="02000503020000020003"/>
            </a:endParaRPr>
          </a:p>
        </p:txBody>
      </p:sp>
    </p:spTree>
    <p:extLst>
      <p:ext uri="{BB962C8B-B14F-4D97-AF65-F5344CB8AC3E}">
        <p14:creationId xmlns:p14="http://schemas.microsoft.com/office/powerpoint/2010/main" val="6150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687" y="207228"/>
            <a:ext cx="3920479" cy="708318"/>
          </a:xfrm>
        </p:spPr>
        <p:txBody>
          <a:bodyPr/>
          <a:lstStyle/>
          <a:p>
            <a:pPr algn="l"/>
            <a:r>
              <a:rPr lang="tr-TR" dirty="0"/>
              <a:t>İlham alın…</a:t>
            </a:r>
            <a:endParaRPr lang="en-GB" dirty="0"/>
          </a:p>
        </p:txBody>
      </p:sp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638767" y="1341252"/>
            <a:ext cx="11553233" cy="6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>
                <a:solidFill>
                  <a:srgbClr val="E43794"/>
                </a:solidFill>
                <a:latin typeface="Avenir"/>
              </a:rPr>
              <a:t>Google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Sanat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ve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Kültür</a:t>
            </a:r>
            <a:endParaRPr lang="en-US" sz="3600" b="1" dirty="0">
              <a:solidFill>
                <a:srgbClr val="E43794"/>
              </a:solidFill>
              <a:latin typeface="Avenir"/>
            </a:endParaRP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427CA9-4355-46E7-8D14-5484A74260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478687" y="1116579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85;p33">
            <a:extLst>
              <a:ext uri="{FF2B5EF4-FFF2-40B4-BE49-F238E27FC236}">
                <a16:creationId xmlns:a16="http://schemas.microsoft.com/office/drawing/2014/main" id="{A0474C5A-4F46-ED41-BC5A-21DF5B08945C}"/>
              </a:ext>
            </a:extLst>
          </p:cNvPr>
          <p:cNvSpPr txBox="1">
            <a:spLocks/>
          </p:cNvSpPr>
          <p:nvPr/>
        </p:nvSpPr>
        <p:spPr>
          <a:xfrm>
            <a:off x="638767" y="2027180"/>
            <a:ext cx="8366610" cy="3253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Sanat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eserleri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eserlerin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yüksek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çözünürlüklü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görüntü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videolarının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çevrimiçi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platformu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Google Cultural Institute, 2011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yılının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Şubat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ayında</a:t>
            </a:r>
            <a:r>
              <a:rPr lang="tr-TR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Google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Inc.'de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geliştirilmiştir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. Platform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konsepti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küçük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çalışan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ekibi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oluştur</a:t>
            </a:r>
            <a:r>
              <a:rPr lang="tr-TR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muştur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.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Ekip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, Google Street View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gibi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mevcut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teknolojilerden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yararlan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mış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özellikle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platform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yeni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araçlar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oluştur</a:t>
            </a:r>
            <a:r>
              <a:rPr lang="tr-TR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muştur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. Platform,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gelişmiş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arama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yetenekleri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ilgi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çekici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eğitim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araçları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içerir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.</a:t>
            </a:r>
          </a:p>
        </p:txBody>
      </p:sp>
      <p:pic>
        <p:nvPicPr>
          <p:cNvPr id="10" name="Google Shape;647;p56">
            <a:extLst>
              <a:ext uri="{FF2B5EF4-FFF2-40B4-BE49-F238E27FC236}">
                <a16:creationId xmlns:a16="http://schemas.microsoft.com/office/drawing/2014/main" id="{21A520E5-EB14-214C-8FE3-23EBE02123A6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20025" r="18203"/>
          <a:stretch/>
        </p:blipFill>
        <p:spPr>
          <a:xfrm>
            <a:off x="9005377" y="2263676"/>
            <a:ext cx="2822790" cy="2676206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003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808220-C24C-453D-98CC-245C1BD6BCE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8687" y="207228"/>
            <a:ext cx="3920479" cy="708318"/>
          </a:xfrm>
        </p:spPr>
        <p:txBody>
          <a:bodyPr/>
          <a:lstStyle/>
          <a:p>
            <a:pPr algn="l"/>
            <a:r>
              <a:rPr lang="tr-TR" dirty="0"/>
              <a:t>İlham alın</a:t>
            </a:r>
            <a:r>
              <a:rPr lang="en-GB" dirty="0"/>
              <a:t>…</a:t>
            </a:r>
          </a:p>
        </p:txBody>
      </p:sp>
      <p:sp>
        <p:nvSpPr>
          <p:cNvPr id="6" name="Google Shape;537;p49">
            <a:extLst>
              <a:ext uri="{FF2B5EF4-FFF2-40B4-BE49-F238E27FC236}">
                <a16:creationId xmlns:a16="http://schemas.microsoft.com/office/drawing/2014/main" id="{0D855443-8ED3-4757-9873-0815C8A8096F}"/>
              </a:ext>
            </a:extLst>
          </p:cNvPr>
          <p:cNvSpPr txBox="1"/>
          <p:nvPr/>
        </p:nvSpPr>
        <p:spPr>
          <a:xfrm>
            <a:off x="638767" y="1341252"/>
            <a:ext cx="11553233" cy="69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3600" b="1" dirty="0">
                <a:solidFill>
                  <a:srgbClr val="E43794"/>
                </a:solidFill>
                <a:latin typeface="Avenir"/>
              </a:rPr>
              <a:t>Cleveland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Sanat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Müzesi'nde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Katılın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ve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  <a:r>
              <a:rPr lang="en-US" sz="3600" b="1" dirty="0" err="1">
                <a:solidFill>
                  <a:srgbClr val="E43794"/>
                </a:solidFill>
                <a:latin typeface="Avenir"/>
              </a:rPr>
              <a:t>Yaratın</a:t>
            </a:r>
            <a:r>
              <a:rPr lang="en-US" sz="3600" b="1" dirty="0">
                <a:solidFill>
                  <a:srgbClr val="E43794"/>
                </a:solidFill>
                <a:latin typeface="Avenir"/>
              </a:rPr>
              <a:t> 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F8427CA9-4355-46E7-8D14-5484A7426047}"/>
              </a:ext>
            </a:extLst>
          </p:cNvPr>
          <p:cNvCxnSpPr>
            <a:cxnSpLocks/>
          </p:cNvCxnSpPr>
          <p:nvPr/>
        </p:nvCxnSpPr>
        <p:spPr>
          <a:xfrm rot="10800000" flipH="1">
            <a:off x="478687" y="1116579"/>
            <a:ext cx="5760000" cy="1821206"/>
          </a:xfrm>
          <a:prstGeom prst="bentConnector3">
            <a:avLst>
              <a:gd name="adj1" fmla="val -3969"/>
            </a:avLst>
          </a:prstGeom>
          <a:ln w="38100">
            <a:solidFill>
              <a:srgbClr val="E43794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Google Shape;285;p33">
            <a:extLst>
              <a:ext uri="{FF2B5EF4-FFF2-40B4-BE49-F238E27FC236}">
                <a16:creationId xmlns:a16="http://schemas.microsoft.com/office/drawing/2014/main" id="{A0474C5A-4F46-ED41-BC5A-21DF5B08945C}"/>
              </a:ext>
            </a:extLst>
          </p:cNvPr>
          <p:cNvSpPr txBox="1">
            <a:spLocks/>
          </p:cNvSpPr>
          <p:nvPr/>
        </p:nvSpPr>
        <p:spPr>
          <a:xfrm>
            <a:off x="638767" y="2027181"/>
            <a:ext cx="8366610" cy="30378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dk1"/>
              </a:buClr>
              <a:buSzPts val="1100"/>
            </a:pP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Cleveland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Sanat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Müzesi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(CMA), </a:t>
            </a:r>
            <a:r>
              <a:rPr lang="tr-TR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takipçilerinin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hepsi</a:t>
            </a:r>
            <a:r>
              <a:rPr lang="tr-TR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ne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evlerinden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yaratıcı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düşünme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becerilerini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eğlenceli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eğlenceli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aktivitelerle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geliştirme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fırsatı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verdi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. Her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iki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haftada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katılımcılara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yalnızca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parça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ev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malzemesi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kullanarak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CMA'nın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koleksiyonundan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seçilmiş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sanat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eseri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yaratmaları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yeniden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hayal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etmeleri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veya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CMA'nın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sanat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koleksiyonundan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ilham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alan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ipucu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ile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taslak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çizmeleri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iste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mektedir</a:t>
            </a:r>
            <a:r>
              <a:rPr lang="tr-TR" sz="2400" dirty="0">
                <a:solidFill>
                  <a:srgbClr val="7F7F7F"/>
                </a:solidFill>
                <a:latin typeface="Avenir" panose="02000503020000020003" pitchFamily="2" charset="0"/>
                <a:ea typeface="+mn-ea"/>
                <a:cs typeface="Poppins" pitchFamily="2" charset="77"/>
              </a:rPr>
              <a:t>.</a:t>
            </a:r>
            <a:endParaRPr lang="en-US" sz="2400" dirty="0">
              <a:solidFill>
                <a:srgbClr val="7F7F7F"/>
              </a:solidFill>
              <a:latin typeface="Avenir" panose="02000503020000020003" pitchFamily="2" charset="0"/>
              <a:ea typeface="+mn-ea"/>
              <a:cs typeface="Poppins" pitchFamily="2" charset="77"/>
            </a:endParaRPr>
          </a:p>
        </p:txBody>
      </p:sp>
      <p:pic>
        <p:nvPicPr>
          <p:cNvPr id="7" name="Google Shape;648;p56">
            <a:extLst>
              <a:ext uri="{FF2B5EF4-FFF2-40B4-BE49-F238E27FC236}">
                <a16:creationId xmlns:a16="http://schemas.microsoft.com/office/drawing/2014/main" id="{1BF7FCF4-4D50-1A4D-A0DB-7060302E8F3D}"/>
              </a:ext>
            </a:extLst>
          </p:cNvPr>
          <p:cNvPicPr preferRelativeResize="0"/>
          <p:nvPr/>
        </p:nvPicPr>
        <p:blipFill rotWithShape="1">
          <a:blip r:embed="rId2" cstate="print">
            <a:alphaModFix/>
          </a:blip>
          <a:srcRect l="33380" r="33374"/>
          <a:stretch/>
        </p:blipFill>
        <p:spPr>
          <a:xfrm>
            <a:off x="9165457" y="2263676"/>
            <a:ext cx="2692280" cy="269228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Google Shape;645;p56">
            <a:extLst>
              <a:ext uri="{FF2B5EF4-FFF2-40B4-BE49-F238E27FC236}">
                <a16:creationId xmlns:a16="http://schemas.microsoft.com/office/drawing/2014/main" id="{7F6FD722-4F9A-E244-84C5-8307CB9483FA}"/>
              </a:ext>
            </a:extLst>
          </p:cNvPr>
          <p:cNvSpPr txBox="1"/>
          <p:nvPr/>
        </p:nvSpPr>
        <p:spPr>
          <a:xfrm>
            <a:off x="9316875" y="5155665"/>
            <a:ext cx="2389443" cy="3231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Credits </a:t>
            </a:r>
            <a:r>
              <a:rPr lang="en-US" sz="900" u="sng" dirty="0">
                <a:solidFill>
                  <a:schemeClr val="hlink"/>
                </a:solidFill>
                <a:latin typeface="Avenir"/>
                <a:ea typeface="Avenir"/>
                <a:cs typeface="Avenir"/>
                <a:sym typeface="Avenir"/>
                <a:hlinkClick r:id="rId3"/>
              </a:rPr>
              <a:t>The Cleveland Museum of Art website</a:t>
            </a:r>
            <a:endParaRPr sz="900" dirty="0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111399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DE73F6-152F-D04D-A3CD-27284FC9D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7190" y="360745"/>
            <a:ext cx="5339109" cy="631527"/>
          </a:xfrm>
        </p:spPr>
        <p:txBody>
          <a:bodyPr/>
          <a:lstStyle/>
          <a:p>
            <a:pPr lvl="0" algn="ctr">
              <a:spcBef>
                <a:spcPts val="0"/>
              </a:spcBef>
              <a:buClr>
                <a:srgbClr val="E43794"/>
              </a:buClr>
              <a:buSzPts val="4000"/>
            </a:pPr>
            <a:r>
              <a:rPr lang="tr-TR" dirty="0"/>
              <a:t>Harekete geçin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96046D-D639-114F-B444-A09C0EC8F7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9830" y="970952"/>
            <a:ext cx="5339108" cy="750834"/>
          </a:xfrm>
        </p:spPr>
        <p:txBody>
          <a:bodyPr/>
          <a:lstStyle/>
          <a:p>
            <a:pPr lvl="0" algn="ctr">
              <a:buClr>
                <a:srgbClr val="E43794"/>
              </a:buClr>
              <a:buSzPts val="2000"/>
            </a:pPr>
            <a:r>
              <a:rPr lang="en-US" sz="2000" dirty="0" err="1">
                <a:solidFill>
                  <a:srgbClr val="E43794"/>
                </a:solidFill>
              </a:rPr>
              <a:t>Microsoft'un</a:t>
            </a:r>
            <a:r>
              <a:rPr lang="en-US" sz="2000" dirty="0">
                <a:solidFill>
                  <a:srgbClr val="E43794"/>
                </a:solidFill>
              </a:rPr>
              <a:t> </a:t>
            </a:r>
            <a:r>
              <a:rPr lang="en-US" sz="2000" dirty="0" err="1">
                <a:solidFill>
                  <a:srgbClr val="E43794"/>
                </a:solidFill>
              </a:rPr>
              <a:t>Kütüphaneler</a:t>
            </a:r>
            <a:r>
              <a:rPr lang="en-US" sz="2000" dirty="0">
                <a:solidFill>
                  <a:srgbClr val="E43794"/>
                </a:solidFill>
              </a:rPr>
              <a:t> </a:t>
            </a:r>
            <a:r>
              <a:rPr lang="en-US" sz="2000" dirty="0" err="1">
                <a:solidFill>
                  <a:srgbClr val="E43794"/>
                </a:solidFill>
              </a:rPr>
              <a:t>ve</a:t>
            </a:r>
            <a:r>
              <a:rPr lang="en-US" sz="2000" dirty="0">
                <a:solidFill>
                  <a:srgbClr val="E43794"/>
                </a:solidFill>
              </a:rPr>
              <a:t> </a:t>
            </a:r>
            <a:r>
              <a:rPr lang="en-US" sz="2000" dirty="0" err="1">
                <a:solidFill>
                  <a:srgbClr val="E43794"/>
                </a:solidFill>
              </a:rPr>
              <a:t>Müzeler</a:t>
            </a:r>
            <a:r>
              <a:rPr lang="en-US" sz="2000" dirty="0">
                <a:solidFill>
                  <a:srgbClr val="E43794"/>
                </a:solidFill>
              </a:rPr>
              <a:t> </a:t>
            </a:r>
            <a:r>
              <a:rPr lang="en-US" sz="2000" dirty="0" err="1">
                <a:solidFill>
                  <a:srgbClr val="E43794"/>
                </a:solidFill>
              </a:rPr>
              <a:t>Eğitim</a:t>
            </a:r>
            <a:r>
              <a:rPr lang="en-US" sz="2000" dirty="0">
                <a:solidFill>
                  <a:srgbClr val="E43794"/>
                </a:solidFill>
              </a:rPr>
              <a:t> </a:t>
            </a:r>
            <a:r>
              <a:rPr lang="en-US" sz="2000" dirty="0" err="1">
                <a:solidFill>
                  <a:srgbClr val="E43794"/>
                </a:solidFill>
              </a:rPr>
              <a:t>Dönüşüm</a:t>
            </a:r>
            <a:r>
              <a:rPr lang="en-US" sz="2000" dirty="0">
                <a:solidFill>
                  <a:srgbClr val="E43794"/>
                </a:solidFill>
              </a:rPr>
              <a:t> </a:t>
            </a:r>
            <a:r>
              <a:rPr lang="en-US" sz="2000" dirty="0" err="1">
                <a:solidFill>
                  <a:srgbClr val="E43794"/>
                </a:solidFill>
              </a:rPr>
              <a:t>Çerçevesi</a:t>
            </a:r>
            <a:endParaRPr lang="en-US" sz="2000" dirty="0">
              <a:solidFill>
                <a:srgbClr val="E43794"/>
              </a:solidFill>
            </a:endParaRP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60AC401-CB1E-C64E-9577-34BEC80F4F6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tr-TR" dirty="0"/>
              <a:t>DAHA FAZLA ÖĞRENİN</a:t>
            </a:r>
            <a:endParaRPr lang="en-US" dirty="0"/>
          </a:p>
        </p:txBody>
      </p:sp>
      <p:sp>
        <p:nvSpPr>
          <p:cNvPr id="7" name="Google Shape;653;p57">
            <a:extLst>
              <a:ext uri="{FF2B5EF4-FFF2-40B4-BE49-F238E27FC236}">
                <a16:creationId xmlns:a16="http://schemas.microsoft.com/office/drawing/2014/main" id="{8485D654-7F21-475F-8CDB-CF9D983A0300}"/>
              </a:ext>
            </a:extLst>
          </p:cNvPr>
          <p:cNvSpPr txBox="1">
            <a:spLocks/>
          </p:cNvSpPr>
          <p:nvPr/>
        </p:nvSpPr>
        <p:spPr>
          <a:xfrm>
            <a:off x="6096000" y="1785094"/>
            <a:ext cx="5884810" cy="4803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None/>
            </a:pP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Kütüphaneler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Müzeler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Eğitim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Dönüşümü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Çerçevesi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, Microsoft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tarafından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kütüphanelerin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müzelerin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dönüşümün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kritik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alanlarını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unsurlarını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ele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almaya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yönelik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teknoloji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stratejisiyle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değişime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ilham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vererek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potansiyellerini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tam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olarak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ifade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etmelerini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desteklemek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amacıyla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geliştirilmiştir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.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Çerçeve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dört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ana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alan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etrafında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gelişir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: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Gelişmiş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Ziyaretçi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Deneyimi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Gelişmiş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Keşif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Dinamik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İşlemler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Akıllı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Ortamlar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.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Çevrimiçi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platform,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kurumların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değerlendirmeyi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doldurmalarına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hedef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durumlarını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elde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etmek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istedikleri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ilgili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yetenekleri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belirtmelerine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olanak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tanır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.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Sonunda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mevcut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hedef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durum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ile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istenen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yeteneklerin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yerine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getirilmesine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yardımcı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olacak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önerilen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ürünler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veya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çözümler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arasındaki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farkı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gösteren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rapor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oluşturulur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. (film </a:t>
            </a:r>
            <a:r>
              <a:rPr lang="en-US" sz="2000" dirty="0" err="1">
                <a:solidFill>
                  <a:srgbClr val="7F7F7F"/>
                </a:solidFill>
                <a:latin typeface="Avenir" panose="02000503020000020003"/>
              </a:rPr>
              <a:t>izleme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)(</a:t>
            </a:r>
            <a:r>
              <a:rPr lang="tr-TR" sz="2000" dirty="0">
                <a:solidFill>
                  <a:srgbClr val="7F7F7F"/>
                </a:solidFill>
                <a:latin typeface="Avenir" panose="02000503020000020003"/>
                <a:hlinkClick r:id="rId2"/>
              </a:rPr>
              <a:t>Daha fazlası için izleyin</a:t>
            </a:r>
            <a:r>
              <a:rPr lang="en-US" sz="2000" dirty="0">
                <a:solidFill>
                  <a:srgbClr val="7F7F7F"/>
                </a:solidFill>
                <a:latin typeface="Avenir" panose="02000503020000020003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ts val="1200"/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10" name="Google Shape;657;p57">
            <a:extLst>
              <a:ext uri="{FF2B5EF4-FFF2-40B4-BE49-F238E27FC236}">
                <a16:creationId xmlns:a16="http://schemas.microsoft.com/office/drawing/2014/main" id="{C4C89675-909C-4AF7-9A03-8186F4A860D2}"/>
              </a:ext>
            </a:extLst>
          </p:cNvPr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1552259" y="1774290"/>
            <a:ext cx="3861953" cy="3309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9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54612ABF-EB47-4863-AF33-73EA745E598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7" b="18713"/>
          <a:stretch/>
        </p:blipFill>
        <p:spPr>
          <a:xfrm>
            <a:off x="0" y="1"/>
            <a:ext cx="12192002" cy="3429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E70514-4B7B-4549-A9F1-DAC13454B17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9C527BFA-2C0E-4CEC-B6A5-913A56FEF4B4}" type="slidenum">
              <a:rPr lang="fr-CA" dirty="0" smtClean="0"/>
              <a:pPr/>
              <a:t>43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72D17-C9C3-424F-8556-7B47CFB3EB0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2797473"/>
            <a:ext cx="2819401" cy="631527"/>
          </a:xfrm>
        </p:spPr>
        <p:txBody>
          <a:bodyPr/>
          <a:lstStyle/>
          <a:p>
            <a:r>
              <a:rPr lang="tr-TR" dirty="0"/>
              <a:t>Kaynaklar</a:t>
            </a:r>
            <a:endParaRPr lang="en-US" dirty="0"/>
          </a:p>
          <a:p>
            <a:endParaRPr lang="el-GR" dirty="0"/>
          </a:p>
        </p:txBody>
      </p:sp>
      <p:sp>
        <p:nvSpPr>
          <p:cNvPr id="8" name="Google Shape;665;p58">
            <a:extLst>
              <a:ext uri="{FF2B5EF4-FFF2-40B4-BE49-F238E27FC236}">
                <a16:creationId xmlns:a16="http://schemas.microsoft.com/office/drawing/2014/main" id="{8CE1B496-B0B2-4779-B1F3-EA5BD317466A}"/>
              </a:ext>
            </a:extLst>
          </p:cNvPr>
          <p:cNvSpPr txBox="1">
            <a:spLocks/>
          </p:cNvSpPr>
          <p:nvPr/>
        </p:nvSpPr>
        <p:spPr>
          <a:xfrm>
            <a:off x="0" y="3291840"/>
            <a:ext cx="12117560" cy="3608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GB" sz="1400" dirty="0">
                <a:solidFill>
                  <a:srgbClr val="7F7F7F"/>
                </a:solidFill>
                <a:latin typeface="Avenir" panose="02000503020000020003"/>
              </a:rPr>
              <a:t>World Tourism Organization: https://www.unwto.org/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GB" sz="1400" dirty="0">
                <a:solidFill>
                  <a:srgbClr val="7F7F7F"/>
                </a:solidFill>
                <a:latin typeface="Avenir" panose="02000503020000020003"/>
              </a:rPr>
              <a:t>Wonderful Copenhagen, </a:t>
            </a:r>
            <a:r>
              <a:rPr lang="en-GB" sz="1400" dirty="0" err="1">
                <a:solidFill>
                  <a:srgbClr val="7F7F7F"/>
                </a:solidFill>
                <a:latin typeface="Avenir" panose="02000503020000020003"/>
              </a:rPr>
              <a:t>Localhood</a:t>
            </a:r>
            <a:r>
              <a:rPr lang="en-GB" sz="1400" dirty="0">
                <a:solidFill>
                  <a:srgbClr val="7F7F7F"/>
                </a:solidFill>
                <a:latin typeface="Avenir" panose="02000503020000020003"/>
              </a:rPr>
              <a:t> for everyone marketing strategy 2020, accessible at: https://cutt.ly/knTzwmK  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GB" sz="1400" dirty="0" err="1">
                <a:solidFill>
                  <a:srgbClr val="7F7F7F"/>
                </a:solidFill>
                <a:latin typeface="Avenir" panose="02000503020000020003"/>
              </a:rPr>
              <a:t>Artshub</a:t>
            </a:r>
            <a:r>
              <a:rPr lang="en-GB" sz="1400" dirty="0">
                <a:solidFill>
                  <a:srgbClr val="7F7F7F"/>
                </a:solidFill>
                <a:latin typeface="Avenir" panose="02000503020000020003"/>
              </a:rPr>
              <a:t> 2018, Feeling the impact of cultural tourism beyond the majors, accessible at: https://cutt.ly/3nTl7zr 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GB" sz="1400" dirty="0">
                <a:solidFill>
                  <a:srgbClr val="7F7F7F"/>
                </a:solidFill>
                <a:latin typeface="Avenir" panose="02000503020000020003"/>
              </a:rPr>
              <a:t>Peak + Skift 2014, The Rise of Experiential Travel, accessible at: https://cutt.ly/WnTczBa 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GB" sz="1400" dirty="0" err="1">
                <a:solidFill>
                  <a:srgbClr val="7F7F7F"/>
                </a:solidFill>
                <a:latin typeface="Avenir" panose="02000503020000020003"/>
              </a:rPr>
              <a:t>Tripadvisor</a:t>
            </a:r>
            <a:r>
              <a:rPr lang="en-GB" sz="1400" dirty="0">
                <a:solidFill>
                  <a:srgbClr val="7F7F7F"/>
                </a:solidFill>
                <a:latin typeface="Avenir" panose="02000503020000020003"/>
              </a:rPr>
              <a:t>, 2019 Experiential Travel Trends: New Skills, Health &amp; Wellness, Family Activities Come Into Focus, accessible at: https://cutt.ly/4nTc8MU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Chen (2021), How Digital Asset Management Supports Museums’ Missions, accessible at: </a:t>
            </a:r>
            <a:r>
              <a:rPr lang="en-US" sz="1400" u="sng" dirty="0">
                <a:solidFill>
                  <a:srgbClr val="7F7F7F"/>
                </a:solidFill>
                <a:latin typeface="Avenir" panose="0200050302000002000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https://cutt.ly/EnTxXXB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King et al. (2021), Digital Responses of UK Museum Exhibitions to the COVID-19 Crisis, March – June 2020, accessible at: </a:t>
            </a:r>
            <a:r>
              <a:rPr lang="en-US" sz="1400" u="sng" dirty="0">
                <a:solidFill>
                  <a:srgbClr val="7F7F7F"/>
                </a:solidFill>
                <a:latin typeface="Avenir" panose="02000503020000020003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https://cutt.ly/xnTxBb9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Indigo (2021), Culture Restart Toolkit, accessible at: </a:t>
            </a:r>
            <a:r>
              <a:rPr lang="en-US" sz="1400" u="sng" dirty="0">
                <a:solidFill>
                  <a:srgbClr val="7F7F7F"/>
                </a:solidFill>
                <a:latin typeface="Avenir" panose="02000503020000020003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https://cutt.ly/rnTxNCC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KEA (2021), Market Analysis of the Cultural and Creative Sectors in Europe, accessible at: </a:t>
            </a:r>
            <a:r>
              <a:rPr lang="en-US" sz="1400" u="sng" dirty="0">
                <a:solidFill>
                  <a:srgbClr val="7F7F7F"/>
                </a:solidFill>
                <a:latin typeface="Avenir" panose="02000503020000020003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https://cutt.ly/fnTx1kC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Euromonitor (2021), New Strategies to Engage Millennials and Generation Z in Times of Uncertainty, accessible at: </a:t>
            </a:r>
            <a:r>
              <a:rPr lang="en-US" sz="1400" u="sng" dirty="0">
                <a:solidFill>
                  <a:srgbClr val="7F7F7F"/>
                </a:solidFill>
                <a:latin typeface="Avenir" panose="02000503020000020003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https://cutt.ly/1nTx20p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CCD x </a:t>
            </a:r>
            <a:r>
              <a:rPr lang="en-US" sz="1400" dirty="0" err="1">
                <a:solidFill>
                  <a:srgbClr val="7F7F7F"/>
                </a:solidFill>
                <a:latin typeface="Avenir" panose="02000503020000020003"/>
              </a:rPr>
              <a:t>Smartify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(2021), The multi–platform museum: A planning toolkit, accessible at: </a:t>
            </a:r>
            <a:r>
              <a:rPr lang="en-US" sz="1400" u="sng" dirty="0">
                <a:solidFill>
                  <a:srgbClr val="7F7F7F"/>
                </a:solidFill>
                <a:latin typeface="Avenir" panose="02000503020000020003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https://cutt.ly/unTx3r7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Observatory for Digital Innovation in Heritage &amp; Culture (2021), Extended Experience: la </a:t>
            </a:r>
            <a:r>
              <a:rPr lang="en-US" sz="1400" dirty="0" err="1">
                <a:solidFill>
                  <a:srgbClr val="7F7F7F"/>
                </a:solidFill>
                <a:latin typeface="Avenir" panose="02000503020000020003"/>
              </a:rPr>
              <a:t>sfida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per </a:t>
            </a:r>
            <a:r>
              <a:rPr lang="en-US" sz="1400" dirty="0" err="1">
                <a:solidFill>
                  <a:srgbClr val="7F7F7F"/>
                </a:solidFill>
                <a:latin typeface="Avenir" panose="02000503020000020003"/>
              </a:rPr>
              <a:t>l’ecosistema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1400" dirty="0" err="1">
                <a:solidFill>
                  <a:srgbClr val="7F7F7F"/>
                </a:solidFill>
                <a:latin typeface="Avenir" panose="02000503020000020003"/>
              </a:rPr>
              <a:t>culturale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, accessible at: </a:t>
            </a:r>
            <a:r>
              <a:rPr lang="en-US" sz="1400" u="sng" dirty="0">
                <a:solidFill>
                  <a:srgbClr val="7F7F7F"/>
                </a:solidFill>
                <a:latin typeface="Avenir" panose="02000503020000020003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https://cutt.ly/vnTx4OY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US" sz="1400" dirty="0" err="1">
                <a:solidFill>
                  <a:srgbClr val="7F7F7F"/>
                </a:solidFill>
                <a:latin typeface="Avenir" panose="02000503020000020003"/>
              </a:rPr>
              <a:t>Cuseum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(2021), The Impact of Virtual Programs on Revenue Generation for Cultural Organizations, accessible at: </a:t>
            </a:r>
            <a:r>
              <a:rPr lang="en-US" sz="1400" u="sng" dirty="0">
                <a:solidFill>
                  <a:srgbClr val="7F7F7F"/>
                </a:solidFill>
                <a:latin typeface="Avenir" panose="02000503020000020003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https://cutt.ly/XnTx7Mq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  <a:p>
            <a:pPr marL="457200" indent="-304800">
              <a:lnSpc>
                <a:spcPct val="100000"/>
              </a:lnSpc>
              <a:spcBef>
                <a:spcPts val="0"/>
              </a:spcBef>
              <a:buClr>
                <a:srgbClr val="FBE000"/>
              </a:buClr>
              <a:buSzPts val="1200"/>
              <a:buFont typeface="Arial" panose="020B0604020202020204" pitchFamily="34" charset="0"/>
              <a:buChar char="●"/>
            </a:pP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Microsoft, Libraries and Museums Education Transformation Framework: </a:t>
            </a:r>
            <a:r>
              <a:rPr lang="en-US" sz="1400" u="sng" dirty="0">
                <a:solidFill>
                  <a:srgbClr val="7F7F7F"/>
                </a:solidFill>
                <a:latin typeface="Avenir" panose="02000503020000020003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https://cutt.ly/cnTx6EI</a:t>
            </a:r>
            <a:r>
              <a:rPr lang="en-US" sz="1400" dirty="0">
                <a:solidFill>
                  <a:srgbClr val="7F7F7F"/>
                </a:solidFill>
                <a:latin typeface="Avenir" panose="02000503020000020003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65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person standing in front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CDFDCBDC-EC9E-D644-BBA5-1F1A6201E7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62" b="29962"/>
          <a:stretch/>
        </p:blipFill>
        <p:spPr/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9AC934-1EEE-6647-AF2D-C583BC6BE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5</a:t>
            </a:fld>
            <a:endParaRPr lang="fr-C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A31692-230C-A04F-9920-3FE953F1CB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>
              <a:spcBef>
                <a:spcPts val="0"/>
              </a:spcBef>
              <a:buClr>
                <a:schemeClr val="lt1"/>
              </a:buClr>
              <a:buSzPts val="4000"/>
            </a:pPr>
            <a:r>
              <a:rPr lang="tr-TR" sz="4000" dirty="0"/>
              <a:t>Önsöz</a:t>
            </a:r>
            <a:endParaRPr lang="en-US" sz="4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29394C-9D82-B548-B41D-777951D90A2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sz="2800" dirty="0"/>
              <a:t>INSITES </a:t>
            </a:r>
            <a:r>
              <a:rPr lang="en-US" sz="2800" dirty="0" err="1"/>
              <a:t>proje</a:t>
            </a:r>
            <a:r>
              <a:rPr lang="tr-TR" sz="2800" dirty="0"/>
              <a:t>si ve bu rehberin amacı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C365DC4-AFFB-B947-8485-4E23BCFE37FD}"/>
              </a:ext>
            </a:extLst>
          </p:cNvPr>
          <p:cNvSpPr/>
          <p:nvPr/>
        </p:nvSpPr>
        <p:spPr bwMode="auto">
          <a:xfrm>
            <a:off x="0" y="0"/>
            <a:ext cx="4360447" cy="3410857"/>
          </a:xfrm>
          <a:prstGeom prst="rect">
            <a:avLst/>
          </a:prstGeom>
          <a:gradFill>
            <a:gsLst>
              <a:gs pos="0">
                <a:srgbClr val="E43794"/>
              </a:gs>
              <a:gs pos="59000">
                <a:srgbClr val="E43794">
                  <a:alpha val="53000"/>
                </a:srgb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19" rIns="91440" bIns="45719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2700" dirty="0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D63D344-99E5-EC4F-B215-806AD5E178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85" y="375593"/>
            <a:ext cx="2916440" cy="266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32" descr="A house on a hill&#10;&#10;Description automatically generated with low confidence">
            <a:extLst>
              <a:ext uri="{FF2B5EF4-FFF2-40B4-BE49-F238E27FC236}">
                <a16:creationId xmlns:a16="http://schemas.microsoft.com/office/drawing/2014/main" id="{8EC953D4-BFB0-4E47-9BAB-6CB4508FA3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939" b="29939"/>
          <a:stretch/>
        </p:blipFill>
        <p:spPr>
          <a:xfrm>
            <a:off x="-1" y="-266699"/>
            <a:ext cx="12192000" cy="342899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382EA4-8CA0-44E0-B5A4-90E94CF50727}"/>
              </a:ext>
            </a:extLst>
          </p:cNvPr>
          <p:cNvSpPr/>
          <p:nvPr/>
        </p:nvSpPr>
        <p:spPr>
          <a:xfrm>
            <a:off x="153648" y="3275045"/>
            <a:ext cx="118847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tr-TR" sz="2400" dirty="0">
                <a:solidFill>
                  <a:srgbClr val="E43794"/>
                </a:solidFill>
                <a:latin typeface="Avenir" panose="02000503020000020003"/>
              </a:rPr>
              <a:t>Dijital miras için 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INSITES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yedi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ülkeden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uluslararası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ortaklığa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sahip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Erasmus+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destekli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projedir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: Banbridge District Enterprises (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Birleşik Krallık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), Momentum (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İrlanda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), European E-learning Institute (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Danimarka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), Trabzon Ortahisar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Belediyesi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(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Türkiye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),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Akmi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(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Yunanistan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),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Arctur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(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Sloven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y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a), Destination Makers (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İ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taly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). </a:t>
            </a:r>
          </a:p>
          <a:p>
            <a:pPr lvl="0" algn="just">
              <a:buClr>
                <a:schemeClr val="dk1"/>
              </a:buClr>
              <a:buSzPts val="1100"/>
            </a:pPr>
            <a:endParaRPr lang="en-US" sz="2400" dirty="0">
              <a:solidFill>
                <a:srgbClr val="7F7F7F"/>
              </a:solidFill>
              <a:latin typeface="Avenir" panose="02000503020000020003"/>
            </a:endParaRPr>
          </a:p>
          <a:p>
            <a:pPr lvl="0" algn="just">
              <a:buClr>
                <a:schemeClr val="dk1"/>
              </a:buClr>
              <a:buSzPts val="1100"/>
            </a:pP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Bu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projenin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amacı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turizm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profesyonellerinin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deneyimsel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becerilerini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geliştirerek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miras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turizm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deneyimlerinin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miras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izleyicilerin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yaratılmasına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öncülük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ederek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turizmi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sektöründeki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yeniliği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desteklemektir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20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382EA4-8CA0-44E0-B5A4-90E94CF50727}"/>
              </a:ext>
            </a:extLst>
          </p:cNvPr>
          <p:cNvSpPr/>
          <p:nvPr/>
        </p:nvSpPr>
        <p:spPr>
          <a:xfrm>
            <a:off x="685353" y="3909867"/>
            <a:ext cx="106227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Clr>
                <a:schemeClr val="dk1"/>
              </a:buClr>
              <a:buSzPts val="1100"/>
            </a:pP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Bu 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Rehber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mirası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nasıl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yarattığımızı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koruduğumuzu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tükettiğimizi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yeniden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şekillendirme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yolculuğunun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ilk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adımıdır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 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Rehber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Avrupa'da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miras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turizmini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canlandırmak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korumak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büyütmek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teknolojinin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güçlü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potansiyelinden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yararlanmanız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size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ilham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verecek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fikirler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fırsatlar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araçlar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vaka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çalışmaları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içeren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ücretsiz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eğitim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kaynakları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sun</a:t>
            </a:r>
            <a:r>
              <a:rPr lang="tr-TR" sz="2400" dirty="0" err="1">
                <a:solidFill>
                  <a:srgbClr val="7F7F7F"/>
                </a:solidFill>
                <a:latin typeface="Avenir" panose="02000503020000020003"/>
              </a:rPr>
              <a:t>maktadı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r.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4F1813C-9F31-4E3E-A960-44320E55E6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92" b="290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242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BCD6DE4F-0B97-2143-8293-B5A682467E4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0" y="104570"/>
            <a:ext cx="12192000" cy="1663610"/>
          </a:xfrm>
        </p:spPr>
        <p:txBody>
          <a:bodyPr/>
          <a:lstStyle/>
          <a:p>
            <a:pPr lvl="0">
              <a:buClr>
                <a:schemeClr val="dk1"/>
              </a:buClr>
              <a:buSzPts val="1100"/>
            </a:pPr>
            <a:r>
              <a:rPr lang="en-US" sz="3600" dirty="0" err="1"/>
              <a:t>Insites</a:t>
            </a:r>
            <a:r>
              <a:rPr lang="en-US" sz="3600" dirty="0"/>
              <a:t> </a:t>
            </a:r>
            <a:r>
              <a:rPr lang="en-US" sz="3600" dirty="0" err="1"/>
              <a:t>tarafından</a:t>
            </a:r>
            <a:r>
              <a:rPr lang="en-US" sz="3600" dirty="0"/>
              <a:t> </a:t>
            </a:r>
            <a:r>
              <a:rPr lang="en-US" sz="3600" dirty="0" err="1"/>
              <a:t>sunulan</a:t>
            </a:r>
            <a:r>
              <a:rPr lang="en-US" sz="3600" dirty="0"/>
              <a:t> 3 </a:t>
            </a:r>
            <a:r>
              <a:rPr lang="en-US" sz="3600" dirty="0" err="1"/>
              <a:t>temel</a:t>
            </a:r>
            <a:r>
              <a:rPr lang="en-US" sz="3600" dirty="0"/>
              <a:t> </a:t>
            </a:r>
            <a:r>
              <a:rPr lang="en-US" sz="3600" dirty="0" err="1"/>
              <a:t>kaynak</a:t>
            </a:r>
            <a:r>
              <a:rPr lang="en-US" sz="3600" dirty="0"/>
              <a:t> </a:t>
            </a:r>
            <a:r>
              <a:rPr lang="en-US" sz="3600" dirty="0" err="1"/>
              <a:t>daha</a:t>
            </a:r>
            <a:r>
              <a:rPr lang="en-US" sz="3600" dirty="0"/>
              <a:t> </a:t>
            </a:r>
            <a:r>
              <a:rPr lang="en-US" sz="3600" dirty="0" err="1"/>
              <a:t>vardır</a:t>
            </a:r>
            <a:r>
              <a:rPr lang="en-US" sz="3600" dirty="0"/>
              <a:t>: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F482C16-8420-4A1E-ABB2-9456636BFC83}"/>
              </a:ext>
            </a:extLst>
          </p:cNvPr>
          <p:cNvSpPr/>
          <p:nvPr/>
        </p:nvSpPr>
        <p:spPr>
          <a:xfrm>
            <a:off x="38849" y="875775"/>
            <a:ext cx="3886199" cy="3544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04800">
              <a:spcBef>
                <a:spcPts val="1000"/>
              </a:spcBef>
              <a:buClr>
                <a:srgbClr val="7F7F7F"/>
              </a:buClr>
              <a:buSzPts val="1200"/>
              <a:buFont typeface="Avenir"/>
              <a:buChar char="●"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Avrupa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çapında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miras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turizmi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deneyimlerinin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ilham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verici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vaka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çalışmalarını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iyi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uygulama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örneklerini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ortaya koyan bir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Aktif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tr-TR" sz="2400" dirty="0">
                <a:solidFill>
                  <a:srgbClr val="E43794"/>
                </a:solidFill>
                <a:latin typeface="Avenir" panose="02000503020000020003"/>
              </a:rPr>
              <a:t>Eşli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Öğrenme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Kılavuzu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  <a:endParaRPr lang="tr-TR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457200" lvl="0" indent="-304800">
              <a:spcBef>
                <a:spcPts val="1000"/>
              </a:spcBef>
              <a:buClr>
                <a:srgbClr val="7F7F7F"/>
              </a:buClr>
              <a:buSzPts val="1200"/>
              <a:buFont typeface="Avenir"/>
              <a:buChar char="●"/>
            </a:pPr>
            <a:endParaRPr lang="en-US" sz="2400" dirty="0">
              <a:solidFill>
                <a:srgbClr val="7F7F7F"/>
              </a:solidFill>
              <a:latin typeface="Avenir" panose="02000503020000020003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B575BC-CC5F-438D-BC25-7D320D3F404F}"/>
              </a:ext>
            </a:extLst>
          </p:cNvPr>
          <p:cNvSpPr/>
          <p:nvPr/>
        </p:nvSpPr>
        <p:spPr>
          <a:xfrm>
            <a:off x="3833934" y="885912"/>
            <a:ext cx="41625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04800">
              <a:buClr>
                <a:srgbClr val="7F7F7F"/>
              </a:buClr>
              <a:buSzPts val="1200"/>
              <a:buFont typeface="Avenir"/>
              <a:buChar char="●"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miras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profesyonellerinin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Avrupalı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miras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uzmanlarından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güncel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bilgilere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rehberliğe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eğitime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erişebilecekleri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eğitim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noktası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olan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bir 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MOOC</a:t>
            </a:r>
            <a:r>
              <a:rPr lang="tr-TR" sz="2400" dirty="0">
                <a:solidFill>
                  <a:srgbClr val="E43794"/>
                </a:solidFill>
                <a:latin typeface="Avenir" panose="02000503020000020003"/>
              </a:rPr>
              <a:t> (Kitlesel açık çevrimiçi kurs)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FEC546-C617-4B46-BB16-F7D01C00CF19}"/>
              </a:ext>
            </a:extLst>
          </p:cNvPr>
          <p:cNvSpPr/>
          <p:nvPr/>
        </p:nvSpPr>
        <p:spPr>
          <a:xfrm>
            <a:off x="7929195" y="837131"/>
            <a:ext cx="39640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04800">
              <a:buClr>
                <a:srgbClr val="7F7F7F"/>
              </a:buClr>
              <a:buSzPts val="1200"/>
              <a:buFont typeface="Avenir"/>
              <a:buChar char="●"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mirası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daha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küçük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turizm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sağlayıcıları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erişilebilir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ulaşılabilir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kılmak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düşük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/</a:t>
            </a:r>
            <a:r>
              <a:rPr lang="tr-TR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maliyetsiz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araçlara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sahip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Miras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Teknoloji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Araç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tr-TR" sz="2400" dirty="0">
                <a:solidFill>
                  <a:srgbClr val="E43794"/>
                </a:solidFill>
                <a:latin typeface="Avenir" panose="02000503020000020003"/>
              </a:rPr>
              <a:t>Seti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2E448511-CEA1-42CC-ABAF-5D80DC8D0B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1" r="9031"/>
          <a:stretch>
            <a:fillRect/>
          </a:stretch>
        </p:blipFill>
        <p:spPr>
          <a:xfrm>
            <a:off x="0" y="3932900"/>
            <a:ext cx="3886199" cy="3162300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92A76146-3CBC-4FFD-8F3C-F80773D239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" r="1894"/>
          <a:stretch>
            <a:fillRect/>
          </a:stretch>
        </p:blipFill>
        <p:spPr>
          <a:xfrm>
            <a:off x="4095261" y="4407298"/>
            <a:ext cx="3886199" cy="2687902"/>
          </a:xfrm>
        </p:spPr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FD28309C-C49A-49C1-BCFB-A73F26D444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6" r="9036"/>
          <a:stretch>
            <a:fillRect/>
          </a:stretch>
        </p:blipFill>
        <p:spPr>
          <a:xfrm>
            <a:off x="8305801" y="3908471"/>
            <a:ext cx="3886199" cy="3162300"/>
          </a:xfrm>
        </p:spPr>
      </p:pic>
    </p:spTree>
    <p:extLst>
      <p:ext uri="{BB962C8B-B14F-4D97-AF65-F5344CB8AC3E}">
        <p14:creationId xmlns:p14="http://schemas.microsoft.com/office/powerpoint/2010/main" val="237186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hidden="1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7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2ED5BC-81E6-4281-AF87-8ACFD0ED57A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C527BFA-2C0E-4CEC-B6A5-913A56FEF4B4}" type="slidenum">
              <a:rPr lang="fr-CA" smtClean="0"/>
              <a:pPr/>
              <a:t>9</a:t>
            </a:fld>
            <a:endParaRPr lang="fr-CA" dirty="0"/>
          </a:p>
        </p:txBody>
      </p:sp>
      <p:sp>
        <p:nvSpPr>
          <p:cNvPr id="13" name="Google Shape;443;p41">
            <a:extLst>
              <a:ext uri="{FF2B5EF4-FFF2-40B4-BE49-F238E27FC236}">
                <a16:creationId xmlns:a16="http://schemas.microsoft.com/office/drawing/2014/main" id="{52244F64-4268-4BDD-9B26-81D5CF7A1703}"/>
              </a:ext>
            </a:extLst>
          </p:cNvPr>
          <p:cNvSpPr txBox="1">
            <a:spLocks/>
          </p:cNvSpPr>
          <p:nvPr/>
        </p:nvSpPr>
        <p:spPr>
          <a:xfrm>
            <a:off x="778314" y="950334"/>
            <a:ext cx="6059156" cy="479994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ilk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yaklaşım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kuruluşlarında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henüz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dönüşüm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yolculuğuna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başlamamış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birçok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turizm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işletmecisi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“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korkutucu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”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gelebilir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 </a:t>
            </a:r>
            <a:endParaRPr lang="tr-TR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Mevcut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proje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,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insan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teknoloji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arasındaki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mevcut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boşluğu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doldurmaya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başlamayı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mirasın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tanıtımına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bir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yaklaşımı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benimsemek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pratik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rehberlik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sunmayı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amaçlıyor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.</a:t>
            </a:r>
            <a:endParaRPr lang="tr-TR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endParaRPr lang="en-US" sz="2400" dirty="0">
              <a:solidFill>
                <a:srgbClr val="7F7F7F"/>
              </a:solidFill>
              <a:latin typeface="Avenir" panose="02000503020000020003"/>
            </a:endParaRPr>
          </a:p>
          <a:p>
            <a:pPr marL="0" indent="0" algn="just"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Hedef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kitlenize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geleceğe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odaklı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dijital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ve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sürükleyici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kültürel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turizm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deneyimleri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sunma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yeteneğinizi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artırmak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teknolojinin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gücünü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keşfetmek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için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bu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7F7F7F"/>
                </a:solidFill>
                <a:latin typeface="Avenir" panose="02000503020000020003"/>
              </a:rPr>
              <a:t>yolda</a:t>
            </a:r>
            <a:r>
              <a:rPr lang="en-US" sz="2400" dirty="0">
                <a:solidFill>
                  <a:srgbClr val="7F7F7F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bize</a:t>
            </a:r>
            <a:r>
              <a:rPr lang="en-US" sz="2400" dirty="0">
                <a:solidFill>
                  <a:srgbClr val="E43794"/>
                </a:solidFill>
                <a:latin typeface="Avenir" panose="02000503020000020003"/>
              </a:rPr>
              <a:t> </a:t>
            </a:r>
            <a:r>
              <a:rPr lang="en-US" sz="2400" dirty="0" err="1">
                <a:solidFill>
                  <a:srgbClr val="E43794"/>
                </a:solidFill>
                <a:latin typeface="Avenir" panose="02000503020000020003"/>
              </a:rPr>
              <a:t>katılın</a:t>
            </a:r>
            <a:r>
              <a:rPr lang="en-US" sz="2400" dirty="0">
                <a:latin typeface="Avenir" panose="02000503020000020003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121B12-5558-4F8B-9308-ACF26E16E3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5" t="986" r="30375"/>
          <a:stretch/>
        </p:blipFill>
        <p:spPr>
          <a:xfrm>
            <a:off x="7010400" y="-9769"/>
            <a:ext cx="5181600" cy="686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88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33291</TotalTime>
  <Words>3081</Words>
  <Application>Microsoft Office PowerPoint</Application>
  <PresentationFormat>Geniş ekran</PresentationFormat>
  <Paragraphs>250</Paragraphs>
  <Slides>43</Slides>
  <Notes>5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10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43</vt:i4>
      </vt:variant>
    </vt:vector>
  </HeadingPairs>
  <TitlesOfParts>
    <vt:vector size="54" baseType="lpstr">
      <vt:lpstr>Arial</vt:lpstr>
      <vt:lpstr>Avenir</vt:lpstr>
      <vt:lpstr>Avenir Black</vt:lpstr>
      <vt:lpstr>Avenir Book</vt:lpstr>
      <vt:lpstr>Calibri</vt:lpstr>
      <vt:lpstr>Calibri Light</vt:lpstr>
      <vt:lpstr>Montserrat</vt:lpstr>
      <vt:lpstr>Noto Sans</vt:lpstr>
      <vt:lpstr>Poppins</vt:lpstr>
      <vt:lpstr>Wingdings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Robz</dc:creator>
  <cp:lastModifiedBy>Lenovo</cp:lastModifiedBy>
  <cp:revision>1646</cp:revision>
  <dcterms:created xsi:type="dcterms:W3CDTF">2016-05-11T14:31:01Z</dcterms:created>
  <dcterms:modified xsi:type="dcterms:W3CDTF">2022-07-17T15:52:29Z</dcterms:modified>
</cp:coreProperties>
</file>