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0"/>
  </p:notesMasterIdLst>
  <p:sldIdLst>
    <p:sldId id="1296" r:id="rId2"/>
    <p:sldId id="257" r:id="rId3"/>
    <p:sldId id="1297" r:id="rId4"/>
    <p:sldId id="259" r:id="rId5"/>
    <p:sldId id="1298" r:id="rId6"/>
    <p:sldId id="261" r:id="rId7"/>
    <p:sldId id="1303" r:id="rId8"/>
    <p:sldId id="1307" r:id="rId9"/>
    <p:sldId id="1308" r:id="rId10"/>
    <p:sldId id="274" r:id="rId11"/>
    <p:sldId id="1299" r:id="rId12"/>
    <p:sldId id="264" r:id="rId13"/>
    <p:sldId id="1309" r:id="rId14"/>
    <p:sldId id="265" r:id="rId15"/>
    <p:sldId id="266" r:id="rId16"/>
    <p:sldId id="1300" r:id="rId17"/>
    <p:sldId id="268" r:id="rId18"/>
    <p:sldId id="1310" r:id="rId19"/>
    <p:sldId id="1312" r:id="rId20"/>
    <p:sldId id="269" r:id="rId21"/>
    <p:sldId id="1329" r:id="rId22"/>
    <p:sldId id="1301" r:id="rId23"/>
    <p:sldId id="1316" r:id="rId24"/>
    <p:sldId id="1317" r:id="rId25"/>
    <p:sldId id="1318" r:id="rId26"/>
    <p:sldId id="272" r:id="rId27"/>
    <p:sldId id="1328" r:id="rId28"/>
    <p:sldId id="273" r:id="rId29"/>
  </p:sldIdLst>
  <p:sldSz cx="12192000" cy="6858000"/>
  <p:notesSz cx="6858000" cy="9144000"/>
  <p:embeddedFontLst>
    <p:embeddedFont>
      <p:font typeface="Avenir" panose="02000503020000020003" pitchFamily="2" charset="0"/>
      <p:regular r:id="rId31"/>
      <p:italic r:id="rId32"/>
    </p:embeddedFont>
    <p:embeddedFont>
      <p:font typeface="Avenir Black" panose="02000503020000020003" pitchFamily="2" charset="0"/>
      <p:bold r:id="rId33"/>
      <p:italic r:id="rId34"/>
      <p:boldItalic r:id="rId35"/>
    </p:embeddedFont>
    <p:embeddedFont>
      <p:font typeface="Avenir Book" panose="02000503020000020003" pitchFamily="2" charset="0"/>
      <p:regular r:id="rId36"/>
      <p:italic r:id="rId37"/>
    </p:embeddedFont>
    <p:embeddedFont>
      <p:font typeface="Calibri" panose="020F0502020204030204" pitchFamily="34" charset="0"/>
      <p:regular r:id="rId38"/>
      <p:bold r:id="rId39"/>
      <p:italic r:id="rId40"/>
      <p:boldItalic r:id="rId41"/>
    </p:embeddedFont>
    <p:embeddedFont>
      <p:font typeface="Montserrat" pitchFamily="2" charset="77"/>
      <p:regular r:id="rId42"/>
      <p:bold r:id="rId43"/>
      <p:italic r:id="rId44"/>
      <p:boldItalic r:id="rId45"/>
    </p:embeddedFont>
    <p:embeddedFont>
      <p:font typeface="Noto Sans" panose="020B0502040504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7219">
          <p15:clr>
            <a:srgbClr val="A4A3A4"/>
          </p15:clr>
        </p15:guide>
        <p15:guide id="3" orient="horz" pos="3906">
          <p15:clr>
            <a:srgbClr val="A4A3A4"/>
          </p15:clr>
        </p15:guide>
        <p15:guide id="4" pos="461">
          <p15:clr>
            <a:srgbClr val="A4A3A4"/>
          </p15:clr>
        </p15:guide>
        <p15:guide id="5" orient="horz" pos="50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B51F0D-17CB-A9D8-26CB-00B4B693B144}" name="Maire Gaffney" initials="MG" userId="S::maire@bdelonline.com::53deb49e-ea2b-4ef2-8af7-6a10eca33ca8" providerId="AD"/>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21" clrIdx="0">
    <p:extLst>
      <p:ext uri="{19B8F6BF-5375-455C-9EA6-DF929625EA0E}">
        <p15:presenceInfo xmlns:p15="http://schemas.microsoft.com/office/powerpoint/2012/main" userId="Jernej 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794"/>
    <a:srgbClr val="D41A6A"/>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50A1E-7CC6-46F1-B37D-37802F9BB92D}" v="52" dt="2022-02-11T15:03:06.405"/>
  </p1510:revLst>
</p1510:revInfo>
</file>

<file path=ppt/tableStyles.xml><?xml version="1.0" encoding="utf-8"?>
<a:tblStyleLst xmlns:a="http://schemas.openxmlformats.org/drawingml/2006/main" def="{35E8D7CE-3278-4515-8369-591D1D3D2F60}">
  <a:tblStyle styleId="{35E8D7CE-3278-4515-8369-591D1D3D2F60}"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5"/>
    <p:restoredTop sz="94648"/>
  </p:normalViewPr>
  <p:slideViewPr>
    <p:cSldViewPr snapToGrid="0">
      <p:cViewPr varScale="1">
        <p:scale>
          <a:sx n="111" d="100"/>
          <a:sy n="111" d="100"/>
        </p:scale>
        <p:origin x="224" y="224"/>
      </p:cViewPr>
      <p:guideLst>
        <p:guide pos="3840"/>
        <p:guide pos="7219"/>
        <p:guide orient="horz" pos="3906"/>
        <p:guide pos="461"/>
        <p:guide orient="horz" pos="5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14d3736a2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Is there a step here before looking for stakeholders about defining the core competencies and resources that you have and those you need to pull in by working with partners?</a:t>
            </a:r>
            <a:endParaRPr dirty="0"/>
          </a:p>
        </p:txBody>
      </p:sp>
      <p:sp>
        <p:nvSpPr>
          <p:cNvPr id="230" name="Google Shape;230;g1014d3736a2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Do government bodies have a role?</a:t>
            </a:r>
            <a:endParaRPr dirty="0"/>
          </a:p>
        </p:txBody>
      </p:sp>
      <p:sp>
        <p:nvSpPr>
          <p:cNvPr id="237" name="Google Shape;2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4d3736a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Excellent slide. </a:t>
            </a:r>
            <a:endParaRPr dirty="0"/>
          </a:p>
        </p:txBody>
      </p:sp>
      <p:sp>
        <p:nvSpPr>
          <p:cNvPr id="254" name="Google Shape;254;g1014d3736a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4d3736a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Excellent slide. </a:t>
            </a:r>
            <a:endParaRPr dirty="0"/>
          </a:p>
        </p:txBody>
      </p:sp>
      <p:sp>
        <p:nvSpPr>
          <p:cNvPr id="254" name="Google Shape;254;g1014d3736a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210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603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4d3736a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1014d3736a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4d3736a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1014d3736a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635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587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t>8</a:t>
            </a:fld>
            <a:endParaRPr lang="fr-CA" dirty="0"/>
          </a:p>
        </p:txBody>
      </p:sp>
    </p:spTree>
    <p:extLst>
      <p:ext uri="{BB962C8B-B14F-4D97-AF65-F5344CB8AC3E}">
        <p14:creationId xmlns:p14="http://schemas.microsoft.com/office/powerpoint/2010/main" val="215961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t>9</a:t>
            </a:fld>
            <a:endParaRPr lang="fr-CA" dirty="0"/>
          </a:p>
        </p:txBody>
      </p:sp>
    </p:spTree>
    <p:extLst>
      <p:ext uri="{BB962C8B-B14F-4D97-AF65-F5344CB8AC3E}">
        <p14:creationId xmlns:p14="http://schemas.microsoft.com/office/powerpoint/2010/main" val="67450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2185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92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43794"/>
              </a:buClr>
              <a:buSzPts val="3200"/>
              <a:buNone/>
              <a:defRPr sz="32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3"/>
          </p:nvPr>
        </p:nvSpPr>
        <p:spPr>
          <a:xfrm>
            <a:off x="1435986" y="1834272"/>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3" y="6356353"/>
            <a:ext cx="274320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1" y="6356353"/>
            <a:ext cx="41147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26" name="Google Shape;26;p3"/>
          <p:cNvSpPr/>
          <p:nvPr/>
        </p:nvSpPr>
        <p:spPr>
          <a:xfrm rot="-5400000">
            <a:off x="6245069" y="918313"/>
            <a:ext cx="6856550" cy="5051565"/>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pic>
        <p:nvPicPr>
          <p:cNvPr id="27" name="Google Shape;27;p3" descr="Logo&#10;&#10;Description automatically generated"/>
          <p:cNvPicPr preferRelativeResize="0"/>
          <p:nvPr/>
        </p:nvPicPr>
        <p:blipFill rotWithShape="1">
          <a:blip r:embed="rId2">
            <a:alphaModFix/>
          </a:blip>
          <a:srcRect/>
          <a:stretch/>
        </p:blipFill>
        <p:spPr>
          <a:xfrm>
            <a:off x="9425716" y="3694831"/>
            <a:ext cx="2389841" cy="2182029"/>
          </a:xfrm>
          <a:prstGeom prst="rect">
            <a:avLst/>
          </a:prstGeom>
          <a:noFill/>
          <a:ln>
            <a:noFill/>
          </a:ln>
        </p:spPr>
      </p:pic>
      <p:sp>
        <p:nvSpPr>
          <p:cNvPr id="28" name="Google Shape;28;p3"/>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body" idx="5"/>
          </p:nvPr>
        </p:nvSpPr>
        <p:spPr>
          <a:xfrm>
            <a:off x="1435986" y="2728857"/>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 name="Google Shape;30;p3"/>
          <p:cNvCxnSpPr/>
          <p:nvPr/>
        </p:nvCxnSpPr>
        <p:spPr>
          <a:xfrm>
            <a:off x="420482" y="2585039"/>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1" name="Google Shape;31;p3"/>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body" idx="7"/>
          </p:nvPr>
        </p:nvSpPr>
        <p:spPr>
          <a:xfrm>
            <a:off x="1437922" y="3609976"/>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 name="Google Shape;33;p3"/>
          <p:cNvCxnSpPr/>
          <p:nvPr/>
        </p:nvCxnSpPr>
        <p:spPr>
          <a:xfrm>
            <a:off x="422418" y="3466158"/>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4" name="Google Shape;34;p3"/>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
          <p:cNvSpPr txBox="1">
            <a:spLocks noGrp="1"/>
          </p:cNvSpPr>
          <p:nvPr>
            <p:ph type="body" idx="9"/>
          </p:nvPr>
        </p:nvSpPr>
        <p:spPr>
          <a:xfrm>
            <a:off x="1435986" y="4504561"/>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3"/>
          <p:cNvCxnSpPr/>
          <p:nvPr/>
        </p:nvCxnSpPr>
        <p:spPr>
          <a:xfrm>
            <a:off x="420482" y="4360743"/>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7" name="Google Shape;37;p3"/>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
          <p:cNvSpPr txBox="1">
            <a:spLocks noGrp="1"/>
          </p:cNvSpPr>
          <p:nvPr>
            <p:ph type="body" idx="14"/>
          </p:nvPr>
        </p:nvSpPr>
        <p:spPr>
          <a:xfrm>
            <a:off x="1437922" y="5385680"/>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3"/>
          <p:cNvCxnSpPr/>
          <p:nvPr/>
        </p:nvCxnSpPr>
        <p:spPr>
          <a:xfrm>
            <a:off x="422418" y="5241862"/>
            <a:ext cx="7093819" cy="0"/>
          </a:xfrm>
          <a:prstGeom prst="straightConnector1">
            <a:avLst/>
          </a:prstGeom>
          <a:noFill/>
          <a:ln w="19050" cap="flat" cmpd="sng">
            <a:solidFill>
              <a:srgbClr val="FBE000"/>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26"/>
        <p:cNvGrpSpPr/>
        <p:nvPr/>
      </p:nvGrpSpPr>
      <p:grpSpPr>
        <a:xfrm>
          <a:off x="0" y="0"/>
          <a:ext cx="0" cy="0"/>
          <a:chOff x="0" y="0"/>
          <a:chExt cx="0" cy="0"/>
        </a:xfrm>
      </p:grpSpPr>
      <p:sp>
        <p:nvSpPr>
          <p:cNvPr id="127" name="Google Shape;127;p16"/>
          <p:cNvSpPr/>
          <p:nvPr/>
        </p:nvSpPr>
        <p:spPr>
          <a:xfrm flipH="1">
            <a:off x="0"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sp>
        <p:nvSpPr>
          <p:cNvPr id="128" name="Google Shape;128;p16"/>
          <p:cNvSpPr txBox="1">
            <a:spLocks noGrp="1"/>
          </p:cNvSpPr>
          <p:nvPr>
            <p:ph type="body" idx="1"/>
          </p:nvPr>
        </p:nvSpPr>
        <p:spPr>
          <a:xfrm>
            <a:off x="6381835" y="761961"/>
            <a:ext cx="5339109"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2"/>
          </p:nvPr>
        </p:nvSpPr>
        <p:spPr>
          <a:xfrm>
            <a:off x="6381838" y="1535166"/>
            <a:ext cx="5339108" cy="46827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16"/>
          <p:cNvPicPr preferRelativeResize="0"/>
          <p:nvPr/>
        </p:nvPicPr>
        <p:blipFill rotWithShape="1">
          <a:blip r:embed="rId2">
            <a:alphaModFix/>
          </a:blip>
          <a:srcRect b="8549"/>
          <a:stretch/>
        </p:blipFill>
        <p:spPr>
          <a:xfrm>
            <a:off x="1102425" y="1054225"/>
            <a:ext cx="4761625" cy="5803775"/>
          </a:xfrm>
          <a:custGeom>
            <a:avLst/>
            <a:gdLst/>
            <a:ahLst/>
            <a:cxnLst/>
            <a:rect l="l" t="t" r="r" b="b"/>
            <a:pathLst>
              <a:path w="3809685" h="4643489" extrusionOk="0">
                <a:moveTo>
                  <a:pt x="0" y="0"/>
                </a:moveTo>
                <a:lnTo>
                  <a:pt x="3809685" y="0"/>
                </a:lnTo>
                <a:lnTo>
                  <a:pt x="3809685" y="4643489"/>
                </a:lnTo>
                <a:lnTo>
                  <a:pt x="0" y="4643489"/>
                </a:lnTo>
                <a:close/>
              </a:path>
            </a:pathLst>
          </a:custGeom>
          <a:noFill/>
          <a:ln>
            <a:noFill/>
          </a:ln>
        </p:spPr>
      </p:pic>
      <p:sp>
        <p:nvSpPr>
          <p:cNvPr id="131" name="Google Shape;131;p16"/>
          <p:cNvSpPr>
            <a:spLocks noGrp="1"/>
          </p:cNvSpPr>
          <p:nvPr>
            <p:ph type="pic" idx="3"/>
          </p:nvPr>
        </p:nvSpPr>
        <p:spPr>
          <a:xfrm>
            <a:off x="1493398" y="1538952"/>
            <a:ext cx="4106403" cy="5297620"/>
          </a:xfrm>
          <a:prstGeom prst="rect">
            <a:avLst/>
          </a:prstGeom>
          <a:noFill/>
          <a:ln>
            <a:noFill/>
          </a:ln>
        </p:spPr>
      </p:sp>
      <p:sp>
        <p:nvSpPr>
          <p:cNvPr id="132" name="Google Shape;132;p16"/>
          <p:cNvSpPr/>
          <p:nvPr/>
        </p:nvSpPr>
        <p:spPr>
          <a:xfrm>
            <a:off x="2260356" y="5548861"/>
            <a:ext cx="2556720" cy="541171"/>
          </a:xfrm>
          <a:prstGeom prst="rect">
            <a:avLst/>
          </a:prstGeom>
          <a:solidFill>
            <a:srgbClr val="E43794"/>
          </a:solidFill>
          <a:ln>
            <a:noFill/>
          </a:ln>
        </p:spPr>
        <p:txBody>
          <a:bodyPr spcFirstLastPara="1" wrap="square" lIns="145425" tIns="72700" rIns="145425" bIns="72700" anchor="t" anchorCtr="0">
            <a:noAutofit/>
          </a:bodyPr>
          <a:lstStyle/>
          <a:p>
            <a:pPr marL="0" marR="0" lvl="0" indent="0" algn="ctr"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sp>
        <p:nvSpPr>
          <p:cNvPr id="133" name="Google Shape;133;p16"/>
          <p:cNvSpPr txBox="1">
            <a:spLocks noGrp="1"/>
          </p:cNvSpPr>
          <p:nvPr>
            <p:ph type="body" idx="4"/>
          </p:nvPr>
        </p:nvSpPr>
        <p:spPr>
          <a:xfrm>
            <a:off x="1069978" y="5644074"/>
            <a:ext cx="4826517" cy="44535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2000"/>
              <a:buNone/>
              <a:defRPr sz="20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34"/>
        <p:cNvGrpSpPr/>
        <p:nvPr/>
      </p:nvGrpSpPr>
      <p:grpSpPr>
        <a:xfrm>
          <a:off x="0" y="0"/>
          <a:ext cx="0" cy="0"/>
          <a:chOff x="0" y="0"/>
          <a:chExt cx="0" cy="0"/>
        </a:xfrm>
      </p:grpSpPr>
      <p:sp>
        <p:nvSpPr>
          <p:cNvPr id="135" name="Google Shape;135;p17"/>
          <p:cNvSpPr>
            <a:spLocks noGrp="1"/>
          </p:cNvSpPr>
          <p:nvPr>
            <p:ph type="pic" idx="2"/>
          </p:nvPr>
        </p:nvSpPr>
        <p:spPr>
          <a:xfrm>
            <a:off x="2" y="3203071"/>
            <a:ext cx="12192000" cy="3654930"/>
          </a:xfrm>
          <a:prstGeom prst="rect">
            <a:avLst/>
          </a:prstGeom>
          <a:noFill/>
          <a:ln>
            <a:noFill/>
          </a:ln>
        </p:spPr>
      </p:sp>
      <p:sp>
        <p:nvSpPr>
          <p:cNvPr id="136" name="Google Shape;136;p17"/>
          <p:cNvSpPr txBox="1">
            <a:spLocks noGrp="1"/>
          </p:cNvSpPr>
          <p:nvPr>
            <p:ph type="body" idx="1"/>
          </p:nvPr>
        </p:nvSpPr>
        <p:spPr>
          <a:xfrm>
            <a:off x="0" y="697078"/>
            <a:ext cx="12192000" cy="70831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4000"/>
              <a:buNone/>
              <a:defRPr sz="40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3"/>
          </p:nvPr>
        </p:nvSpPr>
        <p:spPr>
          <a:xfrm>
            <a:off x="0" y="1420135"/>
            <a:ext cx="12192000" cy="62674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000"/>
              <a:buNone/>
              <a:defRPr sz="20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7"/>
          <p:cNvSpPr txBox="1">
            <a:spLocks noGrp="1"/>
          </p:cNvSpPr>
          <p:nvPr>
            <p:ph type="body" idx="4"/>
          </p:nvPr>
        </p:nvSpPr>
        <p:spPr>
          <a:xfrm>
            <a:off x="0" y="2515750"/>
            <a:ext cx="12192000" cy="32788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E43794"/>
              </a:buClr>
              <a:buSzPts val="2000"/>
              <a:buNone/>
              <a:defRPr sz="20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17"/>
          <p:cNvGrpSpPr/>
          <p:nvPr/>
        </p:nvGrpSpPr>
        <p:grpSpPr>
          <a:xfrm>
            <a:off x="5333990" y="3125600"/>
            <a:ext cx="1457520" cy="373805"/>
            <a:chOff x="3244859" y="9754633"/>
            <a:chExt cx="1936439" cy="496630"/>
          </a:xfrm>
        </p:grpSpPr>
        <p:sp>
          <p:nvSpPr>
            <p:cNvPr id="140" name="Google Shape;140;p17"/>
            <p:cNvSpPr/>
            <p:nvPr/>
          </p:nvSpPr>
          <p:spPr>
            <a:xfrm>
              <a:off x="3244859" y="9797084"/>
              <a:ext cx="206694" cy="420436"/>
            </a:xfrm>
            <a:custGeom>
              <a:avLst/>
              <a:gdLst/>
              <a:ahLst/>
              <a:cxnLst/>
              <a:rect l="l" t="t" r="r" b="b"/>
              <a:pathLst>
                <a:path w="30" h="64" extrusionOk="0">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nvGrpSpPr>
            <p:cNvPr id="141" name="Google Shape;141;p17"/>
            <p:cNvGrpSpPr/>
            <p:nvPr/>
          </p:nvGrpSpPr>
          <p:grpSpPr>
            <a:xfrm>
              <a:off x="4439081" y="9754633"/>
              <a:ext cx="742217" cy="453319"/>
              <a:chOff x="89" y="268"/>
              <a:chExt cx="316" cy="193"/>
            </a:xfrm>
          </p:grpSpPr>
          <p:sp>
            <p:nvSpPr>
              <p:cNvPr id="142" name="Google Shape;142;p17"/>
              <p:cNvSpPr/>
              <p:nvPr/>
            </p:nvSpPr>
            <p:spPr>
              <a:xfrm>
                <a:off x="89" y="268"/>
                <a:ext cx="184" cy="168"/>
              </a:xfrm>
              <a:prstGeom prst="rect">
                <a:avLst/>
              </a:prstGeom>
              <a:no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sp>
            <p:nvSpPr>
              <p:cNvPr id="143" name="Google Shape;143;p17"/>
              <p:cNvSpPr/>
              <p:nvPr/>
            </p:nvSpPr>
            <p:spPr>
              <a:xfrm>
                <a:off x="227" y="290"/>
                <a:ext cx="178" cy="171"/>
              </a:xfrm>
              <a:custGeom>
                <a:avLst/>
                <a:gdLst/>
                <a:ahLst/>
                <a:cxnLst/>
                <a:rect l="l" t="t" r="r" b="b"/>
                <a:pathLst>
                  <a:path w="64" h="61" extrusionOk="0">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sp>
          <p:nvSpPr>
            <p:cNvPr id="144" name="Google Shape;144;p17"/>
            <p:cNvSpPr/>
            <p:nvPr/>
          </p:nvSpPr>
          <p:spPr>
            <a:xfrm>
              <a:off x="3844999" y="9812041"/>
              <a:ext cx="521431" cy="439223"/>
            </a:xfrm>
            <a:custGeom>
              <a:avLst/>
              <a:gdLst/>
              <a:ahLst/>
              <a:cxnLst/>
              <a:rect l="l" t="t" r="r" b="b"/>
              <a:pathLst>
                <a:path w="64" h="53" extrusionOk="0">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9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79577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‹N›</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36909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46670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4886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59"/>
        <p:cNvGrpSpPr/>
        <p:nvPr/>
      </p:nvGrpSpPr>
      <p:grpSpPr>
        <a:xfrm>
          <a:off x="0" y="0"/>
          <a:ext cx="0" cy="0"/>
          <a:chOff x="0" y="0"/>
          <a:chExt cx="0" cy="0"/>
        </a:xfrm>
      </p:grpSpPr>
      <p:sp>
        <p:nvSpPr>
          <p:cNvPr id="60" name="Google Shape;60;p7"/>
          <p:cNvSpPr>
            <a:spLocks noGrp="1"/>
          </p:cNvSpPr>
          <p:nvPr>
            <p:ph type="pic" idx="2"/>
          </p:nvPr>
        </p:nvSpPr>
        <p:spPr>
          <a:xfrm>
            <a:off x="0" y="3695700"/>
            <a:ext cx="3886199" cy="3162300"/>
          </a:xfrm>
          <a:prstGeom prst="rect">
            <a:avLst/>
          </a:prstGeom>
          <a:noFill/>
          <a:ln>
            <a:noFill/>
          </a:ln>
        </p:spPr>
      </p:sp>
      <p:sp>
        <p:nvSpPr>
          <p:cNvPr id="61" name="Google Shape;61;p7"/>
          <p:cNvSpPr>
            <a:spLocks noGrp="1"/>
          </p:cNvSpPr>
          <p:nvPr>
            <p:ph type="pic" idx="3"/>
          </p:nvPr>
        </p:nvSpPr>
        <p:spPr>
          <a:xfrm>
            <a:off x="4165600" y="4170099"/>
            <a:ext cx="3886199" cy="2687902"/>
          </a:xfrm>
          <a:prstGeom prst="rect">
            <a:avLst/>
          </a:prstGeom>
          <a:noFill/>
          <a:ln>
            <a:noFill/>
          </a:ln>
        </p:spPr>
      </p:sp>
      <p:sp>
        <p:nvSpPr>
          <p:cNvPr id="62" name="Google Shape;62;p7"/>
          <p:cNvSpPr>
            <a:spLocks noGrp="1"/>
          </p:cNvSpPr>
          <p:nvPr>
            <p:ph type="pic" idx="4"/>
          </p:nvPr>
        </p:nvSpPr>
        <p:spPr>
          <a:xfrm>
            <a:off x="8305801" y="3695700"/>
            <a:ext cx="3886199" cy="3162300"/>
          </a:xfrm>
          <a:prstGeom prst="rect">
            <a:avLst/>
          </a:prstGeom>
          <a:noFill/>
          <a:ln>
            <a:noFill/>
          </a:ln>
        </p:spPr>
      </p:sp>
      <p:sp>
        <p:nvSpPr>
          <p:cNvPr id="63" name="Google Shape;63;p7"/>
          <p:cNvSpPr txBox="1">
            <a:spLocks noGrp="1"/>
          </p:cNvSpPr>
          <p:nvPr>
            <p:ph type="body" idx="1"/>
          </p:nvPr>
        </p:nvSpPr>
        <p:spPr>
          <a:xfrm>
            <a:off x="-2" y="735521"/>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
          <p:cNvSpPr txBox="1">
            <a:spLocks noGrp="1"/>
          </p:cNvSpPr>
          <p:nvPr>
            <p:ph type="body" idx="5"/>
          </p:nvPr>
        </p:nvSpPr>
        <p:spPr>
          <a:xfrm>
            <a:off x="-1" y="1498690"/>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1" y="1"/>
            <a:ext cx="12192000" cy="3136685"/>
          </a:xfrm>
          <a:prstGeom prst="rect">
            <a:avLst/>
          </a:prstGeom>
          <a:noFill/>
          <a:ln>
            <a:noFill/>
          </a:ln>
        </p:spPr>
      </p:sp>
      <p:sp>
        <p:nvSpPr>
          <p:cNvPr id="67" name="Google Shape;67;p8"/>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68" name="Google Shape;68;p8"/>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uropean Map Slide">
  <p:cSld name="European Map Slide">
    <p:spTree>
      <p:nvGrpSpPr>
        <p:cNvPr id="1" name="Shape 70"/>
        <p:cNvGrpSpPr/>
        <p:nvPr/>
      </p:nvGrpSpPr>
      <p:grpSpPr>
        <a:xfrm>
          <a:off x="0" y="0"/>
          <a:ext cx="0" cy="0"/>
          <a:chOff x="0" y="0"/>
          <a:chExt cx="0" cy="0"/>
        </a:xfrm>
      </p:grpSpPr>
      <p:sp>
        <p:nvSpPr>
          <p:cNvPr id="71" name="Google Shape;71;p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72" name="Google Shape;72;p9"/>
          <p:cNvSpPr txBox="1">
            <a:spLocks noGrp="1"/>
          </p:cNvSpPr>
          <p:nvPr>
            <p:ph type="body" idx="1"/>
          </p:nvPr>
        </p:nvSpPr>
        <p:spPr>
          <a:xfrm>
            <a:off x="491065" y="6550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body" idx="2"/>
          </p:nvPr>
        </p:nvSpPr>
        <p:spPr>
          <a:xfrm>
            <a:off x="491067" y="1428292"/>
            <a:ext cx="11260666" cy="166361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Slide ">
  <p:cSld name="One Column Slide ">
    <p:spTree>
      <p:nvGrpSpPr>
        <p:cNvPr id="1" name="Shape 97"/>
        <p:cNvGrpSpPr/>
        <p:nvPr/>
      </p:nvGrpSpPr>
      <p:grpSpPr>
        <a:xfrm>
          <a:off x="0" y="0"/>
          <a:ext cx="0" cy="0"/>
          <a:chOff x="0" y="0"/>
          <a:chExt cx="0" cy="0"/>
        </a:xfrm>
      </p:grpSpPr>
      <p:sp>
        <p:nvSpPr>
          <p:cNvPr id="98" name="Google Shape;98;p1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99" name="Google Shape;99;p11"/>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00" name="Google Shape;100;p11"/>
          <p:cNvSpPr txBox="1">
            <a:spLocks noGrp="1"/>
          </p:cNvSpPr>
          <p:nvPr>
            <p:ph type="body" idx="1"/>
          </p:nvPr>
        </p:nvSpPr>
        <p:spPr>
          <a:xfrm>
            <a:off x="465666" y="1247754"/>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1"/>
          <p:cNvSpPr txBox="1">
            <a:spLocks noGrp="1"/>
          </p:cNvSpPr>
          <p:nvPr>
            <p:ph type="body" idx="2"/>
          </p:nvPr>
        </p:nvSpPr>
        <p:spPr>
          <a:xfrm>
            <a:off x="465668" y="20209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2" name="Google Shape;102;p11"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Slide ">
  <p:cSld name="Two Column Slide ">
    <p:spTree>
      <p:nvGrpSpPr>
        <p:cNvPr id="1" name="Shape 103"/>
        <p:cNvGrpSpPr/>
        <p:nvPr/>
      </p:nvGrpSpPr>
      <p:grpSpPr>
        <a:xfrm>
          <a:off x="0" y="0"/>
          <a:ext cx="0" cy="0"/>
          <a:chOff x="0" y="0"/>
          <a:chExt cx="0" cy="0"/>
        </a:xfrm>
      </p:grpSpPr>
      <p:sp>
        <p:nvSpPr>
          <p:cNvPr id="104" name="Google Shape;104;p1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05" name="Google Shape;105;p12"/>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pic>
        <p:nvPicPr>
          <p:cNvPr id="106" name="Google Shape;106;p12"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
        <p:nvSpPr>
          <p:cNvPr id="107" name="Google Shape;107;p12"/>
          <p:cNvSpPr txBox="1">
            <a:spLocks noGrp="1"/>
          </p:cNvSpPr>
          <p:nvPr>
            <p:ph type="body" idx="1"/>
          </p:nvPr>
        </p:nvSpPr>
        <p:spPr>
          <a:xfrm>
            <a:off x="465666" y="12646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2"/>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Slide - Pink Heading">
  <p:cSld name="One Column Slide - Pink Heading">
    <p:spTree>
      <p:nvGrpSpPr>
        <p:cNvPr id="1" name="Shape 109"/>
        <p:cNvGrpSpPr/>
        <p:nvPr/>
      </p:nvGrpSpPr>
      <p:grpSpPr>
        <a:xfrm>
          <a:off x="0" y="0"/>
          <a:ext cx="0" cy="0"/>
          <a:chOff x="0" y="0"/>
          <a:chExt cx="0" cy="0"/>
        </a:xfrm>
      </p:grpSpPr>
      <p:sp>
        <p:nvSpPr>
          <p:cNvPr id="110" name="Google Shape;110;p13"/>
          <p:cNvSpPr/>
          <p:nvPr/>
        </p:nvSpPr>
        <p:spPr>
          <a:xfrm>
            <a:off x="-1" y="1"/>
            <a:ext cx="12192000" cy="1889435"/>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11" name="Google Shape;111;p1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12" name="Google Shape;112;p13"/>
          <p:cNvSpPr txBox="1">
            <a:spLocks noGrp="1"/>
          </p:cNvSpPr>
          <p:nvPr>
            <p:ph type="body" idx="1"/>
          </p:nvPr>
        </p:nvSpPr>
        <p:spPr>
          <a:xfrm>
            <a:off x="465666" y="440268"/>
            <a:ext cx="11260668" cy="128275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3"/>
          <p:cNvSpPr txBox="1">
            <a:spLocks noGrp="1"/>
          </p:cNvSpPr>
          <p:nvPr>
            <p:ph type="body" idx="2"/>
          </p:nvPr>
        </p:nvSpPr>
        <p:spPr>
          <a:xfrm>
            <a:off x="465668" y="20874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4" name="Google Shape;114;p13" descr="Logo&#10;&#10;Description automatically generated"/>
          <p:cNvPicPr preferRelativeResize="0"/>
          <p:nvPr/>
        </p:nvPicPr>
        <p:blipFill rotWithShape="1">
          <a:blip r:embed="rId2">
            <a:alphaModFix/>
          </a:blip>
          <a:srcRect l="25070" r="24004" b="52268"/>
          <a:stretch/>
        </p:blipFill>
        <p:spPr>
          <a:xfrm>
            <a:off x="11184467" y="1296816"/>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 Slide - Pink Heading">
  <p:cSld name="Two Column Slide - Pink Heading">
    <p:spTree>
      <p:nvGrpSpPr>
        <p:cNvPr id="1" name="Shape 115"/>
        <p:cNvGrpSpPr/>
        <p:nvPr/>
      </p:nvGrpSpPr>
      <p:grpSpPr>
        <a:xfrm>
          <a:off x="0" y="0"/>
          <a:ext cx="0" cy="0"/>
          <a:chOff x="0" y="0"/>
          <a:chExt cx="0" cy="0"/>
        </a:xfrm>
      </p:grpSpPr>
      <p:sp>
        <p:nvSpPr>
          <p:cNvPr id="116" name="Google Shape;116;p14"/>
          <p:cNvSpPr/>
          <p:nvPr/>
        </p:nvSpPr>
        <p:spPr>
          <a:xfrm>
            <a:off x="-1" y="1"/>
            <a:ext cx="12192000" cy="1889435"/>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17" name="Google Shape;117;p14"/>
          <p:cNvSpPr txBox="1">
            <a:spLocks noGrp="1"/>
          </p:cNvSpPr>
          <p:nvPr>
            <p:ph type="body" idx="1"/>
          </p:nvPr>
        </p:nvSpPr>
        <p:spPr>
          <a:xfrm>
            <a:off x="465666" y="440268"/>
            <a:ext cx="11260668" cy="1205652"/>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3600"/>
              <a:buFont typeface="Arial"/>
              <a:buNone/>
              <a:defRPr sz="36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4"/>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9" name="Google Shape;119;p14" descr="Logo&#10;&#10;Description automatically generated"/>
          <p:cNvPicPr preferRelativeResize="0"/>
          <p:nvPr/>
        </p:nvPicPr>
        <p:blipFill rotWithShape="1">
          <a:blip r:embed="rId2">
            <a:alphaModFix/>
          </a:blip>
          <a:srcRect l="25070" r="24004" b="52268"/>
          <a:stretch/>
        </p:blipFill>
        <p:spPr>
          <a:xfrm>
            <a:off x="11184467" y="1296816"/>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ne Slide - Yelllow">
  <p:cSld name="Phone Slide - Yelllow">
    <p:spTree>
      <p:nvGrpSpPr>
        <p:cNvPr id="1" name="Shape 120"/>
        <p:cNvGrpSpPr/>
        <p:nvPr/>
      </p:nvGrpSpPr>
      <p:grpSpPr>
        <a:xfrm>
          <a:off x="0" y="0"/>
          <a:ext cx="0" cy="0"/>
          <a:chOff x="0" y="0"/>
          <a:chExt cx="0" cy="0"/>
        </a:xfrm>
      </p:grpSpPr>
      <p:sp>
        <p:nvSpPr>
          <p:cNvPr id="121" name="Google Shape;121;p15"/>
          <p:cNvSpPr/>
          <p:nvPr/>
        </p:nvSpPr>
        <p:spPr>
          <a:xfrm>
            <a:off x="6577123"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pic>
        <p:nvPicPr>
          <p:cNvPr id="122" name="Google Shape;122;p15"/>
          <p:cNvPicPr preferRelativeResize="0"/>
          <p:nvPr/>
        </p:nvPicPr>
        <p:blipFill rotWithShape="1">
          <a:blip r:embed="rId2">
            <a:alphaModFix/>
          </a:blip>
          <a:srcRect/>
          <a:stretch/>
        </p:blipFill>
        <p:spPr>
          <a:xfrm>
            <a:off x="6577123" y="1619604"/>
            <a:ext cx="4625130" cy="5238394"/>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123" name="Google Shape;123;p15"/>
          <p:cNvSpPr>
            <a:spLocks noGrp="1"/>
          </p:cNvSpPr>
          <p:nvPr>
            <p:ph type="pic" idx="2"/>
          </p:nvPr>
        </p:nvSpPr>
        <p:spPr>
          <a:xfrm>
            <a:off x="7020057" y="3028280"/>
            <a:ext cx="3691822" cy="3829719"/>
          </a:xfrm>
          <a:prstGeom prst="rect">
            <a:avLst/>
          </a:prstGeom>
          <a:noFill/>
          <a:ln>
            <a:noFill/>
          </a:ln>
        </p:spPr>
      </p:sp>
      <p:sp>
        <p:nvSpPr>
          <p:cNvPr id="124" name="Google Shape;124;p15"/>
          <p:cNvSpPr txBox="1">
            <a:spLocks noGrp="1"/>
          </p:cNvSpPr>
          <p:nvPr>
            <p:ph type="body" idx="1"/>
          </p:nvPr>
        </p:nvSpPr>
        <p:spPr>
          <a:xfrm>
            <a:off x="481122" y="807487"/>
            <a:ext cx="561487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5"/>
          <p:cNvSpPr txBox="1">
            <a:spLocks noGrp="1"/>
          </p:cNvSpPr>
          <p:nvPr>
            <p:ph type="body" idx="3"/>
          </p:nvPr>
        </p:nvSpPr>
        <p:spPr>
          <a:xfrm>
            <a:off x="481124" y="1580692"/>
            <a:ext cx="5614877"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5" r:id="rId12"/>
    <p:sldLayoutId id="2147483666" r:id="rId13"/>
    <p:sldLayoutId id="2147483667" r:id="rId14"/>
    <p:sldLayoutId id="2147483668" r:id="rId15"/>
    <p:sldLayoutId id="214748366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izi.travel/en"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servicedesigntools.org/tools/ecosystem-map"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jingculturecommerce.com/sanxingdui-museum-tencent-ip-partnership/" TargetMode="External"/><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ternationaleonline.org/" TargetMode="External"/><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jingculturecommerce.com/valentine-museum-artglass-monument-avenue-ar-tour/" TargetMode="External"/><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www.miro.com/"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hyperlink" Target="https://www.internationaleonline.org/" TargetMode="External"/><Relationship Id="rId3" Type="http://schemas.openxmlformats.org/officeDocument/2006/relationships/hyperlink" Target="https://cutt.ly/sEuwzH0" TargetMode="External"/><Relationship Id="rId7" Type="http://schemas.openxmlformats.org/officeDocument/2006/relationships/hyperlink" Target="https://cutt.ly/7WzKssj" TargetMode="External"/><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hyperlink" Target="https://cutt.ly/1RLbR4x" TargetMode="External"/><Relationship Id="rId5" Type="http://schemas.openxmlformats.org/officeDocument/2006/relationships/hyperlink" Target="https://cutt.ly/EnTxXXB" TargetMode="External"/><Relationship Id="rId10" Type="http://schemas.openxmlformats.org/officeDocument/2006/relationships/hyperlink" Target="https://www.miro.com/" TargetMode="External"/><Relationship Id="rId4" Type="http://schemas.openxmlformats.org/officeDocument/2006/relationships/hyperlink" Target="https://cutt.ly/ZEuo94l" TargetMode="External"/><Relationship Id="rId9" Type="http://schemas.openxmlformats.org/officeDocument/2006/relationships/hyperlink" Target="https://cutt.ly/7Wz6mz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knightfoundation.org/reports/digital-readiness-and-innovation-in-museum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27" y="906514"/>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9" y="3743416"/>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sz="5400" dirty="0">
                <a:solidFill>
                  <a:schemeClr val="bg1"/>
                </a:solidFill>
                <a:latin typeface="Calibri" panose="020F0502020204030204" pitchFamily="34" charset="0"/>
                <a:cs typeface="Calibri" panose="020F0502020204030204" pitchFamily="34" charset="0"/>
              </a:rPr>
              <a:t>Modulo 6</a:t>
            </a:r>
          </a:p>
        </p:txBody>
      </p:sp>
      <p:sp>
        <p:nvSpPr>
          <p:cNvPr id="7" name="Google Shape;153;p18">
            <a:extLst>
              <a:ext uri="{FF2B5EF4-FFF2-40B4-BE49-F238E27FC236}">
                <a16:creationId xmlns:a16="http://schemas.microsoft.com/office/drawing/2014/main" id="{ABFC28A1-491C-0546-A253-1F9B4F93B941}"/>
              </a:ext>
            </a:extLst>
          </p:cNvPr>
          <p:cNvSpPr txBox="1"/>
          <p:nvPr/>
        </p:nvSpPr>
        <p:spPr>
          <a:xfrm>
            <a:off x="0" y="4645966"/>
            <a:ext cx="12192000" cy="1152707"/>
          </a:xfrm>
          <a:prstGeom prst="rect">
            <a:avLst/>
          </a:prstGeom>
          <a:noFill/>
          <a:ln>
            <a:noFill/>
          </a:ln>
        </p:spPr>
        <p:txBody>
          <a:bodyPr spcFirstLastPara="1" wrap="square" lIns="91425" tIns="45700" rIns="91425" bIns="45700" anchor="t" anchorCtr="0">
            <a:noAutofit/>
          </a:bodyPr>
          <a:lstStyle/>
          <a:p>
            <a:pPr lvl="0" algn="ctr">
              <a:buClr>
                <a:schemeClr val="dk1"/>
              </a:buClr>
              <a:buSzPts val="1100"/>
            </a:pPr>
            <a:r>
              <a:rPr lang="it-IT" sz="3600" b="1" dirty="0">
                <a:solidFill>
                  <a:schemeClr val="lt1"/>
                </a:solidFill>
                <a:latin typeface="Calibri" panose="020F0502020204030204" pitchFamily="34" charset="0"/>
                <a:ea typeface="Avenir"/>
                <a:cs typeface="Calibri" panose="020F0502020204030204" pitchFamily="34" charset="0"/>
                <a:sym typeface="Avenir"/>
              </a:rPr>
              <a:t>Collaborare con altri per proteggere, preservare e promuovere il patrimonio culturale a livello di destinazione.</a:t>
            </a:r>
          </a:p>
          <a:p>
            <a:pPr marL="0" marR="0" lvl="0" indent="0" algn="ctr" rtl="0">
              <a:lnSpc>
                <a:spcPct val="100000"/>
              </a:lnSpc>
              <a:spcBef>
                <a:spcPts val="0"/>
              </a:spcBef>
              <a:spcAft>
                <a:spcPts val="0"/>
              </a:spcAft>
              <a:buClr>
                <a:schemeClr val="dk1"/>
              </a:buClr>
              <a:buSzPts val="1100"/>
              <a:buFont typeface="Arial"/>
              <a:buNone/>
            </a:pPr>
            <a:endParaRPr sz="3600"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chemeClr val="lt1"/>
              </a:buClr>
              <a:buSzPts val="3600"/>
              <a:buFont typeface="Arial"/>
              <a:buNone/>
            </a:pPr>
            <a:endParaRPr sz="3600"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3" name="Rettangolo 2">
            <a:extLst>
              <a:ext uri="{FF2B5EF4-FFF2-40B4-BE49-F238E27FC236}">
                <a16:creationId xmlns:a16="http://schemas.microsoft.com/office/drawing/2014/main" id="{4A7F8234-5D8D-1047-9DA7-E673F121D96E}"/>
              </a:ext>
            </a:extLst>
          </p:cNvPr>
          <p:cNvSpPr/>
          <p:nvPr/>
        </p:nvSpPr>
        <p:spPr>
          <a:xfrm>
            <a:off x="1435100" y="1455866"/>
            <a:ext cx="4102100" cy="540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7" name="Google Shape;297;p34"/>
          <p:cNvSpPr txBox="1">
            <a:spLocks noGrp="1"/>
          </p:cNvSpPr>
          <p:nvPr>
            <p:ph type="body" idx="1"/>
          </p:nvPr>
        </p:nvSpPr>
        <p:spPr>
          <a:xfrm>
            <a:off x="6096000" y="761961"/>
            <a:ext cx="5339109" cy="631527"/>
          </a:xfrm>
          <a:prstGeom prst="rect">
            <a:avLst/>
          </a:prstGeom>
          <a:noFill/>
          <a:ln>
            <a:noFill/>
          </a:ln>
        </p:spPr>
        <p:txBody>
          <a:bodyPr spcFirstLastPara="1" wrap="square" lIns="91425" tIns="45700" rIns="91425" bIns="45700" anchor="t" anchorCtr="0">
            <a:noAutofit/>
          </a:bodyPr>
          <a:lstStyle/>
          <a:p>
            <a:pPr marL="0" indent="0">
              <a:spcBef>
                <a:spcPts val="0"/>
              </a:spcBef>
            </a:pPr>
            <a:r>
              <a:rPr lang="it-IT" dirty="0">
                <a:latin typeface="Calibri" panose="020F0502020204030204" pitchFamily="34" charset="0"/>
                <a:cs typeface="Calibri" panose="020F0502020204030204" pitchFamily="34" charset="0"/>
              </a:rPr>
              <a:t>Caso studio</a:t>
            </a:r>
          </a:p>
        </p:txBody>
      </p:sp>
      <p:pic>
        <p:nvPicPr>
          <p:cNvPr id="2" name="Immagine 2">
            <a:hlinkClick r:id="rId3"/>
            <a:extLst>
              <a:ext uri="{FF2B5EF4-FFF2-40B4-BE49-F238E27FC236}">
                <a16:creationId xmlns:a16="http://schemas.microsoft.com/office/drawing/2014/main" id="{7CD3EB61-8149-4BCA-B6F8-2AFF38913E4D}"/>
              </a:ext>
            </a:extLst>
          </p:cNvPr>
          <p:cNvPicPr>
            <a:picLocks noChangeAspect="1"/>
          </p:cNvPicPr>
          <p:nvPr/>
        </p:nvPicPr>
        <p:blipFill>
          <a:blip r:embed="rId4"/>
          <a:stretch>
            <a:fillRect/>
          </a:stretch>
        </p:blipFill>
        <p:spPr>
          <a:xfrm>
            <a:off x="1551379" y="2083658"/>
            <a:ext cx="3869541" cy="3869541"/>
          </a:xfrm>
          <a:prstGeom prst="rect">
            <a:avLst/>
          </a:prstGeom>
        </p:spPr>
      </p:pic>
      <p:sp>
        <p:nvSpPr>
          <p:cNvPr id="5" name="Google Shape;207;p24">
            <a:extLst>
              <a:ext uri="{FF2B5EF4-FFF2-40B4-BE49-F238E27FC236}">
                <a16:creationId xmlns:a16="http://schemas.microsoft.com/office/drawing/2014/main" id="{1D8BFD94-3BA6-5342-A4A7-FDFD2CEFF9F6}"/>
              </a:ext>
            </a:extLst>
          </p:cNvPr>
          <p:cNvSpPr txBox="1">
            <a:spLocks/>
          </p:cNvSpPr>
          <p:nvPr/>
        </p:nvSpPr>
        <p:spPr>
          <a:xfrm>
            <a:off x="6096000" y="1393488"/>
            <a:ext cx="5867400" cy="4823162"/>
          </a:xfrm>
          <a:prstGeom prst="rect">
            <a:avLst/>
          </a:prstGeom>
          <a:noFill/>
          <a:ln>
            <a:noFill/>
          </a:ln>
        </p:spPr>
        <p:txBody>
          <a:bodyPr spcFirstLastPara="1" wrap="square" lIns="91425" tIns="45700" rIns="91425" bIns="45700" anchor="t" anchorCtr="0">
            <a:noAutofit/>
          </a:bodyPr>
          <a:lstStyle/>
          <a:p>
            <a:r>
              <a:rPr lang="it-IT" sz="2400" dirty="0" err="1">
                <a:solidFill>
                  <a:schemeClr val="tx1"/>
                </a:solidFill>
                <a:latin typeface="Calibri" panose="020F0502020204030204" pitchFamily="34" charset="0"/>
                <a:cs typeface="Calibri" panose="020F0502020204030204" pitchFamily="34" charset="0"/>
              </a:rPr>
              <a:t>Izi.TRAVEL</a:t>
            </a:r>
            <a:r>
              <a:rPr lang="it-IT" sz="2400" dirty="0">
                <a:solidFill>
                  <a:schemeClr val="tx1"/>
                </a:solidFill>
                <a:latin typeface="Calibri" panose="020F0502020204030204" pitchFamily="34" charset="0"/>
                <a:cs typeface="Calibri" panose="020F0502020204030204" pitchFamily="34" charset="0"/>
              </a:rPr>
              <a:t> è una </a:t>
            </a:r>
            <a:r>
              <a:rPr lang="it-IT" sz="2400" dirty="0">
                <a:solidFill>
                  <a:srgbClr val="E43794"/>
                </a:solidFill>
                <a:latin typeface="Calibri" panose="020F0502020204030204" pitchFamily="34" charset="0"/>
                <a:cs typeface="Calibri" panose="020F0502020204030204" pitchFamily="34" charset="0"/>
              </a:rPr>
              <a:t>piattaforma di storytelling aperta e gratuita </a:t>
            </a:r>
            <a:r>
              <a:rPr lang="it-IT" sz="2400" dirty="0">
                <a:solidFill>
                  <a:schemeClr val="tx1"/>
                </a:solidFill>
                <a:latin typeface="Calibri" panose="020F0502020204030204" pitchFamily="34" charset="0"/>
                <a:cs typeface="Calibri" panose="020F0502020204030204" pitchFamily="34" charset="0"/>
              </a:rPr>
              <a:t>nata nel 2011 con l'obiettivo di mettere in contatto le città, i musei e le loro storie con i viaggiatori. </a:t>
            </a:r>
          </a:p>
          <a:p>
            <a:endParaRPr lang="it-IT" sz="2400" dirty="0">
              <a:solidFill>
                <a:schemeClr val="tx1"/>
              </a:solidFill>
              <a:latin typeface="Calibri" panose="020F0502020204030204" pitchFamily="34" charset="0"/>
              <a:cs typeface="Calibri" panose="020F0502020204030204" pitchFamily="34" charset="0"/>
            </a:endParaRPr>
          </a:p>
          <a:p>
            <a:r>
              <a:rPr lang="it-IT" sz="2400" dirty="0">
                <a:solidFill>
                  <a:schemeClr val="tx1"/>
                </a:solidFill>
                <a:latin typeface="Calibri" panose="020F0502020204030204" pitchFamily="34" charset="0"/>
                <a:cs typeface="Calibri" panose="020F0502020204030204" pitchFamily="34" charset="0"/>
              </a:rPr>
              <a:t>La piattaforma ha creato un hub dinamico in cui migliaia di fornitori di contenuti possono creare facilmente guide multimediali per milioni di viaggiatori. Questo approccio collaborativo</a:t>
            </a:r>
            <a:r>
              <a:rPr lang="it-IT" sz="2400" dirty="0">
                <a:solidFill>
                  <a:srgbClr val="7F7F7F"/>
                </a:solidFill>
                <a:latin typeface="Calibri" panose="020F0502020204030204" pitchFamily="34" charset="0"/>
                <a:cs typeface="Calibri" panose="020F0502020204030204" pitchFamily="34" charset="0"/>
              </a:rPr>
              <a:t> </a:t>
            </a:r>
            <a:r>
              <a:rPr lang="it-IT" sz="2400" dirty="0">
                <a:solidFill>
                  <a:srgbClr val="E43794"/>
                </a:solidFill>
                <a:latin typeface="Calibri" panose="020F0502020204030204" pitchFamily="34" charset="0"/>
                <a:cs typeface="Calibri" panose="020F0502020204030204" pitchFamily="34" charset="0"/>
              </a:rPr>
              <a:t>permette a chiunque di creare contenuti per musei e città, fornendo contenuti coinvolgenti ai visitatori e consentendo una rapida crescita </a:t>
            </a:r>
            <a:r>
              <a:rPr lang="it-IT" sz="2400" dirty="0">
                <a:solidFill>
                  <a:schemeClr val="tx1"/>
                </a:solidFill>
                <a:latin typeface="Calibri" panose="020F0502020204030204" pitchFamily="34" charset="0"/>
                <a:cs typeface="Calibri" panose="020F0502020204030204" pitchFamily="34" charset="0"/>
              </a:rPr>
              <a:t>della piattaforma.</a:t>
            </a:r>
          </a:p>
        </p:txBody>
      </p:sp>
      <p:sp>
        <p:nvSpPr>
          <p:cNvPr id="8" name="Google Shape;224;p26">
            <a:extLst>
              <a:ext uri="{FF2B5EF4-FFF2-40B4-BE49-F238E27FC236}">
                <a16:creationId xmlns:a16="http://schemas.microsoft.com/office/drawing/2014/main" id="{E04771A6-0D23-924C-8592-A560688A00C8}"/>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10</a:t>
            </a:fld>
            <a:endParaRPr lang="en-US" dirty="0"/>
          </a:p>
        </p:txBody>
      </p:sp>
    </p:spTree>
    <p:extLst>
      <p:ext uri="{BB962C8B-B14F-4D97-AF65-F5344CB8AC3E}">
        <p14:creationId xmlns:p14="http://schemas.microsoft.com/office/powerpoint/2010/main" val="3303547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817826"/>
            <a:ext cx="7735886" cy="1277729"/>
          </a:xfrm>
        </p:spPr>
        <p:txBody>
          <a:bodyPr/>
          <a:lstStyle/>
          <a:p>
            <a:pPr lvl="0">
              <a:spcBef>
                <a:spcPts val="0"/>
              </a:spcBef>
              <a:buClr>
                <a:schemeClr val="lt1"/>
              </a:buClr>
              <a:buSzPts val="4000"/>
            </a:pPr>
            <a:r>
              <a:rPr lang="it-IT">
                <a:latin typeface="Calibri" panose="020F0502020204030204" pitchFamily="34" charset="0"/>
                <a:cs typeface="Calibri" panose="020F0502020204030204" pitchFamily="34" charset="0"/>
              </a:rPr>
              <a:t>Coinvolgere le parti interessate</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442064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a:spLocks noGrp="1"/>
          </p:cNvSpPr>
          <p:nvPr>
            <p:ph type="body" idx="1"/>
          </p:nvPr>
        </p:nvSpPr>
        <p:spPr>
          <a:xfrm>
            <a:off x="465534" y="546948"/>
            <a:ext cx="11260668"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it-IT" dirty="0">
                <a:latin typeface="Calibri" panose="020F0502020204030204" pitchFamily="34" charset="0"/>
                <a:cs typeface="Calibri" panose="020F0502020204030204" pitchFamily="34" charset="0"/>
              </a:rPr>
              <a:t>COINVOLGI E COLLABORA</a:t>
            </a:r>
          </a:p>
        </p:txBody>
      </p:sp>
      <p:sp>
        <p:nvSpPr>
          <p:cNvPr id="224" name="Google Shape;224;p26"/>
          <p:cNvSpPr txBox="1">
            <a:spLocks noGrp="1"/>
          </p:cNvSpPr>
          <p:nvPr>
            <p:ph type="sldNum" idx="4294967295"/>
          </p:nvPr>
        </p:nvSpPr>
        <p:spPr>
          <a:xfrm>
            <a:off x="7889875" y="6561138"/>
            <a:ext cx="4302125"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26" name="Google Shape;226;p26"/>
          <p:cNvSpPr txBox="1">
            <a:spLocks noGrp="1"/>
          </p:cNvSpPr>
          <p:nvPr>
            <p:ph type="body" idx="2"/>
          </p:nvPr>
        </p:nvSpPr>
        <p:spPr>
          <a:xfrm>
            <a:off x="465402" y="2517252"/>
            <a:ext cx="11260800" cy="3793800"/>
          </a:xfrm>
          <a:prstGeom prst="rect">
            <a:avLst/>
          </a:prstGeom>
          <a:noFill/>
          <a:ln>
            <a:noFill/>
          </a:ln>
        </p:spPr>
        <p:txBody>
          <a:bodyPr spcFirstLastPara="1" wrap="square" lIns="91425" tIns="45700" rIns="91425" bIns="45700" anchor="t" anchorCtr="0">
            <a:noAutofit/>
          </a:bodyPr>
          <a:lstStyle/>
          <a:p>
            <a:pPr marL="0" lvl="0" indent="0"/>
            <a:r>
              <a:rPr lang="it-IT" dirty="0">
                <a:solidFill>
                  <a:schemeClr val="tx1"/>
                </a:solidFill>
                <a:latin typeface="Calibri" panose="020F0502020204030204" pitchFamily="34" charset="0"/>
                <a:cs typeface="Calibri" panose="020F0502020204030204" pitchFamily="34" charset="0"/>
              </a:rPr>
              <a:t>I progetti di esperienze turistiche immersive abbracciano campi molto diversi e quindi spesso </a:t>
            </a:r>
            <a:r>
              <a:rPr lang="it-IT" dirty="0">
                <a:solidFill>
                  <a:srgbClr val="E43794"/>
                </a:solidFill>
                <a:latin typeface="Calibri" panose="020F0502020204030204" pitchFamily="34" charset="0"/>
                <a:cs typeface="Calibri" panose="020F0502020204030204" pitchFamily="34" charset="0"/>
              </a:rPr>
              <a:t>coinvolgono professioni, istituzioni, competenze e punti di vista differenti, </a:t>
            </a:r>
            <a:r>
              <a:rPr lang="it-IT" dirty="0">
                <a:solidFill>
                  <a:schemeClr val="tx1"/>
                </a:solidFill>
                <a:latin typeface="Calibri" panose="020F0502020204030204" pitchFamily="34" charset="0"/>
                <a:cs typeface="Calibri" panose="020F0502020204030204" pitchFamily="34" charset="0"/>
              </a:rPr>
              <a:t>richiedendo la creazione di collaborazioni che </a:t>
            </a:r>
            <a:r>
              <a:rPr lang="it-IT" dirty="0">
                <a:solidFill>
                  <a:srgbClr val="E43794"/>
                </a:solidFill>
                <a:latin typeface="Calibri" panose="020F0502020204030204" pitchFamily="34" charset="0"/>
                <a:cs typeface="Calibri" panose="020F0502020204030204" pitchFamily="34" charset="0"/>
              </a:rPr>
              <a:t>richiedono preparazione, argomentazione e costruzione del consenso</a:t>
            </a:r>
            <a:r>
              <a:rPr lang="it-IT" dirty="0">
                <a:solidFill>
                  <a:schemeClr val="tx1"/>
                </a:solidFill>
                <a:latin typeface="Calibri" panose="020F0502020204030204" pitchFamily="34" charset="0"/>
                <a:cs typeface="Calibri" panose="020F0502020204030204" pitchFamily="34" charset="0"/>
              </a:rPr>
              <a:t>.</a:t>
            </a:r>
          </a:p>
          <a:p>
            <a:pPr marL="0" lvl="0" indent="0" algn="just" rtl="0">
              <a:lnSpc>
                <a:spcPct val="100000"/>
              </a:lnSpc>
              <a:spcBef>
                <a:spcPts val="0"/>
              </a:spcBef>
              <a:spcAft>
                <a:spcPts val="0"/>
              </a:spcAft>
              <a:buClr>
                <a:srgbClr val="7F7F7F"/>
              </a:buClr>
              <a:buSzPts val="2400"/>
              <a:buNone/>
            </a:pPr>
            <a:endParaRPr lang="it-IT" dirty="0">
              <a:solidFill>
                <a:schemeClr val="tx1"/>
              </a:solidFill>
              <a:latin typeface="Calibri" panose="020F0502020204030204" pitchFamily="34" charset="0"/>
              <a:cs typeface="Calibri" panose="020F0502020204030204" pitchFamily="34" charset="0"/>
            </a:endParaRPr>
          </a:p>
          <a:p>
            <a:pPr marL="0" lvl="0" indent="0"/>
            <a:r>
              <a:rPr lang="it-IT" dirty="0">
                <a:solidFill>
                  <a:schemeClr val="tx1"/>
                </a:solidFill>
                <a:latin typeface="Calibri" panose="020F0502020204030204" pitchFamily="34" charset="0"/>
                <a:cs typeface="Calibri" panose="020F0502020204030204" pitchFamily="34" charset="0"/>
              </a:rPr>
              <a:t>Non esiste una ricetta unica per lavorare in gruppi interdisciplinari ma, in quanto iniziatori di un progetto, dovremmo </a:t>
            </a:r>
            <a:r>
              <a:rPr lang="it-IT" dirty="0">
                <a:solidFill>
                  <a:srgbClr val="E43794"/>
                </a:solidFill>
                <a:latin typeface="Calibri" panose="020F0502020204030204" pitchFamily="34" charset="0"/>
                <a:cs typeface="Calibri" panose="020F0502020204030204" pitchFamily="34" charset="0"/>
              </a:rPr>
              <a:t>informare e coinvolgere fin dall'inizio </a:t>
            </a:r>
            <a:r>
              <a:rPr lang="it-IT" dirty="0">
                <a:solidFill>
                  <a:schemeClr val="tx1"/>
                </a:solidFill>
                <a:latin typeface="Calibri" panose="020F0502020204030204" pitchFamily="34" charset="0"/>
                <a:cs typeface="Calibri" panose="020F0502020204030204" pitchFamily="34" charset="0"/>
              </a:rPr>
              <a:t>tutte le parti interessate sui nostri interessi, piani e tempistiche, al fine di definire il quadro delle collaborazioni e del potenziale coinvolgimento. Una </a:t>
            </a:r>
            <a:r>
              <a:rPr lang="it-IT" dirty="0">
                <a:solidFill>
                  <a:srgbClr val="E43794"/>
                </a:solidFill>
                <a:latin typeface="Calibri" panose="020F0502020204030204" pitchFamily="34" charset="0"/>
                <a:cs typeface="Calibri" panose="020F0502020204030204" pitchFamily="34" charset="0"/>
              </a:rPr>
              <a:t>comunicazione trasparente </a:t>
            </a:r>
            <a:r>
              <a:rPr lang="it-IT" dirty="0">
                <a:solidFill>
                  <a:schemeClr val="tx1"/>
                </a:solidFill>
                <a:latin typeface="Calibri" panose="020F0502020204030204" pitchFamily="34" charset="0"/>
                <a:cs typeface="Calibri" panose="020F0502020204030204" pitchFamily="34" charset="0"/>
              </a:rPr>
              <a:t>garantisce un'onesta opportunità di partecipazione alle parti interessate.</a:t>
            </a:r>
            <a:endParaRPr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26"/>
          <p:cNvSpPr txBox="1">
            <a:spLocks noGrp="1"/>
          </p:cNvSpPr>
          <p:nvPr>
            <p:ph type="sldNum" idx="4294967295"/>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dirty="0"/>
          </a:p>
        </p:txBody>
      </p:sp>
      <p:pic>
        <p:nvPicPr>
          <p:cNvPr id="225" name="Google Shape;225;p26"/>
          <p:cNvPicPr preferRelativeResize="0"/>
          <p:nvPr/>
        </p:nvPicPr>
        <p:blipFill>
          <a:blip r:embed="rId3">
            <a:alphaModFix/>
          </a:blip>
          <a:stretch>
            <a:fillRect/>
          </a:stretch>
        </p:blipFill>
        <p:spPr>
          <a:xfrm>
            <a:off x="8195437" y="4444593"/>
            <a:ext cx="3690999" cy="2190001"/>
          </a:xfrm>
          <a:prstGeom prst="rect">
            <a:avLst/>
          </a:prstGeom>
          <a:noFill/>
          <a:ln>
            <a:noFill/>
          </a:ln>
        </p:spPr>
      </p:pic>
      <p:sp>
        <p:nvSpPr>
          <p:cNvPr id="227" name="Google Shape;227;p26"/>
          <p:cNvSpPr txBox="1">
            <a:spLocks noGrp="1"/>
          </p:cNvSpPr>
          <p:nvPr>
            <p:ph type="body" idx="2"/>
          </p:nvPr>
        </p:nvSpPr>
        <p:spPr>
          <a:xfrm>
            <a:off x="465534" y="3472964"/>
            <a:ext cx="8266986" cy="3202474"/>
          </a:xfrm>
          <a:prstGeom prst="rect">
            <a:avLst/>
          </a:prstGeom>
          <a:noFill/>
          <a:ln>
            <a:noFill/>
          </a:ln>
        </p:spPr>
        <p:txBody>
          <a:bodyPr spcFirstLastPara="1" wrap="square" lIns="91425" tIns="45700" rIns="91425" bIns="45700" anchor="t" anchorCtr="0">
            <a:noAutofit/>
          </a:bodyPr>
          <a:lstStyle/>
          <a:p>
            <a:pPr marL="0" indent="0" algn="l">
              <a:buSzPts val="1200"/>
            </a:pPr>
            <a:r>
              <a:rPr lang="it-IT" b="1">
                <a:highlight>
                  <a:srgbClr val="FBE000"/>
                </a:highlight>
                <a:latin typeface="Calibri" panose="020F0502020204030204" pitchFamily="34" charset="0"/>
                <a:cs typeface="Calibri" panose="020F0502020204030204" pitchFamily="34" charset="0"/>
              </a:rPr>
              <a:t>Un consiglio</a:t>
            </a:r>
            <a:r>
              <a:rPr lang="it-IT" b="1">
                <a:solidFill>
                  <a:srgbClr val="7F7F7F"/>
                </a:solidFill>
                <a:highlight>
                  <a:srgbClr val="FBE000"/>
                </a:highlight>
                <a:latin typeface="Calibri" panose="020F0502020204030204" pitchFamily="34" charset="0"/>
                <a:cs typeface="Calibri" panose="020F0502020204030204" pitchFamily="34" charset="0"/>
              </a:rPr>
              <a:t>!</a:t>
            </a:r>
            <a:r>
              <a:rPr lang="it-IT">
                <a:latin typeface="Calibri" panose="020F0502020204030204" pitchFamily="34" charset="0"/>
                <a:cs typeface="Calibri" panose="020F0502020204030204" pitchFamily="34" charset="0"/>
              </a:rPr>
              <a:t> </a:t>
            </a:r>
            <a:r>
              <a:rPr lang="it-IT">
                <a:solidFill>
                  <a:schemeClr val="tx1"/>
                </a:solidFill>
                <a:latin typeface="Calibri" panose="020F0502020204030204" pitchFamily="34" charset="0"/>
                <a:cs typeface="Calibri" panose="020F0502020204030204" pitchFamily="34" charset="0"/>
              </a:rPr>
              <a:t>Raccogli quante più informazioni possibili sul patrimonio culturale in questione. Più materiale (grafico, audio...) viene raccolto, maggiori sono le opportunità di collaborazione con le industrie creative e culturali, come ad esempio: </a:t>
            </a:r>
          </a:p>
          <a:p>
            <a:pPr indent="-342900">
              <a:buClr>
                <a:srgbClr val="FBE000"/>
              </a:buClr>
              <a:buSzPts val="1800"/>
              <a:buFont typeface="Arial"/>
              <a:buChar char="●"/>
            </a:pPr>
            <a:r>
              <a:rPr lang="it-IT">
                <a:solidFill>
                  <a:srgbClr val="E43794"/>
                </a:solidFill>
                <a:latin typeface="Calibri" panose="020F0502020204030204" pitchFamily="34" charset="0"/>
                <a:cs typeface="Calibri" panose="020F0502020204030204" pitchFamily="34" charset="0"/>
              </a:rPr>
              <a:t>designer grafici e multimediali;</a:t>
            </a:r>
          </a:p>
          <a:p>
            <a:pPr indent="-342900">
              <a:buClr>
                <a:srgbClr val="FBE000"/>
              </a:buClr>
              <a:buSzPts val="1800"/>
              <a:buFont typeface="Arial"/>
              <a:buChar char="●"/>
            </a:pPr>
            <a:r>
              <a:rPr lang="it-IT">
                <a:solidFill>
                  <a:srgbClr val="E43794"/>
                </a:solidFill>
                <a:latin typeface="Calibri" panose="020F0502020204030204" pitchFamily="34" charset="0"/>
                <a:cs typeface="Calibri" panose="020F0502020204030204" pitchFamily="34" charset="0"/>
              </a:rPr>
              <a:t>artisti e architetti;</a:t>
            </a:r>
          </a:p>
          <a:p>
            <a:pPr indent="-342900">
              <a:buClr>
                <a:srgbClr val="FBE000"/>
              </a:buClr>
              <a:buSzPts val="1800"/>
              <a:buFont typeface="Arial"/>
              <a:buChar char="●"/>
            </a:pPr>
            <a:r>
              <a:rPr lang="it-IT">
                <a:solidFill>
                  <a:srgbClr val="E43794"/>
                </a:solidFill>
                <a:latin typeface="Calibri" panose="020F0502020204030204" pitchFamily="34" charset="0"/>
                <a:cs typeface="Calibri" panose="020F0502020204030204" pitchFamily="34" charset="0"/>
              </a:rPr>
              <a:t>programmatori </a:t>
            </a:r>
            <a:r>
              <a:rPr lang="it-IT">
                <a:solidFill>
                  <a:schemeClr val="tx1"/>
                </a:solidFill>
                <a:latin typeface="Calibri" panose="020F0502020204030204" pitchFamily="34" charset="0"/>
                <a:cs typeface="Calibri" panose="020F0502020204030204" pitchFamily="34" charset="0"/>
              </a:rPr>
              <a:t>ed altri.</a:t>
            </a:r>
          </a:p>
          <a:p>
            <a:pPr marL="0" lvl="0" indent="0" algn="just" rtl="0">
              <a:lnSpc>
                <a:spcPct val="100000"/>
              </a:lnSpc>
              <a:spcBef>
                <a:spcPts val="0"/>
              </a:spcBef>
              <a:spcAft>
                <a:spcPts val="0"/>
              </a:spcAft>
              <a:buClr>
                <a:srgbClr val="7F7F7F"/>
              </a:buClr>
              <a:buSzPts val="2400"/>
              <a:buNone/>
            </a:pPr>
            <a:endParaRPr lang="it-IT">
              <a:solidFill>
                <a:srgbClr val="E43794"/>
              </a:solidFill>
              <a:latin typeface="Calibri" panose="020F0502020204030204" pitchFamily="34" charset="0"/>
              <a:cs typeface="Calibri" panose="020F0502020204030204" pitchFamily="34" charset="0"/>
            </a:endParaRPr>
          </a:p>
        </p:txBody>
      </p:sp>
      <p:sp>
        <p:nvSpPr>
          <p:cNvPr id="13" name="Google Shape;227;p26">
            <a:extLst>
              <a:ext uri="{FF2B5EF4-FFF2-40B4-BE49-F238E27FC236}">
                <a16:creationId xmlns:a16="http://schemas.microsoft.com/office/drawing/2014/main" id="{4BBD0222-20B7-4341-9F94-B11792EB30FC}"/>
              </a:ext>
            </a:extLst>
          </p:cNvPr>
          <p:cNvSpPr txBox="1">
            <a:spLocks/>
          </p:cNvSpPr>
          <p:nvPr/>
        </p:nvSpPr>
        <p:spPr>
          <a:xfrm>
            <a:off x="465534" y="2167969"/>
            <a:ext cx="11260668" cy="12111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buSzPts val="1200"/>
            </a:pPr>
            <a:r>
              <a:rPr lang="it-IT">
                <a:solidFill>
                  <a:srgbClr val="E43794"/>
                </a:solidFill>
                <a:latin typeface="Calibri" panose="020F0502020204030204" pitchFamily="34" charset="0"/>
                <a:cs typeface="Calibri" panose="020F0502020204030204" pitchFamily="34" charset="0"/>
              </a:rPr>
              <a:t>La collaborazione deve essere vista come un'opportunità per ottenere risultati migliori </a:t>
            </a:r>
            <a:r>
              <a:rPr lang="it-IT">
                <a:solidFill>
                  <a:schemeClr val="tx1"/>
                </a:solidFill>
                <a:latin typeface="Calibri" panose="020F0502020204030204" pitchFamily="34" charset="0"/>
                <a:cs typeface="Calibri" panose="020F0502020204030204" pitchFamily="34" charset="0"/>
              </a:rPr>
              <a:t>- L'apertura del processo a diverse parti interessate può aumentare in modo massiccio le competenze a cui si ha accesso e i risultati che si ottengono.</a:t>
            </a:r>
          </a:p>
        </p:txBody>
      </p:sp>
      <p:sp>
        <p:nvSpPr>
          <p:cNvPr id="9" name="Google Shape;223;p26">
            <a:extLst>
              <a:ext uri="{FF2B5EF4-FFF2-40B4-BE49-F238E27FC236}">
                <a16:creationId xmlns:a16="http://schemas.microsoft.com/office/drawing/2014/main" id="{6C2AF000-DD91-F972-1941-B7221E9844D4}"/>
              </a:ext>
            </a:extLst>
          </p:cNvPr>
          <p:cNvSpPr txBox="1">
            <a:spLocks noGrp="1"/>
          </p:cNvSpPr>
          <p:nvPr>
            <p:ph type="body" idx="1"/>
          </p:nvPr>
        </p:nvSpPr>
        <p:spPr>
          <a:xfrm>
            <a:off x="465534" y="546948"/>
            <a:ext cx="11260668"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it-IT" dirty="0">
                <a:latin typeface="Calibri" panose="020F0502020204030204" pitchFamily="34" charset="0"/>
                <a:cs typeface="Calibri" panose="020F0502020204030204" pitchFamily="34" charset="0"/>
              </a:rPr>
              <a:t>COINVOLGI E COLLABORA</a:t>
            </a:r>
          </a:p>
        </p:txBody>
      </p:sp>
    </p:spTree>
    <p:extLst>
      <p:ext uri="{BB962C8B-B14F-4D97-AF65-F5344CB8AC3E}">
        <p14:creationId xmlns:p14="http://schemas.microsoft.com/office/powerpoint/2010/main" val="353716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7"/>
          <p:cNvPicPr preferRelativeResize="0">
            <a:picLocks noGrp="1"/>
          </p:cNvPicPr>
          <p:nvPr>
            <p:ph type="pic" idx="2"/>
          </p:nvPr>
        </p:nvPicPr>
        <p:blipFill rotWithShape="1">
          <a:blip r:embed="rId3"/>
          <a:srcRect t="17294" b="-4234"/>
          <a:stretch/>
        </p:blipFill>
        <p:spPr>
          <a:xfrm>
            <a:off x="7134852" y="3104480"/>
            <a:ext cx="3548388" cy="3780000"/>
          </a:xfrm>
          <a:prstGeom prst="rect">
            <a:avLst/>
          </a:prstGeom>
          <a:noFill/>
          <a:ln>
            <a:noFill/>
          </a:ln>
        </p:spPr>
      </p:pic>
      <p:sp>
        <p:nvSpPr>
          <p:cNvPr id="233" name="Google Shape;233;p27"/>
          <p:cNvSpPr txBox="1">
            <a:spLocks noGrp="1"/>
          </p:cNvSpPr>
          <p:nvPr>
            <p:ph type="body" idx="1"/>
          </p:nvPr>
        </p:nvSpPr>
        <p:spPr>
          <a:xfrm>
            <a:off x="481124" y="543667"/>
            <a:ext cx="5614800" cy="10652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None/>
            </a:pPr>
            <a:r>
              <a:rPr lang="it-IT" dirty="0">
                <a:latin typeface="Calibri" panose="020F0502020204030204" pitchFamily="34" charset="0"/>
                <a:cs typeface="Calibri" panose="020F0502020204030204" pitchFamily="34" charset="0"/>
              </a:rPr>
              <a:t>Coinvolgimento delle </a:t>
            </a:r>
            <a:br>
              <a:rPr lang="it-IT" dirty="0">
                <a:latin typeface="Calibri" panose="020F0502020204030204" pitchFamily="34" charset="0"/>
                <a:cs typeface="Calibri" panose="020F0502020204030204" pitchFamily="34" charset="0"/>
              </a:rPr>
            </a:br>
            <a:r>
              <a:rPr lang="it-IT" dirty="0">
                <a:latin typeface="Calibri" panose="020F0502020204030204" pitchFamily="34" charset="0"/>
                <a:cs typeface="Calibri" panose="020F0502020204030204" pitchFamily="34" charset="0"/>
              </a:rPr>
              <a:t>parti interessate</a:t>
            </a:r>
          </a:p>
        </p:txBody>
      </p:sp>
      <p:sp>
        <p:nvSpPr>
          <p:cNvPr id="234" name="Google Shape;234;p27"/>
          <p:cNvSpPr txBox="1">
            <a:spLocks noGrp="1"/>
          </p:cNvSpPr>
          <p:nvPr>
            <p:ph type="body" idx="3"/>
          </p:nvPr>
        </p:nvSpPr>
        <p:spPr>
          <a:xfrm>
            <a:off x="481124" y="1791289"/>
            <a:ext cx="6087316" cy="4378018"/>
          </a:xfrm>
          <a:prstGeom prst="rect">
            <a:avLst/>
          </a:prstGeom>
          <a:noFill/>
          <a:ln>
            <a:noFill/>
          </a:ln>
        </p:spPr>
        <p:txBody>
          <a:bodyPr spcFirstLastPara="1" wrap="square" lIns="91425" tIns="45700" rIns="91425" bIns="45700" anchor="t" anchorCtr="0">
            <a:noAutofit/>
          </a:bodyPr>
          <a:lstStyle/>
          <a:p>
            <a:pPr marL="0" lvl="0" indent="0">
              <a:buClr>
                <a:schemeClr val="dk1"/>
              </a:buClr>
              <a:buSzPts val="1100"/>
            </a:pPr>
            <a:r>
              <a:rPr lang="it-IT" sz="2300" dirty="0">
                <a:solidFill>
                  <a:schemeClr val="tx1"/>
                </a:solidFill>
                <a:latin typeface="Calibri" panose="020F0502020204030204" pitchFamily="34" charset="0"/>
                <a:cs typeface="Calibri" panose="020F0502020204030204" pitchFamily="34" charset="0"/>
              </a:rPr>
              <a:t>Molte professioni e gruppi di interesse sono interessati alle esperienze di turismo immersivo e potrebbero contribuire con preziose intuizioni. </a:t>
            </a:r>
          </a:p>
          <a:p>
            <a:pPr marL="0" lvl="0" indent="0">
              <a:buClr>
                <a:schemeClr val="dk1"/>
              </a:buClr>
              <a:buSzPts val="1100"/>
            </a:pPr>
            <a:r>
              <a:rPr lang="it-IT" sz="2300" dirty="0">
                <a:solidFill>
                  <a:schemeClr val="tx1"/>
                </a:solidFill>
                <a:latin typeface="Calibri" panose="020F0502020204030204" pitchFamily="34" charset="0"/>
                <a:cs typeface="Calibri" panose="020F0502020204030204" pitchFamily="34" charset="0"/>
              </a:rPr>
              <a:t>Tuttavia, non tutti dovrebbero essere coinvolti in tutto. </a:t>
            </a:r>
            <a:r>
              <a:rPr lang="it-IT" sz="2300" dirty="0">
                <a:solidFill>
                  <a:srgbClr val="E43794"/>
                </a:solidFill>
                <a:latin typeface="Calibri" panose="020F0502020204030204" pitchFamily="34" charset="0"/>
                <a:cs typeface="Calibri" panose="020F0502020204030204" pitchFamily="34" charset="0"/>
              </a:rPr>
              <a:t>Un aspetto importante del coinvolgimento degli stakeholder sono le competenze! </a:t>
            </a:r>
          </a:p>
          <a:p>
            <a:pPr marL="0" lvl="0" indent="0" algn="l" rtl="0">
              <a:spcBef>
                <a:spcPts val="0"/>
              </a:spcBef>
              <a:spcAft>
                <a:spcPts val="0"/>
              </a:spcAft>
              <a:buClr>
                <a:schemeClr val="dk1"/>
              </a:buClr>
              <a:buSzPts val="1100"/>
              <a:buFont typeface="Arial"/>
              <a:buNone/>
            </a:pPr>
            <a:endParaRPr lang="it-IT" sz="2300" dirty="0">
              <a:latin typeface="Calibri" panose="020F0502020204030204" pitchFamily="34" charset="0"/>
              <a:cs typeface="Calibri" panose="020F0502020204030204" pitchFamily="34" charset="0"/>
            </a:endParaRPr>
          </a:p>
          <a:p>
            <a:pPr marL="0" lvl="0" indent="0">
              <a:buClr>
                <a:schemeClr val="dk1"/>
              </a:buClr>
              <a:buSzPts val="1100"/>
            </a:pPr>
            <a:r>
              <a:rPr lang="it-IT" sz="2300" dirty="0">
                <a:solidFill>
                  <a:schemeClr val="tx1"/>
                </a:solidFill>
                <a:latin typeface="Calibri" panose="020F0502020204030204" pitchFamily="34" charset="0"/>
                <a:cs typeface="Calibri" panose="020F0502020204030204" pitchFamily="34" charset="0"/>
              </a:rPr>
              <a:t>Il coinvolgimento degli stakeholder deve sempre tenere conto delle loro conoscenze, del loro background e delle loro aspirazioni </a:t>
            </a:r>
            <a:r>
              <a:rPr lang="it-IT" sz="2300" dirty="0">
                <a:solidFill>
                  <a:srgbClr val="E43794"/>
                </a:solidFill>
                <a:latin typeface="Calibri" panose="020F0502020204030204" pitchFamily="34" charset="0"/>
                <a:cs typeface="Calibri" panose="020F0502020204030204" pitchFamily="34" charset="0"/>
              </a:rPr>
              <a:t>per ottenere il feedback e gli approfondimenti più costruttivi </a:t>
            </a:r>
            <a:r>
              <a:rPr lang="it-IT" sz="2300" dirty="0">
                <a:solidFill>
                  <a:schemeClr val="tx1"/>
                </a:solidFill>
                <a:latin typeface="Calibri" panose="020F0502020204030204" pitchFamily="34" charset="0"/>
                <a:cs typeface="Calibri" panose="020F0502020204030204" pitchFamily="34" charset="0"/>
              </a:rPr>
              <a:t>dal coinvolgimento delle parti interessate.</a:t>
            </a:r>
          </a:p>
        </p:txBody>
      </p:sp>
      <p:sp>
        <p:nvSpPr>
          <p:cNvPr id="5" name="Google Shape;224;p26">
            <a:extLst>
              <a:ext uri="{FF2B5EF4-FFF2-40B4-BE49-F238E27FC236}">
                <a16:creationId xmlns:a16="http://schemas.microsoft.com/office/drawing/2014/main" id="{4B935B7A-CD35-A945-A4F1-93E0B604825D}"/>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14</a:t>
            </a:fld>
            <a:endParaRPr lang="en-US"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body" idx="1"/>
          </p:nvPr>
        </p:nvSpPr>
        <p:spPr>
          <a:xfrm>
            <a:off x="297450" y="313565"/>
            <a:ext cx="11597100" cy="631500"/>
          </a:xfrm>
          <a:prstGeom prst="rect">
            <a:avLst/>
          </a:prstGeom>
          <a:noFill/>
          <a:ln>
            <a:noFill/>
          </a:ln>
        </p:spPr>
        <p:txBody>
          <a:bodyPr spcFirstLastPara="1" wrap="square" lIns="91425" tIns="45700" rIns="91425" bIns="45700" anchor="t" anchorCtr="0">
            <a:normAutofit/>
          </a:bodyPr>
          <a:lstStyle/>
          <a:p>
            <a:pPr marL="0" lvl="0" indent="0">
              <a:spcBef>
                <a:spcPts val="0"/>
              </a:spcBef>
              <a:buClr>
                <a:schemeClr val="dk1"/>
              </a:buClr>
              <a:buSzPts val="1100"/>
            </a:pPr>
            <a:r>
              <a:rPr lang="it-IT" sz="3800">
                <a:latin typeface="Calibri" panose="020F0502020204030204" pitchFamily="34" charset="0"/>
                <a:cs typeface="Calibri" panose="020F0502020204030204" pitchFamily="34" charset="0"/>
              </a:rPr>
              <a:t>Competenze degli attori chiave del patrimonio culturale </a:t>
            </a:r>
          </a:p>
        </p:txBody>
      </p:sp>
      <p:sp>
        <p:nvSpPr>
          <p:cNvPr id="240" name="Google Shape;240;p28"/>
          <p:cNvSpPr txBox="1">
            <a:spLocks noGrp="1"/>
          </p:cNvSpPr>
          <p:nvPr>
            <p:ph type="body" idx="5"/>
          </p:nvPr>
        </p:nvSpPr>
        <p:spPr>
          <a:xfrm>
            <a:off x="609764" y="945065"/>
            <a:ext cx="10972470" cy="805088"/>
          </a:xfrm>
          <a:prstGeom prst="rect">
            <a:avLst/>
          </a:prstGeom>
          <a:noFill/>
          <a:ln>
            <a:noFill/>
          </a:ln>
        </p:spPr>
        <p:txBody>
          <a:bodyPr spcFirstLastPara="1" wrap="square" lIns="91425" tIns="45700" rIns="91425" bIns="45700" anchor="t" anchorCtr="0">
            <a:noAutofit/>
          </a:bodyPr>
          <a:lstStyle/>
          <a:p>
            <a:pPr marL="0" lvl="0" indent="0">
              <a:buClr>
                <a:schemeClr val="dk1"/>
              </a:buClr>
              <a:buSzPts val="1100"/>
            </a:pPr>
            <a:r>
              <a:rPr lang="it-IT">
                <a:solidFill>
                  <a:schemeClr val="tx1"/>
                </a:solidFill>
                <a:latin typeface="Calibri" panose="020F0502020204030204" pitchFamily="34" charset="0"/>
                <a:cs typeface="Calibri" panose="020F0502020204030204" pitchFamily="34" charset="0"/>
              </a:rPr>
              <a:t>Ecco una sintesi delle categorie di stakeholder da coinvolgere e delle fasi in cui è più probabile che debbano essere coinvolti. </a:t>
            </a:r>
          </a:p>
        </p:txBody>
      </p:sp>
      <p:graphicFrame>
        <p:nvGraphicFramePr>
          <p:cNvPr id="241" name="Google Shape;241;p28"/>
          <p:cNvGraphicFramePr/>
          <p:nvPr>
            <p:extLst>
              <p:ext uri="{D42A27DB-BD31-4B8C-83A1-F6EECF244321}">
                <p14:modId xmlns:p14="http://schemas.microsoft.com/office/powerpoint/2010/main" val="2752803593"/>
              </p:ext>
            </p:extLst>
          </p:nvPr>
        </p:nvGraphicFramePr>
        <p:xfrm>
          <a:off x="731601" y="1924967"/>
          <a:ext cx="10728795" cy="4614829"/>
        </p:xfrm>
        <a:graphic>
          <a:graphicData uri="http://schemas.openxmlformats.org/drawingml/2006/table">
            <a:tbl>
              <a:tblPr bandRow="1">
                <a:noFill/>
                <a:tableStyleId>{35E8D7CE-3278-4515-8369-591D1D3D2F60}</a:tableStyleId>
              </a:tblPr>
              <a:tblGrid>
                <a:gridCol w="2026575">
                  <a:extLst>
                    <a:ext uri="{9D8B030D-6E8A-4147-A177-3AD203B41FA5}">
                      <a16:colId xmlns:a16="http://schemas.microsoft.com/office/drawing/2014/main" val="20000"/>
                    </a:ext>
                  </a:extLst>
                </a:gridCol>
                <a:gridCol w="1372971">
                  <a:extLst>
                    <a:ext uri="{9D8B030D-6E8A-4147-A177-3AD203B41FA5}">
                      <a16:colId xmlns:a16="http://schemas.microsoft.com/office/drawing/2014/main" val="20001"/>
                    </a:ext>
                  </a:extLst>
                </a:gridCol>
                <a:gridCol w="1610691">
                  <a:extLst>
                    <a:ext uri="{9D8B030D-6E8A-4147-A177-3AD203B41FA5}">
                      <a16:colId xmlns:a16="http://schemas.microsoft.com/office/drawing/2014/main" val="20002"/>
                    </a:ext>
                  </a:extLst>
                </a:gridCol>
                <a:gridCol w="1411267">
                  <a:extLst>
                    <a:ext uri="{9D8B030D-6E8A-4147-A177-3AD203B41FA5}">
                      <a16:colId xmlns:a16="http://schemas.microsoft.com/office/drawing/2014/main" val="20003"/>
                    </a:ext>
                  </a:extLst>
                </a:gridCol>
                <a:gridCol w="1133672">
                  <a:extLst>
                    <a:ext uri="{9D8B030D-6E8A-4147-A177-3AD203B41FA5}">
                      <a16:colId xmlns:a16="http://schemas.microsoft.com/office/drawing/2014/main" val="20004"/>
                    </a:ext>
                  </a:extLst>
                </a:gridCol>
                <a:gridCol w="1244496">
                  <a:extLst>
                    <a:ext uri="{9D8B030D-6E8A-4147-A177-3AD203B41FA5}">
                      <a16:colId xmlns:a16="http://schemas.microsoft.com/office/drawing/2014/main" val="20005"/>
                    </a:ext>
                  </a:extLst>
                </a:gridCol>
                <a:gridCol w="1929123">
                  <a:extLst>
                    <a:ext uri="{9D8B030D-6E8A-4147-A177-3AD203B41FA5}">
                      <a16:colId xmlns:a16="http://schemas.microsoft.com/office/drawing/2014/main" val="20006"/>
                    </a:ext>
                  </a:extLst>
                </a:gridCol>
              </a:tblGrid>
              <a:tr h="551979">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r>
                        <a:rPr lang="it-IT" sz="1200" b="1" noProof="0">
                          <a:latin typeface="Calibri" panose="020F0502020204030204" pitchFamily="34" charset="0"/>
                          <a:ea typeface="Avenir"/>
                          <a:cs typeface="Calibri" panose="020F0502020204030204" pitchFamily="34" charset="0"/>
                          <a:sym typeface="Avenir"/>
                        </a:rPr>
                        <a:t>Permessi</a:t>
                      </a:r>
                    </a:p>
                  </a:txBody>
                  <a:tcPr marL="68575" marR="68575" marT="91425" marB="91425">
                    <a:solidFill>
                      <a:srgbClr val="FBE000"/>
                    </a:solidFill>
                  </a:tcPr>
                </a:tc>
                <a:tc>
                  <a:txBody>
                    <a:bodyPr/>
                    <a:lstStyle/>
                    <a:p>
                      <a:pPr marL="0" lvl="0" indent="0" algn="l" rtl="0">
                        <a:spcBef>
                          <a:spcPts val="0"/>
                        </a:spcBef>
                        <a:spcAft>
                          <a:spcPts val="0"/>
                        </a:spcAft>
                        <a:buNone/>
                      </a:pPr>
                      <a:r>
                        <a:rPr lang="it-IT" sz="1200" b="1" noProof="0">
                          <a:latin typeface="Calibri" panose="020F0502020204030204" pitchFamily="34" charset="0"/>
                          <a:ea typeface="Avenir"/>
                          <a:cs typeface="Calibri" panose="020F0502020204030204" pitchFamily="34" charset="0"/>
                          <a:sym typeface="Avenir"/>
                        </a:rPr>
                        <a:t>Guida professionale </a:t>
                      </a:r>
                    </a:p>
                  </a:txBody>
                  <a:tcPr marL="68575" marR="68575" marT="91425" marB="91425">
                    <a:solidFill>
                      <a:srgbClr val="FBE000"/>
                    </a:solidFill>
                  </a:tcPr>
                </a:tc>
                <a:tc>
                  <a:txBody>
                    <a:bodyPr/>
                    <a:lstStyle/>
                    <a:p>
                      <a:pPr marL="0" lvl="0" indent="0" algn="l" rtl="0">
                        <a:spcBef>
                          <a:spcPts val="0"/>
                        </a:spcBef>
                        <a:spcAft>
                          <a:spcPts val="0"/>
                        </a:spcAft>
                        <a:buNone/>
                      </a:pPr>
                      <a:r>
                        <a:rPr lang="it-IT" sz="1200" b="1" noProof="0">
                          <a:latin typeface="Calibri" panose="020F0502020204030204" pitchFamily="34" charset="0"/>
                          <a:ea typeface="Avenir"/>
                          <a:cs typeface="Calibri" panose="020F0502020204030204" pitchFamily="34" charset="0"/>
                          <a:sym typeface="Avenir"/>
                        </a:rPr>
                        <a:t>Materiali</a:t>
                      </a:r>
                    </a:p>
                  </a:txBody>
                  <a:tcPr marL="68575" marR="68575" marT="91425" marB="91425">
                    <a:solidFill>
                      <a:srgbClr val="FBE000"/>
                    </a:solidFill>
                  </a:tcPr>
                </a:tc>
                <a:tc>
                  <a:txBody>
                    <a:bodyPr/>
                    <a:lstStyle/>
                    <a:p>
                      <a:pPr marL="0" lvl="0" indent="0" algn="l" rtl="0">
                        <a:spcBef>
                          <a:spcPts val="0"/>
                        </a:spcBef>
                        <a:spcAft>
                          <a:spcPts val="0"/>
                        </a:spcAft>
                        <a:buNone/>
                      </a:pPr>
                      <a:r>
                        <a:rPr lang="it-IT" sz="1200" b="1" noProof="0">
                          <a:latin typeface="Calibri" panose="020F0502020204030204" pitchFamily="34" charset="0"/>
                          <a:ea typeface="Avenir"/>
                          <a:cs typeface="Calibri" panose="020F0502020204030204" pitchFamily="34" charset="0"/>
                          <a:sym typeface="Avenir"/>
                        </a:rPr>
                        <a:t>Idee</a:t>
                      </a:r>
                    </a:p>
                  </a:txBody>
                  <a:tcPr marL="68575" marR="68575" marT="91425" marB="91425">
                    <a:solidFill>
                      <a:srgbClr val="FBE000"/>
                    </a:solidFill>
                  </a:tcPr>
                </a:tc>
                <a:tc>
                  <a:txBody>
                    <a:bodyPr/>
                    <a:lstStyle/>
                    <a:p>
                      <a:pPr marL="0" lvl="0" indent="0" algn="l" rtl="0">
                        <a:spcBef>
                          <a:spcPts val="0"/>
                        </a:spcBef>
                        <a:spcAft>
                          <a:spcPts val="0"/>
                        </a:spcAft>
                        <a:buNone/>
                      </a:pPr>
                      <a:r>
                        <a:rPr lang="it-IT" sz="1200" b="1" noProof="0">
                          <a:latin typeface="Calibri" panose="020F0502020204030204" pitchFamily="34" charset="0"/>
                          <a:ea typeface="Avenir"/>
                          <a:cs typeface="Calibri" panose="020F0502020204030204" pitchFamily="34" charset="0"/>
                          <a:sym typeface="Avenir"/>
                        </a:rPr>
                        <a:t>Testing </a:t>
                      </a:r>
                    </a:p>
                  </a:txBody>
                  <a:tcPr marL="68575" marR="68575" marT="91425" marB="91425">
                    <a:solidFill>
                      <a:srgbClr val="FBE000"/>
                    </a:solidFill>
                  </a:tcPr>
                </a:tc>
                <a:tc>
                  <a:txBody>
                    <a:bodyPr/>
                    <a:lstStyle/>
                    <a:p>
                      <a:pPr marL="0" lvl="0" indent="0" algn="l" rtl="0">
                        <a:spcBef>
                          <a:spcPts val="0"/>
                        </a:spcBef>
                        <a:spcAft>
                          <a:spcPts val="0"/>
                        </a:spcAft>
                        <a:buNone/>
                      </a:pPr>
                      <a:r>
                        <a:rPr lang="it-IT" sz="1200" b="1" noProof="0">
                          <a:latin typeface="Calibri" panose="020F0502020204030204" pitchFamily="34" charset="0"/>
                          <a:ea typeface="Avenir"/>
                          <a:cs typeface="Calibri" panose="020F0502020204030204" pitchFamily="34" charset="0"/>
                          <a:sym typeface="Avenir"/>
                        </a:rPr>
                        <a:t>Implementazione e supporto</a:t>
                      </a:r>
                    </a:p>
                  </a:txBody>
                  <a:tcPr marL="68575" marR="68575" marT="91425" marB="91425">
                    <a:solidFill>
                      <a:srgbClr val="FBE000"/>
                    </a:solidFill>
                  </a:tcPr>
                </a:tc>
                <a:extLst>
                  <a:ext uri="{0D108BD9-81ED-4DB2-BD59-A6C34878D82A}">
                    <a16:rowId xmlns:a16="http://schemas.microsoft.com/office/drawing/2014/main" val="10000"/>
                  </a:ext>
                </a:extLst>
              </a:tr>
              <a:tr h="383332">
                <a:tc>
                  <a:txBody>
                    <a:bodyPr/>
                    <a:lstStyle/>
                    <a:p>
                      <a:pPr marL="0" lvl="0" indent="0" algn="l" rtl="0">
                        <a:spcBef>
                          <a:spcPts val="0"/>
                        </a:spcBef>
                        <a:spcAft>
                          <a:spcPts val="0"/>
                        </a:spcAft>
                        <a:buNone/>
                      </a:pPr>
                      <a:r>
                        <a:rPr lang="it-IT" sz="1200" b="1" noProof="0">
                          <a:solidFill>
                            <a:srgbClr val="FFFFFF"/>
                          </a:solidFill>
                          <a:latin typeface="Calibri" panose="020F0502020204030204" pitchFamily="34" charset="0"/>
                          <a:ea typeface="Avenir"/>
                          <a:cs typeface="Calibri" panose="020F0502020204030204" pitchFamily="34" charset="0"/>
                          <a:sym typeface="Avenir"/>
                        </a:rPr>
                        <a:t>Esperti museali</a:t>
                      </a:r>
                    </a:p>
                  </a:txBody>
                  <a:tcPr marL="68575" marR="68575" marT="91425" marB="91425">
                    <a:solidFill>
                      <a:srgbClr val="E43794"/>
                    </a:solidFill>
                  </a:tcPr>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1"/>
                  </a:ext>
                </a:extLst>
              </a:tr>
              <a:tr h="576849">
                <a:tc>
                  <a:txBody>
                    <a:bodyPr/>
                    <a:lstStyle/>
                    <a:p>
                      <a:pPr marL="0" lvl="0" indent="0" algn="l" rtl="0">
                        <a:spcBef>
                          <a:spcPts val="0"/>
                        </a:spcBef>
                        <a:spcAft>
                          <a:spcPts val="0"/>
                        </a:spcAft>
                        <a:buNone/>
                      </a:pPr>
                      <a:r>
                        <a:rPr lang="it-IT" sz="1200" b="1" noProof="0">
                          <a:solidFill>
                            <a:srgbClr val="FFFFFF"/>
                          </a:solidFill>
                          <a:latin typeface="Calibri" panose="020F0502020204030204" pitchFamily="34" charset="0"/>
                          <a:ea typeface="Avenir"/>
                          <a:cs typeface="Calibri" panose="020F0502020204030204" pitchFamily="34" charset="0"/>
                          <a:sym typeface="Avenir"/>
                        </a:rPr>
                        <a:t>Musei, folclore, ecc. ONG del patrimonio culturale</a:t>
                      </a:r>
                    </a:p>
                  </a:txBody>
                  <a:tcPr marL="68575" marR="68575" marT="91425" marB="91425">
                    <a:solidFill>
                      <a:srgbClr val="E43794"/>
                    </a:solidFill>
                  </a:tcPr>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2"/>
                  </a:ext>
                </a:extLst>
              </a:tr>
              <a:tr h="501477">
                <a:tc>
                  <a:txBody>
                    <a:bodyPr/>
                    <a:lstStyle/>
                    <a:p>
                      <a:pPr marL="0" lvl="0" indent="0" algn="l" rtl="0">
                        <a:spcBef>
                          <a:spcPts val="0"/>
                        </a:spcBef>
                        <a:spcAft>
                          <a:spcPts val="0"/>
                        </a:spcAft>
                        <a:buNone/>
                      </a:pPr>
                      <a:r>
                        <a:rPr lang="it-IT" sz="1200" b="1" noProof="0">
                          <a:solidFill>
                            <a:srgbClr val="FFFFFF"/>
                          </a:solidFill>
                          <a:latin typeface="Calibri" panose="020F0502020204030204" pitchFamily="34" charset="0"/>
                          <a:ea typeface="Avenir"/>
                          <a:cs typeface="Calibri" panose="020F0502020204030204" pitchFamily="34" charset="0"/>
                          <a:sym typeface="Avenir"/>
                        </a:rPr>
                        <a:t>Artisti ed altri creators</a:t>
                      </a:r>
                    </a:p>
                  </a:txBody>
                  <a:tcPr marL="68575" marR="68575" marT="91425" marB="91425">
                    <a:solidFill>
                      <a:srgbClr val="E43794"/>
                    </a:solidFill>
                  </a:tcPr>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3"/>
                  </a:ext>
                </a:extLst>
              </a:tr>
              <a:tr h="730570">
                <a:tc>
                  <a:txBody>
                    <a:bodyPr/>
                    <a:lstStyle/>
                    <a:p>
                      <a:pPr marL="0" lvl="0" indent="0" algn="l" rtl="0">
                        <a:spcBef>
                          <a:spcPts val="0"/>
                        </a:spcBef>
                        <a:spcAft>
                          <a:spcPts val="0"/>
                        </a:spcAft>
                        <a:buNone/>
                      </a:pPr>
                      <a:r>
                        <a:rPr lang="it-IT" sz="1200" b="1" noProof="0">
                          <a:solidFill>
                            <a:srgbClr val="FFFFFF"/>
                          </a:solidFill>
                          <a:latin typeface="Calibri" panose="020F0502020204030204" pitchFamily="34" charset="0"/>
                          <a:ea typeface="Avenir"/>
                          <a:cs typeface="Calibri" panose="020F0502020204030204" pitchFamily="34" charset="0"/>
                          <a:sym typeface="Avenir"/>
                        </a:rPr>
                        <a:t>Altri esperti (ad es. architetti, macchinisti, storici, etnologi) </a:t>
                      </a:r>
                    </a:p>
                  </a:txBody>
                  <a:tcPr marL="68575" marR="68575" marT="91425" marB="91425">
                    <a:solidFill>
                      <a:srgbClr val="E43794"/>
                    </a:solidFill>
                  </a:tcPr>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4"/>
                  </a:ext>
                </a:extLst>
              </a:tr>
              <a:tr h="383332">
                <a:tc>
                  <a:txBody>
                    <a:bodyPr/>
                    <a:lstStyle/>
                    <a:p>
                      <a:pPr marL="0" lvl="0" indent="0" algn="l" rtl="0">
                        <a:spcBef>
                          <a:spcPts val="0"/>
                        </a:spcBef>
                        <a:spcAft>
                          <a:spcPts val="0"/>
                        </a:spcAft>
                        <a:buNone/>
                      </a:pPr>
                      <a:r>
                        <a:rPr lang="it-IT" sz="1200" b="1" noProof="0">
                          <a:solidFill>
                            <a:srgbClr val="FFFFFF"/>
                          </a:solidFill>
                          <a:latin typeface="Calibri" panose="020F0502020204030204" pitchFamily="34" charset="0"/>
                          <a:ea typeface="Avenir"/>
                          <a:cs typeface="Calibri" panose="020F0502020204030204" pitchFamily="34" charset="0"/>
                          <a:sym typeface="Avenir"/>
                        </a:rPr>
                        <a:t>Scuole ed università</a:t>
                      </a:r>
                    </a:p>
                  </a:txBody>
                  <a:tcPr marL="68575" marR="68575" marT="91425" marB="91425">
                    <a:solidFill>
                      <a:srgbClr val="E43794"/>
                    </a:solidFill>
                  </a:tcPr>
                </a:tc>
                <a:tc>
                  <a:txBody>
                    <a:bodyPr/>
                    <a:lstStyle/>
                    <a:p>
                      <a:pPr marL="457200" lvl="0" indent="0" algn="l" rtl="0">
                        <a:lnSpc>
                          <a:spcPct val="107916"/>
                        </a:lnSpc>
                        <a:spcBef>
                          <a:spcPts val="0"/>
                        </a:spcBef>
                        <a:spcAft>
                          <a:spcPts val="80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5"/>
                  </a:ext>
                </a:extLst>
              </a:tr>
              <a:tr h="551979">
                <a:tc>
                  <a:txBody>
                    <a:bodyPr/>
                    <a:lstStyle/>
                    <a:p>
                      <a:pPr marL="0" lvl="0" indent="0" algn="l" rtl="0">
                        <a:spcBef>
                          <a:spcPts val="0"/>
                        </a:spcBef>
                        <a:spcAft>
                          <a:spcPts val="0"/>
                        </a:spcAft>
                        <a:buNone/>
                      </a:pPr>
                      <a:r>
                        <a:rPr lang="it-IT" sz="1200" b="1" noProof="0">
                          <a:solidFill>
                            <a:srgbClr val="FFFFFF"/>
                          </a:solidFill>
                          <a:latin typeface="Calibri" panose="020F0502020204030204" pitchFamily="34" charset="0"/>
                          <a:ea typeface="Avenir"/>
                          <a:cs typeface="Calibri" panose="020F0502020204030204" pitchFamily="34" charset="0"/>
                          <a:sym typeface="Avenir"/>
                        </a:rPr>
                        <a:t>Organizzazioni giovanili </a:t>
                      </a:r>
                    </a:p>
                  </a:txBody>
                  <a:tcPr marL="68575" marR="68575" marT="91425" marB="91425">
                    <a:solidFill>
                      <a:srgbClr val="E43794"/>
                    </a:solidFill>
                  </a:tcPr>
                </a:tc>
                <a:tc>
                  <a:txBody>
                    <a:bodyPr/>
                    <a:lstStyle/>
                    <a:p>
                      <a:pPr marL="457200" lvl="0" indent="0" algn="l" rtl="0">
                        <a:lnSpc>
                          <a:spcPct val="107916"/>
                        </a:lnSpc>
                        <a:spcBef>
                          <a:spcPts val="0"/>
                        </a:spcBef>
                        <a:spcAft>
                          <a:spcPts val="80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0" algn="l" rtl="0">
                        <a:lnSpc>
                          <a:spcPct val="107916"/>
                        </a:lnSpc>
                        <a:spcBef>
                          <a:spcPts val="0"/>
                        </a:spcBef>
                        <a:spcAft>
                          <a:spcPts val="80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6"/>
                  </a:ext>
                </a:extLst>
              </a:tr>
              <a:tr h="383332">
                <a:tc>
                  <a:txBody>
                    <a:bodyPr/>
                    <a:lstStyle/>
                    <a:p>
                      <a:pPr marL="0" lvl="0" indent="0" algn="l" rtl="0">
                        <a:spcBef>
                          <a:spcPts val="0"/>
                        </a:spcBef>
                        <a:spcAft>
                          <a:spcPts val="0"/>
                        </a:spcAft>
                        <a:buNone/>
                      </a:pPr>
                      <a:r>
                        <a:rPr lang="it-IT" sz="1200" b="1" noProof="0">
                          <a:solidFill>
                            <a:srgbClr val="FFFFFF"/>
                          </a:solidFill>
                          <a:latin typeface="Calibri" panose="020F0502020204030204" pitchFamily="34" charset="0"/>
                          <a:ea typeface="Avenir"/>
                          <a:cs typeface="Calibri" panose="020F0502020204030204" pitchFamily="34" charset="0"/>
                          <a:sym typeface="Avenir"/>
                        </a:rPr>
                        <a:t>Aziende tecnologiche</a:t>
                      </a:r>
                    </a:p>
                  </a:txBody>
                  <a:tcPr marL="68575" marR="68575" marT="91425" marB="91425">
                    <a:solidFill>
                      <a:srgbClr val="E43794"/>
                    </a:solidFill>
                  </a:tcPr>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7"/>
                  </a:ext>
                </a:extLst>
              </a:tr>
              <a:tr h="551979">
                <a:tc>
                  <a:txBody>
                    <a:bodyPr/>
                    <a:lstStyle/>
                    <a:p>
                      <a:pPr marL="0" lvl="0" indent="0" algn="l" rtl="0">
                        <a:spcBef>
                          <a:spcPts val="0"/>
                        </a:spcBef>
                        <a:spcAft>
                          <a:spcPts val="0"/>
                        </a:spcAft>
                        <a:buNone/>
                      </a:pPr>
                      <a:r>
                        <a:rPr lang="it-IT" sz="1200" b="1" noProof="0">
                          <a:solidFill>
                            <a:srgbClr val="FFFFFF"/>
                          </a:solidFill>
                          <a:latin typeface="Calibri" panose="020F0502020204030204" pitchFamily="34" charset="0"/>
                          <a:ea typeface="Avenir"/>
                          <a:cs typeface="Calibri" panose="020F0502020204030204" pitchFamily="34" charset="0"/>
                          <a:sym typeface="Avenir"/>
                        </a:rPr>
                        <a:t>Aziende turistiche e organizzazioni di supporto</a:t>
                      </a:r>
                    </a:p>
                  </a:txBody>
                  <a:tcPr marL="68575" marR="68575" marT="91425" marB="91425">
                    <a:solidFill>
                      <a:srgbClr val="E43794"/>
                    </a:solidFill>
                  </a:tcPr>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lang="it-IT" sz="1100" noProof="0" dirty="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8"/>
                  </a:ext>
                </a:extLst>
              </a:tr>
            </a:tbl>
          </a:graphicData>
        </a:graphic>
      </p:graphicFrame>
      <p:sp>
        <p:nvSpPr>
          <p:cNvPr id="6" name="Google Shape;224;p26">
            <a:extLst>
              <a:ext uri="{FF2B5EF4-FFF2-40B4-BE49-F238E27FC236}">
                <a16:creationId xmlns:a16="http://schemas.microsoft.com/office/drawing/2014/main" id="{46B59E99-FE95-8343-9FBE-4CD773CBAAEE}"/>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898849"/>
            <a:ext cx="7735886" cy="1277729"/>
          </a:xfrm>
        </p:spPr>
        <p:txBody>
          <a:bodyPr/>
          <a:lstStyle/>
          <a:p>
            <a:pPr lvl="0">
              <a:spcBef>
                <a:spcPts val="0"/>
              </a:spcBef>
              <a:buClr>
                <a:schemeClr val="lt1"/>
              </a:buClr>
              <a:buSzPts val="4000"/>
            </a:pPr>
            <a:r>
              <a:rPr lang="it-IT" dirty="0">
                <a:latin typeface="Calibri" panose="020F0502020204030204" pitchFamily="34" charset="0"/>
                <a:cs typeface="Calibri" panose="020F0502020204030204" pitchFamily="34" charset="0"/>
              </a:rPr>
              <a:t>Strategie di collaborazione</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034134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sldNum" idx="4294967295"/>
          </p:nvPr>
        </p:nvSpPr>
        <p:spPr>
          <a:xfrm>
            <a:off x="7889875" y="6561138"/>
            <a:ext cx="4302000"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57" name="Google Shape;257;p30"/>
          <p:cNvSpPr txBox="1">
            <a:spLocks noGrp="1"/>
          </p:cNvSpPr>
          <p:nvPr>
            <p:ph type="body" idx="2"/>
          </p:nvPr>
        </p:nvSpPr>
        <p:spPr>
          <a:xfrm>
            <a:off x="465600" y="2341737"/>
            <a:ext cx="11260800" cy="3815995"/>
          </a:xfrm>
          <a:prstGeom prst="rect">
            <a:avLst/>
          </a:prstGeom>
          <a:noFill/>
          <a:ln>
            <a:noFill/>
          </a:ln>
        </p:spPr>
        <p:txBody>
          <a:bodyPr spcFirstLastPara="1" wrap="square" lIns="91425" tIns="45700" rIns="91425" bIns="45700" anchor="t" anchorCtr="0">
            <a:noAutofit/>
          </a:bodyPr>
          <a:lstStyle/>
          <a:p>
            <a:pPr marL="0" lvl="0" indent="0">
              <a:buSzPts val="1200"/>
            </a:pPr>
            <a:r>
              <a:rPr lang="it-IT">
                <a:solidFill>
                  <a:schemeClr val="tx1"/>
                </a:solidFill>
                <a:latin typeface="Calibri" panose="020F0502020204030204" pitchFamily="34" charset="0"/>
                <a:cs typeface="Calibri" panose="020F0502020204030204" pitchFamily="34" charset="0"/>
              </a:rPr>
              <a:t>L'avvio di una collaborazione può sembrare difficile all'inizio, ma alcuni degli errori più comuni commessi dalle organizzazioni che si impegnano in partnership (e che quindi dovreste fare attenzione a evitare) sono: </a:t>
            </a:r>
          </a:p>
          <a:p>
            <a:pPr marL="114300" lvl="0" indent="0" algn="just" rtl="0">
              <a:spcBef>
                <a:spcPts val="0"/>
              </a:spcBef>
              <a:spcAft>
                <a:spcPts val="0"/>
              </a:spcAft>
              <a:buClr>
                <a:srgbClr val="E43794"/>
              </a:buClr>
              <a:buSzPts val="1800"/>
            </a:pPr>
            <a:endParaRPr lang="it-IT">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it-IT" b="1">
                <a:solidFill>
                  <a:srgbClr val="E43794"/>
                </a:solidFill>
                <a:latin typeface="Calibri" panose="020F0502020204030204" pitchFamily="34" charset="0"/>
                <a:cs typeface="Calibri" panose="020F0502020204030204" pitchFamily="34" charset="0"/>
              </a:rPr>
              <a:t>SCAMBIARE I COLLABORATORI PER FORNITORI: </a:t>
            </a:r>
            <a:r>
              <a:rPr lang="it-IT">
                <a:solidFill>
                  <a:schemeClr val="tx1"/>
                </a:solidFill>
                <a:latin typeface="Calibri" panose="020F0502020204030204" pitchFamily="34" charset="0"/>
                <a:cs typeface="Calibri" panose="020F0502020204030204" pitchFamily="34" charset="0"/>
              </a:rPr>
              <a:t>è importante non adottare una prospettiva da cliente-fornitore quando si interagisce con i partner: sono vostri pari! </a:t>
            </a:r>
          </a:p>
          <a:p>
            <a:pPr marL="114300" indent="0">
              <a:buClr>
                <a:srgbClr val="FBE000"/>
              </a:buClr>
              <a:buSzPts val="1800"/>
            </a:pPr>
            <a:endParaRPr lang="it-IT">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it-IT" b="1">
                <a:solidFill>
                  <a:srgbClr val="E43794"/>
                </a:solidFill>
                <a:latin typeface="Calibri" panose="020F0502020204030204" pitchFamily="34" charset="0"/>
                <a:cs typeface="Calibri" panose="020F0502020204030204" pitchFamily="34" charset="0"/>
              </a:rPr>
              <a:t>NON DEDICARE TEMPO O RISORSE SUFFICIENTI: </a:t>
            </a:r>
            <a:r>
              <a:rPr lang="it-IT" b="1">
                <a:solidFill>
                  <a:schemeClr val="tx1"/>
                </a:solidFill>
                <a:latin typeface="Calibri" panose="020F0502020204030204" pitchFamily="34" charset="0"/>
                <a:cs typeface="Calibri" panose="020F0502020204030204" pitchFamily="34" charset="0"/>
              </a:rPr>
              <a:t>l</a:t>
            </a:r>
            <a:r>
              <a:rPr lang="it-IT">
                <a:solidFill>
                  <a:schemeClr val="tx1"/>
                </a:solidFill>
                <a:latin typeface="Calibri" panose="020F0502020204030204" pitchFamily="34" charset="0"/>
                <a:cs typeface="Calibri" panose="020F0502020204030204" pitchFamily="34" charset="0"/>
              </a:rPr>
              <a:t>a creazione di una partnership è un investimento, siate onesti sulla quantità di tempo e risorse che potete dedicare e siate coerenti con essa. </a:t>
            </a:r>
          </a:p>
        </p:txBody>
      </p:sp>
      <p:sp>
        <p:nvSpPr>
          <p:cNvPr id="258" name="Google Shape;258;p30"/>
          <p:cNvSpPr txBox="1">
            <a:spLocks noGrp="1"/>
          </p:cNvSpPr>
          <p:nvPr>
            <p:ph type="body" idx="1"/>
          </p:nvPr>
        </p:nvSpPr>
        <p:spPr>
          <a:xfrm>
            <a:off x="465600" y="592668"/>
            <a:ext cx="11260800" cy="763692"/>
          </a:xfrm>
          <a:prstGeom prst="rect">
            <a:avLst/>
          </a:prstGeom>
          <a:noFill/>
          <a:ln>
            <a:noFill/>
          </a:ln>
        </p:spPr>
        <p:txBody>
          <a:bodyPr spcFirstLastPara="1" wrap="square" lIns="91425" tIns="45700" rIns="91425" bIns="45700" anchor="t" anchorCtr="0">
            <a:normAutofit/>
          </a:bodyPr>
          <a:lstStyle/>
          <a:p>
            <a:pPr marL="0" lvl="0" indent="0">
              <a:buClr>
                <a:schemeClr val="dk1"/>
              </a:buClr>
              <a:buSzPts val="1100"/>
            </a:pPr>
            <a:r>
              <a:rPr lang="it-IT" dirty="0">
                <a:latin typeface="Calibri" panose="020F0502020204030204" pitchFamily="34" charset="0"/>
                <a:cs typeface="Calibri" panose="020F0502020204030204" pitchFamily="34" charset="0"/>
              </a:rPr>
              <a:t>COSTRUIRE UNA PARTNERSHIP EFFICACE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sldNum" idx="4294967295"/>
          </p:nvPr>
        </p:nvSpPr>
        <p:spPr>
          <a:xfrm>
            <a:off x="7889875" y="6561138"/>
            <a:ext cx="4302000"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57" name="Google Shape;257;p30"/>
          <p:cNvSpPr txBox="1">
            <a:spLocks noGrp="1"/>
          </p:cNvSpPr>
          <p:nvPr>
            <p:ph type="body" idx="2"/>
          </p:nvPr>
        </p:nvSpPr>
        <p:spPr>
          <a:xfrm>
            <a:off x="465600" y="2880946"/>
            <a:ext cx="11260800" cy="2757490"/>
          </a:xfrm>
          <a:prstGeom prst="rect">
            <a:avLst/>
          </a:prstGeom>
          <a:noFill/>
          <a:ln>
            <a:noFill/>
          </a:ln>
        </p:spPr>
        <p:txBody>
          <a:bodyPr spcFirstLastPara="1" wrap="square" lIns="91425" tIns="45700" rIns="91425" bIns="45700" anchor="t" anchorCtr="0">
            <a:noAutofit/>
          </a:bodyPr>
          <a:lstStyle/>
          <a:p>
            <a:pPr indent="-342900">
              <a:buClr>
                <a:srgbClr val="FBE000"/>
              </a:buClr>
              <a:buSzPts val="1800"/>
              <a:buFont typeface="Arial"/>
              <a:buChar char="●"/>
            </a:pPr>
            <a:r>
              <a:rPr lang="it-IT" b="1" dirty="0">
                <a:solidFill>
                  <a:srgbClr val="E43794"/>
                </a:solidFill>
                <a:latin typeface="Calibri" panose="020F0502020204030204" pitchFamily="34" charset="0"/>
                <a:cs typeface="Calibri" panose="020F0502020204030204" pitchFamily="34" charset="0"/>
              </a:rPr>
              <a:t>NON CONDIVIDERE GLI STESSI OBIETTIVI A LUNGO TERMINE:</a:t>
            </a:r>
            <a:r>
              <a:rPr lang="it-IT" b="1" dirty="0">
                <a:solidFill>
                  <a:schemeClr val="tx1"/>
                </a:solidFill>
                <a:latin typeface="Calibri" panose="020F0502020204030204" pitchFamily="34" charset="0"/>
                <a:cs typeface="Calibri" panose="020F0502020204030204" pitchFamily="34" charset="0"/>
              </a:rPr>
              <a:t> </a:t>
            </a:r>
            <a:r>
              <a:rPr lang="it-IT" dirty="0">
                <a:solidFill>
                  <a:schemeClr val="tx1"/>
                </a:solidFill>
                <a:latin typeface="Calibri" panose="020F0502020204030204" pitchFamily="34" charset="0"/>
                <a:cs typeface="Calibri" panose="020F0502020204030204" pitchFamily="34" charset="0"/>
              </a:rPr>
              <a:t>è importante definire con i partner un equilibrio tra gli obiettivi immediati e l'impatto culturale a lungo termine che si vuole creare.</a:t>
            </a:r>
          </a:p>
          <a:p>
            <a:pPr indent="-342900">
              <a:buClr>
                <a:srgbClr val="FBE000"/>
              </a:buClr>
              <a:buSzPts val="1800"/>
              <a:buFont typeface="Arial"/>
              <a:buChar char="●"/>
            </a:pPr>
            <a:endParaRPr lang="it-IT" dirty="0">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it-IT" b="1" dirty="0">
                <a:solidFill>
                  <a:srgbClr val="E43794"/>
                </a:solidFill>
                <a:latin typeface="Calibri" panose="020F0502020204030204" pitchFamily="34" charset="0"/>
                <a:cs typeface="Calibri" panose="020F0502020204030204" pitchFamily="34" charset="0"/>
              </a:rPr>
              <a:t>NON SFRUTTARE GLI ASSET PRINCIPALI: </a:t>
            </a:r>
            <a:r>
              <a:rPr lang="it-IT" dirty="0">
                <a:solidFill>
                  <a:schemeClr val="tx1"/>
                </a:solidFill>
                <a:latin typeface="Calibri" panose="020F0502020204030204" pitchFamily="34" charset="0"/>
                <a:cs typeface="Calibri" panose="020F0502020204030204" pitchFamily="34" charset="0"/>
              </a:rPr>
              <a:t>trovare partner che abbiano competenze complementari alle vostre e che condividano con voi la stessa missione, la stessa strategia e le stesse attività per operare un vero cambiamento!</a:t>
            </a:r>
            <a:endParaRPr lang="it-IT" dirty="0">
              <a:latin typeface="Calibri" panose="020F0502020204030204" pitchFamily="34" charset="0"/>
              <a:cs typeface="Calibri" panose="020F0502020204030204" pitchFamily="34" charset="0"/>
            </a:endParaRPr>
          </a:p>
        </p:txBody>
      </p:sp>
      <p:sp>
        <p:nvSpPr>
          <p:cNvPr id="7" name="Google Shape;258;p30">
            <a:extLst>
              <a:ext uri="{FF2B5EF4-FFF2-40B4-BE49-F238E27FC236}">
                <a16:creationId xmlns:a16="http://schemas.microsoft.com/office/drawing/2014/main" id="{AB66D9DD-479A-7F85-26F9-CF45CF66D87A}"/>
              </a:ext>
            </a:extLst>
          </p:cNvPr>
          <p:cNvSpPr txBox="1">
            <a:spLocks noGrp="1"/>
          </p:cNvSpPr>
          <p:nvPr>
            <p:ph type="body" idx="1"/>
          </p:nvPr>
        </p:nvSpPr>
        <p:spPr>
          <a:xfrm>
            <a:off x="465600" y="592668"/>
            <a:ext cx="11260800" cy="763692"/>
          </a:xfrm>
          <a:prstGeom prst="rect">
            <a:avLst/>
          </a:prstGeom>
          <a:noFill/>
          <a:ln>
            <a:noFill/>
          </a:ln>
        </p:spPr>
        <p:txBody>
          <a:bodyPr spcFirstLastPara="1" wrap="square" lIns="91425" tIns="45700" rIns="91425" bIns="45700" anchor="t" anchorCtr="0">
            <a:normAutofit/>
          </a:bodyPr>
          <a:lstStyle/>
          <a:p>
            <a:pPr marL="0" lvl="0" indent="0">
              <a:buClr>
                <a:schemeClr val="dk1"/>
              </a:buClr>
              <a:buSzPts val="1100"/>
            </a:pPr>
            <a:r>
              <a:rPr lang="it-IT" dirty="0">
                <a:latin typeface="Calibri" panose="020F0502020204030204" pitchFamily="34" charset="0"/>
                <a:cs typeface="Calibri" panose="020F0502020204030204" pitchFamily="34" charset="0"/>
              </a:rPr>
              <a:t>COSTRUIRE UNA PARTNERSHIP EFFICACE</a:t>
            </a:r>
          </a:p>
        </p:txBody>
      </p:sp>
    </p:spTree>
    <p:extLst>
      <p:ext uri="{BB962C8B-B14F-4D97-AF65-F5344CB8AC3E}">
        <p14:creationId xmlns:p14="http://schemas.microsoft.com/office/powerpoint/2010/main" val="3416632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5" name="Google Shape;224;p26">
            <a:extLst>
              <a:ext uri="{FF2B5EF4-FFF2-40B4-BE49-F238E27FC236}">
                <a16:creationId xmlns:a16="http://schemas.microsoft.com/office/drawing/2014/main" id="{20D0A8CA-2843-724E-8D6F-D6D8FA66E19F}"/>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19</a:t>
            </a:fld>
            <a:endParaRPr lang="en-US" dirty="0"/>
          </a:p>
        </p:txBody>
      </p:sp>
      <p:sp>
        <p:nvSpPr>
          <p:cNvPr id="9" name="Google Shape;266;p31">
            <a:extLst>
              <a:ext uri="{FF2B5EF4-FFF2-40B4-BE49-F238E27FC236}">
                <a16:creationId xmlns:a16="http://schemas.microsoft.com/office/drawing/2014/main" id="{6082FD7E-800D-F547-8EF9-E64BB159A28D}"/>
              </a:ext>
            </a:extLst>
          </p:cNvPr>
          <p:cNvSpPr txBox="1">
            <a:spLocks noGrp="1"/>
          </p:cNvSpPr>
          <p:nvPr>
            <p:ph type="body" idx="2"/>
          </p:nvPr>
        </p:nvSpPr>
        <p:spPr>
          <a:xfrm>
            <a:off x="6381835" y="3002279"/>
            <a:ext cx="5048165" cy="2310501"/>
          </a:xfrm>
          <a:prstGeom prst="rect">
            <a:avLst/>
          </a:prstGeom>
          <a:noFill/>
          <a:ln>
            <a:noFill/>
          </a:ln>
        </p:spPr>
        <p:txBody>
          <a:bodyPr spcFirstLastPara="1" wrap="square" lIns="91425" tIns="45700" rIns="91425" bIns="45700" anchor="t" anchorCtr="0">
            <a:noAutofit/>
          </a:bodyPr>
          <a:lstStyle/>
          <a:p>
            <a:pPr marL="0" lvl="0" indent="0">
              <a:buClr>
                <a:schemeClr val="dk1"/>
              </a:buClr>
              <a:buSzPts val="1100"/>
            </a:pPr>
            <a:r>
              <a:rPr lang="it-IT" dirty="0">
                <a:solidFill>
                  <a:schemeClr val="tx1"/>
                </a:solidFill>
                <a:latin typeface="Calibri" panose="020F0502020204030204" pitchFamily="34" charset="0"/>
                <a:cs typeface="Calibri" panose="020F0502020204030204" pitchFamily="34" charset="0"/>
              </a:rPr>
              <a:t>Nelle slide seguenti sono illustrati quattro passaggi chiave per unire le forze in modo efficace e accelerare il cambiamento positivo all'interno delle organizzazioni coinvolte e verso l'ambiente esterno.</a:t>
            </a:r>
          </a:p>
        </p:txBody>
      </p:sp>
      <p:sp>
        <p:nvSpPr>
          <p:cNvPr id="12" name="Google Shape;265;p31">
            <a:extLst>
              <a:ext uri="{FF2B5EF4-FFF2-40B4-BE49-F238E27FC236}">
                <a16:creationId xmlns:a16="http://schemas.microsoft.com/office/drawing/2014/main" id="{AC9CC9D7-11E7-3247-8481-7B05428C584A}"/>
              </a:ext>
            </a:extLst>
          </p:cNvPr>
          <p:cNvSpPr txBox="1">
            <a:spLocks/>
          </p:cNvSpPr>
          <p:nvPr/>
        </p:nvSpPr>
        <p:spPr>
          <a:xfrm>
            <a:off x="6381835" y="1056811"/>
            <a:ext cx="4853094" cy="141886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E43794"/>
              </a:buClr>
              <a:buSzPts val="3600"/>
              <a:buFont typeface="Arial"/>
              <a:buNone/>
              <a:defRPr sz="3600" b="1" i="0" u="none" strike="noStrike" cap="none">
                <a:solidFill>
                  <a:srgbClr val="E43794"/>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dk1"/>
              </a:buClr>
              <a:buSzPts val="1100"/>
            </a:pPr>
            <a:r>
              <a:rPr lang="it-IT" dirty="0">
                <a:latin typeface="Calibri" panose="020F0502020204030204" pitchFamily="34" charset="0"/>
                <a:cs typeface="Calibri" panose="020F0502020204030204" pitchFamily="34" charset="0"/>
              </a:rPr>
              <a:t>4 passi chiave per progettare la tua prossima partnership</a:t>
            </a:r>
          </a:p>
        </p:txBody>
      </p:sp>
      <p:pic>
        <p:nvPicPr>
          <p:cNvPr id="10" name="Immagine 9" descr="Immagine che contiene persona, folla&#10;&#10;Descrizione generata automaticamente">
            <a:extLst>
              <a:ext uri="{FF2B5EF4-FFF2-40B4-BE49-F238E27FC236}">
                <a16:creationId xmlns:a16="http://schemas.microsoft.com/office/drawing/2014/main" id="{CD93B9D5-9E5A-7644-BF8D-1DD1FC385145}"/>
              </a:ext>
            </a:extLst>
          </p:cNvPr>
          <p:cNvPicPr>
            <a:picLocks noChangeAspect="1"/>
          </p:cNvPicPr>
          <p:nvPr/>
        </p:nvPicPr>
        <p:blipFill rotWithShape="1">
          <a:blip r:embed="rId3"/>
          <a:srcRect l="-2" t="6694" r="10235" b="15092"/>
          <a:stretch/>
        </p:blipFill>
        <p:spPr>
          <a:xfrm>
            <a:off x="1417320" y="1524000"/>
            <a:ext cx="4104000" cy="5334000"/>
          </a:xfrm>
          <a:prstGeom prst="rect">
            <a:avLst/>
          </a:prstGeom>
        </p:spPr>
      </p:pic>
    </p:spTree>
    <p:extLst>
      <p:ext uri="{BB962C8B-B14F-4D97-AF65-F5344CB8AC3E}">
        <p14:creationId xmlns:p14="http://schemas.microsoft.com/office/powerpoint/2010/main" val="416647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3794"/>
              </a:buClr>
              <a:buSzPts val="3200"/>
              <a:buNone/>
            </a:pPr>
            <a:r>
              <a:rPr lang="it-IT" dirty="0">
                <a:latin typeface="Calibri" panose="020F0502020204030204" pitchFamily="34" charset="0"/>
                <a:cs typeface="Calibri" panose="020F0502020204030204" pitchFamily="34" charset="0"/>
              </a:rPr>
              <a:t>INDICE DEI CONTENUTI</a:t>
            </a:r>
          </a:p>
        </p:txBody>
      </p:sp>
      <p:sp>
        <p:nvSpPr>
          <p:cNvPr id="159" name="Google Shape;159;p19"/>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01</a:t>
            </a:r>
            <a:endParaRPr dirty="0"/>
          </a:p>
        </p:txBody>
      </p:sp>
      <p:sp>
        <p:nvSpPr>
          <p:cNvPr id="161" name="Google Shape;161;p19"/>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02</a:t>
            </a:r>
            <a:endParaRPr dirty="0"/>
          </a:p>
        </p:txBody>
      </p:sp>
      <p:sp>
        <p:nvSpPr>
          <p:cNvPr id="162" name="Google Shape;162;p19"/>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03</a:t>
            </a:r>
            <a:endParaRPr dirty="0"/>
          </a:p>
        </p:txBody>
      </p:sp>
      <p:sp>
        <p:nvSpPr>
          <p:cNvPr id="163" name="Google Shape;163;p19"/>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04</a:t>
            </a:r>
            <a:endParaRPr dirty="0"/>
          </a:p>
        </p:txBody>
      </p:sp>
      <p:sp>
        <p:nvSpPr>
          <p:cNvPr id="164" name="Google Shape;164;p19"/>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a:t>05</a:t>
            </a:r>
            <a:endParaRPr/>
          </a:p>
        </p:txBody>
      </p:sp>
      <p:sp>
        <p:nvSpPr>
          <p:cNvPr id="165" name="Google Shape;165;p19"/>
          <p:cNvSpPr txBox="1"/>
          <p:nvPr/>
        </p:nvSpPr>
        <p:spPr>
          <a:xfrm>
            <a:off x="1146290" y="2772177"/>
            <a:ext cx="5018400" cy="587100"/>
          </a:xfrm>
          <a:prstGeom prst="rect">
            <a:avLst/>
          </a:prstGeom>
          <a:noFill/>
          <a:ln>
            <a:noFill/>
          </a:ln>
        </p:spPr>
        <p:txBody>
          <a:bodyPr spcFirstLastPara="1" wrap="square" lIns="91425" tIns="45700" rIns="91425" bIns="45700" anchor="ctr" anchorCtr="0">
            <a:noAutofit/>
          </a:bodyPr>
          <a:lstStyle/>
          <a:p>
            <a:pPr lvl="0">
              <a:lnSpc>
                <a:spcPct val="90000"/>
              </a:lnSpc>
            </a:pPr>
            <a:r>
              <a:rPr lang="it-IT" sz="2400" dirty="0">
                <a:solidFill>
                  <a:srgbClr val="7F7F7F"/>
                </a:solidFill>
                <a:latin typeface="Calibri" panose="020F0502020204030204" pitchFamily="34" charset="0"/>
                <a:ea typeface="Avenir"/>
                <a:cs typeface="Calibri" panose="020F0502020204030204" pitchFamily="34" charset="0"/>
                <a:sym typeface="Avenir"/>
              </a:rPr>
              <a:t>Coinvolgere le parti interessate</a:t>
            </a:r>
          </a:p>
        </p:txBody>
      </p:sp>
      <p:sp>
        <p:nvSpPr>
          <p:cNvPr id="166" name="Google Shape;166;p19"/>
          <p:cNvSpPr txBox="1"/>
          <p:nvPr/>
        </p:nvSpPr>
        <p:spPr>
          <a:xfrm>
            <a:off x="1146290" y="3643937"/>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it-IT" sz="2400" dirty="0">
                <a:solidFill>
                  <a:srgbClr val="7F7F7F"/>
                </a:solidFill>
                <a:latin typeface="Calibri" panose="020F0502020204030204" pitchFamily="34" charset="0"/>
                <a:ea typeface="Avenir"/>
                <a:cs typeface="Calibri" panose="020F0502020204030204" pitchFamily="34" charset="0"/>
                <a:sym typeface="Avenir"/>
              </a:rPr>
              <a:t>Strategie di collaborazione</a:t>
            </a:r>
          </a:p>
        </p:txBody>
      </p:sp>
      <p:sp>
        <p:nvSpPr>
          <p:cNvPr id="167" name="Google Shape;167;p19"/>
          <p:cNvSpPr txBox="1"/>
          <p:nvPr/>
        </p:nvSpPr>
        <p:spPr>
          <a:xfrm>
            <a:off x="1146290" y="1877600"/>
            <a:ext cx="5745164"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it-IT" sz="2400" dirty="0">
                <a:solidFill>
                  <a:srgbClr val="7F7F7F"/>
                </a:solidFill>
                <a:latin typeface="Calibri" panose="020F0502020204030204" pitchFamily="34" charset="0"/>
                <a:ea typeface="Avenir"/>
                <a:cs typeface="Calibri" panose="020F0502020204030204" pitchFamily="34" charset="0"/>
                <a:sym typeface="Avenir"/>
              </a:rPr>
              <a:t>Introduzione ai processi collaborativi</a:t>
            </a:r>
          </a:p>
        </p:txBody>
      </p:sp>
      <p:sp>
        <p:nvSpPr>
          <p:cNvPr id="168" name="Google Shape;168;p19"/>
          <p:cNvSpPr txBox="1"/>
          <p:nvPr/>
        </p:nvSpPr>
        <p:spPr>
          <a:xfrm>
            <a:off x="1146300" y="5429003"/>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it-IT" sz="2400" dirty="0">
                <a:solidFill>
                  <a:srgbClr val="7F7F7F"/>
                </a:solidFill>
                <a:latin typeface="Calibri" panose="020F0502020204030204" pitchFamily="34" charset="0"/>
                <a:ea typeface="Avenir"/>
                <a:cs typeface="Calibri" panose="020F0502020204030204" pitchFamily="34" charset="0"/>
                <a:sym typeface="Avenir"/>
              </a:rPr>
              <a:t>Fonti</a:t>
            </a:r>
          </a:p>
        </p:txBody>
      </p:sp>
      <p:sp>
        <p:nvSpPr>
          <p:cNvPr id="169" name="Google Shape;169;p19"/>
          <p:cNvSpPr txBox="1"/>
          <p:nvPr/>
        </p:nvSpPr>
        <p:spPr>
          <a:xfrm>
            <a:off x="1146300" y="4520123"/>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it-IT" sz="2400" dirty="0">
                <a:solidFill>
                  <a:srgbClr val="7F7F7F"/>
                </a:solidFill>
                <a:latin typeface="Calibri" panose="020F0502020204030204" pitchFamily="34" charset="0"/>
                <a:ea typeface="Avenir"/>
                <a:cs typeface="Calibri" panose="020F0502020204030204" pitchFamily="34" charset="0"/>
                <a:sym typeface="Avenir"/>
              </a:rPr>
              <a:t>Casi studio e strumenti utili</a:t>
            </a:r>
          </a:p>
        </p:txBody>
      </p:sp>
      <p:sp>
        <p:nvSpPr>
          <p:cNvPr id="14" name="Google Shape;224;p26">
            <a:extLst>
              <a:ext uri="{FF2B5EF4-FFF2-40B4-BE49-F238E27FC236}">
                <a16:creationId xmlns:a16="http://schemas.microsoft.com/office/drawing/2014/main" id="{739CD247-9A66-3949-9BE1-F2407CD3D004}"/>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2</a:t>
            </a:fld>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p:nvPr/>
        </p:nvSpPr>
        <p:spPr>
          <a:xfrm>
            <a:off x="3651634" y="1"/>
            <a:ext cx="4888800" cy="681900"/>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266" name="Google Shape;266;p31"/>
          <p:cNvSpPr txBox="1">
            <a:spLocks noGrp="1"/>
          </p:cNvSpPr>
          <p:nvPr>
            <p:ph type="body" idx="2"/>
          </p:nvPr>
        </p:nvSpPr>
        <p:spPr>
          <a:xfrm>
            <a:off x="133777" y="1022730"/>
            <a:ext cx="11924445" cy="5632286"/>
          </a:xfrm>
          <a:prstGeom prst="rect">
            <a:avLst/>
          </a:prstGeom>
          <a:noFill/>
          <a:ln>
            <a:noFill/>
          </a:ln>
        </p:spPr>
        <p:txBody>
          <a:bodyPr spcFirstLastPara="1" wrap="square" lIns="91425" tIns="45700" rIns="91425" bIns="45700" anchor="t" anchorCtr="0">
            <a:noAutofit/>
          </a:bodyPr>
          <a:lstStyle/>
          <a:p>
            <a:pPr marL="558800" lvl="0" indent="-457200">
              <a:buClr>
                <a:srgbClr val="E43794"/>
              </a:buClr>
              <a:buSzPts val="2000"/>
              <a:buFont typeface="+mj-lt"/>
              <a:buAutoNum type="arabicPeriod"/>
            </a:pPr>
            <a:r>
              <a:rPr lang="it-IT" dirty="0">
                <a:solidFill>
                  <a:schemeClr val="tx1"/>
                </a:solidFill>
                <a:highlight>
                  <a:srgbClr val="FBE000"/>
                </a:highlight>
                <a:latin typeface="Calibri" panose="020F0502020204030204" pitchFamily="34" charset="0"/>
                <a:cs typeface="Calibri" panose="020F0502020204030204" pitchFamily="34" charset="0"/>
              </a:rPr>
              <a:t>Capisci l’ecosistema</a:t>
            </a:r>
            <a:r>
              <a:rPr lang="it-IT" dirty="0">
                <a:solidFill>
                  <a:schemeClr val="tx1"/>
                </a:solidFill>
                <a:latin typeface="Calibri" panose="020F0502020204030204" pitchFamily="34" charset="0"/>
                <a:cs typeface="Calibri" panose="020F0502020204030204" pitchFamily="34" charset="0"/>
              </a:rPr>
              <a:t>: guarda al contesto più ampio e traccia una mappa degli stakeholder, delle forze in gioco e delle aree di miglioramento per pianificare la tua strategia di conseguenza.</a:t>
            </a:r>
            <a:br>
              <a:rPr lang="it-IT" dirty="0">
                <a:solidFill>
                  <a:schemeClr val="tx1"/>
                </a:solidFill>
                <a:latin typeface="Calibri" panose="020F0502020204030204" pitchFamily="34" charset="0"/>
                <a:cs typeface="Calibri" panose="020F0502020204030204" pitchFamily="34" charset="0"/>
              </a:rPr>
            </a:br>
            <a:r>
              <a:rPr lang="it-IT" dirty="0">
                <a:solidFill>
                  <a:srgbClr val="D41A6A"/>
                </a:solidFill>
                <a:latin typeface="Calibri" panose="020F0502020204030204" pitchFamily="34" charset="0"/>
                <a:cs typeface="Calibri" panose="020F0502020204030204" pitchFamily="34" charset="0"/>
              </a:rPr>
              <a:t>Come:</a:t>
            </a:r>
            <a:r>
              <a:rPr lang="it-IT" dirty="0">
                <a:latin typeface="Calibri" panose="020F0502020204030204" pitchFamily="34" charset="0"/>
                <a:cs typeface="Calibri" panose="020F0502020204030204" pitchFamily="34" charset="0"/>
              </a:rPr>
              <a:t> </a:t>
            </a:r>
            <a:r>
              <a:rPr lang="it-IT" dirty="0">
                <a:solidFill>
                  <a:schemeClr val="tx1"/>
                </a:solidFill>
                <a:latin typeface="Calibri" panose="020F0502020204030204" pitchFamily="34" charset="0"/>
                <a:cs typeface="Calibri" panose="020F0502020204030204" pitchFamily="34" charset="0"/>
              </a:rPr>
              <a:t>organizza una riunione con i tuoi colleghi e utilizza un canvas per scrivere tutti gli stakeholder coinvolti dalla vostra organizzazione culturale. Qui puoi trovare un esempio di canvas da utilizzare: </a:t>
            </a:r>
            <a:r>
              <a:rPr lang="it-IT" dirty="0">
                <a:latin typeface="Calibri" panose="020F0502020204030204" pitchFamily="34" charset="0"/>
                <a:cs typeface="Calibri" panose="020F0502020204030204" pitchFamily="34" charset="0"/>
                <a:hlinkClick r:id="rId3"/>
              </a:rPr>
              <a:t>servicedesigntools.org/tools/ecosystem-map</a:t>
            </a:r>
            <a:r>
              <a:rPr lang="it-IT" dirty="0">
                <a:latin typeface="Calibri" panose="020F0502020204030204" pitchFamily="34" charset="0"/>
                <a:cs typeface="Calibri" panose="020F0502020204030204" pitchFamily="34" charset="0"/>
              </a:rPr>
              <a:t> </a:t>
            </a:r>
            <a:br>
              <a:rPr lang="it-IT" dirty="0">
                <a:latin typeface="Calibri" panose="020F0502020204030204" pitchFamily="34" charset="0"/>
                <a:cs typeface="Calibri" panose="020F0502020204030204" pitchFamily="34" charset="0"/>
              </a:rPr>
            </a:br>
            <a:br>
              <a:rPr lang="it-IT" dirty="0">
                <a:latin typeface="Calibri" panose="020F0502020204030204" pitchFamily="34" charset="0"/>
                <a:cs typeface="Calibri" panose="020F0502020204030204" pitchFamily="34" charset="0"/>
              </a:rPr>
            </a:br>
            <a:r>
              <a:rPr lang="it-IT" dirty="0">
                <a:latin typeface="Calibri" panose="020F0502020204030204" pitchFamily="34" charset="0"/>
                <a:cs typeface="Calibri" panose="020F0502020204030204" pitchFamily="34" charset="0"/>
              </a:rPr>
              <a:t> </a:t>
            </a:r>
            <a:endParaRPr lang="it-IT" dirty="0">
              <a:highlight>
                <a:srgbClr val="FBE000"/>
              </a:highlight>
              <a:latin typeface="Calibri" panose="020F0502020204030204" pitchFamily="34" charset="0"/>
              <a:cs typeface="Calibri" panose="020F0502020204030204" pitchFamily="34" charset="0"/>
            </a:endParaRPr>
          </a:p>
          <a:p>
            <a:pPr lvl="0" indent="-355600">
              <a:buClr>
                <a:srgbClr val="E43794"/>
              </a:buClr>
              <a:buSzPts val="2000"/>
              <a:buAutoNum type="arabicPeriod"/>
            </a:pPr>
            <a:r>
              <a:rPr lang="it-IT" dirty="0">
                <a:solidFill>
                  <a:schemeClr val="tx1"/>
                </a:solidFill>
                <a:highlight>
                  <a:srgbClr val="FBE000"/>
                </a:highlight>
                <a:latin typeface="Calibri" panose="020F0502020204030204" pitchFamily="34" charset="0"/>
                <a:cs typeface="Calibri" panose="020F0502020204030204" pitchFamily="34" charset="0"/>
              </a:rPr>
              <a:t>Individua gli obiettivi</a:t>
            </a:r>
            <a:r>
              <a:rPr lang="it-IT" dirty="0">
                <a:solidFill>
                  <a:schemeClr val="tx1"/>
                </a:solidFill>
                <a:latin typeface="Calibri" panose="020F0502020204030204" pitchFamily="34" charset="0"/>
                <a:cs typeface="Calibri" panose="020F0502020204030204" pitchFamily="34" charset="0"/>
              </a:rPr>
              <a:t>: definisci una visione chiara degli obiettivi a lungo termine che si vogliono raggiungere attraverso la creazione della partnership e definisci il ruolo che ognuno avrà durante il percorso.</a:t>
            </a:r>
            <a:br>
              <a:rPr lang="it-IT" dirty="0">
                <a:solidFill>
                  <a:schemeClr val="tx1"/>
                </a:solidFill>
                <a:latin typeface="Calibri" panose="020F0502020204030204" pitchFamily="34" charset="0"/>
                <a:cs typeface="Calibri" panose="020F0502020204030204" pitchFamily="34" charset="0"/>
              </a:rPr>
            </a:br>
            <a:r>
              <a:rPr lang="it-IT" dirty="0">
                <a:solidFill>
                  <a:srgbClr val="D41A6A"/>
                </a:solidFill>
                <a:latin typeface="Calibri" panose="020F0502020204030204" pitchFamily="34" charset="0"/>
                <a:cs typeface="Calibri" panose="020F0502020204030204" pitchFamily="34" charset="0"/>
              </a:rPr>
              <a:t>Come:</a:t>
            </a:r>
            <a:r>
              <a:rPr lang="it-IT" dirty="0">
                <a:latin typeface="Calibri" panose="020F0502020204030204" pitchFamily="34" charset="0"/>
                <a:cs typeface="Calibri" panose="020F0502020204030204" pitchFamily="34" charset="0"/>
              </a:rPr>
              <a:t> </a:t>
            </a:r>
            <a:r>
              <a:rPr lang="it-IT" dirty="0">
                <a:solidFill>
                  <a:schemeClr val="tx1"/>
                </a:solidFill>
                <a:latin typeface="Calibri" panose="020F0502020204030204" pitchFamily="34" charset="0"/>
                <a:cs typeface="Calibri" panose="020F0502020204030204" pitchFamily="34" charset="0"/>
              </a:rPr>
              <a:t>elenca i 3 obiettivi principali che si vogliono raggiungere nei prossimi 5 anni e delinea una strategia per ciascuno di essi cercando di capire se puoi fare da solo o se hai bisogno di partner.</a:t>
            </a:r>
          </a:p>
        </p:txBody>
      </p:sp>
      <p:sp>
        <p:nvSpPr>
          <p:cNvPr id="6" name="Google Shape;224;p26">
            <a:extLst>
              <a:ext uri="{FF2B5EF4-FFF2-40B4-BE49-F238E27FC236}">
                <a16:creationId xmlns:a16="http://schemas.microsoft.com/office/drawing/2014/main" id="{0C3AD34D-F0E4-0D4F-A56A-62AA5EBBB013}"/>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p:nvPr/>
        </p:nvSpPr>
        <p:spPr>
          <a:xfrm>
            <a:off x="3651634" y="1"/>
            <a:ext cx="4888800" cy="681900"/>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266" name="Google Shape;266;p31"/>
          <p:cNvSpPr txBox="1">
            <a:spLocks noGrp="1"/>
          </p:cNvSpPr>
          <p:nvPr>
            <p:ph type="body" idx="2"/>
          </p:nvPr>
        </p:nvSpPr>
        <p:spPr>
          <a:xfrm>
            <a:off x="133777" y="478862"/>
            <a:ext cx="11924445" cy="6290453"/>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Clr>
                <a:srgbClr val="E43794"/>
              </a:buClr>
              <a:buSzPts val="2000"/>
            </a:pPr>
            <a:endParaRPr lang="it-IT" dirty="0">
              <a:latin typeface="Calibri" panose="020F0502020204030204" pitchFamily="34" charset="0"/>
              <a:cs typeface="Calibri" panose="020F0502020204030204" pitchFamily="34" charset="0"/>
            </a:endParaRPr>
          </a:p>
          <a:p>
            <a:pPr marL="558800" lvl="0" indent="-457200">
              <a:buClr>
                <a:srgbClr val="E43794"/>
              </a:buClr>
              <a:buSzPts val="2000"/>
              <a:buFont typeface="+mj-lt"/>
              <a:buAutoNum type="arabicPeriod" startAt="3"/>
            </a:pPr>
            <a:r>
              <a:rPr lang="it-IT" dirty="0">
                <a:solidFill>
                  <a:schemeClr val="tx1"/>
                </a:solidFill>
                <a:highlight>
                  <a:srgbClr val="FBE000"/>
                </a:highlight>
                <a:latin typeface="Calibri" panose="020F0502020204030204" pitchFamily="34" charset="0"/>
                <a:cs typeface="Calibri" panose="020F0502020204030204" pitchFamily="34" charset="0"/>
              </a:rPr>
              <a:t>Definisci il tuo approccio</a:t>
            </a:r>
            <a:r>
              <a:rPr lang="it-IT" dirty="0">
                <a:solidFill>
                  <a:schemeClr val="tx1"/>
                </a:solidFill>
                <a:latin typeface="Calibri" panose="020F0502020204030204" pitchFamily="34" charset="0"/>
                <a:cs typeface="Calibri" panose="020F0502020204030204" pitchFamily="34" charset="0"/>
              </a:rPr>
              <a:t>: stabilisci con i tuoi partner come intendete raggiungere gli obiettivi, affrontare i problemi e generare valore aggiunto per facilitare i processi di collaborazione. </a:t>
            </a:r>
            <a:br>
              <a:rPr lang="it-IT" dirty="0">
                <a:latin typeface="Calibri" panose="020F0502020204030204" pitchFamily="34" charset="0"/>
                <a:cs typeface="Calibri" panose="020F0502020204030204" pitchFamily="34" charset="0"/>
              </a:rPr>
            </a:br>
            <a:r>
              <a:rPr lang="it-IT" dirty="0">
                <a:solidFill>
                  <a:srgbClr val="D41A6A"/>
                </a:solidFill>
                <a:latin typeface="Calibri" panose="020F0502020204030204" pitchFamily="34" charset="0"/>
                <a:cs typeface="Calibri" panose="020F0502020204030204" pitchFamily="34" charset="0"/>
              </a:rPr>
              <a:t>Come</a:t>
            </a:r>
            <a:r>
              <a:rPr lang="it-IT" dirty="0">
                <a:solidFill>
                  <a:schemeClr val="tx1"/>
                </a:solidFill>
                <a:latin typeface="Calibri" panose="020F0502020204030204" pitchFamily="34" charset="0"/>
                <a:cs typeface="Calibri" panose="020F0502020204030204" pitchFamily="34" charset="0"/>
              </a:rPr>
              <a:t>: una volta definiti gli obiettivi che richiedono partner per essere raggiunti, mettiti in contatto con loro per definire una strategia condivisa. Organizza una breve riunione introduttiva seguita da una sessione di co-creazione durante la quale ognuno scrive il proprio punto di vista, quindi discutetene in modo collaborativo per definire un approccio condiviso. </a:t>
            </a:r>
            <a:br>
              <a:rPr lang="it-IT" dirty="0">
                <a:solidFill>
                  <a:schemeClr val="tx1"/>
                </a:solidFill>
                <a:latin typeface="Calibri" panose="020F0502020204030204" pitchFamily="34" charset="0"/>
                <a:cs typeface="Calibri" panose="020F0502020204030204" pitchFamily="34" charset="0"/>
              </a:rPr>
            </a:br>
            <a:endParaRPr lang="it-IT" dirty="0">
              <a:solidFill>
                <a:schemeClr val="tx1"/>
              </a:solidFill>
              <a:latin typeface="Calibri" panose="020F0502020204030204" pitchFamily="34" charset="0"/>
              <a:cs typeface="Calibri" panose="020F0502020204030204" pitchFamily="34" charset="0"/>
            </a:endParaRPr>
          </a:p>
          <a:p>
            <a:pPr lvl="0" indent="-355600">
              <a:buClr>
                <a:srgbClr val="E43794"/>
              </a:buClr>
              <a:buSzPts val="2000"/>
              <a:buAutoNum type="arabicPeriod" startAt="3"/>
            </a:pPr>
            <a:r>
              <a:rPr lang="it-IT" dirty="0">
                <a:solidFill>
                  <a:schemeClr val="tx1"/>
                </a:solidFill>
                <a:highlight>
                  <a:srgbClr val="FBE000"/>
                </a:highlight>
                <a:latin typeface="Calibri" panose="020F0502020204030204" pitchFamily="34" charset="0"/>
                <a:cs typeface="Calibri" panose="020F0502020204030204" pitchFamily="34" charset="0"/>
              </a:rPr>
              <a:t>Struttura la partnership</a:t>
            </a:r>
            <a:r>
              <a:rPr lang="it-IT" dirty="0">
                <a:solidFill>
                  <a:schemeClr val="tx1"/>
                </a:solidFill>
                <a:latin typeface="Calibri" panose="020F0502020204030204" pitchFamily="34" charset="0"/>
                <a:cs typeface="Calibri" panose="020F0502020204030204" pitchFamily="34" charset="0"/>
              </a:rPr>
              <a:t>: quale modello di business adotterete? Come saranno suddivise le attività tra i partner? Qual è il flusso di lavoro? Assicurati di rispondere a tutte queste domande all'inizio della collaborazione. </a:t>
            </a:r>
            <a:br>
              <a:rPr lang="it-IT" dirty="0">
                <a:latin typeface="Calibri" panose="020F0502020204030204" pitchFamily="34" charset="0"/>
                <a:cs typeface="Calibri" panose="020F0502020204030204" pitchFamily="34" charset="0"/>
              </a:rPr>
            </a:br>
            <a:r>
              <a:rPr lang="it-IT" dirty="0">
                <a:solidFill>
                  <a:srgbClr val="D41A6A"/>
                </a:solidFill>
                <a:latin typeface="Calibri" panose="020F0502020204030204" pitchFamily="34" charset="0"/>
                <a:cs typeface="Calibri" panose="020F0502020204030204" pitchFamily="34" charset="0"/>
              </a:rPr>
              <a:t>Come:</a:t>
            </a:r>
            <a:r>
              <a:rPr lang="it-IT" dirty="0">
                <a:latin typeface="Calibri" panose="020F0502020204030204" pitchFamily="34" charset="0"/>
                <a:cs typeface="Calibri" panose="020F0502020204030204" pitchFamily="34" charset="0"/>
              </a:rPr>
              <a:t> </a:t>
            </a:r>
            <a:r>
              <a:rPr lang="it-IT" dirty="0">
                <a:solidFill>
                  <a:schemeClr val="tx1"/>
                </a:solidFill>
                <a:latin typeface="Calibri" panose="020F0502020204030204" pitchFamily="34" charset="0"/>
                <a:cs typeface="Calibri" panose="020F0502020204030204" pitchFamily="34" charset="0"/>
              </a:rPr>
              <a:t>ora è il momento di definire un piano preciso per mettere in pratica la tua strategia! Stabilisci obiettivi intermedi chiari e nomina un responsabile per ciascuno di essi, organizza riunioni periodiche per essere sicuro che tutti siano sulla buona strada e per mantenere un dialogo aperto con i tuoi partner.</a:t>
            </a:r>
          </a:p>
          <a:p>
            <a:pPr marL="457200" lvl="0" indent="-355600" algn="l" rtl="0">
              <a:spcBef>
                <a:spcPts val="0"/>
              </a:spcBef>
              <a:spcAft>
                <a:spcPts val="0"/>
              </a:spcAft>
              <a:buClr>
                <a:srgbClr val="E43794"/>
              </a:buClr>
              <a:buSzPts val="2000"/>
              <a:buAutoNum type="arabicPeriod" startAt="3"/>
            </a:pPr>
            <a:endParaRPr lang="it-IT" dirty="0">
              <a:latin typeface="Calibri" panose="020F0502020204030204" pitchFamily="34" charset="0"/>
              <a:cs typeface="Calibri" panose="020F0502020204030204" pitchFamily="34" charset="0"/>
            </a:endParaRPr>
          </a:p>
        </p:txBody>
      </p:sp>
      <p:sp>
        <p:nvSpPr>
          <p:cNvPr id="6" name="Google Shape;224;p26">
            <a:extLst>
              <a:ext uri="{FF2B5EF4-FFF2-40B4-BE49-F238E27FC236}">
                <a16:creationId xmlns:a16="http://schemas.microsoft.com/office/drawing/2014/main" id="{0C3AD34D-F0E4-0D4F-A56A-62AA5EBBB013}"/>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21</a:t>
            </a:fld>
            <a:endParaRPr lang="en-US" dirty="0"/>
          </a:p>
        </p:txBody>
      </p:sp>
    </p:spTree>
    <p:extLst>
      <p:ext uri="{BB962C8B-B14F-4D97-AF65-F5344CB8AC3E}">
        <p14:creationId xmlns:p14="http://schemas.microsoft.com/office/powerpoint/2010/main" val="186611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2" y="4846372"/>
            <a:ext cx="7735886" cy="616879"/>
          </a:xfrm>
        </p:spPr>
        <p:txBody>
          <a:bodyPr/>
          <a:lstStyle/>
          <a:p>
            <a:pPr lvl="0">
              <a:spcBef>
                <a:spcPts val="0"/>
              </a:spcBef>
              <a:buClr>
                <a:schemeClr val="lt1"/>
              </a:buClr>
              <a:buSzPts val="4000"/>
            </a:pPr>
            <a:r>
              <a:rPr lang="it-IT" dirty="0">
                <a:latin typeface="Calibri" panose="020F0502020204030204" pitchFamily="34" charset="0"/>
                <a:cs typeface="Calibri" panose="020F0502020204030204" pitchFamily="34" charset="0"/>
              </a:rPr>
              <a:t>Casi studio e strumenti utili</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02410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4996138" cy="708318"/>
          </a:xfrm>
        </p:spPr>
        <p:txBody>
          <a:bodyPr/>
          <a:lstStyle/>
          <a:p>
            <a:pPr algn="l"/>
            <a:r>
              <a:rPr lang="it-IT" dirty="0">
                <a:latin typeface="Calibri" panose="020F0502020204030204" pitchFamily="34" charset="0"/>
                <a:cs typeface="Calibri" panose="020F0502020204030204" pitchFamily="34" charset="0"/>
              </a:rPr>
              <a:t>Lasciati ispirare…</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rotWithShape="1">
          <a:blip r:embed="rId2"/>
          <a:srcRect t="45268" b="34132"/>
          <a:stretch/>
        </p:blipFill>
        <p:spPr>
          <a:xfrm>
            <a:off x="2" y="4176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9823554" cy="697750"/>
          </a:xfrm>
          <a:prstGeom prst="rect">
            <a:avLst/>
          </a:prstGeom>
          <a:noFill/>
          <a:ln>
            <a:noFill/>
          </a:ln>
        </p:spPr>
        <p:txBody>
          <a:bodyPr spcFirstLastPara="1" wrap="square" lIns="91425" tIns="45700" rIns="91425" bIns="45700" anchor="t" anchorCtr="0">
            <a:noAutofit/>
          </a:bodyPr>
          <a:lstStyle/>
          <a:p>
            <a:r>
              <a:rPr lang="it-IT" sz="3600" b="1" dirty="0">
                <a:solidFill>
                  <a:srgbClr val="E43794"/>
                </a:solidFill>
                <a:latin typeface="Calibri" panose="020F0502020204030204" pitchFamily="34" charset="0"/>
                <a:cs typeface="Calibri" panose="020F0502020204030204" pitchFamily="34" charset="0"/>
              </a:rPr>
              <a:t>Il Museo di </a:t>
            </a:r>
            <a:r>
              <a:rPr lang="it-IT" sz="3600" b="1" dirty="0" err="1">
                <a:solidFill>
                  <a:srgbClr val="E43794"/>
                </a:solidFill>
                <a:latin typeface="Calibri" panose="020F0502020204030204" pitchFamily="34" charset="0"/>
                <a:cs typeface="Calibri" panose="020F0502020204030204" pitchFamily="34" charset="0"/>
              </a:rPr>
              <a:t>Sanxingdui</a:t>
            </a:r>
            <a:r>
              <a:rPr lang="it-IT" sz="3600" b="1" dirty="0">
                <a:solidFill>
                  <a:srgbClr val="E43794"/>
                </a:solidFill>
                <a:latin typeface="Calibri" panose="020F0502020204030204" pitchFamily="34" charset="0"/>
                <a:cs typeface="Calibri" panose="020F0502020204030204" pitchFamily="34" charset="0"/>
              </a:rPr>
              <a:t> e </a:t>
            </a:r>
            <a:r>
              <a:rPr lang="it-IT" sz="3600" b="1" dirty="0" err="1">
                <a:solidFill>
                  <a:srgbClr val="E43794"/>
                </a:solidFill>
                <a:latin typeface="Calibri" panose="020F0502020204030204" pitchFamily="34" charset="0"/>
                <a:cs typeface="Calibri" panose="020F0502020204030204" pitchFamily="34" charset="0"/>
              </a:rPr>
              <a:t>Tencent</a:t>
            </a:r>
            <a:r>
              <a:rPr lang="it-IT" sz="3600" b="1" dirty="0">
                <a:solidFill>
                  <a:srgbClr val="E43794"/>
                </a:solidFill>
                <a:latin typeface="Calibri" panose="020F0502020204030204" pitchFamily="34" charset="0"/>
                <a:cs typeface="Calibri" panose="020F0502020204030204" pitchFamily="34" charset="0"/>
              </a:rPr>
              <a:t>, </a:t>
            </a:r>
            <a:r>
              <a:rPr lang="it-IT" sz="3600" b="1" i="1" dirty="0">
                <a:solidFill>
                  <a:srgbClr val="E43794"/>
                </a:solidFill>
                <a:latin typeface="Calibri" panose="020F0502020204030204" pitchFamily="34" charset="0"/>
                <a:cs typeface="Calibri" panose="020F0502020204030204" pitchFamily="34" charset="0"/>
              </a:rPr>
              <a:t>Cina</a:t>
            </a:r>
          </a:p>
          <a:p>
            <a:pPr marL="0" lvl="0" indent="0" algn="l" rtl="0">
              <a:spcBef>
                <a:spcPts val="0"/>
              </a:spcBef>
              <a:spcAft>
                <a:spcPts val="0"/>
              </a:spcAft>
              <a:buNone/>
            </a:pPr>
            <a:endParaRPr lang="en-US" sz="2400" b="1" dirty="0">
              <a:solidFill>
                <a:srgbClr val="E43794"/>
              </a:solidFill>
              <a:latin typeface="Avenir"/>
              <a:ea typeface="Avenir"/>
              <a:cs typeface="Avenir"/>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400">
                <a:solidFill>
                  <a:schemeClr val="tx1"/>
                </a:solidFill>
                <a:latin typeface="Calibri" panose="020F0502020204030204" pitchFamily="34" charset="0"/>
                <a:cs typeface="Calibri" panose="020F0502020204030204" pitchFamily="34" charset="0"/>
              </a:rPr>
              <a:t>Il Museo di Sanxingdui ha avviato una collaborazione con Tencent per raggiungere le giovani generazioni e diventare più famoso a livello internazionale, sfruttando il potere della tecnologia digitale attraverso una collaborazione strategica.</a:t>
            </a:r>
          </a:p>
          <a:p>
            <a:pPr>
              <a:buClr>
                <a:schemeClr val="dk1"/>
              </a:buClr>
              <a:buSzPts val="1100"/>
            </a:pPr>
            <a:endParaRPr lang="it-IT" sz="2400">
              <a:solidFill>
                <a:schemeClr val="tx1"/>
              </a:solidFill>
              <a:latin typeface="Calibri" panose="020F0502020204030204" pitchFamily="34" charset="0"/>
              <a:cs typeface="Calibri" panose="020F0502020204030204" pitchFamily="34" charset="0"/>
            </a:endParaRPr>
          </a:p>
          <a:p>
            <a:pPr>
              <a:buClr>
                <a:schemeClr val="dk1"/>
              </a:buClr>
              <a:buSzPts val="1100"/>
            </a:pPr>
            <a:r>
              <a:rPr lang="it-IT" sz="240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it-IT" sz="24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CE6E8E6F-4287-45F6-B494-DB0123BE7017}"/>
              </a:ext>
            </a:extLst>
          </p:cNvPr>
          <p:cNvPicPr preferRelativeResize="0">
            <a:picLocks noGrp="1" noChangeAspect="1"/>
          </p:cNvPicPr>
          <p:nvPr>
            <p:ph type="pic" sz="quarter" idx="13"/>
          </p:nvPr>
        </p:nvPicPr>
        <p:blipFill rotWithShape="1">
          <a:blip r:embed="rId2"/>
          <a:srcRect t="49161" b="19817"/>
          <a:stretch/>
        </p:blipFill>
        <p:spPr>
          <a:xfrm>
            <a:off x="2" y="4212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8406233"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Avenir"/>
              </a:rPr>
              <a:t>L’Internationale</a:t>
            </a:r>
            <a:r>
              <a:rPr lang="en-US" sz="3600" b="1" dirty="0">
                <a:solidFill>
                  <a:srgbClr val="E43794"/>
                </a:solidFill>
                <a:latin typeface="Avenir"/>
              </a:rPr>
              <a:t>, </a:t>
            </a:r>
            <a:r>
              <a:rPr lang="en-US" sz="3600" b="1" i="1" dirty="0">
                <a:solidFill>
                  <a:srgbClr val="E43794"/>
                </a:solidFill>
                <a:latin typeface="Avenir"/>
              </a:rPr>
              <a:t>Europa</a:t>
            </a:r>
          </a:p>
          <a:p>
            <a:pPr marL="0" lvl="0" indent="0" algn="l" rtl="0">
              <a:spcBef>
                <a:spcPts val="0"/>
              </a:spcBef>
              <a:spcAft>
                <a:spcPts val="0"/>
              </a:spcAft>
              <a:buNone/>
            </a:pPr>
            <a:endParaRPr lang="en-US" sz="2400" b="1" dirty="0">
              <a:solidFill>
                <a:srgbClr val="E43794"/>
              </a:solidFill>
              <a:latin typeface="Avenir"/>
              <a:ea typeface="Avenir"/>
              <a:cs typeface="Avenir"/>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chemeClr val="dk1"/>
              </a:buClr>
              <a:buSzPts val="1100"/>
            </a:pPr>
            <a:r>
              <a:rPr lang="it-IT" sz="2400">
                <a:solidFill>
                  <a:schemeClr val="tx1"/>
                </a:solidFill>
                <a:latin typeface="Calibri" panose="020F0502020204030204" pitchFamily="34" charset="0"/>
                <a:cs typeface="Calibri" panose="020F0502020204030204" pitchFamily="34" charset="0"/>
              </a:rPr>
              <a:t>L'Internationale è un consorzio di sette musei d'arte moderna europei che hanno unito le loro forze per produrre un programma comune di mostre, dibattiti e progetti online.</a:t>
            </a:r>
          </a:p>
          <a:p>
            <a:pPr lvl="0">
              <a:buClr>
                <a:schemeClr val="dk1"/>
              </a:buClr>
              <a:buSzPts val="1100"/>
            </a:pPr>
            <a:endParaRPr lang="it-IT" sz="2400">
              <a:solidFill>
                <a:schemeClr val="tx1"/>
              </a:solidFill>
              <a:latin typeface="Calibri" panose="020F0502020204030204" pitchFamily="34" charset="0"/>
              <a:cs typeface="Calibri" panose="020F0502020204030204" pitchFamily="34" charset="0"/>
            </a:endParaRPr>
          </a:p>
          <a:p>
            <a:pPr marL="0" indent="0">
              <a:buClr>
                <a:schemeClr val="dk1"/>
              </a:buClr>
              <a:buSzPts val="1100"/>
            </a:pPr>
            <a:r>
              <a:rPr lang="it-IT" sz="240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it-IT" sz="2400">
              <a:solidFill>
                <a:schemeClr val="tx1"/>
              </a:solidFill>
              <a:latin typeface="Calibri" panose="020F0502020204030204" pitchFamily="34" charset="0"/>
              <a:cs typeface="Calibri" panose="020F0502020204030204" pitchFamily="34" charset="0"/>
            </a:endParaRPr>
          </a:p>
        </p:txBody>
      </p:sp>
      <p:sp>
        <p:nvSpPr>
          <p:cNvPr id="10" name="Text Placeholder 2">
            <a:extLst>
              <a:ext uri="{FF2B5EF4-FFF2-40B4-BE49-F238E27FC236}">
                <a16:creationId xmlns:a16="http://schemas.microsoft.com/office/drawing/2014/main" id="{799CE204-CD84-5B37-EB34-661DE0B7ED9C}"/>
              </a:ext>
            </a:extLst>
          </p:cNvPr>
          <p:cNvSpPr>
            <a:spLocks noGrp="1"/>
          </p:cNvSpPr>
          <p:nvPr>
            <p:ph type="body" sz="quarter" idx="15"/>
          </p:nvPr>
        </p:nvSpPr>
        <p:spPr>
          <a:xfrm>
            <a:off x="478687" y="207228"/>
            <a:ext cx="4996138" cy="708318"/>
          </a:xfrm>
        </p:spPr>
        <p:txBody>
          <a:bodyPr/>
          <a:lstStyle/>
          <a:p>
            <a:pPr algn="l"/>
            <a:r>
              <a:rPr lang="it-IT" dirty="0">
                <a:latin typeface="Calibri" panose="020F0502020204030204" pitchFamily="34" charset="0"/>
                <a:cs typeface="Calibri" panose="020F0502020204030204" pitchFamily="34" charset="0"/>
              </a:rPr>
              <a:t>Lasciati ispirare…</a:t>
            </a:r>
          </a:p>
        </p:txBody>
      </p:sp>
    </p:spTree>
    <p:extLst>
      <p:ext uri="{BB962C8B-B14F-4D97-AF65-F5344CB8AC3E}">
        <p14:creationId xmlns:p14="http://schemas.microsoft.com/office/powerpoint/2010/main" val="84940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CE6E8E6F-4287-45F6-B494-DB0123BE7017}"/>
              </a:ext>
            </a:extLst>
          </p:cNvPr>
          <p:cNvPicPr preferRelativeResize="0">
            <a:picLocks noGrp="1" noChangeAspect="1"/>
          </p:cNvPicPr>
          <p:nvPr>
            <p:ph type="pic" sz="quarter" idx="13"/>
          </p:nvPr>
        </p:nvPicPr>
        <p:blipFill rotWithShape="1">
          <a:blip r:embed="rId2"/>
          <a:srcRect t="14528" b="47430"/>
          <a:stretch/>
        </p:blipFill>
        <p:spPr>
          <a:xfrm>
            <a:off x="2" y="4212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9168234"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Calibri" panose="020F0502020204030204" pitchFamily="34" charset="0"/>
                <a:cs typeface="Calibri" panose="020F0502020204030204" pitchFamily="34" charset="0"/>
              </a:rPr>
              <a:t>Il Museo Valentine e </a:t>
            </a:r>
            <a:r>
              <a:rPr lang="en-US" sz="3600" b="1" dirty="0" err="1">
                <a:solidFill>
                  <a:srgbClr val="E43794"/>
                </a:solidFill>
                <a:latin typeface="Calibri" panose="020F0502020204030204" pitchFamily="34" charset="0"/>
                <a:cs typeface="Calibri" panose="020F0502020204030204" pitchFamily="34" charset="0"/>
              </a:rPr>
              <a:t>ARtGlass</a:t>
            </a:r>
            <a:r>
              <a:rPr lang="en-US" sz="3600" b="1" dirty="0">
                <a:solidFill>
                  <a:srgbClr val="E43794"/>
                </a:solidFill>
                <a:latin typeface="Calibri" panose="020F0502020204030204" pitchFamily="34" charset="0"/>
                <a:cs typeface="Calibri" panose="020F0502020204030204" pitchFamily="34" charset="0"/>
              </a:rPr>
              <a:t>, </a:t>
            </a:r>
            <a:r>
              <a:rPr lang="en-US" sz="3600" b="1" i="1" dirty="0" err="1">
                <a:solidFill>
                  <a:srgbClr val="E43794"/>
                </a:solidFill>
                <a:latin typeface="Calibri" panose="020F0502020204030204" pitchFamily="34" charset="0"/>
                <a:cs typeface="Calibri" panose="020F0502020204030204" pitchFamily="34" charset="0"/>
              </a:rPr>
              <a:t>Stati</a:t>
            </a:r>
            <a:r>
              <a:rPr lang="en-US" sz="3600" b="1" i="1" dirty="0">
                <a:solidFill>
                  <a:srgbClr val="E43794"/>
                </a:solidFill>
                <a:latin typeface="Calibri" panose="020F0502020204030204" pitchFamily="34" charset="0"/>
                <a:cs typeface="Calibri" panose="020F0502020204030204" pitchFamily="34" charset="0"/>
              </a:rPr>
              <a:t> </a:t>
            </a:r>
            <a:r>
              <a:rPr lang="en-US" sz="3600" b="1" i="1" dirty="0" err="1">
                <a:solidFill>
                  <a:srgbClr val="E43794"/>
                </a:solidFill>
                <a:latin typeface="Calibri" panose="020F0502020204030204" pitchFamily="34" charset="0"/>
                <a:cs typeface="Calibri" panose="020F0502020204030204" pitchFamily="34" charset="0"/>
              </a:rPr>
              <a:t>Uniti</a:t>
            </a:r>
            <a:endParaRPr lang="en-US" sz="3600" b="1" i="1" dirty="0">
              <a:solidFill>
                <a:srgbClr val="E43794"/>
              </a:solidFill>
              <a:latin typeface="Calibri" panose="020F0502020204030204" pitchFamily="34" charset="0"/>
              <a:cs typeface="Calibri" panose="020F0502020204030204" pitchFamily="34" charset="0"/>
            </a:endParaRPr>
          </a:p>
          <a:p>
            <a:endParaRPr lang="en-US" sz="3600" b="1" dirty="0">
              <a:solidFill>
                <a:srgbClr val="E43794"/>
              </a:solidFill>
              <a:latin typeface="Avenir"/>
            </a:endParaRPr>
          </a:p>
          <a:p>
            <a:pPr marL="0" lvl="0" indent="0" algn="l" rtl="0">
              <a:spcBef>
                <a:spcPts val="0"/>
              </a:spcBef>
              <a:spcAft>
                <a:spcPts val="0"/>
              </a:spcAft>
              <a:buNone/>
            </a:pPr>
            <a:endParaRPr lang="en-US" sz="2400" b="1" dirty="0">
              <a:solidFill>
                <a:srgbClr val="E43794"/>
              </a:solidFill>
              <a:latin typeface="Avenir"/>
              <a:ea typeface="Avenir"/>
              <a:cs typeface="Avenir"/>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chemeClr val="dk1"/>
              </a:buClr>
              <a:buSzPts val="1100"/>
            </a:pPr>
            <a:r>
              <a:rPr lang="it-IT" sz="2400" dirty="0">
                <a:solidFill>
                  <a:schemeClr val="tx1"/>
                </a:solidFill>
                <a:latin typeface="Calibri" panose="020F0502020204030204" pitchFamily="34" charset="0"/>
                <a:cs typeface="Calibri" panose="020F0502020204030204" pitchFamily="34" charset="0"/>
              </a:rPr>
              <a:t>Il Museo Valentine ha lanciato un AR </a:t>
            </a:r>
            <a:r>
              <a:rPr lang="it-IT" sz="2400" dirty="0" err="1">
                <a:solidFill>
                  <a:schemeClr val="tx1"/>
                </a:solidFill>
                <a:latin typeface="Calibri" panose="020F0502020204030204" pitchFamily="34" charset="0"/>
                <a:cs typeface="Calibri" panose="020F0502020204030204" pitchFamily="34" charset="0"/>
              </a:rPr>
              <a:t>walking</a:t>
            </a:r>
            <a:r>
              <a:rPr lang="it-IT" sz="2400" dirty="0">
                <a:solidFill>
                  <a:schemeClr val="tx1"/>
                </a:solidFill>
                <a:latin typeface="Calibri" panose="020F0502020204030204" pitchFamily="34" charset="0"/>
                <a:cs typeface="Calibri" panose="020F0502020204030204" pitchFamily="34" charset="0"/>
              </a:rPr>
              <a:t> tour in collaborazione con </a:t>
            </a:r>
            <a:r>
              <a:rPr lang="it-IT" sz="2400" dirty="0" err="1">
                <a:solidFill>
                  <a:schemeClr val="tx1"/>
                </a:solidFill>
                <a:latin typeface="Calibri" panose="020F0502020204030204" pitchFamily="34" charset="0"/>
                <a:cs typeface="Calibri" panose="020F0502020204030204" pitchFamily="34" charset="0"/>
              </a:rPr>
              <a:t>ARtGlass</a:t>
            </a:r>
            <a:r>
              <a:rPr lang="it-IT" sz="2400" dirty="0">
                <a:solidFill>
                  <a:schemeClr val="tx1"/>
                </a:solidFill>
                <a:latin typeface="Calibri" panose="020F0502020204030204" pitchFamily="34" charset="0"/>
                <a:cs typeface="Calibri" panose="020F0502020204030204" pitchFamily="34" charset="0"/>
              </a:rPr>
              <a:t> per cambiare la percezione della città e dei suoi monumenti d'arte pubblica da parte dei cittadini e dei visitatori.</a:t>
            </a:r>
          </a:p>
          <a:p>
            <a:pPr lvl="0">
              <a:buClr>
                <a:schemeClr val="dk1"/>
              </a:buClr>
              <a:buSzPts val="1100"/>
            </a:pPr>
            <a:endParaRPr lang="it-IT" sz="2400" dirty="0">
              <a:solidFill>
                <a:schemeClr val="tx1"/>
              </a:solidFill>
              <a:latin typeface="Calibri" panose="020F0502020204030204" pitchFamily="34" charset="0"/>
              <a:cs typeface="Calibri" panose="020F0502020204030204" pitchFamily="34" charset="0"/>
            </a:endParaRPr>
          </a:p>
          <a:p>
            <a:pPr lvl="0">
              <a:buClr>
                <a:schemeClr val="dk1"/>
              </a:buClr>
              <a:buSzPts val="1100"/>
            </a:pPr>
            <a:r>
              <a:rPr lang="it-IT" sz="24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it-IT" sz="2400" dirty="0">
              <a:solidFill>
                <a:schemeClr val="tx1"/>
              </a:solidFill>
              <a:latin typeface="Calibri" panose="020F0502020204030204" pitchFamily="34" charset="0"/>
              <a:cs typeface="Calibri" panose="020F0502020204030204" pitchFamily="34" charset="0"/>
            </a:endParaRPr>
          </a:p>
        </p:txBody>
      </p:sp>
      <p:sp>
        <p:nvSpPr>
          <p:cNvPr id="10" name="Text Placeholder 2">
            <a:extLst>
              <a:ext uri="{FF2B5EF4-FFF2-40B4-BE49-F238E27FC236}">
                <a16:creationId xmlns:a16="http://schemas.microsoft.com/office/drawing/2014/main" id="{5BE79D5F-0903-AD6F-FC48-020FE95C43D5}"/>
              </a:ext>
            </a:extLst>
          </p:cNvPr>
          <p:cNvSpPr>
            <a:spLocks noGrp="1"/>
          </p:cNvSpPr>
          <p:nvPr>
            <p:ph type="body" sz="quarter" idx="15"/>
          </p:nvPr>
        </p:nvSpPr>
        <p:spPr>
          <a:xfrm>
            <a:off x="478687" y="207228"/>
            <a:ext cx="4996138" cy="708318"/>
          </a:xfrm>
        </p:spPr>
        <p:txBody>
          <a:bodyPr/>
          <a:lstStyle/>
          <a:p>
            <a:pPr algn="l"/>
            <a:r>
              <a:rPr lang="it-IT" dirty="0">
                <a:latin typeface="Calibri" panose="020F0502020204030204" pitchFamily="34" charset="0"/>
                <a:cs typeface="Calibri" panose="020F0502020204030204" pitchFamily="34" charset="0"/>
              </a:rPr>
              <a:t>Lasciati ispirare…</a:t>
            </a:r>
          </a:p>
        </p:txBody>
      </p:sp>
    </p:spTree>
    <p:extLst>
      <p:ext uri="{BB962C8B-B14F-4D97-AF65-F5344CB8AC3E}">
        <p14:creationId xmlns:p14="http://schemas.microsoft.com/office/powerpoint/2010/main" val="89616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txBox="1">
            <a:spLocks noGrp="1"/>
          </p:cNvSpPr>
          <p:nvPr>
            <p:ph type="body" idx="2"/>
          </p:nvPr>
        </p:nvSpPr>
        <p:spPr>
          <a:xfrm>
            <a:off x="6095999" y="1373781"/>
            <a:ext cx="5775961" cy="5143417"/>
          </a:xfrm>
          <a:prstGeom prst="rect">
            <a:avLst/>
          </a:prstGeom>
          <a:noFill/>
          <a:ln>
            <a:noFill/>
          </a:ln>
        </p:spPr>
        <p:txBody>
          <a:bodyPr spcFirstLastPara="1" wrap="square" lIns="91425" tIns="45700" rIns="91425" bIns="45700" anchor="t" anchorCtr="0">
            <a:noAutofit/>
          </a:bodyPr>
          <a:lstStyle/>
          <a:p>
            <a:pPr marL="0" lvl="0" indent="0">
              <a:buClr>
                <a:schemeClr val="dk1"/>
              </a:buClr>
              <a:buSzPts val="1100"/>
            </a:pPr>
            <a:r>
              <a:rPr lang="it-IT" b="1">
                <a:solidFill>
                  <a:schemeClr val="tx1"/>
                </a:solidFill>
                <a:latin typeface="Calibri" panose="020F0502020204030204" pitchFamily="34" charset="0"/>
                <a:cs typeface="Calibri" panose="020F0502020204030204" pitchFamily="34" charset="0"/>
              </a:rPr>
              <a:t>Miro</a:t>
            </a:r>
            <a:r>
              <a:rPr lang="it-IT">
                <a:solidFill>
                  <a:schemeClr val="tx1"/>
                </a:solidFill>
                <a:latin typeface="Calibri" panose="020F0502020204030204" pitchFamily="34" charset="0"/>
                <a:cs typeface="Calibri" panose="020F0502020204030204" pitchFamily="34" charset="0"/>
              </a:rPr>
              <a:t> è una piattaforma online che consente ai team di tutte le dimensioni di collaborare in remoto e in modo visivamente accattivante. </a:t>
            </a:r>
          </a:p>
          <a:p>
            <a:pPr marL="0" lvl="0" indent="0" algn="l" rtl="0">
              <a:lnSpc>
                <a:spcPct val="100000"/>
              </a:lnSpc>
              <a:spcBef>
                <a:spcPts val="0"/>
              </a:spcBef>
              <a:spcAft>
                <a:spcPts val="0"/>
              </a:spcAft>
              <a:buClr>
                <a:schemeClr val="dk1"/>
              </a:buClr>
              <a:buSzPts val="1100"/>
              <a:buNone/>
            </a:pPr>
            <a:endParaRPr lang="it-IT">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None/>
            </a:pPr>
            <a:r>
              <a:rPr lang="it-IT">
                <a:solidFill>
                  <a:schemeClr val="tx1"/>
                </a:solidFill>
                <a:latin typeface="Calibri" panose="020F0502020204030204" pitchFamily="34" charset="0"/>
                <a:cs typeface="Calibri" panose="020F0502020204030204" pitchFamily="34" charset="0"/>
              </a:rPr>
              <a:t>Fornisce:</a:t>
            </a:r>
          </a:p>
          <a:p>
            <a:pPr lvl="0" indent="-368300">
              <a:buClr>
                <a:srgbClr val="E43794"/>
              </a:buClr>
              <a:buSzPts val="2200"/>
              <a:buChar char="●"/>
            </a:pPr>
            <a:r>
              <a:rPr lang="it-IT">
                <a:solidFill>
                  <a:schemeClr val="tx1"/>
                </a:solidFill>
                <a:latin typeface="Calibri" panose="020F0502020204030204" pitchFamily="34" charset="0"/>
                <a:cs typeface="Calibri" panose="020F0502020204030204" pitchFamily="34" charset="0"/>
              </a:rPr>
              <a:t>lavagne digitali versatili per sessioni di brainstorming, pianificazione, ecc. </a:t>
            </a:r>
          </a:p>
          <a:p>
            <a:pPr lvl="0" indent="-368300">
              <a:buClr>
                <a:srgbClr val="E43794"/>
              </a:buClr>
              <a:buSzPts val="2200"/>
              <a:buChar char="●"/>
            </a:pPr>
            <a:r>
              <a:rPr lang="it-IT">
                <a:solidFill>
                  <a:schemeClr val="tx1"/>
                </a:solidFill>
                <a:latin typeface="Calibri" panose="020F0502020204030204" pitchFamily="34" charset="0"/>
                <a:cs typeface="Calibri" panose="020F0502020204030204" pitchFamily="34" charset="0"/>
              </a:rPr>
              <a:t>una vasta gamma di canvas e modelli per stimolare l'ispirazione o per organizzare meglio i contributi dei partner </a:t>
            </a:r>
          </a:p>
          <a:p>
            <a:pPr lvl="0" indent="-368300">
              <a:buClr>
                <a:srgbClr val="E43794"/>
              </a:buClr>
              <a:buSzPts val="2200"/>
              <a:buChar char="●"/>
            </a:pPr>
            <a:r>
              <a:rPr lang="it-IT">
                <a:solidFill>
                  <a:schemeClr val="tx1"/>
                </a:solidFill>
                <a:latin typeface="Calibri" panose="020F0502020204030204" pitchFamily="34" charset="0"/>
                <a:cs typeface="Calibri" panose="020F0502020204030204" pitchFamily="34" charset="0"/>
              </a:rPr>
              <a:t>molteplici funzioni (ad esempio post-it e disegni) per esprimere e condividere le idee</a:t>
            </a:r>
          </a:p>
          <a:p>
            <a:pPr marL="0" lvl="0" indent="0" algn="l" rtl="0">
              <a:lnSpc>
                <a:spcPct val="100000"/>
              </a:lnSpc>
              <a:spcBef>
                <a:spcPts val="0"/>
              </a:spcBef>
              <a:spcAft>
                <a:spcPts val="0"/>
              </a:spcAft>
              <a:buClr>
                <a:schemeClr val="dk1"/>
              </a:buClr>
              <a:buSzPts val="1100"/>
              <a:buFont typeface="Arial"/>
              <a:buNone/>
            </a:pPr>
            <a:endParaRPr lang="it-IT">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lang="it-IT">
              <a:latin typeface="Calibri" panose="020F0502020204030204" pitchFamily="34" charset="0"/>
              <a:cs typeface="Calibri" panose="020F0502020204030204" pitchFamily="34" charset="0"/>
            </a:endParaRPr>
          </a:p>
        </p:txBody>
      </p:sp>
      <p:sp>
        <p:nvSpPr>
          <p:cNvPr id="297" name="Google Shape;297;p34"/>
          <p:cNvSpPr txBox="1">
            <a:spLocks noGrp="1"/>
          </p:cNvSpPr>
          <p:nvPr>
            <p:ph type="body" idx="1"/>
          </p:nvPr>
        </p:nvSpPr>
        <p:spPr>
          <a:xfrm>
            <a:off x="6095999" y="742254"/>
            <a:ext cx="533910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it-IT" dirty="0">
                <a:latin typeface="Calibri" panose="020F0502020204030204" pitchFamily="34" charset="0"/>
                <a:cs typeface="Calibri" panose="020F0502020204030204" pitchFamily="34" charset="0"/>
              </a:rPr>
              <a:t>Strumenti utili</a:t>
            </a:r>
          </a:p>
        </p:txBody>
      </p:sp>
      <p:pic>
        <p:nvPicPr>
          <p:cNvPr id="298" name="Google Shape;298;p34">
            <a:hlinkClick r:id="rId3"/>
          </p:cNvPr>
          <p:cNvPicPr preferRelativeResize="0"/>
          <p:nvPr/>
        </p:nvPicPr>
        <p:blipFill rotWithShape="1">
          <a:blip r:embed="rId4">
            <a:alphaModFix/>
          </a:blip>
          <a:srcRect t="643" b="-1267"/>
          <a:stretch/>
        </p:blipFill>
        <p:spPr>
          <a:xfrm>
            <a:off x="1451075" y="1535175"/>
            <a:ext cx="4064625" cy="5387700"/>
          </a:xfrm>
          <a:prstGeom prst="rect">
            <a:avLst/>
          </a:prstGeom>
          <a:noFill/>
          <a:ln>
            <a:noFill/>
          </a:ln>
        </p:spPr>
      </p:pic>
      <p:sp>
        <p:nvSpPr>
          <p:cNvPr id="5" name="Google Shape;224;p26">
            <a:extLst>
              <a:ext uri="{FF2B5EF4-FFF2-40B4-BE49-F238E27FC236}">
                <a16:creationId xmlns:a16="http://schemas.microsoft.com/office/drawing/2014/main" id="{20D0A8CA-2843-724E-8D6F-D6D8FA66E19F}"/>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1627" b="18713"/>
          <a:stretch/>
        </p:blipFill>
        <p:spPr>
          <a:xfrm>
            <a:off x="0" y="1"/>
            <a:ext cx="12192002" cy="3429000"/>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smtClean="0"/>
              <a:pPr/>
              <a:t>27</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304993" y="2919885"/>
            <a:ext cx="2819401" cy="631527"/>
          </a:xfrm>
        </p:spPr>
        <p:txBody>
          <a:bodyPr/>
          <a:lstStyle/>
          <a:p>
            <a:r>
              <a:rPr lang="en-US" b="0" dirty="0">
                <a:latin typeface="Calibri" panose="020F0502020204030204" pitchFamily="34" charset="0"/>
                <a:cs typeface="Calibri" panose="020F0502020204030204" pitchFamily="34" charset="0"/>
              </a:rPr>
              <a:t>Fonti</a:t>
            </a:r>
          </a:p>
          <a:p>
            <a:endParaRPr lang="el-GR" b="0" dirty="0"/>
          </a:p>
        </p:txBody>
      </p:sp>
      <p:sp>
        <p:nvSpPr>
          <p:cNvPr id="6" name="Google Shape;388;p34">
            <a:extLst>
              <a:ext uri="{FF2B5EF4-FFF2-40B4-BE49-F238E27FC236}">
                <a16:creationId xmlns:a16="http://schemas.microsoft.com/office/drawing/2014/main" id="{DB4830C5-01E5-1848-94BE-34565410745A}"/>
              </a:ext>
            </a:extLst>
          </p:cNvPr>
          <p:cNvSpPr txBox="1">
            <a:spLocks/>
          </p:cNvSpPr>
          <p:nvPr/>
        </p:nvSpPr>
        <p:spPr>
          <a:xfrm>
            <a:off x="430678" y="3673823"/>
            <a:ext cx="11330644" cy="2642154"/>
          </a:xfrm>
          <a:prstGeom prst="rect">
            <a:avLst/>
          </a:prstGeom>
          <a:noFill/>
          <a:ln>
            <a:noFill/>
          </a:ln>
        </p:spPr>
        <p:txBody>
          <a:bodyPr spcFirstLastPara="1" wrap="square" lIns="57482" tIns="28733" rIns="57482" bIns="287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91628">
              <a:lnSpc>
                <a:spcPct val="150000"/>
              </a:lnSpc>
              <a:buClr>
                <a:srgbClr val="FBE000"/>
              </a:buClr>
              <a:buFont typeface="Arial"/>
              <a:buChar char="●"/>
            </a:pPr>
            <a:r>
              <a:rPr lang="en-US" dirty="0" err="1">
                <a:solidFill>
                  <a:schemeClr val="tx1"/>
                </a:solidFill>
                <a:latin typeface="Avenir Book" panose="02000503020000020003" pitchFamily="2" charset="0"/>
              </a:rPr>
              <a:t>Povoledo</a:t>
            </a:r>
            <a:r>
              <a:rPr lang="en-US" dirty="0">
                <a:solidFill>
                  <a:schemeClr val="tx1"/>
                </a:solidFill>
                <a:latin typeface="Avenir Book" panose="02000503020000020003" pitchFamily="2" charset="0"/>
              </a:rPr>
              <a:t> (2021), Vaccination Can Be Relaxing. Just Ask These Museum Visitors, accessible at: </a:t>
            </a:r>
            <a:r>
              <a:rPr lang="en-US" u="sng" dirty="0">
                <a:solidFill>
                  <a:schemeClr val="hlink"/>
                </a:solidFill>
                <a:latin typeface="Avenir Book" panose="02000503020000020003" pitchFamily="2" charset="0"/>
                <a:hlinkClick r:id="rId3"/>
              </a:rPr>
              <a:t>https://cutt.ly/sEuwzH0</a:t>
            </a:r>
            <a:r>
              <a:rPr lang="en-US" dirty="0">
                <a:solidFill>
                  <a:schemeClr val="hlink"/>
                </a:solidFill>
                <a:latin typeface="Avenir Book" panose="02000503020000020003" pitchFamily="2" charset="0"/>
              </a:rPr>
              <a:t> </a:t>
            </a:r>
          </a:p>
          <a:p>
            <a:pPr indent="-191628">
              <a:lnSpc>
                <a:spcPct val="150000"/>
              </a:lnSpc>
              <a:buClr>
                <a:srgbClr val="FBE000"/>
              </a:buClr>
              <a:buFont typeface="Arial"/>
              <a:buChar char="●"/>
            </a:pPr>
            <a:r>
              <a:rPr lang="en-US" dirty="0">
                <a:solidFill>
                  <a:schemeClr val="tx1"/>
                </a:solidFill>
                <a:latin typeface="Avenir Book" panose="02000503020000020003" pitchFamily="2" charset="0"/>
              </a:rPr>
              <a:t>Knight Foundation (2020), Digital Readiness and Innovation in Museums, accessible at</a:t>
            </a:r>
            <a:r>
              <a:rPr lang="en-US" dirty="0">
                <a:solidFill>
                  <a:schemeClr val="hlink"/>
                </a:solidFill>
                <a:latin typeface="Avenir Book" panose="02000503020000020003" pitchFamily="2" charset="0"/>
              </a:rPr>
              <a:t>: </a:t>
            </a:r>
            <a:r>
              <a:rPr lang="en-US" u="sng" dirty="0">
                <a:solidFill>
                  <a:schemeClr val="hlink"/>
                </a:solidFill>
                <a:latin typeface="Avenir Book" panose="02000503020000020003" pitchFamily="2" charset="0"/>
                <a:hlinkClick r:id="rId4"/>
              </a:rPr>
              <a:t>https://cutt.ly/ZEuo94l</a:t>
            </a:r>
            <a:r>
              <a:rPr lang="en-US" dirty="0">
                <a:solidFill>
                  <a:schemeClr val="hlink"/>
                </a:solidFill>
                <a:latin typeface="Avenir Book" panose="02000503020000020003" pitchFamily="2" charset="0"/>
              </a:rPr>
              <a:t> </a:t>
            </a:r>
          </a:p>
          <a:p>
            <a:pPr indent="-191628">
              <a:lnSpc>
                <a:spcPct val="150000"/>
              </a:lnSpc>
              <a:buClr>
                <a:srgbClr val="FBE000"/>
              </a:buClr>
              <a:buFont typeface="Arial"/>
              <a:buChar char="●"/>
            </a:pPr>
            <a:r>
              <a:rPr lang="en-US" dirty="0">
                <a:solidFill>
                  <a:schemeClr val="tx1"/>
                </a:solidFill>
                <a:latin typeface="Avenir Book" panose="02000503020000020003" pitchFamily="2" charset="0"/>
              </a:rPr>
              <a:t>Min Chen (2021), How </a:t>
            </a:r>
            <a:r>
              <a:rPr lang="en-US" dirty="0">
                <a:latin typeface="Avenir Book" panose="02000503020000020003" pitchFamily="2" charset="0"/>
              </a:rPr>
              <a:t>Digital Asset Management Supports Museums’ Missions, accessible at: </a:t>
            </a:r>
            <a:r>
              <a:rPr lang="en-US" u="sng" dirty="0">
                <a:solidFill>
                  <a:schemeClr val="hlink"/>
                </a:solidFill>
                <a:latin typeface="Avenir Book" panose="02000503020000020003" pitchFamily="2" charset="0"/>
                <a:hlinkClick r:id="rId5"/>
              </a:rPr>
              <a:t>https://cutt.ly/EnTxXXB</a:t>
            </a:r>
            <a:r>
              <a:rPr lang="en-US" dirty="0">
                <a:latin typeface="Avenir Book" panose="02000503020000020003" pitchFamily="2" charset="0"/>
              </a:rPr>
              <a:t> </a:t>
            </a:r>
          </a:p>
          <a:p>
            <a:pPr indent="-191628">
              <a:lnSpc>
                <a:spcPct val="150000"/>
              </a:lnSpc>
              <a:buClr>
                <a:srgbClr val="FBE000"/>
              </a:buClr>
              <a:buFont typeface="Arial"/>
              <a:buChar char="●"/>
            </a:pPr>
            <a:r>
              <a:rPr lang="en-US" dirty="0">
                <a:latin typeface="Avenir Book" panose="02000503020000020003" pitchFamily="2" charset="0"/>
              </a:rPr>
              <a:t>Board of Innovation (2021), The Comprehensive Guide to Impact Partnerships</a:t>
            </a:r>
            <a:r>
              <a:rPr lang="en-US" dirty="0">
                <a:solidFill>
                  <a:schemeClr val="hlink"/>
                </a:solidFill>
                <a:latin typeface="Avenir Book" panose="02000503020000020003" pitchFamily="2" charset="0"/>
              </a:rPr>
              <a:t>, </a:t>
            </a:r>
            <a:r>
              <a:rPr lang="en-US" dirty="0">
                <a:solidFill>
                  <a:schemeClr val="tx1"/>
                </a:solidFill>
                <a:latin typeface="Avenir Book" panose="02000503020000020003" pitchFamily="2" charset="0"/>
              </a:rPr>
              <a:t>accessible at: </a:t>
            </a:r>
            <a:r>
              <a:rPr lang="en-US" u="sng" dirty="0">
                <a:solidFill>
                  <a:schemeClr val="hlink"/>
                </a:solidFill>
                <a:latin typeface="Avenir Book" panose="02000503020000020003" pitchFamily="2" charset="0"/>
                <a:hlinkClick r:id="rId6"/>
              </a:rPr>
              <a:t>https://cutt.ly/1RLbR4x</a:t>
            </a:r>
            <a:r>
              <a:rPr lang="en-US" dirty="0">
                <a:solidFill>
                  <a:schemeClr val="hlink"/>
                </a:solidFill>
                <a:latin typeface="Avenir Book" panose="02000503020000020003" pitchFamily="2" charset="0"/>
              </a:rPr>
              <a:t> </a:t>
            </a:r>
            <a:endParaRPr lang="en-US" dirty="0">
              <a:latin typeface="Avenir Book" panose="02000503020000020003" pitchFamily="2" charset="0"/>
            </a:endParaRPr>
          </a:p>
          <a:p>
            <a:pPr indent="-191628">
              <a:lnSpc>
                <a:spcPct val="150000"/>
              </a:lnSpc>
              <a:buClr>
                <a:srgbClr val="FBE000"/>
              </a:buClr>
              <a:buFont typeface="Arial"/>
              <a:buChar char="●"/>
            </a:pPr>
            <a:r>
              <a:rPr lang="en-US" dirty="0" err="1">
                <a:latin typeface="Avenir Book" panose="02000503020000020003" pitchFamily="2" charset="0"/>
              </a:rPr>
              <a:t>Whiddington</a:t>
            </a:r>
            <a:r>
              <a:rPr lang="en-US" dirty="0">
                <a:latin typeface="Avenir Book" panose="02000503020000020003" pitchFamily="2" charset="0"/>
              </a:rPr>
              <a:t> (2021), With A Tencent Partnership, Sanxingdui Museum Goes All In On Its Cultural IP, accessible at: </a:t>
            </a:r>
            <a:r>
              <a:rPr lang="en-US" u="sng" dirty="0">
                <a:solidFill>
                  <a:schemeClr val="hlink"/>
                </a:solidFill>
                <a:latin typeface="Avenir Book" panose="02000503020000020003" pitchFamily="2" charset="0"/>
                <a:hlinkClick r:id="rId7"/>
              </a:rPr>
              <a:t>https://cutt.ly/7WzKssj</a:t>
            </a:r>
            <a:r>
              <a:rPr lang="en-US" dirty="0">
                <a:latin typeface="Avenir Book" panose="02000503020000020003" pitchFamily="2" charset="0"/>
              </a:rPr>
              <a:t> </a:t>
            </a:r>
          </a:p>
          <a:p>
            <a:pPr indent="-191628">
              <a:lnSpc>
                <a:spcPct val="150000"/>
              </a:lnSpc>
              <a:buClr>
                <a:srgbClr val="FBE000"/>
              </a:buClr>
              <a:buFont typeface="Arial"/>
              <a:buChar char="●"/>
            </a:pPr>
            <a:r>
              <a:rPr lang="en-US" dirty="0" err="1">
                <a:latin typeface="Avenir Book" panose="02000503020000020003" pitchFamily="2" charset="0"/>
              </a:rPr>
              <a:t>L’Internationale</a:t>
            </a:r>
            <a:r>
              <a:rPr lang="en-US" dirty="0">
                <a:latin typeface="Avenir Book" panose="02000503020000020003" pitchFamily="2" charset="0"/>
              </a:rPr>
              <a:t>: </a:t>
            </a:r>
            <a:r>
              <a:rPr lang="en-US" u="sng" dirty="0">
                <a:solidFill>
                  <a:schemeClr val="hlink"/>
                </a:solidFill>
                <a:latin typeface="Avenir Book" panose="02000503020000020003" pitchFamily="2" charset="0"/>
                <a:hlinkClick r:id="rId8"/>
              </a:rPr>
              <a:t>https://www.internationaleonline.org/</a:t>
            </a:r>
            <a:r>
              <a:rPr lang="en-US" dirty="0">
                <a:latin typeface="Avenir Book" panose="02000503020000020003" pitchFamily="2" charset="0"/>
              </a:rPr>
              <a:t> </a:t>
            </a:r>
          </a:p>
          <a:p>
            <a:pPr indent="-191628">
              <a:lnSpc>
                <a:spcPct val="150000"/>
              </a:lnSpc>
              <a:buClr>
                <a:srgbClr val="FBE000"/>
              </a:buClr>
              <a:buFont typeface="Arial"/>
              <a:buChar char="●"/>
            </a:pPr>
            <a:r>
              <a:rPr lang="en-US" dirty="0" err="1">
                <a:solidFill>
                  <a:schemeClr val="tx1"/>
                </a:solidFill>
                <a:latin typeface="Avenir Book" panose="02000503020000020003" pitchFamily="2" charset="0"/>
              </a:rPr>
              <a:t>Whiddington</a:t>
            </a:r>
            <a:r>
              <a:rPr lang="en-US" dirty="0">
                <a:solidFill>
                  <a:schemeClr val="tx1"/>
                </a:solidFill>
                <a:latin typeface="Avenir Book" panose="02000503020000020003" pitchFamily="2" charset="0"/>
              </a:rPr>
              <a:t> (2021), Inside The Valentine Museum’s AR Tour That’s Recontextualizing Historical Sites: </a:t>
            </a:r>
            <a:r>
              <a:rPr lang="en-US" u="sng" dirty="0">
                <a:solidFill>
                  <a:schemeClr val="hlink"/>
                </a:solidFill>
                <a:latin typeface="Avenir Book" panose="02000503020000020003" pitchFamily="2" charset="0"/>
                <a:hlinkClick r:id="rId9"/>
              </a:rPr>
              <a:t>https://cutt.ly/7Wz6mzy</a:t>
            </a:r>
            <a:endParaRPr lang="en-US" dirty="0">
              <a:solidFill>
                <a:schemeClr val="hlink"/>
              </a:solidFill>
              <a:latin typeface="Avenir Book" panose="02000503020000020003" pitchFamily="2" charset="0"/>
            </a:endParaRPr>
          </a:p>
          <a:p>
            <a:pPr indent="-191628">
              <a:lnSpc>
                <a:spcPct val="150000"/>
              </a:lnSpc>
              <a:buClr>
                <a:srgbClr val="FBE000"/>
              </a:buClr>
              <a:buFont typeface="Arial"/>
              <a:buChar char="●"/>
            </a:pPr>
            <a:r>
              <a:rPr lang="en-US" dirty="0">
                <a:solidFill>
                  <a:schemeClr val="tx1"/>
                </a:solidFill>
                <a:latin typeface="Avenir Book" panose="02000503020000020003" pitchFamily="2" charset="0"/>
              </a:rPr>
              <a:t>Miro</a:t>
            </a:r>
            <a:r>
              <a:rPr lang="en-US" dirty="0">
                <a:solidFill>
                  <a:schemeClr val="hlink"/>
                </a:solidFill>
                <a:latin typeface="Avenir Book" panose="02000503020000020003" pitchFamily="2" charset="0"/>
              </a:rPr>
              <a:t>: </a:t>
            </a:r>
            <a:r>
              <a:rPr lang="en-US" u="sng" dirty="0">
                <a:solidFill>
                  <a:schemeClr val="hlink"/>
                </a:solidFill>
                <a:latin typeface="Avenir Book" panose="02000503020000020003" pitchFamily="2" charset="0"/>
                <a:hlinkClick r:id="rId10"/>
              </a:rPr>
              <a:t>https://www.miro.com/</a:t>
            </a:r>
            <a:r>
              <a:rPr lang="en-US" dirty="0">
                <a:solidFill>
                  <a:schemeClr val="hlink"/>
                </a:solidFill>
                <a:latin typeface="Avenir Book" panose="02000503020000020003" pitchFamily="2" charset="0"/>
              </a:rPr>
              <a:t> </a:t>
            </a: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5" descr="A picture containing building, outdoor&#10;&#10;Description automatically generated"/>
          <p:cNvPicPr preferRelativeResize="0">
            <a:picLocks noGrp="1"/>
          </p:cNvPicPr>
          <p:nvPr>
            <p:ph type="pic" idx="2"/>
          </p:nvPr>
        </p:nvPicPr>
        <p:blipFill rotWithShape="1">
          <a:blip r:embed="rId3">
            <a:alphaModFix/>
          </a:blip>
          <a:srcRect t="20420" b="20420"/>
          <a:stretch/>
        </p:blipFill>
        <p:spPr>
          <a:xfrm>
            <a:off x="2" y="3203071"/>
            <a:ext cx="12191998" cy="3654930"/>
          </a:xfrm>
          <a:prstGeom prst="rect">
            <a:avLst/>
          </a:prstGeom>
          <a:solidFill>
            <a:srgbClr val="E43794"/>
          </a:solidFill>
          <a:ln>
            <a:noFill/>
          </a:ln>
        </p:spPr>
      </p:pic>
      <p:sp>
        <p:nvSpPr>
          <p:cNvPr id="304" name="Google Shape;304;p35"/>
          <p:cNvSpPr txBox="1">
            <a:spLocks noGrp="1"/>
          </p:cNvSpPr>
          <p:nvPr>
            <p:ph type="body" idx="1"/>
          </p:nvPr>
        </p:nvSpPr>
        <p:spPr>
          <a:xfrm>
            <a:off x="0" y="849478"/>
            <a:ext cx="12192000" cy="708300"/>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dirty="0" err="1">
                <a:latin typeface="Calibri" panose="020F0502020204030204" pitchFamily="34" charset="0"/>
                <a:cs typeface="Calibri" panose="020F0502020204030204" pitchFamily="34" charset="0"/>
              </a:rPr>
              <a:t>Grazie</a:t>
            </a:r>
            <a:r>
              <a:rPr lang="en-US" dirty="0">
                <a:latin typeface="Calibri" panose="020F0502020204030204" pitchFamily="34" charset="0"/>
                <a:cs typeface="Calibri" panose="020F0502020204030204" pitchFamily="34" charset="0"/>
              </a:rPr>
              <a:t> per </a:t>
            </a:r>
            <a:r>
              <a:rPr lang="en-US" dirty="0" err="1">
                <a:latin typeface="Calibri" panose="020F0502020204030204" pitchFamily="34" charset="0"/>
                <a:cs typeface="Calibri" panose="020F0502020204030204" pitchFamily="34" charset="0"/>
              </a:rPr>
              <a:t>l'attenzione</a:t>
            </a:r>
            <a:r>
              <a:rPr lang="en-US" dirty="0">
                <a:latin typeface="Calibri" panose="020F0502020204030204" pitchFamily="34" charset="0"/>
                <a:cs typeface="Calibri" panose="020F0502020204030204" pitchFamily="34" charset="0"/>
              </a:rPr>
              <a:t>!</a:t>
            </a:r>
          </a:p>
        </p:txBody>
      </p:sp>
      <p:pic>
        <p:nvPicPr>
          <p:cNvPr id="305" name="Google Shape;305;p35" descr="Logo&#10;&#10;Description automatically generated"/>
          <p:cNvPicPr preferRelativeResize="0"/>
          <p:nvPr/>
        </p:nvPicPr>
        <p:blipFill rotWithShape="1">
          <a:blip r:embed="rId4">
            <a:alphaModFix/>
          </a:blip>
          <a:srcRect/>
          <a:stretch/>
        </p:blipFill>
        <p:spPr>
          <a:xfrm>
            <a:off x="9708832" y="4641305"/>
            <a:ext cx="2109154" cy="1925749"/>
          </a:xfrm>
          <a:prstGeom prst="rect">
            <a:avLst/>
          </a:prstGeom>
          <a:noFill/>
          <a:ln>
            <a:noFill/>
          </a:ln>
        </p:spPr>
      </p:pic>
      <p:sp>
        <p:nvSpPr>
          <p:cNvPr id="306" name="Google Shape;306;p35"/>
          <p:cNvSpPr txBox="1">
            <a:spLocks noGrp="1"/>
          </p:cNvSpPr>
          <p:nvPr>
            <p:ph type="body" idx="3"/>
          </p:nvPr>
        </p:nvSpPr>
        <p:spPr>
          <a:xfrm>
            <a:off x="0" y="1572535"/>
            <a:ext cx="12192000" cy="626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7F7F7F"/>
              </a:buClr>
              <a:buSzPts val="2000"/>
              <a:buNone/>
            </a:pPr>
            <a:r>
              <a:rPr lang="en-US" sz="3000" dirty="0">
                <a:latin typeface="Calibri" panose="020F0502020204030204" pitchFamily="34" charset="0"/>
                <a:cs typeface="Calibri" panose="020F0502020204030204" pitchFamily="34" charset="0"/>
              </a:rPr>
              <a:t>Hai </a:t>
            </a:r>
            <a:r>
              <a:rPr lang="en-US" sz="3000" dirty="0" err="1">
                <a:latin typeface="Calibri" panose="020F0502020204030204" pitchFamily="34" charset="0"/>
                <a:cs typeface="Calibri" panose="020F0502020204030204" pitchFamily="34" charset="0"/>
              </a:rPr>
              <a:t>domande</a:t>
            </a:r>
            <a:r>
              <a:rPr lang="en-US" sz="3000" dirty="0">
                <a:latin typeface="Calibri" panose="020F0502020204030204" pitchFamily="34" charset="0"/>
                <a:cs typeface="Calibri" panose="020F0502020204030204" pitchFamily="34" charset="0"/>
              </a:rPr>
              <a:t>? </a:t>
            </a:r>
            <a:endParaRPr sz="30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6" name="Google Shape;177;p20">
            <a:extLst>
              <a:ext uri="{FF2B5EF4-FFF2-40B4-BE49-F238E27FC236}">
                <a16:creationId xmlns:a16="http://schemas.microsoft.com/office/drawing/2014/main" id="{F75AB7F5-35A4-2E43-AADC-9B0810C1EDD3}"/>
              </a:ext>
            </a:extLst>
          </p:cNvPr>
          <p:cNvSpPr txBox="1"/>
          <p:nvPr/>
        </p:nvSpPr>
        <p:spPr>
          <a:xfrm>
            <a:off x="5193991" y="515294"/>
            <a:ext cx="4678680" cy="923299"/>
          </a:xfrm>
          <a:prstGeom prst="rect">
            <a:avLst/>
          </a:prstGeom>
          <a:noFill/>
          <a:ln>
            <a:noFill/>
          </a:ln>
        </p:spPr>
        <p:txBody>
          <a:bodyPr spcFirstLastPara="1" wrap="square" lIns="91425" tIns="91425" rIns="91425" bIns="91425" anchor="t" anchorCtr="0">
            <a:spAutoFit/>
          </a:bodyPr>
          <a:lstStyle/>
          <a:p>
            <a:pPr lvl="0" algn="r"/>
            <a:r>
              <a:rPr lang="it-IT" sz="2400" b="1" dirty="0">
                <a:solidFill>
                  <a:srgbClr val="E43794"/>
                </a:solidFill>
                <a:latin typeface="Calibri" panose="020F0502020204030204" pitchFamily="34" charset="0"/>
                <a:ea typeface="Avenir"/>
                <a:cs typeface="Calibri" panose="020F0502020204030204" pitchFamily="34" charset="0"/>
                <a:sym typeface="Avenir"/>
              </a:rPr>
              <a:t>“Quando si deve innovare, è necessaria la collaborazione"</a:t>
            </a:r>
          </a:p>
        </p:txBody>
      </p:sp>
      <p:sp>
        <p:nvSpPr>
          <p:cNvPr id="7" name="Google Shape;176;p20">
            <a:extLst>
              <a:ext uri="{FF2B5EF4-FFF2-40B4-BE49-F238E27FC236}">
                <a16:creationId xmlns:a16="http://schemas.microsoft.com/office/drawing/2014/main" id="{70ACA61D-C3EC-BE46-9DED-B58218E546FD}"/>
              </a:ext>
            </a:extLst>
          </p:cNvPr>
          <p:cNvSpPr txBox="1"/>
          <p:nvPr/>
        </p:nvSpPr>
        <p:spPr>
          <a:xfrm>
            <a:off x="6506615" y="1438593"/>
            <a:ext cx="2879100" cy="446400"/>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1700" i="1" dirty="0">
                <a:solidFill>
                  <a:srgbClr val="E43794"/>
                </a:solidFill>
                <a:latin typeface="Avenir"/>
                <a:ea typeface="Avenir"/>
                <a:cs typeface="Avenir"/>
                <a:sym typeface="Avenir"/>
              </a:rPr>
              <a:t>Marissa Mayer</a:t>
            </a:r>
            <a:endParaRPr sz="1700" i="1" dirty="0">
              <a:solidFill>
                <a:srgbClr val="E43794"/>
              </a:solidFill>
              <a:latin typeface="Avenir"/>
              <a:ea typeface="Avenir"/>
              <a:cs typeface="Avenir"/>
              <a:sym typeface="Avenir"/>
            </a:endParaRPr>
          </a:p>
        </p:txBody>
      </p:sp>
      <p:sp>
        <p:nvSpPr>
          <p:cNvPr id="8" name="Google Shape;224;p26">
            <a:extLst>
              <a:ext uri="{FF2B5EF4-FFF2-40B4-BE49-F238E27FC236}">
                <a16:creationId xmlns:a16="http://schemas.microsoft.com/office/drawing/2014/main" id="{69F6A017-9F61-DF45-8502-C41A95681E72}"/>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3</a:t>
            </a:fld>
            <a:endParaRPr lang="en-US"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1"/>
          <p:cNvSpPr txBox="1">
            <a:spLocks noGrp="1"/>
          </p:cNvSpPr>
          <p:nvPr>
            <p:ph type="body" idx="1"/>
          </p:nvPr>
        </p:nvSpPr>
        <p:spPr>
          <a:xfrm>
            <a:off x="465675" y="626397"/>
            <a:ext cx="11260800" cy="77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it-IT" sz="4000" dirty="0">
                <a:latin typeface="Calibri" panose="020F0502020204030204" pitchFamily="34" charset="0"/>
                <a:cs typeface="Calibri" panose="020F0502020204030204" pitchFamily="34" charset="0"/>
              </a:rPr>
              <a:t>OBIETTIVI FORMATIVI</a:t>
            </a:r>
          </a:p>
        </p:txBody>
      </p:sp>
      <p:sp>
        <p:nvSpPr>
          <p:cNvPr id="184" name="Google Shape;184;p21"/>
          <p:cNvSpPr txBox="1">
            <a:spLocks noGrp="1"/>
          </p:cNvSpPr>
          <p:nvPr>
            <p:ph type="body" idx="2"/>
          </p:nvPr>
        </p:nvSpPr>
        <p:spPr>
          <a:xfrm>
            <a:off x="295990" y="2122803"/>
            <a:ext cx="11600019" cy="4108800"/>
          </a:xfrm>
          <a:prstGeom prst="rect">
            <a:avLst/>
          </a:prstGeom>
          <a:noFill/>
          <a:ln>
            <a:noFill/>
          </a:ln>
        </p:spPr>
        <p:txBody>
          <a:bodyPr spcFirstLastPara="1" wrap="square" lIns="91425" tIns="45700" rIns="91425" bIns="45700" anchor="t" anchorCtr="0">
            <a:noAutofit/>
          </a:bodyPr>
          <a:lstStyle/>
          <a:p>
            <a:pPr marL="0" lvl="0" indent="0">
              <a:lnSpc>
                <a:spcPct val="150000"/>
              </a:lnSpc>
              <a:buClr>
                <a:schemeClr val="dk1"/>
              </a:buClr>
              <a:buSzPts val="1100"/>
            </a:pPr>
            <a:r>
              <a:rPr lang="it-IT" dirty="0">
                <a:latin typeface="Calibri" panose="020F0502020204030204" pitchFamily="34" charset="0"/>
                <a:cs typeface="Calibri" panose="020F0502020204030204" pitchFamily="34" charset="0"/>
              </a:rPr>
              <a:t>Al termine di questo modulo saprai:</a:t>
            </a:r>
          </a:p>
          <a:p>
            <a:pPr lvl="0" indent="-381000">
              <a:lnSpc>
                <a:spcPct val="150000"/>
              </a:lnSpc>
              <a:buClr>
                <a:srgbClr val="FBE000"/>
              </a:buClr>
              <a:buChar char="●"/>
            </a:pPr>
            <a:r>
              <a:rPr lang="it-IT" dirty="0">
                <a:latin typeface="Calibri" panose="020F0502020204030204" pitchFamily="34" charset="0"/>
                <a:cs typeface="Calibri" panose="020F0502020204030204" pitchFamily="34" charset="0"/>
              </a:rPr>
              <a:t>acquisire una panoramica sui processi collaborativi nei settori cultura e turismo;</a:t>
            </a:r>
          </a:p>
          <a:p>
            <a:pPr lvl="0" indent="-381000">
              <a:lnSpc>
                <a:spcPct val="150000"/>
              </a:lnSpc>
              <a:buClr>
                <a:srgbClr val="FBE000"/>
              </a:buClr>
              <a:buChar char="●"/>
            </a:pPr>
            <a:r>
              <a:rPr lang="it-IT" dirty="0">
                <a:latin typeface="Calibri" panose="020F0502020204030204" pitchFamily="34" charset="0"/>
                <a:cs typeface="Calibri" panose="020F0502020204030204" pitchFamily="34" charset="0"/>
              </a:rPr>
              <a:t>imparare a collaborare con le diverse parti interessate per sviluppare esperienze culturali coinvolgenti;</a:t>
            </a:r>
          </a:p>
          <a:p>
            <a:pPr lvl="0" indent="-381000">
              <a:lnSpc>
                <a:spcPct val="150000"/>
              </a:lnSpc>
              <a:buClr>
                <a:srgbClr val="FBE000"/>
              </a:buClr>
              <a:buChar char="●"/>
            </a:pPr>
            <a:r>
              <a:rPr lang="it-IT" dirty="0">
                <a:latin typeface="Calibri" panose="020F0502020204030204" pitchFamily="34" charset="0"/>
                <a:cs typeface="Calibri" panose="020F0502020204030204" pitchFamily="34" charset="0"/>
              </a:rPr>
              <a:t>imparare le principali strategie per facilitare la collaborazione;</a:t>
            </a:r>
          </a:p>
          <a:p>
            <a:pPr lvl="0" indent="-381000">
              <a:lnSpc>
                <a:spcPct val="150000"/>
              </a:lnSpc>
              <a:buClr>
                <a:srgbClr val="FBE000"/>
              </a:buClr>
              <a:buChar char="●"/>
            </a:pPr>
            <a:r>
              <a:rPr lang="it-IT" dirty="0">
                <a:latin typeface="Calibri" panose="020F0502020204030204" pitchFamily="34" charset="0"/>
                <a:cs typeface="Calibri" panose="020F0502020204030204" pitchFamily="34" charset="0"/>
              </a:rPr>
              <a:t>comprendere il potenziale delle collaborazioni e dei partenariati per raggiungere obiettivi maggiori e sviluppare esperienze più complete.</a:t>
            </a:r>
          </a:p>
        </p:txBody>
      </p:sp>
      <p:sp>
        <p:nvSpPr>
          <p:cNvPr id="5" name="Google Shape;224;p26">
            <a:extLst>
              <a:ext uri="{FF2B5EF4-FFF2-40B4-BE49-F238E27FC236}">
                <a16:creationId xmlns:a16="http://schemas.microsoft.com/office/drawing/2014/main" id="{446E12EC-D295-C546-ABAA-1E1223571C61}"/>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it-IT" sz="4000" dirty="0">
                <a:latin typeface="Calibri" panose="020F0502020204030204" pitchFamily="34" charset="0"/>
                <a:cs typeface="Calibri" panose="020F0502020204030204" pitchFamily="34" charset="0"/>
              </a:rPr>
              <a:t>Introduzione ai processi collaborativi</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82495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body" idx="1"/>
          </p:nvPr>
        </p:nvSpPr>
        <p:spPr>
          <a:xfrm>
            <a:off x="347423" y="1011480"/>
            <a:ext cx="5614878" cy="115421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t-IT" dirty="0">
                <a:latin typeface="Calibri" panose="020F0502020204030204" pitchFamily="34" charset="0"/>
                <a:cs typeface="Calibri" panose="020F0502020204030204" pitchFamily="34" charset="0"/>
              </a:rPr>
              <a:t>Collaborazioni nel </a:t>
            </a:r>
            <a:br>
              <a:rPr lang="it-IT" dirty="0">
                <a:latin typeface="Calibri" panose="020F0502020204030204" pitchFamily="34" charset="0"/>
                <a:cs typeface="Calibri" panose="020F0502020204030204" pitchFamily="34" charset="0"/>
              </a:rPr>
            </a:br>
            <a:r>
              <a:rPr lang="it-IT" dirty="0">
                <a:latin typeface="Calibri" panose="020F0502020204030204" pitchFamily="34" charset="0"/>
                <a:cs typeface="Calibri" panose="020F0502020204030204" pitchFamily="34" charset="0"/>
              </a:rPr>
              <a:t>settore culturale</a:t>
            </a:r>
          </a:p>
        </p:txBody>
      </p:sp>
      <p:pic>
        <p:nvPicPr>
          <p:cNvPr id="200" name="Google Shape;200;p23"/>
          <p:cNvPicPr preferRelativeResize="0"/>
          <p:nvPr/>
        </p:nvPicPr>
        <p:blipFill rotWithShape="1">
          <a:blip r:embed="rId3">
            <a:alphaModFix/>
          </a:blip>
          <a:srcRect t="8906" b="15226"/>
          <a:stretch/>
        </p:blipFill>
        <p:spPr>
          <a:xfrm>
            <a:off x="7088435" y="2980350"/>
            <a:ext cx="3652301" cy="3877650"/>
          </a:xfrm>
          <a:prstGeom prst="rect">
            <a:avLst/>
          </a:prstGeom>
          <a:noFill/>
          <a:ln>
            <a:noFill/>
          </a:ln>
        </p:spPr>
      </p:pic>
      <p:sp>
        <p:nvSpPr>
          <p:cNvPr id="201" name="Google Shape;201;p23"/>
          <p:cNvSpPr txBox="1">
            <a:spLocks noGrp="1"/>
          </p:cNvSpPr>
          <p:nvPr>
            <p:ph type="body" idx="3"/>
          </p:nvPr>
        </p:nvSpPr>
        <p:spPr>
          <a:xfrm>
            <a:off x="347423" y="2336861"/>
            <a:ext cx="6086829" cy="4110238"/>
          </a:xfrm>
          <a:prstGeom prst="rect">
            <a:avLst/>
          </a:prstGeom>
          <a:noFill/>
          <a:ln>
            <a:noFill/>
          </a:ln>
        </p:spPr>
        <p:txBody>
          <a:bodyPr spcFirstLastPara="1" wrap="square" lIns="91425" tIns="45700" rIns="91425" bIns="45700" anchor="t" anchorCtr="0">
            <a:noAutofit/>
          </a:bodyPr>
          <a:lstStyle/>
          <a:p>
            <a:pPr marL="0" lvl="0" indent="0" algn="just">
              <a:buClr>
                <a:schemeClr val="dk1"/>
              </a:buClr>
              <a:buSzPts val="1100"/>
            </a:pPr>
            <a:r>
              <a:rPr lang="it-IT" dirty="0">
                <a:solidFill>
                  <a:schemeClr val="tx1"/>
                </a:solidFill>
                <a:latin typeface="Calibri" panose="020F0502020204030204" pitchFamily="34" charset="0"/>
                <a:cs typeface="Calibri" panose="020F0502020204030204" pitchFamily="34" charset="0"/>
              </a:rPr>
              <a:t>Una caratteristica fondamentale del settore culturale è che non ci sono veri e propri concorrenti: tutte le istituzioni culturali </a:t>
            </a:r>
            <a:r>
              <a:rPr lang="it-IT" b="1" dirty="0">
                <a:solidFill>
                  <a:srgbClr val="D41A6A"/>
                </a:solidFill>
                <a:latin typeface="Calibri" panose="020F0502020204030204" pitchFamily="34" charset="0"/>
                <a:cs typeface="Calibri" panose="020F0502020204030204" pitchFamily="34" charset="0"/>
              </a:rPr>
              <a:t>perseguono una missione comune </a:t>
            </a:r>
            <a:r>
              <a:rPr lang="it-IT" dirty="0">
                <a:solidFill>
                  <a:schemeClr val="tx1"/>
                </a:solidFill>
                <a:latin typeface="Calibri" panose="020F0502020204030204" pitchFamily="34" charset="0"/>
                <a:cs typeface="Calibri" panose="020F0502020204030204" pitchFamily="34" charset="0"/>
              </a:rPr>
              <a:t>di fondo per preservare e promuovere il patrimonio culturale, educare i cittadini e i visitatori e condividere e promuovere la conoscenza. Per questo motivo, è particolarmente importante creare partnership e collaborazioni che facilitino il raggiungimento di questi obiettivi comuni.</a:t>
            </a:r>
          </a:p>
        </p:txBody>
      </p:sp>
      <p:sp>
        <p:nvSpPr>
          <p:cNvPr id="5" name="Google Shape;224;p26">
            <a:extLst>
              <a:ext uri="{FF2B5EF4-FFF2-40B4-BE49-F238E27FC236}">
                <a16:creationId xmlns:a16="http://schemas.microsoft.com/office/drawing/2014/main" id="{0857E31A-0E8E-C54A-BDEA-F2A685B73421}"/>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6</a:t>
            </a:fld>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0" name="Google Shape;201;p23">
            <a:extLst>
              <a:ext uri="{FF2B5EF4-FFF2-40B4-BE49-F238E27FC236}">
                <a16:creationId xmlns:a16="http://schemas.microsoft.com/office/drawing/2014/main" id="{32C9D7D5-3AA1-424C-8DC8-86206F7E1E61}"/>
              </a:ext>
            </a:extLst>
          </p:cNvPr>
          <p:cNvSpPr txBox="1">
            <a:spLocks/>
          </p:cNvSpPr>
          <p:nvPr/>
        </p:nvSpPr>
        <p:spPr>
          <a:xfrm>
            <a:off x="6211401" y="2589018"/>
            <a:ext cx="5614800" cy="3219899"/>
          </a:xfrm>
          <a:prstGeom prst="rect">
            <a:avLst/>
          </a:prstGeom>
          <a:noFill/>
          <a:ln>
            <a:noFill/>
          </a:ln>
        </p:spPr>
        <p:txBody>
          <a:bodyPr spcFirstLastPara="1" wrap="square" lIns="91425" tIns="45700" rIns="91425" bIns="45700" anchor="t" anchorCtr="0">
            <a:noAutofit/>
          </a:bodyPr>
          <a:lstStyle/>
          <a:p>
            <a:pPr algn="just">
              <a:buClr>
                <a:schemeClr val="dk1"/>
              </a:buClr>
              <a:buSzPts val="1100"/>
              <a:buFontTx/>
            </a:pPr>
            <a:r>
              <a:rPr lang="it-IT" sz="2400" dirty="0">
                <a:solidFill>
                  <a:srgbClr val="E43794"/>
                </a:solidFill>
                <a:latin typeface="Calibri" panose="020F0502020204030204" pitchFamily="34" charset="0"/>
                <a:cs typeface="Calibri" panose="020F0502020204030204" pitchFamily="34" charset="0"/>
              </a:rPr>
              <a:t>La collaborazione può avvenire a tutti i livelli: </a:t>
            </a:r>
          </a:p>
          <a:p>
            <a:pPr algn="just">
              <a:buClr>
                <a:schemeClr val="dk1"/>
              </a:buClr>
              <a:buSzPts val="1100"/>
              <a:buFontTx/>
            </a:pPr>
            <a:endParaRPr lang="it-IT" sz="2400" dirty="0">
              <a:solidFill>
                <a:schemeClr val="bg1">
                  <a:lumMod val="50000"/>
                </a:schemeClr>
              </a:solidFill>
              <a:latin typeface="Calibri" panose="020F0502020204030204" pitchFamily="34" charset="0"/>
              <a:cs typeface="Calibri" panose="020F0502020204030204" pitchFamily="34" charset="0"/>
            </a:endParaRPr>
          </a:p>
          <a:p>
            <a:pPr marL="457200" indent="-342900">
              <a:buClr>
                <a:srgbClr val="FBE000"/>
              </a:buClr>
              <a:buSzPts val="1800"/>
              <a:buFontTx/>
              <a:buChar char="●"/>
            </a:pPr>
            <a:r>
              <a:rPr lang="it-IT" sz="2400" dirty="0">
                <a:solidFill>
                  <a:schemeClr val="tx1"/>
                </a:solidFill>
                <a:latin typeface="Calibri" panose="020F0502020204030204" pitchFamily="34" charset="0"/>
                <a:cs typeface="Calibri" panose="020F0502020204030204" pitchFamily="34" charset="0"/>
              </a:rPr>
              <a:t>tra diverse organizzazioni culturali; </a:t>
            </a:r>
          </a:p>
          <a:p>
            <a:pPr marL="457200" indent="-342900">
              <a:buClr>
                <a:srgbClr val="FBE000"/>
              </a:buClr>
              <a:buSzPts val="1800"/>
              <a:buFontTx/>
              <a:buChar char="●"/>
            </a:pPr>
            <a:r>
              <a:rPr lang="it-IT" sz="2400" dirty="0">
                <a:solidFill>
                  <a:schemeClr val="tx1"/>
                </a:solidFill>
                <a:latin typeface="Calibri" panose="020F0502020204030204" pitchFamily="34" charset="0"/>
                <a:cs typeface="Calibri" panose="020F0502020204030204" pitchFamily="34" charset="0"/>
              </a:rPr>
              <a:t>tra istituzioni culturali e organizzazioni di settori diversi;</a:t>
            </a:r>
          </a:p>
          <a:p>
            <a:pPr marL="457200" indent="-342900">
              <a:buClr>
                <a:srgbClr val="FBE000"/>
              </a:buClr>
              <a:buSzPts val="1800"/>
              <a:buFontTx/>
              <a:buChar char="●"/>
            </a:pPr>
            <a:r>
              <a:rPr lang="it-IT" sz="2400" dirty="0">
                <a:solidFill>
                  <a:schemeClr val="tx1"/>
                </a:solidFill>
                <a:latin typeface="Calibri" panose="020F0502020204030204" pitchFamily="34" charset="0"/>
                <a:cs typeface="Calibri" panose="020F0502020204030204" pitchFamily="34" charset="0"/>
              </a:rPr>
              <a:t>tra istituzioni culturali e comunità locali.</a:t>
            </a:r>
          </a:p>
          <a:p>
            <a:pPr algn="just" rtl="0">
              <a:buClr>
                <a:schemeClr val="dk1"/>
              </a:buClr>
              <a:buSzPts val="1100"/>
              <a:buFont typeface="Arial"/>
              <a:buNone/>
            </a:pPr>
            <a:endParaRPr lang="en-US" sz="2400" dirty="0">
              <a:solidFill>
                <a:sysClr val="windowText" lastClr="000000"/>
              </a:solidFill>
              <a:latin typeface="Avenir Book" panose="02000503020000020003" pitchFamily="2" charset="0"/>
            </a:endParaRPr>
          </a:p>
        </p:txBody>
      </p:sp>
      <p:pic>
        <p:nvPicPr>
          <p:cNvPr id="7" name="Immagine 6" descr="Immagine che contiene persona, interni&#10;&#10;Descrizione generata automaticamente">
            <a:extLst>
              <a:ext uri="{FF2B5EF4-FFF2-40B4-BE49-F238E27FC236}">
                <a16:creationId xmlns:a16="http://schemas.microsoft.com/office/drawing/2014/main" id="{4423FE08-6406-B643-B38E-5B74932F8DE2}"/>
              </a:ext>
            </a:extLst>
          </p:cNvPr>
          <p:cNvPicPr>
            <a:picLocks noChangeAspect="1"/>
          </p:cNvPicPr>
          <p:nvPr/>
        </p:nvPicPr>
        <p:blipFill rotWithShape="1">
          <a:blip r:embed="rId3"/>
          <a:srcRect l="18427" r="30154"/>
          <a:stretch/>
        </p:blipFill>
        <p:spPr>
          <a:xfrm>
            <a:off x="1402080" y="1539936"/>
            <a:ext cx="4104000" cy="5318064"/>
          </a:xfrm>
          <a:prstGeom prst="rect">
            <a:avLst/>
          </a:prstGeom>
        </p:spPr>
      </p:pic>
      <p:sp>
        <p:nvSpPr>
          <p:cNvPr id="14" name="Google Shape;224;p26">
            <a:extLst>
              <a:ext uri="{FF2B5EF4-FFF2-40B4-BE49-F238E27FC236}">
                <a16:creationId xmlns:a16="http://schemas.microsoft.com/office/drawing/2014/main" id="{F50459B5-CD37-E746-8B49-F70DBC46A0F7}"/>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7</a:t>
            </a:fld>
            <a:endParaRPr lang="en-US" dirty="0"/>
          </a:p>
        </p:txBody>
      </p:sp>
      <p:sp>
        <p:nvSpPr>
          <p:cNvPr id="8" name="Google Shape;199;p23">
            <a:extLst>
              <a:ext uri="{FF2B5EF4-FFF2-40B4-BE49-F238E27FC236}">
                <a16:creationId xmlns:a16="http://schemas.microsoft.com/office/drawing/2014/main" id="{1479773E-3F71-7BBA-5068-7709CFE3E3A3}"/>
              </a:ext>
            </a:extLst>
          </p:cNvPr>
          <p:cNvSpPr txBox="1">
            <a:spLocks noGrp="1"/>
          </p:cNvSpPr>
          <p:nvPr>
            <p:ph type="body" idx="1"/>
          </p:nvPr>
        </p:nvSpPr>
        <p:spPr>
          <a:xfrm>
            <a:off x="6211401" y="1049083"/>
            <a:ext cx="5614878" cy="115421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t-IT" dirty="0">
                <a:latin typeface="Calibri" panose="020F0502020204030204" pitchFamily="34" charset="0"/>
                <a:cs typeface="Calibri" panose="020F0502020204030204" pitchFamily="34" charset="0"/>
              </a:rPr>
              <a:t>Collaborazioni nel </a:t>
            </a:r>
            <a:br>
              <a:rPr lang="it-IT" dirty="0">
                <a:latin typeface="Calibri" panose="020F0502020204030204" pitchFamily="34" charset="0"/>
                <a:cs typeface="Calibri" panose="020F0502020204030204" pitchFamily="34" charset="0"/>
              </a:rPr>
            </a:br>
            <a:r>
              <a:rPr lang="it-IT" dirty="0">
                <a:latin typeface="Calibri" panose="020F0502020204030204" pitchFamily="34" charset="0"/>
                <a:cs typeface="Calibri" panose="020F0502020204030204" pitchFamily="34" charset="0"/>
              </a:rPr>
              <a:t>settore culturale</a:t>
            </a:r>
          </a:p>
        </p:txBody>
      </p:sp>
    </p:spTree>
    <p:extLst>
      <p:ext uri="{BB962C8B-B14F-4D97-AF65-F5344CB8AC3E}">
        <p14:creationId xmlns:p14="http://schemas.microsoft.com/office/powerpoint/2010/main" val="1372477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a:srcRect l="2731" r="2731"/>
          <a:stretch/>
        </p:blipFill>
        <p:spPr>
          <a:xfrm>
            <a:off x="0" y="1"/>
            <a:ext cx="12204000" cy="3429000"/>
          </a:xfrm>
          <a:noFill/>
        </p:spPr>
      </p:pic>
      <p:sp>
        <p:nvSpPr>
          <p:cNvPr id="8" name="Google Shape;207;p24">
            <a:extLst>
              <a:ext uri="{FF2B5EF4-FFF2-40B4-BE49-F238E27FC236}">
                <a16:creationId xmlns:a16="http://schemas.microsoft.com/office/drawing/2014/main" id="{2A73C3EE-9EFA-0648-900F-D1A510B81A48}"/>
              </a:ext>
            </a:extLst>
          </p:cNvPr>
          <p:cNvSpPr txBox="1">
            <a:spLocks/>
          </p:cNvSpPr>
          <p:nvPr/>
        </p:nvSpPr>
        <p:spPr>
          <a:xfrm>
            <a:off x="440700" y="3505346"/>
            <a:ext cx="11310600" cy="303537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it-IT" sz="2400" dirty="0">
                <a:solidFill>
                  <a:schemeClr val="tx1"/>
                </a:solidFill>
                <a:latin typeface="Calibri" panose="020F0502020204030204" pitchFamily="34" charset="0"/>
                <a:cs typeface="Calibri" panose="020F0502020204030204" pitchFamily="34" charset="0"/>
              </a:rPr>
              <a:t>L'importanza della collaborazione nel settore culturale è ancora più evidente quando si progettano e sviluppano esperienze digitali immersive in ambito culturale e turistico, a causa della loro natura di </a:t>
            </a:r>
            <a:r>
              <a:rPr lang="it-IT" sz="2400" dirty="0">
                <a:solidFill>
                  <a:srgbClr val="D41A6A"/>
                </a:solidFill>
                <a:latin typeface="Calibri" panose="020F0502020204030204" pitchFamily="34" charset="0"/>
                <a:cs typeface="Calibri" panose="020F0502020204030204" pitchFamily="34" charset="0"/>
              </a:rPr>
              <a:t>processi complessi che coinvolgono un'ampia gamma di soggetti interessati. </a:t>
            </a:r>
          </a:p>
          <a:p>
            <a:pPr algn="just">
              <a:buClr>
                <a:schemeClr val="dk1"/>
              </a:buClr>
              <a:buSzPts val="1100"/>
            </a:pPr>
            <a:endParaRPr lang="it-IT" sz="2400" dirty="0">
              <a:solidFill>
                <a:srgbClr val="E43794"/>
              </a:solidFill>
              <a:latin typeface="Calibri" panose="020F0502020204030204" pitchFamily="34" charset="0"/>
              <a:cs typeface="Calibri" panose="020F0502020204030204" pitchFamily="34" charset="0"/>
            </a:endParaRPr>
          </a:p>
          <a:p>
            <a:pPr algn="just">
              <a:buClr>
                <a:schemeClr val="dk1"/>
              </a:buClr>
              <a:buSzPts val="1100"/>
            </a:pPr>
            <a:r>
              <a:rPr lang="it-IT" sz="2400" dirty="0">
                <a:solidFill>
                  <a:schemeClr val="tx1"/>
                </a:solidFill>
                <a:latin typeface="Calibri" panose="020F0502020204030204" pitchFamily="34" charset="0"/>
                <a:cs typeface="Calibri" panose="020F0502020204030204" pitchFamily="34" charset="0"/>
              </a:rPr>
              <a:t>Secondo una </a:t>
            </a:r>
            <a:r>
              <a:rPr lang="it-IT" sz="2400" u="sng" dirty="0">
                <a:latin typeface="Calibri" panose="020F0502020204030204" pitchFamily="34" charset="0"/>
                <a:cs typeface="Calibri" panose="020F0502020204030204" pitchFamily="34" charset="0"/>
                <a:hlinkClick r:id="rId4"/>
              </a:rPr>
              <a:t>recente ricerca</a:t>
            </a:r>
            <a:r>
              <a:rPr lang="it-IT" sz="2400" dirty="0">
                <a:solidFill>
                  <a:schemeClr val="tx1"/>
                </a:solidFill>
                <a:latin typeface="Calibri" panose="020F0502020204030204" pitchFamily="34" charset="0"/>
                <a:cs typeface="Calibri" panose="020F0502020204030204" pitchFamily="34" charset="0"/>
              </a:rPr>
              <a:t> sulla preparazione e l'innovazione digitale nei musei, </a:t>
            </a:r>
            <a:r>
              <a:rPr lang="it-IT" sz="2400" dirty="0">
                <a:solidFill>
                  <a:srgbClr val="E43794"/>
                </a:solidFill>
                <a:latin typeface="Calibri" panose="020F0502020204030204" pitchFamily="34" charset="0"/>
                <a:cs typeface="Calibri" panose="020F0502020204030204" pitchFamily="34" charset="0"/>
              </a:rPr>
              <a:t>il personale digitale dedicato è assente o molto limitato </a:t>
            </a:r>
            <a:r>
              <a:rPr lang="it-IT" sz="2400" dirty="0">
                <a:solidFill>
                  <a:schemeClr val="tx1"/>
                </a:solidFill>
                <a:latin typeface="Calibri" panose="020F0502020204030204" pitchFamily="34" charset="0"/>
                <a:cs typeface="Calibri" panose="020F0502020204030204" pitchFamily="34" charset="0"/>
              </a:rPr>
              <a:t>nella metà dei musei intervistati, soprattutto nelle istituzioni di piccole dimensioni. </a:t>
            </a:r>
            <a:endParaRPr lang="it-IT" sz="1800" dirty="0">
              <a:solidFill>
                <a:schemeClr val="tx1"/>
              </a:solidFill>
              <a:latin typeface="Calibri" panose="020F0502020204030204" pitchFamily="34" charset="0"/>
              <a:cs typeface="Calibri" panose="020F0502020204030204" pitchFamily="34" charset="0"/>
            </a:endParaRPr>
          </a:p>
        </p:txBody>
      </p:sp>
      <p:sp>
        <p:nvSpPr>
          <p:cNvPr id="9" name="Google Shape;224;p26">
            <a:extLst>
              <a:ext uri="{FF2B5EF4-FFF2-40B4-BE49-F238E27FC236}">
                <a16:creationId xmlns:a16="http://schemas.microsoft.com/office/drawing/2014/main" id="{2145D3B4-9F26-E34E-A286-EC07CC81A199}"/>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8</a:t>
            </a:fld>
            <a:endParaRPr lang="en-US" dirty="0"/>
          </a:p>
        </p:txBody>
      </p:sp>
    </p:spTree>
    <p:extLst>
      <p:ext uri="{BB962C8B-B14F-4D97-AF65-F5344CB8AC3E}">
        <p14:creationId xmlns:p14="http://schemas.microsoft.com/office/powerpoint/2010/main" val="12924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a:srcRect t="28927" b="28927"/>
          <a:stretch/>
        </p:blipFill>
        <p:spPr>
          <a:xfrm>
            <a:off x="0" y="1"/>
            <a:ext cx="12204000" cy="3429000"/>
          </a:xfrm>
          <a:noFill/>
        </p:spPr>
      </p:pic>
      <p:sp>
        <p:nvSpPr>
          <p:cNvPr id="4" name="Google Shape;207;p24">
            <a:extLst>
              <a:ext uri="{FF2B5EF4-FFF2-40B4-BE49-F238E27FC236}">
                <a16:creationId xmlns:a16="http://schemas.microsoft.com/office/drawing/2014/main" id="{421577B8-E283-3F42-B75D-3C60F79DEE51}"/>
              </a:ext>
            </a:extLst>
          </p:cNvPr>
          <p:cNvSpPr txBox="1">
            <a:spLocks/>
          </p:cNvSpPr>
          <p:nvPr/>
        </p:nvSpPr>
        <p:spPr>
          <a:xfrm>
            <a:off x="440700" y="3688080"/>
            <a:ext cx="11310600" cy="289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it-IT" sz="2400">
                <a:solidFill>
                  <a:schemeClr val="tx1"/>
                </a:solidFill>
                <a:latin typeface="Calibri" panose="020F0502020204030204" pitchFamily="34" charset="0"/>
                <a:cs typeface="Calibri" panose="020F0502020204030204" pitchFamily="34" charset="0"/>
              </a:rPr>
              <a:t>È quindi chiaro che, per sviluppare esperienze digitali di successo, le organizzazioni culturali devono coinvolgere e collaborare con: </a:t>
            </a:r>
          </a:p>
          <a:p>
            <a:pPr algn="just">
              <a:buClr>
                <a:schemeClr val="dk1"/>
              </a:buClr>
              <a:buSzPts val="1100"/>
            </a:pPr>
            <a:endParaRPr lang="it-IT" sz="2400">
              <a:latin typeface="Calibri" panose="020F0502020204030204" pitchFamily="34" charset="0"/>
              <a:cs typeface="Calibri" panose="020F0502020204030204" pitchFamily="34" charset="0"/>
            </a:endParaRPr>
          </a:p>
          <a:p>
            <a:pPr marL="457200" indent="-342900" algn="just">
              <a:lnSpc>
                <a:spcPct val="150000"/>
              </a:lnSpc>
              <a:buClr>
                <a:srgbClr val="FBE000"/>
              </a:buClr>
              <a:buSzPts val="1800"/>
              <a:buFont typeface="Arial"/>
              <a:buChar char="●"/>
            </a:pPr>
            <a:r>
              <a:rPr lang="it-IT" sz="2400">
                <a:solidFill>
                  <a:srgbClr val="E43794"/>
                </a:solidFill>
                <a:latin typeface="Calibri" panose="020F0502020204030204" pitchFamily="34" charset="0"/>
                <a:cs typeface="Calibri" panose="020F0502020204030204" pitchFamily="34" charset="0"/>
              </a:rPr>
              <a:t>aziende tech </a:t>
            </a:r>
            <a:r>
              <a:rPr lang="it-IT" sz="2400">
                <a:solidFill>
                  <a:schemeClr val="tx1"/>
                </a:solidFill>
                <a:latin typeface="Calibri" panose="020F0502020204030204" pitchFamily="34" charset="0"/>
                <a:cs typeface="Calibri" panose="020F0502020204030204" pitchFamily="34" charset="0"/>
              </a:rPr>
              <a:t>ed</a:t>
            </a:r>
            <a:r>
              <a:rPr lang="it-IT" sz="2400">
                <a:solidFill>
                  <a:srgbClr val="7F7F7F"/>
                </a:solidFill>
                <a:latin typeface="Calibri" panose="020F0502020204030204" pitchFamily="34" charset="0"/>
                <a:cs typeface="Calibri" panose="020F0502020204030204" pitchFamily="34" charset="0"/>
              </a:rPr>
              <a:t> </a:t>
            </a:r>
            <a:r>
              <a:rPr lang="it-IT" sz="2400">
                <a:solidFill>
                  <a:srgbClr val="E43794"/>
                </a:solidFill>
                <a:latin typeface="Calibri" panose="020F0502020204030204" pitchFamily="34" charset="0"/>
                <a:cs typeface="Calibri" panose="020F0502020204030204" pitchFamily="34" charset="0"/>
              </a:rPr>
              <a:t>esperti di digitale;</a:t>
            </a:r>
          </a:p>
          <a:p>
            <a:pPr marL="457200" indent="-342900" algn="just">
              <a:lnSpc>
                <a:spcPct val="150000"/>
              </a:lnSpc>
              <a:buClr>
                <a:srgbClr val="FBE000"/>
              </a:buClr>
              <a:buSzPts val="1800"/>
              <a:buFont typeface="Arial"/>
              <a:buChar char="●"/>
            </a:pPr>
            <a:r>
              <a:rPr lang="it-IT" sz="2400">
                <a:solidFill>
                  <a:srgbClr val="E43794"/>
                </a:solidFill>
                <a:latin typeface="Calibri" panose="020F0502020204030204" pitchFamily="34" charset="0"/>
                <a:cs typeface="Calibri" panose="020F0502020204030204" pitchFamily="34" charset="0"/>
              </a:rPr>
              <a:t>altri musei </a:t>
            </a:r>
            <a:r>
              <a:rPr lang="it-IT" sz="2400">
                <a:solidFill>
                  <a:schemeClr val="bg1">
                    <a:lumMod val="50000"/>
                  </a:schemeClr>
                </a:solidFill>
                <a:latin typeface="Calibri" panose="020F0502020204030204" pitchFamily="34" charset="0"/>
                <a:cs typeface="Calibri" panose="020F0502020204030204" pitchFamily="34" charset="0"/>
              </a:rPr>
              <a:t>per unire le forze e sviluppare servizi condivisi a sostegno dell'innovazione digitale.</a:t>
            </a:r>
          </a:p>
        </p:txBody>
      </p:sp>
      <p:sp>
        <p:nvSpPr>
          <p:cNvPr id="6" name="Google Shape;224;p26">
            <a:extLst>
              <a:ext uri="{FF2B5EF4-FFF2-40B4-BE49-F238E27FC236}">
                <a16:creationId xmlns:a16="http://schemas.microsoft.com/office/drawing/2014/main" id="{96D38F28-D246-BC44-9A54-C3A9245B02C7}"/>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9</a:t>
            </a:fld>
            <a:endParaRPr lang="en-US" dirty="0"/>
          </a:p>
        </p:txBody>
      </p:sp>
    </p:spTree>
    <p:extLst>
      <p:ext uri="{BB962C8B-B14F-4D97-AF65-F5344CB8AC3E}">
        <p14:creationId xmlns:p14="http://schemas.microsoft.com/office/powerpoint/2010/main" val="88644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TotalTime>
  <Words>1782</Words>
  <Application>Microsoft Macintosh PowerPoint</Application>
  <PresentationFormat>Widescreen</PresentationFormat>
  <Paragraphs>150</Paragraphs>
  <Slides>28</Slides>
  <Notes>18</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28</vt:i4>
      </vt:variant>
    </vt:vector>
  </HeadingPairs>
  <TitlesOfParts>
    <vt:vector size="36" baseType="lpstr">
      <vt:lpstr>Avenir Black</vt:lpstr>
      <vt:lpstr>Avenir</vt:lpstr>
      <vt:lpstr>Avenir Book</vt:lpstr>
      <vt:lpstr>Noto Sans</vt:lpstr>
      <vt:lpstr>Montserrat</vt:lpstr>
      <vt:lpstr>Calibri</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Jernej Cucek</dc:creator>
  <cp:lastModifiedBy>Emma Taveri</cp:lastModifiedBy>
  <cp:revision>137</cp:revision>
  <dcterms:modified xsi:type="dcterms:W3CDTF">2022-07-11T16:00:49Z</dcterms:modified>
</cp:coreProperties>
</file>