
<file path=[Content_Types].xml><?xml version="1.0" encoding="utf-8"?>
<Types xmlns="http://schemas.openxmlformats.org/package/2006/content-types">
  <Default Extension="bin" ContentType="image/unknown"/>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6" r:id="rId1"/>
  </p:sldMasterIdLst>
  <p:notesMasterIdLst>
    <p:notesMasterId r:id="rId77"/>
  </p:notesMasterIdLst>
  <p:handoutMasterIdLst>
    <p:handoutMasterId r:id="rId78"/>
  </p:handoutMasterIdLst>
  <p:sldIdLst>
    <p:sldId id="1296" r:id="rId2"/>
    <p:sldId id="1306" r:id="rId3"/>
    <p:sldId id="1297" r:id="rId4"/>
    <p:sldId id="1309" r:id="rId5"/>
    <p:sldId id="1312" r:id="rId6"/>
    <p:sldId id="1352" r:id="rId7"/>
    <p:sldId id="1314" r:id="rId8"/>
    <p:sldId id="1362" r:id="rId9"/>
    <p:sldId id="1374" r:id="rId10"/>
    <p:sldId id="1381" r:id="rId11"/>
    <p:sldId id="1315" r:id="rId12"/>
    <p:sldId id="1353" r:id="rId13"/>
    <p:sldId id="1316" r:id="rId14"/>
    <p:sldId id="1320" r:id="rId15"/>
    <p:sldId id="1365" r:id="rId16"/>
    <p:sldId id="1318" r:id="rId17"/>
    <p:sldId id="1366" r:id="rId18"/>
    <p:sldId id="1394" r:id="rId19"/>
    <p:sldId id="1396" r:id="rId20"/>
    <p:sldId id="1393" r:id="rId21"/>
    <p:sldId id="1397" r:id="rId22"/>
    <p:sldId id="1351" r:id="rId23"/>
    <p:sldId id="1369" r:id="rId24"/>
    <p:sldId id="1326" r:id="rId25"/>
    <p:sldId id="1370" r:id="rId26"/>
    <p:sldId id="1325" r:id="rId27"/>
    <p:sldId id="1372" r:id="rId28"/>
    <p:sldId id="1368" r:id="rId29"/>
    <p:sldId id="1319" r:id="rId30"/>
    <p:sldId id="1321" r:id="rId31"/>
    <p:sldId id="1382" r:id="rId32"/>
    <p:sldId id="1395" r:id="rId33"/>
    <p:sldId id="1328" r:id="rId34"/>
    <p:sldId id="1329" r:id="rId35"/>
    <p:sldId id="1359" r:id="rId36"/>
    <p:sldId id="1330" r:id="rId37"/>
    <p:sldId id="1360" r:id="rId38"/>
    <p:sldId id="1334" r:id="rId39"/>
    <p:sldId id="1348" r:id="rId40"/>
    <p:sldId id="1336" r:id="rId41"/>
    <p:sldId id="1347" r:id="rId42"/>
    <p:sldId id="1332" r:id="rId43"/>
    <p:sldId id="1401" r:id="rId44"/>
    <p:sldId id="1354" r:id="rId45"/>
    <p:sldId id="1357" r:id="rId46"/>
    <p:sldId id="1416" r:id="rId47"/>
    <p:sldId id="1417" r:id="rId48"/>
    <p:sldId id="1418" r:id="rId49"/>
    <p:sldId id="1419" r:id="rId50"/>
    <p:sldId id="1420" r:id="rId51"/>
    <p:sldId id="1421" r:id="rId52"/>
    <p:sldId id="1358" r:id="rId53"/>
    <p:sldId id="1363" r:id="rId54"/>
    <p:sldId id="1422" r:id="rId55"/>
    <p:sldId id="1402" r:id="rId56"/>
    <p:sldId id="1403" r:id="rId57"/>
    <p:sldId id="1413" r:id="rId58"/>
    <p:sldId id="1404" r:id="rId59"/>
    <p:sldId id="1405" r:id="rId60"/>
    <p:sldId id="1407" r:id="rId61"/>
    <p:sldId id="1412" r:id="rId62"/>
    <p:sldId id="1406" r:id="rId63"/>
    <p:sldId id="1411" r:id="rId64"/>
    <p:sldId id="1408" r:id="rId65"/>
    <p:sldId id="1414" r:id="rId66"/>
    <p:sldId id="1410" r:id="rId67"/>
    <p:sldId id="1349" r:id="rId68"/>
    <p:sldId id="279" r:id="rId69"/>
    <p:sldId id="1378" r:id="rId70"/>
    <p:sldId id="1380" r:id="rId71"/>
    <p:sldId id="1384" r:id="rId72"/>
    <p:sldId id="1386" r:id="rId73"/>
    <p:sldId id="1385" r:id="rId74"/>
    <p:sldId id="1387" r:id="rId75"/>
    <p:sldId id="1388" r:id="rId7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pos="7219" userDrawn="1">
          <p15:clr>
            <a:srgbClr val="A4A3A4"/>
          </p15:clr>
        </p15:guide>
        <p15:guide id="4" orient="horz" pos="3906" userDrawn="1">
          <p15:clr>
            <a:srgbClr val="A4A3A4"/>
          </p15:clr>
        </p15:guide>
        <p15:guide id="5" pos="461" userDrawn="1">
          <p15:clr>
            <a:srgbClr val="A4A3A4"/>
          </p15:clr>
        </p15:guide>
        <p15:guide id="6" orient="horz" pos="50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rnej C." initials="JC" lastIdx="212" clrIdx="0">
    <p:extLst>
      <p:ext uri="{19B8F6BF-5375-455C-9EA6-DF929625EA0E}">
        <p15:presenceInfo xmlns:p15="http://schemas.microsoft.com/office/powerpoint/2012/main" userId="Jernej C." providerId="None"/>
      </p:ext>
    </p:extLst>
  </p:cmAuthor>
  <p:cmAuthor id="2" name="Maire Gaffney" initials="MG" lastIdx="39" clrIdx="1">
    <p:extLst>
      <p:ext uri="{19B8F6BF-5375-455C-9EA6-DF929625EA0E}">
        <p15:presenceInfo xmlns:p15="http://schemas.microsoft.com/office/powerpoint/2012/main" userId="S::maire@bdelonline.com::53deb49e-ea2b-4ef2-8af7-6a10eca33ca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3794"/>
    <a:srgbClr val="AC5584"/>
    <a:srgbClr val="7F7F7F"/>
    <a:srgbClr val="FBE000"/>
    <a:srgbClr val="70A8AF"/>
    <a:srgbClr val="B29E90"/>
    <a:srgbClr val="D3C0B2"/>
    <a:srgbClr val="2120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94" autoAdjust="0"/>
    <p:restoredTop sz="95097" autoAdjust="0"/>
  </p:normalViewPr>
  <p:slideViewPr>
    <p:cSldViewPr snapToGrid="0" showGuides="1">
      <p:cViewPr varScale="1">
        <p:scale>
          <a:sx n="119" d="100"/>
          <a:sy n="119" d="100"/>
        </p:scale>
        <p:origin x="424" y="192"/>
      </p:cViewPr>
      <p:guideLst>
        <p:guide pos="3840"/>
        <p:guide pos="7219"/>
        <p:guide orient="horz" pos="3906"/>
        <p:guide pos="461"/>
        <p:guide orient="horz" pos="504"/>
      </p:guideLst>
    </p:cSldViewPr>
  </p:slideViewPr>
  <p:outlineViewPr>
    <p:cViewPr>
      <p:scale>
        <a:sx n="25" d="100"/>
        <a:sy n="25" d="100"/>
      </p:scale>
      <p:origin x="0" y="-12029"/>
    </p:cViewPr>
  </p:outlineViewPr>
  <p:notesTextViewPr>
    <p:cViewPr>
      <p:scale>
        <a:sx n="3" d="2"/>
        <a:sy n="3" d="2"/>
      </p:scale>
      <p:origin x="0" y="0"/>
    </p:cViewPr>
  </p:notesTextViewPr>
  <p:sorterViewPr>
    <p:cViewPr>
      <p:scale>
        <a:sx n="41" d="100"/>
        <a:sy n="41" d="100"/>
      </p:scale>
      <p:origin x="0" y="-32478"/>
    </p:cViewPr>
  </p:sorterViewPr>
  <p:notesViewPr>
    <p:cSldViewPr snapToGrid="0" showGuides="1">
      <p:cViewPr varScale="1">
        <p:scale>
          <a:sx n="74" d="100"/>
          <a:sy n="74" d="100"/>
        </p:scale>
        <p:origin x="2616" y="54"/>
      </p:cViewPr>
      <p:guideLst/>
    </p:cSldViewPr>
  </p:notesViewPr>
  <p:gridSpacing cx="75600" cy="756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99EEBC-801D-48ED-B535-298BB7EDD6B9}" type="datetimeFigureOut">
              <a:rPr lang="fr-CA" smtClean="0"/>
              <a:t>2022-07-04</a:t>
            </a:fld>
            <a:endParaRPr lang="fr-CA"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EDE7FE-8B5A-4903-B85A-8040D05696C6}" type="slidenum">
              <a:rPr lang="fr-CA" smtClean="0"/>
              <a:t>‹N›</a:t>
            </a:fld>
            <a:endParaRPr lang="fr-CA" dirty="0"/>
          </a:p>
        </p:txBody>
      </p:sp>
    </p:spTree>
    <p:extLst>
      <p:ext uri="{BB962C8B-B14F-4D97-AF65-F5344CB8AC3E}">
        <p14:creationId xmlns:p14="http://schemas.microsoft.com/office/powerpoint/2010/main" val="4828582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CC462C-9F76-4357-BB19-A4DE8D8E1FB0}" type="datetimeFigureOut">
              <a:rPr lang="fr-CA" smtClean="0"/>
              <a:t>2022-07-04</a:t>
            </a:fld>
            <a:endParaRPr lang="fr-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F6E3F-7229-435D-9B4A-E0ABCDF45996}" type="slidenum">
              <a:rPr lang="fr-CA" smtClean="0"/>
              <a:t>‹N›</a:t>
            </a:fld>
            <a:endParaRPr lang="fr-CA" dirty="0"/>
          </a:p>
        </p:txBody>
      </p:sp>
    </p:spTree>
    <p:extLst>
      <p:ext uri="{BB962C8B-B14F-4D97-AF65-F5344CB8AC3E}">
        <p14:creationId xmlns:p14="http://schemas.microsoft.com/office/powerpoint/2010/main" val="332869965"/>
      </p:ext>
    </p:extLst>
  </p:cSld>
  <p:clrMap bg1="lt1" tx1="dk1" bg2="lt2" tx2="dk2" accent1="accent1" accent2="accent2" accent3="accent3" accent4="accent4" accent5="accent5" accent6="accent6" hlink="hlink" folHlink="folHlink"/>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EF6E3F-7229-435D-9B4A-E0ABCDF45996}" type="slidenum">
              <a:rPr lang="fr-CA" smtClean="0"/>
              <a:t>7</a:t>
            </a:fld>
            <a:endParaRPr lang="fr-CA" dirty="0"/>
          </a:p>
        </p:txBody>
      </p:sp>
    </p:spTree>
    <p:extLst>
      <p:ext uri="{BB962C8B-B14F-4D97-AF65-F5344CB8AC3E}">
        <p14:creationId xmlns:p14="http://schemas.microsoft.com/office/powerpoint/2010/main" val="4125576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EF6E3F-7229-435D-9B4A-E0ABCDF45996}" type="slidenum">
              <a:rPr lang="fr-CA" smtClean="0"/>
              <a:t>41</a:t>
            </a:fld>
            <a:endParaRPr lang="fr-CA" dirty="0"/>
          </a:p>
        </p:txBody>
      </p:sp>
    </p:spTree>
    <p:extLst>
      <p:ext uri="{BB962C8B-B14F-4D97-AF65-F5344CB8AC3E}">
        <p14:creationId xmlns:p14="http://schemas.microsoft.com/office/powerpoint/2010/main" val="773755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EF6E3F-7229-435D-9B4A-E0ABCDF45996}" type="slidenum">
              <a:rPr lang="fr-CA" smtClean="0"/>
              <a:t>42</a:t>
            </a:fld>
            <a:endParaRPr lang="fr-CA" dirty="0"/>
          </a:p>
        </p:txBody>
      </p:sp>
    </p:spTree>
    <p:extLst>
      <p:ext uri="{BB962C8B-B14F-4D97-AF65-F5344CB8AC3E}">
        <p14:creationId xmlns:p14="http://schemas.microsoft.com/office/powerpoint/2010/main" val="4211354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EF6E3F-7229-435D-9B4A-E0ABCDF45996}" type="slidenum">
              <a:rPr lang="fr-CA" smtClean="0"/>
              <a:t>43</a:t>
            </a:fld>
            <a:endParaRPr lang="fr-CA" dirty="0"/>
          </a:p>
        </p:txBody>
      </p:sp>
    </p:spTree>
    <p:extLst>
      <p:ext uri="{BB962C8B-B14F-4D97-AF65-F5344CB8AC3E}">
        <p14:creationId xmlns:p14="http://schemas.microsoft.com/office/powerpoint/2010/main" val="3247236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a:t>
            </a:r>
          </a:p>
        </p:txBody>
      </p:sp>
      <p:sp>
        <p:nvSpPr>
          <p:cNvPr id="4" name="Slide Number Placeholder 3"/>
          <p:cNvSpPr>
            <a:spLocks noGrp="1"/>
          </p:cNvSpPr>
          <p:nvPr>
            <p:ph type="sldNum" sz="quarter" idx="5"/>
          </p:nvPr>
        </p:nvSpPr>
        <p:spPr/>
        <p:txBody>
          <a:bodyPr/>
          <a:lstStyle/>
          <a:p>
            <a:fld id="{32EF6E3F-7229-435D-9B4A-E0ABCDF45996}" type="slidenum">
              <a:rPr lang="fr-CA" smtClean="0"/>
              <a:t>69</a:t>
            </a:fld>
            <a:endParaRPr lang="fr-CA" dirty="0"/>
          </a:p>
        </p:txBody>
      </p:sp>
    </p:spTree>
    <p:extLst>
      <p:ext uri="{BB962C8B-B14F-4D97-AF65-F5344CB8AC3E}">
        <p14:creationId xmlns:p14="http://schemas.microsoft.com/office/powerpoint/2010/main" val="2938897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EF6E3F-7229-435D-9B4A-E0ABCDF45996}" type="slidenum">
              <a:rPr lang="fr-CA" smtClean="0"/>
              <a:t>14</a:t>
            </a:fld>
            <a:endParaRPr lang="fr-CA" dirty="0"/>
          </a:p>
        </p:txBody>
      </p:sp>
    </p:spTree>
    <p:extLst>
      <p:ext uri="{BB962C8B-B14F-4D97-AF65-F5344CB8AC3E}">
        <p14:creationId xmlns:p14="http://schemas.microsoft.com/office/powerpoint/2010/main" val="4233255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EF6E3F-7229-435D-9B4A-E0ABCDF45996}" type="slidenum">
              <a:rPr lang="fr-CA" smtClean="0"/>
              <a:t>15</a:t>
            </a:fld>
            <a:endParaRPr lang="fr-CA" dirty="0"/>
          </a:p>
        </p:txBody>
      </p:sp>
    </p:spTree>
    <p:extLst>
      <p:ext uri="{BB962C8B-B14F-4D97-AF65-F5344CB8AC3E}">
        <p14:creationId xmlns:p14="http://schemas.microsoft.com/office/powerpoint/2010/main" val="469770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EF6E3F-7229-435D-9B4A-E0ABCDF45996}" type="slidenum">
              <a:rPr lang="fr-CA" smtClean="0"/>
              <a:t>33</a:t>
            </a:fld>
            <a:endParaRPr lang="fr-CA" dirty="0"/>
          </a:p>
        </p:txBody>
      </p:sp>
    </p:spTree>
    <p:extLst>
      <p:ext uri="{BB962C8B-B14F-4D97-AF65-F5344CB8AC3E}">
        <p14:creationId xmlns:p14="http://schemas.microsoft.com/office/powerpoint/2010/main" val="737233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32EF6E3F-7229-435D-9B4A-E0ABCDF45996}" type="slidenum">
              <a:rPr lang="fr-CA" smtClean="0"/>
              <a:t>34</a:t>
            </a:fld>
            <a:endParaRPr lang="fr-CA" dirty="0"/>
          </a:p>
        </p:txBody>
      </p:sp>
    </p:spTree>
    <p:extLst>
      <p:ext uri="{BB962C8B-B14F-4D97-AF65-F5344CB8AC3E}">
        <p14:creationId xmlns:p14="http://schemas.microsoft.com/office/powerpoint/2010/main" val="887953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32EF6E3F-7229-435D-9B4A-E0ABCDF45996}" type="slidenum">
              <a:rPr lang="fr-CA" smtClean="0"/>
              <a:t>35</a:t>
            </a:fld>
            <a:endParaRPr lang="fr-CA" dirty="0"/>
          </a:p>
        </p:txBody>
      </p:sp>
    </p:spTree>
    <p:extLst>
      <p:ext uri="{BB962C8B-B14F-4D97-AF65-F5344CB8AC3E}">
        <p14:creationId xmlns:p14="http://schemas.microsoft.com/office/powerpoint/2010/main" val="1179090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32EF6E3F-7229-435D-9B4A-E0ABCDF45996}" type="slidenum">
              <a:rPr lang="fr-CA" smtClean="0"/>
              <a:t>36</a:t>
            </a:fld>
            <a:endParaRPr lang="fr-CA" dirty="0"/>
          </a:p>
        </p:txBody>
      </p:sp>
    </p:spTree>
    <p:extLst>
      <p:ext uri="{BB962C8B-B14F-4D97-AF65-F5344CB8AC3E}">
        <p14:creationId xmlns:p14="http://schemas.microsoft.com/office/powerpoint/2010/main" val="2163500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32EF6E3F-7229-435D-9B4A-E0ABCDF45996}" type="slidenum">
              <a:rPr lang="fr-CA" smtClean="0"/>
              <a:t>37</a:t>
            </a:fld>
            <a:endParaRPr lang="fr-CA" dirty="0"/>
          </a:p>
        </p:txBody>
      </p:sp>
    </p:spTree>
    <p:extLst>
      <p:ext uri="{BB962C8B-B14F-4D97-AF65-F5344CB8AC3E}">
        <p14:creationId xmlns:p14="http://schemas.microsoft.com/office/powerpoint/2010/main" val="39273250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EF6E3F-7229-435D-9B4A-E0ABCDF45996}" type="slidenum">
              <a:rPr lang="fr-CA" smtClean="0"/>
              <a:t>40</a:t>
            </a:fld>
            <a:endParaRPr lang="fr-CA" dirty="0"/>
          </a:p>
        </p:txBody>
      </p:sp>
    </p:spTree>
    <p:extLst>
      <p:ext uri="{BB962C8B-B14F-4D97-AF65-F5344CB8AC3E}">
        <p14:creationId xmlns:p14="http://schemas.microsoft.com/office/powerpoint/2010/main" val="7606881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4DDF02B-4593-E24D-8F32-8F80F6706AD1}"/>
              </a:ext>
            </a:extLst>
          </p:cNvPr>
          <p:cNvSpPr>
            <a:spLocks noGrp="1"/>
          </p:cNvSpPr>
          <p:nvPr>
            <p:ph type="pic" sz="quarter" idx="10" hasCustomPrompt="1"/>
          </p:nvPr>
        </p:nvSpPr>
        <p:spPr>
          <a:xfrm>
            <a:off x="2" y="0"/>
            <a:ext cx="12192000" cy="6858000"/>
          </a:xfrm>
          <a:custGeom>
            <a:avLst/>
            <a:gdLst>
              <a:gd name="connsiteX0" fmla="*/ 0 w 12192000"/>
              <a:gd name="connsiteY0" fmla="*/ 6530621 h 6858000"/>
              <a:gd name="connsiteX1" fmla="*/ 12192000 w 12192000"/>
              <a:gd name="connsiteY1" fmla="*/ 6530621 h 6858000"/>
              <a:gd name="connsiteX2" fmla="*/ 12192000 w 12192000"/>
              <a:gd name="connsiteY2" fmla="*/ 6858000 h 6858000"/>
              <a:gd name="connsiteX3" fmla="*/ 0 w 12192000"/>
              <a:gd name="connsiteY3" fmla="*/ 6858000 h 6858000"/>
              <a:gd name="connsiteX4" fmla="*/ 0 w 12192000"/>
              <a:gd name="connsiteY4" fmla="*/ 0 h 6858000"/>
              <a:gd name="connsiteX5" fmla="*/ 12192000 w 12192000"/>
              <a:gd name="connsiteY5" fmla="*/ 0 h 6858000"/>
              <a:gd name="connsiteX6" fmla="*/ 12192000 w 12192000"/>
              <a:gd name="connsiteY6" fmla="*/ 5875022 h 6858000"/>
              <a:gd name="connsiteX7" fmla="*/ 0 w 12192000"/>
              <a:gd name="connsiteY7" fmla="*/ 58750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6530621"/>
                </a:moveTo>
                <a:lnTo>
                  <a:pt x="12192000" y="6530621"/>
                </a:lnTo>
                <a:lnTo>
                  <a:pt x="12192000" y="6858000"/>
                </a:lnTo>
                <a:lnTo>
                  <a:pt x="0" y="6858000"/>
                </a:lnTo>
                <a:close/>
                <a:moveTo>
                  <a:pt x="0" y="0"/>
                </a:moveTo>
                <a:lnTo>
                  <a:pt x="12192000" y="0"/>
                </a:lnTo>
                <a:lnTo>
                  <a:pt x="12192000" y="5875022"/>
                </a:lnTo>
                <a:lnTo>
                  <a:pt x="0" y="5875022"/>
                </a:lnTo>
                <a:close/>
              </a:path>
            </a:pathLst>
          </a:custGeom>
          <a:solidFill>
            <a:schemeClr val="bg2">
              <a:lumMod val="95000"/>
            </a:schemeClr>
          </a:solidFill>
        </p:spPr>
        <p:txBody>
          <a:bodyPr wrap="square" anchor="ctr">
            <a:noAutofit/>
          </a:bodyPr>
          <a:lstStyle>
            <a:lvl1pPr marL="0" indent="0" algn="ctr">
              <a:buNone/>
              <a:defRPr sz="1800" b="1">
                <a:solidFill>
                  <a:schemeClr val="bg2"/>
                </a:solidFill>
                <a:latin typeface="Noto Sans" panose="020B0502040504020204" pitchFamily="34" charset="0"/>
                <a:ea typeface="Noto Sans" panose="020B0502040504020204" pitchFamily="34" charset="0"/>
                <a:cs typeface="Noto Sans" panose="020B0502040504020204" pitchFamily="34" charset="0"/>
              </a:defRPr>
            </a:lvl1pPr>
          </a:lstStyle>
          <a:p>
            <a:r>
              <a:rPr lang="en-CA" dirty="0"/>
              <a:t>PICTURE</a:t>
            </a:r>
            <a:endParaRPr lang="fr-CA" dirty="0"/>
          </a:p>
        </p:txBody>
      </p:sp>
      <p:pic>
        <p:nvPicPr>
          <p:cNvPr id="5" name="Picture 4">
            <a:extLst>
              <a:ext uri="{FF2B5EF4-FFF2-40B4-BE49-F238E27FC236}">
                <a16:creationId xmlns:a16="http://schemas.microsoft.com/office/drawing/2014/main" id="{992E09B1-1E83-D14F-AAFB-E043DC9E6C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10119859" y="6038628"/>
            <a:ext cx="1709881" cy="392650"/>
          </a:xfrm>
          <a:prstGeom prst="rect">
            <a:avLst/>
          </a:prstGeom>
          <a:ln>
            <a:noFill/>
          </a:ln>
          <a:extLst>
            <a:ext uri="{53640926-AAD7-44D8-BBD7-CCE9431645EC}">
              <a14:shadowObscured xmlns:a14="http://schemas.microsoft.com/office/drawing/2010/main"/>
            </a:ext>
          </a:extLst>
        </p:spPr>
      </p:pic>
      <p:sp>
        <p:nvSpPr>
          <p:cNvPr id="6" name="Text Box 5">
            <a:extLst>
              <a:ext uri="{FF2B5EF4-FFF2-40B4-BE49-F238E27FC236}">
                <a16:creationId xmlns:a16="http://schemas.microsoft.com/office/drawing/2014/main" id="{9C785D52-708C-C348-B176-C099CCB20626}"/>
              </a:ext>
            </a:extLst>
          </p:cNvPr>
          <p:cNvSpPr txBox="1"/>
          <p:nvPr userDrawn="1"/>
        </p:nvSpPr>
        <p:spPr>
          <a:xfrm>
            <a:off x="363657" y="6088831"/>
            <a:ext cx="5714414"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dirty="0">
                <a:solidFill>
                  <a:srgbClr val="7F7F7F"/>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1100" dirty="0">
              <a:solidFill>
                <a:srgbClr val="7F7F7F"/>
              </a:solidFill>
              <a:effectLst/>
              <a:ea typeface="Calibri" panose="020F0502020204030204" pitchFamily="34" charset="0"/>
              <a:cs typeface="Times New Roman" panose="02020603050405020304" pitchFamily="18" charset="0"/>
            </a:endParaRPr>
          </a:p>
          <a:p>
            <a:pPr algn="ctr"/>
            <a:r>
              <a:rPr lang="en-US" sz="800" dirty="0">
                <a:solidFill>
                  <a:srgbClr val="7F7F7F"/>
                </a:solidFill>
                <a:effectLst/>
                <a:ea typeface="Calibri" panose="020F0502020204030204" pitchFamily="34" charset="0"/>
                <a:cs typeface="Times New Roman" panose="02020603050405020304" pitchFamily="18" charset="0"/>
              </a:rPr>
              <a:t> </a:t>
            </a:r>
            <a:endParaRPr lang="en-IE" sz="1100" dirty="0">
              <a:solidFill>
                <a:srgbClr val="7F7F7F"/>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46671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Phone Slide - Yelllow">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43EAE1D0-14B0-9444-B547-3A7BF7B8D66D}"/>
              </a:ext>
            </a:extLst>
          </p:cNvPr>
          <p:cNvSpPr/>
          <p:nvPr userDrawn="1"/>
        </p:nvSpPr>
        <p:spPr>
          <a:xfrm>
            <a:off x="6577123" y="0"/>
            <a:ext cx="5614877" cy="6858000"/>
          </a:xfrm>
          <a:custGeom>
            <a:avLst/>
            <a:gdLst>
              <a:gd name="connsiteX0" fmla="*/ 2183119 w 3580946"/>
              <a:gd name="connsiteY0" fmla="*/ 2 h 10907713"/>
              <a:gd name="connsiteX1" fmla="*/ 3580946 w 3580946"/>
              <a:gd name="connsiteY1" fmla="*/ 2 h 10907713"/>
              <a:gd name="connsiteX2" fmla="*/ 3580946 w 3580946"/>
              <a:gd name="connsiteY2" fmla="*/ 8315732 h 10907713"/>
              <a:gd name="connsiteX3" fmla="*/ 929801 w 3580946"/>
              <a:gd name="connsiteY3" fmla="*/ 2 h 10907713"/>
              <a:gd name="connsiteX4" fmla="*/ 2087698 w 3580946"/>
              <a:gd name="connsiteY4" fmla="*/ 2 h 10907713"/>
              <a:gd name="connsiteX5" fmla="*/ 3580946 w 3580946"/>
              <a:gd name="connsiteY5" fmla="*/ 8883391 h 10907713"/>
              <a:gd name="connsiteX6" fmla="*/ 3580946 w 3580946"/>
              <a:gd name="connsiteY6" fmla="*/ 10907713 h 10907713"/>
              <a:gd name="connsiteX7" fmla="*/ 2763325 w 3580946"/>
              <a:gd name="connsiteY7" fmla="*/ 10907711 h 10907713"/>
              <a:gd name="connsiteX8" fmla="*/ 0 w 3580946"/>
              <a:gd name="connsiteY8" fmla="*/ 0 h 10907713"/>
              <a:gd name="connsiteX9" fmla="*/ 834379 w 3580946"/>
              <a:gd name="connsiteY9" fmla="*/ 2 h 10907713"/>
              <a:gd name="connsiteX10" fmla="*/ 2667904 w 3580946"/>
              <a:gd name="connsiteY10" fmla="*/ 10907711 h 10907713"/>
              <a:gd name="connsiteX11" fmla="*/ 1833524 w 3580946"/>
              <a:gd name="connsiteY11" fmla="*/ 10907713 h 1090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0946" h="10907713">
                <a:moveTo>
                  <a:pt x="2183119" y="2"/>
                </a:moveTo>
                <a:lnTo>
                  <a:pt x="3580946" y="2"/>
                </a:lnTo>
                <a:lnTo>
                  <a:pt x="3580946" y="8315732"/>
                </a:lnTo>
                <a:close/>
                <a:moveTo>
                  <a:pt x="929801" y="2"/>
                </a:moveTo>
                <a:lnTo>
                  <a:pt x="2087698" y="2"/>
                </a:lnTo>
                <a:lnTo>
                  <a:pt x="3580946" y="8883391"/>
                </a:lnTo>
                <a:lnTo>
                  <a:pt x="3580946" y="10907713"/>
                </a:lnTo>
                <a:lnTo>
                  <a:pt x="2763325" y="10907711"/>
                </a:lnTo>
                <a:close/>
                <a:moveTo>
                  <a:pt x="0" y="0"/>
                </a:moveTo>
                <a:lnTo>
                  <a:pt x="834379" y="2"/>
                </a:lnTo>
                <a:lnTo>
                  <a:pt x="2667904" y="10907711"/>
                </a:lnTo>
                <a:lnTo>
                  <a:pt x="1833524" y="10907713"/>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pic>
        <p:nvPicPr>
          <p:cNvPr id="11" name="Picture 10">
            <a:extLst>
              <a:ext uri="{FF2B5EF4-FFF2-40B4-BE49-F238E27FC236}">
                <a16:creationId xmlns:a16="http://schemas.microsoft.com/office/drawing/2014/main" id="{88969752-47F1-0443-A32D-97FDA24FCA3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577123" y="1619604"/>
            <a:ext cx="4625130" cy="5238394"/>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12" name="Picture Placeholder 9">
            <a:extLst>
              <a:ext uri="{FF2B5EF4-FFF2-40B4-BE49-F238E27FC236}">
                <a16:creationId xmlns:a16="http://schemas.microsoft.com/office/drawing/2014/main" id="{58630351-7618-AC42-AD6E-7D6DEDB79182}"/>
              </a:ext>
            </a:extLst>
          </p:cNvPr>
          <p:cNvSpPr>
            <a:spLocks noGrp="1"/>
          </p:cNvSpPr>
          <p:nvPr>
            <p:ph type="pic" sz="quarter" idx="13"/>
          </p:nvPr>
        </p:nvSpPr>
        <p:spPr>
          <a:xfrm>
            <a:off x="7020057" y="3028280"/>
            <a:ext cx="3691822" cy="3829719"/>
          </a:xfrm>
        </p:spPr>
        <p:txBody>
          <a:bodyPr/>
          <a:lstStyle/>
          <a:p>
            <a:endParaRPr lang="fr-CA" dirty="0"/>
          </a:p>
        </p:txBody>
      </p:sp>
      <p:sp>
        <p:nvSpPr>
          <p:cNvPr id="16" name="Text Placeholder 32">
            <a:extLst>
              <a:ext uri="{FF2B5EF4-FFF2-40B4-BE49-F238E27FC236}">
                <a16:creationId xmlns:a16="http://schemas.microsoft.com/office/drawing/2014/main" id="{B5CAD082-5B2D-684C-9FE8-54A153571F68}"/>
              </a:ext>
            </a:extLst>
          </p:cNvPr>
          <p:cNvSpPr>
            <a:spLocks noGrp="1"/>
          </p:cNvSpPr>
          <p:nvPr>
            <p:ph type="body" sz="quarter" idx="15" hasCustomPrompt="1"/>
          </p:nvPr>
        </p:nvSpPr>
        <p:spPr>
          <a:xfrm>
            <a:off x="481122" y="807487"/>
            <a:ext cx="5614878" cy="631527"/>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7" name="Text Placeholder 32">
            <a:extLst>
              <a:ext uri="{FF2B5EF4-FFF2-40B4-BE49-F238E27FC236}">
                <a16:creationId xmlns:a16="http://schemas.microsoft.com/office/drawing/2014/main" id="{653C79D3-52C4-2B46-8F2A-9316F3E3E9CC}"/>
              </a:ext>
            </a:extLst>
          </p:cNvPr>
          <p:cNvSpPr>
            <a:spLocks noGrp="1"/>
          </p:cNvSpPr>
          <p:nvPr>
            <p:ph type="body" sz="quarter" idx="17" hasCustomPrompt="1"/>
          </p:nvPr>
        </p:nvSpPr>
        <p:spPr>
          <a:xfrm>
            <a:off x="481124" y="1580692"/>
            <a:ext cx="5614877" cy="4108908"/>
          </a:xfrm>
        </p:spPr>
        <p:txBody>
          <a:bodyPr anchor="t">
            <a:noAutofit/>
          </a:bodyPr>
          <a:lstStyle>
            <a:lvl1pPr marL="0" indent="0" algn="l">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spTree>
    <p:extLst>
      <p:ext uri="{BB962C8B-B14F-4D97-AF65-F5344CB8AC3E}">
        <p14:creationId xmlns:p14="http://schemas.microsoft.com/office/powerpoint/2010/main" val="92067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able Of Contents">
    <p:spTree>
      <p:nvGrpSpPr>
        <p:cNvPr id="1" name=""/>
        <p:cNvGrpSpPr/>
        <p:nvPr/>
      </p:nvGrpSpPr>
      <p:grpSpPr>
        <a:xfrm>
          <a:off x="0" y="0"/>
          <a:ext cx="0" cy="0"/>
          <a:chOff x="0" y="0"/>
          <a:chExt cx="0" cy="0"/>
        </a:xfrm>
      </p:grpSpPr>
      <p:sp>
        <p:nvSpPr>
          <p:cNvPr id="34" name="Text Placeholder 32">
            <a:extLst>
              <a:ext uri="{FF2B5EF4-FFF2-40B4-BE49-F238E27FC236}">
                <a16:creationId xmlns:a16="http://schemas.microsoft.com/office/drawing/2014/main" id="{DCBCFD79-37C4-C041-975D-A1085C1C6226}"/>
              </a:ext>
            </a:extLst>
          </p:cNvPr>
          <p:cNvSpPr>
            <a:spLocks noGrp="1"/>
          </p:cNvSpPr>
          <p:nvPr>
            <p:ph type="body" sz="quarter" idx="10" hasCustomPrompt="1"/>
          </p:nvPr>
        </p:nvSpPr>
        <p:spPr>
          <a:xfrm>
            <a:off x="528624" y="513518"/>
            <a:ext cx="6811615" cy="425329"/>
          </a:xfrm>
        </p:spPr>
        <p:txBody>
          <a:bodyPr>
            <a:noAutofit/>
          </a:bodyPr>
          <a:lstStyle>
            <a:lvl1pPr marL="0" indent="0">
              <a:lnSpc>
                <a:spcPct val="100000"/>
              </a:lnSpc>
              <a:spcBef>
                <a:spcPts val="0"/>
              </a:spcBef>
              <a:buNone/>
              <a:defRPr sz="32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TABLE OF CONTENTS</a:t>
            </a:r>
            <a:endParaRPr lang="en-US" dirty="0"/>
          </a:p>
        </p:txBody>
      </p:sp>
      <p:sp>
        <p:nvSpPr>
          <p:cNvPr id="38" name="Text Placeholder 32">
            <a:extLst>
              <a:ext uri="{FF2B5EF4-FFF2-40B4-BE49-F238E27FC236}">
                <a16:creationId xmlns:a16="http://schemas.microsoft.com/office/drawing/2014/main" id="{B35237CA-71A5-D142-A569-D49FACCD35C4}"/>
              </a:ext>
            </a:extLst>
          </p:cNvPr>
          <p:cNvSpPr>
            <a:spLocks noGrp="1"/>
          </p:cNvSpPr>
          <p:nvPr>
            <p:ph type="body" sz="quarter" idx="11" hasCustomPrompt="1"/>
          </p:nvPr>
        </p:nvSpPr>
        <p:spPr>
          <a:xfrm>
            <a:off x="528624" y="1834272"/>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1</a:t>
            </a:r>
            <a:endParaRPr lang="en-US" dirty="0"/>
          </a:p>
        </p:txBody>
      </p:sp>
      <p:sp>
        <p:nvSpPr>
          <p:cNvPr id="39" name="Text Placeholder 32">
            <a:extLst>
              <a:ext uri="{FF2B5EF4-FFF2-40B4-BE49-F238E27FC236}">
                <a16:creationId xmlns:a16="http://schemas.microsoft.com/office/drawing/2014/main" id="{A07846C9-2806-FC46-AD33-BB147D90BBF4}"/>
              </a:ext>
            </a:extLst>
          </p:cNvPr>
          <p:cNvSpPr>
            <a:spLocks noGrp="1"/>
          </p:cNvSpPr>
          <p:nvPr>
            <p:ph type="body" sz="quarter" idx="12" hasCustomPrompt="1"/>
          </p:nvPr>
        </p:nvSpPr>
        <p:spPr>
          <a:xfrm>
            <a:off x="1435986" y="1834272"/>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sp>
        <p:nvSpPr>
          <p:cNvPr id="54" name="Date Placeholder 3">
            <a:extLst>
              <a:ext uri="{FF2B5EF4-FFF2-40B4-BE49-F238E27FC236}">
                <a16:creationId xmlns:a16="http://schemas.microsoft.com/office/drawing/2014/main" id="{3B20C1C0-EF6B-F946-BBC0-6AAD0C342A95}"/>
              </a:ext>
            </a:extLst>
          </p:cNvPr>
          <p:cNvSpPr>
            <a:spLocks noGrp="1"/>
          </p:cNvSpPr>
          <p:nvPr>
            <p:ph type="dt" sz="half" idx="27"/>
          </p:nvPr>
        </p:nvSpPr>
        <p:spPr>
          <a:xfrm>
            <a:off x="838203" y="6356353"/>
            <a:ext cx="2743201" cy="365125"/>
          </a:xfrm>
        </p:spPr>
        <p:txBody>
          <a:bodyPr/>
          <a:lstStyle/>
          <a:p>
            <a:fld id="{C7F32F9C-241A-9D4A-9D77-DDB31C8B6155}" type="datetime1">
              <a:rPr lang="en-IE" smtClean="0"/>
              <a:t>04/07/2022</a:t>
            </a:fld>
            <a:endParaRPr lang="en-US" dirty="0"/>
          </a:p>
        </p:txBody>
      </p:sp>
      <p:sp>
        <p:nvSpPr>
          <p:cNvPr id="55" name="Footer Placeholder 4">
            <a:extLst>
              <a:ext uri="{FF2B5EF4-FFF2-40B4-BE49-F238E27FC236}">
                <a16:creationId xmlns:a16="http://schemas.microsoft.com/office/drawing/2014/main" id="{8DE7B2BF-6E9E-E042-8578-17C5A21B4864}"/>
              </a:ext>
            </a:extLst>
          </p:cNvPr>
          <p:cNvSpPr>
            <a:spLocks noGrp="1"/>
          </p:cNvSpPr>
          <p:nvPr>
            <p:ph type="ftr" sz="quarter" idx="28"/>
          </p:nvPr>
        </p:nvSpPr>
        <p:spPr>
          <a:xfrm>
            <a:off x="4038601" y="6356353"/>
            <a:ext cx="4114799" cy="365125"/>
          </a:xfrm>
        </p:spPr>
        <p:txBody>
          <a:bodyPr/>
          <a:lstStyle/>
          <a:p>
            <a:endParaRPr lang="en-US" dirty="0"/>
          </a:p>
        </p:txBody>
      </p:sp>
      <p:sp>
        <p:nvSpPr>
          <p:cNvPr id="56" name="Slide Number Placeholder 5">
            <a:extLst>
              <a:ext uri="{FF2B5EF4-FFF2-40B4-BE49-F238E27FC236}">
                <a16:creationId xmlns:a16="http://schemas.microsoft.com/office/drawing/2014/main" id="{5F80DCA5-6A41-EE4F-8CB6-56FADF60E9A6}"/>
              </a:ext>
            </a:extLst>
          </p:cNvPr>
          <p:cNvSpPr>
            <a:spLocks noGrp="1"/>
          </p:cNvSpPr>
          <p:nvPr>
            <p:ph type="sldNum" sz="quarter" idx="29"/>
          </p:nvPr>
        </p:nvSpPr>
        <p:spPr>
          <a:xfrm>
            <a:off x="8610603" y="6356353"/>
            <a:ext cx="2743201" cy="365125"/>
          </a:xfrm>
        </p:spPr>
        <p:txBody>
          <a:bodyPr/>
          <a:lstStyle/>
          <a:p>
            <a:fld id="{48F63A3B-78C7-47BE-AE5E-E10140E04643}" type="slidenum">
              <a:rPr lang="en-US"/>
              <a:t>‹N›</a:t>
            </a:fld>
            <a:endParaRPr lang="en-US" dirty="0"/>
          </a:p>
        </p:txBody>
      </p:sp>
      <p:sp>
        <p:nvSpPr>
          <p:cNvPr id="36" name="Freeform 35">
            <a:extLst>
              <a:ext uri="{FF2B5EF4-FFF2-40B4-BE49-F238E27FC236}">
                <a16:creationId xmlns:a16="http://schemas.microsoft.com/office/drawing/2014/main" id="{B87478A1-80BD-744C-B410-8B96A4AD2384}"/>
              </a:ext>
            </a:extLst>
          </p:cNvPr>
          <p:cNvSpPr/>
          <p:nvPr userDrawn="1"/>
        </p:nvSpPr>
        <p:spPr>
          <a:xfrm rot="16200000">
            <a:off x="6245069" y="918313"/>
            <a:ext cx="6856550" cy="5051565"/>
          </a:xfrm>
          <a:custGeom>
            <a:avLst/>
            <a:gdLst>
              <a:gd name="connsiteX0" fmla="*/ 7775575 w 7775575"/>
              <a:gd name="connsiteY0" fmla="*/ 0 h 7985044"/>
              <a:gd name="connsiteX1" fmla="*/ 7775575 w 7775575"/>
              <a:gd name="connsiteY1" fmla="*/ 2286116 h 7985044"/>
              <a:gd name="connsiteX2" fmla="*/ 3591296 w 7775575"/>
              <a:gd name="connsiteY2" fmla="*/ 7985044 h 7985044"/>
              <a:gd name="connsiteX3" fmla="*/ 0 w 7775575"/>
              <a:gd name="connsiteY3" fmla="*/ 7985044 h 7985044"/>
              <a:gd name="connsiteX4" fmla="*/ 0 w 7775575"/>
              <a:gd name="connsiteY4" fmla="*/ 3577812 h 798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7985044">
                <a:moveTo>
                  <a:pt x="7775575" y="0"/>
                </a:moveTo>
                <a:lnTo>
                  <a:pt x="7775575" y="2286116"/>
                </a:lnTo>
                <a:lnTo>
                  <a:pt x="3591296" y="7985044"/>
                </a:lnTo>
                <a:lnTo>
                  <a:pt x="0" y="7985044"/>
                </a:lnTo>
                <a:lnTo>
                  <a:pt x="0" y="3577812"/>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pic>
        <p:nvPicPr>
          <p:cNvPr id="32" name="Picture 31" descr="Logo&#10;&#10;Description automatically generated">
            <a:extLst>
              <a:ext uri="{FF2B5EF4-FFF2-40B4-BE49-F238E27FC236}">
                <a16:creationId xmlns:a16="http://schemas.microsoft.com/office/drawing/2014/main" id="{CE684F57-0AE5-E44C-855B-CEA20F24D6D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25716" y="3694831"/>
            <a:ext cx="2389841" cy="2182029"/>
          </a:xfrm>
          <a:prstGeom prst="rect">
            <a:avLst/>
          </a:prstGeom>
        </p:spPr>
      </p:pic>
      <p:sp>
        <p:nvSpPr>
          <p:cNvPr id="35" name="Text Placeholder 32">
            <a:extLst>
              <a:ext uri="{FF2B5EF4-FFF2-40B4-BE49-F238E27FC236}">
                <a16:creationId xmlns:a16="http://schemas.microsoft.com/office/drawing/2014/main" id="{CC1AE6FE-E231-4743-BA92-BB68A10DAF6B}"/>
              </a:ext>
            </a:extLst>
          </p:cNvPr>
          <p:cNvSpPr>
            <a:spLocks noGrp="1"/>
          </p:cNvSpPr>
          <p:nvPr>
            <p:ph type="body" sz="quarter" idx="30" hasCustomPrompt="1"/>
          </p:nvPr>
        </p:nvSpPr>
        <p:spPr>
          <a:xfrm>
            <a:off x="528624" y="2728857"/>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2</a:t>
            </a:r>
            <a:endParaRPr lang="en-US" dirty="0"/>
          </a:p>
        </p:txBody>
      </p:sp>
      <p:sp>
        <p:nvSpPr>
          <p:cNvPr id="57" name="Text Placeholder 32">
            <a:extLst>
              <a:ext uri="{FF2B5EF4-FFF2-40B4-BE49-F238E27FC236}">
                <a16:creationId xmlns:a16="http://schemas.microsoft.com/office/drawing/2014/main" id="{FF1A766D-1482-9D40-8555-F440301AF7E3}"/>
              </a:ext>
            </a:extLst>
          </p:cNvPr>
          <p:cNvSpPr>
            <a:spLocks noGrp="1"/>
          </p:cNvSpPr>
          <p:nvPr>
            <p:ph type="body" sz="quarter" idx="31" hasCustomPrompt="1"/>
          </p:nvPr>
        </p:nvSpPr>
        <p:spPr>
          <a:xfrm>
            <a:off x="1435986" y="2728857"/>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cxnSp>
        <p:nvCxnSpPr>
          <p:cNvPr id="3" name="Straight Connector 2">
            <a:extLst>
              <a:ext uri="{FF2B5EF4-FFF2-40B4-BE49-F238E27FC236}">
                <a16:creationId xmlns:a16="http://schemas.microsoft.com/office/drawing/2014/main" id="{7D8E89C7-A8DE-8A4F-9293-A29DF23AD7A5}"/>
              </a:ext>
            </a:extLst>
          </p:cNvPr>
          <p:cNvCxnSpPr/>
          <p:nvPr userDrawn="1"/>
        </p:nvCxnSpPr>
        <p:spPr>
          <a:xfrm>
            <a:off x="420482" y="2585039"/>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sp>
        <p:nvSpPr>
          <p:cNvPr id="60" name="Text Placeholder 32">
            <a:extLst>
              <a:ext uri="{FF2B5EF4-FFF2-40B4-BE49-F238E27FC236}">
                <a16:creationId xmlns:a16="http://schemas.microsoft.com/office/drawing/2014/main" id="{BAE18D6F-D988-3B49-9978-4231CAE85E27}"/>
              </a:ext>
            </a:extLst>
          </p:cNvPr>
          <p:cNvSpPr>
            <a:spLocks noGrp="1"/>
          </p:cNvSpPr>
          <p:nvPr>
            <p:ph type="body" sz="quarter" idx="34" hasCustomPrompt="1"/>
          </p:nvPr>
        </p:nvSpPr>
        <p:spPr>
          <a:xfrm>
            <a:off x="530560" y="3609976"/>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3</a:t>
            </a:r>
            <a:endParaRPr lang="en-US" dirty="0"/>
          </a:p>
        </p:txBody>
      </p:sp>
      <p:sp>
        <p:nvSpPr>
          <p:cNvPr id="61" name="Text Placeholder 32">
            <a:extLst>
              <a:ext uri="{FF2B5EF4-FFF2-40B4-BE49-F238E27FC236}">
                <a16:creationId xmlns:a16="http://schemas.microsoft.com/office/drawing/2014/main" id="{DDBFB6A2-8256-4F46-95AD-92AFCBFDD26E}"/>
              </a:ext>
            </a:extLst>
          </p:cNvPr>
          <p:cNvSpPr>
            <a:spLocks noGrp="1"/>
          </p:cNvSpPr>
          <p:nvPr>
            <p:ph type="body" sz="quarter" idx="35" hasCustomPrompt="1"/>
          </p:nvPr>
        </p:nvSpPr>
        <p:spPr>
          <a:xfrm>
            <a:off x="1437922" y="3609976"/>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cxnSp>
        <p:nvCxnSpPr>
          <p:cNvPr id="62" name="Straight Connector 61">
            <a:extLst>
              <a:ext uri="{FF2B5EF4-FFF2-40B4-BE49-F238E27FC236}">
                <a16:creationId xmlns:a16="http://schemas.microsoft.com/office/drawing/2014/main" id="{B7B54757-EEAC-EF43-AF32-4010EC820F34}"/>
              </a:ext>
            </a:extLst>
          </p:cNvPr>
          <p:cNvCxnSpPr/>
          <p:nvPr userDrawn="1"/>
        </p:nvCxnSpPr>
        <p:spPr>
          <a:xfrm>
            <a:off x="422418" y="3466158"/>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sp>
        <p:nvSpPr>
          <p:cNvPr id="65" name="Text Placeholder 32">
            <a:extLst>
              <a:ext uri="{FF2B5EF4-FFF2-40B4-BE49-F238E27FC236}">
                <a16:creationId xmlns:a16="http://schemas.microsoft.com/office/drawing/2014/main" id="{3D51A7F1-847E-3547-8F39-00DBFF2CEF6F}"/>
              </a:ext>
            </a:extLst>
          </p:cNvPr>
          <p:cNvSpPr>
            <a:spLocks noGrp="1"/>
          </p:cNvSpPr>
          <p:nvPr>
            <p:ph type="body" sz="quarter" idx="38" hasCustomPrompt="1"/>
          </p:nvPr>
        </p:nvSpPr>
        <p:spPr>
          <a:xfrm>
            <a:off x="528624" y="4504561"/>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4</a:t>
            </a:r>
            <a:endParaRPr lang="en-US" dirty="0"/>
          </a:p>
        </p:txBody>
      </p:sp>
      <p:sp>
        <p:nvSpPr>
          <p:cNvPr id="66" name="Text Placeholder 32">
            <a:extLst>
              <a:ext uri="{FF2B5EF4-FFF2-40B4-BE49-F238E27FC236}">
                <a16:creationId xmlns:a16="http://schemas.microsoft.com/office/drawing/2014/main" id="{58CBA69A-204A-904C-A87E-85A6A4F3ACAE}"/>
              </a:ext>
            </a:extLst>
          </p:cNvPr>
          <p:cNvSpPr>
            <a:spLocks noGrp="1"/>
          </p:cNvSpPr>
          <p:nvPr>
            <p:ph type="body" sz="quarter" idx="39" hasCustomPrompt="1"/>
          </p:nvPr>
        </p:nvSpPr>
        <p:spPr>
          <a:xfrm>
            <a:off x="1435986" y="4504561"/>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cxnSp>
        <p:nvCxnSpPr>
          <p:cNvPr id="67" name="Straight Connector 66">
            <a:extLst>
              <a:ext uri="{FF2B5EF4-FFF2-40B4-BE49-F238E27FC236}">
                <a16:creationId xmlns:a16="http://schemas.microsoft.com/office/drawing/2014/main" id="{4899547E-D324-B041-98D3-9B3514BA5158}"/>
              </a:ext>
            </a:extLst>
          </p:cNvPr>
          <p:cNvCxnSpPr/>
          <p:nvPr userDrawn="1"/>
        </p:nvCxnSpPr>
        <p:spPr>
          <a:xfrm>
            <a:off x="420482" y="4360743"/>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sp>
        <p:nvSpPr>
          <p:cNvPr id="68" name="Text Placeholder 32">
            <a:extLst>
              <a:ext uri="{FF2B5EF4-FFF2-40B4-BE49-F238E27FC236}">
                <a16:creationId xmlns:a16="http://schemas.microsoft.com/office/drawing/2014/main" id="{EC491105-5EE0-A84F-9F3D-4EEAB5F27A12}"/>
              </a:ext>
            </a:extLst>
          </p:cNvPr>
          <p:cNvSpPr>
            <a:spLocks noGrp="1"/>
          </p:cNvSpPr>
          <p:nvPr>
            <p:ph type="body" sz="quarter" idx="40" hasCustomPrompt="1"/>
          </p:nvPr>
        </p:nvSpPr>
        <p:spPr>
          <a:xfrm>
            <a:off x="530560" y="5385680"/>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15</a:t>
            </a:r>
            <a:endParaRPr lang="en-US" dirty="0"/>
          </a:p>
        </p:txBody>
      </p:sp>
      <p:sp>
        <p:nvSpPr>
          <p:cNvPr id="69" name="Text Placeholder 32">
            <a:extLst>
              <a:ext uri="{FF2B5EF4-FFF2-40B4-BE49-F238E27FC236}">
                <a16:creationId xmlns:a16="http://schemas.microsoft.com/office/drawing/2014/main" id="{B6EA2882-D03C-1546-B590-6354A5E90E5A}"/>
              </a:ext>
            </a:extLst>
          </p:cNvPr>
          <p:cNvSpPr>
            <a:spLocks noGrp="1"/>
          </p:cNvSpPr>
          <p:nvPr>
            <p:ph type="body" sz="quarter" idx="41" hasCustomPrompt="1"/>
          </p:nvPr>
        </p:nvSpPr>
        <p:spPr>
          <a:xfrm>
            <a:off x="1437922" y="5385680"/>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cxnSp>
        <p:nvCxnSpPr>
          <p:cNvPr id="70" name="Straight Connector 69">
            <a:extLst>
              <a:ext uri="{FF2B5EF4-FFF2-40B4-BE49-F238E27FC236}">
                <a16:creationId xmlns:a16="http://schemas.microsoft.com/office/drawing/2014/main" id="{A17FFA9D-6FF9-EE45-8938-0AAAD62A4B9F}"/>
              </a:ext>
            </a:extLst>
          </p:cNvPr>
          <p:cNvCxnSpPr/>
          <p:nvPr userDrawn="1"/>
        </p:nvCxnSpPr>
        <p:spPr>
          <a:xfrm>
            <a:off x="422418" y="5241862"/>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8273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Photo Slide with logo">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B25BB3F5-24E9-3E4D-AA1A-32C5CBF21DE6}"/>
              </a:ext>
            </a:extLst>
          </p:cNvPr>
          <p:cNvSpPr/>
          <p:nvPr userDrawn="1"/>
        </p:nvSpPr>
        <p:spPr>
          <a:xfrm>
            <a:off x="0" y="1837056"/>
            <a:ext cx="12192000" cy="4571999"/>
          </a:xfrm>
          <a:custGeom>
            <a:avLst/>
            <a:gdLst>
              <a:gd name="connsiteX0" fmla="*/ 7775575 w 7775575"/>
              <a:gd name="connsiteY0" fmla="*/ 0 h 7985044"/>
              <a:gd name="connsiteX1" fmla="*/ 7775575 w 7775575"/>
              <a:gd name="connsiteY1" fmla="*/ 2286116 h 7985044"/>
              <a:gd name="connsiteX2" fmla="*/ 3591296 w 7775575"/>
              <a:gd name="connsiteY2" fmla="*/ 7985044 h 7985044"/>
              <a:gd name="connsiteX3" fmla="*/ 0 w 7775575"/>
              <a:gd name="connsiteY3" fmla="*/ 7985044 h 7985044"/>
              <a:gd name="connsiteX4" fmla="*/ 0 w 7775575"/>
              <a:gd name="connsiteY4" fmla="*/ 3577812 h 798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7985044">
                <a:moveTo>
                  <a:pt x="7775575" y="0"/>
                </a:moveTo>
                <a:lnTo>
                  <a:pt x="7775575" y="2286116"/>
                </a:lnTo>
                <a:lnTo>
                  <a:pt x="3591296" y="7985044"/>
                </a:lnTo>
                <a:lnTo>
                  <a:pt x="0" y="7985044"/>
                </a:lnTo>
                <a:lnTo>
                  <a:pt x="0" y="3577812"/>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9" name="Freeform 8">
            <a:extLst>
              <a:ext uri="{FF2B5EF4-FFF2-40B4-BE49-F238E27FC236}">
                <a16:creationId xmlns:a16="http://schemas.microsoft.com/office/drawing/2014/main" id="{71EC3B35-9BE5-F64A-AF9D-8AC3A68E1F83}"/>
              </a:ext>
            </a:extLst>
          </p:cNvPr>
          <p:cNvSpPr/>
          <p:nvPr userDrawn="1"/>
        </p:nvSpPr>
        <p:spPr>
          <a:xfrm>
            <a:off x="2" y="2285999"/>
            <a:ext cx="12192000" cy="4571999"/>
          </a:xfrm>
          <a:custGeom>
            <a:avLst/>
            <a:gdLst>
              <a:gd name="connsiteX0" fmla="*/ 7775575 w 7775575"/>
              <a:gd name="connsiteY0" fmla="*/ 0 h 7985044"/>
              <a:gd name="connsiteX1" fmla="*/ 7775575 w 7775575"/>
              <a:gd name="connsiteY1" fmla="*/ 2286116 h 7985044"/>
              <a:gd name="connsiteX2" fmla="*/ 3591296 w 7775575"/>
              <a:gd name="connsiteY2" fmla="*/ 7985044 h 7985044"/>
              <a:gd name="connsiteX3" fmla="*/ 0 w 7775575"/>
              <a:gd name="connsiteY3" fmla="*/ 7985044 h 7985044"/>
              <a:gd name="connsiteX4" fmla="*/ 0 w 7775575"/>
              <a:gd name="connsiteY4" fmla="*/ 3577812 h 798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7985044">
                <a:moveTo>
                  <a:pt x="7775575" y="0"/>
                </a:moveTo>
                <a:lnTo>
                  <a:pt x="7775575" y="2286116"/>
                </a:lnTo>
                <a:lnTo>
                  <a:pt x="3591296" y="7985044"/>
                </a:lnTo>
                <a:lnTo>
                  <a:pt x="0" y="7985044"/>
                </a:lnTo>
                <a:lnTo>
                  <a:pt x="0" y="3577812"/>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5" name="Picture Placeholder 7">
            <a:extLst>
              <a:ext uri="{FF2B5EF4-FFF2-40B4-BE49-F238E27FC236}">
                <a16:creationId xmlns:a16="http://schemas.microsoft.com/office/drawing/2014/main" id="{90FF00C7-7CF0-4328-B870-683CB9DA8687}"/>
              </a:ext>
            </a:extLst>
          </p:cNvPr>
          <p:cNvSpPr>
            <a:spLocks noGrp="1"/>
          </p:cNvSpPr>
          <p:nvPr>
            <p:ph type="pic" sz="quarter" idx="12"/>
          </p:nvPr>
        </p:nvSpPr>
        <p:spPr>
          <a:xfrm>
            <a:off x="-2" y="11714"/>
            <a:ext cx="12191998" cy="6246227"/>
          </a:xfrm>
          <a:custGeom>
            <a:avLst/>
            <a:gdLst>
              <a:gd name="connsiteX0" fmla="*/ 0 w 7775574"/>
              <a:gd name="connsiteY0" fmla="*/ 0 h 9934683"/>
              <a:gd name="connsiteX1" fmla="*/ 434047 w 7775574"/>
              <a:gd name="connsiteY1" fmla="*/ 0 h 9934683"/>
              <a:gd name="connsiteX2" fmla="*/ 7775574 w 7775574"/>
              <a:gd name="connsiteY2" fmla="*/ 9181185 h 9934683"/>
              <a:gd name="connsiteX3" fmla="*/ 7775574 w 7775574"/>
              <a:gd name="connsiteY3" fmla="*/ 9934683 h 9934683"/>
              <a:gd name="connsiteX4" fmla="*/ 0 w 7775574"/>
              <a:gd name="connsiteY4" fmla="*/ 5860760 h 9934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4" h="9934683">
                <a:moveTo>
                  <a:pt x="0" y="0"/>
                </a:moveTo>
                <a:lnTo>
                  <a:pt x="434047" y="0"/>
                </a:lnTo>
                <a:lnTo>
                  <a:pt x="7775574" y="9181185"/>
                </a:lnTo>
                <a:lnTo>
                  <a:pt x="7775574" y="9934683"/>
                </a:lnTo>
                <a:lnTo>
                  <a:pt x="0" y="5860760"/>
                </a:lnTo>
                <a:close/>
              </a:path>
            </a:pathLst>
          </a:custGeom>
        </p:spPr>
        <p:txBody>
          <a:bodyPr wrap="square">
            <a:noAutofit/>
          </a:bodyPr>
          <a:lstStyle/>
          <a:p>
            <a:endParaRPr lang="fr-CA" dirty="0"/>
          </a:p>
        </p:txBody>
      </p:sp>
      <p:sp>
        <p:nvSpPr>
          <p:cNvPr id="6" name="Slide Number Placeholder 2">
            <a:extLst>
              <a:ext uri="{FF2B5EF4-FFF2-40B4-BE49-F238E27FC236}">
                <a16:creationId xmlns:a16="http://schemas.microsoft.com/office/drawing/2014/main" id="{6F390727-7F66-4BB0-A4EA-A164CFE7F170}"/>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‹N›</a:t>
            </a:fld>
            <a:endParaRPr lang="fr-CA" dirty="0"/>
          </a:p>
        </p:txBody>
      </p:sp>
      <p:sp>
        <p:nvSpPr>
          <p:cNvPr id="10" name="Text Placeholder 32">
            <a:extLst>
              <a:ext uri="{FF2B5EF4-FFF2-40B4-BE49-F238E27FC236}">
                <a16:creationId xmlns:a16="http://schemas.microsoft.com/office/drawing/2014/main" id="{935305A0-DFDB-0740-B78F-607AFB51330C}"/>
              </a:ext>
            </a:extLst>
          </p:cNvPr>
          <p:cNvSpPr>
            <a:spLocks noGrp="1"/>
          </p:cNvSpPr>
          <p:nvPr>
            <p:ph type="body" sz="quarter" idx="13" hasCustomPrompt="1"/>
          </p:nvPr>
        </p:nvSpPr>
        <p:spPr>
          <a:xfrm>
            <a:off x="4838095" y="388754"/>
            <a:ext cx="3350570" cy="445340"/>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Who We Are</a:t>
            </a:r>
            <a:endParaRPr lang="en-US" dirty="0"/>
          </a:p>
        </p:txBody>
      </p:sp>
      <p:sp>
        <p:nvSpPr>
          <p:cNvPr id="15" name="Text Placeholder 32">
            <a:extLst>
              <a:ext uri="{FF2B5EF4-FFF2-40B4-BE49-F238E27FC236}">
                <a16:creationId xmlns:a16="http://schemas.microsoft.com/office/drawing/2014/main" id="{5FF2D31E-F4F5-EE49-8797-F33210C2C8A5}"/>
              </a:ext>
            </a:extLst>
          </p:cNvPr>
          <p:cNvSpPr>
            <a:spLocks noGrp="1"/>
          </p:cNvSpPr>
          <p:nvPr>
            <p:ph type="body" sz="quarter" idx="16" hasCustomPrompt="1"/>
          </p:nvPr>
        </p:nvSpPr>
        <p:spPr>
          <a:xfrm>
            <a:off x="4838095" y="1014676"/>
            <a:ext cx="6863977" cy="1119578"/>
          </a:xfrm>
        </p:spPr>
        <p:txBody>
          <a:bodyPr anchor="t">
            <a:noAutofit/>
          </a:bodyPr>
          <a:lstStyle>
            <a:lvl1pPr marL="0" indent="0" algn="just">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pic>
        <p:nvPicPr>
          <p:cNvPr id="12" name="Picture 11" descr="Logo&#10;&#10;Description automatically generated">
            <a:extLst>
              <a:ext uri="{FF2B5EF4-FFF2-40B4-BE49-F238E27FC236}">
                <a16:creationId xmlns:a16="http://schemas.microsoft.com/office/drawing/2014/main" id="{661F1302-F3E5-084F-8496-1FCC9DC4478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64458" y="4317283"/>
            <a:ext cx="2389841" cy="2182029"/>
          </a:xfrm>
          <a:prstGeom prst="rect">
            <a:avLst/>
          </a:prstGeom>
        </p:spPr>
      </p:pic>
    </p:spTree>
    <p:extLst>
      <p:ext uri="{BB962C8B-B14F-4D97-AF65-F5344CB8AC3E}">
        <p14:creationId xmlns:p14="http://schemas.microsoft.com/office/powerpoint/2010/main" val="3093806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Photo Slide 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CE8934F9-4A4B-2F47-8061-3AFF6FEB5252}"/>
              </a:ext>
            </a:extLst>
          </p:cNvPr>
          <p:cNvSpPr>
            <a:spLocks noGrp="1"/>
          </p:cNvSpPr>
          <p:nvPr>
            <p:ph type="pic" sz="quarter" idx="10"/>
          </p:nvPr>
        </p:nvSpPr>
        <p:spPr>
          <a:xfrm>
            <a:off x="2" y="1"/>
            <a:ext cx="12192003" cy="6858002"/>
          </a:xfrm>
          <a:custGeom>
            <a:avLst/>
            <a:gdLst>
              <a:gd name="connsiteX0" fmla="*/ 2228850 w 7775577"/>
              <a:gd name="connsiteY0" fmla="*/ 0 h 10907716"/>
              <a:gd name="connsiteX1" fmla="*/ 7775577 w 7775577"/>
              <a:gd name="connsiteY1" fmla="*/ 0 h 10907716"/>
              <a:gd name="connsiteX2" fmla="*/ 7775577 w 7775577"/>
              <a:gd name="connsiteY2" fmla="*/ 5425000 h 10907716"/>
              <a:gd name="connsiteX3" fmla="*/ 2841932 w 7775577"/>
              <a:gd name="connsiteY3" fmla="*/ 5425000 h 10907716"/>
              <a:gd name="connsiteX4" fmla="*/ 2841932 w 7775577"/>
              <a:gd name="connsiteY4" fmla="*/ 10907716 h 10907716"/>
              <a:gd name="connsiteX5" fmla="*/ 0 w 7775577"/>
              <a:gd name="connsiteY5" fmla="*/ 10907716 h 10907716"/>
              <a:gd name="connsiteX6" fmla="*/ 0 w 7775577"/>
              <a:gd name="connsiteY6" fmla="*/ 3 h 10907716"/>
              <a:gd name="connsiteX7" fmla="*/ 2228850 w 7775577"/>
              <a:gd name="connsiteY7" fmla="*/ 3 h 10907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5577" h="10907716">
                <a:moveTo>
                  <a:pt x="2228850" y="0"/>
                </a:moveTo>
                <a:lnTo>
                  <a:pt x="7775577" y="0"/>
                </a:lnTo>
                <a:lnTo>
                  <a:pt x="7775577" y="5425000"/>
                </a:lnTo>
                <a:lnTo>
                  <a:pt x="2841932" y="5425000"/>
                </a:lnTo>
                <a:lnTo>
                  <a:pt x="2841932" y="10907716"/>
                </a:lnTo>
                <a:lnTo>
                  <a:pt x="0" y="10907716"/>
                </a:lnTo>
                <a:lnTo>
                  <a:pt x="0" y="3"/>
                </a:lnTo>
                <a:lnTo>
                  <a:pt x="2228850" y="3"/>
                </a:lnTo>
                <a:close/>
              </a:path>
            </a:pathLst>
          </a:custGeom>
        </p:spPr>
        <p:txBody>
          <a:bodyPr wrap="square">
            <a:noAutofit/>
          </a:bodyPr>
          <a:lstStyle/>
          <a:p>
            <a:endParaRPr lang="fr-CA" dirty="0"/>
          </a:p>
        </p:txBody>
      </p:sp>
      <p:sp>
        <p:nvSpPr>
          <p:cNvPr id="6" name="Slide Number Placeholder 3">
            <a:extLst>
              <a:ext uri="{FF2B5EF4-FFF2-40B4-BE49-F238E27FC236}">
                <a16:creationId xmlns:a16="http://schemas.microsoft.com/office/drawing/2014/main" id="{01BD50AC-979F-49F7-BC96-13DEAD56A664}"/>
              </a:ext>
            </a:extLst>
          </p:cNvPr>
          <p:cNvSpPr>
            <a:spLocks noGrp="1"/>
          </p:cNvSpPr>
          <p:nvPr>
            <p:ph type="sldNum" sz="quarter" idx="12"/>
          </p:nvPr>
        </p:nvSpPr>
        <p:spPr>
          <a:xfrm>
            <a:off x="7722020" y="6560800"/>
            <a:ext cx="4301302" cy="229565"/>
          </a:xfrm>
        </p:spPr>
        <p:txBody>
          <a:bodyPr/>
          <a:lstStyle/>
          <a:p>
            <a:fld id="{9C527BFA-2C0E-4CEC-B6A5-913A56FEF4B4}" type="slidenum">
              <a:rPr lang="fr-CA" smtClean="0"/>
              <a:pPr/>
              <a:t>‹N›</a:t>
            </a:fld>
            <a:endParaRPr lang="fr-CA" dirty="0"/>
          </a:p>
        </p:txBody>
      </p:sp>
      <p:sp>
        <p:nvSpPr>
          <p:cNvPr id="18" name="Right Triangle 17">
            <a:extLst>
              <a:ext uri="{FF2B5EF4-FFF2-40B4-BE49-F238E27FC236}">
                <a16:creationId xmlns:a16="http://schemas.microsoft.com/office/drawing/2014/main" id="{6446A715-1AAC-6C46-A70B-1229B23C9B53}"/>
              </a:ext>
            </a:extLst>
          </p:cNvPr>
          <p:cNvSpPr/>
          <p:nvPr userDrawn="1"/>
        </p:nvSpPr>
        <p:spPr bwMode="auto">
          <a:xfrm rot="5400000">
            <a:off x="4521648" y="3345325"/>
            <a:ext cx="932469" cy="1063536"/>
          </a:xfrm>
          <a:prstGeom prst="rtTriangle">
            <a:avLst/>
          </a:prstGeom>
          <a:solidFill>
            <a:srgbClr val="FBE000"/>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8" name="Text Placeholder 32">
            <a:extLst>
              <a:ext uri="{FF2B5EF4-FFF2-40B4-BE49-F238E27FC236}">
                <a16:creationId xmlns:a16="http://schemas.microsoft.com/office/drawing/2014/main" id="{8DC41F02-43EE-9D4C-80EB-E938B3DFBEAA}"/>
              </a:ext>
            </a:extLst>
          </p:cNvPr>
          <p:cNvSpPr>
            <a:spLocks noGrp="1"/>
          </p:cNvSpPr>
          <p:nvPr>
            <p:ph type="body" sz="quarter" idx="15" hasCustomPrompt="1"/>
          </p:nvPr>
        </p:nvSpPr>
        <p:spPr>
          <a:xfrm>
            <a:off x="4456115" y="4071511"/>
            <a:ext cx="7735886"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9" name="Text Placeholder 32">
            <a:extLst>
              <a:ext uri="{FF2B5EF4-FFF2-40B4-BE49-F238E27FC236}">
                <a16:creationId xmlns:a16="http://schemas.microsoft.com/office/drawing/2014/main" id="{017E1CD4-83C3-4D4E-8D3A-CE0921F87C89}"/>
              </a:ext>
            </a:extLst>
          </p:cNvPr>
          <p:cNvSpPr>
            <a:spLocks noGrp="1"/>
          </p:cNvSpPr>
          <p:nvPr>
            <p:ph type="body" sz="quarter" idx="17" hasCustomPrompt="1"/>
          </p:nvPr>
        </p:nvSpPr>
        <p:spPr>
          <a:xfrm>
            <a:off x="4456114" y="4834680"/>
            <a:ext cx="7735885"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981047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Photo Slide 3">
    <p:spTree>
      <p:nvGrpSpPr>
        <p:cNvPr id="1" name=""/>
        <p:cNvGrpSpPr/>
        <p:nvPr/>
      </p:nvGrpSpPr>
      <p:grpSpPr>
        <a:xfrm>
          <a:off x="0" y="0"/>
          <a:ext cx="0" cy="0"/>
          <a:chOff x="0" y="0"/>
          <a:chExt cx="0" cy="0"/>
        </a:xfrm>
      </p:grpSpPr>
      <p:sp>
        <p:nvSpPr>
          <p:cNvPr id="5" name="Picture Placeholder 13">
            <a:extLst>
              <a:ext uri="{FF2B5EF4-FFF2-40B4-BE49-F238E27FC236}">
                <a16:creationId xmlns:a16="http://schemas.microsoft.com/office/drawing/2014/main" id="{CE1224F2-FEB5-4297-8807-24AC464E08D2}"/>
              </a:ext>
            </a:extLst>
          </p:cNvPr>
          <p:cNvSpPr>
            <a:spLocks noGrp="1"/>
          </p:cNvSpPr>
          <p:nvPr>
            <p:ph type="pic" sz="quarter" idx="10"/>
          </p:nvPr>
        </p:nvSpPr>
        <p:spPr>
          <a:xfrm>
            <a:off x="0" y="3695700"/>
            <a:ext cx="3886199" cy="3162300"/>
          </a:xfrm>
          <a:custGeom>
            <a:avLst/>
            <a:gdLst>
              <a:gd name="connsiteX0" fmla="*/ 0 w 3886200"/>
              <a:gd name="connsiteY0" fmla="*/ 0 h 3162300"/>
              <a:gd name="connsiteX1" fmla="*/ 12700 w 3886200"/>
              <a:gd name="connsiteY1" fmla="*/ 0 h 3162300"/>
              <a:gd name="connsiteX2" fmla="*/ 3886200 w 3886200"/>
              <a:gd name="connsiteY2" fmla="*/ 443839 h 3162300"/>
              <a:gd name="connsiteX3" fmla="*/ 3886200 w 3886200"/>
              <a:gd name="connsiteY3" fmla="*/ 3162300 h 3162300"/>
              <a:gd name="connsiteX4" fmla="*/ 0 w 3886200"/>
              <a:gd name="connsiteY4" fmla="*/ 3162300 h 316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3162300">
                <a:moveTo>
                  <a:pt x="0" y="0"/>
                </a:moveTo>
                <a:lnTo>
                  <a:pt x="12700" y="0"/>
                </a:lnTo>
                <a:lnTo>
                  <a:pt x="3886200" y="443839"/>
                </a:lnTo>
                <a:lnTo>
                  <a:pt x="3886200" y="3162300"/>
                </a:lnTo>
                <a:lnTo>
                  <a:pt x="0" y="3162300"/>
                </a:lnTo>
                <a:close/>
              </a:path>
            </a:pathLst>
          </a:custGeom>
        </p:spPr>
        <p:txBody>
          <a:bodyPr wrap="square">
            <a:noAutofit/>
          </a:bodyPr>
          <a:lstStyle/>
          <a:p>
            <a:endParaRPr lang="fr-CA" dirty="0"/>
          </a:p>
        </p:txBody>
      </p:sp>
      <p:sp>
        <p:nvSpPr>
          <p:cNvPr id="6" name="Picture Placeholder 14">
            <a:extLst>
              <a:ext uri="{FF2B5EF4-FFF2-40B4-BE49-F238E27FC236}">
                <a16:creationId xmlns:a16="http://schemas.microsoft.com/office/drawing/2014/main" id="{2C3A6846-EA2F-4787-B7F3-C5DC95064035}"/>
              </a:ext>
            </a:extLst>
          </p:cNvPr>
          <p:cNvSpPr>
            <a:spLocks noGrp="1"/>
          </p:cNvSpPr>
          <p:nvPr>
            <p:ph type="pic" sz="quarter" idx="11"/>
          </p:nvPr>
        </p:nvSpPr>
        <p:spPr>
          <a:xfrm>
            <a:off x="4165600" y="4170099"/>
            <a:ext cx="3886199" cy="2687902"/>
          </a:xfrm>
          <a:custGeom>
            <a:avLst/>
            <a:gdLst>
              <a:gd name="connsiteX0" fmla="*/ 3886200 w 3886200"/>
              <a:gd name="connsiteY0" fmla="*/ 0 h 2687902"/>
              <a:gd name="connsiteX1" fmla="*/ 3886200 w 3886200"/>
              <a:gd name="connsiteY1" fmla="*/ 2687902 h 2687902"/>
              <a:gd name="connsiteX2" fmla="*/ 0 w 3886200"/>
              <a:gd name="connsiteY2" fmla="*/ 2687902 h 2687902"/>
              <a:gd name="connsiteX3" fmla="*/ 0 w 3886200"/>
              <a:gd name="connsiteY3" fmla="*/ 2911 h 2687902"/>
              <a:gd name="connsiteX4" fmla="*/ 1930400 w 3886200"/>
              <a:gd name="connsiteY4" fmla="*/ 224102 h 2687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2687902">
                <a:moveTo>
                  <a:pt x="3886200" y="0"/>
                </a:moveTo>
                <a:lnTo>
                  <a:pt x="3886200" y="2687902"/>
                </a:lnTo>
                <a:lnTo>
                  <a:pt x="0" y="2687902"/>
                </a:lnTo>
                <a:lnTo>
                  <a:pt x="0" y="2911"/>
                </a:lnTo>
                <a:lnTo>
                  <a:pt x="1930400" y="224102"/>
                </a:lnTo>
                <a:close/>
              </a:path>
            </a:pathLst>
          </a:custGeom>
        </p:spPr>
        <p:txBody>
          <a:bodyPr wrap="square">
            <a:noAutofit/>
          </a:bodyPr>
          <a:lstStyle/>
          <a:p>
            <a:endParaRPr lang="fr-CA" dirty="0"/>
          </a:p>
        </p:txBody>
      </p:sp>
      <p:sp>
        <p:nvSpPr>
          <p:cNvPr id="7" name="Picture Placeholder 15">
            <a:extLst>
              <a:ext uri="{FF2B5EF4-FFF2-40B4-BE49-F238E27FC236}">
                <a16:creationId xmlns:a16="http://schemas.microsoft.com/office/drawing/2014/main" id="{87451934-77EA-441C-8037-868343163F70}"/>
              </a:ext>
            </a:extLst>
          </p:cNvPr>
          <p:cNvSpPr>
            <a:spLocks noGrp="1"/>
          </p:cNvSpPr>
          <p:nvPr>
            <p:ph type="pic" sz="quarter" idx="12"/>
          </p:nvPr>
        </p:nvSpPr>
        <p:spPr>
          <a:xfrm>
            <a:off x="8305801" y="3695700"/>
            <a:ext cx="3886199" cy="3162300"/>
          </a:xfrm>
          <a:custGeom>
            <a:avLst/>
            <a:gdLst>
              <a:gd name="connsiteX0" fmla="*/ 3886200 w 3886200"/>
              <a:gd name="connsiteY0" fmla="*/ 0 h 3162300"/>
              <a:gd name="connsiteX1" fmla="*/ 3886200 w 3886200"/>
              <a:gd name="connsiteY1" fmla="*/ 3162300 h 3162300"/>
              <a:gd name="connsiteX2" fmla="*/ 0 w 3886200"/>
              <a:gd name="connsiteY2" fmla="*/ 3162300 h 3162300"/>
              <a:gd name="connsiteX3" fmla="*/ 0 w 3886200"/>
              <a:gd name="connsiteY3" fmla="*/ 445294 h 3162300"/>
            </a:gdLst>
            <a:ahLst/>
            <a:cxnLst>
              <a:cxn ang="0">
                <a:pos x="connsiteX0" y="connsiteY0"/>
              </a:cxn>
              <a:cxn ang="0">
                <a:pos x="connsiteX1" y="connsiteY1"/>
              </a:cxn>
              <a:cxn ang="0">
                <a:pos x="connsiteX2" y="connsiteY2"/>
              </a:cxn>
              <a:cxn ang="0">
                <a:pos x="connsiteX3" y="connsiteY3"/>
              </a:cxn>
            </a:cxnLst>
            <a:rect l="l" t="t" r="r" b="b"/>
            <a:pathLst>
              <a:path w="3886200" h="3162300">
                <a:moveTo>
                  <a:pt x="3886200" y="0"/>
                </a:moveTo>
                <a:lnTo>
                  <a:pt x="3886200" y="3162300"/>
                </a:lnTo>
                <a:lnTo>
                  <a:pt x="0" y="3162300"/>
                </a:lnTo>
                <a:lnTo>
                  <a:pt x="0" y="445294"/>
                </a:lnTo>
                <a:close/>
              </a:path>
            </a:pathLst>
          </a:custGeom>
        </p:spPr>
        <p:txBody>
          <a:bodyPr wrap="square">
            <a:noAutofit/>
          </a:bodyPr>
          <a:lstStyle/>
          <a:p>
            <a:endParaRPr lang="fr-CA" dirty="0"/>
          </a:p>
        </p:txBody>
      </p:sp>
      <p:sp>
        <p:nvSpPr>
          <p:cNvPr id="11" name="Text Placeholder 32">
            <a:extLst>
              <a:ext uri="{FF2B5EF4-FFF2-40B4-BE49-F238E27FC236}">
                <a16:creationId xmlns:a16="http://schemas.microsoft.com/office/drawing/2014/main" id="{75EE205F-DE6D-3A43-A18F-43343C1C37E1}"/>
              </a:ext>
            </a:extLst>
          </p:cNvPr>
          <p:cNvSpPr>
            <a:spLocks noGrp="1"/>
          </p:cNvSpPr>
          <p:nvPr>
            <p:ph type="body" sz="quarter" idx="15" hasCustomPrompt="1"/>
          </p:nvPr>
        </p:nvSpPr>
        <p:spPr>
          <a:xfrm>
            <a:off x="-2" y="735521"/>
            <a:ext cx="12192002"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2" name="Text Placeholder 32">
            <a:extLst>
              <a:ext uri="{FF2B5EF4-FFF2-40B4-BE49-F238E27FC236}">
                <a16:creationId xmlns:a16="http://schemas.microsoft.com/office/drawing/2014/main" id="{3CDA0341-E7FC-3547-85B0-9E024F83A8CD}"/>
              </a:ext>
            </a:extLst>
          </p:cNvPr>
          <p:cNvSpPr>
            <a:spLocks noGrp="1"/>
          </p:cNvSpPr>
          <p:nvPr>
            <p:ph type="body" sz="quarter" idx="17" hasCustomPrompt="1"/>
          </p:nvPr>
        </p:nvSpPr>
        <p:spPr>
          <a:xfrm>
            <a:off x="-1" y="1498690"/>
            <a:ext cx="12192000"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3843274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Photo Slide 4">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85116C60-5203-4597-81BC-28FAED26935A}"/>
              </a:ext>
            </a:extLst>
          </p:cNvPr>
          <p:cNvSpPr>
            <a:spLocks noGrp="1"/>
          </p:cNvSpPr>
          <p:nvPr>
            <p:ph type="pic" sz="quarter" idx="10" hasCustomPrompt="1"/>
          </p:nvPr>
        </p:nvSpPr>
        <p:spPr>
          <a:xfrm>
            <a:off x="-1" y="1"/>
            <a:ext cx="12192000" cy="3136685"/>
          </a:xfrm>
          <a:prstGeom prst="rect">
            <a:avLst/>
          </a:prstGeom>
        </p:spPr>
        <p:txBody>
          <a:bodyPr/>
          <a:lstStyle>
            <a:lvl1pPr marL="0" indent="0">
              <a:buNone/>
              <a:defRPr sz="716"/>
            </a:lvl1pPr>
          </a:lstStyle>
          <a:p>
            <a:r>
              <a:rPr lang="en-CA" dirty="0"/>
              <a:t>Picture</a:t>
            </a:r>
            <a:endParaRPr lang="fr-CA" dirty="0"/>
          </a:p>
        </p:txBody>
      </p:sp>
      <p:sp>
        <p:nvSpPr>
          <p:cNvPr id="4" name="Slide Number Placeholder 4">
            <a:extLst>
              <a:ext uri="{FF2B5EF4-FFF2-40B4-BE49-F238E27FC236}">
                <a16:creationId xmlns:a16="http://schemas.microsoft.com/office/drawing/2014/main" id="{8E378BAB-F39C-4645-BD0E-728718AA9F29}"/>
              </a:ext>
            </a:extLst>
          </p:cNvPr>
          <p:cNvSpPr>
            <a:spLocks noGrp="1"/>
          </p:cNvSpPr>
          <p:nvPr>
            <p:ph type="sldNum" sz="quarter" idx="16"/>
          </p:nvPr>
        </p:nvSpPr>
        <p:spPr>
          <a:xfrm>
            <a:off x="7722020" y="6560800"/>
            <a:ext cx="4301302" cy="229565"/>
          </a:xfrm>
        </p:spPr>
        <p:txBody>
          <a:bodyPr/>
          <a:lstStyle/>
          <a:p>
            <a:fld id="{9C527BFA-2C0E-4CEC-B6A5-913A56FEF4B4}" type="slidenum">
              <a:rPr lang="fr-CA" smtClean="0"/>
              <a:pPr/>
              <a:t>‹N›</a:t>
            </a:fld>
            <a:endParaRPr lang="fr-CA" dirty="0"/>
          </a:p>
        </p:txBody>
      </p:sp>
      <p:sp>
        <p:nvSpPr>
          <p:cNvPr id="13" name="Text Placeholder 32">
            <a:extLst>
              <a:ext uri="{FF2B5EF4-FFF2-40B4-BE49-F238E27FC236}">
                <a16:creationId xmlns:a16="http://schemas.microsoft.com/office/drawing/2014/main" id="{F9E79764-7366-D54C-BA73-C74409769392}"/>
              </a:ext>
            </a:extLst>
          </p:cNvPr>
          <p:cNvSpPr>
            <a:spLocks noGrp="1"/>
          </p:cNvSpPr>
          <p:nvPr>
            <p:ph type="body" sz="quarter" idx="15" hasCustomPrompt="1"/>
          </p:nvPr>
        </p:nvSpPr>
        <p:spPr>
          <a:xfrm>
            <a:off x="-1" y="3635354"/>
            <a:ext cx="12192002"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4" name="Text Placeholder 32">
            <a:extLst>
              <a:ext uri="{FF2B5EF4-FFF2-40B4-BE49-F238E27FC236}">
                <a16:creationId xmlns:a16="http://schemas.microsoft.com/office/drawing/2014/main" id="{228121D2-69BA-934D-8803-0436260DFCF9}"/>
              </a:ext>
            </a:extLst>
          </p:cNvPr>
          <p:cNvSpPr>
            <a:spLocks noGrp="1"/>
          </p:cNvSpPr>
          <p:nvPr>
            <p:ph type="body" sz="quarter" idx="17" hasCustomPrompt="1"/>
          </p:nvPr>
        </p:nvSpPr>
        <p:spPr>
          <a:xfrm>
            <a:off x="0" y="4398523"/>
            <a:ext cx="12192000"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1594735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One Column Slide ">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CBE399B0-0A16-4541-A444-B5F63F8B6A54}"/>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‹N›</a:t>
            </a:fld>
            <a:endParaRPr lang="fr-CA" dirty="0"/>
          </a:p>
        </p:txBody>
      </p:sp>
      <p:sp>
        <p:nvSpPr>
          <p:cNvPr id="6" name="Rectangle 5">
            <a:extLst>
              <a:ext uri="{FF2B5EF4-FFF2-40B4-BE49-F238E27FC236}">
                <a16:creationId xmlns:a16="http://schemas.microsoft.com/office/drawing/2014/main" id="{A102FE02-34A2-664F-A856-87B0254049D6}"/>
              </a:ext>
            </a:extLst>
          </p:cNvPr>
          <p:cNvSpPr/>
          <p:nvPr userDrawn="1"/>
        </p:nvSpPr>
        <p:spPr bwMode="auto">
          <a:xfrm>
            <a:off x="-1" y="0"/>
            <a:ext cx="12192000"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8" name="Text Placeholder 32">
            <a:extLst>
              <a:ext uri="{FF2B5EF4-FFF2-40B4-BE49-F238E27FC236}">
                <a16:creationId xmlns:a16="http://schemas.microsoft.com/office/drawing/2014/main" id="{59B3C6C8-1BB4-CA45-8027-F0C6E14FD7E0}"/>
              </a:ext>
            </a:extLst>
          </p:cNvPr>
          <p:cNvSpPr>
            <a:spLocks noGrp="1"/>
          </p:cNvSpPr>
          <p:nvPr>
            <p:ph type="body" sz="quarter" idx="15" hasCustomPrompt="1"/>
          </p:nvPr>
        </p:nvSpPr>
        <p:spPr>
          <a:xfrm>
            <a:off x="465666" y="1247754"/>
            <a:ext cx="11260668" cy="631527"/>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0" name="Text Placeholder 32">
            <a:extLst>
              <a:ext uri="{FF2B5EF4-FFF2-40B4-BE49-F238E27FC236}">
                <a16:creationId xmlns:a16="http://schemas.microsoft.com/office/drawing/2014/main" id="{81D7BDD4-8488-5F42-995E-628775FE54A8}"/>
              </a:ext>
            </a:extLst>
          </p:cNvPr>
          <p:cNvSpPr>
            <a:spLocks noGrp="1"/>
          </p:cNvSpPr>
          <p:nvPr>
            <p:ph type="body" sz="quarter" idx="17" hasCustomPrompt="1"/>
          </p:nvPr>
        </p:nvSpPr>
        <p:spPr>
          <a:xfrm>
            <a:off x="465668" y="2020959"/>
            <a:ext cx="11260666" cy="4108908"/>
          </a:xfrm>
        </p:spPr>
        <p:txBody>
          <a:bodyPr anchor="t">
            <a:noAutofit/>
          </a:bodyPr>
          <a:lstStyle>
            <a:lvl1pPr marL="0" indent="0" algn="l">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pic>
        <p:nvPicPr>
          <p:cNvPr id="11" name="Picture 10" descr="Logo&#10;&#10;Description automatically generated">
            <a:extLst>
              <a:ext uri="{FF2B5EF4-FFF2-40B4-BE49-F238E27FC236}">
                <a16:creationId xmlns:a16="http://schemas.microsoft.com/office/drawing/2014/main" id="{600F8286-B909-494C-9557-628C627F49D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5070" r="24004" b="52268"/>
          <a:stretch/>
        </p:blipFill>
        <p:spPr>
          <a:xfrm>
            <a:off x="11184467" y="94861"/>
            <a:ext cx="685800" cy="586897"/>
          </a:xfrm>
          <a:prstGeom prst="rect">
            <a:avLst/>
          </a:prstGeom>
        </p:spPr>
      </p:pic>
    </p:spTree>
    <p:extLst>
      <p:ext uri="{BB962C8B-B14F-4D97-AF65-F5344CB8AC3E}">
        <p14:creationId xmlns:p14="http://schemas.microsoft.com/office/powerpoint/2010/main" val="1818112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wo Column Slide ">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CBE399B0-0A16-4541-A444-B5F63F8B6A54}"/>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‹N›</a:t>
            </a:fld>
            <a:endParaRPr lang="fr-CA" dirty="0"/>
          </a:p>
        </p:txBody>
      </p:sp>
      <p:sp>
        <p:nvSpPr>
          <p:cNvPr id="9" name="Rectangle 8">
            <a:extLst>
              <a:ext uri="{FF2B5EF4-FFF2-40B4-BE49-F238E27FC236}">
                <a16:creationId xmlns:a16="http://schemas.microsoft.com/office/drawing/2014/main" id="{D643BC26-05D7-F34E-826F-38BC222D3E5D}"/>
              </a:ext>
            </a:extLst>
          </p:cNvPr>
          <p:cNvSpPr/>
          <p:nvPr userDrawn="1"/>
        </p:nvSpPr>
        <p:spPr bwMode="auto">
          <a:xfrm>
            <a:off x="-1" y="0"/>
            <a:ext cx="12192000"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10" name="Picture 9" descr="Logo&#10;&#10;Description automatically generated">
            <a:extLst>
              <a:ext uri="{FF2B5EF4-FFF2-40B4-BE49-F238E27FC236}">
                <a16:creationId xmlns:a16="http://schemas.microsoft.com/office/drawing/2014/main" id="{15A23607-3C5E-D84F-BB1F-5EA4C443EBD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5070" r="24004" b="52268"/>
          <a:stretch/>
        </p:blipFill>
        <p:spPr>
          <a:xfrm>
            <a:off x="11184467" y="94861"/>
            <a:ext cx="685800" cy="586897"/>
          </a:xfrm>
          <a:prstGeom prst="rect">
            <a:avLst/>
          </a:prstGeom>
        </p:spPr>
      </p:pic>
      <p:sp>
        <p:nvSpPr>
          <p:cNvPr id="11" name="Text Placeholder 32">
            <a:extLst>
              <a:ext uri="{FF2B5EF4-FFF2-40B4-BE49-F238E27FC236}">
                <a16:creationId xmlns:a16="http://schemas.microsoft.com/office/drawing/2014/main" id="{A37DF65B-0414-9147-9819-D09489D631A9}"/>
              </a:ext>
            </a:extLst>
          </p:cNvPr>
          <p:cNvSpPr>
            <a:spLocks noGrp="1"/>
          </p:cNvSpPr>
          <p:nvPr>
            <p:ph type="body" sz="quarter" idx="15" hasCustomPrompt="1"/>
          </p:nvPr>
        </p:nvSpPr>
        <p:spPr>
          <a:xfrm>
            <a:off x="465666" y="1264687"/>
            <a:ext cx="11260668" cy="631527"/>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3" name="Text Placeholder 32">
            <a:extLst>
              <a:ext uri="{FF2B5EF4-FFF2-40B4-BE49-F238E27FC236}">
                <a16:creationId xmlns:a16="http://schemas.microsoft.com/office/drawing/2014/main" id="{4ECC5162-9ADC-C846-A608-62F5E464CF8E}"/>
              </a:ext>
            </a:extLst>
          </p:cNvPr>
          <p:cNvSpPr>
            <a:spLocks noGrp="1"/>
          </p:cNvSpPr>
          <p:nvPr>
            <p:ph type="body" sz="quarter" idx="19" hasCustomPrompt="1"/>
          </p:nvPr>
        </p:nvSpPr>
        <p:spPr>
          <a:xfrm>
            <a:off x="465668" y="2170587"/>
            <a:ext cx="11260666" cy="4108908"/>
          </a:xfrm>
        </p:spPr>
        <p:txBody>
          <a:bodyPr numCol="2" spcCol="396000" anchor="t">
            <a:noAutofit/>
          </a:bodyPr>
          <a:lstStyle>
            <a:lvl1pPr marL="0" indent="0" algn="just">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spTree>
    <p:extLst>
      <p:ext uri="{BB962C8B-B14F-4D97-AF65-F5344CB8AC3E}">
        <p14:creationId xmlns:p14="http://schemas.microsoft.com/office/powerpoint/2010/main" val="2364265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One Column Slide - Pink Headin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02FE02-34A2-664F-A856-87B0254049D6}"/>
              </a:ext>
            </a:extLst>
          </p:cNvPr>
          <p:cNvSpPr/>
          <p:nvPr userDrawn="1"/>
        </p:nvSpPr>
        <p:spPr bwMode="auto">
          <a:xfrm>
            <a:off x="-1" y="1"/>
            <a:ext cx="12192000" cy="1889435"/>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2" name="Slide Number Placeholder 2">
            <a:extLst>
              <a:ext uri="{FF2B5EF4-FFF2-40B4-BE49-F238E27FC236}">
                <a16:creationId xmlns:a16="http://schemas.microsoft.com/office/drawing/2014/main" id="{CBE399B0-0A16-4541-A444-B5F63F8B6A54}"/>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‹N›</a:t>
            </a:fld>
            <a:endParaRPr lang="fr-CA" dirty="0"/>
          </a:p>
        </p:txBody>
      </p:sp>
      <p:sp>
        <p:nvSpPr>
          <p:cNvPr id="8" name="Text Placeholder 32">
            <a:extLst>
              <a:ext uri="{FF2B5EF4-FFF2-40B4-BE49-F238E27FC236}">
                <a16:creationId xmlns:a16="http://schemas.microsoft.com/office/drawing/2014/main" id="{0294EDE2-D4F2-8247-8C5A-0A3C62325BC9}"/>
              </a:ext>
            </a:extLst>
          </p:cNvPr>
          <p:cNvSpPr>
            <a:spLocks noGrp="1"/>
          </p:cNvSpPr>
          <p:nvPr>
            <p:ph type="body" sz="quarter" idx="18" hasCustomPrompt="1"/>
          </p:nvPr>
        </p:nvSpPr>
        <p:spPr>
          <a:xfrm>
            <a:off x="465666" y="440268"/>
            <a:ext cx="11260668" cy="1282758"/>
          </a:xfrm>
        </p:spPr>
        <p:txBody>
          <a:bodyPr>
            <a:noAutofit/>
          </a:bodyPr>
          <a:lstStyle>
            <a:lvl1pPr marL="0" indent="0" algn="l">
              <a:buNone/>
              <a:defRPr sz="3600" b="1" i="0">
                <a:solidFill>
                  <a:schemeClr val="bg1"/>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0" name="Text Placeholder 32">
            <a:extLst>
              <a:ext uri="{FF2B5EF4-FFF2-40B4-BE49-F238E27FC236}">
                <a16:creationId xmlns:a16="http://schemas.microsoft.com/office/drawing/2014/main" id="{ED51C2FE-D217-5441-BDEA-483B2807BBB9}"/>
              </a:ext>
            </a:extLst>
          </p:cNvPr>
          <p:cNvSpPr>
            <a:spLocks noGrp="1"/>
          </p:cNvSpPr>
          <p:nvPr>
            <p:ph type="body" sz="quarter" idx="19" hasCustomPrompt="1"/>
          </p:nvPr>
        </p:nvSpPr>
        <p:spPr>
          <a:xfrm>
            <a:off x="465668" y="2087459"/>
            <a:ext cx="11260666" cy="4108908"/>
          </a:xfrm>
        </p:spPr>
        <p:txBody>
          <a:bodyPr anchor="t">
            <a:noAutofit/>
          </a:bodyPr>
          <a:lstStyle>
            <a:lvl1pPr marL="0" indent="0" algn="l">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pic>
        <p:nvPicPr>
          <p:cNvPr id="12" name="Picture 11" descr="Logo&#10;&#10;Description automatically generated">
            <a:extLst>
              <a:ext uri="{FF2B5EF4-FFF2-40B4-BE49-F238E27FC236}">
                <a16:creationId xmlns:a16="http://schemas.microsoft.com/office/drawing/2014/main" id="{74191E3D-D361-4C4A-8CED-D50668CF23A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5070" r="24004" b="52268"/>
          <a:stretch/>
        </p:blipFill>
        <p:spPr>
          <a:xfrm>
            <a:off x="11184467" y="1296816"/>
            <a:ext cx="685800" cy="586897"/>
          </a:xfrm>
          <a:prstGeom prst="rect">
            <a:avLst/>
          </a:prstGeom>
        </p:spPr>
      </p:pic>
    </p:spTree>
    <p:extLst>
      <p:ext uri="{BB962C8B-B14F-4D97-AF65-F5344CB8AC3E}">
        <p14:creationId xmlns:p14="http://schemas.microsoft.com/office/powerpoint/2010/main" val="641719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CA"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527BFA-2C0E-4CEC-B6A5-913A56FEF4B4}" type="slidenum">
              <a:rPr lang="fr-CA" smtClean="0"/>
              <a:pPr/>
              <a:t>‹N›</a:t>
            </a:fld>
            <a:endParaRPr lang="fr-CA" dirty="0"/>
          </a:p>
        </p:txBody>
      </p:sp>
    </p:spTree>
    <p:extLst>
      <p:ext uri="{BB962C8B-B14F-4D97-AF65-F5344CB8AC3E}">
        <p14:creationId xmlns:p14="http://schemas.microsoft.com/office/powerpoint/2010/main" val="3771246563"/>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3" r:id="rId5"/>
    <p:sldLayoutId id="2147484004" r:id="rId6"/>
    <p:sldLayoutId id="2147484007" r:id="rId7"/>
    <p:sldLayoutId id="2147484008" r:id="rId8"/>
    <p:sldLayoutId id="2147484009" r:id="rId9"/>
    <p:sldLayoutId id="2147484012"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weforum.org/agenda/2017/01/humans-have-more-than-5-senses/" TargetMode="External"/><Relationship Id="rId2" Type="http://schemas.openxmlformats.org/officeDocument/2006/relationships/hyperlink" Target="https://aeon.co/videos/aristotle-was-wrong-and-so-are-we-there-are-far-more-than-five-senses" TargetMode="Externa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l_bsuTv0P8" TargetMode="External"/><Relationship Id="rId2" Type="http://schemas.openxmlformats.org/officeDocument/2006/relationships/hyperlink" Target="https://www.youtube.com/watch?v=IFgGzOpjlUM" TargetMode="Externa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hyperlink" Target="https://arxiv.org/ftp/arxiv/papers/1207/1207.3422.pdf" TargetMode="External"/><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12.jpg"/><Relationship Id="rId4" Type="http://schemas.openxmlformats.org/officeDocument/2006/relationships/hyperlink" Target="https://www.youtube.com/watch?v=qt6gSW-uYKI"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hyOngqriHQI&amp;t=2s" TargetMode="External"/><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OgmUjDMpphc" TargetMode="External"/><Relationship Id="rId2" Type="http://schemas.openxmlformats.org/officeDocument/2006/relationships/hyperlink" Target="https://www.youtube.com/watch?v=1j9BY1tBmv8" TargetMode="External"/><Relationship Id="rId1" Type="http://schemas.openxmlformats.org/officeDocument/2006/relationships/slideLayout" Target="../slideLayouts/slideLayout10.xml"/><Relationship Id="rId6" Type="http://schemas.openxmlformats.org/officeDocument/2006/relationships/image" Target="../media/image14.jpg"/><Relationship Id="rId5" Type="http://schemas.openxmlformats.org/officeDocument/2006/relationships/hyperlink" Target="https://creativeindustriesclusters.com/ar360-augmented-reality-for-tourism/" TargetMode="External"/><Relationship Id="rId4" Type="http://schemas.openxmlformats.org/officeDocument/2006/relationships/hyperlink" Target="https://jasoren.com/how-to-use-augmented-reality-in-museums-examples-and-use-cases/"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hDRVLYsCgxA" TargetMode="External"/><Relationship Id="rId2" Type="http://schemas.openxmlformats.org/officeDocument/2006/relationships/hyperlink" Target="https://youtu.be/W14e8SRZGkA?t=102" TargetMode="External"/><Relationship Id="rId1" Type="http://schemas.openxmlformats.org/officeDocument/2006/relationships/slideLayout" Target="../slideLayouts/slideLayout10.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hyperlink" Target="https://en.wikipedia.org/wiki/Immersion_(virtual_reality)" TargetMode="External"/><Relationship Id="rId2" Type="http://schemas.openxmlformats.org/officeDocument/2006/relationships/hyperlink" Target="https://www.youtube.com/watch?v=ULdt1rEgldc" TargetMode="External"/><Relationship Id="rId1" Type="http://schemas.openxmlformats.org/officeDocument/2006/relationships/slideLayout" Target="../slideLayouts/slideLayout10.xml"/><Relationship Id="rId6" Type="http://schemas.openxmlformats.org/officeDocument/2006/relationships/image" Target="../media/image16.png"/><Relationship Id="rId5" Type="http://schemas.openxmlformats.org/officeDocument/2006/relationships/hyperlink" Target="https://www.youtube.com/watch?v=nr3l98Omm-0&amp;t=47s" TargetMode="External"/><Relationship Id="rId4" Type="http://schemas.openxmlformats.org/officeDocument/2006/relationships/hyperlink" Target="https://en.wikipedia.org/wiki/Stereoscopy"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hyperlink" Target="https://www.youtube.com/watch?v=Q1kXcQMasEk" TargetMode="Externa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youtube.com/watch?v=RjFoX0JQkmU&amp;t=80s" TargetMode="Externa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hyperlink" Target="https://www.louvre.fr/en/online-tours#virtual-tours" TargetMode="External"/><Relationship Id="rId2" Type="http://schemas.openxmlformats.org/officeDocument/2006/relationships/hyperlink" Target="https://en.wikipedia.org/wiki/Virtual_tour" TargetMode="External"/><Relationship Id="rId1" Type="http://schemas.openxmlformats.org/officeDocument/2006/relationships/slideLayout" Target="../slideLayouts/slideLayout10.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annefrank.org/en/anne-frank/secret-annex/landing/" TargetMode="Externa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hyperlink" Target="https://westminsterresearch.westminster.ac.uk/download/d990b2bc3d36de277362739f8a20d5ce3e2a0845be8f09631c6ddc1a87b8d352/1683284/Argyriou2020_Article_DesignMethodologyFor360Immersi.pdf" TargetMode="External"/><Relationship Id="rId2" Type="http://schemas.openxmlformats.org/officeDocument/2006/relationships/hyperlink" Target="https://heritageinmotion.eu/himentry/slug-7b0593e03133f6bba3b1245c16f4bde4" TargetMode="External"/><Relationship Id="rId1" Type="http://schemas.openxmlformats.org/officeDocument/2006/relationships/slideLayout" Target="../slideLayouts/slideLayout10.xml"/><Relationship Id="rId5" Type="http://schemas.openxmlformats.org/officeDocument/2006/relationships/image" Target="../media/image21.png"/><Relationship Id="rId4" Type="http://schemas.openxmlformats.org/officeDocument/2006/relationships/hyperlink" Target="https://www.youvisit.com/tour/machupicchu"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youtube.com/watch?v=ELlqqgKEy8M" TargetMode="Externa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https://youtu.be/0fU9Z6svUFA?t=16" TargetMode="Externa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XYRjaZl08lQ&amp;t=85s" TargetMode="External"/><Relationship Id="rId2" Type="http://schemas.openxmlformats.org/officeDocument/2006/relationships/hyperlink" Target="https://www.youtube.com/watch?v=TdUo4yK8wj8" TargetMode="External"/><Relationship Id="rId1" Type="http://schemas.openxmlformats.org/officeDocument/2006/relationships/slideLayout" Target="../slideLayouts/slideLayout10.xml"/><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youtu.be/qWJqd6lyJ-E?t=55" TargetMode="Externa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f7fffZ_k9ow" TargetMode="External"/><Relationship Id="rId7" Type="http://schemas.openxmlformats.org/officeDocument/2006/relationships/image" Target="../media/image26.png"/><Relationship Id="rId2" Type="http://schemas.openxmlformats.org/officeDocument/2006/relationships/hyperlink" Target="https://en.wikipedia.org/wiki/Holography" TargetMode="External"/><Relationship Id="rId1" Type="http://schemas.openxmlformats.org/officeDocument/2006/relationships/slideLayout" Target="../slideLayouts/slideLayout10.xml"/><Relationship Id="rId6" Type="http://schemas.openxmlformats.org/officeDocument/2006/relationships/hyperlink" Target="https://youtu.be/7oGtgbsmmg8?t=103" TargetMode="External"/><Relationship Id="rId5" Type="http://schemas.openxmlformats.org/officeDocument/2006/relationships/hyperlink" Target="https://www.youtube.com/watch?v=qNceVquu02o" TargetMode="External"/><Relationship Id="rId4" Type="http://schemas.openxmlformats.org/officeDocument/2006/relationships/hyperlink" Target="https://www.youtube.com/watch?v=z9OEpAsosFw"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BVym6-BJ78c" TargetMode="External"/><Relationship Id="rId2" Type="http://schemas.openxmlformats.org/officeDocument/2006/relationships/hyperlink" Target="https://www.youtube.com/watch?v=bR_By2jEEcw" TargetMode="External"/><Relationship Id="rId1" Type="http://schemas.openxmlformats.org/officeDocument/2006/relationships/slideLayout" Target="../slideLayouts/slideLayout10.xml"/><Relationship Id="rId5" Type="http://schemas.openxmlformats.org/officeDocument/2006/relationships/image" Target="../media/image27.png"/><Relationship Id="rId4" Type="http://schemas.openxmlformats.org/officeDocument/2006/relationships/hyperlink" Target="https://www.youtube.com/watch?v=Y3LiqDvXcwE&amp;t=64s"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youtube.com/watch?v=lNXzwzyo9xE" TargetMode="Externa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hyperlink" Target="https://www.youtube.com/watch?v=_hPFhKiyYMU" TargetMode="Externa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s://medium.com/the-tourism-colab/design-thinking-for-tourism-and-the-visitor-economy-3db0d37b5db5" TargetMode="Externa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CwLkqILkuSo"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31.jpeg"/></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hyperlink" Target="https://digitalya.co/blog/unique-selling-proposition-canvas-for-startups/" TargetMode="External"/><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audienceofthefuture.live/wp-content/uploads/2020/07/Audience-of-the-Future_The-Immersive-Journey-Report_July-2020.pdf" TargetMode="External"/><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36.jp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https://shop.wrkshp.tools/wrkshp-tool-guide-persona"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ucdc.therectangles.com/#what" TargetMode="External"/><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hyperlink" Target="https://www.cladglobal.com/architecture-design-features?codeid=31267&amp;ref=n" TargetMode="Externa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39.bin"/><Relationship Id="rId2" Type="http://schemas.openxmlformats.org/officeDocument/2006/relationships/hyperlink" Target="https://allgoodtales.com/5-best-storytelling-ted-talks/" TargetMode="Externa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hyperlink" Target="https://thatsnovel.co.uk/2019/03/19/best-examples-digital-storytelling/" TargetMode="External"/><Relationship Id="rId2" Type="http://schemas.openxmlformats.org/officeDocument/2006/relationships/hyperlink" Target="https://senseoflearning.com/2017/11/29/storytelling-how-can-we-engage-all-the-senses/" TargetMode="External"/><Relationship Id="rId1" Type="http://schemas.openxmlformats.org/officeDocument/2006/relationships/slideLayout" Target="../slideLayouts/slideLayout10.xml"/><Relationship Id="rId4" Type="http://schemas.openxmlformats.org/officeDocument/2006/relationships/image" Target="../media/image40.jpeg"/></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s://medium.com/digital-storytelling-festival/7-digital-storytelling-tips-for-the-cultural-heritage-sector-8e701a439dd6" TargetMode="Externa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hyperlink" Target="https://wrkshp.tools/tools/storytelling-canvas" TargetMode="External"/><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hyperlink" Target="https://www.youtube.com/watch?v=jupM4Nc0Y_k" TargetMode="Externa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hyperlink" Target="https://www.youtube.com/watch?v=H8ijP_iJ-i8&amp;t=5s" TargetMode="External"/><Relationship Id="rId1" Type="http://schemas.openxmlformats.org/officeDocument/2006/relationships/slideLayout" Target="../slideLayouts/slideLayout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hyperlink" Target="https://posavje.com/en/the-royal-seven/" TargetMode="Externa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http://www.youtube.com/watch?v=dZkQSjZYsgc" TargetMode="Externa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youtube.com/watch?v=84a8dsQSGB4" TargetMode="External"/><Relationship Id="rId1" Type="http://schemas.openxmlformats.org/officeDocument/2006/relationships/slideLayout" Target="../slideLayouts/slideLayout8.xml"/><Relationship Id="rId4" Type="http://schemas.openxmlformats.org/officeDocument/2006/relationships/image" Target="../media/image56.png"/></Relationships>
</file>

<file path=ppt/slides/_rels/slide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www.youtube.com/watch?v=KNC-Ohlmt3U" TargetMode="External"/><Relationship Id="rId1" Type="http://schemas.openxmlformats.org/officeDocument/2006/relationships/slideLayout" Target="../slideLayouts/slideLayout8.xml"/><Relationship Id="rId5" Type="http://schemas.openxmlformats.org/officeDocument/2006/relationships/image" Target="../media/image60.png"/><Relationship Id="rId4" Type="http://schemas.openxmlformats.org/officeDocument/2006/relationships/image" Target="../media/image59.png"/></Relationships>
</file>

<file path=ppt/slides/_rels/slide6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www.egradovi-posavja.si/" TargetMode="Externa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hyperlink" Target="https://www.nationalgallery.org.uk/visiting/virtual-tours/sensing-the-unseen-at-home" TargetMode="External"/><Relationship Id="rId2" Type="http://schemas.openxmlformats.org/officeDocument/2006/relationships/hyperlink" Target="https://www.nationalgallery.org.uk/visiting/virtual-tours/google-virtual-tour" TargetMode="External"/><Relationship Id="rId1" Type="http://schemas.openxmlformats.org/officeDocument/2006/relationships/slideLayout" Target="../slideLayouts/slideLayout5.xml"/><Relationship Id="rId6" Type="http://schemas.openxmlformats.org/officeDocument/2006/relationships/image" Target="../media/image64.png"/><Relationship Id="rId5" Type="http://schemas.openxmlformats.org/officeDocument/2006/relationships/hyperlink" Target="https://monet-experience.it/" TargetMode="External"/><Relationship Id="rId4" Type="http://schemas.openxmlformats.org/officeDocument/2006/relationships/hyperlink" Target="http://www.nationalgallery.org.uk"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www.ticketone.it"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65.png"/><Relationship Id="rId4" Type="http://schemas.openxmlformats.org/officeDocument/2006/relationships/hyperlink" Target="https://monet-experience.it/"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s://www.youtube.com/watch?v=0-ij1d8Lvbo" TargetMode="External"/><Relationship Id="rId7" Type="http://schemas.openxmlformats.org/officeDocument/2006/relationships/hyperlink" Target="https://www.youtube.com/watch?v=5IOiKR3fvLs"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s://youtu.be/3HaeVZCuMmQ?list=TLGGkXBzOrFbF8UxMjEyMjAyMQ" TargetMode="External"/><Relationship Id="rId5" Type="http://schemas.openxmlformats.org/officeDocument/2006/relationships/hyperlink" Target="https://vimeo.com/89925565/c61857150f" TargetMode="External"/><Relationship Id="rId4" Type="http://schemas.openxmlformats.org/officeDocument/2006/relationships/hyperlink" Target="https://soundcloud.com/metmuseum/505-the-king?utm_source=clipboard&amp;utm_campaign=wtshare&amp;utm_medium=widget&amp;utm_content=https%253A%252F%252Fsoundcloud.com%252Fmetmuseum%252F505-the-king" TargetMode="External"/></Relationships>
</file>

<file path=ppt/slides/_rels/slide70.xml.rels><?xml version="1.0" encoding="UTF-8" standalone="yes"?>
<Relationships xmlns="http://schemas.openxmlformats.org/package/2006/relationships"><Relationship Id="rId3" Type="http://schemas.openxmlformats.org/officeDocument/2006/relationships/hyperlink" Target="http://www.travel.gaijinpot.com" TargetMode="External"/><Relationship Id="rId2" Type="http://schemas.openxmlformats.org/officeDocument/2006/relationships/hyperlink" Target="https://www.youtube.com/watch?v=jRjLBK9-ZZ0" TargetMode="External"/><Relationship Id="rId1" Type="http://schemas.openxmlformats.org/officeDocument/2006/relationships/slideLayout" Target="../slideLayouts/slideLayout5.xml"/><Relationship Id="rId5" Type="http://schemas.openxmlformats.org/officeDocument/2006/relationships/image" Target="../media/image66.png"/><Relationship Id="rId4" Type="http://schemas.openxmlformats.org/officeDocument/2006/relationships/hyperlink" Target="https://monet-experience.it/" TargetMode="External"/></Relationships>
</file>

<file path=ppt/slides/_rels/slide71.xml.rels><?xml version="1.0" encoding="UTF-8" standalone="yes"?>
<Relationships xmlns="http://schemas.openxmlformats.org/package/2006/relationships"><Relationship Id="rId8" Type="http://schemas.openxmlformats.org/officeDocument/2006/relationships/hyperlink" Target="https://www.annefrank.org/en/anne-frank/secret-annex/landing/" TargetMode="External"/><Relationship Id="rId13" Type="http://schemas.openxmlformats.org/officeDocument/2006/relationships/hyperlink" Target="https://medium.com/design-voices/5-ingredients-for-immersive-storytelling-with-technology-and-space-2a4c8f73bc83" TargetMode="External"/><Relationship Id="rId3" Type="http://schemas.openxmlformats.org/officeDocument/2006/relationships/hyperlink" Target="https://www.cladglobal.com/architecture-design-features?codeid=31267&amp;ref=n" TargetMode="External"/><Relationship Id="rId7" Type="http://schemas.openxmlformats.org/officeDocument/2006/relationships/hyperlink" Target="https://www.louvre.fr/en/online-tours#virtual-tours" TargetMode="External"/><Relationship Id="rId12" Type="http://schemas.openxmlformats.org/officeDocument/2006/relationships/hyperlink" Target="https://www.youvisit.com/tour/machupicchu" TargetMode="External"/><Relationship Id="rId2" Type="http://schemas.openxmlformats.org/officeDocument/2006/relationships/hyperlink" Target="https://en.wikipedia.org/wiki/Main_Page" TargetMode="External"/><Relationship Id="rId1" Type="http://schemas.openxmlformats.org/officeDocument/2006/relationships/slideLayout" Target="../slideLayouts/slideLayout7.xml"/><Relationship Id="rId6" Type="http://schemas.openxmlformats.org/officeDocument/2006/relationships/hyperlink" Target="https://jasoren.com/how-to-use-augmented-reality-in-museums-examples-and-use-cases/" TargetMode="External"/><Relationship Id="rId11" Type="http://schemas.openxmlformats.org/officeDocument/2006/relationships/hyperlink" Target="https://westminsterresearch.westminster.ac.uk/download/d990b2bc3d36de277362739f8a20d5ce3e2a0845be8f09631c6ddc1a87b8d352/1683284/Argyriou2020_Article_DesignMethodologyFor360Immersi.pdf" TargetMode="External"/><Relationship Id="rId5" Type="http://schemas.openxmlformats.org/officeDocument/2006/relationships/hyperlink" Target="https://arxiv.org/ftp/arxiv/papers/1207/1207.3422.pdf" TargetMode="External"/><Relationship Id="rId10" Type="http://schemas.openxmlformats.org/officeDocument/2006/relationships/hyperlink" Target="https://audienceofthefuture.live/wp-content/uploads/2020/07/Audience-of-the-Future_The-Immersive-Journey-Report_July-2020.pdf" TargetMode="External"/><Relationship Id="rId4" Type="http://schemas.openxmlformats.org/officeDocument/2006/relationships/hyperlink" Target="https://www.weforum.org/agenda/2017/01/humans-have-more-than-5-senses/" TargetMode="External"/><Relationship Id="rId9" Type="http://schemas.openxmlformats.org/officeDocument/2006/relationships/hyperlink" Target="https://heritageinmotion.eu/himentry/slug-7b0593e03133f6bba3b1245c16f4bde4" TargetMode="External"/></Relationships>
</file>

<file path=ppt/slides/_rels/slide72.xml.rels><?xml version="1.0" encoding="UTF-8" standalone="yes"?>
<Relationships xmlns="http://schemas.openxmlformats.org/package/2006/relationships"><Relationship Id="rId8" Type="http://schemas.openxmlformats.org/officeDocument/2006/relationships/hyperlink" Target="https://posavje.com/en/the-royal-seven/" TargetMode="External"/><Relationship Id="rId13" Type="http://schemas.openxmlformats.org/officeDocument/2006/relationships/hyperlink" Target="https://monet-experience.it/" TargetMode="External"/><Relationship Id="rId3" Type="http://schemas.openxmlformats.org/officeDocument/2006/relationships/hyperlink" Target="https://senseoflearning.com/2017/11/29/storytelling-how-can-we-engage-all-the-senses/" TargetMode="External"/><Relationship Id="rId7" Type="http://schemas.openxmlformats.org/officeDocument/2006/relationships/hyperlink" Target="http://www.egradovi-posavja.si/" TargetMode="External"/><Relationship Id="rId12" Type="http://schemas.openxmlformats.org/officeDocument/2006/relationships/hyperlink" Target="https://www.nationalgallery.org.uk/visiting/virtual-tours/sensing-the-unseen-at-home" TargetMode="External"/><Relationship Id="rId2" Type="http://schemas.openxmlformats.org/officeDocument/2006/relationships/hyperlink" Target="https://allgoodtales.com/5-best-storytelling-ted-talks/" TargetMode="External"/><Relationship Id="rId1" Type="http://schemas.openxmlformats.org/officeDocument/2006/relationships/slideLayout" Target="../slideLayouts/slideLayout7.xml"/><Relationship Id="rId6" Type="http://schemas.openxmlformats.org/officeDocument/2006/relationships/hyperlink" Target="https://www.rra-posavje.si/" TargetMode="External"/><Relationship Id="rId11" Type="http://schemas.openxmlformats.org/officeDocument/2006/relationships/hyperlink" Target="https://www.nationalgallery.org.uk/visiting/virtual-tours/google-virtual-tour" TargetMode="External"/><Relationship Id="rId5" Type="http://schemas.openxmlformats.org/officeDocument/2006/relationships/hyperlink" Target="https://medium.com/digital-storytelling-festival/7-digital-storytelling-tips-for-the-cultural-heritage-sector-8e701a439dd6" TargetMode="External"/><Relationship Id="rId10" Type="http://schemas.openxmlformats.org/officeDocument/2006/relationships/hyperlink" Target="https://www.nationalgallery.org.uk/visiting/virtual-tours" TargetMode="External"/><Relationship Id="rId4" Type="http://schemas.openxmlformats.org/officeDocument/2006/relationships/hyperlink" Target="https://thatsnovel.co.uk/2019/03/19/best-examples-digital-storytelling/" TargetMode="External"/><Relationship Id="rId9" Type="http://schemas.openxmlformats.org/officeDocument/2006/relationships/hyperlink" Target="https://gradoviposavja.si/" TargetMode="External"/><Relationship Id="rId14" Type="http://schemas.openxmlformats.org/officeDocument/2006/relationships/hyperlink" Target="https://borderless.teamlab.art/shanghai/" TargetMode="External"/></Relationships>
</file>

<file path=ppt/slides/_rels/slide73.xml.rels><?xml version="1.0" encoding="UTF-8" standalone="yes"?>
<Relationships xmlns="http://schemas.openxmlformats.org/package/2006/relationships"><Relationship Id="rId8" Type="http://schemas.openxmlformats.org/officeDocument/2006/relationships/hyperlink" Target="https://www.youtube.com/watch?v=zWdfpwCghIw" TargetMode="External"/><Relationship Id="rId13" Type="http://schemas.openxmlformats.org/officeDocument/2006/relationships/hyperlink" Target="https://www.youtube.com/watch?v=1j9BY1tBmv8" TargetMode="External"/><Relationship Id="rId18" Type="http://schemas.openxmlformats.org/officeDocument/2006/relationships/hyperlink" Target="https://www.youtube.com/watch?v=ULdt1rEgldc" TargetMode="External"/><Relationship Id="rId3" Type="http://schemas.openxmlformats.org/officeDocument/2006/relationships/hyperlink" Target="https://www.youtube.com/watch?v=5IOiKR3fvLs&amp;t=60s" TargetMode="External"/><Relationship Id="rId7" Type="http://schemas.openxmlformats.org/officeDocument/2006/relationships/hyperlink" Target="https://www.youtube.com/watch?v=G7Dt9ziemYA" TargetMode="External"/><Relationship Id="rId12" Type="http://schemas.openxmlformats.org/officeDocument/2006/relationships/hyperlink" Target="https://www.youtube.com/watch?v=hyOngqriHQI&amp;t=2s" TargetMode="External"/><Relationship Id="rId17" Type="http://schemas.openxmlformats.org/officeDocument/2006/relationships/hyperlink" Target="https://www.youtube.com/watch?v=W14e8SRZGkA" TargetMode="External"/><Relationship Id="rId2" Type="http://schemas.openxmlformats.org/officeDocument/2006/relationships/hyperlink" Target="https://www.youtube.com/watch?v=0-ij1d8Lvbo" TargetMode="External"/><Relationship Id="rId16" Type="http://schemas.openxmlformats.org/officeDocument/2006/relationships/hyperlink" Target="https://www.youtube.com/watch?v=hDRVLYsCgxA" TargetMode="External"/><Relationship Id="rId1" Type="http://schemas.openxmlformats.org/officeDocument/2006/relationships/slideLayout" Target="../slideLayouts/slideLayout7.xml"/><Relationship Id="rId6" Type="http://schemas.openxmlformats.org/officeDocument/2006/relationships/hyperlink" Target="https://www.youtube.com/watch?v=rfq3aCInelU&amp;t=11s" TargetMode="External"/><Relationship Id="rId11" Type="http://schemas.openxmlformats.org/officeDocument/2006/relationships/hyperlink" Target="https://www.youtube.com/watch?v=qt6gSW-uYKI" TargetMode="External"/><Relationship Id="rId5" Type="http://schemas.openxmlformats.org/officeDocument/2006/relationships/hyperlink" Target="https://www.youtube.com/watch?v=3HaeVZCuMmQ&amp;list=TLGGkXBzOrFbF8UxMjEyMjAyMQ" TargetMode="External"/><Relationship Id="rId15" Type="http://schemas.openxmlformats.org/officeDocument/2006/relationships/hyperlink" Target="https://creativeindustriesclusters.com/ar360-augmented-reality-for-tourism/" TargetMode="External"/><Relationship Id="rId10" Type="http://schemas.openxmlformats.org/officeDocument/2006/relationships/hyperlink" Target="https://www.youtube.com/watch?v=-l_bsuTv0P8" TargetMode="External"/><Relationship Id="rId19" Type="http://schemas.openxmlformats.org/officeDocument/2006/relationships/hyperlink" Target="https://www.youtube.com/watch?v=Q1kXcQMasEk" TargetMode="External"/><Relationship Id="rId4" Type="http://schemas.openxmlformats.org/officeDocument/2006/relationships/hyperlink" Target="https://vimeo.com/89925565/c61857150f" TargetMode="External"/><Relationship Id="rId9" Type="http://schemas.openxmlformats.org/officeDocument/2006/relationships/hyperlink" Target="https://www.youtube.com/watch?v=IFgGzOpjlUM" TargetMode="External"/><Relationship Id="rId14" Type="http://schemas.openxmlformats.org/officeDocument/2006/relationships/hyperlink" Target="https://www.youtube.com/watch?v=OgmUjDMpphc" TargetMode="External"/></Relationships>
</file>

<file path=ppt/slides/_rels/slide74.xml.rels><?xml version="1.0" encoding="UTF-8" standalone="yes"?>
<Relationships xmlns="http://schemas.openxmlformats.org/package/2006/relationships"><Relationship Id="rId8" Type="http://schemas.openxmlformats.org/officeDocument/2006/relationships/hyperlink" Target="https://www.youtube.com/watch?v=XYRjaZl08lQ&amp;t=85s" TargetMode="External"/><Relationship Id="rId13" Type="http://schemas.openxmlformats.org/officeDocument/2006/relationships/hyperlink" Target="https://www.youtube.com/watch?v=Y3LiqDvXcwE&amp;t=64s" TargetMode="External"/><Relationship Id="rId18" Type="http://schemas.openxmlformats.org/officeDocument/2006/relationships/hyperlink" Target="https://www.youtube.com/watch?v=-UjF0QhiOMM" TargetMode="External"/><Relationship Id="rId3" Type="http://schemas.openxmlformats.org/officeDocument/2006/relationships/hyperlink" Target="https://www.youtube.com/watch?v=nr3l98Omm-0&amp;t=47s" TargetMode="External"/><Relationship Id="rId7" Type="http://schemas.openxmlformats.org/officeDocument/2006/relationships/hyperlink" Target="https://www.youtube.com/watch?v=TdUo4yK8wj8" TargetMode="External"/><Relationship Id="rId12" Type="http://schemas.openxmlformats.org/officeDocument/2006/relationships/hyperlink" Target="https://www.youtube.com/watch?v=qNceVquu02o" TargetMode="External"/><Relationship Id="rId17" Type="http://schemas.openxmlformats.org/officeDocument/2006/relationships/hyperlink" Target="https://www.youtube.com/watch?v=lNXzwzyo9xE" TargetMode="External"/><Relationship Id="rId2" Type="http://schemas.openxmlformats.org/officeDocument/2006/relationships/hyperlink" Target="https://www.youtube.com/watch?v=RjFoX0JQkmU&amp;t=80s" TargetMode="External"/><Relationship Id="rId16" Type="http://schemas.openxmlformats.org/officeDocument/2006/relationships/hyperlink" Target="https://www.youtube.com/watch?v=7oGtgbsmmg8&amp;t=103s" TargetMode="External"/><Relationship Id="rId1" Type="http://schemas.openxmlformats.org/officeDocument/2006/relationships/slideLayout" Target="../slideLayouts/slideLayout7.xml"/><Relationship Id="rId6" Type="http://schemas.openxmlformats.org/officeDocument/2006/relationships/hyperlink" Target="https://www.youtube.com/watch?v=0fU9Z6svUFA&amp;t=16s" TargetMode="External"/><Relationship Id="rId11" Type="http://schemas.openxmlformats.org/officeDocument/2006/relationships/hyperlink" Target="https://www.youtube.com/watch?v=z9OEpAsosFw" TargetMode="External"/><Relationship Id="rId5" Type="http://schemas.openxmlformats.org/officeDocument/2006/relationships/hyperlink" Target="https://www.youtube.com/watch?v=ELlqqgKEy8M" TargetMode="External"/><Relationship Id="rId15" Type="http://schemas.openxmlformats.org/officeDocument/2006/relationships/hyperlink" Target="https://www.youtube.com/watch?v=BVym6-BJ78c" TargetMode="External"/><Relationship Id="rId10" Type="http://schemas.openxmlformats.org/officeDocument/2006/relationships/hyperlink" Target="https://www.youtube.com/watch?v=f7fffZ_k9ow" TargetMode="External"/><Relationship Id="rId19" Type="http://schemas.openxmlformats.org/officeDocument/2006/relationships/hyperlink" Target="https://www.youtube.com/watch?v=CwLkqILkuSo" TargetMode="External"/><Relationship Id="rId4" Type="http://schemas.openxmlformats.org/officeDocument/2006/relationships/hyperlink" Target="https://www.youtube.com/watch?v=PJRHUcC0xa8&amp;t=122s" TargetMode="External"/><Relationship Id="rId9" Type="http://schemas.openxmlformats.org/officeDocument/2006/relationships/hyperlink" Target="https://www.youtube.com/watch?v=qWJqd6lyJ-E&amp;t=55s" TargetMode="External"/><Relationship Id="rId14" Type="http://schemas.openxmlformats.org/officeDocument/2006/relationships/hyperlink" Target="https://www.youtube.com/watch?v=bR_By2jEEcw" TargetMode="External"/></Relationships>
</file>

<file path=ppt/slides/_rels/slide75.xml.rels><?xml version="1.0" encoding="UTF-8" standalone="yes"?>
<Relationships xmlns="http://schemas.openxmlformats.org/package/2006/relationships"><Relationship Id="rId8" Type="http://schemas.openxmlformats.org/officeDocument/2006/relationships/hyperlink" Target="https://www.youtube.com/watch?v=5hfoEDTn_fQ&amp;t=434s" TargetMode="External"/><Relationship Id="rId3" Type="http://schemas.openxmlformats.org/officeDocument/2006/relationships/hyperlink" Target="https://allgoodtales.com/5-best-storytelling-ted-talks/" TargetMode="External"/><Relationship Id="rId7" Type="http://schemas.openxmlformats.org/officeDocument/2006/relationships/hyperlink" Target="https://soundcloud.com/metmuseum/505-the-king?utm_source=clipboard&amp;utm_campaign=wtshare&amp;utm_medium=widget&amp;utm_content=https%253A%252F%252Fsoundcloud.com%252Fmetmuseum%252F505-the-king" TargetMode="External"/><Relationship Id="rId12" Type="http://schemas.openxmlformats.org/officeDocument/2006/relationships/hyperlink" Target="https://cutt.ly/BnTbfPZ" TargetMode="External"/><Relationship Id="rId2" Type="http://schemas.openxmlformats.org/officeDocument/2006/relationships/hyperlink" Target="https://www.youtube.com/watch?v=jupM4Nc0Y_k" TargetMode="External"/><Relationship Id="rId1" Type="http://schemas.openxmlformats.org/officeDocument/2006/relationships/slideLayout" Target="../slideLayouts/slideLayout7.xml"/><Relationship Id="rId6" Type="http://schemas.openxmlformats.org/officeDocument/2006/relationships/hyperlink" Target="https://www.youtube.com/watch?v=jRjLBK9-ZZ0" TargetMode="External"/><Relationship Id="rId11" Type="http://schemas.openxmlformats.org/officeDocument/2006/relationships/hyperlink" Target="https://cutt.ly/2nTbpgn" TargetMode="External"/><Relationship Id="rId5" Type="http://schemas.openxmlformats.org/officeDocument/2006/relationships/hyperlink" Target="https://www.youtube.com/watch?v=KNC-Ohlmt3U" TargetMode="External"/><Relationship Id="rId10" Type="http://schemas.openxmlformats.org/officeDocument/2006/relationships/hyperlink" Target="https://cutt.ly/DnTvKTb" TargetMode="External"/><Relationship Id="rId4" Type="http://schemas.openxmlformats.org/officeDocument/2006/relationships/hyperlink" Target="https://www.youtube.com/watch?v=84a8dsQSGB4" TargetMode="External"/><Relationship Id="rId9" Type="http://schemas.openxmlformats.org/officeDocument/2006/relationships/hyperlink" Target="https://cutt.ly/jnTvcjG"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G7Dt9ziemYA" TargetMode="External"/><Relationship Id="rId2" Type="http://schemas.openxmlformats.org/officeDocument/2006/relationships/hyperlink" Target="https://youtu.be/rfq3aCInelU?t=11"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youtube.com/watch?v=5hfoEDTn_fQ&amp;t=434s"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standing in front of a building with columns&#10;&#10;Description automatically generated with low confidence">
            <a:extLst>
              <a:ext uri="{FF2B5EF4-FFF2-40B4-BE49-F238E27FC236}">
                <a16:creationId xmlns:a16="http://schemas.microsoft.com/office/drawing/2014/main" id="{7AA55235-BF03-B149-8853-9F3B0035E7C3}"/>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12" name="Freeform 11">
            <a:extLst>
              <a:ext uri="{FF2B5EF4-FFF2-40B4-BE49-F238E27FC236}">
                <a16:creationId xmlns:a16="http://schemas.microsoft.com/office/drawing/2014/main" id="{7AC36BD6-7D4F-F64E-8774-469B8B070651}"/>
              </a:ext>
            </a:extLst>
          </p:cNvPr>
          <p:cNvSpPr/>
          <p:nvPr/>
        </p:nvSpPr>
        <p:spPr>
          <a:xfrm>
            <a:off x="-6" y="-3991"/>
            <a:ext cx="12191998" cy="6858000"/>
          </a:xfrm>
          <a:custGeom>
            <a:avLst/>
            <a:gdLst>
              <a:gd name="connsiteX0" fmla="*/ 0 w 12191998"/>
              <a:gd name="connsiteY0" fmla="*/ 6530621 h 6858000"/>
              <a:gd name="connsiteX1" fmla="*/ 12191998 w 12191998"/>
              <a:gd name="connsiteY1" fmla="*/ 6530621 h 6858000"/>
              <a:gd name="connsiteX2" fmla="*/ 12191998 w 12191998"/>
              <a:gd name="connsiteY2" fmla="*/ 6858000 h 6858000"/>
              <a:gd name="connsiteX3" fmla="*/ 0 w 12191998"/>
              <a:gd name="connsiteY3" fmla="*/ 6858000 h 6858000"/>
              <a:gd name="connsiteX4" fmla="*/ 0 w 12191998"/>
              <a:gd name="connsiteY4" fmla="*/ 0 h 6858000"/>
              <a:gd name="connsiteX5" fmla="*/ 12191998 w 12191998"/>
              <a:gd name="connsiteY5" fmla="*/ 0 h 6858000"/>
              <a:gd name="connsiteX6" fmla="*/ 12191998 w 12191998"/>
              <a:gd name="connsiteY6" fmla="*/ 5881800 h 6858000"/>
              <a:gd name="connsiteX7" fmla="*/ 0 w 12191998"/>
              <a:gd name="connsiteY7" fmla="*/ 5881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8" h="6858000">
                <a:moveTo>
                  <a:pt x="0" y="6530621"/>
                </a:moveTo>
                <a:lnTo>
                  <a:pt x="12191998" y="6530621"/>
                </a:lnTo>
                <a:lnTo>
                  <a:pt x="12191998" y="6858000"/>
                </a:lnTo>
                <a:lnTo>
                  <a:pt x="0" y="6858000"/>
                </a:lnTo>
                <a:close/>
                <a:moveTo>
                  <a:pt x="0" y="0"/>
                </a:moveTo>
                <a:lnTo>
                  <a:pt x="12191998" y="0"/>
                </a:lnTo>
                <a:lnTo>
                  <a:pt x="12191998" y="5881800"/>
                </a:lnTo>
                <a:lnTo>
                  <a:pt x="0" y="5881800"/>
                </a:lnTo>
                <a:close/>
              </a:path>
            </a:pathLst>
          </a:custGeom>
          <a:gradFill>
            <a:gsLst>
              <a:gs pos="0">
                <a:srgbClr val="E43794"/>
              </a:gs>
              <a:gs pos="59000">
                <a:srgbClr val="E43794">
                  <a:alpha val="53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pic>
        <p:nvPicPr>
          <p:cNvPr id="9" name="Picture 8" descr="Logo&#10;&#10;Description automatically generated">
            <a:extLst>
              <a:ext uri="{FF2B5EF4-FFF2-40B4-BE49-F238E27FC236}">
                <a16:creationId xmlns:a16="http://schemas.microsoft.com/office/drawing/2014/main" id="{D33A1E04-471E-184A-BA0C-085D7B1122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88636" y="1059326"/>
            <a:ext cx="3014729" cy="2752579"/>
          </a:xfrm>
          <a:prstGeom prst="rect">
            <a:avLst/>
          </a:prstGeom>
        </p:spPr>
      </p:pic>
      <p:sp>
        <p:nvSpPr>
          <p:cNvPr id="10" name="Text Placeholder 32">
            <a:extLst>
              <a:ext uri="{FF2B5EF4-FFF2-40B4-BE49-F238E27FC236}">
                <a16:creationId xmlns:a16="http://schemas.microsoft.com/office/drawing/2014/main" id="{06222A13-01CF-CF49-A8F4-7F2674C0CCD4}"/>
              </a:ext>
            </a:extLst>
          </p:cNvPr>
          <p:cNvSpPr txBox="1">
            <a:spLocks/>
          </p:cNvSpPr>
          <p:nvPr/>
        </p:nvSpPr>
        <p:spPr>
          <a:xfrm>
            <a:off x="0" y="3957282"/>
            <a:ext cx="12192000" cy="746105"/>
          </a:xfrm>
          <a:prstGeom prst="rect">
            <a:avLst/>
          </a:prstGeom>
        </p:spPr>
        <p:txBody>
          <a:bodyPr>
            <a:noAutofit/>
          </a:bodyPr>
          <a:lstStyle>
            <a:lvl1pPr marL="0" indent="0" algn="ctr" defTabSz="777514" rtl="0" eaLnBrk="1" latinLnBrk="0" hangingPunct="1">
              <a:lnSpc>
                <a:spcPct val="90000"/>
              </a:lnSpc>
              <a:spcBef>
                <a:spcPts val="850"/>
              </a:spcBef>
              <a:buFont typeface="Arial" panose="020B0604020202020204" pitchFamily="34" charset="0"/>
              <a:buNone/>
              <a:defRPr sz="4000" b="1" i="0" kern="1200">
                <a:solidFill>
                  <a:srgbClr val="E43794"/>
                </a:solidFill>
                <a:latin typeface="Avenir Black" panose="02000503020000020003" pitchFamily="2" charset="0"/>
                <a:ea typeface="+mn-ea"/>
                <a:cs typeface="Poppins SemiBold" pitchFamily="2" charset="77"/>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sl-SI" sz="5400" dirty="0">
                <a:solidFill>
                  <a:schemeClr val="bg1"/>
                </a:solidFill>
              </a:rPr>
              <a:t>Modulo 3</a:t>
            </a:r>
            <a:endParaRPr lang="en-US" sz="5400" dirty="0">
              <a:solidFill>
                <a:schemeClr val="bg1"/>
              </a:solidFill>
            </a:endParaRPr>
          </a:p>
        </p:txBody>
      </p:sp>
      <p:sp>
        <p:nvSpPr>
          <p:cNvPr id="11" name="Text Placeholder 32">
            <a:extLst>
              <a:ext uri="{FF2B5EF4-FFF2-40B4-BE49-F238E27FC236}">
                <a16:creationId xmlns:a16="http://schemas.microsoft.com/office/drawing/2014/main" id="{249A4674-3D06-344E-A89A-908CE4B6DFD9}"/>
              </a:ext>
            </a:extLst>
          </p:cNvPr>
          <p:cNvSpPr txBox="1">
            <a:spLocks/>
          </p:cNvSpPr>
          <p:nvPr/>
        </p:nvSpPr>
        <p:spPr>
          <a:xfrm>
            <a:off x="0" y="4676992"/>
            <a:ext cx="12192000" cy="1121682"/>
          </a:xfrm>
          <a:prstGeom prst="rect">
            <a:avLst/>
          </a:prstGeom>
        </p:spPr>
        <p:txBody>
          <a:bodyPr anchor="t">
            <a:noAutofit/>
          </a:bodyPr>
          <a:lstStyle>
            <a:lvl1pPr marL="0" indent="0" algn="ctr" defTabSz="777514" rtl="0" eaLnBrk="1" latinLnBrk="0" hangingPunct="1">
              <a:lnSpc>
                <a:spcPct val="100000"/>
              </a:lnSpc>
              <a:spcBef>
                <a:spcPts val="0"/>
              </a:spcBef>
              <a:buFont typeface="Arial" panose="020B0604020202020204" pitchFamily="34" charset="0"/>
              <a:buNone/>
              <a:defRPr sz="2000" b="0" i="0" kern="1200">
                <a:solidFill>
                  <a:srgbClr val="E43794"/>
                </a:solidFill>
                <a:latin typeface="Avenir" panose="02000503020000020003" pitchFamily="2" charset="0"/>
                <a:ea typeface="+mn-ea"/>
                <a:cs typeface="Poppins" pitchFamily="2" charset="77"/>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it-IT" sz="3600" b="1" dirty="0">
                <a:solidFill>
                  <a:schemeClr val="bg1"/>
                </a:solidFill>
                <a:latin typeface="+mn-lt"/>
              </a:rPr>
              <a:t>Introduzione alla progettazione </a:t>
            </a:r>
          </a:p>
          <a:p>
            <a:r>
              <a:rPr lang="it-IT" sz="3600" b="1" dirty="0">
                <a:solidFill>
                  <a:schemeClr val="bg1"/>
                </a:solidFill>
                <a:latin typeface="+mn-lt"/>
              </a:rPr>
              <a:t>di esperienze turistiche immersive</a:t>
            </a:r>
          </a:p>
        </p:txBody>
      </p:sp>
    </p:spTree>
    <p:extLst>
      <p:ext uri="{BB962C8B-B14F-4D97-AF65-F5344CB8AC3E}">
        <p14:creationId xmlns:p14="http://schemas.microsoft.com/office/powerpoint/2010/main" val="4068670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p:cNvSpPr>
            <a:spLocks noGrp="1"/>
          </p:cNvSpPr>
          <p:nvPr>
            <p:ph type="sldNum" sz="quarter" idx="14"/>
          </p:nvPr>
        </p:nvSpPr>
        <p:spPr/>
        <p:txBody>
          <a:bodyPr/>
          <a:lstStyle/>
          <a:p>
            <a:fld id="{9C527BFA-2C0E-4CEC-B6A5-913A56FEF4B4}" type="slidenum">
              <a:rPr lang="en-GB" smtClean="0"/>
              <a:pPr/>
              <a:t>10</a:t>
            </a:fld>
            <a:endParaRPr lang="en-GB" dirty="0"/>
          </a:p>
        </p:txBody>
      </p:sp>
      <p:sp>
        <p:nvSpPr>
          <p:cNvPr id="4" name="Označba mesta besedila 3"/>
          <p:cNvSpPr>
            <a:spLocks noGrp="1"/>
          </p:cNvSpPr>
          <p:nvPr>
            <p:ph type="body" sz="quarter" idx="19"/>
          </p:nvPr>
        </p:nvSpPr>
        <p:spPr>
          <a:xfrm>
            <a:off x="310146" y="951208"/>
            <a:ext cx="11614761" cy="5609591"/>
          </a:xfrm>
        </p:spPr>
        <p:txBody>
          <a:bodyPr numCol="1"/>
          <a:lstStyle/>
          <a:p>
            <a:r>
              <a:rPr lang="it-IT" i="1" dirty="0">
                <a:latin typeface="+mn-lt"/>
              </a:rPr>
              <a:t>Su quali dei cinque sensi possono influire le diverse tecnologie?</a:t>
            </a:r>
          </a:p>
          <a:p>
            <a:endParaRPr lang="it-IT" i="1" dirty="0">
              <a:latin typeface="+mn-lt"/>
            </a:endParaRPr>
          </a:p>
          <a:p>
            <a:r>
              <a:rPr lang="it-IT" i="1" dirty="0">
                <a:latin typeface="+mn-lt"/>
              </a:rPr>
              <a:t>Disegna (o scrivi) qui sotto alcune </a:t>
            </a:r>
          </a:p>
          <a:p>
            <a:r>
              <a:rPr lang="it-IT" i="1" dirty="0">
                <a:latin typeface="+mn-lt"/>
              </a:rPr>
              <a:t>tecnologie che conosci e collegale </a:t>
            </a:r>
          </a:p>
          <a:p>
            <a:r>
              <a:rPr lang="it-IT" i="1" dirty="0">
                <a:latin typeface="+mn-lt"/>
              </a:rPr>
              <a:t>ai sensi con cui hai familiarità a destra.</a:t>
            </a:r>
          </a:p>
          <a:p>
            <a:endParaRPr lang="it-IT" i="1" dirty="0">
              <a:latin typeface="+mn-lt"/>
            </a:endParaRPr>
          </a:p>
          <a:p>
            <a:endParaRPr lang="it-IT" i="1" dirty="0">
              <a:latin typeface="+mn-lt"/>
            </a:endParaRPr>
          </a:p>
          <a:p>
            <a:r>
              <a:rPr lang="it-IT" i="1" dirty="0">
                <a:latin typeface="+mn-lt"/>
              </a:rPr>
              <a:t>Riesci a pensare a qualche altro senso che il corpo umano </a:t>
            </a:r>
          </a:p>
          <a:p>
            <a:r>
              <a:rPr lang="it-IT" i="1" dirty="0">
                <a:latin typeface="+mn-lt"/>
              </a:rPr>
              <a:t>può o non può avere? </a:t>
            </a:r>
          </a:p>
          <a:p>
            <a:r>
              <a:rPr lang="it-IT" i="1" dirty="0">
                <a:latin typeface="+mn-lt"/>
              </a:rPr>
              <a:t>(guarda questo video </a:t>
            </a:r>
            <a:r>
              <a:rPr lang="it-IT" dirty="0">
                <a:solidFill>
                  <a:schemeClr val="bg1">
                    <a:lumMod val="50000"/>
                  </a:schemeClr>
                </a:solidFill>
                <a:latin typeface="+mn-lt"/>
                <a:hlinkClick r:id="rId2">
                  <a:extLst>
                    <a:ext uri="{A12FA001-AC4F-418D-AE19-62706E023703}">
                      <ahyp:hlinkClr xmlns:ahyp="http://schemas.microsoft.com/office/drawing/2018/hyperlinkcolor" val="tx"/>
                    </a:ext>
                  </a:extLst>
                </a:hlinkClick>
              </a:rPr>
              <a:t>⤤</a:t>
            </a:r>
            <a:r>
              <a:rPr lang="it-IT" dirty="0">
                <a:solidFill>
                  <a:schemeClr val="bg1">
                    <a:lumMod val="50000"/>
                  </a:schemeClr>
                </a:solidFill>
                <a:latin typeface="+mn-lt"/>
              </a:rPr>
              <a:t> </a:t>
            </a:r>
            <a:r>
              <a:rPr lang="it-IT" i="1" dirty="0">
                <a:latin typeface="+mn-lt"/>
              </a:rPr>
              <a:t>e leggi questo articolo </a:t>
            </a:r>
            <a:r>
              <a:rPr lang="it-IT" b="1" dirty="0">
                <a:solidFill>
                  <a:schemeClr val="bg1">
                    <a:lumMod val="50000"/>
                  </a:schemeClr>
                </a:solidFill>
                <a:latin typeface="+mn-lt"/>
                <a:hlinkClick r:id="rId3">
                  <a:extLst>
                    <a:ext uri="{A12FA001-AC4F-418D-AE19-62706E023703}">
                      <ahyp:hlinkClr xmlns:ahyp="http://schemas.microsoft.com/office/drawing/2018/hyperlinkcolor" val="tx"/>
                    </a:ext>
                  </a:extLst>
                </a:hlinkClick>
              </a:rPr>
              <a:t>🕮</a:t>
            </a:r>
            <a:r>
              <a:rPr lang="it-IT" b="1" dirty="0">
                <a:solidFill>
                  <a:schemeClr val="bg1">
                    <a:lumMod val="50000"/>
                  </a:schemeClr>
                </a:solidFill>
                <a:latin typeface="+mn-lt"/>
              </a:rPr>
              <a:t> </a:t>
            </a:r>
            <a:r>
              <a:rPr lang="it-IT" i="1" dirty="0">
                <a:latin typeface="+mn-lt"/>
              </a:rPr>
              <a:t>sulla presenza di più di 5 sensi</a:t>
            </a:r>
            <a:r>
              <a:rPr lang="it-IT" b="1" dirty="0">
                <a:solidFill>
                  <a:schemeClr val="bg1">
                    <a:lumMod val="50000"/>
                  </a:schemeClr>
                </a:solidFill>
                <a:latin typeface="+mn-lt"/>
              </a:rPr>
              <a:t>)</a:t>
            </a:r>
          </a:p>
          <a:p>
            <a:endParaRPr lang="it-IT" b="1" dirty="0">
              <a:solidFill>
                <a:schemeClr val="bg1">
                  <a:lumMod val="50000"/>
                </a:schemeClr>
              </a:solidFill>
              <a:latin typeface="+mn-lt"/>
            </a:endParaRPr>
          </a:p>
          <a:p>
            <a:r>
              <a:rPr lang="it-IT" i="1" dirty="0">
                <a:latin typeface="+mn-lt"/>
              </a:rPr>
              <a:t>È possibile collegarli a qualsiasi tecnologia nota che possa influenzarli?</a:t>
            </a:r>
          </a:p>
          <a:p>
            <a:endParaRPr lang="it-IT" i="1" dirty="0">
              <a:latin typeface="+mn-lt"/>
            </a:endParaRPr>
          </a:p>
          <a:p>
            <a:r>
              <a:rPr lang="it-IT" i="1" dirty="0">
                <a:latin typeface="+mn-lt"/>
              </a:rPr>
              <a:t>Come si collegano tra loro i diversi sensi? </a:t>
            </a:r>
          </a:p>
          <a:p>
            <a:r>
              <a:rPr lang="it-IT" i="1" dirty="0">
                <a:latin typeface="+mn-lt"/>
              </a:rPr>
              <a:t>È possibile sostituire uno dei sensi con un altro?</a:t>
            </a:r>
          </a:p>
        </p:txBody>
      </p:sp>
      <p:sp>
        <p:nvSpPr>
          <p:cNvPr id="9" name="Text Placeholder 2">
            <a:extLst>
              <a:ext uri="{FF2B5EF4-FFF2-40B4-BE49-F238E27FC236}">
                <a16:creationId xmlns:a16="http://schemas.microsoft.com/office/drawing/2014/main" id="{F48E101D-011A-4C55-8B12-C4D45D528869}"/>
              </a:ext>
            </a:extLst>
          </p:cNvPr>
          <p:cNvSpPr txBox="1">
            <a:spLocks/>
          </p:cNvSpPr>
          <p:nvPr/>
        </p:nvSpPr>
        <p:spPr>
          <a:xfrm>
            <a:off x="333691" y="67635"/>
            <a:ext cx="11260668" cy="67658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solidFill>
                  <a:schemeClr val="bg1"/>
                </a:solidFill>
                <a:latin typeface="+mn-lt"/>
              </a:rPr>
              <a:t>Esercizio: esplora i sensi e le tecnologie</a:t>
            </a:r>
          </a:p>
        </p:txBody>
      </p:sp>
      <p:pic>
        <p:nvPicPr>
          <p:cNvPr id="5" name="Slika 4">
            <a:extLst>
              <a:ext uri="{FF2B5EF4-FFF2-40B4-BE49-F238E27FC236}">
                <a16:creationId xmlns:a16="http://schemas.microsoft.com/office/drawing/2014/main" id="{1BA2FDD6-E0CC-43F9-A5AC-ED2F63FD2331}"/>
              </a:ext>
            </a:extLst>
          </p:cNvPr>
          <p:cNvPicPr>
            <a:picLocks noChangeAspect="1"/>
          </p:cNvPicPr>
          <p:nvPr/>
        </p:nvPicPr>
        <p:blipFill>
          <a:blip r:embed="rId4"/>
          <a:stretch>
            <a:fillRect/>
          </a:stretch>
        </p:blipFill>
        <p:spPr>
          <a:xfrm>
            <a:off x="7294107" y="1473629"/>
            <a:ext cx="4729215" cy="1955371"/>
          </a:xfrm>
          <a:prstGeom prst="rect">
            <a:avLst/>
          </a:prstGeom>
        </p:spPr>
      </p:pic>
    </p:spTree>
    <p:extLst>
      <p:ext uri="{BB962C8B-B14F-4D97-AF65-F5344CB8AC3E}">
        <p14:creationId xmlns:p14="http://schemas.microsoft.com/office/powerpoint/2010/main" val="2895514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11</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6466114" y="4368711"/>
            <a:ext cx="4622096" cy="1754503"/>
          </a:xfrm>
        </p:spPr>
        <p:txBody>
          <a:bodyPr/>
          <a:lstStyle/>
          <a:p>
            <a:pPr algn="l">
              <a:spcBef>
                <a:spcPts val="0"/>
              </a:spcBef>
            </a:pPr>
            <a:r>
              <a:rPr lang="it-IT" sz="3600" b="1" dirty="0">
                <a:solidFill>
                  <a:srgbClr val="E43794"/>
                </a:solidFill>
                <a:latin typeface="+mn-lt"/>
                <a:ea typeface="Avenir"/>
                <a:cs typeface="Avenir"/>
                <a:sym typeface="Avenir"/>
              </a:rPr>
              <a:t>2</a:t>
            </a:r>
            <a:r>
              <a:rPr lang="it-IT" dirty="0">
                <a:latin typeface="+mn-lt"/>
                <a:sym typeface="Avenir"/>
              </a:rPr>
              <a:t>. </a:t>
            </a:r>
            <a:r>
              <a:rPr lang="it-IT" dirty="0">
                <a:latin typeface="+mn-lt"/>
              </a:rPr>
              <a:t>Gli elementi costitutivi delle ETI</a:t>
            </a:r>
          </a:p>
          <a:p>
            <a:pPr algn="l">
              <a:spcBef>
                <a:spcPts val="0"/>
              </a:spcBef>
            </a:pPr>
            <a:endParaRPr lang="en-GB" sz="3600" b="0" dirty="0">
              <a:solidFill>
                <a:srgbClr val="E43794"/>
              </a:solidFill>
              <a:latin typeface="Avenir"/>
              <a:ea typeface="Avenir"/>
              <a:cs typeface="Avenir"/>
              <a:sym typeface="Avenir"/>
            </a:endParaRPr>
          </a:p>
          <a:p>
            <a:pPr marL="0" lvl="0" indent="0" algn="l" rtl="0">
              <a:spcBef>
                <a:spcPts val="0"/>
              </a:spcBef>
              <a:spcAft>
                <a:spcPts val="0"/>
              </a:spcAft>
              <a:buNone/>
            </a:pPr>
            <a:endParaRPr lang="en-US" sz="3600" b="1" dirty="0">
              <a:solidFill>
                <a:srgbClr val="E43794"/>
              </a:solidFill>
              <a:latin typeface="Avenir"/>
              <a:ea typeface="Avenir"/>
              <a:cs typeface="Avenir"/>
              <a:sym typeface="Avenir"/>
            </a:endParaRP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35781" y="0"/>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409463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14"/>
          </p:nvPr>
        </p:nvSpPr>
        <p:spPr>
          <a:xfrm>
            <a:off x="7722020" y="6560803"/>
            <a:ext cx="4301302" cy="229565"/>
          </a:xfrm>
        </p:spPr>
        <p:txBody>
          <a:bodyPr/>
          <a:lstStyle/>
          <a:p>
            <a:fld id="{9C527BFA-2C0E-4CEC-B6A5-913A56FEF4B4}" type="slidenum">
              <a:rPr lang="fr-CA" smtClean="0"/>
              <a:pPr/>
              <a:t>12</a:t>
            </a:fld>
            <a:endParaRPr lang="fr-CA" dirty="0"/>
          </a:p>
        </p:txBody>
      </p:sp>
      <p:sp>
        <p:nvSpPr>
          <p:cNvPr id="3" name="Text Placeholder 2">
            <a:extLst>
              <a:ext uri="{FF2B5EF4-FFF2-40B4-BE49-F238E27FC236}">
                <a16:creationId xmlns:a16="http://schemas.microsoft.com/office/drawing/2014/main" id="{F1475933-257B-974B-8858-01823DAA9DB6}"/>
              </a:ext>
            </a:extLst>
          </p:cNvPr>
          <p:cNvSpPr>
            <a:spLocks noGrp="1"/>
          </p:cNvSpPr>
          <p:nvPr>
            <p:ph type="body" sz="quarter" idx="15"/>
          </p:nvPr>
        </p:nvSpPr>
        <p:spPr>
          <a:xfrm>
            <a:off x="325835" y="768394"/>
            <a:ext cx="11260668" cy="1109743"/>
          </a:xfrm>
        </p:spPr>
        <p:txBody>
          <a:bodyPr>
            <a:noAutofit/>
          </a:bodyPr>
          <a:lstStyle/>
          <a:p>
            <a:pPr algn="ctr">
              <a:spcBef>
                <a:spcPts val="0"/>
              </a:spcBef>
              <a:buClr>
                <a:srgbClr val="E43794"/>
              </a:buClr>
              <a:buSzPts val="4000"/>
            </a:pPr>
            <a:endParaRPr lang="en-GB" sz="1800" b="0" dirty="0"/>
          </a:p>
          <a:p>
            <a:pPr algn="ctr">
              <a:spcBef>
                <a:spcPts val="0"/>
              </a:spcBef>
              <a:buClr>
                <a:srgbClr val="E43794"/>
              </a:buClr>
              <a:buSzPts val="4000"/>
            </a:pPr>
            <a:r>
              <a:rPr lang="it-IT" sz="2400" b="0" dirty="0"/>
              <a:t>Conoscere gli elementi </a:t>
            </a:r>
            <a:r>
              <a:rPr lang="it-IT" sz="2400" b="0" dirty="0">
                <a:solidFill>
                  <a:schemeClr val="tx1">
                    <a:lumMod val="50000"/>
                    <a:lumOff val="50000"/>
                  </a:schemeClr>
                </a:solidFill>
              </a:rPr>
              <a:t>tecnologici e non tecnologici, </a:t>
            </a:r>
            <a:r>
              <a:rPr lang="it-IT" sz="2400" b="0" dirty="0"/>
              <a:t>e combinarli per progettare esperienze perfette per i visitatori.</a:t>
            </a:r>
          </a:p>
          <a:p>
            <a:pPr algn="ctr">
              <a:spcBef>
                <a:spcPts val="0"/>
              </a:spcBef>
              <a:buClr>
                <a:srgbClr val="E43794"/>
              </a:buClr>
              <a:buSzPts val="4000"/>
            </a:pPr>
            <a:endParaRPr lang="en-GB" sz="2400" b="0" dirty="0"/>
          </a:p>
          <a:p>
            <a:pPr algn="ctr">
              <a:spcBef>
                <a:spcPts val="0"/>
              </a:spcBef>
              <a:buClr>
                <a:srgbClr val="E43794"/>
              </a:buClr>
              <a:buSzPts val="4000"/>
            </a:pPr>
            <a:endParaRPr lang="en-GB" sz="1800" b="0" dirty="0"/>
          </a:p>
        </p:txBody>
      </p:sp>
      <p:sp>
        <p:nvSpPr>
          <p:cNvPr id="4" name="Text Placeholder 3">
            <a:extLst>
              <a:ext uri="{FF2B5EF4-FFF2-40B4-BE49-F238E27FC236}">
                <a16:creationId xmlns:a16="http://schemas.microsoft.com/office/drawing/2014/main" id="{2F1DAB0F-DBF1-9E4A-8DBC-CE67AA854EB2}"/>
              </a:ext>
            </a:extLst>
          </p:cNvPr>
          <p:cNvSpPr>
            <a:spLocks noGrp="1"/>
          </p:cNvSpPr>
          <p:nvPr>
            <p:ph type="body" sz="quarter" idx="19"/>
          </p:nvPr>
        </p:nvSpPr>
        <p:spPr>
          <a:xfrm>
            <a:off x="325836" y="1987467"/>
            <a:ext cx="11344547" cy="4464006"/>
          </a:xfrm>
        </p:spPr>
        <p:txBody>
          <a:bodyPr numCol="2"/>
          <a:lstStyle/>
          <a:p>
            <a:pPr marL="285750" lvl="0" indent="-285750" algn="l">
              <a:lnSpc>
                <a:spcPct val="115000"/>
              </a:lnSpc>
              <a:buClr>
                <a:srgbClr val="7F7F7F"/>
              </a:buClr>
              <a:buSzPts val="1200"/>
              <a:buFont typeface="Arial" panose="020B0604020202020204" pitchFamily="34" charset="0"/>
              <a:buChar char="•"/>
            </a:pPr>
            <a:r>
              <a:rPr lang="it-IT" b="1" dirty="0">
                <a:solidFill>
                  <a:srgbClr val="7F7F7F"/>
                </a:solidFill>
                <a:latin typeface="+mn-lt"/>
              </a:rPr>
              <a:t>soluzioni tecnologiche </a:t>
            </a:r>
            <a:r>
              <a:rPr lang="it-IT" dirty="0">
                <a:latin typeface="+mn-lt"/>
              </a:rPr>
              <a:t>come dispositivi digitali, schermi (tattili), altoparlanti o cuffie, sensori, applicazioni per smartphone, cuffie VR e altro. Ne parleremo più dettagliatamente nelle prossime diapositive.</a:t>
            </a:r>
          </a:p>
          <a:p>
            <a:pPr marL="285750" lvl="0" indent="-285750" algn="l">
              <a:lnSpc>
                <a:spcPct val="115000"/>
              </a:lnSpc>
              <a:buClr>
                <a:srgbClr val="7F7F7F"/>
              </a:buClr>
              <a:buSzPts val="1200"/>
              <a:buFont typeface="Arial" panose="020B0604020202020204" pitchFamily="34" charset="0"/>
              <a:buChar char="•"/>
            </a:pPr>
            <a:endParaRPr lang="it-IT" dirty="0">
              <a:latin typeface="+mn-lt"/>
            </a:endParaRPr>
          </a:p>
          <a:p>
            <a:pPr marL="285750" lvl="0" indent="-285750" algn="l" rtl="0">
              <a:lnSpc>
                <a:spcPct val="115000"/>
              </a:lnSpc>
              <a:spcBef>
                <a:spcPts val="0"/>
              </a:spcBef>
              <a:spcAft>
                <a:spcPts val="0"/>
              </a:spcAft>
              <a:buClr>
                <a:srgbClr val="7F7F7F"/>
              </a:buClr>
              <a:buSzPts val="1200"/>
              <a:buFont typeface="Arial" panose="020B0604020202020204" pitchFamily="34" charset="0"/>
              <a:buChar char="•"/>
            </a:pPr>
            <a:endParaRPr lang="it-IT" b="0" dirty="0">
              <a:solidFill>
                <a:srgbClr val="7F7F7F"/>
              </a:solidFill>
              <a:latin typeface="+mn-lt"/>
            </a:endParaRPr>
          </a:p>
          <a:p>
            <a:pPr marL="285750" lvl="0" indent="-285750" algn="l" rtl="0">
              <a:lnSpc>
                <a:spcPct val="115000"/>
              </a:lnSpc>
              <a:spcBef>
                <a:spcPts val="0"/>
              </a:spcBef>
              <a:spcAft>
                <a:spcPts val="0"/>
              </a:spcAft>
              <a:buClr>
                <a:srgbClr val="7F7F7F"/>
              </a:buClr>
              <a:buSzPts val="1200"/>
              <a:buFont typeface="Arial" panose="020B0604020202020204" pitchFamily="34" charset="0"/>
              <a:buChar char="•"/>
            </a:pPr>
            <a:endParaRPr lang="it-IT" b="0" dirty="0">
              <a:solidFill>
                <a:srgbClr val="7F7F7F"/>
              </a:solidFill>
              <a:latin typeface="+mn-lt"/>
            </a:endParaRPr>
          </a:p>
          <a:p>
            <a:pPr lvl="0" algn="l" rtl="0">
              <a:lnSpc>
                <a:spcPct val="115000"/>
              </a:lnSpc>
              <a:spcBef>
                <a:spcPts val="0"/>
              </a:spcBef>
              <a:spcAft>
                <a:spcPts val="0"/>
              </a:spcAft>
              <a:buClr>
                <a:srgbClr val="7F7F7F"/>
              </a:buClr>
              <a:buSzPts val="1200"/>
            </a:pPr>
            <a:endParaRPr lang="it-IT" b="0" dirty="0">
              <a:solidFill>
                <a:srgbClr val="7F7F7F"/>
              </a:solidFill>
              <a:latin typeface="+mn-lt"/>
            </a:endParaRPr>
          </a:p>
          <a:p>
            <a:pPr marL="285750" indent="-285750" algn="l">
              <a:lnSpc>
                <a:spcPct val="115000"/>
              </a:lnSpc>
              <a:buClr>
                <a:srgbClr val="7F7F7F"/>
              </a:buClr>
              <a:buSzPts val="1200"/>
              <a:buFont typeface="Arial" panose="020B0604020202020204" pitchFamily="34" charset="0"/>
              <a:buChar char="•"/>
            </a:pPr>
            <a:r>
              <a:rPr lang="it-IT" b="1" dirty="0">
                <a:solidFill>
                  <a:schemeClr val="bg1">
                    <a:lumMod val="50000"/>
                  </a:schemeClr>
                </a:solidFill>
                <a:latin typeface="+mn-lt"/>
              </a:rPr>
              <a:t>soluzioni non tecnologiche </a:t>
            </a:r>
            <a:r>
              <a:rPr lang="it-IT" dirty="0">
                <a:solidFill>
                  <a:schemeClr val="bg1">
                    <a:lumMod val="50000"/>
                  </a:schemeClr>
                </a:solidFill>
                <a:latin typeface="+mn-lt"/>
              </a:rPr>
              <a:t>come la tematizzazione, il ruolo degli ospiti, la narrazione*, l'attenzione del design agli elementi architettonici dello spazio espositivo (forma e luminosità di una stanza, mobili e altri oggetti presenti, ecc.)</a:t>
            </a:r>
          </a:p>
          <a:p>
            <a:pPr marL="285750" indent="-285750" algn="l">
              <a:lnSpc>
                <a:spcPct val="115000"/>
              </a:lnSpc>
              <a:buClr>
                <a:srgbClr val="7F7F7F"/>
              </a:buClr>
              <a:buSzPts val="1200"/>
              <a:buFont typeface="Arial" panose="020B0604020202020204" pitchFamily="34" charset="0"/>
              <a:buChar char="•"/>
            </a:pPr>
            <a:br>
              <a:rPr lang="it-IT" dirty="0">
                <a:solidFill>
                  <a:schemeClr val="bg1">
                    <a:lumMod val="50000"/>
                  </a:schemeClr>
                </a:solidFill>
                <a:latin typeface="+mn-lt"/>
              </a:rPr>
            </a:br>
            <a:r>
              <a:rPr lang="it-IT" dirty="0">
                <a:solidFill>
                  <a:schemeClr val="bg1">
                    <a:lumMod val="50000"/>
                  </a:schemeClr>
                </a:solidFill>
                <a:latin typeface="+mn-lt"/>
              </a:rPr>
              <a:t>*</a:t>
            </a:r>
            <a:r>
              <a:rPr lang="it-IT" sz="2000" b="1" i="1" dirty="0">
                <a:solidFill>
                  <a:schemeClr val="bg1">
                    <a:lumMod val="50000"/>
                  </a:schemeClr>
                </a:solidFill>
                <a:latin typeface="+mn-lt"/>
              </a:rPr>
              <a:t> La narrazione è l'elemento chiave non tecnologico </a:t>
            </a:r>
            <a:r>
              <a:rPr lang="it-IT" sz="2000" i="1" dirty="0">
                <a:solidFill>
                  <a:schemeClr val="bg1">
                    <a:lumMod val="50000"/>
                  </a:schemeClr>
                </a:solidFill>
                <a:latin typeface="+mn-lt"/>
              </a:rPr>
              <a:t>che verrà approfondito nelle slide successive.</a:t>
            </a:r>
          </a:p>
        </p:txBody>
      </p:sp>
      <p:pic>
        <p:nvPicPr>
          <p:cNvPr id="14" name="Slika 13">
            <a:extLst>
              <a:ext uri="{FF2B5EF4-FFF2-40B4-BE49-F238E27FC236}">
                <a16:creationId xmlns:a16="http://schemas.microsoft.com/office/drawing/2014/main" id="{6080A0C6-E5CF-4543-A7A4-F732BD5970D7}"/>
              </a:ext>
            </a:extLst>
          </p:cNvPr>
          <p:cNvPicPr>
            <a:picLocks noChangeAspect="1"/>
          </p:cNvPicPr>
          <p:nvPr/>
        </p:nvPicPr>
        <p:blipFill>
          <a:blip r:embed="rId2"/>
          <a:stretch>
            <a:fillRect/>
          </a:stretch>
        </p:blipFill>
        <p:spPr>
          <a:xfrm>
            <a:off x="3018147" y="4671668"/>
            <a:ext cx="2903667" cy="1929709"/>
          </a:xfrm>
          <a:prstGeom prst="rect">
            <a:avLst/>
          </a:prstGeom>
        </p:spPr>
      </p:pic>
      <p:sp>
        <p:nvSpPr>
          <p:cNvPr id="6" name="Text Placeholder 2">
            <a:extLst>
              <a:ext uri="{FF2B5EF4-FFF2-40B4-BE49-F238E27FC236}">
                <a16:creationId xmlns:a16="http://schemas.microsoft.com/office/drawing/2014/main" id="{B0394689-B7CE-493D-BF22-8D3712892653}"/>
              </a:ext>
            </a:extLst>
          </p:cNvPr>
          <p:cNvSpPr txBox="1">
            <a:spLocks/>
          </p:cNvSpPr>
          <p:nvPr/>
        </p:nvSpPr>
        <p:spPr>
          <a:xfrm>
            <a:off x="325835" y="-156357"/>
            <a:ext cx="11260668" cy="6658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buClr>
                <a:srgbClr val="E43794"/>
              </a:buClr>
              <a:buSzPts val="4000"/>
            </a:pPr>
            <a:endParaRPr lang="en-GB" sz="1800" b="0" dirty="0"/>
          </a:p>
          <a:p>
            <a:pPr algn="ctr">
              <a:spcBef>
                <a:spcPts val="0"/>
              </a:spcBef>
              <a:buClr>
                <a:srgbClr val="E43794"/>
              </a:buClr>
              <a:buSzPts val="4000"/>
            </a:pPr>
            <a:r>
              <a:rPr lang="it-IT" dirty="0">
                <a:solidFill>
                  <a:schemeClr val="bg1"/>
                </a:solidFill>
                <a:latin typeface="+mn-lt"/>
              </a:rPr>
              <a:t>Elementi fondamentali per un'esperienza immersiva</a:t>
            </a:r>
            <a:endParaRPr lang="it-IT" sz="1800" b="0" dirty="0">
              <a:latin typeface="+mn-lt"/>
            </a:endParaRPr>
          </a:p>
          <a:p>
            <a:pPr>
              <a:spcBef>
                <a:spcPts val="0"/>
              </a:spcBef>
              <a:buClr>
                <a:srgbClr val="E43794"/>
              </a:buClr>
              <a:buSzPts val="4000"/>
            </a:pPr>
            <a:endParaRPr lang="en-GB" sz="1800" b="0" dirty="0"/>
          </a:p>
        </p:txBody>
      </p:sp>
    </p:spTree>
    <p:extLst>
      <p:ext uri="{BB962C8B-B14F-4D97-AF65-F5344CB8AC3E}">
        <p14:creationId xmlns:p14="http://schemas.microsoft.com/office/powerpoint/2010/main" val="257837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14"/>
          </p:nvPr>
        </p:nvSpPr>
        <p:spPr/>
        <p:txBody>
          <a:bodyPr/>
          <a:lstStyle/>
          <a:p>
            <a:fld id="{9C527BFA-2C0E-4CEC-B6A5-913A56FEF4B4}" type="slidenum">
              <a:rPr lang="fr-CA" smtClean="0"/>
              <a:pPr/>
              <a:t>13</a:t>
            </a:fld>
            <a:endParaRPr lang="fr-CA" dirty="0"/>
          </a:p>
        </p:txBody>
      </p:sp>
      <p:sp>
        <p:nvSpPr>
          <p:cNvPr id="3" name="Text Placeholder 2">
            <a:extLst>
              <a:ext uri="{FF2B5EF4-FFF2-40B4-BE49-F238E27FC236}">
                <a16:creationId xmlns:a16="http://schemas.microsoft.com/office/drawing/2014/main" id="{F1475933-257B-974B-8858-01823DAA9DB6}"/>
              </a:ext>
            </a:extLst>
          </p:cNvPr>
          <p:cNvSpPr>
            <a:spLocks noGrp="1"/>
          </p:cNvSpPr>
          <p:nvPr>
            <p:ph type="body" sz="quarter" idx="15"/>
          </p:nvPr>
        </p:nvSpPr>
        <p:spPr>
          <a:xfrm>
            <a:off x="145154" y="67635"/>
            <a:ext cx="11260668" cy="631527"/>
          </a:xfrm>
        </p:spPr>
        <p:txBody>
          <a:bodyPr>
            <a:normAutofit/>
          </a:bodyPr>
          <a:lstStyle/>
          <a:p>
            <a:pPr marL="0" lvl="0" indent="0" algn="ctr" rtl="0">
              <a:lnSpc>
                <a:spcPct val="90000"/>
              </a:lnSpc>
              <a:spcBef>
                <a:spcPts val="0"/>
              </a:spcBef>
              <a:spcAft>
                <a:spcPts val="0"/>
              </a:spcAft>
              <a:buClr>
                <a:srgbClr val="E43794"/>
              </a:buClr>
              <a:buSzPts val="4000"/>
              <a:buNone/>
            </a:pPr>
            <a:r>
              <a:rPr lang="it-IT" dirty="0">
                <a:solidFill>
                  <a:schemeClr val="bg1"/>
                </a:solidFill>
                <a:latin typeface="+mn-lt"/>
              </a:rPr>
              <a:t>Elementi tecnologici </a:t>
            </a:r>
          </a:p>
        </p:txBody>
      </p:sp>
      <p:sp>
        <p:nvSpPr>
          <p:cNvPr id="4" name="Text Placeholder 3">
            <a:extLst>
              <a:ext uri="{FF2B5EF4-FFF2-40B4-BE49-F238E27FC236}">
                <a16:creationId xmlns:a16="http://schemas.microsoft.com/office/drawing/2014/main" id="{2F1DAB0F-DBF1-9E4A-8DBC-CE67AA854EB2}"/>
              </a:ext>
            </a:extLst>
          </p:cNvPr>
          <p:cNvSpPr>
            <a:spLocks noGrp="1"/>
          </p:cNvSpPr>
          <p:nvPr>
            <p:ph type="body" sz="quarter" idx="19"/>
          </p:nvPr>
        </p:nvSpPr>
        <p:spPr>
          <a:xfrm>
            <a:off x="559935" y="888541"/>
            <a:ext cx="11260666" cy="5805222"/>
          </a:xfrm>
        </p:spPr>
        <p:txBody>
          <a:bodyPr numCol="2"/>
          <a:lstStyle/>
          <a:p>
            <a:pPr lvl="0" algn="l">
              <a:lnSpc>
                <a:spcPct val="115000"/>
              </a:lnSpc>
              <a:buClr>
                <a:schemeClr val="dk1"/>
              </a:buClr>
              <a:buSzPts val="1100"/>
            </a:pPr>
            <a:r>
              <a:rPr lang="it-IT" dirty="0">
                <a:latin typeface="+mn-lt"/>
              </a:rPr>
              <a:t>Emergono costantemente nuove forme di media che possono essere adattate al patrimonio culturale:</a:t>
            </a:r>
          </a:p>
          <a:p>
            <a:pPr marL="0" lvl="0" indent="0" algn="l" rtl="0">
              <a:lnSpc>
                <a:spcPct val="115000"/>
              </a:lnSpc>
              <a:spcBef>
                <a:spcPts val="0"/>
              </a:spcBef>
              <a:spcAft>
                <a:spcPts val="0"/>
              </a:spcAft>
              <a:buClr>
                <a:schemeClr val="dk1"/>
              </a:buClr>
              <a:buSzPts val="1100"/>
              <a:buFont typeface="Arial"/>
              <a:buNone/>
            </a:pPr>
            <a:endParaRPr lang="it-IT" sz="800" b="0" dirty="0">
              <a:solidFill>
                <a:srgbClr val="7F7F7F"/>
              </a:solidFill>
              <a:highlight>
                <a:schemeClr val="lt1"/>
              </a:highlight>
              <a:latin typeface="+mn-lt"/>
            </a:endParaRPr>
          </a:p>
          <a:p>
            <a:pPr marL="285750" lvl="0" indent="-285750" algn="l" rtl="0">
              <a:lnSpc>
                <a:spcPct val="115000"/>
              </a:lnSpc>
              <a:spcBef>
                <a:spcPts val="0"/>
              </a:spcBef>
              <a:spcAft>
                <a:spcPts val="0"/>
              </a:spcAft>
              <a:buClr>
                <a:schemeClr val="dk1"/>
              </a:buClr>
              <a:buSzPts val="1100"/>
              <a:buFont typeface="Arial" panose="020B0604020202020204" pitchFamily="34" charset="0"/>
              <a:buChar char="•"/>
            </a:pPr>
            <a:r>
              <a:rPr lang="it-IT" b="0" i="1" dirty="0">
                <a:solidFill>
                  <a:srgbClr val="7F7F7F"/>
                </a:solidFill>
                <a:highlight>
                  <a:schemeClr val="lt1"/>
                </a:highlight>
                <a:latin typeface="+mn-lt"/>
              </a:rPr>
              <a:t>animazioni computerizzate, </a:t>
            </a:r>
          </a:p>
          <a:p>
            <a:pPr marL="285750" lvl="0" indent="-285750" algn="l" rtl="0">
              <a:lnSpc>
                <a:spcPct val="115000"/>
              </a:lnSpc>
              <a:spcBef>
                <a:spcPts val="0"/>
              </a:spcBef>
              <a:spcAft>
                <a:spcPts val="0"/>
              </a:spcAft>
              <a:buClr>
                <a:schemeClr val="dk1"/>
              </a:buClr>
              <a:buSzPts val="1100"/>
              <a:buFont typeface="Arial" panose="020B0604020202020204" pitchFamily="34" charset="0"/>
              <a:buChar char="•"/>
            </a:pPr>
            <a:r>
              <a:rPr lang="it-IT" b="0" i="1" dirty="0">
                <a:solidFill>
                  <a:srgbClr val="7F7F7F"/>
                </a:solidFill>
                <a:highlight>
                  <a:schemeClr val="lt1"/>
                </a:highlight>
                <a:latin typeface="+mn-lt"/>
              </a:rPr>
              <a:t>giochi al computer, </a:t>
            </a:r>
          </a:p>
          <a:p>
            <a:pPr marL="285750" lvl="0" indent="-285750" algn="l" rtl="0">
              <a:lnSpc>
                <a:spcPct val="115000"/>
              </a:lnSpc>
              <a:spcBef>
                <a:spcPts val="0"/>
              </a:spcBef>
              <a:spcAft>
                <a:spcPts val="0"/>
              </a:spcAft>
              <a:buClr>
                <a:schemeClr val="dk1"/>
              </a:buClr>
              <a:buSzPts val="1100"/>
              <a:buFont typeface="Arial" panose="020B0604020202020204" pitchFamily="34" charset="0"/>
              <a:buChar char="•"/>
            </a:pPr>
            <a:r>
              <a:rPr lang="it-IT" b="0" i="1" dirty="0">
                <a:solidFill>
                  <a:srgbClr val="7F7F7F"/>
                </a:solidFill>
                <a:highlight>
                  <a:schemeClr val="lt1"/>
                </a:highlight>
                <a:latin typeface="+mn-lt"/>
              </a:rPr>
              <a:t>interfacce uomo-macchina, </a:t>
            </a:r>
          </a:p>
          <a:p>
            <a:pPr marL="285750" lvl="0" indent="-285750" algn="l" rtl="0">
              <a:lnSpc>
                <a:spcPct val="115000"/>
              </a:lnSpc>
              <a:spcBef>
                <a:spcPts val="0"/>
              </a:spcBef>
              <a:spcAft>
                <a:spcPts val="0"/>
              </a:spcAft>
              <a:buClr>
                <a:schemeClr val="dk1"/>
              </a:buClr>
              <a:buSzPts val="1100"/>
              <a:buFont typeface="Arial" panose="020B0604020202020204" pitchFamily="34" charset="0"/>
              <a:buChar char="•"/>
            </a:pPr>
            <a:r>
              <a:rPr lang="it-IT" b="0" i="1" dirty="0">
                <a:solidFill>
                  <a:srgbClr val="7F7F7F"/>
                </a:solidFill>
                <a:highlight>
                  <a:schemeClr val="lt1"/>
                </a:highlight>
                <a:latin typeface="+mn-lt"/>
              </a:rPr>
              <a:t>installazioni interattive, </a:t>
            </a:r>
          </a:p>
          <a:p>
            <a:pPr marL="285750" lvl="0" indent="-285750" algn="l" rtl="0">
              <a:lnSpc>
                <a:spcPct val="115000"/>
              </a:lnSpc>
              <a:spcBef>
                <a:spcPts val="0"/>
              </a:spcBef>
              <a:spcAft>
                <a:spcPts val="0"/>
              </a:spcAft>
              <a:buClr>
                <a:schemeClr val="dk1"/>
              </a:buClr>
              <a:buSzPts val="1100"/>
              <a:buFont typeface="Arial" panose="020B0604020202020204" pitchFamily="34" charset="0"/>
              <a:buChar char="•"/>
            </a:pPr>
            <a:r>
              <a:rPr lang="it-IT" b="0" i="1" dirty="0">
                <a:solidFill>
                  <a:srgbClr val="7F7F7F"/>
                </a:solidFill>
                <a:highlight>
                  <a:schemeClr val="lt1"/>
                </a:highlight>
                <a:latin typeface="+mn-lt"/>
              </a:rPr>
              <a:t>siti web,</a:t>
            </a:r>
          </a:p>
          <a:p>
            <a:pPr marL="285750" lvl="0" indent="-285750" algn="l" rtl="0">
              <a:lnSpc>
                <a:spcPct val="115000"/>
              </a:lnSpc>
              <a:spcBef>
                <a:spcPts val="0"/>
              </a:spcBef>
              <a:spcAft>
                <a:spcPts val="0"/>
              </a:spcAft>
              <a:buClr>
                <a:schemeClr val="dk1"/>
              </a:buClr>
              <a:buSzPts val="1100"/>
              <a:buFont typeface="Arial" panose="020B0604020202020204" pitchFamily="34" charset="0"/>
              <a:buChar char="•"/>
            </a:pPr>
            <a:r>
              <a:rPr lang="it-IT" b="0" i="1" dirty="0">
                <a:solidFill>
                  <a:srgbClr val="7F7F7F"/>
                </a:solidFill>
                <a:highlight>
                  <a:schemeClr val="lt1"/>
                </a:highlight>
                <a:latin typeface="+mn-lt"/>
              </a:rPr>
              <a:t>e mondi virtuali.</a:t>
            </a:r>
          </a:p>
          <a:p>
            <a:pPr marL="0" lvl="0" indent="0" algn="l" rtl="0">
              <a:lnSpc>
                <a:spcPct val="115000"/>
              </a:lnSpc>
              <a:spcBef>
                <a:spcPts val="0"/>
              </a:spcBef>
              <a:spcAft>
                <a:spcPts val="0"/>
              </a:spcAft>
              <a:buClr>
                <a:schemeClr val="dk1"/>
              </a:buClr>
              <a:buSzPts val="1100"/>
              <a:buFont typeface="Arial"/>
              <a:buNone/>
            </a:pPr>
            <a:endParaRPr lang="it-IT" sz="800" b="0" dirty="0">
              <a:highlight>
                <a:schemeClr val="lt1"/>
              </a:highlight>
              <a:latin typeface="+mn-lt"/>
            </a:endParaRPr>
          </a:p>
          <a:p>
            <a:pPr algn="l">
              <a:lnSpc>
                <a:spcPct val="115000"/>
              </a:lnSpc>
              <a:buClr>
                <a:schemeClr val="dk1"/>
              </a:buClr>
              <a:buSzPts val="1100"/>
            </a:pPr>
            <a:r>
              <a:rPr lang="it-IT" dirty="0">
                <a:latin typeface="+mn-lt"/>
              </a:rPr>
              <a:t>Con le giuste conoscenze e competenze, questi "nuovi media" offrono più interattività e personalizzazione che mai. </a:t>
            </a:r>
          </a:p>
          <a:p>
            <a:pPr marL="0" indent="0" algn="l">
              <a:lnSpc>
                <a:spcPct val="115000"/>
              </a:lnSpc>
              <a:buClr>
                <a:schemeClr val="dk1"/>
              </a:buClr>
              <a:buSzPts val="1100"/>
            </a:pPr>
            <a:endParaRPr lang="it-IT" dirty="0">
              <a:highlight>
                <a:schemeClr val="lt1"/>
              </a:highlight>
              <a:latin typeface="+mn-lt"/>
            </a:endParaRPr>
          </a:p>
          <a:p>
            <a:pPr marL="0" indent="0" algn="l">
              <a:lnSpc>
                <a:spcPct val="115000"/>
              </a:lnSpc>
              <a:buClr>
                <a:schemeClr val="dk1"/>
              </a:buClr>
              <a:buSzPts val="1100"/>
            </a:pPr>
            <a:endParaRPr lang="it-IT" dirty="0">
              <a:highlight>
                <a:schemeClr val="lt1"/>
              </a:highlight>
              <a:latin typeface="+mn-lt"/>
            </a:endParaRPr>
          </a:p>
          <a:p>
            <a:pPr algn="l">
              <a:lnSpc>
                <a:spcPct val="115000"/>
              </a:lnSpc>
              <a:buClr>
                <a:schemeClr val="dk1"/>
              </a:buClr>
              <a:buSzPts val="1100"/>
            </a:pPr>
            <a:r>
              <a:rPr lang="it-IT" dirty="0">
                <a:latin typeface="+mn-lt"/>
              </a:rPr>
              <a:t>Nelle diapositive che seguono, vi mostreremo alcuni dei più comuni nuovi media basati su: </a:t>
            </a:r>
          </a:p>
          <a:p>
            <a:pPr algn="l">
              <a:lnSpc>
                <a:spcPct val="115000"/>
              </a:lnSpc>
              <a:buClr>
                <a:schemeClr val="dk1"/>
              </a:buClr>
              <a:buSzPts val="1100"/>
            </a:pPr>
            <a:endParaRPr lang="it-IT" sz="800" dirty="0">
              <a:highlight>
                <a:schemeClr val="lt1"/>
              </a:highlight>
              <a:latin typeface="+mn-lt"/>
            </a:endParaRPr>
          </a:p>
          <a:p>
            <a:pPr marL="285750" indent="-285750" algn="l">
              <a:lnSpc>
                <a:spcPct val="115000"/>
              </a:lnSpc>
              <a:buClr>
                <a:schemeClr val="dk1"/>
              </a:buClr>
              <a:buSzPts val="1100"/>
              <a:buFont typeface="Arial" panose="020B0604020202020204" pitchFamily="34" charset="0"/>
              <a:buChar char="•"/>
            </a:pPr>
            <a:r>
              <a:rPr lang="it-IT" i="1" dirty="0">
                <a:latin typeface="+mn-lt"/>
              </a:rPr>
              <a:t>applicazioni per mobile, </a:t>
            </a:r>
            <a:endParaRPr lang="it-IT" i="1" dirty="0">
              <a:solidFill>
                <a:schemeClr val="bg1">
                  <a:lumMod val="50000"/>
                </a:schemeClr>
              </a:solidFill>
              <a:latin typeface="+mn-lt"/>
            </a:endParaRPr>
          </a:p>
          <a:p>
            <a:pPr marL="285750" indent="-285750" algn="l">
              <a:lnSpc>
                <a:spcPct val="115000"/>
              </a:lnSpc>
              <a:buClr>
                <a:schemeClr val="dk1"/>
              </a:buClr>
              <a:buSzPts val="1100"/>
              <a:buFont typeface="Arial" panose="020B0604020202020204" pitchFamily="34" charset="0"/>
              <a:buChar char="•"/>
            </a:pPr>
            <a:r>
              <a:rPr lang="it-IT" i="1" dirty="0">
                <a:solidFill>
                  <a:schemeClr val="bg1">
                    <a:lumMod val="50000"/>
                  </a:schemeClr>
                </a:solidFill>
                <a:latin typeface="+mn-lt"/>
              </a:rPr>
              <a:t>schermi interattivi, </a:t>
            </a:r>
          </a:p>
          <a:p>
            <a:pPr marL="285750" indent="-285750" algn="l">
              <a:lnSpc>
                <a:spcPct val="115000"/>
              </a:lnSpc>
              <a:buClr>
                <a:schemeClr val="dk1"/>
              </a:buClr>
              <a:buSzPts val="1100"/>
              <a:buFont typeface="Arial" panose="020B0604020202020204" pitchFamily="34" charset="0"/>
              <a:buChar char="•"/>
            </a:pPr>
            <a:r>
              <a:rPr lang="it-IT" i="1" dirty="0">
                <a:solidFill>
                  <a:schemeClr val="bg1">
                    <a:lumMod val="50000"/>
                  </a:schemeClr>
                </a:solidFill>
                <a:latin typeface="+mn-lt"/>
              </a:rPr>
              <a:t>realtà estesa</a:t>
            </a:r>
            <a:br>
              <a:rPr lang="it-IT" i="1" dirty="0">
                <a:solidFill>
                  <a:schemeClr val="bg1">
                    <a:lumMod val="50000"/>
                  </a:schemeClr>
                </a:solidFill>
                <a:latin typeface="+mn-lt"/>
              </a:rPr>
            </a:br>
            <a:r>
              <a:rPr lang="it-IT" i="1" dirty="0">
                <a:solidFill>
                  <a:schemeClr val="bg1">
                    <a:lumMod val="50000"/>
                  </a:schemeClr>
                </a:solidFill>
                <a:latin typeface="+mn-lt"/>
              </a:rPr>
              <a:t>(S</a:t>
            </a:r>
            <a:r>
              <a:rPr lang="it-IT" dirty="0">
                <a:solidFill>
                  <a:schemeClr val="bg1">
                    <a:lumMod val="50000"/>
                  </a:schemeClr>
                </a:solidFill>
                <a:latin typeface="+mn-lt"/>
              </a:rPr>
              <a:t>piegate in questo video </a:t>
            </a:r>
            <a:r>
              <a:rPr lang="it-IT" b="1" dirty="0">
                <a:solidFill>
                  <a:schemeClr val="bg1">
                    <a:lumMod val="50000"/>
                  </a:schemeClr>
                </a:solidFill>
                <a:latin typeface="+mn-lt"/>
                <a:hlinkClick r:id="rId2">
                  <a:extLst>
                    <a:ext uri="{A12FA001-AC4F-418D-AE19-62706E023703}">
                      <ahyp:hlinkClr xmlns:ahyp="http://schemas.microsoft.com/office/drawing/2018/hyperlinkcolor" val="tx"/>
                    </a:ext>
                  </a:extLst>
                </a:hlinkClick>
              </a:rPr>
              <a:t>⤤</a:t>
            </a:r>
            <a:r>
              <a:rPr lang="it-IT" dirty="0">
                <a:solidFill>
                  <a:schemeClr val="bg1">
                    <a:lumMod val="50000"/>
                  </a:schemeClr>
                </a:solidFill>
                <a:latin typeface="+mn-lt"/>
              </a:rPr>
              <a:t>)</a:t>
            </a:r>
          </a:p>
          <a:p>
            <a:pPr marL="285750" indent="-285750" algn="l">
              <a:lnSpc>
                <a:spcPct val="115000"/>
              </a:lnSpc>
              <a:buClr>
                <a:schemeClr val="dk1"/>
              </a:buClr>
              <a:buSzPts val="1100"/>
              <a:buFont typeface="Arial" panose="020B0604020202020204" pitchFamily="34" charset="0"/>
              <a:buChar char="•"/>
            </a:pPr>
            <a:r>
              <a:rPr lang="it-IT" i="1" dirty="0">
                <a:solidFill>
                  <a:schemeClr val="bg1">
                    <a:lumMod val="50000"/>
                  </a:schemeClr>
                </a:solidFill>
                <a:latin typeface="+mn-lt"/>
              </a:rPr>
              <a:t>ologrammi</a:t>
            </a:r>
          </a:p>
          <a:p>
            <a:pPr algn="l">
              <a:lnSpc>
                <a:spcPct val="115000"/>
              </a:lnSpc>
              <a:buClr>
                <a:schemeClr val="dk1"/>
              </a:buClr>
              <a:buSzPts val="1100"/>
            </a:pPr>
            <a:endParaRPr lang="it-IT" sz="800" dirty="0">
              <a:solidFill>
                <a:schemeClr val="bg1">
                  <a:lumMod val="50000"/>
                </a:schemeClr>
              </a:solidFill>
              <a:latin typeface="+mn-lt"/>
            </a:endParaRPr>
          </a:p>
          <a:p>
            <a:pPr algn="l">
              <a:lnSpc>
                <a:spcPct val="115000"/>
              </a:lnSpc>
              <a:buClr>
                <a:schemeClr val="dk1"/>
              </a:buClr>
              <a:buSzPts val="1100"/>
            </a:pPr>
            <a:r>
              <a:rPr lang="it-IT" dirty="0">
                <a:solidFill>
                  <a:schemeClr val="bg1">
                    <a:lumMod val="50000"/>
                  </a:schemeClr>
                </a:solidFill>
                <a:latin typeface="+mn-lt"/>
              </a:rPr>
              <a:t>Questi possono fondersi e ricombinarsi per creare nuovi modi di presentare e interagire con gli artefatti del patrimonio culturale digitale.</a:t>
            </a:r>
            <a:br>
              <a:rPr lang="it-IT" dirty="0">
                <a:solidFill>
                  <a:schemeClr val="bg1">
                    <a:lumMod val="50000"/>
                  </a:schemeClr>
                </a:solidFill>
                <a:latin typeface="+mn-lt"/>
              </a:rPr>
            </a:br>
            <a:r>
              <a:rPr lang="it-IT" dirty="0">
                <a:solidFill>
                  <a:schemeClr val="bg1">
                    <a:lumMod val="50000"/>
                  </a:schemeClr>
                </a:solidFill>
                <a:latin typeface="+mn-lt"/>
              </a:rPr>
              <a:t>(esempio di mostra VR e AR qui </a:t>
            </a:r>
            <a:r>
              <a:rPr lang="it-IT" b="1" dirty="0">
                <a:solidFill>
                  <a:schemeClr val="bg1">
                    <a:lumMod val="50000"/>
                  </a:schemeClr>
                </a:solidFill>
                <a:latin typeface="+mn-lt"/>
                <a:hlinkClick r:id="rId3">
                  <a:extLst>
                    <a:ext uri="{A12FA001-AC4F-418D-AE19-62706E023703}">
                      <ahyp:hlinkClr xmlns:ahyp="http://schemas.microsoft.com/office/drawing/2018/hyperlinkcolor" val="tx"/>
                    </a:ext>
                  </a:extLst>
                </a:hlinkClick>
              </a:rPr>
              <a:t>⤤</a:t>
            </a:r>
            <a:r>
              <a:rPr lang="it-IT" dirty="0">
                <a:solidFill>
                  <a:schemeClr val="bg1">
                    <a:lumMod val="50000"/>
                  </a:schemeClr>
                </a:solidFill>
                <a:latin typeface="+mn-lt"/>
              </a:rPr>
              <a:t>)</a:t>
            </a:r>
          </a:p>
          <a:p>
            <a:pPr algn="l">
              <a:lnSpc>
                <a:spcPct val="115000"/>
              </a:lnSpc>
              <a:buClr>
                <a:schemeClr val="dk1"/>
              </a:buClr>
              <a:buSzPts val="1100"/>
            </a:pPr>
            <a:endParaRPr lang="en-GB" sz="1800" i="1" dirty="0">
              <a:highlight>
                <a:schemeClr val="lt1"/>
              </a:highlight>
            </a:endParaRPr>
          </a:p>
        </p:txBody>
      </p:sp>
    </p:spTree>
    <p:extLst>
      <p:ext uri="{BB962C8B-B14F-4D97-AF65-F5344CB8AC3E}">
        <p14:creationId xmlns:p14="http://schemas.microsoft.com/office/powerpoint/2010/main" val="1377634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976180-11E9-4540-90B5-6E9B481DB350}"/>
              </a:ext>
            </a:extLst>
          </p:cNvPr>
          <p:cNvSpPr>
            <a:spLocks noGrp="1"/>
          </p:cNvSpPr>
          <p:nvPr>
            <p:ph type="body" sz="quarter" idx="15"/>
          </p:nvPr>
        </p:nvSpPr>
        <p:spPr>
          <a:xfrm>
            <a:off x="244454" y="209645"/>
            <a:ext cx="6167104" cy="631527"/>
          </a:xfrm>
        </p:spPr>
        <p:txBody>
          <a:bodyPr/>
          <a:lstStyle/>
          <a:p>
            <a:pPr marL="0" lvl="0" indent="0" algn="just" rtl="0">
              <a:lnSpc>
                <a:spcPct val="100000"/>
              </a:lnSpc>
              <a:spcBef>
                <a:spcPts val="0"/>
              </a:spcBef>
              <a:spcAft>
                <a:spcPts val="0"/>
              </a:spcAft>
              <a:buClr>
                <a:srgbClr val="E43794"/>
              </a:buClr>
              <a:buSzPts val="2000"/>
              <a:buNone/>
            </a:pPr>
            <a:r>
              <a:rPr lang="en-US" b="1" dirty="0" err="1">
                <a:latin typeface="+mn-lt"/>
              </a:rPr>
              <a:t>Applicazioni</a:t>
            </a:r>
            <a:r>
              <a:rPr lang="en-US" b="1" dirty="0">
                <a:latin typeface="+mn-lt"/>
              </a:rPr>
              <a:t> web &amp; mobile</a:t>
            </a:r>
          </a:p>
        </p:txBody>
      </p:sp>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244454" y="923424"/>
            <a:ext cx="6285438" cy="5499022"/>
          </a:xfrm>
        </p:spPr>
        <p:txBody>
          <a:bodyPr/>
          <a:lstStyle/>
          <a:p>
            <a:pPr algn="just">
              <a:buClr>
                <a:schemeClr val="dk1"/>
              </a:buClr>
              <a:buSzPts val="1100"/>
            </a:pPr>
            <a:r>
              <a:rPr lang="it-IT" b="1" dirty="0">
                <a:latin typeface="+mn-lt"/>
              </a:rPr>
              <a:t>Le applicazioni web per dispositivi mobili - offrono funzionalità di base</a:t>
            </a:r>
            <a:r>
              <a:rPr lang="it-IT" dirty="0">
                <a:latin typeface="+mn-lt"/>
              </a:rPr>
              <a:t> quando </a:t>
            </a:r>
            <a:r>
              <a:rPr lang="it-IT" b="1" dirty="0">
                <a:latin typeface="+mn-lt"/>
              </a:rPr>
              <a:t>presentano le informazioni in modo leggibile e orientato all'azione</a:t>
            </a:r>
            <a:r>
              <a:rPr lang="it-IT" dirty="0">
                <a:latin typeface="+mn-lt"/>
              </a:rPr>
              <a:t>. Il loro vantaggio è che </a:t>
            </a:r>
            <a:r>
              <a:rPr lang="it-IT" b="1" dirty="0">
                <a:latin typeface="+mn-lt"/>
              </a:rPr>
              <a:t>richiedono solo un browser</a:t>
            </a:r>
            <a:r>
              <a:rPr lang="it-IT" dirty="0">
                <a:latin typeface="+mn-lt"/>
              </a:rPr>
              <a:t> e non sono limitati alla piattaforma per la distribuzione. </a:t>
            </a:r>
          </a:p>
          <a:p>
            <a:pPr algn="just">
              <a:buClr>
                <a:schemeClr val="dk1"/>
              </a:buClr>
              <a:buSzPts val="1100"/>
            </a:pPr>
            <a:endParaRPr lang="it-IT" dirty="0">
              <a:solidFill>
                <a:srgbClr val="0563C1"/>
              </a:solidFill>
              <a:latin typeface="+mn-lt"/>
            </a:endParaRPr>
          </a:p>
          <a:p>
            <a:pPr lvl="0" algn="just">
              <a:buClr>
                <a:schemeClr val="dk1"/>
              </a:buClr>
              <a:buSzPts val="1100"/>
            </a:pPr>
            <a:r>
              <a:rPr lang="it-IT" b="1" dirty="0">
                <a:solidFill>
                  <a:schemeClr val="bg1">
                    <a:lumMod val="50000"/>
                  </a:schemeClr>
                </a:solidFill>
                <a:latin typeface="+mn-lt"/>
              </a:rPr>
              <a:t>Le applicazioni native per dispositivi mobili - </a:t>
            </a:r>
            <a:r>
              <a:rPr lang="it-IT" dirty="0">
                <a:solidFill>
                  <a:schemeClr val="bg1">
                    <a:lumMod val="50000"/>
                  </a:schemeClr>
                </a:solidFill>
                <a:latin typeface="+mn-lt"/>
              </a:rPr>
              <a:t>possono offrire </a:t>
            </a:r>
            <a:r>
              <a:rPr lang="it-IT" b="1" dirty="0">
                <a:solidFill>
                  <a:schemeClr val="bg1">
                    <a:lumMod val="50000"/>
                  </a:schemeClr>
                </a:solidFill>
                <a:latin typeface="+mn-lt"/>
              </a:rPr>
              <a:t>caratteristiche tecniche e opzioni più potenti </a:t>
            </a:r>
            <a:r>
              <a:rPr lang="it-IT" dirty="0">
                <a:solidFill>
                  <a:schemeClr val="bg1">
                    <a:lumMod val="50000"/>
                  </a:schemeClr>
                </a:solidFill>
                <a:latin typeface="+mn-lt"/>
              </a:rPr>
              <a:t>per la distribuzione di informazioni, contenuti grafici e interazioni reali in movimento, ma richiedono </a:t>
            </a:r>
            <a:r>
              <a:rPr lang="it-IT" b="1" dirty="0">
                <a:solidFill>
                  <a:schemeClr val="bg1">
                    <a:lumMod val="50000"/>
                  </a:schemeClr>
                </a:solidFill>
                <a:latin typeface="+mn-lt"/>
              </a:rPr>
              <a:t>un'installazione </a:t>
            </a:r>
            <a:r>
              <a:rPr lang="it-IT" dirty="0">
                <a:solidFill>
                  <a:schemeClr val="bg1">
                    <a:lumMod val="50000"/>
                  </a:schemeClr>
                </a:solidFill>
                <a:latin typeface="+mn-lt"/>
              </a:rPr>
              <a:t>su uno smartphone.</a:t>
            </a:r>
          </a:p>
          <a:p>
            <a:pPr lvl="0" algn="just">
              <a:buClr>
                <a:schemeClr val="dk1"/>
              </a:buClr>
              <a:buSzPts val="1100"/>
            </a:pPr>
            <a:r>
              <a:rPr lang="it-IT" sz="900" dirty="0">
                <a:solidFill>
                  <a:schemeClr val="bg1">
                    <a:lumMod val="50000"/>
                  </a:schemeClr>
                </a:solidFill>
                <a:latin typeface="+mn-lt"/>
              </a:rPr>
              <a:t> </a:t>
            </a:r>
          </a:p>
          <a:p>
            <a:pPr algn="just">
              <a:buClr>
                <a:schemeClr val="dk1"/>
              </a:buClr>
              <a:buSzPts val="1100"/>
            </a:pPr>
            <a:r>
              <a:rPr lang="it-IT" dirty="0">
                <a:solidFill>
                  <a:schemeClr val="bg1">
                    <a:lumMod val="50000"/>
                  </a:schemeClr>
                </a:solidFill>
                <a:latin typeface="+mn-lt"/>
              </a:rPr>
              <a:t>(leggi qui l'articolo sulla progettazione di app per la promozione del patrimonio culturale </a:t>
            </a:r>
            <a:r>
              <a:rPr lang="en-GB" dirty="0">
                <a:solidFill>
                  <a:schemeClr val="bg1">
                    <a:lumMod val="50000"/>
                  </a:schemeClr>
                </a:solidFill>
                <a:latin typeface="+mn-lt"/>
                <a:hlinkClick r:id="rId3">
                  <a:extLst>
                    <a:ext uri="{A12FA001-AC4F-418D-AE19-62706E023703}">
                      <ahyp:hlinkClr xmlns:ahyp="http://schemas.microsoft.com/office/drawing/2018/hyperlinkcolor" val="tx"/>
                    </a:ext>
                  </a:extLst>
                </a:hlinkClick>
              </a:rPr>
              <a:t>🕮</a:t>
            </a:r>
            <a:r>
              <a:rPr lang="en-GB" dirty="0">
                <a:solidFill>
                  <a:schemeClr val="bg1">
                    <a:lumMod val="50000"/>
                  </a:schemeClr>
                </a:solidFill>
                <a:latin typeface="+mn-lt"/>
              </a:rPr>
              <a:t>)</a:t>
            </a:r>
          </a:p>
        </p:txBody>
      </p:sp>
      <p:pic>
        <p:nvPicPr>
          <p:cNvPr id="7" name="Google Shape;535;p50">
            <a:hlinkClick r:id="rId4"/>
            <a:extLst>
              <a:ext uri="{FF2B5EF4-FFF2-40B4-BE49-F238E27FC236}">
                <a16:creationId xmlns:a16="http://schemas.microsoft.com/office/drawing/2014/main" id="{11E2C612-8E41-4C99-A253-3ED6A478D82B}"/>
              </a:ext>
            </a:extLst>
          </p:cNvPr>
          <p:cNvPicPr preferRelativeResize="0">
            <a:picLocks noGrp="1"/>
          </p:cNvPicPr>
          <p:nvPr>
            <p:ph type="pic" sz="quarter" idx="13"/>
          </p:nvPr>
        </p:nvPicPr>
        <p:blipFill>
          <a:blip r:embed="rId5">
            <a:alphaModFix/>
          </a:blip>
          <a:srcRect t="2856" b="2856"/>
          <a:stretch>
            <a:fillRect/>
          </a:stretch>
        </p:blipFill>
        <p:spPr>
          <a:xfrm>
            <a:off x="7038587" y="3028950"/>
            <a:ext cx="3692525" cy="3829050"/>
          </a:xfrm>
          <a:prstGeom prst="rect">
            <a:avLst/>
          </a:prstGeom>
          <a:noFill/>
          <a:ln>
            <a:noFill/>
          </a:ln>
        </p:spPr>
      </p:pic>
      <p:sp>
        <p:nvSpPr>
          <p:cNvPr id="8" name="Text Placeholder 4">
            <a:extLst>
              <a:ext uri="{FF2B5EF4-FFF2-40B4-BE49-F238E27FC236}">
                <a16:creationId xmlns:a16="http://schemas.microsoft.com/office/drawing/2014/main" id="{303537F2-793E-489B-A420-83105DAD7623}"/>
              </a:ext>
            </a:extLst>
          </p:cNvPr>
          <p:cNvSpPr txBox="1">
            <a:spLocks/>
          </p:cNvSpPr>
          <p:nvPr/>
        </p:nvSpPr>
        <p:spPr>
          <a:xfrm>
            <a:off x="7038587" y="2236175"/>
            <a:ext cx="3692525" cy="598465"/>
          </a:xfrm>
          <a:prstGeom prst="rect">
            <a:avLst/>
          </a:prstGeom>
          <a:ln/>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it-IT" sz="1800" dirty="0">
                <a:solidFill>
                  <a:schemeClr val="tx1"/>
                </a:solidFill>
                <a:latin typeface="+mn-lt"/>
                <a:cs typeface="Poppins" pitchFamily="2" charset="77"/>
              </a:rPr>
              <a:t>*</a:t>
            </a:r>
            <a:r>
              <a:rPr lang="it-IT" sz="1800" dirty="0">
                <a:solidFill>
                  <a:srgbClr val="7F7F7F"/>
                </a:solidFill>
                <a:latin typeface="+mn-lt"/>
                <a:cs typeface="Poppins" pitchFamily="2" charset="77"/>
              </a:rPr>
              <a:t>clicca </a:t>
            </a:r>
            <a:r>
              <a:rPr lang="it-IT" sz="1800" dirty="0" err="1">
                <a:solidFill>
                  <a:srgbClr val="7F7F7F"/>
                </a:solidFill>
                <a:latin typeface="+mn-lt"/>
                <a:cs typeface="Poppins" pitchFamily="2" charset="77"/>
              </a:rPr>
              <a:t>sull’imagine</a:t>
            </a:r>
            <a:r>
              <a:rPr lang="it-IT" sz="1800" dirty="0">
                <a:solidFill>
                  <a:srgbClr val="7F7F7F"/>
                </a:solidFill>
                <a:latin typeface="+mn-lt"/>
                <a:cs typeface="Poppins" pitchFamily="2" charset="77"/>
              </a:rPr>
              <a:t> per vedere un video sulle APP </a:t>
            </a:r>
            <a:r>
              <a:rPr lang="it-IT" sz="1800" dirty="0" err="1">
                <a:solidFill>
                  <a:srgbClr val="7F7F7F"/>
                </a:solidFill>
                <a:latin typeface="+mn-lt"/>
                <a:cs typeface="Poppins" pitchFamily="2" charset="77"/>
              </a:rPr>
              <a:t>web&amp;mobile</a:t>
            </a:r>
            <a:endParaRPr lang="it-IT" sz="1800" dirty="0">
              <a:solidFill>
                <a:srgbClr val="7F7F7F"/>
              </a:solidFill>
              <a:latin typeface="+mn-lt"/>
              <a:cs typeface="Poppins" pitchFamily="2" charset="77"/>
            </a:endParaRPr>
          </a:p>
        </p:txBody>
      </p:sp>
    </p:spTree>
    <p:extLst>
      <p:ext uri="{BB962C8B-B14F-4D97-AF65-F5344CB8AC3E}">
        <p14:creationId xmlns:p14="http://schemas.microsoft.com/office/powerpoint/2010/main" val="1712351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362788" y="1126910"/>
            <a:ext cx="5930435" cy="5521445"/>
          </a:xfrm>
        </p:spPr>
        <p:txBody>
          <a:bodyPr/>
          <a:lstStyle/>
          <a:p>
            <a:pPr marL="0" lvl="0" indent="0" algn="just" rtl="0">
              <a:spcBef>
                <a:spcPts val="0"/>
              </a:spcBef>
              <a:spcAft>
                <a:spcPts val="0"/>
              </a:spcAft>
              <a:buClr>
                <a:schemeClr val="dk1"/>
              </a:buClr>
              <a:buSzPts val="1100"/>
              <a:buNone/>
            </a:pPr>
            <a:r>
              <a:rPr lang="it-IT" dirty="0">
                <a:solidFill>
                  <a:schemeClr val="bg1">
                    <a:lumMod val="50000"/>
                  </a:schemeClr>
                </a:solidFill>
                <a:latin typeface="+mn-lt"/>
              </a:rPr>
              <a:t>Con le applicazioni puoi:</a:t>
            </a:r>
          </a:p>
          <a:p>
            <a:pPr marL="0" lvl="0" indent="0" algn="just" rtl="0">
              <a:spcBef>
                <a:spcPts val="0"/>
              </a:spcBef>
              <a:spcAft>
                <a:spcPts val="0"/>
              </a:spcAft>
              <a:buClr>
                <a:schemeClr val="dk1"/>
              </a:buClr>
              <a:buSzPts val="1100"/>
              <a:buNone/>
            </a:pPr>
            <a:endParaRPr lang="it-IT" b="1" dirty="0">
              <a:solidFill>
                <a:schemeClr val="bg1">
                  <a:lumMod val="50000"/>
                </a:schemeClr>
              </a:solidFill>
              <a:latin typeface="+mn-lt"/>
            </a:endParaRPr>
          </a:p>
          <a:p>
            <a:pPr marL="285750" indent="-285750" algn="just">
              <a:buClr>
                <a:schemeClr val="dk1"/>
              </a:buClr>
              <a:buSzPts val="1100"/>
              <a:buFont typeface="Arial" panose="020B0604020202020204" pitchFamily="34" charset="0"/>
              <a:buChar char="•"/>
            </a:pPr>
            <a:r>
              <a:rPr lang="it-IT" b="1" dirty="0">
                <a:solidFill>
                  <a:schemeClr val="bg1">
                    <a:lumMod val="50000"/>
                  </a:schemeClr>
                </a:solidFill>
                <a:latin typeface="+mn-lt"/>
              </a:rPr>
              <a:t>fornire informazioni aggiuntive</a:t>
            </a:r>
            <a:r>
              <a:rPr lang="it-IT" dirty="0">
                <a:solidFill>
                  <a:schemeClr val="bg1">
                    <a:lumMod val="50000"/>
                  </a:schemeClr>
                </a:solidFill>
                <a:latin typeface="+mn-lt"/>
              </a:rPr>
              <a:t> alla mostra, come foto, video e mappe o giochi,</a:t>
            </a:r>
          </a:p>
          <a:p>
            <a:pPr marL="285750" lvl="0" indent="-285750" algn="just">
              <a:buClr>
                <a:schemeClr val="dk1"/>
              </a:buClr>
              <a:buSzPts val="1100"/>
              <a:buFont typeface="Arial" panose="020B0604020202020204" pitchFamily="34" charset="0"/>
              <a:buChar char="•"/>
            </a:pPr>
            <a:r>
              <a:rPr lang="it-IT" b="1" dirty="0">
                <a:solidFill>
                  <a:schemeClr val="bg1">
                    <a:lumMod val="50000"/>
                  </a:schemeClr>
                </a:solidFill>
                <a:latin typeface="+mn-lt"/>
              </a:rPr>
              <a:t>fornire interazioni </a:t>
            </a:r>
            <a:r>
              <a:rPr lang="it-IT" dirty="0">
                <a:solidFill>
                  <a:schemeClr val="bg1">
                    <a:lumMod val="50000"/>
                  </a:schemeClr>
                </a:solidFill>
                <a:latin typeface="+mn-lt"/>
              </a:rPr>
              <a:t>in luoghi remoti o diversi,</a:t>
            </a:r>
          </a:p>
          <a:p>
            <a:pPr marL="285750" lvl="0" indent="-285750" algn="just">
              <a:buClr>
                <a:schemeClr val="dk1"/>
              </a:buClr>
              <a:buSzPts val="1100"/>
              <a:buFont typeface="Arial" panose="020B0604020202020204" pitchFamily="34" charset="0"/>
              <a:buChar char="•"/>
            </a:pPr>
            <a:r>
              <a:rPr lang="it-IT" b="1" dirty="0">
                <a:solidFill>
                  <a:schemeClr val="bg1">
                    <a:lumMod val="50000"/>
                  </a:schemeClr>
                </a:solidFill>
                <a:latin typeface="+mn-lt"/>
              </a:rPr>
              <a:t>abilitare un'interazione </a:t>
            </a:r>
            <a:r>
              <a:rPr lang="it-IT" dirty="0">
                <a:solidFill>
                  <a:schemeClr val="bg1">
                    <a:lumMod val="50000"/>
                  </a:schemeClr>
                </a:solidFill>
                <a:latin typeface="+mn-lt"/>
              </a:rPr>
              <a:t>in cui gli interventi fisici devono essere minimi.</a:t>
            </a:r>
          </a:p>
          <a:p>
            <a:pPr marL="285750" lvl="0" indent="-285750" algn="just">
              <a:buClr>
                <a:schemeClr val="dk1"/>
              </a:buClr>
              <a:buSzPts val="1100"/>
              <a:buFont typeface="Arial" panose="020B0604020202020204" pitchFamily="34" charset="0"/>
              <a:buChar char="•"/>
            </a:pPr>
            <a:endParaRPr lang="it-IT" dirty="0">
              <a:latin typeface="+mn-lt"/>
            </a:endParaRPr>
          </a:p>
          <a:p>
            <a:pPr algn="just">
              <a:buClr>
                <a:srgbClr val="7F7F7F"/>
              </a:buClr>
              <a:buSzPts val="1200"/>
            </a:pPr>
            <a:r>
              <a:rPr lang="it-IT" dirty="0">
                <a:solidFill>
                  <a:schemeClr val="bg1">
                    <a:lumMod val="50000"/>
                  </a:schemeClr>
                </a:solidFill>
                <a:latin typeface="+mn-lt"/>
              </a:rPr>
              <a:t>Le applicazioni web per dispositivi mobili possono essere una delle opzioni più economiche per creare un'esperienza coinvolgente.</a:t>
            </a:r>
          </a:p>
        </p:txBody>
      </p:sp>
      <p:pic>
        <p:nvPicPr>
          <p:cNvPr id="10" name="Označba mesta slike 9">
            <a:hlinkClick r:id="rId3"/>
            <a:extLst>
              <a:ext uri="{FF2B5EF4-FFF2-40B4-BE49-F238E27FC236}">
                <a16:creationId xmlns:a16="http://schemas.microsoft.com/office/drawing/2014/main" id="{6BCAF791-A16E-4F6B-B670-9315325A6D20}"/>
              </a:ext>
            </a:extLst>
          </p:cNvPr>
          <p:cNvPicPr>
            <a:picLocks noGrp="1" noChangeAspect="1"/>
          </p:cNvPicPr>
          <p:nvPr>
            <p:ph type="pic" sz="quarter" idx="13"/>
          </p:nvPr>
        </p:nvPicPr>
        <p:blipFill rotWithShape="1">
          <a:blip r:embed="rId4"/>
          <a:srcRect t="10476" b="10476"/>
          <a:stretch/>
        </p:blipFill>
        <p:spPr>
          <a:xfrm>
            <a:off x="7030329" y="3028280"/>
            <a:ext cx="3691822" cy="3829719"/>
          </a:xfrm>
        </p:spPr>
      </p:pic>
      <p:sp>
        <p:nvSpPr>
          <p:cNvPr id="7" name="Text Placeholder 4">
            <a:extLst>
              <a:ext uri="{FF2B5EF4-FFF2-40B4-BE49-F238E27FC236}">
                <a16:creationId xmlns:a16="http://schemas.microsoft.com/office/drawing/2014/main" id="{10A12AB8-230A-437C-9EAD-8CBABB119F2C}"/>
              </a:ext>
            </a:extLst>
          </p:cNvPr>
          <p:cNvSpPr txBox="1">
            <a:spLocks/>
          </p:cNvSpPr>
          <p:nvPr/>
        </p:nvSpPr>
        <p:spPr>
          <a:xfrm>
            <a:off x="7030329" y="2231137"/>
            <a:ext cx="3691822" cy="649223"/>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en-GB" sz="1800" b="0" dirty="0">
                <a:solidFill>
                  <a:schemeClr val="tx1"/>
                </a:solidFill>
                <a:latin typeface="Avenir" panose="02000503020000020003" pitchFamily="2" charset="0"/>
                <a:cs typeface="Poppins" pitchFamily="2" charset="77"/>
              </a:rPr>
              <a:t>*</a:t>
            </a:r>
            <a:r>
              <a:rPr lang="en-GB" sz="1800" b="0" dirty="0">
                <a:solidFill>
                  <a:srgbClr val="7F7F7F"/>
                </a:solidFill>
                <a:cs typeface="Poppins" pitchFamily="2" charset="77"/>
              </a:rPr>
              <a:t>click on a picture for a video about a museum app</a:t>
            </a:r>
          </a:p>
        </p:txBody>
      </p:sp>
      <p:sp>
        <p:nvSpPr>
          <p:cNvPr id="9" name="Text Placeholder 4">
            <a:extLst>
              <a:ext uri="{FF2B5EF4-FFF2-40B4-BE49-F238E27FC236}">
                <a16:creationId xmlns:a16="http://schemas.microsoft.com/office/drawing/2014/main" id="{D593B408-229F-6618-CDD7-46128DA83ACE}"/>
              </a:ext>
            </a:extLst>
          </p:cNvPr>
          <p:cNvSpPr>
            <a:spLocks noGrp="1"/>
          </p:cNvSpPr>
          <p:nvPr>
            <p:ph type="body" sz="quarter" idx="15"/>
          </p:nvPr>
        </p:nvSpPr>
        <p:spPr>
          <a:xfrm>
            <a:off x="244454" y="209645"/>
            <a:ext cx="6167104" cy="631527"/>
          </a:xfrm>
        </p:spPr>
        <p:txBody>
          <a:bodyPr/>
          <a:lstStyle/>
          <a:p>
            <a:pPr marL="0" lvl="0" indent="0" algn="just" rtl="0">
              <a:lnSpc>
                <a:spcPct val="100000"/>
              </a:lnSpc>
              <a:spcBef>
                <a:spcPts val="0"/>
              </a:spcBef>
              <a:spcAft>
                <a:spcPts val="0"/>
              </a:spcAft>
              <a:buClr>
                <a:srgbClr val="E43794"/>
              </a:buClr>
              <a:buSzPts val="2000"/>
              <a:buNone/>
            </a:pPr>
            <a:r>
              <a:rPr lang="en-US" b="1" dirty="0" err="1">
                <a:latin typeface="+mn-lt"/>
              </a:rPr>
              <a:t>Applicazioni</a:t>
            </a:r>
            <a:r>
              <a:rPr lang="en-US" b="1" dirty="0">
                <a:latin typeface="+mn-lt"/>
              </a:rPr>
              <a:t> web &amp; mobile</a:t>
            </a:r>
          </a:p>
        </p:txBody>
      </p:sp>
    </p:spTree>
    <p:extLst>
      <p:ext uri="{BB962C8B-B14F-4D97-AF65-F5344CB8AC3E}">
        <p14:creationId xmlns:p14="http://schemas.microsoft.com/office/powerpoint/2010/main" val="682239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976180-11E9-4540-90B5-6E9B481DB350}"/>
              </a:ext>
            </a:extLst>
          </p:cNvPr>
          <p:cNvSpPr>
            <a:spLocks noGrp="1"/>
          </p:cNvSpPr>
          <p:nvPr>
            <p:ph type="body" sz="quarter" idx="15"/>
          </p:nvPr>
        </p:nvSpPr>
        <p:spPr>
          <a:xfrm>
            <a:off x="403063" y="187070"/>
            <a:ext cx="5614878" cy="1215990"/>
          </a:xfrm>
        </p:spPr>
        <p:txBody>
          <a:bodyPr/>
          <a:lstStyle/>
          <a:p>
            <a:pPr marL="0" lvl="0" indent="0" algn="l" rtl="0">
              <a:lnSpc>
                <a:spcPct val="100000"/>
              </a:lnSpc>
              <a:spcBef>
                <a:spcPts val="0"/>
              </a:spcBef>
              <a:spcAft>
                <a:spcPts val="0"/>
              </a:spcAft>
              <a:buClr>
                <a:srgbClr val="E43794"/>
              </a:buClr>
              <a:buSzPts val="2000"/>
              <a:buNone/>
            </a:pPr>
            <a:r>
              <a:rPr lang="it-IT" dirty="0">
                <a:latin typeface="+mn-lt"/>
              </a:rPr>
              <a:t>Realtà Aumentata (AR) in app mobile &amp; web</a:t>
            </a:r>
          </a:p>
        </p:txBody>
      </p:sp>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403063" y="1403060"/>
            <a:ext cx="6053493" cy="5267870"/>
          </a:xfrm>
        </p:spPr>
        <p:txBody>
          <a:bodyPr/>
          <a:lstStyle/>
          <a:p>
            <a:pPr algn="just">
              <a:buClr>
                <a:schemeClr val="dk1"/>
              </a:buClr>
              <a:buSzPts val="1100"/>
            </a:pPr>
            <a:r>
              <a:rPr lang="it-IT" b="1" dirty="0" err="1">
                <a:solidFill>
                  <a:schemeClr val="bg1">
                    <a:lumMod val="50000"/>
                  </a:schemeClr>
                </a:solidFill>
                <a:latin typeface="+mn-lt"/>
              </a:rPr>
              <a:t>Un’App</a:t>
            </a:r>
            <a:r>
              <a:rPr lang="it-IT" b="1" dirty="0">
                <a:solidFill>
                  <a:schemeClr val="bg1">
                    <a:lumMod val="50000"/>
                  </a:schemeClr>
                </a:solidFill>
                <a:latin typeface="+mn-lt"/>
              </a:rPr>
              <a:t> AR </a:t>
            </a:r>
            <a:r>
              <a:rPr lang="it-IT" dirty="0">
                <a:solidFill>
                  <a:schemeClr val="bg1">
                    <a:lumMod val="50000"/>
                  </a:schemeClr>
                </a:solidFill>
                <a:latin typeface="+mn-lt"/>
              </a:rPr>
              <a:t>è un'applicazione software che aggiunge strati di informazioni (strati digitali) su uno schermo che mostra il mondo fisico. </a:t>
            </a:r>
          </a:p>
          <a:p>
            <a:pPr algn="just">
              <a:buClr>
                <a:schemeClr val="dk1"/>
              </a:buClr>
              <a:buSzPts val="1100"/>
            </a:pPr>
            <a:r>
              <a:rPr lang="it-IT" sz="1000" dirty="0">
                <a:solidFill>
                  <a:schemeClr val="bg1">
                    <a:lumMod val="50000"/>
                  </a:schemeClr>
                </a:solidFill>
                <a:latin typeface="+mn-lt"/>
              </a:rPr>
              <a:t> </a:t>
            </a:r>
          </a:p>
          <a:p>
            <a:pPr algn="just">
              <a:buClr>
                <a:schemeClr val="dk1"/>
              </a:buClr>
              <a:buSzPts val="1100"/>
            </a:pPr>
            <a:r>
              <a:rPr lang="it-IT" dirty="0">
                <a:solidFill>
                  <a:schemeClr val="bg1">
                    <a:lumMod val="50000"/>
                  </a:schemeClr>
                </a:solidFill>
                <a:latin typeface="+mn-lt"/>
              </a:rPr>
              <a:t>(guarda il video che spiega l'AR qui </a:t>
            </a:r>
            <a:r>
              <a:rPr lang="it-IT" dirty="0">
                <a:solidFill>
                  <a:schemeClr val="bg1">
                    <a:lumMod val="50000"/>
                  </a:schemeClr>
                </a:solidFill>
                <a:latin typeface="+mn-lt"/>
                <a:hlinkClick r:id="rId2">
                  <a:extLst>
                    <a:ext uri="{A12FA001-AC4F-418D-AE19-62706E023703}">
                      <ahyp:hlinkClr xmlns:ahyp="http://schemas.microsoft.com/office/drawing/2018/hyperlinkcolor" val="tx"/>
                    </a:ext>
                  </a:extLst>
                </a:hlinkClick>
              </a:rPr>
              <a:t>⤤</a:t>
            </a:r>
            <a:r>
              <a:rPr lang="it-IT" dirty="0">
                <a:solidFill>
                  <a:schemeClr val="bg1">
                    <a:lumMod val="50000"/>
                  </a:schemeClr>
                </a:solidFill>
                <a:latin typeface="+mn-lt"/>
              </a:rPr>
              <a:t> e il video che confronta le soluzioni AR per dispositivi mobili con quelle per il web qui </a:t>
            </a:r>
            <a:r>
              <a:rPr lang="it-IT" b="1" dirty="0">
                <a:solidFill>
                  <a:schemeClr val="bg1">
                    <a:lumMod val="50000"/>
                  </a:schemeClr>
                </a:solidFill>
                <a:latin typeface="+mn-lt"/>
                <a:hlinkClick r:id="rId3">
                  <a:extLst>
                    <a:ext uri="{A12FA001-AC4F-418D-AE19-62706E023703}">
                      <ahyp:hlinkClr xmlns:ahyp="http://schemas.microsoft.com/office/drawing/2018/hyperlinkcolor" val="tx"/>
                    </a:ext>
                  </a:extLst>
                </a:hlinkClick>
              </a:rPr>
              <a:t>⤤</a:t>
            </a:r>
            <a:r>
              <a:rPr lang="it-IT" dirty="0">
                <a:solidFill>
                  <a:schemeClr val="bg1">
                    <a:lumMod val="50000"/>
                  </a:schemeClr>
                </a:solidFill>
                <a:latin typeface="+mn-lt"/>
              </a:rPr>
              <a:t>) </a:t>
            </a:r>
          </a:p>
          <a:p>
            <a:pPr marL="0" lvl="0" indent="0" algn="just" rtl="0">
              <a:spcBef>
                <a:spcPts val="0"/>
              </a:spcBef>
              <a:spcAft>
                <a:spcPts val="0"/>
              </a:spcAft>
              <a:buClr>
                <a:schemeClr val="dk1"/>
              </a:buClr>
              <a:buSzPts val="1100"/>
              <a:buFont typeface="Arial"/>
              <a:buNone/>
            </a:pPr>
            <a:r>
              <a:rPr lang="en-GB" sz="1000" dirty="0">
                <a:solidFill>
                  <a:schemeClr val="bg1">
                    <a:lumMod val="50000"/>
                  </a:schemeClr>
                </a:solidFill>
                <a:latin typeface="+mn-lt"/>
              </a:rPr>
              <a:t> </a:t>
            </a:r>
          </a:p>
          <a:p>
            <a:pPr lvl="0" algn="just">
              <a:buClr>
                <a:schemeClr val="dk1"/>
              </a:buClr>
              <a:buSzPts val="1100"/>
            </a:pPr>
            <a:r>
              <a:rPr lang="it-IT" dirty="0">
                <a:solidFill>
                  <a:schemeClr val="bg1">
                    <a:lumMod val="50000"/>
                  </a:schemeClr>
                </a:solidFill>
                <a:latin typeface="+mn-lt"/>
              </a:rPr>
              <a:t>L'AR può davvero </a:t>
            </a:r>
            <a:r>
              <a:rPr lang="it-IT" b="1" dirty="0">
                <a:solidFill>
                  <a:schemeClr val="bg1">
                    <a:lumMod val="50000"/>
                  </a:schemeClr>
                </a:solidFill>
                <a:latin typeface="+mn-lt"/>
              </a:rPr>
              <a:t>aiutare i visitatori a comprendere i siti del patrimonio con resti fisici</a:t>
            </a:r>
            <a:r>
              <a:rPr lang="it-IT" dirty="0">
                <a:solidFill>
                  <a:schemeClr val="bg1">
                    <a:lumMod val="50000"/>
                  </a:schemeClr>
                </a:solidFill>
                <a:latin typeface="+mn-lt"/>
              </a:rPr>
              <a:t>, con immagini sovrapposte al luogo per mostrare come apparivano all'epoca in cui erano pienamente utilizzati.  </a:t>
            </a:r>
          </a:p>
          <a:p>
            <a:pPr lvl="0" algn="just">
              <a:buClr>
                <a:schemeClr val="dk1"/>
              </a:buClr>
              <a:buSzPts val="1100"/>
            </a:pPr>
            <a:r>
              <a:rPr lang="it-IT" dirty="0">
                <a:solidFill>
                  <a:schemeClr val="bg1">
                    <a:lumMod val="50000"/>
                  </a:schemeClr>
                </a:solidFill>
                <a:latin typeface="+mn-lt"/>
              </a:rPr>
              <a:t>(leggete qui un articolo sull'uso dell'AR nei musei </a:t>
            </a:r>
            <a:r>
              <a:rPr lang="it-IT" b="1" dirty="0">
                <a:solidFill>
                  <a:schemeClr val="bg1">
                    <a:lumMod val="50000"/>
                  </a:schemeClr>
                </a:solidFill>
                <a:latin typeface="+mn-lt"/>
                <a:hlinkClick r:id="rId4">
                  <a:extLst>
                    <a:ext uri="{A12FA001-AC4F-418D-AE19-62706E023703}">
                      <ahyp:hlinkClr xmlns:ahyp="http://schemas.microsoft.com/office/drawing/2018/hyperlinkcolor" val="tx"/>
                    </a:ext>
                  </a:extLst>
                </a:hlinkClick>
              </a:rPr>
              <a:t>🕮</a:t>
            </a:r>
            <a:r>
              <a:rPr lang="it-IT" b="1" dirty="0">
                <a:solidFill>
                  <a:schemeClr val="bg1">
                    <a:lumMod val="50000"/>
                  </a:schemeClr>
                </a:solidFill>
                <a:latin typeface="+mn-lt"/>
              </a:rPr>
              <a:t>)</a:t>
            </a:r>
            <a:endParaRPr lang="it-IT" sz="1600" b="1" dirty="0">
              <a:latin typeface="+mn-lt"/>
            </a:endParaRPr>
          </a:p>
        </p:txBody>
      </p:sp>
      <p:pic>
        <p:nvPicPr>
          <p:cNvPr id="7" name="Google Shape;521;p48" descr="Playing Pokemon Go on the street Edinburgh, UK - July 18, 2016: Closeup of a man holding a Samsung S6 smartphone, playing Pokemon Go with the game's augmented reality superimposing a character onto the pavement surface, as a person approaches in the distance. augmented reality  stock pictures, royalty-free photos &amp; images">
            <a:hlinkClick r:id="rId5"/>
            <a:extLst>
              <a:ext uri="{FF2B5EF4-FFF2-40B4-BE49-F238E27FC236}">
                <a16:creationId xmlns:a16="http://schemas.microsoft.com/office/drawing/2014/main" id="{24F033D3-6362-4E0F-AFE4-598DF483DE66}"/>
              </a:ext>
            </a:extLst>
          </p:cNvPr>
          <p:cNvPicPr preferRelativeResize="0">
            <a:picLocks noGrp="1"/>
          </p:cNvPicPr>
          <p:nvPr>
            <p:ph type="pic" sz="quarter" idx="13"/>
          </p:nvPr>
        </p:nvPicPr>
        <p:blipFill>
          <a:blip r:embed="rId6">
            <a:alphaModFix/>
          </a:blip>
          <a:srcRect l="11395" r="11395"/>
          <a:stretch>
            <a:fillRect/>
          </a:stretch>
        </p:blipFill>
        <p:spPr>
          <a:xfrm>
            <a:off x="7038587" y="3028950"/>
            <a:ext cx="3692525" cy="3829050"/>
          </a:xfrm>
          <a:prstGeom prst="rect">
            <a:avLst/>
          </a:prstGeom>
          <a:noFill/>
          <a:ln>
            <a:noFill/>
          </a:ln>
        </p:spPr>
      </p:pic>
      <p:sp>
        <p:nvSpPr>
          <p:cNvPr id="8" name="Text Placeholder 4">
            <a:extLst>
              <a:ext uri="{FF2B5EF4-FFF2-40B4-BE49-F238E27FC236}">
                <a16:creationId xmlns:a16="http://schemas.microsoft.com/office/drawing/2014/main" id="{3039884F-C687-468A-AA49-B34D7C665B53}"/>
              </a:ext>
            </a:extLst>
          </p:cNvPr>
          <p:cNvSpPr txBox="1">
            <a:spLocks/>
          </p:cNvSpPr>
          <p:nvPr/>
        </p:nvSpPr>
        <p:spPr>
          <a:xfrm>
            <a:off x="7038587" y="2199599"/>
            <a:ext cx="3692525" cy="644185"/>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en-GB" sz="1600" b="0" dirty="0">
                <a:solidFill>
                  <a:schemeClr val="tx1"/>
                </a:solidFill>
                <a:latin typeface="Avenir" panose="02000503020000020003" pitchFamily="2" charset="0"/>
                <a:cs typeface="Poppins" pitchFamily="2" charset="77"/>
              </a:rPr>
              <a:t>*</a:t>
            </a:r>
            <a:r>
              <a:rPr lang="en-GB" sz="1600" b="0" dirty="0" err="1">
                <a:solidFill>
                  <a:srgbClr val="7F7F7F"/>
                </a:solidFill>
                <a:cs typeface="Poppins" pitchFamily="2" charset="77"/>
              </a:rPr>
              <a:t>clicca</a:t>
            </a:r>
            <a:r>
              <a:rPr lang="en-GB" sz="1600" b="0" dirty="0">
                <a:solidFill>
                  <a:srgbClr val="7F7F7F"/>
                </a:solidFill>
                <a:cs typeface="Poppins" pitchFamily="2" charset="77"/>
              </a:rPr>
              <a:t> </a:t>
            </a:r>
            <a:r>
              <a:rPr lang="en-GB" sz="1600" b="0" dirty="0" err="1">
                <a:solidFill>
                  <a:srgbClr val="7F7F7F"/>
                </a:solidFill>
                <a:cs typeface="Poppins" pitchFamily="2" charset="77"/>
              </a:rPr>
              <a:t>sull’immagine</a:t>
            </a:r>
            <a:r>
              <a:rPr lang="en-GB" sz="1600" b="0" dirty="0">
                <a:solidFill>
                  <a:srgbClr val="7F7F7F"/>
                </a:solidFill>
                <a:cs typeface="Poppins" pitchFamily="2" charset="77"/>
              </a:rPr>
              <a:t> per un video di </a:t>
            </a:r>
            <a:r>
              <a:rPr lang="en-GB" sz="1600" b="0" dirty="0" err="1">
                <a:solidFill>
                  <a:srgbClr val="7F7F7F"/>
                </a:solidFill>
                <a:cs typeface="Poppins" pitchFamily="2" charset="77"/>
              </a:rPr>
              <a:t>esempio</a:t>
            </a:r>
            <a:r>
              <a:rPr lang="en-GB" sz="1600" b="0" dirty="0">
                <a:solidFill>
                  <a:srgbClr val="7F7F7F"/>
                </a:solidFill>
                <a:cs typeface="Poppins" pitchFamily="2" charset="77"/>
              </a:rPr>
              <a:t> </a:t>
            </a:r>
            <a:r>
              <a:rPr lang="en-GB" sz="1600" b="0" dirty="0" err="1">
                <a:solidFill>
                  <a:srgbClr val="7F7F7F"/>
                </a:solidFill>
                <a:cs typeface="Poppins" pitchFamily="2" charset="77"/>
              </a:rPr>
              <a:t>sull’uso</a:t>
            </a:r>
            <a:r>
              <a:rPr lang="en-GB" sz="1600" b="0" dirty="0">
                <a:solidFill>
                  <a:srgbClr val="7F7F7F"/>
                </a:solidFill>
                <a:cs typeface="Poppins" pitchFamily="2" charset="77"/>
              </a:rPr>
              <a:t> </a:t>
            </a:r>
            <a:r>
              <a:rPr lang="en-GB" sz="1600" b="0" dirty="0" err="1">
                <a:solidFill>
                  <a:srgbClr val="7F7F7F"/>
                </a:solidFill>
                <a:cs typeface="Poppins" pitchFamily="2" charset="77"/>
              </a:rPr>
              <a:t>dell’AR</a:t>
            </a:r>
            <a:endParaRPr lang="en-GB" sz="1600" b="0" dirty="0">
              <a:solidFill>
                <a:srgbClr val="7F7F7F"/>
              </a:solidFill>
              <a:latin typeface="Avenir" panose="02000503020000020003" pitchFamily="2" charset="0"/>
              <a:cs typeface="Poppins" pitchFamily="2" charset="77"/>
            </a:endParaRPr>
          </a:p>
        </p:txBody>
      </p:sp>
    </p:spTree>
    <p:extLst>
      <p:ext uri="{BB962C8B-B14F-4D97-AF65-F5344CB8AC3E}">
        <p14:creationId xmlns:p14="http://schemas.microsoft.com/office/powerpoint/2010/main" val="962180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418978" y="1839722"/>
            <a:ext cx="6008455" cy="4862919"/>
          </a:xfrm>
        </p:spPr>
        <p:txBody>
          <a:bodyPr/>
          <a:lstStyle/>
          <a:p>
            <a:pPr marL="0" lvl="0" indent="0" algn="just" rtl="0">
              <a:spcBef>
                <a:spcPts val="0"/>
              </a:spcBef>
              <a:spcAft>
                <a:spcPts val="0"/>
              </a:spcAft>
              <a:buClr>
                <a:schemeClr val="dk1"/>
              </a:buClr>
              <a:buSzPts val="1100"/>
              <a:buFont typeface="Arial"/>
              <a:buNone/>
            </a:pPr>
            <a:r>
              <a:rPr lang="it-IT" dirty="0">
                <a:solidFill>
                  <a:schemeClr val="bg1">
                    <a:lumMod val="50000"/>
                  </a:schemeClr>
                </a:solidFill>
                <a:latin typeface="+mn-lt"/>
              </a:rPr>
              <a:t>Con la realtà aumentata puoi:</a:t>
            </a:r>
          </a:p>
          <a:p>
            <a:pPr marL="0" lvl="0" indent="0" algn="just" rtl="0">
              <a:spcBef>
                <a:spcPts val="0"/>
              </a:spcBef>
              <a:spcAft>
                <a:spcPts val="0"/>
              </a:spcAft>
              <a:buClr>
                <a:schemeClr val="dk1"/>
              </a:buClr>
              <a:buSzPts val="1100"/>
              <a:buFont typeface="Arial"/>
              <a:buNone/>
            </a:pPr>
            <a:r>
              <a:rPr lang="it-IT" sz="1000" dirty="0">
                <a:solidFill>
                  <a:schemeClr val="bg1">
                    <a:lumMod val="50000"/>
                  </a:schemeClr>
                </a:solidFill>
                <a:latin typeface="+mn-lt"/>
              </a:rPr>
              <a:t> </a:t>
            </a:r>
          </a:p>
          <a:p>
            <a:pPr marL="285750" lvl="0" indent="-285750" algn="just" rtl="0">
              <a:spcBef>
                <a:spcPts val="0"/>
              </a:spcBef>
              <a:spcAft>
                <a:spcPts val="0"/>
              </a:spcAft>
              <a:buClr>
                <a:schemeClr val="dk1"/>
              </a:buClr>
              <a:buSzPts val="1100"/>
              <a:buFont typeface="Arial" panose="020B0604020202020204" pitchFamily="34" charset="0"/>
              <a:buChar char="•"/>
            </a:pPr>
            <a:r>
              <a:rPr lang="it-IT" dirty="0">
                <a:solidFill>
                  <a:schemeClr val="bg1">
                    <a:lumMod val="50000"/>
                  </a:schemeClr>
                </a:solidFill>
                <a:latin typeface="+mn-lt"/>
              </a:rPr>
              <a:t>dare vita alle esposizioni;</a:t>
            </a:r>
          </a:p>
          <a:p>
            <a:pPr marL="285750" lvl="0" indent="-285750" algn="just">
              <a:buClr>
                <a:schemeClr val="dk1"/>
              </a:buClr>
              <a:buSzPts val="1100"/>
              <a:buFont typeface="Arial" panose="020B0604020202020204" pitchFamily="34" charset="0"/>
              <a:buChar char="•"/>
            </a:pPr>
            <a:r>
              <a:rPr lang="it-IT" dirty="0">
                <a:solidFill>
                  <a:schemeClr val="bg1">
                    <a:lumMod val="50000"/>
                  </a:schemeClr>
                </a:solidFill>
                <a:latin typeface="+mn-lt"/>
              </a:rPr>
              <a:t>fornire un'esperienza di gioco e apprendimento;</a:t>
            </a:r>
          </a:p>
          <a:p>
            <a:pPr marL="285750" lvl="0" indent="-285750" algn="just" rtl="0">
              <a:spcBef>
                <a:spcPts val="0"/>
              </a:spcBef>
              <a:spcAft>
                <a:spcPts val="0"/>
              </a:spcAft>
              <a:buClr>
                <a:schemeClr val="dk1"/>
              </a:buClr>
              <a:buSzPts val="1100"/>
              <a:buFont typeface="Arial" panose="020B0604020202020204" pitchFamily="34" charset="0"/>
              <a:buChar char="•"/>
            </a:pPr>
            <a:r>
              <a:rPr lang="it-IT" dirty="0">
                <a:solidFill>
                  <a:schemeClr val="bg1">
                    <a:lumMod val="50000"/>
                  </a:schemeClr>
                </a:solidFill>
                <a:latin typeface="+mn-lt"/>
              </a:rPr>
              <a:t>rinnovare gli spazi;</a:t>
            </a:r>
          </a:p>
          <a:p>
            <a:pPr marL="285750" lvl="0" indent="-285750" algn="just">
              <a:buClr>
                <a:schemeClr val="dk1"/>
              </a:buClr>
              <a:buSzPts val="1100"/>
              <a:buFont typeface="Arial" panose="020B0604020202020204" pitchFamily="34" charset="0"/>
              <a:buChar char="•"/>
            </a:pPr>
            <a:r>
              <a:rPr lang="it-IT" dirty="0">
                <a:solidFill>
                  <a:schemeClr val="bg1">
                    <a:lumMod val="50000"/>
                  </a:schemeClr>
                </a:solidFill>
                <a:latin typeface="+mn-lt"/>
              </a:rPr>
              <a:t>far vedere ai visitatori com'era prima. </a:t>
            </a:r>
          </a:p>
          <a:p>
            <a:pPr algn="just">
              <a:buClr>
                <a:schemeClr val="dk1"/>
              </a:buClr>
              <a:buSzPts val="1100"/>
            </a:pPr>
            <a:r>
              <a:rPr lang="it-IT" sz="1000" dirty="0">
                <a:solidFill>
                  <a:schemeClr val="bg1">
                    <a:lumMod val="50000"/>
                  </a:schemeClr>
                </a:solidFill>
                <a:latin typeface="+mn-lt"/>
              </a:rPr>
              <a:t> </a:t>
            </a:r>
          </a:p>
          <a:p>
            <a:pPr algn="just">
              <a:buClr>
                <a:schemeClr val="dk1"/>
              </a:buClr>
              <a:buSzPts val="1100"/>
            </a:pPr>
            <a:r>
              <a:rPr lang="it-IT" dirty="0">
                <a:solidFill>
                  <a:schemeClr val="bg1">
                    <a:lumMod val="50000"/>
                  </a:schemeClr>
                </a:solidFill>
                <a:latin typeface="+mn-lt"/>
              </a:rPr>
              <a:t>(guarda un video che presenta una soluzione per esplorare una città attraverso le immagini storiche </a:t>
            </a:r>
            <a:r>
              <a:rPr lang="it-IT" b="1" dirty="0">
                <a:solidFill>
                  <a:schemeClr val="bg1">
                    <a:lumMod val="50000"/>
                  </a:schemeClr>
                </a:solidFill>
                <a:latin typeface="+mn-lt"/>
                <a:hlinkClick r:id="rId2">
                  <a:extLst>
                    <a:ext uri="{A12FA001-AC4F-418D-AE19-62706E023703}">
                      <ahyp:hlinkClr xmlns:ahyp="http://schemas.microsoft.com/office/drawing/2018/hyperlinkcolor" val="tx"/>
                    </a:ext>
                  </a:extLst>
                </a:hlinkClick>
              </a:rPr>
              <a:t>⤤</a:t>
            </a:r>
            <a:r>
              <a:rPr lang="it-IT" dirty="0">
                <a:solidFill>
                  <a:schemeClr val="bg1">
                    <a:lumMod val="50000"/>
                  </a:schemeClr>
                </a:solidFill>
                <a:latin typeface="+mn-lt"/>
              </a:rPr>
              <a:t>)</a:t>
            </a:r>
          </a:p>
        </p:txBody>
      </p:sp>
      <p:pic>
        <p:nvPicPr>
          <p:cNvPr id="8" name="Označba mesta slike 7">
            <a:hlinkClick r:id="rId3"/>
            <a:extLst>
              <a:ext uri="{FF2B5EF4-FFF2-40B4-BE49-F238E27FC236}">
                <a16:creationId xmlns:a16="http://schemas.microsoft.com/office/drawing/2014/main" id="{98E21C9D-AA94-454F-89B1-1A20C363EBA4}"/>
              </a:ext>
            </a:extLst>
          </p:cNvPr>
          <p:cNvPicPr>
            <a:picLocks noGrp="1" noChangeAspect="1"/>
          </p:cNvPicPr>
          <p:nvPr>
            <p:ph type="pic" sz="quarter" idx="13"/>
          </p:nvPr>
        </p:nvPicPr>
        <p:blipFill rotWithShape="1">
          <a:blip r:embed="rId4"/>
          <a:srcRect t="2200" b="2200"/>
          <a:stretch/>
        </p:blipFill>
        <p:spPr>
          <a:xfrm>
            <a:off x="7030105" y="3028280"/>
            <a:ext cx="3691822" cy="3829719"/>
          </a:xfrm>
        </p:spPr>
      </p:pic>
      <p:sp>
        <p:nvSpPr>
          <p:cNvPr id="7" name="Text Placeholder 4">
            <a:extLst>
              <a:ext uri="{FF2B5EF4-FFF2-40B4-BE49-F238E27FC236}">
                <a16:creationId xmlns:a16="http://schemas.microsoft.com/office/drawing/2014/main" id="{BE446C2E-16F0-40F2-984C-D2ABA135EAEB}"/>
              </a:ext>
            </a:extLst>
          </p:cNvPr>
          <p:cNvSpPr txBox="1">
            <a:spLocks/>
          </p:cNvSpPr>
          <p:nvPr/>
        </p:nvSpPr>
        <p:spPr>
          <a:xfrm>
            <a:off x="7030104" y="2227031"/>
            <a:ext cx="3691823" cy="625897"/>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en-GB" sz="1800" dirty="0">
                <a:solidFill>
                  <a:schemeClr val="tx1"/>
                </a:solidFill>
                <a:latin typeface="+mn-lt"/>
                <a:cs typeface="Poppins" pitchFamily="2" charset="77"/>
              </a:rPr>
              <a:t>*</a:t>
            </a:r>
            <a:r>
              <a:rPr lang="it-IT" sz="1800" dirty="0">
                <a:solidFill>
                  <a:srgbClr val="7F7F7F"/>
                </a:solidFill>
                <a:latin typeface="+mn-lt"/>
                <a:cs typeface="Poppins" pitchFamily="2" charset="77"/>
              </a:rPr>
              <a:t>clicca sull’immagine per vedere </a:t>
            </a:r>
            <a:r>
              <a:rPr lang="it-IT" sz="1800" b="0" dirty="0">
                <a:solidFill>
                  <a:srgbClr val="7F7F7F"/>
                </a:solidFill>
                <a:latin typeface="+mn-lt"/>
                <a:cs typeface="Poppins" pitchFamily="2" charset="77"/>
              </a:rPr>
              <a:t>l’</a:t>
            </a:r>
            <a:r>
              <a:rPr lang="en-GB" sz="1800" dirty="0">
                <a:solidFill>
                  <a:srgbClr val="7F7F7F"/>
                </a:solidFill>
                <a:latin typeface="+mn-lt"/>
                <a:cs typeface="Poppins" pitchFamily="2" charset="77"/>
              </a:rPr>
              <a:t>AR dare vita a </a:t>
            </a:r>
            <a:r>
              <a:rPr lang="en-GB" sz="1800" dirty="0" err="1">
                <a:solidFill>
                  <a:srgbClr val="7F7F7F"/>
                </a:solidFill>
                <a:latin typeface="+mn-lt"/>
                <a:cs typeface="Poppins" pitchFamily="2" charset="77"/>
              </a:rPr>
              <a:t>una</a:t>
            </a:r>
            <a:r>
              <a:rPr lang="en-GB" sz="1800" dirty="0">
                <a:solidFill>
                  <a:srgbClr val="7F7F7F"/>
                </a:solidFill>
                <a:latin typeface="+mn-lt"/>
                <a:cs typeface="Poppins" pitchFamily="2" charset="77"/>
              </a:rPr>
              <a:t> </a:t>
            </a:r>
            <a:r>
              <a:rPr lang="en-GB" sz="1800" dirty="0" err="1">
                <a:solidFill>
                  <a:srgbClr val="7F7F7F"/>
                </a:solidFill>
                <a:latin typeface="+mn-lt"/>
                <a:cs typeface="Poppins" pitchFamily="2" charset="77"/>
              </a:rPr>
              <a:t>mostra</a:t>
            </a:r>
            <a:endParaRPr lang="en-GB" sz="1800" dirty="0">
              <a:solidFill>
                <a:srgbClr val="7F7F7F"/>
              </a:solidFill>
              <a:latin typeface="+mn-lt"/>
              <a:cs typeface="Poppins" pitchFamily="2" charset="77"/>
            </a:endParaRPr>
          </a:p>
        </p:txBody>
      </p:sp>
      <p:sp>
        <p:nvSpPr>
          <p:cNvPr id="10" name="Text Placeholder 4">
            <a:extLst>
              <a:ext uri="{FF2B5EF4-FFF2-40B4-BE49-F238E27FC236}">
                <a16:creationId xmlns:a16="http://schemas.microsoft.com/office/drawing/2014/main" id="{29F6868F-7CF0-3E7D-8C46-C9B3C173350E}"/>
              </a:ext>
            </a:extLst>
          </p:cNvPr>
          <p:cNvSpPr txBox="1">
            <a:spLocks/>
          </p:cNvSpPr>
          <p:nvPr/>
        </p:nvSpPr>
        <p:spPr>
          <a:xfrm>
            <a:off x="403063" y="187070"/>
            <a:ext cx="5614878" cy="121599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rgbClr val="E43794"/>
              </a:buClr>
              <a:buSzPts val="2000"/>
            </a:pPr>
            <a:r>
              <a:rPr lang="it-IT">
                <a:latin typeface="+mn-lt"/>
              </a:rPr>
              <a:t>Realtà Aumentata (AR) in app mobile &amp; web</a:t>
            </a:r>
            <a:endParaRPr lang="it-IT" dirty="0">
              <a:latin typeface="+mn-lt"/>
            </a:endParaRPr>
          </a:p>
        </p:txBody>
      </p:sp>
    </p:spTree>
    <p:extLst>
      <p:ext uri="{BB962C8B-B14F-4D97-AF65-F5344CB8AC3E}">
        <p14:creationId xmlns:p14="http://schemas.microsoft.com/office/powerpoint/2010/main" val="1815914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976180-11E9-4540-90B5-6E9B481DB350}"/>
              </a:ext>
            </a:extLst>
          </p:cNvPr>
          <p:cNvSpPr>
            <a:spLocks noGrp="1"/>
          </p:cNvSpPr>
          <p:nvPr>
            <p:ph type="body" sz="quarter" idx="15"/>
          </p:nvPr>
        </p:nvSpPr>
        <p:spPr>
          <a:xfrm>
            <a:off x="418978" y="407991"/>
            <a:ext cx="5614878" cy="631527"/>
          </a:xfrm>
        </p:spPr>
        <p:txBody>
          <a:bodyPr/>
          <a:lstStyle/>
          <a:p>
            <a:pPr marL="0" lvl="0" indent="0" algn="just" rtl="0">
              <a:lnSpc>
                <a:spcPct val="100000"/>
              </a:lnSpc>
              <a:spcBef>
                <a:spcPts val="0"/>
              </a:spcBef>
              <a:spcAft>
                <a:spcPts val="0"/>
              </a:spcAft>
              <a:buClr>
                <a:srgbClr val="E43794"/>
              </a:buClr>
              <a:buSzPts val="2000"/>
              <a:buNone/>
            </a:pPr>
            <a:r>
              <a:rPr lang="it-IT" dirty="0">
                <a:latin typeface="+mn-lt"/>
              </a:rPr>
              <a:t>Realtà virtuale (VR)</a:t>
            </a:r>
            <a:endParaRPr lang="it-IT" b="1" dirty="0">
              <a:latin typeface="+mn-lt"/>
            </a:endParaRPr>
          </a:p>
          <a:p>
            <a:endParaRPr lang="en-US" dirty="0"/>
          </a:p>
        </p:txBody>
      </p:sp>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353605" y="1230310"/>
            <a:ext cx="6135971" cy="5219699"/>
          </a:xfrm>
        </p:spPr>
        <p:txBody>
          <a:bodyPr/>
          <a:lstStyle/>
          <a:p>
            <a:pPr algn="just">
              <a:buClr>
                <a:schemeClr val="dk1"/>
              </a:buClr>
              <a:buSzPts val="1100"/>
            </a:pPr>
            <a:r>
              <a:rPr lang="it-IT" b="1" dirty="0">
                <a:solidFill>
                  <a:schemeClr val="bg1">
                    <a:lumMod val="50000"/>
                  </a:schemeClr>
                </a:solidFill>
                <a:latin typeface="+mn-lt"/>
              </a:rPr>
              <a:t>La VR </a:t>
            </a:r>
            <a:r>
              <a:rPr lang="it-IT" dirty="0">
                <a:solidFill>
                  <a:schemeClr val="bg1">
                    <a:lumMod val="50000"/>
                  </a:schemeClr>
                </a:solidFill>
                <a:latin typeface="+mn-lt"/>
              </a:rPr>
              <a:t>è la </a:t>
            </a:r>
            <a:r>
              <a:rPr lang="it-IT" b="1" dirty="0">
                <a:solidFill>
                  <a:schemeClr val="bg1">
                    <a:lumMod val="50000"/>
                  </a:schemeClr>
                </a:solidFill>
                <a:latin typeface="+mn-lt"/>
              </a:rPr>
              <a:t>percezione di essere fisicamente presenti in un mondo non fisico. </a:t>
            </a:r>
            <a:r>
              <a:rPr lang="it-IT" dirty="0">
                <a:solidFill>
                  <a:schemeClr val="bg1">
                    <a:lumMod val="50000"/>
                  </a:schemeClr>
                </a:solidFill>
                <a:latin typeface="+mn-lt"/>
              </a:rPr>
              <a:t>È possibile grazie all'utilizzo di un hardware per cuffie che </a:t>
            </a:r>
            <a:r>
              <a:rPr lang="it-IT" b="1" dirty="0">
                <a:solidFill>
                  <a:schemeClr val="bg1">
                    <a:lumMod val="50000"/>
                  </a:schemeClr>
                </a:solidFill>
                <a:latin typeface="+mn-lt"/>
              </a:rPr>
              <a:t>influisce sull'udito e sulla vista</a:t>
            </a:r>
            <a:r>
              <a:rPr lang="it-IT" dirty="0">
                <a:solidFill>
                  <a:schemeClr val="bg1">
                    <a:lumMod val="50000"/>
                  </a:schemeClr>
                </a:solidFill>
                <a:latin typeface="+mn-lt"/>
              </a:rPr>
              <a:t>. </a:t>
            </a:r>
          </a:p>
          <a:p>
            <a:pPr algn="just">
              <a:buClr>
                <a:schemeClr val="dk1"/>
              </a:buClr>
              <a:buSzPts val="1100"/>
            </a:pPr>
            <a:endParaRPr lang="it-IT" sz="2400" dirty="0">
              <a:solidFill>
                <a:schemeClr val="bg1">
                  <a:lumMod val="50000"/>
                </a:schemeClr>
              </a:solidFill>
              <a:latin typeface="+mn-lt"/>
            </a:endParaRPr>
          </a:p>
          <a:p>
            <a:pPr algn="just">
              <a:buClr>
                <a:schemeClr val="dk1"/>
              </a:buClr>
              <a:buSzPts val="1100"/>
            </a:pPr>
            <a:r>
              <a:rPr lang="it-IT" dirty="0">
                <a:solidFill>
                  <a:schemeClr val="bg1">
                    <a:lumMod val="50000"/>
                  </a:schemeClr>
                </a:solidFill>
                <a:latin typeface="+mn-lt"/>
              </a:rPr>
              <a:t>La tecnologia VR può essere usata per:</a:t>
            </a:r>
          </a:p>
          <a:p>
            <a:pPr algn="just">
              <a:buClr>
                <a:schemeClr val="dk1"/>
              </a:buClr>
              <a:buSzPts val="1100"/>
            </a:pPr>
            <a:endParaRPr lang="it-IT" dirty="0">
              <a:solidFill>
                <a:schemeClr val="bg1">
                  <a:lumMod val="50000"/>
                </a:schemeClr>
              </a:solidFill>
              <a:latin typeface="+mn-lt"/>
            </a:endParaRPr>
          </a:p>
          <a:p>
            <a:pPr marL="342900" indent="-342900" algn="just">
              <a:buClr>
                <a:schemeClr val="dk1"/>
              </a:buClr>
              <a:buSzPts val="1100"/>
              <a:buFont typeface="Arial" panose="020B0604020202020204" pitchFamily="34" charset="0"/>
              <a:buChar char="•"/>
            </a:pPr>
            <a:r>
              <a:rPr lang="it-IT" dirty="0">
                <a:solidFill>
                  <a:schemeClr val="bg1">
                    <a:lumMod val="50000"/>
                  </a:schemeClr>
                </a:solidFill>
                <a:latin typeface="+mn-lt"/>
              </a:rPr>
              <a:t>visualizzazione di mondi virtuali; </a:t>
            </a:r>
          </a:p>
          <a:p>
            <a:pPr marL="342900" indent="-342900" algn="just">
              <a:buClr>
                <a:schemeClr val="dk1"/>
              </a:buClr>
              <a:buSzPts val="1100"/>
              <a:buFont typeface="Arial" panose="020B0604020202020204" pitchFamily="34" charset="0"/>
              <a:buChar char="•"/>
            </a:pPr>
            <a:r>
              <a:rPr lang="it-IT" dirty="0">
                <a:solidFill>
                  <a:schemeClr val="bg1">
                    <a:lumMod val="50000"/>
                  </a:schemeClr>
                </a:solidFill>
                <a:latin typeface="+mn-lt"/>
              </a:rPr>
              <a:t>interazione visiva con oggetti rari;</a:t>
            </a:r>
          </a:p>
          <a:p>
            <a:pPr marL="342900" indent="-342900" algn="just">
              <a:buClr>
                <a:schemeClr val="dk1"/>
              </a:buClr>
              <a:buSzPts val="1100"/>
              <a:buFont typeface="Arial" panose="020B0604020202020204" pitchFamily="34" charset="0"/>
              <a:buChar char="•"/>
            </a:pPr>
            <a:r>
              <a:rPr lang="it-IT" dirty="0">
                <a:solidFill>
                  <a:schemeClr val="bg1">
                    <a:lumMod val="50000"/>
                  </a:schemeClr>
                </a:solidFill>
                <a:latin typeface="+mn-lt"/>
              </a:rPr>
              <a:t>offrire tours; </a:t>
            </a:r>
          </a:p>
          <a:p>
            <a:pPr marL="342900" indent="-342900" algn="just">
              <a:buClr>
                <a:schemeClr val="dk1"/>
              </a:buClr>
              <a:buSzPts val="1100"/>
              <a:buFont typeface="Arial" panose="020B0604020202020204" pitchFamily="34" charset="0"/>
              <a:buChar char="•"/>
            </a:pPr>
            <a:r>
              <a:rPr lang="it-IT" dirty="0">
                <a:solidFill>
                  <a:schemeClr val="bg1">
                    <a:lumMod val="50000"/>
                  </a:schemeClr>
                </a:solidFill>
                <a:latin typeface="+mn-lt"/>
              </a:rPr>
              <a:t>giocare, … </a:t>
            </a:r>
          </a:p>
          <a:p>
            <a:pPr algn="just">
              <a:buClr>
                <a:schemeClr val="dk1"/>
              </a:buClr>
              <a:buSzPts val="1100"/>
            </a:pPr>
            <a:endParaRPr lang="it-IT" sz="2400" dirty="0">
              <a:solidFill>
                <a:schemeClr val="bg1">
                  <a:lumMod val="50000"/>
                </a:schemeClr>
              </a:solidFill>
              <a:latin typeface="+mn-lt"/>
            </a:endParaRPr>
          </a:p>
          <a:p>
            <a:pPr algn="just">
              <a:buClr>
                <a:schemeClr val="dk1"/>
              </a:buClr>
              <a:buSzPts val="1100"/>
            </a:pPr>
            <a:r>
              <a:rPr lang="it-IT" dirty="0">
                <a:solidFill>
                  <a:schemeClr val="bg1">
                    <a:lumMod val="50000"/>
                  </a:schemeClr>
                </a:solidFill>
                <a:latin typeface="+mn-lt"/>
              </a:rPr>
              <a:t>(</a:t>
            </a:r>
            <a:r>
              <a:rPr lang="it-IT" sz="2400" b="0" dirty="0">
                <a:solidFill>
                  <a:srgbClr val="7F7F7F"/>
                </a:solidFill>
                <a:latin typeface="+mn-lt"/>
                <a:cs typeface="Poppins" pitchFamily="2" charset="77"/>
              </a:rPr>
              <a:t>guarda un video che presenta la VR qui </a:t>
            </a:r>
            <a:r>
              <a:rPr lang="it-IT" b="1" dirty="0">
                <a:solidFill>
                  <a:schemeClr val="bg1">
                    <a:lumMod val="50000"/>
                  </a:schemeClr>
                </a:solidFill>
                <a:latin typeface="+mn-lt"/>
                <a:hlinkClick r:id="rId2">
                  <a:extLst>
                    <a:ext uri="{A12FA001-AC4F-418D-AE19-62706E023703}">
                      <ahyp:hlinkClr xmlns:ahyp="http://schemas.microsoft.com/office/drawing/2018/hyperlinkcolor" val="tx"/>
                    </a:ext>
                  </a:extLst>
                </a:hlinkClick>
              </a:rPr>
              <a:t>⤤</a:t>
            </a:r>
            <a:r>
              <a:rPr lang="it-IT" b="1" dirty="0">
                <a:solidFill>
                  <a:schemeClr val="bg1">
                    <a:lumMod val="50000"/>
                  </a:schemeClr>
                </a:solidFill>
                <a:latin typeface="+mn-lt"/>
              </a:rPr>
              <a:t> </a:t>
            </a:r>
            <a:r>
              <a:rPr lang="it-IT" dirty="0">
                <a:solidFill>
                  <a:schemeClr val="bg1">
                    <a:lumMod val="50000"/>
                  </a:schemeClr>
                </a:solidFill>
                <a:latin typeface="+mn-lt"/>
              </a:rPr>
              <a:t>e leggi di più sulla VR su Wikipedia qui </a:t>
            </a:r>
            <a:r>
              <a:rPr lang="it-IT" b="1" dirty="0">
                <a:solidFill>
                  <a:schemeClr val="bg1">
                    <a:lumMod val="50000"/>
                  </a:schemeClr>
                </a:solidFill>
                <a:latin typeface="+mn-lt"/>
                <a:hlinkClick r:id="rId3">
                  <a:extLst>
                    <a:ext uri="{A12FA001-AC4F-418D-AE19-62706E023703}">
                      <ahyp:hlinkClr xmlns:ahyp="http://schemas.microsoft.com/office/drawing/2018/hyperlinkcolor" val="tx"/>
                    </a:ext>
                  </a:extLst>
                </a:hlinkClick>
              </a:rPr>
              <a:t>🕮</a:t>
            </a:r>
            <a:r>
              <a:rPr lang="it-IT" dirty="0">
                <a:solidFill>
                  <a:schemeClr val="bg1">
                    <a:lumMod val="50000"/>
                  </a:schemeClr>
                </a:solidFill>
                <a:latin typeface="+mn-lt"/>
              </a:rPr>
              <a:t> </a:t>
            </a:r>
            <a:r>
              <a:rPr lang="it-IT" sz="2400" b="1" dirty="0">
                <a:solidFill>
                  <a:schemeClr val="bg1">
                    <a:lumMod val="50000"/>
                  </a:schemeClr>
                </a:solidFill>
                <a:latin typeface="+mn-lt"/>
                <a:hlinkClick r:id="rId4">
                  <a:extLst>
                    <a:ext uri="{A12FA001-AC4F-418D-AE19-62706E023703}">
                      <ahyp:hlinkClr xmlns:ahyp="http://schemas.microsoft.com/office/drawing/2018/hyperlinkcolor" val="tx"/>
                    </a:ext>
                  </a:extLst>
                </a:hlinkClick>
              </a:rPr>
              <a:t>🕮</a:t>
            </a:r>
            <a:r>
              <a:rPr lang="it-IT" dirty="0">
                <a:solidFill>
                  <a:schemeClr val="bg1">
                    <a:lumMod val="50000"/>
                  </a:schemeClr>
                </a:solidFill>
                <a:latin typeface="+mn-lt"/>
              </a:rPr>
              <a:t>) </a:t>
            </a:r>
            <a:endParaRPr lang="it-IT" sz="1600" b="1" dirty="0">
              <a:latin typeface="+mn-lt"/>
            </a:endParaRPr>
          </a:p>
        </p:txBody>
      </p:sp>
      <p:sp>
        <p:nvSpPr>
          <p:cNvPr id="7" name="Text Placeholder 4">
            <a:extLst>
              <a:ext uri="{FF2B5EF4-FFF2-40B4-BE49-F238E27FC236}">
                <a16:creationId xmlns:a16="http://schemas.microsoft.com/office/drawing/2014/main" id="{29AF6613-C5FB-4185-A535-D3479AFD8D63}"/>
              </a:ext>
            </a:extLst>
          </p:cNvPr>
          <p:cNvSpPr txBox="1">
            <a:spLocks/>
          </p:cNvSpPr>
          <p:nvPr/>
        </p:nvSpPr>
        <p:spPr>
          <a:xfrm>
            <a:off x="7019925" y="2220173"/>
            <a:ext cx="3692525" cy="660187"/>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en-GB" sz="1800" b="0" dirty="0">
                <a:solidFill>
                  <a:schemeClr val="tx1"/>
                </a:solidFill>
                <a:latin typeface="Avenir" panose="02000503020000020003" pitchFamily="2" charset="0"/>
                <a:cs typeface="Poppins" pitchFamily="2" charset="77"/>
              </a:rPr>
              <a:t>*</a:t>
            </a:r>
            <a:r>
              <a:rPr lang="en-GB" sz="1800" b="0" dirty="0" err="1">
                <a:solidFill>
                  <a:srgbClr val="7F7F7F"/>
                </a:solidFill>
                <a:cs typeface="Poppins" pitchFamily="2" charset="77"/>
              </a:rPr>
              <a:t>clicca</a:t>
            </a:r>
            <a:r>
              <a:rPr lang="en-GB" sz="1800" b="0" dirty="0">
                <a:solidFill>
                  <a:srgbClr val="7F7F7F"/>
                </a:solidFill>
                <a:cs typeface="Poppins" pitchFamily="2" charset="77"/>
              </a:rPr>
              <a:t> </a:t>
            </a:r>
            <a:r>
              <a:rPr lang="en-GB" sz="1800" b="0" dirty="0" err="1">
                <a:solidFill>
                  <a:srgbClr val="7F7F7F"/>
                </a:solidFill>
                <a:cs typeface="Poppins" pitchFamily="2" charset="77"/>
              </a:rPr>
              <a:t>sull’immagine</a:t>
            </a:r>
            <a:r>
              <a:rPr lang="en-GB" sz="1800" b="0" dirty="0">
                <a:solidFill>
                  <a:srgbClr val="7F7F7F"/>
                </a:solidFill>
                <a:cs typeface="Poppins" pitchFamily="2" charset="77"/>
              </a:rPr>
              <a:t> per </a:t>
            </a:r>
            <a:r>
              <a:rPr lang="en-GB" sz="1800" b="0" dirty="0" err="1">
                <a:solidFill>
                  <a:srgbClr val="7F7F7F"/>
                </a:solidFill>
                <a:cs typeface="Poppins" pitchFamily="2" charset="77"/>
              </a:rPr>
              <a:t>vedere</a:t>
            </a:r>
            <a:r>
              <a:rPr lang="en-GB" sz="1800" b="0" dirty="0">
                <a:solidFill>
                  <a:srgbClr val="7F7F7F"/>
                </a:solidFill>
                <a:cs typeface="Poppins" pitchFamily="2" charset="77"/>
              </a:rPr>
              <a:t> un </a:t>
            </a:r>
            <a:r>
              <a:rPr lang="en-GB" sz="1800" b="0" dirty="0" err="1">
                <a:solidFill>
                  <a:srgbClr val="7F7F7F"/>
                </a:solidFill>
                <a:cs typeface="Poppins" pitchFamily="2" charset="77"/>
              </a:rPr>
              <a:t>esempio</a:t>
            </a:r>
            <a:r>
              <a:rPr lang="en-GB" sz="1800" b="0" dirty="0">
                <a:solidFill>
                  <a:srgbClr val="7F7F7F"/>
                </a:solidFill>
                <a:cs typeface="Poppins" pitchFamily="2" charset="77"/>
              </a:rPr>
              <a:t> di </a:t>
            </a:r>
            <a:r>
              <a:rPr lang="en-GB" sz="1800" b="0" dirty="0">
                <a:solidFill>
                  <a:srgbClr val="7F7F7F"/>
                </a:solidFill>
                <a:latin typeface="Avenir" panose="02000503020000020003" pitchFamily="2" charset="0"/>
                <a:cs typeface="Poppins" pitchFamily="2" charset="77"/>
              </a:rPr>
              <a:t>VR</a:t>
            </a:r>
          </a:p>
          <a:p>
            <a:pPr algn="just">
              <a:lnSpc>
                <a:spcPct val="100000"/>
              </a:lnSpc>
              <a:spcBef>
                <a:spcPts val="0"/>
              </a:spcBef>
              <a:buClr>
                <a:srgbClr val="E43794"/>
              </a:buClr>
              <a:buSzPts val="2000"/>
            </a:pPr>
            <a:endParaRPr lang="en-GB" sz="1800" b="0" dirty="0">
              <a:solidFill>
                <a:srgbClr val="7F7F7F"/>
              </a:solidFill>
              <a:cs typeface="Poppins" pitchFamily="2" charset="77"/>
            </a:endParaRPr>
          </a:p>
        </p:txBody>
      </p:sp>
      <p:pic>
        <p:nvPicPr>
          <p:cNvPr id="20" name="Označba mesta slike 8">
            <a:hlinkClick r:id="rId5"/>
            <a:extLst>
              <a:ext uri="{FF2B5EF4-FFF2-40B4-BE49-F238E27FC236}">
                <a16:creationId xmlns:a16="http://schemas.microsoft.com/office/drawing/2014/main" id="{0980D7FF-CD65-406D-AB8D-CC9385EFD636}"/>
              </a:ext>
            </a:extLst>
          </p:cNvPr>
          <p:cNvPicPr>
            <a:picLocks noGrp="1" noChangeAspect="1"/>
          </p:cNvPicPr>
          <p:nvPr>
            <p:ph type="pic" sz="quarter" idx="13"/>
          </p:nvPr>
        </p:nvPicPr>
        <p:blipFill>
          <a:blip r:embed="rId6"/>
          <a:srcRect t="7111" b="7111"/>
          <a:stretch>
            <a:fillRect/>
          </a:stretch>
        </p:blipFill>
        <p:spPr>
          <a:xfrm>
            <a:off x="7019925" y="3028950"/>
            <a:ext cx="3692525" cy="3829050"/>
          </a:xfrm>
          <a:prstGeom prst="rect">
            <a:avLst/>
          </a:prstGeom>
        </p:spPr>
      </p:pic>
    </p:spTree>
    <p:extLst>
      <p:ext uri="{BB962C8B-B14F-4D97-AF65-F5344CB8AC3E}">
        <p14:creationId xmlns:p14="http://schemas.microsoft.com/office/powerpoint/2010/main" val="3723197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418978" y="1039518"/>
            <a:ext cx="5868290" cy="5698633"/>
          </a:xfrm>
        </p:spPr>
        <p:txBody>
          <a:bodyPr/>
          <a:lstStyle/>
          <a:p>
            <a:pPr algn="just">
              <a:buClr>
                <a:schemeClr val="dk1"/>
              </a:buClr>
              <a:buSzPts val="1100"/>
            </a:pPr>
            <a:r>
              <a:rPr lang="en-GB" dirty="0">
                <a:solidFill>
                  <a:schemeClr val="bg1">
                    <a:lumMod val="50000"/>
                  </a:schemeClr>
                </a:solidFill>
                <a:latin typeface="+mn-lt"/>
              </a:rPr>
              <a:t>Il </a:t>
            </a:r>
            <a:r>
              <a:rPr lang="en-GB" dirty="0" err="1">
                <a:solidFill>
                  <a:schemeClr val="bg1">
                    <a:lumMod val="50000"/>
                  </a:schemeClr>
                </a:solidFill>
                <a:latin typeface="+mn-lt"/>
              </a:rPr>
              <a:t>gioco</a:t>
            </a:r>
            <a:r>
              <a:rPr lang="en-GB" dirty="0">
                <a:solidFill>
                  <a:schemeClr val="bg1">
                    <a:lumMod val="50000"/>
                  </a:schemeClr>
                </a:solidFill>
                <a:latin typeface="+mn-lt"/>
              </a:rPr>
              <a:t> VR </a:t>
            </a:r>
            <a:r>
              <a:rPr lang="en-GB" dirty="0" err="1">
                <a:solidFill>
                  <a:schemeClr val="bg1">
                    <a:lumMod val="50000"/>
                  </a:schemeClr>
                </a:solidFill>
                <a:latin typeface="+mn-lt"/>
              </a:rPr>
              <a:t>è</a:t>
            </a:r>
            <a:r>
              <a:rPr lang="en-GB" dirty="0">
                <a:solidFill>
                  <a:schemeClr val="bg1">
                    <a:lumMod val="50000"/>
                  </a:schemeClr>
                </a:solidFill>
                <a:latin typeface="+mn-lt"/>
              </a:rPr>
              <a:t> un </a:t>
            </a:r>
            <a:r>
              <a:rPr lang="en-GB" b="1" dirty="0" err="1">
                <a:solidFill>
                  <a:schemeClr val="bg1">
                    <a:lumMod val="50000"/>
                  </a:schemeClr>
                </a:solidFill>
                <a:latin typeface="+mn-lt"/>
              </a:rPr>
              <a:t>videogioco</a:t>
            </a:r>
            <a:r>
              <a:rPr lang="en-GB" b="1" dirty="0">
                <a:solidFill>
                  <a:schemeClr val="bg1">
                    <a:lumMod val="50000"/>
                  </a:schemeClr>
                </a:solidFill>
                <a:latin typeface="+mn-lt"/>
              </a:rPr>
              <a:t> </a:t>
            </a:r>
            <a:r>
              <a:rPr lang="en-GB" b="1" dirty="0" err="1">
                <a:solidFill>
                  <a:schemeClr val="bg1">
                    <a:lumMod val="50000"/>
                  </a:schemeClr>
                </a:solidFill>
                <a:latin typeface="+mn-lt"/>
              </a:rPr>
              <a:t>giocato</a:t>
            </a:r>
            <a:r>
              <a:rPr lang="en-GB" b="1" dirty="0">
                <a:solidFill>
                  <a:schemeClr val="bg1">
                    <a:lumMod val="50000"/>
                  </a:schemeClr>
                </a:solidFill>
                <a:latin typeface="+mn-lt"/>
              </a:rPr>
              <a:t> </a:t>
            </a:r>
            <a:r>
              <a:rPr lang="en-GB" b="1" dirty="0" err="1">
                <a:solidFill>
                  <a:schemeClr val="bg1">
                    <a:lumMod val="50000"/>
                  </a:schemeClr>
                </a:solidFill>
                <a:latin typeface="+mn-lt"/>
              </a:rPr>
              <a:t>su</a:t>
            </a:r>
            <a:r>
              <a:rPr lang="en-GB" b="1" dirty="0">
                <a:solidFill>
                  <a:schemeClr val="bg1">
                    <a:lumMod val="50000"/>
                  </a:schemeClr>
                </a:solidFill>
                <a:latin typeface="+mn-lt"/>
              </a:rPr>
              <a:t> hardware per la </a:t>
            </a:r>
            <a:r>
              <a:rPr lang="en-GB" b="1" dirty="0" err="1">
                <a:solidFill>
                  <a:schemeClr val="bg1">
                    <a:lumMod val="50000"/>
                  </a:schemeClr>
                </a:solidFill>
                <a:latin typeface="+mn-lt"/>
              </a:rPr>
              <a:t>realtà</a:t>
            </a:r>
            <a:r>
              <a:rPr lang="en-GB" b="1" dirty="0">
                <a:solidFill>
                  <a:schemeClr val="bg1">
                    <a:lumMod val="50000"/>
                  </a:schemeClr>
                </a:solidFill>
                <a:latin typeface="+mn-lt"/>
              </a:rPr>
              <a:t> </a:t>
            </a:r>
            <a:r>
              <a:rPr lang="en-GB" b="1" dirty="0" err="1">
                <a:solidFill>
                  <a:schemeClr val="bg1">
                    <a:lumMod val="50000"/>
                  </a:schemeClr>
                </a:solidFill>
                <a:latin typeface="+mn-lt"/>
              </a:rPr>
              <a:t>virtuale</a:t>
            </a:r>
            <a:r>
              <a:rPr lang="en-GB" b="1" dirty="0">
                <a:solidFill>
                  <a:schemeClr val="bg1">
                    <a:lumMod val="50000"/>
                  </a:schemeClr>
                </a:solidFill>
                <a:latin typeface="+mn-lt"/>
              </a:rPr>
              <a:t> </a:t>
            </a:r>
            <a:r>
              <a:rPr lang="en-GB" b="1" dirty="0" err="1">
                <a:solidFill>
                  <a:schemeClr val="bg1">
                    <a:lumMod val="50000"/>
                  </a:schemeClr>
                </a:solidFill>
                <a:latin typeface="+mn-lt"/>
              </a:rPr>
              <a:t>che</a:t>
            </a:r>
            <a:r>
              <a:rPr lang="en-GB" b="1" dirty="0">
                <a:solidFill>
                  <a:schemeClr val="bg1">
                    <a:lumMod val="50000"/>
                  </a:schemeClr>
                </a:solidFill>
                <a:latin typeface="+mn-lt"/>
              </a:rPr>
              <a:t> </a:t>
            </a:r>
            <a:r>
              <a:rPr lang="en-GB" b="1" dirty="0" err="1">
                <a:solidFill>
                  <a:schemeClr val="bg1">
                    <a:lumMod val="50000"/>
                  </a:schemeClr>
                </a:solidFill>
                <a:latin typeface="+mn-lt"/>
              </a:rPr>
              <a:t>offre</a:t>
            </a:r>
            <a:r>
              <a:rPr lang="en-GB" b="1" dirty="0">
                <a:solidFill>
                  <a:schemeClr val="bg1">
                    <a:lumMod val="50000"/>
                  </a:schemeClr>
                </a:solidFill>
                <a:latin typeface="+mn-lt"/>
              </a:rPr>
              <a:t> </a:t>
            </a:r>
            <a:r>
              <a:rPr lang="en-GB" b="1" dirty="0" err="1">
                <a:solidFill>
                  <a:schemeClr val="bg1">
                    <a:lumMod val="50000"/>
                  </a:schemeClr>
                </a:solidFill>
                <a:latin typeface="+mn-lt"/>
              </a:rPr>
              <a:t>un'interazione</a:t>
            </a:r>
            <a:r>
              <a:rPr lang="en-GB" dirty="0">
                <a:solidFill>
                  <a:schemeClr val="bg1">
                    <a:lumMod val="50000"/>
                  </a:schemeClr>
                </a:solidFill>
                <a:latin typeface="+mn-lt"/>
              </a:rPr>
              <a:t>. </a:t>
            </a:r>
          </a:p>
          <a:p>
            <a:pPr algn="just">
              <a:buClr>
                <a:schemeClr val="dk1"/>
              </a:buClr>
              <a:buSzPts val="1100"/>
            </a:pPr>
            <a:endParaRPr lang="en-GB" dirty="0">
              <a:solidFill>
                <a:schemeClr val="bg1">
                  <a:lumMod val="50000"/>
                </a:schemeClr>
              </a:solidFill>
              <a:latin typeface="+mn-lt"/>
            </a:endParaRPr>
          </a:p>
          <a:p>
            <a:pPr algn="just">
              <a:buClr>
                <a:schemeClr val="dk1"/>
              </a:buClr>
              <a:buSzPts val="1100"/>
            </a:pPr>
            <a:r>
              <a:rPr lang="en-GB" dirty="0">
                <a:latin typeface="+mn-lt"/>
              </a:rPr>
              <a:t>La </a:t>
            </a:r>
            <a:r>
              <a:rPr lang="en-GB" dirty="0" err="1">
                <a:latin typeface="+mn-lt"/>
              </a:rPr>
              <a:t>maggior</a:t>
            </a:r>
            <a:r>
              <a:rPr lang="en-GB" dirty="0">
                <a:latin typeface="+mn-lt"/>
              </a:rPr>
              <a:t> </a:t>
            </a:r>
            <a:r>
              <a:rPr lang="en-GB" dirty="0" err="1">
                <a:latin typeface="+mn-lt"/>
              </a:rPr>
              <a:t>parte</a:t>
            </a:r>
            <a:r>
              <a:rPr lang="en-GB" dirty="0">
                <a:latin typeface="+mn-lt"/>
              </a:rPr>
              <a:t> </a:t>
            </a:r>
            <a:r>
              <a:rPr lang="en-GB" dirty="0" err="1">
                <a:latin typeface="+mn-lt"/>
              </a:rPr>
              <a:t>dei</a:t>
            </a:r>
            <a:r>
              <a:rPr lang="en-GB" dirty="0">
                <a:latin typeface="+mn-lt"/>
              </a:rPr>
              <a:t> </a:t>
            </a:r>
            <a:r>
              <a:rPr lang="en-GB" dirty="0" err="1">
                <a:latin typeface="+mn-lt"/>
              </a:rPr>
              <a:t>giochi</a:t>
            </a:r>
            <a:r>
              <a:rPr lang="en-GB" dirty="0">
                <a:latin typeface="+mn-lt"/>
              </a:rPr>
              <a:t> VR </a:t>
            </a:r>
            <a:r>
              <a:rPr lang="en-GB" b="1" dirty="0" err="1">
                <a:latin typeface="+mn-lt"/>
              </a:rPr>
              <a:t>si</a:t>
            </a:r>
            <a:r>
              <a:rPr lang="en-GB" b="1" dirty="0">
                <a:latin typeface="+mn-lt"/>
              </a:rPr>
              <a:t> </a:t>
            </a:r>
            <a:r>
              <a:rPr lang="en-GB" b="1" dirty="0" err="1">
                <a:latin typeface="+mn-lt"/>
              </a:rPr>
              <a:t>basa</a:t>
            </a:r>
            <a:r>
              <a:rPr lang="en-GB" b="1" dirty="0">
                <a:latin typeface="+mn-lt"/>
              </a:rPr>
              <a:t> </a:t>
            </a:r>
            <a:r>
              <a:rPr lang="en-GB" dirty="0" err="1">
                <a:latin typeface="+mn-lt"/>
              </a:rPr>
              <a:t>su</a:t>
            </a:r>
            <a:r>
              <a:rPr lang="en-GB" dirty="0">
                <a:latin typeface="+mn-lt"/>
              </a:rPr>
              <a:t> </a:t>
            </a:r>
            <a:r>
              <a:rPr lang="en-GB" dirty="0" err="1">
                <a:latin typeface="+mn-lt"/>
              </a:rPr>
              <a:t>tre</a:t>
            </a:r>
            <a:r>
              <a:rPr lang="en-GB" dirty="0">
                <a:latin typeface="+mn-lt"/>
              </a:rPr>
              <a:t> tipi di </a:t>
            </a:r>
            <a:r>
              <a:rPr lang="en-GB" dirty="0" err="1">
                <a:latin typeface="+mn-lt"/>
              </a:rPr>
              <a:t>immersione</a:t>
            </a:r>
            <a:r>
              <a:rPr lang="en-GB" dirty="0">
                <a:latin typeface="+mn-lt"/>
              </a:rPr>
              <a:t>:</a:t>
            </a:r>
          </a:p>
          <a:p>
            <a:pPr algn="just">
              <a:buClr>
                <a:schemeClr val="dk1"/>
              </a:buClr>
              <a:buSzPts val="1100"/>
            </a:pPr>
            <a:endParaRPr lang="en-GB" b="1" dirty="0">
              <a:solidFill>
                <a:schemeClr val="bg1">
                  <a:lumMod val="50000"/>
                </a:schemeClr>
              </a:solidFill>
              <a:latin typeface="+mn-lt"/>
            </a:endParaRPr>
          </a:p>
          <a:p>
            <a:pPr marL="342900" indent="-342900" algn="just">
              <a:buClr>
                <a:schemeClr val="dk1"/>
              </a:buClr>
              <a:buSzPts val="1100"/>
              <a:buFont typeface="Arial" panose="020B0604020202020204" pitchFamily="34" charset="0"/>
              <a:buChar char="•"/>
            </a:pPr>
            <a:r>
              <a:rPr lang="en-GB" sz="2400" b="1" dirty="0" err="1">
                <a:latin typeface="+mn-lt"/>
              </a:rPr>
              <a:t>Immersione</a:t>
            </a:r>
            <a:r>
              <a:rPr lang="en-GB" sz="2400" b="1" dirty="0">
                <a:latin typeface="+mn-lt"/>
              </a:rPr>
              <a:t> </a:t>
            </a:r>
            <a:r>
              <a:rPr lang="en-GB" sz="2400" b="1" dirty="0" err="1">
                <a:latin typeface="+mn-lt"/>
              </a:rPr>
              <a:t>narrativa</a:t>
            </a:r>
            <a:r>
              <a:rPr lang="en-GB" sz="2400" dirty="0">
                <a:latin typeface="+mn-lt"/>
              </a:rPr>
              <a:t>: </a:t>
            </a:r>
            <a:r>
              <a:rPr lang="it-IT" sz="2400" dirty="0">
                <a:latin typeface="+mn-lt"/>
              </a:rPr>
              <a:t>l’utente è coinvolto in una storia</a:t>
            </a:r>
            <a:endParaRPr lang="en-GB" sz="2400" dirty="0">
              <a:latin typeface="+mn-lt"/>
            </a:endParaRPr>
          </a:p>
          <a:p>
            <a:pPr marL="342900" indent="-342900" algn="just">
              <a:buClr>
                <a:schemeClr val="dk1"/>
              </a:buClr>
              <a:buSzPts val="1100"/>
              <a:buFont typeface="Arial" panose="020B0604020202020204" pitchFamily="34" charset="0"/>
              <a:buChar char="•"/>
            </a:pPr>
            <a:r>
              <a:rPr lang="en-GB" b="1" dirty="0" err="1">
                <a:latin typeface="+mn-lt"/>
              </a:rPr>
              <a:t>Immersione</a:t>
            </a:r>
            <a:r>
              <a:rPr lang="en-GB" b="1" dirty="0">
                <a:latin typeface="+mn-lt"/>
              </a:rPr>
              <a:t> </a:t>
            </a:r>
            <a:r>
              <a:rPr lang="en-GB" b="1" dirty="0" err="1">
                <a:latin typeface="+mn-lt"/>
              </a:rPr>
              <a:t>tattile</a:t>
            </a:r>
            <a:r>
              <a:rPr lang="sl-SI" b="1" dirty="0">
                <a:latin typeface="+mn-lt"/>
              </a:rPr>
              <a:t>:</a:t>
            </a:r>
            <a:r>
              <a:rPr lang="en-GB" b="1" dirty="0">
                <a:latin typeface="+mn-lt"/>
              </a:rPr>
              <a:t> </a:t>
            </a:r>
            <a:r>
              <a:rPr lang="en-GB" dirty="0" err="1">
                <a:latin typeface="+mn-lt"/>
              </a:rPr>
              <a:t>eseguire</a:t>
            </a:r>
            <a:r>
              <a:rPr lang="en-GB" dirty="0">
                <a:latin typeface="+mn-lt"/>
              </a:rPr>
              <a:t> </a:t>
            </a:r>
            <a:r>
              <a:rPr lang="en-GB" dirty="0" err="1">
                <a:latin typeface="+mn-lt"/>
              </a:rPr>
              <a:t>operazioni</a:t>
            </a:r>
            <a:r>
              <a:rPr lang="en-GB" dirty="0">
                <a:latin typeface="+mn-lt"/>
              </a:rPr>
              <a:t> </a:t>
            </a:r>
            <a:r>
              <a:rPr lang="en-GB" dirty="0" err="1">
                <a:latin typeface="+mn-lt"/>
              </a:rPr>
              <a:t>tattili</a:t>
            </a:r>
            <a:r>
              <a:rPr lang="en-GB" dirty="0">
                <a:latin typeface="+mn-lt"/>
              </a:rPr>
              <a:t> </a:t>
            </a:r>
            <a:r>
              <a:rPr lang="en-GB" dirty="0" err="1">
                <a:latin typeface="+mn-lt"/>
              </a:rPr>
              <a:t>che</a:t>
            </a:r>
            <a:r>
              <a:rPr lang="en-GB" dirty="0">
                <a:latin typeface="+mn-lt"/>
              </a:rPr>
              <a:t> </a:t>
            </a:r>
            <a:r>
              <a:rPr lang="en-GB" dirty="0" err="1">
                <a:latin typeface="+mn-lt"/>
              </a:rPr>
              <a:t>richiedono</a:t>
            </a:r>
            <a:r>
              <a:rPr lang="en-GB" dirty="0">
                <a:latin typeface="+mn-lt"/>
              </a:rPr>
              <a:t> </a:t>
            </a:r>
            <a:r>
              <a:rPr lang="en-GB" dirty="0" err="1">
                <a:latin typeface="+mn-lt"/>
              </a:rPr>
              <a:t>abilità</a:t>
            </a:r>
            <a:endParaRPr lang="en-GB" b="1" dirty="0">
              <a:latin typeface="+mn-lt"/>
            </a:endParaRPr>
          </a:p>
          <a:p>
            <a:pPr marL="342900" indent="-342900" algn="just">
              <a:buClr>
                <a:schemeClr val="dk1"/>
              </a:buClr>
              <a:buSzPts val="1100"/>
              <a:buFont typeface="Arial" panose="020B0604020202020204" pitchFamily="34" charset="0"/>
              <a:buChar char="•"/>
            </a:pPr>
            <a:r>
              <a:rPr lang="en-GB" b="1" dirty="0" err="1">
                <a:latin typeface="+mn-lt"/>
              </a:rPr>
              <a:t>Immersione</a:t>
            </a:r>
            <a:r>
              <a:rPr lang="en-GB" b="1" dirty="0">
                <a:latin typeface="+mn-lt"/>
              </a:rPr>
              <a:t> </a:t>
            </a:r>
            <a:r>
              <a:rPr lang="en-GB" b="1" dirty="0" err="1">
                <a:latin typeface="+mn-lt"/>
              </a:rPr>
              <a:t>strategica</a:t>
            </a:r>
            <a:r>
              <a:rPr lang="sl-SI" b="1" dirty="0">
                <a:latin typeface="+mn-lt"/>
              </a:rPr>
              <a:t>:</a:t>
            </a:r>
            <a:r>
              <a:rPr lang="en-GB" b="1" dirty="0">
                <a:latin typeface="+mn-lt"/>
              </a:rPr>
              <a:t> </a:t>
            </a:r>
            <a:r>
              <a:rPr lang="en-GB" dirty="0" err="1">
                <a:latin typeface="+mn-lt"/>
              </a:rPr>
              <a:t>eseguire</a:t>
            </a:r>
            <a:r>
              <a:rPr lang="en-GB" dirty="0">
                <a:latin typeface="+mn-lt"/>
              </a:rPr>
              <a:t> </a:t>
            </a:r>
            <a:r>
              <a:rPr lang="en-GB" dirty="0" err="1">
                <a:latin typeface="+mn-lt"/>
              </a:rPr>
              <a:t>operazioni</a:t>
            </a:r>
            <a:r>
              <a:rPr lang="en-GB" dirty="0">
                <a:latin typeface="+mn-lt"/>
              </a:rPr>
              <a:t> </a:t>
            </a:r>
            <a:r>
              <a:rPr lang="en-GB" dirty="0" err="1">
                <a:latin typeface="+mn-lt"/>
              </a:rPr>
              <a:t>tattili</a:t>
            </a:r>
            <a:r>
              <a:rPr lang="en-GB" dirty="0">
                <a:latin typeface="+mn-lt"/>
              </a:rPr>
              <a:t> </a:t>
            </a:r>
            <a:r>
              <a:rPr lang="en-GB" dirty="0" err="1">
                <a:latin typeface="+mn-lt"/>
              </a:rPr>
              <a:t>che</a:t>
            </a:r>
            <a:r>
              <a:rPr lang="en-GB" dirty="0">
                <a:latin typeface="+mn-lt"/>
              </a:rPr>
              <a:t> </a:t>
            </a:r>
            <a:r>
              <a:rPr lang="en-GB" dirty="0" err="1">
                <a:latin typeface="+mn-lt"/>
              </a:rPr>
              <a:t>comportano</a:t>
            </a:r>
            <a:r>
              <a:rPr lang="en-GB" dirty="0">
                <a:latin typeface="+mn-lt"/>
              </a:rPr>
              <a:t> </a:t>
            </a:r>
            <a:r>
              <a:rPr lang="en-GB" dirty="0" err="1">
                <a:latin typeface="+mn-lt"/>
              </a:rPr>
              <a:t>una</a:t>
            </a:r>
            <a:r>
              <a:rPr lang="en-GB" dirty="0">
                <a:latin typeface="+mn-lt"/>
              </a:rPr>
              <a:t> </a:t>
            </a:r>
            <a:r>
              <a:rPr lang="en-GB" dirty="0" err="1">
                <a:latin typeface="+mn-lt"/>
              </a:rPr>
              <a:t>sfida</a:t>
            </a:r>
            <a:r>
              <a:rPr lang="en-GB" dirty="0">
                <a:latin typeface="+mn-lt"/>
              </a:rPr>
              <a:t> </a:t>
            </a:r>
            <a:r>
              <a:rPr lang="en-GB" dirty="0" err="1">
                <a:latin typeface="+mn-lt"/>
              </a:rPr>
              <a:t>mentale</a:t>
            </a:r>
            <a:endParaRPr lang="en-GB" dirty="0">
              <a:latin typeface="+mn-lt"/>
            </a:endParaRPr>
          </a:p>
          <a:p>
            <a:pPr marL="342900" indent="-342900" algn="just">
              <a:buClr>
                <a:schemeClr val="dk1"/>
              </a:buClr>
              <a:buSzPts val="1100"/>
              <a:buFont typeface="Arial" panose="020B0604020202020204" pitchFamily="34" charset="0"/>
              <a:buChar char="•"/>
            </a:pPr>
            <a:endParaRPr lang="en-GB" dirty="0"/>
          </a:p>
        </p:txBody>
      </p:sp>
      <p:sp>
        <p:nvSpPr>
          <p:cNvPr id="10" name="Text Placeholder 4">
            <a:extLst>
              <a:ext uri="{FF2B5EF4-FFF2-40B4-BE49-F238E27FC236}">
                <a16:creationId xmlns:a16="http://schemas.microsoft.com/office/drawing/2014/main" id="{D78ECA82-427A-440D-A8C5-B309FEFD4BF7}"/>
              </a:ext>
            </a:extLst>
          </p:cNvPr>
          <p:cNvSpPr>
            <a:spLocks noGrp="1"/>
          </p:cNvSpPr>
          <p:nvPr>
            <p:ph type="body" sz="quarter" idx="15"/>
          </p:nvPr>
        </p:nvSpPr>
        <p:spPr>
          <a:xfrm>
            <a:off x="418978" y="407991"/>
            <a:ext cx="5614878" cy="631527"/>
          </a:xfrm>
        </p:spPr>
        <p:txBody>
          <a:bodyPr/>
          <a:lstStyle/>
          <a:p>
            <a:pPr marL="0" lvl="0" indent="0" algn="just" rtl="0">
              <a:lnSpc>
                <a:spcPct val="100000"/>
              </a:lnSpc>
              <a:spcBef>
                <a:spcPts val="0"/>
              </a:spcBef>
              <a:spcAft>
                <a:spcPts val="0"/>
              </a:spcAft>
              <a:buClr>
                <a:srgbClr val="E43794"/>
              </a:buClr>
              <a:buSzPts val="2000"/>
              <a:buNone/>
            </a:pPr>
            <a:r>
              <a:rPr lang="it-IT" b="1" dirty="0">
                <a:latin typeface="+mn-lt"/>
              </a:rPr>
              <a:t>Giochi in VR</a:t>
            </a:r>
          </a:p>
        </p:txBody>
      </p:sp>
      <p:sp>
        <p:nvSpPr>
          <p:cNvPr id="7" name="PoljeZBesedilom 6">
            <a:extLst>
              <a:ext uri="{FF2B5EF4-FFF2-40B4-BE49-F238E27FC236}">
                <a16:creationId xmlns:a16="http://schemas.microsoft.com/office/drawing/2014/main" id="{FF27D498-812E-47BB-8852-F354EADB6B98}"/>
              </a:ext>
            </a:extLst>
          </p:cNvPr>
          <p:cNvSpPr txBox="1"/>
          <p:nvPr/>
        </p:nvSpPr>
        <p:spPr>
          <a:xfrm>
            <a:off x="7019922" y="2237412"/>
            <a:ext cx="3604499"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00000"/>
              </a:lnSpc>
              <a:spcBef>
                <a:spcPts val="0"/>
              </a:spcBef>
              <a:buClr>
                <a:srgbClr val="E43794"/>
              </a:buClr>
              <a:buSzPts val="2000"/>
            </a:pPr>
            <a:r>
              <a:rPr lang="en-GB" sz="1800" b="0" dirty="0">
                <a:solidFill>
                  <a:schemeClr val="tx1"/>
                </a:solidFill>
                <a:cs typeface="Poppins" pitchFamily="2" charset="77"/>
              </a:rPr>
              <a:t>*</a:t>
            </a:r>
            <a:r>
              <a:rPr lang="en-GB" sz="1800" b="0" dirty="0" err="1">
                <a:solidFill>
                  <a:srgbClr val="7F7F7F"/>
                </a:solidFill>
                <a:cs typeface="Poppins" pitchFamily="2" charset="77"/>
              </a:rPr>
              <a:t>clicca</a:t>
            </a:r>
            <a:r>
              <a:rPr lang="en-GB" sz="1800" b="0" dirty="0">
                <a:solidFill>
                  <a:srgbClr val="7F7F7F"/>
                </a:solidFill>
                <a:cs typeface="Poppins" pitchFamily="2" charset="77"/>
              </a:rPr>
              <a:t> </a:t>
            </a:r>
            <a:r>
              <a:rPr lang="en-GB" sz="1800" b="0" dirty="0" err="1">
                <a:solidFill>
                  <a:srgbClr val="7F7F7F"/>
                </a:solidFill>
                <a:cs typeface="Poppins" pitchFamily="2" charset="77"/>
              </a:rPr>
              <a:t>su</a:t>
            </a:r>
            <a:r>
              <a:rPr lang="en-GB" dirty="0" err="1">
                <a:solidFill>
                  <a:srgbClr val="7F7F7F"/>
                </a:solidFill>
                <a:cs typeface="Poppins" pitchFamily="2" charset="77"/>
              </a:rPr>
              <a:t>ll’imagine</a:t>
            </a:r>
            <a:r>
              <a:rPr lang="en-GB" dirty="0">
                <a:solidFill>
                  <a:srgbClr val="7F7F7F"/>
                </a:solidFill>
                <a:cs typeface="Poppins" pitchFamily="2" charset="77"/>
              </a:rPr>
              <a:t> per </a:t>
            </a:r>
            <a:r>
              <a:rPr lang="en-GB" dirty="0" err="1">
                <a:solidFill>
                  <a:srgbClr val="7F7F7F"/>
                </a:solidFill>
                <a:cs typeface="Poppins" pitchFamily="2" charset="77"/>
              </a:rPr>
              <a:t>vedere</a:t>
            </a:r>
            <a:r>
              <a:rPr lang="en-GB" dirty="0">
                <a:solidFill>
                  <a:srgbClr val="7F7F7F"/>
                </a:solidFill>
                <a:cs typeface="Poppins" pitchFamily="2" charset="77"/>
              </a:rPr>
              <a:t> un </a:t>
            </a:r>
            <a:r>
              <a:rPr lang="en-GB" dirty="0" err="1">
                <a:solidFill>
                  <a:srgbClr val="7F7F7F"/>
                </a:solidFill>
                <a:cs typeface="Poppins" pitchFamily="2" charset="77"/>
              </a:rPr>
              <a:t>esempio</a:t>
            </a:r>
            <a:r>
              <a:rPr lang="en-GB" dirty="0">
                <a:solidFill>
                  <a:srgbClr val="7F7F7F"/>
                </a:solidFill>
                <a:cs typeface="Poppins" pitchFamily="2" charset="77"/>
              </a:rPr>
              <a:t> di </a:t>
            </a:r>
            <a:r>
              <a:rPr lang="en-GB" dirty="0" err="1">
                <a:solidFill>
                  <a:srgbClr val="7F7F7F"/>
                </a:solidFill>
                <a:cs typeface="Poppins" pitchFamily="2" charset="77"/>
              </a:rPr>
              <a:t>gioco</a:t>
            </a:r>
            <a:r>
              <a:rPr lang="en-GB" dirty="0">
                <a:solidFill>
                  <a:srgbClr val="7F7F7F"/>
                </a:solidFill>
                <a:cs typeface="Poppins" pitchFamily="2" charset="77"/>
              </a:rPr>
              <a:t> VR (1)</a:t>
            </a:r>
            <a:endParaRPr lang="en-GB" sz="1800" b="0" dirty="0">
              <a:solidFill>
                <a:srgbClr val="7F7F7F"/>
              </a:solidFill>
              <a:cs typeface="Poppins" pitchFamily="2" charset="77"/>
            </a:endParaRPr>
          </a:p>
        </p:txBody>
      </p:sp>
      <p:pic>
        <p:nvPicPr>
          <p:cNvPr id="13" name="Google Shape;514;p47" descr="Young couple playing virtual reality games together Young couple playing virtual reality games together. Kyoto, Japan. May 2016 VR GAME  stock pictures, royalty-free photos &amp; images">
            <a:hlinkClick r:id="rId2"/>
            <a:extLst>
              <a:ext uri="{FF2B5EF4-FFF2-40B4-BE49-F238E27FC236}">
                <a16:creationId xmlns:a16="http://schemas.microsoft.com/office/drawing/2014/main" id="{475CF8E2-A678-4495-88B3-22E06C33653F}"/>
              </a:ext>
            </a:extLst>
          </p:cNvPr>
          <p:cNvPicPr preferRelativeResize="0">
            <a:picLocks noGrp="1"/>
          </p:cNvPicPr>
          <p:nvPr>
            <p:ph type="pic" sz="quarter" idx="13"/>
          </p:nvPr>
        </p:nvPicPr>
        <p:blipFill>
          <a:blip r:embed="rId3">
            <a:alphaModFix/>
          </a:blip>
          <a:srcRect l="17855" r="17855"/>
          <a:stretch>
            <a:fillRect/>
          </a:stretch>
        </p:blipFill>
        <p:spPr>
          <a:xfrm>
            <a:off x="7019922" y="3037828"/>
            <a:ext cx="3692525" cy="3829050"/>
          </a:xfrm>
          <a:prstGeom prst="rect">
            <a:avLst/>
          </a:prstGeom>
          <a:noFill/>
          <a:ln>
            <a:noFill/>
          </a:ln>
        </p:spPr>
      </p:pic>
    </p:spTree>
    <p:extLst>
      <p:ext uri="{BB962C8B-B14F-4D97-AF65-F5344CB8AC3E}">
        <p14:creationId xmlns:p14="http://schemas.microsoft.com/office/powerpoint/2010/main" val="2585282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C372AF-59B9-2A47-B3E3-20461B5B1B40}"/>
              </a:ext>
            </a:extLst>
          </p:cNvPr>
          <p:cNvSpPr>
            <a:spLocks noGrp="1"/>
          </p:cNvSpPr>
          <p:nvPr>
            <p:ph type="body" sz="quarter" idx="10"/>
          </p:nvPr>
        </p:nvSpPr>
        <p:spPr>
          <a:xfrm>
            <a:off x="528624" y="373226"/>
            <a:ext cx="6811615" cy="425329"/>
          </a:xfrm>
        </p:spPr>
        <p:txBody>
          <a:bodyPr/>
          <a:lstStyle/>
          <a:p>
            <a:r>
              <a:rPr lang="en-US" dirty="0">
                <a:latin typeface="+mn-lt"/>
              </a:rPr>
              <a:t>INDICE DEI CONTENUTI</a:t>
            </a:r>
          </a:p>
        </p:txBody>
      </p:sp>
      <p:sp>
        <p:nvSpPr>
          <p:cNvPr id="5" name="Slide Number Placeholder 4">
            <a:extLst>
              <a:ext uri="{FF2B5EF4-FFF2-40B4-BE49-F238E27FC236}">
                <a16:creationId xmlns:a16="http://schemas.microsoft.com/office/drawing/2014/main" id="{F2B6A32D-CB83-5048-A576-E872EBE78B9E}"/>
              </a:ext>
            </a:extLst>
          </p:cNvPr>
          <p:cNvSpPr>
            <a:spLocks noGrp="1"/>
          </p:cNvSpPr>
          <p:nvPr>
            <p:ph type="sldNum" sz="quarter" idx="29"/>
          </p:nvPr>
        </p:nvSpPr>
        <p:spPr/>
        <p:txBody>
          <a:bodyPr/>
          <a:lstStyle/>
          <a:p>
            <a:fld id="{48F63A3B-78C7-47BE-AE5E-E10140E04643}" type="slidenum">
              <a:rPr lang="en-US" smtClean="0"/>
              <a:t>2</a:t>
            </a:fld>
            <a:endParaRPr lang="en-US" dirty="0"/>
          </a:p>
        </p:txBody>
      </p:sp>
      <p:sp>
        <p:nvSpPr>
          <p:cNvPr id="6" name="Text Placeholder 5">
            <a:extLst>
              <a:ext uri="{FF2B5EF4-FFF2-40B4-BE49-F238E27FC236}">
                <a16:creationId xmlns:a16="http://schemas.microsoft.com/office/drawing/2014/main" id="{4F8F8DFE-120B-5247-A06F-B08968F6DAA0}"/>
              </a:ext>
            </a:extLst>
          </p:cNvPr>
          <p:cNvSpPr>
            <a:spLocks noGrp="1"/>
          </p:cNvSpPr>
          <p:nvPr>
            <p:ph type="body" sz="quarter" idx="30"/>
          </p:nvPr>
        </p:nvSpPr>
        <p:spPr>
          <a:xfrm>
            <a:off x="528624" y="1794137"/>
            <a:ext cx="558216" cy="673765"/>
          </a:xfrm>
        </p:spPr>
        <p:txBody>
          <a:bodyPr/>
          <a:lstStyle/>
          <a:p>
            <a:r>
              <a:rPr lang="sl-SI" dirty="0"/>
              <a:t>01</a:t>
            </a:r>
            <a:endParaRPr lang="en-US" dirty="0"/>
          </a:p>
        </p:txBody>
      </p:sp>
      <p:sp>
        <p:nvSpPr>
          <p:cNvPr id="7" name="Text Placeholder 6">
            <a:extLst>
              <a:ext uri="{FF2B5EF4-FFF2-40B4-BE49-F238E27FC236}">
                <a16:creationId xmlns:a16="http://schemas.microsoft.com/office/drawing/2014/main" id="{82FDC231-972B-A844-888F-A8BAA7018795}"/>
              </a:ext>
            </a:extLst>
          </p:cNvPr>
          <p:cNvSpPr>
            <a:spLocks noGrp="1"/>
          </p:cNvSpPr>
          <p:nvPr>
            <p:ph type="body" sz="quarter" idx="31"/>
          </p:nvPr>
        </p:nvSpPr>
        <p:spPr>
          <a:xfrm>
            <a:off x="1435985" y="1794137"/>
            <a:ext cx="6395581" cy="673765"/>
          </a:xfrm>
        </p:spPr>
        <p:txBody>
          <a:bodyPr/>
          <a:lstStyle/>
          <a:p>
            <a:pPr marL="0" lvl="0" indent="0" algn="l" rtl="0">
              <a:lnSpc>
                <a:spcPct val="90000"/>
              </a:lnSpc>
              <a:spcBef>
                <a:spcPts val="0"/>
              </a:spcBef>
              <a:spcAft>
                <a:spcPts val="0"/>
              </a:spcAft>
              <a:buClr>
                <a:srgbClr val="7F7F7F"/>
              </a:buClr>
              <a:buSzPts val="1400"/>
              <a:buNone/>
            </a:pPr>
            <a:r>
              <a:rPr lang="it-IT" dirty="0">
                <a:latin typeface="+mn-lt"/>
              </a:rPr>
              <a:t>Cosa sono le esperienze turistiche immersive </a:t>
            </a:r>
            <a:r>
              <a:rPr lang="sl-SI" dirty="0">
                <a:latin typeface="+mn-lt"/>
              </a:rPr>
              <a:t>(ETI)</a:t>
            </a:r>
            <a:endParaRPr lang="en-US" dirty="0">
              <a:latin typeface="+mn-lt"/>
            </a:endParaRPr>
          </a:p>
        </p:txBody>
      </p:sp>
      <p:sp>
        <p:nvSpPr>
          <p:cNvPr id="8" name="Text Placeholder 7">
            <a:extLst>
              <a:ext uri="{FF2B5EF4-FFF2-40B4-BE49-F238E27FC236}">
                <a16:creationId xmlns:a16="http://schemas.microsoft.com/office/drawing/2014/main" id="{77858D67-DB24-3741-8BC0-A8816DD3D5B3}"/>
              </a:ext>
            </a:extLst>
          </p:cNvPr>
          <p:cNvSpPr>
            <a:spLocks noGrp="1"/>
          </p:cNvSpPr>
          <p:nvPr>
            <p:ph type="body" sz="quarter" idx="34"/>
          </p:nvPr>
        </p:nvSpPr>
        <p:spPr>
          <a:xfrm>
            <a:off x="530560" y="2675256"/>
            <a:ext cx="558216" cy="673765"/>
          </a:xfrm>
        </p:spPr>
        <p:txBody>
          <a:bodyPr/>
          <a:lstStyle/>
          <a:p>
            <a:r>
              <a:rPr lang="sl-SI" dirty="0"/>
              <a:t>02</a:t>
            </a:r>
            <a:endParaRPr lang="en-US" dirty="0"/>
          </a:p>
        </p:txBody>
      </p:sp>
      <p:sp>
        <p:nvSpPr>
          <p:cNvPr id="9" name="Text Placeholder 8">
            <a:extLst>
              <a:ext uri="{FF2B5EF4-FFF2-40B4-BE49-F238E27FC236}">
                <a16:creationId xmlns:a16="http://schemas.microsoft.com/office/drawing/2014/main" id="{DA049F23-644A-0D49-B3D1-6D1FE06819D0}"/>
              </a:ext>
            </a:extLst>
          </p:cNvPr>
          <p:cNvSpPr>
            <a:spLocks noGrp="1"/>
          </p:cNvSpPr>
          <p:nvPr>
            <p:ph type="body" sz="quarter" idx="35"/>
          </p:nvPr>
        </p:nvSpPr>
        <p:spPr>
          <a:xfrm>
            <a:off x="1437922" y="2675256"/>
            <a:ext cx="7299678" cy="673765"/>
          </a:xfrm>
        </p:spPr>
        <p:txBody>
          <a:bodyPr/>
          <a:lstStyle/>
          <a:p>
            <a:pPr marL="0" lvl="0" indent="0" algn="l" rtl="0">
              <a:lnSpc>
                <a:spcPct val="90000"/>
              </a:lnSpc>
              <a:spcBef>
                <a:spcPts val="0"/>
              </a:spcBef>
              <a:spcAft>
                <a:spcPts val="0"/>
              </a:spcAft>
              <a:buClr>
                <a:srgbClr val="7F7F7F"/>
              </a:buClr>
              <a:buSzPts val="1400"/>
              <a:buNone/>
            </a:pPr>
            <a:r>
              <a:rPr lang="en-GB" dirty="0" err="1">
                <a:latin typeface="+mn-lt"/>
              </a:rPr>
              <a:t>Gli</a:t>
            </a:r>
            <a:r>
              <a:rPr lang="en-GB" dirty="0">
                <a:latin typeface="+mn-lt"/>
              </a:rPr>
              <a:t> </a:t>
            </a:r>
            <a:r>
              <a:rPr lang="en-GB" dirty="0" err="1">
                <a:latin typeface="+mn-lt"/>
              </a:rPr>
              <a:t>elementi</a:t>
            </a:r>
            <a:r>
              <a:rPr lang="en-GB" dirty="0">
                <a:latin typeface="+mn-lt"/>
              </a:rPr>
              <a:t> </a:t>
            </a:r>
            <a:r>
              <a:rPr lang="en-GB" dirty="0" err="1">
                <a:latin typeface="+mn-lt"/>
              </a:rPr>
              <a:t>costitutivi</a:t>
            </a:r>
            <a:r>
              <a:rPr lang="en-GB" dirty="0">
                <a:latin typeface="+mn-lt"/>
              </a:rPr>
              <a:t> </a:t>
            </a:r>
            <a:r>
              <a:rPr lang="en-GB" dirty="0" err="1">
                <a:latin typeface="+mn-lt"/>
              </a:rPr>
              <a:t>delle</a:t>
            </a:r>
            <a:r>
              <a:rPr lang="en-GB" dirty="0">
                <a:latin typeface="+mn-lt"/>
              </a:rPr>
              <a:t> </a:t>
            </a:r>
            <a:r>
              <a:rPr lang="sl-SI" dirty="0">
                <a:latin typeface="+mn-lt"/>
              </a:rPr>
              <a:t>ETI</a:t>
            </a:r>
            <a:endParaRPr lang="en-GB" dirty="0">
              <a:latin typeface="+mn-lt"/>
            </a:endParaRPr>
          </a:p>
        </p:txBody>
      </p:sp>
      <p:sp>
        <p:nvSpPr>
          <p:cNvPr id="10" name="Text Placeholder 9">
            <a:extLst>
              <a:ext uri="{FF2B5EF4-FFF2-40B4-BE49-F238E27FC236}">
                <a16:creationId xmlns:a16="http://schemas.microsoft.com/office/drawing/2014/main" id="{B5A912EF-084F-A74F-AEB6-D49C9824D112}"/>
              </a:ext>
            </a:extLst>
          </p:cNvPr>
          <p:cNvSpPr>
            <a:spLocks noGrp="1"/>
          </p:cNvSpPr>
          <p:nvPr>
            <p:ph type="body" sz="quarter" idx="38"/>
          </p:nvPr>
        </p:nvSpPr>
        <p:spPr>
          <a:xfrm>
            <a:off x="528624" y="3569841"/>
            <a:ext cx="558216" cy="673765"/>
          </a:xfrm>
        </p:spPr>
        <p:txBody>
          <a:bodyPr/>
          <a:lstStyle/>
          <a:p>
            <a:r>
              <a:rPr lang="sl-SI" dirty="0"/>
              <a:t>03</a:t>
            </a:r>
            <a:endParaRPr lang="en-US" dirty="0"/>
          </a:p>
        </p:txBody>
      </p:sp>
      <p:sp>
        <p:nvSpPr>
          <p:cNvPr id="11" name="Text Placeholder 10">
            <a:extLst>
              <a:ext uri="{FF2B5EF4-FFF2-40B4-BE49-F238E27FC236}">
                <a16:creationId xmlns:a16="http://schemas.microsoft.com/office/drawing/2014/main" id="{31C077DA-25C9-CF49-BD83-A3DC8BACCD86}"/>
              </a:ext>
            </a:extLst>
          </p:cNvPr>
          <p:cNvSpPr>
            <a:spLocks noGrp="1"/>
          </p:cNvSpPr>
          <p:nvPr>
            <p:ph type="body" sz="quarter" idx="39"/>
          </p:nvPr>
        </p:nvSpPr>
        <p:spPr>
          <a:xfrm>
            <a:off x="1435986" y="3541598"/>
            <a:ext cx="8053454" cy="673765"/>
          </a:xfrm>
        </p:spPr>
        <p:txBody>
          <a:bodyPr/>
          <a:lstStyle/>
          <a:p>
            <a:pPr marL="0" lvl="0" indent="0" algn="l" rtl="0">
              <a:lnSpc>
                <a:spcPct val="90000"/>
              </a:lnSpc>
              <a:spcBef>
                <a:spcPts val="0"/>
              </a:spcBef>
              <a:spcAft>
                <a:spcPts val="0"/>
              </a:spcAft>
              <a:buClr>
                <a:srgbClr val="7F7F7F"/>
              </a:buClr>
              <a:buSzPts val="1400"/>
              <a:buNone/>
            </a:pPr>
            <a:r>
              <a:rPr lang="en-GB" dirty="0" err="1">
                <a:latin typeface="+mn-lt"/>
              </a:rPr>
              <a:t>Progettare</a:t>
            </a:r>
            <a:r>
              <a:rPr lang="en-GB" dirty="0">
                <a:latin typeface="+mn-lt"/>
              </a:rPr>
              <a:t> ETI </a:t>
            </a:r>
            <a:r>
              <a:rPr lang="en-GB" dirty="0" err="1">
                <a:latin typeface="+mn-lt"/>
              </a:rPr>
              <a:t>culturali</a:t>
            </a:r>
            <a:r>
              <a:rPr lang="en-GB" dirty="0">
                <a:latin typeface="+mn-lt"/>
              </a:rPr>
              <a:t> di </a:t>
            </a:r>
            <a:r>
              <a:rPr lang="en-GB" dirty="0" err="1">
                <a:latin typeface="+mn-lt"/>
              </a:rPr>
              <a:t>valore</a:t>
            </a:r>
            <a:endParaRPr lang="en-GB" dirty="0">
              <a:latin typeface="+mn-lt"/>
            </a:endParaRPr>
          </a:p>
        </p:txBody>
      </p:sp>
      <p:sp>
        <p:nvSpPr>
          <p:cNvPr id="12" name="Text Placeholder 11">
            <a:extLst>
              <a:ext uri="{FF2B5EF4-FFF2-40B4-BE49-F238E27FC236}">
                <a16:creationId xmlns:a16="http://schemas.microsoft.com/office/drawing/2014/main" id="{D6692BF0-9D2E-D34D-9AD1-3AB3D3D793C8}"/>
              </a:ext>
            </a:extLst>
          </p:cNvPr>
          <p:cNvSpPr>
            <a:spLocks noGrp="1"/>
          </p:cNvSpPr>
          <p:nvPr>
            <p:ph type="body" sz="quarter" idx="40"/>
          </p:nvPr>
        </p:nvSpPr>
        <p:spPr>
          <a:xfrm>
            <a:off x="530560" y="4450960"/>
            <a:ext cx="558216" cy="673765"/>
          </a:xfrm>
        </p:spPr>
        <p:txBody>
          <a:bodyPr/>
          <a:lstStyle/>
          <a:p>
            <a:r>
              <a:rPr lang="sl-SI" dirty="0"/>
              <a:t>04</a:t>
            </a:r>
            <a:endParaRPr lang="en-US" dirty="0"/>
          </a:p>
        </p:txBody>
      </p:sp>
      <p:sp>
        <p:nvSpPr>
          <p:cNvPr id="13" name="Text Placeholder 12">
            <a:extLst>
              <a:ext uri="{FF2B5EF4-FFF2-40B4-BE49-F238E27FC236}">
                <a16:creationId xmlns:a16="http://schemas.microsoft.com/office/drawing/2014/main" id="{9699E47A-A23D-5E48-9930-E65A0AE0B4DE}"/>
              </a:ext>
            </a:extLst>
          </p:cNvPr>
          <p:cNvSpPr>
            <a:spLocks noGrp="1"/>
          </p:cNvSpPr>
          <p:nvPr>
            <p:ph type="body" sz="quarter" idx="41"/>
          </p:nvPr>
        </p:nvSpPr>
        <p:spPr>
          <a:xfrm>
            <a:off x="1437922" y="4450960"/>
            <a:ext cx="6393645" cy="673765"/>
          </a:xfrm>
        </p:spPr>
        <p:txBody>
          <a:bodyPr/>
          <a:lstStyle/>
          <a:p>
            <a:pPr marL="0" lvl="0" indent="0" algn="l" rtl="0">
              <a:lnSpc>
                <a:spcPct val="90000"/>
              </a:lnSpc>
              <a:spcBef>
                <a:spcPts val="0"/>
              </a:spcBef>
              <a:spcAft>
                <a:spcPts val="0"/>
              </a:spcAft>
              <a:buClr>
                <a:srgbClr val="7F7F7F"/>
              </a:buClr>
              <a:buSzPts val="1400"/>
              <a:buNone/>
            </a:pPr>
            <a:r>
              <a:rPr lang="en-GB" dirty="0" err="1">
                <a:latin typeface="+mn-lt"/>
              </a:rPr>
              <a:t>Trasformare</a:t>
            </a:r>
            <a:r>
              <a:rPr lang="en-GB" dirty="0">
                <a:latin typeface="+mn-lt"/>
              </a:rPr>
              <a:t> </a:t>
            </a:r>
            <a:r>
              <a:rPr lang="en-GB" dirty="0" err="1">
                <a:latin typeface="+mn-lt"/>
              </a:rPr>
              <a:t>un’esperienza</a:t>
            </a:r>
            <a:r>
              <a:rPr lang="en-GB" dirty="0">
                <a:latin typeface="+mn-lt"/>
              </a:rPr>
              <a:t> </a:t>
            </a:r>
            <a:r>
              <a:rPr lang="en-GB" dirty="0" err="1">
                <a:latin typeface="+mn-lt"/>
              </a:rPr>
              <a:t>turistica</a:t>
            </a:r>
            <a:r>
              <a:rPr lang="en-GB" dirty="0">
                <a:latin typeface="+mn-lt"/>
              </a:rPr>
              <a:t> in </a:t>
            </a:r>
            <a:r>
              <a:rPr lang="en-GB" dirty="0" err="1">
                <a:latin typeface="+mn-lt"/>
              </a:rPr>
              <a:t>una</a:t>
            </a:r>
            <a:r>
              <a:rPr lang="en-GB" dirty="0">
                <a:latin typeface="+mn-lt"/>
              </a:rPr>
              <a:t> ETI</a:t>
            </a:r>
            <a:endParaRPr lang="en-US" dirty="0">
              <a:latin typeface="+mn-lt"/>
            </a:endParaRPr>
          </a:p>
        </p:txBody>
      </p:sp>
      <p:sp>
        <p:nvSpPr>
          <p:cNvPr id="16" name="Text Placeholder 11">
            <a:extLst>
              <a:ext uri="{FF2B5EF4-FFF2-40B4-BE49-F238E27FC236}">
                <a16:creationId xmlns:a16="http://schemas.microsoft.com/office/drawing/2014/main" id="{77FB18E1-7F4F-4ED8-A177-50BF93348A4B}"/>
              </a:ext>
            </a:extLst>
          </p:cNvPr>
          <p:cNvSpPr txBox="1">
            <a:spLocks/>
          </p:cNvSpPr>
          <p:nvPr/>
        </p:nvSpPr>
        <p:spPr>
          <a:xfrm>
            <a:off x="530560" y="5334880"/>
            <a:ext cx="558216" cy="67376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rgbClr val="E43794"/>
                </a:solidFill>
                <a:latin typeface="Avenir Black" panose="02000503020000020003" pitchFamily="2" charset="0"/>
                <a:ea typeface="+mn-ea"/>
                <a:cs typeface="Poppins SemiBold" pitchFamily="2" charset="77"/>
              </a:defRPr>
            </a:lvl1pPr>
            <a:lvl2pPr marL="24244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2pPr>
            <a:lvl3pPr marL="48489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3pPr>
            <a:lvl4pPr marL="72733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4pPr>
            <a:lvl5pPr marL="96978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05</a:t>
            </a:r>
            <a:endParaRPr lang="en-US" dirty="0"/>
          </a:p>
        </p:txBody>
      </p:sp>
      <p:sp>
        <p:nvSpPr>
          <p:cNvPr id="17" name="Text Placeholder 12">
            <a:extLst>
              <a:ext uri="{FF2B5EF4-FFF2-40B4-BE49-F238E27FC236}">
                <a16:creationId xmlns:a16="http://schemas.microsoft.com/office/drawing/2014/main" id="{ED30FCAF-7C6A-4738-87ED-575F9FD4845F}"/>
              </a:ext>
            </a:extLst>
          </p:cNvPr>
          <p:cNvSpPr txBox="1">
            <a:spLocks/>
          </p:cNvSpPr>
          <p:nvPr/>
        </p:nvSpPr>
        <p:spPr>
          <a:xfrm>
            <a:off x="1437922" y="5334880"/>
            <a:ext cx="5885809" cy="673765"/>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7F7F7F"/>
                </a:solidFill>
                <a:latin typeface="Avenir" panose="02000503020000020003" pitchFamily="2" charset="0"/>
                <a:ea typeface="+mn-ea"/>
                <a:cs typeface="Poppins" pitchFamily="2" charset="77"/>
              </a:defRPr>
            </a:lvl1pPr>
            <a:lvl2pPr marL="24244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2pPr>
            <a:lvl3pPr marL="48489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3pPr>
            <a:lvl4pPr marL="72733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4pPr>
            <a:lvl5pPr marL="96978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rgbClr val="7F7F7F"/>
              </a:buClr>
              <a:buSzPts val="1400"/>
            </a:pPr>
            <a:r>
              <a:rPr lang="en-US" dirty="0" err="1">
                <a:latin typeface="+mn-lt"/>
              </a:rPr>
              <a:t>Casi</a:t>
            </a:r>
            <a:r>
              <a:rPr lang="en-US" dirty="0">
                <a:latin typeface="+mn-lt"/>
              </a:rPr>
              <a:t> studio di ETI di </a:t>
            </a:r>
            <a:r>
              <a:rPr lang="en-US" dirty="0" err="1">
                <a:latin typeface="+mn-lt"/>
              </a:rPr>
              <a:t>successo</a:t>
            </a:r>
            <a:endParaRPr lang="en-US" dirty="0">
              <a:latin typeface="+mn-lt"/>
            </a:endParaRPr>
          </a:p>
        </p:txBody>
      </p:sp>
    </p:spTree>
    <p:extLst>
      <p:ext uri="{BB962C8B-B14F-4D97-AF65-F5344CB8AC3E}">
        <p14:creationId xmlns:p14="http://schemas.microsoft.com/office/powerpoint/2010/main" val="191532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481123" y="1154928"/>
            <a:ext cx="5946309" cy="5557844"/>
          </a:xfrm>
        </p:spPr>
        <p:txBody>
          <a:bodyPr/>
          <a:lstStyle/>
          <a:p>
            <a:pPr lvl="0" algn="just">
              <a:buClr>
                <a:schemeClr val="dk1"/>
              </a:buClr>
              <a:buSzPts val="1100"/>
            </a:pPr>
            <a:r>
              <a:rPr lang="it-IT" dirty="0">
                <a:solidFill>
                  <a:schemeClr val="bg1">
                    <a:lumMod val="50000"/>
                  </a:schemeClr>
                </a:solidFill>
                <a:latin typeface="+mn-lt"/>
              </a:rPr>
              <a:t>I giochi in VR sono adatti a </a:t>
            </a:r>
            <a:r>
              <a:rPr lang="it-IT" b="1" dirty="0">
                <a:solidFill>
                  <a:schemeClr val="bg1">
                    <a:lumMod val="50000"/>
                  </a:schemeClr>
                </a:solidFill>
                <a:latin typeface="+mn-lt"/>
              </a:rPr>
              <a:t>coinvolgere i visitatori nelle storie del patrimonio culturale</a:t>
            </a:r>
            <a:r>
              <a:rPr lang="it-IT" dirty="0">
                <a:solidFill>
                  <a:schemeClr val="bg1">
                    <a:lumMod val="50000"/>
                  </a:schemeClr>
                </a:solidFill>
                <a:latin typeface="+mn-lt"/>
              </a:rPr>
              <a:t>, soprattutto quando i resti materiali sono scarsi, difficili da raggiungere o altrimenti inaccessibili di persona. </a:t>
            </a:r>
          </a:p>
          <a:p>
            <a:pPr marL="0" lvl="0" indent="0" algn="just" rtl="0">
              <a:spcBef>
                <a:spcPts val="0"/>
              </a:spcBef>
              <a:spcAft>
                <a:spcPts val="0"/>
              </a:spcAft>
              <a:buClr>
                <a:schemeClr val="dk1"/>
              </a:buClr>
              <a:buSzPts val="1100"/>
              <a:buFont typeface="Arial"/>
              <a:buNone/>
            </a:pPr>
            <a:endParaRPr lang="it-IT" b="1" dirty="0">
              <a:solidFill>
                <a:schemeClr val="bg1">
                  <a:lumMod val="50000"/>
                </a:schemeClr>
              </a:solidFill>
              <a:latin typeface="+mn-lt"/>
            </a:endParaRPr>
          </a:p>
          <a:p>
            <a:pPr marL="0" lvl="0" indent="0" algn="just" rtl="0">
              <a:spcBef>
                <a:spcPts val="0"/>
              </a:spcBef>
              <a:spcAft>
                <a:spcPts val="0"/>
              </a:spcAft>
              <a:buClr>
                <a:schemeClr val="dk1"/>
              </a:buClr>
              <a:buSzPts val="1100"/>
              <a:buFont typeface="Arial"/>
              <a:buNone/>
            </a:pPr>
            <a:r>
              <a:rPr lang="it-IT" dirty="0">
                <a:solidFill>
                  <a:schemeClr val="bg1">
                    <a:lumMod val="50000"/>
                  </a:schemeClr>
                </a:solidFill>
                <a:latin typeface="+mn-lt"/>
              </a:rPr>
              <a:t>Con i giochi in VR puoi:</a:t>
            </a:r>
          </a:p>
          <a:p>
            <a:pPr marL="0" lvl="0" indent="0" algn="just" rtl="0">
              <a:spcBef>
                <a:spcPts val="0"/>
              </a:spcBef>
              <a:spcAft>
                <a:spcPts val="0"/>
              </a:spcAft>
              <a:buClr>
                <a:schemeClr val="dk1"/>
              </a:buClr>
              <a:buSzPts val="1100"/>
              <a:buFont typeface="Arial"/>
              <a:buNone/>
            </a:pPr>
            <a:r>
              <a:rPr lang="it-IT" sz="1000" dirty="0">
                <a:solidFill>
                  <a:schemeClr val="bg1">
                    <a:lumMod val="50000"/>
                  </a:schemeClr>
                </a:solidFill>
                <a:latin typeface="+mn-lt"/>
              </a:rPr>
              <a:t> </a:t>
            </a:r>
          </a:p>
          <a:p>
            <a:pPr marL="285750" lvl="0" indent="-285750" algn="just">
              <a:buClr>
                <a:schemeClr val="dk1"/>
              </a:buClr>
              <a:buSzPts val="1100"/>
              <a:buFont typeface="Arial" panose="020B0604020202020204" pitchFamily="34" charset="0"/>
              <a:buChar char="•"/>
            </a:pPr>
            <a:r>
              <a:rPr lang="it-IT" dirty="0">
                <a:solidFill>
                  <a:schemeClr val="bg1">
                    <a:lumMod val="50000"/>
                  </a:schemeClr>
                </a:solidFill>
                <a:latin typeface="+mn-lt"/>
              </a:rPr>
              <a:t>fornire un'esperienza di gioco e apprendimento;</a:t>
            </a:r>
          </a:p>
          <a:p>
            <a:pPr marL="285750" lvl="0" indent="-285750" algn="just" rtl="0">
              <a:spcBef>
                <a:spcPts val="0"/>
              </a:spcBef>
              <a:spcAft>
                <a:spcPts val="0"/>
              </a:spcAft>
              <a:buClr>
                <a:schemeClr val="dk1"/>
              </a:buClr>
              <a:buSzPts val="1100"/>
              <a:buFont typeface="Arial" panose="020B0604020202020204" pitchFamily="34" charset="0"/>
              <a:buChar char="•"/>
            </a:pPr>
            <a:endParaRPr lang="it-IT" dirty="0">
              <a:solidFill>
                <a:schemeClr val="bg1">
                  <a:lumMod val="50000"/>
                </a:schemeClr>
              </a:solidFill>
              <a:latin typeface="+mn-lt"/>
            </a:endParaRPr>
          </a:p>
          <a:p>
            <a:pPr marL="285750" indent="-285750" algn="just">
              <a:buClr>
                <a:schemeClr val="dk1"/>
              </a:buClr>
              <a:buSzPts val="1100"/>
              <a:buFont typeface="Arial" panose="020B0604020202020204" pitchFamily="34" charset="0"/>
              <a:buChar char="•"/>
            </a:pPr>
            <a:r>
              <a:rPr lang="it-IT" dirty="0">
                <a:latin typeface="+mn-lt"/>
              </a:rPr>
              <a:t>raccontare una storia (rendi protagonista il visitatore);</a:t>
            </a:r>
          </a:p>
          <a:p>
            <a:pPr marL="285750" indent="-285750" algn="just">
              <a:buClr>
                <a:schemeClr val="dk1"/>
              </a:buClr>
              <a:buSzPts val="1100"/>
              <a:buFont typeface="Arial" panose="020B0604020202020204" pitchFamily="34" charset="0"/>
              <a:buChar char="•"/>
            </a:pPr>
            <a:endParaRPr lang="it-IT" dirty="0">
              <a:solidFill>
                <a:schemeClr val="bg1">
                  <a:lumMod val="50000"/>
                </a:schemeClr>
              </a:solidFill>
              <a:latin typeface="+mn-lt"/>
            </a:endParaRPr>
          </a:p>
          <a:p>
            <a:pPr marL="285750" lvl="0" indent="-285750" algn="just">
              <a:buClr>
                <a:schemeClr val="dk1"/>
              </a:buClr>
              <a:buSzPts val="1100"/>
              <a:buFont typeface="Arial" panose="020B0604020202020204" pitchFamily="34" charset="0"/>
              <a:buChar char="•"/>
            </a:pPr>
            <a:r>
              <a:rPr lang="it-IT" dirty="0">
                <a:solidFill>
                  <a:schemeClr val="bg1">
                    <a:lumMod val="50000"/>
                  </a:schemeClr>
                </a:solidFill>
                <a:latin typeface="+mn-lt"/>
              </a:rPr>
              <a:t>simulare l'interazione con oggetti o luoghi.</a:t>
            </a:r>
          </a:p>
        </p:txBody>
      </p:sp>
      <p:pic>
        <p:nvPicPr>
          <p:cNvPr id="16" name="Označba mesta slike 15">
            <a:hlinkClick r:id="rId2"/>
            <a:extLst>
              <a:ext uri="{FF2B5EF4-FFF2-40B4-BE49-F238E27FC236}">
                <a16:creationId xmlns:a16="http://schemas.microsoft.com/office/drawing/2014/main" id="{99B3DE41-25C8-44E8-8737-8D84B134D5E7}"/>
              </a:ext>
            </a:extLst>
          </p:cNvPr>
          <p:cNvPicPr>
            <a:picLocks noGrp="1" noChangeAspect="1"/>
          </p:cNvPicPr>
          <p:nvPr>
            <p:ph type="pic" sz="quarter" idx="13"/>
          </p:nvPr>
        </p:nvPicPr>
        <p:blipFill>
          <a:blip r:embed="rId3"/>
          <a:srcRect l="4227" r="4227"/>
          <a:stretch>
            <a:fillRect/>
          </a:stretch>
        </p:blipFill>
        <p:spPr>
          <a:xfrm>
            <a:off x="7019925" y="3028950"/>
            <a:ext cx="3692525" cy="3829050"/>
          </a:xfrm>
          <a:prstGeom prst="rect">
            <a:avLst/>
          </a:prstGeom>
        </p:spPr>
      </p:pic>
      <p:sp>
        <p:nvSpPr>
          <p:cNvPr id="7" name="PoljeZBesedilom 6">
            <a:extLst>
              <a:ext uri="{FF2B5EF4-FFF2-40B4-BE49-F238E27FC236}">
                <a16:creationId xmlns:a16="http://schemas.microsoft.com/office/drawing/2014/main" id="{28FEE765-206B-6FD2-1D64-38D278998CA7}"/>
              </a:ext>
            </a:extLst>
          </p:cNvPr>
          <p:cNvSpPr txBox="1"/>
          <p:nvPr/>
        </p:nvSpPr>
        <p:spPr>
          <a:xfrm>
            <a:off x="7107951" y="2221687"/>
            <a:ext cx="3604499"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00000"/>
              </a:lnSpc>
              <a:spcBef>
                <a:spcPts val="0"/>
              </a:spcBef>
              <a:buClr>
                <a:srgbClr val="E43794"/>
              </a:buClr>
              <a:buSzPts val="2000"/>
            </a:pPr>
            <a:r>
              <a:rPr lang="en-GB" sz="1800" b="0" dirty="0">
                <a:solidFill>
                  <a:schemeClr val="tx1"/>
                </a:solidFill>
                <a:cs typeface="Poppins" pitchFamily="2" charset="77"/>
              </a:rPr>
              <a:t>*</a:t>
            </a:r>
            <a:r>
              <a:rPr lang="en-GB" sz="1800" b="0" dirty="0" err="1">
                <a:solidFill>
                  <a:srgbClr val="7F7F7F"/>
                </a:solidFill>
                <a:cs typeface="Poppins" pitchFamily="2" charset="77"/>
              </a:rPr>
              <a:t>clicca</a:t>
            </a:r>
            <a:r>
              <a:rPr lang="en-GB" sz="1800" b="0" dirty="0">
                <a:solidFill>
                  <a:srgbClr val="7F7F7F"/>
                </a:solidFill>
                <a:cs typeface="Poppins" pitchFamily="2" charset="77"/>
              </a:rPr>
              <a:t> </a:t>
            </a:r>
            <a:r>
              <a:rPr lang="en-GB" sz="1800" b="0" dirty="0" err="1">
                <a:solidFill>
                  <a:srgbClr val="7F7F7F"/>
                </a:solidFill>
                <a:cs typeface="Poppins" pitchFamily="2" charset="77"/>
              </a:rPr>
              <a:t>su</a:t>
            </a:r>
            <a:r>
              <a:rPr lang="en-GB" dirty="0" err="1">
                <a:solidFill>
                  <a:srgbClr val="7F7F7F"/>
                </a:solidFill>
                <a:cs typeface="Poppins" pitchFamily="2" charset="77"/>
              </a:rPr>
              <a:t>ll’imagine</a:t>
            </a:r>
            <a:r>
              <a:rPr lang="en-GB" dirty="0">
                <a:solidFill>
                  <a:srgbClr val="7F7F7F"/>
                </a:solidFill>
                <a:cs typeface="Poppins" pitchFamily="2" charset="77"/>
              </a:rPr>
              <a:t> per </a:t>
            </a:r>
            <a:r>
              <a:rPr lang="en-GB" dirty="0" err="1">
                <a:solidFill>
                  <a:srgbClr val="7F7F7F"/>
                </a:solidFill>
                <a:cs typeface="Poppins" pitchFamily="2" charset="77"/>
              </a:rPr>
              <a:t>vedere</a:t>
            </a:r>
            <a:r>
              <a:rPr lang="en-GB" dirty="0">
                <a:solidFill>
                  <a:srgbClr val="7F7F7F"/>
                </a:solidFill>
                <a:cs typeface="Poppins" pitchFamily="2" charset="77"/>
              </a:rPr>
              <a:t> un </a:t>
            </a:r>
            <a:r>
              <a:rPr lang="en-GB" dirty="0" err="1">
                <a:solidFill>
                  <a:srgbClr val="7F7F7F"/>
                </a:solidFill>
                <a:cs typeface="Poppins" pitchFamily="2" charset="77"/>
              </a:rPr>
              <a:t>esempio</a:t>
            </a:r>
            <a:r>
              <a:rPr lang="en-GB" dirty="0">
                <a:solidFill>
                  <a:srgbClr val="7F7F7F"/>
                </a:solidFill>
                <a:cs typeface="Poppins" pitchFamily="2" charset="77"/>
              </a:rPr>
              <a:t> di </a:t>
            </a:r>
            <a:r>
              <a:rPr lang="en-GB" dirty="0" err="1">
                <a:solidFill>
                  <a:srgbClr val="7F7F7F"/>
                </a:solidFill>
                <a:cs typeface="Poppins" pitchFamily="2" charset="77"/>
              </a:rPr>
              <a:t>gioco</a:t>
            </a:r>
            <a:r>
              <a:rPr lang="en-GB" dirty="0">
                <a:solidFill>
                  <a:srgbClr val="7F7F7F"/>
                </a:solidFill>
                <a:cs typeface="Poppins" pitchFamily="2" charset="77"/>
              </a:rPr>
              <a:t> VR (2)</a:t>
            </a:r>
            <a:endParaRPr lang="en-GB" sz="1800" b="0" dirty="0">
              <a:solidFill>
                <a:srgbClr val="7F7F7F"/>
              </a:solidFill>
              <a:cs typeface="Poppins" pitchFamily="2" charset="77"/>
            </a:endParaRPr>
          </a:p>
        </p:txBody>
      </p:sp>
      <p:sp>
        <p:nvSpPr>
          <p:cNvPr id="9" name="Text Placeholder 4">
            <a:extLst>
              <a:ext uri="{FF2B5EF4-FFF2-40B4-BE49-F238E27FC236}">
                <a16:creationId xmlns:a16="http://schemas.microsoft.com/office/drawing/2014/main" id="{5EA54F12-D101-8844-B7E7-89F6DADC191C}"/>
              </a:ext>
            </a:extLst>
          </p:cNvPr>
          <p:cNvSpPr txBox="1">
            <a:spLocks/>
          </p:cNvSpPr>
          <p:nvPr/>
        </p:nvSpPr>
        <p:spPr>
          <a:xfrm>
            <a:off x="418978" y="407991"/>
            <a:ext cx="5614878" cy="6315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it-IT">
                <a:latin typeface="+mn-lt"/>
              </a:rPr>
              <a:t>Giochi in VR</a:t>
            </a:r>
            <a:endParaRPr lang="it-IT" dirty="0">
              <a:latin typeface="+mn-lt"/>
            </a:endParaRPr>
          </a:p>
        </p:txBody>
      </p:sp>
    </p:spTree>
    <p:extLst>
      <p:ext uri="{BB962C8B-B14F-4D97-AF65-F5344CB8AC3E}">
        <p14:creationId xmlns:p14="http://schemas.microsoft.com/office/powerpoint/2010/main" val="3438451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976180-11E9-4540-90B5-6E9B481DB350}"/>
              </a:ext>
            </a:extLst>
          </p:cNvPr>
          <p:cNvSpPr>
            <a:spLocks noGrp="1"/>
          </p:cNvSpPr>
          <p:nvPr>
            <p:ph type="body" sz="quarter" idx="15"/>
          </p:nvPr>
        </p:nvSpPr>
        <p:spPr>
          <a:xfrm>
            <a:off x="481122" y="372481"/>
            <a:ext cx="5614878" cy="631527"/>
          </a:xfrm>
        </p:spPr>
        <p:txBody>
          <a:bodyPr/>
          <a:lstStyle/>
          <a:p>
            <a:pPr marL="0" lvl="0" indent="0" algn="just" rtl="0">
              <a:lnSpc>
                <a:spcPct val="100000"/>
              </a:lnSpc>
              <a:spcBef>
                <a:spcPts val="0"/>
              </a:spcBef>
              <a:spcAft>
                <a:spcPts val="0"/>
              </a:spcAft>
              <a:buClr>
                <a:srgbClr val="E43794"/>
              </a:buClr>
              <a:buSzPts val="2000"/>
              <a:buNone/>
            </a:pPr>
            <a:r>
              <a:rPr lang="it-IT" b="1" dirty="0">
                <a:latin typeface="+mn-lt"/>
              </a:rPr>
              <a:t>Tour virtuali</a:t>
            </a:r>
          </a:p>
        </p:txBody>
      </p:sp>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481122" y="999831"/>
            <a:ext cx="5614877" cy="5562334"/>
          </a:xfrm>
        </p:spPr>
        <p:txBody>
          <a:bodyPr/>
          <a:lstStyle/>
          <a:p>
            <a:pPr algn="just">
              <a:buClr>
                <a:schemeClr val="dk1"/>
              </a:buClr>
              <a:buSzPts val="1100"/>
            </a:pPr>
            <a:r>
              <a:rPr lang="it-IT" dirty="0">
                <a:solidFill>
                  <a:schemeClr val="bg1">
                    <a:lumMod val="50000"/>
                  </a:schemeClr>
                </a:solidFill>
                <a:latin typeface="+mn-lt"/>
              </a:rPr>
              <a:t>I tour virtuali </a:t>
            </a:r>
            <a:r>
              <a:rPr lang="it-IT" b="1" dirty="0">
                <a:solidFill>
                  <a:schemeClr val="bg1">
                    <a:lumMod val="50000"/>
                  </a:schemeClr>
                </a:solidFill>
                <a:latin typeface="+mn-lt"/>
              </a:rPr>
              <a:t>offrono una vista panoramica a 360° o una simulazione video di un luogo. </a:t>
            </a:r>
            <a:r>
              <a:rPr lang="it-IT" dirty="0">
                <a:solidFill>
                  <a:schemeClr val="bg1">
                    <a:lumMod val="50000"/>
                  </a:schemeClr>
                </a:solidFill>
                <a:latin typeface="+mn-lt"/>
              </a:rPr>
              <a:t>Possono essere una delle opzioni più economiche per creare un'esperienza coinvolgente.</a:t>
            </a:r>
          </a:p>
          <a:p>
            <a:pPr algn="just">
              <a:buClr>
                <a:schemeClr val="dk1"/>
              </a:buClr>
              <a:buSzPts val="1100"/>
            </a:pPr>
            <a:endParaRPr lang="it-IT" dirty="0">
              <a:latin typeface="+mn-lt"/>
            </a:endParaRPr>
          </a:p>
          <a:p>
            <a:pPr lvl="0" algn="just">
              <a:buClr>
                <a:schemeClr val="dk1"/>
              </a:buClr>
              <a:buSzPts val="1100"/>
            </a:pPr>
            <a:r>
              <a:rPr lang="it-IT" dirty="0">
                <a:latin typeface="+mn-lt"/>
              </a:rPr>
              <a:t>Possono essere fruiti </a:t>
            </a:r>
            <a:r>
              <a:rPr lang="it-IT" b="1" dirty="0">
                <a:latin typeface="+mn-lt"/>
              </a:rPr>
              <a:t>attraverso un browser</a:t>
            </a:r>
            <a:r>
              <a:rPr lang="it-IT" dirty="0">
                <a:latin typeface="+mn-lt"/>
              </a:rPr>
              <a:t>, </a:t>
            </a:r>
            <a:r>
              <a:rPr lang="it-IT" dirty="0" err="1">
                <a:latin typeface="+mn-lt"/>
              </a:rPr>
              <a:t>un'</a:t>
            </a:r>
            <a:r>
              <a:rPr lang="it-IT" b="1" dirty="0" err="1">
                <a:latin typeface="+mn-lt"/>
              </a:rPr>
              <a:t>app</a:t>
            </a:r>
            <a:r>
              <a:rPr lang="it-IT" dirty="0">
                <a:latin typeface="+mn-lt"/>
              </a:rPr>
              <a:t> o un paio di </a:t>
            </a:r>
            <a:r>
              <a:rPr lang="it-IT" b="1" dirty="0">
                <a:latin typeface="+mn-lt"/>
              </a:rPr>
              <a:t>occhiali VR. </a:t>
            </a:r>
            <a:endParaRPr lang="it-IT" dirty="0">
              <a:latin typeface="+mn-lt"/>
            </a:endParaRPr>
          </a:p>
          <a:p>
            <a:pPr lvl="0" algn="just">
              <a:buClr>
                <a:schemeClr val="dk1"/>
              </a:buClr>
              <a:buSzPts val="1100"/>
            </a:pPr>
            <a:endParaRPr lang="it-IT" dirty="0">
              <a:latin typeface="+mn-lt"/>
            </a:endParaRPr>
          </a:p>
          <a:p>
            <a:pPr lvl="0" algn="just">
              <a:buClr>
                <a:schemeClr val="dk1"/>
              </a:buClr>
              <a:buSzPts val="1100"/>
            </a:pPr>
            <a:r>
              <a:rPr lang="it-IT" dirty="0">
                <a:latin typeface="+mn-lt"/>
              </a:rPr>
              <a:t>Possono anche </a:t>
            </a:r>
            <a:r>
              <a:rPr lang="it-IT" b="1" dirty="0">
                <a:latin typeface="+mn-lt"/>
              </a:rPr>
              <a:t>utilizzare modelli </a:t>
            </a:r>
            <a:r>
              <a:rPr lang="it-IT" dirty="0">
                <a:latin typeface="+mn-lt"/>
              </a:rPr>
              <a:t>al posto di video e immagini reali e </a:t>
            </a:r>
            <a:r>
              <a:rPr lang="it-IT" b="1" dirty="0">
                <a:latin typeface="+mn-lt"/>
              </a:rPr>
              <a:t>sono in grado di offrire un certo livello di interattività</a:t>
            </a:r>
            <a:r>
              <a:rPr lang="it-IT" dirty="0">
                <a:latin typeface="+mn-lt"/>
              </a:rPr>
              <a:t>. </a:t>
            </a:r>
          </a:p>
          <a:p>
            <a:pPr marL="0" lvl="0" indent="0" algn="just" rtl="0">
              <a:spcBef>
                <a:spcPts val="0"/>
              </a:spcBef>
              <a:spcAft>
                <a:spcPts val="0"/>
              </a:spcAft>
              <a:buClr>
                <a:schemeClr val="dk1"/>
              </a:buClr>
              <a:buSzPts val="1100"/>
              <a:buFont typeface="Arial"/>
              <a:buNone/>
            </a:pPr>
            <a:endParaRPr lang="it-IT" dirty="0">
              <a:latin typeface="+mn-lt"/>
            </a:endParaRPr>
          </a:p>
          <a:p>
            <a:pPr lvl="0" algn="just">
              <a:buClr>
                <a:schemeClr val="dk1"/>
              </a:buClr>
              <a:buSzPts val="1100"/>
            </a:pPr>
            <a:r>
              <a:rPr lang="it-IT" dirty="0">
                <a:latin typeface="+mn-lt"/>
              </a:rPr>
              <a:t>(leggi per saperne di più sui tour virtuali su Wikipedia </a:t>
            </a:r>
            <a:r>
              <a:rPr lang="it-IT" b="1" dirty="0">
                <a:solidFill>
                  <a:schemeClr val="bg1">
                    <a:lumMod val="50000"/>
                  </a:schemeClr>
                </a:solidFill>
                <a:latin typeface="+mn-lt"/>
                <a:hlinkClick r:id="rId2">
                  <a:extLst>
                    <a:ext uri="{A12FA001-AC4F-418D-AE19-62706E023703}">
                      <ahyp:hlinkClr xmlns:ahyp="http://schemas.microsoft.com/office/drawing/2018/hyperlinkcolor" val="tx"/>
                    </a:ext>
                  </a:extLst>
                </a:hlinkClick>
              </a:rPr>
              <a:t>🕮</a:t>
            </a:r>
            <a:r>
              <a:rPr lang="it-IT" b="1" dirty="0">
                <a:solidFill>
                  <a:schemeClr val="bg1">
                    <a:lumMod val="50000"/>
                  </a:schemeClr>
                </a:solidFill>
                <a:latin typeface="+mn-lt"/>
              </a:rPr>
              <a:t>)</a:t>
            </a:r>
          </a:p>
        </p:txBody>
      </p:sp>
      <p:pic>
        <p:nvPicPr>
          <p:cNvPr id="8" name="Označba mesta slike 7">
            <a:hlinkClick r:id="rId3"/>
            <a:extLst>
              <a:ext uri="{FF2B5EF4-FFF2-40B4-BE49-F238E27FC236}">
                <a16:creationId xmlns:a16="http://schemas.microsoft.com/office/drawing/2014/main" id="{4E60EFC7-C26A-4F53-9E3A-839BAD70C6EC}"/>
              </a:ext>
            </a:extLst>
          </p:cNvPr>
          <p:cNvPicPr>
            <a:picLocks noGrp="1" noChangeAspect="1"/>
          </p:cNvPicPr>
          <p:nvPr>
            <p:ph type="pic" sz="quarter" idx="13"/>
          </p:nvPr>
        </p:nvPicPr>
        <p:blipFill rotWithShape="1">
          <a:blip r:embed="rId4"/>
          <a:srcRect t="13082" b="13082"/>
          <a:stretch/>
        </p:blipFill>
        <p:spPr>
          <a:xfrm>
            <a:off x="7030105" y="3028280"/>
            <a:ext cx="3691822" cy="3829719"/>
          </a:xfrm>
        </p:spPr>
      </p:pic>
      <p:sp>
        <p:nvSpPr>
          <p:cNvPr id="7" name="Text Placeholder 4">
            <a:extLst>
              <a:ext uri="{FF2B5EF4-FFF2-40B4-BE49-F238E27FC236}">
                <a16:creationId xmlns:a16="http://schemas.microsoft.com/office/drawing/2014/main" id="{58C663D1-B27D-40BA-B730-D0A3F489D780}"/>
              </a:ext>
            </a:extLst>
          </p:cNvPr>
          <p:cNvSpPr txBox="1">
            <a:spLocks/>
          </p:cNvSpPr>
          <p:nvPr/>
        </p:nvSpPr>
        <p:spPr>
          <a:xfrm>
            <a:off x="7030105" y="2223449"/>
            <a:ext cx="3691822" cy="632872"/>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it-IT" sz="1800" b="0" dirty="0">
                <a:solidFill>
                  <a:schemeClr val="tx1"/>
                </a:solidFill>
                <a:latin typeface="+mn-lt"/>
                <a:cs typeface="Poppins" pitchFamily="2" charset="77"/>
              </a:rPr>
              <a:t>*</a:t>
            </a:r>
            <a:r>
              <a:rPr lang="it-IT" sz="1800" b="0" dirty="0">
                <a:solidFill>
                  <a:srgbClr val="7F7F7F"/>
                </a:solidFill>
                <a:latin typeface="+mn-lt"/>
                <a:cs typeface="Poppins" pitchFamily="2" charset="77"/>
              </a:rPr>
              <a:t>clicca sull’immagine per vedere il tour virtuale del Louvre</a:t>
            </a:r>
          </a:p>
        </p:txBody>
      </p:sp>
    </p:spTree>
    <p:extLst>
      <p:ext uri="{BB962C8B-B14F-4D97-AF65-F5344CB8AC3E}">
        <p14:creationId xmlns:p14="http://schemas.microsoft.com/office/powerpoint/2010/main" val="2359226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481124" y="1216241"/>
            <a:ext cx="5614877" cy="5472795"/>
          </a:xfrm>
        </p:spPr>
        <p:txBody>
          <a:bodyPr/>
          <a:lstStyle/>
          <a:p>
            <a:pPr algn="just">
              <a:buClr>
                <a:schemeClr val="dk1"/>
              </a:buClr>
              <a:buSzPts val="1100"/>
            </a:pPr>
            <a:r>
              <a:rPr lang="it-IT" dirty="0">
                <a:solidFill>
                  <a:schemeClr val="bg1">
                    <a:lumMod val="50000"/>
                  </a:schemeClr>
                </a:solidFill>
                <a:latin typeface="+mn-lt"/>
              </a:rPr>
              <a:t>Tipi di tour virtuale:</a:t>
            </a:r>
          </a:p>
          <a:p>
            <a:pPr marL="285750" indent="-285750" algn="just">
              <a:buClr>
                <a:schemeClr val="dk1"/>
              </a:buClr>
              <a:buSzPts val="1100"/>
              <a:buFont typeface="Arial" panose="020B0604020202020204" pitchFamily="34" charset="0"/>
              <a:buChar char="•"/>
            </a:pPr>
            <a:endParaRPr lang="it-IT" b="1" dirty="0">
              <a:solidFill>
                <a:schemeClr val="bg1">
                  <a:lumMod val="50000"/>
                </a:schemeClr>
              </a:solidFill>
              <a:latin typeface="+mn-lt"/>
            </a:endParaRPr>
          </a:p>
          <a:p>
            <a:pPr marL="285750" indent="-285750" algn="just">
              <a:buClr>
                <a:schemeClr val="dk1"/>
              </a:buClr>
              <a:buSzPts val="1100"/>
              <a:buFont typeface="Arial" panose="020B0604020202020204" pitchFamily="34" charset="0"/>
              <a:buChar char="•"/>
            </a:pPr>
            <a:r>
              <a:rPr lang="it-IT" dirty="0">
                <a:solidFill>
                  <a:schemeClr val="bg1">
                    <a:lumMod val="50000"/>
                  </a:schemeClr>
                </a:solidFill>
                <a:latin typeface="+mn-lt"/>
              </a:rPr>
              <a:t>I tour virtuali </a:t>
            </a:r>
            <a:r>
              <a:rPr lang="it-IT" b="1" dirty="0">
                <a:solidFill>
                  <a:schemeClr val="bg1">
                    <a:lumMod val="50000"/>
                  </a:schemeClr>
                </a:solidFill>
                <a:latin typeface="+mn-lt"/>
              </a:rPr>
              <a:t>online</a:t>
            </a:r>
            <a:r>
              <a:rPr lang="it-IT" dirty="0">
                <a:solidFill>
                  <a:schemeClr val="bg1">
                    <a:lumMod val="50000"/>
                  </a:schemeClr>
                </a:solidFill>
                <a:latin typeface="+mn-lt"/>
              </a:rPr>
              <a:t> sono di solito una </a:t>
            </a:r>
            <a:r>
              <a:rPr lang="it-IT" b="1" dirty="0">
                <a:solidFill>
                  <a:schemeClr val="bg1">
                    <a:lumMod val="50000"/>
                  </a:schemeClr>
                </a:solidFill>
                <a:latin typeface="+mn-lt"/>
              </a:rPr>
              <a:t>raccolta di immagini panoramiche di un luogo </a:t>
            </a:r>
            <a:r>
              <a:rPr lang="it-IT" dirty="0">
                <a:solidFill>
                  <a:schemeClr val="bg1">
                    <a:lumMod val="50000"/>
                  </a:schemeClr>
                </a:solidFill>
                <a:latin typeface="+mn-lt"/>
              </a:rPr>
              <a:t>esistente che vengono riprodotte in sequenza per essere visualizzate come un video in movimento, con l'aggiunta di effetti sonori e di testo. </a:t>
            </a:r>
            <a:br>
              <a:rPr lang="it-IT" dirty="0">
                <a:solidFill>
                  <a:schemeClr val="bg1">
                    <a:lumMod val="50000"/>
                  </a:schemeClr>
                </a:solidFill>
                <a:latin typeface="+mn-lt"/>
              </a:rPr>
            </a:br>
            <a:r>
              <a:rPr lang="it-IT" sz="1000" dirty="0">
                <a:solidFill>
                  <a:schemeClr val="bg1">
                    <a:lumMod val="50000"/>
                  </a:schemeClr>
                </a:solidFill>
                <a:latin typeface="+mn-lt"/>
              </a:rPr>
              <a:t> </a:t>
            </a:r>
          </a:p>
          <a:p>
            <a:pPr marL="285750" indent="-285750" algn="just">
              <a:buClr>
                <a:schemeClr val="dk1"/>
              </a:buClr>
              <a:buSzPts val="1100"/>
              <a:buFont typeface="Arial" panose="020B0604020202020204" pitchFamily="34" charset="0"/>
              <a:buChar char="•"/>
            </a:pPr>
            <a:r>
              <a:rPr lang="it-IT" dirty="0">
                <a:solidFill>
                  <a:schemeClr val="bg1">
                    <a:lumMod val="50000"/>
                  </a:schemeClr>
                </a:solidFill>
                <a:latin typeface="+mn-lt"/>
              </a:rPr>
              <a:t>Il tour virtuale </a:t>
            </a:r>
            <a:r>
              <a:rPr lang="it-IT" b="1" dirty="0">
                <a:solidFill>
                  <a:schemeClr val="bg1">
                    <a:lumMod val="50000"/>
                  </a:schemeClr>
                </a:solidFill>
                <a:latin typeface="+mn-lt"/>
              </a:rPr>
              <a:t>VR</a:t>
            </a:r>
            <a:r>
              <a:rPr lang="it-IT" dirty="0">
                <a:solidFill>
                  <a:schemeClr val="bg1">
                    <a:lumMod val="50000"/>
                  </a:schemeClr>
                </a:solidFill>
                <a:latin typeface="+mn-lt"/>
              </a:rPr>
              <a:t> è una </a:t>
            </a:r>
            <a:r>
              <a:rPr lang="it-IT" b="1" dirty="0">
                <a:solidFill>
                  <a:schemeClr val="bg1">
                    <a:lumMod val="50000"/>
                  </a:schemeClr>
                </a:solidFill>
                <a:latin typeface="+mn-lt"/>
              </a:rPr>
              <a:t>simulazione di un luogo esistente</a:t>
            </a:r>
            <a:r>
              <a:rPr lang="it-IT" dirty="0">
                <a:solidFill>
                  <a:schemeClr val="bg1">
                    <a:lumMod val="50000"/>
                  </a:schemeClr>
                </a:solidFill>
                <a:latin typeface="+mn-lt"/>
              </a:rPr>
              <a:t>, solitamente composta da una sequenza di video o immagini fisse. Può anche utilizzare altri elementi multimediali come effetti sonori, musica, narrazione e testo.</a:t>
            </a:r>
          </a:p>
        </p:txBody>
      </p:sp>
      <p:sp>
        <p:nvSpPr>
          <p:cNvPr id="7" name="Text Placeholder 4">
            <a:extLst>
              <a:ext uri="{FF2B5EF4-FFF2-40B4-BE49-F238E27FC236}">
                <a16:creationId xmlns:a16="http://schemas.microsoft.com/office/drawing/2014/main" id="{58C663D1-B27D-40BA-B730-D0A3F489D780}"/>
              </a:ext>
            </a:extLst>
          </p:cNvPr>
          <p:cNvSpPr txBox="1">
            <a:spLocks/>
          </p:cNvSpPr>
          <p:nvPr/>
        </p:nvSpPr>
        <p:spPr>
          <a:xfrm>
            <a:off x="7020057" y="2216076"/>
            <a:ext cx="3691822" cy="640082"/>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it-IT" sz="1800" b="0" dirty="0">
                <a:solidFill>
                  <a:schemeClr val="tx1"/>
                </a:solidFill>
                <a:latin typeface="+mn-lt"/>
                <a:cs typeface="Poppins" pitchFamily="2" charset="77"/>
              </a:rPr>
              <a:t>*</a:t>
            </a:r>
            <a:r>
              <a:rPr lang="it-IT" sz="1800" b="0" dirty="0">
                <a:solidFill>
                  <a:srgbClr val="7F7F7F"/>
                </a:solidFill>
                <a:latin typeface="+mn-lt"/>
                <a:cs typeface="Poppins" pitchFamily="2" charset="77"/>
              </a:rPr>
              <a:t>clicca sull’immagine per provare il tour virtuale della casa di Anna Frank</a:t>
            </a:r>
          </a:p>
        </p:txBody>
      </p:sp>
      <p:pic>
        <p:nvPicPr>
          <p:cNvPr id="20" name="Označba mesta slike 19">
            <a:hlinkClick r:id="rId2"/>
            <a:extLst>
              <a:ext uri="{FF2B5EF4-FFF2-40B4-BE49-F238E27FC236}">
                <a16:creationId xmlns:a16="http://schemas.microsoft.com/office/drawing/2014/main" id="{B32BD0FC-60DA-466A-80DC-41548E3290C9}"/>
              </a:ext>
            </a:extLst>
          </p:cNvPr>
          <p:cNvPicPr>
            <a:picLocks noGrp="1" noChangeAspect="1"/>
          </p:cNvPicPr>
          <p:nvPr>
            <p:ph type="pic" sz="quarter" idx="13"/>
          </p:nvPr>
        </p:nvPicPr>
        <p:blipFill rotWithShape="1">
          <a:blip r:embed="rId3"/>
          <a:srcRect t="9471" b="9471"/>
          <a:stretch/>
        </p:blipFill>
        <p:spPr/>
      </p:pic>
      <p:sp>
        <p:nvSpPr>
          <p:cNvPr id="8" name="Text Placeholder 4">
            <a:extLst>
              <a:ext uri="{FF2B5EF4-FFF2-40B4-BE49-F238E27FC236}">
                <a16:creationId xmlns:a16="http://schemas.microsoft.com/office/drawing/2014/main" id="{9FA798B9-D08B-12A7-5447-ED0E5AA20CA3}"/>
              </a:ext>
            </a:extLst>
          </p:cNvPr>
          <p:cNvSpPr>
            <a:spLocks noGrp="1"/>
          </p:cNvSpPr>
          <p:nvPr>
            <p:ph type="body" sz="quarter" idx="15"/>
          </p:nvPr>
        </p:nvSpPr>
        <p:spPr>
          <a:xfrm>
            <a:off x="481122" y="383239"/>
            <a:ext cx="5614878" cy="631527"/>
          </a:xfrm>
        </p:spPr>
        <p:txBody>
          <a:bodyPr/>
          <a:lstStyle/>
          <a:p>
            <a:pPr marL="0" lvl="0" indent="0" algn="just" rtl="0">
              <a:lnSpc>
                <a:spcPct val="100000"/>
              </a:lnSpc>
              <a:spcBef>
                <a:spcPts val="0"/>
              </a:spcBef>
              <a:spcAft>
                <a:spcPts val="0"/>
              </a:spcAft>
              <a:buClr>
                <a:srgbClr val="E43794"/>
              </a:buClr>
              <a:buSzPts val="2000"/>
              <a:buNone/>
            </a:pPr>
            <a:r>
              <a:rPr lang="it-IT" b="1" dirty="0">
                <a:latin typeface="+mn-lt"/>
              </a:rPr>
              <a:t>Tour virtuali</a:t>
            </a:r>
          </a:p>
        </p:txBody>
      </p:sp>
    </p:spTree>
    <p:extLst>
      <p:ext uri="{BB962C8B-B14F-4D97-AF65-F5344CB8AC3E}">
        <p14:creationId xmlns:p14="http://schemas.microsoft.com/office/powerpoint/2010/main" val="2853562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481122" y="1127930"/>
            <a:ext cx="5614877" cy="5108344"/>
          </a:xfrm>
        </p:spPr>
        <p:txBody>
          <a:bodyPr/>
          <a:lstStyle/>
          <a:p>
            <a:pPr marL="0" lvl="0" indent="0" algn="just" rtl="0">
              <a:spcBef>
                <a:spcPts val="0"/>
              </a:spcBef>
              <a:spcAft>
                <a:spcPts val="0"/>
              </a:spcAft>
              <a:buClr>
                <a:schemeClr val="hlink"/>
              </a:buClr>
              <a:buSzPts val="1200"/>
              <a:buFont typeface="Arial"/>
              <a:buNone/>
            </a:pPr>
            <a:r>
              <a:rPr lang="it-IT" dirty="0">
                <a:solidFill>
                  <a:schemeClr val="bg1">
                    <a:lumMod val="50000"/>
                  </a:schemeClr>
                </a:solidFill>
                <a:latin typeface="+mn-lt"/>
              </a:rPr>
              <a:t>Con i tour virtuali puoi:</a:t>
            </a:r>
          </a:p>
          <a:p>
            <a:pPr lvl="0" algn="just">
              <a:buClr>
                <a:schemeClr val="hlink"/>
              </a:buClr>
              <a:buSzPts val="1200"/>
            </a:pPr>
            <a:endParaRPr lang="it-IT" dirty="0">
              <a:solidFill>
                <a:schemeClr val="bg1">
                  <a:lumMod val="50000"/>
                </a:schemeClr>
              </a:solidFill>
              <a:latin typeface="+mn-lt"/>
            </a:endParaRPr>
          </a:p>
          <a:p>
            <a:pPr marL="285750" lvl="0" indent="-285750" algn="just">
              <a:buClr>
                <a:schemeClr val="dk1"/>
              </a:buClr>
              <a:buSzPts val="1100"/>
              <a:buFont typeface="Arial" panose="020B0604020202020204" pitchFamily="34" charset="0"/>
              <a:buChar char="•"/>
            </a:pPr>
            <a:r>
              <a:rPr lang="it-IT" dirty="0">
                <a:solidFill>
                  <a:schemeClr val="bg1">
                    <a:lumMod val="50000"/>
                  </a:schemeClr>
                </a:solidFill>
                <a:latin typeface="+mn-lt"/>
              </a:rPr>
              <a:t>mostrare agli utenti luoghi remoti o inaccessibili;</a:t>
            </a:r>
          </a:p>
          <a:p>
            <a:pPr marL="285750" lvl="0" indent="-285750" algn="just">
              <a:buClr>
                <a:schemeClr val="dk1"/>
              </a:buClr>
              <a:buSzPts val="1100"/>
              <a:buFont typeface="Arial" panose="020B0604020202020204" pitchFamily="34" charset="0"/>
              <a:buChar char="•"/>
            </a:pPr>
            <a:r>
              <a:rPr lang="it-IT" dirty="0">
                <a:solidFill>
                  <a:schemeClr val="bg1">
                    <a:lumMod val="50000"/>
                  </a:schemeClr>
                </a:solidFill>
                <a:latin typeface="+mn-lt"/>
              </a:rPr>
              <a:t>mostrare com'era prima un luogo;</a:t>
            </a:r>
          </a:p>
          <a:p>
            <a:pPr marL="285750" lvl="0" indent="-285750" algn="just">
              <a:buClr>
                <a:schemeClr val="dk1"/>
              </a:buClr>
              <a:buSzPts val="1100"/>
              <a:buFont typeface="Arial" panose="020B0604020202020204" pitchFamily="34" charset="0"/>
              <a:buChar char="•"/>
            </a:pPr>
            <a:r>
              <a:rPr lang="it-IT" dirty="0">
                <a:solidFill>
                  <a:schemeClr val="bg1">
                    <a:lumMod val="50000"/>
                  </a:schemeClr>
                </a:solidFill>
                <a:latin typeface="+mn-lt"/>
              </a:rPr>
              <a:t>renderli utili per ricerche relative a viaggi o vacanze. </a:t>
            </a:r>
          </a:p>
          <a:p>
            <a:pPr marL="0" lvl="0" indent="0" algn="just" rtl="0">
              <a:spcBef>
                <a:spcPts val="0"/>
              </a:spcBef>
              <a:spcAft>
                <a:spcPts val="0"/>
              </a:spcAft>
              <a:buClr>
                <a:schemeClr val="hlink"/>
              </a:buClr>
              <a:buSzPts val="1200"/>
              <a:buFont typeface="Arial"/>
              <a:buNone/>
            </a:pPr>
            <a:endParaRPr lang="it-IT" b="1" dirty="0">
              <a:solidFill>
                <a:schemeClr val="bg1">
                  <a:lumMod val="50000"/>
                </a:schemeClr>
              </a:solidFill>
              <a:latin typeface="+mn-lt"/>
            </a:endParaRPr>
          </a:p>
          <a:p>
            <a:pPr algn="just">
              <a:buClr>
                <a:schemeClr val="dk1"/>
              </a:buClr>
              <a:buSzPts val="1100"/>
            </a:pPr>
            <a:r>
              <a:rPr lang="it-IT" dirty="0">
                <a:solidFill>
                  <a:schemeClr val="bg1">
                    <a:lumMod val="50000"/>
                  </a:schemeClr>
                </a:solidFill>
                <a:latin typeface="+mn-lt"/>
              </a:rPr>
              <a:t>(leggi un articolo e guarda un video su come fare un tour della città iberica di 2.200 anni fa qui </a:t>
            </a:r>
            <a:r>
              <a:rPr lang="it-IT" b="1" dirty="0">
                <a:solidFill>
                  <a:schemeClr val="bg1">
                    <a:lumMod val="50000"/>
                  </a:schemeClr>
                </a:solidFill>
                <a:latin typeface="+mn-lt"/>
                <a:hlinkClick r:id="rId2">
                  <a:extLst>
                    <a:ext uri="{A12FA001-AC4F-418D-AE19-62706E023703}">
                      <ahyp:hlinkClr xmlns:ahyp="http://schemas.microsoft.com/office/drawing/2018/hyperlinkcolor" val="tx"/>
                    </a:ext>
                  </a:extLst>
                </a:hlinkClick>
              </a:rPr>
              <a:t>⤤</a:t>
            </a:r>
            <a:r>
              <a:rPr lang="it-IT" b="1" dirty="0">
                <a:solidFill>
                  <a:schemeClr val="bg1">
                    <a:lumMod val="50000"/>
                  </a:schemeClr>
                </a:solidFill>
                <a:latin typeface="+mn-lt"/>
              </a:rPr>
              <a:t> </a:t>
            </a:r>
            <a:r>
              <a:rPr lang="it-IT" dirty="0">
                <a:latin typeface="+mn-lt"/>
              </a:rPr>
              <a:t>e un articolo sulla metodologia di progettazione per le applicazioni video immersive a 360° qui </a:t>
            </a:r>
            <a:r>
              <a:rPr lang="it-IT" b="1" dirty="0">
                <a:solidFill>
                  <a:schemeClr val="bg1">
                    <a:lumMod val="50000"/>
                  </a:schemeClr>
                </a:solidFill>
                <a:latin typeface="+mn-lt"/>
                <a:hlinkClick r:id="rId3">
                  <a:extLst>
                    <a:ext uri="{A12FA001-AC4F-418D-AE19-62706E023703}">
                      <ahyp:hlinkClr xmlns:ahyp="http://schemas.microsoft.com/office/drawing/2018/hyperlinkcolor" val="tx"/>
                    </a:ext>
                  </a:extLst>
                </a:hlinkClick>
              </a:rPr>
              <a:t>🕮</a:t>
            </a:r>
            <a:r>
              <a:rPr lang="it-IT" dirty="0">
                <a:solidFill>
                  <a:schemeClr val="bg1">
                    <a:lumMod val="50000"/>
                  </a:schemeClr>
                </a:solidFill>
                <a:latin typeface="+mn-lt"/>
              </a:rPr>
              <a:t>)</a:t>
            </a:r>
            <a:endParaRPr lang="it-IT" b="1" dirty="0">
              <a:latin typeface="+mn-lt"/>
            </a:endParaRPr>
          </a:p>
        </p:txBody>
      </p:sp>
      <p:pic>
        <p:nvPicPr>
          <p:cNvPr id="8" name="Označba mesta slike 7">
            <a:hlinkClick r:id="rId4"/>
            <a:extLst>
              <a:ext uri="{FF2B5EF4-FFF2-40B4-BE49-F238E27FC236}">
                <a16:creationId xmlns:a16="http://schemas.microsoft.com/office/drawing/2014/main" id="{FF208210-6D02-4C52-879B-309A55C28898}"/>
              </a:ext>
            </a:extLst>
          </p:cNvPr>
          <p:cNvPicPr>
            <a:picLocks noGrp="1" noChangeAspect="1"/>
          </p:cNvPicPr>
          <p:nvPr>
            <p:ph type="pic" sz="quarter" idx="13"/>
          </p:nvPr>
        </p:nvPicPr>
        <p:blipFill rotWithShape="1">
          <a:blip r:embed="rId5"/>
          <a:srcRect t="558" b="558"/>
          <a:stretch/>
        </p:blipFill>
        <p:spPr>
          <a:xfrm>
            <a:off x="7030329" y="3028280"/>
            <a:ext cx="3691822" cy="3829719"/>
          </a:xfrm>
        </p:spPr>
      </p:pic>
      <p:sp>
        <p:nvSpPr>
          <p:cNvPr id="7" name="Text Placeholder 4">
            <a:extLst>
              <a:ext uri="{FF2B5EF4-FFF2-40B4-BE49-F238E27FC236}">
                <a16:creationId xmlns:a16="http://schemas.microsoft.com/office/drawing/2014/main" id="{559DCCB5-061A-45AB-81AD-F160B498A754}"/>
              </a:ext>
            </a:extLst>
          </p:cNvPr>
          <p:cNvSpPr txBox="1">
            <a:spLocks/>
          </p:cNvSpPr>
          <p:nvPr/>
        </p:nvSpPr>
        <p:spPr>
          <a:xfrm>
            <a:off x="7030329" y="2204595"/>
            <a:ext cx="3691822" cy="632873"/>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en-GB" sz="1800" b="0" dirty="0">
                <a:solidFill>
                  <a:schemeClr val="tx1"/>
                </a:solidFill>
                <a:latin typeface="Avenir" panose="02000503020000020003" pitchFamily="2" charset="0"/>
                <a:cs typeface="Poppins" pitchFamily="2" charset="77"/>
              </a:rPr>
              <a:t>*</a:t>
            </a:r>
            <a:r>
              <a:rPr lang="en-GB" sz="1800" b="0" dirty="0">
                <a:solidFill>
                  <a:srgbClr val="7F7F7F"/>
                </a:solidFill>
                <a:cs typeface="Poppins" pitchFamily="2" charset="77"/>
              </a:rPr>
              <a:t>click on a picture for a virtual tour of Machu Picchu</a:t>
            </a:r>
            <a:endParaRPr lang="en-GB" sz="1800" b="0" dirty="0">
              <a:solidFill>
                <a:srgbClr val="7F7F7F"/>
              </a:solidFill>
              <a:latin typeface="Avenir" panose="02000503020000020003" pitchFamily="2" charset="0"/>
              <a:cs typeface="Poppins" pitchFamily="2" charset="77"/>
            </a:endParaRPr>
          </a:p>
        </p:txBody>
      </p:sp>
      <p:sp>
        <p:nvSpPr>
          <p:cNvPr id="10" name="Text Placeholder 4">
            <a:extLst>
              <a:ext uri="{FF2B5EF4-FFF2-40B4-BE49-F238E27FC236}">
                <a16:creationId xmlns:a16="http://schemas.microsoft.com/office/drawing/2014/main" id="{AB703125-C1A8-CE95-EA11-A0F744C7D5D6}"/>
              </a:ext>
            </a:extLst>
          </p:cNvPr>
          <p:cNvSpPr>
            <a:spLocks noGrp="1"/>
          </p:cNvSpPr>
          <p:nvPr>
            <p:ph type="body" sz="quarter" idx="15"/>
          </p:nvPr>
        </p:nvSpPr>
        <p:spPr>
          <a:xfrm>
            <a:off x="481122" y="383239"/>
            <a:ext cx="5614878" cy="631527"/>
          </a:xfrm>
        </p:spPr>
        <p:txBody>
          <a:bodyPr/>
          <a:lstStyle/>
          <a:p>
            <a:pPr marL="0" lvl="0" indent="0" algn="just" rtl="0">
              <a:lnSpc>
                <a:spcPct val="100000"/>
              </a:lnSpc>
              <a:spcBef>
                <a:spcPts val="0"/>
              </a:spcBef>
              <a:spcAft>
                <a:spcPts val="0"/>
              </a:spcAft>
              <a:buClr>
                <a:srgbClr val="E43794"/>
              </a:buClr>
              <a:buSzPts val="2000"/>
              <a:buNone/>
            </a:pPr>
            <a:r>
              <a:rPr lang="it-IT" b="1" dirty="0">
                <a:latin typeface="+mn-lt"/>
              </a:rPr>
              <a:t>Tour virtuali</a:t>
            </a:r>
          </a:p>
        </p:txBody>
      </p:sp>
    </p:spTree>
    <p:extLst>
      <p:ext uri="{BB962C8B-B14F-4D97-AF65-F5344CB8AC3E}">
        <p14:creationId xmlns:p14="http://schemas.microsoft.com/office/powerpoint/2010/main" val="181778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976180-11E9-4540-90B5-6E9B481DB350}"/>
              </a:ext>
            </a:extLst>
          </p:cNvPr>
          <p:cNvSpPr>
            <a:spLocks noGrp="1"/>
          </p:cNvSpPr>
          <p:nvPr>
            <p:ph type="body" sz="quarter" idx="15"/>
          </p:nvPr>
        </p:nvSpPr>
        <p:spPr>
          <a:xfrm>
            <a:off x="481123" y="345233"/>
            <a:ext cx="6549542" cy="1189263"/>
          </a:xfrm>
        </p:spPr>
        <p:txBody>
          <a:bodyPr/>
          <a:lstStyle/>
          <a:p>
            <a:pPr lvl="0">
              <a:lnSpc>
                <a:spcPct val="100000"/>
              </a:lnSpc>
              <a:spcBef>
                <a:spcPts val="0"/>
              </a:spcBef>
              <a:buClr>
                <a:srgbClr val="E43794"/>
              </a:buClr>
              <a:buSzPts val="2000"/>
            </a:pPr>
            <a:r>
              <a:rPr lang="it-IT" dirty="0">
                <a:latin typeface="+mn-lt"/>
              </a:rPr>
              <a:t>Tabelle interattive per il riconoscimento degli oggetti (OR)</a:t>
            </a:r>
          </a:p>
        </p:txBody>
      </p:sp>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481123" y="1807334"/>
            <a:ext cx="5614877" cy="4475132"/>
          </a:xfrm>
        </p:spPr>
        <p:txBody>
          <a:bodyPr/>
          <a:lstStyle/>
          <a:p>
            <a:pPr lvl="0" algn="just"/>
            <a:r>
              <a:rPr lang="it-IT" dirty="0">
                <a:solidFill>
                  <a:schemeClr val="bg1">
                    <a:lumMod val="50000"/>
                  </a:schemeClr>
                </a:solidFill>
                <a:latin typeface="+mn-lt"/>
              </a:rPr>
              <a:t>Il tavolo interattivo per il riconoscimento degli oggetti è un </a:t>
            </a:r>
            <a:r>
              <a:rPr lang="it-IT" b="1" dirty="0">
                <a:solidFill>
                  <a:schemeClr val="bg1">
                    <a:lumMod val="50000"/>
                  </a:schemeClr>
                </a:solidFill>
                <a:latin typeface="+mn-lt"/>
              </a:rPr>
              <a:t>tavolo con schermo tattile</a:t>
            </a:r>
            <a:r>
              <a:rPr lang="it-IT" dirty="0">
                <a:solidFill>
                  <a:schemeClr val="bg1">
                    <a:lumMod val="50000"/>
                  </a:schemeClr>
                </a:solidFill>
                <a:latin typeface="+mn-lt"/>
              </a:rPr>
              <a:t>, con il quale gli utenti possono interagire </a:t>
            </a:r>
            <a:r>
              <a:rPr lang="it-IT" b="1" dirty="0">
                <a:solidFill>
                  <a:schemeClr val="bg1">
                    <a:lumMod val="50000"/>
                  </a:schemeClr>
                </a:solidFill>
                <a:latin typeface="+mn-lt"/>
              </a:rPr>
              <a:t>posizionando gli oggetti direttamente </a:t>
            </a:r>
            <a:r>
              <a:rPr lang="it-IT" dirty="0">
                <a:solidFill>
                  <a:schemeClr val="bg1">
                    <a:lumMod val="50000"/>
                  </a:schemeClr>
                </a:solidFill>
                <a:latin typeface="+mn-lt"/>
              </a:rPr>
              <a:t>su di esso. Il touchscreen riconosce gli oggetti e </a:t>
            </a:r>
            <a:r>
              <a:rPr lang="it-IT" b="1" dirty="0">
                <a:solidFill>
                  <a:schemeClr val="bg1">
                    <a:lumMod val="50000"/>
                  </a:schemeClr>
                </a:solidFill>
                <a:latin typeface="+mn-lt"/>
              </a:rPr>
              <a:t>risponde mostrando le informazioni ad essi associate</a:t>
            </a:r>
            <a:r>
              <a:rPr lang="it-IT" dirty="0">
                <a:solidFill>
                  <a:schemeClr val="bg1">
                    <a:lumMod val="50000"/>
                  </a:schemeClr>
                </a:solidFill>
                <a:latin typeface="+mn-lt"/>
              </a:rPr>
              <a:t>.</a:t>
            </a:r>
          </a:p>
          <a:p>
            <a:pPr marL="0" lvl="0" indent="0" algn="just" rtl="0">
              <a:spcBef>
                <a:spcPts val="0"/>
              </a:spcBef>
              <a:spcAft>
                <a:spcPts val="0"/>
              </a:spcAft>
              <a:buNone/>
            </a:pPr>
            <a:endParaRPr lang="it-IT" dirty="0">
              <a:solidFill>
                <a:schemeClr val="bg1">
                  <a:lumMod val="50000"/>
                </a:schemeClr>
              </a:solidFill>
              <a:latin typeface="+mn-lt"/>
            </a:endParaRPr>
          </a:p>
          <a:p>
            <a:pPr lvl="0" algn="just"/>
            <a:r>
              <a:rPr lang="it-IT" dirty="0">
                <a:solidFill>
                  <a:schemeClr val="bg1">
                    <a:lumMod val="50000"/>
                  </a:schemeClr>
                </a:solidFill>
                <a:latin typeface="+mn-lt"/>
              </a:rPr>
              <a:t>Le tabelle interattive per il riconoscimento degli oggetti (OR) sono </a:t>
            </a:r>
            <a:r>
              <a:rPr lang="it-IT" b="1" dirty="0">
                <a:solidFill>
                  <a:schemeClr val="bg1">
                    <a:lumMod val="50000"/>
                  </a:schemeClr>
                </a:solidFill>
                <a:latin typeface="+mn-lt"/>
              </a:rPr>
              <a:t>adatte a strutturare informazioni complesse di diversi formati</a:t>
            </a:r>
            <a:r>
              <a:rPr lang="it-IT" dirty="0">
                <a:solidFill>
                  <a:schemeClr val="bg1">
                    <a:lumMod val="50000"/>
                  </a:schemeClr>
                </a:solidFill>
                <a:latin typeface="+mn-lt"/>
              </a:rPr>
              <a:t> e a mostrarle in modo facile da interagire.</a:t>
            </a:r>
            <a:endParaRPr lang="it-IT" sz="1800" dirty="0">
              <a:solidFill>
                <a:schemeClr val="bg1">
                  <a:lumMod val="50000"/>
                </a:schemeClr>
              </a:solidFill>
              <a:latin typeface="+mn-lt"/>
            </a:endParaRPr>
          </a:p>
        </p:txBody>
      </p:sp>
      <p:pic>
        <p:nvPicPr>
          <p:cNvPr id="10" name="Označba mesta slike 9">
            <a:hlinkClick r:id="rId2"/>
            <a:extLst>
              <a:ext uri="{FF2B5EF4-FFF2-40B4-BE49-F238E27FC236}">
                <a16:creationId xmlns:a16="http://schemas.microsoft.com/office/drawing/2014/main" id="{45989460-6042-4AF4-A4EE-6E35BDBDCD8D}"/>
              </a:ext>
            </a:extLst>
          </p:cNvPr>
          <p:cNvPicPr>
            <a:picLocks noGrp="1" noChangeAspect="1"/>
          </p:cNvPicPr>
          <p:nvPr>
            <p:ph type="pic" sz="quarter" idx="13"/>
          </p:nvPr>
        </p:nvPicPr>
        <p:blipFill rotWithShape="1">
          <a:blip r:embed="rId3"/>
          <a:srcRect l="11012" t="1891" r="11012" b="2144"/>
          <a:stretch/>
        </p:blipFill>
        <p:spPr>
          <a:xfrm>
            <a:off x="7030665" y="3027904"/>
            <a:ext cx="3691822" cy="3830096"/>
          </a:xfrm>
        </p:spPr>
      </p:pic>
      <p:sp>
        <p:nvSpPr>
          <p:cNvPr id="7" name="Text Placeholder 4">
            <a:extLst>
              <a:ext uri="{FF2B5EF4-FFF2-40B4-BE49-F238E27FC236}">
                <a16:creationId xmlns:a16="http://schemas.microsoft.com/office/drawing/2014/main" id="{087ABB42-0007-4557-9426-B3ADD20280BF}"/>
              </a:ext>
            </a:extLst>
          </p:cNvPr>
          <p:cNvSpPr txBox="1">
            <a:spLocks/>
          </p:cNvSpPr>
          <p:nvPr/>
        </p:nvSpPr>
        <p:spPr>
          <a:xfrm>
            <a:off x="7030665" y="2204595"/>
            <a:ext cx="3621624" cy="632873"/>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or-IN" sz="1800" b="0" dirty="0">
                <a:solidFill>
                  <a:schemeClr val="tx1"/>
                </a:solidFill>
                <a:latin typeface="+mn-lt"/>
                <a:cs typeface="Poppins" pitchFamily="2" charset="77"/>
              </a:rPr>
              <a:t>*</a:t>
            </a:r>
            <a:r>
              <a:rPr lang="or-IN" sz="1800" b="0" dirty="0">
                <a:solidFill>
                  <a:srgbClr val="7F7F7F"/>
                </a:solidFill>
                <a:latin typeface="+mn-lt"/>
                <a:cs typeface="Poppins" pitchFamily="2" charset="77"/>
              </a:rPr>
              <a:t>clicca sull’immagine per una dimostrazione di tavolo OR</a:t>
            </a:r>
          </a:p>
        </p:txBody>
      </p:sp>
    </p:spTree>
    <p:extLst>
      <p:ext uri="{BB962C8B-B14F-4D97-AF65-F5344CB8AC3E}">
        <p14:creationId xmlns:p14="http://schemas.microsoft.com/office/powerpoint/2010/main" val="3732791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552146" y="1771823"/>
            <a:ext cx="5614877" cy="4740944"/>
          </a:xfrm>
        </p:spPr>
        <p:txBody>
          <a:bodyPr/>
          <a:lstStyle/>
          <a:p>
            <a:pPr lvl="0" algn="just"/>
            <a:r>
              <a:rPr lang="it-IT" dirty="0">
                <a:solidFill>
                  <a:schemeClr val="bg1">
                    <a:lumMod val="50000"/>
                  </a:schemeClr>
                </a:solidFill>
                <a:latin typeface="+mn-lt"/>
              </a:rPr>
              <a:t>Le tabelle OR possono integrare immagini, video e grafici ad alta risoluzione, in modo che l'utente possa:</a:t>
            </a:r>
          </a:p>
          <a:p>
            <a:pPr lvl="0" algn="just"/>
            <a:endParaRPr lang="it-IT" dirty="0">
              <a:solidFill>
                <a:schemeClr val="bg1">
                  <a:lumMod val="50000"/>
                </a:schemeClr>
              </a:solidFill>
              <a:latin typeface="+mn-lt"/>
            </a:endParaRPr>
          </a:p>
          <a:p>
            <a:pPr marL="285750" lvl="0" indent="-285750" algn="just">
              <a:buFont typeface="Arial" panose="020B0604020202020204" pitchFamily="34" charset="0"/>
              <a:buChar char="•"/>
            </a:pPr>
            <a:r>
              <a:rPr lang="it-IT" b="1" dirty="0">
                <a:solidFill>
                  <a:schemeClr val="bg1">
                    <a:lumMod val="50000"/>
                  </a:schemeClr>
                </a:solidFill>
                <a:latin typeface="+mn-lt"/>
              </a:rPr>
              <a:t>muoversi</a:t>
            </a:r>
            <a:r>
              <a:rPr lang="it-IT" dirty="0">
                <a:solidFill>
                  <a:schemeClr val="bg1">
                    <a:lumMod val="50000"/>
                  </a:schemeClr>
                </a:solidFill>
                <a:latin typeface="+mn-lt"/>
              </a:rPr>
              <a:t> intuitivamente tra i diversi contenuti, </a:t>
            </a:r>
          </a:p>
          <a:p>
            <a:pPr marL="285750" lvl="0" indent="-285750" algn="just">
              <a:buFont typeface="Arial" panose="020B0604020202020204" pitchFamily="34" charset="0"/>
              <a:buChar char="•"/>
            </a:pPr>
            <a:r>
              <a:rPr lang="it-IT" b="1" dirty="0">
                <a:solidFill>
                  <a:schemeClr val="bg1">
                    <a:lumMod val="50000"/>
                  </a:schemeClr>
                </a:solidFill>
                <a:latin typeface="+mn-lt"/>
              </a:rPr>
              <a:t>osservare</a:t>
            </a:r>
            <a:r>
              <a:rPr lang="it-IT" dirty="0">
                <a:solidFill>
                  <a:schemeClr val="bg1">
                    <a:lumMod val="50000"/>
                  </a:schemeClr>
                </a:solidFill>
                <a:latin typeface="+mn-lt"/>
              </a:rPr>
              <a:t> il materiale presentato attraverso diverse prospettive,</a:t>
            </a:r>
          </a:p>
          <a:p>
            <a:pPr marL="285750" lvl="0" indent="-285750" algn="just">
              <a:buFont typeface="Arial" panose="020B0604020202020204" pitchFamily="34" charset="0"/>
              <a:buChar char="•"/>
            </a:pPr>
            <a:r>
              <a:rPr lang="it-IT" b="1" dirty="0">
                <a:solidFill>
                  <a:schemeClr val="bg1">
                    <a:lumMod val="50000"/>
                  </a:schemeClr>
                </a:solidFill>
                <a:latin typeface="+mn-lt"/>
              </a:rPr>
              <a:t>zoomare</a:t>
            </a:r>
            <a:r>
              <a:rPr lang="it-IT" dirty="0">
                <a:solidFill>
                  <a:schemeClr val="bg1">
                    <a:lumMod val="50000"/>
                  </a:schemeClr>
                </a:solidFill>
                <a:latin typeface="+mn-lt"/>
              </a:rPr>
              <a:t> e </a:t>
            </a:r>
            <a:r>
              <a:rPr lang="it-IT" b="1" dirty="0">
                <a:solidFill>
                  <a:schemeClr val="bg1">
                    <a:lumMod val="50000"/>
                  </a:schemeClr>
                </a:solidFill>
                <a:latin typeface="+mn-lt"/>
              </a:rPr>
              <a:t>concentrarsi</a:t>
            </a:r>
            <a:r>
              <a:rPr lang="it-IT" dirty="0">
                <a:solidFill>
                  <a:schemeClr val="bg1">
                    <a:lumMod val="50000"/>
                  </a:schemeClr>
                </a:solidFill>
                <a:latin typeface="+mn-lt"/>
              </a:rPr>
              <a:t> sui dettagli di suo interesse,</a:t>
            </a:r>
          </a:p>
          <a:p>
            <a:pPr marL="285750" lvl="0" indent="-285750" algn="just">
              <a:buFont typeface="Arial" panose="020B0604020202020204" pitchFamily="34" charset="0"/>
              <a:buChar char="•"/>
            </a:pPr>
            <a:r>
              <a:rPr lang="it-IT" b="1" dirty="0">
                <a:solidFill>
                  <a:schemeClr val="bg1">
                    <a:lumMod val="50000"/>
                  </a:schemeClr>
                </a:solidFill>
                <a:latin typeface="+mn-lt"/>
              </a:rPr>
              <a:t>immergersi</a:t>
            </a:r>
            <a:r>
              <a:rPr lang="it-IT" dirty="0">
                <a:solidFill>
                  <a:schemeClr val="bg1">
                    <a:lumMod val="50000"/>
                  </a:schemeClr>
                </a:solidFill>
                <a:latin typeface="+mn-lt"/>
              </a:rPr>
              <a:t> in giochi interattivi.</a:t>
            </a:r>
            <a:endParaRPr lang="en-GB" sz="1800" dirty="0">
              <a:solidFill>
                <a:schemeClr val="bg1">
                  <a:lumMod val="50000"/>
                </a:schemeClr>
              </a:solidFill>
            </a:endParaRPr>
          </a:p>
          <a:p>
            <a:pPr marL="171450" lvl="0" indent="-171450" algn="just" rtl="0">
              <a:spcBef>
                <a:spcPts val="0"/>
              </a:spcBef>
              <a:spcAft>
                <a:spcPts val="0"/>
              </a:spcAft>
              <a:buFont typeface="Arial" panose="020B0604020202020204" pitchFamily="34" charset="0"/>
              <a:buChar char="•"/>
            </a:pPr>
            <a:endParaRPr lang="en-GB" sz="1800" dirty="0">
              <a:solidFill>
                <a:schemeClr val="bg1">
                  <a:lumMod val="50000"/>
                </a:schemeClr>
              </a:solidFill>
            </a:endParaRPr>
          </a:p>
        </p:txBody>
      </p:sp>
      <p:pic>
        <p:nvPicPr>
          <p:cNvPr id="7" name="Google Shape;570;p55" descr="People brainstorming together at cyber space table People brainstorming together at cyber space table touchscreen table  stock pictures, royalty-free photos &amp; images">
            <a:hlinkClick r:id="rId2"/>
            <a:extLst>
              <a:ext uri="{FF2B5EF4-FFF2-40B4-BE49-F238E27FC236}">
                <a16:creationId xmlns:a16="http://schemas.microsoft.com/office/drawing/2014/main" id="{FB504809-4D3B-4C9A-ABA2-0AD89E342177}"/>
              </a:ext>
            </a:extLst>
          </p:cNvPr>
          <p:cNvPicPr preferRelativeResize="0">
            <a:picLocks noGrp="1"/>
          </p:cNvPicPr>
          <p:nvPr>
            <p:ph type="pic" sz="quarter" idx="13"/>
          </p:nvPr>
        </p:nvPicPr>
        <p:blipFill>
          <a:blip r:embed="rId3">
            <a:alphaModFix/>
          </a:blip>
          <a:srcRect l="17855" r="17855"/>
          <a:stretch>
            <a:fillRect/>
          </a:stretch>
        </p:blipFill>
        <p:spPr>
          <a:xfrm>
            <a:off x="7038587" y="3028950"/>
            <a:ext cx="3692525" cy="3829050"/>
          </a:xfrm>
          <a:prstGeom prst="rect">
            <a:avLst/>
          </a:prstGeom>
          <a:noFill/>
          <a:ln>
            <a:noFill/>
          </a:ln>
        </p:spPr>
      </p:pic>
      <p:sp>
        <p:nvSpPr>
          <p:cNvPr id="8" name="Text Placeholder 4">
            <a:extLst>
              <a:ext uri="{FF2B5EF4-FFF2-40B4-BE49-F238E27FC236}">
                <a16:creationId xmlns:a16="http://schemas.microsoft.com/office/drawing/2014/main" id="{6CD2E3A9-5539-4AE1-A56A-C76BBE44F425}"/>
              </a:ext>
            </a:extLst>
          </p:cNvPr>
          <p:cNvSpPr txBox="1">
            <a:spLocks/>
          </p:cNvSpPr>
          <p:nvPr/>
        </p:nvSpPr>
        <p:spPr>
          <a:xfrm>
            <a:off x="7038587" y="2223449"/>
            <a:ext cx="3692525" cy="604592"/>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it-IT" sz="1800" b="0" dirty="0">
                <a:solidFill>
                  <a:schemeClr val="tx1"/>
                </a:solidFill>
                <a:latin typeface="+mn-lt"/>
                <a:cs typeface="Poppins" pitchFamily="2" charset="77"/>
              </a:rPr>
              <a:t>*</a:t>
            </a:r>
            <a:r>
              <a:rPr lang="it-IT" sz="1800" b="0" dirty="0">
                <a:solidFill>
                  <a:srgbClr val="7F7F7F"/>
                </a:solidFill>
                <a:latin typeface="+mn-lt"/>
                <a:cs typeface="Poppins" pitchFamily="2" charset="77"/>
              </a:rPr>
              <a:t>clicca sull’immagine per vedere l’uso di un tavolo OR all’Air Museum</a:t>
            </a:r>
          </a:p>
        </p:txBody>
      </p:sp>
      <p:sp>
        <p:nvSpPr>
          <p:cNvPr id="10" name="Text Placeholder 4">
            <a:extLst>
              <a:ext uri="{FF2B5EF4-FFF2-40B4-BE49-F238E27FC236}">
                <a16:creationId xmlns:a16="http://schemas.microsoft.com/office/drawing/2014/main" id="{A59942AD-312C-0C9B-1A45-3F4D2FB297BC}"/>
              </a:ext>
            </a:extLst>
          </p:cNvPr>
          <p:cNvSpPr>
            <a:spLocks noGrp="1"/>
          </p:cNvSpPr>
          <p:nvPr>
            <p:ph type="body" sz="quarter" idx="15"/>
          </p:nvPr>
        </p:nvSpPr>
        <p:spPr>
          <a:xfrm>
            <a:off x="481123" y="345233"/>
            <a:ext cx="6549542" cy="1189263"/>
          </a:xfrm>
        </p:spPr>
        <p:txBody>
          <a:bodyPr/>
          <a:lstStyle/>
          <a:p>
            <a:pPr lvl="0">
              <a:lnSpc>
                <a:spcPct val="100000"/>
              </a:lnSpc>
              <a:spcBef>
                <a:spcPts val="0"/>
              </a:spcBef>
              <a:buClr>
                <a:srgbClr val="E43794"/>
              </a:buClr>
              <a:buSzPts val="2000"/>
            </a:pPr>
            <a:r>
              <a:rPr lang="it-IT" dirty="0">
                <a:latin typeface="+mn-lt"/>
              </a:rPr>
              <a:t>Tabelle interattive per il riconoscimento degli oggetti (OR)</a:t>
            </a:r>
          </a:p>
        </p:txBody>
      </p:sp>
    </p:spTree>
    <p:extLst>
      <p:ext uri="{BB962C8B-B14F-4D97-AF65-F5344CB8AC3E}">
        <p14:creationId xmlns:p14="http://schemas.microsoft.com/office/powerpoint/2010/main" val="1120629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976180-11E9-4540-90B5-6E9B481DB350}"/>
              </a:ext>
            </a:extLst>
          </p:cNvPr>
          <p:cNvSpPr>
            <a:spLocks noGrp="1"/>
          </p:cNvSpPr>
          <p:nvPr>
            <p:ph type="body" sz="quarter" idx="15"/>
          </p:nvPr>
        </p:nvSpPr>
        <p:spPr>
          <a:xfrm>
            <a:off x="481122" y="436873"/>
            <a:ext cx="5742396" cy="631527"/>
          </a:xfrm>
        </p:spPr>
        <p:txBody>
          <a:bodyPr/>
          <a:lstStyle/>
          <a:p>
            <a:pPr marL="0" lvl="0" indent="0" rtl="0">
              <a:lnSpc>
                <a:spcPct val="100000"/>
              </a:lnSpc>
              <a:spcBef>
                <a:spcPts val="0"/>
              </a:spcBef>
              <a:spcAft>
                <a:spcPts val="0"/>
              </a:spcAft>
              <a:buClr>
                <a:srgbClr val="E43794"/>
              </a:buClr>
              <a:buSzPts val="2000"/>
              <a:buNone/>
            </a:pPr>
            <a:r>
              <a:rPr lang="it-IT" b="1" dirty="0">
                <a:latin typeface="+mn-lt"/>
              </a:rPr>
              <a:t>Schermi e pareti interattive</a:t>
            </a:r>
          </a:p>
        </p:txBody>
      </p:sp>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481123" y="1298712"/>
            <a:ext cx="5614877" cy="4961334"/>
          </a:xfrm>
        </p:spPr>
        <p:txBody>
          <a:bodyPr/>
          <a:lstStyle/>
          <a:p>
            <a:pPr lvl="0" algn="just">
              <a:buClr>
                <a:schemeClr val="dk1"/>
              </a:buClr>
              <a:buSzPts val="1100"/>
            </a:pPr>
            <a:r>
              <a:rPr lang="it-IT" dirty="0">
                <a:solidFill>
                  <a:schemeClr val="bg1">
                    <a:lumMod val="50000"/>
                  </a:schemeClr>
                </a:solidFill>
                <a:latin typeface="+mn-lt"/>
              </a:rPr>
              <a:t>Gli schermi e le pareti interattive sono </a:t>
            </a:r>
            <a:r>
              <a:rPr lang="it-IT" b="1" dirty="0">
                <a:solidFill>
                  <a:schemeClr val="bg1">
                    <a:lumMod val="50000"/>
                  </a:schemeClr>
                </a:solidFill>
                <a:latin typeface="+mn-lt"/>
              </a:rPr>
              <a:t>superfici fisiche </a:t>
            </a:r>
            <a:r>
              <a:rPr lang="it-IT" dirty="0">
                <a:solidFill>
                  <a:schemeClr val="bg1">
                    <a:lumMod val="50000"/>
                  </a:schemeClr>
                </a:solidFill>
                <a:latin typeface="+mn-lt"/>
              </a:rPr>
              <a:t>che vengono mappate con un </a:t>
            </a:r>
            <a:r>
              <a:rPr lang="it-IT" b="1" dirty="0">
                <a:solidFill>
                  <a:schemeClr val="bg1">
                    <a:lumMod val="50000"/>
                  </a:schemeClr>
                </a:solidFill>
                <a:latin typeface="+mn-lt"/>
              </a:rPr>
              <a:t>display digitale</a:t>
            </a:r>
            <a:r>
              <a:rPr lang="it-IT" dirty="0">
                <a:solidFill>
                  <a:schemeClr val="bg1">
                    <a:lumMod val="50000"/>
                  </a:schemeClr>
                </a:solidFill>
                <a:latin typeface="+mn-lt"/>
              </a:rPr>
              <a:t>, utilizzando schermi digitali o (più economico) un proiettore, e </a:t>
            </a:r>
            <a:r>
              <a:rPr lang="it-IT" b="1" dirty="0">
                <a:solidFill>
                  <a:schemeClr val="bg1">
                    <a:lumMod val="50000"/>
                  </a:schemeClr>
                </a:solidFill>
                <a:latin typeface="+mn-lt"/>
              </a:rPr>
              <a:t>con le quali si può interagire </a:t>
            </a:r>
            <a:r>
              <a:rPr lang="it-IT" dirty="0">
                <a:solidFill>
                  <a:schemeClr val="bg1">
                    <a:lumMod val="50000"/>
                  </a:schemeClr>
                </a:solidFill>
                <a:latin typeface="+mn-lt"/>
              </a:rPr>
              <a:t>- per manipolare i contenuti visualizzati. </a:t>
            </a:r>
          </a:p>
          <a:p>
            <a:pPr algn="just">
              <a:buClr>
                <a:schemeClr val="dk1"/>
              </a:buClr>
              <a:buSzPts val="1100"/>
            </a:pPr>
            <a:r>
              <a:rPr lang="it-IT" dirty="0">
                <a:solidFill>
                  <a:schemeClr val="bg1">
                    <a:lumMod val="50000"/>
                  </a:schemeClr>
                </a:solidFill>
                <a:latin typeface="+mn-lt"/>
              </a:rPr>
              <a:t>(guarda l’esempio di mostra interattiva </a:t>
            </a:r>
            <a:r>
              <a:rPr lang="it-IT" dirty="0" err="1">
                <a:solidFill>
                  <a:schemeClr val="bg1">
                    <a:lumMod val="50000"/>
                  </a:schemeClr>
                </a:solidFill>
                <a:latin typeface="+mn-lt"/>
              </a:rPr>
              <a:t>WildLife</a:t>
            </a:r>
            <a:r>
              <a:rPr lang="it-IT" dirty="0">
                <a:solidFill>
                  <a:schemeClr val="bg1">
                    <a:lumMod val="50000"/>
                  </a:schemeClr>
                </a:solidFill>
                <a:latin typeface="+mn-lt"/>
              </a:rPr>
              <a:t> qui </a:t>
            </a:r>
            <a:r>
              <a:rPr lang="it-IT" b="1" dirty="0">
                <a:solidFill>
                  <a:schemeClr val="bg1">
                    <a:lumMod val="50000"/>
                  </a:schemeClr>
                </a:solidFill>
                <a:latin typeface="+mn-lt"/>
                <a:hlinkClick r:id="rId2">
                  <a:extLst>
                    <a:ext uri="{A12FA001-AC4F-418D-AE19-62706E023703}">
                      <ahyp:hlinkClr xmlns:ahyp="http://schemas.microsoft.com/office/drawing/2018/hyperlinkcolor" val="tx"/>
                    </a:ext>
                  </a:extLst>
                </a:hlinkClick>
              </a:rPr>
              <a:t>⤤</a:t>
            </a:r>
            <a:r>
              <a:rPr lang="it-IT" dirty="0">
                <a:solidFill>
                  <a:schemeClr val="bg1">
                    <a:lumMod val="50000"/>
                  </a:schemeClr>
                </a:solidFill>
                <a:latin typeface="+mn-lt"/>
              </a:rPr>
              <a:t>)</a:t>
            </a:r>
            <a:endParaRPr lang="it-IT" b="1" dirty="0">
              <a:latin typeface="+mn-lt"/>
            </a:endParaRPr>
          </a:p>
          <a:p>
            <a:pPr marL="0" lvl="0" indent="0" algn="just" rtl="0">
              <a:spcBef>
                <a:spcPts val="0"/>
              </a:spcBef>
              <a:spcAft>
                <a:spcPts val="0"/>
              </a:spcAft>
              <a:buClr>
                <a:schemeClr val="dk1"/>
              </a:buClr>
              <a:buSzPts val="1100"/>
              <a:buFont typeface="Arial"/>
              <a:buNone/>
            </a:pPr>
            <a:endParaRPr lang="it-IT" dirty="0">
              <a:solidFill>
                <a:schemeClr val="bg1">
                  <a:lumMod val="50000"/>
                </a:schemeClr>
              </a:solidFill>
              <a:latin typeface="+mn-lt"/>
            </a:endParaRPr>
          </a:p>
          <a:p>
            <a:pPr algn="just">
              <a:buClr>
                <a:schemeClr val="dk1"/>
              </a:buClr>
              <a:buSzPts val="1100"/>
            </a:pPr>
            <a:r>
              <a:rPr lang="it-IT" dirty="0">
                <a:solidFill>
                  <a:schemeClr val="bg1">
                    <a:lumMod val="50000"/>
                  </a:schemeClr>
                </a:solidFill>
                <a:latin typeface="+mn-lt"/>
              </a:rPr>
              <a:t>Con l'integrazione di diversi sensori, come le fotocamere e l'IA per il riconoscimento facciale, </a:t>
            </a:r>
            <a:r>
              <a:rPr lang="it-IT" b="1" dirty="0">
                <a:solidFill>
                  <a:schemeClr val="bg1">
                    <a:lumMod val="50000"/>
                  </a:schemeClr>
                </a:solidFill>
                <a:latin typeface="+mn-lt"/>
              </a:rPr>
              <a:t>l'interazione</a:t>
            </a:r>
            <a:r>
              <a:rPr lang="it-IT" dirty="0">
                <a:solidFill>
                  <a:schemeClr val="bg1">
                    <a:lumMod val="50000"/>
                  </a:schemeClr>
                </a:solidFill>
                <a:latin typeface="+mn-lt"/>
              </a:rPr>
              <a:t> con gli schermi </a:t>
            </a:r>
            <a:r>
              <a:rPr lang="it-IT" b="1" dirty="0">
                <a:solidFill>
                  <a:schemeClr val="bg1">
                    <a:lumMod val="50000"/>
                  </a:schemeClr>
                </a:solidFill>
                <a:latin typeface="+mn-lt"/>
              </a:rPr>
              <a:t>non si limita solo al tocco.</a:t>
            </a:r>
          </a:p>
          <a:p>
            <a:pPr marL="0" lvl="0" indent="0" algn="just" rtl="0">
              <a:spcBef>
                <a:spcPts val="0"/>
              </a:spcBef>
              <a:spcAft>
                <a:spcPts val="0"/>
              </a:spcAft>
              <a:buClr>
                <a:schemeClr val="dk1"/>
              </a:buClr>
              <a:buSzPts val="1100"/>
              <a:buFont typeface="Arial"/>
              <a:buNone/>
            </a:pPr>
            <a:endParaRPr lang="en-GB" sz="1800" b="1" dirty="0">
              <a:solidFill>
                <a:schemeClr val="bg1">
                  <a:lumMod val="50000"/>
                </a:schemeClr>
              </a:solidFill>
            </a:endParaRPr>
          </a:p>
          <a:p>
            <a:pPr marL="0" lvl="0" indent="0" algn="just" rtl="0">
              <a:spcBef>
                <a:spcPts val="0"/>
              </a:spcBef>
              <a:spcAft>
                <a:spcPts val="0"/>
              </a:spcAft>
              <a:buClr>
                <a:schemeClr val="dk1"/>
              </a:buClr>
              <a:buSzPts val="1100"/>
              <a:buFont typeface="Arial"/>
              <a:buNone/>
            </a:pPr>
            <a:endParaRPr lang="en-GB" sz="1800" b="1" dirty="0">
              <a:solidFill>
                <a:schemeClr val="bg1">
                  <a:lumMod val="50000"/>
                </a:schemeClr>
              </a:solidFill>
            </a:endParaRPr>
          </a:p>
        </p:txBody>
      </p:sp>
      <p:pic>
        <p:nvPicPr>
          <p:cNvPr id="1026" name="Picture 2" descr="Man looking at white blank large interactive wall display - mockup image Man using electronic kiosk and looking at white blank large interactive wall display in dark room of modern technology exhibition. Mock up, futuristic, template, education, technology concept interactive wall stock pictures, royalty-free photos &amp; images">
            <a:hlinkClick r:id="rId3"/>
            <a:extLst>
              <a:ext uri="{FF2B5EF4-FFF2-40B4-BE49-F238E27FC236}">
                <a16:creationId xmlns:a16="http://schemas.microsoft.com/office/drawing/2014/main" id="{00B2EAE5-A9F4-45EE-9463-09CC0D17963D}"/>
              </a:ext>
            </a:extLst>
          </p:cNvPr>
          <p:cNvPicPr>
            <a:picLocks noGrp="1" noChangeAspect="1" noChangeArrowheads="1"/>
          </p:cNvPicPr>
          <p:nvPr>
            <p:ph type="pic" sz="quarter" idx="13"/>
          </p:nvPr>
        </p:nvPicPr>
        <p:blipFill>
          <a:blip r:embed="rId4">
            <a:extLst>
              <a:ext uri="{28A0092B-C50C-407E-A947-70E740481C1C}">
                <a14:useLocalDpi xmlns:a14="http://schemas.microsoft.com/office/drawing/2010/main" val="0"/>
              </a:ext>
            </a:extLst>
          </a:blip>
          <a:srcRect l="17855" r="17855"/>
          <a:stretch>
            <a:fillRect/>
          </a:stretch>
        </p:blipFill>
        <p:spPr bwMode="auto">
          <a:xfrm>
            <a:off x="7030105" y="3028280"/>
            <a:ext cx="3691822" cy="3829719"/>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4">
            <a:extLst>
              <a:ext uri="{FF2B5EF4-FFF2-40B4-BE49-F238E27FC236}">
                <a16:creationId xmlns:a16="http://schemas.microsoft.com/office/drawing/2014/main" id="{DA7A92A2-0888-4122-9616-F88B5D7DF583}"/>
              </a:ext>
            </a:extLst>
          </p:cNvPr>
          <p:cNvSpPr txBox="1">
            <a:spLocks/>
          </p:cNvSpPr>
          <p:nvPr/>
        </p:nvSpPr>
        <p:spPr>
          <a:xfrm>
            <a:off x="7030104" y="2204595"/>
            <a:ext cx="3691823" cy="67058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it-IT" sz="1800" b="0" dirty="0">
                <a:solidFill>
                  <a:schemeClr val="tx1"/>
                </a:solidFill>
                <a:latin typeface="+mn-lt"/>
                <a:cs typeface="Poppins" pitchFamily="2" charset="77"/>
              </a:rPr>
              <a:t>*</a:t>
            </a:r>
            <a:r>
              <a:rPr lang="it-IT" sz="1800" b="0" dirty="0">
                <a:solidFill>
                  <a:srgbClr val="7F7F7F"/>
                </a:solidFill>
                <a:latin typeface="+mn-lt"/>
                <a:cs typeface="Poppins" pitchFamily="2" charset="77"/>
              </a:rPr>
              <a:t>clicca sull’immagine per vedere un esempio di interazione senza tocco</a:t>
            </a:r>
          </a:p>
        </p:txBody>
      </p:sp>
    </p:spTree>
    <p:extLst>
      <p:ext uri="{BB962C8B-B14F-4D97-AF65-F5344CB8AC3E}">
        <p14:creationId xmlns:p14="http://schemas.microsoft.com/office/powerpoint/2010/main" val="2335468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481122" y="1686679"/>
            <a:ext cx="5614877" cy="4240786"/>
          </a:xfrm>
        </p:spPr>
        <p:txBody>
          <a:bodyPr/>
          <a:lstStyle/>
          <a:p>
            <a:pPr algn="just">
              <a:buClr>
                <a:schemeClr val="dk1"/>
              </a:buClr>
              <a:buSzPts val="1100"/>
            </a:pPr>
            <a:r>
              <a:rPr lang="it-IT" dirty="0">
                <a:solidFill>
                  <a:schemeClr val="bg1">
                    <a:lumMod val="50000"/>
                  </a:schemeClr>
                </a:solidFill>
                <a:latin typeface="+mn-lt"/>
              </a:rPr>
              <a:t>I display interattivi sono </a:t>
            </a:r>
            <a:r>
              <a:rPr lang="it-IT" b="1" dirty="0">
                <a:solidFill>
                  <a:schemeClr val="bg1">
                    <a:lumMod val="50000"/>
                  </a:schemeClr>
                </a:solidFill>
                <a:latin typeface="+mn-lt"/>
              </a:rPr>
              <a:t>altamente personalizzabili</a:t>
            </a:r>
            <a:r>
              <a:rPr lang="it-IT" dirty="0">
                <a:solidFill>
                  <a:schemeClr val="bg1">
                    <a:lumMod val="50000"/>
                  </a:schemeClr>
                </a:solidFill>
                <a:latin typeface="+mn-lt"/>
              </a:rPr>
              <a:t> e possono adattarsi alle esigenze di ogni singolo museo. </a:t>
            </a:r>
          </a:p>
          <a:p>
            <a:pPr algn="just">
              <a:buClr>
                <a:schemeClr val="dk1"/>
              </a:buClr>
              <a:buSzPts val="1100"/>
            </a:pPr>
            <a:endParaRPr lang="it-IT" dirty="0">
              <a:solidFill>
                <a:schemeClr val="bg1">
                  <a:lumMod val="50000"/>
                </a:schemeClr>
              </a:solidFill>
              <a:latin typeface="+mn-lt"/>
            </a:endParaRPr>
          </a:p>
          <a:p>
            <a:pPr algn="just">
              <a:buClr>
                <a:schemeClr val="dk1"/>
              </a:buClr>
              <a:buSzPts val="1100"/>
            </a:pPr>
            <a:r>
              <a:rPr lang="it-IT" dirty="0">
                <a:solidFill>
                  <a:schemeClr val="bg1">
                    <a:lumMod val="50000"/>
                  </a:schemeClr>
                </a:solidFill>
                <a:latin typeface="+mn-lt"/>
              </a:rPr>
              <a:t>Possono essere utilizzati per:</a:t>
            </a:r>
          </a:p>
          <a:p>
            <a:pPr marL="285750" indent="-285750" algn="just">
              <a:buClr>
                <a:schemeClr val="dk1"/>
              </a:buClr>
              <a:buSzPts val="1100"/>
              <a:buFont typeface="Arial" panose="020B0604020202020204" pitchFamily="34" charset="0"/>
              <a:buChar char="•"/>
            </a:pPr>
            <a:endParaRPr lang="it-IT" dirty="0">
              <a:solidFill>
                <a:schemeClr val="bg1">
                  <a:lumMod val="50000"/>
                </a:schemeClr>
              </a:solidFill>
              <a:latin typeface="+mn-lt"/>
            </a:endParaRPr>
          </a:p>
          <a:p>
            <a:pPr marL="285750" indent="-285750" algn="just">
              <a:buClr>
                <a:schemeClr val="dk1"/>
              </a:buClr>
              <a:buSzPts val="1100"/>
              <a:buFont typeface="Arial" panose="020B0604020202020204" pitchFamily="34" charset="0"/>
              <a:buChar char="•"/>
            </a:pPr>
            <a:r>
              <a:rPr lang="it-IT" dirty="0">
                <a:solidFill>
                  <a:schemeClr val="bg1">
                    <a:lumMod val="50000"/>
                  </a:schemeClr>
                </a:solidFill>
                <a:latin typeface="+mn-lt"/>
              </a:rPr>
              <a:t>animare oggetti;</a:t>
            </a:r>
          </a:p>
          <a:p>
            <a:pPr marL="285750" indent="-285750" algn="just">
              <a:buClr>
                <a:schemeClr val="dk1"/>
              </a:buClr>
              <a:buSzPts val="1100"/>
              <a:buFont typeface="Arial" panose="020B0604020202020204" pitchFamily="34" charset="0"/>
              <a:buChar char="•"/>
            </a:pPr>
            <a:r>
              <a:rPr lang="it-IT" dirty="0">
                <a:solidFill>
                  <a:schemeClr val="bg1">
                    <a:lumMod val="50000"/>
                  </a:schemeClr>
                </a:solidFill>
                <a:latin typeface="+mn-lt"/>
              </a:rPr>
              <a:t>giocare;</a:t>
            </a:r>
          </a:p>
          <a:p>
            <a:pPr marL="285750" indent="-285750" algn="just">
              <a:buClr>
                <a:schemeClr val="dk1"/>
              </a:buClr>
              <a:buSzPts val="1100"/>
              <a:buFont typeface="Arial" panose="020B0604020202020204" pitchFamily="34" charset="0"/>
              <a:buChar char="•"/>
            </a:pPr>
            <a:r>
              <a:rPr lang="it-IT" dirty="0">
                <a:solidFill>
                  <a:schemeClr val="bg1">
                    <a:lumMod val="50000"/>
                  </a:schemeClr>
                </a:solidFill>
                <a:latin typeface="+mn-lt"/>
              </a:rPr>
              <a:t>realizzare mostre virtuali di oggetti non disponibili fisicamente;</a:t>
            </a:r>
          </a:p>
          <a:p>
            <a:pPr marL="285750" indent="-285750" algn="just">
              <a:buClr>
                <a:schemeClr val="dk1"/>
              </a:buClr>
              <a:buSzPts val="1100"/>
              <a:buFont typeface="Arial" panose="020B0604020202020204" pitchFamily="34" charset="0"/>
              <a:buChar char="•"/>
            </a:pPr>
            <a:r>
              <a:rPr lang="it-IT" dirty="0">
                <a:solidFill>
                  <a:schemeClr val="bg1">
                    <a:lumMod val="50000"/>
                  </a:schemeClr>
                </a:solidFill>
                <a:latin typeface="+mn-lt"/>
              </a:rPr>
              <a:t>visualizzare mappe interattive.</a:t>
            </a:r>
            <a:endParaRPr lang="it-IT" sz="1800" b="1" dirty="0">
              <a:latin typeface="+mn-lt"/>
            </a:endParaRPr>
          </a:p>
        </p:txBody>
      </p:sp>
      <p:pic>
        <p:nvPicPr>
          <p:cNvPr id="12" name="Označba mesta slike 11">
            <a:hlinkClick r:id="rId2"/>
            <a:extLst>
              <a:ext uri="{FF2B5EF4-FFF2-40B4-BE49-F238E27FC236}">
                <a16:creationId xmlns:a16="http://schemas.microsoft.com/office/drawing/2014/main" id="{0CE6B447-9254-481F-8A9F-C0A9107C9BDF}"/>
              </a:ext>
            </a:extLst>
          </p:cNvPr>
          <p:cNvPicPr>
            <a:picLocks noGrp="1" noChangeAspect="1"/>
          </p:cNvPicPr>
          <p:nvPr>
            <p:ph type="pic" sz="quarter" idx="13"/>
          </p:nvPr>
        </p:nvPicPr>
        <p:blipFill rotWithShape="1">
          <a:blip r:embed="rId3"/>
          <a:srcRect l="15961" r="15961"/>
          <a:stretch/>
        </p:blipFill>
        <p:spPr>
          <a:xfrm>
            <a:off x="7030441" y="3028281"/>
            <a:ext cx="3691822" cy="3829719"/>
          </a:xfrm>
        </p:spPr>
      </p:pic>
      <p:sp>
        <p:nvSpPr>
          <p:cNvPr id="8" name="Text Placeholder 4">
            <a:extLst>
              <a:ext uri="{FF2B5EF4-FFF2-40B4-BE49-F238E27FC236}">
                <a16:creationId xmlns:a16="http://schemas.microsoft.com/office/drawing/2014/main" id="{20DC3026-B0A9-458A-B160-98FAAA29A52C}"/>
              </a:ext>
            </a:extLst>
          </p:cNvPr>
          <p:cNvSpPr txBox="1">
            <a:spLocks/>
          </p:cNvSpPr>
          <p:nvPr/>
        </p:nvSpPr>
        <p:spPr>
          <a:xfrm>
            <a:off x="7030441" y="2214021"/>
            <a:ext cx="3691823" cy="6423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it-IT" sz="1800" b="0" dirty="0">
                <a:solidFill>
                  <a:schemeClr val="tx1"/>
                </a:solidFill>
                <a:latin typeface="+mn-lt"/>
                <a:cs typeface="Poppins" pitchFamily="2" charset="77"/>
              </a:rPr>
              <a:t>*</a:t>
            </a:r>
            <a:r>
              <a:rPr lang="it-IT" sz="1800" b="0" dirty="0">
                <a:solidFill>
                  <a:srgbClr val="7F7F7F"/>
                </a:solidFill>
                <a:latin typeface="+mn-lt"/>
                <a:cs typeface="Poppins" pitchFamily="2" charset="77"/>
              </a:rPr>
              <a:t>clicca sull’immagine per un esempio di animazione di oggetti</a:t>
            </a:r>
          </a:p>
        </p:txBody>
      </p:sp>
      <p:sp>
        <p:nvSpPr>
          <p:cNvPr id="9" name="Text Placeholder 4">
            <a:extLst>
              <a:ext uri="{FF2B5EF4-FFF2-40B4-BE49-F238E27FC236}">
                <a16:creationId xmlns:a16="http://schemas.microsoft.com/office/drawing/2014/main" id="{E012D051-C2E4-3324-FF2B-B317EB08997B}"/>
              </a:ext>
            </a:extLst>
          </p:cNvPr>
          <p:cNvSpPr>
            <a:spLocks noGrp="1"/>
          </p:cNvSpPr>
          <p:nvPr>
            <p:ph type="body" sz="quarter" idx="15"/>
          </p:nvPr>
        </p:nvSpPr>
        <p:spPr>
          <a:xfrm>
            <a:off x="481122" y="436873"/>
            <a:ext cx="5742396" cy="631527"/>
          </a:xfrm>
        </p:spPr>
        <p:txBody>
          <a:bodyPr/>
          <a:lstStyle/>
          <a:p>
            <a:pPr marL="0" lvl="0" indent="0" rtl="0">
              <a:lnSpc>
                <a:spcPct val="100000"/>
              </a:lnSpc>
              <a:spcBef>
                <a:spcPts val="0"/>
              </a:spcBef>
              <a:spcAft>
                <a:spcPts val="0"/>
              </a:spcAft>
              <a:buClr>
                <a:srgbClr val="E43794"/>
              </a:buClr>
              <a:buSzPts val="2000"/>
              <a:buNone/>
            </a:pPr>
            <a:r>
              <a:rPr lang="it-IT" b="1" dirty="0">
                <a:latin typeface="+mn-lt"/>
              </a:rPr>
              <a:t>Schermi e pareti interattive</a:t>
            </a:r>
          </a:p>
        </p:txBody>
      </p:sp>
    </p:spTree>
    <p:extLst>
      <p:ext uri="{BB962C8B-B14F-4D97-AF65-F5344CB8AC3E}">
        <p14:creationId xmlns:p14="http://schemas.microsoft.com/office/powerpoint/2010/main" val="1849096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976180-11E9-4540-90B5-6E9B481DB350}"/>
              </a:ext>
            </a:extLst>
          </p:cNvPr>
          <p:cNvSpPr>
            <a:spLocks noGrp="1"/>
          </p:cNvSpPr>
          <p:nvPr>
            <p:ph type="body" sz="quarter" idx="15"/>
          </p:nvPr>
        </p:nvSpPr>
        <p:spPr>
          <a:xfrm>
            <a:off x="481124" y="278296"/>
            <a:ext cx="5614878" cy="631527"/>
          </a:xfrm>
        </p:spPr>
        <p:txBody>
          <a:bodyPr/>
          <a:lstStyle/>
          <a:p>
            <a:pPr marL="0" lvl="0" indent="0" algn="just" rtl="0">
              <a:lnSpc>
                <a:spcPct val="100000"/>
              </a:lnSpc>
              <a:spcBef>
                <a:spcPts val="0"/>
              </a:spcBef>
              <a:spcAft>
                <a:spcPts val="0"/>
              </a:spcAft>
              <a:buClr>
                <a:srgbClr val="E43794"/>
              </a:buClr>
              <a:buSzPts val="2000"/>
              <a:buNone/>
            </a:pPr>
            <a:r>
              <a:rPr lang="it-IT" b="1" dirty="0">
                <a:latin typeface="+mn-lt"/>
              </a:rPr>
              <a:t>Proiezioni olografiche</a:t>
            </a:r>
          </a:p>
        </p:txBody>
      </p:sp>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481125" y="1012521"/>
            <a:ext cx="5759878" cy="5734508"/>
          </a:xfrm>
        </p:spPr>
        <p:txBody>
          <a:bodyPr/>
          <a:lstStyle/>
          <a:p>
            <a:pPr lvl="0" algn="just">
              <a:buClr>
                <a:schemeClr val="dk1"/>
              </a:buClr>
              <a:buSzPts val="1100"/>
            </a:pPr>
            <a:r>
              <a:rPr lang="it-IT" dirty="0">
                <a:solidFill>
                  <a:schemeClr val="bg1">
                    <a:lumMod val="50000"/>
                  </a:schemeClr>
                </a:solidFill>
                <a:latin typeface="+mn-lt"/>
              </a:rPr>
              <a:t>I proiettori olografici creano </a:t>
            </a:r>
            <a:r>
              <a:rPr lang="it-IT" b="1" dirty="0">
                <a:solidFill>
                  <a:schemeClr val="bg1">
                    <a:lumMod val="50000"/>
                  </a:schemeClr>
                </a:solidFill>
                <a:latin typeface="+mn-lt"/>
              </a:rPr>
              <a:t>un'immagine che ha qualità tridimensionali </a:t>
            </a:r>
            <a:r>
              <a:rPr lang="it-IT" dirty="0">
                <a:solidFill>
                  <a:schemeClr val="bg1">
                    <a:lumMod val="50000"/>
                  </a:schemeClr>
                </a:solidFill>
                <a:latin typeface="+mn-lt"/>
              </a:rPr>
              <a:t>ma è ancora piatta (per saperne di più sull'olografia, leggi questa pagina di Wikipedia). </a:t>
            </a:r>
            <a:r>
              <a:rPr lang="it-IT" b="1" dirty="0">
                <a:solidFill>
                  <a:schemeClr val="bg1">
                    <a:lumMod val="50000"/>
                  </a:schemeClr>
                </a:solidFill>
                <a:latin typeface="+mn-lt"/>
                <a:hlinkClick r:id="rId2">
                  <a:extLst>
                    <a:ext uri="{A12FA001-AC4F-418D-AE19-62706E023703}">
                      <ahyp:hlinkClr xmlns:ahyp="http://schemas.microsoft.com/office/drawing/2018/hyperlinkcolor" val="tx"/>
                    </a:ext>
                  </a:extLst>
                </a:hlinkClick>
              </a:rPr>
              <a:t>🕮</a:t>
            </a:r>
            <a:r>
              <a:rPr lang="it-IT" dirty="0">
                <a:solidFill>
                  <a:schemeClr val="bg1">
                    <a:lumMod val="50000"/>
                  </a:schemeClr>
                </a:solidFill>
                <a:latin typeface="+mn-lt"/>
              </a:rPr>
              <a:t>)</a:t>
            </a:r>
          </a:p>
          <a:p>
            <a:pPr marL="0" lvl="0" indent="0" algn="just" rtl="0">
              <a:spcBef>
                <a:spcPts val="0"/>
              </a:spcBef>
              <a:spcAft>
                <a:spcPts val="0"/>
              </a:spcAft>
              <a:buClr>
                <a:schemeClr val="dk1"/>
              </a:buClr>
              <a:buSzPts val="1100"/>
              <a:buFont typeface="Arial"/>
              <a:buNone/>
            </a:pPr>
            <a:endParaRPr lang="it-IT" b="1" dirty="0">
              <a:solidFill>
                <a:schemeClr val="bg1">
                  <a:lumMod val="50000"/>
                </a:schemeClr>
              </a:solidFill>
              <a:latin typeface="+mn-lt"/>
            </a:endParaRPr>
          </a:p>
          <a:p>
            <a:pPr algn="just">
              <a:buClr>
                <a:schemeClr val="dk1"/>
              </a:buClr>
              <a:buSzPts val="1100"/>
            </a:pPr>
            <a:r>
              <a:rPr lang="it-IT" dirty="0">
                <a:solidFill>
                  <a:schemeClr val="bg1">
                    <a:lumMod val="50000"/>
                  </a:schemeClr>
                </a:solidFill>
                <a:latin typeface="+mn-lt"/>
              </a:rPr>
              <a:t>Molti ologrammi attualmente sul mercato sono ancora </a:t>
            </a:r>
            <a:r>
              <a:rPr lang="it-IT" b="1" dirty="0">
                <a:solidFill>
                  <a:schemeClr val="bg1">
                    <a:lumMod val="50000"/>
                  </a:schemeClr>
                </a:solidFill>
                <a:latin typeface="+mn-lt"/>
              </a:rPr>
              <a:t>tecnicamente immagini 3D visualizzate su una superficie 2D</a:t>
            </a:r>
            <a:r>
              <a:rPr lang="it-IT" dirty="0">
                <a:solidFill>
                  <a:schemeClr val="bg1">
                    <a:lumMod val="50000"/>
                  </a:schemeClr>
                </a:solidFill>
                <a:latin typeface="+mn-lt"/>
              </a:rPr>
              <a:t>. </a:t>
            </a:r>
          </a:p>
          <a:p>
            <a:pPr algn="just">
              <a:buClr>
                <a:schemeClr val="dk1"/>
              </a:buClr>
              <a:buSzPts val="1100"/>
            </a:pPr>
            <a:endParaRPr lang="it-IT" dirty="0">
              <a:solidFill>
                <a:schemeClr val="bg1">
                  <a:lumMod val="50000"/>
                </a:schemeClr>
              </a:solidFill>
              <a:latin typeface="+mn-lt"/>
            </a:endParaRPr>
          </a:p>
          <a:p>
            <a:pPr algn="just">
              <a:buClr>
                <a:schemeClr val="dk1"/>
              </a:buClr>
              <a:buSzPts val="1100"/>
            </a:pPr>
            <a:r>
              <a:rPr lang="it-IT" dirty="0">
                <a:solidFill>
                  <a:schemeClr val="bg1">
                    <a:lumMod val="50000"/>
                  </a:schemeClr>
                </a:solidFill>
                <a:latin typeface="+mn-lt"/>
              </a:rPr>
              <a:t>(</a:t>
            </a:r>
            <a:r>
              <a:rPr lang="it-IT" dirty="0" err="1">
                <a:solidFill>
                  <a:schemeClr val="bg1">
                    <a:lumMod val="50000"/>
                  </a:schemeClr>
                </a:solidFill>
                <a:latin typeface="+mn-lt"/>
              </a:rPr>
              <a:t>quarda</a:t>
            </a:r>
            <a:r>
              <a:rPr lang="it-IT" dirty="0">
                <a:solidFill>
                  <a:schemeClr val="bg1">
                    <a:lumMod val="50000"/>
                  </a:schemeClr>
                </a:solidFill>
                <a:latin typeface="+mn-lt"/>
              </a:rPr>
              <a:t> un video con 10 esempi delle più recenti tecnologie degli ologrammi qui </a:t>
            </a:r>
            <a:r>
              <a:rPr lang="it-IT" b="1" dirty="0">
                <a:solidFill>
                  <a:schemeClr val="bg1">
                    <a:lumMod val="50000"/>
                  </a:schemeClr>
                </a:solidFill>
                <a:latin typeface="+mn-lt"/>
                <a:hlinkClick r:id="rId3">
                  <a:extLst>
                    <a:ext uri="{A12FA001-AC4F-418D-AE19-62706E023703}">
                      <ahyp:hlinkClr xmlns:ahyp="http://schemas.microsoft.com/office/drawing/2018/hyperlinkcolor" val="tx"/>
                    </a:ext>
                  </a:extLst>
                </a:hlinkClick>
              </a:rPr>
              <a:t>⤤</a:t>
            </a:r>
            <a:r>
              <a:rPr lang="it-IT" b="1" dirty="0">
                <a:solidFill>
                  <a:schemeClr val="bg1">
                    <a:lumMod val="50000"/>
                  </a:schemeClr>
                </a:solidFill>
                <a:latin typeface="+mn-lt"/>
              </a:rPr>
              <a:t>)</a:t>
            </a:r>
          </a:p>
          <a:p>
            <a:pPr algn="just">
              <a:buClr>
                <a:schemeClr val="dk1"/>
              </a:buClr>
              <a:buSzPts val="1100"/>
            </a:pPr>
            <a:endParaRPr lang="it-IT" b="1" dirty="0">
              <a:solidFill>
                <a:schemeClr val="bg1">
                  <a:lumMod val="50000"/>
                </a:schemeClr>
              </a:solidFill>
              <a:latin typeface="+mn-lt"/>
            </a:endParaRPr>
          </a:p>
          <a:p>
            <a:pPr algn="just">
              <a:buClr>
                <a:schemeClr val="dk1"/>
              </a:buClr>
              <a:buSzPts val="1100"/>
            </a:pPr>
            <a:r>
              <a:rPr lang="it-IT" dirty="0">
                <a:solidFill>
                  <a:schemeClr val="bg1">
                    <a:lumMod val="50000"/>
                  </a:schemeClr>
                </a:solidFill>
                <a:latin typeface="+mn-lt"/>
              </a:rPr>
              <a:t>(guarda il video su come realizzare un proiettore olografico di base a casa - 2D qui </a:t>
            </a:r>
            <a:r>
              <a:rPr lang="it-IT" b="1" dirty="0">
                <a:solidFill>
                  <a:schemeClr val="bg1">
                    <a:lumMod val="50000"/>
                  </a:schemeClr>
                </a:solidFill>
                <a:latin typeface="+mn-lt"/>
                <a:hlinkClick r:id="rId4">
                  <a:extLst>
                    <a:ext uri="{A12FA001-AC4F-418D-AE19-62706E023703}">
                      <ahyp:hlinkClr xmlns:ahyp="http://schemas.microsoft.com/office/drawing/2018/hyperlinkcolor" val="tx"/>
                    </a:ext>
                  </a:extLst>
                </a:hlinkClick>
              </a:rPr>
              <a:t>⤤</a:t>
            </a:r>
            <a:r>
              <a:rPr lang="it-IT" dirty="0">
                <a:solidFill>
                  <a:schemeClr val="bg1">
                    <a:lumMod val="50000"/>
                  </a:schemeClr>
                </a:solidFill>
                <a:latin typeface="+mn-lt"/>
              </a:rPr>
              <a:t> o in 3D qui</a:t>
            </a:r>
            <a:r>
              <a:rPr lang="it-IT" b="1" dirty="0">
                <a:solidFill>
                  <a:schemeClr val="bg1">
                    <a:lumMod val="50000"/>
                  </a:schemeClr>
                </a:solidFill>
                <a:latin typeface="+mn-lt"/>
                <a:hlinkClick r:id="rId5">
                  <a:extLst>
                    <a:ext uri="{A12FA001-AC4F-418D-AE19-62706E023703}">
                      <ahyp:hlinkClr xmlns:ahyp="http://schemas.microsoft.com/office/drawing/2018/hyperlinkcolor" val="tx"/>
                    </a:ext>
                  </a:extLst>
                </a:hlinkClick>
              </a:rPr>
              <a:t>⤤</a:t>
            </a:r>
            <a:r>
              <a:rPr lang="it-IT" dirty="0">
                <a:solidFill>
                  <a:schemeClr val="bg1">
                    <a:lumMod val="50000"/>
                  </a:schemeClr>
                </a:solidFill>
                <a:latin typeface="+mn-lt"/>
              </a:rPr>
              <a:t>) </a:t>
            </a:r>
          </a:p>
          <a:p>
            <a:pPr marL="0" lvl="0" indent="0" algn="just" rtl="0">
              <a:spcBef>
                <a:spcPts val="0"/>
              </a:spcBef>
              <a:spcAft>
                <a:spcPts val="0"/>
              </a:spcAft>
              <a:buClr>
                <a:schemeClr val="dk1"/>
              </a:buClr>
              <a:buSzPts val="1100"/>
              <a:buFont typeface="Arial"/>
              <a:buNone/>
            </a:pPr>
            <a:endParaRPr lang="en-GB" sz="1600" dirty="0">
              <a:solidFill>
                <a:schemeClr val="bg1">
                  <a:lumMod val="50000"/>
                </a:schemeClr>
              </a:solidFill>
            </a:endParaRPr>
          </a:p>
        </p:txBody>
      </p:sp>
      <p:sp>
        <p:nvSpPr>
          <p:cNvPr id="8" name="Text Placeholder 4">
            <a:extLst>
              <a:ext uri="{FF2B5EF4-FFF2-40B4-BE49-F238E27FC236}">
                <a16:creationId xmlns:a16="http://schemas.microsoft.com/office/drawing/2014/main" id="{86B02E96-814A-4BEF-B878-F698EA4C2D49}"/>
              </a:ext>
            </a:extLst>
          </p:cNvPr>
          <p:cNvSpPr txBox="1">
            <a:spLocks/>
          </p:cNvSpPr>
          <p:nvPr/>
        </p:nvSpPr>
        <p:spPr>
          <a:xfrm>
            <a:off x="7020057" y="2232875"/>
            <a:ext cx="3691822" cy="6423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it-IT" sz="1800" b="0" dirty="0">
                <a:solidFill>
                  <a:schemeClr val="tx1"/>
                </a:solidFill>
                <a:latin typeface="+mn-lt"/>
                <a:cs typeface="Poppins" pitchFamily="2" charset="77"/>
              </a:rPr>
              <a:t>*</a:t>
            </a:r>
            <a:r>
              <a:rPr lang="it-IT" sz="1800" b="0" dirty="0">
                <a:solidFill>
                  <a:srgbClr val="7F7F7F"/>
                </a:solidFill>
                <a:latin typeface="+mn-lt"/>
                <a:cs typeface="Poppins" pitchFamily="2" charset="77"/>
              </a:rPr>
              <a:t>clicca sull’immagine per vedere un ologramma avanzato</a:t>
            </a:r>
          </a:p>
        </p:txBody>
      </p:sp>
      <p:sp>
        <p:nvSpPr>
          <p:cNvPr id="3" name="Označba mesta slike 2">
            <a:extLst>
              <a:ext uri="{FF2B5EF4-FFF2-40B4-BE49-F238E27FC236}">
                <a16:creationId xmlns:a16="http://schemas.microsoft.com/office/drawing/2014/main" id="{C607F70B-589E-496E-80CC-05F1A83375D3}"/>
              </a:ext>
            </a:extLst>
          </p:cNvPr>
          <p:cNvSpPr>
            <a:spLocks noGrp="1"/>
          </p:cNvSpPr>
          <p:nvPr>
            <p:ph type="pic" sz="quarter" idx="13"/>
          </p:nvPr>
        </p:nvSpPr>
        <p:spPr/>
      </p:sp>
      <p:pic>
        <p:nvPicPr>
          <p:cNvPr id="10" name="Označba mesta slike 8">
            <a:hlinkClick r:id="rId6"/>
            <a:extLst>
              <a:ext uri="{FF2B5EF4-FFF2-40B4-BE49-F238E27FC236}">
                <a16:creationId xmlns:a16="http://schemas.microsoft.com/office/drawing/2014/main" id="{DE56E691-4707-435D-B27A-CAA4FE6C9FA9}"/>
              </a:ext>
            </a:extLst>
          </p:cNvPr>
          <p:cNvPicPr>
            <a:picLocks noChangeAspect="1"/>
          </p:cNvPicPr>
          <p:nvPr/>
        </p:nvPicPr>
        <p:blipFill>
          <a:blip r:embed="rId7"/>
          <a:srcRect t="855" b="855"/>
          <a:stretch>
            <a:fillRect/>
          </a:stretch>
        </p:blipFill>
        <p:spPr>
          <a:xfrm>
            <a:off x="7030309" y="3028950"/>
            <a:ext cx="3692525" cy="3829050"/>
          </a:xfrm>
          <a:prstGeom prst="rect">
            <a:avLst/>
          </a:prstGeom>
        </p:spPr>
      </p:pic>
    </p:spTree>
    <p:extLst>
      <p:ext uri="{BB962C8B-B14F-4D97-AF65-F5344CB8AC3E}">
        <p14:creationId xmlns:p14="http://schemas.microsoft.com/office/powerpoint/2010/main" val="3692161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481124" y="1133888"/>
            <a:ext cx="5879863" cy="5342215"/>
          </a:xfrm>
        </p:spPr>
        <p:txBody>
          <a:bodyPr/>
          <a:lstStyle/>
          <a:p>
            <a:pPr algn="just">
              <a:buClr>
                <a:schemeClr val="dk1"/>
              </a:buClr>
              <a:buSzPts val="1100"/>
            </a:pPr>
            <a:r>
              <a:rPr lang="it-IT" dirty="0">
                <a:solidFill>
                  <a:schemeClr val="bg1">
                    <a:lumMod val="50000"/>
                  </a:schemeClr>
                </a:solidFill>
                <a:latin typeface="+mn-lt"/>
              </a:rPr>
              <a:t>Con le proiezioni olografiche puoi:</a:t>
            </a:r>
          </a:p>
          <a:p>
            <a:pPr algn="just">
              <a:buClr>
                <a:schemeClr val="dk1"/>
              </a:buClr>
              <a:buSzPts val="1100"/>
            </a:pPr>
            <a:r>
              <a:rPr lang="it-IT" sz="1000" dirty="0">
                <a:solidFill>
                  <a:schemeClr val="bg1">
                    <a:lumMod val="50000"/>
                  </a:schemeClr>
                </a:solidFill>
                <a:latin typeface="+mn-lt"/>
              </a:rPr>
              <a:t> </a:t>
            </a:r>
          </a:p>
          <a:p>
            <a:pPr marL="285750" lvl="0" indent="-285750" algn="just">
              <a:buClr>
                <a:schemeClr val="dk1"/>
              </a:buClr>
              <a:buSzPts val="1100"/>
              <a:buFont typeface="Arial" panose="020B0604020202020204" pitchFamily="34" charset="0"/>
              <a:buChar char="•"/>
            </a:pPr>
            <a:r>
              <a:rPr lang="it-IT" dirty="0">
                <a:solidFill>
                  <a:schemeClr val="bg1">
                    <a:lumMod val="50000"/>
                  </a:schemeClr>
                </a:solidFill>
                <a:latin typeface="+mn-lt"/>
              </a:rPr>
              <a:t>dimostrare le qualità 3D di un oggetto;</a:t>
            </a:r>
          </a:p>
          <a:p>
            <a:pPr marL="285750" lvl="0" indent="-285750" algn="just">
              <a:buClr>
                <a:schemeClr val="dk1"/>
              </a:buClr>
              <a:buSzPts val="1100"/>
              <a:buFont typeface="Arial" panose="020B0604020202020204" pitchFamily="34" charset="0"/>
              <a:buChar char="•"/>
            </a:pPr>
            <a:r>
              <a:rPr lang="it-IT" dirty="0">
                <a:solidFill>
                  <a:schemeClr val="bg1">
                    <a:lumMod val="50000"/>
                  </a:schemeClr>
                </a:solidFill>
                <a:latin typeface="+mn-lt"/>
              </a:rPr>
              <a:t>animare un oggetto in 3D per renderlo più simile alla vita.</a:t>
            </a:r>
          </a:p>
          <a:p>
            <a:pPr marL="0" lvl="0" indent="0" algn="just" rtl="0">
              <a:spcBef>
                <a:spcPts val="0"/>
              </a:spcBef>
              <a:spcAft>
                <a:spcPts val="0"/>
              </a:spcAft>
              <a:buClr>
                <a:schemeClr val="dk1"/>
              </a:buClr>
              <a:buSzPts val="1100"/>
              <a:buFont typeface="Arial"/>
              <a:buNone/>
            </a:pPr>
            <a:r>
              <a:rPr lang="it-IT" sz="1000" dirty="0">
                <a:solidFill>
                  <a:schemeClr val="bg1">
                    <a:lumMod val="50000"/>
                  </a:schemeClr>
                </a:solidFill>
                <a:latin typeface="+mn-lt"/>
              </a:rPr>
              <a:t> </a:t>
            </a:r>
          </a:p>
          <a:p>
            <a:pPr lvl="0" algn="just">
              <a:buClr>
                <a:schemeClr val="dk1"/>
              </a:buClr>
              <a:buSzPts val="1100"/>
            </a:pPr>
            <a:r>
              <a:rPr lang="it-IT" dirty="0">
                <a:solidFill>
                  <a:schemeClr val="bg1">
                    <a:lumMod val="50000"/>
                  </a:schemeClr>
                </a:solidFill>
                <a:latin typeface="+mn-lt"/>
              </a:rPr>
              <a:t>Gli ologrammi </a:t>
            </a:r>
            <a:r>
              <a:rPr lang="it-IT" b="1" dirty="0">
                <a:solidFill>
                  <a:schemeClr val="bg1">
                    <a:lumMod val="50000"/>
                  </a:schemeClr>
                </a:solidFill>
                <a:latin typeface="+mn-lt"/>
              </a:rPr>
              <a:t>sono utilizzati al meglio nelle applicazioni in cui si vuole raccontare la storia di una persona</a:t>
            </a:r>
            <a:r>
              <a:rPr lang="it-IT" dirty="0">
                <a:solidFill>
                  <a:schemeClr val="bg1">
                    <a:lumMod val="50000"/>
                  </a:schemeClr>
                </a:solidFill>
                <a:latin typeface="+mn-lt"/>
              </a:rPr>
              <a:t>: </a:t>
            </a:r>
          </a:p>
          <a:p>
            <a:pPr marL="0" lvl="0" indent="0" algn="just" rtl="0">
              <a:spcBef>
                <a:spcPts val="0"/>
              </a:spcBef>
              <a:spcAft>
                <a:spcPts val="0"/>
              </a:spcAft>
              <a:buClr>
                <a:schemeClr val="dk1"/>
              </a:buClr>
              <a:buSzPts val="1100"/>
              <a:buFont typeface="Arial"/>
              <a:buNone/>
            </a:pPr>
            <a:r>
              <a:rPr lang="it-IT" sz="1000" b="1" dirty="0">
                <a:solidFill>
                  <a:schemeClr val="bg1">
                    <a:lumMod val="50000"/>
                  </a:schemeClr>
                </a:solidFill>
                <a:latin typeface="+mn-lt"/>
              </a:rPr>
              <a:t> </a:t>
            </a:r>
          </a:p>
          <a:p>
            <a:pPr marL="285750" lvl="0" indent="-285750" algn="just">
              <a:buClr>
                <a:schemeClr val="dk1"/>
              </a:buClr>
              <a:buSzPts val="1100"/>
              <a:buFont typeface="Arial" panose="020B0604020202020204" pitchFamily="34" charset="0"/>
              <a:buChar char="•"/>
            </a:pPr>
            <a:r>
              <a:rPr lang="it-IT" dirty="0">
                <a:solidFill>
                  <a:schemeClr val="bg1">
                    <a:lumMod val="50000"/>
                  </a:schemeClr>
                </a:solidFill>
                <a:latin typeface="+mn-lt"/>
              </a:rPr>
              <a:t>oggetto;</a:t>
            </a:r>
          </a:p>
          <a:p>
            <a:pPr marL="285750" lvl="0" indent="-285750" algn="just">
              <a:buClr>
                <a:schemeClr val="dk1"/>
              </a:buClr>
              <a:buSzPts val="1100"/>
              <a:buFont typeface="Arial" panose="020B0604020202020204" pitchFamily="34" charset="0"/>
              <a:buChar char="•"/>
            </a:pPr>
            <a:r>
              <a:rPr lang="it-IT" dirty="0">
                <a:solidFill>
                  <a:schemeClr val="bg1">
                    <a:lumMod val="50000"/>
                  </a:schemeClr>
                </a:solidFill>
                <a:latin typeface="+mn-lt"/>
              </a:rPr>
              <a:t>edificio; </a:t>
            </a:r>
          </a:p>
          <a:p>
            <a:pPr marL="285750" lvl="0" indent="-285750" algn="just">
              <a:buClr>
                <a:schemeClr val="dk1"/>
              </a:buClr>
              <a:buSzPts val="1100"/>
              <a:buFont typeface="Arial" panose="020B0604020202020204" pitchFamily="34" charset="0"/>
              <a:buChar char="•"/>
            </a:pPr>
            <a:r>
              <a:rPr lang="it-IT" dirty="0">
                <a:solidFill>
                  <a:schemeClr val="bg1">
                    <a:lumMod val="50000"/>
                  </a:schemeClr>
                </a:solidFill>
                <a:latin typeface="+mn-lt"/>
              </a:rPr>
              <a:t>animale (esempio qui </a:t>
            </a:r>
            <a:r>
              <a:rPr lang="it-IT" b="1" dirty="0">
                <a:solidFill>
                  <a:schemeClr val="bg1">
                    <a:lumMod val="50000"/>
                  </a:schemeClr>
                </a:solidFill>
                <a:latin typeface="+mn-lt"/>
                <a:hlinkClick r:id="rId2">
                  <a:extLst>
                    <a:ext uri="{A12FA001-AC4F-418D-AE19-62706E023703}">
                      <ahyp:hlinkClr xmlns:ahyp="http://schemas.microsoft.com/office/drawing/2018/hyperlinkcolor" val="tx"/>
                    </a:ext>
                  </a:extLst>
                </a:hlinkClick>
              </a:rPr>
              <a:t>⤤</a:t>
            </a:r>
            <a:r>
              <a:rPr lang="it-IT" dirty="0">
                <a:solidFill>
                  <a:schemeClr val="bg1">
                    <a:lumMod val="50000"/>
                  </a:schemeClr>
                </a:solidFill>
                <a:latin typeface="+mn-lt"/>
              </a:rPr>
              <a:t>);</a:t>
            </a:r>
          </a:p>
          <a:p>
            <a:pPr marL="285750" lvl="0" indent="-285750" algn="just">
              <a:buClr>
                <a:schemeClr val="dk1"/>
              </a:buClr>
              <a:buSzPts val="1100"/>
              <a:buFont typeface="Arial" panose="020B0604020202020204" pitchFamily="34" charset="0"/>
              <a:buChar char="•"/>
            </a:pPr>
            <a:r>
              <a:rPr lang="it-IT" dirty="0">
                <a:solidFill>
                  <a:schemeClr val="bg1">
                    <a:lumMod val="50000"/>
                  </a:schemeClr>
                </a:solidFill>
                <a:latin typeface="+mn-lt"/>
              </a:rPr>
              <a:t>carattere;</a:t>
            </a:r>
          </a:p>
          <a:p>
            <a:pPr marL="285750" lvl="0" indent="-285750" algn="just">
              <a:buClr>
                <a:schemeClr val="dk1"/>
              </a:buClr>
              <a:buSzPts val="1100"/>
              <a:buFont typeface="Arial" panose="020B0604020202020204" pitchFamily="34" charset="0"/>
              <a:buChar char="•"/>
            </a:pPr>
            <a:r>
              <a:rPr lang="it-IT" dirty="0">
                <a:solidFill>
                  <a:schemeClr val="bg1">
                    <a:lumMod val="50000"/>
                  </a:schemeClr>
                </a:solidFill>
                <a:latin typeface="+mn-lt"/>
              </a:rPr>
              <a:t>principi di funzionamento della tecnologia (esempio qui </a:t>
            </a:r>
            <a:r>
              <a:rPr lang="it-IT" b="1" dirty="0">
                <a:solidFill>
                  <a:schemeClr val="bg1">
                    <a:lumMod val="50000"/>
                  </a:schemeClr>
                </a:solidFill>
                <a:latin typeface="+mn-lt"/>
                <a:hlinkClick r:id="rId3">
                  <a:extLst>
                    <a:ext uri="{A12FA001-AC4F-418D-AE19-62706E023703}">
                      <ahyp:hlinkClr xmlns:ahyp="http://schemas.microsoft.com/office/drawing/2018/hyperlinkcolor" val="tx"/>
                    </a:ext>
                  </a:extLst>
                </a:hlinkClick>
              </a:rPr>
              <a:t>⤤</a:t>
            </a:r>
            <a:r>
              <a:rPr lang="it-IT" dirty="0">
                <a:solidFill>
                  <a:schemeClr val="bg1">
                    <a:lumMod val="50000"/>
                  </a:schemeClr>
                </a:solidFill>
                <a:latin typeface="+mn-lt"/>
              </a:rPr>
              <a:t>).</a:t>
            </a:r>
          </a:p>
        </p:txBody>
      </p:sp>
      <p:sp>
        <p:nvSpPr>
          <p:cNvPr id="12" name="Text Placeholder 4">
            <a:extLst>
              <a:ext uri="{FF2B5EF4-FFF2-40B4-BE49-F238E27FC236}">
                <a16:creationId xmlns:a16="http://schemas.microsoft.com/office/drawing/2014/main" id="{93E35B77-6110-478C-B41B-E7BEEE395AA2}"/>
              </a:ext>
            </a:extLst>
          </p:cNvPr>
          <p:cNvSpPr txBox="1">
            <a:spLocks/>
          </p:cNvSpPr>
          <p:nvPr/>
        </p:nvSpPr>
        <p:spPr>
          <a:xfrm>
            <a:off x="7019925" y="2213352"/>
            <a:ext cx="3692526" cy="586409"/>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en-GB" sz="1800" b="0" dirty="0">
                <a:solidFill>
                  <a:schemeClr val="tx1"/>
                </a:solidFill>
                <a:latin typeface="Avenir" panose="02000503020000020003" pitchFamily="2" charset="0"/>
                <a:cs typeface="Poppins" pitchFamily="2" charset="77"/>
              </a:rPr>
              <a:t>*</a:t>
            </a:r>
            <a:r>
              <a:rPr lang="en-GB" sz="1800" b="0" dirty="0">
                <a:solidFill>
                  <a:srgbClr val="7F7F7F"/>
                </a:solidFill>
                <a:cs typeface="Poppins" pitchFamily="2" charset="77"/>
              </a:rPr>
              <a:t>click on a picture for a video with castle holograms</a:t>
            </a:r>
          </a:p>
        </p:txBody>
      </p:sp>
      <p:pic>
        <p:nvPicPr>
          <p:cNvPr id="13" name="Označba mesta slike 8">
            <a:hlinkClick r:id="rId4"/>
            <a:extLst>
              <a:ext uri="{FF2B5EF4-FFF2-40B4-BE49-F238E27FC236}">
                <a16:creationId xmlns:a16="http://schemas.microsoft.com/office/drawing/2014/main" id="{6F52C236-DE7E-4943-B678-D208DD0843D4}"/>
              </a:ext>
            </a:extLst>
          </p:cNvPr>
          <p:cNvPicPr>
            <a:picLocks noGrp="1" noChangeAspect="1"/>
          </p:cNvPicPr>
          <p:nvPr>
            <p:ph type="pic" sz="quarter" idx="13"/>
          </p:nvPr>
        </p:nvPicPr>
        <p:blipFill>
          <a:blip r:embed="rId5"/>
          <a:srcRect l="17855" r="17855"/>
          <a:stretch>
            <a:fillRect/>
          </a:stretch>
        </p:blipFill>
        <p:spPr>
          <a:xfrm>
            <a:off x="7019925" y="3028950"/>
            <a:ext cx="3692525" cy="3829050"/>
          </a:xfrm>
          <a:prstGeom prst="rect">
            <a:avLst/>
          </a:prstGeom>
        </p:spPr>
      </p:pic>
      <p:sp>
        <p:nvSpPr>
          <p:cNvPr id="8" name="Text Placeholder 4">
            <a:extLst>
              <a:ext uri="{FF2B5EF4-FFF2-40B4-BE49-F238E27FC236}">
                <a16:creationId xmlns:a16="http://schemas.microsoft.com/office/drawing/2014/main" id="{179CC69B-7429-979D-54E4-27EDA443C981}"/>
              </a:ext>
            </a:extLst>
          </p:cNvPr>
          <p:cNvSpPr>
            <a:spLocks noGrp="1"/>
          </p:cNvSpPr>
          <p:nvPr>
            <p:ph type="body" sz="quarter" idx="15"/>
          </p:nvPr>
        </p:nvSpPr>
        <p:spPr>
          <a:xfrm>
            <a:off x="481124" y="278296"/>
            <a:ext cx="5614878" cy="631527"/>
          </a:xfrm>
        </p:spPr>
        <p:txBody>
          <a:bodyPr/>
          <a:lstStyle/>
          <a:p>
            <a:pPr marL="0" lvl="0" indent="0" algn="just" rtl="0">
              <a:lnSpc>
                <a:spcPct val="100000"/>
              </a:lnSpc>
              <a:spcBef>
                <a:spcPts val="0"/>
              </a:spcBef>
              <a:spcAft>
                <a:spcPts val="0"/>
              </a:spcAft>
              <a:buClr>
                <a:srgbClr val="E43794"/>
              </a:buClr>
              <a:buSzPts val="2000"/>
              <a:buNone/>
            </a:pPr>
            <a:r>
              <a:rPr lang="it-IT" b="1" dirty="0">
                <a:latin typeface="+mn-lt"/>
              </a:rPr>
              <a:t>Proiezioni olografiche</a:t>
            </a:r>
          </a:p>
        </p:txBody>
      </p:sp>
    </p:spTree>
    <p:extLst>
      <p:ext uri="{BB962C8B-B14F-4D97-AF65-F5344CB8AC3E}">
        <p14:creationId xmlns:p14="http://schemas.microsoft.com/office/powerpoint/2010/main" val="2247318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descr="A picture containing building material, dark, stone&#10;&#10;Description automatically generated">
            <a:extLst>
              <a:ext uri="{FF2B5EF4-FFF2-40B4-BE49-F238E27FC236}">
                <a16:creationId xmlns:a16="http://schemas.microsoft.com/office/drawing/2014/main" id="{287B40B0-6BAF-2841-955A-1F9F40C7934B}"/>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a:ext>
            </a:extLst>
          </a:blip>
          <a:srcRect t="30163" b="30163"/>
          <a:stretch/>
        </p:blipFill>
        <p:spPr>
          <a:solidFill>
            <a:srgbClr val="FBE000"/>
          </a:solidFill>
        </p:spPr>
      </p:pic>
      <p:sp>
        <p:nvSpPr>
          <p:cNvPr id="3" name="Slide Number Placeholder 2">
            <a:extLst>
              <a:ext uri="{FF2B5EF4-FFF2-40B4-BE49-F238E27FC236}">
                <a16:creationId xmlns:a16="http://schemas.microsoft.com/office/drawing/2014/main" id="{51C260C7-418C-1945-A888-933972FB67E5}"/>
              </a:ext>
            </a:extLst>
          </p:cNvPr>
          <p:cNvSpPr>
            <a:spLocks noGrp="1"/>
          </p:cNvSpPr>
          <p:nvPr>
            <p:ph type="sldNum" sz="quarter" idx="14"/>
          </p:nvPr>
        </p:nvSpPr>
        <p:spPr/>
        <p:txBody>
          <a:bodyPr/>
          <a:lstStyle/>
          <a:p>
            <a:fld id="{9C527BFA-2C0E-4CEC-B6A5-913A56FEF4B4}" type="slidenum">
              <a:rPr lang="fr-CA" smtClean="0"/>
              <a:pPr/>
              <a:t>3</a:t>
            </a:fld>
            <a:endParaRPr lang="fr-CA" dirty="0"/>
          </a:p>
        </p:txBody>
      </p:sp>
      <p:sp>
        <p:nvSpPr>
          <p:cNvPr id="4" name="Text Placeholder 3">
            <a:extLst>
              <a:ext uri="{FF2B5EF4-FFF2-40B4-BE49-F238E27FC236}">
                <a16:creationId xmlns:a16="http://schemas.microsoft.com/office/drawing/2014/main" id="{0087E7FC-6189-5A40-8E18-2A754AD97257}"/>
              </a:ext>
            </a:extLst>
          </p:cNvPr>
          <p:cNvSpPr>
            <a:spLocks noGrp="1"/>
          </p:cNvSpPr>
          <p:nvPr>
            <p:ph type="body" sz="quarter" idx="13"/>
          </p:nvPr>
        </p:nvSpPr>
        <p:spPr>
          <a:xfrm>
            <a:off x="7021897" y="1683154"/>
            <a:ext cx="3350570" cy="445340"/>
          </a:xfrm>
        </p:spPr>
        <p:txBody>
          <a:bodyPr/>
          <a:lstStyle/>
          <a:p>
            <a:r>
              <a:rPr lang="en-US" sz="1800" dirty="0">
                <a:latin typeface="+mn-lt"/>
              </a:rPr>
              <a:t>Oliver Wendell Holmes</a:t>
            </a:r>
          </a:p>
        </p:txBody>
      </p:sp>
      <p:sp>
        <p:nvSpPr>
          <p:cNvPr id="6" name="Text Placeholder 5">
            <a:extLst>
              <a:ext uri="{FF2B5EF4-FFF2-40B4-BE49-F238E27FC236}">
                <a16:creationId xmlns:a16="http://schemas.microsoft.com/office/drawing/2014/main" id="{66C72CC5-9381-0E4D-9ACA-5037B8DA964D}"/>
              </a:ext>
            </a:extLst>
          </p:cNvPr>
          <p:cNvSpPr>
            <a:spLocks noGrp="1"/>
          </p:cNvSpPr>
          <p:nvPr>
            <p:ph type="body" sz="quarter" idx="16"/>
          </p:nvPr>
        </p:nvSpPr>
        <p:spPr>
          <a:xfrm>
            <a:off x="4764943" y="398980"/>
            <a:ext cx="6863977" cy="1119578"/>
          </a:xfrm>
        </p:spPr>
        <p:txBody>
          <a:bodyPr/>
          <a:lstStyle/>
          <a:p>
            <a:pPr algn="l"/>
            <a:r>
              <a:rPr lang="en-US" i="1" dirty="0">
                <a:latin typeface="+mn-lt"/>
              </a:rPr>
              <a:t>“</a:t>
            </a:r>
            <a:r>
              <a:rPr lang="it-IT" i="1" dirty="0">
                <a:latin typeface="+mn-lt"/>
              </a:rPr>
              <a:t>La mente dell'uomo tesa verso una nuova idea, non torna mai alle sue dimensioni originali</a:t>
            </a:r>
            <a:r>
              <a:rPr lang="en-US" i="1" dirty="0">
                <a:latin typeface="+mn-lt"/>
              </a:rPr>
              <a:t>”.</a:t>
            </a:r>
            <a:endParaRPr lang="sl-SI" i="1" dirty="0">
              <a:latin typeface="+mn-lt"/>
            </a:endParaRPr>
          </a:p>
          <a:p>
            <a:endParaRPr lang="en-US" dirty="0"/>
          </a:p>
        </p:txBody>
      </p:sp>
    </p:spTree>
    <p:extLst>
      <p:ext uri="{BB962C8B-B14F-4D97-AF65-F5344CB8AC3E}">
        <p14:creationId xmlns:p14="http://schemas.microsoft.com/office/powerpoint/2010/main" val="384806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976180-11E9-4540-90B5-6E9B481DB350}"/>
              </a:ext>
            </a:extLst>
          </p:cNvPr>
          <p:cNvSpPr>
            <a:spLocks noGrp="1"/>
          </p:cNvSpPr>
          <p:nvPr>
            <p:ph type="body" sz="quarter" idx="15"/>
          </p:nvPr>
        </p:nvSpPr>
        <p:spPr>
          <a:xfrm>
            <a:off x="481122" y="224276"/>
            <a:ext cx="5614878" cy="631527"/>
          </a:xfrm>
        </p:spPr>
        <p:txBody>
          <a:bodyPr/>
          <a:lstStyle/>
          <a:p>
            <a:pPr marL="0" lvl="0" indent="0" algn="just" rtl="0">
              <a:lnSpc>
                <a:spcPct val="100000"/>
              </a:lnSpc>
              <a:spcBef>
                <a:spcPts val="0"/>
              </a:spcBef>
              <a:spcAft>
                <a:spcPts val="0"/>
              </a:spcAft>
              <a:buClr>
                <a:srgbClr val="E43794"/>
              </a:buClr>
              <a:buSzPts val="2000"/>
              <a:buNone/>
            </a:pPr>
            <a:r>
              <a:rPr lang="en-US" b="1" dirty="0">
                <a:latin typeface="+mn-lt"/>
              </a:rPr>
              <a:t>Sale immersive</a:t>
            </a:r>
          </a:p>
        </p:txBody>
      </p:sp>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481122" y="855803"/>
            <a:ext cx="6285437" cy="5856969"/>
          </a:xfrm>
        </p:spPr>
        <p:txBody>
          <a:bodyPr/>
          <a:lstStyle/>
          <a:p>
            <a:pPr lvl="0">
              <a:buClr>
                <a:schemeClr val="dk1"/>
              </a:buClr>
              <a:buSzPts val="1100"/>
            </a:pPr>
            <a:r>
              <a:rPr lang="it-IT" dirty="0">
                <a:latin typeface="+mn-lt"/>
              </a:rPr>
              <a:t>Una sala immersive è una </a:t>
            </a:r>
            <a:r>
              <a:rPr lang="it-IT" b="1" dirty="0">
                <a:latin typeface="+mn-lt"/>
              </a:rPr>
              <a:t>sala di realtà virtuale, uno spazio autonomo</a:t>
            </a:r>
            <a:r>
              <a:rPr lang="it-IT" dirty="0">
                <a:latin typeface="+mn-lt"/>
              </a:rPr>
              <a:t>, personalizzato con tecnologia incorporata o portatile che </a:t>
            </a:r>
            <a:r>
              <a:rPr lang="it-IT" b="1" dirty="0">
                <a:latin typeface="+mn-lt"/>
              </a:rPr>
              <a:t>offre o migliora un'esperienza multimediale altamente immersiva</a:t>
            </a:r>
            <a:r>
              <a:rPr lang="it-IT" dirty="0">
                <a:latin typeface="+mn-lt"/>
              </a:rPr>
              <a:t>. </a:t>
            </a:r>
          </a:p>
          <a:p>
            <a:pPr marL="0" lvl="0" indent="0" rtl="0">
              <a:spcBef>
                <a:spcPts val="0"/>
              </a:spcBef>
              <a:spcAft>
                <a:spcPts val="0"/>
              </a:spcAft>
              <a:buClr>
                <a:schemeClr val="dk1"/>
              </a:buClr>
              <a:buSzPts val="1100"/>
              <a:buNone/>
            </a:pPr>
            <a:r>
              <a:rPr lang="it-IT" sz="1000" dirty="0">
                <a:latin typeface="+mn-lt"/>
              </a:rPr>
              <a:t> </a:t>
            </a:r>
          </a:p>
          <a:p>
            <a:pPr lvl="0">
              <a:buClr>
                <a:schemeClr val="dk1"/>
              </a:buClr>
              <a:buSzPts val="1100"/>
            </a:pPr>
            <a:r>
              <a:rPr lang="it-IT" dirty="0">
                <a:latin typeface="+mn-lt"/>
              </a:rPr>
              <a:t>Il suo obiettivo è riempire il campo visivo dell'utente, dando la sensazione di una presenza fisica. </a:t>
            </a:r>
          </a:p>
          <a:p>
            <a:pPr lvl="0">
              <a:buClr>
                <a:schemeClr val="dk1"/>
              </a:buClr>
              <a:buSzPts val="1100"/>
            </a:pPr>
            <a:r>
              <a:rPr lang="it-IT" dirty="0">
                <a:latin typeface="+mn-lt"/>
              </a:rPr>
              <a:t>(guarda qui il video di una grande "stanza" immersiva </a:t>
            </a:r>
            <a:r>
              <a:rPr lang="it-IT" b="1" dirty="0">
                <a:solidFill>
                  <a:schemeClr val="bg1">
                    <a:lumMod val="50000"/>
                  </a:schemeClr>
                </a:solidFill>
                <a:latin typeface="+mn-lt"/>
                <a:hlinkClick r:id="rId2">
                  <a:extLst>
                    <a:ext uri="{A12FA001-AC4F-418D-AE19-62706E023703}">
                      <ahyp:hlinkClr xmlns:ahyp="http://schemas.microsoft.com/office/drawing/2018/hyperlinkcolor" val="tx"/>
                    </a:ext>
                  </a:extLst>
                </a:hlinkClick>
              </a:rPr>
              <a:t>⤤</a:t>
            </a:r>
            <a:r>
              <a:rPr lang="it-IT" dirty="0">
                <a:latin typeface="+mn-lt"/>
              </a:rPr>
              <a:t>)</a:t>
            </a:r>
          </a:p>
          <a:p>
            <a:pPr lvl="0">
              <a:buClr>
                <a:schemeClr val="dk1"/>
              </a:buClr>
              <a:buSzPts val="1100"/>
            </a:pPr>
            <a:r>
              <a:rPr lang="it-IT" sz="1000" dirty="0">
                <a:latin typeface="+mn-lt"/>
              </a:rPr>
              <a:t> </a:t>
            </a:r>
          </a:p>
          <a:p>
            <a:pPr lvl="0">
              <a:buClr>
                <a:schemeClr val="dk1"/>
              </a:buClr>
              <a:buSzPts val="1100"/>
            </a:pPr>
            <a:r>
              <a:rPr lang="it-IT" dirty="0">
                <a:latin typeface="+mn-lt"/>
              </a:rPr>
              <a:t>Il suo </a:t>
            </a:r>
            <a:r>
              <a:rPr lang="it-IT" b="1" dirty="0">
                <a:latin typeface="+mn-lt"/>
              </a:rPr>
              <a:t>utilizzo migliore è quello di trasmettere un'atmosfera o una sensazione attraverso un'esperienza di gruppo</a:t>
            </a:r>
            <a:r>
              <a:rPr lang="it-IT" dirty="0">
                <a:latin typeface="+mn-lt"/>
              </a:rPr>
              <a:t>. Le sale di immersione con i set di testa VR </a:t>
            </a:r>
            <a:r>
              <a:rPr lang="it-IT" b="1" dirty="0">
                <a:latin typeface="+mn-lt"/>
              </a:rPr>
              <a:t>portano gli utenti all'interno della stessa simulazione</a:t>
            </a:r>
            <a:r>
              <a:rPr lang="it-IT" dirty="0">
                <a:latin typeface="+mn-lt"/>
              </a:rPr>
              <a:t>. </a:t>
            </a:r>
          </a:p>
        </p:txBody>
      </p:sp>
      <p:pic>
        <p:nvPicPr>
          <p:cNvPr id="12" name="Označba mesta slike 11">
            <a:extLst>
              <a:ext uri="{FF2B5EF4-FFF2-40B4-BE49-F238E27FC236}">
                <a16:creationId xmlns:a16="http://schemas.microsoft.com/office/drawing/2014/main" id="{72E46347-B58A-4CFA-AA24-AF82E47F19DE}"/>
              </a:ext>
            </a:extLst>
          </p:cNvPr>
          <p:cNvPicPr>
            <a:picLocks noGrp="1" noChangeAspect="1"/>
          </p:cNvPicPr>
          <p:nvPr>
            <p:ph type="pic" sz="quarter" idx="13"/>
          </p:nvPr>
        </p:nvPicPr>
        <p:blipFill rotWithShape="1">
          <a:blip r:embed="rId3"/>
          <a:srcRect t="16771" b="16771"/>
          <a:stretch/>
        </p:blipFill>
        <p:spPr>
          <a:xfrm>
            <a:off x="7038719" y="3028280"/>
            <a:ext cx="3691822" cy="3829719"/>
          </a:xfrm>
        </p:spPr>
      </p:pic>
    </p:spTree>
    <p:extLst>
      <p:ext uri="{BB962C8B-B14F-4D97-AF65-F5344CB8AC3E}">
        <p14:creationId xmlns:p14="http://schemas.microsoft.com/office/powerpoint/2010/main" val="4137888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p:cNvSpPr>
            <a:spLocks noGrp="1"/>
          </p:cNvSpPr>
          <p:nvPr>
            <p:ph type="sldNum" sz="quarter" idx="14"/>
          </p:nvPr>
        </p:nvSpPr>
        <p:spPr/>
        <p:txBody>
          <a:bodyPr/>
          <a:lstStyle/>
          <a:p>
            <a:fld id="{9C527BFA-2C0E-4CEC-B6A5-913A56FEF4B4}" type="slidenum">
              <a:rPr lang="en-GB" smtClean="0"/>
              <a:pPr/>
              <a:t>31</a:t>
            </a:fld>
            <a:endParaRPr lang="en-GB" dirty="0"/>
          </a:p>
        </p:txBody>
      </p:sp>
      <p:sp>
        <p:nvSpPr>
          <p:cNvPr id="4" name="Označba mesta besedila 3"/>
          <p:cNvSpPr>
            <a:spLocks noGrp="1"/>
          </p:cNvSpPr>
          <p:nvPr>
            <p:ph type="body" sz="quarter" idx="19"/>
          </p:nvPr>
        </p:nvSpPr>
        <p:spPr>
          <a:xfrm>
            <a:off x="356111" y="809777"/>
            <a:ext cx="11479778" cy="5685465"/>
          </a:xfrm>
        </p:spPr>
        <p:txBody>
          <a:bodyPr numCol="1"/>
          <a:lstStyle/>
          <a:p>
            <a:r>
              <a:rPr lang="it-IT" dirty="0">
                <a:latin typeface="+mn-lt"/>
              </a:rPr>
              <a:t>Le tecnologie presentate hanno costi diversi, ma è bene ricordare che </a:t>
            </a:r>
            <a:r>
              <a:rPr lang="it-IT" b="1" dirty="0">
                <a:latin typeface="+mn-lt"/>
              </a:rPr>
              <a:t>l'hardware non è l'unica spesa</a:t>
            </a:r>
            <a:r>
              <a:rPr lang="it-IT" dirty="0">
                <a:latin typeface="+mn-lt"/>
              </a:rPr>
              <a:t> da tenere in considerazione. Una parte importante delle spese è rappresentata dai </a:t>
            </a:r>
            <a:r>
              <a:rPr lang="it-IT" b="1" dirty="0">
                <a:latin typeface="+mn-lt"/>
              </a:rPr>
              <a:t>team di professionisti che sviluppano i contenuti </a:t>
            </a:r>
            <a:r>
              <a:rPr lang="it-IT" dirty="0">
                <a:latin typeface="+mn-lt"/>
              </a:rPr>
              <a:t>per il mezzo di comunicazione scelto e si occupano della manutenzione!</a:t>
            </a:r>
          </a:p>
          <a:p>
            <a:endParaRPr lang="it-IT" dirty="0">
              <a:latin typeface="+mn-lt"/>
            </a:endParaRPr>
          </a:p>
          <a:p>
            <a:r>
              <a:rPr lang="it-IT" dirty="0">
                <a:latin typeface="+mn-lt"/>
              </a:rPr>
              <a:t>Inoltre, </a:t>
            </a:r>
            <a:r>
              <a:rPr lang="it-IT" b="1" dirty="0">
                <a:latin typeface="+mn-lt"/>
              </a:rPr>
              <a:t>è</a:t>
            </a:r>
            <a:r>
              <a:rPr lang="it-IT" dirty="0">
                <a:latin typeface="+mn-lt"/>
              </a:rPr>
              <a:t> </a:t>
            </a:r>
            <a:r>
              <a:rPr lang="it-IT" b="1" dirty="0">
                <a:latin typeface="+mn-lt"/>
              </a:rPr>
              <a:t>il contenuto stesso </a:t>
            </a:r>
            <a:r>
              <a:rPr lang="it-IT" dirty="0">
                <a:latin typeface="+mn-lt"/>
              </a:rPr>
              <a:t>(diverso per ogni caso specifico) </a:t>
            </a:r>
            <a:r>
              <a:rPr lang="it-IT" b="1" dirty="0">
                <a:latin typeface="+mn-lt"/>
              </a:rPr>
              <a:t>a dettare il livello minimo di qualità necessario</a:t>
            </a:r>
            <a:r>
              <a:rPr lang="it-IT" dirty="0">
                <a:latin typeface="+mn-lt"/>
              </a:rPr>
              <a:t>, che ha il suo prezzo. Tenete presente che i visitatori si aspettano qualità in ogni momento dell'esperienza!</a:t>
            </a:r>
          </a:p>
          <a:p>
            <a:r>
              <a:rPr lang="it-IT" sz="1000" dirty="0">
                <a:latin typeface="+mn-lt"/>
              </a:rPr>
              <a:t> </a:t>
            </a:r>
          </a:p>
          <a:p>
            <a:pPr algn="ctr"/>
            <a:r>
              <a:rPr lang="it-IT" b="1" dirty="0">
                <a:latin typeface="+mn-lt"/>
              </a:rPr>
              <a:t>Qual è la lezione?</a:t>
            </a:r>
          </a:p>
          <a:p>
            <a:pPr algn="ctr"/>
            <a:r>
              <a:rPr lang="it-IT" sz="1000" b="1" dirty="0">
                <a:latin typeface="+mn-lt"/>
              </a:rPr>
              <a:t> </a:t>
            </a:r>
          </a:p>
          <a:p>
            <a:pPr marL="285750" indent="-285750">
              <a:buFont typeface="Arial" panose="020B0604020202020204" pitchFamily="34" charset="0"/>
              <a:buChar char="•"/>
            </a:pPr>
            <a:r>
              <a:rPr lang="it-IT" dirty="0">
                <a:latin typeface="+mn-lt"/>
              </a:rPr>
              <a:t>Conoscete ciò che le tecnologie hanno da offrire - fate ulteriori ricerche;</a:t>
            </a:r>
          </a:p>
          <a:p>
            <a:pPr marL="285750" indent="-285750">
              <a:buFont typeface="Arial" panose="020B0604020202020204" pitchFamily="34" charset="0"/>
              <a:buChar char="•"/>
            </a:pPr>
            <a:r>
              <a:rPr lang="it-IT" dirty="0">
                <a:latin typeface="+mn-lt"/>
              </a:rPr>
              <a:t>Selezionate quelle che possono aggiungere una dimensione supplementare alla vostra storia - cercate dei casi di studio; </a:t>
            </a:r>
          </a:p>
          <a:p>
            <a:pPr marL="285750" indent="-285750">
              <a:buFont typeface="Arial" panose="020B0604020202020204" pitchFamily="34" charset="0"/>
              <a:buChar char="•"/>
            </a:pPr>
            <a:r>
              <a:rPr lang="it-IT" dirty="0">
                <a:latin typeface="+mn-lt"/>
              </a:rPr>
              <a:t>Cercate in giro i vari fornitori di tecnologie e servizi - verificate le loro referenze;</a:t>
            </a:r>
          </a:p>
          <a:p>
            <a:pPr marL="285750" indent="-285750">
              <a:buFont typeface="Arial" panose="020B0604020202020204" pitchFamily="34" charset="0"/>
              <a:buChar char="•"/>
            </a:pPr>
            <a:r>
              <a:rPr lang="it-IT" b="1" dirty="0">
                <a:latin typeface="+mn-lt"/>
              </a:rPr>
              <a:t>Non esitate a chiedere consigli alle </a:t>
            </a:r>
            <a:r>
              <a:rPr lang="it-IT" b="1" u="sng" dirty="0">
                <a:latin typeface="+mn-lt"/>
              </a:rPr>
              <a:t>aziende tecnologiche e agli esperti digitali</a:t>
            </a:r>
            <a:r>
              <a:rPr lang="it-IT" b="1" dirty="0">
                <a:latin typeface="+mn-lt"/>
              </a:rPr>
              <a:t>!</a:t>
            </a:r>
            <a:endParaRPr lang="it-IT" sz="1800" dirty="0">
              <a:highlight>
                <a:srgbClr val="FF0000"/>
              </a:highlight>
              <a:latin typeface="+mn-lt"/>
            </a:endParaRPr>
          </a:p>
        </p:txBody>
      </p:sp>
      <p:sp>
        <p:nvSpPr>
          <p:cNvPr id="9" name="Text Placeholder 2">
            <a:extLst>
              <a:ext uri="{FF2B5EF4-FFF2-40B4-BE49-F238E27FC236}">
                <a16:creationId xmlns:a16="http://schemas.microsoft.com/office/drawing/2014/main" id="{F48E101D-011A-4C55-8B12-C4D45D528869}"/>
              </a:ext>
            </a:extLst>
          </p:cNvPr>
          <p:cNvSpPr txBox="1">
            <a:spLocks/>
          </p:cNvSpPr>
          <p:nvPr/>
        </p:nvSpPr>
        <p:spPr>
          <a:xfrm>
            <a:off x="356111" y="67635"/>
            <a:ext cx="10709910" cy="67658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it-IT" dirty="0">
                <a:solidFill>
                  <a:schemeClr val="bg1"/>
                </a:solidFill>
                <a:latin typeface="+mn-lt"/>
              </a:rPr>
              <a:t>Scegliere una tecnologia accessibile per la vostra storia</a:t>
            </a:r>
          </a:p>
        </p:txBody>
      </p:sp>
    </p:spTree>
    <p:extLst>
      <p:ext uri="{BB962C8B-B14F-4D97-AF65-F5344CB8AC3E}">
        <p14:creationId xmlns:p14="http://schemas.microsoft.com/office/powerpoint/2010/main" val="3407345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p:cNvSpPr>
            <a:spLocks noGrp="1"/>
          </p:cNvSpPr>
          <p:nvPr>
            <p:ph type="sldNum" sz="quarter" idx="14"/>
          </p:nvPr>
        </p:nvSpPr>
        <p:spPr/>
        <p:txBody>
          <a:bodyPr/>
          <a:lstStyle/>
          <a:p>
            <a:fld id="{9C527BFA-2C0E-4CEC-B6A5-913A56FEF4B4}" type="slidenum">
              <a:rPr lang="en-GB" smtClean="0"/>
              <a:pPr/>
              <a:t>32</a:t>
            </a:fld>
            <a:endParaRPr lang="en-GB" dirty="0"/>
          </a:p>
        </p:txBody>
      </p:sp>
      <p:sp>
        <p:nvSpPr>
          <p:cNvPr id="4" name="Označba mesta besedila 3"/>
          <p:cNvSpPr>
            <a:spLocks noGrp="1"/>
          </p:cNvSpPr>
          <p:nvPr>
            <p:ph type="body" sz="quarter" idx="19"/>
          </p:nvPr>
        </p:nvSpPr>
        <p:spPr>
          <a:xfrm>
            <a:off x="354158" y="1165779"/>
            <a:ext cx="11260666" cy="5159718"/>
          </a:xfrm>
        </p:spPr>
        <p:txBody>
          <a:bodyPr numCol="1"/>
          <a:lstStyle/>
          <a:p>
            <a:pPr marL="342900" indent="-342900">
              <a:buFont typeface="+mj-lt"/>
              <a:buAutoNum type="arabicPeriod"/>
            </a:pPr>
            <a:r>
              <a:rPr lang="it-IT" i="1"/>
              <a:t>Guarda il video sull'innovazione digitale del patrimonio culturale qui </a:t>
            </a:r>
            <a:r>
              <a:rPr lang="it-IT" b="1" i="1">
                <a:hlinkClick r:id="rId2">
                  <a:extLst>
                    <a:ext uri="{A12FA001-AC4F-418D-AE19-62706E023703}">
                      <ahyp:hlinkClr xmlns:ahyp="http://schemas.microsoft.com/office/drawing/2018/hyperlinkcolor" val="tx"/>
                    </a:ext>
                  </a:extLst>
                </a:hlinkClick>
              </a:rPr>
              <a:t>⤤</a:t>
            </a:r>
            <a:r>
              <a:rPr lang="it-IT" b="1" i="1"/>
              <a:t>.</a:t>
            </a:r>
          </a:p>
          <a:p>
            <a:pPr marL="342900" indent="-342900">
              <a:buFont typeface="+mj-lt"/>
              <a:buAutoNum type="arabicPeriod"/>
            </a:pPr>
            <a:endParaRPr lang="it-IT" sz="1000" i="1"/>
          </a:p>
          <a:p>
            <a:pPr marL="342900" indent="-342900">
              <a:buFont typeface="+mj-lt"/>
              <a:buAutoNum type="arabicPeriod"/>
            </a:pPr>
            <a:r>
              <a:rPr lang="it-IT" i="1"/>
              <a:t>Scegli il </a:t>
            </a:r>
            <a:r>
              <a:rPr lang="it-IT" b="1" i="1"/>
              <a:t>patrimonio culturale che preferisci </a:t>
            </a:r>
            <a:r>
              <a:rPr lang="it-IT" i="1"/>
              <a:t>vicino a te. (può anche essere una piccola parte di una mostra o un oggetto).</a:t>
            </a:r>
          </a:p>
          <a:p>
            <a:pPr marL="342900" indent="-342900">
              <a:buFont typeface="+mj-lt"/>
              <a:buAutoNum type="arabicPeriod"/>
            </a:pPr>
            <a:endParaRPr lang="it-IT" sz="1000" i="1"/>
          </a:p>
          <a:p>
            <a:pPr marL="342900" indent="-342900">
              <a:buFont typeface="+mj-lt"/>
              <a:buAutoNum type="arabicPeriod"/>
            </a:pPr>
            <a:r>
              <a:rPr lang="it-IT" i="1"/>
              <a:t>Quali delle nuove tecnologie presentate potrebbero essere utilizzate per migliorare l'esperienza dei visitatori del sito? (Potete utilizzarne più di una).</a:t>
            </a:r>
          </a:p>
          <a:p>
            <a:pPr marL="342900" indent="-342900">
              <a:buFont typeface="+mj-lt"/>
              <a:buAutoNum type="arabicPeriod"/>
            </a:pPr>
            <a:endParaRPr lang="it-IT" sz="1000" i="1"/>
          </a:p>
          <a:p>
            <a:pPr marL="342900" indent="-342900">
              <a:buFont typeface="+mj-lt"/>
              <a:buAutoNum type="arabicPeriod"/>
            </a:pPr>
            <a:r>
              <a:rPr lang="it-IT" i="1"/>
              <a:t>Trovate tre fornitori di questa tecnologia nel vostro Paese (o nella vostra zona) ed esperti che possano offrirvi conoscenze e servizi adeguati. Verificate le loro referenze.</a:t>
            </a:r>
          </a:p>
          <a:p>
            <a:pPr marL="342900" indent="-342900">
              <a:buFont typeface="+mj-lt"/>
              <a:buAutoNum type="arabicPeriod"/>
            </a:pPr>
            <a:endParaRPr lang="it-IT" sz="1000" i="1"/>
          </a:p>
          <a:p>
            <a:pPr marL="342900" indent="-342900">
              <a:buFont typeface="+mj-lt"/>
              <a:buAutoNum type="arabicPeriod"/>
            </a:pPr>
            <a:r>
              <a:rPr lang="it-IT" i="1"/>
              <a:t>Ora pensa al sito del patrimonio culturale meno amato o meno interessante vicino a te. Perché hai scelto questo sito? Quali qualità mancano a questo sito? Riesci a pensare a un uso della tecnologia presentata che potrebbe rendere più interessante il tuo sito preferito?</a:t>
            </a:r>
          </a:p>
        </p:txBody>
      </p:sp>
      <p:sp>
        <p:nvSpPr>
          <p:cNvPr id="9" name="Text Placeholder 2">
            <a:extLst>
              <a:ext uri="{FF2B5EF4-FFF2-40B4-BE49-F238E27FC236}">
                <a16:creationId xmlns:a16="http://schemas.microsoft.com/office/drawing/2014/main" id="{F48E101D-011A-4C55-8B12-C4D45D528869}"/>
              </a:ext>
            </a:extLst>
          </p:cNvPr>
          <p:cNvSpPr txBox="1">
            <a:spLocks/>
          </p:cNvSpPr>
          <p:nvPr/>
        </p:nvSpPr>
        <p:spPr>
          <a:xfrm>
            <a:off x="465666" y="67635"/>
            <a:ext cx="11260668" cy="67658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solidFill>
                  <a:schemeClr val="bg1"/>
                </a:solidFill>
                <a:latin typeface="+mn-lt"/>
              </a:rPr>
              <a:t>Esercizio: mischia e abbina</a:t>
            </a:r>
          </a:p>
        </p:txBody>
      </p:sp>
    </p:spTree>
    <p:extLst>
      <p:ext uri="{BB962C8B-B14F-4D97-AF65-F5344CB8AC3E}">
        <p14:creationId xmlns:p14="http://schemas.microsoft.com/office/powerpoint/2010/main" val="131506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t="29962" b="29962"/>
          <a:stretch/>
        </p:blipFill>
        <p:spPr>
          <a:xfrm>
            <a:off x="563" y="2175"/>
            <a:ext cx="12192003" cy="6858002"/>
          </a:xfrm>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33</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6096000" y="4209187"/>
            <a:ext cx="5258526" cy="2124451"/>
          </a:xfrm>
        </p:spPr>
        <p:txBody>
          <a:bodyPr/>
          <a:lstStyle/>
          <a:p>
            <a:pPr algn="l">
              <a:spcBef>
                <a:spcPts val="0"/>
              </a:spcBef>
            </a:pPr>
            <a:r>
              <a:rPr lang="it-IT" sz="3600" b="1" dirty="0">
                <a:solidFill>
                  <a:srgbClr val="E43794"/>
                </a:solidFill>
                <a:latin typeface="+mn-lt"/>
                <a:ea typeface="Avenir"/>
                <a:cs typeface="Avenir"/>
                <a:sym typeface="Avenir"/>
              </a:rPr>
              <a:t>3. </a:t>
            </a:r>
            <a:r>
              <a:rPr lang="it-IT" dirty="0">
                <a:latin typeface="+mn-lt"/>
                <a:ea typeface="Avenir"/>
                <a:cs typeface="Avenir"/>
                <a:sym typeface="Avenir"/>
              </a:rPr>
              <a:t>Progettare un'esperienza culturale immersiva di valore</a:t>
            </a:r>
            <a:endParaRPr lang="it-IT" dirty="0">
              <a:solidFill>
                <a:srgbClr val="E43794"/>
              </a:solidFill>
              <a:latin typeface="+mn-lt"/>
            </a:endParaRPr>
          </a:p>
          <a:p>
            <a:pPr algn="l">
              <a:spcBef>
                <a:spcPts val="0"/>
              </a:spcBef>
            </a:pPr>
            <a:endParaRPr lang="en-GB" sz="3600" b="0" dirty="0">
              <a:solidFill>
                <a:srgbClr val="E43794"/>
              </a:solidFill>
              <a:latin typeface="Avenir"/>
              <a:ea typeface="Avenir"/>
              <a:cs typeface="Avenir"/>
              <a:sym typeface="Avenir"/>
            </a:endParaRP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2948790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hidden="1"/>
          <p:cNvSpPr/>
          <p:nvPr/>
        </p:nvSpPr>
        <p:spPr>
          <a:xfrm>
            <a:off x="0" y="0"/>
            <a:ext cx="6096000" cy="6858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2700" dirty="0"/>
          </a:p>
        </p:txBody>
      </p:sp>
      <p:sp>
        <p:nvSpPr>
          <p:cNvPr id="9" name="Text Placeholder 8">
            <a:extLst>
              <a:ext uri="{FF2B5EF4-FFF2-40B4-BE49-F238E27FC236}">
                <a16:creationId xmlns:a16="http://schemas.microsoft.com/office/drawing/2014/main" id="{8DC70FB2-8AB6-6C4C-9B68-D4FF274F6001}"/>
              </a:ext>
            </a:extLst>
          </p:cNvPr>
          <p:cNvSpPr>
            <a:spLocks noGrp="1"/>
          </p:cNvSpPr>
          <p:nvPr>
            <p:ph type="body" sz="quarter" idx="15"/>
          </p:nvPr>
        </p:nvSpPr>
        <p:spPr>
          <a:xfrm>
            <a:off x="-71021" y="291132"/>
            <a:ext cx="12192002" cy="631527"/>
          </a:xfrm>
        </p:spPr>
        <p:txBody>
          <a:bodyPr>
            <a:noAutofit/>
          </a:bodyPr>
          <a:lstStyle/>
          <a:p>
            <a:pPr lvl="0">
              <a:spcBef>
                <a:spcPts val="0"/>
              </a:spcBef>
              <a:buClr>
                <a:srgbClr val="E43794"/>
              </a:buClr>
              <a:buSzPts val="4000"/>
            </a:pPr>
            <a:r>
              <a:rPr lang="it-IT" dirty="0">
                <a:latin typeface="+mn-lt"/>
              </a:rPr>
              <a:t>Fasi del percorso di progettazione dell'esperienza immersiva</a:t>
            </a:r>
          </a:p>
        </p:txBody>
      </p:sp>
      <p:sp>
        <p:nvSpPr>
          <p:cNvPr id="11" name="Text Placeholder 10">
            <a:extLst>
              <a:ext uri="{FF2B5EF4-FFF2-40B4-BE49-F238E27FC236}">
                <a16:creationId xmlns:a16="http://schemas.microsoft.com/office/drawing/2014/main" id="{41F84AC2-230C-6B43-8D54-A9435E185C86}"/>
              </a:ext>
            </a:extLst>
          </p:cNvPr>
          <p:cNvSpPr>
            <a:spLocks noGrp="1"/>
          </p:cNvSpPr>
          <p:nvPr>
            <p:ph type="body" sz="quarter" idx="17"/>
          </p:nvPr>
        </p:nvSpPr>
        <p:spPr>
          <a:xfrm>
            <a:off x="825622" y="1216074"/>
            <a:ext cx="10599939" cy="1418202"/>
          </a:xfrm>
        </p:spPr>
        <p:txBody>
          <a:bodyPr/>
          <a:lstStyle/>
          <a:p>
            <a:pPr algn="l"/>
            <a:r>
              <a:rPr lang="it-IT" dirty="0">
                <a:solidFill>
                  <a:schemeClr val="bg1">
                    <a:lumMod val="50000"/>
                  </a:schemeClr>
                </a:solidFill>
                <a:latin typeface="+mn-lt"/>
              </a:rPr>
              <a:t>Prima di implementare le nuove tecnologie nella vostra esperienza turistica ordinaria, analizzate le vostre possibilità di business, l'unicità della vostra offerta e le esigenze del vostro pubblico di riferimento.</a:t>
            </a:r>
            <a:endParaRPr lang="it-IT" dirty="0">
              <a:solidFill>
                <a:srgbClr val="E43794"/>
              </a:solidFill>
              <a:latin typeface="+mn-lt"/>
            </a:endParaRPr>
          </a:p>
        </p:txBody>
      </p:sp>
      <p:sp>
        <p:nvSpPr>
          <p:cNvPr id="20" name="Google Shape;599;p58">
            <a:extLst>
              <a:ext uri="{FF2B5EF4-FFF2-40B4-BE49-F238E27FC236}">
                <a16:creationId xmlns:a16="http://schemas.microsoft.com/office/drawing/2014/main" id="{2E0357C3-B7C6-43B8-83BB-D9BD49E4F7EA}"/>
              </a:ext>
            </a:extLst>
          </p:cNvPr>
          <p:cNvSpPr/>
          <p:nvPr/>
        </p:nvSpPr>
        <p:spPr>
          <a:xfrm>
            <a:off x="1" y="2866160"/>
            <a:ext cx="12191999" cy="4008233"/>
          </a:xfrm>
          <a:prstGeom prst="rect">
            <a:avLst/>
          </a:prstGeom>
          <a:solidFill>
            <a:srgbClr val="E437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 name="Slide Number Placeholder 1">
            <a:extLst>
              <a:ext uri="{FF2B5EF4-FFF2-40B4-BE49-F238E27FC236}">
                <a16:creationId xmlns:a16="http://schemas.microsoft.com/office/drawing/2014/main" id="{CF2ED5BC-81E6-4281-AF87-8ACFD0ED57A9}"/>
              </a:ext>
            </a:extLst>
          </p:cNvPr>
          <p:cNvSpPr>
            <a:spLocks noGrp="1"/>
          </p:cNvSpPr>
          <p:nvPr>
            <p:ph type="sldNum" sz="quarter" idx="16"/>
          </p:nvPr>
        </p:nvSpPr>
        <p:spPr>
          <a:xfrm>
            <a:off x="7722020" y="6568146"/>
            <a:ext cx="4301302" cy="229565"/>
          </a:xfrm>
        </p:spPr>
        <p:txBody>
          <a:bodyPr/>
          <a:lstStyle/>
          <a:p>
            <a:fld id="{9C527BFA-2C0E-4CEC-B6A5-913A56FEF4B4}" type="slidenum">
              <a:rPr lang="fr-CA" smtClean="0">
                <a:solidFill>
                  <a:schemeClr val="bg1"/>
                </a:solidFill>
              </a:rPr>
              <a:pPr/>
              <a:t>34</a:t>
            </a:fld>
            <a:endParaRPr lang="fr-CA" dirty="0">
              <a:solidFill>
                <a:schemeClr val="bg1"/>
              </a:solidFill>
            </a:endParaRPr>
          </a:p>
        </p:txBody>
      </p:sp>
      <p:pic>
        <p:nvPicPr>
          <p:cNvPr id="23" name="Google Shape;602;p58" descr="Logo&#10;&#10;Description automatically generated">
            <a:extLst>
              <a:ext uri="{FF2B5EF4-FFF2-40B4-BE49-F238E27FC236}">
                <a16:creationId xmlns:a16="http://schemas.microsoft.com/office/drawing/2014/main" id="{F50B3EB9-867B-400B-BF32-396A86BDA0B2}"/>
              </a:ext>
            </a:extLst>
          </p:cNvPr>
          <p:cNvPicPr preferRelativeResize="0"/>
          <p:nvPr/>
        </p:nvPicPr>
        <p:blipFill rotWithShape="1">
          <a:blip r:embed="rId3">
            <a:alphaModFix/>
          </a:blip>
          <a:srcRect/>
          <a:stretch/>
        </p:blipFill>
        <p:spPr>
          <a:xfrm>
            <a:off x="9979537" y="5885082"/>
            <a:ext cx="1777034" cy="989311"/>
          </a:xfrm>
          <a:prstGeom prst="rect">
            <a:avLst/>
          </a:prstGeom>
          <a:noFill/>
          <a:ln>
            <a:noFill/>
          </a:ln>
        </p:spPr>
      </p:pic>
      <p:pic>
        <p:nvPicPr>
          <p:cNvPr id="21" name="Google Shape;600;p58">
            <a:extLst>
              <a:ext uri="{FF2B5EF4-FFF2-40B4-BE49-F238E27FC236}">
                <a16:creationId xmlns:a16="http://schemas.microsoft.com/office/drawing/2014/main" id="{64A4FF34-932A-4E43-A6CF-6DE17085229B}"/>
              </a:ext>
            </a:extLst>
          </p:cNvPr>
          <p:cNvPicPr preferRelativeResize="0"/>
          <p:nvPr/>
        </p:nvPicPr>
        <p:blipFill rotWithShape="1">
          <a:blip r:embed="rId4">
            <a:alphaModFix/>
          </a:blip>
          <a:srcRect t="12280"/>
          <a:stretch/>
        </p:blipFill>
        <p:spPr>
          <a:xfrm>
            <a:off x="1990805" y="3352323"/>
            <a:ext cx="8210390" cy="3092762"/>
          </a:xfrm>
          <a:prstGeom prst="rect">
            <a:avLst/>
          </a:prstGeom>
          <a:noFill/>
          <a:ln>
            <a:noFill/>
          </a:ln>
        </p:spPr>
      </p:pic>
      <p:sp>
        <p:nvSpPr>
          <p:cNvPr id="22" name="Google Shape;601;p58">
            <a:extLst>
              <a:ext uri="{FF2B5EF4-FFF2-40B4-BE49-F238E27FC236}">
                <a16:creationId xmlns:a16="http://schemas.microsoft.com/office/drawing/2014/main" id="{43D49566-D749-4F65-8E20-B24962BBF1E6}"/>
              </a:ext>
            </a:extLst>
          </p:cNvPr>
          <p:cNvSpPr/>
          <p:nvPr/>
        </p:nvSpPr>
        <p:spPr>
          <a:xfrm>
            <a:off x="1804884" y="3127172"/>
            <a:ext cx="8582233" cy="3549797"/>
          </a:xfrm>
          <a:prstGeom prst="rect">
            <a:avLst/>
          </a:prstGeom>
          <a:noFill/>
          <a:ln w="38100" cap="flat" cmpd="sng">
            <a:solidFill>
              <a:srgbClr val="FBE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24" name="Google Shape;603;p58">
            <a:extLst>
              <a:ext uri="{FF2B5EF4-FFF2-40B4-BE49-F238E27FC236}">
                <a16:creationId xmlns:a16="http://schemas.microsoft.com/office/drawing/2014/main" id="{617B9452-B78A-4364-9D54-B21759FA22BF}"/>
              </a:ext>
            </a:extLst>
          </p:cNvPr>
          <p:cNvSpPr txBox="1"/>
          <p:nvPr/>
        </p:nvSpPr>
        <p:spPr>
          <a:xfrm>
            <a:off x="1896215" y="6382648"/>
            <a:ext cx="26004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dirty="0">
                <a:solidFill>
                  <a:schemeClr val="lt1"/>
                </a:solidFill>
                <a:latin typeface="Calibri"/>
                <a:ea typeface="Calibri"/>
                <a:cs typeface="Calibri"/>
                <a:sym typeface="Calibri"/>
              </a:rPr>
              <a:t>Image credits: Dianne Dredge on </a:t>
            </a:r>
            <a:r>
              <a:rPr lang="en-US" sz="900" u="sng" dirty="0">
                <a:solidFill>
                  <a:schemeClr val="lt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Medium</a:t>
            </a:r>
            <a:r>
              <a:rPr lang="en-US" sz="900" dirty="0">
                <a:solidFill>
                  <a:schemeClr val="lt1"/>
                </a:solidFill>
                <a:latin typeface="Calibri"/>
                <a:ea typeface="Calibri"/>
                <a:cs typeface="Calibri"/>
                <a:sym typeface="Calibri"/>
              </a:rPr>
              <a:t> </a:t>
            </a:r>
            <a:endParaRPr sz="9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044225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14"/>
          </p:nvPr>
        </p:nvSpPr>
        <p:spPr>
          <a:xfrm>
            <a:off x="7722020" y="6560806"/>
            <a:ext cx="4301302" cy="229565"/>
          </a:xfrm>
        </p:spPr>
        <p:txBody>
          <a:bodyPr/>
          <a:lstStyle/>
          <a:p>
            <a:fld id="{9C527BFA-2C0E-4CEC-B6A5-913A56FEF4B4}" type="slidenum">
              <a:rPr lang="fr-CA" smtClean="0"/>
              <a:pPr/>
              <a:t>35</a:t>
            </a:fld>
            <a:endParaRPr lang="fr-CA" dirty="0"/>
          </a:p>
        </p:txBody>
      </p:sp>
      <p:sp>
        <p:nvSpPr>
          <p:cNvPr id="3" name="Text Placeholder 2">
            <a:extLst>
              <a:ext uri="{FF2B5EF4-FFF2-40B4-BE49-F238E27FC236}">
                <a16:creationId xmlns:a16="http://schemas.microsoft.com/office/drawing/2014/main" id="{F1475933-257B-974B-8858-01823DAA9DB6}"/>
              </a:ext>
            </a:extLst>
          </p:cNvPr>
          <p:cNvSpPr>
            <a:spLocks noGrp="1"/>
          </p:cNvSpPr>
          <p:nvPr>
            <p:ph type="body" sz="quarter" idx="15"/>
          </p:nvPr>
        </p:nvSpPr>
        <p:spPr>
          <a:xfrm>
            <a:off x="102576" y="67629"/>
            <a:ext cx="11260668" cy="694067"/>
          </a:xfrm>
        </p:spPr>
        <p:txBody>
          <a:bodyPr>
            <a:noAutofit/>
          </a:bodyPr>
          <a:lstStyle/>
          <a:p>
            <a:pPr lvl="0" algn="ctr">
              <a:spcBef>
                <a:spcPts val="0"/>
              </a:spcBef>
              <a:buClr>
                <a:srgbClr val="E43794"/>
              </a:buClr>
              <a:buSzPts val="4000"/>
            </a:pPr>
            <a:r>
              <a:rPr lang="it-IT" dirty="0">
                <a:solidFill>
                  <a:schemeClr val="bg1"/>
                </a:solidFill>
                <a:latin typeface="+mn-lt"/>
              </a:rPr>
              <a:t>Il percorso progettuale</a:t>
            </a:r>
          </a:p>
          <a:p>
            <a:pPr marL="285750" indent="-285750">
              <a:lnSpc>
                <a:spcPct val="115000"/>
              </a:lnSpc>
              <a:spcBef>
                <a:spcPts val="0"/>
              </a:spcBef>
              <a:buClr>
                <a:schemeClr val="dk1"/>
              </a:buClr>
              <a:buSzPts val="1100"/>
              <a:buFont typeface="Arial" panose="020B0604020202020204" pitchFamily="34" charset="0"/>
              <a:buChar char="•"/>
            </a:pPr>
            <a:endParaRPr lang="sl-SI" sz="1600" dirty="0">
              <a:solidFill>
                <a:srgbClr val="7F7F7F"/>
              </a:solidFill>
              <a:highlight>
                <a:schemeClr val="lt1"/>
              </a:highlight>
              <a:cs typeface="Poppins" pitchFamily="2" charset="77"/>
            </a:endParaRPr>
          </a:p>
          <a:p>
            <a:pPr>
              <a:lnSpc>
                <a:spcPct val="115000"/>
              </a:lnSpc>
              <a:spcBef>
                <a:spcPts val="0"/>
              </a:spcBef>
              <a:buClr>
                <a:schemeClr val="dk1"/>
              </a:buClr>
              <a:buSzPts val="1100"/>
            </a:pPr>
            <a:endParaRPr lang="en-GB" sz="1600" dirty="0">
              <a:solidFill>
                <a:srgbClr val="7F7F7F"/>
              </a:solidFill>
              <a:highlight>
                <a:schemeClr val="lt1"/>
              </a:highlight>
              <a:latin typeface="Avenir" panose="02000503020000020003" pitchFamily="2" charset="0"/>
              <a:cs typeface="Poppins" pitchFamily="2" charset="77"/>
            </a:endParaRPr>
          </a:p>
          <a:p>
            <a:pPr marL="0" lvl="0" indent="0" rtl="0">
              <a:lnSpc>
                <a:spcPct val="90000"/>
              </a:lnSpc>
              <a:spcBef>
                <a:spcPts val="0"/>
              </a:spcBef>
              <a:spcAft>
                <a:spcPts val="0"/>
              </a:spcAft>
              <a:buClr>
                <a:srgbClr val="E43794"/>
              </a:buClr>
              <a:buSzPts val="4000"/>
              <a:buNone/>
            </a:pPr>
            <a:endParaRPr lang="sl-SI" sz="1050" dirty="0">
              <a:solidFill>
                <a:srgbClr val="7F7F7F"/>
              </a:solidFill>
              <a:highlight>
                <a:schemeClr val="lt1"/>
              </a:highlight>
              <a:latin typeface="Avenir" panose="02000503020000020003" pitchFamily="2" charset="0"/>
              <a:cs typeface="Poppins" pitchFamily="2" charset="77"/>
            </a:endParaRPr>
          </a:p>
          <a:p>
            <a:pPr marL="0" lvl="0" indent="0" algn="ctr" rtl="0">
              <a:lnSpc>
                <a:spcPct val="90000"/>
              </a:lnSpc>
              <a:spcBef>
                <a:spcPts val="0"/>
              </a:spcBef>
              <a:spcAft>
                <a:spcPts val="0"/>
              </a:spcAft>
              <a:buClr>
                <a:srgbClr val="E43794"/>
              </a:buClr>
              <a:buSzPts val="4000"/>
              <a:buNone/>
            </a:pPr>
            <a:endParaRPr lang="sl-SI" sz="1050" dirty="0"/>
          </a:p>
          <a:p>
            <a:pPr marL="0" lvl="0" indent="0" algn="ctr" rtl="0">
              <a:lnSpc>
                <a:spcPct val="90000"/>
              </a:lnSpc>
              <a:spcBef>
                <a:spcPts val="0"/>
              </a:spcBef>
              <a:spcAft>
                <a:spcPts val="0"/>
              </a:spcAft>
              <a:buClr>
                <a:srgbClr val="E43794"/>
              </a:buClr>
              <a:buSzPts val="4000"/>
              <a:buNone/>
            </a:pPr>
            <a:endParaRPr lang="en-US" sz="1050" dirty="0"/>
          </a:p>
        </p:txBody>
      </p:sp>
      <p:sp>
        <p:nvSpPr>
          <p:cNvPr id="4" name="Text Placeholder 3">
            <a:extLst>
              <a:ext uri="{FF2B5EF4-FFF2-40B4-BE49-F238E27FC236}">
                <a16:creationId xmlns:a16="http://schemas.microsoft.com/office/drawing/2014/main" id="{2F1DAB0F-DBF1-9E4A-8DBC-CE67AA854EB2}"/>
              </a:ext>
            </a:extLst>
          </p:cNvPr>
          <p:cNvSpPr>
            <a:spLocks noGrp="1"/>
          </p:cNvSpPr>
          <p:nvPr>
            <p:ph type="body" sz="quarter" idx="19"/>
          </p:nvPr>
        </p:nvSpPr>
        <p:spPr>
          <a:xfrm>
            <a:off x="336884" y="948085"/>
            <a:ext cx="11550316" cy="5659403"/>
          </a:xfrm>
        </p:spPr>
        <p:txBody>
          <a:bodyPr numCol="2"/>
          <a:lstStyle/>
          <a:p>
            <a:pPr lvl="0" algn="l">
              <a:lnSpc>
                <a:spcPct val="115000"/>
              </a:lnSpc>
              <a:buClr>
                <a:schemeClr val="dk1"/>
              </a:buClr>
              <a:buSzPts val="1100"/>
            </a:pPr>
            <a:r>
              <a:rPr lang="it-IT" b="1">
                <a:latin typeface="+mn-lt"/>
              </a:rPr>
              <a:t>Considera le esigenze della tua organizzazione. </a:t>
            </a:r>
          </a:p>
          <a:p>
            <a:pPr lvl="0" algn="l">
              <a:lnSpc>
                <a:spcPct val="115000"/>
              </a:lnSpc>
              <a:buClr>
                <a:schemeClr val="dk1"/>
              </a:buClr>
              <a:buSzPts val="1100"/>
            </a:pPr>
            <a:r>
              <a:rPr lang="it-IT" i="1">
                <a:latin typeface="+mn-lt"/>
              </a:rPr>
              <a:t>L’Experience Design</a:t>
            </a:r>
            <a:r>
              <a:rPr lang="it-IT">
                <a:latin typeface="+mn-lt"/>
              </a:rPr>
              <a:t>, vi offre un approccio strategico che vi permette di migliorare la competitività dell'offerta turistica della vostra destinazione.</a:t>
            </a:r>
            <a:br>
              <a:rPr lang="it-IT">
                <a:solidFill>
                  <a:srgbClr val="7F7F7F"/>
                </a:solidFill>
                <a:highlight>
                  <a:schemeClr val="lt1"/>
                </a:highlight>
                <a:latin typeface="+mn-lt"/>
              </a:rPr>
            </a:br>
            <a:endParaRPr lang="it-IT">
              <a:solidFill>
                <a:srgbClr val="7F7F7F"/>
              </a:solidFill>
              <a:highlight>
                <a:schemeClr val="lt1"/>
              </a:highlight>
              <a:latin typeface="+mn-lt"/>
            </a:endParaRPr>
          </a:p>
          <a:p>
            <a:pPr lvl="0" algn="l">
              <a:lnSpc>
                <a:spcPct val="115000"/>
              </a:lnSpc>
              <a:buClr>
                <a:schemeClr val="dk1"/>
              </a:buClr>
              <a:buSzPts val="1100"/>
            </a:pPr>
            <a:r>
              <a:rPr lang="it-IT" b="1">
                <a:latin typeface="+mn-lt"/>
              </a:rPr>
              <a:t>Considera le esigenze in continua evoluzione dei viaggiatori.</a:t>
            </a:r>
            <a:br>
              <a:rPr lang="it-IT">
                <a:highlight>
                  <a:schemeClr val="lt1"/>
                </a:highlight>
                <a:latin typeface="+mn-lt"/>
              </a:rPr>
            </a:br>
            <a:r>
              <a:rPr lang="it-IT">
                <a:latin typeface="+mn-lt"/>
              </a:rPr>
              <a:t>La regola d’oro dell’Experience Design è che sia "centrato sull'utente", ovvero che metta sempre l'utente finale al centro dell'intero processo di progettazione. </a:t>
            </a:r>
          </a:p>
          <a:p>
            <a:pPr lvl="0" algn="l">
              <a:lnSpc>
                <a:spcPct val="115000"/>
              </a:lnSpc>
              <a:buClr>
                <a:schemeClr val="dk1"/>
              </a:buClr>
              <a:buSzPts val="1100"/>
            </a:pPr>
            <a:r>
              <a:rPr lang="it-IT">
                <a:latin typeface="+mn-lt"/>
              </a:rPr>
              <a:t>(affronteremo meglio le categorie di visitatori culturali nel modulo 4 e lo sviluppo e il marketing delle ETI nel modulo 5)</a:t>
            </a:r>
          </a:p>
          <a:p>
            <a:pPr marL="0" lvl="0" indent="0" algn="l" rtl="0">
              <a:lnSpc>
                <a:spcPct val="115000"/>
              </a:lnSpc>
              <a:spcBef>
                <a:spcPts val="0"/>
              </a:spcBef>
              <a:spcAft>
                <a:spcPts val="0"/>
              </a:spcAft>
              <a:buClr>
                <a:schemeClr val="dk1"/>
              </a:buClr>
              <a:buSzPts val="1100"/>
              <a:buFont typeface="Arial"/>
              <a:buNone/>
            </a:pPr>
            <a:endParaRPr lang="it-IT">
              <a:solidFill>
                <a:srgbClr val="7F7F7F"/>
              </a:solidFill>
              <a:highlight>
                <a:schemeClr val="lt1"/>
              </a:highlight>
            </a:endParaRPr>
          </a:p>
          <a:p>
            <a:pPr marL="0" lvl="0" indent="0" algn="l" rtl="0">
              <a:lnSpc>
                <a:spcPct val="115000"/>
              </a:lnSpc>
              <a:spcBef>
                <a:spcPts val="1100"/>
              </a:spcBef>
              <a:spcAft>
                <a:spcPts val="1100"/>
              </a:spcAft>
              <a:buClr>
                <a:schemeClr val="dk1"/>
              </a:buClr>
              <a:buSzPts val="1100"/>
              <a:buFont typeface="Arial"/>
              <a:buNone/>
            </a:pPr>
            <a:endParaRPr lang="it-IT" sz="1600">
              <a:solidFill>
                <a:srgbClr val="7F7F7F"/>
              </a:solidFill>
              <a:highlight>
                <a:schemeClr val="lt1"/>
              </a:highlight>
            </a:endParaRPr>
          </a:p>
          <a:p>
            <a:pPr marL="0" lvl="0" indent="0" algn="l" rtl="0">
              <a:lnSpc>
                <a:spcPct val="115000"/>
              </a:lnSpc>
              <a:spcBef>
                <a:spcPts val="1100"/>
              </a:spcBef>
              <a:spcAft>
                <a:spcPts val="1100"/>
              </a:spcAft>
              <a:buClr>
                <a:schemeClr val="dk1"/>
              </a:buClr>
              <a:buSzPts val="1100"/>
              <a:buFont typeface="Arial"/>
              <a:buNone/>
            </a:pPr>
            <a:endParaRPr lang="it-IT" sz="1600">
              <a:solidFill>
                <a:srgbClr val="7F7F7F"/>
              </a:solidFill>
              <a:highlight>
                <a:schemeClr val="lt1"/>
              </a:highlight>
            </a:endParaRPr>
          </a:p>
        </p:txBody>
      </p:sp>
      <p:pic>
        <p:nvPicPr>
          <p:cNvPr id="2056" name="Picture 8" descr="Chess Piece">
            <a:hlinkClick r:id="rId3"/>
            <a:extLst>
              <a:ext uri="{FF2B5EF4-FFF2-40B4-BE49-F238E27FC236}">
                <a16:creationId xmlns:a16="http://schemas.microsoft.com/office/drawing/2014/main" id="{B92D8766-265C-4EBC-B34E-5FFC4D0C423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1" t="625" r="387" b="5837"/>
          <a:stretch/>
        </p:blipFill>
        <p:spPr bwMode="auto">
          <a:xfrm>
            <a:off x="6389406" y="2868135"/>
            <a:ext cx="5193592" cy="3041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206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14"/>
          </p:nvPr>
        </p:nvSpPr>
        <p:spPr>
          <a:xfrm>
            <a:off x="7722020" y="6560806"/>
            <a:ext cx="4301302" cy="229565"/>
          </a:xfrm>
        </p:spPr>
        <p:txBody>
          <a:bodyPr/>
          <a:lstStyle/>
          <a:p>
            <a:fld id="{9C527BFA-2C0E-4CEC-B6A5-913A56FEF4B4}" type="slidenum">
              <a:rPr lang="fr-CA" smtClean="0"/>
              <a:pPr/>
              <a:t>36</a:t>
            </a:fld>
            <a:endParaRPr lang="fr-CA" dirty="0"/>
          </a:p>
        </p:txBody>
      </p:sp>
      <p:sp>
        <p:nvSpPr>
          <p:cNvPr id="3" name="Text Placeholder 2">
            <a:extLst>
              <a:ext uri="{FF2B5EF4-FFF2-40B4-BE49-F238E27FC236}">
                <a16:creationId xmlns:a16="http://schemas.microsoft.com/office/drawing/2014/main" id="{F1475933-257B-974B-8858-01823DAA9DB6}"/>
              </a:ext>
            </a:extLst>
          </p:cNvPr>
          <p:cNvSpPr>
            <a:spLocks noGrp="1"/>
          </p:cNvSpPr>
          <p:nvPr>
            <p:ph type="body" sz="quarter" idx="15"/>
          </p:nvPr>
        </p:nvSpPr>
        <p:spPr>
          <a:xfrm>
            <a:off x="240034" y="67629"/>
            <a:ext cx="11260668" cy="631527"/>
          </a:xfrm>
        </p:spPr>
        <p:txBody>
          <a:bodyPr>
            <a:noAutofit/>
          </a:bodyPr>
          <a:lstStyle/>
          <a:p>
            <a:pPr lvl="0" algn="ctr">
              <a:spcBef>
                <a:spcPts val="0"/>
              </a:spcBef>
              <a:buClr>
                <a:srgbClr val="E43794"/>
              </a:buClr>
              <a:buSzPts val="4000"/>
            </a:pPr>
            <a:r>
              <a:rPr lang="it-IT" dirty="0">
                <a:solidFill>
                  <a:schemeClr val="bg1"/>
                </a:solidFill>
                <a:latin typeface="+mn-lt"/>
              </a:rPr>
              <a:t>Progettazione di esperienze culturali immersive</a:t>
            </a:r>
          </a:p>
        </p:txBody>
      </p:sp>
      <p:sp>
        <p:nvSpPr>
          <p:cNvPr id="4" name="Text Placeholder 3">
            <a:extLst>
              <a:ext uri="{FF2B5EF4-FFF2-40B4-BE49-F238E27FC236}">
                <a16:creationId xmlns:a16="http://schemas.microsoft.com/office/drawing/2014/main" id="{2F1DAB0F-DBF1-9E4A-8DBC-CE67AA854EB2}"/>
              </a:ext>
            </a:extLst>
          </p:cNvPr>
          <p:cNvSpPr>
            <a:spLocks noGrp="1"/>
          </p:cNvSpPr>
          <p:nvPr>
            <p:ph type="body" sz="quarter" idx="19"/>
          </p:nvPr>
        </p:nvSpPr>
        <p:spPr>
          <a:xfrm>
            <a:off x="379822" y="878957"/>
            <a:ext cx="11658014" cy="5867872"/>
          </a:xfrm>
        </p:spPr>
        <p:txBody>
          <a:bodyPr numCol="2"/>
          <a:lstStyle/>
          <a:p>
            <a:pPr lvl="0" algn="l">
              <a:lnSpc>
                <a:spcPct val="115000"/>
              </a:lnSpc>
              <a:spcBef>
                <a:spcPts val="1100"/>
              </a:spcBef>
              <a:spcAft>
                <a:spcPts val="1100"/>
              </a:spcAft>
              <a:buClr>
                <a:schemeClr val="dk1"/>
              </a:buClr>
              <a:buSzPts val="1100"/>
            </a:pPr>
            <a:r>
              <a:rPr lang="it-IT">
                <a:solidFill>
                  <a:srgbClr val="E43794"/>
                </a:solidFill>
                <a:highlight>
                  <a:schemeClr val="lt1"/>
                </a:highlight>
                <a:latin typeface="+mn-lt"/>
              </a:rPr>
              <a:t>PROBLEMI</a:t>
            </a:r>
            <a:br>
              <a:rPr lang="it-IT">
                <a:solidFill>
                  <a:srgbClr val="7F7F7F"/>
                </a:solidFill>
                <a:highlight>
                  <a:schemeClr val="lt1"/>
                </a:highlight>
                <a:latin typeface="+mn-lt"/>
              </a:rPr>
            </a:br>
            <a:r>
              <a:rPr lang="it-IT">
                <a:latin typeface="+mn-lt"/>
              </a:rPr>
              <a:t>Il punto di partenza è l'analisi di uno o più problemi o esigenze del visitatore. </a:t>
            </a:r>
          </a:p>
          <a:p>
            <a:pPr lvl="0" algn="l">
              <a:lnSpc>
                <a:spcPct val="115000"/>
              </a:lnSpc>
              <a:spcBef>
                <a:spcPts val="1100"/>
              </a:spcBef>
              <a:spcAft>
                <a:spcPts val="1100"/>
              </a:spcAft>
              <a:buClr>
                <a:schemeClr val="dk1"/>
              </a:buClr>
              <a:buSzPts val="1100"/>
            </a:pPr>
            <a:r>
              <a:rPr lang="it-IT">
                <a:solidFill>
                  <a:srgbClr val="E43794"/>
                </a:solidFill>
                <a:highlight>
                  <a:schemeClr val="lt1"/>
                </a:highlight>
                <a:latin typeface="+mn-lt"/>
              </a:rPr>
              <a:t>MOTIVAZIONE DI VIAGGIO</a:t>
            </a:r>
            <a:br>
              <a:rPr lang="it-IT" b="0">
                <a:solidFill>
                  <a:srgbClr val="7F7F7F"/>
                </a:solidFill>
                <a:highlight>
                  <a:schemeClr val="lt1"/>
                </a:highlight>
                <a:latin typeface="+mn-lt"/>
              </a:rPr>
            </a:br>
            <a:r>
              <a:rPr lang="it-IT">
                <a:latin typeface="+mn-lt"/>
              </a:rPr>
              <a:t>Capire cosa guida le scelte dei viaggiatori conducendo sondaggi e analizzando i dati di viaggio, sia online che offline. </a:t>
            </a:r>
            <a:r>
              <a:rPr lang="it-IT" i="1">
                <a:latin typeface="+mn-lt"/>
              </a:rPr>
              <a:t>Chiedetevi perché i visitatori scelgono il vostro sito e perché preferiscono la vostra destinazione rispetto a tutte le altre disponibili.</a:t>
            </a:r>
          </a:p>
          <a:p>
            <a:pPr lvl="0" algn="l">
              <a:lnSpc>
                <a:spcPct val="115000"/>
              </a:lnSpc>
              <a:spcBef>
                <a:spcPts val="1100"/>
              </a:spcBef>
              <a:spcAft>
                <a:spcPts val="1100"/>
              </a:spcAft>
              <a:buClr>
                <a:schemeClr val="dk1"/>
              </a:buClr>
              <a:buSzPts val="1100"/>
            </a:pPr>
            <a:r>
              <a:rPr lang="it-IT">
                <a:latin typeface="+mn-lt"/>
              </a:rPr>
              <a:t>(affronteremo meglio la raccolta di feedback nel modulo 4)</a:t>
            </a:r>
          </a:p>
          <a:p>
            <a:pPr lvl="0" algn="l">
              <a:lnSpc>
                <a:spcPct val="115000"/>
              </a:lnSpc>
              <a:spcBef>
                <a:spcPts val="1100"/>
              </a:spcBef>
              <a:buClr>
                <a:schemeClr val="dk1"/>
              </a:buClr>
              <a:buSzPts val="1100"/>
            </a:pPr>
            <a:r>
              <a:rPr lang="it-IT">
                <a:solidFill>
                  <a:srgbClr val="E43794"/>
                </a:solidFill>
                <a:highlight>
                  <a:schemeClr val="lt1"/>
                </a:highlight>
                <a:latin typeface="+mn-lt"/>
              </a:rPr>
              <a:t>OSTACOLI</a:t>
            </a:r>
            <a:br>
              <a:rPr lang="it-IT" b="0">
                <a:solidFill>
                  <a:srgbClr val="7F7F7F"/>
                </a:solidFill>
                <a:highlight>
                  <a:schemeClr val="lt1"/>
                </a:highlight>
                <a:latin typeface="+mn-lt"/>
              </a:rPr>
            </a:br>
            <a:r>
              <a:rPr lang="it-IT">
                <a:latin typeface="+mn-lt"/>
              </a:rPr>
              <a:t>Capire quali sono le possibili paure o gli ostacoli che il visitatore può avere e che lo frenano</a:t>
            </a:r>
            <a:r>
              <a:rPr lang="it-IT" b="0">
                <a:solidFill>
                  <a:srgbClr val="7F7F7F"/>
                </a:solidFill>
                <a:highlight>
                  <a:schemeClr val="lt1"/>
                </a:highlight>
                <a:latin typeface="+mn-lt"/>
              </a:rPr>
              <a:t>. </a:t>
            </a:r>
            <a:r>
              <a:rPr lang="it-IT" i="1">
                <a:latin typeface="+mn-lt"/>
              </a:rPr>
              <a:t>Ci sono ragioni per cui la tua esperienza potrebbe non essere adatta ad alcuni viaggiatori? </a:t>
            </a:r>
            <a:endParaRPr lang="it-IT" b="0">
              <a:solidFill>
                <a:srgbClr val="7F7F7F"/>
              </a:solidFill>
              <a:highlight>
                <a:schemeClr val="lt1"/>
              </a:highlight>
              <a:latin typeface="+mn-lt"/>
            </a:endParaRPr>
          </a:p>
          <a:p>
            <a:pPr marL="0" marR="0" lvl="0" indent="0" algn="just" rtl="0">
              <a:lnSpc>
                <a:spcPct val="100000"/>
              </a:lnSpc>
              <a:spcBef>
                <a:spcPts val="1100"/>
              </a:spcBef>
              <a:spcAft>
                <a:spcPts val="0"/>
              </a:spcAft>
              <a:buClr>
                <a:srgbClr val="7F7F7F"/>
              </a:buClr>
              <a:buSzPts val="1200"/>
              <a:buFont typeface="Arial"/>
              <a:buNone/>
            </a:pPr>
            <a:endParaRPr lang="it-IT" sz="1800">
              <a:solidFill>
                <a:srgbClr val="7F7F7F"/>
              </a:solidFill>
              <a:latin typeface="+mn-lt"/>
            </a:endParaRPr>
          </a:p>
          <a:p>
            <a:pPr marL="0" lvl="0" indent="0" algn="l" rtl="0">
              <a:lnSpc>
                <a:spcPct val="115000"/>
              </a:lnSpc>
              <a:spcBef>
                <a:spcPts val="1100"/>
              </a:spcBef>
              <a:spcAft>
                <a:spcPts val="1100"/>
              </a:spcAft>
              <a:buClr>
                <a:schemeClr val="dk1"/>
              </a:buClr>
              <a:buSzPts val="1100"/>
              <a:buFont typeface="Arial"/>
              <a:buNone/>
            </a:pPr>
            <a:endParaRPr lang="it-IT" sz="1600">
              <a:solidFill>
                <a:srgbClr val="7F7F7F"/>
              </a:solidFill>
              <a:highlight>
                <a:schemeClr val="lt1"/>
              </a:highlight>
              <a:latin typeface="+mn-lt"/>
            </a:endParaRPr>
          </a:p>
        </p:txBody>
      </p:sp>
      <p:pic>
        <p:nvPicPr>
          <p:cNvPr id="5" name="Picture 2" descr="Person Holding Blue Ballpoint Pen on White Notebook">
            <a:extLst>
              <a:ext uri="{FF2B5EF4-FFF2-40B4-BE49-F238E27FC236}">
                <a16:creationId xmlns:a16="http://schemas.microsoft.com/office/drawing/2014/main" id="{CA935A49-6590-48C3-AF8C-79D4E3EDD6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8160" y="3516184"/>
            <a:ext cx="5263887" cy="3044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606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14"/>
          </p:nvPr>
        </p:nvSpPr>
        <p:spPr>
          <a:xfrm>
            <a:off x="7722020" y="6560804"/>
            <a:ext cx="4301302" cy="229565"/>
          </a:xfrm>
        </p:spPr>
        <p:txBody>
          <a:bodyPr/>
          <a:lstStyle/>
          <a:p>
            <a:fld id="{9C527BFA-2C0E-4CEC-B6A5-913A56FEF4B4}" type="slidenum">
              <a:rPr lang="fr-CA" smtClean="0"/>
              <a:pPr/>
              <a:t>37</a:t>
            </a:fld>
            <a:endParaRPr lang="fr-CA" dirty="0"/>
          </a:p>
        </p:txBody>
      </p:sp>
      <p:sp>
        <p:nvSpPr>
          <p:cNvPr id="4" name="Text Placeholder 3">
            <a:extLst>
              <a:ext uri="{FF2B5EF4-FFF2-40B4-BE49-F238E27FC236}">
                <a16:creationId xmlns:a16="http://schemas.microsoft.com/office/drawing/2014/main" id="{2F1DAB0F-DBF1-9E4A-8DBC-CE67AA854EB2}"/>
              </a:ext>
            </a:extLst>
          </p:cNvPr>
          <p:cNvSpPr>
            <a:spLocks noGrp="1"/>
          </p:cNvSpPr>
          <p:nvPr>
            <p:ph type="body" sz="quarter" idx="19"/>
          </p:nvPr>
        </p:nvSpPr>
        <p:spPr>
          <a:xfrm>
            <a:off x="374714" y="888228"/>
            <a:ext cx="11648608" cy="5770023"/>
          </a:xfrm>
        </p:spPr>
        <p:txBody>
          <a:bodyPr numCol="2"/>
          <a:lstStyle/>
          <a:p>
            <a:pPr lvl="0" algn="l">
              <a:lnSpc>
                <a:spcPct val="115000"/>
              </a:lnSpc>
              <a:buClr>
                <a:schemeClr val="dk1"/>
              </a:buClr>
              <a:buSzPts val="1100"/>
            </a:pPr>
            <a:r>
              <a:rPr lang="it-IT">
                <a:solidFill>
                  <a:srgbClr val="E43794"/>
                </a:solidFill>
                <a:highlight>
                  <a:schemeClr val="lt1"/>
                </a:highlight>
                <a:latin typeface="+mn-lt"/>
              </a:rPr>
              <a:t>SOLUZIONI</a:t>
            </a:r>
            <a:br>
              <a:rPr lang="it-IT" b="0">
                <a:solidFill>
                  <a:schemeClr val="dk1"/>
                </a:solidFill>
                <a:highlight>
                  <a:schemeClr val="lt1"/>
                </a:highlight>
                <a:latin typeface="+mn-lt"/>
              </a:rPr>
            </a:br>
            <a:r>
              <a:rPr lang="it-IT">
                <a:latin typeface="+mn-lt"/>
              </a:rPr>
              <a:t>Questi dipendono molto dal tipo di patrimonio culturale che si vuole promuovere e dalle risorse o opportunità che si hanno nella propria organizzazione. </a:t>
            </a:r>
          </a:p>
          <a:p>
            <a:pPr lvl="0" algn="l">
              <a:lnSpc>
                <a:spcPct val="115000"/>
              </a:lnSpc>
              <a:spcBef>
                <a:spcPts val="1100"/>
              </a:spcBef>
              <a:buClr>
                <a:schemeClr val="dk1"/>
              </a:buClr>
              <a:buSzPts val="1100"/>
            </a:pPr>
            <a:r>
              <a:rPr lang="it-IT">
                <a:solidFill>
                  <a:srgbClr val="E43794"/>
                </a:solidFill>
                <a:latin typeface="+mn-lt"/>
              </a:rPr>
              <a:t>ALTERNATIVE E VANTAGGI COMPETITIVI</a:t>
            </a:r>
            <a:br>
              <a:rPr lang="it-IT">
                <a:solidFill>
                  <a:schemeClr val="dk1"/>
                </a:solidFill>
                <a:highlight>
                  <a:schemeClr val="lt1"/>
                </a:highlight>
                <a:latin typeface="+mn-lt"/>
              </a:rPr>
            </a:br>
            <a:r>
              <a:rPr lang="it-IT" b="1">
                <a:latin typeface="+mn-lt"/>
              </a:rPr>
              <a:t>Quali sono i vostri punti di forza? </a:t>
            </a:r>
            <a:r>
              <a:rPr lang="it-IT">
                <a:latin typeface="+mn-lt"/>
              </a:rPr>
              <a:t>Perché un viaggiatore dovrebbe scegliere voi rispetto ad altri</a:t>
            </a:r>
            <a:r>
              <a:rPr lang="it-IT">
                <a:solidFill>
                  <a:srgbClr val="7F7F7F"/>
                </a:solidFill>
                <a:highlight>
                  <a:schemeClr val="lt1"/>
                </a:highlight>
                <a:latin typeface="+mn-lt"/>
              </a:rPr>
              <a:t>. </a:t>
            </a:r>
            <a:r>
              <a:rPr lang="it-IT" i="1">
                <a:latin typeface="+mn-lt"/>
              </a:rPr>
              <a:t>Esistono esperienze simili intorno a voi? C'è già qualcuno che offre la stessa esperienza e, se sì, quali vantaggi competitivi potete offrire al viaggiatore?</a:t>
            </a:r>
            <a:endParaRPr lang="it-IT" i="1">
              <a:solidFill>
                <a:srgbClr val="7F7F7F"/>
              </a:solidFill>
              <a:highlight>
                <a:schemeClr val="lt1"/>
              </a:highlight>
              <a:latin typeface="+mn-lt"/>
            </a:endParaRPr>
          </a:p>
          <a:p>
            <a:pPr algn="l">
              <a:lnSpc>
                <a:spcPct val="115000"/>
              </a:lnSpc>
              <a:spcBef>
                <a:spcPts val="1100"/>
              </a:spcBef>
              <a:spcAft>
                <a:spcPts val="1100"/>
              </a:spcAft>
              <a:buClr>
                <a:schemeClr val="dk1"/>
              </a:buClr>
              <a:buSzPts val="1100"/>
            </a:pPr>
            <a:r>
              <a:rPr lang="it-IT">
                <a:solidFill>
                  <a:srgbClr val="E43794"/>
                </a:solidFill>
                <a:highlight>
                  <a:schemeClr val="lt1"/>
                </a:highlight>
                <a:latin typeface="+mn-lt"/>
              </a:rPr>
              <a:t>PROPOSTA DI VALORE</a:t>
            </a:r>
            <a:br>
              <a:rPr lang="it-IT" b="0">
                <a:solidFill>
                  <a:schemeClr val="dk1"/>
                </a:solidFill>
                <a:highlight>
                  <a:schemeClr val="lt1"/>
                </a:highlight>
                <a:latin typeface="+mn-lt"/>
              </a:rPr>
            </a:br>
            <a:r>
              <a:rPr lang="it-IT" b="1">
                <a:latin typeface="+mn-lt"/>
              </a:rPr>
              <a:t>Trovate l'essenza della vostra esperienza</a:t>
            </a:r>
            <a:r>
              <a:rPr lang="it-IT">
                <a:latin typeface="+mn-lt"/>
              </a:rPr>
              <a:t>, quella cosa che solo voi avete e che </a:t>
            </a:r>
            <a:r>
              <a:rPr lang="it-IT" b="1">
                <a:latin typeface="+mn-lt"/>
              </a:rPr>
              <a:t>fa davvero la differenza </a:t>
            </a:r>
            <a:r>
              <a:rPr lang="it-IT">
                <a:latin typeface="+mn-lt"/>
              </a:rPr>
              <a:t>per il vostro viaggiatore. </a:t>
            </a:r>
          </a:p>
          <a:p>
            <a:pPr marL="0" lvl="0" indent="0" algn="l" rtl="0">
              <a:lnSpc>
                <a:spcPct val="115000"/>
              </a:lnSpc>
              <a:spcBef>
                <a:spcPts val="1100"/>
              </a:spcBef>
              <a:spcAft>
                <a:spcPts val="1100"/>
              </a:spcAft>
              <a:buClr>
                <a:schemeClr val="dk1"/>
              </a:buClr>
              <a:buSzPts val="1100"/>
              <a:buFont typeface="Arial"/>
              <a:buNone/>
            </a:pPr>
            <a:endParaRPr lang="it-IT" sz="1600">
              <a:solidFill>
                <a:srgbClr val="7F7F7F"/>
              </a:solidFill>
              <a:highlight>
                <a:schemeClr val="lt1"/>
              </a:highlight>
              <a:latin typeface="+mn-lt"/>
            </a:endParaRPr>
          </a:p>
        </p:txBody>
      </p:sp>
      <p:pic>
        <p:nvPicPr>
          <p:cNvPr id="9" name="Picture 6" descr="Crop anonymous tattooed female sitting on couch while choosing photos of flowering plants at wooden desk">
            <a:extLst>
              <a:ext uri="{FF2B5EF4-FFF2-40B4-BE49-F238E27FC236}">
                <a16:creationId xmlns:a16="http://schemas.microsoft.com/office/drawing/2014/main" id="{FE2C013E-826B-4F5E-B460-793E9BBD4C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3235" y="3218436"/>
            <a:ext cx="5196114" cy="3041781"/>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2">
            <a:extLst>
              <a:ext uri="{FF2B5EF4-FFF2-40B4-BE49-F238E27FC236}">
                <a16:creationId xmlns:a16="http://schemas.microsoft.com/office/drawing/2014/main" id="{40729E27-0082-E4A7-2CFA-BD0CC0C0F16E}"/>
              </a:ext>
            </a:extLst>
          </p:cNvPr>
          <p:cNvSpPr>
            <a:spLocks noGrp="1"/>
          </p:cNvSpPr>
          <p:nvPr>
            <p:ph type="body" sz="quarter" idx="15"/>
          </p:nvPr>
        </p:nvSpPr>
        <p:spPr>
          <a:xfrm>
            <a:off x="240034" y="67629"/>
            <a:ext cx="11260668" cy="631527"/>
          </a:xfrm>
        </p:spPr>
        <p:txBody>
          <a:bodyPr>
            <a:noAutofit/>
          </a:bodyPr>
          <a:lstStyle/>
          <a:p>
            <a:pPr lvl="0" algn="ctr">
              <a:spcBef>
                <a:spcPts val="0"/>
              </a:spcBef>
              <a:buClr>
                <a:srgbClr val="E43794"/>
              </a:buClr>
              <a:buSzPts val="4000"/>
            </a:pPr>
            <a:r>
              <a:rPr lang="it-IT" dirty="0">
                <a:solidFill>
                  <a:schemeClr val="bg1"/>
                </a:solidFill>
                <a:latin typeface="+mn-lt"/>
              </a:rPr>
              <a:t>Progettazione di esperienze culturali immersive</a:t>
            </a:r>
          </a:p>
        </p:txBody>
      </p:sp>
    </p:spTree>
    <p:extLst>
      <p:ext uri="{BB962C8B-B14F-4D97-AF65-F5344CB8AC3E}">
        <p14:creationId xmlns:p14="http://schemas.microsoft.com/office/powerpoint/2010/main" val="4031887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976180-11E9-4540-90B5-6E9B481DB350}"/>
              </a:ext>
            </a:extLst>
          </p:cNvPr>
          <p:cNvSpPr>
            <a:spLocks noGrp="1"/>
          </p:cNvSpPr>
          <p:nvPr>
            <p:ph type="body" sz="quarter" idx="15"/>
          </p:nvPr>
        </p:nvSpPr>
        <p:spPr>
          <a:xfrm>
            <a:off x="335984" y="566855"/>
            <a:ext cx="6404870" cy="631527"/>
          </a:xfrm>
        </p:spPr>
        <p:txBody>
          <a:bodyPr/>
          <a:lstStyle/>
          <a:p>
            <a:pPr marL="0" lvl="0" indent="0" algn="l" rtl="0">
              <a:lnSpc>
                <a:spcPct val="100000"/>
              </a:lnSpc>
              <a:spcBef>
                <a:spcPts val="0"/>
              </a:spcBef>
              <a:spcAft>
                <a:spcPts val="0"/>
              </a:spcAft>
              <a:buClr>
                <a:srgbClr val="E43794"/>
              </a:buClr>
              <a:buSzPts val="2000"/>
              <a:buNone/>
            </a:pPr>
            <a:r>
              <a:rPr lang="it-IT" b="1" dirty="0">
                <a:latin typeface="+mn-lt"/>
              </a:rPr>
              <a:t>PROPOSTA DI VALORE</a:t>
            </a:r>
          </a:p>
        </p:txBody>
      </p:sp>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335984" y="1494630"/>
            <a:ext cx="6137390" cy="4916362"/>
          </a:xfrm>
        </p:spPr>
        <p:txBody>
          <a:bodyPr/>
          <a:lstStyle/>
          <a:p>
            <a:pPr lvl="0" algn="just">
              <a:buClr>
                <a:srgbClr val="7F7F7F"/>
              </a:buClr>
              <a:buSzPts val="1200"/>
            </a:pPr>
            <a:r>
              <a:rPr lang="it-IT">
                <a:latin typeface="+mn-lt"/>
              </a:rPr>
              <a:t>La USP si riferisce al vantaggio unico che ti permette di </a:t>
            </a:r>
            <a:r>
              <a:rPr lang="it-IT" b="1">
                <a:latin typeface="+mn-lt"/>
              </a:rPr>
              <a:t>distinguerti dalla concorrenza, ciò che il visitatore non può trovare altrove.</a:t>
            </a:r>
          </a:p>
          <a:p>
            <a:pPr lvl="0" algn="just">
              <a:buClr>
                <a:srgbClr val="7F7F7F"/>
              </a:buClr>
              <a:buSzPts val="1200"/>
            </a:pPr>
            <a:r>
              <a:rPr lang="it-IT" b="1">
                <a:latin typeface="+mn-lt"/>
              </a:rPr>
              <a:t> </a:t>
            </a:r>
          </a:p>
          <a:p>
            <a:pPr algn="just">
              <a:buClr>
                <a:srgbClr val="7F7F7F"/>
              </a:buClr>
              <a:buSzPts val="1200"/>
            </a:pPr>
            <a:r>
              <a:rPr lang="it-IT" i="1">
                <a:latin typeface="+mn-lt"/>
              </a:rPr>
              <a:t>Devi identificare i valori unici delle tue esperienze per il tuo pubblico. Poi pensa a quale delle tecnologie digitali presentate potrebbe completarli o enfatizzarli. </a:t>
            </a:r>
          </a:p>
          <a:p>
            <a:pPr marL="0" lvl="0" indent="0" algn="just" rtl="0">
              <a:lnSpc>
                <a:spcPct val="100000"/>
              </a:lnSpc>
              <a:spcBef>
                <a:spcPts val="0"/>
              </a:spcBef>
              <a:spcAft>
                <a:spcPts val="0"/>
              </a:spcAft>
              <a:buClr>
                <a:srgbClr val="7F7F7F"/>
              </a:buClr>
              <a:buSzPts val="1200"/>
              <a:buNone/>
            </a:pPr>
            <a:endParaRPr lang="it-IT">
              <a:latin typeface="+mn-lt"/>
            </a:endParaRPr>
          </a:p>
          <a:p>
            <a:pPr lvl="0" algn="just">
              <a:buClr>
                <a:srgbClr val="7F7F7F"/>
              </a:buClr>
              <a:buSzPts val="1200"/>
            </a:pPr>
            <a:r>
              <a:rPr lang="it-IT">
                <a:latin typeface="+mn-lt"/>
              </a:rPr>
              <a:t>È il tuo superpotere! Essere consapevole della tua USP ti aiuterà a definire il "customer journey" ideale. </a:t>
            </a:r>
          </a:p>
          <a:p>
            <a:pPr lvl="0" algn="just">
              <a:buClr>
                <a:srgbClr val="7F7F7F"/>
              </a:buClr>
              <a:buSzPts val="1200"/>
            </a:pPr>
            <a:r>
              <a:rPr lang="it-IT">
                <a:latin typeface="+mn-lt"/>
              </a:rPr>
              <a:t>(maggiori informazioni nel modulo 4)</a:t>
            </a:r>
          </a:p>
        </p:txBody>
      </p:sp>
      <p:pic>
        <p:nvPicPr>
          <p:cNvPr id="7" name="Google Shape;651;p63">
            <a:extLst>
              <a:ext uri="{FF2B5EF4-FFF2-40B4-BE49-F238E27FC236}">
                <a16:creationId xmlns:a16="http://schemas.microsoft.com/office/drawing/2014/main" id="{7D3951BA-C042-49EC-85D4-C097461AA9F4}"/>
              </a:ext>
            </a:extLst>
          </p:cNvPr>
          <p:cNvPicPr preferRelativeResize="0">
            <a:picLocks noGrp="1"/>
          </p:cNvPicPr>
          <p:nvPr>
            <p:ph type="pic" sz="quarter" idx="13"/>
          </p:nvPr>
        </p:nvPicPr>
        <p:blipFill rotWithShape="1">
          <a:blip r:embed="rId2">
            <a:alphaModFix/>
          </a:blip>
          <a:srcRect l="20476" r="20476"/>
          <a:stretch/>
        </p:blipFill>
        <p:spPr>
          <a:xfrm>
            <a:off x="7050069" y="3018902"/>
            <a:ext cx="3692525" cy="3829050"/>
          </a:xfrm>
          <a:prstGeom prst="rect">
            <a:avLst/>
          </a:prstGeom>
          <a:noFill/>
          <a:ln>
            <a:noFill/>
          </a:ln>
        </p:spPr>
      </p:pic>
    </p:spTree>
    <p:extLst>
      <p:ext uri="{BB962C8B-B14F-4D97-AF65-F5344CB8AC3E}">
        <p14:creationId xmlns:p14="http://schemas.microsoft.com/office/powerpoint/2010/main" val="3151941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651634" y="1"/>
            <a:ext cx="4888733"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2" name="Slide Number Placeholder 1">
            <a:extLst>
              <a:ext uri="{FF2B5EF4-FFF2-40B4-BE49-F238E27FC236}">
                <a16:creationId xmlns:a16="http://schemas.microsoft.com/office/drawing/2014/main" id="{AF06F3A4-2F05-48AD-A6B0-0AA6B62E9A96}"/>
              </a:ext>
            </a:extLst>
          </p:cNvPr>
          <p:cNvSpPr>
            <a:spLocks noGrp="1"/>
          </p:cNvSpPr>
          <p:nvPr>
            <p:ph type="sldNum" sz="quarter" idx="14"/>
          </p:nvPr>
        </p:nvSpPr>
        <p:spPr/>
        <p:txBody>
          <a:bodyPr/>
          <a:lstStyle/>
          <a:p>
            <a:fld id="{9C527BFA-2C0E-4CEC-B6A5-913A56FEF4B4}" type="slidenum">
              <a:rPr lang="fr-CA" smtClean="0"/>
              <a:pPr/>
              <a:t>39</a:t>
            </a:fld>
            <a:endParaRPr lang="fr-CA" dirty="0"/>
          </a:p>
        </p:txBody>
      </p:sp>
      <p:sp>
        <p:nvSpPr>
          <p:cNvPr id="6" name="Text Placeholder 2">
            <a:extLst>
              <a:ext uri="{FF2B5EF4-FFF2-40B4-BE49-F238E27FC236}">
                <a16:creationId xmlns:a16="http://schemas.microsoft.com/office/drawing/2014/main" id="{A2B4DF2E-A673-4895-B2A7-8CC37D28C6DD}"/>
              </a:ext>
            </a:extLst>
          </p:cNvPr>
          <p:cNvSpPr txBox="1">
            <a:spLocks/>
          </p:cNvSpPr>
          <p:nvPr/>
        </p:nvSpPr>
        <p:spPr>
          <a:xfrm>
            <a:off x="470776" y="67635"/>
            <a:ext cx="11029648" cy="481258"/>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endParaRPr lang="it-IT" sz="2400" b="1">
              <a:solidFill>
                <a:schemeClr val="bg1"/>
              </a:solidFill>
              <a:latin typeface="Avenir"/>
              <a:ea typeface="Avenir"/>
              <a:cs typeface="Avenir"/>
              <a:sym typeface="Avenir"/>
            </a:endParaRPr>
          </a:p>
          <a:p>
            <a:pPr marL="0" lvl="0" indent="0">
              <a:lnSpc>
                <a:spcPct val="100000"/>
              </a:lnSpc>
              <a:spcBef>
                <a:spcPts val="0"/>
              </a:spcBef>
              <a:buClr>
                <a:srgbClr val="E43794"/>
              </a:buClr>
              <a:buSzPts val="2000"/>
              <a:buNone/>
            </a:pPr>
            <a:r>
              <a:rPr lang="it-IT" sz="14400" b="1">
                <a:solidFill>
                  <a:schemeClr val="bg1"/>
                </a:solidFill>
                <a:ea typeface="Avenir"/>
                <a:cs typeface="Avenir"/>
                <a:sym typeface="Avenir"/>
              </a:rPr>
              <a:t>Compila il canvas sotto per identificare la tua unicità!</a:t>
            </a:r>
          </a:p>
          <a:p>
            <a:pPr marL="0" indent="0">
              <a:lnSpc>
                <a:spcPct val="100000"/>
              </a:lnSpc>
              <a:spcBef>
                <a:spcPts val="0"/>
              </a:spcBef>
              <a:buClr>
                <a:srgbClr val="E43794"/>
              </a:buClr>
              <a:buSzPts val="2000"/>
              <a:buFont typeface="Arial" panose="020B0604020202020204" pitchFamily="34" charset="0"/>
              <a:buNone/>
            </a:pPr>
            <a:endParaRPr lang="it-IT" sz="2400" b="1">
              <a:solidFill>
                <a:schemeClr val="bg1"/>
              </a:solidFill>
              <a:latin typeface="Avenir"/>
              <a:ea typeface="Avenir"/>
              <a:cs typeface="Avenir"/>
              <a:sym typeface="Avenir"/>
            </a:endParaRPr>
          </a:p>
        </p:txBody>
      </p:sp>
      <p:pic>
        <p:nvPicPr>
          <p:cNvPr id="9" name="Google Shape;659;p64">
            <a:extLst>
              <a:ext uri="{FF2B5EF4-FFF2-40B4-BE49-F238E27FC236}">
                <a16:creationId xmlns:a16="http://schemas.microsoft.com/office/drawing/2014/main" id="{7D7D47F9-C781-446A-95F7-6DB930B7735D}"/>
              </a:ext>
            </a:extLst>
          </p:cNvPr>
          <p:cNvPicPr preferRelativeResize="0">
            <a:picLocks noChangeAspect="1"/>
          </p:cNvPicPr>
          <p:nvPr/>
        </p:nvPicPr>
        <p:blipFill rotWithShape="1">
          <a:blip r:embed="rId2">
            <a:alphaModFix/>
          </a:blip>
          <a:srcRect l="640" t="-8416" r="-639" b="12667"/>
          <a:stretch/>
        </p:blipFill>
        <p:spPr>
          <a:xfrm>
            <a:off x="1619050" y="109800"/>
            <a:ext cx="8953900" cy="6638400"/>
          </a:xfrm>
          <a:prstGeom prst="rect">
            <a:avLst/>
          </a:prstGeom>
          <a:noFill/>
          <a:ln>
            <a:noFill/>
          </a:ln>
        </p:spPr>
      </p:pic>
      <p:sp>
        <p:nvSpPr>
          <p:cNvPr id="3" name="TextBox 2">
            <a:extLst>
              <a:ext uri="{FF2B5EF4-FFF2-40B4-BE49-F238E27FC236}">
                <a16:creationId xmlns:a16="http://schemas.microsoft.com/office/drawing/2014/main" id="{EB97C191-1C9F-ADCE-2058-2929FDCCAD2F}"/>
              </a:ext>
            </a:extLst>
          </p:cNvPr>
          <p:cNvSpPr txBox="1"/>
          <p:nvPr/>
        </p:nvSpPr>
        <p:spPr>
          <a:xfrm>
            <a:off x="168679" y="5503333"/>
            <a:ext cx="1799970" cy="1200329"/>
          </a:xfrm>
          <a:prstGeom prst="rect">
            <a:avLst/>
          </a:prstGeom>
          <a:noFill/>
        </p:spPr>
        <p:txBody>
          <a:bodyPr wrap="square" rtlCol="0">
            <a:spAutoFit/>
          </a:bodyPr>
          <a:lstStyle/>
          <a:p>
            <a:r>
              <a:rPr lang="en-GB" sz="2400" dirty="0">
                <a:hlinkClick r:id="rId3"/>
              </a:rPr>
              <a:t>Clicca qui per scaricare il canvas </a:t>
            </a:r>
            <a:endParaRPr lang="en-GB" sz="2400" dirty="0"/>
          </a:p>
        </p:txBody>
      </p:sp>
    </p:spTree>
    <p:extLst>
      <p:ext uri="{BB962C8B-B14F-4D97-AF65-F5344CB8AC3E}">
        <p14:creationId xmlns:p14="http://schemas.microsoft.com/office/powerpoint/2010/main" val="3950432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p:cNvSpPr>
            <a:spLocks noGrp="1"/>
          </p:cNvSpPr>
          <p:nvPr>
            <p:ph type="sldNum" sz="quarter" idx="14"/>
          </p:nvPr>
        </p:nvSpPr>
        <p:spPr/>
        <p:txBody>
          <a:bodyPr/>
          <a:lstStyle/>
          <a:p>
            <a:fld id="{9C527BFA-2C0E-4CEC-B6A5-913A56FEF4B4}" type="slidenum">
              <a:rPr lang="fr-CA" smtClean="0"/>
              <a:pPr/>
              <a:t>4</a:t>
            </a:fld>
            <a:endParaRPr lang="fr-CA" dirty="0"/>
          </a:p>
        </p:txBody>
      </p:sp>
      <p:sp>
        <p:nvSpPr>
          <p:cNvPr id="4" name="Označba mesta besedila 3"/>
          <p:cNvSpPr>
            <a:spLocks noGrp="1"/>
          </p:cNvSpPr>
          <p:nvPr>
            <p:ph type="body" sz="quarter" idx="17"/>
          </p:nvPr>
        </p:nvSpPr>
        <p:spPr>
          <a:xfrm>
            <a:off x="459572" y="972446"/>
            <a:ext cx="11260666" cy="5507601"/>
          </a:xfrm>
        </p:spPr>
        <p:txBody>
          <a:bodyPr/>
          <a:lstStyle/>
          <a:p>
            <a:pPr algn="l"/>
            <a:endParaRPr lang="en-GB" sz="1800" dirty="0">
              <a:solidFill>
                <a:schemeClr val="bg1">
                  <a:lumMod val="50000"/>
                </a:schemeClr>
              </a:solidFill>
            </a:endParaRPr>
          </a:p>
          <a:p>
            <a:pPr algn="l"/>
            <a:endParaRPr lang="it-IT" sz="1800" dirty="0">
              <a:solidFill>
                <a:schemeClr val="bg1">
                  <a:lumMod val="50000"/>
                </a:schemeClr>
              </a:solidFill>
              <a:latin typeface="+mn-lt"/>
            </a:endParaRPr>
          </a:p>
          <a:p>
            <a:pPr marL="285750" indent="-285750" algn="l">
              <a:buFont typeface="Arial" panose="020B0604020202020204" pitchFamily="34" charset="0"/>
              <a:buChar char="•"/>
            </a:pPr>
            <a:endParaRPr lang="it-IT" dirty="0">
              <a:solidFill>
                <a:schemeClr val="bg1">
                  <a:lumMod val="50000"/>
                </a:schemeClr>
              </a:solidFill>
              <a:highlight>
                <a:srgbClr val="FFFFFF"/>
              </a:highlight>
              <a:latin typeface="+mn-lt"/>
              <a:cs typeface="Poppins SemiBold" pitchFamily="2" charset="77"/>
            </a:endParaRPr>
          </a:p>
          <a:p>
            <a:pPr marL="285750" indent="-285750" algn="l">
              <a:buFont typeface="Arial" panose="020B0604020202020204" pitchFamily="34" charset="0"/>
              <a:buChar char="•"/>
            </a:pPr>
            <a:r>
              <a:rPr lang="it-IT" dirty="0">
                <a:solidFill>
                  <a:schemeClr val="bg1">
                    <a:lumMod val="50000"/>
                  </a:schemeClr>
                </a:solidFill>
                <a:highlight>
                  <a:srgbClr val="FFFFFF"/>
                </a:highlight>
                <a:latin typeface="+mn-lt"/>
                <a:cs typeface="Poppins SemiBold" pitchFamily="2" charset="77"/>
              </a:rPr>
              <a:t>Cosa sono le esperienze turistiche immersive (ETI)</a:t>
            </a:r>
          </a:p>
          <a:p>
            <a:pPr algn="l"/>
            <a:endParaRPr lang="it-IT" dirty="0">
              <a:solidFill>
                <a:schemeClr val="bg1">
                  <a:lumMod val="50000"/>
                </a:schemeClr>
              </a:solidFill>
              <a:highlight>
                <a:srgbClr val="FFFFFF"/>
              </a:highlight>
              <a:latin typeface="+mn-lt"/>
              <a:cs typeface="Poppins SemiBold" pitchFamily="2" charset="77"/>
            </a:endParaRPr>
          </a:p>
          <a:p>
            <a:pPr marL="285750" indent="-285750" algn="l">
              <a:buFont typeface="Arial" panose="020B0604020202020204" pitchFamily="34" charset="0"/>
              <a:buChar char="•"/>
            </a:pPr>
            <a:r>
              <a:rPr lang="it-IT" dirty="0">
                <a:solidFill>
                  <a:schemeClr val="bg1">
                    <a:lumMod val="50000"/>
                  </a:schemeClr>
                </a:solidFill>
                <a:highlight>
                  <a:srgbClr val="FFFFFF"/>
                </a:highlight>
                <a:latin typeface="+mn-lt"/>
                <a:cs typeface="Poppins SemiBold" pitchFamily="2" charset="77"/>
              </a:rPr>
              <a:t>Quali sono gli elementi costitutivi che formano una ETI</a:t>
            </a:r>
          </a:p>
          <a:p>
            <a:pPr algn="l"/>
            <a:endParaRPr lang="it-IT" dirty="0">
              <a:solidFill>
                <a:schemeClr val="bg1">
                  <a:lumMod val="50000"/>
                </a:schemeClr>
              </a:solidFill>
              <a:highlight>
                <a:srgbClr val="FFFFFF"/>
              </a:highlight>
              <a:latin typeface="+mn-lt"/>
              <a:cs typeface="Poppins SemiBold" pitchFamily="2" charset="77"/>
            </a:endParaRPr>
          </a:p>
          <a:p>
            <a:pPr marL="285750" indent="-285750" algn="l">
              <a:buFont typeface="Arial" panose="020B0604020202020204" pitchFamily="34" charset="0"/>
              <a:buChar char="•"/>
            </a:pPr>
            <a:r>
              <a:rPr lang="it-IT" dirty="0">
                <a:solidFill>
                  <a:schemeClr val="bg1">
                    <a:lumMod val="50000"/>
                  </a:schemeClr>
                </a:solidFill>
                <a:highlight>
                  <a:srgbClr val="FFFFFF"/>
                </a:highlight>
                <a:latin typeface="+mn-lt"/>
                <a:cs typeface="Poppins SemiBold" pitchFamily="2" charset="77"/>
              </a:rPr>
              <a:t>Come progettare e trasformare la tua esperienza turistica in una ETI</a:t>
            </a:r>
          </a:p>
          <a:p>
            <a:pPr algn="l"/>
            <a:endParaRPr lang="it-IT" dirty="0">
              <a:solidFill>
                <a:schemeClr val="bg1">
                  <a:lumMod val="50000"/>
                </a:schemeClr>
              </a:solidFill>
              <a:highlight>
                <a:srgbClr val="FFFFFF"/>
              </a:highlight>
              <a:latin typeface="+mn-lt"/>
              <a:cs typeface="Poppins SemiBold" pitchFamily="2" charset="77"/>
            </a:endParaRPr>
          </a:p>
          <a:p>
            <a:pPr marL="285750" indent="-285750">
              <a:buFont typeface="Arial" panose="020B0604020202020204" pitchFamily="34" charset="0"/>
              <a:buChar char="•"/>
            </a:pPr>
            <a:r>
              <a:rPr lang="it-IT" dirty="0">
                <a:solidFill>
                  <a:schemeClr val="bg1">
                    <a:lumMod val="50000"/>
                  </a:schemeClr>
                </a:solidFill>
                <a:latin typeface="+mn-lt"/>
                <a:cs typeface="Poppins SemiBold" pitchFamily="2" charset="77"/>
              </a:rPr>
              <a:t>Esempi di buone pratiche in organizzazioni di beni culturali di grandi e piccole dimensioni</a:t>
            </a:r>
          </a:p>
        </p:txBody>
      </p:sp>
      <p:sp>
        <p:nvSpPr>
          <p:cNvPr id="3" name="TextBox 2">
            <a:extLst>
              <a:ext uri="{FF2B5EF4-FFF2-40B4-BE49-F238E27FC236}">
                <a16:creationId xmlns:a16="http://schemas.microsoft.com/office/drawing/2014/main" id="{031134B0-CF49-4967-A05E-889386FC0D27}"/>
              </a:ext>
            </a:extLst>
          </p:cNvPr>
          <p:cNvSpPr txBox="1"/>
          <p:nvPr/>
        </p:nvSpPr>
        <p:spPr>
          <a:xfrm>
            <a:off x="459572" y="107783"/>
            <a:ext cx="8776355" cy="523220"/>
          </a:xfrm>
          <a:prstGeom prst="rect">
            <a:avLst/>
          </a:prstGeom>
          <a:noFill/>
        </p:spPr>
        <p:txBody>
          <a:bodyPr wrap="square" rtlCol="0">
            <a:spAutoFit/>
          </a:bodyPr>
          <a:lstStyle/>
          <a:p>
            <a:r>
              <a:rPr lang="it-IT" sz="2800" b="1" dirty="0">
                <a:solidFill>
                  <a:schemeClr val="bg1"/>
                </a:solidFill>
              </a:rPr>
              <a:t>Cosa imparerai in questo modulo </a:t>
            </a:r>
          </a:p>
        </p:txBody>
      </p:sp>
    </p:spTree>
    <p:extLst>
      <p:ext uri="{BB962C8B-B14F-4D97-AF65-F5344CB8AC3E}">
        <p14:creationId xmlns:p14="http://schemas.microsoft.com/office/powerpoint/2010/main" val="2194670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976180-11E9-4540-90B5-6E9B481DB350}"/>
              </a:ext>
            </a:extLst>
          </p:cNvPr>
          <p:cNvSpPr>
            <a:spLocks noGrp="1"/>
          </p:cNvSpPr>
          <p:nvPr>
            <p:ph type="body" sz="quarter" idx="15"/>
          </p:nvPr>
        </p:nvSpPr>
        <p:spPr>
          <a:xfrm>
            <a:off x="335984" y="562704"/>
            <a:ext cx="5614878" cy="631527"/>
          </a:xfrm>
        </p:spPr>
        <p:txBody>
          <a:bodyPr/>
          <a:lstStyle/>
          <a:p>
            <a:pPr marL="0" lvl="0" indent="0" rtl="0">
              <a:lnSpc>
                <a:spcPct val="100000"/>
              </a:lnSpc>
              <a:spcBef>
                <a:spcPts val="0"/>
              </a:spcBef>
              <a:spcAft>
                <a:spcPts val="0"/>
              </a:spcAft>
              <a:buClr>
                <a:srgbClr val="E43794"/>
              </a:buClr>
              <a:buSzPts val="2000"/>
              <a:buNone/>
            </a:pPr>
            <a:r>
              <a:rPr lang="ig-NG" b="1" dirty="0">
                <a:latin typeface="+mn-lt"/>
              </a:rPr>
              <a:t>CONOSCERE IL TUO TARGET</a:t>
            </a:r>
          </a:p>
        </p:txBody>
      </p:sp>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335984" y="1344558"/>
            <a:ext cx="6137387" cy="4950738"/>
          </a:xfrm>
        </p:spPr>
        <p:txBody>
          <a:bodyPr/>
          <a:lstStyle/>
          <a:p>
            <a:pPr algn="just">
              <a:buClr>
                <a:schemeClr val="dk1"/>
              </a:buClr>
              <a:buSzPts val="1100"/>
            </a:pPr>
            <a:r>
              <a:rPr lang="it-IT" b="1">
                <a:latin typeface="+mn-lt"/>
              </a:rPr>
              <a:t>La vostra esperienza non è per chiunque.</a:t>
            </a:r>
          </a:p>
          <a:p>
            <a:pPr algn="just">
              <a:buClr>
                <a:schemeClr val="dk1"/>
              </a:buClr>
              <a:buSzPts val="1100"/>
            </a:pPr>
            <a:r>
              <a:rPr lang="it-IT">
                <a:latin typeface="+mn-lt"/>
              </a:rPr>
              <a:t>Utilizzando la tua USP puoi identificare l'esatto pubblico a cui vuoi rivolgere la tua esperienza immersiva e progettare per le sue esigenze, i suoi desideri e i suoi interessi. </a:t>
            </a:r>
          </a:p>
          <a:p>
            <a:pPr algn="just">
              <a:buClr>
                <a:schemeClr val="dk1"/>
              </a:buClr>
              <a:buSzPts val="1100"/>
            </a:pPr>
            <a:endParaRPr lang="it-IT">
              <a:latin typeface="+mn-lt"/>
            </a:endParaRPr>
          </a:p>
          <a:p>
            <a:pPr marL="285750" lvl="0" indent="-285750" algn="just">
              <a:buClr>
                <a:schemeClr val="dk1"/>
              </a:buClr>
              <a:buSzPts val="1100"/>
              <a:buFont typeface="Arial" panose="020B0604020202020204" pitchFamily="34" charset="0"/>
              <a:buChar char="•"/>
            </a:pPr>
            <a:r>
              <a:rPr lang="it-IT">
                <a:latin typeface="+mn-lt"/>
              </a:rPr>
              <a:t>L'esperienza è rivolta a un pubblico adulto o ai bambini? </a:t>
            </a:r>
          </a:p>
          <a:p>
            <a:pPr marL="285750" lvl="0" indent="-285750" algn="just">
              <a:buClr>
                <a:schemeClr val="dk1"/>
              </a:buClr>
              <a:buSzPts val="1100"/>
              <a:buFont typeface="Arial" panose="020B0604020202020204" pitchFamily="34" charset="0"/>
              <a:buChar char="•"/>
            </a:pPr>
            <a:r>
              <a:rPr lang="it-IT">
                <a:latin typeface="+mn-lt"/>
              </a:rPr>
              <a:t>Richiede di essere sportivi?</a:t>
            </a:r>
          </a:p>
          <a:p>
            <a:pPr marL="285750" lvl="0" indent="-285750" algn="just">
              <a:buClr>
                <a:schemeClr val="dk1"/>
              </a:buClr>
              <a:buSzPts val="1100"/>
              <a:buFont typeface="Arial" panose="020B0604020202020204" pitchFamily="34" charset="0"/>
              <a:buChar char="•"/>
            </a:pPr>
            <a:r>
              <a:rPr lang="it-IT">
                <a:latin typeface="+mn-lt"/>
              </a:rPr>
              <a:t>Possono partecipare persone con disabilità?</a:t>
            </a:r>
          </a:p>
          <a:p>
            <a:pPr marL="285750" marR="0" lvl="0" indent="-285750" algn="just" rtl="0">
              <a:lnSpc>
                <a:spcPct val="100000"/>
              </a:lnSpc>
              <a:spcBef>
                <a:spcPts val="0"/>
              </a:spcBef>
              <a:spcAft>
                <a:spcPts val="0"/>
              </a:spcAft>
              <a:buClr>
                <a:schemeClr val="dk1"/>
              </a:buClr>
              <a:buSzPts val="1100"/>
              <a:buFont typeface="Arial" panose="020B0604020202020204" pitchFamily="34" charset="0"/>
              <a:buChar char="•"/>
            </a:pPr>
            <a:endParaRPr lang="it-IT" sz="1600">
              <a:latin typeface="+mn-lt"/>
            </a:endParaRPr>
          </a:p>
          <a:p>
            <a:pPr marL="285750" marR="0" lvl="0" indent="-285750" algn="just" rtl="0">
              <a:lnSpc>
                <a:spcPct val="100000"/>
              </a:lnSpc>
              <a:spcBef>
                <a:spcPts val="0"/>
              </a:spcBef>
              <a:spcAft>
                <a:spcPts val="0"/>
              </a:spcAft>
              <a:buClr>
                <a:schemeClr val="dk1"/>
              </a:buClr>
              <a:buSzPts val="1100"/>
              <a:buFont typeface="Arial" panose="020B0604020202020204" pitchFamily="34" charset="0"/>
              <a:buChar char="•"/>
            </a:pPr>
            <a:endParaRPr lang="it-IT" sz="1600">
              <a:latin typeface="+mn-lt"/>
            </a:endParaRPr>
          </a:p>
          <a:p>
            <a:pPr marR="0" lvl="0" algn="just">
              <a:spcAft>
                <a:spcPts val="0"/>
              </a:spcAft>
              <a:buClr>
                <a:schemeClr val="dk1"/>
              </a:buClr>
              <a:buSzPts val="1100"/>
            </a:pPr>
            <a:r>
              <a:rPr lang="it-IT">
                <a:latin typeface="+mn-lt"/>
              </a:rPr>
              <a:t>(Leggi qui </a:t>
            </a:r>
            <a:r>
              <a:rPr lang="it-IT">
                <a:latin typeface="+mn-lt"/>
                <a:hlinkClick r:id="rId3">
                  <a:extLst>
                    <a:ext uri="{A12FA001-AC4F-418D-AE19-62706E023703}">
                      <ahyp:hlinkClr xmlns:ahyp="http://schemas.microsoft.com/office/drawing/2018/hyperlinkcolor" val="tx"/>
                    </a:ext>
                  </a:extLst>
                </a:hlinkClick>
              </a:rPr>
              <a:t>🕮</a:t>
            </a:r>
            <a:r>
              <a:rPr lang="it-IT">
                <a:latin typeface="+mn-lt"/>
              </a:rPr>
              <a:t> per capire come si comporta il pubblico con i contenuti immersivi.)</a:t>
            </a:r>
          </a:p>
        </p:txBody>
      </p:sp>
      <p:pic>
        <p:nvPicPr>
          <p:cNvPr id="9" name="Google Shape;667;p65">
            <a:extLst>
              <a:ext uri="{FF2B5EF4-FFF2-40B4-BE49-F238E27FC236}">
                <a16:creationId xmlns:a16="http://schemas.microsoft.com/office/drawing/2014/main" id="{B305194B-09FD-4912-B20C-03DD29E4E107}"/>
              </a:ext>
            </a:extLst>
          </p:cNvPr>
          <p:cNvPicPr preferRelativeResize="0">
            <a:picLocks noGrp="1"/>
          </p:cNvPicPr>
          <p:nvPr>
            <p:ph type="pic" sz="quarter" idx="13"/>
          </p:nvPr>
        </p:nvPicPr>
        <p:blipFill rotWithShape="1">
          <a:blip r:embed="rId4">
            <a:alphaModFix/>
          </a:blip>
          <a:srcRect l="18973" r="18973"/>
          <a:stretch/>
        </p:blipFill>
        <p:spPr>
          <a:xfrm>
            <a:off x="7048500" y="3028950"/>
            <a:ext cx="3690938" cy="3829050"/>
          </a:xfrm>
          <a:prstGeom prst="rect">
            <a:avLst/>
          </a:prstGeom>
          <a:noFill/>
          <a:ln>
            <a:noFill/>
          </a:ln>
        </p:spPr>
      </p:pic>
    </p:spTree>
    <p:extLst>
      <p:ext uri="{BB962C8B-B14F-4D97-AF65-F5344CB8AC3E}">
        <p14:creationId xmlns:p14="http://schemas.microsoft.com/office/powerpoint/2010/main" val="2593899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651634" y="1"/>
            <a:ext cx="4888733"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2" name="Slide Number Placeholder 1">
            <a:extLst>
              <a:ext uri="{FF2B5EF4-FFF2-40B4-BE49-F238E27FC236}">
                <a16:creationId xmlns:a16="http://schemas.microsoft.com/office/drawing/2014/main" id="{AF06F3A4-2F05-48AD-A6B0-0AA6B62E9A96}"/>
              </a:ext>
            </a:extLst>
          </p:cNvPr>
          <p:cNvSpPr>
            <a:spLocks noGrp="1"/>
          </p:cNvSpPr>
          <p:nvPr>
            <p:ph type="sldNum" sz="quarter" idx="14"/>
          </p:nvPr>
        </p:nvSpPr>
        <p:spPr/>
        <p:txBody>
          <a:bodyPr/>
          <a:lstStyle/>
          <a:p>
            <a:fld id="{9C527BFA-2C0E-4CEC-B6A5-913A56FEF4B4}" type="slidenum">
              <a:rPr lang="fr-CA" smtClean="0"/>
              <a:pPr/>
              <a:t>41</a:t>
            </a:fld>
            <a:endParaRPr lang="fr-CA" dirty="0"/>
          </a:p>
        </p:txBody>
      </p:sp>
      <p:pic>
        <p:nvPicPr>
          <p:cNvPr id="7" name="Google Shape;676;p66">
            <a:extLst>
              <a:ext uri="{FF2B5EF4-FFF2-40B4-BE49-F238E27FC236}">
                <a16:creationId xmlns:a16="http://schemas.microsoft.com/office/drawing/2014/main" id="{CAF4AFD4-A956-42D0-BE37-3960087E1BEB}"/>
              </a:ext>
            </a:extLst>
          </p:cNvPr>
          <p:cNvPicPr preferRelativeResize="0"/>
          <p:nvPr/>
        </p:nvPicPr>
        <p:blipFill>
          <a:blip r:embed="rId3">
            <a:alphaModFix/>
          </a:blip>
          <a:stretch>
            <a:fillRect/>
          </a:stretch>
        </p:blipFill>
        <p:spPr>
          <a:xfrm>
            <a:off x="2064759" y="719082"/>
            <a:ext cx="8062483" cy="6089945"/>
          </a:xfrm>
          <a:prstGeom prst="rect">
            <a:avLst/>
          </a:prstGeom>
          <a:noFill/>
          <a:ln>
            <a:noFill/>
          </a:ln>
        </p:spPr>
      </p:pic>
      <p:sp>
        <p:nvSpPr>
          <p:cNvPr id="10" name="Text Placeholder 2">
            <a:extLst>
              <a:ext uri="{FF2B5EF4-FFF2-40B4-BE49-F238E27FC236}">
                <a16:creationId xmlns:a16="http://schemas.microsoft.com/office/drawing/2014/main" id="{BB11AD16-11F9-48FF-8FF8-C5924A3F45B7}"/>
              </a:ext>
            </a:extLst>
          </p:cNvPr>
          <p:cNvSpPr txBox="1">
            <a:spLocks/>
          </p:cNvSpPr>
          <p:nvPr/>
        </p:nvSpPr>
        <p:spPr>
          <a:xfrm>
            <a:off x="1624405" y="-99410"/>
            <a:ext cx="11248771" cy="880580"/>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endParaRPr lang="sl-SI" sz="2400" b="1" dirty="0">
              <a:solidFill>
                <a:schemeClr val="bg1"/>
              </a:solidFill>
              <a:ea typeface="Avenir"/>
              <a:cs typeface="Avenir"/>
              <a:sym typeface="Avenir"/>
            </a:endParaRPr>
          </a:p>
          <a:p>
            <a:pPr marL="0" indent="0">
              <a:lnSpc>
                <a:spcPct val="100000"/>
              </a:lnSpc>
              <a:spcBef>
                <a:spcPts val="0"/>
              </a:spcBef>
              <a:buClr>
                <a:srgbClr val="E43794"/>
              </a:buClr>
              <a:buSzPts val="2000"/>
              <a:buNone/>
            </a:pPr>
            <a:r>
              <a:rPr lang="en-GB" sz="5900" b="1" dirty="0" err="1">
                <a:solidFill>
                  <a:srgbClr val="FFFFFF"/>
                </a:solidFill>
              </a:rPr>
              <a:t>Compila</a:t>
            </a:r>
            <a:r>
              <a:rPr lang="en-GB" sz="5900" b="1" dirty="0">
                <a:solidFill>
                  <a:srgbClr val="FFFFFF"/>
                </a:solidFill>
              </a:rPr>
              <a:t> per </a:t>
            </a:r>
            <a:r>
              <a:rPr lang="en-GB" sz="5900" b="1" dirty="0" err="1">
                <a:solidFill>
                  <a:srgbClr val="FFFFFF"/>
                </a:solidFill>
              </a:rPr>
              <a:t>delineare</a:t>
            </a:r>
            <a:r>
              <a:rPr lang="en-GB" sz="5900" b="1" dirty="0">
                <a:solidFill>
                  <a:srgbClr val="FFFFFF"/>
                </a:solidFill>
              </a:rPr>
              <a:t> le target personas</a:t>
            </a:r>
          </a:p>
        </p:txBody>
      </p:sp>
      <p:sp>
        <p:nvSpPr>
          <p:cNvPr id="3" name="Rectangle 2">
            <a:extLst>
              <a:ext uri="{FF2B5EF4-FFF2-40B4-BE49-F238E27FC236}">
                <a16:creationId xmlns:a16="http://schemas.microsoft.com/office/drawing/2014/main" id="{F3BD870D-7BE2-9983-A623-B060724479DF}"/>
              </a:ext>
            </a:extLst>
          </p:cNvPr>
          <p:cNvSpPr/>
          <p:nvPr/>
        </p:nvSpPr>
        <p:spPr>
          <a:xfrm>
            <a:off x="168678" y="5360471"/>
            <a:ext cx="2030597" cy="1200329"/>
          </a:xfrm>
          <a:prstGeom prst="rect">
            <a:avLst/>
          </a:prstGeom>
        </p:spPr>
        <p:txBody>
          <a:bodyPr wrap="square">
            <a:spAutoFit/>
          </a:bodyPr>
          <a:lstStyle/>
          <a:p>
            <a:r>
              <a:rPr lang="en-GB" sz="2400" dirty="0">
                <a:hlinkClick r:id="rId4"/>
              </a:rPr>
              <a:t>Clicca qui per scaricare il canvas</a:t>
            </a:r>
            <a:endParaRPr lang="en-GB" sz="2400" dirty="0"/>
          </a:p>
        </p:txBody>
      </p:sp>
    </p:spTree>
    <p:extLst>
      <p:ext uri="{BB962C8B-B14F-4D97-AF65-F5344CB8AC3E}">
        <p14:creationId xmlns:p14="http://schemas.microsoft.com/office/powerpoint/2010/main" val="1000778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14"/>
          </p:nvPr>
        </p:nvSpPr>
        <p:spPr/>
        <p:txBody>
          <a:bodyPr/>
          <a:lstStyle/>
          <a:p>
            <a:fld id="{9C527BFA-2C0E-4CEC-B6A5-913A56FEF4B4}" type="slidenum">
              <a:rPr lang="fr-CA" smtClean="0"/>
              <a:pPr/>
              <a:t>42</a:t>
            </a:fld>
            <a:endParaRPr lang="fr-CA" dirty="0"/>
          </a:p>
        </p:txBody>
      </p:sp>
      <p:sp>
        <p:nvSpPr>
          <p:cNvPr id="3" name="Text Placeholder 2">
            <a:extLst>
              <a:ext uri="{FF2B5EF4-FFF2-40B4-BE49-F238E27FC236}">
                <a16:creationId xmlns:a16="http://schemas.microsoft.com/office/drawing/2014/main" id="{F1475933-257B-974B-8858-01823DAA9DB6}"/>
              </a:ext>
            </a:extLst>
          </p:cNvPr>
          <p:cNvSpPr>
            <a:spLocks noGrp="1"/>
          </p:cNvSpPr>
          <p:nvPr>
            <p:ph type="body" sz="quarter" idx="18"/>
          </p:nvPr>
        </p:nvSpPr>
        <p:spPr/>
        <p:txBody>
          <a:bodyPr>
            <a:normAutofit fontScale="77500" lnSpcReduction="20000"/>
          </a:bodyPr>
          <a:lstStyle/>
          <a:p>
            <a:pPr lvl="0" algn="just">
              <a:lnSpc>
                <a:spcPct val="100000"/>
              </a:lnSpc>
              <a:spcBef>
                <a:spcPts val="0"/>
              </a:spcBef>
              <a:buClr>
                <a:srgbClr val="E43794"/>
              </a:buClr>
              <a:buSzPts val="2000"/>
            </a:pPr>
            <a:r>
              <a:rPr lang="it-IT">
                <a:latin typeface="+mn-lt"/>
              </a:rPr>
              <a:t>Ora proviamo a progettare un'esperienza immersiva incentrata sul visitatore!</a:t>
            </a:r>
          </a:p>
          <a:p>
            <a:pPr algn="just">
              <a:lnSpc>
                <a:spcPct val="100000"/>
              </a:lnSpc>
              <a:spcBef>
                <a:spcPts val="0"/>
              </a:spcBef>
              <a:buClr>
                <a:srgbClr val="E43794"/>
              </a:buClr>
              <a:buSzPts val="2000"/>
            </a:pPr>
            <a:endParaRPr lang="it-IT" sz="2400" b="0">
              <a:latin typeface="+mn-lt"/>
              <a:ea typeface="Avenir"/>
              <a:cs typeface="Avenir"/>
              <a:sym typeface="Avenir"/>
            </a:endParaRPr>
          </a:p>
          <a:p>
            <a:pPr algn="just">
              <a:lnSpc>
                <a:spcPct val="100000"/>
              </a:lnSpc>
              <a:spcBef>
                <a:spcPts val="0"/>
              </a:spcBef>
              <a:buClr>
                <a:srgbClr val="E43794"/>
              </a:buClr>
              <a:buSzPts val="2000"/>
            </a:pPr>
            <a:r>
              <a:rPr lang="it-IT" sz="2400">
                <a:latin typeface="+mn-lt"/>
                <a:ea typeface="Avenir"/>
                <a:cs typeface="Avenir"/>
                <a:sym typeface="Avenir"/>
              </a:rPr>
              <a:t>Compilate il canvas sottostante seguendo la numerazione delle fasi fondamentali della progettazione!</a:t>
            </a:r>
          </a:p>
          <a:p>
            <a:pPr marL="0" lvl="0" indent="0" algn="just" rtl="0">
              <a:lnSpc>
                <a:spcPct val="100000"/>
              </a:lnSpc>
              <a:spcBef>
                <a:spcPts val="0"/>
              </a:spcBef>
              <a:spcAft>
                <a:spcPts val="0"/>
              </a:spcAft>
              <a:buClr>
                <a:srgbClr val="E43794"/>
              </a:buClr>
              <a:buSzPts val="2000"/>
              <a:buNone/>
            </a:pPr>
            <a:endParaRPr lang="it-IT" b="1">
              <a:latin typeface="+mn-lt"/>
            </a:endParaRPr>
          </a:p>
        </p:txBody>
      </p:sp>
      <p:pic>
        <p:nvPicPr>
          <p:cNvPr id="5" name="Google Shape;642;p62">
            <a:hlinkClick r:id="rId3"/>
            <a:extLst>
              <a:ext uri="{FF2B5EF4-FFF2-40B4-BE49-F238E27FC236}">
                <a16:creationId xmlns:a16="http://schemas.microsoft.com/office/drawing/2014/main" id="{296B6620-C5EA-4324-BF15-6D452F258351}"/>
              </a:ext>
            </a:extLst>
          </p:cNvPr>
          <p:cNvPicPr preferRelativeResize="0"/>
          <p:nvPr/>
        </p:nvPicPr>
        <p:blipFill>
          <a:blip r:embed="rId4">
            <a:alphaModFix/>
          </a:blip>
          <a:stretch>
            <a:fillRect/>
          </a:stretch>
        </p:blipFill>
        <p:spPr>
          <a:xfrm>
            <a:off x="2578088" y="1914771"/>
            <a:ext cx="7035824" cy="4943229"/>
          </a:xfrm>
          <a:prstGeom prst="rect">
            <a:avLst/>
          </a:prstGeom>
          <a:noFill/>
          <a:ln>
            <a:noFill/>
          </a:ln>
        </p:spPr>
      </p:pic>
      <p:sp>
        <p:nvSpPr>
          <p:cNvPr id="4" name="Rectangle 3">
            <a:extLst>
              <a:ext uri="{FF2B5EF4-FFF2-40B4-BE49-F238E27FC236}">
                <a16:creationId xmlns:a16="http://schemas.microsoft.com/office/drawing/2014/main" id="{C3F8B23B-D4B7-2013-6CDE-686A6C81ED14}"/>
              </a:ext>
            </a:extLst>
          </p:cNvPr>
          <p:cNvSpPr/>
          <p:nvPr/>
        </p:nvSpPr>
        <p:spPr>
          <a:xfrm>
            <a:off x="168678" y="5586735"/>
            <a:ext cx="2515099" cy="830997"/>
          </a:xfrm>
          <a:prstGeom prst="rect">
            <a:avLst/>
          </a:prstGeom>
        </p:spPr>
        <p:txBody>
          <a:bodyPr wrap="square">
            <a:spAutoFit/>
          </a:bodyPr>
          <a:lstStyle/>
          <a:p>
            <a:r>
              <a:rPr lang="en-GB" sz="2400" dirty="0">
                <a:hlinkClick r:id="rId3"/>
              </a:rPr>
              <a:t>Clicca qui per scaricare il canvas</a:t>
            </a:r>
            <a:endParaRPr lang="en-GB" sz="2400" dirty="0"/>
          </a:p>
        </p:txBody>
      </p:sp>
    </p:spTree>
    <p:extLst>
      <p:ext uri="{BB962C8B-B14F-4D97-AF65-F5344CB8AC3E}">
        <p14:creationId xmlns:p14="http://schemas.microsoft.com/office/powerpoint/2010/main" val="2298726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t="29962" b="29962"/>
          <a:stretch/>
        </p:blipFill>
        <p:spPr>
          <a:xfrm>
            <a:off x="563" y="2175"/>
            <a:ext cx="12192003" cy="6858002"/>
          </a:xfrm>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43</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6096000" y="4174407"/>
            <a:ext cx="5258526" cy="2124451"/>
          </a:xfrm>
        </p:spPr>
        <p:txBody>
          <a:bodyPr/>
          <a:lstStyle/>
          <a:p>
            <a:pPr algn="l">
              <a:spcBef>
                <a:spcPts val="0"/>
              </a:spcBef>
            </a:pPr>
            <a:r>
              <a:rPr lang="it-IT" sz="3600" b="1">
                <a:solidFill>
                  <a:srgbClr val="E43794"/>
                </a:solidFill>
                <a:latin typeface="+mn-lt"/>
                <a:ea typeface="Avenir"/>
                <a:cs typeface="Avenir"/>
                <a:sym typeface="Avenir"/>
              </a:rPr>
              <a:t>4. </a:t>
            </a:r>
            <a:r>
              <a:rPr lang="it-IT">
                <a:latin typeface="+mn-lt"/>
                <a:ea typeface="Avenir"/>
                <a:cs typeface="Avenir"/>
                <a:sym typeface="Avenir"/>
              </a:rPr>
              <a:t>Trasformare un'esperienza turistica in un'esperienza turistica immersiva</a:t>
            </a:r>
            <a:endParaRPr lang="it-IT" sz="3600" b="0">
              <a:solidFill>
                <a:srgbClr val="E43794"/>
              </a:solidFill>
              <a:latin typeface="+mn-lt"/>
              <a:ea typeface="Avenir"/>
              <a:cs typeface="Avenir"/>
              <a:sym typeface="Avenir"/>
            </a:endParaRP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570205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14"/>
          </p:nvPr>
        </p:nvSpPr>
        <p:spPr>
          <a:xfrm>
            <a:off x="7722020" y="6568393"/>
            <a:ext cx="4301302" cy="229565"/>
          </a:xfrm>
        </p:spPr>
        <p:txBody>
          <a:bodyPr/>
          <a:lstStyle/>
          <a:p>
            <a:fld id="{9C527BFA-2C0E-4CEC-B6A5-913A56FEF4B4}" type="slidenum">
              <a:rPr lang="fr-CA" smtClean="0"/>
              <a:pPr/>
              <a:t>44</a:t>
            </a:fld>
            <a:endParaRPr lang="fr-CA" dirty="0"/>
          </a:p>
        </p:txBody>
      </p:sp>
      <p:sp>
        <p:nvSpPr>
          <p:cNvPr id="4" name="Text Placeholder 3">
            <a:extLst>
              <a:ext uri="{FF2B5EF4-FFF2-40B4-BE49-F238E27FC236}">
                <a16:creationId xmlns:a16="http://schemas.microsoft.com/office/drawing/2014/main" id="{2F1DAB0F-DBF1-9E4A-8DBC-CE67AA854EB2}"/>
              </a:ext>
            </a:extLst>
          </p:cNvPr>
          <p:cNvSpPr>
            <a:spLocks noGrp="1"/>
          </p:cNvSpPr>
          <p:nvPr>
            <p:ph type="body" sz="quarter" idx="19"/>
          </p:nvPr>
        </p:nvSpPr>
        <p:spPr>
          <a:xfrm>
            <a:off x="440743" y="1294886"/>
            <a:ext cx="11582579" cy="5141841"/>
          </a:xfrm>
        </p:spPr>
        <p:txBody>
          <a:bodyPr numCol="1"/>
          <a:lstStyle/>
          <a:p>
            <a:pPr algn="l">
              <a:lnSpc>
                <a:spcPct val="115000"/>
              </a:lnSpc>
              <a:buClr>
                <a:schemeClr val="dk1"/>
              </a:buClr>
              <a:buSzPts val="1100"/>
            </a:pPr>
            <a:r>
              <a:rPr lang="it-IT" dirty="0">
                <a:latin typeface="+mn-lt"/>
              </a:rPr>
              <a:t>Facciamo innanzitutto un rapido riferimento al secondo capitolo di questo modulo, dove abbiamo appreso che le diverse tecnologie offrono molte possibilità di utilizzo:</a:t>
            </a:r>
          </a:p>
          <a:p>
            <a:pPr algn="l">
              <a:lnSpc>
                <a:spcPct val="115000"/>
              </a:lnSpc>
              <a:buClr>
                <a:schemeClr val="dk1"/>
              </a:buClr>
              <a:buSzPts val="1100"/>
            </a:pPr>
            <a:endParaRPr lang="it-IT" b="0" dirty="0">
              <a:solidFill>
                <a:srgbClr val="7F7F7F"/>
              </a:solidFill>
              <a:highlight>
                <a:schemeClr val="lt1"/>
              </a:highlight>
              <a:latin typeface="+mn-lt"/>
            </a:endParaRPr>
          </a:p>
          <a:p>
            <a:pPr marL="285750" indent="-285750" algn="l">
              <a:lnSpc>
                <a:spcPct val="115000"/>
              </a:lnSpc>
              <a:buClr>
                <a:schemeClr val="dk1"/>
              </a:buClr>
              <a:buSzPts val="1100"/>
              <a:buFont typeface="Arial" panose="020B0604020202020204" pitchFamily="34" charset="0"/>
              <a:buChar char="•"/>
            </a:pPr>
            <a:r>
              <a:rPr lang="it-IT" b="1" dirty="0">
                <a:latin typeface="+mn-lt"/>
              </a:rPr>
              <a:t>organizzare e presentare un'ampia gamma di informazioni e materiali diversi; </a:t>
            </a:r>
          </a:p>
          <a:p>
            <a:pPr marL="285750" indent="-285750" algn="l">
              <a:lnSpc>
                <a:spcPct val="115000"/>
              </a:lnSpc>
              <a:buClr>
                <a:schemeClr val="dk1"/>
              </a:buClr>
              <a:buSzPts val="1100"/>
              <a:buFont typeface="Arial" panose="020B0604020202020204" pitchFamily="34" charset="0"/>
              <a:buChar char="•"/>
            </a:pPr>
            <a:endParaRPr lang="it-IT" b="1" dirty="0">
              <a:latin typeface="+mn-lt"/>
            </a:endParaRPr>
          </a:p>
          <a:p>
            <a:pPr marL="285750" indent="-285750" algn="l">
              <a:lnSpc>
                <a:spcPct val="115000"/>
              </a:lnSpc>
              <a:buClr>
                <a:schemeClr val="dk1"/>
              </a:buClr>
              <a:buSzPts val="1100"/>
              <a:buFont typeface="Arial" panose="020B0604020202020204" pitchFamily="34" charset="0"/>
              <a:buChar char="•"/>
            </a:pPr>
            <a:r>
              <a:rPr lang="it-IT" b="1" dirty="0">
                <a:latin typeface="+mn-lt"/>
              </a:rPr>
              <a:t>consentire la personalizzazione;</a:t>
            </a:r>
          </a:p>
          <a:p>
            <a:pPr marL="285750" lvl="0" indent="-285750" algn="l" rtl="0">
              <a:lnSpc>
                <a:spcPct val="115000"/>
              </a:lnSpc>
              <a:spcBef>
                <a:spcPts val="0"/>
              </a:spcBef>
              <a:spcAft>
                <a:spcPts val="0"/>
              </a:spcAft>
              <a:buClr>
                <a:schemeClr val="dk1"/>
              </a:buClr>
              <a:buSzPts val="1100"/>
              <a:buFont typeface="Arial" panose="020B0604020202020204" pitchFamily="34" charset="0"/>
              <a:buChar char="•"/>
            </a:pPr>
            <a:endParaRPr lang="it-IT" b="1" dirty="0">
              <a:highlight>
                <a:schemeClr val="lt1"/>
              </a:highlight>
              <a:latin typeface="+mn-lt"/>
            </a:endParaRPr>
          </a:p>
          <a:p>
            <a:pPr marL="285750" lvl="0" indent="-285750" algn="l">
              <a:lnSpc>
                <a:spcPct val="115000"/>
              </a:lnSpc>
              <a:buClr>
                <a:schemeClr val="dk1"/>
              </a:buClr>
              <a:buSzPts val="1100"/>
              <a:buFont typeface="Arial" panose="020B0604020202020204" pitchFamily="34" charset="0"/>
              <a:buChar char="•"/>
            </a:pPr>
            <a:r>
              <a:rPr lang="it-IT" b="1" dirty="0">
                <a:latin typeface="+mn-lt"/>
              </a:rPr>
              <a:t>visualizzare l’invisibile </a:t>
            </a:r>
            <a:r>
              <a:rPr lang="it-IT" dirty="0">
                <a:latin typeface="+mn-lt"/>
              </a:rPr>
              <a:t>o che è difficile da vedere (nel luogo o nel tempo);</a:t>
            </a:r>
          </a:p>
          <a:p>
            <a:pPr marL="285750" lvl="0" indent="-285750" algn="l" rtl="0">
              <a:lnSpc>
                <a:spcPct val="115000"/>
              </a:lnSpc>
              <a:spcBef>
                <a:spcPts val="0"/>
              </a:spcBef>
              <a:spcAft>
                <a:spcPts val="0"/>
              </a:spcAft>
              <a:buClr>
                <a:schemeClr val="dk1"/>
              </a:buClr>
              <a:buSzPts val="1100"/>
              <a:buFont typeface="Arial" panose="020B0604020202020204" pitchFamily="34" charset="0"/>
              <a:buChar char="•"/>
            </a:pPr>
            <a:endParaRPr lang="it-IT" dirty="0">
              <a:solidFill>
                <a:srgbClr val="7F7F7F"/>
              </a:solidFill>
              <a:highlight>
                <a:schemeClr val="lt1"/>
              </a:highlight>
              <a:latin typeface="+mn-lt"/>
            </a:endParaRPr>
          </a:p>
          <a:p>
            <a:pPr marL="285750" indent="-285750" algn="l">
              <a:lnSpc>
                <a:spcPct val="115000"/>
              </a:lnSpc>
              <a:buClr>
                <a:schemeClr val="dk1"/>
              </a:buClr>
              <a:buSzPts val="1100"/>
              <a:buFont typeface="Arial" panose="020B0604020202020204" pitchFamily="34" charset="0"/>
              <a:buChar char="•"/>
            </a:pPr>
            <a:r>
              <a:rPr lang="it-IT" b="1" dirty="0">
                <a:latin typeface="+mn-lt"/>
              </a:rPr>
              <a:t>suscitare molteplici sensi per aumentare le emozioni;</a:t>
            </a:r>
          </a:p>
          <a:p>
            <a:pPr marL="285750" indent="-285750" algn="l">
              <a:lnSpc>
                <a:spcPct val="115000"/>
              </a:lnSpc>
              <a:buClr>
                <a:schemeClr val="dk1"/>
              </a:buClr>
              <a:buSzPts val="1100"/>
              <a:buFont typeface="Arial" panose="020B0604020202020204" pitchFamily="34" charset="0"/>
              <a:buChar char="•"/>
            </a:pPr>
            <a:endParaRPr lang="it-IT" b="1" dirty="0">
              <a:latin typeface="+mn-lt"/>
            </a:endParaRPr>
          </a:p>
          <a:p>
            <a:pPr marL="285750" indent="-285750" algn="l">
              <a:lnSpc>
                <a:spcPct val="115000"/>
              </a:lnSpc>
              <a:buClr>
                <a:schemeClr val="dk1"/>
              </a:buClr>
              <a:buSzPts val="1100"/>
              <a:buFont typeface="Arial" panose="020B0604020202020204" pitchFamily="34" charset="0"/>
              <a:buChar char="•"/>
            </a:pPr>
            <a:r>
              <a:rPr lang="it-IT" b="1" dirty="0">
                <a:latin typeface="+mn-lt"/>
              </a:rPr>
              <a:t>aggiungere momenti interattivi e ludici.</a:t>
            </a:r>
          </a:p>
        </p:txBody>
      </p:sp>
      <p:sp>
        <p:nvSpPr>
          <p:cNvPr id="6" name="Označba mesta besedila 2">
            <a:extLst>
              <a:ext uri="{FF2B5EF4-FFF2-40B4-BE49-F238E27FC236}">
                <a16:creationId xmlns:a16="http://schemas.microsoft.com/office/drawing/2014/main" id="{C7F2AD7F-9EE6-4983-A138-2960B4732679}"/>
              </a:ext>
            </a:extLst>
          </p:cNvPr>
          <p:cNvSpPr txBox="1">
            <a:spLocks/>
          </p:cNvSpPr>
          <p:nvPr/>
        </p:nvSpPr>
        <p:spPr>
          <a:xfrm>
            <a:off x="440743" y="104286"/>
            <a:ext cx="11346025" cy="6315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g-NG" sz="3200">
                <a:solidFill>
                  <a:schemeClr val="bg1"/>
                </a:solidFill>
                <a:latin typeface="+mn-lt"/>
              </a:rPr>
              <a:t>Il ruolo della tecnologia</a:t>
            </a:r>
          </a:p>
        </p:txBody>
      </p:sp>
    </p:spTree>
    <p:extLst>
      <p:ext uri="{BB962C8B-B14F-4D97-AF65-F5344CB8AC3E}">
        <p14:creationId xmlns:p14="http://schemas.microsoft.com/office/powerpoint/2010/main" val="3744931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06F3A4-2F05-48AD-A6B0-0AA6B62E9A96}"/>
              </a:ext>
            </a:extLst>
          </p:cNvPr>
          <p:cNvSpPr>
            <a:spLocks noGrp="1"/>
          </p:cNvSpPr>
          <p:nvPr>
            <p:ph type="sldNum" sz="quarter" idx="14"/>
          </p:nvPr>
        </p:nvSpPr>
        <p:spPr>
          <a:xfrm>
            <a:off x="7722020" y="6560796"/>
            <a:ext cx="4301302" cy="229565"/>
          </a:xfrm>
        </p:spPr>
        <p:txBody>
          <a:bodyPr/>
          <a:lstStyle/>
          <a:p>
            <a:fld id="{9C527BFA-2C0E-4CEC-B6A5-913A56FEF4B4}" type="slidenum">
              <a:rPr lang="fr-CA" smtClean="0"/>
              <a:pPr/>
              <a:t>45</a:t>
            </a:fld>
            <a:endParaRPr lang="fr-CA" dirty="0"/>
          </a:p>
        </p:txBody>
      </p:sp>
      <p:sp>
        <p:nvSpPr>
          <p:cNvPr id="16" name="Text Placeholder 15">
            <a:extLst>
              <a:ext uri="{FF2B5EF4-FFF2-40B4-BE49-F238E27FC236}">
                <a16:creationId xmlns:a16="http://schemas.microsoft.com/office/drawing/2014/main" id="{D2A3FCB1-BF03-DA4D-8439-0E948AC0096D}"/>
              </a:ext>
            </a:extLst>
          </p:cNvPr>
          <p:cNvSpPr>
            <a:spLocks noGrp="1"/>
          </p:cNvSpPr>
          <p:nvPr>
            <p:ph type="body" sz="quarter" idx="17"/>
          </p:nvPr>
        </p:nvSpPr>
        <p:spPr>
          <a:xfrm>
            <a:off x="427653" y="1344913"/>
            <a:ext cx="11336694" cy="4941208"/>
          </a:xfrm>
        </p:spPr>
        <p:txBody>
          <a:bodyPr/>
          <a:lstStyle/>
          <a:p>
            <a:pPr>
              <a:lnSpc>
                <a:spcPct val="115000"/>
              </a:lnSpc>
              <a:buClr>
                <a:schemeClr val="dk1"/>
              </a:buClr>
              <a:buSzPts val="1100"/>
            </a:pPr>
            <a:r>
              <a:rPr lang="it-IT" dirty="0">
                <a:latin typeface="+mn-lt"/>
              </a:rPr>
              <a:t>Quando si progetta un'esperienza immersiva, </a:t>
            </a:r>
            <a:r>
              <a:rPr lang="it-IT" b="1" dirty="0">
                <a:latin typeface="+mn-lt"/>
              </a:rPr>
              <a:t>la componente digitale deve essere accuratamente inserita in nell'esperienza turistica </a:t>
            </a:r>
            <a:r>
              <a:rPr lang="it-IT" dirty="0">
                <a:latin typeface="+mn-lt"/>
              </a:rPr>
              <a:t>per non alterarla in peggio. </a:t>
            </a:r>
          </a:p>
          <a:p>
            <a:pPr>
              <a:lnSpc>
                <a:spcPct val="115000"/>
              </a:lnSpc>
              <a:buClr>
                <a:schemeClr val="dk1"/>
              </a:buClr>
              <a:buSzPts val="1100"/>
            </a:pPr>
            <a:endParaRPr lang="it-IT" sz="800" dirty="0">
              <a:highlight>
                <a:schemeClr val="lt1"/>
              </a:highlight>
              <a:latin typeface="+mn-lt"/>
            </a:endParaRPr>
          </a:p>
          <a:p>
            <a:pPr>
              <a:lnSpc>
                <a:spcPct val="115000"/>
              </a:lnSpc>
              <a:buClr>
                <a:schemeClr val="dk1"/>
              </a:buClr>
              <a:buSzPts val="1100"/>
            </a:pPr>
            <a:endParaRPr lang="it-IT" sz="800" b="0" dirty="0">
              <a:solidFill>
                <a:srgbClr val="7F7F7F"/>
              </a:solidFill>
              <a:highlight>
                <a:schemeClr val="lt1"/>
              </a:highlight>
              <a:latin typeface="+mn-lt"/>
            </a:endParaRPr>
          </a:p>
          <a:p>
            <a:pPr marL="285750" indent="-285750">
              <a:lnSpc>
                <a:spcPct val="115000"/>
              </a:lnSpc>
              <a:buClr>
                <a:schemeClr val="dk1"/>
              </a:buClr>
              <a:buSzPts val="1100"/>
              <a:buFont typeface="Arial" panose="020B0604020202020204" pitchFamily="34" charset="0"/>
              <a:buChar char="•"/>
            </a:pPr>
            <a:r>
              <a:rPr lang="it-IT" dirty="0">
                <a:latin typeface="+mn-lt"/>
              </a:rPr>
              <a:t>Come abbiamo già visto, </a:t>
            </a:r>
            <a:r>
              <a:rPr lang="it-IT" b="1" dirty="0">
                <a:latin typeface="+mn-lt"/>
              </a:rPr>
              <a:t>ci sono molti ottimi strumenti in circolazione, ma non tutti andranno bene per te</a:t>
            </a:r>
            <a:r>
              <a:rPr lang="it-IT" dirty="0">
                <a:latin typeface="+mn-lt"/>
              </a:rPr>
              <a:t>, hai bisogno della tecnologia giusta per le tue esigenze e per il tuo progetto. Il digitale dovrebbe integrare l'analogico solo quando quest'ultimo ha bisogno di un aggiornamento o non è in grado di affrontare una sfida importante.</a:t>
            </a:r>
          </a:p>
          <a:p>
            <a:pPr marL="285750" lvl="0" indent="-285750" algn="l" rtl="0">
              <a:lnSpc>
                <a:spcPct val="115000"/>
              </a:lnSpc>
              <a:spcBef>
                <a:spcPts val="0"/>
              </a:spcBef>
              <a:spcAft>
                <a:spcPts val="0"/>
              </a:spcAft>
              <a:buClr>
                <a:schemeClr val="dk1"/>
              </a:buClr>
              <a:buSzPts val="1100"/>
              <a:buFont typeface="Arial" panose="020B0604020202020204" pitchFamily="34" charset="0"/>
              <a:buChar char="•"/>
            </a:pPr>
            <a:endParaRPr lang="it-IT" sz="800" b="0" dirty="0">
              <a:solidFill>
                <a:srgbClr val="7F7F7F"/>
              </a:solidFill>
              <a:highlight>
                <a:schemeClr val="lt1"/>
              </a:highlight>
              <a:latin typeface="+mn-lt"/>
            </a:endParaRPr>
          </a:p>
          <a:p>
            <a:pPr marL="285750" lvl="0" indent="-285750">
              <a:lnSpc>
                <a:spcPct val="115000"/>
              </a:lnSpc>
              <a:buClr>
                <a:schemeClr val="dk1"/>
              </a:buClr>
              <a:buSzPts val="1100"/>
              <a:buFont typeface="Arial" panose="020B0604020202020204" pitchFamily="34" charset="0"/>
              <a:buChar char="•"/>
            </a:pPr>
            <a:r>
              <a:rPr lang="it-IT" b="1" dirty="0">
                <a:latin typeface="+mn-lt"/>
              </a:rPr>
              <a:t>La tecnologia senza contenuti è solo un gadget. </a:t>
            </a:r>
            <a:r>
              <a:rPr lang="it-IT" dirty="0">
                <a:latin typeface="+mn-lt"/>
              </a:rPr>
              <a:t>Interessante per i principianti, ma un vero spreco di tempo e risorse preziose.</a:t>
            </a:r>
          </a:p>
          <a:p>
            <a:pPr lvl="0" algn="l" rtl="0">
              <a:lnSpc>
                <a:spcPct val="115000"/>
              </a:lnSpc>
              <a:spcBef>
                <a:spcPts val="0"/>
              </a:spcBef>
              <a:spcAft>
                <a:spcPts val="0"/>
              </a:spcAft>
              <a:buClr>
                <a:schemeClr val="dk1"/>
              </a:buClr>
              <a:buSzPts val="1100"/>
            </a:pPr>
            <a:endParaRPr lang="it-IT" sz="800" dirty="0">
              <a:highlight>
                <a:schemeClr val="lt1"/>
              </a:highlight>
              <a:latin typeface="+mn-lt"/>
            </a:endParaRPr>
          </a:p>
          <a:p>
            <a:pPr marL="285750" lvl="0" indent="-285750">
              <a:lnSpc>
                <a:spcPct val="115000"/>
              </a:lnSpc>
              <a:buClr>
                <a:schemeClr val="dk1"/>
              </a:buClr>
              <a:buSzPts val="1100"/>
              <a:buFont typeface="Arial" panose="020B0604020202020204" pitchFamily="34" charset="0"/>
              <a:buChar char="•"/>
            </a:pPr>
            <a:r>
              <a:rPr lang="it-IT" b="1" dirty="0">
                <a:latin typeface="+mn-lt"/>
              </a:rPr>
              <a:t>La tecnologia non può sostituire l'interazione umana e i momenti spontanei: </a:t>
            </a:r>
            <a:r>
              <a:rPr lang="it-IT" dirty="0">
                <a:latin typeface="+mn-lt"/>
              </a:rPr>
              <a:t>non aspettarti questo. </a:t>
            </a:r>
          </a:p>
        </p:txBody>
      </p:sp>
      <p:sp>
        <p:nvSpPr>
          <p:cNvPr id="5" name="Text Placeholder 2">
            <a:extLst>
              <a:ext uri="{FF2B5EF4-FFF2-40B4-BE49-F238E27FC236}">
                <a16:creationId xmlns:a16="http://schemas.microsoft.com/office/drawing/2014/main" id="{2A7A8F64-296C-49FE-93CE-49E18751E839}"/>
              </a:ext>
            </a:extLst>
          </p:cNvPr>
          <p:cNvSpPr>
            <a:spLocks noGrp="1"/>
          </p:cNvSpPr>
          <p:nvPr>
            <p:ph type="body" sz="quarter" idx="15"/>
          </p:nvPr>
        </p:nvSpPr>
        <p:spPr>
          <a:xfrm>
            <a:off x="427653" y="98120"/>
            <a:ext cx="10160905" cy="694067"/>
          </a:xfrm>
        </p:spPr>
        <p:txBody>
          <a:bodyPr>
            <a:noAutofit/>
          </a:bodyPr>
          <a:lstStyle/>
          <a:p>
            <a:pPr lvl="0">
              <a:spcBef>
                <a:spcPts val="0"/>
              </a:spcBef>
              <a:buClr>
                <a:srgbClr val="E43794"/>
              </a:buClr>
              <a:buSzPts val="4000"/>
            </a:pPr>
            <a:r>
              <a:rPr lang="it-IT">
                <a:solidFill>
                  <a:schemeClr val="bg1"/>
                </a:solidFill>
                <a:latin typeface="+mn-lt"/>
              </a:rPr>
              <a:t>La tecnologia non è solo un accessorio </a:t>
            </a:r>
          </a:p>
        </p:txBody>
      </p:sp>
    </p:spTree>
    <p:extLst>
      <p:ext uri="{BB962C8B-B14F-4D97-AF65-F5344CB8AC3E}">
        <p14:creationId xmlns:p14="http://schemas.microsoft.com/office/powerpoint/2010/main" val="3619266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14"/>
          </p:nvPr>
        </p:nvSpPr>
        <p:spPr/>
        <p:txBody>
          <a:bodyPr/>
          <a:lstStyle/>
          <a:p>
            <a:fld id="{9C527BFA-2C0E-4CEC-B6A5-913A56FEF4B4}" type="slidenum">
              <a:rPr lang="fr-CA" smtClean="0"/>
              <a:pPr/>
              <a:t>46</a:t>
            </a:fld>
            <a:endParaRPr lang="fr-CA" dirty="0"/>
          </a:p>
        </p:txBody>
      </p:sp>
      <p:sp>
        <p:nvSpPr>
          <p:cNvPr id="3" name="Text Placeholder 2">
            <a:extLst>
              <a:ext uri="{FF2B5EF4-FFF2-40B4-BE49-F238E27FC236}">
                <a16:creationId xmlns:a16="http://schemas.microsoft.com/office/drawing/2014/main" id="{F1475933-257B-974B-8858-01823DAA9DB6}"/>
              </a:ext>
            </a:extLst>
          </p:cNvPr>
          <p:cNvSpPr>
            <a:spLocks noGrp="1"/>
          </p:cNvSpPr>
          <p:nvPr>
            <p:ph type="body" sz="quarter" idx="15"/>
          </p:nvPr>
        </p:nvSpPr>
        <p:spPr>
          <a:xfrm>
            <a:off x="465666" y="67635"/>
            <a:ext cx="11260668" cy="631527"/>
          </a:xfrm>
        </p:spPr>
        <p:txBody>
          <a:bodyPr>
            <a:normAutofit/>
          </a:bodyPr>
          <a:lstStyle/>
          <a:p>
            <a:pPr marL="0" lvl="0" indent="0" algn="ctr" rtl="0">
              <a:lnSpc>
                <a:spcPct val="90000"/>
              </a:lnSpc>
              <a:spcBef>
                <a:spcPts val="0"/>
              </a:spcBef>
              <a:spcAft>
                <a:spcPts val="0"/>
              </a:spcAft>
              <a:buClr>
                <a:srgbClr val="E43794"/>
              </a:buClr>
              <a:buSzPts val="4000"/>
              <a:buNone/>
            </a:pPr>
            <a:r>
              <a:rPr lang="it-IT" dirty="0">
                <a:solidFill>
                  <a:schemeClr val="bg1"/>
                </a:solidFill>
                <a:latin typeface="+mn-lt"/>
              </a:rPr>
              <a:t>Elementi non tecnologici</a:t>
            </a:r>
          </a:p>
        </p:txBody>
      </p:sp>
      <p:sp>
        <p:nvSpPr>
          <p:cNvPr id="4" name="Text Placeholder 3">
            <a:extLst>
              <a:ext uri="{FF2B5EF4-FFF2-40B4-BE49-F238E27FC236}">
                <a16:creationId xmlns:a16="http://schemas.microsoft.com/office/drawing/2014/main" id="{2F1DAB0F-DBF1-9E4A-8DBC-CE67AA854EB2}"/>
              </a:ext>
            </a:extLst>
          </p:cNvPr>
          <p:cNvSpPr>
            <a:spLocks noGrp="1"/>
          </p:cNvSpPr>
          <p:nvPr>
            <p:ph type="body" sz="quarter" idx="19"/>
          </p:nvPr>
        </p:nvSpPr>
        <p:spPr>
          <a:xfrm>
            <a:off x="465667" y="1027026"/>
            <a:ext cx="11260666" cy="5533774"/>
          </a:xfrm>
        </p:spPr>
        <p:txBody>
          <a:bodyPr numCol="1"/>
          <a:lstStyle/>
          <a:p>
            <a:pPr>
              <a:lnSpc>
                <a:spcPct val="115000"/>
              </a:lnSpc>
              <a:buClr>
                <a:schemeClr val="dk1"/>
              </a:buClr>
              <a:buSzPts val="1100"/>
            </a:pPr>
            <a:r>
              <a:rPr lang="it-IT" dirty="0">
                <a:latin typeface="+mn-lt"/>
              </a:rPr>
              <a:t>Come progettista di un'esperienza immersiva, dovresti essere consapevole dei due approcci non tecnologici più importanti che possono aiutare a prestare un'attenzione efficace all'immersione di un ospite. </a:t>
            </a:r>
          </a:p>
          <a:p>
            <a:pPr>
              <a:lnSpc>
                <a:spcPct val="115000"/>
              </a:lnSpc>
              <a:buClr>
                <a:schemeClr val="dk1"/>
              </a:buClr>
              <a:buSzPts val="1100"/>
            </a:pPr>
            <a:r>
              <a:rPr lang="it-IT" dirty="0">
                <a:latin typeface="+mn-lt"/>
              </a:rPr>
              <a:t>(leggi qui l'articolo su altre chiavi di immersion </a:t>
            </a:r>
            <a:r>
              <a:rPr lang="it-IT" b="1" dirty="0">
                <a:solidFill>
                  <a:schemeClr val="bg1">
                    <a:lumMod val="50000"/>
                  </a:schemeClr>
                </a:solidFill>
                <a:latin typeface="+mn-lt"/>
                <a:hlinkClick r:id="rId2">
                  <a:extLst>
                    <a:ext uri="{A12FA001-AC4F-418D-AE19-62706E023703}">
                      <ahyp:hlinkClr xmlns:ahyp="http://schemas.microsoft.com/office/drawing/2018/hyperlinkcolor" val="tx"/>
                    </a:ext>
                  </a:extLst>
                </a:hlinkClick>
              </a:rPr>
              <a:t>🕮</a:t>
            </a:r>
            <a:r>
              <a:rPr lang="it-IT" dirty="0">
                <a:highlight>
                  <a:schemeClr val="lt1"/>
                </a:highlight>
                <a:latin typeface="+mn-lt"/>
              </a:rPr>
              <a:t>)</a:t>
            </a:r>
          </a:p>
          <a:p>
            <a:pPr>
              <a:lnSpc>
                <a:spcPct val="115000"/>
              </a:lnSpc>
              <a:buClr>
                <a:schemeClr val="dk1"/>
              </a:buClr>
              <a:buSzPts val="1100"/>
            </a:pPr>
            <a:r>
              <a:rPr lang="it-IT" sz="1000" dirty="0">
                <a:highlight>
                  <a:schemeClr val="lt1"/>
                </a:highlight>
                <a:latin typeface="+mn-lt"/>
              </a:rPr>
              <a:t> </a:t>
            </a:r>
          </a:p>
          <a:p>
            <a:pPr algn="ctr">
              <a:lnSpc>
                <a:spcPct val="115000"/>
              </a:lnSpc>
              <a:buClr>
                <a:schemeClr val="dk1"/>
              </a:buClr>
              <a:buSzPts val="1100"/>
            </a:pPr>
            <a:r>
              <a:rPr lang="it-IT" sz="3200" b="1" dirty="0">
                <a:solidFill>
                  <a:srgbClr val="E43794"/>
                </a:solidFill>
                <a:latin typeface="+mn-lt"/>
              </a:rPr>
              <a:t>Raccontare e arrivare a dire WOW!</a:t>
            </a:r>
          </a:p>
          <a:p>
            <a:pPr>
              <a:lnSpc>
                <a:spcPct val="115000"/>
              </a:lnSpc>
              <a:buClr>
                <a:schemeClr val="dk1"/>
              </a:buClr>
              <a:buSzPts val="1100"/>
            </a:pPr>
            <a:r>
              <a:rPr lang="it-IT" sz="1000" dirty="0">
                <a:highlight>
                  <a:schemeClr val="lt1"/>
                </a:highlight>
                <a:latin typeface="+mn-lt"/>
              </a:rPr>
              <a:t> </a:t>
            </a:r>
          </a:p>
          <a:p>
            <a:pPr>
              <a:lnSpc>
                <a:spcPct val="115000"/>
              </a:lnSpc>
              <a:buClr>
                <a:schemeClr val="dk1"/>
              </a:buClr>
              <a:buSzPts val="1100"/>
            </a:pPr>
            <a:r>
              <a:rPr lang="it-IT" dirty="0">
                <a:latin typeface="+mn-lt"/>
              </a:rPr>
              <a:t>Concentrandosi su questi due fattori chiave, è possibile: </a:t>
            </a:r>
          </a:p>
          <a:p>
            <a:pPr algn="l">
              <a:lnSpc>
                <a:spcPct val="115000"/>
              </a:lnSpc>
              <a:buClr>
                <a:schemeClr val="dk1"/>
              </a:buClr>
              <a:buSzPts val="1100"/>
            </a:pPr>
            <a:r>
              <a:rPr lang="it-IT" sz="1000" dirty="0">
                <a:latin typeface="+mn-lt"/>
              </a:rPr>
              <a:t> </a:t>
            </a:r>
          </a:p>
          <a:p>
            <a:pPr marL="342900" indent="-342900" algn="l">
              <a:lnSpc>
                <a:spcPct val="115000"/>
              </a:lnSpc>
              <a:buClr>
                <a:schemeClr val="dk1"/>
              </a:buClr>
              <a:buSzPts val="1100"/>
              <a:buFont typeface="Arial" panose="020B0604020202020204" pitchFamily="34" charset="0"/>
              <a:buChar char="•"/>
            </a:pPr>
            <a:r>
              <a:rPr lang="it-IT" b="1" dirty="0">
                <a:latin typeface="+mn-lt"/>
              </a:rPr>
              <a:t>Date uno scopo ai visitatori! </a:t>
            </a:r>
            <a:r>
              <a:rPr lang="it-IT" dirty="0">
                <a:latin typeface="+mn-lt"/>
              </a:rPr>
              <a:t>Possono essere parte attiva dei temi, delle storie, degli eventi e delle situazioni che si svolgono in questi spazi.</a:t>
            </a:r>
          </a:p>
          <a:p>
            <a:pPr marL="342900" indent="-342900" algn="l">
              <a:lnSpc>
                <a:spcPct val="115000"/>
              </a:lnSpc>
              <a:buClr>
                <a:schemeClr val="dk1"/>
              </a:buClr>
              <a:buSzPts val="1100"/>
              <a:buFont typeface="Arial" panose="020B0604020202020204" pitchFamily="34" charset="0"/>
              <a:buChar char="•"/>
            </a:pPr>
            <a:endParaRPr lang="it-IT" dirty="0">
              <a:latin typeface="+mn-lt"/>
            </a:endParaRPr>
          </a:p>
          <a:p>
            <a:pPr marL="342900" indent="-342900" algn="l">
              <a:lnSpc>
                <a:spcPct val="115000"/>
              </a:lnSpc>
              <a:buClr>
                <a:schemeClr val="dk1"/>
              </a:buClr>
              <a:buSzPts val="1100"/>
              <a:buFont typeface="Arial" panose="020B0604020202020204" pitchFamily="34" charset="0"/>
              <a:buChar char="•"/>
            </a:pPr>
            <a:r>
              <a:rPr lang="it-IT" dirty="0">
                <a:latin typeface="+mn-lt"/>
              </a:rPr>
              <a:t>Andate oltre le aspettative tipiche del settore dei servizi e </a:t>
            </a:r>
            <a:r>
              <a:rPr lang="it-IT" b="1" dirty="0">
                <a:latin typeface="+mn-lt"/>
              </a:rPr>
              <a:t>costruite relazioni con i vostri ospiti</a:t>
            </a:r>
            <a:r>
              <a:rPr lang="it-IT" dirty="0">
                <a:latin typeface="+mn-lt"/>
              </a:rPr>
              <a:t>. Non si tratta di semplici consumatori in spazi immersivi.</a:t>
            </a:r>
          </a:p>
        </p:txBody>
      </p:sp>
    </p:spTree>
    <p:extLst>
      <p:ext uri="{BB962C8B-B14F-4D97-AF65-F5344CB8AC3E}">
        <p14:creationId xmlns:p14="http://schemas.microsoft.com/office/powerpoint/2010/main" val="3213014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474524" y="1118110"/>
            <a:ext cx="6024912" cy="5643070"/>
          </a:xfrm>
        </p:spPr>
        <p:txBody>
          <a:bodyPr/>
          <a:lstStyle/>
          <a:p>
            <a:pPr lvl="0" algn="just">
              <a:buClr>
                <a:schemeClr val="dk1"/>
              </a:buClr>
              <a:buSzPts val="1100"/>
            </a:pPr>
            <a:r>
              <a:rPr lang="it-IT" b="1" dirty="0">
                <a:latin typeface="+mn-lt"/>
              </a:rPr>
              <a:t>Non esiste una vera esperienza senza una storia da raccontare e/o ascoltare</a:t>
            </a:r>
            <a:r>
              <a:rPr lang="it-IT" dirty="0">
                <a:latin typeface="+mn-lt"/>
              </a:rPr>
              <a:t>. Se vuoi rendere la tua esperienza digitale davvero coinvolgente, devi </a:t>
            </a:r>
            <a:r>
              <a:rPr lang="it-IT" b="1" dirty="0">
                <a:latin typeface="+mn-lt"/>
              </a:rPr>
              <a:t>raccontare la storia in un modo che catturi davvero il tuo pubblico</a:t>
            </a:r>
            <a:r>
              <a:rPr lang="it-IT" dirty="0">
                <a:latin typeface="+mn-lt"/>
              </a:rPr>
              <a:t>. </a:t>
            </a:r>
          </a:p>
          <a:p>
            <a:pPr marL="0" marR="0" lvl="0" indent="0" algn="just" rtl="0">
              <a:lnSpc>
                <a:spcPct val="100000"/>
              </a:lnSpc>
              <a:spcBef>
                <a:spcPts val="0"/>
              </a:spcBef>
              <a:spcAft>
                <a:spcPts val="0"/>
              </a:spcAft>
              <a:buClr>
                <a:schemeClr val="dk1"/>
              </a:buClr>
              <a:buSzPts val="1100"/>
              <a:buNone/>
            </a:pPr>
            <a:r>
              <a:rPr lang="it-IT" dirty="0">
                <a:latin typeface="+mn-lt"/>
              </a:rPr>
              <a:t> </a:t>
            </a:r>
          </a:p>
          <a:p>
            <a:pPr lvl="0" algn="just">
              <a:buClr>
                <a:schemeClr val="dk1"/>
              </a:buClr>
              <a:buSzPts val="1100"/>
            </a:pPr>
            <a:r>
              <a:rPr lang="it-IT" b="1" dirty="0">
                <a:latin typeface="+mn-lt"/>
              </a:rPr>
              <a:t>Gli ingredienti chiave dello storytelling </a:t>
            </a:r>
            <a:r>
              <a:rPr lang="it-IT" dirty="0">
                <a:latin typeface="+mn-lt"/>
              </a:rPr>
              <a:t>sono:</a:t>
            </a:r>
          </a:p>
          <a:p>
            <a:pPr marL="285750" lvl="0" indent="-285750" algn="just">
              <a:buClr>
                <a:schemeClr val="dk1"/>
              </a:buClr>
              <a:buSzPts val="1100"/>
              <a:buFont typeface="Arial" panose="020B0604020202020204" pitchFamily="34" charset="0"/>
              <a:buChar char="•"/>
            </a:pPr>
            <a:r>
              <a:rPr lang="it-IT" b="1" dirty="0">
                <a:latin typeface="+mn-lt"/>
              </a:rPr>
              <a:t>struttura</a:t>
            </a:r>
          </a:p>
          <a:p>
            <a:pPr marL="285750" lvl="0" indent="-285750" algn="just">
              <a:buClr>
                <a:schemeClr val="dk1"/>
              </a:buClr>
              <a:buSzPts val="1100"/>
              <a:buFont typeface="Arial" panose="020B0604020202020204" pitchFamily="34" charset="0"/>
              <a:buChar char="•"/>
            </a:pPr>
            <a:r>
              <a:rPr lang="it-IT" b="1" dirty="0">
                <a:latin typeface="+mn-lt"/>
              </a:rPr>
              <a:t>emozione</a:t>
            </a:r>
          </a:p>
          <a:p>
            <a:pPr marL="285750" lvl="0" indent="-285750" algn="just">
              <a:buClr>
                <a:schemeClr val="dk1"/>
              </a:buClr>
              <a:buSzPts val="1100"/>
              <a:buFont typeface="Arial" panose="020B0604020202020204" pitchFamily="34" charset="0"/>
              <a:buChar char="•"/>
            </a:pPr>
            <a:r>
              <a:rPr lang="it-IT" b="1" dirty="0">
                <a:latin typeface="+mn-lt"/>
              </a:rPr>
              <a:t>empatia</a:t>
            </a:r>
          </a:p>
          <a:p>
            <a:pPr marL="285750" lvl="0" indent="-285750" algn="just">
              <a:buClr>
                <a:schemeClr val="dk1"/>
              </a:buClr>
              <a:buSzPts val="1100"/>
              <a:buFont typeface="Arial" panose="020B0604020202020204" pitchFamily="34" charset="0"/>
              <a:buChar char="•"/>
            </a:pPr>
            <a:r>
              <a:rPr lang="it-IT" b="1" dirty="0">
                <a:latin typeface="+mn-lt"/>
              </a:rPr>
              <a:t>fatti</a:t>
            </a:r>
          </a:p>
          <a:p>
            <a:pPr marR="0" lvl="0" algn="just" rtl="0">
              <a:lnSpc>
                <a:spcPct val="100000"/>
              </a:lnSpc>
              <a:spcBef>
                <a:spcPts val="0"/>
              </a:spcBef>
              <a:spcAft>
                <a:spcPts val="0"/>
              </a:spcAft>
              <a:buClr>
                <a:schemeClr val="dk1"/>
              </a:buClr>
              <a:buSzPts val="1100"/>
            </a:pPr>
            <a:r>
              <a:rPr lang="it-IT" sz="800" dirty="0">
                <a:latin typeface="+mn-lt"/>
              </a:rPr>
              <a:t> </a:t>
            </a:r>
          </a:p>
          <a:p>
            <a:pPr marR="0" lvl="0" algn="just" rtl="0">
              <a:lnSpc>
                <a:spcPct val="100000"/>
              </a:lnSpc>
              <a:spcBef>
                <a:spcPts val="0"/>
              </a:spcBef>
              <a:spcAft>
                <a:spcPts val="0"/>
              </a:spcAft>
              <a:buClr>
                <a:schemeClr val="dk1"/>
              </a:buClr>
              <a:buSzPts val="1100"/>
            </a:pPr>
            <a:endParaRPr lang="it-IT" sz="800" dirty="0">
              <a:latin typeface="+mn-lt"/>
            </a:endParaRPr>
          </a:p>
          <a:p>
            <a:pPr algn="just">
              <a:buClr>
                <a:schemeClr val="dk1"/>
              </a:buClr>
              <a:buSzPts val="1100"/>
            </a:pPr>
            <a:r>
              <a:rPr lang="it-IT" dirty="0">
                <a:latin typeface="+mn-lt"/>
              </a:rPr>
              <a:t>Uno storytelling indimenticabile </a:t>
            </a:r>
            <a:r>
              <a:rPr lang="it-IT" b="1" dirty="0">
                <a:latin typeface="+mn-lt"/>
              </a:rPr>
              <a:t>deve ispirare</a:t>
            </a:r>
            <a:r>
              <a:rPr lang="it-IT" dirty="0">
                <a:latin typeface="+mn-lt"/>
              </a:rPr>
              <a:t> e tenere il visitatore impegnato prima, durante e anche dopo l'esperienza!</a:t>
            </a:r>
          </a:p>
          <a:p>
            <a:pPr marR="0" lvl="0" algn="just" rtl="0">
              <a:lnSpc>
                <a:spcPct val="100000"/>
              </a:lnSpc>
              <a:spcBef>
                <a:spcPts val="0"/>
              </a:spcBef>
              <a:spcAft>
                <a:spcPts val="0"/>
              </a:spcAft>
              <a:buClr>
                <a:schemeClr val="dk1"/>
              </a:buClr>
              <a:buSzPts val="1100"/>
            </a:pPr>
            <a:endParaRPr lang="it-IT" sz="1800" b="0" dirty="0">
              <a:latin typeface="+mn-lt"/>
            </a:endParaRPr>
          </a:p>
        </p:txBody>
      </p:sp>
      <p:pic>
        <p:nvPicPr>
          <p:cNvPr id="10" name="Označba mesta slike 9">
            <a:hlinkClick r:id="rId2"/>
            <a:extLst>
              <a:ext uri="{FF2B5EF4-FFF2-40B4-BE49-F238E27FC236}">
                <a16:creationId xmlns:a16="http://schemas.microsoft.com/office/drawing/2014/main" id="{A4D6256D-A6B5-49FD-AFF0-E2ECA2EDED1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7992" r="17992"/>
          <a:stretch>
            <a:fillRect/>
          </a:stretch>
        </p:blipFill>
        <p:spPr>
          <a:xfrm>
            <a:off x="7040153" y="3028280"/>
            <a:ext cx="3691822" cy="3829719"/>
          </a:xfrm>
        </p:spPr>
      </p:pic>
      <p:sp>
        <p:nvSpPr>
          <p:cNvPr id="7" name="Text Placeholder 4">
            <a:extLst>
              <a:ext uri="{FF2B5EF4-FFF2-40B4-BE49-F238E27FC236}">
                <a16:creationId xmlns:a16="http://schemas.microsoft.com/office/drawing/2014/main" id="{BEEA5871-A5F5-4A4B-A326-7289A1032B93}"/>
              </a:ext>
            </a:extLst>
          </p:cNvPr>
          <p:cNvSpPr txBox="1">
            <a:spLocks/>
          </p:cNvSpPr>
          <p:nvPr/>
        </p:nvSpPr>
        <p:spPr>
          <a:xfrm>
            <a:off x="7040151" y="2214022"/>
            <a:ext cx="3691823" cy="651726"/>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it-IT" sz="1800" b="0">
                <a:solidFill>
                  <a:schemeClr val="tx1"/>
                </a:solidFill>
                <a:latin typeface="+mn-lt"/>
                <a:cs typeface="Poppins" pitchFamily="2" charset="77"/>
              </a:rPr>
              <a:t>*</a:t>
            </a:r>
            <a:r>
              <a:rPr lang="it-IT" sz="1800" b="0">
                <a:solidFill>
                  <a:srgbClr val="7F7F7F"/>
                </a:solidFill>
                <a:latin typeface="+mn-lt"/>
                <a:cs typeface="Poppins" pitchFamily="2" charset="77"/>
              </a:rPr>
              <a:t>clicca sull’immagine per guardare i 5 migliori TED sullo storytelling</a:t>
            </a:r>
          </a:p>
        </p:txBody>
      </p:sp>
      <p:sp>
        <p:nvSpPr>
          <p:cNvPr id="9" name="Text Placeholder 4">
            <a:extLst>
              <a:ext uri="{FF2B5EF4-FFF2-40B4-BE49-F238E27FC236}">
                <a16:creationId xmlns:a16="http://schemas.microsoft.com/office/drawing/2014/main" id="{E4678DF4-C2CC-40EB-8C6F-6D7CE516C8B8}"/>
              </a:ext>
            </a:extLst>
          </p:cNvPr>
          <p:cNvSpPr>
            <a:spLocks noGrp="1"/>
          </p:cNvSpPr>
          <p:nvPr>
            <p:ph type="body" sz="quarter" idx="15"/>
          </p:nvPr>
        </p:nvSpPr>
        <p:spPr>
          <a:xfrm>
            <a:off x="379522" y="373878"/>
            <a:ext cx="6214916" cy="631527"/>
          </a:xfrm>
        </p:spPr>
        <p:txBody>
          <a:bodyPr/>
          <a:lstStyle/>
          <a:p>
            <a:pPr marL="0" lvl="0" indent="0" algn="l" rtl="0">
              <a:lnSpc>
                <a:spcPct val="100000"/>
              </a:lnSpc>
              <a:spcBef>
                <a:spcPts val="0"/>
              </a:spcBef>
              <a:spcAft>
                <a:spcPts val="0"/>
              </a:spcAft>
              <a:buClr>
                <a:srgbClr val="E43794"/>
              </a:buClr>
              <a:buSzPts val="2000"/>
              <a:buNone/>
            </a:pPr>
            <a:r>
              <a:rPr lang="ig-NG" b="1" dirty="0">
                <a:latin typeface="+mn-lt"/>
              </a:rPr>
              <a:t>NARRAZIONE DELL’ESPERIENZA</a:t>
            </a:r>
          </a:p>
        </p:txBody>
      </p:sp>
    </p:spTree>
    <p:extLst>
      <p:ext uri="{BB962C8B-B14F-4D97-AF65-F5344CB8AC3E}">
        <p14:creationId xmlns:p14="http://schemas.microsoft.com/office/powerpoint/2010/main" val="1714040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379522" y="1180016"/>
            <a:ext cx="6214916" cy="5443955"/>
          </a:xfrm>
        </p:spPr>
        <p:txBody>
          <a:bodyPr/>
          <a:lstStyle/>
          <a:p>
            <a:pPr>
              <a:buClr>
                <a:schemeClr val="dk1"/>
              </a:buClr>
              <a:buSzPts val="1100"/>
            </a:pPr>
            <a:r>
              <a:rPr lang="it-IT" b="1" dirty="0">
                <a:solidFill>
                  <a:schemeClr val="bg1">
                    <a:lumMod val="50000"/>
                  </a:schemeClr>
                </a:solidFill>
                <a:latin typeface="+mn-lt"/>
              </a:rPr>
              <a:t>La narrazione è possibile solo attraverso parole parlate o scritte? </a:t>
            </a:r>
          </a:p>
          <a:p>
            <a:pPr>
              <a:buClr>
                <a:schemeClr val="dk1"/>
              </a:buClr>
              <a:buSzPts val="1100"/>
            </a:pPr>
            <a:r>
              <a:rPr lang="it-IT" sz="1000" b="1" dirty="0">
                <a:solidFill>
                  <a:schemeClr val="bg1">
                    <a:lumMod val="50000"/>
                  </a:schemeClr>
                </a:solidFill>
                <a:latin typeface="+mn-lt"/>
              </a:rPr>
              <a:t> </a:t>
            </a:r>
          </a:p>
          <a:p>
            <a:pPr algn="ctr">
              <a:buClr>
                <a:schemeClr val="dk1"/>
              </a:buClr>
              <a:buSzPts val="1100"/>
            </a:pPr>
            <a:r>
              <a:rPr lang="it-IT" b="1" dirty="0">
                <a:solidFill>
                  <a:schemeClr val="bg1">
                    <a:lumMod val="50000"/>
                  </a:schemeClr>
                </a:solidFill>
                <a:latin typeface="+mn-lt"/>
              </a:rPr>
              <a:t>Lo storytelling dovrebbe coinvolgere tutti i nostri sensi!</a:t>
            </a:r>
          </a:p>
          <a:p>
            <a:pPr>
              <a:buClr>
                <a:schemeClr val="dk1"/>
              </a:buClr>
              <a:buSzPts val="1100"/>
            </a:pPr>
            <a:r>
              <a:rPr lang="it-IT" sz="1000" dirty="0">
                <a:solidFill>
                  <a:schemeClr val="bg1">
                    <a:lumMod val="50000"/>
                  </a:schemeClr>
                </a:solidFill>
                <a:latin typeface="+mn-lt"/>
              </a:rPr>
              <a:t> </a:t>
            </a:r>
          </a:p>
          <a:p>
            <a:pPr>
              <a:buClr>
                <a:schemeClr val="dk1"/>
              </a:buClr>
              <a:buSzPts val="1100"/>
            </a:pPr>
            <a:r>
              <a:rPr lang="it-IT" dirty="0">
                <a:solidFill>
                  <a:schemeClr val="bg1">
                    <a:lumMod val="50000"/>
                  </a:schemeClr>
                </a:solidFill>
                <a:latin typeface="+mn-lt"/>
              </a:rPr>
              <a:t>I narratori hanno sempre cercato di utilizzare approcci diversi per </a:t>
            </a:r>
            <a:r>
              <a:rPr lang="it-IT" b="1" dirty="0">
                <a:solidFill>
                  <a:schemeClr val="bg1">
                    <a:lumMod val="50000"/>
                  </a:schemeClr>
                </a:solidFill>
                <a:latin typeface="+mn-lt"/>
              </a:rPr>
              <a:t>stimolare l'immaginazione </a:t>
            </a:r>
            <a:r>
              <a:rPr lang="it-IT" dirty="0">
                <a:solidFill>
                  <a:schemeClr val="bg1">
                    <a:lumMod val="50000"/>
                  </a:schemeClr>
                </a:solidFill>
                <a:latin typeface="+mn-lt"/>
              </a:rPr>
              <a:t>e a questo scopo hanno evoluto e adattato </a:t>
            </a:r>
            <a:r>
              <a:rPr lang="it-IT" b="1" dirty="0">
                <a:solidFill>
                  <a:schemeClr val="bg1">
                    <a:lumMod val="50000"/>
                  </a:schemeClr>
                </a:solidFill>
                <a:latin typeface="+mn-lt"/>
              </a:rPr>
              <a:t>varie tecnologie </a:t>
            </a:r>
            <a:r>
              <a:rPr lang="it-IT" dirty="0">
                <a:solidFill>
                  <a:schemeClr val="bg1">
                    <a:lumMod val="50000"/>
                  </a:schemeClr>
                </a:solidFill>
                <a:latin typeface="+mn-lt"/>
              </a:rPr>
              <a:t>del loro tempo. (leggi per saperne di più sul coinvolgimento dei sensi </a:t>
            </a:r>
            <a:r>
              <a:rPr lang="it-IT" b="1" dirty="0">
                <a:solidFill>
                  <a:schemeClr val="bg1">
                    <a:lumMod val="50000"/>
                  </a:schemeClr>
                </a:solidFill>
                <a:latin typeface="+mn-lt"/>
                <a:hlinkClick r:id="rId2">
                  <a:extLst>
                    <a:ext uri="{A12FA001-AC4F-418D-AE19-62706E023703}">
                      <ahyp:hlinkClr xmlns:ahyp="http://schemas.microsoft.com/office/drawing/2018/hyperlinkcolor" val="tx"/>
                    </a:ext>
                  </a:extLst>
                </a:hlinkClick>
              </a:rPr>
              <a:t>🕮</a:t>
            </a:r>
            <a:r>
              <a:rPr lang="it-IT" dirty="0">
                <a:solidFill>
                  <a:schemeClr val="bg1">
                    <a:lumMod val="50000"/>
                  </a:schemeClr>
                </a:solidFill>
                <a:latin typeface="+mn-lt"/>
              </a:rPr>
              <a:t>)</a:t>
            </a:r>
          </a:p>
          <a:p>
            <a:pPr algn="just">
              <a:buClr>
                <a:schemeClr val="dk1"/>
              </a:buClr>
              <a:buSzPts val="1100"/>
            </a:pPr>
            <a:r>
              <a:rPr lang="it-IT" sz="1000" dirty="0">
                <a:latin typeface="+mn-lt"/>
              </a:rPr>
              <a:t> </a:t>
            </a:r>
          </a:p>
          <a:p>
            <a:pPr algn="just">
              <a:buClr>
                <a:schemeClr val="dk1"/>
              </a:buClr>
              <a:buSzPts val="1100"/>
            </a:pPr>
            <a:r>
              <a:rPr lang="it-IT" dirty="0">
                <a:latin typeface="+mn-lt"/>
              </a:rPr>
              <a:t>Oggi, nel </a:t>
            </a:r>
            <a:r>
              <a:rPr lang="it-IT" b="1" dirty="0">
                <a:latin typeface="+mn-lt"/>
              </a:rPr>
              <a:t>mondo delle tecnologie digitali</a:t>
            </a:r>
            <a:r>
              <a:rPr lang="it-IT" dirty="0">
                <a:latin typeface="+mn-lt"/>
              </a:rPr>
              <a:t>, lo storytelling può assumere molte forme diverse, ma gli </a:t>
            </a:r>
            <a:r>
              <a:rPr lang="it-IT" b="1" dirty="0">
                <a:latin typeface="+mn-lt"/>
              </a:rPr>
              <a:t>esempi migliori continuano a coinvolgere le persone a livello personale ed emotivo. </a:t>
            </a:r>
          </a:p>
        </p:txBody>
      </p:sp>
      <p:pic>
        <p:nvPicPr>
          <p:cNvPr id="2050" name="Picture 2" descr="Dad and Daughter Reading a Cutouts Fairy Tale Book">
            <a:hlinkClick r:id="rId3"/>
            <a:extLst>
              <a:ext uri="{FF2B5EF4-FFF2-40B4-BE49-F238E27FC236}">
                <a16:creationId xmlns:a16="http://schemas.microsoft.com/office/drawing/2014/main" id="{3B9C510E-33C1-4428-B53A-027434CE1FAD}"/>
              </a:ext>
            </a:extLst>
          </p:cNvPr>
          <p:cNvPicPr>
            <a:picLocks noGrp="1" noChangeAspect="1" noChangeArrowheads="1"/>
          </p:cNvPicPr>
          <p:nvPr>
            <p:ph type="pic" sz="quarter" idx="13"/>
          </p:nvPr>
        </p:nvPicPr>
        <p:blipFill>
          <a:blip r:embed="rId4">
            <a:extLst>
              <a:ext uri="{28A0092B-C50C-407E-A947-70E740481C1C}">
                <a14:useLocalDpi xmlns:a14="http://schemas.microsoft.com/office/drawing/2010/main" val="0"/>
              </a:ext>
            </a:extLst>
          </a:blip>
          <a:srcRect t="15434" b="15434"/>
          <a:stretch>
            <a:fillRect/>
          </a:stretch>
        </p:blipFill>
        <p:spPr bwMode="auto">
          <a:xfrm>
            <a:off x="7039436" y="3028280"/>
            <a:ext cx="3691822" cy="3829719"/>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4">
            <a:extLst>
              <a:ext uri="{FF2B5EF4-FFF2-40B4-BE49-F238E27FC236}">
                <a16:creationId xmlns:a16="http://schemas.microsoft.com/office/drawing/2014/main" id="{B0CD8425-E14C-4C28-8246-A96BFC77E09A}"/>
              </a:ext>
            </a:extLst>
          </p:cNvPr>
          <p:cNvSpPr txBox="1">
            <a:spLocks/>
          </p:cNvSpPr>
          <p:nvPr/>
        </p:nvSpPr>
        <p:spPr>
          <a:xfrm>
            <a:off x="7039436" y="2195169"/>
            <a:ext cx="3691822" cy="680007"/>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en-GB" sz="1800" b="0" dirty="0">
                <a:solidFill>
                  <a:schemeClr val="tx1"/>
                </a:solidFill>
                <a:latin typeface="Avenir" panose="02000503020000020003" pitchFamily="2" charset="0"/>
                <a:cs typeface="Poppins" pitchFamily="2" charset="77"/>
              </a:rPr>
              <a:t>*</a:t>
            </a:r>
            <a:r>
              <a:rPr lang="en-GB" sz="1800" b="0" dirty="0">
                <a:solidFill>
                  <a:srgbClr val="7F7F7F"/>
                </a:solidFill>
                <a:cs typeface="Poppins" pitchFamily="2" charset="77"/>
              </a:rPr>
              <a:t>click on a picture for 7 examples of digital storytelling</a:t>
            </a:r>
          </a:p>
          <a:p>
            <a:pPr algn="just">
              <a:lnSpc>
                <a:spcPct val="100000"/>
              </a:lnSpc>
              <a:spcBef>
                <a:spcPts val="0"/>
              </a:spcBef>
              <a:buClr>
                <a:srgbClr val="E43794"/>
              </a:buClr>
              <a:buSzPts val="2000"/>
            </a:pPr>
            <a:r>
              <a:rPr lang="sl-SI" sz="1800" b="0" dirty="0">
                <a:solidFill>
                  <a:srgbClr val="7F7F7F"/>
                </a:solidFill>
                <a:cs typeface="Poppins" pitchFamily="2" charset="77"/>
              </a:rPr>
              <a:t>  </a:t>
            </a:r>
            <a:endParaRPr lang="en-GB" sz="1800" b="0" dirty="0">
              <a:solidFill>
                <a:srgbClr val="7F7F7F"/>
              </a:solidFill>
              <a:cs typeface="Poppins" pitchFamily="2" charset="77"/>
            </a:endParaRPr>
          </a:p>
        </p:txBody>
      </p:sp>
      <p:sp>
        <p:nvSpPr>
          <p:cNvPr id="8" name="Text Placeholder 4">
            <a:extLst>
              <a:ext uri="{FF2B5EF4-FFF2-40B4-BE49-F238E27FC236}">
                <a16:creationId xmlns:a16="http://schemas.microsoft.com/office/drawing/2014/main" id="{471D1158-811B-8E59-DB55-A619ECDDFFE6}"/>
              </a:ext>
            </a:extLst>
          </p:cNvPr>
          <p:cNvSpPr>
            <a:spLocks noGrp="1"/>
          </p:cNvSpPr>
          <p:nvPr>
            <p:ph type="body" sz="quarter" idx="15"/>
          </p:nvPr>
        </p:nvSpPr>
        <p:spPr>
          <a:xfrm>
            <a:off x="379522" y="373878"/>
            <a:ext cx="6214916" cy="631527"/>
          </a:xfrm>
        </p:spPr>
        <p:txBody>
          <a:bodyPr/>
          <a:lstStyle/>
          <a:p>
            <a:pPr marL="0" lvl="0" indent="0" algn="l" rtl="0">
              <a:lnSpc>
                <a:spcPct val="100000"/>
              </a:lnSpc>
              <a:spcBef>
                <a:spcPts val="0"/>
              </a:spcBef>
              <a:spcAft>
                <a:spcPts val="0"/>
              </a:spcAft>
              <a:buClr>
                <a:srgbClr val="E43794"/>
              </a:buClr>
              <a:buSzPts val="2000"/>
              <a:buNone/>
            </a:pPr>
            <a:r>
              <a:rPr lang="ig-NG" b="1" dirty="0">
                <a:latin typeface="+mn-lt"/>
              </a:rPr>
              <a:t>NARRAZIONE DELL’ESPERIENZA</a:t>
            </a:r>
          </a:p>
        </p:txBody>
      </p:sp>
    </p:spTree>
    <p:extLst>
      <p:ext uri="{BB962C8B-B14F-4D97-AF65-F5344CB8AC3E}">
        <p14:creationId xmlns:p14="http://schemas.microsoft.com/office/powerpoint/2010/main" val="1112623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379524" y="1360733"/>
            <a:ext cx="5984239" cy="5381581"/>
          </a:xfrm>
        </p:spPr>
        <p:txBody>
          <a:bodyPr/>
          <a:lstStyle/>
          <a:p>
            <a:pPr algn="just">
              <a:buClr>
                <a:schemeClr val="dk1"/>
              </a:buClr>
              <a:buSzPts val="1100"/>
            </a:pPr>
            <a:r>
              <a:rPr lang="it-IT" dirty="0">
                <a:latin typeface="+mn-lt"/>
              </a:rPr>
              <a:t>Ci sono alcuni </a:t>
            </a:r>
            <a:r>
              <a:rPr lang="it-IT" b="1" dirty="0">
                <a:latin typeface="+mn-lt"/>
              </a:rPr>
              <a:t>consigli di storytelling </a:t>
            </a:r>
            <a:r>
              <a:rPr lang="it-IT" dirty="0">
                <a:latin typeface="+mn-lt"/>
              </a:rPr>
              <a:t>da seguire per il settore dei beni culturali:</a:t>
            </a:r>
          </a:p>
          <a:p>
            <a:pPr algn="just">
              <a:buClr>
                <a:schemeClr val="dk1"/>
              </a:buClr>
              <a:buSzPts val="1100"/>
            </a:pPr>
            <a:endParaRPr lang="it-IT" dirty="0">
              <a:latin typeface="+mn-lt"/>
            </a:endParaRPr>
          </a:p>
          <a:p>
            <a:pPr marL="342900" indent="-342900" algn="just">
              <a:buClr>
                <a:schemeClr val="dk1"/>
              </a:buClr>
              <a:buSzPts val="1100"/>
              <a:buFont typeface="Arial" panose="020B0604020202020204" pitchFamily="34" charset="0"/>
              <a:buChar char="•"/>
            </a:pPr>
            <a:r>
              <a:rPr lang="it-IT" dirty="0">
                <a:latin typeface="+mn-lt"/>
              </a:rPr>
              <a:t>sii personale;</a:t>
            </a:r>
          </a:p>
          <a:p>
            <a:pPr marL="342900" indent="-342900" algn="just">
              <a:buClr>
                <a:schemeClr val="dk1"/>
              </a:buClr>
              <a:buSzPts val="1100"/>
              <a:buFont typeface="Arial" panose="020B0604020202020204" pitchFamily="34" charset="0"/>
              <a:buChar char="•"/>
            </a:pPr>
            <a:r>
              <a:rPr lang="it-IT" dirty="0">
                <a:latin typeface="+mn-lt"/>
              </a:rPr>
              <a:t>sii informale ma </a:t>
            </a:r>
            <a:r>
              <a:rPr lang="it-IT" dirty="0" err="1">
                <a:latin typeface="+mn-lt"/>
              </a:rPr>
              <a:t>esparto</a:t>
            </a:r>
            <a:r>
              <a:rPr lang="it-IT" dirty="0">
                <a:latin typeface="+mn-lt"/>
              </a:rPr>
              <a:t>;</a:t>
            </a:r>
          </a:p>
          <a:p>
            <a:pPr marL="342900" indent="-342900" algn="just">
              <a:buClr>
                <a:schemeClr val="dk1"/>
              </a:buClr>
              <a:buSzPts val="1100"/>
              <a:buFont typeface="Arial" panose="020B0604020202020204" pitchFamily="34" charset="0"/>
              <a:buChar char="•"/>
            </a:pPr>
            <a:r>
              <a:rPr lang="it-IT" dirty="0">
                <a:latin typeface="+mn-lt"/>
              </a:rPr>
              <a:t>racconta storie nascoste;</a:t>
            </a:r>
          </a:p>
          <a:p>
            <a:pPr marL="342900" indent="-342900" algn="just">
              <a:buClr>
                <a:schemeClr val="dk1"/>
              </a:buClr>
              <a:buSzPts val="1100"/>
              <a:buFont typeface="Arial" panose="020B0604020202020204" pitchFamily="34" charset="0"/>
              <a:buChar char="•"/>
            </a:pPr>
            <a:r>
              <a:rPr lang="it-IT" dirty="0">
                <a:latin typeface="+mn-lt"/>
              </a:rPr>
              <a:t>illustra i tuoi punti di vista;</a:t>
            </a:r>
          </a:p>
          <a:p>
            <a:pPr marL="342900" indent="-342900" algn="just">
              <a:buClr>
                <a:schemeClr val="dk1"/>
              </a:buClr>
              <a:buSzPts val="1100"/>
              <a:buFont typeface="Arial" panose="020B0604020202020204" pitchFamily="34" charset="0"/>
              <a:buChar char="•"/>
            </a:pPr>
            <a:r>
              <a:rPr lang="it-IT" dirty="0">
                <a:latin typeface="+mn-lt"/>
              </a:rPr>
              <a:t>segnala il tuo percorso;</a:t>
            </a:r>
          </a:p>
          <a:p>
            <a:pPr marL="342900" indent="-342900" algn="just">
              <a:buClr>
                <a:schemeClr val="dk1"/>
              </a:buClr>
              <a:buSzPts val="1100"/>
              <a:buFont typeface="Arial" panose="020B0604020202020204" pitchFamily="34" charset="0"/>
              <a:buChar char="•"/>
            </a:pPr>
            <a:r>
              <a:rPr lang="it-IT" dirty="0">
                <a:latin typeface="+mn-lt"/>
              </a:rPr>
              <a:t>sii specifico;</a:t>
            </a:r>
          </a:p>
          <a:p>
            <a:pPr marL="342900" indent="-342900" algn="just">
              <a:buClr>
                <a:schemeClr val="dk1"/>
              </a:buClr>
              <a:buSzPts val="1100"/>
              <a:buFont typeface="Arial" panose="020B0604020202020204" pitchFamily="34" charset="0"/>
              <a:buChar char="•"/>
            </a:pPr>
            <a:r>
              <a:rPr lang="it-IT" dirty="0">
                <a:latin typeface="+mn-lt"/>
              </a:rPr>
              <a:t>sii evocativo.</a:t>
            </a:r>
          </a:p>
          <a:p>
            <a:pPr algn="just">
              <a:buClr>
                <a:schemeClr val="dk1"/>
              </a:buClr>
              <a:buSzPts val="1100"/>
            </a:pPr>
            <a:endParaRPr lang="it-IT" b="0" dirty="0">
              <a:latin typeface="+mn-lt"/>
            </a:endParaRPr>
          </a:p>
          <a:p>
            <a:pPr algn="just">
              <a:buClr>
                <a:schemeClr val="dk1"/>
              </a:buClr>
              <a:buSzPts val="1100"/>
            </a:pPr>
            <a:r>
              <a:rPr lang="it-IT" dirty="0">
                <a:latin typeface="+mn-lt"/>
              </a:rPr>
              <a:t>(Per una lettura approfondita di questo argomento, guarda anche qui </a:t>
            </a:r>
            <a:r>
              <a:rPr lang="it-IT" b="1" dirty="0">
                <a:solidFill>
                  <a:schemeClr val="bg1">
                    <a:lumMod val="50000"/>
                  </a:schemeClr>
                </a:solidFill>
                <a:latin typeface="+mn-lt"/>
                <a:hlinkClick r:id="rId2">
                  <a:extLst>
                    <a:ext uri="{A12FA001-AC4F-418D-AE19-62706E023703}">
                      <ahyp:hlinkClr xmlns:ahyp="http://schemas.microsoft.com/office/drawing/2018/hyperlinkcolor" val="tx"/>
                    </a:ext>
                  </a:extLst>
                </a:hlinkClick>
              </a:rPr>
              <a:t>🕮</a:t>
            </a:r>
            <a:r>
              <a:rPr lang="it-IT" b="1" dirty="0">
                <a:solidFill>
                  <a:schemeClr val="bg1">
                    <a:lumMod val="50000"/>
                  </a:schemeClr>
                </a:solidFill>
                <a:latin typeface="+mn-lt"/>
              </a:rPr>
              <a:t>. </a:t>
            </a:r>
            <a:r>
              <a:rPr lang="it-IT" dirty="0">
                <a:latin typeface="+mn-lt"/>
              </a:rPr>
              <a:t>Di più sullo storytelling nel modulo 5</a:t>
            </a:r>
            <a:r>
              <a:rPr lang="it-IT" dirty="0">
                <a:solidFill>
                  <a:schemeClr val="bg1">
                    <a:lumMod val="50000"/>
                  </a:schemeClr>
                </a:solidFill>
                <a:latin typeface="+mn-lt"/>
              </a:rPr>
              <a:t>).</a:t>
            </a:r>
            <a:endParaRPr lang="it-IT" dirty="0">
              <a:latin typeface="+mn-lt"/>
            </a:endParaRPr>
          </a:p>
        </p:txBody>
      </p:sp>
      <p:pic>
        <p:nvPicPr>
          <p:cNvPr id="3" name="Picture Placeholder 2" descr="Senior Group Doing a Tour in Hexham Senior group are doing a local tour in Northumberland with a guide. They are outside of Hexham Abbey Cathedral. tour guide  stock pictures, royalty-free photos &amp; images">
            <a:extLst>
              <a:ext uri="{FF2B5EF4-FFF2-40B4-BE49-F238E27FC236}">
                <a16:creationId xmlns:a16="http://schemas.microsoft.com/office/drawing/2014/main" id="{1A1305F1-470C-4DD7-9B45-40689B20CBF5}"/>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17855" r="17855"/>
          <a:stretch>
            <a:fillRect/>
          </a:stretch>
        </p:blipFill>
        <p:spPr bwMode="auto">
          <a:xfrm>
            <a:off x="7040153" y="3028280"/>
            <a:ext cx="3691822" cy="3829719"/>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4">
            <a:extLst>
              <a:ext uri="{FF2B5EF4-FFF2-40B4-BE49-F238E27FC236}">
                <a16:creationId xmlns:a16="http://schemas.microsoft.com/office/drawing/2014/main" id="{5C3E5DBD-E1BD-4869-DE98-50BFFBBE7B27}"/>
              </a:ext>
            </a:extLst>
          </p:cNvPr>
          <p:cNvSpPr>
            <a:spLocks noGrp="1"/>
          </p:cNvSpPr>
          <p:nvPr>
            <p:ph type="body" sz="quarter" idx="15"/>
          </p:nvPr>
        </p:nvSpPr>
        <p:spPr>
          <a:xfrm>
            <a:off x="379522" y="373878"/>
            <a:ext cx="6214916" cy="631527"/>
          </a:xfrm>
        </p:spPr>
        <p:txBody>
          <a:bodyPr/>
          <a:lstStyle/>
          <a:p>
            <a:pPr marL="0" lvl="0" indent="0" algn="l" rtl="0">
              <a:lnSpc>
                <a:spcPct val="100000"/>
              </a:lnSpc>
              <a:spcBef>
                <a:spcPts val="0"/>
              </a:spcBef>
              <a:spcAft>
                <a:spcPts val="0"/>
              </a:spcAft>
              <a:buClr>
                <a:srgbClr val="E43794"/>
              </a:buClr>
              <a:buSzPts val="2000"/>
              <a:buNone/>
            </a:pPr>
            <a:r>
              <a:rPr lang="ig-NG" b="1" dirty="0">
                <a:latin typeface="+mn-lt"/>
              </a:rPr>
              <a:t>NARRAZIONE DELL’ESPERIENZA</a:t>
            </a:r>
          </a:p>
        </p:txBody>
      </p:sp>
    </p:spTree>
    <p:extLst>
      <p:ext uri="{BB962C8B-B14F-4D97-AF65-F5344CB8AC3E}">
        <p14:creationId xmlns:p14="http://schemas.microsoft.com/office/powerpoint/2010/main" val="42721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5</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6096000" y="4368711"/>
            <a:ext cx="4301302" cy="1754503"/>
          </a:xfrm>
        </p:spPr>
        <p:txBody>
          <a:bodyPr/>
          <a:lstStyle/>
          <a:p>
            <a:pPr marL="0" lvl="0" indent="0" algn="l" rtl="0">
              <a:spcBef>
                <a:spcPts val="0"/>
              </a:spcBef>
              <a:spcAft>
                <a:spcPts val="0"/>
              </a:spcAft>
              <a:buNone/>
            </a:pPr>
            <a:r>
              <a:rPr lang="it-IT" dirty="0">
                <a:latin typeface="+mn-lt"/>
                <a:ea typeface="Avenir"/>
                <a:cs typeface="Avenir"/>
                <a:sym typeface="Avenir"/>
              </a:rPr>
              <a:t>1</a:t>
            </a:r>
            <a:r>
              <a:rPr lang="it-IT" dirty="0">
                <a:solidFill>
                  <a:srgbClr val="E43794"/>
                </a:solidFill>
                <a:latin typeface="+mn-lt"/>
                <a:ea typeface="Avenir"/>
                <a:cs typeface="Avenir"/>
                <a:sym typeface="Avenir"/>
              </a:rPr>
              <a:t>. Cosa sono le esperienze turistiche immersive?</a:t>
            </a: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2563493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651634" y="1"/>
            <a:ext cx="4888733"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2" name="Slide Number Placeholder 1">
            <a:extLst>
              <a:ext uri="{FF2B5EF4-FFF2-40B4-BE49-F238E27FC236}">
                <a16:creationId xmlns:a16="http://schemas.microsoft.com/office/drawing/2014/main" id="{AF06F3A4-2F05-48AD-A6B0-0AA6B62E9A96}"/>
              </a:ext>
            </a:extLst>
          </p:cNvPr>
          <p:cNvSpPr>
            <a:spLocks noGrp="1"/>
          </p:cNvSpPr>
          <p:nvPr>
            <p:ph type="sldNum" sz="quarter" idx="14"/>
          </p:nvPr>
        </p:nvSpPr>
        <p:spPr/>
        <p:txBody>
          <a:bodyPr/>
          <a:lstStyle/>
          <a:p>
            <a:fld id="{9C527BFA-2C0E-4CEC-B6A5-913A56FEF4B4}" type="slidenum">
              <a:rPr lang="fr-CA" smtClean="0"/>
              <a:pPr/>
              <a:t>50</a:t>
            </a:fld>
            <a:endParaRPr lang="fr-CA" dirty="0"/>
          </a:p>
        </p:txBody>
      </p:sp>
      <p:sp>
        <p:nvSpPr>
          <p:cNvPr id="6" name="Text Placeholder 2">
            <a:extLst>
              <a:ext uri="{FF2B5EF4-FFF2-40B4-BE49-F238E27FC236}">
                <a16:creationId xmlns:a16="http://schemas.microsoft.com/office/drawing/2014/main" id="{A2B4DF2E-A673-4895-B2A7-8CC37D28C6DD}"/>
              </a:ext>
            </a:extLst>
          </p:cNvPr>
          <p:cNvSpPr txBox="1">
            <a:spLocks/>
          </p:cNvSpPr>
          <p:nvPr/>
        </p:nvSpPr>
        <p:spPr>
          <a:xfrm>
            <a:off x="465666" y="86297"/>
            <a:ext cx="11260668" cy="481258"/>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endParaRPr lang="sl-SI" sz="2400" dirty="0">
              <a:solidFill>
                <a:schemeClr val="bg1"/>
              </a:solidFill>
              <a:latin typeface="Avenir"/>
              <a:ea typeface="Avenir"/>
              <a:cs typeface="Avenir"/>
              <a:sym typeface="Avenir"/>
            </a:endParaRPr>
          </a:p>
          <a:p>
            <a:pPr marL="0" indent="0">
              <a:lnSpc>
                <a:spcPct val="100000"/>
              </a:lnSpc>
              <a:spcBef>
                <a:spcPts val="0"/>
              </a:spcBef>
              <a:buClr>
                <a:srgbClr val="E43794"/>
              </a:buClr>
              <a:buSzPts val="2000"/>
              <a:buNone/>
            </a:pPr>
            <a:r>
              <a:rPr lang="it-IT" sz="9600" b="1" dirty="0">
                <a:solidFill>
                  <a:schemeClr val="bg1"/>
                </a:solidFill>
                <a:ea typeface="Avenir"/>
                <a:cs typeface="Avenir"/>
                <a:sym typeface="Avenir"/>
              </a:rPr>
              <a:t>Compila il canvas sotto per definire la tua storia. Ricorda: le persone amano i sogni!</a:t>
            </a:r>
          </a:p>
          <a:p>
            <a:pPr marL="0" indent="0">
              <a:lnSpc>
                <a:spcPct val="100000"/>
              </a:lnSpc>
              <a:spcBef>
                <a:spcPts val="0"/>
              </a:spcBef>
              <a:buClr>
                <a:srgbClr val="E43794"/>
              </a:buClr>
              <a:buSzPts val="2000"/>
              <a:buFont typeface="Arial" panose="020B0604020202020204" pitchFamily="34" charset="0"/>
              <a:buNone/>
            </a:pPr>
            <a:endParaRPr lang="en-US" sz="2400" dirty="0">
              <a:solidFill>
                <a:schemeClr val="bg1"/>
              </a:solidFill>
              <a:latin typeface="Avenir"/>
              <a:ea typeface="Avenir"/>
              <a:cs typeface="Avenir"/>
              <a:sym typeface="Avenir"/>
            </a:endParaRPr>
          </a:p>
        </p:txBody>
      </p:sp>
      <p:pic>
        <p:nvPicPr>
          <p:cNvPr id="11" name="Google Shape;699;p69">
            <a:extLst>
              <a:ext uri="{FF2B5EF4-FFF2-40B4-BE49-F238E27FC236}">
                <a16:creationId xmlns:a16="http://schemas.microsoft.com/office/drawing/2014/main" id="{64AD12CB-A2B7-4BB3-AB30-E0C312A14F66}"/>
              </a:ext>
            </a:extLst>
          </p:cNvPr>
          <p:cNvPicPr preferRelativeResize="0"/>
          <p:nvPr/>
        </p:nvPicPr>
        <p:blipFill>
          <a:blip r:embed="rId2">
            <a:alphaModFix/>
          </a:blip>
          <a:stretch>
            <a:fillRect/>
          </a:stretch>
        </p:blipFill>
        <p:spPr>
          <a:xfrm>
            <a:off x="2064014" y="681759"/>
            <a:ext cx="8063973" cy="6176241"/>
          </a:xfrm>
          <a:prstGeom prst="rect">
            <a:avLst/>
          </a:prstGeom>
          <a:noFill/>
          <a:ln>
            <a:noFill/>
          </a:ln>
        </p:spPr>
      </p:pic>
      <p:sp>
        <p:nvSpPr>
          <p:cNvPr id="3" name="TextBox 2">
            <a:extLst>
              <a:ext uri="{FF2B5EF4-FFF2-40B4-BE49-F238E27FC236}">
                <a16:creationId xmlns:a16="http://schemas.microsoft.com/office/drawing/2014/main" id="{6D1149E0-E1EF-6257-00E9-B58EDB262B5D}"/>
              </a:ext>
            </a:extLst>
          </p:cNvPr>
          <p:cNvSpPr txBox="1"/>
          <p:nvPr/>
        </p:nvSpPr>
        <p:spPr>
          <a:xfrm>
            <a:off x="262946" y="5475253"/>
            <a:ext cx="1801067" cy="1200329"/>
          </a:xfrm>
          <a:prstGeom prst="rect">
            <a:avLst/>
          </a:prstGeom>
          <a:noFill/>
        </p:spPr>
        <p:txBody>
          <a:bodyPr wrap="square" rtlCol="0">
            <a:spAutoFit/>
          </a:bodyPr>
          <a:lstStyle/>
          <a:p>
            <a:r>
              <a:rPr lang="en-GB" sz="2400" dirty="0">
                <a:hlinkClick r:id="rId3"/>
              </a:rPr>
              <a:t>Clicca qui per scaricare il canvas</a:t>
            </a:r>
            <a:endParaRPr lang="en-GB" sz="2400" dirty="0"/>
          </a:p>
        </p:txBody>
      </p:sp>
    </p:spTree>
    <p:extLst>
      <p:ext uri="{BB962C8B-B14F-4D97-AF65-F5344CB8AC3E}">
        <p14:creationId xmlns:p14="http://schemas.microsoft.com/office/powerpoint/2010/main" val="906196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7"/>
          </p:nvPr>
        </p:nvSpPr>
        <p:spPr>
          <a:xfrm>
            <a:off x="389683" y="1051075"/>
            <a:ext cx="5706318" cy="5503004"/>
          </a:xfrm>
        </p:spPr>
        <p:txBody>
          <a:bodyPr/>
          <a:lstStyle/>
          <a:p>
            <a:pPr algn="just">
              <a:buClr>
                <a:schemeClr val="dk1"/>
              </a:buClr>
              <a:buSzPts val="1100"/>
            </a:pPr>
            <a:r>
              <a:rPr lang="it-IT" dirty="0">
                <a:latin typeface="+mn-lt"/>
              </a:rPr>
              <a:t>Un'esperienza turistica è costituita da una serie di momenti. I cosiddetti "momenti wow" sono quelli che il visitatore porterà nel cuore per tutta la vita e che racconterà ad amici e parenti. </a:t>
            </a:r>
          </a:p>
          <a:p>
            <a:pPr algn="just">
              <a:buClr>
                <a:schemeClr val="dk1"/>
              </a:buClr>
              <a:buSzPts val="1100"/>
            </a:pPr>
            <a:r>
              <a:rPr lang="it-IT" dirty="0">
                <a:latin typeface="+mn-lt"/>
              </a:rPr>
              <a:t>Può essere un aperitivo al tramonto, un'esperienza pratica, una chiacchierata con un residente... </a:t>
            </a:r>
          </a:p>
          <a:p>
            <a:pPr marL="0" marR="0" lvl="0" indent="0" algn="just" rtl="0">
              <a:lnSpc>
                <a:spcPct val="100000"/>
              </a:lnSpc>
              <a:spcBef>
                <a:spcPts val="0"/>
              </a:spcBef>
              <a:spcAft>
                <a:spcPts val="0"/>
              </a:spcAft>
              <a:buClr>
                <a:schemeClr val="dk1"/>
              </a:buClr>
              <a:buSzPts val="1100"/>
              <a:buNone/>
            </a:pPr>
            <a:r>
              <a:rPr lang="it-IT" sz="1000" dirty="0">
                <a:solidFill>
                  <a:schemeClr val="tx1">
                    <a:lumMod val="65000"/>
                    <a:lumOff val="35000"/>
                  </a:schemeClr>
                </a:solidFill>
                <a:latin typeface="+mn-lt"/>
              </a:rPr>
              <a:t> </a:t>
            </a:r>
          </a:p>
          <a:p>
            <a:pPr algn="just">
              <a:buClr>
                <a:schemeClr val="dk1"/>
              </a:buClr>
              <a:buSzPts val="1100"/>
            </a:pPr>
            <a:r>
              <a:rPr lang="it-IT" dirty="0">
                <a:latin typeface="+mn-lt"/>
              </a:rPr>
              <a:t>Per arrivare a un momento wow è importante che:</a:t>
            </a:r>
          </a:p>
          <a:p>
            <a:pPr algn="just">
              <a:buClr>
                <a:schemeClr val="dk1"/>
              </a:buClr>
              <a:buSzPts val="1100"/>
            </a:pPr>
            <a:r>
              <a:rPr lang="it-IT" sz="1000" dirty="0">
                <a:solidFill>
                  <a:schemeClr val="tx1">
                    <a:lumMod val="65000"/>
                    <a:lumOff val="35000"/>
                  </a:schemeClr>
                </a:solidFill>
                <a:latin typeface="+mn-lt"/>
              </a:rPr>
              <a:t> </a:t>
            </a:r>
          </a:p>
          <a:p>
            <a:pPr marL="342900" lvl="0" indent="-342900" algn="just">
              <a:buClr>
                <a:schemeClr val="dk1"/>
              </a:buClr>
              <a:buSzPts val="1100"/>
              <a:buFont typeface="+mj-lt"/>
              <a:buAutoNum type="arabicPeriod"/>
            </a:pPr>
            <a:r>
              <a:rPr lang="it-IT" dirty="0">
                <a:latin typeface="+mn-lt"/>
              </a:rPr>
              <a:t>tu </a:t>
            </a:r>
            <a:r>
              <a:rPr lang="it-IT" b="1" dirty="0">
                <a:latin typeface="+mn-lt"/>
              </a:rPr>
              <a:t>riconosca i momenti </a:t>
            </a:r>
            <a:r>
              <a:rPr lang="it-IT" dirty="0">
                <a:latin typeface="+mn-lt"/>
              </a:rPr>
              <a:t>in cui il cuore del vostro visitatore farà un balzo, </a:t>
            </a:r>
          </a:p>
          <a:p>
            <a:pPr marL="342900" indent="-342900" algn="just">
              <a:buClr>
                <a:schemeClr val="dk1"/>
              </a:buClr>
              <a:buSzPts val="1100"/>
              <a:buFont typeface="+mj-lt"/>
              <a:buAutoNum type="arabicPeriod"/>
            </a:pPr>
            <a:r>
              <a:rPr lang="it-IT" dirty="0">
                <a:latin typeface="+mn-lt"/>
              </a:rPr>
              <a:t>tu </a:t>
            </a:r>
            <a:r>
              <a:rPr lang="it-IT" b="1" dirty="0">
                <a:latin typeface="+mn-lt"/>
              </a:rPr>
              <a:t>costruisca</a:t>
            </a:r>
            <a:r>
              <a:rPr lang="it-IT" dirty="0">
                <a:latin typeface="+mn-lt"/>
              </a:rPr>
              <a:t> il resto dell'esperienza </a:t>
            </a:r>
            <a:r>
              <a:rPr lang="it-IT" b="1" dirty="0">
                <a:latin typeface="+mn-lt"/>
              </a:rPr>
              <a:t>intorno a quei momenti. </a:t>
            </a:r>
            <a:r>
              <a:rPr lang="it-IT" b="1" dirty="0">
                <a:solidFill>
                  <a:schemeClr val="bg1">
                    <a:lumMod val="50000"/>
                  </a:schemeClr>
                </a:solidFill>
                <a:latin typeface="+mn-lt"/>
              </a:rPr>
              <a:t> </a:t>
            </a:r>
          </a:p>
          <a:p>
            <a:pPr marL="0" marR="0" lvl="0" indent="0" algn="just" rtl="0">
              <a:lnSpc>
                <a:spcPct val="100000"/>
              </a:lnSpc>
              <a:spcBef>
                <a:spcPts val="0"/>
              </a:spcBef>
              <a:spcAft>
                <a:spcPts val="0"/>
              </a:spcAft>
              <a:buClr>
                <a:srgbClr val="7F7F7F"/>
              </a:buClr>
              <a:buSzPts val="1200"/>
              <a:buNone/>
            </a:pPr>
            <a:endParaRPr lang="it-IT" dirty="0">
              <a:solidFill>
                <a:schemeClr val="bg1">
                  <a:lumMod val="50000"/>
                </a:schemeClr>
              </a:solidFill>
              <a:latin typeface="+mn-lt"/>
            </a:endParaRPr>
          </a:p>
        </p:txBody>
      </p:sp>
      <p:pic>
        <p:nvPicPr>
          <p:cNvPr id="7" name="Google Shape;683;p67">
            <a:hlinkClick r:id="rId2"/>
            <a:extLst>
              <a:ext uri="{FF2B5EF4-FFF2-40B4-BE49-F238E27FC236}">
                <a16:creationId xmlns:a16="http://schemas.microsoft.com/office/drawing/2014/main" id="{0220E9BD-1C9B-44C1-A299-EA4569C7B913}"/>
              </a:ext>
            </a:extLst>
          </p:cNvPr>
          <p:cNvPicPr preferRelativeResize="0">
            <a:picLocks noGrp="1"/>
          </p:cNvPicPr>
          <p:nvPr>
            <p:ph type="pic" sz="quarter" idx="13"/>
          </p:nvPr>
        </p:nvPicPr>
        <p:blipFill rotWithShape="1">
          <a:blip r:embed="rId3">
            <a:alphaModFix/>
          </a:blip>
          <a:srcRect l="17863" r="17863"/>
          <a:stretch/>
        </p:blipFill>
        <p:spPr>
          <a:xfrm>
            <a:off x="7040021" y="3028950"/>
            <a:ext cx="3692525" cy="3829050"/>
          </a:xfrm>
          <a:prstGeom prst="rect">
            <a:avLst/>
          </a:prstGeom>
          <a:noFill/>
          <a:ln>
            <a:noFill/>
          </a:ln>
        </p:spPr>
      </p:pic>
      <p:sp>
        <p:nvSpPr>
          <p:cNvPr id="8" name="Text Placeholder 4">
            <a:extLst>
              <a:ext uri="{FF2B5EF4-FFF2-40B4-BE49-F238E27FC236}">
                <a16:creationId xmlns:a16="http://schemas.microsoft.com/office/drawing/2014/main" id="{9D02FD4A-EF2C-4AE4-99E5-40F3AB9CA86D}"/>
              </a:ext>
            </a:extLst>
          </p:cNvPr>
          <p:cNvSpPr txBox="1">
            <a:spLocks/>
          </p:cNvSpPr>
          <p:nvPr/>
        </p:nvSpPr>
        <p:spPr>
          <a:xfrm>
            <a:off x="7040021" y="2230681"/>
            <a:ext cx="3692525" cy="625641"/>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Clr>
                <a:srgbClr val="E43794"/>
              </a:buClr>
              <a:buSzPts val="2000"/>
            </a:pPr>
            <a:r>
              <a:rPr lang="it-IT" sz="1800" b="0" dirty="0">
                <a:solidFill>
                  <a:schemeClr val="tx1"/>
                </a:solidFill>
                <a:latin typeface="+mn-lt"/>
                <a:cs typeface="Poppins" pitchFamily="2" charset="77"/>
              </a:rPr>
              <a:t>*</a:t>
            </a:r>
            <a:r>
              <a:rPr lang="it-IT" sz="1800" b="0" dirty="0">
                <a:solidFill>
                  <a:srgbClr val="7F7F7F"/>
                </a:solidFill>
                <a:latin typeface="+mn-lt"/>
                <a:cs typeface="Poppins" pitchFamily="2" charset="77"/>
              </a:rPr>
              <a:t>clicca sull’immagine per vedere il </a:t>
            </a:r>
            <a:r>
              <a:rPr lang="it-IT" sz="1800" b="0" dirty="0" err="1">
                <a:solidFill>
                  <a:srgbClr val="7F7F7F"/>
                </a:solidFill>
                <a:latin typeface="+mn-lt"/>
                <a:cs typeface="Poppins" pitchFamily="2" charset="77"/>
              </a:rPr>
              <a:t>TEDx</a:t>
            </a:r>
            <a:r>
              <a:rPr lang="it-IT" sz="1800" b="0" dirty="0">
                <a:solidFill>
                  <a:srgbClr val="7F7F7F"/>
                </a:solidFill>
                <a:latin typeface="+mn-lt"/>
                <a:cs typeface="Poppins" pitchFamily="2" charset="77"/>
              </a:rPr>
              <a:t> talk “</a:t>
            </a:r>
            <a:r>
              <a:rPr lang="it-IT" sz="1800" b="0" dirty="0" err="1">
                <a:solidFill>
                  <a:srgbClr val="7F7F7F"/>
                </a:solidFill>
                <a:latin typeface="+mn-lt"/>
                <a:cs typeface="Poppins" pitchFamily="2" charset="77"/>
              </a:rPr>
              <a:t>Getting</a:t>
            </a:r>
            <a:r>
              <a:rPr lang="it-IT" sz="1800" b="0" dirty="0">
                <a:solidFill>
                  <a:srgbClr val="7F7F7F"/>
                </a:solidFill>
                <a:latin typeface="+mn-lt"/>
                <a:cs typeface="Poppins" pitchFamily="2" charset="77"/>
              </a:rPr>
              <a:t> to Wow!”  </a:t>
            </a:r>
          </a:p>
        </p:txBody>
      </p:sp>
      <p:sp>
        <p:nvSpPr>
          <p:cNvPr id="10" name="Text Placeholder 4">
            <a:extLst>
              <a:ext uri="{FF2B5EF4-FFF2-40B4-BE49-F238E27FC236}">
                <a16:creationId xmlns:a16="http://schemas.microsoft.com/office/drawing/2014/main" id="{0E04542C-51EC-4092-86D0-E20522374DC1}"/>
              </a:ext>
            </a:extLst>
          </p:cNvPr>
          <p:cNvSpPr txBox="1">
            <a:spLocks/>
          </p:cNvSpPr>
          <p:nvPr/>
        </p:nvSpPr>
        <p:spPr>
          <a:xfrm>
            <a:off x="389682" y="303921"/>
            <a:ext cx="5614878" cy="6315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l" rtl="0">
              <a:lnSpc>
                <a:spcPct val="100000"/>
              </a:lnSpc>
              <a:spcBef>
                <a:spcPts val="0"/>
              </a:spcBef>
              <a:spcAft>
                <a:spcPts val="0"/>
              </a:spcAft>
              <a:buClr>
                <a:srgbClr val="E43794"/>
              </a:buClr>
              <a:buSzPts val="2000"/>
              <a:buNone/>
            </a:pPr>
            <a:r>
              <a:rPr lang="it-IT" b="1" dirty="0">
                <a:latin typeface="+mn-lt"/>
              </a:rPr>
              <a:t>MOMENTI WOW</a:t>
            </a:r>
          </a:p>
        </p:txBody>
      </p:sp>
    </p:spTree>
    <p:extLst>
      <p:ext uri="{BB962C8B-B14F-4D97-AF65-F5344CB8AC3E}">
        <p14:creationId xmlns:p14="http://schemas.microsoft.com/office/powerpoint/2010/main" val="2059805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14"/>
          </p:nvPr>
        </p:nvSpPr>
        <p:spPr/>
        <p:txBody>
          <a:bodyPr/>
          <a:lstStyle/>
          <a:p>
            <a:fld id="{9C527BFA-2C0E-4CEC-B6A5-913A56FEF4B4}" type="slidenum">
              <a:rPr lang="fr-CA" smtClean="0"/>
              <a:pPr/>
              <a:t>52</a:t>
            </a:fld>
            <a:endParaRPr lang="fr-CA" dirty="0"/>
          </a:p>
        </p:txBody>
      </p:sp>
      <p:sp>
        <p:nvSpPr>
          <p:cNvPr id="4" name="Text Placeholder 3">
            <a:extLst>
              <a:ext uri="{FF2B5EF4-FFF2-40B4-BE49-F238E27FC236}">
                <a16:creationId xmlns:a16="http://schemas.microsoft.com/office/drawing/2014/main" id="{2F1DAB0F-DBF1-9E4A-8DBC-CE67AA854EB2}"/>
              </a:ext>
            </a:extLst>
          </p:cNvPr>
          <p:cNvSpPr>
            <a:spLocks noGrp="1"/>
          </p:cNvSpPr>
          <p:nvPr>
            <p:ph type="body" sz="quarter" idx="19"/>
          </p:nvPr>
        </p:nvSpPr>
        <p:spPr>
          <a:xfrm>
            <a:off x="465667" y="1245268"/>
            <a:ext cx="11260666" cy="5456745"/>
          </a:xfrm>
        </p:spPr>
        <p:txBody>
          <a:bodyPr numCol="2"/>
          <a:lstStyle/>
          <a:p>
            <a:pPr marL="457200" lvl="0" indent="-304800" algn="l">
              <a:lnSpc>
                <a:spcPct val="115000"/>
              </a:lnSpc>
              <a:buClr>
                <a:srgbClr val="E43794"/>
              </a:buClr>
              <a:buSzPts val="1200"/>
              <a:buChar char="★"/>
            </a:pPr>
            <a:r>
              <a:rPr lang="it-IT">
                <a:solidFill>
                  <a:srgbClr val="E43794"/>
                </a:solidFill>
                <a:latin typeface="+mn-lt"/>
              </a:rPr>
              <a:t>Inizia dall'unicità della tua esperienza</a:t>
            </a:r>
            <a:r>
              <a:rPr lang="it-IT" b="0">
                <a:solidFill>
                  <a:schemeClr val="dk1"/>
                </a:solidFill>
                <a:highlight>
                  <a:schemeClr val="lt1"/>
                </a:highlight>
                <a:latin typeface="+mn-lt"/>
              </a:rPr>
              <a:t>: </a:t>
            </a:r>
            <a:r>
              <a:rPr lang="it-IT">
                <a:solidFill>
                  <a:schemeClr val="bg1">
                    <a:lumMod val="50000"/>
                  </a:schemeClr>
                </a:solidFill>
                <a:latin typeface="+mn-lt"/>
              </a:rPr>
              <a:t>Qual è </a:t>
            </a:r>
            <a:r>
              <a:rPr lang="it-IT" b="1">
                <a:solidFill>
                  <a:schemeClr val="bg1">
                    <a:lumMod val="50000"/>
                  </a:schemeClr>
                </a:solidFill>
                <a:latin typeface="+mn-lt"/>
              </a:rPr>
              <a:t>l'unicità</a:t>
            </a:r>
            <a:r>
              <a:rPr lang="it-IT">
                <a:solidFill>
                  <a:schemeClr val="bg1">
                    <a:lumMod val="50000"/>
                  </a:schemeClr>
                </a:solidFill>
                <a:latin typeface="+mn-lt"/>
              </a:rPr>
              <a:t> che i visitatori non possono trovare altrove?</a:t>
            </a:r>
          </a:p>
          <a:p>
            <a:pPr marL="457200" lvl="0" indent="-304800" algn="l" rtl="0">
              <a:lnSpc>
                <a:spcPct val="115000"/>
              </a:lnSpc>
              <a:spcBef>
                <a:spcPts val="1000"/>
              </a:spcBef>
              <a:spcAft>
                <a:spcPts val="0"/>
              </a:spcAft>
              <a:buClr>
                <a:srgbClr val="E43794"/>
              </a:buClr>
              <a:buSzPts val="1200"/>
              <a:buChar char="★"/>
            </a:pPr>
            <a:r>
              <a:rPr lang="it-IT">
                <a:solidFill>
                  <a:srgbClr val="E43794"/>
                </a:solidFill>
                <a:highlight>
                  <a:schemeClr val="lt1"/>
                </a:highlight>
                <a:latin typeface="+mn-lt"/>
              </a:rPr>
              <a:t>Crea una storia</a:t>
            </a:r>
            <a:r>
              <a:rPr lang="it-IT" b="0">
                <a:solidFill>
                  <a:schemeClr val="dk1"/>
                </a:solidFill>
                <a:highlight>
                  <a:schemeClr val="lt1"/>
                </a:highlight>
                <a:latin typeface="+mn-lt"/>
              </a:rPr>
              <a:t>: </a:t>
            </a:r>
            <a:r>
              <a:rPr lang="it-IT" b="0">
                <a:solidFill>
                  <a:schemeClr val="bg1">
                    <a:lumMod val="50000"/>
                  </a:schemeClr>
                </a:solidFill>
                <a:highlight>
                  <a:schemeClr val="lt1"/>
                </a:highlight>
                <a:latin typeface="+mn-lt"/>
              </a:rPr>
              <a:t>il tuo sito dovrebbe raccontare una </a:t>
            </a:r>
            <a:r>
              <a:rPr lang="it-IT" b="1">
                <a:solidFill>
                  <a:schemeClr val="bg1">
                    <a:lumMod val="50000"/>
                  </a:schemeClr>
                </a:solidFill>
                <a:highlight>
                  <a:schemeClr val="lt1"/>
                </a:highlight>
                <a:latin typeface="+mn-lt"/>
              </a:rPr>
              <a:t>storia ispirazionale</a:t>
            </a:r>
            <a:r>
              <a:rPr lang="it-IT">
                <a:solidFill>
                  <a:schemeClr val="bg1">
                    <a:lumMod val="50000"/>
                  </a:schemeClr>
                </a:solidFill>
                <a:highlight>
                  <a:schemeClr val="lt1"/>
                </a:highlight>
                <a:latin typeface="+mn-lt"/>
              </a:rPr>
              <a:t>.</a:t>
            </a:r>
          </a:p>
          <a:p>
            <a:pPr marL="457200" lvl="0" indent="-304800" algn="l">
              <a:lnSpc>
                <a:spcPct val="115000"/>
              </a:lnSpc>
              <a:spcBef>
                <a:spcPts val="1000"/>
              </a:spcBef>
              <a:buClr>
                <a:srgbClr val="E43794"/>
              </a:buClr>
              <a:buSzPts val="1200"/>
              <a:buChar char="★"/>
            </a:pPr>
            <a:r>
              <a:rPr lang="it-IT">
                <a:solidFill>
                  <a:srgbClr val="E43794"/>
                </a:solidFill>
                <a:highlight>
                  <a:schemeClr val="lt1"/>
                </a:highlight>
                <a:latin typeface="+mn-lt"/>
              </a:rPr>
              <a:t>Il visitatore è protagonista</a:t>
            </a:r>
            <a:r>
              <a:rPr lang="it-IT" b="0">
                <a:solidFill>
                  <a:schemeClr val="dk1"/>
                </a:solidFill>
                <a:highlight>
                  <a:schemeClr val="lt1"/>
                </a:highlight>
                <a:latin typeface="+mn-lt"/>
              </a:rPr>
              <a:t>: </a:t>
            </a:r>
            <a:r>
              <a:rPr lang="it-IT">
                <a:solidFill>
                  <a:schemeClr val="bg1">
                    <a:lumMod val="50000"/>
                  </a:schemeClr>
                </a:solidFill>
                <a:latin typeface="+mn-lt"/>
              </a:rPr>
              <a:t>progetta esperienze che </a:t>
            </a:r>
            <a:r>
              <a:rPr lang="it-IT" b="1">
                <a:solidFill>
                  <a:schemeClr val="bg1">
                    <a:lumMod val="50000"/>
                  </a:schemeClr>
                </a:solidFill>
                <a:latin typeface="+mn-lt"/>
              </a:rPr>
              <a:t>superino le sue aspettative</a:t>
            </a:r>
            <a:r>
              <a:rPr lang="it-IT">
                <a:solidFill>
                  <a:schemeClr val="bg1">
                    <a:lumMod val="50000"/>
                  </a:schemeClr>
                </a:solidFill>
                <a:latin typeface="+mn-lt"/>
              </a:rPr>
              <a:t>.</a:t>
            </a:r>
          </a:p>
          <a:p>
            <a:pPr marL="457200" lvl="0" indent="-304800" algn="l" rtl="0">
              <a:lnSpc>
                <a:spcPct val="115000"/>
              </a:lnSpc>
              <a:spcBef>
                <a:spcPts val="1000"/>
              </a:spcBef>
              <a:spcAft>
                <a:spcPts val="0"/>
              </a:spcAft>
              <a:buClr>
                <a:srgbClr val="E43794"/>
              </a:buClr>
              <a:buSzPts val="1200"/>
              <a:buChar char="★"/>
            </a:pPr>
            <a:r>
              <a:rPr lang="it-IT">
                <a:solidFill>
                  <a:srgbClr val="E43794"/>
                </a:solidFill>
                <a:highlight>
                  <a:schemeClr val="lt1"/>
                </a:highlight>
                <a:latin typeface="+mn-lt"/>
              </a:rPr>
              <a:t>Stimola i 5 sensi</a:t>
            </a:r>
            <a:r>
              <a:rPr lang="it-IT" b="0">
                <a:solidFill>
                  <a:schemeClr val="dk1"/>
                </a:solidFill>
                <a:highlight>
                  <a:schemeClr val="lt1"/>
                </a:highlight>
                <a:latin typeface="+mn-lt"/>
              </a:rPr>
              <a:t>: </a:t>
            </a:r>
            <a:r>
              <a:rPr lang="it-IT" b="0">
                <a:solidFill>
                  <a:schemeClr val="bg1">
                    <a:lumMod val="50000"/>
                  </a:schemeClr>
                </a:solidFill>
                <a:highlight>
                  <a:schemeClr val="lt1"/>
                </a:highlight>
                <a:latin typeface="+mn-lt"/>
              </a:rPr>
              <a:t>progetta esperienze che </a:t>
            </a:r>
            <a:r>
              <a:rPr lang="it-IT" b="1">
                <a:solidFill>
                  <a:schemeClr val="bg1">
                    <a:lumMod val="50000"/>
                  </a:schemeClr>
                </a:solidFill>
                <a:highlight>
                  <a:schemeClr val="lt1"/>
                </a:highlight>
                <a:latin typeface="+mn-lt"/>
              </a:rPr>
              <a:t>generino emozioni forti </a:t>
            </a:r>
            <a:endParaRPr lang="it-IT" b="1">
              <a:solidFill>
                <a:srgbClr val="E43794"/>
              </a:solidFill>
              <a:highlight>
                <a:schemeClr val="lt1"/>
              </a:highlight>
              <a:latin typeface="+mn-lt"/>
            </a:endParaRPr>
          </a:p>
        </p:txBody>
      </p:sp>
      <p:pic>
        <p:nvPicPr>
          <p:cNvPr id="1028" name="Picture 4" descr="Top view of delicious sprinkled jelly sweets composed in lines with one candy aside on pink backdrop in candy shop">
            <a:extLst>
              <a:ext uri="{FF2B5EF4-FFF2-40B4-BE49-F238E27FC236}">
                <a16:creationId xmlns:a16="http://schemas.microsoft.com/office/drawing/2014/main" id="{8F9D03F0-BC37-4E4B-A58A-5054FC2A2A1D}"/>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12056" t="17143" r="34193" b="13878"/>
          <a:stretch/>
        </p:blipFill>
        <p:spPr bwMode="auto">
          <a:xfrm>
            <a:off x="6209397" y="1367189"/>
            <a:ext cx="5516936" cy="468818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60D42CF-6BB2-4750-BE09-8542564FAD8C}"/>
              </a:ext>
            </a:extLst>
          </p:cNvPr>
          <p:cNvSpPr txBox="1"/>
          <p:nvPr/>
        </p:nvSpPr>
        <p:spPr>
          <a:xfrm>
            <a:off x="1055649" y="21267"/>
            <a:ext cx="10080702" cy="646331"/>
          </a:xfrm>
          <a:prstGeom prst="rect">
            <a:avLst/>
          </a:prstGeom>
          <a:noFill/>
        </p:spPr>
        <p:txBody>
          <a:bodyPr wrap="square" rtlCol="0">
            <a:spAutoFit/>
          </a:bodyPr>
          <a:lstStyle/>
          <a:p>
            <a:pPr algn="ctr"/>
            <a:r>
              <a:rPr lang="it-IT" sz="3600" b="1" dirty="0">
                <a:solidFill>
                  <a:schemeClr val="bg1"/>
                </a:solidFill>
              </a:rPr>
              <a:t>10 consigli per creare esperienze indimenticabili</a:t>
            </a:r>
          </a:p>
        </p:txBody>
      </p:sp>
    </p:spTree>
    <p:extLst>
      <p:ext uri="{BB962C8B-B14F-4D97-AF65-F5344CB8AC3E}">
        <p14:creationId xmlns:p14="http://schemas.microsoft.com/office/powerpoint/2010/main" val="1617462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14"/>
          </p:nvPr>
        </p:nvSpPr>
        <p:spPr/>
        <p:txBody>
          <a:bodyPr/>
          <a:lstStyle/>
          <a:p>
            <a:fld id="{9C527BFA-2C0E-4CEC-B6A5-913A56FEF4B4}" type="slidenum">
              <a:rPr lang="fr-CA" smtClean="0"/>
              <a:pPr/>
              <a:t>53</a:t>
            </a:fld>
            <a:endParaRPr lang="fr-CA" dirty="0"/>
          </a:p>
        </p:txBody>
      </p:sp>
      <p:sp>
        <p:nvSpPr>
          <p:cNvPr id="4" name="Text Placeholder 3">
            <a:extLst>
              <a:ext uri="{FF2B5EF4-FFF2-40B4-BE49-F238E27FC236}">
                <a16:creationId xmlns:a16="http://schemas.microsoft.com/office/drawing/2014/main" id="{2F1DAB0F-DBF1-9E4A-8DBC-CE67AA854EB2}"/>
              </a:ext>
            </a:extLst>
          </p:cNvPr>
          <p:cNvSpPr>
            <a:spLocks noGrp="1"/>
          </p:cNvSpPr>
          <p:nvPr>
            <p:ph type="body" sz="quarter" idx="19"/>
          </p:nvPr>
        </p:nvSpPr>
        <p:spPr>
          <a:xfrm>
            <a:off x="465668" y="1251751"/>
            <a:ext cx="11260666" cy="5309048"/>
          </a:xfrm>
        </p:spPr>
        <p:txBody>
          <a:bodyPr numCol="2"/>
          <a:lstStyle/>
          <a:p>
            <a:pPr marL="457200" indent="-304800" algn="l">
              <a:lnSpc>
                <a:spcPct val="115000"/>
              </a:lnSpc>
              <a:buClr>
                <a:srgbClr val="E43794"/>
              </a:buClr>
              <a:buSzPts val="1200"/>
              <a:buChar char="★"/>
            </a:pPr>
            <a:r>
              <a:rPr lang="it-IT" dirty="0">
                <a:solidFill>
                  <a:srgbClr val="E43794"/>
                </a:solidFill>
                <a:highlight>
                  <a:schemeClr val="lt1"/>
                </a:highlight>
                <a:latin typeface="+mn-lt"/>
              </a:rPr>
              <a:t>Esclusività: </a:t>
            </a:r>
            <a:r>
              <a:rPr lang="it-IT" b="1" dirty="0">
                <a:solidFill>
                  <a:schemeClr val="bg1">
                    <a:lumMod val="50000"/>
                  </a:schemeClr>
                </a:solidFill>
                <a:latin typeface="+mn-lt"/>
              </a:rPr>
              <a:t>fai sentire speciale il visitatore, </a:t>
            </a:r>
            <a:r>
              <a:rPr lang="it-IT" dirty="0">
                <a:solidFill>
                  <a:schemeClr val="bg1">
                    <a:lumMod val="50000"/>
                  </a:schemeClr>
                </a:solidFill>
                <a:latin typeface="+mn-lt"/>
              </a:rPr>
              <a:t>parte di un'avventura esclusiva</a:t>
            </a:r>
            <a:endParaRPr lang="it-IT" dirty="0">
              <a:solidFill>
                <a:schemeClr val="bg1">
                  <a:lumMod val="50000"/>
                </a:schemeClr>
              </a:solidFill>
              <a:highlight>
                <a:schemeClr val="lt1"/>
              </a:highlight>
              <a:latin typeface="+mn-lt"/>
            </a:endParaRPr>
          </a:p>
          <a:p>
            <a:pPr marL="457200" lvl="0" indent="-304800" algn="l" rtl="0">
              <a:lnSpc>
                <a:spcPct val="115000"/>
              </a:lnSpc>
              <a:spcBef>
                <a:spcPts val="1000"/>
              </a:spcBef>
              <a:spcAft>
                <a:spcPts val="0"/>
              </a:spcAft>
              <a:buClr>
                <a:srgbClr val="E43794"/>
              </a:buClr>
              <a:buSzPts val="1200"/>
              <a:buChar char="★"/>
            </a:pPr>
            <a:r>
              <a:rPr lang="it-IT" dirty="0">
                <a:solidFill>
                  <a:srgbClr val="E43794"/>
                </a:solidFill>
                <a:highlight>
                  <a:schemeClr val="lt1"/>
                </a:highlight>
                <a:latin typeface="+mn-lt"/>
              </a:rPr>
              <a:t>Autenticità</a:t>
            </a:r>
            <a:r>
              <a:rPr lang="it-IT" b="0" dirty="0">
                <a:solidFill>
                  <a:srgbClr val="E43794"/>
                </a:solidFill>
                <a:highlight>
                  <a:schemeClr val="lt1"/>
                </a:highlight>
                <a:latin typeface="+mn-lt"/>
              </a:rPr>
              <a:t>:</a:t>
            </a:r>
            <a:r>
              <a:rPr lang="it-IT" b="0" dirty="0">
                <a:solidFill>
                  <a:schemeClr val="dk1"/>
                </a:solidFill>
                <a:highlight>
                  <a:schemeClr val="lt1"/>
                </a:highlight>
                <a:latin typeface="+mn-lt"/>
              </a:rPr>
              <a:t> </a:t>
            </a:r>
            <a:r>
              <a:rPr lang="it-IT" b="1" dirty="0">
                <a:solidFill>
                  <a:schemeClr val="bg1">
                    <a:lumMod val="50000"/>
                  </a:schemeClr>
                </a:solidFill>
                <a:highlight>
                  <a:schemeClr val="lt1"/>
                </a:highlight>
                <a:latin typeface="+mn-lt"/>
              </a:rPr>
              <a:t>rimani fedele </a:t>
            </a:r>
            <a:r>
              <a:rPr lang="it-IT" dirty="0">
                <a:solidFill>
                  <a:schemeClr val="bg1">
                    <a:lumMod val="50000"/>
                  </a:schemeClr>
                </a:solidFill>
                <a:highlight>
                  <a:schemeClr val="lt1"/>
                </a:highlight>
                <a:latin typeface="+mn-lt"/>
              </a:rPr>
              <a:t>alla storia e alle tradizioni locali</a:t>
            </a:r>
          </a:p>
          <a:p>
            <a:pPr marL="457200" lvl="0" indent="-304800" algn="l" rtl="0">
              <a:lnSpc>
                <a:spcPct val="115000"/>
              </a:lnSpc>
              <a:spcBef>
                <a:spcPts val="1000"/>
              </a:spcBef>
              <a:spcAft>
                <a:spcPts val="0"/>
              </a:spcAft>
              <a:buClr>
                <a:srgbClr val="E43794"/>
              </a:buClr>
              <a:buSzPts val="1200"/>
              <a:buChar char="★"/>
            </a:pPr>
            <a:r>
              <a:rPr lang="it-IT" dirty="0">
                <a:solidFill>
                  <a:srgbClr val="E43794"/>
                </a:solidFill>
                <a:highlight>
                  <a:schemeClr val="lt1"/>
                </a:highlight>
                <a:latin typeface="+mn-lt"/>
              </a:rPr>
              <a:t>Crea sorprese</a:t>
            </a:r>
            <a:r>
              <a:rPr lang="it-IT" b="0" dirty="0">
                <a:solidFill>
                  <a:schemeClr val="dk1"/>
                </a:solidFill>
                <a:highlight>
                  <a:schemeClr val="lt1"/>
                </a:highlight>
                <a:latin typeface="+mn-lt"/>
              </a:rPr>
              <a:t>: </a:t>
            </a:r>
            <a:r>
              <a:rPr lang="it-IT" b="1" dirty="0">
                <a:solidFill>
                  <a:schemeClr val="bg1">
                    <a:lumMod val="50000"/>
                  </a:schemeClr>
                </a:solidFill>
                <a:highlight>
                  <a:schemeClr val="lt1"/>
                </a:highlight>
                <a:latin typeface="+mn-lt"/>
              </a:rPr>
              <a:t>crea emozioni inaspettate </a:t>
            </a:r>
            <a:r>
              <a:rPr lang="it-IT" dirty="0">
                <a:solidFill>
                  <a:schemeClr val="bg1">
                    <a:lumMod val="50000"/>
                  </a:schemeClr>
                </a:solidFill>
                <a:highlight>
                  <a:schemeClr val="lt1"/>
                </a:highlight>
                <a:latin typeface="+mn-lt"/>
              </a:rPr>
              <a:t>nel visitatore</a:t>
            </a:r>
          </a:p>
          <a:p>
            <a:pPr marL="457200" lvl="0" indent="-304800" algn="l">
              <a:lnSpc>
                <a:spcPct val="115000"/>
              </a:lnSpc>
              <a:spcBef>
                <a:spcPts val="1000"/>
              </a:spcBef>
              <a:buClr>
                <a:srgbClr val="E43794"/>
              </a:buClr>
              <a:buSzPts val="1200"/>
              <a:buChar char="★"/>
            </a:pPr>
            <a:r>
              <a:rPr lang="it-IT" dirty="0">
                <a:solidFill>
                  <a:srgbClr val="E43794"/>
                </a:solidFill>
                <a:highlight>
                  <a:schemeClr val="lt1"/>
                </a:highlight>
                <a:latin typeface="+mn-lt"/>
              </a:rPr>
              <a:t>Crea momenti indimenticabili</a:t>
            </a:r>
            <a:r>
              <a:rPr lang="it-IT" b="0" dirty="0">
                <a:solidFill>
                  <a:schemeClr val="dk1"/>
                </a:solidFill>
                <a:highlight>
                  <a:schemeClr val="lt1"/>
                </a:highlight>
                <a:latin typeface="+mn-lt"/>
              </a:rPr>
              <a:t>: </a:t>
            </a:r>
            <a:r>
              <a:rPr lang="it-IT" b="1" dirty="0">
                <a:solidFill>
                  <a:schemeClr val="bg1">
                    <a:lumMod val="50000"/>
                  </a:schemeClr>
                </a:solidFill>
                <a:latin typeface="+mn-lt"/>
              </a:rPr>
              <a:t>crea momenti </a:t>
            </a:r>
            <a:r>
              <a:rPr lang="it-IT" dirty="0">
                <a:solidFill>
                  <a:schemeClr val="bg1">
                    <a:lumMod val="50000"/>
                  </a:schemeClr>
                </a:solidFill>
                <a:latin typeface="+mn-lt"/>
              </a:rPr>
              <a:t>nella mente del visitatore, da condividere con la famiglia e gli amici.</a:t>
            </a:r>
            <a:endParaRPr lang="it-IT" dirty="0">
              <a:solidFill>
                <a:schemeClr val="bg1">
                  <a:lumMod val="50000"/>
                </a:schemeClr>
              </a:solidFill>
              <a:highlight>
                <a:schemeClr val="lt1"/>
              </a:highlight>
              <a:latin typeface="+mn-lt"/>
            </a:endParaRPr>
          </a:p>
        </p:txBody>
      </p:sp>
      <p:pic>
        <p:nvPicPr>
          <p:cNvPr id="5" name="Slika 4">
            <a:extLst>
              <a:ext uri="{FF2B5EF4-FFF2-40B4-BE49-F238E27FC236}">
                <a16:creationId xmlns:a16="http://schemas.microsoft.com/office/drawing/2014/main" id="{82953136-C14E-4832-8501-B8FBF00D582B}"/>
              </a:ext>
            </a:extLst>
          </p:cNvPr>
          <p:cNvPicPr>
            <a:picLocks noChangeAspect="1"/>
          </p:cNvPicPr>
          <p:nvPr/>
        </p:nvPicPr>
        <p:blipFill rotWithShape="1">
          <a:blip r:embed="rId2"/>
          <a:srcRect l="17358" t="4073" r="9068"/>
          <a:stretch/>
        </p:blipFill>
        <p:spPr>
          <a:xfrm>
            <a:off x="6203749" y="1367164"/>
            <a:ext cx="5522584" cy="4685290"/>
          </a:xfrm>
          <a:prstGeom prst="rect">
            <a:avLst/>
          </a:prstGeom>
        </p:spPr>
      </p:pic>
      <p:sp>
        <p:nvSpPr>
          <p:cNvPr id="6" name="TextBox 2">
            <a:extLst>
              <a:ext uri="{FF2B5EF4-FFF2-40B4-BE49-F238E27FC236}">
                <a16:creationId xmlns:a16="http://schemas.microsoft.com/office/drawing/2014/main" id="{170C79DC-0BCB-5024-290B-5A00A2D06FC5}"/>
              </a:ext>
            </a:extLst>
          </p:cNvPr>
          <p:cNvSpPr txBox="1"/>
          <p:nvPr/>
        </p:nvSpPr>
        <p:spPr>
          <a:xfrm>
            <a:off x="1055649" y="21267"/>
            <a:ext cx="10080702" cy="646331"/>
          </a:xfrm>
          <a:prstGeom prst="rect">
            <a:avLst/>
          </a:prstGeom>
          <a:noFill/>
        </p:spPr>
        <p:txBody>
          <a:bodyPr wrap="square" rtlCol="0">
            <a:spAutoFit/>
          </a:bodyPr>
          <a:lstStyle/>
          <a:p>
            <a:pPr algn="ctr"/>
            <a:r>
              <a:rPr lang="it-IT" sz="3600" b="1" dirty="0">
                <a:solidFill>
                  <a:schemeClr val="bg1"/>
                </a:solidFill>
              </a:rPr>
              <a:t>10 consigli per creare esperienze indimenticabili</a:t>
            </a:r>
          </a:p>
        </p:txBody>
      </p:sp>
    </p:spTree>
    <p:extLst>
      <p:ext uri="{BB962C8B-B14F-4D97-AF65-F5344CB8AC3E}">
        <p14:creationId xmlns:p14="http://schemas.microsoft.com/office/powerpoint/2010/main" val="2987925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33AFB0E0-256C-4AB7-A8DB-CD3FB42CC2FF}"/>
              </a:ext>
            </a:extLst>
          </p:cNvPr>
          <p:cNvSpPr>
            <a:spLocks noGrp="1"/>
          </p:cNvSpPr>
          <p:nvPr>
            <p:ph type="sldNum" sz="quarter" idx="14"/>
          </p:nvPr>
        </p:nvSpPr>
        <p:spPr/>
        <p:txBody>
          <a:bodyPr/>
          <a:lstStyle/>
          <a:p>
            <a:fld id="{9C527BFA-2C0E-4CEC-B6A5-913A56FEF4B4}" type="slidenum">
              <a:rPr lang="fr-CA" smtClean="0"/>
              <a:pPr/>
              <a:t>54</a:t>
            </a:fld>
            <a:endParaRPr lang="fr-CA" dirty="0"/>
          </a:p>
        </p:txBody>
      </p:sp>
      <p:sp>
        <p:nvSpPr>
          <p:cNvPr id="3" name="Označba mesta besedila 2">
            <a:extLst>
              <a:ext uri="{FF2B5EF4-FFF2-40B4-BE49-F238E27FC236}">
                <a16:creationId xmlns:a16="http://schemas.microsoft.com/office/drawing/2014/main" id="{E4F2EB2D-0E16-4AD5-A70C-BF44EEE1FFE5}"/>
              </a:ext>
            </a:extLst>
          </p:cNvPr>
          <p:cNvSpPr>
            <a:spLocks noGrp="1"/>
          </p:cNvSpPr>
          <p:nvPr>
            <p:ph type="body" sz="quarter" idx="15"/>
          </p:nvPr>
        </p:nvSpPr>
        <p:spPr>
          <a:xfrm>
            <a:off x="465668" y="1041167"/>
            <a:ext cx="11260668" cy="631527"/>
          </a:xfrm>
        </p:spPr>
        <p:txBody>
          <a:bodyPr/>
          <a:lstStyle/>
          <a:p>
            <a:pPr algn="ctr"/>
            <a:r>
              <a:rPr lang="it-IT" dirty="0">
                <a:latin typeface="+mn-lt"/>
              </a:rPr>
              <a:t>Per concludere, i risultati del percorso di progettazione ETI completo.</a:t>
            </a:r>
          </a:p>
        </p:txBody>
      </p:sp>
      <p:sp>
        <p:nvSpPr>
          <p:cNvPr id="4" name="Označba mesta besedila 3">
            <a:extLst>
              <a:ext uri="{FF2B5EF4-FFF2-40B4-BE49-F238E27FC236}">
                <a16:creationId xmlns:a16="http://schemas.microsoft.com/office/drawing/2014/main" id="{4E7C1478-BB7F-47F5-961D-64356F5EE8BD}"/>
              </a:ext>
            </a:extLst>
          </p:cNvPr>
          <p:cNvSpPr>
            <a:spLocks noGrp="1"/>
          </p:cNvSpPr>
          <p:nvPr>
            <p:ph type="body" sz="quarter" idx="19"/>
          </p:nvPr>
        </p:nvSpPr>
        <p:spPr>
          <a:xfrm>
            <a:off x="465670" y="2110403"/>
            <a:ext cx="11260666" cy="4221335"/>
          </a:xfrm>
        </p:spPr>
        <p:txBody>
          <a:bodyPr numCol="1"/>
          <a:lstStyle/>
          <a:p>
            <a:pPr algn="l">
              <a:lnSpc>
                <a:spcPct val="115000"/>
              </a:lnSpc>
              <a:buClr>
                <a:schemeClr val="dk1"/>
              </a:buClr>
              <a:buSzPts val="1100"/>
            </a:pPr>
            <a:r>
              <a:rPr lang="it-IT" dirty="0">
                <a:latin typeface="+mn-lt"/>
              </a:rPr>
              <a:t>Nelle prossime slide, esamineremo un ultimo </a:t>
            </a:r>
            <a:r>
              <a:rPr lang="it-IT" b="1" dirty="0">
                <a:latin typeface="+mn-lt"/>
              </a:rPr>
              <a:t>esempio pratico e ti guideremo attraverso alcune fasi di progettazione per trasformare un’esperienza turistica in una ETI. </a:t>
            </a:r>
          </a:p>
          <a:p>
            <a:pPr algn="l">
              <a:lnSpc>
                <a:spcPct val="115000"/>
              </a:lnSpc>
              <a:buClr>
                <a:schemeClr val="dk1"/>
              </a:buClr>
              <a:buSzPts val="1100"/>
            </a:pPr>
            <a:endParaRPr lang="it-IT" dirty="0">
              <a:latin typeface="+mn-lt"/>
            </a:endParaRPr>
          </a:p>
          <a:p>
            <a:pPr algn="l">
              <a:lnSpc>
                <a:spcPct val="115000"/>
              </a:lnSpc>
              <a:buClr>
                <a:schemeClr val="dk1"/>
              </a:buClr>
              <a:buSzPts val="1100"/>
            </a:pPr>
            <a:r>
              <a:rPr lang="it-IT" b="1" dirty="0">
                <a:latin typeface="+mn-lt"/>
              </a:rPr>
              <a:t>Il progetto </a:t>
            </a:r>
            <a:r>
              <a:rPr lang="it-IT" dirty="0">
                <a:latin typeface="+mn-lt"/>
              </a:rPr>
              <a:t>presentato e recensito in questo esempio </a:t>
            </a:r>
            <a:r>
              <a:rPr lang="it-IT" b="1" dirty="0">
                <a:latin typeface="+mn-lt"/>
              </a:rPr>
              <a:t>copre molti utilizzi delle tecnologie digitali </a:t>
            </a:r>
            <a:r>
              <a:rPr lang="it-IT" dirty="0">
                <a:latin typeface="+mn-lt"/>
              </a:rPr>
              <a:t>che sono state implementate in modo da soddisfare le esigenze dell'investitore e per rivolgersi al pubblico desiderato.</a:t>
            </a:r>
          </a:p>
          <a:p>
            <a:pPr algn="l">
              <a:lnSpc>
                <a:spcPct val="115000"/>
              </a:lnSpc>
              <a:buClr>
                <a:schemeClr val="dk1"/>
              </a:buClr>
              <a:buSzPts val="1100"/>
            </a:pPr>
            <a:endParaRPr lang="it-IT" dirty="0">
              <a:highlight>
                <a:schemeClr val="lt1"/>
              </a:highlight>
              <a:latin typeface="+mn-lt"/>
            </a:endParaRPr>
          </a:p>
          <a:p>
            <a:pPr algn="l">
              <a:lnSpc>
                <a:spcPct val="115000"/>
              </a:lnSpc>
              <a:buClr>
                <a:schemeClr val="dk1"/>
              </a:buClr>
              <a:buSzPts val="1100"/>
            </a:pPr>
            <a:r>
              <a:rPr lang="it-IT" dirty="0">
                <a:latin typeface="+mn-lt"/>
              </a:rPr>
              <a:t>Si è inoltre prestata attenzione a </a:t>
            </a:r>
            <a:r>
              <a:rPr lang="it-IT" b="1" dirty="0">
                <a:latin typeface="+mn-lt"/>
              </a:rPr>
              <a:t>intrecciare senza soluzione di continuità le tecnologie con la storia </a:t>
            </a:r>
            <a:r>
              <a:rPr lang="it-IT" dirty="0">
                <a:latin typeface="+mn-lt"/>
              </a:rPr>
              <a:t>che l’ETI dovrebbe trasmettere e ad aggiungere i momenti "wow" </a:t>
            </a:r>
            <a:r>
              <a:rPr lang="it-IT" b="1" dirty="0">
                <a:latin typeface="+mn-lt"/>
              </a:rPr>
              <a:t>all'intera esperienza </a:t>
            </a:r>
            <a:r>
              <a:rPr lang="it-IT" dirty="0">
                <a:latin typeface="+mn-lt"/>
              </a:rPr>
              <a:t>per renderla più coinvolgente e avventurosa</a:t>
            </a:r>
            <a:r>
              <a:rPr lang="it-IT" dirty="0">
                <a:highlight>
                  <a:schemeClr val="lt1"/>
                </a:highlight>
                <a:latin typeface="+mn-lt"/>
              </a:rPr>
              <a:t>.</a:t>
            </a:r>
            <a:endParaRPr lang="it-IT" dirty="0">
              <a:latin typeface="+mn-lt"/>
            </a:endParaRPr>
          </a:p>
        </p:txBody>
      </p:sp>
    </p:spTree>
    <p:extLst>
      <p:ext uri="{BB962C8B-B14F-4D97-AF65-F5344CB8AC3E}">
        <p14:creationId xmlns:p14="http://schemas.microsoft.com/office/powerpoint/2010/main" val="1925399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47775E66-E419-4E98-8F72-3BD405535750}"/>
              </a:ext>
            </a:extLst>
          </p:cNvPr>
          <p:cNvSpPr>
            <a:spLocks noGrp="1"/>
          </p:cNvSpPr>
          <p:nvPr>
            <p:ph type="sldNum" sz="quarter" idx="14"/>
          </p:nvPr>
        </p:nvSpPr>
        <p:spPr/>
        <p:txBody>
          <a:bodyPr/>
          <a:lstStyle/>
          <a:p>
            <a:fld id="{9C527BFA-2C0E-4CEC-B6A5-913A56FEF4B4}" type="slidenum">
              <a:rPr lang="fr-CA" smtClean="0"/>
              <a:pPr/>
              <a:t>55</a:t>
            </a:fld>
            <a:endParaRPr lang="fr-CA" dirty="0"/>
          </a:p>
        </p:txBody>
      </p:sp>
      <p:sp>
        <p:nvSpPr>
          <p:cNvPr id="3" name="Označba mesta besedila 2">
            <a:extLst>
              <a:ext uri="{FF2B5EF4-FFF2-40B4-BE49-F238E27FC236}">
                <a16:creationId xmlns:a16="http://schemas.microsoft.com/office/drawing/2014/main" id="{9D1B1208-CECA-4B97-89A6-741749E578DD}"/>
              </a:ext>
            </a:extLst>
          </p:cNvPr>
          <p:cNvSpPr>
            <a:spLocks noGrp="1"/>
          </p:cNvSpPr>
          <p:nvPr>
            <p:ph type="body" sz="quarter" idx="15"/>
          </p:nvPr>
        </p:nvSpPr>
        <p:spPr>
          <a:xfrm>
            <a:off x="465666" y="99954"/>
            <a:ext cx="11260668" cy="631527"/>
          </a:xfrm>
        </p:spPr>
        <p:txBody>
          <a:bodyPr/>
          <a:lstStyle/>
          <a:p>
            <a:r>
              <a:rPr lang="it-IT" sz="3200" dirty="0">
                <a:solidFill>
                  <a:schemeClr val="bg1"/>
                </a:solidFill>
                <a:latin typeface="+mn-lt"/>
              </a:rPr>
              <a:t>Identificare l'unicità e l'essenza dell'esperienza</a:t>
            </a:r>
          </a:p>
        </p:txBody>
      </p:sp>
      <p:sp>
        <p:nvSpPr>
          <p:cNvPr id="4" name="Označba mesta besedila 3">
            <a:extLst>
              <a:ext uri="{FF2B5EF4-FFF2-40B4-BE49-F238E27FC236}">
                <a16:creationId xmlns:a16="http://schemas.microsoft.com/office/drawing/2014/main" id="{26AA1BD0-2F89-458B-9478-256E05D450EB}"/>
              </a:ext>
            </a:extLst>
          </p:cNvPr>
          <p:cNvSpPr>
            <a:spLocks noGrp="1"/>
          </p:cNvSpPr>
          <p:nvPr>
            <p:ph type="body" sz="quarter" idx="19"/>
          </p:nvPr>
        </p:nvSpPr>
        <p:spPr>
          <a:xfrm>
            <a:off x="440650" y="1003052"/>
            <a:ext cx="6959611" cy="5519648"/>
          </a:xfrm>
        </p:spPr>
        <p:txBody>
          <a:bodyPr numCol="1"/>
          <a:lstStyle/>
          <a:p>
            <a:r>
              <a:rPr lang="it-IT" dirty="0">
                <a:latin typeface="+mn-lt"/>
              </a:rPr>
              <a:t>L’ETI presentata è stata progettata per </a:t>
            </a:r>
            <a:r>
              <a:rPr lang="it-IT" b="1" dirty="0">
                <a:latin typeface="+mn-lt"/>
              </a:rPr>
              <a:t>l'agenzia di sviluppo regionale RRA </a:t>
            </a:r>
            <a:r>
              <a:rPr lang="it-IT" b="1" dirty="0" err="1">
                <a:latin typeface="+mn-lt"/>
              </a:rPr>
              <a:t>Posavje</a:t>
            </a:r>
            <a:r>
              <a:rPr lang="it-IT" dirty="0">
                <a:latin typeface="+mn-lt"/>
              </a:rPr>
              <a:t> della regione di </a:t>
            </a:r>
            <a:r>
              <a:rPr lang="it-IT" dirty="0" err="1">
                <a:latin typeface="+mn-lt"/>
              </a:rPr>
              <a:t>Posavje</a:t>
            </a:r>
            <a:r>
              <a:rPr lang="it-IT" dirty="0">
                <a:latin typeface="+mn-lt"/>
              </a:rPr>
              <a:t>, in Slovenia, che è </a:t>
            </a:r>
            <a:r>
              <a:rPr lang="it-IT" b="1" dirty="0">
                <a:latin typeface="+mn-lt"/>
              </a:rPr>
              <a:t>nota per i suoi numerosi castelli</a:t>
            </a:r>
            <a:r>
              <a:rPr lang="it-IT" dirty="0">
                <a:latin typeface="+mn-lt"/>
              </a:rPr>
              <a:t>. (un video che presenta brevemente l'offerta turistica e il patrimonio culturale locale è disponibile qui </a:t>
            </a:r>
            <a:r>
              <a:rPr lang="it-IT" b="1" dirty="0">
                <a:latin typeface="+mn-lt"/>
                <a:hlinkClick r:id="rId2">
                  <a:extLst>
                    <a:ext uri="{A12FA001-AC4F-418D-AE19-62706E023703}">
                      <ahyp:hlinkClr xmlns:ahyp="http://schemas.microsoft.com/office/drawing/2018/hyperlinkcolor" val="tx"/>
                    </a:ext>
                  </a:extLst>
                </a:hlinkClick>
              </a:rPr>
              <a:t>⤤</a:t>
            </a:r>
            <a:r>
              <a:rPr lang="it-IT" dirty="0">
                <a:latin typeface="+mn-lt"/>
              </a:rPr>
              <a:t>.) </a:t>
            </a:r>
          </a:p>
          <a:p>
            <a:r>
              <a:rPr lang="it-IT" sz="1000" dirty="0">
                <a:latin typeface="+mn-lt"/>
              </a:rPr>
              <a:t> </a:t>
            </a:r>
          </a:p>
          <a:p>
            <a:r>
              <a:rPr lang="it-IT" dirty="0">
                <a:latin typeface="+mn-lt"/>
              </a:rPr>
              <a:t>L'obiettivo principale del progetto era la promozione di questi </a:t>
            </a:r>
            <a:r>
              <a:rPr lang="it-IT" b="1" dirty="0">
                <a:latin typeface="+mn-lt"/>
              </a:rPr>
              <a:t>castelli</a:t>
            </a:r>
            <a:r>
              <a:rPr lang="it-IT" dirty="0">
                <a:latin typeface="+mn-lt"/>
              </a:rPr>
              <a:t>, che di per sé rappresentano un </a:t>
            </a:r>
            <a:r>
              <a:rPr lang="it-IT" b="1" dirty="0">
                <a:latin typeface="+mn-lt"/>
              </a:rPr>
              <a:t>argomento ricco di risorse</a:t>
            </a:r>
            <a:r>
              <a:rPr lang="it-IT" dirty="0">
                <a:latin typeface="+mn-lt"/>
              </a:rPr>
              <a:t>, dal momento che sono : </a:t>
            </a:r>
          </a:p>
          <a:p>
            <a:r>
              <a:rPr lang="it-IT" sz="1000" dirty="0">
                <a:latin typeface="+mn-lt"/>
              </a:rPr>
              <a:t> </a:t>
            </a:r>
          </a:p>
          <a:p>
            <a:pPr marL="342900" indent="-342900">
              <a:buFont typeface="Arial" panose="020B0604020202020204" pitchFamily="34" charset="0"/>
              <a:buChar char="•"/>
            </a:pPr>
            <a:r>
              <a:rPr lang="it-IT" dirty="0">
                <a:latin typeface="+mn-lt"/>
              </a:rPr>
              <a:t>antichi, maestosi e unici (dal Medioevo al Barocco); </a:t>
            </a:r>
          </a:p>
          <a:p>
            <a:pPr marL="342900" indent="-342900">
              <a:buFont typeface="Arial" panose="020B0604020202020204" pitchFamily="34" charset="0"/>
              <a:buChar char="•"/>
            </a:pPr>
            <a:r>
              <a:rPr lang="it-IT" dirty="0">
                <a:latin typeface="+mn-lt"/>
              </a:rPr>
              <a:t>mistici, con sentieri nascosti e fatti storici interessanti, ricchi di storie dei loro proprietari;</a:t>
            </a:r>
          </a:p>
          <a:p>
            <a:pPr marL="342900" indent="-342900">
              <a:buFont typeface="Arial" panose="020B0604020202020204" pitchFamily="34" charset="0"/>
              <a:buChar char="•"/>
            </a:pPr>
            <a:r>
              <a:rPr lang="it-IT" dirty="0">
                <a:latin typeface="+mn-lt"/>
              </a:rPr>
              <a:t>molto vari, ricchi di arte e sculture pubbliche. </a:t>
            </a:r>
          </a:p>
        </p:txBody>
      </p:sp>
      <p:pic>
        <p:nvPicPr>
          <p:cNvPr id="6" name="Slika 5">
            <a:extLst>
              <a:ext uri="{FF2B5EF4-FFF2-40B4-BE49-F238E27FC236}">
                <a16:creationId xmlns:a16="http://schemas.microsoft.com/office/drawing/2014/main" id="{627E832A-20FE-4FDA-9AED-F156A2E03F4A}"/>
              </a:ext>
            </a:extLst>
          </p:cNvPr>
          <p:cNvPicPr>
            <a:picLocks noChangeAspect="1"/>
          </p:cNvPicPr>
          <p:nvPr/>
        </p:nvPicPr>
        <p:blipFill>
          <a:blip r:embed="rId3"/>
          <a:stretch>
            <a:fillRect/>
          </a:stretch>
        </p:blipFill>
        <p:spPr>
          <a:xfrm>
            <a:off x="7957105" y="3405449"/>
            <a:ext cx="1852101" cy="1483595"/>
          </a:xfrm>
          <a:prstGeom prst="rect">
            <a:avLst/>
          </a:prstGeom>
        </p:spPr>
      </p:pic>
      <p:pic>
        <p:nvPicPr>
          <p:cNvPr id="8" name="Slika 7">
            <a:extLst>
              <a:ext uri="{FF2B5EF4-FFF2-40B4-BE49-F238E27FC236}">
                <a16:creationId xmlns:a16="http://schemas.microsoft.com/office/drawing/2014/main" id="{0D96BC0C-812D-4FFF-9940-EFFCE6FA4B5C}"/>
              </a:ext>
            </a:extLst>
          </p:cNvPr>
          <p:cNvPicPr>
            <a:picLocks noChangeAspect="1"/>
          </p:cNvPicPr>
          <p:nvPr/>
        </p:nvPicPr>
        <p:blipFill>
          <a:blip r:embed="rId4"/>
          <a:stretch>
            <a:fillRect/>
          </a:stretch>
        </p:blipFill>
        <p:spPr>
          <a:xfrm>
            <a:off x="9687599" y="2818587"/>
            <a:ext cx="1933072" cy="1260699"/>
          </a:xfrm>
          <a:prstGeom prst="rect">
            <a:avLst/>
          </a:prstGeom>
        </p:spPr>
      </p:pic>
      <p:pic>
        <p:nvPicPr>
          <p:cNvPr id="12" name="Slika 11">
            <a:extLst>
              <a:ext uri="{FF2B5EF4-FFF2-40B4-BE49-F238E27FC236}">
                <a16:creationId xmlns:a16="http://schemas.microsoft.com/office/drawing/2014/main" id="{0164E941-B578-40FB-B49C-FA22DBFC9224}"/>
              </a:ext>
            </a:extLst>
          </p:cNvPr>
          <p:cNvPicPr>
            <a:picLocks noChangeAspect="1"/>
          </p:cNvPicPr>
          <p:nvPr/>
        </p:nvPicPr>
        <p:blipFill>
          <a:blip r:embed="rId5"/>
          <a:stretch>
            <a:fillRect/>
          </a:stretch>
        </p:blipFill>
        <p:spPr>
          <a:xfrm>
            <a:off x="7979049" y="1826540"/>
            <a:ext cx="2086611" cy="1202564"/>
          </a:xfrm>
          <a:prstGeom prst="rect">
            <a:avLst/>
          </a:prstGeom>
        </p:spPr>
      </p:pic>
      <p:pic>
        <p:nvPicPr>
          <p:cNvPr id="14" name="Slika 13">
            <a:extLst>
              <a:ext uri="{FF2B5EF4-FFF2-40B4-BE49-F238E27FC236}">
                <a16:creationId xmlns:a16="http://schemas.microsoft.com/office/drawing/2014/main" id="{C7E55BBD-A23A-4073-BCFC-2E87FF02C461}"/>
              </a:ext>
            </a:extLst>
          </p:cNvPr>
          <p:cNvPicPr>
            <a:picLocks noChangeAspect="1"/>
          </p:cNvPicPr>
          <p:nvPr/>
        </p:nvPicPr>
        <p:blipFill>
          <a:blip r:embed="rId6"/>
          <a:stretch>
            <a:fillRect/>
          </a:stretch>
        </p:blipFill>
        <p:spPr>
          <a:xfrm>
            <a:off x="7952978" y="5463678"/>
            <a:ext cx="2162283" cy="1147923"/>
          </a:xfrm>
          <a:prstGeom prst="rect">
            <a:avLst/>
          </a:prstGeom>
        </p:spPr>
      </p:pic>
      <p:pic>
        <p:nvPicPr>
          <p:cNvPr id="16" name="Slika 15">
            <a:extLst>
              <a:ext uri="{FF2B5EF4-FFF2-40B4-BE49-F238E27FC236}">
                <a16:creationId xmlns:a16="http://schemas.microsoft.com/office/drawing/2014/main" id="{2A0F8B9C-EC61-4E09-B0DC-C0C654EF7791}"/>
              </a:ext>
            </a:extLst>
          </p:cNvPr>
          <p:cNvPicPr>
            <a:picLocks noChangeAspect="1"/>
          </p:cNvPicPr>
          <p:nvPr/>
        </p:nvPicPr>
        <p:blipFill>
          <a:blip r:embed="rId7"/>
          <a:stretch>
            <a:fillRect/>
          </a:stretch>
        </p:blipFill>
        <p:spPr>
          <a:xfrm>
            <a:off x="9261750" y="4559731"/>
            <a:ext cx="2464582" cy="1068824"/>
          </a:xfrm>
          <a:prstGeom prst="rect">
            <a:avLst/>
          </a:prstGeom>
        </p:spPr>
      </p:pic>
      <p:pic>
        <p:nvPicPr>
          <p:cNvPr id="10" name="Slika 9">
            <a:extLst>
              <a:ext uri="{FF2B5EF4-FFF2-40B4-BE49-F238E27FC236}">
                <a16:creationId xmlns:a16="http://schemas.microsoft.com/office/drawing/2014/main" id="{81552491-6FED-48F0-BD23-1B7A65BAC2E0}"/>
              </a:ext>
            </a:extLst>
          </p:cNvPr>
          <p:cNvPicPr>
            <a:picLocks noChangeAspect="1"/>
          </p:cNvPicPr>
          <p:nvPr/>
        </p:nvPicPr>
        <p:blipFill>
          <a:blip r:embed="rId8"/>
          <a:stretch>
            <a:fillRect/>
          </a:stretch>
        </p:blipFill>
        <p:spPr>
          <a:xfrm>
            <a:off x="9781349" y="1074018"/>
            <a:ext cx="1908508" cy="1327967"/>
          </a:xfrm>
          <a:prstGeom prst="rect">
            <a:avLst/>
          </a:prstGeom>
        </p:spPr>
      </p:pic>
    </p:spTree>
    <p:extLst>
      <p:ext uri="{BB962C8B-B14F-4D97-AF65-F5344CB8AC3E}">
        <p14:creationId xmlns:p14="http://schemas.microsoft.com/office/powerpoint/2010/main" val="1814283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47775E66-E419-4E98-8F72-3BD405535750}"/>
              </a:ext>
            </a:extLst>
          </p:cNvPr>
          <p:cNvSpPr>
            <a:spLocks noGrp="1"/>
          </p:cNvSpPr>
          <p:nvPr>
            <p:ph type="sldNum" sz="quarter" idx="14"/>
          </p:nvPr>
        </p:nvSpPr>
        <p:spPr/>
        <p:txBody>
          <a:bodyPr/>
          <a:lstStyle/>
          <a:p>
            <a:fld id="{9C527BFA-2C0E-4CEC-B6A5-913A56FEF4B4}" type="slidenum">
              <a:rPr lang="fr-CA" smtClean="0"/>
              <a:pPr/>
              <a:t>56</a:t>
            </a:fld>
            <a:endParaRPr lang="fr-CA" dirty="0"/>
          </a:p>
        </p:txBody>
      </p:sp>
      <p:sp>
        <p:nvSpPr>
          <p:cNvPr id="3" name="Označba mesta besedila 2">
            <a:extLst>
              <a:ext uri="{FF2B5EF4-FFF2-40B4-BE49-F238E27FC236}">
                <a16:creationId xmlns:a16="http://schemas.microsoft.com/office/drawing/2014/main" id="{9D1B1208-CECA-4B97-89A6-741749E578DD}"/>
              </a:ext>
            </a:extLst>
          </p:cNvPr>
          <p:cNvSpPr>
            <a:spLocks noGrp="1"/>
          </p:cNvSpPr>
          <p:nvPr>
            <p:ph type="body" sz="quarter" idx="15"/>
          </p:nvPr>
        </p:nvSpPr>
        <p:spPr>
          <a:xfrm>
            <a:off x="137160" y="93034"/>
            <a:ext cx="11589175" cy="631527"/>
          </a:xfrm>
        </p:spPr>
        <p:txBody>
          <a:bodyPr/>
          <a:lstStyle/>
          <a:p>
            <a:r>
              <a:rPr lang="it-IT" sz="3200">
                <a:solidFill>
                  <a:schemeClr val="bg1"/>
                </a:solidFill>
                <a:latin typeface="+mn-lt"/>
              </a:rPr>
              <a:t>Considerare le esigenze e le possibilità dell'organizzazione</a:t>
            </a:r>
          </a:p>
        </p:txBody>
      </p:sp>
      <p:sp>
        <p:nvSpPr>
          <p:cNvPr id="4" name="Označba mesta besedila 3">
            <a:extLst>
              <a:ext uri="{FF2B5EF4-FFF2-40B4-BE49-F238E27FC236}">
                <a16:creationId xmlns:a16="http://schemas.microsoft.com/office/drawing/2014/main" id="{26AA1BD0-2F89-458B-9478-256E05D450EB}"/>
              </a:ext>
            </a:extLst>
          </p:cNvPr>
          <p:cNvSpPr>
            <a:spLocks noGrp="1"/>
          </p:cNvSpPr>
          <p:nvPr>
            <p:ph type="body" sz="quarter" idx="19"/>
          </p:nvPr>
        </p:nvSpPr>
        <p:spPr>
          <a:xfrm>
            <a:off x="465667" y="895557"/>
            <a:ext cx="11260666" cy="5738923"/>
          </a:xfrm>
        </p:spPr>
        <p:txBody>
          <a:bodyPr numCol="1"/>
          <a:lstStyle/>
          <a:p>
            <a:r>
              <a:rPr lang="it-IT">
                <a:latin typeface="+mn-lt"/>
              </a:rPr>
              <a:t>Le </a:t>
            </a:r>
            <a:r>
              <a:rPr lang="it-IT" b="1">
                <a:latin typeface="+mn-lt"/>
              </a:rPr>
              <a:t>esigenze dell'investitore </a:t>
            </a:r>
            <a:r>
              <a:rPr lang="it-IT">
                <a:latin typeface="+mn-lt"/>
              </a:rPr>
              <a:t>erano : </a:t>
            </a:r>
          </a:p>
          <a:p>
            <a:r>
              <a:rPr lang="it-IT" sz="1000">
                <a:latin typeface="+mn-lt"/>
              </a:rPr>
              <a:t> </a:t>
            </a:r>
          </a:p>
          <a:p>
            <a:pPr marL="342900" indent="-342900">
              <a:buFont typeface="Arial" panose="020B0604020202020204" pitchFamily="34" charset="0"/>
              <a:buChar char="•"/>
            </a:pPr>
            <a:r>
              <a:rPr lang="it-IT" b="1">
                <a:latin typeface="+mn-lt"/>
              </a:rPr>
              <a:t>preservare sette castelli per le generazioni future </a:t>
            </a:r>
            <a:r>
              <a:rPr lang="it-IT">
                <a:latin typeface="+mn-lt"/>
              </a:rPr>
              <a:t>digitalizzandoli</a:t>
            </a:r>
            <a:r>
              <a:rPr lang="it-IT" b="1">
                <a:latin typeface="+mn-lt"/>
              </a:rPr>
              <a:t>;</a:t>
            </a:r>
          </a:p>
          <a:p>
            <a:pPr marL="342900" indent="-342900">
              <a:buFont typeface="Arial" panose="020B0604020202020204" pitchFamily="34" charset="0"/>
              <a:buChar char="•"/>
            </a:pPr>
            <a:r>
              <a:rPr lang="it-IT" b="1">
                <a:latin typeface="+mn-lt"/>
              </a:rPr>
              <a:t>educare i visitatori </a:t>
            </a:r>
            <a:r>
              <a:rPr lang="it-IT">
                <a:latin typeface="+mn-lt"/>
              </a:rPr>
              <a:t>al patrimonio culturale in modo interattivo, immergendoli in un racconto di fatti storici e di peculiarità con esperienze di patrimonio arricchito;</a:t>
            </a:r>
          </a:p>
          <a:p>
            <a:pPr marL="342900" indent="-342900">
              <a:buFont typeface="Arial" panose="020B0604020202020204" pitchFamily="34" charset="0"/>
              <a:buChar char="•"/>
            </a:pPr>
            <a:r>
              <a:rPr lang="it-IT" b="1">
                <a:latin typeface="+mn-lt"/>
              </a:rPr>
              <a:t>migliorare la promozione dei castelli </a:t>
            </a:r>
            <a:r>
              <a:rPr lang="it-IT">
                <a:latin typeface="+mn-lt"/>
              </a:rPr>
              <a:t>che si limitava a un sito web, senza materiali digitali accattivanti e senza canali di comunicazione;</a:t>
            </a:r>
          </a:p>
          <a:p>
            <a:pPr marL="342900" indent="-342900">
              <a:buFont typeface="Arial" panose="020B0604020202020204" pitchFamily="34" charset="0"/>
              <a:buChar char="•"/>
            </a:pPr>
            <a:r>
              <a:rPr lang="it-IT" b="1">
                <a:latin typeface="+mn-lt"/>
              </a:rPr>
              <a:t>reindirizzare i turisti dalle località più frequentate </a:t>
            </a:r>
            <a:r>
              <a:rPr lang="it-IT">
                <a:latin typeface="+mn-lt"/>
              </a:rPr>
              <a:t>verso i punti meno congestionati della regione, motivandoli a programmare una gita di mezza giornata in uno dei castelli remoti sparsi nella regione.</a:t>
            </a:r>
          </a:p>
          <a:p>
            <a:r>
              <a:rPr lang="it-IT" sz="1000">
                <a:latin typeface="+mn-lt"/>
              </a:rPr>
              <a:t> </a:t>
            </a:r>
          </a:p>
          <a:p>
            <a:r>
              <a:rPr lang="it-IT">
                <a:latin typeface="+mn-lt"/>
              </a:rPr>
              <a:t>L'investitore ha avuto la possibilità di </a:t>
            </a:r>
            <a:r>
              <a:rPr lang="it-IT" b="1">
                <a:latin typeface="+mn-lt"/>
              </a:rPr>
              <a:t>collaborare</a:t>
            </a:r>
            <a:r>
              <a:rPr lang="it-IT">
                <a:latin typeface="+mn-lt"/>
              </a:rPr>
              <a:t> con </a:t>
            </a:r>
            <a:r>
              <a:rPr lang="it-IT" u="sng">
                <a:latin typeface="+mn-lt"/>
              </a:rPr>
              <a:t>castelli</a:t>
            </a:r>
            <a:r>
              <a:rPr lang="it-IT">
                <a:latin typeface="+mn-lt"/>
              </a:rPr>
              <a:t>, musei, organizzazioni turistiche locali e fornitori di servizi turistici. </a:t>
            </a:r>
          </a:p>
          <a:p>
            <a:r>
              <a:rPr lang="it-IT" b="1">
                <a:latin typeface="+mn-lt"/>
              </a:rPr>
              <a:t>L’ETI è stata sviluppata da professionisti </a:t>
            </a:r>
            <a:r>
              <a:rPr lang="it-IT">
                <a:latin typeface="+mn-lt"/>
              </a:rPr>
              <a:t>di </a:t>
            </a:r>
            <a:r>
              <a:rPr lang="it-IT" u="sng">
                <a:latin typeface="+mn-lt"/>
              </a:rPr>
              <a:t>un'azienda tecnologica slovena</a:t>
            </a:r>
            <a:r>
              <a:rPr lang="it-IT">
                <a:latin typeface="+mn-lt"/>
              </a:rPr>
              <a:t>. </a:t>
            </a:r>
          </a:p>
          <a:p>
            <a:r>
              <a:rPr lang="it-IT">
                <a:latin typeface="+mn-lt"/>
              </a:rPr>
              <a:t>Il </a:t>
            </a:r>
            <a:r>
              <a:rPr lang="it-IT" b="1">
                <a:latin typeface="+mn-lt"/>
              </a:rPr>
              <a:t>progetto è stato cofinanziato </a:t>
            </a:r>
            <a:r>
              <a:rPr lang="it-IT">
                <a:latin typeface="+mn-lt"/>
              </a:rPr>
              <a:t>con fondi dell'UE e della Repubblica Slovena. </a:t>
            </a:r>
          </a:p>
          <a:p>
            <a:r>
              <a:rPr lang="it-IT">
                <a:latin typeface="+mn-lt"/>
              </a:rPr>
              <a:t>(per maggiori informazioni sul processo collaborativo, consultare il modulo 6) </a:t>
            </a:r>
          </a:p>
        </p:txBody>
      </p:sp>
    </p:spTree>
    <p:extLst>
      <p:ext uri="{BB962C8B-B14F-4D97-AF65-F5344CB8AC3E}">
        <p14:creationId xmlns:p14="http://schemas.microsoft.com/office/powerpoint/2010/main" val="176945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47775E66-E419-4E98-8F72-3BD405535750}"/>
              </a:ext>
            </a:extLst>
          </p:cNvPr>
          <p:cNvSpPr>
            <a:spLocks noGrp="1"/>
          </p:cNvSpPr>
          <p:nvPr>
            <p:ph type="sldNum" sz="quarter" idx="14"/>
          </p:nvPr>
        </p:nvSpPr>
        <p:spPr/>
        <p:txBody>
          <a:bodyPr/>
          <a:lstStyle/>
          <a:p>
            <a:fld id="{9C527BFA-2C0E-4CEC-B6A5-913A56FEF4B4}" type="slidenum">
              <a:rPr lang="fr-CA" smtClean="0"/>
              <a:pPr/>
              <a:t>57</a:t>
            </a:fld>
            <a:endParaRPr lang="fr-CA" dirty="0"/>
          </a:p>
        </p:txBody>
      </p:sp>
      <p:sp>
        <p:nvSpPr>
          <p:cNvPr id="3" name="Označba mesta besedila 2">
            <a:extLst>
              <a:ext uri="{FF2B5EF4-FFF2-40B4-BE49-F238E27FC236}">
                <a16:creationId xmlns:a16="http://schemas.microsoft.com/office/drawing/2014/main" id="{9D1B1208-CECA-4B97-89A6-741749E578DD}"/>
              </a:ext>
            </a:extLst>
          </p:cNvPr>
          <p:cNvSpPr>
            <a:spLocks noGrp="1"/>
          </p:cNvSpPr>
          <p:nvPr>
            <p:ph type="body" sz="quarter" idx="15"/>
          </p:nvPr>
        </p:nvSpPr>
        <p:spPr>
          <a:xfrm>
            <a:off x="465666" y="89544"/>
            <a:ext cx="11260668" cy="631527"/>
          </a:xfrm>
        </p:spPr>
        <p:txBody>
          <a:bodyPr/>
          <a:lstStyle/>
          <a:p>
            <a:r>
              <a:rPr lang="it-IT" sz="3200">
                <a:solidFill>
                  <a:schemeClr val="bg1"/>
                </a:solidFill>
                <a:latin typeface="+mn-lt"/>
              </a:rPr>
              <a:t>Scegliere il pubblico target</a:t>
            </a:r>
          </a:p>
        </p:txBody>
      </p:sp>
      <p:sp>
        <p:nvSpPr>
          <p:cNvPr id="4" name="Označba mesta besedila 3">
            <a:extLst>
              <a:ext uri="{FF2B5EF4-FFF2-40B4-BE49-F238E27FC236}">
                <a16:creationId xmlns:a16="http://schemas.microsoft.com/office/drawing/2014/main" id="{26AA1BD0-2F89-458B-9478-256E05D450EB}"/>
              </a:ext>
            </a:extLst>
          </p:cNvPr>
          <p:cNvSpPr>
            <a:spLocks noGrp="1"/>
          </p:cNvSpPr>
          <p:nvPr>
            <p:ph type="body" sz="quarter" idx="19"/>
          </p:nvPr>
        </p:nvSpPr>
        <p:spPr>
          <a:xfrm>
            <a:off x="452968" y="1181100"/>
            <a:ext cx="5782732" cy="4871699"/>
          </a:xfrm>
        </p:spPr>
        <p:txBody>
          <a:bodyPr numCol="1"/>
          <a:lstStyle/>
          <a:p>
            <a:r>
              <a:rPr lang="it-IT" dirty="0">
                <a:latin typeface="+mn-lt"/>
              </a:rPr>
              <a:t>Il </a:t>
            </a:r>
            <a:r>
              <a:rPr lang="it-IT" b="1" dirty="0">
                <a:latin typeface="+mn-lt"/>
              </a:rPr>
              <a:t>pubblico a cui ci si voleva rivolgere </a:t>
            </a:r>
            <a:r>
              <a:rPr lang="it-IT" dirty="0">
                <a:latin typeface="+mn-lt"/>
              </a:rPr>
              <a:t>era il "</a:t>
            </a:r>
            <a:r>
              <a:rPr lang="it-IT" b="1" dirty="0">
                <a:latin typeface="+mn-lt"/>
              </a:rPr>
              <a:t>pubblico generico</a:t>
            </a:r>
            <a:r>
              <a:rPr lang="it-IT" dirty="0">
                <a:latin typeface="+mn-lt"/>
              </a:rPr>
              <a:t>", ovvero un pubblico al di fuori dei visitatori abituali di musei e gallerie che rappresenta/ricade in entrambi i gruppi:</a:t>
            </a:r>
          </a:p>
          <a:p>
            <a:pPr marL="342900" indent="-342900">
              <a:buFont typeface="Arial" panose="020B0604020202020204" pitchFamily="34" charset="0"/>
              <a:buChar char="•"/>
            </a:pPr>
            <a:r>
              <a:rPr lang="it-IT" dirty="0">
                <a:latin typeface="+mn-lt"/>
              </a:rPr>
              <a:t>native digitali, </a:t>
            </a:r>
          </a:p>
          <a:p>
            <a:pPr marL="342900" indent="-342900">
              <a:buFont typeface="Arial" panose="020B0604020202020204" pitchFamily="34" charset="0"/>
              <a:buChar char="•"/>
            </a:pPr>
            <a:r>
              <a:rPr lang="it-IT" dirty="0">
                <a:latin typeface="+mn-lt"/>
              </a:rPr>
              <a:t>immigrati digitali.</a:t>
            </a:r>
          </a:p>
          <a:p>
            <a:pPr marL="342900" indent="-342900">
              <a:buFont typeface="Arial" panose="020B0604020202020204" pitchFamily="34" charset="0"/>
              <a:buChar char="•"/>
            </a:pPr>
            <a:endParaRPr lang="it-IT" dirty="0">
              <a:latin typeface="+mn-lt"/>
            </a:endParaRPr>
          </a:p>
          <a:p>
            <a:r>
              <a:rPr lang="it-IT" dirty="0">
                <a:latin typeface="+mn-lt"/>
              </a:rPr>
              <a:t>(di più su questo argomento nel modulo 4)</a:t>
            </a:r>
          </a:p>
          <a:p>
            <a:endParaRPr lang="it-IT" dirty="0">
              <a:latin typeface="+mn-lt"/>
            </a:endParaRPr>
          </a:p>
          <a:p>
            <a:r>
              <a:rPr lang="it-IT" dirty="0">
                <a:latin typeface="+mn-lt"/>
              </a:rPr>
              <a:t>In particolare, volevano coinvolgere le </a:t>
            </a:r>
            <a:r>
              <a:rPr lang="it-IT" b="1" dirty="0">
                <a:latin typeface="+mn-lt"/>
              </a:rPr>
              <a:t>famiglie con bambini piccoli </a:t>
            </a:r>
            <a:r>
              <a:rPr lang="it-IT" dirty="0">
                <a:latin typeface="+mn-lt"/>
              </a:rPr>
              <a:t>a conoscere i castelli e a trascorrere un pomeriggio o più in uno o più castelli. </a:t>
            </a:r>
          </a:p>
          <a:p>
            <a:endParaRPr lang="it-IT" dirty="0">
              <a:latin typeface="+mn-lt"/>
            </a:endParaRPr>
          </a:p>
          <a:p>
            <a:endParaRPr lang="it-IT" dirty="0">
              <a:latin typeface="+mn-lt"/>
            </a:endParaRPr>
          </a:p>
        </p:txBody>
      </p:sp>
      <p:pic>
        <p:nvPicPr>
          <p:cNvPr id="6" name="Slika 5">
            <a:extLst>
              <a:ext uri="{FF2B5EF4-FFF2-40B4-BE49-F238E27FC236}">
                <a16:creationId xmlns:a16="http://schemas.microsoft.com/office/drawing/2014/main" id="{7D2B2397-12FF-43EC-9D45-753F5BB7E051}"/>
              </a:ext>
            </a:extLst>
          </p:cNvPr>
          <p:cNvPicPr>
            <a:picLocks noChangeAspect="1"/>
          </p:cNvPicPr>
          <p:nvPr/>
        </p:nvPicPr>
        <p:blipFill rotWithShape="1">
          <a:blip r:embed="rId2"/>
          <a:srcRect r="3081"/>
          <a:stretch/>
        </p:blipFill>
        <p:spPr>
          <a:xfrm>
            <a:off x="6434910" y="1346531"/>
            <a:ext cx="5173671" cy="4871699"/>
          </a:xfrm>
          <a:prstGeom prst="rect">
            <a:avLst/>
          </a:prstGeom>
        </p:spPr>
      </p:pic>
    </p:spTree>
    <p:extLst>
      <p:ext uri="{BB962C8B-B14F-4D97-AF65-F5344CB8AC3E}">
        <p14:creationId xmlns:p14="http://schemas.microsoft.com/office/powerpoint/2010/main" val="1980566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47775E66-E419-4E98-8F72-3BD405535750}"/>
              </a:ext>
            </a:extLst>
          </p:cNvPr>
          <p:cNvSpPr>
            <a:spLocks noGrp="1"/>
          </p:cNvSpPr>
          <p:nvPr>
            <p:ph type="sldNum" sz="quarter" idx="14"/>
          </p:nvPr>
        </p:nvSpPr>
        <p:spPr/>
        <p:txBody>
          <a:bodyPr/>
          <a:lstStyle/>
          <a:p>
            <a:fld id="{9C527BFA-2C0E-4CEC-B6A5-913A56FEF4B4}" type="slidenum">
              <a:rPr lang="fr-CA" smtClean="0"/>
              <a:pPr/>
              <a:t>58</a:t>
            </a:fld>
            <a:endParaRPr lang="fr-CA" dirty="0"/>
          </a:p>
        </p:txBody>
      </p:sp>
      <p:sp>
        <p:nvSpPr>
          <p:cNvPr id="3" name="Označba mesta besedila 2">
            <a:extLst>
              <a:ext uri="{FF2B5EF4-FFF2-40B4-BE49-F238E27FC236}">
                <a16:creationId xmlns:a16="http://schemas.microsoft.com/office/drawing/2014/main" id="{9D1B1208-CECA-4B97-89A6-741749E578DD}"/>
              </a:ext>
            </a:extLst>
          </p:cNvPr>
          <p:cNvSpPr>
            <a:spLocks noGrp="1"/>
          </p:cNvSpPr>
          <p:nvPr>
            <p:ph type="body" sz="quarter" idx="15"/>
          </p:nvPr>
        </p:nvSpPr>
        <p:spPr>
          <a:xfrm>
            <a:off x="487439" y="75399"/>
            <a:ext cx="11260668" cy="631527"/>
          </a:xfrm>
        </p:spPr>
        <p:txBody>
          <a:bodyPr/>
          <a:lstStyle/>
          <a:p>
            <a:r>
              <a:rPr lang="it-IT" sz="3200">
                <a:solidFill>
                  <a:schemeClr val="bg1"/>
                </a:solidFill>
                <a:latin typeface="+mn-lt"/>
              </a:rPr>
              <a:t>Conoscere il pubblico target</a:t>
            </a:r>
          </a:p>
        </p:txBody>
      </p:sp>
      <p:sp>
        <p:nvSpPr>
          <p:cNvPr id="4" name="Označba mesta besedila 3">
            <a:extLst>
              <a:ext uri="{FF2B5EF4-FFF2-40B4-BE49-F238E27FC236}">
                <a16:creationId xmlns:a16="http://schemas.microsoft.com/office/drawing/2014/main" id="{26AA1BD0-2F89-458B-9478-256E05D450EB}"/>
              </a:ext>
            </a:extLst>
          </p:cNvPr>
          <p:cNvSpPr>
            <a:spLocks noGrp="1"/>
          </p:cNvSpPr>
          <p:nvPr>
            <p:ph type="body" sz="quarter" idx="19"/>
          </p:nvPr>
        </p:nvSpPr>
        <p:spPr>
          <a:xfrm>
            <a:off x="487438" y="1004526"/>
            <a:ext cx="5730481" cy="5556274"/>
          </a:xfrm>
        </p:spPr>
        <p:txBody>
          <a:bodyPr numCol="1"/>
          <a:lstStyle/>
          <a:p>
            <a:r>
              <a:rPr lang="it-IT" dirty="0">
                <a:latin typeface="+mn-lt"/>
              </a:rPr>
              <a:t>Era </a:t>
            </a:r>
            <a:r>
              <a:rPr lang="it-IT" b="1" dirty="0">
                <a:latin typeface="+mn-lt"/>
              </a:rPr>
              <a:t>importante conoscere le abitudini e gli interessi del pubblico target</a:t>
            </a:r>
            <a:r>
              <a:rPr lang="it-IT" dirty="0">
                <a:latin typeface="+mn-lt"/>
              </a:rPr>
              <a:t>. </a:t>
            </a:r>
          </a:p>
          <a:p>
            <a:endParaRPr lang="it-IT" dirty="0">
              <a:latin typeface="+mn-lt"/>
            </a:endParaRPr>
          </a:p>
          <a:p>
            <a:r>
              <a:rPr lang="it-IT" dirty="0">
                <a:latin typeface="+mn-lt"/>
              </a:rPr>
              <a:t>Il gruppo target scelto </a:t>
            </a:r>
            <a:r>
              <a:rPr lang="it-IT" b="1" dirty="0">
                <a:latin typeface="+mn-lt"/>
              </a:rPr>
              <a:t>non pensa ai musei e alle gallerie come a un interesse primario</a:t>
            </a:r>
            <a:r>
              <a:rPr lang="it-IT" dirty="0">
                <a:latin typeface="+mn-lt"/>
              </a:rPr>
              <a:t>.</a:t>
            </a:r>
          </a:p>
          <a:p>
            <a:r>
              <a:rPr lang="it-IT" dirty="0">
                <a:latin typeface="+mn-lt"/>
              </a:rPr>
              <a:t>Le famiglie di solito cercano </a:t>
            </a:r>
            <a:r>
              <a:rPr lang="it-IT" b="1" dirty="0">
                <a:latin typeface="+mn-lt"/>
              </a:rPr>
              <a:t>idee per gite pomeridiane divertenti e coinvolgenti</a:t>
            </a:r>
            <a:r>
              <a:rPr lang="it-IT" dirty="0">
                <a:latin typeface="+mn-lt"/>
              </a:rPr>
              <a:t>, spesso all'aperto e/o senza eccessiva necessità di una pianificazione anticipata.</a:t>
            </a:r>
          </a:p>
          <a:p>
            <a:endParaRPr lang="it-IT" dirty="0">
              <a:latin typeface="+mn-lt"/>
            </a:endParaRPr>
          </a:p>
          <a:p>
            <a:r>
              <a:rPr lang="it-IT" dirty="0">
                <a:latin typeface="+mn-lt"/>
              </a:rPr>
              <a:t>La </a:t>
            </a:r>
            <a:r>
              <a:rPr lang="it-IT" b="1" dirty="0">
                <a:latin typeface="+mn-lt"/>
              </a:rPr>
              <a:t>sede dell’ETI </a:t>
            </a:r>
            <a:r>
              <a:rPr lang="it-IT" dirty="0">
                <a:latin typeface="+mn-lt"/>
              </a:rPr>
              <a:t>è stata scelta in modo da </a:t>
            </a:r>
            <a:r>
              <a:rPr lang="it-IT" b="1" dirty="0">
                <a:latin typeface="+mn-lt"/>
              </a:rPr>
              <a:t>raggiungere il gruppo target nel suo ambiente</a:t>
            </a:r>
            <a:r>
              <a:rPr lang="it-IT" dirty="0">
                <a:latin typeface="+mn-lt"/>
              </a:rPr>
              <a:t>: si è deciso di lavorare nella località termale locale con il maggior numero di pernottamenti della regione. </a:t>
            </a:r>
          </a:p>
          <a:p>
            <a:endParaRPr lang="it-IT" dirty="0">
              <a:latin typeface="+mn-lt"/>
            </a:endParaRPr>
          </a:p>
        </p:txBody>
      </p:sp>
      <p:pic>
        <p:nvPicPr>
          <p:cNvPr id="6" name="Slika 5">
            <a:extLst>
              <a:ext uri="{FF2B5EF4-FFF2-40B4-BE49-F238E27FC236}">
                <a16:creationId xmlns:a16="http://schemas.microsoft.com/office/drawing/2014/main" id="{84F128DC-F7AB-4ED7-AE23-24174DE4890A}"/>
              </a:ext>
            </a:extLst>
          </p:cNvPr>
          <p:cNvPicPr>
            <a:picLocks noChangeAspect="1"/>
          </p:cNvPicPr>
          <p:nvPr/>
        </p:nvPicPr>
        <p:blipFill>
          <a:blip r:embed="rId2"/>
          <a:stretch>
            <a:fillRect/>
          </a:stretch>
        </p:blipFill>
        <p:spPr>
          <a:xfrm>
            <a:off x="6853388" y="2299303"/>
            <a:ext cx="4615493" cy="3094062"/>
          </a:xfrm>
          <a:prstGeom prst="rect">
            <a:avLst/>
          </a:prstGeom>
        </p:spPr>
      </p:pic>
    </p:spTree>
    <p:extLst>
      <p:ext uri="{BB962C8B-B14F-4D97-AF65-F5344CB8AC3E}">
        <p14:creationId xmlns:p14="http://schemas.microsoft.com/office/powerpoint/2010/main" val="2559843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47775E66-E419-4E98-8F72-3BD405535750}"/>
              </a:ext>
            </a:extLst>
          </p:cNvPr>
          <p:cNvSpPr>
            <a:spLocks noGrp="1"/>
          </p:cNvSpPr>
          <p:nvPr>
            <p:ph type="sldNum" sz="quarter" idx="14"/>
          </p:nvPr>
        </p:nvSpPr>
        <p:spPr>
          <a:xfrm>
            <a:off x="7722020" y="6637000"/>
            <a:ext cx="4301302" cy="229565"/>
          </a:xfrm>
        </p:spPr>
        <p:txBody>
          <a:bodyPr/>
          <a:lstStyle/>
          <a:p>
            <a:fld id="{9C527BFA-2C0E-4CEC-B6A5-913A56FEF4B4}" type="slidenum">
              <a:rPr lang="fr-CA" smtClean="0"/>
              <a:pPr/>
              <a:t>59</a:t>
            </a:fld>
            <a:endParaRPr lang="fr-CA" dirty="0"/>
          </a:p>
        </p:txBody>
      </p:sp>
      <p:sp>
        <p:nvSpPr>
          <p:cNvPr id="3" name="Označba mesta besedila 2">
            <a:extLst>
              <a:ext uri="{FF2B5EF4-FFF2-40B4-BE49-F238E27FC236}">
                <a16:creationId xmlns:a16="http://schemas.microsoft.com/office/drawing/2014/main" id="{9D1B1208-CECA-4B97-89A6-741749E578DD}"/>
              </a:ext>
            </a:extLst>
          </p:cNvPr>
          <p:cNvSpPr>
            <a:spLocks noGrp="1"/>
          </p:cNvSpPr>
          <p:nvPr>
            <p:ph type="body" sz="quarter" idx="15"/>
          </p:nvPr>
        </p:nvSpPr>
        <p:spPr>
          <a:xfrm>
            <a:off x="465667" y="72796"/>
            <a:ext cx="11260668" cy="631527"/>
          </a:xfrm>
        </p:spPr>
        <p:txBody>
          <a:bodyPr/>
          <a:lstStyle/>
          <a:p>
            <a:r>
              <a:rPr lang="ig-NG" sz="3200" dirty="0">
                <a:solidFill>
                  <a:schemeClr val="bg1"/>
                </a:solidFill>
                <a:latin typeface="+mn-lt"/>
              </a:rPr>
              <a:t>Creare il contenuto dell’ETI</a:t>
            </a:r>
          </a:p>
        </p:txBody>
      </p:sp>
      <p:sp>
        <p:nvSpPr>
          <p:cNvPr id="4" name="Označba mesta besedila 3">
            <a:extLst>
              <a:ext uri="{FF2B5EF4-FFF2-40B4-BE49-F238E27FC236}">
                <a16:creationId xmlns:a16="http://schemas.microsoft.com/office/drawing/2014/main" id="{26AA1BD0-2F89-458B-9478-256E05D450EB}"/>
              </a:ext>
            </a:extLst>
          </p:cNvPr>
          <p:cNvSpPr>
            <a:spLocks noGrp="1"/>
          </p:cNvSpPr>
          <p:nvPr>
            <p:ph type="body" sz="quarter" idx="19"/>
          </p:nvPr>
        </p:nvSpPr>
        <p:spPr>
          <a:xfrm>
            <a:off x="465667" y="1412973"/>
            <a:ext cx="11260666" cy="5342566"/>
          </a:xfrm>
        </p:spPr>
        <p:txBody>
          <a:bodyPr numCol="2"/>
          <a:lstStyle/>
          <a:p>
            <a:pPr marL="342900" indent="-342900">
              <a:buFont typeface="Arial" panose="020B0604020202020204" pitchFamily="34" charset="0"/>
              <a:buChar char="•"/>
            </a:pPr>
            <a:r>
              <a:rPr lang="it-IT" b="1" dirty="0">
                <a:latin typeface="+mn-lt"/>
              </a:rPr>
              <a:t>La digitalizzazione di alta qualità degli esterni dei castelli, </a:t>
            </a:r>
            <a:r>
              <a:rPr lang="it-IT" dirty="0">
                <a:latin typeface="+mn-lt"/>
              </a:rPr>
              <a:t>realizzata in tre fasi: </a:t>
            </a:r>
          </a:p>
          <a:p>
            <a:endParaRPr lang="it-IT" dirty="0">
              <a:latin typeface="+mn-lt"/>
            </a:endParaRPr>
          </a:p>
          <a:p>
            <a:pPr marL="457200" indent="-457200">
              <a:buFont typeface="+mj-lt"/>
              <a:buAutoNum type="arabicPeriod"/>
            </a:pPr>
            <a:r>
              <a:rPr lang="it-IT" dirty="0">
                <a:latin typeface="+mn-lt"/>
              </a:rPr>
              <a:t>Utilizzando droni dotati di fotocamere sono state scattate molte immagini di alta qualità di ogni castello da molte angolazioni, </a:t>
            </a:r>
            <a:r>
              <a:rPr lang="it-IT" b="1" dirty="0">
                <a:latin typeface="+mn-lt"/>
              </a:rPr>
              <a:t>conservando lo stato visivo del patrimonio nei dettagli;</a:t>
            </a:r>
          </a:p>
          <a:p>
            <a:pPr marL="457200" indent="-457200">
              <a:buFont typeface="+mj-lt"/>
              <a:buAutoNum type="arabicPeriod"/>
            </a:pPr>
            <a:endParaRPr lang="it-IT" dirty="0">
              <a:latin typeface="+mn-lt"/>
            </a:endParaRPr>
          </a:p>
          <a:p>
            <a:pPr marL="457200" indent="-457200">
              <a:buFont typeface="+mj-lt"/>
              <a:buAutoNum type="arabicPeriod"/>
            </a:pPr>
            <a:r>
              <a:rPr lang="it-IT" dirty="0">
                <a:latin typeface="+mn-lt"/>
              </a:rPr>
              <a:t>Le immagini ottenute dalla scansione 3D sono state poi fuse insieme in un modello 3D </a:t>
            </a:r>
            <a:r>
              <a:rPr lang="it-IT" b="1" dirty="0">
                <a:latin typeface="+mn-lt"/>
              </a:rPr>
              <a:t>che rende il risultato ancora più realistico;</a:t>
            </a:r>
          </a:p>
          <a:p>
            <a:pPr marL="361950"/>
            <a:r>
              <a:rPr lang="it-IT" dirty="0">
                <a:latin typeface="+mn-lt"/>
              </a:rPr>
              <a:t>(Per vedere i risultati finali, clicca qui </a:t>
            </a:r>
            <a:r>
              <a:rPr lang="it-IT" b="1" dirty="0">
                <a:latin typeface="+mn-lt"/>
                <a:hlinkClick r:id="rId2">
                  <a:extLst>
                    <a:ext uri="{A12FA001-AC4F-418D-AE19-62706E023703}">
                      <ahyp:hlinkClr xmlns:ahyp="http://schemas.microsoft.com/office/drawing/2018/hyperlinkcolor" val="tx"/>
                    </a:ext>
                  </a:extLst>
                </a:hlinkClick>
              </a:rPr>
              <a:t>⤤</a:t>
            </a:r>
            <a:r>
              <a:rPr lang="it-IT" dirty="0">
                <a:latin typeface="+mn-lt"/>
              </a:rPr>
              <a:t>.)</a:t>
            </a:r>
          </a:p>
          <a:p>
            <a:pPr marL="361950"/>
            <a:r>
              <a:rPr lang="it-IT" dirty="0">
                <a:latin typeface="+mn-lt"/>
              </a:rPr>
              <a:t>3. aggiungendo ricostruzioni in 3D (secondo le fonti storiche) per alcune parti dei castelli mancanti o in pessimo stato, </a:t>
            </a:r>
            <a:r>
              <a:rPr lang="it-IT" b="1" dirty="0">
                <a:latin typeface="+mn-lt"/>
              </a:rPr>
              <a:t>mostrando così com'era prima</a:t>
            </a:r>
            <a:r>
              <a:rPr lang="it-IT" dirty="0">
                <a:latin typeface="+mn-lt"/>
              </a:rPr>
              <a:t>.</a:t>
            </a:r>
          </a:p>
        </p:txBody>
      </p:sp>
      <p:pic>
        <p:nvPicPr>
          <p:cNvPr id="6" name="Slika 5">
            <a:extLst>
              <a:ext uri="{FF2B5EF4-FFF2-40B4-BE49-F238E27FC236}">
                <a16:creationId xmlns:a16="http://schemas.microsoft.com/office/drawing/2014/main" id="{700BB3A5-4ADD-4BB2-B2CA-6246451E0C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1256" y="3540374"/>
            <a:ext cx="4900429" cy="2686787"/>
          </a:xfrm>
          <a:prstGeom prst="rect">
            <a:avLst/>
          </a:prstGeom>
        </p:spPr>
      </p:pic>
      <p:sp>
        <p:nvSpPr>
          <p:cNvPr id="8" name="PoljeZBesedilom 7">
            <a:extLst>
              <a:ext uri="{FF2B5EF4-FFF2-40B4-BE49-F238E27FC236}">
                <a16:creationId xmlns:a16="http://schemas.microsoft.com/office/drawing/2014/main" id="{7ACF4D63-1150-46D9-A102-FA60CCD15E03}"/>
              </a:ext>
            </a:extLst>
          </p:cNvPr>
          <p:cNvSpPr txBox="1"/>
          <p:nvPr/>
        </p:nvSpPr>
        <p:spPr>
          <a:xfrm>
            <a:off x="2324100" y="876243"/>
            <a:ext cx="7543800" cy="461665"/>
          </a:xfrm>
          <a:prstGeom prst="rect">
            <a:avLst/>
          </a:prstGeom>
          <a:noFill/>
        </p:spPr>
        <p:txBody>
          <a:bodyPr wrap="square">
            <a:spAutoFit/>
          </a:bodyPr>
          <a:lstStyle/>
          <a:p>
            <a:pPr algn="ctr"/>
            <a:r>
              <a:rPr lang="it-IT" sz="2400" b="1">
                <a:solidFill>
                  <a:srgbClr val="E43794"/>
                </a:solidFill>
              </a:rPr>
              <a:t>Sono stati realizzati contenuti di 4 tipi diversi!</a:t>
            </a:r>
          </a:p>
        </p:txBody>
      </p:sp>
    </p:spTree>
    <p:extLst>
      <p:ext uri="{BB962C8B-B14F-4D97-AF65-F5344CB8AC3E}">
        <p14:creationId xmlns:p14="http://schemas.microsoft.com/office/powerpoint/2010/main" val="3478697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14"/>
          </p:nvPr>
        </p:nvSpPr>
        <p:spPr>
          <a:xfrm>
            <a:off x="7722020" y="6570134"/>
            <a:ext cx="4301302" cy="229565"/>
          </a:xfrm>
        </p:spPr>
        <p:txBody>
          <a:bodyPr/>
          <a:lstStyle/>
          <a:p>
            <a:fld id="{9C527BFA-2C0E-4CEC-B6A5-913A56FEF4B4}" type="slidenum">
              <a:rPr lang="fr-CA" smtClean="0"/>
              <a:pPr/>
              <a:t>6</a:t>
            </a:fld>
            <a:endParaRPr lang="fr-CA" dirty="0"/>
          </a:p>
        </p:txBody>
      </p:sp>
      <p:pic>
        <p:nvPicPr>
          <p:cNvPr id="8" name="Google Shape;475;p43" descr="Tickets 🎫 ➡ https://vangoghexpo.com/&#10;&#10;Have you ever dreamt of stepping into a painting? 🎨&#10;Now you can!&#10;Welcome to Van Gogh: The Immersive Experience" title="Van Gogh: The Immersive Experience">
            <a:hlinkClick r:id="rId2"/>
            <a:extLst>
              <a:ext uri="{FF2B5EF4-FFF2-40B4-BE49-F238E27FC236}">
                <a16:creationId xmlns:a16="http://schemas.microsoft.com/office/drawing/2014/main" id="{DE2ADFA1-FE78-4F4A-9AD4-F4EE007335DD}"/>
              </a:ext>
            </a:extLst>
          </p:cNvPr>
          <p:cNvPicPr preferRelativeResize="0"/>
          <p:nvPr/>
        </p:nvPicPr>
        <p:blipFill>
          <a:blip r:embed="rId3">
            <a:alphaModFix/>
          </a:blip>
          <a:stretch>
            <a:fillRect/>
          </a:stretch>
        </p:blipFill>
        <p:spPr>
          <a:xfrm>
            <a:off x="6411156" y="1722585"/>
            <a:ext cx="5049915" cy="3819585"/>
          </a:xfrm>
          <a:prstGeom prst="rect">
            <a:avLst/>
          </a:prstGeom>
          <a:noFill/>
          <a:ln>
            <a:noFill/>
          </a:ln>
        </p:spPr>
      </p:pic>
      <p:sp>
        <p:nvSpPr>
          <p:cNvPr id="6" name="Text Placeholder 15">
            <a:extLst>
              <a:ext uri="{FF2B5EF4-FFF2-40B4-BE49-F238E27FC236}">
                <a16:creationId xmlns:a16="http://schemas.microsoft.com/office/drawing/2014/main" id="{63306690-1FB0-4651-BDDF-5E89386C20D3}"/>
              </a:ext>
            </a:extLst>
          </p:cNvPr>
          <p:cNvSpPr txBox="1">
            <a:spLocks/>
          </p:cNvSpPr>
          <p:nvPr/>
        </p:nvSpPr>
        <p:spPr>
          <a:xfrm>
            <a:off x="233679" y="723230"/>
            <a:ext cx="6016513" cy="59680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15000"/>
              </a:lnSpc>
              <a:spcBef>
                <a:spcPts val="0"/>
              </a:spcBef>
              <a:buClr>
                <a:srgbClr val="7F7F7F"/>
              </a:buClr>
              <a:buSzPts val="1200"/>
              <a:buNone/>
            </a:pPr>
            <a:r>
              <a:rPr lang="it-IT" sz="2400" dirty="0">
                <a:solidFill>
                  <a:srgbClr val="7F7F7F"/>
                </a:solidFill>
              </a:rPr>
              <a:t>Come introdotto nella parte del modulo 1 dedicata al turismo esperienziale e culturale, i viaggiatori moderni sono oggi alla </a:t>
            </a:r>
            <a:r>
              <a:rPr lang="it-IT" sz="2400" b="1" dirty="0">
                <a:solidFill>
                  <a:srgbClr val="7F7F7F"/>
                </a:solidFill>
              </a:rPr>
              <a:t>ricerca di esperienze culturali più coinvolgenti e arricchenti.</a:t>
            </a:r>
          </a:p>
          <a:p>
            <a:pPr marL="0" lvl="0" indent="0">
              <a:lnSpc>
                <a:spcPct val="115000"/>
              </a:lnSpc>
              <a:spcBef>
                <a:spcPts val="0"/>
              </a:spcBef>
              <a:buClr>
                <a:srgbClr val="7F7F7F"/>
              </a:buClr>
              <a:buSzPts val="1200"/>
              <a:buNone/>
            </a:pPr>
            <a:endParaRPr lang="it-IT" sz="2400" b="1" dirty="0">
              <a:solidFill>
                <a:schemeClr val="bg1">
                  <a:lumMod val="50000"/>
                </a:schemeClr>
              </a:solidFill>
              <a:highlight>
                <a:srgbClr val="FFFFFF"/>
              </a:highlight>
              <a:latin typeface="Avenir Black" panose="02000503020000020003" pitchFamily="2" charset="0"/>
              <a:cs typeface="Poppins SemiBold" pitchFamily="2" charset="77"/>
            </a:endParaRPr>
          </a:p>
          <a:p>
            <a:pPr marL="0" lvl="0" indent="0">
              <a:lnSpc>
                <a:spcPct val="115000"/>
              </a:lnSpc>
              <a:spcBef>
                <a:spcPts val="0"/>
              </a:spcBef>
              <a:buClr>
                <a:srgbClr val="7F7F7F"/>
              </a:buClr>
              <a:buSzPts val="1200"/>
              <a:buNone/>
            </a:pPr>
            <a:r>
              <a:rPr lang="it-IT" sz="2400" b="0" dirty="0">
                <a:solidFill>
                  <a:srgbClr val="E43794"/>
                </a:solidFill>
              </a:rPr>
              <a:t>Le esperienze turistiche immersive (ETI) </a:t>
            </a:r>
            <a:r>
              <a:rPr lang="it-IT" sz="2400" dirty="0">
                <a:solidFill>
                  <a:srgbClr val="7F7F7F"/>
                </a:solidFill>
              </a:rPr>
              <a:t>sono quelle esperienze in cui il visitatore è </a:t>
            </a:r>
            <a:r>
              <a:rPr lang="it-IT" sz="2400" b="1" dirty="0">
                <a:solidFill>
                  <a:srgbClr val="7F7F7F"/>
                </a:solidFill>
              </a:rPr>
              <a:t>immerso, fisicamente e figurativamente, nel patrimonio culturale che sta visitando. </a:t>
            </a:r>
          </a:p>
          <a:p>
            <a:pPr marL="0" lvl="0" indent="0" algn="l" rtl="0">
              <a:lnSpc>
                <a:spcPct val="115000"/>
              </a:lnSpc>
              <a:spcBef>
                <a:spcPts val="0"/>
              </a:spcBef>
              <a:spcAft>
                <a:spcPts val="0"/>
              </a:spcAft>
              <a:buClr>
                <a:srgbClr val="7F7F7F"/>
              </a:buClr>
              <a:buSzPts val="1200"/>
              <a:buNone/>
            </a:pPr>
            <a:r>
              <a:rPr lang="sl-SI" sz="2400" dirty="0">
                <a:solidFill>
                  <a:srgbClr val="7F7F7F"/>
                </a:solidFill>
              </a:rPr>
              <a:t>Nel video qui a fianco puoi vedere un </a:t>
            </a:r>
            <a:r>
              <a:rPr lang="sl-SI" sz="2400" b="1" dirty="0">
                <a:solidFill>
                  <a:srgbClr val="7F7F7F"/>
                </a:solidFill>
              </a:rPr>
              <a:t>esempio di esperienza immersiva</a:t>
            </a:r>
            <a:r>
              <a:rPr lang="sl-SI" sz="2400" dirty="0">
                <a:solidFill>
                  <a:srgbClr val="7F7F7F"/>
                </a:solidFill>
              </a:rPr>
              <a:t> in cui i visitatori non si limitano a guardare le opere, ma “</a:t>
            </a:r>
            <a:r>
              <a:rPr lang="sl-SI" sz="2400" b="1" dirty="0">
                <a:solidFill>
                  <a:srgbClr val="7F7F7F"/>
                </a:solidFill>
              </a:rPr>
              <a:t>entrano</a:t>
            </a:r>
            <a:r>
              <a:rPr lang="sl-SI" sz="2400" dirty="0">
                <a:solidFill>
                  <a:srgbClr val="7F7F7F"/>
                </a:solidFill>
              </a:rPr>
              <a:t>“ dentro le stesse.</a:t>
            </a:r>
            <a:endParaRPr lang="en-GB" sz="2400" b="0" dirty="0">
              <a:solidFill>
                <a:schemeClr val="bg1">
                  <a:lumMod val="50000"/>
                </a:schemeClr>
              </a:solidFill>
            </a:endParaRPr>
          </a:p>
        </p:txBody>
      </p:sp>
      <p:sp>
        <p:nvSpPr>
          <p:cNvPr id="5" name="PoljeZBesedilom 4">
            <a:extLst>
              <a:ext uri="{FF2B5EF4-FFF2-40B4-BE49-F238E27FC236}">
                <a16:creationId xmlns:a16="http://schemas.microsoft.com/office/drawing/2014/main" id="{C0493B9A-9D8D-4FDD-9462-75CFAF93AC7C}"/>
              </a:ext>
            </a:extLst>
          </p:cNvPr>
          <p:cNvSpPr txBox="1"/>
          <p:nvPr/>
        </p:nvSpPr>
        <p:spPr>
          <a:xfrm>
            <a:off x="6411157" y="5597930"/>
            <a:ext cx="4455111" cy="369332"/>
          </a:xfrm>
          <a:prstGeom prst="rect">
            <a:avLst/>
          </a:prstGeom>
          <a:noFill/>
        </p:spPr>
        <p:txBody>
          <a:bodyPr wrap="square" rtlCol="0">
            <a:spAutoFit/>
          </a:bodyPr>
          <a:lstStyle/>
          <a:p>
            <a:r>
              <a:rPr lang="it-IT" dirty="0">
                <a:solidFill>
                  <a:schemeClr val="bg1">
                    <a:lumMod val="50000"/>
                  </a:schemeClr>
                </a:solidFill>
              </a:rPr>
              <a:t>*</a:t>
            </a:r>
            <a:r>
              <a:rPr lang="it-IT" b="0" dirty="0">
                <a:solidFill>
                  <a:schemeClr val="bg1">
                    <a:lumMod val="50000"/>
                  </a:schemeClr>
                </a:solidFill>
              </a:rPr>
              <a:t>clicca sull’immagine per vedere il video.</a:t>
            </a:r>
            <a:endParaRPr lang="it-IT" dirty="0"/>
          </a:p>
        </p:txBody>
      </p:sp>
    </p:spTree>
    <p:extLst>
      <p:ext uri="{BB962C8B-B14F-4D97-AF65-F5344CB8AC3E}">
        <p14:creationId xmlns:p14="http://schemas.microsoft.com/office/powerpoint/2010/main" val="1723770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47775E66-E419-4E98-8F72-3BD405535750}"/>
              </a:ext>
            </a:extLst>
          </p:cNvPr>
          <p:cNvSpPr>
            <a:spLocks noGrp="1"/>
          </p:cNvSpPr>
          <p:nvPr>
            <p:ph type="sldNum" sz="quarter" idx="14"/>
          </p:nvPr>
        </p:nvSpPr>
        <p:spPr>
          <a:xfrm>
            <a:off x="7717249" y="6489038"/>
            <a:ext cx="4301302" cy="229565"/>
          </a:xfrm>
        </p:spPr>
        <p:txBody>
          <a:bodyPr/>
          <a:lstStyle/>
          <a:p>
            <a:fld id="{9C527BFA-2C0E-4CEC-B6A5-913A56FEF4B4}" type="slidenum">
              <a:rPr lang="fr-CA" smtClean="0"/>
              <a:pPr/>
              <a:t>60</a:t>
            </a:fld>
            <a:endParaRPr lang="fr-CA" dirty="0"/>
          </a:p>
        </p:txBody>
      </p:sp>
      <p:sp>
        <p:nvSpPr>
          <p:cNvPr id="4" name="Označba mesta besedila 3">
            <a:extLst>
              <a:ext uri="{FF2B5EF4-FFF2-40B4-BE49-F238E27FC236}">
                <a16:creationId xmlns:a16="http://schemas.microsoft.com/office/drawing/2014/main" id="{26AA1BD0-2F89-458B-9478-256E05D450EB}"/>
              </a:ext>
            </a:extLst>
          </p:cNvPr>
          <p:cNvSpPr>
            <a:spLocks noGrp="1"/>
          </p:cNvSpPr>
          <p:nvPr>
            <p:ph type="body" sz="quarter" idx="19"/>
          </p:nvPr>
        </p:nvSpPr>
        <p:spPr>
          <a:xfrm>
            <a:off x="282787" y="1617286"/>
            <a:ext cx="6526804" cy="4871752"/>
          </a:xfrm>
        </p:spPr>
        <p:txBody>
          <a:bodyPr numCol="1"/>
          <a:lstStyle/>
          <a:p>
            <a:pPr marL="342900" indent="-342900">
              <a:buFont typeface="Arial" panose="020B0604020202020204" pitchFamily="34" charset="0"/>
              <a:buChar char="•"/>
            </a:pPr>
            <a:r>
              <a:rPr lang="it-IT" dirty="0">
                <a:latin typeface="+mn-lt"/>
              </a:rPr>
              <a:t>È stato realizzato un </a:t>
            </a:r>
            <a:r>
              <a:rPr lang="it-IT" b="1" dirty="0">
                <a:latin typeface="+mn-lt"/>
              </a:rPr>
              <a:t>video a 360 gradi</a:t>
            </a:r>
            <a:r>
              <a:rPr lang="it-IT" dirty="0">
                <a:latin typeface="+mn-lt"/>
              </a:rPr>
              <a:t> di una famiglia che visita alcuni luoghi interessanti in ognuno dei sette castelli, per </a:t>
            </a:r>
            <a:r>
              <a:rPr lang="it-IT" b="1" dirty="0">
                <a:latin typeface="+mn-lt"/>
              </a:rPr>
              <a:t>"piazzare" il visitatore nei castelli remote;</a:t>
            </a:r>
            <a:br>
              <a:rPr lang="it-IT" dirty="0">
                <a:latin typeface="+mn-lt"/>
              </a:rPr>
            </a:br>
            <a:r>
              <a:rPr lang="it-IT" dirty="0">
                <a:latin typeface="+mn-lt"/>
              </a:rPr>
              <a:t>(Guarda qui un video che spiega il flusso di lavoro di base della creazione di video a 360°. </a:t>
            </a:r>
            <a:r>
              <a:rPr lang="it-IT" b="1" dirty="0">
                <a:latin typeface="+mn-lt"/>
                <a:hlinkClick r:id="rId2">
                  <a:extLst>
                    <a:ext uri="{A12FA001-AC4F-418D-AE19-62706E023703}">
                      <ahyp:hlinkClr xmlns:ahyp="http://schemas.microsoft.com/office/drawing/2018/hyperlinkcolor" val="tx"/>
                    </a:ext>
                  </a:extLst>
                </a:hlinkClick>
              </a:rPr>
              <a:t>⤤</a:t>
            </a:r>
            <a:r>
              <a:rPr lang="it-IT" dirty="0">
                <a:latin typeface="+mn-lt"/>
              </a:rPr>
              <a:t>)</a:t>
            </a:r>
          </a:p>
          <a:p>
            <a:endParaRPr lang="it-IT" dirty="0">
              <a:latin typeface="+mn-lt"/>
            </a:endParaRPr>
          </a:p>
          <a:p>
            <a:pPr marL="342900" indent="-342900">
              <a:buFont typeface="Arial" panose="020B0604020202020204" pitchFamily="34" charset="0"/>
              <a:buChar char="•"/>
            </a:pPr>
            <a:r>
              <a:rPr lang="it-IT" dirty="0">
                <a:latin typeface="+mn-lt"/>
              </a:rPr>
              <a:t>Era prevista anche la creazione e la presentazione di </a:t>
            </a:r>
            <a:r>
              <a:rPr lang="it-IT" b="1" dirty="0">
                <a:latin typeface="+mn-lt"/>
              </a:rPr>
              <a:t>contenuti digitali dell'offerta turistica locale</a:t>
            </a:r>
            <a:r>
              <a:rPr lang="it-IT" dirty="0">
                <a:latin typeface="+mn-lt"/>
              </a:rPr>
              <a:t> con le persone, ma a causa del COVID-19 non è stato possibile realizzarli, quindi per la </a:t>
            </a:r>
            <a:r>
              <a:rPr lang="it-IT" b="1" dirty="0">
                <a:latin typeface="+mn-lt"/>
              </a:rPr>
              <a:t>promozione</a:t>
            </a:r>
            <a:r>
              <a:rPr lang="it-IT" dirty="0">
                <a:latin typeface="+mn-lt"/>
              </a:rPr>
              <a:t> erano disponibili solo foto e video già esistenti;</a:t>
            </a:r>
          </a:p>
        </p:txBody>
      </p:sp>
      <p:pic>
        <p:nvPicPr>
          <p:cNvPr id="7" name="Slika 6">
            <a:extLst>
              <a:ext uri="{FF2B5EF4-FFF2-40B4-BE49-F238E27FC236}">
                <a16:creationId xmlns:a16="http://schemas.microsoft.com/office/drawing/2014/main" id="{5B38D5BA-85DD-484D-9C29-C521483130AE}"/>
              </a:ext>
            </a:extLst>
          </p:cNvPr>
          <p:cNvPicPr>
            <a:picLocks noChangeAspect="1"/>
          </p:cNvPicPr>
          <p:nvPr/>
        </p:nvPicPr>
        <p:blipFill rotWithShape="1">
          <a:blip r:embed="rId3"/>
          <a:srcRect t="1357" r="12196"/>
          <a:stretch/>
        </p:blipFill>
        <p:spPr>
          <a:xfrm>
            <a:off x="7086435" y="1617286"/>
            <a:ext cx="3976175" cy="2435143"/>
          </a:xfrm>
          <a:prstGeom prst="rect">
            <a:avLst/>
          </a:prstGeom>
        </p:spPr>
      </p:pic>
      <p:pic>
        <p:nvPicPr>
          <p:cNvPr id="9" name="Slika 8">
            <a:extLst>
              <a:ext uri="{FF2B5EF4-FFF2-40B4-BE49-F238E27FC236}">
                <a16:creationId xmlns:a16="http://schemas.microsoft.com/office/drawing/2014/main" id="{38002A58-8317-4765-8C5D-C5284EEB50C2}"/>
              </a:ext>
            </a:extLst>
          </p:cNvPr>
          <p:cNvPicPr>
            <a:picLocks noChangeAspect="1"/>
          </p:cNvPicPr>
          <p:nvPr/>
        </p:nvPicPr>
        <p:blipFill>
          <a:blip r:embed="rId4"/>
          <a:stretch>
            <a:fillRect/>
          </a:stretch>
        </p:blipFill>
        <p:spPr>
          <a:xfrm>
            <a:off x="7086435" y="4094832"/>
            <a:ext cx="3976175" cy="2356768"/>
          </a:xfrm>
          <a:prstGeom prst="rect">
            <a:avLst/>
          </a:prstGeom>
        </p:spPr>
      </p:pic>
      <p:sp>
        <p:nvSpPr>
          <p:cNvPr id="10" name="Označba mesta besedila 2">
            <a:extLst>
              <a:ext uri="{FF2B5EF4-FFF2-40B4-BE49-F238E27FC236}">
                <a16:creationId xmlns:a16="http://schemas.microsoft.com/office/drawing/2014/main" id="{4C626C0B-3D02-C59A-E2BE-F910220230C7}"/>
              </a:ext>
            </a:extLst>
          </p:cNvPr>
          <p:cNvSpPr>
            <a:spLocks noGrp="1"/>
          </p:cNvSpPr>
          <p:nvPr>
            <p:ph type="body" sz="quarter" idx="15"/>
          </p:nvPr>
        </p:nvSpPr>
        <p:spPr>
          <a:xfrm>
            <a:off x="465667" y="72796"/>
            <a:ext cx="11260668" cy="631527"/>
          </a:xfrm>
        </p:spPr>
        <p:txBody>
          <a:bodyPr/>
          <a:lstStyle/>
          <a:p>
            <a:r>
              <a:rPr lang="ig-NG" sz="3200" dirty="0">
                <a:solidFill>
                  <a:schemeClr val="bg1"/>
                </a:solidFill>
                <a:latin typeface="+mn-lt"/>
              </a:rPr>
              <a:t>Creare il contenuto dell’ETI</a:t>
            </a:r>
          </a:p>
        </p:txBody>
      </p:sp>
      <p:sp>
        <p:nvSpPr>
          <p:cNvPr id="11" name="PoljeZBesedilom 7">
            <a:extLst>
              <a:ext uri="{FF2B5EF4-FFF2-40B4-BE49-F238E27FC236}">
                <a16:creationId xmlns:a16="http://schemas.microsoft.com/office/drawing/2014/main" id="{BF2143ED-DD10-2F5B-3325-7071D11C3E3B}"/>
              </a:ext>
            </a:extLst>
          </p:cNvPr>
          <p:cNvSpPr txBox="1"/>
          <p:nvPr/>
        </p:nvSpPr>
        <p:spPr>
          <a:xfrm>
            <a:off x="2324100" y="876243"/>
            <a:ext cx="7543800" cy="461665"/>
          </a:xfrm>
          <a:prstGeom prst="rect">
            <a:avLst/>
          </a:prstGeom>
          <a:noFill/>
        </p:spPr>
        <p:txBody>
          <a:bodyPr wrap="square">
            <a:spAutoFit/>
          </a:bodyPr>
          <a:lstStyle/>
          <a:p>
            <a:pPr algn="ctr"/>
            <a:r>
              <a:rPr lang="it-IT" sz="2400" b="1" dirty="0">
                <a:solidFill>
                  <a:srgbClr val="E43794"/>
                </a:solidFill>
              </a:rPr>
              <a:t>Sono stati realizzati contenuti di 4 tipi diversi!</a:t>
            </a:r>
          </a:p>
        </p:txBody>
      </p:sp>
    </p:spTree>
    <p:extLst>
      <p:ext uri="{BB962C8B-B14F-4D97-AF65-F5344CB8AC3E}">
        <p14:creationId xmlns:p14="http://schemas.microsoft.com/office/powerpoint/2010/main" val="2024552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47775E66-E419-4E98-8F72-3BD405535750}"/>
              </a:ext>
            </a:extLst>
          </p:cNvPr>
          <p:cNvSpPr>
            <a:spLocks noGrp="1"/>
          </p:cNvSpPr>
          <p:nvPr>
            <p:ph type="sldNum" sz="quarter" idx="14"/>
          </p:nvPr>
        </p:nvSpPr>
        <p:spPr/>
        <p:txBody>
          <a:bodyPr/>
          <a:lstStyle/>
          <a:p>
            <a:fld id="{9C527BFA-2C0E-4CEC-B6A5-913A56FEF4B4}" type="slidenum">
              <a:rPr lang="fr-CA" smtClean="0"/>
              <a:pPr/>
              <a:t>61</a:t>
            </a:fld>
            <a:endParaRPr lang="fr-CA" dirty="0"/>
          </a:p>
        </p:txBody>
      </p:sp>
      <p:sp>
        <p:nvSpPr>
          <p:cNvPr id="4" name="Označba mesta besedila 3">
            <a:extLst>
              <a:ext uri="{FF2B5EF4-FFF2-40B4-BE49-F238E27FC236}">
                <a16:creationId xmlns:a16="http://schemas.microsoft.com/office/drawing/2014/main" id="{26AA1BD0-2F89-458B-9478-256E05D450EB}"/>
              </a:ext>
            </a:extLst>
          </p:cNvPr>
          <p:cNvSpPr>
            <a:spLocks noGrp="1"/>
          </p:cNvSpPr>
          <p:nvPr>
            <p:ph type="body" sz="quarter" idx="19"/>
          </p:nvPr>
        </p:nvSpPr>
        <p:spPr>
          <a:xfrm>
            <a:off x="465667" y="1562100"/>
            <a:ext cx="5490633" cy="4998700"/>
          </a:xfrm>
        </p:spPr>
        <p:txBody>
          <a:bodyPr numCol="1"/>
          <a:lstStyle/>
          <a:p>
            <a:pPr marL="342900" indent="-342900" algn="l">
              <a:buFont typeface="Arial" panose="020B0604020202020204" pitchFamily="34" charset="0"/>
              <a:buChar char="•"/>
            </a:pPr>
            <a:endParaRPr lang="it-IT" b="1">
              <a:latin typeface="+mn-lt"/>
            </a:endParaRPr>
          </a:p>
          <a:p>
            <a:endParaRPr lang="it-IT" b="1">
              <a:latin typeface="+mn-lt"/>
            </a:endParaRPr>
          </a:p>
          <a:p>
            <a:pPr marL="342900" indent="-342900" algn="l">
              <a:buFont typeface="Arial" panose="020B0604020202020204" pitchFamily="34" charset="0"/>
              <a:buChar char="•"/>
            </a:pPr>
            <a:r>
              <a:rPr lang="it-IT">
                <a:latin typeface="+mn-lt"/>
              </a:rPr>
              <a:t>è stato realizzato anche un </a:t>
            </a:r>
            <a:r>
              <a:rPr lang="it-IT" b="1">
                <a:latin typeface="+mn-lt"/>
              </a:rPr>
              <a:t>contenuto digitale per un'applicazione mobile </a:t>
            </a:r>
            <a:r>
              <a:rPr lang="it-IT">
                <a:latin typeface="+mn-lt"/>
              </a:rPr>
              <a:t>che funge da guida turistica con </a:t>
            </a:r>
            <a:r>
              <a:rPr lang="it-IT" b="1">
                <a:latin typeface="+mn-lt"/>
              </a:rPr>
              <a:t>elementi di gamification</a:t>
            </a:r>
            <a:r>
              <a:rPr lang="it-IT">
                <a:latin typeface="+mn-lt"/>
              </a:rPr>
              <a:t>.</a:t>
            </a:r>
            <a:br>
              <a:rPr lang="it-IT">
                <a:latin typeface="+mn-lt"/>
              </a:rPr>
            </a:br>
            <a:endParaRPr lang="it-IT">
              <a:latin typeface="+mn-lt"/>
            </a:endParaRPr>
          </a:p>
          <a:p>
            <a:pPr marL="342900" indent="-342900" algn="l">
              <a:buFont typeface="Arial" panose="020B0604020202020204" pitchFamily="34" charset="0"/>
              <a:buChar char="•"/>
            </a:pPr>
            <a:r>
              <a:rPr lang="it-IT">
                <a:latin typeface="+mn-lt"/>
              </a:rPr>
              <a:t>L'applicazione interattiva segue una storia coinvolgente che mette l'utente nei panni di un alchimista e lo accompagna nel suo viaggio ai castelli. </a:t>
            </a:r>
          </a:p>
        </p:txBody>
      </p:sp>
      <p:pic>
        <p:nvPicPr>
          <p:cNvPr id="10" name="Slika 9">
            <a:extLst>
              <a:ext uri="{FF2B5EF4-FFF2-40B4-BE49-F238E27FC236}">
                <a16:creationId xmlns:a16="http://schemas.microsoft.com/office/drawing/2014/main" id="{93BC9A17-3837-4896-8F13-002199367CD8}"/>
              </a:ext>
            </a:extLst>
          </p:cNvPr>
          <p:cNvPicPr>
            <a:picLocks noChangeAspect="1"/>
          </p:cNvPicPr>
          <p:nvPr/>
        </p:nvPicPr>
        <p:blipFill rotWithShape="1">
          <a:blip r:embed="rId2">
            <a:extLst>
              <a:ext uri="{28A0092B-C50C-407E-A947-70E740481C1C}">
                <a14:useLocalDpi xmlns:a14="http://schemas.microsoft.com/office/drawing/2010/main" val="0"/>
              </a:ext>
            </a:extLst>
          </a:blip>
          <a:srcRect t="29755" b="33643"/>
          <a:stretch/>
        </p:blipFill>
        <p:spPr>
          <a:xfrm>
            <a:off x="6574407" y="2319626"/>
            <a:ext cx="4894474" cy="3184855"/>
          </a:xfrm>
          <a:prstGeom prst="rect">
            <a:avLst/>
          </a:prstGeom>
        </p:spPr>
      </p:pic>
      <p:sp>
        <p:nvSpPr>
          <p:cNvPr id="9" name="Označba mesta besedila 2">
            <a:extLst>
              <a:ext uri="{FF2B5EF4-FFF2-40B4-BE49-F238E27FC236}">
                <a16:creationId xmlns:a16="http://schemas.microsoft.com/office/drawing/2014/main" id="{39333BB4-99D1-935C-5612-2B172DF9EDBC}"/>
              </a:ext>
            </a:extLst>
          </p:cNvPr>
          <p:cNvSpPr>
            <a:spLocks noGrp="1"/>
          </p:cNvSpPr>
          <p:nvPr>
            <p:ph type="body" sz="quarter" idx="15"/>
          </p:nvPr>
        </p:nvSpPr>
        <p:spPr>
          <a:xfrm>
            <a:off x="465667" y="72796"/>
            <a:ext cx="11260668" cy="631527"/>
          </a:xfrm>
        </p:spPr>
        <p:txBody>
          <a:bodyPr/>
          <a:lstStyle/>
          <a:p>
            <a:r>
              <a:rPr lang="ig-NG" sz="3200" dirty="0">
                <a:solidFill>
                  <a:schemeClr val="bg1"/>
                </a:solidFill>
                <a:latin typeface="+mn-lt"/>
              </a:rPr>
              <a:t>Creare il contenuto dell’ETI</a:t>
            </a:r>
          </a:p>
        </p:txBody>
      </p:sp>
      <p:sp>
        <p:nvSpPr>
          <p:cNvPr id="12" name="PoljeZBesedilom 7">
            <a:extLst>
              <a:ext uri="{FF2B5EF4-FFF2-40B4-BE49-F238E27FC236}">
                <a16:creationId xmlns:a16="http://schemas.microsoft.com/office/drawing/2014/main" id="{E4A9C1AC-3193-C426-C54F-A66071D87E59}"/>
              </a:ext>
            </a:extLst>
          </p:cNvPr>
          <p:cNvSpPr txBox="1"/>
          <p:nvPr/>
        </p:nvSpPr>
        <p:spPr>
          <a:xfrm>
            <a:off x="2324100" y="876243"/>
            <a:ext cx="7543800" cy="461665"/>
          </a:xfrm>
          <a:prstGeom prst="rect">
            <a:avLst/>
          </a:prstGeom>
          <a:noFill/>
        </p:spPr>
        <p:txBody>
          <a:bodyPr wrap="square">
            <a:spAutoFit/>
          </a:bodyPr>
          <a:lstStyle/>
          <a:p>
            <a:pPr algn="ctr"/>
            <a:r>
              <a:rPr lang="it-IT" sz="2400" b="1" dirty="0">
                <a:solidFill>
                  <a:srgbClr val="E43794"/>
                </a:solidFill>
              </a:rPr>
              <a:t>Sono stati realizzati contenuti di 4 tipi diversi!</a:t>
            </a:r>
          </a:p>
        </p:txBody>
      </p:sp>
    </p:spTree>
    <p:extLst>
      <p:ext uri="{BB962C8B-B14F-4D97-AF65-F5344CB8AC3E}">
        <p14:creationId xmlns:p14="http://schemas.microsoft.com/office/powerpoint/2010/main" val="3292174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47775E66-E419-4E98-8F72-3BD405535750}"/>
              </a:ext>
            </a:extLst>
          </p:cNvPr>
          <p:cNvSpPr>
            <a:spLocks noGrp="1"/>
          </p:cNvSpPr>
          <p:nvPr>
            <p:ph type="sldNum" sz="quarter" idx="14"/>
          </p:nvPr>
        </p:nvSpPr>
        <p:spPr/>
        <p:txBody>
          <a:bodyPr/>
          <a:lstStyle/>
          <a:p>
            <a:fld id="{9C527BFA-2C0E-4CEC-B6A5-913A56FEF4B4}" type="slidenum">
              <a:rPr lang="en-GB" smtClean="0"/>
              <a:pPr/>
              <a:t>62</a:t>
            </a:fld>
            <a:endParaRPr lang="en-GB"/>
          </a:p>
        </p:txBody>
      </p:sp>
      <p:sp>
        <p:nvSpPr>
          <p:cNvPr id="3" name="Označba mesta besedila 2">
            <a:extLst>
              <a:ext uri="{FF2B5EF4-FFF2-40B4-BE49-F238E27FC236}">
                <a16:creationId xmlns:a16="http://schemas.microsoft.com/office/drawing/2014/main" id="{9D1B1208-CECA-4B97-89A6-741749E578DD}"/>
              </a:ext>
            </a:extLst>
          </p:cNvPr>
          <p:cNvSpPr>
            <a:spLocks noGrp="1"/>
          </p:cNvSpPr>
          <p:nvPr>
            <p:ph type="body" sz="quarter" idx="15"/>
          </p:nvPr>
        </p:nvSpPr>
        <p:spPr>
          <a:xfrm>
            <a:off x="124344" y="135160"/>
            <a:ext cx="11943312" cy="631527"/>
          </a:xfrm>
        </p:spPr>
        <p:txBody>
          <a:bodyPr/>
          <a:lstStyle/>
          <a:p>
            <a:r>
              <a:rPr lang="it-IT" sz="3000" dirty="0">
                <a:solidFill>
                  <a:schemeClr val="bg1"/>
                </a:solidFill>
                <a:latin typeface="+mn-lt"/>
              </a:rPr>
              <a:t>Scegliere le tecnologie più adatte per la presentazione dei contenuti</a:t>
            </a:r>
          </a:p>
        </p:txBody>
      </p:sp>
      <p:sp>
        <p:nvSpPr>
          <p:cNvPr id="4" name="Označba mesta besedila 3">
            <a:extLst>
              <a:ext uri="{FF2B5EF4-FFF2-40B4-BE49-F238E27FC236}">
                <a16:creationId xmlns:a16="http://schemas.microsoft.com/office/drawing/2014/main" id="{26AA1BD0-2F89-458B-9478-256E05D450EB}"/>
              </a:ext>
            </a:extLst>
          </p:cNvPr>
          <p:cNvSpPr>
            <a:spLocks noGrp="1"/>
          </p:cNvSpPr>
          <p:nvPr>
            <p:ph type="body" sz="quarter" idx="19"/>
          </p:nvPr>
        </p:nvSpPr>
        <p:spPr>
          <a:xfrm>
            <a:off x="465667" y="1549399"/>
            <a:ext cx="11260666" cy="4998699"/>
          </a:xfrm>
        </p:spPr>
        <p:txBody>
          <a:bodyPr numCol="1"/>
          <a:lstStyle/>
          <a:p>
            <a:pPr marL="342900" indent="-342900" algn="l">
              <a:buFont typeface="Arial" panose="020B0604020202020204" pitchFamily="34" charset="0"/>
              <a:buChar char="•"/>
            </a:pPr>
            <a:r>
              <a:rPr lang="it-IT" b="1">
                <a:latin typeface="+mn-lt"/>
              </a:rPr>
              <a:t>Proiettori olografici</a:t>
            </a:r>
          </a:p>
          <a:p>
            <a:pPr algn="l"/>
            <a:r>
              <a:rPr lang="it-IT">
                <a:latin typeface="+mn-lt"/>
              </a:rPr>
              <a:t>Motivo: attraente, nuovo per la maggior parte dei visitatori, consente di visualizzare il contenuto 3D in dettaglio, offre un grado controllato di interattività, per cui il contenuto potrebbe essere reso interattivo - si può scegliere un castello da visualizzare con informazioni su fatti architettonici e storici interessanti aggiunti al modello;</a:t>
            </a:r>
            <a:br>
              <a:rPr lang="it-IT">
                <a:latin typeface="+mn-lt"/>
              </a:rPr>
            </a:br>
            <a:endParaRPr lang="it-IT" b="1">
              <a:latin typeface="+mn-lt"/>
            </a:endParaRPr>
          </a:p>
          <a:p>
            <a:pPr marL="342900" indent="-342900" algn="l">
              <a:buFont typeface="Arial" panose="020B0604020202020204" pitchFamily="34" charset="0"/>
              <a:buChar char="•"/>
            </a:pPr>
            <a:r>
              <a:rPr lang="it-IT" b="1">
                <a:latin typeface="+mn-lt"/>
              </a:rPr>
              <a:t>Schermi LCD e schermi tattili</a:t>
            </a:r>
          </a:p>
          <a:p>
            <a:pPr algn="l"/>
            <a:r>
              <a:rPr lang="it-IT">
                <a:latin typeface="+mn-lt"/>
              </a:rPr>
              <a:t>Motivazione: valorizzare le informazioni esistenti attraverso i contenuti digitali dei programmi turistici dei castelli (foto degli eventi, offerta gastronomica);</a:t>
            </a:r>
          </a:p>
          <a:p>
            <a:pPr algn="l"/>
            <a:endParaRPr lang="it-IT">
              <a:latin typeface="+mn-lt"/>
            </a:endParaRPr>
          </a:p>
          <a:p>
            <a:pPr marL="342900" indent="-342900" algn="l">
              <a:buFont typeface="Arial" panose="020B0604020202020204" pitchFamily="34" charset="0"/>
              <a:buChar char="•"/>
            </a:pPr>
            <a:r>
              <a:rPr lang="it-IT" b="1">
                <a:latin typeface="+mn-lt"/>
              </a:rPr>
              <a:t>Visori VR</a:t>
            </a:r>
          </a:p>
          <a:p>
            <a:pPr algn="l"/>
            <a:r>
              <a:rPr lang="it-IT">
                <a:latin typeface="+mn-lt"/>
              </a:rPr>
              <a:t>Motivo: molto attraente per i giovani visitatori, nuovo per la maggior parte dei visitatori, offre un modo individuale di sperimentare i contenuti video a 360°.</a:t>
            </a:r>
          </a:p>
        </p:txBody>
      </p:sp>
      <p:sp>
        <p:nvSpPr>
          <p:cNvPr id="15" name="PoljeZBesedilom 14">
            <a:extLst>
              <a:ext uri="{FF2B5EF4-FFF2-40B4-BE49-F238E27FC236}">
                <a16:creationId xmlns:a16="http://schemas.microsoft.com/office/drawing/2014/main" id="{2A49B8CE-B24E-48AB-99C4-5845071BFB9E}"/>
              </a:ext>
            </a:extLst>
          </p:cNvPr>
          <p:cNvSpPr txBox="1"/>
          <p:nvPr/>
        </p:nvSpPr>
        <p:spPr>
          <a:xfrm>
            <a:off x="0" y="873703"/>
            <a:ext cx="12192000" cy="461665"/>
          </a:xfrm>
          <a:prstGeom prst="rect">
            <a:avLst/>
          </a:prstGeom>
          <a:noFill/>
        </p:spPr>
        <p:txBody>
          <a:bodyPr wrap="square">
            <a:spAutoFit/>
          </a:bodyPr>
          <a:lstStyle/>
          <a:p>
            <a:pPr algn="ctr"/>
            <a:r>
              <a:rPr lang="it-IT" sz="2400" b="1">
                <a:solidFill>
                  <a:srgbClr val="E43794"/>
                </a:solidFill>
              </a:rPr>
              <a:t>Per la presentazione dei contenuti visivi creati sono stati scelti 3 tipi di tecnologie digitali.</a:t>
            </a:r>
          </a:p>
        </p:txBody>
      </p:sp>
    </p:spTree>
    <p:extLst>
      <p:ext uri="{BB962C8B-B14F-4D97-AF65-F5344CB8AC3E}">
        <p14:creationId xmlns:p14="http://schemas.microsoft.com/office/powerpoint/2010/main" val="4266955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47775E66-E419-4E98-8F72-3BD405535750}"/>
              </a:ext>
            </a:extLst>
          </p:cNvPr>
          <p:cNvSpPr>
            <a:spLocks noGrp="1"/>
          </p:cNvSpPr>
          <p:nvPr>
            <p:ph type="sldNum" sz="quarter" idx="14"/>
          </p:nvPr>
        </p:nvSpPr>
        <p:spPr>
          <a:xfrm>
            <a:off x="7887120" y="6560799"/>
            <a:ext cx="4301302" cy="229565"/>
          </a:xfrm>
        </p:spPr>
        <p:txBody>
          <a:bodyPr/>
          <a:lstStyle/>
          <a:p>
            <a:fld id="{9C527BFA-2C0E-4CEC-B6A5-913A56FEF4B4}" type="slidenum">
              <a:rPr lang="en-GB" smtClean="0"/>
              <a:pPr/>
              <a:t>63</a:t>
            </a:fld>
            <a:endParaRPr lang="en-GB"/>
          </a:p>
        </p:txBody>
      </p:sp>
      <p:sp>
        <p:nvSpPr>
          <p:cNvPr id="4" name="Označba mesta besedila 3">
            <a:extLst>
              <a:ext uri="{FF2B5EF4-FFF2-40B4-BE49-F238E27FC236}">
                <a16:creationId xmlns:a16="http://schemas.microsoft.com/office/drawing/2014/main" id="{26AA1BD0-2F89-458B-9478-256E05D450EB}"/>
              </a:ext>
            </a:extLst>
          </p:cNvPr>
          <p:cNvSpPr>
            <a:spLocks noGrp="1"/>
          </p:cNvSpPr>
          <p:nvPr>
            <p:ph type="body" sz="quarter" idx="19"/>
          </p:nvPr>
        </p:nvSpPr>
        <p:spPr>
          <a:xfrm>
            <a:off x="541868" y="1477319"/>
            <a:ext cx="6443132" cy="5041665"/>
          </a:xfrm>
        </p:spPr>
        <p:txBody>
          <a:bodyPr numCol="1"/>
          <a:lstStyle/>
          <a:p>
            <a:pPr algn="ctr"/>
            <a:r>
              <a:rPr lang="it-IT" sz="2800" b="1" dirty="0">
                <a:solidFill>
                  <a:srgbClr val="E43794"/>
                </a:solidFill>
                <a:latin typeface="+mn-lt"/>
              </a:rPr>
              <a:t>Uso di un approccio olistico!</a:t>
            </a:r>
          </a:p>
          <a:p>
            <a:endParaRPr lang="it-IT" dirty="0">
              <a:latin typeface="+mn-lt"/>
            </a:endParaRPr>
          </a:p>
          <a:p>
            <a:r>
              <a:rPr lang="it-IT" dirty="0">
                <a:latin typeface="+mn-lt"/>
              </a:rPr>
              <a:t>Per presentare i contenuti visivi creati, lo sviluppatore ha progettato una "</a:t>
            </a:r>
            <a:r>
              <a:rPr lang="it-IT" b="1" dirty="0">
                <a:latin typeface="+mn-lt"/>
              </a:rPr>
              <a:t>Digital immersion room</a:t>
            </a:r>
            <a:r>
              <a:rPr lang="it-IT" dirty="0">
                <a:latin typeface="+mn-lt"/>
              </a:rPr>
              <a:t>" ispirata alle buie cantine dei castelli ma interpretata in chiave moderna. </a:t>
            </a:r>
          </a:p>
          <a:p>
            <a:endParaRPr lang="it-IT" dirty="0">
              <a:latin typeface="+mn-lt"/>
            </a:endParaRPr>
          </a:p>
          <a:p>
            <a:r>
              <a:rPr lang="it-IT" dirty="0">
                <a:latin typeface="+mn-lt"/>
              </a:rPr>
              <a:t>All'interno di questa stanza i progettisti hanno montato tutte le tecnologie digitali scelte per la presentazione dei contenuti visivi creati. </a:t>
            </a:r>
          </a:p>
          <a:p>
            <a:endParaRPr lang="it-IT" dirty="0">
              <a:latin typeface="+mn-lt"/>
            </a:endParaRPr>
          </a:p>
          <a:p>
            <a:r>
              <a:rPr lang="it-IT" dirty="0">
                <a:latin typeface="+mn-lt"/>
              </a:rPr>
              <a:t>Il prodotto finale è presentato in un video che trovi qui </a:t>
            </a:r>
            <a:r>
              <a:rPr lang="it-IT" b="1" dirty="0">
                <a:latin typeface="+mn-lt"/>
                <a:hlinkClick r:id="rId2">
                  <a:extLst>
                    <a:ext uri="{A12FA001-AC4F-418D-AE19-62706E023703}">
                      <ahyp:hlinkClr xmlns:ahyp="http://schemas.microsoft.com/office/drawing/2018/hyperlinkcolor" val="tx"/>
                    </a:ext>
                  </a:extLst>
                </a:hlinkClick>
              </a:rPr>
              <a:t>⤤</a:t>
            </a:r>
            <a:r>
              <a:rPr lang="it-IT" dirty="0">
                <a:latin typeface="+mn-lt"/>
              </a:rPr>
              <a:t>.</a:t>
            </a:r>
          </a:p>
        </p:txBody>
      </p:sp>
      <p:pic>
        <p:nvPicPr>
          <p:cNvPr id="8" name="Slika 7">
            <a:extLst>
              <a:ext uri="{FF2B5EF4-FFF2-40B4-BE49-F238E27FC236}">
                <a16:creationId xmlns:a16="http://schemas.microsoft.com/office/drawing/2014/main" id="{825BB697-0EF6-45EE-882A-15D8184394DF}"/>
              </a:ext>
            </a:extLst>
          </p:cNvPr>
          <p:cNvPicPr>
            <a:picLocks noChangeAspect="1"/>
          </p:cNvPicPr>
          <p:nvPr/>
        </p:nvPicPr>
        <p:blipFill rotWithShape="1">
          <a:blip r:embed="rId3"/>
          <a:srcRect t="8742" b="4629"/>
          <a:stretch/>
        </p:blipFill>
        <p:spPr>
          <a:xfrm>
            <a:off x="7709259" y="3203051"/>
            <a:ext cx="3594521" cy="1590202"/>
          </a:xfrm>
          <a:prstGeom prst="rect">
            <a:avLst/>
          </a:prstGeom>
        </p:spPr>
      </p:pic>
      <p:pic>
        <p:nvPicPr>
          <p:cNvPr id="12" name="Slika 11">
            <a:extLst>
              <a:ext uri="{FF2B5EF4-FFF2-40B4-BE49-F238E27FC236}">
                <a16:creationId xmlns:a16="http://schemas.microsoft.com/office/drawing/2014/main" id="{EEE6BA5D-657B-4366-B5F8-C2A87AAABAFF}"/>
              </a:ext>
            </a:extLst>
          </p:cNvPr>
          <p:cNvPicPr>
            <a:picLocks noChangeAspect="1"/>
          </p:cNvPicPr>
          <p:nvPr/>
        </p:nvPicPr>
        <p:blipFill>
          <a:blip r:embed="rId4"/>
          <a:stretch>
            <a:fillRect/>
          </a:stretch>
        </p:blipFill>
        <p:spPr>
          <a:xfrm>
            <a:off x="7709259" y="4826034"/>
            <a:ext cx="3594521" cy="1590202"/>
          </a:xfrm>
          <a:prstGeom prst="rect">
            <a:avLst/>
          </a:prstGeom>
        </p:spPr>
      </p:pic>
      <p:pic>
        <p:nvPicPr>
          <p:cNvPr id="14" name="Slika 13">
            <a:extLst>
              <a:ext uri="{FF2B5EF4-FFF2-40B4-BE49-F238E27FC236}">
                <a16:creationId xmlns:a16="http://schemas.microsoft.com/office/drawing/2014/main" id="{CC11CBD1-4F54-4980-85D0-0A3D2EE33545}"/>
              </a:ext>
            </a:extLst>
          </p:cNvPr>
          <p:cNvPicPr>
            <a:picLocks noChangeAspect="1"/>
          </p:cNvPicPr>
          <p:nvPr/>
        </p:nvPicPr>
        <p:blipFill>
          <a:blip r:embed="rId5"/>
          <a:stretch>
            <a:fillRect/>
          </a:stretch>
        </p:blipFill>
        <p:spPr>
          <a:xfrm>
            <a:off x="7709260" y="1531591"/>
            <a:ext cx="3594521" cy="1638679"/>
          </a:xfrm>
          <a:prstGeom prst="rect">
            <a:avLst/>
          </a:prstGeom>
        </p:spPr>
      </p:pic>
      <p:sp>
        <p:nvSpPr>
          <p:cNvPr id="10" name="Označba mesta besedila 2">
            <a:extLst>
              <a:ext uri="{FF2B5EF4-FFF2-40B4-BE49-F238E27FC236}">
                <a16:creationId xmlns:a16="http://schemas.microsoft.com/office/drawing/2014/main" id="{43BE17F7-521A-F4A7-8586-29180012801E}"/>
              </a:ext>
            </a:extLst>
          </p:cNvPr>
          <p:cNvSpPr>
            <a:spLocks noGrp="1"/>
          </p:cNvSpPr>
          <p:nvPr>
            <p:ph type="body" sz="quarter" idx="15"/>
          </p:nvPr>
        </p:nvSpPr>
        <p:spPr>
          <a:xfrm>
            <a:off x="124344" y="135160"/>
            <a:ext cx="11943312" cy="631527"/>
          </a:xfrm>
        </p:spPr>
        <p:txBody>
          <a:bodyPr/>
          <a:lstStyle/>
          <a:p>
            <a:r>
              <a:rPr lang="it-IT" sz="3000" dirty="0">
                <a:solidFill>
                  <a:schemeClr val="bg1"/>
                </a:solidFill>
                <a:latin typeface="+mn-lt"/>
              </a:rPr>
              <a:t>Scegliere le tecnologie più adatte per la presentazione dei contenuti</a:t>
            </a:r>
          </a:p>
        </p:txBody>
      </p:sp>
    </p:spTree>
    <p:extLst>
      <p:ext uri="{BB962C8B-B14F-4D97-AF65-F5344CB8AC3E}">
        <p14:creationId xmlns:p14="http://schemas.microsoft.com/office/powerpoint/2010/main" val="145594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47775E66-E419-4E98-8F72-3BD405535750}"/>
              </a:ext>
            </a:extLst>
          </p:cNvPr>
          <p:cNvSpPr>
            <a:spLocks noGrp="1"/>
          </p:cNvSpPr>
          <p:nvPr>
            <p:ph type="sldNum" sz="quarter" idx="14"/>
          </p:nvPr>
        </p:nvSpPr>
        <p:spPr/>
        <p:txBody>
          <a:bodyPr/>
          <a:lstStyle/>
          <a:p>
            <a:fld id="{9C527BFA-2C0E-4CEC-B6A5-913A56FEF4B4}" type="slidenum">
              <a:rPr lang="fr-CA" smtClean="0"/>
              <a:pPr/>
              <a:t>64</a:t>
            </a:fld>
            <a:endParaRPr lang="fr-CA" dirty="0"/>
          </a:p>
        </p:txBody>
      </p:sp>
      <p:sp>
        <p:nvSpPr>
          <p:cNvPr id="4" name="Označba mesta besedila 3">
            <a:extLst>
              <a:ext uri="{FF2B5EF4-FFF2-40B4-BE49-F238E27FC236}">
                <a16:creationId xmlns:a16="http://schemas.microsoft.com/office/drawing/2014/main" id="{26AA1BD0-2F89-458B-9478-256E05D450EB}"/>
              </a:ext>
            </a:extLst>
          </p:cNvPr>
          <p:cNvSpPr>
            <a:spLocks noGrp="1"/>
          </p:cNvSpPr>
          <p:nvPr>
            <p:ph type="body" sz="quarter" idx="19"/>
          </p:nvPr>
        </p:nvSpPr>
        <p:spPr>
          <a:xfrm>
            <a:off x="459320" y="2069280"/>
            <a:ext cx="6565721" cy="3757607"/>
          </a:xfrm>
        </p:spPr>
        <p:txBody>
          <a:bodyPr numCol="1"/>
          <a:lstStyle/>
          <a:p>
            <a:r>
              <a:rPr lang="it-IT" dirty="0">
                <a:latin typeface="+mn-lt"/>
              </a:rPr>
              <a:t>L'applicazione è stata </a:t>
            </a:r>
            <a:r>
              <a:rPr lang="it-IT" b="1" dirty="0">
                <a:latin typeface="+mn-lt"/>
              </a:rPr>
              <a:t>sviluppata come web-</a:t>
            </a:r>
            <a:r>
              <a:rPr lang="it-IT" b="1" dirty="0" err="1">
                <a:latin typeface="+mn-lt"/>
              </a:rPr>
              <a:t>based</a:t>
            </a:r>
            <a:r>
              <a:rPr lang="it-IT" dirty="0">
                <a:latin typeface="+mn-lt"/>
              </a:rPr>
              <a:t>, quindi può essere eseguita in un browser - questo la rende </a:t>
            </a:r>
            <a:r>
              <a:rPr lang="it-IT" b="1" dirty="0">
                <a:latin typeface="+mn-lt"/>
              </a:rPr>
              <a:t>indipendente dalle piattaforme mobili </a:t>
            </a:r>
            <a:r>
              <a:rPr lang="it-IT" dirty="0">
                <a:latin typeface="+mn-lt"/>
              </a:rPr>
              <a:t>e quindi disponibile a chiunque possieda uno smartphone e abbia accesso a Internet tramite Wi-fi o trasferimento dati mobile.</a:t>
            </a:r>
          </a:p>
          <a:p>
            <a:endParaRPr lang="it-IT" dirty="0">
              <a:latin typeface="+mn-lt"/>
            </a:endParaRPr>
          </a:p>
          <a:p>
            <a:r>
              <a:rPr lang="it-IT" dirty="0">
                <a:latin typeface="+mn-lt"/>
              </a:rPr>
              <a:t>La web-app mobile è stata chiamata "</a:t>
            </a:r>
            <a:r>
              <a:rPr lang="it-IT" dirty="0" err="1">
                <a:latin typeface="+mn-lt"/>
              </a:rPr>
              <a:t>Magnificent</a:t>
            </a:r>
            <a:r>
              <a:rPr lang="it-IT" dirty="0">
                <a:latin typeface="+mn-lt"/>
              </a:rPr>
              <a:t> 7". La soluzione Web-App mobile è accessibile solo attraverso un telefono cellulare (link qui </a:t>
            </a:r>
            <a:r>
              <a:rPr lang="it-IT" b="1" dirty="0">
                <a:solidFill>
                  <a:schemeClr val="bg1">
                    <a:lumMod val="50000"/>
                  </a:schemeClr>
                </a:solidFill>
                <a:latin typeface="+mn-lt"/>
                <a:hlinkClick r:id="rId2">
                  <a:extLst>
                    <a:ext uri="{A12FA001-AC4F-418D-AE19-62706E023703}">
                      <ahyp:hlinkClr xmlns:ahyp="http://schemas.microsoft.com/office/drawing/2018/hyperlinkcolor" val="tx"/>
                    </a:ext>
                  </a:extLst>
                </a:hlinkClick>
              </a:rPr>
              <a:t>⤤</a:t>
            </a:r>
            <a:r>
              <a:rPr lang="it-IT" b="1" dirty="0">
                <a:latin typeface="+mn-lt"/>
              </a:rPr>
              <a:t> </a:t>
            </a:r>
            <a:r>
              <a:rPr lang="it-IT" dirty="0">
                <a:latin typeface="+mn-lt"/>
              </a:rPr>
              <a:t>).</a:t>
            </a:r>
          </a:p>
        </p:txBody>
      </p:sp>
      <p:pic>
        <p:nvPicPr>
          <p:cNvPr id="5" name="Slika 4">
            <a:extLst>
              <a:ext uri="{FF2B5EF4-FFF2-40B4-BE49-F238E27FC236}">
                <a16:creationId xmlns:a16="http://schemas.microsoft.com/office/drawing/2014/main" id="{F9439BAF-1EF2-48D4-AE2B-97D3D7056150}"/>
              </a:ext>
            </a:extLst>
          </p:cNvPr>
          <p:cNvPicPr>
            <a:picLocks noChangeAspect="1"/>
          </p:cNvPicPr>
          <p:nvPr/>
        </p:nvPicPr>
        <p:blipFill rotWithShape="1">
          <a:blip r:embed="rId3">
            <a:extLst>
              <a:ext uri="{28A0092B-C50C-407E-A947-70E740481C1C}">
                <a14:useLocalDpi xmlns:a14="http://schemas.microsoft.com/office/drawing/2010/main" val="0"/>
              </a:ext>
            </a:extLst>
          </a:blip>
          <a:srcRect t="9081" b="5487"/>
          <a:stretch/>
        </p:blipFill>
        <p:spPr>
          <a:xfrm>
            <a:off x="7925220" y="1506112"/>
            <a:ext cx="3263480" cy="4956555"/>
          </a:xfrm>
          <a:prstGeom prst="rect">
            <a:avLst/>
          </a:prstGeom>
        </p:spPr>
      </p:pic>
      <p:sp>
        <p:nvSpPr>
          <p:cNvPr id="6" name="PoljeZBesedilom 5">
            <a:extLst>
              <a:ext uri="{FF2B5EF4-FFF2-40B4-BE49-F238E27FC236}">
                <a16:creationId xmlns:a16="http://schemas.microsoft.com/office/drawing/2014/main" id="{9B36E418-69B2-412E-93A6-2C849B5BB626}"/>
              </a:ext>
            </a:extLst>
          </p:cNvPr>
          <p:cNvSpPr txBox="1"/>
          <p:nvPr/>
        </p:nvSpPr>
        <p:spPr>
          <a:xfrm>
            <a:off x="0" y="873703"/>
            <a:ext cx="12192000" cy="461665"/>
          </a:xfrm>
          <a:prstGeom prst="rect">
            <a:avLst/>
          </a:prstGeom>
          <a:noFill/>
        </p:spPr>
        <p:txBody>
          <a:bodyPr wrap="square">
            <a:spAutoFit/>
          </a:bodyPr>
          <a:lstStyle/>
          <a:p>
            <a:pPr algn="ctr"/>
            <a:r>
              <a:rPr lang="it-IT" sz="2400" b="1">
                <a:solidFill>
                  <a:srgbClr val="E43794"/>
                </a:solidFill>
              </a:rPr>
              <a:t>Il contenuto creato per la guida turistica interattiva è stato utilizzato in una web-app mobile.</a:t>
            </a:r>
          </a:p>
        </p:txBody>
      </p:sp>
      <p:sp>
        <p:nvSpPr>
          <p:cNvPr id="10" name="Označba mesta besedila 2">
            <a:extLst>
              <a:ext uri="{FF2B5EF4-FFF2-40B4-BE49-F238E27FC236}">
                <a16:creationId xmlns:a16="http://schemas.microsoft.com/office/drawing/2014/main" id="{9634252D-027F-37F0-83BE-53E84F5AADA4}"/>
              </a:ext>
            </a:extLst>
          </p:cNvPr>
          <p:cNvSpPr>
            <a:spLocks noGrp="1"/>
          </p:cNvSpPr>
          <p:nvPr>
            <p:ph type="body" sz="quarter" idx="15"/>
          </p:nvPr>
        </p:nvSpPr>
        <p:spPr>
          <a:xfrm>
            <a:off x="124344" y="135160"/>
            <a:ext cx="11943312" cy="631527"/>
          </a:xfrm>
        </p:spPr>
        <p:txBody>
          <a:bodyPr/>
          <a:lstStyle/>
          <a:p>
            <a:r>
              <a:rPr lang="it-IT" sz="3000" dirty="0">
                <a:solidFill>
                  <a:schemeClr val="bg1"/>
                </a:solidFill>
                <a:latin typeface="+mn-lt"/>
              </a:rPr>
              <a:t>Scegliere le tecnologie più adatte per la presentazione dei contenuti</a:t>
            </a:r>
          </a:p>
        </p:txBody>
      </p:sp>
    </p:spTree>
    <p:extLst>
      <p:ext uri="{BB962C8B-B14F-4D97-AF65-F5344CB8AC3E}">
        <p14:creationId xmlns:p14="http://schemas.microsoft.com/office/powerpoint/2010/main" val="358495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lika 6">
            <a:extLst>
              <a:ext uri="{FF2B5EF4-FFF2-40B4-BE49-F238E27FC236}">
                <a16:creationId xmlns:a16="http://schemas.microsoft.com/office/drawing/2014/main" id="{A82DAF40-5272-4C02-972D-375F89EC0A21}"/>
              </a:ext>
            </a:extLst>
          </p:cNvPr>
          <p:cNvPicPr>
            <a:picLocks noChangeAspect="1"/>
          </p:cNvPicPr>
          <p:nvPr/>
        </p:nvPicPr>
        <p:blipFill rotWithShape="1">
          <a:blip r:embed="rId2">
            <a:extLst>
              <a:ext uri="{28A0092B-C50C-407E-A947-70E740481C1C}">
                <a14:useLocalDpi xmlns:a14="http://schemas.microsoft.com/office/drawing/2010/main" val="0"/>
              </a:ext>
            </a:extLst>
          </a:blip>
          <a:srcRect l="13500" t="4338" r="11666" b="11098"/>
          <a:stretch/>
        </p:blipFill>
        <p:spPr>
          <a:xfrm>
            <a:off x="7861300" y="2849249"/>
            <a:ext cx="3848770" cy="4008751"/>
          </a:xfrm>
          <a:prstGeom prst="rect">
            <a:avLst/>
          </a:prstGeom>
        </p:spPr>
      </p:pic>
      <p:sp>
        <p:nvSpPr>
          <p:cNvPr id="2" name="Označba mesta številke diapozitiva 1">
            <a:extLst>
              <a:ext uri="{FF2B5EF4-FFF2-40B4-BE49-F238E27FC236}">
                <a16:creationId xmlns:a16="http://schemas.microsoft.com/office/drawing/2014/main" id="{47775E66-E419-4E98-8F72-3BD405535750}"/>
              </a:ext>
            </a:extLst>
          </p:cNvPr>
          <p:cNvSpPr>
            <a:spLocks noGrp="1"/>
          </p:cNvSpPr>
          <p:nvPr>
            <p:ph type="sldNum" sz="quarter" idx="14"/>
          </p:nvPr>
        </p:nvSpPr>
        <p:spPr/>
        <p:txBody>
          <a:bodyPr/>
          <a:lstStyle/>
          <a:p>
            <a:fld id="{9C527BFA-2C0E-4CEC-B6A5-913A56FEF4B4}" type="slidenum">
              <a:rPr lang="fr-CA" smtClean="0"/>
              <a:pPr/>
              <a:t>65</a:t>
            </a:fld>
            <a:endParaRPr lang="fr-CA" dirty="0"/>
          </a:p>
        </p:txBody>
      </p:sp>
      <p:sp>
        <p:nvSpPr>
          <p:cNvPr id="3" name="Označba mesta besedila 2">
            <a:extLst>
              <a:ext uri="{FF2B5EF4-FFF2-40B4-BE49-F238E27FC236}">
                <a16:creationId xmlns:a16="http://schemas.microsoft.com/office/drawing/2014/main" id="{9D1B1208-CECA-4B97-89A6-741749E578DD}"/>
              </a:ext>
            </a:extLst>
          </p:cNvPr>
          <p:cNvSpPr>
            <a:spLocks noGrp="1"/>
          </p:cNvSpPr>
          <p:nvPr>
            <p:ph type="body" sz="quarter" idx="15"/>
          </p:nvPr>
        </p:nvSpPr>
        <p:spPr>
          <a:xfrm>
            <a:off x="449402" y="91848"/>
            <a:ext cx="11260668" cy="631527"/>
          </a:xfrm>
        </p:spPr>
        <p:txBody>
          <a:bodyPr/>
          <a:lstStyle/>
          <a:p>
            <a:r>
              <a:rPr lang="it-IT" sz="3200">
                <a:solidFill>
                  <a:schemeClr val="bg1"/>
                </a:solidFill>
                <a:latin typeface="+mn-lt"/>
              </a:rPr>
              <a:t>Vivacizzare le cose con i momenti WOW!</a:t>
            </a:r>
          </a:p>
        </p:txBody>
      </p:sp>
      <p:sp>
        <p:nvSpPr>
          <p:cNvPr id="4" name="Označba mesta besedila 3">
            <a:extLst>
              <a:ext uri="{FF2B5EF4-FFF2-40B4-BE49-F238E27FC236}">
                <a16:creationId xmlns:a16="http://schemas.microsoft.com/office/drawing/2014/main" id="{26AA1BD0-2F89-458B-9478-256E05D450EB}"/>
              </a:ext>
            </a:extLst>
          </p:cNvPr>
          <p:cNvSpPr>
            <a:spLocks noGrp="1"/>
          </p:cNvSpPr>
          <p:nvPr>
            <p:ph type="body" sz="quarter" idx="19"/>
          </p:nvPr>
        </p:nvSpPr>
        <p:spPr>
          <a:xfrm>
            <a:off x="469900" y="1003053"/>
            <a:ext cx="11383432" cy="2370991"/>
          </a:xfrm>
        </p:spPr>
        <p:txBody>
          <a:bodyPr numCol="1"/>
          <a:lstStyle/>
          <a:p>
            <a:pPr algn="l"/>
            <a:r>
              <a:rPr lang="it-IT" dirty="0">
                <a:latin typeface="+mn-lt"/>
              </a:rPr>
              <a:t>L'effetto wow per la </a:t>
            </a:r>
            <a:r>
              <a:rPr lang="it-IT" b="1" dirty="0">
                <a:latin typeface="+mn-lt"/>
              </a:rPr>
              <a:t>Digital immersion room </a:t>
            </a:r>
            <a:r>
              <a:rPr lang="it-IT" dirty="0">
                <a:latin typeface="+mn-lt"/>
              </a:rPr>
              <a:t>è dovuto ai </a:t>
            </a:r>
            <a:r>
              <a:rPr lang="it-IT" b="1" dirty="0">
                <a:latin typeface="+mn-lt"/>
              </a:rPr>
              <a:t>contrasti inaspettati</a:t>
            </a:r>
            <a:r>
              <a:rPr lang="it-IT" dirty="0">
                <a:latin typeface="+mn-lt"/>
              </a:rPr>
              <a:t>: </a:t>
            </a:r>
            <a:br>
              <a:rPr lang="it-IT" dirty="0">
                <a:latin typeface="+mn-lt"/>
              </a:rPr>
            </a:br>
            <a:endParaRPr lang="it-IT" dirty="0">
              <a:latin typeface="+mn-lt"/>
            </a:endParaRPr>
          </a:p>
          <a:p>
            <a:pPr marL="342900" indent="-342900" algn="l">
              <a:buFont typeface="Arial" panose="020B0604020202020204" pitchFamily="34" charset="0"/>
              <a:buChar char="•"/>
            </a:pPr>
            <a:r>
              <a:rPr lang="it-IT" dirty="0">
                <a:latin typeface="+mn-lt"/>
              </a:rPr>
              <a:t>entrare in </a:t>
            </a:r>
            <a:r>
              <a:rPr lang="it-IT" b="1" dirty="0">
                <a:latin typeface="+mn-lt"/>
              </a:rPr>
              <a:t>una stanza buia e medievale dal luminoso mondo esterno;</a:t>
            </a:r>
            <a:endParaRPr lang="it-IT" dirty="0">
              <a:latin typeface="+mn-lt"/>
            </a:endParaRPr>
          </a:p>
          <a:p>
            <a:pPr marL="342900" indent="-342900" algn="l">
              <a:buFont typeface="Arial" panose="020B0604020202020204" pitchFamily="34" charset="0"/>
              <a:buChar char="•"/>
            </a:pPr>
            <a:r>
              <a:rPr lang="it-IT" dirty="0">
                <a:latin typeface="+mn-lt"/>
              </a:rPr>
              <a:t>vedere tecnologie </a:t>
            </a:r>
            <a:r>
              <a:rPr lang="it-IT" b="1" dirty="0">
                <a:latin typeface="+mn-lt"/>
              </a:rPr>
              <a:t>digitali per lo più sconosciute che presentano il mondo medievale</a:t>
            </a:r>
            <a:r>
              <a:rPr lang="it-IT" dirty="0">
                <a:latin typeface="+mn-lt"/>
              </a:rPr>
              <a:t> dei castelli;</a:t>
            </a:r>
          </a:p>
          <a:p>
            <a:pPr marL="342900" indent="-342900" algn="l">
              <a:buFont typeface="Arial" panose="020B0604020202020204" pitchFamily="34" charset="0"/>
              <a:buChar char="•"/>
            </a:pPr>
            <a:r>
              <a:rPr lang="it-IT" dirty="0">
                <a:latin typeface="+mn-lt"/>
              </a:rPr>
              <a:t>sentire in sottofondo </a:t>
            </a:r>
            <a:r>
              <a:rPr lang="it-IT" b="1" dirty="0">
                <a:latin typeface="+mn-lt"/>
              </a:rPr>
              <a:t>un'interpretazione moderna </a:t>
            </a:r>
            <a:r>
              <a:rPr lang="it-IT" dirty="0">
                <a:latin typeface="+mn-lt"/>
              </a:rPr>
              <a:t>della </a:t>
            </a:r>
            <a:r>
              <a:rPr lang="it-IT" b="1" dirty="0">
                <a:latin typeface="+mn-lt"/>
              </a:rPr>
              <a:t>musica medievale</a:t>
            </a:r>
            <a:r>
              <a:rPr lang="it-IT" dirty="0">
                <a:latin typeface="+mn-lt"/>
              </a:rPr>
              <a:t>. </a:t>
            </a:r>
          </a:p>
        </p:txBody>
      </p:sp>
      <p:sp>
        <p:nvSpPr>
          <p:cNvPr id="8" name="PoljeZBesedilom 7">
            <a:extLst>
              <a:ext uri="{FF2B5EF4-FFF2-40B4-BE49-F238E27FC236}">
                <a16:creationId xmlns:a16="http://schemas.microsoft.com/office/drawing/2014/main" id="{4A83F827-3A83-4558-901B-7ED51E51C41D}"/>
              </a:ext>
            </a:extLst>
          </p:cNvPr>
          <p:cNvSpPr txBox="1"/>
          <p:nvPr/>
        </p:nvSpPr>
        <p:spPr>
          <a:xfrm>
            <a:off x="481930" y="3483957"/>
            <a:ext cx="7543450" cy="3046988"/>
          </a:xfrm>
          <a:prstGeom prst="rect">
            <a:avLst/>
          </a:prstGeom>
          <a:noFill/>
        </p:spPr>
        <p:txBody>
          <a:bodyPr wrap="square" rtlCol="0">
            <a:spAutoFit/>
          </a:bodyPr>
          <a:lstStyle/>
          <a:p>
            <a:r>
              <a:rPr lang="it-IT" sz="2400" dirty="0">
                <a:solidFill>
                  <a:schemeClr val="bg1">
                    <a:lumMod val="50000"/>
                  </a:schemeClr>
                </a:solidFill>
              </a:rPr>
              <a:t>Per la </a:t>
            </a:r>
            <a:r>
              <a:rPr lang="it-IT" sz="2400" b="1" dirty="0">
                <a:solidFill>
                  <a:schemeClr val="bg1">
                    <a:lumMod val="50000"/>
                  </a:schemeClr>
                </a:solidFill>
              </a:rPr>
              <a:t>web-app mobile </a:t>
            </a:r>
            <a:r>
              <a:rPr lang="it-IT" sz="2400" dirty="0">
                <a:solidFill>
                  <a:schemeClr val="bg1">
                    <a:lumMod val="50000"/>
                  </a:schemeClr>
                </a:solidFill>
              </a:rPr>
              <a:t>il wow si ottiene con: </a:t>
            </a:r>
          </a:p>
          <a:p>
            <a:pPr marL="342900" indent="-342900">
              <a:buFont typeface="Arial" panose="020B0604020202020204" pitchFamily="34" charset="0"/>
              <a:buChar char="•"/>
            </a:pPr>
            <a:r>
              <a:rPr lang="it-IT" sz="2400" b="1" dirty="0">
                <a:solidFill>
                  <a:schemeClr val="bg1">
                    <a:lumMod val="50000"/>
                  </a:schemeClr>
                </a:solidFill>
              </a:rPr>
              <a:t>trasformare la visita al castello in una vera e propria avventura</a:t>
            </a:r>
            <a:r>
              <a:rPr lang="it-IT" sz="2400" dirty="0">
                <a:solidFill>
                  <a:schemeClr val="bg1">
                    <a:lumMod val="50000"/>
                  </a:schemeClr>
                </a:solidFill>
              </a:rPr>
              <a:t> - incorporando gli elementi di </a:t>
            </a:r>
            <a:r>
              <a:rPr lang="it-IT" sz="2400" dirty="0" err="1">
                <a:solidFill>
                  <a:schemeClr val="bg1">
                    <a:lumMod val="50000"/>
                  </a:schemeClr>
                </a:solidFill>
              </a:rPr>
              <a:t>gamification</a:t>
            </a:r>
            <a:r>
              <a:rPr lang="it-IT" sz="2400" dirty="0">
                <a:solidFill>
                  <a:schemeClr val="bg1">
                    <a:lumMod val="50000"/>
                  </a:schemeClr>
                </a:solidFill>
              </a:rPr>
              <a:t> il visitatore ha </a:t>
            </a:r>
            <a:r>
              <a:rPr lang="it-IT" sz="2400" b="1" dirty="0">
                <a:solidFill>
                  <a:schemeClr val="bg1">
                    <a:lumMod val="50000"/>
                  </a:schemeClr>
                </a:solidFill>
              </a:rPr>
              <a:t>l'obiettivo</a:t>
            </a:r>
            <a:r>
              <a:rPr lang="it-IT" sz="2400" dirty="0">
                <a:solidFill>
                  <a:schemeClr val="bg1">
                    <a:lumMod val="50000"/>
                  </a:schemeClr>
                </a:solidFill>
              </a:rPr>
              <a:t> di raccogliere manufatti leggendari;</a:t>
            </a:r>
          </a:p>
          <a:p>
            <a:pPr marL="342900" indent="-342900">
              <a:buFont typeface="Arial" panose="020B0604020202020204" pitchFamily="34" charset="0"/>
              <a:buChar char="•"/>
            </a:pPr>
            <a:r>
              <a:rPr lang="it-IT" sz="2400" b="1" dirty="0">
                <a:solidFill>
                  <a:schemeClr val="bg1">
                    <a:lumMod val="50000"/>
                  </a:schemeClr>
                </a:solidFill>
              </a:rPr>
              <a:t>partecipare all'estrazione di un premio </a:t>
            </a:r>
            <a:r>
              <a:rPr lang="it-IT" sz="2400" dirty="0">
                <a:solidFill>
                  <a:schemeClr val="bg1">
                    <a:lumMod val="50000"/>
                  </a:schemeClr>
                </a:solidFill>
              </a:rPr>
              <a:t>per aver completato tutte le visite ai castelli - l'utente può anche ottenere </a:t>
            </a:r>
            <a:r>
              <a:rPr lang="it-IT" sz="2400" b="1" dirty="0">
                <a:solidFill>
                  <a:schemeClr val="bg1">
                    <a:lumMod val="50000"/>
                  </a:schemeClr>
                </a:solidFill>
              </a:rPr>
              <a:t>piccoli premi </a:t>
            </a:r>
            <a:r>
              <a:rPr lang="it-IT" sz="2400" dirty="0">
                <a:solidFill>
                  <a:schemeClr val="bg1">
                    <a:lumMod val="50000"/>
                  </a:schemeClr>
                </a:solidFill>
              </a:rPr>
              <a:t>durante le visite ai castelli.</a:t>
            </a:r>
          </a:p>
        </p:txBody>
      </p:sp>
    </p:spTree>
    <p:extLst>
      <p:ext uri="{BB962C8B-B14F-4D97-AF65-F5344CB8AC3E}">
        <p14:creationId xmlns:p14="http://schemas.microsoft.com/office/powerpoint/2010/main" val="3606625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47775E66-E419-4E98-8F72-3BD405535750}"/>
              </a:ext>
            </a:extLst>
          </p:cNvPr>
          <p:cNvSpPr>
            <a:spLocks noGrp="1"/>
          </p:cNvSpPr>
          <p:nvPr>
            <p:ph type="sldNum" sz="quarter" idx="14"/>
          </p:nvPr>
        </p:nvSpPr>
        <p:spPr/>
        <p:txBody>
          <a:bodyPr/>
          <a:lstStyle/>
          <a:p>
            <a:fld id="{9C527BFA-2C0E-4CEC-B6A5-913A56FEF4B4}" type="slidenum">
              <a:rPr lang="fr-CA" smtClean="0"/>
              <a:pPr/>
              <a:t>66</a:t>
            </a:fld>
            <a:endParaRPr lang="fr-CA" dirty="0"/>
          </a:p>
        </p:txBody>
      </p:sp>
      <p:sp>
        <p:nvSpPr>
          <p:cNvPr id="3" name="Označba mesta besedila 2">
            <a:extLst>
              <a:ext uri="{FF2B5EF4-FFF2-40B4-BE49-F238E27FC236}">
                <a16:creationId xmlns:a16="http://schemas.microsoft.com/office/drawing/2014/main" id="{9D1B1208-CECA-4B97-89A6-741749E578DD}"/>
              </a:ext>
            </a:extLst>
          </p:cNvPr>
          <p:cNvSpPr>
            <a:spLocks noGrp="1"/>
          </p:cNvSpPr>
          <p:nvPr>
            <p:ph type="body" sz="quarter" idx="15"/>
          </p:nvPr>
        </p:nvSpPr>
        <p:spPr>
          <a:xfrm>
            <a:off x="452968" y="90062"/>
            <a:ext cx="11260668" cy="631527"/>
          </a:xfrm>
        </p:spPr>
        <p:txBody>
          <a:bodyPr/>
          <a:lstStyle/>
          <a:p>
            <a:r>
              <a:rPr lang="it-IT" sz="3200">
                <a:solidFill>
                  <a:schemeClr val="bg1"/>
                </a:solidFill>
                <a:latin typeface="+mn-lt"/>
              </a:rPr>
              <a:t>I risultati dell’ETI finale</a:t>
            </a:r>
          </a:p>
        </p:txBody>
      </p:sp>
      <p:sp>
        <p:nvSpPr>
          <p:cNvPr id="4" name="Označba mesta besedila 3">
            <a:extLst>
              <a:ext uri="{FF2B5EF4-FFF2-40B4-BE49-F238E27FC236}">
                <a16:creationId xmlns:a16="http://schemas.microsoft.com/office/drawing/2014/main" id="{26AA1BD0-2F89-458B-9478-256E05D450EB}"/>
              </a:ext>
            </a:extLst>
          </p:cNvPr>
          <p:cNvSpPr>
            <a:spLocks noGrp="1"/>
          </p:cNvSpPr>
          <p:nvPr>
            <p:ph type="body" sz="quarter" idx="19"/>
          </p:nvPr>
        </p:nvSpPr>
        <p:spPr>
          <a:xfrm>
            <a:off x="465668" y="1091952"/>
            <a:ext cx="11260664" cy="5359648"/>
          </a:xfrm>
        </p:spPr>
        <p:txBody>
          <a:bodyPr numCol="2"/>
          <a:lstStyle/>
          <a:p>
            <a:r>
              <a:rPr lang="it-IT">
                <a:solidFill>
                  <a:srgbClr val="E43794"/>
                </a:solidFill>
                <a:latin typeface="+mn-lt"/>
              </a:rPr>
              <a:t>I visitatori</a:t>
            </a:r>
            <a:r>
              <a:rPr lang="it-IT">
                <a:latin typeface="+mn-lt"/>
              </a:rPr>
              <a:t> sono stati </a:t>
            </a:r>
            <a:r>
              <a:rPr lang="it-IT" b="1">
                <a:latin typeface="+mn-lt"/>
              </a:rPr>
              <a:t>colpiti dalle proiezioni</a:t>
            </a:r>
            <a:r>
              <a:rPr lang="it-IT">
                <a:latin typeface="+mn-lt"/>
              </a:rPr>
              <a:t> di modelli 3D e video VR a 360º. Hanno </a:t>
            </a:r>
            <a:r>
              <a:rPr lang="it-IT" b="1">
                <a:latin typeface="+mn-lt"/>
              </a:rPr>
              <a:t>apprezzato la possibilità di esplorare sette castelli di Posavje in un unico luogo. </a:t>
            </a:r>
          </a:p>
          <a:p>
            <a:endParaRPr lang="it-IT">
              <a:latin typeface="+mn-lt"/>
            </a:endParaRPr>
          </a:p>
          <a:p>
            <a:r>
              <a:rPr lang="it-IT">
                <a:solidFill>
                  <a:srgbClr val="E43794"/>
                </a:solidFill>
                <a:latin typeface="+mn-lt"/>
              </a:rPr>
              <a:t>L’investitore </a:t>
            </a:r>
            <a:r>
              <a:rPr lang="it-IT">
                <a:latin typeface="+mn-lt"/>
              </a:rPr>
              <a:t>è stato </a:t>
            </a:r>
            <a:r>
              <a:rPr lang="it-IT" b="1">
                <a:latin typeface="+mn-lt"/>
              </a:rPr>
              <a:t>molto soddisfatto dei risultati finali </a:t>
            </a:r>
            <a:r>
              <a:rPr lang="it-IT">
                <a:latin typeface="+mn-lt"/>
              </a:rPr>
              <a:t>e del numero di visitatori che hanno </a:t>
            </a:r>
            <a:r>
              <a:rPr lang="it-IT" b="1">
                <a:latin typeface="+mn-lt"/>
              </a:rPr>
              <a:t>mostrato un interesse inaspettatamente alto per l'attrazione</a:t>
            </a:r>
            <a:r>
              <a:rPr lang="it-IT">
                <a:latin typeface="+mn-lt"/>
              </a:rPr>
              <a:t>. </a:t>
            </a:r>
          </a:p>
          <a:p>
            <a:endParaRPr lang="it-IT">
              <a:latin typeface="+mn-lt"/>
            </a:endParaRPr>
          </a:p>
          <a:p>
            <a:r>
              <a:rPr lang="it-IT">
                <a:latin typeface="+mn-lt"/>
              </a:rPr>
              <a:t>Finora </a:t>
            </a:r>
            <a:r>
              <a:rPr lang="it-IT" b="1">
                <a:latin typeface="+mn-lt"/>
              </a:rPr>
              <a:t>non sono stati individuati problemi o svantaggi significativi nella progettazione dell’ETI</a:t>
            </a:r>
            <a:r>
              <a:rPr lang="it-IT">
                <a:latin typeface="+mn-lt"/>
              </a:rPr>
              <a:t>, solo alcuni </a:t>
            </a:r>
            <a:r>
              <a:rPr lang="it-IT" b="1">
                <a:latin typeface="+mn-lt"/>
              </a:rPr>
              <a:t>problemi minori </a:t>
            </a:r>
            <a:r>
              <a:rPr lang="it-IT">
                <a:latin typeface="+mn-lt"/>
              </a:rPr>
              <a:t>sono emersi a causa della scarsa pianificazione della possibilità di un </a:t>
            </a:r>
            <a:r>
              <a:rPr lang="it-IT" b="1">
                <a:latin typeface="+mn-lt"/>
              </a:rPr>
              <a:t>uso inappropriato dei dispositivi VR </a:t>
            </a:r>
            <a:r>
              <a:rPr lang="it-IT">
                <a:latin typeface="+mn-lt"/>
              </a:rPr>
              <a:t>da parte dei bambini, che porta a malfunzionamenti dell'hardware.</a:t>
            </a:r>
          </a:p>
          <a:p>
            <a:endParaRPr lang="it-IT">
              <a:latin typeface="+mn-lt"/>
            </a:endParaRPr>
          </a:p>
          <a:p>
            <a:endParaRPr lang="it-IT">
              <a:latin typeface="+mn-lt"/>
            </a:endParaRPr>
          </a:p>
          <a:p>
            <a:endParaRPr lang="it-IT">
              <a:latin typeface="+mn-lt"/>
            </a:endParaRPr>
          </a:p>
        </p:txBody>
      </p:sp>
      <p:pic>
        <p:nvPicPr>
          <p:cNvPr id="6" name="Slika 5">
            <a:extLst>
              <a:ext uri="{FF2B5EF4-FFF2-40B4-BE49-F238E27FC236}">
                <a16:creationId xmlns:a16="http://schemas.microsoft.com/office/drawing/2014/main" id="{9943B444-1C3F-4798-A07D-BD49D8D910B3}"/>
              </a:ext>
            </a:extLst>
          </p:cNvPr>
          <p:cNvPicPr>
            <a:picLocks noChangeAspect="1"/>
          </p:cNvPicPr>
          <p:nvPr/>
        </p:nvPicPr>
        <p:blipFill rotWithShape="1">
          <a:blip r:embed="rId2">
            <a:extLst>
              <a:ext uri="{28A0092B-C50C-407E-A947-70E740481C1C}">
                <a14:useLocalDpi xmlns:a14="http://schemas.microsoft.com/office/drawing/2010/main" val="0"/>
              </a:ext>
            </a:extLst>
          </a:blip>
          <a:srcRect t="5634" b="3873"/>
          <a:stretch/>
        </p:blipFill>
        <p:spPr>
          <a:xfrm>
            <a:off x="6288506" y="3117477"/>
            <a:ext cx="5320185" cy="3211200"/>
          </a:xfrm>
          <a:prstGeom prst="rect">
            <a:avLst/>
          </a:prstGeom>
        </p:spPr>
      </p:pic>
    </p:spTree>
    <p:extLst>
      <p:ext uri="{BB962C8B-B14F-4D97-AF65-F5344CB8AC3E}">
        <p14:creationId xmlns:p14="http://schemas.microsoft.com/office/powerpoint/2010/main" val="426448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67</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5260488" y="4101167"/>
            <a:ext cx="6454589" cy="2154514"/>
          </a:xfrm>
        </p:spPr>
        <p:txBody>
          <a:bodyPr/>
          <a:lstStyle/>
          <a:p>
            <a:pPr lvl="0" algn="l">
              <a:spcBef>
                <a:spcPts val="0"/>
              </a:spcBef>
              <a:buClr>
                <a:srgbClr val="E43794"/>
              </a:buClr>
              <a:buSzPts val="4000"/>
            </a:pPr>
            <a:r>
              <a:rPr lang="it-IT" sz="3600" b="1">
                <a:solidFill>
                  <a:srgbClr val="E43794"/>
                </a:solidFill>
                <a:latin typeface="+mn-lt"/>
                <a:ea typeface="Avenir"/>
                <a:cs typeface="Avenir"/>
                <a:sym typeface="Avenir"/>
              </a:rPr>
              <a:t>5. </a:t>
            </a:r>
            <a:r>
              <a:rPr lang="it-IT">
                <a:latin typeface="+mn-lt"/>
                <a:ea typeface="Avenir"/>
                <a:cs typeface="Avenir"/>
                <a:sym typeface="Avenir"/>
              </a:rPr>
              <a:t>Casi di studio internazionali di esperienze immersive innovative nei settori della cultura e del patrimonio culturale </a:t>
            </a:r>
            <a:endParaRPr lang="it-IT" sz="3200" b="1">
              <a:solidFill>
                <a:srgbClr val="E43794"/>
              </a:solidFill>
              <a:latin typeface="+mn-lt"/>
              <a:ea typeface="Avenir"/>
              <a:cs typeface="Avenir"/>
              <a:sym typeface="Avenir"/>
            </a:endParaRPr>
          </a:p>
          <a:p>
            <a:pPr marL="0" lvl="0" indent="0" algn="l" rtl="0">
              <a:spcBef>
                <a:spcPts val="0"/>
              </a:spcBef>
              <a:spcAft>
                <a:spcPts val="0"/>
              </a:spcAft>
              <a:buNone/>
            </a:pPr>
            <a:endParaRPr lang="it-IT" sz="3600" b="1">
              <a:solidFill>
                <a:srgbClr val="E43794"/>
              </a:solidFill>
              <a:latin typeface="+mn-lt"/>
              <a:ea typeface="Avenir"/>
              <a:cs typeface="Avenir"/>
              <a:sym typeface="Avenir"/>
            </a:endParaRP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3989221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BECA0379-0801-964E-A127-498347FEB405}"/>
              </a:ext>
            </a:extLst>
          </p:cNvPr>
          <p:cNvSpPr>
            <a:spLocks noGrp="1"/>
          </p:cNvSpPr>
          <p:nvPr>
            <p:ph type="body" sz="quarter" idx="15"/>
          </p:nvPr>
        </p:nvSpPr>
        <p:spPr>
          <a:xfrm>
            <a:off x="315778" y="134783"/>
            <a:ext cx="12192002" cy="631527"/>
          </a:xfrm>
        </p:spPr>
        <p:txBody>
          <a:bodyPr>
            <a:normAutofit/>
          </a:bodyPr>
          <a:lstStyle/>
          <a:p>
            <a:pPr marL="0" lvl="0" indent="0" algn="ctr" rtl="0">
              <a:lnSpc>
                <a:spcPct val="90000"/>
              </a:lnSpc>
              <a:spcBef>
                <a:spcPts val="0"/>
              </a:spcBef>
              <a:spcAft>
                <a:spcPts val="0"/>
              </a:spcAft>
              <a:buNone/>
            </a:pPr>
            <a:r>
              <a:rPr lang="it-IT" sz="3600" b="1" dirty="0">
                <a:solidFill>
                  <a:srgbClr val="E43794"/>
                </a:solidFill>
                <a:latin typeface="+mn-lt"/>
                <a:ea typeface="Avenir"/>
                <a:cs typeface="Avenir"/>
                <a:sym typeface="Avenir"/>
              </a:rPr>
              <a:t>Lasciati ispirare….</a:t>
            </a:r>
          </a:p>
        </p:txBody>
      </p:sp>
      <p:sp>
        <p:nvSpPr>
          <p:cNvPr id="24" name="Google Shape;770;p75">
            <a:extLst>
              <a:ext uri="{FF2B5EF4-FFF2-40B4-BE49-F238E27FC236}">
                <a16:creationId xmlns:a16="http://schemas.microsoft.com/office/drawing/2014/main" id="{0EEF7F38-F2F4-4CD9-81E0-9D96DA47D8D4}"/>
              </a:ext>
            </a:extLst>
          </p:cNvPr>
          <p:cNvSpPr txBox="1"/>
          <p:nvPr/>
        </p:nvSpPr>
        <p:spPr>
          <a:xfrm>
            <a:off x="5107527" y="1505330"/>
            <a:ext cx="6822704" cy="4836772"/>
          </a:xfrm>
          <a:prstGeom prst="rect">
            <a:avLst/>
          </a:prstGeom>
          <a:noFill/>
          <a:ln>
            <a:noFill/>
          </a:ln>
        </p:spPr>
        <p:txBody>
          <a:bodyPr spcFirstLastPara="1" wrap="square" lIns="91425" tIns="45700" rIns="91425" bIns="45700" anchor="t" anchorCtr="0">
            <a:noAutofit/>
          </a:bodyPr>
          <a:lstStyle/>
          <a:p>
            <a:pPr lvl="0">
              <a:buClr>
                <a:schemeClr val="dk1"/>
              </a:buClr>
              <a:buSzPts val="1100"/>
            </a:pPr>
            <a:r>
              <a:rPr lang="it-IT" sz="2400" dirty="0">
                <a:solidFill>
                  <a:schemeClr val="bg1">
                    <a:lumMod val="50000"/>
                  </a:schemeClr>
                </a:solidFill>
                <a:ea typeface="Avenir"/>
                <a:cs typeface="Avenir"/>
                <a:sym typeface="Avenir"/>
              </a:rPr>
              <a:t>La National Gallery di Londra è uno dei migliori esempi al mondo di esperienze culturali coinvolgenti. Offre </a:t>
            </a:r>
            <a:r>
              <a:rPr lang="it-IT" sz="2400" b="1" dirty="0">
                <a:solidFill>
                  <a:schemeClr val="bg1">
                    <a:lumMod val="50000"/>
                  </a:schemeClr>
                </a:solidFill>
                <a:ea typeface="Avenir"/>
                <a:cs typeface="Avenir"/>
                <a:sym typeface="Avenir"/>
              </a:rPr>
              <a:t>diversi tour virtuali gratuiti che possono essere fruiti da casa</a:t>
            </a:r>
            <a:r>
              <a:rPr lang="it-IT" sz="2400" dirty="0">
                <a:solidFill>
                  <a:schemeClr val="bg1">
                    <a:lumMod val="50000"/>
                  </a:schemeClr>
                </a:solidFill>
                <a:ea typeface="Avenir"/>
                <a:cs typeface="Avenir"/>
                <a:sym typeface="Avenir"/>
              </a:rPr>
              <a:t>. </a:t>
            </a:r>
          </a:p>
          <a:p>
            <a:pPr lvl="0">
              <a:buClr>
                <a:schemeClr val="dk1"/>
              </a:buClr>
              <a:buSzPts val="1100"/>
            </a:pPr>
            <a:r>
              <a:rPr lang="it-IT" sz="2400" dirty="0">
                <a:solidFill>
                  <a:schemeClr val="bg1">
                    <a:lumMod val="50000"/>
                  </a:schemeClr>
                </a:solidFill>
                <a:ea typeface="Avenir"/>
                <a:cs typeface="Avenir"/>
                <a:sym typeface="Avenir"/>
              </a:rPr>
              <a:t>Dal tour di Google ai tour dedicati al Rinascimento o a particolari selezioni artistiche. (link ai tour di Google qui </a:t>
            </a:r>
            <a:r>
              <a:rPr lang="it-IT" sz="2400" b="1" dirty="0">
                <a:solidFill>
                  <a:schemeClr val="bg1">
                    <a:lumMod val="50000"/>
                  </a:schemeClr>
                </a:solidFill>
                <a:ea typeface="Avenir"/>
                <a:cs typeface="Avenir"/>
                <a:sym typeface="Avenir"/>
                <a:hlinkClick r:id="rId2">
                  <a:extLst>
                    <a:ext uri="{A12FA001-AC4F-418D-AE19-62706E023703}">
                      <ahyp:hlinkClr xmlns:ahyp="http://schemas.microsoft.com/office/drawing/2018/hyperlinkcolor" val="tx"/>
                    </a:ext>
                  </a:extLst>
                </a:hlinkClick>
              </a:rPr>
              <a:t>⤤</a:t>
            </a:r>
            <a:r>
              <a:rPr lang="it-IT" sz="2400" b="1" dirty="0">
                <a:solidFill>
                  <a:schemeClr val="bg1">
                    <a:lumMod val="50000"/>
                  </a:schemeClr>
                </a:solidFill>
                <a:ea typeface="Avenir"/>
                <a:cs typeface="Avenir"/>
                <a:sym typeface="Avenir"/>
              </a:rPr>
              <a:t>)</a:t>
            </a:r>
            <a:endParaRPr lang="it-IT" sz="2400" dirty="0">
              <a:solidFill>
                <a:schemeClr val="bg1">
                  <a:lumMod val="50000"/>
                </a:schemeClr>
              </a:solidFill>
              <a:ea typeface="Avenir"/>
              <a:cs typeface="Avenir"/>
              <a:sym typeface="Avenir"/>
            </a:endParaRPr>
          </a:p>
          <a:p>
            <a:pPr lvl="0">
              <a:buClr>
                <a:schemeClr val="dk1"/>
              </a:buClr>
              <a:buSzPts val="1100"/>
            </a:pPr>
            <a:r>
              <a:rPr lang="it-IT" sz="2400" dirty="0">
                <a:solidFill>
                  <a:schemeClr val="bg1">
                    <a:lumMod val="50000"/>
                  </a:schemeClr>
                </a:solidFill>
                <a:ea typeface="Avenir"/>
                <a:cs typeface="Avenir"/>
                <a:sym typeface="Avenir"/>
              </a:rPr>
              <a:t>L'esempio più innovativo è il tour "Sensing the </a:t>
            </a:r>
            <a:r>
              <a:rPr lang="it-IT" sz="2400" dirty="0" err="1">
                <a:solidFill>
                  <a:schemeClr val="bg1">
                    <a:lumMod val="50000"/>
                  </a:schemeClr>
                </a:solidFill>
                <a:ea typeface="Avenir"/>
                <a:cs typeface="Avenir"/>
                <a:sym typeface="Avenir"/>
              </a:rPr>
              <a:t>Unseen</a:t>
            </a:r>
            <a:r>
              <a:rPr lang="it-IT" sz="2400" dirty="0">
                <a:solidFill>
                  <a:schemeClr val="bg1">
                    <a:lumMod val="50000"/>
                  </a:schemeClr>
                </a:solidFill>
                <a:ea typeface="Avenir"/>
                <a:cs typeface="Avenir"/>
                <a:sym typeface="Avenir"/>
              </a:rPr>
              <a:t>” (link qui </a:t>
            </a:r>
            <a:r>
              <a:rPr lang="it-IT" sz="2400" b="1" dirty="0">
                <a:solidFill>
                  <a:schemeClr val="bg1">
                    <a:lumMod val="50000"/>
                  </a:schemeClr>
                </a:solidFill>
                <a:ea typeface="Avenir"/>
                <a:cs typeface="Avenir"/>
                <a:sym typeface="Avenir"/>
                <a:hlinkClick r:id="rId3">
                  <a:extLst>
                    <a:ext uri="{A12FA001-AC4F-418D-AE19-62706E023703}">
                      <ahyp:hlinkClr xmlns:ahyp="http://schemas.microsoft.com/office/drawing/2018/hyperlinkcolor" val="tx"/>
                    </a:ext>
                  </a:extLst>
                </a:hlinkClick>
              </a:rPr>
              <a:t>⤤</a:t>
            </a:r>
            <a:r>
              <a:rPr lang="it-IT" sz="2400" dirty="0">
                <a:solidFill>
                  <a:schemeClr val="bg1">
                    <a:lumMod val="50000"/>
                  </a:schemeClr>
                </a:solidFill>
                <a:ea typeface="Avenir"/>
                <a:cs typeface="Avenir"/>
                <a:sym typeface="Avenir"/>
              </a:rPr>
              <a:t>). L'esperienza è </a:t>
            </a:r>
            <a:r>
              <a:rPr lang="it-IT" sz="2400" b="1" dirty="0">
                <a:solidFill>
                  <a:schemeClr val="bg1">
                    <a:lumMod val="50000"/>
                  </a:schemeClr>
                </a:solidFill>
                <a:ea typeface="Avenir"/>
                <a:cs typeface="Avenir"/>
                <a:sym typeface="Avenir"/>
              </a:rPr>
              <a:t>progettata per essere fruita su smartphone</a:t>
            </a:r>
            <a:r>
              <a:rPr lang="it-IT" sz="2400" dirty="0">
                <a:solidFill>
                  <a:schemeClr val="bg1">
                    <a:lumMod val="50000"/>
                  </a:schemeClr>
                </a:solidFill>
                <a:ea typeface="Avenir"/>
                <a:cs typeface="Avenir"/>
                <a:sym typeface="Avenir"/>
              </a:rPr>
              <a:t> e permette di vedere sei scene </a:t>
            </a:r>
            <a:r>
              <a:rPr lang="it-IT" sz="2400" i="1" dirty="0">
                <a:solidFill>
                  <a:schemeClr val="bg1">
                    <a:lumMod val="50000"/>
                  </a:schemeClr>
                </a:solidFill>
                <a:ea typeface="Avenir"/>
                <a:cs typeface="Avenir"/>
                <a:sym typeface="Avenir"/>
              </a:rPr>
              <a:t>dell'Adorazione dei re </a:t>
            </a:r>
            <a:r>
              <a:rPr lang="it-IT" sz="2400" dirty="0">
                <a:solidFill>
                  <a:schemeClr val="bg1">
                    <a:lumMod val="50000"/>
                  </a:schemeClr>
                </a:solidFill>
                <a:ea typeface="Avenir"/>
                <a:cs typeface="Avenir"/>
                <a:sym typeface="Avenir"/>
              </a:rPr>
              <a:t>di </a:t>
            </a:r>
            <a:r>
              <a:rPr lang="it-IT" sz="2400" dirty="0" err="1">
                <a:solidFill>
                  <a:schemeClr val="bg1">
                    <a:lumMod val="50000"/>
                  </a:schemeClr>
                </a:solidFill>
                <a:ea typeface="Avenir"/>
                <a:cs typeface="Avenir"/>
                <a:sym typeface="Avenir"/>
              </a:rPr>
              <a:t>Gossaert</a:t>
            </a:r>
            <a:r>
              <a:rPr lang="it-IT" sz="2400" dirty="0">
                <a:solidFill>
                  <a:schemeClr val="bg1">
                    <a:lumMod val="50000"/>
                  </a:schemeClr>
                </a:solidFill>
                <a:ea typeface="Avenir"/>
                <a:cs typeface="Avenir"/>
                <a:sym typeface="Avenir"/>
              </a:rPr>
              <a:t>, </a:t>
            </a:r>
            <a:r>
              <a:rPr lang="it-IT" sz="2400" b="1" dirty="0" err="1">
                <a:solidFill>
                  <a:schemeClr val="bg1">
                    <a:lumMod val="50000"/>
                  </a:schemeClr>
                </a:solidFill>
                <a:ea typeface="Avenir"/>
                <a:cs typeface="Avenir"/>
                <a:sym typeface="Avenir"/>
              </a:rPr>
              <a:t>zoommando</a:t>
            </a:r>
            <a:r>
              <a:rPr lang="it-IT" sz="2400" b="1" dirty="0">
                <a:solidFill>
                  <a:schemeClr val="bg1">
                    <a:lumMod val="50000"/>
                  </a:schemeClr>
                </a:solidFill>
                <a:ea typeface="Avenir"/>
                <a:cs typeface="Avenir"/>
                <a:sym typeface="Avenir"/>
              </a:rPr>
              <a:t> sui dettagli ed entrando effettivamente nell'opera d'arte accompagnati da suoni interattivi. </a:t>
            </a:r>
          </a:p>
        </p:txBody>
      </p:sp>
      <p:sp>
        <p:nvSpPr>
          <p:cNvPr id="25" name="Google Shape;772;p75">
            <a:extLst>
              <a:ext uri="{FF2B5EF4-FFF2-40B4-BE49-F238E27FC236}">
                <a16:creationId xmlns:a16="http://schemas.microsoft.com/office/drawing/2014/main" id="{34DCBB40-98C0-4BC1-88D8-6E75E591366D}"/>
              </a:ext>
            </a:extLst>
          </p:cNvPr>
          <p:cNvSpPr txBox="1"/>
          <p:nvPr/>
        </p:nvSpPr>
        <p:spPr>
          <a:xfrm>
            <a:off x="4958578" y="839814"/>
            <a:ext cx="6591955" cy="63152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3200" b="1" dirty="0">
                <a:solidFill>
                  <a:srgbClr val="E43794"/>
                </a:solidFill>
                <a:ea typeface="Avenir"/>
                <a:cs typeface="Avenir"/>
                <a:sym typeface="Avenir"/>
              </a:rPr>
              <a:t>National Gallery, </a:t>
            </a:r>
            <a:r>
              <a:rPr lang="en-US" sz="3200" b="1" i="1" dirty="0">
                <a:solidFill>
                  <a:srgbClr val="E43794"/>
                </a:solidFill>
                <a:ea typeface="Avenir"/>
                <a:cs typeface="Avenir"/>
                <a:sym typeface="Avenir"/>
              </a:rPr>
              <a:t>Regno </a:t>
            </a:r>
            <a:r>
              <a:rPr lang="en-US" sz="3200" b="1" i="1" dirty="0" err="1">
                <a:solidFill>
                  <a:srgbClr val="E43794"/>
                </a:solidFill>
                <a:ea typeface="Avenir"/>
                <a:cs typeface="Avenir"/>
                <a:sym typeface="Avenir"/>
              </a:rPr>
              <a:t>Unito</a:t>
            </a:r>
            <a:endParaRPr sz="3200" i="1" dirty="0">
              <a:solidFill>
                <a:srgbClr val="E43794"/>
              </a:solidFill>
              <a:ea typeface="Avenir"/>
              <a:cs typeface="Avenir"/>
              <a:sym typeface="Avenir"/>
            </a:endParaRPr>
          </a:p>
        </p:txBody>
      </p:sp>
      <p:sp>
        <p:nvSpPr>
          <p:cNvPr id="33" name="Google Shape;778;p75">
            <a:extLst>
              <a:ext uri="{FF2B5EF4-FFF2-40B4-BE49-F238E27FC236}">
                <a16:creationId xmlns:a16="http://schemas.microsoft.com/office/drawing/2014/main" id="{5CDDACE4-8FF8-4BB5-9AC5-3424E38601AA}"/>
              </a:ext>
            </a:extLst>
          </p:cNvPr>
          <p:cNvSpPr txBox="1"/>
          <p:nvPr/>
        </p:nvSpPr>
        <p:spPr>
          <a:xfrm>
            <a:off x="660707" y="5930610"/>
            <a:ext cx="15285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dirty="0">
                <a:solidFill>
                  <a:schemeClr val="dk1"/>
                </a:solidFill>
                <a:latin typeface="Avenir"/>
                <a:ea typeface="Avenir"/>
                <a:cs typeface="Avenir"/>
                <a:sym typeface="Avenir"/>
              </a:rPr>
              <a:t>Credits </a:t>
            </a:r>
            <a:r>
              <a:rPr lang="en-US" sz="900" u="sng" dirty="0">
                <a:solidFill>
                  <a:schemeClr val="bg1">
                    <a:lumMod val="50000"/>
                  </a:schemeClr>
                </a:solidFill>
                <a:latin typeface="Avenir"/>
                <a:ea typeface="Avenir"/>
                <a:cs typeface="Avenir"/>
                <a:sym typeface="Avenir"/>
                <a:hlinkClick r:id="rId4">
                  <a:extLst>
                    <a:ext uri="{A12FA001-AC4F-418D-AE19-62706E023703}">
                      <ahyp:hlinkClr xmlns:ahyp="http://schemas.microsoft.com/office/drawing/2018/hyperlinkcolor" val="tx"/>
                    </a:ext>
                  </a:extLst>
                </a:hlinkClick>
              </a:rPr>
              <a:t>National Gallery</a:t>
            </a:r>
            <a:endParaRPr sz="900" dirty="0">
              <a:solidFill>
                <a:schemeClr val="bg1">
                  <a:lumMod val="50000"/>
                </a:schemeClr>
              </a:solidFill>
              <a:latin typeface="Avenir"/>
              <a:ea typeface="Avenir"/>
              <a:cs typeface="Avenir"/>
              <a:sym typeface="Avenir"/>
            </a:endParaRPr>
          </a:p>
        </p:txBody>
      </p:sp>
      <p:pic>
        <p:nvPicPr>
          <p:cNvPr id="10" name="Google Shape;780;p75">
            <a:hlinkClick r:id="rId5"/>
            <a:extLst>
              <a:ext uri="{FF2B5EF4-FFF2-40B4-BE49-F238E27FC236}">
                <a16:creationId xmlns:a16="http://schemas.microsoft.com/office/drawing/2014/main" id="{932BD427-BF04-4F0A-8FA7-AD8664E82F6C}"/>
              </a:ext>
            </a:extLst>
          </p:cNvPr>
          <p:cNvPicPr preferRelativeResize="0">
            <a:picLocks/>
          </p:cNvPicPr>
          <p:nvPr/>
        </p:nvPicPr>
        <p:blipFill rotWithShape="1">
          <a:blip r:embed="rId6">
            <a:extLst>
              <a:ext uri="{28A0092B-C50C-407E-A947-70E740481C1C}">
                <a14:useLocalDpi xmlns:a14="http://schemas.microsoft.com/office/drawing/2010/main" val="0"/>
              </a:ext>
            </a:extLst>
          </a:blip>
          <a:srcRect l="661" r="661"/>
          <a:stretch/>
        </p:blipFill>
        <p:spPr>
          <a:xfrm>
            <a:off x="455627" y="1778649"/>
            <a:ext cx="4210640" cy="4004954"/>
          </a:xfrm>
          <a:prstGeom prst="ellipse">
            <a:avLst/>
          </a:prstGeom>
          <a:noFill/>
          <a:ln>
            <a:noFill/>
          </a:ln>
        </p:spPr>
      </p:pic>
      <p:cxnSp>
        <p:nvCxnSpPr>
          <p:cNvPr id="8" name="Connector: Elbow 8">
            <a:extLst>
              <a:ext uri="{FF2B5EF4-FFF2-40B4-BE49-F238E27FC236}">
                <a16:creationId xmlns:a16="http://schemas.microsoft.com/office/drawing/2014/main" id="{907D6E6A-27CE-F942-835B-C286C2E9B82C}"/>
              </a:ext>
            </a:extLst>
          </p:cNvPr>
          <p:cNvCxnSpPr>
            <a:cxnSpLocks/>
          </p:cNvCxnSpPr>
          <p:nvPr/>
        </p:nvCxnSpPr>
        <p:spPr>
          <a:xfrm rot="10800000" flipH="1">
            <a:off x="4958578" y="748188"/>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1865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Google Shape;770;p75">
            <a:extLst>
              <a:ext uri="{FF2B5EF4-FFF2-40B4-BE49-F238E27FC236}">
                <a16:creationId xmlns:a16="http://schemas.microsoft.com/office/drawing/2014/main" id="{0EEF7F38-F2F4-4CD9-81E0-9D96DA47D8D4}"/>
              </a:ext>
            </a:extLst>
          </p:cNvPr>
          <p:cNvSpPr txBox="1"/>
          <p:nvPr/>
        </p:nvSpPr>
        <p:spPr>
          <a:xfrm>
            <a:off x="5098541" y="1468868"/>
            <a:ext cx="6432752" cy="4784841"/>
          </a:xfrm>
          <a:prstGeom prst="rect">
            <a:avLst/>
          </a:prstGeom>
          <a:noFill/>
          <a:ln>
            <a:noFill/>
          </a:ln>
        </p:spPr>
        <p:txBody>
          <a:bodyPr spcFirstLastPara="1" wrap="square" lIns="91425" tIns="45700" rIns="91425" bIns="45700" anchor="t" anchorCtr="0">
            <a:noAutofit/>
          </a:bodyPr>
          <a:lstStyle/>
          <a:p>
            <a:pPr lvl="0">
              <a:buClr>
                <a:schemeClr val="hlink"/>
              </a:buClr>
              <a:buSzPts val="1200"/>
            </a:pPr>
            <a:r>
              <a:rPr lang="it-IT" sz="2400" dirty="0">
                <a:solidFill>
                  <a:schemeClr val="bg1">
                    <a:lumMod val="50000"/>
                  </a:schemeClr>
                </a:solidFill>
                <a:ea typeface="Avenir"/>
                <a:cs typeface="Avenir"/>
                <a:sym typeface="Avenir"/>
              </a:rPr>
              <a:t>"</a:t>
            </a:r>
            <a:r>
              <a:rPr lang="it-IT" sz="2400" i="1" dirty="0">
                <a:solidFill>
                  <a:schemeClr val="bg1">
                    <a:lumMod val="50000"/>
                  </a:schemeClr>
                </a:solidFill>
                <a:ea typeface="Avenir"/>
                <a:cs typeface="Avenir"/>
                <a:sym typeface="Avenir"/>
              </a:rPr>
              <a:t>Claude Monet - The Immersive Experience</a:t>
            </a:r>
            <a:r>
              <a:rPr lang="it-IT" sz="2400" dirty="0">
                <a:solidFill>
                  <a:schemeClr val="bg1">
                    <a:lumMod val="50000"/>
                  </a:schemeClr>
                </a:solidFill>
                <a:ea typeface="Avenir"/>
                <a:cs typeface="Avenir"/>
                <a:sym typeface="Avenir"/>
              </a:rPr>
              <a:t>" è un esempio eccellente di esperienza culturale immersiva di grande successo. </a:t>
            </a:r>
          </a:p>
          <a:p>
            <a:pPr lvl="0">
              <a:buClr>
                <a:schemeClr val="hlink"/>
              </a:buClr>
              <a:buSzPts val="1200"/>
            </a:pPr>
            <a:r>
              <a:rPr lang="it-IT" sz="2400" dirty="0">
                <a:solidFill>
                  <a:schemeClr val="bg1">
                    <a:lumMod val="50000"/>
                  </a:schemeClr>
                </a:solidFill>
                <a:ea typeface="Avenir"/>
                <a:cs typeface="Avenir"/>
                <a:sym typeface="Avenir"/>
              </a:rPr>
              <a:t>Utilizza sia elementi non tecnologici, come i mobili, sia tecnologici, come i pannelli video e i suoni. Queste combinazioni permettono al visitatore di entrare - letteralmente - all'interno di un quadro impressionista.</a:t>
            </a:r>
          </a:p>
          <a:p>
            <a:pPr lvl="0">
              <a:buClr>
                <a:schemeClr val="hlink"/>
              </a:buClr>
              <a:buSzPts val="1200"/>
            </a:pPr>
            <a:r>
              <a:rPr lang="it-IT" sz="2400" dirty="0">
                <a:solidFill>
                  <a:schemeClr val="bg1">
                    <a:lumMod val="50000"/>
                  </a:schemeClr>
                </a:solidFill>
                <a:ea typeface="Avenir"/>
                <a:cs typeface="Avenir"/>
                <a:sym typeface="Avenir"/>
              </a:rPr>
              <a:t>La mostra ha </a:t>
            </a:r>
            <a:r>
              <a:rPr lang="it-IT" sz="2400" b="1" dirty="0">
                <a:solidFill>
                  <a:schemeClr val="bg1">
                    <a:lumMod val="50000"/>
                  </a:schemeClr>
                </a:solidFill>
                <a:ea typeface="Avenir"/>
                <a:cs typeface="Avenir"/>
                <a:sym typeface="Avenir"/>
              </a:rPr>
              <a:t>permesso al museo di incrementare le visite e di aumentare la propria visibilità</a:t>
            </a:r>
            <a:r>
              <a:rPr lang="it-IT" sz="2400" dirty="0">
                <a:solidFill>
                  <a:schemeClr val="bg1">
                    <a:lumMod val="50000"/>
                  </a:schemeClr>
                </a:solidFill>
                <a:ea typeface="Avenir"/>
                <a:cs typeface="Avenir"/>
                <a:sym typeface="Avenir"/>
              </a:rPr>
              <a:t>, offrendo un modo innovativo di vivere appieno il mondo di uno dei più grandi artisti impressionisti di tutti i tempi. </a:t>
            </a:r>
          </a:p>
        </p:txBody>
      </p:sp>
      <p:sp>
        <p:nvSpPr>
          <p:cNvPr id="25" name="Google Shape;772;p75">
            <a:extLst>
              <a:ext uri="{FF2B5EF4-FFF2-40B4-BE49-F238E27FC236}">
                <a16:creationId xmlns:a16="http://schemas.microsoft.com/office/drawing/2014/main" id="{34DCBB40-98C0-4BC1-88D8-6E75E591366D}"/>
              </a:ext>
            </a:extLst>
          </p:cNvPr>
          <p:cNvSpPr txBox="1"/>
          <p:nvPr/>
        </p:nvSpPr>
        <p:spPr>
          <a:xfrm>
            <a:off x="4937796" y="845075"/>
            <a:ext cx="6432752" cy="54502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sz="3200" b="1" dirty="0">
                <a:solidFill>
                  <a:srgbClr val="E43794"/>
                </a:solidFill>
                <a:ea typeface="Avenir"/>
                <a:cs typeface="Avenir"/>
                <a:sym typeface="Avenir"/>
              </a:rPr>
              <a:t>Museo degli Arcimboldi, </a:t>
            </a:r>
            <a:r>
              <a:rPr lang="it-IT" sz="3200" b="1" i="1" dirty="0">
                <a:solidFill>
                  <a:srgbClr val="E43794"/>
                </a:solidFill>
                <a:ea typeface="Avenir"/>
                <a:cs typeface="Avenir"/>
                <a:sym typeface="Avenir"/>
              </a:rPr>
              <a:t>Italia</a:t>
            </a:r>
            <a:endParaRPr lang="it-IT" sz="3200" i="1" dirty="0">
              <a:solidFill>
                <a:srgbClr val="E43794"/>
              </a:solidFill>
              <a:ea typeface="Avenir"/>
              <a:cs typeface="Avenir"/>
              <a:sym typeface="Avenir"/>
            </a:endParaRPr>
          </a:p>
        </p:txBody>
      </p:sp>
      <p:sp>
        <p:nvSpPr>
          <p:cNvPr id="33" name="Google Shape;778;p75">
            <a:extLst>
              <a:ext uri="{FF2B5EF4-FFF2-40B4-BE49-F238E27FC236}">
                <a16:creationId xmlns:a16="http://schemas.microsoft.com/office/drawing/2014/main" id="{5CDDACE4-8FF8-4BB5-9AC5-3424E38601AA}"/>
              </a:ext>
            </a:extLst>
          </p:cNvPr>
          <p:cNvSpPr txBox="1"/>
          <p:nvPr/>
        </p:nvSpPr>
        <p:spPr>
          <a:xfrm>
            <a:off x="660707" y="5930610"/>
            <a:ext cx="15285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dirty="0">
                <a:solidFill>
                  <a:schemeClr val="dk1"/>
                </a:solidFill>
                <a:latin typeface="Avenir"/>
                <a:ea typeface="Avenir"/>
                <a:cs typeface="Avenir"/>
                <a:sym typeface="Avenir"/>
              </a:rPr>
              <a:t>Credits </a:t>
            </a:r>
            <a:r>
              <a:rPr lang="en-US" sz="900" u="sng" dirty="0" err="1">
                <a:solidFill>
                  <a:schemeClr val="bg1">
                    <a:lumMod val="50000"/>
                  </a:schemeClr>
                </a:solidFill>
                <a:latin typeface="Avenir"/>
                <a:ea typeface="Avenir"/>
                <a:cs typeface="Avenir"/>
                <a:sym typeface="Avenir"/>
                <a:hlinkClick r:id="rId3">
                  <a:extLst>
                    <a:ext uri="{A12FA001-AC4F-418D-AE19-62706E023703}">
                      <ahyp:hlinkClr xmlns:ahyp="http://schemas.microsoft.com/office/drawing/2018/hyperlinkcolor" val="tx"/>
                    </a:ext>
                  </a:extLst>
                </a:hlinkClick>
              </a:rPr>
              <a:t>Ticketone</a:t>
            </a:r>
            <a:endParaRPr sz="900" dirty="0">
              <a:solidFill>
                <a:schemeClr val="bg1">
                  <a:lumMod val="50000"/>
                </a:schemeClr>
              </a:solidFill>
              <a:latin typeface="Avenir"/>
              <a:ea typeface="Avenir"/>
              <a:cs typeface="Avenir"/>
              <a:sym typeface="Avenir"/>
            </a:endParaRPr>
          </a:p>
        </p:txBody>
      </p:sp>
      <p:pic>
        <p:nvPicPr>
          <p:cNvPr id="14" name="Google Shape;780;p75">
            <a:hlinkClick r:id="rId4"/>
            <a:extLst>
              <a:ext uri="{FF2B5EF4-FFF2-40B4-BE49-F238E27FC236}">
                <a16:creationId xmlns:a16="http://schemas.microsoft.com/office/drawing/2014/main" id="{8CBF4D26-619D-4F5E-A1E8-090FABB14AB3}"/>
              </a:ext>
            </a:extLst>
          </p:cNvPr>
          <p:cNvPicPr preferRelativeResize="0">
            <a:picLocks/>
          </p:cNvPicPr>
          <p:nvPr/>
        </p:nvPicPr>
        <p:blipFill rotWithShape="1">
          <a:blip r:embed="rId5">
            <a:alphaModFix/>
          </a:blip>
          <a:srcRect t="3894" b="3894"/>
          <a:stretch/>
        </p:blipFill>
        <p:spPr>
          <a:xfrm>
            <a:off x="455627" y="1778649"/>
            <a:ext cx="4210640" cy="4004954"/>
          </a:xfrm>
          <a:prstGeom prst="ellipse">
            <a:avLst/>
          </a:prstGeom>
          <a:noFill/>
          <a:ln>
            <a:noFill/>
          </a:ln>
        </p:spPr>
      </p:pic>
      <p:cxnSp>
        <p:nvCxnSpPr>
          <p:cNvPr id="10" name="Connector: Elbow 8">
            <a:extLst>
              <a:ext uri="{FF2B5EF4-FFF2-40B4-BE49-F238E27FC236}">
                <a16:creationId xmlns:a16="http://schemas.microsoft.com/office/drawing/2014/main" id="{3CE61DA6-A742-E14B-8EB5-ADEA08DCEFE1}"/>
              </a:ext>
            </a:extLst>
          </p:cNvPr>
          <p:cNvCxnSpPr>
            <a:cxnSpLocks/>
          </p:cNvCxnSpPr>
          <p:nvPr/>
        </p:nvCxnSpPr>
        <p:spPr>
          <a:xfrm rot="10800000" flipH="1">
            <a:off x="4937796" y="758579"/>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
        <p:nvSpPr>
          <p:cNvPr id="11" name="Text Placeholder 20">
            <a:extLst>
              <a:ext uri="{FF2B5EF4-FFF2-40B4-BE49-F238E27FC236}">
                <a16:creationId xmlns:a16="http://schemas.microsoft.com/office/drawing/2014/main" id="{4AF0A26E-A2CB-14A4-D4F6-262CE6405D5A}"/>
              </a:ext>
            </a:extLst>
          </p:cNvPr>
          <p:cNvSpPr>
            <a:spLocks noGrp="1"/>
          </p:cNvSpPr>
          <p:nvPr>
            <p:ph type="body" sz="quarter" idx="15"/>
          </p:nvPr>
        </p:nvSpPr>
        <p:spPr>
          <a:xfrm>
            <a:off x="315778" y="134783"/>
            <a:ext cx="12192002" cy="631527"/>
          </a:xfrm>
        </p:spPr>
        <p:txBody>
          <a:bodyPr>
            <a:normAutofit/>
          </a:bodyPr>
          <a:lstStyle/>
          <a:p>
            <a:pPr marL="0" lvl="0" indent="0" algn="ctr" rtl="0">
              <a:lnSpc>
                <a:spcPct val="90000"/>
              </a:lnSpc>
              <a:spcBef>
                <a:spcPts val="0"/>
              </a:spcBef>
              <a:spcAft>
                <a:spcPts val="0"/>
              </a:spcAft>
              <a:buNone/>
            </a:pPr>
            <a:r>
              <a:rPr lang="it-IT" sz="3600" b="1" dirty="0">
                <a:solidFill>
                  <a:srgbClr val="E43794"/>
                </a:solidFill>
                <a:latin typeface="+mn-lt"/>
                <a:ea typeface="Avenir"/>
                <a:cs typeface="Avenir"/>
                <a:sym typeface="Avenir"/>
              </a:rPr>
              <a:t>Lasciati ispirare….</a:t>
            </a:r>
          </a:p>
        </p:txBody>
      </p:sp>
    </p:spTree>
    <p:extLst>
      <p:ext uri="{BB962C8B-B14F-4D97-AF65-F5344CB8AC3E}">
        <p14:creationId xmlns:p14="http://schemas.microsoft.com/office/powerpoint/2010/main" val="686560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651634" y="1"/>
            <a:ext cx="4888733"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2" name="Slide Number Placeholder 1">
            <a:extLst>
              <a:ext uri="{FF2B5EF4-FFF2-40B4-BE49-F238E27FC236}">
                <a16:creationId xmlns:a16="http://schemas.microsoft.com/office/drawing/2014/main" id="{AF06F3A4-2F05-48AD-A6B0-0AA6B62E9A96}"/>
              </a:ext>
            </a:extLst>
          </p:cNvPr>
          <p:cNvSpPr>
            <a:spLocks noGrp="1"/>
          </p:cNvSpPr>
          <p:nvPr>
            <p:ph type="sldNum" sz="quarter" idx="14"/>
          </p:nvPr>
        </p:nvSpPr>
        <p:spPr>
          <a:xfrm>
            <a:off x="7722020" y="6560786"/>
            <a:ext cx="4301302" cy="229565"/>
          </a:xfrm>
        </p:spPr>
        <p:txBody>
          <a:bodyPr/>
          <a:lstStyle/>
          <a:p>
            <a:fld id="{9C527BFA-2C0E-4CEC-B6A5-913A56FEF4B4}" type="slidenum">
              <a:rPr lang="fr-CA" smtClean="0"/>
              <a:pPr/>
              <a:t>7</a:t>
            </a:fld>
            <a:endParaRPr lang="fr-CA" dirty="0"/>
          </a:p>
        </p:txBody>
      </p:sp>
      <p:sp>
        <p:nvSpPr>
          <p:cNvPr id="16" name="Text Placeholder 15">
            <a:extLst>
              <a:ext uri="{FF2B5EF4-FFF2-40B4-BE49-F238E27FC236}">
                <a16:creationId xmlns:a16="http://schemas.microsoft.com/office/drawing/2014/main" id="{D2A3FCB1-BF03-DA4D-8439-0E948AC0096D}"/>
              </a:ext>
            </a:extLst>
          </p:cNvPr>
          <p:cNvSpPr>
            <a:spLocks noGrp="1"/>
          </p:cNvSpPr>
          <p:nvPr>
            <p:ph type="body" sz="quarter" idx="17"/>
          </p:nvPr>
        </p:nvSpPr>
        <p:spPr>
          <a:xfrm>
            <a:off x="207145" y="1347413"/>
            <a:ext cx="7955965" cy="5108825"/>
          </a:xfrm>
        </p:spPr>
        <p:txBody>
          <a:bodyPr/>
          <a:lstStyle/>
          <a:p>
            <a:pPr algn="just">
              <a:lnSpc>
                <a:spcPct val="115000"/>
              </a:lnSpc>
              <a:buClr>
                <a:srgbClr val="7F7F7F"/>
              </a:buClr>
              <a:buSzPts val="1200"/>
            </a:pPr>
            <a:r>
              <a:rPr lang="it-IT" dirty="0">
                <a:latin typeface="+mn-lt"/>
                <a:cs typeface="+mn-cs"/>
              </a:rPr>
              <a:t>Un'esperienza arricchente del mondo che ci circonda coinvolge una serie di </a:t>
            </a:r>
            <a:r>
              <a:rPr lang="it-IT" b="1" dirty="0">
                <a:latin typeface="+mn-lt"/>
                <a:cs typeface="+mn-cs"/>
              </a:rPr>
              <a:t>emozioni, percezioni e sensi. </a:t>
            </a:r>
            <a:br>
              <a:rPr lang="it-IT" b="1" dirty="0">
                <a:latin typeface="+mn-lt"/>
                <a:cs typeface="+mn-cs"/>
              </a:rPr>
            </a:br>
            <a:r>
              <a:rPr lang="it-IT" dirty="0">
                <a:latin typeface="+mn-lt"/>
                <a:cs typeface="+mn-cs"/>
              </a:rPr>
              <a:t>Allo stesso modo, un'esperienza turistica immersiva dovrebbe coinvolgerci oltre la semplice visione passiva di un'immagine piatta. </a:t>
            </a:r>
          </a:p>
          <a:p>
            <a:pPr algn="just">
              <a:lnSpc>
                <a:spcPct val="115000"/>
              </a:lnSpc>
              <a:buClr>
                <a:srgbClr val="7F7F7F"/>
              </a:buClr>
              <a:buSzPts val="1200"/>
            </a:pPr>
            <a:r>
              <a:rPr lang="it-IT" dirty="0">
                <a:latin typeface="+mn-lt"/>
                <a:cs typeface="+mn-cs"/>
              </a:rPr>
              <a:t>Possiamo </a:t>
            </a:r>
            <a:r>
              <a:rPr lang="it-IT" b="1" dirty="0">
                <a:latin typeface="+mn-lt"/>
                <a:cs typeface="+mn-cs"/>
              </a:rPr>
              <a:t>collegare i sentimenti alle immagini </a:t>
            </a:r>
            <a:r>
              <a:rPr lang="it-IT" dirty="0">
                <a:latin typeface="+mn-lt"/>
                <a:cs typeface="+mn-cs"/>
              </a:rPr>
              <a:t>(es: mostra immersiva </a:t>
            </a:r>
            <a:r>
              <a:rPr lang="it-IT" i="1" dirty="0">
                <a:latin typeface="+mn-lt"/>
                <a:cs typeface="+mn-cs"/>
              </a:rPr>
              <a:t>Van Gogh </a:t>
            </a:r>
            <a:r>
              <a:rPr lang="it-IT" i="1" dirty="0" err="1">
                <a:latin typeface="+mn-lt"/>
                <a:cs typeface="+mn-cs"/>
              </a:rPr>
              <a:t>Alive</a:t>
            </a:r>
            <a:r>
              <a:rPr lang="it-IT" i="1" dirty="0">
                <a:latin typeface="+mn-lt"/>
                <a:cs typeface="+mn-cs"/>
              </a:rPr>
              <a:t> </a:t>
            </a:r>
            <a:r>
              <a:rPr lang="it-IT" dirty="0">
                <a:latin typeface="+mn-lt"/>
                <a:cs typeface="+mn-cs"/>
              </a:rPr>
              <a:t>qui </a:t>
            </a:r>
            <a:r>
              <a:rPr lang="it-IT" b="1" dirty="0">
                <a:latin typeface="+mn-lt"/>
                <a:cs typeface="+mn-cs"/>
                <a:hlinkClick r:id="rId3">
                  <a:extLst>
                    <a:ext uri="{A12FA001-AC4F-418D-AE19-62706E023703}">
                      <ahyp:hlinkClr xmlns:ahyp="http://schemas.microsoft.com/office/drawing/2018/hyperlinkcolor" val="tx"/>
                    </a:ext>
                  </a:extLst>
                </a:hlinkClick>
              </a:rPr>
              <a:t>⤤</a:t>
            </a:r>
            <a:r>
              <a:rPr lang="it-IT" dirty="0">
                <a:latin typeface="+mn-lt"/>
                <a:cs typeface="+mn-cs"/>
              </a:rPr>
              <a:t>) – </a:t>
            </a:r>
            <a:r>
              <a:rPr lang="it-IT" b="1" dirty="0">
                <a:latin typeface="+mn-lt"/>
                <a:cs typeface="+mn-cs"/>
              </a:rPr>
              <a:t>creando l'impatto emotivo che è l'elemento più importante di una storia immersiva </a:t>
            </a:r>
            <a:r>
              <a:rPr lang="it-IT" dirty="0">
                <a:latin typeface="+mn-lt"/>
                <a:cs typeface="+mn-cs"/>
              </a:rPr>
              <a:t>utilizzando (ma non limitandosi a): </a:t>
            </a:r>
          </a:p>
          <a:p>
            <a:pPr algn="just">
              <a:lnSpc>
                <a:spcPct val="115000"/>
              </a:lnSpc>
              <a:buClr>
                <a:srgbClr val="7F7F7F"/>
              </a:buClr>
              <a:buSzPts val="1200"/>
            </a:pPr>
            <a:endParaRPr lang="it-IT" sz="800" b="0" dirty="0">
              <a:solidFill>
                <a:schemeClr val="tx1">
                  <a:lumMod val="65000"/>
                  <a:lumOff val="35000"/>
                </a:schemeClr>
              </a:solidFill>
            </a:endParaRPr>
          </a:p>
          <a:p>
            <a:pPr marL="285750" indent="-285750" algn="just">
              <a:lnSpc>
                <a:spcPct val="115000"/>
              </a:lnSpc>
              <a:buClr>
                <a:srgbClr val="7F7F7F"/>
              </a:buClr>
              <a:buSzPts val="1200"/>
              <a:buFont typeface="Arial" panose="020B0604020202020204" pitchFamily="34" charset="0"/>
              <a:buChar char="•"/>
            </a:pPr>
            <a:r>
              <a:rPr lang="it-IT" b="1" dirty="0">
                <a:latin typeface="+mn-lt"/>
                <a:cs typeface="+mn-cs"/>
              </a:rPr>
              <a:t>ascoltare</a:t>
            </a:r>
            <a:r>
              <a:rPr lang="it-IT" dirty="0">
                <a:latin typeface="+mn-lt"/>
                <a:cs typeface="+mn-cs"/>
              </a:rPr>
              <a:t> (</a:t>
            </a:r>
            <a:r>
              <a:rPr lang="it-IT" dirty="0" err="1">
                <a:latin typeface="+mn-lt"/>
                <a:cs typeface="+mn-cs"/>
              </a:rPr>
              <a:t>audiostoria</a:t>
            </a:r>
            <a:r>
              <a:rPr lang="it-IT" dirty="0">
                <a:latin typeface="+mn-lt"/>
                <a:cs typeface="+mn-cs"/>
              </a:rPr>
              <a:t> immersive qui </a:t>
            </a:r>
            <a:r>
              <a:rPr lang="it-IT" b="1" dirty="0">
                <a:latin typeface="+mn-lt"/>
                <a:cs typeface="+mn-cs"/>
                <a:hlinkClick r:id="rId4">
                  <a:extLst>
                    <a:ext uri="{A12FA001-AC4F-418D-AE19-62706E023703}">
                      <ahyp:hlinkClr xmlns:ahyp="http://schemas.microsoft.com/office/drawing/2018/hyperlinkcolor" val="tx"/>
                    </a:ext>
                  </a:extLst>
                </a:hlinkClick>
              </a:rPr>
              <a:t>⤤</a:t>
            </a:r>
            <a:r>
              <a:rPr lang="it-IT" dirty="0">
                <a:latin typeface="+mn-lt"/>
                <a:cs typeface="+mn-cs"/>
              </a:rPr>
              <a:t>)</a:t>
            </a:r>
          </a:p>
          <a:p>
            <a:pPr marL="285750" indent="-285750" algn="just">
              <a:lnSpc>
                <a:spcPct val="115000"/>
              </a:lnSpc>
              <a:buClr>
                <a:srgbClr val="7F7F7F"/>
              </a:buClr>
              <a:buSzPts val="1200"/>
              <a:buFont typeface="Arial" panose="020B0604020202020204" pitchFamily="34" charset="0"/>
              <a:buChar char="•"/>
            </a:pPr>
            <a:r>
              <a:rPr lang="it-IT" b="1" dirty="0">
                <a:latin typeface="+mn-lt"/>
                <a:cs typeface="+mn-cs"/>
              </a:rPr>
              <a:t>toccare</a:t>
            </a:r>
            <a:r>
              <a:rPr lang="it-IT" dirty="0">
                <a:latin typeface="+mn-lt"/>
                <a:cs typeface="+mn-cs"/>
              </a:rPr>
              <a:t> (interazione tattile in mostra qui </a:t>
            </a:r>
            <a:r>
              <a:rPr lang="it-IT" b="1" dirty="0">
                <a:latin typeface="+mn-lt"/>
                <a:cs typeface="+mn-cs"/>
                <a:hlinkClick r:id="rId5">
                  <a:extLst>
                    <a:ext uri="{A12FA001-AC4F-418D-AE19-62706E023703}">
                      <ahyp:hlinkClr xmlns:ahyp="http://schemas.microsoft.com/office/drawing/2018/hyperlinkcolor" val="tx"/>
                    </a:ext>
                  </a:extLst>
                </a:hlinkClick>
              </a:rPr>
              <a:t>⤤</a:t>
            </a:r>
            <a:r>
              <a:rPr lang="it-IT" dirty="0">
                <a:latin typeface="+mn-lt"/>
                <a:cs typeface="+mn-cs"/>
              </a:rPr>
              <a:t>) </a:t>
            </a:r>
          </a:p>
          <a:p>
            <a:pPr marL="285750" indent="-285750" algn="just">
              <a:lnSpc>
                <a:spcPct val="115000"/>
              </a:lnSpc>
              <a:buClr>
                <a:srgbClr val="7F7F7F"/>
              </a:buClr>
              <a:buSzPts val="1200"/>
              <a:buFont typeface="Arial" panose="020B0604020202020204" pitchFamily="34" charset="0"/>
              <a:buChar char="•"/>
            </a:pPr>
            <a:r>
              <a:rPr lang="it-IT" b="1" dirty="0">
                <a:latin typeface="+mn-lt"/>
                <a:cs typeface="+mn-cs"/>
              </a:rPr>
              <a:t>assaggiare</a:t>
            </a:r>
            <a:r>
              <a:rPr lang="it-IT" dirty="0">
                <a:latin typeface="+mn-lt"/>
                <a:cs typeface="+mn-cs"/>
              </a:rPr>
              <a:t> e </a:t>
            </a:r>
            <a:r>
              <a:rPr lang="it-IT" b="1" dirty="0">
                <a:latin typeface="+mn-lt"/>
                <a:cs typeface="+mn-cs"/>
              </a:rPr>
              <a:t>annusare</a:t>
            </a:r>
            <a:r>
              <a:rPr lang="it-IT" dirty="0">
                <a:latin typeface="+mn-lt"/>
                <a:cs typeface="+mn-cs"/>
              </a:rPr>
              <a:t> (associazione di odori e dipinti qui  </a:t>
            </a:r>
            <a:r>
              <a:rPr lang="it-IT" b="1" dirty="0">
                <a:latin typeface="+mn-lt"/>
                <a:cs typeface="+mn-cs"/>
                <a:hlinkClick r:id="rId6">
                  <a:extLst>
                    <a:ext uri="{A12FA001-AC4F-418D-AE19-62706E023703}">
                      <ahyp:hlinkClr xmlns:ahyp="http://schemas.microsoft.com/office/drawing/2018/hyperlinkcolor" val="tx"/>
                    </a:ext>
                  </a:extLst>
                </a:hlinkClick>
              </a:rPr>
              <a:t>⤤</a:t>
            </a:r>
            <a:r>
              <a:rPr lang="en-GB" dirty="0">
                <a:latin typeface="+mn-lt"/>
                <a:cs typeface="+mn-cs"/>
              </a:rPr>
              <a:t>)</a:t>
            </a:r>
            <a:endParaRPr lang="en-GB" sz="1600" b="0" dirty="0">
              <a:solidFill>
                <a:srgbClr val="7F7F7F"/>
              </a:solidFill>
            </a:endParaRPr>
          </a:p>
        </p:txBody>
      </p:sp>
      <p:pic>
        <p:nvPicPr>
          <p:cNvPr id="1026" name="Picture 2" descr="Five senses of perseption Human perception infographic scheme. Five senses (sight, smell, hearing, touch, taste) as represented by organs, surrounding brain. Line icon set, vector illustration. senses stock illustrations">
            <a:hlinkClick r:id="rId7"/>
            <a:extLst>
              <a:ext uri="{FF2B5EF4-FFF2-40B4-BE49-F238E27FC236}">
                <a16:creationId xmlns:a16="http://schemas.microsoft.com/office/drawing/2014/main" id="{E37C90AB-310B-4A57-A9B0-B7BCA168EDD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83999" y="1207605"/>
            <a:ext cx="3614927" cy="3614927"/>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15">
            <a:extLst>
              <a:ext uri="{FF2B5EF4-FFF2-40B4-BE49-F238E27FC236}">
                <a16:creationId xmlns:a16="http://schemas.microsoft.com/office/drawing/2014/main" id="{DE2ED01E-E9F5-402E-9B2F-3AAEB15A2CAF}"/>
              </a:ext>
            </a:extLst>
          </p:cNvPr>
          <p:cNvSpPr txBox="1">
            <a:spLocks/>
          </p:cNvSpPr>
          <p:nvPr/>
        </p:nvSpPr>
        <p:spPr>
          <a:xfrm>
            <a:off x="8337176" y="4456591"/>
            <a:ext cx="3647679" cy="2191635"/>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400" b="0" i="0" kern="1200">
                <a:solidFill>
                  <a:srgbClr val="7F7F7F"/>
                </a:solidFill>
                <a:latin typeface="Avenir" panose="02000503020000020003" pitchFamily="2" charset="0"/>
                <a:ea typeface="+mn-ea"/>
                <a:cs typeface="Poppins"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15000"/>
              </a:lnSpc>
              <a:buClr>
                <a:srgbClr val="7F7F7F"/>
              </a:buClr>
              <a:buSzPts val="1200"/>
            </a:pPr>
            <a:r>
              <a:rPr lang="it-IT" sz="1800" dirty="0">
                <a:latin typeface="+mn-lt"/>
                <a:cs typeface="+mn-cs"/>
              </a:rPr>
              <a:t>*clicca per vedere il video sui sensi</a:t>
            </a:r>
          </a:p>
          <a:p>
            <a:pPr algn="ctr">
              <a:lnSpc>
                <a:spcPct val="115000"/>
              </a:lnSpc>
              <a:buClr>
                <a:srgbClr val="7F7F7F"/>
              </a:buClr>
              <a:buSzPts val="1200"/>
            </a:pPr>
            <a:endParaRPr lang="it-IT" sz="1800" dirty="0">
              <a:latin typeface="+mn-lt"/>
              <a:cs typeface="+mn-cs"/>
            </a:endParaRPr>
          </a:p>
          <a:p>
            <a:pPr algn="ctr">
              <a:lnSpc>
                <a:spcPct val="115000"/>
              </a:lnSpc>
              <a:buClr>
                <a:srgbClr val="7F7F7F"/>
              </a:buClr>
              <a:buSzPts val="1200"/>
            </a:pPr>
            <a:r>
              <a:rPr lang="it-IT" sz="1800" i="1" dirty="0">
                <a:latin typeface="+mn-lt"/>
                <a:cs typeface="+mn-cs"/>
              </a:rPr>
              <a:t>“Un buon design ha un bell'aspetto, sì, ma perché non dovrebbe anche avere una bella sensazione, un buon odore e un buon suono? ” </a:t>
            </a:r>
          </a:p>
          <a:p>
            <a:pPr algn="ctr">
              <a:lnSpc>
                <a:spcPct val="115000"/>
              </a:lnSpc>
              <a:buClr>
                <a:srgbClr val="7F7F7F"/>
              </a:buClr>
              <a:buSzPts val="1200"/>
            </a:pPr>
            <a:r>
              <a:rPr lang="it-IT" sz="1800" i="1" dirty="0">
                <a:latin typeface="+mn-lt"/>
                <a:cs typeface="+mn-cs"/>
              </a:rPr>
              <a:t>- </a:t>
            </a:r>
            <a:r>
              <a:rPr lang="it-IT" sz="1800" i="1" dirty="0" err="1">
                <a:latin typeface="+mn-lt"/>
                <a:cs typeface="+mn-cs"/>
              </a:rPr>
              <a:t>Jinsop</a:t>
            </a:r>
            <a:r>
              <a:rPr lang="it-IT" sz="1800" i="1" dirty="0">
                <a:latin typeface="+mn-lt"/>
                <a:cs typeface="+mn-cs"/>
              </a:rPr>
              <a:t> Lee</a:t>
            </a:r>
          </a:p>
        </p:txBody>
      </p:sp>
      <p:sp>
        <p:nvSpPr>
          <p:cNvPr id="10" name="Text Placeholder 14">
            <a:extLst>
              <a:ext uri="{FF2B5EF4-FFF2-40B4-BE49-F238E27FC236}">
                <a16:creationId xmlns:a16="http://schemas.microsoft.com/office/drawing/2014/main" id="{744C11DC-1163-451C-AEA1-1B12CD262999}"/>
              </a:ext>
            </a:extLst>
          </p:cNvPr>
          <p:cNvSpPr txBox="1">
            <a:spLocks/>
          </p:cNvSpPr>
          <p:nvPr/>
        </p:nvSpPr>
        <p:spPr>
          <a:xfrm>
            <a:off x="465666" y="67649"/>
            <a:ext cx="11260668" cy="11688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buClr>
                <a:srgbClr val="E43794"/>
              </a:buClr>
              <a:buSzPts val="4000"/>
            </a:pPr>
            <a:r>
              <a:rPr lang="en-GB" dirty="0">
                <a:solidFill>
                  <a:schemeClr val="bg1"/>
                </a:solidFill>
                <a:latin typeface="+mn-lt"/>
              </a:rPr>
              <a:t>Cinque (ma non solo) sensi</a:t>
            </a:r>
          </a:p>
          <a:p>
            <a:pPr algn="ctr">
              <a:spcBef>
                <a:spcPts val="0"/>
              </a:spcBef>
              <a:buClr>
                <a:srgbClr val="E43794"/>
              </a:buClr>
              <a:buSzPts val="4000"/>
            </a:pPr>
            <a:endParaRPr lang="en-GB" sz="1800" b="0" dirty="0"/>
          </a:p>
          <a:p>
            <a:pPr algn="ctr">
              <a:spcBef>
                <a:spcPts val="0"/>
              </a:spcBef>
              <a:buClr>
                <a:srgbClr val="E43794"/>
              </a:buClr>
              <a:buSzPts val="4000"/>
            </a:pPr>
            <a:r>
              <a:rPr lang="it-IT" sz="2400" b="0" dirty="0">
                <a:latin typeface="+mn-lt"/>
              </a:rPr>
              <a:t>Immersivo significa coinvolgere tutti i nostri sensi</a:t>
            </a:r>
          </a:p>
          <a:p>
            <a:pPr algn="ctr">
              <a:spcBef>
                <a:spcPts val="0"/>
              </a:spcBef>
              <a:buClr>
                <a:srgbClr val="E43794"/>
              </a:buClr>
              <a:buSzPts val="4000"/>
            </a:pPr>
            <a:endParaRPr lang="en-GB" dirty="0"/>
          </a:p>
        </p:txBody>
      </p:sp>
    </p:spTree>
    <p:extLst>
      <p:ext uri="{BB962C8B-B14F-4D97-AF65-F5344CB8AC3E}">
        <p14:creationId xmlns:p14="http://schemas.microsoft.com/office/powerpoint/2010/main" val="3254168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Google Shape;770;p75">
            <a:extLst>
              <a:ext uri="{FF2B5EF4-FFF2-40B4-BE49-F238E27FC236}">
                <a16:creationId xmlns:a16="http://schemas.microsoft.com/office/drawing/2014/main" id="{0EEF7F38-F2F4-4CD9-81E0-9D96DA47D8D4}"/>
              </a:ext>
            </a:extLst>
          </p:cNvPr>
          <p:cNvSpPr txBox="1"/>
          <p:nvPr/>
        </p:nvSpPr>
        <p:spPr>
          <a:xfrm>
            <a:off x="5053803" y="1653877"/>
            <a:ext cx="6833397" cy="4854499"/>
          </a:xfrm>
          <a:prstGeom prst="rect">
            <a:avLst/>
          </a:prstGeom>
          <a:noFill/>
          <a:ln>
            <a:noFill/>
          </a:ln>
        </p:spPr>
        <p:txBody>
          <a:bodyPr spcFirstLastPara="1" wrap="square" lIns="91425" tIns="45700" rIns="91425" bIns="45700" anchor="t" anchorCtr="0">
            <a:noAutofit/>
          </a:bodyPr>
          <a:lstStyle/>
          <a:p>
            <a:pPr lvl="0">
              <a:buClr>
                <a:schemeClr val="dk1"/>
              </a:buClr>
              <a:buSzPts val="1100"/>
            </a:pPr>
            <a:r>
              <a:rPr lang="it-IT" sz="2400" dirty="0">
                <a:solidFill>
                  <a:schemeClr val="bg1">
                    <a:lumMod val="50000"/>
                  </a:schemeClr>
                </a:solidFill>
                <a:ea typeface="Avenir"/>
                <a:cs typeface="Avenir"/>
                <a:sym typeface="Avenir"/>
              </a:rPr>
              <a:t>È possibile rompere il confine della cornice per permettere all'arte di vagare liberamente nello spazio? (guarda qui </a:t>
            </a:r>
            <a:r>
              <a:rPr lang="it-IT" sz="2400" b="1" dirty="0">
                <a:solidFill>
                  <a:schemeClr val="bg1">
                    <a:lumMod val="50000"/>
                  </a:schemeClr>
                </a:solidFill>
                <a:ea typeface="Avenir"/>
                <a:cs typeface="Avenir"/>
                <a:sym typeface="Avenir"/>
                <a:hlinkClick r:id="rId2">
                  <a:extLst>
                    <a:ext uri="{A12FA001-AC4F-418D-AE19-62706E023703}">
                      <ahyp:hlinkClr xmlns:ahyp="http://schemas.microsoft.com/office/drawing/2018/hyperlinkcolor" val="tx"/>
                    </a:ext>
                  </a:extLst>
                </a:hlinkClick>
              </a:rPr>
              <a:t>⤤</a:t>
            </a:r>
            <a:r>
              <a:rPr lang="it-IT" sz="2400" dirty="0">
                <a:solidFill>
                  <a:schemeClr val="bg1">
                    <a:lumMod val="50000"/>
                  </a:schemeClr>
                </a:solidFill>
                <a:ea typeface="Avenir"/>
                <a:cs typeface="Avenir"/>
                <a:sym typeface="Avenir"/>
              </a:rPr>
              <a:t>)</a:t>
            </a:r>
          </a:p>
          <a:p>
            <a:pPr lvl="0">
              <a:buClr>
                <a:schemeClr val="dk1"/>
              </a:buClr>
              <a:buSzPts val="1100"/>
            </a:pPr>
            <a:r>
              <a:rPr lang="it-IT" sz="2400" dirty="0">
                <a:solidFill>
                  <a:schemeClr val="bg1">
                    <a:lumMod val="50000"/>
                  </a:schemeClr>
                </a:solidFill>
                <a:ea typeface="Avenir"/>
                <a:cs typeface="Avenir"/>
                <a:sym typeface="Avenir"/>
              </a:rPr>
              <a:t>Sì, ed è quello che hanno fatto a Shanghai! </a:t>
            </a:r>
          </a:p>
          <a:p>
            <a:pPr lvl="0">
              <a:buClr>
                <a:schemeClr val="hlink"/>
              </a:buClr>
              <a:buSzPts val="1200"/>
            </a:pPr>
            <a:r>
              <a:rPr lang="it-IT" sz="2400" dirty="0">
                <a:solidFill>
                  <a:schemeClr val="bg1">
                    <a:lumMod val="50000"/>
                  </a:schemeClr>
                </a:solidFill>
                <a:ea typeface="Avenir"/>
                <a:cs typeface="Avenir"/>
                <a:sym typeface="Avenir"/>
              </a:rPr>
              <a:t>Grazie all'uso della tecnologia, l'arte è stata trasportata in una nuova dimensione, immersiva ed esperienziale, dove il </a:t>
            </a:r>
            <a:r>
              <a:rPr lang="it-IT" sz="2400" b="1" dirty="0">
                <a:solidFill>
                  <a:schemeClr val="bg1">
                    <a:lumMod val="50000"/>
                  </a:schemeClr>
                </a:solidFill>
                <a:ea typeface="Avenir"/>
                <a:cs typeface="Avenir"/>
                <a:sym typeface="Avenir"/>
              </a:rPr>
              <a:t>visitatore è avvolto dall'opera, partecipando attivamente e sentendosi parte del concetto artistico.</a:t>
            </a:r>
          </a:p>
          <a:p>
            <a:pPr lvl="0">
              <a:buClr>
                <a:schemeClr val="hlink"/>
              </a:buClr>
              <a:buSzPts val="1200"/>
            </a:pPr>
            <a:r>
              <a:rPr lang="it-IT" sz="2400" dirty="0" err="1">
                <a:solidFill>
                  <a:schemeClr val="bg1">
                    <a:lumMod val="50000"/>
                  </a:schemeClr>
                </a:solidFill>
                <a:ea typeface="Avenir"/>
                <a:cs typeface="Avenir"/>
                <a:sym typeface="Avenir"/>
              </a:rPr>
              <a:t>teamLab</a:t>
            </a:r>
            <a:r>
              <a:rPr lang="it-IT" sz="2400" dirty="0">
                <a:solidFill>
                  <a:schemeClr val="bg1">
                    <a:lumMod val="50000"/>
                  </a:schemeClr>
                </a:solidFill>
                <a:ea typeface="Avenir"/>
                <a:cs typeface="Avenir"/>
                <a:sym typeface="Avenir"/>
              </a:rPr>
              <a:t> </a:t>
            </a:r>
            <a:r>
              <a:rPr lang="it-IT" sz="2400" dirty="0" err="1">
                <a:solidFill>
                  <a:schemeClr val="bg1">
                    <a:lumMod val="50000"/>
                  </a:schemeClr>
                </a:solidFill>
                <a:ea typeface="Avenir"/>
                <a:cs typeface="Avenir"/>
                <a:sym typeface="Avenir"/>
              </a:rPr>
              <a:t>Borderless</a:t>
            </a:r>
            <a:r>
              <a:rPr lang="it-IT" sz="2400" dirty="0">
                <a:solidFill>
                  <a:schemeClr val="bg1">
                    <a:lumMod val="50000"/>
                  </a:schemeClr>
                </a:solidFill>
                <a:ea typeface="Avenir"/>
                <a:cs typeface="Avenir"/>
                <a:sym typeface="Avenir"/>
              </a:rPr>
              <a:t> mostra come il </a:t>
            </a:r>
            <a:r>
              <a:rPr lang="it-IT" sz="2400" b="1" dirty="0">
                <a:solidFill>
                  <a:schemeClr val="bg1">
                    <a:lumMod val="50000"/>
                  </a:schemeClr>
                </a:solidFill>
                <a:ea typeface="Avenir"/>
                <a:cs typeface="Avenir"/>
                <a:sym typeface="Avenir"/>
              </a:rPr>
              <a:t>patrimonio culturale e artistico venga trasformato e fruito in modo nuovo</a:t>
            </a:r>
            <a:r>
              <a:rPr lang="it-IT" sz="2400" dirty="0">
                <a:solidFill>
                  <a:schemeClr val="bg1">
                    <a:lumMod val="50000"/>
                  </a:schemeClr>
                </a:solidFill>
                <a:ea typeface="Avenir"/>
                <a:cs typeface="Avenir"/>
                <a:sym typeface="Avenir"/>
              </a:rPr>
              <a:t>, diventando un'esperienza reale e condivisa.</a:t>
            </a:r>
          </a:p>
        </p:txBody>
      </p:sp>
      <p:sp>
        <p:nvSpPr>
          <p:cNvPr id="25" name="Google Shape;772;p75">
            <a:extLst>
              <a:ext uri="{FF2B5EF4-FFF2-40B4-BE49-F238E27FC236}">
                <a16:creationId xmlns:a16="http://schemas.microsoft.com/office/drawing/2014/main" id="{34DCBB40-98C0-4BC1-88D8-6E75E591366D}"/>
              </a:ext>
            </a:extLst>
          </p:cNvPr>
          <p:cNvSpPr txBox="1"/>
          <p:nvPr/>
        </p:nvSpPr>
        <p:spPr>
          <a:xfrm>
            <a:off x="4896232" y="975108"/>
            <a:ext cx="7130817" cy="63152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3200" b="1" dirty="0" err="1">
                <a:solidFill>
                  <a:srgbClr val="E43794"/>
                </a:solidFill>
                <a:ea typeface="Avenir"/>
                <a:cs typeface="Avenir"/>
                <a:sym typeface="Avenir"/>
              </a:rPr>
              <a:t>teamLab</a:t>
            </a:r>
            <a:r>
              <a:rPr lang="en-US" sz="3200" b="1" dirty="0">
                <a:solidFill>
                  <a:srgbClr val="E43794"/>
                </a:solidFill>
                <a:ea typeface="Avenir"/>
                <a:cs typeface="Avenir"/>
                <a:sym typeface="Avenir"/>
              </a:rPr>
              <a:t> Borderless di Shanghai, </a:t>
            </a:r>
            <a:r>
              <a:rPr lang="en-US" sz="3200" b="1" i="1" dirty="0" err="1">
                <a:solidFill>
                  <a:srgbClr val="E43794"/>
                </a:solidFill>
                <a:ea typeface="Avenir"/>
                <a:cs typeface="Avenir"/>
                <a:sym typeface="Avenir"/>
              </a:rPr>
              <a:t>Cina</a:t>
            </a:r>
            <a:endParaRPr lang="en-US" sz="3200" i="1" dirty="0">
              <a:solidFill>
                <a:srgbClr val="E43794"/>
              </a:solidFill>
              <a:ea typeface="Avenir"/>
              <a:cs typeface="Avenir"/>
              <a:sym typeface="Avenir"/>
            </a:endParaRPr>
          </a:p>
        </p:txBody>
      </p:sp>
      <p:sp>
        <p:nvSpPr>
          <p:cNvPr id="33" name="Google Shape;778;p75">
            <a:extLst>
              <a:ext uri="{FF2B5EF4-FFF2-40B4-BE49-F238E27FC236}">
                <a16:creationId xmlns:a16="http://schemas.microsoft.com/office/drawing/2014/main" id="{5CDDACE4-8FF8-4BB5-9AC5-3424E38601AA}"/>
              </a:ext>
            </a:extLst>
          </p:cNvPr>
          <p:cNvSpPr txBox="1"/>
          <p:nvPr/>
        </p:nvSpPr>
        <p:spPr>
          <a:xfrm>
            <a:off x="660707" y="5930610"/>
            <a:ext cx="15285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dirty="0">
                <a:solidFill>
                  <a:schemeClr val="dk1"/>
                </a:solidFill>
                <a:latin typeface="Avenir"/>
                <a:ea typeface="Avenir"/>
                <a:cs typeface="Avenir"/>
                <a:sym typeface="Avenir"/>
              </a:rPr>
              <a:t>Credits </a:t>
            </a:r>
            <a:r>
              <a:rPr lang="en-US" sz="900" u="sng" dirty="0">
                <a:solidFill>
                  <a:schemeClr val="bg1">
                    <a:lumMod val="50000"/>
                  </a:schemeClr>
                </a:solidFill>
                <a:latin typeface="Avenir"/>
                <a:ea typeface="Avenir"/>
                <a:cs typeface="Avenir"/>
                <a:sym typeface="Avenir"/>
                <a:hlinkClick r:id="rId3">
                  <a:extLst>
                    <a:ext uri="{A12FA001-AC4F-418D-AE19-62706E023703}">
                      <ahyp:hlinkClr xmlns:ahyp="http://schemas.microsoft.com/office/drawing/2018/hyperlinkcolor" val="tx"/>
                    </a:ext>
                  </a:extLst>
                </a:hlinkClick>
              </a:rPr>
              <a:t>Travel</a:t>
            </a:r>
            <a:r>
              <a:rPr lang="en-US" sz="900" u="sng" dirty="0">
                <a:solidFill>
                  <a:srgbClr val="0563C1"/>
                </a:solidFill>
                <a:latin typeface="Avenir"/>
                <a:ea typeface="Avenir"/>
                <a:cs typeface="Avenir"/>
                <a:sym typeface="Avenir"/>
                <a:hlinkClick r:id="rId3">
                  <a:extLst>
                    <a:ext uri="{A12FA001-AC4F-418D-AE19-62706E023703}">
                      <ahyp:hlinkClr xmlns:ahyp="http://schemas.microsoft.com/office/drawing/2018/hyperlinkcolor" val="tx"/>
                    </a:ext>
                  </a:extLst>
                </a:hlinkClick>
              </a:rPr>
              <a:t> </a:t>
            </a:r>
            <a:r>
              <a:rPr lang="en-US" sz="900" u="sng" dirty="0" err="1">
                <a:solidFill>
                  <a:schemeClr val="bg1">
                    <a:lumMod val="50000"/>
                  </a:schemeClr>
                </a:solidFill>
                <a:latin typeface="Avenir"/>
                <a:ea typeface="Avenir"/>
                <a:cs typeface="Avenir"/>
                <a:sym typeface="Avenir"/>
                <a:hlinkClick r:id="rId3">
                  <a:extLst>
                    <a:ext uri="{A12FA001-AC4F-418D-AE19-62706E023703}">
                      <ahyp:hlinkClr xmlns:ahyp="http://schemas.microsoft.com/office/drawing/2018/hyperlinkcolor" val="tx"/>
                    </a:ext>
                  </a:extLst>
                </a:hlinkClick>
              </a:rPr>
              <a:t>Gaijinpot</a:t>
            </a:r>
            <a:endParaRPr sz="900" dirty="0">
              <a:solidFill>
                <a:schemeClr val="bg1">
                  <a:lumMod val="50000"/>
                </a:schemeClr>
              </a:solidFill>
              <a:latin typeface="Avenir"/>
              <a:ea typeface="Avenir"/>
              <a:cs typeface="Avenir"/>
              <a:sym typeface="Avenir"/>
            </a:endParaRPr>
          </a:p>
        </p:txBody>
      </p:sp>
      <p:pic>
        <p:nvPicPr>
          <p:cNvPr id="8" name="Google Shape;780;p75">
            <a:hlinkClick r:id="rId4"/>
            <a:extLst>
              <a:ext uri="{FF2B5EF4-FFF2-40B4-BE49-F238E27FC236}">
                <a16:creationId xmlns:a16="http://schemas.microsoft.com/office/drawing/2014/main" id="{3C41A63D-6349-4C62-A3F8-8F968D19CA47}"/>
              </a:ext>
            </a:extLst>
          </p:cNvPr>
          <p:cNvPicPr preferRelativeResize="0">
            <a:picLocks/>
          </p:cNvPicPr>
          <p:nvPr/>
        </p:nvPicPr>
        <p:blipFill rotWithShape="1">
          <a:blip r:embed="rId5">
            <a:extLst>
              <a:ext uri="{28A0092B-C50C-407E-A947-70E740481C1C}">
                <a14:useLocalDpi xmlns:a14="http://schemas.microsoft.com/office/drawing/2010/main" val="0"/>
              </a:ext>
            </a:extLst>
          </a:blip>
          <a:srcRect l="4794" r="4794"/>
          <a:stretch/>
        </p:blipFill>
        <p:spPr>
          <a:xfrm>
            <a:off x="455627" y="1778649"/>
            <a:ext cx="4210640" cy="4004954"/>
          </a:xfrm>
          <a:prstGeom prst="ellipse">
            <a:avLst/>
          </a:prstGeom>
          <a:noFill/>
          <a:ln>
            <a:noFill/>
          </a:ln>
        </p:spPr>
      </p:pic>
      <p:cxnSp>
        <p:nvCxnSpPr>
          <p:cNvPr id="10" name="Connector: Elbow 8">
            <a:extLst>
              <a:ext uri="{FF2B5EF4-FFF2-40B4-BE49-F238E27FC236}">
                <a16:creationId xmlns:a16="http://schemas.microsoft.com/office/drawing/2014/main" id="{639D4CC1-A95F-F94F-90B3-680D4BA02AFB}"/>
              </a:ext>
            </a:extLst>
          </p:cNvPr>
          <p:cNvCxnSpPr>
            <a:cxnSpLocks/>
          </p:cNvCxnSpPr>
          <p:nvPr/>
        </p:nvCxnSpPr>
        <p:spPr>
          <a:xfrm rot="10800000" flipH="1">
            <a:off x="4929519" y="743274"/>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
        <p:nvSpPr>
          <p:cNvPr id="11" name="Text Placeholder 20">
            <a:extLst>
              <a:ext uri="{FF2B5EF4-FFF2-40B4-BE49-F238E27FC236}">
                <a16:creationId xmlns:a16="http://schemas.microsoft.com/office/drawing/2014/main" id="{71010F9A-9FA7-9E99-CAE1-7FBB0157D3D2}"/>
              </a:ext>
            </a:extLst>
          </p:cNvPr>
          <p:cNvSpPr>
            <a:spLocks noGrp="1"/>
          </p:cNvSpPr>
          <p:nvPr>
            <p:ph type="body" sz="quarter" idx="15"/>
          </p:nvPr>
        </p:nvSpPr>
        <p:spPr>
          <a:xfrm>
            <a:off x="315778" y="134783"/>
            <a:ext cx="12192002" cy="631527"/>
          </a:xfrm>
        </p:spPr>
        <p:txBody>
          <a:bodyPr>
            <a:normAutofit/>
          </a:bodyPr>
          <a:lstStyle/>
          <a:p>
            <a:pPr marL="0" lvl="0" indent="0" algn="ctr" rtl="0">
              <a:lnSpc>
                <a:spcPct val="90000"/>
              </a:lnSpc>
              <a:spcBef>
                <a:spcPts val="0"/>
              </a:spcBef>
              <a:spcAft>
                <a:spcPts val="0"/>
              </a:spcAft>
              <a:buNone/>
            </a:pPr>
            <a:r>
              <a:rPr lang="it-IT" sz="3600" b="1" dirty="0">
                <a:solidFill>
                  <a:srgbClr val="E43794"/>
                </a:solidFill>
                <a:latin typeface="+mn-lt"/>
                <a:ea typeface="Avenir"/>
                <a:cs typeface="Avenir"/>
                <a:sym typeface="Avenir"/>
              </a:rPr>
              <a:t>Lasciati ispirare….</a:t>
            </a:r>
          </a:p>
        </p:txBody>
      </p:sp>
    </p:spTree>
    <p:extLst>
      <p:ext uri="{BB962C8B-B14F-4D97-AF65-F5344CB8AC3E}">
        <p14:creationId xmlns:p14="http://schemas.microsoft.com/office/powerpoint/2010/main" val="782365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651634" y="1"/>
            <a:ext cx="4888733"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2" name="Slide Number Placeholder 1">
            <a:extLst>
              <a:ext uri="{FF2B5EF4-FFF2-40B4-BE49-F238E27FC236}">
                <a16:creationId xmlns:a16="http://schemas.microsoft.com/office/drawing/2014/main" id="{AF06F3A4-2F05-48AD-A6B0-0AA6B62E9A96}"/>
              </a:ext>
            </a:extLst>
          </p:cNvPr>
          <p:cNvSpPr>
            <a:spLocks noGrp="1"/>
          </p:cNvSpPr>
          <p:nvPr>
            <p:ph type="sldNum" sz="quarter" idx="14"/>
          </p:nvPr>
        </p:nvSpPr>
        <p:spPr/>
        <p:txBody>
          <a:bodyPr/>
          <a:lstStyle/>
          <a:p>
            <a:fld id="{9C527BFA-2C0E-4CEC-B6A5-913A56FEF4B4}" type="slidenum">
              <a:rPr lang="fr-CA" smtClean="0"/>
              <a:pPr/>
              <a:t>71</a:t>
            </a:fld>
            <a:endParaRPr lang="fr-CA" dirty="0"/>
          </a:p>
        </p:txBody>
      </p:sp>
      <p:sp>
        <p:nvSpPr>
          <p:cNvPr id="15" name="Text Placeholder 14">
            <a:extLst>
              <a:ext uri="{FF2B5EF4-FFF2-40B4-BE49-F238E27FC236}">
                <a16:creationId xmlns:a16="http://schemas.microsoft.com/office/drawing/2014/main" id="{5BA14A6F-5CB3-5D4A-AE13-A3A07FBD2642}"/>
              </a:ext>
            </a:extLst>
          </p:cNvPr>
          <p:cNvSpPr>
            <a:spLocks noGrp="1"/>
          </p:cNvSpPr>
          <p:nvPr>
            <p:ph type="body" sz="quarter" idx="15"/>
          </p:nvPr>
        </p:nvSpPr>
        <p:spPr>
          <a:xfrm>
            <a:off x="251708" y="67635"/>
            <a:ext cx="11260668" cy="631527"/>
          </a:xfrm>
        </p:spPr>
        <p:txBody>
          <a:bodyPr>
            <a:normAutofit/>
          </a:bodyPr>
          <a:lstStyle/>
          <a:p>
            <a:r>
              <a:rPr lang="it-IT" dirty="0">
                <a:solidFill>
                  <a:schemeClr val="bg1"/>
                </a:solidFill>
                <a:latin typeface="+mn-lt"/>
              </a:rPr>
              <a:t>Fonti</a:t>
            </a:r>
          </a:p>
        </p:txBody>
      </p:sp>
      <p:sp>
        <p:nvSpPr>
          <p:cNvPr id="16" name="Text Placeholder 15">
            <a:extLst>
              <a:ext uri="{FF2B5EF4-FFF2-40B4-BE49-F238E27FC236}">
                <a16:creationId xmlns:a16="http://schemas.microsoft.com/office/drawing/2014/main" id="{D2A3FCB1-BF03-DA4D-8439-0E948AC0096D}"/>
              </a:ext>
            </a:extLst>
          </p:cNvPr>
          <p:cNvSpPr>
            <a:spLocks noGrp="1"/>
          </p:cNvSpPr>
          <p:nvPr>
            <p:ph type="body" sz="quarter" idx="17"/>
          </p:nvPr>
        </p:nvSpPr>
        <p:spPr>
          <a:xfrm>
            <a:off x="465668" y="985520"/>
            <a:ext cx="11260666" cy="5560324"/>
          </a:xfrm>
        </p:spPr>
        <p:txBody>
          <a:bodyPr/>
          <a:lstStyle/>
          <a:p>
            <a:r>
              <a:rPr lang="en-GB" dirty="0">
                <a:latin typeface="+mn-lt"/>
              </a:rPr>
              <a:t>🕮 WWW </a:t>
            </a:r>
            <a:r>
              <a:rPr lang="en-GB" dirty="0" err="1">
                <a:latin typeface="+mn-lt"/>
              </a:rPr>
              <a:t>siti</a:t>
            </a:r>
            <a:r>
              <a:rPr lang="en-GB" dirty="0">
                <a:latin typeface="+mn-lt"/>
              </a:rPr>
              <a:t> e blog:</a:t>
            </a:r>
          </a:p>
          <a:p>
            <a:endParaRPr lang="en-GB" sz="1600" dirty="0">
              <a:latin typeface="+mn-lt"/>
            </a:endParaRPr>
          </a:p>
          <a:p>
            <a:pPr marL="342900" indent="-342900">
              <a:buFont typeface="Arial" panose="020B0604020202020204" pitchFamily="34" charset="0"/>
              <a:buChar char="•"/>
            </a:pPr>
            <a:r>
              <a:rPr lang="en-GB" sz="1500" b="1" dirty="0">
                <a:latin typeface="+mn-lt"/>
              </a:rPr>
              <a:t>Wikipedia: </a:t>
            </a:r>
            <a:r>
              <a:rPr lang="en-GB" sz="1500" dirty="0">
                <a:latin typeface="+mn-lt"/>
                <a:hlinkClick r:id="rId2"/>
              </a:rPr>
              <a:t>https://en.wikipedia.org/wiki/Main_Page</a:t>
            </a:r>
            <a:r>
              <a:rPr lang="en-GB" sz="1500" dirty="0">
                <a:latin typeface="+mn-lt"/>
              </a:rPr>
              <a:t> </a:t>
            </a:r>
          </a:p>
          <a:p>
            <a:pPr marL="342900" indent="-342900">
              <a:buFont typeface="Arial" panose="020B0604020202020204" pitchFamily="34" charset="0"/>
              <a:buChar char="•"/>
            </a:pPr>
            <a:r>
              <a:rPr lang="en-GB" sz="1500" b="1" dirty="0">
                <a:latin typeface="+mn-lt"/>
              </a:rPr>
              <a:t>Why immersion matters: </a:t>
            </a:r>
            <a:r>
              <a:rPr lang="en-GB" sz="1500" dirty="0">
                <a:latin typeface="+mn-lt"/>
                <a:hlinkClick r:id="rId3"/>
              </a:rPr>
              <a:t>https://www.cladglobal.com/architecture-design-features?codeid=31267&amp;ref=n</a:t>
            </a:r>
            <a:endParaRPr lang="en-GB" sz="1500" dirty="0">
              <a:latin typeface="+mn-lt"/>
            </a:endParaRPr>
          </a:p>
          <a:p>
            <a:pPr marL="342900" indent="-342900">
              <a:buFont typeface="Arial" panose="020B0604020202020204" pitchFamily="34" charset="0"/>
              <a:buChar char="•"/>
            </a:pPr>
            <a:r>
              <a:rPr lang="en-GB" sz="1500" b="1" dirty="0">
                <a:latin typeface="+mn-lt"/>
              </a:rPr>
              <a:t>Humans have more than 5 senses: </a:t>
            </a:r>
            <a:r>
              <a:rPr lang="en-GB" sz="1500" dirty="0">
                <a:latin typeface="+mn-lt"/>
                <a:hlinkClick r:id="rId4"/>
              </a:rPr>
              <a:t>https://www.weforum.org/agenda/2017/01/humans-have-more-than-5-senses/</a:t>
            </a:r>
            <a:r>
              <a:rPr lang="en-GB" sz="1500" dirty="0">
                <a:latin typeface="+mn-lt"/>
              </a:rPr>
              <a:t> </a:t>
            </a:r>
          </a:p>
          <a:p>
            <a:pPr marL="342900" indent="-342900">
              <a:buFont typeface="Arial" panose="020B0604020202020204" pitchFamily="34" charset="0"/>
              <a:buChar char="•"/>
            </a:pPr>
            <a:r>
              <a:rPr lang="en-GB" sz="1500" b="1" dirty="0">
                <a:latin typeface="+mn-lt"/>
              </a:rPr>
              <a:t>Usability, Design and Content Issues of  Mobile Apps for Cultural Heritage Promotion: “The Malta Culture Guide Experience“: </a:t>
            </a:r>
            <a:r>
              <a:rPr lang="en-GB" sz="1500" dirty="0">
                <a:solidFill>
                  <a:srgbClr val="0070C0"/>
                </a:solidFill>
                <a:latin typeface="+mn-lt"/>
                <a:hlinkClick r:id="rId5">
                  <a:extLst>
                    <a:ext uri="{A12FA001-AC4F-418D-AE19-62706E023703}">
                      <ahyp:hlinkClr xmlns:ahyp="http://schemas.microsoft.com/office/drawing/2018/hyperlinkcolor" val="tx"/>
                    </a:ext>
                  </a:extLst>
                </a:hlinkClick>
              </a:rPr>
              <a:t>https://arxiv.org/ftp/arxiv/papers/1207/1207.3422.pdf</a:t>
            </a:r>
            <a:r>
              <a:rPr lang="en-GB" sz="1500" dirty="0">
                <a:solidFill>
                  <a:srgbClr val="0070C0"/>
                </a:solidFill>
                <a:latin typeface="+mn-lt"/>
              </a:rPr>
              <a:t> </a:t>
            </a:r>
            <a:r>
              <a:rPr lang="en-GB" sz="1500" b="1" dirty="0">
                <a:latin typeface="+mn-lt"/>
              </a:rPr>
              <a:t> </a:t>
            </a:r>
          </a:p>
          <a:p>
            <a:pPr marL="342900" indent="-342900">
              <a:buFont typeface="Arial" panose="020B0604020202020204" pitchFamily="34" charset="0"/>
              <a:buChar char="•"/>
            </a:pPr>
            <a:r>
              <a:rPr lang="en-GB" sz="1500" b="1" dirty="0">
                <a:latin typeface="+mn-lt"/>
              </a:rPr>
              <a:t>How to Use Augmented Reality in Museums: “Examples and Use Cases:“ </a:t>
            </a:r>
            <a:r>
              <a:rPr lang="en-GB" sz="1500" dirty="0">
                <a:latin typeface="+mn-lt"/>
                <a:hlinkClick r:id="rId6"/>
              </a:rPr>
              <a:t>https://jasoren.com/how-to-use-augmented-reality-in-museums-examples-and-use-cases/</a:t>
            </a:r>
            <a:r>
              <a:rPr lang="en-GB" sz="1500" dirty="0">
                <a:latin typeface="+mn-lt"/>
              </a:rPr>
              <a:t> </a:t>
            </a:r>
          </a:p>
          <a:p>
            <a:pPr marL="342900" indent="-342900">
              <a:buFont typeface="Arial" panose="020B0604020202020204" pitchFamily="34" charset="0"/>
              <a:buChar char="•"/>
            </a:pPr>
            <a:r>
              <a:rPr lang="en-GB" sz="1500" b="1" dirty="0">
                <a:latin typeface="+mn-lt"/>
              </a:rPr>
              <a:t>Louvre Museum Official Website (virtual tours): </a:t>
            </a:r>
            <a:r>
              <a:rPr lang="en-GB" sz="1500" dirty="0">
                <a:latin typeface="+mn-lt"/>
                <a:hlinkClick r:id="rId7"/>
              </a:rPr>
              <a:t>https://www.louvre.fr/en/online-tours#virtual-tours</a:t>
            </a:r>
            <a:r>
              <a:rPr lang="en-GB" sz="1500" dirty="0">
                <a:latin typeface="+mn-lt"/>
              </a:rPr>
              <a:t> </a:t>
            </a:r>
          </a:p>
          <a:p>
            <a:pPr marL="342900" indent="-342900">
              <a:buFont typeface="Arial" panose="020B0604020202020204" pitchFamily="34" charset="0"/>
              <a:buChar char="•"/>
            </a:pPr>
            <a:r>
              <a:rPr lang="sl-SI" sz="1500" b="1" dirty="0">
                <a:latin typeface="+mn-lt"/>
              </a:rPr>
              <a:t>Anne Frank House </a:t>
            </a:r>
            <a:r>
              <a:rPr lang="en-GB" sz="1500" b="1" dirty="0">
                <a:latin typeface="+mn-lt"/>
              </a:rPr>
              <a:t>(virtual tour): </a:t>
            </a:r>
            <a:r>
              <a:rPr lang="en-GB" sz="1500" dirty="0">
                <a:latin typeface="+mn-lt"/>
                <a:hlinkClick r:id="rId8"/>
              </a:rPr>
              <a:t>https://www.annefrank.org/en/anne-frank/secret-annex/landing/</a:t>
            </a:r>
            <a:r>
              <a:rPr lang="en-GB" sz="1500" b="1" dirty="0">
                <a:latin typeface="+mn-lt"/>
              </a:rPr>
              <a:t> </a:t>
            </a:r>
            <a:endParaRPr lang="sl-SI" sz="1500" b="1" dirty="0">
              <a:latin typeface="+mn-lt"/>
            </a:endParaRPr>
          </a:p>
          <a:p>
            <a:pPr marL="342900" indent="-342900">
              <a:buFont typeface="Arial" panose="020B0604020202020204" pitchFamily="34" charset="0"/>
              <a:buChar char="•"/>
            </a:pPr>
            <a:r>
              <a:rPr lang="en-GB" sz="1500" b="1" dirty="0">
                <a:latin typeface="+mn-lt"/>
              </a:rPr>
              <a:t>Ullastret3D. Walking through an Iberian town from 2.200 years ago</a:t>
            </a:r>
            <a:r>
              <a:rPr lang="en-GB" sz="1500" dirty="0">
                <a:latin typeface="+mn-lt"/>
              </a:rPr>
              <a:t>: </a:t>
            </a:r>
            <a:r>
              <a:rPr lang="en-GB" sz="1500" dirty="0">
                <a:latin typeface="+mn-lt"/>
                <a:hlinkClick r:id="rId9"/>
              </a:rPr>
              <a:t>https://heritageinmotion.eu/himentry/slug-7b0593e03133f6bba3b1245c16f4bde4</a:t>
            </a:r>
            <a:endParaRPr lang="sl-SI" sz="1500" dirty="0">
              <a:latin typeface="+mn-lt"/>
            </a:endParaRPr>
          </a:p>
          <a:p>
            <a:pPr marL="342900" indent="-342900">
              <a:buFont typeface="Arial" panose="020B0604020202020204" pitchFamily="34" charset="0"/>
              <a:buChar char="•"/>
            </a:pPr>
            <a:r>
              <a:rPr lang="en-GB" sz="1500" b="1" dirty="0">
                <a:latin typeface="+mn-lt"/>
              </a:rPr>
              <a:t>An overview of audience insights</a:t>
            </a:r>
            <a:r>
              <a:rPr lang="sl-SI" sz="1500" b="1" dirty="0">
                <a:latin typeface="+mn-lt"/>
              </a:rPr>
              <a:t> </a:t>
            </a:r>
            <a:r>
              <a:rPr lang="en-GB" sz="1500" b="1" dirty="0">
                <a:latin typeface="+mn-lt"/>
              </a:rPr>
              <a:t>and perspectives on immersive art,</a:t>
            </a:r>
            <a:r>
              <a:rPr lang="sl-SI" sz="1500" b="1" dirty="0">
                <a:latin typeface="+mn-lt"/>
              </a:rPr>
              <a:t> </a:t>
            </a:r>
            <a:r>
              <a:rPr lang="en-GB" sz="1500" b="1" dirty="0">
                <a:latin typeface="+mn-lt"/>
              </a:rPr>
              <a:t>culture, and entertainment</a:t>
            </a:r>
            <a:r>
              <a:rPr lang="sl-SI" sz="1500" dirty="0">
                <a:latin typeface="+mn-lt"/>
              </a:rPr>
              <a:t>: </a:t>
            </a:r>
            <a:r>
              <a:rPr lang="en-GB" sz="1500" dirty="0">
                <a:latin typeface="+mn-lt"/>
                <a:hlinkClick r:id="rId10"/>
              </a:rPr>
              <a:t>https://audienceofthefuture.live/wp-content/uploads/2020/07/Audience-of-the-Future_The-Immersive-Journey-Report_July-2020.pdf</a:t>
            </a:r>
            <a:r>
              <a:rPr lang="sl-SI" sz="1500" dirty="0">
                <a:latin typeface="+mn-lt"/>
              </a:rPr>
              <a:t> </a:t>
            </a:r>
          </a:p>
          <a:p>
            <a:pPr marL="285750" indent="-285750">
              <a:buFont typeface="Arial" panose="020B0604020202020204" pitchFamily="34" charset="0"/>
              <a:buChar char="•"/>
            </a:pPr>
            <a:r>
              <a:rPr lang="en-GB" sz="1500" b="1" dirty="0">
                <a:latin typeface="+mn-lt"/>
              </a:rPr>
              <a:t>Design methodology for 360° immersive video applications: the case</a:t>
            </a:r>
            <a:r>
              <a:rPr lang="sl-SI" sz="1500" b="1" dirty="0">
                <a:latin typeface="+mn-lt"/>
              </a:rPr>
              <a:t> </a:t>
            </a:r>
            <a:r>
              <a:rPr lang="en-GB" sz="1500" b="1" dirty="0">
                <a:latin typeface="+mn-lt"/>
              </a:rPr>
              <a:t>study of a cultural heritage virtual tour</a:t>
            </a:r>
            <a:r>
              <a:rPr lang="sl-SI" sz="1500" b="1" dirty="0">
                <a:latin typeface="+mn-lt"/>
              </a:rPr>
              <a:t>: </a:t>
            </a:r>
            <a:r>
              <a:rPr lang="en-GB" sz="1500" dirty="0">
                <a:latin typeface="+mn-lt"/>
                <a:hlinkClick r:id="rId11"/>
              </a:rPr>
              <a:t>https://westminsterresearch.westminster.ac.uk/download/d990b2bc3d36de277362739f8a20d5ce3e2a0845be8f09631c6ddc1a87b8</a:t>
            </a:r>
            <a:endParaRPr lang="sl-SI" sz="1500" dirty="0">
              <a:latin typeface="+mn-lt"/>
            </a:endParaRPr>
          </a:p>
          <a:p>
            <a:pPr marL="285750" indent="-285750">
              <a:buFont typeface="Arial" panose="020B0604020202020204" pitchFamily="34" charset="0"/>
              <a:buChar char="•"/>
            </a:pPr>
            <a:r>
              <a:rPr lang="sl-SI" sz="1500" b="1" dirty="0">
                <a:latin typeface="+mn-lt"/>
              </a:rPr>
              <a:t>E</a:t>
            </a:r>
            <a:r>
              <a:rPr lang="en-GB" sz="1500" b="1" dirty="0" err="1">
                <a:latin typeface="+mn-lt"/>
              </a:rPr>
              <a:t>xperience</a:t>
            </a:r>
            <a:r>
              <a:rPr lang="en-GB" sz="1500" b="1" dirty="0">
                <a:latin typeface="+mn-lt"/>
              </a:rPr>
              <a:t> Machu Picchu in Virtual Reality. </a:t>
            </a:r>
            <a:r>
              <a:rPr lang="en-GB" sz="1500" b="1" dirty="0" err="1">
                <a:latin typeface="+mn-lt"/>
              </a:rPr>
              <a:t>YouVisit</a:t>
            </a:r>
            <a:r>
              <a:rPr lang="en-GB" sz="1500" b="1" dirty="0">
                <a:latin typeface="+mn-lt"/>
              </a:rPr>
              <a:t>: </a:t>
            </a:r>
            <a:r>
              <a:rPr lang="en-GB" sz="1500" dirty="0">
                <a:latin typeface="+mn-lt"/>
                <a:hlinkClick r:id="rId12"/>
              </a:rPr>
              <a:t>https://www.youvisit.com/tour/machupicchu</a:t>
            </a:r>
            <a:r>
              <a:rPr lang="en-GB" sz="1500" dirty="0">
                <a:latin typeface="+mn-lt"/>
              </a:rPr>
              <a:t>   </a:t>
            </a:r>
          </a:p>
          <a:p>
            <a:pPr marL="285750" indent="-285750">
              <a:buFont typeface="Arial" panose="020B0604020202020204" pitchFamily="34" charset="0"/>
              <a:buChar char="•"/>
            </a:pPr>
            <a:r>
              <a:rPr lang="en-GB" sz="1500" b="1" dirty="0">
                <a:latin typeface="+mn-lt"/>
              </a:rPr>
              <a:t>5 Ingredients for immersive storytelling with technology and space: </a:t>
            </a:r>
            <a:r>
              <a:rPr lang="en-GB" sz="1500" dirty="0">
                <a:latin typeface="+mn-lt"/>
                <a:hlinkClick r:id="rId13"/>
              </a:rPr>
              <a:t>https://medium.com/design-voices/5-ingredients-for-immersive-storytelling-with-technology-and-space-2a4c8f73bc83</a:t>
            </a:r>
            <a:r>
              <a:rPr lang="en-GB" sz="1500" dirty="0">
                <a:latin typeface="+mn-lt"/>
              </a:rPr>
              <a:t> </a:t>
            </a:r>
            <a:endParaRPr lang="sl-SI" sz="1500" dirty="0">
              <a:latin typeface="+mn-lt"/>
            </a:endParaRPr>
          </a:p>
          <a:p>
            <a:pPr marL="285750" indent="-285750">
              <a:buFont typeface="Arial" panose="020B0604020202020204" pitchFamily="34" charset="0"/>
              <a:buChar char="•"/>
            </a:pPr>
            <a:endParaRPr lang="en-GB" sz="1500" dirty="0">
              <a:latin typeface="+mn-lt"/>
            </a:endParaRPr>
          </a:p>
          <a:p>
            <a:endParaRPr lang="en-GB" sz="1600" dirty="0">
              <a:latin typeface="+mn-lt"/>
            </a:endParaRPr>
          </a:p>
        </p:txBody>
      </p:sp>
    </p:spTree>
    <p:extLst>
      <p:ext uri="{BB962C8B-B14F-4D97-AF65-F5344CB8AC3E}">
        <p14:creationId xmlns:p14="http://schemas.microsoft.com/office/powerpoint/2010/main" val="2417930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651634" y="1"/>
            <a:ext cx="4888733"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2" name="Slide Number Placeholder 1">
            <a:extLst>
              <a:ext uri="{FF2B5EF4-FFF2-40B4-BE49-F238E27FC236}">
                <a16:creationId xmlns:a16="http://schemas.microsoft.com/office/drawing/2014/main" id="{AF06F3A4-2F05-48AD-A6B0-0AA6B62E9A96}"/>
              </a:ext>
            </a:extLst>
          </p:cNvPr>
          <p:cNvSpPr>
            <a:spLocks noGrp="1"/>
          </p:cNvSpPr>
          <p:nvPr>
            <p:ph type="sldNum" sz="quarter" idx="14"/>
          </p:nvPr>
        </p:nvSpPr>
        <p:spPr/>
        <p:txBody>
          <a:bodyPr/>
          <a:lstStyle/>
          <a:p>
            <a:fld id="{9C527BFA-2C0E-4CEC-B6A5-913A56FEF4B4}" type="slidenum">
              <a:rPr lang="fr-CA" smtClean="0"/>
              <a:pPr/>
              <a:t>72</a:t>
            </a:fld>
            <a:endParaRPr lang="fr-CA" dirty="0"/>
          </a:p>
        </p:txBody>
      </p:sp>
      <p:sp>
        <p:nvSpPr>
          <p:cNvPr id="16" name="Text Placeholder 15">
            <a:extLst>
              <a:ext uri="{FF2B5EF4-FFF2-40B4-BE49-F238E27FC236}">
                <a16:creationId xmlns:a16="http://schemas.microsoft.com/office/drawing/2014/main" id="{D2A3FCB1-BF03-DA4D-8439-0E948AC0096D}"/>
              </a:ext>
            </a:extLst>
          </p:cNvPr>
          <p:cNvSpPr>
            <a:spLocks noGrp="1"/>
          </p:cNvSpPr>
          <p:nvPr>
            <p:ph type="body" sz="quarter" idx="17"/>
          </p:nvPr>
        </p:nvSpPr>
        <p:spPr>
          <a:xfrm>
            <a:off x="465668" y="985520"/>
            <a:ext cx="11260666" cy="5560324"/>
          </a:xfrm>
        </p:spPr>
        <p:txBody>
          <a:bodyPr/>
          <a:lstStyle/>
          <a:p>
            <a:r>
              <a:rPr lang="en-GB" dirty="0"/>
              <a:t>🕮 WWW </a:t>
            </a:r>
            <a:r>
              <a:rPr lang="en-GB" dirty="0" err="1"/>
              <a:t>siti</a:t>
            </a:r>
            <a:r>
              <a:rPr lang="en-GB" dirty="0"/>
              <a:t> e blog:</a:t>
            </a:r>
          </a:p>
          <a:p>
            <a:endParaRPr lang="en-GB" sz="1600" dirty="0"/>
          </a:p>
          <a:p>
            <a:pPr marL="285750" indent="-285750">
              <a:buFont typeface="Arial" panose="020B0604020202020204" pitchFamily="34" charset="0"/>
              <a:buChar char="•"/>
            </a:pPr>
            <a:r>
              <a:rPr lang="en-GB" sz="1500" b="1" dirty="0"/>
              <a:t>5 best storytelling Ted Talks: </a:t>
            </a:r>
            <a:r>
              <a:rPr lang="en-GB" sz="1500" dirty="0">
                <a:hlinkClick r:id="rId2"/>
              </a:rPr>
              <a:t>https://allgoodtales.com/5-best-storytelling-ted-talks/</a:t>
            </a:r>
            <a:r>
              <a:rPr lang="en-GB" sz="1500" dirty="0"/>
              <a:t> </a:t>
            </a:r>
          </a:p>
          <a:p>
            <a:pPr marL="285750" indent="-285750">
              <a:buFont typeface="Arial" panose="020B0604020202020204" pitchFamily="34" charset="0"/>
              <a:buChar char="•"/>
            </a:pPr>
            <a:r>
              <a:rPr lang="en-GB" sz="1500" b="1" dirty="0"/>
              <a:t>Storytelling – How can we engage all the senses?: </a:t>
            </a:r>
            <a:r>
              <a:rPr lang="en-GB" sz="1500" dirty="0">
                <a:hlinkClick r:id="rId3"/>
              </a:rPr>
              <a:t>https://senseoflearning.com/2017/11/29/storytelling-how-can-we-engage-all-the-senses/</a:t>
            </a:r>
            <a:endParaRPr lang="en-GB" sz="1500" dirty="0"/>
          </a:p>
          <a:p>
            <a:pPr marL="285750" indent="-285750">
              <a:buFont typeface="Arial" panose="020B0604020202020204" pitchFamily="34" charset="0"/>
              <a:buChar char="•"/>
            </a:pPr>
            <a:r>
              <a:rPr lang="en-GB" sz="1500" b="1" dirty="0"/>
              <a:t>7 Of The Best Examples Of Digital Storytelling: </a:t>
            </a:r>
            <a:r>
              <a:rPr lang="en-GB" sz="1500" dirty="0">
                <a:hlinkClick r:id="rId4"/>
              </a:rPr>
              <a:t>https://thatsnovel.co.uk/2019/03/19/best-examples-digital-storytelling/</a:t>
            </a:r>
            <a:r>
              <a:rPr lang="en-GB" sz="1500" dirty="0"/>
              <a:t> </a:t>
            </a:r>
          </a:p>
          <a:p>
            <a:pPr marL="285750" indent="-285750">
              <a:buFont typeface="Arial" panose="020B0604020202020204" pitchFamily="34" charset="0"/>
              <a:buChar char="•"/>
            </a:pPr>
            <a:r>
              <a:rPr lang="en-GB" sz="1500" b="1" dirty="0"/>
              <a:t>7 digital storytelling tips for the cultural heritage sector: </a:t>
            </a:r>
            <a:r>
              <a:rPr lang="en-GB" sz="1500" dirty="0">
                <a:hlinkClick r:id="rId5"/>
              </a:rPr>
              <a:t>https://medium.com/digital-storytelling-festival/7-digital-storytelling-tips-for-the-cultural-heritage-sector-8e701a439dd6</a:t>
            </a:r>
            <a:r>
              <a:rPr lang="en-GB" sz="1500" dirty="0"/>
              <a:t> </a:t>
            </a:r>
          </a:p>
          <a:p>
            <a:pPr marL="285750" indent="-285750">
              <a:buFont typeface="Arial" panose="020B0604020202020204" pitchFamily="34" charset="0"/>
              <a:buChar char="•"/>
            </a:pPr>
            <a:r>
              <a:rPr lang="en-GB" sz="1500" b="1" dirty="0"/>
              <a:t>Link to “Regional development agency </a:t>
            </a:r>
            <a:r>
              <a:rPr lang="en-GB" sz="1500" b="1" dirty="0" err="1"/>
              <a:t>Posavje</a:t>
            </a:r>
            <a:r>
              <a:rPr lang="en-GB" sz="1500" b="1" dirty="0"/>
              <a:t>“ </a:t>
            </a:r>
            <a:r>
              <a:rPr lang="en-GB" sz="1500" b="1" dirty="0" err="1"/>
              <a:t>offcial</a:t>
            </a:r>
            <a:r>
              <a:rPr lang="en-GB" sz="1500" b="1" dirty="0"/>
              <a:t> web page: </a:t>
            </a:r>
            <a:r>
              <a:rPr lang="en-GB" sz="1500" dirty="0">
                <a:hlinkClick r:id="rId6"/>
              </a:rPr>
              <a:t>https://www.rra-posavje.si/</a:t>
            </a:r>
            <a:r>
              <a:rPr lang="en-GB" sz="1500" dirty="0"/>
              <a:t> </a:t>
            </a:r>
          </a:p>
          <a:p>
            <a:pPr marL="285750" indent="-285750">
              <a:buFont typeface="Arial" panose="020B0604020202020204" pitchFamily="34" charset="0"/>
              <a:buChar char="•"/>
            </a:pPr>
            <a:r>
              <a:rPr lang="en-GB" sz="1500" b="1" dirty="0"/>
              <a:t>Link to a mobile web-app called “</a:t>
            </a:r>
            <a:r>
              <a:rPr lang="en-GB" sz="1500" b="1" dirty="0" err="1"/>
              <a:t>Magnificet</a:t>
            </a:r>
            <a:r>
              <a:rPr lang="en-GB" sz="1500" b="1" dirty="0"/>
              <a:t> 7“: </a:t>
            </a:r>
            <a:r>
              <a:rPr lang="en-GB" sz="1500" dirty="0">
                <a:hlinkClick r:id="rId7"/>
              </a:rPr>
              <a:t>http://www.egradovi-posavja.si/</a:t>
            </a:r>
            <a:endParaRPr lang="en-GB" sz="1500" b="1" dirty="0"/>
          </a:p>
          <a:p>
            <a:pPr marL="285750" indent="-285750">
              <a:buFont typeface="Arial" panose="020B0604020202020204" pitchFamily="34" charset="0"/>
              <a:buChar char="•"/>
            </a:pPr>
            <a:r>
              <a:rPr lang="en-GB" sz="1500" b="1" dirty="0" err="1"/>
              <a:t>Čatež</a:t>
            </a:r>
            <a:r>
              <a:rPr lang="en-GB" sz="1500" b="1" dirty="0"/>
              <a:t> in </a:t>
            </a:r>
            <a:r>
              <a:rPr lang="en-GB" sz="1500" b="1" dirty="0" err="1"/>
              <a:t>Posavje</a:t>
            </a:r>
            <a:r>
              <a:rPr lang="en-GB" sz="1500" b="1" dirty="0"/>
              <a:t> web page: </a:t>
            </a:r>
            <a:r>
              <a:rPr lang="en-GB" sz="1500" dirty="0">
                <a:hlinkClick r:id="rId8"/>
              </a:rPr>
              <a:t>https://posavje.com/en/the-royal-seven/</a:t>
            </a:r>
            <a:r>
              <a:rPr lang="en-GB" sz="1500" dirty="0"/>
              <a:t> </a:t>
            </a:r>
          </a:p>
          <a:p>
            <a:pPr marL="285750" indent="-285750">
              <a:buFont typeface="Arial" panose="020B0604020202020204" pitchFamily="34" charset="0"/>
              <a:buChar char="•"/>
            </a:pPr>
            <a:r>
              <a:rPr lang="en-GB" sz="1500" b="1" dirty="0"/>
              <a:t>Link to the “Castles of </a:t>
            </a:r>
            <a:r>
              <a:rPr lang="en-GB" sz="1500" b="1" dirty="0" err="1"/>
              <a:t>Posavje</a:t>
            </a:r>
            <a:r>
              <a:rPr lang="en-GB" sz="1500" b="1" dirty="0"/>
              <a:t>“ official web page :  </a:t>
            </a:r>
            <a:r>
              <a:rPr lang="en-GB" sz="1500" dirty="0">
                <a:hlinkClick r:id="rId9"/>
              </a:rPr>
              <a:t>https://gradoviposavja.si/</a:t>
            </a:r>
            <a:r>
              <a:rPr lang="en-GB" sz="1500" dirty="0"/>
              <a:t> </a:t>
            </a:r>
          </a:p>
          <a:p>
            <a:pPr marL="285750" indent="-285750">
              <a:buFont typeface="Arial" panose="020B0604020202020204" pitchFamily="34" charset="0"/>
              <a:buChar char="•"/>
            </a:pPr>
            <a:r>
              <a:rPr lang="en-GB" sz="1500" b="1" dirty="0"/>
              <a:t>Virtual tours of the National Gallery: </a:t>
            </a:r>
            <a:r>
              <a:rPr lang="en-GB" sz="1500" dirty="0">
                <a:hlinkClick r:id="rId10"/>
              </a:rPr>
              <a:t>https://www.nationalgallery.org.uk/visiting/virtual-tours</a:t>
            </a:r>
            <a:endParaRPr lang="en-GB" sz="1500" dirty="0"/>
          </a:p>
          <a:p>
            <a:pPr marL="285750" indent="-285750">
              <a:buFont typeface="Arial" panose="020B0604020202020204" pitchFamily="34" charset="0"/>
              <a:buChar char="•"/>
            </a:pPr>
            <a:r>
              <a:rPr lang="en-GB" sz="1500" b="1" dirty="0"/>
              <a:t>Google virtual tour of the National Gallery: </a:t>
            </a:r>
            <a:r>
              <a:rPr lang="en-GB" sz="1500" dirty="0">
                <a:hlinkClick r:id="rId11"/>
              </a:rPr>
              <a:t>https://www.nationalgallery.org.uk/visiting/virtual-tours/google-virtual-tour</a:t>
            </a:r>
            <a:r>
              <a:rPr lang="en-GB" sz="1500" dirty="0"/>
              <a:t> </a:t>
            </a:r>
          </a:p>
          <a:p>
            <a:pPr marL="285750" indent="-285750">
              <a:buFont typeface="Arial" panose="020B0604020202020204" pitchFamily="34" charset="0"/>
              <a:buChar char="•"/>
            </a:pPr>
            <a:r>
              <a:rPr lang="en-GB" sz="1500" b="1" dirty="0"/>
              <a:t>The National Gallery: “Sensing the Unseen“, At home, An experimental, interactive experience designed for mobiles (link to a mobile App): </a:t>
            </a:r>
            <a:r>
              <a:rPr lang="en-GB" sz="1500" dirty="0">
                <a:hlinkClick r:id="rId12"/>
              </a:rPr>
              <a:t>https://www.nationalgallery.org.uk/visiting/virtual-tours/sensing-the-unseen-at-home</a:t>
            </a:r>
            <a:r>
              <a:rPr lang="en-GB" sz="1500" dirty="0"/>
              <a:t> </a:t>
            </a:r>
          </a:p>
          <a:p>
            <a:pPr marL="285750" indent="-285750">
              <a:buFont typeface="Arial" panose="020B0604020202020204" pitchFamily="34" charset="0"/>
              <a:buChar char="•"/>
            </a:pPr>
            <a:r>
              <a:rPr lang="en-GB" sz="1500" b="1" dirty="0">
                <a:solidFill>
                  <a:schemeClr val="bg1">
                    <a:lumMod val="50000"/>
                  </a:schemeClr>
                </a:solidFill>
                <a:latin typeface="Avenir"/>
                <a:ea typeface="Avenir"/>
                <a:cs typeface="Avenir"/>
                <a:sym typeface="Avenir"/>
              </a:rPr>
              <a:t>Claude Monet - The Immersive Experience: </a:t>
            </a:r>
            <a:r>
              <a:rPr lang="en-GB" sz="1500" dirty="0">
                <a:hlinkClick r:id="rId13"/>
              </a:rPr>
              <a:t>https://monet-experience.it/</a:t>
            </a:r>
            <a:endParaRPr lang="en-GB" sz="1500" dirty="0"/>
          </a:p>
          <a:p>
            <a:pPr marL="285750" indent="-285750">
              <a:buFont typeface="Arial" panose="020B0604020202020204" pitchFamily="34" charset="0"/>
              <a:buChar char="•"/>
            </a:pPr>
            <a:r>
              <a:rPr lang="en-GB" sz="1500" b="1" dirty="0" err="1">
                <a:effectLst/>
              </a:rPr>
              <a:t>teamLab</a:t>
            </a:r>
            <a:r>
              <a:rPr lang="en-GB" sz="1500" b="1" dirty="0">
                <a:effectLst/>
              </a:rPr>
              <a:t> Borderless Shanghai</a:t>
            </a:r>
            <a:r>
              <a:rPr lang="en-GB" sz="1500" b="1" dirty="0"/>
              <a:t>: </a:t>
            </a:r>
            <a:r>
              <a:rPr lang="en-GB" sz="1500" dirty="0">
                <a:hlinkClick r:id="rId14"/>
              </a:rPr>
              <a:t>https://borderless.teamlab.art/shanghai/</a:t>
            </a:r>
            <a:r>
              <a:rPr lang="en-GB" sz="1500" dirty="0"/>
              <a:t> </a:t>
            </a:r>
          </a:p>
          <a:p>
            <a:pPr marL="342900" indent="-342900">
              <a:buFont typeface="Arial" panose="020B0604020202020204" pitchFamily="34" charset="0"/>
              <a:buChar char="•"/>
            </a:pPr>
            <a:endParaRPr lang="en-GB" sz="1500" dirty="0"/>
          </a:p>
          <a:p>
            <a:endParaRPr lang="en-GB" sz="1600" dirty="0"/>
          </a:p>
        </p:txBody>
      </p:sp>
      <p:sp>
        <p:nvSpPr>
          <p:cNvPr id="8" name="Text Placeholder 14">
            <a:extLst>
              <a:ext uri="{FF2B5EF4-FFF2-40B4-BE49-F238E27FC236}">
                <a16:creationId xmlns:a16="http://schemas.microsoft.com/office/drawing/2014/main" id="{E1E12991-A8EE-649A-2633-9BA31753A6D2}"/>
              </a:ext>
            </a:extLst>
          </p:cNvPr>
          <p:cNvSpPr>
            <a:spLocks noGrp="1"/>
          </p:cNvSpPr>
          <p:nvPr>
            <p:ph type="body" sz="quarter" idx="15"/>
          </p:nvPr>
        </p:nvSpPr>
        <p:spPr>
          <a:xfrm>
            <a:off x="251708" y="67635"/>
            <a:ext cx="11260668" cy="631527"/>
          </a:xfrm>
        </p:spPr>
        <p:txBody>
          <a:bodyPr>
            <a:normAutofit/>
          </a:bodyPr>
          <a:lstStyle/>
          <a:p>
            <a:r>
              <a:rPr lang="it-IT" dirty="0">
                <a:solidFill>
                  <a:schemeClr val="bg1"/>
                </a:solidFill>
                <a:latin typeface="+mn-lt"/>
              </a:rPr>
              <a:t>Fonti</a:t>
            </a:r>
          </a:p>
        </p:txBody>
      </p:sp>
    </p:spTree>
    <p:extLst>
      <p:ext uri="{BB962C8B-B14F-4D97-AF65-F5344CB8AC3E}">
        <p14:creationId xmlns:p14="http://schemas.microsoft.com/office/powerpoint/2010/main" val="1588960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651634" y="1"/>
            <a:ext cx="4888733"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2" name="Slide Number Placeholder 1">
            <a:extLst>
              <a:ext uri="{FF2B5EF4-FFF2-40B4-BE49-F238E27FC236}">
                <a16:creationId xmlns:a16="http://schemas.microsoft.com/office/drawing/2014/main" id="{AF06F3A4-2F05-48AD-A6B0-0AA6B62E9A96}"/>
              </a:ext>
            </a:extLst>
          </p:cNvPr>
          <p:cNvSpPr>
            <a:spLocks noGrp="1"/>
          </p:cNvSpPr>
          <p:nvPr>
            <p:ph type="sldNum" sz="quarter" idx="14"/>
          </p:nvPr>
        </p:nvSpPr>
        <p:spPr/>
        <p:txBody>
          <a:bodyPr/>
          <a:lstStyle/>
          <a:p>
            <a:fld id="{9C527BFA-2C0E-4CEC-B6A5-913A56FEF4B4}" type="slidenum">
              <a:rPr lang="fr-CA" smtClean="0"/>
              <a:pPr/>
              <a:t>73</a:t>
            </a:fld>
            <a:endParaRPr lang="fr-CA" dirty="0"/>
          </a:p>
        </p:txBody>
      </p:sp>
      <p:sp>
        <p:nvSpPr>
          <p:cNvPr id="16" name="Text Placeholder 15">
            <a:extLst>
              <a:ext uri="{FF2B5EF4-FFF2-40B4-BE49-F238E27FC236}">
                <a16:creationId xmlns:a16="http://schemas.microsoft.com/office/drawing/2014/main" id="{D2A3FCB1-BF03-DA4D-8439-0E948AC0096D}"/>
              </a:ext>
            </a:extLst>
          </p:cNvPr>
          <p:cNvSpPr>
            <a:spLocks noGrp="1"/>
          </p:cNvSpPr>
          <p:nvPr>
            <p:ph type="body" sz="quarter" idx="17"/>
          </p:nvPr>
        </p:nvSpPr>
        <p:spPr>
          <a:xfrm>
            <a:off x="465668" y="985520"/>
            <a:ext cx="11260666" cy="5560324"/>
          </a:xfrm>
        </p:spPr>
        <p:txBody>
          <a:bodyPr/>
          <a:lstStyle/>
          <a:p>
            <a:r>
              <a:rPr lang="en-GB" dirty="0"/>
              <a:t>⤤  Video:</a:t>
            </a:r>
          </a:p>
          <a:p>
            <a:endParaRPr lang="en-GB" sz="1600" dirty="0"/>
          </a:p>
          <a:p>
            <a:pPr marL="342900" indent="-342900">
              <a:buFont typeface="Arial" panose="020B0604020202020204" pitchFamily="34" charset="0"/>
              <a:buChar char="•"/>
            </a:pPr>
            <a:r>
              <a:rPr lang="en-GB" sz="1500" b="1" dirty="0"/>
              <a:t>Van Gogh Alive Wellington Exhibition: </a:t>
            </a:r>
            <a:r>
              <a:rPr lang="en-GB" sz="1500" dirty="0">
                <a:hlinkClick r:id="rId2"/>
              </a:rPr>
              <a:t>https://www.youtube.com/watch?v=0-ij1d8Lvbo</a:t>
            </a:r>
            <a:endParaRPr lang="en-GB" sz="1500" dirty="0"/>
          </a:p>
          <a:p>
            <a:pPr marL="342900" indent="-342900">
              <a:buFont typeface="Arial" panose="020B0604020202020204" pitchFamily="34" charset="0"/>
              <a:buChar char="•"/>
            </a:pPr>
            <a:r>
              <a:rPr lang="en-GB" sz="1500" b="1" dirty="0"/>
              <a:t>The Story of Senses Through Natural History: </a:t>
            </a:r>
            <a:r>
              <a:rPr lang="en-GB" sz="1500" dirty="0">
                <a:hlinkClick r:id="rId3"/>
              </a:rPr>
              <a:t>https://www.youtube.com/watch?v=5IOiKR3fvLs&amp;t=60s</a:t>
            </a:r>
            <a:r>
              <a:rPr lang="en-GB" sz="1500" dirty="0"/>
              <a:t> </a:t>
            </a:r>
          </a:p>
          <a:p>
            <a:pPr marL="342900" indent="-342900">
              <a:buFont typeface="Arial" panose="020B0604020202020204" pitchFamily="34" charset="0"/>
              <a:buChar char="•"/>
            </a:pPr>
            <a:r>
              <a:rPr lang="en-GB" sz="1500" b="1" dirty="0" err="1"/>
              <a:t>Bluecadet</a:t>
            </a:r>
            <a:r>
              <a:rPr lang="en-GB" sz="1500" b="1" dirty="0"/>
              <a:t> museum interactives for "Native American Voices" exhibition at the Penn Museum: </a:t>
            </a:r>
            <a:r>
              <a:rPr lang="en-GB" sz="1500" dirty="0">
                <a:hlinkClick r:id="rId4"/>
              </a:rPr>
              <a:t>https://vimeo.com/89925565/c61857150f</a:t>
            </a:r>
            <a:endParaRPr lang="en-GB" sz="1500" dirty="0"/>
          </a:p>
          <a:p>
            <a:pPr marL="342900" indent="-342900">
              <a:buFont typeface="Arial" panose="020B0604020202020204" pitchFamily="34" charset="0"/>
              <a:buChar char="•"/>
            </a:pPr>
            <a:r>
              <a:rPr lang="en-GB" sz="1500" b="1" dirty="0"/>
              <a:t>Bygone: Scents in </a:t>
            </a:r>
            <a:r>
              <a:rPr lang="en-GB" sz="1500" b="1" dirty="0" err="1"/>
              <a:t>Colors</a:t>
            </a:r>
            <a:r>
              <a:rPr lang="en-GB" sz="1500" b="1" dirty="0"/>
              <a:t> –Introduction: </a:t>
            </a:r>
            <a:r>
              <a:rPr lang="en-GB" sz="1500" dirty="0">
                <a:hlinkClick r:id="rId5"/>
              </a:rPr>
              <a:t>https://www.youtube.com/watch?v=3HaeVZCuMmQ&amp;list=TLGGkXBzOrFbF8UxMjEyMjAyMQ</a:t>
            </a:r>
            <a:endParaRPr lang="en-GB" sz="1500" dirty="0"/>
          </a:p>
          <a:p>
            <a:pPr marL="342900" indent="-342900">
              <a:buFont typeface="Arial" panose="020B0604020202020204" pitchFamily="34" charset="0"/>
              <a:buChar char="•"/>
            </a:pPr>
            <a:r>
              <a:rPr lang="en-GB" sz="1500" b="1" dirty="0"/>
              <a:t>NAUSICAA - Immersive room about global warming: </a:t>
            </a:r>
            <a:r>
              <a:rPr lang="en-GB" sz="1500" dirty="0">
                <a:hlinkClick r:id="rId6"/>
              </a:rPr>
              <a:t>https://www.youtube.com/watch?v=rfq3aCInelU&amp;t=11s</a:t>
            </a:r>
            <a:r>
              <a:rPr lang="en-GB" sz="1500" dirty="0"/>
              <a:t> </a:t>
            </a:r>
          </a:p>
          <a:p>
            <a:pPr marL="342900" indent="-342900">
              <a:buFont typeface="Arial" panose="020B0604020202020204" pitchFamily="34" charset="0"/>
              <a:buChar char="•"/>
            </a:pPr>
            <a:r>
              <a:rPr lang="en-GB" sz="1500" b="1" dirty="0"/>
              <a:t>The starry night Stereo VR experience: </a:t>
            </a:r>
            <a:r>
              <a:rPr lang="en-GB" sz="1500" dirty="0">
                <a:hlinkClick r:id="rId7"/>
              </a:rPr>
              <a:t>https://www.youtube.com/watch?v=G7Dt9ziemYA</a:t>
            </a:r>
            <a:r>
              <a:rPr lang="en-GB" sz="1500" dirty="0"/>
              <a:t> </a:t>
            </a:r>
          </a:p>
          <a:p>
            <a:pPr marL="342900" indent="-342900">
              <a:buFont typeface="Arial" panose="020B0604020202020204" pitchFamily="34" charset="0"/>
              <a:buChar char="•"/>
            </a:pPr>
            <a:r>
              <a:rPr lang="en-GB" sz="1500" b="1" dirty="0"/>
              <a:t>Barry C Smith: “We Have Far More Than Five Senses“: </a:t>
            </a:r>
            <a:r>
              <a:rPr lang="en-GB" sz="1500" dirty="0">
                <a:hlinkClick r:id="rId8"/>
              </a:rPr>
              <a:t>https://www.youtube.com/watch?v=zWdfpwCghIw</a:t>
            </a:r>
            <a:r>
              <a:rPr lang="en-GB" sz="1500" dirty="0"/>
              <a:t> </a:t>
            </a:r>
          </a:p>
          <a:p>
            <a:pPr marL="342900" indent="-342900">
              <a:buFont typeface="Arial" panose="020B0604020202020204" pitchFamily="34" charset="0"/>
              <a:buChar char="•"/>
            </a:pPr>
            <a:r>
              <a:rPr lang="en-GB" sz="1500" b="1" dirty="0"/>
              <a:t>The differences between AR, VR &amp; MR: </a:t>
            </a:r>
            <a:r>
              <a:rPr lang="en-GB" sz="1500" dirty="0">
                <a:hlinkClick r:id="rId9"/>
              </a:rPr>
              <a:t>https://www.youtube.com/watch?v=IFgGzOpjlUM</a:t>
            </a:r>
            <a:r>
              <a:rPr lang="en-GB" sz="1500" dirty="0"/>
              <a:t> </a:t>
            </a:r>
          </a:p>
          <a:p>
            <a:pPr marL="342900" indent="-342900">
              <a:buFont typeface="Arial" panose="020B0604020202020204" pitchFamily="34" charset="0"/>
              <a:buChar char="•"/>
            </a:pPr>
            <a:r>
              <a:rPr lang="en-GB" sz="1500" b="1" dirty="0"/>
              <a:t>Chinese museums roll out VR, AR exhibitions: </a:t>
            </a:r>
            <a:r>
              <a:rPr lang="en-GB" sz="1500" dirty="0">
                <a:hlinkClick r:id="rId10"/>
              </a:rPr>
              <a:t>https://www.youtube.com/watch?v=-l_bsuTv0P8</a:t>
            </a:r>
            <a:endParaRPr lang="en-GB" sz="1500" dirty="0"/>
          </a:p>
          <a:p>
            <a:pPr marL="342900" indent="-342900">
              <a:buFont typeface="Arial" panose="020B0604020202020204" pitchFamily="34" charset="0"/>
              <a:buChar char="•"/>
            </a:pPr>
            <a:r>
              <a:rPr lang="en-GB" sz="1500" b="1" dirty="0"/>
              <a:t>What is a Web App? Web App vs. Native App: </a:t>
            </a:r>
            <a:r>
              <a:rPr lang="en-GB" sz="1500" dirty="0">
                <a:hlinkClick r:id="rId11"/>
              </a:rPr>
              <a:t>https://www.youtube.com/watch?v=qt6gSW-uYKI</a:t>
            </a:r>
            <a:r>
              <a:rPr lang="en-GB" sz="1500" dirty="0"/>
              <a:t> </a:t>
            </a:r>
          </a:p>
          <a:p>
            <a:pPr marL="342900" indent="-342900">
              <a:buFont typeface="Arial" panose="020B0604020202020204" pitchFamily="34" charset="0"/>
              <a:buChar char="•"/>
            </a:pPr>
            <a:r>
              <a:rPr lang="en-GB" sz="1500" b="1" dirty="0"/>
              <a:t>Google Cultural Institute - Mobile Apps Demo: </a:t>
            </a:r>
            <a:r>
              <a:rPr lang="en-GB" sz="1500" dirty="0">
                <a:hlinkClick r:id="rId12"/>
              </a:rPr>
              <a:t>https://www.youtube.com/watch?v=hyOngqriHQI&amp;t=2s</a:t>
            </a:r>
            <a:r>
              <a:rPr lang="en-GB" sz="1500" dirty="0"/>
              <a:t>  </a:t>
            </a:r>
          </a:p>
          <a:p>
            <a:pPr marL="342900" indent="-342900">
              <a:buFont typeface="Arial" panose="020B0604020202020204" pitchFamily="34" charset="0"/>
              <a:buChar char="•"/>
            </a:pPr>
            <a:r>
              <a:rPr lang="en-GB" sz="1500" b="1" dirty="0"/>
              <a:t>What is AR?: </a:t>
            </a:r>
            <a:r>
              <a:rPr lang="en-GB" sz="1500" dirty="0">
                <a:hlinkClick r:id="rId13"/>
              </a:rPr>
              <a:t>https://www.youtube.com/watch?v=1j9BY1tBmv8</a:t>
            </a:r>
            <a:r>
              <a:rPr lang="en-GB" sz="1500" dirty="0"/>
              <a:t> </a:t>
            </a:r>
          </a:p>
          <a:p>
            <a:pPr marL="342900" indent="-342900">
              <a:buFont typeface="Arial" panose="020B0604020202020204" pitchFamily="34" charset="0"/>
              <a:buChar char="•"/>
            </a:pPr>
            <a:r>
              <a:rPr lang="en-GB" sz="1500" b="1" dirty="0"/>
              <a:t>Mobile Augmented Reality: Web vs App: </a:t>
            </a:r>
            <a:r>
              <a:rPr lang="en-GB" sz="1500" dirty="0">
                <a:hlinkClick r:id="rId14"/>
              </a:rPr>
              <a:t>https://www.youtube.com/watch?v=OgmUjDMpphc</a:t>
            </a:r>
            <a:r>
              <a:rPr lang="en-GB" sz="1500" dirty="0"/>
              <a:t> </a:t>
            </a:r>
          </a:p>
          <a:p>
            <a:pPr marL="342900" indent="-342900">
              <a:buFont typeface="Arial" panose="020B0604020202020204" pitchFamily="34" charset="0"/>
              <a:buChar char="•"/>
            </a:pPr>
            <a:r>
              <a:rPr lang="en-GB" sz="1500" b="1" dirty="0"/>
              <a:t>Augmented Reality for Tourism, </a:t>
            </a:r>
            <a:r>
              <a:rPr lang="en-GB" sz="1500" b="1" dirty="0" err="1"/>
              <a:t>Titianic</a:t>
            </a:r>
            <a:r>
              <a:rPr lang="en-GB" sz="1500" b="1" dirty="0"/>
              <a:t>: </a:t>
            </a:r>
            <a:r>
              <a:rPr lang="en-GB" sz="1500" dirty="0">
                <a:hlinkClick r:id="rId15"/>
              </a:rPr>
              <a:t>https://creativeindustriesclusters.com/ar360-augmented-reality-for-tourism/</a:t>
            </a:r>
            <a:r>
              <a:rPr lang="en-GB" sz="1500" dirty="0"/>
              <a:t>  </a:t>
            </a:r>
          </a:p>
          <a:p>
            <a:pPr marL="342900" indent="-342900">
              <a:buFont typeface="Arial" panose="020B0604020202020204" pitchFamily="34" charset="0"/>
              <a:buChar char="•"/>
            </a:pPr>
            <a:r>
              <a:rPr lang="en-GB" sz="1500" b="1" dirty="0"/>
              <a:t>Augmented Reality (AR) Applications for Museums: </a:t>
            </a:r>
            <a:r>
              <a:rPr lang="en-GB" sz="1500" dirty="0">
                <a:hlinkClick r:id="rId16"/>
              </a:rPr>
              <a:t>https://www.youtube.com/watch?v=hDRVLYsCgxA</a:t>
            </a:r>
            <a:r>
              <a:rPr lang="en-GB" sz="1500" dirty="0"/>
              <a:t> </a:t>
            </a:r>
          </a:p>
          <a:p>
            <a:pPr marL="342900" indent="-342900">
              <a:buFont typeface="Arial" panose="020B0604020202020204" pitchFamily="34" charset="0"/>
              <a:buChar char="•"/>
            </a:pPr>
            <a:r>
              <a:rPr lang="en-GB" sz="1500" b="1" dirty="0"/>
              <a:t>Exploring Cultural Heritage in Augmented Reality with </a:t>
            </a:r>
            <a:r>
              <a:rPr lang="en-GB" sz="1500" b="1" dirty="0" err="1"/>
              <a:t>GoFind</a:t>
            </a:r>
            <a:r>
              <a:rPr lang="en-GB" sz="1500" b="1" dirty="0"/>
              <a:t>!: </a:t>
            </a:r>
            <a:r>
              <a:rPr lang="en-GB" sz="1500" dirty="0">
                <a:hlinkClick r:id="rId17"/>
              </a:rPr>
              <a:t>https://www.youtube.com/watch?v=W14e8SRZGkA</a:t>
            </a:r>
            <a:r>
              <a:rPr lang="en-GB" sz="1500" dirty="0"/>
              <a:t> </a:t>
            </a:r>
          </a:p>
          <a:p>
            <a:pPr marL="342900" indent="-342900">
              <a:buFont typeface="Arial" panose="020B0604020202020204" pitchFamily="34" charset="0"/>
              <a:buChar char="•"/>
            </a:pPr>
            <a:r>
              <a:rPr lang="en-GB" sz="1500" b="1" dirty="0"/>
              <a:t>What is VR?: </a:t>
            </a:r>
            <a:r>
              <a:rPr lang="en-GB" sz="1500" dirty="0">
                <a:hlinkClick r:id="rId18"/>
              </a:rPr>
              <a:t>https://www.youtube.com/watch?v=ULdt1rEgldc</a:t>
            </a:r>
            <a:r>
              <a:rPr lang="en-GB" sz="1500" dirty="0"/>
              <a:t> </a:t>
            </a:r>
          </a:p>
          <a:p>
            <a:pPr marL="342900" indent="-342900">
              <a:buFont typeface="Arial" panose="020B0604020202020204" pitchFamily="34" charset="0"/>
              <a:buChar char="•"/>
            </a:pPr>
            <a:r>
              <a:rPr lang="en-GB" sz="1500" b="1" dirty="0"/>
              <a:t>Resonant: An Immersive Game for Connecting People to Cultural Heritage: </a:t>
            </a:r>
            <a:r>
              <a:rPr lang="en-GB" sz="1500" dirty="0">
                <a:hlinkClick r:id="rId19"/>
              </a:rPr>
              <a:t>https://www.youtube.com/watch?v=Q1kXcQMasEk</a:t>
            </a:r>
            <a:r>
              <a:rPr lang="en-GB" sz="1500" dirty="0"/>
              <a:t> </a:t>
            </a:r>
          </a:p>
          <a:p>
            <a:pPr marL="342900" indent="-342900">
              <a:buFont typeface="Arial" panose="020B0604020202020204" pitchFamily="34" charset="0"/>
              <a:buChar char="•"/>
            </a:pPr>
            <a:endParaRPr lang="en-GB" sz="1600" dirty="0"/>
          </a:p>
          <a:p>
            <a:endParaRPr lang="en-GB" sz="1600" dirty="0"/>
          </a:p>
        </p:txBody>
      </p:sp>
      <p:sp>
        <p:nvSpPr>
          <p:cNvPr id="8" name="Text Placeholder 14">
            <a:extLst>
              <a:ext uri="{FF2B5EF4-FFF2-40B4-BE49-F238E27FC236}">
                <a16:creationId xmlns:a16="http://schemas.microsoft.com/office/drawing/2014/main" id="{2BD4E115-436B-5A7F-FA08-3A5303395C6C}"/>
              </a:ext>
            </a:extLst>
          </p:cNvPr>
          <p:cNvSpPr>
            <a:spLocks noGrp="1"/>
          </p:cNvSpPr>
          <p:nvPr>
            <p:ph type="body" sz="quarter" idx="15"/>
          </p:nvPr>
        </p:nvSpPr>
        <p:spPr>
          <a:xfrm>
            <a:off x="251708" y="67635"/>
            <a:ext cx="11260668" cy="631527"/>
          </a:xfrm>
        </p:spPr>
        <p:txBody>
          <a:bodyPr>
            <a:normAutofit/>
          </a:bodyPr>
          <a:lstStyle/>
          <a:p>
            <a:r>
              <a:rPr lang="it-IT" dirty="0">
                <a:solidFill>
                  <a:schemeClr val="bg1"/>
                </a:solidFill>
                <a:latin typeface="+mn-lt"/>
              </a:rPr>
              <a:t>Fonti</a:t>
            </a:r>
          </a:p>
        </p:txBody>
      </p:sp>
    </p:spTree>
    <p:extLst>
      <p:ext uri="{BB962C8B-B14F-4D97-AF65-F5344CB8AC3E}">
        <p14:creationId xmlns:p14="http://schemas.microsoft.com/office/powerpoint/2010/main" val="1774638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651634" y="1"/>
            <a:ext cx="4888733"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2" name="Slide Number Placeholder 1">
            <a:extLst>
              <a:ext uri="{FF2B5EF4-FFF2-40B4-BE49-F238E27FC236}">
                <a16:creationId xmlns:a16="http://schemas.microsoft.com/office/drawing/2014/main" id="{AF06F3A4-2F05-48AD-A6B0-0AA6B62E9A96}"/>
              </a:ext>
            </a:extLst>
          </p:cNvPr>
          <p:cNvSpPr>
            <a:spLocks noGrp="1"/>
          </p:cNvSpPr>
          <p:nvPr>
            <p:ph type="sldNum" sz="quarter" idx="14"/>
          </p:nvPr>
        </p:nvSpPr>
        <p:spPr/>
        <p:txBody>
          <a:bodyPr/>
          <a:lstStyle/>
          <a:p>
            <a:fld id="{9C527BFA-2C0E-4CEC-B6A5-913A56FEF4B4}" type="slidenum">
              <a:rPr lang="fr-CA" smtClean="0"/>
              <a:pPr/>
              <a:t>74</a:t>
            </a:fld>
            <a:endParaRPr lang="fr-CA" dirty="0"/>
          </a:p>
        </p:txBody>
      </p:sp>
      <p:sp>
        <p:nvSpPr>
          <p:cNvPr id="16" name="Text Placeholder 15">
            <a:extLst>
              <a:ext uri="{FF2B5EF4-FFF2-40B4-BE49-F238E27FC236}">
                <a16:creationId xmlns:a16="http://schemas.microsoft.com/office/drawing/2014/main" id="{D2A3FCB1-BF03-DA4D-8439-0E948AC0096D}"/>
              </a:ext>
            </a:extLst>
          </p:cNvPr>
          <p:cNvSpPr>
            <a:spLocks noGrp="1"/>
          </p:cNvSpPr>
          <p:nvPr>
            <p:ph type="body" sz="quarter" idx="17"/>
          </p:nvPr>
        </p:nvSpPr>
        <p:spPr>
          <a:xfrm>
            <a:off x="465667" y="849819"/>
            <a:ext cx="11260666" cy="5560324"/>
          </a:xfrm>
        </p:spPr>
        <p:txBody>
          <a:bodyPr/>
          <a:lstStyle/>
          <a:p>
            <a:r>
              <a:rPr lang="en-GB" dirty="0"/>
              <a:t>⤤  Video:</a:t>
            </a:r>
          </a:p>
          <a:p>
            <a:r>
              <a:rPr lang="en-GB" sz="1000" dirty="0"/>
              <a:t> </a:t>
            </a:r>
            <a:endParaRPr lang="en-GB" sz="1500" dirty="0"/>
          </a:p>
          <a:p>
            <a:pPr marL="342900" indent="-342900">
              <a:buFont typeface="Arial" panose="020B0604020202020204" pitchFamily="34" charset="0"/>
              <a:buChar char="•"/>
            </a:pPr>
            <a:r>
              <a:rPr lang="en-GB" sz="1500" b="1" dirty="0"/>
              <a:t>VR game </a:t>
            </a:r>
            <a:r>
              <a:rPr lang="en-GB" sz="1500" b="1" dirty="0" err="1"/>
              <a:t>Thermana</a:t>
            </a:r>
            <a:r>
              <a:rPr lang="en-GB" sz="1500" b="1" dirty="0"/>
              <a:t> </a:t>
            </a:r>
            <a:r>
              <a:rPr lang="en-GB" sz="1500" b="1" dirty="0" err="1"/>
              <a:t>Laško</a:t>
            </a:r>
            <a:r>
              <a:rPr lang="en-GB" sz="1500" b="1" dirty="0"/>
              <a:t> “Change the flow of the history“: </a:t>
            </a:r>
            <a:r>
              <a:rPr lang="en-GB" sz="1500" dirty="0">
                <a:hlinkClick r:id="rId2"/>
              </a:rPr>
              <a:t>https://www.youtube.com/watch?v=RjFoX0JQkmU&amp;t=80s</a:t>
            </a:r>
            <a:r>
              <a:rPr lang="en-GB" sz="1500" dirty="0"/>
              <a:t> </a:t>
            </a:r>
          </a:p>
          <a:p>
            <a:pPr marL="342900" indent="-342900">
              <a:buFont typeface="Arial" panose="020B0604020202020204" pitchFamily="34" charset="0"/>
              <a:buChar char="•"/>
            </a:pPr>
            <a:r>
              <a:rPr lang="en-GB" sz="1500" b="1" dirty="0"/>
              <a:t>Hold The World | Rift: </a:t>
            </a:r>
            <a:r>
              <a:rPr lang="en-GB" sz="1500" dirty="0">
                <a:hlinkClick r:id="rId3"/>
              </a:rPr>
              <a:t>https://www.youtube.com/watch?v=nr3l98Omm-0&amp;t=47s</a:t>
            </a:r>
            <a:r>
              <a:rPr lang="en-GB" sz="1500" dirty="0"/>
              <a:t> </a:t>
            </a:r>
          </a:p>
          <a:p>
            <a:pPr marL="342900" indent="-342900">
              <a:buFont typeface="Arial" panose="020B0604020202020204" pitchFamily="34" charset="0"/>
              <a:buChar char="•"/>
            </a:pPr>
            <a:r>
              <a:rPr lang="en-GB" sz="1500" b="1" dirty="0" err="1"/>
              <a:t>Pleito</a:t>
            </a:r>
            <a:r>
              <a:rPr lang="en-GB" sz="1500" b="1" dirty="0"/>
              <a:t> VR Concept: </a:t>
            </a:r>
            <a:r>
              <a:rPr lang="en-GB" sz="1500" dirty="0">
                <a:hlinkClick r:id="rId4"/>
              </a:rPr>
              <a:t>https://www.youtube.com/watch?v=PJRHUcC0xa8&amp;t=122s</a:t>
            </a:r>
            <a:r>
              <a:rPr lang="en-GB" sz="1500" dirty="0"/>
              <a:t> </a:t>
            </a:r>
          </a:p>
          <a:p>
            <a:pPr marL="342900" indent="-342900">
              <a:buFont typeface="Arial" panose="020B0604020202020204" pitchFamily="34" charset="0"/>
              <a:buChar char="•"/>
            </a:pPr>
            <a:r>
              <a:rPr lang="en-GB" sz="1500" b="1" dirty="0"/>
              <a:t>Interactive Table with Object Recognition: </a:t>
            </a:r>
            <a:r>
              <a:rPr lang="en-GB" sz="1500" dirty="0">
                <a:hlinkClick r:id="rId5"/>
              </a:rPr>
              <a:t>https://www.youtube.com/watch?v=ELlqqgKEy8M</a:t>
            </a:r>
            <a:r>
              <a:rPr lang="en-GB" sz="1500" dirty="0"/>
              <a:t> </a:t>
            </a:r>
          </a:p>
          <a:p>
            <a:pPr marL="342900" indent="-342900">
              <a:buFont typeface="Arial" panose="020B0604020202020204" pitchFamily="34" charset="0"/>
              <a:buChar char="•"/>
            </a:pPr>
            <a:r>
              <a:rPr lang="en-GB" sz="1500" b="1" dirty="0"/>
              <a:t>Planes of Fame Air Museum Interactive Touch Table Exhibit: </a:t>
            </a:r>
            <a:r>
              <a:rPr lang="en-GB" sz="1500" dirty="0">
                <a:hlinkClick r:id="rId6"/>
              </a:rPr>
              <a:t>https://www.youtube.com/watch?v=0fU9Z6svUFA&amp;t=16s</a:t>
            </a:r>
            <a:r>
              <a:rPr lang="en-GB" sz="1500" dirty="0"/>
              <a:t> </a:t>
            </a:r>
          </a:p>
          <a:p>
            <a:pPr marL="342900" indent="-342900">
              <a:buFont typeface="Arial" panose="020B0604020202020204" pitchFamily="34" charset="0"/>
              <a:buChar char="•"/>
            </a:pPr>
            <a:r>
              <a:rPr lang="en-GB" sz="1500" b="1" dirty="0" err="1"/>
              <a:t>WildLife</a:t>
            </a:r>
            <a:r>
              <a:rPr lang="en-GB" sz="1500" b="1" dirty="0"/>
              <a:t> Interactive Exhibition 2017: </a:t>
            </a:r>
            <a:r>
              <a:rPr lang="en-GB" sz="1500" dirty="0">
                <a:hlinkClick r:id="rId7"/>
              </a:rPr>
              <a:t>https://www.youtube.com/watch?v=TdUo4yK8wj8</a:t>
            </a:r>
            <a:r>
              <a:rPr lang="en-GB" sz="1500" dirty="0"/>
              <a:t> </a:t>
            </a:r>
          </a:p>
          <a:p>
            <a:pPr marL="342900" indent="-342900">
              <a:buFont typeface="Arial" panose="020B0604020202020204" pitchFamily="34" charset="0"/>
              <a:buChar char="•"/>
            </a:pPr>
            <a:r>
              <a:rPr lang="en-GB" sz="1500" b="1" dirty="0"/>
              <a:t>ARTLENS Gallery: Create, Engage, Connect | The Cleveland Museum of Art: </a:t>
            </a:r>
            <a:r>
              <a:rPr lang="en-GB" sz="1500" dirty="0">
                <a:hlinkClick r:id="rId8"/>
              </a:rPr>
              <a:t>https://www.youtube.com/watch?v=XYRjaZl08lQ&amp;t=85s</a:t>
            </a:r>
            <a:r>
              <a:rPr lang="en-GB" sz="1500" dirty="0"/>
              <a:t> </a:t>
            </a:r>
          </a:p>
          <a:p>
            <a:pPr marL="342900" indent="-342900">
              <a:buFont typeface="Arial" panose="020B0604020202020204" pitchFamily="34" charset="0"/>
              <a:buChar char="•"/>
            </a:pPr>
            <a:r>
              <a:rPr lang="en-GB" sz="1500" b="1" dirty="0"/>
              <a:t>Cleveland Museum of Art, Gallery One (12/12/12 – 6/21/17): </a:t>
            </a:r>
            <a:r>
              <a:rPr lang="en-GB" sz="1500" dirty="0">
                <a:hlinkClick r:id="rId9"/>
              </a:rPr>
              <a:t>https://www.youtube.com/watch?v=qWJqd6lyJ-E&amp;t=55s</a:t>
            </a:r>
            <a:r>
              <a:rPr lang="en-GB" sz="1500" dirty="0"/>
              <a:t> </a:t>
            </a:r>
          </a:p>
          <a:p>
            <a:pPr marL="342900" indent="-342900">
              <a:buFont typeface="Arial" panose="020B0604020202020204" pitchFamily="34" charset="0"/>
              <a:buChar char="•"/>
            </a:pPr>
            <a:r>
              <a:rPr lang="en-GB" sz="1500" b="1" dirty="0"/>
              <a:t>10 Most Advanced Holograms that are CRAZY!: </a:t>
            </a:r>
            <a:r>
              <a:rPr lang="en-GB" sz="1500" dirty="0">
                <a:hlinkClick r:id="rId10"/>
              </a:rPr>
              <a:t>https://www.youtube.com/watch?v=f7fffZ_k9ow</a:t>
            </a:r>
            <a:r>
              <a:rPr lang="en-GB" sz="1500" dirty="0"/>
              <a:t> </a:t>
            </a:r>
          </a:p>
          <a:p>
            <a:pPr marL="342900" indent="-342900">
              <a:buFont typeface="Arial" panose="020B0604020202020204" pitchFamily="34" charset="0"/>
              <a:buChar char="•"/>
            </a:pPr>
            <a:r>
              <a:rPr lang="en-GB" sz="1500" b="1" dirty="0"/>
              <a:t>Build a 3D Hologram Projector: </a:t>
            </a:r>
            <a:r>
              <a:rPr lang="en-GB" sz="1500" dirty="0">
                <a:hlinkClick r:id="rId11"/>
              </a:rPr>
              <a:t>https://www.youtube.com/watch?v=z9OEpAsosFw</a:t>
            </a:r>
            <a:r>
              <a:rPr lang="en-GB" sz="1500" dirty="0"/>
              <a:t> </a:t>
            </a:r>
          </a:p>
          <a:p>
            <a:pPr marL="342900" indent="-342900">
              <a:buFont typeface="Arial" panose="020B0604020202020204" pitchFamily="34" charset="0"/>
              <a:buChar char="•"/>
            </a:pPr>
            <a:r>
              <a:rPr lang="en-GB" sz="1500" b="1" dirty="0"/>
              <a:t>How to Make 3D Hologram Projector with Resin (Super Clear) - Resin DIY: </a:t>
            </a:r>
            <a:r>
              <a:rPr lang="en-GB" sz="1500" dirty="0">
                <a:hlinkClick r:id="rId12"/>
              </a:rPr>
              <a:t>https://www.youtube.com/watch?v=qNceVquu02o</a:t>
            </a:r>
            <a:r>
              <a:rPr lang="en-GB" sz="1500" dirty="0"/>
              <a:t> </a:t>
            </a:r>
          </a:p>
          <a:p>
            <a:pPr marL="342900" indent="-342900">
              <a:buFont typeface="Arial" panose="020B0604020202020204" pitchFamily="34" charset="0"/>
              <a:buChar char="•"/>
            </a:pPr>
            <a:r>
              <a:rPr lang="en-GB" sz="1500" b="1" dirty="0"/>
              <a:t>Castle </a:t>
            </a:r>
            <a:r>
              <a:rPr lang="en-GB" sz="1500" b="1" dirty="0" err="1"/>
              <a:t>Rajhenburg</a:t>
            </a:r>
            <a:r>
              <a:rPr lang="en-GB" sz="1500" b="1" dirty="0"/>
              <a:t> - 3D model: </a:t>
            </a:r>
            <a:r>
              <a:rPr lang="en-GB" sz="1500" dirty="0">
                <a:hlinkClick r:id="rId13"/>
              </a:rPr>
              <a:t>https://www.youtube.com/watch?v=Y3LiqDvXcwE&amp;t=64s</a:t>
            </a:r>
            <a:r>
              <a:rPr lang="en-GB" sz="1500" dirty="0"/>
              <a:t>  </a:t>
            </a:r>
          </a:p>
          <a:p>
            <a:pPr marL="342900" indent="-342900">
              <a:buFont typeface="Arial" panose="020B0604020202020204" pitchFamily="34" charset="0"/>
              <a:buChar char="•"/>
            </a:pPr>
            <a:r>
              <a:rPr lang="en-GB" sz="1500" b="1" dirty="0"/>
              <a:t>German Circus With Hologram Technology 2019: </a:t>
            </a:r>
            <a:r>
              <a:rPr lang="en-GB" sz="1500" dirty="0">
                <a:hlinkClick r:id="rId14"/>
              </a:rPr>
              <a:t>https://www.youtube.com/watch?v=bR_By2jEEcw</a:t>
            </a:r>
            <a:r>
              <a:rPr lang="en-GB" sz="1500" dirty="0"/>
              <a:t> </a:t>
            </a:r>
          </a:p>
          <a:p>
            <a:pPr marL="342900" indent="-342900">
              <a:buFont typeface="Arial" panose="020B0604020202020204" pitchFamily="34" charset="0"/>
              <a:buChar char="•"/>
            </a:pPr>
            <a:r>
              <a:rPr lang="en-GB" sz="1500" b="1" dirty="0"/>
              <a:t>Da Vinci Museum Rome 3D Hologram: </a:t>
            </a:r>
            <a:r>
              <a:rPr lang="en-GB" sz="1500" dirty="0">
                <a:hlinkClick r:id="rId15"/>
              </a:rPr>
              <a:t>https://www.youtube.com/watch?v=BVym6-BJ78c</a:t>
            </a:r>
            <a:r>
              <a:rPr lang="en-GB" sz="1500" dirty="0"/>
              <a:t> </a:t>
            </a:r>
          </a:p>
          <a:p>
            <a:pPr marL="342900" indent="-342900">
              <a:buFont typeface="Arial" panose="020B0604020202020204" pitchFamily="34" charset="0"/>
              <a:buChar char="•"/>
            </a:pPr>
            <a:r>
              <a:rPr lang="en-GB" sz="1500" b="1" dirty="0"/>
              <a:t>REAL holograms are finally here! (And they look very cool): </a:t>
            </a:r>
            <a:r>
              <a:rPr lang="en-GB" sz="1500" dirty="0">
                <a:hlinkClick r:id="rId16"/>
              </a:rPr>
              <a:t>https://www.youtube.com/watch?v=7oGtgbsmmg8&amp;t=103s</a:t>
            </a:r>
            <a:r>
              <a:rPr lang="en-GB" sz="1500" dirty="0"/>
              <a:t> </a:t>
            </a:r>
          </a:p>
          <a:p>
            <a:pPr marL="342900" indent="-342900">
              <a:buFont typeface="Arial" panose="020B0604020202020204" pitchFamily="34" charset="0"/>
              <a:buChar char="•"/>
            </a:pPr>
            <a:r>
              <a:rPr lang="en-GB" sz="1500" b="1" dirty="0"/>
              <a:t>Van Gogh, Atelier des </a:t>
            </a:r>
            <a:r>
              <a:rPr lang="en-GB" sz="1500" b="1" dirty="0" err="1"/>
              <a:t>Lumières</a:t>
            </a:r>
            <a:r>
              <a:rPr lang="en-GB" sz="1500" b="1" dirty="0"/>
              <a:t>, PARIS: </a:t>
            </a:r>
            <a:r>
              <a:rPr lang="en-GB" sz="1500" dirty="0">
                <a:hlinkClick r:id="rId17"/>
              </a:rPr>
              <a:t>https://www.youtube.com/watch?v=lNXzwzyo9xE</a:t>
            </a:r>
            <a:r>
              <a:rPr lang="en-GB" sz="1500" dirty="0"/>
              <a:t> </a:t>
            </a:r>
          </a:p>
          <a:p>
            <a:pPr marL="342900" indent="-342900">
              <a:buFont typeface="Arial" panose="020B0604020202020204" pitchFamily="34" charset="0"/>
              <a:buChar char="•"/>
            </a:pPr>
            <a:r>
              <a:rPr lang="en-GB" sz="1500" b="1" dirty="0"/>
              <a:t>Da Vinci Experience Multimedia Room: </a:t>
            </a:r>
            <a:r>
              <a:rPr lang="en-GB" sz="1500" dirty="0">
                <a:hlinkClick r:id="rId18"/>
              </a:rPr>
              <a:t>https://www.youtube.com/watch?v=-UjF0QhiOMM</a:t>
            </a:r>
            <a:r>
              <a:rPr lang="en-GB" sz="1500" dirty="0"/>
              <a:t> </a:t>
            </a:r>
          </a:p>
          <a:p>
            <a:pPr marL="342900" indent="-342900">
              <a:buFont typeface="Arial" panose="020B0604020202020204" pitchFamily="34" charset="0"/>
              <a:buChar char="•"/>
            </a:pPr>
            <a:r>
              <a:rPr lang="en-GB" sz="1500" b="1" dirty="0"/>
              <a:t>How to create immersive storytelling experiences - Gamification in Tourism Case Study: </a:t>
            </a:r>
            <a:r>
              <a:rPr lang="en-GB" sz="1500" dirty="0">
                <a:hlinkClick r:id="rId19"/>
              </a:rPr>
              <a:t>https://www.youtube.com/watch?v=CwLkqILkuSo</a:t>
            </a:r>
            <a:r>
              <a:rPr lang="en-GB" sz="1500" dirty="0"/>
              <a:t> </a:t>
            </a:r>
          </a:p>
        </p:txBody>
      </p:sp>
      <p:sp>
        <p:nvSpPr>
          <p:cNvPr id="8" name="Text Placeholder 14">
            <a:extLst>
              <a:ext uri="{FF2B5EF4-FFF2-40B4-BE49-F238E27FC236}">
                <a16:creationId xmlns:a16="http://schemas.microsoft.com/office/drawing/2014/main" id="{9E685EB5-0BCD-9984-8103-1FBBC00D676B}"/>
              </a:ext>
            </a:extLst>
          </p:cNvPr>
          <p:cNvSpPr>
            <a:spLocks noGrp="1"/>
          </p:cNvSpPr>
          <p:nvPr>
            <p:ph type="body" sz="quarter" idx="15"/>
          </p:nvPr>
        </p:nvSpPr>
        <p:spPr>
          <a:xfrm>
            <a:off x="251708" y="67635"/>
            <a:ext cx="11260668" cy="631527"/>
          </a:xfrm>
        </p:spPr>
        <p:txBody>
          <a:bodyPr>
            <a:normAutofit/>
          </a:bodyPr>
          <a:lstStyle/>
          <a:p>
            <a:r>
              <a:rPr lang="it-IT" dirty="0">
                <a:solidFill>
                  <a:schemeClr val="bg1"/>
                </a:solidFill>
                <a:latin typeface="+mn-lt"/>
              </a:rPr>
              <a:t>Fonti</a:t>
            </a:r>
          </a:p>
        </p:txBody>
      </p:sp>
    </p:spTree>
    <p:extLst>
      <p:ext uri="{BB962C8B-B14F-4D97-AF65-F5344CB8AC3E}">
        <p14:creationId xmlns:p14="http://schemas.microsoft.com/office/powerpoint/2010/main" val="2584591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651634" y="1"/>
            <a:ext cx="4888733"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2" name="Slide Number Placeholder 1">
            <a:extLst>
              <a:ext uri="{FF2B5EF4-FFF2-40B4-BE49-F238E27FC236}">
                <a16:creationId xmlns:a16="http://schemas.microsoft.com/office/drawing/2014/main" id="{AF06F3A4-2F05-48AD-A6B0-0AA6B62E9A96}"/>
              </a:ext>
            </a:extLst>
          </p:cNvPr>
          <p:cNvSpPr>
            <a:spLocks noGrp="1"/>
          </p:cNvSpPr>
          <p:nvPr>
            <p:ph type="sldNum" sz="quarter" idx="14"/>
          </p:nvPr>
        </p:nvSpPr>
        <p:spPr/>
        <p:txBody>
          <a:bodyPr/>
          <a:lstStyle/>
          <a:p>
            <a:fld id="{9C527BFA-2C0E-4CEC-B6A5-913A56FEF4B4}" type="slidenum">
              <a:rPr lang="fr-CA" smtClean="0"/>
              <a:pPr/>
              <a:t>75</a:t>
            </a:fld>
            <a:endParaRPr lang="fr-CA" dirty="0"/>
          </a:p>
        </p:txBody>
      </p:sp>
      <p:sp>
        <p:nvSpPr>
          <p:cNvPr id="16" name="Text Placeholder 15">
            <a:extLst>
              <a:ext uri="{FF2B5EF4-FFF2-40B4-BE49-F238E27FC236}">
                <a16:creationId xmlns:a16="http://schemas.microsoft.com/office/drawing/2014/main" id="{D2A3FCB1-BF03-DA4D-8439-0E948AC0096D}"/>
              </a:ext>
            </a:extLst>
          </p:cNvPr>
          <p:cNvSpPr>
            <a:spLocks noGrp="1"/>
          </p:cNvSpPr>
          <p:nvPr>
            <p:ph type="body" sz="quarter" idx="17"/>
          </p:nvPr>
        </p:nvSpPr>
        <p:spPr>
          <a:xfrm>
            <a:off x="465668" y="985520"/>
            <a:ext cx="11260666" cy="5560324"/>
          </a:xfrm>
        </p:spPr>
        <p:txBody>
          <a:bodyPr/>
          <a:lstStyle/>
          <a:p>
            <a:r>
              <a:rPr lang="en-GB" dirty="0"/>
              <a:t>⤤  Video:</a:t>
            </a:r>
          </a:p>
          <a:p>
            <a:endParaRPr lang="en-GB" sz="1600" b="1" dirty="0"/>
          </a:p>
          <a:p>
            <a:pPr marL="285750" indent="-285750">
              <a:buFont typeface="Arial" panose="020B0604020202020204" pitchFamily="34" charset="0"/>
              <a:buChar char="•"/>
            </a:pPr>
            <a:r>
              <a:rPr lang="en-GB" sz="1600" b="1" dirty="0"/>
              <a:t> </a:t>
            </a:r>
            <a:r>
              <a:rPr lang="en-GB" sz="1500" b="1" dirty="0"/>
              <a:t>Getting to “Wow!” | John Nottingham | </a:t>
            </a:r>
            <a:r>
              <a:rPr lang="en-GB" sz="1500" b="1" dirty="0" err="1"/>
              <a:t>TEDxAsburyPark</a:t>
            </a:r>
            <a:r>
              <a:rPr lang="en-GB" sz="1500" b="1" dirty="0"/>
              <a:t>: </a:t>
            </a:r>
            <a:r>
              <a:rPr lang="en-GB" sz="1500" dirty="0">
                <a:hlinkClick r:id="rId2"/>
              </a:rPr>
              <a:t>https://www.youtube.com/watch?v=jupM4Nc0Y_k</a:t>
            </a:r>
            <a:r>
              <a:rPr lang="en-GB" sz="1500" dirty="0"/>
              <a:t> </a:t>
            </a:r>
          </a:p>
          <a:p>
            <a:pPr marL="342900" indent="-342900">
              <a:buFont typeface="Arial" panose="020B0604020202020204" pitchFamily="34" charset="0"/>
              <a:buChar char="•"/>
            </a:pPr>
            <a:r>
              <a:rPr lang="en-GB" sz="1500" b="1" dirty="0"/>
              <a:t>5 best storytelling Ted Talks: </a:t>
            </a:r>
            <a:r>
              <a:rPr lang="en-GB" sz="1500" dirty="0">
                <a:hlinkClick r:id="rId3"/>
              </a:rPr>
              <a:t>https://allgoodtales.com/5-best-storytelling-ted-talks/</a:t>
            </a:r>
            <a:r>
              <a:rPr lang="en-GB" sz="1500" dirty="0"/>
              <a:t> </a:t>
            </a:r>
            <a:endParaRPr lang="sl-SI" sz="1500" dirty="0"/>
          </a:p>
          <a:p>
            <a:pPr marL="285750" indent="-285750">
              <a:buFont typeface="Arial" panose="020B0604020202020204" pitchFamily="34" charset="0"/>
              <a:buChar char="•"/>
            </a:pPr>
            <a:r>
              <a:rPr lang="sl-SI" sz="1500" b="1" dirty="0"/>
              <a:t> </a:t>
            </a:r>
            <a:r>
              <a:rPr lang="en-GB" sz="1500" b="1" dirty="0"/>
              <a:t>How to Make 360° Video (VR) : Basic Workflow Explained</a:t>
            </a:r>
            <a:r>
              <a:rPr lang="sl-SI" sz="1500" b="1" dirty="0"/>
              <a:t>:  </a:t>
            </a:r>
            <a:r>
              <a:rPr lang="sl-SI" sz="1500" dirty="0">
                <a:hlinkClick r:id="rId4"/>
              </a:rPr>
              <a:t>https://www.youtube.com/watch?v=84a8dsQSGB4</a:t>
            </a:r>
            <a:r>
              <a:rPr lang="sl-SI" sz="1500" dirty="0"/>
              <a:t> </a:t>
            </a:r>
          </a:p>
          <a:p>
            <a:pPr marL="285750" indent="-285750">
              <a:buFont typeface="Arial" panose="020B0604020202020204" pitchFamily="34" charset="0"/>
              <a:buChar char="•"/>
            </a:pPr>
            <a:r>
              <a:rPr lang="sl-SI" sz="1500" dirty="0"/>
              <a:t> </a:t>
            </a:r>
            <a:r>
              <a:rPr lang="en-GB" sz="1500" b="1" dirty="0"/>
              <a:t>e-</a:t>
            </a:r>
            <a:r>
              <a:rPr lang="en-GB" sz="1500" b="1" dirty="0" err="1"/>
              <a:t>Gradovi</a:t>
            </a:r>
            <a:r>
              <a:rPr lang="en-GB" sz="1500" b="1" dirty="0"/>
              <a:t> </a:t>
            </a:r>
            <a:r>
              <a:rPr lang="en-GB" sz="1500" b="1" dirty="0" err="1"/>
              <a:t>Posavja</a:t>
            </a:r>
            <a:r>
              <a:rPr lang="en-GB" sz="1500" b="1" dirty="0"/>
              <a:t> – trailer</a:t>
            </a:r>
            <a:r>
              <a:rPr lang="sl-SI" sz="1500" b="1" dirty="0"/>
              <a:t> video: </a:t>
            </a:r>
            <a:r>
              <a:rPr lang="sl-SI" sz="1500" dirty="0">
                <a:hlinkClick r:id="rId5"/>
              </a:rPr>
              <a:t>https://www.youtube.com/watch?v=KNC-Ohlmt3U</a:t>
            </a:r>
            <a:r>
              <a:rPr lang="sl-SI" sz="1500" dirty="0"/>
              <a:t> </a:t>
            </a:r>
            <a:endParaRPr lang="en-GB" sz="1500" dirty="0"/>
          </a:p>
          <a:p>
            <a:pPr marL="342900" indent="-342900">
              <a:buFont typeface="Arial" panose="020B0604020202020204" pitchFamily="34" charset="0"/>
              <a:buChar char="•"/>
            </a:pPr>
            <a:r>
              <a:rPr lang="en-GB" sz="1500" b="1" dirty="0" err="1"/>
              <a:t>teamLab</a:t>
            </a:r>
            <a:r>
              <a:rPr lang="en-GB" sz="1500" b="1" dirty="0"/>
              <a:t> Borderless Shanghai, Digest Movie: </a:t>
            </a:r>
            <a:r>
              <a:rPr lang="en-GB" sz="1500" dirty="0">
                <a:hlinkClick r:id="rId6"/>
              </a:rPr>
              <a:t>https://www.youtube.com/watch?v=jRjLBK9-ZZ0</a:t>
            </a:r>
            <a:r>
              <a:rPr lang="en-GB" sz="1500" dirty="0"/>
              <a:t> </a:t>
            </a:r>
          </a:p>
          <a:p>
            <a:endParaRPr lang="en-GB" sz="1600" b="1" dirty="0"/>
          </a:p>
          <a:p>
            <a:r>
              <a:rPr lang="en-GB" dirty="0"/>
              <a:t>⤤ Audio:</a:t>
            </a:r>
          </a:p>
          <a:p>
            <a:endParaRPr lang="en-GB" sz="1600" dirty="0"/>
          </a:p>
          <a:p>
            <a:pPr marL="285750" indent="-285750">
              <a:buFont typeface="Arial" panose="020B0604020202020204" pitchFamily="34" charset="0"/>
              <a:buChar char="•"/>
            </a:pPr>
            <a:r>
              <a:rPr lang="en-GB" sz="1500" b="1" dirty="0"/>
              <a:t>TE MET, To See the King (audio): </a:t>
            </a:r>
            <a:r>
              <a:rPr lang="en-GB" sz="1500" dirty="0">
                <a:hlinkClick r:id="rId7"/>
              </a:rPr>
              <a:t>https://soundcloud.com/metmuseum/505-the-king?utm_source=clipboard&amp;utm_campaign=wtshare&amp;utm_medium=widget&amp;utm_content=https%253A%252F%252Fsoundcloud.com%252Fmetmuseum%252F505-the-king</a:t>
            </a:r>
            <a:endParaRPr lang="en-GB" sz="1500" dirty="0"/>
          </a:p>
          <a:p>
            <a:pPr marL="285750" indent="-285750">
              <a:buFont typeface="Arial" panose="020B0604020202020204" pitchFamily="34" charset="0"/>
              <a:buChar char="•"/>
            </a:pPr>
            <a:r>
              <a:rPr lang="en-GB" sz="1500" b="1" dirty="0"/>
              <a:t>Inside the Circle of Fire: A Sheffield Sound Map by Chris Watson (2020 stereo version): </a:t>
            </a:r>
            <a:r>
              <a:rPr lang="en-GB" sz="1500" dirty="0">
                <a:hlinkClick r:id="rId8"/>
              </a:rPr>
              <a:t>https://www.youtube.com/watch?v=5hfoEDTn_fQ&amp;t=434s</a:t>
            </a:r>
            <a:r>
              <a:rPr lang="en-GB" sz="1500" dirty="0"/>
              <a:t> </a:t>
            </a:r>
          </a:p>
          <a:p>
            <a:endParaRPr lang="sl-SI" dirty="0"/>
          </a:p>
          <a:p>
            <a:r>
              <a:rPr lang="en-GB" dirty="0"/>
              <a:t>Canvas:</a:t>
            </a:r>
          </a:p>
          <a:p>
            <a:pPr marL="285750" lvl="0" indent="-285750">
              <a:spcAft>
                <a:spcPts val="0"/>
              </a:spcAft>
              <a:buSzPts val="1200"/>
              <a:buFont typeface="Arial" panose="020B0604020202020204" pitchFamily="34" charset="0"/>
              <a:buChar char="•"/>
            </a:pPr>
            <a:r>
              <a:rPr lang="en-GB" sz="1500" b="1" dirty="0">
                <a:solidFill>
                  <a:schemeClr val="bg1">
                    <a:lumMod val="50000"/>
                  </a:schemeClr>
                </a:solidFill>
              </a:rPr>
              <a:t>User </a:t>
            </a:r>
            <a:r>
              <a:rPr lang="en-GB" sz="1500" b="1" dirty="0" err="1">
                <a:solidFill>
                  <a:schemeClr val="bg1">
                    <a:lumMod val="50000"/>
                  </a:schemeClr>
                </a:solidFill>
              </a:rPr>
              <a:t>Centered</a:t>
            </a:r>
            <a:r>
              <a:rPr lang="en-GB" sz="1500" b="1" dirty="0">
                <a:solidFill>
                  <a:schemeClr val="bg1">
                    <a:lumMod val="50000"/>
                  </a:schemeClr>
                </a:solidFill>
              </a:rPr>
              <a:t> Design Canvas: </a:t>
            </a:r>
            <a:r>
              <a:rPr lang="en-GB" sz="1500" dirty="0">
                <a:solidFill>
                  <a:srgbClr val="0070C0"/>
                </a:solidFill>
                <a:hlinkClick r:id="rId9">
                  <a:extLst>
                    <a:ext uri="{A12FA001-AC4F-418D-AE19-62706E023703}">
                      <ahyp:hlinkClr xmlns:ahyp="http://schemas.microsoft.com/office/drawing/2018/hyperlinkcolor" val="tx"/>
                    </a:ext>
                  </a:extLst>
                </a:hlinkClick>
              </a:rPr>
              <a:t>https://cutt.ly/jnTvcjG</a:t>
            </a:r>
            <a:r>
              <a:rPr lang="en-GB" sz="1500" dirty="0">
                <a:solidFill>
                  <a:srgbClr val="0070C0"/>
                </a:solidFill>
              </a:rPr>
              <a:t>  </a:t>
            </a:r>
          </a:p>
          <a:p>
            <a:pPr marL="285750" lvl="0" indent="-285750">
              <a:spcAft>
                <a:spcPts val="0"/>
              </a:spcAft>
              <a:buSzPts val="1200"/>
              <a:buFont typeface="Arial" panose="020B0604020202020204" pitchFamily="34" charset="0"/>
              <a:buChar char="•"/>
            </a:pPr>
            <a:r>
              <a:rPr lang="en-GB" sz="1500" b="1" dirty="0">
                <a:solidFill>
                  <a:schemeClr val="bg1">
                    <a:lumMod val="50000"/>
                  </a:schemeClr>
                </a:solidFill>
              </a:rPr>
              <a:t>Unique Selling Proposition Canvas: </a:t>
            </a:r>
            <a:r>
              <a:rPr lang="en-GB" sz="1500" dirty="0">
                <a:solidFill>
                  <a:srgbClr val="0070C0"/>
                </a:solidFill>
                <a:hlinkClick r:id="rId10">
                  <a:extLst>
                    <a:ext uri="{A12FA001-AC4F-418D-AE19-62706E023703}">
                      <ahyp:hlinkClr xmlns:ahyp="http://schemas.microsoft.com/office/drawing/2018/hyperlinkcolor" val="tx"/>
                    </a:ext>
                  </a:extLst>
                </a:hlinkClick>
              </a:rPr>
              <a:t>https://cutt.ly/DnTvKTb</a:t>
            </a:r>
            <a:r>
              <a:rPr lang="en-GB" sz="1500" dirty="0">
                <a:solidFill>
                  <a:srgbClr val="0070C0"/>
                </a:solidFill>
              </a:rPr>
              <a:t>   </a:t>
            </a:r>
          </a:p>
          <a:p>
            <a:pPr marL="285750" lvl="0" indent="-285750">
              <a:spcAft>
                <a:spcPts val="0"/>
              </a:spcAft>
              <a:buSzPts val="1200"/>
              <a:buFont typeface="Arial" panose="020B0604020202020204" pitchFamily="34" charset="0"/>
              <a:buChar char="•"/>
            </a:pPr>
            <a:r>
              <a:rPr lang="en-GB" sz="1500" b="1" dirty="0">
                <a:solidFill>
                  <a:schemeClr val="bg1">
                    <a:lumMod val="50000"/>
                  </a:schemeClr>
                </a:solidFill>
              </a:rPr>
              <a:t>Persona Canvas: </a:t>
            </a:r>
            <a:r>
              <a:rPr lang="en-GB" sz="1500" dirty="0">
                <a:solidFill>
                  <a:srgbClr val="0070C0"/>
                </a:solidFill>
                <a:hlinkClick r:id="rId11">
                  <a:extLst>
                    <a:ext uri="{A12FA001-AC4F-418D-AE19-62706E023703}">
                      <ahyp:hlinkClr xmlns:ahyp="http://schemas.microsoft.com/office/drawing/2018/hyperlinkcolor" val="tx"/>
                    </a:ext>
                  </a:extLst>
                </a:hlinkClick>
              </a:rPr>
              <a:t>https://cutt.ly/2nTbpgn</a:t>
            </a:r>
            <a:r>
              <a:rPr lang="en-GB" sz="1500" dirty="0">
                <a:solidFill>
                  <a:srgbClr val="0070C0"/>
                </a:solidFill>
              </a:rPr>
              <a:t>  </a:t>
            </a:r>
          </a:p>
          <a:p>
            <a:pPr marL="285750" lvl="0" indent="-285750">
              <a:spcAft>
                <a:spcPts val="0"/>
              </a:spcAft>
              <a:buSzPts val="1200"/>
              <a:buFont typeface="Arial" panose="020B0604020202020204" pitchFamily="34" charset="0"/>
              <a:buChar char="•"/>
            </a:pPr>
            <a:r>
              <a:rPr lang="en-GB" sz="1500" b="1" dirty="0">
                <a:solidFill>
                  <a:schemeClr val="bg1">
                    <a:lumMod val="50000"/>
                  </a:schemeClr>
                </a:solidFill>
              </a:rPr>
              <a:t>Storytelling Canvas: </a:t>
            </a:r>
            <a:r>
              <a:rPr lang="en-GB" sz="1500" dirty="0">
                <a:solidFill>
                  <a:srgbClr val="0070C0"/>
                </a:solidFill>
                <a:hlinkClick r:id="rId12">
                  <a:extLst>
                    <a:ext uri="{A12FA001-AC4F-418D-AE19-62706E023703}">
                      <ahyp:hlinkClr xmlns:ahyp="http://schemas.microsoft.com/office/drawing/2018/hyperlinkcolor" val="tx"/>
                    </a:ext>
                  </a:extLst>
                </a:hlinkClick>
              </a:rPr>
              <a:t>https://cutt.ly/BnTbfPZ</a:t>
            </a:r>
            <a:r>
              <a:rPr lang="en-GB" sz="1500" dirty="0">
                <a:solidFill>
                  <a:srgbClr val="0070C0"/>
                </a:solidFill>
              </a:rPr>
              <a:t>  </a:t>
            </a:r>
          </a:p>
          <a:p>
            <a:endParaRPr lang="en-GB" sz="1600" b="1" dirty="0"/>
          </a:p>
          <a:p>
            <a:pPr marL="342900" indent="-342900">
              <a:buFont typeface="Arial" panose="020B0604020202020204" pitchFamily="34" charset="0"/>
              <a:buChar char="•"/>
            </a:pPr>
            <a:endParaRPr lang="en-GB" sz="1600" dirty="0"/>
          </a:p>
        </p:txBody>
      </p:sp>
      <p:sp>
        <p:nvSpPr>
          <p:cNvPr id="8" name="Text Placeholder 14">
            <a:extLst>
              <a:ext uri="{FF2B5EF4-FFF2-40B4-BE49-F238E27FC236}">
                <a16:creationId xmlns:a16="http://schemas.microsoft.com/office/drawing/2014/main" id="{0EF24568-A217-A635-02AB-A2CBD61D357B}"/>
              </a:ext>
            </a:extLst>
          </p:cNvPr>
          <p:cNvSpPr>
            <a:spLocks noGrp="1"/>
          </p:cNvSpPr>
          <p:nvPr>
            <p:ph type="body" sz="quarter" idx="15"/>
          </p:nvPr>
        </p:nvSpPr>
        <p:spPr>
          <a:xfrm>
            <a:off x="251708" y="67635"/>
            <a:ext cx="11260668" cy="631527"/>
          </a:xfrm>
        </p:spPr>
        <p:txBody>
          <a:bodyPr>
            <a:normAutofit/>
          </a:bodyPr>
          <a:lstStyle/>
          <a:p>
            <a:r>
              <a:rPr lang="it-IT" dirty="0">
                <a:solidFill>
                  <a:schemeClr val="bg1"/>
                </a:solidFill>
                <a:latin typeface="+mn-lt"/>
              </a:rPr>
              <a:t>Fonti</a:t>
            </a:r>
          </a:p>
        </p:txBody>
      </p:sp>
    </p:spTree>
    <p:extLst>
      <p:ext uri="{BB962C8B-B14F-4D97-AF65-F5344CB8AC3E}">
        <p14:creationId xmlns:p14="http://schemas.microsoft.com/office/powerpoint/2010/main" val="995153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651634" y="1"/>
            <a:ext cx="4888733"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en-GB" sz="2700"/>
          </a:p>
        </p:txBody>
      </p:sp>
      <p:sp>
        <p:nvSpPr>
          <p:cNvPr id="2" name="Slide Number Placeholder 1">
            <a:extLst>
              <a:ext uri="{FF2B5EF4-FFF2-40B4-BE49-F238E27FC236}">
                <a16:creationId xmlns:a16="http://schemas.microsoft.com/office/drawing/2014/main" id="{AF06F3A4-2F05-48AD-A6B0-0AA6B62E9A96}"/>
              </a:ext>
            </a:extLst>
          </p:cNvPr>
          <p:cNvSpPr>
            <a:spLocks noGrp="1"/>
          </p:cNvSpPr>
          <p:nvPr>
            <p:ph type="sldNum" sz="quarter" idx="14"/>
          </p:nvPr>
        </p:nvSpPr>
        <p:spPr>
          <a:xfrm>
            <a:off x="7722020" y="6560786"/>
            <a:ext cx="4301302" cy="229565"/>
          </a:xfrm>
        </p:spPr>
        <p:txBody>
          <a:bodyPr/>
          <a:lstStyle/>
          <a:p>
            <a:fld id="{9C527BFA-2C0E-4CEC-B6A5-913A56FEF4B4}" type="slidenum">
              <a:rPr lang="en-GB" smtClean="0"/>
              <a:pPr/>
              <a:t>8</a:t>
            </a:fld>
            <a:endParaRPr lang="en-GB"/>
          </a:p>
        </p:txBody>
      </p:sp>
      <p:sp>
        <p:nvSpPr>
          <p:cNvPr id="16" name="Text Placeholder 15">
            <a:extLst>
              <a:ext uri="{FF2B5EF4-FFF2-40B4-BE49-F238E27FC236}">
                <a16:creationId xmlns:a16="http://schemas.microsoft.com/office/drawing/2014/main" id="{D2A3FCB1-BF03-DA4D-8439-0E948AC0096D}"/>
              </a:ext>
            </a:extLst>
          </p:cNvPr>
          <p:cNvSpPr>
            <a:spLocks noGrp="1"/>
          </p:cNvSpPr>
          <p:nvPr>
            <p:ph type="body" sz="quarter" idx="17"/>
          </p:nvPr>
        </p:nvSpPr>
        <p:spPr>
          <a:xfrm>
            <a:off x="465667" y="1427467"/>
            <a:ext cx="11260666" cy="5133319"/>
          </a:xfrm>
        </p:spPr>
        <p:txBody>
          <a:bodyPr/>
          <a:lstStyle/>
          <a:p>
            <a:pPr algn="just">
              <a:lnSpc>
                <a:spcPct val="115000"/>
              </a:lnSpc>
              <a:buClr>
                <a:srgbClr val="7F7F7F"/>
              </a:buClr>
              <a:buSzPts val="1200"/>
            </a:pPr>
            <a:r>
              <a:rPr lang="it-IT" b="1" dirty="0">
                <a:latin typeface="+mn-lt"/>
              </a:rPr>
              <a:t>Più sensi sono coinvolti in un'esperienza e più realistica è la rappresentazione trasmessa, più realistica sarà l'esperienza immersiva. </a:t>
            </a:r>
          </a:p>
          <a:p>
            <a:pPr marL="0" lvl="0" indent="0" algn="just" rtl="0">
              <a:lnSpc>
                <a:spcPct val="115000"/>
              </a:lnSpc>
              <a:spcBef>
                <a:spcPts val="0"/>
              </a:spcBef>
              <a:spcAft>
                <a:spcPts val="0"/>
              </a:spcAft>
              <a:buClr>
                <a:srgbClr val="7F7F7F"/>
              </a:buClr>
              <a:buSzPts val="1200"/>
              <a:buNone/>
            </a:pPr>
            <a:endParaRPr lang="it-IT" b="0" dirty="0">
              <a:solidFill>
                <a:srgbClr val="7F7F7F"/>
              </a:solidFill>
              <a:latin typeface="+mn-lt"/>
            </a:endParaRPr>
          </a:p>
          <a:p>
            <a:pPr marL="0" lvl="0" indent="0" algn="just" rtl="0">
              <a:lnSpc>
                <a:spcPct val="115000"/>
              </a:lnSpc>
              <a:spcBef>
                <a:spcPts val="0"/>
              </a:spcBef>
              <a:spcAft>
                <a:spcPts val="0"/>
              </a:spcAft>
              <a:buClr>
                <a:srgbClr val="7F7F7F"/>
              </a:buClr>
              <a:buSzPts val="1200"/>
              <a:buNone/>
            </a:pPr>
            <a:r>
              <a:rPr lang="it-IT" b="0" dirty="0">
                <a:solidFill>
                  <a:schemeClr val="bg1">
                    <a:lumMod val="50000"/>
                  </a:schemeClr>
                </a:solidFill>
                <a:latin typeface="+mn-lt"/>
              </a:rPr>
              <a:t>Le Esperienze Turistiche </a:t>
            </a:r>
            <a:r>
              <a:rPr lang="it-IT" dirty="0">
                <a:solidFill>
                  <a:schemeClr val="bg1">
                    <a:lumMod val="50000"/>
                  </a:schemeClr>
                </a:solidFill>
                <a:latin typeface="+mn-lt"/>
              </a:rPr>
              <a:t>Immersive possono:</a:t>
            </a:r>
          </a:p>
          <a:p>
            <a:pPr marL="0" lvl="0" indent="0" algn="just" rtl="0">
              <a:lnSpc>
                <a:spcPct val="115000"/>
              </a:lnSpc>
              <a:spcBef>
                <a:spcPts val="0"/>
              </a:spcBef>
              <a:spcAft>
                <a:spcPts val="0"/>
              </a:spcAft>
              <a:buClr>
                <a:srgbClr val="7F7F7F"/>
              </a:buClr>
              <a:buSzPts val="1200"/>
              <a:buNone/>
            </a:pPr>
            <a:endParaRPr lang="it-IT" b="0" dirty="0">
              <a:solidFill>
                <a:schemeClr val="bg1">
                  <a:lumMod val="50000"/>
                </a:schemeClr>
              </a:solidFill>
              <a:latin typeface="+mn-lt"/>
            </a:endParaRPr>
          </a:p>
          <a:p>
            <a:pPr marL="285750" indent="-285750" algn="just">
              <a:lnSpc>
                <a:spcPct val="115000"/>
              </a:lnSpc>
              <a:buClr>
                <a:srgbClr val="7F7F7F"/>
              </a:buClr>
              <a:buSzPts val="1200"/>
              <a:buFont typeface="Arial" panose="020B0604020202020204" pitchFamily="34" charset="0"/>
              <a:buChar char="•"/>
            </a:pPr>
            <a:r>
              <a:rPr lang="it-IT" b="1" dirty="0">
                <a:solidFill>
                  <a:schemeClr val="bg1">
                    <a:lumMod val="50000"/>
                  </a:schemeClr>
                </a:solidFill>
                <a:latin typeface="+mn-lt"/>
              </a:rPr>
              <a:t>imitare </a:t>
            </a:r>
            <a:r>
              <a:rPr lang="it-IT" dirty="0">
                <a:solidFill>
                  <a:schemeClr val="bg1">
                    <a:lumMod val="50000"/>
                  </a:schemeClr>
                </a:solidFill>
                <a:latin typeface="+mn-lt"/>
              </a:rPr>
              <a:t>il mondo che ci circonda e coinvolgere i nostri sensi come fa la natura</a:t>
            </a:r>
            <a:br>
              <a:rPr lang="it-IT" dirty="0">
                <a:solidFill>
                  <a:schemeClr val="bg1">
                    <a:lumMod val="50000"/>
                  </a:schemeClr>
                </a:solidFill>
                <a:latin typeface="+mn-lt"/>
              </a:rPr>
            </a:br>
            <a:r>
              <a:rPr lang="it-IT" dirty="0">
                <a:solidFill>
                  <a:schemeClr val="bg1">
                    <a:lumMod val="50000"/>
                  </a:schemeClr>
                </a:solidFill>
                <a:latin typeface="+mn-lt"/>
              </a:rPr>
              <a:t>(guardate qui un esempio di natura immersiva in una stanza </a:t>
            </a:r>
            <a:r>
              <a:rPr lang="it-IT" dirty="0">
                <a:solidFill>
                  <a:schemeClr val="bg1">
                    <a:lumMod val="50000"/>
                  </a:schemeClr>
                </a:solidFill>
                <a:latin typeface="+mn-lt"/>
                <a:hlinkClick r:id="rId2">
                  <a:extLst>
                    <a:ext uri="{A12FA001-AC4F-418D-AE19-62706E023703}">
                      <ahyp:hlinkClr xmlns:ahyp="http://schemas.microsoft.com/office/drawing/2018/hyperlinkcolor" val="tx"/>
                    </a:ext>
                  </a:extLst>
                </a:hlinkClick>
              </a:rPr>
              <a:t>⤤</a:t>
            </a:r>
            <a:r>
              <a:rPr lang="it-IT" dirty="0">
                <a:solidFill>
                  <a:schemeClr val="bg1">
                    <a:lumMod val="50000"/>
                  </a:schemeClr>
                </a:solidFill>
                <a:latin typeface="+mn-lt"/>
              </a:rPr>
              <a:t>) </a:t>
            </a:r>
          </a:p>
          <a:p>
            <a:pPr marL="285750" lvl="0" indent="-285750" algn="just" rtl="0">
              <a:lnSpc>
                <a:spcPct val="115000"/>
              </a:lnSpc>
              <a:spcBef>
                <a:spcPts val="0"/>
              </a:spcBef>
              <a:spcAft>
                <a:spcPts val="0"/>
              </a:spcAft>
              <a:buClr>
                <a:srgbClr val="7F7F7F"/>
              </a:buClr>
              <a:buSzPts val="1200"/>
              <a:buFont typeface="Arial" panose="020B0604020202020204" pitchFamily="34" charset="0"/>
              <a:buChar char="•"/>
            </a:pPr>
            <a:endParaRPr lang="it-IT" dirty="0">
              <a:solidFill>
                <a:schemeClr val="bg1">
                  <a:lumMod val="50000"/>
                </a:schemeClr>
              </a:solidFill>
              <a:latin typeface="+mn-lt"/>
            </a:endParaRPr>
          </a:p>
          <a:p>
            <a:pPr marL="285750" lvl="0" indent="-285750" algn="just">
              <a:lnSpc>
                <a:spcPct val="115000"/>
              </a:lnSpc>
              <a:buClr>
                <a:srgbClr val="7F7F7F"/>
              </a:buClr>
              <a:buSzPts val="1200"/>
              <a:buFont typeface="Arial" panose="020B0604020202020204" pitchFamily="34" charset="0"/>
              <a:buChar char="•"/>
            </a:pPr>
            <a:r>
              <a:rPr lang="it-IT" b="1" dirty="0">
                <a:solidFill>
                  <a:schemeClr val="bg1">
                    <a:lumMod val="50000"/>
                  </a:schemeClr>
                </a:solidFill>
                <a:latin typeface="+mn-lt"/>
              </a:rPr>
              <a:t>esagerare, </a:t>
            </a:r>
            <a:r>
              <a:rPr lang="it-IT" dirty="0">
                <a:solidFill>
                  <a:schemeClr val="bg1">
                    <a:lumMod val="50000"/>
                  </a:schemeClr>
                </a:solidFill>
                <a:latin typeface="+mn-lt"/>
              </a:rPr>
              <a:t>creare mondi che non esistono (più/ancora), amplificare alcuni aspetti (sensi) rispetto ad altri.</a:t>
            </a:r>
          </a:p>
          <a:p>
            <a:pPr marL="266700" lvl="0" algn="just">
              <a:lnSpc>
                <a:spcPct val="115000"/>
              </a:lnSpc>
              <a:buClr>
                <a:srgbClr val="7F7F7F"/>
              </a:buClr>
              <a:buSzPts val="1200"/>
            </a:pPr>
            <a:r>
              <a:rPr lang="it-IT" dirty="0">
                <a:solidFill>
                  <a:schemeClr val="bg1">
                    <a:lumMod val="50000"/>
                  </a:schemeClr>
                </a:solidFill>
                <a:latin typeface="+mn-lt"/>
              </a:rPr>
              <a:t>(guardate qui un esempio di pittura artistica immersiva in VR </a:t>
            </a:r>
            <a:r>
              <a:rPr lang="it-IT" b="1" dirty="0">
                <a:solidFill>
                  <a:schemeClr val="bg1">
                    <a:lumMod val="50000"/>
                  </a:schemeClr>
                </a:solidFill>
                <a:latin typeface="+mn-lt"/>
                <a:hlinkClick r:id="rId3">
                  <a:extLst>
                    <a:ext uri="{A12FA001-AC4F-418D-AE19-62706E023703}">
                      <ahyp:hlinkClr xmlns:ahyp="http://schemas.microsoft.com/office/drawing/2018/hyperlinkcolor" val="tx"/>
                    </a:ext>
                  </a:extLst>
                </a:hlinkClick>
              </a:rPr>
              <a:t>⤤</a:t>
            </a:r>
            <a:r>
              <a:rPr lang="it-IT" b="1" dirty="0">
                <a:solidFill>
                  <a:schemeClr val="bg1">
                    <a:lumMod val="50000"/>
                  </a:schemeClr>
                </a:solidFill>
                <a:latin typeface="+mn-lt"/>
              </a:rPr>
              <a:t> </a:t>
            </a:r>
            <a:r>
              <a:rPr lang="it-IT" dirty="0">
                <a:solidFill>
                  <a:schemeClr val="bg1">
                    <a:lumMod val="50000"/>
                  </a:schemeClr>
                </a:solidFill>
                <a:latin typeface="+mn-lt"/>
              </a:rPr>
              <a:t>- clicca e spostati nel video)</a:t>
            </a:r>
          </a:p>
        </p:txBody>
      </p:sp>
      <p:sp>
        <p:nvSpPr>
          <p:cNvPr id="8" name="Text Placeholder 14">
            <a:extLst>
              <a:ext uri="{FF2B5EF4-FFF2-40B4-BE49-F238E27FC236}">
                <a16:creationId xmlns:a16="http://schemas.microsoft.com/office/drawing/2014/main" id="{4F4CD5EA-F610-FF07-466F-B3C9531C17E3}"/>
              </a:ext>
            </a:extLst>
          </p:cNvPr>
          <p:cNvSpPr txBox="1">
            <a:spLocks/>
          </p:cNvSpPr>
          <p:nvPr/>
        </p:nvSpPr>
        <p:spPr>
          <a:xfrm>
            <a:off x="465666" y="67649"/>
            <a:ext cx="11260668" cy="11688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buClr>
                <a:srgbClr val="E43794"/>
              </a:buClr>
              <a:buSzPts val="4000"/>
            </a:pPr>
            <a:r>
              <a:rPr lang="en-GB" dirty="0">
                <a:solidFill>
                  <a:schemeClr val="bg1"/>
                </a:solidFill>
                <a:latin typeface="+mn-lt"/>
              </a:rPr>
              <a:t>Cinque (ma non solo) sensi</a:t>
            </a:r>
          </a:p>
          <a:p>
            <a:pPr algn="ctr">
              <a:spcBef>
                <a:spcPts val="0"/>
              </a:spcBef>
              <a:buClr>
                <a:srgbClr val="E43794"/>
              </a:buClr>
              <a:buSzPts val="4000"/>
            </a:pPr>
            <a:endParaRPr lang="en-GB" sz="1800" b="0" dirty="0"/>
          </a:p>
          <a:p>
            <a:pPr algn="ctr">
              <a:spcBef>
                <a:spcPts val="0"/>
              </a:spcBef>
              <a:buClr>
                <a:srgbClr val="E43794"/>
              </a:buClr>
              <a:buSzPts val="4000"/>
            </a:pPr>
            <a:r>
              <a:rPr lang="it-IT" sz="2400" b="0" dirty="0">
                <a:latin typeface="+mn-lt"/>
              </a:rPr>
              <a:t>Immersivo significa coinvolgere tutti i nostri sensi</a:t>
            </a:r>
          </a:p>
          <a:p>
            <a:pPr algn="ctr">
              <a:spcBef>
                <a:spcPts val="0"/>
              </a:spcBef>
              <a:buClr>
                <a:srgbClr val="E43794"/>
              </a:buClr>
              <a:buSzPts val="4000"/>
            </a:pPr>
            <a:endParaRPr lang="en-GB" dirty="0"/>
          </a:p>
        </p:txBody>
      </p:sp>
    </p:spTree>
    <p:extLst>
      <p:ext uri="{BB962C8B-B14F-4D97-AF65-F5344CB8AC3E}">
        <p14:creationId xmlns:p14="http://schemas.microsoft.com/office/powerpoint/2010/main" val="4205740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651634" y="1"/>
            <a:ext cx="4888733"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2" name="Slide Number Placeholder 1">
            <a:extLst>
              <a:ext uri="{FF2B5EF4-FFF2-40B4-BE49-F238E27FC236}">
                <a16:creationId xmlns:a16="http://schemas.microsoft.com/office/drawing/2014/main" id="{AF06F3A4-2F05-48AD-A6B0-0AA6B62E9A96}"/>
              </a:ext>
            </a:extLst>
          </p:cNvPr>
          <p:cNvSpPr>
            <a:spLocks noGrp="1"/>
          </p:cNvSpPr>
          <p:nvPr>
            <p:ph type="sldNum" sz="quarter" idx="14"/>
          </p:nvPr>
        </p:nvSpPr>
        <p:spPr>
          <a:xfrm>
            <a:off x="7722020" y="6560786"/>
            <a:ext cx="4301302" cy="229565"/>
          </a:xfrm>
        </p:spPr>
        <p:txBody>
          <a:bodyPr/>
          <a:lstStyle/>
          <a:p>
            <a:fld id="{9C527BFA-2C0E-4CEC-B6A5-913A56FEF4B4}" type="slidenum">
              <a:rPr lang="fr-CA" smtClean="0"/>
              <a:pPr/>
              <a:t>9</a:t>
            </a:fld>
            <a:endParaRPr lang="fr-CA" dirty="0"/>
          </a:p>
        </p:txBody>
      </p:sp>
      <p:sp>
        <p:nvSpPr>
          <p:cNvPr id="15" name="Text Placeholder 14">
            <a:extLst>
              <a:ext uri="{FF2B5EF4-FFF2-40B4-BE49-F238E27FC236}">
                <a16:creationId xmlns:a16="http://schemas.microsoft.com/office/drawing/2014/main" id="{5BA14A6F-5CB3-5D4A-AE13-A3A07FBD2642}"/>
              </a:ext>
            </a:extLst>
          </p:cNvPr>
          <p:cNvSpPr>
            <a:spLocks noGrp="1"/>
          </p:cNvSpPr>
          <p:nvPr>
            <p:ph type="body" sz="quarter" idx="15"/>
          </p:nvPr>
        </p:nvSpPr>
        <p:spPr>
          <a:xfrm>
            <a:off x="173435" y="67649"/>
            <a:ext cx="11260668" cy="681759"/>
          </a:xfrm>
        </p:spPr>
        <p:txBody>
          <a:bodyPr>
            <a:normAutofit/>
          </a:bodyPr>
          <a:lstStyle/>
          <a:p>
            <a:pPr marL="0" lvl="0" indent="0" algn="ctr" rtl="0">
              <a:lnSpc>
                <a:spcPct val="90000"/>
              </a:lnSpc>
              <a:spcBef>
                <a:spcPts val="0"/>
              </a:spcBef>
              <a:spcAft>
                <a:spcPts val="0"/>
              </a:spcAft>
              <a:buClr>
                <a:srgbClr val="E43794"/>
              </a:buClr>
              <a:buSzPts val="4000"/>
              <a:buNone/>
            </a:pPr>
            <a:r>
              <a:rPr lang="it-IT" dirty="0">
                <a:solidFill>
                  <a:schemeClr val="bg1"/>
                </a:solidFill>
                <a:latin typeface="+mn-lt"/>
              </a:rPr>
              <a:t>Mappe sonore</a:t>
            </a:r>
            <a:endParaRPr lang="sl-SI" sz="1800" b="0" dirty="0">
              <a:solidFill>
                <a:schemeClr val="bg1"/>
              </a:solidFill>
              <a:latin typeface="+mn-lt"/>
            </a:endParaRPr>
          </a:p>
          <a:p>
            <a:pPr marL="0" lvl="0" indent="0" algn="ctr" rtl="0">
              <a:lnSpc>
                <a:spcPct val="90000"/>
              </a:lnSpc>
              <a:spcBef>
                <a:spcPts val="0"/>
              </a:spcBef>
              <a:spcAft>
                <a:spcPts val="0"/>
              </a:spcAft>
              <a:buClr>
                <a:srgbClr val="E43794"/>
              </a:buClr>
              <a:buSzPts val="4000"/>
              <a:buNone/>
            </a:pPr>
            <a:endParaRPr lang="en-US" dirty="0"/>
          </a:p>
        </p:txBody>
      </p:sp>
      <p:sp>
        <p:nvSpPr>
          <p:cNvPr id="16" name="Text Placeholder 15">
            <a:extLst>
              <a:ext uri="{FF2B5EF4-FFF2-40B4-BE49-F238E27FC236}">
                <a16:creationId xmlns:a16="http://schemas.microsoft.com/office/drawing/2014/main" id="{D2A3FCB1-BF03-DA4D-8439-0E948AC0096D}"/>
              </a:ext>
            </a:extLst>
          </p:cNvPr>
          <p:cNvSpPr>
            <a:spLocks noGrp="1"/>
          </p:cNvSpPr>
          <p:nvPr>
            <p:ph type="body" sz="quarter" idx="17"/>
          </p:nvPr>
        </p:nvSpPr>
        <p:spPr>
          <a:xfrm>
            <a:off x="465667" y="1064860"/>
            <a:ext cx="11260666" cy="5495925"/>
          </a:xfrm>
        </p:spPr>
        <p:txBody>
          <a:bodyPr/>
          <a:lstStyle/>
          <a:p>
            <a:pPr algn="just">
              <a:lnSpc>
                <a:spcPct val="115000"/>
              </a:lnSpc>
              <a:buClr>
                <a:srgbClr val="7F7F7F"/>
              </a:buClr>
              <a:buSzPts val="1200"/>
            </a:pPr>
            <a:r>
              <a:rPr lang="it-IT" dirty="0">
                <a:solidFill>
                  <a:schemeClr val="bg1">
                    <a:lumMod val="50000"/>
                  </a:schemeClr>
                </a:solidFill>
                <a:latin typeface="+mn-lt"/>
              </a:rPr>
              <a:t>In questo esempio di coinvolgimento dei sensi, una mappa sonora della città combina fotografie e suoni per fornire un'esperienza più ricca e profonda del luogo. </a:t>
            </a:r>
            <a:endParaRPr lang="it-IT" i="1" dirty="0">
              <a:solidFill>
                <a:schemeClr val="bg1">
                  <a:lumMod val="50000"/>
                </a:schemeClr>
              </a:solidFill>
              <a:highlight>
                <a:srgbClr val="FFFF00"/>
              </a:highlight>
              <a:latin typeface="+mn-lt"/>
            </a:endParaRPr>
          </a:p>
          <a:p>
            <a:pPr algn="just">
              <a:lnSpc>
                <a:spcPct val="115000"/>
              </a:lnSpc>
              <a:buClr>
                <a:srgbClr val="7F7F7F"/>
              </a:buClr>
              <a:buSzPts val="1200"/>
            </a:pPr>
            <a:endParaRPr lang="en-GB" i="1" dirty="0">
              <a:solidFill>
                <a:schemeClr val="bg1">
                  <a:lumMod val="50000"/>
                </a:schemeClr>
              </a:solidFill>
              <a:highlight>
                <a:srgbClr val="FFFF00"/>
              </a:highlight>
            </a:endParaRPr>
          </a:p>
          <a:p>
            <a:pPr algn="just">
              <a:lnSpc>
                <a:spcPct val="115000"/>
              </a:lnSpc>
              <a:buClr>
                <a:srgbClr val="7F7F7F"/>
              </a:buClr>
              <a:buSzPts val="1200"/>
            </a:pPr>
            <a:endParaRPr lang="en-GB" b="0" i="1" dirty="0">
              <a:solidFill>
                <a:schemeClr val="bg1">
                  <a:lumMod val="50000"/>
                </a:schemeClr>
              </a:solidFill>
              <a:highlight>
                <a:srgbClr val="FFFF00"/>
              </a:highlight>
            </a:endParaRPr>
          </a:p>
          <a:p>
            <a:pPr algn="just">
              <a:lnSpc>
                <a:spcPct val="115000"/>
              </a:lnSpc>
              <a:buClr>
                <a:srgbClr val="7F7F7F"/>
              </a:buClr>
              <a:buSzPts val="1200"/>
            </a:pPr>
            <a:endParaRPr lang="en-GB" i="1" dirty="0">
              <a:solidFill>
                <a:schemeClr val="bg1">
                  <a:lumMod val="50000"/>
                </a:schemeClr>
              </a:solidFill>
              <a:highlight>
                <a:srgbClr val="FFFF00"/>
              </a:highlight>
              <a:latin typeface="+mn-lt"/>
            </a:endParaRPr>
          </a:p>
          <a:p>
            <a:pPr algn="just">
              <a:lnSpc>
                <a:spcPct val="115000"/>
              </a:lnSpc>
              <a:buClr>
                <a:srgbClr val="7F7F7F"/>
              </a:buClr>
              <a:buSzPts val="1200"/>
            </a:pPr>
            <a:endParaRPr lang="en-GB" i="1" dirty="0">
              <a:solidFill>
                <a:schemeClr val="bg1">
                  <a:lumMod val="50000"/>
                </a:schemeClr>
              </a:solidFill>
              <a:highlight>
                <a:srgbClr val="FFFF00"/>
              </a:highlight>
              <a:latin typeface="+mn-lt"/>
            </a:endParaRPr>
          </a:p>
          <a:p>
            <a:pPr algn="just">
              <a:lnSpc>
                <a:spcPct val="115000"/>
              </a:lnSpc>
              <a:buClr>
                <a:srgbClr val="7F7F7F"/>
              </a:buClr>
              <a:buSzPts val="1200"/>
            </a:pPr>
            <a:endParaRPr lang="en-GB" b="0" i="1" dirty="0">
              <a:solidFill>
                <a:schemeClr val="bg1">
                  <a:lumMod val="50000"/>
                </a:schemeClr>
              </a:solidFill>
              <a:highlight>
                <a:srgbClr val="FFFF00"/>
              </a:highlight>
              <a:latin typeface="+mn-lt"/>
            </a:endParaRPr>
          </a:p>
          <a:p>
            <a:pPr algn="just">
              <a:lnSpc>
                <a:spcPct val="115000"/>
              </a:lnSpc>
              <a:buClr>
                <a:srgbClr val="7F7F7F"/>
              </a:buClr>
              <a:buSzPts val="1200"/>
            </a:pPr>
            <a:endParaRPr lang="en-GB" i="1" dirty="0">
              <a:solidFill>
                <a:schemeClr val="bg1">
                  <a:lumMod val="50000"/>
                </a:schemeClr>
              </a:solidFill>
              <a:highlight>
                <a:srgbClr val="FFFF00"/>
              </a:highlight>
              <a:latin typeface="+mn-lt"/>
            </a:endParaRPr>
          </a:p>
          <a:p>
            <a:pPr algn="just">
              <a:lnSpc>
                <a:spcPct val="115000"/>
              </a:lnSpc>
              <a:buClr>
                <a:srgbClr val="7F7F7F"/>
              </a:buClr>
              <a:buSzPts val="1200"/>
            </a:pPr>
            <a:endParaRPr lang="en-GB" b="0" i="1" dirty="0">
              <a:solidFill>
                <a:schemeClr val="bg1">
                  <a:lumMod val="50000"/>
                </a:schemeClr>
              </a:solidFill>
              <a:highlight>
                <a:srgbClr val="FFFF00"/>
              </a:highlight>
              <a:latin typeface="+mn-lt"/>
            </a:endParaRPr>
          </a:p>
          <a:p>
            <a:pPr algn="just">
              <a:lnSpc>
                <a:spcPct val="115000"/>
              </a:lnSpc>
              <a:buClr>
                <a:srgbClr val="7F7F7F"/>
              </a:buClr>
              <a:buSzPts val="1200"/>
            </a:pPr>
            <a:r>
              <a:rPr lang="it-IT" dirty="0">
                <a:latin typeface="+mn-lt"/>
              </a:rPr>
              <a:t>Si utilizzano combinazioni meno ovvie, ad esempio il suono della natura mentre si guarda un patrimonio industriale, può far emergere il rapporto tra questi due elementi. I suoni piacevoli parlerebbero di una potenziale armonia, mentre il rumore renderebbe evidente il conflitto tra i due.</a:t>
            </a:r>
            <a:endParaRPr lang="en-GB" sz="1800" b="0" i="1" dirty="0">
              <a:solidFill>
                <a:schemeClr val="bg1">
                  <a:lumMod val="50000"/>
                </a:schemeClr>
              </a:solidFill>
              <a:highlight>
                <a:srgbClr val="FFFF00"/>
              </a:highlight>
              <a:latin typeface="+mn-lt"/>
            </a:endParaRPr>
          </a:p>
        </p:txBody>
      </p:sp>
      <p:pic>
        <p:nvPicPr>
          <p:cNvPr id="6" name="Slika 5">
            <a:hlinkClick r:id="rId2"/>
            <a:extLst>
              <a:ext uri="{FF2B5EF4-FFF2-40B4-BE49-F238E27FC236}">
                <a16:creationId xmlns:a16="http://schemas.microsoft.com/office/drawing/2014/main" id="{779BA13C-E831-4417-A7FB-119EBC023162}"/>
              </a:ext>
            </a:extLst>
          </p:cNvPr>
          <p:cNvPicPr>
            <a:picLocks noChangeAspect="1"/>
          </p:cNvPicPr>
          <p:nvPr/>
        </p:nvPicPr>
        <p:blipFill>
          <a:blip r:embed="rId3"/>
          <a:stretch>
            <a:fillRect/>
          </a:stretch>
        </p:blipFill>
        <p:spPr>
          <a:xfrm>
            <a:off x="2915061" y="2200314"/>
            <a:ext cx="6361878" cy="2407197"/>
          </a:xfrm>
          <a:prstGeom prst="rect">
            <a:avLst/>
          </a:prstGeom>
        </p:spPr>
      </p:pic>
      <p:sp>
        <p:nvSpPr>
          <p:cNvPr id="5" name="PoljeZBesedilom 4">
            <a:extLst>
              <a:ext uri="{FF2B5EF4-FFF2-40B4-BE49-F238E27FC236}">
                <a16:creationId xmlns:a16="http://schemas.microsoft.com/office/drawing/2014/main" id="{F949BF9B-C937-4CB6-80E0-6588DFD5470E}"/>
              </a:ext>
            </a:extLst>
          </p:cNvPr>
          <p:cNvSpPr txBox="1"/>
          <p:nvPr/>
        </p:nvSpPr>
        <p:spPr>
          <a:xfrm>
            <a:off x="9276939" y="3999633"/>
            <a:ext cx="2449394" cy="646331"/>
          </a:xfrm>
          <a:prstGeom prst="rect">
            <a:avLst/>
          </a:prstGeom>
          <a:noFill/>
        </p:spPr>
        <p:txBody>
          <a:bodyPr wrap="square" rtlCol="0">
            <a:spAutoFit/>
          </a:bodyPr>
          <a:lstStyle/>
          <a:p>
            <a:r>
              <a:rPr lang="it-IT" dirty="0">
                <a:solidFill>
                  <a:schemeClr val="bg1">
                    <a:lumMod val="50000"/>
                  </a:schemeClr>
                </a:solidFill>
              </a:rPr>
              <a:t>*clicca </a:t>
            </a:r>
            <a:r>
              <a:rPr lang="it-IT" dirty="0" err="1">
                <a:solidFill>
                  <a:schemeClr val="bg1">
                    <a:lumMod val="50000"/>
                  </a:schemeClr>
                </a:solidFill>
              </a:rPr>
              <a:t>sull’imagine</a:t>
            </a:r>
            <a:r>
              <a:rPr lang="it-IT" dirty="0">
                <a:solidFill>
                  <a:schemeClr val="bg1">
                    <a:lumMod val="50000"/>
                  </a:schemeClr>
                </a:solidFill>
              </a:rPr>
              <a:t> per vedere ed ascoltare</a:t>
            </a:r>
            <a:endParaRPr lang="it-IT" dirty="0"/>
          </a:p>
        </p:txBody>
      </p:sp>
    </p:spTree>
    <p:extLst>
      <p:ext uri="{BB962C8B-B14F-4D97-AF65-F5344CB8AC3E}">
        <p14:creationId xmlns:p14="http://schemas.microsoft.com/office/powerpoint/2010/main" val="3985368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69984</TotalTime>
  <Words>7569</Words>
  <Application>Microsoft Macintosh PowerPoint</Application>
  <PresentationFormat>Widescreen</PresentationFormat>
  <Paragraphs>697</Paragraphs>
  <Slides>75</Slides>
  <Notes>13</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75</vt:i4>
      </vt:variant>
    </vt:vector>
  </HeadingPairs>
  <TitlesOfParts>
    <vt:vector size="83" baseType="lpstr">
      <vt:lpstr>Arial</vt:lpstr>
      <vt:lpstr>Avenir</vt:lpstr>
      <vt:lpstr>Avenir Black</vt:lpstr>
      <vt:lpstr>Calibri</vt:lpstr>
      <vt:lpstr>Calibri Light</vt:lpstr>
      <vt:lpstr>Montserrat</vt:lpstr>
      <vt:lpstr>Noto Sans</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Robz</dc:creator>
  <cp:lastModifiedBy>Emma Taveri</cp:lastModifiedBy>
  <cp:revision>3845</cp:revision>
  <dcterms:created xsi:type="dcterms:W3CDTF">2016-05-11T14:31:01Z</dcterms:created>
  <dcterms:modified xsi:type="dcterms:W3CDTF">2022-07-06T10:32:14Z</dcterms:modified>
</cp:coreProperties>
</file>