
<file path=[Content_Types].xml><?xml version="1.0" encoding="utf-8"?>
<Types xmlns="http://schemas.openxmlformats.org/package/2006/content-types">
  <Default Extension="xml" ContentType="application/vnd.openxmlformats-officedocument.extended-properties+xml"/>
  <Default Extension="png" ContentType="image/png"/>
  <Default Extension="emf" ContentType="image/x-emf"/>
  <Default Extension="jpeg" ContentType="image/jpeg"/>
  <Default Extension="fntdata" ContentType="application/x-fontdata"/>
  <Default Extension="jpg" ContentType="image/jpeg"/>
  <Default Extension="rels" ContentType="application/vnd.openxmlformats-package.relationships+xml"/>
  <Override PartName="/docProps/core.xml" ContentType="application/vnd.openxmlformats-package.core-properties+xml"/>
  <Override PartName="/ppt/presentation.xml" ContentType="application/vnd.openxmlformats-officedocument.presentationml.presentation.main+xml"/>
  <Override PartName="/ppt/slides/slide1211.xml" ContentType="application/vnd.openxmlformats-officedocument.presentationml.slide+xml"/>
  <Override PartName="/ppt/notesSlides/notesSlide811.xml" ContentType="application/vnd.openxmlformats-officedocument.presentationml.notesSlide+xml"/>
  <Override PartName="/ppt/notesMasters/notesMaster111.xml" ContentType="application/vnd.openxmlformats-officedocument.presentationml.notesMaster+xml"/>
  <Override PartName="/ppt/theme/theme211.xml" ContentType="application/vnd.openxmlformats-officedocument.theme+xml"/>
  <Override PartName="/ppt/slideLayouts/slideLayout811.xml" ContentType="application/vnd.openxmlformats-officedocument.presentationml.slideLayout+xml"/>
  <Override PartName="/ppt/slideMasters/slideMaster111.xml" ContentType="application/vnd.openxmlformats-officedocument.presentationml.slideMaster+xml"/>
  <Override PartName="/ppt/slideLayouts/slideLayout1322.xml" ContentType="application/vnd.openxmlformats-officedocument.presentationml.slideLayout+xml"/>
  <Override PartName="/ppt/slideLayouts/slideLayout333.xml" ContentType="application/vnd.openxmlformats-officedocument.presentationml.slideLayout+xml"/>
  <Override PartName="/ppt/slideLayouts/slideLayout744.xml" ContentType="application/vnd.openxmlformats-officedocument.presentationml.slideLayout+xml"/>
  <Override PartName="/ppt/slideLayouts/slideLayout1255.xml" ContentType="application/vnd.openxmlformats-officedocument.presentationml.slideLayout+xml"/>
  <Override PartName="/ppt/theme/theme122.xml" ContentType="application/vnd.openxmlformats-officedocument.theme+xml"/>
  <Override PartName="/ppt/slideLayouts/slideLayout266.xml" ContentType="application/vnd.openxmlformats-officedocument.presentationml.slideLayout+xml"/>
  <Override PartName="/ppt/slideLayouts/slideLayout1677.xml" ContentType="application/vnd.openxmlformats-officedocument.presentationml.slideLayout+xml"/>
  <Override PartName="/ppt/slideLayouts/slideLayout188.xml" ContentType="application/vnd.openxmlformats-officedocument.presentationml.slideLayout+xml"/>
  <Override PartName="/ppt/slideLayouts/slideLayout699.xml" ContentType="application/vnd.openxmlformats-officedocument.presentationml.slideLayout+xml"/>
  <Override PartName="/ppt/slideLayouts/slideLayout111010.xml" ContentType="application/vnd.openxmlformats-officedocument.presentationml.slideLayout+xml"/>
  <Override PartName="/ppt/slideLayouts/slideLayout51111.xml" ContentType="application/vnd.openxmlformats-officedocument.presentationml.slideLayout+xml"/>
  <Override PartName="/ppt/slideLayouts/slideLayout151212.xml" ContentType="application/vnd.openxmlformats-officedocument.presentationml.slideLayout+xml"/>
  <Override PartName="/ppt/slideLayouts/slideLayout101313.xml" ContentType="application/vnd.openxmlformats-officedocument.presentationml.slideLayout+xml"/>
  <Override PartName="/ppt/slideLayouts/slideLayout41414.xml" ContentType="application/vnd.openxmlformats-officedocument.presentationml.slideLayout+xml"/>
  <Override PartName="/ppt/slideLayouts/slideLayout91515.xml" ContentType="application/vnd.openxmlformats-officedocument.presentationml.slideLayout+xml"/>
  <Override PartName="/ppt/slideLayouts/slideLayout141616.xml" ContentType="application/vnd.openxmlformats-officedocument.presentationml.slideLayout+xml"/>
  <Override PartName="/ppt/slides/slide1722.xml" ContentType="application/vnd.openxmlformats-officedocument.presentationml.slide+xml"/>
  <Override PartName="/ppt/notesSlides/notesSlide1222.xml" ContentType="application/vnd.openxmlformats-officedocument.presentationml.notesSlide+xml"/>
  <Override PartName="/ppt/slides/slide2533.xml" ContentType="application/vnd.openxmlformats-officedocument.presentationml.slide+xml"/>
  <Override PartName="/ppt/slides/slide2044.xml" ContentType="application/vnd.openxmlformats-officedocument.presentationml.slide+xml"/>
  <Override PartName="/ppt/notesSlides/notesSlide1533.xml" ContentType="application/vnd.openxmlformats-officedocument.presentationml.notesSlide+xml"/>
  <Override PartName="/ppt/tableStyles.xml" ContentType="application/vnd.openxmlformats-officedocument.presentationml.tableStyles+xml"/>
  <Override PartName="/ppt/slides/slide655.xml" ContentType="application/vnd.openxmlformats-officedocument.presentationml.slide+xml"/>
  <Override PartName="/ppt/notesSlides/notesSlide344.xml" ContentType="application/vnd.openxmlformats-officedocument.presentationml.notesSlide+xml"/>
  <Override PartName="/ppt/slides/slide166.xml" ContentType="application/vnd.openxmlformats-officedocument.presentationml.slide+xml"/>
  <Override PartName="/ppt/slides/slide1577.xml" ContentType="application/vnd.openxmlformats-officedocument.presentationml.slide+xml"/>
  <Override PartName="/ppt/notesSlides/notesSlide1155.xml" ContentType="application/vnd.openxmlformats-officedocument.presentationml.notesSlide+xml"/>
  <Override PartName="/ppt/slides/slide2888.xml" ContentType="application/vnd.openxmlformats-officedocument.presentationml.slide+xml"/>
  <Override PartName="/ppt/notesSlides/notesSlide1866.xml" ContentType="application/vnd.openxmlformats-officedocument.presentationml.notesSlide+xml"/>
  <Override PartName="/ppt/slides/slide1099.xml" ContentType="application/vnd.openxmlformats-officedocument.presentationml.slide+xml"/>
  <Override PartName="/ppt/notesSlides/notesSlide777.xml" ContentType="application/vnd.openxmlformats-officedocument.presentationml.notesSlide+xml"/>
  <Override PartName="/ppt/slides/slide231010.xml" ContentType="application/vnd.openxmlformats-officedocument.presentationml.slide+xml"/>
  <Override PartName="/ppt/viewProps.xml" ContentType="application/vnd.openxmlformats-officedocument.presentationml.viewProps+xml"/>
  <Override PartName="/ppt/slides/slide41111.xml" ContentType="application/vnd.openxmlformats-officedocument.presentationml.slide+xml"/>
  <Override PartName="/ppt/notesSlides/notesSlide288.xml" ContentType="application/vnd.openxmlformats-officedocument.presentationml.notesSlide+xml"/>
  <Override PartName="/ppt/slides/slide141212.xml" ContentType="application/vnd.openxmlformats-officedocument.presentationml.slide+xml"/>
  <Override PartName="/ppt/notesSlides/notesSlide1099.xml" ContentType="application/vnd.openxmlformats-officedocument.presentationml.notesSlide+xml"/>
  <Override PartName="/ppt/slides/slide221313.xml" ContentType="application/vnd.openxmlformats-officedocument.presentationml.slide+xml"/>
  <Override PartName="/ppt/slides/slide271414.xml" ContentType="application/vnd.openxmlformats-officedocument.presentationml.slide+xml"/>
  <Override PartName="/ppt/authors.xml" ContentType="application/vnd.ms-powerpoint.authors+xml"/>
  <Override PartName="/ppt/slides/slide91515.xml" ContentType="application/vnd.openxmlformats-officedocument.presentationml.slide+xml"/>
  <Override PartName="/ppt/notesSlides/notesSlide61010.xml" ContentType="application/vnd.openxmlformats-officedocument.presentationml.notesSlide+xml"/>
  <Override PartName="/ppt/slides/slide181616.xml" ContentType="application/vnd.openxmlformats-officedocument.presentationml.slide+xml"/>
  <Override PartName="/ppt/notesSlides/notesSlide131111.xml" ContentType="application/vnd.openxmlformats-officedocument.presentationml.notesSlide+xml"/>
  <Override PartName="/ppt/presProps.xml" ContentType="application/vnd.openxmlformats-officedocument.presentationml.presProps+xml"/>
  <Override PartName="/ppt/slides/slide31717.xml" ContentType="application/vnd.openxmlformats-officedocument.presentationml.slide+xml"/>
  <Override PartName="/ppt/slides/slide81818.xml" ContentType="application/vnd.openxmlformats-officedocument.presentationml.slide+xml"/>
  <Override PartName="/ppt/notesSlides/notesSlide51212.xml" ContentType="application/vnd.openxmlformats-officedocument.presentationml.notesSlide+xml"/>
  <Override PartName="/ppt/slides/slide131919.xml" ContentType="application/vnd.openxmlformats-officedocument.presentationml.slide+xml"/>
  <Override PartName="/ppt/notesSlides/notesSlide91313.xml" ContentType="application/vnd.openxmlformats-officedocument.presentationml.notesSlide+xml"/>
  <Override PartName="/ppt/slides/slide212020.xml" ContentType="application/vnd.openxmlformats-officedocument.presentationml.slide+xml"/>
  <Override PartName="/ppt/notesSlides/notesSlide161414.xml" ContentType="application/vnd.openxmlformats-officedocument.presentationml.notesSlide+xml"/>
  <Override PartName="/ppt/slides/slide262121.xml" ContentType="application/vnd.openxmlformats-officedocument.presentationml.slide+xml"/>
  <Override PartName="/ppt/notesSlides/notesSlide171515.xml" ContentType="application/vnd.openxmlformats-officedocument.presentationml.notesSlide+xml"/>
  <Override PartName="/ppt/commentAuthors.xml" ContentType="application/vnd.openxmlformats-officedocument.presentationml.commentAuthors+xml"/>
  <Override PartName="/ppt/revisionInfo.xml" ContentType="application/vnd.ms-powerpoint.revisioninfo+xml"/>
  <Override PartName="/ppt/slides/slide72222.xml" ContentType="application/vnd.openxmlformats-officedocument.presentationml.slide+xml"/>
  <Override PartName="/ppt/notesSlides/notesSlide41616.xml" ContentType="application/vnd.openxmlformats-officedocument.presentationml.notesSlide+xml"/>
  <Override PartName="/ppt/slides/slide22323.xml" ContentType="application/vnd.openxmlformats-officedocument.presentationml.slide+xml"/>
  <Override PartName="/ppt/notesSlides/notesSlide11717.xml" ContentType="application/vnd.openxmlformats-officedocument.presentationml.notesSlide+xml"/>
  <Override PartName="/ppt/slides/slide112424.xml" ContentType="application/vnd.openxmlformats-officedocument.presentationml.slide+xml"/>
  <Override PartName="/ppt/slides/slide162525.xml" ContentType="application/vnd.openxmlformats-officedocument.presentationml.slide+xml"/>
  <Override PartName="/ppt/slides/slide242626.xml" ContentType="application/vnd.openxmlformats-officedocument.presentationml.slide+xml"/>
  <Override PartName="/ppt/slides/slide192727.xml" ContentType="application/vnd.openxmlformats-officedocument.presentationml.slide+xml"/>
  <Override PartName="/ppt/notesSlides/notesSlide141818.xml" ContentType="application/vnd.openxmlformats-officedocument.presentationml.notesSlide+xml"/>
  <Override PartName="/ppt/slides/slide52828.xml" ContentType="application/vnd.openxmlformats-officedocument.presentationml.slide+xml"/>
</Types>
</file>

<file path=_rels/.rels>&#65279;<?xml version="1.0" encoding="utf-8"?><Relationships xmlns="http://schemas.openxmlformats.org/package/2006/relationships"><Relationship Type="http://schemas.openxmlformats.org/officeDocument/2006/relationships/extended-properties" Target="/docProps/app.xml" Id="rId3" /><Relationship Type="http://schemas.openxmlformats.org/package/2006/relationships/metadata/core-properties" Target="/docProps/core.xml" Id="rId2" /><Relationship Type="http://schemas.openxmlformats.org/officeDocument/2006/relationships/officeDocument" Target="/ppt/presentation.xml" Id="rId1"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30"/>
  </p:notesMasterIdLst>
  <p:sldIdLst>
    <p:sldId id="1296" r:id="rId2"/>
    <p:sldId id="257" r:id="rId3"/>
    <p:sldId id="1297" r:id="rId4"/>
    <p:sldId id="259" r:id="rId5"/>
    <p:sldId id="1298" r:id="rId6"/>
    <p:sldId id="261" r:id="rId7"/>
    <p:sldId id="1303" r:id="rId8"/>
    <p:sldId id="1307" r:id="rId9"/>
    <p:sldId id="1308" r:id="rId10"/>
    <p:sldId id="274" r:id="rId11"/>
    <p:sldId id="1299" r:id="rId12"/>
    <p:sldId id="264" r:id="rId13"/>
    <p:sldId id="1309" r:id="rId14"/>
    <p:sldId id="265" r:id="rId15"/>
    <p:sldId id="266" r:id="rId16"/>
    <p:sldId id="1300" r:id="rId17"/>
    <p:sldId id="268" r:id="rId18"/>
    <p:sldId id="1310" r:id="rId19"/>
    <p:sldId id="1312" r:id="rId20"/>
    <p:sldId id="269" r:id="rId21"/>
    <p:sldId id="1329" r:id="rId22"/>
    <p:sldId id="1301" r:id="rId23"/>
    <p:sldId id="1316" r:id="rId24"/>
    <p:sldId id="1317" r:id="rId25"/>
    <p:sldId id="1318" r:id="rId26"/>
    <p:sldId id="272" r:id="rId27"/>
    <p:sldId id="1328" r:id="rId28"/>
    <p:sldId id="273"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Montserrat" panose="00000500000000000000" pitchFamily="2" charset="0"/>
      <p:regular r:id="rId35"/>
      <p:bold r:id="rId36"/>
      <p:italic r:id="rId37"/>
      <p:boldItalic r:id="rId38"/>
    </p:embeddedFont>
    <p:embeddedFont>
      <p:font typeface="Noto Sans" panose="020B0502040504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pos="7219">
          <p15:clr>
            <a:srgbClr val="A4A3A4"/>
          </p15:clr>
        </p15:guide>
        <p15:guide id="3" orient="horz" pos="3906">
          <p15:clr>
            <a:srgbClr val="A4A3A4"/>
          </p15:clr>
        </p15:guide>
        <p15:guide id="4" pos="461">
          <p15:clr>
            <a:srgbClr val="A4A3A4"/>
          </p15:clr>
        </p15:guide>
        <p15:guide id="5" orient="horz" pos="504">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B51F0D-17CB-A9D8-26CB-00B4B693B144}" name="Maire Gaffney" initials="MG" userId="S::maire@bdelonline.com::53deb49e-ea2b-4ef2-8af7-6a10eca33ca8" providerId="AD"/>
  <p188:author id="{8443ED59-20C7-4FDF-8DCA-8A14D1AA1C8C}" name="Microsoft Office User" initials="MOU" userId="Microsoft Office Us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rnej C." initials="JC" lastIdx="21" clrIdx="0">
    <p:extLst>
      <p:ext uri="{19B8F6BF-5375-455C-9EA6-DF929625EA0E}">
        <p15:presenceInfo xmlns:p15="http://schemas.microsoft.com/office/powerpoint/2012/main" userId="Jernej 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1A6A"/>
    <a:srgbClr val="E43794"/>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550A1E-7CC6-46F1-B37D-37802F9BB92D}" v="52" dt="2022-02-11T15:03:06.405"/>
  </p1510:revLst>
</p1510:revInfo>
</file>

<file path=ppt/tableStyles.xml><?xml version="1.0" encoding="utf-8"?>
<a:tblStyleLst xmlns:a="http://schemas.openxmlformats.org/drawingml/2006/main" def="{35E8D7CE-3278-4515-8369-591D1D3D2F60}">
  <a:tblStyle styleId="{35E8D7CE-3278-4515-8369-591D1D3D2F60}" styleName="Table_0">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4676"/>
  </p:normalViewPr>
  <p:slideViewPr>
    <p:cSldViewPr snapToGrid="0">
      <p:cViewPr varScale="1">
        <p:scale>
          <a:sx n="76" d="100"/>
          <a:sy n="76" d="100"/>
        </p:scale>
        <p:origin x="1291" y="48"/>
      </p:cViewPr>
      <p:guideLst>
        <p:guide pos="3840"/>
        <p:guide pos="7219"/>
        <p:guide orient="horz" pos="3906"/>
        <p:guide pos="461"/>
        <p:guide orient="horz" pos="504"/>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ppt/slides/slide1211.xml" Id="rId13" /><Relationship Type="http://schemas.openxmlformats.org/officeDocument/2006/relationships/slide" Target="/ppt/slides/slide1722.xml" Id="rId18" /><Relationship Type="http://schemas.openxmlformats.org/officeDocument/2006/relationships/slide" Target="/ppt/slides/slide2533.xml" Id="rId26" /><Relationship Type="http://schemas.openxmlformats.org/officeDocument/2006/relationships/font" Target="/ppt/fonts/font9.fntdata" Id="rId39" /><Relationship Type="http://schemas.openxmlformats.org/officeDocument/2006/relationships/slide" Target="/ppt/slides/slide2044.xml" Id="rId21" /><Relationship Type="http://schemas.openxmlformats.org/officeDocument/2006/relationships/font" Target="/ppt/fonts/font422.fntdata" Id="rId34" /><Relationship Type="http://schemas.openxmlformats.org/officeDocument/2006/relationships/font" Target="/ppt/fonts/font1233.fntdata" Id="rId42" /><Relationship Type="http://schemas.openxmlformats.org/officeDocument/2006/relationships/tableStyles" Target="/ppt/tableStyles.xml" Id="rId47" /><Relationship Type="http://schemas.openxmlformats.org/officeDocument/2006/relationships/slide" Target="/ppt/slides/slide655.xml" Id="rId7" /><Relationship Type="http://schemas.openxmlformats.org/officeDocument/2006/relationships/slide" Target="/ppt/slides/slide166.xml" Id="rId2" /><Relationship Type="http://schemas.openxmlformats.org/officeDocument/2006/relationships/slide" Target="/ppt/slides/slide1577.xml" Id="rId16" /><Relationship Type="http://schemas.openxmlformats.org/officeDocument/2006/relationships/slide" Target="/ppt/slides/slide2888.xml" Id="rId29" /><Relationship Type="http://schemas.openxmlformats.org/officeDocument/2006/relationships/slide" Target="/ppt/slides/slide1099.xml" Id="rId11" /><Relationship Type="http://schemas.openxmlformats.org/officeDocument/2006/relationships/slide" Target="/ppt/slides/slide231010.xml" Id="rId24" /><Relationship Type="http://schemas.openxmlformats.org/officeDocument/2006/relationships/font" Target="/ppt/fonts/font244.fntdata" Id="rId32" /><Relationship Type="http://schemas.openxmlformats.org/officeDocument/2006/relationships/font" Target="/ppt/fonts/font755.fntdata" Id="rId37" /><Relationship Type="http://schemas.openxmlformats.org/officeDocument/2006/relationships/font" Target="/ppt/fonts/font1066.fntdata" Id="rId40" /><Relationship Type="http://schemas.openxmlformats.org/officeDocument/2006/relationships/viewProps" Target="/ppt/viewProps.xml" Id="rId45" /><Relationship Type="http://schemas.openxmlformats.org/officeDocument/2006/relationships/slide" Target="/ppt/slides/slide41111.xml" Id="rId5" /><Relationship Type="http://schemas.openxmlformats.org/officeDocument/2006/relationships/slide" Target="/ppt/slides/slide141212.xml" Id="rId15" /><Relationship Type="http://schemas.openxmlformats.org/officeDocument/2006/relationships/slide" Target="/ppt/slides/slide221313.xml" Id="rId23" /><Relationship Type="http://schemas.openxmlformats.org/officeDocument/2006/relationships/slide" Target="/ppt/slides/slide271414.xml" Id="rId28" /><Relationship Type="http://schemas.openxmlformats.org/officeDocument/2006/relationships/font" Target="/ppt/fonts/font677.fntdata" Id="rId36" /><Relationship Type="http://schemas.microsoft.com/office/2018/10/relationships/authors" Target="/ppt/authors.xml" Id="rId49" /><Relationship Type="http://schemas.openxmlformats.org/officeDocument/2006/relationships/slide" Target="/ppt/slides/slide91515.xml" Id="rId10" /><Relationship Type="http://schemas.openxmlformats.org/officeDocument/2006/relationships/slide" Target="/ppt/slides/slide181616.xml" Id="rId19" /><Relationship Type="http://schemas.openxmlformats.org/officeDocument/2006/relationships/font" Target="/ppt/fonts/font188.fntdata" Id="rId31" /><Relationship Type="http://schemas.openxmlformats.org/officeDocument/2006/relationships/presProps" Target="/ppt/presProps.xml" Id="rId44" /><Relationship Type="http://schemas.openxmlformats.org/officeDocument/2006/relationships/slide" Target="/ppt/slides/slide31717.xml" Id="rId4" /><Relationship Type="http://schemas.openxmlformats.org/officeDocument/2006/relationships/slide" Target="/ppt/slides/slide81818.xml" Id="rId9" /><Relationship Type="http://schemas.openxmlformats.org/officeDocument/2006/relationships/slide" Target="/ppt/slides/slide131919.xml" Id="rId14" /><Relationship Type="http://schemas.openxmlformats.org/officeDocument/2006/relationships/slide" Target="/ppt/slides/slide212020.xml" Id="rId22" /><Relationship Type="http://schemas.openxmlformats.org/officeDocument/2006/relationships/slide" Target="/ppt/slides/slide262121.xml" Id="rId27" /><Relationship Type="http://schemas.openxmlformats.org/officeDocument/2006/relationships/notesMaster" Target="/ppt/notesMasters/notesMaster111.xml" Id="rId30" /><Relationship Type="http://schemas.openxmlformats.org/officeDocument/2006/relationships/font" Target="/ppt/fonts/font599.fntdata" Id="rId35" /><Relationship Type="http://schemas.openxmlformats.org/officeDocument/2006/relationships/commentAuthors" Target="/ppt/commentAuthors.xml" Id="rId43" /><Relationship Type="http://schemas.microsoft.com/office/2015/10/relationships/revisionInfo" Target="/ppt/revisionInfo.xml" Id="rId48" /><Relationship Type="http://schemas.openxmlformats.org/officeDocument/2006/relationships/slide" Target="/ppt/slides/slide72222.xml" Id="rId8" /><Relationship Type="http://schemas.openxmlformats.org/officeDocument/2006/relationships/slide" Target="/ppt/slides/slide22323.xml" Id="rId3" /><Relationship Type="http://schemas.openxmlformats.org/officeDocument/2006/relationships/slide" Target="/ppt/slides/slide112424.xml" Id="rId12" /><Relationship Type="http://schemas.openxmlformats.org/officeDocument/2006/relationships/slide" Target="/ppt/slides/slide162525.xml" Id="rId17" /><Relationship Type="http://schemas.openxmlformats.org/officeDocument/2006/relationships/slide" Target="/ppt/slides/slide242626.xml" Id="rId25" /><Relationship Type="http://schemas.openxmlformats.org/officeDocument/2006/relationships/font" Target="/ppt/fonts/font31010.fntdata" Id="rId33" /><Relationship Type="http://schemas.openxmlformats.org/officeDocument/2006/relationships/font" Target="/ppt/fonts/font81111.fntdata" Id="rId38" /><Relationship Type="http://schemas.openxmlformats.org/officeDocument/2006/relationships/theme" Target="/ppt/theme/theme122.xml" Id="rId46" /><Relationship Type="http://schemas.openxmlformats.org/officeDocument/2006/relationships/slide" Target="/ppt/slides/slide192727.xml" Id="rId20" /><Relationship Type="http://schemas.openxmlformats.org/officeDocument/2006/relationships/font" Target="/ppt/fonts/font111212.fntdata" Id="rId41" /><Relationship Type="http://schemas.openxmlformats.org/officeDocument/2006/relationships/slideMaster" Target="/ppt/slideMasters/slideMaster111.xml" Id="rId1" /><Relationship Type="http://schemas.openxmlformats.org/officeDocument/2006/relationships/slide" Target="/ppt/slides/slide52828.xml" Id="rId6" /></Relationships>
</file>

<file path=ppt/notesMasters/_rels/notesMaster111.xml.rels>&#65279;<?xml version="1.0" encoding="utf-8"?><Relationships xmlns="http://schemas.openxmlformats.org/package/2006/relationships"><Relationship Type="http://schemas.openxmlformats.org/officeDocument/2006/relationships/theme" Target="/ppt/theme/theme211.xml" Id="rId1" /></Relationships>
</file>

<file path=ppt/notesMasters/notesMaster11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099.xml.rels>&#65279;<?xml version="1.0" encoding="utf-8"?><Relationships xmlns="http://schemas.openxmlformats.org/package/2006/relationships"><Relationship Type="http://schemas.openxmlformats.org/officeDocument/2006/relationships/slide" Target="/ppt/slides/slide141212.xml" Id="rId2" /><Relationship Type="http://schemas.openxmlformats.org/officeDocument/2006/relationships/notesMaster" Target="/ppt/notesMasters/notesMaster111.xml" Id="rId1" /></Relationships>
</file>

<file path=ppt/notesSlides/_rels/notesSlide1155.xml.rels>&#65279;<?xml version="1.0" encoding="utf-8"?><Relationships xmlns="http://schemas.openxmlformats.org/package/2006/relationships"><Relationship Type="http://schemas.openxmlformats.org/officeDocument/2006/relationships/slide" Target="/ppt/slides/slide1577.xml" Id="rId2" /><Relationship Type="http://schemas.openxmlformats.org/officeDocument/2006/relationships/notesMaster" Target="/ppt/notesMasters/notesMaster111.xml" Id="rId1" /></Relationships>
</file>

<file path=ppt/notesSlides/_rels/notesSlide11717.xml.rels>&#65279;<?xml version="1.0" encoding="utf-8"?><Relationships xmlns="http://schemas.openxmlformats.org/package/2006/relationships"><Relationship Type="http://schemas.openxmlformats.org/officeDocument/2006/relationships/slide" Target="/ppt/slides/slide22323.xml" Id="rId2" /><Relationship Type="http://schemas.openxmlformats.org/officeDocument/2006/relationships/notesMaster" Target="/ppt/notesMasters/notesMaster111.xml" Id="rId1" /></Relationships>
</file>

<file path=ppt/notesSlides/_rels/notesSlide1222.xml.rels>&#65279;<?xml version="1.0" encoding="utf-8"?><Relationships xmlns="http://schemas.openxmlformats.org/package/2006/relationships"><Relationship Type="http://schemas.openxmlformats.org/officeDocument/2006/relationships/slide" Target="/ppt/slides/slide1722.xml" Id="rId2" /><Relationship Type="http://schemas.openxmlformats.org/officeDocument/2006/relationships/notesMaster" Target="/ppt/notesMasters/notesMaster111.xml" Id="rId1" /></Relationships>
</file>

<file path=ppt/notesSlides/_rels/notesSlide131111.xml.rels>&#65279;<?xml version="1.0" encoding="utf-8"?><Relationships xmlns="http://schemas.openxmlformats.org/package/2006/relationships"><Relationship Type="http://schemas.openxmlformats.org/officeDocument/2006/relationships/slide" Target="/ppt/slides/slide181616.xml" Id="rId2" /><Relationship Type="http://schemas.openxmlformats.org/officeDocument/2006/relationships/notesMaster" Target="/ppt/notesMasters/notesMaster111.xml" Id="rId1" /></Relationships>
</file>

<file path=ppt/notesSlides/_rels/notesSlide141818.xml.rels>&#65279;<?xml version="1.0" encoding="utf-8"?><Relationships xmlns="http://schemas.openxmlformats.org/package/2006/relationships"><Relationship Type="http://schemas.openxmlformats.org/officeDocument/2006/relationships/slide" Target="/ppt/slides/slide192727.xml" Id="rId2" /><Relationship Type="http://schemas.openxmlformats.org/officeDocument/2006/relationships/notesMaster" Target="/ppt/notesMasters/notesMaster111.xml" Id="rId1" /></Relationships>
</file>

<file path=ppt/notesSlides/_rels/notesSlide1533.xml.rels>&#65279;<?xml version="1.0" encoding="utf-8"?><Relationships xmlns="http://schemas.openxmlformats.org/package/2006/relationships"><Relationship Type="http://schemas.openxmlformats.org/officeDocument/2006/relationships/slide" Target="/ppt/slides/slide2044.xml" Id="rId2" /><Relationship Type="http://schemas.openxmlformats.org/officeDocument/2006/relationships/notesMaster" Target="/ppt/notesMasters/notesMaster111.xml" Id="rId1" /></Relationships>
</file>

<file path=ppt/notesSlides/_rels/notesSlide161414.xml.rels>&#65279;<?xml version="1.0" encoding="utf-8"?><Relationships xmlns="http://schemas.openxmlformats.org/package/2006/relationships"><Relationship Type="http://schemas.openxmlformats.org/officeDocument/2006/relationships/slide" Target="/ppt/slides/slide212020.xml" Id="rId2" /><Relationship Type="http://schemas.openxmlformats.org/officeDocument/2006/relationships/notesMaster" Target="/ppt/notesMasters/notesMaster111.xml" Id="rId1" /></Relationships>
</file>

<file path=ppt/notesSlides/_rels/notesSlide171515.xml.rels>&#65279;<?xml version="1.0" encoding="utf-8"?><Relationships xmlns="http://schemas.openxmlformats.org/package/2006/relationships"><Relationship Type="http://schemas.openxmlformats.org/officeDocument/2006/relationships/slide" Target="/ppt/slides/slide262121.xml" Id="rId2" /><Relationship Type="http://schemas.openxmlformats.org/officeDocument/2006/relationships/notesMaster" Target="/ppt/notesMasters/notesMaster111.xml" Id="rId1" /></Relationships>
</file>

<file path=ppt/notesSlides/_rels/notesSlide1866.xml.rels>&#65279;<?xml version="1.0" encoding="utf-8"?><Relationships xmlns="http://schemas.openxmlformats.org/package/2006/relationships"><Relationship Type="http://schemas.openxmlformats.org/officeDocument/2006/relationships/slide" Target="/ppt/slides/slide2888.xml" Id="rId2" /><Relationship Type="http://schemas.openxmlformats.org/officeDocument/2006/relationships/notesMaster" Target="/ppt/notesMasters/notesMaster111.xml" Id="rId1" /></Relationships>
</file>

<file path=ppt/notesSlides/_rels/notesSlide288.xml.rels>&#65279;<?xml version="1.0" encoding="utf-8"?><Relationships xmlns="http://schemas.openxmlformats.org/package/2006/relationships"><Relationship Type="http://schemas.openxmlformats.org/officeDocument/2006/relationships/slide" Target="/ppt/slides/slide41111.xml" Id="rId2" /><Relationship Type="http://schemas.openxmlformats.org/officeDocument/2006/relationships/notesMaster" Target="/ppt/notesMasters/notesMaster111.xml" Id="rId1" /></Relationships>
</file>

<file path=ppt/notesSlides/_rels/notesSlide344.xml.rels>&#65279;<?xml version="1.0" encoding="utf-8"?><Relationships xmlns="http://schemas.openxmlformats.org/package/2006/relationships"><Relationship Type="http://schemas.openxmlformats.org/officeDocument/2006/relationships/slide" Target="/ppt/slides/slide655.xml" Id="rId2" /><Relationship Type="http://schemas.openxmlformats.org/officeDocument/2006/relationships/notesMaster" Target="/ppt/notesMasters/notesMaster111.xml" Id="rId1" /></Relationships>
</file>

<file path=ppt/notesSlides/_rels/notesSlide41616.xml.rels>&#65279;<?xml version="1.0" encoding="utf-8"?><Relationships xmlns="http://schemas.openxmlformats.org/package/2006/relationships"><Relationship Type="http://schemas.openxmlformats.org/officeDocument/2006/relationships/slide" Target="/ppt/slides/slide72222.xml" Id="rId2" /><Relationship Type="http://schemas.openxmlformats.org/officeDocument/2006/relationships/notesMaster" Target="/ppt/notesMasters/notesMaster111.xml" Id="rId1" /></Relationships>
</file>

<file path=ppt/notesSlides/_rels/notesSlide51212.xml.rels>&#65279;<?xml version="1.0" encoding="utf-8"?><Relationships xmlns="http://schemas.openxmlformats.org/package/2006/relationships"><Relationship Type="http://schemas.openxmlformats.org/officeDocument/2006/relationships/slide" Target="/ppt/slides/slide81818.xml" Id="rId2" /><Relationship Type="http://schemas.openxmlformats.org/officeDocument/2006/relationships/notesMaster" Target="/ppt/notesMasters/notesMaster111.xml" Id="rId1" /></Relationships>
</file>

<file path=ppt/notesSlides/_rels/notesSlide61010.xml.rels>&#65279;<?xml version="1.0" encoding="utf-8"?><Relationships xmlns="http://schemas.openxmlformats.org/package/2006/relationships"><Relationship Type="http://schemas.openxmlformats.org/officeDocument/2006/relationships/slide" Target="/ppt/slides/slide91515.xml" Id="rId2" /><Relationship Type="http://schemas.openxmlformats.org/officeDocument/2006/relationships/notesMaster" Target="/ppt/notesMasters/notesMaster111.xml" Id="rId1" /></Relationships>
</file>

<file path=ppt/notesSlides/_rels/notesSlide777.xml.rels>&#65279;<?xml version="1.0" encoding="utf-8"?><Relationships xmlns="http://schemas.openxmlformats.org/package/2006/relationships"><Relationship Type="http://schemas.openxmlformats.org/officeDocument/2006/relationships/slide" Target="/ppt/slides/slide1099.xml" Id="rId2" /><Relationship Type="http://schemas.openxmlformats.org/officeDocument/2006/relationships/notesMaster" Target="/ppt/notesMasters/notesMaster111.xml" Id="rId1" /></Relationships>
</file>

<file path=ppt/notesSlides/_rels/notesSlide811.xml.rels>&#65279;<?xml version="1.0" encoding="utf-8"?><Relationships xmlns="http://schemas.openxmlformats.org/package/2006/relationships"><Relationship Type="http://schemas.openxmlformats.org/officeDocument/2006/relationships/slide" Target="/ppt/slides/slide1211.xml" Id="rId2" /><Relationship Type="http://schemas.openxmlformats.org/officeDocument/2006/relationships/notesMaster" Target="/ppt/notesMasters/notesMaster111.xml" Id="rId1" /></Relationships>
</file>

<file path=ppt/notesSlides/_rels/notesSlide91313.xml.rels>&#65279;<?xml version="1.0" encoding="utf-8"?><Relationships xmlns="http://schemas.openxmlformats.org/package/2006/relationships"><Relationship Type="http://schemas.openxmlformats.org/officeDocument/2006/relationships/slide" Target="/ppt/slides/slide131919.xml" Id="rId2" /><Relationship Type="http://schemas.openxmlformats.org/officeDocument/2006/relationships/notesMaster" Target="/ppt/notesMasters/notesMaster111.xml" Id="rId1" /></Relationships>
</file>

<file path=ppt/notesSlides/notesSlide10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014d3736a2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Υπάρχει ένα βήμα εδώ πριν από την αναζήτηση ενδιαφερομένων μερών για τον καθορισμό των βασικών ικανοτήτων και πόρων που διαθέτετε και εκείνων που πρέπει να επιστρατεύσετε μέσω της συνεργασίας με εταίρους;</a:t>
            </a:r>
            <a:endParaRPr dirty="0"/>
          </a:p>
        </p:txBody>
      </p:sp>
      <p:sp>
        <p:nvSpPr>
          <p:cNvPr id="230" name="Google Shape;230;g1014d3736a2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Έχουν ρόλο οι κυβερνητικοί φορείς;</a:t>
            </a:r>
            <a:endParaRPr dirty="0"/>
          </a:p>
        </p:txBody>
      </p:sp>
      <p:sp>
        <p:nvSpPr>
          <p:cNvPr id="237" name="Google Shape;23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7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014d3736a2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Εξαιρετική διαφάνεια. </a:t>
            </a:r>
            <a:endParaRPr dirty="0"/>
          </a:p>
        </p:txBody>
      </p:sp>
      <p:sp>
        <p:nvSpPr>
          <p:cNvPr id="254" name="Google Shape;254;g1014d3736a2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1111.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014d3736a2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Εξαιρετική διαφάνεια. </a:t>
            </a:r>
            <a:endParaRPr dirty="0"/>
          </a:p>
        </p:txBody>
      </p:sp>
      <p:sp>
        <p:nvSpPr>
          <p:cNvPr id="254" name="Google Shape;254;g1014d3736a2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42101736"/>
      </p:ext>
    </p:extLst>
  </p:cSld>
  <p:clrMapOvr>
    <a:masterClrMapping/>
  </p:clrMapOvr>
</p:notes>
</file>

<file path=ppt/notesSlides/notesSlide141818.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6039681"/>
      </p:ext>
    </p:extLst>
  </p:cSld>
  <p:clrMapOvr>
    <a:masterClrMapping/>
  </p:clrMapOvr>
</p:notes>
</file>

<file path=ppt/notesSlides/notesSlide15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014d3736a2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1" name="Google Shape;261;g1014d3736a2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1414.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014d3736a2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1" name="Google Shape;261;g1014d3736a2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6357296"/>
      </p:ext>
    </p:extLst>
  </p:cSld>
  <p:clrMapOvr>
    <a:masterClrMapping/>
  </p:clrMapOvr>
</p:notes>
</file>

<file path=ppt/notesSlides/notesSlide1715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616.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5874930"/>
      </p:ext>
    </p:extLst>
  </p:cSld>
  <p:clrMapOvr>
    <a:masterClrMapping/>
  </p:clrMapOvr>
</p:notes>
</file>

<file path=ppt/notesSlides/notesSlide512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32EF6E3F-7229-435D-9B4A-E0ABCDF45996}" type="slidenum">
              <a:rPr lang="fr-CA" smtClean="0"/>
              <a:t>8</a:t>
            </a:fld>
            <a:endParaRPr lang="fr-CA" dirty="0"/>
          </a:p>
        </p:txBody>
      </p:sp>
    </p:spTree>
    <p:extLst>
      <p:ext uri="{BB962C8B-B14F-4D97-AF65-F5344CB8AC3E}">
        <p14:creationId xmlns:p14="http://schemas.microsoft.com/office/powerpoint/2010/main" val="2159610536"/>
      </p:ext>
    </p:extLst>
  </p:cSld>
  <p:clrMapOvr>
    <a:masterClrMapping/>
  </p:clrMapOvr>
</p:notes>
</file>

<file path=ppt/notesSlides/notesSlide610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32EF6E3F-7229-435D-9B4A-E0ABCDF45996}" type="slidenum">
              <a:rPr lang="fr-CA" smtClean="0"/>
              <a:t>9</a:t>
            </a:fld>
            <a:endParaRPr lang="fr-CA" dirty="0"/>
          </a:p>
        </p:txBody>
      </p:sp>
    </p:spTree>
    <p:extLst>
      <p:ext uri="{BB962C8B-B14F-4D97-AF65-F5344CB8AC3E}">
        <p14:creationId xmlns:p14="http://schemas.microsoft.com/office/powerpoint/2010/main" val="674508827"/>
      </p:ext>
    </p:extLst>
  </p:cSld>
  <p:clrMapOvr>
    <a:masterClrMapping/>
  </p:clrMapOvr>
</p:notes>
</file>

<file path=ppt/notesSlides/notesSlide777.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2185277"/>
      </p:ext>
    </p:extLst>
  </p:cSld>
  <p:clrMapOvr>
    <a:masterClrMapping/>
  </p:clrMapOvr>
</p:notes>
</file>

<file path=ppt/notesSlides/notesSlide8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313.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92416"/>
      </p:ext>
    </p:extLst>
  </p:cSld>
  <p:clrMapOvr>
    <a:masterClrMapping/>
  </p:clrMapOvr>
</p:notes>
</file>

<file path=ppt/slideLayouts/_rels/slideLayout101313.xml.rels>&#65279;<?xml version="1.0" encoding="utf-8"?><Relationships xmlns="http://schemas.openxmlformats.org/package/2006/relationships"><Relationship Type="http://schemas.openxmlformats.org/officeDocument/2006/relationships/image" Target="/ppt/media/image333.png" Id="rId2" /><Relationship Type="http://schemas.openxmlformats.org/officeDocument/2006/relationships/slideMaster" Target="/ppt/slideMasters/slideMaster111.xml" Id="rId1" /></Relationships>
</file>

<file path=ppt/slideLayouts/_rels/slideLayout111010.xml.rels>&#65279;<?xml version="1.0" encoding="utf-8"?><Relationships xmlns="http://schemas.openxmlformats.org/package/2006/relationships"><Relationship Type="http://schemas.openxmlformats.org/officeDocument/2006/relationships/slideMaster" Target="/ppt/slideMasters/slideMaster111.xml" Id="rId1" /></Relationships>
</file>

<file path=ppt/slideLayouts/_rels/slideLayout1255.xml.rels>&#65279;<?xml version="1.0" encoding="utf-8"?><Relationships xmlns="http://schemas.openxmlformats.org/package/2006/relationships"><Relationship Type="http://schemas.openxmlformats.org/officeDocument/2006/relationships/image" Target="/ppt/media/image4.emf" Id="rId2" /><Relationship Type="http://schemas.openxmlformats.org/officeDocument/2006/relationships/slideMaster" Target="/ppt/slideMasters/slideMaster111.xml" Id="rId1" /></Relationships>
</file>

<file path=ppt/slideLayouts/_rels/slideLayout1322.xml.rels>&#65279;<?xml version="1.0" encoding="utf-8"?><Relationships xmlns="http://schemas.openxmlformats.org/package/2006/relationships"><Relationship Type="http://schemas.openxmlformats.org/officeDocument/2006/relationships/image" Target="/ppt/media/image522.png" Id="rId2" /><Relationship Type="http://schemas.openxmlformats.org/officeDocument/2006/relationships/slideMaster" Target="/ppt/slideMasters/slideMaster111.xml" Id="rId1" /></Relationships>
</file>

<file path=ppt/slideLayouts/_rels/slideLayout141616.xml.rels>&#65279;<?xml version="1.0" encoding="utf-8"?><Relationships xmlns="http://schemas.openxmlformats.org/package/2006/relationships"><Relationship Type="http://schemas.openxmlformats.org/officeDocument/2006/relationships/slideMaster" Target="/ppt/slideMasters/slideMaster111.xml" Id="rId1" /></Relationships>
</file>

<file path=ppt/slideLayouts/_rels/slideLayout151212.xml.rels>&#65279;<?xml version="1.0" encoding="utf-8"?><Relationships xmlns="http://schemas.openxmlformats.org/package/2006/relationships"><Relationship Type="http://schemas.openxmlformats.org/officeDocument/2006/relationships/slideMaster" Target="/ppt/slideMasters/slideMaster111.xml" Id="rId1" /></Relationships>
</file>

<file path=ppt/slideLayouts/_rels/slideLayout1677.xml.rels>&#65279;<?xml version="1.0" encoding="utf-8"?><Relationships xmlns="http://schemas.openxmlformats.org/package/2006/relationships"><Relationship Type="http://schemas.openxmlformats.org/officeDocument/2006/relationships/slideMaster" Target="/ppt/slideMasters/slideMaster111.xml" Id="rId1" /></Relationships>
</file>

<file path=ppt/slideLayouts/_rels/slideLayout188.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11.xml" Id="rId1" /></Relationships>
</file>

<file path=ppt/slideLayouts/_rels/slideLayout266.xml.rels>&#65279;<?xml version="1.0" encoding="utf-8"?><Relationships xmlns="http://schemas.openxmlformats.org/package/2006/relationships"><Relationship Type="http://schemas.openxmlformats.org/officeDocument/2006/relationships/slideMaster" Target="/ppt/slideMasters/slideMaster111.xml" Id="rId1" /></Relationships>
</file>

<file path=ppt/slideLayouts/_rels/slideLayout333.xml.rels>&#65279;<?xml version="1.0" encoding="utf-8"?><Relationships xmlns="http://schemas.openxmlformats.org/package/2006/relationships"><Relationship Type="http://schemas.openxmlformats.org/officeDocument/2006/relationships/slideMaster" Target="/ppt/slideMasters/slideMaster111.xml" Id="rId1" /></Relationships>
</file>

<file path=ppt/slideLayouts/_rels/slideLayout41414.xml.rels>&#65279;<?xml version="1.0" encoding="utf-8"?><Relationships xmlns="http://schemas.openxmlformats.org/package/2006/relationships"><Relationship Type="http://schemas.openxmlformats.org/officeDocument/2006/relationships/slideMaster" Target="/ppt/slideMasters/slideMaster111.xml" Id="rId1" /></Relationships>
</file>

<file path=ppt/slideLayouts/_rels/slideLayout51111.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11.xml" Id="rId1" /></Relationships>
</file>

<file path=ppt/slideLayouts/_rels/slideLayout699.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11.xml" Id="rId1" /></Relationships>
</file>

<file path=ppt/slideLayouts/_rels/slideLayout744.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11.xml" Id="rId1" /></Relationships>
</file>

<file path=ppt/slideLayouts/_rels/slideLayout811.xml.rels>&#65279;<?xml version="1.0" encoding="utf-8"?><Relationships xmlns="http://schemas.openxmlformats.org/package/2006/relationships"><Relationship Type="http://schemas.openxmlformats.org/officeDocument/2006/relationships/image" Target="/ppt/media/image1.png" Id="rId2" /><Relationship Type="http://schemas.openxmlformats.org/officeDocument/2006/relationships/slideMaster" Target="/ppt/slideMasters/slideMaster111.xml" Id="rId1" /></Relationships>
</file>

<file path=ppt/slideLayouts/_rels/slideLayout91515.xml.rels>&#65279;<?xml version="1.0" encoding="utf-8"?><Relationships xmlns="http://schemas.openxmlformats.org/package/2006/relationships"><Relationship Type="http://schemas.openxmlformats.org/officeDocument/2006/relationships/image" Target="/ppt/media/image244.png" Id="rId2" /><Relationship Type="http://schemas.openxmlformats.org/officeDocument/2006/relationships/slideMaster" Target="/ppt/slideMasters/slideMaster111.xml" Id="rId1" /></Relationships>
</file>

<file path=ppt/slideLayouts/slideLayout101313.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26"/>
        <p:cNvGrpSpPr/>
        <p:nvPr/>
      </p:nvGrpSpPr>
      <p:grpSpPr>
        <a:xfrm>
          <a:off x="0" y="0"/>
          <a:ext cx="0" cy="0"/>
          <a:chOff x="0" y="0"/>
          <a:chExt cx="0" cy="0"/>
        </a:xfrm>
      </p:grpSpPr>
      <p:sp>
        <p:nvSpPr>
          <p:cNvPr id="127" name="Google Shape;127;p16"/>
          <p:cNvSpPr/>
          <p:nvPr/>
        </p:nvSpPr>
        <p:spPr>
          <a:xfrm flipH="1">
            <a:off x="0" y="0"/>
            <a:ext cx="5614877" cy="6858000"/>
          </a:xfrm>
          <a:custGeom>
            <a:avLst/>
            <a:gdLst/>
            <a:ahLst/>
            <a:cxnLst/>
            <a:rect l="l" t="t" r="r" b="b"/>
            <a:pathLst>
              <a:path w="3580946" h="10907713" extrusionOk="0">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32"/>
              <a:buFont typeface="Arial"/>
              <a:buNone/>
            </a:pPr>
            <a:endParaRPr sz="1132" b="0" i="0" u="none" strike="noStrike" cap="none">
              <a:solidFill>
                <a:schemeClr val="lt1"/>
              </a:solidFill>
              <a:latin typeface="Calibri"/>
              <a:ea typeface="Calibri"/>
              <a:cs typeface="Calibri"/>
              <a:sym typeface="Calibri"/>
            </a:endParaRPr>
          </a:p>
        </p:txBody>
      </p:sp>
      <p:sp>
        <p:nvSpPr>
          <p:cNvPr id="128" name="Google Shape;128;p16"/>
          <p:cNvSpPr txBox="1">
            <a:spLocks noGrp="1"/>
          </p:cNvSpPr>
          <p:nvPr>
            <p:ph type="body" idx="1"/>
          </p:nvPr>
        </p:nvSpPr>
        <p:spPr>
          <a:xfrm>
            <a:off x="6381835" y="761961"/>
            <a:ext cx="5339109"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6"/>
          <p:cNvSpPr txBox="1">
            <a:spLocks noGrp="1"/>
          </p:cNvSpPr>
          <p:nvPr>
            <p:ph type="body" idx="2"/>
          </p:nvPr>
        </p:nvSpPr>
        <p:spPr>
          <a:xfrm>
            <a:off x="6381838" y="1535166"/>
            <a:ext cx="5339108" cy="468275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0" name="Google Shape;130;p16"/>
          <p:cNvPicPr preferRelativeResize="0"/>
          <p:nvPr/>
        </p:nvPicPr>
        <p:blipFill rotWithShape="1">
          <a:blip r:embed="rId2">
            <a:alphaModFix/>
          </a:blip>
          <a:srcRect b="8549"/>
          <a:stretch/>
        </p:blipFill>
        <p:spPr>
          <a:xfrm>
            <a:off x="1102425" y="1054225"/>
            <a:ext cx="4761625" cy="5803775"/>
          </a:xfrm>
          <a:custGeom>
            <a:avLst/>
            <a:gdLst/>
            <a:ahLst/>
            <a:cxnLst/>
            <a:rect l="l" t="t" r="r" b="b"/>
            <a:pathLst>
              <a:path w="3809685" h="4643489" extrusionOk="0">
                <a:moveTo>
                  <a:pt x="0" y="0"/>
                </a:moveTo>
                <a:lnTo>
                  <a:pt x="3809685" y="0"/>
                </a:lnTo>
                <a:lnTo>
                  <a:pt x="3809685" y="4643489"/>
                </a:lnTo>
                <a:lnTo>
                  <a:pt x="0" y="4643489"/>
                </a:lnTo>
                <a:close/>
              </a:path>
            </a:pathLst>
          </a:custGeom>
          <a:noFill/>
          <a:ln>
            <a:noFill/>
          </a:ln>
        </p:spPr>
      </p:pic>
      <p:sp>
        <p:nvSpPr>
          <p:cNvPr id="131" name="Google Shape;131;p16"/>
          <p:cNvSpPr>
            <a:spLocks noGrp="1"/>
          </p:cNvSpPr>
          <p:nvPr>
            <p:ph type="pic" idx="3"/>
          </p:nvPr>
        </p:nvSpPr>
        <p:spPr>
          <a:xfrm>
            <a:off x="1493398" y="1538952"/>
            <a:ext cx="4106403" cy="5297620"/>
          </a:xfrm>
          <a:prstGeom prst="rect">
            <a:avLst/>
          </a:prstGeom>
          <a:noFill/>
          <a:ln>
            <a:noFill/>
          </a:ln>
        </p:spPr>
      </p:sp>
      <p:sp>
        <p:nvSpPr>
          <p:cNvPr id="132" name="Google Shape;132;p16"/>
          <p:cNvSpPr/>
          <p:nvPr/>
        </p:nvSpPr>
        <p:spPr>
          <a:xfrm>
            <a:off x="2260356" y="5548861"/>
            <a:ext cx="2556720" cy="541171"/>
          </a:xfrm>
          <a:prstGeom prst="rect">
            <a:avLst/>
          </a:prstGeom>
          <a:solidFill>
            <a:srgbClr val="E43794"/>
          </a:solidFill>
          <a:ln>
            <a:noFill/>
          </a:ln>
        </p:spPr>
        <p:txBody>
          <a:bodyPr spcFirstLastPara="1" wrap="square" lIns="145425" tIns="72700" rIns="145425" bIns="72700" anchor="t" anchorCtr="0">
            <a:noAutofit/>
          </a:bodyPr>
          <a:lstStyle/>
          <a:p>
            <a:pPr marL="0" marR="0" lvl="0" indent="0" algn="ctr" rtl="0">
              <a:lnSpc>
                <a:spcPct val="100000"/>
              </a:lnSpc>
              <a:spcBef>
                <a:spcPts val="0"/>
              </a:spcBef>
              <a:spcAft>
                <a:spcPts val="0"/>
              </a:spcAft>
              <a:buClr>
                <a:srgbClr val="000000"/>
              </a:buClr>
              <a:buSzPts val="4294"/>
              <a:buFont typeface="Arial"/>
              <a:buNone/>
            </a:pPr>
            <a:endParaRPr sz="4294" b="0" i="0" u="none" strike="noStrike" cap="none">
              <a:solidFill>
                <a:schemeClr val="dk1"/>
              </a:solidFill>
              <a:latin typeface="Calibri"/>
              <a:ea typeface="Calibri"/>
              <a:cs typeface="Calibri"/>
              <a:sym typeface="Calibri"/>
            </a:endParaRPr>
          </a:p>
        </p:txBody>
      </p:sp>
      <p:sp>
        <p:nvSpPr>
          <p:cNvPr id="133" name="Google Shape;133;p16"/>
          <p:cNvSpPr txBox="1">
            <a:spLocks noGrp="1"/>
          </p:cNvSpPr>
          <p:nvPr>
            <p:ph type="body" idx="4"/>
          </p:nvPr>
        </p:nvSpPr>
        <p:spPr>
          <a:xfrm>
            <a:off x="1069978" y="5644074"/>
            <a:ext cx="4826517" cy="445357"/>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2000"/>
              <a:buNone/>
              <a:defRPr sz="2000" b="1"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500"/>
                                        <p:tgtEl>
                                          <p:spTgt spid="1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1010.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134"/>
        <p:cNvGrpSpPr/>
        <p:nvPr/>
      </p:nvGrpSpPr>
      <p:grpSpPr>
        <a:xfrm>
          <a:off x="0" y="0"/>
          <a:ext cx="0" cy="0"/>
          <a:chOff x="0" y="0"/>
          <a:chExt cx="0" cy="0"/>
        </a:xfrm>
      </p:grpSpPr>
      <p:sp>
        <p:nvSpPr>
          <p:cNvPr id="135" name="Google Shape;135;p17"/>
          <p:cNvSpPr>
            <a:spLocks noGrp="1"/>
          </p:cNvSpPr>
          <p:nvPr>
            <p:ph type="pic" idx="2"/>
          </p:nvPr>
        </p:nvSpPr>
        <p:spPr>
          <a:xfrm>
            <a:off x="2" y="3203071"/>
            <a:ext cx="12192000" cy="3654930"/>
          </a:xfrm>
          <a:prstGeom prst="rect">
            <a:avLst/>
          </a:prstGeom>
          <a:noFill/>
          <a:ln>
            <a:noFill/>
          </a:ln>
        </p:spPr>
      </p:sp>
      <p:sp>
        <p:nvSpPr>
          <p:cNvPr id="136" name="Google Shape;136;p17"/>
          <p:cNvSpPr txBox="1">
            <a:spLocks noGrp="1"/>
          </p:cNvSpPr>
          <p:nvPr>
            <p:ph type="body" idx="1"/>
          </p:nvPr>
        </p:nvSpPr>
        <p:spPr>
          <a:xfrm>
            <a:off x="0" y="697078"/>
            <a:ext cx="12192000" cy="70831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E43794"/>
              </a:buClr>
              <a:buSzPts val="4000"/>
              <a:buNone/>
              <a:defRPr sz="40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17"/>
          <p:cNvSpPr txBox="1">
            <a:spLocks noGrp="1"/>
          </p:cNvSpPr>
          <p:nvPr>
            <p:ph type="body" idx="3"/>
          </p:nvPr>
        </p:nvSpPr>
        <p:spPr>
          <a:xfrm>
            <a:off x="0" y="1420135"/>
            <a:ext cx="12192000" cy="626742"/>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7F7F7F"/>
              </a:buClr>
              <a:buSzPts val="2000"/>
              <a:buNone/>
              <a:defRPr sz="20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17"/>
          <p:cNvSpPr txBox="1">
            <a:spLocks noGrp="1"/>
          </p:cNvSpPr>
          <p:nvPr>
            <p:ph type="body" idx="4"/>
          </p:nvPr>
        </p:nvSpPr>
        <p:spPr>
          <a:xfrm>
            <a:off x="0" y="2515750"/>
            <a:ext cx="12192000" cy="32788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E43794"/>
              </a:buClr>
              <a:buSzPts val="2000"/>
              <a:buNone/>
              <a:defRPr sz="20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9" name="Google Shape;139;p17"/>
          <p:cNvGrpSpPr/>
          <p:nvPr/>
        </p:nvGrpSpPr>
        <p:grpSpPr>
          <a:xfrm>
            <a:off x="5333990" y="3125600"/>
            <a:ext cx="1457520" cy="373805"/>
            <a:chOff x="3244859" y="9754633"/>
            <a:chExt cx="1936439" cy="496630"/>
          </a:xfrm>
        </p:grpSpPr>
        <p:sp>
          <p:nvSpPr>
            <p:cNvPr id="140" name="Google Shape;140;p17"/>
            <p:cNvSpPr/>
            <p:nvPr/>
          </p:nvSpPr>
          <p:spPr>
            <a:xfrm>
              <a:off x="3244859" y="9797084"/>
              <a:ext cx="206694" cy="420436"/>
            </a:xfrm>
            <a:custGeom>
              <a:avLst/>
              <a:gdLst/>
              <a:ahLst/>
              <a:cxnLst/>
              <a:rect l="l" t="t" r="r" b="b"/>
              <a:pathLst>
                <a:path w="30" h="64" extrusionOk="0">
                  <a:moveTo>
                    <a:pt x="6" y="13"/>
                  </a:moveTo>
                  <a:cubicBezTo>
                    <a:pt x="6" y="14"/>
                    <a:pt x="6" y="21"/>
                    <a:pt x="6" y="21"/>
                  </a:cubicBezTo>
                  <a:cubicBezTo>
                    <a:pt x="0" y="21"/>
                    <a:pt x="0" y="21"/>
                    <a:pt x="0" y="21"/>
                  </a:cubicBezTo>
                  <a:cubicBezTo>
                    <a:pt x="0" y="32"/>
                    <a:pt x="0" y="32"/>
                    <a:pt x="0" y="32"/>
                  </a:cubicBezTo>
                  <a:cubicBezTo>
                    <a:pt x="6" y="32"/>
                    <a:pt x="6" y="32"/>
                    <a:pt x="6" y="32"/>
                  </a:cubicBezTo>
                  <a:cubicBezTo>
                    <a:pt x="6" y="64"/>
                    <a:pt x="6" y="64"/>
                    <a:pt x="6" y="64"/>
                  </a:cubicBezTo>
                  <a:cubicBezTo>
                    <a:pt x="20" y="64"/>
                    <a:pt x="20" y="64"/>
                    <a:pt x="20" y="64"/>
                  </a:cubicBezTo>
                  <a:cubicBezTo>
                    <a:pt x="20" y="32"/>
                    <a:pt x="20" y="32"/>
                    <a:pt x="20" y="32"/>
                  </a:cubicBezTo>
                  <a:cubicBezTo>
                    <a:pt x="29" y="32"/>
                    <a:pt x="29" y="32"/>
                    <a:pt x="29" y="32"/>
                  </a:cubicBezTo>
                  <a:cubicBezTo>
                    <a:pt x="29" y="32"/>
                    <a:pt x="29" y="27"/>
                    <a:pt x="30" y="21"/>
                  </a:cubicBezTo>
                  <a:cubicBezTo>
                    <a:pt x="29" y="21"/>
                    <a:pt x="20" y="21"/>
                    <a:pt x="20" y="21"/>
                  </a:cubicBezTo>
                  <a:cubicBezTo>
                    <a:pt x="20" y="21"/>
                    <a:pt x="20" y="15"/>
                    <a:pt x="20" y="14"/>
                  </a:cubicBezTo>
                  <a:cubicBezTo>
                    <a:pt x="20" y="13"/>
                    <a:pt x="21" y="11"/>
                    <a:pt x="23" y="11"/>
                  </a:cubicBezTo>
                  <a:cubicBezTo>
                    <a:pt x="24" y="11"/>
                    <a:pt x="27" y="11"/>
                    <a:pt x="30" y="11"/>
                  </a:cubicBezTo>
                  <a:cubicBezTo>
                    <a:pt x="30" y="10"/>
                    <a:pt x="30" y="5"/>
                    <a:pt x="30" y="0"/>
                  </a:cubicBezTo>
                  <a:cubicBezTo>
                    <a:pt x="26" y="0"/>
                    <a:pt x="22" y="0"/>
                    <a:pt x="20" y="0"/>
                  </a:cubicBezTo>
                  <a:cubicBezTo>
                    <a:pt x="6" y="0"/>
                    <a:pt x="6" y="11"/>
                    <a:pt x="6" y="13"/>
                  </a:cubicBezTo>
                  <a:close/>
                </a:path>
              </a:pathLst>
            </a:custGeom>
            <a:solidFill>
              <a:srgbClr val="FBE000"/>
            </a:solidFill>
            <a:ln>
              <a:noFill/>
            </a:ln>
          </p:spPr>
          <p:txBody>
            <a:bodyPr spcFirstLastPara="1" wrap="square" lIns="145425" tIns="72700" rIns="145425" bIns="72700" anchor="t" anchorCtr="0">
              <a:noAutofit/>
            </a:bodyPr>
            <a:lstStyle/>
            <a:p>
              <a:pPr marL="0" marR="0" lvl="0" indent="0" algn="l" rtl="0">
                <a:lnSpc>
                  <a:spcPct val="100000"/>
                </a:lnSpc>
                <a:spcBef>
                  <a:spcPts val="0"/>
                </a:spcBef>
                <a:spcAft>
                  <a:spcPts val="0"/>
                </a:spcAft>
                <a:buClr>
                  <a:srgbClr val="000000"/>
                </a:buClr>
                <a:buSzPts val="4294"/>
                <a:buFont typeface="Arial"/>
                <a:buNone/>
              </a:pPr>
              <a:endParaRPr sz="4294" b="0" i="0" u="none" strike="noStrike" cap="none">
                <a:solidFill>
                  <a:schemeClr val="dk1"/>
                </a:solidFill>
                <a:latin typeface="Calibri"/>
                <a:ea typeface="Calibri"/>
                <a:cs typeface="Calibri"/>
                <a:sym typeface="Calibri"/>
              </a:endParaRPr>
            </a:p>
          </p:txBody>
        </p:sp>
        <p:grpSp>
          <p:nvGrpSpPr>
            <p:cNvPr id="141" name="Google Shape;141;p17"/>
            <p:cNvGrpSpPr/>
            <p:nvPr/>
          </p:nvGrpSpPr>
          <p:grpSpPr>
            <a:xfrm>
              <a:off x="4439081" y="9754633"/>
              <a:ext cx="742217" cy="453319"/>
              <a:chOff x="89" y="268"/>
              <a:chExt cx="316" cy="193"/>
            </a:xfrm>
          </p:grpSpPr>
          <p:sp>
            <p:nvSpPr>
              <p:cNvPr id="142" name="Google Shape;142;p17"/>
              <p:cNvSpPr/>
              <p:nvPr/>
            </p:nvSpPr>
            <p:spPr>
              <a:xfrm>
                <a:off x="89" y="268"/>
                <a:ext cx="184" cy="168"/>
              </a:xfrm>
              <a:prstGeom prst="rect">
                <a:avLst/>
              </a:prstGeom>
              <a:noFill/>
              <a:ln>
                <a:noFill/>
              </a:ln>
            </p:spPr>
            <p:txBody>
              <a:bodyPr spcFirstLastPara="1" wrap="square" lIns="145425" tIns="72700" rIns="145425" bIns="72700" anchor="t" anchorCtr="0">
                <a:noAutofit/>
              </a:bodyPr>
              <a:lstStyle/>
              <a:p>
                <a:pPr marL="0" marR="0" lvl="0" indent="0" algn="l" rtl="0">
                  <a:lnSpc>
                    <a:spcPct val="100000"/>
                  </a:lnSpc>
                  <a:spcBef>
                    <a:spcPts val="0"/>
                  </a:spcBef>
                  <a:spcAft>
                    <a:spcPts val="0"/>
                  </a:spcAft>
                  <a:buClr>
                    <a:srgbClr val="000000"/>
                  </a:buClr>
                  <a:buSzPts val="4294"/>
                  <a:buFont typeface="Arial"/>
                  <a:buNone/>
                </a:pPr>
                <a:endParaRPr sz="4294" b="0" i="0" u="none" strike="noStrike" cap="none">
                  <a:solidFill>
                    <a:schemeClr val="dk1"/>
                  </a:solidFill>
                  <a:latin typeface="Calibri"/>
                  <a:ea typeface="Calibri"/>
                  <a:cs typeface="Calibri"/>
                  <a:sym typeface="Calibri"/>
                </a:endParaRPr>
              </a:p>
            </p:txBody>
          </p:sp>
          <p:sp>
            <p:nvSpPr>
              <p:cNvPr id="143" name="Google Shape;143;p17"/>
              <p:cNvSpPr/>
              <p:nvPr/>
            </p:nvSpPr>
            <p:spPr>
              <a:xfrm>
                <a:off x="227" y="290"/>
                <a:ext cx="178" cy="171"/>
              </a:xfrm>
              <a:custGeom>
                <a:avLst/>
                <a:gdLst/>
                <a:ahLst/>
                <a:cxnLst/>
                <a:rect l="l" t="t" r="r" b="b"/>
                <a:pathLst>
                  <a:path w="64" h="61" extrusionOk="0">
                    <a:moveTo>
                      <a:pt x="64" y="37"/>
                    </a:moveTo>
                    <a:cubicBezTo>
                      <a:pt x="64" y="61"/>
                      <a:pt x="64" y="61"/>
                      <a:pt x="64" y="61"/>
                    </a:cubicBezTo>
                    <a:cubicBezTo>
                      <a:pt x="50" y="61"/>
                      <a:pt x="50" y="61"/>
                      <a:pt x="50" y="61"/>
                    </a:cubicBezTo>
                    <a:cubicBezTo>
                      <a:pt x="50" y="39"/>
                      <a:pt x="50" y="39"/>
                      <a:pt x="50" y="39"/>
                    </a:cubicBezTo>
                    <a:cubicBezTo>
                      <a:pt x="50" y="34"/>
                      <a:pt x="48" y="30"/>
                      <a:pt x="43" y="30"/>
                    </a:cubicBezTo>
                    <a:cubicBezTo>
                      <a:pt x="40" y="30"/>
                      <a:pt x="37" y="32"/>
                      <a:pt x="36" y="35"/>
                    </a:cubicBezTo>
                    <a:cubicBezTo>
                      <a:pt x="36" y="36"/>
                      <a:pt x="36" y="37"/>
                      <a:pt x="36" y="38"/>
                    </a:cubicBezTo>
                    <a:cubicBezTo>
                      <a:pt x="36" y="61"/>
                      <a:pt x="36" y="61"/>
                      <a:pt x="36" y="61"/>
                    </a:cubicBezTo>
                    <a:cubicBezTo>
                      <a:pt x="22" y="61"/>
                      <a:pt x="22" y="61"/>
                      <a:pt x="22" y="61"/>
                    </a:cubicBezTo>
                    <a:cubicBezTo>
                      <a:pt x="22" y="61"/>
                      <a:pt x="22" y="24"/>
                      <a:pt x="22" y="20"/>
                    </a:cubicBezTo>
                    <a:cubicBezTo>
                      <a:pt x="36" y="20"/>
                      <a:pt x="36" y="20"/>
                      <a:pt x="36" y="20"/>
                    </a:cubicBezTo>
                    <a:cubicBezTo>
                      <a:pt x="36" y="26"/>
                      <a:pt x="36" y="26"/>
                      <a:pt x="36" y="26"/>
                    </a:cubicBezTo>
                    <a:cubicBezTo>
                      <a:pt x="36" y="26"/>
                      <a:pt x="36" y="26"/>
                      <a:pt x="36" y="26"/>
                    </a:cubicBezTo>
                    <a:cubicBezTo>
                      <a:pt x="36" y="26"/>
                      <a:pt x="36" y="26"/>
                      <a:pt x="36" y="26"/>
                    </a:cubicBezTo>
                    <a:cubicBezTo>
                      <a:pt x="36" y="26"/>
                      <a:pt x="36" y="26"/>
                      <a:pt x="36" y="26"/>
                    </a:cubicBezTo>
                    <a:cubicBezTo>
                      <a:pt x="38" y="23"/>
                      <a:pt x="41" y="19"/>
                      <a:pt x="48" y="19"/>
                    </a:cubicBezTo>
                    <a:cubicBezTo>
                      <a:pt x="57" y="19"/>
                      <a:pt x="64" y="25"/>
                      <a:pt x="64" y="37"/>
                    </a:cubicBezTo>
                    <a:close/>
                    <a:moveTo>
                      <a:pt x="8" y="0"/>
                    </a:moveTo>
                    <a:cubicBezTo>
                      <a:pt x="3" y="0"/>
                      <a:pt x="0" y="3"/>
                      <a:pt x="0" y="7"/>
                    </a:cubicBezTo>
                    <a:cubicBezTo>
                      <a:pt x="0" y="11"/>
                      <a:pt x="3" y="14"/>
                      <a:pt x="8" y="14"/>
                    </a:cubicBezTo>
                    <a:cubicBezTo>
                      <a:pt x="8" y="14"/>
                      <a:pt x="8" y="14"/>
                      <a:pt x="8" y="14"/>
                    </a:cubicBezTo>
                    <a:cubicBezTo>
                      <a:pt x="12" y="14"/>
                      <a:pt x="15" y="11"/>
                      <a:pt x="15" y="7"/>
                    </a:cubicBezTo>
                    <a:cubicBezTo>
                      <a:pt x="15" y="3"/>
                      <a:pt x="12" y="0"/>
                      <a:pt x="8" y="0"/>
                    </a:cubicBezTo>
                    <a:close/>
                    <a:moveTo>
                      <a:pt x="1" y="61"/>
                    </a:moveTo>
                    <a:cubicBezTo>
                      <a:pt x="15" y="61"/>
                      <a:pt x="15" y="61"/>
                      <a:pt x="15" y="61"/>
                    </a:cubicBezTo>
                    <a:cubicBezTo>
                      <a:pt x="15" y="20"/>
                      <a:pt x="15" y="20"/>
                      <a:pt x="15" y="20"/>
                    </a:cubicBezTo>
                    <a:cubicBezTo>
                      <a:pt x="1" y="20"/>
                      <a:pt x="1" y="20"/>
                      <a:pt x="1" y="20"/>
                    </a:cubicBezTo>
                    <a:lnTo>
                      <a:pt x="1" y="61"/>
                    </a:lnTo>
                    <a:close/>
                  </a:path>
                </a:pathLst>
              </a:custGeom>
              <a:solidFill>
                <a:srgbClr val="FBE000"/>
              </a:solidFill>
              <a:ln>
                <a:noFill/>
              </a:ln>
            </p:spPr>
            <p:txBody>
              <a:bodyPr spcFirstLastPara="1" wrap="square" lIns="145425" tIns="72700" rIns="145425" bIns="72700" anchor="t" anchorCtr="0">
                <a:noAutofit/>
              </a:bodyPr>
              <a:lstStyle/>
              <a:p>
                <a:pPr marL="0" marR="0" lvl="0" indent="0" algn="l" rtl="0">
                  <a:lnSpc>
                    <a:spcPct val="100000"/>
                  </a:lnSpc>
                  <a:spcBef>
                    <a:spcPts val="0"/>
                  </a:spcBef>
                  <a:spcAft>
                    <a:spcPts val="0"/>
                  </a:spcAft>
                  <a:buClr>
                    <a:srgbClr val="000000"/>
                  </a:buClr>
                  <a:buSzPts val="4294"/>
                  <a:buFont typeface="Arial"/>
                  <a:buNone/>
                </a:pPr>
                <a:endParaRPr sz="4294" b="0" i="0" u="none" strike="noStrike" cap="none">
                  <a:solidFill>
                    <a:schemeClr val="dk1"/>
                  </a:solidFill>
                  <a:latin typeface="Calibri"/>
                  <a:ea typeface="Calibri"/>
                  <a:cs typeface="Calibri"/>
                  <a:sym typeface="Calibri"/>
                </a:endParaRPr>
              </a:p>
            </p:txBody>
          </p:sp>
        </p:grpSp>
        <p:sp>
          <p:nvSpPr>
            <p:cNvPr id="144" name="Google Shape;144;p17"/>
            <p:cNvSpPr/>
            <p:nvPr/>
          </p:nvSpPr>
          <p:spPr>
            <a:xfrm>
              <a:off x="3844999" y="9812041"/>
              <a:ext cx="521431" cy="439223"/>
            </a:xfrm>
            <a:custGeom>
              <a:avLst/>
              <a:gdLst/>
              <a:ahLst/>
              <a:cxnLst/>
              <a:rect l="l" t="t" r="r" b="b"/>
              <a:pathLst>
                <a:path w="64" h="53" extrusionOk="0">
                  <a:moveTo>
                    <a:pt x="57" y="20"/>
                  </a:moveTo>
                  <a:cubicBezTo>
                    <a:pt x="60" y="19"/>
                    <a:pt x="63" y="18"/>
                    <a:pt x="64" y="16"/>
                  </a:cubicBezTo>
                  <a:cubicBezTo>
                    <a:pt x="62" y="16"/>
                    <a:pt x="58" y="17"/>
                    <a:pt x="56" y="16"/>
                  </a:cubicBezTo>
                  <a:cubicBezTo>
                    <a:pt x="56" y="16"/>
                    <a:pt x="56" y="15"/>
                    <a:pt x="56" y="15"/>
                  </a:cubicBezTo>
                  <a:cubicBezTo>
                    <a:pt x="54" y="9"/>
                    <a:pt x="48" y="4"/>
                    <a:pt x="42" y="4"/>
                  </a:cubicBezTo>
                  <a:cubicBezTo>
                    <a:pt x="43" y="4"/>
                    <a:pt x="43" y="4"/>
                    <a:pt x="44" y="4"/>
                  </a:cubicBezTo>
                  <a:cubicBezTo>
                    <a:pt x="44" y="3"/>
                    <a:pt x="48" y="3"/>
                    <a:pt x="48" y="1"/>
                  </a:cubicBezTo>
                  <a:cubicBezTo>
                    <a:pt x="47" y="0"/>
                    <a:pt x="42" y="2"/>
                    <a:pt x="42" y="3"/>
                  </a:cubicBezTo>
                  <a:cubicBezTo>
                    <a:pt x="43" y="2"/>
                    <a:pt x="45" y="1"/>
                    <a:pt x="45" y="0"/>
                  </a:cubicBezTo>
                  <a:cubicBezTo>
                    <a:pt x="43" y="0"/>
                    <a:pt x="41" y="1"/>
                    <a:pt x="40" y="2"/>
                  </a:cubicBezTo>
                  <a:cubicBezTo>
                    <a:pt x="40" y="2"/>
                    <a:pt x="41" y="1"/>
                    <a:pt x="41" y="1"/>
                  </a:cubicBezTo>
                  <a:cubicBezTo>
                    <a:pt x="36" y="4"/>
                    <a:pt x="33" y="10"/>
                    <a:pt x="31" y="16"/>
                  </a:cubicBezTo>
                  <a:cubicBezTo>
                    <a:pt x="29" y="14"/>
                    <a:pt x="27" y="13"/>
                    <a:pt x="26" y="12"/>
                  </a:cubicBezTo>
                  <a:cubicBezTo>
                    <a:pt x="22" y="10"/>
                    <a:pt x="17" y="8"/>
                    <a:pt x="10" y="5"/>
                  </a:cubicBezTo>
                  <a:cubicBezTo>
                    <a:pt x="9" y="7"/>
                    <a:pt x="11" y="11"/>
                    <a:pt x="15" y="13"/>
                  </a:cubicBezTo>
                  <a:cubicBezTo>
                    <a:pt x="14" y="13"/>
                    <a:pt x="12" y="13"/>
                    <a:pt x="11" y="13"/>
                  </a:cubicBezTo>
                  <a:cubicBezTo>
                    <a:pt x="12" y="16"/>
                    <a:pt x="13" y="19"/>
                    <a:pt x="18" y="20"/>
                  </a:cubicBezTo>
                  <a:cubicBezTo>
                    <a:pt x="16" y="20"/>
                    <a:pt x="15" y="20"/>
                    <a:pt x="14" y="21"/>
                  </a:cubicBezTo>
                  <a:cubicBezTo>
                    <a:pt x="15" y="23"/>
                    <a:pt x="17" y="26"/>
                    <a:pt x="22" y="25"/>
                  </a:cubicBezTo>
                  <a:cubicBezTo>
                    <a:pt x="17" y="27"/>
                    <a:pt x="20" y="31"/>
                    <a:pt x="24" y="31"/>
                  </a:cubicBezTo>
                  <a:cubicBezTo>
                    <a:pt x="17" y="38"/>
                    <a:pt x="6" y="37"/>
                    <a:pt x="0" y="31"/>
                  </a:cubicBezTo>
                  <a:cubicBezTo>
                    <a:pt x="16" y="53"/>
                    <a:pt x="51" y="44"/>
                    <a:pt x="56" y="23"/>
                  </a:cubicBezTo>
                  <a:cubicBezTo>
                    <a:pt x="60" y="23"/>
                    <a:pt x="63" y="22"/>
                    <a:pt x="64" y="20"/>
                  </a:cubicBezTo>
                  <a:cubicBezTo>
                    <a:pt x="62" y="21"/>
                    <a:pt x="58" y="20"/>
                    <a:pt x="57" y="20"/>
                  </a:cubicBezTo>
                  <a:close/>
                </a:path>
              </a:pathLst>
            </a:custGeom>
            <a:solidFill>
              <a:srgbClr val="FBE000"/>
            </a:solidFill>
            <a:ln>
              <a:noFill/>
            </a:ln>
          </p:spPr>
          <p:txBody>
            <a:bodyPr spcFirstLastPara="1" wrap="square" lIns="145425" tIns="72700" rIns="145425" bIns="72700" anchor="t" anchorCtr="0">
              <a:noAutofit/>
            </a:bodyPr>
            <a:lstStyle/>
            <a:p>
              <a:pPr marL="0" marR="0" lvl="0" indent="0" algn="l" rtl="0">
                <a:lnSpc>
                  <a:spcPct val="100000"/>
                </a:lnSpc>
                <a:spcBef>
                  <a:spcPts val="0"/>
                </a:spcBef>
                <a:spcAft>
                  <a:spcPts val="0"/>
                </a:spcAft>
                <a:buClr>
                  <a:srgbClr val="000000"/>
                </a:buClr>
                <a:buSzPts val="4294"/>
                <a:buFont typeface="Arial"/>
                <a:buNone/>
              </a:pPr>
              <a:endParaRPr sz="4294"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userDrawn="1">
  <p:cSld name="1_Cover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4DDF02B-4593-E24D-8F32-8F80F6706AD1}"/>
              </a:ext>
            </a:extLst>
          </p:cNvPr>
          <p:cNvSpPr>
            <a:spLocks noGrp="1"/>
          </p:cNvSpPr>
          <p:nvPr>
            <p:ph type="pic" sz="quarter" idx="10" hasCustomPrompt="1"/>
          </p:nvPr>
        </p:nvSpPr>
        <p:spPr>
          <a:xfrm>
            <a:off x="2" y="0"/>
            <a:ext cx="12192000" cy="6858000"/>
          </a:xfrm>
          <a:custGeom>
            <a:avLst/>
            <a:gdLst>
              <a:gd name="connsiteX0" fmla="*/ 0 w 12192000"/>
              <a:gd name="connsiteY0" fmla="*/ 6530621 h 6858000"/>
              <a:gd name="connsiteX1" fmla="*/ 12192000 w 12192000"/>
              <a:gd name="connsiteY1" fmla="*/ 6530621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5875022 h 6858000"/>
              <a:gd name="connsiteX7" fmla="*/ 0 w 12192000"/>
              <a:gd name="connsiteY7" fmla="*/ 58750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530621"/>
                </a:moveTo>
                <a:lnTo>
                  <a:pt x="12192000" y="6530621"/>
                </a:lnTo>
                <a:lnTo>
                  <a:pt x="12192000" y="6858000"/>
                </a:lnTo>
                <a:lnTo>
                  <a:pt x="0" y="6858000"/>
                </a:lnTo>
                <a:close/>
                <a:moveTo>
                  <a:pt x="0" y="0"/>
                </a:moveTo>
                <a:lnTo>
                  <a:pt x="12192000" y="0"/>
                </a:lnTo>
                <a:lnTo>
                  <a:pt x="12192000" y="5875022"/>
                </a:lnTo>
                <a:lnTo>
                  <a:pt x="0" y="5875022"/>
                </a:lnTo>
                <a:close/>
              </a:path>
            </a:pathLst>
          </a:custGeom>
          <a:solidFill>
            <a:schemeClr val="bg2">
              <a:lumMod val="95000"/>
            </a:schemeClr>
          </a:solidFill>
        </p:spPr>
        <p:txBody>
          <a:bodyPr wrap="square" anchor="ctr">
            <a:noAutofit/>
          </a:bodyPr>
          <a:lstStyle>
            <a:lvl1pPr marL="0" indent="0" algn="ctr">
              <a:buNone/>
              <a:defRPr sz="1800" b="1">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r>
              <a:rPr lang="en-CA" dirty="0"/>
              <a:t>PICTURE</a:t>
            </a:r>
            <a:endParaRPr lang="fr-CA" dirty="0"/>
          </a:p>
        </p:txBody>
      </p:sp>
      <p:pic>
        <p:nvPicPr>
          <p:cNvPr id="5" name="Picture 4">
            <a:extLst>
              <a:ext uri="{FF2B5EF4-FFF2-40B4-BE49-F238E27FC236}">
                <a16:creationId xmlns:a16="http://schemas.microsoft.com/office/drawing/2014/main" id="{992E09B1-1E83-D14F-AAFB-E043DC9E6C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10119859" y="6038628"/>
            <a:ext cx="1709881" cy="392650"/>
          </a:xfrm>
          <a:prstGeom prst="rect">
            <a:avLst/>
          </a:prstGeom>
          <a:ln>
            <a:noFill/>
          </a:ln>
          <a:extLst>
            <a:ext uri="{53640926-AAD7-44D8-BBD7-CCE9431645EC}">
              <a14:shadowObscured xmlns:a14="http://schemas.microsoft.com/office/drawing/2010/main"/>
            </a:ext>
          </a:extLst>
        </p:spPr>
      </p:pic>
      <p:sp>
        <p:nvSpPr>
          <p:cNvPr id="6" name="Text Box 5">
            <a:extLst>
              <a:ext uri="{FF2B5EF4-FFF2-40B4-BE49-F238E27FC236}">
                <a16:creationId xmlns:a16="http://schemas.microsoft.com/office/drawing/2014/main" id="{9C785D52-708C-C348-B176-C099CCB20626}"/>
              </a:ext>
            </a:extLst>
          </p:cNvPr>
          <p:cNvSpPr txBox="1"/>
          <p:nvPr userDrawn="1"/>
        </p:nvSpPr>
        <p:spPr>
          <a:xfrm>
            <a:off x="363657" y="6088831"/>
            <a:ext cx="5714414"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7F7F7F"/>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7F7F7F"/>
              </a:solidFill>
              <a:effectLst/>
              <a:ea typeface="Calibri" panose="020F0502020204030204" pitchFamily="34" charset="0"/>
              <a:cs typeface="Times New Roman" panose="02020603050405020304" pitchFamily="18" charset="0"/>
            </a:endParaRPr>
          </a:p>
          <a:p>
            <a:pPr algn="ctr"/>
            <a:r>
              <a:rPr lang="en-US" sz="800" dirty="0">
                <a:solidFill>
                  <a:srgbClr val="7F7F7F"/>
                </a:solidFill>
                <a:effectLst/>
                <a:ea typeface="Calibri" panose="020F0502020204030204" pitchFamily="34" charset="0"/>
                <a:cs typeface="Times New Roman" panose="02020603050405020304" pitchFamily="18" charset="0"/>
              </a:rPr>
              <a:t> </a:t>
            </a:r>
            <a:endParaRPr lang="en-IE" sz="1100" dirty="0">
              <a:solidFill>
                <a:srgbClr val="7F7F7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695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2.xml><?xml version="1.0" encoding="utf-8"?>
<p:sldLayout xmlns:a="http://schemas.openxmlformats.org/drawingml/2006/main" xmlns:r="http://schemas.openxmlformats.org/officeDocument/2006/relationships" xmlns:p="http://schemas.openxmlformats.org/presentationml/2006/main" userDrawn="1">
  <p:cSld name="1_Photo Slide with logo">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B25BB3F5-24E9-3E4D-AA1A-32C5CBF21DE6}"/>
              </a:ext>
            </a:extLst>
          </p:cNvPr>
          <p:cNvSpPr/>
          <p:nvPr userDrawn="1"/>
        </p:nvSpPr>
        <p:spPr>
          <a:xfrm>
            <a:off x="0" y="1837056"/>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9" name="Freeform 8">
            <a:extLst>
              <a:ext uri="{FF2B5EF4-FFF2-40B4-BE49-F238E27FC236}">
                <a16:creationId xmlns:a16="http://schemas.microsoft.com/office/drawing/2014/main" id="{71EC3B35-9BE5-F64A-AF9D-8AC3A68E1F83}"/>
              </a:ext>
            </a:extLst>
          </p:cNvPr>
          <p:cNvSpPr/>
          <p:nvPr userDrawn="1"/>
        </p:nvSpPr>
        <p:spPr>
          <a:xfrm>
            <a:off x="2" y="2285999"/>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5" name="Picture Placeholder 7">
            <a:extLst>
              <a:ext uri="{FF2B5EF4-FFF2-40B4-BE49-F238E27FC236}">
                <a16:creationId xmlns:a16="http://schemas.microsoft.com/office/drawing/2014/main" id="{90FF00C7-7CF0-4328-B870-683CB9DA8687}"/>
              </a:ext>
            </a:extLst>
          </p:cNvPr>
          <p:cNvSpPr>
            <a:spLocks noGrp="1"/>
          </p:cNvSpPr>
          <p:nvPr>
            <p:ph type="pic" sz="quarter" idx="12"/>
          </p:nvPr>
        </p:nvSpPr>
        <p:spPr>
          <a:xfrm>
            <a:off x="-2" y="11714"/>
            <a:ext cx="12191998" cy="6246227"/>
          </a:xfrm>
          <a:custGeom>
            <a:avLst/>
            <a:gdLst>
              <a:gd name="connsiteX0" fmla="*/ 0 w 7775574"/>
              <a:gd name="connsiteY0" fmla="*/ 0 h 9934683"/>
              <a:gd name="connsiteX1" fmla="*/ 434047 w 7775574"/>
              <a:gd name="connsiteY1" fmla="*/ 0 h 9934683"/>
              <a:gd name="connsiteX2" fmla="*/ 7775574 w 7775574"/>
              <a:gd name="connsiteY2" fmla="*/ 9181185 h 9934683"/>
              <a:gd name="connsiteX3" fmla="*/ 7775574 w 7775574"/>
              <a:gd name="connsiteY3" fmla="*/ 9934683 h 9934683"/>
              <a:gd name="connsiteX4" fmla="*/ 0 w 7775574"/>
              <a:gd name="connsiteY4" fmla="*/ 5860760 h 993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4" h="9934683">
                <a:moveTo>
                  <a:pt x="0" y="0"/>
                </a:moveTo>
                <a:lnTo>
                  <a:pt x="434047" y="0"/>
                </a:lnTo>
                <a:lnTo>
                  <a:pt x="7775574" y="9181185"/>
                </a:lnTo>
                <a:lnTo>
                  <a:pt x="7775574" y="9934683"/>
                </a:lnTo>
                <a:lnTo>
                  <a:pt x="0" y="5860760"/>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6F390727-7F66-4BB0-A4EA-A164CFE7F170}"/>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10" name="Text Placeholder 32">
            <a:extLst>
              <a:ext uri="{FF2B5EF4-FFF2-40B4-BE49-F238E27FC236}">
                <a16:creationId xmlns:a16="http://schemas.microsoft.com/office/drawing/2014/main" id="{935305A0-DFDB-0740-B78F-607AFB51330C}"/>
              </a:ext>
            </a:extLst>
          </p:cNvPr>
          <p:cNvSpPr>
            <a:spLocks noGrp="1"/>
          </p:cNvSpPr>
          <p:nvPr>
            <p:ph type="body" sz="quarter" idx="13" hasCustomPrompt="1"/>
          </p:nvPr>
        </p:nvSpPr>
        <p:spPr>
          <a:xfrm>
            <a:off x="4838095" y="388754"/>
            <a:ext cx="3350570" cy="445340"/>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Who We Are</a:t>
            </a:r>
            <a:endParaRPr lang="en-US" dirty="0"/>
          </a:p>
        </p:txBody>
      </p:sp>
      <p:sp>
        <p:nvSpPr>
          <p:cNvPr id="15" name="Text Placeholder 32">
            <a:extLst>
              <a:ext uri="{FF2B5EF4-FFF2-40B4-BE49-F238E27FC236}">
                <a16:creationId xmlns:a16="http://schemas.microsoft.com/office/drawing/2014/main" id="{5FF2D31E-F4F5-EE49-8797-F33210C2C8A5}"/>
              </a:ext>
            </a:extLst>
          </p:cNvPr>
          <p:cNvSpPr>
            <a:spLocks noGrp="1"/>
          </p:cNvSpPr>
          <p:nvPr>
            <p:ph type="body" sz="quarter" idx="16" hasCustomPrompt="1"/>
          </p:nvPr>
        </p:nvSpPr>
        <p:spPr>
          <a:xfrm>
            <a:off x="4838095" y="1014676"/>
            <a:ext cx="6863977" cy="1119578"/>
          </a:xfrm>
        </p:spPr>
        <p:txBody>
          <a:bodyPr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pic>
        <p:nvPicPr>
          <p:cNvPr id="12" name="Picture 11" descr="Logo&#10;&#10;Description automatically generated">
            <a:extLst>
              <a:ext uri="{FF2B5EF4-FFF2-40B4-BE49-F238E27FC236}">
                <a16:creationId xmlns:a16="http://schemas.microsoft.com/office/drawing/2014/main" id="{661F1302-F3E5-084F-8496-1FCC9DC447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4458" y="4317283"/>
            <a:ext cx="2389841" cy="2182029"/>
          </a:xfrm>
          <a:prstGeom prst="rect">
            <a:avLst/>
          </a:prstGeom>
        </p:spPr>
      </p:pic>
    </p:spTree>
    <p:extLst>
      <p:ext uri="{BB962C8B-B14F-4D97-AF65-F5344CB8AC3E}">
        <p14:creationId xmlns:p14="http://schemas.microsoft.com/office/powerpoint/2010/main" val="3795773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616.xml><?xml version="1.0" encoding="utf-8"?>
<p:sldLayout xmlns:a="http://schemas.openxmlformats.org/drawingml/2006/main" xmlns:r="http://schemas.openxmlformats.org/officeDocument/2006/relationships" xmlns:p="http://schemas.openxmlformats.org/presentationml/2006/main" userDrawn="1">
  <p:cSld name="1_Photo Slide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E8934F9-4A4B-2F47-8061-3AFF6FEB5252}"/>
              </a:ext>
            </a:extLst>
          </p:cNvPr>
          <p:cNvSpPr>
            <a:spLocks noGrp="1"/>
          </p:cNvSpPr>
          <p:nvPr>
            <p:ph type="pic" sz="quarter" idx="10"/>
          </p:nvPr>
        </p:nvSpPr>
        <p:spPr>
          <a:xfrm>
            <a:off x="2" y="1"/>
            <a:ext cx="12192003" cy="6858002"/>
          </a:xfrm>
          <a:custGeom>
            <a:avLst/>
            <a:gdLst>
              <a:gd name="connsiteX0" fmla="*/ 2228850 w 7775577"/>
              <a:gd name="connsiteY0" fmla="*/ 0 h 10907716"/>
              <a:gd name="connsiteX1" fmla="*/ 7775577 w 7775577"/>
              <a:gd name="connsiteY1" fmla="*/ 0 h 10907716"/>
              <a:gd name="connsiteX2" fmla="*/ 7775577 w 7775577"/>
              <a:gd name="connsiteY2" fmla="*/ 5425000 h 10907716"/>
              <a:gd name="connsiteX3" fmla="*/ 2841932 w 7775577"/>
              <a:gd name="connsiteY3" fmla="*/ 5425000 h 10907716"/>
              <a:gd name="connsiteX4" fmla="*/ 2841932 w 7775577"/>
              <a:gd name="connsiteY4" fmla="*/ 10907716 h 10907716"/>
              <a:gd name="connsiteX5" fmla="*/ 0 w 7775577"/>
              <a:gd name="connsiteY5" fmla="*/ 10907716 h 10907716"/>
              <a:gd name="connsiteX6" fmla="*/ 0 w 7775577"/>
              <a:gd name="connsiteY6" fmla="*/ 3 h 10907716"/>
              <a:gd name="connsiteX7" fmla="*/ 2228850 w 7775577"/>
              <a:gd name="connsiteY7" fmla="*/ 3 h 109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5577" h="10907716">
                <a:moveTo>
                  <a:pt x="2228850" y="0"/>
                </a:moveTo>
                <a:lnTo>
                  <a:pt x="7775577" y="0"/>
                </a:lnTo>
                <a:lnTo>
                  <a:pt x="7775577" y="5425000"/>
                </a:lnTo>
                <a:lnTo>
                  <a:pt x="2841932" y="5425000"/>
                </a:lnTo>
                <a:lnTo>
                  <a:pt x="2841932" y="10907716"/>
                </a:lnTo>
                <a:lnTo>
                  <a:pt x="0" y="10907716"/>
                </a:lnTo>
                <a:lnTo>
                  <a:pt x="0" y="3"/>
                </a:lnTo>
                <a:lnTo>
                  <a:pt x="2228850" y="3"/>
                </a:lnTo>
                <a:close/>
              </a:path>
            </a:pathLst>
          </a:custGeom>
        </p:spPr>
        <p:txBody>
          <a:bodyPr wrap="square">
            <a:noAutofit/>
          </a:bodyPr>
          <a:lstStyle/>
          <a:p>
            <a:endParaRPr lang="fr-CA" dirty="0"/>
          </a:p>
        </p:txBody>
      </p:sp>
      <p:sp>
        <p:nvSpPr>
          <p:cNvPr id="6" name="Slide Number Placeholder 3">
            <a:extLst>
              <a:ext uri="{FF2B5EF4-FFF2-40B4-BE49-F238E27FC236}">
                <a16:creationId xmlns:a16="http://schemas.microsoft.com/office/drawing/2014/main" id="{01BD50AC-979F-49F7-BC96-13DEAD56A664}"/>
              </a:ext>
            </a:extLst>
          </p:cNvPr>
          <p:cNvSpPr>
            <a:spLocks noGrp="1"/>
          </p:cNvSpPr>
          <p:nvPr>
            <p:ph type="sldNum" sz="quarter" idx="12"/>
          </p:nvPr>
        </p:nvSpPr>
        <p:spPr>
          <a:xfrm>
            <a:off x="7722020" y="6560800"/>
            <a:ext cx="4301302" cy="229565"/>
          </a:xfrm>
        </p:spPr>
        <p:txBody>
          <a:bodyPr/>
          <a:lstStyle/>
          <a:p>
            <a:fld id="{9C527BFA-2C0E-4CEC-B6A5-913A56FEF4B4}" type="slidenum">
              <a:rPr lang="fr-CA" smtClean="0"/>
              <a:pPr/>
              <a:t>‹#›</a:t>
            </a:fld>
            <a:endParaRPr lang="fr-CA" dirty="0"/>
          </a:p>
        </p:txBody>
      </p:sp>
      <p:sp>
        <p:nvSpPr>
          <p:cNvPr id="18" name="Right Triangle 17">
            <a:extLst>
              <a:ext uri="{FF2B5EF4-FFF2-40B4-BE49-F238E27FC236}">
                <a16:creationId xmlns:a16="http://schemas.microsoft.com/office/drawing/2014/main" id="{6446A715-1AAC-6C46-A70B-1229B23C9B53}"/>
              </a:ext>
            </a:extLst>
          </p:cNvPr>
          <p:cNvSpPr/>
          <p:nvPr userDrawn="1"/>
        </p:nvSpPr>
        <p:spPr bwMode="auto">
          <a:xfrm rot="5400000">
            <a:off x="4521648" y="3345325"/>
            <a:ext cx="932469" cy="1063536"/>
          </a:xfrm>
          <a:prstGeom prst="rtTriangle">
            <a:avLst/>
          </a:prstGeom>
          <a:solidFill>
            <a:srgbClr val="FBE000"/>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8DC41F02-43EE-9D4C-80EB-E938B3DFBEAA}"/>
              </a:ext>
            </a:extLst>
          </p:cNvPr>
          <p:cNvSpPr>
            <a:spLocks noGrp="1"/>
          </p:cNvSpPr>
          <p:nvPr>
            <p:ph type="body" sz="quarter" idx="15" hasCustomPrompt="1"/>
          </p:nvPr>
        </p:nvSpPr>
        <p:spPr>
          <a:xfrm>
            <a:off x="4456115" y="4071511"/>
            <a:ext cx="7735886"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9" name="Text Placeholder 32">
            <a:extLst>
              <a:ext uri="{FF2B5EF4-FFF2-40B4-BE49-F238E27FC236}">
                <a16:creationId xmlns:a16="http://schemas.microsoft.com/office/drawing/2014/main" id="{017E1CD4-83C3-4D4E-8D3A-CE0921F87C89}"/>
              </a:ext>
            </a:extLst>
          </p:cNvPr>
          <p:cNvSpPr>
            <a:spLocks noGrp="1"/>
          </p:cNvSpPr>
          <p:nvPr>
            <p:ph type="body" sz="quarter" idx="17" hasCustomPrompt="1"/>
          </p:nvPr>
        </p:nvSpPr>
        <p:spPr>
          <a:xfrm>
            <a:off x="4456114" y="4834680"/>
            <a:ext cx="7735885"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36909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151212.xml><?xml version="1.0" encoding="utf-8"?>
<p:sldLayout xmlns:a="http://schemas.openxmlformats.org/drawingml/2006/main" xmlns:r="http://schemas.openxmlformats.org/officeDocument/2006/relationships" xmlns:p="http://schemas.openxmlformats.org/presentationml/2006/main" userDrawn="1">
  <p:cSld name="1_Photo Slide 2">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652E086-18B9-5649-9568-26BC78AAAE81}"/>
              </a:ext>
            </a:extLst>
          </p:cNvPr>
          <p:cNvSpPr>
            <a:spLocks noGrp="1"/>
          </p:cNvSpPr>
          <p:nvPr>
            <p:ph type="pic" sz="quarter" idx="13"/>
          </p:nvPr>
        </p:nvSpPr>
        <p:spPr>
          <a:xfrm>
            <a:off x="0" y="1"/>
            <a:ext cx="12192002" cy="3429000"/>
          </a:xfrm>
          <a:custGeom>
            <a:avLst/>
            <a:gdLst>
              <a:gd name="connsiteX0" fmla="*/ 7775576 w 7775576"/>
              <a:gd name="connsiteY0" fmla="*/ 345781 h 5453857"/>
              <a:gd name="connsiteX1" fmla="*/ 7775576 w 7775576"/>
              <a:gd name="connsiteY1" fmla="*/ 5453857 h 5453857"/>
              <a:gd name="connsiteX2" fmla="*/ 851414 w 7775576"/>
              <a:gd name="connsiteY2" fmla="*/ 4143873 h 5453857"/>
              <a:gd name="connsiteX3" fmla="*/ 0 w 7775576"/>
              <a:gd name="connsiteY3" fmla="*/ 0 h 5453857"/>
              <a:gd name="connsiteX4" fmla="*/ 7775575 w 7775576"/>
              <a:gd name="connsiteY4" fmla="*/ 0 h 5453857"/>
              <a:gd name="connsiteX5" fmla="*/ 0 w 7775576"/>
              <a:gd name="connsiteY5" fmla="*/ 4269853 h 54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5576" h="5453857">
                <a:moveTo>
                  <a:pt x="7775576" y="345781"/>
                </a:moveTo>
                <a:lnTo>
                  <a:pt x="7775576" y="5453857"/>
                </a:lnTo>
                <a:lnTo>
                  <a:pt x="851414" y="4143873"/>
                </a:lnTo>
                <a:close/>
                <a:moveTo>
                  <a:pt x="0" y="0"/>
                </a:moveTo>
                <a:lnTo>
                  <a:pt x="7775575" y="0"/>
                </a:lnTo>
                <a:lnTo>
                  <a:pt x="0" y="4269853"/>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024877FC-2948-4DEE-B89B-2A104979F359}"/>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7" name="Text Placeholder 32">
            <a:extLst>
              <a:ext uri="{FF2B5EF4-FFF2-40B4-BE49-F238E27FC236}">
                <a16:creationId xmlns:a16="http://schemas.microsoft.com/office/drawing/2014/main" id="{0C798230-24D5-8043-8C18-DA95C5617717}"/>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8" name="Text Placeholder 32">
            <a:extLst>
              <a:ext uri="{FF2B5EF4-FFF2-40B4-BE49-F238E27FC236}">
                <a16:creationId xmlns:a16="http://schemas.microsoft.com/office/drawing/2014/main" id="{404CB58A-30DC-2049-8F17-6840F5F92003}"/>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146670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77.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837D00C-3B07-3444-BD7D-28589C271E9E}"/>
              </a:ext>
            </a:extLst>
          </p:cNvPr>
          <p:cNvSpPr>
            <a:spLocks noGrp="1"/>
          </p:cNvSpPr>
          <p:nvPr>
            <p:ph type="pic" sz="quarter" idx="13"/>
          </p:nvPr>
        </p:nvSpPr>
        <p:spPr>
          <a:xfrm>
            <a:off x="2" y="3203071"/>
            <a:ext cx="12192000" cy="3654930"/>
          </a:xfrm>
          <a:custGeom>
            <a:avLst/>
            <a:gdLst>
              <a:gd name="connsiteX0" fmla="*/ 7767012 w 7775575"/>
              <a:gd name="connsiteY0" fmla="*/ 1509411 h 5813200"/>
              <a:gd name="connsiteX1" fmla="*/ 7767012 w 7775575"/>
              <a:gd name="connsiteY1" fmla="*/ 3287485 h 5813200"/>
              <a:gd name="connsiteX2" fmla="*/ 7775575 w 7775575"/>
              <a:gd name="connsiteY2" fmla="*/ 3287485 h 5813200"/>
              <a:gd name="connsiteX3" fmla="*/ 7775575 w 7775575"/>
              <a:gd name="connsiteY3" fmla="*/ 4794552 h 5813200"/>
              <a:gd name="connsiteX4" fmla="*/ 7775574 w 7775575"/>
              <a:gd name="connsiteY4" fmla="*/ 4794552 h 5813200"/>
              <a:gd name="connsiteX5" fmla="*/ 7775574 w 7775575"/>
              <a:gd name="connsiteY5" fmla="*/ 5813199 h 5813200"/>
              <a:gd name="connsiteX6" fmla="*/ 7767012 w 7775575"/>
              <a:gd name="connsiteY6" fmla="*/ 5813199 h 5813200"/>
              <a:gd name="connsiteX7" fmla="*/ 7767012 w 7775575"/>
              <a:gd name="connsiteY7" fmla="*/ 5813200 h 5813200"/>
              <a:gd name="connsiteX8" fmla="*/ 1845662 w 7775575"/>
              <a:gd name="connsiteY8" fmla="*/ 5813200 h 5813200"/>
              <a:gd name="connsiteX9" fmla="*/ 1845665 w 7775575"/>
              <a:gd name="connsiteY9" fmla="*/ 5813199 h 5813200"/>
              <a:gd name="connsiteX10" fmla="*/ 1441454 w 7775575"/>
              <a:gd name="connsiteY10" fmla="*/ 5813199 h 5813200"/>
              <a:gd name="connsiteX11" fmla="*/ 1441451 w 7775575"/>
              <a:gd name="connsiteY11" fmla="*/ 5813200 h 5813200"/>
              <a:gd name="connsiteX12" fmla="*/ 0 w 7775575"/>
              <a:gd name="connsiteY12" fmla="*/ 5813198 h 5813200"/>
              <a:gd name="connsiteX13" fmla="*/ 1 w 7775575"/>
              <a:gd name="connsiteY13" fmla="*/ 4485898 h 5813200"/>
              <a:gd name="connsiteX14" fmla="*/ 7767013 w 7775575"/>
              <a:gd name="connsiteY14" fmla="*/ 0 h 5813200"/>
              <a:gd name="connsiteX15" fmla="*/ 7767012 w 7775575"/>
              <a:gd name="connsiteY15" fmla="*/ 1354507 h 5813200"/>
              <a:gd name="connsiteX16" fmla="*/ 1 w 7775575"/>
              <a:gd name="connsiteY16" fmla="*/ 4330994 h 5813200"/>
              <a:gd name="connsiteX17" fmla="*/ 0 w 7775575"/>
              <a:gd name="connsiteY17" fmla="*/ 2976488 h 58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75575" h="5813200">
                <a:moveTo>
                  <a:pt x="7767012" y="1509411"/>
                </a:moveTo>
                <a:lnTo>
                  <a:pt x="7767012" y="3287485"/>
                </a:lnTo>
                <a:lnTo>
                  <a:pt x="7775575" y="3287485"/>
                </a:lnTo>
                <a:lnTo>
                  <a:pt x="7775575" y="4794552"/>
                </a:lnTo>
                <a:lnTo>
                  <a:pt x="7775574" y="4794552"/>
                </a:lnTo>
                <a:lnTo>
                  <a:pt x="7775574" y="5813199"/>
                </a:lnTo>
                <a:lnTo>
                  <a:pt x="7767012" y="5813199"/>
                </a:lnTo>
                <a:lnTo>
                  <a:pt x="7767012" y="5813200"/>
                </a:lnTo>
                <a:lnTo>
                  <a:pt x="1845662" y="5813200"/>
                </a:lnTo>
                <a:lnTo>
                  <a:pt x="1845665" y="5813199"/>
                </a:lnTo>
                <a:lnTo>
                  <a:pt x="1441454" y="5813199"/>
                </a:lnTo>
                <a:lnTo>
                  <a:pt x="1441451" y="5813200"/>
                </a:lnTo>
                <a:lnTo>
                  <a:pt x="0" y="5813198"/>
                </a:lnTo>
                <a:lnTo>
                  <a:pt x="1" y="4485898"/>
                </a:lnTo>
                <a:close/>
                <a:moveTo>
                  <a:pt x="7767013" y="0"/>
                </a:moveTo>
                <a:lnTo>
                  <a:pt x="7767012" y="1354507"/>
                </a:lnTo>
                <a:lnTo>
                  <a:pt x="1" y="4330994"/>
                </a:lnTo>
                <a:lnTo>
                  <a:pt x="0" y="2976488"/>
                </a:lnTo>
                <a:close/>
              </a:path>
            </a:pathLst>
          </a:custGeom>
        </p:spPr>
        <p:txBody>
          <a:bodyPr wrap="square">
            <a:noAutofit/>
          </a:bodyPr>
          <a:lstStyle/>
          <a:p>
            <a:endParaRPr lang="fr-CA" dirty="0"/>
          </a:p>
        </p:txBody>
      </p:sp>
      <p:sp>
        <p:nvSpPr>
          <p:cNvPr id="14" name="Text Placeholder 32">
            <a:extLst>
              <a:ext uri="{FF2B5EF4-FFF2-40B4-BE49-F238E27FC236}">
                <a16:creationId xmlns:a16="http://schemas.microsoft.com/office/drawing/2014/main" id="{B7B4ED83-5F90-2647-9635-E1BDC870E674}"/>
              </a:ext>
            </a:extLst>
          </p:cNvPr>
          <p:cNvSpPr>
            <a:spLocks noGrp="1"/>
          </p:cNvSpPr>
          <p:nvPr>
            <p:ph type="body" sz="quarter" idx="15" hasCustomPrompt="1"/>
          </p:nvPr>
        </p:nvSpPr>
        <p:spPr>
          <a:xfrm>
            <a:off x="0" y="697078"/>
            <a:ext cx="12192000" cy="708318"/>
          </a:xfrm>
        </p:spPr>
        <p:txBody>
          <a:bodyPr>
            <a:noAutofit/>
          </a:bodyPr>
          <a:lstStyle>
            <a:lvl1pPr marL="0" indent="0" algn="ctr">
              <a:buNone/>
              <a:defRPr sz="4000" b="1" i="0">
                <a:solidFill>
                  <a:srgbClr val="E43794"/>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Title Here</a:t>
            </a:r>
            <a:endParaRPr lang="en-US" dirty="0"/>
          </a:p>
        </p:txBody>
      </p:sp>
      <p:sp>
        <p:nvSpPr>
          <p:cNvPr id="22" name="Text Placeholder 32">
            <a:extLst>
              <a:ext uri="{FF2B5EF4-FFF2-40B4-BE49-F238E27FC236}">
                <a16:creationId xmlns:a16="http://schemas.microsoft.com/office/drawing/2014/main" id="{9BBC9E2E-A9B8-584E-A1A4-12C8CDF3586E}"/>
              </a:ext>
            </a:extLst>
          </p:cNvPr>
          <p:cNvSpPr>
            <a:spLocks noGrp="1"/>
          </p:cNvSpPr>
          <p:nvPr>
            <p:ph type="body" sz="quarter" idx="18" hasCustomPrompt="1"/>
          </p:nvPr>
        </p:nvSpPr>
        <p:spPr>
          <a:xfrm>
            <a:off x="0" y="1420135"/>
            <a:ext cx="12192000" cy="626742"/>
          </a:xfrm>
        </p:spPr>
        <p:txBody>
          <a:bodyPr anchor="t">
            <a:noAutofit/>
          </a:bodyPr>
          <a:lstStyle>
            <a:lvl1pPr marL="0" indent="0" algn="ctr">
              <a:lnSpc>
                <a:spcPct val="100000"/>
              </a:lnSpc>
              <a:spcBef>
                <a:spcPts val="0"/>
              </a:spcBef>
              <a:buNone/>
              <a:defRPr sz="2000" b="0"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948861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
        <p:cNvGrpSpPr/>
        <p:nvPr/>
      </p:nvGrpSpPr>
      <p:grpSpPr>
        <a:xfrm>
          <a:off x="0" y="0"/>
          <a:ext cx="0" cy="0"/>
          <a:chOff x="0" y="0"/>
          <a:chExt cx="0" cy="0"/>
        </a:xfrm>
      </p:grpSpPr>
      <p:sp>
        <p:nvSpPr>
          <p:cNvPr id="20" name="Google Shape;20;p3"/>
          <p:cNvSpPr txBox="1">
            <a:spLocks noGrp="1"/>
          </p:cNvSpPr>
          <p:nvPr>
            <p:ph type="body" idx="1"/>
          </p:nvPr>
        </p:nvSpPr>
        <p:spPr>
          <a:xfrm>
            <a:off x="528624" y="513518"/>
            <a:ext cx="6811615" cy="42532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E43794"/>
              </a:buClr>
              <a:buSzPts val="3200"/>
              <a:buNone/>
              <a:defRPr sz="32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3"/>
          <p:cNvSpPr txBox="1">
            <a:spLocks noGrp="1"/>
          </p:cNvSpPr>
          <p:nvPr>
            <p:ph type="body" idx="2"/>
          </p:nvPr>
        </p:nvSpPr>
        <p:spPr>
          <a:xfrm>
            <a:off x="528624" y="1834272"/>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
          <p:cNvSpPr txBox="1">
            <a:spLocks noGrp="1"/>
          </p:cNvSpPr>
          <p:nvPr>
            <p:ph type="body" idx="3"/>
          </p:nvPr>
        </p:nvSpPr>
        <p:spPr>
          <a:xfrm>
            <a:off x="1435986" y="1834272"/>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dt" idx="10"/>
          </p:nvPr>
        </p:nvSpPr>
        <p:spPr>
          <a:xfrm>
            <a:off x="838203" y="6356353"/>
            <a:ext cx="274320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4038601" y="6356353"/>
            <a:ext cx="411479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8610603" y="6356353"/>
            <a:ext cx="274320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3"/>
          <p:cNvSpPr/>
          <p:nvPr/>
        </p:nvSpPr>
        <p:spPr>
          <a:xfrm rot="-5400000">
            <a:off x="6245069" y="918313"/>
            <a:ext cx="6856550" cy="5051565"/>
          </a:xfrm>
          <a:custGeom>
            <a:avLst/>
            <a:gdLst/>
            <a:ahLst/>
            <a:cxnLst/>
            <a:rect l="l" t="t" r="r" b="b"/>
            <a:pathLst>
              <a:path w="7775575" h="7985044" extrusionOk="0">
                <a:moveTo>
                  <a:pt x="7775575" y="0"/>
                </a:moveTo>
                <a:lnTo>
                  <a:pt x="7775575" y="2286116"/>
                </a:lnTo>
                <a:lnTo>
                  <a:pt x="3591296" y="7985044"/>
                </a:lnTo>
                <a:lnTo>
                  <a:pt x="0" y="7985044"/>
                </a:lnTo>
                <a:lnTo>
                  <a:pt x="0" y="3577812"/>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32"/>
              <a:buFont typeface="Arial"/>
              <a:buNone/>
            </a:pPr>
            <a:endParaRPr sz="1132" b="0" i="0" u="none" strike="noStrike" cap="none">
              <a:solidFill>
                <a:schemeClr val="lt1"/>
              </a:solidFill>
              <a:latin typeface="Calibri"/>
              <a:ea typeface="Calibri"/>
              <a:cs typeface="Calibri"/>
              <a:sym typeface="Calibri"/>
            </a:endParaRPr>
          </a:p>
        </p:txBody>
      </p:sp>
      <p:pic>
        <p:nvPicPr>
          <p:cNvPr id="27" name="Google Shape;27;p3" descr="Logo&#10;&#10;Description automatically generated"/>
          <p:cNvPicPr preferRelativeResize="0"/>
          <p:nvPr/>
        </p:nvPicPr>
        <p:blipFill rotWithShape="1">
          <a:blip r:embed="rId2">
            <a:alphaModFix/>
          </a:blip>
          <a:srcRect/>
          <a:stretch/>
        </p:blipFill>
        <p:spPr>
          <a:xfrm>
            <a:off x="9425716" y="3694831"/>
            <a:ext cx="2389841" cy="2182029"/>
          </a:xfrm>
          <a:prstGeom prst="rect">
            <a:avLst/>
          </a:prstGeom>
          <a:noFill/>
          <a:ln>
            <a:noFill/>
          </a:ln>
        </p:spPr>
      </p:pic>
      <p:sp>
        <p:nvSpPr>
          <p:cNvPr id="28" name="Google Shape;28;p3"/>
          <p:cNvSpPr txBox="1">
            <a:spLocks noGrp="1"/>
          </p:cNvSpPr>
          <p:nvPr>
            <p:ph type="body" idx="4"/>
          </p:nvPr>
        </p:nvSpPr>
        <p:spPr>
          <a:xfrm>
            <a:off x="528624" y="2728857"/>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
          <p:cNvSpPr txBox="1">
            <a:spLocks noGrp="1"/>
          </p:cNvSpPr>
          <p:nvPr>
            <p:ph type="body" idx="5"/>
          </p:nvPr>
        </p:nvSpPr>
        <p:spPr>
          <a:xfrm>
            <a:off x="1435986" y="2728857"/>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 name="Google Shape;30;p3"/>
          <p:cNvCxnSpPr/>
          <p:nvPr/>
        </p:nvCxnSpPr>
        <p:spPr>
          <a:xfrm>
            <a:off x="420482" y="2585039"/>
            <a:ext cx="7093819" cy="0"/>
          </a:xfrm>
          <a:prstGeom prst="straightConnector1">
            <a:avLst/>
          </a:prstGeom>
          <a:noFill/>
          <a:ln w="19050" cap="flat" cmpd="sng">
            <a:solidFill>
              <a:srgbClr val="FBE000"/>
            </a:solidFill>
            <a:prstDash val="solid"/>
            <a:miter lim="800000"/>
            <a:headEnd type="none" w="sm" len="sm"/>
            <a:tailEnd type="none" w="sm" len="sm"/>
          </a:ln>
        </p:spPr>
      </p:cxnSp>
      <p:sp>
        <p:nvSpPr>
          <p:cNvPr id="31" name="Google Shape;31;p3"/>
          <p:cNvSpPr txBox="1">
            <a:spLocks noGrp="1"/>
          </p:cNvSpPr>
          <p:nvPr>
            <p:ph type="body" idx="6"/>
          </p:nvPr>
        </p:nvSpPr>
        <p:spPr>
          <a:xfrm>
            <a:off x="530560" y="3609976"/>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
          <p:cNvSpPr txBox="1">
            <a:spLocks noGrp="1"/>
          </p:cNvSpPr>
          <p:nvPr>
            <p:ph type="body" idx="7"/>
          </p:nvPr>
        </p:nvSpPr>
        <p:spPr>
          <a:xfrm>
            <a:off x="1437922" y="3609976"/>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3" name="Google Shape;33;p3"/>
          <p:cNvCxnSpPr/>
          <p:nvPr/>
        </p:nvCxnSpPr>
        <p:spPr>
          <a:xfrm>
            <a:off x="422418" y="3466158"/>
            <a:ext cx="7093819" cy="0"/>
          </a:xfrm>
          <a:prstGeom prst="straightConnector1">
            <a:avLst/>
          </a:prstGeom>
          <a:noFill/>
          <a:ln w="19050" cap="flat" cmpd="sng">
            <a:solidFill>
              <a:srgbClr val="FBE000"/>
            </a:solidFill>
            <a:prstDash val="solid"/>
            <a:miter lim="800000"/>
            <a:headEnd type="none" w="sm" len="sm"/>
            <a:tailEnd type="none" w="sm" len="sm"/>
          </a:ln>
        </p:spPr>
      </p:cxnSp>
      <p:sp>
        <p:nvSpPr>
          <p:cNvPr id="34" name="Google Shape;34;p3"/>
          <p:cNvSpPr txBox="1">
            <a:spLocks noGrp="1"/>
          </p:cNvSpPr>
          <p:nvPr>
            <p:ph type="body" idx="8"/>
          </p:nvPr>
        </p:nvSpPr>
        <p:spPr>
          <a:xfrm>
            <a:off x="528624" y="4504561"/>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
          <p:cNvSpPr txBox="1">
            <a:spLocks noGrp="1"/>
          </p:cNvSpPr>
          <p:nvPr>
            <p:ph type="body" idx="9"/>
          </p:nvPr>
        </p:nvSpPr>
        <p:spPr>
          <a:xfrm>
            <a:off x="1435986" y="4504561"/>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6" name="Google Shape;36;p3"/>
          <p:cNvCxnSpPr/>
          <p:nvPr/>
        </p:nvCxnSpPr>
        <p:spPr>
          <a:xfrm>
            <a:off x="420482" y="4360743"/>
            <a:ext cx="7093819" cy="0"/>
          </a:xfrm>
          <a:prstGeom prst="straightConnector1">
            <a:avLst/>
          </a:prstGeom>
          <a:noFill/>
          <a:ln w="19050" cap="flat" cmpd="sng">
            <a:solidFill>
              <a:srgbClr val="FBE000"/>
            </a:solidFill>
            <a:prstDash val="solid"/>
            <a:miter lim="800000"/>
            <a:headEnd type="none" w="sm" len="sm"/>
            <a:tailEnd type="none" w="sm" len="sm"/>
          </a:ln>
        </p:spPr>
      </p:cxnSp>
      <p:sp>
        <p:nvSpPr>
          <p:cNvPr id="37" name="Google Shape;37;p3"/>
          <p:cNvSpPr txBox="1">
            <a:spLocks noGrp="1"/>
          </p:cNvSpPr>
          <p:nvPr>
            <p:ph type="body" idx="13"/>
          </p:nvPr>
        </p:nvSpPr>
        <p:spPr>
          <a:xfrm>
            <a:off x="530560" y="5385680"/>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
          <p:cNvSpPr txBox="1">
            <a:spLocks noGrp="1"/>
          </p:cNvSpPr>
          <p:nvPr>
            <p:ph type="body" idx="14"/>
          </p:nvPr>
        </p:nvSpPr>
        <p:spPr>
          <a:xfrm>
            <a:off x="1437922" y="5385680"/>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 name="Google Shape;39;p3"/>
          <p:cNvCxnSpPr/>
          <p:nvPr/>
        </p:nvCxnSpPr>
        <p:spPr>
          <a:xfrm>
            <a:off x="422418" y="5241862"/>
            <a:ext cx="7093819" cy="0"/>
          </a:xfrm>
          <a:prstGeom prst="straightConnector1">
            <a:avLst/>
          </a:prstGeom>
          <a:noFill/>
          <a:ln w="19050" cap="flat" cmpd="sng">
            <a:solidFill>
              <a:srgbClr val="FBE000"/>
            </a:solidFill>
            <a:prstDash val="solid"/>
            <a:miter lim="800000"/>
            <a:headEnd type="none" w="sm" len="sm"/>
            <a:tailEnd type="none" w="sm" len="sm"/>
          </a:ln>
        </p:spPr>
      </p:cxn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Photo Slide 3">
  <p:cSld name="Photo Slide 3">
    <p:spTree>
      <p:nvGrpSpPr>
        <p:cNvPr id="1" name="Shape 59"/>
        <p:cNvGrpSpPr/>
        <p:nvPr/>
      </p:nvGrpSpPr>
      <p:grpSpPr>
        <a:xfrm>
          <a:off x="0" y="0"/>
          <a:ext cx="0" cy="0"/>
          <a:chOff x="0" y="0"/>
          <a:chExt cx="0" cy="0"/>
        </a:xfrm>
      </p:grpSpPr>
      <p:sp>
        <p:nvSpPr>
          <p:cNvPr id="60" name="Google Shape;60;p7"/>
          <p:cNvSpPr>
            <a:spLocks noGrp="1"/>
          </p:cNvSpPr>
          <p:nvPr>
            <p:ph type="pic" idx="2"/>
          </p:nvPr>
        </p:nvSpPr>
        <p:spPr>
          <a:xfrm>
            <a:off x="0" y="3695700"/>
            <a:ext cx="3886199" cy="3162300"/>
          </a:xfrm>
          <a:prstGeom prst="rect">
            <a:avLst/>
          </a:prstGeom>
          <a:noFill/>
          <a:ln>
            <a:noFill/>
          </a:ln>
        </p:spPr>
      </p:sp>
      <p:sp>
        <p:nvSpPr>
          <p:cNvPr id="61" name="Google Shape;61;p7"/>
          <p:cNvSpPr>
            <a:spLocks noGrp="1"/>
          </p:cNvSpPr>
          <p:nvPr>
            <p:ph type="pic" idx="3"/>
          </p:nvPr>
        </p:nvSpPr>
        <p:spPr>
          <a:xfrm>
            <a:off x="4165600" y="4170099"/>
            <a:ext cx="3886199" cy="2687902"/>
          </a:xfrm>
          <a:prstGeom prst="rect">
            <a:avLst/>
          </a:prstGeom>
          <a:noFill/>
          <a:ln>
            <a:noFill/>
          </a:ln>
        </p:spPr>
      </p:sp>
      <p:sp>
        <p:nvSpPr>
          <p:cNvPr id="62" name="Google Shape;62;p7"/>
          <p:cNvSpPr>
            <a:spLocks noGrp="1"/>
          </p:cNvSpPr>
          <p:nvPr>
            <p:ph type="pic" idx="4"/>
          </p:nvPr>
        </p:nvSpPr>
        <p:spPr>
          <a:xfrm>
            <a:off x="8305801" y="3695700"/>
            <a:ext cx="3886199" cy="3162300"/>
          </a:xfrm>
          <a:prstGeom prst="rect">
            <a:avLst/>
          </a:prstGeom>
          <a:noFill/>
          <a:ln>
            <a:noFill/>
          </a:ln>
        </p:spPr>
      </p:sp>
      <p:sp>
        <p:nvSpPr>
          <p:cNvPr id="63" name="Google Shape;63;p7"/>
          <p:cNvSpPr txBox="1">
            <a:spLocks noGrp="1"/>
          </p:cNvSpPr>
          <p:nvPr>
            <p:ph type="body" idx="1"/>
          </p:nvPr>
        </p:nvSpPr>
        <p:spPr>
          <a:xfrm>
            <a:off x="-2" y="735521"/>
            <a:ext cx="12192002" cy="63152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7"/>
          <p:cNvSpPr txBox="1">
            <a:spLocks noGrp="1"/>
          </p:cNvSpPr>
          <p:nvPr>
            <p:ph type="body" idx="5"/>
          </p:nvPr>
        </p:nvSpPr>
        <p:spPr>
          <a:xfrm>
            <a:off x="-1" y="1498690"/>
            <a:ext cx="12192000" cy="166361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Photo Slide 4">
  <p:cSld name="Photo Slide 4">
    <p:spTree>
      <p:nvGrpSpPr>
        <p:cNvPr id="1" name="Shape 65"/>
        <p:cNvGrpSpPr/>
        <p:nvPr/>
      </p:nvGrpSpPr>
      <p:grpSpPr>
        <a:xfrm>
          <a:off x="0" y="0"/>
          <a:ext cx="0" cy="0"/>
          <a:chOff x="0" y="0"/>
          <a:chExt cx="0" cy="0"/>
        </a:xfrm>
      </p:grpSpPr>
      <p:sp>
        <p:nvSpPr>
          <p:cNvPr id="66" name="Google Shape;66;p8"/>
          <p:cNvSpPr>
            <a:spLocks noGrp="1"/>
          </p:cNvSpPr>
          <p:nvPr>
            <p:ph type="pic" idx="2"/>
          </p:nvPr>
        </p:nvSpPr>
        <p:spPr>
          <a:xfrm>
            <a:off x="-1" y="1"/>
            <a:ext cx="12192000" cy="3136685"/>
          </a:xfrm>
          <a:prstGeom prst="rect">
            <a:avLst/>
          </a:prstGeom>
          <a:noFill/>
          <a:ln>
            <a:noFill/>
          </a:ln>
        </p:spPr>
      </p:sp>
      <p:sp>
        <p:nvSpPr>
          <p:cNvPr id="67" name="Google Shape;67;p8"/>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8" name="Google Shape;68;p8"/>
          <p:cNvSpPr txBox="1">
            <a:spLocks noGrp="1"/>
          </p:cNvSpPr>
          <p:nvPr>
            <p:ph type="body" idx="1"/>
          </p:nvPr>
        </p:nvSpPr>
        <p:spPr>
          <a:xfrm>
            <a:off x="-1" y="3635354"/>
            <a:ext cx="12192002" cy="63152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8"/>
          <p:cNvSpPr txBox="1">
            <a:spLocks noGrp="1"/>
          </p:cNvSpPr>
          <p:nvPr>
            <p:ph type="body" idx="3"/>
          </p:nvPr>
        </p:nvSpPr>
        <p:spPr>
          <a:xfrm>
            <a:off x="0" y="4398523"/>
            <a:ext cx="12192000" cy="166361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414.xml><?xml version="1.0" encoding="utf-8"?>
<p:sldLayout xmlns:a="http://schemas.openxmlformats.org/drawingml/2006/main" xmlns:r="http://schemas.openxmlformats.org/officeDocument/2006/relationships" xmlns:p="http://schemas.openxmlformats.org/presentationml/2006/main" matchingName="European Map Slide">
  <p:cSld name="European Map Slide">
    <p:spTree>
      <p:nvGrpSpPr>
        <p:cNvPr id="1" name="Shape 70"/>
        <p:cNvGrpSpPr/>
        <p:nvPr/>
      </p:nvGrpSpPr>
      <p:grpSpPr>
        <a:xfrm>
          <a:off x="0" y="0"/>
          <a:ext cx="0" cy="0"/>
          <a:chOff x="0" y="0"/>
          <a:chExt cx="0" cy="0"/>
        </a:xfrm>
      </p:grpSpPr>
      <p:sp>
        <p:nvSpPr>
          <p:cNvPr id="71" name="Google Shape;71;p9"/>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2" name="Google Shape;72;p9"/>
          <p:cNvSpPr txBox="1">
            <a:spLocks noGrp="1"/>
          </p:cNvSpPr>
          <p:nvPr>
            <p:ph type="body" idx="1"/>
          </p:nvPr>
        </p:nvSpPr>
        <p:spPr>
          <a:xfrm>
            <a:off x="491065" y="655087"/>
            <a:ext cx="1126066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9"/>
          <p:cNvSpPr txBox="1">
            <a:spLocks noGrp="1"/>
          </p:cNvSpPr>
          <p:nvPr>
            <p:ph type="body" idx="2"/>
          </p:nvPr>
        </p:nvSpPr>
        <p:spPr>
          <a:xfrm>
            <a:off x="491067" y="1428292"/>
            <a:ext cx="11260666" cy="166361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1111.xml><?xml version="1.0" encoding="utf-8"?>
<p:sldLayout xmlns:a="http://schemas.openxmlformats.org/drawingml/2006/main" xmlns:r="http://schemas.openxmlformats.org/officeDocument/2006/relationships" xmlns:p="http://schemas.openxmlformats.org/presentationml/2006/main" matchingName="One Column Slide ">
  <p:cSld name="One Column Slide ">
    <p:spTree>
      <p:nvGrpSpPr>
        <p:cNvPr id="1" name="Shape 97"/>
        <p:cNvGrpSpPr/>
        <p:nvPr/>
      </p:nvGrpSpPr>
      <p:grpSpPr>
        <a:xfrm>
          <a:off x="0" y="0"/>
          <a:ext cx="0" cy="0"/>
          <a:chOff x="0" y="0"/>
          <a:chExt cx="0" cy="0"/>
        </a:xfrm>
      </p:grpSpPr>
      <p:sp>
        <p:nvSpPr>
          <p:cNvPr id="98" name="Google Shape;98;p11"/>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9" name="Google Shape;99;p11"/>
          <p:cNvSpPr/>
          <p:nvPr/>
        </p:nvSpPr>
        <p:spPr>
          <a:xfrm>
            <a:off x="-1" y="0"/>
            <a:ext cx="12192000"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100" name="Google Shape;100;p11"/>
          <p:cNvSpPr txBox="1">
            <a:spLocks noGrp="1"/>
          </p:cNvSpPr>
          <p:nvPr>
            <p:ph type="body" idx="1"/>
          </p:nvPr>
        </p:nvSpPr>
        <p:spPr>
          <a:xfrm>
            <a:off x="465666" y="1247754"/>
            <a:ext cx="1126066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1"/>
          <p:cNvSpPr txBox="1">
            <a:spLocks noGrp="1"/>
          </p:cNvSpPr>
          <p:nvPr>
            <p:ph type="body" idx="2"/>
          </p:nvPr>
        </p:nvSpPr>
        <p:spPr>
          <a:xfrm>
            <a:off x="465668" y="2020959"/>
            <a:ext cx="11260666" cy="41089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2" name="Google Shape;102;p11" descr="Logo&#10;&#10;Description automatically generated"/>
          <p:cNvPicPr preferRelativeResize="0"/>
          <p:nvPr/>
        </p:nvPicPr>
        <p:blipFill rotWithShape="1">
          <a:blip r:embed="rId2">
            <a:alphaModFix/>
          </a:blip>
          <a:srcRect l="25070" r="24004" b="52268"/>
          <a:stretch/>
        </p:blipFill>
        <p:spPr>
          <a:xfrm>
            <a:off x="11184467" y="94861"/>
            <a:ext cx="685800" cy="5868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9.xml><?xml version="1.0" encoding="utf-8"?>
<p:sldLayout xmlns:a="http://schemas.openxmlformats.org/drawingml/2006/main" xmlns:r="http://schemas.openxmlformats.org/officeDocument/2006/relationships" xmlns:p="http://schemas.openxmlformats.org/presentationml/2006/main" matchingName="Two Column Slide ">
  <p:cSld name="Two Column Slide ">
    <p:spTree>
      <p:nvGrpSpPr>
        <p:cNvPr id="1" name="Shape 103"/>
        <p:cNvGrpSpPr/>
        <p:nvPr/>
      </p:nvGrpSpPr>
      <p:grpSpPr>
        <a:xfrm>
          <a:off x="0" y="0"/>
          <a:ext cx="0" cy="0"/>
          <a:chOff x="0" y="0"/>
          <a:chExt cx="0" cy="0"/>
        </a:xfrm>
      </p:grpSpPr>
      <p:sp>
        <p:nvSpPr>
          <p:cNvPr id="104" name="Google Shape;104;p12"/>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p12"/>
          <p:cNvSpPr/>
          <p:nvPr/>
        </p:nvSpPr>
        <p:spPr>
          <a:xfrm>
            <a:off x="-1" y="0"/>
            <a:ext cx="12192000"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pic>
        <p:nvPicPr>
          <p:cNvPr id="106" name="Google Shape;106;p12" descr="Logo&#10;&#10;Description automatically generated"/>
          <p:cNvPicPr preferRelativeResize="0"/>
          <p:nvPr/>
        </p:nvPicPr>
        <p:blipFill rotWithShape="1">
          <a:blip r:embed="rId2">
            <a:alphaModFix/>
          </a:blip>
          <a:srcRect l="25070" r="24004" b="52268"/>
          <a:stretch/>
        </p:blipFill>
        <p:spPr>
          <a:xfrm>
            <a:off x="11184467" y="94861"/>
            <a:ext cx="685800" cy="586897"/>
          </a:xfrm>
          <a:prstGeom prst="rect">
            <a:avLst/>
          </a:prstGeom>
          <a:noFill/>
          <a:ln>
            <a:noFill/>
          </a:ln>
        </p:spPr>
      </p:pic>
      <p:sp>
        <p:nvSpPr>
          <p:cNvPr id="107" name="Google Shape;107;p12"/>
          <p:cNvSpPr txBox="1">
            <a:spLocks noGrp="1"/>
          </p:cNvSpPr>
          <p:nvPr>
            <p:ph type="body" idx="1"/>
          </p:nvPr>
        </p:nvSpPr>
        <p:spPr>
          <a:xfrm>
            <a:off x="465666" y="1264687"/>
            <a:ext cx="1126066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2"/>
          <p:cNvSpPr txBox="1">
            <a:spLocks noGrp="1"/>
          </p:cNvSpPr>
          <p:nvPr>
            <p:ph type="body" idx="2"/>
          </p:nvPr>
        </p:nvSpPr>
        <p:spPr>
          <a:xfrm>
            <a:off x="465668" y="2170587"/>
            <a:ext cx="11260666" cy="4108908"/>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4.xml><?xml version="1.0" encoding="utf-8"?>
<p:sldLayout xmlns:a="http://schemas.openxmlformats.org/drawingml/2006/main" xmlns:r="http://schemas.openxmlformats.org/officeDocument/2006/relationships" xmlns:p="http://schemas.openxmlformats.org/presentationml/2006/main" matchingName="One Column Slide - Pink Heading">
  <p:cSld name="One Column Slide - Pink Heading">
    <p:spTree>
      <p:nvGrpSpPr>
        <p:cNvPr id="1" name="Shape 109"/>
        <p:cNvGrpSpPr/>
        <p:nvPr/>
      </p:nvGrpSpPr>
      <p:grpSpPr>
        <a:xfrm>
          <a:off x="0" y="0"/>
          <a:ext cx="0" cy="0"/>
          <a:chOff x="0" y="0"/>
          <a:chExt cx="0" cy="0"/>
        </a:xfrm>
      </p:grpSpPr>
      <p:sp>
        <p:nvSpPr>
          <p:cNvPr id="110" name="Google Shape;110;p13"/>
          <p:cNvSpPr/>
          <p:nvPr/>
        </p:nvSpPr>
        <p:spPr>
          <a:xfrm>
            <a:off x="-1" y="1"/>
            <a:ext cx="12192000" cy="1889435"/>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111" name="Google Shape;111;p13"/>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p13"/>
          <p:cNvSpPr txBox="1">
            <a:spLocks noGrp="1"/>
          </p:cNvSpPr>
          <p:nvPr>
            <p:ph type="body" idx="1"/>
          </p:nvPr>
        </p:nvSpPr>
        <p:spPr>
          <a:xfrm>
            <a:off x="465666" y="440268"/>
            <a:ext cx="11260668" cy="128275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3"/>
          <p:cNvSpPr txBox="1">
            <a:spLocks noGrp="1"/>
          </p:cNvSpPr>
          <p:nvPr>
            <p:ph type="body" idx="2"/>
          </p:nvPr>
        </p:nvSpPr>
        <p:spPr>
          <a:xfrm>
            <a:off x="465668" y="2087459"/>
            <a:ext cx="11260666" cy="41089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4" name="Google Shape;114;p13" descr="Logo&#10;&#10;Description automatically generated"/>
          <p:cNvPicPr preferRelativeResize="0"/>
          <p:nvPr/>
        </p:nvPicPr>
        <p:blipFill rotWithShape="1">
          <a:blip r:embed="rId2">
            <a:alphaModFix/>
          </a:blip>
          <a:srcRect l="25070" r="24004" b="52268"/>
          <a:stretch/>
        </p:blipFill>
        <p:spPr>
          <a:xfrm>
            <a:off x="11184467" y="1296816"/>
            <a:ext cx="685800" cy="5868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1.xml><?xml version="1.0" encoding="utf-8"?>
<p:sldLayout xmlns:a="http://schemas.openxmlformats.org/drawingml/2006/main" xmlns:r="http://schemas.openxmlformats.org/officeDocument/2006/relationships" xmlns:p="http://schemas.openxmlformats.org/presentationml/2006/main" matchingName="Two Column Slide - Pink Heading">
  <p:cSld name="Two Column Slide - Pink Heading">
    <p:spTree>
      <p:nvGrpSpPr>
        <p:cNvPr id="1" name="Shape 115"/>
        <p:cNvGrpSpPr/>
        <p:nvPr/>
      </p:nvGrpSpPr>
      <p:grpSpPr>
        <a:xfrm>
          <a:off x="0" y="0"/>
          <a:ext cx="0" cy="0"/>
          <a:chOff x="0" y="0"/>
          <a:chExt cx="0" cy="0"/>
        </a:xfrm>
      </p:grpSpPr>
      <p:sp>
        <p:nvSpPr>
          <p:cNvPr id="116" name="Google Shape;116;p14"/>
          <p:cNvSpPr/>
          <p:nvPr/>
        </p:nvSpPr>
        <p:spPr>
          <a:xfrm>
            <a:off x="-1" y="1"/>
            <a:ext cx="12192000" cy="1889435"/>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117" name="Google Shape;117;p14"/>
          <p:cNvSpPr txBox="1">
            <a:spLocks noGrp="1"/>
          </p:cNvSpPr>
          <p:nvPr>
            <p:ph type="body" idx="1"/>
          </p:nvPr>
        </p:nvSpPr>
        <p:spPr>
          <a:xfrm>
            <a:off x="465666" y="440268"/>
            <a:ext cx="11260668" cy="1205652"/>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lt1"/>
              </a:buClr>
              <a:buSzPts val="3600"/>
              <a:buFont typeface="Arial"/>
              <a:buNone/>
              <a:defRPr sz="3600" b="1"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14"/>
          <p:cNvSpPr txBox="1">
            <a:spLocks noGrp="1"/>
          </p:cNvSpPr>
          <p:nvPr>
            <p:ph type="body" idx="2"/>
          </p:nvPr>
        </p:nvSpPr>
        <p:spPr>
          <a:xfrm>
            <a:off x="465668" y="2170587"/>
            <a:ext cx="11260666" cy="4108908"/>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9" name="Google Shape;119;p14" descr="Logo&#10;&#10;Description automatically generated"/>
          <p:cNvPicPr preferRelativeResize="0"/>
          <p:nvPr/>
        </p:nvPicPr>
        <p:blipFill rotWithShape="1">
          <a:blip r:embed="rId2">
            <a:alphaModFix/>
          </a:blip>
          <a:srcRect l="25070" r="24004" b="52268"/>
          <a:stretch/>
        </p:blipFill>
        <p:spPr>
          <a:xfrm>
            <a:off x="11184467" y="1296816"/>
            <a:ext cx="685800" cy="5868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515.xml><?xml version="1.0" encoding="utf-8"?>
<p:sldLayout xmlns:a="http://schemas.openxmlformats.org/drawingml/2006/main" xmlns:r="http://schemas.openxmlformats.org/officeDocument/2006/relationships" xmlns:p="http://schemas.openxmlformats.org/presentationml/2006/main" matchingName="Phone Slide - Yelllow">
  <p:cSld name="Phone Slide - Yelllow">
    <p:spTree>
      <p:nvGrpSpPr>
        <p:cNvPr id="1" name="Shape 120"/>
        <p:cNvGrpSpPr/>
        <p:nvPr/>
      </p:nvGrpSpPr>
      <p:grpSpPr>
        <a:xfrm>
          <a:off x="0" y="0"/>
          <a:ext cx="0" cy="0"/>
          <a:chOff x="0" y="0"/>
          <a:chExt cx="0" cy="0"/>
        </a:xfrm>
      </p:grpSpPr>
      <p:sp>
        <p:nvSpPr>
          <p:cNvPr id="121" name="Google Shape;121;p15"/>
          <p:cNvSpPr/>
          <p:nvPr/>
        </p:nvSpPr>
        <p:spPr>
          <a:xfrm>
            <a:off x="6577123" y="0"/>
            <a:ext cx="5614877" cy="6858000"/>
          </a:xfrm>
          <a:custGeom>
            <a:avLst/>
            <a:gdLst/>
            <a:ahLst/>
            <a:cxnLst/>
            <a:rect l="l" t="t" r="r" b="b"/>
            <a:pathLst>
              <a:path w="3580946" h="10907713" extrusionOk="0">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32"/>
              <a:buFont typeface="Arial"/>
              <a:buNone/>
            </a:pPr>
            <a:endParaRPr sz="1132" b="0" i="0" u="none" strike="noStrike" cap="none">
              <a:solidFill>
                <a:schemeClr val="lt1"/>
              </a:solidFill>
              <a:latin typeface="Calibri"/>
              <a:ea typeface="Calibri"/>
              <a:cs typeface="Calibri"/>
              <a:sym typeface="Calibri"/>
            </a:endParaRPr>
          </a:p>
        </p:txBody>
      </p:sp>
      <p:pic>
        <p:nvPicPr>
          <p:cNvPr id="122" name="Google Shape;122;p15"/>
          <p:cNvPicPr preferRelativeResize="0"/>
          <p:nvPr/>
        </p:nvPicPr>
        <p:blipFill rotWithShape="1">
          <a:blip r:embed="rId2">
            <a:alphaModFix/>
          </a:blip>
          <a:srcRect/>
          <a:stretch/>
        </p:blipFill>
        <p:spPr>
          <a:xfrm>
            <a:off x="6577123" y="1619604"/>
            <a:ext cx="4625130" cy="5238394"/>
          </a:xfrm>
          <a:custGeom>
            <a:avLst/>
            <a:gdLst/>
            <a:ahLst/>
            <a:cxnLst/>
            <a:rect l="l" t="t" r="r" b="b"/>
            <a:pathLst>
              <a:path w="4991918" h="5653816" extrusionOk="0">
                <a:moveTo>
                  <a:pt x="0" y="0"/>
                </a:moveTo>
                <a:lnTo>
                  <a:pt x="4991918" y="0"/>
                </a:lnTo>
                <a:lnTo>
                  <a:pt x="4991918" y="5653816"/>
                </a:lnTo>
                <a:lnTo>
                  <a:pt x="0" y="5653816"/>
                </a:lnTo>
                <a:close/>
              </a:path>
            </a:pathLst>
          </a:custGeom>
          <a:noFill/>
          <a:ln>
            <a:noFill/>
          </a:ln>
        </p:spPr>
      </p:pic>
      <p:sp>
        <p:nvSpPr>
          <p:cNvPr id="123" name="Google Shape;123;p15"/>
          <p:cNvSpPr>
            <a:spLocks noGrp="1"/>
          </p:cNvSpPr>
          <p:nvPr>
            <p:ph type="pic" idx="2"/>
          </p:nvPr>
        </p:nvSpPr>
        <p:spPr>
          <a:xfrm>
            <a:off x="7020057" y="3028280"/>
            <a:ext cx="3691822" cy="3829719"/>
          </a:xfrm>
          <a:prstGeom prst="rect">
            <a:avLst/>
          </a:prstGeom>
          <a:noFill/>
          <a:ln>
            <a:noFill/>
          </a:ln>
        </p:spPr>
      </p:sp>
      <p:sp>
        <p:nvSpPr>
          <p:cNvPr id="124" name="Google Shape;124;p15"/>
          <p:cNvSpPr txBox="1">
            <a:spLocks noGrp="1"/>
          </p:cNvSpPr>
          <p:nvPr>
            <p:ph type="body" idx="1"/>
          </p:nvPr>
        </p:nvSpPr>
        <p:spPr>
          <a:xfrm>
            <a:off x="481122" y="807487"/>
            <a:ext cx="561487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5"/>
          <p:cNvSpPr txBox="1">
            <a:spLocks noGrp="1"/>
          </p:cNvSpPr>
          <p:nvPr>
            <p:ph type="body" idx="3"/>
          </p:nvPr>
        </p:nvSpPr>
        <p:spPr>
          <a:xfrm>
            <a:off x="481124" y="1580692"/>
            <a:ext cx="5614877" cy="41089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11.xml.rels>&#65279;<?xml version="1.0" encoding="utf-8"?><Relationships xmlns="http://schemas.openxmlformats.org/package/2006/relationships"><Relationship Type="http://schemas.openxmlformats.org/officeDocument/2006/relationships/slideLayout" Target="/ppt/slideLayouts/slideLayout811.xml" Id="rId8" /><Relationship Type="http://schemas.openxmlformats.org/officeDocument/2006/relationships/slideLayout" Target="/ppt/slideLayouts/slideLayout1322.xml" Id="rId13" /><Relationship Type="http://schemas.openxmlformats.org/officeDocument/2006/relationships/slideLayout" Target="/ppt/slideLayouts/slideLayout333.xml" Id="rId3" /><Relationship Type="http://schemas.openxmlformats.org/officeDocument/2006/relationships/slideLayout" Target="/ppt/slideLayouts/slideLayout744.xml" Id="rId7" /><Relationship Type="http://schemas.openxmlformats.org/officeDocument/2006/relationships/slideLayout" Target="/ppt/slideLayouts/slideLayout1255.xml" Id="rId12" /><Relationship Type="http://schemas.openxmlformats.org/officeDocument/2006/relationships/theme" Target="/ppt/theme/theme122.xml" Id="rId17" /><Relationship Type="http://schemas.openxmlformats.org/officeDocument/2006/relationships/slideLayout" Target="/ppt/slideLayouts/slideLayout266.xml" Id="rId2" /><Relationship Type="http://schemas.openxmlformats.org/officeDocument/2006/relationships/slideLayout" Target="/ppt/slideLayouts/slideLayout1677.xml" Id="rId16" /><Relationship Type="http://schemas.openxmlformats.org/officeDocument/2006/relationships/slideLayout" Target="/ppt/slideLayouts/slideLayout188.xml" Id="rId1" /><Relationship Type="http://schemas.openxmlformats.org/officeDocument/2006/relationships/slideLayout" Target="/ppt/slideLayouts/slideLayout699.xml" Id="rId6" /><Relationship Type="http://schemas.openxmlformats.org/officeDocument/2006/relationships/slideLayout" Target="/ppt/slideLayouts/slideLayout111010.xml" Id="rId11" /><Relationship Type="http://schemas.openxmlformats.org/officeDocument/2006/relationships/slideLayout" Target="/ppt/slideLayouts/slideLayout51111.xml" Id="rId5" /><Relationship Type="http://schemas.openxmlformats.org/officeDocument/2006/relationships/slideLayout" Target="/ppt/slideLayouts/slideLayout151212.xml" Id="rId15" /><Relationship Type="http://schemas.openxmlformats.org/officeDocument/2006/relationships/slideLayout" Target="/ppt/slideLayouts/slideLayout101313.xml" Id="rId10" /><Relationship Type="http://schemas.openxmlformats.org/officeDocument/2006/relationships/slideLayout" Target="/ppt/slideLayouts/slideLayout41414.xml" Id="rId4" /><Relationship Type="http://schemas.openxmlformats.org/officeDocument/2006/relationships/slideLayout" Target="/ppt/slideLayouts/slideLayout91515.xml" Id="rId9" /><Relationship Type="http://schemas.openxmlformats.org/officeDocument/2006/relationships/slideLayout" Target="/ppt/slideLayouts/slideLayout141616.xml" Id="rId14" /></Relationships>
</file>

<file path=ppt/slideMasters/slideMaster1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7" r:id="rId5"/>
    <p:sldLayoutId id="2147483658" r:id="rId6"/>
    <p:sldLayoutId id="2147483659" r:id="rId7"/>
    <p:sldLayoutId id="2147483660" r:id="rId8"/>
    <p:sldLayoutId id="2147483661" r:id="rId9"/>
    <p:sldLayoutId id="2147483662" r:id="rId10"/>
    <p:sldLayoutId id="2147483663" r:id="rId11"/>
    <p:sldLayoutId id="2147483665" r:id="rId12"/>
    <p:sldLayoutId id="2147483666" r:id="rId13"/>
    <p:sldLayoutId id="2147483667" r:id="rId14"/>
    <p:sldLayoutId id="2147483668" r:id="rId15"/>
    <p:sldLayoutId id="2147483669"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099.xml.rels>&#65279;<?xml version="1.0" encoding="utf-8"?><Relationships xmlns="http://schemas.openxmlformats.org/package/2006/relationships"><Relationship Type="http://schemas.openxmlformats.org/officeDocument/2006/relationships/notesSlide" Target="/ppt/notesSlides/notesSlide777.xml" Id="rId2" /><Relationship Type="http://schemas.openxmlformats.org/officeDocument/2006/relationships/slideLayout" Target="/ppt/slideLayouts/slideLayout101313.xml" Id="rId1" /><Relationship Type="http://schemas.openxmlformats.org/officeDocument/2006/relationships/image" Target="/ppt/media/image1388.png" Id="rId4" /><Relationship Type="http://schemas.openxmlformats.org/officeDocument/2006/relationships/hyperlink" Target="https://izi.travel/en" TargetMode="External" Id="rId3" /></Relationships>
</file>

<file path=ppt/slides/_rels/slide112424.xml.rels>&#65279;<?xml version="1.0" encoding="utf-8"?><Relationships xmlns="http://schemas.openxmlformats.org/package/2006/relationships"><Relationship Type="http://schemas.openxmlformats.org/officeDocument/2006/relationships/image" Target="/ppt/media/image877.png" Id="rId3" /><Relationship Type="http://schemas.openxmlformats.org/officeDocument/2006/relationships/image" Target="/ppt/media/image622.jpeg" Id="rId2" /><Relationship Type="http://schemas.openxmlformats.org/officeDocument/2006/relationships/slideLayout" Target="/ppt/slideLayouts/slideLayout141616.xml" Id="rId1" /></Relationships>
</file>

<file path=ppt/slides/_rels/slide1211.xml.rels>&#65279;<?xml version="1.0" encoding="utf-8"?><Relationships xmlns="http://schemas.openxmlformats.org/package/2006/relationships"><Relationship Type="http://schemas.openxmlformats.org/officeDocument/2006/relationships/notesSlide" Target="/ppt/notesSlides/notesSlide811.xml" Id="rId2" /><Relationship Type="http://schemas.openxmlformats.org/officeDocument/2006/relationships/slideLayout" Target="/ppt/slideLayouts/slideLayout811.xml" Id="rId1" /></Relationships>
</file>

<file path=ppt/slides/_rels/slide131919.xml.rels>&#65279;<?xml version="1.0" encoding="utf-8"?><Relationships xmlns="http://schemas.openxmlformats.org/package/2006/relationships"><Relationship Type="http://schemas.openxmlformats.org/officeDocument/2006/relationships/image" Target="/ppt/media/image141212.png" Id="rId3" /><Relationship Type="http://schemas.openxmlformats.org/officeDocument/2006/relationships/notesSlide" Target="/ppt/notesSlides/notesSlide91313.xml" Id="rId2" /><Relationship Type="http://schemas.openxmlformats.org/officeDocument/2006/relationships/slideLayout" Target="/ppt/slideLayouts/slideLayout811.xml" Id="rId1" /></Relationships>
</file>

<file path=ppt/slides/_rels/slide141212.xml.rels>&#65279;<?xml version="1.0" encoding="utf-8"?><Relationships xmlns="http://schemas.openxmlformats.org/package/2006/relationships"><Relationship Type="http://schemas.openxmlformats.org/officeDocument/2006/relationships/image" Target="/ppt/media/image1544.jpeg" Id="rId3" /><Relationship Type="http://schemas.openxmlformats.org/officeDocument/2006/relationships/notesSlide" Target="/ppt/notesSlides/notesSlide1099.xml" Id="rId2" /><Relationship Type="http://schemas.openxmlformats.org/officeDocument/2006/relationships/slideLayout" Target="/ppt/slideLayouts/slideLayout91515.xml" Id="rId1" /></Relationships>
</file>

<file path=ppt/slides/_rels/slide1577.xml.rels>&#65279;<?xml version="1.0" encoding="utf-8"?><Relationships xmlns="http://schemas.openxmlformats.org/package/2006/relationships"><Relationship Type="http://schemas.openxmlformats.org/officeDocument/2006/relationships/notesSlide" Target="/ppt/notesSlides/notesSlide1155.xml" Id="rId2" /><Relationship Type="http://schemas.openxmlformats.org/officeDocument/2006/relationships/slideLayout" Target="/ppt/slideLayouts/slideLayout266.xml" Id="rId1" /></Relationships>
</file>

<file path=ppt/slides/_rels/slide162525.xml.rels>&#65279;<?xml version="1.0" encoding="utf-8"?><Relationships xmlns="http://schemas.openxmlformats.org/package/2006/relationships"><Relationship Type="http://schemas.openxmlformats.org/officeDocument/2006/relationships/image" Target="/ppt/media/image877.png" Id="rId3" /><Relationship Type="http://schemas.openxmlformats.org/officeDocument/2006/relationships/image" Target="/ppt/media/image622.jpeg" Id="rId2" /><Relationship Type="http://schemas.openxmlformats.org/officeDocument/2006/relationships/slideLayout" Target="/ppt/slideLayouts/slideLayout141616.xml" Id="rId1" /></Relationships>
</file>

<file path=ppt/slides/_rels/slide166.xml.rels>&#65279;<?xml version="1.0" encoding="utf-8"?><Relationships xmlns="http://schemas.openxmlformats.org/package/2006/relationships"><Relationship Type="http://schemas.openxmlformats.org/officeDocument/2006/relationships/image" Target="/ppt/media/image522.png" Id="rId3" /><Relationship Type="http://schemas.openxmlformats.org/officeDocument/2006/relationships/image" Target="/ppt/media/image622.jpeg" Id="rId2" /><Relationship Type="http://schemas.openxmlformats.org/officeDocument/2006/relationships/slideLayout" Target="/ppt/slideLayouts/slideLayout1255.xml" Id="rId1" /></Relationships>
</file>

<file path=ppt/slides/_rels/slide1722.xml.rels>&#65279;<?xml version="1.0" encoding="utf-8"?><Relationships xmlns="http://schemas.openxmlformats.org/package/2006/relationships"><Relationship Type="http://schemas.openxmlformats.org/officeDocument/2006/relationships/notesSlide" Target="/ppt/notesSlides/notesSlide1222.xml" Id="rId2" /><Relationship Type="http://schemas.openxmlformats.org/officeDocument/2006/relationships/slideLayout" Target="/ppt/slideLayouts/slideLayout811.xml" Id="rId1" /></Relationships>
</file>

<file path=ppt/slides/_rels/slide181616.xml.rels>&#65279;<?xml version="1.0" encoding="utf-8"?><Relationships xmlns="http://schemas.openxmlformats.org/package/2006/relationships"><Relationship Type="http://schemas.openxmlformats.org/officeDocument/2006/relationships/notesSlide" Target="/ppt/notesSlides/notesSlide131111.xml" Id="rId2" /><Relationship Type="http://schemas.openxmlformats.org/officeDocument/2006/relationships/slideLayout" Target="/ppt/slideLayouts/slideLayout811.xml" Id="rId1" /></Relationships>
</file>

<file path=ppt/slides/_rels/slide192727.xml.rels>&#65279;<?xml version="1.0" encoding="utf-8"?><Relationships xmlns="http://schemas.openxmlformats.org/package/2006/relationships"><Relationship Type="http://schemas.openxmlformats.org/officeDocument/2006/relationships/image" Target="/ppt/media/image1688.jpeg" Id="rId3" /><Relationship Type="http://schemas.openxmlformats.org/officeDocument/2006/relationships/notesSlide" Target="/ppt/notesSlides/notesSlide141818.xml" Id="rId2" /><Relationship Type="http://schemas.openxmlformats.org/officeDocument/2006/relationships/slideLayout" Target="/ppt/slideLayouts/slideLayout101313.xml" Id="rId1" /></Relationships>
</file>

<file path=ppt/slides/_rels/slide2044.xml.rels>&#65279;<?xml version="1.0" encoding="utf-8"?><Relationships xmlns="http://schemas.openxmlformats.org/package/2006/relationships"><Relationship Type="http://schemas.openxmlformats.org/officeDocument/2006/relationships/notesSlide" Target="/ppt/notesSlides/notesSlide1533.xml" Id="rId2" /><Relationship Type="http://schemas.openxmlformats.org/officeDocument/2006/relationships/slideLayout" Target="/ppt/slideLayouts/slideLayout51111.xml" Id="rId1" /><Relationship Type="http://schemas.openxmlformats.org/officeDocument/2006/relationships/hyperlink" Target="https://servicedesigntools.org/tools/ecosystem-map" TargetMode="External" Id="rId3" /></Relationships>
</file>

<file path=ppt/slides/_rels/slide212020.xml.rels>&#65279;<?xml version="1.0" encoding="utf-8"?><Relationships xmlns="http://schemas.openxmlformats.org/package/2006/relationships"><Relationship Type="http://schemas.openxmlformats.org/officeDocument/2006/relationships/notesSlide" Target="/ppt/notesSlides/notesSlide161414.xml" Id="rId2" /><Relationship Type="http://schemas.openxmlformats.org/officeDocument/2006/relationships/slideLayout" Target="/ppt/slideLayouts/slideLayout51111.xml" Id="rId1" /></Relationships>
</file>

<file path=ppt/slides/_rels/slide221313.xml.rels>&#65279;<?xml version="1.0" encoding="utf-8"?><Relationships xmlns="http://schemas.openxmlformats.org/package/2006/relationships"><Relationship Type="http://schemas.openxmlformats.org/officeDocument/2006/relationships/image" Target="/ppt/media/image877.png" Id="rId3" /><Relationship Type="http://schemas.openxmlformats.org/officeDocument/2006/relationships/image" Target="/ppt/media/image622.jpeg" Id="rId2" /><Relationship Type="http://schemas.openxmlformats.org/officeDocument/2006/relationships/slideLayout" Target="/ppt/slideLayouts/slideLayout141616.xml" Id="rId1" /></Relationships>
</file>

<file path=ppt/slides/_rels/slide22323.xml.rels>&#65279;<?xml version="1.0" encoding="utf-8"?><Relationships xmlns="http://schemas.openxmlformats.org/package/2006/relationships"><Relationship Type="http://schemas.openxmlformats.org/officeDocument/2006/relationships/notesSlide" Target="/ppt/notesSlides/notesSlide11717.xml" Id="rId2" /><Relationship Type="http://schemas.openxmlformats.org/officeDocument/2006/relationships/slideLayout" Target="/ppt/slideLayouts/slideLayout188.xml" Id="rId1" /></Relationships>
</file>

<file path=ppt/slides/_rels/slide231010.xml.rels>&#65279;<?xml version="1.0" encoding="utf-8"?><Relationships xmlns="http://schemas.openxmlformats.org/package/2006/relationships"><Relationship Type="http://schemas.openxmlformats.org/officeDocument/2006/relationships/image" Target="/ppt/media/image1733.jpeg" Id="rId2" /><Relationship Type="http://schemas.openxmlformats.org/officeDocument/2006/relationships/slideLayout" Target="/ppt/slideLayouts/slideLayout1677.xml" Id="rId1" /><Relationship Type="http://schemas.openxmlformats.org/officeDocument/2006/relationships/hyperlink" Target="https://jingculturecommerce.com/sanxingdui-museum-tencent-ip-partnership/" TargetMode="External" Id="rId3" /></Relationships>
</file>

<file path=ppt/slides/_rels/slide242626.xml.rels>&#65279;<?xml version="1.0" encoding="utf-8"?><Relationships xmlns="http://schemas.openxmlformats.org/package/2006/relationships"><Relationship Type="http://schemas.openxmlformats.org/officeDocument/2006/relationships/image" Target="/ppt/media/image1877.jpeg" Id="rId2" /><Relationship Type="http://schemas.openxmlformats.org/officeDocument/2006/relationships/slideLayout" Target="/ppt/slideLayouts/slideLayout1677.xml" Id="rId1" /><Relationship Type="http://schemas.openxmlformats.org/officeDocument/2006/relationships/hyperlink" Target="https://www.internationaleonline.org/" TargetMode="External" Id="rId3" /></Relationships>
</file>

<file path=ppt/slides/_rels/slide2533.xml.rels>&#65279;<?xml version="1.0" encoding="utf-8"?><Relationships xmlns="http://schemas.openxmlformats.org/package/2006/relationships"><Relationship Type="http://schemas.openxmlformats.org/officeDocument/2006/relationships/image" Target="/ppt/media/image19.jpeg" Id="rId2" /><Relationship Type="http://schemas.openxmlformats.org/officeDocument/2006/relationships/slideLayout" Target="/ppt/slideLayouts/slideLayout1677.xml" Id="rId1" /><Relationship Type="http://schemas.openxmlformats.org/officeDocument/2006/relationships/hyperlink" Target="https://jingculturecommerce.com/valentine-museum-artglass-monument-avenue-ar-tour/" TargetMode="External" Id="rId3" /></Relationships>
</file>

<file path=ppt/slides/_rels/slide262121.xml.rels>&#65279;<?xml version="1.0" encoding="utf-8"?><Relationships xmlns="http://schemas.openxmlformats.org/package/2006/relationships"><Relationship Type="http://schemas.openxmlformats.org/officeDocument/2006/relationships/notesSlide" Target="/ppt/notesSlides/notesSlide171515.xml" Id="rId2" /><Relationship Type="http://schemas.openxmlformats.org/officeDocument/2006/relationships/slideLayout" Target="/ppt/slideLayouts/slideLayout101313.xml" Id="rId1" /><Relationship Type="http://schemas.openxmlformats.org/officeDocument/2006/relationships/image" Target="/ppt/media/image201313.png" Id="rId4" /><Relationship Type="http://schemas.openxmlformats.org/officeDocument/2006/relationships/hyperlink" Target="http://www.miro.com/" TargetMode="External" Id="rId3" /></Relationships>
</file>

<file path=ppt/slides/_rels/slide271414.xml.rels>&#65279;<?xml version="1.0" encoding="utf-8"?><Relationships xmlns="http://schemas.openxmlformats.org/package/2006/relationships"><Relationship Type="http://schemas.openxmlformats.org/officeDocument/2006/relationships/image" Target="/ppt/media/image2199.png" Id="rId2" /><Relationship Type="http://schemas.openxmlformats.org/officeDocument/2006/relationships/slideLayout" Target="/ppt/slideLayouts/slideLayout151212.xml" Id="rId1" /><Relationship Type="http://schemas.openxmlformats.org/officeDocument/2006/relationships/hyperlink" Target="https://www.internationaleonline.org/" TargetMode="External" Id="rId8" /><Relationship Type="http://schemas.openxmlformats.org/officeDocument/2006/relationships/hyperlink" Target="https://cutt.ly/sEuwzH0" TargetMode="External" Id="rId3" /><Relationship Type="http://schemas.openxmlformats.org/officeDocument/2006/relationships/hyperlink" Target="https://cutt.ly/7WzKssj" TargetMode="External" Id="rId7" /><Relationship Type="http://schemas.openxmlformats.org/officeDocument/2006/relationships/hyperlink" Target="https://cutt.ly/1RLbR4x" TargetMode="External" Id="rId6" /><Relationship Type="http://schemas.openxmlformats.org/officeDocument/2006/relationships/hyperlink" Target="https://cutt.ly/EnTxXXB" TargetMode="External" Id="rId5" /><Relationship Type="http://schemas.openxmlformats.org/officeDocument/2006/relationships/hyperlink" Target="https://www.miro.com/" TargetMode="External" Id="rId10" /><Relationship Type="http://schemas.openxmlformats.org/officeDocument/2006/relationships/hyperlink" Target="https://cutt.ly/ZEuo94l" TargetMode="External" Id="rId4" /><Relationship Type="http://schemas.openxmlformats.org/officeDocument/2006/relationships/hyperlink" Target="https://cutt.ly/7Wz6mzy" TargetMode="External" Id="rId9" /></Relationships>
</file>

<file path=ppt/slides/_rels/slide2888.xml.rels>&#65279;<?xml version="1.0" encoding="utf-8"?><Relationships xmlns="http://schemas.openxmlformats.org/package/2006/relationships"><Relationship Type="http://schemas.openxmlformats.org/officeDocument/2006/relationships/image" Target="/ppt/media/image2266.png" Id="rId3" /><Relationship Type="http://schemas.openxmlformats.org/officeDocument/2006/relationships/notesSlide" Target="/ppt/notesSlides/notesSlide1866.xml" Id="rId2" /><Relationship Type="http://schemas.openxmlformats.org/officeDocument/2006/relationships/slideLayout" Target="/ppt/slideLayouts/slideLayout111010.xml" Id="rId1" /><Relationship Type="http://schemas.openxmlformats.org/officeDocument/2006/relationships/image" Target="/ppt/media/image877.png" Id="rId4" /></Relationships>
</file>

<file path=ppt/slides/_rels/slide31717.xml.rels>&#65279;<?xml version="1.0" encoding="utf-8"?><Relationships xmlns="http://schemas.openxmlformats.org/package/2006/relationships"><Relationship Type="http://schemas.openxmlformats.org/officeDocument/2006/relationships/image" Target="/ppt/media/image71010.png" Id="rId2" /><Relationship Type="http://schemas.openxmlformats.org/officeDocument/2006/relationships/slideLayout" Target="/ppt/slideLayouts/slideLayout1322.xml" Id="rId1" /></Relationships>
</file>

<file path=ppt/slides/_rels/slide41111.xml.rels>&#65279;<?xml version="1.0" encoding="utf-8"?><Relationships xmlns="http://schemas.openxmlformats.org/package/2006/relationships"><Relationship Type="http://schemas.openxmlformats.org/officeDocument/2006/relationships/notesSlide" Target="/ppt/notesSlides/notesSlide288.xml" Id="rId2" /><Relationship Type="http://schemas.openxmlformats.org/officeDocument/2006/relationships/slideLayout" Target="/ppt/slideLayouts/slideLayout744.xml" Id="rId1" /></Relationships>
</file>

<file path=ppt/slides/_rels/slide52828.xml.rels>&#65279;<?xml version="1.0" encoding="utf-8"?><Relationships xmlns="http://schemas.openxmlformats.org/package/2006/relationships"><Relationship Type="http://schemas.openxmlformats.org/officeDocument/2006/relationships/image" Target="/ppt/media/image877.png" Id="rId3" /><Relationship Type="http://schemas.openxmlformats.org/officeDocument/2006/relationships/image" Target="/ppt/media/image622.jpeg" Id="rId2" /><Relationship Type="http://schemas.openxmlformats.org/officeDocument/2006/relationships/slideLayout" Target="/ppt/slideLayouts/slideLayout141616.xml" Id="rId1" /></Relationships>
</file>

<file path=ppt/slides/_rels/slide655.xml.rels>&#65279;<?xml version="1.0" encoding="utf-8"?><Relationships xmlns="http://schemas.openxmlformats.org/package/2006/relationships"><Relationship Type="http://schemas.openxmlformats.org/officeDocument/2006/relationships/image" Target="/ppt/media/image955.png" Id="rId3" /><Relationship Type="http://schemas.openxmlformats.org/officeDocument/2006/relationships/notesSlide" Target="/ppt/notesSlides/notesSlide344.xml" Id="rId2" /><Relationship Type="http://schemas.openxmlformats.org/officeDocument/2006/relationships/slideLayout" Target="/ppt/slideLayouts/slideLayout91515.xml" Id="rId1" /></Relationships>
</file>

<file path=ppt/slides/_rels/slide72222.xml.rels>&#65279;<?xml version="1.0" encoding="utf-8"?><Relationships xmlns="http://schemas.openxmlformats.org/package/2006/relationships"><Relationship Type="http://schemas.openxmlformats.org/officeDocument/2006/relationships/image" Target="/ppt/media/image1066.jpeg" Id="rId3" /><Relationship Type="http://schemas.openxmlformats.org/officeDocument/2006/relationships/notesSlide" Target="/ppt/notesSlides/notesSlide41616.xml" Id="rId2" /><Relationship Type="http://schemas.openxmlformats.org/officeDocument/2006/relationships/slideLayout" Target="/ppt/slideLayouts/slideLayout101313.xml" Id="rId1" /></Relationships>
</file>

<file path=ppt/slides/_rels/slide81818.xml.rels>&#65279;<?xml version="1.0" encoding="utf-8"?><Relationships xmlns="http://schemas.openxmlformats.org/package/2006/relationships"><Relationship Type="http://schemas.openxmlformats.org/officeDocument/2006/relationships/image" Target="/ppt/media/image111111.png" Id="rId3" /><Relationship Type="http://schemas.openxmlformats.org/officeDocument/2006/relationships/notesSlide" Target="/ppt/notesSlides/notesSlide51212.xml" Id="rId2" /><Relationship Type="http://schemas.openxmlformats.org/officeDocument/2006/relationships/slideLayout" Target="/ppt/slideLayouts/slideLayout151212.xml" Id="rId1" /><Relationship Type="http://schemas.openxmlformats.org/officeDocument/2006/relationships/hyperlink" Target="https://knightfoundation.org/reports/digital-readiness-and-innovation-in-museums/" TargetMode="External" Id="rId4" /></Relationships>
</file>

<file path=ppt/slides/_rels/slide91515.xml.rels>&#65279;<?xml version="1.0" encoding="utf-8"?><Relationships xmlns="http://schemas.openxmlformats.org/package/2006/relationships"><Relationship Type="http://schemas.openxmlformats.org/officeDocument/2006/relationships/image" Target="/ppt/media/image1255.jpg" Id="rId3" /><Relationship Type="http://schemas.openxmlformats.org/officeDocument/2006/relationships/notesSlide" Target="/ppt/notesSlides/notesSlide61010.xml" Id="rId2" /><Relationship Type="http://schemas.openxmlformats.org/officeDocument/2006/relationships/slideLayout" Target="/ppt/slideLayouts/slideLayout151212.xml" Id="rId1" /></Relationships>
</file>

<file path=ppt/slides/slide109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3" name="Rettangolo 2">
            <a:extLst>
              <a:ext uri="{FF2B5EF4-FFF2-40B4-BE49-F238E27FC236}">
                <a16:creationId xmlns:a16="http://schemas.microsoft.com/office/drawing/2014/main" id="{4A7F8234-5D8D-1047-9DA7-E673F121D96E}"/>
              </a:ext>
            </a:extLst>
          </p:cNvPr>
          <p:cNvSpPr/>
          <p:nvPr/>
        </p:nvSpPr>
        <p:spPr>
          <a:xfrm>
            <a:off x="1435100" y="1455866"/>
            <a:ext cx="4102100" cy="54021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97" name="Google Shape;297;p34"/>
          <p:cNvSpPr txBox="1">
            <a:spLocks noGrp="1"/>
          </p:cNvSpPr>
          <p:nvPr>
            <p:ph type="body" idx="1"/>
          </p:nvPr>
        </p:nvSpPr>
        <p:spPr>
          <a:xfrm>
            <a:off x="6096000" y="761961"/>
            <a:ext cx="5339109" cy="631527"/>
          </a:xfrm>
          <a:prstGeom prst="rect">
            <a:avLst/>
          </a:prstGeom>
          <a:noFill/>
          <a:ln>
            <a:noFill/>
          </a:ln>
        </p:spPr>
        <p:txBody>
          <a:bodyPr spcFirstLastPara="1" wrap="square" lIns="91425" tIns="45700" rIns="91425" bIns="45700" anchor="t" anchorCtr="0">
            <a:noAutofit/>
          </a:bodyPr>
          <a:lstStyle/>
          <a:p>
            <a:pPr marL="0" indent="0">
              <a:spcBef>
                <a:spcPts val="0"/>
              </a:spcBef>
            </a:pPr>
            <a:r>
              <a:rPr lang="en-US" dirty="0">
                <a:latin typeface="Calibri" panose="020F0502020204030204" pitchFamily="34" charset="0"/>
                <a:cs typeface="Calibri" panose="020F0502020204030204" pitchFamily="34" charset="0"/>
              </a:rPr>
              <a:t>Μελέτη περίπτωσης</a:t>
            </a:r>
            <a:endParaRPr lang="it-IT" dirty="0">
              <a:latin typeface="Calibri" panose="020F0502020204030204" pitchFamily="34" charset="0"/>
              <a:cs typeface="Calibri" panose="020F0502020204030204" pitchFamily="34" charset="0"/>
            </a:endParaRPr>
          </a:p>
        </p:txBody>
      </p:sp>
      <p:pic>
        <p:nvPicPr>
          <p:cNvPr id="2" name="Immagine 2">
            <a:hlinkClick r:id="rId3"/>
            <a:extLst>
              <a:ext uri="{FF2B5EF4-FFF2-40B4-BE49-F238E27FC236}">
                <a16:creationId xmlns:a16="http://schemas.microsoft.com/office/drawing/2014/main" id="{7CD3EB61-8149-4BCA-B6F8-2AFF38913E4D}"/>
              </a:ext>
            </a:extLst>
          </p:cNvPr>
          <p:cNvPicPr>
            <a:picLocks noChangeAspect="1"/>
          </p:cNvPicPr>
          <p:nvPr/>
        </p:nvPicPr>
        <p:blipFill>
          <a:blip r:embed="rId4"/>
          <a:stretch>
            <a:fillRect/>
          </a:stretch>
        </p:blipFill>
        <p:spPr>
          <a:xfrm>
            <a:off x="1551379" y="2083658"/>
            <a:ext cx="3869541" cy="3869541"/>
          </a:xfrm>
          <a:prstGeom prst="rect">
            <a:avLst/>
          </a:prstGeom>
        </p:spPr>
      </p:pic>
      <p:sp>
        <p:nvSpPr>
          <p:cNvPr id="5" name="Google Shape;207;p24">
            <a:extLst>
              <a:ext uri="{FF2B5EF4-FFF2-40B4-BE49-F238E27FC236}">
                <a16:creationId xmlns:a16="http://schemas.microsoft.com/office/drawing/2014/main" id="{1D8BFD94-3BA6-5342-A4A7-FDFD2CEFF9F6}"/>
              </a:ext>
            </a:extLst>
          </p:cNvPr>
          <p:cNvSpPr txBox="1">
            <a:spLocks/>
          </p:cNvSpPr>
          <p:nvPr/>
        </p:nvSpPr>
        <p:spPr>
          <a:xfrm>
            <a:off x="6096000" y="1606848"/>
            <a:ext cx="5867400" cy="4823162"/>
          </a:xfrm>
          <a:prstGeom prst="rect">
            <a:avLst/>
          </a:prstGeom>
          <a:noFill/>
          <a:ln>
            <a:noFill/>
          </a:ln>
        </p:spPr>
        <p:txBody>
          <a:bodyPr spcFirstLastPara="1" wrap="square" lIns="91425" tIns="45700" rIns="91425" bIns="45700" anchor="t" anchorCtr="0">
            <a:noAutofit/>
          </a:bodyPr>
          <a:lstStyle/>
          <a:p>
            <a:r>
              <a:rPr lang="en-US" sz="2400" dirty="0" err="1">
                <a:solidFill>
                  <a:srgbClr val="7F7F7F"/>
                </a:solidFill>
                <a:latin typeface="Calibri" panose="020F0502020204030204" pitchFamily="34" charset="0"/>
                <a:cs typeface="Calibri" panose="020F0502020204030204" pitchFamily="34" charset="0"/>
              </a:rPr>
              <a:t>Το Izi.TRAVEL </a:t>
            </a:r>
            <a:r>
              <a:rPr lang="en-US" sz="2400" dirty="0">
                <a:solidFill>
                  <a:srgbClr val="7F7F7F"/>
                </a:solidFill>
                <a:latin typeface="Calibri" panose="020F0502020204030204" pitchFamily="34" charset="0"/>
                <a:cs typeface="Calibri" panose="020F0502020204030204" pitchFamily="34" charset="0"/>
              </a:rPr>
              <a:t>είναι μια </a:t>
            </a:r>
            <a:r>
              <a:rPr lang="en-US" sz="2400" dirty="0">
                <a:solidFill>
                  <a:srgbClr val="E43794"/>
                </a:solidFill>
                <a:latin typeface="Calibri" panose="020F0502020204030204" pitchFamily="34" charset="0"/>
                <a:cs typeface="Calibri" panose="020F0502020204030204" pitchFamily="34" charset="0"/>
              </a:rPr>
              <a:t>ανοιχτή και δωρεάν πλατφόρμα αφήγησης ιστοριών </a:t>
            </a:r>
            <a:r>
              <a:rPr lang="en-US" sz="2400" dirty="0">
                <a:solidFill>
                  <a:srgbClr val="7F7F7F"/>
                </a:solidFill>
                <a:latin typeface="Calibri" panose="020F0502020204030204" pitchFamily="34" charset="0"/>
                <a:cs typeface="Calibri" panose="020F0502020204030204" pitchFamily="34" charset="0"/>
              </a:rPr>
              <a:t>που γεννήθηκε το 2011 με στόχο να συνδέσει πόλεις, μουσεία και τις ιστορίες τους με τους ταξιδιώτες. </a:t>
            </a:r>
          </a:p>
          <a:p>
            <a:r>
              <a:rPr lang="en-US" sz="2400" dirty="0">
                <a:solidFill>
                  <a:srgbClr val="7F7F7F"/>
                </a:solidFill>
                <a:latin typeface="Calibri" panose="020F0502020204030204" pitchFamily="34" charset="0"/>
                <a:cs typeface="Calibri" panose="020F0502020204030204" pitchFamily="34" charset="0"/>
              </a:rPr>
              <a:t>Η πλατφόρμα δημιούργησε έναν δυναμικό κόμβο όπου χιλιάδες πάροχοι περιεχομένου μπορούν εύκολα να δημιουργήσουν οδηγούς πολυμέσων για εκατομμύρια ταξιδιώτες. Αυτή η συνεργατική προσέγγιση </a:t>
            </a:r>
            <a:r>
              <a:rPr lang="en-US" sz="2400" dirty="0">
                <a:solidFill>
                  <a:srgbClr val="E43794"/>
                </a:solidFill>
                <a:latin typeface="Calibri" panose="020F0502020204030204" pitchFamily="34" charset="0"/>
                <a:cs typeface="Calibri" panose="020F0502020204030204" pitchFamily="34" charset="0"/>
              </a:rPr>
              <a:t>επιτρέπει σε όλους να δημιουργούν περιεχόμενο για μουσεία και πόλεις, παρέχοντας ελκυστικό περιεχόμενο στους επισκέπτες και επιτρέποντας την ταχεία ανάπτυξη </a:t>
            </a:r>
            <a:r>
              <a:rPr lang="en-US" sz="2400" dirty="0">
                <a:solidFill>
                  <a:srgbClr val="7F7F7F"/>
                </a:solidFill>
                <a:latin typeface="Calibri" panose="020F0502020204030204" pitchFamily="34" charset="0"/>
                <a:cs typeface="Calibri" panose="020F0502020204030204" pitchFamily="34" charset="0"/>
              </a:rPr>
              <a:t>της πλατφόρμας.</a:t>
            </a:r>
          </a:p>
        </p:txBody>
      </p:sp>
      <p:sp>
        <p:nvSpPr>
          <p:cNvPr id="8" name="Google Shape;224;p26">
            <a:extLst>
              <a:ext uri="{FF2B5EF4-FFF2-40B4-BE49-F238E27FC236}">
                <a16:creationId xmlns:a16="http://schemas.microsoft.com/office/drawing/2014/main" id="{E04771A6-0D23-924C-8592-A560688A00C8}"/>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t>10</a:t>
            </a:fld>
            <a:endParaRPr lang="en-US" dirty="0"/>
          </a:p>
        </p:txBody>
      </p:sp>
    </p:spTree>
    <p:extLst>
      <p:ext uri="{BB962C8B-B14F-4D97-AF65-F5344CB8AC3E}">
        <p14:creationId xmlns:p14="http://schemas.microsoft.com/office/powerpoint/2010/main" val="3303547778"/>
      </p:ext>
    </p:extLst>
  </p:cSld>
  <p:clrMapOvr>
    <a:masterClrMapping/>
  </p:clrMapOvr>
</p:sld>
</file>

<file path=ppt/slides/slide112424.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644206"/>
            <a:ext cx="7735886" cy="1277729"/>
          </a:xfrm>
        </p:spPr>
        <p:txBody>
          <a:bodyPr/>
          <a:lstStyle/>
          <a:p>
            <a:pPr lvl="0">
              <a:spcBef>
                <a:spcPts val="0"/>
              </a:spcBef>
              <a:buClr>
                <a:schemeClr val="lt1"/>
              </a:buClr>
              <a:buSzPts val="4000"/>
            </a:pPr>
            <a:r>
              <a:rPr lang="en-US" sz="4000" dirty="0">
                <a:latin typeface="Calibri" panose="020F0502020204030204" pitchFamily="34" charset="0"/>
                <a:cs typeface="Calibri" panose="020F0502020204030204" pitchFamily="34" charset="0"/>
              </a:rPr>
              <a:t>Εμπλέκοντας τον</a:t>
            </a:r>
          </a:p>
          <a:p>
            <a:pPr lvl="0">
              <a:spcBef>
                <a:spcPts val="0"/>
              </a:spcBef>
              <a:buClr>
                <a:schemeClr val="lt1"/>
              </a:buClr>
              <a:buSzPts val="4000"/>
            </a:pPr>
            <a:r>
              <a:rPr lang="en-US" sz="4000" dirty="0">
                <a:latin typeface="Calibri" panose="020F0502020204030204" pitchFamily="34" charset="0"/>
                <a:cs typeface="Calibri" panose="020F0502020204030204" pitchFamily="34" charset="0"/>
              </a:rPr>
              <a:t>ενδιαφερόμενα μέρη</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0"/>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1442064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6"/>
          <p:cNvSpPr txBox="1">
            <a:spLocks noGrp="1"/>
          </p:cNvSpPr>
          <p:nvPr>
            <p:ph type="body" idx="1"/>
          </p:nvPr>
        </p:nvSpPr>
        <p:spPr>
          <a:xfrm>
            <a:off x="465534" y="546948"/>
            <a:ext cx="11260668" cy="76369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1100"/>
              <a:buFont typeface="Arial"/>
              <a:buNone/>
            </a:pPr>
            <a:r>
              <a:rPr lang="en-US" dirty="0">
                <a:latin typeface="Calibri" panose="020F0502020204030204" pitchFamily="34" charset="0"/>
                <a:cs typeface="Calibri" panose="020F0502020204030204" pitchFamily="34" charset="0"/>
              </a:rPr>
              <a:t>ΣΥΜΜΕΤΟΧΉ ΚΑΙ ΣΥΝΕΡΓΑΣΊΑ</a:t>
            </a:r>
            <a:endParaRPr dirty="0">
              <a:latin typeface="Calibri" panose="020F0502020204030204" pitchFamily="34" charset="0"/>
              <a:cs typeface="Calibri" panose="020F0502020204030204" pitchFamily="34" charset="0"/>
            </a:endParaRPr>
          </a:p>
        </p:txBody>
      </p:sp>
      <p:sp>
        <p:nvSpPr>
          <p:cNvPr id="224" name="Google Shape;224;p26"/>
          <p:cNvSpPr txBox="1">
            <a:spLocks noGrp="1"/>
          </p:cNvSpPr>
          <p:nvPr>
            <p:ph type="sldNum" idx="4294967295"/>
          </p:nvPr>
        </p:nvSpPr>
        <p:spPr>
          <a:xfrm>
            <a:off x="7889875" y="6561138"/>
            <a:ext cx="4302125"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
        <p:nvSpPr>
          <p:cNvPr id="226" name="Google Shape;226;p26"/>
          <p:cNvSpPr txBox="1">
            <a:spLocks noGrp="1"/>
          </p:cNvSpPr>
          <p:nvPr>
            <p:ph type="body" idx="2"/>
          </p:nvPr>
        </p:nvSpPr>
        <p:spPr>
          <a:xfrm>
            <a:off x="465402" y="2517252"/>
            <a:ext cx="11260800" cy="37938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7F7F7F"/>
              </a:buClr>
              <a:buSzPts val="2400"/>
              <a:buNone/>
            </a:pPr>
            <a:r>
              <a:rPr lang="en-US" dirty="0">
                <a:latin typeface="Calibri" panose="020F0502020204030204" pitchFamily="34" charset="0"/>
                <a:cs typeface="Calibri" panose="020F0502020204030204" pitchFamily="34" charset="0"/>
              </a:rPr>
              <a:t>Τα έργα βιώσιμων τουριστικών εμπειριών περιλαμβάνουν πολύ διαφορετικούς τομείς και έτσι συχνά </a:t>
            </a:r>
            <a:r>
              <a:rPr lang="en-US" dirty="0">
                <a:solidFill>
                  <a:srgbClr val="E43794"/>
                </a:solidFill>
                <a:latin typeface="Calibri" panose="020F0502020204030204" pitchFamily="34" charset="0"/>
                <a:cs typeface="Calibri" panose="020F0502020204030204" pitchFamily="34" charset="0"/>
              </a:rPr>
              <a:t>εμπλέκουν διαφορετικά επαγγέλματα, θεσμούς, δεξιότητες και απόψεις, </a:t>
            </a:r>
            <a:r>
              <a:rPr lang="en-US" dirty="0">
                <a:latin typeface="Calibri" panose="020F0502020204030204" pitchFamily="34" charset="0"/>
                <a:cs typeface="Calibri" panose="020F0502020204030204" pitchFamily="34" charset="0"/>
              </a:rPr>
              <a:t>απαιτώντας τη δημιουργία συνεργασιών που </a:t>
            </a:r>
            <a:r>
              <a:rPr lang="en-US" dirty="0">
                <a:solidFill>
                  <a:srgbClr val="E43794"/>
                </a:solidFill>
                <a:latin typeface="Calibri" panose="020F0502020204030204" pitchFamily="34" charset="0"/>
                <a:cs typeface="Calibri" panose="020F0502020204030204" pitchFamily="34" charset="0"/>
              </a:rPr>
              <a:t>απαιτούν προετοιμασία, επιχειρηματολογία και οικοδόμηση συναίνεσης.</a:t>
            </a:r>
            <a:endParaRPr dirty="0">
              <a:solidFill>
                <a:srgbClr val="E43794"/>
              </a:solidFill>
              <a:latin typeface="Calibri" panose="020F0502020204030204" pitchFamily="34" charset="0"/>
              <a:cs typeface="Calibri" panose="020F0502020204030204" pitchFamily="34" charset="0"/>
            </a:endParaRPr>
          </a:p>
          <a:p>
            <a:pPr marL="0" lvl="0" indent="0" algn="just" rtl="0">
              <a:lnSpc>
                <a:spcPct val="100000"/>
              </a:lnSpc>
              <a:spcBef>
                <a:spcPts val="0"/>
              </a:spcBef>
              <a:spcAft>
                <a:spcPts val="0"/>
              </a:spcAft>
              <a:buClr>
                <a:srgbClr val="7F7F7F"/>
              </a:buClr>
              <a:buSzPts val="2400"/>
              <a:buNone/>
            </a:pPr>
            <a:endParaRPr dirty="0">
              <a:solidFill>
                <a:srgbClr val="E43794"/>
              </a:solidFill>
              <a:latin typeface="Calibri" panose="020F0502020204030204" pitchFamily="34" charset="0"/>
              <a:cs typeface="Calibri" panose="020F0502020204030204" pitchFamily="34" charset="0"/>
            </a:endParaRPr>
          </a:p>
          <a:p>
            <a:pPr marL="0" lvl="0" indent="0" algn="l" rtl="0">
              <a:spcBef>
                <a:spcPts val="0"/>
              </a:spcBef>
              <a:spcAft>
                <a:spcPts val="0"/>
              </a:spcAft>
              <a:buClr>
                <a:srgbClr val="7F7F7F"/>
              </a:buClr>
              <a:buSzPts val="1200"/>
              <a:buNone/>
            </a:pPr>
            <a:r>
              <a:rPr lang="en-US" dirty="0">
                <a:latin typeface="Calibri" panose="020F0502020204030204" pitchFamily="34" charset="0"/>
                <a:cs typeface="Calibri" panose="020F0502020204030204" pitchFamily="34" charset="0"/>
              </a:rPr>
              <a:t>Δεν υπάρχει μια γενική συνταγή για τη συνεργασία σε διεπιστημονικές ομάδες, αλλά, ως εμπνευστές ενός έργου, θα πρέπει από την αρχή να </a:t>
            </a:r>
            <a:r>
              <a:rPr lang="en-US" dirty="0">
                <a:solidFill>
                  <a:srgbClr val="E43794"/>
                </a:solidFill>
                <a:latin typeface="Calibri" panose="020F0502020204030204" pitchFamily="34" charset="0"/>
                <a:cs typeface="Calibri" panose="020F0502020204030204" pitchFamily="34" charset="0"/>
              </a:rPr>
              <a:t>ενημερώνουμε και να εμπλέκουμε όλους τους ενδιαφερόμενους </a:t>
            </a:r>
            <a:r>
              <a:rPr lang="en-US" dirty="0">
                <a:solidFill>
                  <a:srgbClr val="7F7F7F"/>
                </a:solidFill>
                <a:latin typeface="Calibri" panose="020F0502020204030204" pitchFamily="34" charset="0"/>
                <a:cs typeface="Calibri" panose="020F0502020204030204" pitchFamily="34" charset="0"/>
              </a:rPr>
              <a:t>για </a:t>
            </a:r>
            <a:r>
              <a:rPr lang="en-US" dirty="0">
                <a:latin typeface="Calibri" panose="020F0502020204030204" pitchFamily="34" charset="0"/>
                <a:cs typeface="Calibri" panose="020F0502020204030204" pitchFamily="34" charset="0"/>
              </a:rPr>
              <a:t>τα ενδιαφέροντα, τα σχέδια και τα χρονοδιαγράμματα, ώστε να θέσουμε τα πλαίσια για συνεργασίες και πιθανή συμμετοχή. Η </a:t>
            </a:r>
            <a:r>
              <a:rPr lang="en-US" dirty="0">
                <a:solidFill>
                  <a:srgbClr val="E43794"/>
                </a:solidFill>
                <a:latin typeface="Calibri" panose="020F0502020204030204" pitchFamily="34" charset="0"/>
                <a:cs typeface="Calibri" panose="020F0502020204030204" pitchFamily="34" charset="0"/>
              </a:rPr>
              <a:t>διαφανής επικοινωνία </a:t>
            </a:r>
            <a:r>
              <a:rPr lang="en-US" dirty="0">
                <a:latin typeface="Calibri" panose="020F0502020204030204" pitchFamily="34" charset="0"/>
                <a:cs typeface="Calibri" panose="020F0502020204030204" pitchFamily="34" charset="0"/>
              </a:rPr>
              <a:t>εξασφαλίζει μια ειλικρινή ευκαιρία συμμετοχής των ενδιαφερομένων.</a:t>
            </a:r>
            <a:endParaRPr dirty="0">
              <a:solidFill>
                <a:srgbClr val="E43794"/>
              </a:solidFill>
              <a:latin typeface="Calibri" panose="020F0502020204030204" pitchFamily="34" charset="0"/>
              <a:cs typeface="Calibri" panose="020F0502020204030204" pitchFamily="34" charset="0"/>
            </a:endParaRPr>
          </a:p>
        </p:txBody>
      </p:sp>
    </p:spTree>
  </p:cSld>
  <p:clrMapOvr>
    <a:masterClrMapping/>
  </p:clrMapOvr>
</p:sld>
</file>

<file path=ppt/slides/slide13191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4" name="Google Shape;224;p26"/>
          <p:cNvSpPr txBox="1">
            <a:spLocks noGrp="1"/>
          </p:cNvSpPr>
          <p:nvPr>
            <p:ph type="sldNum" idx="4294967295"/>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dirty="0"/>
          </a:p>
        </p:txBody>
      </p:sp>
      <p:pic>
        <p:nvPicPr>
          <p:cNvPr id="225" name="Google Shape;225;p26"/>
          <p:cNvPicPr preferRelativeResize="0"/>
          <p:nvPr/>
        </p:nvPicPr>
        <p:blipFill>
          <a:blip r:embed="rId3">
            <a:alphaModFix/>
          </a:blip>
          <a:stretch>
            <a:fillRect/>
          </a:stretch>
        </p:blipFill>
        <p:spPr>
          <a:xfrm>
            <a:off x="8195437" y="4444593"/>
            <a:ext cx="3690999" cy="2190001"/>
          </a:xfrm>
          <a:prstGeom prst="rect">
            <a:avLst/>
          </a:prstGeom>
          <a:noFill/>
          <a:ln>
            <a:noFill/>
          </a:ln>
        </p:spPr>
      </p:pic>
      <p:sp>
        <p:nvSpPr>
          <p:cNvPr id="227" name="Google Shape;227;p26"/>
          <p:cNvSpPr txBox="1">
            <a:spLocks noGrp="1"/>
          </p:cNvSpPr>
          <p:nvPr>
            <p:ph type="body" idx="2"/>
          </p:nvPr>
        </p:nvSpPr>
        <p:spPr>
          <a:xfrm>
            <a:off x="465533" y="3472964"/>
            <a:ext cx="8638273" cy="3202474"/>
          </a:xfrm>
          <a:prstGeom prst="rect">
            <a:avLst/>
          </a:prstGeom>
          <a:noFill/>
          <a:ln>
            <a:noFill/>
          </a:ln>
        </p:spPr>
        <p:txBody>
          <a:bodyPr spcFirstLastPara="1" wrap="square" lIns="91425" tIns="45700" rIns="91425" bIns="45700" anchor="t" anchorCtr="0">
            <a:noAutofit/>
          </a:bodyPr>
          <a:lstStyle/>
          <a:p>
            <a:pPr marL="0" indent="0" algn="l">
              <a:buSzPts val="1200"/>
            </a:pPr>
            <a:r>
              <a:rPr lang="en-US" b="1" dirty="0">
                <a:solidFill>
                  <a:srgbClr val="7F7F7F"/>
                </a:solidFill>
                <a:highlight>
                  <a:srgbClr val="FBE000"/>
                </a:highlight>
                <a:latin typeface="Calibri" panose="020F0502020204030204" pitchFamily="34" charset="0"/>
                <a:cs typeface="Calibri" panose="020F0502020204030204" pitchFamily="34" charset="0"/>
              </a:rPr>
              <a:t>Μια συμβουλή!</a:t>
            </a:r>
            <a:r>
              <a:rPr lang="en-US" dirty="0">
                <a:latin typeface="Calibri" panose="020F0502020204030204" pitchFamily="34" charset="0"/>
                <a:cs typeface="Calibri" panose="020F0502020204030204" pitchFamily="34" charset="0"/>
              </a:rPr>
              <a:t> Συγκεντρώστε όσες περισσότερες πληροφορίες μπορείτε για την εν λόγω πολιτιστική κληρονομιά. Όσο περισσότερο υλικό (γραφικό, ηχητικό...) συγκεντρωθεί, τόσο περισσότερες ευκαιρίες δίνει για συνεργασία με δημιουργικές και πολιτιστικές βιομηχανίες όπως: </a:t>
            </a:r>
          </a:p>
          <a:p>
            <a:pPr indent="-342900">
              <a:buClr>
                <a:srgbClr val="FBE000"/>
              </a:buClr>
              <a:buSzPts val="1800"/>
              <a:buFont typeface="Arial"/>
              <a:buChar char="●"/>
            </a:pPr>
            <a:r>
              <a:rPr lang="en-US" dirty="0">
                <a:solidFill>
                  <a:srgbClr val="E43794"/>
                </a:solidFill>
                <a:latin typeface="Calibri" panose="020F0502020204030204" pitchFamily="34" charset="0"/>
                <a:cs typeface="Calibri" panose="020F0502020204030204" pitchFamily="34" charset="0"/>
              </a:rPr>
              <a:t>σχεδιαστές γραφικών και πολυμέσων,</a:t>
            </a:r>
          </a:p>
          <a:p>
            <a:pPr indent="-342900">
              <a:buClr>
                <a:srgbClr val="FBE000"/>
              </a:buClr>
              <a:buSzPts val="1800"/>
              <a:buFont typeface="Arial"/>
              <a:buChar char="●"/>
            </a:pPr>
            <a:r>
              <a:rPr lang="en-US" dirty="0">
                <a:solidFill>
                  <a:srgbClr val="E43794"/>
                </a:solidFill>
                <a:latin typeface="Calibri" panose="020F0502020204030204" pitchFamily="34" charset="0"/>
                <a:cs typeface="Calibri" panose="020F0502020204030204" pitchFamily="34" charset="0"/>
              </a:rPr>
              <a:t>καλλιτέχνες,</a:t>
            </a:r>
          </a:p>
          <a:p>
            <a:pPr indent="-342900">
              <a:buClr>
                <a:srgbClr val="FBE000"/>
              </a:buClr>
              <a:buSzPts val="1800"/>
              <a:buFont typeface="Arial"/>
              <a:buChar char="●"/>
            </a:pPr>
            <a:r>
              <a:rPr lang="en-US" dirty="0">
                <a:solidFill>
                  <a:srgbClr val="E43794"/>
                </a:solidFill>
                <a:latin typeface="Calibri" panose="020F0502020204030204" pitchFamily="34" charset="0"/>
                <a:cs typeface="Calibri" panose="020F0502020204030204" pitchFamily="34" charset="0"/>
              </a:rPr>
              <a:t>αρχιτέκτονες,</a:t>
            </a:r>
          </a:p>
          <a:p>
            <a:pPr indent="-342900">
              <a:buClr>
                <a:srgbClr val="FBE000"/>
              </a:buClr>
              <a:buSzPts val="1800"/>
              <a:buFont typeface="Arial"/>
              <a:buChar char="●"/>
            </a:pPr>
            <a:r>
              <a:rPr lang="en-US" dirty="0">
                <a:solidFill>
                  <a:srgbClr val="E43794"/>
                </a:solidFill>
                <a:latin typeface="Calibri" panose="020F0502020204030204" pitchFamily="34" charset="0"/>
                <a:cs typeface="Calibri" panose="020F0502020204030204" pitchFamily="34" charset="0"/>
              </a:rPr>
              <a:t>προγραμματιστές </a:t>
            </a:r>
            <a:r>
              <a:rPr lang="en-US" dirty="0">
                <a:solidFill>
                  <a:schemeClr val="bg1">
                    <a:lumMod val="50000"/>
                  </a:schemeClr>
                </a:solidFill>
                <a:latin typeface="Calibri" panose="020F0502020204030204" pitchFamily="34" charset="0"/>
                <a:cs typeface="Calibri" panose="020F0502020204030204" pitchFamily="34" charset="0"/>
              </a:rPr>
              <a:t>και άλλους.</a:t>
            </a:r>
            <a:endParaRPr dirty="0">
              <a:latin typeface="Calibri" panose="020F0502020204030204" pitchFamily="34" charset="0"/>
              <a:cs typeface="Calibri" panose="020F0502020204030204" pitchFamily="34" charset="0"/>
            </a:endParaRPr>
          </a:p>
          <a:p>
            <a:pPr marL="0" lvl="0" indent="0" algn="just" rtl="0">
              <a:lnSpc>
                <a:spcPct val="100000"/>
              </a:lnSpc>
              <a:spcBef>
                <a:spcPts val="0"/>
              </a:spcBef>
              <a:spcAft>
                <a:spcPts val="0"/>
              </a:spcAft>
              <a:buClr>
                <a:srgbClr val="7F7F7F"/>
              </a:buClr>
              <a:buSzPts val="2400"/>
              <a:buNone/>
            </a:pPr>
            <a:endParaRPr dirty="0">
              <a:solidFill>
                <a:srgbClr val="E43794"/>
              </a:solidFill>
              <a:latin typeface="Calibri" panose="020F0502020204030204" pitchFamily="34" charset="0"/>
              <a:cs typeface="Calibri" panose="020F0502020204030204" pitchFamily="34" charset="0"/>
            </a:endParaRPr>
          </a:p>
        </p:txBody>
      </p:sp>
      <p:sp>
        <p:nvSpPr>
          <p:cNvPr id="12" name="Google Shape;223;p26">
            <a:extLst>
              <a:ext uri="{FF2B5EF4-FFF2-40B4-BE49-F238E27FC236}">
                <a16:creationId xmlns:a16="http://schemas.microsoft.com/office/drawing/2014/main" id="{7C68DB9C-10BE-F845-836E-8046B5791828}"/>
              </a:ext>
            </a:extLst>
          </p:cNvPr>
          <p:cNvSpPr txBox="1">
            <a:spLocks noGrp="1"/>
          </p:cNvSpPr>
          <p:nvPr>
            <p:ph type="body" idx="1"/>
          </p:nvPr>
        </p:nvSpPr>
        <p:spPr>
          <a:xfrm>
            <a:off x="465534" y="546948"/>
            <a:ext cx="11260668" cy="76369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1100"/>
              <a:buFont typeface="Arial"/>
              <a:buNone/>
            </a:pPr>
            <a:r>
              <a:rPr lang="en-US" dirty="0">
                <a:latin typeface="Calibri" panose="020F0502020204030204" pitchFamily="34" charset="0"/>
                <a:cs typeface="Calibri" panose="020F0502020204030204" pitchFamily="34" charset="0"/>
              </a:rPr>
              <a:t>ΣΥΜΜΕΤΟΧΉ ΚΑΙ ΣΥΝΕΡΓΑΣΊΑ</a:t>
            </a:r>
            <a:endParaRPr dirty="0">
              <a:latin typeface="Calibri" panose="020F0502020204030204" pitchFamily="34" charset="0"/>
              <a:cs typeface="Calibri" panose="020F0502020204030204" pitchFamily="34" charset="0"/>
            </a:endParaRPr>
          </a:p>
        </p:txBody>
      </p:sp>
      <p:sp>
        <p:nvSpPr>
          <p:cNvPr id="13" name="Google Shape;227;p26">
            <a:extLst>
              <a:ext uri="{FF2B5EF4-FFF2-40B4-BE49-F238E27FC236}">
                <a16:creationId xmlns:a16="http://schemas.microsoft.com/office/drawing/2014/main" id="{4BBD0222-20B7-4341-9F94-B11792EB30FC}"/>
              </a:ext>
            </a:extLst>
          </p:cNvPr>
          <p:cNvSpPr txBox="1">
            <a:spLocks/>
          </p:cNvSpPr>
          <p:nvPr/>
        </p:nvSpPr>
        <p:spPr>
          <a:xfrm>
            <a:off x="465534" y="2167969"/>
            <a:ext cx="11260668" cy="141929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7F7F7F"/>
              </a:buClr>
              <a:buSzPts val="2400"/>
              <a:buFont typeface="Arial"/>
              <a:buNone/>
              <a:defRPr sz="2400" b="0" i="0" u="none" strike="noStrike" cap="none">
                <a:solidFill>
                  <a:srgbClr val="7F7F7F"/>
                </a:solidFill>
                <a:latin typeface="Avenir"/>
                <a:ea typeface="Avenir"/>
                <a:cs typeface="Avenir"/>
                <a:sym typeface="Avenir"/>
              </a:defRPr>
            </a:lvl1pPr>
            <a:lvl2pPr marL="914400" marR="0" lvl="1"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l">
              <a:buSzPts val="1200"/>
            </a:pPr>
            <a:r>
              <a:rPr lang="en-US" dirty="0">
                <a:solidFill>
                  <a:srgbClr val="E43794"/>
                </a:solidFill>
                <a:latin typeface="Calibri" panose="020F0502020204030204" pitchFamily="34" charset="0"/>
                <a:cs typeface="Calibri" panose="020F0502020204030204" pitchFamily="34" charset="0"/>
              </a:rPr>
              <a:t>Η συνεργασία θα πρέπει να θεωρείται ως ευκαιρία για καλύτερα αποτελέσματα </a:t>
            </a:r>
            <a:r>
              <a:rPr lang="en-US" dirty="0">
                <a:latin typeface="Calibri" panose="020F0502020204030204" pitchFamily="34" charset="0"/>
                <a:cs typeface="Calibri" panose="020F0502020204030204" pitchFamily="34" charset="0"/>
              </a:rPr>
              <a:t>- το άνοιγμα </a:t>
            </a:r>
            <a:r>
              <a:rPr lang="en-US" dirty="0">
                <a:latin typeface="Calibri" panose="020F0502020204030204" pitchFamily="34" charset="0"/>
                <a:cs typeface="Calibri" panose="020F0502020204030204" pitchFamily="34" charset="0"/>
              </a:rPr>
              <a:t>της διαδικασίας σε διαφορετικούς ενδιαφερόμενους μπορεί να αυξήσει σημαντικά τις δεξιότητες στις οποίες έχετε πρόσβαση και τα αποτελέσματα που θα έχετε.</a:t>
            </a:r>
            <a:r>
              <a:rPr lang="en-US" dirty="0">
                <a:latin typeface="Calibri" panose="020F0502020204030204" pitchFamily="34" charset="0"/>
                <a:cs typeface="Calibri" panose="020F0502020204030204" pitchFamily="34" charset="0"/>
              </a:rPr>
              <a:t>  </a:t>
            </a:r>
            <a:endParaRPr lang="en-US" dirty="0">
              <a:solidFill>
                <a:srgbClr val="E4379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7169322"/>
      </p:ext>
    </p:extLst>
  </p:cSld>
  <p:clrMapOvr>
    <a:masterClrMapping/>
  </p:clrMapOvr>
</p:sld>
</file>

<file path=ppt/slides/slide141212.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27"/>
          <p:cNvPicPr preferRelativeResize="0">
            <a:picLocks noGrp="1"/>
          </p:cNvPicPr>
          <p:nvPr>
            <p:ph type="pic" idx="2"/>
          </p:nvPr>
        </p:nvPicPr>
        <p:blipFill rotWithShape="1">
          <a:blip r:embed="rId3"/>
          <a:srcRect t="17294" b="-4234"/>
          <a:stretch/>
        </p:blipFill>
        <p:spPr>
          <a:xfrm>
            <a:off x="7134852" y="3104480"/>
            <a:ext cx="3548388" cy="3780000"/>
          </a:xfrm>
          <a:prstGeom prst="rect">
            <a:avLst/>
          </a:prstGeom>
          <a:noFill/>
          <a:ln>
            <a:noFill/>
          </a:ln>
        </p:spPr>
      </p:pic>
      <p:sp>
        <p:nvSpPr>
          <p:cNvPr id="233" name="Google Shape;233;p27"/>
          <p:cNvSpPr txBox="1">
            <a:spLocks noGrp="1"/>
          </p:cNvSpPr>
          <p:nvPr>
            <p:ph type="body" idx="1"/>
          </p:nvPr>
        </p:nvSpPr>
        <p:spPr>
          <a:xfrm>
            <a:off x="481124" y="543668"/>
            <a:ext cx="5614800" cy="63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None/>
            </a:pPr>
            <a:r>
              <a:rPr lang="en-US" dirty="0">
                <a:latin typeface="Calibri" panose="020F0502020204030204" pitchFamily="34" charset="0"/>
                <a:cs typeface="Calibri" panose="020F0502020204030204" pitchFamily="34" charset="0"/>
              </a:rPr>
              <a:t>Συμμετοχή των ενδιαφερομένων μερών</a:t>
            </a:r>
            <a:endParaRPr dirty="0">
              <a:latin typeface="Calibri" panose="020F0502020204030204" pitchFamily="34" charset="0"/>
              <a:cs typeface="Calibri" panose="020F0502020204030204" pitchFamily="34" charset="0"/>
            </a:endParaRPr>
          </a:p>
        </p:txBody>
      </p:sp>
      <p:sp>
        <p:nvSpPr>
          <p:cNvPr id="234" name="Google Shape;234;p27"/>
          <p:cNvSpPr txBox="1">
            <a:spLocks noGrp="1"/>
          </p:cNvSpPr>
          <p:nvPr>
            <p:ph type="body" idx="3"/>
          </p:nvPr>
        </p:nvSpPr>
        <p:spPr>
          <a:xfrm>
            <a:off x="481124" y="1374600"/>
            <a:ext cx="6087316" cy="516336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None/>
            </a:pPr>
            <a:r>
              <a:rPr lang="en-US" dirty="0">
                <a:solidFill>
                  <a:srgbClr val="7F7F7F"/>
                </a:solidFill>
                <a:latin typeface="Calibri" panose="020F0502020204030204" pitchFamily="34" charset="0"/>
                <a:cs typeface="Calibri" panose="020F0502020204030204" pitchFamily="34" charset="0"/>
              </a:rPr>
              <a:t>Πολλά επαγγέλματα και ομάδες συμφερόντων έχουν συμφέροντα από τις εμπειρίες βιωματικού τουρισμού και θα μπορούσαν να συνεισφέρουν με πολύτιμες γνώσεις. </a:t>
            </a:r>
            <a:endParaRPr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100"/>
              <a:buFont typeface="Arial"/>
              <a:buNone/>
            </a:pPr>
            <a:r>
              <a:rPr lang="en-US" dirty="0">
                <a:latin typeface="Calibri" panose="020F0502020204030204" pitchFamily="34" charset="0"/>
                <a:cs typeface="Calibri" panose="020F0502020204030204" pitchFamily="34" charset="0"/>
              </a:rPr>
              <a:t>Ωστόσο, δεν θα πρέπει όλοι να εμπλέκονται σε όλα. </a:t>
            </a:r>
            <a:r>
              <a:rPr lang="en-US" dirty="0">
                <a:solidFill>
                  <a:srgbClr val="E43794"/>
                </a:solidFill>
                <a:latin typeface="Calibri" panose="020F0502020204030204" pitchFamily="34" charset="0"/>
                <a:cs typeface="Calibri" panose="020F0502020204030204" pitchFamily="34" charset="0"/>
              </a:rPr>
              <a:t>Μια σημαντική πτυχή της συμμετοχής των ενδιαφερομένων μερών είναι οι αρμοδιότητες</a:t>
            </a:r>
            <a:r>
              <a:rPr lang="en-US" dirty="0">
                <a:latin typeface="Calibri" panose="020F0502020204030204" pitchFamily="34" charset="0"/>
                <a:cs typeface="Calibri" panose="020F0502020204030204" pitchFamily="34" charset="0"/>
              </a:rPr>
              <a:t>! </a:t>
            </a:r>
            <a:endParaRPr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100"/>
              <a:buFont typeface="Arial"/>
              <a:buNone/>
            </a:pPr>
            <a:endParaRPr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100"/>
              <a:buNone/>
            </a:pPr>
            <a:r>
              <a:rPr lang="en-US" dirty="0">
                <a:latin typeface="Calibri" panose="020F0502020204030204" pitchFamily="34" charset="0"/>
                <a:cs typeface="Calibri" panose="020F0502020204030204" pitchFamily="34" charset="0"/>
              </a:rPr>
              <a:t>Η συμμετοχή των ενδιαφερομένων μερών θα πρέπει πάντα να λαμβάνει υπόψη τις γνώσεις, το υπόβαθρο και τις φιλοδοξίες των ενδιαφερομένων μερών - να το έχετε αυτό κατά νου </a:t>
            </a:r>
            <a:r>
              <a:rPr lang="en-US" dirty="0">
                <a:solidFill>
                  <a:srgbClr val="E43794"/>
                </a:solidFill>
                <a:latin typeface="Calibri" panose="020F0502020204030204" pitchFamily="34" charset="0"/>
                <a:cs typeface="Calibri" panose="020F0502020204030204" pitchFamily="34" charset="0"/>
              </a:rPr>
              <a:t>για να έχετε τα πιο εποικοδομητικά σχόλια και ιδέες </a:t>
            </a:r>
            <a:r>
              <a:rPr lang="en-US" dirty="0">
                <a:latin typeface="Calibri" panose="020F0502020204030204" pitchFamily="34" charset="0"/>
                <a:cs typeface="Calibri" panose="020F0502020204030204" pitchFamily="34" charset="0"/>
              </a:rPr>
              <a:t>από τη συμμετοχή των ενδιαφερομένων μερών.</a:t>
            </a:r>
            <a:endParaRPr dirty="0">
              <a:latin typeface="Calibri" panose="020F0502020204030204" pitchFamily="34" charset="0"/>
              <a:cs typeface="Calibri" panose="020F0502020204030204" pitchFamily="34" charset="0"/>
            </a:endParaRPr>
          </a:p>
        </p:txBody>
      </p:sp>
      <p:sp>
        <p:nvSpPr>
          <p:cNvPr id="5" name="Google Shape;224;p26">
            <a:extLst>
              <a:ext uri="{FF2B5EF4-FFF2-40B4-BE49-F238E27FC236}">
                <a16:creationId xmlns:a16="http://schemas.microsoft.com/office/drawing/2014/main" id="{4B935B7A-CD35-A945-A4F1-93E0B604825D}"/>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solidFill>
                  <a:schemeClr val="bg1"/>
                </a:solidFill>
              </a:rPr>
              <a:t>14</a:t>
            </a:fld>
            <a:endParaRPr lang="en-US" dirty="0">
              <a:solidFill>
                <a:schemeClr val="bg1"/>
              </a:solidFill>
            </a:endParaRPr>
          </a:p>
        </p:txBody>
      </p:sp>
    </p:spTree>
  </p:cSld>
  <p:clrMapOvr>
    <a:masterClrMapping/>
  </p:clrMapOvr>
</p:sld>
</file>

<file path=ppt/slides/slide1577.xml><?xml version="1.0" encoding="utf-8"?>
<p:sld xmlns:p14="http://schemas.microsoft.com/office/powerpoint/2010/main" xmlns:a16="http://schemas.microsoft.com/office/drawing/2014/main"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8"/>
          <p:cNvSpPr txBox="1">
            <a:spLocks noGrp="1"/>
          </p:cNvSpPr>
          <p:nvPr>
            <p:ph type="body" idx="1"/>
          </p:nvPr>
        </p:nvSpPr>
        <p:spPr>
          <a:xfrm>
            <a:off x="297450" y="313565"/>
            <a:ext cx="11597100" cy="6315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100"/>
              <a:buNone/>
            </a:pPr>
            <a:r>
              <a:rPr lang="en-US" sz="3800" dirty="0">
                <a:latin typeface="Calibri" panose="020F0502020204030204" pitchFamily="34" charset="0"/>
                <a:cs typeface="Calibri" panose="020F0502020204030204" pitchFamily="34" charset="0"/>
              </a:rPr>
              <a:t>Εμπειρογνωμοσύνη των βασικών ενδιαφερομένων για την πολιτιστική κληρονομιά </a:t>
            </a:r>
            <a:endParaRPr sz="3800" dirty="0">
              <a:latin typeface="Calibri" panose="020F0502020204030204" pitchFamily="34" charset="0"/>
              <a:cs typeface="Calibri" panose="020F0502020204030204" pitchFamily="34" charset="0"/>
            </a:endParaRPr>
          </a:p>
        </p:txBody>
      </p:sp>
      <p:sp>
        <p:nvSpPr>
          <p:cNvPr id="240" name="Google Shape;240;p28"/>
          <p:cNvSpPr txBox="1">
            <a:spLocks noGrp="1"/>
          </p:cNvSpPr>
          <p:nvPr>
            <p:ph type="body" idx="5"/>
          </p:nvPr>
        </p:nvSpPr>
        <p:spPr>
          <a:xfrm>
            <a:off x="609764" y="873349"/>
            <a:ext cx="10972470" cy="80508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None/>
            </a:pPr>
            <a:r>
              <a:rPr lang="en-US" dirty="0">
                <a:latin typeface="Calibri" panose="020F0502020204030204" pitchFamily="34" charset="0"/>
                <a:cs typeface="Calibri" panose="020F0502020204030204" pitchFamily="34" charset="0"/>
              </a:rPr>
              <a:t>Ακολουθεί μια σύνοψη των κατηγοριών των ενδιαφερομένων μερών που πρέπει να συμμετέχουν και των σταδίων στα οποία πιθανότατα θα χρειαστεί να εμπλακούν. </a:t>
            </a:r>
            <a:endParaRPr dirty="0">
              <a:latin typeface="Calibri" panose="020F0502020204030204" pitchFamily="34" charset="0"/>
              <a:cs typeface="Calibri" panose="020F0502020204030204" pitchFamily="34" charset="0"/>
            </a:endParaRPr>
          </a:p>
        </p:txBody>
      </p:sp>
      <p:graphicFrame>
        <p:nvGraphicFramePr>
          <p:cNvPr id="241" name="Google Shape;241;p28"/>
          <p:cNvGraphicFramePr/>
          <p:nvPr>
            <p:extLst>
              <p:ext uri="{D42A27DB-BD31-4B8C-83A1-F6EECF244321}">
                <p14:modId xmlns:p14="http://schemas.microsoft.com/office/powerpoint/2010/main" val="3209307412"/>
              </p:ext>
            </p:extLst>
          </p:nvPr>
        </p:nvGraphicFramePr>
        <p:xfrm>
          <a:off x="487927" y="1781535"/>
          <a:ext cx="10972469" cy="4970367"/>
        </p:xfrm>
        <a:graphic>
          <a:graphicData uri="http://schemas.openxmlformats.org/drawingml/2006/table">
            <a:tbl>
              <a:tblPr bandRow="1">
                <a:noFill/>
                <a:tableStyleId>{35E8D7CE-3278-4515-8369-591D1D3D2F60}</a:tableStyleId>
              </a:tblPr>
              <a:tblGrid>
                <a:gridCol w="2309061">
                  <a:extLst>
                    <a:ext uri="{9D8B030D-6E8A-4147-A177-3AD203B41FA5}">
                      <a16:colId xmlns:a16="http://schemas.microsoft.com/office/drawing/2014/main" val="20000"/>
                    </a:ext>
                  </a:extLst>
                </a:gridCol>
                <a:gridCol w="1167696">
                  <a:extLst>
                    <a:ext uri="{9D8B030D-6E8A-4147-A177-3AD203B41FA5}">
                      <a16:colId xmlns:a16="http://schemas.microsoft.com/office/drawing/2014/main" val="20001"/>
                    </a:ext>
                  </a:extLst>
                </a:gridCol>
                <a:gridCol w="1647273">
                  <a:extLst>
                    <a:ext uri="{9D8B030D-6E8A-4147-A177-3AD203B41FA5}">
                      <a16:colId xmlns:a16="http://schemas.microsoft.com/office/drawing/2014/main" val="20002"/>
                    </a:ext>
                  </a:extLst>
                </a:gridCol>
                <a:gridCol w="1443320">
                  <a:extLst>
                    <a:ext uri="{9D8B030D-6E8A-4147-A177-3AD203B41FA5}">
                      <a16:colId xmlns:a16="http://schemas.microsoft.com/office/drawing/2014/main" val="20003"/>
                    </a:ext>
                  </a:extLst>
                </a:gridCol>
                <a:gridCol w="1159420">
                  <a:extLst>
                    <a:ext uri="{9D8B030D-6E8A-4147-A177-3AD203B41FA5}">
                      <a16:colId xmlns:a16="http://schemas.microsoft.com/office/drawing/2014/main" val="20004"/>
                    </a:ext>
                  </a:extLst>
                </a:gridCol>
                <a:gridCol w="1323750">
                  <a:extLst>
                    <a:ext uri="{9D8B030D-6E8A-4147-A177-3AD203B41FA5}">
                      <a16:colId xmlns:a16="http://schemas.microsoft.com/office/drawing/2014/main" val="20005"/>
                    </a:ext>
                  </a:extLst>
                </a:gridCol>
                <a:gridCol w="1921949">
                  <a:extLst>
                    <a:ext uri="{9D8B030D-6E8A-4147-A177-3AD203B41FA5}">
                      <a16:colId xmlns:a16="http://schemas.microsoft.com/office/drawing/2014/main" val="20006"/>
                    </a:ext>
                  </a:extLst>
                </a:gridCol>
              </a:tblGrid>
              <a:tr h="551979">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r>
                        <a:rPr lang="en-US" sz="1400" b="1" dirty="0">
                          <a:latin typeface="Calibri" panose="020F0502020204030204" pitchFamily="34" charset="0"/>
                          <a:ea typeface="Avenir"/>
                          <a:cs typeface="Calibri" panose="020F0502020204030204" pitchFamily="34" charset="0"/>
                          <a:sym typeface="Avenir"/>
                        </a:rPr>
                        <a:t>Άδειες</a:t>
                      </a:r>
                      <a:endParaRPr sz="1400" b="1" dirty="0">
                        <a:latin typeface="Calibri" panose="020F0502020204030204" pitchFamily="34" charset="0"/>
                        <a:ea typeface="Avenir"/>
                        <a:cs typeface="Calibri" panose="020F0502020204030204" pitchFamily="34" charset="0"/>
                        <a:sym typeface="Avenir"/>
                      </a:endParaRPr>
                    </a:p>
                  </a:txBody>
                  <a:tcPr marL="68575" marR="68575" marT="91425" marB="91425">
                    <a:solidFill>
                      <a:srgbClr val="FBE000"/>
                    </a:solidFill>
                  </a:tcPr>
                </a:tc>
                <a:tc>
                  <a:txBody>
                    <a:bodyPr/>
                    <a:lstStyle/>
                    <a:p>
                      <a:pPr marL="0" lvl="0" indent="0" algn="l" rtl="0">
                        <a:spcBef>
                          <a:spcPts val="0"/>
                        </a:spcBef>
                        <a:spcAft>
                          <a:spcPts val="0"/>
                        </a:spcAft>
                        <a:buNone/>
                      </a:pPr>
                      <a:r>
                        <a:rPr lang="en-US" sz="1400" b="1" dirty="0">
                          <a:latin typeface="Calibri" panose="020F0502020204030204" pitchFamily="34" charset="0"/>
                          <a:ea typeface="Avenir"/>
                          <a:cs typeface="Calibri" panose="020F0502020204030204" pitchFamily="34" charset="0"/>
                          <a:sym typeface="Avenir"/>
                        </a:rPr>
                        <a:t>Επαγγελματική καθοδήγηση </a:t>
                      </a:r>
                      <a:endParaRPr sz="1400" b="1" dirty="0">
                        <a:latin typeface="Calibri" panose="020F0502020204030204" pitchFamily="34" charset="0"/>
                        <a:ea typeface="Avenir"/>
                        <a:cs typeface="Calibri" panose="020F0502020204030204" pitchFamily="34" charset="0"/>
                        <a:sym typeface="Avenir"/>
                      </a:endParaRPr>
                    </a:p>
                  </a:txBody>
                  <a:tcPr marL="68575" marR="68575" marT="91425" marB="91425">
                    <a:solidFill>
                      <a:srgbClr val="FBE000"/>
                    </a:solidFill>
                  </a:tcPr>
                </a:tc>
                <a:tc>
                  <a:txBody>
                    <a:bodyPr/>
                    <a:lstStyle/>
                    <a:p>
                      <a:pPr marL="0" lvl="0" indent="0" algn="l" rtl="0">
                        <a:spcBef>
                          <a:spcPts val="0"/>
                        </a:spcBef>
                        <a:spcAft>
                          <a:spcPts val="0"/>
                        </a:spcAft>
                        <a:buNone/>
                      </a:pPr>
                      <a:r>
                        <a:rPr lang="en-US" sz="1400" b="1" dirty="0">
                          <a:latin typeface="Calibri" panose="020F0502020204030204" pitchFamily="34" charset="0"/>
                          <a:ea typeface="Avenir"/>
                          <a:cs typeface="Calibri" panose="020F0502020204030204" pitchFamily="34" charset="0"/>
                          <a:sym typeface="Avenir"/>
                        </a:rPr>
                        <a:t>Υλικά</a:t>
                      </a:r>
                      <a:endParaRPr sz="1400" b="1" dirty="0">
                        <a:latin typeface="Calibri" panose="020F0502020204030204" pitchFamily="34" charset="0"/>
                        <a:ea typeface="Avenir"/>
                        <a:cs typeface="Calibri" panose="020F0502020204030204" pitchFamily="34" charset="0"/>
                        <a:sym typeface="Avenir"/>
                      </a:endParaRPr>
                    </a:p>
                  </a:txBody>
                  <a:tcPr marL="68575" marR="68575" marT="91425" marB="91425">
                    <a:solidFill>
                      <a:srgbClr val="FBE000"/>
                    </a:solidFill>
                  </a:tcPr>
                </a:tc>
                <a:tc>
                  <a:txBody>
                    <a:bodyPr/>
                    <a:lstStyle/>
                    <a:p>
                      <a:pPr marL="0" lvl="0" indent="0" algn="l" rtl="0">
                        <a:spcBef>
                          <a:spcPts val="0"/>
                        </a:spcBef>
                        <a:spcAft>
                          <a:spcPts val="0"/>
                        </a:spcAft>
                        <a:buNone/>
                      </a:pPr>
                      <a:r>
                        <a:rPr lang="en-US" sz="1400" b="1" dirty="0">
                          <a:latin typeface="Calibri" panose="020F0502020204030204" pitchFamily="34" charset="0"/>
                          <a:ea typeface="Avenir"/>
                          <a:cs typeface="Calibri" panose="020F0502020204030204" pitchFamily="34" charset="0"/>
                          <a:sym typeface="Avenir"/>
                        </a:rPr>
                        <a:t>Ιδέες</a:t>
                      </a:r>
                      <a:endParaRPr sz="1400" b="1" dirty="0">
                        <a:latin typeface="Calibri" panose="020F0502020204030204" pitchFamily="34" charset="0"/>
                        <a:ea typeface="Avenir"/>
                        <a:cs typeface="Calibri" panose="020F0502020204030204" pitchFamily="34" charset="0"/>
                        <a:sym typeface="Avenir"/>
                      </a:endParaRPr>
                    </a:p>
                  </a:txBody>
                  <a:tcPr marL="68575" marR="68575" marT="91425" marB="91425">
                    <a:solidFill>
                      <a:srgbClr val="FBE000"/>
                    </a:solidFill>
                  </a:tcPr>
                </a:tc>
                <a:tc>
                  <a:txBody>
                    <a:bodyPr/>
                    <a:lstStyle/>
                    <a:p>
                      <a:pPr marL="0" lvl="0" indent="0" algn="l" rtl="0">
                        <a:spcBef>
                          <a:spcPts val="0"/>
                        </a:spcBef>
                        <a:spcAft>
                          <a:spcPts val="0"/>
                        </a:spcAft>
                        <a:buNone/>
                      </a:pPr>
                      <a:r>
                        <a:rPr lang="en-US" sz="1400" b="1" dirty="0">
                          <a:latin typeface="Calibri" panose="020F0502020204030204" pitchFamily="34" charset="0"/>
                          <a:ea typeface="Avenir"/>
                          <a:cs typeface="Calibri" panose="020F0502020204030204" pitchFamily="34" charset="0"/>
                          <a:sym typeface="Avenir"/>
                        </a:rPr>
                        <a:t>Δοκιμές </a:t>
                      </a:r>
                      <a:endParaRPr sz="1400" b="1" dirty="0">
                        <a:latin typeface="Calibri" panose="020F0502020204030204" pitchFamily="34" charset="0"/>
                        <a:ea typeface="Avenir"/>
                        <a:cs typeface="Calibri" panose="020F0502020204030204" pitchFamily="34" charset="0"/>
                        <a:sym typeface="Avenir"/>
                      </a:endParaRPr>
                    </a:p>
                  </a:txBody>
                  <a:tcPr marL="68575" marR="68575" marT="91425" marB="91425">
                    <a:solidFill>
                      <a:srgbClr val="FBE000"/>
                    </a:solidFill>
                  </a:tcPr>
                </a:tc>
                <a:tc>
                  <a:txBody>
                    <a:bodyPr/>
                    <a:lstStyle/>
                    <a:p>
                      <a:pPr marL="0" lvl="0" indent="0" algn="l" rtl="0">
                        <a:spcBef>
                          <a:spcPts val="0"/>
                        </a:spcBef>
                        <a:spcAft>
                          <a:spcPts val="0"/>
                        </a:spcAft>
                        <a:buNone/>
                      </a:pPr>
                      <a:r>
                        <a:rPr lang="en-US" sz="1400" b="1" dirty="0">
                          <a:latin typeface="Calibri" panose="020F0502020204030204" pitchFamily="34" charset="0"/>
                          <a:ea typeface="Avenir"/>
                          <a:cs typeface="Calibri" panose="020F0502020204030204" pitchFamily="34" charset="0"/>
                          <a:sym typeface="Avenir"/>
                        </a:rPr>
                        <a:t>Εφαρμογή και υποστήριξη</a:t>
                      </a:r>
                      <a:endParaRPr sz="1400" b="1" dirty="0">
                        <a:latin typeface="Calibri" panose="020F0502020204030204" pitchFamily="34" charset="0"/>
                        <a:ea typeface="Avenir"/>
                        <a:cs typeface="Calibri" panose="020F0502020204030204" pitchFamily="34" charset="0"/>
                        <a:sym typeface="Avenir"/>
                      </a:endParaRPr>
                    </a:p>
                  </a:txBody>
                  <a:tcPr marL="68575" marR="68575" marT="91425" marB="91425">
                    <a:solidFill>
                      <a:srgbClr val="FBE000"/>
                    </a:solidFill>
                  </a:tcPr>
                </a:tc>
                <a:extLst>
                  <a:ext uri="{0D108BD9-81ED-4DB2-BD59-A6C34878D82A}">
                    <a16:rowId xmlns:a16="http://schemas.microsoft.com/office/drawing/2014/main" val="10000"/>
                  </a:ext>
                </a:extLst>
              </a:tr>
              <a:tr h="383332">
                <a:tc>
                  <a:txBody>
                    <a:bodyPr/>
                    <a:lstStyle/>
                    <a:p>
                      <a:pPr marL="0" lvl="0" indent="0" algn="l" rtl="0">
                        <a:spcBef>
                          <a:spcPts val="0"/>
                        </a:spcBef>
                        <a:spcAft>
                          <a:spcPts val="0"/>
                        </a:spcAft>
                        <a:buNone/>
                      </a:pPr>
                      <a:r>
                        <a:rPr lang="en-US" sz="1400" b="1" dirty="0">
                          <a:solidFill>
                            <a:srgbClr val="FFFFFF"/>
                          </a:solidFill>
                          <a:latin typeface="Calibri" panose="020F0502020204030204" pitchFamily="34" charset="0"/>
                          <a:ea typeface="Avenir"/>
                          <a:cs typeface="Calibri" panose="020F0502020204030204" pitchFamily="34" charset="0"/>
                          <a:sym typeface="Avenir"/>
                        </a:rPr>
                        <a:t>Εμπειρογνώμονες μουσείων</a:t>
                      </a:r>
                      <a:endParaRPr sz="1400" b="1" dirty="0">
                        <a:solidFill>
                          <a:srgbClr val="FFFFFF"/>
                        </a:solidFill>
                        <a:latin typeface="Calibri" panose="020F0502020204030204" pitchFamily="34" charset="0"/>
                        <a:ea typeface="Avenir"/>
                        <a:cs typeface="Calibri" panose="020F0502020204030204" pitchFamily="34" charset="0"/>
                        <a:sym typeface="Avenir"/>
                      </a:endParaRPr>
                    </a:p>
                  </a:txBody>
                  <a:tcPr marL="68575" marR="68575" marT="91425" marB="91425">
                    <a:solidFill>
                      <a:srgbClr val="E43794"/>
                    </a:solidFill>
                  </a:tcPr>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1"/>
                  </a:ext>
                </a:extLst>
              </a:tr>
              <a:tr h="576849">
                <a:tc>
                  <a:txBody>
                    <a:bodyPr/>
                    <a:lstStyle/>
                    <a:p>
                      <a:pPr marL="0" lvl="0" indent="0" algn="l" rtl="0">
                        <a:spcBef>
                          <a:spcPts val="0"/>
                        </a:spcBef>
                        <a:spcAft>
                          <a:spcPts val="0"/>
                        </a:spcAft>
                        <a:buNone/>
                      </a:pPr>
                      <a:r>
                        <a:rPr lang="en-US" sz="1400" b="1" dirty="0">
                          <a:solidFill>
                            <a:srgbClr val="FFFFFF"/>
                          </a:solidFill>
                          <a:latin typeface="Calibri" panose="020F0502020204030204" pitchFamily="34" charset="0"/>
                          <a:ea typeface="Avenir"/>
                          <a:cs typeface="Calibri" panose="020F0502020204030204" pitchFamily="34" charset="0"/>
                          <a:sym typeface="Avenir"/>
                        </a:rPr>
                        <a:t>Μουσείο, Λαογραφία, κ.λπ. ΜΚΟ πολιτιστικής κληρονομιάς</a:t>
                      </a:r>
                      <a:endParaRPr sz="1400" b="1" dirty="0">
                        <a:solidFill>
                          <a:srgbClr val="FFFFFF"/>
                        </a:solidFill>
                        <a:latin typeface="Calibri" panose="020F0502020204030204" pitchFamily="34" charset="0"/>
                        <a:ea typeface="Avenir"/>
                        <a:cs typeface="Calibri" panose="020F0502020204030204" pitchFamily="34" charset="0"/>
                        <a:sym typeface="Avenir"/>
                      </a:endParaRPr>
                    </a:p>
                  </a:txBody>
                  <a:tcPr marL="68575" marR="68575" marT="91425" marB="91425">
                    <a:solidFill>
                      <a:srgbClr val="E43794"/>
                    </a:solidFill>
                  </a:tcPr>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2"/>
                  </a:ext>
                </a:extLst>
              </a:tr>
              <a:tr h="501477">
                <a:tc>
                  <a:txBody>
                    <a:bodyPr/>
                    <a:lstStyle/>
                    <a:p>
                      <a:pPr marL="0" lvl="0" indent="0" algn="l" rtl="0">
                        <a:spcBef>
                          <a:spcPts val="0"/>
                        </a:spcBef>
                        <a:spcAft>
                          <a:spcPts val="0"/>
                        </a:spcAft>
                        <a:buNone/>
                      </a:pPr>
                      <a:r>
                        <a:rPr lang="en-US" sz="1400" b="1" dirty="0">
                          <a:solidFill>
                            <a:srgbClr val="FFFFFF"/>
                          </a:solidFill>
                          <a:latin typeface="Calibri" panose="020F0502020204030204" pitchFamily="34" charset="0"/>
                          <a:ea typeface="Avenir"/>
                          <a:cs typeface="Calibri" panose="020F0502020204030204" pitchFamily="34" charset="0"/>
                          <a:sym typeface="Avenir"/>
                        </a:rPr>
                        <a:t>Καλλιτέχνες και άλλοι δημιουργοί</a:t>
                      </a:r>
                      <a:endParaRPr sz="1400" b="1" dirty="0">
                        <a:solidFill>
                          <a:srgbClr val="FFFFFF"/>
                        </a:solidFill>
                        <a:latin typeface="Calibri" panose="020F0502020204030204" pitchFamily="34" charset="0"/>
                        <a:ea typeface="Avenir"/>
                        <a:cs typeface="Calibri" panose="020F0502020204030204" pitchFamily="34" charset="0"/>
                        <a:sym typeface="Avenir"/>
                      </a:endParaRPr>
                    </a:p>
                  </a:txBody>
                  <a:tcPr marL="68575" marR="68575" marT="91425" marB="91425">
                    <a:solidFill>
                      <a:srgbClr val="E43794"/>
                    </a:solidFill>
                  </a:tcPr>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3"/>
                  </a:ext>
                </a:extLst>
              </a:tr>
              <a:tr h="730570">
                <a:tc>
                  <a:txBody>
                    <a:bodyPr/>
                    <a:lstStyle/>
                    <a:p>
                      <a:pPr marL="0" lvl="0" indent="0" algn="l" rtl="0">
                        <a:spcBef>
                          <a:spcPts val="0"/>
                        </a:spcBef>
                        <a:spcAft>
                          <a:spcPts val="0"/>
                        </a:spcAft>
                        <a:buNone/>
                      </a:pPr>
                      <a:r>
                        <a:rPr lang="en-US" sz="1400" b="1" dirty="0">
                          <a:solidFill>
                            <a:srgbClr val="FFFFFF"/>
                          </a:solidFill>
                          <a:latin typeface="Calibri" panose="020F0502020204030204" pitchFamily="34" charset="0"/>
                          <a:ea typeface="Avenir"/>
                          <a:cs typeface="Calibri" panose="020F0502020204030204" pitchFamily="34" charset="0"/>
                          <a:sym typeface="Avenir"/>
                        </a:rPr>
                        <a:t>Άλλοι εμπειρογνώμονες (π.χ. αρχιτέκτονες, μηχανικοί, ιστορικοί, εθνολόγοι)  </a:t>
                      </a:r>
                      <a:endParaRPr sz="1400" b="1" dirty="0">
                        <a:solidFill>
                          <a:srgbClr val="FFFFFF"/>
                        </a:solidFill>
                        <a:latin typeface="Calibri" panose="020F0502020204030204" pitchFamily="34" charset="0"/>
                        <a:ea typeface="Avenir"/>
                        <a:cs typeface="Calibri" panose="020F0502020204030204" pitchFamily="34" charset="0"/>
                        <a:sym typeface="Avenir"/>
                      </a:endParaRPr>
                    </a:p>
                  </a:txBody>
                  <a:tcPr marL="68575" marR="68575" marT="91425" marB="91425">
                    <a:solidFill>
                      <a:srgbClr val="E43794"/>
                    </a:solidFill>
                  </a:tcPr>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4"/>
                  </a:ext>
                </a:extLst>
              </a:tr>
              <a:tr h="383332">
                <a:tc>
                  <a:txBody>
                    <a:bodyPr/>
                    <a:lstStyle/>
                    <a:p>
                      <a:pPr marL="0" lvl="0" indent="0" algn="l" rtl="0">
                        <a:spcBef>
                          <a:spcPts val="0"/>
                        </a:spcBef>
                        <a:spcAft>
                          <a:spcPts val="0"/>
                        </a:spcAft>
                        <a:buNone/>
                      </a:pPr>
                      <a:r>
                        <a:rPr lang="en-US" sz="1400" b="1" dirty="0">
                          <a:solidFill>
                            <a:srgbClr val="FFFFFF"/>
                          </a:solidFill>
                          <a:latin typeface="Calibri" panose="020F0502020204030204" pitchFamily="34" charset="0"/>
                          <a:ea typeface="Avenir"/>
                          <a:cs typeface="Calibri" panose="020F0502020204030204" pitchFamily="34" charset="0"/>
                          <a:sym typeface="Avenir"/>
                        </a:rPr>
                        <a:t>Πανεπιστήμια &amp; Σχολεία</a:t>
                      </a:r>
                      <a:endParaRPr sz="1400" b="1" dirty="0">
                        <a:solidFill>
                          <a:srgbClr val="FFFFFF"/>
                        </a:solidFill>
                        <a:latin typeface="Calibri" panose="020F0502020204030204" pitchFamily="34" charset="0"/>
                        <a:ea typeface="Avenir"/>
                        <a:cs typeface="Calibri" panose="020F0502020204030204" pitchFamily="34" charset="0"/>
                        <a:sym typeface="Avenir"/>
                      </a:endParaRPr>
                    </a:p>
                  </a:txBody>
                  <a:tcPr marL="68575" marR="68575" marT="91425" marB="91425">
                    <a:solidFill>
                      <a:srgbClr val="E43794"/>
                    </a:solidFill>
                  </a:tcPr>
                </a:tc>
                <a:tc>
                  <a:txBody>
                    <a:bodyPr/>
                    <a:lstStyle/>
                    <a:p>
                      <a:pPr marL="457200" lvl="0" indent="0" algn="l" rtl="0">
                        <a:lnSpc>
                          <a:spcPct val="107916"/>
                        </a:lnSpc>
                        <a:spcBef>
                          <a:spcPts val="0"/>
                        </a:spcBef>
                        <a:spcAft>
                          <a:spcPts val="80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5"/>
                  </a:ext>
                </a:extLst>
              </a:tr>
              <a:tr h="551979">
                <a:tc>
                  <a:txBody>
                    <a:bodyPr/>
                    <a:lstStyle/>
                    <a:p>
                      <a:pPr marL="0" lvl="0" indent="0" algn="l" rtl="0">
                        <a:spcBef>
                          <a:spcPts val="0"/>
                        </a:spcBef>
                        <a:spcAft>
                          <a:spcPts val="0"/>
                        </a:spcAft>
                        <a:buNone/>
                      </a:pPr>
                      <a:r>
                        <a:rPr lang="en-US" sz="1400" b="1" dirty="0">
                          <a:solidFill>
                            <a:srgbClr val="FFFFFF"/>
                          </a:solidFill>
                          <a:latin typeface="Calibri" panose="020F0502020204030204" pitchFamily="34" charset="0"/>
                          <a:ea typeface="Avenir"/>
                          <a:cs typeface="Calibri" panose="020F0502020204030204" pitchFamily="34" charset="0"/>
                          <a:sym typeface="Avenir"/>
                        </a:rPr>
                        <a:t>Οργάνωση Νεολαίας. Και άλλες πολιτιστικές </a:t>
                      </a:r>
                      <a:r>
                        <a:rPr lang="en-US" sz="1400" b="1" dirty="0" err="1">
                          <a:solidFill>
                            <a:srgbClr val="FFFFFF"/>
                          </a:solidFill>
                          <a:latin typeface="Calibri" panose="020F0502020204030204" pitchFamily="34" charset="0"/>
                          <a:ea typeface="Avenir"/>
                          <a:cs typeface="Calibri" panose="020F0502020204030204" pitchFamily="34" charset="0"/>
                          <a:sym typeface="Avenir"/>
                        </a:rPr>
                        <a:t>οργανώσεις</a:t>
                      </a:r>
                      <a:endParaRPr sz="1400" b="1" dirty="0">
                        <a:solidFill>
                          <a:srgbClr val="FFFFFF"/>
                        </a:solidFill>
                        <a:latin typeface="Calibri" panose="020F0502020204030204" pitchFamily="34" charset="0"/>
                        <a:ea typeface="Avenir"/>
                        <a:cs typeface="Calibri" panose="020F0502020204030204" pitchFamily="34" charset="0"/>
                        <a:sym typeface="Avenir"/>
                      </a:endParaRPr>
                    </a:p>
                  </a:txBody>
                  <a:tcPr marL="68575" marR="68575" marT="91425" marB="91425">
                    <a:solidFill>
                      <a:srgbClr val="E43794"/>
                    </a:solidFill>
                  </a:tcPr>
                </a:tc>
                <a:tc>
                  <a:txBody>
                    <a:bodyPr/>
                    <a:lstStyle/>
                    <a:p>
                      <a:pPr marL="457200" lvl="0" indent="0" algn="l" rtl="0">
                        <a:lnSpc>
                          <a:spcPct val="107916"/>
                        </a:lnSpc>
                        <a:spcBef>
                          <a:spcPts val="0"/>
                        </a:spcBef>
                        <a:spcAft>
                          <a:spcPts val="80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0" algn="l" rtl="0">
                        <a:lnSpc>
                          <a:spcPct val="107916"/>
                        </a:lnSpc>
                        <a:spcBef>
                          <a:spcPts val="0"/>
                        </a:spcBef>
                        <a:spcAft>
                          <a:spcPts val="80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6"/>
                  </a:ext>
                </a:extLst>
              </a:tr>
              <a:tr h="383332">
                <a:tc>
                  <a:txBody>
                    <a:bodyPr/>
                    <a:lstStyle/>
                    <a:p>
                      <a:pPr marL="0" lvl="0" indent="0" algn="l" rtl="0">
                        <a:spcBef>
                          <a:spcPts val="0"/>
                        </a:spcBef>
                        <a:spcAft>
                          <a:spcPts val="0"/>
                        </a:spcAft>
                        <a:buNone/>
                      </a:pPr>
                      <a:r>
                        <a:rPr lang="en-US" sz="1400" b="1" dirty="0">
                          <a:solidFill>
                            <a:srgbClr val="FFFFFF"/>
                          </a:solidFill>
                          <a:latin typeface="Calibri" panose="020F0502020204030204" pitchFamily="34" charset="0"/>
                          <a:ea typeface="Avenir"/>
                          <a:cs typeface="Calibri" panose="020F0502020204030204" pitchFamily="34" charset="0"/>
                          <a:sym typeface="Avenir"/>
                        </a:rPr>
                        <a:t>Tech. Εταιρείες</a:t>
                      </a:r>
                      <a:endParaRPr sz="1400" b="1" dirty="0">
                        <a:solidFill>
                          <a:srgbClr val="FFFFFF"/>
                        </a:solidFill>
                        <a:latin typeface="Calibri" panose="020F0502020204030204" pitchFamily="34" charset="0"/>
                        <a:ea typeface="Avenir"/>
                        <a:cs typeface="Calibri" panose="020F0502020204030204" pitchFamily="34" charset="0"/>
                        <a:sym typeface="Avenir"/>
                      </a:endParaRPr>
                    </a:p>
                  </a:txBody>
                  <a:tcPr marL="68575" marR="68575" marT="91425" marB="91425">
                    <a:solidFill>
                      <a:srgbClr val="E43794"/>
                    </a:solidFill>
                  </a:tcPr>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7"/>
                  </a:ext>
                </a:extLst>
              </a:tr>
              <a:tr h="551979">
                <a:tc>
                  <a:txBody>
                    <a:bodyPr/>
                    <a:lstStyle/>
                    <a:p>
                      <a:pPr marL="0" lvl="0" indent="0" algn="l" rtl="0">
                        <a:spcBef>
                          <a:spcPts val="0"/>
                        </a:spcBef>
                        <a:spcAft>
                          <a:spcPts val="0"/>
                        </a:spcAft>
                        <a:buNone/>
                      </a:pPr>
                      <a:r>
                        <a:rPr lang="en-US" sz="1400" b="1" dirty="0">
                          <a:solidFill>
                            <a:srgbClr val="FFFFFF"/>
                          </a:solidFill>
                          <a:latin typeface="Calibri" panose="020F0502020204030204" pitchFamily="34" charset="0"/>
                          <a:ea typeface="Avenir"/>
                          <a:cs typeface="Calibri" panose="020F0502020204030204" pitchFamily="34" charset="0"/>
                          <a:sym typeface="Avenir"/>
                        </a:rPr>
                        <a:t>Τουριστικές εταιρείες και </a:t>
                      </a:r>
                      <a:r>
                        <a:rPr lang="en-US" sz="1400" b="1" dirty="0" err="1">
                          <a:solidFill>
                            <a:srgbClr val="FFFFFF"/>
                          </a:solidFill>
                          <a:latin typeface="Calibri" panose="020F0502020204030204" pitchFamily="34" charset="0"/>
                          <a:ea typeface="Avenir"/>
                          <a:cs typeface="Calibri" panose="020F0502020204030204" pitchFamily="34" charset="0"/>
                          <a:sym typeface="Avenir"/>
                        </a:rPr>
                        <a:t>οργανισμοί </a:t>
                      </a:r>
                      <a:r>
                        <a:rPr lang="en-US" sz="1400" b="1" dirty="0">
                          <a:solidFill>
                            <a:srgbClr val="FFFFFF"/>
                          </a:solidFill>
                          <a:latin typeface="Calibri" panose="020F0502020204030204" pitchFamily="34" charset="0"/>
                          <a:ea typeface="Avenir"/>
                          <a:cs typeface="Calibri" panose="020F0502020204030204" pitchFamily="34" charset="0"/>
                          <a:sym typeface="Avenir"/>
                        </a:rPr>
                        <a:t>υποστήριξης</a:t>
                      </a:r>
                      <a:endParaRPr sz="1400" b="1" dirty="0">
                        <a:solidFill>
                          <a:srgbClr val="FFFFFF"/>
                        </a:solidFill>
                        <a:latin typeface="Calibri" panose="020F0502020204030204" pitchFamily="34" charset="0"/>
                        <a:ea typeface="Avenir"/>
                        <a:cs typeface="Calibri" panose="020F0502020204030204" pitchFamily="34" charset="0"/>
                        <a:sym typeface="Avenir"/>
                      </a:endParaRPr>
                    </a:p>
                  </a:txBody>
                  <a:tcPr marL="68575" marR="68575" marT="91425" marB="91425">
                    <a:solidFill>
                      <a:srgbClr val="E43794"/>
                    </a:solidFill>
                  </a:tcPr>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8"/>
                  </a:ext>
                </a:extLst>
              </a:tr>
            </a:tbl>
          </a:graphicData>
        </a:graphic>
      </p:graphicFrame>
      <p:sp>
        <p:nvSpPr>
          <p:cNvPr id="6" name="Google Shape;224;p26">
            <a:extLst>
              <a:ext uri="{FF2B5EF4-FFF2-40B4-BE49-F238E27FC236}">
                <a16:creationId xmlns:a16="http://schemas.microsoft.com/office/drawing/2014/main" id="{46B59E99-FE95-8343-9FBE-4CD773CBAAEE}"/>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t>15</a:t>
            </a:fld>
            <a:endParaRPr lang="en-US" dirty="0"/>
          </a:p>
        </p:txBody>
      </p:sp>
    </p:spTree>
  </p:cSld>
  <p:clrMapOvr>
    <a:masterClrMapping/>
  </p:clrMapOvr>
</p:sld>
</file>

<file path=ppt/slides/slide162525.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644206"/>
            <a:ext cx="7735886" cy="1277729"/>
          </a:xfrm>
        </p:spPr>
        <p:txBody>
          <a:bodyPr/>
          <a:lstStyle/>
          <a:p>
            <a:pPr lvl="0">
              <a:spcBef>
                <a:spcPts val="0"/>
              </a:spcBef>
              <a:buClr>
                <a:schemeClr val="lt1"/>
              </a:buClr>
              <a:buSzPts val="4000"/>
            </a:pPr>
            <a:r>
              <a:rPr lang="en-US" sz="4000" dirty="0">
                <a:latin typeface="Calibri" panose="020F0502020204030204" pitchFamily="34" charset="0"/>
                <a:cs typeface="Calibri" panose="020F0502020204030204" pitchFamily="34" charset="0"/>
              </a:rPr>
              <a:t>Συνεργασία </a:t>
            </a:r>
          </a:p>
          <a:p>
            <a:pPr lvl="0">
              <a:spcBef>
                <a:spcPts val="0"/>
              </a:spcBef>
              <a:buClr>
                <a:schemeClr val="lt1"/>
              </a:buClr>
              <a:buSzPts val="4000"/>
            </a:pPr>
            <a:r>
              <a:rPr lang="en-US" sz="4000" dirty="0">
                <a:latin typeface="Calibri" panose="020F0502020204030204" pitchFamily="34" charset="0"/>
                <a:cs typeface="Calibri" panose="020F0502020204030204" pitchFamily="34" charset="0"/>
              </a:rPr>
              <a:t>στρατηγικές</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0"/>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034134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6.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tanding in front of a building with columns&#10;&#10;Description automatically generated with low confidence">
            <a:extLst>
              <a:ext uri="{FF2B5EF4-FFF2-40B4-BE49-F238E27FC236}">
                <a16:creationId xmlns:a16="http://schemas.microsoft.com/office/drawing/2014/main" id="{7AA55235-BF03-B149-8853-9F3B0035E7C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12" name="Freeform 11">
            <a:extLst>
              <a:ext uri="{FF2B5EF4-FFF2-40B4-BE49-F238E27FC236}">
                <a16:creationId xmlns:a16="http://schemas.microsoft.com/office/drawing/2014/main" id="{7AC36BD6-7D4F-F64E-8774-469B8B070651}"/>
              </a:ext>
            </a:extLst>
          </p:cNvPr>
          <p:cNvSpPr/>
          <p:nvPr/>
        </p:nvSpPr>
        <p:spPr>
          <a:xfrm>
            <a:off x="-2" y="0"/>
            <a:ext cx="12191998" cy="6858000"/>
          </a:xfrm>
          <a:custGeom>
            <a:avLst/>
            <a:gdLst>
              <a:gd name="connsiteX0" fmla="*/ 0 w 12191998"/>
              <a:gd name="connsiteY0" fmla="*/ 6530621 h 6858000"/>
              <a:gd name="connsiteX1" fmla="*/ 12191998 w 12191998"/>
              <a:gd name="connsiteY1" fmla="*/ 6530621 h 6858000"/>
              <a:gd name="connsiteX2" fmla="*/ 12191998 w 12191998"/>
              <a:gd name="connsiteY2" fmla="*/ 6858000 h 6858000"/>
              <a:gd name="connsiteX3" fmla="*/ 0 w 12191998"/>
              <a:gd name="connsiteY3" fmla="*/ 6858000 h 6858000"/>
              <a:gd name="connsiteX4" fmla="*/ 0 w 12191998"/>
              <a:gd name="connsiteY4" fmla="*/ 0 h 6858000"/>
              <a:gd name="connsiteX5" fmla="*/ 12191998 w 12191998"/>
              <a:gd name="connsiteY5" fmla="*/ 0 h 6858000"/>
              <a:gd name="connsiteX6" fmla="*/ 12191998 w 12191998"/>
              <a:gd name="connsiteY6" fmla="*/ 5881800 h 6858000"/>
              <a:gd name="connsiteX7" fmla="*/ 0 w 12191998"/>
              <a:gd name="connsiteY7" fmla="*/ 5881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0" y="6530621"/>
                </a:moveTo>
                <a:lnTo>
                  <a:pt x="12191998" y="6530621"/>
                </a:lnTo>
                <a:lnTo>
                  <a:pt x="12191998" y="6858000"/>
                </a:lnTo>
                <a:lnTo>
                  <a:pt x="0" y="6858000"/>
                </a:lnTo>
                <a:close/>
                <a:moveTo>
                  <a:pt x="0" y="0"/>
                </a:moveTo>
                <a:lnTo>
                  <a:pt x="12191998" y="0"/>
                </a:lnTo>
                <a:lnTo>
                  <a:pt x="12191998" y="5881800"/>
                </a:lnTo>
                <a:lnTo>
                  <a:pt x="0" y="5881800"/>
                </a:lnTo>
                <a:close/>
              </a:path>
            </a:pathLst>
          </a:custGeom>
          <a:gradFill>
            <a:gsLst>
              <a:gs pos="0">
                <a:srgbClr val="E43794"/>
              </a:gs>
              <a:gs pos="59000">
                <a:srgbClr val="E43794">
                  <a:alpha val="5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9" name="Picture 8" descr="Logo&#10;&#10;Description automatically generated">
            <a:extLst>
              <a:ext uri="{FF2B5EF4-FFF2-40B4-BE49-F238E27FC236}">
                <a16:creationId xmlns:a16="http://schemas.microsoft.com/office/drawing/2014/main" id="{D33A1E04-471E-184A-BA0C-085D7B1122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8627" y="906514"/>
            <a:ext cx="3014729" cy="2752579"/>
          </a:xfrm>
          <a:prstGeom prst="rect">
            <a:avLst/>
          </a:prstGeom>
        </p:spPr>
      </p:pic>
      <p:sp>
        <p:nvSpPr>
          <p:cNvPr id="10" name="Text Placeholder 32">
            <a:extLst>
              <a:ext uri="{FF2B5EF4-FFF2-40B4-BE49-F238E27FC236}">
                <a16:creationId xmlns:a16="http://schemas.microsoft.com/office/drawing/2014/main" id="{06222A13-01CF-CF49-A8F4-7F2674C0CCD4}"/>
              </a:ext>
            </a:extLst>
          </p:cNvPr>
          <p:cNvSpPr txBox="1">
            <a:spLocks/>
          </p:cNvSpPr>
          <p:nvPr/>
        </p:nvSpPr>
        <p:spPr>
          <a:xfrm>
            <a:off x="-9" y="3743416"/>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5400" dirty="0">
                <a:solidFill>
                  <a:schemeClr val="bg1"/>
                </a:solidFill>
              </a:rPr>
              <a:t>Ενότητα 6</a:t>
            </a:r>
            <a:endParaRPr lang="en-US" sz="5400" dirty="0">
              <a:solidFill>
                <a:schemeClr val="bg1"/>
              </a:solidFill>
            </a:endParaRPr>
          </a:p>
        </p:txBody>
      </p:sp>
      <p:sp>
        <p:nvSpPr>
          <p:cNvPr id="7" name="Google Shape;153;p18">
            <a:extLst>
              <a:ext uri="{FF2B5EF4-FFF2-40B4-BE49-F238E27FC236}">
                <a16:creationId xmlns:a16="http://schemas.microsoft.com/office/drawing/2014/main" id="{ABFC28A1-491C-0546-A253-1F9B4F93B941}"/>
              </a:ext>
            </a:extLst>
          </p:cNvPr>
          <p:cNvSpPr txBox="1"/>
          <p:nvPr/>
        </p:nvSpPr>
        <p:spPr>
          <a:xfrm>
            <a:off x="0" y="4645966"/>
            <a:ext cx="12192000" cy="11527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600" dirty="0">
                <a:solidFill>
                  <a:schemeClr val="lt1"/>
                </a:solidFill>
                <a:latin typeface="Avenir"/>
                <a:ea typeface="Avenir"/>
                <a:cs typeface="Avenir"/>
                <a:sym typeface="Avenir"/>
              </a:rPr>
              <a:t>Συνεργασία με άλλους για την προστασία, διατήρηση και προώθηση της πολιτιστικής κληρονομιάς σε επίπεδο προορισμού</a:t>
            </a:r>
            <a:endParaRPr sz="3600" dirty="0">
              <a:solidFill>
                <a:schemeClr val="lt1"/>
              </a:solidFill>
              <a:latin typeface="Avenir"/>
              <a:ea typeface="Avenir"/>
              <a:cs typeface="Avenir"/>
              <a:sym typeface="Avenir"/>
            </a:endParaRPr>
          </a:p>
          <a:p>
            <a:pPr marL="0" marR="0" lvl="0" indent="0" algn="ctr" rtl="0">
              <a:lnSpc>
                <a:spcPct val="100000"/>
              </a:lnSpc>
              <a:spcBef>
                <a:spcPts val="0"/>
              </a:spcBef>
              <a:spcAft>
                <a:spcPts val="0"/>
              </a:spcAft>
              <a:buClr>
                <a:schemeClr val="dk1"/>
              </a:buClr>
              <a:buSzPts val="1100"/>
              <a:buFont typeface="Arial"/>
              <a:buNone/>
            </a:pPr>
            <a:endParaRPr sz="3600" dirty="0">
              <a:solidFill>
                <a:schemeClr val="lt1"/>
              </a:solidFill>
              <a:latin typeface="Avenir"/>
              <a:ea typeface="Avenir"/>
              <a:cs typeface="Avenir"/>
              <a:sym typeface="Avenir"/>
            </a:endParaRPr>
          </a:p>
          <a:p>
            <a:pPr marL="0" marR="0" lvl="0" indent="0" algn="ctr" rtl="0">
              <a:lnSpc>
                <a:spcPct val="100000"/>
              </a:lnSpc>
              <a:spcBef>
                <a:spcPts val="0"/>
              </a:spcBef>
              <a:spcAft>
                <a:spcPts val="0"/>
              </a:spcAft>
              <a:buClr>
                <a:schemeClr val="lt1"/>
              </a:buClr>
              <a:buSzPts val="3600"/>
              <a:buFont typeface="Arial"/>
              <a:buNone/>
            </a:pPr>
            <a:endParaRPr sz="3600" dirty="0">
              <a:solidFill>
                <a:schemeClr val="lt1"/>
              </a:solidFill>
              <a:latin typeface="Avenir"/>
              <a:ea typeface="Avenir"/>
              <a:cs typeface="Avenir"/>
              <a:sym typeface="Avenir"/>
            </a:endParaRPr>
          </a:p>
        </p:txBody>
      </p:sp>
    </p:spTree>
    <p:extLst>
      <p:ext uri="{BB962C8B-B14F-4D97-AF65-F5344CB8AC3E}">
        <p14:creationId xmlns:p14="http://schemas.microsoft.com/office/powerpoint/2010/main" val="406867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172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0"/>
          <p:cNvSpPr txBox="1">
            <a:spLocks noGrp="1"/>
          </p:cNvSpPr>
          <p:nvPr>
            <p:ph type="sldNum" idx="4294967295"/>
          </p:nvPr>
        </p:nvSpPr>
        <p:spPr>
          <a:xfrm>
            <a:off x="7889875" y="6561138"/>
            <a:ext cx="4302000"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sp>
        <p:nvSpPr>
          <p:cNvPr id="257" name="Google Shape;257;p30"/>
          <p:cNvSpPr txBox="1">
            <a:spLocks noGrp="1"/>
          </p:cNvSpPr>
          <p:nvPr>
            <p:ph type="body" idx="2"/>
          </p:nvPr>
        </p:nvSpPr>
        <p:spPr>
          <a:xfrm>
            <a:off x="465600" y="2225990"/>
            <a:ext cx="11260800" cy="4161262"/>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rgbClr val="7F7F7F"/>
              </a:buClr>
              <a:buSzPts val="1200"/>
              <a:buNone/>
            </a:pPr>
            <a:r>
              <a:rPr lang="en-US" dirty="0">
                <a:latin typeface="Calibri" panose="020F0502020204030204" pitchFamily="34" charset="0"/>
                <a:cs typeface="Calibri" panose="020F0502020204030204" pitchFamily="34" charset="0"/>
              </a:rPr>
              <a:t>Η έναρξη μιας συνεργασίας μπορεί να φαίνεται δύσκολη στην αρχή, μερικά από τα πιο συνηθισμένα λάθη που κάνουν οι οργανισμοί που συμμετέχουν σε συνεργασίες (και τα οποία θα πρέπει επομένως να φροντίσετε να αποφύγετε) είναι τα εξής: </a:t>
            </a:r>
            <a:endParaRPr dirty="0">
              <a:latin typeface="Calibri" panose="020F0502020204030204" pitchFamily="34" charset="0"/>
              <a:cs typeface="Calibri" panose="020F0502020204030204" pitchFamily="34" charset="0"/>
            </a:endParaRPr>
          </a:p>
          <a:p>
            <a:pPr marL="114300" lvl="0" indent="0" algn="just" rtl="0">
              <a:spcBef>
                <a:spcPts val="0"/>
              </a:spcBef>
              <a:spcAft>
                <a:spcPts val="0"/>
              </a:spcAft>
              <a:buClr>
                <a:srgbClr val="E43794"/>
              </a:buClr>
              <a:buSzPts val="1800"/>
            </a:pPr>
            <a:endParaRPr lang="en-US" dirty="0">
              <a:latin typeface="Calibri" panose="020F0502020204030204" pitchFamily="34" charset="0"/>
              <a:cs typeface="Calibri" panose="020F0502020204030204" pitchFamily="34" charset="0"/>
            </a:endParaRPr>
          </a:p>
          <a:p>
            <a:pPr indent="-342900">
              <a:buClr>
                <a:srgbClr val="FBE000"/>
              </a:buClr>
              <a:buSzPts val="1800"/>
              <a:buFont typeface="Arial"/>
              <a:buChar char="●"/>
            </a:pPr>
            <a:r>
              <a:rPr lang="en-US" b="1" dirty="0">
                <a:solidFill>
                  <a:srgbClr val="E43794"/>
                </a:solidFill>
                <a:latin typeface="Calibri" panose="020F0502020204030204" pitchFamily="34" charset="0"/>
                <a:cs typeface="Calibri" panose="020F0502020204030204" pitchFamily="34" charset="0"/>
              </a:rPr>
              <a:t>ΛΑΘΟΣ </a:t>
            </a:r>
            <a:r>
              <a:rPr lang="en-US" b="1" dirty="0">
                <a:solidFill>
                  <a:srgbClr val="E43794"/>
                </a:solidFill>
                <a:latin typeface="Calibri" panose="020F0502020204030204" pitchFamily="34" charset="0"/>
                <a:cs typeface="Calibri" panose="020F0502020204030204" pitchFamily="34" charset="0"/>
              </a:rPr>
              <a:t>ΣΥΝΕΡΓΑΤΕΣ ΓΙΑ ΠΡΟΜΗΘΕΥΤΕΣ: </a:t>
            </a:r>
            <a:r>
              <a:rPr lang="en-US" dirty="0">
                <a:latin typeface="Calibri" panose="020F0502020204030204" pitchFamily="34" charset="0"/>
                <a:cs typeface="Calibri" panose="020F0502020204030204" pitchFamily="34" charset="0"/>
              </a:rPr>
              <a:t>είναι σημαντικό να μην υιοθετείτε την οπτική του πελάτη-προμηθευτή όταν αλληλεπιδράτε με τους συνεργάτες σας, καθώς αυτοί είναι ομότιμοί σας! </a:t>
            </a:r>
          </a:p>
          <a:p>
            <a:pPr marL="114300" indent="0">
              <a:buClr>
                <a:srgbClr val="FBE000"/>
              </a:buClr>
              <a:buSzPts val="1800"/>
            </a:pPr>
            <a:endParaRPr lang="en-US" dirty="0">
              <a:latin typeface="Calibri" panose="020F0502020204030204" pitchFamily="34" charset="0"/>
              <a:cs typeface="Calibri" panose="020F0502020204030204" pitchFamily="34" charset="0"/>
            </a:endParaRPr>
          </a:p>
          <a:p>
            <a:pPr indent="-342900">
              <a:buClr>
                <a:srgbClr val="FBE000"/>
              </a:buClr>
              <a:buSzPts val="1800"/>
              <a:buFont typeface="Arial"/>
              <a:buChar char="●"/>
            </a:pPr>
            <a:r>
              <a:rPr lang="en-US" b="1" dirty="0">
                <a:solidFill>
                  <a:srgbClr val="E43794"/>
                </a:solidFill>
                <a:latin typeface="Calibri" panose="020F0502020204030204" pitchFamily="34" charset="0"/>
                <a:cs typeface="Calibri" panose="020F0502020204030204" pitchFamily="34" charset="0"/>
              </a:rPr>
              <a:t>ΔΕΝ ΑΦΗΣΤΕ ΑΡΚΕΤΟ ΧΡΟΝΟ Ή ΠΟΡΟΥΣ: η </a:t>
            </a:r>
            <a:r>
              <a:rPr lang="en-US" dirty="0">
                <a:latin typeface="Calibri" panose="020F0502020204030204" pitchFamily="34" charset="0"/>
                <a:cs typeface="Calibri" panose="020F0502020204030204" pitchFamily="34" charset="0"/>
              </a:rPr>
              <a:t>δημιουργία μιας εταιρικής σχέσης είναι μια επένδυση, να είστε ειλικρινείς σχετικά με τον χρόνο και τους πόρους που μπορείτε να αφιερώσετε και να είστε συνεπείς σε αυτό.</a:t>
            </a:r>
            <a:r>
              <a:rPr lang="en-US" dirty="0">
                <a:latin typeface="Calibri" panose="020F0502020204030204" pitchFamily="34" charset="0"/>
                <a:cs typeface="Calibri" panose="020F0502020204030204" pitchFamily="34" charset="0"/>
              </a:rPr>
              <a:t>  </a:t>
            </a:r>
          </a:p>
        </p:txBody>
      </p:sp>
      <p:sp>
        <p:nvSpPr>
          <p:cNvPr id="258" name="Google Shape;258;p30"/>
          <p:cNvSpPr txBox="1">
            <a:spLocks noGrp="1"/>
          </p:cNvSpPr>
          <p:nvPr>
            <p:ph type="body" idx="1"/>
          </p:nvPr>
        </p:nvSpPr>
        <p:spPr>
          <a:xfrm>
            <a:off x="465600" y="592668"/>
            <a:ext cx="11260800" cy="76369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1100"/>
              <a:buFont typeface="Arial"/>
              <a:buNone/>
            </a:pPr>
            <a:r>
              <a:rPr lang="en-US" dirty="0">
                <a:latin typeface="Calibri" panose="020F0502020204030204" pitchFamily="34" charset="0"/>
                <a:cs typeface="Calibri" panose="020F0502020204030204" pitchFamily="34" charset="0"/>
              </a:rPr>
              <a:t>ΟΙΚΟΔΌΜΗΣΗ ΜΙΑΣ ΑΠΟΤΕΛΕΣΜΑΤΙΚΉΣ ΕΤΑΙΡΙΚΉΣ ΣΧΈΣΗΣ</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181616.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0"/>
          <p:cNvSpPr txBox="1">
            <a:spLocks noGrp="1"/>
          </p:cNvSpPr>
          <p:nvPr>
            <p:ph type="sldNum" idx="4294967295"/>
          </p:nvPr>
        </p:nvSpPr>
        <p:spPr>
          <a:xfrm>
            <a:off x="7889875" y="6561138"/>
            <a:ext cx="4302000"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
        <p:nvSpPr>
          <p:cNvPr id="257" name="Google Shape;257;p30"/>
          <p:cNvSpPr txBox="1">
            <a:spLocks noGrp="1"/>
          </p:cNvSpPr>
          <p:nvPr>
            <p:ph type="body" idx="2"/>
          </p:nvPr>
        </p:nvSpPr>
        <p:spPr>
          <a:xfrm>
            <a:off x="465600" y="2580004"/>
            <a:ext cx="11260800" cy="2757490"/>
          </a:xfrm>
          <a:prstGeom prst="rect">
            <a:avLst/>
          </a:prstGeom>
          <a:noFill/>
          <a:ln>
            <a:noFill/>
          </a:ln>
        </p:spPr>
        <p:txBody>
          <a:bodyPr spcFirstLastPara="1" wrap="square" lIns="91425" tIns="45700" rIns="91425" bIns="45700" anchor="t" anchorCtr="0">
            <a:noAutofit/>
          </a:bodyPr>
          <a:lstStyle/>
          <a:p>
            <a:pPr indent="-342900">
              <a:buClr>
                <a:srgbClr val="FBE000"/>
              </a:buClr>
              <a:buSzPts val="1800"/>
              <a:buFont typeface="Arial"/>
              <a:buChar char="●"/>
            </a:pPr>
            <a:r>
              <a:rPr lang="en-US" b="1" dirty="0">
                <a:solidFill>
                  <a:srgbClr val="E43794"/>
                </a:solidFill>
                <a:latin typeface="Calibri" panose="020F0502020204030204" pitchFamily="34" charset="0"/>
                <a:cs typeface="Calibri" panose="020F0502020204030204" pitchFamily="34" charset="0"/>
              </a:rPr>
              <a:t>ΔΕΝ ΕΧΟΥΝ ΤΟΥΣ ΙΔΙΟΥΣ ΜΑΚΡΟΧΡΟΝΙΟΥΣ ΣΤΟΧΟΥΣ: </a:t>
            </a:r>
            <a:r>
              <a:rPr lang="en-US" dirty="0">
                <a:latin typeface="Calibri" panose="020F0502020204030204" pitchFamily="34" charset="0"/>
                <a:cs typeface="Calibri" panose="020F0502020204030204" pitchFamily="34" charset="0"/>
              </a:rPr>
              <a:t>είναι σημαντικό να καθορίσετε με τους εταίρους σας μια ισορροπία μεταξύ των άμεσων στόχων και του μακροπρόθεσμου πολιτιστικού αντίκτυπου που επιδιώκετε να δημιουργήσετε.</a:t>
            </a:r>
          </a:p>
          <a:p>
            <a:pPr indent="-342900">
              <a:buClr>
                <a:srgbClr val="FBE000"/>
              </a:buClr>
              <a:buSzPts val="1800"/>
              <a:buFont typeface="Arial"/>
              <a:buChar char="●"/>
            </a:pPr>
            <a:endParaRPr lang="en-US" dirty="0">
              <a:latin typeface="Calibri" panose="020F0502020204030204" pitchFamily="34" charset="0"/>
              <a:cs typeface="Calibri" panose="020F0502020204030204" pitchFamily="34" charset="0"/>
            </a:endParaRPr>
          </a:p>
          <a:p>
            <a:pPr indent="-342900">
              <a:buClr>
                <a:srgbClr val="FBE000"/>
              </a:buClr>
              <a:buSzPts val="1800"/>
              <a:buFont typeface="Arial"/>
              <a:buChar char="●"/>
            </a:pPr>
            <a:r>
              <a:rPr lang="en-US" b="1" dirty="0">
                <a:solidFill>
                  <a:srgbClr val="E43794"/>
                </a:solidFill>
                <a:latin typeface="Calibri" panose="020F0502020204030204" pitchFamily="34" charset="0"/>
                <a:cs typeface="Calibri" panose="020F0502020204030204" pitchFamily="34" charset="0"/>
              </a:rPr>
              <a:t>ΜΗ ΑΞΙΟΠΟΙΗΣΗ ΤΩΝ ΠΥΡΗΝΙΚΩΝ ΔΥΝΑΜΙΚΩΝ: </a:t>
            </a:r>
            <a:r>
              <a:rPr lang="en-US" dirty="0">
                <a:latin typeface="Calibri" panose="020F0502020204030204" pitchFamily="34" charset="0"/>
                <a:cs typeface="Calibri" panose="020F0502020204030204" pitchFamily="34" charset="0"/>
              </a:rPr>
              <a:t>βρείτε συνεργάτες που έχουν ικανότητες συμπληρωματικές με τις δικές σας και που μοιράζονται μαζί σας την ίδια αποστολή, στρατηγική και δραστηριότητες για να κάνετε μια πραγματική αλλαγή!</a:t>
            </a:r>
            <a:endParaRPr dirty="0">
              <a:latin typeface="Calibri" panose="020F0502020204030204" pitchFamily="34" charset="0"/>
              <a:cs typeface="Calibri" panose="020F0502020204030204" pitchFamily="34" charset="0"/>
            </a:endParaRPr>
          </a:p>
          <a:p>
            <a:pPr marL="0" lvl="0" indent="0" algn="just" rtl="0">
              <a:spcBef>
                <a:spcPts val="400"/>
              </a:spcBef>
              <a:spcAft>
                <a:spcPts val="0"/>
              </a:spcAft>
              <a:buClr>
                <a:srgbClr val="7F7F7F"/>
              </a:buClr>
              <a:buSzPts val="2400"/>
              <a:buFont typeface="Arial"/>
              <a:buNone/>
            </a:pPr>
            <a:endParaRPr b="1" dirty="0">
              <a:solidFill>
                <a:srgbClr val="E43794"/>
              </a:solidFill>
              <a:latin typeface="Calibri" panose="020F0502020204030204" pitchFamily="34" charset="0"/>
              <a:cs typeface="Calibri" panose="020F0502020204030204" pitchFamily="34" charset="0"/>
            </a:endParaRPr>
          </a:p>
          <a:p>
            <a:pPr marL="0" lvl="0" indent="0" algn="just" rtl="0">
              <a:spcBef>
                <a:spcPts val="0"/>
              </a:spcBef>
              <a:spcAft>
                <a:spcPts val="0"/>
              </a:spcAft>
              <a:buClr>
                <a:srgbClr val="7F7F7F"/>
              </a:buClr>
              <a:buSzPts val="1200"/>
              <a:buNone/>
            </a:pPr>
            <a:endParaRPr dirty="0">
              <a:latin typeface="Calibri" panose="020F0502020204030204" pitchFamily="34" charset="0"/>
              <a:cs typeface="Calibri" panose="020F0502020204030204" pitchFamily="34" charset="0"/>
            </a:endParaRPr>
          </a:p>
          <a:p>
            <a:pPr marL="0" lvl="0" indent="0" algn="l" rtl="0">
              <a:spcBef>
                <a:spcPts val="0"/>
              </a:spcBef>
              <a:spcAft>
                <a:spcPts val="0"/>
              </a:spcAft>
              <a:buClr>
                <a:srgbClr val="7F7F7F"/>
              </a:buClr>
              <a:buSzPts val="1200"/>
              <a:buNone/>
            </a:pPr>
            <a:endParaRPr b="1" dirty="0">
              <a:latin typeface="Calibri" panose="020F0502020204030204" pitchFamily="34" charset="0"/>
              <a:cs typeface="Calibri" panose="020F0502020204030204" pitchFamily="34" charset="0"/>
            </a:endParaRPr>
          </a:p>
        </p:txBody>
      </p:sp>
      <p:sp>
        <p:nvSpPr>
          <p:cNvPr id="258" name="Google Shape;258;p30"/>
          <p:cNvSpPr txBox="1">
            <a:spLocks noGrp="1"/>
          </p:cNvSpPr>
          <p:nvPr>
            <p:ph type="body" idx="1"/>
          </p:nvPr>
        </p:nvSpPr>
        <p:spPr>
          <a:xfrm>
            <a:off x="465600" y="592668"/>
            <a:ext cx="11260800" cy="76369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1100"/>
              <a:buFont typeface="Arial"/>
              <a:buNone/>
            </a:pPr>
            <a:r>
              <a:rPr lang="en-US" dirty="0">
                <a:latin typeface="Calibri" panose="020F0502020204030204" pitchFamily="34" charset="0"/>
                <a:cs typeface="Calibri" panose="020F0502020204030204" pitchFamily="34" charset="0"/>
              </a:rPr>
              <a:t>ΟΙΚΟΔΌΜΗΣΗ ΜΙΑΣ ΑΠΟΤΕΛΕΣΜΑΤΙΚΉΣ ΕΤΑΙΡΙΚΉΣ ΣΧΈΣΗΣ</a:t>
            </a: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6632396"/>
      </p:ext>
    </p:extLst>
  </p:cSld>
  <p:clrMapOvr>
    <a:masterClrMapping/>
  </p:clrMapOvr>
</p:sld>
</file>

<file path=ppt/slides/slide19272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5" name="Google Shape;224;p26">
            <a:extLst>
              <a:ext uri="{FF2B5EF4-FFF2-40B4-BE49-F238E27FC236}">
                <a16:creationId xmlns:a16="http://schemas.microsoft.com/office/drawing/2014/main" id="{20D0A8CA-2843-724E-8D6F-D6D8FA66E19F}"/>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t>19</a:t>
            </a:fld>
            <a:endParaRPr lang="en-US" dirty="0"/>
          </a:p>
        </p:txBody>
      </p:sp>
      <p:sp>
        <p:nvSpPr>
          <p:cNvPr id="9" name="Google Shape;266;p31">
            <a:extLst>
              <a:ext uri="{FF2B5EF4-FFF2-40B4-BE49-F238E27FC236}">
                <a16:creationId xmlns:a16="http://schemas.microsoft.com/office/drawing/2014/main" id="{6082FD7E-800D-F547-8EF9-E64BB159A28D}"/>
              </a:ext>
            </a:extLst>
          </p:cNvPr>
          <p:cNvSpPr txBox="1">
            <a:spLocks noGrp="1"/>
          </p:cNvSpPr>
          <p:nvPr>
            <p:ph type="body" idx="2"/>
          </p:nvPr>
        </p:nvSpPr>
        <p:spPr>
          <a:xfrm>
            <a:off x="6381835" y="3002279"/>
            <a:ext cx="5048165" cy="2119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None/>
            </a:pPr>
            <a:r>
              <a:rPr lang="en-US" dirty="0">
                <a:latin typeface="Calibri" panose="020F0502020204030204" pitchFamily="34" charset="0"/>
                <a:cs typeface="Calibri" panose="020F0502020204030204" pitchFamily="34" charset="0"/>
              </a:rPr>
              <a:t>Στις διαφάνειες που ακολουθούν παρουσιάζονται 4 βασικά βήματα για την αποτελεσματική ένωση των δυνάμεων και την επιτάχυνση της θετικής αλλαγής εντός των εμπλεκόμενων οργανισμών και προς το εξωτερικό περιβάλλον.</a:t>
            </a:r>
            <a:endParaRPr dirty="0">
              <a:latin typeface="Calibri" panose="020F0502020204030204" pitchFamily="34" charset="0"/>
              <a:cs typeface="Calibri" panose="020F0502020204030204" pitchFamily="34" charset="0"/>
            </a:endParaRPr>
          </a:p>
        </p:txBody>
      </p:sp>
      <p:sp>
        <p:nvSpPr>
          <p:cNvPr id="12" name="Google Shape;265;p31">
            <a:extLst>
              <a:ext uri="{FF2B5EF4-FFF2-40B4-BE49-F238E27FC236}">
                <a16:creationId xmlns:a16="http://schemas.microsoft.com/office/drawing/2014/main" id="{AC9CC9D7-11E7-3247-8481-7B05428C584A}"/>
              </a:ext>
            </a:extLst>
          </p:cNvPr>
          <p:cNvSpPr txBox="1">
            <a:spLocks/>
          </p:cNvSpPr>
          <p:nvPr/>
        </p:nvSpPr>
        <p:spPr>
          <a:xfrm>
            <a:off x="6381835" y="1056811"/>
            <a:ext cx="4853094" cy="141886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E43794"/>
              </a:buClr>
              <a:buSzPts val="3600"/>
              <a:buFont typeface="Arial"/>
              <a:buNone/>
              <a:defRPr sz="3600" b="1" i="0" u="none" strike="noStrike" cap="none">
                <a:solidFill>
                  <a:srgbClr val="E43794"/>
                </a:solidFill>
                <a:latin typeface="Avenir"/>
                <a:ea typeface="Avenir"/>
                <a:cs typeface="Avenir"/>
                <a:sym typeface="Avenir"/>
              </a:defRPr>
            </a:lvl1pPr>
            <a:lvl2pPr marL="914400" marR="0" lvl="1"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Clr>
                <a:schemeClr val="dk1"/>
              </a:buClr>
              <a:buSzPts val="1100"/>
            </a:pPr>
            <a:r>
              <a:rPr lang="en-US" dirty="0">
                <a:latin typeface="Calibri" panose="020F0502020204030204" pitchFamily="34" charset="0"/>
                <a:cs typeface="Calibri" panose="020F0502020204030204" pitchFamily="34" charset="0"/>
              </a:rPr>
              <a:t>4 βασικά βήματα για να σχεδιάσετε την επόμενη συνεργασία σας</a:t>
            </a:r>
          </a:p>
        </p:txBody>
      </p:sp>
      <p:pic>
        <p:nvPicPr>
          <p:cNvPr id="10" name="Immagine 9" descr="Immagine che contiene persona, folla&#10;&#10;Descrizione generata automaticamente">
            <a:extLst>
              <a:ext uri="{FF2B5EF4-FFF2-40B4-BE49-F238E27FC236}">
                <a16:creationId xmlns:a16="http://schemas.microsoft.com/office/drawing/2014/main" id="{CD93B9D5-9E5A-7644-BF8D-1DD1FC385145}"/>
              </a:ext>
            </a:extLst>
          </p:cNvPr>
          <p:cNvPicPr>
            <a:picLocks noChangeAspect="1"/>
          </p:cNvPicPr>
          <p:nvPr/>
        </p:nvPicPr>
        <p:blipFill rotWithShape="1">
          <a:blip r:embed="rId3"/>
          <a:srcRect l="-2" t="6694" r="10235" b="15092"/>
          <a:stretch/>
        </p:blipFill>
        <p:spPr>
          <a:xfrm>
            <a:off x="1417320" y="1524000"/>
            <a:ext cx="4104000" cy="5334000"/>
          </a:xfrm>
          <a:prstGeom prst="rect">
            <a:avLst/>
          </a:prstGeom>
        </p:spPr>
      </p:pic>
    </p:spTree>
    <p:extLst>
      <p:ext uri="{BB962C8B-B14F-4D97-AF65-F5344CB8AC3E}">
        <p14:creationId xmlns:p14="http://schemas.microsoft.com/office/powerpoint/2010/main" val="4166478197"/>
      </p:ext>
    </p:extLst>
  </p:cSld>
  <p:clrMapOvr>
    <a:masterClrMapping/>
  </p:clrMapOvr>
</p:sld>
</file>

<file path=ppt/slides/slide2044.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1"/>
          <p:cNvSpPr/>
          <p:nvPr/>
        </p:nvSpPr>
        <p:spPr>
          <a:xfrm>
            <a:off x="3651634" y="1"/>
            <a:ext cx="4888800" cy="681900"/>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266" name="Google Shape;266;p31"/>
          <p:cNvSpPr txBox="1">
            <a:spLocks noGrp="1"/>
          </p:cNvSpPr>
          <p:nvPr>
            <p:ph type="body" idx="2"/>
          </p:nvPr>
        </p:nvSpPr>
        <p:spPr>
          <a:xfrm>
            <a:off x="319772" y="1171926"/>
            <a:ext cx="11552456" cy="5013721"/>
          </a:xfrm>
          <a:prstGeom prst="rect">
            <a:avLst/>
          </a:prstGeom>
          <a:noFill/>
          <a:ln>
            <a:noFill/>
          </a:ln>
        </p:spPr>
        <p:txBody>
          <a:bodyPr spcFirstLastPara="1" wrap="square" lIns="91425" tIns="45700" rIns="91425" bIns="45700" anchor="t" anchorCtr="0">
            <a:noAutofit/>
          </a:bodyPr>
          <a:lstStyle/>
          <a:p>
            <a:pPr marL="558800" lvl="0" indent="-457200">
              <a:buClr>
                <a:srgbClr val="E43794"/>
              </a:buClr>
              <a:buSzPts val="2000"/>
              <a:buFont typeface="+mj-lt"/>
              <a:buAutoNum type="arabicPeriod"/>
            </a:pPr>
            <a:r>
              <a:rPr lang="en-US" dirty="0">
                <a:highlight>
                  <a:srgbClr val="FBE000"/>
                </a:highlight>
                <a:latin typeface="Calibri" panose="020F0502020204030204" pitchFamily="34" charset="0"/>
                <a:cs typeface="Calibri" panose="020F0502020204030204" pitchFamily="34" charset="0"/>
              </a:rPr>
              <a:t>Κατανόηση του οικοσυστήματος</a:t>
            </a:r>
            <a:r>
              <a:rPr lang="en-US" dirty="0">
                <a:latin typeface="Calibri" panose="020F0502020204030204" pitchFamily="34" charset="0"/>
                <a:cs typeface="Calibri" panose="020F0502020204030204" pitchFamily="34" charset="0"/>
              </a:rPr>
              <a:t>: εξετάστε το ευρύτερο πλαίσιο και χαρτογραφήστε τους ενδιαφερόμενους, τις δυνάμεις που διακυβεύονται και τους τομείς βελτίωσης, προκειμένου να σχεδιάσετε τη στρατηγική σας αναλόγως.</a:t>
            </a:r>
            <a:br>
              <a:rPr lang="en-US" dirty="0">
                <a:latin typeface="Calibri" panose="020F0502020204030204" pitchFamily="34" charset="0"/>
                <a:cs typeface="Calibri" panose="020F0502020204030204" pitchFamily="34" charset="0"/>
              </a:rPr>
            </a:br>
            <a:r>
              <a:rPr lang="en-US" dirty="0">
                <a:solidFill>
                  <a:srgbClr val="D41A6A"/>
                </a:solidFill>
                <a:latin typeface="Calibri" panose="020F0502020204030204" pitchFamily="34" charset="0"/>
                <a:cs typeface="Calibri" panose="020F0502020204030204" pitchFamily="34" charset="0"/>
              </a:rPr>
              <a:t>Πώς: </a:t>
            </a:r>
            <a:r>
              <a:rPr lang="en-US" dirty="0">
                <a:latin typeface="Calibri" panose="020F0502020204030204" pitchFamily="34" charset="0"/>
                <a:cs typeface="Calibri" panose="020F0502020204030204" pitchFamily="34" charset="0"/>
              </a:rPr>
              <a:t>οργανώστε μια συνάντηση με τους συναδέλφους σας και χρησιμοποιήστε έναν καμβά για να καταγράψετε όλα τα ενδιαφερόμενα μέρη που εμπλέκονται από τον πολιτιστικό σας οργανισμό. Εδώ μπορείτε να βρείτε ένα παράδειγμα καμβά προς χρήση: </a:t>
            </a:r>
            <a:r>
              <a:rPr lang="en-US" dirty="0">
                <a:latin typeface="Calibri" panose="020F0502020204030204" pitchFamily="34" charset="0"/>
                <a:cs typeface="Calibri" panose="020F0502020204030204" pitchFamily="34" charset="0"/>
                <a:hlinkClick r:id="rId3"/>
              </a:rPr>
              <a:t>servicedesigntools.org/tools/ecosystem-map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p>
          <a:p>
            <a:pPr marL="558800" lvl="0" indent="-457200">
              <a:buClr>
                <a:srgbClr val="E43794"/>
              </a:buClr>
              <a:buSzPts val="2000"/>
              <a:buFont typeface="+mj-lt"/>
              <a:buAutoNum type="arabicPeriod"/>
            </a:pPr>
            <a:endParaRPr dirty="0">
              <a:highlight>
                <a:srgbClr val="FBE000"/>
              </a:highlight>
              <a:latin typeface="Calibri" panose="020F0502020204030204" pitchFamily="34" charset="0"/>
              <a:cs typeface="Calibri" panose="020F0502020204030204" pitchFamily="34" charset="0"/>
            </a:endParaRPr>
          </a:p>
          <a:p>
            <a:pPr lvl="0" indent="-355600">
              <a:buClr>
                <a:srgbClr val="E43794"/>
              </a:buClr>
              <a:buSzPts val="2000"/>
              <a:buAutoNum type="arabicPeriod"/>
            </a:pPr>
            <a:r>
              <a:rPr lang="en-US" dirty="0">
                <a:highlight>
                  <a:srgbClr val="FBE000"/>
                </a:highlight>
                <a:latin typeface="Calibri" panose="020F0502020204030204" pitchFamily="34" charset="0"/>
                <a:cs typeface="Calibri" panose="020F0502020204030204" pitchFamily="34" charset="0"/>
              </a:rPr>
              <a:t>Προσδιορίστε τους στόχους σας</a:t>
            </a:r>
            <a:r>
              <a:rPr lang="en-US" dirty="0">
                <a:latin typeface="Calibri" panose="020F0502020204030204" pitchFamily="34" charset="0"/>
                <a:cs typeface="Calibri" panose="020F0502020204030204" pitchFamily="34" charset="0"/>
              </a:rPr>
              <a:t>: ορίστε ένα σαφές όραμα για τους μακροπρόθεσμους στόχους που θέλετε να επιτύχετε μέσω της δημιουργίας της εταιρικής σχέσης και καθορίστε το ρόλο που θα έχετε καθ' όλη τη διάρκεια του ταξιδιού.</a:t>
            </a:r>
            <a:br>
              <a:rPr lang="en-US" dirty="0">
                <a:latin typeface="Calibri" panose="020F0502020204030204" pitchFamily="34" charset="0"/>
                <a:cs typeface="Calibri" panose="020F0502020204030204" pitchFamily="34" charset="0"/>
              </a:rPr>
            </a:br>
            <a:r>
              <a:rPr lang="en-US" dirty="0">
                <a:solidFill>
                  <a:srgbClr val="D41A6A"/>
                </a:solidFill>
                <a:latin typeface="Calibri" panose="020F0502020204030204" pitchFamily="34" charset="0"/>
                <a:cs typeface="Calibri" panose="020F0502020204030204" pitchFamily="34" charset="0"/>
              </a:rPr>
              <a:t>Πώς: </a:t>
            </a:r>
            <a:r>
              <a:rPr lang="en-US" dirty="0">
                <a:latin typeface="Calibri" panose="020F0502020204030204" pitchFamily="34" charset="0"/>
                <a:cs typeface="Calibri" panose="020F0502020204030204" pitchFamily="34" charset="0"/>
              </a:rPr>
              <a:t>απαριθμήστε τους 3 κύριους στόχους που θέλετε να επιτύχετε εντός των επόμενων 5 ετών και περιγράψτε μια στρατηγική για καθέναν από αυτούς, προσπαθώντας να καταλάβετε αν μπορείτε να το κάνετε μόνοι σας ή αν χρειάζεστε συνεργάτες, και αν ναι, ποιους.</a:t>
            </a:r>
          </a:p>
        </p:txBody>
      </p:sp>
      <p:sp>
        <p:nvSpPr>
          <p:cNvPr id="6" name="Google Shape;224;p26">
            <a:extLst>
              <a:ext uri="{FF2B5EF4-FFF2-40B4-BE49-F238E27FC236}">
                <a16:creationId xmlns:a16="http://schemas.microsoft.com/office/drawing/2014/main" id="{0C3AD34D-F0E4-0D4F-A56A-62AA5EBBB013}"/>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t>20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02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1"/>
          <p:cNvSpPr/>
          <p:nvPr/>
        </p:nvSpPr>
        <p:spPr>
          <a:xfrm>
            <a:off x="3651634" y="1"/>
            <a:ext cx="4888800" cy="681900"/>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266" name="Google Shape;266;p31"/>
          <p:cNvSpPr txBox="1">
            <a:spLocks noGrp="1"/>
          </p:cNvSpPr>
          <p:nvPr>
            <p:ph type="body" idx="2"/>
          </p:nvPr>
        </p:nvSpPr>
        <p:spPr>
          <a:xfrm>
            <a:off x="133777" y="721932"/>
            <a:ext cx="11924445" cy="5632286"/>
          </a:xfrm>
          <a:prstGeom prst="rect">
            <a:avLst/>
          </a:prstGeom>
          <a:noFill/>
          <a:ln>
            <a:noFill/>
          </a:ln>
        </p:spPr>
        <p:txBody>
          <a:bodyPr spcFirstLastPara="1" wrap="square" lIns="91425" tIns="45700" rIns="91425" bIns="45700" anchor="t" anchorCtr="0">
            <a:noAutofit/>
          </a:bodyPr>
          <a:lstStyle/>
          <a:p>
            <a:pPr marL="101600" lvl="0" indent="0" algn="l" rtl="0">
              <a:spcBef>
                <a:spcPts val="0"/>
              </a:spcBef>
              <a:spcAft>
                <a:spcPts val="0"/>
              </a:spcAft>
              <a:buClr>
                <a:srgbClr val="E43794"/>
              </a:buClr>
              <a:buSzPts val="2000"/>
            </a:pPr>
            <a:endParaRPr lang="en-US" dirty="0">
              <a:latin typeface="Calibri" panose="020F0502020204030204" pitchFamily="34" charset="0"/>
              <a:cs typeface="Calibri" panose="020F0502020204030204" pitchFamily="34" charset="0"/>
            </a:endParaRPr>
          </a:p>
          <a:p>
            <a:pPr marL="558800" lvl="0" indent="-457200">
              <a:buClr>
                <a:srgbClr val="E43794"/>
              </a:buClr>
              <a:buSzPts val="2000"/>
              <a:buFont typeface="+mj-lt"/>
              <a:buAutoNum type="arabicPeriod" startAt="3"/>
            </a:pPr>
            <a:r>
              <a:rPr lang="en-US" dirty="0">
                <a:highlight>
                  <a:srgbClr val="FBE000"/>
                </a:highlight>
                <a:latin typeface="Calibri" panose="020F0502020204030204" pitchFamily="34" charset="0"/>
                <a:cs typeface="Calibri" panose="020F0502020204030204" pitchFamily="34" charset="0"/>
              </a:rPr>
              <a:t>Καθορίστε την προσέγγισή σας</a:t>
            </a:r>
            <a:r>
              <a:rPr lang="en-US" dirty="0">
                <a:latin typeface="Calibri" panose="020F0502020204030204" pitchFamily="34" charset="0"/>
                <a:cs typeface="Calibri" panose="020F0502020204030204" pitchFamily="34" charset="0"/>
              </a:rPr>
              <a:t>: καθορίστε με τους εταίρους σας πώς σκοπεύετε να επιτύχετε τους στόχους σας, να αντιμετωπίσετε τα προβλήματα και να δημιουργήσετε προστιθέμενη αξία για να διευκολύνετε τις διαδικασίες συνεργασίας. </a:t>
            </a:r>
            <a:br>
              <a:rPr lang="en-US" dirty="0">
                <a:latin typeface="Calibri" panose="020F0502020204030204" pitchFamily="34" charset="0"/>
                <a:cs typeface="Calibri" panose="020F0502020204030204" pitchFamily="34" charset="0"/>
              </a:rPr>
            </a:br>
            <a:r>
              <a:rPr lang="en-US" dirty="0">
                <a:solidFill>
                  <a:srgbClr val="D41A6A"/>
                </a:solidFill>
                <a:latin typeface="Calibri" panose="020F0502020204030204" pitchFamily="34" charset="0"/>
                <a:cs typeface="Calibri" panose="020F0502020204030204" pitchFamily="34" charset="0"/>
              </a:rPr>
              <a:t>Πώς: </a:t>
            </a:r>
            <a:r>
              <a:rPr lang="en-US" dirty="0">
                <a:latin typeface="Calibri" panose="020F0502020204030204" pitchFamily="34" charset="0"/>
                <a:cs typeface="Calibri" panose="020F0502020204030204" pitchFamily="34" charset="0"/>
              </a:rPr>
              <a:t>αφού ορίσετε ποιοι στόχοι απαιτούν συνεργάτες, ελάτε σε επαφή μαζί τους για να καθορίσετε μια κοινή στρατηγική. Οργανώστε μια σύντομη συνάντηση γνωριμίας, ακολουθούμενη από μια συν-δημιουργική συνεδρία κατά την οποία ο καθένας καταγράφει την άποψή του, και στη συνέχεια συζητήστε τις συνεργατικά για να ορίσετε μια κοινή προσέγγιση. </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lvl="0" indent="-355600">
              <a:buClr>
                <a:srgbClr val="E43794"/>
              </a:buClr>
              <a:buSzPts val="2000"/>
              <a:buAutoNum type="arabicPeriod" startAt="3"/>
            </a:pPr>
            <a:r>
              <a:rPr lang="en-US" dirty="0">
                <a:highlight>
                  <a:srgbClr val="FBE000"/>
                </a:highlight>
                <a:latin typeface="Calibri" panose="020F0502020204030204" pitchFamily="34" charset="0"/>
                <a:cs typeface="Calibri" panose="020F0502020204030204" pitchFamily="34" charset="0"/>
              </a:rPr>
              <a:t>Σχεδιάστε τη συνεργασία σας</a:t>
            </a:r>
            <a:r>
              <a:rPr lang="en-US" dirty="0">
                <a:latin typeface="Calibri" panose="020F0502020204030204" pitchFamily="34" charset="0"/>
                <a:cs typeface="Calibri" panose="020F0502020204030204" pitchFamily="34" charset="0"/>
              </a:rPr>
              <a:t>: ποιο επιχειρηματικό μοντέλο θα υιοθετήσετε; Πώς θα κατανεμηθούν οι δραστηριότητες μεταξύ των εταίρων; Ποια είναι η ροή εργασιών; Φροντίστε να απαντήσετε σε όλες αυτές τις ερωτήσεις στην αρχή της συνεργασίας. </a:t>
            </a:r>
            <a:br>
              <a:rPr lang="en-US" dirty="0">
                <a:latin typeface="Calibri" panose="020F0502020204030204" pitchFamily="34" charset="0"/>
                <a:cs typeface="Calibri" panose="020F0502020204030204" pitchFamily="34" charset="0"/>
              </a:rPr>
            </a:br>
            <a:r>
              <a:rPr lang="en-US" dirty="0">
                <a:solidFill>
                  <a:srgbClr val="D41A6A"/>
                </a:solidFill>
                <a:latin typeface="Calibri" panose="020F0502020204030204" pitchFamily="34" charset="0"/>
                <a:cs typeface="Calibri" panose="020F0502020204030204" pitchFamily="34" charset="0"/>
              </a:rPr>
              <a:t>Πώς: </a:t>
            </a:r>
            <a:r>
              <a:rPr lang="en-US" dirty="0">
                <a:latin typeface="Calibri" panose="020F0502020204030204" pitchFamily="34" charset="0"/>
                <a:cs typeface="Calibri" panose="020F0502020204030204" pitchFamily="34" charset="0"/>
              </a:rPr>
              <a:t>τώρα ήρθε η ώρα να καθορίσετε ένα ακριβές σχέδιο για να εφαρμόσετε τη στρατηγική σας στην πράξη! Ορίστε σαφείς ενδιάμεσους στόχους και ορίστε έναν υπεύθυνο για καθέναν από αυτούς, οργανώστε περιοδικές συνεδριάσεις για να είστε σίγουροι ότι όλοι βρίσκονται στο σωστό δρόμο και να διατηρείτε έναν ανοιχτό διάλογο με τους εταίρους σας.</a:t>
            </a:r>
            <a:endParaRPr lang="en-US" dirty="0">
              <a:highlight>
                <a:srgbClr val="FBE000"/>
              </a:highlight>
              <a:latin typeface="Calibri" panose="020F0502020204030204" pitchFamily="34" charset="0"/>
              <a:cs typeface="Calibri" panose="020F0502020204030204" pitchFamily="34" charset="0"/>
            </a:endParaRPr>
          </a:p>
          <a:p>
            <a:pPr marL="457200" lvl="0" indent="-355600" algn="l" rtl="0">
              <a:spcBef>
                <a:spcPts val="0"/>
              </a:spcBef>
              <a:spcAft>
                <a:spcPts val="0"/>
              </a:spcAft>
              <a:buClr>
                <a:srgbClr val="E43794"/>
              </a:buClr>
              <a:buSzPts val="2000"/>
              <a:buAutoNum type="arabicPeriod" startAt="3"/>
            </a:pPr>
            <a:endParaRPr dirty="0">
              <a:latin typeface="Calibri" panose="020F0502020204030204" pitchFamily="34" charset="0"/>
              <a:cs typeface="Calibri" panose="020F0502020204030204" pitchFamily="34" charset="0"/>
            </a:endParaRPr>
          </a:p>
        </p:txBody>
      </p:sp>
      <p:sp>
        <p:nvSpPr>
          <p:cNvPr id="6" name="Google Shape;224;p26">
            <a:extLst>
              <a:ext uri="{FF2B5EF4-FFF2-40B4-BE49-F238E27FC236}">
                <a16:creationId xmlns:a16="http://schemas.microsoft.com/office/drawing/2014/main" id="{0C3AD34D-F0E4-0D4F-A56A-62AA5EBBB013}"/>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t>21</a:t>
            </a:fld>
            <a:endParaRPr lang="en-US" dirty="0"/>
          </a:p>
        </p:txBody>
      </p:sp>
    </p:spTree>
    <p:extLst>
      <p:ext uri="{BB962C8B-B14F-4D97-AF65-F5344CB8AC3E}">
        <p14:creationId xmlns:p14="http://schemas.microsoft.com/office/powerpoint/2010/main" val="186611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313.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325511"/>
            <a:ext cx="7735886" cy="1710874"/>
          </a:xfrm>
        </p:spPr>
        <p:txBody>
          <a:bodyPr/>
          <a:lstStyle/>
          <a:p>
            <a:pPr lvl="0">
              <a:spcBef>
                <a:spcPts val="0"/>
              </a:spcBef>
              <a:buClr>
                <a:schemeClr val="lt1"/>
              </a:buClr>
              <a:buSzPts val="4000"/>
            </a:pPr>
            <a:r>
              <a:rPr lang="en-US" sz="4000" dirty="0">
                <a:latin typeface="Calibri" panose="020F0502020204030204" pitchFamily="34" charset="0"/>
                <a:cs typeface="Calibri" panose="020F0502020204030204" pitchFamily="34" charset="0"/>
              </a:rPr>
              <a:t>Μελέτες περιπτώσεων </a:t>
            </a:r>
          </a:p>
          <a:p>
            <a:pPr lvl="0">
              <a:spcBef>
                <a:spcPts val="0"/>
              </a:spcBef>
              <a:buClr>
                <a:schemeClr val="lt1"/>
              </a:buClr>
              <a:buSzPts val="4000"/>
            </a:pPr>
            <a:r>
              <a:rPr lang="en-US" sz="4000" dirty="0">
                <a:latin typeface="Calibri" panose="020F0502020204030204" pitchFamily="34" charset="0"/>
                <a:cs typeface="Calibri" panose="020F0502020204030204" pitchFamily="34" charset="0"/>
              </a:rPr>
              <a:t>και χρήσιμα εργαλεία</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0"/>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202410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323.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9"/>
          <p:cNvSpPr txBox="1">
            <a:spLocks noGrp="1"/>
          </p:cNvSpPr>
          <p:nvPr>
            <p:ph type="body" idx="1"/>
          </p:nvPr>
        </p:nvSpPr>
        <p:spPr>
          <a:xfrm>
            <a:off x="528624" y="513518"/>
            <a:ext cx="6811615" cy="42532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E43794"/>
              </a:buClr>
              <a:buSzPts val="3200"/>
              <a:buNone/>
            </a:pPr>
            <a:r>
              <a:rPr lang="en-US" dirty="0"/>
              <a:t>ΠΊΝΑΚΑΣ ΠΕΡΙΕΧΟΜΈΝΩΝ</a:t>
            </a:r>
            <a:endParaRPr dirty="0"/>
          </a:p>
        </p:txBody>
      </p:sp>
      <p:sp>
        <p:nvSpPr>
          <p:cNvPr id="159" name="Google Shape;159;p19"/>
          <p:cNvSpPr txBox="1">
            <a:spLocks noGrp="1"/>
          </p:cNvSpPr>
          <p:nvPr>
            <p:ph type="body" idx="2"/>
          </p:nvPr>
        </p:nvSpPr>
        <p:spPr>
          <a:xfrm>
            <a:off x="528624" y="1834272"/>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US" dirty="0"/>
              <a:t>01</a:t>
            </a:r>
            <a:endParaRPr dirty="0"/>
          </a:p>
        </p:txBody>
      </p:sp>
      <p:sp>
        <p:nvSpPr>
          <p:cNvPr id="161" name="Google Shape;161;p19"/>
          <p:cNvSpPr txBox="1">
            <a:spLocks noGrp="1"/>
          </p:cNvSpPr>
          <p:nvPr>
            <p:ph type="body" idx="4"/>
          </p:nvPr>
        </p:nvSpPr>
        <p:spPr>
          <a:xfrm>
            <a:off x="528624" y="2728857"/>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US" dirty="0"/>
              <a:t>02</a:t>
            </a:r>
            <a:endParaRPr dirty="0"/>
          </a:p>
        </p:txBody>
      </p:sp>
      <p:sp>
        <p:nvSpPr>
          <p:cNvPr id="162" name="Google Shape;162;p19"/>
          <p:cNvSpPr txBox="1">
            <a:spLocks noGrp="1"/>
          </p:cNvSpPr>
          <p:nvPr>
            <p:ph type="body" idx="6"/>
          </p:nvPr>
        </p:nvSpPr>
        <p:spPr>
          <a:xfrm>
            <a:off x="530560" y="3609976"/>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US" dirty="0"/>
              <a:t>03</a:t>
            </a:r>
            <a:endParaRPr dirty="0"/>
          </a:p>
        </p:txBody>
      </p:sp>
      <p:sp>
        <p:nvSpPr>
          <p:cNvPr id="163" name="Google Shape;163;p19"/>
          <p:cNvSpPr txBox="1">
            <a:spLocks noGrp="1"/>
          </p:cNvSpPr>
          <p:nvPr>
            <p:ph type="body" idx="8"/>
          </p:nvPr>
        </p:nvSpPr>
        <p:spPr>
          <a:xfrm>
            <a:off x="528624" y="4504561"/>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US" dirty="0"/>
              <a:t>04</a:t>
            </a:r>
            <a:endParaRPr dirty="0"/>
          </a:p>
        </p:txBody>
      </p:sp>
      <p:sp>
        <p:nvSpPr>
          <p:cNvPr id="164" name="Google Shape;164;p19"/>
          <p:cNvSpPr txBox="1">
            <a:spLocks noGrp="1"/>
          </p:cNvSpPr>
          <p:nvPr>
            <p:ph type="body" idx="13"/>
          </p:nvPr>
        </p:nvSpPr>
        <p:spPr>
          <a:xfrm>
            <a:off x="530560" y="5385680"/>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US"/>
              <a:t>05</a:t>
            </a:r>
            <a:endParaRPr/>
          </a:p>
        </p:txBody>
      </p:sp>
      <p:sp>
        <p:nvSpPr>
          <p:cNvPr id="165" name="Google Shape;165;p19"/>
          <p:cNvSpPr txBox="1"/>
          <p:nvPr/>
        </p:nvSpPr>
        <p:spPr>
          <a:xfrm>
            <a:off x="1146290" y="2772177"/>
            <a:ext cx="5018400" cy="58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400" dirty="0">
                <a:solidFill>
                  <a:srgbClr val="7F7F7F"/>
                </a:solidFill>
                <a:latin typeface="Calibri" panose="020F0502020204030204" pitchFamily="34" charset="0"/>
                <a:ea typeface="Avenir"/>
                <a:cs typeface="Calibri" panose="020F0502020204030204" pitchFamily="34" charset="0"/>
                <a:sym typeface="Avenir"/>
              </a:rPr>
              <a:t>Συμμετοχή των ενδιαφερομένων μερών σας</a:t>
            </a:r>
            <a:endParaRPr sz="2400" dirty="0">
              <a:solidFill>
                <a:srgbClr val="7F7F7F"/>
              </a:solidFill>
              <a:latin typeface="Calibri" panose="020F0502020204030204" pitchFamily="34" charset="0"/>
              <a:ea typeface="Avenir"/>
              <a:cs typeface="Calibri" panose="020F0502020204030204" pitchFamily="34" charset="0"/>
              <a:sym typeface="Avenir"/>
            </a:endParaRPr>
          </a:p>
        </p:txBody>
      </p:sp>
      <p:sp>
        <p:nvSpPr>
          <p:cNvPr id="166" name="Google Shape;166;p19"/>
          <p:cNvSpPr txBox="1"/>
          <p:nvPr/>
        </p:nvSpPr>
        <p:spPr>
          <a:xfrm>
            <a:off x="1146290" y="3643937"/>
            <a:ext cx="5018400" cy="58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400" dirty="0">
                <a:solidFill>
                  <a:srgbClr val="7F7F7F"/>
                </a:solidFill>
                <a:latin typeface="Calibri" panose="020F0502020204030204" pitchFamily="34" charset="0"/>
                <a:ea typeface="Avenir"/>
                <a:cs typeface="Calibri" panose="020F0502020204030204" pitchFamily="34" charset="0"/>
                <a:sym typeface="Avenir"/>
              </a:rPr>
              <a:t>Στρατηγικές συνεργασίας</a:t>
            </a:r>
            <a:endParaRPr sz="2400" dirty="0">
              <a:solidFill>
                <a:srgbClr val="7F7F7F"/>
              </a:solidFill>
              <a:latin typeface="Calibri" panose="020F0502020204030204" pitchFamily="34" charset="0"/>
              <a:ea typeface="Avenir"/>
              <a:cs typeface="Calibri" panose="020F0502020204030204" pitchFamily="34" charset="0"/>
              <a:sym typeface="Avenir"/>
            </a:endParaRPr>
          </a:p>
        </p:txBody>
      </p:sp>
      <p:sp>
        <p:nvSpPr>
          <p:cNvPr id="167" name="Google Shape;167;p19"/>
          <p:cNvSpPr txBox="1"/>
          <p:nvPr/>
        </p:nvSpPr>
        <p:spPr>
          <a:xfrm>
            <a:off x="1146290" y="1877600"/>
            <a:ext cx="5745164" cy="58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400" dirty="0">
                <a:solidFill>
                  <a:srgbClr val="7F7F7F"/>
                </a:solidFill>
                <a:latin typeface="Calibri" panose="020F0502020204030204" pitchFamily="34" charset="0"/>
                <a:ea typeface="Avenir"/>
                <a:cs typeface="Calibri" panose="020F0502020204030204" pitchFamily="34" charset="0"/>
                <a:sym typeface="Avenir"/>
              </a:rPr>
              <a:t>Εισαγωγή στις διαδικασίες συνεργασίας</a:t>
            </a:r>
            <a:endParaRPr sz="2400" dirty="0">
              <a:solidFill>
                <a:srgbClr val="7F7F7F"/>
              </a:solidFill>
              <a:latin typeface="Calibri" panose="020F0502020204030204" pitchFamily="34" charset="0"/>
              <a:ea typeface="Avenir"/>
              <a:cs typeface="Calibri" panose="020F0502020204030204" pitchFamily="34" charset="0"/>
              <a:sym typeface="Avenir"/>
            </a:endParaRPr>
          </a:p>
        </p:txBody>
      </p:sp>
      <p:sp>
        <p:nvSpPr>
          <p:cNvPr id="168" name="Google Shape;168;p19"/>
          <p:cNvSpPr txBox="1"/>
          <p:nvPr/>
        </p:nvSpPr>
        <p:spPr>
          <a:xfrm>
            <a:off x="1146300" y="5429003"/>
            <a:ext cx="5018400" cy="58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400" dirty="0">
                <a:solidFill>
                  <a:srgbClr val="7F7F7F"/>
                </a:solidFill>
                <a:latin typeface="Calibri" panose="020F0502020204030204" pitchFamily="34" charset="0"/>
                <a:ea typeface="Avenir"/>
                <a:cs typeface="Calibri" panose="020F0502020204030204" pitchFamily="34" charset="0"/>
                <a:sym typeface="Avenir"/>
              </a:rPr>
              <a:t>Αναφορές</a:t>
            </a:r>
            <a:endParaRPr sz="2400" dirty="0">
              <a:solidFill>
                <a:srgbClr val="7F7F7F"/>
              </a:solidFill>
              <a:latin typeface="Calibri" panose="020F0502020204030204" pitchFamily="34" charset="0"/>
              <a:ea typeface="Avenir"/>
              <a:cs typeface="Calibri" panose="020F0502020204030204" pitchFamily="34" charset="0"/>
              <a:sym typeface="Avenir"/>
            </a:endParaRPr>
          </a:p>
        </p:txBody>
      </p:sp>
      <p:sp>
        <p:nvSpPr>
          <p:cNvPr id="169" name="Google Shape;169;p19"/>
          <p:cNvSpPr txBox="1"/>
          <p:nvPr/>
        </p:nvSpPr>
        <p:spPr>
          <a:xfrm>
            <a:off x="1146300" y="4520123"/>
            <a:ext cx="5018400" cy="58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400" dirty="0">
                <a:solidFill>
                  <a:srgbClr val="7F7F7F"/>
                </a:solidFill>
                <a:latin typeface="Calibri" panose="020F0502020204030204" pitchFamily="34" charset="0"/>
                <a:ea typeface="Avenir"/>
                <a:cs typeface="Calibri" panose="020F0502020204030204" pitchFamily="34" charset="0"/>
                <a:sym typeface="Avenir"/>
              </a:rPr>
              <a:t>Μελέτες περιπτώσεων και χρήσιμα εργαλεία</a:t>
            </a:r>
            <a:endParaRPr sz="2400" dirty="0">
              <a:solidFill>
                <a:srgbClr val="7F7F7F"/>
              </a:solidFill>
              <a:latin typeface="Calibri" panose="020F0502020204030204" pitchFamily="34" charset="0"/>
              <a:ea typeface="Avenir"/>
              <a:cs typeface="Calibri" panose="020F0502020204030204" pitchFamily="34" charset="0"/>
              <a:sym typeface="Avenir"/>
            </a:endParaRPr>
          </a:p>
        </p:txBody>
      </p:sp>
      <p:sp>
        <p:nvSpPr>
          <p:cNvPr id="14" name="Google Shape;224;p26">
            <a:extLst>
              <a:ext uri="{FF2B5EF4-FFF2-40B4-BE49-F238E27FC236}">
                <a16:creationId xmlns:a16="http://schemas.microsoft.com/office/drawing/2014/main" id="{739CD247-9A66-3949-9BE1-F2407CD3D004}"/>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solidFill>
                  <a:schemeClr val="bg1"/>
                </a:solidFill>
              </a:rPr>
              <a:t>2</a:t>
            </a:fld>
            <a:endParaRPr lang="en-US" dirty="0">
              <a:solidFill>
                <a:schemeClr val="bg1"/>
              </a:solidFill>
            </a:endParaRPr>
          </a:p>
        </p:txBody>
      </p:sp>
    </p:spTree>
  </p:cSld>
  <p:clrMapOvr>
    <a:masterClrMapping/>
  </p:clrMapOvr>
</p:sld>
</file>

<file path=ppt/slides/slide231010.xml><?xml version="1.0" encoding="utf-8"?>
<p:sld xmlns:a16="http://schemas.microsoft.com/office/drawing/2014/main" xmlns:ahyp="http://schemas.microsoft.com/office/drawing/2018/hyperlinkcolor"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en-GB" dirty="0">
                <a:latin typeface="Calibri" panose="020F0502020204030204" pitchFamily="34" charset="0"/>
                <a:cs typeface="Calibri" panose="020F0502020204030204" pitchFamily="34" charset="0"/>
              </a:rPr>
              <a:t>Εμπνευστείτε...</a:t>
            </a:r>
          </a:p>
        </p:txBody>
      </p:sp>
      <p:pic>
        <p:nvPicPr>
          <p:cNvPr id="5" name="Picture Placeholder 16">
            <a:extLst>
              <a:ext uri="{FF2B5EF4-FFF2-40B4-BE49-F238E27FC236}">
                <a16:creationId xmlns:a16="http://schemas.microsoft.com/office/drawing/2014/main" id="{CE6E8E6F-4287-45F6-B494-DB0123BE7017}"/>
              </a:ext>
            </a:extLst>
          </p:cNvPr>
          <p:cNvPicPr>
            <a:picLocks noGrp="1" noChangeAspect="1"/>
          </p:cNvPicPr>
          <p:nvPr>
            <p:ph type="pic" sz="quarter" idx="13"/>
          </p:nvPr>
        </p:nvPicPr>
        <p:blipFill rotWithShape="1">
          <a:blip r:embed="rId2"/>
          <a:srcRect t="45268" b="34132"/>
          <a:stretch/>
        </p:blipFill>
        <p:spPr>
          <a:xfrm>
            <a:off x="2" y="4176000"/>
            <a:ext cx="12191998" cy="2664000"/>
          </a:xfrm>
          <a:noFill/>
        </p:spPr>
      </p:pic>
      <p:sp>
        <p:nvSpPr>
          <p:cNvPr id="6" name="Google Shape;537;p49">
            <a:extLst>
              <a:ext uri="{FF2B5EF4-FFF2-40B4-BE49-F238E27FC236}">
                <a16:creationId xmlns:a16="http://schemas.microsoft.com/office/drawing/2014/main" id="{0D855443-8ED3-4757-9873-0815C8A8096F}"/>
              </a:ext>
            </a:extLst>
          </p:cNvPr>
          <p:cNvSpPr txBox="1"/>
          <p:nvPr/>
        </p:nvSpPr>
        <p:spPr>
          <a:xfrm>
            <a:off x="753006" y="1329431"/>
            <a:ext cx="9823554"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latin typeface="Calibri" panose="020F0502020204030204" pitchFamily="34" charset="0"/>
                <a:cs typeface="Calibri" panose="020F0502020204030204" pitchFamily="34" charset="0"/>
              </a:rPr>
              <a:t>Το Μουσείο Sanxingdui και η Tencent, Κίνα</a:t>
            </a:r>
          </a:p>
          <a:p>
            <a:pPr marL="0" lvl="0" indent="0" algn="l" rtl="0">
              <a:spcBef>
                <a:spcPts val="0"/>
              </a:spcBef>
              <a:spcAft>
                <a:spcPts val="0"/>
              </a:spcAft>
              <a:buNone/>
            </a:pPr>
            <a:endParaRPr lang="en-US" sz="2400" b="1" dirty="0">
              <a:solidFill>
                <a:srgbClr val="E43794"/>
              </a:solidFill>
              <a:latin typeface="Calibri" panose="020F0502020204030204" pitchFamily="34" charset="0"/>
              <a:ea typeface="Avenir"/>
              <a:cs typeface="Calibri" panose="020F0502020204030204" pitchFamily="34" charset="0"/>
              <a:sym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753006" y="2027181"/>
            <a:ext cx="8832953"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rPr>
              <a:t>Το Μουσείο Sanxingdui σύναψε συνεργασία με την Tencent για να προσεγγίσει τις νεότερες γενιές και να αποκτήσει μεγαλύτερη διεθνή φήμη, αξιοποιώντας τη δύναμη της ψηφιακής τεχνολογίας μέσω μιας στρατηγικής συνεργασίας.</a:t>
            </a:r>
          </a:p>
          <a:p>
            <a:pPr>
              <a:buClr>
                <a:schemeClr val="dk1"/>
              </a:buClr>
              <a:buSzPts val="1100"/>
            </a:pPr>
            <a:endParaRPr lang="en-US" sz="2400" dirty="0">
              <a:solidFill>
                <a:schemeClr val="bg1">
                  <a:lumMod val="50000"/>
                </a:schemeClr>
              </a:solidFill>
              <a:latin typeface="Calibri" panose="020F0502020204030204" pitchFamily="34" charset="0"/>
              <a:cs typeface="Calibri" panose="020F0502020204030204" pitchFamily="34" charset="0"/>
            </a:endParaRPr>
          </a:p>
          <a:p>
            <a:pPr>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hlinkClick r:id="rId3">
                  <a:extLst>
                    <a:ext uri="{A12FA001-AC4F-418D-AE19-62706E023703}">
                      <ahyp:hlinkClr val="tx"/>
                    </a:ext>
                  </a:extLst>
                </a:hlinkClick>
              </a:rPr>
              <a:t>Σύνδεσμος</a:t>
            </a:r>
            <a:endParaRPr lang="en-US" sz="24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757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242626.xml><?xml version="1.0" encoding="utf-8"?>
<p:sld xmlns:a16="http://schemas.microsoft.com/office/drawing/2014/main" xmlns:ahyp="http://schemas.microsoft.com/office/drawing/2018/hyperlinkcolor"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en-GB" dirty="0">
                <a:latin typeface="Calibri" panose="020F0502020204030204" pitchFamily="34" charset="0"/>
                <a:cs typeface="Calibri" panose="020F0502020204030204" pitchFamily="34" charset="0"/>
              </a:rPr>
              <a:t>Εμπνευστείτε...</a:t>
            </a:r>
          </a:p>
        </p:txBody>
      </p:sp>
      <p:pic>
        <p:nvPicPr>
          <p:cNvPr id="5" name="Picture Placeholder 16">
            <a:extLst>
              <a:ext uri="{FF2B5EF4-FFF2-40B4-BE49-F238E27FC236}">
                <a16:creationId xmlns:a16="http://schemas.microsoft.com/office/drawing/2014/main" id="{CE6E8E6F-4287-45F6-B494-DB0123BE7017}"/>
              </a:ext>
            </a:extLst>
          </p:cNvPr>
          <p:cNvPicPr preferRelativeResize="0">
            <a:picLocks noGrp="1" noChangeAspect="1"/>
          </p:cNvPicPr>
          <p:nvPr>
            <p:ph type="pic" sz="quarter" idx="13"/>
          </p:nvPr>
        </p:nvPicPr>
        <p:blipFill rotWithShape="1">
          <a:blip r:embed="rId2"/>
          <a:srcRect t="49161" b="19817"/>
          <a:stretch/>
        </p:blipFill>
        <p:spPr>
          <a:xfrm>
            <a:off x="2" y="4212000"/>
            <a:ext cx="12191998" cy="2664000"/>
          </a:xfrm>
          <a:noFill/>
        </p:spPr>
      </p:pic>
      <p:sp>
        <p:nvSpPr>
          <p:cNvPr id="6" name="Google Shape;537;p49">
            <a:extLst>
              <a:ext uri="{FF2B5EF4-FFF2-40B4-BE49-F238E27FC236}">
                <a16:creationId xmlns:a16="http://schemas.microsoft.com/office/drawing/2014/main" id="{0D855443-8ED3-4757-9873-0815C8A8096F}"/>
              </a:ext>
            </a:extLst>
          </p:cNvPr>
          <p:cNvSpPr txBox="1"/>
          <p:nvPr/>
        </p:nvSpPr>
        <p:spPr>
          <a:xfrm>
            <a:off x="753006" y="1329431"/>
            <a:ext cx="8406233" cy="697750"/>
          </a:xfrm>
          <a:prstGeom prst="rect">
            <a:avLst/>
          </a:prstGeom>
          <a:noFill/>
          <a:ln>
            <a:noFill/>
          </a:ln>
        </p:spPr>
        <p:txBody>
          <a:bodyPr spcFirstLastPara="1" wrap="square" lIns="91425" tIns="45700" rIns="91425" bIns="45700" anchor="t" anchorCtr="0">
            <a:noAutofit/>
          </a:bodyPr>
          <a:lstStyle/>
          <a:p>
            <a:r>
              <a:rPr lang="en-US" sz="3600" b="1" dirty="0" err="1">
                <a:solidFill>
                  <a:srgbClr val="E43794"/>
                </a:solidFill>
                <a:latin typeface="Calibri" panose="020F0502020204030204" pitchFamily="34" charset="0"/>
                <a:cs typeface="Calibri" panose="020F0502020204030204" pitchFamily="34" charset="0"/>
              </a:rPr>
              <a:t>L'Internationale</a:t>
            </a:r>
            <a:r>
              <a:rPr lang="en-US" sz="3600" b="1" dirty="0">
                <a:solidFill>
                  <a:srgbClr val="E43794"/>
                </a:solidFill>
                <a:latin typeface="Calibri" panose="020F0502020204030204" pitchFamily="34" charset="0"/>
                <a:cs typeface="Calibri" panose="020F0502020204030204" pitchFamily="34" charset="0"/>
              </a:rPr>
              <a:t>, Ευρώπη</a:t>
            </a:r>
          </a:p>
          <a:p>
            <a:pPr marL="0" lvl="0" indent="0" algn="l" rtl="0">
              <a:spcBef>
                <a:spcPts val="0"/>
              </a:spcBef>
              <a:spcAft>
                <a:spcPts val="0"/>
              </a:spcAft>
              <a:buNone/>
            </a:pPr>
            <a:endParaRPr lang="en-US" sz="2400" b="1" dirty="0">
              <a:solidFill>
                <a:srgbClr val="E43794"/>
              </a:solidFill>
              <a:latin typeface="Calibri" panose="020F0502020204030204" pitchFamily="34" charset="0"/>
              <a:ea typeface="Avenir"/>
              <a:cs typeface="Calibri" panose="020F0502020204030204" pitchFamily="34" charset="0"/>
              <a:sym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753006" y="2027181"/>
            <a:ext cx="8832953"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Clr>
                <a:schemeClr val="dk1"/>
              </a:buClr>
              <a:buSzPts val="1100"/>
            </a:pPr>
            <a:r>
              <a:rPr lang="en-US" sz="2400" dirty="0" err="1">
                <a:solidFill>
                  <a:schemeClr val="bg1">
                    <a:lumMod val="50000"/>
                  </a:schemeClr>
                </a:solidFill>
                <a:latin typeface="Calibri" panose="020F0502020204030204" pitchFamily="34" charset="0"/>
                <a:cs typeface="Calibri" panose="020F0502020204030204" pitchFamily="34" charset="0"/>
              </a:rPr>
              <a:t>Το L'Internationale </a:t>
            </a:r>
            <a:r>
              <a:rPr lang="en-US" sz="2400" dirty="0">
                <a:solidFill>
                  <a:schemeClr val="bg1">
                    <a:lumMod val="50000"/>
                  </a:schemeClr>
                </a:solidFill>
                <a:latin typeface="Calibri" panose="020F0502020204030204" pitchFamily="34" charset="0"/>
                <a:cs typeface="Calibri" panose="020F0502020204030204" pitchFamily="34" charset="0"/>
              </a:rPr>
              <a:t>είναι μια κοινοπραξία επτά ευρωπαϊκών μουσείων σύγχρονης τέχνης που ένωσαν τις δυνάμεις τους για να δημιουργήσουν ένα κοινό πρόγραμμα εκθέσεων, συζητήσεων και διαδικτυακών έργων.</a:t>
            </a:r>
          </a:p>
          <a:p>
            <a:pPr lvl="0">
              <a:buClr>
                <a:schemeClr val="dk1"/>
              </a:buClr>
              <a:buSzPts val="1100"/>
            </a:pPr>
            <a:endParaRPr lang="en-US" sz="2400" dirty="0">
              <a:solidFill>
                <a:schemeClr val="bg1">
                  <a:lumMod val="50000"/>
                </a:schemeClr>
              </a:solidFill>
              <a:latin typeface="Calibri" panose="020F0502020204030204" pitchFamily="34" charset="0"/>
              <a:cs typeface="Calibri" panose="020F0502020204030204" pitchFamily="34" charset="0"/>
            </a:endParaRPr>
          </a:p>
          <a:p>
            <a:pPr marL="0" indent="0">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hlinkClick r:id="rId3">
                  <a:extLst>
                    <a:ext uri="{A12FA001-AC4F-418D-AE19-62706E023703}">
                      <ahyp:hlinkClr val="tx"/>
                    </a:ext>
                  </a:extLst>
                </a:hlinkClick>
              </a:rPr>
              <a:t>Σύνδεσμος</a:t>
            </a:r>
            <a:endParaRPr lang="en-US" sz="24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9406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2533.xml><?xml version="1.0" encoding="utf-8"?>
<p:sld xmlns:a16="http://schemas.microsoft.com/office/drawing/2014/main" xmlns:ahyp="http://schemas.microsoft.com/office/drawing/2018/hyperlinkcolor"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en-GB" dirty="0">
                <a:latin typeface="Calibri" panose="020F0502020204030204" pitchFamily="34" charset="0"/>
                <a:cs typeface="Calibri" panose="020F0502020204030204" pitchFamily="34" charset="0"/>
              </a:rPr>
              <a:t>Εμπνευστείτε...</a:t>
            </a:r>
          </a:p>
        </p:txBody>
      </p:sp>
      <p:pic>
        <p:nvPicPr>
          <p:cNvPr id="5" name="Picture Placeholder 16">
            <a:extLst>
              <a:ext uri="{FF2B5EF4-FFF2-40B4-BE49-F238E27FC236}">
                <a16:creationId xmlns:a16="http://schemas.microsoft.com/office/drawing/2014/main" id="{CE6E8E6F-4287-45F6-B494-DB0123BE7017}"/>
              </a:ext>
            </a:extLst>
          </p:cNvPr>
          <p:cNvPicPr preferRelativeResize="0">
            <a:picLocks noGrp="1" noChangeAspect="1"/>
          </p:cNvPicPr>
          <p:nvPr>
            <p:ph type="pic" sz="quarter" idx="13"/>
          </p:nvPr>
        </p:nvPicPr>
        <p:blipFill rotWithShape="1">
          <a:blip r:embed="rId2"/>
          <a:srcRect t="14528" b="47430"/>
          <a:stretch/>
        </p:blipFill>
        <p:spPr>
          <a:xfrm>
            <a:off x="2" y="4212000"/>
            <a:ext cx="12191998" cy="2664000"/>
          </a:xfrm>
          <a:noFill/>
        </p:spPr>
      </p:pic>
      <p:sp>
        <p:nvSpPr>
          <p:cNvPr id="6" name="Google Shape;537;p49">
            <a:extLst>
              <a:ext uri="{FF2B5EF4-FFF2-40B4-BE49-F238E27FC236}">
                <a16:creationId xmlns:a16="http://schemas.microsoft.com/office/drawing/2014/main" id="{0D855443-8ED3-4757-9873-0815C8A8096F}"/>
              </a:ext>
            </a:extLst>
          </p:cNvPr>
          <p:cNvSpPr txBox="1"/>
          <p:nvPr/>
        </p:nvSpPr>
        <p:spPr>
          <a:xfrm>
            <a:off x="753006" y="1329431"/>
            <a:ext cx="9168234"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latin typeface="Calibri" panose="020F0502020204030204" pitchFamily="34" charset="0"/>
                <a:cs typeface="Calibri" panose="020F0502020204030204" pitchFamily="34" charset="0"/>
              </a:rPr>
              <a:t>Μουσείο Valentine και </a:t>
            </a:r>
            <a:r>
              <a:rPr lang="en-US" sz="3600" b="1" dirty="0" err="1">
                <a:solidFill>
                  <a:srgbClr val="E43794"/>
                </a:solidFill>
                <a:latin typeface="Calibri" panose="020F0502020204030204" pitchFamily="34" charset="0"/>
                <a:cs typeface="Calibri" panose="020F0502020204030204" pitchFamily="34" charset="0"/>
              </a:rPr>
              <a:t>ARtGlass</a:t>
            </a:r>
            <a:r>
              <a:rPr lang="en-US" sz="3600" b="1" dirty="0">
                <a:solidFill>
                  <a:srgbClr val="E43794"/>
                </a:solidFill>
                <a:latin typeface="Calibri" panose="020F0502020204030204" pitchFamily="34" charset="0"/>
                <a:cs typeface="Calibri" panose="020F0502020204030204" pitchFamily="34" charset="0"/>
              </a:rPr>
              <a:t>, ΗΠΑ</a:t>
            </a:r>
          </a:p>
          <a:p>
            <a:endParaRPr lang="en-US" sz="3600" b="1" dirty="0">
              <a:solidFill>
                <a:srgbClr val="E43794"/>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US" sz="2400" b="1" dirty="0">
              <a:solidFill>
                <a:srgbClr val="E43794"/>
              </a:solidFill>
              <a:latin typeface="Calibri" panose="020F0502020204030204" pitchFamily="34" charset="0"/>
              <a:ea typeface="Avenir"/>
              <a:cs typeface="Calibri" panose="020F0502020204030204" pitchFamily="34" charset="0"/>
              <a:sym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753006" y="2027181"/>
            <a:ext cx="8832953"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rPr>
              <a:t>Το μουσείο Valentine εγκαινίασε μια περιπατητική περιήγηση AR σε συνεργασία με την </a:t>
            </a:r>
            <a:r>
              <a:rPr lang="en-US" sz="2400" dirty="0" err="1">
                <a:solidFill>
                  <a:schemeClr val="bg1">
                    <a:lumMod val="50000"/>
                  </a:schemeClr>
                </a:solidFill>
                <a:latin typeface="Calibri" panose="020F0502020204030204" pitchFamily="34" charset="0"/>
                <a:cs typeface="Calibri" panose="020F0502020204030204" pitchFamily="34" charset="0"/>
              </a:rPr>
              <a:t>ARtGlass </a:t>
            </a:r>
            <a:r>
              <a:rPr lang="en-US" sz="2400" dirty="0">
                <a:solidFill>
                  <a:schemeClr val="bg1">
                    <a:lumMod val="50000"/>
                  </a:schemeClr>
                </a:solidFill>
                <a:latin typeface="Calibri" panose="020F0502020204030204" pitchFamily="34" charset="0"/>
                <a:cs typeface="Calibri" panose="020F0502020204030204" pitchFamily="34" charset="0"/>
              </a:rPr>
              <a:t>για να αλλάξει την αντίληψη των πολιτών και των επισκεπτών της πόλης και των μνημείων δημόσιας τέχνης της.</a:t>
            </a:r>
          </a:p>
          <a:p>
            <a:pPr lvl="0">
              <a:buClr>
                <a:schemeClr val="dk1"/>
              </a:buClr>
              <a:buSzPts val="1100"/>
            </a:pPr>
            <a:endParaRPr lang="en-US" sz="2400" dirty="0">
              <a:solidFill>
                <a:schemeClr val="bg1">
                  <a:lumMod val="50000"/>
                </a:schemeClr>
              </a:solidFill>
              <a:latin typeface="Calibri" panose="020F0502020204030204" pitchFamily="34" charset="0"/>
              <a:cs typeface="Calibri" panose="020F0502020204030204" pitchFamily="34" charset="0"/>
            </a:endParaRPr>
          </a:p>
          <a:p>
            <a:pPr lvl="0">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hlinkClick r:id="rId3">
                  <a:extLst>
                    <a:ext uri="{A12FA001-AC4F-418D-AE19-62706E023703}">
                      <ahyp:hlinkClr val="tx"/>
                    </a:ext>
                  </a:extLst>
                </a:hlinkClick>
              </a:rPr>
              <a:t>Σύνδεσμος</a:t>
            </a:r>
            <a:endParaRPr lang="en-US" sz="24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6169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262121.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4"/>
          <p:cNvSpPr txBox="1">
            <a:spLocks noGrp="1"/>
          </p:cNvSpPr>
          <p:nvPr>
            <p:ph type="body" idx="2"/>
          </p:nvPr>
        </p:nvSpPr>
        <p:spPr>
          <a:xfrm>
            <a:off x="6095999" y="1535175"/>
            <a:ext cx="5775961" cy="468275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US" b="1" dirty="0">
                <a:latin typeface="Calibri" panose="020F0502020204030204" pitchFamily="34" charset="0"/>
                <a:cs typeface="Calibri" panose="020F0502020204030204" pitchFamily="34" charset="0"/>
              </a:rPr>
              <a:t>Το Miro </a:t>
            </a:r>
            <a:r>
              <a:rPr lang="en-US" dirty="0">
                <a:latin typeface="Calibri" panose="020F0502020204030204" pitchFamily="34" charset="0"/>
                <a:cs typeface="Calibri" panose="020F0502020204030204" pitchFamily="34" charset="0"/>
              </a:rPr>
              <a:t>είναι μια διαδικτυακή πλατφόρμα που επιτρέπει σε ομάδες όλων των διαστάσεων να συνεργάζονται εξ αποστάσεως και με οπτικά ελκυστικό τρόπο. </a:t>
            </a:r>
            <a:endParaRPr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None/>
            </a:pPr>
            <a:endParaRPr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None/>
            </a:pPr>
            <a:r>
              <a:rPr lang="en-US" dirty="0">
                <a:latin typeface="Calibri" panose="020F0502020204030204" pitchFamily="34" charset="0"/>
                <a:cs typeface="Calibri" panose="020F0502020204030204" pitchFamily="34" charset="0"/>
              </a:rPr>
              <a:t>Παρέχει:</a:t>
            </a:r>
            <a:endParaRPr dirty="0">
              <a:latin typeface="Calibri" panose="020F0502020204030204" pitchFamily="34" charset="0"/>
              <a:cs typeface="Calibri" panose="020F0502020204030204" pitchFamily="34" charset="0"/>
            </a:endParaRPr>
          </a:p>
          <a:p>
            <a:pPr marL="457200" lvl="0" indent="-368300" algn="l" rtl="0">
              <a:lnSpc>
                <a:spcPct val="100000"/>
              </a:lnSpc>
              <a:spcBef>
                <a:spcPts val="0"/>
              </a:spcBef>
              <a:spcAft>
                <a:spcPts val="0"/>
              </a:spcAft>
              <a:buClr>
                <a:srgbClr val="E43794"/>
              </a:buClr>
              <a:buSzPts val="2200"/>
              <a:buChar char="●"/>
            </a:pPr>
            <a:r>
              <a:rPr lang="en-US" dirty="0">
                <a:latin typeface="Calibri" panose="020F0502020204030204" pitchFamily="34" charset="0"/>
                <a:cs typeface="Calibri" panose="020F0502020204030204" pitchFamily="34" charset="0"/>
              </a:rPr>
              <a:t>ψηφιακούς ευέλικτους πίνακες για καταιγισμό ιδεών, προγραμματισμό κ.λπ. </a:t>
            </a:r>
            <a:endParaRPr dirty="0">
              <a:latin typeface="Calibri" panose="020F0502020204030204" pitchFamily="34" charset="0"/>
              <a:cs typeface="Calibri" panose="020F0502020204030204" pitchFamily="34" charset="0"/>
            </a:endParaRPr>
          </a:p>
          <a:p>
            <a:pPr marL="457200" lvl="0" indent="-368300" algn="l" rtl="0">
              <a:lnSpc>
                <a:spcPct val="100000"/>
              </a:lnSpc>
              <a:spcBef>
                <a:spcPts val="0"/>
              </a:spcBef>
              <a:spcAft>
                <a:spcPts val="0"/>
              </a:spcAft>
              <a:buClr>
                <a:srgbClr val="E43794"/>
              </a:buClr>
              <a:buSzPts val="2200"/>
              <a:buChar char="●"/>
            </a:pPr>
            <a:r>
              <a:rPr lang="en-US" dirty="0">
                <a:latin typeface="Calibri" panose="020F0502020204030204" pitchFamily="34" charset="0"/>
                <a:cs typeface="Calibri" panose="020F0502020204030204" pitchFamily="34" charset="0"/>
              </a:rPr>
              <a:t>μια μεγάλη ποικιλία από καμβάδες και πρότυπα για να εμπνευστείτε ή να οργανώσετε καλύτερα τις συνεισφορές των εταίρων </a:t>
            </a:r>
            <a:endParaRPr dirty="0">
              <a:latin typeface="Calibri" panose="020F0502020204030204" pitchFamily="34" charset="0"/>
              <a:cs typeface="Calibri" panose="020F0502020204030204" pitchFamily="34" charset="0"/>
            </a:endParaRPr>
          </a:p>
          <a:p>
            <a:pPr marL="457200" lvl="0" indent="-368300" algn="l" rtl="0">
              <a:lnSpc>
                <a:spcPct val="100000"/>
              </a:lnSpc>
              <a:spcBef>
                <a:spcPts val="0"/>
              </a:spcBef>
              <a:spcAft>
                <a:spcPts val="0"/>
              </a:spcAft>
              <a:buClr>
                <a:srgbClr val="E43794"/>
              </a:buClr>
              <a:buSzPts val="2200"/>
              <a:buChar char="●"/>
            </a:pPr>
            <a:r>
              <a:rPr lang="en-US" dirty="0">
                <a:latin typeface="Calibri" panose="020F0502020204030204" pitchFamily="34" charset="0"/>
                <a:cs typeface="Calibri" panose="020F0502020204030204" pitchFamily="34" charset="0"/>
              </a:rPr>
              <a:t>πολλαπλά χαρακτηριστικά (π.χ. post-it και σχέδια) για την έκφραση και την ανταλλαγή ιδεών</a:t>
            </a:r>
            <a:endParaRPr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endParaRPr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F7F7F"/>
              </a:buClr>
              <a:buSzPts val="2400"/>
              <a:buNone/>
            </a:pPr>
            <a:endParaRPr dirty="0">
              <a:latin typeface="Calibri" panose="020F0502020204030204" pitchFamily="34" charset="0"/>
              <a:cs typeface="Calibri" panose="020F0502020204030204" pitchFamily="34" charset="0"/>
            </a:endParaRPr>
          </a:p>
        </p:txBody>
      </p:sp>
      <p:sp>
        <p:nvSpPr>
          <p:cNvPr id="297" name="Google Shape;297;p34"/>
          <p:cNvSpPr txBox="1">
            <a:spLocks noGrp="1"/>
          </p:cNvSpPr>
          <p:nvPr>
            <p:ph type="body" idx="1"/>
          </p:nvPr>
        </p:nvSpPr>
        <p:spPr>
          <a:xfrm>
            <a:off x="6095999" y="742254"/>
            <a:ext cx="5339109"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en-US" dirty="0">
                <a:latin typeface="Calibri" panose="020F0502020204030204" pitchFamily="34" charset="0"/>
                <a:cs typeface="Calibri" panose="020F0502020204030204" pitchFamily="34" charset="0"/>
              </a:rPr>
              <a:t>Χρήσιμο εργαλείο</a:t>
            </a:r>
            <a:endParaRPr dirty="0">
              <a:latin typeface="Calibri" panose="020F0502020204030204" pitchFamily="34" charset="0"/>
              <a:cs typeface="Calibri" panose="020F0502020204030204" pitchFamily="34" charset="0"/>
            </a:endParaRPr>
          </a:p>
        </p:txBody>
      </p:sp>
      <p:pic>
        <p:nvPicPr>
          <p:cNvPr id="298" name="Google Shape;298;p34">
            <a:hlinkClick r:id="rId3"/>
          </p:cNvPr>
          <p:cNvPicPr preferRelativeResize="0"/>
          <p:nvPr/>
        </p:nvPicPr>
        <p:blipFill rotWithShape="1">
          <a:blip r:embed="rId4">
            <a:alphaModFix/>
          </a:blip>
          <a:srcRect t="643" b="-1267"/>
          <a:stretch/>
        </p:blipFill>
        <p:spPr>
          <a:xfrm>
            <a:off x="1451075" y="1535175"/>
            <a:ext cx="4064625" cy="5387700"/>
          </a:xfrm>
          <a:prstGeom prst="rect">
            <a:avLst/>
          </a:prstGeom>
          <a:noFill/>
          <a:ln>
            <a:noFill/>
          </a:ln>
        </p:spPr>
      </p:pic>
      <p:sp>
        <p:nvSpPr>
          <p:cNvPr id="5" name="Google Shape;224;p26">
            <a:extLst>
              <a:ext uri="{FF2B5EF4-FFF2-40B4-BE49-F238E27FC236}">
                <a16:creationId xmlns:a16="http://schemas.microsoft.com/office/drawing/2014/main" id="{20D0A8CA-2843-724E-8D6F-D6D8FA66E19F}"/>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t>26</a:t>
            </a:fld>
            <a:endParaRPr lang="en-US" dirty="0"/>
          </a:p>
        </p:txBody>
      </p:sp>
    </p:spTree>
  </p:cSld>
  <p:clrMapOvr>
    <a:masterClrMapping/>
  </p:clrMapOvr>
</p:sld>
</file>

<file path=ppt/slides/slide271414.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4612ABF-EB47-4863-AF33-73EA745E598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41627" b="18713"/>
          <a:stretch/>
        </p:blipFill>
        <p:spPr>
          <a:xfrm>
            <a:off x="0" y="1"/>
            <a:ext cx="12192002" cy="3429000"/>
          </a:xfrm>
        </p:spPr>
      </p:pic>
      <p:sp>
        <p:nvSpPr>
          <p:cNvPr id="3" name="Slide Number Placeholder 2">
            <a:extLst>
              <a:ext uri="{FF2B5EF4-FFF2-40B4-BE49-F238E27FC236}">
                <a16:creationId xmlns:a16="http://schemas.microsoft.com/office/drawing/2014/main" id="{71E70514-4B7B-4549-A9F1-DAC13454B17A}"/>
              </a:ext>
            </a:extLst>
          </p:cNvPr>
          <p:cNvSpPr>
            <a:spLocks noGrp="1"/>
          </p:cNvSpPr>
          <p:nvPr>
            <p:ph type="sldNum" sz="quarter" idx="14"/>
          </p:nvPr>
        </p:nvSpPr>
        <p:spPr/>
        <p:txBody>
          <a:bodyPr/>
          <a:lstStyle/>
          <a:p>
            <a:fld id="{9C527BFA-2C0E-4CEC-B6A5-913A56FEF4B4}" type="slidenum">
              <a:rPr lang="fr-CA" smtClean="0"/>
              <a:t>27</a:t>
            </a:fld>
            <a:endParaRPr lang="fr-CA" dirty="0"/>
          </a:p>
        </p:txBody>
      </p:sp>
      <p:sp>
        <p:nvSpPr>
          <p:cNvPr id="4" name="Text Placeholder 3">
            <a:extLst>
              <a:ext uri="{FF2B5EF4-FFF2-40B4-BE49-F238E27FC236}">
                <a16:creationId xmlns:a16="http://schemas.microsoft.com/office/drawing/2014/main" id="{5F172D17-C9C3-424F-8556-7B47CFB3EB0E}"/>
              </a:ext>
            </a:extLst>
          </p:cNvPr>
          <p:cNvSpPr>
            <a:spLocks noGrp="1"/>
          </p:cNvSpPr>
          <p:nvPr>
            <p:ph type="body" sz="quarter" idx="15"/>
          </p:nvPr>
        </p:nvSpPr>
        <p:spPr>
          <a:xfrm>
            <a:off x="320040" y="2919885"/>
            <a:ext cx="2819401" cy="631527"/>
          </a:xfrm>
        </p:spPr>
        <p:txBody>
          <a:bodyPr/>
          <a:lstStyle/>
          <a:p>
            <a:r>
              <a:rPr lang="en-US" dirty="0">
                <a:latin typeface="Calibri" panose="020F0502020204030204" pitchFamily="34" charset="0"/>
                <a:cs typeface="Calibri" panose="020F0502020204030204" pitchFamily="34" charset="0"/>
              </a:rPr>
              <a:t>Αναφορές</a:t>
            </a:r>
          </a:p>
          <a:p>
            <a:endParaRPr lang="el-GR" dirty="0">
              <a:latin typeface="Calibri" panose="020F0502020204030204" pitchFamily="34" charset="0"/>
              <a:cs typeface="Calibri" panose="020F0502020204030204" pitchFamily="34" charset="0"/>
            </a:endParaRPr>
          </a:p>
        </p:txBody>
      </p:sp>
      <p:sp>
        <p:nvSpPr>
          <p:cNvPr id="6" name="Google Shape;388;p34">
            <a:extLst>
              <a:ext uri="{FF2B5EF4-FFF2-40B4-BE49-F238E27FC236}">
                <a16:creationId xmlns:a16="http://schemas.microsoft.com/office/drawing/2014/main" id="{DB4830C5-01E5-1848-94BE-34565410745A}"/>
              </a:ext>
            </a:extLst>
          </p:cNvPr>
          <p:cNvSpPr txBox="1">
            <a:spLocks/>
          </p:cNvSpPr>
          <p:nvPr/>
        </p:nvSpPr>
        <p:spPr>
          <a:xfrm>
            <a:off x="430678" y="3673823"/>
            <a:ext cx="11330644" cy="2642154"/>
          </a:xfrm>
          <a:prstGeom prst="rect">
            <a:avLst/>
          </a:prstGeom>
          <a:noFill/>
          <a:ln>
            <a:noFill/>
          </a:ln>
        </p:spPr>
        <p:txBody>
          <a:bodyPr spcFirstLastPara="1" wrap="square" lIns="57482" tIns="28733" rIns="57482" bIns="287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191628">
              <a:lnSpc>
                <a:spcPct val="150000"/>
              </a:lnSpc>
              <a:buClr>
                <a:srgbClr val="FBE000"/>
              </a:buClr>
              <a:buFont typeface="Arial"/>
              <a:buChar char="●"/>
            </a:pPr>
            <a:r>
              <a:rPr lang="en-US" dirty="0" err="1">
                <a:solidFill>
                  <a:schemeClr val="tx1"/>
                </a:solidFill>
                <a:latin typeface="Calibri" panose="020F0502020204030204" pitchFamily="34" charset="0"/>
                <a:cs typeface="Calibri" panose="020F0502020204030204" pitchFamily="34" charset="0"/>
              </a:rPr>
              <a:t>Povoledo </a:t>
            </a:r>
            <a:r>
              <a:rPr lang="en-US" dirty="0">
                <a:solidFill>
                  <a:schemeClr val="tx1"/>
                </a:solidFill>
                <a:latin typeface="Calibri" panose="020F0502020204030204" pitchFamily="34" charset="0"/>
                <a:cs typeface="Calibri" panose="020F0502020204030204" pitchFamily="34" charset="0"/>
              </a:rPr>
              <a:t>(2021), Ο εμβολιασμός μπορεί να είναι χαλαρωτικός. Just Ask These Museum Visitors, προσβάσιμο στη </a:t>
            </a:r>
            <a:r>
              <a:rPr lang="en-US" u="sng" dirty="0">
                <a:solidFill>
                  <a:schemeClr val="hlink"/>
                </a:solidFill>
                <a:latin typeface="Calibri" panose="020F0502020204030204" pitchFamily="34" charset="0"/>
                <a:cs typeface="Calibri" panose="020F0502020204030204" pitchFamily="34" charset="0"/>
                <a:hlinkClick r:id="rId3"/>
              </a:rPr>
              <a:t>διεύθυνση: https:</a:t>
            </a:r>
            <a:r>
              <a:rPr lang="en-US" dirty="0">
                <a:solidFill>
                  <a:schemeClr val="hlink"/>
                </a:solidFill>
                <a:latin typeface="Calibri" panose="020F0502020204030204" pitchFamily="34" charset="0"/>
                <a:cs typeface="Calibri" panose="020F0502020204030204" pitchFamily="34" charset="0"/>
              </a:rPr>
              <a:t>//cutt.ly/sEuwzH0 </a:t>
            </a:r>
          </a:p>
          <a:p>
            <a:pPr indent="-191628">
              <a:lnSpc>
                <a:spcPct val="150000"/>
              </a:lnSpc>
              <a:buClr>
                <a:srgbClr val="FBE000"/>
              </a:buClr>
              <a:buFont typeface="Arial"/>
              <a:buChar char="●"/>
            </a:pPr>
            <a:r>
              <a:rPr lang="en-US" dirty="0">
                <a:solidFill>
                  <a:schemeClr val="tx1"/>
                </a:solidFill>
                <a:latin typeface="Calibri" panose="020F0502020204030204" pitchFamily="34" charset="0"/>
                <a:cs typeface="Calibri" panose="020F0502020204030204" pitchFamily="34" charset="0"/>
              </a:rPr>
              <a:t>Knight Foundation (2020), Digital Readiness and Innovation in Museums (Ψηφιακή ετοιμότητα και καινοτομία στα μουσεία), προσβάσιμο στη </a:t>
            </a:r>
            <a:r>
              <a:rPr lang="en-US" u="sng" dirty="0">
                <a:solidFill>
                  <a:schemeClr val="hlink"/>
                </a:solidFill>
                <a:latin typeface="Calibri" panose="020F0502020204030204" pitchFamily="34" charset="0"/>
                <a:cs typeface="Calibri" panose="020F0502020204030204" pitchFamily="34" charset="0"/>
                <a:hlinkClick r:id="rId4"/>
              </a:rPr>
              <a:t>διεύθυνση: https:</a:t>
            </a:r>
            <a:r>
              <a:rPr lang="en-US" dirty="0">
                <a:solidFill>
                  <a:schemeClr val="hlink"/>
                </a:solidFill>
                <a:latin typeface="Calibri" panose="020F0502020204030204" pitchFamily="34" charset="0"/>
                <a:cs typeface="Calibri" panose="020F0502020204030204" pitchFamily="34" charset="0"/>
              </a:rPr>
              <a:t>//cutt.ly/ZEuo94l </a:t>
            </a:r>
          </a:p>
          <a:p>
            <a:pPr indent="-191628">
              <a:lnSpc>
                <a:spcPct val="150000"/>
              </a:lnSpc>
              <a:buClr>
                <a:srgbClr val="FBE000"/>
              </a:buClr>
              <a:buFont typeface="Arial"/>
              <a:buChar char="●"/>
            </a:pPr>
            <a:r>
              <a:rPr lang="en-US" dirty="0">
                <a:solidFill>
                  <a:schemeClr val="tx1"/>
                </a:solidFill>
                <a:latin typeface="Calibri" panose="020F0502020204030204" pitchFamily="34" charset="0"/>
                <a:cs typeface="Calibri" panose="020F0502020204030204" pitchFamily="34" charset="0"/>
              </a:rPr>
              <a:t>Min Chen (2021), How </a:t>
            </a:r>
            <a:r>
              <a:rPr lang="en-US" dirty="0">
                <a:latin typeface="Calibri" panose="020F0502020204030204" pitchFamily="34" charset="0"/>
                <a:cs typeface="Calibri" panose="020F0502020204030204" pitchFamily="34" charset="0"/>
              </a:rPr>
              <a:t>Digital Asset Management Supports Museums' Missions, προσβάσιμο στη </a:t>
            </a:r>
            <a:r>
              <a:rPr lang="en-US" u="sng" dirty="0">
                <a:solidFill>
                  <a:schemeClr val="hlink"/>
                </a:solidFill>
                <a:latin typeface="Calibri" panose="020F0502020204030204" pitchFamily="34" charset="0"/>
                <a:cs typeface="Calibri" panose="020F0502020204030204" pitchFamily="34" charset="0"/>
                <a:hlinkClick r:id="rId5"/>
              </a:rPr>
              <a:t>διεύθυνση: https:</a:t>
            </a:r>
            <a:r>
              <a:rPr lang="en-US" dirty="0">
                <a:latin typeface="Calibri" panose="020F0502020204030204" pitchFamily="34" charset="0"/>
                <a:cs typeface="Calibri" panose="020F0502020204030204" pitchFamily="34" charset="0"/>
              </a:rPr>
              <a:t>//cutt.ly/EnTxXXB </a:t>
            </a:r>
          </a:p>
          <a:p>
            <a:pPr indent="-191628">
              <a:lnSpc>
                <a:spcPct val="150000"/>
              </a:lnSpc>
              <a:buClr>
                <a:srgbClr val="FBE000"/>
              </a:buClr>
              <a:buFont typeface="Arial"/>
              <a:buChar char="●"/>
            </a:pPr>
            <a:r>
              <a:rPr lang="en-US" dirty="0">
                <a:latin typeface="Calibri" panose="020F0502020204030204" pitchFamily="34" charset="0"/>
                <a:cs typeface="Calibri" panose="020F0502020204030204" pitchFamily="34" charset="0"/>
              </a:rPr>
              <a:t>Board of Innovation (2021), The Comprehensive Guide to Impact Partnerships</a:t>
            </a:r>
            <a:r>
              <a:rPr lang="en-US" dirty="0">
                <a:solidFill>
                  <a:schemeClr val="hlink"/>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προσβάσιμο στη </a:t>
            </a:r>
            <a:r>
              <a:rPr lang="en-US" u="sng" dirty="0">
                <a:solidFill>
                  <a:schemeClr val="hlink"/>
                </a:solidFill>
                <a:latin typeface="Calibri" panose="020F0502020204030204" pitchFamily="34" charset="0"/>
                <a:cs typeface="Calibri" panose="020F0502020204030204" pitchFamily="34" charset="0"/>
                <a:hlinkClick r:id="rId6"/>
              </a:rPr>
              <a:t>διεύθυνση: https:</a:t>
            </a:r>
            <a:r>
              <a:rPr lang="en-US" dirty="0">
                <a:solidFill>
                  <a:schemeClr val="hlink"/>
                </a:solidFill>
                <a:latin typeface="Calibri" panose="020F0502020204030204" pitchFamily="34" charset="0"/>
                <a:cs typeface="Calibri" panose="020F0502020204030204" pitchFamily="34" charset="0"/>
              </a:rPr>
              <a:t>//cutt.ly/1RLbR4x </a:t>
            </a:r>
            <a:endParaRPr lang="en-US" dirty="0">
              <a:latin typeface="Calibri" panose="020F0502020204030204" pitchFamily="34" charset="0"/>
              <a:cs typeface="Calibri" panose="020F0502020204030204" pitchFamily="34" charset="0"/>
            </a:endParaRPr>
          </a:p>
          <a:p>
            <a:pPr indent="-191628">
              <a:lnSpc>
                <a:spcPct val="150000"/>
              </a:lnSpc>
              <a:buClr>
                <a:srgbClr val="FBE000"/>
              </a:buClr>
              <a:buFont typeface="Arial"/>
              <a:buChar char="●"/>
            </a:pPr>
            <a:r>
              <a:rPr lang="en-US" dirty="0" err="1">
                <a:latin typeface="Calibri" panose="020F0502020204030204" pitchFamily="34" charset="0"/>
                <a:cs typeface="Calibri" panose="020F0502020204030204" pitchFamily="34" charset="0"/>
              </a:rPr>
              <a:t>Whiddington </a:t>
            </a:r>
            <a:r>
              <a:rPr lang="en-US" dirty="0">
                <a:latin typeface="Calibri" panose="020F0502020204030204" pitchFamily="34" charset="0"/>
                <a:cs typeface="Calibri" panose="020F0502020204030204" pitchFamily="34" charset="0"/>
              </a:rPr>
              <a:t>(2021), With A Tencent Partnership, Sanxingdui Museum Goes All In On Its Cultural IP, προσβάσιμο στη </a:t>
            </a:r>
            <a:r>
              <a:rPr lang="en-US" u="sng" dirty="0">
                <a:solidFill>
                  <a:schemeClr val="hlink"/>
                </a:solidFill>
                <a:latin typeface="Calibri" panose="020F0502020204030204" pitchFamily="34" charset="0"/>
                <a:cs typeface="Calibri" panose="020F0502020204030204" pitchFamily="34" charset="0"/>
                <a:hlinkClick r:id="rId7"/>
              </a:rPr>
              <a:t>διεύθυνση: https:</a:t>
            </a:r>
            <a:r>
              <a:rPr lang="en-US" dirty="0">
                <a:latin typeface="Calibri" panose="020F0502020204030204" pitchFamily="34" charset="0"/>
                <a:cs typeface="Calibri" panose="020F0502020204030204" pitchFamily="34" charset="0"/>
              </a:rPr>
              <a:t>//cutt.ly/7WzKssj </a:t>
            </a:r>
          </a:p>
          <a:p>
            <a:pPr indent="-191628">
              <a:lnSpc>
                <a:spcPct val="150000"/>
              </a:lnSpc>
              <a:buClr>
                <a:srgbClr val="FBE000"/>
              </a:buClr>
              <a:buFont typeface="Arial"/>
              <a:buChar char="●"/>
            </a:pPr>
            <a:r>
              <a:rPr lang="en-US" dirty="0" err="1">
                <a:latin typeface="Calibri" panose="020F0502020204030204" pitchFamily="34" charset="0"/>
                <a:cs typeface="Calibri" panose="020F0502020204030204" pitchFamily="34" charset="0"/>
              </a:rPr>
              <a:t>L'Internationale: </a:t>
            </a:r>
            <a:r>
              <a:rPr lang="en-US" u="sng" dirty="0">
                <a:solidFill>
                  <a:schemeClr val="hlink"/>
                </a:solidFill>
                <a:latin typeface="Calibri" panose="020F0502020204030204" pitchFamily="34" charset="0"/>
                <a:cs typeface="Calibri" panose="020F0502020204030204" pitchFamily="34" charset="0"/>
                <a:hlinkClick r:id="rId8"/>
              </a:rPr>
              <a:t>https:</a:t>
            </a:r>
            <a:r>
              <a:rPr lang="en-US" dirty="0">
                <a:latin typeface="Calibri" panose="020F0502020204030204" pitchFamily="34" charset="0"/>
                <a:cs typeface="Calibri" panose="020F0502020204030204" pitchFamily="34" charset="0"/>
              </a:rPr>
              <a:t>//www.internationaleonline.org/ </a:t>
            </a:r>
          </a:p>
          <a:p>
            <a:pPr indent="-191628">
              <a:lnSpc>
                <a:spcPct val="150000"/>
              </a:lnSpc>
              <a:buClr>
                <a:srgbClr val="FBE000"/>
              </a:buClr>
              <a:buFont typeface="Arial"/>
              <a:buChar char="●"/>
            </a:pPr>
            <a:r>
              <a:rPr lang="en-US" dirty="0" err="1">
                <a:solidFill>
                  <a:schemeClr val="tx1"/>
                </a:solidFill>
                <a:latin typeface="Calibri" panose="020F0502020204030204" pitchFamily="34" charset="0"/>
                <a:cs typeface="Calibri" panose="020F0502020204030204" pitchFamily="34" charset="0"/>
              </a:rPr>
              <a:t>Whiddington </a:t>
            </a:r>
            <a:r>
              <a:rPr lang="en-US" dirty="0">
                <a:solidFill>
                  <a:schemeClr val="tx1"/>
                </a:solidFill>
                <a:latin typeface="Calibri" panose="020F0502020204030204" pitchFamily="34" charset="0"/>
                <a:cs typeface="Calibri" panose="020F0502020204030204" pitchFamily="34" charset="0"/>
              </a:rPr>
              <a:t>(2021), Inside The Valentine Museum's AR Tour That's Recontextualizing Historical Sites: </a:t>
            </a:r>
            <a:r>
              <a:rPr lang="en-US" u="sng" dirty="0">
                <a:solidFill>
                  <a:schemeClr val="hlink"/>
                </a:solidFill>
                <a:latin typeface="Calibri" panose="020F0502020204030204" pitchFamily="34" charset="0"/>
                <a:cs typeface="Calibri" panose="020F0502020204030204" pitchFamily="34" charset="0"/>
                <a:hlinkClick r:id="rId9"/>
              </a:rPr>
              <a:t>https://cutt.ly/7Wz6mzy</a:t>
            </a:r>
            <a:endParaRPr lang="en-US" dirty="0">
              <a:solidFill>
                <a:schemeClr val="hlink"/>
              </a:solidFill>
              <a:latin typeface="Calibri" panose="020F0502020204030204" pitchFamily="34" charset="0"/>
              <a:cs typeface="Calibri" panose="020F0502020204030204" pitchFamily="34" charset="0"/>
            </a:endParaRPr>
          </a:p>
          <a:p>
            <a:pPr indent="-191628">
              <a:lnSpc>
                <a:spcPct val="150000"/>
              </a:lnSpc>
              <a:buClr>
                <a:srgbClr val="FBE000"/>
              </a:buClr>
              <a:buFont typeface="Arial"/>
              <a:buChar char="●"/>
            </a:pPr>
            <a:r>
              <a:rPr lang="en-US" dirty="0">
                <a:solidFill>
                  <a:schemeClr val="tx1"/>
                </a:solidFill>
                <a:latin typeface="Calibri" panose="020F0502020204030204" pitchFamily="34" charset="0"/>
                <a:cs typeface="Calibri" panose="020F0502020204030204" pitchFamily="34" charset="0"/>
              </a:rPr>
              <a:t>Miro: </a:t>
            </a:r>
            <a:r>
              <a:rPr lang="en-US" u="sng" dirty="0">
                <a:solidFill>
                  <a:schemeClr val="hlink"/>
                </a:solidFill>
                <a:latin typeface="Calibri" panose="020F0502020204030204" pitchFamily="34" charset="0"/>
                <a:cs typeface="Calibri" panose="020F0502020204030204" pitchFamily="34" charset="0"/>
                <a:hlinkClick r:id="rId10"/>
              </a:rPr>
              <a:t>https:</a:t>
            </a:r>
            <a:r>
              <a:rPr lang="en-US" dirty="0">
                <a:solidFill>
                  <a:schemeClr val="hlink"/>
                </a:solidFill>
                <a:latin typeface="Calibri" panose="020F0502020204030204" pitchFamily="34" charset="0"/>
                <a:cs typeface="Calibri" panose="020F0502020204030204" pitchFamily="34" charset="0"/>
              </a:rPr>
              <a:t>//www.miro.com/ </a:t>
            </a:r>
          </a:p>
        </p:txBody>
      </p:sp>
    </p:spTree>
    <p:extLst>
      <p:ext uri="{BB962C8B-B14F-4D97-AF65-F5344CB8AC3E}">
        <p14:creationId xmlns:p14="http://schemas.microsoft.com/office/powerpoint/2010/main" val="2606584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288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35" descr="A picture containing building, outdoor&#10;&#10;Description automatically generated"/>
          <p:cNvPicPr preferRelativeResize="0">
            <a:picLocks noGrp="1"/>
          </p:cNvPicPr>
          <p:nvPr>
            <p:ph type="pic" idx="2"/>
          </p:nvPr>
        </p:nvPicPr>
        <p:blipFill rotWithShape="1">
          <a:blip r:embed="rId3">
            <a:alphaModFix/>
          </a:blip>
          <a:srcRect t="20420" b="20420"/>
          <a:stretch/>
        </p:blipFill>
        <p:spPr>
          <a:xfrm>
            <a:off x="2" y="3203071"/>
            <a:ext cx="12191998" cy="3654930"/>
          </a:xfrm>
          <a:prstGeom prst="rect">
            <a:avLst/>
          </a:prstGeom>
          <a:solidFill>
            <a:srgbClr val="E43794"/>
          </a:solidFill>
          <a:ln>
            <a:noFill/>
          </a:ln>
        </p:spPr>
      </p:pic>
      <p:sp>
        <p:nvSpPr>
          <p:cNvPr id="304" name="Google Shape;304;p35"/>
          <p:cNvSpPr txBox="1">
            <a:spLocks noGrp="1"/>
          </p:cNvSpPr>
          <p:nvPr>
            <p:ph type="body" idx="1"/>
          </p:nvPr>
        </p:nvSpPr>
        <p:spPr>
          <a:xfrm>
            <a:off x="0" y="849478"/>
            <a:ext cx="12192000" cy="708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E43794"/>
              </a:buClr>
              <a:buSzPts val="4000"/>
              <a:buNone/>
            </a:pPr>
            <a:r>
              <a:rPr lang="en-US" dirty="0">
                <a:latin typeface="Calibri" panose="020F0502020204030204" pitchFamily="34" charset="0"/>
                <a:cs typeface="Calibri" panose="020F0502020204030204" pitchFamily="34" charset="0"/>
              </a:rPr>
              <a:t>Σας ευχαριστούμε για την προσοχή σας!</a:t>
            </a:r>
            <a:endParaRPr dirty="0">
              <a:latin typeface="Calibri" panose="020F0502020204030204" pitchFamily="34" charset="0"/>
              <a:cs typeface="Calibri" panose="020F0502020204030204" pitchFamily="34" charset="0"/>
            </a:endParaRPr>
          </a:p>
        </p:txBody>
      </p:sp>
      <p:pic>
        <p:nvPicPr>
          <p:cNvPr id="305" name="Google Shape;305;p35" descr="Logo&#10;&#10;Description automatically generated"/>
          <p:cNvPicPr preferRelativeResize="0"/>
          <p:nvPr/>
        </p:nvPicPr>
        <p:blipFill rotWithShape="1">
          <a:blip r:embed="rId4">
            <a:alphaModFix/>
          </a:blip>
          <a:srcRect/>
          <a:stretch/>
        </p:blipFill>
        <p:spPr>
          <a:xfrm>
            <a:off x="9708832" y="4641305"/>
            <a:ext cx="2109154" cy="1925749"/>
          </a:xfrm>
          <a:prstGeom prst="rect">
            <a:avLst/>
          </a:prstGeom>
          <a:noFill/>
          <a:ln>
            <a:noFill/>
          </a:ln>
        </p:spPr>
      </p:pic>
      <p:sp>
        <p:nvSpPr>
          <p:cNvPr id="306" name="Google Shape;306;p35"/>
          <p:cNvSpPr txBox="1">
            <a:spLocks noGrp="1"/>
          </p:cNvSpPr>
          <p:nvPr>
            <p:ph type="body" idx="3"/>
          </p:nvPr>
        </p:nvSpPr>
        <p:spPr>
          <a:xfrm>
            <a:off x="0" y="1572535"/>
            <a:ext cx="12192000" cy="6267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7F7F7F"/>
              </a:buClr>
              <a:buSzPts val="2000"/>
              <a:buNone/>
            </a:pPr>
            <a:r>
              <a:rPr lang="en-US" sz="3000" dirty="0">
                <a:latin typeface="Calibri" panose="020F0502020204030204" pitchFamily="34" charset="0"/>
                <a:cs typeface="Calibri" panose="020F0502020204030204" pitchFamily="34" charset="0"/>
              </a:rPr>
              <a:t>Ερωτήσεις; </a:t>
            </a:r>
            <a:endParaRPr sz="3000" dirty="0">
              <a:latin typeface="Calibri" panose="020F0502020204030204" pitchFamily="34" charset="0"/>
              <a:cs typeface="Calibri" panose="020F0502020204030204" pitchFamily="34" charset="0"/>
            </a:endParaRPr>
          </a:p>
        </p:txBody>
      </p:sp>
    </p:spTree>
  </p:cSld>
  <p:clrMapOvr>
    <a:masterClrMapping/>
  </p:clrMapOvr>
</p:sld>
</file>

<file path=ppt/slides/slide31717.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30163" b="30163"/>
          <a:stretch/>
        </p:blipFill>
        <p:spPr>
          <a:solidFill>
            <a:srgbClr val="FBE000"/>
          </a:solidFill>
        </p:spPr>
      </p:pic>
      <p:sp>
        <p:nvSpPr>
          <p:cNvPr id="6" name="Google Shape;177;p20">
            <a:extLst>
              <a:ext uri="{FF2B5EF4-FFF2-40B4-BE49-F238E27FC236}">
                <a16:creationId xmlns:a16="http://schemas.microsoft.com/office/drawing/2014/main" id="{F75AB7F5-35A4-2E43-AADC-9B0810C1EDD3}"/>
              </a:ext>
            </a:extLst>
          </p:cNvPr>
          <p:cNvSpPr txBox="1"/>
          <p:nvPr/>
        </p:nvSpPr>
        <p:spPr>
          <a:xfrm>
            <a:off x="5193991" y="515294"/>
            <a:ext cx="467868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dirty="0">
                <a:solidFill>
                  <a:srgbClr val="E43794"/>
                </a:solidFill>
                <a:latin typeface="Calibri" panose="020F0502020204030204" pitchFamily="34" charset="0"/>
                <a:ea typeface="Avenir"/>
                <a:cs typeface="Calibri" panose="020F0502020204030204" pitchFamily="34" charset="0"/>
                <a:sym typeface="Avenir"/>
              </a:rPr>
              <a:t>"Όταν πρέπει να καινοτομήσεις, χρειάζεσαι συνεργασία".</a:t>
            </a:r>
            <a:endParaRPr sz="2400" b="1" dirty="0">
              <a:solidFill>
                <a:srgbClr val="E43794"/>
              </a:solidFill>
              <a:latin typeface="Calibri" panose="020F0502020204030204" pitchFamily="34" charset="0"/>
              <a:ea typeface="Avenir"/>
              <a:cs typeface="Calibri" panose="020F0502020204030204" pitchFamily="34" charset="0"/>
              <a:sym typeface="Avenir"/>
            </a:endParaRPr>
          </a:p>
        </p:txBody>
      </p:sp>
      <p:sp>
        <p:nvSpPr>
          <p:cNvPr id="7" name="Google Shape;176;p20">
            <a:extLst>
              <a:ext uri="{FF2B5EF4-FFF2-40B4-BE49-F238E27FC236}">
                <a16:creationId xmlns:a16="http://schemas.microsoft.com/office/drawing/2014/main" id="{70ACA61D-C3EC-BE46-9DED-B58218E546FD}"/>
              </a:ext>
            </a:extLst>
          </p:cNvPr>
          <p:cNvSpPr txBox="1"/>
          <p:nvPr/>
        </p:nvSpPr>
        <p:spPr>
          <a:xfrm>
            <a:off x="6506615" y="1438593"/>
            <a:ext cx="2879100" cy="446400"/>
          </a:xfrm>
          <a:prstGeom prst="rect">
            <a:avLst/>
          </a:prstGeom>
          <a:noFill/>
          <a:ln>
            <a:noFill/>
          </a:ln>
        </p:spPr>
        <p:txBody>
          <a:bodyPr spcFirstLastPara="1" wrap="square" lIns="91425" tIns="91425" rIns="91425" bIns="91425" anchor="t" anchorCtr="0">
            <a:spAutoFit/>
          </a:bodyPr>
          <a:lstStyle/>
          <a:p>
            <a:pPr marL="457200" lvl="0" indent="-336550" algn="r" rtl="0">
              <a:spcBef>
                <a:spcPts val="0"/>
              </a:spcBef>
              <a:spcAft>
                <a:spcPts val="0"/>
              </a:spcAft>
              <a:buClr>
                <a:srgbClr val="E43794"/>
              </a:buClr>
              <a:buSzPts val="1700"/>
              <a:buFont typeface="Avenir"/>
              <a:buChar char="-"/>
            </a:pPr>
            <a:r>
              <a:rPr lang="en-US" sz="1700" i="1" dirty="0">
                <a:solidFill>
                  <a:srgbClr val="E43794"/>
                </a:solidFill>
                <a:latin typeface="Avenir"/>
                <a:ea typeface="Avenir"/>
                <a:cs typeface="Avenir"/>
                <a:sym typeface="Avenir"/>
              </a:rPr>
              <a:t>Marissa Mayer</a:t>
            </a:r>
            <a:endParaRPr sz="1700" i="1" dirty="0">
              <a:solidFill>
                <a:srgbClr val="E43794"/>
              </a:solidFill>
              <a:latin typeface="Avenir"/>
              <a:ea typeface="Avenir"/>
              <a:cs typeface="Avenir"/>
              <a:sym typeface="Avenir"/>
            </a:endParaRPr>
          </a:p>
        </p:txBody>
      </p:sp>
      <p:sp>
        <p:nvSpPr>
          <p:cNvPr id="8" name="Google Shape;224;p26">
            <a:extLst>
              <a:ext uri="{FF2B5EF4-FFF2-40B4-BE49-F238E27FC236}">
                <a16:creationId xmlns:a16="http://schemas.microsoft.com/office/drawing/2014/main" id="{69F6A017-9F61-DF45-8502-C41A95681E72}"/>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t>3</a:t>
            </a:fld>
            <a:endParaRPr lang="en-US" dirty="0"/>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41111.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3" name="Google Shape;183;p21"/>
          <p:cNvSpPr txBox="1">
            <a:spLocks noGrp="1"/>
          </p:cNvSpPr>
          <p:nvPr>
            <p:ph type="body" idx="1"/>
          </p:nvPr>
        </p:nvSpPr>
        <p:spPr>
          <a:xfrm>
            <a:off x="465675" y="626397"/>
            <a:ext cx="11260800" cy="777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sz="4000" dirty="0"/>
              <a:t>ΜΑΘΗΣΙΑΚΟΊ ΣΤΌΧΟΙ</a:t>
            </a:r>
            <a:endParaRPr sz="4000" dirty="0"/>
          </a:p>
        </p:txBody>
      </p:sp>
      <p:sp>
        <p:nvSpPr>
          <p:cNvPr id="184" name="Google Shape;184;p21"/>
          <p:cNvSpPr txBox="1">
            <a:spLocks noGrp="1"/>
          </p:cNvSpPr>
          <p:nvPr>
            <p:ph type="body" idx="2"/>
          </p:nvPr>
        </p:nvSpPr>
        <p:spPr>
          <a:xfrm>
            <a:off x="566159" y="2311336"/>
            <a:ext cx="11341138" cy="41088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100"/>
              <a:buNone/>
            </a:pPr>
            <a:r>
              <a:rPr lang="en-US" sz="3200" dirty="0">
                <a:latin typeface="Calibri" panose="020F0502020204030204" pitchFamily="34" charset="0"/>
                <a:cs typeface="Calibri" panose="020F0502020204030204" pitchFamily="34" charset="0"/>
              </a:rPr>
              <a:t>Με την ολοκλήρωση αυτής της ενότητας θα είστε σε θέση να:</a:t>
            </a:r>
            <a:endParaRPr sz="3200" dirty="0">
              <a:latin typeface="Calibri" panose="020F0502020204030204" pitchFamily="34" charset="0"/>
              <a:cs typeface="Calibri" panose="020F0502020204030204" pitchFamily="34" charset="0"/>
            </a:endParaRPr>
          </a:p>
          <a:p>
            <a:pPr marL="457200" marR="0" lvl="0" indent="-304800" algn="l" rtl="0">
              <a:lnSpc>
                <a:spcPct val="100000"/>
              </a:lnSpc>
              <a:spcBef>
                <a:spcPts val="1000"/>
              </a:spcBef>
              <a:spcAft>
                <a:spcPts val="0"/>
              </a:spcAft>
              <a:buClr>
                <a:srgbClr val="D41A6A"/>
              </a:buClr>
              <a:buSzPct val="100000"/>
              <a:buFont typeface="Avenir"/>
              <a:buChar char="●"/>
            </a:pPr>
            <a:r>
              <a:rPr lang="en-US" sz="2800" u="none" strike="noStrike" cap="none" dirty="0">
                <a:latin typeface="Avenir"/>
                <a:ea typeface="Avenir"/>
                <a:cs typeface="Avenir"/>
              </a:rPr>
              <a:t>Καθορισμός των βασικών κατηγοριών συνεργατών για ένα έργο ψηφιακής πολιτιστικής κληρονομιάς</a:t>
            </a:r>
          </a:p>
          <a:p>
            <a:pPr marL="457200" marR="0" lvl="0" indent="-304800" algn="l">
              <a:lnSpc>
                <a:spcPct val="100000"/>
              </a:lnSpc>
              <a:spcBef>
                <a:spcPts val="1000"/>
              </a:spcBef>
              <a:spcAft>
                <a:spcPts val="0"/>
              </a:spcAft>
              <a:buClr>
                <a:srgbClr val="D41A6A"/>
              </a:buClr>
              <a:buSzPct val="100000"/>
              <a:buFont typeface="Avenir"/>
              <a:buChar char="●"/>
            </a:pPr>
            <a:r>
              <a:rPr lang="en-US" sz="2800" u="none" strike="noStrike" cap="none" dirty="0">
                <a:latin typeface="Avenir"/>
                <a:ea typeface="Avenir"/>
                <a:cs typeface="Avenir"/>
              </a:rPr>
              <a:t>Περιγράψτε 4 κοινά λάθη κατά την επαφή με εταίρους και συνεργάτες</a:t>
            </a:r>
            <a:endParaRPr lang="en-US" sz="2800" dirty="0">
              <a:latin typeface="Avenir"/>
            </a:endParaRPr>
          </a:p>
          <a:p>
            <a:pPr marL="457200" marR="0" lvl="0" indent="-304800" algn="l">
              <a:lnSpc>
                <a:spcPct val="100000"/>
              </a:lnSpc>
              <a:spcBef>
                <a:spcPts val="1000"/>
              </a:spcBef>
              <a:spcAft>
                <a:spcPts val="0"/>
              </a:spcAft>
              <a:buClr>
                <a:srgbClr val="D41A6A"/>
              </a:buClr>
              <a:buSzPct val="100000"/>
              <a:buFont typeface="Avenir"/>
              <a:buChar char="●"/>
            </a:pPr>
            <a:r>
              <a:rPr lang="en-US" sz="2800" dirty="0">
                <a:latin typeface="Avenir"/>
              </a:rPr>
              <a:t>Περιγράψτε 4 βασικά βήματα για το σχεδιασμό μιας εταιρικής σχέσης</a:t>
            </a:r>
          </a:p>
        </p:txBody>
      </p:sp>
      <p:sp>
        <p:nvSpPr>
          <p:cNvPr id="5" name="Google Shape;224;p26">
            <a:extLst>
              <a:ext uri="{FF2B5EF4-FFF2-40B4-BE49-F238E27FC236}">
                <a16:creationId xmlns:a16="http://schemas.microsoft.com/office/drawing/2014/main" id="{446E12EC-D295-C546-ABAA-1E1223571C61}"/>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t>4</a:t>
            </a:fld>
            <a:endParaRPr lang="en-US" dirty="0"/>
          </a:p>
        </p:txBody>
      </p:sp>
    </p:spTree>
  </p:cSld>
  <p:clrMapOvr>
    <a:masterClrMapping/>
  </p:clrMapOvr>
</p:sld>
</file>

<file path=ppt/slides/slide52828.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644206"/>
            <a:ext cx="7735886" cy="1277729"/>
          </a:xfrm>
        </p:spPr>
        <p:txBody>
          <a:bodyPr/>
          <a:lstStyle/>
          <a:p>
            <a:pPr lvl="0">
              <a:spcBef>
                <a:spcPts val="0"/>
              </a:spcBef>
              <a:buClr>
                <a:schemeClr val="lt1"/>
              </a:buClr>
              <a:buSzPts val="4000"/>
            </a:pPr>
            <a:r>
              <a:rPr lang="en-US" sz="4000" dirty="0">
                <a:latin typeface="Calibri" panose="020F0502020204030204" pitchFamily="34" charset="0"/>
                <a:cs typeface="Calibri" panose="020F0502020204030204" pitchFamily="34" charset="0"/>
              </a:rPr>
              <a:t>Εισαγωγή στην </a:t>
            </a:r>
          </a:p>
          <a:p>
            <a:pPr lvl="0">
              <a:spcBef>
                <a:spcPts val="0"/>
              </a:spcBef>
              <a:buClr>
                <a:schemeClr val="lt1"/>
              </a:buClr>
              <a:buSzPts val="4000"/>
            </a:pPr>
            <a:r>
              <a:rPr lang="en-US" sz="4000" dirty="0">
                <a:latin typeface="Calibri" panose="020F0502020204030204" pitchFamily="34" charset="0"/>
                <a:cs typeface="Calibri" panose="020F0502020204030204" pitchFamily="34" charset="0"/>
              </a:rPr>
              <a:t>συνεργατικές διαδικασίες</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0"/>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3824958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55.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3"/>
          <p:cNvSpPr txBox="1">
            <a:spLocks noGrp="1"/>
          </p:cNvSpPr>
          <p:nvPr>
            <p:ph type="body" idx="1"/>
          </p:nvPr>
        </p:nvSpPr>
        <p:spPr>
          <a:xfrm>
            <a:off x="347423" y="1011480"/>
            <a:ext cx="5614878" cy="115421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en-US" dirty="0">
                <a:latin typeface="Calibri" panose="020F0502020204030204" pitchFamily="34" charset="0"/>
                <a:cs typeface="Calibri" panose="020F0502020204030204" pitchFamily="34" charset="0"/>
              </a:rPr>
              <a:t>Συνεργασίες στον πολιτιστικό τομέα</a:t>
            </a:r>
            <a:endParaRPr dirty="0">
              <a:latin typeface="Calibri" panose="020F0502020204030204" pitchFamily="34" charset="0"/>
              <a:cs typeface="Calibri" panose="020F0502020204030204" pitchFamily="34" charset="0"/>
            </a:endParaRPr>
          </a:p>
        </p:txBody>
      </p:sp>
      <p:pic>
        <p:nvPicPr>
          <p:cNvPr id="200" name="Google Shape;200;p23"/>
          <p:cNvPicPr preferRelativeResize="0"/>
          <p:nvPr/>
        </p:nvPicPr>
        <p:blipFill rotWithShape="1">
          <a:blip r:embed="rId3">
            <a:alphaModFix/>
          </a:blip>
          <a:srcRect t="8906" b="15226"/>
          <a:stretch/>
        </p:blipFill>
        <p:spPr>
          <a:xfrm>
            <a:off x="7088435" y="2980350"/>
            <a:ext cx="3652301" cy="3877650"/>
          </a:xfrm>
          <a:prstGeom prst="rect">
            <a:avLst/>
          </a:prstGeom>
          <a:noFill/>
          <a:ln>
            <a:noFill/>
          </a:ln>
        </p:spPr>
      </p:pic>
      <p:sp>
        <p:nvSpPr>
          <p:cNvPr id="201" name="Google Shape;201;p23"/>
          <p:cNvSpPr txBox="1">
            <a:spLocks noGrp="1"/>
          </p:cNvSpPr>
          <p:nvPr>
            <p:ph type="body" idx="3"/>
          </p:nvPr>
        </p:nvSpPr>
        <p:spPr>
          <a:xfrm>
            <a:off x="347423" y="2336861"/>
            <a:ext cx="6086829" cy="38776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None/>
            </a:pPr>
            <a:r>
              <a:rPr lang="en-US" dirty="0">
                <a:latin typeface="Calibri" panose="020F0502020204030204" pitchFamily="34" charset="0"/>
                <a:cs typeface="Calibri" panose="020F0502020204030204" pitchFamily="34" charset="0"/>
              </a:rPr>
              <a:t>Ένα βασικό χαρακτηριστικό του πολιτιστικού τομέα είναι ότι δεν υπάρχουν πραγματικοί ανταγωνιστές: όλα τα πολιτιστικά ιδρύματα επιδιώκουν μια </a:t>
            </a:r>
            <a:r>
              <a:rPr lang="en-US" dirty="0">
                <a:solidFill>
                  <a:srgbClr val="E43794"/>
                </a:solidFill>
                <a:latin typeface="Calibri" panose="020F0502020204030204" pitchFamily="34" charset="0"/>
                <a:cs typeface="Calibri" panose="020F0502020204030204" pitchFamily="34" charset="0"/>
              </a:rPr>
              <a:t>βασική κοινή αποστολή </a:t>
            </a:r>
            <a:r>
              <a:rPr lang="en-US" dirty="0">
                <a:latin typeface="Calibri" panose="020F0502020204030204" pitchFamily="34" charset="0"/>
                <a:cs typeface="Calibri" panose="020F0502020204030204" pitchFamily="34" charset="0"/>
              </a:rPr>
              <a:t>να διατηρήσουν και να προωθήσουν την πολιτιστική κληρονομιά, να εκπαιδεύσουν τους πολίτες και τους επισκέπτες και να μοιραστούν και να προωθήσουν τη γνώση. Για το λόγο αυτό, είναι ιδιαίτερα σημαντικό να δημιουργηθούν συμπράξεις και συνεργασίες που θα διευκολύνουν την επίτευξη αυτών των κοινών στόχων.</a:t>
            </a:r>
            <a:endParaRPr dirty="0">
              <a:latin typeface="Calibri" panose="020F0502020204030204" pitchFamily="34" charset="0"/>
              <a:cs typeface="Calibri" panose="020F0502020204030204" pitchFamily="34" charset="0"/>
            </a:endParaRPr>
          </a:p>
        </p:txBody>
      </p:sp>
      <p:sp>
        <p:nvSpPr>
          <p:cNvPr id="5" name="Google Shape;224;p26">
            <a:extLst>
              <a:ext uri="{FF2B5EF4-FFF2-40B4-BE49-F238E27FC236}">
                <a16:creationId xmlns:a16="http://schemas.microsoft.com/office/drawing/2014/main" id="{0857E31A-0E8E-C54A-BDEA-F2A685B73421}"/>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solidFill>
                  <a:schemeClr val="bg1"/>
                </a:solidFill>
              </a:rPr>
              <a:t>6</a:t>
            </a:fld>
            <a:endParaRPr lang="en-US" dirty="0">
              <a:solidFill>
                <a:schemeClr val="bg1"/>
              </a:solidFill>
            </a:endParaRPr>
          </a:p>
        </p:txBody>
      </p:sp>
    </p:spTree>
  </p:cSld>
  <p:clrMapOvr>
    <a:masterClrMapping/>
  </p:clrMapOvr>
</p:sld>
</file>

<file path=ppt/slides/slide7222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9" name="Google Shape;199;p23">
            <a:extLst>
              <a:ext uri="{FF2B5EF4-FFF2-40B4-BE49-F238E27FC236}">
                <a16:creationId xmlns:a16="http://schemas.microsoft.com/office/drawing/2014/main" id="{02DBFCF0-8888-7546-8FFF-EACF4C481771}"/>
              </a:ext>
            </a:extLst>
          </p:cNvPr>
          <p:cNvSpPr txBox="1">
            <a:spLocks noGrp="1"/>
          </p:cNvSpPr>
          <p:nvPr>
            <p:ph type="body" idx="1"/>
          </p:nvPr>
        </p:nvSpPr>
        <p:spPr>
          <a:xfrm>
            <a:off x="6211401" y="1084749"/>
            <a:ext cx="5614878" cy="115421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en-US" dirty="0">
                <a:latin typeface="Calibri" panose="020F0502020204030204" pitchFamily="34" charset="0"/>
                <a:cs typeface="Calibri" panose="020F0502020204030204" pitchFamily="34" charset="0"/>
              </a:rPr>
              <a:t>Συνεργασίες στον πολιτιστικό τομέα</a:t>
            </a:r>
            <a:endParaRPr dirty="0">
              <a:latin typeface="Calibri" panose="020F0502020204030204" pitchFamily="34" charset="0"/>
              <a:cs typeface="Calibri" panose="020F0502020204030204" pitchFamily="34" charset="0"/>
            </a:endParaRPr>
          </a:p>
        </p:txBody>
      </p:sp>
      <p:sp>
        <p:nvSpPr>
          <p:cNvPr id="10" name="Google Shape;201;p23">
            <a:extLst>
              <a:ext uri="{FF2B5EF4-FFF2-40B4-BE49-F238E27FC236}">
                <a16:creationId xmlns:a16="http://schemas.microsoft.com/office/drawing/2014/main" id="{32C9D7D5-3AA1-424C-8DC8-86206F7E1E61}"/>
              </a:ext>
            </a:extLst>
          </p:cNvPr>
          <p:cNvSpPr txBox="1">
            <a:spLocks/>
          </p:cNvSpPr>
          <p:nvPr/>
        </p:nvSpPr>
        <p:spPr>
          <a:xfrm>
            <a:off x="6211401" y="2589018"/>
            <a:ext cx="5614800" cy="3219899"/>
          </a:xfrm>
          <a:prstGeom prst="rect">
            <a:avLst/>
          </a:prstGeom>
          <a:noFill/>
          <a:ln>
            <a:noFill/>
          </a:ln>
        </p:spPr>
        <p:txBody>
          <a:bodyPr spcFirstLastPara="1" wrap="square" lIns="91425" tIns="45700" rIns="91425" bIns="45700" anchor="t" anchorCtr="0">
            <a:noAutofit/>
          </a:bodyPr>
          <a:lstStyle/>
          <a:p>
            <a:pPr algn="just" rtl="0">
              <a:buClr>
                <a:schemeClr val="dk1"/>
              </a:buClr>
              <a:buSzPts val="1100"/>
              <a:buFontTx/>
            </a:pPr>
            <a:r>
              <a:rPr lang="en-US" sz="2400" dirty="0">
                <a:solidFill>
                  <a:srgbClr val="E43794"/>
                </a:solidFill>
                <a:latin typeface="Calibri" panose="020F0502020204030204" pitchFamily="34" charset="0"/>
                <a:cs typeface="Calibri" panose="020F0502020204030204" pitchFamily="34" charset="0"/>
              </a:rPr>
              <a:t>Η συνεργασία μπορεί να γίνει σε όλα τα επίπεδα: </a:t>
            </a:r>
          </a:p>
          <a:p>
            <a:pPr algn="just" rtl="0">
              <a:buClr>
                <a:schemeClr val="dk1"/>
              </a:buClr>
              <a:buSzPts val="1100"/>
              <a:buFontTx/>
            </a:pPr>
            <a:endParaRPr lang="en-US" sz="2400" dirty="0">
              <a:solidFill>
                <a:schemeClr val="bg1">
                  <a:lumMod val="50000"/>
                </a:schemeClr>
              </a:solidFill>
              <a:latin typeface="Calibri" panose="020F0502020204030204" pitchFamily="34" charset="0"/>
              <a:cs typeface="Calibri" panose="020F0502020204030204" pitchFamily="34" charset="0"/>
            </a:endParaRPr>
          </a:p>
          <a:p>
            <a:pPr marL="457200" indent="-342900" rtl="0">
              <a:buClr>
                <a:srgbClr val="FBE000"/>
              </a:buClr>
              <a:buSzPts val="1800"/>
              <a:buFontTx/>
              <a:buChar char="●"/>
            </a:pPr>
            <a:r>
              <a:rPr lang="en-US" sz="2400" dirty="0">
                <a:solidFill>
                  <a:schemeClr val="bg1">
                    <a:lumMod val="50000"/>
                  </a:schemeClr>
                </a:solidFill>
                <a:latin typeface="Calibri" panose="020F0502020204030204" pitchFamily="34" charset="0"/>
                <a:cs typeface="Calibri" panose="020F0502020204030204" pitchFamily="34" charset="0"/>
              </a:rPr>
              <a:t>μεταξύ διαφορετικών πολιτιστικών οργανισμών</a:t>
            </a:r>
          </a:p>
          <a:p>
            <a:pPr marL="457200" indent="-342900" rtl="0">
              <a:buClr>
                <a:srgbClr val="FBE000"/>
              </a:buClr>
              <a:buSzPts val="1800"/>
              <a:buFontTx/>
              <a:buChar char="●"/>
            </a:pPr>
            <a:r>
              <a:rPr lang="en-US" sz="2400" dirty="0">
                <a:solidFill>
                  <a:schemeClr val="bg1">
                    <a:lumMod val="50000"/>
                  </a:schemeClr>
                </a:solidFill>
                <a:latin typeface="Calibri" panose="020F0502020204030204" pitchFamily="34" charset="0"/>
                <a:cs typeface="Calibri" panose="020F0502020204030204" pitchFamily="34" charset="0"/>
              </a:rPr>
              <a:t>μεταξύ πολιτιστικών ιδρυμάτων και οργανισμών από διαφορετικούς τομείς</a:t>
            </a:r>
          </a:p>
          <a:p>
            <a:pPr marL="457200" indent="-342900" rtl="0">
              <a:buClr>
                <a:srgbClr val="FBE000"/>
              </a:buClr>
              <a:buSzPts val="1800"/>
              <a:buFontTx/>
              <a:buChar char="●"/>
            </a:pPr>
            <a:r>
              <a:rPr lang="en-US" sz="2400" dirty="0">
                <a:solidFill>
                  <a:schemeClr val="bg1">
                    <a:lumMod val="50000"/>
                  </a:schemeClr>
                </a:solidFill>
                <a:latin typeface="Calibri" panose="020F0502020204030204" pitchFamily="34" charset="0"/>
                <a:cs typeface="Calibri" panose="020F0502020204030204" pitchFamily="34" charset="0"/>
              </a:rPr>
              <a:t>μεταξύ πολιτιστικών ιδρυμάτων και τοπικών κοινοτήτων</a:t>
            </a:r>
          </a:p>
          <a:p>
            <a:pPr algn="just" rtl="0">
              <a:buClr>
                <a:schemeClr val="dk1"/>
              </a:buClr>
              <a:buSzPts val="1100"/>
              <a:buFontTx/>
            </a:pPr>
            <a:endParaRPr lang="en-US" sz="2400" dirty="0">
              <a:solidFill>
                <a:schemeClr val="bg1">
                  <a:lumMod val="50000"/>
                </a:schemeClr>
              </a:solidFill>
              <a:latin typeface="Calibri" panose="020F0502020204030204" pitchFamily="34" charset="0"/>
              <a:cs typeface="Calibri" panose="020F0502020204030204" pitchFamily="34" charset="0"/>
            </a:endParaRPr>
          </a:p>
          <a:p>
            <a:pPr algn="just" rtl="0">
              <a:buClr>
                <a:schemeClr val="dk1"/>
              </a:buClr>
              <a:buSzPts val="1100"/>
              <a:buFont typeface="Arial"/>
              <a:buNone/>
            </a:pPr>
            <a:endParaRPr lang="en-US" sz="2400" dirty="0">
              <a:solidFill>
                <a:sysClr val="windowText" lastClr="000000"/>
              </a:solidFill>
              <a:latin typeface="Calibri" panose="020F0502020204030204" pitchFamily="34" charset="0"/>
              <a:cs typeface="Calibri" panose="020F0502020204030204" pitchFamily="34" charset="0"/>
            </a:endParaRPr>
          </a:p>
        </p:txBody>
      </p:sp>
      <p:pic>
        <p:nvPicPr>
          <p:cNvPr id="7" name="Immagine 6" descr="Immagine che contiene persona, interni&#10;&#10;Descrizione generata automaticamente">
            <a:extLst>
              <a:ext uri="{FF2B5EF4-FFF2-40B4-BE49-F238E27FC236}">
                <a16:creationId xmlns:a16="http://schemas.microsoft.com/office/drawing/2014/main" id="{4423FE08-6406-B643-B38E-5B74932F8DE2}"/>
              </a:ext>
            </a:extLst>
          </p:cNvPr>
          <p:cNvPicPr>
            <a:picLocks noChangeAspect="1"/>
          </p:cNvPicPr>
          <p:nvPr/>
        </p:nvPicPr>
        <p:blipFill rotWithShape="1">
          <a:blip r:embed="rId3"/>
          <a:srcRect l="18427" r="30154"/>
          <a:stretch/>
        </p:blipFill>
        <p:spPr>
          <a:xfrm>
            <a:off x="1402080" y="1539936"/>
            <a:ext cx="4104000" cy="5318064"/>
          </a:xfrm>
          <a:prstGeom prst="rect">
            <a:avLst/>
          </a:prstGeom>
        </p:spPr>
      </p:pic>
      <p:sp>
        <p:nvSpPr>
          <p:cNvPr id="14" name="Google Shape;224;p26">
            <a:extLst>
              <a:ext uri="{FF2B5EF4-FFF2-40B4-BE49-F238E27FC236}">
                <a16:creationId xmlns:a16="http://schemas.microsoft.com/office/drawing/2014/main" id="{F50459B5-CD37-E746-8B49-F70DBC46A0F7}"/>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t>7</a:t>
            </a:fld>
            <a:endParaRPr lang="en-US" dirty="0"/>
          </a:p>
        </p:txBody>
      </p:sp>
    </p:spTree>
    <p:extLst>
      <p:ext uri="{BB962C8B-B14F-4D97-AF65-F5344CB8AC3E}">
        <p14:creationId xmlns:p14="http://schemas.microsoft.com/office/powerpoint/2010/main" val="1372477183"/>
      </p:ext>
    </p:extLst>
  </p:cSld>
  <p:clrMapOvr>
    <a:masterClrMapping/>
  </p:clrMapOvr>
</p:sld>
</file>

<file path=ppt/slides/slide81818.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4F1813C-9F31-4E3E-A960-44320E55E65A}"/>
              </a:ext>
            </a:extLst>
          </p:cNvPr>
          <p:cNvPicPr>
            <a:picLocks noGrp="1" noChangeAspect="1"/>
          </p:cNvPicPr>
          <p:nvPr>
            <p:ph type="pic" sz="quarter" idx="13"/>
          </p:nvPr>
        </p:nvPicPr>
        <p:blipFill>
          <a:blip r:embed="rId3"/>
          <a:srcRect l="2731" r="2731"/>
          <a:stretch/>
        </p:blipFill>
        <p:spPr>
          <a:xfrm>
            <a:off x="0" y="1"/>
            <a:ext cx="12204000" cy="3429000"/>
          </a:xfrm>
          <a:noFill/>
        </p:spPr>
      </p:pic>
      <p:sp>
        <p:nvSpPr>
          <p:cNvPr id="8" name="Google Shape;207;p24">
            <a:extLst>
              <a:ext uri="{FF2B5EF4-FFF2-40B4-BE49-F238E27FC236}">
                <a16:creationId xmlns:a16="http://schemas.microsoft.com/office/drawing/2014/main" id="{2A73C3EE-9EFA-0648-900F-D1A510B81A48}"/>
              </a:ext>
            </a:extLst>
          </p:cNvPr>
          <p:cNvSpPr txBox="1">
            <a:spLocks/>
          </p:cNvSpPr>
          <p:nvPr/>
        </p:nvSpPr>
        <p:spPr>
          <a:xfrm>
            <a:off x="440700" y="3785240"/>
            <a:ext cx="11310600" cy="275272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rPr>
              <a:t>Η σημασία της συνεργασίας στον πολιτιστικό τομέα είναι ακόμη πιο εμφανής κατά το σχεδιασμό και την ανάπτυξη καθηλωτικών ψηφιακών πολιτιστικών και τουριστικών εμπειριών, λόγω της φύσης τους ως </a:t>
            </a:r>
            <a:r>
              <a:rPr lang="en-US" sz="2400" dirty="0">
                <a:solidFill>
                  <a:srgbClr val="E43794"/>
                </a:solidFill>
                <a:latin typeface="Calibri" panose="020F0502020204030204" pitchFamily="34" charset="0"/>
                <a:cs typeface="Calibri" panose="020F0502020204030204" pitchFamily="34" charset="0"/>
              </a:rPr>
              <a:t>πολύπλοκων διαδικασιών που εμπλέκουν ένα ευρύ φάσμα ενδιαφερομένων. </a:t>
            </a:r>
          </a:p>
          <a:p>
            <a:pPr algn="just">
              <a:buClr>
                <a:schemeClr val="dk1"/>
              </a:buClr>
              <a:buSzPts val="1100"/>
            </a:pPr>
            <a:endParaRPr lang="en-US" sz="2400" dirty="0">
              <a:solidFill>
                <a:srgbClr val="E43794"/>
              </a:solidFill>
              <a:latin typeface="Calibri" panose="020F0502020204030204" pitchFamily="34" charset="0"/>
              <a:cs typeface="Calibri" panose="020F0502020204030204" pitchFamily="34" charset="0"/>
            </a:endParaRPr>
          </a:p>
          <a:p>
            <a:pPr algn="just">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rPr>
              <a:t>Σύμφωνα με μια </a:t>
            </a:r>
            <a:r>
              <a:rPr lang="en-US" sz="2400" u="sng" dirty="0">
                <a:latin typeface="Calibri" panose="020F0502020204030204" pitchFamily="34" charset="0"/>
                <a:cs typeface="Calibri" panose="020F0502020204030204" pitchFamily="34" charset="0"/>
                <a:hlinkClick r:id="rId4"/>
              </a:rPr>
              <a:t>πρόσφατη έρευνα </a:t>
            </a:r>
            <a:r>
              <a:rPr lang="en-US" sz="2400" dirty="0">
                <a:solidFill>
                  <a:schemeClr val="bg1">
                    <a:lumMod val="50000"/>
                  </a:schemeClr>
                </a:solidFill>
                <a:latin typeface="Calibri" panose="020F0502020204030204" pitchFamily="34" charset="0"/>
                <a:cs typeface="Calibri" panose="020F0502020204030204" pitchFamily="34" charset="0"/>
              </a:rPr>
              <a:t>σχετικά με την ψηφιακή ετοιμότητα και την καινοτομία στα μουσεία, το </a:t>
            </a:r>
            <a:r>
              <a:rPr lang="en-US" sz="2400" dirty="0">
                <a:solidFill>
                  <a:srgbClr val="E43794"/>
                </a:solidFill>
                <a:latin typeface="Calibri" panose="020F0502020204030204" pitchFamily="34" charset="0"/>
                <a:cs typeface="Calibri" panose="020F0502020204030204" pitchFamily="34" charset="0"/>
              </a:rPr>
              <a:t>ειδικό ψηφιακό προσωπικό απουσιάζει ή είναι πολύ περιορισμένο </a:t>
            </a:r>
            <a:r>
              <a:rPr lang="en-US" sz="2400" dirty="0">
                <a:solidFill>
                  <a:schemeClr val="bg1">
                    <a:lumMod val="50000"/>
                  </a:schemeClr>
                </a:solidFill>
                <a:latin typeface="Calibri" panose="020F0502020204030204" pitchFamily="34" charset="0"/>
                <a:cs typeface="Calibri" panose="020F0502020204030204" pitchFamily="34" charset="0"/>
              </a:rPr>
              <a:t>στα μισά από τα μουσεία που συμμετείχαν στην έρευνα, ιδίως σε ιδρύματα μικρού μεγέθους. </a:t>
            </a:r>
            <a:endParaRPr lang="en-US" sz="1800" dirty="0">
              <a:solidFill>
                <a:schemeClr val="bg1">
                  <a:lumMod val="50000"/>
                </a:schemeClr>
              </a:solidFill>
              <a:latin typeface="Calibri" panose="020F0502020204030204" pitchFamily="34" charset="0"/>
              <a:cs typeface="Calibri" panose="020F0502020204030204" pitchFamily="34" charset="0"/>
            </a:endParaRPr>
          </a:p>
        </p:txBody>
      </p:sp>
      <p:sp>
        <p:nvSpPr>
          <p:cNvPr id="9" name="Google Shape;224;p26">
            <a:extLst>
              <a:ext uri="{FF2B5EF4-FFF2-40B4-BE49-F238E27FC236}">
                <a16:creationId xmlns:a16="http://schemas.microsoft.com/office/drawing/2014/main" id="{2145D3B4-9F26-E34E-A286-EC07CC81A199}"/>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t>8</a:t>
            </a:fld>
            <a:endParaRPr lang="en-US" dirty="0"/>
          </a:p>
        </p:txBody>
      </p:sp>
    </p:spTree>
    <p:extLst>
      <p:ext uri="{BB962C8B-B14F-4D97-AF65-F5344CB8AC3E}">
        <p14:creationId xmlns:p14="http://schemas.microsoft.com/office/powerpoint/2010/main" val="1292424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91515.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4F1813C-9F31-4E3E-A960-44320E55E65A}"/>
              </a:ext>
            </a:extLst>
          </p:cNvPr>
          <p:cNvPicPr>
            <a:picLocks noGrp="1" noChangeAspect="1"/>
          </p:cNvPicPr>
          <p:nvPr>
            <p:ph type="pic" sz="quarter" idx="13"/>
          </p:nvPr>
        </p:nvPicPr>
        <p:blipFill>
          <a:blip r:embed="rId3"/>
          <a:srcRect t="28927" b="28927"/>
          <a:stretch/>
        </p:blipFill>
        <p:spPr>
          <a:xfrm>
            <a:off x="0" y="1"/>
            <a:ext cx="12204000" cy="3429000"/>
          </a:xfrm>
          <a:noFill/>
        </p:spPr>
      </p:pic>
      <p:sp>
        <p:nvSpPr>
          <p:cNvPr id="4" name="Google Shape;207;p24">
            <a:extLst>
              <a:ext uri="{FF2B5EF4-FFF2-40B4-BE49-F238E27FC236}">
                <a16:creationId xmlns:a16="http://schemas.microsoft.com/office/drawing/2014/main" id="{421577B8-E283-3F42-B75D-3C60F79DEE51}"/>
              </a:ext>
            </a:extLst>
          </p:cNvPr>
          <p:cNvSpPr txBox="1">
            <a:spLocks/>
          </p:cNvSpPr>
          <p:nvPr/>
        </p:nvSpPr>
        <p:spPr>
          <a:xfrm>
            <a:off x="440700" y="3688080"/>
            <a:ext cx="11310600" cy="2895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rPr>
              <a:t>Είναι επομένως σαφές ότι, προκειμένου να αναπτύξουν επιτυχημένες ψηφιακές εμπειρίες, οι πολιτιστικοί οργανισμοί πρέπει να εμπλέκουν και να συνεργάζονται με: </a:t>
            </a:r>
          </a:p>
          <a:p>
            <a:pPr algn="just">
              <a:buClr>
                <a:schemeClr val="dk1"/>
              </a:buClr>
              <a:buSzPts val="1100"/>
            </a:pPr>
            <a:endParaRPr lang="en-US" dirty="0">
              <a:latin typeface="Calibri" panose="020F0502020204030204" pitchFamily="34" charset="0"/>
              <a:cs typeface="Calibri" panose="020F0502020204030204" pitchFamily="34" charset="0"/>
            </a:endParaRPr>
          </a:p>
          <a:p>
            <a:pPr marL="457200" indent="-342900" algn="just">
              <a:lnSpc>
                <a:spcPct val="150000"/>
              </a:lnSpc>
              <a:buClr>
                <a:srgbClr val="FBE000"/>
              </a:buClr>
              <a:buSzPts val="1800"/>
              <a:buFont typeface="Arial"/>
              <a:buChar char="●"/>
            </a:pPr>
            <a:r>
              <a:rPr lang="en-US" sz="2400" dirty="0">
                <a:solidFill>
                  <a:srgbClr val="E43794"/>
                </a:solidFill>
                <a:latin typeface="Calibri" panose="020F0502020204030204" pitchFamily="34" charset="0"/>
                <a:cs typeface="Calibri" panose="020F0502020204030204" pitchFamily="34" charset="0"/>
              </a:rPr>
              <a:t>επιχειρήσεις, όπως εταιρείες τεχνολογίας </a:t>
            </a:r>
            <a:r>
              <a:rPr lang="en-US" sz="2400" dirty="0">
                <a:solidFill>
                  <a:schemeClr val="bg1">
                    <a:lumMod val="50000"/>
                  </a:schemeClr>
                </a:solidFill>
                <a:latin typeface="Calibri" panose="020F0502020204030204" pitchFamily="34" charset="0"/>
                <a:cs typeface="Calibri" panose="020F0502020204030204" pitchFamily="34" charset="0"/>
              </a:rPr>
              <a:t>και </a:t>
            </a:r>
            <a:r>
              <a:rPr lang="en-US" sz="2400" dirty="0">
                <a:solidFill>
                  <a:srgbClr val="E43794"/>
                </a:solidFill>
                <a:latin typeface="Calibri" panose="020F0502020204030204" pitchFamily="34" charset="0"/>
                <a:cs typeface="Calibri" panose="020F0502020204030204" pitchFamily="34" charset="0"/>
              </a:rPr>
              <a:t>ψηφιακοί εμπειρογνώμονες,</a:t>
            </a:r>
          </a:p>
          <a:p>
            <a:pPr marL="457200" indent="-342900" algn="just">
              <a:lnSpc>
                <a:spcPct val="150000"/>
              </a:lnSpc>
              <a:buClr>
                <a:srgbClr val="FBE000"/>
              </a:buClr>
              <a:buSzPts val="1800"/>
              <a:buFont typeface="Arial"/>
              <a:buChar char="●"/>
            </a:pPr>
            <a:r>
              <a:rPr lang="en-US" sz="2400" dirty="0">
                <a:solidFill>
                  <a:srgbClr val="E43794"/>
                </a:solidFill>
                <a:latin typeface="Calibri" panose="020F0502020204030204" pitchFamily="34" charset="0"/>
                <a:cs typeface="Calibri" panose="020F0502020204030204" pitchFamily="34" charset="0"/>
              </a:rPr>
              <a:t>άλλα μουσεία </a:t>
            </a:r>
            <a:r>
              <a:rPr lang="en-US" sz="2400" dirty="0">
                <a:solidFill>
                  <a:schemeClr val="bg1">
                    <a:lumMod val="50000"/>
                  </a:schemeClr>
                </a:solidFill>
                <a:latin typeface="Calibri" panose="020F0502020204030204" pitchFamily="34" charset="0"/>
                <a:cs typeface="Calibri" panose="020F0502020204030204" pitchFamily="34" charset="0"/>
              </a:rPr>
              <a:t>να ενώσουν τις δυνάμεις τους και να αναπτύξουν κοινές υπηρεσίες για την υποστήριξη της ψηφιακής καινοτομίας τους.</a:t>
            </a:r>
          </a:p>
        </p:txBody>
      </p:sp>
      <p:sp>
        <p:nvSpPr>
          <p:cNvPr id="6" name="Google Shape;224;p26">
            <a:extLst>
              <a:ext uri="{FF2B5EF4-FFF2-40B4-BE49-F238E27FC236}">
                <a16:creationId xmlns:a16="http://schemas.microsoft.com/office/drawing/2014/main" id="{96D38F28-D246-BC44-9A54-C3A9245B02C7}"/>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t>9</a:t>
            </a:fld>
            <a:endParaRPr lang="en-US" dirty="0"/>
          </a:p>
        </p:txBody>
      </p:sp>
    </p:spTree>
    <p:extLst>
      <p:ext uri="{BB962C8B-B14F-4D97-AF65-F5344CB8AC3E}">
        <p14:creationId xmlns:p14="http://schemas.microsoft.com/office/powerpoint/2010/main" val="886449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theme/theme12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ap:Properties xmlns:vt="http://schemas.openxmlformats.org/officeDocument/2006/docPropsVTypes" xmlns:ap="http://schemas.openxmlformats.org/officeDocument/2006/extended-properties">
  <ap:TotalTime>1859</ap:TotalTime>
  <ap:Words>1719</ap:Words>
  <ap:Application>Microsoft Office PowerPoint</ap:Application>
  <ap:PresentationFormat>Widescreen</ap:PresentationFormat>
  <ap:Paragraphs>155</ap:Paragraphs>
  <ap:Slides>28</ap:Slides>
  <ap:Notes>18</ap:Notes>
  <ap:HiddenSlides>0</ap:HiddenSlides>
  <ap:MMClips>0</ap:MMClips>
  <ap:ScaleCrop>false</ap:ScaleCrop>
  <ap:HeadingPairs>
    <vt:vector baseType="variant" size="6">
      <vt:variant>
        <vt:lpstr>Fonts Used</vt:lpstr>
      </vt:variant>
      <vt:variant>
        <vt:i4>6</vt:i4>
      </vt:variant>
      <vt:variant>
        <vt:lpstr>Theme</vt:lpstr>
      </vt:variant>
      <vt:variant>
        <vt:i4>1</vt:i4>
      </vt:variant>
      <vt:variant>
        <vt:lpstr>Slide Titles</vt:lpstr>
      </vt:variant>
      <vt:variant>
        <vt:i4>28</vt:i4>
      </vt:variant>
    </vt:vector>
  </ap:HeadingPairs>
  <ap:TitlesOfParts>
    <vt:vector baseType="lpstr" size="35">
      <vt:lpstr>Calibri</vt:lpstr>
      <vt:lpstr>Montserrat</vt:lpstr>
      <vt:lpstr>Avenir</vt:lpstr>
      <vt:lpstr>Avenir Black</vt:lpstr>
      <vt:lpstr>Noto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ap:TitlesOfParts>
  <ap:LinksUpToDate>false</ap:LinksUpToDate>
  <ap:SharedDoc>false</ap:SharedDoc>
  <ap:HyperlinksChanged>false</ap:HyperlinksChanged>
  <ap:AppVersion>16.0000</ap:AppVersion>
</ap:Properties>
</file>

<file path=docProps/core.xml><?xml version="1.0" encoding="utf-8"?>
<coreProperties xmlns:dc="http://purl.org/dc/elements/1.1/" xmlns:dcterms="http://purl.org/dc/terms/" xmlns:xsi="http://www.w3.org/2001/XMLSchema-instance" xmlns="http://schemas.openxmlformats.org/package/2006/metadata/core-properties">
  <dc:title>PowerPoint Presentation</dc:title>
  <dc:creator>Jernej Cucek</dc:creator>
  <lastModifiedBy>Maire Gaffney</lastModifiedBy>
  <revision>111</revision>
  <dcterms:modified xsi:type="dcterms:W3CDTF">2022-07-10T15:46:48.0000000Z</dcterms:modified>
  <keywords>, docId:33D5B1EF73D799F5CC63F5607741952F</keywords>
</coreProperties>
</file>