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metadata" ContentType="application/binary"/>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9"/>
  </p:notesMasterIdLst>
  <p:sldIdLst>
    <p:sldId id="1296" r:id="rId2"/>
    <p:sldId id="259" r:id="rId3"/>
    <p:sldId id="1412" r:id="rId4"/>
    <p:sldId id="1297" r:id="rId5"/>
    <p:sldId id="1298" r:id="rId6"/>
    <p:sldId id="262" r:id="rId7"/>
    <p:sldId id="1413" r:id="rId8"/>
    <p:sldId id="263" r:id="rId9"/>
    <p:sldId id="264" r:id="rId10"/>
    <p:sldId id="1302" r:id="rId11"/>
    <p:sldId id="265" r:id="rId12"/>
    <p:sldId id="267" r:id="rId13"/>
    <p:sldId id="1299" r:id="rId14"/>
    <p:sldId id="269" r:id="rId15"/>
    <p:sldId id="1414" r:id="rId16"/>
    <p:sldId id="1415" r:id="rId17"/>
    <p:sldId id="1416" r:id="rId18"/>
    <p:sldId id="1417" r:id="rId19"/>
    <p:sldId id="1418" r:id="rId20"/>
    <p:sldId id="1419" r:id="rId21"/>
    <p:sldId id="1420" r:id="rId22"/>
    <p:sldId id="1421" r:id="rId23"/>
    <p:sldId id="1422" r:id="rId24"/>
    <p:sldId id="1423" r:id="rId25"/>
    <p:sldId id="1424" r:id="rId26"/>
    <p:sldId id="1425" r:id="rId27"/>
    <p:sldId id="1426" r:id="rId28"/>
    <p:sldId id="1427" r:id="rId29"/>
    <p:sldId id="1428" r:id="rId30"/>
    <p:sldId id="1429" r:id="rId31"/>
    <p:sldId id="1430" r:id="rId32"/>
    <p:sldId id="1431" r:id="rId33"/>
    <p:sldId id="1432" r:id="rId34"/>
    <p:sldId id="1433" r:id="rId35"/>
    <p:sldId id="1434" r:id="rId36"/>
    <p:sldId id="1435" r:id="rId37"/>
    <p:sldId id="1436" r:id="rId38"/>
    <p:sldId id="1437" r:id="rId39"/>
    <p:sldId id="1438" r:id="rId40"/>
    <p:sldId id="1439" r:id="rId41"/>
    <p:sldId id="1440" r:id="rId42"/>
    <p:sldId id="1441" r:id="rId43"/>
    <p:sldId id="1442" r:id="rId44"/>
    <p:sldId id="1443" r:id="rId45"/>
    <p:sldId id="1444" r:id="rId46"/>
    <p:sldId id="1445" r:id="rId47"/>
    <p:sldId id="1446" r:id="rId48"/>
  </p:sldIdLst>
  <p:sldSz cx="12192000" cy="6858000"/>
  <p:notesSz cx="6858000" cy="9144000"/>
  <p:embeddedFontLst>
    <p:embeddedFont>
      <p:font typeface="Calibri" pitchFamily="34" charset="0"/>
      <p:regular r:id="rId50"/>
      <p:bold r:id="rId51"/>
      <p:italic r:id="rId52"/>
      <p:boldItalic r:id="rId53"/>
    </p:embeddedFont>
    <p:embeddedFont>
      <p:font typeface="Corbel" pitchFamily="34" charset="0"/>
      <p:regular r:id="rId54"/>
      <p:bold r:id="rId55"/>
      <p:italic r:id="rId56"/>
      <p:boldItalic r:id="rId57"/>
    </p:embeddedFont>
    <p:embeddedFont>
      <p:font typeface="Montserrat" charset="0"/>
      <p:regular r:id="rId58"/>
      <p:bold r:id="rId59"/>
      <p:italic r:id="rId60"/>
      <p:boldItalic r:id="rId61"/>
    </p:embeddedFont>
    <p:embeddedFont>
      <p:font typeface="Noto Sans" charset="0"/>
      <p:regular r:id="rId62"/>
      <p:bold r:id="rId63"/>
      <p:italic r:id="rId64"/>
      <p:boldItalic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pos="3840">
          <p15:clr>
            <a:srgbClr val="A4A3A4"/>
          </p15:clr>
        </p15:guide>
        <p15:guide id="2" pos="7219">
          <p15:clr>
            <a:srgbClr val="A4A3A4"/>
          </p15:clr>
        </p15:guide>
        <p15:guide id="3" orient="horz" pos="3906">
          <p15:clr>
            <a:srgbClr val="A4A3A4"/>
          </p15:clr>
        </p15:guide>
        <p15:guide id="4" pos="461">
          <p15:clr>
            <a:srgbClr val="A4A3A4"/>
          </p15:clr>
        </p15:guide>
        <p15:guide id="5" orient="horz" pos="504">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4" roundtripDataSignature="AMtx7mgy7p4pB3ibIykCyoGxZaiFk/NNC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498E"/>
    <a:srgbClr val="D41A6A"/>
    <a:srgbClr val="E52B7B"/>
    <a:srgbClr val="FE00BB"/>
    <a:srgbClr val="FF33CC"/>
    <a:srgbClr val="FF66C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54" autoAdjust="0"/>
    <p:restoredTop sz="94719"/>
  </p:normalViewPr>
  <p:slideViewPr>
    <p:cSldViewPr snapToGrid="0">
      <p:cViewPr varScale="1">
        <p:scale>
          <a:sx n="82" d="100"/>
          <a:sy n="82" d="100"/>
        </p:scale>
        <p:origin x="-864" y="-91"/>
      </p:cViewPr>
      <p:guideLst>
        <p:guide orient="horz" pos="3906"/>
        <p:guide orient="horz" pos="504"/>
        <p:guide pos="3840"/>
        <p:guide pos="7219"/>
        <p:guide pos="461"/>
      </p:guideLst>
    </p:cSldViewPr>
  </p:slideViewPr>
  <p:notesTextViewPr>
    <p:cViewPr>
      <p:scale>
        <a:sx n="1" d="1"/>
        <a:sy n="1" d="1"/>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font" Target="fonts/font14.fntdata"/><Relationship Id="rId76"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font" Target="fonts/font9.fntdata"/><Relationship Id="rId74"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font" Target="fonts/font8.fntdata"/><Relationship Id="rId61"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7.fntdata"/><Relationship Id="rId64" Type="http://schemas.openxmlformats.org/officeDocument/2006/relationships/font" Target="fonts/font15.fntdata"/><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62" Type="http://schemas.openxmlformats.org/officeDocument/2006/relationships/font" Target="fonts/font13.fntdata"/><Relationship Id="rId7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pPr marL="0" marR="0" lvl="0" indent="0" algn="r" rtl="0">
                <a:spcBef>
                  <a:spcPts val="0"/>
                </a:spcBef>
                <a:spcAft>
                  <a:spcPts val="0"/>
                </a:spcAft>
                <a:buNone/>
              </a:p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 name="Google Shape;11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50" name="Google Shape;250;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18</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59" name="Google Shape;259;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19</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78" name="Google Shape;278;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21</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87" name="Google Shape;287;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22</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4" name="Google Shape;294;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02" name="Google Shape;302;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26</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 name="Google Shape;310;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11" name="Google Shape;311;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27</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18" name="Google Shape;318;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6" name="Google Shape;32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6" name="Google Shape;346;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 name="Google Shape;15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6</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53" name="Google Shape;353;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60" name="Google Shape;360;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 name="Google Shape;332;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33" name="Google Shape;333;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33</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68" name="Google Shape;368;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34</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77" name="Google Shape;377;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36</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5" name="Google Shape;385;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37</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 name="Google Shape;392;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93" name="Google Shape;393;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38</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44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xmlns="" val="35878013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3" name="Google Shape;443;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44" name="Google Shape;444;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45</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2" name="Google Shape;462;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9" name="Google Shape;15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9" name="Google Shape;469;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 name="Google Shape;16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7" name="Google Shape;17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98" name="Google Shape;19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18" name="Google Shape;21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14</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25" name="Google Shape;22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41" name="Google Shape;241;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17</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5"/>
        <p:cNvGrpSpPr/>
        <p:nvPr/>
      </p:nvGrpSpPr>
      <p:grpSpPr>
        <a:xfrm>
          <a:off x="0" y="0"/>
          <a:ext cx="0" cy="0"/>
          <a:chOff x="0" y="0"/>
          <a:chExt cx="0" cy="0"/>
        </a:xfrm>
      </p:grpSpPr>
      <p:sp>
        <p:nvSpPr>
          <p:cNvPr id="26" name="Google Shape;26;p47"/>
          <p:cNvSpPr txBox="1">
            <a:spLocks noGrp="1"/>
          </p:cNvSpPr>
          <p:nvPr>
            <p:ph type="body" idx="1"/>
          </p:nvPr>
        </p:nvSpPr>
        <p:spPr>
          <a:xfrm>
            <a:off x="528624" y="513518"/>
            <a:ext cx="6811615" cy="425329"/>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rgbClr val="E43794"/>
              </a:buClr>
              <a:buSzPts val="3200"/>
              <a:buNone/>
              <a:defRPr sz="32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47"/>
          <p:cNvSpPr txBox="1">
            <a:spLocks noGrp="1"/>
          </p:cNvSpPr>
          <p:nvPr>
            <p:ph type="body" idx="2"/>
          </p:nvPr>
        </p:nvSpPr>
        <p:spPr>
          <a:xfrm>
            <a:off x="528624" y="1834272"/>
            <a:ext cx="558216" cy="673765"/>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E43794"/>
              </a:buClr>
              <a:buSzPts val="2400"/>
              <a:buNone/>
              <a:defRPr sz="24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47"/>
          <p:cNvSpPr txBox="1">
            <a:spLocks noGrp="1"/>
          </p:cNvSpPr>
          <p:nvPr>
            <p:ph type="body" idx="3"/>
          </p:nvPr>
        </p:nvSpPr>
        <p:spPr>
          <a:xfrm>
            <a:off x="1435986" y="1834272"/>
            <a:ext cx="5885809" cy="67376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47"/>
          <p:cNvSpPr txBox="1">
            <a:spLocks noGrp="1"/>
          </p:cNvSpPr>
          <p:nvPr>
            <p:ph type="dt" idx="10"/>
          </p:nvPr>
        </p:nvSpPr>
        <p:spPr>
          <a:xfrm>
            <a:off x="838203" y="6356353"/>
            <a:ext cx="274320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7"/>
          <p:cNvSpPr txBox="1">
            <a:spLocks noGrp="1"/>
          </p:cNvSpPr>
          <p:nvPr>
            <p:ph type="ftr" idx="11"/>
          </p:nvPr>
        </p:nvSpPr>
        <p:spPr>
          <a:xfrm>
            <a:off x="4038601" y="6356353"/>
            <a:ext cx="4114799"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7"/>
          <p:cNvSpPr txBox="1">
            <a:spLocks noGrp="1"/>
          </p:cNvSpPr>
          <p:nvPr>
            <p:ph type="sldNum" idx="12"/>
          </p:nvPr>
        </p:nvSpPr>
        <p:spPr>
          <a:xfrm>
            <a:off x="8610603" y="6356353"/>
            <a:ext cx="274320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
        <p:nvSpPr>
          <p:cNvPr id="32" name="Google Shape;32;p47"/>
          <p:cNvSpPr/>
          <p:nvPr/>
        </p:nvSpPr>
        <p:spPr>
          <a:xfrm rot="-5400000">
            <a:off x="6245069" y="918313"/>
            <a:ext cx="6856550" cy="5051565"/>
          </a:xfrm>
          <a:custGeom>
            <a:avLst/>
            <a:gdLst/>
            <a:ahLst/>
            <a:cxnLst/>
            <a:rect l="l" t="t" r="r" b="b"/>
            <a:pathLst>
              <a:path w="7775575" h="7985044" extrusionOk="0">
                <a:moveTo>
                  <a:pt x="7775575" y="0"/>
                </a:moveTo>
                <a:lnTo>
                  <a:pt x="7775575" y="2286116"/>
                </a:lnTo>
                <a:lnTo>
                  <a:pt x="3591296" y="7985044"/>
                </a:lnTo>
                <a:lnTo>
                  <a:pt x="0" y="7985044"/>
                </a:lnTo>
                <a:lnTo>
                  <a:pt x="0" y="3577812"/>
                </a:lnTo>
                <a:close/>
              </a:path>
            </a:pathLst>
          </a:custGeom>
          <a:solidFill>
            <a:srgbClr val="E437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132" b="0" i="0" u="none" strike="noStrike" cap="none">
              <a:solidFill>
                <a:schemeClr val="lt1"/>
              </a:solidFill>
              <a:latin typeface="Calibri"/>
              <a:ea typeface="Calibri"/>
              <a:cs typeface="Calibri"/>
              <a:sym typeface="Calibri"/>
            </a:endParaRPr>
          </a:p>
        </p:txBody>
      </p:sp>
      <p:pic>
        <p:nvPicPr>
          <p:cNvPr id="33" name="Google Shape;33;p47" descr="Logo&#10;&#10;Description automatically generated"/>
          <p:cNvPicPr preferRelativeResize="0"/>
          <p:nvPr/>
        </p:nvPicPr>
        <p:blipFill rotWithShape="1">
          <a:blip r:embed="rId2">
            <a:alphaModFix/>
          </a:blip>
          <a:srcRect/>
          <a:stretch/>
        </p:blipFill>
        <p:spPr>
          <a:xfrm>
            <a:off x="9425716" y="3694831"/>
            <a:ext cx="2389841" cy="2182029"/>
          </a:xfrm>
          <a:prstGeom prst="rect">
            <a:avLst/>
          </a:prstGeom>
          <a:noFill/>
          <a:ln>
            <a:noFill/>
          </a:ln>
        </p:spPr>
      </p:pic>
      <p:sp>
        <p:nvSpPr>
          <p:cNvPr id="34" name="Google Shape;34;p47"/>
          <p:cNvSpPr txBox="1">
            <a:spLocks noGrp="1"/>
          </p:cNvSpPr>
          <p:nvPr>
            <p:ph type="body" idx="4"/>
          </p:nvPr>
        </p:nvSpPr>
        <p:spPr>
          <a:xfrm>
            <a:off x="528624" y="2728857"/>
            <a:ext cx="558216" cy="673765"/>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E43794"/>
              </a:buClr>
              <a:buSzPts val="2400"/>
              <a:buNone/>
              <a:defRPr sz="24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47"/>
          <p:cNvSpPr txBox="1">
            <a:spLocks noGrp="1"/>
          </p:cNvSpPr>
          <p:nvPr>
            <p:ph type="body" idx="5"/>
          </p:nvPr>
        </p:nvSpPr>
        <p:spPr>
          <a:xfrm>
            <a:off x="1435986" y="2728857"/>
            <a:ext cx="5885809" cy="67376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6" name="Google Shape;36;p47"/>
          <p:cNvCxnSpPr/>
          <p:nvPr/>
        </p:nvCxnSpPr>
        <p:spPr>
          <a:xfrm>
            <a:off x="420482" y="2585039"/>
            <a:ext cx="7093819" cy="0"/>
          </a:xfrm>
          <a:prstGeom prst="straightConnector1">
            <a:avLst/>
          </a:prstGeom>
          <a:noFill/>
          <a:ln w="19050" cap="flat" cmpd="sng">
            <a:solidFill>
              <a:srgbClr val="FBE000"/>
            </a:solidFill>
            <a:prstDash val="solid"/>
            <a:miter lim="800000"/>
            <a:headEnd type="none" w="sm" len="sm"/>
            <a:tailEnd type="none" w="sm" len="sm"/>
          </a:ln>
        </p:spPr>
      </p:cxnSp>
      <p:sp>
        <p:nvSpPr>
          <p:cNvPr id="37" name="Google Shape;37;p47"/>
          <p:cNvSpPr txBox="1">
            <a:spLocks noGrp="1"/>
          </p:cNvSpPr>
          <p:nvPr>
            <p:ph type="body" idx="6"/>
          </p:nvPr>
        </p:nvSpPr>
        <p:spPr>
          <a:xfrm>
            <a:off x="530560" y="3609976"/>
            <a:ext cx="558216" cy="673765"/>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E43794"/>
              </a:buClr>
              <a:buSzPts val="2400"/>
              <a:buNone/>
              <a:defRPr sz="24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47"/>
          <p:cNvSpPr txBox="1">
            <a:spLocks noGrp="1"/>
          </p:cNvSpPr>
          <p:nvPr>
            <p:ph type="body" idx="7"/>
          </p:nvPr>
        </p:nvSpPr>
        <p:spPr>
          <a:xfrm>
            <a:off x="1437922" y="3609976"/>
            <a:ext cx="5885809" cy="67376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9" name="Google Shape;39;p47"/>
          <p:cNvCxnSpPr/>
          <p:nvPr/>
        </p:nvCxnSpPr>
        <p:spPr>
          <a:xfrm>
            <a:off x="422418" y="3466158"/>
            <a:ext cx="7093819" cy="0"/>
          </a:xfrm>
          <a:prstGeom prst="straightConnector1">
            <a:avLst/>
          </a:prstGeom>
          <a:noFill/>
          <a:ln w="19050" cap="flat" cmpd="sng">
            <a:solidFill>
              <a:srgbClr val="FBE000"/>
            </a:solidFill>
            <a:prstDash val="solid"/>
            <a:miter lim="800000"/>
            <a:headEnd type="none" w="sm" len="sm"/>
            <a:tailEnd type="none" w="sm" len="sm"/>
          </a:ln>
        </p:spPr>
      </p:cxnSp>
      <p:sp>
        <p:nvSpPr>
          <p:cNvPr id="40" name="Google Shape;40;p47"/>
          <p:cNvSpPr txBox="1">
            <a:spLocks noGrp="1"/>
          </p:cNvSpPr>
          <p:nvPr>
            <p:ph type="body" idx="8"/>
          </p:nvPr>
        </p:nvSpPr>
        <p:spPr>
          <a:xfrm>
            <a:off x="528624" y="4504561"/>
            <a:ext cx="558216" cy="673765"/>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E43794"/>
              </a:buClr>
              <a:buSzPts val="2400"/>
              <a:buNone/>
              <a:defRPr sz="24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47"/>
          <p:cNvSpPr txBox="1">
            <a:spLocks noGrp="1"/>
          </p:cNvSpPr>
          <p:nvPr>
            <p:ph type="body" idx="9"/>
          </p:nvPr>
        </p:nvSpPr>
        <p:spPr>
          <a:xfrm>
            <a:off x="1435986" y="4504561"/>
            <a:ext cx="5885809" cy="67376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2" name="Google Shape;42;p47"/>
          <p:cNvCxnSpPr/>
          <p:nvPr/>
        </p:nvCxnSpPr>
        <p:spPr>
          <a:xfrm>
            <a:off x="420482" y="4360743"/>
            <a:ext cx="7093819" cy="0"/>
          </a:xfrm>
          <a:prstGeom prst="straightConnector1">
            <a:avLst/>
          </a:prstGeom>
          <a:noFill/>
          <a:ln w="19050" cap="flat" cmpd="sng">
            <a:solidFill>
              <a:srgbClr val="FBE000"/>
            </a:solidFill>
            <a:prstDash val="solid"/>
            <a:miter lim="800000"/>
            <a:headEnd type="none" w="sm" len="sm"/>
            <a:tailEnd type="none" w="sm" len="sm"/>
          </a:ln>
        </p:spPr>
      </p:cxnSp>
      <p:sp>
        <p:nvSpPr>
          <p:cNvPr id="43" name="Google Shape;43;p47"/>
          <p:cNvSpPr txBox="1">
            <a:spLocks noGrp="1"/>
          </p:cNvSpPr>
          <p:nvPr>
            <p:ph type="body" idx="13"/>
          </p:nvPr>
        </p:nvSpPr>
        <p:spPr>
          <a:xfrm>
            <a:off x="530560" y="5385680"/>
            <a:ext cx="558216" cy="673765"/>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E43794"/>
              </a:buClr>
              <a:buSzPts val="2400"/>
              <a:buNone/>
              <a:defRPr sz="24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47"/>
          <p:cNvSpPr txBox="1">
            <a:spLocks noGrp="1"/>
          </p:cNvSpPr>
          <p:nvPr>
            <p:ph type="body" idx="14"/>
          </p:nvPr>
        </p:nvSpPr>
        <p:spPr>
          <a:xfrm>
            <a:off x="1437922" y="5385680"/>
            <a:ext cx="5885809" cy="67376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5" name="Google Shape;45;p47"/>
          <p:cNvCxnSpPr/>
          <p:nvPr/>
        </p:nvCxnSpPr>
        <p:spPr>
          <a:xfrm>
            <a:off x="422418" y="5241862"/>
            <a:ext cx="7093819" cy="0"/>
          </a:xfrm>
          <a:prstGeom prst="straightConnector1">
            <a:avLst/>
          </a:prstGeom>
          <a:noFill/>
          <a:ln w="19050" cap="flat" cmpd="sng">
            <a:solidFill>
              <a:srgbClr val="FBE000"/>
            </a:solidFill>
            <a:prstDash val="solid"/>
            <a:miter lim="800000"/>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Laptop Slide">
  <p:cSld name="Laptop Slide">
    <p:spTree>
      <p:nvGrpSpPr>
        <p:cNvPr id="1" name="Shape 69"/>
        <p:cNvGrpSpPr/>
        <p:nvPr/>
      </p:nvGrpSpPr>
      <p:grpSpPr>
        <a:xfrm>
          <a:off x="0" y="0"/>
          <a:ext cx="0" cy="0"/>
          <a:chOff x="0" y="0"/>
          <a:chExt cx="0" cy="0"/>
        </a:xfrm>
      </p:grpSpPr>
      <p:sp>
        <p:nvSpPr>
          <p:cNvPr id="70" name="Google Shape;70;p52"/>
          <p:cNvSpPr/>
          <p:nvPr/>
        </p:nvSpPr>
        <p:spPr>
          <a:xfrm flipH="1">
            <a:off x="0" y="0"/>
            <a:ext cx="5614877" cy="6858000"/>
          </a:xfrm>
          <a:custGeom>
            <a:avLst/>
            <a:gdLst/>
            <a:ahLst/>
            <a:cxnLst/>
            <a:rect l="l" t="t" r="r" b="b"/>
            <a:pathLst>
              <a:path w="3580946" h="10907713" extrusionOk="0">
                <a:moveTo>
                  <a:pt x="2183119" y="2"/>
                </a:moveTo>
                <a:lnTo>
                  <a:pt x="3580946" y="2"/>
                </a:lnTo>
                <a:lnTo>
                  <a:pt x="3580946" y="8315732"/>
                </a:lnTo>
                <a:close/>
                <a:moveTo>
                  <a:pt x="929801" y="2"/>
                </a:moveTo>
                <a:lnTo>
                  <a:pt x="2087698" y="2"/>
                </a:lnTo>
                <a:lnTo>
                  <a:pt x="3580946" y="8883391"/>
                </a:lnTo>
                <a:lnTo>
                  <a:pt x="3580946" y="10907713"/>
                </a:lnTo>
                <a:lnTo>
                  <a:pt x="2763325" y="10907711"/>
                </a:lnTo>
                <a:close/>
                <a:moveTo>
                  <a:pt x="0" y="0"/>
                </a:moveTo>
                <a:lnTo>
                  <a:pt x="834379" y="2"/>
                </a:lnTo>
                <a:lnTo>
                  <a:pt x="2667904" y="10907711"/>
                </a:lnTo>
                <a:lnTo>
                  <a:pt x="1833524" y="10907713"/>
                </a:lnTo>
                <a:close/>
              </a:path>
            </a:pathLst>
          </a:custGeom>
          <a:solidFill>
            <a:srgbClr val="E437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132">
              <a:solidFill>
                <a:schemeClr val="lt1"/>
              </a:solidFill>
              <a:latin typeface="Calibri"/>
              <a:ea typeface="Calibri"/>
              <a:cs typeface="Calibri"/>
              <a:sym typeface="Calibri"/>
            </a:endParaRPr>
          </a:p>
        </p:txBody>
      </p:sp>
      <p:sp>
        <p:nvSpPr>
          <p:cNvPr id="71" name="Google Shape;71;p52"/>
          <p:cNvSpPr txBox="1">
            <a:spLocks noGrp="1"/>
          </p:cNvSpPr>
          <p:nvPr>
            <p:ph type="body" idx="1"/>
          </p:nvPr>
        </p:nvSpPr>
        <p:spPr>
          <a:xfrm>
            <a:off x="6381836" y="761963"/>
            <a:ext cx="5339109" cy="63152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43794"/>
              </a:buClr>
              <a:buSzPts val="3600"/>
              <a:buNone/>
              <a:defRPr sz="36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52"/>
          <p:cNvSpPr txBox="1">
            <a:spLocks noGrp="1"/>
          </p:cNvSpPr>
          <p:nvPr>
            <p:ph type="body" idx="2"/>
          </p:nvPr>
        </p:nvSpPr>
        <p:spPr>
          <a:xfrm>
            <a:off x="6381839" y="1535166"/>
            <a:ext cx="5339108" cy="4682754"/>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3" name="Google Shape;73;p52"/>
          <p:cNvPicPr preferRelativeResize="0"/>
          <p:nvPr/>
        </p:nvPicPr>
        <p:blipFill rotWithShape="1">
          <a:blip r:embed="rId2" cstate="print">
            <a:alphaModFix/>
          </a:blip>
          <a:srcRect b="8549"/>
          <a:stretch/>
        </p:blipFill>
        <p:spPr>
          <a:xfrm>
            <a:off x="1102426" y="1054227"/>
            <a:ext cx="4761625" cy="5803775"/>
          </a:xfrm>
          <a:custGeom>
            <a:avLst/>
            <a:gdLst/>
            <a:ahLst/>
            <a:cxnLst/>
            <a:rect l="l" t="t" r="r" b="b"/>
            <a:pathLst>
              <a:path w="3809685" h="4643489" extrusionOk="0">
                <a:moveTo>
                  <a:pt x="0" y="0"/>
                </a:moveTo>
                <a:lnTo>
                  <a:pt x="3809685" y="0"/>
                </a:lnTo>
                <a:lnTo>
                  <a:pt x="3809685" y="4643489"/>
                </a:lnTo>
                <a:lnTo>
                  <a:pt x="0" y="4643489"/>
                </a:lnTo>
                <a:close/>
              </a:path>
            </a:pathLst>
          </a:custGeom>
          <a:noFill/>
          <a:ln>
            <a:noFill/>
          </a:ln>
        </p:spPr>
      </p:pic>
      <p:sp>
        <p:nvSpPr>
          <p:cNvPr id="74" name="Google Shape;74;p52"/>
          <p:cNvSpPr>
            <a:spLocks noGrp="1"/>
          </p:cNvSpPr>
          <p:nvPr>
            <p:ph type="pic" idx="3"/>
          </p:nvPr>
        </p:nvSpPr>
        <p:spPr>
          <a:xfrm>
            <a:off x="1493399" y="1538952"/>
            <a:ext cx="4106403" cy="5297620"/>
          </a:xfrm>
          <a:prstGeom prst="rect">
            <a:avLst/>
          </a:prstGeom>
          <a:noFill/>
          <a:ln>
            <a:noFill/>
          </a:ln>
        </p:spPr>
      </p:sp>
      <p:sp>
        <p:nvSpPr>
          <p:cNvPr id="75" name="Google Shape;75;p52"/>
          <p:cNvSpPr/>
          <p:nvPr/>
        </p:nvSpPr>
        <p:spPr>
          <a:xfrm>
            <a:off x="2260356" y="5548863"/>
            <a:ext cx="2556720" cy="541171"/>
          </a:xfrm>
          <a:prstGeom prst="rect">
            <a:avLst/>
          </a:prstGeom>
          <a:solidFill>
            <a:srgbClr val="E43794"/>
          </a:solidFill>
          <a:ln>
            <a:noFill/>
          </a:ln>
        </p:spPr>
        <p:txBody>
          <a:bodyPr spcFirstLastPara="1" wrap="square" lIns="145425" tIns="72700" rIns="145425" bIns="72700" anchor="t" anchorCtr="0">
            <a:noAutofit/>
          </a:bodyPr>
          <a:lstStyle/>
          <a:p>
            <a:pPr marL="0" marR="0" lvl="0" indent="0" algn="ctr" rtl="0">
              <a:spcBef>
                <a:spcPts val="0"/>
              </a:spcBef>
              <a:spcAft>
                <a:spcPts val="0"/>
              </a:spcAft>
              <a:buNone/>
            </a:pPr>
            <a:endParaRPr sz="4294">
              <a:solidFill>
                <a:schemeClr val="dk1"/>
              </a:solidFill>
              <a:latin typeface="Calibri"/>
              <a:ea typeface="Calibri"/>
              <a:cs typeface="Calibri"/>
              <a:sym typeface="Calibri"/>
            </a:endParaRPr>
          </a:p>
        </p:txBody>
      </p:sp>
      <p:sp>
        <p:nvSpPr>
          <p:cNvPr id="76" name="Google Shape;76;p52"/>
          <p:cNvSpPr txBox="1">
            <a:spLocks noGrp="1"/>
          </p:cNvSpPr>
          <p:nvPr>
            <p:ph type="body" idx="4"/>
          </p:nvPr>
        </p:nvSpPr>
        <p:spPr>
          <a:xfrm>
            <a:off x="1069979" y="5644076"/>
            <a:ext cx="4826517" cy="445357"/>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Clr>
                <a:schemeClr val="lt1"/>
              </a:buClr>
              <a:buSzPts val="2000"/>
              <a:buNone/>
              <a:defRPr sz="2000" b="1"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3"/>
                                        </p:tgtEl>
                                        <p:attrNameLst>
                                          <p:attrName>style.visibility</p:attrName>
                                        </p:attrNameLst>
                                      </p:cBhvr>
                                      <p:to>
                                        <p:strVal val="visible"/>
                                      </p:to>
                                    </p:set>
                                    <p:anim calcmode="lin" valueType="num">
                                      <p:cBhvr additive="base">
                                        <p:cTn id="7" dur="500"/>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Final Slide">
    <p:spTree>
      <p:nvGrpSpPr>
        <p:cNvPr id="1" name=""/>
        <p:cNvGrpSpPr/>
        <p:nvPr/>
      </p:nvGrpSpPr>
      <p:grpSpPr>
        <a:xfrm>
          <a:off x="0" y="0"/>
          <a:ext cx="0" cy="0"/>
          <a:chOff x="0" y="0"/>
          <a:chExt cx="0" cy="0"/>
        </a:xfrm>
      </p:grpSpPr>
      <p:sp>
        <p:nvSpPr>
          <p:cNvPr id="8" name="Picture Placeholder 7">
            <a:extLst>
              <a:ext uri="{FF2B5EF4-FFF2-40B4-BE49-F238E27FC236}">
                <a16:creationId xmlns="" xmlns:a16="http://schemas.microsoft.com/office/drawing/2014/main" id="{A837D00C-3B07-3444-BD7D-28589C271E9E}"/>
              </a:ext>
            </a:extLst>
          </p:cNvPr>
          <p:cNvSpPr>
            <a:spLocks noGrp="1"/>
          </p:cNvSpPr>
          <p:nvPr>
            <p:ph type="pic" sz="quarter" idx="13"/>
          </p:nvPr>
        </p:nvSpPr>
        <p:spPr>
          <a:xfrm>
            <a:off x="3" y="3203071"/>
            <a:ext cx="12192000" cy="3654930"/>
          </a:xfrm>
          <a:custGeom>
            <a:avLst/>
            <a:gdLst>
              <a:gd name="connsiteX0" fmla="*/ 7767012 w 7775575"/>
              <a:gd name="connsiteY0" fmla="*/ 1509411 h 5813200"/>
              <a:gd name="connsiteX1" fmla="*/ 7767012 w 7775575"/>
              <a:gd name="connsiteY1" fmla="*/ 3287485 h 5813200"/>
              <a:gd name="connsiteX2" fmla="*/ 7775575 w 7775575"/>
              <a:gd name="connsiteY2" fmla="*/ 3287485 h 5813200"/>
              <a:gd name="connsiteX3" fmla="*/ 7775575 w 7775575"/>
              <a:gd name="connsiteY3" fmla="*/ 4794552 h 5813200"/>
              <a:gd name="connsiteX4" fmla="*/ 7775574 w 7775575"/>
              <a:gd name="connsiteY4" fmla="*/ 4794552 h 5813200"/>
              <a:gd name="connsiteX5" fmla="*/ 7775574 w 7775575"/>
              <a:gd name="connsiteY5" fmla="*/ 5813199 h 5813200"/>
              <a:gd name="connsiteX6" fmla="*/ 7767012 w 7775575"/>
              <a:gd name="connsiteY6" fmla="*/ 5813199 h 5813200"/>
              <a:gd name="connsiteX7" fmla="*/ 7767012 w 7775575"/>
              <a:gd name="connsiteY7" fmla="*/ 5813200 h 5813200"/>
              <a:gd name="connsiteX8" fmla="*/ 1845662 w 7775575"/>
              <a:gd name="connsiteY8" fmla="*/ 5813200 h 5813200"/>
              <a:gd name="connsiteX9" fmla="*/ 1845665 w 7775575"/>
              <a:gd name="connsiteY9" fmla="*/ 5813199 h 5813200"/>
              <a:gd name="connsiteX10" fmla="*/ 1441454 w 7775575"/>
              <a:gd name="connsiteY10" fmla="*/ 5813199 h 5813200"/>
              <a:gd name="connsiteX11" fmla="*/ 1441451 w 7775575"/>
              <a:gd name="connsiteY11" fmla="*/ 5813200 h 5813200"/>
              <a:gd name="connsiteX12" fmla="*/ 0 w 7775575"/>
              <a:gd name="connsiteY12" fmla="*/ 5813198 h 5813200"/>
              <a:gd name="connsiteX13" fmla="*/ 1 w 7775575"/>
              <a:gd name="connsiteY13" fmla="*/ 4485898 h 5813200"/>
              <a:gd name="connsiteX14" fmla="*/ 7767013 w 7775575"/>
              <a:gd name="connsiteY14" fmla="*/ 0 h 5813200"/>
              <a:gd name="connsiteX15" fmla="*/ 7767012 w 7775575"/>
              <a:gd name="connsiteY15" fmla="*/ 1354507 h 5813200"/>
              <a:gd name="connsiteX16" fmla="*/ 1 w 7775575"/>
              <a:gd name="connsiteY16" fmla="*/ 4330994 h 5813200"/>
              <a:gd name="connsiteX17" fmla="*/ 0 w 7775575"/>
              <a:gd name="connsiteY17" fmla="*/ 2976488 h 58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775575" h="5813200">
                <a:moveTo>
                  <a:pt x="7767012" y="1509411"/>
                </a:moveTo>
                <a:lnTo>
                  <a:pt x="7767012" y="3287485"/>
                </a:lnTo>
                <a:lnTo>
                  <a:pt x="7775575" y="3287485"/>
                </a:lnTo>
                <a:lnTo>
                  <a:pt x="7775575" y="4794552"/>
                </a:lnTo>
                <a:lnTo>
                  <a:pt x="7775574" y="4794552"/>
                </a:lnTo>
                <a:lnTo>
                  <a:pt x="7775574" y="5813199"/>
                </a:lnTo>
                <a:lnTo>
                  <a:pt x="7767012" y="5813199"/>
                </a:lnTo>
                <a:lnTo>
                  <a:pt x="7767012" y="5813200"/>
                </a:lnTo>
                <a:lnTo>
                  <a:pt x="1845662" y="5813200"/>
                </a:lnTo>
                <a:lnTo>
                  <a:pt x="1845665" y="5813199"/>
                </a:lnTo>
                <a:lnTo>
                  <a:pt x="1441454" y="5813199"/>
                </a:lnTo>
                <a:lnTo>
                  <a:pt x="1441451" y="5813200"/>
                </a:lnTo>
                <a:lnTo>
                  <a:pt x="0" y="5813198"/>
                </a:lnTo>
                <a:lnTo>
                  <a:pt x="1" y="4485898"/>
                </a:lnTo>
                <a:close/>
                <a:moveTo>
                  <a:pt x="7767013" y="0"/>
                </a:moveTo>
                <a:lnTo>
                  <a:pt x="7767012" y="1354507"/>
                </a:lnTo>
                <a:lnTo>
                  <a:pt x="1" y="4330994"/>
                </a:lnTo>
                <a:lnTo>
                  <a:pt x="0" y="2976488"/>
                </a:lnTo>
                <a:close/>
              </a:path>
            </a:pathLst>
          </a:custGeom>
        </p:spPr>
        <p:txBody>
          <a:bodyPr wrap="square">
            <a:noAutofit/>
          </a:bodyPr>
          <a:lstStyle/>
          <a:p>
            <a:endParaRPr lang="fr-CA" dirty="0"/>
          </a:p>
        </p:txBody>
      </p:sp>
      <p:sp>
        <p:nvSpPr>
          <p:cNvPr id="14" name="Text Placeholder 32">
            <a:extLst>
              <a:ext uri="{FF2B5EF4-FFF2-40B4-BE49-F238E27FC236}">
                <a16:creationId xmlns="" xmlns:a16="http://schemas.microsoft.com/office/drawing/2014/main" id="{B7B4ED83-5F90-2647-9635-E1BDC870E674}"/>
              </a:ext>
            </a:extLst>
          </p:cNvPr>
          <p:cNvSpPr>
            <a:spLocks noGrp="1"/>
          </p:cNvSpPr>
          <p:nvPr>
            <p:ph type="body" sz="quarter" idx="15" hasCustomPrompt="1"/>
          </p:nvPr>
        </p:nvSpPr>
        <p:spPr>
          <a:xfrm>
            <a:off x="0" y="697078"/>
            <a:ext cx="12192000" cy="708318"/>
          </a:xfrm>
        </p:spPr>
        <p:txBody>
          <a:bodyPr>
            <a:noAutofit/>
          </a:bodyPr>
          <a:lstStyle>
            <a:lvl1pPr marL="0" indent="0" algn="ctr">
              <a:buNone/>
              <a:defRPr sz="4000" b="1" i="0">
                <a:solidFill>
                  <a:srgbClr val="E43794"/>
                </a:solidFill>
                <a:latin typeface="Avenir Black" panose="02000503020000020003" pitchFamily="2" charset="0"/>
                <a:cs typeface="Poppins SemiBold"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Title Here</a:t>
            </a:r>
            <a:endParaRPr lang="en-US" dirty="0"/>
          </a:p>
        </p:txBody>
      </p:sp>
      <p:sp>
        <p:nvSpPr>
          <p:cNvPr id="22" name="Text Placeholder 32">
            <a:extLst>
              <a:ext uri="{FF2B5EF4-FFF2-40B4-BE49-F238E27FC236}">
                <a16:creationId xmlns="" xmlns:a16="http://schemas.microsoft.com/office/drawing/2014/main" id="{9BBC9E2E-A9B8-584E-A1A4-12C8CDF3586E}"/>
              </a:ext>
            </a:extLst>
          </p:cNvPr>
          <p:cNvSpPr>
            <a:spLocks noGrp="1"/>
          </p:cNvSpPr>
          <p:nvPr>
            <p:ph type="body" sz="quarter" idx="18" hasCustomPrompt="1"/>
          </p:nvPr>
        </p:nvSpPr>
        <p:spPr>
          <a:xfrm>
            <a:off x="0" y="1420135"/>
            <a:ext cx="12192000" cy="626742"/>
          </a:xfrm>
        </p:spPr>
        <p:txBody>
          <a:bodyPr anchor="t">
            <a:noAutofit/>
          </a:bodyPr>
          <a:lstStyle>
            <a:lvl1pPr marL="0" indent="0" algn="ctr">
              <a:lnSpc>
                <a:spcPct val="100000"/>
              </a:lnSpc>
              <a:spcBef>
                <a:spcPts val="0"/>
              </a:spcBef>
              <a:buNone/>
              <a:defRPr sz="2000" b="0" i="0">
                <a:solidFill>
                  <a:srgbClr val="7F7F7F"/>
                </a:solidFill>
                <a:latin typeface="Avenir"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short description for slide</a:t>
            </a:r>
            <a:endParaRPr lang="en-US" dirty="0"/>
          </a:p>
        </p:txBody>
      </p:sp>
    </p:spTree>
    <p:extLst>
      <p:ext uri="{BB962C8B-B14F-4D97-AF65-F5344CB8AC3E}">
        <p14:creationId xmlns="" xmlns:p14="http://schemas.microsoft.com/office/powerpoint/2010/main" val="3986099546"/>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hoto Slide with logo">
  <p:cSld name="Photo Slide with logo">
    <p:spTree>
      <p:nvGrpSpPr>
        <p:cNvPr id="1" name="Shape 77"/>
        <p:cNvGrpSpPr/>
        <p:nvPr/>
      </p:nvGrpSpPr>
      <p:grpSpPr>
        <a:xfrm>
          <a:off x="0" y="0"/>
          <a:ext cx="0" cy="0"/>
          <a:chOff x="0" y="0"/>
          <a:chExt cx="0" cy="0"/>
        </a:xfrm>
      </p:grpSpPr>
      <p:sp>
        <p:nvSpPr>
          <p:cNvPr id="78" name="Google Shape;78;p53"/>
          <p:cNvSpPr/>
          <p:nvPr/>
        </p:nvSpPr>
        <p:spPr>
          <a:xfrm>
            <a:off x="0" y="1837057"/>
            <a:ext cx="12192000" cy="4571999"/>
          </a:xfrm>
          <a:custGeom>
            <a:avLst/>
            <a:gdLst/>
            <a:ahLst/>
            <a:cxnLst/>
            <a:rect l="l" t="t" r="r" b="b"/>
            <a:pathLst>
              <a:path w="7775575" h="7985044" extrusionOk="0">
                <a:moveTo>
                  <a:pt x="7775575" y="0"/>
                </a:moveTo>
                <a:lnTo>
                  <a:pt x="7775575" y="2286116"/>
                </a:lnTo>
                <a:lnTo>
                  <a:pt x="3591296" y="7985044"/>
                </a:lnTo>
                <a:lnTo>
                  <a:pt x="0" y="7985044"/>
                </a:lnTo>
                <a:lnTo>
                  <a:pt x="0" y="3577812"/>
                </a:lnTo>
                <a:close/>
              </a:path>
            </a:pathLst>
          </a:custGeom>
          <a:solidFill>
            <a:srgbClr val="E437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132">
              <a:solidFill>
                <a:schemeClr val="lt1"/>
              </a:solidFill>
              <a:latin typeface="Calibri"/>
              <a:ea typeface="Calibri"/>
              <a:cs typeface="Calibri"/>
              <a:sym typeface="Calibri"/>
            </a:endParaRPr>
          </a:p>
        </p:txBody>
      </p:sp>
      <p:sp>
        <p:nvSpPr>
          <p:cNvPr id="79" name="Google Shape;79;p53"/>
          <p:cNvSpPr/>
          <p:nvPr/>
        </p:nvSpPr>
        <p:spPr>
          <a:xfrm>
            <a:off x="3" y="2286001"/>
            <a:ext cx="12192000" cy="4571999"/>
          </a:xfrm>
          <a:custGeom>
            <a:avLst/>
            <a:gdLst/>
            <a:ahLst/>
            <a:cxnLst/>
            <a:rect l="l" t="t" r="r" b="b"/>
            <a:pathLst>
              <a:path w="7775575" h="7985044" extrusionOk="0">
                <a:moveTo>
                  <a:pt x="7775575" y="0"/>
                </a:moveTo>
                <a:lnTo>
                  <a:pt x="7775575" y="2286116"/>
                </a:lnTo>
                <a:lnTo>
                  <a:pt x="3591296" y="7985044"/>
                </a:lnTo>
                <a:lnTo>
                  <a:pt x="0" y="7985044"/>
                </a:lnTo>
                <a:lnTo>
                  <a:pt x="0" y="3577812"/>
                </a:lnTo>
                <a:close/>
              </a:path>
            </a:pathLst>
          </a:custGeom>
          <a:solidFill>
            <a:srgbClr val="E437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132">
              <a:solidFill>
                <a:schemeClr val="lt1"/>
              </a:solidFill>
              <a:latin typeface="Calibri"/>
              <a:ea typeface="Calibri"/>
              <a:cs typeface="Calibri"/>
              <a:sym typeface="Calibri"/>
            </a:endParaRPr>
          </a:p>
        </p:txBody>
      </p:sp>
      <p:sp>
        <p:nvSpPr>
          <p:cNvPr id="80" name="Google Shape;80;p53"/>
          <p:cNvSpPr>
            <a:spLocks noGrp="1"/>
          </p:cNvSpPr>
          <p:nvPr>
            <p:ph type="pic" idx="2"/>
          </p:nvPr>
        </p:nvSpPr>
        <p:spPr>
          <a:xfrm>
            <a:off x="-2" y="11716"/>
            <a:ext cx="12191999" cy="6246227"/>
          </a:xfrm>
          <a:prstGeom prst="rect">
            <a:avLst/>
          </a:prstGeom>
          <a:noFill/>
          <a:ln>
            <a:noFill/>
          </a:ln>
        </p:spPr>
      </p:sp>
      <p:sp>
        <p:nvSpPr>
          <p:cNvPr id="81" name="Google Shape;81;p53"/>
          <p:cNvSpPr txBox="1">
            <a:spLocks noGrp="1"/>
          </p:cNvSpPr>
          <p:nvPr>
            <p:ph type="sldNum" idx="12"/>
          </p:nvPr>
        </p:nvSpPr>
        <p:spPr>
          <a:xfrm>
            <a:off x="7722021" y="6560802"/>
            <a:ext cx="4301303" cy="22956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
        <p:nvSpPr>
          <p:cNvPr id="82" name="Google Shape;82;p53"/>
          <p:cNvSpPr txBox="1">
            <a:spLocks noGrp="1"/>
          </p:cNvSpPr>
          <p:nvPr>
            <p:ph type="body" idx="1"/>
          </p:nvPr>
        </p:nvSpPr>
        <p:spPr>
          <a:xfrm>
            <a:off x="4838095" y="388754"/>
            <a:ext cx="3350571" cy="44534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43794"/>
              </a:buClr>
              <a:buSzPts val="3600"/>
              <a:buNone/>
              <a:defRPr sz="36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53"/>
          <p:cNvSpPr txBox="1">
            <a:spLocks noGrp="1"/>
          </p:cNvSpPr>
          <p:nvPr>
            <p:ph type="body" idx="3"/>
          </p:nvPr>
        </p:nvSpPr>
        <p:spPr>
          <a:xfrm>
            <a:off x="4838095" y="1014676"/>
            <a:ext cx="6863977" cy="1119578"/>
          </a:xfrm>
          <a:prstGeom prst="rect">
            <a:avLst/>
          </a:prstGeom>
          <a:noFill/>
          <a:ln>
            <a:noFill/>
          </a:ln>
        </p:spPr>
        <p:txBody>
          <a:bodyPr spcFirstLastPara="1" wrap="square" lIns="91425" tIns="45700" rIns="91425" bIns="45700" anchor="t" anchorCtr="0">
            <a:noAutofit/>
          </a:bodyPr>
          <a:lstStyle>
            <a:lvl1pPr marL="457200" lvl="0" indent="-228600" algn="just">
              <a:lnSpc>
                <a:spcPct val="100000"/>
              </a:lnSpc>
              <a:spcBef>
                <a:spcPts val="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84" name="Google Shape;84;p53" descr="Logo&#10;&#10;Description automatically generated"/>
          <p:cNvPicPr preferRelativeResize="0"/>
          <p:nvPr/>
        </p:nvPicPr>
        <p:blipFill rotWithShape="1">
          <a:blip r:embed="rId2" cstate="print">
            <a:alphaModFix/>
          </a:blip>
          <a:srcRect/>
          <a:stretch/>
        </p:blipFill>
        <p:spPr>
          <a:xfrm>
            <a:off x="264460" y="4317285"/>
            <a:ext cx="2389841" cy="2182029"/>
          </a:xfrm>
          <a:prstGeom prst="rect">
            <a:avLst/>
          </a:prstGeom>
          <a:noFill/>
          <a:ln>
            <a:noFill/>
          </a:ln>
        </p:spPr>
      </p:pic>
    </p:spTree>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hoto Slide 4">
  <p:cSld name="Photo Slide 4">
    <p:spTree>
      <p:nvGrpSpPr>
        <p:cNvPr id="1" name="Shape 46"/>
        <p:cNvGrpSpPr/>
        <p:nvPr/>
      </p:nvGrpSpPr>
      <p:grpSpPr>
        <a:xfrm>
          <a:off x="0" y="0"/>
          <a:ext cx="0" cy="0"/>
          <a:chOff x="0" y="0"/>
          <a:chExt cx="0" cy="0"/>
        </a:xfrm>
      </p:grpSpPr>
      <p:sp>
        <p:nvSpPr>
          <p:cNvPr id="47" name="Google Shape;47;p48"/>
          <p:cNvSpPr>
            <a:spLocks noGrp="1"/>
          </p:cNvSpPr>
          <p:nvPr>
            <p:ph type="pic" idx="2"/>
          </p:nvPr>
        </p:nvSpPr>
        <p:spPr>
          <a:xfrm>
            <a:off x="-1" y="1"/>
            <a:ext cx="12192000" cy="3136685"/>
          </a:xfrm>
          <a:prstGeom prst="rect">
            <a:avLst/>
          </a:prstGeom>
          <a:noFill/>
          <a:ln>
            <a:noFill/>
          </a:ln>
        </p:spPr>
      </p:sp>
      <p:sp>
        <p:nvSpPr>
          <p:cNvPr id="48" name="Google Shape;48;p48"/>
          <p:cNvSpPr txBox="1">
            <a:spLocks noGrp="1"/>
          </p:cNvSpPr>
          <p:nvPr>
            <p:ph type="sldNum" idx="12"/>
          </p:nvPr>
        </p:nvSpPr>
        <p:spPr>
          <a:xfrm>
            <a:off x="7722020" y="6560800"/>
            <a:ext cx="4301302" cy="22956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
        <p:nvSpPr>
          <p:cNvPr id="49" name="Google Shape;49;p48"/>
          <p:cNvSpPr txBox="1">
            <a:spLocks noGrp="1"/>
          </p:cNvSpPr>
          <p:nvPr>
            <p:ph type="body" idx="1"/>
          </p:nvPr>
        </p:nvSpPr>
        <p:spPr>
          <a:xfrm>
            <a:off x="-1" y="3635354"/>
            <a:ext cx="12192002" cy="63152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E43794"/>
              </a:buClr>
              <a:buSzPts val="3600"/>
              <a:buNone/>
              <a:defRPr sz="36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48"/>
          <p:cNvSpPr txBox="1">
            <a:spLocks noGrp="1"/>
          </p:cNvSpPr>
          <p:nvPr>
            <p:ph type="body" idx="3"/>
          </p:nvPr>
        </p:nvSpPr>
        <p:spPr>
          <a:xfrm>
            <a:off x="0" y="4398523"/>
            <a:ext cx="12192000" cy="1663610"/>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hone Slide - Yelllow">
  <p:cSld name="Phone Slide - Yelllow">
    <p:spTree>
      <p:nvGrpSpPr>
        <p:cNvPr id="1" name="Shape 51"/>
        <p:cNvGrpSpPr/>
        <p:nvPr/>
      </p:nvGrpSpPr>
      <p:grpSpPr>
        <a:xfrm>
          <a:off x="0" y="0"/>
          <a:ext cx="0" cy="0"/>
          <a:chOff x="0" y="0"/>
          <a:chExt cx="0" cy="0"/>
        </a:xfrm>
      </p:grpSpPr>
      <p:sp>
        <p:nvSpPr>
          <p:cNvPr id="52" name="Google Shape;52;p49"/>
          <p:cNvSpPr/>
          <p:nvPr/>
        </p:nvSpPr>
        <p:spPr>
          <a:xfrm>
            <a:off x="6577123" y="0"/>
            <a:ext cx="5614877" cy="6858000"/>
          </a:xfrm>
          <a:custGeom>
            <a:avLst/>
            <a:gdLst/>
            <a:ahLst/>
            <a:cxnLst/>
            <a:rect l="l" t="t" r="r" b="b"/>
            <a:pathLst>
              <a:path w="3580946" h="10907713" extrusionOk="0">
                <a:moveTo>
                  <a:pt x="2183119" y="2"/>
                </a:moveTo>
                <a:lnTo>
                  <a:pt x="3580946" y="2"/>
                </a:lnTo>
                <a:lnTo>
                  <a:pt x="3580946" y="8315732"/>
                </a:lnTo>
                <a:close/>
                <a:moveTo>
                  <a:pt x="929801" y="2"/>
                </a:moveTo>
                <a:lnTo>
                  <a:pt x="2087698" y="2"/>
                </a:lnTo>
                <a:lnTo>
                  <a:pt x="3580946" y="8883391"/>
                </a:lnTo>
                <a:lnTo>
                  <a:pt x="3580946" y="10907713"/>
                </a:lnTo>
                <a:lnTo>
                  <a:pt x="2763325" y="10907711"/>
                </a:lnTo>
                <a:close/>
                <a:moveTo>
                  <a:pt x="0" y="0"/>
                </a:moveTo>
                <a:lnTo>
                  <a:pt x="834379" y="2"/>
                </a:lnTo>
                <a:lnTo>
                  <a:pt x="2667904" y="10907711"/>
                </a:lnTo>
                <a:lnTo>
                  <a:pt x="1833524" y="10907713"/>
                </a:lnTo>
                <a:close/>
              </a:path>
            </a:pathLst>
          </a:custGeom>
          <a:solidFill>
            <a:srgbClr val="E437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132">
              <a:solidFill>
                <a:schemeClr val="lt1"/>
              </a:solidFill>
              <a:latin typeface="Calibri"/>
              <a:ea typeface="Calibri"/>
              <a:cs typeface="Calibri"/>
              <a:sym typeface="Calibri"/>
            </a:endParaRPr>
          </a:p>
        </p:txBody>
      </p:sp>
      <p:pic>
        <p:nvPicPr>
          <p:cNvPr id="53" name="Google Shape;53;p49"/>
          <p:cNvPicPr preferRelativeResize="0"/>
          <p:nvPr/>
        </p:nvPicPr>
        <p:blipFill rotWithShape="1">
          <a:blip r:embed="rId2">
            <a:alphaModFix/>
          </a:blip>
          <a:srcRect/>
          <a:stretch/>
        </p:blipFill>
        <p:spPr>
          <a:xfrm>
            <a:off x="6577123" y="1619604"/>
            <a:ext cx="4625130" cy="5238394"/>
          </a:xfrm>
          <a:custGeom>
            <a:avLst/>
            <a:gdLst/>
            <a:ahLst/>
            <a:cxnLst/>
            <a:rect l="l" t="t" r="r" b="b"/>
            <a:pathLst>
              <a:path w="4991918" h="5653816" extrusionOk="0">
                <a:moveTo>
                  <a:pt x="0" y="0"/>
                </a:moveTo>
                <a:lnTo>
                  <a:pt x="4991918" y="0"/>
                </a:lnTo>
                <a:lnTo>
                  <a:pt x="4991918" y="5653816"/>
                </a:lnTo>
                <a:lnTo>
                  <a:pt x="0" y="5653816"/>
                </a:lnTo>
                <a:close/>
              </a:path>
            </a:pathLst>
          </a:custGeom>
          <a:noFill/>
          <a:ln>
            <a:noFill/>
          </a:ln>
        </p:spPr>
      </p:pic>
      <p:sp>
        <p:nvSpPr>
          <p:cNvPr id="54" name="Google Shape;54;p49"/>
          <p:cNvSpPr>
            <a:spLocks noGrp="1"/>
          </p:cNvSpPr>
          <p:nvPr>
            <p:ph type="pic" idx="2"/>
          </p:nvPr>
        </p:nvSpPr>
        <p:spPr>
          <a:xfrm>
            <a:off x="7020057" y="3028280"/>
            <a:ext cx="3691822" cy="3829719"/>
          </a:xfrm>
          <a:prstGeom prst="rect">
            <a:avLst/>
          </a:prstGeom>
          <a:noFill/>
          <a:ln>
            <a:noFill/>
          </a:ln>
        </p:spPr>
      </p:sp>
      <p:sp>
        <p:nvSpPr>
          <p:cNvPr id="55" name="Google Shape;55;p49"/>
          <p:cNvSpPr txBox="1">
            <a:spLocks noGrp="1"/>
          </p:cNvSpPr>
          <p:nvPr>
            <p:ph type="body" idx="1"/>
          </p:nvPr>
        </p:nvSpPr>
        <p:spPr>
          <a:xfrm>
            <a:off x="481122" y="807487"/>
            <a:ext cx="5614878" cy="63152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43794"/>
              </a:buClr>
              <a:buSzPts val="3600"/>
              <a:buNone/>
              <a:defRPr sz="36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49"/>
          <p:cNvSpPr txBox="1">
            <a:spLocks noGrp="1"/>
          </p:cNvSpPr>
          <p:nvPr>
            <p:ph type="body" idx="3"/>
          </p:nvPr>
        </p:nvSpPr>
        <p:spPr>
          <a:xfrm>
            <a:off x="481124" y="1580692"/>
            <a:ext cx="5614877" cy="41089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Slide ">
  <p:cSld name="One Column Slide ">
    <p:spTree>
      <p:nvGrpSpPr>
        <p:cNvPr id="1" name="Shape 57"/>
        <p:cNvGrpSpPr/>
        <p:nvPr/>
      </p:nvGrpSpPr>
      <p:grpSpPr>
        <a:xfrm>
          <a:off x="0" y="0"/>
          <a:ext cx="0" cy="0"/>
          <a:chOff x="0" y="0"/>
          <a:chExt cx="0" cy="0"/>
        </a:xfrm>
      </p:grpSpPr>
      <p:sp>
        <p:nvSpPr>
          <p:cNvPr id="58" name="Google Shape;58;p50"/>
          <p:cNvSpPr txBox="1">
            <a:spLocks noGrp="1"/>
          </p:cNvSpPr>
          <p:nvPr>
            <p:ph type="sldNum" idx="12"/>
          </p:nvPr>
        </p:nvSpPr>
        <p:spPr>
          <a:xfrm>
            <a:off x="7722020" y="6560800"/>
            <a:ext cx="4301302" cy="22956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
        <p:nvSpPr>
          <p:cNvPr id="59" name="Google Shape;59;p50"/>
          <p:cNvSpPr/>
          <p:nvPr/>
        </p:nvSpPr>
        <p:spPr>
          <a:xfrm>
            <a:off x="-1" y="0"/>
            <a:ext cx="12192000" cy="681758"/>
          </a:xfrm>
          <a:prstGeom prst="rect">
            <a:avLst/>
          </a:prstGeom>
          <a:solidFill>
            <a:srgbClr val="E43794"/>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700">
              <a:solidFill>
                <a:schemeClr val="dk1"/>
              </a:solidFill>
              <a:latin typeface="Calibri"/>
              <a:ea typeface="Calibri"/>
              <a:cs typeface="Calibri"/>
              <a:sym typeface="Calibri"/>
            </a:endParaRPr>
          </a:p>
        </p:txBody>
      </p:sp>
      <p:sp>
        <p:nvSpPr>
          <p:cNvPr id="60" name="Google Shape;60;p50"/>
          <p:cNvSpPr txBox="1">
            <a:spLocks noGrp="1"/>
          </p:cNvSpPr>
          <p:nvPr>
            <p:ph type="body" idx="1"/>
          </p:nvPr>
        </p:nvSpPr>
        <p:spPr>
          <a:xfrm>
            <a:off x="465666" y="1247754"/>
            <a:ext cx="11260668" cy="63152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43794"/>
              </a:buClr>
              <a:buSzPts val="3600"/>
              <a:buNone/>
              <a:defRPr sz="36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50"/>
          <p:cNvSpPr txBox="1">
            <a:spLocks noGrp="1"/>
          </p:cNvSpPr>
          <p:nvPr>
            <p:ph type="body" idx="2"/>
          </p:nvPr>
        </p:nvSpPr>
        <p:spPr>
          <a:xfrm>
            <a:off x="465668" y="2020959"/>
            <a:ext cx="11260666" cy="41089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62" name="Google Shape;62;p50" descr="Logo&#10;&#10;Description automatically generated"/>
          <p:cNvPicPr preferRelativeResize="0"/>
          <p:nvPr/>
        </p:nvPicPr>
        <p:blipFill rotWithShape="1">
          <a:blip r:embed="rId2">
            <a:alphaModFix/>
          </a:blip>
          <a:srcRect l="25070" r="24004" b="52268"/>
          <a:stretch/>
        </p:blipFill>
        <p:spPr>
          <a:xfrm>
            <a:off x="11184467" y="94861"/>
            <a:ext cx="685800" cy="586897"/>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lumn Slide ">
  <p:cSld name="Two Column Slide ">
    <p:spTree>
      <p:nvGrpSpPr>
        <p:cNvPr id="1" name="Shape 63"/>
        <p:cNvGrpSpPr/>
        <p:nvPr/>
      </p:nvGrpSpPr>
      <p:grpSpPr>
        <a:xfrm>
          <a:off x="0" y="0"/>
          <a:ext cx="0" cy="0"/>
          <a:chOff x="0" y="0"/>
          <a:chExt cx="0" cy="0"/>
        </a:xfrm>
      </p:grpSpPr>
      <p:sp>
        <p:nvSpPr>
          <p:cNvPr id="64" name="Google Shape;64;p51"/>
          <p:cNvSpPr txBox="1">
            <a:spLocks noGrp="1"/>
          </p:cNvSpPr>
          <p:nvPr>
            <p:ph type="sldNum" idx="12"/>
          </p:nvPr>
        </p:nvSpPr>
        <p:spPr>
          <a:xfrm>
            <a:off x="7722020" y="6560800"/>
            <a:ext cx="4301302" cy="22956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
        <p:nvSpPr>
          <p:cNvPr id="65" name="Google Shape;65;p51"/>
          <p:cNvSpPr/>
          <p:nvPr/>
        </p:nvSpPr>
        <p:spPr>
          <a:xfrm>
            <a:off x="-1" y="0"/>
            <a:ext cx="12192000" cy="681758"/>
          </a:xfrm>
          <a:prstGeom prst="rect">
            <a:avLst/>
          </a:prstGeom>
          <a:solidFill>
            <a:srgbClr val="E43794"/>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700">
              <a:solidFill>
                <a:schemeClr val="dk1"/>
              </a:solidFill>
              <a:latin typeface="Calibri"/>
              <a:ea typeface="Calibri"/>
              <a:cs typeface="Calibri"/>
              <a:sym typeface="Calibri"/>
            </a:endParaRPr>
          </a:p>
        </p:txBody>
      </p:sp>
      <p:pic>
        <p:nvPicPr>
          <p:cNvPr id="66" name="Google Shape;66;p51" descr="Logo&#10;&#10;Description automatically generated"/>
          <p:cNvPicPr preferRelativeResize="0"/>
          <p:nvPr/>
        </p:nvPicPr>
        <p:blipFill rotWithShape="1">
          <a:blip r:embed="rId2">
            <a:alphaModFix/>
          </a:blip>
          <a:srcRect l="25070" r="24004" b="52268"/>
          <a:stretch/>
        </p:blipFill>
        <p:spPr>
          <a:xfrm>
            <a:off x="11184467" y="94861"/>
            <a:ext cx="685800" cy="586897"/>
          </a:xfrm>
          <a:prstGeom prst="rect">
            <a:avLst/>
          </a:prstGeom>
          <a:noFill/>
          <a:ln>
            <a:noFill/>
          </a:ln>
        </p:spPr>
      </p:pic>
      <p:sp>
        <p:nvSpPr>
          <p:cNvPr id="67" name="Google Shape;67;p51"/>
          <p:cNvSpPr txBox="1">
            <a:spLocks noGrp="1"/>
          </p:cNvSpPr>
          <p:nvPr>
            <p:ph type="body" idx="1"/>
          </p:nvPr>
        </p:nvSpPr>
        <p:spPr>
          <a:xfrm>
            <a:off x="465666" y="1264687"/>
            <a:ext cx="11260668" cy="63152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43794"/>
              </a:buClr>
              <a:buSzPts val="3600"/>
              <a:buNone/>
              <a:defRPr sz="36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51"/>
          <p:cNvSpPr txBox="1">
            <a:spLocks noGrp="1"/>
          </p:cNvSpPr>
          <p:nvPr>
            <p:ph type="body" idx="2"/>
          </p:nvPr>
        </p:nvSpPr>
        <p:spPr>
          <a:xfrm>
            <a:off x="465668" y="2170587"/>
            <a:ext cx="11260666" cy="4108908"/>
          </a:xfrm>
          <a:prstGeom prst="rect">
            <a:avLst/>
          </a:prstGeom>
          <a:noFill/>
          <a:ln>
            <a:noFill/>
          </a:ln>
        </p:spPr>
        <p:txBody>
          <a:bodyPr spcFirstLastPara="1" wrap="square" lIns="91425" tIns="45700" rIns="91425" bIns="45700" anchor="t" anchorCtr="0">
            <a:noAutofit/>
          </a:bodyPr>
          <a:lstStyle>
            <a:lvl1pPr marL="457200" lvl="0" indent="-228600" algn="just">
              <a:lnSpc>
                <a:spcPct val="100000"/>
              </a:lnSpc>
              <a:spcBef>
                <a:spcPts val="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hoto Slide 2">
  <p:cSld name="Photo Slide 2">
    <p:spTree>
      <p:nvGrpSpPr>
        <p:cNvPr id="1" name="Shape 85"/>
        <p:cNvGrpSpPr/>
        <p:nvPr/>
      </p:nvGrpSpPr>
      <p:grpSpPr>
        <a:xfrm>
          <a:off x="0" y="0"/>
          <a:ext cx="0" cy="0"/>
          <a:chOff x="0" y="0"/>
          <a:chExt cx="0" cy="0"/>
        </a:xfrm>
      </p:grpSpPr>
      <p:sp>
        <p:nvSpPr>
          <p:cNvPr id="86" name="Google Shape;86;p54"/>
          <p:cNvSpPr>
            <a:spLocks noGrp="1"/>
          </p:cNvSpPr>
          <p:nvPr>
            <p:ph type="pic" idx="2"/>
          </p:nvPr>
        </p:nvSpPr>
        <p:spPr>
          <a:xfrm>
            <a:off x="0" y="1"/>
            <a:ext cx="12192002" cy="3429000"/>
          </a:xfrm>
          <a:prstGeom prst="rect">
            <a:avLst/>
          </a:prstGeom>
          <a:noFill/>
          <a:ln>
            <a:noFill/>
          </a:ln>
        </p:spPr>
      </p:sp>
      <p:sp>
        <p:nvSpPr>
          <p:cNvPr id="87" name="Google Shape;87;p54"/>
          <p:cNvSpPr txBox="1">
            <a:spLocks noGrp="1"/>
          </p:cNvSpPr>
          <p:nvPr>
            <p:ph type="sldNum" idx="12"/>
          </p:nvPr>
        </p:nvSpPr>
        <p:spPr>
          <a:xfrm>
            <a:off x="7722020" y="6560800"/>
            <a:ext cx="4301302" cy="22956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
        <p:nvSpPr>
          <p:cNvPr id="88" name="Google Shape;88;p54"/>
          <p:cNvSpPr txBox="1">
            <a:spLocks noGrp="1"/>
          </p:cNvSpPr>
          <p:nvPr>
            <p:ph type="body" idx="1"/>
          </p:nvPr>
        </p:nvSpPr>
        <p:spPr>
          <a:xfrm>
            <a:off x="-1" y="3635354"/>
            <a:ext cx="12192002" cy="63152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E43794"/>
              </a:buClr>
              <a:buSzPts val="3600"/>
              <a:buNone/>
              <a:defRPr sz="36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54"/>
          <p:cNvSpPr txBox="1">
            <a:spLocks noGrp="1"/>
          </p:cNvSpPr>
          <p:nvPr>
            <p:ph type="body" idx="3"/>
          </p:nvPr>
        </p:nvSpPr>
        <p:spPr>
          <a:xfrm>
            <a:off x="0" y="4398523"/>
            <a:ext cx="12192000" cy="1663610"/>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Photo Slide 1">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xmlns="" id="{CE8934F9-4A4B-2F47-8061-3AFF6FEB5252}"/>
              </a:ext>
            </a:extLst>
          </p:cNvPr>
          <p:cNvSpPr>
            <a:spLocks noGrp="1"/>
          </p:cNvSpPr>
          <p:nvPr>
            <p:ph type="pic" sz="quarter" idx="10"/>
          </p:nvPr>
        </p:nvSpPr>
        <p:spPr>
          <a:xfrm>
            <a:off x="2" y="1"/>
            <a:ext cx="12192003" cy="6858002"/>
          </a:xfrm>
          <a:custGeom>
            <a:avLst/>
            <a:gdLst>
              <a:gd name="connsiteX0" fmla="*/ 2228850 w 7775577"/>
              <a:gd name="connsiteY0" fmla="*/ 0 h 10907716"/>
              <a:gd name="connsiteX1" fmla="*/ 7775577 w 7775577"/>
              <a:gd name="connsiteY1" fmla="*/ 0 h 10907716"/>
              <a:gd name="connsiteX2" fmla="*/ 7775577 w 7775577"/>
              <a:gd name="connsiteY2" fmla="*/ 5425000 h 10907716"/>
              <a:gd name="connsiteX3" fmla="*/ 2841932 w 7775577"/>
              <a:gd name="connsiteY3" fmla="*/ 5425000 h 10907716"/>
              <a:gd name="connsiteX4" fmla="*/ 2841932 w 7775577"/>
              <a:gd name="connsiteY4" fmla="*/ 10907716 h 10907716"/>
              <a:gd name="connsiteX5" fmla="*/ 0 w 7775577"/>
              <a:gd name="connsiteY5" fmla="*/ 10907716 h 10907716"/>
              <a:gd name="connsiteX6" fmla="*/ 0 w 7775577"/>
              <a:gd name="connsiteY6" fmla="*/ 3 h 10907716"/>
              <a:gd name="connsiteX7" fmla="*/ 2228850 w 7775577"/>
              <a:gd name="connsiteY7" fmla="*/ 3 h 10907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75577" h="10907716">
                <a:moveTo>
                  <a:pt x="2228850" y="0"/>
                </a:moveTo>
                <a:lnTo>
                  <a:pt x="7775577" y="0"/>
                </a:lnTo>
                <a:lnTo>
                  <a:pt x="7775577" y="5425000"/>
                </a:lnTo>
                <a:lnTo>
                  <a:pt x="2841932" y="5425000"/>
                </a:lnTo>
                <a:lnTo>
                  <a:pt x="2841932" y="10907716"/>
                </a:lnTo>
                <a:lnTo>
                  <a:pt x="0" y="10907716"/>
                </a:lnTo>
                <a:lnTo>
                  <a:pt x="0" y="3"/>
                </a:lnTo>
                <a:lnTo>
                  <a:pt x="2228850" y="3"/>
                </a:lnTo>
                <a:close/>
              </a:path>
            </a:pathLst>
          </a:custGeom>
        </p:spPr>
        <p:txBody>
          <a:bodyPr wrap="square">
            <a:noAutofit/>
          </a:bodyPr>
          <a:lstStyle/>
          <a:p>
            <a:endParaRPr lang="fr-CA" dirty="0"/>
          </a:p>
        </p:txBody>
      </p:sp>
      <p:sp>
        <p:nvSpPr>
          <p:cNvPr id="6" name="Slide Number Placeholder 3">
            <a:extLst>
              <a:ext uri="{FF2B5EF4-FFF2-40B4-BE49-F238E27FC236}">
                <a16:creationId xmlns:a16="http://schemas.microsoft.com/office/drawing/2014/main" xmlns="" id="{01BD50AC-979F-49F7-BC96-13DEAD56A664}"/>
              </a:ext>
            </a:extLst>
          </p:cNvPr>
          <p:cNvSpPr>
            <a:spLocks noGrp="1"/>
          </p:cNvSpPr>
          <p:nvPr>
            <p:ph type="sldNum" sz="quarter" idx="12"/>
          </p:nvPr>
        </p:nvSpPr>
        <p:spPr>
          <a:xfrm>
            <a:off x="7722020" y="6560800"/>
            <a:ext cx="4301302" cy="229565"/>
          </a:xfrm>
        </p:spPr>
        <p:txBody>
          <a:bodyPr/>
          <a:lstStyle/>
          <a:p>
            <a:fld id="{9C527BFA-2C0E-4CEC-B6A5-913A56FEF4B4}" type="slidenum">
              <a:rPr lang="fr-CA" smtClean="0"/>
              <a:pPr/>
              <a:t>‹#›</a:t>
            </a:fld>
            <a:endParaRPr lang="fr-CA" dirty="0"/>
          </a:p>
        </p:txBody>
      </p:sp>
      <p:sp>
        <p:nvSpPr>
          <p:cNvPr id="18" name="Right Triangle 17">
            <a:extLst>
              <a:ext uri="{FF2B5EF4-FFF2-40B4-BE49-F238E27FC236}">
                <a16:creationId xmlns:a16="http://schemas.microsoft.com/office/drawing/2014/main" xmlns="" id="{6446A715-1AAC-6C46-A70B-1229B23C9B53}"/>
              </a:ext>
            </a:extLst>
          </p:cNvPr>
          <p:cNvSpPr/>
          <p:nvPr userDrawn="1"/>
        </p:nvSpPr>
        <p:spPr bwMode="auto">
          <a:xfrm rot="5400000">
            <a:off x="4521648" y="3345325"/>
            <a:ext cx="932469" cy="1063536"/>
          </a:xfrm>
          <a:prstGeom prst="rtTriangle">
            <a:avLst/>
          </a:prstGeom>
          <a:solidFill>
            <a:srgbClr val="FBE000"/>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8" name="Text Placeholder 32">
            <a:extLst>
              <a:ext uri="{FF2B5EF4-FFF2-40B4-BE49-F238E27FC236}">
                <a16:creationId xmlns:a16="http://schemas.microsoft.com/office/drawing/2014/main" xmlns="" id="{8DC41F02-43EE-9D4C-80EB-E938B3DFBEAA}"/>
              </a:ext>
            </a:extLst>
          </p:cNvPr>
          <p:cNvSpPr>
            <a:spLocks noGrp="1"/>
          </p:cNvSpPr>
          <p:nvPr>
            <p:ph type="body" sz="quarter" idx="15" hasCustomPrompt="1"/>
          </p:nvPr>
        </p:nvSpPr>
        <p:spPr>
          <a:xfrm>
            <a:off x="4456115" y="4071511"/>
            <a:ext cx="7735886" cy="631527"/>
          </a:xfrm>
        </p:spPr>
        <p:txBody>
          <a:bodyPr>
            <a:noAutofit/>
          </a:bodyPr>
          <a:lstStyle>
            <a:lvl1pPr marL="0" indent="0" algn="ctr">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9" name="Text Placeholder 32">
            <a:extLst>
              <a:ext uri="{FF2B5EF4-FFF2-40B4-BE49-F238E27FC236}">
                <a16:creationId xmlns:a16="http://schemas.microsoft.com/office/drawing/2014/main" xmlns="" id="{017E1CD4-83C3-4D4E-8D3A-CE0921F87C89}"/>
              </a:ext>
            </a:extLst>
          </p:cNvPr>
          <p:cNvSpPr>
            <a:spLocks noGrp="1"/>
          </p:cNvSpPr>
          <p:nvPr>
            <p:ph type="body" sz="quarter" idx="17" hasCustomPrompt="1"/>
          </p:nvPr>
        </p:nvSpPr>
        <p:spPr>
          <a:xfrm>
            <a:off x="4456114" y="4834680"/>
            <a:ext cx="7735885" cy="1663610"/>
          </a:xfrm>
        </p:spPr>
        <p:txBody>
          <a:bodyPr anchor="t">
            <a:noAutofit/>
          </a:bodyPr>
          <a:lstStyle>
            <a:lvl1pPr marL="0" indent="0" algn="ctr">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short description for slide</a:t>
            </a:r>
            <a:endParaRPr lang="en-US" dirty="0"/>
          </a:p>
        </p:txBody>
      </p:sp>
    </p:spTree>
    <p:extLst>
      <p:ext uri="{BB962C8B-B14F-4D97-AF65-F5344CB8AC3E}">
        <p14:creationId xmlns:p14="http://schemas.microsoft.com/office/powerpoint/2010/main" xmlns="" val="3436802804"/>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Cover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xmlns="" id="{C4DDF02B-4593-E24D-8F32-8F80F6706AD1}"/>
              </a:ext>
            </a:extLst>
          </p:cNvPr>
          <p:cNvSpPr>
            <a:spLocks noGrp="1"/>
          </p:cNvSpPr>
          <p:nvPr>
            <p:ph type="pic" sz="quarter" idx="10" hasCustomPrompt="1"/>
          </p:nvPr>
        </p:nvSpPr>
        <p:spPr>
          <a:xfrm>
            <a:off x="2" y="0"/>
            <a:ext cx="12192000" cy="6858000"/>
          </a:xfrm>
          <a:custGeom>
            <a:avLst/>
            <a:gdLst>
              <a:gd name="connsiteX0" fmla="*/ 0 w 12192000"/>
              <a:gd name="connsiteY0" fmla="*/ 6530621 h 6858000"/>
              <a:gd name="connsiteX1" fmla="*/ 12192000 w 12192000"/>
              <a:gd name="connsiteY1" fmla="*/ 6530621 h 6858000"/>
              <a:gd name="connsiteX2" fmla="*/ 12192000 w 12192000"/>
              <a:gd name="connsiteY2" fmla="*/ 6858000 h 6858000"/>
              <a:gd name="connsiteX3" fmla="*/ 0 w 12192000"/>
              <a:gd name="connsiteY3" fmla="*/ 6858000 h 6858000"/>
              <a:gd name="connsiteX4" fmla="*/ 0 w 12192000"/>
              <a:gd name="connsiteY4" fmla="*/ 0 h 6858000"/>
              <a:gd name="connsiteX5" fmla="*/ 12192000 w 12192000"/>
              <a:gd name="connsiteY5" fmla="*/ 0 h 6858000"/>
              <a:gd name="connsiteX6" fmla="*/ 12192000 w 12192000"/>
              <a:gd name="connsiteY6" fmla="*/ 5875022 h 6858000"/>
              <a:gd name="connsiteX7" fmla="*/ 0 w 12192000"/>
              <a:gd name="connsiteY7" fmla="*/ 58750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6530621"/>
                </a:moveTo>
                <a:lnTo>
                  <a:pt x="12192000" y="6530621"/>
                </a:lnTo>
                <a:lnTo>
                  <a:pt x="12192000" y="6858000"/>
                </a:lnTo>
                <a:lnTo>
                  <a:pt x="0" y="6858000"/>
                </a:lnTo>
                <a:close/>
                <a:moveTo>
                  <a:pt x="0" y="0"/>
                </a:moveTo>
                <a:lnTo>
                  <a:pt x="12192000" y="0"/>
                </a:lnTo>
                <a:lnTo>
                  <a:pt x="12192000" y="5875022"/>
                </a:lnTo>
                <a:lnTo>
                  <a:pt x="0" y="5875022"/>
                </a:lnTo>
                <a:close/>
              </a:path>
            </a:pathLst>
          </a:custGeom>
          <a:solidFill>
            <a:schemeClr val="bg2">
              <a:lumMod val="95000"/>
            </a:schemeClr>
          </a:solidFill>
        </p:spPr>
        <p:txBody>
          <a:bodyPr wrap="square" anchor="ctr">
            <a:noAutofit/>
          </a:bodyPr>
          <a:lstStyle>
            <a:lvl1pPr marL="0" indent="0" algn="ctr">
              <a:buNone/>
              <a:defRPr sz="1800" b="1">
                <a:solidFill>
                  <a:schemeClr val="bg2"/>
                </a:solidFill>
                <a:latin typeface="Noto Sans" panose="020B0502040504020204" pitchFamily="34" charset="0"/>
                <a:ea typeface="Noto Sans" panose="020B0502040504020204" pitchFamily="34" charset="0"/>
                <a:cs typeface="Noto Sans" panose="020B0502040504020204" pitchFamily="34" charset="0"/>
              </a:defRPr>
            </a:lvl1pPr>
          </a:lstStyle>
          <a:p>
            <a:r>
              <a:rPr lang="en-CA" dirty="0"/>
              <a:t>PICTURE</a:t>
            </a:r>
            <a:endParaRPr lang="fr-CA" dirty="0"/>
          </a:p>
        </p:txBody>
      </p:sp>
      <p:pic>
        <p:nvPicPr>
          <p:cNvPr id="5" name="Picture 4">
            <a:extLst>
              <a:ext uri="{FF2B5EF4-FFF2-40B4-BE49-F238E27FC236}">
                <a16:creationId xmlns:a16="http://schemas.microsoft.com/office/drawing/2014/main" xmlns="" id="{992E09B1-1E83-D14F-AAFB-E043DC9E6C28}"/>
              </a:ext>
            </a:extLst>
          </p:cNvPr>
          <p:cNvPicPr>
            <a:picLocks noChangeAspect="1"/>
          </p:cNvPicPr>
          <p:nvPr userDrawn="1"/>
        </p:nvPicPr>
        <p:blipFill rotWithShape="1">
          <a:blip r:embed="rId2" cstate="screen">
            <a:extLst>
              <a:ext uri="{28A0092B-C50C-407E-A947-70E740481C1C}">
                <a14:useLocalDpi xmlns:a14="http://schemas.microsoft.com/office/drawing/2010/main" xmlns=""/>
              </a:ext>
            </a:extLst>
          </a:blip>
          <a:srcRect r="44449"/>
          <a:stretch/>
        </p:blipFill>
        <p:spPr bwMode="auto">
          <a:xfrm>
            <a:off x="10119859" y="6038628"/>
            <a:ext cx="1709881" cy="392650"/>
          </a:xfrm>
          <a:prstGeom prst="rect">
            <a:avLst/>
          </a:prstGeom>
          <a:ln>
            <a:noFill/>
          </a:ln>
          <a:extLst>
            <a:ext uri="{53640926-AAD7-44D8-BBD7-CCE9431645EC}">
              <a14:shadowObscured xmlns:a14="http://schemas.microsoft.com/office/drawing/2010/main" xmlns=""/>
            </a:ext>
          </a:extLst>
        </p:spPr>
      </p:pic>
      <p:sp>
        <p:nvSpPr>
          <p:cNvPr id="6" name="Text Box 5">
            <a:extLst>
              <a:ext uri="{FF2B5EF4-FFF2-40B4-BE49-F238E27FC236}">
                <a16:creationId xmlns:a16="http://schemas.microsoft.com/office/drawing/2014/main" xmlns="" id="{9C785D52-708C-C348-B176-C099CCB20626}"/>
              </a:ext>
            </a:extLst>
          </p:cNvPr>
          <p:cNvSpPr txBox="1"/>
          <p:nvPr userDrawn="1"/>
        </p:nvSpPr>
        <p:spPr>
          <a:xfrm>
            <a:off x="363657" y="6088831"/>
            <a:ext cx="5714414" cy="63771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dirty="0">
                <a:solidFill>
                  <a:srgbClr val="7F7F7F"/>
                </a:solidFill>
                <a:effectLs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a:t>
            </a:r>
            <a:endParaRPr lang="en-IE" sz="1100" dirty="0">
              <a:solidFill>
                <a:srgbClr val="7F7F7F"/>
              </a:solidFill>
              <a:effectLst/>
              <a:ea typeface="Calibri" panose="020F0502020204030204" pitchFamily="34" charset="0"/>
              <a:cs typeface="Times New Roman" panose="02020603050405020304" pitchFamily="18" charset="0"/>
            </a:endParaRPr>
          </a:p>
          <a:p>
            <a:pPr algn="ctr"/>
            <a:r>
              <a:rPr lang="en-US" sz="800" dirty="0">
                <a:solidFill>
                  <a:srgbClr val="7F7F7F"/>
                </a:solidFill>
                <a:effectLst/>
                <a:ea typeface="Calibri" panose="020F0502020204030204" pitchFamily="34" charset="0"/>
                <a:cs typeface="Times New Roman" panose="02020603050405020304" pitchFamily="18" charset="0"/>
              </a:rPr>
              <a:t> </a:t>
            </a:r>
            <a:endParaRPr lang="en-IE" sz="1100" dirty="0">
              <a:solidFill>
                <a:srgbClr val="7F7F7F"/>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2652497092"/>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Photo Slide with logo">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xmlns="" id="{B25BB3F5-24E9-3E4D-AA1A-32C5CBF21DE6}"/>
              </a:ext>
            </a:extLst>
          </p:cNvPr>
          <p:cNvSpPr/>
          <p:nvPr userDrawn="1"/>
        </p:nvSpPr>
        <p:spPr>
          <a:xfrm>
            <a:off x="0" y="1837056"/>
            <a:ext cx="12192000" cy="4571999"/>
          </a:xfrm>
          <a:custGeom>
            <a:avLst/>
            <a:gdLst>
              <a:gd name="connsiteX0" fmla="*/ 7775575 w 7775575"/>
              <a:gd name="connsiteY0" fmla="*/ 0 h 7985044"/>
              <a:gd name="connsiteX1" fmla="*/ 7775575 w 7775575"/>
              <a:gd name="connsiteY1" fmla="*/ 2286116 h 7985044"/>
              <a:gd name="connsiteX2" fmla="*/ 3591296 w 7775575"/>
              <a:gd name="connsiteY2" fmla="*/ 7985044 h 7985044"/>
              <a:gd name="connsiteX3" fmla="*/ 0 w 7775575"/>
              <a:gd name="connsiteY3" fmla="*/ 7985044 h 7985044"/>
              <a:gd name="connsiteX4" fmla="*/ 0 w 7775575"/>
              <a:gd name="connsiteY4" fmla="*/ 3577812 h 7985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5" h="7985044">
                <a:moveTo>
                  <a:pt x="7775575" y="0"/>
                </a:moveTo>
                <a:lnTo>
                  <a:pt x="7775575" y="2286116"/>
                </a:lnTo>
                <a:lnTo>
                  <a:pt x="3591296" y="7985044"/>
                </a:lnTo>
                <a:lnTo>
                  <a:pt x="0" y="7985044"/>
                </a:lnTo>
                <a:lnTo>
                  <a:pt x="0" y="3577812"/>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sp>
        <p:nvSpPr>
          <p:cNvPr id="9" name="Freeform 8">
            <a:extLst>
              <a:ext uri="{FF2B5EF4-FFF2-40B4-BE49-F238E27FC236}">
                <a16:creationId xmlns:a16="http://schemas.microsoft.com/office/drawing/2014/main" xmlns="" id="{71EC3B35-9BE5-F64A-AF9D-8AC3A68E1F83}"/>
              </a:ext>
            </a:extLst>
          </p:cNvPr>
          <p:cNvSpPr/>
          <p:nvPr userDrawn="1"/>
        </p:nvSpPr>
        <p:spPr>
          <a:xfrm>
            <a:off x="2" y="2285999"/>
            <a:ext cx="12192000" cy="4571999"/>
          </a:xfrm>
          <a:custGeom>
            <a:avLst/>
            <a:gdLst>
              <a:gd name="connsiteX0" fmla="*/ 7775575 w 7775575"/>
              <a:gd name="connsiteY0" fmla="*/ 0 h 7985044"/>
              <a:gd name="connsiteX1" fmla="*/ 7775575 w 7775575"/>
              <a:gd name="connsiteY1" fmla="*/ 2286116 h 7985044"/>
              <a:gd name="connsiteX2" fmla="*/ 3591296 w 7775575"/>
              <a:gd name="connsiteY2" fmla="*/ 7985044 h 7985044"/>
              <a:gd name="connsiteX3" fmla="*/ 0 w 7775575"/>
              <a:gd name="connsiteY3" fmla="*/ 7985044 h 7985044"/>
              <a:gd name="connsiteX4" fmla="*/ 0 w 7775575"/>
              <a:gd name="connsiteY4" fmla="*/ 3577812 h 7985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5" h="7985044">
                <a:moveTo>
                  <a:pt x="7775575" y="0"/>
                </a:moveTo>
                <a:lnTo>
                  <a:pt x="7775575" y="2286116"/>
                </a:lnTo>
                <a:lnTo>
                  <a:pt x="3591296" y="7985044"/>
                </a:lnTo>
                <a:lnTo>
                  <a:pt x="0" y="7985044"/>
                </a:lnTo>
                <a:lnTo>
                  <a:pt x="0" y="3577812"/>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sp>
        <p:nvSpPr>
          <p:cNvPr id="5" name="Picture Placeholder 7">
            <a:extLst>
              <a:ext uri="{FF2B5EF4-FFF2-40B4-BE49-F238E27FC236}">
                <a16:creationId xmlns:a16="http://schemas.microsoft.com/office/drawing/2014/main" xmlns="" id="{90FF00C7-7CF0-4328-B870-683CB9DA8687}"/>
              </a:ext>
            </a:extLst>
          </p:cNvPr>
          <p:cNvSpPr>
            <a:spLocks noGrp="1"/>
          </p:cNvSpPr>
          <p:nvPr>
            <p:ph type="pic" sz="quarter" idx="12"/>
          </p:nvPr>
        </p:nvSpPr>
        <p:spPr>
          <a:xfrm>
            <a:off x="-2" y="11714"/>
            <a:ext cx="12191998" cy="6246227"/>
          </a:xfrm>
          <a:custGeom>
            <a:avLst/>
            <a:gdLst>
              <a:gd name="connsiteX0" fmla="*/ 0 w 7775574"/>
              <a:gd name="connsiteY0" fmla="*/ 0 h 9934683"/>
              <a:gd name="connsiteX1" fmla="*/ 434047 w 7775574"/>
              <a:gd name="connsiteY1" fmla="*/ 0 h 9934683"/>
              <a:gd name="connsiteX2" fmla="*/ 7775574 w 7775574"/>
              <a:gd name="connsiteY2" fmla="*/ 9181185 h 9934683"/>
              <a:gd name="connsiteX3" fmla="*/ 7775574 w 7775574"/>
              <a:gd name="connsiteY3" fmla="*/ 9934683 h 9934683"/>
              <a:gd name="connsiteX4" fmla="*/ 0 w 7775574"/>
              <a:gd name="connsiteY4" fmla="*/ 5860760 h 9934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4" h="9934683">
                <a:moveTo>
                  <a:pt x="0" y="0"/>
                </a:moveTo>
                <a:lnTo>
                  <a:pt x="434047" y="0"/>
                </a:lnTo>
                <a:lnTo>
                  <a:pt x="7775574" y="9181185"/>
                </a:lnTo>
                <a:lnTo>
                  <a:pt x="7775574" y="9934683"/>
                </a:lnTo>
                <a:lnTo>
                  <a:pt x="0" y="5860760"/>
                </a:lnTo>
                <a:close/>
              </a:path>
            </a:pathLst>
          </a:custGeom>
        </p:spPr>
        <p:txBody>
          <a:bodyPr wrap="square">
            <a:noAutofit/>
          </a:bodyPr>
          <a:lstStyle/>
          <a:p>
            <a:endParaRPr lang="fr-CA" dirty="0"/>
          </a:p>
        </p:txBody>
      </p:sp>
      <p:sp>
        <p:nvSpPr>
          <p:cNvPr id="6" name="Slide Number Placeholder 2">
            <a:extLst>
              <a:ext uri="{FF2B5EF4-FFF2-40B4-BE49-F238E27FC236}">
                <a16:creationId xmlns:a16="http://schemas.microsoft.com/office/drawing/2014/main" xmlns="" id="{6F390727-7F66-4BB0-A4EA-A164CFE7F170}"/>
              </a:ext>
            </a:extLst>
          </p:cNvPr>
          <p:cNvSpPr>
            <a:spLocks noGrp="1"/>
          </p:cNvSpPr>
          <p:nvPr>
            <p:ph type="sldNum" sz="quarter" idx="14"/>
          </p:nvPr>
        </p:nvSpPr>
        <p:spPr>
          <a:xfrm>
            <a:off x="7722020" y="6560800"/>
            <a:ext cx="4301302" cy="229565"/>
          </a:xfrm>
        </p:spPr>
        <p:txBody>
          <a:bodyPr/>
          <a:lstStyle/>
          <a:p>
            <a:fld id="{9C527BFA-2C0E-4CEC-B6A5-913A56FEF4B4}" type="slidenum">
              <a:rPr lang="fr-CA" smtClean="0"/>
              <a:pPr/>
              <a:t>‹#›</a:t>
            </a:fld>
            <a:endParaRPr lang="fr-CA" dirty="0"/>
          </a:p>
        </p:txBody>
      </p:sp>
      <p:sp>
        <p:nvSpPr>
          <p:cNvPr id="10" name="Text Placeholder 32">
            <a:extLst>
              <a:ext uri="{FF2B5EF4-FFF2-40B4-BE49-F238E27FC236}">
                <a16:creationId xmlns:a16="http://schemas.microsoft.com/office/drawing/2014/main" xmlns="" id="{935305A0-DFDB-0740-B78F-607AFB51330C}"/>
              </a:ext>
            </a:extLst>
          </p:cNvPr>
          <p:cNvSpPr>
            <a:spLocks noGrp="1"/>
          </p:cNvSpPr>
          <p:nvPr>
            <p:ph type="body" sz="quarter" idx="13" hasCustomPrompt="1"/>
          </p:nvPr>
        </p:nvSpPr>
        <p:spPr>
          <a:xfrm>
            <a:off x="4838095" y="388754"/>
            <a:ext cx="3350570" cy="445340"/>
          </a:xfrm>
        </p:spPr>
        <p:txBody>
          <a:bodyPr>
            <a:noAutofit/>
          </a:bodyPr>
          <a:lstStyle>
            <a:lvl1pPr marL="0" indent="0" algn="l">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Who We Are</a:t>
            </a:r>
            <a:endParaRPr lang="en-US" dirty="0"/>
          </a:p>
        </p:txBody>
      </p:sp>
      <p:sp>
        <p:nvSpPr>
          <p:cNvPr id="15" name="Text Placeholder 32">
            <a:extLst>
              <a:ext uri="{FF2B5EF4-FFF2-40B4-BE49-F238E27FC236}">
                <a16:creationId xmlns:a16="http://schemas.microsoft.com/office/drawing/2014/main" xmlns="" id="{5FF2D31E-F4F5-EE49-8797-F33210C2C8A5}"/>
              </a:ext>
            </a:extLst>
          </p:cNvPr>
          <p:cNvSpPr>
            <a:spLocks noGrp="1"/>
          </p:cNvSpPr>
          <p:nvPr>
            <p:ph type="body" sz="quarter" idx="16" hasCustomPrompt="1"/>
          </p:nvPr>
        </p:nvSpPr>
        <p:spPr>
          <a:xfrm>
            <a:off x="4838095" y="1014676"/>
            <a:ext cx="6863977" cy="1119578"/>
          </a:xfrm>
        </p:spPr>
        <p:txBody>
          <a:bodyPr anchor="t">
            <a:noAutofit/>
          </a:bodyPr>
          <a:lstStyle>
            <a:lvl1pPr marL="0" indent="0" algn="just">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short description for slide</a:t>
            </a:r>
            <a:endParaRPr lang="en-US" dirty="0"/>
          </a:p>
        </p:txBody>
      </p:sp>
      <p:pic>
        <p:nvPicPr>
          <p:cNvPr id="12" name="Picture 11" descr="Logo&#10;&#10;Description automatically generated">
            <a:extLst>
              <a:ext uri="{FF2B5EF4-FFF2-40B4-BE49-F238E27FC236}">
                <a16:creationId xmlns:a16="http://schemas.microsoft.com/office/drawing/2014/main" xmlns="" id="{661F1302-F3E5-084F-8496-1FCC9DC4478A}"/>
              </a:ext>
            </a:extLst>
          </p:cNvPr>
          <p:cNvPicPr>
            <a:picLocks noChangeAspect="1"/>
          </p:cNvPicPr>
          <p:nvPr userDrawn="1"/>
        </p:nvPicPr>
        <p:blipFill>
          <a:blip r:embed="rId2" cstate="print">
            <a:extLst>
              <a:ext uri="{28A0092B-C50C-407E-A947-70E740481C1C}">
                <a14:useLocalDpi xmlns:a14="http://schemas.microsoft.com/office/drawing/2010/main" xmlns=""/>
              </a:ext>
            </a:extLst>
          </a:blip>
          <a:stretch>
            <a:fillRect/>
          </a:stretch>
        </p:blipFill>
        <p:spPr>
          <a:xfrm>
            <a:off x="264458" y="4317283"/>
            <a:ext cx="2389841" cy="2182029"/>
          </a:xfrm>
          <a:prstGeom prst="rect">
            <a:avLst/>
          </a:prstGeom>
        </p:spPr>
      </p:pic>
    </p:spTree>
    <p:extLst>
      <p:ext uri="{BB962C8B-B14F-4D97-AF65-F5344CB8AC3E}">
        <p14:creationId xmlns:p14="http://schemas.microsoft.com/office/powerpoint/2010/main" xmlns="" val="418035470"/>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8" r:id="rId6"/>
    <p:sldLayoutId id="2147483659" r:id="rId7"/>
    <p:sldLayoutId id="2147483661" r:id="rId8"/>
    <p:sldLayoutId id="2147483662" r:id="rId9"/>
    <p:sldLayoutId id="2147483663" r:id="rId10"/>
    <p:sldLayoutId id="2147483664" r:id="rId11"/>
    <p:sldLayoutId id="2147483665" r:id="rId12"/>
  </p:sldLayoutIdLst>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cutt.ly/0nJdZAP"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hyperlink" Target="https://www.pexels.com/photo/young-positive-lady-showing-photos-on-smartphone-to-senior-man-while-sitting-at-laptop-3823542/?utm_content=attributionCopyText&amp;utm_medium=referral&amp;utm_source=pexels" TargetMode="External"/><Relationship Id="rId5" Type="http://schemas.openxmlformats.org/officeDocument/2006/relationships/hyperlink" Target="https://www.pexels.com/@olly?utm_content=attributionCopyText&amp;utm_medium=referral&amp;utm_source=pexels" TargetMode="Externa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s://www.globalwebindex.com/hubfs/Downloads/Millennials_Report_2019.pdf?utm_campaign=Millennials%20report%202019&amp;utm_source=hs_automation&amp;utm_medium=email&amp;utm_content=73381864&amp;_hsmi=73381864" TargetMode="External"/><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hyperlink" Target="https://forartsake.co.uk/abby_bird/" TargetMode="Externa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hyperlink" Target="https://www.pexels.com/photo/photo-of-woman-wearing-turtleneck-top-2777898/?utm_content=attributionCopyText&amp;utm_medium=referral&amp;utm_source=pexels" TargetMode="External"/><Relationship Id="rId4" Type="http://schemas.openxmlformats.org/officeDocument/2006/relationships/hyperlink" Target="https://www.pexels.com/@alipazani?utm_content=attributionCopyText&amp;utm_medium=referral&amp;utm_source=pexel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hyperlink" Target="https://www.pexels.com/photo/person-holding-iphone-showing-social-networks-folder-607812/?utm_content=attributionCopyText&amp;utm_medium=referral&amp;utm_source=pexels" TargetMode="External"/><Relationship Id="rId4" Type="http://schemas.openxmlformats.org/officeDocument/2006/relationships/hyperlink" Target="https://www.pexels.com/@tracy-le-blanc-67789?utm_content=attributionCopyText&amp;utm_medium=referral&amp;utm_source=pexels"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www.culturehive.co.uk/resources/how-a-local-museum-used-data-and-insights-to-develop-a-focused-digital-content-plan/" TargetMode="External"/><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hyperlink" Target="https://www.pexels.com/photo/letters-on-wooden-cubes-6732757/?utm_content=attributionCopyText&amp;utm_medium=referral&amp;utm_source=pexels" TargetMode="External"/><Relationship Id="rId5" Type="http://schemas.openxmlformats.org/officeDocument/2006/relationships/hyperlink" Target="https://www.pexels.com/@ann-h-45017?utm_content=attributionCopyText&amp;utm_medium=referral&amp;utm_source=pexels" TargetMode="External"/><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hyperlink" Target="https://aim-museums.co.uk/wp-content/uploads/2020/04/Understanding-Your-Audiences-2020-1.pdf"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hyperlink" Target="https://buffer.com/library/social-media-analytics-tools/" TargetMode="External"/><Relationship Id="rId2" Type="http://schemas.openxmlformats.org/officeDocument/2006/relationships/image" Target="../media/image25.jpeg"/><Relationship Id="rId1" Type="http://schemas.openxmlformats.org/officeDocument/2006/relationships/slideLayout" Target="../slideLayouts/slideLayout3.xml"/><Relationship Id="rId6" Type="http://schemas.openxmlformats.org/officeDocument/2006/relationships/hyperlink" Target="https://www.pexels.com/photo/black-samsung-tablet-computer-106344/?utm_content=attributionCopyText&amp;utm_medium=referral&amp;utm_source=pexels" TargetMode="External"/><Relationship Id="rId5" Type="http://schemas.openxmlformats.org/officeDocument/2006/relationships/hyperlink" Target="https://www.pexels.com/@wdnet?utm_content=attributionCopyText&amp;utm_medium=referral&amp;utm_source=pexels" TargetMode="External"/><Relationship Id="rId4" Type="http://schemas.openxmlformats.org/officeDocument/2006/relationships/hyperlink" Target="https://buffer.com/resources/social-media-audience/"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hyperlink" Target="https://www.pexels.com/photo/man-holding-a-megaphone-3851254/"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pexels.com/@ds-stories?utm_content=attributionCopyText&amp;utm_medium=referral&amp;utm_source=pexels" TargetMode="External"/><Relationship Id="rId2" Type="http://schemas.openxmlformats.org/officeDocument/2006/relationships/hyperlink" Target="https://www.transcendstrategic.com/blog/2019/10/28/personas-and-designing-the-ideal-museum-experience" TargetMode="External"/><Relationship Id="rId1" Type="http://schemas.openxmlformats.org/officeDocument/2006/relationships/slideLayout" Target="../slideLayouts/slideLayout4.xml"/><Relationship Id="rId5" Type="http://schemas.openxmlformats.org/officeDocument/2006/relationships/image" Target="../media/image27.jpeg"/><Relationship Id="rId4" Type="http://schemas.openxmlformats.org/officeDocument/2006/relationships/hyperlink" Target="https://www.pexels.com/photo/a-few-pieces-of-post-its-in-assorted-colors-stuck-on-a-white-wall-6991352/?utm_content=attributionCopyText&amp;utm_medium=referral&amp;utm_source=pexels"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hyperlink" Target="https://www.youtube.com/watch?v=DvV7ZcRVQ4g" TargetMode="External"/><Relationship Id="rId4" Type="http://schemas.openxmlformats.org/officeDocument/2006/relationships/hyperlink" Target="https://www.revelx.co/canvases/persona-canva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hyperlink" Target="https://www.pexels.com/photo/photo-of-a-man-sitting-under-the-tree-737586/?utm_content=attributionCopyText&amp;utm_medium=referral&amp;utm_source=pexels" TargetMode="External"/><Relationship Id="rId4" Type="http://schemas.openxmlformats.org/officeDocument/2006/relationships/hyperlink" Target="https://www.pexels.com/@samsilitongajr?utm_content=attributionCopyText&amp;utm_medium=referral&amp;utm_source=pexels"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hyperlink" Target="https://www.pexels.com/photo/brain-inscription-on-container-on-head-of-faceless-woman-7203724/?utm_content=attributionCopyText&amp;utm_medium=referral&amp;utm_source=pexels" TargetMode="External"/><Relationship Id="rId5" Type="http://schemas.openxmlformats.org/officeDocument/2006/relationships/hyperlink" Target="https://www.pexels.com/@shvets-production?utm_content=attributionCopyText&amp;utm_medium=referral&amp;utm_source=pexels" TargetMode="External"/><Relationship Id="rId4" Type="http://schemas.openxmlformats.org/officeDocument/2006/relationships/hyperlink" Target="https://www.uxbooth.com/articles/empathy-mapping-a-guide-to-getting-inside-a-users-head/"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hyperlink" Target="https://www.pexels.com/photo/people-taking-picture-of-a-painting-of-mona-lisa-with-face-mask-3957980"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hyperlink" Target="https://www.pexels.com/photo/photo-of-a-man-sitting-in-front-of-a-camera-2531552/?utm_content=attributionCopyText&amp;utm_medium=referral&amp;utm_source=pexels" TargetMode="External"/><Relationship Id="rId4" Type="http://schemas.openxmlformats.org/officeDocument/2006/relationships/hyperlink" Target="https://www.pexels.com/@rodrigo-souza-1275988?utm_content=attributionCopyText&amp;utm_medium=referral&amp;utm_source=pexels"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hyperlink" Target="https://www.pexels.com/photo/question-marks-on-paper-crafts-5428833/?utm_content=attributionCopyText&amp;utm_medium=referral&amp;utm_source=pexels" TargetMode="External"/><Relationship Id="rId4" Type="http://schemas.openxmlformats.org/officeDocument/2006/relationships/hyperlink" Target="https://www.pexels.com/@olyakobruseva?utm_content=attributionCopyText&amp;utm_medium=referral&amp;utm_source=pexels"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hyperlink" Target="https://www.youtube.com/watch?v=9HwpR3Njq00" TargetMode="External"/><Relationship Id="rId4" Type="http://schemas.openxmlformats.org/officeDocument/2006/relationships/hyperlink" Target="https://cultureconnectme.com/practicum-vo-1-empathy-maps/"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heartofthecustomer.com/customer-experience-journey-map-the-top-10-requirements/" TargetMode="Externa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hyperlink" Target="Photo%20by%20Monstera:%20https:/www.pexels.com/photo/kids-worksheet-with-solved-maze-placed-on-table-with-pen-7352866/"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hyperlink" Target="https://engagingplaces.files.wordpress.com/2013/09/journey-mapping-for-arts-organisations-free.pdf"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hyperlink" Target="https://www.pexels.com/@polina-zimmerman?utm_content=attributionCopyText&amp;utm_medium=referral&amp;utm_source=pexels" TargetMode="External"/><Relationship Id="rId2" Type="http://schemas.openxmlformats.org/officeDocument/2006/relationships/image" Target="../media/image42.jpeg"/><Relationship Id="rId1" Type="http://schemas.openxmlformats.org/officeDocument/2006/relationships/slideLayout" Target="../slideLayouts/slideLayout3.xml"/><Relationship Id="rId4" Type="http://schemas.openxmlformats.org/officeDocument/2006/relationships/hyperlink" Target="https://www.pexels.com/photo/notes-on-board-3782236/?utm_content=attributionCopyText&amp;utm_medium=referral&amp;utm_source=pexels"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s://www.insitesproject.eu/" TargetMode="External"/><Relationship Id="rId2" Type="http://schemas.openxmlformats.org/officeDocument/2006/relationships/hyperlink" Target="https://story-trails.com/" TargetMode="External"/><Relationship Id="rId1" Type="http://schemas.openxmlformats.org/officeDocument/2006/relationships/slideLayout" Target="../slideLayouts/slideLayout11.xml"/><Relationship Id="rId4" Type="http://schemas.openxmlformats.org/officeDocument/2006/relationships/image" Target="../media/image43.jpeg"/></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11.xml"/><Relationship Id="rId4" Type="http://schemas.openxmlformats.org/officeDocument/2006/relationships/hyperlink" Target="https://twitter.com/TheMERL"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ww.clevelandart.org/artlens-gallery/artlens-app" TargetMode="External"/><Relationship Id="rId2" Type="http://schemas.openxmlformats.org/officeDocument/2006/relationships/image" Target="../media/image46.jpe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hyperlink" Target="https://audienceofthefuture.live/wp-content/uploads/2020/07/Audience-of-the-Future_The-Immersive-Journey-Report_July-2020.pdf" TargetMode="External"/><Relationship Id="rId5" Type="http://schemas.openxmlformats.org/officeDocument/2006/relationships/hyperlink" Target="https://blog.museunacional.cat/en/visitor-journey-mapping-walking-in-our-visitors-shoes/" TargetMode="External"/><Relationship Id="rId4" Type="http://schemas.openxmlformats.org/officeDocument/2006/relationships/image" Target="../media/image48.png"/></Relationships>
</file>

<file path=ppt/slides/_rels/slide4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hyperlink" Target="https://trends.google.com/trends/" TargetMode="External"/><Relationship Id="rId7" Type="http://schemas.openxmlformats.org/officeDocument/2006/relationships/hyperlink" Target="https://www.facebook.com/business/insights/tools/audience-insights" TargetMode="External"/><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hyperlink" Target="https://analytics.google.com/analytics/web/" TargetMode="External"/><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8" Type="http://schemas.openxmlformats.org/officeDocument/2006/relationships/hyperlink" Target="https://www.culturehive.co.uk/resources/culture-in-lockdown-part-1-we-can-do-digital-can-we-do-strategy/" TargetMode="External"/><Relationship Id="rId3" Type="http://schemas.openxmlformats.org/officeDocument/2006/relationships/hyperlink" Target="https://cutt.ly/DQnUvg1" TargetMode="External"/><Relationship Id="rId7" Type="http://schemas.openxmlformats.org/officeDocument/2006/relationships/hyperlink" Target="https://cutt.ly/LnJdLqp" TargetMode="External"/><Relationship Id="rId12" Type="http://schemas.openxmlformats.org/officeDocument/2006/relationships/hyperlink" Target="https://cutt.ly/SQnJZ2c" TargetMode="External"/><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hyperlink" Target="https://cultureconnectme.com/practicum-vo-1-empathy-maps/" TargetMode="External"/><Relationship Id="rId11" Type="http://schemas.openxmlformats.org/officeDocument/2006/relationships/hyperlink" Target="https://cutt.ly/7QnKH16" TargetMode="External"/><Relationship Id="rId5" Type="http://schemas.openxmlformats.org/officeDocument/2006/relationships/hyperlink" Target="https://cutt.ly/RnJdJve" TargetMode="External"/><Relationship Id="rId10" Type="http://schemas.openxmlformats.org/officeDocument/2006/relationships/hyperlink" Target="https://cutt.ly/0nJdZAP" TargetMode="External"/><Relationship Id="rId4" Type="http://schemas.openxmlformats.org/officeDocument/2006/relationships/hyperlink" Target="https://cutt.ly/snJdFZa" TargetMode="External"/><Relationship Id="rId9" Type="http://schemas.openxmlformats.org/officeDocument/2006/relationships/hyperlink" Target="https://cutt.ly/EQnKSNX"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hyperlink" Target="https://theaudienceagency.org/resources/guide-segmentation-made-simple"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hyperlink" Target="https://www.pexels.com/photo/bird-s-eye-view-of-group-of-people-1299086/?utm_content=attributionCopyText&amp;utm_medium=referral&amp;utm_source=pexels" TargetMode="External"/><Relationship Id="rId5" Type="http://schemas.openxmlformats.org/officeDocument/2006/relationships/hyperlink" Target="https://www.pexels.com/@san-fermin-pamplona-549332?utm_content=attributionCopyText&amp;utm_medium=referral&amp;utm_source=pexels" TargetMode="Externa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hyperlink" Target="https://www.transcendstrategic.com/blog/2019/10/28/personas-and-designing-the-ideal-museum-experience"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erson standing in front of a building with columns&#10;&#10;Description automatically generated with low confidence">
            <a:extLst>
              <a:ext uri="{FF2B5EF4-FFF2-40B4-BE49-F238E27FC236}">
                <a16:creationId xmlns:a16="http://schemas.microsoft.com/office/drawing/2014/main" xmlns="" id="{7AA55235-BF03-B149-8853-9F3B0035E7C3}"/>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xmlns=""/>
              </a:ext>
            </a:extLst>
          </a:blip>
          <a:srcRect t="29962" b="29962"/>
          <a:stretch/>
        </p:blipFill>
        <p:spPr/>
      </p:pic>
      <p:sp>
        <p:nvSpPr>
          <p:cNvPr id="12" name="Freeform 11">
            <a:extLst>
              <a:ext uri="{FF2B5EF4-FFF2-40B4-BE49-F238E27FC236}">
                <a16:creationId xmlns:a16="http://schemas.microsoft.com/office/drawing/2014/main" xmlns="" id="{7AC36BD6-7D4F-F64E-8774-469B8B070651}"/>
              </a:ext>
            </a:extLst>
          </p:cNvPr>
          <p:cNvSpPr/>
          <p:nvPr/>
        </p:nvSpPr>
        <p:spPr>
          <a:xfrm>
            <a:off x="-2" y="0"/>
            <a:ext cx="12191998" cy="6858000"/>
          </a:xfrm>
          <a:custGeom>
            <a:avLst/>
            <a:gdLst>
              <a:gd name="connsiteX0" fmla="*/ 0 w 12191998"/>
              <a:gd name="connsiteY0" fmla="*/ 6530621 h 6858000"/>
              <a:gd name="connsiteX1" fmla="*/ 12191998 w 12191998"/>
              <a:gd name="connsiteY1" fmla="*/ 6530621 h 6858000"/>
              <a:gd name="connsiteX2" fmla="*/ 12191998 w 12191998"/>
              <a:gd name="connsiteY2" fmla="*/ 6858000 h 6858000"/>
              <a:gd name="connsiteX3" fmla="*/ 0 w 12191998"/>
              <a:gd name="connsiteY3" fmla="*/ 6858000 h 6858000"/>
              <a:gd name="connsiteX4" fmla="*/ 0 w 12191998"/>
              <a:gd name="connsiteY4" fmla="*/ 0 h 6858000"/>
              <a:gd name="connsiteX5" fmla="*/ 12191998 w 12191998"/>
              <a:gd name="connsiteY5" fmla="*/ 0 h 6858000"/>
              <a:gd name="connsiteX6" fmla="*/ 12191998 w 12191998"/>
              <a:gd name="connsiteY6" fmla="*/ 5881800 h 6858000"/>
              <a:gd name="connsiteX7" fmla="*/ 0 w 12191998"/>
              <a:gd name="connsiteY7" fmla="*/ 5881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8" h="6858000">
                <a:moveTo>
                  <a:pt x="0" y="6530621"/>
                </a:moveTo>
                <a:lnTo>
                  <a:pt x="12191998" y="6530621"/>
                </a:lnTo>
                <a:lnTo>
                  <a:pt x="12191998" y="6858000"/>
                </a:lnTo>
                <a:lnTo>
                  <a:pt x="0" y="6858000"/>
                </a:lnTo>
                <a:close/>
                <a:moveTo>
                  <a:pt x="0" y="0"/>
                </a:moveTo>
                <a:lnTo>
                  <a:pt x="12191998" y="0"/>
                </a:lnTo>
                <a:lnTo>
                  <a:pt x="12191998" y="5881800"/>
                </a:lnTo>
                <a:lnTo>
                  <a:pt x="0" y="5881800"/>
                </a:lnTo>
                <a:close/>
              </a:path>
            </a:pathLst>
          </a:custGeom>
          <a:gradFill>
            <a:gsLst>
              <a:gs pos="0">
                <a:srgbClr val="E43794"/>
              </a:gs>
              <a:gs pos="59000">
                <a:srgbClr val="E43794">
                  <a:alpha val="53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pic>
        <p:nvPicPr>
          <p:cNvPr id="9" name="Picture 8" descr="Logo&#10;&#10;Description automatically generated">
            <a:extLst>
              <a:ext uri="{FF2B5EF4-FFF2-40B4-BE49-F238E27FC236}">
                <a16:creationId xmlns:a16="http://schemas.microsoft.com/office/drawing/2014/main" xmlns="" id="{D33A1E04-471E-184A-BA0C-085D7B112216}"/>
              </a:ext>
            </a:extLst>
          </p:cNvPr>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4588636" y="1059326"/>
            <a:ext cx="3014729" cy="2752579"/>
          </a:xfrm>
          <a:prstGeom prst="rect">
            <a:avLst/>
          </a:prstGeom>
        </p:spPr>
      </p:pic>
      <p:sp>
        <p:nvSpPr>
          <p:cNvPr id="10" name="Text Placeholder 32">
            <a:extLst>
              <a:ext uri="{FF2B5EF4-FFF2-40B4-BE49-F238E27FC236}">
                <a16:creationId xmlns:a16="http://schemas.microsoft.com/office/drawing/2014/main" xmlns="" id="{06222A13-01CF-CF49-A8F4-7F2674C0CCD4}"/>
              </a:ext>
            </a:extLst>
          </p:cNvPr>
          <p:cNvSpPr txBox="1">
            <a:spLocks/>
          </p:cNvSpPr>
          <p:nvPr/>
        </p:nvSpPr>
        <p:spPr>
          <a:xfrm>
            <a:off x="-111969" y="4312988"/>
            <a:ext cx="12192000" cy="445340"/>
          </a:xfrm>
          <a:prstGeom prst="rect">
            <a:avLst/>
          </a:prstGeom>
        </p:spPr>
        <p:txBody>
          <a:bodyPr>
            <a:noAutofit/>
          </a:bodyPr>
          <a:lstStyle>
            <a:lvl1pPr marL="0" indent="0" algn="ctr" defTabSz="777514" rtl="0" eaLnBrk="1" latinLnBrk="0" hangingPunct="1">
              <a:lnSpc>
                <a:spcPct val="90000"/>
              </a:lnSpc>
              <a:spcBef>
                <a:spcPts val="850"/>
              </a:spcBef>
              <a:buFont typeface="Arial" panose="020B0604020202020204" pitchFamily="34" charset="0"/>
              <a:buNone/>
              <a:defRPr sz="4000" b="1" i="0" kern="1200">
                <a:solidFill>
                  <a:srgbClr val="E43794"/>
                </a:solidFill>
                <a:latin typeface="Avenir Black" panose="02000503020000020003" pitchFamily="2" charset="0"/>
                <a:ea typeface="+mn-ea"/>
                <a:cs typeface="Poppins SemiBold" pitchFamily="2" charset="77"/>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l-GR" sz="5400" dirty="0" smtClean="0">
                <a:solidFill>
                  <a:schemeClr val="bg1"/>
                </a:solidFill>
              </a:rPr>
              <a:t>Ενότητα</a:t>
            </a:r>
            <a:r>
              <a:rPr lang="en-GB" sz="5400" dirty="0" smtClean="0">
                <a:solidFill>
                  <a:schemeClr val="bg1"/>
                </a:solidFill>
              </a:rPr>
              <a:t> </a:t>
            </a:r>
            <a:r>
              <a:rPr lang="en-GB" sz="5400" dirty="0">
                <a:solidFill>
                  <a:schemeClr val="bg1"/>
                </a:solidFill>
              </a:rPr>
              <a:t>4</a:t>
            </a:r>
            <a:endParaRPr lang="en-US" sz="5400" dirty="0">
              <a:solidFill>
                <a:schemeClr val="bg1"/>
              </a:solidFill>
            </a:endParaRPr>
          </a:p>
        </p:txBody>
      </p:sp>
      <p:sp>
        <p:nvSpPr>
          <p:cNvPr id="11" name="Text Placeholder 32">
            <a:extLst>
              <a:ext uri="{FF2B5EF4-FFF2-40B4-BE49-F238E27FC236}">
                <a16:creationId xmlns:a16="http://schemas.microsoft.com/office/drawing/2014/main" xmlns="" id="{249A4674-3D06-344E-A89A-908CE4B6DFD9}"/>
              </a:ext>
            </a:extLst>
          </p:cNvPr>
          <p:cNvSpPr txBox="1">
            <a:spLocks/>
          </p:cNvSpPr>
          <p:nvPr/>
        </p:nvSpPr>
        <p:spPr>
          <a:xfrm>
            <a:off x="0" y="5103167"/>
            <a:ext cx="12192000" cy="394051"/>
          </a:xfrm>
          <a:prstGeom prst="rect">
            <a:avLst/>
          </a:prstGeom>
        </p:spPr>
        <p:txBody>
          <a:bodyPr anchor="t">
            <a:noAutofit/>
          </a:bodyPr>
          <a:lstStyle>
            <a:lvl1pPr marL="0" indent="0" algn="ctr" defTabSz="777514" rtl="0" eaLnBrk="1" latinLnBrk="0" hangingPunct="1">
              <a:lnSpc>
                <a:spcPct val="100000"/>
              </a:lnSpc>
              <a:spcBef>
                <a:spcPts val="0"/>
              </a:spcBef>
              <a:buFont typeface="Arial" panose="020B0604020202020204" pitchFamily="34" charset="0"/>
              <a:buNone/>
              <a:defRPr sz="2000" b="0" i="0" kern="1200">
                <a:solidFill>
                  <a:srgbClr val="E43794"/>
                </a:solidFill>
                <a:latin typeface="Avenir" panose="02000503020000020003" pitchFamily="2" charset="0"/>
                <a:ea typeface="+mn-ea"/>
                <a:cs typeface="Poppins" pitchFamily="2" charset="77"/>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lvl="0">
              <a:lnSpc>
                <a:spcPct val="90000"/>
              </a:lnSpc>
              <a:spcBef>
                <a:spcPts val="850"/>
              </a:spcBef>
              <a:buClr>
                <a:schemeClr val="lt1"/>
              </a:buClr>
              <a:buSzPts val="4800"/>
            </a:pPr>
            <a:r>
              <a:rPr lang="el-GR" sz="4000" b="1" dirty="0" smtClean="0">
                <a:solidFill>
                  <a:schemeClr val="lt1"/>
                </a:solidFill>
                <a:latin typeface="Avenir"/>
                <a:ea typeface="Avenir"/>
                <a:cs typeface="Avenir"/>
                <a:sym typeface="Avenir"/>
              </a:rPr>
              <a:t>Κατανόηση του κοινού του βιωματικού τουρισμού</a:t>
            </a:r>
            <a:endParaRPr lang="en-GB" sz="4000" dirty="0">
              <a:solidFill>
                <a:schemeClr val="lt1"/>
              </a:solidFill>
              <a:latin typeface="Avenir"/>
              <a:ea typeface="Avenir"/>
              <a:cs typeface="Avenir"/>
              <a:sym typeface="Avenir"/>
            </a:endParaRPr>
          </a:p>
        </p:txBody>
      </p:sp>
      <p:sp>
        <p:nvSpPr>
          <p:cNvPr id="2" name="CasellaDiTesto 1">
            <a:extLst>
              <a:ext uri="{FF2B5EF4-FFF2-40B4-BE49-F238E27FC236}">
                <a16:creationId xmlns:a16="http://schemas.microsoft.com/office/drawing/2014/main" xmlns="" id="{AC0A3469-BFB1-2E4D-A3DA-4A7D1620831A}"/>
              </a:ext>
            </a:extLst>
          </p:cNvPr>
          <p:cNvSpPr txBox="1"/>
          <p:nvPr/>
        </p:nvSpPr>
        <p:spPr>
          <a:xfrm>
            <a:off x="3364992" y="6339840"/>
            <a:ext cx="184731" cy="369332"/>
          </a:xfrm>
          <a:prstGeom prst="rect">
            <a:avLst/>
          </a:prstGeom>
          <a:noFill/>
        </p:spPr>
        <p:txBody>
          <a:bodyPr wrap="none" rtlCol="0">
            <a:spAutoFit/>
          </a:bodyPr>
          <a:lstStyle/>
          <a:p>
            <a:endParaRPr lang="it-IT" dirty="0"/>
          </a:p>
        </p:txBody>
      </p:sp>
    </p:spTree>
    <p:extLst>
      <p:ext uri="{BB962C8B-B14F-4D97-AF65-F5344CB8AC3E}">
        <p14:creationId xmlns:p14="http://schemas.microsoft.com/office/powerpoint/2010/main" xmlns="" val="4068670662"/>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71;p9">
            <a:extLst>
              <a:ext uri="{FF2B5EF4-FFF2-40B4-BE49-F238E27FC236}">
                <a16:creationId xmlns:a16="http://schemas.microsoft.com/office/drawing/2014/main" xmlns="" id="{DFB394DE-7D59-4B95-AB39-110BD7D76FA1}"/>
              </a:ext>
            </a:extLst>
          </p:cNvPr>
          <p:cNvSpPr txBox="1">
            <a:spLocks noGrp="1"/>
          </p:cNvSpPr>
          <p:nvPr>
            <p:ph type="body" idx="2"/>
          </p:nvPr>
        </p:nvSpPr>
        <p:spPr>
          <a:xfrm>
            <a:off x="464081" y="902369"/>
            <a:ext cx="8727935" cy="5955631"/>
          </a:xfrm>
          <a:prstGeom prst="rect">
            <a:avLst/>
          </a:prstGeom>
          <a:noFill/>
          <a:ln>
            <a:noFill/>
          </a:ln>
        </p:spPr>
        <p:txBody>
          <a:bodyPr spcFirstLastPara="1" wrap="square" lIns="91425" tIns="45700" rIns="91425" bIns="45700" anchor="t" anchorCtr="0">
            <a:noAutofit/>
          </a:bodyPr>
          <a:lstStyle/>
          <a:p>
            <a:pPr marL="0" indent="0">
              <a:buClr>
                <a:srgbClr val="171616"/>
              </a:buClr>
            </a:pPr>
            <a:r>
              <a:rPr lang="el-GR" sz="2800" b="1" dirty="0" smtClean="0">
                <a:solidFill>
                  <a:srgbClr val="E43794"/>
                </a:solidFill>
                <a:latin typeface="Calibri" panose="020F0502020204030204" pitchFamily="34" charset="0"/>
                <a:cs typeface="Calibri" panose="020F0502020204030204" pitchFamily="34" charset="0"/>
              </a:rPr>
              <a:t>Εξερευνητές</a:t>
            </a:r>
          </a:p>
          <a:p>
            <a:pPr marL="0" indent="0">
              <a:buClr>
                <a:srgbClr val="171616"/>
              </a:buClr>
            </a:pPr>
            <a:r>
              <a:rPr lang="el-GR" sz="2000" dirty="0" smtClean="0">
                <a:solidFill>
                  <a:srgbClr val="171616"/>
                </a:solidFill>
                <a:latin typeface="Calibri" panose="020F0502020204030204" pitchFamily="34" charset="0"/>
                <a:cs typeface="Calibri" panose="020F0502020204030204" pitchFamily="34" charset="0"/>
              </a:rPr>
              <a:t>Αυτός ο τύπος επισκέπτη διακατέχεται από περιέργεια και την επιθυμία να μάθει κάτι νέο μέσα από εμπειρίες. Δεν αναζητούν συγκεκριμένα αντικείμενα, απλώς απολαμβάνουν την εμπειρία της επίσκεψης. Ως αποτέλεσμα, θέλουν να βρίσκουν κάτι καινούργιο κάθε φορά που επισκέπτονται. Εκτιμούν ιδιαίτερα τα ψηφιακά και </a:t>
            </a:r>
            <a:r>
              <a:rPr lang="el-GR" sz="2000" dirty="0" err="1" smtClean="0">
                <a:solidFill>
                  <a:srgbClr val="171616"/>
                </a:solidFill>
                <a:latin typeface="Calibri" panose="020F0502020204030204" pitchFamily="34" charset="0"/>
                <a:cs typeface="Calibri" panose="020F0502020204030204" pitchFamily="34" charset="0"/>
              </a:rPr>
              <a:t>διαδραστικά</a:t>
            </a:r>
            <a:r>
              <a:rPr lang="el-GR" sz="2000" dirty="0" smtClean="0">
                <a:solidFill>
                  <a:srgbClr val="171616"/>
                </a:solidFill>
                <a:latin typeface="Calibri" panose="020F0502020204030204" pitchFamily="34" charset="0"/>
                <a:cs typeface="Calibri" panose="020F0502020204030204" pitchFamily="34" charset="0"/>
              </a:rPr>
              <a:t> εργαλεία που μπορούν να ενισχύσουν την επίσκεψή τους &amp; να κάνουν την εμπειρία τους μοναδική. </a:t>
            </a:r>
            <a:endParaRPr lang="en-GB" sz="1600" dirty="0">
              <a:solidFill>
                <a:srgbClr val="171616"/>
              </a:solidFill>
              <a:latin typeface="Calibri" panose="020F0502020204030204" pitchFamily="34" charset="0"/>
              <a:cs typeface="Calibri" panose="020F0502020204030204" pitchFamily="34" charset="0"/>
              <a:sym typeface="Avenir"/>
            </a:endParaRPr>
          </a:p>
          <a:p>
            <a:pPr marL="0" indent="0">
              <a:buClr>
                <a:srgbClr val="171616"/>
              </a:buClr>
            </a:pPr>
            <a:r>
              <a:rPr lang="el-GR" sz="2800" b="1" dirty="0" smtClean="0">
                <a:solidFill>
                  <a:srgbClr val="E43794"/>
                </a:solidFill>
                <a:latin typeface="Calibri" panose="020F0502020204030204" pitchFamily="34" charset="0"/>
                <a:cs typeface="Calibri" panose="020F0502020204030204" pitchFamily="34" charset="0"/>
              </a:rPr>
              <a:t>Συντονιστές</a:t>
            </a:r>
          </a:p>
          <a:p>
            <a:pPr marL="0" indent="0">
              <a:buClr>
                <a:srgbClr val="171616"/>
              </a:buClr>
            </a:pPr>
            <a:r>
              <a:rPr lang="el-GR" sz="2000" dirty="0" smtClean="0">
                <a:solidFill>
                  <a:srgbClr val="3A3838"/>
                </a:solidFill>
                <a:latin typeface="Calibri" panose="020F0502020204030204" pitchFamily="34" charset="0"/>
                <a:cs typeface="Calibri" panose="020F0502020204030204" pitchFamily="34" charset="0"/>
              </a:rPr>
              <a:t>Οι διαμεσολαβητές καθοδηγούνται από την επιθυμία να μοιραστούν τη γνώση και την εμπειρία με άλλους ανθρώπους, είναι συνήθως εκπαιδευτικοί και γονείς που ενδιαφέρονται να προσφέρουν μια καλή εμπειρία στην ομάδα. Τους αρέσουν τα εκθέματα που απευθύνονται σε μια ευρεία ομάδα και μια εμπειρία χωρίς τριβές. Εντυπωσιάστε τους με μια "ανταμοιβή" για να φέρουν άλλους ανθρώπους στο μουσείο - ακόμη και με ένα απλό σημείωμα "ευχαριστώ που επισκεφτήκατε". </a:t>
            </a:r>
            <a:endParaRPr sz="2000" dirty="0">
              <a:latin typeface="Calibri" panose="020F0502020204030204" pitchFamily="34" charset="0"/>
              <a:cs typeface="Calibri" panose="020F0502020204030204" pitchFamily="34" charset="0"/>
            </a:endParaRPr>
          </a:p>
        </p:txBody>
      </p:sp>
      <p:pic>
        <p:nvPicPr>
          <p:cNvPr id="11" name="Picture 10" descr="A person standing next to a car&#10;&#10;Description automatically generated with medium confidence">
            <a:extLst>
              <a:ext uri="{FF2B5EF4-FFF2-40B4-BE49-F238E27FC236}">
                <a16:creationId xmlns:a16="http://schemas.microsoft.com/office/drawing/2014/main" xmlns="" id="{0ADE0372-0D70-44A7-AB2E-811205E48B5E}"/>
              </a:ext>
            </a:extLst>
          </p:cNvPr>
          <p:cNvPicPr>
            <a:picLocks noChangeAspect="1"/>
          </p:cNvPicPr>
          <p:nvPr/>
        </p:nvPicPr>
        <p:blipFill>
          <a:blip r:embed="rId2"/>
          <a:stretch>
            <a:fillRect/>
          </a:stretch>
        </p:blipFill>
        <p:spPr>
          <a:xfrm>
            <a:off x="9435299" y="1507737"/>
            <a:ext cx="2595846" cy="1995845"/>
          </a:xfrm>
          <a:prstGeom prst="rect">
            <a:avLst/>
          </a:prstGeom>
        </p:spPr>
      </p:pic>
      <p:pic>
        <p:nvPicPr>
          <p:cNvPr id="15" name="Picture 14" descr="A group of people in a library&#10;&#10;Description automatically generated with medium confidence">
            <a:extLst>
              <a:ext uri="{FF2B5EF4-FFF2-40B4-BE49-F238E27FC236}">
                <a16:creationId xmlns:a16="http://schemas.microsoft.com/office/drawing/2014/main" xmlns="" id="{C9B2D054-BAA3-48B5-A3F3-CAA95413E859}"/>
              </a:ext>
            </a:extLst>
          </p:cNvPr>
          <p:cNvPicPr>
            <a:picLocks noChangeAspect="1"/>
          </p:cNvPicPr>
          <p:nvPr/>
        </p:nvPicPr>
        <p:blipFill>
          <a:blip r:embed="rId3"/>
          <a:stretch>
            <a:fillRect/>
          </a:stretch>
        </p:blipFill>
        <p:spPr>
          <a:xfrm>
            <a:off x="9427476" y="4249190"/>
            <a:ext cx="2595846" cy="2202145"/>
          </a:xfrm>
          <a:prstGeom prst="rect">
            <a:avLst/>
          </a:prstGeom>
        </p:spPr>
      </p:pic>
      <p:sp>
        <p:nvSpPr>
          <p:cNvPr id="12" name="TextBox 11">
            <a:extLst>
              <a:ext uri="{FF2B5EF4-FFF2-40B4-BE49-F238E27FC236}">
                <a16:creationId xmlns:a16="http://schemas.microsoft.com/office/drawing/2014/main" xmlns="" id="{C31C9F66-79C1-47FA-8E0B-D6EFECC47881}"/>
              </a:ext>
            </a:extLst>
          </p:cNvPr>
          <p:cNvSpPr txBox="1"/>
          <p:nvPr/>
        </p:nvSpPr>
        <p:spPr>
          <a:xfrm>
            <a:off x="464081" y="107830"/>
            <a:ext cx="8415224" cy="480131"/>
          </a:xfrm>
          <a:prstGeom prst="rect">
            <a:avLst/>
          </a:prstGeom>
          <a:noFill/>
        </p:spPr>
        <p:txBody>
          <a:bodyPr wrap="square">
            <a:spAutoFit/>
          </a:bodyPr>
          <a:lstStyle/>
          <a:p>
            <a:pPr lvl="0">
              <a:lnSpc>
                <a:spcPct val="90000"/>
              </a:lnSpc>
              <a:buClr>
                <a:schemeClr val="lt1"/>
              </a:buClr>
              <a:buSzPts val="3600"/>
            </a:pPr>
            <a:r>
              <a:rPr lang="el-GR" sz="2800" b="1" dirty="0" err="1" smtClean="0">
                <a:solidFill>
                  <a:schemeClr val="lt1"/>
                </a:solidFill>
                <a:latin typeface="Avenir"/>
                <a:ea typeface="Avenir"/>
                <a:cs typeface="Avenir"/>
                <a:sym typeface="Avenir"/>
              </a:rPr>
              <a:t>Μακρο</a:t>
            </a:r>
            <a:r>
              <a:rPr lang="el-GR" sz="2800" b="1" dirty="0" smtClean="0">
                <a:solidFill>
                  <a:schemeClr val="lt1"/>
                </a:solidFill>
                <a:latin typeface="Avenir"/>
                <a:ea typeface="Avenir"/>
                <a:cs typeface="Avenir"/>
                <a:sym typeface="Avenir"/>
              </a:rPr>
              <a:t>-κατηγορίες πολιτιστικών επισκεπτών</a:t>
            </a:r>
            <a:endParaRPr lang="en-GB" sz="2800" dirty="0"/>
          </a:p>
        </p:txBody>
      </p:sp>
    </p:spTree>
    <p:extLst>
      <p:ext uri="{BB962C8B-B14F-4D97-AF65-F5344CB8AC3E}">
        <p14:creationId xmlns:p14="http://schemas.microsoft.com/office/powerpoint/2010/main" xmlns="" val="1847085994"/>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4" name="Picture 3" descr="A person and person taking a selfie in front of the eiffel tower&#10;&#10;Description automatically generated">
            <a:extLst>
              <a:ext uri="{FF2B5EF4-FFF2-40B4-BE49-F238E27FC236}">
                <a16:creationId xmlns:a16="http://schemas.microsoft.com/office/drawing/2014/main" xmlns="" id="{6E1C06DA-D718-478C-BEDE-2C280AB7261C}"/>
              </a:ext>
            </a:extLst>
          </p:cNvPr>
          <p:cNvPicPr>
            <a:picLocks noChangeAspect="1"/>
          </p:cNvPicPr>
          <p:nvPr/>
        </p:nvPicPr>
        <p:blipFill>
          <a:blip r:embed="rId3"/>
          <a:stretch>
            <a:fillRect/>
          </a:stretch>
        </p:blipFill>
        <p:spPr>
          <a:xfrm>
            <a:off x="8372022" y="3251662"/>
            <a:ext cx="3851994" cy="3635875"/>
          </a:xfrm>
          <a:prstGeom prst="rect">
            <a:avLst/>
          </a:prstGeom>
        </p:spPr>
      </p:pic>
      <p:sp>
        <p:nvSpPr>
          <p:cNvPr id="179" name="Google Shape;179;p10"/>
          <p:cNvSpPr/>
          <p:nvPr/>
        </p:nvSpPr>
        <p:spPr>
          <a:xfrm>
            <a:off x="3651634" y="1"/>
            <a:ext cx="4888733" cy="681758"/>
          </a:xfrm>
          <a:prstGeom prst="rect">
            <a:avLst/>
          </a:prstGeom>
          <a:solidFill>
            <a:srgbClr val="E43794"/>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700">
              <a:solidFill>
                <a:schemeClr val="dk1"/>
              </a:solidFill>
              <a:latin typeface="Calibri"/>
              <a:ea typeface="Calibri"/>
              <a:cs typeface="Calibri"/>
              <a:sym typeface="Calibri"/>
            </a:endParaRPr>
          </a:p>
        </p:txBody>
      </p:sp>
      <p:sp>
        <p:nvSpPr>
          <p:cNvPr id="180" name="Google Shape;180;p10"/>
          <p:cNvSpPr txBox="1">
            <a:spLocks noGrp="1"/>
          </p:cNvSpPr>
          <p:nvPr>
            <p:ph type="sldNum" idx="12"/>
          </p:nvPr>
        </p:nvSpPr>
        <p:spPr>
          <a:xfrm>
            <a:off x="7722020" y="6560800"/>
            <a:ext cx="4301302" cy="22956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11</a:t>
            </a:fld>
            <a:endParaRPr dirty="0"/>
          </a:p>
        </p:txBody>
      </p:sp>
      <p:sp>
        <p:nvSpPr>
          <p:cNvPr id="182" name="Google Shape;182;p10"/>
          <p:cNvSpPr txBox="1">
            <a:spLocks noGrp="1"/>
          </p:cNvSpPr>
          <p:nvPr>
            <p:ph type="body" idx="2"/>
          </p:nvPr>
        </p:nvSpPr>
        <p:spPr>
          <a:xfrm>
            <a:off x="465666" y="1006310"/>
            <a:ext cx="11722254" cy="2422689"/>
          </a:xfrm>
          <a:prstGeom prst="rect">
            <a:avLst/>
          </a:prstGeom>
          <a:noFill/>
          <a:ln>
            <a:noFill/>
          </a:ln>
        </p:spPr>
        <p:txBody>
          <a:bodyPr spcFirstLastPara="1" wrap="square" lIns="91425" tIns="45700" rIns="91425" bIns="45700" anchor="t" anchorCtr="0">
            <a:noAutofit/>
          </a:bodyPr>
          <a:lstStyle/>
          <a:p>
            <a:pPr marL="0" lvl="0" indent="0">
              <a:lnSpc>
                <a:spcPct val="90000"/>
              </a:lnSpc>
              <a:buClr>
                <a:srgbClr val="E43794"/>
              </a:buClr>
              <a:buSzPts val="3600"/>
            </a:pPr>
            <a:r>
              <a:rPr lang="el-GR" sz="2800" b="1" dirty="0" smtClean="0">
                <a:solidFill>
                  <a:srgbClr val="E43794"/>
                </a:solidFill>
                <a:latin typeface="Calibri" panose="020F0502020204030204" pitchFamily="34" charset="0"/>
                <a:cs typeface="Calibri" panose="020F0502020204030204" pitchFamily="34" charset="0"/>
              </a:rPr>
              <a:t>Επαγγελματίες/Χομπίστες</a:t>
            </a:r>
          </a:p>
          <a:p>
            <a:pPr marL="0" lvl="0" indent="0">
              <a:lnSpc>
                <a:spcPct val="90000"/>
              </a:lnSpc>
              <a:buClr>
                <a:srgbClr val="E43794"/>
              </a:buClr>
              <a:buSzPts val="3600"/>
            </a:pPr>
            <a:r>
              <a:rPr lang="el-GR" sz="2000" dirty="0" smtClean="0">
                <a:solidFill>
                  <a:srgbClr val="3A3838"/>
                </a:solidFill>
                <a:latin typeface="Calibri" panose="020F0502020204030204" pitchFamily="34" charset="0"/>
                <a:cs typeface="Calibri" panose="020F0502020204030204" pitchFamily="34" charset="0"/>
              </a:rPr>
              <a:t>Πρόκειται για ειδικούς επισκέπτες των οποίων η εργασία ή το χόμπι τους </a:t>
            </a:r>
            <a:r>
              <a:rPr lang="el-GR" sz="2000" dirty="0" err="1" smtClean="0">
                <a:solidFill>
                  <a:srgbClr val="3A3838"/>
                </a:solidFill>
                <a:latin typeface="Calibri" panose="020F0502020204030204" pitchFamily="34" charset="0"/>
                <a:cs typeface="Calibri" panose="020F0502020204030204" pitchFamily="34" charset="0"/>
              </a:rPr>
              <a:t>τους</a:t>
            </a:r>
            <a:r>
              <a:rPr lang="el-GR" sz="2000" dirty="0" smtClean="0">
                <a:solidFill>
                  <a:srgbClr val="3A3838"/>
                </a:solidFill>
                <a:latin typeface="Calibri" panose="020F0502020204030204" pitchFamily="34" charset="0"/>
                <a:cs typeface="Calibri" panose="020F0502020204030204" pitchFamily="34" charset="0"/>
              </a:rPr>
              <a:t> κάνει να ενδιαφέρονται να εξερευνήσουν συγκεκριμένα στοιχεία ενός </a:t>
            </a:r>
            <a:r>
              <a:rPr lang="el-GR" sz="2000" dirty="0" err="1" smtClean="0">
                <a:solidFill>
                  <a:srgbClr val="3A3838"/>
                </a:solidFill>
                <a:latin typeface="Calibri" panose="020F0502020204030204" pitchFamily="34" charset="0"/>
                <a:cs typeface="Calibri" panose="020F0502020204030204" pitchFamily="34" charset="0"/>
              </a:rPr>
              <a:t>ιστότοπου</a:t>
            </a:r>
            <a:r>
              <a:rPr lang="el-GR" sz="2000" dirty="0" smtClean="0">
                <a:solidFill>
                  <a:srgbClr val="3A3838"/>
                </a:solidFill>
                <a:latin typeface="Calibri" panose="020F0502020204030204" pitchFamily="34" charset="0"/>
                <a:cs typeface="Calibri" panose="020F0502020204030204" pitchFamily="34" charset="0"/>
              </a:rPr>
              <a:t>. Παρακινούνται από την επιθυμία για βαθύτερη γνώση του αντικειμένου τους, γι' αυτό και εκτιμούν τις ξεναγήσεις και τα εργαστήρια με ειδικούς. </a:t>
            </a:r>
            <a:r>
              <a:rPr lang="el-GR" sz="2000" b="1" dirty="0" smtClean="0">
                <a:solidFill>
                  <a:srgbClr val="3A3838"/>
                </a:solidFill>
                <a:latin typeface="Calibri" panose="020F0502020204030204" pitchFamily="34" charset="0"/>
                <a:cs typeface="Calibri" panose="020F0502020204030204" pitchFamily="34" charset="0"/>
              </a:rPr>
              <a:t>Εντυπωσιάστε τους με </a:t>
            </a:r>
            <a:r>
              <a:rPr lang="el-GR" sz="2000" b="1" dirty="0" err="1" smtClean="0">
                <a:solidFill>
                  <a:srgbClr val="3A3838"/>
                </a:solidFill>
                <a:latin typeface="Calibri" panose="020F0502020204030204" pitchFamily="34" charset="0"/>
                <a:cs typeface="Calibri" panose="020F0502020204030204" pitchFamily="34" charset="0"/>
              </a:rPr>
              <a:t>διαδραστικές</a:t>
            </a:r>
            <a:r>
              <a:rPr lang="el-GR" sz="2000" b="1" dirty="0" smtClean="0">
                <a:solidFill>
                  <a:srgbClr val="3A3838"/>
                </a:solidFill>
                <a:latin typeface="Calibri" panose="020F0502020204030204" pitchFamily="34" charset="0"/>
                <a:cs typeface="Calibri" panose="020F0502020204030204" pitchFamily="34" charset="0"/>
              </a:rPr>
              <a:t> εμπειρίες που τους δίνουν νέες γνώσεις και απαντούν στις ερωτήσεις τους</a:t>
            </a:r>
            <a:r>
              <a:rPr lang="el-GR" sz="2000" dirty="0" smtClean="0">
                <a:solidFill>
                  <a:srgbClr val="3A3838"/>
                </a:solidFill>
                <a:latin typeface="Calibri" panose="020F0502020204030204" pitchFamily="34" charset="0"/>
                <a:cs typeface="Calibri" panose="020F0502020204030204" pitchFamily="34" charset="0"/>
              </a:rPr>
              <a:t>. </a:t>
            </a:r>
            <a:endParaRPr sz="2000" dirty="0">
              <a:solidFill>
                <a:srgbClr val="7F7F7F"/>
              </a:solidFill>
              <a:latin typeface="Calibri" panose="020F0502020204030204" pitchFamily="34" charset="0"/>
              <a:cs typeface="Calibri" panose="020F0502020204030204" pitchFamily="34" charset="0"/>
              <a:sym typeface="Avenir"/>
            </a:endParaRPr>
          </a:p>
        </p:txBody>
      </p:sp>
      <p:sp>
        <p:nvSpPr>
          <p:cNvPr id="183" name="Google Shape;183;p10"/>
          <p:cNvSpPr txBox="1"/>
          <p:nvPr/>
        </p:nvSpPr>
        <p:spPr>
          <a:xfrm>
            <a:off x="478845" y="3147647"/>
            <a:ext cx="7650271" cy="2912334"/>
          </a:xfrm>
          <a:prstGeom prst="rect">
            <a:avLst/>
          </a:prstGeom>
          <a:noFill/>
          <a:ln>
            <a:noFill/>
          </a:ln>
        </p:spPr>
        <p:txBody>
          <a:bodyPr spcFirstLastPara="1" wrap="square" lIns="91425" tIns="45700" rIns="91425" bIns="45700" anchor="t" anchorCtr="0">
            <a:noAutofit/>
          </a:bodyPr>
          <a:lstStyle/>
          <a:p>
            <a:pPr lvl="0"/>
            <a:r>
              <a:rPr lang="el-GR" sz="2800" b="1" dirty="0" smtClean="0">
                <a:solidFill>
                  <a:srgbClr val="E43794"/>
                </a:solidFill>
                <a:latin typeface="Calibri" panose="020F0502020204030204" pitchFamily="34" charset="0"/>
                <a:ea typeface="Avenir"/>
                <a:cs typeface="Calibri" panose="020F0502020204030204" pitchFamily="34" charset="0"/>
                <a:sym typeface="Avenir"/>
              </a:rPr>
              <a:t>Όσοι αναζητούν </a:t>
            </a:r>
            <a:r>
              <a:rPr lang="el-GR" sz="2800" b="1" dirty="0" smtClean="0">
                <a:solidFill>
                  <a:srgbClr val="E43794"/>
                </a:solidFill>
                <a:latin typeface="Calibri" panose="020F0502020204030204" pitchFamily="34" charset="0"/>
                <a:ea typeface="Avenir"/>
                <a:cs typeface="Calibri" panose="020F0502020204030204" pitchFamily="34" charset="0"/>
                <a:sym typeface="Avenir"/>
              </a:rPr>
              <a:t>εμπειρίες</a:t>
            </a:r>
          </a:p>
          <a:p>
            <a:pPr lvl="0"/>
            <a:r>
              <a:rPr lang="el-GR" sz="2000" dirty="0" smtClean="0">
                <a:solidFill>
                  <a:srgbClr val="3A3838"/>
                </a:solidFill>
                <a:latin typeface="Calibri" panose="020F0502020204030204" pitchFamily="34" charset="0"/>
                <a:ea typeface="Avenir"/>
                <a:cs typeface="Calibri" panose="020F0502020204030204" pitchFamily="34" charset="0"/>
                <a:sym typeface="Avenir"/>
              </a:rPr>
              <a:t>Οι αναζητούντες εμπειρίες συλλέγουν προορισμούς που θέλουν να προσθέσουν στη λίστα ελέγχου τους. Είναι γενικά τουρίστες που θέλουν να βιώσουν κάτι για το οποίο έχουν ακούσει, ώστε να μπορούν να πουν "το έκανα αυτό". Τους ελκύουν τα πιο εντυπωσιακά πράγματα που μπορούν να φωτογραφίσουν και να μοιραστούν στα προφίλ τους στα μέσα κοινωνικής δικτύωσης. Τους αρέσει να έχουν έναν ξεκάθαρο χάρτη για το πού βρίσκονται τα "</a:t>
            </a:r>
            <a:r>
              <a:rPr lang="el-GR" sz="2000" dirty="0" err="1" smtClean="0">
                <a:solidFill>
                  <a:srgbClr val="3A3838"/>
                </a:solidFill>
                <a:latin typeface="Calibri" panose="020F0502020204030204" pitchFamily="34" charset="0"/>
                <a:ea typeface="Avenir"/>
                <a:cs typeface="Calibri" panose="020F0502020204030204" pitchFamily="34" charset="0"/>
                <a:sym typeface="Avenir"/>
              </a:rPr>
              <a:t>must</a:t>
            </a:r>
            <a:r>
              <a:rPr lang="el-GR" sz="2000" dirty="0" smtClean="0">
                <a:solidFill>
                  <a:srgbClr val="3A3838"/>
                </a:solidFill>
                <a:latin typeface="Calibri" panose="020F0502020204030204" pitchFamily="34" charset="0"/>
                <a:ea typeface="Avenir"/>
                <a:cs typeface="Calibri" panose="020F0502020204030204" pitchFamily="34" charset="0"/>
                <a:sym typeface="Avenir"/>
              </a:rPr>
              <a:t>-</a:t>
            </a:r>
            <a:r>
              <a:rPr lang="el-GR" sz="2000" dirty="0" err="1" smtClean="0">
                <a:solidFill>
                  <a:srgbClr val="3A3838"/>
                </a:solidFill>
                <a:latin typeface="Calibri" panose="020F0502020204030204" pitchFamily="34" charset="0"/>
                <a:ea typeface="Avenir"/>
                <a:cs typeface="Calibri" panose="020F0502020204030204" pitchFamily="34" charset="0"/>
                <a:sym typeface="Avenir"/>
              </a:rPr>
              <a:t>sees</a:t>
            </a:r>
            <a:r>
              <a:rPr lang="el-GR" sz="2000" dirty="0" smtClean="0">
                <a:solidFill>
                  <a:srgbClr val="3A3838"/>
                </a:solidFill>
                <a:latin typeface="Calibri" panose="020F0502020204030204" pitchFamily="34" charset="0"/>
                <a:ea typeface="Avenir"/>
                <a:cs typeface="Calibri" panose="020F0502020204030204" pitchFamily="34" charset="0"/>
                <a:sym typeface="Avenir"/>
              </a:rPr>
              <a:t>".</a:t>
            </a:r>
          </a:p>
          <a:p>
            <a:pPr marL="0" marR="0" lvl="0" indent="0" algn="l" rtl="0">
              <a:lnSpc>
                <a:spcPct val="100000"/>
              </a:lnSpc>
              <a:spcBef>
                <a:spcPts val="0"/>
              </a:spcBef>
              <a:spcAft>
                <a:spcPts val="0"/>
              </a:spcAft>
              <a:buClr>
                <a:srgbClr val="7F7F7F"/>
              </a:buClr>
              <a:buSzPts val="2400"/>
              <a:buFont typeface="Arial"/>
              <a:buNone/>
            </a:pPr>
            <a:endParaRPr sz="2400" b="0" i="0" dirty="0">
              <a:solidFill>
                <a:srgbClr val="7F7F7F"/>
              </a:solidFill>
              <a:latin typeface="Calibri" panose="020F0502020204030204" pitchFamily="34" charset="0"/>
              <a:ea typeface="Avenir"/>
              <a:cs typeface="Calibri" panose="020F0502020204030204" pitchFamily="34" charset="0"/>
              <a:sym typeface="Avenir"/>
            </a:endParaRPr>
          </a:p>
        </p:txBody>
      </p:sp>
      <p:sp>
        <p:nvSpPr>
          <p:cNvPr id="185" name="Google Shape;185;p10"/>
          <p:cNvSpPr txBox="1"/>
          <p:nvPr/>
        </p:nvSpPr>
        <p:spPr>
          <a:xfrm>
            <a:off x="478845" y="67635"/>
            <a:ext cx="11260668" cy="631527"/>
          </a:xfrm>
          <a:prstGeom prst="rect">
            <a:avLst/>
          </a:prstGeom>
          <a:noFill/>
          <a:ln>
            <a:noFill/>
          </a:ln>
        </p:spPr>
        <p:txBody>
          <a:bodyPr spcFirstLastPara="1" wrap="square" lIns="91425" tIns="45700" rIns="91425" bIns="45700" anchor="t" anchorCtr="0">
            <a:normAutofit/>
          </a:bodyPr>
          <a:lstStyle/>
          <a:p>
            <a:pPr lvl="0">
              <a:lnSpc>
                <a:spcPct val="90000"/>
              </a:lnSpc>
              <a:buClr>
                <a:schemeClr val="lt1"/>
              </a:buClr>
              <a:buSzPts val="3600"/>
            </a:pPr>
            <a:r>
              <a:rPr lang="el-GR" sz="3600" b="1" dirty="0" err="1" smtClean="0">
                <a:solidFill>
                  <a:schemeClr val="lt1"/>
                </a:solidFill>
                <a:latin typeface="Avenir"/>
                <a:ea typeface="Avenir"/>
                <a:cs typeface="Avenir"/>
                <a:sym typeface="Avenir"/>
              </a:rPr>
              <a:t>Μακρο</a:t>
            </a:r>
            <a:r>
              <a:rPr lang="el-GR" sz="3600" b="1" dirty="0" smtClean="0">
                <a:solidFill>
                  <a:schemeClr val="lt1"/>
                </a:solidFill>
                <a:latin typeface="Avenir"/>
                <a:ea typeface="Avenir"/>
                <a:cs typeface="Avenir"/>
                <a:sym typeface="Avenir"/>
              </a:rPr>
              <a:t>-κατηγορίες πολιτιστικών επισκεπτών</a:t>
            </a:r>
            <a:endParaRPr lang="en-GB" sz="3600" dirty="0"/>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9"/>
                                        </p:tgtEl>
                                        <p:attrNameLst>
                                          <p:attrName>style.visibility</p:attrName>
                                        </p:attrNameLst>
                                      </p:cBhvr>
                                      <p:to>
                                        <p:strVal val="visible"/>
                                      </p:to>
                                    </p:set>
                                    <p:animEffect transition="in" filter="fade">
                                      <p:cBhvr>
                                        <p:cTn id="7" dur="500"/>
                                        <p:tgtEl>
                                          <p:spTgt spid="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4" name="Picture 3" descr="A person sitting on a bench looking at art on the wall&#10;&#10;Description automatically generated with low confidence">
            <a:extLst>
              <a:ext uri="{FF2B5EF4-FFF2-40B4-BE49-F238E27FC236}">
                <a16:creationId xmlns:a16="http://schemas.microsoft.com/office/drawing/2014/main" xmlns="" id="{A376CCA2-23DC-4DCF-A868-FA5041CBE685}"/>
              </a:ext>
            </a:extLst>
          </p:cNvPr>
          <p:cNvPicPr>
            <a:picLocks noChangeAspect="1"/>
          </p:cNvPicPr>
          <p:nvPr/>
        </p:nvPicPr>
        <p:blipFill rotWithShape="1">
          <a:blip r:embed="rId3"/>
          <a:srcRect b="5961"/>
          <a:stretch/>
        </p:blipFill>
        <p:spPr>
          <a:xfrm>
            <a:off x="8748662" y="966414"/>
            <a:ext cx="2883656" cy="2616324"/>
          </a:xfrm>
          <a:prstGeom prst="rect">
            <a:avLst/>
          </a:prstGeom>
        </p:spPr>
      </p:pic>
      <p:sp>
        <p:nvSpPr>
          <p:cNvPr id="200" name="Google Shape;200;p12"/>
          <p:cNvSpPr/>
          <p:nvPr/>
        </p:nvSpPr>
        <p:spPr>
          <a:xfrm>
            <a:off x="3651634" y="1"/>
            <a:ext cx="4888733" cy="681758"/>
          </a:xfrm>
          <a:prstGeom prst="rect">
            <a:avLst/>
          </a:prstGeom>
          <a:solidFill>
            <a:srgbClr val="E43794"/>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700">
              <a:solidFill>
                <a:schemeClr val="dk1"/>
              </a:solidFill>
              <a:latin typeface="Calibri"/>
              <a:ea typeface="Calibri"/>
              <a:cs typeface="Calibri"/>
              <a:sym typeface="Calibri"/>
            </a:endParaRPr>
          </a:p>
        </p:txBody>
      </p:sp>
      <p:sp>
        <p:nvSpPr>
          <p:cNvPr id="201" name="Google Shape;201;p12"/>
          <p:cNvSpPr txBox="1">
            <a:spLocks noGrp="1"/>
          </p:cNvSpPr>
          <p:nvPr>
            <p:ph type="sldNum" idx="12"/>
          </p:nvPr>
        </p:nvSpPr>
        <p:spPr>
          <a:xfrm>
            <a:off x="7722020" y="6560800"/>
            <a:ext cx="4301302" cy="22956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12</a:t>
            </a:fld>
            <a:endParaRPr/>
          </a:p>
        </p:txBody>
      </p:sp>
      <p:sp>
        <p:nvSpPr>
          <p:cNvPr id="204" name="Google Shape;204;p12"/>
          <p:cNvSpPr txBox="1"/>
          <p:nvPr/>
        </p:nvSpPr>
        <p:spPr>
          <a:xfrm>
            <a:off x="371650" y="50232"/>
            <a:ext cx="11260668" cy="631527"/>
          </a:xfrm>
          <a:prstGeom prst="rect">
            <a:avLst/>
          </a:prstGeom>
          <a:noFill/>
          <a:ln>
            <a:noFill/>
          </a:ln>
        </p:spPr>
        <p:txBody>
          <a:bodyPr spcFirstLastPara="1" wrap="square" lIns="91425" tIns="45700" rIns="91425" bIns="45700" anchor="t" anchorCtr="0">
            <a:normAutofit/>
          </a:bodyPr>
          <a:lstStyle/>
          <a:p>
            <a:pPr lvl="0">
              <a:lnSpc>
                <a:spcPct val="90000"/>
              </a:lnSpc>
              <a:buClr>
                <a:schemeClr val="lt1"/>
              </a:buClr>
              <a:buSzPts val="3600"/>
            </a:pPr>
            <a:r>
              <a:rPr lang="el-GR" sz="3600" b="1" dirty="0" err="1" smtClean="0">
                <a:solidFill>
                  <a:schemeClr val="lt1"/>
                </a:solidFill>
                <a:latin typeface="Avenir"/>
                <a:ea typeface="Avenir"/>
                <a:cs typeface="Avenir"/>
                <a:sym typeface="Avenir"/>
              </a:rPr>
              <a:t>Μακρο</a:t>
            </a:r>
            <a:r>
              <a:rPr lang="el-GR" sz="3600" b="1" dirty="0" smtClean="0">
                <a:solidFill>
                  <a:schemeClr val="lt1"/>
                </a:solidFill>
                <a:latin typeface="Avenir"/>
                <a:ea typeface="Avenir"/>
                <a:cs typeface="Avenir"/>
                <a:sym typeface="Avenir"/>
              </a:rPr>
              <a:t>-κατηγορίες πολιτιστικών επισκεπτών</a:t>
            </a:r>
            <a:endParaRPr lang="en-GB" sz="3600" dirty="0"/>
          </a:p>
        </p:txBody>
      </p:sp>
      <p:sp>
        <p:nvSpPr>
          <p:cNvPr id="7" name="Google Shape;193;p11">
            <a:extLst>
              <a:ext uri="{FF2B5EF4-FFF2-40B4-BE49-F238E27FC236}">
                <a16:creationId xmlns:a16="http://schemas.microsoft.com/office/drawing/2014/main" xmlns="" id="{7737F45D-30BD-40DB-8889-8D5E3FF24573}"/>
              </a:ext>
            </a:extLst>
          </p:cNvPr>
          <p:cNvSpPr txBox="1">
            <a:spLocks/>
          </p:cNvSpPr>
          <p:nvPr/>
        </p:nvSpPr>
        <p:spPr>
          <a:xfrm>
            <a:off x="371650" y="1588620"/>
            <a:ext cx="7808157" cy="176892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7F7F7F"/>
              </a:buClr>
              <a:buSzPts val="2400"/>
              <a:buFont typeface="Arial"/>
              <a:buNone/>
              <a:defRPr sz="2400" b="0" i="0" u="none" strike="noStrike" cap="none">
                <a:solidFill>
                  <a:srgbClr val="7F7F7F"/>
                </a:solidFill>
                <a:latin typeface="Avenir"/>
                <a:ea typeface="Avenir"/>
                <a:cs typeface="Avenir"/>
                <a:sym typeface="Avenir"/>
              </a:defRPr>
            </a:lvl1pPr>
            <a:lvl2pPr marL="914400" marR="0" lvl="1" indent="-228600" algn="l" rtl="0">
              <a:lnSpc>
                <a:spcPct val="90000"/>
              </a:lnSpc>
              <a:spcBef>
                <a:spcPts val="500"/>
              </a:spcBef>
              <a:spcAft>
                <a:spcPts val="0"/>
              </a:spcAft>
              <a:buClr>
                <a:srgbClr val="011E3B"/>
              </a:buClr>
              <a:buSzPts val="2012"/>
              <a:buFont typeface="Arial"/>
              <a:buNone/>
              <a:defRPr sz="201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2012"/>
              <a:buFont typeface="Arial"/>
              <a:buNone/>
              <a:defRPr sz="201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2012"/>
              <a:buFont typeface="Arial"/>
              <a:buNone/>
              <a:defRPr sz="201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2012"/>
              <a:buFont typeface="Arial"/>
              <a:buNone/>
              <a:defRPr sz="2012"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lvl="0" indent="0">
              <a:buClr>
                <a:srgbClr val="3A3838"/>
              </a:buClr>
            </a:pPr>
            <a:r>
              <a:rPr lang="el-GR" sz="2000" dirty="0" smtClean="0">
                <a:solidFill>
                  <a:srgbClr val="3A3838"/>
                </a:solidFill>
                <a:latin typeface="Calibri" panose="020F0502020204030204" pitchFamily="34" charset="0"/>
                <a:cs typeface="Calibri" panose="020F0502020204030204" pitchFamily="34" charset="0"/>
              </a:rPr>
              <a:t>Αυτή η κατηγορία επισκέπτεται για μια αναζωογονητική εμπειρία, όπου μπορεί να κάνει ένα διάλειμμα από την καθημερινή ζωή και να στοχαστεί. Απολαμβάνουν ιδιαίτερα τα ήσυχα και λιγότερο πολυσύχναστα σημεία των μουσείων, όπου μπορούν να σταματήσουν για λίγο και να νιώσουν έμπνευση από αυτό που βλέπουν. Οι </a:t>
            </a:r>
            <a:r>
              <a:rPr lang="en-US" sz="2000" dirty="0" smtClean="0">
                <a:solidFill>
                  <a:srgbClr val="3A3838"/>
                </a:solidFill>
                <a:latin typeface="Calibri" panose="020F0502020204030204" pitchFamily="34" charset="0"/>
                <a:cs typeface="Calibri" panose="020F0502020204030204" pitchFamily="34" charset="0"/>
              </a:rPr>
              <a:t>Rechargers</a:t>
            </a:r>
            <a:r>
              <a:rPr lang="el-GR" sz="2000" dirty="0" smtClean="0">
                <a:solidFill>
                  <a:srgbClr val="3A3838"/>
                </a:solidFill>
                <a:latin typeface="Calibri" panose="020F0502020204030204" pitchFamily="34" charset="0"/>
                <a:cs typeface="Calibri" panose="020F0502020204030204" pitchFamily="34" charset="0"/>
              </a:rPr>
              <a:t> θέλουν </a:t>
            </a:r>
            <a:r>
              <a:rPr lang="el-GR" sz="2000" dirty="0" smtClean="0">
                <a:solidFill>
                  <a:srgbClr val="3A3838"/>
                </a:solidFill>
                <a:latin typeface="Calibri" panose="020F0502020204030204" pitchFamily="34" charset="0"/>
                <a:cs typeface="Calibri" panose="020F0502020204030204" pitchFamily="34" charset="0"/>
              </a:rPr>
              <a:t>να γνωρίζουν τις λιγότερο πολυσύχναστες ώρες για να προγραμματίσουν την επίσκεψή τους. </a:t>
            </a:r>
            <a:endParaRPr lang="en-GB" sz="2000" b="1" dirty="0">
              <a:solidFill>
                <a:srgbClr val="3A3838"/>
              </a:solidFill>
              <a:latin typeface="Calibri" panose="020F0502020204030204" pitchFamily="34" charset="0"/>
              <a:cs typeface="Calibri" panose="020F0502020204030204" pitchFamily="34" charset="0"/>
            </a:endParaRPr>
          </a:p>
          <a:p>
            <a:pPr marL="0" indent="0">
              <a:buClr>
                <a:srgbClr val="3A3838"/>
              </a:buClr>
            </a:pPr>
            <a:endParaRPr lang="en-GB" b="1" dirty="0">
              <a:solidFill>
                <a:srgbClr val="3A3838"/>
              </a:solidFill>
              <a:latin typeface="Calibri" panose="020F0502020204030204" pitchFamily="34" charset="0"/>
              <a:cs typeface="Calibri" panose="020F0502020204030204" pitchFamily="34" charset="0"/>
            </a:endParaRPr>
          </a:p>
        </p:txBody>
      </p:sp>
      <p:sp>
        <p:nvSpPr>
          <p:cNvPr id="8" name="Google Shape;192;p11">
            <a:extLst>
              <a:ext uri="{FF2B5EF4-FFF2-40B4-BE49-F238E27FC236}">
                <a16:creationId xmlns:a16="http://schemas.microsoft.com/office/drawing/2014/main" xmlns="" id="{E063DB85-0A49-4E15-A5FA-F56A7E645CE4}"/>
              </a:ext>
            </a:extLst>
          </p:cNvPr>
          <p:cNvSpPr txBox="1">
            <a:spLocks noGrp="1"/>
          </p:cNvSpPr>
          <p:nvPr>
            <p:ph type="body" idx="1"/>
          </p:nvPr>
        </p:nvSpPr>
        <p:spPr>
          <a:xfrm>
            <a:off x="371650" y="957093"/>
            <a:ext cx="11260668" cy="63152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E43794"/>
              </a:buClr>
              <a:buSzPts val="3600"/>
              <a:buNone/>
            </a:pPr>
            <a:r>
              <a:rPr lang="en-GB" sz="3200" dirty="0">
                <a:solidFill>
                  <a:srgbClr val="E43794"/>
                </a:solidFill>
                <a:latin typeface="Avenir"/>
                <a:ea typeface="Avenir"/>
                <a:cs typeface="Avenir"/>
                <a:sym typeface="Avenir"/>
              </a:rPr>
              <a:t>Rechargers</a:t>
            </a:r>
            <a:endParaRPr sz="3200" dirty="0"/>
          </a:p>
          <a:p>
            <a:pPr marL="0" lvl="0" indent="0" algn="l" rtl="0">
              <a:lnSpc>
                <a:spcPct val="90000"/>
              </a:lnSpc>
              <a:spcBef>
                <a:spcPts val="1000"/>
              </a:spcBef>
              <a:spcAft>
                <a:spcPts val="0"/>
              </a:spcAft>
              <a:buClr>
                <a:srgbClr val="E43794"/>
              </a:buClr>
              <a:buSzPts val="3600"/>
              <a:buNone/>
            </a:pPr>
            <a:endParaRPr dirty="0"/>
          </a:p>
        </p:txBody>
      </p:sp>
      <p:sp>
        <p:nvSpPr>
          <p:cNvPr id="12" name="Google Shape;202;p12">
            <a:extLst>
              <a:ext uri="{FF2B5EF4-FFF2-40B4-BE49-F238E27FC236}">
                <a16:creationId xmlns:a16="http://schemas.microsoft.com/office/drawing/2014/main" xmlns="" id="{91858ABB-1CDA-450B-B9EF-1922C9D9B6A8}"/>
              </a:ext>
            </a:extLst>
          </p:cNvPr>
          <p:cNvSpPr txBox="1">
            <a:spLocks noGrp="1"/>
          </p:cNvSpPr>
          <p:nvPr>
            <p:ph type="body" idx="2"/>
          </p:nvPr>
        </p:nvSpPr>
        <p:spPr>
          <a:xfrm>
            <a:off x="635882" y="4710662"/>
            <a:ext cx="10402181" cy="3174887"/>
          </a:xfrm>
          <a:prstGeom prst="rect">
            <a:avLst/>
          </a:prstGeom>
          <a:noFill/>
          <a:ln>
            <a:noFill/>
          </a:ln>
        </p:spPr>
        <p:txBody>
          <a:bodyPr spcFirstLastPara="1" wrap="square" lIns="91425" tIns="45700" rIns="91425" bIns="45700" anchor="t" anchorCtr="0">
            <a:noAutofit/>
          </a:bodyPr>
          <a:lstStyle/>
          <a:p>
            <a:pPr marL="0" lvl="0" indent="0" algn="ctr">
              <a:buClr>
                <a:srgbClr val="3A3838"/>
              </a:buClr>
            </a:pPr>
            <a:r>
              <a:rPr lang="el-GR" sz="2000" b="1" i="1" dirty="0" err="1" smtClean="0">
                <a:solidFill>
                  <a:schemeClr val="tx2">
                    <a:lumMod val="25000"/>
                  </a:schemeClr>
                </a:solidFill>
                <a:latin typeface="Calibri" panose="020F0502020204030204" pitchFamily="34" charset="0"/>
                <a:cs typeface="Calibri" panose="020F0502020204030204" pitchFamily="34" charset="0"/>
              </a:rPr>
              <a:t>Τμηματοποιώντας</a:t>
            </a:r>
            <a:r>
              <a:rPr lang="el-GR" sz="2000" b="1" i="1" dirty="0" smtClean="0">
                <a:solidFill>
                  <a:schemeClr val="tx2">
                    <a:lumMod val="25000"/>
                  </a:schemeClr>
                </a:solidFill>
                <a:latin typeface="Calibri" panose="020F0502020204030204" pitchFamily="34" charset="0"/>
                <a:cs typeface="Calibri" panose="020F0502020204030204" pitchFamily="34" charset="0"/>
              </a:rPr>
              <a:t> το κοινό σας ανάλογα με το κύριο κίνητρο επίσκεψής του στον </a:t>
            </a:r>
            <a:r>
              <a:rPr lang="el-GR" sz="2000" b="1" i="1" dirty="0" err="1" smtClean="0">
                <a:solidFill>
                  <a:schemeClr val="tx2">
                    <a:lumMod val="25000"/>
                  </a:schemeClr>
                </a:solidFill>
                <a:latin typeface="Calibri" panose="020F0502020204030204" pitchFamily="34" charset="0"/>
                <a:cs typeface="Calibri" panose="020F0502020204030204" pitchFamily="34" charset="0"/>
              </a:rPr>
              <a:t>ιστότοπό</a:t>
            </a:r>
            <a:r>
              <a:rPr lang="el-GR" sz="2000" b="1" i="1" dirty="0" smtClean="0">
                <a:solidFill>
                  <a:schemeClr val="tx2">
                    <a:lumMod val="25000"/>
                  </a:schemeClr>
                </a:solidFill>
                <a:latin typeface="Calibri" panose="020F0502020204030204" pitchFamily="34" charset="0"/>
                <a:cs typeface="Calibri" panose="020F0502020204030204" pitchFamily="34" charset="0"/>
              </a:rPr>
              <a:t> σας, μπορείτε να σχεδιάσετε μια νέα εμπειρία με την οποία θα μπορούν να συσχετιστούν πολύ πιο εύκολα. </a:t>
            </a:r>
          </a:p>
          <a:p>
            <a:pPr marL="0" lvl="0" indent="0" algn="ctr">
              <a:buClr>
                <a:srgbClr val="3A3838"/>
              </a:buClr>
            </a:pPr>
            <a:r>
              <a:rPr lang="el-GR" sz="2000" b="1" i="1" dirty="0" smtClean="0">
                <a:solidFill>
                  <a:schemeClr val="tx2">
                    <a:lumMod val="25000"/>
                  </a:schemeClr>
                </a:solidFill>
                <a:latin typeface="Calibri" panose="020F0502020204030204" pitchFamily="34" charset="0"/>
                <a:cs typeface="Calibri" panose="020F0502020204030204" pitchFamily="34" charset="0"/>
              </a:rPr>
              <a:t>Μπορείτε επίσης να βεβαιωθείτε ότι δεν υπάρχουν εμπόδια γι' αυτούς. </a:t>
            </a:r>
          </a:p>
          <a:p>
            <a:pPr marL="0" lvl="0" indent="0" algn="l" rtl="0">
              <a:lnSpc>
                <a:spcPct val="100000"/>
              </a:lnSpc>
              <a:spcBef>
                <a:spcPts val="0"/>
              </a:spcBef>
              <a:spcAft>
                <a:spcPts val="0"/>
              </a:spcAft>
              <a:buClr>
                <a:srgbClr val="3A3838"/>
              </a:buClr>
              <a:buSzPts val="2400"/>
              <a:buNone/>
            </a:pPr>
            <a:endParaRPr lang="en-GB" sz="2000" dirty="0">
              <a:solidFill>
                <a:schemeClr val="tx2">
                  <a:lumMod val="25000"/>
                </a:schemeClr>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0"/>
                                        </p:tgtEl>
                                        <p:attrNameLst>
                                          <p:attrName>style.visibility</p:attrName>
                                        </p:attrNameLst>
                                      </p:cBhvr>
                                      <p:to>
                                        <p:strVal val="visible"/>
                                      </p:to>
                                    </p:set>
                                    <p:animEffect transition="in" filter="fade">
                                      <p:cBhvr>
                                        <p:cTn id="7" dur="500"/>
                                        <p:tgtEl>
                                          <p:spTgt spid="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xmlns="" id="{CDFDCBDC-EC9E-D644-BBA5-1F1A6201E7A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xmlns=""/>
              </a:ext>
            </a:extLst>
          </a:blip>
          <a:srcRect t="29962" b="29962"/>
          <a:stretch/>
        </p:blipFill>
        <p:spPr/>
      </p:pic>
      <p:sp>
        <p:nvSpPr>
          <p:cNvPr id="3" name="Slide Number Placeholder 2">
            <a:extLst>
              <a:ext uri="{FF2B5EF4-FFF2-40B4-BE49-F238E27FC236}">
                <a16:creationId xmlns:a16="http://schemas.microsoft.com/office/drawing/2014/main" xmlns="" id="{A49AC934-1EEE-6647-AF2D-C583BC6BEE05}"/>
              </a:ext>
            </a:extLst>
          </p:cNvPr>
          <p:cNvSpPr>
            <a:spLocks noGrp="1"/>
          </p:cNvSpPr>
          <p:nvPr>
            <p:ph type="sldNum" sz="quarter" idx="12"/>
          </p:nvPr>
        </p:nvSpPr>
        <p:spPr/>
        <p:txBody>
          <a:bodyPr/>
          <a:lstStyle/>
          <a:p>
            <a:fld id="{9C527BFA-2C0E-4CEC-B6A5-913A56FEF4B4}" type="slidenum">
              <a:rPr lang="fr-CA" smtClean="0"/>
              <a:pPr/>
              <a:t>13</a:t>
            </a:fld>
            <a:endParaRPr lang="fr-CA" dirty="0"/>
          </a:p>
        </p:txBody>
      </p:sp>
      <p:sp>
        <p:nvSpPr>
          <p:cNvPr id="4" name="Text Placeholder 3">
            <a:extLst>
              <a:ext uri="{FF2B5EF4-FFF2-40B4-BE49-F238E27FC236}">
                <a16:creationId xmlns:a16="http://schemas.microsoft.com/office/drawing/2014/main" xmlns="" id="{D9A31692-230C-A04F-9920-3FE953F1CBC9}"/>
              </a:ext>
            </a:extLst>
          </p:cNvPr>
          <p:cNvSpPr>
            <a:spLocks noGrp="1"/>
          </p:cNvSpPr>
          <p:nvPr>
            <p:ph type="body" sz="quarter" idx="15"/>
          </p:nvPr>
        </p:nvSpPr>
        <p:spPr/>
        <p:txBody>
          <a:bodyPr/>
          <a:lstStyle/>
          <a:p>
            <a:r>
              <a:rPr lang="en-GB" sz="3600" b="1" dirty="0">
                <a:solidFill>
                  <a:srgbClr val="E52B7B"/>
                </a:solidFill>
              </a:rPr>
              <a:t>02 </a:t>
            </a:r>
            <a:r>
              <a:rPr lang="el-GR" dirty="0" smtClean="0">
                <a:solidFill>
                  <a:srgbClr val="E52B7B"/>
                </a:solidFill>
              </a:rPr>
              <a:t>Ψηφιακοί γηγενείς και ψηφιακοί μετανάστες</a:t>
            </a:r>
            <a:endParaRPr lang="en-GB" sz="3600" b="1" dirty="0">
              <a:solidFill>
                <a:srgbClr val="E52B7B"/>
              </a:solidFill>
            </a:endParaRPr>
          </a:p>
        </p:txBody>
      </p:sp>
      <p:sp>
        <p:nvSpPr>
          <p:cNvPr id="13" name="Rectangle 12">
            <a:extLst>
              <a:ext uri="{FF2B5EF4-FFF2-40B4-BE49-F238E27FC236}">
                <a16:creationId xmlns:a16="http://schemas.microsoft.com/office/drawing/2014/main" xmlns="" id="{3C365DC4-AFFB-B947-8485-4E23BCFE37FD}"/>
              </a:ext>
            </a:extLst>
          </p:cNvPr>
          <p:cNvSpPr/>
          <p:nvPr/>
        </p:nvSpPr>
        <p:spPr bwMode="auto">
          <a:xfrm>
            <a:off x="0"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xmlns="" id="{3D63D344-99E5-EC4F-B215-806AD5E178FB}"/>
              </a:ext>
            </a:extLst>
          </p:cNvPr>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xmlns="" val="3400503580"/>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14"/>
          <p:cNvSpPr txBox="1">
            <a:spLocks noGrp="1"/>
          </p:cNvSpPr>
          <p:nvPr>
            <p:ph type="body" idx="1"/>
          </p:nvPr>
        </p:nvSpPr>
        <p:spPr>
          <a:xfrm>
            <a:off x="481122" y="244602"/>
            <a:ext cx="5614878" cy="631527"/>
          </a:xfrm>
          <a:prstGeom prst="rect">
            <a:avLst/>
          </a:prstGeom>
          <a:noFill/>
          <a:ln>
            <a:noFill/>
          </a:ln>
        </p:spPr>
        <p:txBody>
          <a:bodyPr spcFirstLastPara="1" wrap="square" lIns="91425" tIns="45700" rIns="91425" bIns="45700" anchor="t" anchorCtr="0">
            <a:noAutofit/>
          </a:bodyPr>
          <a:lstStyle/>
          <a:p>
            <a:pPr marL="0" lvl="0" indent="0">
              <a:spcBef>
                <a:spcPts val="0"/>
              </a:spcBef>
            </a:pPr>
            <a:r>
              <a:rPr lang="el-GR" dirty="0" smtClean="0"/>
              <a:t>Ψηφιακοί γηγενείς και ψηφιακοί μετανάστες</a:t>
            </a:r>
            <a:endParaRPr dirty="0"/>
          </a:p>
        </p:txBody>
      </p:sp>
      <p:sp>
        <p:nvSpPr>
          <p:cNvPr id="221" name="Google Shape;221;p14"/>
          <p:cNvSpPr txBox="1">
            <a:spLocks noGrp="1"/>
          </p:cNvSpPr>
          <p:nvPr>
            <p:ph type="body" idx="3"/>
          </p:nvPr>
        </p:nvSpPr>
        <p:spPr>
          <a:xfrm>
            <a:off x="462461" y="1607812"/>
            <a:ext cx="5970478" cy="4108908"/>
          </a:xfrm>
          <a:prstGeom prst="rect">
            <a:avLst/>
          </a:prstGeom>
          <a:noFill/>
          <a:ln>
            <a:noFill/>
          </a:ln>
        </p:spPr>
        <p:txBody>
          <a:bodyPr spcFirstLastPara="1" wrap="square" lIns="91425" tIns="45700" rIns="91425" bIns="45700" anchor="t" anchorCtr="0">
            <a:noAutofit/>
          </a:bodyPr>
          <a:lstStyle/>
          <a:p>
            <a:pPr marL="0" indent="0">
              <a:buClr>
                <a:schemeClr val="dk1"/>
              </a:buClr>
              <a:buSzPts val="1100"/>
            </a:pPr>
            <a:r>
              <a:rPr lang="el-GR" sz="2000" dirty="0" smtClean="0">
                <a:solidFill>
                  <a:schemeClr val="tx2">
                    <a:lumMod val="25000"/>
                  </a:schemeClr>
                </a:solidFill>
                <a:latin typeface="Calibri" panose="020F0502020204030204" pitchFamily="34" charset="0"/>
                <a:cs typeface="Calibri" panose="020F0502020204030204" pitchFamily="34" charset="0"/>
              </a:rPr>
              <a:t>Αν τα κίνητρα είναι απαραίτητα για τη δημιουργία της σωστής προσφοράς για τους επισκέπτες σας, ένας άλλος σημαντικός παράγοντας που πρέπει να λάβετε υπόψη είναι το ηλικιακό τους προφίλ. </a:t>
            </a:r>
          </a:p>
          <a:p>
            <a:pPr marL="0" indent="0">
              <a:buClr>
                <a:schemeClr val="dk1"/>
              </a:buClr>
              <a:buSzPts val="1100"/>
            </a:pPr>
            <a:r>
              <a:rPr lang="el-GR" sz="2000" dirty="0" smtClean="0">
                <a:solidFill>
                  <a:schemeClr val="tx2">
                    <a:lumMod val="25000"/>
                  </a:schemeClr>
                </a:solidFill>
                <a:latin typeface="Calibri" panose="020F0502020204030204" pitchFamily="34" charset="0"/>
                <a:cs typeface="Calibri" panose="020F0502020204030204" pitchFamily="34" charset="0"/>
              </a:rPr>
              <a:t>Η προσέγγιση του κοινού σας στην ψηφιακή κουλτούρα διαφέρει σημαντικά ανάλογα με τη γενιά στην οποία ανήκει. </a:t>
            </a:r>
          </a:p>
          <a:p>
            <a:pPr marL="0" indent="0">
              <a:buClr>
                <a:schemeClr val="dk1"/>
              </a:buClr>
              <a:buSzPts val="1100"/>
            </a:pPr>
            <a:endParaRPr lang="el-GR" sz="2000" dirty="0" smtClean="0">
              <a:solidFill>
                <a:schemeClr val="tx2">
                  <a:lumMod val="25000"/>
                </a:schemeClr>
              </a:solidFill>
              <a:latin typeface="Calibri" panose="020F0502020204030204" pitchFamily="34" charset="0"/>
              <a:cs typeface="Calibri" panose="020F0502020204030204" pitchFamily="34" charset="0"/>
            </a:endParaRPr>
          </a:p>
          <a:p>
            <a:pPr marL="0" indent="0">
              <a:buClr>
                <a:schemeClr val="dk1"/>
              </a:buClr>
              <a:buSzPts val="1100"/>
            </a:pPr>
            <a:r>
              <a:rPr lang="el-GR" sz="2000" dirty="0" smtClean="0">
                <a:solidFill>
                  <a:schemeClr val="tx2">
                    <a:lumMod val="25000"/>
                  </a:schemeClr>
                </a:solidFill>
                <a:latin typeface="Calibri" panose="020F0502020204030204" pitchFamily="34" charset="0"/>
                <a:cs typeface="Calibri" panose="020F0502020204030204" pitchFamily="34" charset="0"/>
              </a:rPr>
              <a:t>Για να κατανοήσετε αυτή τη διαφορά γενεών, μπορείτε να διαχωρίσετε το κοινό σας σε ψηφιακούς γηγενείς ή ψηφιακούς μετανάστες, σύμφωνα με τον ορισμό που δημιούργησε ο </a:t>
            </a:r>
            <a:r>
              <a:rPr lang="en-GB" sz="2000" b="0" dirty="0" smtClean="0">
                <a:solidFill>
                  <a:srgbClr val="3A3838"/>
                </a:solidFill>
                <a:latin typeface="Calibri" panose="020F0502020204030204" pitchFamily="34" charset="0"/>
                <a:cs typeface="Calibri" panose="020F0502020204030204" pitchFamily="34" charset="0"/>
                <a:hlinkClick r:id="rId3"/>
              </a:rPr>
              <a:t>Professor </a:t>
            </a:r>
            <a:r>
              <a:rPr lang="en-GB" sz="2000" b="0" dirty="0">
                <a:solidFill>
                  <a:srgbClr val="3A3838"/>
                </a:solidFill>
                <a:latin typeface="Calibri" panose="020F0502020204030204" pitchFamily="34" charset="0"/>
                <a:cs typeface="Calibri" panose="020F0502020204030204" pitchFamily="34" charset="0"/>
                <a:hlinkClick r:id="rId3"/>
              </a:rPr>
              <a:t>Prensky</a:t>
            </a:r>
            <a:endParaRPr sz="2000" dirty="0">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Arial"/>
              <a:buNone/>
            </a:pPr>
            <a:endParaRPr sz="900" dirty="0">
              <a:solidFill>
                <a:srgbClr val="3A3838"/>
              </a:solidFill>
              <a:latin typeface="Calibri" panose="020F0502020204030204" pitchFamily="34" charset="0"/>
              <a:cs typeface="Calibri" panose="020F0502020204030204" pitchFamily="34" charset="0"/>
            </a:endParaRPr>
          </a:p>
          <a:p>
            <a:pPr marL="0" lvl="0" indent="0">
              <a:buClr>
                <a:schemeClr val="dk1"/>
              </a:buClr>
              <a:buSzPts val="1100"/>
            </a:pPr>
            <a:r>
              <a:rPr lang="el-GR" sz="2000" dirty="0" smtClean="0">
                <a:solidFill>
                  <a:srgbClr val="3A3838"/>
                </a:solidFill>
                <a:latin typeface="Calibri" panose="020F0502020204030204" pitchFamily="34" charset="0"/>
                <a:cs typeface="Calibri" panose="020F0502020204030204" pitchFamily="34" charset="0"/>
              </a:rPr>
              <a:t>Η προσέγγιση αυτών των δύο ομάδων απαιτεί διαφορετικές στρατηγικές. </a:t>
            </a:r>
            <a:endParaRPr lang="el-GR" sz="2000" dirty="0">
              <a:solidFill>
                <a:srgbClr val="3A3838"/>
              </a:solidFill>
              <a:latin typeface="Calibri" panose="020F0502020204030204" pitchFamily="34" charset="0"/>
              <a:cs typeface="Calibri" panose="020F0502020204030204" pitchFamily="34" charset="0"/>
            </a:endParaRPr>
          </a:p>
        </p:txBody>
      </p:sp>
      <p:pic>
        <p:nvPicPr>
          <p:cNvPr id="5" name="Picture Placeholder 4" descr="Two people looking at a phone&#10;&#10;Description automatically generated with medium confidence">
            <a:extLst>
              <a:ext uri="{FF2B5EF4-FFF2-40B4-BE49-F238E27FC236}">
                <a16:creationId xmlns:a16="http://schemas.microsoft.com/office/drawing/2014/main" xmlns="" id="{CA461B66-3AAE-4016-ACB6-27E9891F8669}"/>
              </a:ext>
            </a:extLst>
          </p:cNvPr>
          <p:cNvPicPr>
            <a:picLocks noGrp="1" noChangeAspect="1"/>
          </p:cNvPicPr>
          <p:nvPr>
            <p:ph type="pic" idx="2"/>
          </p:nvPr>
        </p:nvPicPr>
        <p:blipFill rotWithShape="1">
          <a:blip r:embed="rId4"/>
          <a:srcRect l="19907" r="18504"/>
          <a:stretch/>
        </p:blipFill>
        <p:spPr>
          <a:xfrm>
            <a:off x="7137919" y="3028281"/>
            <a:ext cx="3582954" cy="3829719"/>
          </a:xfrm>
        </p:spPr>
      </p:pic>
      <p:sp>
        <p:nvSpPr>
          <p:cNvPr id="2" name="TextBox 1">
            <a:extLst>
              <a:ext uri="{FF2B5EF4-FFF2-40B4-BE49-F238E27FC236}">
                <a16:creationId xmlns:a16="http://schemas.microsoft.com/office/drawing/2014/main" xmlns="" id="{A78ADE76-740A-4720-B71E-4044EA802CC3}"/>
              </a:ext>
            </a:extLst>
          </p:cNvPr>
          <p:cNvSpPr txBox="1"/>
          <p:nvPr/>
        </p:nvSpPr>
        <p:spPr>
          <a:xfrm>
            <a:off x="11153671" y="6079253"/>
            <a:ext cx="894304" cy="584775"/>
          </a:xfrm>
          <a:prstGeom prst="rect">
            <a:avLst/>
          </a:prstGeom>
          <a:noFill/>
        </p:spPr>
        <p:txBody>
          <a:bodyPr wrap="square" rtlCol="0">
            <a:spAutoFit/>
          </a:bodyPr>
          <a:lstStyle/>
          <a:p>
            <a:r>
              <a:rPr lang="en-GB" sz="800" b="0" i="0">
                <a:solidFill>
                  <a:schemeClr val="bg1"/>
                </a:solidFill>
                <a:effectLst/>
                <a:latin typeface="+mn-lt"/>
                <a:cs typeface="Calibri" panose="020F0502020204030204" pitchFamily="34" charset="0"/>
              </a:rPr>
              <a:t>Photo by </a:t>
            </a:r>
            <a:r>
              <a:rPr lang="en-GB" sz="800" b="1" i="0" u="none" strike="noStrike">
                <a:solidFill>
                  <a:schemeClr val="bg1"/>
                </a:solidFill>
                <a:effectLst/>
                <a:latin typeface="+mn-lt"/>
                <a:cs typeface="Calibri" panose="020F0502020204030204" pitchFamily="34" charset="0"/>
                <a:hlinkClick r:id="rId5">
                  <a:extLst>
                    <a:ext uri="{A12FA001-AC4F-418D-AE19-62706E023703}">
                      <ahyp:hlinkClr xmlns:ahyp="http://schemas.microsoft.com/office/drawing/2018/hyperlinkcolor" xmlns="" val="tx"/>
                    </a:ext>
                  </a:extLst>
                </a:hlinkClick>
              </a:rPr>
              <a:t>Andrea Piacquadio</a:t>
            </a:r>
            <a:r>
              <a:rPr lang="en-GB" sz="800" b="0" i="0">
                <a:solidFill>
                  <a:schemeClr val="bg1"/>
                </a:solidFill>
                <a:effectLst/>
                <a:latin typeface="+mn-lt"/>
                <a:cs typeface="Calibri" panose="020F0502020204030204" pitchFamily="34" charset="0"/>
              </a:rPr>
              <a:t> from </a:t>
            </a:r>
            <a:r>
              <a:rPr lang="en-GB" sz="800" b="1" i="0" u="none" strike="noStrike">
                <a:solidFill>
                  <a:schemeClr val="bg1"/>
                </a:solidFill>
                <a:effectLst/>
                <a:latin typeface="+mn-lt"/>
                <a:cs typeface="Calibri" panose="020F0502020204030204" pitchFamily="34" charset="0"/>
                <a:hlinkClick r:id="rId6">
                  <a:extLst>
                    <a:ext uri="{A12FA001-AC4F-418D-AE19-62706E023703}">
                      <ahyp:hlinkClr xmlns:ahyp="http://schemas.microsoft.com/office/drawing/2018/hyperlinkcolor" xmlns="" val="tx"/>
                    </a:ext>
                  </a:extLst>
                </a:hlinkClick>
              </a:rPr>
              <a:t>Pexels</a:t>
            </a:r>
            <a:endParaRPr lang="en-GB" sz="800" dirty="0">
              <a:solidFill>
                <a:schemeClr val="bg1"/>
              </a:solidFill>
            </a:endParaRP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15"/>
          <p:cNvSpPr txBox="1">
            <a:spLocks noGrp="1"/>
          </p:cNvSpPr>
          <p:nvPr>
            <p:ph type="sldNum" idx="12"/>
          </p:nvPr>
        </p:nvSpPr>
        <p:spPr>
          <a:xfrm>
            <a:off x="7722021" y="6560802"/>
            <a:ext cx="4301303" cy="22956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15</a:t>
            </a:fld>
            <a:endParaRPr/>
          </a:p>
        </p:txBody>
      </p:sp>
      <p:sp>
        <p:nvSpPr>
          <p:cNvPr id="228" name="Google Shape;228;p15"/>
          <p:cNvSpPr txBox="1">
            <a:spLocks noGrp="1"/>
          </p:cNvSpPr>
          <p:nvPr>
            <p:ph type="body" idx="1"/>
          </p:nvPr>
        </p:nvSpPr>
        <p:spPr>
          <a:xfrm>
            <a:off x="295985" y="67637"/>
            <a:ext cx="11260668" cy="63152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GB" dirty="0">
                <a:solidFill>
                  <a:schemeClr val="lt1"/>
                </a:solidFill>
              </a:rPr>
              <a:t>Ψηφιακά γηγενείς &amp; ψηφιακοί μετανάστες</a:t>
            </a:r>
            <a:endParaRPr dirty="0"/>
          </a:p>
        </p:txBody>
      </p:sp>
      <p:sp>
        <p:nvSpPr>
          <p:cNvPr id="229" name="Google Shape;229;p15"/>
          <p:cNvSpPr txBox="1">
            <a:spLocks noGrp="1"/>
          </p:cNvSpPr>
          <p:nvPr>
            <p:ph type="body" idx="2"/>
          </p:nvPr>
        </p:nvSpPr>
        <p:spPr>
          <a:xfrm>
            <a:off x="476274" y="875020"/>
            <a:ext cx="8430567" cy="284289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b="1" dirty="0">
                <a:solidFill>
                  <a:srgbClr val="E43794"/>
                </a:solidFill>
                <a:latin typeface="Calibri" panose="020F0502020204030204" pitchFamily="34" charset="0"/>
                <a:cs typeface="Calibri" panose="020F0502020204030204" pitchFamily="34" charset="0"/>
              </a:rPr>
              <a:t>Οι "</a:t>
            </a:r>
            <a:r>
              <a:rPr lang="en-GB" b="1" dirty="0">
                <a:solidFill>
                  <a:srgbClr val="E43794"/>
                </a:solidFill>
                <a:latin typeface="Calibri" panose="020F0502020204030204" pitchFamily="34" charset="0"/>
                <a:cs typeface="Calibri" panose="020F0502020204030204" pitchFamily="34" charset="0"/>
                <a:sym typeface="Avenir"/>
              </a:rPr>
              <a:t>ψηφιακοί ιθαγενείς</a:t>
            </a:r>
            <a:r>
              <a:rPr lang="en-GB" b="1" dirty="0">
                <a:solidFill>
                  <a:srgbClr val="E43794"/>
                </a:solidFill>
                <a:latin typeface="Calibri" panose="020F0502020204030204" pitchFamily="34" charset="0"/>
                <a:cs typeface="Calibri" panose="020F0502020204030204" pitchFamily="34" charset="0"/>
              </a:rPr>
              <a:t>" </a:t>
            </a:r>
            <a:r>
              <a:rPr lang="en-GB" b="0" dirty="0">
                <a:solidFill>
                  <a:schemeClr val="tx2">
                    <a:lumMod val="25000"/>
                  </a:schemeClr>
                </a:solidFill>
                <a:latin typeface="Calibri" panose="020F0502020204030204" pitchFamily="34" charset="0"/>
                <a:cs typeface="Calibri" panose="020F0502020204030204" pitchFamily="34" charset="0"/>
              </a:rPr>
              <a:t>είναι άτομα που γεννήθηκαν από τα τέλη της δεκαετίας του 1990 και μεγάλωσαν σε ένα περιβάλλον όπου η ψηφιακή τεχνολογία ήταν παρούσα από την αρχή της ζωής τους. Αυτοί οι νεότεροι άνθρωποι είναι πολύ εξοικειωμένοι με την τεχνολογική και ψηφιακή γλώσσα και τις </a:t>
            </a:r>
            <a:r>
              <a:rPr lang="en-GB" dirty="0">
                <a:solidFill>
                  <a:schemeClr val="tx2">
                    <a:lumMod val="25000"/>
                  </a:schemeClr>
                </a:solidFill>
                <a:latin typeface="Calibri" panose="020F0502020204030204" pitchFamily="34" charset="0"/>
                <a:cs typeface="Calibri" panose="020F0502020204030204" pitchFamily="34" charset="0"/>
              </a:rPr>
              <a:t>εφαρμογές. Έχουν ήδη ενταχθεί σε μια ακμάζουσα και διαδραστική ποπ κουλτούρα και </a:t>
            </a:r>
            <a:r>
              <a:rPr lang="en-GB" b="1" dirty="0">
                <a:solidFill>
                  <a:schemeClr val="tx2">
                    <a:lumMod val="25000"/>
                  </a:schemeClr>
                </a:solidFill>
                <a:latin typeface="Calibri" panose="020F0502020204030204" pitchFamily="34" charset="0"/>
                <a:cs typeface="Calibri" panose="020F0502020204030204" pitchFamily="34" charset="0"/>
              </a:rPr>
              <a:t>περιμένουν να εμπλακούν μέσω νέων και διαδραστικών προσεγγίσεων όταν βιώνουν την πολιτιστική κληρονομιά. </a:t>
            </a:r>
            <a:endParaRPr dirty="0">
              <a:solidFill>
                <a:schemeClr val="tx2">
                  <a:lumMod val="25000"/>
                </a:schemeClr>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Arial"/>
              <a:buNone/>
            </a:pPr>
            <a:endParaRPr lang="en-GB" b="0" dirty="0">
              <a:solidFill>
                <a:schemeClr val="hlink"/>
              </a:solidFill>
              <a:latin typeface="Calibri" panose="020F0502020204030204" pitchFamily="34" charset="0"/>
              <a:cs typeface="Calibri" panose="020F0502020204030204" pitchFamily="34" charset="0"/>
            </a:endParaRPr>
          </a:p>
        </p:txBody>
      </p:sp>
      <p:pic>
        <p:nvPicPr>
          <p:cNvPr id="3" name="Picture 2" descr="A person wearing a vr headset&#10;&#10;Description automatically generated with medium confidence">
            <a:extLst>
              <a:ext uri="{FF2B5EF4-FFF2-40B4-BE49-F238E27FC236}">
                <a16:creationId xmlns:a16="http://schemas.microsoft.com/office/drawing/2014/main" xmlns:p14="http://schemas.microsoft.com/office/powerpoint/2010/main" xmlns:mc="http://schemas.openxmlformats.org/markup-compatibility/2006" xmlns:a14="http://schemas.microsoft.com/office/drawing/2010/main" xmlns="" id="{93F5FDDA-257A-4714-B754-29574F218B41}"/>
              </a:ext>
            </a:extLst>
          </p:cNvPr>
          <p:cNvPicPr>
            <a:picLocks noChangeAspect="1"/>
          </p:cNvPicPr>
          <p:nvPr/>
        </p:nvPicPr>
        <p:blipFill rotWithShape="1">
          <a:blip r:embed="rId3" cstate="print"/>
          <a:srcRect l="27773" t="9116" r="10720"/>
          <a:stretch/>
        </p:blipFill>
        <p:spPr>
          <a:xfrm>
            <a:off x="9272847" y="3690314"/>
            <a:ext cx="2930584" cy="3167686"/>
          </a:xfrm>
          <a:prstGeom prst="rect">
            <a:avLst/>
          </a:prstGeom>
        </p:spPr>
      </p:pic>
      <p:sp>
        <p:nvSpPr>
          <p:cNvPr id="8" name="Google Shape;229;p15">
            <a:extLst>
              <a:ext uri="{FF2B5EF4-FFF2-40B4-BE49-F238E27FC236}">
                <a16:creationId xmlns:a16="http://schemas.microsoft.com/office/drawing/2014/main" xmlns:p14="http://schemas.microsoft.com/office/powerpoint/2010/main" xmlns:mc="http://schemas.openxmlformats.org/markup-compatibility/2006" xmlns:a14="http://schemas.microsoft.com/office/drawing/2010/main" xmlns="" id="{5046F865-117A-47E6-86AD-FA411169FD45}"/>
              </a:ext>
            </a:extLst>
          </p:cNvPr>
          <p:cNvSpPr txBox="1">
            <a:spLocks/>
          </p:cNvSpPr>
          <p:nvPr/>
        </p:nvSpPr>
        <p:spPr>
          <a:xfrm>
            <a:off x="476272" y="3757011"/>
            <a:ext cx="7987419" cy="284289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just" rtl="0">
              <a:lnSpc>
                <a:spcPct val="100000"/>
              </a:lnSpc>
              <a:spcBef>
                <a:spcPts val="0"/>
              </a:spcBef>
              <a:spcAft>
                <a:spcPts val="0"/>
              </a:spcAft>
              <a:buClr>
                <a:srgbClr val="7F7F7F"/>
              </a:buClr>
              <a:buSzPts val="2400"/>
              <a:buFont typeface="Arial"/>
              <a:buNone/>
              <a:defRPr sz="2400" b="0" i="0" u="none" strike="noStrike" cap="none">
                <a:solidFill>
                  <a:srgbClr val="7F7F7F"/>
                </a:solidFill>
                <a:latin typeface="Avenir"/>
                <a:ea typeface="Avenir"/>
                <a:cs typeface="Avenir"/>
                <a:sym typeface="Avenir"/>
              </a:defRPr>
            </a:lvl1pPr>
            <a:lvl2pPr marL="914400" marR="0" lvl="1" indent="-228600" algn="l" rtl="0">
              <a:lnSpc>
                <a:spcPct val="90000"/>
              </a:lnSpc>
              <a:spcBef>
                <a:spcPts val="500"/>
              </a:spcBef>
              <a:spcAft>
                <a:spcPts val="0"/>
              </a:spcAft>
              <a:buClr>
                <a:srgbClr val="011E3B"/>
              </a:buClr>
              <a:buSzPts val="2012"/>
              <a:buFont typeface="Arial"/>
              <a:buNone/>
              <a:defRPr sz="201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2012"/>
              <a:buFont typeface="Arial"/>
              <a:buNone/>
              <a:defRPr sz="201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2012"/>
              <a:buFont typeface="Arial"/>
              <a:buNone/>
              <a:defRPr sz="201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2012"/>
              <a:buFont typeface="Arial"/>
              <a:buNone/>
              <a:defRPr sz="2012"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l">
              <a:buClr>
                <a:schemeClr val="dk1"/>
              </a:buClr>
              <a:buSzPts val="1100"/>
            </a:pPr>
            <a:r>
              <a:rPr lang="en-GB" b="1" dirty="0">
                <a:solidFill>
                  <a:srgbClr val="E43794"/>
                </a:solidFill>
                <a:latin typeface="Calibri" panose="020F0502020204030204" pitchFamily="34" charset="0"/>
                <a:cs typeface="Calibri" panose="020F0502020204030204" pitchFamily="34" charset="0"/>
              </a:rPr>
              <a:t>Οι "ψηφιακοί μετανάστες" </a:t>
            </a:r>
            <a:r>
              <a:rPr lang="en-GB" dirty="0">
                <a:solidFill>
                  <a:schemeClr val="tx2">
                    <a:lumMod val="25000"/>
                  </a:schemeClr>
                </a:solidFill>
                <a:latin typeface="Calibri" panose="020F0502020204030204" pitchFamily="34" charset="0"/>
                <a:cs typeface="Calibri" panose="020F0502020204030204" pitchFamily="34" charset="0"/>
              </a:rPr>
              <a:t>είναι άνθρωποι που γεννήθηκαν πριν από την εξάπλωση των ψηφιακών τεχνολογιών και αναγκάστηκαν να μάθουν την ψηφιακή γλώσσα αργότερα στη ζωή τους. Αν και οι περισσότεροι έχουν εξοικειωθεί σε κάποιο βαθμό με τον ψηφιακό κόσμο, συχνά κρατούν ένα πόδι στο παρελθόν, συνδυάζοντας τις νέες τεχνολογίες με τις παλιές συνήθειες. Οι ψηφιακοί μετανάστες μπορούν να γίνουν παθιασμένοι υποστηρικτές των καθηλωτικών προϊόντων ψηφιακής κληρονομιάς, </a:t>
            </a:r>
            <a:r>
              <a:rPr lang="en-GB" b="1" dirty="0">
                <a:solidFill>
                  <a:schemeClr val="tx2">
                    <a:lumMod val="25000"/>
                  </a:schemeClr>
                </a:solidFill>
                <a:latin typeface="Calibri" panose="020F0502020204030204" pitchFamily="34" charset="0"/>
                <a:cs typeface="Calibri" panose="020F0502020204030204" pitchFamily="34" charset="0"/>
              </a:rPr>
              <a:t>αλλά χρειάζονται περισσότερες επενδύσεις σε ενθάρρυνση και υποστήριξη. 	</a:t>
            </a:r>
            <a:r>
              <a:rPr lang="en-GB" dirty="0">
                <a:solidFill>
                  <a:schemeClr val="tx2">
                    <a:lumMod val="25000"/>
                  </a:schemeClr>
                </a:solidFill>
                <a:latin typeface="Calibri" panose="020F0502020204030204" pitchFamily="34" charset="0"/>
                <a:cs typeface="Calibri" panose="020F0502020204030204" pitchFamily="34" charset="0"/>
              </a:rPr>
              <a:t>			</a:t>
            </a:r>
          </a:p>
        </p:txBody>
      </p:sp>
      <p:pic>
        <p:nvPicPr>
          <p:cNvPr id="5122" name="Picture 2" descr="Man With Binary Code Projected on His Face">
            <a:extLst>
              <a:ext uri="{FF2B5EF4-FFF2-40B4-BE49-F238E27FC236}">
                <a16:creationId xmlns:a16="http://schemas.microsoft.com/office/drawing/2014/main" xmlns:p14="http://schemas.microsoft.com/office/powerpoint/2010/main" xmlns:mc="http://schemas.openxmlformats.org/markup-compatibility/2006" xmlns:a14="http://schemas.microsoft.com/office/drawing/2010/main" xmlns="" id="{3DACE540-E6E9-45C6-81B3-56544624FFDF}"/>
              </a:ext>
            </a:extLst>
          </p:cNvPr>
          <p:cNvPicPr>
            <a:picLocks noChangeAspect="1" noChangeArrowheads="1"/>
          </p:cNvPicPr>
          <p:nvPr/>
        </p:nvPicPr>
        <p:blipFill rotWithShape="1">
          <a:blip r:embed="rId4" cstate="print">
            <a:extLst>
              <a:ext uri="{28A0092B-C50C-407E-A947-70E740481C1C}">
                <a14:useLocalDpi xmlns:a14="http://schemas.microsoft.com/office/drawing/2010/main" xmlns:p14="http://schemas.microsoft.com/office/powerpoint/2010/main" xmlns:mc="http://schemas.openxmlformats.org/markup-compatibility/2006" xmlns:a16="http://schemas.microsoft.com/office/drawing/2014/main" xmlns="" val="0"/>
              </a:ext>
            </a:extLst>
          </a:blip>
          <a:srcRect l="-25288" t="29933" r="25288" b="17125"/>
          <a:stretch/>
        </p:blipFill>
        <p:spPr bwMode="auto">
          <a:xfrm>
            <a:off x="8262852" y="675775"/>
            <a:ext cx="3929149" cy="3120296"/>
          </a:xfrm>
          <a:prstGeom prst="rect">
            <a:avLst/>
          </a:prstGeom>
          <a:noFill/>
          <a:extLst>
            <a:ext uri="{909E8E84-426E-40DD-AFC4-6F175D3DCCD1}">
              <a14:hiddenFill xmlns:a14="http://schemas.microsoft.com/office/drawing/2010/main" xmlns:p14="http://schemas.microsoft.com/office/powerpoint/2010/main" xmlns:mc="http://schemas.openxmlformats.org/markup-compatibility/2006" xmlns:a16="http://schemas.microsoft.com/office/drawing/2014/main" xmlns="">
                <a:solidFill>
                  <a:srgbClr val="FFFFFF"/>
                </a:solidFill>
              </a14:hiddenFill>
            </a:ext>
          </a:extLst>
        </p:spPr>
      </p:pic>
    </p:spTree>
  </p:cSld>
  <p:clrMapOvr>
    <a:masterClrMapping/>
  </p:clrMapOvr>
  <mc:AlternateContent xmlns:mc="http://schemas.openxmlformats.org/markup-compatibility/2006">
    <mc:Choice xmlns:p14="http://schemas.microsoft.com/office/powerpoint/2010/main" xmlns:a14="http://schemas.microsoft.com/office/drawing/2010/main" xmlns:a16="http://schemas.microsoft.com/office/drawing/2014/main" xmlns="" Requires="p14">
      <p:transition spd="slow" p14:dur="1500">
        <p:random/>
      </p:transition>
    </mc:Choice>
    <mc:Fallback>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gnaposto immagine 8">
            <a:extLst>
              <a:ext uri="{FF2B5EF4-FFF2-40B4-BE49-F238E27FC236}">
                <a16:creationId xmlns:a16="http://schemas.microsoft.com/office/drawing/2014/main" xmlns:mc="http://schemas.openxmlformats.org/markup-compatibility/2006" xmlns:p14="http://schemas.microsoft.com/office/powerpoint/2010/main" xmlns="" id="{A9558522-9D16-8556-180E-AF696B1B9E02}"/>
              </a:ext>
            </a:extLst>
          </p:cNvPr>
          <p:cNvPicPr>
            <a:picLocks noGrp="1" noChangeAspect="1"/>
          </p:cNvPicPr>
          <p:nvPr>
            <p:ph type="pic" idx="2"/>
          </p:nvPr>
        </p:nvPicPr>
        <p:blipFill>
          <a:blip r:embed="rId2" cstate="print"/>
          <a:srcRect l="21215" r="21215"/>
          <a:stretch>
            <a:fillRect/>
          </a:stretch>
        </p:blipFill>
        <p:spPr/>
      </p:pic>
      <p:sp>
        <p:nvSpPr>
          <p:cNvPr id="5" name="Segnaposto testo 4">
            <a:extLst>
              <a:ext uri="{FF2B5EF4-FFF2-40B4-BE49-F238E27FC236}">
                <a16:creationId xmlns:a16="http://schemas.microsoft.com/office/drawing/2014/main" xmlns:mc="http://schemas.openxmlformats.org/markup-compatibility/2006" xmlns:p14="http://schemas.microsoft.com/office/powerpoint/2010/main" xmlns="" id="{754F42D8-7A36-6444-28C7-069DF5D4D63C}"/>
              </a:ext>
            </a:extLst>
          </p:cNvPr>
          <p:cNvSpPr>
            <a:spLocks noGrp="1"/>
          </p:cNvSpPr>
          <p:nvPr>
            <p:ph type="body" idx="3"/>
          </p:nvPr>
        </p:nvSpPr>
        <p:spPr>
          <a:xfrm>
            <a:off x="390688" y="1691223"/>
            <a:ext cx="5614877" cy="4108908"/>
          </a:xfrm>
        </p:spPr>
        <p:txBody>
          <a:bodyPr/>
          <a:lstStyle/>
          <a:p>
            <a:pPr marL="361950" indent="0">
              <a:buClr>
                <a:schemeClr val="dk1"/>
              </a:buClr>
              <a:buSzPts val="1100"/>
            </a:pPr>
            <a:r>
              <a:rPr lang="en-GB" dirty="0">
                <a:solidFill>
                  <a:schemeClr val="tx2">
                    <a:lumMod val="25000"/>
                  </a:schemeClr>
                </a:solidFill>
                <a:latin typeface="Calibri" panose="020F0502020204030204" pitchFamily="34" charset="0"/>
                <a:cs typeface="Calibri" panose="020F0502020204030204" pitchFamily="34" charset="0"/>
              </a:rPr>
              <a:t>Οι γηγενείς ψηφιακοί χρήστες έχουν πολλούς τρόπους να προσεγγίζουν το πολιτιστικό περιεχόμενο. Έχουν συνηθίσει να λαμβάνουν πληροφορίες πολύ γρήγορα, να ασχολούνται με παράλληλες διαδικασίες και να υιοθετούν το multi-tasking ως τρόπο ζωής, ή ακόμα και ως </a:t>
            </a:r>
            <a:r>
              <a:rPr lang="en-GB" b="1" i="1" dirty="0">
                <a:solidFill>
                  <a:schemeClr val="tx2">
                    <a:lumMod val="25000"/>
                  </a:schemeClr>
                </a:solidFill>
                <a:latin typeface="Calibri" panose="020F0502020204030204" pitchFamily="34" charset="0"/>
                <a:cs typeface="Calibri" panose="020F0502020204030204" pitchFamily="34" charset="0"/>
              </a:rPr>
              <a:t>τρόπο σκέψης</a:t>
            </a:r>
            <a:r>
              <a:rPr lang="en-GB" dirty="0">
                <a:solidFill>
                  <a:schemeClr val="tx2">
                    <a:lumMod val="25000"/>
                  </a:schemeClr>
                </a:solidFill>
                <a:latin typeface="Calibri" panose="020F0502020204030204" pitchFamily="34" charset="0"/>
                <a:cs typeface="Calibri" panose="020F0502020204030204" pitchFamily="34" charset="0"/>
              </a:rPr>
              <a:t>.</a:t>
            </a:r>
          </a:p>
          <a:p>
            <a:pPr algn="just">
              <a:buClr>
                <a:schemeClr val="dk1"/>
              </a:buClr>
              <a:buSzPts val="1100"/>
            </a:pPr>
            <a:endParaRPr lang="en-GB" i="1" dirty="0">
              <a:solidFill>
                <a:schemeClr val="tx2">
                  <a:lumMod val="25000"/>
                </a:schemeClr>
              </a:solidFill>
              <a:latin typeface="Calibri" panose="020F0502020204030204" pitchFamily="34" charset="0"/>
              <a:cs typeface="Calibri" panose="020F0502020204030204" pitchFamily="34" charset="0"/>
            </a:endParaRPr>
          </a:p>
          <a:p>
            <a:pPr indent="-4763">
              <a:buClr>
                <a:schemeClr val="dk1"/>
              </a:buClr>
              <a:buSzPts val="1100"/>
            </a:pPr>
            <a:r>
              <a:rPr lang="en-GB" b="1" i="1" dirty="0">
                <a:solidFill>
                  <a:schemeClr val="tx2">
                    <a:lumMod val="25000"/>
                  </a:schemeClr>
                </a:solidFill>
                <a:latin typeface="Calibri" panose="020F0502020204030204" pitchFamily="34" charset="0"/>
                <a:cs typeface="Calibri" panose="020F0502020204030204" pitchFamily="34" charset="0"/>
              </a:rPr>
              <a:t>Η ψηφιοποίηση δεν είναι ένα πρόσθετο στοιχείο για τις επιχειρήσεις πολιτιστικής κληρονομιάς, αλλά έχει γίνει ένα απαραίτητο εργαλείο για την εμπλοκή των ψηφιακών γηγενών πριν, κατά τη διάρκεια και μετά την επίσκεψη: </a:t>
            </a:r>
          </a:p>
          <a:p>
            <a:pPr algn="ctr"/>
            <a:endParaRPr lang="en-GB" dirty="0">
              <a:latin typeface="Calibri" panose="020F0502020204030204" pitchFamily="34" charset="0"/>
              <a:cs typeface="Calibri" panose="020F0502020204030204" pitchFamily="34" charset="0"/>
            </a:endParaRPr>
          </a:p>
          <a:p>
            <a:endParaRPr lang="it-IT" dirty="0">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xmlns:mc="http://schemas.openxmlformats.org/markup-compatibility/2006" xmlns:p14="http://schemas.microsoft.com/office/powerpoint/2010/main" xmlns="" id="{31357359-9026-4BC7-9F98-A2FC572FE5B0}"/>
              </a:ext>
            </a:extLst>
          </p:cNvPr>
          <p:cNvSpPr>
            <a:spLocks noGrp="1"/>
          </p:cNvSpPr>
          <p:nvPr>
            <p:ph type="sldNum" idx="4294967295"/>
          </p:nvPr>
        </p:nvSpPr>
        <p:spPr>
          <a:xfrm>
            <a:off x="7889876" y="6561138"/>
            <a:ext cx="4302125" cy="228600"/>
          </a:xfrm>
        </p:spPr>
        <p:txBody>
          <a:bodyPr/>
          <a:lstStyle/>
          <a:p>
            <a:pPr marL="0" lvl="0" indent="0" algn="r" rtl="0">
              <a:spcBef>
                <a:spcPts val="0"/>
              </a:spcBef>
              <a:spcAft>
                <a:spcPts val="0"/>
              </a:spcAft>
              <a:buNone/>
            </a:pPr>
            <a:fld id="{00000000-1234-1234-1234-123412341234}" type="slidenum">
              <a:rPr lang="en-GB" smtClean="0"/>
              <a:pPr marL="0" lvl="0" indent="0" algn="r" rtl="0">
                <a:spcBef>
                  <a:spcPts val="0"/>
                </a:spcBef>
                <a:spcAft>
                  <a:spcPts val="0"/>
                </a:spcAft>
                <a:buNone/>
              </a:pPr>
              <a:t>16</a:t>
            </a:fld>
            <a:endParaRPr lang="en-GB"/>
          </a:p>
        </p:txBody>
      </p:sp>
      <p:sp>
        <p:nvSpPr>
          <p:cNvPr id="12" name="Segnaposto testo 11">
            <a:extLst>
              <a:ext uri="{FF2B5EF4-FFF2-40B4-BE49-F238E27FC236}">
                <a16:creationId xmlns:a16="http://schemas.microsoft.com/office/drawing/2014/main" xmlns:mc="http://schemas.openxmlformats.org/markup-compatibility/2006" xmlns:p14="http://schemas.microsoft.com/office/powerpoint/2010/main" xmlns="" id="{3287D10C-CE62-0B40-4CD3-2D358816C073}"/>
              </a:ext>
            </a:extLst>
          </p:cNvPr>
          <p:cNvSpPr>
            <a:spLocks noGrp="1"/>
          </p:cNvSpPr>
          <p:nvPr>
            <p:ph type="body" idx="1"/>
          </p:nvPr>
        </p:nvSpPr>
        <p:spPr/>
        <p:txBody>
          <a:bodyPr/>
          <a:lstStyle/>
          <a:p>
            <a:r>
              <a:rPr lang="en-GB" dirty="0">
                <a:solidFill>
                  <a:srgbClr val="E9498E"/>
                </a:solidFill>
                <a:latin typeface="Calibri" panose="020F0502020204030204" pitchFamily="34" charset="0"/>
                <a:cs typeface="Calibri" panose="020F0502020204030204" pitchFamily="34" charset="0"/>
              </a:rPr>
              <a:t>Προσεγγίζοντας τους ψηφιακούς ιθαγενείς</a:t>
            </a:r>
          </a:p>
        </p:txBody>
      </p:sp>
    </p:spTree>
    <p:extLst>
      <p:ext uri="{BB962C8B-B14F-4D97-AF65-F5344CB8AC3E}">
        <p14:creationId xmlns:p14="http://schemas.microsoft.com/office/powerpoint/2010/main" xmlns:mc="http://schemas.openxmlformats.org/markup-compatibility/2006" xmlns:a16="http://schemas.microsoft.com/office/drawing/2014/main" xmlns="" val="1389084724"/>
      </p:ext>
    </p:extLst>
  </p:cSld>
  <p:clrMapOvr>
    <a:masterClrMapping/>
  </p:clrMapOvr>
  <mc:AlternateContent xmlns:mc="http://schemas.openxmlformats.org/markup-compatibility/2006">
    <mc:Choice xmlns:p14="http://schemas.microsoft.com/office/powerpoint/2010/main" xmlns:a16="http://schemas.microsoft.com/office/drawing/2014/main" xmlns="" Requires="p14">
      <p:transition spd="slow" p14:dur="1500">
        <p:random/>
      </p:transition>
    </mc:Choice>
    <mc:Fallback>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17"/>
          <p:cNvSpPr txBox="1">
            <a:spLocks noGrp="1"/>
          </p:cNvSpPr>
          <p:nvPr>
            <p:ph type="body" idx="1"/>
          </p:nvPr>
        </p:nvSpPr>
        <p:spPr>
          <a:xfrm>
            <a:off x="6025663" y="102294"/>
            <a:ext cx="5339109" cy="63152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43794"/>
              </a:buClr>
              <a:buSzPts val="3600"/>
              <a:buNone/>
            </a:pPr>
            <a:r>
              <a:rPr lang="en-GB" dirty="0"/>
              <a:t>Ενεργοποίηση των ψηφιακών γηγενών</a:t>
            </a:r>
            <a:endParaRPr dirty="0"/>
          </a:p>
        </p:txBody>
      </p:sp>
      <p:sp>
        <p:nvSpPr>
          <p:cNvPr id="244" name="Google Shape;244;p17"/>
          <p:cNvSpPr txBox="1">
            <a:spLocks noGrp="1"/>
          </p:cNvSpPr>
          <p:nvPr>
            <p:ph type="body" idx="2"/>
          </p:nvPr>
        </p:nvSpPr>
        <p:spPr>
          <a:xfrm>
            <a:off x="6025661" y="864448"/>
            <a:ext cx="5992131" cy="4682754"/>
          </a:xfrm>
          <a:prstGeom prst="rect">
            <a:avLst/>
          </a:prstGeom>
          <a:noFill/>
          <a:ln>
            <a:noFill/>
          </a:ln>
        </p:spPr>
        <p:txBody>
          <a:bodyPr spcFirstLastPara="1" wrap="square" lIns="91425" tIns="45700" rIns="91425" bIns="45700" anchor="t" anchorCtr="0">
            <a:noAutofit/>
          </a:bodyPr>
          <a:lstStyle/>
          <a:p>
            <a:pPr marL="152400" lvl="0" indent="0" algn="l" rtl="0">
              <a:lnSpc>
                <a:spcPct val="100000"/>
              </a:lnSpc>
              <a:spcBef>
                <a:spcPts val="0"/>
              </a:spcBef>
              <a:spcAft>
                <a:spcPts val="0"/>
              </a:spcAft>
              <a:buClr>
                <a:srgbClr val="FBE000"/>
              </a:buClr>
              <a:buSzPts val="1200"/>
            </a:pPr>
            <a:r>
              <a:rPr lang="en-GB" sz="2800" b="1" i="1" dirty="0">
                <a:solidFill>
                  <a:srgbClr val="E43794"/>
                </a:solidFill>
                <a:latin typeface="Calibri" panose="020F0502020204030204" pitchFamily="34" charset="0"/>
                <a:cs typeface="Calibri" panose="020F0502020204030204" pitchFamily="34" charset="0"/>
              </a:rPr>
              <a:t>Πριν από το</a:t>
            </a:r>
          </a:p>
          <a:p>
            <a:pPr marL="152400" lvl="0" indent="0" algn="l" rtl="0">
              <a:lnSpc>
                <a:spcPct val="100000"/>
              </a:lnSpc>
              <a:spcBef>
                <a:spcPts val="0"/>
              </a:spcBef>
              <a:spcAft>
                <a:spcPts val="0"/>
              </a:spcAft>
              <a:buClr>
                <a:srgbClr val="FBE000"/>
              </a:buClr>
              <a:buSzPts val="1200"/>
            </a:pPr>
            <a:r>
              <a:rPr lang="en-GB" b="1" dirty="0">
                <a:solidFill>
                  <a:srgbClr val="E43794"/>
                </a:solidFill>
                <a:latin typeface="Calibri" panose="020F0502020204030204" pitchFamily="34" charset="0"/>
                <a:cs typeface="Calibri" panose="020F0502020204030204" pitchFamily="34" charset="0"/>
              </a:rPr>
              <a:t>Επικοινωνήστε με διασκεδαστικό και ελκυστικό περιεχόμενο στα μέσα κοινωνικής δικτύωσης</a:t>
            </a:r>
            <a:endParaRPr lang="en-GB" dirty="0">
              <a:latin typeface="Calibri" panose="020F0502020204030204" pitchFamily="34" charset="0"/>
              <a:cs typeface="Calibri" panose="020F0502020204030204" pitchFamily="34" charset="0"/>
            </a:endParaRPr>
          </a:p>
          <a:p>
            <a:pPr marL="152400" lvl="0" indent="0" algn="l" rtl="0">
              <a:lnSpc>
                <a:spcPct val="100000"/>
              </a:lnSpc>
              <a:spcBef>
                <a:spcPts val="0"/>
              </a:spcBef>
              <a:spcAft>
                <a:spcPts val="0"/>
              </a:spcAft>
              <a:buClr>
                <a:srgbClr val="FBE000"/>
              </a:buClr>
              <a:buSzPts val="1200"/>
            </a:pPr>
            <a:r>
              <a:rPr lang="en-GB" b="0" dirty="0">
                <a:solidFill>
                  <a:schemeClr val="tx2">
                    <a:lumMod val="25000"/>
                  </a:schemeClr>
                </a:solidFill>
                <a:latin typeface="Calibri" panose="020F0502020204030204" pitchFamily="34" charset="0"/>
                <a:cs typeface="Calibri" panose="020F0502020204030204" pitchFamily="34" charset="0"/>
              </a:rPr>
              <a:t>Σύμφωνα με το </a:t>
            </a:r>
            <a:r>
              <a:rPr lang="en-GB" b="0" u="sng" dirty="0">
                <a:solidFill>
                  <a:schemeClr val="tx2">
                    <a:lumMod val="25000"/>
                  </a:schemeClr>
                </a:solidFill>
                <a:latin typeface="Calibri" panose="020F0502020204030204" pitchFamily="34" charset="0"/>
                <a:cs typeface="Calibri" panose="020F0502020204030204" pitchFamily="34" charset="0"/>
                <a:hlinkClick r:id="rId3">
                  <a:extLst>
                    <a:ext uri="{A12FA001-AC4F-418D-AE19-62706E023703}">
                      <ahyp:hlinkClr xmlns:p14="http://schemas.microsoft.com/office/powerpoint/2010/main" xmlns:mc="http://schemas.openxmlformats.org/markup-compatibility/2006" xmlns:ahyp="http://schemas.microsoft.com/office/drawing/2018/hyperlinkcolor" xmlns="" val="tx"/>
                    </a:ext>
                  </a:extLst>
                </a:hlinkClick>
              </a:rPr>
              <a:t>Global Web Index</a:t>
            </a:r>
            <a:r>
              <a:rPr lang="en-GB" b="0" dirty="0">
                <a:solidFill>
                  <a:schemeClr val="tx2">
                    <a:lumMod val="25000"/>
                  </a:schemeClr>
                </a:solidFill>
                <a:latin typeface="Calibri" panose="020F0502020204030204" pitchFamily="34" charset="0"/>
                <a:cs typeface="Calibri" panose="020F0502020204030204" pitchFamily="34" charset="0"/>
              </a:rPr>
              <a:t>, οι Millennials διαθέτουν κατά μέσο όρο 9,3 λογαριασμούς στα μέσα κοινωνικής δικτύωσης</a:t>
            </a:r>
            <a:r>
              <a:rPr lang="en-GB" dirty="0">
                <a:solidFill>
                  <a:schemeClr val="tx2">
                    <a:lumMod val="25000"/>
                  </a:schemeClr>
                </a:solidFill>
                <a:latin typeface="Calibri" panose="020F0502020204030204" pitchFamily="34" charset="0"/>
                <a:cs typeface="Calibri" panose="020F0502020204030204" pitchFamily="34" charset="0"/>
              </a:rPr>
              <a:t>. </a:t>
            </a:r>
            <a:r>
              <a:rPr lang="en-GB" b="0" dirty="0">
                <a:solidFill>
                  <a:schemeClr val="tx2">
                    <a:lumMod val="25000"/>
                  </a:schemeClr>
                </a:solidFill>
                <a:latin typeface="Calibri" panose="020F0502020204030204" pitchFamily="34" charset="0"/>
                <a:cs typeface="Calibri" panose="020F0502020204030204" pitchFamily="34" charset="0"/>
              </a:rPr>
              <a:t>Χρησιμοποιήστε αυτά τα κανάλια για να τους προσεγγίσετε άμεσα χωρίς να επενδύσετε μεγάλα χρηματικά ποσά. </a:t>
            </a:r>
          </a:p>
          <a:p>
            <a:pPr marL="152400" lvl="0" indent="0" algn="l" rtl="0">
              <a:lnSpc>
                <a:spcPct val="100000"/>
              </a:lnSpc>
              <a:spcBef>
                <a:spcPts val="0"/>
              </a:spcBef>
              <a:spcAft>
                <a:spcPts val="0"/>
              </a:spcAft>
              <a:buClr>
                <a:srgbClr val="FBE000"/>
              </a:buClr>
              <a:buSzPts val="1200"/>
            </a:pPr>
            <a:r>
              <a:rPr lang="en-GB" b="0" dirty="0">
                <a:solidFill>
                  <a:schemeClr val="tx2">
                    <a:lumMod val="25000"/>
                  </a:schemeClr>
                </a:solidFill>
                <a:latin typeface="Calibri" panose="020F0502020204030204" pitchFamily="34" charset="0"/>
                <a:cs typeface="Calibri" panose="020F0502020204030204" pitchFamily="34" charset="0"/>
              </a:rPr>
              <a:t>Όταν μιλάτε με τους ψηφιακούς ιθαγενείς, είναι σημαντικό να βρείτε το σωστό τόνο φωνής για να τους μιλήσετε, δημιουργώντας ελκυστικό διαδικτυακό περιεχόμενο και κάνοντας την εμπειρία των επισκεπτών να αξίζει να τη μοιραστείτε. </a:t>
            </a:r>
            <a:endParaRPr dirty="0">
              <a:solidFill>
                <a:schemeClr val="tx2">
                  <a:lumMod val="25000"/>
                </a:schemeClr>
              </a:solidFill>
              <a:latin typeface="Calibri" panose="020F0502020204030204" pitchFamily="34" charset="0"/>
              <a:cs typeface="Calibri" panose="020F0502020204030204" pitchFamily="34" charset="0"/>
            </a:endParaRPr>
          </a:p>
          <a:p>
            <a:pPr marL="457200" lvl="0" indent="0" algn="l" rtl="0">
              <a:lnSpc>
                <a:spcPct val="100000"/>
              </a:lnSpc>
              <a:spcBef>
                <a:spcPts val="0"/>
              </a:spcBef>
              <a:spcAft>
                <a:spcPts val="0"/>
              </a:spcAft>
              <a:buClr>
                <a:schemeClr val="dk1"/>
              </a:buClr>
              <a:buSzPts val="1100"/>
              <a:buFont typeface="Arial"/>
              <a:buNone/>
            </a:pPr>
            <a:endParaRPr sz="1400" b="0" dirty="0">
              <a:solidFill>
                <a:schemeClr val="tx2">
                  <a:lumMod val="25000"/>
                </a:schemeClr>
              </a:solidFill>
              <a:latin typeface="Calibri" panose="020F0502020204030204" pitchFamily="34" charset="0"/>
              <a:cs typeface="Calibri" panose="020F0502020204030204" pitchFamily="34" charset="0"/>
            </a:endParaRPr>
          </a:p>
          <a:p>
            <a:pPr marL="0" lvl="0" indent="0" algn="ctr" rtl="0">
              <a:lnSpc>
                <a:spcPct val="100000"/>
              </a:lnSpc>
              <a:spcBef>
                <a:spcPts val="0"/>
              </a:spcBef>
              <a:spcAft>
                <a:spcPts val="0"/>
              </a:spcAft>
              <a:buClr>
                <a:srgbClr val="000000"/>
              </a:buClr>
              <a:buSzPts val="2000"/>
              <a:buNone/>
            </a:pPr>
            <a:r>
              <a:rPr lang="en-GB" b="1" i="1" u="none" strike="noStrike" dirty="0">
                <a:solidFill>
                  <a:schemeClr val="tx2">
                    <a:lumMod val="25000"/>
                  </a:schemeClr>
                </a:solidFill>
                <a:latin typeface="Calibri" panose="020F0502020204030204" pitchFamily="34" charset="0"/>
                <a:ea typeface="Arial"/>
                <a:cs typeface="Calibri" panose="020F0502020204030204" pitchFamily="34" charset="0"/>
                <a:sym typeface="Arial"/>
              </a:rPr>
              <a:t>      Όταν χρησιμοποιούμε τη γλώσσα που χρησιμοποιούν οι νέοι, το κάνουμε πιο κατανοητό σε αυτούς. - </a:t>
            </a:r>
            <a:r>
              <a:rPr lang="en-GB" b="0" i="1" dirty="0">
                <a:solidFill>
                  <a:schemeClr val="tx2">
                    <a:lumMod val="25000"/>
                  </a:schemeClr>
                </a:solidFill>
                <a:latin typeface="Calibri" panose="020F0502020204030204" pitchFamily="34" charset="0"/>
                <a:ea typeface="Arial"/>
                <a:cs typeface="Calibri" panose="020F0502020204030204" pitchFamily="34" charset="0"/>
                <a:sym typeface="Arial"/>
              </a:rPr>
              <a:t>Abby Bird</a:t>
            </a:r>
            <a:endParaRPr b="0" i="0" dirty="0">
              <a:solidFill>
                <a:schemeClr val="tx2">
                  <a:lumMod val="25000"/>
                </a:schemeClr>
              </a:solidFill>
              <a:latin typeface="Calibri" panose="020F0502020204030204" pitchFamily="34" charset="0"/>
              <a:ea typeface="Inter"/>
              <a:cs typeface="Calibri" panose="020F0502020204030204" pitchFamily="34" charset="0"/>
              <a:sym typeface="Inter"/>
            </a:endParaRPr>
          </a:p>
          <a:p>
            <a:pPr marL="457200" lvl="0" indent="0" algn="l" rtl="0">
              <a:lnSpc>
                <a:spcPct val="100000"/>
              </a:lnSpc>
              <a:spcBef>
                <a:spcPts val="0"/>
              </a:spcBef>
              <a:spcAft>
                <a:spcPts val="0"/>
              </a:spcAft>
              <a:buClr>
                <a:schemeClr val="dk1"/>
              </a:buClr>
              <a:buSzPts val="1100"/>
              <a:buFont typeface="Arial"/>
              <a:buNone/>
            </a:pPr>
            <a:endParaRPr b="0" dirty="0">
              <a:solidFill>
                <a:srgbClr val="3A3838"/>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rgbClr val="7F7F7F"/>
              </a:buClr>
              <a:buSzPts val="2400"/>
              <a:buNone/>
            </a:pPr>
            <a:endParaRPr dirty="0">
              <a:latin typeface="Calibri" panose="020F0502020204030204" pitchFamily="34" charset="0"/>
              <a:cs typeface="Calibri" panose="020F0502020204030204" pitchFamily="34" charset="0"/>
            </a:endParaRPr>
          </a:p>
        </p:txBody>
      </p:sp>
      <p:pic>
        <p:nvPicPr>
          <p:cNvPr id="245" name="Google Shape;245;p17" descr="A person smiling for the camera&#10;&#10;Description automatically generated with medium confidence"/>
          <p:cNvPicPr preferRelativeResize="0">
            <a:picLocks noGrp="1"/>
          </p:cNvPicPr>
          <p:nvPr>
            <p:ph type="pic" idx="3"/>
          </p:nvPr>
        </p:nvPicPr>
        <p:blipFill rotWithShape="1">
          <a:blip r:embed="rId4" cstate="print">
            <a:alphaModFix/>
          </a:blip>
          <a:srcRect l="14890" t="10049" r="15487"/>
          <a:stretch/>
        </p:blipFill>
        <p:spPr>
          <a:xfrm>
            <a:off x="1400801" y="1525433"/>
            <a:ext cx="4106401" cy="4777982"/>
          </a:xfrm>
          <a:prstGeom prst="rect">
            <a:avLst/>
          </a:prstGeom>
          <a:noFill/>
          <a:ln>
            <a:noFill/>
          </a:ln>
        </p:spPr>
      </p:pic>
      <p:sp>
        <p:nvSpPr>
          <p:cNvPr id="246" name="Google Shape;246;p17"/>
          <p:cNvSpPr txBox="1">
            <a:spLocks noGrp="1"/>
          </p:cNvSpPr>
          <p:nvPr>
            <p:ph type="body" idx="4"/>
          </p:nvPr>
        </p:nvSpPr>
        <p:spPr>
          <a:xfrm>
            <a:off x="1400797" y="5116010"/>
            <a:ext cx="4106403" cy="1741990"/>
          </a:xfrm>
          <a:prstGeom prst="rect">
            <a:avLst/>
          </a:prstGeom>
          <a:solidFill>
            <a:srgbClr val="E43794"/>
          </a:solid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2400"/>
              <a:buNone/>
            </a:pPr>
            <a:r>
              <a:rPr lang="en-GB" sz="2400" u="sng" dirty="0">
                <a:solidFill>
                  <a:schemeClr val="bg1"/>
                </a:solidFill>
                <a:hlinkClick r:id="rId5">
                  <a:extLst>
                    <a:ext uri="{A12FA001-AC4F-418D-AE19-62706E023703}">
                      <ahyp:hlinkClr xmlns:p14="http://schemas.microsoft.com/office/powerpoint/2010/main" xmlns:mc="http://schemas.openxmlformats.org/markup-compatibility/2006" xmlns:ahyp="http://schemas.microsoft.com/office/drawing/2018/hyperlinkcolor" xmlns="" val="tx"/>
                    </a:ext>
                  </a:extLst>
                </a:hlinkClick>
              </a:rPr>
              <a:t>Κάντε κλικ για να μάθετε πώς το Black Country Living Museum χρησιμοποίησε το Tik Tok για να δημιουργήσει ένα νέο κοινό Gen z</a:t>
            </a:r>
            <a:endParaRPr sz="2400" dirty="0">
              <a:solidFill>
                <a:schemeClr val="bg1"/>
              </a:solidFill>
            </a:endParaRPr>
          </a:p>
          <a:p>
            <a:pPr marL="0" lvl="0" indent="0" algn="ctr" rtl="0">
              <a:lnSpc>
                <a:spcPct val="100000"/>
              </a:lnSpc>
              <a:spcBef>
                <a:spcPts val="0"/>
              </a:spcBef>
              <a:spcAft>
                <a:spcPts val="0"/>
              </a:spcAft>
              <a:buClr>
                <a:schemeClr val="lt1"/>
              </a:buClr>
              <a:buSzPts val="2000"/>
              <a:buNone/>
            </a:pPr>
            <a:endParaRPr dirty="0"/>
          </a:p>
        </p:txBody>
      </p:sp>
    </p:spTree>
  </p:cSld>
  <p:clrMapOvr>
    <a:masterClrMapping/>
  </p:clrMapOvr>
  <mc:AlternateContent xmlns:mc="http://schemas.openxmlformats.org/markup-compatibility/2006">
    <mc:Choice xmlns:p14="http://schemas.microsoft.com/office/powerpoint/2010/main" xmlns:ahyp="http://schemas.microsoft.com/office/drawing/2018/hyperlinkcolor" xmlns="" Requires="p14">
      <p:transition spd="slow" p14:dur="1500">
        <p:random/>
      </p:transition>
    </mc:Choice>
    <mc:Fallback>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3" name="Google Shape;253;p18"/>
          <p:cNvSpPr txBox="1">
            <a:spLocks noGrp="1"/>
          </p:cNvSpPr>
          <p:nvPr>
            <p:ph type="body" idx="2"/>
          </p:nvPr>
        </p:nvSpPr>
        <p:spPr>
          <a:xfrm>
            <a:off x="6166339" y="1062953"/>
            <a:ext cx="5339108" cy="5126832"/>
          </a:xfrm>
          <a:prstGeom prst="rect">
            <a:avLst/>
          </a:prstGeom>
          <a:noFill/>
          <a:ln>
            <a:noFill/>
          </a:ln>
        </p:spPr>
        <p:txBody>
          <a:bodyPr spcFirstLastPara="1" wrap="square" lIns="91425" tIns="45700" rIns="91425" bIns="45700" anchor="t" anchorCtr="0">
            <a:noAutofit/>
          </a:bodyPr>
          <a:lstStyle/>
          <a:p>
            <a:pPr marL="0" lvl="0" indent="0">
              <a:lnSpc>
                <a:spcPct val="90000"/>
              </a:lnSpc>
              <a:buClr>
                <a:srgbClr val="E43794"/>
              </a:buClr>
              <a:buSzPts val="3600"/>
            </a:pPr>
            <a:r>
              <a:rPr lang="en-GB" sz="2800" b="1" i="1" dirty="0">
                <a:solidFill>
                  <a:srgbClr val="E9498E"/>
                </a:solidFill>
                <a:latin typeface="Calibri" panose="020F0502020204030204" pitchFamily="34" charset="0"/>
                <a:cs typeface="Calibri" panose="020F0502020204030204" pitchFamily="34" charset="0"/>
              </a:rPr>
              <a:t>Κατά τη διάρκεια του </a:t>
            </a:r>
          </a:p>
          <a:p>
            <a:pPr marL="0" lvl="0" indent="0">
              <a:lnSpc>
                <a:spcPct val="90000"/>
              </a:lnSpc>
              <a:buClr>
                <a:srgbClr val="E43794"/>
              </a:buClr>
              <a:buSzPts val="3600"/>
            </a:pPr>
            <a:endParaRPr lang="en-GB" sz="1400" b="1" i="1" dirty="0">
              <a:solidFill>
                <a:srgbClr val="E9498E"/>
              </a:solidFill>
              <a:latin typeface="Calibri" panose="020F0502020204030204" pitchFamily="34" charset="0"/>
              <a:cs typeface="Calibri" panose="020F0502020204030204" pitchFamily="34" charset="0"/>
            </a:endParaRPr>
          </a:p>
          <a:p>
            <a:pPr marL="0" lvl="0" indent="0">
              <a:lnSpc>
                <a:spcPct val="90000"/>
              </a:lnSpc>
              <a:buClr>
                <a:srgbClr val="E43794"/>
              </a:buClr>
              <a:buSzPts val="3600"/>
            </a:pPr>
            <a:r>
              <a:rPr lang="en-GB" sz="2800" b="1" dirty="0">
                <a:solidFill>
                  <a:srgbClr val="E9498E"/>
                </a:solidFill>
                <a:latin typeface="Calibri" panose="020F0502020204030204" pitchFamily="34" charset="0"/>
                <a:cs typeface="Calibri" panose="020F0502020204030204" pitchFamily="34" charset="0"/>
              </a:rPr>
              <a:t>Σχεδιάστε συναρπαστικές εμπειρίες εμβύθισης</a:t>
            </a:r>
          </a:p>
          <a:p>
            <a:pPr marL="0" lvl="0" indent="0">
              <a:lnSpc>
                <a:spcPct val="90000"/>
              </a:lnSpc>
              <a:buClr>
                <a:srgbClr val="E43794"/>
              </a:buClr>
              <a:buSzPts val="3600"/>
            </a:pPr>
            <a:endParaRPr lang="en-GB" sz="1200" b="1" dirty="0">
              <a:solidFill>
                <a:srgbClr val="E43794"/>
              </a:solidFill>
              <a:latin typeface="Calibri" panose="020F0502020204030204" pitchFamily="34" charset="0"/>
              <a:cs typeface="Calibri" panose="020F0502020204030204" pitchFamily="34" charset="0"/>
            </a:endParaRPr>
          </a:p>
          <a:p>
            <a:pPr marL="0" lvl="0" indent="0">
              <a:lnSpc>
                <a:spcPct val="90000"/>
              </a:lnSpc>
              <a:buClr>
                <a:srgbClr val="E43794"/>
              </a:buClr>
              <a:buSzPts val="3600"/>
            </a:pPr>
            <a:r>
              <a:rPr lang="en-GB" b="0" dirty="0">
                <a:solidFill>
                  <a:schemeClr val="tx1">
                    <a:lumMod val="85000"/>
                    <a:lumOff val="15000"/>
                  </a:schemeClr>
                </a:solidFill>
                <a:latin typeface="Calibri" panose="020F0502020204030204" pitchFamily="34" charset="0"/>
                <a:cs typeface="Calibri" panose="020F0502020204030204" pitchFamily="34" charset="0"/>
              </a:rPr>
              <a:t>Οι νεότερες γενιές έλκονται ιδιαίτερα από τις καθηλωτικές εμπειρίες που τις κάνουν να αισθάνονται ότι είναι ενεργοί θεατές. Οι ψηφιακές τεχνολογίες - όπως η εικονική και η επαυξημένη πραγματικότητα - είναι πολύ ισχυρές για αυτή την ομάδα, επειδή κάνουν τους επισκέπτες να αισθάνονται ότι είναι μέρος μιας έκθεσης και μπορούν να δημιουργήσουν νέες αλληλεπιδράσεις μέσω του Edutainment, μιας προσέγγισης που συνδυάζει εκπαιδευτικό περιεχόμενο με ψυχαγωγικές δραστηριότητες. </a:t>
            </a:r>
          </a:p>
          <a:p>
            <a:pPr marL="457200" lvl="0" indent="0" algn="l" rtl="0">
              <a:lnSpc>
                <a:spcPct val="100000"/>
              </a:lnSpc>
              <a:spcBef>
                <a:spcPts val="0"/>
              </a:spcBef>
              <a:spcAft>
                <a:spcPts val="0"/>
              </a:spcAft>
              <a:buClr>
                <a:srgbClr val="3A3838"/>
              </a:buClr>
              <a:buSzPts val="2400"/>
              <a:buNone/>
            </a:pPr>
            <a:endParaRPr lang="en-GB" dirty="0">
              <a:solidFill>
                <a:srgbClr val="3A3838"/>
              </a:solidFill>
              <a:latin typeface="Calibri" panose="020F0502020204030204" pitchFamily="34" charset="0"/>
              <a:cs typeface="Calibri" panose="020F0502020204030204" pitchFamily="34" charset="0"/>
            </a:endParaRPr>
          </a:p>
        </p:txBody>
      </p:sp>
      <p:sp>
        <p:nvSpPr>
          <p:cNvPr id="10" name="Text Placeholder 9">
            <a:extLst>
              <a:ext uri="{FF2B5EF4-FFF2-40B4-BE49-F238E27FC236}">
                <a16:creationId xmlns:a16="http://schemas.microsoft.com/office/drawing/2014/main" xmlns:p14="http://schemas.microsoft.com/office/powerpoint/2010/main" xmlns:mc="http://schemas.openxmlformats.org/markup-compatibility/2006" xmlns:ahyp="http://schemas.microsoft.com/office/drawing/2018/hyperlinkcolor" xmlns="" id="{A9371424-ABF8-44FB-945B-39BA639CD6A8}"/>
              </a:ext>
            </a:extLst>
          </p:cNvPr>
          <p:cNvSpPr>
            <a:spLocks noGrp="1"/>
          </p:cNvSpPr>
          <p:nvPr>
            <p:ph type="body" idx="4"/>
          </p:nvPr>
        </p:nvSpPr>
        <p:spPr/>
        <p:txBody>
          <a:bodyPr/>
          <a:lstStyle/>
          <a:p>
            <a:endParaRPr lang="en-GB"/>
          </a:p>
        </p:txBody>
      </p:sp>
      <p:pic>
        <p:nvPicPr>
          <p:cNvPr id="3" name="Picture Placeholder 2" descr="A picture containing person, microphone&#10;&#10;Description automatically generated">
            <a:extLst>
              <a:ext uri="{FF2B5EF4-FFF2-40B4-BE49-F238E27FC236}">
                <a16:creationId xmlns:a16="http://schemas.microsoft.com/office/drawing/2014/main" xmlns:p14="http://schemas.microsoft.com/office/powerpoint/2010/main" xmlns:mc="http://schemas.openxmlformats.org/markup-compatibility/2006" xmlns:ahyp="http://schemas.microsoft.com/office/drawing/2018/hyperlinkcolor" xmlns="" id="{F91429E3-9F62-47D8-A8B2-C97485E0672B}"/>
              </a:ext>
            </a:extLst>
          </p:cNvPr>
          <p:cNvPicPr>
            <a:picLocks noGrp="1" noChangeAspect="1"/>
          </p:cNvPicPr>
          <p:nvPr>
            <p:ph type="pic" idx="3"/>
          </p:nvPr>
        </p:nvPicPr>
        <p:blipFill>
          <a:blip r:embed="rId3" cstate="print"/>
          <a:srcRect l="1580" r="1580"/>
          <a:stretch>
            <a:fillRect/>
          </a:stretch>
        </p:blipFill>
        <p:spPr/>
      </p:pic>
      <p:sp>
        <p:nvSpPr>
          <p:cNvPr id="2" name="TextBox 1">
            <a:extLst>
              <a:ext uri="{FF2B5EF4-FFF2-40B4-BE49-F238E27FC236}">
                <a16:creationId xmlns:a16="http://schemas.microsoft.com/office/drawing/2014/main" xmlns:p14="http://schemas.microsoft.com/office/powerpoint/2010/main" xmlns:mc="http://schemas.openxmlformats.org/markup-compatibility/2006" xmlns:ahyp="http://schemas.microsoft.com/office/drawing/2018/hyperlinkcolor" xmlns="" id="{94E7DD09-252B-4AF0-AA2A-EE6E2E14A6B2}"/>
              </a:ext>
            </a:extLst>
          </p:cNvPr>
          <p:cNvSpPr txBox="1"/>
          <p:nvPr/>
        </p:nvSpPr>
        <p:spPr>
          <a:xfrm>
            <a:off x="-395692" y="6390753"/>
            <a:ext cx="1889091" cy="338554"/>
          </a:xfrm>
          <a:prstGeom prst="rect">
            <a:avLst/>
          </a:prstGeom>
          <a:noFill/>
        </p:spPr>
        <p:txBody>
          <a:bodyPr wrap="square" rtlCol="0">
            <a:spAutoFit/>
          </a:bodyPr>
          <a:lstStyle/>
          <a:p>
            <a:pPr marL="457200" lvl="0" indent="0" algn="l" rtl="0">
              <a:lnSpc>
                <a:spcPct val="100000"/>
              </a:lnSpc>
              <a:spcBef>
                <a:spcPts val="0"/>
              </a:spcBef>
              <a:spcAft>
                <a:spcPts val="0"/>
              </a:spcAft>
              <a:buClr>
                <a:srgbClr val="3A3838"/>
              </a:buClr>
              <a:buSzPts val="2400"/>
              <a:buNone/>
            </a:pPr>
            <a:r>
              <a:rPr lang="en-GB" sz="800" b="0" i="0">
                <a:solidFill>
                  <a:schemeClr val="bg1"/>
                </a:solidFill>
                <a:effectLst/>
                <a:latin typeface="+mn-lt"/>
                <a:cs typeface="Calibri" panose="020F0502020204030204" pitchFamily="34" charset="0"/>
              </a:rPr>
              <a:t>Φωτογραφία από </a:t>
            </a:r>
            <a:r>
              <a:rPr lang="en-GB" sz="800" b="1" i="0" u="none" strike="noStrike">
                <a:solidFill>
                  <a:schemeClr val="bg1"/>
                </a:solidFill>
                <a:effectLst/>
                <a:latin typeface="+mn-lt"/>
                <a:cs typeface="Calibri" panose="020F0502020204030204" pitchFamily="34" charset="0"/>
                <a:hlinkClick r:id="rId4">
                  <a:extLst>
                    <a:ext uri="{A12FA001-AC4F-418D-AE19-62706E023703}">
                      <ahyp:hlinkClr xmlns:p14="http://schemas.microsoft.com/office/powerpoint/2010/main" xmlns:mc="http://schemas.openxmlformats.org/markup-compatibility/2006" xmlns:ahyp="http://schemas.microsoft.com/office/drawing/2018/hyperlinkcolor" xmlns:a16="http://schemas.microsoft.com/office/drawing/2014/main" xmlns="" val="tx"/>
                    </a:ext>
                  </a:extLst>
                </a:hlinkClick>
              </a:rPr>
              <a:t>Ali Pazani </a:t>
            </a:r>
            <a:r>
              <a:rPr lang="en-GB" sz="800" b="0" i="0">
                <a:solidFill>
                  <a:schemeClr val="bg1"/>
                </a:solidFill>
                <a:effectLst/>
                <a:latin typeface="+mn-lt"/>
                <a:cs typeface="Calibri" panose="020F0502020204030204" pitchFamily="34" charset="0"/>
              </a:rPr>
              <a:t>από </a:t>
            </a:r>
            <a:r>
              <a:rPr lang="en-GB" sz="800" b="1" i="0" u="none" strike="noStrike">
                <a:solidFill>
                  <a:schemeClr val="bg1"/>
                </a:solidFill>
                <a:effectLst/>
                <a:latin typeface="+mn-lt"/>
                <a:cs typeface="Calibri" panose="020F0502020204030204" pitchFamily="34" charset="0"/>
                <a:hlinkClick r:id="rId5">
                  <a:extLst>
                    <a:ext uri="{A12FA001-AC4F-418D-AE19-62706E023703}">
                      <ahyp:hlinkClr xmlns:p14="http://schemas.microsoft.com/office/powerpoint/2010/main" xmlns:mc="http://schemas.openxmlformats.org/markup-compatibility/2006" xmlns:ahyp="http://schemas.microsoft.com/office/drawing/2018/hyperlinkcolor" xmlns:a16="http://schemas.microsoft.com/office/drawing/2014/main" xmlns="" val="tx"/>
                    </a:ext>
                  </a:extLst>
                </a:hlinkClick>
              </a:rPr>
              <a:t>το Pexels</a:t>
            </a:r>
            <a:endParaRPr lang="en-GB" sz="800" dirty="0">
              <a:solidFill>
                <a:schemeClr val="bg1"/>
              </a:solidFill>
              <a:latin typeface="+mn-lt"/>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xmlns:ahyp="http://schemas.microsoft.com/office/drawing/2018/hyperlinkcolor" xmlns:a16="http://schemas.microsoft.com/office/drawing/2014/main" xmlns="" Requires="p14">
      <p:transition spd="slow" p14:dur="1500">
        <p:random/>
      </p:transition>
    </mc:Choice>
    <mc:Fallback>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19"/>
          <p:cNvSpPr txBox="1">
            <a:spLocks noGrp="1"/>
          </p:cNvSpPr>
          <p:nvPr>
            <p:ph type="body" idx="1"/>
          </p:nvPr>
        </p:nvSpPr>
        <p:spPr>
          <a:xfrm>
            <a:off x="6133832" y="459871"/>
            <a:ext cx="6046136" cy="631527"/>
          </a:xfrm>
          <a:prstGeom prst="rect">
            <a:avLst/>
          </a:prstGeom>
          <a:noFill/>
          <a:ln>
            <a:noFill/>
          </a:ln>
        </p:spPr>
        <p:txBody>
          <a:bodyPr spcFirstLastPara="1" wrap="square" lIns="91425" tIns="45700" rIns="91425" bIns="45700" anchor="t" anchorCtr="0">
            <a:noAutofit/>
          </a:bodyPr>
          <a:lstStyle/>
          <a:p>
            <a:pPr marL="0" indent="0">
              <a:spcBef>
                <a:spcPts val="0"/>
              </a:spcBef>
            </a:pPr>
            <a:r>
              <a:rPr lang="en-GB" sz="2800" b="1" i="1" dirty="0">
                <a:solidFill>
                  <a:srgbClr val="E43794"/>
                </a:solidFill>
                <a:latin typeface="Calibri" panose="020F0502020204030204" pitchFamily="34" charset="0"/>
                <a:cs typeface="Calibri" panose="020F0502020204030204" pitchFamily="34" charset="0"/>
              </a:rPr>
              <a:t>Μετά το </a:t>
            </a:r>
          </a:p>
          <a:p>
            <a:pPr marL="0" indent="0">
              <a:spcBef>
                <a:spcPts val="0"/>
              </a:spcBef>
            </a:pPr>
            <a:endParaRPr lang="en-GB" sz="1400" i="1" dirty="0">
              <a:latin typeface="Calibri" panose="020F0502020204030204" pitchFamily="34" charset="0"/>
              <a:cs typeface="Calibri" panose="020F0502020204030204" pitchFamily="34" charset="0"/>
            </a:endParaRPr>
          </a:p>
          <a:p>
            <a:pPr marL="0" indent="0">
              <a:spcBef>
                <a:spcPts val="0"/>
              </a:spcBef>
            </a:pPr>
            <a:r>
              <a:rPr lang="en-GB" sz="2800" b="1" dirty="0">
                <a:solidFill>
                  <a:srgbClr val="E43794"/>
                </a:solidFill>
                <a:latin typeface="Calibri" panose="020F0502020204030204" pitchFamily="34" charset="0"/>
                <a:cs typeface="Calibri" panose="020F0502020204030204" pitchFamily="34" charset="0"/>
              </a:rPr>
              <a:t>Δημιουργήστε μια κοινότητα</a:t>
            </a:r>
            <a:endParaRPr lang="en-GB" sz="2800" dirty="0">
              <a:latin typeface="Calibri" panose="020F0502020204030204" pitchFamily="34" charset="0"/>
              <a:cs typeface="Calibri" panose="020F0502020204030204" pitchFamily="34" charset="0"/>
            </a:endParaRPr>
          </a:p>
        </p:txBody>
      </p:sp>
      <p:sp>
        <p:nvSpPr>
          <p:cNvPr id="262" name="Google Shape;262;p19"/>
          <p:cNvSpPr txBox="1">
            <a:spLocks noGrp="1"/>
          </p:cNvSpPr>
          <p:nvPr>
            <p:ph type="body" idx="2"/>
          </p:nvPr>
        </p:nvSpPr>
        <p:spPr>
          <a:xfrm>
            <a:off x="5680094" y="1513524"/>
            <a:ext cx="6146817" cy="4600383"/>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Clr>
                <a:schemeClr val="dk1"/>
              </a:buClr>
              <a:buSzPts val="1100"/>
              <a:buFont typeface="Arial"/>
              <a:buNone/>
            </a:pPr>
            <a:r>
              <a:rPr lang="en-GB" b="0" dirty="0">
                <a:solidFill>
                  <a:schemeClr val="tx2">
                    <a:lumMod val="25000"/>
                  </a:schemeClr>
                </a:solidFill>
                <a:latin typeface="Calibri" panose="020F0502020204030204" pitchFamily="34" charset="0"/>
                <a:cs typeface="Calibri" panose="020F0502020204030204" pitchFamily="34" charset="0"/>
              </a:rPr>
              <a:t>Οι νέες τεχνολογίες δημιουργούν μακροχρόνιες συνδέσεις με το κοινό σας.  Η </a:t>
            </a:r>
            <a:r>
              <a:rPr lang="en-GB" dirty="0">
                <a:solidFill>
                  <a:schemeClr val="tx2">
                    <a:lumMod val="25000"/>
                  </a:schemeClr>
                </a:solidFill>
                <a:latin typeface="Calibri" panose="020F0502020204030204" pitchFamily="34" charset="0"/>
                <a:cs typeface="Calibri" panose="020F0502020204030204" pitchFamily="34" charset="0"/>
              </a:rPr>
              <a:t>εκμάθηση της γλώσσας των μέσων κοινωνικής δικτύωσης και η επένδυση στη δημιουργία περιεχομένου θα δημιουργήσουν </a:t>
            </a:r>
            <a:r>
              <a:rPr lang="en-GB" b="0" dirty="0">
                <a:solidFill>
                  <a:schemeClr val="tx2">
                    <a:lumMod val="25000"/>
                  </a:schemeClr>
                </a:solidFill>
                <a:latin typeface="Calibri" panose="020F0502020204030204" pitchFamily="34" charset="0"/>
                <a:cs typeface="Calibri" panose="020F0502020204030204" pitchFamily="34" charset="0"/>
              </a:rPr>
              <a:t>υποστηρικτικές διαδικτυακές κοινότητες. Τέτοιες κοινότητες αποτελούν μέρος της καθημερινής ζωής των ψηφιακών </a:t>
            </a:r>
            <a:r>
              <a:rPr lang="en-GB" dirty="0">
                <a:solidFill>
                  <a:schemeClr val="tx2">
                    <a:lumMod val="25000"/>
                  </a:schemeClr>
                </a:solidFill>
                <a:latin typeface="Calibri" panose="020F0502020204030204" pitchFamily="34" charset="0"/>
                <a:cs typeface="Calibri" panose="020F0502020204030204" pitchFamily="34" charset="0"/>
              </a:rPr>
              <a:t>γηγενών</a:t>
            </a:r>
            <a:r>
              <a:rPr lang="en-GB" b="0" dirty="0">
                <a:solidFill>
                  <a:schemeClr val="tx2">
                    <a:lumMod val="25000"/>
                  </a:schemeClr>
                </a:solidFill>
                <a:latin typeface="Calibri" panose="020F0502020204030204" pitchFamily="34" charset="0"/>
                <a:cs typeface="Calibri" panose="020F0502020204030204" pitchFamily="34" charset="0"/>
              </a:rPr>
              <a:t>. Η αξιοποίηση των δυνατοτήτων τους σας επιτρέπει να συλλέγετε πιο εμπεριστατωμένα σχόλια, να διευρύνετε το κοινό σας και να δημιουργείτε επισκέπτες που επιστρέφουν και είναι πιστοί, οι οποίοι αποτελούν τους πρεσβευτές σας στις κοινότητές τους. </a:t>
            </a:r>
          </a:p>
          <a:p>
            <a:pPr marL="457200" lvl="0" indent="0" algn="l" rtl="0">
              <a:lnSpc>
                <a:spcPct val="100000"/>
              </a:lnSpc>
              <a:spcBef>
                <a:spcPts val="0"/>
              </a:spcBef>
              <a:spcAft>
                <a:spcPts val="0"/>
              </a:spcAft>
              <a:buClr>
                <a:schemeClr val="dk1"/>
              </a:buClr>
              <a:buSzPts val="1100"/>
              <a:buFont typeface="Arial"/>
              <a:buNone/>
            </a:pPr>
            <a:endParaRPr lang="en-GB" sz="1000" i="1" dirty="0">
              <a:solidFill>
                <a:schemeClr val="tx2">
                  <a:lumMod val="25000"/>
                </a:schemeClr>
              </a:solidFill>
              <a:latin typeface="Calibri" panose="020F0502020204030204" pitchFamily="34" charset="0"/>
              <a:cs typeface="Calibri" panose="020F0502020204030204" pitchFamily="34" charset="0"/>
            </a:endParaRPr>
          </a:p>
          <a:p>
            <a:pPr marL="457200" lvl="0" indent="0" algn="l" rtl="0">
              <a:lnSpc>
                <a:spcPct val="100000"/>
              </a:lnSpc>
              <a:spcBef>
                <a:spcPts val="0"/>
              </a:spcBef>
              <a:spcAft>
                <a:spcPts val="0"/>
              </a:spcAft>
              <a:buClr>
                <a:schemeClr val="dk1"/>
              </a:buClr>
              <a:buSzPts val="1100"/>
              <a:buFont typeface="Arial"/>
              <a:buNone/>
            </a:pPr>
            <a:r>
              <a:rPr lang="en-GB" sz="2000" b="0" i="1" dirty="0">
                <a:solidFill>
                  <a:schemeClr val="tx2">
                    <a:lumMod val="25000"/>
                  </a:schemeClr>
                </a:solidFill>
                <a:latin typeface="Calibri" panose="020F0502020204030204" pitchFamily="34" charset="0"/>
                <a:cs typeface="Calibri" panose="020F0502020204030204" pitchFamily="34" charset="0"/>
              </a:rPr>
              <a:t>Μάθετε περισσότερα για την ψηφιακή επικοινωνία στην ενότητα </a:t>
            </a:r>
            <a:r>
              <a:rPr lang="en-GB" sz="2000" i="1" dirty="0">
                <a:solidFill>
                  <a:schemeClr val="tx2">
                    <a:lumMod val="25000"/>
                  </a:schemeClr>
                </a:solidFill>
                <a:latin typeface="Calibri" panose="020F0502020204030204" pitchFamily="34" charset="0"/>
                <a:cs typeface="Calibri" panose="020F0502020204030204" pitchFamily="34" charset="0"/>
              </a:rPr>
              <a:t>5 του </a:t>
            </a:r>
            <a:r>
              <a:rPr lang="en-GB" sz="2000" b="0" i="1" dirty="0" err="1">
                <a:solidFill>
                  <a:schemeClr val="tx2">
                    <a:lumMod val="25000"/>
                  </a:schemeClr>
                </a:solidFill>
                <a:latin typeface="Calibri" panose="020F0502020204030204" pitchFamily="34" charset="0"/>
                <a:cs typeface="Calibri" panose="020F0502020204030204" pitchFamily="34" charset="0"/>
              </a:rPr>
              <a:t>Insites</a:t>
            </a:r>
            <a:endParaRPr lang="en-GB" sz="2000" b="0" i="1" dirty="0">
              <a:solidFill>
                <a:schemeClr val="tx2">
                  <a:lumMod val="25000"/>
                </a:schemeClr>
              </a:solidFill>
              <a:latin typeface="Calibri" panose="020F0502020204030204" pitchFamily="34" charset="0"/>
              <a:cs typeface="Calibri" panose="020F0502020204030204" pitchFamily="34" charset="0"/>
            </a:endParaRPr>
          </a:p>
        </p:txBody>
      </p:sp>
      <p:sp>
        <p:nvSpPr>
          <p:cNvPr id="264" name="Google Shape;264;p19"/>
          <p:cNvSpPr txBox="1">
            <a:spLocks noGrp="1"/>
          </p:cNvSpPr>
          <p:nvPr>
            <p:ph type="body" idx="4"/>
          </p:nvPr>
        </p:nvSpPr>
        <p:spPr>
          <a:xfrm>
            <a:off x="1869689" y="5420415"/>
            <a:ext cx="3145371" cy="650165"/>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2000"/>
              <a:buNone/>
            </a:pPr>
            <a:endParaRPr/>
          </a:p>
        </p:txBody>
      </p:sp>
      <p:pic>
        <p:nvPicPr>
          <p:cNvPr id="1026" name="Picture 2" descr="Person Holding Iphone Showing Social Networks Folder">
            <a:extLst>
              <a:ext uri="{FF2B5EF4-FFF2-40B4-BE49-F238E27FC236}">
                <a16:creationId xmlns:a16="http://schemas.microsoft.com/office/drawing/2014/main" xmlns:p14="http://schemas.microsoft.com/office/powerpoint/2010/main" xmlns:mc="http://schemas.openxmlformats.org/markup-compatibility/2006" xmlns:ahyp="http://schemas.microsoft.com/office/drawing/2018/hyperlinkcolor" xmlns:a14="http://schemas.microsoft.com/office/drawing/2010/main" xmlns="" id="{6187658A-328D-4655-B22E-CB95CA33E9B8}"/>
              </a:ext>
            </a:extLst>
          </p:cNvPr>
          <p:cNvPicPr>
            <a:picLocks noGrp="1" noChangeAspect="1" noChangeArrowheads="1"/>
          </p:cNvPicPr>
          <p:nvPr>
            <p:ph type="pic" idx="3"/>
          </p:nvPr>
        </p:nvPicPr>
        <p:blipFill>
          <a:blip r:embed="rId3" cstate="print">
            <a:extLst>
              <a:ext uri="{28A0092B-C50C-407E-A947-70E740481C1C}">
                <a14:useLocalDpi xmlns:a14="http://schemas.microsoft.com/office/drawing/2010/main" xmlns:p14="http://schemas.microsoft.com/office/powerpoint/2010/main" xmlns:mc="http://schemas.openxmlformats.org/markup-compatibility/2006" xmlns:ahyp="http://schemas.microsoft.com/office/drawing/2018/hyperlinkcolor" xmlns:a16="http://schemas.microsoft.com/office/drawing/2014/main" xmlns="" val="0"/>
              </a:ext>
            </a:extLst>
          </a:blip>
          <a:srcRect l="24202" r="24202"/>
          <a:stretch>
            <a:fillRect/>
          </a:stretch>
        </p:blipFill>
        <p:spPr bwMode="auto">
          <a:xfrm>
            <a:off x="1389737" y="1470197"/>
            <a:ext cx="4105275" cy="5299075"/>
          </a:xfrm>
          <a:prstGeom prst="rect">
            <a:avLst/>
          </a:prstGeom>
          <a:noFill/>
          <a:extLst>
            <a:ext uri="{909E8E84-426E-40DD-AFC4-6F175D3DCCD1}">
              <a14:hiddenFill xmlns:a14="http://schemas.microsoft.com/office/drawing/2010/main" xmlns:p14="http://schemas.microsoft.com/office/powerpoint/2010/main" xmlns:mc="http://schemas.openxmlformats.org/markup-compatibility/2006" xmlns:ahyp="http://schemas.microsoft.com/office/drawing/2018/hyperlinkcolor" xmlns:a16="http://schemas.microsoft.com/office/drawing/2014/main" xmlns="">
                <a:solidFill>
                  <a:srgbClr val="FFFFFF"/>
                </a:solidFill>
              </a14:hiddenFill>
            </a:ext>
          </a:extLst>
        </p:spPr>
      </p:pic>
      <p:sp>
        <p:nvSpPr>
          <p:cNvPr id="2" name="TextBox 1">
            <a:extLst>
              <a:ext uri="{FF2B5EF4-FFF2-40B4-BE49-F238E27FC236}">
                <a16:creationId xmlns:a16="http://schemas.microsoft.com/office/drawing/2014/main" xmlns:p14="http://schemas.microsoft.com/office/powerpoint/2010/main" xmlns:mc="http://schemas.openxmlformats.org/markup-compatibility/2006" xmlns:ahyp="http://schemas.microsoft.com/office/drawing/2018/hyperlinkcolor" xmlns:a14="http://schemas.microsoft.com/office/drawing/2010/main" xmlns="" id="{EBF1DB4B-FE5C-4E24-8BE4-A775AC6F16CE}"/>
              </a:ext>
            </a:extLst>
          </p:cNvPr>
          <p:cNvSpPr txBox="1"/>
          <p:nvPr/>
        </p:nvSpPr>
        <p:spPr>
          <a:xfrm>
            <a:off x="1" y="6290269"/>
            <a:ext cx="1102191" cy="461665"/>
          </a:xfrm>
          <a:prstGeom prst="rect">
            <a:avLst/>
          </a:prstGeom>
          <a:noFill/>
        </p:spPr>
        <p:txBody>
          <a:bodyPr wrap="square" rtlCol="0">
            <a:spAutoFit/>
          </a:bodyPr>
          <a:lstStyle/>
          <a:p>
            <a:r>
              <a:rPr lang="en-GB" sz="800" b="0" i="0" dirty="0">
                <a:solidFill>
                  <a:schemeClr val="bg1"/>
                </a:solidFill>
                <a:effectLst/>
                <a:latin typeface="+mn-lt"/>
                <a:cs typeface="Calibri" panose="020F0502020204030204" pitchFamily="34" charset="0"/>
              </a:rPr>
              <a:t>Φωτογραφία από </a:t>
            </a:r>
            <a:r>
              <a:rPr lang="en-GB" sz="800" b="1" i="0" u="none" strike="noStrike" dirty="0">
                <a:solidFill>
                  <a:schemeClr val="bg1"/>
                </a:solidFill>
                <a:effectLst/>
                <a:latin typeface="+mn-lt"/>
                <a:cs typeface="Calibri" panose="020F0502020204030204" pitchFamily="34" charset="0"/>
                <a:hlinkClick r:id="rId4">
                  <a:extLst>
                    <a:ext uri="{A12FA001-AC4F-418D-AE19-62706E023703}">
                      <ahyp:hlinkClr xmlns:p14="http://schemas.microsoft.com/office/powerpoint/2010/main" xmlns:mc="http://schemas.openxmlformats.org/markup-compatibility/2006" xmlns:ahyp="http://schemas.microsoft.com/office/drawing/2018/hyperlinkcolor" xmlns:a14="http://schemas.microsoft.com/office/drawing/2010/main" xmlns:a16="http://schemas.microsoft.com/office/drawing/2014/main" xmlns="" val="tx"/>
                    </a:ext>
                  </a:extLst>
                </a:hlinkClick>
              </a:rPr>
              <a:t>Tracy Le Blanc </a:t>
            </a:r>
            <a:r>
              <a:rPr lang="en-GB" sz="800" b="0" i="0" dirty="0">
                <a:solidFill>
                  <a:schemeClr val="bg1"/>
                </a:solidFill>
                <a:effectLst/>
                <a:latin typeface="+mn-lt"/>
                <a:cs typeface="Calibri" panose="020F0502020204030204" pitchFamily="34" charset="0"/>
              </a:rPr>
              <a:t>από </a:t>
            </a:r>
            <a:r>
              <a:rPr lang="en-GB" sz="800" b="1" i="0" u="none" strike="noStrike" dirty="0" err="1">
                <a:solidFill>
                  <a:schemeClr val="bg1"/>
                </a:solidFill>
                <a:effectLst/>
                <a:latin typeface="+mn-lt"/>
                <a:cs typeface="Calibri" panose="020F0502020204030204" pitchFamily="34" charset="0"/>
                <a:hlinkClick r:id="rId5">
                  <a:extLst>
                    <a:ext uri="{A12FA001-AC4F-418D-AE19-62706E023703}">
                      <ahyp:hlinkClr xmlns:p14="http://schemas.microsoft.com/office/powerpoint/2010/main" xmlns:mc="http://schemas.openxmlformats.org/markup-compatibility/2006" xmlns:ahyp="http://schemas.microsoft.com/office/drawing/2018/hyperlinkcolor" xmlns:a14="http://schemas.microsoft.com/office/drawing/2010/main" xmlns:a16="http://schemas.microsoft.com/office/drawing/2014/main" xmlns="" val="tx"/>
                    </a:ext>
                  </a:extLst>
                </a:hlinkClick>
              </a:rPr>
              <a:t>το Pexels</a:t>
            </a:r>
            <a:endParaRPr lang="en-GB" sz="800" dirty="0">
              <a:solidFill>
                <a:schemeClr val="bg1"/>
              </a:solidFill>
            </a:endParaRPr>
          </a:p>
        </p:txBody>
      </p:sp>
    </p:spTree>
  </p:cSld>
  <p:clrMapOvr>
    <a:masterClrMapping/>
  </p:clrMapOvr>
  <mc:AlternateContent xmlns:mc="http://schemas.openxmlformats.org/markup-compatibility/2006">
    <mc:Choice xmlns:p14="http://schemas.microsoft.com/office/powerpoint/2010/main" xmlns:ahyp="http://schemas.microsoft.com/office/drawing/2018/hyperlinkcolor" xmlns:a14="http://schemas.microsoft.com/office/drawing/2010/main" xmlns:a16="http://schemas.microsoft.com/office/drawing/2014/main" xmlns="" Requires="p14">
      <p:transition spd="slow" p14:dur="1500">
        <p:random/>
      </p:transition>
    </mc:Choice>
    <mc:Fallback>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4"/>
          <p:cNvSpPr txBox="1">
            <a:spLocks noGrp="1"/>
          </p:cNvSpPr>
          <p:nvPr>
            <p:ph type="body" idx="1"/>
          </p:nvPr>
        </p:nvSpPr>
        <p:spPr>
          <a:xfrm>
            <a:off x="528624" y="513518"/>
            <a:ext cx="6811615" cy="42532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E43794"/>
              </a:buClr>
              <a:buSzPts val="3200"/>
              <a:buNone/>
            </a:pPr>
            <a:r>
              <a:rPr lang="en-GB"/>
              <a:t>Contents</a:t>
            </a:r>
            <a:endParaRPr/>
          </a:p>
        </p:txBody>
      </p:sp>
      <p:sp>
        <p:nvSpPr>
          <p:cNvPr id="120" name="Google Shape;120;p4"/>
          <p:cNvSpPr txBox="1">
            <a:spLocks noGrp="1"/>
          </p:cNvSpPr>
          <p:nvPr>
            <p:ph type="body" idx="2"/>
          </p:nvPr>
        </p:nvSpPr>
        <p:spPr>
          <a:xfrm>
            <a:off x="528624" y="1834272"/>
            <a:ext cx="558216" cy="67376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E43794"/>
              </a:buClr>
              <a:buSzPts val="2400"/>
              <a:buNone/>
            </a:pPr>
            <a:r>
              <a:rPr lang="en-GB"/>
              <a:t>01</a:t>
            </a:r>
            <a:endParaRPr/>
          </a:p>
        </p:txBody>
      </p:sp>
      <p:sp>
        <p:nvSpPr>
          <p:cNvPr id="121" name="Google Shape;121;p4"/>
          <p:cNvSpPr txBox="1">
            <a:spLocks noGrp="1"/>
          </p:cNvSpPr>
          <p:nvPr>
            <p:ph type="body" idx="3"/>
          </p:nvPr>
        </p:nvSpPr>
        <p:spPr>
          <a:xfrm>
            <a:off x="1235637" y="1847738"/>
            <a:ext cx="6187124" cy="673765"/>
          </a:xfrm>
          <a:prstGeom prst="rect">
            <a:avLst/>
          </a:prstGeom>
          <a:noFill/>
          <a:ln>
            <a:noFill/>
          </a:ln>
        </p:spPr>
        <p:txBody>
          <a:bodyPr spcFirstLastPara="1" wrap="square" lIns="91425" tIns="45700" rIns="91425" bIns="45700" anchor="ctr" anchorCtr="0">
            <a:noAutofit/>
          </a:bodyPr>
          <a:lstStyle/>
          <a:p>
            <a:pPr marL="0" lvl="0" indent="0">
              <a:spcBef>
                <a:spcPts val="0"/>
              </a:spcBef>
            </a:pPr>
            <a:r>
              <a:rPr lang="el-GR" dirty="0" smtClean="0">
                <a:solidFill>
                  <a:schemeClr val="tx2">
                    <a:lumMod val="25000"/>
                  </a:schemeClr>
                </a:solidFill>
              </a:rPr>
              <a:t>Κατανόηση του πολιτιστικού κοινού</a:t>
            </a:r>
            <a:endParaRPr lang="el-GR" dirty="0">
              <a:solidFill>
                <a:schemeClr val="tx2">
                  <a:lumMod val="25000"/>
                </a:schemeClr>
              </a:solidFill>
            </a:endParaRPr>
          </a:p>
        </p:txBody>
      </p:sp>
      <p:sp>
        <p:nvSpPr>
          <p:cNvPr id="122" name="Google Shape;122;p4"/>
          <p:cNvSpPr txBox="1">
            <a:spLocks noGrp="1"/>
          </p:cNvSpPr>
          <p:nvPr>
            <p:ph type="sldNum" idx="12"/>
          </p:nvPr>
        </p:nvSpPr>
        <p:spPr>
          <a:xfrm>
            <a:off x="8610603" y="6356353"/>
            <a:ext cx="2743201"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2</a:t>
            </a:fld>
            <a:endParaRPr/>
          </a:p>
        </p:txBody>
      </p:sp>
      <p:sp>
        <p:nvSpPr>
          <p:cNvPr id="123" name="Google Shape;123;p4"/>
          <p:cNvSpPr txBox="1">
            <a:spLocks noGrp="1"/>
          </p:cNvSpPr>
          <p:nvPr>
            <p:ph type="body" idx="4"/>
          </p:nvPr>
        </p:nvSpPr>
        <p:spPr>
          <a:xfrm>
            <a:off x="528624" y="2728857"/>
            <a:ext cx="558216" cy="67376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E43794"/>
              </a:buClr>
              <a:buSzPts val="2400"/>
              <a:buNone/>
            </a:pPr>
            <a:r>
              <a:rPr lang="en-GB"/>
              <a:t>02</a:t>
            </a:r>
            <a:endParaRPr/>
          </a:p>
        </p:txBody>
      </p:sp>
      <p:sp>
        <p:nvSpPr>
          <p:cNvPr id="124" name="Google Shape;124;p4"/>
          <p:cNvSpPr txBox="1">
            <a:spLocks noGrp="1"/>
          </p:cNvSpPr>
          <p:nvPr>
            <p:ph type="body" idx="5"/>
          </p:nvPr>
        </p:nvSpPr>
        <p:spPr>
          <a:xfrm>
            <a:off x="1235637" y="2949677"/>
            <a:ext cx="6258596" cy="673765"/>
          </a:xfrm>
          <a:prstGeom prst="rect">
            <a:avLst/>
          </a:prstGeom>
          <a:noFill/>
          <a:ln>
            <a:noFill/>
          </a:ln>
        </p:spPr>
        <p:txBody>
          <a:bodyPr spcFirstLastPara="1" wrap="square" lIns="91425" tIns="45700" rIns="91425" bIns="45700" anchor="ctr" anchorCtr="0">
            <a:noAutofit/>
          </a:bodyPr>
          <a:lstStyle/>
          <a:p>
            <a:pPr marL="0" lvl="0" indent="0">
              <a:spcBef>
                <a:spcPts val="0"/>
              </a:spcBef>
            </a:pPr>
            <a:r>
              <a:rPr lang="el-GR" dirty="0" smtClean="0">
                <a:solidFill>
                  <a:schemeClr val="tx2">
                    <a:lumMod val="25000"/>
                  </a:schemeClr>
                </a:solidFill>
              </a:rPr>
              <a:t>Ψηφιακοί ιθαγενείς και ψηφιακοί μετανάστες</a:t>
            </a:r>
          </a:p>
          <a:p>
            <a:pPr marL="0" lvl="0" indent="0" algn="l" rtl="0">
              <a:lnSpc>
                <a:spcPct val="90000"/>
              </a:lnSpc>
              <a:spcBef>
                <a:spcPts val="1000"/>
              </a:spcBef>
              <a:spcAft>
                <a:spcPts val="0"/>
              </a:spcAft>
              <a:buClr>
                <a:srgbClr val="7F7F7F"/>
              </a:buClr>
              <a:buSzPts val="2400"/>
              <a:buNone/>
            </a:pPr>
            <a:endParaRPr dirty="0"/>
          </a:p>
        </p:txBody>
      </p:sp>
      <p:sp>
        <p:nvSpPr>
          <p:cNvPr id="125" name="Google Shape;125;p4"/>
          <p:cNvSpPr txBox="1">
            <a:spLocks noGrp="1"/>
          </p:cNvSpPr>
          <p:nvPr>
            <p:ph type="body" idx="6"/>
          </p:nvPr>
        </p:nvSpPr>
        <p:spPr>
          <a:xfrm>
            <a:off x="530560" y="3609976"/>
            <a:ext cx="558216" cy="67376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E43794"/>
              </a:buClr>
              <a:buSzPts val="2400"/>
              <a:buNone/>
            </a:pPr>
            <a:r>
              <a:rPr lang="en-GB"/>
              <a:t>03</a:t>
            </a:r>
            <a:endParaRPr/>
          </a:p>
        </p:txBody>
      </p:sp>
      <p:sp>
        <p:nvSpPr>
          <p:cNvPr id="126" name="Google Shape;126;p4"/>
          <p:cNvSpPr txBox="1">
            <a:spLocks noGrp="1"/>
          </p:cNvSpPr>
          <p:nvPr>
            <p:ph type="body" idx="7"/>
          </p:nvPr>
        </p:nvSpPr>
        <p:spPr>
          <a:xfrm>
            <a:off x="1237573" y="3609976"/>
            <a:ext cx="7026532" cy="673765"/>
          </a:xfrm>
          <a:prstGeom prst="rect">
            <a:avLst/>
          </a:prstGeom>
          <a:noFill/>
          <a:ln>
            <a:noFill/>
          </a:ln>
        </p:spPr>
        <p:txBody>
          <a:bodyPr spcFirstLastPara="1" wrap="square" lIns="91425" tIns="45700" rIns="91425" bIns="45700" anchor="ctr" anchorCtr="0">
            <a:noAutofit/>
          </a:bodyPr>
          <a:lstStyle/>
          <a:p>
            <a:pPr marL="0" lvl="0" indent="0">
              <a:spcBef>
                <a:spcPts val="0"/>
              </a:spcBef>
            </a:pPr>
            <a:r>
              <a:rPr lang="el-GR" dirty="0" smtClean="0">
                <a:solidFill>
                  <a:schemeClr val="tx2">
                    <a:lumMod val="25000"/>
                  </a:schemeClr>
                </a:solidFill>
              </a:rPr>
              <a:t>Εστίαση στο κοινό-στόχο σας</a:t>
            </a:r>
            <a:endParaRPr lang="el-GR" dirty="0">
              <a:solidFill>
                <a:schemeClr val="tx2">
                  <a:lumMod val="25000"/>
                </a:schemeClr>
              </a:solidFill>
            </a:endParaRPr>
          </a:p>
        </p:txBody>
      </p:sp>
      <p:sp>
        <p:nvSpPr>
          <p:cNvPr id="127" name="Google Shape;127;p4"/>
          <p:cNvSpPr txBox="1">
            <a:spLocks noGrp="1"/>
          </p:cNvSpPr>
          <p:nvPr>
            <p:ph type="body" idx="8"/>
          </p:nvPr>
        </p:nvSpPr>
        <p:spPr>
          <a:xfrm>
            <a:off x="528624" y="4504561"/>
            <a:ext cx="558216" cy="67376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E43794"/>
              </a:buClr>
              <a:buSzPts val="2400"/>
              <a:buNone/>
            </a:pPr>
            <a:r>
              <a:rPr lang="en-GB"/>
              <a:t>04</a:t>
            </a:r>
            <a:endParaRPr/>
          </a:p>
        </p:txBody>
      </p:sp>
      <p:sp>
        <p:nvSpPr>
          <p:cNvPr id="128" name="Google Shape;128;p4"/>
          <p:cNvSpPr txBox="1">
            <a:spLocks noGrp="1"/>
          </p:cNvSpPr>
          <p:nvPr>
            <p:ph type="body" idx="9"/>
          </p:nvPr>
        </p:nvSpPr>
        <p:spPr>
          <a:xfrm>
            <a:off x="1310282" y="4506641"/>
            <a:ext cx="5885809" cy="673765"/>
          </a:xfrm>
          <a:prstGeom prst="rect">
            <a:avLst/>
          </a:prstGeom>
          <a:noFill/>
          <a:ln>
            <a:noFill/>
          </a:ln>
        </p:spPr>
        <p:txBody>
          <a:bodyPr spcFirstLastPara="1" wrap="square" lIns="91425" tIns="45700" rIns="91425" bIns="45700" anchor="ctr" anchorCtr="0">
            <a:noAutofit/>
          </a:bodyPr>
          <a:lstStyle/>
          <a:p>
            <a:pPr marL="0" lvl="0" indent="0">
              <a:spcBef>
                <a:spcPts val="0"/>
              </a:spcBef>
            </a:pPr>
            <a:r>
              <a:rPr lang="el-GR" dirty="0" smtClean="0">
                <a:solidFill>
                  <a:schemeClr val="tx2">
                    <a:lumMod val="25000"/>
                  </a:schemeClr>
                </a:solidFill>
              </a:rPr>
              <a:t>Περιπτωσιολογικές μελέτες και χρήσιμα εργαλεία</a:t>
            </a:r>
            <a:endParaRPr lang="el-GR" dirty="0">
              <a:solidFill>
                <a:schemeClr val="tx2">
                  <a:lumMod val="25000"/>
                </a:schemeClr>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xmlns:mc="http://schemas.openxmlformats.org/markup-compatibility/2006" xmlns:p14="http://schemas.microsoft.com/office/powerpoint/2010/main" xmlns:a14="http://schemas.microsoft.com/office/drawing/2010/main" xmlns="" id="{CDFDCBDC-EC9E-D644-BBA5-1F1A6201E7A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xmlns:mc="http://schemas.openxmlformats.org/markup-compatibility/2006" xmlns:p14="http://schemas.microsoft.com/office/powerpoint/2010/main" xmlns:a16="http://schemas.microsoft.com/office/drawing/2014/main" xmlns=""/>
              </a:ext>
            </a:extLst>
          </a:blip>
          <a:srcRect t="29962" b="29962"/>
          <a:stretch/>
        </p:blipFill>
        <p:spPr/>
      </p:pic>
      <p:sp>
        <p:nvSpPr>
          <p:cNvPr id="3" name="Slide Number Placeholder 2">
            <a:extLst>
              <a:ext uri="{FF2B5EF4-FFF2-40B4-BE49-F238E27FC236}">
                <a16:creationId xmlns:a16="http://schemas.microsoft.com/office/drawing/2014/main" xmlns:mc="http://schemas.openxmlformats.org/markup-compatibility/2006" xmlns:p14="http://schemas.microsoft.com/office/powerpoint/2010/main" xmlns:a14="http://schemas.microsoft.com/office/drawing/2010/main" xmlns="" id="{A49AC934-1EEE-6647-AF2D-C583BC6BEE05}"/>
              </a:ext>
            </a:extLst>
          </p:cNvPr>
          <p:cNvSpPr>
            <a:spLocks noGrp="1"/>
          </p:cNvSpPr>
          <p:nvPr>
            <p:ph type="sldNum" sz="quarter" idx="12"/>
          </p:nvPr>
        </p:nvSpPr>
        <p:spPr/>
        <p:txBody>
          <a:bodyPr/>
          <a:lstStyle/>
          <a:p>
            <a:fld id="{9C527BFA-2C0E-4CEC-B6A5-913A56FEF4B4}" type="slidenum">
              <a:rPr lang="fr-CA" smtClean="0"/>
              <a:pPr/>
              <a:t>20</a:t>
            </a:fld>
            <a:endParaRPr lang="fr-CA" dirty="0"/>
          </a:p>
        </p:txBody>
      </p:sp>
      <p:sp>
        <p:nvSpPr>
          <p:cNvPr id="4" name="Text Placeholder 3">
            <a:extLst>
              <a:ext uri="{FF2B5EF4-FFF2-40B4-BE49-F238E27FC236}">
                <a16:creationId xmlns:a16="http://schemas.microsoft.com/office/drawing/2014/main" xmlns:mc="http://schemas.openxmlformats.org/markup-compatibility/2006" xmlns:p14="http://schemas.microsoft.com/office/powerpoint/2010/main" xmlns:a14="http://schemas.microsoft.com/office/drawing/2010/main" xmlns="" id="{D9A31692-230C-A04F-9920-3FE953F1CBC9}"/>
              </a:ext>
            </a:extLst>
          </p:cNvPr>
          <p:cNvSpPr>
            <a:spLocks noGrp="1"/>
          </p:cNvSpPr>
          <p:nvPr>
            <p:ph type="body" sz="quarter" idx="15"/>
          </p:nvPr>
        </p:nvSpPr>
        <p:spPr>
          <a:xfrm>
            <a:off x="4456117" y="4071513"/>
            <a:ext cx="7567207" cy="631527"/>
          </a:xfrm>
        </p:spPr>
        <p:txBody>
          <a:bodyPr/>
          <a:lstStyle/>
          <a:p>
            <a:r>
              <a:rPr lang="en-GB" sz="3600" b="1" dirty="0">
                <a:solidFill>
                  <a:srgbClr val="E52B7B"/>
                </a:solidFill>
              </a:rPr>
              <a:t>03 Κατανόηση του κοινού-στόχου για την </a:t>
            </a:r>
            <a:r>
              <a:rPr lang="en-GB" dirty="0">
                <a:solidFill>
                  <a:srgbClr val="E52B7B"/>
                </a:solidFill>
              </a:rPr>
              <a:t>εμπειρία </a:t>
            </a:r>
            <a:r>
              <a:rPr lang="en-GB" sz="3600" b="1" dirty="0">
                <a:solidFill>
                  <a:srgbClr val="E52B7B"/>
                </a:solidFill>
              </a:rPr>
              <a:t>σας</a:t>
            </a:r>
          </a:p>
        </p:txBody>
      </p:sp>
      <p:sp>
        <p:nvSpPr>
          <p:cNvPr id="13" name="Rectangle 12">
            <a:extLst>
              <a:ext uri="{FF2B5EF4-FFF2-40B4-BE49-F238E27FC236}">
                <a16:creationId xmlns:a16="http://schemas.microsoft.com/office/drawing/2014/main" xmlns:mc="http://schemas.openxmlformats.org/markup-compatibility/2006" xmlns:p14="http://schemas.microsoft.com/office/powerpoint/2010/main" xmlns:a14="http://schemas.microsoft.com/office/drawing/2010/main" xmlns="" id="{3C365DC4-AFFB-B947-8485-4E23BCFE37FD}"/>
              </a:ext>
            </a:extLst>
          </p:cNvPr>
          <p:cNvSpPr/>
          <p:nvPr/>
        </p:nvSpPr>
        <p:spPr bwMode="auto">
          <a:xfrm>
            <a:off x="2"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xmlns:mc="http://schemas.openxmlformats.org/markup-compatibility/2006" xmlns:p14="http://schemas.microsoft.com/office/powerpoint/2010/main" xmlns:a14="http://schemas.microsoft.com/office/drawing/2010/main" xmlns="" id="{3D63D344-99E5-EC4F-B215-806AD5E178FB}"/>
              </a:ext>
            </a:extLst>
          </p:cNvPr>
          <p:cNvPicPr>
            <a:picLocks noChangeAspect="1"/>
          </p:cNvPicPr>
          <p:nvPr/>
        </p:nvPicPr>
        <p:blipFill>
          <a:blip r:embed="rId3" cstate="print">
            <a:extLst>
              <a:ext uri="{28A0092B-C50C-407E-A947-70E740481C1C}">
                <a14:useLocalDpi xmlns:a14="http://schemas.microsoft.com/office/drawing/2010/main" xmlns:mc="http://schemas.openxmlformats.org/markup-compatibility/2006" xmlns:p14="http://schemas.microsoft.com/office/powerpoint/2010/main" xmlns:a16="http://schemas.microsoft.com/office/drawing/2014/main" xmlns=""/>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xmlns:mc="http://schemas.openxmlformats.org/markup-compatibility/2006" xmlns:a14="http://schemas.microsoft.com/office/drawing/2010/main" xmlns:a16="http://schemas.microsoft.com/office/drawing/2014/main" xmlns="" val="2025018923"/>
      </p:ext>
    </p:extLst>
  </p:cSld>
  <p:clrMapOvr>
    <a:masterClrMapping/>
  </p:clrMapOvr>
  <mc:AlternateContent xmlns:mc="http://schemas.openxmlformats.org/markup-compatibility/2006">
    <mc:Choice xmlns:p14="http://schemas.microsoft.com/office/powerpoint/2010/main" xmlns:a14="http://schemas.microsoft.com/office/drawing/2010/main" xmlns:a16="http://schemas.microsoft.com/office/drawing/2014/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21"/>
          <p:cNvSpPr txBox="1">
            <a:spLocks noGrp="1"/>
          </p:cNvSpPr>
          <p:nvPr>
            <p:ph type="body" idx="1"/>
          </p:nvPr>
        </p:nvSpPr>
        <p:spPr>
          <a:xfrm>
            <a:off x="6096002" y="268565"/>
            <a:ext cx="5693695" cy="63152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43794"/>
              </a:buClr>
              <a:buSzPts val="3600"/>
              <a:buNone/>
            </a:pPr>
            <a:r>
              <a:rPr lang="en-GB" sz="3600" b="1" dirty="0">
                <a:latin typeface="Calibri" panose="020F0502020204030204" pitchFamily="34" charset="0"/>
                <a:cs typeface="Calibri" panose="020F0502020204030204" pitchFamily="34" charset="0"/>
              </a:rPr>
              <a:t>Ακούγοντας το κοινό σας</a:t>
            </a:r>
            <a:endParaRPr dirty="0">
              <a:latin typeface="Calibri" panose="020F0502020204030204" pitchFamily="34" charset="0"/>
              <a:cs typeface="Calibri" panose="020F0502020204030204" pitchFamily="34" charset="0"/>
            </a:endParaRPr>
          </a:p>
          <a:p>
            <a:pPr marL="0" lvl="0" indent="0" algn="l" rtl="0">
              <a:lnSpc>
                <a:spcPct val="90000"/>
              </a:lnSpc>
              <a:spcBef>
                <a:spcPts val="1000"/>
              </a:spcBef>
              <a:spcAft>
                <a:spcPts val="0"/>
              </a:spcAft>
              <a:buClr>
                <a:srgbClr val="E43794"/>
              </a:buClr>
              <a:buSzPts val="3600"/>
              <a:buNone/>
            </a:pPr>
            <a:endParaRPr dirty="0">
              <a:latin typeface="Calibri" panose="020F0502020204030204" pitchFamily="34" charset="0"/>
              <a:cs typeface="Calibri" panose="020F0502020204030204" pitchFamily="34" charset="0"/>
            </a:endParaRPr>
          </a:p>
        </p:txBody>
      </p:sp>
      <p:sp>
        <p:nvSpPr>
          <p:cNvPr id="281" name="Google Shape;281;p21"/>
          <p:cNvSpPr txBox="1">
            <a:spLocks noGrp="1"/>
          </p:cNvSpPr>
          <p:nvPr>
            <p:ph type="body" idx="2"/>
          </p:nvPr>
        </p:nvSpPr>
        <p:spPr>
          <a:xfrm>
            <a:off x="6096001" y="1007087"/>
            <a:ext cx="5891684" cy="508498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b="0" dirty="0">
                <a:solidFill>
                  <a:schemeClr val="tx2">
                    <a:lumMod val="25000"/>
                  </a:schemeClr>
                </a:solidFill>
                <a:latin typeface="Calibri" panose="020F0502020204030204" pitchFamily="34" charset="0"/>
                <a:cs typeface="Calibri" panose="020F0502020204030204" pitchFamily="34" charset="0"/>
              </a:rPr>
              <a:t>Σε έναν πολυάσχολο, θορυβώδη κόσμο είναι εύκολο για τους πολιτιστικούς οργανισμούς να χάσουν την εστίασή τους. Η καινοτομία </a:t>
            </a:r>
            <a:r>
              <a:rPr lang="en-GB" dirty="0">
                <a:solidFill>
                  <a:schemeClr val="tx2">
                    <a:lumMod val="25000"/>
                  </a:schemeClr>
                </a:solidFill>
                <a:latin typeface="Calibri" panose="020F0502020204030204" pitchFamily="34" charset="0"/>
                <a:cs typeface="Calibri" panose="020F0502020204030204" pitchFamily="34" charset="0"/>
              </a:rPr>
              <a:t>είναι πολύ πιο εύκολη αν έχετε </a:t>
            </a:r>
            <a:r>
              <a:rPr lang="en-GB" b="0" dirty="0">
                <a:solidFill>
                  <a:schemeClr val="tx2">
                    <a:lumMod val="25000"/>
                  </a:schemeClr>
                </a:solidFill>
                <a:latin typeface="Calibri" panose="020F0502020204030204" pitchFamily="34" charset="0"/>
                <a:cs typeface="Calibri" panose="020F0502020204030204" pitchFamily="34" charset="0"/>
              </a:rPr>
              <a:t>αναλύσει τι σκέφτονται οι επισκέπτες για τον οργανισμό σας συλλέγοντας τα σχόλιά τους. </a:t>
            </a:r>
            <a:endParaRPr dirty="0">
              <a:solidFill>
                <a:schemeClr val="tx2">
                  <a:lumMod val="25000"/>
                </a:schemeClr>
              </a:solidFill>
              <a:latin typeface="Calibri" panose="020F0502020204030204" pitchFamily="34" charset="0"/>
              <a:cs typeface="Calibri" panose="020F0502020204030204" pitchFamily="34" charset="0"/>
            </a:endParaRPr>
          </a:p>
          <a:p>
            <a:pPr marL="0" lvl="0" indent="0" algn="just" rtl="0">
              <a:lnSpc>
                <a:spcPct val="100000"/>
              </a:lnSpc>
              <a:spcBef>
                <a:spcPts val="0"/>
              </a:spcBef>
              <a:spcAft>
                <a:spcPts val="0"/>
              </a:spcAft>
              <a:buClr>
                <a:schemeClr val="dk1"/>
              </a:buClr>
              <a:buSzPts val="1100"/>
              <a:buFont typeface="Arial"/>
              <a:buNone/>
            </a:pPr>
            <a:endParaRPr sz="1400" b="0" dirty="0">
              <a:solidFill>
                <a:schemeClr val="tx2">
                  <a:lumMod val="25000"/>
                </a:schemeClr>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Arial"/>
              <a:buNone/>
            </a:pPr>
            <a:r>
              <a:rPr lang="en-GB" b="0" dirty="0">
                <a:solidFill>
                  <a:schemeClr val="tx2">
                    <a:lumMod val="25000"/>
                  </a:schemeClr>
                </a:solidFill>
                <a:latin typeface="Calibri" panose="020F0502020204030204" pitchFamily="34" charset="0"/>
                <a:cs typeface="Calibri" panose="020F0502020204030204" pitchFamily="34" charset="0"/>
              </a:rPr>
              <a:t>Έρευνες ad hoc, παρακολούθηση διαδικτυακών σχολίων, ανάλυση συναισθήματος, crowdsourcing, εξυπηρέτηση πελατών. Οποιοδήποτε σημείο επαφής μεταξύ του οργανισμού σας και του κοινού σας αποτελεί πιθανή πηγή πληροφοριών για τη βελτίωση της κατανόησης της εμπειρίας των επισκεπτών.  </a:t>
            </a:r>
            <a:endParaRPr dirty="0">
              <a:solidFill>
                <a:schemeClr val="tx2">
                  <a:lumMod val="25000"/>
                </a:schemeClr>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Arial"/>
              <a:buNone/>
            </a:pPr>
            <a:r>
              <a:rPr lang="en-GB" b="0" dirty="0">
                <a:solidFill>
                  <a:schemeClr val="tx2">
                    <a:lumMod val="25000"/>
                  </a:schemeClr>
                </a:solidFill>
                <a:latin typeface="Calibri" panose="020F0502020204030204" pitchFamily="34" charset="0"/>
                <a:cs typeface="Calibri" panose="020F0502020204030204" pitchFamily="34" charset="0"/>
              </a:rPr>
              <a:t>Συνεχίστε να ακούτε!  </a:t>
            </a:r>
          </a:p>
          <a:p>
            <a:pPr marL="0" lvl="0" indent="0" algn="l" rtl="0">
              <a:lnSpc>
                <a:spcPct val="100000"/>
              </a:lnSpc>
              <a:spcBef>
                <a:spcPts val="0"/>
              </a:spcBef>
              <a:spcAft>
                <a:spcPts val="0"/>
              </a:spcAft>
              <a:buClr>
                <a:schemeClr val="dk1"/>
              </a:buClr>
              <a:buSzPts val="1100"/>
              <a:buFont typeface="Arial"/>
              <a:buNone/>
            </a:pPr>
            <a:endParaRPr lang="en-GB" sz="1400" b="0" dirty="0">
              <a:solidFill>
                <a:schemeClr val="tx1">
                  <a:lumMod val="75000"/>
                  <a:lumOff val="25000"/>
                </a:schemeClr>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Arial"/>
              <a:buNone/>
            </a:pPr>
            <a:r>
              <a:rPr lang="en-GB" b="0" dirty="0">
                <a:solidFill>
                  <a:schemeClr val="tx1">
                    <a:lumMod val="75000"/>
                    <a:lumOff val="25000"/>
                  </a:schemeClr>
                </a:solidFill>
                <a:latin typeface="Calibri" panose="020F0502020204030204" pitchFamily="34" charset="0"/>
                <a:cs typeface="Calibri" panose="020F0502020204030204" pitchFamily="34" charset="0"/>
                <a:hlinkClick r:id="rId3"/>
              </a:rPr>
              <a:t>Πώς το Μουσείο του Nuneaton χρησιμοποίησε τις γνώσεις του κοινού για να ενισχύσει τις ψηφιακές του επικοινωνίες  </a:t>
            </a:r>
            <a:endParaRPr lang="en-GB" b="0"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6" name="Picture 5" descr="Calendar&#10;&#10;Description automatically generated">
            <a:extLst>
              <a:ext uri="{FF2B5EF4-FFF2-40B4-BE49-F238E27FC236}">
                <a16:creationId xmlns:a16="http://schemas.microsoft.com/office/drawing/2014/main" xmlns:p14="http://schemas.microsoft.com/office/powerpoint/2010/main" xmlns:mc="http://schemas.openxmlformats.org/markup-compatibility/2006" xmlns:ahyp="http://schemas.microsoft.com/office/drawing/2018/hyperlinkcolor" xmlns="" id="{779D64ED-7E7B-4085-BE95-5AA7217C649F}"/>
              </a:ext>
            </a:extLst>
          </p:cNvPr>
          <p:cNvPicPr>
            <a:picLocks noChangeAspect="1"/>
          </p:cNvPicPr>
          <p:nvPr/>
        </p:nvPicPr>
        <p:blipFill>
          <a:blip r:embed="rId4" cstate="print"/>
          <a:stretch>
            <a:fillRect/>
          </a:stretch>
        </p:blipFill>
        <p:spPr>
          <a:xfrm>
            <a:off x="1370353" y="1388229"/>
            <a:ext cx="4259188" cy="5024175"/>
          </a:xfrm>
          <a:prstGeom prst="rect">
            <a:avLst/>
          </a:prstGeom>
        </p:spPr>
      </p:pic>
      <p:sp>
        <p:nvSpPr>
          <p:cNvPr id="2" name="TextBox 1">
            <a:extLst>
              <a:ext uri="{FF2B5EF4-FFF2-40B4-BE49-F238E27FC236}">
                <a16:creationId xmlns:a16="http://schemas.microsoft.com/office/drawing/2014/main" xmlns:p14="http://schemas.microsoft.com/office/powerpoint/2010/main" xmlns:mc="http://schemas.openxmlformats.org/markup-compatibility/2006" xmlns:ahyp="http://schemas.microsoft.com/office/drawing/2018/hyperlinkcolor" xmlns="" id="{9F407D18-C524-40CF-A2CB-5B42C8F0679D}"/>
              </a:ext>
            </a:extLst>
          </p:cNvPr>
          <p:cNvSpPr txBox="1"/>
          <p:nvPr/>
        </p:nvSpPr>
        <p:spPr>
          <a:xfrm>
            <a:off x="160775" y="6290269"/>
            <a:ext cx="914400" cy="461665"/>
          </a:xfrm>
          <a:prstGeom prst="rect">
            <a:avLst/>
          </a:prstGeom>
          <a:noFill/>
        </p:spPr>
        <p:txBody>
          <a:bodyPr wrap="square" rtlCol="0">
            <a:spAutoFit/>
          </a:bodyPr>
          <a:lstStyle/>
          <a:p>
            <a:r>
              <a:rPr lang="en-GB" sz="800" b="0" i="0">
                <a:solidFill>
                  <a:schemeClr val="bg1"/>
                </a:solidFill>
                <a:effectLst/>
                <a:latin typeface="+mn-lt"/>
              </a:rPr>
              <a:t>Φωτογραφία από </a:t>
            </a:r>
            <a:r>
              <a:rPr lang="en-GB" sz="800" b="1" i="0" u="none" strike="noStrike">
                <a:solidFill>
                  <a:schemeClr val="bg1"/>
                </a:solidFill>
                <a:effectLst/>
                <a:latin typeface="+mn-lt"/>
                <a:hlinkClick r:id="rId5">
                  <a:extLst>
                    <a:ext uri="{A12FA001-AC4F-418D-AE19-62706E023703}">
                      <ahyp:hlinkClr xmlns:p14="http://schemas.microsoft.com/office/powerpoint/2010/main" xmlns:mc="http://schemas.openxmlformats.org/markup-compatibility/2006" xmlns:ahyp="http://schemas.microsoft.com/office/drawing/2018/hyperlinkcolor" xmlns:a16="http://schemas.microsoft.com/office/drawing/2014/main" xmlns="" val="tx"/>
                    </a:ext>
                  </a:extLst>
                </a:hlinkClick>
              </a:rPr>
              <a:t>Ann H </a:t>
            </a:r>
            <a:r>
              <a:rPr lang="en-GB" sz="800" b="0" i="0">
                <a:solidFill>
                  <a:schemeClr val="bg1"/>
                </a:solidFill>
                <a:effectLst/>
                <a:latin typeface="+mn-lt"/>
              </a:rPr>
              <a:t>από </a:t>
            </a:r>
            <a:r>
              <a:rPr lang="en-GB" sz="800" b="1" i="0" u="none" strike="noStrike">
                <a:solidFill>
                  <a:schemeClr val="bg1"/>
                </a:solidFill>
                <a:effectLst/>
                <a:latin typeface="+mn-lt"/>
                <a:hlinkClick r:id="rId6">
                  <a:extLst>
                    <a:ext uri="{A12FA001-AC4F-418D-AE19-62706E023703}">
                      <ahyp:hlinkClr xmlns:p14="http://schemas.microsoft.com/office/powerpoint/2010/main" xmlns:mc="http://schemas.openxmlformats.org/markup-compatibility/2006" xmlns:ahyp="http://schemas.microsoft.com/office/drawing/2018/hyperlinkcolor" xmlns:a16="http://schemas.microsoft.com/office/drawing/2014/main" xmlns="" val="tx"/>
                    </a:ext>
                  </a:extLst>
                </a:hlinkClick>
              </a:rPr>
              <a:t>Pexels</a:t>
            </a:r>
            <a:endParaRPr lang="en-GB" sz="800" dirty="0">
              <a:solidFill>
                <a:schemeClr val="bg1"/>
              </a:solidFill>
              <a:latin typeface="+mn-lt"/>
            </a:endParaRPr>
          </a:p>
        </p:txBody>
      </p:sp>
    </p:spTree>
  </p:cSld>
  <p:clrMapOvr>
    <a:masterClrMapping/>
  </p:clrMapOvr>
  <mc:AlternateContent xmlns:mc="http://schemas.openxmlformats.org/markup-compatibility/2006">
    <mc:Choice xmlns:p14="http://schemas.microsoft.com/office/powerpoint/2010/main" xmlns:ahyp="http://schemas.microsoft.com/office/drawing/2018/hyperlinkcolor" xmlns:a16="http://schemas.microsoft.com/office/drawing/2014/main" xmlns="" Requires="p14">
      <p:transition spd="slow" p14:dur="1500">
        <p:random/>
      </p:transition>
    </mc:Choice>
    <mc:Fallback>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90" name="Google Shape;290;p22"/>
          <p:cNvSpPr txBox="1">
            <a:spLocks noGrp="1"/>
          </p:cNvSpPr>
          <p:nvPr>
            <p:ph type="body" idx="1"/>
          </p:nvPr>
        </p:nvSpPr>
        <p:spPr>
          <a:xfrm>
            <a:off x="333691" y="67637"/>
            <a:ext cx="11260668" cy="63152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GB" dirty="0">
                <a:solidFill>
                  <a:schemeClr val="lt1"/>
                </a:solidFill>
              </a:rPr>
              <a:t>Ιδέες χαμηλού ή μηδενικού κόστους για τη συλλογή ανατροφοδότησης</a:t>
            </a:r>
            <a:endParaRPr dirty="0"/>
          </a:p>
        </p:txBody>
      </p:sp>
      <p:sp>
        <p:nvSpPr>
          <p:cNvPr id="291" name="Google Shape;291;p22"/>
          <p:cNvSpPr txBox="1">
            <a:spLocks noGrp="1"/>
          </p:cNvSpPr>
          <p:nvPr>
            <p:ph type="body" idx="2"/>
          </p:nvPr>
        </p:nvSpPr>
        <p:spPr>
          <a:xfrm>
            <a:off x="333691" y="514645"/>
            <a:ext cx="10976292" cy="410890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F7F7F"/>
              </a:buClr>
              <a:buSzPts val="2000"/>
              <a:buNone/>
            </a:pPr>
            <a:endParaRPr sz="2000" dirty="0">
              <a:solidFill>
                <a:srgbClr val="002060"/>
              </a:solidFill>
              <a:latin typeface="Calibri" panose="020F0502020204030204" pitchFamily="34" charset="0"/>
              <a:cs typeface="Calibri" panose="020F0502020204030204" pitchFamily="34" charset="0"/>
            </a:endParaRPr>
          </a:p>
          <a:p>
            <a:pPr lvl="0" indent="-457200" algn="l" rtl="0">
              <a:lnSpc>
                <a:spcPct val="100000"/>
              </a:lnSpc>
              <a:spcBef>
                <a:spcPts val="0"/>
              </a:spcBef>
              <a:spcAft>
                <a:spcPts val="0"/>
              </a:spcAft>
              <a:buClr>
                <a:srgbClr val="002060"/>
              </a:buClr>
              <a:buSzPts val="2000"/>
              <a:buFont typeface="Arial" panose="020B0604020202020204" pitchFamily="34" charset="0"/>
              <a:buChar char="•"/>
            </a:pPr>
            <a:r>
              <a:rPr lang="en-GB" sz="2800" b="1" dirty="0">
                <a:solidFill>
                  <a:srgbClr val="E52B7B"/>
                </a:solidFill>
                <a:latin typeface="Calibri" panose="020F0502020204030204" pitchFamily="34" charset="0"/>
                <a:cs typeface="Calibri" panose="020F0502020204030204" pitchFamily="34" charset="0"/>
              </a:rPr>
              <a:t>Τοίχοι ανατροφοδότησης </a:t>
            </a:r>
            <a:r>
              <a:rPr lang="en-GB" dirty="0">
                <a:solidFill>
                  <a:schemeClr val="tx2">
                    <a:lumMod val="25000"/>
                  </a:schemeClr>
                </a:solidFill>
                <a:latin typeface="Calibri" panose="020F0502020204030204" pitchFamily="34" charset="0"/>
                <a:cs typeface="Calibri" panose="020F0502020204030204" pitchFamily="34" charset="0"/>
              </a:rPr>
              <a:t>- λειτουργούν καλά όταν ζητάτε ανατροφοδότηση με μια καλά σχεδιασμένη ερώτηση και την αλλάζετε τακτικά. </a:t>
            </a:r>
            <a:endParaRPr dirty="0">
              <a:solidFill>
                <a:schemeClr val="tx2">
                  <a:lumMod val="25000"/>
                </a:schemeClr>
              </a:solidFill>
              <a:latin typeface="Calibri" panose="020F0502020204030204" pitchFamily="34" charset="0"/>
              <a:cs typeface="Calibri" panose="020F0502020204030204" pitchFamily="34" charset="0"/>
            </a:endParaRPr>
          </a:p>
          <a:p>
            <a:pPr lvl="0" indent="-457200" algn="l" rtl="0">
              <a:lnSpc>
                <a:spcPct val="100000"/>
              </a:lnSpc>
              <a:spcBef>
                <a:spcPts val="0"/>
              </a:spcBef>
              <a:spcAft>
                <a:spcPts val="0"/>
              </a:spcAft>
              <a:buClr>
                <a:srgbClr val="002060"/>
              </a:buClr>
              <a:buSzPts val="2400"/>
              <a:buFont typeface="Arial" panose="020B0604020202020204" pitchFamily="34" charset="0"/>
              <a:buChar char="•"/>
            </a:pPr>
            <a:r>
              <a:rPr lang="en-GB" sz="2800" b="1" dirty="0">
                <a:solidFill>
                  <a:srgbClr val="E52B7B"/>
                </a:solidFill>
                <a:latin typeface="Calibri" panose="020F0502020204030204" pitchFamily="34" charset="0"/>
                <a:cs typeface="Calibri" panose="020F0502020204030204" pitchFamily="34" charset="0"/>
              </a:rPr>
              <a:t>Στήστε ένα περίπτερο σε μια άλλη εκδήλωση ή χώρο </a:t>
            </a:r>
            <a:r>
              <a:rPr lang="en-GB" dirty="0">
                <a:solidFill>
                  <a:schemeClr val="tx2">
                    <a:lumMod val="25000"/>
                  </a:schemeClr>
                </a:solidFill>
                <a:latin typeface="Calibri" panose="020F0502020204030204" pitchFamily="34" charset="0"/>
                <a:cs typeface="Calibri" panose="020F0502020204030204" pitchFamily="34" charset="0"/>
              </a:rPr>
              <a:t>όπου μπορεί να βρίσκονται οι πελάτες σας και κάντε τους μερικές απλές ερωτήσεις για να δημιουργήσετε μια συζήτηση.</a:t>
            </a:r>
          </a:p>
          <a:p>
            <a:pPr lvl="0" indent="-457200" algn="l" rtl="0">
              <a:lnSpc>
                <a:spcPct val="100000"/>
              </a:lnSpc>
              <a:spcBef>
                <a:spcPts val="0"/>
              </a:spcBef>
              <a:spcAft>
                <a:spcPts val="0"/>
              </a:spcAft>
              <a:buClr>
                <a:srgbClr val="002060"/>
              </a:buClr>
              <a:buSzPts val="2400"/>
              <a:buFont typeface="Arial" panose="020B0604020202020204" pitchFamily="34" charset="0"/>
              <a:buChar char="•"/>
            </a:pPr>
            <a:r>
              <a:rPr lang="en-GB" sz="2800" b="1" dirty="0">
                <a:solidFill>
                  <a:srgbClr val="E52B7B"/>
                </a:solidFill>
                <a:latin typeface="Calibri" panose="020F0502020204030204" pitchFamily="34" charset="0"/>
                <a:cs typeface="Calibri" panose="020F0502020204030204" pitchFamily="34" charset="0"/>
              </a:rPr>
              <a:t>Οργανώστε μια ομάδα εστίασης </a:t>
            </a:r>
            <a:r>
              <a:rPr lang="en-GB" dirty="0">
                <a:solidFill>
                  <a:schemeClr val="tx2">
                    <a:lumMod val="25000"/>
                  </a:schemeClr>
                </a:solidFill>
                <a:latin typeface="Calibri" panose="020F0502020204030204" pitchFamily="34" charset="0"/>
                <a:cs typeface="Calibri" panose="020F0502020204030204" pitchFamily="34" charset="0"/>
              </a:rPr>
              <a:t>ή μια συζήτηση με το κοινό-στόχο σας - πηγαίνετε σε έναν χώρο όπου ήδη συγκεντρώνονται (με την άδεια του χώρου!) και να είστε έτοιμοι με τις ερωτήσεις σας, π.χ. μιλήστε με γονείς και φροντιστές σε ένα κέντρο παιχνιδιού, πηγαίνετε σε μια συνάντηση του δικτύου των εκπαιδευτικών, πηγαίνετε σε μια ομάδα πλέξης και κουβέντας, μιλήστε σε μια νεανική θεατρική ομάδα. </a:t>
            </a:r>
          </a:p>
          <a:p>
            <a:pPr lvl="0" indent="-457200" algn="l" rtl="0">
              <a:lnSpc>
                <a:spcPct val="100000"/>
              </a:lnSpc>
              <a:spcBef>
                <a:spcPts val="0"/>
              </a:spcBef>
              <a:spcAft>
                <a:spcPts val="0"/>
              </a:spcAft>
              <a:buClr>
                <a:srgbClr val="002060"/>
              </a:buClr>
              <a:buSzPts val="2400"/>
              <a:buFont typeface="Arial" panose="020B0604020202020204" pitchFamily="34" charset="0"/>
              <a:buChar char="•"/>
            </a:pPr>
            <a:r>
              <a:rPr lang="en-GB" sz="2800" b="1" dirty="0">
                <a:solidFill>
                  <a:srgbClr val="E52B7B"/>
                </a:solidFill>
                <a:latin typeface="Calibri" panose="020F0502020204030204" pitchFamily="34" charset="0"/>
                <a:cs typeface="Calibri" panose="020F0502020204030204" pitchFamily="34" charset="0"/>
              </a:rPr>
              <a:t>Χρησιμοποιήστε μια διαδικτυακή υπηρεσία ερευνών </a:t>
            </a:r>
            <a:r>
              <a:rPr lang="en-GB" dirty="0">
                <a:solidFill>
                  <a:schemeClr val="tx2">
                    <a:lumMod val="25000"/>
                  </a:schemeClr>
                </a:solidFill>
                <a:latin typeface="Calibri" panose="020F0502020204030204" pitchFamily="34" charset="0"/>
                <a:cs typeface="Calibri" panose="020F0502020204030204" pitchFamily="34" charset="0"/>
              </a:rPr>
              <a:t>όπως το https://www.surveymonkey.com ή το https://www.quicktapsurvey.com και στείλτε ένα ερωτηματολόγιο στη βάση δεδομένων σας ή διανείμετε το μέσω ενός συνεργάτη.</a:t>
            </a:r>
            <a:endParaRPr dirty="0">
              <a:solidFill>
                <a:schemeClr val="tx2">
                  <a:lumMod val="25000"/>
                </a:schemeClr>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xmlns:p14="http://schemas.microsoft.com/office/powerpoint/2010/main" xmlns:mc="http://schemas.openxmlformats.org/markup-compatibility/2006" xmlns:ahyp="http://schemas.microsoft.com/office/drawing/2018/hyperlinkcolor" xmlns="" id="{AF5E2C81-EC22-40D3-BA05-415DFD2A6A7F}"/>
              </a:ext>
            </a:extLst>
          </p:cNvPr>
          <p:cNvSpPr txBox="1"/>
          <p:nvPr/>
        </p:nvSpPr>
        <p:spPr>
          <a:xfrm>
            <a:off x="1773297" y="5833942"/>
            <a:ext cx="4506923" cy="830997"/>
          </a:xfrm>
          <a:prstGeom prst="rect">
            <a:avLst/>
          </a:prstGeom>
          <a:noFill/>
        </p:spPr>
        <p:txBody>
          <a:bodyPr wrap="square" rtlCol="0">
            <a:spAutoFit/>
          </a:bodyPr>
          <a:lstStyle/>
          <a:p>
            <a:pPr marL="0" lvl="0" indent="0" algn="l" rtl="0">
              <a:lnSpc>
                <a:spcPct val="100000"/>
              </a:lnSpc>
              <a:spcBef>
                <a:spcPts val="0"/>
              </a:spcBef>
              <a:spcAft>
                <a:spcPts val="0"/>
              </a:spcAft>
              <a:buClr>
                <a:srgbClr val="002060"/>
              </a:buClr>
              <a:buSzPts val="2400"/>
              <a:buNone/>
            </a:pPr>
            <a:r>
              <a:rPr lang="en-GB" sz="2400" b="1" dirty="0">
                <a:solidFill>
                  <a:srgbClr val="E52B7B"/>
                </a:solidFill>
                <a:latin typeface="Avenir" panose="02000503020000020003"/>
                <a:hlinkClick r:id="rId3">
                  <a:extLst>
                    <a:ext uri="{A12FA001-AC4F-418D-AE19-62706E023703}">
                      <ahyp:hlinkClr xmlns:p14="http://schemas.microsoft.com/office/powerpoint/2010/main" xmlns:mc="http://schemas.openxmlformats.org/markup-compatibility/2006" xmlns:ahyp="http://schemas.microsoft.com/office/drawing/2018/hyperlinkcolor" xmlns:a16="http://schemas.microsoft.com/office/drawing/2014/main" xmlns="" val="tx"/>
                    </a:ext>
                  </a:extLst>
                </a:hlinkClick>
              </a:rPr>
              <a:t>Δωρεάν Pdf - Κατανοώντας το κοινό σας</a:t>
            </a:r>
            <a:endParaRPr lang="en-GB" sz="2400" dirty="0">
              <a:solidFill>
                <a:srgbClr val="E52B7B"/>
              </a:solidFill>
              <a:latin typeface="Avenir" panose="02000503020000020003"/>
            </a:endParaRPr>
          </a:p>
        </p:txBody>
      </p:sp>
      <p:pic>
        <p:nvPicPr>
          <p:cNvPr id="6" name="Picture 5">
            <a:extLst>
              <a:ext uri="{FF2B5EF4-FFF2-40B4-BE49-F238E27FC236}">
                <a16:creationId xmlns:a16="http://schemas.microsoft.com/office/drawing/2014/main" xmlns:p14="http://schemas.microsoft.com/office/powerpoint/2010/main" xmlns:mc="http://schemas.openxmlformats.org/markup-compatibility/2006" xmlns:ahyp="http://schemas.microsoft.com/office/drawing/2018/hyperlinkcolor" xmlns="" id="{CA44BFDA-1CB9-475E-8A2E-0E99E6B89F22}"/>
              </a:ext>
            </a:extLst>
          </p:cNvPr>
          <p:cNvPicPr>
            <a:picLocks noChangeAspect="1"/>
          </p:cNvPicPr>
          <p:nvPr/>
        </p:nvPicPr>
        <p:blipFill rotWithShape="1">
          <a:blip r:embed="rId4" cstate="print"/>
          <a:srcRect l="13734" t="11987" r="12683"/>
          <a:stretch/>
        </p:blipFill>
        <p:spPr>
          <a:xfrm>
            <a:off x="5964025" y="5136490"/>
            <a:ext cx="4632291" cy="1932527"/>
          </a:xfrm>
          <a:prstGeom prst="rect">
            <a:avLst/>
          </a:prstGeom>
        </p:spPr>
      </p:pic>
    </p:spTree>
  </p:cSld>
  <p:clrMapOvr>
    <a:masterClrMapping/>
  </p:clrMapOvr>
  <mc:AlternateContent xmlns:mc="http://schemas.openxmlformats.org/markup-compatibility/2006">
    <mc:Choice xmlns:p14="http://schemas.microsoft.com/office/powerpoint/2010/main" xmlns:ahyp="http://schemas.microsoft.com/office/drawing/2018/hyperlinkcolor" xmlns:a16="http://schemas.microsoft.com/office/drawing/2014/main" xmlns="" Requires="p14">
      <p:transition spd="slow" p14:dur="1500">
        <p:random/>
      </p:transition>
    </mc:Choice>
    <mc:Fallback>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Graphical user interface, text, chat or text message&#10;&#10;Description automatically generated">
            <a:extLst>
              <a:ext uri="{FF2B5EF4-FFF2-40B4-BE49-F238E27FC236}">
                <a16:creationId xmlns:a16="http://schemas.microsoft.com/office/drawing/2014/main" xmlns:mc="http://schemas.openxmlformats.org/markup-compatibility/2006" xmlns:p14="http://schemas.microsoft.com/office/powerpoint/2010/main" xmlns:ahyp="http://schemas.microsoft.com/office/drawing/2018/hyperlinkcolor" xmlns="" id="{28B30AD8-42AE-403E-8DB7-BC4C07D6EC67}"/>
              </a:ext>
            </a:extLst>
          </p:cNvPr>
          <p:cNvPicPr>
            <a:picLocks noGrp="1" noChangeAspect="1"/>
          </p:cNvPicPr>
          <p:nvPr>
            <p:ph type="pic" idx="2"/>
          </p:nvPr>
        </p:nvPicPr>
        <p:blipFill>
          <a:blip r:embed="rId2" cstate="print"/>
          <a:srcRect t="10597" b="10597"/>
          <a:stretch>
            <a:fillRect/>
          </a:stretch>
        </p:blipFill>
        <p:spPr/>
      </p:pic>
      <p:sp>
        <p:nvSpPr>
          <p:cNvPr id="5" name="Text Placeholder 4">
            <a:extLst>
              <a:ext uri="{FF2B5EF4-FFF2-40B4-BE49-F238E27FC236}">
                <a16:creationId xmlns:a16="http://schemas.microsoft.com/office/drawing/2014/main" xmlns:mc="http://schemas.openxmlformats.org/markup-compatibility/2006" xmlns:p14="http://schemas.microsoft.com/office/powerpoint/2010/main" xmlns:ahyp="http://schemas.microsoft.com/office/drawing/2018/hyperlinkcolor" xmlns="" id="{2AFE4F3A-9A6A-4371-BC93-D0F923782D8C}"/>
              </a:ext>
            </a:extLst>
          </p:cNvPr>
          <p:cNvSpPr>
            <a:spLocks noGrp="1"/>
          </p:cNvSpPr>
          <p:nvPr>
            <p:ph type="body" idx="1"/>
          </p:nvPr>
        </p:nvSpPr>
        <p:spPr>
          <a:xfrm>
            <a:off x="169624" y="438492"/>
            <a:ext cx="6150791" cy="689717"/>
          </a:xfrm>
        </p:spPr>
        <p:txBody>
          <a:bodyPr/>
          <a:lstStyle/>
          <a:p>
            <a:pPr marL="452438" indent="0"/>
            <a:r>
              <a:rPr lang="en-GB" dirty="0"/>
              <a:t>Εργαλεία για την κατανόηση του ψηφιακού σας κοινού</a:t>
            </a:r>
          </a:p>
        </p:txBody>
      </p:sp>
      <p:sp>
        <p:nvSpPr>
          <p:cNvPr id="7" name="Text Placeholder 6">
            <a:extLst>
              <a:ext uri="{FF2B5EF4-FFF2-40B4-BE49-F238E27FC236}">
                <a16:creationId xmlns:a16="http://schemas.microsoft.com/office/drawing/2014/main" xmlns:mc="http://schemas.openxmlformats.org/markup-compatibility/2006" xmlns:p14="http://schemas.microsoft.com/office/powerpoint/2010/main" xmlns:ahyp="http://schemas.microsoft.com/office/drawing/2018/hyperlinkcolor" xmlns="" id="{C82033E8-A1D1-4CBB-B2DB-26B8F6AB7CC4}"/>
              </a:ext>
            </a:extLst>
          </p:cNvPr>
          <p:cNvSpPr>
            <a:spLocks noGrp="1"/>
          </p:cNvSpPr>
          <p:nvPr>
            <p:ph type="body" idx="3"/>
          </p:nvPr>
        </p:nvSpPr>
        <p:spPr>
          <a:xfrm>
            <a:off x="391887" y="1801756"/>
            <a:ext cx="6069205" cy="4108908"/>
          </a:xfrm>
        </p:spPr>
        <p:txBody>
          <a:bodyPr/>
          <a:lstStyle/>
          <a:p>
            <a:pPr marL="271463" indent="-4763">
              <a:lnSpc>
                <a:spcPct val="115000"/>
              </a:lnSpc>
              <a:spcBef>
                <a:spcPts val="500"/>
              </a:spcBef>
              <a:spcAft>
                <a:spcPts val="1000"/>
              </a:spcAft>
              <a:tabLst>
                <a:tab pos="271463" algn="l"/>
              </a:tabLst>
            </a:pPr>
            <a:r>
              <a:rPr lang="en-GB" dirty="0">
                <a:solidFill>
                  <a:schemeClr val="tx2">
                    <a:lumMod val="25000"/>
                  </a:schemeClr>
                </a:solidFill>
                <a:effectLst/>
                <a:latin typeface="Calibri" panose="020F0502020204030204" pitchFamily="34" charset="0"/>
                <a:ea typeface="Corbel" panose="020B0503020204020204" pitchFamily="34" charset="0"/>
                <a:cs typeface="Calibri" panose="020F0502020204030204" pitchFamily="34" charset="0"/>
              </a:rPr>
              <a:t>Πώς μπορείτε να μάθετε για τα άτομα που αποτελούν το κοινό σας στα μέσα κοινωνικής δικτύωσης; </a:t>
            </a:r>
          </a:p>
          <a:p>
            <a:pPr marL="271463" indent="-4763">
              <a:lnSpc>
                <a:spcPct val="115000"/>
              </a:lnSpc>
              <a:spcBef>
                <a:spcPts val="500"/>
              </a:spcBef>
              <a:spcAft>
                <a:spcPts val="1000"/>
              </a:spcAft>
              <a:tabLst>
                <a:tab pos="271463" algn="l"/>
              </a:tabLst>
            </a:pPr>
            <a:r>
              <a:rPr lang="en-GB" dirty="0">
                <a:solidFill>
                  <a:schemeClr val="tx2">
                    <a:lumMod val="25000"/>
                  </a:schemeClr>
                </a:solidFill>
                <a:effectLst/>
                <a:latin typeface="Calibri" panose="020F0502020204030204" pitchFamily="34" charset="0"/>
                <a:ea typeface="Corbel" panose="020B0503020204020204" pitchFamily="34" charset="0"/>
                <a:cs typeface="Calibri" panose="020F0502020204030204" pitchFamily="34" charset="0"/>
              </a:rPr>
              <a:t>Θα βρείτε απαντήσεις στα </a:t>
            </a:r>
            <a:r>
              <a:rPr lang="en-GB" u="sng" spc="25" dirty="0">
                <a:solidFill>
                  <a:srgbClr val="E9498E"/>
                </a:solidFill>
                <a:effectLst/>
                <a:latin typeface="Calibri" panose="020F0502020204030204" pitchFamily="34" charset="0"/>
                <a:ea typeface="Corbel" panose="020B0503020204020204" pitchFamily="34" charset="0"/>
                <a:cs typeface="Calibri" panose="020F0502020204030204" pitchFamily="34" charset="0"/>
                <a:hlinkClick r:id="rId3">
                  <a:extLst>
                    <a:ext uri="{A12FA001-AC4F-418D-AE19-62706E023703}">
                      <ahyp:hlinkClr xmlns:mc="http://schemas.openxmlformats.org/markup-compatibility/2006" xmlns:p14="http://schemas.microsoft.com/office/powerpoint/2010/main" xmlns:ahyp="http://schemas.microsoft.com/office/drawing/2018/hyperlinkcolor" xmlns:a16="http://schemas.microsoft.com/office/drawing/2014/main" xmlns="" val="tx"/>
                    </a:ext>
                  </a:extLst>
                </a:hlinkClick>
              </a:rPr>
              <a:t>αναλυτικά στοιχεία των μέσων κοινωνικής δικτύωσης</a:t>
            </a:r>
            <a:r>
              <a:rPr lang="en-GB" dirty="0">
                <a:solidFill>
                  <a:srgbClr val="E9498E"/>
                </a:solidFill>
                <a:effectLst/>
                <a:latin typeface="Calibri" panose="020F0502020204030204" pitchFamily="34" charset="0"/>
                <a:ea typeface="Corbel" panose="020B0503020204020204" pitchFamily="34" charset="0"/>
                <a:cs typeface="Calibri" panose="020F0502020204030204" pitchFamily="34" charset="0"/>
              </a:rPr>
              <a:t>. </a:t>
            </a:r>
          </a:p>
          <a:p>
            <a:pPr marL="271463" indent="-4763">
              <a:lnSpc>
                <a:spcPct val="115000"/>
              </a:lnSpc>
              <a:spcBef>
                <a:spcPts val="500"/>
              </a:spcBef>
              <a:spcAft>
                <a:spcPts val="1000"/>
              </a:spcAft>
              <a:tabLst>
                <a:tab pos="271463" algn="l"/>
              </a:tabLst>
            </a:pPr>
            <a:r>
              <a:rPr lang="en-GB" dirty="0">
                <a:solidFill>
                  <a:schemeClr val="tx2">
                    <a:lumMod val="25000"/>
                  </a:schemeClr>
                </a:solidFill>
                <a:latin typeface="Calibri" panose="020F0502020204030204" pitchFamily="34" charset="0"/>
                <a:ea typeface="Corbel" panose="020B0503020204020204" pitchFamily="34" charset="0"/>
                <a:cs typeface="Calibri" panose="020F0502020204030204" pitchFamily="34" charset="0"/>
              </a:rPr>
              <a:t>Ακολουθεί ένας οδηγός με 5 δωρεάν εργαλεία ανάλυσης που καλύπτουν ορισμένες από τις κορυφαίες πλατφόρμες ψηφιακών μέσων:  </a:t>
            </a:r>
          </a:p>
          <a:p>
            <a:pPr marL="271463" indent="-4763">
              <a:lnSpc>
                <a:spcPct val="115000"/>
              </a:lnSpc>
              <a:spcBef>
                <a:spcPts val="500"/>
              </a:spcBef>
              <a:spcAft>
                <a:spcPts val="1000"/>
              </a:spcAft>
              <a:tabLst>
                <a:tab pos="271463" algn="l"/>
              </a:tabLst>
            </a:pPr>
            <a:r>
              <a:rPr lang="en-GB" u="sng" dirty="0">
                <a:solidFill>
                  <a:schemeClr val="tx2">
                    <a:lumMod val="25000"/>
                  </a:schemeClr>
                </a:solidFill>
                <a:effectLst/>
                <a:latin typeface="Calibri" panose="020F0502020204030204" pitchFamily="34" charset="0"/>
                <a:ea typeface="Corbel" panose="020B0503020204020204" pitchFamily="34" charset="0"/>
                <a:cs typeface="Calibri" panose="020F0502020204030204" pitchFamily="34" charset="0"/>
                <a:hlinkClick r:id="rId4"/>
              </a:rPr>
              <a:t>Δωρεάν αναλυτικά εργαλεία για να κατανοήσετε καλύτερα το ψηφιακό σας κοινό</a:t>
            </a:r>
            <a:endParaRPr lang="en-GB" dirty="0">
              <a:effectLst/>
              <a:latin typeface="Calibri" panose="020F0502020204030204" pitchFamily="34" charset="0"/>
              <a:ea typeface="Corbel" panose="020B050302020402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xmlns:mc="http://schemas.openxmlformats.org/markup-compatibility/2006" xmlns:p14="http://schemas.microsoft.com/office/powerpoint/2010/main" xmlns:ahyp="http://schemas.microsoft.com/office/drawing/2018/hyperlinkcolor" xmlns="" id="{205BBC76-1875-4565-8CB4-0323333BFBC0}"/>
              </a:ext>
            </a:extLst>
          </p:cNvPr>
          <p:cNvSpPr>
            <a:spLocks noGrp="1"/>
          </p:cNvSpPr>
          <p:nvPr>
            <p:ph type="sldNum" idx="4294967295"/>
          </p:nvPr>
        </p:nvSpPr>
        <p:spPr>
          <a:xfrm>
            <a:off x="7497990" y="6551089"/>
            <a:ext cx="4302125" cy="228600"/>
          </a:xfrm>
        </p:spPr>
        <p:txBody>
          <a:bodyPr/>
          <a:lstStyle/>
          <a:p>
            <a:pPr marL="0" lvl="0" indent="0" algn="r" rtl="0">
              <a:spcBef>
                <a:spcPts val="0"/>
              </a:spcBef>
              <a:spcAft>
                <a:spcPts val="0"/>
              </a:spcAft>
              <a:buNone/>
            </a:pPr>
            <a:fld id="{00000000-1234-1234-1234-123412341234}" type="slidenum">
              <a:rPr lang="en-GB" smtClean="0"/>
              <a:pPr marL="0" lvl="0" indent="0" algn="r" rtl="0">
                <a:spcBef>
                  <a:spcPts val="0"/>
                </a:spcBef>
                <a:spcAft>
                  <a:spcPts val="0"/>
                </a:spcAft>
                <a:buNone/>
              </a:pPr>
              <a:t>23</a:t>
            </a:fld>
            <a:endParaRPr lang="en-GB"/>
          </a:p>
        </p:txBody>
      </p:sp>
      <p:sp>
        <p:nvSpPr>
          <p:cNvPr id="8" name="TextBox 7">
            <a:extLst>
              <a:ext uri="{FF2B5EF4-FFF2-40B4-BE49-F238E27FC236}">
                <a16:creationId xmlns:a16="http://schemas.microsoft.com/office/drawing/2014/main" xmlns:mc="http://schemas.openxmlformats.org/markup-compatibility/2006" xmlns:p14="http://schemas.microsoft.com/office/powerpoint/2010/main" xmlns:ahyp="http://schemas.microsoft.com/office/drawing/2018/hyperlinkcolor" xmlns="" id="{09D7F5CA-66C7-4363-A405-6BC54CB10900}"/>
              </a:ext>
            </a:extLst>
          </p:cNvPr>
          <p:cNvSpPr txBox="1"/>
          <p:nvPr/>
        </p:nvSpPr>
        <p:spPr>
          <a:xfrm>
            <a:off x="11033090" y="5910666"/>
            <a:ext cx="1065127" cy="584775"/>
          </a:xfrm>
          <a:prstGeom prst="rect">
            <a:avLst/>
          </a:prstGeom>
          <a:noFill/>
        </p:spPr>
        <p:txBody>
          <a:bodyPr wrap="square" rtlCol="0">
            <a:spAutoFit/>
          </a:bodyPr>
          <a:lstStyle/>
          <a:p>
            <a:r>
              <a:rPr lang="en-GB" sz="800" b="0" i="0" dirty="0">
                <a:solidFill>
                  <a:schemeClr val="bg1"/>
                </a:solidFill>
                <a:effectLst/>
                <a:latin typeface="+mn-lt"/>
              </a:rPr>
              <a:t>Φωτογραφία από την </a:t>
            </a:r>
            <a:r>
              <a:rPr lang="en-GB" sz="800" b="1" i="0" u="none" strike="noStrike" dirty="0">
                <a:solidFill>
                  <a:schemeClr val="bg1"/>
                </a:solidFill>
                <a:effectLst/>
                <a:latin typeface="+mn-lt"/>
                <a:hlinkClick r:id="rId5">
                  <a:extLst>
                    <a:ext uri="{A12FA001-AC4F-418D-AE19-62706E023703}">
                      <ahyp:hlinkClr xmlns:mc="http://schemas.openxmlformats.org/markup-compatibility/2006" xmlns:p14="http://schemas.microsoft.com/office/powerpoint/2010/main" xmlns:ahyp="http://schemas.microsoft.com/office/drawing/2018/hyperlinkcolor" xmlns:a16="http://schemas.microsoft.com/office/drawing/2014/main" xmlns="" val="tx"/>
                    </a:ext>
                  </a:extLst>
                </a:hlinkClick>
              </a:rPr>
              <a:t>εταιρεία </a:t>
            </a:r>
            <a:r>
              <a:rPr lang="en-GB" sz="800" b="1" i="0" u="none" strike="noStrike" dirty="0" err="1">
                <a:solidFill>
                  <a:srgbClr val="0563C1"/>
                </a:solidFill>
                <a:effectLst/>
                <a:latin typeface="+mn-lt"/>
                <a:hlinkClick r:id="rId5">
                  <a:extLst>
                    <a:ext uri="{A12FA001-AC4F-418D-AE19-62706E023703}">
                      <ahyp:hlinkClr xmlns:mc="http://schemas.openxmlformats.org/markup-compatibility/2006" xmlns:p14="http://schemas.microsoft.com/office/powerpoint/2010/main" xmlns:ahyp="http://schemas.microsoft.com/office/drawing/2018/hyperlinkcolor" xmlns:a16="http://schemas.microsoft.com/office/drawing/2014/main" xmlns="" val="tx"/>
                    </a:ext>
                  </a:extLst>
                </a:hlinkClick>
              </a:rPr>
              <a:t>PhotoMIX </a:t>
            </a:r>
            <a:r>
              <a:rPr lang="en-GB" sz="800" b="0" i="0" dirty="0">
                <a:solidFill>
                  <a:schemeClr val="bg1"/>
                </a:solidFill>
                <a:effectLst/>
                <a:latin typeface="+mn-lt"/>
              </a:rPr>
              <a:t>από </a:t>
            </a:r>
            <a:r>
              <a:rPr lang="en-GB" sz="800" b="1" i="0" u="none" strike="noStrike" dirty="0" err="1">
                <a:solidFill>
                  <a:schemeClr val="bg1"/>
                </a:solidFill>
                <a:effectLst/>
                <a:latin typeface="+mn-lt"/>
                <a:hlinkClick r:id="rId6">
                  <a:extLst>
                    <a:ext uri="{A12FA001-AC4F-418D-AE19-62706E023703}">
                      <ahyp:hlinkClr xmlns:mc="http://schemas.openxmlformats.org/markup-compatibility/2006" xmlns:p14="http://schemas.microsoft.com/office/powerpoint/2010/main" xmlns:ahyp="http://schemas.microsoft.com/office/drawing/2018/hyperlinkcolor" xmlns:a16="http://schemas.microsoft.com/office/drawing/2014/main" xmlns="" val="tx"/>
                    </a:ext>
                  </a:extLst>
                </a:hlinkClick>
              </a:rPr>
              <a:t>το Pexels</a:t>
            </a:r>
            <a:endParaRPr lang="en-GB" sz="800" dirty="0">
              <a:solidFill>
                <a:schemeClr val="bg1"/>
              </a:solidFill>
              <a:latin typeface="+mn-lt"/>
            </a:endParaRPr>
          </a:p>
        </p:txBody>
      </p:sp>
    </p:spTree>
    <p:extLst>
      <p:ext uri="{BB962C8B-B14F-4D97-AF65-F5344CB8AC3E}">
        <p14:creationId xmlns:p14="http://schemas.microsoft.com/office/powerpoint/2010/main" xmlns:mc="http://schemas.openxmlformats.org/markup-compatibility/2006" xmlns:ahyp="http://schemas.microsoft.com/office/drawing/2018/hyperlinkcolor" xmlns:a16="http://schemas.microsoft.com/office/drawing/2014/main" xmlns="" val="1723413504"/>
      </p:ext>
    </p:extLst>
  </p:cSld>
  <p:clrMapOvr>
    <a:masterClrMapping/>
  </p:clrMapOvr>
  <mc:AlternateContent xmlns:mc="http://schemas.openxmlformats.org/markup-compatibility/2006">
    <mc:Choice xmlns:p14="http://schemas.microsoft.com/office/powerpoint/2010/main" xmlns:ahyp="http://schemas.microsoft.com/office/drawing/2018/hyperlinkcolor" xmlns:a16="http://schemas.microsoft.com/office/drawing/2014/main" xmlns="" Requires="p14">
      <p:transition spd="slow" p14:dur="1500">
        <p:random/>
      </p:transition>
    </mc:Choice>
    <mc:Fallback>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23"/>
          <p:cNvSpPr txBox="1">
            <a:spLocks noGrp="1"/>
          </p:cNvSpPr>
          <p:nvPr>
            <p:ph type="sldNum" idx="12"/>
          </p:nvPr>
        </p:nvSpPr>
        <p:spPr>
          <a:xfrm>
            <a:off x="7722021" y="6560802"/>
            <a:ext cx="4301303" cy="22956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24</a:t>
            </a:fld>
            <a:endParaRPr dirty="0"/>
          </a:p>
        </p:txBody>
      </p:sp>
      <p:sp>
        <p:nvSpPr>
          <p:cNvPr id="297" name="Google Shape;297;p23"/>
          <p:cNvSpPr txBox="1">
            <a:spLocks noGrp="1"/>
          </p:cNvSpPr>
          <p:nvPr>
            <p:ph type="body" idx="1"/>
          </p:nvPr>
        </p:nvSpPr>
        <p:spPr>
          <a:xfrm>
            <a:off x="465667" y="67637"/>
            <a:ext cx="11260668" cy="63152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GB" dirty="0">
                <a:solidFill>
                  <a:schemeClr val="lt1"/>
                </a:solidFill>
              </a:rPr>
              <a:t>Ο ιδανικός σας πελάτης - Τοποθέτηση του οργανισμού σας</a:t>
            </a:r>
            <a:endParaRPr dirty="0"/>
          </a:p>
        </p:txBody>
      </p:sp>
      <p:sp>
        <p:nvSpPr>
          <p:cNvPr id="298" name="Google Shape;298;p23"/>
          <p:cNvSpPr txBox="1">
            <a:spLocks noGrp="1"/>
          </p:cNvSpPr>
          <p:nvPr>
            <p:ph type="body" idx="2"/>
          </p:nvPr>
        </p:nvSpPr>
        <p:spPr>
          <a:xfrm>
            <a:off x="465664" y="989779"/>
            <a:ext cx="11260669" cy="463886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21202E"/>
              </a:buClr>
              <a:buSzPts val="2400"/>
              <a:buNone/>
            </a:pPr>
            <a:r>
              <a:rPr lang="en-GB" b="0" dirty="0">
                <a:solidFill>
                  <a:schemeClr val="tx2">
                    <a:lumMod val="25000"/>
                  </a:schemeClr>
                </a:solidFill>
                <a:latin typeface="Calibri" panose="020F0502020204030204" pitchFamily="34" charset="0"/>
                <a:cs typeface="Calibri" panose="020F0502020204030204" pitchFamily="34" charset="0"/>
              </a:rPr>
              <a:t>Ο προσδιορισμός του </a:t>
            </a:r>
            <a:r>
              <a:rPr lang="en-GB" b="1" dirty="0">
                <a:solidFill>
                  <a:srgbClr val="E43794"/>
                </a:solidFill>
                <a:latin typeface="Calibri" panose="020F0502020204030204" pitchFamily="34" charset="0"/>
                <a:cs typeface="Calibri" panose="020F0502020204030204" pitchFamily="34" charset="0"/>
              </a:rPr>
              <a:t>ιδανικού </a:t>
            </a:r>
            <a:r>
              <a:rPr lang="en-GB" b="0" dirty="0">
                <a:solidFill>
                  <a:schemeClr val="tx2">
                    <a:lumMod val="25000"/>
                  </a:schemeClr>
                </a:solidFill>
                <a:latin typeface="Calibri" panose="020F0502020204030204" pitchFamily="34" charset="0"/>
                <a:cs typeface="Calibri" panose="020F0502020204030204" pitchFamily="34" charset="0"/>
              </a:rPr>
              <a:t>σας πελάτη είναι το πρώτο βήμα προς μια συνεκτική και επιτυχημένη στρατηγική ανάπτυξης της ψηφιακής σας εμπειρίας.  Δεν είναι κάθε πελάτης κατάλληλος για εσάς, γι' αυτό επικεντρωθείτε σε έναν ή δύο μόνο κύριους στόχους. Για παράδειγμα, αν θέλετε να επικεντρωθείτε στα παιδιά και να δημιουργήσετε δραστηριότητες edutainment για αυτά, δεν κλείνετε τις πόρτες σας σε όλους τους άλλους πιθανούς στόχους, αλλά μιλάτε ξεκάθαρα σε σχολεία και οικογένειες &amp; τοποθετείτε τον εαυτό σας στο μυαλό τους ως ένα μέρος που θα ικανοποιήσει τις ανάγκες τους. </a:t>
            </a:r>
          </a:p>
          <a:p>
            <a:pPr marL="0" lvl="0" indent="0" algn="l" rtl="0">
              <a:lnSpc>
                <a:spcPct val="100000"/>
              </a:lnSpc>
              <a:spcBef>
                <a:spcPts val="0"/>
              </a:spcBef>
              <a:spcAft>
                <a:spcPts val="0"/>
              </a:spcAft>
              <a:buClr>
                <a:srgbClr val="21202E"/>
              </a:buClr>
              <a:buSzPts val="2400"/>
              <a:buNone/>
            </a:pPr>
            <a:endParaRPr lang="en-GB" dirty="0">
              <a:latin typeface="Calibri" panose="020F0502020204030204" pitchFamily="34" charset="0"/>
              <a:cs typeface="Calibri" panose="020F0502020204030204" pitchFamily="34" charset="0"/>
            </a:endParaRPr>
          </a:p>
          <a:p>
            <a:pPr marL="0" lvl="0" indent="0" algn="ctr" rtl="0">
              <a:lnSpc>
                <a:spcPct val="100000"/>
              </a:lnSpc>
              <a:spcBef>
                <a:spcPts val="0"/>
              </a:spcBef>
              <a:spcAft>
                <a:spcPts val="0"/>
              </a:spcAft>
              <a:buClr>
                <a:srgbClr val="21202E"/>
              </a:buClr>
              <a:buSzPts val="2400"/>
              <a:buNone/>
            </a:pPr>
            <a:r>
              <a:rPr lang="en-GB" b="1" i="1" dirty="0">
                <a:solidFill>
                  <a:srgbClr val="E43794"/>
                </a:solidFill>
                <a:latin typeface="Calibri" panose="020F0502020204030204" pitchFamily="34" charset="0"/>
                <a:cs typeface="Calibri" panose="020F0502020204030204" pitchFamily="34" charset="0"/>
              </a:rPr>
              <a:t>		Το να μιλάς σε όλους σημαίνει να μην μιλάς σε κανέναν</a:t>
            </a:r>
            <a:endParaRPr dirty="0">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rgbClr val="21202E"/>
              </a:buClr>
              <a:buSzPts val="2400"/>
              <a:buNone/>
            </a:pPr>
            <a:endParaRPr lang="en-GB" sz="1400" b="0" dirty="0">
              <a:solidFill>
                <a:srgbClr val="21202E"/>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rgbClr val="21202E"/>
              </a:buClr>
              <a:buSzPts val="2400"/>
              <a:buNone/>
            </a:pPr>
            <a:r>
              <a:rPr lang="en-GB" b="0" dirty="0">
                <a:solidFill>
                  <a:schemeClr val="tx2">
                    <a:lumMod val="25000"/>
                  </a:schemeClr>
                </a:solidFill>
                <a:latin typeface="Calibri" panose="020F0502020204030204" pitchFamily="34" charset="0"/>
                <a:cs typeface="Calibri" panose="020F0502020204030204" pitchFamily="34" charset="0"/>
              </a:rPr>
              <a:t>				 Γι' αυτό κάθε είδος οργανισμού που παρέχει υπηρεσίες, συμπεριλαμβανομένων των πολιτιστικών οργανισμών και των επιχειρήσεων, θα πρέπει</a:t>
            </a:r>
          </a:p>
          <a:p>
            <a:pPr marL="0" lvl="0" indent="0" algn="l" rtl="0">
              <a:lnSpc>
                <a:spcPct val="100000"/>
              </a:lnSpc>
              <a:spcBef>
                <a:spcPts val="0"/>
              </a:spcBef>
              <a:spcAft>
                <a:spcPts val="0"/>
              </a:spcAft>
              <a:buClr>
                <a:srgbClr val="21202E"/>
              </a:buClr>
              <a:buSzPts val="2400"/>
              <a:buNone/>
            </a:pPr>
            <a:r>
              <a:rPr lang="en-GB" b="0" dirty="0">
                <a:solidFill>
                  <a:schemeClr val="tx2">
                    <a:lumMod val="25000"/>
                  </a:schemeClr>
                </a:solidFill>
                <a:latin typeface="Calibri" panose="020F0502020204030204" pitchFamily="34" charset="0"/>
                <a:cs typeface="Calibri" panose="020F0502020204030204" pitchFamily="34" charset="0"/>
              </a:rPr>
              <a:t>				 να εντοπίζετε </a:t>
            </a:r>
            <a:r>
              <a:rPr lang="en-GB" dirty="0">
                <a:solidFill>
                  <a:schemeClr val="tx2">
                    <a:lumMod val="25000"/>
                  </a:schemeClr>
                </a:solidFill>
                <a:latin typeface="Calibri" panose="020F0502020204030204" pitchFamily="34" charset="0"/>
                <a:cs typeface="Calibri" panose="020F0502020204030204" pitchFamily="34" charset="0"/>
              </a:rPr>
              <a:t>και να </a:t>
            </a:r>
            <a:r>
              <a:rPr lang="en-GB" b="0" dirty="0">
                <a:solidFill>
                  <a:schemeClr val="tx2">
                    <a:lumMod val="25000"/>
                  </a:schemeClr>
                </a:solidFill>
                <a:latin typeface="Calibri" panose="020F0502020204030204" pitchFamily="34" charset="0"/>
                <a:cs typeface="Calibri" panose="020F0502020204030204" pitchFamily="34" charset="0"/>
              </a:rPr>
              <a:t>στοχεύετε σε ακριβείς εξειδικευμένες αγορές κατά την ανάπτυξη</a:t>
            </a:r>
          </a:p>
          <a:p>
            <a:pPr marL="0" lvl="0" indent="0" algn="l" rtl="0">
              <a:lnSpc>
                <a:spcPct val="100000"/>
              </a:lnSpc>
              <a:spcBef>
                <a:spcPts val="0"/>
              </a:spcBef>
              <a:spcAft>
                <a:spcPts val="0"/>
              </a:spcAft>
              <a:buClr>
                <a:srgbClr val="21202E"/>
              </a:buClr>
              <a:buSzPts val="2400"/>
              <a:buNone/>
            </a:pPr>
            <a:r>
              <a:rPr lang="en-GB" b="0" dirty="0">
                <a:solidFill>
                  <a:schemeClr val="tx2">
                    <a:lumMod val="25000"/>
                  </a:schemeClr>
                </a:solidFill>
                <a:latin typeface="Calibri" panose="020F0502020204030204" pitchFamily="34" charset="0"/>
                <a:cs typeface="Calibri" panose="020F0502020204030204" pitchFamily="34" charset="0"/>
              </a:rPr>
              <a:t>				 ένα ψηφιακό προϊόν. Έχουμε μερικά χρήσιμα εργαλεία και ασκήσεις</a:t>
            </a:r>
          </a:p>
          <a:p>
            <a:pPr marL="0" lvl="0" indent="0" algn="l" rtl="0">
              <a:lnSpc>
                <a:spcPct val="100000"/>
              </a:lnSpc>
              <a:spcBef>
                <a:spcPts val="0"/>
              </a:spcBef>
              <a:spcAft>
                <a:spcPts val="0"/>
              </a:spcAft>
              <a:buClr>
                <a:srgbClr val="21202E"/>
              </a:buClr>
              <a:buSzPts val="2400"/>
              <a:buNone/>
            </a:pPr>
            <a:r>
              <a:rPr lang="en-GB" b="0" dirty="0">
                <a:solidFill>
                  <a:schemeClr val="tx2">
                    <a:lumMod val="25000"/>
                  </a:schemeClr>
                </a:solidFill>
                <a:latin typeface="Calibri" panose="020F0502020204030204" pitchFamily="34" charset="0"/>
                <a:cs typeface="Calibri" panose="020F0502020204030204" pitchFamily="34" charset="0"/>
              </a:rPr>
              <a:t>				 για να σας βοηθήσει να το κάνετε αυτό. </a:t>
            </a:r>
          </a:p>
          <a:p>
            <a:pPr marL="0" lvl="0" indent="0" algn="l" rtl="0">
              <a:lnSpc>
                <a:spcPct val="100000"/>
              </a:lnSpc>
              <a:spcBef>
                <a:spcPts val="0"/>
              </a:spcBef>
              <a:spcAft>
                <a:spcPts val="0"/>
              </a:spcAft>
              <a:buClr>
                <a:srgbClr val="21202E"/>
              </a:buClr>
              <a:buSzPts val="2400"/>
              <a:buNone/>
            </a:pPr>
            <a:r>
              <a:rPr lang="en-GB" b="0" dirty="0">
                <a:solidFill>
                  <a:schemeClr val="tx2">
                    <a:lumMod val="25000"/>
                  </a:schemeClr>
                </a:solidFill>
                <a:latin typeface="Calibri" panose="020F0502020204030204" pitchFamily="34" charset="0"/>
                <a:cs typeface="Calibri" panose="020F0502020204030204" pitchFamily="34" charset="0"/>
              </a:rPr>
              <a:t>				 Η πρώτη είναι η </a:t>
            </a:r>
            <a:r>
              <a:rPr lang="en-GB" b="1" dirty="0">
                <a:solidFill>
                  <a:schemeClr val="tx2">
                    <a:lumMod val="25000"/>
                  </a:schemeClr>
                </a:solidFill>
                <a:latin typeface="Calibri" panose="020F0502020204030204" pitchFamily="34" charset="0"/>
                <a:cs typeface="Calibri" panose="020F0502020204030204" pitchFamily="34" charset="0"/>
              </a:rPr>
              <a:t>Δημιουργία Προσωπικότητας Πελάτη. </a:t>
            </a:r>
            <a:endParaRPr b="1" dirty="0">
              <a:solidFill>
                <a:schemeClr val="tx2">
                  <a:lumMod val="25000"/>
                </a:schemeClr>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rgbClr val="7F7F7F"/>
              </a:buClr>
              <a:buSzPts val="2400"/>
              <a:buNone/>
            </a:pPr>
            <a:r>
              <a:rPr lang="en-GB" b="0" dirty="0">
                <a:latin typeface="Calibri" panose="020F0502020204030204" pitchFamily="34" charset="0"/>
                <a:cs typeface="Calibri" panose="020F0502020204030204" pitchFamily="34" charset="0"/>
              </a:rPr>
              <a:t>                      </a:t>
            </a:r>
            <a:endParaRPr b="0" dirty="0">
              <a:latin typeface="Calibri" panose="020F0502020204030204" pitchFamily="34" charset="0"/>
              <a:cs typeface="Calibri" panose="020F0502020204030204" pitchFamily="34" charset="0"/>
            </a:endParaRPr>
          </a:p>
        </p:txBody>
      </p:sp>
      <p:pic>
        <p:nvPicPr>
          <p:cNvPr id="4" name="Picture 3" descr="A picture containing loudspeaker, electronics, megaphone&#10;&#10;Description automatically generated">
            <a:extLst>
              <a:ext uri="{FF2B5EF4-FFF2-40B4-BE49-F238E27FC236}">
                <a16:creationId xmlns:a16="http://schemas.microsoft.com/office/drawing/2014/main" xmlns:p14="http://schemas.microsoft.com/office/powerpoint/2010/main" xmlns:mc="http://schemas.openxmlformats.org/markup-compatibility/2006" xmlns:ahyp="http://schemas.microsoft.com/office/drawing/2018/hyperlinkcolor" xmlns="" id="{8CB0FCCE-95DC-42D6-AEEE-F54E8899B6E3}"/>
              </a:ext>
            </a:extLst>
          </p:cNvPr>
          <p:cNvPicPr>
            <a:picLocks noChangeAspect="1"/>
          </p:cNvPicPr>
          <p:nvPr/>
        </p:nvPicPr>
        <p:blipFill>
          <a:blip r:embed="rId3" cstate="print"/>
          <a:stretch>
            <a:fillRect/>
          </a:stretch>
        </p:blipFill>
        <p:spPr>
          <a:xfrm>
            <a:off x="606343" y="3657302"/>
            <a:ext cx="3218187" cy="2690446"/>
          </a:xfrm>
          <a:prstGeom prst="rect">
            <a:avLst/>
          </a:prstGeom>
        </p:spPr>
      </p:pic>
      <p:sp>
        <p:nvSpPr>
          <p:cNvPr id="5" name="TextBox 4">
            <a:extLst>
              <a:ext uri="{FF2B5EF4-FFF2-40B4-BE49-F238E27FC236}">
                <a16:creationId xmlns:a16="http://schemas.microsoft.com/office/drawing/2014/main" xmlns:p14="http://schemas.microsoft.com/office/powerpoint/2010/main" xmlns:mc="http://schemas.openxmlformats.org/markup-compatibility/2006" xmlns:ahyp="http://schemas.microsoft.com/office/drawing/2018/hyperlinkcolor" xmlns="" id="{4DEFFB82-D736-4B83-A54B-B6A1F9242EB7}"/>
              </a:ext>
            </a:extLst>
          </p:cNvPr>
          <p:cNvSpPr txBox="1"/>
          <p:nvPr/>
        </p:nvSpPr>
        <p:spPr>
          <a:xfrm>
            <a:off x="291403" y="6240026"/>
            <a:ext cx="1457011" cy="338554"/>
          </a:xfrm>
          <a:prstGeom prst="rect">
            <a:avLst/>
          </a:prstGeom>
          <a:noFill/>
        </p:spPr>
        <p:txBody>
          <a:bodyPr wrap="square" rtlCol="0">
            <a:spAutoFit/>
          </a:bodyPr>
          <a:lstStyle/>
          <a:p>
            <a:pPr marL="0" lvl="0" indent="0" algn="l" rtl="0">
              <a:lnSpc>
                <a:spcPct val="100000"/>
              </a:lnSpc>
              <a:spcBef>
                <a:spcPts val="0"/>
              </a:spcBef>
              <a:spcAft>
                <a:spcPts val="0"/>
              </a:spcAft>
              <a:buClr>
                <a:srgbClr val="7F7F7F"/>
              </a:buClr>
              <a:buSzPts val="2400"/>
              <a:buNone/>
            </a:pPr>
            <a:r>
              <a:rPr lang="en-GB" sz="800">
                <a:solidFill>
                  <a:schemeClr val="bg1"/>
                </a:solidFill>
                <a:latin typeface="+mn-lt"/>
                <a:hlinkClick r:id="rId4">
                  <a:extLst>
                    <a:ext uri="{A12FA001-AC4F-418D-AE19-62706E023703}">
                      <ahyp:hlinkClr xmlns:p14="http://schemas.microsoft.com/office/powerpoint/2010/main" xmlns:mc="http://schemas.openxmlformats.org/markup-compatibility/2006" xmlns:ahyp="http://schemas.microsoft.com/office/drawing/2018/hyperlinkcolor" xmlns:a16="http://schemas.microsoft.com/office/drawing/2014/main" xmlns="" val="tx"/>
                    </a:ext>
                  </a:extLst>
                </a:hlinkClick>
              </a:rPr>
              <a:t>Φωτογραφία από Pressmaster</a:t>
            </a:r>
            <a:endParaRPr lang="en-GB" sz="800" dirty="0">
              <a:solidFill>
                <a:schemeClr val="bg1"/>
              </a:solidFill>
              <a:latin typeface="+mn-lt"/>
            </a:endParaRPr>
          </a:p>
        </p:txBody>
      </p:sp>
    </p:spTree>
  </p:cSld>
  <p:clrMapOvr>
    <a:masterClrMapping/>
  </p:clrMapOvr>
  <mc:AlternateContent xmlns:mc="http://schemas.openxmlformats.org/markup-compatibility/2006">
    <mc:Choice xmlns:p14="http://schemas.microsoft.com/office/powerpoint/2010/main" xmlns:ahyp="http://schemas.microsoft.com/office/drawing/2018/hyperlinkcolor" xmlns:a16="http://schemas.microsoft.com/office/drawing/2014/main" xmlns="" Requires="p14">
      <p:transition spd="slow" p14:dur="1500">
        <p:random/>
      </p:transition>
    </mc:Choice>
    <mc:Fallback>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mc="http://schemas.openxmlformats.org/markup-compatibility/2006" xmlns:p14="http://schemas.microsoft.com/office/powerpoint/2010/main" xmlns="" id="{DD3C7E14-E94E-4593-B978-A902777B550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pPr marL="0" lvl="0" indent="0" algn="r" rtl="0">
                <a:spcBef>
                  <a:spcPts val="0"/>
                </a:spcBef>
                <a:spcAft>
                  <a:spcPts val="0"/>
                </a:spcAft>
                <a:buNone/>
              </a:pPr>
              <a:t>25</a:t>
            </a:fld>
            <a:endParaRPr lang="en-GB"/>
          </a:p>
        </p:txBody>
      </p:sp>
      <p:sp>
        <p:nvSpPr>
          <p:cNvPr id="3" name="Text Placeholder 2">
            <a:extLst>
              <a:ext uri="{FF2B5EF4-FFF2-40B4-BE49-F238E27FC236}">
                <a16:creationId xmlns:a16="http://schemas.microsoft.com/office/drawing/2014/main" xmlns:mc="http://schemas.openxmlformats.org/markup-compatibility/2006" xmlns:p14="http://schemas.microsoft.com/office/powerpoint/2010/main" xmlns="" id="{47D1CAEB-8521-4F93-9EB5-1DA1711AEFDF}"/>
              </a:ext>
            </a:extLst>
          </p:cNvPr>
          <p:cNvSpPr>
            <a:spLocks noGrp="1"/>
          </p:cNvSpPr>
          <p:nvPr>
            <p:ph type="body" idx="1"/>
          </p:nvPr>
        </p:nvSpPr>
        <p:spPr>
          <a:xfrm>
            <a:off x="1" y="2"/>
            <a:ext cx="11260668" cy="631527"/>
          </a:xfrm>
        </p:spPr>
        <p:txBody>
          <a:bodyPr/>
          <a:lstStyle/>
          <a:p>
            <a:r>
              <a:rPr lang="en-GB" dirty="0">
                <a:solidFill>
                  <a:schemeClr val="bg1"/>
                </a:solidFill>
              </a:rPr>
              <a:t>Τι είναι η προσωπικότητα του πελάτη;</a:t>
            </a:r>
          </a:p>
        </p:txBody>
      </p:sp>
      <p:sp>
        <p:nvSpPr>
          <p:cNvPr id="4" name="Text Placeholder 3">
            <a:extLst>
              <a:ext uri="{FF2B5EF4-FFF2-40B4-BE49-F238E27FC236}">
                <a16:creationId xmlns:a16="http://schemas.microsoft.com/office/drawing/2014/main" xmlns:mc="http://schemas.openxmlformats.org/markup-compatibility/2006" xmlns:p14="http://schemas.microsoft.com/office/powerpoint/2010/main" xmlns="" id="{B2524513-956A-4DCD-AC9B-EB0806F1F765}"/>
              </a:ext>
            </a:extLst>
          </p:cNvPr>
          <p:cNvSpPr>
            <a:spLocks noGrp="1"/>
          </p:cNvSpPr>
          <p:nvPr>
            <p:ph type="body" idx="2"/>
          </p:nvPr>
        </p:nvSpPr>
        <p:spPr>
          <a:xfrm>
            <a:off x="1" y="1019382"/>
            <a:ext cx="8259745" cy="5153565"/>
          </a:xfrm>
        </p:spPr>
        <p:txBody>
          <a:bodyPr/>
          <a:lstStyle/>
          <a:p>
            <a:pPr marL="271463" indent="0"/>
            <a:r>
              <a:rPr lang="en-GB" b="0" i="0" dirty="0">
                <a:solidFill>
                  <a:schemeClr val="tx2">
                    <a:lumMod val="25000"/>
                  </a:schemeClr>
                </a:solidFill>
                <a:effectLst/>
                <a:latin typeface="Calibri" panose="020F0502020204030204" pitchFamily="34" charset="0"/>
                <a:cs typeface="Calibri" panose="020F0502020204030204" pitchFamily="34" charset="0"/>
              </a:rPr>
              <a:t>Οι προσωποποιήσεις είναι φανταστικά προφίλ που δημιουργείτε και αντιπροσωπεύουν τον πελάτη-στόχο σας. Τις δημιουργείτε παρατηρώντας και καθορίζοντας τα βασικά χαρακτηριστικά διαφόρων πραγματικών ανθρώπων με βάση την ανατροφοδότηση και την έρευνά σας (δημογραφικά στοιχεία, τρόπος ζωής, χαρακτηριστικά προσωπικότητας, πεποιθήσεις, σκέψεις, συμπεριφορές, ενδιαφέροντα, δεξιότητες, κίνητρα και στόχοι). </a:t>
            </a:r>
          </a:p>
          <a:p>
            <a:pPr marL="271463" indent="0"/>
            <a:endParaRPr lang="en-GB" sz="1400" dirty="0">
              <a:solidFill>
                <a:schemeClr val="tx2">
                  <a:lumMod val="25000"/>
                </a:schemeClr>
              </a:solidFill>
              <a:latin typeface="Calibri" panose="020F0502020204030204" pitchFamily="34" charset="0"/>
              <a:cs typeface="Calibri" panose="020F0502020204030204" pitchFamily="34" charset="0"/>
            </a:endParaRPr>
          </a:p>
          <a:p>
            <a:pPr marL="271463" indent="0"/>
            <a:r>
              <a:rPr lang="en-GB" b="0" i="0" dirty="0">
                <a:solidFill>
                  <a:schemeClr val="tx2">
                    <a:lumMod val="25000"/>
                  </a:schemeClr>
                </a:solidFill>
                <a:effectLst/>
                <a:latin typeface="Calibri" panose="020F0502020204030204" pitchFamily="34" charset="0"/>
                <a:cs typeface="Calibri" panose="020F0502020204030204" pitchFamily="34" charset="0"/>
              </a:rPr>
              <a:t>Ο στόχος είναι να σχεδιαστεί ένα προϊόν, στην περίπτωσή μας η εμπειρία της πολιτιστικής κληρονομιάς, που να προσελκύει τον ιδανικό πελάτη.</a:t>
            </a:r>
          </a:p>
          <a:p>
            <a:pPr marL="271463" indent="0"/>
            <a:endParaRPr lang="en-GB" sz="1400" b="0" dirty="0">
              <a:solidFill>
                <a:schemeClr val="tx2">
                  <a:lumMod val="25000"/>
                </a:schemeClr>
              </a:solidFill>
              <a:latin typeface="Calibri" panose="020F0502020204030204" pitchFamily="34" charset="0"/>
              <a:cs typeface="Calibri" panose="020F0502020204030204" pitchFamily="34" charset="0"/>
            </a:endParaRPr>
          </a:p>
          <a:p>
            <a:pPr marL="271463" indent="0"/>
            <a:r>
              <a:rPr lang="en-GB" b="0" dirty="0">
                <a:solidFill>
                  <a:schemeClr val="tx2">
                    <a:lumMod val="25000"/>
                  </a:schemeClr>
                </a:solidFill>
                <a:latin typeface="Calibri" panose="020F0502020204030204" pitchFamily="34" charset="0"/>
                <a:cs typeface="Calibri" panose="020F0502020204030204" pitchFamily="34" charset="0"/>
              </a:rPr>
              <a:t>Θέτοντας μια σειρά από ερωτήσεις, μπορείτε να ορίσετε τον φανταστικό σας πελάτη που ενσαρκώνει τον στόχο σας. Αυτό θα εμβαθύνει τις γνώσεις σας για το κοινό σας.</a:t>
            </a:r>
          </a:p>
          <a:p>
            <a:pPr marL="271463" indent="0"/>
            <a:r>
              <a:rPr lang="en-GB" dirty="0">
                <a:latin typeface="Calibri" panose="020F0502020204030204" pitchFamily="34" charset="0"/>
                <a:cs typeface="Calibri" panose="020F0502020204030204" pitchFamily="34" charset="0"/>
                <a:hlinkClick r:id="rId2"/>
              </a:rPr>
              <a:t>Προσωπικότητες και σχεδιασμός για την ιδανική εμπειρία στο μουσείο</a:t>
            </a:r>
            <a:endParaRPr lang="en-GB" dirty="0">
              <a:latin typeface="Calibri" panose="020F0502020204030204" pitchFamily="34" charset="0"/>
              <a:cs typeface="Calibri" panose="020F0502020204030204" pitchFamily="34" charset="0"/>
            </a:endParaRPr>
          </a:p>
          <a:p>
            <a:pPr marL="271463" indent="0"/>
            <a:endParaRPr lang="en-GB" b="0" i="0" dirty="0">
              <a:solidFill>
                <a:schemeClr val="tx1">
                  <a:lumMod val="85000"/>
                  <a:lumOff val="15000"/>
                </a:schemeClr>
              </a:solidFill>
              <a:effectLst/>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xmlns:mc="http://schemas.openxmlformats.org/markup-compatibility/2006" xmlns:p14="http://schemas.microsoft.com/office/powerpoint/2010/main" xmlns="" id="{2F6373EA-FD6A-4BB8-A050-447233C3086F}"/>
              </a:ext>
            </a:extLst>
          </p:cNvPr>
          <p:cNvSpPr txBox="1"/>
          <p:nvPr/>
        </p:nvSpPr>
        <p:spPr>
          <a:xfrm>
            <a:off x="10281715" y="5407852"/>
            <a:ext cx="2803491" cy="215444"/>
          </a:xfrm>
          <a:prstGeom prst="rect">
            <a:avLst/>
          </a:prstGeom>
          <a:noFill/>
        </p:spPr>
        <p:txBody>
          <a:bodyPr wrap="square" rtlCol="0">
            <a:spAutoFit/>
          </a:bodyPr>
          <a:lstStyle/>
          <a:p>
            <a:r>
              <a:rPr lang="en-GB" sz="800" b="0" i="0" dirty="0">
                <a:solidFill>
                  <a:srgbClr val="1A1A1A"/>
                </a:solidFill>
                <a:effectLst/>
                <a:latin typeface="+mn-lt"/>
              </a:rPr>
              <a:t>Φωτογραφία από </a:t>
            </a:r>
            <a:r>
              <a:rPr lang="en-GB" sz="800" b="1" i="0" u="none" strike="noStrike" dirty="0">
                <a:solidFill>
                  <a:srgbClr val="1A1A1A"/>
                </a:solidFill>
                <a:effectLst/>
                <a:latin typeface="+mn-lt"/>
                <a:hlinkClick r:id="rId3"/>
              </a:rPr>
              <a:t>DS stories </a:t>
            </a:r>
            <a:r>
              <a:rPr lang="en-GB" sz="800" b="0" i="0" dirty="0">
                <a:solidFill>
                  <a:srgbClr val="1A1A1A"/>
                </a:solidFill>
                <a:effectLst/>
                <a:latin typeface="+mn-lt"/>
              </a:rPr>
              <a:t>από </a:t>
            </a:r>
            <a:r>
              <a:rPr lang="en-GB" sz="800" b="1" i="0" u="none" strike="noStrike" dirty="0" err="1">
                <a:solidFill>
                  <a:srgbClr val="1A1A1A"/>
                </a:solidFill>
                <a:effectLst/>
                <a:latin typeface="+mn-lt"/>
                <a:hlinkClick r:id="rId4"/>
              </a:rPr>
              <a:t>το Pexels</a:t>
            </a:r>
            <a:endParaRPr lang="en-GB" sz="800" dirty="0">
              <a:latin typeface="+mn-lt"/>
            </a:endParaRPr>
          </a:p>
        </p:txBody>
      </p:sp>
      <p:pic>
        <p:nvPicPr>
          <p:cNvPr id="9" name="Picture 8" descr="Shape&#10;&#10;Description automatically generated">
            <a:extLst>
              <a:ext uri="{FF2B5EF4-FFF2-40B4-BE49-F238E27FC236}">
                <a16:creationId xmlns:a16="http://schemas.microsoft.com/office/drawing/2014/main" xmlns:mc="http://schemas.openxmlformats.org/markup-compatibility/2006" xmlns:p14="http://schemas.microsoft.com/office/powerpoint/2010/main" xmlns="" id="{27F5A77F-9D6E-4174-93DE-0F79CD227041}"/>
              </a:ext>
            </a:extLst>
          </p:cNvPr>
          <p:cNvPicPr>
            <a:picLocks noChangeAspect="1"/>
          </p:cNvPicPr>
          <p:nvPr/>
        </p:nvPicPr>
        <p:blipFill>
          <a:blip r:embed="rId5" cstate="print"/>
          <a:stretch>
            <a:fillRect/>
          </a:stretch>
        </p:blipFill>
        <p:spPr>
          <a:xfrm>
            <a:off x="8259745" y="1126981"/>
            <a:ext cx="3690851" cy="4604038"/>
          </a:xfrm>
          <a:prstGeom prst="rect">
            <a:avLst/>
          </a:prstGeom>
        </p:spPr>
      </p:pic>
    </p:spTree>
    <p:extLst>
      <p:ext uri="{BB962C8B-B14F-4D97-AF65-F5344CB8AC3E}">
        <p14:creationId xmlns:p14="http://schemas.microsoft.com/office/powerpoint/2010/main" xmlns:mc="http://schemas.openxmlformats.org/markup-compatibility/2006" xmlns:a16="http://schemas.microsoft.com/office/drawing/2014/main" xmlns="" val="848993209"/>
      </p:ext>
    </p:extLst>
  </p:cSld>
  <p:clrMapOvr>
    <a:masterClrMapping/>
  </p:clrMapOvr>
  <mc:AlternateContent xmlns:mc="http://schemas.openxmlformats.org/markup-compatibility/2006">
    <mc:Choice xmlns:p14="http://schemas.microsoft.com/office/powerpoint/2010/main" xmlns:a16="http://schemas.microsoft.com/office/drawing/2014/main" xmlns="" Requires="p14">
      <p:transition spd="slow" p14:dur="1500">
        <p:random/>
      </p:transition>
    </mc:Choice>
    <mc:Fallback>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pic>
        <p:nvPicPr>
          <p:cNvPr id="306" name="Google Shape;306;p24"/>
          <p:cNvPicPr preferRelativeResize="0"/>
          <p:nvPr/>
        </p:nvPicPr>
        <p:blipFill rotWithShape="1">
          <a:blip r:embed="rId3" cstate="print">
            <a:alphaModFix/>
          </a:blip>
          <a:srcRect/>
          <a:stretch/>
        </p:blipFill>
        <p:spPr>
          <a:xfrm>
            <a:off x="4045789" y="810100"/>
            <a:ext cx="8040705" cy="5743100"/>
          </a:xfrm>
          <a:prstGeom prst="rect">
            <a:avLst/>
          </a:prstGeom>
          <a:noFill/>
          <a:ln>
            <a:noFill/>
          </a:ln>
        </p:spPr>
      </p:pic>
      <p:sp>
        <p:nvSpPr>
          <p:cNvPr id="305" name="Google Shape;305;p24"/>
          <p:cNvSpPr txBox="1">
            <a:spLocks noGrp="1"/>
          </p:cNvSpPr>
          <p:nvPr>
            <p:ph type="sldNum" idx="12"/>
          </p:nvPr>
        </p:nvSpPr>
        <p:spPr>
          <a:xfrm>
            <a:off x="9991024" y="6356352"/>
            <a:ext cx="1362777"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GB">
                <a:solidFill>
                  <a:srgbClr val="595959"/>
                </a:solidFill>
                <a:latin typeface="Calibri" panose="020F0502020204030204" pitchFamily="34" charset="0"/>
                <a:cs typeface="Calibri" panose="020F0502020204030204" pitchFamily="34" charset="0"/>
              </a:rPr>
              <a:pPr marL="0" lvl="0" indent="0" algn="r" rtl="0">
                <a:spcBef>
                  <a:spcPts val="0"/>
                </a:spcBef>
                <a:spcAft>
                  <a:spcPts val="0"/>
                </a:spcAft>
                <a:buNone/>
              </a:pPr>
              <a:t>26</a:t>
            </a:fld>
            <a:endParaRPr>
              <a:solidFill>
                <a:srgbClr val="595959"/>
              </a:solidFill>
              <a:latin typeface="Calibri" panose="020F0502020204030204" pitchFamily="34" charset="0"/>
              <a:cs typeface="Calibri" panose="020F0502020204030204" pitchFamily="34" charset="0"/>
            </a:endParaRPr>
          </a:p>
        </p:txBody>
      </p:sp>
      <p:sp>
        <p:nvSpPr>
          <p:cNvPr id="2" name="TextBox 1">
            <a:hlinkClick r:id="rId4"/>
            <a:extLst>
              <a:ext uri="{FF2B5EF4-FFF2-40B4-BE49-F238E27FC236}">
                <a16:creationId xmlns:a16="http://schemas.microsoft.com/office/drawing/2014/main" xmlns:p14="http://schemas.microsoft.com/office/powerpoint/2010/main" xmlns:mc="http://schemas.openxmlformats.org/markup-compatibility/2006" xmlns="" id="{39577F2C-59CF-42FF-980A-0EB12DE88485}"/>
              </a:ext>
            </a:extLst>
          </p:cNvPr>
          <p:cNvSpPr txBox="1"/>
          <p:nvPr/>
        </p:nvSpPr>
        <p:spPr>
          <a:xfrm>
            <a:off x="702918" y="2241900"/>
            <a:ext cx="2897037" cy="830997"/>
          </a:xfrm>
          <a:prstGeom prst="rect">
            <a:avLst/>
          </a:prstGeom>
          <a:noFill/>
        </p:spPr>
        <p:txBody>
          <a:bodyPr wrap="square" rtlCol="0">
            <a:spAutoFit/>
          </a:bodyPr>
          <a:lstStyle/>
          <a:p>
            <a:pPr algn="ctr"/>
            <a:r>
              <a:rPr lang="en-GB" sz="2400" dirty="0">
                <a:solidFill>
                  <a:srgbClr val="D41A6A"/>
                </a:solidFill>
                <a:latin typeface="Calibri" panose="020F0502020204030204" pitchFamily="34" charset="0"/>
                <a:cs typeface="Calibri" panose="020F0502020204030204" pitchFamily="34" charset="0"/>
                <a:hlinkClick r:id="rId4"/>
              </a:rPr>
              <a:t>Persona Canvas δωρεάν λήψη</a:t>
            </a:r>
            <a:endParaRPr lang="en-GB" sz="2400" dirty="0">
              <a:solidFill>
                <a:srgbClr val="D41A6A"/>
              </a:solidFill>
              <a:latin typeface="Calibri" panose="020F0502020204030204" pitchFamily="34" charset="0"/>
              <a:cs typeface="Calibri" panose="020F0502020204030204" pitchFamily="34" charset="0"/>
            </a:endParaRPr>
          </a:p>
        </p:txBody>
      </p:sp>
      <p:pic>
        <p:nvPicPr>
          <p:cNvPr id="4" name="Picture 3">
            <a:hlinkClick r:id="rId5" tooltip="Video Guide - How to Create a Customer Persona"/>
            <a:extLst>
              <a:ext uri="{FF2B5EF4-FFF2-40B4-BE49-F238E27FC236}">
                <a16:creationId xmlns:a16="http://schemas.microsoft.com/office/drawing/2014/main" xmlns:p14="http://schemas.microsoft.com/office/powerpoint/2010/main" xmlns:mc="http://schemas.openxmlformats.org/markup-compatibility/2006" xmlns="" id="{021F0E7C-8235-4A1B-BE18-12476F62B592}"/>
              </a:ext>
            </a:extLst>
          </p:cNvPr>
          <p:cNvPicPr>
            <a:picLocks noChangeAspect="1"/>
          </p:cNvPicPr>
          <p:nvPr/>
        </p:nvPicPr>
        <p:blipFill>
          <a:blip r:embed="rId6" cstate="print"/>
          <a:stretch>
            <a:fillRect/>
          </a:stretch>
        </p:blipFill>
        <p:spPr>
          <a:xfrm>
            <a:off x="794347" y="4697336"/>
            <a:ext cx="2817560" cy="1855864"/>
          </a:xfrm>
          <a:prstGeom prst="rect">
            <a:avLst/>
          </a:prstGeom>
        </p:spPr>
      </p:pic>
      <p:sp>
        <p:nvSpPr>
          <p:cNvPr id="5" name="TextBox 4">
            <a:extLst>
              <a:ext uri="{FF2B5EF4-FFF2-40B4-BE49-F238E27FC236}">
                <a16:creationId xmlns:a16="http://schemas.microsoft.com/office/drawing/2014/main" xmlns:p14="http://schemas.microsoft.com/office/powerpoint/2010/main" xmlns:mc="http://schemas.openxmlformats.org/markup-compatibility/2006" xmlns="" id="{E53D742F-E087-450B-891B-933212FF3700}"/>
              </a:ext>
            </a:extLst>
          </p:cNvPr>
          <p:cNvSpPr txBox="1"/>
          <p:nvPr/>
        </p:nvSpPr>
        <p:spPr>
          <a:xfrm>
            <a:off x="380932" y="3323445"/>
            <a:ext cx="3441939" cy="1569660"/>
          </a:xfrm>
          <a:prstGeom prst="rect">
            <a:avLst/>
          </a:prstGeom>
          <a:noFill/>
        </p:spPr>
        <p:txBody>
          <a:bodyPr wrap="square" rtlCol="0">
            <a:spAutoFit/>
          </a:bodyPr>
          <a:lstStyle/>
          <a:p>
            <a:pPr algn="ctr"/>
            <a:r>
              <a:rPr lang="en-GB" sz="2400" dirty="0">
                <a:solidFill>
                  <a:srgbClr val="D41A6A"/>
                </a:solidFill>
                <a:latin typeface="Calibri" panose="020F0502020204030204" pitchFamily="34" charset="0"/>
                <a:cs typeface="Calibri" panose="020F0502020204030204" pitchFamily="34" charset="0"/>
              </a:rPr>
              <a:t>Μάθετε περισσότερα από αυτόν τον οδηγό βίντεο: </a:t>
            </a:r>
            <a:r>
              <a:rPr lang="en-GB" sz="2400" dirty="0">
                <a:solidFill>
                  <a:srgbClr val="D41A6A"/>
                </a:solidFill>
                <a:latin typeface="Calibri" panose="020F0502020204030204" pitchFamily="34" charset="0"/>
                <a:cs typeface="Calibri" panose="020F0502020204030204" pitchFamily="34" charset="0"/>
                <a:hlinkClick r:id="rId5"/>
              </a:rPr>
              <a:t>Δημιουργώντας μια Προσωπικότητα Πελάτη</a:t>
            </a:r>
            <a:endParaRPr lang="en-GB" sz="2400" dirty="0">
              <a:solidFill>
                <a:srgbClr val="D41A6A"/>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xmlns:p14="http://schemas.microsoft.com/office/powerpoint/2010/main" xmlns:mc="http://schemas.openxmlformats.org/markup-compatibility/2006" xmlns="" id="{FE225B82-D6FA-4B89-BAC0-572797004647}"/>
              </a:ext>
            </a:extLst>
          </p:cNvPr>
          <p:cNvSpPr txBox="1"/>
          <p:nvPr/>
        </p:nvSpPr>
        <p:spPr>
          <a:xfrm>
            <a:off x="257084" y="1055436"/>
            <a:ext cx="3873261" cy="1754326"/>
          </a:xfrm>
          <a:prstGeom prst="rect">
            <a:avLst/>
          </a:prstGeom>
          <a:noFill/>
        </p:spPr>
        <p:txBody>
          <a:bodyPr wrap="square" rtlCol="0">
            <a:spAutoFit/>
          </a:bodyPr>
          <a:lstStyle/>
          <a:p>
            <a:pPr marL="0" marR="0" lvl="0" indent="0" algn="ctr" rtl="0">
              <a:lnSpc>
                <a:spcPct val="90000"/>
              </a:lnSpc>
              <a:spcBef>
                <a:spcPts val="0"/>
              </a:spcBef>
              <a:spcAft>
                <a:spcPts val="0"/>
              </a:spcAft>
              <a:buNone/>
            </a:pPr>
            <a:r>
              <a:rPr lang="en-GB" sz="2400" dirty="0">
                <a:solidFill>
                  <a:srgbClr val="D41A6A"/>
                </a:solidFill>
                <a:latin typeface="Calibri" panose="020F0502020204030204" pitchFamily="34" charset="0"/>
                <a:ea typeface="Avenir"/>
                <a:cs typeface="Calibri" panose="020F0502020204030204" pitchFamily="34" charset="0"/>
                <a:sym typeface="Avenir"/>
              </a:rPr>
              <a:t>Δοκιμάστε να χαρτογραφήσετε τις σκέψεις σας με ένα flip chart/λευκό πίνακα ή κατεβάστε τον καμβά </a:t>
            </a:r>
            <a:endParaRPr lang="en-GB" sz="2400" dirty="0">
              <a:solidFill>
                <a:srgbClr val="D41A6A"/>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xmlns:p14="http://schemas.microsoft.com/office/powerpoint/2010/main" xmlns:mc="http://schemas.openxmlformats.org/markup-compatibility/2006" xmlns="" id="{83AF5403-D16A-4F14-9C06-A47584FB92E2}"/>
              </a:ext>
            </a:extLst>
          </p:cNvPr>
          <p:cNvSpPr txBox="1"/>
          <p:nvPr/>
        </p:nvSpPr>
        <p:spPr>
          <a:xfrm>
            <a:off x="794346" y="-2425"/>
            <a:ext cx="9716231" cy="1200329"/>
          </a:xfrm>
          <a:prstGeom prst="rect">
            <a:avLst/>
          </a:prstGeom>
          <a:noFill/>
        </p:spPr>
        <p:txBody>
          <a:bodyPr wrap="square" rtlCol="0">
            <a:spAutoFit/>
          </a:bodyPr>
          <a:lstStyle/>
          <a:p>
            <a:r>
              <a:rPr lang="en-GB" sz="4000" b="1" dirty="0">
                <a:solidFill>
                  <a:schemeClr val="bg1"/>
                </a:solidFill>
                <a:latin typeface="Calibri" panose="020F0502020204030204" pitchFamily="34" charset="0"/>
                <a:cs typeface="Calibri" panose="020F0502020204030204" pitchFamily="34" charset="0"/>
              </a:rPr>
              <a:t>Άσκηση 1 - </a:t>
            </a:r>
            <a:r>
              <a:rPr lang="en-GB" sz="3200" b="1" dirty="0">
                <a:solidFill>
                  <a:schemeClr val="bg1"/>
                </a:solidFill>
                <a:latin typeface="Calibri" panose="020F0502020204030204" pitchFamily="34" charset="0"/>
                <a:cs typeface="Calibri" panose="020F0502020204030204" pitchFamily="34" charset="0"/>
              </a:rPr>
              <a:t>Δημιουργία μιας προσωπικότητας πελάτη</a:t>
            </a:r>
          </a:p>
        </p:txBody>
      </p:sp>
      <p:sp>
        <p:nvSpPr>
          <p:cNvPr id="7" name="CasellaDiTesto 6">
            <a:extLst>
              <a:ext uri="{FF2B5EF4-FFF2-40B4-BE49-F238E27FC236}">
                <a16:creationId xmlns:a16="http://schemas.microsoft.com/office/drawing/2014/main" xmlns:p14="http://schemas.microsoft.com/office/powerpoint/2010/main" xmlns:mc="http://schemas.openxmlformats.org/markup-compatibility/2006" xmlns="" id="{4A730859-2102-C464-471B-11BBBE151B51}"/>
              </a:ext>
            </a:extLst>
          </p:cNvPr>
          <p:cNvSpPr txBox="1"/>
          <p:nvPr/>
        </p:nvSpPr>
        <p:spPr>
          <a:xfrm>
            <a:off x="3657602" y="1600201"/>
            <a:ext cx="184731" cy="307777"/>
          </a:xfrm>
          <a:prstGeom prst="rect">
            <a:avLst/>
          </a:prstGeom>
          <a:noFill/>
        </p:spPr>
        <p:txBody>
          <a:bodyPr wrap="none" rtlCol="0">
            <a:spAutoFit/>
          </a:bodyPr>
          <a:lstStyle/>
          <a:p>
            <a:endParaRPr lang="it-IT" dirty="0"/>
          </a:p>
        </p:txBody>
      </p:sp>
    </p:spTree>
  </p:cSld>
  <p:clrMapOvr>
    <a:masterClrMapping/>
  </p:clrMapOvr>
  <mc:AlternateContent xmlns:mc="http://schemas.openxmlformats.org/markup-compatibility/2006">
    <mc:Choice xmlns:p14="http://schemas.microsoft.com/office/powerpoint/2010/main" xmlns:a16="http://schemas.microsoft.com/office/drawing/2014/main" xmlns="" Requires="p14">
      <p:transition spd="slow" p14:dur="1500">
        <p:random/>
      </p:transition>
    </mc:Choice>
    <mc:Fallback>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25"/>
          <p:cNvSpPr txBox="1">
            <a:spLocks noGrp="1"/>
          </p:cNvSpPr>
          <p:nvPr>
            <p:ph type="body" idx="1"/>
          </p:nvPr>
        </p:nvSpPr>
        <p:spPr>
          <a:xfrm>
            <a:off x="321547" y="226231"/>
            <a:ext cx="5614879" cy="63152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43794"/>
              </a:buClr>
              <a:buSzPts val="3600"/>
              <a:buNone/>
            </a:pPr>
            <a:r>
              <a:rPr lang="en-GB" dirty="0">
                <a:latin typeface="Calibri" panose="020F0502020204030204" pitchFamily="34" charset="0"/>
                <a:cs typeface="Calibri" panose="020F0502020204030204" pitchFamily="34" charset="0"/>
              </a:rPr>
              <a:t>Ο χάρτης ενσυναίσθησης</a:t>
            </a:r>
            <a:endParaRPr dirty="0">
              <a:latin typeface="Calibri" panose="020F0502020204030204" pitchFamily="34" charset="0"/>
              <a:cs typeface="Calibri" panose="020F0502020204030204" pitchFamily="34" charset="0"/>
            </a:endParaRPr>
          </a:p>
        </p:txBody>
      </p:sp>
      <p:sp>
        <p:nvSpPr>
          <p:cNvPr id="314" name="Google Shape;314;p25"/>
          <p:cNvSpPr txBox="1">
            <a:spLocks noGrp="1"/>
          </p:cNvSpPr>
          <p:nvPr>
            <p:ph type="body" idx="3"/>
          </p:nvPr>
        </p:nvSpPr>
        <p:spPr>
          <a:xfrm>
            <a:off x="321548" y="974705"/>
            <a:ext cx="6206477" cy="570850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3B3E3F"/>
              </a:buClr>
              <a:buSzPts val="2400"/>
              <a:buNone/>
            </a:pPr>
            <a:r>
              <a:rPr lang="en-GB" b="0" i="1" dirty="0">
                <a:solidFill>
                  <a:schemeClr val="tx2">
                    <a:lumMod val="25000"/>
                  </a:schemeClr>
                </a:solidFill>
                <a:latin typeface="Calibri" panose="020F0502020204030204" pitchFamily="34" charset="0"/>
                <a:cs typeface="Calibri" panose="020F0502020204030204" pitchFamily="34" charset="0"/>
                <a:sym typeface="Avenir"/>
              </a:rPr>
              <a:t>"Αν θέλετε να σχεδιάσετε στιγμές θαυμασμού για τους επισκέπτες, τότε πρέπει να δείτε τον κόσμο μέσα από τα μάτια τους". Culture Connect</a:t>
            </a:r>
            <a:endParaRPr i="1" dirty="0">
              <a:solidFill>
                <a:schemeClr val="tx2">
                  <a:lumMod val="25000"/>
                </a:schemeClr>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rgbClr val="7F7F7F"/>
              </a:buClr>
              <a:buSzPts val="2400"/>
              <a:buNone/>
            </a:pPr>
            <a:endParaRPr lang="en-GB" sz="900" b="0" i="0" dirty="0">
              <a:solidFill>
                <a:schemeClr val="tx2">
                  <a:lumMod val="25000"/>
                </a:schemeClr>
              </a:solidFill>
              <a:latin typeface="Calibri" panose="020F0502020204030204" pitchFamily="34" charset="0"/>
              <a:ea typeface="Arial"/>
              <a:cs typeface="Calibri" panose="020F0502020204030204" pitchFamily="34" charset="0"/>
              <a:sym typeface="Arial"/>
            </a:endParaRPr>
          </a:p>
          <a:p>
            <a:pPr marL="0" lvl="0" indent="0" algn="l" rtl="0">
              <a:lnSpc>
                <a:spcPct val="100000"/>
              </a:lnSpc>
              <a:spcBef>
                <a:spcPts val="0"/>
              </a:spcBef>
              <a:spcAft>
                <a:spcPts val="0"/>
              </a:spcAft>
              <a:buClr>
                <a:srgbClr val="7F7F7F"/>
              </a:buClr>
              <a:buSzPts val="2400"/>
              <a:buNone/>
            </a:pPr>
            <a:r>
              <a:rPr lang="en-GB" b="0" i="0" dirty="0">
                <a:solidFill>
                  <a:schemeClr val="tx2">
                    <a:lumMod val="25000"/>
                  </a:schemeClr>
                </a:solidFill>
                <a:latin typeface="Calibri" panose="020F0502020204030204" pitchFamily="34" charset="0"/>
                <a:ea typeface="Arial"/>
                <a:cs typeface="Calibri" panose="020F0502020204030204" pitchFamily="34" charset="0"/>
                <a:sym typeface="Arial"/>
              </a:rPr>
              <a:t>Οι προσωποποιήσεις δεν είναι το μόνο εργαλείο για την κατανόηση των χρηστών σας. Ο χάρτης ενσυναίσθησης είναι ένα απλό, εύπεπτο, οπτικό εργαλείο που αποτυπώνει τη γνώση σχετικά με τις συμπεριφορές και τις στάσεις ενός χρήστη. Μπορεί να διερευνήσει το </a:t>
            </a:r>
            <a:r>
              <a:rPr lang="en-GB" sz="2400" dirty="0">
                <a:solidFill>
                  <a:schemeClr val="tx2">
                    <a:lumMod val="25000"/>
                  </a:schemeClr>
                </a:solidFill>
                <a:latin typeface="Calibri" panose="020F0502020204030204" pitchFamily="34" charset="0"/>
                <a:cs typeface="Calibri" panose="020F0502020204030204" pitchFamily="34" charset="0"/>
                <a:sym typeface="Avenir"/>
              </a:rPr>
              <a:t>κοινωνικό πλαίσιο που επηρεάζει βαθιά τον τρόπο με τον οποίο ο επισκέπτης σας σκέφτεται, αισθάνεται, ενεργεί και συμπεριφέρεται. </a:t>
            </a:r>
            <a:endParaRPr dirty="0">
              <a:solidFill>
                <a:schemeClr val="tx2">
                  <a:lumMod val="25000"/>
                </a:schemeClr>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Arial"/>
              <a:buNone/>
            </a:pPr>
            <a:endParaRPr sz="800" dirty="0">
              <a:solidFill>
                <a:schemeClr val="tx2">
                  <a:lumMod val="25000"/>
                </a:schemeClr>
              </a:solidFill>
              <a:latin typeface="Calibri" panose="020F0502020204030204" pitchFamily="34" charset="0"/>
              <a:cs typeface="Calibri" panose="020F0502020204030204" pitchFamily="34" charset="0"/>
              <a:sym typeface="Avenir"/>
            </a:endParaRPr>
          </a:p>
          <a:p>
            <a:pPr marL="0" lvl="0" indent="0" algn="l" rtl="0">
              <a:lnSpc>
                <a:spcPct val="100000"/>
              </a:lnSpc>
              <a:spcBef>
                <a:spcPts val="0"/>
              </a:spcBef>
              <a:spcAft>
                <a:spcPts val="0"/>
              </a:spcAft>
              <a:buClr>
                <a:schemeClr val="dk1"/>
              </a:buClr>
              <a:buSzPts val="1100"/>
              <a:buFont typeface="Arial"/>
              <a:buNone/>
            </a:pPr>
            <a:r>
              <a:rPr lang="en-GB" sz="2400" dirty="0">
                <a:solidFill>
                  <a:schemeClr val="tx2">
                    <a:lumMod val="25000"/>
                  </a:schemeClr>
                </a:solidFill>
                <a:latin typeface="Calibri" panose="020F0502020204030204" pitchFamily="34" charset="0"/>
                <a:cs typeface="Calibri" panose="020F0502020204030204" pitchFamily="34" charset="0"/>
                <a:sym typeface="Avenir"/>
              </a:rPr>
              <a:t>Με τη χρήση αυτού του χάρτη, μπορείτε να αποκαλύψετε τι είναι πιθανό να πει ο στόχος σας για τις υπηρεσίες σας, πώς μπορεί να αντιδράσει στα μηνύματά σας και πώς μπορείτε να περιγράψετε το πρόσωπο στο οποίο στοχεύετε.</a:t>
            </a:r>
            <a:endParaRPr dirty="0">
              <a:solidFill>
                <a:schemeClr val="tx2">
                  <a:lumMod val="25000"/>
                </a:schemeClr>
              </a:solidFill>
              <a:latin typeface="Calibri" panose="020F0502020204030204" pitchFamily="34" charset="0"/>
              <a:ea typeface="Calibri"/>
              <a:cs typeface="Calibri" panose="020F0502020204030204" pitchFamily="34" charset="0"/>
              <a:sym typeface="Calibri"/>
            </a:endParaRPr>
          </a:p>
          <a:p>
            <a:pPr marL="0" lvl="0" indent="0" algn="l" rtl="0">
              <a:lnSpc>
                <a:spcPct val="100000"/>
              </a:lnSpc>
              <a:spcBef>
                <a:spcPts val="0"/>
              </a:spcBef>
              <a:spcAft>
                <a:spcPts val="0"/>
              </a:spcAft>
              <a:buClr>
                <a:srgbClr val="7F7F7F"/>
              </a:buClr>
              <a:buSzPts val="2400"/>
              <a:buNone/>
            </a:pPr>
            <a:endParaRPr lang="en-GB" sz="900" b="0" i="0" dirty="0">
              <a:solidFill>
                <a:srgbClr val="1A1A1A"/>
              </a:solidFill>
              <a:effectLst/>
              <a:latin typeface="Calibri" panose="020F0502020204030204" pitchFamily="34" charset="0"/>
              <a:cs typeface="Calibri" panose="020F0502020204030204" pitchFamily="34" charset="0"/>
            </a:endParaRPr>
          </a:p>
        </p:txBody>
      </p:sp>
      <p:sp>
        <p:nvSpPr>
          <p:cNvPr id="3" name="Picture Placeholder 2">
            <a:extLst>
              <a:ext uri="{FF2B5EF4-FFF2-40B4-BE49-F238E27FC236}">
                <a16:creationId xmlns:a16="http://schemas.microsoft.com/office/drawing/2014/main" xmlns:p14="http://schemas.microsoft.com/office/powerpoint/2010/main" xmlns:mc="http://schemas.openxmlformats.org/markup-compatibility/2006" xmlns:ahyp="http://schemas.microsoft.com/office/drawing/2018/hyperlinkcolor" xmlns:a14="http://schemas.microsoft.com/office/drawing/2010/main" xmlns="" id="{6F4107F4-8957-40D1-8B87-12BAC0E7E91A}"/>
              </a:ext>
            </a:extLst>
          </p:cNvPr>
          <p:cNvSpPr>
            <a:spLocks noGrp="1"/>
          </p:cNvSpPr>
          <p:nvPr>
            <p:ph type="pic" idx="2"/>
          </p:nvPr>
        </p:nvSpPr>
        <p:spPr/>
      </p:sp>
      <p:pic>
        <p:nvPicPr>
          <p:cNvPr id="3078" name="Picture 6" descr="Photo of a Man Sitting Under the Tree">
            <a:extLst>
              <a:ext uri="{FF2B5EF4-FFF2-40B4-BE49-F238E27FC236}">
                <a16:creationId xmlns:a16="http://schemas.microsoft.com/office/drawing/2014/main" xmlns:p14="http://schemas.microsoft.com/office/powerpoint/2010/main" xmlns:mc="http://schemas.openxmlformats.org/markup-compatibility/2006" xmlns:ahyp="http://schemas.microsoft.com/office/drawing/2018/hyperlinkcolor" xmlns:a14="http://schemas.microsoft.com/office/drawing/2010/main" xmlns="" id="{27963928-6A46-4CFA-96CF-586460204143}"/>
              </a:ext>
            </a:extLst>
          </p:cNvPr>
          <p:cNvPicPr>
            <a:picLocks noChangeAspect="1" noChangeArrowheads="1"/>
          </p:cNvPicPr>
          <p:nvPr/>
        </p:nvPicPr>
        <p:blipFill rotWithShape="1">
          <a:blip r:embed="rId3" cstate="print">
            <a:extLst>
              <a:ext uri="{28A0092B-C50C-407E-A947-70E740481C1C}">
                <a14:useLocalDpi xmlns:a14="http://schemas.microsoft.com/office/drawing/2010/main" xmlns:p14="http://schemas.microsoft.com/office/powerpoint/2010/main" xmlns:mc="http://schemas.openxmlformats.org/markup-compatibility/2006" xmlns:ahyp="http://schemas.microsoft.com/office/drawing/2018/hyperlinkcolor" xmlns:a16="http://schemas.microsoft.com/office/drawing/2014/main" xmlns="" val="0"/>
              </a:ext>
            </a:extLst>
          </a:blip>
          <a:srcRect l="6422" t="2036" r="7117"/>
          <a:stretch/>
        </p:blipFill>
        <p:spPr bwMode="auto">
          <a:xfrm>
            <a:off x="7120648" y="3112852"/>
            <a:ext cx="3591233" cy="4068999"/>
          </a:xfrm>
          <a:prstGeom prst="rect">
            <a:avLst/>
          </a:prstGeom>
          <a:noFill/>
          <a:extLst>
            <a:ext uri="{909E8E84-426E-40DD-AFC4-6F175D3DCCD1}">
              <a14:hiddenFill xmlns:a14="http://schemas.microsoft.com/office/drawing/2010/main" xmlns:p14="http://schemas.microsoft.com/office/powerpoint/2010/main" xmlns:mc="http://schemas.openxmlformats.org/markup-compatibility/2006" xmlns:ahyp="http://schemas.microsoft.com/office/drawing/2018/hyperlinkcolor" xmlns:a16="http://schemas.microsoft.com/office/drawing/2014/main" xmlns="">
                <a:solidFill>
                  <a:srgbClr val="FFFFFF"/>
                </a:solidFill>
              </a14:hiddenFill>
            </a:ext>
          </a:extLst>
        </p:spPr>
      </p:pic>
      <p:sp>
        <p:nvSpPr>
          <p:cNvPr id="2" name="TextBox 1">
            <a:extLst>
              <a:ext uri="{FF2B5EF4-FFF2-40B4-BE49-F238E27FC236}">
                <a16:creationId xmlns:a16="http://schemas.microsoft.com/office/drawing/2014/main" xmlns:p14="http://schemas.microsoft.com/office/powerpoint/2010/main" xmlns:mc="http://schemas.openxmlformats.org/markup-compatibility/2006" xmlns:ahyp="http://schemas.microsoft.com/office/drawing/2018/hyperlinkcolor" xmlns:a14="http://schemas.microsoft.com/office/drawing/2010/main" xmlns="" id="{2F453514-4BBB-49A8-957B-6F58B56A3418}"/>
              </a:ext>
            </a:extLst>
          </p:cNvPr>
          <p:cNvSpPr txBox="1"/>
          <p:nvPr/>
        </p:nvSpPr>
        <p:spPr>
          <a:xfrm>
            <a:off x="11203913" y="5898383"/>
            <a:ext cx="763675" cy="1061829"/>
          </a:xfrm>
          <a:prstGeom prst="rect">
            <a:avLst/>
          </a:prstGeom>
          <a:noFill/>
        </p:spPr>
        <p:txBody>
          <a:bodyPr wrap="square" rtlCol="0">
            <a:spAutoFit/>
          </a:bodyPr>
          <a:lstStyle/>
          <a:p>
            <a:r>
              <a:rPr lang="en-GB" sz="900" b="0" i="0" dirty="0">
                <a:solidFill>
                  <a:schemeClr val="bg1"/>
                </a:solidFill>
                <a:effectLst/>
                <a:latin typeface="Calibri" panose="020F0502020204030204" pitchFamily="34" charset="0"/>
                <a:cs typeface="Calibri" panose="020F0502020204030204" pitchFamily="34" charset="0"/>
              </a:rPr>
              <a:t>Φωτογραφία του </a:t>
            </a:r>
            <a:r>
              <a:rPr lang="en-GB" sz="900" b="1" i="0" u="none" strike="noStrike" dirty="0">
                <a:solidFill>
                  <a:srgbClr val="0563C1"/>
                </a:solidFill>
                <a:effectLst/>
                <a:latin typeface="Calibri" panose="020F0502020204030204" pitchFamily="34" charset="0"/>
                <a:cs typeface="Calibri" panose="020F0502020204030204" pitchFamily="34" charset="0"/>
                <a:hlinkClick r:id="rId4">
                  <a:extLst>
                    <a:ext uri="{A12FA001-AC4F-418D-AE19-62706E023703}">
                      <ahyp:hlinkClr xmlns:p14="http://schemas.microsoft.com/office/powerpoint/2010/main" xmlns:mc="http://schemas.openxmlformats.org/markup-compatibility/2006" xmlns:ahyp="http://schemas.microsoft.com/office/drawing/2018/hyperlinkcolor" xmlns:a14="http://schemas.microsoft.com/office/drawing/2010/main" xmlns:a16="http://schemas.microsoft.com/office/drawing/2014/main" xmlns="" val="tx"/>
                    </a:ext>
                  </a:extLst>
                </a:hlinkClick>
              </a:rPr>
              <a:t>Samuel Theo Manat </a:t>
            </a:r>
            <a:r>
              <a:rPr lang="en-GB" sz="900" b="1" i="0" u="none" strike="noStrike" dirty="0" err="1">
                <a:solidFill>
                  <a:schemeClr val="bg1"/>
                </a:solidFill>
                <a:effectLst/>
                <a:latin typeface="Calibri" panose="020F0502020204030204" pitchFamily="34" charset="0"/>
                <a:cs typeface="Calibri" panose="020F0502020204030204" pitchFamily="34" charset="0"/>
                <a:hlinkClick r:id="rId4">
                  <a:extLst>
                    <a:ext uri="{A12FA001-AC4F-418D-AE19-62706E023703}">
                      <ahyp:hlinkClr xmlns:p14="http://schemas.microsoft.com/office/powerpoint/2010/main" xmlns:mc="http://schemas.openxmlformats.org/markup-compatibility/2006" xmlns:ahyp="http://schemas.microsoft.com/office/drawing/2018/hyperlinkcolor" xmlns:a14="http://schemas.microsoft.com/office/drawing/2010/main" xmlns:a16="http://schemas.microsoft.com/office/drawing/2014/main" xmlns="" val="tx"/>
                    </a:ext>
                  </a:extLst>
                </a:hlinkClick>
              </a:rPr>
              <a:t>Silitonga </a:t>
            </a:r>
            <a:r>
              <a:rPr lang="en-GB" sz="900" b="0" i="0" dirty="0">
                <a:solidFill>
                  <a:schemeClr val="bg1"/>
                </a:solidFill>
                <a:effectLst/>
                <a:latin typeface="Calibri" panose="020F0502020204030204" pitchFamily="34" charset="0"/>
                <a:cs typeface="Calibri" panose="020F0502020204030204" pitchFamily="34" charset="0"/>
              </a:rPr>
              <a:t>από το </a:t>
            </a:r>
            <a:r>
              <a:rPr lang="en-GB" sz="900" b="1" i="0" u="none" strike="noStrike" dirty="0" err="1">
                <a:solidFill>
                  <a:schemeClr val="bg1"/>
                </a:solidFill>
                <a:effectLst/>
                <a:latin typeface="Calibri" panose="020F0502020204030204" pitchFamily="34" charset="0"/>
                <a:cs typeface="Calibri" panose="020F0502020204030204" pitchFamily="34" charset="0"/>
                <a:hlinkClick r:id="rId5">
                  <a:extLst>
                    <a:ext uri="{A12FA001-AC4F-418D-AE19-62706E023703}">
                      <ahyp:hlinkClr xmlns:p14="http://schemas.microsoft.com/office/powerpoint/2010/main" xmlns:mc="http://schemas.openxmlformats.org/markup-compatibility/2006" xmlns:ahyp="http://schemas.microsoft.com/office/drawing/2018/hyperlinkcolor" xmlns:a14="http://schemas.microsoft.com/office/drawing/2010/main" xmlns:a16="http://schemas.microsoft.com/office/drawing/2014/main" xmlns="" val="tx"/>
                    </a:ext>
                  </a:extLst>
                </a:hlinkClick>
              </a:rPr>
              <a:t>Pexels</a:t>
            </a:r>
            <a:endParaRPr lang="en-GB" sz="900" dirty="0">
              <a:solidFill>
                <a:schemeClr val="bg1"/>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xmlns:ahyp="http://schemas.microsoft.com/office/drawing/2018/hyperlinkcolor" xmlns:a14="http://schemas.microsoft.com/office/drawing/2010/main" xmlns:a16="http://schemas.microsoft.com/office/drawing/2014/main" xmlns="" Requires="p14">
      <p:transition spd="slow" p14:dur="1500">
        <p:random/>
      </p:transition>
    </mc:Choice>
    <mc:Fallback>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4098" name="Picture 2" descr="Crop person putting Idea title in cardboard box with Brain inscription on head of female on light background">
            <a:extLst>
              <a:ext uri="{FF2B5EF4-FFF2-40B4-BE49-F238E27FC236}">
                <a16:creationId xmlns:a16="http://schemas.microsoft.com/office/drawing/2014/main" xmlns:p14="http://schemas.microsoft.com/office/powerpoint/2010/main" xmlns:mc="http://schemas.openxmlformats.org/markup-compatibility/2006" xmlns:ahyp="http://schemas.microsoft.com/office/drawing/2018/hyperlinkcolor" xmlns:a14="http://schemas.microsoft.com/office/drawing/2010/main" xmlns="" id="{6E7086E5-CC02-43CC-A357-597A5435DC8B}"/>
              </a:ext>
            </a:extLst>
          </p:cNvPr>
          <p:cNvPicPr>
            <a:picLocks noChangeAspect="1" noChangeArrowheads="1"/>
          </p:cNvPicPr>
          <p:nvPr/>
        </p:nvPicPr>
        <p:blipFill rotWithShape="1">
          <a:blip r:embed="rId3" cstate="print">
            <a:extLst>
              <a:ext uri="{28A0092B-C50C-407E-A947-70E740481C1C}">
                <a14:useLocalDpi xmlns:a14="http://schemas.microsoft.com/office/drawing/2010/main" xmlns:p14="http://schemas.microsoft.com/office/powerpoint/2010/main" xmlns:mc="http://schemas.openxmlformats.org/markup-compatibility/2006" xmlns:ahyp="http://schemas.microsoft.com/office/drawing/2018/hyperlinkcolor" xmlns:a16="http://schemas.microsoft.com/office/drawing/2014/main" xmlns="" val="0"/>
              </a:ext>
            </a:extLst>
          </a:blip>
          <a:srcRect l="25530"/>
          <a:stretch/>
        </p:blipFill>
        <p:spPr bwMode="auto">
          <a:xfrm>
            <a:off x="8908330" y="631527"/>
            <a:ext cx="3283671" cy="6614038"/>
          </a:xfrm>
          <a:prstGeom prst="rect">
            <a:avLst/>
          </a:prstGeom>
          <a:noFill/>
          <a:extLst>
            <a:ext uri="{909E8E84-426E-40DD-AFC4-6F175D3DCCD1}">
              <a14:hiddenFill xmlns:a14="http://schemas.microsoft.com/office/drawing/2010/main" xmlns:p14="http://schemas.microsoft.com/office/powerpoint/2010/main" xmlns:mc="http://schemas.openxmlformats.org/markup-compatibility/2006" xmlns:ahyp="http://schemas.microsoft.com/office/drawing/2018/hyperlinkcolor" xmlns:a16="http://schemas.microsoft.com/office/drawing/2014/main" xmlns="">
                <a:solidFill>
                  <a:srgbClr val="FFFFFF"/>
                </a:solidFill>
              </a14:hiddenFill>
            </a:ext>
          </a:extLst>
        </p:spPr>
      </p:pic>
      <p:sp>
        <p:nvSpPr>
          <p:cNvPr id="320" name="Google Shape;320;p26"/>
          <p:cNvSpPr txBox="1">
            <a:spLocks noGrp="1"/>
          </p:cNvSpPr>
          <p:nvPr>
            <p:ph type="sldNum" idx="12"/>
          </p:nvPr>
        </p:nvSpPr>
        <p:spPr>
          <a:xfrm>
            <a:off x="7722021" y="6560802"/>
            <a:ext cx="4301303" cy="22956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28</a:t>
            </a:fld>
            <a:endParaRPr dirty="0"/>
          </a:p>
        </p:txBody>
      </p:sp>
      <p:sp>
        <p:nvSpPr>
          <p:cNvPr id="321" name="Google Shape;321;p26"/>
          <p:cNvSpPr txBox="1">
            <a:spLocks noGrp="1"/>
          </p:cNvSpPr>
          <p:nvPr>
            <p:ph type="body" idx="1"/>
          </p:nvPr>
        </p:nvSpPr>
        <p:spPr>
          <a:xfrm>
            <a:off x="385767" y="57138"/>
            <a:ext cx="11260668" cy="63152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GB" dirty="0">
                <a:solidFill>
                  <a:schemeClr val="lt1"/>
                </a:solidFill>
              </a:rPr>
              <a:t>Αποκάλυψη των κινήτρων</a:t>
            </a:r>
            <a:endParaRPr dirty="0"/>
          </a:p>
        </p:txBody>
      </p:sp>
      <p:sp>
        <p:nvSpPr>
          <p:cNvPr id="322" name="Google Shape;322;p26"/>
          <p:cNvSpPr txBox="1">
            <a:spLocks noGrp="1"/>
          </p:cNvSpPr>
          <p:nvPr>
            <p:ph type="body" idx="2"/>
          </p:nvPr>
        </p:nvSpPr>
        <p:spPr>
          <a:xfrm>
            <a:off x="296989" y="826592"/>
            <a:ext cx="8369491" cy="559628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21202E"/>
              </a:buClr>
              <a:buSzPts val="2200"/>
              <a:buNone/>
            </a:pPr>
            <a:r>
              <a:rPr lang="en-GB" i="0" dirty="0">
                <a:solidFill>
                  <a:srgbClr val="21202E"/>
                </a:solidFill>
                <a:latin typeface="Calibri" panose="020F0502020204030204" pitchFamily="34" charset="0"/>
                <a:ea typeface="Arial"/>
                <a:cs typeface="Calibri" panose="020F0502020204030204" pitchFamily="34" charset="0"/>
                <a:sym typeface="Arial"/>
              </a:rPr>
              <a:t>Ένας από τους κύριους στόχους του σταδίου της ενσυναίσθησης είναι ο εντοπισμός των αναγκών </a:t>
            </a:r>
            <a:r>
              <a:rPr lang="en-GB" dirty="0">
                <a:solidFill>
                  <a:srgbClr val="21202E"/>
                </a:solidFill>
                <a:latin typeface="Calibri" panose="020F0502020204030204" pitchFamily="34" charset="0"/>
                <a:ea typeface="Arial"/>
                <a:cs typeface="Calibri" panose="020F0502020204030204" pitchFamily="34" charset="0"/>
                <a:sym typeface="Arial"/>
              </a:rPr>
              <a:t>και των </a:t>
            </a:r>
            <a:r>
              <a:rPr lang="en-GB" i="0" dirty="0">
                <a:solidFill>
                  <a:srgbClr val="21202E"/>
                </a:solidFill>
                <a:latin typeface="Calibri" panose="020F0502020204030204" pitchFamily="34" charset="0"/>
                <a:ea typeface="Arial"/>
                <a:cs typeface="Calibri" panose="020F0502020204030204" pitchFamily="34" charset="0"/>
                <a:sym typeface="Arial"/>
              </a:rPr>
              <a:t>συμπεριφορών των επισκεπτών που είναι κρυφές ή ανομολόγητες. Είναι σημαντικό να γίνεται </a:t>
            </a:r>
            <a:r>
              <a:rPr lang="en-GB" i="0" dirty="0">
                <a:solidFill>
                  <a:srgbClr val="D41A6A"/>
                </a:solidFill>
                <a:latin typeface="Calibri" panose="020F0502020204030204" pitchFamily="34" charset="0"/>
                <a:ea typeface="Arial"/>
                <a:cs typeface="Calibri" panose="020F0502020204030204" pitchFamily="34" charset="0"/>
                <a:sym typeface="Arial"/>
              </a:rPr>
              <a:t>διάκριση μεταξύ του τι λένε οι άνθρωποι ότι θα έκαναν σε μια συγκεκριμένη κατάσταση και του τι κάνουν στην πραγματικότητα</a:t>
            </a:r>
            <a:r>
              <a:rPr lang="en-GB" i="0" dirty="0">
                <a:solidFill>
                  <a:srgbClr val="21202E"/>
                </a:solidFill>
                <a:latin typeface="Calibri" panose="020F0502020204030204" pitchFamily="34" charset="0"/>
                <a:ea typeface="Arial"/>
                <a:cs typeface="Calibri" panose="020F0502020204030204" pitchFamily="34" charset="0"/>
                <a:sym typeface="Arial"/>
              </a:rPr>
              <a:t>. Στην πραγματικότητα, οι χρήστες έχουν συνήθειες ή επιθυμίες που δεν γνωρίζουν, γι' αυτό είναι σημαντικό να τις παρατηρούμε σε δράση.</a:t>
            </a:r>
            <a:r>
              <a:rPr lang="en-GB" dirty="0">
                <a:solidFill>
                  <a:srgbClr val="21202E"/>
                </a:solidFill>
                <a:latin typeface="Calibri" panose="020F0502020204030204" pitchFamily="34" charset="0"/>
                <a:cs typeface="Calibri" panose="020F0502020204030204" pitchFamily="34" charset="0"/>
              </a:rPr>
              <a:t/>
            </a:r>
            <a:br>
              <a:rPr lang="en-GB" dirty="0">
                <a:solidFill>
                  <a:srgbClr val="21202E"/>
                </a:solidFill>
                <a:latin typeface="Calibri" panose="020F0502020204030204" pitchFamily="34" charset="0"/>
                <a:cs typeface="Calibri" panose="020F0502020204030204" pitchFamily="34" charset="0"/>
              </a:rPr>
            </a:br>
            <a:endParaRPr lang="en-GB" sz="800" dirty="0">
              <a:solidFill>
                <a:srgbClr val="21202E"/>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rgbClr val="21202E"/>
              </a:buClr>
              <a:buSzPts val="2200"/>
              <a:buNone/>
            </a:pPr>
            <a:r>
              <a:rPr lang="en-GB" i="0" dirty="0">
                <a:solidFill>
                  <a:srgbClr val="21202E"/>
                </a:solidFill>
                <a:latin typeface="Calibri" panose="020F0502020204030204" pitchFamily="34" charset="0"/>
                <a:ea typeface="Arial"/>
                <a:cs typeface="Calibri" panose="020F0502020204030204" pitchFamily="34" charset="0"/>
                <a:sym typeface="Arial"/>
              </a:rPr>
              <a:t>Η ενσυναισθητική έρευνα </a:t>
            </a:r>
            <a:r>
              <a:rPr lang="en-GB" dirty="0">
                <a:solidFill>
                  <a:srgbClr val="21202E"/>
                </a:solidFill>
                <a:latin typeface="Calibri" panose="020F0502020204030204" pitchFamily="34" charset="0"/>
                <a:ea typeface="Arial"/>
                <a:cs typeface="Calibri" panose="020F0502020204030204" pitchFamily="34" charset="0"/>
                <a:sym typeface="Arial"/>
              </a:rPr>
              <a:t>και </a:t>
            </a:r>
            <a:r>
              <a:rPr lang="en-GB" i="0" dirty="0">
                <a:solidFill>
                  <a:srgbClr val="21202E"/>
                </a:solidFill>
                <a:latin typeface="Calibri" panose="020F0502020204030204" pitchFamily="34" charset="0"/>
                <a:ea typeface="Arial"/>
                <a:cs typeface="Calibri" panose="020F0502020204030204" pitchFamily="34" charset="0"/>
                <a:sym typeface="Arial"/>
              </a:rPr>
              <a:t>σχεδιασμός δεν ενδιαφέρεται για στοιχεία σχετικά με τον χρήστη, όπως η ηλικία ή η τοποθεσία του. Επικεντρώνεται στα συναισθήματά τους απέναντι σε ένα προϊόν και στα κίνητρά τους σε ορισμένες καταστάσεις - Γιατί συμπεριφέρονται με συγκεκριμένο τρόπο; Γιατί κάνουν κλικ εδώ και όχι εκεί όταν τους παρουσιάζεται μια συγκεκριμένη οθόνη ή σελίδα; Αυτές είναι οι γνώσεις που ανακαλύπτετε κατά τη φάση της ενσυναίσθησης και θα σας βοηθήσουν να δημιουργήσετε εμπειρίες που θα μείνουν αξέχαστες στο κοινό σας. </a:t>
            </a:r>
          </a:p>
          <a:p>
            <a:pPr marL="0" lvl="0" indent="0" algn="l" rtl="0">
              <a:lnSpc>
                <a:spcPct val="100000"/>
              </a:lnSpc>
              <a:spcBef>
                <a:spcPts val="0"/>
              </a:spcBef>
              <a:spcAft>
                <a:spcPts val="0"/>
              </a:spcAft>
              <a:buClr>
                <a:srgbClr val="21202E"/>
              </a:buClr>
              <a:buSzPts val="2200"/>
              <a:buNone/>
            </a:pPr>
            <a:r>
              <a:rPr lang="en-GB" dirty="0">
                <a:solidFill>
                  <a:srgbClr val="21202E"/>
                </a:solidFill>
                <a:latin typeface="Calibri" panose="020F0502020204030204" pitchFamily="34" charset="0"/>
                <a:ea typeface="Arial"/>
                <a:cs typeface="Calibri" panose="020F0502020204030204" pitchFamily="34" charset="0"/>
                <a:sym typeface="Arial"/>
              </a:rPr>
              <a:t>                         </a:t>
            </a:r>
            <a:r>
              <a:rPr lang="en-GB" i="0" dirty="0">
                <a:solidFill>
                  <a:srgbClr val="21202E"/>
                </a:solidFill>
                <a:latin typeface="Calibri" panose="020F0502020204030204" pitchFamily="34" charset="0"/>
                <a:ea typeface="Arial"/>
                <a:cs typeface="Calibri" panose="020F0502020204030204" pitchFamily="34" charset="0"/>
                <a:sym typeface="Arial"/>
              </a:rPr>
              <a:t>                                                  </a:t>
            </a:r>
          </a:p>
          <a:p>
            <a:pPr marL="0" lvl="0" indent="0" algn="l" rtl="0">
              <a:lnSpc>
                <a:spcPct val="100000"/>
              </a:lnSpc>
              <a:spcBef>
                <a:spcPts val="0"/>
              </a:spcBef>
              <a:spcAft>
                <a:spcPts val="0"/>
              </a:spcAft>
              <a:buClr>
                <a:srgbClr val="21202E"/>
              </a:buClr>
              <a:buSzPts val="2200"/>
              <a:buNone/>
            </a:pPr>
            <a:r>
              <a:rPr lang="en-GB" sz="900" dirty="0">
                <a:solidFill>
                  <a:srgbClr val="21202E"/>
                </a:solidFill>
                <a:effectLst/>
                <a:latin typeface="Calibri" panose="020F0502020204030204" pitchFamily="34" charset="0"/>
                <a:cs typeface="Calibri" panose="020F0502020204030204" pitchFamily="34" charset="0"/>
                <a:sym typeface="Arial"/>
              </a:rPr>
              <a:t>						</a:t>
            </a:r>
            <a:endParaRPr sz="800" dirty="0">
              <a:solidFill>
                <a:srgbClr val="21202E"/>
              </a:solidFill>
              <a:latin typeface="Calibri" panose="020F0502020204030204" pitchFamily="34" charset="0"/>
              <a:cs typeface="Calibri" panose="020F0502020204030204" pitchFamily="34" charset="0"/>
            </a:endParaRPr>
          </a:p>
        </p:txBody>
      </p:sp>
      <p:sp>
        <p:nvSpPr>
          <p:cNvPr id="323" name="Google Shape;323;p26"/>
          <p:cNvSpPr txBox="1"/>
          <p:nvPr/>
        </p:nvSpPr>
        <p:spPr>
          <a:xfrm>
            <a:off x="473615" y="6213958"/>
            <a:ext cx="8016240"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u="sng" dirty="0">
                <a:solidFill>
                  <a:srgbClr val="D41A6A"/>
                </a:solidFill>
                <a:latin typeface="Calibri"/>
                <a:ea typeface="Calibri"/>
                <a:cs typeface="Calibri"/>
                <a:sym typeface="Calibri"/>
                <a:hlinkClick r:id="rId4">
                  <a:extLst>
                    <a:ext uri="{A12FA001-AC4F-418D-AE19-62706E023703}">
                      <ahyp:hlinkClr xmlns:p14="http://schemas.microsoft.com/office/powerpoint/2010/main" xmlns:mc="http://schemas.openxmlformats.org/markup-compatibility/2006" xmlns:ahyp="http://schemas.microsoft.com/office/drawing/2018/hyperlinkcolor" xmlns:a14="http://schemas.microsoft.com/office/drawing/2010/main" xmlns:a16="http://schemas.microsoft.com/office/drawing/2014/main" xmlns="" val="tx"/>
                    </a:ext>
                  </a:extLst>
                </a:hlinkClick>
              </a:rPr>
              <a:t>Χαρτογράφηση ενσυναίσθησης: ένας οδηγός για να μπείτε στο μυαλό ενός χρήστη</a:t>
            </a:r>
            <a:endParaRPr sz="2400" b="1" dirty="0">
              <a:solidFill>
                <a:srgbClr val="D41A6A"/>
              </a:solidFill>
              <a:latin typeface="Calibri"/>
              <a:ea typeface="Calibri"/>
              <a:cs typeface="Calibri"/>
              <a:sym typeface="Calibri"/>
            </a:endParaRPr>
          </a:p>
        </p:txBody>
      </p:sp>
      <p:sp>
        <p:nvSpPr>
          <p:cNvPr id="2" name="TextBox 1">
            <a:extLst>
              <a:ext uri="{FF2B5EF4-FFF2-40B4-BE49-F238E27FC236}">
                <a16:creationId xmlns:a16="http://schemas.microsoft.com/office/drawing/2014/main" xmlns:p14="http://schemas.microsoft.com/office/powerpoint/2010/main" xmlns:mc="http://schemas.openxmlformats.org/markup-compatibility/2006" xmlns:ahyp="http://schemas.microsoft.com/office/drawing/2018/hyperlinkcolor" xmlns:a14="http://schemas.microsoft.com/office/drawing/2010/main" xmlns="" id="{92F3FC16-2632-4637-B15C-2776987E9F5D}"/>
              </a:ext>
            </a:extLst>
          </p:cNvPr>
          <p:cNvSpPr txBox="1"/>
          <p:nvPr/>
        </p:nvSpPr>
        <p:spPr>
          <a:xfrm>
            <a:off x="9154160" y="6422873"/>
            <a:ext cx="1757680" cy="338554"/>
          </a:xfrm>
          <a:prstGeom prst="rect">
            <a:avLst/>
          </a:prstGeom>
          <a:noFill/>
        </p:spPr>
        <p:txBody>
          <a:bodyPr wrap="square" rtlCol="0">
            <a:spAutoFit/>
          </a:bodyPr>
          <a:lstStyle/>
          <a:p>
            <a:r>
              <a:rPr lang="en-GB" sz="800" b="0" i="0">
                <a:solidFill>
                  <a:srgbClr val="1A1A1A"/>
                </a:solidFill>
                <a:effectLst/>
                <a:latin typeface="+mn-lt"/>
                <a:cs typeface="Calibri" panose="020F0502020204030204" pitchFamily="34" charset="0"/>
              </a:rPr>
              <a:t>Φωτογραφία από την </a:t>
            </a:r>
            <a:r>
              <a:rPr lang="en-GB" sz="800" b="1" i="0" u="none" strike="noStrike">
                <a:solidFill>
                  <a:srgbClr val="1A1A1A"/>
                </a:solidFill>
                <a:effectLst/>
                <a:latin typeface="+mn-lt"/>
                <a:cs typeface="Calibri" panose="020F0502020204030204" pitchFamily="34" charset="0"/>
                <a:hlinkClick r:id="rId5"/>
              </a:rPr>
              <a:t>παραγωγή SHVETS </a:t>
            </a:r>
            <a:r>
              <a:rPr lang="en-GB" sz="800" b="0" i="0">
                <a:solidFill>
                  <a:srgbClr val="1A1A1A"/>
                </a:solidFill>
                <a:effectLst/>
                <a:latin typeface="+mn-lt"/>
                <a:cs typeface="Calibri" panose="020F0502020204030204" pitchFamily="34" charset="0"/>
              </a:rPr>
              <a:t>από το </a:t>
            </a:r>
            <a:r>
              <a:rPr lang="en-GB" sz="800" b="1" i="0" u="none" strike="noStrike">
                <a:solidFill>
                  <a:srgbClr val="1A1A1A"/>
                </a:solidFill>
                <a:effectLst/>
                <a:latin typeface="+mn-lt"/>
                <a:cs typeface="Calibri" panose="020F0502020204030204" pitchFamily="34" charset="0"/>
                <a:hlinkClick r:id="rId6"/>
              </a:rPr>
              <a:t>Pexels</a:t>
            </a:r>
            <a:endParaRPr lang="en-GB" sz="800" dirty="0"/>
          </a:p>
        </p:txBody>
      </p:sp>
    </p:spTree>
  </p:cSld>
  <p:clrMapOvr>
    <a:masterClrMapping/>
  </p:clrMapOvr>
  <mc:AlternateContent xmlns:mc="http://schemas.openxmlformats.org/markup-compatibility/2006">
    <mc:Choice xmlns:p14="http://schemas.microsoft.com/office/powerpoint/2010/main" xmlns:ahyp="http://schemas.microsoft.com/office/drawing/2018/hyperlinkcolor" xmlns:a14="http://schemas.microsoft.com/office/drawing/2010/main" xmlns:a16="http://schemas.microsoft.com/office/drawing/2014/main" xmlns="" Requires="p14">
      <p:transition spd="slow" p14:dur="1500">
        <p:random/>
      </p:transition>
    </mc:Choice>
    <mc:Fallback>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27"/>
          <p:cNvSpPr txBox="1">
            <a:spLocks noGrp="1"/>
          </p:cNvSpPr>
          <p:nvPr>
            <p:ph type="body" idx="1"/>
          </p:nvPr>
        </p:nvSpPr>
        <p:spPr>
          <a:xfrm>
            <a:off x="145155" y="2"/>
            <a:ext cx="11260668" cy="63152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GB" b="0">
                <a:solidFill>
                  <a:schemeClr val="lt1"/>
                </a:solidFill>
              </a:rPr>
              <a:t>Ο χάρτης ενσυναίσθησης σας καλεί να κάνετε τέσσερις ερωτήσεις:</a:t>
            </a:r>
            <a:br>
              <a:rPr lang="en-GB" b="0">
                <a:solidFill>
                  <a:schemeClr val="lt1"/>
                </a:solidFill>
              </a:rPr>
            </a:br>
            <a:endParaRPr b="0">
              <a:solidFill>
                <a:schemeClr val="lt1"/>
              </a:solidFill>
            </a:endParaRPr>
          </a:p>
          <a:p>
            <a:pPr marL="0" lvl="0" indent="0" algn="l" rtl="0">
              <a:lnSpc>
                <a:spcPct val="90000"/>
              </a:lnSpc>
              <a:spcBef>
                <a:spcPts val="1000"/>
              </a:spcBef>
              <a:spcAft>
                <a:spcPts val="0"/>
              </a:spcAft>
              <a:buClr>
                <a:srgbClr val="E43794"/>
              </a:buClr>
              <a:buSzPts val="3600"/>
              <a:buNone/>
            </a:pPr>
            <a:endParaRPr>
              <a:solidFill>
                <a:schemeClr val="lt1"/>
              </a:solidFill>
            </a:endParaRPr>
          </a:p>
        </p:txBody>
      </p:sp>
      <p:sp>
        <p:nvSpPr>
          <p:cNvPr id="329" name="Google Shape;329;p27"/>
          <p:cNvSpPr txBox="1">
            <a:spLocks noGrp="1"/>
          </p:cNvSpPr>
          <p:nvPr>
            <p:ph type="body" idx="2"/>
          </p:nvPr>
        </p:nvSpPr>
        <p:spPr>
          <a:xfrm>
            <a:off x="0" y="779676"/>
            <a:ext cx="12037925" cy="5997939"/>
          </a:xfrm>
          <a:prstGeom prst="rect">
            <a:avLst/>
          </a:prstGeom>
          <a:noFill/>
          <a:ln>
            <a:noFill/>
          </a:ln>
        </p:spPr>
        <p:txBody>
          <a:bodyPr spcFirstLastPara="1" wrap="square" lIns="91425" tIns="45700" rIns="91425" bIns="45700" anchor="t" anchorCtr="0">
            <a:noAutofit/>
          </a:bodyPr>
          <a:lstStyle/>
          <a:p>
            <a:pPr marL="152400" lvl="0" indent="0" algn="l" rtl="0">
              <a:lnSpc>
                <a:spcPct val="100000"/>
              </a:lnSpc>
              <a:spcBef>
                <a:spcPts val="0"/>
              </a:spcBef>
              <a:spcAft>
                <a:spcPts val="0"/>
              </a:spcAft>
              <a:buClr>
                <a:srgbClr val="E43794"/>
              </a:buClr>
              <a:buSzPts val="1200"/>
              <a:buNone/>
            </a:pPr>
            <a:r>
              <a:rPr lang="en-GB" b="1" dirty="0">
                <a:solidFill>
                  <a:srgbClr val="E43794"/>
                </a:solidFill>
                <a:latin typeface="Calibri" panose="020F0502020204030204" pitchFamily="34" charset="0"/>
                <a:cs typeface="Calibri" panose="020F0502020204030204" pitchFamily="34" charset="0"/>
              </a:rPr>
              <a:t>1. Τι λέει ο επισκέπτης σας για εσάς;</a:t>
            </a:r>
            <a:endParaRPr b="1" dirty="0">
              <a:latin typeface="Calibri" panose="020F0502020204030204" pitchFamily="34" charset="0"/>
              <a:cs typeface="Calibri" panose="020F0502020204030204" pitchFamily="34" charset="0"/>
            </a:endParaRPr>
          </a:p>
          <a:p>
            <a:pPr marL="457200" lvl="0" indent="0" algn="l" rtl="0">
              <a:lnSpc>
                <a:spcPct val="100000"/>
              </a:lnSpc>
              <a:spcBef>
                <a:spcPts val="0"/>
              </a:spcBef>
              <a:spcAft>
                <a:spcPts val="0"/>
              </a:spcAft>
              <a:buClr>
                <a:srgbClr val="21202E"/>
              </a:buClr>
              <a:buSzPts val="2400"/>
              <a:buNone/>
            </a:pPr>
            <a:r>
              <a:rPr lang="en-GB" b="0" dirty="0">
                <a:solidFill>
                  <a:schemeClr val="tx2">
                    <a:lumMod val="25000"/>
                  </a:schemeClr>
                </a:solidFill>
                <a:latin typeface="Calibri" panose="020F0502020204030204" pitchFamily="34" charset="0"/>
                <a:cs typeface="Calibri" panose="020F0502020204030204" pitchFamily="34" charset="0"/>
              </a:rPr>
              <a:t>Όχι μόνο τι λέει ο πελάτης για τον οργανισμό σας και τον πολιτιστικό σας ιστότοπο, αλλά και πώς μιλάει για τις υπηρεσίες σας.</a:t>
            </a:r>
            <a:endParaRPr dirty="0">
              <a:solidFill>
                <a:schemeClr val="tx2">
                  <a:lumMod val="25000"/>
                </a:schemeClr>
              </a:solidFill>
              <a:latin typeface="Calibri" panose="020F0502020204030204" pitchFamily="34" charset="0"/>
              <a:cs typeface="Calibri" panose="020F0502020204030204" pitchFamily="34" charset="0"/>
            </a:endParaRPr>
          </a:p>
          <a:p>
            <a:pPr marL="457200" lvl="0" indent="0" algn="l" rtl="0">
              <a:lnSpc>
                <a:spcPct val="100000"/>
              </a:lnSpc>
              <a:spcBef>
                <a:spcPts val="0"/>
              </a:spcBef>
              <a:spcAft>
                <a:spcPts val="0"/>
              </a:spcAft>
              <a:buClr>
                <a:srgbClr val="7F7F7F"/>
              </a:buClr>
              <a:buSzPts val="2400"/>
              <a:buNone/>
            </a:pPr>
            <a:endParaRPr sz="800" b="0" dirty="0">
              <a:latin typeface="Calibri" panose="020F0502020204030204" pitchFamily="34" charset="0"/>
              <a:cs typeface="Calibri" panose="020F0502020204030204" pitchFamily="34" charset="0"/>
            </a:endParaRPr>
          </a:p>
          <a:p>
            <a:pPr marL="152400" lvl="0" indent="0" algn="l" rtl="0">
              <a:lnSpc>
                <a:spcPct val="100000"/>
              </a:lnSpc>
              <a:spcBef>
                <a:spcPts val="0"/>
              </a:spcBef>
              <a:spcAft>
                <a:spcPts val="0"/>
              </a:spcAft>
              <a:buClr>
                <a:srgbClr val="E43794"/>
              </a:buClr>
              <a:buSzPts val="1200"/>
              <a:buNone/>
            </a:pPr>
            <a:r>
              <a:rPr lang="en-GB" b="1" dirty="0">
                <a:solidFill>
                  <a:srgbClr val="E43794"/>
                </a:solidFill>
                <a:latin typeface="Calibri" panose="020F0502020204030204" pitchFamily="34" charset="0"/>
                <a:cs typeface="Calibri" panose="020F0502020204030204" pitchFamily="34" charset="0"/>
              </a:rPr>
              <a:t>2. Τι πιστεύει ο επισκέπτης σας για εσάς;</a:t>
            </a:r>
            <a:endParaRPr b="1" dirty="0">
              <a:latin typeface="Calibri" panose="020F0502020204030204" pitchFamily="34" charset="0"/>
              <a:cs typeface="Calibri" panose="020F0502020204030204" pitchFamily="34" charset="0"/>
            </a:endParaRPr>
          </a:p>
          <a:p>
            <a:pPr marL="457200" lvl="0" indent="0" algn="l" rtl="0">
              <a:lnSpc>
                <a:spcPct val="100000"/>
              </a:lnSpc>
              <a:spcBef>
                <a:spcPts val="0"/>
              </a:spcBef>
              <a:spcAft>
                <a:spcPts val="0"/>
              </a:spcAft>
              <a:buClr>
                <a:srgbClr val="21202E"/>
              </a:buClr>
              <a:buSzPts val="2400"/>
              <a:buNone/>
            </a:pPr>
            <a:r>
              <a:rPr lang="en-GB" b="0" dirty="0">
                <a:solidFill>
                  <a:schemeClr val="tx2">
                    <a:lumMod val="25000"/>
                  </a:schemeClr>
                </a:solidFill>
                <a:latin typeface="Calibri" panose="020F0502020204030204" pitchFamily="34" charset="0"/>
                <a:cs typeface="Calibri" panose="020F0502020204030204" pitchFamily="34" charset="0"/>
              </a:rPr>
              <a:t>Οι άνθρωποι συχνά έχουν σκέψεις που δεν εκφράζουν πλήρως. Προσπαθήστε να αποκαλύψετε και να ενστερνιστείτε τις ανομολόγητες στάσεις και συμπεριφορές.</a:t>
            </a:r>
            <a:endParaRPr dirty="0">
              <a:solidFill>
                <a:schemeClr val="tx2">
                  <a:lumMod val="25000"/>
                </a:schemeClr>
              </a:solidFill>
              <a:latin typeface="Calibri" panose="020F0502020204030204" pitchFamily="34" charset="0"/>
              <a:cs typeface="Calibri" panose="020F0502020204030204" pitchFamily="34" charset="0"/>
            </a:endParaRPr>
          </a:p>
          <a:p>
            <a:pPr marL="457200" lvl="0" indent="0" algn="l" rtl="0">
              <a:lnSpc>
                <a:spcPct val="100000"/>
              </a:lnSpc>
              <a:spcBef>
                <a:spcPts val="0"/>
              </a:spcBef>
              <a:spcAft>
                <a:spcPts val="0"/>
              </a:spcAft>
              <a:buClr>
                <a:srgbClr val="7F7F7F"/>
              </a:buClr>
              <a:buSzPts val="2400"/>
              <a:buNone/>
            </a:pPr>
            <a:endParaRPr sz="800" b="0" dirty="0">
              <a:latin typeface="Calibri" panose="020F0502020204030204" pitchFamily="34" charset="0"/>
              <a:cs typeface="Calibri" panose="020F0502020204030204" pitchFamily="34" charset="0"/>
            </a:endParaRPr>
          </a:p>
          <a:p>
            <a:pPr marL="152400" lvl="0" indent="0" algn="l" rtl="0">
              <a:lnSpc>
                <a:spcPct val="100000"/>
              </a:lnSpc>
              <a:spcBef>
                <a:spcPts val="0"/>
              </a:spcBef>
              <a:spcAft>
                <a:spcPts val="0"/>
              </a:spcAft>
              <a:buClr>
                <a:srgbClr val="E43794"/>
              </a:buClr>
              <a:buSzPts val="1200"/>
              <a:buNone/>
            </a:pPr>
            <a:r>
              <a:rPr lang="en-GB" b="1" dirty="0">
                <a:solidFill>
                  <a:srgbClr val="E43794"/>
                </a:solidFill>
                <a:latin typeface="Calibri" panose="020F0502020204030204" pitchFamily="34" charset="0"/>
                <a:cs typeface="Calibri" panose="020F0502020204030204" pitchFamily="34" charset="0"/>
              </a:rPr>
              <a:t>3. Τι κάνει ο επισκέπτης σας;</a:t>
            </a:r>
            <a:endParaRPr b="1" dirty="0">
              <a:latin typeface="Calibri" panose="020F0502020204030204" pitchFamily="34" charset="0"/>
              <a:cs typeface="Calibri" panose="020F0502020204030204" pitchFamily="34" charset="0"/>
            </a:endParaRPr>
          </a:p>
          <a:p>
            <a:pPr marL="457200" lvl="0" indent="0" algn="l" rtl="0">
              <a:lnSpc>
                <a:spcPct val="100000"/>
              </a:lnSpc>
              <a:spcBef>
                <a:spcPts val="0"/>
              </a:spcBef>
              <a:spcAft>
                <a:spcPts val="0"/>
              </a:spcAft>
              <a:buClr>
                <a:srgbClr val="21202E"/>
              </a:buClr>
              <a:buSzPts val="2400"/>
              <a:buNone/>
            </a:pPr>
            <a:r>
              <a:rPr lang="en-GB" dirty="0">
                <a:solidFill>
                  <a:schemeClr val="tx2">
                    <a:lumMod val="25000"/>
                  </a:schemeClr>
                </a:solidFill>
                <a:latin typeface="Calibri" panose="020F0502020204030204" pitchFamily="34" charset="0"/>
                <a:cs typeface="Calibri" panose="020F0502020204030204" pitchFamily="34" charset="0"/>
              </a:rPr>
              <a:t>Παρατηρώντας </a:t>
            </a:r>
            <a:r>
              <a:rPr lang="en-GB" b="0" dirty="0">
                <a:solidFill>
                  <a:schemeClr val="tx2">
                    <a:lumMod val="25000"/>
                  </a:schemeClr>
                </a:solidFill>
                <a:latin typeface="Calibri" panose="020F0502020204030204" pitchFamily="34" charset="0"/>
                <a:cs typeface="Calibri" panose="020F0502020204030204" pitchFamily="34" charset="0"/>
              </a:rPr>
              <a:t>τις συμπεριφορές των επισκεπτών σας κατά τη διάρκεια μιας επίσκεψης </a:t>
            </a:r>
          </a:p>
          <a:p>
            <a:pPr marL="457200" lvl="0" indent="0" algn="l" rtl="0">
              <a:lnSpc>
                <a:spcPct val="100000"/>
              </a:lnSpc>
              <a:spcBef>
                <a:spcPts val="0"/>
              </a:spcBef>
              <a:spcAft>
                <a:spcPts val="0"/>
              </a:spcAft>
              <a:buClr>
                <a:srgbClr val="21202E"/>
              </a:buClr>
              <a:buSzPts val="2400"/>
              <a:buNone/>
            </a:pPr>
            <a:r>
              <a:rPr lang="en-GB" b="0" dirty="0">
                <a:solidFill>
                  <a:schemeClr val="tx2">
                    <a:lumMod val="25000"/>
                  </a:schemeClr>
                </a:solidFill>
                <a:latin typeface="Calibri" panose="020F0502020204030204" pitchFamily="34" charset="0"/>
                <a:cs typeface="Calibri" panose="020F0502020204030204" pitchFamily="34" charset="0"/>
              </a:rPr>
              <a:t>και πώς αλληλεπιδρούν με το περιβάλλον τους </a:t>
            </a:r>
          </a:p>
          <a:p>
            <a:pPr marL="457200" lvl="0" indent="0" algn="l" rtl="0">
              <a:lnSpc>
                <a:spcPct val="100000"/>
              </a:lnSpc>
              <a:spcBef>
                <a:spcPts val="0"/>
              </a:spcBef>
              <a:spcAft>
                <a:spcPts val="0"/>
              </a:spcAft>
              <a:buClr>
                <a:srgbClr val="21202E"/>
              </a:buClr>
              <a:buSzPts val="2400"/>
              <a:buNone/>
            </a:pPr>
            <a:r>
              <a:rPr lang="en-GB" b="0" dirty="0">
                <a:solidFill>
                  <a:schemeClr val="tx2">
                    <a:lumMod val="25000"/>
                  </a:schemeClr>
                </a:solidFill>
                <a:latin typeface="Calibri" panose="020F0502020204030204" pitchFamily="34" charset="0"/>
                <a:cs typeface="Calibri" panose="020F0502020204030204" pitchFamily="34" charset="0"/>
              </a:rPr>
              <a:t>μπορεί να αποκαλύψει </a:t>
            </a:r>
            <a:r>
              <a:rPr lang="en-GB" dirty="0">
                <a:solidFill>
                  <a:schemeClr val="tx2">
                    <a:lumMod val="25000"/>
                  </a:schemeClr>
                </a:solidFill>
                <a:latin typeface="Calibri" panose="020F0502020204030204" pitchFamily="34" charset="0"/>
                <a:cs typeface="Calibri" panose="020F0502020204030204" pitchFamily="34" charset="0"/>
              </a:rPr>
              <a:t>αυτές τις ανομολόγητες σκέψεις   </a:t>
            </a:r>
            <a:endParaRPr dirty="0">
              <a:solidFill>
                <a:schemeClr val="tx2">
                  <a:lumMod val="25000"/>
                </a:schemeClr>
              </a:solidFill>
              <a:latin typeface="Calibri" panose="020F0502020204030204" pitchFamily="34" charset="0"/>
              <a:cs typeface="Calibri" panose="020F0502020204030204" pitchFamily="34" charset="0"/>
            </a:endParaRPr>
          </a:p>
          <a:p>
            <a:pPr marL="457200" lvl="0" indent="0" algn="l" rtl="0">
              <a:lnSpc>
                <a:spcPct val="100000"/>
              </a:lnSpc>
              <a:spcBef>
                <a:spcPts val="0"/>
              </a:spcBef>
              <a:spcAft>
                <a:spcPts val="0"/>
              </a:spcAft>
              <a:buClr>
                <a:srgbClr val="7F7F7F"/>
              </a:buClr>
              <a:buSzPts val="2400"/>
              <a:buNone/>
            </a:pPr>
            <a:endParaRPr sz="800" b="0" dirty="0">
              <a:latin typeface="Calibri" panose="020F0502020204030204" pitchFamily="34" charset="0"/>
              <a:cs typeface="Calibri" panose="020F0502020204030204" pitchFamily="34" charset="0"/>
            </a:endParaRPr>
          </a:p>
          <a:p>
            <a:pPr marL="152400" lvl="0" indent="0" algn="l" rtl="0">
              <a:lnSpc>
                <a:spcPct val="100000"/>
              </a:lnSpc>
              <a:spcBef>
                <a:spcPts val="0"/>
              </a:spcBef>
              <a:spcAft>
                <a:spcPts val="0"/>
              </a:spcAft>
              <a:buClr>
                <a:srgbClr val="E43794"/>
              </a:buClr>
              <a:buSzPts val="1200"/>
              <a:buNone/>
            </a:pPr>
            <a:r>
              <a:rPr lang="en-GB" b="1" dirty="0">
                <a:solidFill>
                  <a:srgbClr val="E43794"/>
                </a:solidFill>
                <a:latin typeface="Calibri" panose="020F0502020204030204" pitchFamily="34" charset="0"/>
                <a:cs typeface="Calibri" panose="020F0502020204030204" pitchFamily="34" charset="0"/>
              </a:rPr>
              <a:t>4. Πώς αισθάνεται ο επισκέπτης σας;</a:t>
            </a:r>
            <a:endParaRPr b="1" dirty="0">
              <a:latin typeface="Calibri" panose="020F0502020204030204" pitchFamily="34" charset="0"/>
              <a:cs typeface="Calibri" panose="020F0502020204030204" pitchFamily="34" charset="0"/>
            </a:endParaRPr>
          </a:p>
          <a:p>
            <a:pPr marL="457200" lvl="0" indent="0" algn="l" rtl="0">
              <a:lnSpc>
                <a:spcPct val="100000"/>
              </a:lnSpc>
              <a:spcBef>
                <a:spcPts val="0"/>
              </a:spcBef>
              <a:spcAft>
                <a:spcPts val="0"/>
              </a:spcAft>
              <a:buClr>
                <a:srgbClr val="21202E"/>
              </a:buClr>
              <a:buSzPts val="2400"/>
              <a:buNone/>
            </a:pPr>
            <a:r>
              <a:rPr lang="en-GB" b="0" dirty="0">
                <a:solidFill>
                  <a:schemeClr val="tx2">
                    <a:lumMod val="25000"/>
                  </a:schemeClr>
                </a:solidFill>
                <a:latin typeface="Calibri" panose="020F0502020204030204" pitchFamily="34" charset="0"/>
                <a:cs typeface="Calibri" panose="020F0502020204030204" pitchFamily="34" charset="0"/>
              </a:rPr>
              <a:t>Ο επισκέπτης σας είναι ένας άνθρωπος με μια σειρά από συναισθήματα </a:t>
            </a:r>
          </a:p>
          <a:p>
            <a:pPr marL="457200" lvl="0" indent="0" algn="l" rtl="0">
              <a:lnSpc>
                <a:spcPct val="100000"/>
              </a:lnSpc>
              <a:spcBef>
                <a:spcPts val="0"/>
              </a:spcBef>
              <a:spcAft>
                <a:spcPts val="0"/>
              </a:spcAft>
              <a:buClr>
                <a:srgbClr val="21202E"/>
              </a:buClr>
              <a:buSzPts val="2400"/>
              <a:buNone/>
            </a:pPr>
            <a:r>
              <a:rPr lang="en-GB" b="0" dirty="0">
                <a:solidFill>
                  <a:schemeClr val="tx2">
                    <a:lumMod val="25000"/>
                  </a:schemeClr>
                </a:solidFill>
                <a:latin typeface="Calibri" panose="020F0502020204030204" pitchFamily="34" charset="0"/>
                <a:cs typeface="Calibri" panose="020F0502020204030204" pitchFamily="34" charset="0"/>
              </a:rPr>
              <a:t>που καθοδηγούν τη συμπεριφορά τους. Αν μπορείτε να επικεντρωθείτε σε </a:t>
            </a:r>
          </a:p>
          <a:p>
            <a:pPr marL="457200" lvl="0" indent="0" algn="l" rtl="0">
              <a:lnSpc>
                <a:spcPct val="100000"/>
              </a:lnSpc>
              <a:spcBef>
                <a:spcPts val="0"/>
              </a:spcBef>
              <a:spcAft>
                <a:spcPts val="0"/>
              </a:spcAft>
              <a:buClr>
                <a:srgbClr val="21202E"/>
              </a:buClr>
              <a:buSzPts val="2400"/>
              <a:buNone/>
            </a:pPr>
            <a:r>
              <a:rPr lang="en-GB" b="0" dirty="0">
                <a:solidFill>
                  <a:schemeClr val="tx2">
                    <a:lumMod val="25000"/>
                  </a:schemeClr>
                </a:solidFill>
                <a:latin typeface="Calibri" panose="020F0502020204030204" pitchFamily="34" charset="0"/>
                <a:cs typeface="Calibri" panose="020F0502020204030204" pitchFamily="34" charset="0"/>
              </a:rPr>
              <a:t>αυτά τα συναισθήματα πριν, κατά τη διάρκεια και μετά από μια επίσκεψη, έχετε την ευκαιρία να επηρεάσετε αυτές τις κινήσεις με θετικό τρόπο.</a:t>
            </a:r>
            <a:endParaRPr dirty="0">
              <a:solidFill>
                <a:schemeClr val="tx2">
                  <a:lumMod val="25000"/>
                </a:schemeClr>
              </a:solidFill>
              <a:latin typeface="Calibri" panose="020F0502020204030204" pitchFamily="34" charset="0"/>
              <a:cs typeface="Calibri" panose="020F0502020204030204" pitchFamily="34" charset="0"/>
            </a:endParaRPr>
          </a:p>
        </p:txBody>
      </p:sp>
      <p:pic>
        <p:nvPicPr>
          <p:cNvPr id="3" name="Picture 2" descr="A picture containing person, person, people, group&#10;&#10;Description automatically generated">
            <a:extLst>
              <a:ext uri="{FF2B5EF4-FFF2-40B4-BE49-F238E27FC236}">
                <a16:creationId xmlns:a16="http://schemas.microsoft.com/office/drawing/2014/main" xmlns:p14="http://schemas.microsoft.com/office/powerpoint/2010/main" xmlns:mc="http://schemas.openxmlformats.org/markup-compatibility/2006" xmlns:ahyp="http://schemas.microsoft.com/office/drawing/2018/hyperlinkcolor" xmlns="" id="{2F39A921-1CC4-4BDC-B135-8345D7860D4A}"/>
              </a:ext>
            </a:extLst>
          </p:cNvPr>
          <p:cNvPicPr>
            <a:picLocks noChangeAspect="1"/>
          </p:cNvPicPr>
          <p:nvPr/>
        </p:nvPicPr>
        <p:blipFill rotWithShape="1">
          <a:blip r:embed="rId3" cstate="print"/>
          <a:srcRect l="5525" t="6778" r="7279" b="-1"/>
          <a:stretch/>
        </p:blipFill>
        <p:spPr>
          <a:xfrm>
            <a:off x="7753039" y="3344779"/>
            <a:ext cx="4229621" cy="2327780"/>
          </a:xfrm>
          <a:prstGeom prst="rect">
            <a:avLst/>
          </a:prstGeom>
        </p:spPr>
      </p:pic>
      <p:sp>
        <p:nvSpPr>
          <p:cNvPr id="4" name="TextBox 3">
            <a:extLst>
              <a:ext uri="{FF2B5EF4-FFF2-40B4-BE49-F238E27FC236}">
                <a16:creationId xmlns:a16="http://schemas.microsoft.com/office/drawing/2014/main" xmlns:p14="http://schemas.microsoft.com/office/powerpoint/2010/main" xmlns:mc="http://schemas.openxmlformats.org/markup-compatibility/2006" xmlns:ahyp="http://schemas.microsoft.com/office/drawing/2018/hyperlinkcolor" xmlns="" id="{C4027B39-665D-4D72-B89A-131B2FC73E96}"/>
              </a:ext>
            </a:extLst>
          </p:cNvPr>
          <p:cNvSpPr txBox="1"/>
          <p:nvPr/>
        </p:nvSpPr>
        <p:spPr>
          <a:xfrm>
            <a:off x="10726615" y="5329646"/>
            <a:ext cx="1256044" cy="338554"/>
          </a:xfrm>
          <a:prstGeom prst="rect">
            <a:avLst/>
          </a:prstGeom>
          <a:noFill/>
        </p:spPr>
        <p:txBody>
          <a:bodyPr wrap="square" rtlCol="0">
            <a:spAutoFit/>
          </a:bodyPr>
          <a:lstStyle/>
          <a:p>
            <a:r>
              <a:rPr lang="en-GB" sz="800" b="0" i="0" dirty="0">
                <a:solidFill>
                  <a:schemeClr val="tx2">
                    <a:lumMod val="25000"/>
                  </a:schemeClr>
                </a:solidFill>
                <a:effectLst/>
                <a:latin typeface="+mn-lt"/>
                <a:hlinkClick r:id="rId4">
                  <a:extLst>
                    <a:ext uri="{A12FA001-AC4F-418D-AE19-62706E023703}">
                      <ahyp:hlinkClr xmlns:p14="http://schemas.microsoft.com/office/powerpoint/2010/main" xmlns:mc="http://schemas.openxmlformats.org/markup-compatibility/2006" xmlns:ahyp="http://schemas.microsoft.com/office/drawing/2018/hyperlinkcolor" xmlns:a16="http://schemas.microsoft.com/office/drawing/2014/main" xmlns="" val="tx"/>
                    </a:ext>
                  </a:extLst>
                </a:hlinkClick>
              </a:rPr>
              <a:t>Φωτογραφία από </a:t>
            </a:r>
            <a:r>
              <a:rPr lang="en-GB" sz="800" b="0" i="0" dirty="0" err="1">
                <a:solidFill>
                  <a:schemeClr val="tx2">
                    <a:lumMod val="25000"/>
                  </a:schemeClr>
                </a:solidFill>
                <a:effectLst/>
                <a:latin typeface="+mn-lt"/>
                <a:hlinkClick r:id="rId4">
                  <a:extLst>
                    <a:ext uri="{A12FA001-AC4F-418D-AE19-62706E023703}">
                      <ahyp:hlinkClr xmlns:p14="http://schemas.microsoft.com/office/powerpoint/2010/main" xmlns:mc="http://schemas.openxmlformats.org/markup-compatibility/2006" xmlns:ahyp="http://schemas.microsoft.com/office/drawing/2018/hyperlinkcolor" xmlns:a16="http://schemas.microsoft.com/office/drawing/2014/main" xmlns="" val="tx"/>
                    </a:ext>
                  </a:extLst>
                </a:hlinkClick>
              </a:rPr>
              <a:t>Cottonbro</a:t>
            </a:r>
            <a:endParaRPr lang="en-GB" sz="800" dirty="0">
              <a:solidFill>
                <a:schemeClr val="tx2">
                  <a:lumMod val="25000"/>
                </a:schemeClr>
              </a:solidFill>
              <a:latin typeface="+mn-lt"/>
            </a:endParaRPr>
          </a:p>
        </p:txBody>
      </p:sp>
    </p:spTree>
  </p:cSld>
  <p:clrMapOvr>
    <a:masterClrMapping/>
  </p:clrMapOvr>
  <mc:AlternateContent xmlns:mc="http://schemas.openxmlformats.org/markup-compatibility/2006">
    <mc:Choice xmlns:p14="http://schemas.microsoft.com/office/powerpoint/2010/main" xmlns:ahyp="http://schemas.microsoft.com/office/drawing/2018/hyperlinkcolor" xmlns:a16="http://schemas.microsoft.com/office/drawing/2014/main" xmlns="" Requires="p14">
      <p:transition spd="slow" p14:dur="1500">
        <p:random/>
      </p:transition>
    </mc:Choice>
    <mc:Fallback>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11060E25-6E49-7F09-CAB5-11CC89E84CB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pPr marL="0" lvl="0" indent="0" algn="r" rtl="0">
                <a:spcBef>
                  <a:spcPts val="0"/>
                </a:spcBef>
                <a:spcAft>
                  <a:spcPts val="0"/>
                </a:spcAft>
                <a:buNone/>
              </a:pPr>
              <a:t>3</a:t>
            </a:fld>
            <a:endParaRPr lang="en-GB"/>
          </a:p>
        </p:txBody>
      </p:sp>
      <p:sp>
        <p:nvSpPr>
          <p:cNvPr id="14" name="Text Placeholder 13">
            <a:extLst>
              <a:ext uri="{FF2B5EF4-FFF2-40B4-BE49-F238E27FC236}">
                <a16:creationId xmlns:a16="http://schemas.microsoft.com/office/drawing/2014/main" xmlns="" id="{92119FD6-1691-7F60-25D2-18C8570BE328}"/>
              </a:ext>
            </a:extLst>
          </p:cNvPr>
          <p:cNvSpPr>
            <a:spLocks noGrp="1"/>
          </p:cNvSpPr>
          <p:nvPr>
            <p:ph type="body" idx="1"/>
          </p:nvPr>
        </p:nvSpPr>
        <p:spPr>
          <a:xfrm>
            <a:off x="586247" y="1092693"/>
            <a:ext cx="11260668" cy="631527"/>
          </a:xfrm>
        </p:spPr>
        <p:txBody>
          <a:bodyPr/>
          <a:lstStyle/>
          <a:p>
            <a:r>
              <a:rPr lang="el-GR" dirty="0" smtClean="0"/>
              <a:t>Μαθησιακοί στόχοι</a:t>
            </a:r>
            <a:endParaRPr lang="en-GB" dirty="0"/>
          </a:p>
        </p:txBody>
      </p:sp>
      <p:sp>
        <p:nvSpPr>
          <p:cNvPr id="15" name="Text Placeholder 14">
            <a:extLst>
              <a:ext uri="{FF2B5EF4-FFF2-40B4-BE49-F238E27FC236}">
                <a16:creationId xmlns:a16="http://schemas.microsoft.com/office/drawing/2014/main" xmlns="" id="{EED0185E-DD04-2A93-3985-2E384DFA3DC0}"/>
              </a:ext>
            </a:extLst>
          </p:cNvPr>
          <p:cNvSpPr>
            <a:spLocks noGrp="1"/>
          </p:cNvSpPr>
          <p:nvPr>
            <p:ph type="body" idx="2"/>
          </p:nvPr>
        </p:nvSpPr>
        <p:spPr>
          <a:xfrm>
            <a:off x="586247" y="2273950"/>
            <a:ext cx="11260666" cy="4108908"/>
          </a:xfrm>
        </p:spPr>
        <p:txBody>
          <a:bodyPr/>
          <a:lstStyle/>
          <a:p>
            <a:pPr marL="228600" indent="0" algn="l" fontAlgn="base">
              <a:buClr>
                <a:srgbClr val="E9498E"/>
              </a:buClr>
            </a:pPr>
            <a:r>
              <a:rPr lang="el-GR" sz="2800" dirty="0" smtClean="0">
                <a:solidFill>
                  <a:srgbClr val="000000"/>
                </a:solidFill>
              </a:rPr>
              <a:t>Όταν ολοκληρώσετε αυτή την ενότητα θα είστε σε θέση </a:t>
            </a:r>
            <a:r>
              <a:rPr lang="el-GR" sz="2800" dirty="0" smtClean="0">
                <a:solidFill>
                  <a:srgbClr val="000000"/>
                </a:solidFill>
              </a:rPr>
              <a:t>να</a:t>
            </a:r>
            <a:r>
              <a:rPr lang="en-US" sz="2800" b="0" i="0" u="none" strike="noStrike" dirty="0" smtClean="0">
                <a:solidFill>
                  <a:srgbClr val="000000"/>
                </a:solidFill>
                <a:effectLst/>
                <a:latin typeface="Avenir" panose="02000503020000020003"/>
              </a:rPr>
              <a:t>:</a:t>
            </a:r>
            <a:endParaRPr lang="en-US" sz="2800" b="0" i="0" u="none" strike="noStrike" dirty="0">
              <a:solidFill>
                <a:srgbClr val="000000"/>
              </a:solidFill>
              <a:effectLst/>
              <a:latin typeface="Avenir" panose="02000503020000020003"/>
            </a:endParaRPr>
          </a:p>
          <a:p>
            <a:pPr marL="228600" indent="0" algn="l" rtl="0" fontAlgn="base">
              <a:buClr>
                <a:srgbClr val="E9498E"/>
              </a:buClr>
            </a:pPr>
            <a:endParaRPr lang="en-US" sz="1000" b="0" i="0" u="none" strike="noStrike" dirty="0">
              <a:solidFill>
                <a:srgbClr val="000000"/>
              </a:solidFill>
              <a:effectLst/>
              <a:latin typeface="Avenir" panose="02000503020000020003"/>
            </a:endParaRPr>
          </a:p>
          <a:p>
            <a:pPr marL="685800" indent="-457200" algn="l" fontAlgn="base">
              <a:buClr>
                <a:srgbClr val="E9498E"/>
              </a:buClr>
              <a:buFont typeface="Arial" panose="020B0604020202020204" pitchFamily="34" charset="0"/>
              <a:buChar char="•"/>
            </a:pPr>
            <a:r>
              <a:rPr lang="el-GR" dirty="0" smtClean="0">
                <a:solidFill>
                  <a:srgbClr val="000000"/>
                </a:solidFill>
              </a:rPr>
              <a:t>Να διακρίνετε μεταξύ διαφορετικών πολιτιστικών και τουριστικών ακροατηρίων, με βάση τις συμπεριφορές και τις ανάγκες τους</a:t>
            </a:r>
          </a:p>
          <a:p>
            <a:pPr marL="685800" indent="-457200" algn="l" fontAlgn="base">
              <a:buClr>
                <a:srgbClr val="E9498E"/>
              </a:buClr>
              <a:buFont typeface="Arial" panose="020B0604020202020204" pitchFamily="34" charset="0"/>
              <a:buChar char="•"/>
            </a:pPr>
            <a:r>
              <a:rPr lang="el-GR" dirty="0" smtClean="0">
                <a:solidFill>
                  <a:srgbClr val="000000"/>
                </a:solidFill>
              </a:rPr>
              <a:t>Να εξηγείτε τα κύρια κίνητρα για την επίσκεψη ενός πολιτιστικού ιδρύματος</a:t>
            </a:r>
          </a:p>
          <a:p>
            <a:pPr marL="685800" indent="-457200" algn="l" fontAlgn="base">
              <a:buClr>
                <a:srgbClr val="E9498E"/>
              </a:buClr>
              <a:buFont typeface="Arial" panose="020B0604020202020204" pitchFamily="34" charset="0"/>
              <a:buChar char="•"/>
            </a:pPr>
            <a:r>
              <a:rPr lang="el-GR" dirty="0" smtClean="0">
                <a:solidFill>
                  <a:srgbClr val="000000"/>
                </a:solidFill>
              </a:rPr>
              <a:t>Να περιγράφετε τους ψηφιακούς ιθαγενείς και τις βασικές στρατηγικές για την προσέγγισή τους</a:t>
            </a:r>
          </a:p>
          <a:p>
            <a:pPr marL="685800" indent="-457200" algn="l" fontAlgn="base">
              <a:buClr>
                <a:srgbClr val="E9498E"/>
              </a:buClr>
              <a:buFont typeface="Arial" panose="020B0604020202020204" pitchFamily="34" charset="0"/>
              <a:buChar char="•"/>
            </a:pPr>
            <a:r>
              <a:rPr lang="el-GR" dirty="0" smtClean="0">
                <a:solidFill>
                  <a:srgbClr val="000000"/>
                </a:solidFill>
              </a:rPr>
              <a:t>Να δημιουργήσετε μια προσωποποίηση πελάτη </a:t>
            </a:r>
          </a:p>
          <a:p>
            <a:pPr marL="685800" indent="-457200" algn="l" fontAlgn="base">
              <a:buClr>
                <a:srgbClr val="E9498E"/>
              </a:buClr>
              <a:buFont typeface="Arial" panose="020B0604020202020204" pitchFamily="34" charset="0"/>
              <a:buChar char="•"/>
            </a:pPr>
            <a:r>
              <a:rPr lang="el-GR" dirty="0" smtClean="0">
                <a:solidFill>
                  <a:srgbClr val="000000"/>
                </a:solidFill>
              </a:rPr>
              <a:t>Να δημιουργήσετε έναν χάρτη </a:t>
            </a:r>
            <a:r>
              <a:rPr lang="el-GR" dirty="0" err="1" smtClean="0">
                <a:solidFill>
                  <a:srgbClr val="000000"/>
                </a:solidFill>
              </a:rPr>
              <a:t>ενσυναίσθησης</a:t>
            </a:r>
            <a:endParaRPr lang="el-GR" dirty="0" smtClean="0">
              <a:solidFill>
                <a:srgbClr val="000000"/>
              </a:solidFill>
            </a:endParaRPr>
          </a:p>
          <a:p>
            <a:pPr marL="685800" indent="-457200" algn="l" fontAlgn="base">
              <a:buClr>
                <a:srgbClr val="E9498E"/>
              </a:buClr>
              <a:buFont typeface="Arial" panose="020B0604020202020204" pitchFamily="34" charset="0"/>
              <a:buChar char="•"/>
            </a:pPr>
            <a:r>
              <a:rPr lang="el-GR" dirty="0" smtClean="0">
                <a:solidFill>
                  <a:srgbClr val="000000"/>
                </a:solidFill>
              </a:rPr>
              <a:t>Εξερευνήστε το ταξίδι των επισκεπτών σας</a:t>
            </a:r>
          </a:p>
          <a:p>
            <a:endParaRPr lang="en-GB" dirty="0"/>
          </a:p>
        </p:txBody>
      </p:sp>
    </p:spTree>
    <p:extLst>
      <p:ext uri="{BB962C8B-B14F-4D97-AF65-F5344CB8AC3E}">
        <p14:creationId xmlns:p14="http://schemas.microsoft.com/office/powerpoint/2010/main" xmlns="" val="1471814559"/>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 name="Picture 2" descr="A picture containing text, outdoor, sign&#10;&#10;Description automatically generated">
            <a:extLst>
              <a:ext uri="{FF2B5EF4-FFF2-40B4-BE49-F238E27FC236}">
                <a16:creationId xmlns:a16="http://schemas.microsoft.com/office/drawing/2014/main" xmlns:p14="http://schemas.microsoft.com/office/powerpoint/2010/main" xmlns:mc="http://schemas.openxmlformats.org/markup-compatibility/2006" xmlns="" id="{A336D9C9-3347-4A5B-8733-280FB9B38524}"/>
              </a:ext>
            </a:extLst>
          </p:cNvPr>
          <p:cNvPicPr>
            <a:picLocks noChangeAspect="1"/>
          </p:cNvPicPr>
          <p:nvPr/>
        </p:nvPicPr>
        <p:blipFill>
          <a:blip r:embed="rId3" cstate="print"/>
          <a:stretch>
            <a:fillRect/>
          </a:stretch>
        </p:blipFill>
        <p:spPr>
          <a:xfrm>
            <a:off x="0" y="2164922"/>
            <a:ext cx="4876800" cy="3309050"/>
          </a:xfrm>
          <a:prstGeom prst="rect">
            <a:avLst/>
          </a:prstGeom>
        </p:spPr>
      </p:pic>
      <p:sp>
        <p:nvSpPr>
          <p:cNvPr id="348" name="Google Shape;348;p29"/>
          <p:cNvSpPr txBox="1">
            <a:spLocks noGrp="1"/>
          </p:cNvSpPr>
          <p:nvPr>
            <p:ph type="sldNum" idx="12"/>
          </p:nvPr>
        </p:nvSpPr>
        <p:spPr>
          <a:xfrm>
            <a:off x="7722021" y="6560802"/>
            <a:ext cx="4301303" cy="22956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30</a:t>
            </a:fld>
            <a:endParaRPr/>
          </a:p>
        </p:txBody>
      </p:sp>
      <p:sp>
        <p:nvSpPr>
          <p:cNvPr id="349" name="Google Shape;349;p29"/>
          <p:cNvSpPr txBox="1">
            <a:spLocks noGrp="1"/>
          </p:cNvSpPr>
          <p:nvPr>
            <p:ph type="body" idx="1"/>
          </p:nvPr>
        </p:nvSpPr>
        <p:spPr>
          <a:xfrm>
            <a:off x="465667" y="67637"/>
            <a:ext cx="11260668" cy="63152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GB" dirty="0">
                <a:solidFill>
                  <a:schemeClr val="lt1"/>
                </a:solidFill>
              </a:rPr>
              <a:t>Πλεονεκτήματα της συνέντευξης ενσυναίσθησης</a:t>
            </a:r>
            <a:endParaRPr dirty="0"/>
          </a:p>
        </p:txBody>
      </p:sp>
      <p:sp>
        <p:nvSpPr>
          <p:cNvPr id="350" name="Google Shape;350;p29"/>
          <p:cNvSpPr txBox="1">
            <a:spLocks noGrp="1"/>
          </p:cNvSpPr>
          <p:nvPr>
            <p:ph type="body" idx="2"/>
          </p:nvPr>
        </p:nvSpPr>
        <p:spPr>
          <a:xfrm>
            <a:off x="465665" y="831253"/>
            <a:ext cx="11719947" cy="4108908"/>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Clr>
                <a:srgbClr val="21202E"/>
              </a:buClr>
              <a:buSzPts val="1800"/>
              <a:buNone/>
            </a:pPr>
            <a:r>
              <a:rPr lang="en-GB" dirty="0">
                <a:solidFill>
                  <a:schemeClr val="tx2">
                    <a:lumMod val="25000"/>
                  </a:schemeClr>
                </a:solidFill>
                <a:latin typeface="Calibri" panose="020F0502020204030204" pitchFamily="34" charset="0"/>
                <a:cs typeface="Calibri" panose="020F0502020204030204" pitchFamily="34" charset="0"/>
                <a:sym typeface="Avenir"/>
              </a:rPr>
              <a:t>Το να είσαι αποδέκτης της ενσυναίσθησης σημαίνει να νιώθεις ότι σε ακούνε. Το να αισθάνεσαι ότι σε ακούνε σημαίνει ότι αισθάνεσαι ότι σε εκτιμούν. Μια συνέντευξη ενσυναίσθησης με το κοινό-στόχο σας έχει να κάνει με την </a:t>
            </a:r>
            <a:r>
              <a:rPr lang="en-GB" b="1" dirty="0">
                <a:solidFill>
                  <a:srgbClr val="D41A6A"/>
                </a:solidFill>
                <a:latin typeface="Calibri" panose="020F0502020204030204" pitchFamily="34" charset="0"/>
                <a:cs typeface="Calibri" panose="020F0502020204030204" pitchFamily="34" charset="0"/>
                <a:sym typeface="Avenir"/>
              </a:rPr>
              <a:t>ενεργή ακρόαση και την ενεργή ακρόαση</a:t>
            </a:r>
            <a:r>
              <a:rPr lang="en-GB" dirty="0">
                <a:solidFill>
                  <a:schemeClr val="tx2">
                    <a:lumMod val="25000"/>
                  </a:schemeClr>
                </a:solidFill>
                <a:latin typeface="Calibri" panose="020F0502020204030204" pitchFamily="34" charset="0"/>
                <a:cs typeface="Calibri" panose="020F0502020204030204" pitchFamily="34" charset="0"/>
                <a:sym typeface="Avenir"/>
              </a:rPr>
              <a:t>. </a:t>
            </a:r>
            <a:endParaRPr dirty="0">
              <a:solidFill>
                <a:schemeClr val="tx2">
                  <a:lumMod val="25000"/>
                </a:schemeClr>
              </a:solidFill>
              <a:latin typeface="Calibri" panose="020F0502020204030204" pitchFamily="34" charset="0"/>
              <a:cs typeface="Calibri" panose="020F0502020204030204" pitchFamily="34" charset="0"/>
            </a:endParaRPr>
          </a:p>
          <a:p>
            <a:pPr marL="171450" lvl="0" indent="-120650" algn="l" rtl="0">
              <a:lnSpc>
                <a:spcPct val="107000"/>
              </a:lnSpc>
              <a:spcBef>
                <a:spcPts val="800"/>
              </a:spcBef>
              <a:spcAft>
                <a:spcPts val="0"/>
              </a:spcAft>
              <a:buClr>
                <a:srgbClr val="E43794"/>
              </a:buClr>
              <a:buSzPts val="800"/>
              <a:buFont typeface="Arial"/>
              <a:buNone/>
            </a:pPr>
            <a:endParaRPr dirty="0">
              <a:solidFill>
                <a:srgbClr val="21202E"/>
              </a:solidFill>
              <a:latin typeface="Calibri" panose="020F0502020204030204" pitchFamily="34" charset="0"/>
              <a:cs typeface="Calibri" panose="020F0502020204030204" pitchFamily="34" charset="0"/>
              <a:sym typeface="Avenir"/>
            </a:endParaRPr>
          </a:p>
          <a:p>
            <a:pPr marL="285750" lvl="0" indent="-171450" algn="l" rtl="0">
              <a:lnSpc>
                <a:spcPct val="107000"/>
              </a:lnSpc>
              <a:spcBef>
                <a:spcPts val="0"/>
              </a:spcBef>
              <a:spcAft>
                <a:spcPts val="0"/>
              </a:spcAft>
              <a:buClr>
                <a:srgbClr val="E43794"/>
              </a:buClr>
              <a:buSzPts val="1800"/>
              <a:buFont typeface="Arial"/>
              <a:buNone/>
            </a:pPr>
            <a:endParaRPr sz="1800" dirty="0">
              <a:latin typeface="Calibri" panose="020F0502020204030204" pitchFamily="34" charset="0"/>
              <a:ea typeface="Calibri"/>
              <a:cs typeface="Calibri" panose="020F0502020204030204" pitchFamily="34" charset="0"/>
              <a:sym typeface="Calibri"/>
            </a:endParaRPr>
          </a:p>
          <a:p>
            <a:pPr marL="0" lvl="0" indent="0" algn="l" rtl="0">
              <a:lnSpc>
                <a:spcPct val="100000"/>
              </a:lnSpc>
              <a:spcBef>
                <a:spcPts val="800"/>
              </a:spcBef>
              <a:spcAft>
                <a:spcPts val="0"/>
              </a:spcAft>
              <a:buClr>
                <a:srgbClr val="7F7F7F"/>
              </a:buClr>
              <a:buSzPts val="2400"/>
              <a:buNone/>
            </a:pPr>
            <a:endParaRPr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xmlns:p14="http://schemas.microsoft.com/office/powerpoint/2010/main" xmlns:mc="http://schemas.openxmlformats.org/markup-compatibility/2006" xmlns="" id="{7AF925F4-0F08-4C0B-A552-3F694625AEA6}"/>
              </a:ext>
            </a:extLst>
          </p:cNvPr>
          <p:cNvSpPr txBox="1"/>
          <p:nvPr/>
        </p:nvSpPr>
        <p:spPr>
          <a:xfrm>
            <a:off x="5080000" y="1880441"/>
            <a:ext cx="6943323" cy="5206554"/>
          </a:xfrm>
          <a:prstGeom prst="rect">
            <a:avLst/>
          </a:prstGeom>
          <a:noFill/>
        </p:spPr>
        <p:txBody>
          <a:bodyPr wrap="square" rtlCol="0">
            <a:spAutoFit/>
          </a:bodyPr>
          <a:lstStyle/>
          <a:p>
            <a:pPr marL="342900" lvl="8" indent="-342900">
              <a:lnSpc>
                <a:spcPct val="100000"/>
              </a:lnSpc>
              <a:spcBef>
                <a:spcPts val="800"/>
              </a:spcBef>
              <a:buClr>
                <a:srgbClr val="E43794"/>
              </a:buClr>
              <a:buFont typeface="Arial" panose="020B0604020202020204" pitchFamily="34" charset="0"/>
              <a:buChar char="•"/>
            </a:pPr>
            <a:r>
              <a:rPr lang="en-GB" sz="2300" dirty="0">
                <a:solidFill>
                  <a:schemeClr val="tx2">
                    <a:lumMod val="25000"/>
                  </a:schemeClr>
                </a:solidFill>
                <a:latin typeface="Calibri" panose="020F0502020204030204" pitchFamily="34" charset="0"/>
                <a:ea typeface="Avenir" panose="02000503020000020003"/>
                <a:cs typeface="Calibri" panose="020F0502020204030204" pitchFamily="34" charset="0"/>
                <a:sym typeface="Avenir"/>
              </a:rPr>
              <a:t>Εστιάζουν στο συναισθηματικό και υποσυνείδητο </a:t>
            </a:r>
            <a:endParaRPr lang="en-GB" sz="2300" dirty="0">
              <a:solidFill>
                <a:schemeClr val="tx2">
                  <a:lumMod val="25000"/>
                </a:schemeClr>
              </a:solidFill>
              <a:latin typeface="Calibri" panose="020F0502020204030204" pitchFamily="34" charset="0"/>
              <a:cs typeface="Calibri" panose="020F0502020204030204" pitchFamily="34" charset="0"/>
            </a:endParaRPr>
          </a:p>
          <a:p>
            <a:pPr marL="342900" lvl="8" indent="-342900">
              <a:lnSpc>
                <a:spcPct val="100000"/>
              </a:lnSpc>
              <a:spcBef>
                <a:spcPts val="800"/>
              </a:spcBef>
              <a:buClr>
                <a:srgbClr val="E43794"/>
              </a:buClr>
              <a:buFont typeface="Arial" panose="020B0604020202020204" pitchFamily="34" charset="0"/>
              <a:buChar char="•"/>
            </a:pPr>
            <a:r>
              <a:rPr lang="en-GB" sz="2300" dirty="0">
                <a:solidFill>
                  <a:schemeClr val="tx2">
                    <a:lumMod val="25000"/>
                  </a:schemeClr>
                </a:solidFill>
                <a:latin typeface="Calibri" panose="020F0502020204030204" pitchFamily="34" charset="0"/>
                <a:ea typeface="Avenir" panose="02000503020000020003"/>
                <a:cs typeface="Calibri" panose="020F0502020204030204" pitchFamily="34" charset="0"/>
                <a:sym typeface="Avenir"/>
              </a:rPr>
              <a:t>Φέρνουν γνώσεις σχετικά με το πώς συμπεριφέρονται οι χρήστες σε συγκεκριμένα περιβάλλοντα και καταστάσεις.</a:t>
            </a:r>
            <a:endParaRPr lang="en-GB" sz="2300" dirty="0">
              <a:solidFill>
                <a:schemeClr val="tx2">
                  <a:lumMod val="25000"/>
                </a:schemeClr>
              </a:solidFill>
              <a:latin typeface="Calibri" panose="020F0502020204030204" pitchFamily="34" charset="0"/>
              <a:cs typeface="Calibri" panose="020F0502020204030204" pitchFamily="34" charset="0"/>
            </a:endParaRPr>
          </a:p>
          <a:p>
            <a:pPr marL="342900" lvl="8" indent="-342900">
              <a:lnSpc>
                <a:spcPct val="100000"/>
              </a:lnSpc>
              <a:spcBef>
                <a:spcPts val="800"/>
              </a:spcBef>
              <a:buClr>
                <a:srgbClr val="E43794"/>
              </a:buClr>
              <a:buFont typeface="Arial" panose="020B0604020202020204" pitchFamily="34" charset="0"/>
              <a:buChar char="•"/>
            </a:pPr>
            <a:r>
              <a:rPr lang="en-GB" sz="2300" dirty="0">
                <a:solidFill>
                  <a:schemeClr val="tx2">
                    <a:lumMod val="25000"/>
                  </a:schemeClr>
                </a:solidFill>
                <a:latin typeface="Calibri" panose="020F0502020204030204" pitchFamily="34" charset="0"/>
                <a:ea typeface="Avenir"/>
                <a:cs typeface="Calibri" panose="020F0502020204030204" pitchFamily="34" charset="0"/>
                <a:sym typeface="Avenir"/>
              </a:rPr>
              <a:t>Αποκαλύπτουν λύσεις, ανεκπλήρωτες ανάγκες και προκλήσεις που μπορεί να παραβλέπετε.</a:t>
            </a:r>
          </a:p>
          <a:p>
            <a:pPr marL="342900" lvl="8" indent="-342900">
              <a:lnSpc>
                <a:spcPct val="100000"/>
              </a:lnSpc>
              <a:spcBef>
                <a:spcPts val="800"/>
              </a:spcBef>
              <a:buClr>
                <a:srgbClr val="E43794"/>
              </a:buClr>
              <a:buFont typeface="Arial" panose="020B0604020202020204" pitchFamily="34" charset="0"/>
              <a:buChar char="•"/>
            </a:pPr>
            <a:r>
              <a:rPr lang="en-GB" sz="2300" dirty="0">
                <a:solidFill>
                  <a:schemeClr val="tx2">
                    <a:lumMod val="25000"/>
                  </a:schemeClr>
                </a:solidFill>
                <a:latin typeface="Calibri" panose="020F0502020204030204" pitchFamily="34" charset="0"/>
                <a:ea typeface="Avenir"/>
                <a:cs typeface="Calibri" panose="020F0502020204030204" pitchFamily="34" charset="0"/>
                <a:sym typeface="Avenir"/>
              </a:rPr>
              <a:t>Επιτρέπουν στους επισκέπτες να μιλήσουν για το τι είναι σημαντικό για αυτούς</a:t>
            </a:r>
            <a:endParaRPr lang="en-GB" sz="2300" dirty="0">
              <a:solidFill>
                <a:schemeClr val="tx2">
                  <a:lumMod val="25000"/>
                </a:schemeClr>
              </a:solidFill>
              <a:latin typeface="Calibri" panose="020F0502020204030204" pitchFamily="34" charset="0"/>
              <a:cs typeface="Calibri" panose="020F0502020204030204" pitchFamily="34" charset="0"/>
            </a:endParaRPr>
          </a:p>
          <a:p>
            <a:pPr marL="342900" lvl="8" indent="-342900">
              <a:lnSpc>
                <a:spcPct val="100000"/>
              </a:lnSpc>
              <a:spcBef>
                <a:spcPts val="800"/>
              </a:spcBef>
              <a:buClr>
                <a:srgbClr val="E43794"/>
              </a:buClr>
              <a:buFont typeface="Arial" panose="020B0604020202020204" pitchFamily="34" charset="0"/>
              <a:buChar char="•"/>
            </a:pPr>
            <a:r>
              <a:rPr lang="en-GB" sz="2300" dirty="0">
                <a:solidFill>
                  <a:schemeClr val="tx2">
                    <a:lumMod val="25000"/>
                  </a:schemeClr>
                </a:solidFill>
                <a:latin typeface="Calibri" panose="020F0502020204030204" pitchFamily="34" charset="0"/>
                <a:ea typeface="Avenir" panose="02000503020000020003"/>
                <a:cs typeface="Calibri" panose="020F0502020204030204" pitchFamily="34" charset="0"/>
                <a:sym typeface="Avenir"/>
              </a:rPr>
              <a:t>Σκάβουν βαθύτερα, πέρα από τις συνηθισμένες ερωτήσεις.</a:t>
            </a:r>
            <a:endParaRPr lang="en-GB" sz="2300" dirty="0">
              <a:solidFill>
                <a:schemeClr val="tx2">
                  <a:lumMod val="25000"/>
                </a:schemeClr>
              </a:solidFill>
              <a:latin typeface="Calibri" panose="020F0502020204030204" pitchFamily="34" charset="0"/>
              <a:cs typeface="Calibri" panose="020F0502020204030204" pitchFamily="34" charset="0"/>
            </a:endParaRPr>
          </a:p>
          <a:p>
            <a:pPr marL="342900" lvl="8" indent="-342900">
              <a:lnSpc>
                <a:spcPct val="100000"/>
              </a:lnSpc>
              <a:spcBef>
                <a:spcPts val="800"/>
              </a:spcBef>
              <a:buClr>
                <a:srgbClr val="E43794"/>
              </a:buClr>
              <a:buFont typeface="Arial" panose="020B0604020202020204" pitchFamily="34" charset="0"/>
              <a:buChar char="•"/>
            </a:pPr>
            <a:r>
              <a:rPr lang="en-GB" sz="2300" dirty="0">
                <a:solidFill>
                  <a:schemeClr val="tx2">
                    <a:lumMod val="25000"/>
                  </a:schemeClr>
                </a:solidFill>
                <a:latin typeface="Calibri" panose="020F0502020204030204" pitchFamily="34" charset="0"/>
                <a:ea typeface="Avenir" panose="02000503020000020003"/>
                <a:cs typeface="Calibri" panose="020F0502020204030204" pitchFamily="34" charset="0"/>
                <a:sym typeface="Avenir"/>
              </a:rPr>
              <a:t>Οι αυθόρμητες ερωτήσεις μπορούν να προκύψουν από την παρατήρηση της γλώσσας του σώματος και των αντιδράσεων</a:t>
            </a:r>
            <a:endParaRPr lang="en-GB" sz="2300" dirty="0">
              <a:solidFill>
                <a:schemeClr val="tx2">
                  <a:lumMod val="25000"/>
                </a:schemeClr>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xmlns:p14="http://schemas.microsoft.com/office/powerpoint/2010/main" xmlns:mc="http://schemas.openxmlformats.org/markup-compatibility/2006" xmlns="" id="{569CD58F-06B9-465E-AADD-E40E94D44A07}"/>
              </a:ext>
            </a:extLst>
          </p:cNvPr>
          <p:cNvSpPr txBox="1"/>
          <p:nvPr/>
        </p:nvSpPr>
        <p:spPr>
          <a:xfrm>
            <a:off x="1387879" y="6099137"/>
            <a:ext cx="9875520" cy="830997"/>
          </a:xfrm>
          <a:prstGeom prst="rect">
            <a:avLst/>
          </a:prstGeom>
          <a:noFill/>
        </p:spPr>
        <p:txBody>
          <a:bodyPr wrap="square" rtlCol="0">
            <a:spAutoFit/>
          </a:bodyPr>
          <a:lstStyle/>
          <a:p>
            <a:r>
              <a:rPr lang="en-GB" sz="2400" b="1" dirty="0">
                <a:solidFill>
                  <a:srgbClr val="D41A6A"/>
                </a:solidFill>
                <a:latin typeface="Calibri" panose="020F0502020204030204" pitchFamily="34" charset="0"/>
                <a:ea typeface="Avenir" panose="02000503020000020003"/>
                <a:cs typeface="Calibri" panose="020F0502020204030204" pitchFamily="34" charset="0"/>
                <a:sym typeface="Avenir"/>
              </a:rPr>
              <a:t>Κάνουν το υποκείμενο να αισθάνεται άνετα ώστε να μπορεί να μιλήσει από καρδιάς</a:t>
            </a:r>
            <a:endParaRPr lang="en-GB" sz="2400" b="1" dirty="0">
              <a:solidFill>
                <a:srgbClr val="D41A6A"/>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xmlns:p14="http://schemas.microsoft.com/office/powerpoint/2010/main" xmlns:mc="http://schemas.openxmlformats.org/markup-compatibility/2006" xmlns="" id="{2168A526-4C65-4080-8BF3-40B860424712}"/>
              </a:ext>
            </a:extLst>
          </p:cNvPr>
          <p:cNvSpPr txBox="1"/>
          <p:nvPr/>
        </p:nvSpPr>
        <p:spPr>
          <a:xfrm>
            <a:off x="319" y="5103070"/>
            <a:ext cx="1387560" cy="338554"/>
          </a:xfrm>
          <a:prstGeom prst="rect">
            <a:avLst/>
          </a:prstGeom>
          <a:noFill/>
        </p:spPr>
        <p:txBody>
          <a:bodyPr wrap="square" rtlCol="0">
            <a:spAutoFit/>
          </a:bodyPr>
          <a:lstStyle/>
          <a:p>
            <a:r>
              <a:rPr lang="pl-PL" sz="800" b="0" i="0" dirty="0">
                <a:solidFill>
                  <a:schemeClr val="bg1"/>
                </a:solidFill>
                <a:effectLst/>
                <a:latin typeface="Avenir" panose="02000503020000020003"/>
              </a:rPr>
              <a:t>Φωτογραφία από Zuzana Ruttkayova: pexels.com</a:t>
            </a:r>
            <a:endParaRPr lang="en-GB" sz="800" dirty="0">
              <a:solidFill>
                <a:schemeClr val="bg1"/>
              </a:solidFill>
              <a:latin typeface="Avenir" panose="02000503020000020003"/>
            </a:endParaRPr>
          </a:p>
        </p:txBody>
      </p:sp>
    </p:spTree>
  </p:cSld>
  <p:clrMapOvr>
    <a:masterClrMapping/>
  </p:clrMapOvr>
  <mc:AlternateContent xmlns:mc="http://schemas.openxmlformats.org/markup-compatibility/2006">
    <mc:Choice xmlns:p14="http://schemas.microsoft.com/office/powerpoint/2010/main" xmlns:a16="http://schemas.microsoft.com/office/drawing/2014/main" xmlns="" Requires="p14">
      <p:transition spd="slow" p14:dur="1500">
        <p:random/>
      </p:transition>
    </mc:Choice>
    <mc:Fallback>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30"/>
          <p:cNvSpPr txBox="1">
            <a:spLocks noGrp="1"/>
          </p:cNvSpPr>
          <p:nvPr>
            <p:ph type="sldNum" idx="12"/>
          </p:nvPr>
        </p:nvSpPr>
        <p:spPr>
          <a:xfrm>
            <a:off x="7722021" y="6560802"/>
            <a:ext cx="4301303" cy="22956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31</a:t>
            </a:fld>
            <a:endParaRPr/>
          </a:p>
        </p:txBody>
      </p:sp>
      <p:sp>
        <p:nvSpPr>
          <p:cNvPr id="356" name="Google Shape;356;p30"/>
          <p:cNvSpPr txBox="1">
            <a:spLocks noGrp="1"/>
          </p:cNvSpPr>
          <p:nvPr>
            <p:ph type="body" idx="1"/>
          </p:nvPr>
        </p:nvSpPr>
        <p:spPr>
          <a:xfrm>
            <a:off x="214458" y="67637"/>
            <a:ext cx="11260668" cy="63152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GB" dirty="0">
                <a:solidFill>
                  <a:schemeClr val="lt1"/>
                </a:solidFill>
              </a:rPr>
              <a:t>Συμβουλές για αποτελεσματική συνέντευξη</a:t>
            </a:r>
            <a:endParaRPr dirty="0"/>
          </a:p>
        </p:txBody>
      </p:sp>
      <p:sp>
        <p:nvSpPr>
          <p:cNvPr id="357" name="Google Shape;357;p30"/>
          <p:cNvSpPr txBox="1">
            <a:spLocks noGrp="1"/>
          </p:cNvSpPr>
          <p:nvPr>
            <p:ph type="body" idx="2"/>
          </p:nvPr>
        </p:nvSpPr>
        <p:spPr>
          <a:xfrm>
            <a:off x="325291" y="1313236"/>
            <a:ext cx="6193211" cy="4822871"/>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Clr>
                <a:srgbClr val="21202E"/>
              </a:buClr>
              <a:buSzPts val="2400"/>
              <a:buNone/>
            </a:pPr>
            <a:r>
              <a:rPr lang="en-GB" dirty="0">
                <a:solidFill>
                  <a:srgbClr val="21202E"/>
                </a:solidFill>
                <a:latin typeface="Calibri" panose="020F0502020204030204" pitchFamily="34" charset="0"/>
                <a:ea typeface="Calibri"/>
                <a:cs typeface="Calibri" panose="020F0502020204030204" pitchFamily="34" charset="0"/>
                <a:sym typeface="Calibri"/>
              </a:rPr>
              <a:t>1. </a:t>
            </a:r>
            <a:r>
              <a:rPr lang="en-GB" dirty="0">
                <a:solidFill>
                  <a:schemeClr val="tx2">
                    <a:lumMod val="25000"/>
                  </a:schemeClr>
                </a:solidFill>
                <a:latin typeface="Calibri" panose="020F0502020204030204" pitchFamily="34" charset="0"/>
                <a:cs typeface="Calibri" panose="020F0502020204030204" pitchFamily="34" charset="0"/>
                <a:sym typeface="Avenir"/>
              </a:rPr>
              <a:t>Παρουσιάστε τον εαυτό σας.</a:t>
            </a:r>
            <a:endParaRPr dirty="0">
              <a:solidFill>
                <a:schemeClr val="tx2">
                  <a:lumMod val="25000"/>
                </a:schemeClr>
              </a:solidFill>
              <a:latin typeface="Calibri" panose="020F0502020204030204" pitchFamily="34" charset="0"/>
              <a:cs typeface="Calibri" panose="020F0502020204030204" pitchFamily="34" charset="0"/>
            </a:endParaRPr>
          </a:p>
          <a:p>
            <a:pPr marL="0" lvl="0" indent="0" algn="l" rtl="0">
              <a:lnSpc>
                <a:spcPct val="107000"/>
              </a:lnSpc>
              <a:spcBef>
                <a:spcPts val="800"/>
              </a:spcBef>
              <a:spcAft>
                <a:spcPts val="0"/>
              </a:spcAft>
              <a:buClr>
                <a:srgbClr val="21202E"/>
              </a:buClr>
              <a:buSzPts val="2000"/>
              <a:buNone/>
            </a:pPr>
            <a:r>
              <a:rPr lang="en-GB" dirty="0">
                <a:solidFill>
                  <a:schemeClr val="tx2">
                    <a:lumMod val="25000"/>
                  </a:schemeClr>
                </a:solidFill>
                <a:latin typeface="Calibri" panose="020F0502020204030204" pitchFamily="34" charset="0"/>
                <a:cs typeface="Calibri" panose="020F0502020204030204" pitchFamily="34" charset="0"/>
                <a:sym typeface="Avenir"/>
              </a:rPr>
              <a:t>2. Παρουσιάστε το έργο σας.</a:t>
            </a:r>
            <a:endParaRPr dirty="0">
              <a:solidFill>
                <a:schemeClr val="tx2">
                  <a:lumMod val="25000"/>
                </a:schemeClr>
              </a:solidFill>
              <a:latin typeface="Calibri" panose="020F0502020204030204" pitchFamily="34" charset="0"/>
              <a:cs typeface="Calibri" panose="020F0502020204030204" pitchFamily="34" charset="0"/>
            </a:endParaRPr>
          </a:p>
          <a:p>
            <a:pPr marL="0" lvl="0" indent="0" algn="l" rtl="0">
              <a:lnSpc>
                <a:spcPct val="107000"/>
              </a:lnSpc>
              <a:spcBef>
                <a:spcPts val="800"/>
              </a:spcBef>
              <a:spcAft>
                <a:spcPts val="0"/>
              </a:spcAft>
              <a:buClr>
                <a:srgbClr val="21202E"/>
              </a:buClr>
              <a:buSzPts val="2000"/>
              <a:buNone/>
            </a:pPr>
            <a:r>
              <a:rPr lang="en-GB" dirty="0">
                <a:solidFill>
                  <a:schemeClr val="tx2">
                    <a:lumMod val="25000"/>
                  </a:schemeClr>
                </a:solidFill>
                <a:latin typeface="Calibri" panose="020F0502020204030204" pitchFamily="34" charset="0"/>
                <a:cs typeface="Calibri" panose="020F0502020204030204" pitchFamily="34" charset="0"/>
                <a:sym typeface="Avenir"/>
              </a:rPr>
              <a:t>3. Στρέψτε την προσοχή σας στον ερωτώμενο (ρωτήστε το όνομά του, την καταγωγή του).</a:t>
            </a:r>
            <a:endParaRPr dirty="0">
              <a:solidFill>
                <a:schemeClr val="tx2">
                  <a:lumMod val="25000"/>
                </a:schemeClr>
              </a:solidFill>
              <a:latin typeface="Calibri" panose="020F0502020204030204" pitchFamily="34" charset="0"/>
              <a:cs typeface="Calibri" panose="020F0502020204030204" pitchFamily="34" charset="0"/>
            </a:endParaRPr>
          </a:p>
          <a:p>
            <a:pPr marL="0" lvl="0" indent="0" algn="l" rtl="0">
              <a:lnSpc>
                <a:spcPct val="107000"/>
              </a:lnSpc>
              <a:spcBef>
                <a:spcPts val="800"/>
              </a:spcBef>
              <a:spcAft>
                <a:spcPts val="0"/>
              </a:spcAft>
              <a:buClr>
                <a:srgbClr val="21202E"/>
              </a:buClr>
              <a:buSzPts val="2000"/>
              <a:buNone/>
            </a:pPr>
            <a:r>
              <a:rPr lang="en-GB" dirty="0">
                <a:solidFill>
                  <a:schemeClr val="tx2">
                    <a:lumMod val="25000"/>
                  </a:schemeClr>
                </a:solidFill>
                <a:latin typeface="Calibri" panose="020F0502020204030204" pitchFamily="34" charset="0"/>
                <a:cs typeface="Calibri" panose="020F0502020204030204" pitchFamily="34" charset="0"/>
                <a:sym typeface="Avenir"/>
              </a:rPr>
              <a:t>4. Χτίστε τη σχέση σας.</a:t>
            </a:r>
            <a:endParaRPr dirty="0">
              <a:solidFill>
                <a:schemeClr val="tx2">
                  <a:lumMod val="25000"/>
                </a:schemeClr>
              </a:solidFill>
              <a:latin typeface="Calibri" panose="020F0502020204030204" pitchFamily="34" charset="0"/>
              <a:cs typeface="Calibri" panose="020F0502020204030204" pitchFamily="34" charset="0"/>
            </a:endParaRPr>
          </a:p>
          <a:p>
            <a:pPr marL="0" lvl="0" indent="0" algn="l" rtl="0">
              <a:lnSpc>
                <a:spcPct val="107000"/>
              </a:lnSpc>
              <a:spcBef>
                <a:spcPts val="800"/>
              </a:spcBef>
              <a:spcAft>
                <a:spcPts val="0"/>
              </a:spcAft>
              <a:buClr>
                <a:srgbClr val="21202E"/>
              </a:buClr>
              <a:buSzPts val="2000"/>
              <a:buNone/>
            </a:pPr>
            <a:r>
              <a:rPr lang="en-GB" dirty="0">
                <a:solidFill>
                  <a:schemeClr val="tx2">
                    <a:lumMod val="25000"/>
                  </a:schemeClr>
                </a:solidFill>
                <a:latin typeface="Calibri" panose="020F0502020204030204" pitchFamily="34" charset="0"/>
                <a:cs typeface="Calibri" panose="020F0502020204030204" pitchFamily="34" charset="0"/>
                <a:sym typeface="Avenir"/>
              </a:rPr>
              <a:t>5. Ρωτήστε για συγκεκριμένες περιπτώσεις ή περιστατικά ("Πείτε μου για την τελευταία φορά που...")</a:t>
            </a:r>
            <a:endParaRPr dirty="0">
              <a:solidFill>
                <a:schemeClr val="tx2">
                  <a:lumMod val="25000"/>
                </a:schemeClr>
              </a:solidFill>
              <a:latin typeface="Calibri" panose="020F0502020204030204" pitchFamily="34" charset="0"/>
              <a:cs typeface="Calibri" panose="020F0502020204030204" pitchFamily="34" charset="0"/>
            </a:endParaRPr>
          </a:p>
          <a:p>
            <a:pPr marL="0" lvl="0" indent="0" algn="l" rtl="0">
              <a:lnSpc>
                <a:spcPct val="107000"/>
              </a:lnSpc>
              <a:spcBef>
                <a:spcPts val="800"/>
              </a:spcBef>
              <a:spcAft>
                <a:spcPts val="0"/>
              </a:spcAft>
              <a:buClr>
                <a:srgbClr val="21202E"/>
              </a:buClr>
              <a:buSzPts val="2000"/>
              <a:buNone/>
            </a:pPr>
            <a:r>
              <a:rPr lang="en-GB" dirty="0">
                <a:solidFill>
                  <a:schemeClr val="tx2">
                    <a:lumMod val="25000"/>
                  </a:schemeClr>
                </a:solidFill>
                <a:latin typeface="Calibri" panose="020F0502020204030204" pitchFamily="34" charset="0"/>
                <a:cs typeface="Calibri" panose="020F0502020204030204" pitchFamily="34" charset="0"/>
                <a:sym typeface="Avenir"/>
              </a:rPr>
              <a:t>6. Κρατήστε τις ερωτήσεις σε λιγότερες από δέκα λέξεις.</a:t>
            </a:r>
            <a:endParaRPr dirty="0">
              <a:solidFill>
                <a:schemeClr val="tx2">
                  <a:lumMod val="25000"/>
                </a:schemeClr>
              </a:solidFill>
              <a:latin typeface="Calibri" panose="020F0502020204030204" pitchFamily="34" charset="0"/>
              <a:cs typeface="Calibri" panose="020F0502020204030204" pitchFamily="34" charset="0"/>
            </a:endParaRPr>
          </a:p>
          <a:p>
            <a:pPr marL="0" lvl="0" indent="0" algn="l" rtl="0">
              <a:lnSpc>
                <a:spcPct val="107000"/>
              </a:lnSpc>
              <a:spcBef>
                <a:spcPts val="800"/>
              </a:spcBef>
              <a:spcAft>
                <a:spcPts val="0"/>
              </a:spcAft>
              <a:buClr>
                <a:srgbClr val="21202E"/>
              </a:buClr>
              <a:buSzPts val="2000"/>
              <a:buNone/>
            </a:pPr>
            <a:r>
              <a:rPr lang="en-GB" dirty="0">
                <a:solidFill>
                  <a:schemeClr val="tx2">
                    <a:lumMod val="25000"/>
                  </a:schemeClr>
                </a:solidFill>
                <a:latin typeface="Calibri" panose="020F0502020204030204" pitchFamily="34" charset="0"/>
                <a:cs typeface="Calibri" panose="020F0502020204030204" pitchFamily="34" charset="0"/>
                <a:sym typeface="Avenir"/>
              </a:rPr>
              <a:t>7. Κάντε μία ερώτηση κάθε φορά.</a:t>
            </a:r>
            <a:endParaRPr dirty="0">
              <a:solidFill>
                <a:schemeClr val="tx2">
                  <a:lumMod val="25000"/>
                </a:schemeClr>
              </a:solidFill>
              <a:latin typeface="Calibri" panose="020F0502020204030204" pitchFamily="34" charset="0"/>
              <a:cs typeface="Calibri" panose="020F0502020204030204" pitchFamily="34" charset="0"/>
            </a:endParaRPr>
          </a:p>
          <a:p>
            <a:pPr marL="0" lvl="0" indent="0" algn="l" rtl="0">
              <a:lnSpc>
                <a:spcPct val="107000"/>
              </a:lnSpc>
              <a:spcBef>
                <a:spcPts val="800"/>
              </a:spcBef>
              <a:spcAft>
                <a:spcPts val="0"/>
              </a:spcAft>
              <a:buClr>
                <a:srgbClr val="21202E"/>
              </a:buClr>
              <a:buSzPts val="2000"/>
              <a:buNone/>
            </a:pPr>
            <a:r>
              <a:rPr lang="en-GB" dirty="0">
                <a:solidFill>
                  <a:schemeClr val="tx2">
                    <a:lumMod val="25000"/>
                  </a:schemeClr>
                </a:solidFill>
                <a:latin typeface="Calibri" panose="020F0502020204030204" pitchFamily="34" charset="0"/>
                <a:cs typeface="Calibri" panose="020F0502020204030204" pitchFamily="34" charset="0"/>
                <a:sym typeface="Avenir"/>
              </a:rPr>
              <a:t>8. Ενθαρρύνετε τις ιστορίες.</a:t>
            </a:r>
            <a:endParaRPr dirty="0">
              <a:latin typeface="Calibri" panose="020F0502020204030204" pitchFamily="34" charset="0"/>
              <a:cs typeface="Calibri" panose="020F0502020204030204" pitchFamily="34" charset="0"/>
            </a:endParaRPr>
          </a:p>
          <a:p>
            <a:pPr marL="0" lvl="0" indent="0" algn="l" rtl="0">
              <a:lnSpc>
                <a:spcPct val="107000"/>
              </a:lnSpc>
              <a:spcBef>
                <a:spcPts val="800"/>
              </a:spcBef>
              <a:spcAft>
                <a:spcPts val="0"/>
              </a:spcAft>
              <a:buClr>
                <a:srgbClr val="7F7F7F"/>
              </a:buClr>
              <a:buSzPts val="2400"/>
              <a:buNone/>
            </a:pPr>
            <a:endParaRPr dirty="0">
              <a:latin typeface="Calibri" panose="020F0502020204030204" pitchFamily="34" charset="0"/>
              <a:cs typeface="Calibri" panose="020F0502020204030204" pitchFamily="34" charset="0"/>
            </a:endParaRPr>
          </a:p>
        </p:txBody>
      </p:sp>
      <p:pic>
        <p:nvPicPr>
          <p:cNvPr id="3" name="Picture 2" descr="A person sitting in a chair outside&#10;&#10;Description automatically generated with medium confidence">
            <a:extLst>
              <a:ext uri="{FF2B5EF4-FFF2-40B4-BE49-F238E27FC236}">
                <a16:creationId xmlns:a16="http://schemas.microsoft.com/office/drawing/2014/main" xmlns:p14="http://schemas.microsoft.com/office/powerpoint/2010/main" xmlns:mc="http://schemas.openxmlformats.org/markup-compatibility/2006" xmlns:ahyp="http://schemas.microsoft.com/office/drawing/2018/hyperlinkcolor" xmlns="" id="{D82E51DF-F5F4-4F41-A1FB-90C770CA0005}"/>
              </a:ext>
            </a:extLst>
          </p:cNvPr>
          <p:cNvPicPr>
            <a:picLocks noChangeAspect="1"/>
          </p:cNvPicPr>
          <p:nvPr/>
        </p:nvPicPr>
        <p:blipFill rotWithShape="1">
          <a:blip r:embed="rId3" cstate="print"/>
          <a:srcRect l="6106" t="-1" r="14462" b="8777"/>
          <a:stretch/>
        </p:blipFill>
        <p:spPr>
          <a:xfrm>
            <a:off x="6919674" y="699164"/>
            <a:ext cx="5272327" cy="6256115"/>
          </a:xfrm>
          <a:prstGeom prst="rect">
            <a:avLst/>
          </a:prstGeom>
        </p:spPr>
      </p:pic>
      <p:sp>
        <p:nvSpPr>
          <p:cNvPr id="8" name="TextBox 7">
            <a:extLst>
              <a:ext uri="{FF2B5EF4-FFF2-40B4-BE49-F238E27FC236}">
                <a16:creationId xmlns:a16="http://schemas.microsoft.com/office/drawing/2014/main" xmlns:p14="http://schemas.microsoft.com/office/powerpoint/2010/main" xmlns:mc="http://schemas.openxmlformats.org/markup-compatibility/2006" xmlns:ahyp="http://schemas.microsoft.com/office/drawing/2018/hyperlinkcolor" xmlns="" id="{433C6641-3C91-4610-A4CF-0A0B8960F8A4}"/>
              </a:ext>
            </a:extLst>
          </p:cNvPr>
          <p:cNvSpPr txBox="1"/>
          <p:nvPr/>
        </p:nvSpPr>
        <p:spPr>
          <a:xfrm>
            <a:off x="9209695" y="6482588"/>
            <a:ext cx="6133288" cy="261610"/>
          </a:xfrm>
          <a:prstGeom prst="rect">
            <a:avLst/>
          </a:prstGeom>
          <a:noFill/>
        </p:spPr>
        <p:txBody>
          <a:bodyPr wrap="square">
            <a:spAutoFit/>
          </a:bodyPr>
          <a:lstStyle/>
          <a:p>
            <a:r>
              <a:rPr lang="en-GB" sz="1100" b="0" i="0" dirty="0">
                <a:solidFill>
                  <a:schemeClr val="bg1"/>
                </a:solidFill>
                <a:effectLst/>
                <a:latin typeface="+mn-lt"/>
                <a:cs typeface="Calibri" panose="020F0502020204030204" pitchFamily="34" charset="0"/>
              </a:rPr>
              <a:t>Φωτογραφία </a:t>
            </a:r>
            <a:r>
              <a:rPr lang="en-GB" sz="1100" b="0" i="0" dirty="0">
                <a:solidFill>
                  <a:schemeClr val="bg1"/>
                </a:solidFill>
                <a:effectLst/>
                <a:latin typeface="+mn-lt"/>
              </a:rPr>
              <a:t>από </a:t>
            </a:r>
            <a:r>
              <a:rPr lang="en-GB" sz="1100" b="1" i="0" u="none" strike="noStrike" dirty="0">
                <a:solidFill>
                  <a:schemeClr val="bg1"/>
                </a:solidFill>
                <a:effectLst/>
                <a:latin typeface="+mn-lt"/>
                <a:hlinkClick r:id="rId4">
                  <a:extLst>
                    <a:ext uri="{A12FA001-AC4F-418D-AE19-62706E023703}">
                      <ahyp:hlinkClr xmlns:p14="http://schemas.microsoft.com/office/powerpoint/2010/main" xmlns:mc="http://schemas.openxmlformats.org/markup-compatibility/2006" xmlns:ahyp="http://schemas.microsoft.com/office/drawing/2018/hyperlinkcolor" xmlns:a16="http://schemas.microsoft.com/office/drawing/2014/main" xmlns="" val="tx"/>
                    </a:ext>
                  </a:extLst>
                </a:hlinkClick>
              </a:rPr>
              <a:t>Rodrigo Souza </a:t>
            </a:r>
            <a:r>
              <a:rPr lang="en-GB" sz="1100" b="0" i="0" dirty="0">
                <a:solidFill>
                  <a:schemeClr val="bg1"/>
                </a:solidFill>
                <a:effectLst/>
                <a:latin typeface="+mn-lt"/>
              </a:rPr>
              <a:t>από </a:t>
            </a:r>
            <a:r>
              <a:rPr lang="en-GB" sz="1100" b="1" i="0" u="none" strike="noStrike" dirty="0" err="1">
                <a:solidFill>
                  <a:schemeClr val="bg1"/>
                </a:solidFill>
                <a:effectLst/>
                <a:latin typeface="+mn-lt"/>
                <a:hlinkClick r:id="rId5">
                  <a:extLst>
                    <a:ext uri="{A12FA001-AC4F-418D-AE19-62706E023703}">
                      <ahyp:hlinkClr xmlns:p14="http://schemas.microsoft.com/office/powerpoint/2010/main" xmlns:mc="http://schemas.openxmlformats.org/markup-compatibility/2006" xmlns:ahyp="http://schemas.microsoft.com/office/drawing/2018/hyperlinkcolor" xmlns:a16="http://schemas.microsoft.com/office/drawing/2014/main" xmlns="" val="tx"/>
                    </a:ext>
                  </a:extLst>
                </a:hlinkClick>
              </a:rPr>
              <a:t>το Pexels</a:t>
            </a:r>
            <a:endParaRPr lang="en-GB" sz="1100" dirty="0">
              <a:solidFill>
                <a:schemeClr val="bg1"/>
              </a:solidFill>
              <a:latin typeface="+mn-lt"/>
            </a:endParaRPr>
          </a:p>
        </p:txBody>
      </p:sp>
    </p:spTree>
  </p:cSld>
  <p:clrMapOvr>
    <a:masterClrMapping/>
  </p:clrMapOvr>
  <mc:AlternateContent xmlns:mc="http://schemas.openxmlformats.org/markup-compatibility/2006">
    <mc:Choice xmlns:p14="http://schemas.microsoft.com/office/powerpoint/2010/main" xmlns:ahyp="http://schemas.microsoft.com/office/drawing/2018/hyperlinkcolor" xmlns:a16="http://schemas.microsoft.com/office/drawing/2014/main" xmlns="" Requires="p14">
      <p:transition spd="slow" p14:dur="1500">
        <p:random/>
      </p:transition>
    </mc:Choice>
    <mc:Fallback>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xmlns:p14="http://schemas.microsoft.com/office/powerpoint/2010/main" xmlns:mc="http://schemas.openxmlformats.org/markup-compatibility/2006" xmlns:ahyp="http://schemas.microsoft.com/office/drawing/2018/hyperlinkcolor" xmlns="" id="{E3B6DE12-CB40-473C-92DB-7CECC5A5A509}"/>
              </a:ext>
            </a:extLst>
          </p:cNvPr>
          <p:cNvPicPr>
            <a:picLocks noChangeAspect="1"/>
          </p:cNvPicPr>
          <p:nvPr/>
        </p:nvPicPr>
        <p:blipFill rotWithShape="1">
          <a:blip r:embed="rId3" cstate="print"/>
          <a:srcRect b="7926"/>
          <a:stretch/>
        </p:blipFill>
        <p:spPr>
          <a:xfrm>
            <a:off x="7613677" y="684891"/>
            <a:ext cx="4578323" cy="6314481"/>
          </a:xfrm>
          <a:prstGeom prst="rect">
            <a:avLst/>
          </a:prstGeom>
        </p:spPr>
      </p:pic>
      <p:sp>
        <p:nvSpPr>
          <p:cNvPr id="362" name="Google Shape;362;p31"/>
          <p:cNvSpPr txBox="1">
            <a:spLocks noGrp="1"/>
          </p:cNvSpPr>
          <p:nvPr>
            <p:ph type="sldNum" idx="12"/>
          </p:nvPr>
        </p:nvSpPr>
        <p:spPr>
          <a:xfrm>
            <a:off x="7722021" y="6560802"/>
            <a:ext cx="4301303" cy="22956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32</a:t>
            </a:fld>
            <a:endParaRPr/>
          </a:p>
        </p:txBody>
      </p:sp>
      <p:sp>
        <p:nvSpPr>
          <p:cNvPr id="363" name="Google Shape;363;p31"/>
          <p:cNvSpPr txBox="1">
            <a:spLocks noGrp="1"/>
          </p:cNvSpPr>
          <p:nvPr>
            <p:ph type="body" idx="2"/>
          </p:nvPr>
        </p:nvSpPr>
        <p:spPr>
          <a:xfrm>
            <a:off x="254586" y="1021468"/>
            <a:ext cx="7128711" cy="4108908"/>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800"/>
              </a:spcBef>
              <a:spcAft>
                <a:spcPts val="0"/>
              </a:spcAft>
              <a:buClr>
                <a:srgbClr val="21202E"/>
              </a:buClr>
              <a:buSzPts val="2000"/>
              <a:buNone/>
            </a:pPr>
            <a:r>
              <a:rPr lang="en-GB" dirty="0">
                <a:solidFill>
                  <a:srgbClr val="21202E"/>
                </a:solidFill>
                <a:latin typeface="Calibri" panose="020F0502020204030204" pitchFamily="34" charset="0"/>
                <a:cs typeface="Calibri" panose="020F0502020204030204" pitchFamily="34" charset="0"/>
                <a:sym typeface="Avenir"/>
              </a:rPr>
              <a:t>9. </a:t>
            </a:r>
            <a:r>
              <a:rPr lang="en-GB" dirty="0">
                <a:solidFill>
                  <a:schemeClr val="tx2">
                    <a:lumMod val="25000"/>
                  </a:schemeClr>
                </a:solidFill>
                <a:latin typeface="Calibri" panose="020F0502020204030204" pitchFamily="34" charset="0"/>
                <a:cs typeface="Calibri" panose="020F0502020204030204" pitchFamily="34" charset="0"/>
                <a:sym typeface="Avenir"/>
              </a:rPr>
              <a:t>Ψάξτε για ασυνέπειες και αντιφάσεις- αυτά που λένε οι άνθρωποι </a:t>
            </a:r>
            <a:r>
              <a:rPr lang="en-GB" dirty="0">
                <a:solidFill>
                  <a:schemeClr val="tx2">
                    <a:lumMod val="25000"/>
                  </a:schemeClr>
                </a:solidFill>
                <a:latin typeface="Calibri" panose="020F0502020204030204" pitchFamily="34" charset="0"/>
                <a:cs typeface="Calibri" panose="020F0502020204030204" pitchFamily="34" charset="0"/>
              </a:rPr>
              <a:t>και </a:t>
            </a:r>
            <a:r>
              <a:rPr lang="en-GB" dirty="0">
                <a:solidFill>
                  <a:schemeClr val="tx2">
                    <a:lumMod val="25000"/>
                  </a:schemeClr>
                </a:solidFill>
                <a:latin typeface="Calibri" panose="020F0502020204030204" pitchFamily="34" charset="0"/>
                <a:cs typeface="Calibri" panose="020F0502020204030204" pitchFamily="34" charset="0"/>
                <a:sym typeface="Avenir"/>
              </a:rPr>
              <a:t>αυτά που κάνουν μπορεί να διαφέρουν πολύ.</a:t>
            </a:r>
            <a:endParaRPr lang="en-GB" dirty="0">
              <a:solidFill>
                <a:schemeClr val="tx2">
                  <a:lumMod val="25000"/>
                </a:schemeClr>
              </a:solidFill>
              <a:latin typeface="Calibri" panose="020F0502020204030204" pitchFamily="34" charset="0"/>
              <a:cs typeface="Calibri" panose="020F0502020204030204" pitchFamily="34" charset="0"/>
            </a:endParaRPr>
          </a:p>
          <a:p>
            <a:pPr marL="0" lvl="0" indent="0" algn="l" rtl="0">
              <a:lnSpc>
                <a:spcPct val="107000"/>
              </a:lnSpc>
              <a:spcBef>
                <a:spcPts val="800"/>
              </a:spcBef>
              <a:spcAft>
                <a:spcPts val="0"/>
              </a:spcAft>
              <a:buClr>
                <a:srgbClr val="21202E"/>
              </a:buClr>
              <a:buSzPts val="2000"/>
              <a:buNone/>
            </a:pPr>
            <a:r>
              <a:rPr lang="en-GB" dirty="0">
                <a:solidFill>
                  <a:schemeClr val="tx2">
                    <a:lumMod val="25000"/>
                  </a:schemeClr>
                </a:solidFill>
                <a:latin typeface="Calibri" panose="020F0502020204030204" pitchFamily="34" charset="0"/>
                <a:cs typeface="Calibri" panose="020F0502020204030204" pitchFamily="34" charset="0"/>
                <a:sym typeface="Avenir"/>
              </a:rPr>
              <a:t>10. Παρατηρήστε μη λεκτικές ενδείξεις, χέρια, εκφράσεις προσώπου </a:t>
            </a:r>
          </a:p>
          <a:p>
            <a:pPr marL="0" lvl="0" indent="0" algn="l" rtl="0">
              <a:lnSpc>
                <a:spcPct val="107000"/>
              </a:lnSpc>
              <a:spcBef>
                <a:spcPts val="800"/>
              </a:spcBef>
              <a:spcAft>
                <a:spcPts val="0"/>
              </a:spcAft>
              <a:buClr>
                <a:srgbClr val="21202E"/>
              </a:buClr>
              <a:buSzPts val="2000"/>
              <a:buNone/>
            </a:pPr>
            <a:r>
              <a:rPr lang="en-GB" dirty="0">
                <a:solidFill>
                  <a:schemeClr val="tx2">
                    <a:lumMod val="25000"/>
                  </a:schemeClr>
                </a:solidFill>
                <a:latin typeface="Calibri" panose="020F0502020204030204" pitchFamily="34" charset="0"/>
                <a:cs typeface="Calibri" panose="020F0502020204030204" pitchFamily="34" charset="0"/>
                <a:sym typeface="Avenir"/>
              </a:rPr>
              <a:t>11. Κάντε ουδέτερες ερωτήσεις όπως "Τι πιστεύετε για...;".</a:t>
            </a:r>
            <a:endParaRPr dirty="0">
              <a:solidFill>
                <a:schemeClr val="tx2">
                  <a:lumMod val="25000"/>
                </a:schemeClr>
              </a:solidFill>
              <a:latin typeface="Calibri" panose="020F0502020204030204" pitchFamily="34" charset="0"/>
              <a:cs typeface="Calibri" panose="020F0502020204030204" pitchFamily="34" charset="0"/>
            </a:endParaRPr>
          </a:p>
          <a:p>
            <a:pPr marL="0" lvl="0" indent="0" algn="l" rtl="0">
              <a:lnSpc>
                <a:spcPct val="107000"/>
              </a:lnSpc>
              <a:spcBef>
                <a:spcPts val="800"/>
              </a:spcBef>
              <a:spcAft>
                <a:spcPts val="0"/>
              </a:spcAft>
              <a:buClr>
                <a:srgbClr val="21202E"/>
              </a:buClr>
              <a:buSzPts val="2000"/>
              <a:buNone/>
            </a:pPr>
            <a:r>
              <a:rPr lang="en-GB" dirty="0">
                <a:solidFill>
                  <a:schemeClr val="tx2">
                    <a:lumMod val="25000"/>
                  </a:schemeClr>
                </a:solidFill>
                <a:latin typeface="Calibri" panose="020F0502020204030204" pitchFamily="34" charset="0"/>
                <a:cs typeface="Calibri" panose="020F0502020204030204" pitchFamily="34" charset="0"/>
                <a:sym typeface="Avenir"/>
              </a:rPr>
              <a:t>12. Εξερευνήστε συναισθήματα όπως "Γιατί αισθάνεστε...;" "Τι αισθάνεσαι για...;" "Και τι ένιωθες τότε;"</a:t>
            </a:r>
            <a:endParaRPr dirty="0">
              <a:solidFill>
                <a:schemeClr val="tx2">
                  <a:lumMod val="25000"/>
                </a:schemeClr>
              </a:solidFill>
              <a:latin typeface="Calibri" panose="020F0502020204030204" pitchFamily="34" charset="0"/>
              <a:cs typeface="Calibri" panose="020F0502020204030204" pitchFamily="34" charset="0"/>
            </a:endParaRPr>
          </a:p>
          <a:p>
            <a:pPr marL="0" lvl="0" indent="0" algn="l" rtl="0">
              <a:lnSpc>
                <a:spcPct val="107000"/>
              </a:lnSpc>
              <a:spcBef>
                <a:spcPts val="800"/>
              </a:spcBef>
              <a:spcAft>
                <a:spcPts val="0"/>
              </a:spcAft>
              <a:buClr>
                <a:srgbClr val="21202E"/>
              </a:buClr>
              <a:buSzPts val="2000"/>
              <a:buNone/>
            </a:pPr>
            <a:r>
              <a:rPr lang="en-GB" dirty="0">
                <a:solidFill>
                  <a:schemeClr val="tx2">
                    <a:lumMod val="25000"/>
                  </a:schemeClr>
                </a:solidFill>
                <a:latin typeface="Calibri" panose="020F0502020204030204" pitchFamily="34" charset="0"/>
                <a:cs typeface="Calibri" panose="020F0502020204030204" pitchFamily="34" charset="0"/>
                <a:sym typeface="Avenir"/>
              </a:rPr>
              <a:t>13. Δηλώσεις ερωτήσεων.</a:t>
            </a:r>
            <a:endParaRPr dirty="0">
              <a:solidFill>
                <a:schemeClr val="tx2">
                  <a:lumMod val="25000"/>
                </a:schemeClr>
              </a:solidFill>
              <a:latin typeface="Calibri" panose="020F0502020204030204" pitchFamily="34" charset="0"/>
              <a:cs typeface="Calibri" panose="020F0502020204030204" pitchFamily="34" charset="0"/>
            </a:endParaRPr>
          </a:p>
          <a:p>
            <a:pPr marL="0" lvl="0" indent="0" algn="l" rtl="0">
              <a:lnSpc>
                <a:spcPct val="107000"/>
              </a:lnSpc>
              <a:spcBef>
                <a:spcPts val="800"/>
              </a:spcBef>
              <a:spcAft>
                <a:spcPts val="0"/>
              </a:spcAft>
              <a:buClr>
                <a:srgbClr val="21202E"/>
              </a:buClr>
              <a:buSzPts val="2000"/>
              <a:buNone/>
            </a:pPr>
            <a:r>
              <a:rPr lang="en-GB" dirty="0">
                <a:solidFill>
                  <a:schemeClr val="tx2">
                    <a:lumMod val="25000"/>
                  </a:schemeClr>
                </a:solidFill>
                <a:latin typeface="Calibri" panose="020F0502020204030204" pitchFamily="34" charset="0"/>
                <a:cs typeface="Calibri" panose="020F0502020204030204" pitchFamily="34" charset="0"/>
                <a:sym typeface="Avenir"/>
              </a:rPr>
              <a:t>14. Αν κολλήσετε, ρωτήστε "γιατί;". Η συνεχής ερώτηση "γιατί" σκάβει βαθύτερα στο συναίσθημα και τα κίνητρα. </a:t>
            </a:r>
            <a:endParaRPr dirty="0">
              <a:solidFill>
                <a:schemeClr val="tx2">
                  <a:lumMod val="25000"/>
                </a:schemeClr>
              </a:solidFill>
              <a:latin typeface="Calibri" panose="020F0502020204030204" pitchFamily="34" charset="0"/>
              <a:cs typeface="Calibri" panose="020F0502020204030204" pitchFamily="34" charset="0"/>
            </a:endParaRPr>
          </a:p>
          <a:p>
            <a:pPr marL="0" lvl="0" indent="0" algn="l" rtl="0">
              <a:lnSpc>
                <a:spcPct val="107000"/>
              </a:lnSpc>
              <a:spcBef>
                <a:spcPts val="800"/>
              </a:spcBef>
              <a:spcAft>
                <a:spcPts val="0"/>
              </a:spcAft>
              <a:buClr>
                <a:srgbClr val="21202E"/>
              </a:buClr>
              <a:buSzPts val="2000"/>
              <a:buNone/>
            </a:pPr>
            <a:r>
              <a:rPr lang="en-GB" dirty="0">
                <a:solidFill>
                  <a:schemeClr val="tx2">
                    <a:lumMod val="25000"/>
                  </a:schemeClr>
                </a:solidFill>
                <a:latin typeface="Calibri" panose="020F0502020204030204" pitchFamily="34" charset="0"/>
                <a:cs typeface="Calibri" panose="020F0502020204030204" pitchFamily="34" charset="0"/>
                <a:sym typeface="Avenir"/>
              </a:rPr>
              <a:t>15. "Μπορείτε να πείτε περισσότερα γι' αυτό;" </a:t>
            </a:r>
            <a:r>
              <a:rPr lang="en-GB" b="0" i="0" dirty="0">
                <a:solidFill>
                  <a:schemeClr val="tx2">
                    <a:lumMod val="25000"/>
                  </a:schemeClr>
                </a:solidFill>
                <a:effectLst/>
                <a:latin typeface="Calibri" panose="020F0502020204030204" pitchFamily="34" charset="0"/>
                <a:cs typeface="Calibri" panose="020F0502020204030204" pitchFamily="34" charset="0"/>
              </a:rPr>
              <a:t>				</a:t>
            </a:r>
            <a:endParaRPr dirty="0">
              <a:latin typeface="Calibri" panose="020F0502020204030204" pitchFamily="34" charset="0"/>
              <a:cs typeface="Calibri" panose="020F0502020204030204" pitchFamily="34" charset="0"/>
            </a:endParaRPr>
          </a:p>
        </p:txBody>
      </p:sp>
      <p:sp>
        <p:nvSpPr>
          <p:cNvPr id="364" name="Google Shape;364;p31"/>
          <p:cNvSpPr txBox="1"/>
          <p:nvPr/>
        </p:nvSpPr>
        <p:spPr>
          <a:xfrm>
            <a:off x="254586" y="53366"/>
            <a:ext cx="11260668" cy="63152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3600"/>
              <a:buFont typeface="Arial"/>
              <a:buNone/>
            </a:pPr>
            <a:r>
              <a:rPr lang="en-GB" sz="3600" b="1" i="0" dirty="0">
                <a:solidFill>
                  <a:schemeClr val="lt1"/>
                </a:solidFill>
                <a:latin typeface="Avenir"/>
                <a:ea typeface="Avenir"/>
                <a:cs typeface="Avenir"/>
                <a:sym typeface="Avenir"/>
              </a:rPr>
              <a:t>Συμβουλές για αποτελεσματική συνέντευξη</a:t>
            </a:r>
            <a:endParaRPr dirty="0"/>
          </a:p>
        </p:txBody>
      </p:sp>
      <p:sp>
        <p:nvSpPr>
          <p:cNvPr id="2" name="TextBox 1">
            <a:extLst>
              <a:ext uri="{FF2B5EF4-FFF2-40B4-BE49-F238E27FC236}">
                <a16:creationId xmlns:a16="http://schemas.microsoft.com/office/drawing/2014/main" xmlns:p14="http://schemas.microsoft.com/office/powerpoint/2010/main" xmlns:mc="http://schemas.openxmlformats.org/markup-compatibility/2006" xmlns:ahyp="http://schemas.microsoft.com/office/drawing/2018/hyperlinkcolor" xmlns="" id="{57D2787B-0BA8-414B-B0FC-BBF1BC875FB3}"/>
              </a:ext>
            </a:extLst>
          </p:cNvPr>
          <p:cNvSpPr txBox="1"/>
          <p:nvPr/>
        </p:nvSpPr>
        <p:spPr>
          <a:xfrm>
            <a:off x="7819294" y="6337523"/>
            <a:ext cx="1406769" cy="461665"/>
          </a:xfrm>
          <a:prstGeom prst="rect">
            <a:avLst/>
          </a:prstGeom>
          <a:noFill/>
        </p:spPr>
        <p:txBody>
          <a:bodyPr wrap="square" rtlCol="0">
            <a:spAutoFit/>
          </a:bodyPr>
          <a:lstStyle/>
          <a:p>
            <a:r>
              <a:rPr lang="en-GB" sz="800" b="0" i="0" dirty="0">
                <a:solidFill>
                  <a:schemeClr val="bg1"/>
                </a:solidFill>
                <a:effectLst/>
                <a:latin typeface="+mn-lt"/>
                <a:cs typeface="Calibri" panose="020F0502020204030204" pitchFamily="34" charset="0"/>
              </a:rPr>
              <a:t>Φωτογραφία από </a:t>
            </a:r>
            <a:r>
              <a:rPr lang="en-GB" sz="800" b="1" i="0" u="none" strike="noStrike" dirty="0" err="1">
                <a:solidFill>
                  <a:srgbClr val="0563C1"/>
                </a:solidFill>
                <a:effectLst/>
                <a:latin typeface="+mn-lt"/>
                <a:cs typeface="Calibri" panose="020F0502020204030204" pitchFamily="34" charset="0"/>
                <a:hlinkClick r:id="rId4">
                  <a:extLst>
                    <a:ext uri="{A12FA001-AC4F-418D-AE19-62706E023703}">
                      <ahyp:hlinkClr xmlns:p14="http://schemas.microsoft.com/office/powerpoint/2010/main" xmlns:mc="http://schemas.openxmlformats.org/markup-compatibility/2006" xmlns:ahyp="http://schemas.microsoft.com/office/drawing/2018/hyperlinkcolor" xmlns:a16="http://schemas.microsoft.com/office/drawing/2014/main" xmlns="" val="tx"/>
                    </a:ext>
                  </a:extLst>
                </a:hlinkClick>
              </a:rPr>
              <a:t>Olya </a:t>
            </a:r>
            <a:r>
              <a:rPr lang="en-GB" sz="800" b="1" i="0" u="none" strike="noStrike" dirty="0" err="1">
                <a:solidFill>
                  <a:schemeClr val="bg1"/>
                </a:solidFill>
                <a:effectLst/>
                <a:latin typeface="+mn-lt"/>
                <a:cs typeface="Calibri" panose="020F0502020204030204" pitchFamily="34" charset="0"/>
                <a:hlinkClick r:id="rId4">
                  <a:extLst>
                    <a:ext uri="{A12FA001-AC4F-418D-AE19-62706E023703}">
                      <ahyp:hlinkClr xmlns:p14="http://schemas.microsoft.com/office/powerpoint/2010/main" xmlns:mc="http://schemas.openxmlformats.org/markup-compatibility/2006" xmlns:ahyp="http://schemas.microsoft.com/office/drawing/2018/hyperlinkcolor" xmlns:a16="http://schemas.microsoft.com/office/drawing/2014/main" xmlns="" val="tx"/>
                    </a:ext>
                  </a:extLst>
                </a:hlinkClick>
              </a:rPr>
              <a:t>Kobruseva </a:t>
            </a:r>
            <a:r>
              <a:rPr lang="en-GB" sz="800" b="0" i="0" dirty="0">
                <a:solidFill>
                  <a:schemeClr val="bg1"/>
                </a:solidFill>
                <a:effectLst/>
                <a:latin typeface="+mn-lt"/>
                <a:cs typeface="Calibri" panose="020F0502020204030204" pitchFamily="34" charset="0"/>
              </a:rPr>
              <a:t>από </a:t>
            </a:r>
            <a:r>
              <a:rPr lang="en-GB" sz="800" b="1" i="0" u="none" strike="noStrike" dirty="0" err="1">
                <a:solidFill>
                  <a:schemeClr val="bg1"/>
                </a:solidFill>
                <a:effectLst/>
                <a:latin typeface="+mn-lt"/>
                <a:cs typeface="Calibri" panose="020F0502020204030204" pitchFamily="34" charset="0"/>
                <a:hlinkClick r:id="rId5">
                  <a:extLst>
                    <a:ext uri="{A12FA001-AC4F-418D-AE19-62706E023703}">
                      <ahyp:hlinkClr xmlns:p14="http://schemas.microsoft.com/office/powerpoint/2010/main" xmlns:mc="http://schemas.openxmlformats.org/markup-compatibility/2006" xmlns:ahyp="http://schemas.microsoft.com/office/drawing/2018/hyperlinkcolor" xmlns:a16="http://schemas.microsoft.com/office/drawing/2014/main" xmlns="" val="tx"/>
                    </a:ext>
                  </a:extLst>
                </a:hlinkClick>
              </a:rPr>
              <a:t>το Pexels</a:t>
            </a:r>
            <a:endParaRPr lang="en-GB" sz="800" dirty="0">
              <a:solidFill>
                <a:schemeClr val="bg1"/>
              </a:solidFill>
            </a:endParaRPr>
          </a:p>
        </p:txBody>
      </p:sp>
    </p:spTree>
  </p:cSld>
  <p:clrMapOvr>
    <a:masterClrMapping/>
  </p:clrMapOvr>
  <mc:AlternateContent xmlns:mc="http://schemas.openxmlformats.org/markup-compatibility/2006">
    <mc:Choice xmlns:p14="http://schemas.microsoft.com/office/powerpoint/2010/main" xmlns:ahyp="http://schemas.microsoft.com/office/drawing/2018/hyperlinkcolor" xmlns:a16="http://schemas.microsoft.com/office/drawing/2014/main" xmlns="" Requires="p14">
      <p:transition spd="slow" p14:dur="1500">
        <p:random/>
      </p:transition>
    </mc:Choice>
    <mc:Fallback>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28"/>
          <p:cNvSpPr txBox="1"/>
          <p:nvPr/>
        </p:nvSpPr>
        <p:spPr>
          <a:xfrm>
            <a:off x="674237" y="914402"/>
            <a:ext cx="3657600" cy="2887579"/>
          </a:xfrm>
          <a:prstGeom prst="rect">
            <a:avLst/>
          </a:prstGeom>
          <a:noFill/>
          <a:ln>
            <a:noFill/>
          </a:ln>
        </p:spPr>
        <p:txBody>
          <a:bodyPr spcFirstLastPara="1" wrap="square" lIns="91425" tIns="45700" rIns="91425" bIns="45700" anchor="b" anchorCtr="0">
            <a:normAutofit fontScale="85000" lnSpcReduction="20000"/>
          </a:bodyPr>
          <a:lstStyle/>
          <a:p>
            <a:pPr marL="0" marR="0" lvl="0" indent="0" algn="ctr" rtl="0">
              <a:lnSpc>
                <a:spcPct val="90000"/>
              </a:lnSpc>
              <a:spcBef>
                <a:spcPts val="0"/>
              </a:spcBef>
              <a:spcAft>
                <a:spcPts val="0"/>
              </a:spcAft>
              <a:buNone/>
            </a:pPr>
            <a:r>
              <a:rPr lang="en-GB" sz="4800" dirty="0">
                <a:solidFill>
                  <a:srgbClr val="FFFFFF"/>
                </a:solidFill>
                <a:latin typeface="Calibri"/>
                <a:ea typeface="Calibri"/>
                <a:cs typeface="Calibri"/>
                <a:sym typeface="Calibri"/>
              </a:rPr>
              <a:t>Άσκηση 2 - Χρήση του χάρτη ενσυναίσθησης για να εστιάσετε στην εμπειρία των επισκεπτών σας</a:t>
            </a:r>
            <a:endParaRPr sz="4800" dirty="0">
              <a:solidFill>
                <a:srgbClr val="FFFFFF"/>
              </a:solidFill>
              <a:latin typeface="Calibri"/>
              <a:ea typeface="Calibri"/>
              <a:cs typeface="Calibri"/>
              <a:sym typeface="Calibri"/>
            </a:endParaRPr>
          </a:p>
        </p:txBody>
      </p:sp>
      <p:sp>
        <p:nvSpPr>
          <p:cNvPr id="336" name="Google Shape;336;p28"/>
          <p:cNvSpPr txBox="1">
            <a:spLocks noGrp="1"/>
          </p:cNvSpPr>
          <p:nvPr>
            <p:ph type="sldNum" idx="12"/>
          </p:nvPr>
        </p:nvSpPr>
        <p:spPr>
          <a:xfrm>
            <a:off x="9991024" y="6356352"/>
            <a:ext cx="1362777"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GB">
                <a:solidFill>
                  <a:srgbClr val="595959"/>
                </a:solidFill>
              </a:rPr>
              <a:pPr marL="0" lvl="0" indent="0" algn="r" rtl="0">
                <a:spcBef>
                  <a:spcPts val="0"/>
                </a:spcBef>
                <a:spcAft>
                  <a:spcPts val="0"/>
                </a:spcAft>
                <a:buNone/>
              </a:pPr>
              <a:t>33</a:t>
            </a:fld>
            <a:endParaRPr>
              <a:solidFill>
                <a:srgbClr val="595959"/>
              </a:solidFill>
            </a:endParaRPr>
          </a:p>
        </p:txBody>
      </p:sp>
      <p:pic>
        <p:nvPicPr>
          <p:cNvPr id="339" name="Google Shape;339;p28"/>
          <p:cNvPicPr preferRelativeResize="0"/>
          <p:nvPr/>
        </p:nvPicPr>
        <p:blipFill rotWithShape="1">
          <a:blip r:embed="rId3" cstate="print">
            <a:alphaModFix/>
          </a:blip>
          <a:srcRect/>
          <a:stretch/>
        </p:blipFill>
        <p:spPr>
          <a:xfrm>
            <a:off x="4821188" y="802698"/>
            <a:ext cx="4441944" cy="3200400"/>
          </a:xfrm>
          <a:prstGeom prst="rect">
            <a:avLst/>
          </a:prstGeom>
          <a:noFill/>
          <a:ln>
            <a:noFill/>
          </a:ln>
        </p:spPr>
      </p:pic>
      <p:sp>
        <p:nvSpPr>
          <p:cNvPr id="340" name="Google Shape;340;p28"/>
          <p:cNvSpPr txBox="1"/>
          <p:nvPr/>
        </p:nvSpPr>
        <p:spPr>
          <a:xfrm>
            <a:off x="184886" y="1150761"/>
            <a:ext cx="3221831" cy="74173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i="1" dirty="0">
                <a:solidFill>
                  <a:srgbClr val="E43794"/>
                </a:solidFill>
                <a:latin typeface="Calibri" panose="020F0502020204030204" pitchFamily="34" charset="0"/>
                <a:ea typeface="Calibri"/>
                <a:cs typeface="Calibri" panose="020F0502020204030204" pitchFamily="34" charset="0"/>
                <a:sym typeface="Calibri"/>
              </a:rPr>
              <a:t>Συμπληρώστε το χάρτη σας ψηφιακά ή χρησιμοποιήστε χαρτί και αυτοκόλλητες σημειώσεις. </a:t>
            </a:r>
            <a:endParaRPr sz="2400" i="1" dirty="0">
              <a:latin typeface="Calibri" panose="020F0502020204030204" pitchFamily="34" charset="0"/>
              <a:cs typeface="Calibri" panose="020F0502020204030204" pitchFamily="34" charset="0"/>
            </a:endParaRPr>
          </a:p>
          <a:p>
            <a:pPr marL="0" marR="0" lvl="0" indent="0" algn="ctr" rtl="0">
              <a:spcBef>
                <a:spcPts val="0"/>
              </a:spcBef>
              <a:spcAft>
                <a:spcPts val="0"/>
              </a:spcAft>
              <a:buNone/>
            </a:pPr>
            <a:r>
              <a:rPr lang="en-GB" sz="2400" i="1" dirty="0">
                <a:solidFill>
                  <a:srgbClr val="E43794"/>
                </a:solidFill>
                <a:latin typeface="Calibri" panose="020F0502020204030204" pitchFamily="34" charset="0"/>
                <a:ea typeface="Calibri"/>
                <a:cs typeface="Calibri" panose="020F0502020204030204" pitchFamily="34" charset="0"/>
                <a:sym typeface="Calibri"/>
              </a:rPr>
              <a:t>Βασιστείτε σε </a:t>
            </a:r>
            <a:r>
              <a:rPr lang="en-GB" sz="2400" i="1" dirty="0">
                <a:solidFill>
                  <a:srgbClr val="E43794"/>
                </a:solidFill>
                <a:latin typeface="Calibri" panose="020F0502020204030204" pitchFamily="34" charset="0"/>
                <a:ea typeface="Avenir"/>
                <a:cs typeface="Calibri" panose="020F0502020204030204" pitchFamily="34" charset="0"/>
                <a:sym typeface="Avenir"/>
              </a:rPr>
              <a:t>συνεντεύξεις, παρατηρήσεις και άλλες πηγές απόκτησης ενσυναίσθησης</a:t>
            </a:r>
          </a:p>
          <a:p>
            <a:pPr marL="0" marR="0" lvl="0" indent="0" algn="ctr" rtl="0">
              <a:spcBef>
                <a:spcPts val="0"/>
              </a:spcBef>
              <a:spcAft>
                <a:spcPts val="0"/>
              </a:spcAft>
              <a:buNone/>
            </a:pPr>
            <a:r>
              <a:rPr lang="en-GB" sz="2400" i="1" dirty="0">
                <a:solidFill>
                  <a:srgbClr val="E43794"/>
                </a:solidFill>
                <a:latin typeface="Calibri" panose="020F0502020204030204" pitchFamily="34" charset="0"/>
                <a:ea typeface="Avenir"/>
                <a:cs typeface="Calibri" panose="020F0502020204030204" pitchFamily="34" charset="0"/>
                <a:sym typeface="Avenir"/>
              </a:rPr>
              <a:t>Αυτός ο σύντομος οδηγός θα σας καθοδηγήσει στη διαδικασία</a:t>
            </a:r>
          </a:p>
          <a:p>
            <a:pPr marL="0" marR="0" lvl="0" indent="0" algn="ctr" rtl="0">
              <a:spcBef>
                <a:spcPts val="0"/>
              </a:spcBef>
              <a:spcAft>
                <a:spcPts val="0"/>
              </a:spcAft>
              <a:buNone/>
            </a:pPr>
            <a:r>
              <a:rPr lang="en-GB" sz="2400" b="1" i="1" dirty="0">
                <a:solidFill>
                  <a:srgbClr val="E43794"/>
                </a:solidFill>
                <a:latin typeface="Calibri" panose="020F0502020204030204" pitchFamily="34" charset="0"/>
                <a:ea typeface="Avenir"/>
                <a:cs typeface="Calibri" panose="020F0502020204030204" pitchFamily="34" charset="0"/>
                <a:sym typeface="Avenir"/>
              </a:rPr>
              <a:t> </a:t>
            </a:r>
          </a:p>
          <a:p>
            <a:pPr marL="0" marR="0" lvl="0" indent="0" algn="ctr" rtl="0">
              <a:spcBef>
                <a:spcPts val="0"/>
              </a:spcBef>
              <a:spcAft>
                <a:spcPts val="0"/>
              </a:spcAft>
              <a:buNone/>
            </a:pPr>
            <a:r>
              <a:rPr lang="en-GB" sz="2400" b="1" i="1" dirty="0">
                <a:solidFill>
                  <a:srgbClr val="E43794"/>
                </a:solidFill>
                <a:latin typeface="Calibri" panose="020F0502020204030204" pitchFamily="34" charset="0"/>
                <a:ea typeface="Avenir"/>
                <a:cs typeface="Calibri" panose="020F0502020204030204" pitchFamily="34" charset="0"/>
                <a:sym typeface="Avenir"/>
                <a:hlinkClick r:id="rId4"/>
              </a:rPr>
              <a:t>Οδηγός χαρτογράφησης ενσυναίσθησης</a:t>
            </a:r>
            <a:endParaRPr lang="en-GB" sz="2400" b="1" i="1" dirty="0">
              <a:solidFill>
                <a:srgbClr val="E43794"/>
              </a:solidFill>
              <a:latin typeface="Calibri" panose="020F0502020204030204" pitchFamily="34" charset="0"/>
              <a:ea typeface="Avenir"/>
              <a:cs typeface="Calibri" panose="020F0502020204030204" pitchFamily="34" charset="0"/>
              <a:sym typeface="Avenir"/>
            </a:endParaRPr>
          </a:p>
          <a:p>
            <a:pPr lvl="0" algn="ctr"/>
            <a:endParaRPr sz="2000" dirty="0">
              <a:solidFill>
                <a:schemeClr val="lt1"/>
              </a:solidFill>
              <a:latin typeface="Calibri" panose="020F0502020204030204" pitchFamily="34" charset="0"/>
              <a:ea typeface="Calibri"/>
              <a:cs typeface="Calibri" panose="020F0502020204030204" pitchFamily="34" charset="0"/>
              <a:sym typeface="Calibri"/>
            </a:endParaRPr>
          </a:p>
          <a:p>
            <a:pPr marL="0" marR="0" lvl="0" indent="0" algn="ctr" rtl="0">
              <a:spcBef>
                <a:spcPts val="0"/>
              </a:spcBef>
              <a:spcAft>
                <a:spcPts val="0"/>
              </a:spcAft>
              <a:buNone/>
            </a:pPr>
            <a:endParaRPr sz="2400" dirty="0">
              <a:solidFill>
                <a:schemeClr val="lt1"/>
              </a:solidFill>
              <a:latin typeface="Calibri" panose="020F0502020204030204" pitchFamily="34" charset="0"/>
              <a:ea typeface="Calibri"/>
              <a:cs typeface="Calibri" panose="020F0502020204030204" pitchFamily="34" charset="0"/>
              <a:sym typeface="Calibri"/>
            </a:endParaRPr>
          </a:p>
        </p:txBody>
      </p:sp>
      <p:sp>
        <p:nvSpPr>
          <p:cNvPr id="341" name="Google Shape;341;p28"/>
          <p:cNvSpPr/>
          <p:nvPr/>
        </p:nvSpPr>
        <p:spPr>
          <a:xfrm>
            <a:off x="4705615" y="4070410"/>
            <a:ext cx="7430907"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dirty="0">
                <a:solidFill>
                  <a:schemeClr val="tx2">
                    <a:lumMod val="25000"/>
                  </a:schemeClr>
                </a:solidFill>
                <a:latin typeface="Calibri"/>
                <a:ea typeface="Calibri"/>
                <a:cs typeface="Calibri"/>
                <a:sym typeface="Calibri"/>
              </a:rPr>
              <a:t>Πηγή: https://www.innovationtraining.org/empathy-map-template-training/</a:t>
            </a:r>
            <a:endParaRPr dirty="0">
              <a:solidFill>
                <a:schemeClr val="tx2">
                  <a:lumMod val="25000"/>
                </a:schemeClr>
              </a:solidFill>
              <a:sym typeface="Arial"/>
            </a:endParaRPr>
          </a:p>
        </p:txBody>
      </p:sp>
      <p:sp>
        <p:nvSpPr>
          <p:cNvPr id="342" name="Google Shape;342;p28"/>
          <p:cNvSpPr txBox="1"/>
          <p:nvPr/>
        </p:nvSpPr>
        <p:spPr>
          <a:xfrm>
            <a:off x="3607359" y="4467625"/>
            <a:ext cx="8544813" cy="246217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dirty="0">
                <a:solidFill>
                  <a:srgbClr val="E43794"/>
                </a:solidFill>
                <a:latin typeface="Calibri" panose="020F0502020204030204" pitchFamily="34" charset="0"/>
                <a:ea typeface="Calibri"/>
                <a:cs typeface="Calibri" panose="020F0502020204030204" pitchFamily="34" charset="0"/>
                <a:sym typeface="Calibri"/>
              </a:rPr>
              <a:t>Πείτε </a:t>
            </a:r>
            <a:r>
              <a:rPr lang="en-GB" sz="2200" dirty="0">
                <a:solidFill>
                  <a:schemeClr val="tx2">
                    <a:lumMod val="25000"/>
                  </a:schemeClr>
                </a:solidFill>
                <a:latin typeface="Calibri" panose="020F0502020204030204" pitchFamily="34" charset="0"/>
                <a:ea typeface="Calibri"/>
                <a:cs typeface="Calibri" panose="020F0502020204030204" pitchFamily="34" charset="0"/>
                <a:sym typeface="Calibri"/>
              </a:rPr>
              <a:t>- Ποια είναι τα βασικά μηνύματα που δίνουν οι πελάτες-στόχοι; Πώς μιλούν για την υπηρεσία σας;</a:t>
            </a:r>
            <a:endParaRPr sz="2200" dirty="0">
              <a:solidFill>
                <a:schemeClr val="tx2">
                  <a:lumMod val="25000"/>
                </a:schemeClr>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r>
              <a:rPr lang="en-GB" sz="2200" dirty="0">
                <a:solidFill>
                  <a:srgbClr val="E43794"/>
                </a:solidFill>
                <a:latin typeface="Calibri" panose="020F0502020204030204" pitchFamily="34" charset="0"/>
                <a:ea typeface="Calibri"/>
                <a:cs typeface="Calibri" panose="020F0502020204030204" pitchFamily="34" charset="0"/>
                <a:sym typeface="Calibri"/>
              </a:rPr>
              <a:t>ΣΚΕΦΤΕΙΤΕ </a:t>
            </a:r>
            <a:r>
              <a:rPr lang="en-GB" sz="2200" dirty="0">
                <a:solidFill>
                  <a:schemeClr val="tx2">
                    <a:lumMod val="25000"/>
                  </a:schemeClr>
                </a:solidFill>
                <a:latin typeface="Calibri" panose="020F0502020204030204" pitchFamily="34" charset="0"/>
                <a:ea typeface="Calibri"/>
                <a:cs typeface="Calibri" panose="020F0502020204030204" pitchFamily="34" charset="0"/>
                <a:sym typeface="Calibri"/>
              </a:rPr>
              <a:t>- Ποιες σκέψεις ή πεποιθήσεις μπορεί να επηρεάσουν τη </a:t>
            </a:r>
            <a:r>
              <a:rPr lang="en-GB" sz="2200" dirty="0" err="1">
                <a:solidFill>
                  <a:schemeClr val="tx2">
                    <a:lumMod val="25000"/>
                  </a:schemeClr>
                </a:solidFill>
                <a:latin typeface="Calibri" panose="020F0502020204030204" pitchFamily="34" charset="0"/>
                <a:ea typeface="Calibri"/>
                <a:cs typeface="Calibri" panose="020F0502020204030204" pitchFamily="34" charset="0"/>
                <a:sym typeface="Calibri"/>
              </a:rPr>
              <a:t>συμπεριφορά των </a:t>
            </a:r>
            <a:r>
              <a:rPr lang="en-GB" sz="2200" dirty="0">
                <a:solidFill>
                  <a:schemeClr val="tx2">
                    <a:lumMod val="25000"/>
                  </a:schemeClr>
                </a:solidFill>
                <a:latin typeface="Calibri" panose="020F0502020204030204" pitchFamily="34" charset="0"/>
                <a:ea typeface="Calibri"/>
                <a:cs typeface="Calibri" panose="020F0502020204030204" pitchFamily="34" charset="0"/>
                <a:sym typeface="Calibri"/>
              </a:rPr>
              <a:t>επισκεπτών σας;</a:t>
            </a:r>
            <a:endParaRPr sz="2200" dirty="0">
              <a:solidFill>
                <a:schemeClr val="tx2">
                  <a:lumMod val="25000"/>
                </a:schemeClr>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r>
              <a:rPr lang="en-GB" sz="2200" dirty="0">
                <a:solidFill>
                  <a:srgbClr val="E43794"/>
                </a:solidFill>
                <a:latin typeface="Calibri" panose="020F0502020204030204" pitchFamily="34" charset="0"/>
                <a:ea typeface="Calibri"/>
                <a:cs typeface="Calibri" panose="020F0502020204030204" pitchFamily="34" charset="0"/>
                <a:sym typeface="Calibri"/>
              </a:rPr>
              <a:t>ΑΙΣΘΗΣΗ </a:t>
            </a:r>
            <a:r>
              <a:rPr lang="en-GB" sz="2200" dirty="0">
                <a:solidFill>
                  <a:schemeClr val="tx2">
                    <a:lumMod val="25000"/>
                  </a:schemeClr>
                </a:solidFill>
                <a:latin typeface="Calibri" panose="020F0502020204030204" pitchFamily="34" charset="0"/>
                <a:ea typeface="Calibri"/>
                <a:cs typeface="Calibri" panose="020F0502020204030204" pitchFamily="34" charset="0"/>
                <a:sym typeface="Calibri"/>
              </a:rPr>
              <a:t>- Ποια μη λεκτικά στοιχεία δίνουν οι πελάτες σας που υποδηλώνουν τα συναισθήματά τους; </a:t>
            </a:r>
            <a:endParaRPr sz="2200" dirty="0">
              <a:solidFill>
                <a:schemeClr val="tx2">
                  <a:lumMod val="25000"/>
                </a:schemeClr>
              </a:solidFill>
              <a:latin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n-GB" sz="2200" dirty="0">
                <a:solidFill>
                  <a:srgbClr val="E43794"/>
                </a:solidFill>
                <a:latin typeface="Calibri" panose="020F0502020204030204" pitchFamily="34" charset="0"/>
                <a:ea typeface="Calibri"/>
                <a:cs typeface="Calibri" panose="020F0502020204030204" pitchFamily="34" charset="0"/>
                <a:sym typeface="Calibri"/>
              </a:rPr>
              <a:t>DO </a:t>
            </a:r>
            <a:r>
              <a:rPr lang="en-GB" sz="2200" dirty="0">
                <a:solidFill>
                  <a:schemeClr val="tx2">
                    <a:lumMod val="25000"/>
                  </a:schemeClr>
                </a:solidFill>
                <a:latin typeface="Calibri" panose="020F0502020204030204" pitchFamily="34" charset="0"/>
                <a:ea typeface="Calibri"/>
                <a:cs typeface="Calibri" panose="020F0502020204030204" pitchFamily="34" charset="0"/>
                <a:sym typeface="Calibri"/>
              </a:rPr>
              <a:t>- Ποιες ενέργειες και συμπεριφορές παρατηρήσατε;</a:t>
            </a:r>
            <a:endParaRPr sz="2200" dirty="0">
              <a:solidFill>
                <a:schemeClr val="tx2">
                  <a:lumMod val="25000"/>
                </a:schemeClr>
              </a:solidFill>
              <a:latin typeface="Calibri" panose="020F0502020204030204" pitchFamily="34" charset="0"/>
              <a:cs typeface="Calibri" panose="020F0502020204030204" pitchFamily="34" charset="0"/>
            </a:endParaRPr>
          </a:p>
        </p:txBody>
      </p:sp>
      <p:sp>
        <p:nvSpPr>
          <p:cNvPr id="343" name="Google Shape;343;p28"/>
          <p:cNvSpPr txBox="1"/>
          <p:nvPr/>
        </p:nvSpPr>
        <p:spPr>
          <a:xfrm>
            <a:off x="9673715" y="1664256"/>
            <a:ext cx="1997391" cy="2308284"/>
          </a:xfrm>
          <a:prstGeom prst="rect">
            <a:avLst/>
          </a:prstGeom>
          <a:solidFill>
            <a:srgbClr val="E43794"/>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dirty="0">
                <a:solidFill>
                  <a:schemeClr val="lt1"/>
                </a:solidFill>
                <a:latin typeface="Calibri"/>
                <a:ea typeface="Calibri"/>
                <a:cs typeface="Calibri"/>
                <a:sym typeface="Calibri"/>
              </a:rPr>
              <a:t>Μάθετε περισσότερα από αυτό το σύντομο σεμινάριο στο YouTube </a:t>
            </a:r>
            <a:endParaRPr dirty="0"/>
          </a:p>
          <a:p>
            <a:pPr marL="0" marR="0" lvl="0" indent="0" algn="ctr" rtl="0">
              <a:spcBef>
                <a:spcPts val="0"/>
              </a:spcBef>
              <a:spcAft>
                <a:spcPts val="0"/>
              </a:spcAft>
              <a:buNone/>
            </a:pPr>
            <a:r>
              <a:rPr lang="en-GB" sz="1800" u="sng" dirty="0">
                <a:solidFill>
                  <a:schemeClr val="lt1"/>
                </a:solidFill>
                <a:latin typeface="Calibri"/>
                <a:ea typeface="Calibri"/>
                <a:cs typeface="Calibri"/>
                <a:sym typeface="Calibri"/>
                <a:hlinkClick r:id="rId5">
                  <a:extLst>
                    <a:ext uri="{A12FA001-AC4F-418D-AE19-62706E023703}">
                      <ahyp:hlinkClr xmlns:p14="http://schemas.microsoft.com/office/powerpoint/2010/main" xmlns:mc="http://schemas.openxmlformats.org/markup-compatibility/2006" xmlns:a16="http://schemas.microsoft.com/office/drawing/2014/main" xmlns:ahyp="http://schemas.microsoft.com/office/drawing/2018/hyperlinkcolor" xmlns="" val="tx"/>
                    </a:ext>
                  </a:extLst>
                </a:hlinkClick>
              </a:rPr>
              <a:t>Πώς να σχεδιάσετε χάρτη ενσυναίσθησης</a:t>
            </a:r>
            <a:endParaRPr sz="1800" dirty="0">
              <a:solidFill>
                <a:schemeClr val="lt1"/>
              </a:solidFill>
              <a:latin typeface="Calibri"/>
              <a:ea typeface="Calibri"/>
              <a:cs typeface="Calibri"/>
              <a:sym typeface="Calibri"/>
            </a:endParaRPr>
          </a:p>
        </p:txBody>
      </p:sp>
      <p:sp>
        <p:nvSpPr>
          <p:cNvPr id="2" name="TextBox 1">
            <a:extLst>
              <a:ext uri="{FF2B5EF4-FFF2-40B4-BE49-F238E27FC236}">
                <a16:creationId xmlns:a16="http://schemas.microsoft.com/office/drawing/2014/main" xmlns:p14="http://schemas.microsoft.com/office/powerpoint/2010/main" xmlns:mc="http://schemas.openxmlformats.org/markup-compatibility/2006" xmlns:ahyp="http://schemas.microsoft.com/office/drawing/2018/hyperlinkcolor" xmlns="" id="{9A2FF59A-6E38-4F66-8FF2-41283172C354}"/>
              </a:ext>
            </a:extLst>
          </p:cNvPr>
          <p:cNvSpPr txBox="1"/>
          <p:nvPr/>
        </p:nvSpPr>
        <p:spPr>
          <a:xfrm>
            <a:off x="212531" y="-38252"/>
            <a:ext cx="11141269" cy="1969770"/>
          </a:xfrm>
          <a:prstGeom prst="rect">
            <a:avLst/>
          </a:prstGeom>
          <a:noFill/>
        </p:spPr>
        <p:txBody>
          <a:bodyPr wrap="square" rtlCol="0">
            <a:spAutoFit/>
          </a:bodyPr>
          <a:lstStyle/>
          <a:p>
            <a:r>
              <a:rPr lang="en-GB" sz="4000" dirty="0">
                <a:solidFill>
                  <a:schemeClr val="bg1"/>
                </a:solidFill>
                <a:latin typeface="Avenir"/>
                <a:ea typeface="Avenir"/>
                <a:cs typeface="Avenir"/>
                <a:sym typeface="Avenir"/>
              </a:rPr>
              <a:t>Άσκηση 2 - </a:t>
            </a:r>
            <a:r>
              <a:rPr lang="en-GB" sz="3200" b="1" dirty="0">
                <a:solidFill>
                  <a:schemeClr val="bg1"/>
                </a:solidFill>
                <a:latin typeface="Avenir"/>
                <a:ea typeface="Avenir"/>
                <a:cs typeface="Avenir"/>
                <a:sym typeface="Avenir"/>
              </a:rPr>
              <a:t>Χρήση του χάρτη ενσυναίσθησης για να εστιάσετε στην εμπειρία των επισκεπτών σας</a:t>
            </a:r>
          </a:p>
          <a:p>
            <a:endParaRPr lang="en-GB" sz="3200" dirty="0">
              <a:solidFill>
                <a:schemeClr val="bg1"/>
              </a:solidFill>
            </a:endParaRPr>
          </a:p>
          <a:p>
            <a:endParaRPr lang="en-GB" dirty="0">
              <a:solidFill>
                <a:schemeClr val="bg1"/>
              </a:solidFill>
            </a:endParaRPr>
          </a:p>
        </p:txBody>
      </p:sp>
    </p:spTree>
  </p:cSld>
  <p:clrMapOvr>
    <a:masterClrMapping/>
  </p:clrMapOvr>
  <mc:AlternateContent xmlns:mc="http://schemas.openxmlformats.org/markup-compatibility/2006">
    <mc:Choice xmlns:p14="http://schemas.microsoft.com/office/powerpoint/2010/main" xmlns:a16="http://schemas.microsoft.com/office/drawing/2014/main" xmlns:ahyp="http://schemas.microsoft.com/office/drawing/2018/hyperlinkcolor"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9"/>
                                        </p:tgtEl>
                                        <p:attrNameLst>
                                          <p:attrName>style.visibility</p:attrName>
                                        </p:attrNameLst>
                                      </p:cBhvr>
                                      <p:to>
                                        <p:strVal val="visible"/>
                                      </p:to>
                                    </p:set>
                                    <p:animEffect transition="in" filter="fade">
                                      <p:cBhvr>
                                        <p:cTn id="7" dur="2000"/>
                                        <p:tgtEl>
                                          <p:spTgt spid="339"/>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40"/>
                                        </p:tgtEl>
                                        <p:attrNameLst>
                                          <p:attrName>style.visibility</p:attrName>
                                        </p:attrNameLst>
                                      </p:cBhvr>
                                      <p:to>
                                        <p:strVal val="visible"/>
                                      </p:to>
                                    </p:set>
                                    <p:animEffect transition="in" filter="fade">
                                      <p:cBhvr>
                                        <p:cTn id="11" dur="2000"/>
                                        <p:tgtEl>
                                          <p:spTgt spid="340"/>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341"/>
                                        </p:tgtEl>
                                        <p:attrNameLst>
                                          <p:attrName>style.visibility</p:attrName>
                                        </p:attrNameLst>
                                      </p:cBhvr>
                                      <p:to>
                                        <p:strVal val="visible"/>
                                      </p:to>
                                    </p:set>
                                    <p:animEffect transition="in" filter="fade">
                                      <p:cBhvr>
                                        <p:cTn id="15" dur="3000"/>
                                        <p:tgtEl>
                                          <p:spTgt spid="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32"/>
          <p:cNvSpPr txBox="1">
            <a:spLocks noGrp="1"/>
          </p:cNvSpPr>
          <p:nvPr>
            <p:ph type="sldNum" idx="12"/>
          </p:nvPr>
        </p:nvSpPr>
        <p:spPr>
          <a:xfrm>
            <a:off x="7722021" y="6560802"/>
            <a:ext cx="4301303" cy="22956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34</a:t>
            </a:fld>
            <a:endParaRPr/>
          </a:p>
        </p:txBody>
      </p:sp>
      <p:sp>
        <p:nvSpPr>
          <p:cNvPr id="371" name="Google Shape;371;p32"/>
          <p:cNvSpPr txBox="1">
            <a:spLocks noGrp="1"/>
          </p:cNvSpPr>
          <p:nvPr>
            <p:ph type="body" idx="1"/>
          </p:nvPr>
        </p:nvSpPr>
        <p:spPr>
          <a:xfrm>
            <a:off x="361165" y="67637"/>
            <a:ext cx="11260668" cy="63152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GB">
                <a:solidFill>
                  <a:schemeClr val="lt1"/>
                </a:solidFill>
              </a:rPr>
              <a:t>Εξερευνώντας το ταξίδι του πελάτη σας</a:t>
            </a:r>
            <a:endParaRPr/>
          </a:p>
        </p:txBody>
      </p:sp>
      <p:sp>
        <p:nvSpPr>
          <p:cNvPr id="372" name="Google Shape;372;p32"/>
          <p:cNvSpPr txBox="1">
            <a:spLocks noGrp="1"/>
          </p:cNvSpPr>
          <p:nvPr>
            <p:ph type="body" idx="2"/>
          </p:nvPr>
        </p:nvSpPr>
        <p:spPr>
          <a:xfrm>
            <a:off x="361163" y="1334458"/>
            <a:ext cx="6381283" cy="299447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b="0" dirty="0">
                <a:solidFill>
                  <a:schemeClr val="tx2">
                    <a:lumMod val="25000"/>
                  </a:schemeClr>
                </a:solidFill>
                <a:latin typeface="Calibri" panose="020F0502020204030204" pitchFamily="34" charset="0"/>
                <a:cs typeface="Calibri" panose="020F0502020204030204" pitchFamily="34" charset="0"/>
              </a:rPr>
              <a:t>Μόλις απεικονίσετε την προσωπικότητα του επισκέπτη σας και κατανοήσετε την εμπειρία του, το επόμενο βήμα είναι να εξερευνήσετε την πορεία του μέσα από τον ιστότοπό σας, αυτό που οι έμποροι αποκαλούν </a:t>
            </a:r>
            <a:r>
              <a:rPr lang="en-GB" b="0" dirty="0">
                <a:solidFill>
                  <a:srgbClr val="D41A6A"/>
                </a:solidFill>
                <a:latin typeface="Calibri" panose="020F0502020204030204" pitchFamily="34" charset="0"/>
                <a:cs typeface="Calibri" panose="020F0502020204030204" pitchFamily="34" charset="0"/>
              </a:rPr>
              <a:t>"ταξίδι του πελάτη". </a:t>
            </a:r>
            <a:r>
              <a:rPr lang="en-GB" b="0" dirty="0">
                <a:solidFill>
                  <a:schemeClr val="tx2">
                    <a:lumMod val="25000"/>
                  </a:schemeClr>
                </a:solidFill>
                <a:latin typeface="Calibri" panose="020F0502020204030204" pitchFamily="34" charset="0"/>
                <a:cs typeface="Calibri" panose="020F0502020204030204" pitchFamily="34" charset="0"/>
              </a:rPr>
              <a:t>Η παρακολούθηση του customer journey σας επιτρέπει να φανταστείτε και να </a:t>
            </a:r>
            <a:r>
              <a:rPr lang="en-GB" b="0" dirty="0">
                <a:solidFill>
                  <a:srgbClr val="E9498E"/>
                </a:solidFill>
                <a:latin typeface="Calibri" panose="020F0502020204030204" pitchFamily="34" charset="0"/>
                <a:cs typeface="Calibri" panose="020F0502020204030204" pitchFamily="34" charset="0"/>
              </a:rPr>
              <a:t>ορίσετε την ιδανική διαδρομή που θα </a:t>
            </a:r>
            <a:r>
              <a:rPr lang="en-GB" b="0" dirty="0">
                <a:solidFill>
                  <a:schemeClr val="tx2">
                    <a:lumMod val="25000"/>
                  </a:schemeClr>
                </a:solidFill>
                <a:latin typeface="Calibri" panose="020F0502020204030204" pitchFamily="34" charset="0"/>
                <a:cs typeface="Calibri" panose="020F0502020204030204" pitchFamily="34" charset="0"/>
              </a:rPr>
              <a:t>βιώσει ο επισκέπτης σας, από την πρώτη στιγμή που θα έρθει σε επαφή μαζί σας μέχρι και μετά την επίσκεψή του. </a:t>
            </a:r>
            <a:endParaRPr dirty="0">
              <a:solidFill>
                <a:schemeClr val="tx2">
                  <a:lumMod val="25000"/>
                </a:schemeClr>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xmlns:p14="http://schemas.microsoft.com/office/powerpoint/2010/main" xmlns:mc="http://schemas.openxmlformats.org/markup-compatibility/2006" xmlns="" id="{F5FAC203-DB38-4A63-8703-B5E11C81595D}"/>
              </a:ext>
            </a:extLst>
          </p:cNvPr>
          <p:cNvSpPr txBox="1"/>
          <p:nvPr/>
        </p:nvSpPr>
        <p:spPr>
          <a:xfrm>
            <a:off x="361163" y="4527836"/>
            <a:ext cx="11559532" cy="2677656"/>
          </a:xfrm>
          <a:prstGeom prst="rect">
            <a:avLst/>
          </a:prstGeom>
          <a:noFill/>
        </p:spPr>
        <p:txBody>
          <a:bodyPr wrap="square" rtlCol="0">
            <a:spAutoFit/>
          </a:bodyPr>
          <a:lstStyle/>
          <a:p>
            <a:pPr marL="0" indent="0">
              <a:buSzPts val="1200"/>
            </a:pPr>
            <a:r>
              <a:rPr lang="en-GB" sz="2400" dirty="0">
                <a:solidFill>
                  <a:schemeClr val="tx2">
                    <a:lumMod val="25000"/>
                  </a:schemeClr>
                </a:solidFill>
                <a:effectLst/>
                <a:latin typeface="Calibri" panose="020F0502020204030204" pitchFamily="34" charset="0"/>
                <a:cs typeface="Calibri" panose="020F0502020204030204" pitchFamily="34" charset="0"/>
              </a:rPr>
              <a:t>Ξεκινήστε προσδιορίζοντας όλα τα σημεία επαφής για έναν συγκεκριμένο επισκέπτη, όπου ο επισκέπτης αλληλεπιδρά με τον ιστότοπο (είτε άμεσα είτε έμμεσα).  Αυτό θα μπορούσε να περιλαμβάνει έναν οδηγό, έναν ιστότοπο, πινακίδες στον αυτοκινητόδρομο, το γραφείο εισόδου, το χώρο στάθμευσης, την ξενάγηση, το εστιατόριο, το κατάστημα δώρων και την πύλη εξόδου.  Αυτά τα σημεία επαφής οργανώνονται από την αρχή έως το τέλος και στη συνέχεια αξιολογούνται μεμονωμένα.  Αυτό γίνεται η αρχή ενός σχεδίου για τη βελτίωση της εμπειρίας των επισκεπτών. </a:t>
            </a:r>
            <a:endParaRPr lang="en-GB" sz="2400" dirty="0">
              <a:solidFill>
                <a:schemeClr val="tx2">
                  <a:lumMod val="25000"/>
                </a:schemeClr>
              </a:solidFill>
              <a:latin typeface="Calibri" panose="020F0502020204030204" pitchFamily="34" charset="0"/>
              <a:cs typeface="Calibri" panose="020F0502020204030204" pitchFamily="34" charset="0"/>
            </a:endParaRPr>
          </a:p>
        </p:txBody>
      </p:sp>
      <p:pic>
        <p:nvPicPr>
          <p:cNvPr id="4" name="Picture 3" descr="A picture containing calendar&#10;&#10;Description automatically generated">
            <a:extLst>
              <a:ext uri="{FF2B5EF4-FFF2-40B4-BE49-F238E27FC236}">
                <a16:creationId xmlns:a16="http://schemas.microsoft.com/office/drawing/2014/main" xmlns:p14="http://schemas.microsoft.com/office/powerpoint/2010/main" xmlns:mc="http://schemas.openxmlformats.org/markup-compatibility/2006" xmlns="" id="{A5263E09-8AA5-4F51-8EE1-3C6800CDF2FD}"/>
              </a:ext>
            </a:extLst>
          </p:cNvPr>
          <p:cNvPicPr>
            <a:picLocks noChangeAspect="1"/>
          </p:cNvPicPr>
          <p:nvPr/>
        </p:nvPicPr>
        <p:blipFill>
          <a:blip r:embed="rId3" cstate="print"/>
          <a:stretch>
            <a:fillRect/>
          </a:stretch>
        </p:blipFill>
        <p:spPr>
          <a:xfrm>
            <a:off x="6801373" y="995901"/>
            <a:ext cx="5119323" cy="3430429"/>
          </a:xfrm>
          <a:prstGeom prst="rect">
            <a:avLst/>
          </a:prstGeom>
        </p:spPr>
      </p:pic>
    </p:spTree>
  </p:cSld>
  <p:clrMapOvr>
    <a:masterClrMapping/>
  </p:clrMapOvr>
  <mc:AlternateContent xmlns:mc="http://schemas.openxmlformats.org/markup-compatibility/2006">
    <mc:Choice xmlns:p14="http://schemas.microsoft.com/office/powerpoint/2010/main" xmlns:a16="http://schemas.microsoft.com/office/drawing/2014/main" xmlns="" Requires="p14">
      <p:transition spd="slow" p14:dur="1500">
        <p:random/>
      </p:transition>
    </mc:Choice>
    <mc:Fallback>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mc="http://schemas.openxmlformats.org/markup-compatibility/2006" xmlns:p14="http://schemas.microsoft.com/office/powerpoint/2010/main" xmlns="" id="{1262402F-E7DF-8665-D808-E27A8745B824}"/>
              </a:ext>
            </a:extLst>
          </p:cNvPr>
          <p:cNvSpPr>
            <a:spLocks noGrp="1"/>
          </p:cNvSpPr>
          <p:nvPr>
            <p:ph type="body" idx="1"/>
          </p:nvPr>
        </p:nvSpPr>
        <p:spPr>
          <a:xfrm>
            <a:off x="481122" y="797441"/>
            <a:ext cx="5614879" cy="631527"/>
          </a:xfrm>
        </p:spPr>
        <p:txBody>
          <a:bodyPr/>
          <a:lstStyle/>
          <a:p>
            <a:r>
              <a:rPr lang="en-GB" dirty="0"/>
              <a:t>Συμβουλές εμπειρογνωμόνων</a:t>
            </a:r>
          </a:p>
        </p:txBody>
      </p:sp>
      <p:sp>
        <p:nvSpPr>
          <p:cNvPr id="4" name="Text Placeholder 3">
            <a:extLst>
              <a:ext uri="{FF2B5EF4-FFF2-40B4-BE49-F238E27FC236}">
                <a16:creationId xmlns:a16="http://schemas.microsoft.com/office/drawing/2014/main" xmlns:mc="http://schemas.openxmlformats.org/markup-compatibility/2006" xmlns:p14="http://schemas.microsoft.com/office/powerpoint/2010/main" xmlns="" id="{6154C0B6-383E-E3C8-979C-C787EAC2618F}"/>
              </a:ext>
            </a:extLst>
          </p:cNvPr>
          <p:cNvSpPr>
            <a:spLocks noGrp="1"/>
          </p:cNvSpPr>
          <p:nvPr>
            <p:ph type="body" idx="3"/>
          </p:nvPr>
        </p:nvSpPr>
        <p:spPr>
          <a:xfrm>
            <a:off x="481123" y="1841949"/>
            <a:ext cx="5614877" cy="4108908"/>
          </a:xfrm>
        </p:spPr>
        <p:txBody>
          <a:bodyPr/>
          <a:lstStyle/>
          <a:p>
            <a:r>
              <a:rPr lang="en-GB" sz="2400" b="0" i="1" dirty="0">
                <a:solidFill>
                  <a:schemeClr val="tx1">
                    <a:lumMod val="85000"/>
                    <a:lumOff val="15000"/>
                  </a:schemeClr>
                </a:solidFill>
                <a:effectLst/>
                <a:latin typeface="Calibri" panose="020F0502020204030204" pitchFamily="34" charset="0"/>
                <a:cs typeface="Calibri" panose="020F0502020204030204" pitchFamily="34" charset="0"/>
              </a:rPr>
              <a:t>"Ένας σπουδαίος χάρτης διαδρομής πελατών πρέπει να αναπαριστά την εμπειρία όπως την βλέπει ο πελάτης σας και όχι όπως εσείς νομίζετε ότι την βλέπει. Αυτό σημαίνει ότι συχνά θα περιλαμβάνει πτυχές εκτός του άμεσου ελέγχου σας, όπως οι επιρροές στα μέσα κοινωνικής δικτύωσης, οι αναζητήσεις στο διαδίκτυο και τα βήματα που κάνουν οι πελάτες σας πριν καν μπείτε στην εικόνα" </a:t>
            </a:r>
          </a:p>
          <a:p>
            <a:endParaRPr lang="en-GB" sz="2400" i="1" dirty="0">
              <a:solidFill>
                <a:schemeClr val="tx1">
                  <a:lumMod val="85000"/>
                  <a:lumOff val="15000"/>
                </a:schemeClr>
              </a:solidFill>
              <a:latin typeface="Calibri" panose="020F0502020204030204" pitchFamily="34" charset="0"/>
              <a:cs typeface="Calibri" panose="020F0502020204030204" pitchFamily="34" charset="0"/>
            </a:endParaRPr>
          </a:p>
          <a:p>
            <a:pPr marL="452438" indent="0"/>
            <a:r>
              <a:rPr lang="en-GB" i="1" dirty="0">
                <a:solidFill>
                  <a:schemeClr val="tx1">
                    <a:lumMod val="85000"/>
                    <a:lumOff val="15000"/>
                  </a:schemeClr>
                </a:solidFill>
                <a:latin typeface="Calibri" panose="020F0502020204030204" pitchFamily="34" charset="0"/>
                <a:cs typeface="Calibri" panose="020F0502020204030204" pitchFamily="34" charset="0"/>
              </a:rPr>
              <a:t>Οι 10 κορυφαίες απαιτήσεις του Χάρτη Διαδρομής του Πελάτη από τους συμβούλους εμπειρίας πελατών </a:t>
            </a:r>
            <a:r>
              <a:rPr lang="en-GB" sz="2400" b="0" i="0" u="sng" dirty="0">
                <a:solidFill>
                  <a:schemeClr val="tx1">
                    <a:lumMod val="85000"/>
                    <a:lumOff val="15000"/>
                  </a:schemeClr>
                </a:solidFill>
                <a:effectLst/>
                <a:latin typeface="Calibri" panose="020F0502020204030204" pitchFamily="34" charset="0"/>
                <a:cs typeface="Calibri" panose="020F0502020204030204" pitchFamily="34" charset="0"/>
                <a:hlinkClick r:id="rId2"/>
              </a:rPr>
              <a:t>Heart of the </a:t>
            </a:r>
            <a:r>
              <a:rPr lang="en-GB" sz="2400" b="0" i="0" u="sng" dirty="0">
                <a:solidFill>
                  <a:schemeClr val="tx1">
                    <a:lumMod val="85000"/>
                    <a:lumOff val="15000"/>
                  </a:schemeClr>
                </a:solidFill>
                <a:effectLst/>
                <a:latin typeface="Calibri" panose="020F0502020204030204" pitchFamily="34" charset="0"/>
                <a:cs typeface="Calibri" panose="020F0502020204030204" pitchFamily="34" charset="0"/>
              </a:rPr>
              <a:t>Customer </a:t>
            </a:r>
          </a:p>
          <a:p>
            <a:endParaRPr lang="en-GB" dirty="0"/>
          </a:p>
        </p:txBody>
      </p:sp>
      <p:pic>
        <p:nvPicPr>
          <p:cNvPr id="22" name="Picture Placeholder 21">
            <a:extLst>
              <a:ext uri="{FF2B5EF4-FFF2-40B4-BE49-F238E27FC236}">
                <a16:creationId xmlns:a16="http://schemas.microsoft.com/office/drawing/2014/main" xmlns:mc="http://schemas.openxmlformats.org/markup-compatibility/2006" xmlns:p14="http://schemas.microsoft.com/office/powerpoint/2010/main" xmlns="" id="{D1E4400C-5488-89B0-1214-36ECCD077665}"/>
              </a:ext>
            </a:extLst>
          </p:cNvPr>
          <p:cNvPicPr>
            <a:picLocks noGrp="1" noChangeAspect="1"/>
          </p:cNvPicPr>
          <p:nvPr>
            <p:ph type="pic" idx="2"/>
          </p:nvPr>
        </p:nvPicPr>
        <p:blipFill rotWithShape="1">
          <a:blip r:embed="rId3" cstate="print"/>
          <a:srcRect t="5166" b="5166"/>
          <a:stretch/>
        </p:blipFill>
        <p:spPr>
          <a:xfrm>
            <a:off x="7100869" y="3027365"/>
            <a:ext cx="3690939" cy="3830637"/>
          </a:xfrm>
        </p:spPr>
      </p:pic>
    </p:spTree>
    <p:extLst>
      <p:ext uri="{BB962C8B-B14F-4D97-AF65-F5344CB8AC3E}">
        <p14:creationId xmlns:p14="http://schemas.microsoft.com/office/powerpoint/2010/main" xmlns:mc="http://schemas.openxmlformats.org/markup-compatibility/2006" xmlns:a16="http://schemas.microsoft.com/office/drawing/2014/main" xmlns="" val="2865535460"/>
      </p:ext>
    </p:extLst>
  </p:cSld>
  <p:clrMapOvr>
    <a:masterClrMapping/>
  </p:clrMapOvr>
  <mc:AlternateContent xmlns:mc="http://schemas.openxmlformats.org/markup-compatibility/2006">
    <mc:Choice xmlns:p14="http://schemas.microsoft.com/office/powerpoint/2010/main" xmlns:a16="http://schemas.microsoft.com/office/drawing/2014/main" xmlns="" Requires="p14">
      <p:transition spd="slow" p14:dur="1500">
        <p:random/>
      </p:transition>
    </mc:Choice>
    <mc:Fallback>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33"/>
          <p:cNvSpPr txBox="1">
            <a:spLocks noGrp="1"/>
          </p:cNvSpPr>
          <p:nvPr>
            <p:ph type="sldNum" idx="12"/>
          </p:nvPr>
        </p:nvSpPr>
        <p:spPr>
          <a:xfrm>
            <a:off x="7722021" y="6560802"/>
            <a:ext cx="4301303" cy="22956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36</a:t>
            </a:fld>
            <a:endParaRPr/>
          </a:p>
        </p:txBody>
      </p:sp>
      <p:sp>
        <p:nvSpPr>
          <p:cNvPr id="380" name="Google Shape;380;p33"/>
          <p:cNvSpPr txBox="1">
            <a:spLocks noGrp="1"/>
          </p:cNvSpPr>
          <p:nvPr>
            <p:ph type="body" idx="1"/>
          </p:nvPr>
        </p:nvSpPr>
        <p:spPr>
          <a:xfrm>
            <a:off x="465667" y="67637"/>
            <a:ext cx="11260668" cy="63152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GB" dirty="0">
                <a:solidFill>
                  <a:schemeClr val="lt1"/>
                </a:solidFill>
              </a:rPr>
              <a:t>Εξερευνώντας το ταξίδι του πελάτη σας</a:t>
            </a:r>
            <a:endParaRPr dirty="0"/>
          </a:p>
        </p:txBody>
      </p:sp>
      <p:sp>
        <p:nvSpPr>
          <p:cNvPr id="381" name="Google Shape;381;p33"/>
          <p:cNvSpPr txBox="1">
            <a:spLocks noGrp="1"/>
          </p:cNvSpPr>
          <p:nvPr>
            <p:ph type="body" idx="2"/>
          </p:nvPr>
        </p:nvSpPr>
        <p:spPr>
          <a:xfrm>
            <a:off x="2" y="790368"/>
            <a:ext cx="11816863" cy="5999997"/>
          </a:xfrm>
          <a:prstGeom prst="rect">
            <a:avLst/>
          </a:prstGeom>
          <a:noFill/>
          <a:ln>
            <a:noFill/>
          </a:ln>
        </p:spPr>
        <p:txBody>
          <a:bodyPr spcFirstLastPara="1" wrap="square" lIns="91425" tIns="45700" rIns="91425" bIns="45700" anchor="t" anchorCtr="0">
            <a:noAutofit/>
          </a:bodyPr>
          <a:lstStyle/>
          <a:p>
            <a:pPr marL="360363" indent="-4763"/>
            <a:r>
              <a:rPr lang="en-GB" b="0" dirty="0">
                <a:solidFill>
                  <a:schemeClr val="tx2">
                    <a:lumMod val="25000"/>
                  </a:schemeClr>
                </a:solidFill>
                <a:latin typeface="Calibri" panose="020F0502020204030204" pitchFamily="34" charset="0"/>
                <a:cs typeface="Calibri" panose="020F0502020204030204" pitchFamily="34" charset="0"/>
              </a:rPr>
              <a:t>Στις επόμενες </a:t>
            </a:r>
            <a:r>
              <a:rPr lang="en-GB" dirty="0">
                <a:solidFill>
                  <a:schemeClr val="tx2">
                    <a:lumMod val="25000"/>
                  </a:schemeClr>
                </a:solidFill>
                <a:latin typeface="Calibri" panose="020F0502020204030204" pitchFamily="34" charset="0"/>
                <a:cs typeface="Calibri" panose="020F0502020204030204" pitchFamily="34" charset="0"/>
              </a:rPr>
              <a:t>διαφάνειες θα </a:t>
            </a:r>
            <a:r>
              <a:rPr lang="en-GB" b="0" dirty="0">
                <a:solidFill>
                  <a:schemeClr val="tx2">
                    <a:lumMod val="25000"/>
                  </a:schemeClr>
                </a:solidFill>
                <a:latin typeface="Calibri" panose="020F0502020204030204" pitchFamily="34" charset="0"/>
                <a:cs typeface="Calibri" panose="020F0502020204030204" pitchFamily="34" charset="0"/>
              </a:rPr>
              <a:t>χαρτογραφήσουμε ένα ταξίδι του πελάτη, με </a:t>
            </a:r>
            <a:r>
              <a:rPr lang="en-GB" dirty="0">
                <a:solidFill>
                  <a:schemeClr val="tx2">
                    <a:lumMod val="25000"/>
                  </a:schemeClr>
                </a:solidFill>
                <a:latin typeface="Calibri" panose="020F0502020204030204" pitchFamily="34" charset="0"/>
                <a:cs typeface="Calibri" panose="020F0502020204030204" pitchFamily="34" charset="0"/>
              </a:rPr>
              <a:t>μοντέλα που εφαρμόζονται εύκολα σε </a:t>
            </a:r>
          </a:p>
          <a:p>
            <a:pPr marL="360363" indent="-4763"/>
            <a:r>
              <a:rPr lang="en-GB" dirty="0">
                <a:solidFill>
                  <a:schemeClr val="tx2">
                    <a:lumMod val="25000"/>
                  </a:schemeClr>
                </a:solidFill>
                <a:latin typeface="Calibri" panose="020F0502020204030204" pitchFamily="34" charset="0"/>
                <a:cs typeface="Calibri" panose="020F0502020204030204" pitchFamily="34" charset="0"/>
              </a:rPr>
              <a:t>διαφορετικούς τύπους χώρων πολιτιστικής κληρονομιάς ή </a:t>
            </a:r>
          </a:p>
          <a:p>
            <a:pPr marL="360363" indent="-4763"/>
            <a:r>
              <a:rPr lang="en-GB" dirty="0">
                <a:solidFill>
                  <a:schemeClr val="tx2">
                    <a:lumMod val="25000"/>
                  </a:schemeClr>
                </a:solidFill>
                <a:latin typeface="Calibri" panose="020F0502020204030204" pitchFamily="34" charset="0"/>
                <a:cs typeface="Calibri" panose="020F0502020204030204" pitchFamily="34" charset="0"/>
              </a:rPr>
              <a:t>εμπειρίες.</a:t>
            </a:r>
          </a:p>
          <a:p>
            <a:pPr marL="0" lvl="0" indent="0" algn="l" rtl="0">
              <a:lnSpc>
                <a:spcPct val="100000"/>
              </a:lnSpc>
              <a:spcBef>
                <a:spcPts val="0"/>
              </a:spcBef>
              <a:spcAft>
                <a:spcPts val="0"/>
              </a:spcAft>
              <a:buClr>
                <a:srgbClr val="7F7F7F"/>
              </a:buClr>
              <a:buSzPts val="1200"/>
              <a:buNone/>
            </a:pPr>
            <a:endParaRPr lang="en-GB" sz="1200" dirty="0">
              <a:solidFill>
                <a:schemeClr val="tx2">
                  <a:lumMod val="25000"/>
                </a:schemeClr>
              </a:solidFill>
              <a:latin typeface="Calibri" panose="020F0502020204030204" pitchFamily="34" charset="0"/>
              <a:cs typeface="Calibri" panose="020F0502020204030204" pitchFamily="34" charset="0"/>
            </a:endParaRPr>
          </a:p>
          <a:p>
            <a:pPr marL="442913" lvl="0" indent="-80963" algn="l" rtl="0">
              <a:lnSpc>
                <a:spcPct val="100000"/>
              </a:lnSpc>
              <a:spcBef>
                <a:spcPts val="0"/>
              </a:spcBef>
              <a:spcAft>
                <a:spcPts val="0"/>
              </a:spcAft>
              <a:buClr>
                <a:srgbClr val="7F7F7F"/>
              </a:buClr>
              <a:buSzPts val="1200"/>
              <a:buNone/>
            </a:pPr>
            <a:r>
              <a:rPr lang="en-GB" dirty="0">
                <a:solidFill>
                  <a:schemeClr val="tx2">
                    <a:lumMod val="25000"/>
                  </a:schemeClr>
                </a:solidFill>
                <a:latin typeface="Calibri" panose="020F0502020204030204" pitchFamily="34" charset="0"/>
                <a:cs typeface="Calibri" panose="020F0502020204030204" pitchFamily="34" charset="0"/>
              </a:rPr>
              <a:t>Υπάρχουν </a:t>
            </a:r>
            <a:r>
              <a:rPr lang="en-GB" b="1" dirty="0">
                <a:solidFill>
                  <a:srgbClr val="D41A6A"/>
                </a:solidFill>
                <a:latin typeface="Calibri" panose="020F0502020204030204" pitchFamily="34" charset="0"/>
                <a:cs typeface="Calibri" panose="020F0502020204030204" pitchFamily="34" charset="0"/>
              </a:rPr>
              <a:t>5 φάσεις </a:t>
            </a:r>
            <a:r>
              <a:rPr lang="en-GB" b="0" dirty="0">
                <a:solidFill>
                  <a:schemeClr val="tx2">
                    <a:lumMod val="25000"/>
                  </a:schemeClr>
                </a:solidFill>
                <a:latin typeface="Calibri" panose="020F0502020204030204" pitchFamily="34" charset="0"/>
                <a:cs typeface="Calibri" panose="020F0502020204030204" pitchFamily="34" charset="0"/>
              </a:rPr>
              <a:t>του τυπικού ταξιδιού του επισκέπτη:</a:t>
            </a:r>
            <a:endParaRPr dirty="0">
              <a:solidFill>
                <a:schemeClr val="tx2">
                  <a:lumMod val="25000"/>
                </a:schemeClr>
              </a:solidFill>
              <a:latin typeface="Calibri" panose="020F0502020204030204" pitchFamily="34" charset="0"/>
              <a:cs typeface="Calibri" panose="020F0502020204030204" pitchFamily="34" charset="0"/>
            </a:endParaRPr>
          </a:p>
          <a:p>
            <a:pPr marL="361950" lvl="0" indent="0" algn="l" rtl="0">
              <a:lnSpc>
                <a:spcPct val="100000"/>
              </a:lnSpc>
              <a:spcBef>
                <a:spcPts val="0"/>
              </a:spcBef>
              <a:spcAft>
                <a:spcPts val="0"/>
              </a:spcAft>
              <a:buClr>
                <a:srgbClr val="7F7F7F"/>
              </a:buClr>
              <a:buSzPts val="1200"/>
              <a:buNone/>
            </a:pPr>
            <a:endParaRPr sz="1200" b="1" dirty="0">
              <a:solidFill>
                <a:srgbClr val="D41A6A"/>
              </a:solidFill>
              <a:latin typeface="Calibri" panose="020F0502020204030204" pitchFamily="34" charset="0"/>
              <a:cs typeface="Calibri" panose="020F0502020204030204" pitchFamily="34" charset="0"/>
            </a:endParaRPr>
          </a:p>
          <a:p>
            <a:pPr marL="361950" lvl="0" indent="0" algn="l" rtl="0">
              <a:lnSpc>
                <a:spcPct val="100000"/>
              </a:lnSpc>
              <a:spcBef>
                <a:spcPts val="0"/>
              </a:spcBef>
              <a:spcAft>
                <a:spcPts val="0"/>
              </a:spcAft>
              <a:buClr>
                <a:srgbClr val="E43794"/>
              </a:buClr>
              <a:buSzPts val="1200"/>
              <a:buNone/>
            </a:pPr>
            <a:r>
              <a:rPr lang="en-GB" b="1" dirty="0">
                <a:solidFill>
                  <a:srgbClr val="D41A6A"/>
                </a:solidFill>
                <a:latin typeface="Calibri" panose="020F0502020204030204" pitchFamily="34" charset="0"/>
                <a:cs typeface="Calibri" panose="020F0502020204030204" pitchFamily="34" charset="0"/>
                <a:sym typeface="Avenir"/>
              </a:rPr>
              <a:t>1. Ευαισθητοποίηση</a:t>
            </a:r>
            <a:endParaRPr b="1" dirty="0">
              <a:solidFill>
                <a:srgbClr val="D41A6A"/>
              </a:solidFill>
              <a:latin typeface="Calibri" panose="020F0502020204030204" pitchFamily="34" charset="0"/>
              <a:cs typeface="Calibri" panose="020F0502020204030204" pitchFamily="34" charset="0"/>
            </a:endParaRPr>
          </a:p>
          <a:p>
            <a:pPr marL="361950" lvl="0" indent="0" algn="l" rtl="0">
              <a:lnSpc>
                <a:spcPct val="100000"/>
              </a:lnSpc>
              <a:spcBef>
                <a:spcPts val="0"/>
              </a:spcBef>
              <a:spcAft>
                <a:spcPts val="0"/>
              </a:spcAft>
              <a:buClr>
                <a:schemeClr val="dk1"/>
              </a:buClr>
              <a:buSzPts val="1100"/>
              <a:buFont typeface="Arial"/>
              <a:buNone/>
            </a:pPr>
            <a:r>
              <a:rPr lang="en-GB" b="0" i="0" dirty="0">
                <a:solidFill>
                  <a:schemeClr val="tx2">
                    <a:lumMod val="25000"/>
                  </a:schemeClr>
                </a:solidFill>
                <a:effectLst/>
                <a:latin typeface="Calibri" panose="020F0502020204030204" pitchFamily="34" charset="0"/>
                <a:cs typeface="Calibri" panose="020F0502020204030204" pitchFamily="34" charset="0"/>
              </a:rPr>
              <a:t>Η εμπειρία του επισκέπτη στον ιστότοπο αρχίζει πολύ πριν </a:t>
            </a:r>
          </a:p>
          <a:p>
            <a:pPr marL="361950" lvl="0" indent="0" algn="l" rtl="0">
              <a:lnSpc>
                <a:spcPct val="100000"/>
              </a:lnSpc>
              <a:spcBef>
                <a:spcPts val="0"/>
              </a:spcBef>
              <a:spcAft>
                <a:spcPts val="0"/>
              </a:spcAft>
              <a:buClr>
                <a:schemeClr val="dk1"/>
              </a:buClr>
              <a:buSzPts val="1100"/>
              <a:buFont typeface="Arial"/>
              <a:buNone/>
            </a:pPr>
            <a:r>
              <a:rPr lang="en-GB" b="0" i="0" dirty="0">
                <a:solidFill>
                  <a:schemeClr val="tx2">
                    <a:lumMod val="25000"/>
                  </a:schemeClr>
                </a:solidFill>
                <a:effectLst/>
                <a:latin typeface="Calibri" panose="020F0502020204030204" pitchFamily="34" charset="0"/>
                <a:cs typeface="Calibri" panose="020F0502020204030204" pitchFamily="34" charset="0"/>
              </a:rPr>
              <a:t>την επίσκεψη. </a:t>
            </a:r>
            <a:r>
              <a:rPr lang="en-GB" dirty="0">
                <a:solidFill>
                  <a:schemeClr val="tx2">
                    <a:lumMod val="25000"/>
                  </a:schemeClr>
                </a:solidFill>
                <a:latin typeface="Calibri" panose="020F0502020204030204" pitchFamily="34" charset="0"/>
                <a:cs typeface="Calibri" panose="020F0502020204030204" pitchFamily="34" charset="0"/>
                <a:sym typeface="Avenir"/>
              </a:rPr>
              <a:t>Κατά τη διάρκεια αυτού του σταδίου, ο δυνητικός επισκέπτης λαμβάνει </a:t>
            </a:r>
          </a:p>
          <a:p>
            <a:pPr marL="361950" lvl="0" indent="0" algn="l" rtl="0">
              <a:lnSpc>
                <a:spcPct val="100000"/>
              </a:lnSpc>
              <a:spcBef>
                <a:spcPts val="0"/>
              </a:spcBef>
              <a:spcAft>
                <a:spcPts val="0"/>
              </a:spcAft>
              <a:buClr>
                <a:schemeClr val="dk1"/>
              </a:buClr>
              <a:buSzPts val="1100"/>
              <a:buFont typeface="Arial"/>
              <a:buNone/>
            </a:pPr>
            <a:r>
              <a:rPr lang="en-GB" dirty="0">
                <a:solidFill>
                  <a:schemeClr val="tx2">
                    <a:lumMod val="25000"/>
                  </a:schemeClr>
                </a:solidFill>
                <a:latin typeface="Calibri" panose="020F0502020204030204" pitchFamily="34" charset="0"/>
                <a:cs typeface="Calibri" panose="020F0502020204030204" pitchFamily="34" charset="0"/>
                <a:sym typeface="Avenir"/>
              </a:rPr>
              <a:t>σε επαφή για πρώτη φορά. Είναι ένα κρίσιμο βήμα, </a:t>
            </a:r>
          </a:p>
          <a:p>
            <a:pPr marL="361950" lvl="0" indent="0" algn="l" rtl="0">
              <a:lnSpc>
                <a:spcPct val="100000"/>
              </a:lnSpc>
              <a:spcBef>
                <a:spcPts val="0"/>
              </a:spcBef>
              <a:spcAft>
                <a:spcPts val="0"/>
              </a:spcAft>
              <a:buClr>
                <a:schemeClr val="dk1"/>
              </a:buClr>
              <a:buSzPts val="1100"/>
              <a:buFont typeface="Arial"/>
              <a:buNone/>
            </a:pPr>
            <a:r>
              <a:rPr lang="en-GB" dirty="0">
                <a:solidFill>
                  <a:schemeClr val="tx2">
                    <a:lumMod val="25000"/>
                  </a:schemeClr>
                </a:solidFill>
                <a:latin typeface="Calibri" panose="020F0502020204030204" pitchFamily="34" charset="0"/>
                <a:cs typeface="Calibri" panose="020F0502020204030204" pitchFamily="34" charset="0"/>
                <a:sym typeface="Avenir"/>
              </a:rPr>
              <a:t>η καλή πρώτη εντύπωση έχει μεγάλη σημασία.</a:t>
            </a:r>
            <a:endParaRPr dirty="0">
              <a:solidFill>
                <a:schemeClr val="tx2">
                  <a:lumMod val="25000"/>
                </a:schemeClr>
              </a:solidFill>
              <a:latin typeface="Calibri" panose="020F0502020204030204" pitchFamily="34" charset="0"/>
              <a:cs typeface="Calibri" panose="020F0502020204030204" pitchFamily="34" charset="0"/>
            </a:endParaRPr>
          </a:p>
          <a:p>
            <a:pPr marL="361950" lvl="0" indent="0" algn="l" rtl="0">
              <a:lnSpc>
                <a:spcPct val="100000"/>
              </a:lnSpc>
              <a:spcBef>
                <a:spcPts val="0"/>
              </a:spcBef>
              <a:spcAft>
                <a:spcPts val="0"/>
              </a:spcAft>
              <a:buClr>
                <a:schemeClr val="dk1"/>
              </a:buClr>
              <a:buSzPts val="1100"/>
              <a:buFont typeface="Arial"/>
              <a:buNone/>
            </a:pPr>
            <a:endParaRPr sz="1200" dirty="0">
              <a:solidFill>
                <a:srgbClr val="7F7F7F"/>
              </a:solidFill>
              <a:latin typeface="Calibri" panose="020F0502020204030204" pitchFamily="34" charset="0"/>
              <a:cs typeface="Calibri" panose="020F0502020204030204" pitchFamily="34" charset="0"/>
              <a:sym typeface="Avenir"/>
            </a:endParaRPr>
          </a:p>
          <a:p>
            <a:pPr marL="361950" lvl="0" indent="0" algn="l" rtl="0">
              <a:lnSpc>
                <a:spcPct val="100000"/>
              </a:lnSpc>
              <a:spcBef>
                <a:spcPts val="0"/>
              </a:spcBef>
              <a:spcAft>
                <a:spcPts val="0"/>
              </a:spcAft>
              <a:buClr>
                <a:srgbClr val="E43794"/>
              </a:buClr>
              <a:buSzPts val="1200"/>
              <a:buNone/>
            </a:pPr>
            <a:r>
              <a:rPr lang="en-GB" b="1" dirty="0">
                <a:solidFill>
                  <a:srgbClr val="D41A6A"/>
                </a:solidFill>
                <a:latin typeface="Calibri" panose="020F0502020204030204" pitchFamily="34" charset="0"/>
                <a:cs typeface="Calibri" panose="020F0502020204030204" pitchFamily="34" charset="0"/>
                <a:sym typeface="Avenir"/>
              </a:rPr>
              <a:t>2. Εξέταση</a:t>
            </a:r>
            <a:endParaRPr dirty="0">
              <a:solidFill>
                <a:srgbClr val="D41A6A"/>
              </a:solidFill>
              <a:latin typeface="Calibri" panose="020F0502020204030204" pitchFamily="34" charset="0"/>
              <a:cs typeface="Calibri" panose="020F0502020204030204" pitchFamily="34" charset="0"/>
            </a:endParaRPr>
          </a:p>
          <a:p>
            <a:pPr marL="361950" lvl="0" indent="0" algn="l" rtl="0">
              <a:lnSpc>
                <a:spcPct val="100000"/>
              </a:lnSpc>
              <a:spcBef>
                <a:spcPts val="0"/>
              </a:spcBef>
              <a:spcAft>
                <a:spcPts val="0"/>
              </a:spcAft>
              <a:buClr>
                <a:schemeClr val="dk1"/>
              </a:buClr>
              <a:buSzPts val="1100"/>
              <a:buFont typeface="Arial"/>
              <a:buNone/>
            </a:pPr>
            <a:r>
              <a:rPr lang="en-GB" dirty="0">
                <a:solidFill>
                  <a:schemeClr val="tx2">
                    <a:lumMod val="25000"/>
                  </a:schemeClr>
                </a:solidFill>
                <a:latin typeface="Calibri" panose="020F0502020204030204" pitchFamily="34" charset="0"/>
                <a:cs typeface="Calibri" panose="020F0502020204030204" pitchFamily="34" charset="0"/>
                <a:sym typeface="Avenir"/>
              </a:rPr>
              <a:t>Ο πελάτης έχει σκεφτεί την επίσκεψή του </a:t>
            </a:r>
          </a:p>
          <a:p>
            <a:pPr marL="361950" lvl="0" indent="0" algn="l" rtl="0">
              <a:lnSpc>
                <a:spcPct val="100000"/>
              </a:lnSpc>
              <a:spcBef>
                <a:spcPts val="0"/>
              </a:spcBef>
              <a:spcAft>
                <a:spcPts val="0"/>
              </a:spcAft>
              <a:buClr>
                <a:schemeClr val="dk1"/>
              </a:buClr>
              <a:buSzPts val="1100"/>
              <a:buFont typeface="Arial"/>
              <a:buNone/>
            </a:pPr>
            <a:r>
              <a:rPr lang="en-GB" dirty="0">
                <a:solidFill>
                  <a:schemeClr val="tx2">
                    <a:lumMod val="25000"/>
                  </a:schemeClr>
                </a:solidFill>
                <a:latin typeface="Calibri" panose="020F0502020204030204" pitchFamily="34" charset="0"/>
                <a:cs typeface="Calibri" panose="020F0502020204030204" pitchFamily="34" charset="0"/>
                <a:sym typeface="Avenir"/>
              </a:rPr>
              <a:t>και το εξετάζουν ως πιθανό </a:t>
            </a:r>
            <a:r>
              <a:rPr lang="en-GB" dirty="0">
                <a:solidFill>
                  <a:schemeClr val="tx2">
                    <a:lumMod val="25000"/>
                  </a:schemeClr>
                </a:solidFill>
                <a:latin typeface="Calibri" panose="020F0502020204030204" pitchFamily="34" charset="0"/>
                <a:cs typeface="Calibri" panose="020F0502020204030204" pitchFamily="34" charset="0"/>
              </a:rPr>
              <a:t>τρόπο </a:t>
            </a:r>
            <a:r>
              <a:rPr lang="en-GB" dirty="0">
                <a:solidFill>
                  <a:schemeClr val="tx2">
                    <a:lumMod val="25000"/>
                  </a:schemeClr>
                </a:solidFill>
                <a:latin typeface="Calibri" panose="020F0502020204030204" pitchFamily="34" charset="0"/>
                <a:cs typeface="Calibri" panose="020F0502020204030204" pitchFamily="34" charset="0"/>
                <a:sym typeface="Avenir"/>
              </a:rPr>
              <a:t>ικανοποίησης μιας από τις ανάγκες τους. </a:t>
            </a:r>
            <a:endParaRPr b="0" dirty="0">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rgbClr val="7F7F7F"/>
              </a:buClr>
              <a:buSzPts val="2400"/>
              <a:buNone/>
            </a:pPr>
            <a:endParaRPr dirty="0">
              <a:latin typeface="Calibri" panose="020F0502020204030204" pitchFamily="34" charset="0"/>
              <a:cs typeface="Calibri" panose="020F0502020204030204" pitchFamily="34" charset="0"/>
            </a:endParaRPr>
          </a:p>
        </p:txBody>
      </p:sp>
      <p:pic>
        <p:nvPicPr>
          <p:cNvPr id="3" name="Picture 2" descr="Diagram, schematic&#10;&#10;Description automatically generated">
            <a:extLst>
              <a:ext uri="{FF2B5EF4-FFF2-40B4-BE49-F238E27FC236}">
                <a16:creationId xmlns:a16="http://schemas.microsoft.com/office/drawing/2014/main" xmlns:p14="http://schemas.microsoft.com/office/powerpoint/2010/main" xmlns:mc="http://schemas.openxmlformats.org/markup-compatibility/2006" xmlns:ahyp="http://schemas.microsoft.com/office/drawing/2018/hyperlinkcolor" xmlns="" id="{317A1289-E65B-44FD-B0F2-BAA211D59BFE}"/>
              </a:ext>
            </a:extLst>
          </p:cNvPr>
          <p:cNvPicPr>
            <a:picLocks noChangeAspect="1"/>
          </p:cNvPicPr>
          <p:nvPr/>
        </p:nvPicPr>
        <p:blipFill rotWithShape="1">
          <a:blip r:embed="rId3" cstate="print"/>
          <a:srcRect t="22689" b="23955"/>
          <a:stretch/>
        </p:blipFill>
        <p:spPr>
          <a:xfrm>
            <a:off x="7245309" y="1489720"/>
            <a:ext cx="4571555" cy="3659148"/>
          </a:xfrm>
          <a:prstGeom prst="rect">
            <a:avLst/>
          </a:prstGeom>
        </p:spPr>
      </p:pic>
      <p:sp>
        <p:nvSpPr>
          <p:cNvPr id="4" name="TextBox 3">
            <a:extLst>
              <a:ext uri="{FF2B5EF4-FFF2-40B4-BE49-F238E27FC236}">
                <a16:creationId xmlns:a16="http://schemas.microsoft.com/office/drawing/2014/main" xmlns:p14="http://schemas.microsoft.com/office/powerpoint/2010/main" xmlns:mc="http://schemas.openxmlformats.org/markup-compatibility/2006" xmlns:ahyp="http://schemas.microsoft.com/office/drawing/2018/hyperlinkcolor" xmlns="" id="{D24591CC-A7BE-4770-9B9D-0D8F16ACEE82}"/>
              </a:ext>
            </a:extLst>
          </p:cNvPr>
          <p:cNvSpPr txBox="1"/>
          <p:nvPr/>
        </p:nvSpPr>
        <p:spPr>
          <a:xfrm>
            <a:off x="10339754" y="5542568"/>
            <a:ext cx="1852247" cy="230832"/>
          </a:xfrm>
          <a:prstGeom prst="rect">
            <a:avLst/>
          </a:prstGeom>
          <a:noFill/>
        </p:spPr>
        <p:txBody>
          <a:bodyPr wrap="square" rtlCol="0">
            <a:spAutoFit/>
          </a:bodyPr>
          <a:lstStyle/>
          <a:p>
            <a:r>
              <a:rPr lang="en-GB" sz="900" b="0" i="0" dirty="0">
                <a:solidFill>
                  <a:schemeClr val="bg2">
                    <a:lumMod val="75000"/>
                  </a:schemeClr>
                </a:solidFill>
                <a:effectLst/>
                <a:latin typeface="Avenir" panose="02000503020000020003"/>
                <a:hlinkClick r:id="rId4">
                  <a:extLst>
                    <a:ext uri="{A12FA001-AC4F-418D-AE19-62706E023703}">
                      <ahyp:hlinkClr xmlns:p14="http://schemas.microsoft.com/office/powerpoint/2010/main" xmlns:mc="http://schemas.openxmlformats.org/markup-compatibility/2006" xmlns:ahyp="http://schemas.microsoft.com/office/drawing/2018/hyperlinkcolor" xmlns:a16="http://schemas.microsoft.com/office/drawing/2014/main" xmlns="" val="tx"/>
                    </a:ext>
                  </a:extLst>
                </a:hlinkClick>
              </a:rPr>
              <a:t>Φωτογραφία από Monstera</a:t>
            </a:r>
            <a:endParaRPr lang="en-GB" sz="900" dirty="0">
              <a:solidFill>
                <a:schemeClr val="bg2">
                  <a:lumMod val="75000"/>
                </a:schemeClr>
              </a:solidFill>
              <a:latin typeface="Avenir" panose="02000503020000020003"/>
            </a:endParaRPr>
          </a:p>
        </p:txBody>
      </p:sp>
    </p:spTree>
  </p:cSld>
  <p:clrMapOvr>
    <a:masterClrMapping/>
  </p:clrMapOvr>
  <mc:AlternateContent xmlns:mc="http://schemas.openxmlformats.org/markup-compatibility/2006">
    <mc:Choice xmlns:p14="http://schemas.microsoft.com/office/powerpoint/2010/main" xmlns:ahyp="http://schemas.microsoft.com/office/drawing/2018/hyperlinkcolor" xmlns:a16="http://schemas.microsoft.com/office/drawing/2014/main" xmlns="" Requires="p14">
      <p:transition spd="slow" p14:dur="1500">
        <p:random/>
      </p:transition>
    </mc:Choice>
    <mc:Fallback>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34"/>
          <p:cNvSpPr txBox="1">
            <a:spLocks noGrp="1"/>
          </p:cNvSpPr>
          <p:nvPr>
            <p:ph type="sldNum" idx="12"/>
          </p:nvPr>
        </p:nvSpPr>
        <p:spPr>
          <a:xfrm>
            <a:off x="7722021" y="6560802"/>
            <a:ext cx="4301303" cy="22956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37</a:t>
            </a:fld>
            <a:endParaRPr/>
          </a:p>
        </p:txBody>
      </p:sp>
      <p:sp>
        <p:nvSpPr>
          <p:cNvPr id="388" name="Google Shape;388;p34"/>
          <p:cNvSpPr txBox="1">
            <a:spLocks noGrp="1"/>
          </p:cNvSpPr>
          <p:nvPr>
            <p:ph type="body" idx="1"/>
          </p:nvPr>
        </p:nvSpPr>
        <p:spPr>
          <a:xfrm>
            <a:off x="399679" y="67637"/>
            <a:ext cx="11260668" cy="63152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GB" dirty="0">
                <a:solidFill>
                  <a:schemeClr val="lt1"/>
                </a:solidFill>
              </a:rPr>
              <a:t>Εξερευνώντας το ταξίδι του πελάτη σας </a:t>
            </a:r>
            <a:endParaRPr dirty="0"/>
          </a:p>
        </p:txBody>
      </p:sp>
      <p:sp>
        <p:nvSpPr>
          <p:cNvPr id="389" name="Google Shape;389;p34"/>
          <p:cNvSpPr txBox="1">
            <a:spLocks noGrp="1"/>
          </p:cNvSpPr>
          <p:nvPr>
            <p:ph type="body" idx="2"/>
          </p:nvPr>
        </p:nvSpPr>
        <p:spPr>
          <a:xfrm>
            <a:off x="189913" y="780918"/>
            <a:ext cx="11812177" cy="4108908"/>
          </a:xfrm>
          <a:prstGeom prst="rect">
            <a:avLst/>
          </a:prstGeom>
          <a:noFill/>
          <a:ln>
            <a:noFill/>
          </a:ln>
        </p:spPr>
        <p:txBody>
          <a:bodyPr spcFirstLastPara="1" wrap="square" lIns="91425" tIns="45700" rIns="91425" bIns="45700" anchor="t" anchorCtr="0">
            <a:noAutofit/>
          </a:bodyPr>
          <a:lstStyle/>
          <a:p>
            <a:pPr marL="152400" lvl="0" indent="0" algn="l" rtl="0">
              <a:lnSpc>
                <a:spcPct val="100000"/>
              </a:lnSpc>
              <a:spcBef>
                <a:spcPts val="0"/>
              </a:spcBef>
              <a:spcAft>
                <a:spcPts val="0"/>
              </a:spcAft>
              <a:buClr>
                <a:srgbClr val="E43794"/>
              </a:buClr>
              <a:buSzPts val="1200"/>
              <a:buNone/>
            </a:pPr>
            <a:r>
              <a:rPr lang="en-GB" sz="2400" b="1" dirty="0">
                <a:solidFill>
                  <a:srgbClr val="D41A6A"/>
                </a:solidFill>
                <a:latin typeface="Calibri" panose="020F0502020204030204" pitchFamily="34" charset="0"/>
                <a:cs typeface="Calibri" panose="020F0502020204030204" pitchFamily="34" charset="0"/>
                <a:sym typeface="Avenir"/>
              </a:rPr>
              <a:t>3. Αγορά</a:t>
            </a:r>
            <a:endParaRPr b="1" dirty="0">
              <a:solidFill>
                <a:srgbClr val="D41A6A"/>
              </a:solidFill>
              <a:latin typeface="Calibri" panose="020F0502020204030204" pitchFamily="34" charset="0"/>
              <a:cs typeface="Calibri" panose="020F0502020204030204" pitchFamily="34" charset="0"/>
            </a:endParaRPr>
          </a:p>
          <a:p>
            <a:pPr marL="457200" lvl="0" indent="0" algn="l" rtl="0">
              <a:lnSpc>
                <a:spcPct val="100000"/>
              </a:lnSpc>
              <a:spcBef>
                <a:spcPts val="0"/>
              </a:spcBef>
              <a:spcAft>
                <a:spcPts val="0"/>
              </a:spcAft>
              <a:buClr>
                <a:schemeClr val="dk1"/>
              </a:buClr>
              <a:buSzPts val="1100"/>
              <a:buFont typeface="Arial"/>
              <a:buNone/>
            </a:pPr>
            <a:r>
              <a:rPr lang="en-GB" sz="2400" dirty="0">
                <a:solidFill>
                  <a:schemeClr val="tx2">
                    <a:lumMod val="25000"/>
                  </a:schemeClr>
                </a:solidFill>
                <a:latin typeface="Calibri" panose="020F0502020204030204" pitchFamily="34" charset="0"/>
                <a:cs typeface="Calibri" panose="020F0502020204030204" pitchFamily="34" charset="0"/>
                <a:sym typeface="Avenir"/>
              </a:rPr>
              <a:t>Ο επισκέπτης εξέτασε την προσφορά σας και επέλεξε να σας επισκεφθεί. Έχει φτάσει στο σημείο όπου συνειδητοποιεί ότι </a:t>
            </a:r>
            <a:r>
              <a:rPr lang="en-GB" dirty="0">
                <a:solidFill>
                  <a:schemeClr val="tx2">
                    <a:lumMod val="25000"/>
                  </a:schemeClr>
                </a:solidFill>
                <a:latin typeface="Calibri" panose="020F0502020204030204" pitchFamily="34" charset="0"/>
                <a:cs typeface="Calibri" panose="020F0502020204030204" pitchFamily="34" charset="0"/>
              </a:rPr>
              <a:t>προσφέρετε το </a:t>
            </a:r>
            <a:r>
              <a:rPr lang="en-GB" sz="2400" dirty="0">
                <a:solidFill>
                  <a:schemeClr val="tx2">
                    <a:lumMod val="25000"/>
                  </a:schemeClr>
                </a:solidFill>
                <a:latin typeface="Calibri" panose="020F0502020204030204" pitchFamily="34" charset="0"/>
                <a:cs typeface="Calibri" panose="020F0502020204030204" pitchFamily="34" charset="0"/>
                <a:sym typeface="Avenir"/>
              </a:rPr>
              <a:t>ιδανικό προϊόν για την ικανοποίηση των αναγκών του. </a:t>
            </a:r>
          </a:p>
          <a:p>
            <a:pPr marL="457200" lvl="0" indent="0" algn="l" rtl="0">
              <a:lnSpc>
                <a:spcPct val="100000"/>
              </a:lnSpc>
              <a:spcBef>
                <a:spcPts val="0"/>
              </a:spcBef>
              <a:spcAft>
                <a:spcPts val="0"/>
              </a:spcAft>
              <a:buClr>
                <a:schemeClr val="dk1"/>
              </a:buClr>
              <a:buSzPts val="1100"/>
              <a:buFont typeface="Arial"/>
              <a:buNone/>
            </a:pPr>
            <a:endParaRPr lang="en-GB" sz="1200" dirty="0">
              <a:solidFill>
                <a:schemeClr val="tx2">
                  <a:lumMod val="25000"/>
                </a:schemeClr>
              </a:solidFill>
              <a:latin typeface="Calibri" panose="020F0502020204030204" pitchFamily="34" charset="0"/>
              <a:cs typeface="Calibri" panose="020F0502020204030204" pitchFamily="34" charset="0"/>
              <a:sym typeface="Avenir"/>
            </a:endParaRPr>
          </a:p>
          <a:p>
            <a:pPr marL="457200" lvl="0" indent="0" algn="l" rtl="0">
              <a:lnSpc>
                <a:spcPct val="100000"/>
              </a:lnSpc>
              <a:spcBef>
                <a:spcPts val="0"/>
              </a:spcBef>
              <a:spcAft>
                <a:spcPts val="0"/>
              </a:spcAft>
              <a:buClr>
                <a:schemeClr val="dk1"/>
              </a:buClr>
              <a:buSzPts val="1100"/>
              <a:buFont typeface="Arial"/>
              <a:buNone/>
            </a:pPr>
            <a:endParaRPr sz="1200" dirty="0">
              <a:solidFill>
                <a:schemeClr val="hlink"/>
              </a:solidFill>
              <a:latin typeface="Calibri" panose="020F0502020204030204" pitchFamily="34" charset="0"/>
              <a:cs typeface="Calibri" panose="020F0502020204030204" pitchFamily="34" charset="0"/>
              <a:sym typeface="Avenir"/>
            </a:endParaRPr>
          </a:p>
          <a:p>
            <a:pPr marL="152400" lvl="0" indent="0" algn="l" rtl="0">
              <a:lnSpc>
                <a:spcPct val="100000"/>
              </a:lnSpc>
              <a:spcBef>
                <a:spcPts val="0"/>
              </a:spcBef>
              <a:spcAft>
                <a:spcPts val="0"/>
              </a:spcAft>
              <a:buClr>
                <a:srgbClr val="E43794"/>
              </a:buClr>
              <a:buSzPts val="1200"/>
              <a:buNone/>
            </a:pPr>
            <a:r>
              <a:rPr lang="en-GB" sz="2400" b="1" dirty="0">
                <a:solidFill>
                  <a:srgbClr val="D41A6A"/>
                </a:solidFill>
                <a:latin typeface="Calibri" panose="020F0502020204030204" pitchFamily="34" charset="0"/>
                <a:cs typeface="Calibri" panose="020F0502020204030204" pitchFamily="34" charset="0"/>
                <a:sym typeface="Avenir"/>
              </a:rPr>
              <a:t>4. Διατήρηση</a:t>
            </a:r>
            <a:endParaRPr b="1" dirty="0">
              <a:solidFill>
                <a:srgbClr val="D41A6A"/>
              </a:solidFill>
              <a:latin typeface="Calibri" panose="020F0502020204030204" pitchFamily="34" charset="0"/>
              <a:cs typeface="Calibri" panose="020F0502020204030204" pitchFamily="34" charset="0"/>
            </a:endParaRPr>
          </a:p>
          <a:p>
            <a:pPr marL="457200" lvl="0" indent="0" algn="l" rtl="0">
              <a:lnSpc>
                <a:spcPct val="100000"/>
              </a:lnSpc>
              <a:spcBef>
                <a:spcPts val="0"/>
              </a:spcBef>
              <a:spcAft>
                <a:spcPts val="0"/>
              </a:spcAft>
              <a:buClr>
                <a:schemeClr val="dk1"/>
              </a:buClr>
              <a:buSzPts val="1100"/>
              <a:buFont typeface="Arial"/>
              <a:buNone/>
            </a:pPr>
            <a:r>
              <a:rPr lang="en-GB" sz="2400" dirty="0">
                <a:solidFill>
                  <a:schemeClr val="tx2">
                    <a:lumMod val="25000"/>
                  </a:schemeClr>
                </a:solidFill>
                <a:latin typeface="Calibri" panose="020F0502020204030204" pitchFamily="34" charset="0"/>
                <a:cs typeface="Calibri" panose="020F0502020204030204" pitchFamily="34" charset="0"/>
                <a:sym typeface="Avenir"/>
              </a:rPr>
              <a:t>Εάν η επίσκεψη ικανοποίησε τις προσδοκίες τους, θα μιλήσουν θετικά γι' αυτήν στους φίλους, την οικογένεια και τους συναδέλφους τους. Κατά τη διάρκεια αυτού του σταδίου πρέπει να έχετε έναν τρόπο να διατηρήσετε και να δεσμεύσετε τον επισκέπτη, προκειμένου να κρατήσετε μια θέση στο μυαλό του.</a:t>
            </a:r>
          </a:p>
          <a:p>
            <a:pPr marL="457200" lvl="0" indent="0" algn="l" rtl="0">
              <a:lnSpc>
                <a:spcPct val="100000"/>
              </a:lnSpc>
              <a:spcBef>
                <a:spcPts val="0"/>
              </a:spcBef>
              <a:spcAft>
                <a:spcPts val="0"/>
              </a:spcAft>
              <a:buClr>
                <a:schemeClr val="dk1"/>
              </a:buClr>
              <a:buSzPts val="1100"/>
              <a:buFont typeface="Arial"/>
              <a:buNone/>
            </a:pPr>
            <a:endParaRPr lang="en-GB" sz="1200" dirty="0">
              <a:solidFill>
                <a:schemeClr val="tx2">
                  <a:lumMod val="25000"/>
                </a:schemeClr>
              </a:solidFill>
              <a:latin typeface="Calibri" panose="020F0502020204030204" pitchFamily="34" charset="0"/>
              <a:cs typeface="Calibri" panose="020F0502020204030204" pitchFamily="34" charset="0"/>
              <a:sym typeface="Avenir"/>
            </a:endParaRPr>
          </a:p>
          <a:p>
            <a:pPr marL="457200" lvl="0" indent="0" algn="l" rtl="0">
              <a:lnSpc>
                <a:spcPct val="100000"/>
              </a:lnSpc>
              <a:spcBef>
                <a:spcPts val="0"/>
              </a:spcBef>
              <a:spcAft>
                <a:spcPts val="0"/>
              </a:spcAft>
              <a:buClr>
                <a:schemeClr val="dk1"/>
              </a:buClr>
              <a:buSzPts val="1100"/>
              <a:buFont typeface="Arial"/>
              <a:buNone/>
            </a:pPr>
            <a:endParaRPr sz="1200" dirty="0">
              <a:solidFill>
                <a:schemeClr val="hlink"/>
              </a:solidFill>
              <a:latin typeface="Calibri" panose="020F0502020204030204" pitchFamily="34" charset="0"/>
              <a:cs typeface="Calibri" panose="020F0502020204030204" pitchFamily="34" charset="0"/>
              <a:sym typeface="Avenir"/>
            </a:endParaRPr>
          </a:p>
          <a:p>
            <a:pPr marL="152400" lvl="0" indent="0" algn="l" rtl="0">
              <a:lnSpc>
                <a:spcPct val="100000"/>
              </a:lnSpc>
              <a:spcBef>
                <a:spcPts val="0"/>
              </a:spcBef>
              <a:spcAft>
                <a:spcPts val="0"/>
              </a:spcAft>
              <a:buClr>
                <a:srgbClr val="E43794"/>
              </a:buClr>
              <a:buSzPts val="1200"/>
              <a:buNone/>
            </a:pPr>
            <a:r>
              <a:rPr lang="en-GB" sz="2400" b="1" dirty="0">
                <a:solidFill>
                  <a:srgbClr val="D41A6A"/>
                </a:solidFill>
                <a:latin typeface="Calibri" panose="020F0502020204030204" pitchFamily="34" charset="0"/>
                <a:cs typeface="Calibri" panose="020F0502020204030204" pitchFamily="34" charset="0"/>
                <a:sym typeface="Avenir"/>
              </a:rPr>
              <a:t>					5. Συνηγορία</a:t>
            </a:r>
            <a:endParaRPr b="1" dirty="0">
              <a:solidFill>
                <a:srgbClr val="D41A6A"/>
              </a:solidFill>
              <a:latin typeface="Calibri" panose="020F0502020204030204" pitchFamily="34" charset="0"/>
              <a:cs typeface="Calibri" panose="020F0502020204030204" pitchFamily="34" charset="0"/>
            </a:endParaRPr>
          </a:p>
          <a:p>
            <a:pPr marL="457200" lvl="0" indent="0" algn="l" rtl="0">
              <a:lnSpc>
                <a:spcPct val="100000"/>
              </a:lnSpc>
              <a:spcBef>
                <a:spcPts val="0"/>
              </a:spcBef>
              <a:spcAft>
                <a:spcPts val="0"/>
              </a:spcAft>
              <a:buClr>
                <a:schemeClr val="dk1"/>
              </a:buClr>
              <a:buSzPts val="1100"/>
              <a:buFont typeface="Arial"/>
              <a:buNone/>
            </a:pPr>
            <a:r>
              <a:rPr lang="en-GB" sz="2400" dirty="0">
                <a:solidFill>
                  <a:schemeClr val="tx2">
                    <a:lumMod val="25000"/>
                  </a:schemeClr>
                </a:solidFill>
                <a:latin typeface="Calibri" panose="020F0502020204030204" pitchFamily="34" charset="0"/>
                <a:cs typeface="Calibri" panose="020F0502020204030204" pitchFamily="34" charset="0"/>
                <a:sym typeface="Avenir"/>
              </a:rPr>
              <a:t>					Μόλις ο επισκέπτης καταλάβει ότι μοιράζεστε το δικό του </a:t>
            </a:r>
          </a:p>
          <a:p>
            <a:pPr marL="457200" lvl="0" indent="0" algn="l" rtl="0">
              <a:lnSpc>
                <a:spcPct val="100000"/>
              </a:lnSpc>
              <a:spcBef>
                <a:spcPts val="0"/>
              </a:spcBef>
              <a:spcAft>
                <a:spcPts val="0"/>
              </a:spcAft>
              <a:buClr>
                <a:schemeClr val="dk1"/>
              </a:buClr>
              <a:buSzPts val="1100"/>
              <a:buFont typeface="Arial"/>
              <a:buNone/>
            </a:pPr>
            <a:r>
              <a:rPr lang="en-GB" dirty="0">
                <a:solidFill>
                  <a:schemeClr val="tx2">
                    <a:lumMod val="25000"/>
                  </a:schemeClr>
                </a:solidFill>
                <a:latin typeface="Calibri" panose="020F0502020204030204" pitchFamily="34" charset="0"/>
                <a:cs typeface="Calibri" panose="020F0502020204030204" pitchFamily="34" charset="0"/>
              </a:rPr>
              <a:t>					συμφέροντα </a:t>
            </a:r>
            <a:r>
              <a:rPr lang="en-GB" sz="2400" dirty="0">
                <a:solidFill>
                  <a:schemeClr val="tx2">
                    <a:lumMod val="25000"/>
                  </a:schemeClr>
                </a:solidFill>
                <a:latin typeface="Calibri" panose="020F0502020204030204" pitchFamily="34" charset="0"/>
                <a:cs typeface="Calibri" panose="020F0502020204030204" pitchFamily="34" charset="0"/>
                <a:sym typeface="Avenir"/>
              </a:rPr>
              <a:t>και τις αξίες τους, θα γίνουν μια πραγματική </a:t>
            </a:r>
          </a:p>
          <a:p>
            <a:pPr marL="457200" lvl="0" indent="0" algn="l" rtl="0">
              <a:lnSpc>
                <a:spcPct val="100000"/>
              </a:lnSpc>
              <a:spcBef>
                <a:spcPts val="0"/>
              </a:spcBef>
              <a:spcAft>
                <a:spcPts val="0"/>
              </a:spcAft>
              <a:buClr>
                <a:schemeClr val="dk1"/>
              </a:buClr>
              <a:buSzPts val="1100"/>
              <a:buFont typeface="Arial"/>
              <a:buNone/>
            </a:pPr>
            <a:r>
              <a:rPr lang="en-GB" sz="2400" dirty="0">
                <a:solidFill>
                  <a:schemeClr val="tx2">
                    <a:lumMod val="25000"/>
                  </a:schemeClr>
                </a:solidFill>
                <a:latin typeface="Calibri" panose="020F0502020204030204" pitchFamily="34" charset="0"/>
                <a:cs typeface="Calibri" panose="020F0502020204030204" pitchFamily="34" charset="0"/>
                <a:sym typeface="Avenir"/>
              </a:rPr>
              <a:t>					πρεσβευτής και συνήγορος, διαδίδοντας θετικά </a:t>
            </a:r>
          </a:p>
          <a:p>
            <a:pPr marL="457200" lvl="0" indent="0" algn="l" rtl="0">
              <a:lnSpc>
                <a:spcPct val="100000"/>
              </a:lnSpc>
              <a:spcBef>
                <a:spcPts val="0"/>
              </a:spcBef>
              <a:spcAft>
                <a:spcPts val="0"/>
              </a:spcAft>
              <a:buClr>
                <a:schemeClr val="dk1"/>
              </a:buClr>
              <a:buSzPts val="1100"/>
              <a:buFont typeface="Arial"/>
              <a:buNone/>
            </a:pPr>
            <a:r>
              <a:rPr lang="en-GB" sz="2400" dirty="0">
                <a:solidFill>
                  <a:schemeClr val="tx2">
                    <a:lumMod val="25000"/>
                  </a:schemeClr>
                </a:solidFill>
                <a:latin typeface="Calibri" panose="020F0502020204030204" pitchFamily="34" charset="0"/>
                <a:cs typeface="Calibri" panose="020F0502020204030204" pitchFamily="34" charset="0"/>
                <a:sym typeface="Avenir"/>
              </a:rPr>
              <a:t>					μηνύματα </a:t>
            </a:r>
            <a:r>
              <a:rPr lang="en-GB" dirty="0">
                <a:solidFill>
                  <a:schemeClr val="tx2">
                    <a:lumMod val="25000"/>
                  </a:schemeClr>
                </a:solidFill>
                <a:latin typeface="Calibri" panose="020F0502020204030204" pitchFamily="34" charset="0"/>
                <a:cs typeface="Calibri" panose="020F0502020204030204" pitchFamily="34" charset="0"/>
                <a:sym typeface="Avenir"/>
              </a:rPr>
              <a:t>στα δίκτυά τους χωρίς διαφημιστική δαπάνη</a:t>
            </a:r>
          </a:p>
          <a:p>
            <a:pPr marL="457200" lvl="0" indent="0" algn="l" rtl="0">
              <a:lnSpc>
                <a:spcPct val="100000"/>
              </a:lnSpc>
              <a:spcBef>
                <a:spcPts val="0"/>
              </a:spcBef>
              <a:spcAft>
                <a:spcPts val="0"/>
              </a:spcAft>
              <a:buClr>
                <a:schemeClr val="dk1"/>
              </a:buClr>
              <a:buSzPts val="1100"/>
              <a:buFont typeface="Arial"/>
              <a:buNone/>
            </a:pPr>
            <a:r>
              <a:rPr lang="en-GB" dirty="0">
                <a:solidFill>
                  <a:schemeClr val="tx2">
                    <a:lumMod val="25000"/>
                  </a:schemeClr>
                </a:solidFill>
                <a:latin typeface="Calibri" panose="020F0502020204030204" pitchFamily="34" charset="0"/>
                <a:cs typeface="Calibri" panose="020F0502020204030204" pitchFamily="34" charset="0"/>
                <a:sym typeface="Avenir"/>
              </a:rPr>
              <a:t>					απαιτείται</a:t>
            </a:r>
            <a:r>
              <a:rPr lang="en-GB" sz="2400" dirty="0">
                <a:solidFill>
                  <a:schemeClr val="tx2">
                    <a:lumMod val="25000"/>
                  </a:schemeClr>
                </a:solidFill>
                <a:latin typeface="Calibri" panose="020F0502020204030204" pitchFamily="34" charset="0"/>
                <a:cs typeface="Calibri" panose="020F0502020204030204" pitchFamily="34" charset="0"/>
                <a:sym typeface="Avenir"/>
              </a:rPr>
              <a:t>.</a:t>
            </a:r>
            <a:endParaRPr dirty="0">
              <a:solidFill>
                <a:schemeClr val="tx2">
                  <a:lumMod val="25000"/>
                </a:schemeClr>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rgbClr val="7F7F7F"/>
              </a:buClr>
              <a:buSzPts val="2400"/>
              <a:buNone/>
            </a:pPr>
            <a:endParaRPr dirty="0">
              <a:latin typeface="Calibri" panose="020F0502020204030204" pitchFamily="34" charset="0"/>
              <a:cs typeface="Calibri" panose="020F0502020204030204" pitchFamily="34" charset="0"/>
            </a:endParaRPr>
          </a:p>
        </p:txBody>
      </p:sp>
      <p:pic>
        <p:nvPicPr>
          <p:cNvPr id="3" name="Picture 2" descr="A person taking a selfie&#10;&#10;Description automatically generated with low confidence">
            <a:extLst>
              <a:ext uri="{FF2B5EF4-FFF2-40B4-BE49-F238E27FC236}">
                <a16:creationId xmlns:a16="http://schemas.microsoft.com/office/drawing/2014/main" xmlns:p14="http://schemas.microsoft.com/office/powerpoint/2010/main" xmlns:mc="http://schemas.openxmlformats.org/markup-compatibility/2006" xmlns="" id="{4C652EB9-4869-4B70-A12D-C62CCF17449F}"/>
              </a:ext>
            </a:extLst>
          </p:cNvPr>
          <p:cNvPicPr>
            <a:picLocks noChangeAspect="1"/>
          </p:cNvPicPr>
          <p:nvPr/>
        </p:nvPicPr>
        <p:blipFill rotWithShape="1">
          <a:blip r:embed="rId3" cstate="print"/>
          <a:srcRect b="11894"/>
          <a:stretch/>
        </p:blipFill>
        <p:spPr>
          <a:xfrm>
            <a:off x="714103" y="4061398"/>
            <a:ext cx="3486771" cy="2957376"/>
          </a:xfrm>
          <a:prstGeom prst="rect">
            <a:avLst/>
          </a:prstGeom>
        </p:spPr>
      </p:pic>
      <p:sp>
        <p:nvSpPr>
          <p:cNvPr id="4" name="TextBox 3">
            <a:extLst>
              <a:ext uri="{FF2B5EF4-FFF2-40B4-BE49-F238E27FC236}">
                <a16:creationId xmlns:a16="http://schemas.microsoft.com/office/drawing/2014/main" xmlns:p14="http://schemas.microsoft.com/office/powerpoint/2010/main" xmlns:mc="http://schemas.openxmlformats.org/markup-compatibility/2006" xmlns="" id="{4F9AAD3F-96B6-429F-808B-BBC9C9E700F4}"/>
              </a:ext>
            </a:extLst>
          </p:cNvPr>
          <p:cNvSpPr txBox="1"/>
          <p:nvPr/>
        </p:nvSpPr>
        <p:spPr>
          <a:xfrm>
            <a:off x="4419739" y="6642556"/>
            <a:ext cx="5060883" cy="215444"/>
          </a:xfrm>
          <a:prstGeom prst="rect">
            <a:avLst/>
          </a:prstGeom>
          <a:noFill/>
        </p:spPr>
        <p:txBody>
          <a:bodyPr wrap="square" rtlCol="0">
            <a:spAutoFit/>
          </a:bodyPr>
          <a:lstStyle/>
          <a:p>
            <a:r>
              <a:rPr lang="en-GB" sz="800" b="0" i="0" dirty="0">
                <a:solidFill>
                  <a:schemeClr val="tx2">
                    <a:lumMod val="50000"/>
                  </a:schemeClr>
                </a:solidFill>
                <a:effectLst/>
                <a:latin typeface="+mj-lt"/>
              </a:rPr>
              <a:t>Φωτογραφία από </a:t>
            </a:r>
            <a:r>
              <a:rPr lang="en-GB" sz="800" b="0" i="0" dirty="0" err="1">
                <a:solidFill>
                  <a:schemeClr val="tx2">
                    <a:lumMod val="50000"/>
                  </a:schemeClr>
                </a:solidFill>
                <a:effectLst/>
                <a:latin typeface="+mj-lt"/>
              </a:rPr>
              <a:t>cottonbro: </a:t>
            </a:r>
            <a:r>
              <a:rPr lang="en-GB" sz="800" b="0" i="0" dirty="0">
                <a:solidFill>
                  <a:schemeClr val="tx2">
                    <a:lumMod val="50000"/>
                  </a:schemeClr>
                </a:solidFill>
                <a:effectLst/>
                <a:latin typeface="+mj-lt"/>
              </a:rPr>
              <a:t>https://www.pexels.com/photo/people-using-a-smartphone-5081918/</a:t>
            </a:r>
            <a:endParaRPr lang="en-GB" sz="800" dirty="0">
              <a:solidFill>
                <a:schemeClr val="tx2">
                  <a:lumMod val="50000"/>
                </a:schemeClr>
              </a:solidFill>
              <a:latin typeface="+mj-lt"/>
            </a:endParaRPr>
          </a:p>
        </p:txBody>
      </p:sp>
    </p:spTree>
  </p:cSld>
  <p:clrMapOvr>
    <a:masterClrMapping/>
  </p:clrMapOvr>
  <mc:AlternateContent xmlns:mc="http://schemas.openxmlformats.org/markup-compatibility/2006">
    <mc:Choice xmlns:p14="http://schemas.microsoft.com/office/powerpoint/2010/main" xmlns:a16="http://schemas.microsoft.com/office/drawing/2014/main" xmlns="" Requires="p14">
      <p:transition spd="slow" p14:dur="1500">
        <p:random/>
      </p:transition>
    </mc:Choice>
    <mc:Fallback>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35"/>
          <p:cNvSpPr txBox="1"/>
          <p:nvPr/>
        </p:nvSpPr>
        <p:spPr>
          <a:xfrm>
            <a:off x="674237" y="914402"/>
            <a:ext cx="3657600" cy="2887579"/>
          </a:xfrm>
          <a:prstGeom prst="rect">
            <a:avLst/>
          </a:prstGeom>
          <a:noFill/>
          <a:ln>
            <a:noFill/>
          </a:ln>
        </p:spPr>
        <p:txBody>
          <a:bodyPr spcFirstLastPara="1" wrap="square" lIns="91425" tIns="45700" rIns="91425" bIns="45700" anchor="b" anchorCtr="0">
            <a:normAutofit fontScale="85000" lnSpcReduction="20000"/>
          </a:bodyPr>
          <a:lstStyle/>
          <a:p>
            <a:pPr marL="0" marR="0" lvl="0" indent="0" algn="ctr" rtl="0">
              <a:lnSpc>
                <a:spcPct val="90000"/>
              </a:lnSpc>
              <a:spcBef>
                <a:spcPts val="0"/>
              </a:spcBef>
              <a:spcAft>
                <a:spcPts val="0"/>
              </a:spcAft>
              <a:buNone/>
            </a:pPr>
            <a:r>
              <a:rPr lang="en-GB" sz="4800" dirty="0">
                <a:solidFill>
                  <a:srgbClr val="FFFFFF"/>
                </a:solidFill>
                <a:latin typeface="Calibri"/>
                <a:ea typeface="Calibri"/>
                <a:cs typeface="Calibri"/>
                <a:sym typeface="Calibri"/>
              </a:rPr>
              <a:t>Άσκηση 2 - Χρήση του χάρτη ενσυναίσθησης για να εστιάσετε στην εμπειρία των επισκεπτών σας</a:t>
            </a:r>
            <a:endParaRPr sz="4800" dirty="0">
              <a:solidFill>
                <a:srgbClr val="FFFFFF"/>
              </a:solidFill>
              <a:latin typeface="Calibri"/>
              <a:ea typeface="Calibri"/>
              <a:cs typeface="Calibri"/>
              <a:sym typeface="Calibri"/>
            </a:endParaRPr>
          </a:p>
        </p:txBody>
      </p:sp>
      <p:sp>
        <p:nvSpPr>
          <p:cNvPr id="396" name="Google Shape;396;p35"/>
          <p:cNvSpPr txBox="1">
            <a:spLocks noGrp="1"/>
          </p:cNvSpPr>
          <p:nvPr>
            <p:ph type="sldNum" idx="12"/>
          </p:nvPr>
        </p:nvSpPr>
        <p:spPr>
          <a:xfrm>
            <a:off x="9991024" y="6356352"/>
            <a:ext cx="1362777"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GB">
                <a:solidFill>
                  <a:srgbClr val="595959"/>
                </a:solidFill>
              </a:rPr>
              <a:pPr marL="0" lvl="0" indent="0" algn="r" rtl="0">
                <a:spcBef>
                  <a:spcPts val="0"/>
                </a:spcBef>
                <a:spcAft>
                  <a:spcPts val="0"/>
                </a:spcAft>
                <a:buNone/>
              </a:pPr>
              <a:t>38</a:t>
            </a:fld>
            <a:endParaRPr>
              <a:solidFill>
                <a:srgbClr val="595959"/>
              </a:solidFill>
            </a:endParaRPr>
          </a:p>
        </p:txBody>
      </p:sp>
      <p:sp>
        <p:nvSpPr>
          <p:cNvPr id="398" name="Google Shape;398;p35"/>
          <p:cNvSpPr txBox="1"/>
          <p:nvPr/>
        </p:nvSpPr>
        <p:spPr>
          <a:xfrm>
            <a:off x="457200" y="1314507"/>
            <a:ext cx="2973936" cy="46473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lang="en-GB" sz="1000" dirty="0">
              <a:solidFill>
                <a:schemeClr val="tx1">
                  <a:lumMod val="75000"/>
                  <a:lumOff val="25000"/>
                </a:schemeClr>
              </a:solidFill>
              <a:latin typeface="Avenir"/>
              <a:sym typeface="Avenir"/>
            </a:endParaRPr>
          </a:p>
          <a:p>
            <a:pPr marL="0" marR="0" lvl="0" indent="0" algn="ctr" rtl="0">
              <a:spcBef>
                <a:spcPts val="0"/>
              </a:spcBef>
              <a:spcAft>
                <a:spcPts val="0"/>
              </a:spcAft>
              <a:buNone/>
            </a:pPr>
            <a:endParaRPr lang="en-GB" sz="1200" dirty="0">
              <a:solidFill>
                <a:schemeClr val="tx1">
                  <a:lumMod val="75000"/>
                  <a:lumOff val="25000"/>
                </a:schemeClr>
              </a:solidFill>
              <a:latin typeface="Avenir"/>
              <a:sym typeface="Avenir"/>
            </a:endParaRPr>
          </a:p>
          <a:p>
            <a:pPr marL="0" marR="0" lvl="0" indent="0" algn="ctr" rtl="0">
              <a:spcBef>
                <a:spcPts val="0"/>
              </a:spcBef>
              <a:spcAft>
                <a:spcPts val="0"/>
              </a:spcAft>
              <a:buNone/>
            </a:pPr>
            <a:r>
              <a:rPr lang="en-GB" sz="2400" dirty="0">
                <a:solidFill>
                  <a:schemeClr val="tx1">
                    <a:lumMod val="75000"/>
                    <a:lumOff val="25000"/>
                  </a:schemeClr>
                </a:solidFill>
                <a:latin typeface="Avenir"/>
                <a:sym typeface="Avenir"/>
              </a:rPr>
              <a:t>Υπάρχουν πολλοί διαφορετικοί χάρτες διαδρομής πελατών εκεί έξω - ξεκινήστε το δικό σας με το post its</a:t>
            </a:r>
          </a:p>
          <a:p>
            <a:pPr marL="0" marR="0" lvl="0" indent="0" algn="ctr" rtl="0">
              <a:spcBef>
                <a:spcPts val="0"/>
              </a:spcBef>
              <a:spcAft>
                <a:spcPts val="0"/>
              </a:spcAft>
              <a:buNone/>
            </a:pPr>
            <a:endParaRPr lang="en-GB" sz="2400" dirty="0">
              <a:solidFill>
                <a:srgbClr val="E43794"/>
              </a:solidFill>
              <a:latin typeface="Avenir"/>
              <a:sym typeface="Avenir"/>
            </a:endParaRPr>
          </a:p>
          <a:p>
            <a:pPr marL="0" marR="0" lvl="0" indent="0" algn="ctr" rtl="0">
              <a:spcBef>
                <a:spcPts val="0"/>
              </a:spcBef>
              <a:spcAft>
                <a:spcPts val="0"/>
              </a:spcAft>
              <a:buNone/>
            </a:pPr>
            <a:endParaRPr lang="en-GB" sz="1000" dirty="0">
              <a:solidFill>
                <a:srgbClr val="E43794"/>
              </a:solidFill>
              <a:latin typeface="Avenir"/>
              <a:sym typeface="Avenir"/>
            </a:endParaRPr>
          </a:p>
          <a:p>
            <a:pPr marL="0" marR="0" lvl="0" indent="0" algn="ctr" rtl="0">
              <a:spcBef>
                <a:spcPts val="0"/>
              </a:spcBef>
              <a:spcAft>
                <a:spcPts val="0"/>
              </a:spcAft>
              <a:buNone/>
            </a:pPr>
            <a:r>
              <a:rPr lang="en-GB" sz="2400" dirty="0">
                <a:solidFill>
                  <a:srgbClr val="FE00BB"/>
                </a:solidFill>
                <a:latin typeface="Avenir"/>
                <a:ea typeface="Avenir"/>
                <a:cs typeface="Avenir"/>
                <a:sym typeface="Avenir"/>
                <a:hlinkClick r:id="rId3">
                  <a:extLst>
                    <a:ext uri="{A12FA001-AC4F-418D-AE19-62706E023703}">
                      <ahyp:hlinkClr xmlns:p14="http://schemas.microsoft.com/office/powerpoint/2010/main" xmlns:mc="http://schemas.openxmlformats.org/markup-compatibility/2006" xmlns:a16="http://schemas.microsoft.com/office/drawing/2014/main" xmlns:ahyp="http://schemas.microsoft.com/office/drawing/2018/hyperlinkcolor" xmlns="" val="tx"/>
                    </a:ext>
                  </a:extLst>
                </a:hlinkClick>
              </a:rPr>
              <a:t>Δωρεάν pdf </a:t>
            </a:r>
            <a:r>
              <a:rPr lang="en-GB" sz="2400" dirty="0">
                <a:solidFill>
                  <a:srgbClr val="0563C1"/>
                </a:solidFill>
                <a:latin typeface="Avenir"/>
                <a:ea typeface="Avenir"/>
                <a:cs typeface="Avenir"/>
                <a:sym typeface="Avenir"/>
                <a:hlinkClick r:id="rId3">
                  <a:extLst>
                    <a:ext uri="{A12FA001-AC4F-418D-AE19-62706E023703}">
                      <ahyp:hlinkClr xmlns:p14="http://schemas.microsoft.com/office/powerpoint/2010/main" xmlns:mc="http://schemas.openxmlformats.org/markup-compatibility/2006" xmlns:a16="http://schemas.microsoft.com/office/drawing/2014/main" xmlns:ahyp="http://schemas.microsoft.com/office/drawing/2018/hyperlinkcolor" xmlns="" val="tx"/>
                    </a:ext>
                  </a:extLst>
                </a:hlinkClick>
              </a:rPr>
              <a:t>- Χαρτογράφηση διαδρομής για </a:t>
            </a:r>
            <a:r>
              <a:rPr lang="en-GB" sz="2400" dirty="0">
                <a:solidFill>
                  <a:srgbClr val="E43794"/>
                </a:solidFill>
                <a:latin typeface="Avenir"/>
                <a:ea typeface="Avenir"/>
                <a:cs typeface="Avenir"/>
                <a:sym typeface="Avenir"/>
              </a:rPr>
              <a:t>οργανισμούς</a:t>
            </a:r>
            <a:r>
              <a:rPr lang="en-GB" sz="2400" dirty="0">
                <a:solidFill>
                  <a:srgbClr val="0563C1"/>
                </a:solidFill>
                <a:latin typeface="Avenir"/>
                <a:ea typeface="Avenir"/>
                <a:cs typeface="Avenir"/>
                <a:sym typeface="Avenir"/>
                <a:hlinkClick r:id="rId3">
                  <a:extLst>
                    <a:ext uri="{A12FA001-AC4F-418D-AE19-62706E023703}">
                      <ahyp:hlinkClr xmlns:p14="http://schemas.microsoft.com/office/powerpoint/2010/main" xmlns:mc="http://schemas.openxmlformats.org/markup-compatibility/2006" xmlns:a16="http://schemas.microsoft.com/office/drawing/2014/main" xmlns:ahyp="http://schemas.microsoft.com/office/drawing/2018/hyperlinkcolor" xmlns="" val="tx"/>
                    </a:ext>
                  </a:extLst>
                </a:hlinkClick>
              </a:rPr>
              <a:t> τεχνών </a:t>
            </a:r>
          </a:p>
        </p:txBody>
      </p:sp>
      <p:pic>
        <p:nvPicPr>
          <p:cNvPr id="399" name="Google Shape;399;p35"/>
          <p:cNvPicPr preferRelativeResize="0"/>
          <p:nvPr/>
        </p:nvPicPr>
        <p:blipFill rotWithShape="1">
          <a:blip r:embed="rId4" cstate="print">
            <a:alphaModFix/>
          </a:blip>
          <a:srcRect/>
          <a:stretch/>
        </p:blipFill>
        <p:spPr>
          <a:xfrm>
            <a:off x="4511672" y="713409"/>
            <a:ext cx="6842127" cy="5990047"/>
          </a:xfrm>
          <a:prstGeom prst="rect">
            <a:avLst/>
          </a:prstGeom>
          <a:noFill/>
          <a:ln>
            <a:noFill/>
          </a:ln>
        </p:spPr>
      </p:pic>
      <p:sp>
        <p:nvSpPr>
          <p:cNvPr id="4" name="TextBox 3">
            <a:extLst>
              <a:ext uri="{FF2B5EF4-FFF2-40B4-BE49-F238E27FC236}">
                <a16:creationId xmlns:a16="http://schemas.microsoft.com/office/drawing/2014/main" xmlns:p14="http://schemas.microsoft.com/office/powerpoint/2010/main" xmlns:mc="http://schemas.openxmlformats.org/markup-compatibility/2006" xmlns:ahyp="http://schemas.microsoft.com/office/drawing/2018/hyperlinkcolor" xmlns="" id="{5C4F8A9B-A5F7-413D-ABA0-CBAB2EB84215}"/>
              </a:ext>
            </a:extLst>
          </p:cNvPr>
          <p:cNvSpPr txBox="1"/>
          <p:nvPr/>
        </p:nvSpPr>
        <p:spPr>
          <a:xfrm>
            <a:off x="457201" y="2"/>
            <a:ext cx="10465359" cy="646331"/>
          </a:xfrm>
          <a:prstGeom prst="rect">
            <a:avLst/>
          </a:prstGeom>
          <a:noFill/>
        </p:spPr>
        <p:txBody>
          <a:bodyPr wrap="square" rtlCol="0">
            <a:spAutoFit/>
          </a:bodyPr>
          <a:lstStyle/>
          <a:p>
            <a:r>
              <a:rPr lang="en-GB" sz="3600" dirty="0">
                <a:solidFill>
                  <a:schemeClr val="bg1"/>
                </a:solidFill>
              </a:rPr>
              <a:t>Άσκηση 3 - </a:t>
            </a:r>
            <a:r>
              <a:rPr lang="en-GB" sz="3200" dirty="0">
                <a:solidFill>
                  <a:schemeClr val="bg1"/>
                </a:solidFill>
              </a:rPr>
              <a:t>Χαρτογράφηση του ταξιδιού του πελάτη</a:t>
            </a:r>
          </a:p>
        </p:txBody>
      </p:sp>
    </p:spTree>
  </p:cSld>
  <p:clrMapOvr>
    <a:masterClrMapping/>
  </p:clrMapOvr>
  <mc:AlternateContent xmlns:mc="http://schemas.openxmlformats.org/markup-compatibility/2006">
    <mc:Choice xmlns:p14="http://schemas.microsoft.com/office/powerpoint/2010/main" xmlns:a16="http://schemas.microsoft.com/office/drawing/2014/main" xmlns:ahyp="http://schemas.microsoft.com/office/drawing/2018/hyperlinkcolor" xmlns="" Requires="p14">
      <p:transition spd="slow" p14:dur="1500">
        <p:random/>
      </p:transition>
    </mc:Choice>
    <mc:Fallback>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Calendar&#10;&#10;Description automatically generated">
            <a:extLst>
              <a:ext uri="{FF2B5EF4-FFF2-40B4-BE49-F238E27FC236}">
                <a16:creationId xmlns:a16="http://schemas.microsoft.com/office/drawing/2014/main" xmlns:mc="http://schemas.openxmlformats.org/markup-compatibility/2006" xmlns:p14="http://schemas.microsoft.com/office/powerpoint/2010/main" xmlns:ahyp="http://schemas.microsoft.com/office/drawing/2018/hyperlinkcolor" xmlns="" id="{2E8C59B1-F381-4F75-A866-1638B28FA035}"/>
              </a:ext>
            </a:extLst>
          </p:cNvPr>
          <p:cNvPicPr>
            <a:picLocks noGrp="1" noChangeAspect="1"/>
          </p:cNvPicPr>
          <p:nvPr>
            <p:ph type="pic" idx="2"/>
          </p:nvPr>
        </p:nvPicPr>
        <p:blipFill>
          <a:blip r:embed="rId2" cstate="print"/>
          <a:srcRect t="15434" b="15434"/>
          <a:stretch>
            <a:fillRect/>
          </a:stretch>
        </p:blipFill>
        <p:spPr>
          <a:xfrm>
            <a:off x="7079051" y="3028283"/>
            <a:ext cx="3691823" cy="3829719"/>
          </a:xfrm>
        </p:spPr>
      </p:pic>
      <p:sp>
        <p:nvSpPr>
          <p:cNvPr id="7" name="Text Placeholder 6">
            <a:extLst>
              <a:ext uri="{FF2B5EF4-FFF2-40B4-BE49-F238E27FC236}">
                <a16:creationId xmlns:a16="http://schemas.microsoft.com/office/drawing/2014/main" xmlns:mc="http://schemas.openxmlformats.org/markup-compatibility/2006" xmlns:p14="http://schemas.microsoft.com/office/powerpoint/2010/main" xmlns:ahyp="http://schemas.microsoft.com/office/drawing/2018/hyperlinkcolor" xmlns="" id="{256BB966-D6B0-4AD2-85DD-84045D07E3D0}"/>
              </a:ext>
            </a:extLst>
          </p:cNvPr>
          <p:cNvSpPr>
            <a:spLocks noGrp="1"/>
          </p:cNvSpPr>
          <p:nvPr>
            <p:ph type="body" idx="3"/>
          </p:nvPr>
        </p:nvSpPr>
        <p:spPr>
          <a:xfrm>
            <a:off x="168044" y="742599"/>
            <a:ext cx="6135329" cy="4108908"/>
          </a:xfrm>
        </p:spPr>
        <p:txBody>
          <a:bodyPr/>
          <a:lstStyle/>
          <a:p>
            <a:endParaRPr lang="en-GB" dirty="0">
              <a:latin typeface="Calibri" panose="020F0502020204030204" pitchFamily="34" charset="0"/>
              <a:cs typeface="Calibri" panose="020F0502020204030204" pitchFamily="34" charset="0"/>
            </a:endParaRPr>
          </a:p>
          <a:p>
            <a:r>
              <a:rPr lang="en-GB" dirty="0">
                <a:solidFill>
                  <a:schemeClr val="tx2">
                    <a:lumMod val="25000"/>
                  </a:schemeClr>
                </a:solidFill>
                <a:latin typeface="Calibri" panose="020F0502020204030204" pitchFamily="34" charset="0"/>
                <a:cs typeface="Calibri" panose="020F0502020204030204" pitchFamily="34" charset="0"/>
              </a:rPr>
              <a:t>   Ο χάρτης ενσυναίσθησης, η προσωποποίηση του πελάτη και ο χάρτης διαδρομής του πελάτη έχουν ως στόχο να σας διευκολύνουν να πειραματιστείτε, να βρείτε το κατάλληλο ψηφιακό εργαλείο και να σχεδιάσετε μια συναρπαστική νέα εμπειρία για την ομάδα επισκεπτών που είναι σημαντική για εσάς. </a:t>
            </a:r>
          </a:p>
          <a:p>
            <a:endParaRPr lang="en-GB" dirty="0">
              <a:solidFill>
                <a:schemeClr val="tx2">
                  <a:lumMod val="25000"/>
                </a:schemeClr>
              </a:solidFill>
              <a:latin typeface="Calibri" panose="020F0502020204030204" pitchFamily="34" charset="0"/>
              <a:cs typeface="Calibri" panose="020F0502020204030204" pitchFamily="34" charset="0"/>
            </a:endParaRPr>
          </a:p>
          <a:p>
            <a:r>
              <a:rPr lang="en-GB" dirty="0">
                <a:solidFill>
                  <a:schemeClr val="tx2">
                    <a:lumMod val="25000"/>
                  </a:schemeClr>
                </a:solidFill>
                <a:latin typeface="Calibri" panose="020F0502020204030204" pitchFamily="34" charset="0"/>
                <a:cs typeface="Calibri" panose="020F0502020204030204" pitchFamily="34" charset="0"/>
              </a:rPr>
              <a:t>   Αυτά τα εργαλεία αποτελούν επίσης τη βάση για την αξιοποίηση των ψηφιακών δυνατοτήτων για την επικοινωνία και το μάρκετινγκ σε νέα ακροατήρια και θα αναδείξουμε τη στρατηγική μάρκετινγκ και επικοινωνίας σας στην ενότητα 5.</a:t>
            </a:r>
          </a:p>
          <a:p>
            <a:endParaRPr lang="en-GB" dirty="0">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xmlns:mc="http://schemas.openxmlformats.org/markup-compatibility/2006" xmlns:p14="http://schemas.microsoft.com/office/powerpoint/2010/main" xmlns:ahyp="http://schemas.microsoft.com/office/drawing/2018/hyperlinkcolor" xmlns="" id="{D7D80B20-D1E4-4FEE-86A1-1A7C36CE3C0E}"/>
              </a:ext>
            </a:extLst>
          </p:cNvPr>
          <p:cNvSpPr>
            <a:spLocks noGrp="1"/>
          </p:cNvSpPr>
          <p:nvPr>
            <p:ph type="sldNum" idx="4294967295"/>
          </p:nvPr>
        </p:nvSpPr>
        <p:spPr>
          <a:xfrm>
            <a:off x="7889876" y="6561138"/>
            <a:ext cx="4302125" cy="228600"/>
          </a:xfrm>
        </p:spPr>
        <p:txBody>
          <a:bodyPr/>
          <a:lstStyle/>
          <a:p>
            <a:pPr marL="0" lvl="0" indent="0" algn="r" rtl="0">
              <a:spcBef>
                <a:spcPts val="0"/>
              </a:spcBef>
              <a:spcAft>
                <a:spcPts val="0"/>
              </a:spcAft>
              <a:buNone/>
            </a:pPr>
            <a:fld id="{00000000-1234-1234-1234-123412341234}" type="slidenum">
              <a:rPr lang="en-GB" smtClean="0"/>
              <a:pPr marL="0" lvl="0" indent="0" algn="r" rtl="0">
                <a:spcBef>
                  <a:spcPts val="0"/>
                </a:spcBef>
                <a:spcAft>
                  <a:spcPts val="0"/>
                </a:spcAft>
                <a:buNone/>
              </a:pPr>
              <a:t>39</a:t>
            </a:fld>
            <a:endParaRPr lang="en-GB"/>
          </a:p>
        </p:txBody>
      </p:sp>
      <p:sp>
        <p:nvSpPr>
          <p:cNvPr id="12" name="TextBox 11">
            <a:extLst>
              <a:ext uri="{FF2B5EF4-FFF2-40B4-BE49-F238E27FC236}">
                <a16:creationId xmlns:a16="http://schemas.microsoft.com/office/drawing/2014/main" xmlns:mc="http://schemas.openxmlformats.org/markup-compatibility/2006" xmlns:p14="http://schemas.microsoft.com/office/powerpoint/2010/main" xmlns:ahyp="http://schemas.microsoft.com/office/drawing/2018/hyperlinkcolor" xmlns="" id="{DBBE9A9D-E1DB-413D-A3AD-41BECA62F8D2}"/>
              </a:ext>
            </a:extLst>
          </p:cNvPr>
          <p:cNvSpPr txBox="1"/>
          <p:nvPr/>
        </p:nvSpPr>
        <p:spPr>
          <a:xfrm>
            <a:off x="10934399" y="6053309"/>
            <a:ext cx="1122135" cy="646331"/>
          </a:xfrm>
          <a:prstGeom prst="rect">
            <a:avLst/>
          </a:prstGeom>
          <a:noFill/>
        </p:spPr>
        <p:txBody>
          <a:bodyPr wrap="square" rtlCol="0">
            <a:spAutoFit/>
          </a:bodyPr>
          <a:lstStyle/>
          <a:p>
            <a:r>
              <a:rPr lang="en-GB" sz="900" b="0" i="0" dirty="0">
                <a:solidFill>
                  <a:schemeClr val="bg1"/>
                </a:solidFill>
                <a:effectLst/>
                <a:latin typeface="+mn-lt"/>
              </a:rPr>
              <a:t>Φωτογραφία από </a:t>
            </a:r>
            <a:r>
              <a:rPr lang="en-GB" sz="900" b="1" i="0" u="none" strike="noStrike" dirty="0">
                <a:solidFill>
                  <a:schemeClr val="bg1"/>
                </a:solidFill>
                <a:effectLst/>
                <a:latin typeface="+mn-lt"/>
                <a:hlinkClick r:id="rId3">
                  <a:extLst>
                    <a:ext uri="{A12FA001-AC4F-418D-AE19-62706E023703}">
                      <ahyp:hlinkClr xmlns:mc="http://schemas.openxmlformats.org/markup-compatibility/2006" xmlns:p14="http://schemas.microsoft.com/office/powerpoint/2010/main" xmlns:ahyp="http://schemas.microsoft.com/office/drawing/2018/hyperlinkcolor" xmlns:a16="http://schemas.microsoft.com/office/drawing/2014/main" xmlns="" val="tx"/>
                    </a:ext>
                  </a:extLst>
                </a:hlinkClick>
              </a:rPr>
              <a:t>Polina Zimmerman </a:t>
            </a:r>
            <a:r>
              <a:rPr lang="en-GB" sz="900" b="0" i="0" dirty="0">
                <a:solidFill>
                  <a:schemeClr val="bg1"/>
                </a:solidFill>
                <a:effectLst/>
                <a:latin typeface="+mn-lt"/>
              </a:rPr>
              <a:t>από </a:t>
            </a:r>
            <a:r>
              <a:rPr lang="en-GB" sz="900" b="1" i="0" u="none" strike="noStrike" dirty="0" err="1">
                <a:solidFill>
                  <a:schemeClr val="bg1"/>
                </a:solidFill>
                <a:effectLst/>
                <a:latin typeface="+mn-lt"/>
                <a:hlinkClick r:id="rId4">
                  <a:extLst>
                    <a:ext uri="{A12FA001-AC4F-418D-AE19-62706E023703}">
                      <ahyp:hlinkClr xmlns:mc="http://schemas.openxmlformats.org/markup-compatibility/2006" xmlns:p14="http://schemas.microsoft.com/office/powerpoint/2010/main" xmlns:ahyp="http://schemas.microsoft.com/office/drawing/2018/hyperlinkcolor" xmlns:a16="http://schemas.microsoft.com/office/drawing/2014/main" xmlns="" val="tx"/>
                    </a:ext>
                  </a:extLst>
                </a:hlinkClick>
              </a:rPr>
              <a:t>το Pexels</a:t>
            </a:r>
            <a:endParaRPr lang="en-GB" sz="900" dirty="0">
              <a:solidFill>
                <a:schemeClr val="bg1"/>
              </a:solidFill>
              <a:latin typeface="+mn-lt"/>
            </a:endParaRPr>
          </a:p>
        </p:txBody>
      </p:sp>
    </p:spTree>
    <p:extLst>
      <p:ext uri="{BB962C8B-B14F-4D97-AF65-F5344CB8AC3E}">
        <p14:creationId xmlns:p14="http://schemas.microsoft.com/office/powerpoint/2010/main" xmlns:mc="http://schemas.openxmlformats.org/markup-compatibility/2006" xmlns:ahyp="http://schemas.microsoft.com/office/drawing/2018/hyperlinkcolor" xmlns:a16="http://schemas.microsoft.com/office/drawing/2014/main" xmlns="" val="3259907478"/>
      </p:ext>
    </p:extLst>
  </p:cSld>
  <p:clrMapOvr>
    <a:masterClrMapping/>
  </p:clrMapOvr>
  <mc:AlternateContent xmlns:mc="http://schemas.openxmlformats.org/markup-compatibility/2006">
    <mc:Choice xmlns:p14="http://schemas.microsoft.com/office/powerpoint/2010/main" xmlns:ahyp="http://schemas.microsoft.com/office/drawing/2018/hyperlinkcolor" xmlns:a16="http://schemas.microsoft.com/office/drawing/2014/main" xmlns="" Requires="p14">
      <p:transition spd="slow" p14:dur="1500">
        <p:random/>
      </p:transition>
    </mc:Choice>
    <mc:Fallback>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Placeholder 29" descr="A picture containing building material, dark, stone&#10;&#10;Description automatically generated">
            <a:extLst>
              <a:ext uri="{FF2B5EF4-FFF2-40B4-BE49-F238E27FC236}">
                <a16:creationId xmlns:a16="http://schemas.microsoft.com/office/drawing/2014/main" xmlns="" id="{287B40B0-6BAF-2841-955A-1F9F40C7934B}"/>
              </a:ext>
            </a:extLst>
          </p:cNvPr>
          <p:cNvPicPr>
            <a:picLocks noGrp="1" noChangeAspect="1"/>
          </p:cNvPicPr>
          <p:nvPr>
            <p:ph type="pic" sz="quarter" idx="12"/>
          </p:nvPr>
        </p:nvPicPr>
        <p:blipFill rotWithShape="1">
          <a:blip r:embed="rId2" cstate="print">
            <a:extLst>
              <a:ext uri="{28A0092B-C50C-407E-A947-70E740481C1C}">
                <a14:useLocalDpi xmlns:a14="http://schemas.microsoft.com/office/drawing/2010/main" xmlns=""/>
              </a:ext>
            </a:extLst>
          </a:blip>
          <a:srcRect t="30163" b="30163"/>
          <a:stretch/>
        </p:blipFill>
        <p:spPr>
          <a:solidFill>
            <a:srgbClr val="FBE000"/>
          </a:solidFill>
        </p:spPr>
      </p:pic>
      <p:sp>
        <p:nvSpPr>
          <p:cNvPr id="3" name="Slide Number Placeholder 2">
            <a:extLst>
              <a:ext uri="{FF2B5EF4-FFF2-40B4-BE49-F238E27FC236}">
                <a16:creationId xmlns:a16="http://schemas.microsoft.com/office/drawing/2014/main" xmlns="" id="{51C260C7-418C-1945-A888-933972FB67E5}"/>
              </a:ext>
            </a:extLst>
          </p:cNvPr>
          <p:cNvSpPr>
            <a:spLocks noGrp="1"/>
          </p:cNvSpPr>
          <p:nvPr>
            <p:ph type="sldNum" sz="quarter" idx="14"/>
          </p:nvPr>
        </p:nvSpPr>
        <p:spPr/>
        <p:txBody>
          <a:bodyPr/>
          <a:lstStyle/>
          <a:p>
            <a:fld id="{9C527BFA-2C0E-4CEC-B6A5-913A56FEF4B4}" type="slidenum">
              <a:rPr lang="fr-CA" smtClean="0"/>
              <a:pPr/>
              <a:t>4</a:t>
            </a:fld>
            <a:endParaRPr lang="fr-CA" dirty="0"/>
          </a:p>
        </p:txBody>
      </p:sp>
      <p:sp>
        <p:nvSpPr>
          <p:cNvPr id="4" name="Text Placeholder 3">
            <a:extLst>
              <a:ext uri="{FF2B5EF4-FFF2-40B4-BE49-F238E27FC236}">
                <a16:creationId xmlns:a16="http://schemas.microsoft.com/office/drawing/2014/main" xmlns="" id="{0087E7FC-6189-5A40-8E18-2A754AD97257}"/>
              </a:ext>
            </a:extLst>
          </p:cNvPr>
          <p:cNvSpPr>
            <a:spLocks noGrp="1"/>
          </p:cNvSpPr>
          <p:nvPr>
            <p:ph type="body" sz="quarter" idx="13"/>
          </p:nvPr>
        </p:nvSpPr>
        <p:spPr>
          <a:xfrm>
            <a:off x="7968936" y="2766283"/>
            <a:ext cx="3350570" cy="445340"/>
          </a:xfrm>
        </p:spPr>
        <p:txBody>
          <a:bodyPr/>
          <a:lstStyle/>
          <a:p>
            <a:r>
              <a:rPr lang="en-US" sz="2800" dirty="0">
                <a:solidFill>
                  <a:schemeClr val="bg1"/>
                </a:solidFill>
              </a:rPr>
              <a:t>Andrew McIntyre</a:t>
            </a:r>
          </a:p>
        </p:txBody>
      </p:sp>
      <p:sp>
        <p:nvSpPr>
          <p:cNvPr id="6" name="Text Placeholder 5">
            <a:extLst>
              <a:ext uri="{FF2B5EF4-FFF2-40B4-BE49-F238E27FC236}">
                <a16:creationId xmlns:a16="http://schemas.microsoft.com/office/drawing/2014/main" xmlns="" id="{66C72CC5-9381-0E4D-9ACA-5037B8DA964D}"/>
              </a:ext>
            </a:extLst>
          </p:cNvPr>
          <p:cNvSpPr>
            <a:spLocks noGrp="1"/>
          </p:cNvSpPr>
          <p:nvPr>
            <p:ph type="body" sz="quarter" idx="16"/>
          </p:nvPr>
        </p:nvSpPr>
        <p:spPr>
          <a:xfrm>
            <a:off x="4764943" y="398980"/>
            <a:ext cx="6863977" cy="1119578"/>
          </a:xfrm>
        </p:spPr>
        <p:txBody>
          <a:bodyPr/>
          <a:lstStyle/>
          <a:p>
            <a:endParaRPr lang="sl-SI" dirty="0"/>
          </a:p>
          <a:p>
            <a:endParaRPr lang="en-US" dirty="0"/>
          </a:p>
        </p:txBody>
      </p:sp>
      <p:sp>
        <p:nvSpPr>
          <p:cNvPr id="7" name="Google Shape;147;p6">
            <a:extLst>
              <a:ext uri="{FF2B5EF4-FFF2-40B4-BE49-F238E27FC236}">
                <a16:creationId xmlns:a16="http://schemas.microsoft.com/office/drawing/2014/main" xmlns="" id="{2C5A21AA-40B4-5033-FC96-973B0FFB6231}"/>
              </a:ext>
            </a:extLst>
          </p:cNvPr>
          <p:cNvSpPr txBox="1"/>
          <p:nvPr/>
        </p:nvSpPr>
        <p:spPr>
          <a:xfrm>
            <a:off x="3019568" y="286177"/>
            <a:ext cx="7742217" cy="1600398"/>
          </a:xfrm>
          <a:prstGeom prst="rect">
            <a:avLst/>
          </a:prstGeom>
          <a:noFill/>
          <a:ln>
            <a:noFill/>
          </a:ln>
        </p:spPr>
        <p:txBody>
          <a:bodyPr spcFirstLastPara="1" wrap="square" lIns="91425" tIns="45700" rIns="91425" bIns="45700" anchor="t" anchorCtr="0">
            <a:spAutoFit/>
          </a:bodyPr>
          <a:lstStyle/>
          <a:p>
            <a:pPr lvl="0" algn="r"/>
            <a:r>
              <a:rPr lang="en-GB" sz="2000" b="1" i="1" dirty="0" smtClean="0">
                <a:solidFill>
                  <a:schemeClr val="tx1">
                    <a:lumMod val="65000"/>
                    <a:lumOff val="35000"/>
                  </a:schemeClr>
                </a:solidFill>
                <a:latin typeface="Avenir"/>
                <a:ea typeface="Avenir"/>
                <a:cs typeface="Avenir"/>
                <a:sym typeface="Avenir"/>
              </a:rPr>
              <a:t>“</a:t>
            </a:r>
            <a:r>
              <a:rPr lang="el-GR" sz="2000" b="1" i="1" dirty="0" smtClean="0">
                <a:solidFill>
                  <a:schemeClr val="tx1">
                    <a:lumMod val="65000"/>
                    <a:lumOff val="35000"/>
                  </a:schemeClr>
                </a:solidFill>
                <a:latin typeface="Avenir"/>
                <a:ea typeface="Avenir"/>
                <a:cs typeface="Avenir"/>
                <a:sym typeface="Avenir"/>
              </a:rPr>
              <a:t>Οι οργανισμοί που βρίσκονται σε καλύτερη θέση για να πετύχουν είναι εκείνοι που έχουν ξεκάθαρα το όραμα και επικεντρώνονται αμείλικτα στο κοινό.</a:t>
            </a:r>
          </a:p>
          <a:p>
            <a:pPr lvl="0" algn="r"/>
            <a:r>
              <a:rPr lang="el-GR" sz="2000" b="1" i="1" dirty="0" smtClean="0">
                <a:solidFill>
                  <a:schemeClr val="tx1">
                    <a:lumMod val="65000"/>
                    <a:lumOff val="35000"/>
                  </a:schemeClr>
                </a:solidFill>
                <a:latin typeface="Avenir"/>
                <a:ea typeface="Avenir"/>
                <a:cs typeface="Avenir"/>
                <a:sym typeface="Avenir"/>
              </a:rPr>
              <a:t>Είναι η μυστική </a:t>
            </a:r>
            <a:r>
              <a:rPr lang="el-GR" sz="2000" b="1" i="1" dirty="0" smtClean="0">
                <a:solidFill>
                  <a:schemeClr val="tx1">
                    <a:lumMod val="65000"/>
                    <a:lumOff val="35000"/>
                  </a:schemeClr>
                </a:solidFill>
                <a:latin typeface="Avenir"/>
                <a:ea typeface="Avenir"/>
                <a:cs typeface="Avenir"/>
                <a:sym typeface="Avenir"/>
              </a:rPr>
              <a:t>συνταγή </a:t>
            </a:r>
            <a:r>
              <a:rPr lang="el-GR" sz="2000" b="1" i="1" dirty="0" smtClean="0">
                <a:solidFill>
                  <a:schemeClr val="tx1">
                    <a:lumMod val="65000"/>
                    <a:lumOff val="35000"/>
                  </a:schemeClr>
                </a:solidFill>
                <a:latin typeface="Avenir"/>
                <a:ea typeface="Avenir"/>
                <a:cs typeface="Avenir"/>
                <a:sym typeface="Avenir"/>
              </a:rPr>
              <a:t>της επιτυχίας</a:t>
            </a:r>
            <a:r>
              <a:rPr lang="en-GB" sz="2000" b="1" i="1" dirty="0" smtClean="0">
                <a:solidFill>
                  <a:schemeClr val="tx1">
                    <a:lumMod val="65000"/>
                    <a:lumOff val="35000"/>
                  </a:schemeClr>
                </a:solidFill>
                <a:latin typeface="Avenir"/>
                <a:sym typeface="Avenir"/>
              </a:rPr>
              <a:t>”</a:t>
            </a:r>
            <a:endParaRPr sz="1100" b="1" dirty="0">
              <a:solidFill>
                <a:schemeClr val="tx1">
                  <a:lumMod val="65000"/>
                  <a:lumOff val="35000"/>
                </a:schemeClr>
              </a:solidFill>
            </a:endParaRPr>
          </a:p>
          <a:p>
            <a:pPr marL="0" marR="0" lvl="0" indent="0" algn="l" rtl="0">
              <a:spcBef>
                <a:spcPts val="0"/>
              </a:spcBef>
              <a:spcAft>
                <a:spcPts val="0"/>
              </a:spcAft>
              <a:buNone/>
            </a:pPr>
            <a:endParaRPr sz="1800" dirty="0">
              <a:solidFill>
                <a:schemeClr val="tx1">
                  <a:lumMod val="65000"/>
                  <a:lumOff val="35000"/>
                </a:schemeClr>
              </a:solidFill>
              <a:latin typeface="Calibri"/>
              <a:ea typeface="Calibri"/>
              <a:cs typeface="Calibri"/>
              <a:sym typeface="Calibri"/>
            </a:endParaRPr>
          </a:p>
        </p:txBody>
      </p:sp>
    </p:spTree>
    <p:extLst>
      <p:ext uri="{BB962C8B-B14F-4D97-AF65-F5344CB8AC3E}">
        <p14:creationId xmlns:p14="http://schemas.microsoft.com/office/powerpoint/2010/main" xmlns="" val="3848069123"/>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xmlns:mc="http://schemas.openxmlformats.org/markup-compatibility/2006" xmlns:p14="http://schemas.microsoft.com/office/powerpoint/2010/main" xmlns:a14="http://schemas.microsoft.com/office/drawing/2010/main" xmlns="" id="{CDFDCBDC-EC9E-D644-BBA5-1F1A6201E7A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xmlns:mc="http://schemas.openxmlformats.org/markup-compatibility/2006" xmlns:p14="http://schemas.microsoft.com/office/powerpoint/2010/main" xmlns:a16="http://schemas.microsoft.com/office/drawing/2014/main" xmlns=""/>
              </a:ext>
            </a:extLst>
          </a:blip>
          <a:srcRect t="29962" b="29962"/>
          <a:stretch/>
        </p:blipFill>
        <p:spPr/>
      </p:pic>
      <p:sp>
        <p:nvSpPr>
          <p:cNvPr id="3" name="Slide Number Placeholder 2">
            <a:extLst>
              <a:ext uri="{FF2B5EF4-FFF2-40B4-BE49-F238E27FC236}">
                <a16:creationId xmlns:a16="http://schemas.microsoft.com/office/drawing/2014/main" xmlns:mc="http://schemas.openxmlformats.org/markup-compatibility/2006" xmlns:p14="http://schemas.microsoft.com/office/powerpoint/2010/main" xmlns:a14="http://schemas.microsoft.com/office/drawing/2010/main" xmlns="" id="{A49AC934-1EEE-6647-AF2D-C583BC6BEE05}"/>
              </a:ext>
            </a:extLst>
          </p:cNvPr>
          <p:cNvSpPr>
            <a:spLocks noGrp="1"/>
          </p:cNvSpPr>
          <p:nvPr>
            <p:ph type="sldNum" sz="quarter" idx="12"/>
          </p:nvPr>
        </p:nvSpPr>
        <p:spPr/>
        <p:txBody>
          <a:bodyPr/>
          <a:lstStyle/>
          <a:p>
            <a:fld id="{9C527BFA-2C0E-4CEC-B6A5-913A56FEF4B4}" type="slidenum">
              <a:rPr lang="fr-CA" smtClean="0"/>
              <a:pPr/>
              <a:t>40</a:t>
            </a:fld>
            <a:endParaRPr lang="fr-CA" dirty="0"/>
          </a:p>
        </p:txBody>
      </p:sp>
      <p:sp>
        <p:nvSpPr>
          <p:cNvPr id="4" name="Text Placeholder 3">
            <a:extLst>
              <a:ext uri="{FF2B5EF4-FFF2-40B4-BE49-F238E27FC236}">
                <a16:creationId xmlns:a16="http://schemas.microsoft.com/office/drawing/2014/main" xmlns:mc="http://schemas.openxmlformats.org/markup-compatibility/2006" xmlns:p14="http://schemas.microsoft.com/office/powerpoint/2010/main" xmlns:a14="http://schemas.microsoft.com/office/drawing/2010/main" xmlns="" id="{D9A31692-230C-A04F-9920-3FE953F1CBC9}"/>
              </a:ext>
            </a:extLst>
          </p:cNvPr>
          <p:cNvSpPr>
            <a:spLocks noGrp="1"/>
          </p:cNvSpPr>
          <p:nvPr>
            <p:ph type="body" sz="quarter" idx="15"/>
          </p:nvPr>
        </p:nvSpPr>
        <p:spPr/>
        <p:txBody>
          <a:bodyPr/>
          <a:lstStyle/>
          <a:p>
            <a:r>
              <a:rPr lang="en-GB" sz="3600" b="1" dirty="0">
                <a:solidFill>
                  <a:srgbClr val="E52B7B"/>
                </a:solidFill>
              </a:rPr>
              <a:t>04 Μελέτες περιπτώσεων και πόροι</a:t>
            </a:r>
          </a:p>
        </p:txBody>
      </p:sp>
      <p:sp>
        <p:nvSpPr>
          <p:cNvPr id="13" name="Rectangle 12">
            <a:extLst>
              <a:ext uri="{FF2B5EF4-FFF2-40B4-BE49-F238E27FC236}">
                <a16:creationId xmlns:a16="http://schemas.microsoft.com/office/drawing/2014/main" xmlns:mc="http://schemas.openxmlformats.org/markup-compatibility/2006" xmlns:p14="http://schemas.microsoft.com/office/powerpoint/2010/main" xmlns:a14="http://schemas.microsoft.com/office/drawing/2010/main" xmlns="" id="{3C365DC4-AFFB-B947-8485-4E23BCFE37FD}"/>
              </a:ext>
            </a:extLst>
          </p:cNvPr>
          <p:cNvSpPr/>
          <p:nvPr/>
        </p:nvSpPr>
        <p:spPr bwMode="auto">
          <a:xfrm>
            <a:off x="2"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xmlns:mc="http://schemas.openxmlformats.org/markup-compatibility/2006" xmlns:p14="http://schemas.microsoft.com/office/powerpoint/2010/main" xmlns:a14="http://schemas.microsoft.com/office/drawing/2010/main" xmlns="" id="{3D63D344-99E5-EC4F-B215-806AD5E178FB}"/>
              </a:ext>
            </a:extLst>
          </p:cNvPr>
          <p:cNvPicPr>
            <a:picLocks noChangeAspect="1"/>
          </p:cNvPicPr>
          <p:nvPr/>
        </p:nvPicPr>
        <p:blipFill>
          <a:blip r:embed="rId3" cstate="print">
            <a:extLst>
              <a:ext uri="{28A0092B-C50C-407E-A947-70E740481C1C}">
                <a14:useLocalDpi xmlns:a14="http://schemas.microsoft.com/office/drawing/2010/main" xmlns:mc="http://schemas.openxmlformats.org/markup-compatibility/2006" xmlns:p14="http://schemas.microsoft.com/office/powerpoint/2010/main" xmlns:a16="http://schemas.microsoft.com/office/drawing/2014/main" xmlns=""/>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xmlns:mc="http://schemas.openxmlformats.org/markup-compatibility/2006" xmlns:a14="http://schemas.microsoft.com/office/drawing/2010/main" xmlns:a16="http://schemas.microsoft.com/office/drawing/2014/main" xmlns="" val="3744268145"/>
      </p:ext>
    </p:extLst>
  </p:cSld>
  <p:clrMapOvr>
    <a:masterClrMapping/>
  </p:clrMapOvr>
  <mc:AlternateContent xmlns:mc="http://schemas.openxmlformats.org/markup-compatibility/2006">
    <mc:Choice xmlns:p14="http://schemas.microsoft.com/office/powerpoint/2010/main" xmlns:a14="http://schemas.microsoft.com/office/drawing/2010/main" xmlns:a16="http://schemas.microsoft.com/office/drawing/2014/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mc="http://schemas.openxmlformats.org/markup-compatibility/2006" xmlns:p14="http://schemas.microsoft.com/office/powerpoint/2010/main" xmlns="" id="{F7808220-C24C-453D-98CC-245C1BD6BCEC}"/>
              </a:ext>
            </a:extLst>
          </p:cNvPr>
          <p:cNvSpPr>
            <a:spLocks noGrp="1"/>
          </p:cNvSpPr>
          <p:nvPr>
            <p:ph type="body" sz="quarter" idx="15"/>
          </p:nvPr>
        </p:nvSpPr>
        <p:spPr>
          <a:xfrm>
            <a:off x="401910" y="140190"/>
            <a:ext cx="3920479" cy="708318"/>
          </a:xfrm>
        </p:spPr>
        <p:txBody>
          <a:bodyPr/>
          <a:lstStyle/>
          <a:p>
            <a:pPr algn="l"/>
            <a:r>
              <a:rPr lang="en-GB" dirty="0"/>
              <a:t>Εμπνευστείτε...</a:t>
            </a:r>
          </a:p>
        </p:txBody>
      </p:sp>
      <p:sp>
        <p:nvSpPr>
          <p:cNvPr id="6" name="Google Shape;537;p49">
            <a:hlinkClick r:id="rId2"/>
            <a:extLst>
              <a:ext uri="{FF2B5EF4-FFF2-40B4-BE49-F238E27FC236}">
                <a16:creationId xmlns:a16="http://schemas.microsoft.com/office/drawing/2014/main" xmlns:mc="http://schemas.openxmlformats.org/markup-compatibility/2006" xmlns:p14="http://schemas.microsoft.com/office/powerpoint/2010/main" xmlns="" id="{0D855443-8ED3-4757-9873-0815C8A8096F}"/>
              </a:ext>
            </a:extLst>
          </p:cNvPr>
          <p:cNvSpPr txBox="1"/>
          <p:nvPr/>
        </p:nvSpPr>
        <p:spPr>
          <a:xfrm>
            <a:off x="9608720" y="4532595"/>
            <a:ext cx="2144656" cy="697750"/>
          </a:xfrm>
          <a:prstGeom prst="rect">
            <a:avLst/>
          </a:prstGeom>
          <a:noFill/>
          <a:ln>
            <a:noFill/>
          </a:ln>
        </p:spPr>
        <p:txBody>
          <a:bodyPr spcFirstLastPara="1" wrap="square" lIns="91425" tIns="45700" rIns="91425" bIns="45700" anchor="t" anchorCtr="0">
            <a:noAutofit/>
          </a:bodyPr>
          <a:lstStyle/>
          <a:p>
            <a:r>
              <a:rPr lang="en-US" sz="2000" b="1" dirty="0">
                <a:solidFill>
                  <a:srgbClr val="E43794"/>
                </a:solidFill>
                <a:latin typeface="Avenir"/>
                <a:hlinkClick r:id="rId2"/>
              </a:rPr>
              <a:t>Μάθετε περισσότερα για </a:t>
            </a:r>
            <a:r>
              <a:rPr lang="en-US" sz="2000" b="1" dirty="0" err="1">
                <a:solidFill>
                  <a:srgbClr val="E43794"/>
                </a:solidFill>
                <a:latin typeface="Avenir"/>
                <a:hlinkClick r:id="rId2"/>
              </a:rPr>
              <a:t>το StoryTrails</a:t>
            </a:r>
            <a:endParaRPr lang="en-US" sz="2000" b="1" dirty="0">
              <a:solidFill>
                <a:srgbClr val="E43794"/>
              </a:solidFill>
              <a:latin typeface="Avenir"/>
            </a:endParaRPr>
          </a:p>
        </p:txBody>
      </p:sp>
      <p:cxnSp>
        <p:nvCxnSpPr>
          <p:cNvPr id="12" name="Connector: Elbow 11">
            <a:extLst>
              <a:ext uri="{FF2B5EF4-FFF2-40B4-BE49-F238E27FC236}">
                <a16:creationId xmlns:a16="http://schemas.microsoft.com/office/drawing/2014/main" xmlns:mc="http://schemas.openxmlformats.org/markup-compatibility/2006" xmlns:p14="http://schemas.microsoft.com/office/powerpoint/2010/main" xmlns="" id="{F8427CA9-4355-46E7-8D14-5484A7426047}"/>
              </a:ext>
            </a:extLst>
          </p:cNvPr>
          <p:cNvCxnSpPr>
            <a:cxnSpLocks/>
          </p:cNvCxnSpPr>
          <p:nvPr/>
        </p:nvCxnSpPr>
        <p:spPr>
          <a:xfrm rot="10800000" flipH="1">
            <a:off x="418527" y="972200"/>
            <a:ext cx="5760000" cy="1821206"/>
          </a:xfrm>
          <a:prstGeom prst="bentConnector3">
            <a:avLst>
              <a:gd name="adj1" fmla="val -3969"/>
            </a:avLst>
          </a:prstGeom>
          <a:ln w="38100">
            <a:solidFill>
              <a:srgbClr val="E43794"/>
            </a:solidFill>
          </a:ln>
          <a:effectLst/>
        </p:spPr>
        <p:style>
          <a:lnRef idx="1">
            <a:schemeClr val="accent1"/>
          </a:lnRef>
          <a:fillRef idx="0">
            <a:schemeClr val="accent1"/>
          </a:fillRef>
          <a:effectRef idx="0">
            <a:schemeClr val="accent1"/>
          </a:effectRef>
          <a:fontRef idx="minor">
            <a:schemeClr val="tx1"/>
          </a:fontRef>
        </p:style>
      </p:cxnSp>
      <p:sp>
        <p:nvSpPr>
          <p:cNvPr id="9" name="Google Shape;285;p33">
            <a:extLst>
              <a:ext uri="{FF2B5EF4-FFF2-40B4-BE49-F238E27FC236}">
                <a16:creationId xmlns:a16="http://schemas.microsoft.com/office/drawing/2014/main" xmlns:mc="http://schemas.openxmlformats.org/markup-compatibility/2006" xmlns:p14="http://schemas.microsoft.com/office/powerpoint/2010/main" xmlns="" id="{A0474C5A-4F46-ED41-BC5A-21DF5B08945C}"/>
              </a:ext>
            </a:extLst>
          </p:cNvPr>
          <p:cNvSpPr txBox="1">
            <a:spLocks/>
          </p:cNvSpPr>
          <p:nvPr/>
        </p:nvSpPr>
        <p:spPr>
          <a:xfrm>
            <a:off x="418527" y="1719223"/>
            <a:ext cx="8796796" cy="240315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en-US" sz="2400" dirty="0">
                <a:solidFill>
                  <a:schemeClr val="bg1">
                    <a:lumMod val="50000"/>
                  </a:schemeClr>
                </a:solidFill>
                <a:latin typeface="Calibri" panose="020F0502020204030204" pitchFamily="34" charset="0"/>
                <a:cs typeface="Calibri" panose="020F0502020204030204" pitchFamily="34" charset="0"/>
              </a:rPr>
              <a:t>Τοπικές βιβλιοθήκες και κοινότητες στο Ηνωμένο Βασίλειο συνεργάζονται με ένα νέο ψηφιακό έργο που επιτρέπει στους ανθρώπους να γνωρίσουν την πόλη τους με διαφορετικό τρόπο μέσω της Επαυξημένης Πραγματικότητας (AR) και της Εικονικής Πραγματικότητας (VR). Οι επισκέπτες μπορούν να χρησιμοποιήσουν αυτή την τεχνολογία για να ταξιδέψουν πίσω στο χρόνο και να ζωντανέψουν ανείπωτες ιστορίες. Πλατείες, βιβλιοθήκες, δρόμοι και κινηματογράφοι θα μετατραπούν σε εικονικές πύλες σε 15 πόλεις του Ηνωμένου Βασιλείου, ξεκινώντας από τη μικρή πόλη Omagh της Βόρειας Ιρλανδίας.</a:t>
            </a:r>
          </a:p>
          <a:p>
            <a:pPr>
              <a:buClr>
                <a:schemeClr val="dk1"/>
              </a:buClr>
              <a:buSzPts val="1100"/>
            </a:pPr>
            <a:r>
              <a:rPr lang="en-US" sz="2400" dirty="0">
                <a:solidFill>
                  <a:schemeClr val="bg1">
                    <a:lumMod val="50000"/>
                  </a:schemeClr>
                </a:solidFill>
                <a:latin typeface="Calibri" panose="020F0502020204030204" pitchFamily="34" charset="0"/>
                <a:cs typeface="Calibri" panose="020F0502020204030204" pitchFamily="34" charset="0"/>
              </a:rPr>
              <a:t>Μπορούν να πετάξουν μέσα από εικονικούς τρισδιάστατους χάρτες για να βυθιστούν στον τόπο. Με την καθοδήγηση μιας εφαρμογής AR για κινητά οι επισκέπτες μπορούν επίσης να κάνουν μια διαδραστική περιήγηση στην πόλη με ιστορίες από αρχειακό υλικό και ηχογραφήσεις που δημιουργούν ένα παράθυρο στο παρελθόν.</a:t>
            </a:r>
          </a:p>
        </p:txBody>
      </p:sp>
      <p:sp>
        <p:nvSpPr>
          <p:cNvPr id="14" name="TextBox 13">
            <a:extLst>
              <a:ext uri="{FF2B5EF4-FFF2-40B4-BE49-F238E27FC236}">
                <a16:creationId xmlns:a16="http://schemas.microsoft.com/office/drawing/2014/main" xmlns:mc="http://schemas.openxmlformats.org/markup-compatibility/2006" xmlns:p14="http://schemas.microsoft.com/office/powerpoint/2010/main" xmlns="" id="{9BE04772-03CC-116A-6283-3062E08AA943}"/>
              </a:ext>
            </a:extLst>
          </p:cNvPr>
          <p:cNvSpPr txBox="1"/>
          <p:nvPr/>
        </p:nvSpPr>
        <p:spPr>
          <a:xfrm>
            <a:off x="401910" y="5863806"/>
            <a:ext cx="11612316" cy="830997"/>
          </a:xfrm>
          <a:prstGeom prst="rect">
            <a:avLst/>
          </a:prstGeom>
          <a:noFill/>
        </p:spPr>
        <p:txBody>
          <a:bodyPr wrap="square" rtlCol="0">
            <a:spAutoFit/>
          </a:bodyPr>
          <a:lstStyle/>
          <a:p>
            <a:r>
              <a:rPr lang="en-US" sz="2400" i="1" dirty="0">
                <a:solidFill>
                  <a:schemeClr val="bg1">
                    <a:lumMod val="50000"/>
                  </a:schemeClr>
                </a:solidFill>
                <a:latin typeface="Calibri" panose="020F0502020204030204" pitchFamily="34" charset="0"/>
                <a:cs typeface="Calibri" panose="020F0502020204030204" pitchFamily="34" charset="0"/>
              </a:rPr>
              <a:t>Αν θέλετε να μάθετε περισσότερα για τρόπους δημιουργίας εμπειριών AR με χαμηλό κόστος, ρίξτε μια ματιά στην ψηφιακή εργαλειοθήκη </a:t>
            </a:r>
            <a:r>
              <a:rPr lang="en-US" sz="2400" i="1" dirty="0" err="1">
                <a:solidFill>
                  <a:schemeClr val="bg1">
                    <a:lumMod val="50000"/>
                  </a:schemeClr>
                </a:solidFill>
                <a:latin typeface="Calibri" panose="020F0502020204030204" pitchFamily="34" charset="0"/>
                <a:cs typeface="Calibri" panose="020F0502020204030204" pitchFamily="34" charset="0"/>
              </a:rPr>
              <a:t>Insites στον </a:t>
            </a:r>
            <a:r>
              <a:rPr lang="en-US" sz="2400" i="1" dirty="0">
                <a:solidFill>
                  <a:schemeClr val="bg1">
                    <a:lumMod val="50000"/>
                  </a:schemeClr>
                </a:solidFill>
                <a:latin typeface="Calibri" panose="020F0502020204030204" pitchFamily="34" charset="0"/>
                <a:cs typeface="Calibri" panose="020F0502020204030204" pitchFamily="34" charset="0"/>
              </a:rPr>
              <a:t>ιστότοπο</a:t>
            </a:r>
            <a:r>
              <a:rPr lang="en-US" sz="2400" dirty="0">
                <a:solidFill>
                  <a:schemeClr val="bg1">
                    <a:lumMod val="50000"/>
                  </a:schemeClr>
                </a:solidFill>
                <a:latin typeface="Calibri" panose="020F0502020204030204" pitchFamily="34" charset="0"/>
                <a:cs typeface="Calibri" panose="020F0502020204030204" pitchFamily="34" charset="0"/>
              </a:rPr>
              <a:t>: </a:t>
            </a:r>
            <a:r>
              <a:rPr lang="en-US" sz="2400" dirty="0" err="1">
                <a:solidFill>
                  <a:schemeClr val="bg1">
                    <a:lumMod val="50000"/>
                  </a:schemeClr>
                </a:solidFill>
                <a:latin typeface="Calibri" panose="020F0502020204030204" pitchFamily="34" charset="0"/>
                <a:cs typeface="Calibri" panose="020F0502020204030204" pitchFamily="34" charset="0"/>
                <a:hlinkClick r:id="rId3"/>
              </a:rPr>
              <a:t>Insites</a:t>
            </a:r>
            <a:endParaRPr lang="en-GB" dirty="0"/>
          </a:p>
        </p:txBody>
      </p:sp>
      <p:sp>
        <p:nvSpPr>
          <p:cNvPr id="16" name="Google Shape;537;p49">
            <a:hlinkClick r:id="rId2"/>
            <a:extLst>
              <a:ext uri="{FF2B5EF4-FFF2-40B4-BE49-F238E27FC236}">
                <a16:creationId xmlns:a16="http://schemas.microsoft.com/office/drawing/2014/main" xmlns:mc="http://schemas.openxmlformats.org/markup-compatibility/2006" xmlns:p14="http://schemas.microsoft.com/office/powerpoint/2010/main" xmlns="" id="{53CAE30F-A617-2BE1-8788-CE0C2F0BF5D9}"/>
              </a:ext>
            </a:extLst>
          </p:cNvPr>
          <p:cNvSpPr txBox="1"/>
          <p:nvPr/>
        </p:nvSpPr>
        <p:spPr>
          <a:xfrm>
            <a:off x="418527" y="1133092"/>
            <a:ext cx="5760000" cy="697750"/>
          </a:xfrm>
          <a:prstGeom prst="rect">
            <a:avLst/>
          </a:prstGeom>
          <a:noFill/>
          <a:ln>
            <a:noFill/>
          </a:ln>
        </p:spPr>
        <p:txBody>
          <a:bodyPr spcFirstLastPara="1" wrap="square" lIns="91425" tIns="45700" rIns="91425" bIns="45700" anchor="t" anchorCtr="0">
            <a:noAutofit/>
          </a:bodyPr>
          <a:lstStyle/>
          <a:p>
            <a:r>
              <a:rPr lang="en-US" sz="3600" b="1" dirty="0" err="1">
                <a:solidFill>
                  <a:srgbClr val="E43794"/>
                </a:solidFill>
                <a:latin typeface="Avenir"/>
              </a:rPr>
              <a:t>StoryTrails</a:t>
            </a:r>
            <a:r>
              <a:rPr lang="en-US" sz="3600" b="1" dirty="0">
                <a:solidFill>
                  <a:srgbClr val="E43794"/>
                </a:solidFill>
                <a:latin typeface="Avenir"/>
              </a:rPr>
              <a:t>, Ηνωμένο Βασίλειο </a:t>
            </a:r>
          </a:p>
        </p:txBody>
      </p:sp>
      <p:pic>
        <p:nvPicPr>
          <p:cNvPr id="21" name="Google Shape;428;p38">
            <a:extLst>
              <a:ext uri="{FF2B5EF4-FFF2-40B4-BE49-F238E27FC236}">
                <a16:creationId xmlns:a16="http://schemas.microsoft.com/office/drawing/2014/main" xmlns:mc="http://schemas.openxmlformats.org/markup-compatibility/2006" xmlns:p14="http://schemas.microsoft.com/office/powerpoint/2010/main" xmlns="" id="{1ADBDF4C-3A4D-D2F9-A04F-C3720171544F}"/>
              </a:ext>
            </a:extLst>
          </p:cNvPr>
          <p:cNvPicPr preferRelativeResize="0"/>
          <p:nvPr/>
        </p:nvPicPr>
        <p:blipFill>
          <a:blip r:embed="rId4" cstate="print"/>
          <a:srcRect l="14645" r="14645"/>
          <a:stretch/>
        </p:blipFill>
        <p:spPr>
          <a:xfrm>
            <a:off x="9304257" y="1627657"/>
            <a:ext cx="2612907" cy="2586285"/>
          </a:xfrm>
          <a:prstGeom prst="ellipse">
            <a:avLst/>
          </a:prstGeom>
          <a:noFill/>
          <a:ln>
            <a:noFill/>
          </a:ln>
        </p:spPr>
      </p:pic>
    </p:spTree>
    <p:extLst>
      <p:ext uri="{BB962C8B-B14F-4D97-AF65-F5344CB8AC3E}">
        <p14:creationId xmlns:p14="http://schemas.microsoft.com/office/powerpoint/2010/main" xmlns:mc="http://schemas.openxmlformats.org/markup-compatibility/2006" xmlns:a16="http://schemas.microsoft.com/office/drawing/2014/main" xmlns="" val="251757535"/>
      </p:ext>
    </p:extLst>
  </p:cSld>
  <p:clrMapOvr>
    <a:masterClrMapping/>
  </p:clrMapOvr>
  <mc:AlternateContent xmlns:mc="http://schemas.openxmlformats.org/markup-compatibility/2006">
    <mc:Choice xmlns:p14="http://schemas.microsoft.com/office/powerpoint/2010/main" xmlns:a16="http://schemas.microsoft.com/office/drawing/2014/main" xmlns="" Requires="p14">
      <p:transition spd="slow" p14:dur="1500">
        <p:random/>
      </p:transition>
    </mc:Choice>
    <mc:Fallback>
      <p:transition spd="slow">
        <p:random/>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mc="http://schemas.openxmlformats.org/markup-compatibility/2006" xmlns:p14="http://schemas.microsoft.com/office/powerpoint/2010/main" xmlns:ahyp="http://schemas.microsoft.com/office/drawing/2018/hyperlinkcolor" xmlns="" id="{F7808220-C24C-453D-98CC-245C1BD6BCEC}"/>
              </a:ext>
            </a:extLst>
          </p:cNvPr>
          <p:cNvSpPr>
            <a:spLocks noGrp="1"/>
          </p:cNvSpPr>
          <p:nvPr>
            <p:ph type="body" sz="quarter" idx="15"/>
          </p:nvPr>
        </p:nvSpPr>
        <p:spPr>
          <a:xfrm>
            <a:off x="442593" y="-57471"/>
            <a:ext cx="3920479" cy="708318"/>
          </a:xfrm>
        </p:spPr>
        <p:txBody>
          <a:bodyPr/>
          <a:lstStyle/>
          <a:p>
            <a:pPr algn="l"/>
            <a:r>
              <a:rPr lang="en-GB" dirty="0"/>
              <a:t>Εμπνευστείτε...</a:t>
            </a:r>
          </a:p>
        </p:txBody>
      </p:sp>
      <p:sp>
        <p:nvSpPr>
          <p:cNvPr id="6" name="Google Shape;537;p49">
            <a:extLst>
              <a:ext uri="{FF2B5EF4-FFF2-40B4-BE49-F238E27FC236}">
                <a16:creationId xmlns:a16="http://schemas.microsoft.com/office/drawing/2014/main" xmlns:mc="http://schemas.openxmlformats.org/markup-compatibility/2006" xmlns:p14="http://schemas.microsoft.com/office/powerpoint/2010/main" xmlns:ahyp="http://schemas.microsoft.com/office/drawing/2018/hyperlinkcolor" xmlns="" id="{0D855443-8ED3-4757-9873-0815C8A8096F}"/>
              </a:ext>
            </a:extLst>
          </p:cNvPr>
          <p:cNvSpPr txBox="1"/>
          <p:nvPr/>
        </p:nvSpPr>
        <p:spPr>
          <a:xfrm>
            <a:off x="365815" y="756774"/>
            <a:ext cx="11553233" cy="697750"/>
          </a:xfrm>
          <a:prstGeom prst="rect">
            <a:avLst/>
          </a:prstGeom>
          <a:noFill/>
          <a:ln>
            <a:noFill/>
          </a:ln>
        </p:spPr>
        <p:txBody>
          <a:bodyPr spcFirstLastPara="1" wrap="square" lIns="91425" tIns="45700" rIns="91425" bIns="45700" anchor="t" anchorCtr="0">
            <a:noAutofit/>
          </a:bodyPr>
          <a:lstStyle/>
          <a:p>
            <a:r>
              <a:rPr lang="en-US" sz="3600" b="1" dirty="0">
                <a:solidFill>
                  <a:srgbClr val="E43794"/>
                </a:solidFill>
                <a:latin typeface="Avenir"/>
              </a:rPr>
              <a:t>The Museum of English Rural Life, Ηνωμένο Βασίλειο</a:t>
            </a:r>
          </a:p>
        </p:txBody>
      </p:sp>
      <p:cxnSp>
        <p:nvCxnSpPr>
          <p:cNvPr id="12" name="Connector: Elbow 11">
            <a:extLst>
              <a:ext uri="{FF2B5EF4-FFF2-40B4-BE49-F238E27FC236}">
                <a16:creationId xmlns:a16="http://schemas.microsoft.com/office/drawing/2014/main" xmlns:mc="http://schemas.openxmlformats.org/markup-compatibility/2006" xmlns:p14="http://schemas.microsoft.com/office/powerpoint/2010/main" xmlns:ahyp="http://schemas.microsoft.com/office/drawing/2018/hyperlinkcolor" xmlns="" id="{F8427CA9-4355-46E7-8D14-5484A7426047}"/>
              </a:ext>
            </a:extLst>
          </p:cNvPr>
          <p:cNvCxnSpPr>
            <a:cxnSpLocks/>
          </p:cNvCxnSpPr>
          <p:nvPr/>
        </p:nvCxnSpPr>
        <p:spPr>
          <a:xfrm rot="10800000" flipH="1">
            <a:off x="382431" y="707501"/>
            <a:ext cx="5760000" cy="1821206"/>
          </a:xfrm>
          <a:prstGeom prst="bentConnector3">
            <a:avLst>
              <a:gd name="adj1" fmla="val -3969"/>
            </a:avLst>
          </a:prstGeom>
          <a:ln w="38100">
            <a:solidFill>
              <a:srgbClr val="E43794"/>
            </a:solidFill>
          </a:ln>
          <a:effectLst/>
        </p:spPr>
        <p:style>
          <a:lnRef idx="1">
            <a:schemeClr val="accent1"/>
          </a:lnRef>
          <a:fillRef idx="0">
            <a:schemeClr val="accent1"/>
          </a:fillRef>
          <a:effectRef idx="0">
            <a:schemeClr val="accent1"/>
          </a:effectRef>
          <a:fontRef idx="minor">
            <a:schemeClr val="tx1"/>
          </a:fontRef>
        </p:style>
      </p:cxnSp>
      <p:sp>
        <p:nvSpPr>
          <p:cNvPr id="9" name="Google Shape;285;p33">
            <a:extLst>
              <a:ext uri="{FF2B5EF4-FFF2-40B4-BE49-F238E27FC236}">
                <a16:creationId xmlns:a16="http://schemas.microsoft.com/office/drawing/2014/main" xmlns:mc="http://schemas.openxmlformats.org/markup-compatibility/2006" xmlns:p14="http://schemas.microsoft.com/office/powerpoint/2010/main" xmlns:ahyp="http://schemas.microsoft.com/office/drawing/2018/hyperlinkcolor" xmlns="" id="{A0474C5A-4F46-ED41-BC5A-21DF5B08945C}"/>
              </a:ext>
            </a:extLst>
          </p:cNvPr>
          <p:cNvSpPr txBox="1">
            <a:spLocks/>
          </p:cNvSpPr>
          <p:nvPr/>
        </p:nvSpPr>
        <p:spPr>
          <a:xfrm>
            <a:off x="382432" y="1341372"/>
            <a:ext cx="8892197" cy="240315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en-US" sz="2400" dirty="0">
                <a:solidFill>
                  <a:schemeClr val="bg1">
                    <a:lumMod val="50000"/>
                  </a:schemeClr>
                </a:solidFill>
                <a:latin typeface="Calibri" panose="020F0502020204030204" pitchFamily="34" charset="0"/>
                <a:cs typeface="Calibri" panose="020F0502020204030204" pitchFamily="34" charset="0"/>
              </a:rPr>
              <a:t>Το Μουσείο Αγροτικής Ζωής της Αγγλίας είναι ένας μικρός </a:t>
            </a:r>
            <a:r>
              <a:rPr lang="en-US" sz="2400" dirty="0" err="1">
                <a:solidFill>
                  <a:schemeClr val="bg1">
                    <a:lumMod val="50000"/>
                  </a:schemeClr>
                </a:solidFill>
                <a:latin typeface="Calibri" panose="020F0502020204030204" pitchFamily="34" charset="0"/>
                <a:cs typeface="Calibri" panose="020F0502020204030204" pitchFamily="34" charset="0"/>
              </a:rPr>
              <a:t>οργανισμός </a:t>
            </a:r>
            <a:r>
              <a:rPr lang="en-US" sz="2400" dirty="0">
                <a:solidFill>
                  <a:schemeClr val="bg1">
                    <a:lumMod val="50000"/>
                  </a:schemeClr>
                </a:solidFill>
                <a:latin typeface="Calibri" panose="020F0502020204030204" pitchFamily="34" charset="0"/>
                <a:cs typeface="Calibri" panose="020F0502020204030204" pitchFamily="34" charset="0"/>
              </a:rPr>
              <a:t>με μεγάλη φωνή. Ακολουθώντας το φαινόμενο των διαδικτυακών μιμιδίων, πολύ δημοφιλές μεταξύ των Millennials και των Digital Natives, το μουσείο αποφάσισε να υιοθετήσει έναν ειρωνικό και ασεβή τόνο φωνής για την επικοινωνία του στα μέσα κοινωνικής δικτύωσης. Το 2018, μία από τις αναρτήσεις τους στο Twitter έγινε viral. Η εικόνα ενός προβάτου συνοδευόταν από ένα κείμενο που ήταν εξαιρετικά ασυνήθιστο για τον τομέα της πολιτιστικής κληρονομιάς: "Κοιτάξτε αυτή την απόλυτη μονάδα".  Καθώς το μουσείο είχε επενδύσει στην κατανόηση του κοινού του, χτύπησε τη σωστή νότα. Η ανάρτηση δημιούργησε διασκέδαση και αγάπη, μετατρέποντας ένα νέο κοινό σε πρεσβευτές του μουσείου. Η αφήγηση ιστοριών είναι το πιο ισχυρό εργαλείο επικοινωνίας που διαθέτει ο τομέας της πολιτιστικής κληρονομιάς. Η αφήγηση μιας ιστορίας δεν έχει να κάνει μόνο με την πώληση ενός προϊόντος ή μιας υπηρεσίας, αλλά βασικά με την οικοδόμηση μιας πραγματικής σχέσης εμπιστοσύνης με τον πελάτη. Μάθετε </a:t>
            </a:r>
            <a:r>
              <a:rPr lang="en-US" sz="2400" i="1" dirty="0">
                <a:solidFill>
                  <a:schemeClr val="bg1">
                    <a:lumMod val="50000"/>
                  </a:schemeClr>
                </a:solidFill>
                <a:latin typeface="Calibri" panose="020F0502020204030204" pitchFamily="34" charset="0"/>
                <a:cs typeface="Calibri" panose="020F0502020204030204" pitchFamily="34" charset="0"/>
              </a:rPr>
              <a:t>περισσότερα για την ψηφιακή αφήγηση ιστοριών στην ενότητα 5 του </a:t>
            </a:r>
            <a:r>
              <a:rPr lang="en-US" sz="2400" i="1" dirty="0" err="1">
                <a:solidFill>
                  <a:schemeClr val="bg1">
                    <a:lumMod val="50000"/>
                  </a:schemeClr>
                </a:solidFill>
                <a:latin typeface="Calibri" panose="020F0502020204030204" pitchFamily="34" charset="0"/>
                <a:cs typeface="Calibri" panose="020F0502020204030204" pitchFamily="34" charset="0"/>
              </a:rPr>
              <a:t>Insites</a:t>
            </a:r>
          </a:p>
        </p:txBody>
      </p:sp>
      <p:pic>
        <p:nvPicPr>
          <p:cNvPr id="10" name="Google Shape;428;p38">
            <a:extLst>
              <a:ext uri="{FF2B5EF4-FFF2-40B4-BE49-F238E27FC236}">
                <a16:creationId xmlns:a16="http://schemas.microsoft.com/office/drawing/2014/main" xmlns:mc="http://schemas.openxmlformats.org/markup-compatibility/2006" xmlns:p14="http://schemas.microsoft.com/office/powerpoint/2010/main" xmlns:ahyp="http://schemas.microsoft.com/office/drawing/2018/hyperlinkcolor" xmlns="" id="{50C83231-8B19-2E43-B3E2-5E77CDFE2104}"/>
              </a:ext>
            </a:extLst>
          </p:cNvPr>
          <p:cNvPicPr preferRelativeResize="0"/>
          <p:nvPr/>
        </p:nvPicPr>
        <p:blipFill rotWithShape="1">
          <a:blip r:embed="rId2" cstate="print">
            <a:alphaModFix/>
          </a:blip>
          <a:srcRect l="21614" r="21609"/>
          <a:stretch/>
        </p:blipFill>
        <p:spPr>
          <a:xfrm>
            <a:off x="9400916" y="756775"/>
            <a:ext cx="2612907" cy="2586285"/>
          </a:xfrm>
          <a:prstGeom prst="ellipse">
            <a:avLst/>
          </a:prstGeom>
          <a:noFill/>
          <a:ln>
            <a:noFill/>
          </a:ln>
        </p:spPr>
      </p:pic>
      <p:pic>
        <p:nvPicPr>
          <p:cNvPr id="11" name="Google Shape;429;p38">
            <a:extLst>
              <a:ext uri="{FF2B5EF4-FFF2-40B4-BE49-F238E27FC236}">
                <a16:creationId xmlns:a16="http://schemas.microsoft.com/office/drawing/2014/main" xmlns:mc="http://schemas.openxmlformats.org/markup-compatibility/2006" xmlns:p14="http://schemas.microsoft.com/office/powerpoint/2010/main" xmlns:ahyp="http://schemas.microsoft.com/office/drawing/2018/hyperlinkcolor" xmlns="" id="{109D1E87-6E73-1640-9776-8A098D7CBA9A}"/>
              </a:ext>
            </a:extLst>
          </p:cNvPr>
          <p:cNvPicPr preferRelativeResize="0"/>
          <p:nvPr/>
        </p:nvPicPr>
        <p:blipFill rotWithShape="1">
          <a:blip r:embed="rId3" cstate="print">
            <a:alphaModFix/>
          </a:blip>
          <a:srcRect/>
          <a:stretch/>
        </p:blipFill>
        <p:spPr>
          <a:xfrm>
            <a:off x="9274629" y="3570674"/>
            <a:ext cx="2644417" cy="2530552"/>
          </a:xfrm>
          <a:prstGeom prst="rect">
            <a:avLst/>
          </a:prstGeom>
          <a:noFill/>
          <a:ln>
            <a:noFill/>
          </a:ln>
        </p:spPr>
      </p:pic>
      <p:sp>
        <p:nvSpPr>
          <p:cNvPr id="13" name="Google Shape;430;p38">
            <a:extLst>
              <a:ext uri="{FF2B5EF4-FFF2-40B4-BE49-F238E27FC236}">
                <a16:creationId xmlns:a16="http://schemas.microsoft.com/office/drawing/2014/main" xmlns:mc="http://schemas.openxmlformats.org/markup-compatibility/2006" xmlns:p14="http://schemas.microsoft.com/office/powerpoint/2010/main" xmlns:ahyp="http://schemas.microsoft.com/office/drawing/2018/hyperlinkcolor" xmlns="" id="{CD9865FC-D7CE-CA44-A6DF-1DF4BB9B581C}"/>
              </a:ext>
            </a:extLst>
          </p:cNvPr>
          <p:cNvSpPr txBox="1"/>
          <p:nvPr/>
        </p:nvSpPr>
        <p:spPr>
          <a:xfrm>
            <a:off x="9378876" y="6245944"/>
            <a:ext cx="2813125"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u="sng" dirty="0">
                <a:solidFill>
                  <a:schemeClr val="tx2">
                    <a:lumMod val="25000"/>
                  </a:schemeClr>
                </a:solidFill>
                <a:latin typeface="Calibri"/>
                <a:ea typeface="Calibri"/>
                <a:cs typeface="Calibri"/>
                <a:sym typeface="Calibri"/>
                <a:hlinkClick r:id="rId4">
                  <a:extLst>
                    <a:ext uri="{A12FA001-AC4F-418D-AE19-62706E023703}">
                      <ahyp:hlinkClr xmlns:mc="http://schemas.openxmlformats.org/markup-compatibility/2006" xmlns:p14="http://schemas.microsoft.com/office/powerpoint/2010/main" xmlns:ahyp="http://schemas.microsoft.com/office/drawing/2018/hyperlinkcolor" xmlns:a16="http://schemas.microsoft.com/office/drawing/2014/main" xmlns="" val="tx"/>
                    </a:ext>
                  </a:extLst>
                </a:hlinkClick>
              </a:rPr>
              <a:t>Βρείτε το MERL στο Twitter</a:t>
            </a:r>
            <a:endParaRPr sz="1800" dirty="0">
              <a:solidFill>
                <a:schemeClr val="tx2">
                  <a:lumMod val="25000"/>
                </a:schemeClr>
              </a:solidFill>
              <a:latin typeface="Calibri"/>
              <a:ea typeface="Calibri"/>
              <a:cs typeface="Calibri"/>
              <a:sym typeface="Calibri"/>
            </a:endParaRPr>
          </a:p>
        </p:txBody>
      </p:sp>
    </p:spTree>
    <p:extLst>
      <p:ext uri="{BB962C8B-B14F-4D97-AF65-F5344CB8AC3E}">
        <p14:creationId xmlns:p14="http://schemas.microsoft.com/office/powerpoint/2010/main" xmlns:mc="http://schemas.openxmlformats.org/markup-compatibility/2006" xmlns:ahyp="http://schemas.microsoft.com/office/drawing/2018/hyperlinkcolor" xmlns:a16="http://schemas.microsoft.com/office/drawing/2014/main" xmlns="" val="966801779"/>
      </p:ext>
    </p:extLst>
  </p:cSld>
  <p:clrMapOvr>
    <a:masterClrMapping/>
  </p:clrMapOvr>
  <mc:AlternateContent xmlns:mc="http://schemas.openxmlformats.org/markup-compatibility/2006">
    <mc:Choice xmlns:p14="http://schemas.microsoft.com/office/powerpoint/2010/main" xmlns:ahyp="http://schemas.microsoft.com/office/drawing/2018/hyperlinkcolor" xmlns:a16="http://schemas.microsoft.com/office/drawing/2014/main" xmlns="" Requires="p14">
      <p:transition spd="slow" p14:dur="1500">
        <p:random/>
      </p:transition>
    </mc:Choice>
    <mc:Fallback>
      <p:transition spd="slow">
        <p:random/>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mc="http://schemas.openxmlformats.org/markup-compatibility/2006" xmlns:p14="http://schemas.microsoft.com/office/powerpoint/2010/main" xmlns:ahyp="http://schemas.microsoft.com/office/drawing/2018/hyperlinkcolor" xmlns="" id="{F7808220-C24C-453D-98CC-245C1BD6BCEC}"/>
              </a:ext>
            </a:extLst>
          </p:cNvPr>
          <p:cNvSpPr>
            <a:spLocks noGrp="1"/>
          </p:cNvSpPr>
          <p:nvPr>
            <p:ph type="body" sz="quarter" idx="15"/>
          </p:nvPr>
        </p:nvSpPr>
        <p:spPr>
          <a:xfrm>
            <a:off x="442593" y="-57471"/>
            <a:ext cx="3920479" cy="708318"/>
          </a:xfrm>
        </p:spPr>
        <p:txBody>
          <a:bodyPr/>
          <a:lstStyle/>
          <a:p>
            <a:pPr algn="l"/>
            <a:r>
              <a:rPr lang="en-GB" dirty="0"/>
              <a:t>Εμπνευστείτε...</a:t>
            </a:r>
          </a:p>
        </p:txBody>
      </p:sp>
      <p:sp>
        <p:nvSpPr>
          <p:cNvPr id="6" name="Google Shape;537;p49">
            <a:extLst>
              <a:ext uri="{FF2B5EF4-FFF2-40B4-BE49-F238E27FC236}">
                <a16:creationId xmlns:a16="http://schemas.microsoft.com/office/drawing/2014/main" xmlns:mc="http://schemas.openxmlformats.org/markup-compatibility/2006" xmlns:p14="http://schemas.microsoft.com/office/powerpoint/2010/main" xmlns:ahyp="http://schemas.microsoft.com/office/drawing/2018/hyperlinkcolor" xmlns="" id="{0D855443-8ED3-4757-9873-0815C8A8096F}"/>
              </a:ext>
            </a:extLst>
          </p:cNvPr>
          <p:cNvSpPr txBox="1"/>
          <p:nvPr/>
        </p:nvSpPr>
        <p:spPr>
          <a:xfrm>
            <a:off x="365815" y="756774"/>
            <a:ext cx="11553233" cy="697750"/>
          </a:xfrm>
          <a:prstGeom prst="rect">
            <a:avLst/>
          </a:prstGeom>
          <a:noFill/>
          <a:ln>
            <a:noFill/>
          </a:ln>
        </p:spPr>
        <p:txBody>
          <a:bodyPr spcFirstLastPara="1" wrap="square" lIns="91425" tIns="45700" rIns="91425" bIns="45700" anchor="t" anchorCtr="0">
            <a:noAutofit/>
          </a:bodyPr>
          <a:lstStyle/>
          <a:p>
            <a:r>
              <a:rPr lang="en-US" sz="3600" b="1" dirty="0">
                <a:solidFill>
                  <a:srgbClr val="E43794"/>
                </a:solidFill>
                <a:latin typeface="Avenir"/>
              </a:rPr>
              <a:t>Μουσείο Τέχνης του Κλίβελαντ, ΗΠΑ</a:t>
            </a:r>
          </a:p>
        </p:txBody>
      </p:sp>
      <p:cxnSp>
        <p:nvCxnSpPr>
          <p:cNvPr id="12" name="Connector: Elbow 11">
            <a:extLst>
              <a:ext uri="{FF2B5EF4-FFF2-40B4-BE49-F238E27FC236}">
                <a16:creationId xmlns:a16="http://schemas.microsoft.com/office/drawing/2014/main" xmlns:mc="http://schemas.openxmlformats.org/markup-compatibility/2006" xmlns:p14="http://schemas.microsoft.com/office/powerpoint/2010/main" xmlns:ahyp="http://schemas.microsoft.com/office/drawing/2018/hyperlinkcolor" xmlns="" id="{F8427CA9-4355-46E7-8D14-5484A7426047}"/>
              </a:ext>
            </a:extLst>
          </p:cNvPr>
          <p:cNvCxnSpPr>
            <a:cxnSpLocks/>
          </p:cNvCxnSpPr>
          <p:nvPr/>
        </p:nvCxnSpPr>
        <p:spPr>
          <a:xfrm rot="10800000" flipH="1">
            <a:off x="382431" y="707501"/>
            <a:ext cx="5760000" cy="1821206"/>
          </a:xfrm>
          <a:prstGeom prst="bentConnector3">
            <a:avLst>
              <a:gd name="adj1" fmla="val -3969"/>
            </a:avLst>
          </a:prstGeom>
          <a:ln w="38100">
            <a:solidFill>
              <a:srgbClr val="E43794"/>
            </a:solidFill>
          </a:ln>
          <a:effectLst/>
        </p:spPr>
        <p:style>
          <a:lnRef idx="1">
            <a:schemeClr val="accent1"/>
          </a:lnRef>
          <a:fillRef idx="0">
            <a:schemeClr val="accent1"/>
          </a:fillRef>
          <a:effectRef idx="0">
            <a:schemeClr val="accent1"/>
          </a:effectRef>
          <a:fontRef idx="minor">
            <a:schemeClr val="tx1"/>
          </a:fontRef>
        </p:style>
      </p:cxnSp>
      <p:sp>
        <p:nvSpPr>
          <p:cNvPr id="9" name="Google Shape;285;p33">
            <a:extLst>
              <a:ext uri="{FF2B5EF4-FFF2-40B4-BE49-F238E27FC236}">
                <a16:creationId xmlns:a16="http://schemas.microsoft.com/office/drawing/2014/main" xmlns:mc="http://schemas.openxmlformats.org/markup-compatibility/2006" xmlns:p14="http://schemas.microsoft.com/office/powerpoint/2010/main" xmlns:ahyp="http://schemas.microsoft.com/office/drawing/2018/hyperlinkcolor" xmlns="" id="{A0474C5A-4F46-ED41-BC5A-21DF5B08945C}"/>
              </a:ext>
            </a:extLst>
          </p:cNvPr>
          <p:cNvSpPr txBox="1">
            <a:spLocks/>
          </p:cNvSpPr>
          <p:nvPr/>
        </p:nvSpPr>
        <p:spPr>
          <a:xfrm>
            <a:off x="382433" y="1341372"/>
            <a:ext cx="9290959" cy="240315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en-US" sz="2400" dirty="0">
                <a:solidFill>
                  <a:schemeClr val="bg1">
                    <a:lumMod val="50000"/>
                  </a:schemeClr>
                </a:solidFill>
                <a:latin typeface="Calibri" panose="020F0502020204030204" pitchFamily="34" charset="0"/>
                <a:cs typeface="Calibri" panose="020F0502020204030204" pitchFamily="34" charset="0"/>
              </a:rPr>
              <a:t>Το Μουσείο Τέχνης του Κλίβελαντ προσέγγισε το κοινό του σχεδιάζοντας μια νέα εφαρμογή με την ονομασία </a:t>
            </a:r>
            <a:r>
              <a:rPr lang="en-US" sz="2400" dirty="0" err="1">
                <a:solidFill>
                  <a:schemeClr val="bg1">
                    <a:lumMod val="50000"/>
                  </a:schemeClr>
                </a:solidFill>
                <a:latin typeface="Calibri" panose="020F0502020204030204" pitchFamily="34" charset="0"/>
                <a:cs typeface="Calibri" panose="020F0502020204030204" pitchFamily="34" charset="0"/>
              </a:rPr>
              <a:t>ArtLens</a:t>
            </a:r>
            <a:r>
              <a:rPr lang="en-US" sz="2400" dirty="0">
                <a:solidFill>
                  <a:schemeClr val="bg1">
                    <a:lumMod val="50000"/>
                  </a:schemeClr>
                </a:solidFill>
                <a:latin typeface="Calibri" panose="020F0502020204030204" pitchFamily="34" charset="0"/>
                <a:cs typeface="Calibri" panose="020F0502020204030204" pitchFamily="34" charset="0"/>
              </a:rPr>
              <a:t>. Αυτή η εφαρμογή επιτρέπει στον επισκέπτη να σχεδιάσει και να βιώσει την επίσκεψή του πριν από την άφιξή του, παίρνοντας την προγραμματισμένη περιήγησή του μαζί του στο smartphone του όταν το επισκεφθεί. Η εφαρμογή όχι μόνο τους βοηθάει στην πλοήγηση, αλλά διατηρεί τη σύνδεση με τον επισκέπτη και μετά, επιτρέποντάς του να βουτήξει στην περιήγησή του ή να δημιουργήσει μια νέα. Μπορούν επίσης να συμμετάσχουν με παιγνιώδη τρόπο, αντιστοιχίζοντας τις φωτογραφίες τους με τα εκθέματα του μουσείου. Όπως εξηγεί η Τζέιν Αλεξάντερ, επικεφαλής της ψηφιακής υπηρεσίας του μουσείου, στοχεύουν σε ένα κοινό που δεν είναι ο τυπικός επισκέπτης πολιτιστικής κληρονομιάς.</a:t>
            </a:r>
          </a:p>
          <a:p>
            <a:pPr>
              <a:buClr>
                <a:schemeClr val="dk1"/>
              </a:buClr>
              <a:buSzPts val="1100"/>
            </a:pPr>
            <a:r>
              <a:rPr lang="en-US" sz="2400" i="1" dirty="0">
                <a:solidFill>
                  <a:schemeClr val="bg1">
                    <a:lumMod val="50000"/>
                  </a:schemeClr>
                </a:solidFill>
                <a:latin typeface="Calibri" panose="020F0502020204030204" pitchFamily="34" charset="0"/>
                <a:cs typeface="Calibri" panose="020F0502020204030204" pitchFamily="34" charset="0"/>
              </a:rPr>
              <a:t>"Δεν ανταγωνιζόμαστε άλλα μουσεία. Ανταγωνιζόμαστε το Netflix". </a:t>
            </a:r>
            <a:endParaRPr lang="en-US" sz="2400" dirty="0">
              <a:solidFill>
                <a:schemeClr val="bg1">
                  <a:lumMod val="50000"/>
                </a:schemeClr>
              </a:solidFill>
              <a:latin typeface="Calibri" panose="020F0502020204030204" pitchFamily="34" charset="0"/>
              <a:cs typeface="Calibri" panose="020F0502020204030204" pitchFamily="34" charset="0"/>
            </a:endParaRPr>
          </a:p>
          <a:p>
            <a:pPr>
              <a:buClr>
                <a:schemeClr val="dk1"/>
              </a:buClr>
              <a:buSzPts val="1100"/>
            </a:pPr>
            <a:r>
              <a:rPr lang="en-US" sz="2400" dirty="0">
                <a:solidFill>
                  <a:schemeClr val="bg1">
                    <a:lumMod val="50000"/>
                  </a:schemeClr>
                </a:solidFill>
                <a:latin typeface="Calibri" panose="020F0502020204030204" pitchFamily="34" charset="0"/>
                <a:cs typeface="Calibri" panose="020F0502020204030204" pitchFamily="34" charset="0"/>
              </a:rPr>
              <a:t>Η προσέλκυση της προσοχής του πελάτη σε έναν θορυβώδη κόσμο είναι το κλειδί της επιτυχίας, σήμερα περισσότερο από ποτέ.</a:t>
            </a:r>
          </a:p>
          <a:p>
            <a:pPr>
              <a:buClr>
                <a:schemeClr val="dk1"/>
              </a:buClr>
              <a:buSzPts val="1100"/>
            </a:pPr>
            <a:endParaRPr lang="en-US" sz="2400" dirty="0">
              <a:solidFill>
                <a:schemeClr val="bg1">
                  <a:lumMod val="50000"/>
                </a:schemeClr>
              </a:solidFill>
              <a:latin typeface="Calibri" panose="020F0502020204030204" pitchFamily="34" charset="0"/>
              <a:cs typeface="Calibri" panose="020F0502020204030204" pitchFamily="34" charset="0"/>
            </a:endParaRPr>
          </a:p>
        </p:txBody>
      </p:sp>
      <p:pic>
        <p:nvPicPr>
          <p:cNvPr id="14" name="Google Shape;439;p39">
            <a:extLst>
              <a:ext uri="{FF2B5EF4-FFF2-40B4-BE49-F238E27FC236}">
                <a16:creationId xmlns:a16="http://schemas.microsoft.com/office/drawing/2014/main" xmlns:mc="http://schemas.openxmlformats.org/markup-compatibility/2006" xmlns:p14="http://schemas.microsoft.com/office/powerpoint/2010/main" xmlns:ahyp="http://schemas.microsoft.com/office/drawing/2018/hyperlinkcolor" xmlns="" id="{65B52DFD-BC72-0149-BDA3-073FA5EA09C1}"/>
              </a:ext>
            </a:extLst>
          </p:cNvPr>
          <p:cNvPicPr preferRelativeResize="0"/>
          <p:nvPr/>
        </p:nvPicPr>
        <p:blipFill rotWithShape="1">
          <a:blip r:embed="rId2" cstate="print">
            <a:alphaModFix/>
          </a:blip>
          <a:srcRect l="14905" r="14913"/>
          <a:stretch/>
        </p:blipFill>
        <p:spPr>
          <a:xfrm>
            <a:off x="9673391" y="1932807"/>
            <a:ext cx="2411667" cy="2261937"/>
          </a:xfrm>
          <a:prstGeom prst="ellipse">
            <a:avLst/>
          </a:prstGeom>
          <a:noFill/>
          <a:ln>
            <a:noFill/>
          </a:ln>
        </p:spPr>
      </p:pic>
      <p:sp>
        <p:nvSpPr>
          <p:cNvPr id="15" name="Google Shape;440;p39">
            <a:extLst>
              <a:ext uri="{FF2B5EF4-FFF2-40B4-BE49-F238E27FC236}">
                <a16:creationId xmlns:a16="http://schemas.microsoft.com/office/drawing/2014/main" xmlns:mc="http://schemas.openxmlformats.org/markup-compatibility/2006" xmlns:p14="http://schemas.microsoft.com/office/powerpoint/2010/main" xmlns:ahyp="http://schemas.microsoft.com/office/drawing/2018/hyperlinkcolor" xmlns="" id="{DAA613F0-5237-BA47-9081-F5EEC54EAFBA}"/>
              </a:ext>
            </a:extLst>
          </p:cNvPr>
          <p:cNvSpPr txBox="1"/>
          <p:nvPr/>
        </p:nvSpPr>
        <p:spPr>
          <a:xfrm>
            <a:off x="9978014" y="4757990"/>
            <a:ext cx="2021421" cy="13233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u="sng" dirty="0">
                <a:solidFill>
                  <a:schemeClr val="dk1"/>
                </a:solidFill>
                <a:latin typeface="Calibri"/>
                <a:ea typeface="Calibri"/>
                <a:cs typeface="Calibri"/>
                <a:sym typeface="Calibri"/>
                <a:hlinkClick r:id="rId3">
                  <a:extLst>
                    <a:ext uri="{A12FA001-AC4F-418D-AE19-62706E023703}">
                      <ahyp:hlinkClr xmlns:mc="http://schemas.openxmlformats.org/markup-compatibility/2006" xmlns:p14="http://schemas.microsoft.com/office/powerpoint/2010/main" xmlns:ahyp="http://schemas.microsoft.com/office/drawing/2018/hyperlinkcolor" xmlns:a16="http://schemas.microsoft.com/office/drawing/2014/main" xmlns="" val="tx"/>
                    </a:ext>
                  </a:extLst>
                </a:hlinkClick>
              </a:rPr>
              <a:t>Βυθιστείτε στο ArtLens στο Μουσείο Τέχνης του Κλίβελαντ</a:t>
            </a:r>
            <a:endParaRPr sz="20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xmlns:mc="http://schemas.openxmlformats.org/markup-compatibility/2006" xmlns:ahyp="http://schemas.microsoft.com/office/drawing/2018/hyperlinkcolor" xmlns:a16="http://schemas.microsoft.com/office/drawing/2014/main" xmlns="" val="2640132553"/>
      </p:ext>
    </p:extLst>
  </p:cSld>
  <p:clrMapOvr>
    <a:masterClrMapping/>
  </p:clrMapOvr>
  <mc:AlternateContent xmlns:mc="http://schemas.openxmlformats.org/markup-compatibility/2006">
    <mc:Choice xmlns:p14="http://schemas.microsoft.com/office/powerpoint/2010/main" xmlns:ahyp="http://schemas.microsoft.com/office/drawing/2018/hyperlinkcolor" xmlns:a16="http://schemas.microsoft.com/office/drawing/2014/main" xmlns="" Requires="p14">
      <p:transition spd="slow" p14:dur="1500">
        <p:random/>
      </p:transition>
    </mc:Choice>
    <mc:Fallback>
      <p:transition spd="slow">
        <p:random/>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mc="http://schemas.openxmlformats.org/markup-compatibility/2006" xmlns:p14="http://schemas.microsoft.com/office/powerpoint/2010/main" xmlns="" id="{2245CFBB-3F58-4B83-932B-13D4F745834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pPr marL="0" lvl="0" indent="0" algn="r" rtl="0">
                <a:spcBef>
                  <a:spcPts val="0"/>
                </a:spcBef>
                <a:spcAft>
                  <a:spcPts val="0"/>
                </a:spcAft>
                <a:buNone/>
              </a:pPr>
              <a:t>44</a:t>
            </a:fld>
            <a:endParaRPr lang="en-GB"/>
          </a:p>
        </p:txBody>
      </p:sp>
      <p:pic>
        <p:nvPicPr>
          <p:cNvPr id="6" name="Picture 5">
            <a:extLst>
              <a:ext uri="{FF2B5EF4-FFF2-40B4-BE49-F238E27FC236}">
                <a16:creationId xmlns:a16="http://schemas.microsoft.com/office/drawing/2014/main" xmlns:mc="http://schemas.openxmlformats.org/markup-compatibility/2006" xmlns:p14="http://schemas.microsoft.com/office/powerpoint/2010/main" xmlns="" id="{6AE2C740-3FB5-4C77-B93F-D62750F2AB8F}"/>
              </a:ext>
            </a:extLst>
          </p:cNvPr>
          <p:cNvPicPr>
            <a:picLocks noChangeAspect="1"/>
          </p:cNvPicPr>
          <p:nvPr/>
        </p:nvPicPr>
        <p:blipFill>
          <a:blip r:embed="rId3" cstate="print"/>
          <a:stretch>
            <a:fillRect/>
          </a:stretch>
        </p:blipFill>
        <p:spPr>
          <a:xfrm>
            <a:off x="5221465" y="1207803"/>
            <a:ext cx="6535323" cy="3338697"/>
          </a:xfrm>
          <a:prstGeom prst="rect">
            <a:avLst/>
          </a:prstGeom>
        </p:spPr>
      </p:pic>
      <p:sp>
        <p:nvSpPr>
          <p:cNvPr id="8" name="TextBox 7">
            <a:extLst>
              <a:ext uri="{FF2B5EF4-FFF2-40B4-BE49-F238E27FC236}">
                <a16:creationId xmlns:a16="http://schemas.microsoft.com/office/drawing/2014/main" xmlns:mc="http://schemas.openxmlformats.org/markup-compatibility/2006" xmlns:p14="http://schemas.microsoft.com/office/powerpoint/2010/main" xmlns="" id="{C31464C3-714A-4DD4-9944-D2310DBA76E1}"/>
              </a:ext>
            </a:extLst>
          </p:cNvPr>
          <p:cNvSpPr txBox="1"/>
          <p:nvPr/>
        </p:nvSpPr>
        <p:spPr>
          <a:xfrm>
            <a:off x="5291805" y="5064046"/>
            <a:ext cx="7406683" cy="461665"/>
          </a:xfrm>
          <a:prstGeom prst="rect">
            <a:avLst/>
          </a:prstGeom>
          <a:noFill/>
        </p:spPr>
        <p:txBody>
          <a:bodyPr wrap="square">
            <a:spAutoFit/>
          </a:bodyPr>
          <a:lstStyle/>
          <a:p>
            <a:r>
              <a:rPr lang="en-GB" sz="2400" dirty="0">
                <a:latin typeface="Avenir" panose="02000503020000020003"/>
              </a:rPr>
              <a:t>https://www.youtube.com/watch?v=7gvclNFzGPk</a:t>
            </a:r>
          </a:p>
        </p:txBody>
      </p:sp>
      <p:sp>
        <p:nvSpPr>
          <p:cNvPr id="10" name="Text Placeholder 9">
            <a:extLst>
              <a:ext uri="{FF2B5EF4-FFF2-40B4-BE49-F238E27FC236}">
                <a16:creationId xmlns:a16="http://schemas.microsoft.com/office/drawing/2014/main" xmlns:mc="http://schemas.openxmlformats.org/markup-compatibility/2006" xmlns:p14="http://schemas.microsoft.com/office/powerpoint/2010/main" xmlns="" id="{3F10A4D2-BF0B-42D7-9E53-42FB9C7F20E8}"/>
              </a:ext>
            </a:extLst>
          </p:cNvPr>
          <p:cNvSpPr>
            <a:spLocks noGrp="1"/>
          </p:cNvSpPr>
          <p:nvPr>
            <p:ph type="body" idx="2"/>
          </p:nvPr>
        </p:nvSpPr>
        <p:spPr>
          <a:xfrm>
            <a:off x="410096" y="1106511"/>
            <a:ext cx="4035419" cy="4075041"/>
          </a:xfrm>
        </p:spPr>
        <p:txBody>
          <a:bodyPr/>
          <a:lstStyle/>
          <a:p>
            <a:r>
              <a:rPr lang="pt-BR" sz="3200" b="0" i="0" dirty="0">
                <a:solidFill>
                  <a:srgbClr val="000000"/>
                </a:solidFill>
                <a:effectLst/>
              </a:rPr>
              <a:t>Museu Nacional d'Art de Catalunya </a:t>
            </a:r>
            <a:endParaRPr lang="en-GB" sz="3200" dirty="0"/>
          </a:p>
        </p:txBody>
      </p:sp>
      <p:pic>
        <p:nvPicPr>
          <p:cNvPr id="12" name="Picture 11">
            <a:extLst>
              <a:ext uri="{FF2B5EF4-FFF2-40B4-BE49-F238E27FC236}">
                <a16:creationId xmlns:a16="http://schemas.microsoft.com/office/drawing/2014/main" xmlns:mc="http://schemas.openxmlformats.org/markup-compatibility/2006" xmlns:p14="http://schemas.microsoft.com/office/powerpoint/2010/main" xmlns="" id="{507802B2-E8E3-4356-AC4D-8C9E39D0892C}"/>
              </a:ext>
            </a:extLst>
          </p:cNvPr>
          <p:cNvPicPr>
            <a:picLocks noChangeAspect="1"/>
          </p:cNvPicPr>
          <p:nvPr/>
        </p:nvPicPr>
        <p:blipFill>
          <a:blip r:embed="rId4" cstate="print"/>
          <a:stretch>
            <a:fillRect/>
          </a:stretch>
        </p:blipFill>
        <p:spPr>
          <a:xfrm>
            <a:off x="873164" y="2173276"/>
            <a:ext cx="3109280" cy="3527606"/>
          </a:xfrm>
          <a:prstGeom prst="rect">
            <a:avLst/>
          </a:prstGeom>
        </p:spPr>
      </p:pic>
      <p:sp>
        <p:nvSpPr>
          <p:cNvPr id="15" name="TextBox 14">
            <a:extLst>
              <a:ext uri="{FF2B5EF4-FFF2-40B4-BE49-F238E27FC236}">
                <a16:creationId xmlns:a16="http://schemas.microsoft.com/office/drawing/2014/main" xmlns:mc="http://schemas.openxmlformats.org/markup-compatibility/2006" xmlns:p14="http://schemas.microsoft.com/office/powerpoint/2010/main" xmlns="" id="{FD639930-C6C4-481C-AF1D-3056F0DFB3C9}"/>
              </a:ext>
            </a:extLst>
          </p:cNvPr>
          <p:cNvSpPr txBox="1"/>
          <p:nvPr/>
        </p:nvSpPr>
        <p:spPr>
          <a:xfrm>
            <a:off x="809606" y="5700884"/>
            <a:ext cx="3635909" cy="1200329"/>
          </a:xfrm>
          <a:prstGeom prst="rect">
            <a:avLst/>
          </a:prstGeom>
          <a:noFill/>
        </p:spPr>
        <p:txBody>
          <a:bodyPr wrap="square" rtlCol="0">
            <a:spAutoFit/>
          </a:bodyPr>
          <a:lstStyle/>
          <a:p>
            <a:r>
              <a:rPr lang="en-GB" sz="2400" dirty="0">
                <a:latin typeface="Avenir" panose="02000503020000020003"/>
                <a:hlinkClick r:id="rId5"/>
              </a:rPr>
              <a:t>Ιστολόγιο μουσείων - Χαρτογράφηση διαδρομής επισκεπτών </a:t>
            </a:r>
            <a:endParaRPr lang="en-GB" sz="2400" dirty="0">
              <a:latin typeface="Avenir" panose="02000503020000020003"/>
            </a:endParaRPr>
          </a:p>
        </p:txBody>
      </p:sp>
      <p:sp>
        <p:nvSpPr>
          <p:cNvPr id="17" name="TextBox 16">
            <a:extLst>
              <a:ext uri="{FF2B5EF4-FFF2-40B4-BE49-F238E27FC236}">
                <a16:creationId xmlns:a16="http://schemas.microsoft.com/office/drawing/2014/main" xmlns:mc="http://schemas.openxmlformats.org/markup-compatibility/2006" xmlns:p14="http://schemas.microsoft.com/office/powerpoint/2010/main" xmlns="" id="{D5FCFF21-045A-48B5-AF25-314970F41D35}"/>
              </a:ext>
            </a:extLst>
          </p:cNvPr>
          <p:cNvSpPr txBox="1"/>
          <p:nvPr/>
        </p:nvSpPr>
        <p:spPr>
          <a:xfrm>
            <a:off x="5291804" y="5700882"/>
            <a:ext cx="6541477" cy="1046440"/>
          </a:xfrm>
          <a:prstGeom prst="rect">
            <a:avLst/>
          </a:prstGeom>
          <a:noFill/>
        </p:spPr>
        <p:txBody>
          <a:bodyPr wrap="square">
            <a:spAutoFit/>
          </a:bodyPr>
          <a:lstStyle/>
          <a:p>
            <a:r>
              <a:rPr lang="en-GB" sz="2400" dirty="0">
                <a:latin typeface="Avenir" panose="02000503020000020003"/>
                <a:hlinkClick r:id="rId6"/>
              </a:rPr>
              <a:t>Το κοινό του μέλλοντος - The Immersive Journey Report</a:t>
            </a:r>
            <a:endParaRPr lang="en-GB" sz="2400" dirty="0">
              <a:latin typeface="Avenir" panose="02000503020000020003"/>
            </a:endParaRPr>
          </a:p>
          <a:p>
            <a:endParaRPr lang="en-GB" dirty="0"/>
          </a:p>
        </p:txBody>
      </p:sp>
      <p:sp>
        <p:nvSpPr>
          <p:cNvPr id="19" name="TextBox 18">
            <a:extLst>
              <a:ext uri="{FF2B5EF4-FFF2-40B4-BE49-F238E27FC236}">
                <a16:creationId xmlns:a16="http://schemas.microsoft.com/office/drawing/2014/main" xmlns:mc="http://schemas.openxmlformats.org/markup-compatibility/2006" xmlns:p14="http://schemas.microsoft.com/office/powerpoint/2010/main" xmlns="" id="{23C87B87-E07C-47F1-B1DB-36B4A81115D2}"/>
              </a:ext>
            </a:extLst>
          </p:cNvPr>
          <p:cNvSpPr txBox="1"/>
          <p:nvPr/>
        </p:nvSpPr>
        <p:spPr>
          <a:xfrm>
            <a:off x="630622" y="2404"/>
            <a:ext cx="5964623" cy="584775"/>
          </a:xfrm>
          <a:prstGeom prst="rect">
            <a:avLst/>
          </a:prstGeom>
          <a:noFill/>
        </p:spPr>
        <p:txBody>
          <a:bodyPr wrap="square" rtlCol="0">
            <a:spAutoFit/>
          </a:bodyPr>
          <a:lstStyle/>
          <a:p>
            <a:r>
              <a:rPr lang="en-GB" sz="3200" dirty="0">
                <a:solidFill>
                  <a:schemeClr val="bg1"/>
                </a:solidFill>
              </a:rPr>
              <a:t>Πόροι</a:t>
            </a:r>
          </a:p>
        </p:txBody>
      </p:sp>
    </p:spTree>
    <p:extLst>
      <p:ext uri="{BB962C8B-B14F-4D97-AF65-F5344CB8AC3E}">
        <p14:creationId xmlns:p14="http://schemas.microsoft.com/office/powerpoint/2010/main" xmlns:mc="http://schemas.openxmlformats.org/markup-compatibility/2006" xmlns:a16="http://schemas.microsoft.com/office/drawing/2014/main" xmlns="" val="3768003993"/>
      </p:ext>
    </p:extLst>
  </p:cSld>
  <p:clrMapOvr>
    <a:masterClrMapping/>
  </p:clrMapOvr>
  <mc:AlternateContent xmlns:mc="http://schemas.openxmlformats.org/markup-compatibility/2006">
    <mc:Choice xmlns:p14="http://schemas.microsoft.com/office/powerpoint/2010/main" xmlns:a16="http://schemas.microsoft.com/office/drawing/2014/main" xmlns="" Requires="p14">
      <p:transition spd="slow" p14:dur="1500">
        <p:random/>
      </p:transition>
    </mc:Choice>
    <mc:Fallback>
      <p:transition spd="slow">
        <p:random/>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40"/>
          <p:cNvSpPr txBox="1">
            <a:spLocks noGrp="1"/>
          </p:cNvSpPr>
          <p:nvPr>
            <p:ph type="sldNum" idx="12"/>
          </p:nvPr>
        </p:nvSpPr>
        <p:spPr>
          <a:xfrm>
            <a:off x="7722021" y="6560802"/>
            <a:ext cx="4301303" cy="22956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45</a:t>
            </a:fld>
            <a:endParaRPr/>
          </a:p>
        </p:txBody>
      </p:sp>
      <p:sp>
        <p:nvSpPr>
          <p:cNvPr id="447" name="Google Shape;447;p40"/>
          <p:cNvSpPr txBox="1">
            <a:spLocks noGrp="1"/>
          </p:cNvSpPr>
          <p:nvPr>
            <p:ph type="body" idx="1"/>
          </p:nvPr>
        </p:nvSpPr>
        <p:spPr>
          <a:xfrm>
            <a:off x="324265" y="67637"/>
            <a:ext cx="11260668" cy="63152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GB" sz="3600" b="1">
                <a:solidFill>
                  <a:schemeClr val="lt1"/>
                </a:solidFill>
                <a:latin typeface="Avenir"/>
                <a:ea typeface="Avenir"/>
                <a:cs typeface="Avenir"/>
                <a:sym typeface="Avenir"/>
              </a:rPr>
              <a:t>Δωρεάν εργαλεία για την κατανόηση του κοινού σας</a:t>
            </a:r>
            <a:endParaRPr/>
          </a:p>
          <a:p>
            <a:pPr marL="0" lvl="0" indent="0" algn="l" rtl="0">
              <a:lnSpc>
                <a:spcPct val="90000"/>
              </a:lnSpc>
              <a:spcBef>
                <a:spcPts val="1000"/>
              </a:spcBef>
              <a:spcAft>
                <a:spcPts val="0"/>
              </a:spcAft>
              <a:buClr>
                <a:srgbClr val="E43794"/>
              </a:buClr>
              <a:buSzPts val="3600"/>
              <a:buNone/>
            </a:pPr>
            <a:endParaRPr/>
          </a:p>
        </p:txBody>
      </p:sp>
      <p:sp>
        <p:nvSpPr>
          <p:cNvPr id="448" name="Google Shape;448;p40"/>
          <p:cNvSpPr txBox="1">
            <a:spLocks noGrp="1"/>
          </p:cNvSpPr>
          <p:nvPr>
            <p:ph type="body" idx="2"/>
          </p:nvPr>
        </p:nvSpPr>
        <p:spPr>
          <a:xfrm>
            <a:off x="390556" y="1376474"/>
            <a:ext cx="11393253" cy="151409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21202E"/>
              </a:buClr>
              <a:buSzPts val="2400"/>
              <a:buNone/>
            </a:pPr>
            <a:r>
              <a:rPr lang="en-GB" sz="2400" b="0" dirty="0">
                <a:solidFill>
                  <a:schemeClr val="tx2">
                    <a:lumMod val="25000"/>
                  </a:schemeClr>
                </a:solidFill>
                <a:latin typeface="Calibri" panose="020F0502020204030204" pitchFamily="34" charset="0"/>
                <a:cs typeface="Calibri" panose="020F0502020204030204" pitchFamily="34" charset="0"/>
              </a:rPr>
              <a:t>Σας δείχνει ποιες λέξεις-κλειδιά αποδίδουν καλύτερα για τη βελτιστοποίηση μηχανών αναζήτησης (SEO).  SEO σημαίνει προσαρμογή και βελτιστοποίηση της διαδικτυακής σας επικοινωνίας με τη χρήση λέξεων-κλειδιών στις οποίες ανταποκρίνεται η Google τοποθετώντας τον ιστότοπό σας στην κορυφή της Σελίδας Αποτελεσμάτων Μηχανών Αναζήτησης. </a:t>
            </a:r>
            <a:endParaRPr sz="2400" dirty="0">
              <a:solidFill>
                <a:schemeClr val="tx2">
                  <a:lumMod val="25000"/>
                </a:schemeClr>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rgbClr val="7F7F7F"/>
              </a:buClr>
              <a:buSzPts val="2400"/>
              <a:buNone/>
            </a:pPr>
            <a:endParaRPr dirty="0">
              <a:latin typeface="Calibri" panose="020F0502020204030204" pitchFamily="34" charset="0"/>
              <a:cs typeface="Calibri" panose="020F0502020204030204" pitchFamily="34" charset="0"/>
            </a:endParaRPr>
          </a:p>
        </p:txBody>
      </p:sp>
      <p:pic>
        <p:nvPicPr>
          <p:cNvPr id="449" name="Google Shape;449;p40">
            <a:hlinkClick r:id="rId3"/>
          </p:cNvPr>
          <p:cNvPicPr preferRelativeResize="0"/>
          <p:nvPr/>
        </p:nvPicPr>
        <p:blipFill rotWithShape="1">
          <a:blip r:embed="rId4" cstate="print">
            <a:alphaModFix/>
          </a:blip>
          <a:srcRect/>
          <a:stretch/>
        </p:blipFill>
        <p:spPr>
          <a:xfrm>
            <a:off x="324264" y="844465"/>
            <a:ext cx="2468835" cy="740821"/>
          </a:xfrm>
          <a:prstGeom prst="rect">
            <a:avLst/>
          </a:prstGeom>
          <a:noFill/>
          <a:ln>
            <a:noFill/>
          </a:ln>
        </p:spPr>
      </p:pic>
      <p:pic>
        <p:nvPicPr>
          <p:cNvPr id="450" name="Google Shape;450;p40">
            <a:hlinkClick r:id="rId5"/>
          </p:cNvPr>
          <p:cNvPicPr preferRelativeResize="0"/>
          <p:nvPr/>
        </p:nvPicPr>
        <p:blipFill rotWithShape="1">
          <a:blip r:embed="rId6" cstate="print">
            <a:alphaModFix/>
          </a:blip>
          <a:srcRect t="22805" r="5081" b="19891"/>
          <a:stretch/>
        </p:blipFill>
        <p:spPr>
          <a:xfrm>
            <a:off x="113123" y="2698773"/>
            <a:ext cx="3346515" cy="671191"/>
          </a:xfrm>
          <a:prstGeom prst="rect">
            <a:avLst/>
          </a:prstGeom>
          <a:noFill/>
          <a:ln>
            <a:noFill/>
          </a:ln>
        </p:spPr>
      </p:pic>
      <p:sp>
        <p:nvSpPr>
          <p:cNvPr id="451" name="Google Shape;451;p40"/>
          <p:cNvSpPr txBox="1"/>
          <p:nvPr/>
        </p:nvSpPr>
        <p:spPr>
          <a:xfrm>
            <a:off x="398763" y="3286903"/>
            <a:ext cx="11385047" cy="1569620"/>
          </a:xfrm>
          <a:prstGeom prst="rect">
            <a:avLst/>
          </a:prstGeom>
          <a:noFill/>
          <a:ln>
            <a:noFill/>
          </a:ln>
        </p:spPr>
        <p:txBody>
          <a:bodyPr spcFirstLastPara="1" wrap="square" lIns="91425" tIns="45700" rIns="91425" bIns="45700" anchor="t" anchorCtr="0">
            <a:spAutoFit/>
          </a:bodyPr>
          <a:lstStyle/>
          <a:p>
            <a:pPr lvl="0" algn="just">
              <a:buClr>
                <a:schemeClr val="dk1"/>
              </a:buClr>
              <a:buSzPts val="1100"/>
            </a:pPr>
            <a:r>
              <a:rPr lang="en-GB" sz="2400" b="0" dirty="0">
                <a:solidFill>
                  <a:schemeClr val="tx2">
                    <a:lumMod val="25000"/>
                  </a:schemeClr>
                </a:solidFill>
                <a:latin typeface="Calibri" panose="020F0502020204030204" pitchFamily="34" charset="0"/>
                <a:ea typeface="Avenir"/>
                <a:cs typeface="Calibri" panose="020F0502020204030204" pitchFamily="34" charset="0"/>
                <a:sym typeface="Avenir"/>
              </a:rPr>
              <a:t>Επιτρέπει την παρακολούθηση της απόδοσης του ιστότοπού σας και την </a:t>
            </a:r>
            <a:r>
              <a:rPr lang="en-GB" sz="2400" b="0" dirty="0" err="1">
                <a:solidFill>
                  <a:schemeClr val="tx2">
                    <a:lumMod val="25000"/>
                  </a:schemeClr>
                </a:solidFill>
                <a:latin typeface="Calibri" panose="020F0502020204030204" pitchFamily="34" charset="0"/>
                <a:ea typeface="Avenir"/>
                <a:cs typeface="Calibri" panose="020F0502020204030204" pitchFamily="34" charset="0"/>
                <a:sym typeface="Avenir"/>
              </a:rPr>
              <a:t>ανάλυση </a:t>
            </a:r>
            <a:r>
              <a:rPr lang="en-GB" sz="2400" b="0" dirty="0">
                <a:solidFill>
                  <a:schemeClr val="tx2">
                    <a:lumMod val="25000"/>
                  </a:schemeClr>
                </a:solidFill>
                <a:latin typeface="Calibri" panose="020F0502020204030204" pitchFamily="34" charset="0"/>
                <a:ea typeface="Avenir"/>
                <a:cs typeface="Calibri" panose="020F0502020204030204" pitchFamily="34" charset="0"/>
                <a:sym typeface="Avenir"/>
              </a:rPr>
              <a:t>του κοινού σας. Βάζοντας μια συμβολοσειρά στη διεύθυνση URL του ιστότοπού σας, θα μπορείτε να γνωρίζετε τα πάντα </a:t>
            </a:r>
            <a:r>
              <a:rPr lang="en-GB" sz="2400" dirty="0">
                <a:solidFill>
                  <a:schemeClr val="tx2">
                    <a:lumMod val="25000"/>
                  </a:schemeClr>
                </a:solidFill>
                <a:latin typeface="Calibri" panose="020F0502020204030204" pitchFamily="34" charset="0"/>
                <a:ea typeface="Avenir"/>
                <a:cs typeface="Calibri" panose="020F0502020204030204" pitchFamily="34" charset="0"/>
                <a:sym typeface="Avenir"/>
              </a:rPr>
              <a:t>για τη </a:t>
            </a:r>
            <a:r>
              <a:rPr lang="en-GB" sz="2400" dirty="0" err="1">
                <a:solidFill>
                  <a:schemeClr val="tx2">
                    <a:lumMod val="25000"/>
                  </a:schemeClr>
                </a:solidFill>
                <a:latin typeface="Calibri" panose="020F0502020204030204" pitchFamily="34" charset="0"/>
                <a:ea typeface="Avenir"/>
                <a:cs typeface="Calibri" panose="020F0502020204030204" pitchFamily="34" charset="0"/>
                <a:sym typeface="Avenir"/>
              </a:rPr>
              <a:t>συμπεριφορά </a:t>
            </a:r>
            <a:r>
              <a:rPr lang="en-GB" sz="2400" dirty="0">
                <a:solidFill>
                  <a:schemeClr val="tx2">
                    <a:lumMod val="25000"/>
                  </a:schemeClr>
                </a:solidFill>
                <a:latin typeface="Calibri" panose="020F0502020204030204" pitchFamily="34" charset="0"/>
                <a:ea typeface="Avenir"/>
                <a:cs typeface="Calibri" panose="020F0502020204030204" pitchFamily="34" charset="0"/>
                <a:sym typeface="Avenir"/>
              </a:rPr>
              <a:t>των επισκεπτών στον </a:t>
            </a:r>
            <a:r>
              <a:rPr lang="en-GB" sz="2400" b="0" dirty="0">
                <a:solidFill>
                  <a:schemeClr val="tx2">
                    <a:lumMod val="25000"/>
                  </a:schemeClr>
                </a:solidFill>
                <a:latin typeface="Calibri" panose="020F0502020204030204" pitchFamily="34" charset="0"/>
                <a:ea typeface="Avenir"/>
                <a:cs typeface="Calibri" panose="020F0502020204030204" pitchFamily="34" charset="0"/>
                <a:sym typeface="Avenir"/>
              </a:rPr>
              <a:t>ιστότοπό σας, όπως πόσες σελίδες του ιστότοπου επισκέπτονται και πολλά άλλα.</a:t>
            </a:r>
            <a:endParaRPr dirty="0">
              <a:solidFill>
                <a:schemeClr val="tx2">
                  <a:lumMod val="25000"/>
                </a:schemeClr>
              </a:solidFill>
              <a:latin typeface="Calibri" panose="020F0502020204030204" pitchFamily="34" charset="0"/>
              <a:cs typeface="Calibri" panose="020F0502020204030204" pitchFamily="34" charset="0"/>
            </a:endParaRPr>
          </a:p>
        </p:txBody>
      </p:sp>
      <p:pic>
        <p:nvPicPr>
          <p:cNvPr id="452" name="Google Shape;452;p40">
            <a:hlinkClick r:id="rId7"/>
          </p:cNvPr>
          <p:cNvPicPr preferRelativeResize="0"/>
          <p:nvPr/>
        </p:nvPicPr>
        <p:blipFill rotWithShape="1">
          <a:blip r:embed="rId8" cstate="print">
            <a:alphaModFix/>
          </a:blip>
          <a:srcRect/>
          <a:stretch/>
        </p:blipFill>
        <p:spPr>
          <a:xfrm>
            <a:off x="398763" y="4950019"/>
            <a:ext cx="2077648" cy="361774"/>
          </a:xfrm>
          <a:prstGeom prst="rect">
            <a:avLst/>
          </a:prstGeom>
          <a:noFill/>
          <a:ln>
            <a:noFill/>
          </a:ln>
        </p:spPr>
      </p:pic>
      <p:sp>
        <p:nvSpPr>
          <p:cNvPr id="453" name="Google Shape;453;p40"/>
          <p:cNvSpPr txBox="1"/>
          <p:nvPr/>
        </p:nvSpPr>
        <p:spPr>
          <a:xfrm>
            <a:off x="390558" y="5360472"/>
            <a:ext cx="11543471" cy="120028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Clr>
                <a:schemeClr val="dk1"/>
              </a:buClr>
              <a:buSzPts val="1100"/>
              <a:buFont typeface="Avenir"/>
              <a:buNone/>
            </a:pPr>
            <a:r>
              <a:rPr lang="en-GB" sz="2400" b="0" dirty="0">
                <a:solidFill>
                  <a:schemeClr val="tx2">
                    <a:lumMod val="25000"/>
                  </a:schemeClr>
                </a:solidFill>
                <a:latin typeface="Calibri" panose="020F0502020204030204" pitchFamily="34" charset="0"/>
                <a:ea typeface="Avenir"/>
                <a:cs typeface="Calibri" panose="020F0502020204030204" pitchFamily="34" charset="0"/>
                <a:sym typeface="Avenir"/>
              </a:rPr>
              <a:t>Σας δίνει βαθύτερη γνώση σχετικά με τις προτιμήσεις, τον τρόπο ζωής και τις </a:t>
            </a:r>
            <a:r>
              <a:rPr lang="en-GB" sz="2400" b="0" dirty="0" err="1">
                <a:solidFill>
                  <a:schemeClr val="tx2">
                    <a:lumMod val="25000"/>
                  </a:schemeClr>
                </a:solidFill>
                <a:latin typeface="Calibri" panose="020F0502020204030204" pitchFamily="34" charset="0"/>
                <a:ea typeface="Avenir"/>
                <a:cs typeface="Calibri" panose="020F0502020204030204" pitchFamily="34" charset="0"/>
                <a:sym typeface="Avenir"/>
              </a:rPr>
              <a:t>συμπεριφορές του </a:t>
            </a:r>
            <a:r>
              <a:rPr lang="en-GB" sz="2400" b="0" dirty="0">
                <a:solidFill>
                  <a:schemeClr val="tx2">
                    <a:lumMod val="25000"/>
                  </a:schemeClr>
                </a:solidFill>
                <a:latin typeface="Calibri" panose="020F0502020204030204" pitchFamily="34" charset="0"/>
                <a:ea typeface="Avenir"/>
                <a:cs typeface="Calibri" panose="020F0502020204030204" pitchFamily="34" charset="0"/>
                <a:sym typeface="Avenir"/>
              </a:rPr>
              <a:t>κοινού-στόχου σας. Μπορείτε να μάθετε πώς ο χρήστης ζει την online εμπειρία, πώς συμπεριφέρεται κατά την κύλιση της ροής. </a:t>
            </a:r>
            <a:endParaRPr dirty="0">
              <a:solidFill>
                <a:schemeClr val="tx2">
                  <a:lumMod val="25000"/>
                </a:schemeClr>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42"/>
          <p:cNvSpPr txBox="1">
            <a:spLocks noGrp="1"/>
          </p:cNvSpPr>
          <p:nvPr>
            <p:ph type="sldNum" idx="12"/>
          </p:nvPr>
        </p:nvSpPr>
        <p:spPr>
          <a:xfrm>
            <a:off x="7722021" y="6560802"/>
            <a:ext cx="4301303" cy="22956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46</a:t>
            </a:fld>
            <a:endParaRPr/>
          </a:p>
        </p:txBody>
      </p:sp>
      <p:sp>
        <p:nvSpPr>
          <p:cNvPr id="465" name="Google Shape;465;p42"/>
          <p:cNvSpPr txBox="1">
            <a:spLocks noGrp="1"/>
          </p:cNvSpPr>
          <p:nvPr>
            <p:ph type="body" idx="1"/>
          </p:nvPr>
        </p:nvSpPr>
        <p:spPr>
          <a:xfrm>
            <a:off x="267703" y="67637"/>
            <a:ext cx="11260668" cy="63152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GB">
                <a:solidFill>
                  <a:schemeClr val="lt1"/>
                </a:solidFill>
              </a:rPr>
              <a:t>Αναφορές</a:t>
            </a:r>
            <a:endParaRPr/>
          </a:p>
        </p:txBody>
      </p:sp>
      <p:sp>
        <p:nvSpPr>
          <p:cNvPr id="466" name="Google Shape;466;p42"/>
          <p:cNvSpPr txBox="1">
            <a:spLocks noGrp="1"/>
          </p:cNvSpPr>
          <p:nvPr>
            <p:ph type="body" idx="2"/>
          </p:nvPr>
        </p:nvSpPr>
        <p:spPr>
          <a:xfrm>
            <a:off x="0" y="887680"/>
            <a:ext cx="12023323" cy="5787902"/>
          </a:xfrm>
          <a:prstGeom prst="rect">
            <a:avLst/>
          </a:prstGeom>
          <a:noFill/>
          <a:ln>
            <a:noFill/>
          </a:ln>
        </p:spPr>
        <p:txBody>
          <a:bodyPr spcFirstLastPara="1" wrap="square" lIns="91425" tIns="45700" rIns="91425" bIns="45700" anchor="t" anchorCtr="0">
            <a:noAutofit/>
          </a:bodyPr>
          <a:lstStyle/>
          <a:p>
            <a:pPr marL="495300" indent="-342900">
              <a:buClr>
                <a:srgbClr val="FBE000"/>
              </a:buClr>
              <a:buSzPts val="1200"/>
              <a:buFont typeface="Arial" panose="020B0604020202020204" pitchFamily="34" charset="0"/>
              <a:buChar char="•"/>
            </a:pPr>
            <a:r>
              <a:rPr lang="en-GB" sz="2000" dirty="0">
                <a:solidFill>
                  <a:schemeClr val="tx2">
                    <a:lumMod val="25000"/>
                  </a:schemeClr>
                </a:solidFill>
                <a:latin typeface="Calibri" panose="020F0502020204030204" pitchFamily="34" charset="0"/>
                <a:cs typeface="Calibri" panose="020F0502020204030204" pitchFamily="34" charset="0"/>
              </a:rPr>
              <a:t>Abrams (2019), Personas and designing the ideal museum experience, προσβάσιμο στη </a:t>
            </a:r>
            <a:r>
              <a:rPr lang="en-GB" sz="2000" u="sng" dirty="0">
                <a:solidFill>
                  <a:schemeClr val="tx2">
                    <a:lumMod val="25000"/>
                  </a:schemeClr>
                </a:solidFill>
                <a:latin typeface="Calibri" panose="020F0502020204030204" pitchFamily="34" charset="0"/>
                <a:cs typeface="Calibri" panose="020F0502020204030204" pitchFamily="34" charset="0"/>
                <a:hlinkClick r:id="rId3">
                  <a:extLst>
                    <a:ext uri="{A12FA001-AC4F-418D-AE19-62706E023703}">
                      <ahyp:hlinkClr xmlns:p14="http://schemas.microsoft.com/office/powerpoint/2010/main" xmlns:mc="http://schemas.openxmlformats.org/markup-compatibility/2006" xmlns:ahyp="http://schemas.microsoft.com/office/drawing/2018/hyperlinkcolor" xmlns="" val="tx"/>
                    </a:ext>
                  </a:extLst>
                </a:hlinkClick>
              </a:rPr>
              <a:t>διεύθυνση: https://cutt.ly/DQnUvg1</a:t>
            </a:r>
            <a:endParaRPr lang="en-GB" sz="2000" u="sng" dirty="0">
              <a:solidFill>
                <a:schemeClr val="tx2">
                  <a:lumMod val="25000"/>
                </a:schemeClr>
              </a:solidFill>
              <a:latin typeface="Calibri" panose="020F0502020204030204" pitchFamily="34" charset="0"/>
              <a:cs typeface="Calibri" panose="020F0502020204030204" pitchFamily="34" charset="0"/>
            </a:endParaRPr>
          </a:p>
          <a:p>
            <a:pPr marL="495300" indent="-342900">
              <a:buClr>
                <a:srgbClr val="FBE000"/>
              </a:buClr>
              <a:buSzPts val="1200"/>
              <a:buFont typeface="Arial" panose="020B0604020202020204" pitchFamily="34" charset="0"/>
              <a:buChar char="•"/>
            </a:pPr>
            <a:r>
              <a:rPr lang="en-GB" sz="2000" dirty="0">
                <a:solidFill>
                  <a:schemeClr val="tx2">
                    <a:lumMod val="25000"/>
                  </a:schemeClr>
                </a:solidFill>
                <a:latin typeface="Calibri" panose="020F0502020204030204" pitchFamily="34" charset="0"/>
                <a:cs typeface="Calibri" panose="020F0502020204030204" pitchFamily="34" charset="0"/>
              </a:rPr>
              <a:t>Chen (2021), How The V&amp;A's New Digital Platform </a:t>
            </a:r>
            <a:r>
              <a:rPr lang="en-GB" sz="2000" dirty="0" err="1">
                <a:solidFill>
                  <a:schemeClr val="tx2">
                    <a:lumMod val="25000"/>
                  </a:schemeClr>
                </a:solidFill>
                <a:latin typeface="Calibri" panose="020F0502020204030204" pitchFamily="34" charset="0"/>
                <a:cs typeface="Calibri" panose="020F0502020204030204" pitchFamily="34" charset="0"/>
              </a:rPr>
              <a:t>Centers </a:t>
            </a:r>
            <a:r>
              <a:rPr lang="en-GB" sz="2000" dirty="0">
                <a:solidFill>
                  <a:schemeClr val="tx2">
                    <a:lumMod val="25000"/>
                  </a:schemeClr>
                </a:solidFill>
                <a:latin typeface="Calibri" panose="020F0502020204030204" pitchFamily="34" charset="0"/>
                <a:cs typeface="Calibri" panose="020F0502020204030204" pitchFamily="34" charset="0"/>
              </a:rPr>
              <a:t>Access and Audience, προσβάσιμο στη </a:t>
            </a:r>
            <a:r>
              <a:rPr lang="en-GB" sz="2000" u="sng" dirty="0">
                <a:solidFill>
                  <a:schemeClr val="tx2">
                    <a:lumMod val="25000"/>
                  </a:schemeClr>
                </a:solidFill>
                <a:latin typeface="Calibri" panose="020F0502020204030204" pitchFamily="34" charset="0"/>
                <a:cs typeface="Calibri" panose="020F0502020204030204" pitchFamily="34" charset="0"/>
                <a:hlinkClick r:id="rId4">
                  <a:extLst>
                    <a:ext uri="{A12FA001-AC4F-418D-AE19-62706E023703}">
                      <ahyp:hlinkClr xmlns:p14="http://schemas.microsoft.com/office/powerpoint/2010/main" xmlns:mc="http://schemas.openxmlformats.org/markup-compatibility/2006" xmlns:ahyp="http://schemas.microsoft.com/office/drawing/2018/hyperlinkcolor" xmlns="" val="tx"/>
                    </a:ext>
                  </a:extLst>
                </a:hlinkClick>
              </a:rPr>
              <a:t>διεύθυνση: https:</a:t>
            </a:r>
            <a:r>
              <a:rPr lang="en-GB" sz="2000" dirty="0">
                <a:solidFill>
                  <a:schemeClr val="tx2">
                    <a:lumMod val="25000"/>
                  </a:schemeClr>
                </a:solidFill>
                <a:latin typeface="Calibri" panose="020F0502020204030204" pitchFamily="34" charset="0"/>
                <a:cs typeface="Calibri" panose="020F0502020204030204" pitchFamily="34" charset="0"/>
              </a:rPr>
              <a:t>//cutt.ly/snJdFZa </a:t>
            </a:r>
          </a:p>
          <a:p>
            <a:pPr indent="-304800">
              <a:buClr>
                <a:srgbClr val="FBE000"/>
              </a:buClr>
              <a:buSzPts val="1200"/>
              <a:buFont typeface="Arial"/>
              <a:buChar char="●"/>
            </a:pPr>
            <a:r>
              <a:rPr lang="en-GB" sz="2000" dirty="0">
                <a:solidFill>
                  <a:schemeClr val="tx2">
                    <a:lumMod val="25000"/>
                  </a:schemeClr>
                </a:solidFill>
                <a:latin typeface="Calibri" panose="020F0502020204030204" pitchFamily="34" charset="0"/>
                <a:cs typeface="Calibri" panose="020F0502020204030204" pitchFamily="34" charset="0"/>
              </a:rPr>
              <a:t>Coates (2019), Modern museums in the internet generation - memes and millennials, προσβάσιμο στη </a:t>
            </a:r>
            <a:r>
              <a:rPr lang="en-GB" sz="2000" u="sng" dirty="0">
                <a:solidFill>
                  <a:schemeClr val="tx2">
                    <a:lumMod val="25000"/>
                  </a:schemeClr>
                </a:solidFill>
                <a:latin typeface="Calibri" panose="020F0502020204030204" pitchFamily="34" charset="0"/>
                <a:cs typeface="Calibri" panose="020F0502020204030204" pitchFamily="34" charset="0"/>
                <a:hlinkClick r:id="rId5">
                  <a:extLst>
                    <a:ext uri="{A12FA001-AC4F-418D-AE19-62706E023703}">
                      <ahyp:hlinkClr xmlns:p14="http://schemas.microsoft.com/office/powerpoint/2010/main" xmlns:mc="http://schemas.openxmlformats.org/markup-compatibility/2006" xmlns:ahyp="http://schemas.microsoft.com/office/drawing/2018/hyperlinkcolor" xmlns="" val="tx"/>
                    </a:ext>
                  </a:extLst>
                </a:hlinkClick>
              </a:rPr>
              <a:t>διεύθυνση: https:</a:t>
            </a:r>
            <a:r>
              <a:rPr lang="en-GB" sz="2000" dirty="0">
                <a:solidFill>
                  <a:schemeClr val="tx2">
                    <a:lumMod val="25000"/>
                  </a:schemeClr>
                </a:solidFill>
                <a:latin typeface="Calibri" panose="020F0502020204030204" pitchFamily="34" charset="0"/>
                <a:cs typeface="Calibri" panose="020F0502020204030204" pitchFamily="34" charset="0"/>
              </a:rPr>
              <a:t>//cutt.ly/RnJdJve </a:t>
            </a:r>
          </a:p>
          <a:p>
            <a:pPr marL="457200" lvl="0" indent="-304800" algn="l" rtl="0">
              <a:lnSpc>
                <a:spcPct val="100000"/>
              </a:lnSpc>
              <a:spcBef>
                <a:spcPts val="0"/>
              </a:spcBef>
              <a:spcAft>
                <a:spcPts val="0"/>
              </a:spcAft>
              <a:buClr>
                <a:srgbClr val="FBE000"/>
              </a:buClr>
              <a:buSzPts val="1200"/>
              <a:buFont typeface="Arial"/>
              <a:buChar char="●"/>
            </a:pPr>
            <a:r>
              <a:rPr lang="en-GB" sz="2000" b="0" i="0" dirty="0">
                <a:solidFill>
                  <a:schemeClr val="tx2">
                    <a:lumMod val="25000"/>
                  </a:schemeClr>
                </a:solidFill>
                <a:latin typeface="Calibri" panose="020F0502020204030204" pitchFamily="34" charset="0"/>
                <a:cs typeface="Calibri" panose="020F0502020204030204" pitchFamily="34" charset="0"/>
                <a:sym typeface="Avenir"/>
              </a:rPr>
              <a:t>Culture Connect, </a:t>
            </a:r>
            <a:r>
              <a:rPr lang="en-GB" sz="2000" i="0" dirty="0">
                <a:solidFill>
                  <a:schemeClr val="tx2">
                    <a:lumMod val="25000"/>
                  </a:schemeClr>
                </a:solidFill>
                <a:latin typeface="Calibri" panose="020F0502020204030204" pitchFamily="34" charset="0"/>
                <a:cs typeface="Calibri" panose="020F0502020204030204" pitchFamily="34" charset="0"/>
                <a:sym typeface="Avenir"/>
              </a:rPr>
              <a:t>Πρακτική άσκηση</a:t>
            </a:r>
            <a:r>
              <a:rPr lang="en-GB" sz="2000" b="0" i="0" dirty="0">
                <a:solidFill>
                  <a:schemeClr val="tx2">
                    <a:lumMod val="25000"/>
                  </a:schemeClr>
                </a:solidFill>
                <a:latin typeface="Calibri" panose="020F0502020204030204" pitchFamily="34" charset="0"/>
                <a:cs typeface="Calibri" panose="020F0502020204030204" pitchFamily="34" charset="0"/>
                <a:sym typeface="Avenir"/>
              </a:rPr>
              <a:t>,</a:t>
            </a:r>
            <a:r>
              <a:rPr lang="en-GB" sz="2000" i="0" dirty="0">
                <a:solidFill>
                  <a:schemeClr val="tx2">
                    <a:lumMod val="25000"/>
                  </a:schemeClr>
                </a:solidFill>
                <a:latin typeface="Calibri" panose="020F0502020204030204" pitchFamily="34" charset="0"/>
                <a:cs typeface="Calibri" panose="020F0502020204030204" pitchFamily="34" charset="0"/>
                <a:sym typeface="Avenir"/>
              </a:rPr>
              <a:t> τόμος 1: Χάρτες ενσυναίσθησης </a:t>
            </a:r>
            <a:r>
              <a:rPr lang="en-GB" sz="2000" b="0" i="0" u="sng" dirty="0">
                <a:solidFill>
                  <a:schemeClr val="tx2">
                    <a:lumMod val="25000"/>
                  </a:schemeClr>
                </a:solidFill>
                <a:latin typeface="Calibri" panose="020F0502020204030204" pitchFamily="34" charset="0"/>
                <a:cs typeface="Calibri" panose="020F0502020204030204" pitchFamily="34" charset="0"/>
                <a:sym typeface="Avenir"/>
                <a:hlinkClick r:id="rId6">
                  <a:extLst>
                    <a:ext uri="{A12FA001-AC4F-418D-AE19-62706E023703}">
                      <ahyp:hlinkClr xmlns:p14="http://schemas.microsoft.com/office/powerpoint/2010/main" xmlns:mc="http://schemas.openxmlformats.org/markup-compatibility/2006" xmlns:ahyp="http://schemas.microsoft.com/office/drawing/2018/hyperlinkcolor" xmlns="" val="tx"/>
                    </a:ext>
                  </a:extLst>
                </a:hlinkClick>
              </a:rPr>
              <a:t>https://cultureconnectme.com/practicum-vo-1-empathy-maps/</a:t>
            </a:r>
            <a:endParaRPr lang="en-GB" sz="2000" b="0" i="0" u="sng" dirty="0">
              <a:solidFill>
                <a:schemeClr val="tx2">
                  <a:lumMod val="25000"/>
                </a:schemeClr>
              </a:solidFill>
              <a:latin typeface="Calibri" panose="020F0502020204030204" pitchFamily="34" charset="0"/>
              <a:cs typeface="Calibri" panose="020F0502020204030204" pitchFamily="34" charset="0"/>
              <a:sym typeface="Avenir"/>
            </a:endParaRPr>
          </a:p>
          <a:p>
            <a:pPr indent="-304800">
              <a:buClr>
                <a:srgbClr val="FBE000"/>
              </a:buClr>
              <a:buSzPts val="1200"/>
              <a:buFont typeface="Arial"/>
              <a:buChar char="●"/>
            </a:pPr>
            <a:r>
              <a:rPr lang="en-GB" sz="2000" dirty="0">
                <a:solidFill>
                  <a:schemeClr val="tx2">
                    <a:lumMod val="25000"/>
                  </a:schemeClr>
                </a:solidFill>
                <a:latin typeface="Calibri" panose="020F0502020204030204" pitchFamily="34" charset="0"/>
                <a:cs typeface="Calibri" panose="020F0502020204030204" pitchFamily="34" charset="0"/>
              </a:rPr>
              <a:t>McGarry (2021), Attracting Millennials to Museums: Your Complete Marketing Guide, προσβάσιμος στη </a:t>
            </a:r>
            <a:r>
              <a:rPr lang="en-GB" sz="2000" u="sng" dirty="0">
                <a:solidFill>
                  <a:schemeClr val="tx2">
                    <a:lumMod val="25000"/>
                  </a:schemeClr>
                </a:solidFill>
                <a:latin typeface="Calibri" panose="020F0502020204030204" pitchFamily="34" charset="0"/>
                <a:cs typeface="Calibri" panose="020F0502020204030204" pitchFamily="34" charset="0"/>
                <a:hlinkClick r:id="rId7">
                  <a:extLst>
                    <a:ext uri="{A12FA001-AC4F-418D-AE19-62706E023703}">
                      <ahyp:hlinkClr xmlns:p14="http://schemas.microsoft.com/office/powerpoint/2010/main" xmlns:mc="http://schemas.openxmlformats.org/markup-compatibility/2006" xmlns:ahyp="http://schemas.microsoft.com/office/drawing/2018/hyperlinkcolor" xmlns="" val="tx"/>
                    </a:ext>
                  </a:extLst>
                </a:hlinkClick>
              </a:rPr>
              <a:t>διεύθυνση: https:</a:t>
            </a:r>
            <a:r>
              <a:rPr lang="en-GB" sz="2000" dirty="0">
                <a:solidFill>
                  <a:schemeClr val="tx2">
                    <a:lumMod val="25000"/>
                  </a:schemeClr>
                </a:solidFill>
                <a:latin typeface="Calibri" panose="020F0502020204030204" pitchFamily="34" charset="0"/>
                <a:cs typeface="Calibri" panose="020F0502020204030204" pitchFamily="34" charset="0"/>
              </a:rPr>
              <a:t>//cutt.ly/LnJdLqp. </a:t>
            </a:r>
          </a:p>
          <a:p>
            <a:pPr marL="457200" lvl="0" indent="-304800" algn="l" rtl="0">
              <a:lnSpc>
                <a:spcPct val="100000"/>
              </a:lnSpc>
              <a:spcBef>
                <a:spcPts val="0"/>
              </a:spcBef>
              <a:spcAft>
                <a:spcPts val="0"/>
              </a:spcAft>
              <a:buClr>
                <a:srgbClr val="FBE000"/>
              </a:buClr>
              <a:buSzPts val="1200"/>
              <a:buFont typeface="Arial"/>
              <a:buChar char="●"/>
            </a:pPr>
            <a:r>
              <a:rPr lang="en-GB" sz="2000" dirty="0">
                <a:solidFill>
                  <a:schemeClr val="tx2">
                    <a:lumMod val="25000"/>
                  </a:schemeClr>
                </a:solidFill>
                <a:latin typeface="Calibri" panose="020F0502020204030204" pitchFamily="34" charset="0"/>
                <a:cs typeface="Calibri" panose="020F0502020204030204" pitchFamily="34" charset="0"/>
              </a:rPr>
              <a:t>McIntyre (2020) </a:t>
            </a:r>
            <a:r>
              <a:rPr lang="en-GB" sz="2000" b="0" i="0" dirty="0">
                <a:solidFill>
                  <a:schemeClr val="tx2">
                    <a:lumMod val="25000"/>
                  </a:schemeClr>
                </a:solidFill>
                <a:latin typeface="Calibri" panose="020F0502020204030204" pitchFamily="34" charset="0"/>
                <a:cs typeface="Calibri" panose="020F0502020204030204" pitchFamily="34" charset="0"/>
                <a:sym typeface="Avenir"/>
              </a:rPr>
              <a:t>Culture in Lockdown. Μέρος 1: Μπορούμε να κάνουμε ψηφιακή, μπορούμε να κάνουμε στρατηγική; </a:t>
            </a:r>
            <a:r>
              <a:rPr lang="en-GB" sz="2000" b="0" i="0" u="sng" dirty="0">
                <a:solidFill>
                  <a:schemeClr val="tx2">
                    <a:lumMod val="25000"/>
                  </a:schemeClr>
                </a:solidFill>
                <a:latin typeface="Calibri" panose="020F0502020204030204" pitchFamily="34" charset="0"/>
                <a:cs typeface="Calibri" panose="020F0502020204030204" pitchFamily="34" charset="0"/>
                <a:sym typeface="Avenir"/>
                <a:hlinkClick r:id="rId8">
                  <a:extLst>
                    <a:ext uri="{A12FA001-AC4F-418D-AE19-62706E023703}">
                      <ahyp:hlinkClr xmlns:p14="http://schemas.microsoft.com/office/powerpoint/2010/main" xmlns:mc="http://schemas.openxmlformats.org/markup-compatibility/2006" xmlns:ahyp="http://schemas.microsoft.com/office/drawing/2018/hyperlinkcolor" xmlns="" val="tx"/>
                    </a:ext>
                  </a:extLst>
                </a:hlinkClick>
              </a:rPr>
              <a:t>https://www.culturehive.co.uk/resources/culture-in-lockdown-part-1-we-can-do-digital-can-we-do-strategy/</a:t>
            </a:r>
            <a:endParaRPr sz="2000" b="0" i="0" dirty="0">
              <a:solidFill>
                <a:schemeClr val="tx2">
                  <a:lumMod val="25000"/>
                </a:schemeClr>
              </a:solidFill>
              <a:latin typeface="Calibri" panose="020F0502020204030204" pitchFamily="34" charset="0"/>
              <a:cs typeface="Calibri" panose="020F0502020204030204" pitchFamily="34" charset="0"/>
              <a:sym typeface="Avenir"/>
            </a:endParaRPr>
          </a:p>
          <a:p>
            <a:pPr indent="-304800">
              <a:buClr>
                <a:srgbClr val="FBE000"/>
              </a:buClr>
              <a:buSzPts val="1200"/>
              <a:buFont typeface="Arial"/>
              <a:buChar char="●"/>
            </a:pPr>
            <a:r>
              <a:rPr lang="en-GB" sz="2000" dirty="0">
                <a:solidFill>
                  <a:schemeClr val="tx2">
                    <a:lumMod val="25000"/>
                  </a:schemeClr>
                </a:solidFill>
                <a:latin typeface="Calibri" panose="020F0502020204030204" pitchFamily="34" charset="0"/>
                <a:cs typeface="Calibri" panose="020F0502020204030204" pitchFamily="34" charset="0"/>
              </a:rPr>
              <a:t>Nielsen Norman Group (2018), Χαρτογράφηση ενσυναίσθησης: The First Step in Design Thinking, προσβάσιμο στη </a:t>
            </a:r>
            <a:r>
              <a:rPr lang="en-GB" sz="2000" u="sng" dirty="0">
                <a:solidFill>
                  <a:schemeClr val="tx2">
                    <a:lumMod val="25000"/>
                  </a:schemeClr>
                </a:solidFill>
                <a:latin typeface="Calibri" panose="020F0502020204030204" pitchFamily="34" charset="0"/>
                <a:cs typeface="Calibri" panose="020F0502020204030204" pitchFamily="34" charset="0"/>
                <a:hlinkClick r:id="rId9">
                  <a:extLst>
                    <a:ext uri="{A12FA001-AC4F-418D-AE19-62706E023703}">
                      <ahyp:hlinkClr xmlns:p14="http://schemas.microsoft.com/office/powerpoint/2010/main" xmlns:mc="http://schemas.openxmlformats.org/markup-compatibility/2006" xmlns:ahyp="http://schemas.microsoft.com/office/drawing/2018/hyperlinkcolor" xmlns="" val="tx"/>
                    </a:ext>
                  </a:extLst>
                </a:hlinkClick>
              </a:rPr>
              <a:t>διεύθυνση: https:</a:t>
            </a:r>
            <a:r>
              <a:rPr lang="en-GB" sz="2000" dirty="0">
                <a:solidFill>
                  <a:schemeClr val="tx2">
                    <a:lumMod val="25000"/>
                  </a:schemeClr>
                </a:solidFill>
                <a:latin typeface="Calibri" panose="020F0502020204030204" pitchFamily="34" charset="0"/>
                <a:cs typeface="Calibri" panose="020F0502020204030204" pitchFamily="34" charset="0"/>
              </a:rPr>
              <a:t>//cutt.ly/EQnKSNX </a:t>
            </a:r>
          </a:p>
          <a:p>
            <a:pPr marL="457200" lvl="0" indent="-304800" algn="l" rtl="0">
              <a:lnSpc>
                <a:spcPct val="100000"/>
              </a:lnSpc>
              <a:spcBef>
                <a:spcPts val="0"/>
              </a:spcBef>
              <a:spcAft>
                <a:spcPts val="0"/>
              </a:spcAft>
              <a:buClr>
                <a:srgbClr val="FBE000"/>
              </a:buClr>
              <a:buSzPts val="1200"/>
              <a:buChar char="●"/>
            </a:pPr>
            <a:r>
              <a:rPr lang="en-GB" sz="2000" dirty="0">
                <a:solidFill>
                  <a:schemeClr val="tx2">
                    <a:lumMod val="25000"/>
                  </a:schemeClr>
                </a:solidFill>
                <a:latin typeface="Calibri" panose="020F0502020204030204" pitchFamily="34" charset="0"/>
                <a:cs typeface="Calibri" panose="020F0502020204030204" pitchFamily="34" charset="0"/>
              </a:rPr>
              <a:t>Prensky (2001), Digital Natives, Digital Immigrants, προσβάσιμο στη </a:t>
            </a:r>
            <a:r>
              <a:rPr lang="en-GB" sz="2000" u="sng" dirty="0">
                <a:solidFill>
                  <a:schemeClr val="tx2">
                    <a:lumMod val="25000"/>
                  </a:schemeClr>
                </a:solidFill>
                <a:latin typeface="Calibri" panose="020F0502020204030204" pitchFamily="34" charset="0"/>
                <a:cs typeface="Calibri" panose="020F0502020204030204" pitchFamily="34" charset="0"/>
                <a:hlinkClick r:id="rId10">
                  <a:extLst>
                    <a:ext uri="{A12FA001-AC4F-418D-AE19-62706E023703}">
                      <ahyp:hlinkClr xmlns:p14="http://schemas.microsoft.com/office/powerpoint/2010/main" xmlns:mc="http://schemas.openxmlformats.org/markup-compatibility/2006" xmlns:ahyp="http://schemas.microsoft.com/office/drawing/2018/hyperlinkcolor" xmlns="" val="tx"/>
                    </a:ext>
                  </a:extLst>
                </a:hlinkClick>
              </a:rPr>
              <a:t>διεύθυνση: https:</a:t>
            </a:r>
            <a:r>
              <a:rPr lang="en-GB" sz="2000" dirty="0">
                <a:solidFill>
                  <a:schemeClr val="tx2">
                    <a:lumMod val="25000"/>
                  </a:schemeClr>
                </a:solidFill>
                <a:latin typeface="Calibri" panose="020F0502020204030204" pitchFamily="34" charset="0"/>
                <a:cs typeface="Calibri" panose="020F0502020204030204" pitchFamily="34" charset="0"/>
              </a:rPr>
              <a:t>//cutt.ly/0nJdZAP </a:t>
            </a:r>
            <a:endParaRPr sz="2000" dirty="0">
              <a:solidFill>
                <a:schemeClr val="tx2">
                  <a:lumMod val="25000"/>
                </a:schemeClr>
              </a:solidFill>
              <a:latin typeface="Calibri" panose="020F0502020204030204" pitchFamily="34" charset="0"/>
              <a:cs typeface="Calibri" panose="020F0502020204030204" pitchFamily="34" charset="0"/>
            </a:endParaRPr>
          </a:p>
          <a:p>
            <a:pPr marL="457200" lvl="0" indent="-304800" algn="l" rtl="0">
              <a:lnSpc>
                <a:spcPct val="100000"/>
              </a:lnSpc>
              <a:spcBef>
                <a:spcPts val="0"/>
              </a:spcBef>
              <a:spcAft>
                <a:spcPts val="0"/>
              </a:spcAft>
              <a:buClr>
                <a:srgbClr val="FBE000"/>
              </a:buClr>
              <a:buSzPts val="1200"/>
              <a:buChar char="●"/>
            </a:pPr>
            <a:r>
              <a:rPr lang="en-GB" sz="2000" dirty="0">
                <a:solidFill>
                  <a:schemeClr val="tx2">
                    <a:lumMod val="25000"/>
                  </a:schemeClr>
                </a:solidFill>
                <a:latin typeface="Calibri" panose="020F0502020204030204" pitchFamily="34" charset="0"/>
                <a:cs typeface="Calibri" panose="020F0502020204030204" pitchFamily="34" charset="0"/>
              </a:rPr>
              <a:t>Έκθεση κοινού για τον Παγκόσμιο Δείκτη Ιστού (2019), προσβάσιμη στη </a:t>
            </a:r>
            <a:r>
              <a:rPr lang="en-GB" sz="2000" u="sng" dirty="0">
                <a:solidFill>
                  <a:schemeClr val="tx2">
                    <a:lumMod val="25000"/>
                  </a:schemeClr>
                </a:solidFill>
                <a:latin typeface="Calibri" panose="020F0502020204030204" pitchFamily="34" charset="0"/>
                <a:cs typeface="Calibri" panose="020F0502020204030204" pitchFamily="34" charset="0"/>
                <a:hlinkClick r:id="rId11">
                  <a:extLst>
                    <a:ext uri="{A12FA001-AC4F-418D-AE19-62706E023703}">
                      <ahyp:hlinkClr xmlns:p14="http://schemas.microsoft.com/office/powerpoint/2010/main" xmlns:mc="http://schemas.openxmlformats.org/markup-compatibility/2006" xmlns:ahyp="http://schemas.microsoft.com/office/drawing/2018/hyperlinkcolor" xmlns="" val="tx"/>
                    </a:ext>
                  </a:extLst>
                </a:hlinkClick>
              </a:rPr>
              <a:t>διεύθυνση: https:</a:t>
            </a:r>
            <a:r>
              <a:rPr lang="en-GB" sz="2000" dirty="0">
                <a:solidFill>
                  <a:schemeClr val="tx2">
                    <a:lumMod val="25000"/>
                  </a:schemeClr>
                </a:solidFill>
                <a:latin typeface="Calibri" panose="020F0502020204030204" pitchFamily="34" charset="0"/>
                <a:cs typeface="Calibri" panose="020F0502020204030204" pitchFamily="34" charset="0"/>
              </a:rPr>
              <a:t>//cutt.ly/7QnKH16 </a:t>
            </a:r>
            <a:endParaRPr sz="2000" dirty="0">
              <a:solidFill>
                <a:schemeClr val="tx2">
                  <a:lumMod val="25000"/>
                </a:schemeClr>
              </a:solidFill>
              <a:latin typeface="Calibri" panose="020F0502020204030204" pitchFamily="34" charset="0"/>
              <a:cs typeface="Calibri" panose="020F0502020204030204" pitchFamily="34" charset="0"/>
            </a:endParaRPr>
          </a:p>
          <a:p>
            <a:pPr marL="457200" lvl="0" indent="-304800" algn="l" rtl="0">
              <a:lnSpc>
                <a:spcPct val="100000"/>
              </a:lnSpc>
              <a:spcBef>
                <a:spcPts val="0"/>
              </a:spcBef>
              <a:spcAft>
                <a:spcPts val="0"/>
              </a:spcAft>
              <a:buClr>
                <a:srgbClr val="FBE000"/>
              </a:buClr>
              <a:buSzPts val="1200"/>
              <a:buChar char="●"/>
            </a:pPr>
            <a:r>
              <a:rPr lang="en-GB" sz="2000" dirty="0" err="1">
                <a:solidFill>
                  <a:schemeClr val="tx2">
                    <a:lumMod val="25000"/>
                  </a:schemeClr>
                </a:solidFill>
                <a:latin typeface="Calibri" panose="020F0502020204030204" pitchFamily="34" charset="0"/>
                <a:cs typeface="Calibri" panose="020F0502020204030204" pitchFamily="34" charset="0"/>
              </a:rPr>
              <a:t>Revelx</a:t>
            </a:r>
            <a:r>
              <a:rPr lang="en-GB" sz="2000" dirty="0">
                <a:solidFill>
                  <a:schemeClr val="tx2">
                    <a:lumMod val="25000"/>
                  </a:schemeClr>
                </a:solidFill>
                <a:latin typeface="Calibri" panose="020F0502020204030204" pitchFamily="34" charset="0"/>
                <a:cs typeface="Calibri" panose="020F0502020204030204" pitchFamily="34" charset="0"/>
              </a:rPr>
              <a:t>, Persona Canvas, προσβάσιμο στη διεύθυνση: </a:t>
            </a:r>
            <a:r>
              <a:rPr lang="en-GB" sz="2000" u="sng" dirty="0">
                <a:solidFill>
                  <a:schemeClr val="tx2">
                    <a:lumMod val="25000"/>
                  </a:schemeClr>
                </a:solidFill>
                <a:latin typeface="Calibri" panose="020F0502020204030204" pitchFamily="34" charset="0"/>
                <a:cs typeface="Calibri" panose="020F0502020204030204" pitchFamily="34" charset="0"/>
                <a:hlinkClick r:id="rId12">
                  <a:extLst>
                    <a:ext uri="{A12FA001-AC4F-418D-AE19-62706E023703}">
                      <ahyp:hlinkClr xmlns:p14="http://schemas.microsoft.com/office/powerpoint/2010/main" xmlns:mc="http://schemas.openxmlformats.org/markup-compatibility/2006" xmlns:ahyp="http://schemas.microsoft.com/office/drawing/2018/hyperlinkcolor" xmlns="" val="tx"/>
                    </a:ext>
                  </a:extLst>
                </a:hlinkClick>
              </a:rPr>
              <a:t>https:</a:t>
            </a:r>
            <a:r>
              <a:rPr lang="en-GB" sz="2000" dirty="0">
                <a:solidFill>
                  <a:schemeClr val="tx2">
                    <a:lumMod val="25000"/>
                  </a:schemeClr>
                </a:solidFill>
                <a:latin typeface="Calibri" panose="020F0502020204030204" pitchFamily="34" charset="0"/>
                <a:cs typeface="Calibri" panose="020F0502020204030204" pitchFamily="34" charset="0"/>
              </a:rPr>
              <a:t>//cutt.ly/SQnJZ2c </a:t>
            </a:r>
            <a:endParaRPr sz="2000" dirty="0">
              <a:solidFill>
                <a:schemeClr val="tx2">
                  <a:lumMod val="25000"/>
                </a:schemeClr>
              </a:solidFill>
              <a:latin typeface="Calibri" panose="020F0502020204030204" pitchFamily="34" charset="0"/>
              <a:cs typeface="Calibri" panose="020F0502020204030204" pitchFamily="34" charset="0"/>
            </a:endParaRPr>
          </a:p>
          <a:p>
            <a:pPr marL="457200" lvl="0" indent="-304800" algn="l" rtl="0">
              <a:lnSpc>
                <a:spcPct val="100000"/>
              </a:lnSpc>
              <a:spcBef>
                <a:spcPts val="0"/>
              </a:spcBef>
              <a:spcAft>
                <a:spcPts val="0"/>
              </a:spcAft>
              <a:buClr>
                <a:srgbClr val="FBE000"/>
              </a:buClr>
              <a:buSzPts val="1200"/>
              <a:buFont typeface="Arial"/>
              <a:buChar char="●"/>
            </a:pPr>
            <a:r>
              <a:rPr lang="en-GB" sz="2000" dirty="0">
                <a:solidFill>
                  <a:schemeClr val="tx2">
                    <a:lumMod val="25000"/>
                  </a:schemeClr>
                </a:solidFill>
                <a:latin typeface="Calibri" panose="020F0502020204030204" pitchFamily="34" charset="0"/>
                <a:cs typeface="Calibri" panose="020F0502020204030204" pitchFamily="34" charset="0"/>
              </a:rPr>
              <a:t>Tincher (2020) </a:t>
            </a:r>
            <a:r>
              <a:rPr lang="en-GB" sz="2000" u="sng" dirty="0">
                <a:solidFill>
                  <a:schemeClr val="tx2">
                    <a:lumMod val="25000"/>
                  </a:schemeClr>
                </a:solidFill>
                <a:latin typeface="Calibri" panose="020F0502020204030204" pitchFamily="34" charset="0"/>
                <a:cs typeface="Calibri" panose="020F0502020204030204" pitchFamily="34" charset="0"/>
              </a:rPr>
              <a:t>https://heartofthecustomer.com/customer-experience-journey-map-the-top-10-requirements/</a:t>
            </a:r>
            <a:endParaRPr lang="en-GB" sz="2000" b="0" i="0" u="sng" dirty="0">
              <a:solidFill>
                <a:schemeClr val="tx2">
                  <a:lumMod val="25000"/>
                </a:schemeClr>
              </a:solidFill>
              <a:latin typeface="Calibri" panose="020F0502020204030204" pitchFamily="34" charset="0"/>
              <a:cs typeface="Calibri" panose="020F0502020204030204" pitchFamily="34" charset="0"/>
              <a:sym typeface="Avenir"/>
            </a:endParaRPr>
          </a:p>
          <a:p>
            <a:pPr marL="457200" lvl="0" indent="-304800" algn="l" rtl="0">
              <a:lnSpc>
                <a:spcPct val="100000"/>
              </a:lnSpc>
              <a:spcBef>
                <a:spcPts val="0"/>
              </a:spcBef>
              <a:spcAft>
                <a:spcPts val="0"/>
              </a:spcAft>
              <a:buClr>
                <a:srgbClr val="FBE000"/>
              </a:buClr>
              <a:buSzPts val="1200"/>
              <a:buFont typeface="Arial"/>
              <a:buChar char="●"/>
            </a:pPr>
            <a:endParaRPr sz="2000" b="0" i="0" dirty="0">
              <a:solidFill>
                <a:srgbClr val="002060"/>
              </a:solidFill>
              <a:latin typeface="Calibri" panose="020F0502020204030204" pitchFamily="34" charset="0"/>
              <a:cs typeface="Calibri" panose="020F0502020204030204" pitchFamily="34" charset="0"/>
              <a:sym typeface="Avenir"/>
            </a:endParaRPr>
          </a:p>
          <a:p>
            <a:pPr marL="457200" lvl="0" indent="-228600" algn="l" rtl="0">
              <a:lnSpc>
                <a:spcPct val="100000"/>
              </a:lnSpc>
              <a:spcBef>
                <a:spcPts val="0"/>
              </a:spcBef>
              <a:spcAft>
                <a:spcPts val="0"/>
              </a:spcAft>
              <a:buClr>
                <a:srgbClr val="FBE000"/>
              </a:buClr>
              <a:buSzPts val="1200"/>
              <a:buNone/>
            </a:pPr>
            <a:endParaRPr sz="2000" dirty="0">
              <a:solidFill>
                <a:srgbClr val="002060"/>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rgbClr val="7F7F7F"/>
              </a:buClr>
              <a:buSzPts val="2400"/>
              <a:buNone/>
            </a:pPr>
            <a:endParaRPr dirty="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xmlns:ahyp="http://schemas.microsoft.com/office/drawing/2018/hyperlinkcolor" xmlns="" Requires="p14">
      <p:transition spd="slow" p14:dur="1500">
        <p:random/>
      </p:transition>
    </mc:Choice>
    <mc:Fallback>
      <p:transition spd="slow">
        <p:random/>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pic>
        <p:nvPicPr>
          <p:cNvPr id="471" name="Google Shape;471;p43" descr="A picture containing building material, dark, stone&#10;&#10;Description automatically generated"/>
          <p:cNvPicPr preferRelativeResize="0">
            <a:picLocks noGrp="1"/>
          </p:cNvPicPr>
          <p:nvPr>
            <p:ph type="pic" idx="2"/>
          </p:nvPr>
        </p:nvPicPr>
        <p:blipFill rotWithShape="1">
          <a:blip r:embed="rId3" cstate="print">
            <a:alphaModFix/>
          </a:blip>
          <a:srcRect t="30162" b="30162"/>
          <a:stretch/>
        </p:blipFill>
        <p:spPr>
          <a:xfrm>
            <a:off x="6277974" y="3318196"/>
            <a:ext cx="5063317" cy="3121899"/>
          </a:xfrm>
          <a:prstGeom prst="rect">
            <a:avLst/>
          </a:prstGeom>
          <a:solidFill>
            <a:srgbClr val="FBE000"/>
          </a:solidFill>
          <a:ln>
            <a:noFill/>
          </a:ln>
        </p:spPr>
      </p:pic>
      <p:sp>
        <p:nvSpPr>
          <p:cNvPr id="472" name="Google Shape;472;p43"/>
          <p:cNvSpPr txBox="1">
            <a:spLocks noGrp="1"/>
          </p:cNvSpPr>
          <p:nvPr>
            <p:ph type="sldNum" idx="12"/>
          </p:nvPr>
        </p:nvSpPr>
        <p:spPr>
          <a:xfrm>
            <a:off x="7722021" y="6560802"/>
            <a:ext cx="4301303" cy="22956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47</a:t>
            </a:fld>
            <a:endParaRPr/>
          </a:p>
        </p:txBody>
      </p:sp>
      <p:sp>
        <p:nvSpPr>
          <p:cNvPr id="473" name="Google Shape;473;p43"/>
          <p:cNvSpPr txBox="1">
            <a:spLocks noGrp="1"/>
          </p:cNvSpPr>
          <p:nvPr>
            <p:ph type="body" idx="1"/>
          </p:nvPr>
        </p:nvSpPr>
        <p:spPr>
          <a:xfrm>
            <a:off x="511753" y="308725"/>
            <a:ext cx="3350571" cy="44534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43794"/>
              </a:buClr>
              <a:buSzPts val="3600"/>
              <a:buNone/>
            </a:pPr>
            <a:r>
              <a:rPr lang="en-GB" dirty="0"/>
              <a:t>Επόμενα βήματα</a:t>
            </a:r>
            <a:endParaRPr dirty="0"/>
          </a:p>
        </p:txBody>
      </p:sp>
      <p:sp>
        <p:nvSpPr>
          <p:cNvPr id="474" name="Google Shape;474;p43"/>
          <p:cNvSpPr txBox="1">
            <a:spLocks noGrp="1"/>
          </p:cNvSpPr>
          <p:nvPr>
            <p:ph type="body" idx="3"/>
          </p:nvPr>
        </p:nvSpPr>
        <p:spPr>
          <a:xfrm>
            <a:off x="511755" y="1082915"/>
            <a:ext cx="10829536" cy="1119578"/>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21202E"/>
              </a:buClr>
              <a:buSzPts val="2400"/>
              <a:buNone/>
            </a:pPr>
            <a:r>
              <a:rPr lang="en-GB" sz="3200" dirty="0">
                <a:solidFill>
                  <a:schemeClr val="tx2">
                    <a:lumMod val="25000"/>
                  </a:schemeClr>
                </a:solidFill>
                <a:latin typeface="Calibri" panose="020F0502020204030204" pitchFamily="34" charset="0"/>
                <a:cs typeface="Calibri" panose="020F0502020204030204" pitchFamily="34" charset="0"/>
              </a:rPr>
              <a:t>Μάθετε περισσότερα για την ανάπτυξη και την επικοινωνία με το κοινό σας στην ενότητα 5 </a:t>
            </a:r>
            <a:endParaRPr sz="3200" dirty="0">
              <a:solidFill>
                <a:schemeClr val="tx2">
                  <a:lumMod val="25000"/>
                </a:schemeClr>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xmlns="" id="{CDFDCBDC-EC9E-D644-BBA5-1F1A6201E7A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xmlns=""/>
              </a:ext>
            </a:extLst>
          </a:blip>
          <a:srcRect t="29962" b="29962"/>
          <a:stretch/>
        </p:blipFill>
        <p:spPr/>
      </p:pic>
      <p:sp>
        <p:nvSpPr>
          <p:cNvPr id="3" name="Slide Number Placeholder 2">
            <a:extLst>
              <a:ext uri="{FF2B5EF4-FFF2-40B4-BE49-F238E27FC236}">
                <a16:creationId xmlns:a16="http://schemas.microsoft.com/office/drawing/2014/main" xmlns="" id="{A49AC934-1EEE-6647-AF2D-C583BC6BEE05}"/>
              </a:ext>
            </a:extLst>
          </p:cNvPr>
          <p:cNvSpPr>
            <a:spLocks noGrp="1"/>
          </p:cNvSpPr>
          <p:nvPr>
            <p:ph type="sldNum" sz="quarter" idx="12"/>
          </p:nvPr>
        </p:nvSpPr>
        <p:spPr/>
        <p:txBody>
          <a:bodyPr/>
          <a:lstStyle/>
          <a:p>
            <a:fld id="{9C527BFA-2C0E-4CEC-B6A5-913A56FEF4B4}" type="slidenum">
              <a:rPr lang="fr-CA" smtClean="0"/>
              <a:pPr/>
              <a:t>5</a:t>
            </a:fld>
            <a:endParaRPr lang="fr-CA" dirty="0"/>
          </a:p>
        </p:txBody>
      </p:sp>
      <p:sp>
        <p:nvSpPr>
          <p:cNvPr id="4" name="Text Placeholder 3">
            <a:extLst>
              <a:ext uri="{FF2B5EF4-FFF2-40B4-BE49-F238E27FC236}">
                <a16:creationId xmlns:a16="http://schemas.microsoft.com/office/drawing/2014/main" xmlns="" id="{D9A31692-230C-A04F-9920-3FE953F1CBC9}"/>
              </a:ext>
            </a:extLst>
          </p:cNvPr>
          <p:cNvSpPr>
            <a:spLocks noGrp="1"/>
          </p:cNvSpPr>
          <p:nvPr>
            <p:ph type="body" sz="quarter" idx="15"/>
          </p:nvPr>
        </p:nvSpPr>
        <p:spPr>
          <a:xfrm>
            <a:off x="4793064" y="4071511"/>
            <a:ext cx="7033846" cy="631527"/>
          </a:xfrm>
        </p:spPr>
        <p:txBody>
          <a:bodyPr/>
          <a:lstStyle/>
          <a:p>
            <a:r>
              <a:rPr lang="en-GB" sz="3600" b="1" dirty="0">
                <a:solidFill>
                  <a:srgbClr val="E52B7B"/>
                </a:solidFill>
              </a:rPr>
              <a:t>01 </a:t>
            </a:r>
            <a:r>
              <a:rPr lang="el-GR" dirty="0" smtClean="0">
                <a:solidFill>
                  <a:srgbClr val="E52B7B"/>
                </a:solidFill>
              </a:rPr>
              <a:t>Κατανόηση του πολιτιστικού κοινού</a:t>
            </a:r>
            <a:endParaRPr lang="en-GB" sz="3600" b="1" dirty="0">
              <a:solidFill>
                <a:srgbClr val="E52B7B"/>
              </a:solidFill>
            </a:endParaRPr>
          </a:p>
        </p:txBody>
      </p:sp>
      <p:sp>
        <p:nvSpPr>
          <p:cNvPr id="13" name="Rectangle 12">
            <a:extLst>
              <a:ext uri="{FF2B5EF4-FFF2-40B4-BE49-F238E27FC236}">
                <a16:creationId xmlns:a16="http://schemas.microsoft.com/office/drawing/2014/main" xmlns="" id="{3C365DC4-AFFB-B947-8485-4E23BCFE37FD}"/>
              </a:ext>
            </a:extLst>
          </p:cNvPr>
          <p:cNvSpPr/>
          <p:nvPr/>
        </p:nvSpPr>
        <p:spPr bwMode="auto">
          <a:xfrm>
            <a:off x="0"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xmlns="" id="{3D63D344-99E5-EC4F-B215-806AD5E178FB}"/>
              </a:ext>
            </a:extLst>
          </p:cNvPr>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xmlns="" val="252882202"/>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Google Shape;153;p7" descr="A house on a hill&#10;&#10;Description automatically generated with low confidence"/>
          <p:cNvPicPr preferRelativeResize="0">
            <a:picLocks noGrp="1"/>
          </p:cNvPicPr>
          <p:nvPr>
            <p:ph type="pic" idx="2"/>
          </p:nvPr>
        </p:nvPicPr>
        <p:blipFill rotWithShape="1">
          <a:blip r:embed="rId3">
            <a:alphaModFix/>
          </a:blip>
          <a:srcRect t="41841" b="31654"/>
          <a:stretch/>
        </p:blipFill>
        <p:spPr>
          <a:xfrm>
            <a:off x="0" y="0"/>
            <a:ext cx="12192001" cy="2265845"/>
          </a:xfrm>
          <a:prstGeom prst="rect">
            <a:avLst/>
          </a:prstGeom>
          <a:noFill/>
          <a:ln>
            <a:noFill/>
          </a:ln>
        </p:spPr>
      </p:pic>
      <p:sp>
        <p:nvSpPr>
          <p:cNvPr id="154" name="Google Shape;154;p7"/>
          <p:cNvSpPr txBox="1">
            <a:spLocks noGrp="1"/>
          </p:cNvSpPr>
          <p:nvPr>
            <p:ph type="body" idx="1"/>
          </p:nvPr>
        </p:nvSpPr>
        <p:spPr>
          <a:xfrm>
            <a:off x="-2" y="2395273"/>
            <a:ext cx="12192002" cy="63152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E43794"/>
              </a:buClr>
              <a:buSzPts val="3600"/>
              <a:buNone/>
            </a:pPr>
            <a:r>
              <a:rPr lang="el-GR" dirty="0" smtClean="0"/>
              <a:t>Εισαγωγή </a:t>
            </a:r>
            <a:endParaRPr dirty="0"/>
          </a:p>
        </p:txBody>
      </p:sp>
      <p:sp>
        <p:nvSpPr>
          <p:cNvPr id="155" name="Google Shape;155;p7"/>
          <p:cNvSpPr txBox="1">
            <a:spLocks noGrp="1"/>
          </p:cNvSpPr>
          <p:nvPr>
            <p:ph type="body" idx="3"/>
          </p:nvPr>
        </p:nvSpPr>
        <p:spPr>
          <a:xfrm>
            <a:off x="424819" y="2957647"/>
            <a:ext cx="11512624" cy="1626787"/>
          </a:xfrm>
          <a:prstGeom prst="rect">
            <a:avLst/>
          </a:prstGeom>
          <a:noFill/>
          <a:ln>
            <a:noFill/>
          </a:ln>
        </p:spPr>
        <p:txBody>
          <a:bodyPr spcFirstLastPara="1" wrap="square" lIns="91425" tIns="45700" rIns="91425" bIns="45700" anchor="t" anchorCtr="0">
            <a:noAutofit/>
          </a:bodyPr>
          <a:lstStyle/>
          <a:p>
            <a:pPr marL="0" lvl="0" indent="0" algn="l">
              <a:buClr>
                <a:schemeClr val="dk1"/>
              </a:buClr>
              <a:buSzPts val="1100"/>
            </a:pPr>
            <a:r>
              <a:rPr lang="el-GR" sz="2000" dirty="0" smtClean="0">
                <a:solidFill>
                  <a:srgbClr val="262626"/>
                </a:solidFill>
                <a:latin typeface="Calibri" panose="020F0502020204030204" pitchFamily="34" charset="0"/>
                <a:cs typeface="Calibri" panose="020F0502020204030204" pitchFamily="34" charset="0"/>
              </a:rPr>
              <a:t>Οι οργανισμοί και οι επιχειρήσεις πολιτιστικής κληρονομιάς είναι μάρκες που επιβιώνουν εφόσον ικανοποιούν τις διάφορες ανάγκες και επιθυμίες των πελατών τους Για να μπείτε σε αυτή τη νοοτροπία σκεφτείτε κάθε επισκέπτη ως πελάτη και κάθε επίσκεψη σε έναν χώρο πολιτιστικής κληρονομιάς ή μια εκδήλωση ως μια υπηρεσία που ο πελάτης σας αγοράζει για να ικανοποιήσει μια ανάγκη. </a:t>
            </a:r>
            <a:endParaRPr lang="el-GR" sz="2000" dirty="0">
              <a:solidFill>
                <a:srgbClr val="262626"/>
              </a:solidFill>
              <a:latin typeface="Calibri" panose="020F0502020204030204" pitchFamily="34" charset="0"/>
              <a:cs typeface="Calibri" panose="020F0502020204030204" pitchFamily="34" charset="0"/>
            </a:endParaRPr>
          </a:p>
        </p:txBody>
      </p:sp>
      <p:sp>
        <p:nvSpPr>
          <p:cNvPr id="156" name="Google Shape;156;p7"/>
          <p:cNvSpPr txBox="1"/>
          <p:nvPr/>
        </p:nvSpPr>
        <p:spPr>
          <a:xfrm>
            <a:off x="424819" y="4596738"/>
            <a:ext cx="11435023" cy="1748414"/>
          </a:xfrm>
          <a:prstGeom prst="rect">
            <a:avLst/>
          </a:prstGeom>
          <a:noFill/>
          <a:ln>
            <a:noFill/>
          </a:ln>
        </p:spPr>
        <p:txBody>
          <a:bodyPr spcFirstLastPara="1" wrap="square" lIns="91425" tIns="45700" rIns="91425" bIns="45700" anchor="t" anchorCtr="0">
            <a:noAutofit/>
          </a:bodyPr>
          <a:lstStyle/>
          <a:p>
            <a:pPr lvl="0">
              <a:buClr>
                <a:schemeClr val="dk1"/>
              </a:buClr>
              <a:buSzPts val="1100"/>
            </a:pPr>
            <a:r>
              <a:rPr lang="el-GR" sz="2000" dirty="0" smtClean="0">
                <a:solidFill>
                  <a:srgbClr val="262626"/>
                </a:solidFill>
                <a:latin typeface="Calibri" panose="020F0502020204030204" pitchFamily="34" charset="0"/>
                <a:ea typeface="Avenir"/>
                <a:cs typeface="Calibri" panose="020F0502020204030204" pitchFamily="34" charset="0"/>
                <a:sym typeface="Avenir"/>
              </a:rPr>
              <a:t>Για να καταλάβετε τι αναζητούν οι επισκέπτες από μια πολιτιστική και τουριστική εμπειρία και να ανταποκριθείτε με μια ενδιαφέρουσα προσφορά, πρέπει να προσδιορίσετε και να στοχεύσετε σε συγκεκριμένα κοινά-στόχους. Όταν μπορείτε να </a:t>
            </a:r>
            <a:r>
              <a:rPr lang="el-GR" sz="2000" dirty="0" err="1" smtClean="0">
                <a:solidFill>
                  <a:srgbClr val="262626"/>
                </a:solidFill>
                <a:latin typeface="Calibri" panose="020F0502020204030204" pitchFamily="34" charset="0"/>
                <a:ea typeface="Avenir"/>
                <a:cs typeface="Calibri" panose="020F0502020204030204" pitchFamily="34" charset="0"/>
                <a:sym typeface="Avenir"/>
              </a:rPr>
              <a:t>οπτικοποιήσετε</a:t>
            </a:r>
            <a:r>
              <a:rPr lang="el-GR" sz="2000" dirty="0" smtClean="0">
                <a:solidFill>
                  <a:srgbClr val="262626"/>
                </a:solidFill>
                <a:latin typeface="Calibri" panose="020F0502020204030204" pitchFamily="34" charset="0"/>
                <a:ea typeface="Avenir"/>
                <a:cs typeface="Calibri" panose="020F0502020204030204" pitchFamily="34" charset="0"/>
                <a:sym typeface="Avenir"/>
              </a:rPr>
              <a:t> και να περιγράψετε ποιος είναι ο επισκέπτης σας και να κατανοήσετε το ταξίδι του, μπορείτε να προσαρμόσετε μια συγκεκριμένη και ουσιαστική εμπειρία γι' αυτόν. Αυτή η ενότητα θα σας καθοδηγήσει μέσα από ορισμένα βήματα και εργαλεία για να αποκτήσετε αυτή την κατανόηση.</a:t>
            </a:r>
            <a:endParaRPr lang="el-GR" sz="2400" dirty="0">
              <a:solidFill>
                <a:srgbClr val="262626"/>
              </a:solidFill>
              <a:latin typeface="Calibri" panose="020F0502020204030204" pitchFamily="34" charset="0"/>
              <a:ea typeface="Avenir"/>
              <a:cs typeface="Calibri" panose="020F0502020204030204" pitchFamily="34" charset="0"/>
              <a:sym typeface="Avenir"/>
            </a:endParaRP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Placeholder 29" descr="A picture containing building material, dark, stone&#10;&#10;Description automatically generated">
            <a:extLst>
              <a:ext uri="{FF2B5EF4-FFF2-40B4-BE49-F238E27FC236}">
                <a16:creationId xmlns:a16="http://schemas.microsoft.com/office/drawing/2014/main" xmlns="" id="{287B40B0-6BAF-2841-955A-1F9F40C7934B}"/>
              </a:ext>
            </a:extLst>
          </p:cNvPr>
          <p:cNvPicPr>
            <a:picLocks noGrp="1" noChangeAspect="1"/>
          </p:cNvPicPr>
          <p:nvPr>
            <p:ph type="pic" sz="quarter" idx="12"/>
          </p:nvPr>
        </p:nvPicPr>
        <p:blipFill rotWithShape="1">
          <a:blip r:embed="rId2" cstate="print">
            <a:extLst>
              <a:ext uri="{28A0092B-C50C-407E-A947-70E740481C1C}">
                <a14:useLocalDpi xmlns:a14="http://schemas.microsoft.com/office/drawing/2010/main" xmlns=""/>
              </a:ext>
            </a:extLst>
          </a:blip>
          <a:srcRect t="30163" b="30163"/>
          <a:stretch/>
        </p:blipFill>
        <p:spPr>
          <a:solidFill>
            <a:srgbClr val="FBE000"/>
          </a:solidFill>
        </p:spPr>
      </p:pic>
      <p:sp>
        <p:nvSpPr>
          <p:cNvPr id="3" name="Slide Number Placeholder 2">
            <a:extLst>
              <a:ext uri="{FF2B5EF4-FFF2-40B4-BE49-F238E27FC236}">
                <a16:creationId xmlns:a16="http://schemas.microsoft.com/office/drawing/2014/main" xmlns="" id="{51C260C7-418C-1945-A888-933972FB67E5}"/>
              </a:ext>
            </a:extLst>
          </p:cNvPr>
          <p:cNvSpPr>
            <a:spLocks noGrp="1"/>
          </p:cNvSpPr>
          <p:nvPr>
            <p:ph type="sldNum" sz="quarter" idx="14"/>
          </p:nvPr>
        </p:nvSpPr>
        <p:spPr/>
        <p:txBody>
          <a:bodyPr/>
          <a:lstStyle/>
          <a:p>
            <a:fld id="{9C527BFA-2C0E-4CEC-B6A5-913A56FEF4B4}" type="slidenum">
              <a:rPr lang="fr-CA" smtClean="0"/>
              <a:pPr/>
              <a:t>7</a:t>
            </a:fld>
            <a:endParaRPr lang="fr-CA" dirty="0"/>
          </a:p>
        </p:txBody>
      </p:sp>
      <p:sp>
        <p:nvSpPr>
          <p:cNvPr id="4" name="Text Placeholder 3">
            <a:extLst>
              <a:ext uri="{FF2B5EF4-FFF2-40B4-BE49-F238E27FC236}">
                <a16:creationId xmlns:a16="http://schemas.microsoft.com/office/drawing/2014/main" xmlns="" id="{0087E7FC-6189-5A40-8E18-2A754AD97257}"/>
              </a:ext>
            </a:extLst>
          </p:cNvPr>
          <p:cNvSpPr>
            <a:spLocks noGrp="1"/>
          </p:cNvSpPr>
          <p:nvPr>
            <p:ph type="body" sz="quarter" idx="13"/>
          </p:nvPr>
        </p:nvSpPr>
        <p:spPr>
          <a:xfrm>
            <a:off x="8471354" y="2689487"/>
            <a:ext cx="2250238" cy="445340"/>
          </a:xfrm>
        </p:spPr>
        <p:txBody>
          <a:bodyPr/>
          <a:lstStyle/>
          <a:p>
            <a:r>
              <a:rPr lang="en-US" sz="2800" dirty="0">
                <a:solidFill>
                  <a:schemeClr val="bg1"/>
                </a:solidFill>
              </a:rPr>
              <a:t>Chris Murray</a:t>
            </a:r>
          </a:p>
        </p:txBody>
      </p:sp>
      <p:sp>
        <p:nvSpPr>
          <p:cNvPr id="6" name="Text Placeholder 5">
            <a:extLst>
              <a:ext uri="{FF2B5EF4-FFF2-40B4-BE49-F238E27FC236}">
                <a16:creationId xmlns:a16="http://schemas.microsoft.com/office/drawing/2014/main" xmlns="" id="{66C72CC5-9381-0E4D-9ACA-5037B8DA964D}"/>
              </a:ext>
            </a:extLst>
          </p:cNvPr>
          <p:cNvSpPr>
            <a:spLocks noGrp="1"/>
          </p:cNvSpPr>
          <p:nvPr>
            <p:ph type="body" sz="quarter" idx="16"/>
          </p:nvPr>
        </p:nvSpPr>
        <p:spPr>
          <a:xfrm>
            <a:off x="4764943" y="680334"/>
            <a:ext cx="6863977" cy="1119578"/>
          </a:xfrm>
        </p:spPr>
        <p:txBody>
          <a:bodyPr/>
          <a:lstStyle/>
          <a:p>
            <a:endParaRPr lang="sl-SI" dirty="0"/>
          </a:p>
          <a:p>
            <a:endParaRPr lang="en-US" dirty="0"/>
          </a:p>
        </p:txBody>
      </p:sp>
      <p:sp>
        <p:nvSpPr>
          <p:cNvPr id="8" name="TextBox 7">
            <a:extLst>
              <a:ext uri="{FF2B5EF4-FFF2-40B4-BE49-F238E27FC236}">
                <a16:creationId xmlns:a16="http://schemas.microsoft.com/office/drawing/2014/main" xmlns="" id="{663F9F70-43DF-C41D-1974-C4B07FF327ED}"/>
              </a:ext>
            </a:extLst>
          </p:cNvPr>
          <p:cNvSpPr txBox="1"/>
          <p:nvPr/>
        </p:nvSpPr>
        <p:spPr>
          <a:xfrm>
            <a:off x="4951919" y="722694"/>
            <a:ext cx="6094324" cy="1077218"/>
          </a:xfrm>
          <a:prstGeom prst="rect">
            <a:avLst/>
          </a:prstGeom>
          <a:noFill/>
        </p:spPr>
        <p:txBody>
          <a:bodyPr wrap="square">
            <a:spAutoFit/>
          </a:bodyPr>
          <a:lstStyle/>
          <a:p>
            <a:r>
              <a:rPr lang="en-GB" sz="3200" dirty="0" smtClean="0">
                <a:solidFill>
                  <a:schemeClr val="tx1">
                    <a:lumMod val="85000"/>
                    <a:lumOff val="15000"/>
                  </a:schemeClr>
                </a:solidFill>
                <a:latin typeface="Avenir"/>
                <a:ea typeface="Avenir"/>
                <a:cs typeface="Avenir"/>
                <a:sym typeface="Avenir"/>
              </a:rPr>
              <a:t>“</a:t>
            </a:r>
            <a:r>
              <a:rPr lang="el-GR" sz="2800" dirty="0" smtClean="0">
                <a:solidFill>
                  <a:schemeClr val="tx1">
                    <a:lumMod val="85000"/>
                    <a:lumOff val="15000"/>
                  </a:schemeClr>
                </a:solidFill>
                <a:latin typeface="Avenir"/>
                <a:ea typeface="Avenir"/>
                <a:cs typeface="Avenir"/>
                <a:sym typeface="Avenir"/>
              </a:rPr>
              <a:t>Δώστε τους κάτι που μπορεί να μην καταλαβαίνουν καν ότι τους λείπει.</a:t>
            </a:r>
            <a:r>
              <a:rPr lang="en-GB" sz="3200" b="0" i="0" u="none" strike="noStrike" cap="none" dirty="0" smtClean="0">
                <a:solidFill>
                  <a:schemeClr val="tx1">
                    <a:lumMod val="85000"/>
                    <a:lumOff val="15000"/>
                  </a:schemeClr>
                </a:solidFill>
                <a:latin typeface="Avenir"/>
                <a:ea typeface="Avenir"/>
                <a:cs typeface="Avenir"/>
                <a:sym typeface="Avenir"/>
              </a:rPr>
              <a:t>”</a:t>
            </a:r>
            <a:endParaRPr lang="en-GB" sz="3200" dirty="0">
              <a:solidFill>
                <a:schemeClr val="tx1">
                  <a:lumMod val="85000"/>
                  <a:lumOff val="15000"/>
                </a:schemeClr>
              </a:solidFill>
            </a:endParaRPr>
          </a:p>
        </p:txBody>
      </p:sp>
    </p:spTree>
    <p:extLst>
      <p:ext uri="{BB962C8B-B14F-4D97-AF65-F5344CB8AC3E}">
        <p14:creationId xmlns:p14="http://schemas.microsoft.com/office/powerpoint/2010/main" xmlns="" val="2073805059"/>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8"/>
          <p:cNvSpPr txBox="1">
            <a:spLocks noGrp="1"/>
          </p:cNvSpPr>
          <p:nvPr>
            <p:ph type="body" idx="1"/>
          </p:nvPr>
        </p:nvSpPr>
        <p:spPr>
          <a:xfrm>
            <a:off x="311498" y="136153"/>
            <a:ext cx="6241745" cy="631527"/>
          </a:xfrm>
          <a:prstGeom prst="rect">
            <a:avLst/>
          </a:prstGeom>
          <a:noFill/>
          <a:ln>
            <a:noFill/>
          </a:ln>
        </p:spPr>
        <p:txBody>
          <a:bodyPr spcFirstLastPara="1" wrap="square" lIns="91425" tIns="45700" rIns="91425" bIns="45700" anchor="t" anchorCtr="0">
            <a:noAutofit/>
          </a:bodyPr>
          <a:lstStyle/>
          <a:p>
            <a:pPr marL="0" lvl="0" indent="0">
              <a:spcBef>
                <a:spcPts val="0"/>
              </a:spcBef>
            </a:pPr>
            <a:r>
              <a:rPr lang="el-GR" dirty="0" smtClean="0"/>
              <a:t>Ποιο είναι το πολιτιστικό κοινό; </a:t>
            </a:r>
            <a:endParaRPr lang="el-GR" dirty="0"/>
          </a:p>
        </p:txBody>
      </p:sp>
      <p:sp>
        <p:nvSpPr>
          <p:cNvPr id="162" name="Google Shape;162;p8"/>
          <p:cNvSpPr txBox="1">
            <a:spLocks noGrp="1"/>
          </p:cNvSpPr>
          <p:nvPr>
            <p:ph type="body" idx="3"/>
          </p:nvPr>
        </p:nvSpPr>
        <p:spPr>
          <a:xfrm>
            <a:off x="302167" y="1298089"/>
            <a:ext cx="6241745" cy="6050420"/>
          </a:xfrm>
          <a:prstGeom prst="rect">
            <a:avLst/>
          </a:prstGeom>
          <a:noFill/>
          <a:ln>
            <a:noFill/>
          </a:ln>
        </p:spPr>
        <p:txBody>
          <a:bodyPr spcFirstLastPara="1" wrap="square" lIns="91425" tIns="45700" rIns="91425" bIns="45700" anchor="t" anchorCtr="0">
            <a:noAutofit/>
          </a:bodyPr>
          <a:lstStyle/>
          <a:p>
            <a:pPr marL="0" lvl="0" indent="0">
              <a:buClr>
                <a:schemeClr val="dk1"/>
              </a:buClr>
              <a:buSzPts val="1100"/>
            </a:pPr>
            <a:r>
              <a:rPr lang="el-GR" sz="2000" dirty="0" smtClean="0">
                <a:solidFill>
                  <a:schemeClr val="tx2">
                    <a:lumMod val="25000"/>
                  </a:schemeClr>
                </a:solidFill>
                <a:latin typeface="Calibri" panose="020F0502020204030204" pitchFamily="34" charset="0"/>
                <a:cs typeface="Calibri" panose="020F0502020204030204" pitchFamily="34" charset="0"/>
              </a:rPr>
              <a:t>Το πολιτιστικό κοινό αποτελείται από άτομα που ενδιαφέρονται για την πολιτιστική κληρονομιά, τις τέχνες και τη δημιουργικότητα. Αυτή η ευρεία κατηγορία περιλαμβάνει επισκέπτες με διαφορετικές ανάγκες &amp; χαρακτηριστικά. Η κατανόηση των διαφορών είναι απαραίτητη για το σχεδιασμό εμπειριών που θα οικοδομήσουν μια ισχυρή και διαρκή σχέση μαζί τους. </a:t>
            </a:r>
          </a:p>
          <a:p>
            <a:pPr marL="0" lvl="0" indent="0">
              <a:buClr>
                <a:schemeClr val="dk1"/>
              </a:buClr>
              <a:buSzPts val="1100"/>
            </a:pPr>
            <a:r>
              <a:rPr lang="el-GR" sz="2000" dirty="0" smtClean="0">
                <a:solidFill>
                  <a:schemeClr val="tx2">
                    <a:lumMod val="25000"/>
                  </a:schemeClr>
                </a:solidFill>
                <a:latin typeface="Calibri" panose="020F0502020204030204" pitchFamily="34" charset="0"/>
                <a:cs typeface="Calibri" panose="020F0502020204030204" pitchFamily="34" charset="0"/>
              </a:rPr>
              <a:t>Ένας επισκέπτης είναι τόσο άτομο όσο και μέρος μιας κοινωνικής ομάδας, η οποία ονομάζεται</a:t>
            </a:r>
            <a:r>
              <a:rPr lang="en-GB" sz="2000" dirty="0" smtClean="0">
                <a:solidFill>
                  <a:schemeClr val="tx2">
                    <a:lumMod val="25000"/>
                  </a:schemeClr>
                </a:solidFill>
                <a:latin typeface="Calibri" panose="020F0502020204030204" pitchFamily="34" charset="0"/>
                <a:cs typeface="Calibri" panose="020F0502020204030204" pitchFamily="34" charset="0"/>
                <a:sym typeface="Avenir"/>
              </a:rPr>
              <a:t> "</a:t>
            </a:r>
            <a:r>
              <a:rPr lang="el-GR" sz="2000" dirty="0" smtClean="0">
                <a:solidFill>
                  <a:srgbClr val="E43794"/>
                </a:solidFill>
                <a:latin typeface="Calibri" panose="020F0502020204030204" pitchFamily="34" charset="0"/>
                <a:cs typeface="Calibri" panose="020F0502020204030204" pitchFamily="34" charset="0"/>
              </a:rPr>
              <a:t> τμήμα της αγοράς</a:t>
            </a:r>
            <a:r>
              <a:rPr lang="en-GB" sz="2000" dirty="0" smtClean="0">
                <a:solidFill>
                  <a:schemeClr val="tx2">
                    <a:lumMod val="25000"/>
                  </a:schemeClr>
                </a:solidFill>
                <a:latin typeface="Calibri" panose="020F0502020204030204" pitchFamily="34" charset="0"/>
                <a:cs typeface="Calibri" panose="020F0502020204030204" pitchFamily="34" charset="0"/>
                <a:sym typeface="Avenir"/>
              </a:rPr>
              <a:t>“</a:t>
            </a:r>
            <a:r>
              <a:rPr lang="el-GR" sz="2000" dirty="0" smtClean="0">
                <a:solidFill>
                  <a:schemeClr val="tx2">
                    <a:lumMod val="25000"/>
                  </a:schemeClr>
                </a:solidFill>
                <a:latin typeface="Calibri" panose="020F0502020204030204" pitchFamily="34" charset="0"/>
                <a:cs typeface="Calibri" panose="020F0502020204030204" pitchFamily="34" charset="0"/>
              </a:rPr>
              <a:t>στην ορολογία του μάρκετινγκ. </a:t>
            </a:r>
            <a:endParaRPr lang="en-GB" sz="2000" dirty="0">
              <a:solidFill>
                <a:schemeClr val="tx2">
                  <a:lumMod val="25000"/>
                </a:schemeClr>
              </a:solidFill>
              <a:latin typeface="Calibri" panose="020F0502020204030204" pitchFamily="34" charset="0"/>
              <a:cs typeface="Calibri" panose="020F0502020204030204" pitchFamily="34" charset="0"/>
              <a:sym typeface="Avenir"/>
            </a:endParaRPr>
          </a:p>
          <a:p>
            <a:pPr marL="0" lvl="0" indent="0">
              <a:buClr>
                <a:schemeClr val="dk1"/>
              </a:buClr>
              <a:buSzPts val="1100"/>
            </a:pPr>
            <a:r>
              <a:rPr lang="el-GR" sz="2000" dirty="0" smtClean="0">
                <a:solidFill>
                  <a:schemeClr val="tx2">
                    <a:lumMod val="25000"/>
                  </a:schemeClr>
                </a:solidFill>
                <a:latin typeface="Calibri" panose="020F0502020204030204" pitchFamily="34" charset="0"/>
                <a:cs typeface="Calibri" panose="020F0502020204030204" pitchFamily="34" charset="0"/>
              </a:rPr>
              <a:t>Η τμηματοποίηση είναι απλώς η διαδικασία διαίρεσης και οργάνωσης του πληθυσμού σε ουσιαστικές και </a:t>
            </a:r>
            <a:r>
              <a:rPr lang="el-GR" sz="2000" dirty="0" err="1" smtClean="0">
                <a:solidFill>
                  <a:schemeClr val="tx2">
                    <a:lumMod val="25000"/>
                  </a:schemeClr>
                </a:solidFill>
                <a:latin typeface="Calibri" panose="020F0502020204030204" pitchFamily="34" charset="0"/>
                <a:cs typeface="Calibri" panose="020F0502020204030204" pitchFamily="34" charset="0"/>
              </a:rPr>
              <a:t>διαχειρίσιμες</a:t>
            </a:r>
            <a:r>
              <a:rPr lang="el-GR" sz="2000" dirty="0" smtClean="0">
                <a:solidFill>
                  <a:schemeClr val="tx2">
                    <a:lumMod val="25000"/>
                  </a:schemeClr>
                </a:solidFill>
                <a:latin typeface="Calibri" panose="020F0502020204030204" pitchFamily="34" charset="0"/>
                <a:cs typeface="Calibri" panose="020F0502020204030204" pitchFamily="34" charset="0"/>
              </a:rPr>
              <a:t> ομάδες - ή τμήματα - ώστε να μπορείτε να προσαρμόσετε την προσφορά σας στις προτιμήσεις τους.</a:t>
            </a:r>
            <a:endParaRPr lang="en-GB" sz="2000" b="0" i="0" dirty="0">
              <a:solidFill>
                <a:schemeClr val="tx2">
                  <a:lumMod val="25000"/>
                </a:schemeClr>
              </a:solidFill>
              <a:effectLst/>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None/>
            </a:pPr>
            <a:endParaRPr lang="en-GB" sz="700" dirty="0">
              <a:solidFill>
                <a:schemeClr val="tx2">
                  <a:lumMod val="25000"/>
                </a:schemeClr>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None/>
            </a:pPr>
            <a:r>
              <a:rPr lang="en-GB" sz="2000" dirty="0">
                <a:latin typeface="Calibri" panose="020F0502020204030204" pitchFamily="34" charset="0"/>
                <a:cs typeface="Calibri" panose="020F0502020204030204" pitchFamily="34" charset="0"/>
                <a:hlinkClick r:id="rId3"/>
              </a:rPr>
              <a:t>Segmentation made simple</a:t>
            </a:r>
            <a:r>
              <a:rPr lang="en-GB" sz="2000" dirty="0">
                <a:latin typeface="Calibri" panose="020F0502020204030204" pitchFamily="34" charset="0"/>
                <a:cs typeface="Calibri" panose="020F0502020204030204" pitchFamily="34" charset="0"/>
              </a:rPr>
              <a:t>     </a:t>
            </a:r>
          </a:p>
        </p:txBody>
      </p:sp>
      <p:pic>
        <p:nvPicPr>
          <p:cNvPr id="3" name="Picture Placeholder 2" descr="A large group of people&#10;&#10;Description automatically generated with medium confidence">
            <a:extLst>
              <a:ext uri="{FF2B5EF4-FFF2-40B4-BE49-F238E27FC236}">
                <a16:creationId xmlns:a16="http://schemas.microsoft.com/office/drawing/2014/main" xmlns="" id="{AE8132DE-9A74-4404-A8B0-A387E975B2BC}"/>
              </a:ext>
            </a:extLst>
          </p:cNvPr>
          <p:cNvPicPr>
            <a:picLocks noGrp="1" noChangeAspect="1"/>
          </p:cNvPicPr>
          <p:nvPr>
            <p:ph type="pic" idx="2"/>
          </p:nvPr>
        </p:nvPicPr>
        <p:blipFill>
          <a:blip r:embed="rId4"/>
          <a:srcRect t="17186" b="17186"/>
          <a:stretch>
            <a:fillRect/>
          </a:stretch>
        </p:blipFill>
        <p:spPr>
          <a:xfrm>
            <a:off x="7019925" y="3028950"/>
            <a:ext cx="3692525" cy="3829050"/>
          </a:xfrm>
          <a:prstGeom prst="rect">
            <a:avLst/>
          </a:prstGeom>
          <a:noFill/>
          <a:ln>
            <a:noFill/>
          </a:ln>
        </p:spPr>
      </p:pic>
      <p:sp>
        <p:nvSpPr>
          <p:cNvPr id="2" name="TextBox 1">
            <a:extLst>
              <a:ext uri="{FF2B5EF4-FFF2-40B4-BE49-F238E27FC236}">
                <a16:creationId xmlns:a16="http://schemas.microsoft.com/office/drawing/2014/main" xmlns="" id="{737FFE34-E6F8-4EBA-AC5E-ED67C99CFC01}"/>
              </a:ext>
            </a:extLst>
          </p:cNvPr>
          <p:cNvSpPr txBox="1"/>
          <p:nvPr/>
        </p:nvSpPr>
        <p:spPr>
          <a:xfrm>
            <a:off x="11060269" y="5918479"/>
            <a:ext cx="1131731" cy="769441"/>
          </a:xfrm>
          <a:prstGeom prst="rect">
            <a:avLst/>
          </a:prstGeom>
          <a:noFill/>
        </p:spPr>
        <p:txBody>
          <a:bodyPr wrap="square" rtlCol="0">
            <a:spAutoFit/>
          </a:bodyPr>
          <a:lstStyle/>
          <a:p>
            <a:r>
              <a:rPr lang="en-GB" sz="1100" b="0" i="0" dirty="0">
                <a:solidFill>
                  <a:schemeClr val="bg1"/>
                </a:solidFill>
                <a:effectLst/>
                <a:latin typeface="Calibri" panose="020F0502020204030204" pitchFamily="34" charset="0"/>
                <a:cs typeface="Calibri" panose="020F0502020204030204" pitchFamily="34" charset="0"/>
              </a:rPr>
              <a:t>Photo by </a:t>
            </a:r>
            <a:r>
              <a:rPr lang="en-GB" sz="1100" b="1" i="0" u="none" strike="noStrike" dirty="0">
                <a:solidFill>
                  <a:schemeClr val="bg1"/>
                </a:solidFill>
                <a:effectLst/>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xmlns="" val="tx"/>
                    </a:ext>
                  </a:extLst>
                </a:hlinkClick>
              </a:rPr>
              <a:t>San Fermin Pamplona</a:t>
            </a:r>
            <a:r>
              <a:rPr lang="en-GB" sz="1100" b="0" i="0" dirty="0">
                <a:solidFill>
                  <a:schemeClr val="bg1"/>
                </a:solidFill>
                <a:effectLst/>
                <a:latin typeface="Calibri" panose="020F0502020204030204" pitchFamily="34" charset="0"/>
                <a:cs typeface="Calibri" panose="020F0502020204030204" pitchFamily="34" charset="0"/>
              </a:rPr>
              <a:t> from </a:t>
            </a:r>
            <a:r>
              <a:rPr lang="en-GB" sz="1100" b="1" i="0" u="none" strike="noStrike" dirty="0" err="1">
                <a:solidFill>
                  <a:schemeClr val="bg1"/>
                </a:solidFill>
                <a:effectLst/>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xmlns="" val="tx"/>
                    </a:ext>
                  </a:extLst>
                </a:hlinkClick>
              </a:rPr>
              <a:t>Pexels</a:t>
            </a:r>
            <a:endParaRPr lang="en-GB" sz="1100" dirty="0">
              <a:solidFill>
                <a:schemeClr val="bg1"/>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9"/>
          <p:cNvSpPr/>
          <p:nvPr/>
        </p:nvSpPr>
        <p:spPr>
          <a:xfrm>
            <a:off x="3651634" y="1"/>
            <a:ext cx="4888733" cy="681758"/>
          </a:xfrm>
          <a:prstGeom prst="rect">
            <a:avLst/>
          </a:prstGeom>
          <a:solidFill>
            <a:srgbClr val="E43794"/>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700">
              <a:solidFill>
                <a:schemeClr val="dk1"/>
              </a:solidFill>
              <a:latin typeface="Calibri"/>
              <a:ea typeface="Calibri"/>
              <a:cs typeface="Calibri"/>
              <a:sym typeface="Calibri"/>
            </a:endParaRPr>
          </a:p>
        </p:txBody>
      </p:sp>
      <p:sp>
        <p:nvSpPr>
          <p:cNvPr id="169" name="Google Shape;169;p9"/>
          <p:cNvSpPr txBox="1">
            <a:spLocks noGrp="1"/>
          </p:cNvSpPr>
          <p:nvPr>
            <p:ph type="sldNum" idx="12"/>
          </p:nvPr>
        </p:nvSpPr>
        <p:spPr>
          <a:xfrm>
            <a:off x="7722020" y="6560800"/>
            <a:ext cx="4301302" cy="22956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9</a:t>
            </a:fld>
            <a:endParaRPr/>
          </a:p>
        </p:txBody>
      </p:sp>
      <p:sp>
        <p:nvSpPr>
          <p:cNvPr id="174" name="Google Shape;174;p9"/>
          <p:cNvSpPr txBox="1"/>
          <p:nvPr/>
        </p:nvSpPr>
        <p:spPr>
          <a:xfrm>
            <a:off x="425381" y="104453"/>
            <a:ext cx="11260668" cy="505121"/>
          </a:xfrm>
          <a:prstGeom prst="rect">
            <a:avLst/>
          </a:prstGeom>
          <a:noFill/>
          <a:ln>
            <a:noFill/>
          </a:ln>
        </p:spPr>
        <p:txBody>
          <a:bodyPr spcFirstLastPara="1" wrap="square" lIns="91425" tIns="45700" rIns="91425" bIns="45700" anchor="t" anchorCtr="0">
            <a:normAutofit fontScale="92500" lnSpcReduction="10000"/>
          </a:bodyPr>
          <a:lstStyle/>
          <a:p>
            <a:pPr lvl="0">
              <a:lnSpc>
                <a:spcPct val="90000"/>
              </a:lnSpc>
              <a:buClr>
                <a:schemeClr val="lt1"/>
              </a:buClr>
              <a:buSzPts val="3600"/>
            </a:pPr>
            <a:r>
              <a:rPr lang="en-GB" sz="3600" b="1" dirty="0">
                <a:solidFill>
                  <a:schemeClr val="lt1"/>
                </a:solidFill>
                <a:latin typeface="Avenir"/>
                <a:ea typeface="Avenir"/>
                <a:cs typeface="Avenir"/>
                <a:sym typeface="Avenir"/>
              </a:rPr>
              <a:t>Macro-categories of cultural visitors</a:t>
            </a:r>
            <a:endParaRPr dirty="0"/>
          </a:p>
        </p:txBody>
      </p:sp>
      <p:sp>
        <p:nvSpPr>
          <p:cNvPr id="2" name="TextBox 1">
            <a:extLst>
              <a:ext uri="{FF2B5EF4-FFF2-40B4-BE49-F238E27FC236}">
                <a16:creationId xmlns:a16="http://schemas.microsoft.com/office/drawing/2014/main" xmlns="" id="{66B5EE1B-3C70-43B5-B9BA-37129D47D62E}"/>
              </a:ext>
            </a:extLst>
          </p:cNvPr>
          <p:cNvSpPr txBox="1"/>
          <p:nvPr/>
        </p:nvSpPr>
        <p:spPr>
          <a:xfrm>
            <a:off x="445129" y="856357"/>
            <a:ext cx="11077807" cy="6001643"/>
          </a:xfrm>
          <a:prstGeom prst="rect">
            <a:avLst/>
          </a:prstGeom>
          <a:noFill/>
        </p:spPr>
        <p:txBody>
          <a:bodyPr wrap="square" rtlCol="0">
            <a:spAutoFit/>
          </a:bodyPr>
          <a:lstStyle/>
          <a:p>
            <a:r>
              <a:rPr lang="el-GR" sz="2400" dirty="0" smtClean="0">
                <a:solidFill>
                  <a:schemeClr val="tx1">
                    <a:lumMod val="85000"/>
                    <a:lumOff val="15000"/>
                  </a:schemeClr>
                </a:solidFill>
                <a:latin typeface="Calibri" panose="020F0502020204030204" pitchFamily="34" charset="0"/>
                <a:cs typeface="Calibri" panose="020F0502020204030204" pitchFamily="34" charset="0"/>
              </a:rPr>
              <a:t>Το 2009, ο </a:t>
            </a:r>
            <a:r>
              <a:rPr lang="el-GR" sz="2400" dirty="0" err="1" smtClean="0">
                <a:solidFill>
                  <a:schemeClr val="tx1">
                    <a:lumMod val="85000"/>
                    <a:lumOff val="15000"/>
                  </a:schemeClr>
                </a:solidFill>
                <a:latin typeface="Calibri" panose="020F0502020204030204" pitchFamily="34" charset="0"/>
                <a:cs typeface="Calibri" panose="020F0502020204030204" pitchFamily="34" charset="0"/>
              </a:rPr>
              <a:t>John</a:t>
            </a:r>
            <a:r>
              <a:rPr lang="el-GR" sz="2400" dirty="0" smtClean="0">
                <a:solidFill>
                  <a:schemeClr val="tx1">
                    <a:lumMod val="85000"/>
                    <a:lumOff val="15000"/>
                  </a:schemeClr>
                </a:solidFill>
                <a:latin typeface="Calibri" panose="020F0502020204030204" pitchFamily="34" charset="0"/>
                <a:cs typeface="Calibri" panose="020F0502020204030204" pitchFamily="34" charset="0"/>
              </a:rPr>
              <a:t> H </a:t>
            </a:r>
            <a:r>
              <a:rPr lang="el-GR" sz="2400" dirty="0" err="1" smtClean="0">
                <a:solidFill>
                  <a:schemeClr val="tx1">
                    <a:lumMod val="85000"/>
                    <a:lumOff val="15000"/>
                  </a:schemeClr>
                </a:solidFill>
                <a:latin typeface="Calibri" panose="020F0502020204030204" pitchFamily="34" charset="0"/>
                <a:cs typeface="Calibri" panose="020F0502020204030204" pitchFamily="34" charset="0"/>
              </a:rPr>
              <a:t>Falk</a:t>
            </a:r>
            <a:r>
              <a:rPr lang="el-GR" sz="2400" dirty="0" smtClean="0">
                <a:solidFill>
                  <a:schemeClr val="tx1">
                    <a:lumMod val="85000"/>
                    <a:lumOff val="15000"/>
                  </a:schemeClr>
                </a:solidFill>
                <a:latin typeface="Calibri" panose="020F0502020204030204" pitchFamily="34" charset="0"/>
                <a:cs typeface="Calibri" panose="020F0502020204030204" pitchFamily="34" charset="0"/>
              </a:rPr>
              <a:t> δημοσίευσε το βιβλίο του </a:t>
            </a:r>
            <a:r>
              <a:rPr lang="el-GR" sz="2400" dirty="0" err="1" smtClean="0">
                <a:solidFill>
                  <a:schemeClr val="tx1">
                    <a:lumMod val="85000"/>
                    <a:lumOff val="15000"/>
                  </a:schemeClr>
                </a:solidFill>
                <a:latin typeface="Calibri" panose="020F0502020204030204" pitchFamily="34" charset="0"/>
                <a:cs typeface="Calibri" panose="020F0502020204030204" pitchFamily="34" charset="0"/>
              </a:rPr>
              <a:t>Identity</a:t>
            </a:r>
            <a:r>
              <a:rPr lang="el-GR" sz="2400" dirty="0" smtClean="0">
                <a:solidFill>
                  <a:schemeClr val="tx1">
                    <a:lumMod val="85000"/>
                    <a:lumOff val="15000"/>
                  </a:schemeClr>
                </a:solidFill>
                <a:latin typeface="Calibri" panose="020F0502020204030204" pitchFamily="34" charset="0"/>
                <a:cs typeface="Calibri" panose="020F0502020204030204" pitchFamily="34" charset="0"/>
              </a:rPr>
              <a:t> </a:t>
            </a:r>
            <a:r>
              <a:rPr lang="el-GR" sz="2400" dirty="0" err="1" smtClean="0">
                <a:solidFill>
                  <a:schemeClr val="tx1">
                    <a:lumMod val="85000"/>
                    <a:lumOff val="15000"/>
                  </a:schemeClr>
                </a:solidFill>
                <a:latin typeface="Calibri" panose="020F0502020204030204" pitchFamily="34" charset="0"/>
                <a:cs typeface="Calibri" panose="020F0502020204030204" pitchFamily="34" charset="0"/>
              </a:rPr>
              <a:t>and</a:t>
            </a:r>
            <a:r>
              <a:rPr lang="el-GR" sz="2400" dirty="0" smtClean="0">
                <a:solidFill>
                  <a:schemeClr val="tx1">
                    <a:lumMod val="85000"/>
                    <a:lumOff val="15000"/>
                  </a:schemeClr>
                </a:solidFill>
                <a:latin typeface="Calibri" panose="020F0502020204030204" pitchFamily="34" charset="0"/>
                <a:cs typeface="Calibri" panose="020F0502020204030204" pitchFamily="34" charset="0"/>
              </a:rPr>
              <a:t> </a:t>
            </a:r>
            <a:r>
              <a:rPr lang="el-GR" sz="2400" dirty="0" err="1" smtClean="0">
                <a:solidFill>
                  <a:schemeClr val="tx1">
                    <a:lumMod val="85000"/>
                    <a:lumOff val="15000"/>
                  </a:schemeClr>
                </a:solidFill>
                <a:latin typeface="Calibri" panose="020F0502020204030204" pitchFamily="34" charset="0"/>
                <a:cs typeface="Calibri" panose="020F0502020204030204" pitchFamily="34" charset="0"/>
              </a:rPr>
              <a:t>the</a:t>
            </a:r>
            <a:r>
              <a:rPr lang="el-GR" sz="2400" dirty="0" smtClean="0">
                <a:solidFill>
                  <a:schemeClr val="tx1">
                    <a:lumMod val="85000"/>
                    <a:lumOff val="15000"/>
                  </a:schemeClr>
                </a:solidFill>
                <a:latin typeface="Calibri" panose="020F0502020204030204" pitchFamily="34" charset="0"/>
                <a:cs typeface="Calibri" panose="020F0502020204030204" pitchFamily="34" charset="0"/>
              </a:rPr>
              <a:t> </a:t>
            </a:r>
            <a:r>
              <a:rPr lang="el-GR" sz="2400" dirty="0" err="1" smtClean="0">
                <a:solidFill>
                  <a:schemeClr val="tx1">
                    <a:lumMod val="85000"/>
                    <a:lumOff val="15000"/>
                  </a:schemeClr>
                </a:solidFill>
                <a:latin typeface="Calibri" panose="020F0502020204030204" pitchFamily="34" charset="0"/>
                <a:cs typeface="Calibri" panose="020F0502020204030204" pitchFamily="34" charset="0"/>
              </a:rPr>
              <a:t>Museum</a:t>
            </a:r>
            <a:r>
              <a:rPr lang="el-GR" sz="2400" dirty="0" smtClean="0">
                <a:solidFill>
                  <a:schemeClr val="tx1">
                    <a:lumMod val="85000"/>
                    <a:lumOff val="15000"/>
                  </a:schemeClr>
                </a:solidFill>
                <a:latin typeface="Calibri" panose="020F0502020204030204" pitchFamily="34" charset="0"/>
                <a:cs typeface="Calibri" panose="020F0502020204030204" pitchFamily="34" charset="0"/>
              </a:rPr>
              <a:t> </a:t>
            </a:r>
            <a:r>
              <a:rPr lang="el-GR" sz="2400" dirty="0" err="1" smtClean="0">
                <a:solidFill>
                  <a:schemeClr val="tx1">
                    <a:lumMod val="85000"/>
                    <a:lumOff val="15000"/>
                  </a:schemeClr>
                </a:solidFill>
                <a:latin typeface="Calibri" panose="020F0502020204030204" pitchFamily="34" charset="0"/>
                <a:cs typeface="Calibri" panose="020F0502020204030204" pitchFamily="34" charset="0"/>
              </a:rPr>
              <a:t>Visitor</a:t>
            </a:r>
            <a:r>
              <a:rPr lang="el-GR" sz="2400" dirty="0" smtClean="0">
                <a:solidFill>
                  <a:schemeClr val="tx1">
                    <a:lumMod val="85000"/>
                    <a:lumOff val="15000"/>
                  </a:schemeClr>
                </a:solidFill>
                <a:latin typeface="Calibri" panose="020F0502020204030204" pitchFamily="34" charset="0"/>
                <a:cs typeface="Calibri" panose="020F0502020204030204" pitchFamily="34" charset="0"/>
              </a:rPr>
              <a:t> </a:t>
            </a:r>
            <a:r>
              <a:rPr lang="el-GR" sz="2400" dirty="0" err="1" smtClean="0">
                <a:solidFill>
                  <a:schemeClr val="tx1">
                    <a:lumMod val="85000"/>
                    <a:lumOff val="15000"/>
                  </a:schemeClr>
                </a:solidFill>
                <a:latin typeface="Calibri" panose="020F0502020204030204" pitchFamily="34" charset="0"/>
                <a:cs typeface="Calibri" panose="020F0502020204030204" pitchFamily="34" charset="0"/>
              </a:rPr>
              <a:t>Experience</a:t>
            </a:r>
            <a:r>
              <a:rPr lang="el-GR" sz="2400" dirty="0" smtClean="0">
                <a:solidFill>
                  <a:schemeClr val="tx1">
                    <a:lumMod val="85000"/>
                    <a:lumOff val="15000"/>
                  </a:schemeClr>
                </a:solidFill>
                <a:latin typeface="Calibri" panose="020F0502020204030204" pitchFamily="34" charset="0"/>
                <a:cs typeface="Calibri" panose="020F0502020204030204" pitchFamily="34" charset="0"/>
              </a:rPr>
              <a:t>. Ένα από τα βασικά συμπεράσματα είναι ότι αυτό που οι άνθρωποι έμαθαν ή θυμήθηκαν από την επίσκεψή τους σε έναν χώρο βασιζόταν στον λόγο για τον οποίο πήγαν εκεί εξαρχής. Προσδιόρισε </a:t>
            </a:r>
            <a:r>
              <a:rPr lang="el-GR" sz="2400" b="1" u="sng" dirty="0" smtClean="0">
                <a:solidFill>
                  <a:srgbClr val="D41A6A"/>
                </a:solidFill>
                <a:latin typeface="Calibri" panose="020F0502020204030204" pitchFamily="34" charset="0"/>
                <a:cs typeface="Calibri" panose="020F0502020204030204" pitchFamily="34" charset="0"/>
                <a:hlinkClick r:id="rId3"/>
              </a:rPr>
              <a:t>πέντε </a:t>
            </a:r>
            <a:r>
              <a:rPr lang="el-GR" sz="2400" b="1" u="sng" dirty="0" err="1" smtClean="0">
                <a:solidFill>
                  <a:srgbClr val="D41A6A"/>
                </a:solidFill>
                <a:latin typeface="Calibri" panose="020F0502020204030204" pitchFamily="34" charset="0"/>
                <a:cs typeface="Calibri" panose="020F0502020204030204" pitchFamily="34" charset="0"/>
                <a:hlinkClick r:id="rId3"/>
              </a:rPr>
              <a:t>μακρο</a:t>
            </a:r>
            <a:r>
              <a:rPr lang="el-GR" sz="2400" b="1" u="sng" dirty="0" smtClean="0">
                <a:solidFill>
                  <a:srgbClr val="D41A6A"/>
                </a:solidFill>
                <a:latin typeface="Calibri" panose="020F0502020204030204" pitchFamily="34" charset="0"/>
                <a:cs typeface="Calibri" panose="020F0502020204030204" pitchFamily="34" charset="0"/>
                <a:hlinkClick r:id="rId3"/>
              </a:rPr>
              <a:t>-κατηγορίες </a:t>
            </a:r>
            <a:r>
              <a:rPr lang="el-GR" sz="2400" dirty="0" smtClean="0">
                <a:solidFill>
                  <a:srgbClr val="262626"/>
                </a:solidFill>
                <a:latin typeface="Calibri" panose="020F0502020204030204" pitchFamily="34" charset="0"/>
                <a:cs typeface="Calibri" panose="020F0502020204030204" pitchFamily="34" charset="0"/>
              </a:rPr>
              <a:t>των πολιτιστικών επισκεπτών και περιέγραψαν τις "ταυτότητές" τους:</a:t>
            </a:r>
            <a:endParaRPr lang="en-GB" sz="2400" b="0" dirty="0">
              <a:solidFill>
                <a:srgbClr val="262626"/>
              </a:solidFill>
              <a:latin typeface="Calibri" panose="020F0502020204030204" pitchFamily="34" charset="0"/>
              <a:cs typeface="Calibri" panose="020F0502020204030204" pitchFamily="34" charset="0"/>
            </a:endParaRPr>
          </a:p>
          <a:p>
            <a:endParaRPr lang="en-GB" dirty="0">
              <a:solidFill>
                <a:srgbClr val="262626"/>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l-GR" sz="2800" b="1" dirty="0" smtClean="0">
                <a:solidFill>
                  <a:srgbClr val="E52B7B"/>
                </a:solidFill>
                <a:latin typeface="Calibri" panose="020F0502020204030204" pitchFamily="34" charset="0"/>
                <a:cs typeface="Calibri" panose="020F0502020204030204" pitchFamily="34" charset="0"/>
              </a:rPr>
              <a:t>Εξερευνητές</a:t>
            </a:r>
          </a:p>
          <a:p>
            <a:pPr marL="342900" indent="-342900">
              <a:buFont typeface="Arial" panose="020B0604020202020204" pitchFamily="34" charset="0"/>
              <a:buChar char="•"/>
            </a:pPr>
            <a:r>
              <a:rPr lang="el-GR" sz="2800" b="1" dirty="0" smtClean="0">
                <a:solidFill>
                  <a:srgbClr val="E52B7B"/>
                </a:solidFill>
                <a:latin typeface="Calibri" panose="020F0502020204030204" pitchFamily="34" charset="0"/>
                <a:cs typeface="Calibri" panose="020F0502020204030204" pitchFamily="34" charset="0"/>
              </a:rPr>
              <a:t>Συντονιστές</a:t>
            </a:r>
          </a:p>
          <a:p>
            <a:pPr marL="342900" indent="-342900">
              <a:buFont typeface="Arial" panose="020B0604020202020204" pitchFamily="34" charset="0"/>
              <a:buChar char="•"/>
            </a:pPr>
            <a:r>
              <a:rPr lang="el-GR" sz="2800" b="1" dirty="0" smtClean="0">
                <a:solidFill>
                  <a:srgbClr val="E52B7B"/>
                </a:solidFill>
                <a:latin typeface="Calibri" panose="020F0502020204030204" pitchFamily="34" charset="0"/>
                <a:cs typeface="Calibri" panose="020F0502020204030204" pitchFamily="34" charset="0"/>
              </a:rPr>
              <a:t>Επαγγελματίες/χομπίστες</a:t>
            </a:r>
          </a:p>
          <a:p>
            <a:pPr marL="342900" indent="-342900">
              <a:buFont typeface="Arial" panose="020B0604020202020204" pitchFamily="34" charset="0"/>
              <a:buChar char="•"/>
            </a:pPr>
            <a:r>
              <a:rPr lang="el-GR" sz="2800" b="1" dirty="0" smtClean="0">
                <a:solidFill>
                  <a:srgbClr val="E52B7B"/>
                </a:solidFill>
                <a:latin typeface="Calibri" panose="020F0502020204030204" pitchFamily="34" charset="0"/>
                <a:cs typeface="Calibri" panose="020F0502020204030204" pitchFamily="34" charset="0"/>
              </a:rPr>
              <a:t>Αναζητητές εμπειριών</a:t>
            </a:r>
          </a:p>
          <a:p>
            <a:pPr marL="342900" indent="-342900">
              <a:buFont typeface="Arial" panose="020B0604020202020204" pitchFamily="34" charset="0"/>
              <a:buChar char="•"/>
            </a:pPr>
            <a:r>
              <a:rPr lang="el-GR" sz="2800" b="1" dirty="0" err="1" smtClean="0">
                <a:solidFill>
                  <a:srgbClr val="E52B7B"/>
                </a:solidFill>
                <a:latin typeface="Calibri" panose="020F0502020204030204" pitchFamily="34" charset="0"/>
                <a:cs typeface="Calibri" panose="020F0502020204030204" pitchFamily="34" charset="0"/>
              </a:rPr>
              <a:t>Επαναφορτιστές</a:t>
            </a:r>
            <a:endParaRPr lang="el-GR" sz="2800" b="1" dirty="0" smtClean="0">
              <a:solidFill>
                <a:srgbClr val="E52B7B"/>
              </a:solidFill>
              <a:latin typeface="Calibri" panose="020F0502020204030204" pitchFamily="34" charset="0"/>
              <a:cs typeface="Calibri" panose="020F0502020204030204" pitchFamily="34" charset="0"/>
            </a:endParaRPr>
          </a:p>
          <a:p>
            <a:endParaRPr lang="en-GB" b="0" i="0" dirty="0">
              <a:effectLst/>
              <a:latin typeface="Calibri" panose="020F0502020204030204" pitchFamily="34" charset="0"/>
              <a:cs typeface="Calibri" panose="020F0502020204030204" pitchFamily="34" charset="0"/>
            </a:endParaRPr>
          </a:p>
          <a:p>
            <a:r>
              <a:rPr lang="el-GR" sz="2400" dirty="0" smtClean="0">
                <a:latin typeface="Calibri" panose="020F0502020204030204" pitchFamily="34" charset="0"/>
                <a:cs typeface="Calibri" panose="020F0502020204030204" pitchFamily="34" charset="0"/>
              </a:rPr>
              <a:t>Κάθε μία από αυτές τις προσωπικότητες έχει έναν ξεχωριστό στόχο με μια συγκεκριμένη ανάγκη που πρέπει να ικανοποιηθεί όταν επισκέπτεστε τον </a:t>
            </a:r>
            <a:r>
              <a:rPr lang="el-GR" sz="2400" dirty="0" err="1" smtClean="0">
                <a:latin typeface="Calibri" panose="020F0502020204030204" pitchFamily="34" charset="0"/>
                <a:cs typeface="Calibri" panose="020F0502020204030204" pitchFamily="34" charset="0"/>
              </a:rPr>
              <a:t>ιστότοπό</a:t>
            </a:r>
            <a:r>
              <a:rPr lang="el-GR" sz="2400" dirty="0" smtClean="0">
                <a:latin typeface="Calibri" panose="020F0502020204030204" pitchFamily="34" charset="0"/>
                <a:cs typeface="Calibri" panose="020F0502020204030204" pitchFamily="34" charset="0"/>
              </a:rPr>
              <a:t> σας. Αν θέλετε κάποιος να επιστρέψει, αφήστε τους επισκέπτες να αισθάνονται ότι οι επιμέρους στόχοι και προσδοκίες τους ικανοποιήθηκαν κατά την επίσκεψη αυτή. </a:t>
            </a:r>
            <a:endParaRPr lang="el-GR" sz="2400" dirty="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8"/>
                                        </p:tgtEl>
                                        <p:attrNameLst>
                                          <p:attrName>style.visibility</p:attrName>
                                        </p:attrNameLst>
                                      </p:cBhvr>
                                      <p:to>
                                        <p:strVal val="visible"/>
                                      </p:to>
                                    </p:set>
                                    <p:animEffect transition="in" filter="fade">
                                      <p:cBhvr>
                                        <p:cTn id="7" dur="500"/>
                                        <p:tgtEl>
                                          <p:spTgt spid="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6294</TotalTime>
  <Words>4723</Words>
  <Application>Microsoft Office PowerPoint</Application>
  <PresentationFormat>Custom</PresentationFormat>
  <Paragraphs>360</Paragraphs>
  <Slides>47</Slides>
  <Notes>30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47</vt:i4>
      </vt:variant>
    </vt:vector>
  </HeadingPairs>
  <TitlesOfParts>
    <vt:vector size="59" baseType="lpstr">
      <vt:lpstr>Arial</vt:lpstr>
      <vt:lpstr>Avenir Black</vt:lpstr>
      <vt:lpstr>Poppins SemiBold</vt:lpstr>
      <vt:lpstr>Avenir</vt:lpstr>
      <vt:lpstr>Calibri</vt:lpstr>
      <vt:lpstr>Poppins</vt:lpstr>
      <vt:lpstr>Inter</vt:lpstr>
      <vt:lpstr>Corbel</vt:lpstr>
      <vt:lpstr>Montserrat</vt:lpstr>
      <vt:lpstr>Noto Sans</vt:lpstr>
      <vt:lpstr>Times New Roman</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Robz</dc:creator>
  <cp:lastModifiedBy>Constantina Tsakalou</cp:lastModifiedBy>
  <cp:revision>43</cp:revision>
  <dcterms:created xsi:type="dcterms:W3CDTF">2016-05-11T14:31:01Z</dcterms:created>
  <dcterms:modified xsi:type="dcterms:W3CDTF">2022-07-14T13:24:24Z</dcterms:modified>
</cp:coreProperties>
</file>