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77"/>
  </p:notesMasterIdLst>
  <p:handoutMasterIdLst>
    <p:handoutMasterId r:id="rId78"/>
  </p:handoutMasterIdLst>
  <p:sldIdLst>
    <p:sldId id="1296" r:id="rId2"/>
    <p:sldId id="1306" r:id="rId3"/>
    <p:sldId id="1297" r:id="rId4"/>
    <p:sldId id="1309" r:id="rId5"/>
    <p:sldId id="1312" r:id="rId6"/>
    <p:sldId id="1352" r:id="rId7"/>
    <p:sldId id="1314" r:id="rId8"/>
    <p:sldId id="1362" r:id="rId9"/>
    <p:sldId id="1374" r:id="rId10"/>
    <p:sldId id="1381" r:id="rId11"/>
    <p:sldId id="1315" r:id="rId12"/>
    <p:sldId id="1353" r:id="rId13"/>
    <p:sldId id="1316" r:id="rId14"/>
    <p:sldId id="1320" r:id="rId15"/>
    <p:sldId id="1365" r:id="rId16"/>
    <p:sldId id="1318" r:id="rId17"/>
    <p:sldId id="1366" r:id="rId18"/>
    <p:sldId id="1394" r:id="rId19"/>
    <p:sldId id="1396" r:id="rId20"/>
    <p:sldId id="1393" r:id="rId21"/>
    <p:sldId id="1397" r:id="rId22"/>
    <p:sldId id="1398" r:id="rId23"/>
    <p:sldId id="1399" r:id="rId24"/>
    <p:sldId id="1400" r:id="rId25"/>
    <p:sldId id="1401" r:id="rId26"/>
    <p:sldId id="1402" r:id="rId27"/>
    <p:sldId id="1403" r:id="rId28"/>
    <p:sldId id="1404" r:id="rId29"/>
    <p:sldId id="1405" r:id="rId30"/>
    <p:sldId id="1406" r:id="rId31"/>
    <p:sldId id="1407" r:id="rId32"/>
    <p:sldId id="1408" r:id="rId33"/>
    <p:sldId id="1409" r:id="rId34"/>
    <p:sldId id="1410" r:id="rId35"/>
    <p:sldId id="1411" r:id="rId36"/>
    <p:sldId id="1412" r:id="rId37"/>
    <p:sldId id="1413" r:id="rId38"/>
    <p:sldId id="1414" r:id="rId39"/>
    <p:sldId id="1415" r:id="rId40"/>
    <p:sldId id="1416" r:id="rId41"/>
    <p:sldId id="1417" r:id="rId42"/>
    <p:sldId id="1418" r:id="rId43"/>
    <p:sldId id="1419" r:id="rId44"/>
    <p:sldId id="1420" r:id="rId45"/>
    <p:sldId id="1421" r:id="rId46"/>
    <p:sldId id="1422" r:id="rId47"/>
    <p:sldId id="1423" r:id="rId48"/>
    <p:sldId id="1424" r:id="rId49"/>
    <p:sldId id="1425" r:id="rId50"/>
    <p:sldId id="1426" r:id="rId51"/>
    <p:sldId id="1427" r:id="rId52"/>
    <p:sldId id="1428" r:id="rId53"/>
    <p:sldId id="1429" r:id="rId54"/>
    <p:sldId id="1430" r:id="rId55"/>
    <p:sldId id="1431" r:id="rId56"/>
    <p:sldId id="1432" r:id="rId57"/>
    <p:sldId id="1433" r:id="rId58"/>
    <p:sldId id="1434" r:id="rId59"/>
    <p:sldId id="1435" r:id="rId60"/>
    <p:sldId id="1436" r:id="rId61"/>
    <p:sldId id="1437" r:id="rId62"/>
    <p:sldId id="1438" r:id="rId63"/>
    <p:sldId id="1439" r:id="rId64"/>
    <p:sldId id="1440" r:id="rId65"/>
    <p:sldId id="1441" r:id="rId66"/>
    <p:sldId id="1442" r:id="rId67"/>
    <p:sldId id="1443" r:id="rId68"/>
    <p:sldId id="1444" r:id="rId69"/>
    <p:sldId id="1445" r:id="rId70"/>
    <p:sldId id="1446" r:id="rId71"/>
    <p:sldId id="1447" r:id="rId72"/>
    <p:sldId id="1448" r:id="rId73"/>
    <p:sldId id="1449" r:id="rId74"/>
    <p:sldId id="1450" r:id="rId75"/>
    <p:sldId id="1451"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2" clrIdx="0">
    <p:extLst>
      <p:ext uri="{19B8F6BF-5375-455C-9EA6-DF929625EA0E}">
        <p15:presenceInfo xmlns:p15="http://schemas.microsoft.com/office/powerpoint/2012/main" userId="Jernej C." providerId="None"/>
      </p:ext>
    </p:extLst>
  </p:cmAuthor>
  <p:cmAuthor id="2" name="Maire Gaffney" initials="MG" lastIdx="39" clrIdx="1">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AC5584"/>
    <a:srgbClr val="7F7F7F"/>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9B979-1F1C-4C0F-B094-596DB06CE68C}" v="37" dt="2022-07-18T07:18:47.122"/>
    <p1510:client id="{B1600D8F-2CAF-4044-AFD4-26D75E633D49}" v="262" dt="2022-07-18T07:11:53.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584" autoAdjust="0"/>
    <p:restoredTop sz="95097" autoAdjust="0"/>
  </p:normalViewPr>
  <p:slideViewPr>
    <p:cSldViewPr snapToGrid="0" showGuides="1">
      <p:cViewPr varScale="1">
        <p:scale>
          <a:sx n="87" d="100"/>
          <a:sy n="87" d="100"/>
        </p:scale>
        <p:origin x="-595" y="-86"/>
      </p:cViewPr>
      <p:guideLst>
        <p:guide pos="3840"/>
        <p:guide pos="7219"/>
        <p:guide orient="horz" pos="3906"/>
        <p:guide pos="461"/>
        <p:guide orient="horz" pos="504"/>
      </p:guideLst>
    </p:cSldViewPr>
  </p:slideViewPr>
  <p:outlineViewPr>
    <p:cViewPr>
      <p:scale>
        <a:sx n="25" d="100"/>
        <a:sy n="25" d="100"/>
      </p:scale>
      <p:origin x="0" y="-12029"/>
    </p:cViewPr>
  </p:outlineViewPr>
  <p:notesTextViewPr>
    <p:cViewPr>
      <p:scale>
        <a:sx n="3" d="2"/>
        <a:sy n="3" d="2"/>
      </p:scale>
      <p:origin x="0" y="0"/>
    </p:cViewPr>
  </p:notesTextViewPr>
  <p:sorterViewPr>
    <p:cViewPr>
      <p:scale>
        <a:sx n="41" d="100"/>
        <a:sy n="41" d="100"/>
      </p:scale>
      <p:origin x="0" y="1253"/>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MI SA" userId="Crb7tdEM/EKsCEKt3gmI9DwrUJuSqJFln5I2YgLIaxE=" providerId="None" clId="Web-{43F9B979-1F1C-4C0F-B094-596DB06CE68C}"/>
    <pc:docChg chg="modSld">
      <pc:chgData name="AKMI SA" userId="Crb7tdEM/EKsCEKt3gmI9DwrUJuSqJFln5I2YgLIaxE=" providerId="None" clId="Web-{43F9B979-1F1C-4C0F-B094-596DB06CE68C}" dt="2022-07-18T07:18:46.434" v="35" actId="20577"/>
      <pc:docMkLst>
        <pc:docMk/>
      </pc:docMkLst>
      <pc:sldChg chg="modSp">
        <pc:chgData name="AKMI SA" userId="Crb7tdEM/EKsCEKt3gmI9DwrUJuSqJFln5I2YgLIaxE=" providerId="None" clId="Web-{43F9B979-1F1C-4C0F-B094-596DB06CE68C}" dt="2022-07-18T07:15:37.130" v="8" actId="20577"/>
        <pc:sldMkLst>
          <pc:docMk/>
          <pc:sldMk cId="962180321" sldId="1318"/>
        </pc:sldMkLst>
        <pc:spChg chg="mod">
          <ac:chgData name="AKMI SA" userId="Crb7tdEM/EKsCEKt3gmI9DwrUJuSqJFln5I2YgLIaxE=" providerId="None" clId="Web-{43F9B979-1F1C-4C0F-B094-596DB06CE68C}" dt="2022-07-18T07:15:30.380" v="7" actId="20577"/>
          <ac:spMkLst>
            <pc:docMk/>
            <pc:sldMk cId="962180321" sldId="1318"/>
            <ac:spMk id="5" creationId="{7D976180-11E9-4540-90B5-6E9B481DB350}"/>
          </ac:spMkLst>
        </pc:spChg>
        <pc:spChg chg="mod">
          <ac:chgData name="AKMI SA" userId="Crb7tdEM/EKsCEKt3gmI9DwrUJuSqJFln5I2YgLIaxE=" providerId="None" clId="Web-{43F9B979-1F1C-4C0F-B094-596DB06CE68C}" dt="2022-07-18T07:15:37.130" v="8" actId="20577"/>
          <ac:spMkLst>
            <pc:docMk/>
            <pc:sldMk cId="962180321" sldId="1318"/>
            <ac:spMk id="6" creationId="{B4D08311-91DC-A447-AED5-C1D09EB39491}"/>
          </ac:spMkLst>
        </pc:spChg>
      </pc:sldChg>
      <pc:sldChg chg="modSp">
        <pc:chgData name="AKMI SA" userId="Crb7tdEM/EKsCEKt3gmI9DwrUJuSqJFln5I2YgLIaxE=" providerId="None" clId="Web-{43F9B979-1F1C-4C0F-B094-596DB06CE68C}" dt="2022-07-18T07:15:22.614" v="4" actId="20577"/>
        <pc:sldMkLst>
          <pc:docMk/>
          <pc:sldMk cId="682239313" sldId="1365"/>
        </pc:sldMkLst>
        <pc:spChg chg="mod">
          <ac:chgData name="AKMI SA" userId="Crb7tdEM/EKsCEKt3gmI9DwrUJuSqJFln5I2YgLIaxE=" providerId="None" clId="Web-{43F9B979-1F1C-4C0F-B094-596DB06CE68C}" dt="2022-07-18T07:15:22.614" v="4" actId="20577"/>
          <ac:spMkLst>
            <pc:docMk/>
            <pc:sldMk cId="682239313" sldId="1365"/>
            <ac:spMk id="6" creationId="{B4D08311-91DC-A447-AED5-C1D09EB39491}"/>
          </ac:spMkLst>
        </pc:spChg>
        <pc:spChg chg="mod">
          <ac:chgData name="AKMI SA" userId="Crb7tdEM/EKsCEKt3gmI9DwrUJuSqJFln5I2YgLIaxE=" providerId="None" clId="Web-{43F9B979-1F1C-4C0F-B094-596DB06CE68C}" dt="2022-07-18T07:15:08.129" v="2" actId="20577"/>
          <ac:spMkLst>
            <pc:docMk/>
            <pc:sldMk cId="682239313" sldId="1365"/>
            <ac:spMk id="8" creationId="{D2E5AFD6-0088-4301-8185-F824FD2662E6}"/>
          </ac:spMkLst>
        </pc:spChg>
      </pc:sldChg>
      <pc:sldChg chg="modSp">
        <pc:chgData name="AKMI SA" userId="Crb7tdEM/EKsCEKt3gmI9DwrUJuSqJFln5I2YgLIaxE=" providerId="None" clId="Web-{43F9B979-1F1C-4C0F-B094-596DB06CE68C}" dt="2022-07-18T07:16:14.850" v="17" actId="1076"/>
        <pc:sldMkLst>
          <pc:docMk/>
          <pc:sldMk cId="1815914556" sldId="1366"/>
        </pc:sldMkLst>
        <pc:spChg chg="mod">
          <ac:chgData name="AKMI SA" userId="Crb7tdEM/EKsCEKt3gmI9DwrUJuSqJFln5I2YgLIaxE=" providerId="None" clId="Web-{43F9B979-1F1C-4C0F-B094-596DB06CE68C}" dt="2022-07-18T07:16:03.084" v="16" actId="1076"/>
          <ac:spMkLst>
            <pc:docMk/>
            <pc:sldMk cId="1815914556" sldId="1366"/>
            <ac:spMk id="6" creationId="{B4D08311-91DC-A447-AED5-C1D09EB39491}"/>
          </ac:spMkLst>
        </pc:spChg>
        <pc:spChg chg="mod">
          <ac:chgData name="AKMI SA" userId="Crb7tdEM/EKsCEKt3gmI9DwrUJuSqJFln5I2YgLIaxE=" providerId="None" clId="Web-{43F9B979-1F1C-4C0F-B094-596DB06CE68C}" dt="2022-07-18T07:16:14.850" v="17" actId="1076"/>
          <ac:spMkLst>
            <pc:docMk/>
            <pc:sldMk cId="1815914556" sldId="1366"/>
            <ac:spMk id="9" creationId="{67AAB656-2DAD-4095-9CFA-92C251BC6625}"/>
          </ac:spMkLst>
        </pc:spChg>
      </pc:sldChg>
      <pc:sldChg chg="modSp">
        <pc:chgData name="AKMI SA" userId="Crb7tdEM/EKsCEKt3gmI9DwrUJuSqJFln5I2YgLIaxE=" providerId="None" clId="Web-{43F9B979-1F1C-4C0F-B094-596DB06CE68C}" dt="2022-07-18T07:17:51.166" v="24" actId="20577"/>
        <pc:sldMkLst>
          <pc:docMk/>
          <pc:sldMk cId="3438451276" sldId="1393"/>
        </pc:sldMkLst>
        <pc:spChg chg="mod">
          <ac:chgData name="AKMI SA" userId="Crb7tdEM/EKsCEKt3gmI9DwrUJuSqJFln5I2YgLIaxE=" providerId="None" clId="Web-{43F9B979-1F1C-4C0F-B094-596DB06CE68C}" dt="2022-07-18T07:17:51.166" v="24" actId="20577"/>
          <ac:spMkLst>
            <pc:docMk/>
            <pc:sldMk cId="3438451276" sldId="1393"/>
            <ac:spMk id="6" creationId="{B4D08311-91DC-A447-AED5-C1D09EB39491}"/>
          </ac:spMkLst>
        </pc:spChg>
        <pc:spChg chg="mod">
          <ac:chgData name="AKMI SA" userId="Crb7tdEM/EKsCEKt3gmI9DwrUJuSqJFln5I2YgLIaxE=" providerId="None" clId="Web-{43F9B979-1F1C-4C0F-B094-596DB06CE68C}" dt="2022-07-18T07:17:46.588" v="23" actId="20577"/>
          <ac:spMkLst>
            <pc:docMk/>
            <pc:sldMk cId="3438451276" sldId="1393"/>
            <ac:spMk id="19" creationId="{480379AD-D27F-4551-8970-FA5144195712}"/>
          </ac:spMkLst>
        </pc:spChg>
      </pc:sldChg>
      <pc:sldChg chg="modSp">
        <pc:chgData name="AKMI SA" userId="Crb7tdEM/EKsCEKt3gmI9DwrUJuSqJFln5I2YgLIaxE=" providerId="None" clId="Web-{43F9B979-1F1C-4C0F-B094-596DB06CE68C}" dt="2022-07-18T07:16:54.289" v="20" actId="20577"/>
        <pc:sldMkLst>
          <pc:docMk/>
          <pc:sldMk cId="3723197321" sldId="1394"/>
        </pc:sldMkLst>
        <pc:spChg chg="mod">
          <ac:chgData name="AKMI SA" userId="Crb7tdEM/EKsCEKt3gmI9DwrUJuSqJFln5I2YgLIaxE=" providerId="None" clId="Web-{43F9B979-1F1C-4C0F-B094-596DB06CE68C}" dt="2022-07-18T07:16:38.257" v="19" actId="20577"/>
          <ac:spMkLst>
            <pc:docMk/>
            <pc:sldMk cId="3723197321" sldId="1394"/>
            <ac:spMk id="5" creationId="{7D976180-11E9-4540-90B5-6E9B481DB350}"/>
          </ac:spMkLst>
        </pc:spChg>
        <pc:spChg chg="mod">
          <ac:chgData name="AKMI SA" userId="Crb7tdEM/EKsCEKt3gmI9DwrUJuSqJFln5I2YgLIaxE=" providerId="None" clId="Web-{43F9B979-1F1C-4C0F-B094-596DB06CE68C}" dt="2022-07-18T07:16:54.289" v="20" actId="20577"/>
          <ac:spMkLst>
            <pc:docMk/>
            <pc:sldMk cId="3723197321" sldId="1394"/>
            <ac:spMk id="6" creationId="{B4D08311-91DC-A447-AED5-C1D09EB39491}"/>
          </ac:spMkLst>
        </pc:spChg>
      </pc:sldChg>
      <pc:sldChg chg="modSp">
        <pc:chgData name="AKMI SA" userId="Crb7tdEM/EKsCEKt3gmI9DwrUJuSqJFln5I2YgLIaxE=" providerId="None" clId="Web-{43F9B979-1F1C-4C0F-B094-596DB06CE68C}" dt="2022-07-18T07:17:40.744" v="22" actId="20577"/>
        <pc:sldMkLst>
          <pc:docMk/>
          <pc:sldMk cId="2585282806" sldId="1396"/>
        </pc:sldMkLst>
        <pc:spChg chg="mod">
          <ac:chgData name="AKMI SA" userId="Crb7tdEM/EKsCEKt3gmI9DwrUJuSqJFln5I2YgLIaxE=" providerId="None" clId="Web-{43F9B979-1F1C-4C0F-B094-596DB06CE68C}" dt="2022-07-18T07:17:40.744" v="22" actId="20577"/>
          <ac:spMkLst>
            <pc:docMk/>
            <pc:sldMk cId="2585282806" sldId="1396"/>
            <ac:spMk id="6" creationId="{B4D08311-91DC-A447-AED5-C1D09EB39491}"/>
          </ac:spMkLst>
        </pc:spChg>
        <pc:spChg chg="mod">
          <ac:chgData name="AKMI SA" userId="Crb7tdEM/EKsCEKt3gmI9DwrUJuSqJFln5I2YgLIaxE=" providerId="None" clId="Web-{43F9B979-1F1C-4C0F-B094-596DB06CE68C}" dt="2022-07-18T07:17:33.040" v="21" actId="20577"/>
          <ac:spMkLst>
            <pc:docMk/>
            <pc:sldMk cId="2585282806" sldId="1396"/>
            <ac:spMk id="10" creationId="{D78ECA82-427A-440D-A8C5-B309FEFD4BF7}"/>
          </ac:spMkLst>
        </pc:spChg>
      </pc:sldChg>
      <pc:sldChg chg="modSp">
        <pc:chgData name="AKMI SA" userId="Crb7tdEM/EKsCEKt3gmI9DwrUJuSqJFln5I2YgLIaxE=" providerId="None" clId="Web-{43F9B979-1F1C-4C0F-B094-596DB06CE68C}" dt="2022-07-18T07:18:05.979" v="26" actId="20577"/>
        <pc:sldMkLst>
          <pc:docMk/>
          <pc:sldMk cId="2359226428" sldId="1397"/>
        </pc:sldMkLst>
        <pc:spChg chg="mod">
          <ac:chgData name="AKMI SA" userId="Crb7tdEM/EKsCEKt3gmI9DwrUJuSqJFln5I2YgLIaxE=" providerId="None" clId="Web-{43F9B979-1F1C-4C0F-B094-596DB06CE68C}" dt="2022-07-18T07:18:05.979" v="26" actId="20577"/>
          <ac:spMkLst>
            <pc:docMk/>
            <pc:sldMk cId="2359226428" sldId="1397"/>
            <ac:spMk id="5" creationId="{7D976180-11E9-4540-90B5-6E9B481DB350}"/>
          </ac:spMkLst>
        </pc:spChg>
        <pc:spChg chg="mod">
          <ac:chgData name="AKMI SA" userId="Crb7tdEM/EKsCEKt3gmI9DwrUJuSqJFln5I2YgLIaxE=" providerId="None" clId="Web-{43F9B979-1F1C-4C0F-B094-596DB06CE68C}" dt="2022-07-18T07:18:01.807" v="25" actId="20577"/>
          <ac:spMkLst>
            <pc:docMk/>
            <pc:sldMk cId="2359226428" sldId="1397"/>
            <ac:spMk id="6" creationId="{B4D08311-91DC-A447-AED5-C1D09EB39491}"/>
          </ac:spMkLst>
        </pc:spChg>
      </pc:sldChg>
      <pc:sldChg chg="modSp">
        <pc:chgData name="AKMI SA" userId="Crb7tdEM/EKsCEKt3gmI9DwrUJuSqJFln5I2YgLIaxE=" providerId="None" clId="Web-{43F9B979-1F1C-4C0F-B094-596DB06CE68C}" dt="2022-07-18T07:18:46.434" v="35" actId="20577"/>
        <pc:sldMkLst>
          <pc:docMk/>
          <pc:sldMk cId="2948790252" sldId="1409"/>
        </pc:sldMkLst>
        <pc:spChg chg="mod">
          <ac:chgData name="AKMI SA" userId="Crb7tdEM/EKsCEKt3gmI9DwrUJuSqJFln5I2YgLIaxE=" providerId="None" clId="Web-{43F9B979-1F1C-4C0F-B094-596DB06CE68C}" dt="2022-07-18T07:18:46.434" v="35" actId="20577"/>
          <ac:spMkLst>
            <pc:docMk/>
            <pc:sldMk cId="2948790252" sldId="1409"/>
            <ac:spMk id="4" creationId="{D9A31692-230C-A04F-9920-3FE953F1CBC9}"/>
          </ac:spMkLst>
        </pc:spChg>
      </pc:sldChg>
    </pc:docChg>
  </pc:docChgLst>
  <pc:docChgLst>
    <pc:chgData name="AKMI SA" userId="Crb7tdEM/EKsCEKt3gmI9DwrUJuSqJFln5I2YgLIaxE=" providerId="None" clId="Web-{B1600D8F-2CAF-4044-AFD4-26D75E633D49}"/>
    <pc:docChg chg="modSld">
      <pc:chgData name="AKMI SA" userId="Crb7tdEM/EKsCEKt3gmI9DwrUJuSqJFln5I2YgLIaxE=" providerId="None" clId="Web-{B1600D8F-2CAF-4044-AFD4-26D75E633D49}" dt="2022-07-18T07:11:53.009" v="252" actId="20577"/>
      <pc:docMkLst>
        <pc:docMk/>
      </pc:docMkLst>
      <pc:sldChg chg="modSp">
        <pc:chgData name="AKMI SA" userId="Crb7tdEM/EKsCEKt3gmI9DwrUJuSqJFln5I2YgLIaxE=" providerId="None" clId="Web-{B1600D8F-2CAF-4044-AFD4-26D75E633D49}" dt="2022-07-18T06:42:27.492" v="0" actId="20577"/>
        <pc:sldMkLst>
          <pc:docMk/>
          <pc:sldMk cId="4068670662" sldId="1296"/>
        </pc:sldMkLst>
        <pc:spChg chg="mod">
          <ac:chgData name="AKMI SA" userId="Crb7tdEM/EKsCEKt3gmI9DwrUJuSqJFln5I2YgLIaxE=" providerId="None" clId="Web-{B1600D8F-2CAF-4044-AFD4-26D75E633D49}" dt="2022-07-18T06:42:27.492" v="0" actId="20577"/>
          <ac:spMkLst>
            <pc:docMk/>
            <pc:sldMk cId="4068670662" sldId="1296"/>
            <ac:spMk id="11" creationId="{249A4674-3D06-344E-A89A-908CE4B6DFD9}"/>
          </ac:spMkLst>
        </pc:spChg>
      </pc:sldChg>
      <pc:sldChg chg="modSp">
        <pc:chgData name="AKMI SA" userId="Crb7tdEM/EKsCEKt3gmI9DwrUJuSqJFln5I2YgLIaxE=" providerId="None" clId="Web-{B1600D8F-2CAF-4044-AFD4-26D75E633D49}" dt="2022-07-18T06:49:46.964" v="112" actId="20577"/>
        <pc:sldMkLst>
          <pc:docMk/>
          <pc:sldMk cId="3848069123" sldId="1297"/>
        </pc:sldMkLst>
        <pc:spChg chg="mod">
          <ac:chgData name="AKMI SA" userId="Crb7tdEM/EKsCEKt3gmI9DwrUJuSqJFln5I2YgLIaxE=" providerId="None" clId="Web-{B1600D8F-2CAF-4044-AFD4-26D75E633D49}" dt="2022-07-18T06:49:46.964" v="112" actId="20577"/>
          <ac:spMkLst>
            <pc:docMk/>
            <pc:sldMk cId="3848069123" sldId="1297"/>
            <ac:spMk id="6" creationId="{66C72CC5-9381-0E4D-9ACA-5037B8DA964D}"/>
          </ac:spMkLst>
        </pc:spChg>
      </pc:sldChg>
      <pc:sldChg chg="modSp">
        <pc:chgData name="AKMI SA" userId="Crb7tdEM/EKsCEKt3gmI9DwrUJuSqJFln5I2YgLIaxE=" providerId="None" clId="Web-{B1600D8F-2CAF-4044-AFD4-26D75E633D49}" dt="2022-07-18T06:48:19.548" v="104" actId="14100"/>
        <pc:sldMkLst>
          <pc:docMk/>
          <pc:sldMk cId="191532708" sldId="1306"/>
        </pc:sldMkLst>
        <pc:spChg chg="mod">
          <ac:chgData name="AKMI SA" userId="Crb7tdEM/EKsCEKt3gmI9DwrUJuSqJFln5I2YgLIaxE=" providerId="None" clId="Web-{B1600D8F-2CAF-4044-AFD4-26D75E633D49}" dt="2022-07-18T06:43:52.342" v="15" actId="20577"/>
          <ac:spMkLst>
            <pc:docMk/>
            <pc:sldMk cId="191532708" sldId="1306"/>
            <ac:spMk id="7" creationId="{82FDC231-972B-A844-888F-A8BAA7018795}"/>
          </ac:spMkLst>
        </pc:spChg>
        <pc:spChg chg="mod">
          <ac:chgData name="AKMI SA" userId="Crb7tdEM/EKsCEKt3gmI9DwrUJuSqJFln5I2YgLIaxE=" providerId="None" clId="Web-{B1600D8F-2CAF-4044-AFD4-26D75E633D49}" dt="2022-07-18T06:48:19.548" v="104" actId="14100"/>
          <ac:spMkLst>
            <pc:docMk/>
            <pc:sldMk cId="191532708" sldId="1306"/>
            <ac:spMk id="9" creationId="{DA049F23-644A-0D49-B3D1-6D1FE06819D0}"/>
          </ac:spMkLst>
        </pc:spChg>
        <pc:spChg chg="mod">
          <ac:chgData name="AKMI SA" userId="Crb7tdEM/EKsCEKt3gmI9DwrUJuSqJFln5I2YgLIaxE=" providerId="None" clId="Web-{B1600D8F-2CAF-4044-AFD4-26D75E633D49}" dt="2022-07-18T06:48:00.578" v="102" actId="14100"/>
          <ac:spMkLst>
            <pc:docMk/>
            <pc:sldMk cId="191532708" sldId="1306"/>
            <ac:spMk id="11" creationId="{31C077DA-25C9-CF49-BD83-A3DC8BACCD86}"/>
          </ac:spMkLst>
        </pc:spChg>
        <pc:spChg chg="mod">
          <ac:chgData name="AKMI SA" userId="Crb7tdEM/EKsCEKt3gmI9DwrUJuSqJFln5I2YgLIaxE=" providerId="None" clId="Web-{B1600D8F-2CAF-4044-AFD4-26D75E633D49}" dt="2022-07-18T06:47:07.121" v="73" actId="20577"/>
          <ac:spMkLst>
            <pc:docMk/>
            <pc:sldMk cId="191532708" sldId="1306"/>
            <ac:spMk id="13" creationId="{9699E47A-A23D-5E48-9930-E65A0AE0B4DE}"/>
          </ac:spMkLst>
        </pc:spChg>
        <pc:spChg chg="mod">
          <ac:chgData name="AKMI SA" userId="Crb7tdEM/EKsCEKt3gmI9DwrUJuSqJFln5I2YgLIaxE=" providerId="None" clId="Web-{B1600D8F-2CAF-4044-AFD4-26D75E633D49}" dt="2022-07-18T06:47:40.358" v="101" actId="1076"/>
          <ac:spMkLst>
            <pc:docMk/>
            <pc:sldMk cId="191532708" sldId="1306"/>
            <ac:spMk id="17" creationId="{ED30FCAF-7C6A-4738-87ED-575F9FD4845F}"/>
          </ac:spMkLst>
        </pc:spChg>
      </pc:sldChg>
      <pc:sldChg chg="modSp">
        <pc:chgData name="AKMI SA" userId="Crb7tdEM/EKsCEKt3gmI9DwrUJuSqJFln5I2YgLIaxE=" providerId="None" clId="Web-{B1600D8F-2CAF-4044-AFD4-26D75E633D49}" dt="2022-07-18T06:53:01.306" v="160" actId="20577"/>
        <pc:sldMkLst>
          <pc:docMk/>
          <pc:sldMk cId="2194670791" sldId="1309"/>
        </pc:sldMkLst>
        <pc:spChg chg="mod">
          <ac:chgData name="AKMI SA" userId="Crb7tdEM/EKsCEKt3gmI9DwrUJuSqJFln5I2YgLIaxE=" providerId="None" clId="Web-{B1600D8F-2CAF-4044-AFD4-26D75E633D49}" dt="2022-07-18T06:53:01.306" v="160" actId="20577"/>
          <ac:spMkLst>
            <pc:docMk/>
            <pc:sldMk cId="2194670791" sldId="1309"/>
            <ac:spMk id="4" creationId="{00000000-0000-0000-0000-000000000000}"/>
          </ac:spMkLst>
        </pc:spChg>
      </pc:sldChg>
      <pc:sldChg chg="modSp">
        <pc:chgData name="AKMI SA" userId="Crb7tdEM/EKsCEKt3gmI9DwrUJuSqJFln5I2YgLIaxE=" providerId="None" clId="Web-{B1600D8F-2CAF-4044-AFD4-26D75E633D49}" dt="2022-07-18T06:53:28.230" v="170" actId="1076"/>
        <pc:sldMkLst>
          <pc:docMk/>
          <pc:sldMk cId="2563493250" sldId="1312"/>
        </pc:sldMkLst>
        <pc:spChg chg="mod">
          <ac:chgData name="AKMI SA" userId="Crb7tdEM/EKsCEKt3gmI9DwrUJuSqJFln5I2YgLIaxE=" providerId="None" clId="Web-{B1600D8F-2CAF-4044-AFD4-26D75E633D49}" dt="2022-07-18T06:53:28.230" v="170" actId="1076"/>
          <ac:spMkLst>
            <pc:docMk/>
            <pc:sldMk cId="2563493250" sldId="1312"/>
            <ac:spMk id="4" creationId="{D9A31692-230C-A04F-9920-3FE953F1CBC9}"/>
          </ac:spMkLst>
        </pc:spChg>
      </pc:sldChg>
      <pc:sldChg chg="modSp">
        <pc:chgData name="AKMI SA" userId="Crb7tdEM/EKsCEKt3gmI9DwrUJuSqJFln5I2YgLIaxE=" providerId="None" clId="Web-{B1600D8F-2CAF-4044-AFD4-26D75E633D49}" dt="2022-07-18T06:57:00.760" v="211" actId="20577"/>
        <pc:sldMkLst>
          <pc:docMk/>
          <pc:sldMk cId="3254168229" sldId="1314"/>
        </pc:sldMkLst>
        <pc:spChg chg="mod">
          <ac:chgData name="AKMI SA" userId="Crb7tdEM/EKsCEKt3gmI9DwrUJuSqJFln5I2YgLIaxE=" providerId="None" clId="Web-{B1600D8F-2CAF-4044-AFD4-26D75E633D49}" dt="2022-07-18T06:56:33.680" v="200" actId="1076"/>
          <ac:spMkLst>
            <pc:docMk/>
            <pc:sldMk cId="3254168229" sldId="1314"/>
            <ac:spMk id="7" creationId="{DE2ED01E-E9F5-402E-9B2F-3AAEB15A2CAF}"/>
          </ac:spMkLst>
        </pc:spChg>
        <pc:spChg chg="mod">
          <ac:chgData name="AKMI SA" userId="Crb7tdEM/EKsCEKt3gmI9DwrUJuSqJFln5I2YgLIaxE=" providerId="None" clId="Web-{B1600D8F-2CAF-4044-AFD4-26D75E633D49}" dt="2022-07-18T06:55:58.975" v="194" actId="20577"/>
          <ac:spMkLst>
            <pc:docMk/>
            <pc:sldMk cId="3254168229" sldId="1314"/>
            <ac:spMk id="10" creationId="{744C11DC-1163-451C-AEA1-1B12CD262999}"/>
          </ac:spMkLst>
        </pc:spChg>
        <pc:spChg chg="mod">
          <ac:chgData name="AKMI SA" userId="Crb7tdEM/EKsCEKt3gmI9DwrUJuSqJFln5I2YgLIaxE=" providerId="None" clId="Web-{B1600D8F-2CAF-4044-AFD4-26D75E633D49}" dt="2022-07-18T06:57:00.760" v="211" actId="20577"/>
          <ac:spMkLst>
            <pc:docMk/>
            <pc:sldMk cId="3254168229" sldId="1314"/>
            <ac:spMk id="16" creationId="{D2A3FCB1-BF03-DA4D-8439-0E948AC0096D}"/>
          </ac:spMkLst>
        </pc:spChg>
        <pc:picChg chg="mod">
          <ac:chgData name="AKMI SA" userId="Crb7tdEM/EKsCEKt3gmI9DwrUJuSqJFln5I2YgLIaxE=" providerId="None" clId="Web-{B1600D8F-2CAF-4044-AFD4-26D75E633D49}" dt="2022-07-18T06:56:30.618" v="199" actId="1076"/>
          <ac:picMkLst>
            <pc:docMk/>
            <pc:sldMk cId="3254168229" sldId="1314"/>
            <ac:picMk id="1026" creationId="{E37C90AB-310B-4A57-A9B0-B7BCA168EDDB}"/>
          </ac:picMkLst>
        </pc:picChg>
      </pc:sldChg>
      <pc:sldChg chg="modSp">
        <pc:chgData name="AKMI SA" userId="Crb7tdEM/EKsCEKt3gmI9DwrUJuSqJFln5I2YgLIaxE=" providerId="None" clId="Web-{B1600D8F-2CAF-4044-AFD4-26D75E633D49}" dt="2022-07-18T07:11:34.414" v="250" actId="20577"/>
        <pc:sldMkLst>
          <pc:docMk/>
          <pc:sldMk cId="1377634223" sldId="1316"/>
        </pc:sldMkLst>
        <pc:spChg chg="mod">
          <ac:chgData name="AKMI SA" userId="Crb7tdEM/EKsCEKt3gmI9DwrUJuSqJFln5I2YgLIaxE=" providerId="None" clId="Web-{B1600D8F-2CAF-4044-AFD4-26D75E633D49}" dt="2022-07-18T07:11:34.414" v="250" actId="20577"/>
          <ac:spMkLst>
            <pc:docMk/>
            <pc:sldMk cId="1377634223" sldId="1316"/>
            <ac:spMk id="4" creationId="{2F1DAB0F-DBF1-9E4A-8DBC-CE67AA854EB2}"/>
          </ac:spMkLst>
        </pc:spChg>
      </pc:sldChg>
      <pc:sldChg chg="modSp">
        <pc:chgData name="AKMI SA" userId="Crb7tdEM/EKsCEKt3gmI9DwrUJuSqJFln5I2YgLIaxE=" providerId="None" clId="Web-{B1600D8F-2CAF-4044-AFD4-26D75E633D49}" dt="2022-07-18T07:11:53.009" v="252" actId="20577"/>
        <pc:sldMkLst>
          <pc:docMk/>
          <pc:sldMk cId="1712351242" sldId="1320"/>
        </pc:sldMkLst>
        <pc:spChg chg="mod">
          <ac:chgData name="AKMI SA" userId="Crb7tdEM/EKsCEKt3gmI9DwrUJuSqJFln5I2YgLIaxE=" providerId="None" clId="Web-{B1600D8F-2CAF-4044-AFD4-26D75E633D49}" dt="2022-07-18T07:11:53.009" v="252" actId="20577"/>
          <ac:spMkLst>
            <pc:docMk/>
            <pc:sldMk cId="1712351242" sldId="1320"/>
            <ac:spMk id="5" creationId="{7D976180-11E9-4540-90B5-6E9B481DB350}"/>
          </ac:spMkLst>
        </pc:spChg>
      </pc:sldChg>
      <pc:sldChg chg="modSp">
        <pc:chgData name="AKMI SA" userId="Crb7tdEM/EKsCEKt3gmI9DwrUJuSqJFln5I2YgLIaxE=" providerId="None" clId="Web-{B1600D8F-2CAF-4044-AFD4-26D75E633D49}" dt="2022-07-18T06:55:48.099" v="191" actId="20577"/>
        <pc:sldMkLst>
          <pc:docMk/>
          <pc:sldMk cId="1723770534" sldId="1352"/>
        </pc:sldMkLst>
        <pc:spChg chg="mod">
          <ac:chgData name="AKMI SA" userId="Crb7tdEM/EKsCEKt3gmI9DwrUJuSqJFln5I2YgLIaxE=" providerId="None" clId="Web-{B1600D8F-2CAF-4044-AFD4-26D75E633D49}" dt="2022-07-18T06:55:48.099" v="191" actId="20577"/>
          <ac:spMkLst>
            <pc:docMk/>
            <pc:sldMk cId="1723770534" sldId="1352"/>
            <ac:spMk id="6" creationId="{63306690-1FB0-4651-BDDF-5E89386C20D3}"/>
          </ac:spMkLst>
        </pc:spChg>
      </pc:sldChg>
      <pc:sldChg chg="modSp">
        <pc:chgData name="AKMI SA" userId="Crb7tdEM/EKsCEKt3gmI9DwrUJuSqJFln5I2YgLIaxE=" providerId="None" clId="Web-{B1600D8F-2CAF-4044-AFD4-26D75E633D49}" dt="2022-07-18T07:10:55.472" v="246" actId="1076"/>
        <pc:sldMkLst>
          <pc:docMk/>
          <pc:sldMk cId="257837694" sldId="1353"/>
        </pc:sldMkLst>
        <pc:picChg chg="mod">
          <ac:chgData name="AKMI SA" userId="Crb7tdEM/EKsCEKt3gmI9DwrUJuSqJFln5I2YgLIaxE=" providerId="None" clId="Web-{B1600D8F-2CAF-4044-AFD4-26D75E633D49}" dt="2022-07-18T07:10:55.472" v="246" actId="1076"/>
          <ac:picMkLst>
            <pc:docMk/>
            <pc:sldMk cId="257837694" sldId="1353"/>
            <ac:picMk id="14" creationId="{6080A0C6-E5CF-4543-A7A4-F732BD5970D7}"/>
          </ac:picMkLst>
        </pc:picChg>
      </pc:sldChg>
      <pc:sldChg chg="modSp">
        <pc:chgData name="AKMI SA" userId="Crb7tdEM/EKsCEKt3gmI9DwrUJuSqJFln5I2YgLIaxE=" providerId="None" clId="Web-{B1600D8F-2CAF-4044-AFD4-26D75E633D49}" dt="2022-07-18T06:57:59.202" v="226" actId="20577"/>
        <pc:sldMkLst>
          <pc:docMk/>
          <pc:sldMk cId="4205740689" sldId="1362"/>
        </pc:sldMkLst>
        <pc:spChg chg="mod">
          <ac:chgData name="AKMI SA" userId="Crb7tdEM/EKsCEKt3gmI9DwrUJuSqJFln5I2YgLIaxE=" providerId="None" clId="Web-{B1600D8F-2CAF-4044-AFD4-26D75E633D49}" dt="2022-07-18T06:57:59.202" v="226" actId="20577"/>
          <ac:spMkLst>
            <pc:docMk/>
            <pc:sldMk cId="4205740689" sldId="1362"/>
            <ac:spMk id="16" creationId="{D2A3FCB1-BF03-DA4D-8439-0E948AC0096D}"/>
          </ac:spMkLst>
        </pc:spChg>
      </pc:sldChg>
      <pc:sldChg chg="modSp">
        <pc:chgData name="AKMI SA" userId="Crb7tdEM/EKsCEKt3gmI9DwrUJuSqJFln5I2YgLIaxE=" providerId="None" clId="Web-{B1600D8F-2CAF-4044-AFD4-26D75E633D49}" dt="2022-07-18T06:59:02.050" v="236" actId="1076"/>
        <pc:sldMkLst>
          <pc:docMk/>
          <pc:sldMk cId="3985368194" sldId="1374"/>
        </pc:sldMkLst>
        <pc:spChg chg="mod">
          <ac:chgData name="AKMI SA" userId="Crb7tdEM/EKsCEKt3gmI9DwrUJuSqJFln5I2YgLIaxE=" providerId="None" clId="Web-{B1600D8F-2CAF-4044-AFD4-26D75E633D49}" dt="2022-07-18T06:58:37.205" v="229" actId="1076"/>
          <ac:spMkLst>
            <pc:docMk/>
            <pc:sldMk cId="3985368194" sldId="1374"/>
            <ac:spMk id="5" creationId="{F949BF9B-C937-4CB6-80E0-6588DFD5470E}"/>
          </ac:spMkLst>
        </pc:spChg>
        <pc:spChg chg="mod">
          <ac:chgData name="AKMI SA" userId="Crb7tdEM/EKsCEKt3gmI9DwrUJuSqJFln5I2YgLIaxE=" providerId="None" clId="Web-{B1600D8F-2CAF-4044-AFD4-26D75E633D49}" dt="2022-07-18T06:58:45.237" v="230" actId="20577"/>
          <ac:spMkLst>
            <pc:docMk/>
            <pc:sldMk cId="3985368194" sldId="1374"/>
            <ac:spMk id="15" creationId="{5BA14A6F-5CB3-5D4A-AE13-A3A07FBD2642}"/>
          </ac:spMkLst>
        </pc:spChg>
        <pc:spChg chg="mod">
          <ac:chgData name="AKMI SA" userId="Crb7tdEM/EKsCEKt3gmI9DwrUJuSqJFln5I2YgLIaxE=" providerId="None" clId="Web-{B1600D8F-2CAF-4044-AFD4-26D75E633D49}" dt="2022-07-18T06:59:02.050" v="236" actId="1076"/>
          <ac:spMkLst>
            <pc:docMk/>
            <pc:sldMk cId="3985368194" sldId="1374"/>
            <ac:spMk id="16" creationId="{D2A3FCB1-BF03-DA4D-8439-0E948AC0096D}"/>
          </ac:spMkLst>
        </pc:spChg>
        <pc:picChg chg="mod">
          <ac:chgData name="AKMI SA" userId="Crb7tdEM/EKsCEKt3gmI9DwrUJuSqJFln5I2YgLIaxE=" providerId="None" clId="Web-{B1600D8F-2CAF-4044-AFD4-26D75E633D49}" dt="2022-07-18T06:58:58.441" v="235" actId="1076"/>
          <ac:picMkLst>
            <pc:docMk/>
            <pc:sldMk cId="3985368194" sldId="1374"/>
            <ac:picMk id="6" creationId="{779BA13C-E831-4417-A7FB-119EBC023162}"/>
          </ac:picMkLst>
        </pc:picChg>
      </pc:sldChg>
      <pc:sldChg chg="modSp">
        <pc:chgData name="AKMI SA" userId="Crb7tdEM/EKsCEKt3gmI9DwrUJuSqJFln5I2YgLIaxE=" providerId="None" clId="Web-{B1600D8F-2CAF-4044-AFD4-26D75E633D49}" dt="2022-07-18T06:59:40.444" v="243" actId="14100"/>
        <pc:sldMkLst>
          <pc:docMk/>
          <pc:sldMk cId="2895514119" sldId="1381"/>
        </pc:sldMkLst>
        <pc:spChg chg="mod">
          <ac:chgData name="AKMI SA" userId="Crb7tdEM/EKsCEKt3gmI9DwrUJuSqJFln5I2YgLIaxE=" providerId="None" clId="Web-{B1600D8F-2CAF-4044-AFD4-26D75E633D49}" dt="2022-07-18T06:59:22.786" v="238" actId="20577"/>
          <ac:spMkLst>
            <pc:docMk/>
            <pc:sldMk cId="2895514119" sldId="1381"/>
            <ac:spMk id="9" creationId="{F48E101D-011A-4C55-8B12-C4D45D528869}"/>
          </ac:spMkLst>
        </pc:spChg>
        <pc:picChg chg="mod">
          <ac:chgData name="AKMI SA" userId="Crb7tdEM/EKsCEKt3gmI9DwrUJuSqJFln5I2YgLIaxE=" providerId="None" clId="Web-{B1600D8F-2CAF-4044-AFD4-26D75E633D49}" dt="2022-07-18T06:59:40.444" v="243" actId="14100"/>
          <ac:picMkLst>
            <pc:docMk/>
            <pc:sldMk cId="2895514119" sldId="1381"/>
            <ac:picMk id="5" creationId="{1BA2FDD6-E0CC-43F9-A5AC-ED2F63FD233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2022-07-18</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2022-07-18</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Επεξεργασία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7</a:t>
            </a:fld>
            <a:endParaRPr lang="fr-CA" dirty="0"/>
          </a:p>
        </p:txBody>
      </p:sp>
    </p:spTree>
    <p:extLst>
      <p:ext uri="{BB962C8B-B14F-4D97-AF65-F5344CB8AC3E}">
        <p14:creationId xmlns:p14="http://schemas.microsoft.com/office/powerpoint/2010/main" val="412557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41</a:t>
            </a:fld>
            <a:endParaRPr lang="fr-CA" dirty="0"/>
          </a:p>
        </p:txBody>
      </p:sp>
    </p:spTree>
    <p:extLst>
      <p:ext uri="{BB962C8B-B14F-4D97-AF65-F5344CB8AC3E}">
        <p14:creationId xmlns:p14="http://schemas.microsoft.com/office/powerpoint/2010/main" val="77375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42</a:t>
            </a:fld>
            <a:endParaRPr lang="fr-CA" dirty="0"/>
          </a:p>
        </p:txBody>
      </p:sp>
    </p:spTree>
    <p:extLst>
      <p:ext uri="{BB962C8B-B14F-4D97-AF65-F5344CB8AC3E}">
        <p14:creationId xmlns:p14="http://schemas.microsoft.com/office/powerpoint/2010/main" val="421135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43</a:t>
            </a:fld>
            <a:endParaRPr lang="fr-CA" dirty="0"/>
          </a:p>
        </p:txBody>
      </p:sp>
    </p:spTree>
    <p:extLst>
      <p:ext uri="{BB962C8B-B14F-4D97-AF65-F5344CB8AC3E}">
        <p14:creationId xmlns:p14="http://schemas.microsoft.com/office/powerpoint/2010/main" val="324723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p>
        </p:txBody>
      </p:sp>
      <p:sp>
        <p:nvSpPr>
          <p:cNvPr id="4" name="Slide Number Placeholder 3"/>
          <p:cNvSpPr>
            <a:spLocks noGrp="1"/>
          </p:cNvSpPr>
          <p:nvPr>
            <p:ph type="sldNum" sz="quarter" idx="5"/>
          </p:nvPr>
        </p:nvSpPr>
        <p:spPr/>
        <p:txBody>
          <a:bodyPr/>
          <a:lstStyle/>
          <a:p>
            <a:fld id="{32EF6E3F-7229-435D-9B4A-E0ABCDF45996}" type="slidenum">
              <a:rPr lang="fr-CA" smtClean="0"/>
              <a:pPr/>
              <a:t>70</a:t>
            </a:fld>
            <a:endParaRPr lang="fr-CA" dirty="0"/>
          </a:p>
        </p:txBody>
      </p:sp>
    </p:spTree>
    <p:extLst>
      <p:ext uri="{BB962C8B-B14F-4D97-AF65-F5344CB8AC3E}">
        <p14:creationId xmlns:p14="http://schemas.microsoft.com/office/powerpoint/2010/main" val="293889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14</a:t>
            </a:fld>
            <a:endParaRPr lang="fr-CA" dirty="0"/>
          </a:p>
        </p:txBody>
      </p:sp>
    </p:spTree>
    <p:extLst>
      <p:ext uri="{BB962C8B-B14F-4D97-AF65-F5344CB8AC3E}">
        <p14:creationId xmlns:p14="http://schemas.microsoft.com/office/powerpoint/2010/main" val="423325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15</a:t>
            </a:fld>
            <a:endParaRPr lang="fr-CA" dirty="0"/>
          </a:p>
        </p:txBody>
      </p:sp>
    </p:spTree>
    <p:extLst>
      <p:ext uri="{BB962C8B-B14F-4D97-AF65-F5344CB8AC3E}">
        <p14:creationId xmlns:p14="http://schemas.microsoft.com/office/powerpoint/2010/main" val="46977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33</a:t>
            </a:fld>
            <a:endParaRPr lang="fr-CA" dirty="0"/>
          </a:p>
        </p:txBody>
      </p:sp>
    </p:spTree>
    <p:extLst>
      <p:ext uri="{BB962C8B-B14F-4D97-AF65-F5344CB8AC3E}">
        <p14:creationId xmlns:p14="http://schemas.microsoft.com/office/powerpoint/2010/main" val="73723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pPr/>
              <a:t>34</a:t>
            </a:fld>
            <a:endParaRPr lang="fr-CA" dirty="0"/>
          </a:p>
        </p:txBody>
      </p:sp>
    </p:spTree>
    <p:extLst>
      <p:ext uri="{BB962C8B-B14F-4D97-AF65-F5344CB8AC3E}">
        <p14:creationId xmlns:p14="http://schemas.microsoft.com/office/powerpoint/2010/main" val="88795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pPr/>
              <a:t>35</a:t>
            </a:fld>
            <a:endParaRPr lang="fr-CA" dirty="0"/>
          </a:p>
        </p:txBody>
      </p:sp>
    </p:spTree>
    <p:extLst>
      <p:ext uri="{BB962C8B-B14F-4D97-AF65-F5344CB8AC3E}">
        <p14:creationId xmlns:p14="http://schemas.microsoft.com/office/powerpoint/2010/main" val="117909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pPr/>
              <a:t>36</a:t>
            </a:fld>
            <a:endParaRPr lang="fr-CA" dirty="0"/>
          </a:p>
        </p:txBody>
      </p:sp>
    </p:spTree>
    <p:extLst>
      <p:ext uri="{BB962C8B-B14F-4D97-AF65-F5344CB8AC3E}">
        <p14:creationId xmlns:p14="http://schemas.microsoft.com/office/powerpoint/2010/main" val="21635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pPr/>
              <a:t>37</a:t>
            </a:fld>
            <a:endParaRPr lang="fr-CA" dirty="0"/>
          </a:p>
        </p:txBody>
      </p:sp>
    </p:spTree>
    <p:extLst>
      <p:ext uri="{BB962C8B-B14F-4D97-AF65-F5344CB8AC3E}">
        <p14:creationId xmlns:p14="http://schemas.microsoft.com/office/powerpoint/2010/main" val="392732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40</a:t>
            </a:fld>
            <a:endParaRPr lang="fr-CA" dirty="0"/>
          </a:p>
        </p:txBody>
      </p:sp>
    </p:spTree>
    <p:extLst>
      <p:ext uri="{BB962C8B-B14F-4D97-AF65-F5344CB8AC3E}">
        <p14:creationId xmlns:p14="http://schemas.microsoft.com/office/powerpoint/2010/main" val="76068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2"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2"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2"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3" y="735523"/>
            <a:ext cx="12192003"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18/07/2022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3"/>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1" y="6560802"/>
            <a:ext cx="4301303"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2" y="3635356"/>
            <a:ext cx="12192003"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3"/>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1" y="6560802"/>
            <a:ext cx="4301303"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7"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8"/>
            <a:ext cx="685800" cy="586897"/>
          </a:xfrm>
          <a:prstGeom prst="rect">
            <a:avLst/>
          </a:prstGeom>
        </p:spPr>
      </p:pic>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Κάντε κλικ για να επεξεργαστείτε το στυλ του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Κάντε κλικ για να επεξεργαστείτε τα στυλ κύριου κειμένου</a:t>
            </a:r>
          </a:p>
          <a:p>
            <a:pPr lvl="1"/>
            <a:r>
              <a:rPr lang="en-GB"/>
              <a:t>Δεύτερο επίπεδο</a:t>
            </a:r>
          </a:p>
          <a:p>
            <a:pPr lvl="2"/>
            <a:r>
              <a:rPr lang="en-GB"/>
              <a:t>Τρίτο επίπεδο</a:t>
            </a:r>
          </a:p>
          <a:p>
            <a:pPr lvl="3"/>
            <a:r>
              <a:rPr lang="en-GB"/>
              <a:t>Τέταρτο επίπεδο</a:t>
            </a:r>
          </a:p>
          <a:p>
            <a:pPr lvl="4"/>
            <a:r>
              <a:rPr lang="en-GB"/>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7" r:id="rId5"/>
    <p:sldLayoutId id="2147484008" r:id="rId6"/>
    <p:sldLayoutId id="2147484012" r:id="rId7"/>
    <p:sldLayoutId id="2147484013" r:id="rId8"/>
    <p:sldLayoutId id="2147484014" r:id="rId9"/>
    <p:sldLayoutId id="214748401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17/01/humans-have-more-than-5-senses/" TargetMode="External"/><Relationship Id="rId2" Type="http://schemas.openxmlformats.org/officeDocument/2006/relationships/hyperlink" Target="https://aeon.co/videos/aristotle-was-wrong-and-so-are-we-there-are-far-more-than-five-senses" TargetMode="Externa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l_bsuTv0P8" TargetMode="External"/><Relationship Id="rId2" Type="http://schemas.openxmlformats.org/officeDocument/2006/relationships/hyperlink" Target="https://www.youtube.com/watch?v=IFgGzOpjlU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ftp/arxiv/papers/1207/1207.3422.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s://www.youtube.com/watch?v=qt6gSW-uYK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yOngqriHQI&amp;t=2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gmUjDMpphc" TargetMode="External"/><Relationship Id="rId2" Type="http://schemas.openxmlformats.org/officeDocument/2006/relationships/hyperlink" Target="https://www.youtube.com/watch?v=1j9BY1tBmv8" TargetMode="Externa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s://creativeindustriesclusters.com/ar360-augmented-reality-for-tourism/" TargetMode="External"/><Relationship Id="rId4" Type="http://schemas.openxmlformats.org/officeDocument/2006/relationships/hyperlink" Target="https://jasoren.com/how-to-use-augmented-reality-in-museums-examples-and-use-cas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DRVLYsCgxA" TargetMode="External"/><Relationship Id="rId2" Type="http://schemas.openxmlformats.org/officeDocument/2006/relationships/hyperlink" Target="https://www.youtube.com/watch?v=W14e8SRZGkA&amp;t=102s"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Immersion_(virtual_reality)" TargetMode="External"/><Relationship Id="rId2" Type="http://schemas.openxmlformats.org/officeDocument/2006/relationships/hyperlink" Target="https://www.youtube.com/watch?v=ULdt1rEgldc"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www.youtube.com/watch?v=nr3l98Omm-0&amp;t=47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youtube.com/watch?v=Q1kXcQMasE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RjFoX0JQkmU&amp;t=80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louvre.fr/en/online-tours" TargetMode="External"/><Relationship Id="rId2" Type="http://schemas.openxmlformats.org/officeDocument/2006/relationships/hyperlink" Target="https://en.wikipedia.org/wiki/Virtual_tour" TargetMode="Externa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nefrank.org/en/anne-frank/secret-annex/landi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2" Type="http://schemas.openxmlformats.org/officeDocument/2006/relationships/hyperlink" Target="https://heritageinmotion.eu/himentry/slug-7b0593e03133f6bba3b1245c16f4bde4" TargetMode="Externa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www.youvisit.com/tour/machupicch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ELlqqgKEy8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youtu.be/0fU9Z6svUFA?t=16"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YRjaZl08lQ&amp;t=85s" TargetMode="External"/><Relationship Id="rId2" Type="http://schemas.openxmlformats.org/officeDocument/2006/relationships/hyperlink" Target="https://www.youtube.com/watch?v=TdUo4yK8wj8" TargetMode="Externa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qWJqd6lyJ-E?t=55"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Y3LiqDvXcwE&amp;t=64s" TargetMode="External"/><Relationship Id="rId2" Type="http://schemas.openxmlformats.org/officeDocument/2006/relationships/hyperlink" Target="https://www.youtube.com/watch?v=bR_By2jEEcw"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f7fffZ_k9ow" TargetMode="External"/><Relationship Id="rId7" Type="http://schemas.openxmlformats.org/officeDocument/2006/relationships/image" Target="../media/image27.png"/><Relationship Id="rId2" Type="http://schemas.openxmlformats.org/officeDocument/2006/relationships/hyperlink" Target="https://en.wikipedia.org/wiki/Holography" TargetMode="External"/><Relationship Id="rId1" Type="http://schemas.openxmlformats.org/officeDocument/2006/relationships/slideLayout" Target="../slideLayouts/slideLayout7.xml"/><Relationship Id="rId6" Type="http://schemas.openxmlformats.org/officeDocument/2006/relationships/hyperlink" Target="https://youtu.be/7oGtgbsmmg8?t=103" TargetMode="External"/><Relationship Id="rId5" Type="http://schemas.openxmlformats.org/officeDocument/2006/relationships/hyperlink" Target="https://www.youtube.com/watch?v=qNceVquu02o" TargetMode="External"/><Relationship Id="rId4" Type="http://schemas.openxmlformats.org/officeDocument/2006/relationships/hyperlink" Target="https://www.youtube.com/watch?v=z9OEpAsosF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lNXzwzyo9xE"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arctur.si/innovations/"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lNXzwzyo9xE"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medium.com/the-tourism-colab/design-thinking-for-tourism-and-the-visitor-economy-3db0d37b5db5"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CwLkqILkuSo"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digitalya.co/blog/unique-selling-proposition-canvas-for-startups/"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audienceofthefuture.live/wp-content/uploads/2020/07/Audience-of-the-Future_The-Immersive-Journey-Report_July-2020.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shop.wrkshp.tools/wrkshp-tool-guide-person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cdc.therectangles.c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hyperlink" Target="https://www.cladglobal.com/architecture-design-features?codeid=31267&amp;ref=n"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thatsnovel.co.uk/2019/03/19/best-examples-digital-storytelling/" TargetMode="External"/><Relationship Id="rId2" Type="http://schemas.openxmlformats.org/officeDocument/2006/relationships/hyperlink" Target="https://senseoflearning.com/2017/11/29/storytelling-how-can-we-engage-all-the-senses/" TargetMode="Externa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medium.com/digital-storytelling-festival/7-digital-storytelling-tips-for-the-cultural-heritage-sector-8e701a439dd6"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rkshp.tools/tools/storytelling-canvas" TargetMode="External"/><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youtube.com/watch?v=jupM4Nc0Y_k"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youtube.com/watch?v=H8ijP_iJ-i8&amp;t=5s" TargetMode="External"/><Relationship Id="rId7" Type="http://schemas.openxmlformats.org/officeDocument/2006/relationships/image" Target="../media/image49.png"/><Relationship Id="rId2" Type="http://schemas.openxmlformats.org/officeDocument/2006/relationships/hyperlink" Target="https://www.rra-posavje.si/" TargetMode="Externa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hyperlink" Target="https://www.arctur.si/innovations/" TargetMode="External"/><Relationship Id="rId2" Type="http://schemas.openxmlformats.org/officeDocument/2006/relationships/hyperlink" Target="https://gradoviposavja.si/"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posavje.com/en/the-royal-seven/city-of-reichenburg-3d-mode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youtube.com/watch?v=dZkQSjZYsgc"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84a8dsQSGB4" TargetMode="Externa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KNC-Ohlmt3U" TargetMode="Externa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egradovi-posavja.si/"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nationalgallery.org.uk/visiting/virtual-tours/sensing-the-unseen-at-home" TargetMode="External"/><Relationship Id="rId2" Type="http://schemas.openxmlformats.org/officeDocument/2006/relationships/hyperlink" Target="https://www.nationalgallery.org.uk/visiting/virtual-tours/google-virtual-tour" TargetMode="Externa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hyperlink" Target="https://monet-experience.it/" TargetMode="External"/><Relationship Id="rId4" Type="http://schemas.openxmlformats.org/officeDocument/2006/relationships/hyperlink" Target="http://www.nationalgallery.org.uk"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travel.gaijinpot.com" TargetMode="External"/><Relationship Id="rId2" Type="http://schemas.openxmlformats.org/officeDocument/2006/relationships/hyperlink" Target="https://www.youtube.com/watch?v=jRjLBK9-ZZ0" TargetMode="External"/><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hyperlink" Target="https://monet-experience.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youtube.com/watch?v=0-ij1d8Lvbo" TargetMode="External"/><Relationship Id="rId7" Type="http://schemas.openxmlformats.org/officeDocument/2006/relationships/hyperlink" Target="https://www.youtube.com/watch?v=5IOiKR3fvL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youtu.be/3HaeVZCuMmQ?list=TLGGkXBzOrFbF8UxMjEyMjAyMQ" TargetMode="External"/><Relationship Id="rId5" Type="http://schemas.openxmlformats.org/officeDocument/2006/relationships/hyperlink" Target="https://vimeo.com/89925565/c61857150f" TargetMode="External"/><Relationship Id="rId4" Type="http://schemas.openxmlformats.org/officeDocument/2006/relationships/hyperlink" Target="https://soundcloud.com/metmuseum/505-the-king?utm_source=clipboard&amp;utm_campaign=wtshare&amp;utm_medium=widget&amp;utm_content=https://soundcloud.com/metmuseum/505-the-king"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ticketone.it"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hyperlink" Target="https://monet-experience.it/"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annefrank.org/en/anne-frank/secret-annex/landing/" TargetMode="External"/><Relationship Id="rId13" Type="http://schemas.openxmlformats.org/officeDocument/2006/relationships/hyperlink" Target="https://medium.com/design-voices/5-ingredients-for-immersive-storytelling-with-technology-and-space-2a4c8f73bc83" TargetMode="External"/><Relationship Id="rId3" Type="http://schemas.openxmlformats.org/officeDocument/2006/relationships/hyperlink" Target="https://www.cladglobal.com/architecture-design-features?codeid=31267&amp;ref=n" TargetMode="External"/><Relationship Id="rId7" Type="http://schemas.openxmlformats.org/officeDocument/2006/relationships/hyperlink" Target="https://www.louvre.fr/en/online-tours" TargetMode="External"/><Relationship Id="rId12" Type="http://schemas.openxmlformats.org/officeDocument/2006/relationships/hyperlink" Target="https://www.youvisit.com/tour/machupicchu" TargetMode="External"/><Relationship Id="rId2" Type="http://schemas.openxmlformats.org/officeDocument/2006/relationships/hyperlink" Target="https://en.wikipedia.org/wiki/Main_Page" TargetMode="External"/><Relationship Id="rId1" Type="http://schemas.openxmlformats.org/officeDocument/2006/relationships/slideLayout" Target="../slideLayouts/slideLayout5.xml"/><Relationship Id="rId6" Type="http://schemas.openxmlformats.org/officeDocument/2006/relationships/hyperlink" Target="https://jasoren.com/how-to-use-augmented-reality-in-museums-examples-and-use-cases/" TargetMode="External"/><Relationship Id="rId11"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5" Type="http://schemas.openxmlformats.org/officeDocument/2006/relationships/hyperlink" Target="https://arxiv.org/ftp/arxiv/papers/1207/1207.3422.pdf" TargetMode="External"/><Relationship Id="rId10" Type="http://schemas.openxmlformats.org/officeDocument/2006/relationships/hyperlink" Target="https://audienceofthefuture.live/wp-content/uploads/2020/07/Audience-of-the-Future_The-Immersive-Journey-Report_July-2020.pdf" TargetMode="External"/><Relationship Id="rId4" Type="http://schemas.openxmlformats.org/officeDocument/2006/relationships/hyperlink" Target="https://www.weforum.org/agenda/2017/01/humans-have-more-than-5-senses/" TargetMode="External"/><Relationship Id="rId9" Type="http://schemas.openxmlformats.org/officeDocument/2006/relationships/hyperlink" Target="https://heritageinmotion.eu/himentry/slug-7b0593e03133f6bba3b1245c16f4bde4"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savje.com/en/the-royal-seven/" TargetMode="External"/><Relationship Id="rId13" Type="http://schemas.openxmlformats.org/officeDocument/2006/relationships/hyperlink" Target="https://monet-experience.it/" TargetMode="External"/><Relationship Id="rId3" Type="http://schemas.openxmlformats.org/officeDocument/2006/relationships/hyperlink" Target="https://senseoflearning.com/2017/11/29/storytelling-how-can-we-engage-all-the-senses/" TargetMode="External"/><Relationship Id="rId7" Type="http://schemas.openxmlformats.org/officeDocument/2006/relationships/hyperlink" Target="http://www.egradovi-posavja.si/" TargetMode="External"/><Relationship Id="rId12" Type="http://schemas.openxmlformats.org/officeDocument/2006/relationships/hyperlink" Target="https://www.nationalgallery.org.uk/visiting/virtual-tours/sensing-the-unseen-at-home" TargetMode="External"/><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5.xml"/><Relationship Id="rId6" Type="http://schemas.openxmlformats.org/officeDocument/2006/relationships/hyperlink" Target="https://www.rra-posavje.si/" TargetMode="External"/><Relationship Id="rId11" Type="http://schemas.openxmlformats.org/officeDocument/2006/relationships/hyperlink" Target="https://www.nationalgallery.org.uk/visiting/virtual-tours/google-virtual-tour" TargetMode="External"/><Relationship Id="rId5" Type="http://schemas.openxmlformats.org/officeDocument/2006/relationships/hyperlink" Target="https://medium.com/digital-storytelling-festival/7-digital-storytelling-tips-for-the-cultural-heritage-sector-8e701a439dd6" TargetMode="External"/><Relationship Id="rId10" Type="http://schemas.openxmlformats.org/officeDocument/2006/relationships/hyperlink" Target="https://www.nationalgallery.org.uk/visiting/virtual-tours" TargetMode="External"/><Relationship Id="rId4" Type="http://schemas.openxmlformats.org/officeDocument/2006/relationships/hyperlink" Target="https://thatsnovel.co.uk/2019/03/19/best-examples-digital-storytelling/" TargetMode="External"/><Relationship Id="rId9" Type="http://schemas.openxmlformats.org/officeDocument/2006/relationships/hyperlink" Target="https://gradoviposavja.si/" TargetMode="External"/><Relationship Id="rId14" Type="http://schemas.openxmlformats.org/officeDocument/2006/relationships/hyperlink" Target="https://borderless.teamlab.art/shanghai/"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zWdfpwCghIw" TargetMode="External"/><Relationship Id="rId13" Type="http://schemas.openxmlformats.org/officeDocument/2006/relationships/hyperlink" Target="https://www.youtube.com/watch?v=1j9BY1tBmv8" TargetMode="External"/><Relationship Id="rId18" Type="http://schemas.openxmlformats.org/officeDocument/2006/relationships/hyperlink" Target="https://www.youtube.com/watch?v=ULdt1rEgldc" TargetMode="External"/><Relationship Id="rId3" Type="http://schemas.openxmlformats.org/officeDocument/2006/relationships/hyperlink" Target="https://www.youtube.com/watch?v=5IOiKR3fvLs&amp;t=60s" TargetMode="External"/><Relationship Id="rId7" Type="http://schemas.openxmlformats.org/officeDocument/2006/relationships/hyperlink" Target="https://www.youtube.com/watch?v=G7Dt9ziemYA" TargetMode="External"/><Relationship Id="rId12" Type="http://schemas.openxmlformats.org/officeDocument/2006/relationships/hyperlink" Target="https://www.youtube.com/watch?v=hyOngqriHQI&amp;t=2s" TargetMode="External"/><Relationship Id="rId17" Type="http://schemas.openxmlformats.org/officeDocument/2006/relationships/hyperlink" Target="https://www.youtube.com/watch?v=W14e8SRZGkA" TargetMode="External"/><Relationship Id="rId2" Type="http://schemas.openxmlformats.org/officeDocument/2006/relationships/hyperlink" Target="https://www.youtube.com/watch?v=0-ij1d8Lvbo" TargetMode="External"/><Relationship Id="rId16" Type="http://schemas.openxmlformats.org/officeDocument/2006/relationships/hyperlink" Target="https://www.youtube.com/watch?v=hDRVLYsCgxA" TargetMode="External"/><Relationship Id="rId1" Type="http://schemas.openxmlformats.org/officeDocument/2006/relationships/slideLayout" Target="../slideLayouts/slideLayout5.xml"/><Relationship Id="rId6" Type="http://schemas.openxmlformats.org/officeDocument/2006/relationships/hyperlink" Target="https://www.youtube.com/watch?v=rfq3aCInelU&amp;t=11s" TargetMode="External"/><Relationship Id="rId11" Type="http://schemas.openxmlformats.org/officeDocument/2006/relationships/hyperlink" Target="https://www.youtube.com/watch?v=qt6gSW-uYKI" TargetMode="External"/><Relationship Id="rId5" Type="http://schemas.openxmlformats.org/officeDocument/2006/relationships/hyperlink" Target="https://www.youtube.com/watch?v=3HaeVZCuMmQ&amp;list=TLGGkXBzOrFbF8UxMjEyMjAyMQ" TargetMode="External"/><Relationship Id="rId15" Type="http://schemas.openxmlformats.org/officeDocument/2006/relationships/hyperlink" Target="https://creativeindustriesclusters.com/ar360-augmented-reality-for-tourism/" TargetMode="External"/><Relationship Id="rId10" Type="http://schemas.openxmlformats.org/officeDocument/2006/relationships/hyperlink" Target="https://www.youtube.com/watch?v=-l_bsuTv0P8" TargetMode="External"/><Relationship Id="rId19" Type="http://schemas.openxmlformats.org/officeDocument/2006/relationships/hyperlink" Target="https://www.youtube.com/watch?v=Q1kXcQMasEk" TargetMode="External"/><Relationship Id="rId4" Type="http://schemas.openxmlformats.org/officeDocument/2006/relationships/hyperlink" Target="https://vimeo.com/89925565/c61857150f" TargetMode="External"/><Relationship Id="rId9" Type="http://schemas.openxmlformats.org/officeDocument/2006/relationships/hyperlink" Target="https://www.youtube.com/watch?v=IFgGzOpjlUM" TargetMode="External"/><Relationship Id="rId14" Type="http://schemas.openxmlformats.org/officeDocument/2006/relationships/hyperlink" Target="https://www.youtube.com/watch?v=OgmUjDMpphc"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XYRjaZl08lQ&amp;t=85s" TargetMode="External"/><Relationship Id="rId13" Type="http://schemas.openxmlformats.org/officeDocument/2006/relationships/hyperlink" Target="https://www.youtube.com/watch?v=Y3LiqDvXcwE&amp;t=64s" TargetMode="External"/><Relationship Id="rId18" Type="http://schemas.openxmlformats.org/officeDocument/2006/relationships/hyperlink" Target="https://www.youtube.com/watch?v=-UjF0QhiOMM" TargetMode="External"/><Relationship Id="rId3" Type="http://schemas.openxmlformats.org/officeDocument/2006/relationships/hyperlink" Target="https://www.youtube.com/watch?v=nr3l98Omm-0&amp;t=47s" TargetMode="External"/><Relationship Id="rId7" Type="http://schemas.openxmlformats.org/officeDocument/2006/relationships/hyperlink" Target="https://www.youtube.com/watch?v=TdUo4yK8wj8" TargetMode="External"/><Relationship Id="rId12" Type="http://schemas.openxmlformats.org/officeDocument/2006/relationships/hyperlink" Target="https://www.youtube.com/watch?v=qNceVquu02o" TargetMode="External"/><Relationship Id="rId17" Type="http://schemas.openxmlformats.org/officeDocument/2006/relationships/hyperlink" Target="https://www.youtube.com/watch?v=lNXzwzyo9xE" TargetMode="External"/><Relationship Id="rId2" Type="http://schemas.openxmlformats.org/officeDocument/2006/relationships/hyperlink" Target="https://www.youtube.com/watch?v=RjFoX0JQkmU&amp;t=80s" TargetMode="External"/><Relationship Id="rId16" Type="http://schemas.openxmlformats.org/officeDocument/2006/relationships/hyperlink" Target="https://www.youtube.com/watch?v=7oGtgbsmmg8&amp;t=103s" TargetMode="External"/><Relationship Id="rId1" Type="http://schemas.openxmlformats.org/officeDocument/2006/relationships/slideLayout" Target="../slideLayouts/slideLayout5.xml"/><Relationship Id="rId6" Type="http://schemas.openxmlformats.org/officeDocument/2006/relationships/hyperlink" Target="https://www.youtube.com/watch?v=0fU9Z6svUFA&amp;t=16s" TargetMode="External"/><Relationship Id="rId11" Type="http://schemas.openxmlformats.org/officeDocument/2006/relationships/hyperlink" Target="https://www.youtube.com/watch?v=z9OEpAsosFw" TargetMode="External"/><Relationship Id="rId5" Type="http://schemas.openxmlformats.org/officeDocument/2006/relationships/hyperlink" Target="https://www.youtube.com/watch?v=ELlqqgKEy8M" TargetMode="External"/><Relationship Id="rId15" Type="http://schemas.openxmlformats.org/officeDocument/2006/relationships/hyperlink" Target="https://www.youtube.com/watch?v=BVym6-BJ78c" TargetMode="External"/><Relationship Id="rId10" Type="http://schemas.openxmlformats.org/officeDocument/2006/relationships/hyperlink" Target="https://www.youtube.com/watch?v=f7fffZ_k9ow" TargetMode="External"/><Relationship Id="rId19" Type="http://schemas.openxmlformats.org/officeDocument/2006/relationships/hyperlink" Target="https://www.youtube.com/watch?v=CwLkqILkuSo" TargetMode="External"/><Relationship Id="rId4" Type="http://schemas.openxmlformats.org/officeDocument/2006/relationships/hyperlink" Target="https://www.youtube.com/watch?v=PJRHUcC0xa8&amp;t=122s" TargetMode="External"/><Relationship Id="rId9" Type="http://schemas.openxmlformats.org/officeDocument/2006/relationships/hyperlink" Target="https://www.youtube.com/watch?v=qWJqd6lyJ-E&amp;t=55s" TargetMode="External"/><Relationship Id="rId14" Type="http://schemas.openxmlformats.org/officeDocument/2006/relationships/hyperlink" Target="https://www.youtube.com/watch?v=bR_By2jEEcw"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5hfoEDTn_fQ&amp;t=434s" TargetMode="External"/><Relationship Id="rId3" Type="http://schemas.openxmlformats.org/officeDocument/2006/relationships/hyperlink" Target="https://allgoodtales.com/5-best-storytelling-ted-talks/" TargetMode="External"/><Relationship Id="rId7" Type="http://schemas.openxmlformats.org/officeDocument/2006/relationships/hyperlink" Target="https://soundcloud.com/metmuseum/505-the-king?utm_source=clipboard&amp;utm_campaign=wtshare&amp;utm_medium=widget&amp;utm_content=https://soundcloud.com/metmuseum/505-the-king" TargetMode="External"/><Relationship Id="rId12" Type="http://schemas.openxmlformats.org/officeDocument/2006/relationships/hyperlink" Target="https://cutt.ly/BnTbfPZ" TargetMode="External"/><Relationship Id="rId2" Type="http://schemas.openxmlformats.org/officeDocument/2006/relationships/hyperlink" Target="https://www.youtube.com/watch?v=jupM4Nc0Y_k" TargetMode="External"/><Relationship Id="rId1" Type="http://schemas.openxmlformats.org/officeDocument/2006/relationships/slideLayout" Target="../slideLayouts/slideLayout5.xml"/><Relationship Id="rId6" Type="http://schemas.openxmlformats.org/officeDocument/2006/relationships/hyperlink" Target="https://www.youtube.com/watch?v=jRjLBK9-ZZ0" TargetMode="External"/><Relationship Id="rId11" Type="http://schemas.openxmlformats.org/officeDocument/2006/relationships/hyperlink" Target="https://cutt.ly/2nTbpgn" TargetMode="External"/><Relationship Id="rId5" Type="http://schemas.openxmlformats.org/officeDocument/2006/relationships/hyperlink" Target="https://www.youtube.com/watch?v=KNC-Ohlmt3U" TargetMode="External"/><Relationship Id="rId10" Type="http://schemas.openxmlformats.org/officeDocument/2006/relationships/hyperlink" Target="https://cutt.ly/DnTvKTb" TargetMode="External"/><Relationship Id="rId4" Type="http://schemas.openxmlformats.org/officeDocument/2006/relationships/hyperlink" Target="https://www.youtube.com/watch?v=84a8dsQSGB4" TargetMode="External"/><Relationship Id="rId9" Type="http://schemas.openxmlformats.org/officeDocument/2006/relationships/hyperlink" Target="https://cutt.ly/jnTvcj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7Dt9ziemYA" TargetMode="External"/><Relationship Id="rId2" Type="http://schemas.openxmlformats.org/officeDocument/2006/relationships/hyperlink" Target="https://youtu.be/rfq3aCInelU?t=11"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5hfoEDTn_fQ&amp;t=434s"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6" y="-3991"/>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2" y="4121135"/>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Ενότητα 3</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lIns="91440" tIns="45720" rIns="91440" bIns="45720"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200" b="1" dirty="0">
                <a:solidFill>
                  <a:schemeClr val="bg1"/>
                </a:solidFill>
                <a:latin typeface="Avenir"/>
                <a:cs typeface="Poppins"/>
              </a:rPr>
              <a:t>Εισαγωγή στο σχεδιασμό βιωματικών τουριστικών εμπειριών</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10</a:t>
            </a:fld>
            <a:endParaRPr lang="en-GB" dirty="0"/>
          </a:p>
        </p:txBody>
      </p:sp>
      <p:sp>
        <p:nvSpPr>
          <p:cNvPr id="4" name="Označba mesta besedila 3"/>
          <p:cNvSpPr>
            <a:spLocks noGrp="1"/>
          </p:cNvSpPr>
          <p:nvPr>
            <p:ph type="body" sz="quarter" idx="19"/>
          </p:nvPr>
        </p:nvSpPr>
        <p:spPr>
          <a:xfrm>
            <a:off x="288619" y="1248409"/>
            <a:ext cx="11614761" cy="5609591"/>
          </a:xfrm>
        </p:spPr>
        <p:txBody>
          <a:bodyPr numCol="1"/>
          <a:lstStyle/>
          <a:p>
            <a:r>
              <a:rPr lang="en-GB" i="1" dirty="0"/>
              <a:t>Ποιες από τις πέντε αισθήσεις μπορούν να επηρεάσουν οι διάφορες τεχνολογίες;</a:t>
            </a:r>
          </a:p>
          <a:p>
            <a:endParaRPr lang="en-GB" sz="1200" i="1" dirty="0"/>
          </a:p>
          <a:p>
            <a:r>
              <a:rPr lang="en-GB" i="1" dirty="0"/>
              <a:t>Σκιαγραφήστε (ή γράψτε) κάποιες τεχνολογίες που είστε </a:t>
            </a:r>
          </a:p>
          <a:p>
            <a:r>
              <a:rPr lang="en-GB" i="1" dirty="0"/>
              <a:t>εξοικειωθούν και να τα συνδέσουν με τις αισθήσεις </a:t>
            </a:r>
          </a:p>
          <a:p>
            <a:r>
              <a:rPr lang="en-GB" i="1" dirty="0"/>
              <a:t>στα δεξιά.</a:t>
            </a:r>
          </a:p>
          <a:p>
            <a:endParaRPr lang="en-GB" sz="1200" i="1" dirty="0"/>
          </a:p>
          <a:p>
            <a:r>
              <a:rPr lang="en-GB" i="1" dirty="0"/>
              <a:t>Μπορείτε να σκεφτείτε άλλες αισθήσεις του ανθρώπινου σώματος </a:t>
            </a:r>
          </a:p>
          <a:p>
            <a:r>
              <a:rPr lang="en-GB" i="1" dirty="0"/>
              <a:t>μπορεί ή δεν μπορεί να έχει; </a:t>
            </a:r>
          </a:p>
          <a:p>
            <a:r>
              <a:rPr lang="en-GB" i="1" dirty="0"/>
              <a:t>Δείτε ένα σύντομο βίντεο εδώ </a:t>
            </a:r>
            <a:r>
              <a:rPr lang="en-GB" dirty="0">
                <a:solidFill>
                  <a:schemeClr val="bg1">
                    <a:lumMod val="50000"/>
                  </a:schemeClr>
                </a:solidFill>
                <a:hlinkClick r:id="rId2"/>
              </a:rPr>
              <a:t>Περισσότερες από 5 αισθήσεις </a:t>
            </a:r>
          </a:p>
          <a:p>
            <a:r>
              <a:rPr lang="en-GB" i="1" dirty="0"/>
              <a:t>Διαβάστε το άρθρο εδώ </a:t>
            </a:r>
            <a:r>
              <a:rPr lang="en-GB" b="1" dirty="0">
                <a:solidFill>
                  <a:schemeClr val="bg1">
                    <a:lumMod val="50000"/>
                  </a:schemeClr>
                </a:solidFill>
                <a:hlinkClick r:id="rId3">
                  <a:extLst>
                    <a:ext uri="{A12FA001-AC4F-418D-AE19-62706E023703}">
                      <ahyp:hlinkClr xmlns:ahyp="http://schemas.microsoft.com/office/drawing/2018/hyperlinkcolor" val="tx"/>
                    </a:ext>
                  </a:extLst>
                </a:hlinkClick>
              </a:rPr>
              <a:t>🕮 </a:t>
            </a:r>
            <a:r>
              <a:rPr lang="en-GB" i="1" dirty="0"/>
              <a:t>για περισσότερες από 5 αισθήσεις</a:t>
            </a:r>
            <a:endParaRPr lang="en-GB" b="1" dirty="0">
              <a:solidFill>
                <a:schemeClr val="bg1">
                  <a:lumMod val="50000"/>
                </a:schemeClr>
              </a:solidFill>
            </a:endParaRPr>
          </a:p>
          <a:p>
            <a:endParaRPr lang="en-GB" sz="1200" b="1" dirty="0">
              <a:solidFill>
                <a:schemeClr val="bg1">
                  <a:lumMod val="50000"/>
                </a:schemeClr>
              </a:solidFill>
            </a:endParaRPr>
          </a:p>
          <a:p>
            <a:r>
              <a:rPr lang="en-GB" i="1" dirty="0"/>
              <a:t>Μπορείτε να τις συνδέσετε με οποιεσδήποτε γνωστές τεχνολογίες που μπορούν να τις επηρεάσουν;</a:t>
            </a:r>
          </a:p>
          <a:p>
            <a:endParaRPr lang="en-GB" sz="1200" i="1" dirty="0"/>
          </a:p>
          <a:p>
            <a:r>
              <a:rPr lang="en-GB" i="1" dirty="0"/>
              <a:t>Πώς συνδέονται οι διάφορες αισθήσεις μεταξύ τους; Μπορείτε να αντικαταστήσετε κάποια από τις αισθήσεις με κάποια άλλη;</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333691" y="67635"/>
            <a:ext cx="11260668" cy="6765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chemeClr val="bg1"/>
                </a:solidFill>
                <a:latin typeface="Avenir Black"/>
                <a:cs typeface="Poppins SemiBold"/>
              </a:rPr>
              <a:t>Άσκηση: εξερευνήστε τις αισθήσεις και τις τεχνολογίες</a:t>
            </a:r>
          </a:p>
        </p:txBody>
      </p:sp>
      <p:pic>
        <p:nvPicPr>
          <p:cNvPr id="5" name="Slika 4">
            <a:extLst>
              <a:ext uri="{FF2B5EF4-FFF2-40B4-BE49-F238E27FC236}">
                <a16:creationId xmlns:a16="http://schemas.microsoft.com/office/drawing/2014/main" id="{1BA2FDD6-E0CC-43F9-A5AC-ED2F63FD2331}"/>
              </a:ext>
            </a:extLst>
          </p:cNvPr>
          <p:cNvPicPr>
            <a:picLocks noChangeAspect="1"/>
          </p:cNvPicPr>
          <p:nvPr/>
        </p:nvPicPr>
        <p:blipFill>
          <a:blip r:embed="rId4" cstate="print"/>
          <a:stretch>
            <a:fillRect/>
          </a:stretch>
        </p:blipFill>
        <p:spPr>
          <a:xfrm>
            <a:off x="8094570" y="1750592"/>
            <a:ext cx="3812885" cy="1347701"/>
          </a:xfrm>
          <a:prstGeom prst="rect">
            <a:avLst/>
          </a:prstGeom>
        </p:spPr>
      </p:pic>
    </p:spTree>
    <p:extLst>
      <p:ext uri="{BB962C8B-B14F-4D97-AF65-F5344CB8AC3E}">
        <p14:creationId xmlns:p14="http://schemas.microsoft.com/office/powerpoint/2010/main" val="289551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4368711"/>
            <a:ext cx="4622096" cy="1754503"/>
          </a:xfrm>
        </p:spPr>
        <p:txBody>
          <a:bodyPr/>
          <a:lstStyle/>
          <a:p>
            <a:pPr algn="l">
              <a:spcBef>
                <a:spcPts val="0"/>
              </a:spcBef>
            </a:pPr>
            <a:r>
              <a:rPr lang="sl-SI" sz="3600" b="1" dirty="0">
                <a:solidFill>
                  <a:srgbClr val="E43794"/>
                </a:solidFill>
                <a:latin typeface="Avenir"/>
                <a:ea typeface="Avenir"/>
                <a:cs typeface="Avenir"/>
                <a:sym typeface="Avenir"/>
              </a:rPr>
              <a:t>2</a:t>
            </a:r>
            <a:r>
              <a:rPr lang="en-GB" sz="3600" b="1" dirty="0">
                <a:solidFill>
                  <a:srgbClr val="E43794"/>
                </a:solidFill>
                <a:latin typeface="Avenir"/>
                <a:ea typeface="Avenir"/>
                <a:cs typeface="Avenir"/>
                <a:sym typeface="Avenir"/>
              </a:rPr>
              <a:t>. Τα δομικά στοιχεία για Εμπειρίες βιωματικού τουρισμού</a:t>
            </a:r>
            <a:endParaRPr lang="en-GB" sz="3600" b="0" dirty="0">
              <a:solidFill>
                <a:srgbClr val="E43794"/>
              </a:solidFill>
              <a:latin typeface="Avenir"/>
              <a:ea typeface="Avenir"/>
              <a:cs typeface="Avenir"/>
              <a:sym typeface="Avenir"/>
            </a:endParaRPr>
          </a:p>
          <a:p>
            <a:pPr marL="0" lvl="0" indent="0" algn="l" rtl="0">
              <a:spcBef>
                <a:spcPts val="0"/>
              </a:spcBef>
              <a:spcAft>
                <a:spcPts val="0"/>
              </a:spcAft>
              <a:buNone/>
            </a:pP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0946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3"/>
            <a:ext cx="4301302" cy="229565"/>
          </a:xfrm>
        </p:spPr>
        <p:txBody>
          <a:bodyPr/>
          <a:lstStyle/>
          <a:p>
            <a:fld id="{9C527BFA-2C0E-4CEC-B6A5-913A56FEF4B4}" type="slidenum">
              <a:rPr lang="fr-CA" smtClean="0"/>
              <a:pPr/>
              <a:t>12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325835" y="768394"/>
            <a:ext cx="11260668" cy="665887"/>
          </a:xfrm>
        </p:spPr>
        <p:txBody>
          <a:bodyPr>
            <a:noAutofit/>
          </a:bodyPr>
          <a:lstStyle/>
          <a:p>
            <a:pPr algn="ctr">
              <a:spcBef>
                <a:spcPts val="0"/>
              </a:spcBef>
              <a:buClr>
                <a:srgbClr val="E43794"/>
              </a:buClr>
              <a:buSzPts val="4000"/>
            </a:pPr>
            <a:endParaRPr lang="en-GB" sz="1800" b="0" dirty="0"/>
          </a:p>
          <a:p>
            <a:pPr algn="ctr">
              <a:spcBef>
                <a:spcPts val="0"/>
              </a:spcBef>
              <a:buClr>
                <a:srgbClr val="E43794"/>
              </a:buClr>
              <a:buSzPts val="4000"/>
            </a:pPr>
            <a:r>
              <a:rPr lang="en-GB" sz="2400" b="0" dirty="0"/>
              <a:t>Γνωρίστε τα </a:t>
            </a:r>
            <a:r>
              <a:rPr lang="en-GB" sz="2400" dirty="0">
                <a:solidFill>
                  <a:srgbClr val="7F7F7F"/>
                </a:solidFill>
              </a:rPr>
              <a:t>τεχνολογικά και μη τεχνολογικά </a:t>
            </a:r>
            <a:r>
              <a:rPr lang="en-GB" sz="2400" b="0" dirty="0"/>
              <a:t>δομικά στοιχεία και συνδυάστε τα για να σχεδιάσετε τέλειες εμπειρίες για τους επισκέπτες σας.</a:t>
            </a:r>
          </a:p>
          <a:p>
            <a:pPr algn="ctr">
              <a:spcBef>
                <a:spcPts val="0"/>
              </a:spcBef>
              <a:buClr>
                <a:srgbClr val="E43794"/>
              </a:buClr>
              <a:buSzPts val="4000"/>
            </a:pPr>
            <a:endParaRPr lang="en-GB" sz="1800" b="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25836" y="1987467"/>
            <a:ext cx="11344547" cy="4464006"/>
          </a:xfrm>
        </p:spPr>
        <p:txBody>
          <a:bodyPr numCol="2"/>
          <a:lstStyle/>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r>
              <a:rPr lang="en-GB" b="1" dirty="0">
                <a:solidFill>
                  <a:srgbClr val="7F7F7F"/>
                </a:solidFill>
              </a:rPr>
              <a:t>τεχνολογικές λύσεις</a:t>
            </a:r>
            <a:r>
              <a:rPr lang="en-GB" b="0" dirty="0">
                <a:solidFill>
                  <a:srgbClr val="7F7F7F"/>
                </a:solidFill>
              </a:rPr>
              <a:t>, όπως ψηφιακές συσκευές, οθόνες (αφής), ηχεία ή ακουστικά, αισθητήρες, εφαρμογές για έξυπνα τηλέφωνα, ακουστικά VR και άλλα. Θα μιλήσουμε για αυτές με περισσότερες λεπτομέρειες στις επόμενες διαφάνειες.</a:t>
            </a: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en-GB" b="0" dirty="0">
              <a:solidFill>
                <a:srgbClr val="7F7F7F"/>
              </a:solidFill>
            </a:endParaRPr>
          </a:p>
          <a:p>
            <a:pPr lvl="0" algn="l" rtl="0">
              <a:lnSpc>
                <a:spcPct val="115000"/>
              </a:lnSpc>
              <a:spcBef>
                <a:spcPts val="0"/>
              </a:spcBef>
              <a:spcAft>
                <a:spcPts val="0"/>
              </a:spcAft>
              <a:buClr>
                <a:srgbClr val="7F7F7F"/>
              </a:buClr>
              <a:buSzPts val="1200"/>
            </a:pPr>
            <a:endParaRPr lang="en-GB" b="0" dirty="0">
              <a:solidFill>
                <a:srgbClr val="7F7F7F"/>
              </a:solidFill>
            </a:endParaRPr>
          </a:p>
          <a:p>
            <a:pPr lvl="0" algn="l" rtl="0">
              <a:lnSpc>
                <a:spcPct val="115000"/>
              </a:lnSpc>
              <a:spcBef>
                <a:spcPts val="0"/>
              </a:spcBef>
              <a:spcAft>
                <a:spcPts val="0"/>
              </a:spcAft>
              <a:buClr>
                <a:srgbClr val="7F7F7F"/>
              </a:buClr>
              <a:buSzPts val="1200"/>
            </a:pPr>
            <a:endParaRPr lang="en-GB" b="0" dirty="0">
              <a:solidFill>
                <a:srgbClr val="7F7F7F"/>
              </a:solidFill>
            </a:endParaRPr>
          </a:p>
          <a:p>
            <a:pPr marL="285750" indent="-285750" algn="l">
              <a:lnSpc>
                <a:spcPct val="115000"/>
              </a:lnSpc>
              <a:buClr>
                <a:srgbClr val="7F7F7F"/>
              </a:buClr>
              <a:buSzPts val="1200"/>
              <a:buFont typeface="Arial" panose="020B0604020202020204" pitchFamily="34" charset="0"/>
              <a:buChar char="•"/>
            </a:pPr>
            <a:r>
              <a:rPr lang="en-GB" b="1" dirty="0">
                <a:solidFill>
                  <a:schemeClr val="bg1">
                    <a:lumMod val="50000"/>
                  </a:schemeClr>
                </a:solidFill>
              </a:rPr>
              <a:t>μη τεχνολογικές λύσεις</a:t>
            </a:r>
            <a:r>
              <a:rPr lang="en-GB" dirty="0">
                <a:solidFill>
                  <a:schemeClr val="bg1">
                    <a:lumMod val="50000"/>
                  </a:schemeClr>
                </a:solidFill>
              </a:rPr>
              <a:t>, όπως θεματολογία, ρόλος επισκέπτη, αφήγηση ιστοριών*, σχεδιαστική εστίαση στα αρχιτεκτονικά στοιχεία του εκθεσιακού χώρου (σχήμα και φωτεινότητα ενός δωματίου, έπιπλα και άλλα αντικείμενα σε αυτό κ.λπ.)</a:t>
            </a:r>
            <a:br>
              <a:rPr lang="sl-SI" dirty="0">
                <a:solidFill>
                  <a:schemeClr val="bg1">
                    <a:lumMod val="50000"/>
                  </a:schemeClr>
                </a:solidFill>
              </a:rPr>
            </a:br>
            <a:br>
              <a:rPr lang="en-GB" dirty="0">
                <a:solidFill>
                  <a:schemeClr val="bg1">
                    <a:lumMod val="50000"/>
                  </a:schemeClr>
                </a:solidFill>
              </a:rPr>
            </a:br>
            <a:r>
              <a:rPr lang="sl-SI" dirty="0">
                <a:solidFill>
                  <a:schemeClr val="bg1">
                    <a:lumMod val="50000"/>
                  </a:schemeClr>
                </a:solidFill>
              </a:rPr>
              <a:t>*Η αφήγηση </a:t>
            </a:r>
            <a:r>
              <a:rPr lang="en-GB" sz="2000" b="1" i="1" dirty="0">
                <a:solidFill>
                  <a:schemeClr val="bg1">
                    <a:lumMod val="50000"/>
                  </a:schemeClr>
                </a:solidFill>
              </a:rPr>
              <a:t>είναι το βασικό μη τεχνολογικό δομικό στοιχείο </a:t>
            </a:r>
            <a:r>
              <a:rPr lang="en-GB" sz="2000" b="0" i="1" dirty="0">
                <a:solidFill>
                  <a:schemeClr val="bg1">
                    <a:lumMod val="50000"/>
                  </a:schemeClr>
                </a:solidFill>
              </a:rPr>
              <a:t>που θα εξεταστεί λεπτομερέστερα σε επόμενες διαφάνειες.</a:t>
            </a:r>
          </a:p>
        </p:txBody>
      </p:sp>
      <p:pic>
        <p:nvPicPr>
          <p:cNvPr id="14" name="Slika 13">
            <a:extLst>
              <a:ext uri="{FF2B5EF4-FFF2-40B4-BE49-F238E27FC236}">
                <a16:creationId xmlns:a16="http://schemas.microsoft.com/office/drawing/2014/main" id="{6080A0C6-E5CF-4543-A7A4-F732BD5970D7}"/>
              </a:ext>
            </a:extLst>
          </p:cNvPr>
          <p:cNvPicPr>
            <a:picLocks noChangeAspect="1"/>
          </p:cNvPicPr>
          <p:nvPr/>
        </p:nvPicPr>
        <p:blipFill>
          <a:blip r:embed="rId2" cstate="print"/>
          <a:stretch>
            <a:fillRect/>
          </a:stretch>
        </p:blipFill>
        <p:spPr>
          <a:xfrm>
            <a:off x="2779279" y="5218508"/>
            <a:ext cx="2257415" cy="1495659"/>
          </a:xfrm>
          <a:prstGeom prst="rect">
            <a:avLst/>
          </a:prstGeom>
        </p:spPr>
      </p:pic>
      <p:sp>
        <p:nvSpPr>
          <p:cNvPr id="6" name="Text Placeholder 2">
            <a:extLst>
              <a:ext uri="{FF2B5EF4-FFF2-40B4-BE49-F238E27FC236}">
                <a16:creationId xmlns:a16="http://schemas.microsoft.com/office/drawing/2014/main" id="{B0394689-B7CE-493D-BF22-8D3712892653}"/>
              </a:ext>
            </a:extLst>
          </p:cNvPr>
          <p:cNvSpPr txBox="1">
            <a:spLocks/>
          </p:cNvSpPr>
          <p:nvPr/>
        </p:nvSpPr>
        <p:spPr>
          <a:xfrm>
            <a:off x="325835" y="-156357"/>
            <a:ext cx="11260668" cy="665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endParaRPr lang="en-GB" sz="1800" b="0" dirty="0"/>
          </a:p>
          <a:p>
            <a:pPr algn="ctr">
              <a:spcBef>
                <a:spcPts val="0"/>
              </a:spcBef>
              <a:buClr>
                <a:srgbClr val="E43794"/>
              </a:buClr>
              <a:buSzPts val="4000"/>
            </a:pPr>
            <a:r>
              <a:rPr lang="en-GB" dirty="0">
                <a:solidFill>
                  <a:schemeClr val="bg1"/>
                </a:solidFill>
              </a:rPr>
              <a:t>Βασικά δομικά στοιχεία για μια καθηλωτική εμπειρία</a:t>
            </a:r>
          </a:p>
          <a:p>
            <a:pPr algn="ctr">
              <a:spcBef>
                <a:spcPts val="0"/>
              </a:spcBef>
              <a:buClr>
                <a:srgbClr val="E43794"/>
              </a:buClr>
              <a:buSzPts val="4000"/>
            </a:pPr>
            <a:endParaRPr lang="en-GB" sz="1800" b="0" dirty="0"/>
          </a:p>
          <a:p>
            <a:pPr>
              <a:spcBef>
                <a:spcPts val="0"/>
              </a:spcBef>
              <a:buClr>
                <a:srgbClr val="E43794"/>
              </a:buClr>
              <a:buSzPts val="4000"/>
            </a:pPr>
            <a:endParaRPr lang="en-GB" sz="1800" b="0" dirty="0"/>
          </a:p>
        </p:txBody>
      </p:sp>
    </p:spTree>
    <p:extLst>
      <p:ext uri="{BB962C8B-B14F-4D97-AF65-F5344CB8AC3E}">
        <p14:creationId xmlns:p14="http://schemas.microsoft.com/office/powerpoint/2010/main" val="257837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45154"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en-US" dirty="0">
                <a:solidFill>
                  <a:schemeClr val="bg1"/>
                </a:solidFill>
              </a:rPr>
              <a:t>Τεχνολογικά δομικά στοιχεία</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052778"/>
            <a:ext cx="11260666" cy="5805222"/>
          </a:xfrm>
        </p:spPr>
        <p:txBody>
          <a:bodyPr numCol="2"/>
          <a:lstStyle/>
          <a:p>
            <a:pPr marL="0" lvl="0" indent="0" algn="l" rtl="0">
              <a:lnSpc>
                <a:spcPct val="115000"/>
              </a:lnSpc>
              <a:spcBef>
                <a:spcPts val="0"/>
              </a:spcBef>
              <a:spcAft>
                <a:spcPts val="0"/>
              </a:spcAft>
              <a:buClr>
                <a:schemeClr val="dk1"/>
              </a:buClr>
              <a:buSzPts val="1100"/>
              <a:buFont typeface="Arial"/>
              <a:buNone/>
            </a:pPr>
            <a:r>
              <a:rPr lang="en-GB" sz="1600" dirty="0">
                <a:solidFill>
                  <a:srgbClr val="7F7F7F"/>
                </a:solidFill>
                <a:highlight>
                  <a:srgbClr val="FFFFFF"/>
                </a:highlight>
                <a:latin typeface="Avenir"/>
                <a:cs typeface="Poppins"/>
              </a:rPr>
              <a:t>Αναδύονται συνεχώς νέες μορφές μέσων που μπορούν να προσαρμοστούν στην πολιτιστική κληρονομιά</a:t>
            </a:r>
            <a:r>
              <a:rPr lang="en-GB" sz="1600" dirty="0">
                <a:highlight>
                  <a:srgbClr val="FFFFFF"/>
                </a:highlight>
                <a:latin typeface="Avenir"/>
                <a:cs typeface="Poppins"/>
              </a:rPr>
              <a:t>:</a:t>
            </a:r>
            <a:endParaRPr lang="en-GB" sz="1600" dirty="0">
              <a:solidFill>
                <a:srgbClr val="7F7F7F"/>
              </a:solidFill>
              <a:highlight>
                <a:srgbClr val="FFFFFF"/>
              </a:highlight>
              <a:latin typeface="Avenir"/>
              <a:cs typeface="Poppins"/>
            </a:endParaRPr>
          </a:p>
          <a:p>
            <a:pPr marL="0" lvl="0" indent="0" algn="l" rtl="0">
              <a:lnSpc>
                <a:spcPct val="115000"/>
              </a:lnSpc>
              <a:spcBef>
                <a:spcPts val="0"/>
              </a:spcBef>
              <a:spcAft>
                <a:spcPts val="0"/>
              </a:spcAft>
              <a:buClr>
                <a:schemeClr val="dk1"/>
              </a:buClr>
              <a:buSzPts val="1100"/>
              <a:buFont typeface="Arial"/>
              <a:buNone/>
            </a:pPr>
            <a:endParaRPr lang="en-GB" sz="600" b="0" dirty="0">
              <a:solidFill>
                <a:srgbClr val="7F7F7F"/>
              </a:solidFill>
              <a:highlight>
                <a:srgbClr val="FFFFFF"/>
              </a:highlight>
            </a:endParaRPr>
          </a:p>
          <a:p>
            <a:pPr marL="285750" indent="-285750" algn="l">
              <a:lnSpc>
                <a:spcPct val="115000"/>
              </a:lnSpc>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κινούμενα σχέδια στον υπολογιστή,</a:t>
            </a:r>
            <a:r>
              <a:rPr lang="en-GB" sz="1600" i="1" dirty="0">
                <a:highlight>
                  <a:srgbClr val="FFFFFF"/>
                </a:highlight>
                <a:latin typeface="Avenir"/>
                <a:cs typeface="Poppins"/>
              </a:rPr>
              <a:t>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παιχνίδια στον υπολογιστή,</a:t>
            </a:r>
            <a:r>
              <a:rPr lang="en-GB" sz="1600" i="1" dirty="0">
                <a:highlight>
                  <a:srgbClr val="FFFFFF"/>
                </a:highlight>
                <a:latin typeface="Avenir"/>
                <a:cs typeface="Poppins"/>
              </a:rPr>
              <a:t> </a:t>
            </a:r>
            <a:endParaRPr lang="en-GB" sz="1600" b="0" i="1">
              <a:solidFill>
                <a:srgbClr val="7F7F7F"/>
              </a:solidFill>
              <a:highlight>
                <a:srgbClr val="FFFFFF"/>
              </a:highlight>
            </a:endParaRPr>
          </a:p>
          <a:p>
            <a:pPr marL="285750" indent="-285750" algn="l">
              <a:lnSpc>
                <a:spcPct val="115000"/>
              </a:lnSpc>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διεπαφές ανθρώπου-υπολογιστή,</a:t>
            </a:r>
            <a:r>
              <a:rPr lang="en-GB" sz="1600" i="1" dirty="0">
                <a:highlight>
                  <a:srgbClr val="FFFFFF"/>
                </a:highlight>
                <a:latin typeface="Avenir"/>
                <a:cs typeface="Poppins"/>
              </a:rPr>
              <a:t> </a:t>
            </a:r>
            <a:endParaRPr lang="en-GB" sz="1600" b="0" i="1">
              <a:solidFill>
                <a:srgbClr val="7F7F7F"/>
              </a:solidFill>
              <a:highlight>
                <a:srgbClr val="FFFFFF"/>
              </a:highlight>
            </a:endParaRPr>
          </a:p>
          <a:p>
            <a:pPr marL="285750" indent="-285750" algn="l">
              <a:lnSpc>
                <a:spcPct val="115000"/>
              </a:lnSpc>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διαδραστικές εγκαταστάσεις υπολογιστών,</a:t>
            </a:r>
            <a:r>
              <a:rPr lang="en-GB" sz="1600" i="1" dirty="0">
                <a:highlight>
                  <a:srgbClr val="FFFFFF"/>
                </a:highlight>
                <a:latin typeface="Avenir"/>
                <a:cs typeface="Poppins"/>
              </a:rPr>
              <a:t> </a:t>
            </a:r>
            <a:endParaRPr lang="en-GB" sz="1600" b="0" i="1">
              <a:solidFill>
                <a:srgbClr val="7F7F7F"/>
              </a:solidFill>
              <a:highlight>
                <a:srgbClr val="FFFFFF"/>
              </a:highligh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ιστοσελίδες,</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GB" sz="1600" b="0" i="1" dirty="0">
                <a:solidFill>
                  <a:srgbClr val="7F7F7F"/>
                </a:solidFill>
                <a:highlight>
                  <a:srgbClr val="FFFFFF"/>
                </a:highlight>
                <a:latin typeface="Avenir"/>
                <a:cs typeface="Poppins"/>
              </a:rPr>
              <a:t>και εικονικούς κόσμους.</a:t>
            </a:r>
          </a:p>
          <a:p>
            <a:pPr marL="0" lvl="0" indent="0" algn="l" rtl="0">
              <a:lnSpc>
                <a:spcPct val="115000"/>
              </a:lnSpc>
              <a:spcBef>
                <a:spcPts val="0"/>
              </a:spcBef>
              <a:spcAft>
                <a:spcPts val="0"/>
              </a:spcAft>
              <a:buClr>
                <a:schemeClr val="dk1"/>
              </a:buClr>
              <a:buSzPts val="1100"/>
              <a:buFont typeface="Arial"/>
              <a:buNone/>
            </a:pPr>
            <a:endParaRPr lang="en-GB" sz="600" b="0" dirty="0">
              <a:highlight>
                <a:srgbClr val="FFFFFF"/>
              </a:highlight>
            </a:endParaRPr>
          </a:p>
          <a:p>
            <a:pPr algn="l">
              <a:lnSpc>
                <a:spcPct val="115000"/>
              </a:lnSpc>
              <a:buClr>
                <a:schemeClr val="dk1"/>
              </a:buClr>
              <a:buSzPts val="1100"/>
            </a:pPr>
            <a:r>
              <a:rPr lang="en-GB" sz="1600" b="0" dirty="0">
                <a:solidFill>
                  <a:srgbClr val="7F7F7F"/>
                </a:solidFill>
                <a:highlight>
                  <a:srgbClr val="FFFFFF"/>
                </a:highlight>
                <a:latin typeface="Avenir"/>
                <a:cs typeface="Poppins"/>
              </a:rPr>
              <a:t>Με τις κατάλληλες γνώσεις και δεξιότητες, αυτά τα </a:t>
            </a:r>
            <a:r>
              <a:rPr lang="en-GB" sz="1600" b="1" dirty="0">
                <a:solidFill>
                  <a:srgbClr val="7F7F7F"/>
                </a:solidFill>
                <a:highlight>
                  <a:srgbClr val="FFFFFF"/>
                </a:highlight>
                <a:latin typeface="Avenir"/>
                <a:cs typeface="Poppins"/>
              </a:rPr>
              <a:t>"νέα μέσα" σας προσφέρουν μεγαλύτερη διαδραστικότητα και προσαρμογή </a:t>
            </a:r>
            <a:r>
              <a:rPr lang="en-GB" sz="1600" b="1" dirty="0">
                <a:solidFill>
                  <a:schemeClr val="bg1">
                    <a:lumMod val="50000"/>
                  </a:schemeClr>
                </a:solidFill>
                <a:highlight>
                  <a:srgbClr val="FFFFFF"/>
                </a:highlight>
                <a:latin typeface="Avenir"/>
                <a:cs typeface="Poppins"/>
              </a:rPr>
              <a:t>από </a:t>
            </a:r>
            <a:r>
              <a:rPr lang="en-GB" sz="1600" b="0" dirty="0">
                <a:solidFill>
                  <a:schemeClr val="bg1">
                    <a:lumMod val="50000"/>
                  </a:schemeClr>
                </a:solidFill>
                <a:highlight>
                  <a:srgbClr val="FFFFFF"/>
                </a:highlight>
                <a:latin typeface="Avenir"/>
                <a:cs typeface="Poppins"/>
              </a:rPr>
              <a:t>ποτέ</a:t>
            </a:r>
            <a:r>
              <a:rPr lang="en-GB" sz="1600" b="0" dirty="0">
                <a:solidFill>
                  <a:srgbClr val="7F7F7F"/>
                </a:solidFill>
                <a:highlight>
                  <a:srgbClr val="FFFFFF"/>
                </a:highlight>
                <a:latin typeface="Avenir"/>
                <a:cs typeface="Poppins"/>
              </a:rPr>
              <a:t>.</a:t>
            </a:r>
            <a:r>
              <a:rPr lang="en-GB" sz="1600" dirty="0">
                <a:highlight>
                  <a:srgbClr val="FFFFFF"/>
                </a:highlight>
                <a:latin typeface="Avenir"/>
                <a:cs typeface="Poppins"/>
              </a:rPr>
              <a:t> </a:t>
            </a:r>
            <a:endParaRPr lang="en-GB" sz="1600" b="0" dirty="0">
              <a:solidFill>
                <a:srgbClr val="7F7F7F"/>
              </a:solidFill>
              <a:highlight>
                <a:srgbClr val="FFFFFF"/>
              </a:highlight>
            </a:endParaRPr>
          </a:p>
          <a:p>
            <a:pPr algn="l">
              <a:lnSpc>
                <a:spcPct val="115000"/>
              </a:lnSpc>
              <a:buClr>
                <a:schemeClr val="dk1"/>
              </a:buClr>
              <a:buSzPts val="1100"/>
            </a:pPr>
            <a:r>
              <a:rPr lang="en-GB" sz="1600" b="1" dirty="0">
                <a:solidFill>
                  <a:schemeClr val="bg1">
                    <a:lumMod val="50000"/>
                  </a:schemeClr>
                </a:solidFill>
                <a:latin typeface="Avenir"/>
                <a:cs typeface="Poppins"/>
                <a:hlinkClick r:id="rId2">
                  <a:extLst>
                    <a:ext uri="{A12FA001-AC4F-418D-AE19-62706E023703}">
                      <ahyp:hlinkClr xmlns:ahyp="http://schemas.microsoft.com/office/drawing/2018/hyperlinkcolor" val="tx"/>
                    </a:ext>
                  </a:extLst>
                </a:hlinkClick>
              </a:rPr>
              <a:t>Εξηγήσεις για AR, VR, MR </a:t>
            </a:r>
            <a:endParaRPr lang="en-GB" sz="1600">
              <a:solidFill>
                <a:schemeClr val="bg1">
                  <a:lumMod val="50000"/>
                </a:schemeClr>
              </a:solidFill>
            </a:endParaRPr>
          </a:p>
          <a:p>
            <a:pPr marL="0" indent="0" algn="l">
              <a:lnSpc>
                <a:spcPct val="115000"/>
              </a:lnSpc>
              <a:buClr>
                <a:schemeClr val="dk1"/>
              </a:buClr>
              <a:buSzPts val="1100"/>
            </a:pPr>
            <a:endParaRPr lang="en-GB" sz="1600" b="0" dirty="0">
              <a:solidFill>
                <a:srgbClr val="7F7F7F"/>
              </a:solidFill>
              <a:highlight>
                <a:srgbClr val="FFFFFF"/>
              </a:highlight>
            </a:endParaRPr>
          </a:p>
          <a:p>
            <a:pPr algn="l">
              <a:lnSpc>
                <a:spcPct val="115000"/>
              </a:lnSpc>
              <a:buClr>
                <a:schemeClr val="dk1"/>
              </a:buClr>
              <a:buSzPts val="1100"/>
            </a:pPr>
            <a:r>
              <a:rPr lang="en-GB" sz="1600" dirty="0">
                <a:highlight>
                  <a:srgbClr val="FFFFFF"/>
                </a:highlight>
                <a:latin typeface="Avenir"/>
                <a:cs typeface="Poppins"/>
              </a:rPr>
              <a:t>Στις παρακάτω διαφάνειες, θα σας δείξουμε μερικά από τα πιο συνηθισμένα νέα μέσα που βασίζονται σε: </a:t>
            </a:r>
            <a:endParaRPr lang="en-GB" sz="1600">
              <a:highlight>
                <a:srgbClr val="FFFFFF"/>
              </a:highlight>
            </a:endParaRPr>
          </a:p>
          <a:p>
            <a:pPr algn="l">
              <a:lnSpc>
                <a:spcPct val="115000"/>
              </a:lnSpc>
              <a:buClr>
                <a:schemeClr val="dk1"/>
              </a:buClr>
              <a:buSzPts val="1100"/>
            </a:pPr>
            <a:endParaRPr lang="en-GB" sz="600" dirty="0">
              <a:highlight>
                <a:srgbClr val="FFFFFF"/>
              </a:highlight>
            </a:endParaRPr>
          </a:p>
          <a:p>
            <a:pPr marL="285750" indent="-285750" algn="l">
              <a:lnSpc>
                <a:spcPct val="115000"/>
              </a:lnSpc>
              <a:buClr>
                <a:schemeClr val="dk1"/>
              </a:buClr>
              <a:buSzPts val="1100"/>
              <a:buFont typeface="Arial" panose="020B0604020202020204" pitchFamily="34" charset="0"/>
              <a:buChar char="•"/>
            </a:pPr>
            <a:r>
              <a:rPr lang="en-GB" sz="1600" i="1" dirty="0">
                <a:latin typeface="Avenir"/>
                <a:cs typeface="Poppins"/>
              </a:rPr>
              <a:t>εφαρμογές για κινητά, </a:t>
            </a:r>
            <a:endParaRPr lang="en-GB" sz="1600" i="1">
              <a:solidFill>
                <a:schemeClr val="bg1">
                  <a:lumMod val="50000"/>
                </a:schemeClr>
              </a:solidFill>
            </a:endParaRPr>
          </a:p>
          <a:p>
            <a:pPr marL="285750" indent="-285750" algn="l">
              <a:lnSpc>
                <a:spcPct val="115000"/>
              </a:lnSpc>
              <a:buClr>
                <a:schemeClr val="dk1"/>
              </a:buClr>
              <a:buSzPts val="1100"/>
              <a:buFont typeface="Arial" panose="020B0604020202020204" pitchFamily="34" charset="0"/>
              <a:buChar char="•"/>
            </a:pPr>
            <a:r>
              <a:rPr lang="en-GB" sz="1600" i="1" dirty="0">
                <a:solidFill>
                  <a:schemeClr val="bg1">
                    <a:lumMod val="50000"/>
                  </a:schemeClr>
                </a:solidFill>
                <a:latin typeface="Avenir"/>
                <a:cs typeface="Poppins"/>
              </a:rPr>
              <a:t>διαδραστικές οθόνες, </a:t>
            </a:r>
            <a:endParaRPr lang="en-GB" sz="1600" i="1">
              <a:solidFill>
                <a:schemeClr val="bg1">
                  <a:lumMod val="50000"/>
                </a:schemeClr>
              </a:solidFill>
            </a:endParaRPr>
          </a:p>
          <a:p>
            <a:pPr marL="285750" indent="-285750" algn="l">
              <a:lnSpc>
                <a:spcPct val="115000"/>
              </a:lnSpc>
              <a:buClr>
                <a:schemeClr val="dk1"/>
              </a:buClr>
              <a:buSzPts val="1100"/>
              <a:buFont typeface="Arial" panose="020B0604020202020204" pitchFamily="34" charset="0"/>
              <a:buChar char="•"/>
            </a:pPr>
            <a:r>
              <a:rPr lang="en-GB" sz="1600" i="1" dirty="0">
                <a:solidFill>
                  <a:schemeClr val="bg1">
                    <a:lumMod val="50000"/>
                  </a:schemeClr>
                </a:solidFill>
                <a:latin typeface="Avenir"/>
                <a:cs typeface="Poppins"/>
              </a:rPr>
              <a:t>διευρυμένη πραγματικότητα </a:t>
            </a:r>
            <a:br>
              <a:rPr lang="en-GB" sz="1600" i="1" dirty="0"/>
            </a:br>
            <a:r>
              <a:rPr lang="en-GB" sz="1600" i="1" dirty="0">
                <a:solidFill>
                  <a:schemeClr val="bg1">
                    <a:lumMod val="50000"/>
                  </a:schemeClr>
                </a:solidFill>
                <a:latin typeface="Avenir"/>
                <a:cs typeface="Poppins"/>
              </a:rPr>
              <a:t>ολογράμματα</a:t>
            </a:r>
          </a:p>
          <a:p>
            <a:pPr algn="l">
              <a:lnSpc>
                <a:spcPct val="115000"/>
              </a:lnSpc>
              <a:buClr>
                <a:schemeClr val="dk1"/>
              </a:buClr>
              <a:buSzPts val="1100"/>
            </a:pPr>
            <a:endParaRPr lang="en-GB" sz="600" dirty="0">
              <a:solidFill>
                <a:schemeClr val="bg1">
                  <a:lumMod val="50000"/>
                </a:schemeClr>
              </a:solidFill>
            </a:endParaRPr>
          </a:p>
          <a:p>
            <a:pPr algn="l">
              <a:lnSpc>
                <a:spcPct val="115000"/>
              </a:lnSpc>
              <a:buClr>
                <a:schemeClr val="dk1"/>
              </a:buClr>
              <a:buSzPts val="1100"/>
            </a:pPr>
            <a:r>
              <a:rPr lang="en-GB" sz="1400" dirty="0">
                <a:solidFill>
                  <a:schemeClr val="bg1">
                    <a:lumMod val="50000"/>
                  </a:schemeClr>
                </a:solidFill>
                <a:latin typeface="Avenir"/>
                <a:cs typeface="Poppins"/>
              </a:rPr>
              <a:t>Αυτά μπορούν να </a:t>
            </a:r>
            <a:r>
              <a:rPr lang="en-GB" sz="1400" b="1" dirty="0">
                <a:solidFill>
                  <a:schemeClr val="bg1">
                    <a:lumMod val="50000"/>
                  </a:schemeClr>
                </a:solidFill>
                <a:latin typeface="Avenir"/>
                <a:cs typeface="Poppins"/>
              </a:rPr>
              <a:t>συνδυάζοντα</a:t>
            </a:r>
            <a:r>
              <a:rPr lang="en-GB" sz="1600" b="1" dirty="0">
                <a:solidFill>
                  <a:schemeClr val="bg1">
                    <a:lumMod val="50000"/>
                  </a:schemeClr>
                </a:solidFill>
                <a:latin typeface="Avenir"/>
                <a:cs typeface="Poppins"/>
              </a:rPr>
              <a:t>ι και να επανασυνδυάζονται </a:t>
            </a:r>
            <a:r>
              <a:rPr lang="en-GB" sz="1600" dirty="0">
                <a:solidFill>
                  <a:schemeClr val="bg1">
                    <a:lumMod val="50000"/>
                  </a:schemeClr>
                </a:solidFill>
                <a:latin typeface="Avenir"/>
                <a:cs typeface="Poppins"/>
              </a:rPr>
              <a:t>για να δημιουργήσουν νέους τρόπους παρουσίασης και αλληλεπίδρασης με τα ψηφιακά αντικείμενα πολιτιστικής κληρονομιάς. </a:t>
            </a:r>
            <a:br>
              <a:rPr lang="en-GB" sz="1600" dirty="0"/>
            </a:br>
            <a:r>
              <a:rPr lang="en-GB" sz="1600" b="1" dirty="0">
                <a:solidFill>
                  <a:schemeClr val="bg1">
                    <a:lumMod val="50000"/>
                  </a:schemeClr>
                </a:solidFill>
                <a:latin typeface="Avenir"/>
                <a:cs typeface="Poppins"/>
                <a:hlinkClick r:id="rId3">
                  <a:extLst>
                    <a:ext uri="{A12FA001-AC4F-418D-AE19-62706E023703}">
                      <ahyp:hlinkClr xmlns:ahyp="http://schemas.microsoft.com/office/drawing/2018/hyperlinkcolor" val="tx"/>
                    </a:ext>
                  </a:extLst>
                </a:hlinkClick>
              </a:rPr>
              <a:t>Κινεζικά μουσεία αναπτύσσουν εκθέσεις VR, AR</a:t>
            </a:r>
            <a:r>
              <a:rPr lang="en-GB" sz="1600" dirty="0">
                <a:solidFill>
                  <a:schemeClr val="bg1">
                    <a:lumMod val="50000"/>
                  </a:schemeClr>
                </a:solidFill>
                <a:latin typeface="Avenir"/>
                <a:cs typeface="Poppins"/>
              </a:rPr>
              <a:t>)</a:t>
            </a:r>
          </a:p>
          <a:p>
            <a:pPr algn="l">
              <a:lnSpc>
                <a:spcPct val="115000"/>
              </a:lnSpc>
              <a:buClr>
                <a:schemeClr val="dk1"/>
              </a:buClr>
              <a:buSzPts val="1100"/>
            </a:pPr>
            <a:endParaRPr lang="en-GB" sz="1200" i="1" dirty="0">
              <a:highlight>
                <a:srgbClr val="FFFFFF"/>
              </a:highlight>
            </a:endParaRPr>
          </a:p>
        </p:txBody>
      </p:sp>
    </p:spTree>
    <p:extLst>
      <p:ext uri="{BB962C8B-B14F-4D97-AF65-F5344CB8AC3E}">
        <p14:creationId xmlns:p14="http://schemas.microsoft.com/office/powerpoint/2010/main" val="13776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20988"/>
            <a:ext cx="5614878" cy="631527"/>
          </a:xfrm>
        </p:spPr>
        <p:txBody>
          <a:bodyPr vert="horz" lIns="91440" tIns="45720" rIns="91440" bIns="45720" rtlCol="0" anchor="t">
            <a:noAutofit/>
          </a:bodyPr>
          <a:lstStyle/>
          <a:p>
            <a:pPr marL="0" lvl="0" indent="0" algn="just" rtl="0">
              <a:lnSpc>
                <a:spcPct val="100000"/>
              </a:lnSpc>
              <a:spcBef>
                <a:spcPts val="0"/>
              </a:spcBef>
              <a:spcAft>
                <a:spcPts val="0"/>
              </a:spcAft>
              <a:buClr>
                <a:srgbClr val="E43794"/>
              </a:buClr>
              <a:buSzPts val="2000"/>
              <a:buNone/>
            </a:pPr>
            <a:r>
              <a:rPr lang="en-US" sz="2800" b="1" dirty="0">
                <a:latin typeface="Avenir Black"/>
                <a:cs typeface="Poppins SemiBold"/>
              </a:rPr>
              <a:t>Web &amp; εφαρμογές για κινητά</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052515"/>
            <a:ext cx="5881969" cy="5499022"/>
          </a:xfrm>
        </p:spPr>
        <p:txBody>
          <a:bodyPr/>
          <a:lstStyle/>
          <a:p>
            <a:pPr>
              <a:buClr>
                <a:schemeClr val="dk1"/>
              </a:buClr>
              <a:buSzPts val="1100"/>
            </a:pPr>
            <a:r>
              <a:rPr lang="en-GB" b="1" dirty="0"/>
              <a:t>Οι εφαρμογές κινητού ιστού παρέχουν πληροφορίες σε ευανάγνωστη, προσανατολισμένη στη δράση μορφή</a:t>
            </a:r>
            <a:r>
              <a:rPr lang="en-GB" dirty="0"/>
              <a:t>. Το πλεονέκτημά τους είναι ότι </a:t>
            </a:r>
            <a:r>
              <a:rPr lang="en-GB" b="1" dirty="0"/>
              <a:t>απαιτούν μόνο την εγκατάσταση ενός προγράμματος περιήγησης ιστού </a:t>
            </a:r>
            <a:r>
              <a:rPr lang="en-GB" dirty="0"/>
              <a:t>και δεν περιορίζονται στην υποκείμενη πλατφόρμα για την ανάπτυξή τους. </a:t>
            </a:r>
          </a:p>
          <a:p>
            <a:pPr>
              <a:buClr>
                <a:schemeClr val="dk1"/>
              </a:buClr>
              <a:buSzPts val="1100"/>
            </a:pPr>
            <a:endParaRPr lang="en-GB" dirty="0">
              <a:solidFill>
                <a:srgbClr val="0563C1"/>
              </a:solidFill>
            </a:endParaRPr>
          </a:p>
          <a:p>
            <a:pPr marL="0" lvl="0" indent="0" rtl="0">
              <a:spcBef>
                <a:spcPts val="0"/>
              </a:spcBef>
              <a:spcAft>
                <a:spcPts val="0"/>
              </a:spcAft>
              <a:buClr>
                <a:schemeClr val="dk1"/>
              </a:buClr>
              <a:buSzPts val="1100"/>
              <a:buNone/>
            </a:pPr>
            <a:r>
              <a:rPr lang="en-GB" b="1" dirty="0">
                <a:solidFill>
                  <a:schemeClr val="bg1">
                    <a:lumMod val="50000"/>
                  </a:schemeClr>
                </a:solidFill>
              </a:rPr>
              <a:t>Οι εγγενείς εφαρμογές για κινητά </a:t>
            </a:r>
            <a:r>
              <a:rPr lang="en-GB" dirty="0">
                <a:solidFill>
                  <a:schemeClr val="bg1">
                    <a:lumMod val="50000"/>
                  </a:schemeClr>
                </a:solidFill>
              </a:rPr>
              <a:t>μπορούν να </a:t>
            </a:r>
            <a:r>
              <a:rPr lang="en-GB" b="1" dirty="0">
                <a:solidFill>
                  <a:schemeClr val="bg1">
                    <a:lumMod val="50000"/>
                  </a:schemeClr>
                </a:solidFill>
              </a:rPr>
              <a:t>προσφέρουν πολύ πιο ισχυρά τεχνικά χαρακτηριστικά </a:t>
            </a:r>
            <a:r>
              <a:rPr lang="en-GB" dirty="0">
                <a:solidFill>
                  <a:schemeClr val="bg1">
                    <a:lumMod val="50000"/>
                  </a:schemeClr>
                </a:solidFill>
              </a:rPr>
              <a:t>και επιλογές κατά την παροχή πληροφοριών, γραφικού περιεχομένου και αλληλεπίδρασης με την πραγματική ζωή εν κινήσει, αλλά </a:t>
            </a:r>
            <a:r>
              <a:rPr lang="en-GB" b="1" dirty="0">
                <a:solidFill>
                  <a:schemeClr val="bg1">
                    <a:lumMod val="50000"/>
                  </a:schemeClr>
                </a:solidFill>
              </a:rPr>
              <a:t>απαιτούν πλήρη εγκατάσταση </a:t>
            </a:r>
            <a:r>
              <a:rPr lang="en-GB" dirty="0">
                <a:solidFill>
                  <a:schemeClr val="bg1">
                    <a:lumMod val="50000"/>
                  </a:schemeClr>
                </a:solidFill>
              </a:rPr>
              <a:t>σε ένα κινητό τηλέφωνο.</a:t>
            </a:r>
          </a:p>
          <a:p>
            <a:pPr marL="0" lvl="0" indent="0" rtl="0">
              <a:spcBef>
                <a:spcPts val="0"/>
              </a:spcBef>
              <a:spcAft>
                <a:spcPts val="0"/>
              </a:spcAft>
              <a:buClr>
                <a:schemeClr val="dk1"/>
              </a:buClr>
              <a:buSzPts val="1100"/>
              <a:buNone/>
            </a:pPr>
            <a:endParaRPr lang="en-GB" dirty="0">
              <a:solidFill>
                <a:schemeClr val="bg1">
                  <a:lumMod val="50000"/>
                </a:schemeClr>
              </a:solidFill>
            </a:endParaRPr>
          </a:p>
          <a:p>
            <a:pPr>
              <a:buClr>
                <a:schemeClr val="dk1"/>
              </a:buClr>
              <a:buSzPts val="1100"/>
            </a:pPr>
            <a:r>
              <a:rPr lang="en-GB" dirty="0">
                <a:solidFill>
                  <a:schemeClr val="bg1">
                    <a:lumMod val="50000"/>
                  </a:schemeClr>
                </a:solidFill>
              </a:rPr>
              <a:t>Διαβάστε το άρθρο σχετικά με το σχεδιασμό εφαρμογών για κινητά τηλέφωνα για την προώθηση της πολιτιστικής κληρονομιάς εδώ </a:t>
            </a:r>
            <a:r>
              <a:rPr lang="en-GB"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dirty="0">
              <a:solidFill>
                <a:schemeClr val="bg1">
                  <a:lumMod val="50000"/>
                </a:schemeClr>
              </a:solidFill>
            </a:endParaRPr>
          </a:p>
        </p:txBody>
      </p:sp>
      <p:pic>
        <p:nvPicPr>
          <p:cNvPr id="7" name="Google Shape;535;p50">
            <a:hlinkClick r:id="rId4"/>
            <a:extLst>
              <a:ext uri="{FF2B5EF4-FFF2-40B4-BE49-F238E27FC236}">
                <a16:creationId xmlns:a16="http://schemas.microsoft.com/office/drawing/2014/main" id="{11E2C612-8E41-4C99-A253-3ED6A478D82B}"/>
              </a:ext>
            </a:extLst>
          </p:cNvPr>
          <p:cNvPicPr preferRelativeResize="0">
            <a:picLocks noGrp="1"/>
          </p:cNvPicPr>
          <p:nvPr>
            <p:ph type="pic" sz="quarter" idx="13"/>
          </p:nvPr>
        </p:nvPicPr>
        <p:blipFill>
          <a:blip r:embed="rId5" cstate="print">
            <a:alphaModFix/>
          </a:blip>
          <a:srcRect t="2856" b="2856"/>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537F2-793E-489B-A420-83105DAD7623}"/>
              </a:ext>
            </a:extLst>
          </p:cNvPr>
          <p:cNvSpPr txBox="1">
            <a:spLocks/>
          </p:cNvSpPr>
          <p:nvPr/>
        </p:nvSpPr>
        <p:spPr>
          <a:xfrm>
            <a:off x="7038587" y="2236175"/>
            <a:ext cx="3692525" cy="598465"/>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στην εικόνα για </a:t>
            </a:r>
            <a:r>
              <a:rPr lang="sl-SI" sz="1800" b="0" dirty="0">
                <a:solidFill>
                  <a:srgbClr val="7F7F7F"/>
                </a:solidFill>
                <a:cs typeface="Poppins" pitchFamily="2" charset="77"/>
              </a:rPr>
              <a:t>ένα </a:t>
            </a:r>
            <a:r>
              <a:rPr lang="en-GB" sz="1800" b="0" dirty="0">
                <a:solidFill>
                  <a:srgbClr val="7F7F7F"/>
                </a:solidFill>
                <a:cs typeface="Poppins" pitchFamily="2" charset="77"/>
              </a:rPr>
              <a:t>βίντεο σχετικά με τις </a:t>
            </a:r>
            <a:r>
              <a:rPr lang="en-GB" sz="1800" b="0" dirty="0">
                <a:solidFill>
                  <a:srgbClr val="7F7F7F"/>
                </a:solidFill>
                <a:latin typeface="Avenir" panose="02000503020000020003" pitchFamily="2" charset="0"/>
                <a:cs typeface="Poppins" pitchFamily="2" charset="77"/>
              </a:rPr>
              <a:t>εφαρμογές Web &amp; </a:t>
            </a:r>
            <a:r>
              <a:rPr lang="en-GB" sz="1800" b="0" dirty="0">
                <a:solidFill>
                  <a:srgbClr val="7F7F7F"/>
                </a:solidFill>
                <a:cs typeface="Poppins" pitchFamily="2" charset="77"/>
              </a:rPr>
              <a:t>native apps</a:t>
            </a:r>
          </a:p>
        </p:txBody>
      </p:sp>
    </p:spTree>
    <p:extLst>
      <p:ext uri="{BB962C8B-B14F-4D97-AF65-F5344CB8AC3E}">
        <p14:creationId xmlns:p14="http://schemas.microsoft.com/office/powerpoint/2010/main" val="171235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77579" y="916925"/>
            <a:ext cx="5614877" cy="5521445"/>
          </a:xfrm>
        </p:spPr>
        <p:txBody>
          <a:bodyPr/>
          <a:lstStyle/>
          <a:p>
            <a:pPr marL="0" lvl="0" indent="0" rtl="0">
              <a:spcBef>
                <a:spcPts val="0"/>
              </a:spcBef>
              <a:spcAft>
                <a:spcPts val="0"/>
              </a:spcAft>
              <a:buClr>
                <a:schemeClr val="dk1"/>
              </a:buClr>
              <a:buSzPts val="1100"/>
              <a:buNone/>
            </a:pPr>
            <a:r>
              <a:rPr lang="en-GB" sz="2000" dirty="0">
                <a:solidFill>
                  <a:schemeClr val="bg1">
                    <a:lumMod val="50000"/>
                  </a:schemeClr>
                </a:solidFill>
                <a:latin typeface="Avenir"/>
                <a:cs typeface="Poppins"/>
              </a:rPr>
              <a:t>Με τις εφαρμογές, μπορείτε:</a:t>
            </a:r>
          </a:p>
          <a:p>
            <a:pPr marL="0" lvl="0" indent="0" rtl="0">
              <a:spcBef>
                <a:spcPts val="0"/>
              </a:spcBef>
              <a:spcAft>
                <a:spcPts val="0"/>
              </a:spcAft>
              <a:buClr>
                <a:schemeClr val="dk1"/>
              </a:buClr>
              <a:buSzPts val="1100"/>
              <a:buNone/>
            </a:pPr>
            <a:endParaRPr lang="en-GB" sz="1100" b="1" dirty="0">
              <a:solidFill>
                <a:schemeClr val="bg1">
                  <a:lumMod val="50000"/>
                </a:schemeClr>
              </a:solidFill>
            </a:endParaRPr>
          </a:p>
          <a:p>
            <a:pPr marL="342900" indent="-342900">
              <a:buClr>
                <a:schemeClr val="dk1"/>
              </a:buClr>
              <a:buSzPts val="1100"/>
              <a:buFont typeface="Wingdings" panose="05000000000000000000" pitchFamily="2" charset="2"/>
              <a:buChar char="§"/>
            </a:pPr>
            <a:r>
              <a:rPr lang="en-GB" sz="2000" b="1" dirty="0">
                <a:solidFill>
                  <a:srgbClr val="E43794"/>
                </a:solidFill>
                <a:latin typeface="Avenir"/>
                <a:cs typeface="Poppins"/>
              </a:rPr>
              <a:t>να παρέχει πρόσθετες πληροφορίες </a:t>
            </a:r>
            <a:r>
              <a:rPr lang="en-GB" sz="2000" dirty="0">
                <a:solidFill>
                  <a:srgbClr val="E43794"/>
                </a:solidFill>
                <a:latin typeface="Avenir"/>
                <a:cs typeface="Poppins"/>
              </a:rPr>
              <a:t>για τη βελτίωση του ιστότοπού σας, όπως φωτογραφίες, βίντεο, χάρτες και παιχνίδια</a:t>
            </a:r>
          </a:p>
          <a:p>
            <a:pPr marL="171450" indent="-171450">
              <a:buClr>
                <a:schemeClr val="dk1"/>
              </a:buClr>
              <a:buSzPts val="1100"/>
              <a:buFont typeface="Wingdings" panose="05000000000000000000" pitchFamily="2" charset="2"/>
              <a:buChar char="§"/>
            </a:pPr>
            <a:endParaRPr lang="en-GB" sz="1100" dirty="0">
              <a:solidFill>
                <a:srgbClr val="E43794"/>
              </a:solidFill>
            </a:endParaRPr>
          </a:p>
          <a:p>
            <a:pPr marL="342900" indent="-342900">
              <a:buClr>
                <a:schemeClr val="dk1"/>
              </a:buClr>
              <a:buSzPts val="1100"/>
              <a:buFont typeface="Wingdings" panose="05000000000000000000" pitchFamily="2" charset="2"/>
              <a:buChar char="§"/>
            </a:pPr>
            <a:r>
              <a:rPr lang="en-GB" sz="2000" b="1" dirty="0">
                <a:solidFill>
                  <a:srgbClr val="E43794"/>
                </a:solidFill>
                <a:latin typeface="Avenir"/>
                <a:cs typeface="Poppins"/>
              </a:rPr>
              <a:t>Σας επιτρέπει να δημιουργήσετε μια πιο πλούσια αλληλεπίδραση </a:t>
            </a:r>
            <a:r>
              <a:rPr lang="en-GB" sz="2000" dirty="0">
                <a:solidFill>
                  <a:srgbClr val="E43794"/>
                </a:solidFill>
                <a:latin typeface="Avenir"/>
                <a:cs typeface="Poppins"/>
              </a:rPr>
              <a:t>σε απομακρυσμένες ή διαφορετικές τοποθεσίες μέσω ενός έξυπνου τηλεφώνου. </a:t>
            </a:r>
            <a:endParaRPr lang="en-GB" sz="2000" dirty="0">
              <a:solidFill>
                <a:srgbClr val="E43794"/>
              </a:solidFill>
            </a:endParaRPr>
          </a:p>
          <a:p>
            <a:pPr marL="342900" lvl="0" indent="-342900" rtl="0">
              <a:spcBef>
                <a:spcPts val="0"/>
              </a:spcBef>
              <a:spcAft>
                <a:spcPts val="0"/>
              </a:spcAft>
              <a:buClr>
                <a:schemeClr val="dk1"/>
              </a:buClr>
              <a:buSzPts val="1100"/>
              <a:buFont typeface="Wingdings" panose="05000000000000000000" pitchFamily="2" charset="2"/>
              <a:buChar char="§"/>
            </a:pPr>
            <a:endParaRPr lang="en-GB" sz="1200" dirty="0">
              <a:solidFill>
                <a:srgbClr val="E43794"/>
              </a:solidFill>
            </a:endParaRPr>
          </a:p>
          <a:p>
            <a:pPr marL="342900" lvl="0" indent="-342900" rtl="0">
              <a:spcBef>
                <a:spcPts val="0"/>
              </a:spcBef>
              <a:spcAft>
                <a:spcPts val="0"/>
              </a:spcAft>
              <a:buClr>
                <a:schemeClr val="dk1"/>
              </a:buClr>
              <a:buSzPts val="1100"/>
              <a:buFont typeface="Wingdings" panose="05000000000000000000" pitchFamily="2" charset="2"/>
              <a:buChar char="§"/>
            </a:pPr>
            <a:r>
              <a:rPr lang="en-GB" sz="2000" b="1" dirty="0">
                <a:solidFill>
                  <a:srgbClr val="E43794"/>
                </a:solidFill>
                <a:latin typeface="Avenir"/>
                <a:cs typeface="Poppins"/>
              </a:rPr>
              <a:t>επιτρέπουν την αλληλεπίδραση </a:t>
            </a:r>
            <a:r>
              <a:rPr lang="en-GB" sz="2000" dirty="0">
                <a:solidFill>
                  <a:srgbClr val="E43794"/>
                </a:solidFill>
                <a:latin typeface="Avenir"/>
                <a:cs typeface="Poppins"/>
              </a:rPr>
              <a:t>όπου οι φυσικές παρεμβάσεις πρέπει να είναι ελάχιστες.</a:t>
            </a:r>
            <a:endParaRPr lang="en-GB" sz="2000" b="1" dirty="0">
              <a:solidFill>
                <a:srgbClr val="E43794"/>
              </a:solidFill>
              <a:latin typeface="Avenir"/>
              <a:cs typeface="Poppins"/>
            </a:endParaRPr>
          </a:p>
          <a:p>
            <a:pPr marL="285750" lvl="0" indent="-285750" rtl="0">
              <a:spcBef>
                <a:spcPts val="0"/>
              </a:spcBef>
              <a:spcAft>
                <a:spcPts val="0"/>
              </a:spcAft>
              <a:buClr>
                <a:schemeClr val="dk1"/>
              </a:buClr>
              <a:buSzPts val="1100"/>
              <a:buFont typeface="Arial" panose="020B0604020202020204" pitchFamily="34" charset="0"/>
              <a:buChar char="•"/>
            </a:pPr>
            <a:endParaRPr lang="en-GB" sz="1400" dirty="0"/>
          </a:p>
          <a:p>
            <a:pPr>
              <a:buClr>
                <a:srgbClr val="7F7F7F"/>
              </a:buClr>
              <a:buSzPts val="1200"/>
            </a:pPr>
            <a:r>
              <a:rPr lang="en-GB" sz="2000" dirty="0">
                <a:solidFill>
                  <a:schemeClr val="bg1">
                    <a:lumMod val="50000"/>
                  </a:schemeClr>
                </a:solidFill>
                <a:latin typeface="Avenir"/>
                <a:cs typeface="Poppins"/>
              </a:rPr>
              <a:t>Οι διαδικτυακές εφαρμογές για κινητά μπορούν να αποτελέσουν μια από τις επιλογές χαμηλότερου κόστους για τη δημιουργία μιας καθηλωτικής εμπειρίας.</a:t>
            </a:r>
          </a:p>
          <a:p>
            <a:pPr marL="0" lvl="0" indent="0" algn="just" rtl="0">
              <a:spcBef>
                <a:spcPts val="0"/>
              </a:spcBef>
              <a:spcAft>
                <a:spcPts val="0"/>
              </a:spcAft>
              <a:buClr>
                <a:srgbClr val="7F7F7F"/>
              </a:buClr>
              <a:buSzPts val="1200"/>
              <a:buNone/>
            </a:pPr>
            <a:endParaRPr lang="en-GB" sz="1400" b="1" dirty="0"/>
          </a:p>
        </p:txBody>
      </p:sp>
      <p:pic>
        <p:nvPicPr>
          <p:cNvPr id="10" name="Označba mesta slike 9">
            <a:hlinkClick r:id="rId3"/>
            <a:extLst>
              <a:ext uri="{FF2B5EF4-FFF2-40B4-BE49-F238E27FC236}">
                <a16:creationId xmlns:a16="http://schemas.microsoft.com/office/drawing/2014/main" id="{6BCAF791-A16E-4F6B-B670-9315325A6D20}"/>
              </a:ext>
            </a:extLst>
          </p:cNvPr>
          <p:cNvPicPr>
            <a:picLocks noGrp="1" noChangeAspect="1"/>
          </p:cNvPicPr>
          <p:nvPr>
            <p:ph type="pic" sz="quarter" idx="13"/>
          </p:nvPr>
        </p:nvPicPr>
        <p:blipFill rotWithShape="1">
          <a:blip r:embed="rId4" cstate="print"/>
          <a:srcRect t="10476" b="10476"/>
          <a:stretch/>
        </p:blipFill>
        <p:spPr>
          <a:xfrm>
            <a:off x="7030329" y="3028280"/>
            <a:ext cx="3691822" cy="3829720"/>
          </a:xfrm>
        </p:spPr>
      </p:pic>
      <p:sp>
        <p:nvSpPr>
          <p:cNvPr id="7" name="Text Placeholder 4">
            <a:extLst>
              <a:ext uri="{FF2B5EF4-FFF2-40B4-BE49-F238E27FC236}">
                <a16:creationId xmlns:a16="http://schemas.microsoft.com/office/drawing/2014/main" id="{10A12AB8-230A-437C-9EAD-8CBABB119F2C}"/>
              </a:ext>
            </a:extLst>
          </p:cNvPr>
          <p:cNvSpPr txBox="1">
            <a:spLocks/>
          </p:cNvSpPr>
          <p:nvPr/>
        </p:nvSpPr>
        <p:spPr>
          <a:xfrm>
            <a:off x="7030329" y="2231137"/>
            <a:ext cx="3691822" cy="64922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στην εικόνα για ένα βίντεο σχετικά με μια εφαρμογή μουσείου</a:t>
            </a:r>
          </a:p>
        </p:txBody>
      </p:sp>
      <p:sp>
        <p:nvSpPr>
          <p:cNvPr id="8" name="Text Placeholder 4">
            <a:extLst>
              <a:ext uri="{FF2B5EF4-FFF2-40B4-BE49-F238E27FC236}">
                <a16:creationId xmlns:a16="http://schemas.microsoft.com/office/drawing/2014/main" id="{D2E5AFD6-0088-4301-8185-F824FD2662E6}"/>
              </a:ext>
            </a:extLst>
          </p:cNvPr>
          <p:cNvSpPr txBox="1">
            <a:spLocks/>
          </p:cNvSpPr>
          <p:nvPr/>
        </p:nvSpPr>
        <p:spPr>
          <a:xfrm>
            <a:off x="481122" y="420988"/>
            <a:ext cx="5614878" cy="6315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US" sz="2800" dirty="0">
                <a:latin typeface="Avenir Black"/>
                <a:cs typeface="Poppins SemiBold"/>
              </a:rPr>
              <a:t>Web &amp; </a:t>
            </a:r>
            <a:r>
              <a:rPr lang="en-US" sz="2800" dirty="0" err="1">
                <a:latin typeface="Avenir Black"/>
                <a:cs typeface="Poppins SemiBold"/>
              </a:rPr>
              <a:t>εφ</a:t>
            </a:r>
            <a:r>
              <a:rPr lang="en-US" sz="2800" dirty="0">
                <a:latin typeface="Avenir Black"/>
                <a:cs typeface="Poppins SemiBold"/>
              </a:rPr>
              <a:t>α</a:t>
            </a:r>
            <a:r>
              <a:rPr lang="en-US" sz="2800" dirty="0" err="1">
                <a:latin typeface="Avenir Black"/>
                <a:cs typeface="Poppins SemiBold"/>
              </a:rPr>
              <a:t>ρμογές</a:t>
            </a:r>
            <a:r>
              <a:rPr lang="en-US" sz="2800" dirty="0">
                <a:latin typeface="Avenir Black"/>
                <a:cs typeface="Poppins SemiBold"/>
              </a:rPr>
              <a:t> </a:t>
            </a:r>
            <a:r>
              <a:rPr lang="en-US" sz="2800" dirty="0" err="1">
                <a:latin typeface="Avenir Black"/>
                <a:cs typeface="Poppins SemiBold"/>
              </a:rPr>
              <a:t>γι</a:t>
            </a:r>
            <a:r>
              <a:rPr lang="en-US" sz="2800" dirty="0">
                <a:latin typeface="Avenir Black"/>
                <a:cs typeface="Poppins SemiBold"/>
              </a:rPr>
              <a:t>α </a:t>
            </a:r>
            <a:r>
              <a:rPr lang="en-US" sz="2800" dirty="0" err="1">
                <a:latin typeface="Avenir Black"/>
                <a:cs typeface="Poppins SemiBold"/>
              </a:rPr>
              <a:t>κινητά</a:t>
            </a:r>
            <a:endParaRPr lang="en-US" sz="2800" dirty="0">
              <a:latin typeface="Avenir Black"/>
              <a:cs typeface="Poppins SemiBold"/>
            </a:endParaRPr>
          </a:p>
        </p:txBody>
      </p:sp>
    </p:spTree>
    <p:extLst>
      <p:ext uri="{BB962C8B-B14F-4D97-AF65-F5344CB8AC3E}">
        <p14:creationId xmlns:p14="http://schemas.microsoft.com/office/powerpoint/2010/main" val="68223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45797"/>
            <a:ext cx="5614878" cy="1215990"/>
          </a:xfrm>
        </p:spPr>
        <p:txBody>
          <a:bodyPr vert="horz" lIns="91440" tIns="45720" rIns="91440" bIns="45720" rtlCol="0" anchor="t">
            <a:noAutofit/>
          </a:bodyPr>
          <a:lstStyle/>
          <a:p>
            <a:pPr marL="0" lvl="0" indent="0" algn="l" rtl="0">
              <a:lnSpc>
                <a:spcPct val="100000"/>
              </a:lnSpc>
              <a:spcBef>
                <a:spcPts val="0"/>
              </a:spcBef>
              <a:spcAft>
                <a:spcPts val="0"/>
              </a:spcAft>
              <a:buClr>
                <a:srgbClr val="E43794"/>
              </a:buClr>
              <a:buSzPts val="2000"/>
              <a:buNone/>
            </a:pPr>
            <a:r>
              <a:rPr lang="en-GB" sz="2800" b="0" dirty="0">
                <a:latin typeface="Avenir Black"/>
                <a:cs typeface="Poppins SemiBold"/>
              </a:rPr>
              <a:t>Εφαρμογές </a:t>
            </a:r>
            <a:r>
              <a:rPr lang="en-GB" sz="2800" b="1" dirty="0">
                <a:latin typeface="Avenir Black"/>
                <a:cs typeface="Poppins SemiBold"/>
              </a:rPr>
              <a:t>επαυξημένης πραγματικότητας (AR) </a:t>
            </a:r>
            <a:r>
              <a:rPr lang="en-GB" sz="2800" b="0" dirty="0">
                <a:latin typeface="Avenir Black"/>
                <a:cs typeface="Poppins SemiBold"/>
              </a:rPr>
              <a:t>για κινητά και διαδίκτυο</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03063" y="1579884"/>
            <a:ext cx="6092987" cy="5033974"/>
          </a:xfrm>
        </p:spPr>
        <p:txBody>
          <a:bodyPr/>
          <a:lstStyle/>
          <a:p>
            <a:pPr algn="just">
              <a:buClr>
                <a:schemeClr val="dk1"/>
              </a:buClr>
              <a:buSzPts val="1100"/>
            </a:pPr>
            <a:r>
              <a:rPr lang="en-GB" sz="2000" b="1" dirty="0">
                <a:solidFill>
                  <a:schemeClr val="bg1">
                    <a:lumMod val="50000"/>
                  </a:schemeClr>
                </a:solidFill>
                <a:latin typeface="Avenir"/>
                <a:cs typeface="Poppins"/>
              </a:rPr>
              <a:t>Η εφαρμογή AR </a:t>
            </a:r>
            <a:r>
              <a:rPr lang="en-GB" sz="2000" dirty="0">
                <a:solidFill>
                  <a:schemeClr val="bg1">
                    <a:lumMod val="50000"/>
                  </a:schemeClr>
                </a:solidFill>
                <a:latin typeface="Avenir"/>
                <a:cs typeface="Poppins"/>
              </a:rPr>
              <a:t>είναι μια </a:t>
            </a:r>
            <a:r>
              <a:rPr lang="en-GB" sz="2000" b="1" dirty="0">
                <a:solidFill>
                  <a:schemeClr val="bg1">
                    <a:lumMod val="50000"/>
                  </a:schemeClr>
                </a:solidFill>
                <a:latin typeface="Avenir"/>
                <a:cs typeface="Poppins"/>
              </a:rPr>
              <a:t>εφαρμογή </a:t>
            </a:r>
            <a:r>
              <a:rPr lang="en-GB" sz="2000" dirty="0">
                <a:solidFill>
                  <a:schemeClr val="bg1">
                    <a:lumMod val="50000"/>
                  </a:schemeClr>
                </a:solidFill>
                <a:latin typeface="Avenir"/>
                <a:cs typeface="Poppins"/>
              </a:rPr>
              <a:t>λογισμικού </a:t>
            </a:r>
            <a:r>
              <a:rPr lang="en-GB" sz="2000" b="1" dirty="0">
                <a:solidFill>
                  <a:schemeClr val="bg1">
                    <a:lumMod val="50000"/>
                  </a:schemeClr>
                </a:solidFill>
                <a:latin typeface="Avenir"/>
                <a:cs typeface="Poppins"/>
              </a:rPr>
              <a:t>που </a:t>
            </a:r>
            <a:r>
              <a:rPr lang="sl-SI" sz="2000" dirty="0">
                <a:solidFill>
                  <a:schemeClr val="bg1">
                    <a:lumMod val="50000"/>
                  </a:schemeClr>
                </a:solidFill>
                <a:cs typeface="Poppins"/>
              </a:rPr>
              <a:t>προσθέτει </a:t>
            </a:r>
            <a:r>
              <a:rPr lang="en-GB" sz="2000" dirty="0">
                <a:solidFill>
                  <a:schemeClr val="bg1">
                    <a:lumMod val="50000"/>
                  </a:schemeClr>
                </a:solidFill>
                <a:latin typeface="Avenir"/>
                <a:cs typeface="Poppins"/>
              </a:rPr>
              <a:t>στρώματα ψηφιακών πληροφοριών (ψηφιακά στρώματα) πάνω σε μια οθόνη που δείχνει τον φυσικό κόσμο. </a:t>
            </a:r>
            <a:endParaRPr lang="en-GB" sz="2000" dirty="0">
              <a:solidFill>
                <a:schemeClr val="bg1">
                  <a:lumMod val="50000"/>
                </a:schemeClr>
              </a:solidFill>
            </a:endParaRPr>
          </a:p>
          <a:p>
            <a:pPr algn="just">
              <a:buClr>
                <a:schemeClr val="dk1"/>
              </a:buClr>
              <a:buSzPts val="1100"/>
            </a:pPr>
            <a:endParaRPr lang="en-GB" sz="900" dirty="0">
              <a:solidFill>
                <a:schemeClr val="bg1">
                  <a:lumMod val="50000"/>
                </a:schemeClr>
              </a:solidFill>
            </a:endParaRPr>
          </a:p>
          <a:p>
            <a:pPr algn="just">
              <a:buClr>
                <a:schemeClr val="dk1"/>
              </a:buClr>
              <a:buSzPts val="1100"/>
            </a:pPr>
            <a:r>
              <a:rPr lang="en-GB" sz="2000" dirty="0">
                <a:solidFill>
                  <a:schemeClr val="bg1">
                    <a:lumMod val="50000"/>
                  </a:schemeClr>
                </a:solidFill>
                <a:latin typeface="Avenir"/>
                <a:cs typeface="Poppins"/>
              </a:rPr>
              <a:t>Βρείτε μια εισαγωγή στην AR εδώ: </a:t>
            </a:r>
            <a:r>
              <a:rPr lang="en-GB" sz="2000" dirty="0">
                <a:solidFill>
                  <a:schemeClr val="bg1">
                    <a:lumMod val="50000"/>
                  </a:schemeClr>
                </a:solidFill>
                <a:latin typeface="Avenir"/>
                <a:cs typeface="Poppins"/>
                <a:hlinkClick r:id="rId2">
                  <a:extLst>
                    <a:ext uri="{A12FA001-AC4F-418D-AE19-62706E023703}">
                      <ahyp:hlinkClr xmlns:ahyp="http://schemas.microsoft.com/office/drawing/2018/hyperlinkcolor" val="tx"/>
                    </a:ext>
                  </a:extLst>
                </a:hlinkClick>
              </a:rPr>
              <a:t>Τι είναι η AR;</a:t>
            </a:r>
            <a:endParaRPr lang="sl-SI" sz="2000" dirty="0">
              <a:solidFill>
                <a:schemeClr val="bg1">
                  <a:lumMod val="50000"/>
                </a:schemeClr>
              </a:solidFill>
              <a:cs typeface="Poppins"/>
            </a:endParaRPr>
          </a:p>
          <a:p>
            <a:pPr algn="just">
              <a:buClr>
                <a:schemeClr val="dk1"/>
              </a:buClr>
              <a:buSzPts val="1100"/>
            </a:pPr>
            <a:endParaRPr lang="en-GB" sz="900" dirty="0">
              <a:solidFill>
                <a:schemeClr val="bg1">
                  <a:lumMod val="50000"/>
                </a:schemeClr>
              </a:solidFill>
            </a:endParaRPr>
          </a:p>
          <a:p>
            <a:pPr algn="just">
              <a:buClr>
                <a:schemeClr val="dk1"/>
              </a:buClr>
              <a:buSzPts val="1100"/>
            </a:pPr>
            <a:r>
              <a:rPr lang="en-GB" sz="2000" dirty="0">
                <a:solidFill>
                  <a:schemeClr val="bg1">
                    <a:lumMod val="50000"/>
                  </a:schemeClr>
                </a:solidFill>
                <a:latin typeface="Avenir"/>
                <a:cs typeface="Poppins"/>
              </a:rPr>
              <a:t>Συγκρίνετε διαφορετικές λύσεις AR: </a:t>
            </a:r>
            <a:r>
              <a:rPr lang="en-GB" sz="2000" dirty="0">
                <a:solidFill>
                  <a:schemeClr val="bg1">
                    <a:lumMod val="50000"/>
                  </a:schemeClr>
                </a:solidFill>
                <a:latin typeface="Avenir"/>
                <a:cs typeface="Poppins"/>
                <a:hlinkClick r:id="rId3">
                  <a:extLst>
                    <a:ext uri="{A12FA001-AC4F-418D-AE19-62706E023703}">
                      <ahyp:hlinkClr xmlns:ahyp="http://schemas.microsoft.com/office/drawing/2018/hyperlinkcolor" val="tx"/>
                    </a:ext>
                  </a:extLst>
                </a:hlinkClick>
              </a:rPr>
              <a:t>AR: Mobile v Web AR</a:t>
            </a:r>
            <a:endParaRPr lang="en-GB" sz="2000" dirty="0">
              <a:solidFill>
                <a:schemeClr val="bg1">
                  <a:lumMod val="50000"/>
                </a:schemeClr>
              </a:solidFill>
              <a:latin typeface="Avenir"/>
              <a:cs typeface="Poppins"/>
            </a:endParaRPr>
          </a:p>
          <a:p>
            <a:pPr marL="0" lvl="0" indent="0" algn="just" rtl="0">
              <a:spcBef>
                <a:spcPts val="0"/>
              </a:spcBef>
              <a:spcAft>
                <a:spcPts val="0"/>
              </a:spcAft>
              <a:buClr>
                <a:schemeClr val="dk1"/>
              </a:buClr>
              <a:buSzPts val="1100"/>
              <a:buFont typeface="Arial"/>
              <a:buNone/>
            </a:pPr>
            <a:endParaRPr lang="en-GB" sz="900" dirty="0">
              <a:solidFill>
                <a:schemeClr val="bg1">
                  <a:lumMod val="50000"/>
                </a:schemeClr>
              </a:solidFill>
            </a:endParaRPr>
          </a:p>
          <a:p>
            <a:pPr algn="just">
              <a:buClr>
                <a:schemeClr val="dk1"/>
              </a:buClr>
              <a:buSzPts val="1100"/>
            </a:pPr>
            <a:r>
              <a:rPr lang="en-GB" sz="2000" dirty="0">
                <a:solidFill>
                  <a:schemeClr val="bg1">
                    <a:lumMod val="50000"/>
                  </a:schemeClr>
                </a:solidFill>
                <a:latin typeface="Avenir"/>
                <a:cs typeface="Poppins"/>
              </a:rPr>
              <a:t>Η AR μπορεί πραγματικά να </a:t>
            </a:r>
            <a:r>
              <a:rPr lang="en-GB" sz="2000" b="1" dirty="0">
                <a:solidFill>
                  <a:schemeClr val="bg1">
                    <a:lumMod val="50000"/>
                  </a:schemeClr>
                </a:solidFill>
                <a:latin typeface="Avenir"/>
                <a:cs typeface="Poppins"/>
              </a:rPr>
              <a:t>βοηθήσει τους επισκέπτες να κατανοήσουν τους χώρους πολιτιστικής κληρονομιάς με φυσικά κατάλοιπα</a:t>
            </a:r>
            <a:r>
              <a:rPr lang="en-GB" sz="2000" dirty="0">
                <a:solidFill>
                  <a:schemeClr val="bg1">
                    <a:lumMod val="50000"/>
                  </a:schemeClr>
                </a:solidFill>
                <a:latin typeface="Avenir"/>
                <a:cs typeface="Poppins"/>
              </a:rPr>
              <a:t>, με εικόνες που επικαλύπτονται στον χώρο για να δείξουν πώς έμοιαζαν την εποχή που ήταν σε πλήρη χρήση.  </a:t>
            </a:r>
            <a:endParaRPr lang="en-GB" sz="2000" dirty="0">
              <a:solidFill>
                <a:schemeClr val="bg1">
                  <a:lumMod val="50000"/>
                </a:schemeClr>
              </a:solidFill>
            </a:endParaRPr>
          </a:p>
          <a:p>
            <a:pPr marL="0" lvl="0" indent="0" algn="just" rtl="0">
              <a:spcBef>
                <a:spcPts val="0"/>
              </a:spcBef>
              <a:spcAft>
                <a:spcPts val="0"/>
              </a:spcAft>
              <a:buClr>
                <a:schemeClr val="dk1"/>
              </a:buClr>
              <a:buSzPts val="1100"/>
              <a:buFont typeface="Arial"/>
              <a:buNone/>
            </a:pPr>
            <a:r>
              <a:rPr lang="en-GB" sz="2000" dirty="0">
                <a:solidFill>
                  <a:schemeClr val="bg1">
                    <a:lumMod val="50000"/>
                  </a:schemeClr>
                </a:solidFill>
                <a:latin typeface="Avenir"/>
                <a:cs typeface="Poppins"/>
              </a:rPr>
              <a:t>Διαβάστε ένα άρθρο σχετικά με τη χρήση της </a:t>
            </a:r>
            <a:r>
              <a:rPr lang="en-GB" sz="2000" dirty="0">
                <a:latin typeface="Avenir"/>
                <a:cs typeface="Poppins"/>
              </a:rPr>
              <a:t>AR στα μουσεία εδώ </a:t>
            </a:r>
            <a:r>
              <a:rPr lang="en-GB" sz="2000" b="1" dirty="0">
                <a:solidFill>
                  <a:schemeClr val="bg1">
                    <a:lumMod val="50000"/>
                  </a:schemeClr>
                </a:solidFill>
                <a:latin typeface="Avenir"/>
                <a:cs typeface="Poppins"/>
                <a:hlinkClick r:id="rId4">
                  <a:extLst>
                    <a:ext uri="{A12FA001-AC4F-418D-AE19-62706E023703}">
                      <ahyp:hlinkClr xmlns:ahyp="http://schemas.microsoft.com/office/drawing/2018/hyperlinkcolor" val="tx"/>
                    </a:ext>
                  </a:extLst>
                </a:hlinkClick>
              </a:rPr>
              <a:t>🕮</a:t>
            </a:r>
            <a:endParaRPr lang="en-GB" sz="2000" b="1">
              <a:solidFill>
                <a:schemeClr val="bg1">
                  <a:lumMod val="50000"/>
                </a:schemeClr>
              </a:solidFill>
              <a:latin typeface="Avenir"/>
              <a:cs typeface="Poppins"/>
            </a:endParaRPr>
          </a:p>
        </p:txBody>
      </p:sp>
      <p:pic>
        <p:nvPicPr>
          <p:cNvPr id="7" name="Google Shape;521;p48" descr="Playing Pokemon Go on the street Edinburgh, UK - July 18, 2016: Closeup of a man holding a Samsung S6 smartphone, playing Pokemon Go with the game's augmented reality superimposing a character onto the pavement surface, as a person approaches in the distance. augmented reality  stock pictures, royalty-free photos &amp; images">
            <a:hlinkClick r:id="rId5"/>
            <a:extLst>
              <a:ext uri="{FF2B5EF4-FFF2-40B4-BE49-F238E27FC236}">
                <a16:creationId xmlns:a16="http://schemas.microsoft.com/office/drawing/2014/main" id="{24F033D3-6362-4E0F-AFE4-598DF483DE66}"/>
              </a:ext>
            </a:extLst>
          </p:cNvPr>
          <p:cNvPicPr preferRelativeResize="0">
            <a:picLocks noGrp="1"/>
          </p:cNvPicPr>
          <p:nvPr>
            <p:ph type="pic" sz="quarter" idx="13"/>
          </p:nvPr>
        </p:nvPicPr>
        <p:blipFill>
          <a:blip r:embed="rId6" cstate="print">
            <a:alphaModFix/>
          </a:blip>
          <a:srcRect l="11395" r="1139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9884F-C687-468A-AA49-B34D7C665B53}"/>
              </a:ext>
            </a:extLst>
          </p:cNvPr>
          <p:cNvSpPr txBox="1">
            <a:spLocks/>
          </p:cNvSpPr>
          <p:nvPr/>
        </p:nvSpPr>
        <p:spPr>
          <a:xfrm>
            <a:off x="7038587" y="2199599"/>
            <a:ext cx="3692525" cy="6441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σε μια εικόνα για </a:t>
            </a:r>
            <a:r>
              <a:rPr lang="sl-SI" sz="1800" b="0" dirty="0">
                <a:solidFill>
                  <a:srgbClr val="7F7F7F"/>
                </a:solidFill>
                <a:cs typeface="Poppins" pitchFamily="2" charset="77"/>
              </a:rPr>
              <a:t>ένα </a:t>
            </a:r>
            <a:r>
              <a:rPr lang="en-GB" sz="1800" b="0" dirty="0">
                <a:solidFill>
                  <a:srgbClr val="7F7F7F"/>
                </a:solidFill>
                <a:cs typeface="Poppins" pitchFamily="2" charset="77"/>
              </a:rPr>
              <a:t>βίντεο σχετικά με το </a:t>
            </a:r>
            <a:r>
              <a:rPr lang="en-GB" sz="1800" b="0" dirty="0">
                <a:solidFill>
                  <a:srgbClr val="7F7F7F"/>
                </a:solidFill>
                <a:latin typeface="Avenir" panose="02000503020000020003" pitchFamily="2" charset="0"/>
                <a:cs typeface="Poppins" pitchFamily="2" charset="77"/>
              </a:rPr>
              <a:t>παράδειγμα χρήσης AR</a:t>
            </a:r>
          </a:p>
        </p:txBody>
      </p:sp>
    </p:spTree>
    <p:extLst>
      <p:ext uri="{BB962C8B-B14F-4D97-AF65-F5344CB8AC3E}">
        <p14:creationId xmlns:p14="http://schemas.microsoft.com/office/powerpoint/2010/main" val="9621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96868" y="1937664"/>
            <a:ext cx="5614879" cy="4862919"/>
          </a:xfrm>
        </p:spPr>
        <p:txBody>
          <a:bodyPr/>
          <a:lstStyle/>
          <a:p>
            <a:pPr marL="0" lvl="0" indent="0" algn="just" rtl="0">
              <a:spcBef>
                <a:spcPts val="0"/>
              </a:spcBef>
              <a:spcAft>
                <a:spcPts val="0"/>
              </a:spcAft>
              <a:buClr>
                <a:schemeClr val="dk1"/>
              </a:buClr>
              <a:buSzPts val="1100"/>
              <a:buFont typeface="Arial"/>
              <a:buNone/>
            </a:pPr>
            <a:r>
              <a:rPr lang="en-GB" sz="2000" dirty="0">
                <a:solidFill>
                  <a:schemeClr val="bg1">
                    <a:lumMod val="50000"/>
                  </a:schemeClr>
                </a:solidFill>
                <a:latin typeface="Avenir"/>
                <a:cs typeface="Poppins"/>
              </a:rPr>
              <a:t>Με την επαυξημένη πραγματικότητα, μπορείτε:</a:t>
            </a:r>
          </a:p>
          <a:p>
            <a:pPr marL="0" lvl="0" indent="0" algn="just" rtl="0">
              <a:spcBef>
                <a:spcPts val="0"/>
              </a:spcBef>
              <a:spcAft>
                <a:spcPts val="0"/>
              </a:spcAft>
              <a:buClr>
                <a:schemeClr val="dk1"/>
              </a:buClr>
              <a:buSzPts val="1100"/>
              <a:buFont typeface="Arial"/>
              <a:buNone/>
            </a:pPr>
            <a:endParaRPr lang="en-GB" sz="9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ζωντανεύουν τις εκθέσεις,</a:t>
            </a:r>
            <a:endParaRPr lang="sl-SI" sz="2000">
              <a:solidFill>
                <a:schemeClr val="bg1">
                  <a:lumMod val="50000"/>
                </a:schemeClr>
              </a:solidFill>
              <a:cs typeface="Poppins"/>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9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παρέχουν εμπειρία παιχνιδιού και μάθησης,</a:t>
            </a:r>
            <a:endParaRPr lang="sl-SI" sz="2000">
              <a:solidFill>
                <a:schemeClr val="bg1">
                  <a:lumMod val="50000"/>
                </a:schemeClr>
              </a:solidFill>
              <a:cs typeface="Poppins"/>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9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να ανακαινίσει το μέρος,</a:t>
            </a:r>
            <a:endParaRPr lang="sl-SI" sz="2000">
              <a:solidFill>
                <a:schemeClr val="bg1">
                  <a:lumMod val="50000"/>
                </a:schemeClr>
              </a:solidFill>
              <a:cs typeface="Poppins"/>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900" dirty="0">
              <a:solidFill>
                <a:schemeClr val="bg1">
                  <a:lumMod val="50000"/>
                </a:schemeClr>
              </a:solidFill>
            </a:endParaRPr>
          </a:p>
          <a:p>
            <a:pPr marL="285750" indent="-285750" algn="jus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αφήστε τους επισκέπτες να δουν πώς ήταν πριν. </a:t>
            </a:r>
          </a:p>
          <a:p>
            <a:pPr algn="just">
              <a:buClr>
                <a:schemeClr val="dk1"/>
              </a:buClr>
              <a:buSzPts val="1100"/>
            </a:pPr>
            <a:r>
              <a:rPr lang="en-GB" sz="2000" dirty="0">
                <a:solidFill>
                  <a:schemeClr val="bg1">
                    <a:lumMod val="50000"/>
                  </a:schemeClr>
                </a:solidFill>
                <a:latin typeface="Avenir"/>
                <a:cs typeface="Poppins"/>
              </a:rPr>
              <a:t>    </a:t>
            </a:r>
            <a:endParaRPr lang="sl-SI" sz="2000">
              <a:solidFill>
                <a:schemeClr val="bg1">
                  <a:lumMod val="50000"/>
                </a:schemeClr>
              </a:solidFill>
              <a:cs typeface="Poppins"/>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Ακολουθεί ένα σύντομο βίντεο σχετικά με </a:t>
            </a:r>
            <a:r>
              <a:rPr lang="en-GB" sz="2000" dirty="0" err="1">
                <a:solidFill>
                  <a:schemeClr val="bg1">
                    <a:lumMod val="50000"/>
                  </a:schemeClr>
                </a:solidFill>
                <a:latin typeface="Avenir"/>
                <a:cs typeface="Poppins"/>
              </a:rPr>
              <a:t>τη</a:t>
            </a:r>
            <a:r>
              <a:rPr lang="en-GB" sz="2000" dirty="0">
                <a:solidFill>
                  <a:schemeClr val="bg1">
                    <a:lumMod val="50000"/>
                  </a:schemeClr>
                </a:solidFill>
                <a:latin typeface="Avenir"/>
                <a:cs typeface="Poppins"/>
              </a:rPr>
              <a:t> </a:t>
            </a:r>
            <a:r>
              <a:rPr lang="en-GB" sz="2000" dirty="0" err="1">
                <a:solidFill>
                  <a:schemeClr val="bg1">
                    <a:lumMod val="50000"/>
                  </a:schemeClr>
                </a:solidFill>
                <a:latin typeface="Avenir"/>
                <a:cs typeface="Poppins"/>
              </a:rPr>
              <a:t>χρήση</a:t>
            </a:r>
            <a:r>
              <a:rPr lang="en-GB" sz="2000" dirty="0">
                <a:solidFill>
                  <a:schemeClr val="bg1">
                    <a:lumMod val="50000"/>
                  </a:schemeClr>
                </a:solidFill>
                <a:latin typeface="Avenir"/>
                <a:cs typeface="Poppins"/>
              </a:rPr>
              <a:t> </a:t>
            </a:r>
            <a:r>
              <a:rPr lang="en-GB" sz="2000" dirty="0" err="1">
                <a:solidFill>
                  <a:schemeClr val="bg1">
                    <a:lumMod val="50000"/>
                  </a:schemeClr>
                </a:solidFill>
                <a:latin typeface="Avenir"/>
                <a:cs typeface="Poppins"/>
              </a:rPr>
              <a:t>του</a:t>
            </a:r>
            <a:r>
              <a:rPr lang="en-GB" sz="2000" dirty="0">
                <a:solidFill>
                  <a:schemeClr val="bg1">
                    <a:lumMod val="50000"/>
                  </a:schemeClr>
                </a:solidFill>
                <a:latin typeface="Avenir"/>
                <a:cs typeface="Poppins"/>
              </a:rPr>
              <a:t> </a:t>
            </a:r>
            <a:r>
              <a:rPr lang="en-GB" sz="2000" dirty="0" err="1">
                <a:solidFill>
                  <a:schemeClr val="bg1">
                    <a:lumMod val="50000"/>
                  </a:schemeClr>
                </a:solidFill>
                <a:latin typeface="Avenir"/>
                <a:cs typeface="Poppins"/>
              </a:rPr>
              <a:t>GoFind</a:t>
            </a:r>
            <a:r>
              <a:rPr lang="en-GB" sz="2000" dirty="0">
                <a:solidFill>
                  <a:schemeClr val="bg1">
                    <a:lumMod val="50000"/>
                  </a:schemeClr>
                </a:solidFill>
                <a:latin typeface="Avenir"/>
                <a:cs typeface="Poppins"/>
              </a:rPr>
              <a:t> </a:t>
            </a:r>
            <a:r>
              <a:rPr lang="en-GB" sz="2000" dirty="0" err="1">
                <a:solidFill>
                  <a:schemeClr val="bg1">
                    <a:lumMod val="50000"/>
                  </a:schemeClr>
                </a:solidFill>
                <a:latin typeface="Avenir"/>
                <a:cs typeface="Poppins"/>
              </a:rPr>
              <a:t>γι</a:t>
            </a:r>
            <a:r>
              <a:rPr lang="en-GB" sz="2000" dirty="0">
                <a:solidFill>
                  <a:schemeClr val="bg1">
                    <a:lumMod val="50000"/>
                  </a:schemeClr>
                </a:solidFill>
                <a:latin typeface="Avenir"/>
                <a:cs typeface="Poppins"/>
              </a:rPr>
              <a:t>α </a:t>
            </a:r>
            <a:r>
              <a:rPr lang="en-GB" sz="2000" dirty="0" err="1">
                <a:solidFill>
                  <a:schemeClr val="bg1">
                    <a:lumMod val="50000"/>
                  </a:schemeClr>
                </a:solidFill>
                <a:latin typeface="Avenir"/>
                <a:cs typeface="Poppins"/>
              </a:rPr>
              <a:t>την</a:t>
            </a:r>
            <a:r>
              <a:rPr lang="en-GB" sz="2000" dirty="0">
                <a:solidFill>
                  <a:schemeClr val="bg1">
                    <a:lumMod val="50000"/>
                  </a:schemeClr>
                </a:solidFill>
                <a:latin typeface="Avenir"/>
                <a:cs typeface="Poppins"/>
              </a:rPr>
              <a:t> εξερεύνηση μιας πόλης μέσω ιστορικών εικόνων: </a:t>
            </a:r>
            <a:r>
              <a:rPr lang="en-GB" sz="2000" dirty="0">
                <a:solidFill>
                  <a:schemeClr val="bg1">
                    <a:lumMod val="50000"/>
                  </a:schemeClr>
                </a:solidFill>
                <a:latin typeface="Avenir"/>
                <a:cs typeface="Poppins"/>
                <a:hlinkClick r:id="rId2">
                  <a:extLst>
                    <a:ext uri="{A12FA001-AC4F-418D-AE19-62706E023703}">
                      <ahyp:hlinkClr xmlns:ahyp="http://schemas.microsoft.com/office/drawing/2018/hyperlinkcolor" val="tx"/>
                    </a:ext>
                  </a:extLst>
                </a:hlinkClick>
              </a:rPr>
              <a:t>GoFind</a:t>
            </a:r>
            <a:endParaRPr lang="en-GB" sz="2000" dirty="0">
              <a:solidFill>
                <a:schemeClr val="bg1">
                  <a:lumMod val="50000"/>
                </a:schemeClr>
              </a:solidFill>
              <a:latin typeface="Avenir"/>
              <a:cs typeface="Poppins"/>
            </a:endParaRPr>
          </a:p>
          <a:p>
            <a:pPr algn="just">
              <a:buClr>
                <a:schemeClr val="dk1"/>
              </a:buClr>
              <a:buSzPts val="1100"/>
            </a:pPr>
            <a:endParaRPr lang="en-GB" sz="2000" dirty="0">
              <a:solidFill>
                <a:schemeClr val="bg1">
                  <a:lumMod val="50000"/>
                </a:schemeClr>
              </a:solidFill>
            </a:endParaRPr>
          </a:p>
        </p:txBody>
      </p:sp>
      <p:pic>
        <p:nvPicPr>
          <p:cNvPr id="8" name="Označba mesta slike 7">
            <a:hlinkClick r:id="rId3"/>
            <a:extLst>
              <a:ext uri="{FF2B5EF4-FFF2-40B4-BE49-F238E27FC236}">
                <a16:creationId xmlns:a16="http://schemas.microsoft.com/office/drawing/2014/main" id="{98E21C9D-AA94-454F-89B1-1A20C363EBA4}"/>
              </a:ext>
            </a:extLst>
          </p:cNvPr>
          <p:cNvPicPr>
            <a:picLocks noGrp="1" noChangeAspect="1"/>
          </p:cNvPicPr>
          <p:nvPr>
            <p:ph type="pic" sz="quarter" idx="13"/>
          </p:nvPr>
        </p:nvPicPr>
        <p:blipFill rotWithShape="1">
          <a:blip r:embed="rId4" cstate="print"/>
          <a:srcRect t="2200" b="2200"/>
          <a:stretch/>
        </p:blipFill>
        <p:spPr>
          <a:xfrm>
            <a:off x="7030105" y="3028280"/>
            <a:ext cx="3691822" cy="3829719"/>
          </a:xfrm>
        </p:spPr>
      </p:pic>
      <p:sp>
        <p:nvSpPr>
          <p:cNvPr id="7" name="Text Placeholder 4">
            <a:extLst>
              <a:ext uri="{FF2B5EF4-FFF2-40B4-BE49-F238E27FC236}">
                <a16:creationId xmlns:a16="http://schemas.microsoft.com/office/drawing/2014/main" id="{BE446C2E-16F0-40F2-984C-D2ABA135EAEB}"/>
              </a:ext>
            </a:extLst>
          </p:cNvPr>
          <p:cNvSpPr txBox="1">
            <a:spLocks/>
          </p:cNvSpPr>
          <p:nvPr/>
        </p:nvSpPr>
        <p:spPr>
          <a:xfrm>
            <a:off x="7030104" y="2227031"/>
            <a:ext cx="3691823" cy="62589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σε μια εικόνα για </a:t>
            </a:r>
            <a:r>
              <a:rPr lang="sl-SI" sz="1800" b="0" dirty="0">
                <a:solidFill>
                  <a:srgbClr val="7F7F7F"/>
                </a:solidFill>
                <a:cs typeface="Poppins" pitchFamily="2" charset="77"/>
              </a:rPr>
              <a:t>να δείτε την </a:t>
            </a:r>
            <a:r>
              <a:rPr lang="en-GB" sz="1800" b="0" dirty="0">
                <a:solidFill>
                  <a:srgbClr val="7F7F7F"/>
                </a:solidFill>
                <a:latin typeface="Avenir" panose="02000503020000020003" pitchFamily="2" charset="0"/>
                <a:cs typeface="Poppins" pitchFamily="2" charset="77"/>
              </a:rPr>
              <a:t>AR να ζωντανεύει το έκθεμα</a:t>
            </a:r>
          </a:p>
        </p:txBody>
      </p:sp>
      <p:sp>
        <p:nvSpPr>
          <p:cNvPr id="9" name="Text Placeholder 4">
            <a:extLst>
              <a:ext uri="{FF2B5EF4-FFF2-40B4-BE49-F238E27FC236}">
                <a16:creationId xmlns:a16="http://schemas.microsoft.com/office/drawing/2014/main" id="{67AAB656-2DAD-4095-9CFA-92C251BC6625}"/>
              </a:ext>
            </a:extLst>
          </p:cNvPr>
          <p:cNvSpPr>
            <a:spLocks noGrp="1"/>
          </p:cNvSpPr>
          <p:nvPr>
            <p:ph type="body" sz="quarter" idx="15"/>
          </p:nvPr>
        </p:nvSpPr>
        <p:spPr>
          <a:xfrm>
            <a:off x="481121" y="367967"/>
            <a:ext cx="5614878" cy="1215990"/>
          </a:xfrm>
        </p:spPr>
        <p:txBody>
          <a:bodyPr vert="horz" lIns="91440" tIns="45720" rIns="91440" bIns="45720" rtlCol="0" anchor="t">
            <a:noAutofit/>
          </a:bodyPr>
          <a:lstStyle/>
          <a:p>
            <a:pPr marL="0" lvl="0" indent="0" algn="l" rtl="0">
              <a:lnSpc>
                <a:spcPct val="100000"/>
              </a:lnSpc>
              <a:spcBef>
                <a:spcPts val="0"/>
              </a:spcBef>
              <a:spcAft>
                <a:spcPts val="0"/>
              </a:spcAft>
              <a:buClr>
                <a:srgbClr val="E43794"/>
              </a:buClr>
              <a:buSzPts val="2000"/>
              <a:buNone/>
            </a:pPr>
            <a:r>
              <a:rPr lang="en-GB" sz="2800" b="0" dirty="0">
                <a:latin typeface="Avenir Black"/>
                <a:cs typeface="Poppins SemiBold"/>
              </a:rPr>
              <a:t>Εφαρμογές </a:t>
            </a:r>
            <a:r>
              <a:rPr lang="en-GB" sz="2800" b="1" dirty="0">
                <a:latin typeface="Avenir Black"/>
                <a:cs typeface="Poppins SemiBold"/>
              </a:rPr>
              <a:t>επαυξημένης πραγματικότητας (AR) </a:t>
            </a:r>
            <a:r>
              <a:rPr lang="en-GB" sz="2800" b="0" dirty="0">
                <a:latin typeface="Avenir Black"/>
                <a:cs typeface="Poppins SemiBold"/>
              </a:rPr>
              <a:t>για κινητά και διαδίκτυο</a:t>
            </a:r>
          </a:p>
        </p:txBody>
      </p:sp>
    </p:spTree>
    <p:extLst>
      <p:ext uri="{BB962C8B-B14F-4D97-AF65-F5344CB8AC3E}">
        <p14:creationId xmlns:p14="http://schemas.microsoft.com/office/powerpoint/2010/main" val="18159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189832" y="135035"/>
            <a:ext cx="5614878" cy="631527"/>
          </a:xfrm>
        </p:spPr>
        <p:txBody>
          <a:bodyPr vert="horz" lIns="91440" tIns="45720" rIns="91440" bIns="45720" rtlCol="0" anchor="t">
            <a:noAutofit/>
          </a:bodyPr>
          <a:lstStyle/>
          <a:p>
            <a:pPr marL="0" lvl="0" indent="0" algn="just" rtl="0">
              <a:lnSpc>
                <a:spcPct val="100000"/>
              </a:lnSpc>
              <a:spcBef>
                <a:spcPts val="0"/>
              </a:spcBef>
              <a:spcAft>
                <a:spcPts val="0"/>
              </a:spcAft>
              <a:buClr>
                <a:srgbClr val="E43794"/>
              </a:buClr>
              <a:buSzPts val="2000"/>
              <a:buNone/>
            </a:pPr>
            <a:r>
              <a:rPr lang="en-GB" sz="2800" b="1" dirty="0">
                <a:latin typeface="Avenir Black"/>
                <a:cs typeface="Poppins SemiBold"/>
              </a:rPr>
              <a:t>Εικονική πραγματικότητα </a:t>
            </a:r>
            <a:r>
              <a:rPr lang="en-GB" sz="2800" dirty="0">
                <a:latin typeface="Avenir Black"/>
                <a:cs typeface="Poppins SemiBold"/>
              </a:rPr>
              <a:t>(VR)</a:t>
            </a:r>
            <a:endParaRPr lang="en-GB" sz="2800" b="1" dirty="0">
              <a:latin typeface="Avenir Black"/>
              <a:cs typeface="Poppins SemiBold"/>
            </a:endParaRPr>
          </a:p>
          <a:p>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189832" y="766562"/>
            <a:ext cx="6666320" cy="5627690"/>
          </a:xfrm>
        </p:spPr>
        <p:txBody>
          <a:bodyPr/>
          <a:lstStyle/>
          <a:p>
            <a:pPr>
              <a:buClr>
                <a:schemeClr val="dk1"/>
              </a:buClr>
              <a:buSzPts val="1100"/>
            </a:pPr>
            <a:r>
              <a:rPr lang="en-GB" sz="2000" b="0" i="0" dirty="0">
                <a:solidFill>
                  <a:srgbClr val="4D4D4D"/>
                </a:solidFill>
                <a:effectLst/>
                <a:latin typeface="Avenir" panose="02000503020000020003"/>
                <a:cs typeface="Poppins"/>
              </a:rPr>
              <a:t>Οι σημερινές τελευταίες μηχανές παιχνιδιών και οι συσκευές εικονικής πραγματικότητας καθιστούν δυνατή την </a:t>
            </a:r>
            <a:r>
              <a:rPr lang="en-GB" sz="2000" b="1" i="0" dirty="0">
                <a:solidFill>
                  <a:srgbClr val="4D4D4D"/>
                </a:solidFill>
                <a:effectLst/>
                <a:latin typeface="Avenir" panose="02000503020000020003"/>
                <a:cs typeface="Poppins"/>
              </a:rPr>
              <a:t>αναδημιουργία αρχαίων κόσμων </a:t>
            </a:r>
            <a:r>
              <a:rPr lang="en-GB" sz="2000" b="0" i="0" dirty="0">
                <a:solidFill>
                  <a:srgbClr val="4D4D4D"/>
                </a:solidFill>
                <a:effectLst/>
                <a:latin typeface="Avenir" panose="02000503020000020003"/>
                <a:cs typeface="Poppins"/>
              </a:rPr>
              <a:t>και τη δημιουργία εμπειριών με νέο στόχο, όχι απλώς να δείτε τα κτίρια μιας αρχαίας πόλης, αλλά να νιώσετε σαν να ήσασταν τότε.</a:t>
            </a:r>
            <a:endParaRPr lang="en-GB" sz="2000" b="1">
              <a:solidFill>
                <a:schemeClr val="bg1">
                  <a:lumMod val="50000"/>
                </a:schemeClr>
              </a:solidFill>
              <a:latin typeface="Avenir" panose="02000503020000020003"/>
              <a:cs typeface="Poppins"/>
            </a:endParaRPr>
          </a:p>
          <a:p>
            <a:pPr>
              <a:buClr>
                <a:schemeClr val="dk1"/>
              </a:buClr>
              <a:buSzPts val="1100"/>
            </a:pPr>
            <a:r>
              <a:rPr lang="en-GB" sz="2000" b="1" dirty="0">
                <a:solidFill>
                  <a:schemeClr val="bg1">
                    <a:lumMod val="50000"/>
                  </a:schemeClr>
                </a:solidFill>
                <a:latin typeface="Avenir"/>
                <a:cs typeface="Poppins"/>
              </a:rPr>
              <a:t>Η εικονική πραγματικότητα </a:t>
            </a:r>
            <a:r>
              <a:rPr lang="en-GB" sz="2000" dirty="0">
                <a:solidFill>
                  <a:schemeClr val="bg1">
                    <a:lumMod val="50000"/>
                  </a:schemeClr>
                </a:solidFill>
                <a:latin typeface="Avenir"/>
                <a:cs typeface="Poppins"/>
              </a:rPr>
              <a:t>καθίσταται δυνατή με τη χρήση ακουστικών που έχουν γίνει ένα πιο ρεαλιστικό εργαλείο καθώς οι τιμές έχουν πέσει</a:t>
            </a:r>
          </a:p>
          <a:p>
            <a:pPr>
              <a:buClr>
                <a:schemeClr val="dk1"/>
              </a:buClr>
              <a:buSzPts val="1100"/>
            </a:pPr>
            <a:endParaRPr lang="en-GB" sz="900" dirty="0">
              <a:solidFill>
                <a:schemeClr val="bg1">
                  <a:lumMod val="50000"/>
                </a:schemeClr>
              </a:solidFill>
            </a:endParaRPr>
          </a:p>
          <a:p>
            <a:pPr>
              <a:buClr>
                <a:schemeClr val="dk1"/>
              </a:buClr>
              <a:buSzPts val="1100"/>
            </a:pPr>
            <a:r>
              <a:rPr lang="en-GB" sz="2000" dirty="0">
                <a:solidFill>
                  <a:schemeClr val="bg1">
                    <a:lumMod val="50000"/>
                  </a:schemeClr>
                </a:solidFill>
                <a:latin typeface="Avenir"/>
                <a:cs typeface="Poppins"/>
              </a:rPr>
              <a:t>Η τεχνολογία VR μπορεί να χρησιμοποιηθεί για: </a:t>
            </a:r>
          </a:p>
          <a:p>
            <a:pPr>
              <a:buClr>
                <a:schemeClr val="dk1"/>
              </a:buClr>
              <a:buSzPts val="1100"/>
            </a:pPr>
            <a:endParaRPr lang="en-GB" sz="900" dirty="0">
              <a:solidFill>
                <a:schemeClr val="bg1">
                  <a:lumMod val="50000"/>
                </a:schemeClr>
              </a:solidFill>
            </a:endParaRPr>
          </a:p>
          <a:p>
            <a:pPr>
              <a:buClr>
                <a:schemeClr val="dk1"/>
              </a:buClr>
              <a:buSzPts val="1100"/>
            </a:pPr>
            <a:r>
              <a:rPr lang="en-GB" sz="2000" dirty="0">
                <a:solidFill>
                  <a:schemeClr val="bg1">
                    <a:lumMod val="50000"/>
                  </a:schemeClr>
                </a:solidFill>
                <a:latin typeface="Avenir"/>
                <a:cs typeface="Poppins"/>
              </a:rPr>
              <a:t>οπτικοποίηση προσομοιωμένων κόσμων, </a:t>
            </a:r>
            <a:endParaRPr lang="sl-SI"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οπτική αλληλεπίδραση με σπάνια αντικείμενα</a:t>
            </a:r>
            <a:r>
              <a:rPr lang="sl-SI" sz="2000" dirty="0">
                <a:solidFill>
                  <a:schemeClr val="bg1">
                    <a:lumMod val="50000"/>
                  </a:schemeClr>
                </a:solidFill>
                <a:cs typeface="Poppins"/>
              </a:rPr>
              <a:t>,</a:t>
            </a:r>
            <a:endParaRPr lang="en-GB" sz="2000" dirty="0">
              <a:solidFill>
                <a:schemeClr val="bg1">
                  <a:lumMod val="50000"/>
                </a:schemeClr>
              </a:solidFill>
              <a:latin typeface="Avenir"/>
              <a:cs typeface="Poppins"/>
            </a:endParaRPr>
          </a:p>
          <a:p>
            <a:pPr marL="342900" indent="-342900">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προσφέροντας </a:t>
            </a:r>
            <a:r>
              <a:rPr lang="sl-SI" sz="2000" dirty="0">
                <a:solidFill>
                  <a:schemeClr val="bg1">
                    <a:lumMod val="50000"/>
                  </a:schemeClr>
                </a:solidFill>
                <a:cs typeface="Poppins"/>
              </a:rPr>
              <a:t>ξεναγήσεις, </a:t>
            </a:r>
            <a:endParaRPr lang="sl-SI" sz="2000" dirty="0">
              <a:solidFill>
                <a:schemeClr val="bg1">
                  <a:lumMod val="50000"/>
                </a:schemeClr>
              </a:solidFill>
            </a:endParaRPr>
          </a:p>
          <a:p>
            <a:pPr marL="342900" indent="-342900">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παίζοντας παιχνίδια </a:t>
            </a:r>
            <a:r>
              <a:rPr lang="sl-SI" sz="2000" dirty="0">
                <a:solidFill>
                  <a:schemeClr val="bg1">
                    <a:lumMod val="50000"/>
                  </a:schemeClr>
                </a:solidFill>
                <a:cs typeface="Poppins"/>
              </a:rPr>
              <a:t>...</a:t>
            </a:r>
          </a:p>
          <a:p>
            <a:pPr>
              <a:buClr>
                <a:schemeClr val="dk1"/>
              </a:buClr>
              <a:buSzPts val="1100"/>
            </a:pPr>
            <a:endParaRPr lang="en-GB" sz="900" dirty="0">
              <a:solidFill>
                <a:schemeClr val="bg1">
                  <a:lumMod val="50000"/>
                </a:schemeClr>
              </a:solidFill>
            </a:endParaRPr>
          </a:p>
          <a:p>
            <a:pPr>
              <a:buClr>
                <a:schemeClr val="dk1"/>
              </a:buClr>
              <a:buSzPts val="1100"/>
            </a:pPr>
            <a:r>
              <a:rPr lang="en-GB" sz="2000" dirty="0">
                <a:solidFill>
                  <a:schemeClr val="bg1">
                    <a:lumMod val="50000"/>
                  </a:schemeClr>
                </a:solidFill>
                <a:latin typeface="Avenir"/>
                <a:cs typeface="Poppins"/>
              </a:rPr>
              <a:t>Κάντε κλικ στον σύνδεσμο για να μάθετε</a:t>
            </a:r>
            <a:r>
              <a:rPr lang="en-GB" sz="2000" b="0" dirty="0">
                <a:solidFill>
                  <a:srgbClr val="7F7F7F"/>
                </a:solidFill>
                <a:latin typeface="Avenir"/>
                <a:cs typeface="Poppins"/>
              </a:rPr>
              <a:t>: </a:t>
            </a:r>
            <a:r>
              <a:rPr lang="en-GB" sz="2000" b="0" dirty="0">
                <a:solidFill>
                  <a:srgbClr val="7F7F7F"/>
                </a:solidFill>
                <a:latin typeface="Avenir"/>
                <a:cs typeface="Poppins"/>
                <a:hlinkClick r:id="rId2"/>
              </a:rPr>
              <a:t>Τι είναι η Εικονική Πραγματικότητα;</a:t>
            </a:r>
            <a:endParaRPr lang="en-GB" sz="2000" b="0" dirty="0">
              <a:solidFill>
                <a:srgbClr val="7F7F7F"/>
              </a:solidFill>
              <a:latin typeface="Avenir"/>
              <a:cs typeface="Poppins"/>
            </a:endParaRPr>
          </a:p>
          <a:p>
            <a:pPr>
              <a:buClr>
                <a:schemeClr val="dk1"/>
              </a:buClr>
              <a:buSzPts val="1100"/>
            </a:pPr>
            <a:endParaRPr lang="en-GB" sz="900" b="0" dirty="0">
              <a:solidFill>
                <a:srgbClr val="7F7F7F"/>
              </a:solidFill>
              <a:cs typeface="Poppins" pitchFamily="2" charset="77"/>
            </a:endParaRPr>
          </a:p>
          <a:p>
            <a:pPr>
              <a:buClr>
                <a:schemeClr val="dk1"/>
              </a:buClr>
              <a:buSzPts val="1100"/>
            </a:pPr>
            <a:r>
              <a:rPr lang="en-GB" sz="2000" dirty="0">
                <a:solidFill>
                  <a:schemeClr val="bg1">
                    <a:lumMod val="50000"/>
                  </a:schemeClr>
                </a:solidFill>
                <a:latin typeface="Avenir"/>
                <a:cs typeface="Poppins"/>
              </a:rPr>
              <a:t>Διαβάστε περισσότερα για την εικονική πραγματικότητα στη Wikipedia εδώ </a:t>
            </a:r>
            <a:r>
              <a:rPr lang="en-GB" sz="2000" b="1" dirty="0">
                <a:solidFill>
                  <a:schemeClr val="bg1">
                    <a:lumMod val="50000"/>
                  </a:schemeClr>
                </a:solidFill>
                <a:latin typeface="Avenir"/>
                <a:cs typeface="Poppins"/>
                <a:hlinkClick r:id="rId3">
                  <a:extLst>
                    <a:ext uri="{A12FA001-AC4F-418D-AE19-62706E023703}">
                      <ahyp:hlinkClr xmlns:ahyp="http://schemas.microsoft.com/office/drawing/2018/hyperlinkcolor" val="tx"/>
                    </a:ext>
                  </a:extLst>
                </a:hlinkClick>
              </a:rPr>
              <a:t>🕮 </a:t>
            </a:r>
            <a:r>
              <a:rPr lang="en-GB" sz="2000" dirty="0">
                <a:solidFill>
                  <a:schemeClr val="bg1">
                    <a:lumMod val="50000"/>
                  </a:schemeClr>
                </a:solidFill>
                <a:latin typeface="Avenir"/>
                <a:cs typeface="Poppins"/>
              </a:rPr>
              <a:t>🕮 </a:t>
            </a:r>
            <a:endParaRPr lang="en-GB" sz="1400" b="1"/>
          </a:p>
        </p:txBody>
      </p:sp>
      <p:sp>
        <p:nvSpPr>
          <p:cNvPr id="7" name="Text Placeholder 4">
            <a:extLst>
              <a:ext uri="{FF2B5EF4-FFF2-40B4-BE49-F238E27FC236}">
                <a16:creationId xmlns:a16="http://schemas.microsoft.com/office/drawing/2014/main" id="{29AF6613-C5FB-4185-A535-D3479AFD8D63}"/>
              </a:ext>
            </a:extLst>
          </p:cNvPr>
          <p:cNvSpPr txBox="1">
            <a:spLocks/>
          </p:cNvSpPr>
          <p:nvPr/>
        </p:nvSpPr>
        <p:spPr>
          <a:xfrm>
            <a:off x="7019925" y="2220173"/>
            <a:ext cx="3692525" cy="66018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σε μια εικόνα για ένα παράδειγμα διαδραστικής </a:t>
            </a:r>
            <a:r>
              <a:rPr lang="en-GB" sz="1800" b="0" dirty="0">
                <a:solidFill>
                  <a:srgbClr val="7F7F7F"/>
                </a:solidFill>
                <a:latin typeface="Avenir" panose="02000503020000020003" pitchFamily="2" charset="0"/>
                <a:cs typeface="Poppins" pitchFamily="2" charset="77"/>
              </a:rPr>
              <a:t>εικονικής πραγματικότητας</a:t>
            </a:r>
          </a:p>
          <a:p>
            <a:pPr algn="just">
              <a:lnSpc>
                <a:spcPct val="100000"/>
              </a:lnSpc>
              <a:spcBef>
                <a:spcPts val="0"/>
              </a:spcBef>
              <a:buClr>
                <a:srgbClr val="E43794"/>
              </a:buClr>
              <a:buSzPts val="2000"/>
            </a:pPr>
            <a:endParaRPr lang="en-GB" sz="1800" b="0" dirty="0">
              <a:solidFill>
                <a:srgbClr val="7F7F7F"/>
              </a:solidFill>
              <a:cs typeface="Poppins" pitchFamily="2" charset="77"/>
            </a:endParaRPr>
          </a:p>
        </p:txBody>
      </p:sp>
      <p:pic>
        <p:nvPicPr>
          <p:cNvPr id="20" name="Označba mesta slike 8">
            <a:hlinkClick r:id="rId4"/>
            <a:extLst>
              <a:ext uri="{FF2B5EF4-FFF2-40B4-BE49-F238E27FC236}">
                <a16:creationId xmlns:a16="http://schemas.microsoft.com/office/drawing/2014/main" id="{0980D7FF-CD65-406D-AB8D-CC9385EFD636}"/>
              </a:ext>
            </a:extLst>
          </p:cNvPr>
          <p:cNvPicPr>
            <a:picLocks noGrp="1" noChangeAspect="1"/>
          </p:cNvPicPr>
          <p:nvPr>
            <p:ph type="pic" sz="quarter" idx="13"/>
          </p:nvPr>
        </p:nvPicPr>
        <p:blipFill>
          <a:blip r:embed="rId5" cstate="print"/>
          <a:srcRect t="7111" b="7111"/>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372319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723754"/>
            <a:ext cx="5868290" cy="5925089"/>
          </a:xfrm>
        </p:spPr>
        <p:txBody>
          <a:bodyPr/>
          <a:lstStyle/>
          <a:p>
            <a:pPr algn="just">
              <a:buClr>
                <a:schemeClr val="dk1"/>
              </a:buClr>
              <a:buSzPts val="1100"/>
            </a:pPr>
            <a:endParaRPr lang="en-GB" b="1" dirty="0">
              <a:solidFill>
                <a:schemeClr val="bg1">
                  <a:lumMod val="50000"/>
                </a:schemeClr>
              </a:solidFill>
            </a:endParaRPr>
          </a:p>
          <a:p>
            <a:pPr>
              <a:buClr>
                <a:schemeClr val="dk1"/>
              </a:buClr>
              <a:buSzPts val="1100"/>
            </a:pPr>
            <a:r>
              <a:rPr lang="en-GB" sz="2000" dirty="0">
                <a:solidFill>
                  <a:schemeClr val="bg1">
                    <a:lumMod val="50000"/>
                  </a:schemeClr>
                </a:solidFill>
                <a:latin typeface="Avenir"/>
                <a:cs typeface="Poppins"/>
              </a:rPr>
              <a:t>Το παιχνίδι VR είναι </a:t>
            </a:r>
            <a:r>
              <a:rPr lang="en-GB" sz="2000" b="1" dirty="0">
                <a:solidFill>
                  <a:schemeClr val="bg1">
                    <a:lumMod val="50000"/>
                  </a:schemeClr>
                </a:solidFill>
                <a:latin typeface="Avenir"/>
                <a:cs typeface="Poppins"/>
              </a:rPr>
              <a:t>ένα βιντεοπαιχνίδι που παίζεται σε υλικό εικονικής πραγματικότητας (VR) που προσφέρει βελτιωμένη αλληλεπίδραση</a:t>
            </a:r>
            <a:r>
              <a:rPr lang="en-GB" sz="2000" dirty="0">
                <a:solidFill>
                  <a:schemeClr val="bg1">
                    <a:lumMod val="50000"/>
                  </a:schemeClr>
                </a:solidFill>
                <a:latin typeface="Avenir"/>
                <a:cs typeface="Poppins"/>
              </a:rPr>
              <a:t>. </a:t>
            </a:r>
            <a:endParaRPr lang="en-GB" sz="2000" dirty="0">
              <a:solidFill>
                <a:schemeClr val="bg1">
                  <a:lumMod val="50000"/>
                </a:schemeClr>
              </a:solidFill>
            </a:endParaRPr>
          </a:p>
          <a:p>
            <a:pPr>
              <a:buClr>
                <a:schemeClr val="dk1"/>
              </a:buClr>
              <a:buSzPts val="1100"/>
            </a:pPr>
            <a:endParaRPr lang="en-GB" sz="2000" dirty="0">
              <a:solidFill>
                <a:schemeClr val="bg1">
                  <a:lumMod val="50000"/>
                </a:schemeClr>
              </a:solidFill>
            </a:endParaRPr>
          </a:p>
          <a:p>
            <a:pPr>
              <a:buClr>
                <a:schemeClr val="dk1"/>
              </a:buClr>
              <a:buSzPts val="1100"/>
            </a:pPr>
            <a:r>
              <a:rPr lang="en-GB" sz="2000" dirty="0">
                <a:latin typeface="Avenir"/>
                <a:cs typeface="Poppins"/>
              </a:rPr>
              <a:t>Τα περισσότερα </a:t>
            </a:r>
            <a:r>
              <a:rPr lang="en-GB" sz="2000" dirty="0">
                <a:solidFill>
                  <a:schemeClr val="bg1">
                    <a:lumMod val="50000"/>
                  </a:schemeClr>
                </a:solidFill>
                <a:latin typeface="Avenir"/>
                <a:cs typeface="Poppins"/>
              </a:rPr>
              <a:t>παιχνίδια VR </a:t>
            </a:r>
            <a:r>
              <a:rPr lang="en-GB" sz="2000" b="1" dirty="0">
                <a:solidFill>
                  <a:schemeClr val="bg1">
                    <a:lumMod val="50000"/>
                  </a:schemeClr>
                </a:solidFill>
                <a:latin typeface="Avenir"/>
                <a:cs typeface="Poppins"/>
              </a:rPr>
              <a:t>βασίζονται σε </a:t>
            </a:r>
            <a:r>
              <a:rPr lang="en-GB" sz="2000" dirty="0">
                <a:latin typeface="Avenir"/>
                <a:cs typeface="Poppins"/>
              </a:rPr>
              <a:t>τρεις τύπους εμβύθισης:</a:t>
            </a:r>
          </a:p>
          <a:p>
            <a:pPr>
              <a:buClr>
                <a:schemeClr val="dk1"/>
              </a:buClr>
              <a:buSzPts val="1100"/>
            </a:pPr>
            <a:endParaRPr lang="en-GB" sz="2000" b="1" dirty="0">
              <a:solidFill>
                <a:schemeClr val="bg1">
                  <a:lumMod val="50000"/>
                </a:schemeClr>
              </a:solidFill>
            </a:endParaRPr>
          </a:p>
          <a:p>
            <a:pPr marL="342900" indent="-342900">
              <a:buClr>
                <a:schemeClr val="dk1"/>
              </a:buClr>
              <a:buSzPts val="1100"/>
              <a:buFont typeface="Arial" panose="020B0604020202020204" pitchFamily="34" charset="0"/>
              <a:buChar char="•"/>
            </a:pPr>
            <a:r>
              <a:rPr lang="en-GB" sz="2000" b="1" dirty="0">
                <a:latin typeface="Avenir"/>
                <a:cs typeface="Poppins"/>
              </a:rPr>
              <a:t>Αφηγηματική εμβύθιση</a:t>
            </a:r>
            <a:r>
              <a:rPr lang="en-GB" sz="2000" dirty="0">
                <a:latin typeface="Avenir"/>
                <a:cs typeface="Poppins"/>
              </a:rPr>
              <a:t>: ο χρήστης επενδύει σε μια ιστορία</a:t>
            </a:r>
            <a:endParaRPr lang="sl-SI" sz="2000">
              <a:cs typeface="Poppins"/>
            </a:endParaRPr>
          </a:p>
          <a:p>
            <a:pPr>
              <a:buClr>
                <a:schemeClr val="dk1"/>
              </a:buClr>
              <a:buSzPts val="1100"/>
            </a:pPr>
            <a:endParaRPr lang="en-GB" sz="900" dirty="0"/>
          </a:p>
          <a:p>
            <a:pPr marL="342900" indent="-342900">
              <a:buClr>
                <a:schemeClr val="dk1"/>
              </a:buClr>
              <a:buSzPts val="1100"/>
              <a:buFont typeface="Arial" panose="020B0604020202020204" pitchFamily="34" charset="0"/>
              <a:buChar char="•"/>
            </a:pPr>
            <a:r>
              <a:rPr lang="en-GB" sz="2000" b="1" dirty="0">
                <a:latin typeface="Avenir"/>
                <a:cs typeface="Poppins"/>
              </a:rPr>
              <a:t>Τακτική εμβύθιση</a:t>
            </a:r>
            <a:r>
              <a:rPr lang="sl-SI" sz="2000" b="1" dirty="0">
                <a:cs typeface="Poppins"/>
              </a:rPr>
              <a:t>: </a:t>
            </a:r>
            <a:r>
              <a:rPr lang="en-GB" sz="2000" dirty="0">
                <a:latin typeface="Avenir"/>
                <a:cs typeface="Poppins"/>
              </a:rPr>
              <a:t>εκτέλεση απτικών λειτουργιών που απαιτούν δεξιότητα</a:t>
            </a:r>
            <a:endParaRPr lang="en-GB" sz="2000" b="1" dirty="0">
              <a:latin typeface="Avenir"/>
              <a:cs typeface="Poppins"/>
            </a:endParaRPr>
          </a:p>
          <a:p>
            <a:pPr marL="342900" indent="-342900">
              <a:buClr>
                <a:schemeClr val="dk1"/>
              </a:buClr>
              <a:buSzPts val="1100"/>
              <a:buFont typeface="Arial" panose="020B0604020202020204" pitchFamily="34" charset="0"/>
              <a:buChar char="•"/>
            </a:pPr>
            <a:endParaRPr lang="en-GB" sz="900" b="1" dirty="0"/>
          </a:p>
          <a:p>
            <a:pPr marL="342900" indent="-342900">
              <a:buClr>
                <a:schemeClr val="dk1"/>
              </a:buClr>
              <a:buSzPts val="1100"/>
              <a:buFont typeface="Arial" panose="020B0604020202020204" pitchFamily="34" charset="0"/>
              <a:buChar char="•"/>
            </a:pPr>
            <a:r>
              <a:rPr lang="en-GB" sz="2000" b="1" dirty="0">
                <a:latin typeface="Avenir"/>
                <a:cs typeface="Poppins"/>
              </a:rPr>
              <a:t>Στρατηγική εμβύθιση</a:t>
            </a:r>
            <a:r>
              <a:rPr lang="sl-SI" sz="2000" b="1" dirty="0">
                <a:cs typeface="Poppins"/>
              </a:rPr>
              <a:t>: </a:t>
            </a:r>
            <a:r>
              <a:rPr lang="en-GB" sz="2000" dirty="0">
                <a:latin typeface="Avenir"/>
                <a:cs typeface="Poppins"/>
              </a:rPr>
              <a:t>εκτέλεση απτικών λειτουργιών που συνεπάγονται νοητική πρόκληση</a:t>
            </a:r>
          </a:p>
          <a:p>
            <a:pPr marL="342900" indent="-342900" algn="just">
              <a:buClr>
                <a:schemeClr val="dk1"/>
              </a:buClr>
              <a:buSzPts val="1100"/>
              <a:buFont typeface="Arial" panose="020B0604020202020204" pitchFamily="34" charset="0"/>
              <a:buChar char="•"/>
            </a:pPr>
            <a:endParaRPr lang="en-GB" sz="2000" dirty="0"/>
          </a:p>
        </p:txBody>
      </p:sp>
      <p:sp>
        <p:nvSpPr>
          <p:cNvPr id="10" name="Text Placeholder 4">
            <a:extLst>
              <a:ext uri="{FF2B5EF4-FFF2-40B4-BE49-F238E27FC236}">
                <a16:creationId xmlns:a16="http://schemas.microsoft.com/office/drawing/2014/main" id="{D78ECA82-427A-440D-A8C5-B309FEFD4BF7}"/>
              </a:ext>
            </a:extLst>
          </p:cNvPr>
          <p:cNvSpPr>
            <a:spLocks noGrp="1"/>
          </p:cNvSpPr>
          <p:nvPr>
            <p:ph type="body" sz="quarter" idx="15"/>
          </p:nvPr>
        </p:nvSpPr>
        <p:spPr>
          <a:xfrm>
            <a:off x="418978" y="407991"/>
            <a:ext cx="5614878" cy="631527"/>
          </a:xfrm>
        </p:spPr>
        <p:txBody>
          <a:bodyPr vert="horz" lIns="91440" tIns="45720" rIns="91440" bIns="45720" rtlCol="0" anchor="t">
            <a:noAutofit/>
          </a:bodyPr>
          <a:lstStyle/>
          <a:p>
            <a:pPr marL="0" lvl="0" indent="0" algn="just" rtl="0">
              <a:lnSpc>
                <a:spcPct val="100000"/>
              </a:lnSpc>
              <a:spcBef>
                <a:spcPts val="0"/>
              </a:spcBef>
              <a:spcAft>
                <a:spcPts val="0"/>
              </a:spcAft>
              <a:buClr>
                <a:srgbClr val="E43794"/>
              </a:buClr>
              <a:buSzPts val="2000"/>
              <a:buNone/>
            </a:pPr>
            <a:r>
              <a:rPr lang="en-US" sz="3200" b="1" dirty="0">
                <a:latin typeface="Avenir Black"/>
                <a:cs typeface="Poppins SemiBold"/>
              </a:rPr>
              <a:t>Παιχνίδι VR</a:t>
            </a:r>
          </a:p>
        </p:txBody>
      </p:sp>
      <p:sp>
        <p:nvSpPr>
          <p:cNvPr id="7" name="PoljeZBesedilom 6">
            <a:extLst>
              <a:ext uri="{FF2B5EF4-FFF2-40B4-BE49-F238E27FC236}">
                <a16:creationId xmlns:a16="http://schemas.microsoft.com/office/drawing/2014/main" id="{FF27D498-812E-47BB-8852-F354EADB6B98}"/>
              </a:ext>
            </a:extLst>
          </p:cNvPr>
          <p:cNvSpPr txBox="1"/>
          <p:nvPr/>
        </p:nvSpPr>
        <p:spPr>
          <a:xfrm>
            <a:off x="7019922" y="2237412"/>
            <a:ext cx="360449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στην </a:t>
            </a:r>
            <a:r>
              <a:rPr lang="en-GB" sz="1800" b="0" dirty="0">
                <a:solidFill>
                  <a:srgbClr val="7F7F7F"/>
                </a:solidFill>
                <a:cs typeface="Poppins" pitchFamily="2" charset="77"/>
              </a:rPr>
              <a:t>εικόνα για να δείτε το παράδειγμα 1 ενός </a:t>
            </a:r>
            <a:r>
              <a:rPr lang="en-GB" sz="1800" b="0" dirty="0">
                <a:solidFill>
                  <a:srgbClr val="7F7F7F"/>
                </a:solidFill>
                <a:latin typeface="Avenir" panose="02000503020000020003" pitchFamily="2" charset="0"/>
                <a:cs typeface="Poppins" pitchFamily="2" charset="77"/>
              </a:rPr>
              <a:t>παιχνιδιού VR</a:t>
            </a:r>
          </a:p>
        </p:txBody>
      </p:sp>
      <p:pic>
        <p:nvPicPr>
          <p:cNvPr id="13" name="Google Shape;514;p47" descr="Young couple playing virtual reality games together Young couple playing virtual reality games together. Kyoto, Japan. May 2016 VR GAME  stock pictures, royalty-free photos &amp; images">
            <a:hlinkClick r:id="rId2"/>
            <a:extLst>
              <a:ext uri="{FF2B5EF4-FFF2-40B4-BE49-F238E27FC236}">
                <a16:creationId xmlns:a16="http://schemas.microsoft.com/office/drawing/2014/main" id="{475CF8E2-A678-4495-88B3-22E06C33653F}"/>
              </a:ext>
            </a:extLst>
          </p:cNvPr>
          <p:cNvPicPr preferRelativeResize="0">
            <a:picLocks noGrp="1"/>
          </p:cNvPicPr>
          <p:nvPr>
            <p:ph type="pic" sz="quarter" idx="13"/>
          </p:nvPr>
        </p:nvPicPr>
        <p:blipFill>
          <a:blip r:embed="rId3" cstate="print">
            <a:alphaModFix/>
          </a:blip>
          <a:srcRect l="17855" r="17855"/>
          <a:stretch>
            <a:fillRect/>
          </a:stretch>
        </p:blipFill>
        <p:spPr>
          <a:xfrm>
            <a:off x="7019922" y="3037828"/>
            <a:ext cx="3692525" cy="3829050"/>
          </a:xfrm>
          <a:prstGeom prst="rect">
            <a:avLst/>
          </a:prstGeom>
          <a:noFill/>
          <a:ln>
            <a:noFill/>
          </a:ln>
        </p:spPr>
      </p:pic>
    </p:spTree>
    <p:extLst>
      <p:ext uri="{BB962C8B-B14F-4D97-AF65-F5344CB8AC3E}">
        <p14:creationId xmlns:p14="http://schemas.microsoft.com/office/powerpoint/2010/main" val="258528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28624" y="373226"/>
            <a:ext cx="6811615" cy="425329"/>
          </a:xfrm>
        </p:spPr>
        <p:txBody>
          <a:bodyPr/>
          <a:lstStyle/>
          <a:p>
            <a:r>
              <a:rPr lang="en-US" dirty="0"/>
              <a:t>ΠΊΝΑΚΑΣ ΠΕΡΙΕΧΟΜΈΝΩΝ</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794137"/>
            <a:ext cx="558216" cy="673765"/>
          </a:xfrm>
        </p:spPr>
        <p:txBody>
          <a:bodyPr/>
          <a:lstStyle/>
          <a:p>
            <a:r>
              <a:rPr lang="sl-SI" dirty="0"/>
              <a:t>01</a:t>
            </a:r>
            <a:endParaRPr lang="en-US" dirty="0"/>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794137"/>
            <a:ext cx="6255134" cy="673765"/>
          </a:xfrm>
        </p:spPr>
        <p:txBody>
          <a:bodyPr/>
          <a:lstStyle/>
          <a:p>
            <a:pPr>
              <a:spcBef>
                <a:spcPts val="0"/>
              </a:spcBef>
              <a:buClr>
                <a:srgbClr val="7F7F7F"/>
              </a:buClr>
              <a:buSzPts val="1400"/>
            </a:pPr>
            <a:r>
              <a:rPr lang="en-US" dirty="0" err="1">
                <a:latin typeface="Avenir"/>
                <a:cs typeface="Poppins"/>
              </a:rPr>
              <a:t>Τί</a:t>
            </a:r>
            <a:r>
              <a:rPr lang="en-US" dirty="0">
                <a:latin typeface="Avenir"/>
                <a:cs typeface="Poppins"/>
              </a:rPr>
              <a:t> </a:t>
            </a:r>
            <a:r>
              <a:rPr lang="en-US" dirty="0" err="1">
                <a:latin typeface="Avenir"/>
                <a:cs typeface="Poppins"/>
              </a:rPr>
              <a:t>είν</a:t>
            </a:r>
            <a:r>
              <a:rPr lang="en-US" dirty="0">
                <a:latin typeface="Avenir"/>
                <a:cs typeface="Poppins"/>
              </a:rPr>
              <a:t>αι </a:t>
            </a:r>
            <a:r>
              <a:rPr lang="en-US" dirty="0" err="1">
                <a:latin typeface="Avenir"/>
                <a:cs typeface="Poppins"/>
              </a:rPr>
              <a:t>οι</a:t>
            </a:r>
            <a:r>
              <a:rPr lang="en-US" dirty="0">
                <a:latin typeface="Avenir"/>
                <a:cs typeface="Poppins"/>
              </a:rPr>
              <a:t> β</a:t>
            </a:r>
            <a:r>
              <a:rPr lang="en-US" dirty="0" err="1">
                <a:latin typeface="Avenir"/>
                <a:cs typeface="Poppins"/>
              </a:rPr>
              <a:t>ιωμ</a:t>
            </a:r>
            <a:r>
              <a:rPr lang="en-US" dirty="0">
                <a:latin typeface="Avenir"/>
                <a:cs typeface="Poppins"/>
              </a:rPr>
              <a:t>α</a:t>
            </a:r>
            <a:r>
              <a:rPr lang="en-US" dirty="0" err="1">
                <a:latin typeface="Avenir"/>
                <a:cs typeface="Poppins"/>
              </a:rPr>
              <a:t>τικές</a:t>
            </a:r>
            <a:r>
              <a:rPr lang="en-US" dirty="0">
                <a:latin typeface="Avenir"/>
                <a:cs typeface="Poppins"/>
              </a:rPr>
              <a:t> </a:t>
            </a:r>
            <a:r>
              <a:rPr lang="en-US" dirty="0" err="1">
                <a:latin typeface="Avenir"/>
                <a:cs typeface="Poppins"/>
              </a:rPr>
              <a:t>τουριστικές</a:t>
            </a:r>
            <a:r>
              <a:rPr lang="en-US" dirty="0">
                <a:latin typeface="Avenir"/>
                <a:cs typeface="Poppins"/>
              </a:rPr>
              <a:t> </a:t>
            </a:r>
            <a:r>
              <a:rPr lang="en-US" dirty="0" err="1">
                <a:latin typeface="Avenir"/>
                <a:cs typeface="Poppins"/>
              </a:rPr>
              <a:t>εμ</a:t>
            </a:r>
            <a:r>
              <a:rPr lang="en-US" dirty="0">
                <a:latin typeface="Avenir"/>
                <a:cs typeface="Poppins"/>
              </a:rPr>
              <a:t>π</a:t>
            </a:r>
            <a:r>
              <a:rPr lang="en-US" dirty="0" err="1">
                <a:latin typeface="Avenir"/>
                <a:cs typeface="Poppins"/>
              </a:rPr>
              <a:t>ειρίες</a:t>
            </a:r>
            <a:endParaRPr lang="sl-SI" dirty="0" err="1">
              <a:latin typeface="Avenir"/>
              <a:cs typeface="Poppins"/>
            </a:endParaRP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675256"/>
            <a:ext cx="558216" cy="673765"/>
          </a:xfrm>
        </p:spPr>
        <p:txBody>
          <a:bodyPr/>
          <a:lstStyle/>
          <a:p>
            <a:r>
              <a:rPr lang="sl-SI" dirty="0"/>
              <a:t>02</a:t>
            </a:r>
            <a:endParaRPr lang="en-US" dirty="0"/>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66497" y="2675256"/>
            <a:ext cx="6499578" cy="673765"/>
          </a:xfrm>
        </p:spPr>
        <p:txBody>
          <a:bodyPr/>
          <a:lstStyle/>
          <a:p>
            <a:pPr>
              <a:spcBef>
                <a:spcPts val="0"/>
              </a:spcBef>
              <a:buClr>
                <a:srgbClr val="7F7F7F"/>
              </a:buClr>
              <a:buSzPts val="1400"/>
            </a:pPr>
            <a:r>
              <a:rPr lang="en-GB" dirty="0">
                <a:latin typeface="Avenir"/>
                <a:cs typeface="Poppins"/>
              </a:rPr>
              <a:t>Τα </a:t>
            </a:r>
            <a:r>
              <a:rPr lang="en-GB" dirty="0" err="1">
                <a:latin typeface="Avenir"/>
                <a:cs typeface="Poppins"/>
              </a:rPr>
              <a:t>δομικά</a:t>
            </a:r>
            <a:r>
              <a:rPr lang="en-GB" dirty="0">
                <a:latin typeface="Avenir"/>
                <a:cs typeface="Poppins"/>
              </a:rPr>
              <a:t> </a:t>
            </a:r>
            <a:r>
              <a:rPr lang="en-GB" dirty="0" err="1">
                <a:latin typeface="Avenir"/>
                <a:cs typeface="Poppins"/>
              </a:rPr>
              <a:t>στοιχεί</a:t>
            </a:r>
            <a:r>
              <a:rPr lang="en-GB" dirty="0">
                <a:latin typeface="Avenir"/>
                <a:cs typeface="Poppins"/>
              </a:rPr>
              <a:t>α </a:t>
            </a:r>
            <a:r>
              <a:rPr lang="en-GB" dirty="0" err="1">
                <a:latin typeface="Avenir"/>
                <a:cs typeface="Poppins"/>
              </a:rPr>
              <a:t>γι</a:t>
            </a:r>
            <a:r>
              <a:rPr lang="en-GB" dirty="0">
                <a:latin typeface="Avenir"/>
                <a:cs typeface="Poppins"/>
              </a:rPr>
              <a:t>α </a:t>
            </a:r>
            <a:r>
              <a:rPr lang="sl-SI" dirty="0" err="1">
                <a:cs typeface="Poppins"/>
              </a:rPr>
              <a:t>την</a:t>
            </a:r>
            <a:r>
              <a:rPr lang="sl-SI" dirty="0">
                <a:cs typeface="Poppins"/>
              </a:rPr>
              <a:t> β</a:t>
            </a:r>
            <a:r>
              <a:rPr lang="sl-SI" dirty="0" err="1">
                <a:cs typeface="Poppins"/>
              </a:rPr>
              <a:t>ιωμ</a:t>
            </a:r>
            <a:r>
              <a:rPr lang="sl-SI" dirty="0">
                <a:cs typeface="Poppins"/>
              </a:rPr>
              <a:t>α</a:t>
            </a:r>
            <a:r>
              <a:rPr lang="sl-SI" dirty="0" err="1">
                <a:cs typeface="Poppins"/>
              </a:rPr>
              <a:t>τική</a:t>
            </a:r>
            <a:r>
              <a:rPr lang="sl-SI" dirty="0">
                <a:cs typeface="Poppins"/>
              </a:rPr>
              <a:t> </a:t>
            </a:r>
            <a:r>
              <a:rPr lang="sl-SI" dirty="0" err="1">
                <a:cs typeface="Poppins"/>
              </a:rPr>
              <a:t>τουριστική</a:t>
            </a:r>
            <a:r>
              <a:rPr lang="sl-SI" dirty="0">
                <a:cs typeface="Poppins"/>
              </a:rPr>
              <a:t> </a:t>
            </a:r>
            <a:r>
              <a:rPr lang="sl-SI" dirty="0" err="1">
                <a:cs typeface="Poppins"/>
              </a:rPr>
              <a:t>εμ</a:t>
            </a:r>
            <a:r>
              <a:rPr lang="sl-SI" dirty="0">
                <a:cs typeface="Poppins"/>
              </a:rPr>
              <a:t>π</a:t>
            </a:r>
            <a:r>
              <a:rPr lang="sl-SI" dirty="0" err="1">
                <a:cs typeface="Poppins"/>
              </a:rPr>
              <a:t>ειρί</a:t>
            </a:r>
            <a:r>
              <a:rPr lang="sl-SI" dirty="0">
                <a:cs typeface="Poppins"/>
              </a:rPr>
              <a:t>α </a:t>
            </a:r>
            <a:endParaRPr lang="en-GB" dirty="0">
              <a:latin typeface="Avenir"/>
              <a:cs typeface="Poppins"/>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569841"/>
            <a:ext cx="558216" cy="673765"/>
          </a:xfrm>
        </p:spPr>
        <p:txBody>
          <a:bodyPr/>
          <a:lstStyle/>
          <a:p>
            <a:r>
              <a:rPr lang="sl-SI" dirty="0"/>
              <a:t>03</a:t>
            </a:r>
            <a:endParaRPr lang="en-US" dirty="0"/>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64561" y="3560648"/>
            <a:ext cx="6891404" cy="673765"/>
          </a:xfrm>
        </p:spPr>
        <p:txBody>
          <a:bodyPr/>
          <a:lstStyle/>
          <a:p>
            <a:pPr>
              <a:spcBef>
                <a:spcPts val="0"/>
              </a:spcBef>
              <a:buClr>
                <a:srgbClr val="7F7F7F"/>
              </a:buClr>
              <a:buSzPts val="1400"/>
            </a:pPr>
            <a:r>
              <a:rPr lang="en-GB" dirty="0" err="1">
                <a:latin typeface="Avenir"/>
                <a:cs typeface="Poppins"/>
              </a:rPr>
              <a:t>Σχεδι</a:t>
            </a:r>
            <a:r>
              <a:rPr lang="en-GB" dirty="0">
                <a:latin typeface="Avenir"/>
                <a:cs typeface="Poppins"/>
              </a:rPr>
              <a:t>α</a:t>
            </a:r>
            <a:r>
              <a:rPr lang="en-GB" dirty="0" err="1">
                <a:latin typeface="Avenir"/>
                <a:cs typeface="Poppins"/>
              </a:rPr>
              <a:t>σμός</a:t>
            </a:r>
            <a:r>
              <a:rPr lang="en-GB" dirty="0">
                <a:latin typeface="Avenir"/>
                <a:cs typeface="Poppins"/>
              </a:rPr>
              <a:t> </a:t>
            </a:r>
            <a:r>
              <a:rPr lang="en-GB" dirty="0" err="1">
                <a:latin typeface="Avenir"/>
                <a:cs typeface="Poppins"/>
              </a:rPr>
              <a:t>μι</a:t>
            </a:r>
            <a:r>
              <a:rPr lang="en-GB" dirty="0">
                <a:latin typeface="Avenir"/>
                <a:cs typeface="Poppins"/>
              </a:rPr>
              <a:t>ας π</a:t>
            </a:r>
            <a:r>
              <a:rPr lang="en-GB" dirty="0" err="1">
                <a:latin typeface="Avenir"/>
                <a:cs typeface="Poppins"/>
              </a:rPr>
              <a:t>ολύτιμης</a:t>
            </a:r>
            <a:r>
              <a:rPr lang="en-GB" dirty="0">
                <a:latin typeface="Avenir"/>
                <a:cs typeface="Poppins"/>
              </a:rPr>
              <a:t> π</a:t>
            </a:r>
            <a:r>
              <a:rPr lang="en-GB" dirty="0" err="1">
                <a:latin typeface="Avenir"/>
                <a:cs typeface="Poppins"/>
              </a:rPr>
              <a:t>ολιτιστικής</a:t>
            </a:r>
            <a:r>
              <a:rPr lang="en-GB" dirty="0">
                <a:latin typeface="Avenir"/>
                <a:cs typeface="Poppins"/>
              </a:rPr>
              <a:t> β</a:t>
            </a:r>
            <a:r>
              <a:rPr lang="en-GB" dirty="0" err="1">
                <a:latin typeface="Avenir"/>
                <a:cs typeface="Poppins"/>
              </a:rPr>
              <a:t>ιωμ</a:t>
            </a:r>
            <a:r>
              <a:rPr lang="en-GB" dirty="0">
                <a:latin typeface="Avenir"/>
                <a:cs typeface="Poppins"/>
              </a:rPr>
              <a:t>α</a:t>
            </a:r>
            <a:r>
              <a:rPr lang="en-GB" dirty="0" err="1">
                <a:latin typeface="Avenir"/>
                <a:cs typeface="Poppins"/>
              </a:rPr>
              <a:t>τικής</a:t>
            </a:r>
            <a:r>
              <a:rPr lang="en-GB" dirty="0">
                <a:latin typeface="Avenir"/>
                <a:cs typeface="Poppins"/>
              </a:rPr>
              <a:t> </a:t>
            </a:r>
            <a:r>
              <a:rPr lang="en-GB" dirty="0" err="1">
                <a:latin typeface="Avenir"/>
                <a:cs typeface="Poppins"/>
              </a:rPr>
              <a:t>τουριστικής</a:t>
            </a:r>
            <a:r>
              <a:rPr lang="en-GB" dirty="0">
                <a:latin typeface="Avenir"/>
                <a:cs typeface="Poppins"/>
              </a:rPr>
              <a:t> </a:t>
            </a:r>
            <a:r>
              <a:rPr lang="en-GB" dirty="0" err="1">
                <a:latin typeface="Avenir"/>
                <a:cs typeface="Poppins"/>
              </a:rPr>
              <a:t>εμ</a:t>
            </a:r>
            <a:r>
              <a:rPr lang="en-GB" dirty="0">
                <a:latin typeface="Avenir"/>
                <a:cs typeface="Poppins"/>
              </a:rPr>
              <a:t>π</a:t>
            </a:r>
            <a:r>
              <a:rPr lang="en-GB" dirty="0" err="1">
                <a:latin typeface="Avenir"/>
                <a:cs typeface="Poppins"/>
              </a:rPr>
              <a:t>ειρί</a:t>
            </a:r>
            <a:r>
              <a:rPr lang="en-GB" dirty="0">
                <a:latin typeface="Avenir"/>
                <a:cs typeface="Poppins"/>
              </a:rPr>
              <a:t>ας  </a:t>
            </a:r>
            <a:endParaRPr lang="sl-SI" dirty="0">
              <a:cs typeface="Poppins"/>
            </a:endParaRP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50960"/>
            <a:ext cx="558216" cy="673765"/>
          </a:xfrm>
        </p:spPr>
        <p:txBody>
          <a:bodyPr/>
          <a:lstStyle/>
          <a:p>
            <a:r>
              <a:rPr lang="sl-SI" dirty="0"/>
              <a:t>04</a:t>
            </a:r>
            <a:endParaRPr lang="en-US" dirty="0"/>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7922" y="4450960"/>
            <a:ext cx="5885809" cy="673765"/>
          </a:xfrm>
        </p:spPr>
        <p:txBody>
          <a:bodyPr/>
          <a:lstStyle/>
          <a:p>
            <a:pPr>
              <a:spcBef>
                <a:spcPts val="0"/>
              </a:spcBef>
              <a:buClr>
                <a:srgbClr val="7F7F7F"/>
              </a:buClr>
              <a:buSzPts val="1400"/>
            </a:pPr>
            <a:r>
              <a:rPr lang="en-GB" dirty="0" err="1">
                <a:latin typeface="Avenir"/>
                <a:cs typeface="Poppins"/>
              </a:rPr>
              <a:t>Μετ</a:t>
            </a:r>
            <a:r>
              <a:rPr lang="en-GB" dirty="0">
                <a:latin typeface="Avenir"/>
                <a:cs typeface="Poppins"/>
              </a:rPr>
              <a:t>α</a:t>
            </a:r>
            <a:r>
              <a:rPr lang="en-GB" dirty="0" err="1">
                <a:latin typeface="Avenir"/>
                <a:cs typeface="Poppins"/>
              </a:rPr>
              <a:t>τρο</a:t>
            </a:r>
            <a:r>
              <a:rPr lang="en-GB" dirty="0">
                <a:latin typeface="Avenir"/>
                <a:cs typeface="Poppins"/>
              </a:rPr>
              <a:t>πή </a:t>
            </a:r>
            <a:r>
              <a:rPr lang="en-GB" dirty="0" err="1">
                <a:latin typeface="Avenir"/>
                <a:cs typeface="Poppins"/>
              </a:rPr>
              <a:t>μι</a:t>
            </a:r>
            <a:r>
              <a:rPr lang="en-GB" dirty="0">
                <a:latin typeface="Avenir"/>
                <a:cs typeface="Poppins"/>
              </a:rPr>
              <a:t>ας </a:t>
            </a:r>
            <a:r>
              <a:rPr lang="en-GB" dirty="0" err="1">
                <a:latin typeface="Avenir"/>
                <a:cs typeface="Poppins"/>
              </a:rPr>
              <a:t>τουριστικής</a:t>
            </a:r>
            <a:r>
              <a:rPr lang="en-GB" dirty="0">
                <a:latin typeface="Avenir"/>
                <a:cs typeface="Poppins"/>
              </a:rPr>
              <a:t> </a:t>
            </a:r>
            <a:r>
              <a:rPr lang="en-GB" dirty="0" err="1">
                <a:latin typeface="Avenir"/>
                <a:cs typeface="Poppins"/>
              </a:rPr>
              <a:t>εμ</a:t>
            </a:r>
            <a:r>
              <a:rPr lang="en-GB" dirty="0">
                <a:latin typeface="Avenir"/>
                <a:cs typeface="Poppins"/>
              </a:rPr>
              <a:t>π</a:t>
            </a:r>
            <a:r>
              <a:rPr lang="en-GB" dirty="0" err="1">
                <a:latin typeface="Avenir"/>
                <a:cs typeface="Poppins"/>
              </a:rPr>
              <a:t>ειρί</a:t>
            </a:r>
            <a:r>
              <a:rPr lang="en-GB" dirty="0">
                <a:latin typeface="Avenir"/>
                <a:cs typeface="Poppins"/>
              </a:rPr>
              <a:t>ας </a:t>
            </a:r>
            <a:r>
              <a:rPr lang="en-GB" dirty="0" err="1">
                <a:latin typeface="Avenir"/>
                <a:cs typeface="Poppins"/>
              </a:rPr>
              <a:t>σε</a:t>
            </a:r>
            <a:r>
              <a:rPr lang="en-GB" dirty="0">
                <a:latin typeface="Avenir"/>
                <a:cs typeface="Poppins"/>
              </a:rPr>
              <a:t> β</a:t>
            </a:r>
            <a:r>
              <a:rPr lang="en-GB" dirty="0" err="1">
                <a:latin typeface="Avenir"/>
                <a:cs typeface="Poppins"/>
              </a:rPr>
              <a:t>ιωμ</a:t>
            </a:r>
            <a:r>
              <a:rPr lang="en-GB" dirty="0">
                <a:latin typeface="Avenir"/>
                <a:cs typeface="Poppins"/>
              </a:rPr>
              <a:t>α</a:t>
            </a:r>
            <a:r>
              <a:rPr lang="en-GB" dirty="0" err="1">
                <a:latin typeface="Avenir"/>
                <a:cs typeface="Poppins"/>
              </a:rPr>
              <a:t>τική</a:t>
            </a:r>
            <a:r>
              <a:rPr lang="en-GB" dirty="0">
                <a:latin typeface="Avenir"/>
                <a:cs typeface="Poppins"/>
              </a:rPr>
              <a:t> </a:t>
            </a:r>
            <a:r>
              <a:rPr lang="en-GB" dirty="0" err="1">
                <a:latin typeface="Avenir"/>
                <a:cs typeface="Poppins"/>
              </a:rPr>
              <a:t>τουριστική</a:t>
            </a:r>
            <a:r>
              <a:rPr lang="en-GB" dirty="0">
                <a:latin typeface="Avenir"/>
                <a:cs typeface="Poppins"/>
              </a:rPr>
              <a:t> </a:t>
            </a:r>
            <a:r>
              <a:rPr lang="en-GB" dirty="0" err="1">
                <a:latin typeface="Avenir"/>
                <a:cs typeface="Poppins"/>
              </a:rPr>
              <a:t>εμ</a:t>
            </a:r>
            <a:r>
              <a:rPr lang="en-GB" dirty="0">
                <a:latin typeface="Avenir"/>
                <a:cs typeface="Poppins"/>
              </a:rPr>
              <a:t>π</a:t>
            </a:r>
            <a:r>
              <a:rPr lang="en-GB" dirty="0" err="1">
                <a:latin typeface="Avenir"/>
                <a:cs typeface="Poppins"/>
              </a:rPr>
              <a:t>ειρί</a:t>
            </a:r>
            <a:r>
              <a:rPr lang="en-GB" dirty="0">
                <a:latin typeface="Avenir"/>
                <a:cs typeface="Poppins"/>
              </a:rPr>
              <a:t>α </a:t>
            </a:r>
            <a:endParaRPr lang="sl-SI" dirty="0">
              <a:cs typeface="Poppins"/>
            </a:endParaRPr>
          </a:p>
        </p:txBody>
      </p:sp>
      <p:sp>
        <p:nvSpPr>
          <p:cNvPr id="16" name="Text Placeholder 11">
            <a:extLst>
              <a:ext uri="{FF2B5EF4-FFF2-40B4-BE49-F238E27FC236}">
                <a16:creationId xmlns:a16="http://schemas.microsoft.com/office/drawing/2014/main" id="{77FB18E1-7F4F-4ED8-A177-50BF93348A4B}"/>
              </a:ext>
            </a:extLst>
          </p:cNvPr>
          <p:cNvSpPr txBox="1">
            <a:spLocks/>
          </p:cNvSpPr>
          <p:nvPr/>
        </p:nvSpPr>
        <p:spPr>
          <a:xfrm>
            <a:off x="530560" y="533488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05</a:t>
            </a:r>
            <a:endParaRPr lang="en-US" dirty="0"/>
          </a:p>
        </p:txBody>
      </p:sp>
      <p:sp>
        <p:nvSpPr>
          <p:cNvPr id="17" name="Text Placeholder 12">
            <a:extLst>
              <a:ext uri="{FF2B5EF4-FFF2-40B4-BE49-F238E27FC236}">
                <a16:creationId xmlns:a16="http://schemas.microsoft.com/office/drawing/2014/main" id="{ED30FCAF-7C6A-4738-87ED-575F9FD4845F}"/>
              </a:ext>
            </a:extLst>
          </p:cNvPr>
          <p:cNvSpPr txBox="1">
            <a:spLocks/>
          </p:cNvSpPr>
          <p:nvPr/>
        </p:nvSpPr>
        <p:spPr>
          <a:xfrm>
            <a:off x="1466497" y="5477755"/>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F7F7F"/>
              </a:buClr>
              <a:buSzPts val="1400"/>
            </a:pPr>
            <a:r>
              <a:rPr lang="en-US" dirty="0" err="1">
                <a:latin typeface="Avenir"/>
                <a:cs typeface="Poppins"/>
              </a:rPr>
              <a:t>Μελέτες</a:t>
            </a:r>
            <a:r>
              <a:rPr lang="en-US" dirty="0">
                <a:latin typeface="Avenir"/>
                <a:cs typeface="Poppins"/>
              </a:rPr>
              <a:t> π</a:t>
            </a:r>
            <a:r>
              <a:rPr lang="en-US" dirty="0" err="1">
                <a:latin typeface="Avenir"/>
                <a:cs typeface="Poppins"/>
              </a:rPr>
              <a:t>ερι</a:t>
            </a:r>
            <a:r>
              <a:rPr lang="en-US" dirty="0">
                <a:latin typeface="Avenir"/>
                <a:cs typeface="Poppins"/>
              </a:rPr>
              <a:t>π</a:t>
            </a:r>
            <a:r>
              <a:rPr lang="en-US" dirty="0" err="1">
                <a:latin typeface="Avenir"/>
                <a:cs typeface="Poppins"/>
              </a:rPr>
              <a:t>τώσεων</a:t>
            </a:r>
            <a:r>
              <a:rPr lang="en-US" dirty="0">
                <a:latin typeface="Avenir"/>
                <a:cs typeface="Poppins"/>
              </a:rPr>
              <a:t> επ</a:t>
            </a:r>
            <a:r>
              <a:rPr lang="en-US" dirty="0" err="1">
                <a:latin typeface="Avenir"/>
                <a:cs typeface="Poppins"/>
              </a:rPr>
              <a:t>ιτυχημένων</a:t>
            </a:r>
            <a:r>
              <a:rPr lang="en-US" dirty="0">
                <a:latin typeface="Avenir"/>
                <a:cs typeface="Poppins"/>
              </a:rPr>
              <a:t> β</a:t>
            </a:r>
            <a:r>
              <a:rPr lang="en-US" dirty="0" err="1">
                <a:latin typeface="Avenir"/>
                <a:cs typeface="Poppins"/>
              </a:rPr>
              <a:t>ιωμ</a:t>
            </a:r>
            <a:r>
              <a:rPr lang="en-US" dirty="0">
                <a:latin typeface="Avenir"/>
                <a:cs typeface="Poppins"/>
              </a:rPr>
              <a:t>α</a:t>
            </a:r>
            <a:r>
              <a:rPr lang="en-US" dirty="0" err="1">
                <a:latin typeface="Avenir"/>
                <a:cs typeface="Poppins"/>
              </a:rPr>
              <a:t>τικών</a:t>
            </a:r>
            <a:r>
              <a:rPr lang="en-US" dirty="0">
                <a:latin typeface="Avenir"/>
                <a:cs typeface="Poppins"/>
              </a:rPr>
              <a:t> </a:t>
            </a:r>
            <a:r>
              <a:rPr lang="en-US" dirty="0" err="1">
                <a:latin typeface="Avenir"/>
                <a:cs typeface="Poppins"/>
              </a:rPr>
              <a:t>τουριστικών</a:t>
            </a:r>
            <a:r>
              <a:rPr lang="en-US" dirty="0">
                <a:latin typeface="Avenir"/>
                <a:cs typeface="Poppins"/>
              </a:rPr>
              <a:t> </a:t>
            </a:r>
            <a:r>
              <a:rPr lang="en-US" dirty="0" err="1">
                <a:latin typeface="Avenir"/>
                <a:cs typeface="Poppins"/>
              </a:rPr>
              <a:t>εμ</a:t>
            </a:r>
            <a:r>
              <a:rPr lang="en-US" dirty="0">
                <a:latin typeface="Avenir"/>
                <a:cs typeface="Poppins"/>
              </a:rPr>
              <a:t>π</a:t>
            </a:r>
            <a:r>
              <a:rPr lang="en-US" dirty="0" err="1">
                <a:latin typeface="Avenir"/>
                <a:cs typeface="Poppins"/>
              </a:rPr>
              <a:t>ειριών</a:t>
            </a:r>
            <a:endParaRPr lang="en-US" dirty="0" err="1"/>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1407942"/>
            <a:ext cx="5946309" cy="5450058"/>
          </a:xfrm>
        </p:spPr>
        <p:txBody>
          <a:bodyPr/>
          <a:lstStyle/>
          <a:p>
            <a:pPr algn="just">
              <a:buClr>
                <a:schemeClr val="dk1"/>
              </a:buClr>
              <a:buSzPts val="1100"/>
            </a:pPr>
            <a:r>
              <a:rPr lang="en-GB" sz="2000" dirty="0">
                <a:solidFill>
                  <a:schemeClr val="bg1">
                    <a:lumMod val="50000"/>
                  </a:schemeClr>
                </a:solidFill>
                <a:latin typeface="Avenir"/>
                <a:cs typeface="Poppins"/>
              </a:rPr>
              <a:t>Τα παιχνίδια εικονικής πραγματικότητας είναι </a:t>
            </a:r>
            <a:r>
              <a:rPr lang="en-GB" sz="2000" b="1" dirty="0">
                <a:solidFill>
                  <a:schemeClr val="bg1">
                    <a:lumMod val="50000"/>
                  </a:schemeClr>
                </a:solidFill>
                <a:latin typeface="Avenir"/>
                <a:cs typeface="Poppins"/>
              </a:rPr>
              <a:t>κατάλληλα για την εμπλοκή των επισκεπτών σε ιστορίες πολιτιστικής κληρονομιάς</a:t>
            </a:r>
            <a:r>
              <a:rPr lang="en-GB" sz="2000" dirty="0">
                <a:solidFill>
                  <a:schemeClr val="bg1">
                    <a:lumMod val="50000"/>
                  </a:schemeClr>
                </a:solidFill>
                <a:latin typeface="Avenir"/>
                <a:cs typeface="Poppins"/>
              </a:rPr>
              <a:t>, ιδίως όταν τα υλικά κατάλοιπα είναι σπάνια, δυσπρόσιτα ή άλλως απρόσιτα από κοντά. </a:t>
            </a:r>
            <a:endParaRPr lang="sl-SI" sz="2000"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sl-SI" sz="2000" b="1" dirty="0">
              <a:solidFill>
                <a:schemeClr val="bg1">
                  <a:lumMod val="50000"/>
                </a:schemeClr>
              </a:solidFill>
            </a:endParaRPr>
          </a:p>
          <a:p>
            <a:pPr marL="0" lvl="0" indent="0" algn="just" rtl="0">
              <a:spcBef>
                <a:spcPts val="0"/>
              </a:spcBef>
              <a:spcAft>
                <a:spcPts val="0"/>
              </a:spcAft>
              <a:buClr>
                <a:schemeClr val="dk1"/>
              </a:buClr>
              <a:buSzPts val="1100"/>
              <a:buFont typeface="Arial"/>
              <a:buNone/>
            </a:pPr>
            <a:r>
              <a:rPr lang="en-GB" sz="2000" dirty="0">
                <a:solidFill>
                  <a:schemeClr val="bg1">
                    <a:lumMod val="50000"/>
                  </a:schemeClr>
                </a:solidFill>
                <a:latin typeface="Avenir"/>
                <a:cs typeface="Poppins"/>
              </a:rPr>
              <a:t>Με το παιχνίδι </a:t>
            </a:r>
            <a:r>
              <a:rPr lang="sl-SI" sz="2000" dirty="0">
                <a:solidFill>
                  <a:schemeClr val="bg1">
                    <a:lumMod val="50000"/>
                  </a:schemeClr>
                </a:solidFill>
                <a:cs typeface="Poppins"/>
              </a:rPr>
              <a:t>VR</a:t>
            </a:r>
            <a:r>
              <a:rPr lang="en-GB" sz="2000" dirty="0">
                <a:solidFill>
                  <a:schemeClr val="bg1">
                    <a:lumMod val="50000"/>
                  </a:schemeClr>
                </a:solidFill>
                <a:latin typeface="Avenir"/>
                <a:cs typeface="Poppins"/>
              </a:rPr>
              <a:t>, μπορείτε:</a:t>
            </a:r>
          </a:p>
          <a:p>
            <a:pPr marL="0" lvl="0" indent="0" algn="just" rtl="0">
              <a:spcBef>
                <a:spcPts val="0"/>
              </a:spcBef>
              <a:spcAft>
                <a:spcPts val="0"/>
              </a:spcAft>
              <a:buClr>
                <a:schemeClr val="dk1"/>
              </a:buClr>
              <a:buSzPts val="1100"/>
              <a:buFont typeface="Arial"/>
              <a:buNone/>
            </a:pPr>
            <a:endParaRPr lang="en-GB" sz="9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παρέχουν εμπειρία παιχνιδιού και μάθησης,</a:t>
            </a:r>
            <a:endParaRPr lang="sl-SI" sz="2000" dirty="0">
              <a:solidFill>
                <a:schemeClr val="bg1">
                  <a:lumMod val="50000"/>
                </a:schemeClr>
              </a:solidFill>
              <a:cs typeface="Poppins"/>
            </a:endParaRPr>
          </a:p>
          <a:p>
            <a:pPr marL="285750" lvl="0" indent="-285750" algn="just" rtl="0">
              <a:spcBef>
                <a:spcPts val="0"/>
              </a:spcBef>
              <a:spcAft>
                <a:spcPts val="0"/>
              </a:spcAft>
              <a:buClr>
                <a:schemeClr val="dk1"/>
              </a:buClr>
              <a:buSzPts val="1100"/>
              <a:buFont typeface="Arial" panose="020B0604020202020204" pitchFamily="34" charset="0"/>
              <a:buChar char="•"/>
            </a:pPr>
            <a:endParaRPr lang="en-GB" sz="900" dirty="0">
              <a:solidFill>
                <a:schemeClr val="bg1">
                  <a:lumMod val="50000"/>
                </a:schemeClr>
              </a:solidFill>
            </a:endParaRPr>
          </a:p>
          <a:p>
            <a:pPr marL="285750" indent="-285750" algn="just">
              <a:buClr>
                <a:schemeClr val="dk1"/>
              </a:buClr>
              <a:buSzPts val="1100"/>
              <a:buFont typeface="Arial" panose="020B0604020202020204" pitchFamily="34" charset="0"/>
              <a:buChar char="•"/>
            </a:pPr>
            <a:r>
              <a:rPr lang="en-GB" sz="2000" dirty="0">
                <a:latin typeface="Avenir"/>
                <a:cs typeface="Poppins"/>
              </a:rPr>
              <a:t>αφηγηθείτε μια ιστορία (κάντε τον επισκέπτη πρωταγωνιστή)</a:t>
            </a:r>
            <a:r>
              <a:rPr lang="sl-SI" sz="2000" dirty="0">
                <a:cs typeface="Poppins"/>
              </a:rPr>
              <a:t>,</a:t>
            </a:r>
          </a:p>
          <a:p>
            <a:pPr marL="285750" indent="-285750" algn="just">
              <a:buClr>
                <a:schemeClr val="dk1"/>
              </a:buClr>
              <a:buSzPts val="1100"/>
              <a:buFont typeface="Arial" panose="020B0604020202020204" pitchFamily="34" charset="0"/>
              <a:buChar char="•"/>
            </a:pPr>
            <a:endParaRPr lang="en-GB" sz="900" dirty="0">
              <a:solidFill>
                <a:schemeClr val="bg1">
                  <a:lumMod val="50000"/>
                </a:schemeClr>
              </a:solidFill>
            </a:endParaRPr>
          </a:p>
          <a:p>
            <a:pPr marL="285750" lvl="0" indent="-285750" algn="just" rtl="0">
              <a:spcBef>
                <a:spcPts val="0"/>
              </a:spcBef>
              <a:spcAft>
                <a:spcPts val="0"/>
              </a:spcAft>
              <a:buClr>
                <a:schemeClr val="dk1"/>
              </a:buClr>
              <a:buSzPts val="1100"/>
              <a:buFont typeface="Arial" panose="020B0604020202020204" pitchFamily="34" charset="0"/>
              <a:buChar char="•"/>
            </a:pPr>
            <a:r>
              <a:rPr lang="en-GB" sz="2000" dirty="0">
                <a:solidFill>
                  <a:schemeClr val="bg1">
                    <a:lumMod val="50000"/>
                  </a:schemeClr>
                </a:solidFill>
                <a:latin typeface="Avenir"/>
                <a:cs typeface="Poppins"/>
              </a:rPr>
              <a:t>προσομοιώνουν την αλληλεπίδραση με </a:t>
            </a:r>
            <a:r>
              <a:rPr lang="en-GB" sz="2000" dirty="0">
                <a:latin typeface="Avenir"/>
                <a:cs typeface="Poppins"/>
              </a:rPr>
              <a:t>αντικείμενα ή χώρους,</a:t>
            </a:r>
          </a:p>
          <a:p>
            <a:pPr marL="0" lvl="0" indent="0" algn="just" rtl="0">
              <a:spcBef>
                <a:spcPts val="0"/>
              </a:spcBef>
              <a:spcAft>
                <a:spcPts val="0"/>
              </a:spcAft>
              <a:buClr>
                <a:schemeClr val="dk1"/>
              </a:buClr>
              <a:buSzPts val="1100"/>
              <a:buFont typeface="Arial"/>
              <a:buNone/>
            </a:pPr>
            <a:endParaRPr lang="en-GB" sz="1400" b="1" dirty="0"/>
          </a:p>
        </p:txBody>
      </p:sp>
      <p:sp>
        <p:nvSpPr>
          <p:cNvPr id="10" name="Text Placeholder 4">
            <a:extLst>
              <a:ext uri="{FF2B5EF4-FFF2-40B4-BE49-F238E27FC236}">
                <a16:creationId xmlns:a16="http://schemas.microsoft.com/office/drawing/2014/main" id="{FFE446CC-F05E-4023-AF59-B3323E55D20D}"/>
              </a:ext>
            </a:extLst>
          </p:cNvPr>
          <p:cNvSpPr txBox="1">
            <a:spLocks/>
          </p:cNvSpPr>
          <p:nvPr/>
        </p:nvSpPr>
        <p:spPr>
          <a:xfrm>
            <a:off x="7019925" y="2208743"/>
            <a:ext cx="3692525" cy="65332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στην </a:t>
            </a:r>
            <a:r>
              <a:rPr lang="en-GB" sz="1800" b="0" dirty="0">
                <a:solidFill>
                  <a:srgbClr val="7F7F7F"/>
                </a:solidFill>
                <a:cs typeface="Poppins" pitchFamily="2" charset="77"/>
              </a:rPr>
              <a:t>εικόνα για να δείτε το παράδειγμα 2 ενός </a:t>
            </a:r>
            <a:r>
              <a:rPr lang="en-GB" sz="1800" b="0" dirty="0">
                <a:solidFill>
                  <a:srgbClr val="7F7F7F"/>
                </a:solidFill>
                <a:latin typeface="Avenir" panose="02000503020000020003" pitchFamily="2" charset="0"/>
                <a:cs typeface="Poppins" pitchFamily="2" charset="77"/>
              </a:rPr>
              <a:t>παιχνιδιού VR</a:t>
            </a:r>
          </a:p>
        </p:txBody>
      </p:sp>
      <p:pic>
        <p:nvPicPr>
          <p:cNvPr id="16" name="Označba mesta slike 15">
            <a:hlinkClick r:id="rId2"/>
            <a:extLst>
              <a:ext uri="{FF2B5EF4-FFF2-40B4-BE49-F238E27FC236}">
                <a16:creationId xmlns:a16="http://schemas.microsoft.com/office/drawing/2014/main" id="{99B3DE41-25C8-44E8-8737-8D84B134D5E7}"/>
              </a:ext>
            </a:extLst>
          </p:cNvPr>
          <p:cNvPicPr>
            <a:picLocks noGrp="1" noChangeAspect="1"/>
          </p:cNvPicPr>
          <p:nvPr>
            <p:ph type="pic" sz="quarter" idx="13"/>
          </p:nvPr>
        </p:nvPicPr>
        <p:blipFill>
          <a:blip r:embed="rId3" cstate="print"/>
          <a:srcRect l="4227" r="4227"/>
          <a:stretch>
            <a:fillRect/>
          </a:stretch>
        </p:blipFill>
        <p:spPr>
          <a:xfrm>
            <a:off x="7019925" y="3028950"/>
            <a:ext cx="3692525" cy="3829050"/>
          </a:xfrm>
          <a:prstGeom prst="rect">
            <a:avLst/>
          </a:prstGeom>
        </p:spPr>
      </p:pic>
      <p:sp>
        <p:nvSpPr>
          <p:cNvPr id="19" name="Text Placeholder 4">
            <a:extLst>
              <a:ext uri="{FF2B5EF4-FFF2-40B4-BE49-F238E27FC236}">
                <a16:creationId xmlns:a16="http://schemas.microsoft.com/office/drawing/2014/main" id="{480379AD-D27F-4551-8970-FA5144195712}"/>
              </a:ext>
            </a:extLst>
          </p:cNvPr>
          <p:cNvSpPr>
            <a:spLocks noGrp="1"/>
          </p:cNvSpPr>
          <p:nvPr>
            <p:ph type="body" sz="quarter" idx="15"/>
          </p:nvPr>
        </p:nvSpPr>
        <p:spPr>
          <a:xfrm>
            <a:off x="418978" y="407991"/>
            <a:ext cx="5614878" cy="631527"/>
          </a:xfrm>
        </p:spPr>
        <p:txBody>
          <a:bodyPr vert="horz" lIns="91440" tIns="45720" rIns="91440" bIns="45720" rtlCol="0" anchor="t">
            <a:noAutofit/>
          </a:bodyPr>
          <a:lstStyle/>
          <a:p>
            <a:pPr marL="0" lvl="0" indent="0" algn="just" rtl="0">
              <a:lnSpc>
                <a:spcPct val="100000"/>
              </a:lnSpc>
              <a:spcBef>
                <a:spcPts val="0"/>
              </a:spcBef>
              <a:spcAft>
                <a:spcPts val="0"/>
              </a:spcAft>
              <a:buClr>
                <a:srgbClr val="E43794"/>
              </a:buClr>
              <a:buSzPts val="2000"/>
              <a:buNone/>
            </a:pPr>
            <a:r>
              <a:rPr lang="en-US" sz="3200" b="1" dirty="0">
                <a:latin typeface="Avenir Black"/>
                <a:cs typeface="Poppins SemiBold"/>
              </a:rPr>
              <a:t>Παιχνίδι VR</a:t>
            </a:r>
          </a:p>
        </p:txBody>
      </p:sp>
    </p:spTree>
    <p:extLst>
      <p:ext uri="{BB962C8B-B14F-4D97-AF65-F5344CB8AC3E}">
        <p14:creationId xmlns:p14="http://schemas.microsoft.com/office/powerpoint/2010/main" val="343845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vert="horz" lIns="91440" tIns="45720" rIns="91440" bIns="45720" rtlCol="0" anchor="t">
            <a:noAutofit/>
          </a:bodyPr>
          <a:lstStyle/>
          <a:p>
            <a:pPr marL="0" lvl="0" indent="0" algn="just" rtl="0">
              <a:lnSpc>
                <a:spcPct val="100000"/>
              </a:lnSpc>
              <a:spcBef>
                <a:spcPts val="0"/>
              </a:spcBef>
              <a:spcAft>
                <a:spcPts val="0"/>
              </a:spcAft>
              <a:buClr>
                <a:srgbClr val="E43794"/>
              </a:buClr>
              <a:buSzPts val="2000"/>
              <a:buNone/>
            </a:pPr>
            <a:r>
              <a:rPr lang="en-US" sz="3200" b="1" dirty="0">
                <a:latin typeface="Avenir Black"/>
                <a:cs typeface="Poppins SemiBold"/>
              </a:rPr>
              <a:t>Εικονικές περιηγήσεις</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204547"/>
            <a:ext cx="5755905" cy="5108344"/>
          </a:xfrm>
        </p:spPr>
        <p:txBody>
          <a:bodyPr/>
          <a:lstStyle/>
          <a:p>
            <a:pPr>
              <a:buClr>
                <a:schemeClr val="dk1"/>
              </a:buClr>
              <a:buSzPts val="1100"/>
            </a:pPr>
            <a:r>
              <a:rPr lang="en-GB" sz="2000" dirty="0">
                <a:solidFill>
                  <a:schemeClr val="bg1">
                    <a:lumMod val="50000"/>
                  </a:schemeClr>
                </a:solidFill>
                <a:latin typeface="Avenir"/>
                <a:cs typeface="Poppins"/>
              </a:rPr>
              <a:t>Οι εικονικές περιηγήσεις </a:t>
            </a:r>
            <a:r>
              <a:rPr lang="en-GB" sz="2000" b="1" dirty="0">
                <a:latin typeface="Avenir"/>
                <a:cs typeface="Poppins"/>
              </a:rPr>
              <a:t>προσφέρουν μια πανοραμική άποψη 360° ή μια προσομοίωση βίντεο ενός τόπου</a:t>
            </a:r>
            <a:r>
              <a:rPr lang="en-GB" sz="2000" dirty="0">
                <a:latin typeface="Avenir"/>
                <a:cs typeface="Poppins"/>
              </a:rPr>
              <a:t>. Αυτές μπορούν να αποτελέσουν μια από τις επιλογές χαμηλότερου κόστους για τη δημιουργία μιας καθηλωτικής εμπειρίας.</a:t>
            </a:r>
          </a:p>
          <a:p>
            <a:pPr marL="0" lvl="0" indent="0" rtl="0">
              <a:spcBef>
                <a:spcPts val="0"/>
              </a:spcBef>
              <a:spcAft>
                <a:spcPts val="0"/>
              </a:spcAft>
              <a:buClr>
                <a:schemeClr val="dk1"/>
              </a:buClr>
              <a:buSzPts val="1100"/>
              <a:buFont typeface="Arial"/>
              <a:buNone/>
            </a:pPr>
            <a:endParaRPr lang="en-GB" sz="900" dirty="0"/>
          </a:p>
          <a:p>
            <a:pPr>
              <a:buClr>
                <a:schemeClr val="dk1"/>
              </a:buClr>
              <a:buSzPts val="1100"/>
            </a:pPr>
            <a:r>
              <a:rPr lang="en-GB" sz="2000" dirty="0">
                <a:latin typeface="Avenir"/>
                <a:cs typeface="Poppins"/>
              </a:rPr>
              <a:t>Μπορούν να προβληθούν </a:t>
            </a:r>
            <a:r>
              <a:rPr lang="en-GB" sz="2000" b="1" dirty="0">
                <a:latin typeface="Avenir"/>
                <a:cs typeface="Poppins"/>
              </a:rPr>
              <a:t>μέσω ενός προγράμματος περιήγησης</a:t>
            </a:r>
            <a:r>
              <a:rPr lang="en-GB" sz="2000" dirty="0">
                <a:latin typeface="Avenir"/>
                <a:cs typeface="Poppins"/>
              </a:rPr>
              <a:t>, μιας </a:t>
            </a:r>
            <a:r>
              <a:rPr lang="en-GB" sz="2000" b="1" dirty="0">
                <a:latin typeface="Avenir"/>
                <a:cs typeface="Poppins"/>
              </a:rPr>
              <a:t>εφαρμογής </a:t>
            </a:r>
            <a:r>
              <a:rPr lang="en-GB" sz="2000" dirty="0">
                <a:latin typeface="Avenir"/>
                <a:cs typeface="Poppins"/>
              </a:rPr>
              <a:t>ή μέσω ενός σετ </a:t>
            </a:r>
            <a:r>
              <a:rPr lang="en-GB" sz="2000" b="1" dirty="0">
                <a:latin typeface="Avenir"/>
                <a:cs typeface="Poppins"/>
              </a:rPr>
              <a:t>γυαλιών VR</a:t>
            </a:r>
            <a:r>
              <a:rPr lang="en-GB" sz="2000" dirty="0">
                <a:latin typeface="Avenir"/>
                <a:cs typeface="Poppins"/>
              </a:rPr>
              <a:t>. </a:t>
            </a:r>
          </a:p>
          <a:p>
            <a:pPr>
              <a:buClr>
                <a:schemeClr val="dk1"/>
              </a:buClr>
              <a:buSzPts val="1100"/>
            </a:pPr>
            <a:endParaRPr lang="en-GB" sz="900" dirty="0"/>
          </a:p>
          <a:p>
            <a:pPr marL="0" lvl="0" indent="0" rtl="0">
              <a:spcBef>
                <a:spcPts val="0"/>
              </a:spcBef>
              <a:spcAft>
                <a:spcPts val="0"/>
              </a:spcAft>
              <a:buClr>
                <a:schemeClr val="dk1"/>
              </a:buClr>
              <a:buSzPts val="1100"/>
              <a:buFont typeface="Arial"/>
              <a:buNone/>
            </a:pPr>
            <a:r>
              <a:rPr lang="en-GB" sz="2000" b="1" dirty="0">
                <a:solidFill>
                  <a:schemeClr val="bg1">
                    <a:lumMod val="50000"/>
                  </a:schemeClr>
                </a:solidFill>
                <a:latin typeface="Avenir"/>
                <a:cs typeface="Poppins"/>
              </a:rPr>
              <a:t>Μπορούν επίσης να χρησιμοποιούν μοντέλα </a:t>
            </a:r>
            <a:r>
              <a:rPr lang="en-GB" sz="2000" dirty="0">
                <a:solidFill>
                  <a:schemeClr val="bg1">
                    <a:lumMod val="50000"/>
                  </a:schemeClr>
                </a:solidFill>
                <a:latin typeface="Avenir"/>
                <a:cs typeface="Poppins"/>
              </a:rPr>
              <a:t>αντί για βίντεο και εικόνες από την πραγματική ζωή και </a:t>
            </a:r>
            <a:r>
              <a:rPr lang="en-GB" sz="2000" b="1" dirty="0">
                <a:latin typeface="Avenir"/>
                <a:cs typeface="Poppins"/>
              </a:rPr>
              <a:t>είναι σε θέση να προσφέρουν κάποιο επίπεδο διαδραστικότητας</a:t>
            </a:r>
            <a:r>
              <a:rPr lang="en-GB" sz="2000" dirty="0">
                <a:latin typeface="Avenir"/>
                <a:cs typeface="Poppins"/>
              </a:rPr>
              <a:t>. </a:t>
            </a:r>
            <a:endParaRPr lang="en-GB" sz="2000" dirty="0"/>
          </a:p>
          <a:p>
            <a:pPr marL="0" lvl="0" indent="0" rtl="0">
              <a:spcBef>
                <a:spcPts val="0"/>
              </a:spcBef>
              <a:spcAft>
                <a:spcPts val="0"/>
              </a:spcAft>
              <a:buClr>
                <a:schemeClr val="dk1"/>
              </a:buClr>
              <a:buSzPts val="1100"/>
              <a:buFont typeface="Arial"/>
              <a:buNone/>
            </a:pPr>
            <a:endParaRPr lang="en-GB" sz="2000" dirty="0"/>
          </a:p>
          <a:p>
            <a:pPr marL="0" lvl="0" indent="0" rtl="0">
              <a:spcBef>
                <a:spcPts val="0"/>
              </a:spcBef>
              <a:spcAft>
                <a:spcPts val="0"/>
              </a:spcAft>
              <a:buClr>
                <a:schemeClr val="dk1"/>
              </a:buClr>
              <a:buSzPts val="1100"/>
              <a:buFont typeface="Arial"/>
              <a:buNone/>
            </a:pPr>
            <a:r>
              <a:rPr lang="en-GB" sz="2000" dirty="0">
                <a:latin typeface="Avenir"/>
                <a:cs typeface="Poppins"/>
              </a:rPr>
              <a:t>Διαβάστε περισσότερα για τις εικονικές περιηγήσεις στη Wikipedia </a:t>
            </a:r>
            <a:r>
              <a:rPr lang="en-GB" sz="2000" b="1" dirty="0">
                <a:solidFill>
                  <a:schemeClr val="bg1">
                    <a:lumMod val="50000"/>
                  </a:schemeClr>
                </a:solidFill>
                <a:latin typeface="Avenir"/>
                <a:cs typeface="Poppins"/>
                <a:hlinkClick r:id="rId2">
                  <a:extLst>
                    <a:ext uri="{A12FA001-AC4F-418D-AE19-62706E023703}">
                      <ahyp:hlinkClr xmlns:ahyp="http://schemas.microsoft.com/office/drawing/2018/hyperlinkcolor" val="tx"/>
                    </a:ext>
                  </a:extLst>
                </a:hlinkClick>
              </a:rPr>
              <a:t>🕮</a:t>
            </a:r>
            <a:endParaRPr lang="en-GB" sz="2000" b="1" dirty="0">
              <a:solidFill>
                <a:schemeClr val="bg1">
                  <a:lumMod val="50000"/>
                </a:schemeClr>
              </a:solidFill>
              <a:latin typeface="Avenir"/>
              <a:cs typeface="Poppins"/>
            </a:endParaRPr>
          </a:p>
        </p:txBody>
      </p:sp>
      <p:pic>
        <p:nvPicPr>
          <p:cNvPr id="8" name="Označba mesta slike 7">
            <a:hlinkClick r:id="rId3"/>
            <a:extLst>
              <a:ext uri="{FF2B5EF4-FFF2-40B4-BE49-F238E27FC236}">
                <a16:creationId xmlns:a16="http://schemas.microsoft.com/office/drawing/2014/main" id="{4E60EFC7-C26A-4F53-9E3A-839BAD70C6EC}"/>
              </a:ext>
            </a:extLst>
          </p:cNvPr>
          <p:cNvPicPr>
            <a:picLocks noGrp="1" noChangeAspect="1"/>
          </p:cNvPicPr>
          <p:nvPr>
            <p:ph type="pic" sz="quarter" idx="13"/>
          </p:nvPr>
        </p:nvPicPr>
        <p:blipFill rotWithShape="1">
          <a:blip r:embed="rId4" cstate="print"/>
          <a:srcRect t="13082" b="13082"/>
          <a:stretch/>
        </p:blipFill>
        <p:spPr>
          <a:xfrm>
            <a:off x="7030105" y="3028280"/>
            <a:ext cx="3691822" cy="3829719"/>
          </a:xfrm>
        </p:spPr>
      </p:pic>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30105" y="2223449"/>
            <a:ext cx="3691822" cy="6328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*Κάντε κλικ </a:t>
            </a:r>
            <a:r>
              <a:rPr lang="en-GB" sz="1800" b="0" dirty="0">
                <a:solidFill>
                  <a:srgbClr val="7F7F7F"/>
                </a:solidFill>
                <a:cs typeface="Poppins" pitchFamily="2" charset="77"/>
              </a:rPr>
              <a:t>σε μια εικόνα για εικονικές περιηγήσεις στο μουσείο του Λούβρου</a:t>
            </a:r>
            <a:endParaRPr lang="en-GB" sz="18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23592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3"/>
            <a:ext cx="5614879" cy="631527"/>
          </a:xfrm>
        </p:spPr>
        <p:txBody>
          <a:bodyPr/>
          <a:lstStyle/>
          <a:p>
            <a:pPr lvl="0" algn="just">
              <a:spcBef>
                <a:spcPts val="0"/>
              </a:spcBef>
              <a:buClr>
                <a:srgbClr val="E43794"/>
              </a:buClr>
              <a:buSzPts val="2000"/>
            </a:pPr>
            <a:r>
              <a:rPr lang="el-GR" sz="3200" dirty="0"/>
              <a:t>Εικονικές περιηγήσεις</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16241"/>
            <a:ext cx="5614877" cy="5472795"/>
          </a:xfrm>
        </p:spPr>
        <p:txBody>
          <a:bodyPr/>
          <a:lstStyle/>
          <a:p>
            <a:pPr>
              <a:buClr>
                <a:schemeClr val="dk1"/>
              </a:buClr>
              <a:buSzPts val="1100"/>
            </a:pPr>
            <a:r>
              <a:rPr lang="el-GR" dirty="0">
                <a:solidFill>
                  <a:schemeClr val="bg1">
                    <a:lumMod val="50000"/>
                  </a:schemeClr>
                </a:solidFill>
              </a:rPr>
              <a:t>Είδη εικονικών περιηγήσεων:</a:t>
            </a:r>
            <a:endParaRPr lang="en-GB" b="1" dirty="0">
              <a:solidFill>
                <a:schemeClr val="bg1">
                  <a:lumMod val="50000"/>
                </a:schemeClr>
              </a:solidFill>
            </a:endParaRPr>
          </a:p>
          <a:p>
            <a:pPr marL="285750" indent="-285750">
              <a:buClr>
                <a:schemeClr val="dk1"/>
              </a:buClr>
              <a:buSzPts val="1100"/>
              <a:buFont typeface="Arial" panose="020B0604020202020204" pitchFamily="34" charset="0"/>
              <a:buChar char="•"/>
            </a:pPr>
            <a:r>
              <a:rPr lang="el-GR" sz="1800" b="1" dirty="0">
                <a:solidFill>
                  <a:schemeClr val="bg1">
                    <a:lumMod val="50000"/>
                  </a:schemeClr>
                </a:solidFill>
              </a:rPr>
              <a:t>Οι διαδικτυακές εικονικές περιηγήσεις </a:t>
            </a:r>
            <a:r>
              <a:rPr lang="el-GR" sz="1800" dirty="0">
                <a:solidFill>
                  <a:schemeClr val="bg1">
                    <a:lumMod val="50000"/>
                  </a:schemeClr>
                </a:solidFill>
              </a:rPr>
              <a:t>είναι συνήθως μια συλλογή πανοραμικών εικόνων ενός υπάρχοντος χώρου που αναπαράγονται διαδοχικά για να προβληθούν σαν κινούμενο βίντεο με πρόσθετα ηχητικά και </a:t>
            </a:r>
            <a:r>
              <a:rPr lang="el-GR" sz="1800" dirty="0" err="1">
                <a:solidFill>
                  <a:schemeClr val="bg1">
                    <a:lumMod val="50000"/>
                  </a:schemeClr>
                </a:solidFill>
              </a:rPr>
              <a:t>κειμενικά</a:t>
            </a:r>
            <a:r>
              <a:rPr lang="el-GR" sz="1800" dirty="0">
                <a:solidFill>
                  <a:schemeClr val="bg1">
                    <a:lumMod val="50000"/>
                  </a:schemeClr>
                </a:solidFill>
              </a:rPr>
              <a:t> εφέ. </a:t>
            </a:r>
          </a:p>
          <a:p>
            <a:pPr marL="285750" indent="-285750">
              <a:buClr>
                <a:schemeClr val="dk1"/>
              </a:buClr>
              <a:buSzPts val="1100"/>
              <a:buFont typeface="Arial" panose="020B0604020202020204" pitchFamily="34" charset="0"/>
              <a:buChar char="•"/>
            </a:pPr>
            <a:endParaRPr lang="el-GR" sz="1800" dirty="0">
              <a:solidFill>
                <a:schemeClr val="bg1">
                  <a:lumMod val="50000"/>
                </a:schemeClr>
              </a:solidFill>
            </a:endParaRPr>
          </a:p>
          <a:p>
            <a:pPr marL="285750" indent="-285750">
              <a:buClr>
                <a:schemeClr val="dk1"/>
              </a:buClr>
              <a:buSzPts val="1100"/>
              <a:buFont typeface="Arial" panose="020B0604020202020204" pitchFamily="34" charset="0"/>
              <a:buChar char="•"/>
            </a:pPr>
            <a:r>
              <a:rPr lang="el-GR" sz="1800" b="1" dirty="0">
                <a:solidFill>
                  <a:schemeClr val="bg1">
                    <a:lumMod val="50000"/>
                  </a:schemeClr>
                </a:solidFill>
              </a:rPr>
              <a:t>Η εικονική περιήγηση VR </a:t>
            </a:r>
            <a:r>
              <a:rPr lang="el-GR" sz="1800" dirty="0">
                <a:solidFill>
                  <a:schemeClr val="bg1">
                    <a:lumMod val="50000"/>
                  </a:schemeClr>
                </a:solidFill>
              </a:rPr>
              <a:t>είναι μια προσομοίωση μιας υπάρχουσας τοποθεσίας, που συνήθως αποτελείται από μια ακολουθία βίντεο ή ακίνητων εικόνων. Μπορεί επίσης να χρησιμοποιεί άλλα στοιχεία πολυμέσων, όπως ηχητικά εφέ, μουσική, αφήγηση και κείμενο. </a:t>
            </a:r>
          </a:p>
        </p:txBody>
      </p:sp>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20057" y="2214022"/>
            <a:ext cx="3691823" cy="8142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l-GR" sz="1800" b="0" dirty="0">
                <a:solidFill>
                  <a:srgbClr val="7F7F7F"/>
                </a:solidFill>
                <a:latin typeface="Avenir" panose="02000503020000020003" pitchFamily="2" charset="0"/>
                <a:cs typeface="Poppins" pitchFamily="2" charset="77"/>
              </a:rPr>
              <a:t> </a:t>
            </a:r>
            <a:r>
              <a:rPr lang="el-GR" sz="1200" b="0" dirty="0">
                <a:solidFill>
                  <a:srgbClr val="7F7F7F"/>
                </a:solidFill>
                <a:latin typeface="Avenir" panose="02000503020000020003" pitchFamily="2" charset="0"/>
                <a:cs typeface="Poppins" pitchFamily="2" charset="77"/>
              </a:rPr>
              <a:t>κάντε κλικ σε μια εικόνα για να δοκιμάσετε μια εικονική περιήγηση στο σπίτι της Άννας Φρανκ</a:t>
            </a:r>
            <a:endParaRPr lang="en-GB" sz="1200" b="0" dirty="0">
              <a:solidFill>
                <a:srgbClr val="7F7F7F"/>
              </a:solidFill>
              <a:cs typeface="Poppins" pitchFamily="2" charset="77"/>
            </a:endParaRPr>
          </a:p>
        </p:txBody>
      </p:sp>
      <p:pic>
        <p:nvPicPr>
          <p:cNvPr id="20" name="Označba mesta slike 19">
            <a:hlinkClick r:id="rId2"/>
            <a:extLst>
              <a:ext uri="{FF2B5EF4-FFF2-40B4-BE49-F238E27FC236}">
                <a16:creationId xmlns:a16="http://schemas.microsoft.com/office/drawing/2014/main" id="{B32BD0FC-60DA-466A-80DC-41548E3290C9}"/>
              </a:ext>
            </a:extLst>
          </p:cNvPr>
          <p:cNvPicPr>
            <a:picLocks noGrp="1" noChangeAspect="1"/>
          </p:cNvPicPr>
          <p:nvPr>
            <p:ph type="pic" sz="quarter" idx="13"/>
          </p:nvPr>
        </p:nvPicPr>
        <p:blipFill rotWithShape="1">
          <a:blip r:embed="rId3" cstate="print"/>
          <a:srcRect t="9471" b="9471"/>
          <a:stretch/>
        </p:blipFill>
        <p:spPr/>
      </p:pic>
    </p:spTree>
    <p:extLst>
      <p:ext uri="{BB962C8B-B14F-4D97-AF65-F5344CB8AC3E}">
        <p14:creationId xmlns:p14="http://schemas.microsoft.com/office/powerpoint/2010/main" val="2853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127930"/>
            <a:ext cx="5614877" cy="5108344"/>
          </a:xfrm>
        </p:spPr>
        <p:txBody>
          <a:bodyPr/>
          <a:lstStyle/>
          <a:p>
            <a:pPr lvl="0">
              <a:buClr>
                <a:schemeClr val="hlink"/>
              </a:buClr>
              <a:buSzPts val="1200"/>
            </a:pPr>
            <a:r>
              <a:rPr lang="el-GR" sz="1800" dirty="0">
                <a:solidFill>
                  <a:schemeClr val="bg1">
                    <a:lumMod val="50000"/>
                  </a:schemeClr>
                </a:solidFill>
              </a:rPr>
              <a:t>Οι εικονικές περιηγήσεις μπορούν:</a:t>
            </a:r>
          </a:p>
          <a:p>
            <a:pPr lvl="0">
              <a:buClr>
                <a:schemeClr val="hlink"/>
              </a:buClr>
              <a:buSzPts val="1200"/>
            </a:pPr>
            <a:endParaRPr lang="el-GR" sz="1800" dirty="0">
              <a:solidFill>
                <a:schemeClr val="bg1">
                  <a:lumMod val="50000"/>
                </a:schemeClr>
              </a:solidFill>
            </a:endParaRPr>
          </a:p>
          <a:p>
            <a:pPr lvl="0">
              <a:buClr>
                <a:schemeClr val="hlink"/>
              </a:buClr>
              <a:buSzPts val="1200"/>
            </a:pPr>
            <a:r>
              <a:rPr lang="el-GR" sz="1800" dirty="0">
                <a:solidFill>
                  <a:schemeClr val="bg1">
                    <a:lumMod val="50000"/>
                  </a:schemeClr>
                </a:solidFill>
              </a:rPr>
              <a:t>να φέρουν απομακρυσμένες ή δυσπρόσιτες τοποθεσίες στους χρήστες, </a:t>
            </a:r>
          </a:p>
          <a:p>
            <a:pPr lvl="0">
              <a:buClr>
                <a:schemeClr val="hlink"/>
              </a:buClr>
              <a:buSzPts val="1200"/>
            </a:pPr>
            <a:r>
              <a:rPr lang="el-GR" sz="1800" dirty="0">
                <a:solidFill>
                  <a:schemeClr val="bg1">
                    <a:lumMod val="50000"/>
                  </a:schemeClr>
                </a:solidFill>
              </a:rPr>
              <a:t>να δείξουν πώς ήταν πριν, </a:t>
            </a:r>
          </a:p>
          <a:p>
            <a:pPr lvl="0">
              <a:buClr>
                <a:schemeClr val="hlink"/>
              </a:buClr>
              <a:buSzPts val="1200"/>
            </a:pPr>
            <a:r>
              <a:rPr lang="el-GR" sz="1800" dirty="0">
                <a:solidFill>
                  <a:schemeClr val="bg1">
                    <a:lumMod val="50000"/>
                  </a:schemeClr>
                </a:solidFill>
              </a:rPr>
              <a:t>να χρησιμοποιούνται για έρευνα σχετικά με ταξίδια ή διακοπές. </a:t>
            </a:r>
          </a:p>
          <a:p>
            <a:pPr lvl="0">
              <a:buClr>
                <a:schemeClr val="hlink"/>
              </a:buClr>
              <a:buSzPts val="1200"/>
            </a:pPr>
            <a:endParaRPr lang="el-GR" sz="1800" dirty="0">
              <a:solidFill>
                <a:schemeClr val="bg1">
                  <a:lumMod val="50000"/>
                </a:schemeClr>
              </a:solidFill>
            </a:endParaRPr>
          </a:p>
          <a:p>
            <a:pPr lvl="0">
              <a:buClr>
                <a:schemeClr val="hlink"/>
              </a:buClr>
              <a:buSzPts val="1200"/>
            </a:pPr>
            <a:r>
              <a:rPr lang="el-GR" sz="1800" dirty="0">
                <a:solidFill>
                  <a:schemeClr val="bg1">
                    <a:lumMod val="50000"/>
                  </a:schemeClr>
                </a:solidFill>
              </a:rPr>
              <a:t>Παρακολουθήστε ένα βίντεο σχετικά με τη δημιουργία μιας περιήγησης σε μια πόλη της Ιβηρικής εδώ: </a:t>
            </a:r>
            <a:r>
              <a:rPr lang="el-GR" sz="1800" dirty="0">
                <a:hlinkClick r:id="rId2"/>
              </a:rPr>
              <a:t>Ανακατασκευή μιας ιβηρικής πόλης 2.200 ετών </a:t>
            </a:r>
            <a:endParaRPr lang="en-GB" sz="1800" dirty="0"/>
          </a:p>
          <a:p>
            <a:pPr>
              <a:buClr>
                <a:schemeClr val="dk1"/>
              </a:buClr>
              <a:buSzPts val="1100"/>
            </a:pPr>
            <a:endParaRPr lang="en-GB" sz="1800" dirty="0"/>
          </a:p>
          <a:p>
            <a:pPr>
              <a:buClr>
                <a:schemeClr val="dk1"/>
              </a:buClr>
              <a:buSzPts val="1100"/>
            </a:pPr>
            <a:r>
              <a:rPr lang="el-GR" sz="1800" dirty="0"/>
              <a:t>Διαβάστε περισσότερα για μια μεθοδολογία σχεδιασμού για βίντεο-περιηγήσεις πολιτιστικής κληρονομιάς 360° </a:t>
            </a:r>
            <a:r>
              <a:rPr lang="en-GB" sz="1800" b="1" dirty="0">
                <a:solidFill>
                  <a:schemeClr val="bg1">
                    <a:lumMod val="50000"/>
                  </a:schemeClr>
                </a:solidFill>
                <a:hlinkClick r:id="rId3">
                  <a:extLst>
                    <a:ext uri="{A12FA001-AC4F-418D-AE19-62706E023703}">
                      <ahyp:hlinkClr xmlns:ahyp="http://schemas.microsoft.com/office/drawing/2018/hyperlinkcolor" val="tx"/>
                    </a:ext>
                  </a:extLst>
                </a:hlinkClick>
              </a:rPr>
              <a:t>🕮</a:t>
            </a:r>
            <a:endParaRPr lang="en-GB" sz="1800" b="1" dirty="0"/>
          </a:p>
        </p:txBody>
      </p:sp>
      <p:pic>
        <p:nvPicPr>
          <p:cNvPr id="8" name="Označba mesta slike 7">
            <a:hlinkClick r:id="rId4"/>
            <a:extLst>
              <a:ext uri="{FF2B5EF4-FFF2-40B4-BE49-F238E27FC236}">
                <a16:creationId xmlns:a16="http://schemas.microsoft.com/office/drawing/2014/main" id="{FF208210-6D02-4C52-879B-309A55C28898}"/>
              </a:ext>
            </a:extLst>
          </p:cNvPr>
          <p:cNvPicPr>
            <a:picLocks noGrp="1" noChangeAspect="1"/>
          </p:cNvPicPr>
          <p:nvPr>
            <p:ph type="pic" sz="quarter" idx="13"/>
          </p:nvPr>
        </p:nvPicPr>
        <p:blipFill rotWithShape="1">
          <a:blip r:embed="rId5" cstate="print"/>
          <a:srcRect t="558" b="558"/>
          <a:stretch/>
        </p:blipFill>
        <p:spPr>
          <a:xfrm>
            <a:off x="7030330" y="3028282"/>
            <a:ext cx="3691823" cy="3829719"/>
          </a:xfrm>
        </p:spPr>
      </p:pic>
      <p:sp>
        <p:nvSpPr>
          <p:cNvPr id="7" name="Text Placeholder 4">
            <a:extLst>
              <a:ext uri="{FF2B5EF4-FFF2-40B4-BE49-F238E27FC236}">
                <a16:creationId xmlns:a16="http://schemas.microsoft.com/office/drawing/2014/main" id="{559DCCB5-061A-45AB-81AD-F160B498A754}"/>
              </a:ext>
            </a:extLst>
          </p:cNvPr>
          <p:cNvSpPr txBox="1">
            <a:spLocks/>
          </p:cNvSpPr>
          <p:nvPr/>
        </p:nvSpPr>
        <p:spPr>
          <a:xfrm>
            <a:off x="7030330" y="2204597"/>
            <a:ext cx="3691823"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virtual tour of Machu Picchu</a:t>
            </a:r>
            <a:endParaRPr lang="en-GB" sz="1800" b="0" dirty="0">
              <a:solidFill>
                <a:srgbClr val="7F7F7F"/>
              </a:solidFill>
              <a:latin typeface="Avenir" panose="02000503020000020003" pitchFamily="2" charset="0"/>
              <a:cs typeface="Poppins" pitchFamily="2" charset="77"/>
            </a:endParaRPr>
          </a:p>
        </p:txBody>
      </p:sp>
      <p:sp>
        <p:nvSpPr>
          <p:cNvPr id="9" name="Text Placeholder 4">
            <a:extLst>
              <a:ext uri="{FF2B5EF4-FFF2-40B4-BE49-F238E27FC236}">
                <a16:creationId xmlns:a16="http://schemas.microsoft.com/office/drawing/2014/main" id="{23DC55BE-7A31-44A1-BDB0-6277694C63D9}"/>
              </a:ext>
            </a:extLst>
          </p:cNvPr>
          <p:cNvSpPr>
            <a:spLocks noGrp="1"/>
          </p:cNvSpPr>
          <p:nvPr>
            <p:ph type="body" sz="quarter" idx="15"/>
          </p:nvPr>
        </p:nvSpPr>
        <p:spPr>
          <a:xfrm>
            <a:off x="481122" y="372483"/>
            <a:ext cx="5614879" cy="631527"/>
          </a:xfrm>
        </p:spPr>
        <p:txBody>
          <a:bodyPr/>
          <a:lstStyle/>
          <a:p>
            <a:pPr lvl="0" algn="just">
              <a:spcBef>
                <a:spcPts val="0"/>
              </a:spcBef>
              <a:buClr>
                <a:srgbClr val="E43794"/>
              </a:buClr>
              <a:buSzPts val="2000"/>
            </a:pPr>
            <a:r>
              <a:rPr lang="el-GR" sz="3200" dirty="0"/>
              <a:t>Εικονικές περιηγήσεις</a:t>
            </a:r>
          </a:p>
        </p:txBody>
      </p:sp>
    </p:spTree>
    <p:extLst>
      <p:ext uri="{BB962C8B-B14F-4D97-AF65-F5344CB8AC3E}">
        <p14:creationId xmlns:p14="http://schemas.microsoft.com/office/powerpoint/2010/main" val="1817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5" y="345235"/>
            <a:ext cx="5614879" cy="1189263"/>
          </a:xfrm>
        </p:spPr>
        <p:txBody>
          <a:bodyPr/>
          <a:lstStyle/>
          <a:p>
            <a:pPr lvl="0">
              <a:spcBef>
                <a:spcPts val="0"/>
              </a:spcBef>
              <a:buClr>
                <a:srgbClr val="E43794"/>
              </a:buClr>
              <a:buSzPts val="2000"/>
            </a:pPr>
            <a:r>
              <a:rPr lang="el-GR" sz="2400" dirty="0" err="1"/>
              <a:t>Διαδραστικοί</a:t>
            </a:r>
            <a:r>
              <a:rPr lang="el-GR" sz="2400" dirty="0"/>
              <a:t> πίνακες αναγνώρισης αντικειμένων</a:t>
            </a:r>
            <a:endParaRPr lang="en-US" sz="24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807336"/>
            <a:ext cx="5614877" cy="4288183"/>
          </a:xfrm>
        </p:spPr>
        <p:txBody>
          <a:bodyPr/>
          <a:lstStyle/>
          <a:p>
            <a:pPr lvl="0"/>
            <a:r>
              <a:rPr lang="el-GR" sz="2000" dirty="0"/>
              <a:t>Ένα </a:t>
            </a:r>
            <a:r>
              <a:rPr lang="el-GR" sz="2000" dirty="0" err="1"/>
              <a:t>διαδραστικό</a:t>
            </a:r>
            <a:r>
              <a:rPr lang="el-GR" sz="2000" dirty="0"/>
              <a:t> τραπέζι αναγνώρισης αντικειμένων είναι ένα τραπέζι με οθόνη αφής, με το οποίο οι χρήστες μπορούν να αλληλεπιδρούν τοποθετώντας αντικείμενα απευθείας πάνω του. Η οθόνη αφής αναγνωρίζει τα αντικείμενα και ανταποκρίνεται δείχνοντας πληροφορίες που σχετίζονται με αυτά.</a:t>
            </a:r>
          </a:p>
          <a:p>
            <a:pPr lvl="0"/>
            <a:endParaRPr lang="el-GR" sz="2000" dirty="0"/>
          </a:p>
          <a:p>
            <a:pPr lvl="0"/>
            <a:r>
              <a:rPr lang="el-GR" sz="2000" dirty="0"/>
              <a:t>Οι </a:t>
            </a:r>
            <a:r>
              <a:rPr lang="el-GR" sz="2000" dirty="0" err="1"/>
              <a:t>διαδραστικοί</a:t>
            </a:r>
            <a:r>
              <a:rPr lang="el-GR" sz="2000" dirty="0"/>
              <a:t> πίνακες αναγνώρισης αντικειμένων (ΔΑ) μπορούν να δομούν πολύπλοκες πληροφορίες από διάφορες μορφές και να τις παρουσιάζουν με εύκολο στην αλληλεπίδραση τρόπο.</a:t>
            </a:r>
          </a:p>
          <a:p>
            <a:pPr lvl="0"/>
            <a:endParaRPr lang="el-GR" sz="2000" dirty="0"/>
          </a:p>
        </p:txBody>
      </p:sp>
      <p:pic>
        <p:nvPicPr>
          <p:cNvPr id="10" name="Označba mesta slike 9">
            <a:hlinkClick r:id="rId2"/>
            <a:extLst>
              <a:ext uri="{FF2B5EF4-FFF2-40B4-BE49-F238E27FC236}">
                <a16:creationId xmlns:a16="http://schemas.microsoft.com/office/drawing/2014/main" id="{45989460-6042-4AF4-A4EE-6E35BDBDCD8D}"/>
              </a:ext>
            </a:extLst>
          </p:cNvPr>
          <p:cNvPicPr>
            <a:picLocks noGrp="1" noChangeAspect="1"/>
          </p:cNvPicPr>
          <p:nvPr>
            <p:ph type="pic" sz="quarter" idx="13"/>
          </p:nvPr>
        </p:nvPicPr>
        <p:blipFill rotWithShape="1">
          <a:blip r:embed="rId3" cstate="print"/>
          <a:srcRect l="11012" t="1891" r="11012" b="2144"/>
          <a:stretch/>
        </p:blipFill>
        <p:spPr>
          <a:xfrm>
            <a:off x="7030666" y="3027904"/>
            <a:ext cx="3691823" cy="3830096"/>
          </a:xfrm>
        </p:spPr>
      </p:pic>
      <p:sp>
        <p:nvSpPr>
          <p:cNvPr id="7" name="Text Placeholder 4">
            <a:extLst>
              <a:ext uri="{FF2B5EF4-FFF2-40B4-BE49-F238E27FC236}">
                <a16:creationId xmlns:a16="http://schemas.microsoft.com/office/drawing/2014/main" id="{087ABB42-0007-4557-9426-B3ADD20280BF}"/>
              </a:ext>
            </a:extLst>
          </p:cNvPr>
          <p:cNvSpPr txBox="1">
            <a:spLocks/>
          </p:cNvSpPr>
          <p:nvPr/>
        </p:nvSpPr>
        <p:spPr>
          <a:xfrm>
            <a:off x="7030665" y="2204597"/>
            <a:ext cx="3621624"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OR table demonstration</a:t>
            </a:r>
          </a:p>
        </p:txBody>
      </p:sp>
    </p:spTree>
    <p:extLst>
      <p:ext uri="{BB962C8B-B14F-4D97-AF65-F5344CB8AC3E}">
        <p14:creationId xmlns:p14="http://schemas.microsoft.com/office/powerpoint/2010/main" val="37327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5" y="345235"/>
            <a:ext cx="5614879" cy="1189263"/>
          </a:xfrm>
        </p:spPr>
        <p:txBody>
          <a:bodyPr/>
          <a:lstStyle/>
          <a:p>
            <a:pPr lvl="0">
              <a:spcBef>
                <a:spcPts val="0"/>
              </a:spcBef>
              <a:buClr>
                <a:srgbClr val="E43794"/>
              </a:buClr>
              <a:buSzPts val="2000"/>
            </a:pPr>
            <a:r>
              <a:rPr lang="el-GR" sz="2800" dirty="0" err="1"/>
              <a:t>Διαδραστικοί</a:t>
            </a:r>
            <a:r>
              <a:rPr lang="el-GR" sz="2800" dirty="0"/>
              <a:t> πίνακες αναγνώρισης αντικειμένων</a:t>
            </a:r>
            <a:endParaRPr lang="en-US" sz="28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52147" y="1771823"/>
            <a:ext cx="5614877" cy="4740944"/>
          </a:xfrm>
        </p:spPr>
        <p:txBody>
          <a:bodyPr/>
          <a:lstStyle/>
          <a:p>
            <a:pPr lvl="0" algn="just"/>
            <a:r>
              <a:rPr lang="el-GR" sz="2000" dirty="0">
                <a:solidFill>
                  <a:schemeClr val="bg1">
                    <a:lumMod val="50000"/>
                  </a:schemeClr>
                </a:solidFill>
              </a:rPr>
              <a:t>Οι πίνακες </a:t>
            </a:r>
            <a:r>
              <a:rPr lang="el-GR" sz="2000" dirty="0"/>
              <a:t>αναγνώρισης αντικειμένων</a:t>
            </a:r>
            <a:r>
              <a:rPr lang="el-GR" sz="2000" dirty="0">
                <a:solidFill>
                  <a:schemeClr val="bg1">
                    <a:lumMod val="50000"/>
                  </a:schemeClr>
                </a:solidFill>
              </a:rPr>
              <a:t> μπορούν να ενσωματώνουν εικόνες, βίντεο και γραφικά υψηλής ανάλυσης, ώστε οι χρήστες να μπορούν:</a:t>
            </a:r>
          </a:p>
          <a:p>
            <a:pPr lvl="0" algn="just"/>
            <a:endParaRPr lang="el-GR" sz="2000" dirty="0">
              <a:solidFill>
                <a:schemeClr val="bg1">
                  <a:lumMod val="50000"/>
                </a:schemeClr>
              </a:solidFill>
            </a:endParaRPr>
          </a:p>
          <a:p>
            <a:pPr lvl="0" algn="just"/>
            <a:r>
              <a:rPr lang="el-GR" sz="2000" dirty="0">
                <a:solidFill>
                  <a:schemeClr val="bg1">
                    <a:lumMod val="50000"/>
                  </a:schemeClr>
                </a:solidFill>
              </a:rPr>
              <a:t>να μετακινούνται διαισθητικά μέσα σε διαφορετικό περιεχόμενο, </a:t>
            </a:r>
          </a:p>
          <a:p>
            <a:pPr lvl="0" algn="just"/>
            <a:r>
              <a:rPr lang="el-GR" sz="2000" dirty="0">
                <a:solidFill>
                  <a:schemeClr val="bg1">
                    <a:lumMod val="50000"/>
                  </a:schemeClr>
                </a:solidFill>
              </a:rPr>
              <a:t>να παρατηρούν το παρουσιαζόμενο υλικό μέσα από διαφορετικές οπτικές γωνίες,</a:t>
            </a:r>
          </a:p>
          <a:p>
            <a:pPr lvl="0" algn="just"/>
            <a:r>
              <a:rPr lang="el-GR" sz="2000" dirty="0">
                <a:solidFill>
                  <a:schemeClr val="bg1">
                    <a:lumMod val="50000"/>
                  </a:schemeClr>
                </a:solidFill>
              </a:rPr>
              <a:t>να μεγεθύνει και να εστιάζει σε λεπτομέρειες που τον ενδιαφέρουν,</a:t>
            </a:r>
          </a:p>
          <a:p>
            <a:pPr lvl="0" algn="just"/>
            <a:r>
              <a:rPr lang="el-GR" sz="2000" dirty="0">
                <a:solidFill>
                  <a:schemeClr val="bg1">
                    <a:lumMod val="50000"/>
                  </a:schemeClr>
                </a:solidFill>
              </a:rPr>
              <a:t>Να βυθίζεται σε </a:t>
            </a:r>
            <a:r>
              <a:rPr lang="el-GR" sz="2000" dirty="0" err="1">
                <a:solidFill>
                  <a:schemeClr val="bg1">
                    <a:lumMod val="50000"/>
                  </a:schemeClr>
                </a:solidFill>
              </a:rPr>
              <a:t>διαδραστικά</a:t>
            </a:r>
            <a:r>
              <a:rPr lang="el-GR" sz="2000" dirty="0">
                <a:solidFill>
                  <a:schemeClr val="bg1">
                    <a:lumMod val="50000"/>
                  </a:schemeClr>
                </a:solidFill>
              </a:rPr>
              <a:t> παιχνίδια.</a:t>
            </a:r>
          </a:p>
          <a:p>
            <a:pPr lvl="0" algn="just">
              <a:spcAft>
                <a:spcPts val="0"/>
              </a:spcAft>
            </a:pPr>
            <a:endParaRPr lang="en-GB" sz="1600" dirty="0">
              <a:solidFill>
                <a:schemeClr val="bg1">
                  <a:lumMod val="50000"/>
                </a:schemeClr>
              </a:solidFill>
            </a:endParaRPr>
          </a:p>
          <a:p>
            <a:pPr marL="171450" lvl="0" indent="-171450" algn="just" rtl="0">
              <a:spcBef>
                <a:spcPts val="0"/>
              </a:spcBef>
              <a:spcAft>
                <a:spcPts val="0"/>
              </a:spcAft>
              <a:buFont typeface="Arial" panose="020B0604020202020204" pitchFamily="34" charset="0"/>
              <a:buChar char="•"/>
            </a:pPr>
            <a:endParaRPr lang="en-GB" sz="1600" dirty="0">
              <a:solidFill>
                <a:schemeClr val="bg1">
                  <a:lumMod val="50000"/>
                </a:schemeClr>
              </a:solidFill>
            </a:endParaRPr>
          </a:p>
        </p:txBody>
      </p:sp>
      <p:pic>
        <p:nvPicPr>
          <p:cNvPr id="7" name="Google Shape;570;p55" descr="People brainstorming together at cyber space table People brainstorming together at cyber space table touchscreen table  stock pictures, royalty-free photos &amp; images">
            <a:hlinkClick r:id="rId2"/>
            <a:extLst>
              <a:ext uri="{FF2B5EF4-FFF2-40B4-BE49-F238E27FC236}">
                <a16:creationId xmlns:a16="http://schemas.microsoft.com/office/drawing/2014/main" id="{FB504809-4D3B-4C9A-ABA2-0AD89E342177}"/>
              </a:ext>
            </a:extLst>
          </p:cNvPr>
          <p:cNvPicPr preferRelativeResize="0">
            <a:picLocks noGrp="1"/>
          </p:cNvPicPr>
          <p:nvPr>
            <p:ph type="pic" sz="quarter" idx="13"/>
          </p:nvPr>
        </p:nvPicPr>
        <p:blipFill>
          <a:blip r:embed="rId3" cstate="print">
            <a:alphaModFix/>
          </a:blip>
          <a:srcRect l="17855" r="17855"/>
          <a:stretch>
            <a:fillRect/>
          </a:stretch>
        </p:blipFill>
        <p:spPr>
          <a:xfrm>
            <a:off x="7038588" y="3028950"/>
            <a:ext cx="3692525" cy="3829050"/>
          </a:xfrm>
          <a:prstGeom prst="rect">
            <a:avLst/>
          </a:prstGeom>
          <a:noFill/>
          <a:ln>
            <a:noFill/>
          </a:ln>
        </p:spPr>
      </p:pic>
      <p:sp>
        <p:nvSpPr>
          <p:cNvPr id="8" name="Text Placeholder 4">
            <a:extLst>
              <a:ext uri="{FF2B5EF4-FFF2-40B4-BE49-F238E27FC236}">
                <a16:creationId xmlns:a16="http://schemas.microsoft.com/office/drawing/2014/main" id="{6CD2E3A9-5539-4AE1-A56A-C76BBE44F425}"/>
              </a:ext>
            </a:extLst>
          </p:cNvPr>
          <p:cNvSpPr txBox="1">
            <a:spLocks/>
          </p:cNvSpPr>
          <p:nvPr/>
        </p:nvSpPr>
        <p:spPr>
          <a:xfrm>
            <a:off x="7038588" y="2223449"/>
            <a:ext cx="3692525" cy="60459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OR table use in Air Museum</a:t>
            </a:r>
          </a:p>
          <a:p>
            <a:pPr algn="just">
              <a:lnSpc>
                <a:spcPct val="100000"/>
              </a:lnSpc>
              <a:spcBef>
                <a:spcPts val="0"/>
              </a:spcBef>
              <a:buClr>
                <a:srgbClr val="E43794"/>
              </a:buClr>
              <a:buSzPts val="2000"/>
            </a:pPr>
            <a:endParaRPr lang="sl-SI" sz="1800" b="0" dirty="0">
              <a:solidFill>
                <a:srgbClr val="7F7F7F"/>
              </a:solidFill>
              <a:cs typeface="Poppins" pitchFamily="2" charset="77"/>
            </a:endParaRPr>
          </a:p>
        </p:txBody>
      </p:sp>
    </p:spTree>
    <p:extLst>
      <p:ext uri="{BB962C8B-B14F-4D97-AF65-F5344CB8AC3E}">
        <p14:creationId xmlns:p14="http://schemas.microsoft.com/office/powerpoint/2010/main" val="11206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623393" y="404665"/>
            <a:ext cx="5742396" cy="631527"/>
          </a:xfrm>
        </p:spPr>
        <p:txBody>
          <a:bodyPr/>
          <a:lstStyle/>
          <a:p>
            <a:pPr lvl="0">
              <a:spcBef>
                <a:spcPts val="0"/>
              </a:spcBef>
              <a:buClr>
                <a:srgbClr val="E43794"/>
              </a:buClr>
              <a:buSzPts val="2000"/>
            </a:pPr>
            <a:r>
              <a:rPr lang="el-GR" sz="2800" dirty="0" err="1"/>
              <a:t>Διαδραστικές</a:t>
            </a:r>
            <a:r>
              <a:rPr lang="el-GR" sz="2800" dirty="0"/>
              <a:t> οθόνες και τοίχοι</a:t>
            </a:r>
            <a:endParaRPr lang="en-US" sz="28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31371" y="1484784"/>
            <a:ext cx="5614877" cy="4961334"/>
          </a:xfrm>
        </p:spPr>
        <p:txBody>
          <a:bodyPr/>
          <a:lstStyle/>
          <a:p>
            <a:pPr lvl="0">
              <a:buClr>
                <a:schemeClr val="dk1"/>
              </a:buClr>
              <a:buSzPts val="1100"/>
            </a:pPr>
            <a:r>
              <a:rPr lang="el-GR" sz="1800" dirty="0">
                <a:solidFill>
                  <a:schemeClr val="bg1">
                    <a:lumMod val="50000"/>
                  </a:schemeClr>
                </a:solidFill>
              </a:rPr>
              <a:t>Οι </a:t>
            </a:r>
            <a:r>
              <a:rPr lang="el-GR" sz="1800" dirty="0" err="1">
                <a:solidFill>
                  <a:schemeClr val="bg1">
                    <a:lumMod val="50000"/>
                  </a:schemeClr>
                </a:solidFill>
              </a:rPr>
              <a:t>διαδραστικές</a:t>
            </a:r>
            <a:r>
              <a:rPr lang="el-GR" sz="1800" dirty="0">
                <a:solidFill>
                  <a:schemeClr val="bg1">
                    <a:lumMod val="50000"/>
                  </a:schemeClr>
                </a:solidFill>
              </a:rPr>
              <a:t> οθόνες και οι τοίχοι είναι φυσικές επιφάνειες τοίχου που απεικονίζονται με μια ψηφιακή οθόνη, με τη χρήση ψηφιακών οθονών ή, για μια φθηνότερη επιλογή, με τη χρήση ενός προβολέα και μπορούν να αλληλεπιδράσουν - για να εξερευνήσουν το περιεχόμενο που εμφανίζεται σε αυτές. </a:t>
            </a:r>
          </a:p>
          <a:p>
            <a:pPr lvl="0">
              <a:buClr>
                <a:schemeClr val="dk1"/>
              </a:buClr>
              <a:buSzPts val="1100"/>
            </a:pPr>
            <a:endParaRPr lang="el-GR" sz="1800" dirty="0">
              <a:solidFill>
                <a:schemeClr val="bg1">
                  <a:lumMod val="50000"/>
                </a:schemeClr>
              </a:solidFill>
            </a:endParaRPr>
          </a:p>
          <a:p>
            <a:pPr lvl="0">
              <a:buClr>
                <a:schemeClr val="dk1"/>
              </a:buClr>
              <a:buSzPts val="1100"/>
            </a:pPr>
            <a:r>
              <a:rPr lang="el-GR" sz="1800" dirty="0">
                <a:solidFill>
                  <a:schemeClr val="bg1">
                    <a:lumMod val="50000"/>
                  </a:schemeClr>
                </a:solidFill>
              </a:rPr>
              <a:t>Δείτε ένα παράδειγμα μιας </a:t>
            </a:r>
            <a:r>
              <a:rPr lang="el-GR" sz="1800" dirty="0" err="1">
                <a:solidFill>
                  <a:schemeClr val="bg1">
                    <a:lumMod val="50000"/>
                  </a:schemeClr>
                </a:solidFill>
              </a:rPr>
              <a:t>διαδραστικής</a:t>
            </a:r>
            <a:r>
              <a:rPr lang="el-GR" sz="1800" dirty="0">
                <a:solidFill>
                  <a:schemeClr val="bg1">
                    <a:lumMod val="50000"/>
                  </a:schemeClr>
                </a:solidFill>
              </a:rPr>
              <a:t> έκθεσης άγριας ζωής εδώ: </a:t>
            </a:r>
            <a:r>
              <a:rPr lang="en-GB" sz="1800" dirty="0">
                <a:hlinkClick r:id="rId2"/>
              </a:rPr>
              <a:t>Interactive Exhibition</a:t>
            </a:r>
            <a:endParaRPr lang="en-GB" sz="1800" dirty="0"/>
          </a:p>
          <a:p>
            <a:pPr>
              <a:buClr>
                <a:schemeClr val="dk1"/>
              </a:buClr>
              <a:buSzPts val="1100"/>
            </a:pPr>
            <a:endParaRPr lang="en-GB" sz="800" dirty="0">
              <a:solidFill>
                <a:schemeClr val="bg1">
                  <a:lumMod val="50000"/>
                </a:schemeClr>
              </a:solidFill>
            </a:endParaRPr>
          </a:p>
          <a:p>
            <a:pPr>
              <a:buClr>
                <a:schemeClr val="dk1"/>
              </a:buClr>
              <a:buSzPts val="1100"/>
            </a:pPr>
            <a:r>
              <a:rPr lang="el-GR" sz="1800" dirty="0">
                <a:solidFill>
                  <a:schemeClr val="bg1">
                    <a:lumMod val="50000"/>
                  </a:schemeClr>
                </a:solidFill>
              </a:rPr>
              <a:t>Με την ενσωμάτωση διαφόρων αισθητήρων, όπως κάμερες και αναγνώριση προσώπου IA, η αλληλεπίδραση με τις οθόνες δεν περιορίζεται μόνο στην αφή. </a:t>
            </a:r>
            <a:endParaRPr lang="en-GB" sz="1400" b="1" dirty="0">
              <a:solidFill>
                <a:schemeClr val="bg1">
                  <a:lumMod val="50000"/>
                </a:schemeClr>
              </a:solidFill>
            </a:endParaRPr>
          </a:p>
        </p:txBody>
      </p:sp>
      <p:pic>
        <p:nvPicPr>
          <p:cNvPr id="1026" name="Picture 2" descr="Man looking at white blank large interactive wall display - mockup image Man using electronic kiosk and looking at white blank large interactive wall display in dark room of modern technology exhibition. Mock up, futuristic, template, education, technology concept interactive wall stock pictures, royalty-free photos &amp; images">
            <a:hlinkClick r:id="rId3"/>
            <a:extLst>
              <a:ext uri="{FF2B5EF4-FFF2-40B4-BE49-F238E27FC236}">
                <a16:creationId xmlns:a16="http://schemas.microsoft.com/office/drawing/2014/main" id="{00B2EAE5-A9F4-45EE-9463-09CC0D17963D}"/>
              </a:ext>
            </a:extLst>
          </p:cNvPr>
          <p:cNvPicPr>
            <a:picLocks noGrp="1" noChangeAspect="1" noChangeArrowheads="1"/>
          </p:cNvPicPr>
          <p:nvPr>
            <p:ph type="pic" sz="quarter" idx="13"/>
          </p:nvPr>
        </p:nvPicPr>
        <p:blipFill>
          <a:blip r:embed="rId4" cstate="print">
            <a:extLst>
              <a:ext uri="{28A0092B-C50C-407E-A947-70E740481C1C}">
                <a14:useLocalDpi xmlns:a14="http://schemas.microsoft.com/office/drawing/2010/main" val="0"/>
              </a:ext>
            </a:extLst>
          </a:blip>
          <a:srcRect l="17855" r="17855"/>
          <a:stretch>
            <a:fillRect/>
          </a:stretch>
        </p:blipFill>
        <p:spPr bwMode="auto">
          <a:xfrm>
            <a:off x="7030106" y="3028282"/>
            <a:ext cx="3691823"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DA7A92A2-0888-4122-9616-F88B5D7DF583}"/>
              </a:ext>
            </a:extLst>
          </p:cNvPr>
          <p:cNvSpPr txBox="1">
            <a:spLocks/>
          </p:cNvSpPr>
          <p:nvPr/>
        </p:nvSpPr>
        <p:spPr>
          <a:xfrm>
            <a:off x="7030106" y="2204595"/>
            <a:ext cx="3691823" cy="6705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l-GR" sz="1800" b="0" dirty="0">
                <a:solidFill>
                  <a:srgbClr val="7F7F7F"/>
                </a:solidFill>
                <a:cs typeface="Poppins" pitchFamily="2" charset="77"/>
              </a:rPr>
              <a:t> </a:t>
            </a:r>
            <a:r>
              <a:rPr lang="el-GR" sz="1200" b="0" dirty="0">
                <a:solidFill>
                  <a:srgbClr val="7F7F7F"/>
                </a:solidFill>
                <a:cs typeface="Poppins" pitchFamily="2" charset="77"/>
              </a:rPr>
              <a:t>κάντε κλικ σε μια εικόνα για να παρακολουθήσετε ένα παράδειγμα αλληλεπίδρασης χωρίς επαφή</a:t>
            </a:r>
            <a:endParaRPr lang="en-GB" sz="1800" b="0" dirty="0">
              <a:solidFill>
                <a:srgbClr val="7F7F7F"/>
              </a:solidFill>
              <a:cs typeface="Poppins" pitchFamily="2" charset="77"/>
            </a:endParaRPr>
          </a:p>
        </p:txBody>
      </p:sp>
    </p:spTree>
    <p:extLst>
      <p:ext uri="{BB962C8B-B14F-4D97-AF65-F5344CB8AC3E}">
        <p14:creationId xmlns:p14="http://schemas.microsoft.com/office/powerpoint/2010/main" val="233546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27382" y="1700808"/>
            <a:ext cx="5614877" cy="4517967"/>
          </a:xfrm>
        </p:spPr>
        <p:txBody>
          <a:bodyPr/>
          <a:lstStyle/>
          <a:p>
            <a:pPr>
              <a:buClr>
                <a:schemeClr val="dk1"/>
              </a:buClr>
              <a:buSzPts val="1100"/>
            </a:pPr>
            <a:r>
              <a:rPr lang="el-GR" sz="2000" dirty="0">
                <a:solidFill>
                  <a:schemeClr val="bg1">
                    <a:lumMod val="50000"/>
                  </a:schemeClr>
                </a:solidFill>
              </a:rPr>
              <a:t>Οι </a:t>
            </a:r>
            <a:r>
              <a:rPr lang="el-GR" sz="2000" dirty="0" err="1">
                <a:solidFill>
                  <a:schemeClr val="bg1">
                    <a:lumMod val="50000"/>
                  </a:schemeClr>
                </a:solidFill>
              </a:rPr>
              <a:t>διαδραστικές</a:t>
            </a:r>
            <a:r>
              <a:rPr lang="el-GR" sz="2000" dirty="0">
                <a:solidFill>
                  <a:schemeClr val="bg1">
                    <a:lumMod val="50000"/>
                  </a:schemeClr>
                </a:solidFill>
              </a:rPr>
              <a:t> οθόνες μπορούν να προσαρμοστούν σε μεγάλο βαθμό</a:t>
            </a:r>
          </a:p>
          <a:p>
            <a:pPr>
              <a:buClr>
                <a:schemeClr val="dk1"/>
              </a:buClr>
              <a:buSzPts val="1100"/>
            </a:pPr>
            <a:endParaRPr lang="el-GR" sz="2000" dirty="0">
              <a:solidFill>
                <a:schemeClr val="bg1">
                  <a:lumMod val="50000"/>
                </a:schemeClr>
              </a:solidFill>
            </a:endParaRPr>
          </a:p>
          <a:p>
            <a:pPr>
              <a:buClr>
                <a:schemeClr val="dk1"/>
              </a:buClr>
              <a:buSzPts val="1100"/>
            </a:pPr>
            <a:r>
              <a:rPr lang="el-GR" sz="2000" dirty="0">
                <a:solidFill>
                  <a:schemeClr val="bg1">
                    <a:lumMod val="50000"/>
                  </a:schemeClr>
                </a:solidFill>
              </a:rPr>
              <a:t>Μπορούν να χρησιμοποιηθούν για:</a:t>
            </a:r>
          </a:p>
          <a:p>
            <a:pPr>
              <a:buClr>
                <a:schemeClr val="dk1"/>
              </a:buClr>
              <a:buSzPts val="1100"/>
            </a:pPr>
            <a:endParaRPr lang="el-GR" sz="2000" dirty="0">
              <a:solidFill>
                <a:schemeClr val="bg1">
                  <a:lumMod val="50000"/>
                </a:schemeClr>
              </a:solidFill>
            </a:endParaRPr>
          </a:p>
          <a:p>
            <a:pPr>
              <a:buClr>
                <a:schemeClr val="dk1"/>
              </a:buClr>
              <a:buSzPts val="1100"/>
              <a:buFont typeface="Arial" pitchFamily="34" charset="0"/>
              <a:buChar char="•"/>
            </a:pPr>
            <a:r>
              <a:rPr lang="el-GR" sz="2000" dirty="0">
                <a:solidFill>
                  <a:schemeClr val="bg1">
                    <a:lumMod val="50000"/>
                  </a:schemeClr>
                </a:solidFill>
              </a:rPr>
              <a:t>την κίνηση αντικειμένων,</a:t>
            </a:r>
          </a:p>
          <a:p>
            <a:pPr>
              <a:buClr>
                <a:schemeClr val="dk1"/>
              </a:buClr>
              <a:buSzPts val="1100"/>
              <a:buFont typeface="Arial" pitchFamily="34" charset="0"/>
              <a:buChar char="•"/>
            </a:pPr>
            <a:r>
              <a:rPr lang="el-GR" sz="2000" dirty="0">
                <a:solidFill>
                  <a:schemeClr val="bg1">
                    <a:lumMod val="50000"/>
                  </a:schemeClr>
                </a:solidFill>
              </a:rPr>
              <a:t>την αναπαραγωγή παιχνιδιών,</a:t>
            </a:r>
          </a:p>
          <a:p>
            <a:pPr>
              <a:buClr>
                <a:schemeClr val="dk1"/>
              </a:buClr>
              <a:buSzPts val="1100"/>
              <a:buFont typeface="Arial" pitchFamily="34" charset="0"/>
              <a:buChar char="•"/>
            </a:pPr>
            <a:r>
              <a:rPr lang="el-GR" sz="2000" dirty="0">
                <a:solidFill>
                  <a:schemeClr val="bg1">
                    <a:lumMod val="50000"/>
                  </a:schemeClr>
                </a:solidFill>
              </a:rPr>
              <a:t>την παροχή εικονικών εκθέσεων μη διαθέσιμων εκθεμάτων,</a:t>
            </a:r>
          </a:p>
          <a:p>
            <a:pPr>
              <a:buClr>
                <a:schemeClr val="dk1"/>
              </a:buClr>
              <a:buSzPts val="1100"/>
              <a:buFont typeface="Arial" pitchFamily="34" charset="0"/>
              <a:buChar char="•"/>
            </a:pPr>
            <a:r>
              <a:rPr lang="el-GR" sz="2000" dirty="0">
                <a:solidFill>
                  <a:schemeClr val="bg1">
                    <a:lumMod val="50000"/>
                  </a:schemeClr>
                </a:solidFill>
              </a:rPr>
              <a:t>την προβολή </a:t>
            </a:r>
            <a:r>
              <a:rPr lang="el-GR" sz="2000" dirty="0" err="1">
                <a:solidFill>
                  <a:schemeClr val="bg1">
                    <a:lumMod val="50000"/>
                  </a:schemeClr>
                </a:solidFill>
              </a:rPr>
              <a:t>διαδραστικών</a:t>
            </a:r>
            <a:r>
              <a:rPr lang="el-GR" sz="2000" dirty="0">
                <a:solidFill>
                  <a:schemeClr val="bg1">
                    <a:lumMod val="50000"/>
                  </a:schemeClr>
                </a:solidFill>
              </a:rPr>
              <a:t> χαρτών.</a:t>
            </a:r>
          </a:p>
          <a:p>
            <a:pPr marL="0" lvl="0" indent="0" rtl="0">
              <a:spcBef>
                <a:spcPts val="0"/>
              </a:spcBef>
              <a:spcAft>
                <a:spcPts val="0"/>
              </a:spcAft>
              <a:buClr>
                <a:schemeClr val="dk1"/>
              </a:buClr>
              <a:buSzPts val="1100"/>
              <a:buFont typeface="Arial"/>
              <a:buNone/>
            </a:pPr>
            <a:endParaRPr lang="en-GB" sz="1800" b="1" dirty="0"/>
          </a:p>
          <a:p>
            <a:pPr marL="0" lvl="0" indent="0" algn="just" rtl="0">
              <a:spcBef>
                <a:spcPts val="0"/>
              </a:spcBef>
              <a:spcAft>
                <a:spcPts val="0"/>
              </a:spcAft>
              <a:buClr>
                <a:schemeClr val="dk1"/>
              </a:buClr>
              <a:buSzPts val="1100"/>
              <a:buFont typeface="Arial"/>
              <a:buNone/>
            </a:pPr>
            <a:endParaRPr lang="en-GB" sz="1800" b="1" dirty="0"/>
          </a:p>
        </p:txBody>
      </p:sp>
      <p:pic>
        <p:nvPicPr>
          <p:cNvPr id="12" name="Označba mesta slike 11">
            <a:hlinkClick r:id="rId2"/>
            <a:extLst>
              <a:ext uri="{FF2B5EF4-FFF2-40B4-BE49-F238E27FC236}">
                <a16:creationId xmlns:a16="http://schemas.microsoft.com/office/drawing/2014/main" id="{0CE6B447-9254-481F-8A9F-C0A9107C9BDF}"/>
              </a:ext>
            </a:extLst>
          </p:cNvPr>
          <p:cNvPicPr>
            <a:picLocks noGrp="1" noChangeAspect="1"/>
          </p:cNvPicPr>
          <p:nvPr>
            <p:ph type="pic" sz="quarter" idx="13"/>
          </p:nvPr>
        </p:nvPicPr>
        <p:blipFill rotWithShape="1">
          <a:blip r:embed="rId3" cstate="print"/>
          <a:srcRect l="15961" r="15961"/>
          <a:stretch/>
        </p:blipFill>
        <p:spPr>
          <a:xfrm>
            <a:off x="7030442" y="3028283"/>
            <a:ext cx="3691823" cy="3829719"/>
          </a:xfrm>
        </p:spPr>
      </p:pic>
      <p:sp>
        <p:nvSpPr>
          <p:cNvPr id="7" name="Text Placeholder 4">
            <a:extLst>
              <a:ext uri="{FF2B5EF4-FFF2-40B4-BE49-F238E27FC236}">
                <a16:creationId xmlns:a16="http://schemas.microsoft.com/office/drawing/2014/main" id="{37B83428-A672-45A8-B419-6BE695329E75}"/>
              </a:ext>
            </a:extLst>
          </p:cNvPr>
          <p:cNvSpPr>
            <a:spLocks noGrp="1"/>
          </p:cNvSpPr>
          <p:nvPr>
            <p:ph type="body" sz="quarter" idx="15"/>
          </p:nvPr>
        </p:nvSpPr>
        <p:spPr>
          <a:xfrm>
            <a:off x="481123" y="447035"/>
            <a:ext cx="5742396" cy="631527"/>
          </a:xfrm>
        </p:spPr>
        <p:txBody>
          <a:bodyPr/>
          <a:lstStyle/>
          <a:p>
            <a:pPr lvl="0">
              <a:spcBef>
                <a:spcPts val="0"/>
              </a:spcBef>
              <a:buClr>
                <a:srgbClr val="E43794"/>
              </a:buClr>
              <a:buSzPts val="2000"/>
            </a:pPr>
            <a:r>
              <a:rPr lang="el-GR" sz="2800" dirty="0" err="1"/>
              <a:t>Διαδραστικές</a:t>
            </a:r>
            <a:r>
              <a:rPr lang="el-GR" sz="2800" dirty="0"/>
              <a:t> οθόνες και τοίχοι</a:t>
            </a:r>
            <a:endParaRPr lang="en-US" sz="2800" b="1" dirty="0"/>
          </a:p>
        </p:txBody>
      </p:sp>
      <p:sp>
        <p:nvSpPr>
          <p:cNvPr id="8" name="Text Placeholder 4">
            <a:extLst>
              <a:ext uri="{FF2B5EF4-FFF2-40B4-BE49-F238E27FC236}">
                <a16:creationId xmlns:a16="http://schemas.microsoft.com/office/drawing/2014/main" id="{20DC3026-B0A9-458A-B160-98FAAA29A52C}"/>
              </a:ext>
            </a:extLst>
          </p:cNvPr>
          <p:cNvSpPr txBox="1">
            <a:spLocks/>
          </p:cNvSpPr>
          <p:nvPr/>
        </p:nvSpPr>
        <p:spPr>
          <a:xfrm>
            <a:off x="7030442" y="2214021"/>
            <a:ext cx="3691823"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an example of object animation</a:t>
            </a:r>
          </a:p>
        </p:txBody>
      </p:sp>
    </p:spTree>
    <p:extLst>
      <p:ext uri="{BB962C8B-B14F-4D97-AF65-F5344CB8AC3E}">
        <p14:creationId xmlns:p14="http://schemas.microsoft.com/office/powerpoint/2010/main" val="184909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6" y="1244157"/>
            <a:ext cx="5879863" cy="5650211"/>
          </a:xfrm>
        </p:spPr>
        <p:txBody>
          <a:bodyPr/>
          <a:lstStyle/>
          <a:p>
            <a:pPr>
              <a:buClr>
                <a:schemeClr val="dk1"/>
              </a:buClr>
              <a:buSzPts val="1100"/>
            </a:pPr>
            <a:r>
              <a:rPr lang="el-GR" sz="2000" dirty="0">
                <a:solidFill>
                  <a:schemeClr val="bg1">
                    <a:lumMod val="50000"/>
                  </a:schemeClr>
                </a:solidFill>
              </a:rPr>
              <a:t>Η ολογραφική προβολή είναι ένα πολύ ισχυρό καθηλωτικό εργαλείο που μπορεί πραγματικά να ζωντανέψει ένα αντικείμενο και να δώσει στους επισκέπτες μια πολύ βαθύτερη κατανόηση αυτού που βλέπουν. </a:t>
            </a:r>
          </a:p>
          <a:p>
            <a:pPr>
              <a:buClr>
                <a:schemeClr val="dk1"/>
              </a:buClr>
              <a:buSzPts val="1100"/>
            </a:pPr>
            <a:endParaRPr lang="el-GR" sz="2000" dirty="0">
              <a:solidFill>
                <a:schemeClr val="bg1">
                  <a:lumMod val="50000"/>
                </a:schemeClr>
              </a:solidFill>
            </a:endParaRPr>
          </a:p>
          <a:p>
            <a:pPr>
              <a:buClr>
                <a:schemeClr val="dk1"/>
              </a:buClr>
              <a:buSzPts val="1100"/>
            </a:pPr>
            <a:r>
              <a:rPr lang="el-GR" sz="2000" dirty="0">
                <a:solidFill>
                  <a:schemeClr val="bg1">
                    <a:lumMod val="50000"/>
                  </a:schemeClr>
                </a:solidFill>
              </a:rPr>
              <a:t>Τα ολογράμματα χρησιμοποιούνται καλύτερα σε εφαρμογές όπου θέλετε να αφηγηθείτε μια ιστορία ενός: </a:t>
            </a:r>
          </a:p>
          <a:p>
            <a:pPr marL="0" lvl="0" indent="0" rtl="0">
              <a:spcBef>
                <a:spcPts val="0"/>
              </a:spcBef>
              <a:spcAft>
                <a:spcPts val="0"/>
              </a:spcAft>
              <a:buClr>
                <a:schemeClr val="dk1"/>
              </a:buClr>
              <a:buSzPts val="1100"/>
              <a:buFont typeface="Arial"/>
              <a:buNone/>
            </a:pPr>
            <a:endParaRPr lang="en-GB" sz="900" b="1"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αντικείμενο</a:t>
            </a: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κτίριο</a:t>
            </a: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ζώο - </a:t>
            </a:r>
            <a:r>
              <a:rPr lang="en-GB" sz="2000" dirty="0">
                <a:solidFill>
                  <a:schemeClr val="bg1">
                    <a:lumMod val="50000"/>
                  </a:schemeClr>
                </a:solidFill>
                <a:hlinkClick r:id="rId2"/>
              </a:rPr>
              <a:t>Hologram Circus</a:t>
            </a:r>
            <a:endParaRPr lang="en-GB" sz="2000" dirty="0">
              <a:solidFill>
                <a:schemeClr val="bg1">
                  <a:lumMod val="50000"/>
                </a:schemeClr>
              </a:solidFill>
            </a:endParaRPr>
          </a:p>
          <a:p>
            <a:pPr marL="285750" lvl="0" indent="-285750" rtl="0">
              <a:spcBef>
                <a:spcPts val="0"/>
              </a:spcBef>
              <a:spcAft>
                <a:spcPts val="0"/>
              </a:spcAft>
              <a:buClr>
                <a:schemeClr val="dk1"/>
              </a:buClr>
              <a:buSzPts val="1100"/>
              <a:buFont typeface="Arial" panose="020B0604020202020204" pitchFamily="34" charset="0"/>
              <a:buChar char="•"/>
            </a:pPr>
            <a:r>
              <a:rPr lang="el-GR" sz="2000" dirty="0">
                <a:solidFill>
                  <a:schemeClr val="bg1">
                    <a:lumMod val="50000"/>
                  </a:schemeClr>
                </a:solidFill>
              </a:rPr>
              <a:t>χαρακτήρας</a:t>
            </a:r>
            <a:endParaRPr lang="en-GB" sz="2000" dirty="0">
              <a:solidFill>
                <a:schemeClr val="bg1">
                  <a:lumMod val="50000"/>
                </a:schemeClr>
              </a:solidFill>
            </a:endParaRP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συλλογή</a:t>
            </a:r>
            <a:r>
              <a:rPr lang="en-GB" sz="2000" dirty="0">
                <a:solidFill>
                  <a:schemeClr val="bg1">
                    <a:lumMod val="50000"/>
                  </a:schemeClr>
                </a:solidFill>
              </a:rPr>
              <a:t> - </a:t>
            </a:r>
            <a:r>
              <a:rPr lang="el-GR" sz="2000" dirty="0">
                <a:solidFill>
                  <a:schemeClr val="bg1">
                    <a:lumMod val="50000"/>
                  </a:schemeClr>
                </a:solidFill>
              </a:rPr>
              <a:t>αντικείμενο</a:t>
            </a: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κτίριο</a:t>
            </a:r>
          </a:p>
          <a:p>
            <a:pPr marL="285750" lvl="0" indent="-285750">
              <a:buClr>
                <a:schemeClr val="dk1"/>
              </a:buClr>
              <a:buSzPts val="1100"/>
              <a:buFont typeface="Arial" panose="020B0604020202020204" pitchFamily="34" charset="0"/>
              <a:buChar char="•"/>
            </a:pPr>
            <a:r>
              <a:rPr lang="el-GR" sz="2000" dirty="0">
                <a:solidFill>
                  <a:schemeClr val="bg1">
                    <a:lumMod val="50000"/>
                  </a:schemeClr>
                </a:solidFill>
              </a:rPr>
              <a:t>ζώο -</a:t>
            </a:r>
            <a:endParaRPr lang="en-GB" sz="2000"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2000" dirty="0">
              <a:solidFill>
                <a:schemeClr val="bg1">
                  <a:lumMod val="50000"/>
                </a:schemeClr>
              </a:solidFill>
            </a:endParaRPr>
          </a:p>
        </p:txBody>
      </p:sp>
      <p:sp>
        <p:nvSpPr>
          <p:cNvPr id="7" name="Text Placeholder 4">
            <a:extLst>
              <a:ext uri="{FF2B5EF4-FFF2-40B4-BE49-F238E27FC236}">
                <a16:creationId xmlns:a16="http://schemas.microsoft.com/office/drawing/2014/main" id="{BB4EC26A-3E9A-4CBD-861D-C2843ECC0251}"/>
              </a:ext>
            </a:extLst>
          </p:cNvPr>
          <p:cNvSpPr>
            <a:spLocks noGrp="1"/>
          </p:cNvSpPr>
          <p:nvPr>
            <p:ph type="body" sz="quarter" idx="15"/>
          </p:nvPr>
        </p:nvSpPr>
        <p:spPr>
          <a:xfrm>
            <a:off x="481122" y="401128"/>
            <a:ext cx="5614879" cy="631527"/>
          </a:xfrm>
        </p:spPr>
        <p:txBody>
          <a:bodyPr/>
          <a:lstStyle/>
          <a:p>
            <a:pPr lvl="0" algn="just">
              <a:spcBef>
                <a:spcPts val="0"/>
              </a:spcBef>
              <a:buClr>
                <a:srgbClr val="E43794"/>
              </a:buClr>
              <a:buSzPts val="2000"/>
            </a:pPr>
            <a:r>
              <a:rPr lang="el-GR" sz="2800" dirty="0"/>
              <a:t>Προβολή ολογραμμάτων </a:t>
            </a:r>
          </a:p>
        </p:txBody>
      </p:sp>
      <p:sp>
        <p:nvSpPr>
          <p:cNvPr id="12" name="Text Placeholder 4">
            <a:extLst>
              <a:ext uri="{FF2B5EF4-FFF2-40B4-BE49-F238E27FC236}">
                <a16:creationId xmlns:a16="http://schemas.microsoft.com/office/drawing/2014/main" id="{93E35B77-6110-478C-B41B-E7BEEE395AA2}"/>
              </a:ext>
            </a:extLst>
          </p:cNvPr>
          <p:cNvSpPr txBox="1">
            <a:spLocks/>
          </p:cNvSpPr>
          <p:nvPr/>
        </p:nvSpPr>
        <p:spPr>
          <a:xfrm>
            <a:off x="7019926" y="2213354"/>
            <a:ext cx="3692527" cy="58640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video with castle holograms</a:t>
            </a:r>
          </a:p>
        </p:txBody>
      </p:sp>
      <p:pic>
        <p:nvPicPr>
          <p:cNvPr id="13" name="Označba mesta slike 8">
            <a:hlinkClick r:id="rId3"/>
            <a:extLst>
              <a:ext uri="{FF2B5EF4-FFF2-40B4-BE49-F238E27FC236}">
                <a16:creationId xmlns:a16="http://schemas.microsoft.com/office/drawing/2014/main" id="{6F52C236-DE7E-4943-B678-D208DD0843D4}"/>
              </a:ext>
            </a:extLst>
          </p:cNvPr>
          <p:cNvPicPr>
            <a:picLocks noGrp="1" noChangeAspect="1"/>
          </p:cNvPicPr>
          <p:nvPr>
            <p:ph type="pic" sz="quarter" idx="13"/>
          </p:nvPr>
        </p:nvPicPr>
        <p:blipFill>
          <a:blip r:embed="rId4" cstate="print"/>
          <a:srcRect l="17855" r="17855"/>
          <a:stretch>
            <a:fillRect/>
          </a:stretch>
        </p:blipFill>
        <p:spPr>
          <a:xfrm>
            <a:off x="7019926" y="3028950"/>
            <a:ext cx="3692525" cy="3829050"/>
          </a:xfrm>
          <a:prstGeom prst="rect">
            <a:avLst/>
          </a:prstGeom>
        </p:spPr>
      </p:pic>
    </p:spTree>
    <p:extLst>
      <p:ext uri="{BB962C8B-B14F-4D97-AF65-F5344CB8AC3E}">
        <p14:creationId xmlns:p14="http://schemas.microsoft.com/office/powerpoint/2010/main" val="22473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361" y="404665"/>
            <a:ext cx="5614879" cy="631527"/>
          </a:xfrm>
        </p:spPr>
        <p:txBody>
          <a:bodyPr/>
          <a:lstStyle/>
          <a:p>
            <a:pPr lvl="0" algn="just">
              <a:spcBef>
                <a:spcPts val="0"/>
              </a:spcBef>
              <a:buClr>
                <a:srgbClr val="E43794"/>
              </a:buClr>
              <a:buSzPts val="2000"/>
            </a:pPr>
            <a:r>
              <a:rPr lang="el-GR" sz="2800" dirty="0"/>
              <a:t>Προβολή ολογραμμάτων </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259309" y="1123491"/>
            <a:ext cx="6346209" cy="5734508"/>
          </a:xfrm>
        </p:spPr>
        <p:txBody>
          <a:bodyPr/>
          <a:lstStyle/>
          <a:p>
            <a:pPr lvl="0">
              <a:buClr>
                <a:schemeClr val="dk1"/>
              </a:buClr>
              <a:buSzPts val="1100"/>
            </a:pPr>
            <a:r>
              <a:rPr lang="el-GR" sz="1800" dirty="0">
                <a:solidFill>
                  <a:schemeClr val="bg1">
                    <a:lumMod val="50000"/>
                  </a:schemeClr>
                </a:solidFill>
              </a:rPr>
              <a:t>Οι </a:t>
            </a:r>
            <a:r>
              <a:rPr lang="el-GR" sz="1800" b="1" dirty="0">
                <a:solidFill>
                  <a:schemeClr val="bg1">
                    <a:lumMod val="50000"/>
                  </a:schemeClr>
                </a:solidFill>
              </a:rPr>
              <a:t>ολογραφικοί προβολείς </a:t>
            </a:r>
            <a:r>
              <a:rPr lang="el-GR" sz="1800" dirty="0">
                <a:solidFill>
                  <a:schemeClr val="bg1">
                    <a:lumMod val="50000"/>
                  </a:schemeClr>
                </a:solidFill>
              </a:rPr>
              <a:t>δημιουργούν μια εικόνα που έχει τρισδιάστατες ιδιότητες αλλά εξακολουθεί να είναι επίπεδη. </a:t>
            </a:r>
          </a:p>
          <a:p>
            <a:pPr lvl="0">
              <a:buClr>
                <a:schemeClr val="dk1"/>
              </a:buClr>
              <a:buSzPts val="1100"/>
            </a:pPr>
            <a:r>
              <a:rPr lang="el-GR" sz="1800" dirty="0">
                <a:solidFill>
                  <a:schemeClr val="bg1">
                    <a:lumMod val="50000"/>
                  </a:schemeClr>
                </a:solidFill>
              </a:rPr>
              <a:t>Διαβάστε περισσότερα για την ολογραφία εδώ </a:t>
            </a:r>
            <a:r>
              <a:rPr lang="en-GB" sz="18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sz="1800" dirty="0">
              <a:solidFill>
                <a:schemeClr val="bg1">
                  <a:lumMod val="50000"/>
                </a:schemeClr>
              </a:solidFill>
            </a:endParaRPr>
          </a:p>
          <a:p>
            <a:pPr marL="0" lvl="0" indent="0" rtl="0">
              <a:spcBef>
                <a:spcPts val="0"/>
              </a:spcBef>
              <a:spcAft>
                <a:spcPts val="0"/>
              </a:spcAft>
              <a:buClr>
                <a:schemeClr val="dk1"/>
              </a:buClr>
              <a:buSzPts val="1100"/>
              <a:buFont typeface="Arial"/>
              <a:buNone/>
            </a:pPr>
            <a:endParaRPr lang="en-GB" sz="800" b="1" dirty="0">
              <a:solidFill>
                <a:schemeClr val="bg1">
                  <a:lumMod val="50000"/>
                </a:schemeClr>
              </a:solidFill>
            </a:endParaRPr>
          </a:p>
          <a:p>
            <a:pPr>
              <a:buClr>
                <a:schemeClr val="dk1"/>
              </a:buClr>
              <a:buSzPts val="1100"/>
            </a:pPr>
            <a:r>
              <a:rPr lang="el-GR" sz="1800" dirty="0">
                <a:solidFill>
                  <a:schemeClr val="bg1">
                    <a:lumMod val="50000"/>
                  </a:schemeClr>
                </a:solidFill>
              </a:rPr>
              <a:t>Πολλά "ολογράμματα" που κυκλοφορούν σήμερα στην αγορά εξακολουθούν να είναι τεχνικά </a:t>
            </a:r>
            <a:r>
              <a:rPr lang="el-GR" sz="1800" b="1" dirty="0">
                <a:solidFill>
                  <a:schemeClr val="bg1">
                    <a:lumMod val="50000"/>
                  </a:schemeClr>
                </a:solidFill>
              </a:rPr>
              <a:t>τρισδιάστατες εικόνες που εμφανίζονται σε μια επιφάνεια 2D. </a:t>
            </a:r>
          </a:p>
          <a:p>
            <a:pPr>
              <a:buClr>
                <a:schemeClr val="dk1"/>
              </a:buClr>
              <a:buSzPts val="1100"/>
            </a:pPr>
            <a:endParaRPr lang="en-GB" sz="800" dirty="0">
              <a:solidFill>
                <a:schemeClr val="bg1">
                  <a:lumMod val="50000"/>
                </a:schemeClr>
              </a:solidFill>
            </a:endParaRPr>
          </a:p>
          <a:p>
            <a:pPr>
              <a:buClr>
                <a:schemeClr val="dk1"/>
              </a:buClr>
              <a:buSzPts val="1100"/>
            </a:pPr>
            <a:r>
              <a:rPr lang="el-GR" sz="1800" dirty="0">
                <a:solidFill>
                  <a:schemeClr val="bg1">
                    <a:lumMod val="50000"/>
                  </a:schemeClr>
                </a:solidFill>
              </a:rPr>
              <a:t>Παρακολουθήστε </a:t>
            </a:r>
            <a:r>
              <a:rPr lang="el-GR" sz="1800" b="1" dirty="0">
                <a:solidFill>
                  <a:schemeClr val="bg1">
                    <a:lumMod val="50000"/>
                  </a:schemeClr>
                </a:solidFill>
              </a:rPr>
              <a:t>10 παραδείγματα των τελευταίων τεχνολογιών ολογραμμάτων εδώ </a:t>
            </a:r>
            <a:r>
              <a:rPr lang="en-GB" sz="1800" dirty="0">
                <a:solidFill>
                  <a:schemeClr val="bg1">
                    <a:lumMod val="50000"/>
                  </a:schemeClr>
                </a:solidFill>
              </a:rPr>
              <a:t>: </a:t>
            </a:r>
            <a:r>
              <a:rPr lang="el-GR" sz="1800" dirty="0">
                <a:solidFill>
                  <a:schemeClr val="bg1">
                    <a:lumMod val="50000"/>
                  </a:schemeClr>
                </a:solidFill>
                <a:hlinkClick r:id="rId3"/>
              </a:rPr>
              <a:t>Τα 10 πιο προηγμένα ολογράμματα</a:t>
            </a:r>
            <a:endParaRPr lang="en-GB" sz="1800" b="1" dirty="0">
              <a:solidFill>
                <a:schemeClr val="bg1">
                  <a:lumMod val="50000"/>
                </a:schemeClr>
              </a:solidFill>
            </a:endParaRPr>
          </a:p>
          <a:p>
            <a:pPr>
              <a:buClr>
                <a:schemeClr val="dk1"/>
              </a:buClr>
              <a:buSzPts val="1100"/>
            </a:pPr>
            <a:r>
              <a:rPr lang="el-GR" sz="1800" dirty="0">
                <a:solidFill>
                  <a:schemeClr val="bg1">
                    <a:lumMod val="50000"/>
                  </a:schemeClr>
                </a:solidFill>
              </a:rPr>
              <a:t>Δείτε πώς να φτιάξετε έναν </a:t>
            </a:r>
            <a:r>
              <a:rPr lang="el-GR" sz="1800" b="1" dirty="0">
                <a:solidFill>
                  <a:schemeClr val="bg1">
                    <a:lumMod val="50000"/>
                  </a:schemeClr>
                </a:solidFill>
              </a:rPr>
              <a:t>βασικό ολογραφικό προβολέα στο σπίτι - 2D </a:t>
            </a:r>
            <a:r>
              <a:rPr lang="el-GR" sz="1800" dirty="0">
                <a:solidFill>
                  <a:schemeClr val="bg1">
                    <a:lumMod val="50000"/>
                  </a:schemeClr>
                </a:solidFill>
              </a:rPr>
              <a:t>εδώ</a:t>
            </a:r>
            <a:r>
              <a:rPr lang="en-GB" sz="1800" dirty="0">
                <a:solidFill>
                  <a:schemeClr val="bg1">
                    <a:lumMod val="50000"/>
                  </a:schemeClr>
                </a:solidFill>
              </a:rPr>
              <a:t>: </a:t>
            </a:r>
            <a:r>
              <a:rPr lang="el-GR" sz="1800" dirty="0">
                <a:solidFill>
                  <a:schemeClr val="bg1">
                    <a:lumMod val="50000"/>
                  </a:schemeClr>
                </a:solidFill>
                <a:hlinkClick r:id="rId4"/>
              </a:rPr>
              <a:t>Κατασκευάστε έναν προβολέα ολογραμμάτων 2D</a:t>
            </a:r>
            <a:endParaRPr lang="en-GB" sz="1800" dirty="0">
              <a:solidFill>
                <a:schemeClr val="bg1">
                  <a:lumMod val="50000"/>
                </a:schemeClr>
              </a:solidFill>
            </a:endParaRPr>
          </a:p>
          <a:p>
            <a:pPr>
              <a:buClr>
                <a:schemeClr val="dk1"/>
              </a:buClr>
              <a:buSzPts val="1100"/>
            </a:pPr>
            <a:r>
              <a:rPr lang="en-GB" sz="1800" dirty="0">
                <a:solidFill>
                  <a:schemeClr val="bg1">
                    <a:lumMod val="50000"/>
                  </a:schemeClr>
                </a:solidFill>
              </a:rPr>
              <a:t>3D </a:t>
            </a:r>
            <a:r>
              <a:rPr lang="el-GR" sz="1800" dirty="0">
                <a:solidFill>
                  <a:schemeClr val="bg1">
                    <a:lumMod val="50000"/>
                  </a:schemeClr>
                </a:solidFill>
              </a:rPr>
              <a:t>εδώ</a:t>
            </a:r>
            <a:r>
              <a:rPr lang="en-GB" sz="1800" dirty="0">
                <a:solidFill>
                  <a:schemeClr val="bg1">
                    <a:lumMod val="50000"/>
                  </a:schemeClr>
                </a:solidFill>
              </a:rPr>
              <a:t>: </a:t>
            </a:r>
            <a:r>
              <a:rPr lang="el-GR" sz="1800" dirty="0">
                <a:solidFill>
                  <a:schemeClr val="bg1">
                    <a:lumMod val="50000"/>
                  </a:schemeClr>
                </a:solidFill>
                <a:hlinkClick r:id="rId5"/>
              </a:rPr>
              <a:t>Κάντε έναν τρισδιάστατο ολογραφικό προβολέα με ρητίνη  </a:t>
            </a:r>
            <a:endParaRPr lang="en-GB" sz="1800"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400" dirty="0">
              <a:solidFill>
                <a:schemeClr val="bg1">
                  <a:lumMod val="50000"/>
                </a:schemeClr>
              </a:solidFill>
            </a:endParaRPr>
          </a:p>
        </p:txBody>
      </p:sp>
      <p:sp>
        <p:nvSpPr>
          <p:cNvPr id="8" name="Text Placeholder 4">
            <a:extLst>
              <a:ext uri="{FF2B5EF4-FFF2-40B4-BE49-F238E27FC236}">
                <a16:creationId xmlns:a16="http://schemas.microsoft.com/office/drawing/2014/main" id="{86B02E96-814A-4BEF-B878-F698EA4C2D49}"/>
              </a:ext>
            </a:extLst>
          </p:cNvPr>
          <p:cNvSpPr txBox="1">
            <a:spLocks/>
          </p:cNvSpPr>
          <p:nvPr/>
        </p:nvSpPr>
        <p:spPr>
          <a:xfrm>
            <a:off x="7020057" y="2232875"/>
            <a:ext cx="3691823"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to see video presenting</a:t>
            </a:r>
            <a:r>
              <a:rPr lang="sl-SI" sz="1800" b="0" dirty="0">
                <a:solidFill>
                  <a:srgbClr val="7F7F7F"/>
                </a:solidFill>
                <a:cs typeface="Poppins" pitchFamily="2" charset="77"/>
              </a:rPr>
              <a:t> </a:t>
            </a:r>
            <a:r>
              <a:rPr lang="en-GB" sz="1800" b="0" dirty="0">
                <a:solidFill>
                  <a:srgbClr val="7F7F7F"/>
                </a:solidFill>
                <a:cs typeface="Poppins" pitchFamily="2" charset="77"/>
              </a:rPr>
              <a:t>advanced hologram</a:t>
            </a:r>
          </a:p>
        </p:txBody>
      </p:sp>
      <p:sp>
        <p:nvSpPr>
          <p:cNvPr id="3" name="Označba mesta slike 2">
            <a:extLst>
              <a:ext uri="{FF2B5EF4-FFF2-40B4-BE49-F238E27FC236}">
                <a16:creationId xmlns:a16="http://schemas.microsoft.com/office/drawing/2014/main" id="{C607F70B-589E-496E-80CC-05F1A83375D3}"/>
              </a:ext>
            </a:extLst>
          </p:cNvPr>
          <p:cNvSpPr>
            <a:spLocks noGrp="1"/>
          </p:cNvSpPr>
          <p:nvPr>
            <p:ph type="pic" sz="quarter" idx="13"/>
          </p:nvPr>
        </p:nvSpPr>
        <p:spPr/>
      </p:sp>
      <p:pic>
        <p:nvPicPr>
          <p:cNvPr id="10" name="Označba mesta slike 8">
            <a:hlinkClick r:id="rId6"/>
            <a:extLst>
              <a:ext uri="{FF2B5EF4-FFF2-40B4-BE49-F238E27FC236}">
                <a16:creationId xmlns:a16="http://schemas.microsoft.com/office/drawing/2014/main" id="{DE56E691-4707-435D-B27A-CAA4FE6C9FA9}"/>
              </a:ext>
            </a:extLst>
          </p:cNvPr>
          <p:cNvPicPr>
            <a:picLocks noChangeAspect="1"/>
          </p:cNvPicPr>
          <p:nvPr/>
        </p:nvPicPr>
        <p:blipFill>
          <a:blip r:embed="rId7" cstate="print"/>
          <a:srcRect t="855" b="855"/>
          <a:stretch>
            <a:fillRect/>
          </a:stretch>
        </p:blipFill>
        <p:spPr>
          <a:xfrm>
            <a:off x="7030310" y="3028950"/>
            <a:ext cx="3692525" cy="3829050"/>
          </a:xfrm>
          <a:prstGeom prst="rect">
            <a:avLst/>
          </a:prstGeom>
        </p:spPr>
      </p:pic>
    </p:spTree>
    <p:extLst>
      <p:ext uri="{BB962C8B-B14F-4D97-AF65-F5344CB8AC3E}">
        <p14:creationId xmlns:p14="http://schemas.microsoft.com/office/powerpoint/2010/main" val="369216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5569615" y="1683154"/>
            <a:ext cx="3350570" cy="445340"/>
          </a:xfrm>
        </p:spPr>
        <p:txBody>
          <a:bodyPr/>
          <a:lstStyle/>
          <a:p>
            <a:r>
              <a:rPr lang="en-US" sz="1800" dirty="0"/>
              <a:t>Oliver Wendell Holmes</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r>
              <a:rPr lang="en-US" sz="2800" dirty="0">
                <a:latin typeface="Avenir"/>
                <a:cs typeface="Poppins"/>
              </a:rPr>
              <a:t>"</a:t>
            </a:r>
            <a:r>
              <a:rPr lang="en-US" sz="2800" dirty="0" err="1">
                <a:latin typeface="Avenir"/>
                <a:cs typeface="Poppins"/>
              </a:rPr>
              <a:t>Έν</a:t>
            </a:r>
            <a:r>
              <a:rPr lang="en-US" sz="2800" dirty="0">
                <a:latin typeface="Avenir"/>
                <a:cs typeface="Poppins"/>
              </a:rPr>
              <a:t>α </a:t>
            </a:r>
            <a:r>
              <a:rPr lang="en-US" sz="2800" dirty="0" err="1">
                <a:latin typeface="Avenir"/>
                <a:cs typeface="Poppins"/>
              </a:rPr>
              <a:t>μυ</a:t>
            </a:r>
            <a:r>
              <a:rPr lang="en-US" sz="2800" dirty="0">
                <a:latin typeface="Avenir"/>
                <a:cs typeface="Poppins"/>
              </a:rPr>
              <a:t>α</a:t>
            </a:r>
            <a:r>
              <a:rPr lang="en-US" sz="2800" dirty="0" err="1">
                <a:latin typeface="Avenir"/>
                <a:cs typeface="Poppins"/>
              </a:rPr>
              <a:t>λό</a:t>
            </a:r>
            <a:r>
              <a:rPr lang="en-US" sz="2800" dirty="0">
                <a:latin typeface="Avenir"/>
                <a:cs typeface="Poppins"/>
              </a:rPr>
              <a:t> π</a:t>
            </a:r>
            <a:r>
              <a:rPr lang="en-US" sz="2800" dirty="0" err="1">
                <a:latin typeface="Avenir"/>
                <a:cs typeface="Poppins"/>
              </a:rPr>
              <a:t>ου</a:t>
            </a:r>
            <a:r>
              <a:rPr lang="en-US" sz="2800" dirty="0">
                <a:latin typeface="Avenir"/>
                <a:cs typeface="Poppins"/>
              </a:rPr>
              <a:t> </a:t>
            </a:r>
            <a:r>
              <a:rPr lang="en-US" sz="2800" dirty="0" err="1">
                <a:latin typeface="Avenir"/>
                <a:cs typeface="Poppins"/>
              </a:rPr>
              <a:t>διευρύνετ</a:t>
            </a:r>
            <a:r>
              <a:rPr lang="en-US" sz="2800" dirty="0">
                <a:latin typeface="Avenir"/>
                <a:cs typeface="Poppins"/>
              </a:rPr>
              <a:t>αι από </a:t>
            </a:r>
            <a:r>
              <a:rPr lang="en-US" sz="2800" dirty="0" err="1">
                <a:latin typeface="Avenir"/>
                <a:cs typeface="Poppins"/>
              </a:rPr>
              <a:t>μι</a:t>
            </a:r>
            <a:r>
              <a:rPr lang="en-US" sz="2800" dirty="0">
                <a:latin typeface="Avenir"/>
                <a:cs typeface="Poppins"/>
              </a:rPr>
              <a:t>α </a:t>
            </a:r>
            <a:r>
              <a:rPr lang="en-US" sz="2800" dirty="0" err="1">
                <a:latin typeface="Avenir"/>
                <a:cs typeface="Poppins"/>
              </a:rPr>
              <a:t>νέ</a:t>
            </a:r>
            <a:r>
              <a:rPr lang="en-US" sz="2800" dirty="0">
                <a:latin typeface="Avenir"/>
                <a:cs typeface="Poppins"/>
              </a:rPr>
              <a:t>α </a:t>
            </a:r>
            <a:r>
              <a:rPr lang="en-US" sz="2800" dirty="0" err="1">
                <a:latin typeface="Avenir"/>
                <a:cs typeface="Poppins"/>
              </a:rPr>
              <a:t>εμ</a:t>
            </a:r>
            <a:r>
              <a:rPr lang="en-US" sz="2800" dirty="0">
                <a:latin typeface="Avenir"/>
                <a:cs typeface="Poppins"/>
              </a:rPr>
              <a:t>π</a:t>
            </a:r>
            <a:r>
              <a:rPr lang="en-US" sz="2800" dirty="0" err="1">
                <a:latin typeface="Avenir"/>
                <a:cs typeface="Poppins"/>
              </a:rPr>
              <a:t>ειρί</a:t>
            </a:r>
            <a:r>
              <a:rPr lang="en-US" sz="2800" dirty="0">
                <a:latin typeface="Avenir"/>
                <a:cs typeface="Poppins"/>
              </a:rPr>
              <a:t>α </a:t>
            </a:r>
            <a:r>
              <a:rPr lang="en-US" sz="2800" dirty="0" err="1">
                <a:latin typeface="Avenir"/>
                <a:cs typeface="Poppins"/>
              </a:rPr>
              <a:t>δεν</a:t>
            </a:r>
            <a:r>
              <a:rPr lang="en-US" sz="2800" dirty="0">
                <a:latin typeface="Avenir"/>
                <a:cs typeface="Poppins"/>
              </a:rPr>
              <a:t> μπ</a:t>
            </a:r>
            <a:r>
              <a:rPr lang="en-US" sz="2800" dirty="0" err="1">
                <a:latin typeface="Avenir"/>
                <a:cs typeface="Poppins"/>
              </a:rPr>
              <a:t>ορεί</a:t>
            </a:r>
            <a:r>
              <a:rPr lang="en-US" sz="2800" dirty="0">
                <a:latin typeface="Avenir"/>
                <a:cs typeface="Poppins"/>
              </a:rPr>
              <a:t> π</a:t>
            </a:r>
            <a:r>
              <a:rPr lang="en-US" sz="2800" dirty="0" err="1">
                <a:latin typeface="Avenir"/>
                <a:cs typeface="Poppins"/>
              </a:rPr>
              <a:t>οτέ</a:t>
            </a:r>
            <a:r>
              <a:rPr lang="en-US" sz="2800" dirty="0">
                <a:latin typeface="Avenir"/>
                <a:cs typeface="Poppins"/>
              </a:rPr>
              <a:t> να επ</a:t>
            </a:r>
            <a:r>
              <a:rPr lang="en-US" sz="2800" dirty="0" err="1">
                <a:latin typeface="Avenir"/>
                <a:cs typeface="Poppins"/>
              </a:rPr>
              <a:t>ιστρέψει</a:t>
            </a:r>
            <a:r>
              <a:rPr lang="en-US" sz="2800" dirty="0">
                <a:latin typeface="Avenir"/>
                <a:cs typeface="Poppins"/>
              </a:rPr>
              <a:t> στις παλιές του διαστάσεις".</a:t>
            </a:r>
            <a:endParaRPr lang="sl-SI" sz="2800" dirty="0">
              <a:cs typeface="Poppins"/>
            </a:endParaRPr>
          </a:p>
          <a:p>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201157"/>
            <a:ext cx="5614879" cy="631527"/>
          </a:xfrm>
        </p:spPr>
        <p:txBody>
          <a:bodyPr/>
          <a:lstStyle/>
          <a:p>
            <a:pPr lvl="0" algn="just">
              <a:spcBef>
                <a:spcPts val="0"/>
              </a:spcBef>
              <a:buClr>
                <a:srgbClr val="E43794"/>
              </a:buClr>
              <a:buSzPts val="2000"/>
            </a:pPr>
            <a:r>
              <a:rPr lang="el-GR" sz="3200" dirty="0"/>
              <a:t>Αίθουσες εμβάθυνσης</a:t>
            </a:r>
            <a:endParaRPr lang="en-US" sz="32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946322"/>
            <a:ext cx="5955188" cy="5601343"/>
          </a:xfrm>
        </p:spPr>
        <p:txBody>
          <a:bodyPr/>
          <a:lstStyle/>
          <a:p>
            <a:pPr lvl="0">
              <a:buClr>
                <a:schemeClr val="dk1"/>
              </a:buClr>
              <a:buSzPts val="1100"/>
            </a:pPr>
            <a:r>
              <a:rPr lang="el-GR" sz="1800" dirty="0"/>
              <a:t>Ένα δωμάτιο εμβάθυνσης είναι ένα </a:t>
            </a:r>
            <a:r>
              <a:rPr lang="el-GR" sz="1800" b="1" dirty="0"/>
              <a:t>δωμάτιο εικονικής πραγματικότητας </a:t>
            </a:r>
            <a:r>
              <a:rPr lang="el-GR" sz="1800" dirty="0"/>
              <a:t>που είναι ένας αυτόνομος χώρος, προσαρμοσμένος με ενσωματωμένη ή φορητή τεχνολογία που παρέχει ή ενισχύει μια εξαιρετικά εντυπωσιακή εμπειρία πολυμέσων. </a:t>
            </a:r>
          </a:p>
          <a:p>
            <a:pPr lvl="0">
              <a:buClr>
                <a:schemeClr val="dk1"/>
              </a:buClr>
              <a:buSzPts val="1100"/>
            </a:pPr>
            <a:endParaRPr lang="el-GR" sz="1800" dirty="0"/>
          </a:p>
          <a:p>
            <a:pPr lvl="0">
              <a:buClr>
                <a:schemeClr val="dk1"/>
              </a:buClr>
              <a:buSzPts val="1100"/>
            </a:pPr>
            <a:r>
              <a:rPr lang="el-GR" sz="1800" dirty="0"/>
              <a:t>Στόχος του είναι </a:t>
            </a:r>
            <a:r>
              <a:rPr lang="el-GR" sz="1800" b="1" dirty="0"/>
              <a:t>να γεμίσει το οπτικό πεδίο του χρήστη</a:t>
            </a:r>
            <a:r>
              <a:rPr lang="el-GR" sz="1800" dirty="0"/>
              <a:t>, δίνοντας την αίσθηση της φυσικής παρουσίας. </a:t>
            </a:r>
          </a:p>
          <a:p>
            <a:pPr lvl="0">
              <a:buClr>
                <a:schemeClr val="dk1"/>
              </a:buClr>
              <a:buSzPts val="1100"/>
            </a:pPr>
            <a:r>
              <a:rPr lang="el-GR" sz="1800" b="1" dirty="0"/>
              <a:t>Δείτε ένα παράδειγμα δωματίου </a:t>
            </a:r>
            <a:r>
              <a:rPr lang="el-GR" sz="1800" b="1" dirty="0" err="1"/>
              <a:t>εμβάθυνσης:</a:t>
            </a:r>
            <a:r>
              <a:rPr lang="el-GR" sz="1800" b="1" dirty="0" err="1">
                <a:hlinkClick r:id="rId2"/>
              </a:rPr>
              <a:t>Βυθιστείτε</a:t>
            </a:r>
            <a:r>
              <a:rPr lang="el-GR" sz="1800" b="1" dirty="0">
                <a:hlinkClick r:id="rId2"/>
              </a:rPr>
              <a:t> στον Βαν Γκογκ</a:t>
            </a:r>
            <a:endParaRPr lang="en-GB" sz="1800" b="1" dirty="0"/>
          </a:p>
          <a:p>
            <a:pPr marL="0" lvl="0" indent="0" rtl="0">
              <a:spcBef>
                <a:spcPts val="0"/>
              </a:spcBef>
              <a:spcAft>
                <a:spcPts val="0"/>
              </a:spcAft>
              <a:buClr>
                <a:schemeClr val="dk1"/>
              </a:buClr>
              <a:buSzPts val="1100"/>
              <a:buNone/>
            </a:pPr>
            <a:endParaRPr lang="en-GB" sz="1800" b="1" dirty="0"/>
          </a:p>
          <a:p>
            <a:pPr>
              <a:buClr>
                <a:schemeClr val="dk1"/>
              </a:buClr>
              <a:buSzPts val="1100"/>
            </a:pPr>
            <a:r>
              <a:rPr lang="el-GR" sz="1800" dirty="0"/>
              <a:t>Χρησιμοποιείται καλύτερα για να </a:t>
            </a:r>
            <a:r>
              <a:rPr lang="el-GR" sz="1800" b="1" dirty="0"/>
              <a:t>μεταφέρει μια ατμόσφαιρα ή ένα συναίσθημα μέσω μιας ομαδικής εμπειρίας. </a:t>
            </a:r>
            <a:r>
              <a:rPr lang="el-GR" sz="1800" dirty="0"/>
              <a:t>Οι αίθουσες </a:t>
            </a:r>
            <a:r>
              <a:rPr lang="el-GR" sz="1800" dirty="0" err="1"/>
              <a:t>εμβύθισης</a:t>
            </a:r>
            <a:r>
              <a:rPr lang="el-GR" sz="1800" dirty="0"/>
              <a:t> με σετ κεφαλής VR φέρνουν τους χρήστες στην ίδια προσομοίωση. </a:t>
            </a:r>
          </a:p>
        </p:txBody>
      </p:sp>
      <p:pic>
        <p:nvPicPr>
          <p:cNvPr id="12" name="Označba mesta slike 11">
            <a:extLst>
              <a:ext uri="{FF2B5EF4-FFF2-40B4-BE49-F238E27FC236}">
                <a16:creationId xmlns:a16="http://schemas.microsoft.com/office/drawing/2014/main" id="{72E46347-B58A-4CFA-AA24-AF82E47F19DE}"/>
              </a:ext>
            </a:extLst>
          </p:cNvPr>
          <p:cNvPicPr>
            <a:picLocks noGrp="1" noChangeAspect="1"/>
          </p:cNvPicPr>
          <p:nvPr>
            <p:ph type="pic" sz="quarter" idx="13"/>
          </p:nvPr>
        </p:nvPicPr>
        <p:blipFill rotWithShape="1">
          <a:blip r:embed="rId3" cstate="print"/>
          <a:srcRect t="16771" b="16771"/>
          <a:stretch/>
        </p:blipFill>
        <p:spPr>
          <a:xfrm>
            <a:off x="7038719" y="3028282"/>
            <a:ext cx="3691823" cy="3829719"/>
          </a:xfrm>
        </p:spPr>
      </p:pic>
    </p:spTree>
    <p:extLst>
      <p:ext uri="{BB962C8B-B14F-4D97-AF65-F5344CB8AC3E}">
        <p14:creationId xmlns:p14="http://schemas.microsoft.com/office/powerpoint/2010/main" val="413788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31</a:t>
            </a:fld>
            <a:endParaRPr lang="en-GB" dirty="0"/>
          </a:p>
        </p:txBody>
      </p:sp>
      <p:sp>
        <p:nvSpPr>
          <p:cNvPr id="4" name="Označba mesta besedila 3"/>
          <p:cNvSpPr>
            <a:spLocks noGrp="1"/>
          </p:cNvSpPr>
          <p:nvPr>
            <p:ph type="body" sz="quarter" idx="19"/>
          </p:nvPr>
        </p:nvSpPr>
        <p:spPr>
          <a:xfrm>
            <a:off x="480582" y="875337"/>
            <a:ext cx="11230839" cy="5685465"/>
          </a:xfrm>
        </p:spPr>
        <p:txBody>
          <a:bodyPr numCol="1"/>
          <a:lstStyle/>
          <a:p>
            <a:pPr algn="l"/>
            <a:r>
              <a:rPr lang="el-GR" sz="1800" dirty="0"/>
              <a:t>Αυτές οι τεχνολογίες έχουν διαφορετικό κόστος, αλλά να έχετε υπόψη σας ότι το υλικό δεν είναι το μόνο κόστος που πρέπει να λάβετε υπόψη. Ένα σημαντικό μέρος των εξόδων είναι οι ομάδες επαγγελματιών που αναπτύσσουν το περιεχόμενο για ένα επιλεγμένο μέσο και συντηρούν το προϊόν!</a:t>
            </a:r>
          </a:p>
          <a:p>
            <a:pPr algn="l"/>
            <a:endParaRPr lang="el-GR" sz="1800" dirty="0"/>
          </a:p>
          <a:p>
            <a:pPr algn="l"/>
            <a:r>
              <a:rPr lang="el-GR" sz="1800" dirty="0"/>
              <a:t>Επίσης, το ίδιο το περιεχόμενο (διαφορετικό για κάθε συγκεκριμένη περίπτωση) είναι συνήθως αυτό που υπαγορεύει το απαραίτητο ελάχιστο επίπεδο ποιότητας το οποίο έχει την τιμή του. Λάβετε υπόψη ότι οι επισκέπτες περιμένουν ποιότητα σε κάθε σημείο της εμπειρίας!</a:t>
            </a:r>
          </a:p>
          <a:p>
            <a:pPr algn="l"/>
            <a:endParaRPr lang="el-GR" sz="1800" dirty="0"/>
          </a:p>
          <a:p>
            <a:pPr algn="l"/>
            <a:r>
              <a:rPr lang="el-GR" sz="1800" dirty="0"/>
              <a:t>Ποιο είναι το συμπέρασμα; </a:t>
            </a:r>
          </a:p>
          <a:p>
            <a:pPr algn="l"/>
            <a:endParaRPr lang="el-GR" sz="1800" dirty="0"/>
          </a:p>
          <a:p>
            <a:pPr algn="l"/>
            <a:r>
              <a:rPr lang="el-GR" sz="1800" dirty="0"/>
              <a:t>Γνωρίστε τι έχουν να προσφέρουν οι τεχνολογίες - ερευνήστε περαιτέρω.</a:t>
            </a:r>
          </a:p>
          <a:p>
            <a:pPr algn="l"/>
            <a:r>
              <a:rPr lang="el-GR" sz="1800" dirty="0"/>
              <a:t>Επιλέξτε αυτές που μπορούν να προσθέσουν μια επιπλέον διάσταση στην ιστορία σας - αναζητήστε μελέτες περιπτώσεων που ταιριάζουν με το έργο σας. </a:t>
            </a:r>
          </a:p>
          <a:p>
            <a:pPr algn="l"/>
            <a:r>
              <a:rPr lang="el-GR" sz="1800" dirty="0"/>
              <a:t>Ψάξτε για διάφορους </a:t>
            </a:r>
            <a:r>
              <a:rPr lang="el-GR" sz="1800" dirty="0" err="1"/>
              <a:t>παρόχους</a:t>
            </a:r>
            <a:r>
              <a:rPr lang="el-GR" sz="1800" dirty="0"/>
              <a:t> τεχνολογίας και υπηρεσιών - ελέγξτε τις αναφορές τους. </a:t>
            </a:r>
          </a:p>
          <a:p>
            <a:pPr marL="285750" indent="-285750" algn="l">
              <a:buFont typeface="Arial" panose="020B0604020202020204" pitchFamily="34" charset="0"/>
              <a:buChar char="•"/>
            </a:pPr>
            <a:r>
              <a:rPr lang="el-GR" sz="1800" b="1" dirty="0"/>
              <a:t>Μη διστάσετε να ζητήσετε συμβουλές από!</a:t>
            </a:r>
          </a:p>
          <a:p>
            <a:pPr marL="285750" indent="-285750" algn="l">
              <a:buFont typeface="Arial" panose="020B0604020202020204" pitchFamily="34" charset="0"/>
              <a:buChar char="•"/>
            </a:pPr>
            <a:r>
              <a:rPr lang="el-GR" sz="1800" b="1" dirty="0">
                <a:solidFill>
                  <a:schemeClr val="bg1">
                    <a:lumMod val="50000"/>
                  </a:schemeClr>
                </a:solidFill>
                <a:hlinkClick r:id="rId2"/>
              </a:rPr>
              <a:t>εταιρείες τεχνολογίας και ψηφιακούς εμπειρογνώμονες</a:t>
            </a:r>
            <a:r>
              <a:rPr lang="el-GR" sz="1800" b="1" dirty="0">
                <a:solidFill>
                  <a:schemeClr val="bg1">
                    <a:lumMod val="50000"/>
                  </a:schemeClr>
                </a:solidFill>
              </a:rPr>
              <a:t>!</a:t>
            </a:r>
            <a:endParaRPr lang="en-GB" sz="1400" dirty="0">
              <a:highlight>
                <a:srgbClr val="FF0000"/>
              </a:highlight>
            </a:endParaRP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148590" y="67636"/>
            <a:ext cx="10709911" cy="6250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l-GR" sz="2400" dirty="0">
                <a:solidFill>
                  <a:schemeClr val="bg1"/>
                </a:solidFill>
              </a:rPr>
              <a:t>Επιλέγοντας προσιτή τεχνολογία για την ιστορία σας</a:t>
            </a:r>
          </a:p>
        </p:txBody>
      </p:sp>
    </p:spTree>
    <p:extLst>
      <p:ext uri="{BB962C8B-B14F-4D97-AF65-F5344CB8AC3E}">
        <p14:creationId xmlns:p14="http://schemas.microsoft.com/office/powerpoint/2010/main" val="340734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32</a:t>
            </a:fld>
            <a:endParaRPr lang="en-GB" dirty="0"/>
          </a:p>
        </p:txBody>
      </p:sp>
      <p:sp>
        <p:nvSpPr>
          <p:cNvPr id="4" name="Označba mesta besedila 3"/>
          <p:cNvSpPr>
            <a:spLocks noGrp="1"/>
          </p:cNvSpPr>
          <p:nvPr>
            <p:ph type="body" sz="quarter" idx="19"/>
          </p:nvPr>
        </p:nvSpPr>
        <p:spPr>
          <a:xfrm>
            <a:off x="354156" y="1025929"/>
            <a:ext cx="11260667" cy="5623446"/>
          </a:xfrm>
        </p:spPr>
        <p:txBody>
          <a:bodyPr numCol="1"/>
          <a:lstStyle/>
          <a:p>
            <a:pPr marL="342900" indent="-342900" algn="l">
              <a:buFont typeface="+mj-lt"/>
              <a:buAutoNum type="arabicPeriod"/>
            </a:pPr>
            <a:r>
              <a:rPr lang="el-GR" sz="1800" i="1" dirty="0"/>
              <a:t>Δείτε το βίντεο </a:t>
            </a:r>
            <a:r>
              <a:rPr lang="el-GR" sz="1800" i="1" dirty="0">
                <a:hlinkClick r:id="rId2"/>
              </a:rPr>
              <a:t>Ψηφιακή καινοτομία - Σλοβενία</a:t>
            </a:r>
            <a:endParaRPr lang="el-GR" sz="1800" i="1" dirty="0"/>
          </a:p>
          <a:p>
            <a:pPr marL="342900" indent="-342900" algn="l">
              <a:buFont typeface="+mj-lt"/>
              <a:buAutoNum type="arabicPeriod"/>
            </a:pPr>
            <a:r>
              <a:rPr lang="el-GR" sz="1800" i="1" dirty="0"/>
              <a:t>Επιλέξτε τώρα τον αγαπημένο σας χώρο πολιτιστικής κληρονομιάς κοντά σας. (Μπορεί επίσης να είναι ένα μικρότερο μέρος του εκθέματος ή ένα αντικείμενο).</a:t>
            </a:r>
          </a:p>
          <a:p>
            <a:pPr marL="342900" indent="-342900" algn="l">
              <a:buFont typeface="+mj-lt"/>
              <a:buAutoNum type="arabicPeriod"/>
            </a:pPr>
            <a:endParaRPr lang="el-GR" sz="1800" i="1" dirty="0"/>
          </a:p>
          <a:p>
            <a:pPr marL="342900" indent="-342900" algn="l">
              <a:buFont typeface="+mj-lt"/>
              <a:buAutoNum type="arabicPeriod"/>
            </a:pPr>
            <a:r>
              <a:rPr lang="el-GR" sz="1800" i="1" dirty="0"/>
              <a:t>Ποιες από τις νέες τεχνολογίες που παρουσιάστηκαν θα μπορούσατε να χρησιμοποιήσετε για να βελτιώσετε την εμπειρία των επισκεπτών αυτού του χώρου (μπορείτε να χρησιμοποιήσετε περισσότερες από μία).</a:t>
            </a:r>
          </a:p>
          <a:p>
            <a:pPr marL="342900" indent="-342900" algn="l">
              <a:buFont typeface="+mj-lt"/>
              <a:buAutoNum type="arabicPeriod"/>
            </a:pPr>
            <a:endParaRPr lang="el-GR" sz="1800" i="1" dirty="0"/>
          </a:p>
          <a:p>
            <a:pPr marL="342900" indent="-342900" algn="l">
              <a:buFont typeface="+mj-lt"/>
              <a:buAutoNum type="arabicPeriod"/>
            </a:pPr>
            <a:r>
              <a:rPr lang="el-GR" sz="1800" i="1" dirty="0"/>
              <a:t>Βρείτε τρεις </a:t>
            </a:r>
            <a:r>
              <a:rPr lang="el-GR" sz="1800" i="1" dirty="0" err="1"/>
              <a:t>παρόχους</a:t>
            </a:r>
            <a:r>
              <a:rPr lang="el-GR" sz="1800" i="1" dirty="0"/>
              <a:t> αυτής της τεχνολογίας στη χώρα σας (ή στην τοπική σας περιοχή) και εμπειρογνώμονες που μπορούν να σας προσφέρουν τις κατάλληλες γνώσεις και υπηρεσίες. Ελέγξτε τις συστάσεις τους.</a:t>
            </a:r>
          </a:p>
          <a:p>
            <a:pPr marL="342900" indent="-342900" algn="l">
              <a:buFont typeface="+mj-lt"/>
              <a:buAutoNum type="arabicPeriod"/>
            </a:pPr>
            <a:endParaRPr lang="el-GR" sz="1800" i="1" dirty="0"/>
          </a:p>
          <a:p>
            <a:pPr marL="342900" indent="-342900" algn="l">
              <a:buFont typeface="+mj-lt"/>
              <a:buAutoNum type="arabicPeriod"/>
            </a:pPr>
            <a:r>
              <a:rPr lang="el-GR" sz="1800" i="1" dirty="0"/>
              <a:t>Σκεφτείτε τώρα τον λιγότερο αγαπημένο ή λιγότερο ενδιαφέροντα χώρο πολιτιστικής κληρονομιάς που βρίσκεται κοντά σας. Γιατί επιλέξατε αυτόν τον τόπο; Ποιες ιδιότητες λείπουν από αυτόν τον τόπο; Μπορείτε να σκεφτείτε μια χρήση οποιασδήποτε παρουσιαζόμενης τεχνολογίας που θα μπορούσε να κάνει τον λιγότερο αγαπημένο σας χώρο πιο ενδιαφέροντα για εσάς;</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465667" y="67637"/>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solidFill>
                  <a:schemeClr val="bg1"/>
                </a:solidFill>
              </a:rPr>
              <a:t>Άσκηση: Ανακατέψτε και ταιριάξτε</a:t>
            </a:r>
          </a:p>
        </p:txBody>
      </p:sp>
    </p:spTree>
    <p:extLst>
      <p:ext uri="{BB962C8B-B14F-4D97-AF65-F5344CB8AC3E}">
        <p14:creationId xmlns:p14="http://schemas.microsoft.com/office/powerpoint/2010/main" val="1315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4"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1" y="4209189"/>
            <a:ext cx="5258527" cy="2124451"/>
          </a:xfrm>
        </p:spPr>
        <p:txBody>
          <a:bodyPr vert="horz" lIns="91440" tIns="45720" rIns="91440" bIns="45720" rtlCol="0" anchor="t">
            <a:noAutofit/>
          </a:bodyPr>
          <a:lstStyle/>
          <a:p>
            <a:pPr algn="l">
              <a:spcBef>
                <a:spcPts val="0"/>
              </a:spcBef>
            </a:pPr>
            <a:r>
              <a:rPr lang="sl-SI" sz="3200" b="1" dirty="0">
                <a:solidFill>
                  <a:srgbClr val="E43794"/>
                </a:solidFill>
                <a:latin typeface="Avenir"/>
                <a:ea typeface="Avenir"/>
                <a:cs typeface="Avenir"/>
                <a:sym typeface="Avenir"/>
              </a:rPr>
              <a:t>3</a:t>
            </a:r>
            <a:r>
              <a:rPr lang="en-GB" sz="3200" b="1" dirty="0">
                <a:solidFill>
                  <a:srgbClr val="E43794"/>
                </a:solidFill>
                <a:latin typeface="Avenir"/>
                <a:ea typeface="Avenir"/>
                <a:cs typeface="Avenir"/>
                <a:sym typeface="Avenir"/>
              </a:rPr>
              <a:t>. </a:t>
            </a:r>
            <a:r>
              <a:rPr lang="el-GR" sz="3200" dirty="0">
                <a:latin typeface="Avenir"/>
                <a:ea typeface="Avenir"/>
                <a:cs typeface="Avenir"/>
                <a:sym typeface="Avenir"/>
              </a:rPr>
              <a:t>Σχεδιάζοντας μια πολύτιμη πολιτιστική βιωματική εμπειρία</a:t>
            </a:r>
            <a:endParaRPr lang="el-GR" sz="3200" dirty="0">
              <a:solidFill>
                <a:srgbClr val="E43794"/>
              </a:solidFill>
            </a:endParaRPr>
          </a:p>
          <a:p>
            <a:pPr algn="l">
              <a:spcBef>
                <a:spcPts val="0"/>
              </a:spcBef>
            </a:pP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94879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71022" y="291134"/>
            <a:ext cx="12192003" cy="631527"/>
          </a:xfrm>
        </p:spPr>
        <p:txBody>
          <a:bodyPr>
            <a:noAutofit/>
          </a:bodyPr>
          <a:lstStyle/>
          <a:p>
            <a:pPr lvl="0">
              <a:lnSpc>
                <a:spcPct val="90000"/>
              </a:lnSpc>
              <a:spcBef>
                <a:spcPts val="0"/>
              </a:spcBef>
              <a:buClr>
                <a:srgbClr val="E43794"/>
              </a:buClr>
              <a:buSzPts val="4000"/>
            </a:pPr>
            <a:r>
              <a:rPr lang="el-GR" sz="2400" dirty="0"/>
              <a:t>Τα βήματα της διαδρομής σχεδιασμού της βιωματικής εμπειρίας</a:t>
            </a:r>
            <a:endParaRPr lang="en-GB" sz="2400" dirty="0"/>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527382" y="836712"/>
            <a:ext cx="11197013" cy="1418202"/>
          </a:xfrm>
        </p:spPr>
        <p:txBody>
          <a:bodyPr/>
          <a:lstStyle/>
          <a:p>
            <a:pPr algn="l"/>
            <a:r>
              <a:rPr lang="el-GR" sz="1800" dirty="0">
                <a:solidFill>
                  <a:schemeClr val="bg1">
                    <a:lumMod val="50000"/>
                  </a:schemeClr>
                </a:solidFill>
              </a:rPr>
              <a:t>Ελπίζουμε να καταλάβετε ότι υπάρχουν πολλά συναρπαστικά ψηφιακά εργαλεία που μπορούν να μεταμορφώσουν τον οργανισμό και την επιχείρησή σας. Αλλά πριν προσπαθήσετε να ενσωματώσετε μια νέα τεχνολογία στην τουριστική σας εμπειρία, πρέπει να κάνετε κάποιες βασικές εργασίες ανάπτυξης για να αποφύγετε τη σπατάλη της επένδυσης χρόνου και χρημάτων. Αναλύστε πρώτα την επιχείρησή σας, τη μοναδικότητα της προσφοράς σας και τις ανάγκες του κοινού-στόχου σας για να κάνετε τη σωστή επιλογή.</a:t>
            </a:r>
          </a:p>
        </p:txBody>
      </p:sp>
      <p:sp>
        <p:nvSpPr>
          <p:cNvPr id="20" name="Google Shape;599;p58">
            <a:extLst>
              <a:ext uri="{FF2B5EF4-FFF2-40B4-BE49-F238E27FC236}">
                <a16:creationId xmlns:a16="http://schemas.microsoft.com/office/drawing/2014/main" id="{2E0357C3-B7C6-43B8-83BB-D9BD49E4F7EA}"/>
              </a:ext>
            </a:extLst>
          </p:cNvPr>
          <p:cNvSpPr/>
          <p:nvPr/>
        </p:nvSpPr>
        <p:spPr>
          <a:xfrm>
            <a:off x="2" y="2866162"/>
            <a:ext cx="12191999" cy="4008233"/>
          </a:xfrm>
          <a:prstGeom prst="rect">
            <a:avLst/>
          </a:prstGeom>
          <a:solidFill>
            <a:srgbClr val="E437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a:xfrm>
            <a:off x="7722021" y="6568148"/>
            <a:ext cx="4301303" cy="229565"/>
          </a:xfrm>
        </p:spPr>
        <p:txBody>
          <a:bodyPr/>
          <a:lstStyle/>
          <a:p>
            <a:fld id="{9C527BFA-2C0E-4CEC-B6A5-913A56FEF4B4}" type="slidenum">
              <a:rPr lang="fr-CA" smtClean="0">
                <a:solidFill>
                  <a:schemeClr val="bg1"/>
                </a:solidFill>
              </a:rPr>
              <a:pPr/>
              <a:t>34</a:t>
            </a:fld>
            <a:endParaRPr lang="fr-CA" dirty="0">
              <a:solidFill>
                <a:schemeClr val="bg1"/>
              </a:solidFill>
            </a:endParaRPr>
          </a:p>
        </p:txBody>
      </p:sp>
      <p:pic>
        <p:nvPicPr>
          <p:cNvPr id="23" name="Google Shape;602;p58" descr="Logo&#10;&#10;Description automatically generated">
            <a:extLst>
              <a:ext uri="{FF2B5EF4-FFF2-40B4-BE49-F238E27FC236}">
                <a16:creationId xmlns:a16="http://schemas.microsoft.com/office/drawing/2014/main" id="{F50B3EB9-867B-400B-BF32-396A86BDA0B2}"/>
              </a:ext>
            </a:extLst>
          </p:cNvPr>
          <p:cNvPicPr preferRelativeResize="0"/>
          <p:nvPr/>
        </p:nvPicPr>
        <p:blipFill rotWithShape="1">
          <a:blip r:embed="rId3" cstate="print">
            <a:alphaModFix/>
          </a:blip>
          <a:srcRect/>
          <a:stretch/>
        </p:blipFill>
        <p:spPr>
          <a:xfrm>
            <a:off x="9979537" y="5885084"/>
            <a:ext cx="1777035" cy="989311"/>
          </a:xfrm>
          <a:prstGeom prst="rect">
            <a:avLst/>
          </a:prstGeom>
          <a:noFill/>
          <a:ln>
            <a:noFill/>
          </a:ln>
        </p:spPr>
      </p:pic>
      <p:pic>
        <p:nvPicPr>
          <p:cNvPr id="21" name="Google Shape;600;p58">
            <a:extLst>
              <a:ext uri="{FF2B5EF4-FFF2-40B4-BE49-F238E27FC236}">
                <a16:creationId xmlns:a16="http://schemas.microsoft.com/office/drawing/2014/main" id="{64A4FF34-932A-4E43-A6CF-6DE17085229B}"/>
              </a:ext>
            </a:extLst>
          </p:cNvPr>
          <p:cNvPicPr preferRelativeResize="0"/>
          <p:nvPr/>
        </p:nvPicPr>
        <p:blipFill rotWithShape="1">
          <a:blip r:embed="rId4" cstate="print">
            <a:alphaModFix/>
          </a:blip>
          <a:srcRect t="12280"/>
          <a:stretch/>
        </p:blipFill>
        <p:spPr>
          <a:xfrm>
            <a:off x="1990806" y="3352323"/>
            <a:ext cx="8210391" cy="3092762"/>
          </a:xfrm>
          <a:prstGeom prst="rect">
            <a:avLst/>
          </a:prstGeom>
          <a:noFill/>
          <a:ln>
            <a:noFill/>
          </a:ln>
        </p:spPr>
      </p:pic>
      <p:sp>
        <p:nvSpPr>
          <p:cNvPr id="22" name="Google Shape;601;p58">
            <a:extLst>
              <a:ext uri="{FF2B5EF4-FFF2-40B4-BE49-F238E27FC236}">
                <a16:creationId xmlns:a16="http://schemas.microsoft.com/office/drawing/2014/main" id="{43D49566-D749-4F65-8E20-B24962BBF1E6}"/>
              </a:ext>
            </a:extLst>
          </p:cNvPr>
          <p:cNvSpPr/>
          <p:nvPr/>
        </p:nvSpPr>
        <p:spPr>
          <a:xfrm>
            <a:off x="1804885" y="3127174"/>
            <a:ext cx="8582233" cy="3549797"/>
          </a:xfrm>
          <a:prstGeom prst="rect">
            <a:avLst/>
          </a:prstGeom>
          <a:noFill/>
          <a:ln w="38100" cap="flat" cmpd="sng">
            <a:solidFill>
              <a:srgbClr val="FBE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603;p58">
            <a:extLst>
              <a:ext uri="{FF2B5EF4-FFF2-40B4-BE49-F238E27FC236}">
                <a16:creationId xmlns:a16="http://schemas.microsoft.com/office/drawing/2014/main" id="{617B9452-B78A-4364-9D54-B21759FA22BF}"/>
              </a:ext>
            </a:extLst>
          </p:cNvPr>
          <p:cNvSpPr txBox="1"/>
          <p:nvPr/>
        </p:nvSpPr>
        <p:spPr>
          <a:xfrm>
            <a:off x="1896215" y="6382649"/>
            <a:ext cx="26004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lt1"/>
                </a:solidFill>
                <a:latin typeface="Calibri"/>
                <a:ea typeface="Calibri"/>
                <a:cs typeface="Calibri"/>
                <a:sym typeface="Calibri"/>
              </a:rPr>
              <a:t>Image credits: Dianne Dredge on </a:t>
            </a:r>
            <a:r>
              <a:rPr lang="en-US" sz="9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Medium</a:t>
            </a:r>
            <a:r>
              <a:rPr lang="en-US" sz="900" dirty="0">
                <a:solidFill>
                  <a:schemeClr val="lt1"/>
                </a:solidFill>
                <a:latin typeface="Calibri"/>
                <a:ea typeface="Calibri"/>
                <a:cs typeface="Calibri"/>
                <a:sym typeface="Calibri"/>
              </a:rPr>
              <a:t> </a:t>
            </a:r>
            <a:endParaRPr sz="9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42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1" y="6560808"/>
            <a:ext cx="4301303" cy="229565"/>
          </a:xfrm>
        </p:spPr>
        <p:txBody>
          <a:bodyPr/>
          <a:lstStyle/>
          <a:p>
            <a:fld id="{9C527BFA-2C0E-4CEC-B6A5-913A56FEF4B4}" type="slidenum">
              <a:rPr lang="fr-CA" smtClean="0"/>
              <a:pPr/>
              <a:t>35</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02577" y="67631"/>
            <a:ext cx="11260668" cy="694067"/>
          </a:xfrm>
        </p:spPr>
        <p:txBody>
          <a:bodyPr>
            <a:noAutofit/>
          </a:bodyPr>
          <a:lstStyle/>
          <a:p>
            <a:pPr lvl="0" algn="ctr">
              <a:lnSpc>
                <a:spcPct val="90000"/>
              </a:lnSpc>
              <a:spcBef>
                <a:spcPts val="0"/>
              </a:spcBef>
              <a:buClr>
                <a:srgbClr val="E43794"/>
              </a:buClr>
              <a:buSzPts val="4000"/>
            </a:pPr>
            <a:r>
              <a:rPr lang="el-GR" dirty="0">
                <a:solidFill>
                  <a:schemeClr val="bg1"/>
                </a:solidFill>
              </a:rPr>
              <a:t>Το μονοπάτι του σχεδιασμού</a:t>
            </a:r>
          </a:p>
          <a:p>
            <a:pPr marL="285750" indent="-285750">
              <a:lnSpc>
                <a:spcPct val="115000"/>
              </a:lnSpc>
              <a:spcBef>
                <a:spcPts val="0"/>
              </a:spcBef>
              <a:buClr>
                <a:schemeClr val="dk1"/>
              </a:buClr>
              <a:buSzPts val="1100"/>
              <a:buFont typeface="Arial" panose="020B0604020202020204" pitchFamily="34" charset="0"/>
              <a:buChar char="•"/>
            </a:pPr>
            <a:endParaRPr lang="sl-SI" sz="1600" dirty="0">
              <a:solidFill>
                <a:srgbClr val="7F7F7F"/>
              </a:solidFill>
              <a:highlight>
                <a:schemeClr val="lt1"/>
              </a:highlight>
              <a:cs typeface="Poppins" pitchFamily="2" charset="77"/>
            </a:endParaRPr>
          </a:p>
          <a:p>
            <a:pPr>
              <a:lnSpc>
                <a:spcPct val="115000"/>
              </a:lnSpc>
              <a:spcBef>
                <a:spcPts val="0"/>
              </a:spcBef>
              <a:buClr>
                <a:schemeClr val="dk1"/>
              </a:buClr>
              <a:buSzPts val="1100"/>
            </a:pPr>
            <a:endParaRPr lang="en-GB" sz="1600" dirty="0">
              <a:solidFill>
                <a:srgbClr val="7F7F7F"/>
              </a:solidFill>
              <a:highlight>
                <a:schemeClr val="lt1"/>
              </a:highlight>
              <a:latin typeface="Avenir" panose="02000503020000020003" pitchFamily="2" charset="0"/>
              <a:cs typeface="Poppins" pitchFamily="2" charset="77"/>
            </a:endParaRPr>
          </a:p>
          <a:p>
            <a:pPr marL="0" lvl="0" indent="0" rtl="0">
              <a:lnSpc>
                <a:spcPct val="90000"/>
              </a:lnSpc>
              <a:spcBef>
                <a:spcPts val="0"/>
              </a:spcBef>
              <a:spcAft>
                <a:spcPts val="0"/>
              </a:spcAft>
              <a:buClr>
                <a:srgbClr val="E43794"/>
              </a:buClr>
              <a:buSzPts val="4000"/>
              <a:buNone/>
            </a:pPr>
            <a:endParaRPr lang="sl-SI" sz="1050" dirty="0">
              <a:solidFill>
                <a:srgbClr val="7F7F7F"/>
              </a:solidFill>
              <a:highlight>
                <a:schemeClr val="lt1"/>
              </a:highlight>
              <a:latin typeface="Avenir" panose="02000503020000020003" pitchFamily="2" charset="0"/>
              <a:cs typeface="Poppins" pitchFamily="2" charset="77"/>
            </a:endParaRPr>
          </a:p>
          <a:p>
            <a:pPr marL="0" lvl="0" indent="0" algn="ctr" rtl="0">
              <a:lnSpc>
                <a:spcPct val="90000"/>
              </a:lnSpc>
              <a:spcBef>
                <a:spcPts val="0"/>
              </a:spcBef>
              <a:spcAft>
                <a:spcPts val="0"/>
              </a:spcAft>
              <a:buClr>
                <a:srgbClr val="E43794"/>
              </a:buClr>
              <a:buSzPts val="4000"/>
              <a:buNone/>
            </a:pPr>
            <a:endParaRPr lang="sl-SI" sz="1050" dirty="0"/>
          </a:p>
          <a:p>
            <a:pPr marL="0" lvl="0" indent="0" algn="ctr" rtl="0">
              <a:lnSpc>
                <a:spcPct val="90000"/>
              </a:lnSpc>
              <a:spcBef>
                <a:spcPts val="0"/>
              </a:spcBef>
              <a:spcAft>
                <a:spcPts val="0"/>
              </a:spcAft>
              <a:buClr>
                <a:srgbClr val="E43794"/>
              </a:buClr>
              <a:buSzPts val="4000"/>
              <a:buNone/>
            </a:pPr>
            <a:endParaRPr lang="en-US" sz="105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36885" y="948087"/>
            <a:ext cx="11550316" cy="5659403"/>
          </a:xfrm>
        </p:spPr>
        <p:txBody>
          <a:bodyPr numCol="2"/>
          <a:lstStyle/>
          <a:p>
            <a:pPr lvl="0" algn="l">
              <a:lnSpc>
                <a:spcPct val="115000"/>
              </a:lnSpc>
              <a:buClr>
                <a:schemeClr val="dk1"/>
              </a:buClr>
              <a:buSzPts val="1100"/>
            </a:pPr>
            <a:r>
              <a:rPr lang="el-GR" sz="2000" dirty="0">
                <a:highlight>
                  <a:schemeClr val="lt1"/>
                </a:highlight>
              </a:rPr>
              <a:t>Το</a:t>
            </a:r>
            <a:r>
              <a:rPr lang="el-GR" sz="2000" b="1" dirty="0">
                <a:highlight>
                  <a:schemeClr val="lt1"/>
                </a:highlight>
              </a:rPr>
              <a:t> "</a:t>
            </a:r>
            <a:r>
              <a:rPr lang="el-GR" sz="2000" b="1" dirty="0" err="1">
                <a:highlight>
                  <a:schemeClr val="lt1"/>
                </a:highlight>
              </a:rPr>
              <a:t>Experience</a:t>
            </a:r>
            <a:r>
              <a:rPr lang="el-GR" sz="2000" b="1" dirty="0">
                <a:highlight>
                  <a:schemeClr val="lt1"/>
                </a:highlight>
              </a:rPr>
              <a:t> </a:t>
            </a:r>
            <a:r>
              <a:rPr lang="el-GR" sz="2000" b="1" dirty="0" err="1">
                <a:highlight>
                  <a:schemeClr val="lt1"/>
                </a:highlight>
              </a:rPr>
              <a:t>Design</a:t>
            </a:r>
            <a:r>
              <a:rPr lang="el-GR" sz="2000" b="1" dirty="0">
                <a:highlight>
                  <a:schemeClr val="lt1"/>
                </a:highlight>
              </a:rPr>
              <a:t>", </a:t>
            </a:r>
            <a:r>
              <a:rPr lang="el-GR" sz="2000" dirty="0">
                <a:highlight>
                  <a:schemeClr val="lt1"/>
                </a:highlight>
              </a:rPr>
              <a:t>σας προσφέρει μια στρατηγική προσέγγιση που σας επιτρέπει να βελτιώσετε την ανταγωνιστικότητα της τουριστικής προσφοράς του προορισμού σας.</a:t>
            </a:r>
          </a:p>
          <a:p>
            <a:pPr lvl="0" algn="l">
              <a:lnSpc>
                <a:spcPct val="115000"/>
              </a:lnSpc>
              <a:buClr>
                <a:schemeClr val="dk1"/>
              </a:buClr>
              <a:buSzPts val="1100"/>
            </a:pPr>
            <a:r>
              <a:rPr lang="el-GR" sz="2000" dirty="0">
                <a:highlight>
                  <a:schemeClr val="lt1"/>
                </a:highlight>
              </a:rPr>
              <a:t>Εξετάστε τις διαρκώς μεταβαλλόμενες ανάγκες των ταξιδιωτών. Το θεμελιώδες αίτημα του καλού </a:t>
            </a:r>
            <a:r>
              <a:rPr lang="el-GR" sz="2000" dirty="0" err="1">
                <a:highlight>
                  <a:schemeClr val="lt1"/>
                </a:highlight>
              </a:rPr>
              <a:t>Experience</a:t>
            </a:r>
            <a:r>
              <a:rPr lang="el-GR" sz="2000" dirty="0">
                <a:highlight>
                  <a:schemeClr val="lt1"/>
                </a:highlight>
              </a:rPr>
              <a:t> </a:t>
            </a:r>
            <a:r>
              <a:rPr lang="el-GR" sz="2000" dirty="0" err="1">
                <a:highlight>
                  <a:schemeClr val="lt1"/>
                </a:highlight>
              </a:rPr>
              <a:t>Design</a:t>
            </a:r>
            <a:r>
              <a:rPr lang="el-GR" sz="2000" dirty="0">
                <a:highlight>
                  <a:schemeClr val="lt1"/>
                </a:highlight>
              </a:rPr>
              <a:t> είναι ότι είναι </a:t>
            </a:r>
            <a:r>
              <a:rPr lang="el-GR" sz="2000" b="1" dirty="0">
                <a:highlight>
                  <a:schemeClr val="lt1"/>
                </a:highlight>
              </a:rPr>
              <a:t>"</a:t>
            </a:r>
            <a:r>
              <a:rPr lang="el-GR" sz="2000" b="1" dirty="0" err="1">
                <a:highlight>
                  <a:schemeClr val="lt1"/>
                </a:highlight>
              </a:rPr>
              <a:t>user</a:t>
            </a:r>
            <a:r>
              <a:rPr lang="el-GR" sz="2000" b="1" dirty="0">
                <a:highlight>
                  <a:schemeClr val="lt1"/>
                </a:highlight>
              </a:rPr>
              <a:t> </a:t>
            </a:r>
            <a:r>
              <a:rPr lang="el-GR" sz="2000" b="1" dirty="0" err="1">
                <a:highlight>
                  <a:schemeClr val="lt1"/>
                </a:highlight>
              </a:rPr>
              <a:t>centered</a:t>
            </a:r>
            <a:r>
              <a:rPr lang="el-GR" sz="2000" b="1" dirty="0">
                <a:highlight>
                  <a:schemeClr val="lt1"/>
                </a:highlight>
              </a:rPr>
              <a:t>", </a:t>
            </a:r>
            <a:r>
              <a:rPr lang="el-GR" sz="2000" dirty="0">
                <a:highlight>
                  <a:schemeClr val="lt1"/>
                </a:highlight>
              </a:rPr>
              <a:t>ότι θέτει πάντα τον τελικό χρήστη στο επίκεντρο ολόκληρης της διαδικασίας σχεδιασμού. </a:t>
            </a:r>
          </a:p>
          <a:p>
            <a:pPr lvl="0" algn="l">
              <a:lnSpc>
                <a:spcPct val="115000"/>
              </a:lnSpc>
              <a:buClr>
                <a:schemeClr val="dk1"/>
              </a:buClr>
              <a:buSzPts val="1100"/>
            </a:pPr>
            <a:r>
              <a:rPr lang="el-GR" sz="2000" dirty="0">
                <a:highlight>
                  <a:schemeClr val="lt1"/>
                </a:highlight>
              </a:rPr>
              <a:t>(μάθετε περισσότερα για τις κατηγορίες των πολιτιστικών επισκεπτών στην ενότητα 4 και για την ανάπτυξη και το μάρκετινγκ του </a:t>
            </a:r>
            <a:r>
              <a:rPr lang="el-GR" sz="2000" dirty="0" err="1">
                <a:highlight>
                  <a:schemeClr val="lt1"/>
                </a:highlight>
              </a:rPr>
              <a:t>εμβυθιστικού</a:t>
            </a:r>
            <a:r>
              <a:rPr lang="el-GR" sz="2000" dirty="0">
                <a:highlight>
                  <a:schemeClr val="lt1"/>
                </a:highlight>
              </a:rPr>
              <a:t> τουρισμού στην ενότητα 5)</a:t>
            </a:r>
          </a:p>
          <a:p>
            <a:pPr lvl="0" algn="l">
              <a:lnSpc>
                <a:spcPct val="115000"/>
              </a:lnSpc>
              <a:buClr>
                <a:schemeClr val="dk1"/>
              </a:buClr>
              <a:buSzPts val="1100"/>
            </a:pPr>
            <a:endParaRPr lang="el-GR" sz="2000" dirty="0">
              <a:highlight>
                <a:schemeClr val="lt1"/>
              </a:highlight>
            </a:endParaRPr>
          </a:p>
        </p:txBody>
      </p:sp>
      <p:pic>
        <p:nvPicPr>
          <p:cNvPr id="2056" name="Picture 8" descr="Chess Piece">
            <a:hlinkClick r:id="rId3"/>
            <a:extLst>
              <a:ext uri="{FF2B5EF4-FFF2-40B4-BE49-F238E27FC236}">
                <a16:creationId xmlns:a16="http://schemas.microsoft.com/office/drawing/2014/main" id="{B92D8766-265C-4EBC-B34E-5FFC4D0C42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1" t="625" r="387" b="5837"/>
          <a:stretch/>
        </p:blipFill>
        <p:spPr bwMode="auto">
          <a:xfrm>
            <a:off x="6672064" y="3068960"/>
            <a:ext cx="4772707" cy="27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0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1" y="6560808"/>
            <a:ext cx="4301303" cy="229565"/>
          </a:xfrm>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5" y="67631"/>
            <a:ext cx="11260668" cy="631527"/>
          </a:xfrm>
        </p:spPr>
        <p:txBody>
          <a:bodyPr>
            <a:noAutofit/>
          </a:bodyPr>
          <a:lstStyle/>
          <a:p>
            <a:pPr lvl="0" algn="ctr">
              <a:lnSpc>
                <a:spcPct val="90000"/>
              </a:lnSpc>
              <a:spcBef>
                <a:spcPts val="0"/>
              </a:spcBef>
              <a:buClr>
                <a:srgbClr val="E43794"/>
              </a:buClr>
              <a:buSzPts val="4000"/>
            </a:pPr>
            <a:r>
              <a:rPr lang="el-GR" sz="2800" dirty="0">
                <a:solidFill>
                  <a:schemeClr val="bg1"/>
                </a:solidFill>
              </a:rPr>
              <a:t>Πολιτιστικός σχεδιασμός βιωματικής εμπειρίας</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9822" y="878957"/>
            <a:ext cx="11658015" cy="5867872"/>
          </a:xfrm>
        </p:spPr>
        <p:txBody>
          <a:bodyPr numCol="2"/>
          <a:lstStyle/>
          <a:p>
            <a:pPr lvl="0" algn="l">
              <a:lnSpc>
                <a:spcPct val="115000"/>
              </a:lnSpc>
              <a:spcBef>
                <a:spcPts val="1100"/>
              </a:spcBef>
              <a:spcAft>
                <a:spcPts val="1100"/>
              </a:spcAft>
              <a:buClr>
                <a:schemeClr val="dk1"/>
              </a:buClr>
              <a:buSzPts val="1100"/>
            </a:pPr>
            <a:r>
              <a:rPr lang="el-GR" sz="2000" dirty="0">
                <a:solidFill>
                  <a:srgbClr val="E43794"/>
                </a:solidFill>
                <a:highlight>
                  <a:schemeClr val="lt1"/>
                </a:highlight>
              </a:rPr>
              <a:t>ΠΡΟΒΛΗΜΑΤΑ </a:t>
            </a:r>
            <a:br>
              <a:rPr lang="en-GB" sz="2000" dirty="0">
                <a:solidFill>
                  <a:srgbClr val="7F7F7F"/>
                </a:solidFill>
                <a:highlight>
                  <a:schemeClr val="lt1"/>
                </a:highlight>
              </a:rPr>
            </a:br>
            <a:r>
              <a:rPr lang="el-GR" sz="2000" dirty="0">
                <a:highlight>
                  <a:schemeClr val="lt1"/>
                </a:highlight>
              </a:rPr>
              <a:t> Το σημείο εκκίνησης είναι η </a:t>
            </a:r>
            <a:r>
              <a:rPr lang="el-GR" sz="2000" b="1" dirty="0">
                <a:highlight>
                  <a:schemeClr val="lt1"/>
                </a:highlight>
              </a:rPr>
              <a:t>ανάλυση </a:t>
            </a:r>
            <a:r>
              <a:rPr lang="el-GR" sz="2000" dirty="0">
                <a:highlight>
                  <a:schemeClr val="lt1"/>
                </a:highlight>
              </a:rPr>
              <a:t>ενός ή περισσότερων προβλημάτων ή αναγκών που αντιμετωπίζει ο επισκέπτης σας. </a:t>
            </a:r>
            <a:endParaRPr lang="en-GB" sz="2000" dirty="0">
              <a:highlight>
                <a:schemeClr val="lt1"/>
              </a:highlight>
            </a:endParaRPr>
          </a:p>
          <a:p>
            <a:pPr lvl="0" algn="l">
              <a:lnSpc>
                <a:spcPct val="115000"/>
              </a:lnSpc>
              <a:spcBef>
                <a:spcPts val="1100"/>
              </a:spcBef>
              <a:spcAft>
                <a:spcPts val="1100"/>
              </a:spcAft>
              <a:buClr>
                <a:schemeClr val="dk1"/>
              </a:buClr>
              <a:buSzPts val="1100"/>
            </a:pPr>
            <a:r>
              <a:rPr lang="el-GR" sz="2000" dirty="0">
                <a:solidFill>
                  <a:srgbClr val="E43794"/>
                </a:solidFill>
                <a:highlight>
                  <a:schemeClr val="lt1"/>
                </a:highlight>
              </a:rPr>
              <a:t>ΚΙΝΗΤΡΟ ΓΙΑ ΤΑΞΙΔΙΑ </a:t>
            </a:r>
            <a:br>
              <a:rPr lang="en-GB" sz="2000" b="0" dirty="0">
                <a:solidFill>
                  <a:srgbClr val="7F7F7F"/>
                </a:solidFill>
                <a:highlight>
                  <a:schemeClr val="lt1"/>
                </a:highlight>
              </a:rPr>
            </a:br>
            <a:r>
              <a:rPr lang="el-GR" sz="2000" dirty="0">
                <a:highlight>
                  <a:schemeClr val="lt1"/>
                </a:highlight>
              </a:rPr>
              <a:t>Κατανοήστε τι οδηγεί τις επιλογές των ταξιδιωτών με τη διεξαγωγή ερευνών και την ανάλυση ταξιδιωτικών δεδομένων, τόσο σε απευθείας σύνδεση όσο και εκτός σύνδεσης. Αναρωτηθείτε γιατί οι επισκέπτες επιλέγουν τον </a:t>
            </a:r>
            <a:r>
              <a:rPr lang="el-GR" sz="2000" dirty="0" err="1">
                <a:highlight>
                  <a:schemeClr val="lt1"/>
                </a:highlight>
              </a:rPr>
              <a:t>ιστότοπό</a:t>
            </a:r>
            <a:r>
              <a:rPr lang="el-GR" sz="2000" dirty="0">
                <a:highlight>
                  <a:schemeClr val="lt1"/>
                </a:highlight>
              </a:rPr>
              <a:t> σας και γιατί προτιμούν τον προορισμό σας από όλους τους άλλους διαθέσιμους;</a:t>
            </a:r>
          </a:p>
          <a:p>
            <a:pPr lvl="0" algn="l">
              <a:lnSpc>
                <a:spcPct val="115000"/>
              </a:lnSpc>
              <a:spcBef>
                <a:spcPts val="1100"/>
              </a:spcBef>
              <a:spcAft>
                <a:spcPts val="1100"/>
              </a:spcAft>
              <a:buClr>
                <a:schemeClr val="dk1"/>
              </a:buClr>
              <a:buSzPts val="1100"/>
            </a:pPr>
            <a:r>
              <a:rPr lang="el-GR" sz="2000" dirty="0">
                <a:highlight>
                  <a:schemeClr val="lt1"/>
                </a:highlight>
              </a:rPr>
              <a:t>(περισσότερα για τη συλλογή ανατροφοδότησης στην ενότητα 4)</a:t>
            </a:r>
          </a:p>
          <a:p>
            <a:pPr lvl="0" algn="l">
              <a:lnSpc>
                <a:spcPct val="115000"/>
              </a:lnSpc>
              <a:spcBef>
                <a:spcPts val="1100"/>
              </a:spcBef>
              <a:buClr>
                <a:schemeClr val="dk1"/>
              </a:buClr>
              <a:buSzPts val="1100"/>
            </a:pPr>
            <a:r>
              <a:rPr lang="el-GR" sz="2000" dirty="0">
                <a:solidFill>
                  <a:srgbClr val="E43794"/>
                </a:solidFill>
                <a:highlight>
                  <a:schemeClr val="lt1"/>
                </a:highlight>
              </a:rPr>
              <a:t>ΦΟΒΟΙ</a:t>
            </a:r>
            <a:br>
              <a:rPr lang="en-GB" sz="2000" b="0" dirty="0">
                <a:solidFill>
                  <a:srgbClr val="7F7F7F"/>
                </a:solidFill>
                <a:highlight>
                  <a:schemeClr val="lt1"/>
                </a:highlight>
              </a:rPr>
            </a:br>
            <a:r>
              <a:rPr lang="el-GR" sz="2000" dirty="0">
                <a:highlight>
                  <a:schemeClr val="lt1"/>
                </a:highlight>
              </a:rPr>
              <a:t> Κατανοήστε τους φόβους ή τα εμπόδια του επισκέπτη που μπορεί να τον κρατούν πίσω. Υπάρχουν λόγοι για τους οποίους η εμπειρία σας μπορεί να μην είναι κατάλληλη για κάποιους ταξιδιώτες; </a:t>
            </a:r>
            <a:endParaRPr lang="en-GB" sz="2000" b="0" dirty="0">
              <a:solidFill>
                <a:srgbClr val="7F7F7F"/>
              </a:solidFill>
              <a:highlight>
                <a:schemeClr val="lt1"/>
              </a:highlight>
            </a:endParaRPr>
          </a:p>
          <a:p>
            <a:pPr marL="0" marR="0" lvl="0" indent="0" algn="just" rtl="0">
              <a:lnSpc>
                <a:spcPct val="100000"/>
              </a:lnSpc>
              <a:spcBef>
                <a:spcPts val="1100"/>
              </a:spcBef>
              <a:spcAft>
                <a:spcPts val="0"/>
              </a:spcAft>
              <a:buClr>
                <a:srgbClr val="7F7F7F"/>
              </a:buClr>
              <a:buSzPts val="1200"/>
              <a:buFont typeface="Arial"/>
              <a:buNone/>
            </a:pPr>
            <a:endParaRPr lang="en-GB" sz="1800" dirty="0">
              <a:solidFill>
                <a:srgbClr val="7F7F7F"/>
              </a:solidFill>
            </a:endParaRPr>
          </a:p>
          <a:p>
            <a:pPr marL="0" lvl="0" indent="0" algn="l" rtl="0">
              <a:lnSpc>
                <a:spcPct val="115000"/>
              </a:lnSpc>
              <a:spcBef>
                <a:spcPts val="1100"/>
              </a:spcBef>
              <a:spcAft>
                <a:spcPts val="1100"/>
              </a:spcAft>
              <a:buClr>
                <a:schemeClr val="dk1"/>
              </a:buClr>
              <a:buSzPts val="1100"/>
              <a:buFont typeface="Arial"/>
              <a:buNone/>
            </a:pPr>
            <a:endParaRPr lang="en-GB" sz="1600" dirty="0">
              <a:solidFill>
                <a:srgbClr val="7F7F7F"/>
              </a:solidFill>
              <a:highlight>
                <a:schemeClr val="lt1"/>
              </a:highlight>
            </a:endParaRPr>
          </a:p>
        </p:txBody>
      </p:sp>
      <p:pic>
        <p:nvPicPr>
          <p:cNvPr id="5" name="Picture 2" descr="Person Holding Blue Ballpoint Pen on White Notebook">
            <a:extLst>
              <a:ext uri="{FF2B5EF4-FFF2-40B4-BE49-F238E27FC236}">
                <a16:creationId xmlns:a16="http://schemas.microsoft.com/office/drawing/2014/main" id="{CA935A49-6590-48C3-AF8C-79D4E3EDD6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2" y="4365105"/>
            <a:ext cx="4032448" cy="233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0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1" y="6560806"/>
            <a:ext cx="4301303" cy="229565"/>
          </a:xfrm>
        </p:spPr>
        <p:txBody>
          <a:bodyPr/>
          <a:lstStyle/>
          <a:p>
            <a:fld id="{9C527BFA-2C0E-4CEC-B6A5-913A56FEF4B4}" type="slidenum">
              <a:rPr lang="fr-CA" smtClean="0"/>
              <a:pPr/>
              <a:t>37</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5" y="67633"/>
            <a:ext cx="11260668" cy="631527"/>
          </a:xfrm>
        </p:spPr>
        <p:txBody>
          <a:bodyPr>
            <a:noAutofit/>
          </a:bodyPr>
          <a:lstStyle/>
          <a:p>
            <a:pPr lvl="0" algn="ctr">
              <a:lnSpc>
                <a:spcPct val="90000"/>
              </a:lnSpc>
              <a:spcBef>
                <a:spcPts val="0"/>
              </a:spcBef>
              <a:buClr>
                <a:srgbClr val="E43794"/>
              </a:buClr>
              <a:buSzPts val="4000"/>
            </a:pPr>
            <a:r>
              <a:rPr lang="el-GR" sz="2800" dirty="0">
                <a:solidFill>
                  <a:schemeClr val="bg1"/>
                </a:solidFill>
              </a:rPr>
              <a:t>Πολιτιστικός σχεδιασμός βιωματικής εμπειρίας</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4715" y="888230"/>
            <a:ext cx="11648608" cy="5770023"/>
          </a:xfrm>
        </p:spPr>
        <p:txBody>
          <a:bodyPr numCol="2"/>
          <a:lstStyle/>
          <a:p>
            <a:pPr lvl="0" algn="l">
              <a:lnSpc>
                <a:spcPct val="115000"/>
              </a:lnSpc>
              <a:buClr>
                <a:schemeClr val="dk1"/>
              </a:buClr>
              <a:buSzPts val="1100"/>
            </a:pPr>
            <a:r>
              <a:rPr lang="el-GR" sz="2000" dirty="0">
                <a:solidFill>
                  <a:srgbClr val="E43794"/>
                </a:solidFill>
                <a:highlight>
                  <a:schemeClr val="lt1"/>
                </a:highlight>
              </a:rPr>
              <a:t>ΛΥΣΕΙΣ</a:t>
            </a:r>
            <a:br>
              <a:rPr lang="en-GB" sz="2000" b="0" dirty="0">
                <a:solidFill>
                  <a:schemeClr val="dk1"/>
                </a:solidFill>
                <a:highlight>
                  <a:schemeClr val="lt1"/>
                </a:highlight>
              </a:rPr>
            </a:br>
            <a:r>
              <a:rPr lang="el-GR" sz="2000" dirty="0">
                <a:highlight>
                  <a:schemeClr val="lt1"/>
                </a:highlight>
              </a:rPr>
              <a:t>Εξαρτάται σε μεγάλο βαθμό από το είδος της πολιτιστικής κληρονομιάς που θέλετε να προωθήσετε και από τα περιουσιακά στοιχεία ή τις ευκαιρίες που διαθέτετε στον οργανισμό σας. </a:t>
            </a:r>
            <a:endParaRPr lang="en-GB" sz="2000" dirty="0">
              <a:highlight>
                <a:schemeClr val="lt1"/>
              </a:highlight>
            </a:endParaRPr>
          </a:p>
          <a:p>
            <a:pPr lvl="0" algn="l">
              <a:lnSpc>
                <a:spcPct val="115000"/>
              </a:lnSpc>
              <a:spcBef>
                <a:spcPts val="1100"/>
              </a:spcBef>
              <a:buClr>
                <a:schemeClr val="dk1"/>
              </a:buClr>
              <a:buSzPts val="1100"/>
            </a:pPr>
            <a:br>
              <a:rPr lang="en-GB" sz="2000" dirty="0">
                <a:solidFill>
                  <a:schemeClr val="dk1"/>
                </a:solidFill>
                <a:highlight>
                  <a:schemeClr val="lt1"/>
                </a:highlight>
              </a:rPr>
            </a:br>
            <a:r>
              <a:rPr lang="el-GR" sz="2000" b="1" dirty="0">
                <a:highlight>
                  <a:schemeClr val="lt1"/>
                </a:highlight>
              </a:rPr>
              <a:t> Ποια είναι τα δυνατά σας σημεία; </a:t>
            </a:r>
            <a:r>
              <a:rPr lang="el-GR" sz="2000" dirty="0">
                <a:highlight>
                  <a:schemeClr val="lt1"/>
                </a:highlight>
              </a:rPr>
              <a:t>Γιατί ένας ταξιδιώτης θα σας επέλεγε έναντι άλλων. Υπάρχουν παρόμοιες εμπειρίες γύρω σας; Υπάρχει κάποιος που προσφέρει ήδη την ίδια εμπειρία, και αν ναι, ποια ανταγωνιστικά πλεονεκτήματα μπορείτε να προσφέρετε στον ταξιδιώτη;</a:t>
            </a:r>
            <a:endParaRPr lang="en-GB" sz="2000" i="1" dirty="0">
              <a:solidFill>
                <a:srgbClr val="7F7F7F"/>
              </a:solidFill>
              <a:highlight>
                <a:schemeClr val="lt1"/>
              </a:highlight>
            </a:endParaRPr>
          </a:p>
          <a:p>
            <a:pPr algn="l">
              <a:lnSpc>
                <a:spcPct val="115000"/>
              </a:lnSpc>
              <a:spcBef>
                <a:spcPts val="1100"/>
              </a:spcBef>
              <a:spcAft>
                <a:spcPts val="1100"/>
              </a:spcAft>
              <a:buClr>
                <a:schemeClr val="dk1"/>
              </a:buClr>
              <a:buSzPts val="1100"/>
            </a:pPr>
            <a:r>
              <a:rPr lang="el-GR" sz="2000" dirty="0">
                <a:solidFill>
                  <a:srgbClr val="E43794"/>
                </a:solidFill>
                <a:highlight>
                  <a:schemeClr val="lt1"/>
                </a:highlight>
              </a:rPr>
              <a:t>ΜΟΝΑΔΙΚΉ ΠΡΌΤΑΣΗ ΑΞΊΑΣ </a:t>
            </a:r>
            <a:br>
              <a:rPr lang="en-GB" sz="2000" b="0" dirty="0">
                <a:solidFill>
                  <a:schemeClr val="dk1"/>
                </a:solidFill>
                <a:highlight>
                  <a:schemeClr val="lt1"/>
                </a:highlight>
              </a:rPr>
            </a:br>
            <a:r>
              <a:rPr lang="el-GR" sz="2000" b="1" dirty="0">
                <a:highlight>
                  <a:schemeClr val="lt1"/>
                </a:highlight>
              </a:rPr>
              <a:t> Βρείτε την ουσία της εμπειρίας σας, </a:t>
            </a:r>
            <a:r>
              <a:rPr lang="el-GR" sz="2000" dirty="0">
                <a:highlight>
                  <a:schemeClr val="lt1"/>
                </a:highlight>
              </a:rPr>
              <a:t>αυτό που μόνο εσείς έχετε και που πραγματικά κάνει τη διαφορά για τον ταξιδιώτη σας. </a:t>
            </a:r>
            <a:endParaRPr lang="en-GB" sz="2000" dirty="0">
              <a:solidFill>
                <a:schemeClr val="dk1"/>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en-GB" sz="1400" dirty="0">
              <a:solidFill>
                <a:srgbClr val="7F7F7F"/>
              </a:solidFill>
              <a:highlight>
                <a:schemeClr val="lt1"/>
              </a:highlight>
            </a:endParaRPr>
          </a:p>
        </p:txBody>
      </p:sp>
      <p:pic>
        <p:nvPicPr>
          <p:cNvPr id="9" name="Picture 6" descr="Crop anonymous tattooed female sitting on couch while choosing photos of flowering plants at wooden desk">
            <a:extLst>
              <a:ext uri="{FF2B5EF4-FFF2-40B4-BE49-F238E27FC236}">
                <a16:creationId xmlns:a16="http://schemas.microsoft.com/office/drawing/2014/main" id="{FE2C013E-826B-4F5E-B460-793E9BBD4C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043" y="3356993"/>
            <a:ext cx="5196115" cy="304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87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5" y="566857"/>
            <a:ext cx="6404871" cy="631527"/>
          </a:xfrm>
        </p:spPr>
        <p:txBody>
          <a:bodyPr/>
          <a:lstStyle/>
          <a:p>
            <a:pPr lvl="0" algn="ctr">
              <a:lnSpc>
                <a:spcPct val="90000"/>
              </a:lnSpc>
              <a:spcBef>
                <a:spcPts val="0"/>
              </a:spcBef>
              <a:buClr>
                <a:srgbClr val="E43794"/>
              </a:buClr>
              <a:buSzPts val="4000"/>
            </a:pPr>
            <a:r>
              <a:rPr lang="el-GR" sz="2400" dirty="0">
                <a:solidFill>
                  <a:srgbClr val="7F7F7F"/>
                </a:solidFill>
                <a:latin typeface="Avenir" panose="02000503020000020003" pitchFamily="2" charset="0"/>
                <a:cs typeface="Poppins" pitchFamily="2" charset="77"/>
              </a:rPr>
              <a:t>Πολιτιστικός σχεδιασμός βιωματικής εμπειρίας</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460508"/>
            <a:ext cx="6137391" cy="4916362"/>
          </a:xfrm>
        </p:spPr>
        <p:txBody>
          <a:bodyPr/>
          <a:lstStyle/>
          <a:p>
            <a:pPr lvl="0">
              <a:buClr>
                <a:srgbClr val="7F7F7F"/>
              </a:buClr>
              <a:buSzPts val="1200"/>
            </a:pPr>
            <a:r>
              <a:rPr lang="el-GR" sz="1600" dirty="0"/>
              <a:t>Το </a:t>
            </a:r>
            <a:r>
              <a:rPr lang="el-GR" sz="1600" b="1" dirty="0"/>
              <a:t>USP αναφέρεται στο μοναδικό πλεονέκτημα που σας επιτρέπει να ξεχωρίζετε από τους ανταγωνιστές, αυτό που ο επισκέπτης δεν μπορεί να βρει αλλού. </a:t>
            </a:r>
          </a:p>
          <a:p>
            <a:pPr lvl="0">
              <a:buClr>
                <a:srgbClr val="7F7F7F"/>
              </a:buClr>
              <a:buSzPts val="1200"/>
            </a:pPr>
            <a:endParaRPr lang="el-GR" sz="1600" dirty="0"/>
          </a:p>
          <a:p>
            <a:pPr lvl="0">
              <a:buClr>
                <a:srgbClr val="7F7F7F"/>
              </a:buClr>
              <a:buSzPts val="1200"/>
            </a:pPr>
            <a:r>
              <a:rPr lang="el-GR" sz="1600" dirty="0"/>
              <a:t>Πρέπει να προσδιορίσετε αυτή τη μοναδική αξία των εμπειριών σας για το κοινό σας. Στη συνέχεια, σκεφτείτε ποιες από τις παρουσιαζόμενες ψηφιακές τεχνολογίες θα μπορούσαν να τη συμπληρώσουν ή να την τονίσουν. </a:t>
            </a:r>
          </a:p>
          <a:p>
            <a:pPr lvl="0">
              <a:buClr>
                <a:srgbClr val="7F7F7F"/>
              </a:buClr>
              <a:buSzPts val="1200"/>
            </a:pPr>
            <a:endParaRPr lang="el-GR" sz="1600" dirty="0"/>
          </a:p>
          <a:p>
            <a:pPr lvl="0">
              <a:buClr>
                <a:srgbClr val="7F7F7F"/>
              </a:buClr>
              <a:buSzPts val="1200"/>
            </a:pPr>
            <a:r>
              <a:rPr lang="el-GR" sz="1600" dirty="0"/>
              <a:t>Είναι η υπερδύναμή σας! Η επίγνωση του USP σας θα σας βοηθήσει να ορίσετε το ιδανικό "ταξίδι του πελάτη". </a:t>
            </a:r>
          </a:p>
          <a:p>
            <a:pPr lvl="0">
              <a:buClr>
                <a:srgbClr val="7F7F7F"/>
              </a:buClr>
              <a:buSzPts val="1200"/>
            </a:pPr>
            <a:endParaRPr lang="el-GR" sz="1600" dirty="0"/>
          </a:p>
          <a:p>
            <a:pPr lvl="0">
              <a:buClr>
                <a:srgbClr val="7F7F7F"/>
              </a:buClr>
              <a:buSzPts val="1200"/>
            </a:pPr>
            <a:r>
              <a:rPr lang="el-GR" sz="1600" dirty="0"/>
              <a:t>Βρείτε εργαλεία και συμβουλές για την καλύτερη κατανόηση του πελάτη σας στην ενότητα 4 του </a:t>
            </a:r>
            <a:r>
              <a:rPr lang="el-GR" sz="1600" dirty="0" err="1"/>
              <a:t>Insites</a:t>
            </a:r>
            <a:endParaRPr lang="el-GR" sz="1600" dirty="0"/>
          </a:p>
          <a:p>
            <a:pPr lvl="0">
              <a:buClr>
                <a:srgbClr val="7F7F7F"/>
              </a:buClr>
              <a:buSzPts val="1200"/>
            </a:pPr>
            <a:endParaRPr lang="el-GR" sz="1600" dirty="0"/>
          </a:p>
        </p:txBody>
      </p:sp>
      <p:pic>
        <p:nvPicPr>
          <p:cNvPr id="7" name="Google Shape;651;p63">
            <a:extLst>
              <a:ext uri="{FF2B5EF4-FFF2-40B4-BE49-F238E27FC236}">
                <a16:creationId xmlns:a16="http://schemas.microsoft.com/office/drawing/2014/main" id="{7D3951BA-C042-49EC-85D4-C097461AA9F4}"/>
              </a:ext>
            </a:extLst>
          </p:cNvPr>
          <p:cNvPicPr preferRelativeResize="0">
            <a:picLocks noGrp="1"/>
          </p:cNvPicPr>
          <p:nvPr>
            <p:ph type="pic" sz="quarter" idx="13"/>
          </p:nvPr>
        </p:nvPicPr>
        <p:blipFill rotWithShape="1">
          <a:blip r:embed="rId2" cstate="print">
            <a:alphaModFix/>
          </a:blip>
          <a:srcRect l="20476" r="20476"/>
          <a:stretch/>
        </p:blipFill>
        <p:spPr>
          <a:xfrm>
            <a:off x="7050070" y="3018902"/>
            <a:ext cx="3692525" cy="3829050"/>
          </a:xfrm>
          <a:prstGeom prst="rect">
            <a:avLst/>
          </a:prstGeom>
          <a:noFill/>
          <a:ln>
            <a:noFill/>
          </a:ln>
        </p:spPr>
      </p:pic>
    </p:spTree>
    <p:extLst>
      <p:ext uri="{BB962C8B-B14F-4D97-AF65-F5344CB8AC3E}">
        <p14:creationId xmlns:p14="http://schemas.microsoft.com/office/powerpoint/2010/main" val="31519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696687" y="44828"/>
            <a:ext cx="1102964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latin typeface="Avenir"/>
              <a:ea typeface="Avenir"/>
              <a:cs typeface="Avenir"/>
              <a:sym typeface="Avenir"/>
            </a:endParaRPr>
          </a:p>
          <a:p>
            <a:pPr marL="0" lvl="0" indent="0">
              <a:lnSpc>
                <a:spcPct val="100000"/>
              </a:lnSpc>
              <a:spcBef>
                <a:spcPts val="0"/>
              </a:spcBef>
              <a:buClr>
                <a:srgbClr val="E43794"/>
              </a:buClr>
              <a:buSzPts val="2000"/>
              <a:buNone/>
            </a:pPr>
            <a:r>
              <a:rPr lang="el-GR" sz="9600" b="1" dirty="0">
                <a:solidFill>
                  <a:schemeClr val="bg1"/>
                </a:solidFill>
                <a:latin typeface="Avenir"/>
                <a:ea typeface="Avenir"/>
                <a:cs typeface="Avenir"/>
                <a:sym typeface="Avenir"/>
              </a:rPr>
              <a:t>Συμπληρώστε τον παρακάτω καμβά για να προσδιορίσετε τη μοναδικότητά σας!</a:t>
            </a:r>
          </a:p>
          <a:p>
            <a:pPr marL="0" lvl="0" indent="0">
              <a:lnSpc>
                <a:spcPct val="100000"/>
              </a:lnSpc>
              <a:spcBef>
                <a:spcPts val="0"/>
              </a:spcBef>
              <a:buClr>
                <a:srgbClr val="E43794"/>
              </a:buClr>
              <a:buSzPts val="2000"/>
              <a:buNone/>
            </a:pPr>
            <a:endParaRPr lang="el-GR" sz="14400" b="1" dirty="0">
              <a:solidFill>
                <a:schemeClr val="bg1"/>
              </a:solidFill>
              <a:latin typeface="Avenir"/>
              <a:ea typeface="Avenir"/>
              <a:cs typeface="Avenir"/>
              <a:sym typeface="Avenir"/>
            </a:endParaRPr>
          </a:p>
        </p:txBody>
      </p:sp>
      <p:pic>
        <p:nvPicPr>
          <p:cNvPr id="9" name="Google Shape;659;p64">
            <a:extLst>
              <a:ext uri="{FF2B5EF4-FFF2-40B4-BE49-F238E27FC236}">
                <a16:creationId xmlns:a16="http://schemas.microsoft.com/office/drawing/2014/main" id="{7D7D47F9-C781-446A-95F7-6DB930B7735D}"/>
              </a:ext>
            </a:extLst>
          </p:cNvPr>
          <p:cNvPicPr preferRelativeResize="0">
            <a:picLocks noChangeAspect="1"/>
          </p:cNvPicPr>
          <p:nvPr/>
        </p:nvPicPr>
        <p:blipFill rotWithShape="1">
          <a:blip r:embed="rId2" cstate="print">
            <a:alphaModFix/>
          </a:blip>
          <a:srcRect l="640" t="-8416" r="-639" b="12667"/>
          <a:stretch/>
        </p:blipFill>
        <p:spPr>
          <a:xfrm>
            <a:off x="3023660" y="908720"/>
            <a:ext cx="7646313" cy="5668958"/>
          </a:xfrm>
          <a:prstGeom prst="rect">
            <a:avLst/>
          </a:prstGeom>
          <a:noFill/>
          <a:ln>
            <a:noFill/>
          </a:ln>
        </p:spPr>
      </p:pic>
      <p:sp>
        <p:nvSpPr>
          <p:cNvPr id="3" name="TextBox 2">
            <a:extLst>
              <a:ext uri="{FF2B5EF4-FFF2-40B4-BE49-F238E27FC236}">
                <a16:creationId xmlns:a16="http://schemas.microsoft.com/office/drawing/2014/main" id="{EB97C191-1C9F-ADCE-2058-2929FDCCAD2F}"/>
              </a:ext>
            </a:extLst>
          </p:cNvPr>
          <p:cNvSpPr txBox="1"/>
          <p:nvPr/>
        </p:nvSpPr>
        <p:spPr>
          <a:xfrm>
            <a:off x="431371" y="4725144"/>
            <a:ext cx="1736323" cy="1200329"/>
          </a:xfrm>
          <a:prstGeom prst="rect">
            <a:avLst/>
          </a:prstGeom>
          <a:noFill/>
        </p:spPr>
        <p:txBody>
          <a:bodyPr wrap="square" rtlCol="0">
            <a:spAutoFit/>
          </a:bodyPr>
          <a:lstStyle/>
          <a:p>
            <a:r>
              <a:rPr lang="en-GB" sz="2400" dirty="0">
                <a:latin typeface="Avenir Book" panose="02000503020000020003" pitchFamily="2" charset="0"/>
                <a:hlinkClick r:id="rId3"/>
              </a:rPr>
              <a:t>Click to download USP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39504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Označba mesta besedila 3"/>
          <p:cNvSpPr>
            <a:spLocks noGrp="1"/>
          </p:cNvSpPr>
          <p:nvPr>
            <p:ph type="body" sz="quarter" idx="17"/>
          </p:nvPr>
        </p:nvSpPr>
        <p:spPr>
          <a:xfrm>
            <a:off x="647700" y="1167981"/>
            <a:ext cx="11058525" cy="5160361"/>
          </a:xfrm>
        </p:spPr>
        <p:txBody>
          <a:bodyPr/>
          <a:lstStyle/>
          <a:p>
            <a:pPr fontAlgn="base"/>
            <a:r>
              <a:rPr lang="en-GB" sz="2800" b="0" i="0" u="none" strike="noStrike" dirty="0">
                <a:solidFill>
                  <a:schemeClr val="bg2">
                    <a:lumMod val="50000"/>
                  </a:schemeClr>
                </a:solidFill>
                <a:effectLst/>
                <a:latin typeface="Avenir" panose="02000503020000020003"/>
                <a:cs typeface="Poppins"/>
              </a:rPr>
              <a:t>Με την ολοκλήρωση αυτής της ενότητας θα είστε σε θέση να:</a:t>
            </a:r>
            <a:r>
              <a:rPr lang="en-GB" sz="2800" dirty="0">
                <a:solidFill>
                  <a:schemeClr val="bg2">
                    <a:lumMod val="50000"/>
                  </a:schemeClr>
                </a:solidFill>
                <a:latin typeface="Avenir" panose="02000503020000020003"/>
                <a:cs typeface="Poppins"/>
              </a:rPr>
              <a:t> </a:t>
            </a:r>
            <a:endParaRPr lang="en-GB" sz="2800" b="0" i="0" u="none" strike="noStrike" dirty="0">
              <a:solidFill>
                <a:schemeClr val="bg2">
                  <a:lumMod val="50000"/>
                </a:schemeClr>
              </a:solidFill>
              <a:effectLst/>
              <a:latin typeface="Avenir" panose="02000503020000020003"/>
            </a:endParaRPr>
          </a:p>
          <a:p>
            <a:pPr algn="l" rtl="0" fontAlgn="base"/>
            <a:endParaRPr lang="en-US" sz="1200" b="0" i="0" dirty="0">
              <a:solidFill>
                <a:srgbClr val="000000"/>
              </a:solidFill>
              <a:effectLst/>
              <a:latin typeface="Arial" panose="020B0604020202020204" pitchFamily="34" charset="0"/>
            </a:endParaRPr>
          </a:p>
          <a:p>
            <a:pPr fontAlgn="base">
              <a:buClr>
                <a:srgbClr val="E43794"/>
              </a:buClr>
              <a:buFont typeface="Arial" panose="020B0604020202020204" pitchFamily="34" charset="0"/>
              <a:buChar char="•"/>
            </a:pPr>
            <a:r>
              <a:rPr lang="en-US" sz="2800" dirty="0">
                <a:solidFill>
                  <a:schemeClr val="bg2">
                    <a:lumMod val="50000"/>
                  </a:schemeClr>
                </a:solidFill>
                <a:latin typeface="Avenir" panose="02000503020000020003"/>
                <a:cs typeface="Poppins"/>
              </a:rPr>
              <a:t>  </a:t>
            </a:r>
            <a:r>
              <a:rPr lang="en-US" sz="2800" dirty="0" err="1">
                <a:solidFill>
                  <a:schemeClr val="bg2">
                    <a:lumMod val="50000"/>
                  </a:schemeClr>
                </a:solidFill>
                <a:latin typeface="Avenir" panose="02000503020000020003"/>
                <a:cs typeface="Poppins"/>
              </a:rPr>
              <a:t>Ορίσετε</a:t>
            </a:r>
            <a:r>
              <a:rPr lang="en-US" sz="2800" dirty="0">
                <a:solidFill>
                  <a:schemeClr val="bg2">
                    <a:lumMod val="50000"/>
                  </a:schemeClr>
                </a:solidFill>
                <a:latin typeface="Avenir" panose="02000503020000020003"/>
                <a:cs typeface="Poppins"/>
              </a:rPr>
              <a:t> </a:t>
            </a:r>
            <a:r>
              <a:rPr lang="en-US" sz="2800" dirty="0" err="1">
                <a:solidFill>
                  <a:schemeClr val="bg2">
                    <a:lumMod val="50000"/>
                  </a:schemeClr>
                </a:solidFill>
                <a:latin typeface="Avenir" panose="02000503020000020003"/>
                <a:cs typeface="Poppins"/>
              </a:rPr>
              <a:t>τον</a:t>
            </a:r>
            <a:r>
              <a:rPr lang="en-US" sz="2800" b="0" i="0" u="none" strike="noStrike" dirty="0">
                <a:solidFill>
                  <a:schemeClr val="bg2">
                    <a:lumMod val="50000"/>
                  </a:schemeClr>
                </a:solidFill>
                <a:effectLst/>
                <a:latin typeface="Avenir" panose="02000503020000020003"/>
                <a:cs typeface="Poppins"/>
              </a:rPr>
              <a:t> </a:t>
            </a:r>
            <a:r>
              <a:rPr lang="en-US" sz="2800" dirty="0">
                <a:solidFill>
                  <a:schemeClr val="bg2">
                    <a:lumMod val="50000"/>
                  </a:schemeClr>
                </a:solidFill>
                <a:latin typeface="Avenir" panose="02000503020000020003"/>
                <a:cs typeface="Poppins"/>
              </a:rPr>
              <a:t>β</a:t>
            </a:r>
            <a:r>
              <a:rPr lang="en-US" sz="2800" dirty="0" err="1">
                <a:solidFill>
                  <a:schemeClr val="bg2">
                    <a:lumMod val="50000"/>
                  </a:schemeClr>
                </a:solidFill>
                <a:latin typeface="Avenir" panose="02000503020000020003"/>
                <a:cs typeface="Poppins"/>
              </a:rPr>
              <a:t>ιωμ</a:t>
            </a:r>
            <a:r>
              <a:rPr lang="en-US" sz="2800" dirty="0">
                <a:solidFill>
                  <a:schemeClr val="bg2">
                    <a:lumMod val="50000"/>
                  </a:schemeClr>
                </a:solidFill>
                <a:latin typeface="Avenir" panose="02000503020000020003"/>
                <a:cs typeface="Poppins"/>
              </a:rPr>
              <a:t>α</a:t>
            </a:r>
            <a:r>
              <a:rPr lang="en-US" sz="2800" dirty="0" err="1">
                <a:solidFill>
                  <a:schemeClr val="bg2">
                    <a:lumMod val="50000"/>
                  </a:schemeClr>
                </a:solidFill>
                <a:latin typeface="Avenir" panose="02000503020000020003"/>
                <a:cs typeface="Poppins"/>
              </a:rPr>
              <a:t>τικό</a:t>
            </a:r>
            <a:r>
              <a:rPr lang="en-US" sz="2800" b="0" i="0" u="none" strike="noStrike" dirty="0">
                <a:solidFill>
                  <a:schemeClr val="bg2">
                    <a:lumMod val="50000"/>
                  </a:schemeClr>
                </a:solidFill>
                <a:effectLst/>
                <a:latin typeface="Avenir" panose="02000503020000020003"/>
                <a:cs typeface="Poppins"/>
              </a:rPr>
              <a:t> και </a:t>
            </a:r>
            <a:r>
              <a:rPr lang="en-US" sz="2800" dirty="0">
                <a:solidFill>
                  <a:schemeClr val="bg2">
                    <a:lumMod val="50000"/>
                  </a:schemeClr>
                </a:solidFill>
                <a:latin typeface="Avenir" panose="02000503020000020003"/>
                <a:cs typeface="Poppins"/>
              </a:rPr>
              <a:t>π</a:t>
            </a:r>
            <a:r>
              <a:rPr lang="en-US" sz="2800" dirty="0" err="1">
                <a:solidFill>
                  <a:schemeClr val="bg2">
                    <a:lumMod val="50000"/>
                  </a:schemeClr>
                </a:solidFill>
                <a:latin typeface="Avenir" panose="02000503020000020003"/>
                <a:cs typeface="Poppins"/>
              </a:rPr>
              <a:t>ολιτιστικό</a:t>
            </a:r>
            <a:r>
              <a:rPr lang="en-US" sz="2800" b="0" i="0" u="none" strike="noStrike" dirty="0">
                <a:solidFill>
                  <a:schemeClr val="bg2">
                    <a:lumMod val="50000"/>
                  </a:schemeClr>
                </a:solidFill>
                <a:effectLst/>
                <a:latin typeface="Avenir" panose="02000503020000020003"/>
                <a:cs typeface="Poppins"/>
              </a:rPr>
              <a:t> </a:t>
            </a:r>
            <a:r>
              <a:rPr lang="en-US" sz="2800" dirty="0" err="1">
                <a:solidFill>
                  <a:schemeClr val="bg2">
                    <a:lumMod val="50000"/>
                  </a:schemeClr>
                </a:solidFill>
                <a:latin typeface="Avenir" panose="02000503020000020003"/>
                <a:cs typeface="Poppins"/>
              </a:rPr>
              <a:t>τουρισμό</a:t>
            </a:r>
            <a:endParaRPr lang="en-US" sz="2800" b="0" i="0" dirty="0" err="1">
              <a:solidFill>
                <a:schemeClr val="bg2">
                  <a:lumMod val="50000"/>
                </a:schemeClr>
              </a:solidFill>
              <a:effectLst/>
              <a:latin typeface="Arial" panose="020B0604020202020204" pitchFamily="34" charset="0"/>
              <a:cs typeface="Poppins"/>
            </a:endParaRPr>
          </a:p>
          <a:p>
            <a:pPr fontAlgn="base">
              <a:buClr>
                <a:srgbClr val="E43794"/>
              </a:buClr>
              <a:buFont typeface="Arial" panose="020B0604020202020204" pitchFamily="34" charset="0"/>
              <a:buChar char="•"/>
            </a:pPr>
            <a:r>
              <a:rPr lang="en-US" sz="2800" dirty="0">
                <a:solidFill>
                  <a:schemeClr val="bg2">
                    <a:lumMod val="50000"/>
                  </a:schemeClr>
                </a:solidFill>
                <a:latin typeface="Avenir" panose="02000503020000020003"/>
                <a:cs typeface="Poppins"/>
              </a:rPr>
              <a:t>  </a:t>
            </a:r>
            <a:r>
              <a:rPr lang="en-US" sz="2800" dirty="0" err="1">
                <a:solidFill>
                  <a:schemeClr val="bg2">
                    <a:lumMod val="50000"/>
                  </a:schemeClr>
                </a:solidFill>
                <a:latin typeface="Avenir" panose="02000503020000020003"/>
                <a:cs typeface="Poppins"/>
              </a:rPr>
              <a:t>Περιγράψετε</a:t>
            </a:r>
            <a:r>
              <a:rPr lang="en-US" sz="2800" b="0" i="0" u="none" strike="noStrike" dirty="0">
                <a:solidFill>
                  <a:schemeClr val="bg2">
                    <a:lumMod val="50000"/>
                  </a:schemeClr>
                </a:solidFill>
                <a:effectLst/>
                <a:latin typeface="Avenir" panose="02000503020000020003"/>
                <a:cs typeface="Poppins"/>
              </a:rPr>
              <a:t> τα </a:t>
            </a:r>
            <a:r>
              <a:rPr lang="en-US" sz="2800" b="0" i="0" u="none" strike="noStrike" dirty="0" err="1">
                <a:solidFill>
                  <a:schemeClr val="bg2">
                    <a:lumMod val="50000"/>
                  </a:schemeClr>
                </a:solidFill>
                <a:effectLst/>
                <a:latin typeface="Avenir" panose="02000503020000020003"/>
                <a:cs typeface="Poppins"/>
              </a:rPr>
              <a:t>δομικά</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στοιχεί</a:t>
            </a:r>
            <a:r>
              <a:rPr lang="en-US" sz="2800" b="0" i="0" u="none" strike="noStrike" dirty="0">
                <a:solidFill>
                  <a:schemeClr val="bg2">
                    <a:lumMod val="50000"/>
                  </a:schemeClr>
                </a:solidFill>
                <a:effectLst/>
                <a:latin typeface="Avenir" panose="02000503020000020003"/>
                <a:cs typeface="Poppins"/>
              </a:rPr>
              <a:t>α </a:t>
            </a:r>
            <a:r>
              <a:rPr lang="en-US" sz="2800" b="0" i="0" u="none" strike="noStrike" dirty="0" err="1">
                <a:solidFill>
                  <a:schemeClr val="bg2">
                    <a:lumMod val="50000"/>
                  </a:schemeClr>
                </a:solidFill>
                <a:effectLst/>
                <a:latin typeface="Avenir" panose="02000503020000020003"/>
                <a:cs typeface="Poppins"/>
              </a:rPr>
              <a:t>γι</a:t>
            </a:r>
            <a:r>
              <a:rPr lang="en-US" sz="2800" b="0" i="0" u="none" strike="noStrike" dirty="0">
                <a:solidFill>
                  <a:schemeClr val="bg2">
                    <a:lumMod val="50000"/>
                  </a:schemeClr>
                </a:solidFill>
                <a:effectLst/>
                <a:latin typeface="Avenir" panose="02000503020000020003"/>
                <a:cs typeface="Poppins"/>
              </a:rPr>
              <a:t>α </a:t>
            </a:r>
            <a:r>
              <a:rPr lang="en-US" sz="2800" b="0" i="0" u="none" strike="noStrike" dirty="0" err="1">
                <a:solidFill>
                  <a:schemeClr val="bg2">
                    <a:lumMod val="50000"/>
                  </a:schemeClr>
                </a:solidFill>
                <a:effectLst/>
                <a:latin typeface="Avenir" panose="02000503020000020003"/>
                <a:cs typeface="Poppins"/>
              </a:rPr>
              <a:t>το</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σχεδι</a:t>
            </a:r>
            <a:r>
              <a:rPr lang="en-US" sz="2800" b="0" i="0" u="none" strike="noStrike" dirty="0">
                <a:solidFill>
                  <a:schemeClr val="bg2">
                    <a:lumMod val="50000"/>
                  </a:schemeClr>
                </a:solidFill>
                <a:effectLst/>
                <a:latin typeface="Avenir" panose="02000503020000020003"/>
                <a:cs typeface="Poppins"/>
              </a:rPr>
              <a:t>α</a:t>
            </a:r>
            <a:r>
              <a:rPr lang="en-US" sz="2800" b="0" i="0" u="none" strike="noStrike" dirty="0" err="1">
                <a:solidFill>
                  <a:schemeClr val="bg2">
                    <a:lumMod val="50000"/>
                  </a:schemeClr>
                </a:solidFill>
                <a:effectLst/>
                <a:latin typeface="Avenir" panose="02000503020000020003"/>
                <a:cs typeface="Poppins"/>
              </a:rPr>
              <a:t>σμό</a:t>
            </a:r>
            <a:r>
              <a:rPr lang="en-US" sz="2800" b="0" i="0" u="none" strike="noStrike" dirty="0">
                <a:solidFill>
                  <a:schemeClr val="bg2">
                    <a:lumMod val="50000"/>
                  </a:schemeClr>
                </a:solidFill>
                <a:effectLst/>
                <a:latin typeface="Avenir" panose="02000503020000020003"/>
                <a:cs typeface="Poppins"/>
              </a:rPr>
              <a:t> επ</a:t>
            </a:r>
            <a:r>
              <a:rPr lang="en-US" sz="2800" b="0" i="0" u="none" strike="noStrike" dirty="0" err="1">
                <a:solidFill>
                  <a:schemeClr val="bg2">
                    <a:lumMod val="50000"/>
                  </a:schemeClr>
                </a:solidFill>
                <a:effectLst/>
                <a:latin typeface="Avenir" panose="02000503020000020003"/>
                <a:cs typeface="Poppins"/>
              </a:rPr>
              <a:t>ιτυχημένων</a:t>
            </a:r>
            <a:r>
              <a:rPr lang="en-US" sz="2800" b="0" i="0" u="none" strike="noStrike" dirty="0">
                <a:solidFill>
                  <a:schemeClr val="bg2">
                    <a:lumMod val="50000"/>
                  </a:schemeClr>
                </a:solidFill>
                <a:effectLst/>
                <a:latin typeface="Avenir" panose="02000503020000020003"/>
                <a:cs typeface="Poppins"/>
              </a:rPr>
              <a:t> </a:t>
            </a:r>
            <a:r>
              <a:rPr lang="en-US" sz="2800" dirty="0" err="1">
                <a:solidFill>
                  <a:schemeClr val="bg2">
                    <a:lumMod val="50000"/>
                  </a:schemeClr>
                </a:solidFill>
                <a:latin typeface="Avenir" panose="02000503020000020003"/>
                <a:cs typeface="Poppins"/>
              </a:rPr>
              <a:t>εμ</a:t>
            </a:r>
            <a:r>
              <a:rPr lang="en-US" sz="2800" dirty="0">
                <a:solidFill>
                  <a:schemeClr val="bg2">
                    <a:lumMod val="50000"/>
                  </a:schemeClr>
                </a:solidFill>
                <a:latin typeface="Avenir" panose="02000503020000020003"/>
                <a:cs typeface="Poppins"/>
              </a:rPr>
              <a:t>π</a:t>
            </a:r>
            <a:r>
              <a:rPr lang="en-US" sz="2800" dirty="0" err="1">
                <a:solidFill>
                  <a:schemeClr val="bg2">
                    <a:lumMod val="50000"/>
                  </a:schemeClr>
                </a:solidFill>
                <a:latin typeface="Avenir" panose="02000503020000020003"/>
                <a:cs typeface="Poppins"/>
              </a:rPr>
              <a:t>ειριών</a:t>
            </a:r>
            <a:r>
              <a:rPr lang="en-US" sz="2800" dirty="0">
                <a:solidFill>
                  <a:schemeClr val="bg2">
                    <a:lumMod val="50000"/>
                  </a:schemeClr>
                </a:solidFill>
                <a:latin typeface="Avenir" panose="02000503020000020003"/>
                <a:cs typeface="Poppins"/>
              </a:rPr>
              <a:t> β</a:t>
            </a:r>
            <a:r>
              <a:rPr lang="en-US" sz="2800" dirty="0" err="1">
                <a:solidFill>
                  <a:schemeClr val="bg2">
                    <a:lumMod val="50000"/>
                  </a:schemeClr>
                </a:solidFill>
                <a:latin typeface="Avenir" panose="02000503020000020003"/>
                <a:cs typeface="Poppins"/>
              </a:rPr>
              <a:t>ιωμ</a:t>
            </a:r>
            <a:r>
              <a:rPr lang="en-US" sz="2800" dirty="0">
                <a:solidFill>
                  <a:schemeClr val="bg2">
                    <a:lumMod val="50000"/>
                  </a:schemeClr>
                </a:solidFill>
                <a:latin typeface="Avenir" panose="02000503020000020003"/>
                <a:cs typeface="Poppins"/>
              </a:rPr>
              <a:t>α</a:t>
            </a:r>
            <a:r>
              <a:rPr lang="en-US" sz="2800" dirty="0" err="1">
                <a:solidFill>
                  <a:schemeClr val="bg2">
                    <a:lumMod val="50000"/>
                  </a:schemeClr>
                </a:solidFill>
                <a:latin typeface="Avenir" panose="02000503020000020003"/>
                <a:cs typeface="Poppins"/>
              </a:rPr>
              <a:t>τικού</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τουρισμού</a:t>
            </a:r>
            <a:endParaRPr lang="en-US" sz="2800" b="0" i="0">
              <a:solidFill>
                <a:schemeClr val="bg2">
                  <a:lumMod val="50000"/>
                </a:schemeClr>
              </a:solidFill>
              <a:effectLst/>
              <a:latin typeface="Arial" panose="020B0604020202020204" pitchFamily="34" charset="0"/>
              <a:cs typeface="Poppins"/>
            </a:endParaRPr>
          </a:p>
          <a:p>
            <a:pPr fontAlgn="base">
              <a:buClr>
                <a:srgbClr val="E43794"/>
              </a:buClr>
              <a:buFont typeface="Arial" panose="020B0604020202020204" pitchFamily="34" charset="0"/>
              <a:buChar char="•"/>
            </a:pPr>
            <a:r>
              <a:rPr lang="en-US" sz="2800" dirty="0">
                <a:solidFill>
                  <a:schemeClr val="bg2">
                    <a:lumMod val="50000"/>
                  </a:schemeClr>
                </a:solidFill>
                <a:latin typeface="Avenir" panose="02000503020000020003"/>
                <a:cs typeface="Poppins"/>
              </a:rPr>
              <a:t>  </a:t>
            </a:r>
            <a:r>
              <a:rPr lang="en-US" sz="2800" dirty="0" err="1">
                <a:solidFill>
                  <a:schemeClr val="bg2">
                    <a:lumMod val="50000"/>
                  </a:schemeClr>
                </a:solidFill>
                <a:latin typeface="Avenir" panose="02000503020000020003"/>
                <a:cs typeface="Poppins"/>
              </a:rPr>
              <a:t>Αξιολογήσετε</a:t>
            </a:r>
            <a:r>
              <a:rPr lang="en-US" sz="2800" b="0" i="0" u="none" strike="noStrike" dirty="0">
                <a:solidFill>
                  <a:schemeClr val="bg2">
                    <a:lumMod val="50000"/>
                  </a:schemeClr>
                </a:solidFill>
                <a:effectLst/>
                <a:latin typeface="Avenir" panose="02000503020000020003"/>
                <a:cs typeface="Poppins"/>
              </a:rPr>
              <a:t> τα </a:t>
            </a:r>
            <a:r>
              <a:rPr lang="en-US" sz="2800" b="0" i="0" u="none" strike="noStrike" dirty="0" err="1">
                <a:solidFill>
                  <a:schemeClr val="bg2">
                    <a:lumMod val="50000"/>
                  </a:schemeClr>
                </a:solidFill>
                <a:effectLst/>
                <a:latin typeface="Avenir" panose="02000503020000020003"/>
                <a:cs typeface="Poppins"/>
              </a:rPr>
              <a:t>κύρι</a:t>
            </a:r>
            <a:r>
              <a:rPr lang="en-US" sz="2800" b="0" i="0" u="none" strike="noStrike" dirty="0">
                <a:solidFill>
                  <a:schemeClr val="bg2">
                    <a:lumMod val="50000"/>
                  </a:schemeClr>
                </a:solidFill>
                <a:effectLst/>
                <a:latin typeface="Avenir" panose="02000503020000020003"/>
                <a:cs typeface="Poppins"/>
              </a:rPr>
              <a:t>α </a:t>
            </a:r>
            <a:r>
              <a:rPr lang="en-US" sz="2800" b="0" i="0" u="none" strike="noStrike" dirty="0" err="1">
                <a:solidFill>
                  <a:schemeClr val="bg2">
                    <a:lumMod val="50000"/>
                  </a:schemeClr>
                </a:solidFill>
                <a:effectLst/>
                <a:latin typeface="Avenir" panose="02000503020000020003"/>
                <a:cs typeface="Poppins"/>
              </a:rPr>
              <a:t>τεχνολογικά</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εργ</a:t>
            </a:r>
            <a:r>
              <a:rPr lang="en-US" sz="2800" b="0" i="0" u="none" strike="noStrike" dirty="0">
                <a:solidFill>
                  <a:schemeClr val="bg2">
                    <a:lumMod val="50000"/>
                  </a:schemeClr>
                </a:solidFill>
                <a:effectLst/>
                <a:latin typeface="Avenir" panose="02000503020000020003"/>
                <a:cs typeface="Poppins"/>
              </a:rPr>
              <a:t>α</a:t>
            </a:r>
            <a:r>
              <a:rPr lang="en-US" sz="2800" b="0" i="0" u="none" strike="noStrike" dirty="0" err="1">
                <a:solidFill>
                  <a:schemeClr val="bg2">
                    <a:lumMod val="50000"/>
                  </a:schemeClr>
                </a:solidFill>
                <a:effectLst/>
                <a:latin typeface="Avenir" panose="02000503020000020003"/>
                <a:cs typeface="Poppins"/>
              </a:rPr>
              <a:t>λεί</a:t>
            </a:r>
            <a:r>
              <a:rPr lang="en-US" sz="2800" b="0" i="0" u="none" strike="noStrike" dirty="0">
                <a:solidFill>
                  <a:schemeClr val="bg2">
                    <a:lumMod val="50000"/>
                  </a:schemeClr>
                </a:solidFill>
                <a:effectLst/>
                <a:latin typeface="Avenir" panose="02000503020000020003"/>
                <a:cs typeface="Poppins"/>
              </a:rPr>
              <a:t>α και π</a:t>
            </a:r>
            <a:r>
              <a:rPr lang="en-US" sz="2800" b="0" i="0" u="none" strike="noStrike" dirty="0" err="1">
                <a:solidFill>
                  <a:schemeClr val="bg2">
                    <a:lumMod val="50000"/>
                  </a:schemeClr>
                </a:solidFill>
                <a:effectLst/>
                <a:latin typeface="Avenir" panose="02000503020000020003"/>
                <a:cs typeface="Poppins"/>
              </a:rPr>
              <a:t>ροσεγγίσεις</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γι</a:t>
            </a:r>
            <a:r>
              <a:rPr lang="en-US" sz="2800" b="0" i="0" u="none" strike="noStrike" dirty="0">
                <a:solidFill>
                  <a:schemeClr val="bg2">
                    <a:lumMod val="50000"/>
                  </a:schemeClr>
                </a:solidFill>
                <a:effectLst/>
                <a:latin typeface="Avenir" panose="02000503020000020003"/>
                <a:cs typeface="Poppins"/>
              </a:rPr>
              <a:t>α </a:t>
            </a:r>
            <a:r>
              <a:rPr lang="en-US" sz="2800" b="0" i="0" u="none" strike="noStrike" dirty="0" err="1">
                <a:solidFill>
                  <a:schemeClr val="bg2">
                    <a:lumMod val="50000"/>
                  </a:schemeClr>
                </a:solidFill>
                <a:effectLst/>
                <a:latin typeface="Avenir" panose="02000503020000020003"/>
                <a:cs typeface="Poppins"/>
              </a:rPr>
              <a:t>την</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ψηφιο</a:t>
            </a:r>
            <a:r>
              <a:rPr lang="en-US" sz="2800" b="0" i="0" u="none" strike="noStrike" dirty="0">
                <a:solidFill>
                  <a:schemeClr val="bg2">
                    <a:lumMod val="50000"/>
                  </a:schemeClr>
                </a:solidFill>
                <a:effectLst/>
                <a:latin typeface="Avenir" panose="02000503020000020003"/>
                <a:cs typeface="Poppins"/>
              </a:rPr>
              <a:t>π</a:t>
            </a:r>
            <a:r>
              <a:rPr lang="en-US" sz="2800" b="0" i="0" u="none" strike="noStrike" dirty="0" err="1">
                <a:solidFill>
                  <a:schemeClr val="bg2">
                    <a:lumMod val="50000"/>
                  </a:schemeClr>
                </a:solidFill>
                <a:effectLst/>
                <a:latin typeface="Avenir" panose="02000503020000020003"/>
                <a:cs typeface="Poppins"/>
              </a:rPr>
              <a:t>οίηση</a:t>
            </a:r>
            <a:r>
              <a:rPr lang="en-US" sz="2800" b="0" i="0" u="none" strike="noStrike" dirty="0">
                <a:solidFill>
                  <a:schemeClr val="bg2">
                    <a:lumMod val="50000"/>
                  </a:schemeClr>
                </a:solidFill>
                <a:effectLst/>
                <a:latin typeface="Avenir" panose="02000503020000020003"/>
                <a:cs typeface="Poppins"/>
              </a:rPr>
              <a:t> (π.χ. AR, VR, ολογραφικές προβολές κ.λπ.)</a:t>
            </a:r>
            <a:r>
              <a:rPr lang="en-US" sz="2800" dirty="0">
                <a:solidFill>
                  <a:schemeClr val="bg2">
                    <a:lumMod val="50000"/>
                  </a:schemeClr>
                </a:solidFill>
                <a:latin typeface="Avenir" panose="02000503020000020003"/>
                <a:cs typeface="Poppins"/>
              </a:rPr>
              <a:t> </a:t>
            </a:r>
            <a:endParaRPr lang="en-US" sz="2800" b="0" i="0">
              <a:solidFill>
                <a:schemeClr val="bg2">
                  <a:lumMod val="50000"/>
                </a:schemeClr>
              </a:solidFill>
              <a:effectLst/>
              <a:latin typeface="Arial" panose="020B0604020202020204" pitchFamily="34" charset="0"/>
            </a:endParaRPr>
          </a:p>
          <a:p>
            <a:pPr fontAlgn="base">
              <a:buClr>
                <a:srgbClr val="E43794"/>
              </a:buClr>
              <a:buFont typeface="Arial" panose="020B0604020202020204" pitchFamily="34" charset="0"/>
              <a:buChar char="•"/>
            </a:pPr>
            <a:r>
              <a:rPr lang="en-US" sz="2800" dirty="0">
                <a:solidFill>
                  <a:schemeClr val="bg2">
                    <a:lumMod val="50000"/>
                  </a:schemeClr>
                </a:solidFill>
                <a:latin typeface="Avenir" panose="02000503020000020003"/>
                <a:cs typeface="Poppins"/>
              </a:rPr>
              <a:t>  </a:t>
            </a:r>
            <a:r>
              <a:rPr lang="en-US" sz="2800" dirty="0" err="1">
                <a:solidFill>
                  <a:schemeClr val="bg2">
                    <a:lumMod val="50000"/>
                  </a:schemeClr>
                </a:solidFill>
                <a:latin typeface="Avenir" panose="02000503020000020003"/>
                <a:cs typeface="Poppins"/>
              </a:rPr>
              <a:t>Εξηγήσετε</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τι</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κάνει</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μι</a:t>
            </a:r>
            <a:r>
              <a:rPr lang="en-US" sz="2800" b="0" i="0" u="none" strike="noStrike" dirty="0">
                <a:solidFill>
                  <a:schemeClr val="bg2">
                    <a:lumMod val="50000"/>
                  </a:schemeClr>
                </a:solidFill>
                <a:effectLst/>
                <a:latin typeface="Avenir" panose="02000503020000020003"/>
                <a:cs typeface="Poppins"/>
              </a:rPr>
              <a:t>α κα</a:t>
            </a:r>
            <a:r>
              <a:rPr lang="en-US" sz="2800" b="0" i="0" u="none" strike="noStrike" dirty="0" err="1">
                <a:solidFill>
                  <a:schemeClr val="bg2">
                    <a:lumMod val="50000"/>
                  </a:schemeClr>
                </a:solidFill>
                <a:effectLst/>
                <a:latin typeface="Avenir" panose="02000503020000020003"/>
                <a:cs typeface="Poppins"/>
              </a:rPr>
              <a:t>θηλωτική</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εμ</a:t>
            </a:r>
            <a:r>
              <a:rPr lang="en-US" sz="2800" b="0" i="0" u="none" strike="noStrike" dirty="0">
                <a:solidFill>
                  <a:schemeClr val="bg2">
                    <a:lumMod val="50000"/>
                  </a:schemeClr>
                </a:solidFill>
                <a:effectLst/>
                <a:latin typeface="Avenir" panose="02000503020000020003"/>
                <a:cs typeface="Poppins"/>
              </a:rPr>
              <a:t>π</a:t>
            </a:r>
            <a:r>
              <a:rPr lang="en-US" sz="2800" b="0" i="0" u="none" strike="noStrike" dirty="0" err="1">
                <a:solidFill>
                  <a:schemeClr val="bg2">
                    <a:lumMod val="50000"/>
                  </a:schemeClr>
                </a:solidFill>
                <a:effectLst/>
                <a:latin typeface="Avenir" panose="02000503020000020003"/>
                <a:cs typeface="Poppins"/>
              </a:rPr>
              <a:t>ειρί</a:t>
            </a:r>
            <a:r>
              <a:rPr lang="en-US" sz="2800" b="0" i="0" u="none" strike="noStrike" dirty="0">
                <a:solidFill>
                  <a:schemeClr val="bg2">
                    <a:lumMod val="50000"/>
                  </a:schemeClr>
                </a:solidFill>
                <a:effectLst/>
                <a:latin typeface="Avenir" panose="02000503020000020003"/>
                <a:cs typeface="Poppins"/>
              </a:rPr>
              <a:t>α να </a:t>
            </a:r>
            <a:r>
              <a:rPr lang="en-US" sz="2800" b="0" i="0" dirty="0" err="1">
                <a:solidFill>
                  <a:schemeClr val="bg2">
                    <a:lumMod val="50000"/>
                  </a:schemeClr>
                </a:solidFill>
                <a:effectLst/>
                <a:latin typeface="Avenir" panose="02000503020000020003"/>
                <a:cs typeface="Poppins"/>
              </a:rPr>
              <a:t>ξεχωρίζει</a:t>
            </a:r>
            <a:endParaRPr lang="en-US" sz="2800" b="0" i="0" dirty="0" err="1">
              <a:solidFill>
                <a:schemeClr val="bg2">
                  <a:lumMod val="50000"/>
                </a:schemeClr>
              </a:solidFill>
              <a:effectLst/>
              <a:latin typeface="Arial" panose="020B0604020202020204" pitchFamily="34" charset="0"/>
              <a:cs typeface="Poppins"/>
            </a:endParaRPr>
          </a:p>
          <a:p>
            <a:pPr fontAlgn="base">
              <a:buClr>
                <a:srgbClr val="E43794"/>
              </a:buClr>
              <a:buFont typeface="Arial" panose="020B0604020202020204" pitchFamily="34" charset="0"/>
              <a:buChar char="•"/>
            </a:pPr>
            <a:r>
              <a:rPr lang="en-US" sz="2800" dirty="0">
                <a:solidFill>
                  <a:schemeClr val="bg2">
                    <a:lumMod val="50000"/>
                  </a:schemeClr>
                </a:solidFill>
                <a:latin typeface="Avenir" panose="02000503020000020003"/>
                <a:cs typeface="Poppins"/>
              </a:rPr>
              <a:t> </a:t>
            </a:r>
            <a:r>
              <a:rPr lang="en-US" sz="2800" b="0" i="0" u="none" strike="noStrike" dirty="0">
                <a:solidFill>
                  <a:schemeClr val="bg2">
                    <a:lumMod val="50000"/>
                  </a:schemeClr>
                </a:solidFill>
                <a:effectLst/>
                <a:latin typeface="Avenir" panose="02000503020000020003"/>
                <a:cs typeface="Poppins"/>
              </a:rPr>
              <a:t> </a:t>
            </a:r>
            <a:r>
              <a:rPr lang="en-US" sz="2800" dirty="0">
                <a:solidFill>
                  <a:schemeClr val="bg2">
                    <a:lumMod val="50000"/>
                  </a:schemeClr>
                </a:solidFill>
                <a:latin typeface="Avenir" panose="02000503020000020003"/>
                <a:cs typeface="Poppins"/>
              </a:rPr>
              <a:t>Κατα</a:t>
            </a:r>
            <a:r>
              <a:rPr lang="en-US" sz="2800" dirty="0" err="1">
                <a:solidFill>
                  <a:schemeClr val="bg2">
                    <a:lumMod val="50000"/>
                  </a:schemeClr>
                </a:solidFill>
                <a:latin typeface="Avenir" panose="02000503020000020003"/>
                <a:cs typeface="Poppins"/>
              </a:rPr>
              <a:t>νοήσετε</a:t>
            </a:r>
            <a:r>
              <a:rPr lang="en-US" sz="2800" b="0" i="0" u="none" strike="noStrike" dirty="0">
                <a:solidFill>
                  <a:schemeClr val="bg2">
                    <a:lumMod val="50000"/>
                  </a:schemeClr>
                </a:solidFill>
                <a:effectLst/>
                <a:latin typeface="Avenir" panose="02000503020000020003"/>
                <a:cs typeface="Poppins"/>
              </a:rPr>
              <a:t> και </a:t>
            </a:r>
            <a:r>
              <a:rPr lang="en-US" sz="2800" dirty="0">
                <a:solidFill>
                  <a:schemeClr val="bg2">
                    <a:lumMod val="50000"/>
                  </a:schemeClr>
                </a:solidFill>
                <a:latin typeface="Avenir" panose="02000503020000020003"/>
                <a:cs typeface="Poppins"/>
              </a:rPr>
              <a:t>να </a:t>
            </a:r>
            <a:r>
              <a:rPr lang="en-US" sz="2800" dirty="0" err="1">
                <a:solidFill>
                  <a:schemeClr val="bg2">
                    <a:lumMod val="50000"/>
                  </a:schemeClr>
                </a:solidFill>
                <a:latin typeface="Avenir" panose="02000503020000020003"/>
                <a:cs typeface="Poppins"/>
              </a:rPr>
              <a:t>εφ</a:t>
            </a:r>
            <a:r>
              <a:rPr lang="en-US" sz="2800" dirty="0">
                <a:solidFill>
                  <a:schemeClr val="bg2">
                    <a:lumMod val="50000"/>
                  </a:schemeClr>
                </a:solidFill>
                <a:latin typeface="Avenir" panose="02000503020000020003"/>
                <a:cs typeface="Poppins"/>
              </a:rPr>
              <a:t>α</a:t>
            </a:r>
            <a:r>
              <a:rPr lang="en-US" sz="2800" dirty="0" err="1">
                <a:solidFill>
                  <a:schemeClr val="bg2">
                    <a:lumMod val="50000"/>
                  </a:schemeClr>
                </a:solidFill>
                <a:latin typeface="Avenir" panose="02000503020000020003"/>
                <a:cs typeface="Poppins"/>
              </a:rPr>
              <a:t>ρμόσετε</a:t>
            </a:r>
            <a:r>
              <a:rPr lang="en-US" sz="2800" b="0" i="0" u="none" strike="noStrike" dirty="0">
                <a:solidFill>
                  <a:schemeClr val="bg2">
                    <a:lumMod val="50000"/>
                  </a:schemeClr>
                </a:solidFill>
                <a:effectLst/>
                <a:latin typeface="Avenir" panose="02000503020000020003"/>
                <a:cs typeface="Poppins"/>
              </a:rPr>
              <a:t> </a:t>
            </a:r>
            <a:r>
              <a:rPr lang="en-US" sz="2800" dirty="0" err="1">
                <a:solidFill>
                  <a:schemeClr val="bg2">
                    <a:lumMod val="50000"/>
                  </a:schemeClr>
                </a:solidFill>
                <a:latin typeface="Avenir" panose="02000503020000020003"/>
                <a:cs typeface="Poppins"/>
              </a:rPr>
              <a:t>τις</a:t>
            </a:r>
            <a:r>
              <a:rPr lang="en-US" sz="2800" b="0" i="0" u="none" strike="noStrike" dirty="0">
                <a:solidFill>
                  <a:schemeClr val="bg2">
                    <a:lumMod val="50000"/>
                  </a:schemeClr>
                </a:solidFill>
                <a:effectLst/>
                <a:latin typeface="Avenir" panose="02000503020000020003"/>
                <a:cs typeface="Poppins"/>
              </a:rPr>
              <a:t> </a:t>
            </a:r>
            <a:r>
              <a:rPr lang="en-US" sz="2800" dirty="0">
                <a:solidFill>
                  <a:schemeClr val="bg2">
                    <a:lumMod val="50000"/>
                  </a:schemeClr>
                </a:solidFill>
                <a:latin typeface="Avenir" panose="02000503020000020003"/>
                <a:cs typeface="Poppins"/>
              </a:rPr>
              <a:t>βα</a:t>
            </a:r>
            <a:r>
              <a:rPr lang="en-US" sz="2800" dirty="0" err="1">
                <a:solidFill>
                  <a:schemeClr val="bg2">
                    <a:lumMod val="50000"/>
                  </a:schemeClr>
                </a:solidFill>
                <a:latin typeface="Avenir" panose="02000503020000020003"/>
                <a:cs typeface="Poppins"/>
              </a:rPr>
              <a:t>σικές</a:t>
            </a:r>
            <a:r>
              <a:rPr lang="en-US" sz="2800" b="0" i="0" u="none" strike="noStrike" dirty="0">
                <a:solidFill>
                  <a:schemeClr val="bg2">
                    <a:lumMod val="50000"/>
                  </a:schemeClr>
                </a:solidFill>
                <a:effectLst/>
                <a:latin typeface="Avenir" panose="02000503020000020003"/>
                <a:cs typeface="Poppins"/>
              </a:rPr>
              <a:t> </a:t>
            </a:r>
            <a:r>
              <a:rPr lang="en-US" sz="2800" dirty="0">
                <a:solidFill>
                  <a:schemeClr val="bg2">
                    <a:lumMod val="50000"/>
                  </a:schemeClr>
                </a:solidFill>
                <a:latin typeface="Avenir" panose="02000503020000020003"/>
                <a:cs typeface="Poppins"/>
              </a:rPr>
              <a:t>α</a:t>
            </a:r>
            <a:r>
              <a:rPr lang="en-US" sz="2800" dirty="0" err="1">
                <a:solidFill>
                  <a:schemeClr val="bg2">
                    <a:lumMod val="50000"/>
                  </a:schemeClr>
                </a:solidFill>
                <a:latin typeface="Avenir" panose="02000503020000020003"/>
                <a:cs typeface="Poppins"/>
              </a:rPr>
              <a:t>ρχές</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της</a:t>
            </a:r>
            <a:r>
              <a:rPr lang="en-US" sz="2800" b="0" i="0" u="none" strike="noStrike" dirty="0">
                <a:solidFill>
                  <a:schemeClr val="bg2">
                    <a:lumMod val="50000"/>
                  </a:schemeClr>
                </a:solidFill>
                <a:effectLst/>
                <a:latin typeface="Avenir" panose="02000503020000020003"/>
                <a:cs typeface="Poppins"/>
              </a:rPr>
              <a:t> </a:t>
            </a:r>
            <a:r>
              <a:rPr lang="en-US" sz="2800" b="0" i="0" dirty="0" err="1">
                <a:solidFill>
                  <a:schemeClr val="bg2">
                    <a:lumMod val="50000"/>
                  </a:schemeClr>
                </a:solidFill>
                <a:effectLst/>
                <a:latin typeface="Avenir" panose="02000503020000020003"/>
                <a:cs typeface="Poppins"/>
              </a:rPr>
              <a:t>δι</a:t>
            </a:r>
            <a:r>
              <a:rPr lang="en-US" sz="2800" b="0" i="0" dirty="0">
                <a:solidFill>
                  <a:schemeClr val="bg2">
                    <a:lumMod val="50000"/>
                  </a:schemeClr>
                </a:solidFill>
                <a:effectLst/>
                <a:latin typeface="Avenir" panose="02000503020000020003"/>
                <a:cs typeface="Poppins"/>
              </a:rPr>
              <a:t>α</a:t>
            </a:r>
            <a:r>
              <a:rPr lang="en-US" sz="2800" b="0" i="0" dirty="0" err="1">
                <a:solidFill>
                  <a:schemeClr val="bg2">
                    <a:lumMod val="50000"/>
                  </a:schemeClr>
                </a:solidFill>
                <a:effectLst/>
                <a:latin typeface="Avenir" panose="02000503020000020003"/>
                <a:cs typeface="Poppins"/>
              </a:rPr>
              <a:t>δικ</a:t>
            </a:r>
            <a:r>
              <a:rPr lang="en-US" sz="2800" b="0" i="0" dirty="0">
                <a:solidFill>
                  <a:schemeClr val="bg2">
                    <a:lumMod val="50000"/>
                  </a:schemeClr>
                </a:solidFill>
                <a:effectLst/>
                <a:latin typeface="Avenir" panose="02000503020000020003"/>
                <a:cs typeface="Poppins"/>
              </a:rPr>
              <a:t>α</a:t>
            </a:r>
            <a:r>
              <a:rPr lang="en-US" sz="2800" b="0" i="0" dirty="0" err="1">
                <a:solidFill>
                  <a:schemeClr val="bg2">
                    <a:lumMod val="50000"/>
                  </a:schemeClr>
                </a:solidFill>
                <a:effectLst/>
                <a:latin typeface="Avenir" panose="02000503020000020003"/>
                <a:cs typeface="Poppins"/>
              </a:rPr>
              <a:t>σί</a:t>
            </a:r>
            <a:r>
              <a:rPr lang="en-US" sz="2800" b="0" i="0" dirty="0">
                <a:solidFill>
                  <a:schemeClr val="bg2">
                    <a:lumMod val="50000"/>
                  </a:schemeClr>
                </a:solidFill>
                <a:effectLst/>
                <a:latin typeface="Avenir" panose="02000503020000020003"/>
                <a:cs typeface="Poppins"/>
              </a:rPr>
              <a:t>α</a:t>
            </a:r>
            <a:r>
              <a:rPr lang="en-US" sz="2800" b="0" i="0" dirty="0" err="1">
                <a:solidFill>
                  <a:schemeClr val="bg2">
                    <a:lumMod val="50000"/>
                  </a:schemeClr>
                </a:solidFill>
                <a:effectLst/>
                <a:latin typeface="Avenir" panose="02000503020000020003"/>
                <a:cs typeface="Poppins"/>
              </a:rPr>
              <a:t>ς</a:t>
            </a:r>
            <a:r>
              <a:rPr lang="en-US" sz="2800" b="0" i="0" u="none" strike="noStrike" dirty="0" err="1">
                <a:solidFill>
                  <a:schemeClr val="bg2">
                    <a:lumMod val="50000"/>
                  </a:schemeClr>
                </a:solidFill>
                <a:effectLst/>
                <a:latin typeface="Avenir" panose="02000503020000020003"/>
                <a:cs typeface="Poppins"/>
              </a:rPr>
              <a:t>σχεδι</a:t>
            </a:r>
            <a:r>
              <a:rPr lang="en-US" sz="2800" b="0" i="0" u="none" strike="noStrike" dirty="0">
                <a:solidFill>
                  <a:schemeClr val="bg2">
                    <a:lumMod val="50000"/>
                  </a:schemeClr>
                </a:solidFill>
                <a:effectLst/>
                <a:latin typeface="Avenir" panose="02000503020000020003"/>
                <a:cs typeface="Poppins"/>
              </a:rPr>
              <a:t>α</a:t>
            </a:r>
            <a:r>
              <a:rPr lang="en-US" sz="2800" b="0" i="0" u="none" strike="noStrike" dirty="0" err="1">
                <a:solidFill>
                  <a:schemeClr val="bg2">
                    <a:lumMod val="50000"/>
                  </a:schemeClr>
                </a:solidFill>
                <a:effectLst/>
                <a:latin typeface="Avenir" panose="02000503020000020003"/>
                <a:cs typeface="Poppins"/>
              </a:rPr>
              <a:t>σμού</a:t>
            </a:r>
            <a:r>
              <a:rPr lang="en-US" sz="2800" b="0" i="0" u="none" strike="noStrike" dirty="0">
                <a:solidFill>
                  <a:schemeClr val="bg2">
                    <a:lumMod val="50000"/>
                  </a:schemeClr>
                </a:solidFill>
                <a:effectLst/>
                <a:latin typeface="Avenir" panose="02000503020000020003"/>
                <a:cs typeface="Poppins"/>
              </a:rPr>
              <a:t> </a:t>
            </a:r>
            <a:r>
              <a:rPr lang="en-US" sz="2800" b="0" i="0" u="none" strike="noStrike" dirty="0" err="1">
                <a:solidFill>
                  <a:schemeClr val="bg2">
                    <a:lumMod val="50000"/>
                  </a:schemeClr>
                </a:solidFill>
                <a:effectLst/>
                <a:latin typeface="Avenir" panose="02000503020000020003"/>
                <a:cs typeface="Poppins"/>
              </a:rPr>
              <a:t>εμ</a:t>
            </a:r>
            <a:r>
              <a:rPr lang="en-US" sz="2800" b="0" i="0" u="none" strike="noStrike" dirty="0">
                <a:solidFill>
                  <a:schemeClr val="bg2">
                    <a:lumMod val="50000"/>
                  </a:schemeClr>
                </a:solidFill>
                <a:effectLst/>
                <a:latin typeface="Avenir" panose="02000503020000020003"/>
                <a:cs typeface="Poppins"/>
              </a:rPr>
              <a:t>π</a:t>
            </a:r>
            <a:r>
              <a:rPr lang="en-US" sz="2800" b="0" i="0" u="none" strike="noStrike" dirty="0" err="1">
                <a:solidFill>
                  <a:schemeClr val="bg2">
                    <a:lumMod val="50000"/>
                  </a:schemeClr>
                </a:solidFill>
                <a:effectLst/>
                <a:latin typeface="Avenir" panose="02000503020000020003"/>
                <a:cs typeface="Poppins"/>
              </a:rPr>
              <a:t>ειριών</a:t>
            </a:r>
            <a:endParaRPr lang="en-US" sz="2800" b="0" i="0" dirty="0" err="1">
              <a:solidFill>
                <a:schemeClr val="bg2">
                  <a:lumMod val="50000"/>
                </a:schemeClr>
              </a:solidFill>
              <a:effectLst/>
              <a:latin typeface="Arial" panose="020B0604020202020204" pitchFamily="34" charset="0"/>
              <a:cs typeface="Poppins"/>
            </a:endParaRPr>
          </a:p>
          <a:p>
            <a:pPr algn="l"/>
            <a:endParaRPr lang="en-GB" sz="2800" dirty="0">
              <a:solidFill>
                <a:schemeClr val="bg2">
                  <a:lumMod val="50000"/>
                </a:schemeClr>
              </a:solidFill>
            </a:endParaRPr>
          </a:p>
          <a:p>
            <a:pPr algn="l"/>
            <a:endParaRPr lang="en-GB" sz="1800" dirty="0">
              <a:solidFill>
                <a:schemeClr val="bg1">
                  <a:lumMod val="50000"/>
                </a:schemeClr>
              </a:solidFill>
            </a:endParaRPr>
          </a:p>
          <a:p>
            <a:pPr marL="285750" indent="-285750" algn="l">
              <a:buFont typeface="Arial" panose="020B0604020202020204" pitchFamily="34" charset="0"/>
              <a:buChar char="•"/>
            </a:pPr>
            <a:endParaRPr lang="en-GB" dirty="0">
              <a:solidFill>
                <a:schemeClr val="bg1">
                  <a:lumMod val="50000"/>
                </a:schemeClr>
              </a:solidFill>
              <a:highlight>
                <a:srgbClr val="FFFFFF"/>
              </a:highlight>
              <a:latin typeface="Avenir Black" panose="02000503020000020003" pitchFamily="2" charset="0"/>
              <a:cs typeface="Poppins SemiBold" pitchFamily="2" charset="77"/>
            </a:endParaRPr>
          </a:p>
          <a:p>
            <a:endParaRPr lang="en-GB" dirty="0">
              <a:solidFill>
                <a:schemeClr val="bg1">
                  <a:lumMod val="50000"/>
                </a:schemeClr>
              </a:solidFill>
            </a:endParaRPr>
          </a:p>
        </p:txBody>
      </p:sp>
      <p:sp>
        <p:nvSpPr>
          <p:cNvPr id="3" name="TextBox 2">
            <a:extLst>
              <a:ext uri="{FF2B5EF4-FFF2-40B4-BE49-F238E27FC236}">
                <a16:creationId xmlns:a16="http://schemas.microsoft.com/office/drawing/2014/main" id="{031134B0-CF49-4967-A05E-889386FC0D27}"/>
              </a:ext>
            </a:extLst>
          </p:cNvPr>
          <p:cNvSpPr txBox="1"/>
          <p:nvPr/>
        </p:nvSpPr>
        <p:spPr>
          <a:xfrm>
            <a:off x="459572" y="49545"/>
            <a:ext cx="8776355" cy="646331"/>
          </a:xfrm>
          <a:prstGeom prst="rect">
            <a:avLst/>
          </a:prstGeom>
          <a:noFill/>
        </p:spPr>
        <p:txBody>
          <a:bodyPr wrap="square" rtlCol="0">
            <a:spAutoFit/>
          </a:bodyPr>
          <a:lstStyle/>
          <a:p>
            <a:r>
              <a:rPr lang="en-GB" sz="3600" b="1" dirty="0">
                <a:solidFill>
                  <a:schemeClr val="bg1"/>
                </a:solidFill>
              </a:rPr>
              <a:t>Μαθησιακοί στόχοι</a:t>
            </a:r>
          </a:p>
        </p:txBody>
      </p:sp>
    </p:spTree>
    <p:extLst>
      <p:ext uri="{BB962C8B-B14F-4D97-AF65-F5344CB8AC3E}">
        <p14:creationId xmlns:p14="http://schemas.microsoft.com/office/powerpoint/2010/main" val="219467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2706"/>
            <a:ext cx="5614879" cy="631527"/>
          </a:xfrm>
        </p:spPr>
        <p:txBody>
          <a:bodyPr/>
          <a:lstStyle/>
          <a:p>
            <a:pPr lvl="0">
              <a:spcBef>
                <a:spcPts val="0"/>
              </a:spcBef>
              <a:buClr>
                <a:srgbClr val="E43794"/>
              </a:buClr>
              <a:buSzPts val="2000"/>
            </a:pPr>
            <a:r>
              <a:rPr lang="el-GR" sz="2800"/>
              <a:t>ΓΝΩΡΊΖΟΝΤΑΣ ΤΟ ΣΤΌΧΟ ΣΑΣ</a:t>
            </a:r>
            <a:endParaRPr lang="el-GR" sz="2800"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31371" y="1628800"/>
            <a:ext cx="6137387" cy="4950738"/>
          </a:xfrm>
        </p:spPr>
        <p:txBody>
          <a:bodyPr/>
          <a:lstStyle/>
          <a:p>
            <a:pPr>
              <a:buClr>
                <a:schemeClr val="dk1"/>
              </a:buClr>
              <a:buSzPts val="1100"/>
            </a:pPr>
            <a:r>
              <a:rPr lang="el-GR" sz="1800" b="1" dirty="0"/>
              <a:t>Η εμπειρία σας δεν είναι για οποιονδήποτε. </a:t>
            </a:r>
            <a:r>
              <a:rPr lang="el-GR" sz="1800" dirty="0"/>
              <a:t>Χρησιμοποιώντας τη δήλωση του USP σας, μπορείτε να προσδιορίσετε το ακριβές κοινό στο οποίο θέλετε να απευθυνθείτε με την καθηλωτική εμπειρία σας και να σχεδιάσετε για τις ανάγκες, τις επιθυμίες και τα ενδιαφέροντά του.  </a:t>
            </a:r>
          </a:p>
          <a:p>
            <a:pPr>
              <a:buClr>
                <a:schemeClr val="dk1"/>
              </a:buClr>
              <a:buSzPts val="1100"/>
            </a:pPr>
            <a:endParaRPr lang="el-GR" sz="1800" dirty="0"/>
          </a:p>
          <a:p>
            <a:pPr>
              <a:buClr>
                <a:schemeClr val="dk1"/>
              </a:buClr>
              <a:buSzPts val="1100"/>
              <a:buFont typeface="Arial" pitchFamily="34" charset="0"/>
              <a:buChar char="•"/>
            </a:pPr>
            <a:r>
              <a:rPr lang="el-GR" sz="1800" dirty="0"/>
              <a:t>Η εμπειρία απευθύνεται σε ενήλικο κοινό ή είναι για παιδιά; </a:t>
            </a:r>
          </a:p>
          <a:p>
            <a:pPr>
              <a:buClr>
                <a:schemeClr val="dk1"/>
              </a:buClr>
              <a:buSzPts val="1100"/>
              <a:buFont typeface="Arial" pitchFamily="34" charset="0"/>
              <a:buChar char="•"/>
            </a:pPr>
            <a:r>
              <a:rPr lang="el-GR" sz="1800" dirty="0"/>
              <a:t>Απαιτεί να είστε δραστήριοι;</a:t>
            </a:r>
          </a:p>
          <a:p>
            <a:pPr>
              <a:buClr>
                <a:schemeClr val="dk1"/>
              </a:buClr>
              <a:buSzPts val="1100"/>
              <a:buFont typeface="Arial" pitchFamily="34" charset="0"/>
              <a:buChar char="•"/>
            </a:pPr>
            <a:r>
              <a:rPr lang="el-GR" sz="1800" dirty="0"/>
              <a:t>Μπορούν να συμμετέχουν άτομα με αναπηρίες;</a:t>
            </a:r>
          </a:p>
          <a:p>
            <a:pPr marL="285750" marR="0" lvl="0" indent="-285750" rtl="0">
              <a:lnSpc>
                <a:spcPct val="100000"/>
              </a:lnSpc>
              <a:spcBef>
                <a:spcPts val="0"/>
              </a:spcBef>
              <a:spcAft>
                <a:spcPts val="0"/>
              </a:spcAft>
              <a:buClr>
                <a:schemeClr val="dk1"/>
              </a:buClr>
              <a:buSzPts val="1100"/>
              <a:buFont typeface="Arial" panose="020B0604020202020204" pitchFamily="34" charset="0"/>
              <a:buChar char="•"/>
            </a:pPr>
            <a:endParaRPr lang="en-GB" sz="1200" dirty="0"/>
          </a:p>
          <a:p>
            <a:pPr marL="285750" marR="0" lvl="0" indent="-285750" rtl="0">
              <a:lnSpc>
                <a:spcPct val="100000"/>
              </a:lnSpc>
              <a:spcBef>
                <a:spcPts val="0"/>
              </a:spcBef>
              <a:spcAft>
                <a:spcPts val="0"/>
              </a:spcAft>
              <a:buClr>
                <a:schemeClr val="dk1"/>
              </a:buClr>
              <a:buSzPts val="1100"/>
              <a:buFont typeface="Arial" panose="020B0604020202020204" pitchFamily="34" charset="0"/>
              <a:buChar char="•"/>
            </a:pPr>
            <a:endParaRPr lang="en-GB" sz="1200" dirty="0"/>
          </a:p>
          <a:p>
            <a:pPr marR="0" lvl="0">
              <a:spcAft>
                <a:spcPts val="0"/>
              </a:spcAft>
              <a:buClr>
                <a:schemeClr val="dk1"/>
              </a:buClr>
              <a:buSzPts val="1100"/>
            </a:pPr>
            <a:r>
              <a:rPr lang="el-GR" sz="1800" dirty="0"/>
              <a:t>Διαβάστε περισσότερα για το πώς το κοινό συμπεριφέρεται γύρω από το καθηλωτικό περιεχόμενο εδώ</a:t>
            </a:r>
            <a:r>
              <a:rPr lang="en-GB" sz="1800" dirty="0"/>
              <a:t> </a:t>
            </a:r>
            <a:r>
              <a:rPr lang="en-GB" sz="1800" dirty="0">
                <a:hlinkClick r:id="rId3">
                  <a:extLst>
                    <a:ext uri="{A12FA001-AC4F-418D-AE19-62706E023703}">
                      <ahyp:hlinkClr xmlns:ahyp="http://schemas.microsoft.com/office/drawing/2018/hyperlinkcolor" val="tx"/>
                    </a:ext>
                  </a:extLst>
                </a:hlinkClick>
              </a:rPr>
              <a:t>🕮</a:t>
            </a:r>
            <a:r>
              <a:rPr lang="en-GB" sz="1800" dirty="0"/>
              <a:t> </a:t>
            </a:r>
          </a:p>
        </p:txBody>
      </p:sp>
      <p:pic>
        <p:nvPicPr>
          <p:cNvPr id="9" name="Google Shape;667;p65">
            <a:extLst>
              <a:ext uri="{FF2B5EF4-FFF2-40B4-BE49-F238E27FC236}">
                <a16:creationId xmlns:a16="http://schemas.microsoft.com/office/drawing/2014/main" id="{B305194B-09FD-4912-B20C-03DD29E4E107}"/>
              </a:ext>
            </a:extLst>
          </p:cNvPr>
          <p:cNvPicPr preferRelativeResize="0">
            <a:picLocks noGrp="1"/>
          </p:cNvPicPr>
          <p:nvPr>
            <p:ph type="pic" sz="quarter" idx="13"/>
          </p:nvPr>
        </p:nvPicPr>
        <p:blipFill rotWithShape="1">
          <a:blip r:embed="rId4" cstate="print">
            <a:alphaModFix/>
          </a:blip>
          <a:srcRect l="18973" r="18973"/>
          <a:stretch/>
        </p:blipFill>
        <p:spPr>
          <a:xfrm>
            <a:off x="7048500" y="3028950"/>
            <a:ext cx="3690939" cy="3829050"/>
          </a:xfrm>
          <a:prstGeom prst="rect">
            <a:avLst/>
          </a:prstGeom>
          <a:noFill/>
          <a:ln>
            <a:noFill/>
          </a:ln>
        </p:spPr>
      </p:pic>
    </p:spTree>
    <p:extLst>
      <p:ext uri="{BB962C8B-B14F-4D97-AF65-F5344CB8AC3E}">
        <p14:creationId xmlns:p14="http://schemas.microsoft.com/office/powerpoint/2010/main" val="259389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41</a:t>
            </a:fld>
            <a:endParaRPr lang="fr-CA" dirty="0"/>
          </a:p>
        </p:txBody>
      </p:sp>
      <p:pic>
        <p:nvPicPr>
          <p:cNvPr id="7" name="Google Shape;676;p66">
            <a:extLst>
              <a:ext uri="{FF2B5EF4-FFF2-40B4-BE49-F238E27FC236}">
                <a16:creationId xmlns:a16="http://schemas.microsoft.com/office/drawing/2014/main" id="{CAF4AFD4-A956-42D0-BE37-3960087E1BEB}"/>
              </a:ext>
            </a:extLst>
          </p:cNvPr>
          <p:cNvPicPr preferRelativeResize="0"/>
          <p:nvPr/>
        </p:nvPicPr>
        <p:blipFill>
          <a:blip r:embed="rId3" cstate="print">
            <a:alphaModFix/>
          </a:blip>
          <a:stretch>
            <a:fillRect/>
          </a:stretch>
        </p:blipFill>
        <p:spPr>
          <a:xfrm>
            <a:off x="2543605" y="768056"/>
            <a:ext cx="8062483" cy="6089945"/>
          </a:xfrm>
          <a:prstGeom prst="rect">
            <a:avLst/>
          </a:prstGeom>
          <a:noFill/>
          <a:ln>
            <a:noFill/>
          </a:ln>
        </p:spPr>
      </p:pic>
      <p:sp>
        <p:nvSpPr>
          <p:cNvPr id="10" name="Text Placeholder 2">
            <a:extLst>
              <a:ext uri="{FF2B5EF4-FFF2-40B4-BE49-F238E27FC236}">
                <a16:creationId xmlns:a16="http://schemas.microsoft.com/office/drawing/2014/main" id="{BB11AD16-11F9-48FF-8FF8-C5924A3F45B7}"/>
              </a:ext>
            </a:extLst>
          </p:cNvPr>
          <p:cNvSpPr txBox="1">
            <a:spLocks/>
          </p:cNvSpPr>
          <p:nvPr/>
        </p:nvSpPr>
        <p:spPr>
          <a:xfrm>
            <a:off x="1" y="1"/>
            <a:ext cx="11726335" cy="90727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latin typeface="Avenir"/>
              <a:ea typeface="Avenir"/>
              <a:cs typeface="Avenir"/>
              <a:sym typeface="Avenir"/>
            </a:endParaRPr>
          </a:p>
          <a:p>
            <a:pPr marL="0" indent="0">
              <a:lnSpc>
                <a:spcPct val="100000"/>
              </a:lnSpc>
              <a:spcBef>
                <a:spcPts val="0"/>
              </a:spcBef>
              <a:buClr>
                <a:srgbClr val="E43794"/>
              </a:buClr>
              <a:buSzPts val="2000"/>
              <a:buNone/>
            </a:pPr>
            <a:r>
              <a:rPr lang="el-GR" sz="9600" b="1" dirty="0">
                <a:solidFill>
                  <a:srgbClr val="FFFFFF"/>
                </a:solidFill>
                <a:latin typeface="Avenir" panose="02000503020000020003"/>
              </a:rPr>
              <a:t>Συμπληρώστε για να σκιαγραφήσετε τα πρόσωπα-στόχους για την εμπειρία σας.</a:t>
            </a:r>
            <a:endParaRPr lang="en-US" sz="9600" b="1" dirty="0">
              <a:solidFill>
                <a:schemeClr val="bg1"/>
              </a:solidFill>
              <a:latin typeface="Avenir"/>
              <a:ea typeface="Avenir"/>
              <a:cs typeface="Avenir"/>
              <a:sym typeface="Avenir"/>
            </a:endParaRPr>
          </a:p>
        </p:txBody>
      </p:sp>
      <p:sp>
        <p:nvSpPr>
          <p:cNvPr id="3" name="Rectangle 2">
            <a:extLst>
              <a:ext uri="{FF2B5EF4-FFF2-40B4-BE49-F238E27FC236}">
                <a16:creationId xmlns:a16="http://schemas.microsoft.com/office/drawing/2014/main" id="{F3BD870D-7BE2-9983-A623-B060724479DF}"/>
              </a:ext>
            </a:extLst>
          </p:cNvPr>
          <p:cNvSpPr/>
          <p:nvPr/>
        </p:nvSpPr>
        <p:spPr>
          <a:xfrm>
            <a:off x="364661" y="4762340"/>
            <a:ext cx="1848315" cy="1569660"/>
          </a:xfrm>
          <a:prstGeom prst="rect">
            <a:avLst/>
          </a:prstGeom>
        </p:spPr>
        <p:txBody>
          <a:bodyPr wrap="square">
            <a:spAutoFit/>
          </a:bodyPr>
          <a:lstStyle/>
          <a:p>
            <a:r>
              <a:rPr lang="en-GB" sz="2400" dirty="0">
                <a:latin typeface="Avenir Book" panose="02000503020000020003" pitchFamily="2" charset="0"/>
                <a:hlinkClick r:id="rId4"/>
              </a:rPr>
              <a:t>Click to download Persona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100077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p:txBody>
          <a:bodyPr>
            <a:normAutofit fontScale="47500" lnSpcReduction="20000"/>
          </a:bodyPr>
          <a:lstStyle/>
          <a:p>
            <a:pPr lvl="0" algn="just">
              <a:spcBef>
                <a:spcPts val="0"/>
              </a:spcBef>
              <a:buClr>
                <a:srgbClr val="E43794"/>
              </a:buClr>
              <a:buSzPts val="2000"/>
            </a:pPr>
            <a:r>
              <a:rPr lang="el-GR" dirty="0"/>
              <a:t>Τώρα ας προσπαθήσουμε να σχεδιάσουμε μια συναρπαστική εμπειρία με επίκεντρο τον επισκέπτη!</a:t>
            </a:r>
          </a:p>
          <a:p>
            <a:pPr lvl="0" algn="just">
              <a:spcBef>
                <a:spcPts val="0"/>
              </a:spcBef>
              <a:buClr>
                <a:srgbClr val="E43794"/>
              </a:buClr>
              <a:buSzPts val="2000"/>
            </a:pPr>
            <a:endParaRPr lang="el-GR" dirty="0"/>
          </a:p>
          <a:p>
            <a:pPr lvl="0" algn="just">
              <a:spcBef>
                <a:spcPts val="0"/>
              </a:spcBef>
              <a:buClr>
                <a:srgbClr val="E43794"/>
              </a:buClr>
              <a:buSzPts val="2000"/>
            </a:pPr>
            <a:r>
              <a:rPr lang="el-GR" sz="3400" dirty="0"/>
              <a:t>Συμπληρώστε τον παρακάτω καμβά ακολουθώντας την αρίθμηση των βασικών βημάτων σχεδιασμού!</a:t>
            </a:r>
            <a:endParaRPr lang="en-GB" sz="2100" dirty="0">
              <a:latin typeface="Avenir"/>
              <a:ea typeface="Avenir"/>
              <a:cs typeface="Avenir"/>
              <a:sym typeface="Avenir"/>
            </a:endParaRPr>
          </a:p>
          <a:p>
            <a:pPr marL="0" lvl="0" indent="0" algn="just" rtl="0">
              <a:lnSpc>
                <a:spcPct val="100000"/>
              </a:lnSpc>
              <a:spcBef>
                <a:spcPts val="0"/>
              </a:spcBef>
              <a:spcAft>
                <a:spcPts val="0"/>
              </a:spcAft>
              <a:buClr>
                <a:srgbClr val="E43794"/>
              </a:buClr>
              <a:buSzPts val="2000"/>
              <a:buNone/>
            </a:pPr>
            <a:endParaRPr lang="en-GB" b="1" dirty="0"/>
          </a:p>
        </p:txBody>
      </p:sp>
      <p:pic>
        <p:nvPicPr>
          <p:cNvPr id="5" name="Google Shape;642;p62">
            <a:hlinkClick r:id="rId3"/>
            <a:extLst>
              <a:ext uri="{FF2B5EF4-FFF2-40B4-BE49-F238E27FC236}">
                <a16:creationId xmlns:a16="http://schemas.microsoft.com/office/drawing/2014/main" id="{296B6620-C5EA-4324-BF15-6D452F258351}"/>
              </a:ext>
            </a:extLst>
          </p:cNvPr>
          <p:cNvPicPr preferRelativeResize="0"/>
          <p:nvPr/>
        </p:nvPicPr>
        <p:blipFill>
          <a:blip r:embed="rId4" cstate="print">
            <a:alphaModFix/>
          </a:blip>
          <a:stretch>
            <a:fillRect/>
          </a:stretch>
        </p:blipFill>
        <p:spPr>
          <a:xfrm>
            <a:off x="2578088" y="1914773"/>
            <a:ext cx="7035824" cy="4943229"/>
          </a:xfrm>
          <a:prstGeom prst="rect">
            <a:avLst/>
          </a:prstGeom>
          <a:noFill/>
          <a:ln>
            <a:noFill/>
          </a:ln>
        </p:spPr>
      </p:pic>
      <p:sp>
        <p:nvSpPr>
          <p:cNvPr id="4" name="Rectangle 3">
            <a:extLst>
              <a:ext uri="{FF2B5EF4-FFF2-40B4-BE49-F238E27FC236}">
                <a16:creationId xmlns:a16="http://schemas.microsoft.com/office/drawing/2014/main" id="{C3F8B23B-D4B7-2013-6CDE-686A6C81ED14}"/>
              </a:ext>
            </a:extLst>
          </p:cNvPr>
          <p:cNvSpPr/>
          <p:nvPr/>
        </p:nvSpPr>
        <p:spPr>
          <a:xfrm>
            <a:off x="168678" y="4773990"/>
            <a:ext cx="2155423" cy="1569660"/>
          </a:xfrm>
          <a:prstGeom prst="rect">
            <a:avLst/>
          </a:prstGeom>
        </p:spPr>
        <p:txBody>
          <a:bodyPr wrap="square">
            <a:spAutoFit/>
          </a:bodyPr>
          <a:lstStyle/>
          <a:p>
            <a:r>
              <a:rPr lang="en-GB" sz="2400" dirty="0">
                <a:latin typeface="Avenir Book" panose="02000503020000020003" pitchFamily="2" charset="0"/>
                <a:hlinkClick r:id="rId3"/>
              </a:rPr>
              <a:t>Click to download User Centered Design Canvas</a:t>
            </a:r>
            <a:endParaRPr lang="en-GB" sz="2400" dirty="0">
              <a:latin typeface="Avenir Book" panose="02000503020000020003" pitchFamily="2" charset="0"/>
            </a:endParaRPr>
          </a:p>
        </p:txBody>
      </p:sp>
    </p:spTree>
    <p:extLst>
      <p:ext uri="{BB962C8B-B14F-4D97-AF65-F5344CB8AC3E}">
        <p14:creationId xmlns:p14="http://schemas.microsoft.com/office/powerpoint/2010/main" val="22987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4"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305859" y="3916226"/>
            <a:ext cx="5258527" cy="2124451"/>
          </a:xfrm>
        </p:spPr>
        <p:txBody>
          <a:bodyPr/>
          <a:lstStyle/>
          <a:p>
            <a:pPr algn="l">
              <a:spcBef>
                <a:spcPts val="0"/>
              </a:spcBef>
            </a:pPr>
            <a:r>
              <a:rPr lang="el-GR" dirty="0">
                <a:latin typeface="Avenir"/>
                <a:ea typeface="Avenir"/>
                <a:cs typeface="Avenir"/>
                <a:sym typeface="Avenir"/>
              </a:rPr>
              <a:t>4</a:t>
            </a:r>
            <a:r>
              <a:rPr lang="el-GR" sz="2800" dirty="0">
                <a:latin typeface="Avenir"/>
                <a:ea typeface="Avenir"/>
                <a:cs typeface="Avenir"/>
                <a:sym typeface="Avenir"/>
              </a:rPr>
              <a:t>. Μετατροπή μιας τουριστικής εμπειρίας σε μια καθηλωτική τουριστική εμπειρία</a:t>
            </a:r>
            <a:endParaRPr lang="en-GB" sz="28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020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1" y="6568395"/>
            <a:ext cx="4301303" cy="229565"/>
          </a:xfrm>
        </p:spPr>
        <p:txBody>
          <a:bodyPr/>
          <a:lstStyle/>
          <a:p>
            <a:fld id="{9C527BFA-2C0E-4CEC-B6A5-913A56FEF4B4}" type="slidenum">
              <a:rPr lang="fr-CA" smtClean="0"/>
              <a:pPr/>
              <a:t>44</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615659" y="1222782"/>
            <a:ext cx="10960683" cy="5575176"/>
          </a:xfrm>
        </p:spPr>
        <p:txBody>
          <a:bodyPr numCol="1"/>
          <a:lstStyle/>
          <a:p>
            <a:pPr algn="l">
              <a:lnSpc>
                <a:spcPct val="115000"/>
              </a:lnSpc>
              <a:buClr>
                <a:schemeClr val="dk1"/>
              </a:buClr>
              <a:buSzPts val="1100"/>
            </a:pPr>
            <a:r>
              <a:rPr lang="el-GR" sz="2000" dirty="0">
                <a:highlight>
                  <a:schemeClr val="lt1"/>
                </a:highlight>
              </a:rPr>
              <a:t>Στο δεύτερο κεφάλαιο αυτής της ενότητας σας δείξαμε ότι οι διάφορες τεχνολογίες σας προσφέρουν πολλά διαφορετικά χαρακτηριστικά:</a:t>
            </a:r>
          </a:p>
          <a:p>
            <a:pPr algn="l">
              <a:lnSpc>
                <a:spcPct val="115000"/>
              </a:lnSpc>
              <a:buClr>
                <a:schemeClr val="dk1"/>
              </a:buClr>
              <a:buSzPts val="1100"/>
            </a:pPr>
            <a:endParaRPr lang="el-GR" sz="2000" dirty="0">
              <a:highlight>
                <a:schemeClr val="lt1"/>
              </a:highlight>
            </a:endParaRPr>
          </a:p>
          <a:p>
            <a:pPr algn="l">
              <a:lnSpc>
                <a:spcPct val="115000"/>
              </a:lnSpc>
              <a:buClr>
                <a:schemeClr val="dk1"/>
              </a:buClr>
              <a:buSzPts val="1100"/>
              <a:buFont typeface="Arial" pitchFamily="34" charset="0"/>
              <a:buChar char="•"/>
            </a:pPr>
            <a:r>
              <a:rPr lang="el-GR" sz="2000" b="1" dirty="0">
                <a:highlight>
                  <a:schemeClr val="lt1"/>
                </a:highlight>
              </a:rPr>
              <a:t>οργάνωση και παρουσίαση ενός ευρέος φάσματος πληροφοριών και διαφορετικού υλικού, </a:t>
            </a:r>
          </a:p>
          <a:p>
            <a:pPr algn="l">
              <a:lnSpc>
                <a:spcPct val="115000"/>
              </a:lnSpc>
              <a:buClr>
                <a:schemeClr val="dk1"/>
              </a:buClr>
              <a:buSzPts val="1100"/>
              <a:buFont typeface="Arial" pitchFamily="34" charset="0"/>
              <a:buChar char="•"/>
            </a:pPr>
            <a:endParaRPr lang="el-GR" sz="2000" b="1" dirty="0">
              <a:highlight>
                <a:schemeClr val="lt1"/>
              </a:highlight>
            </a:endParaRPr>
          </a:p>
          <a:p>
            <a:pPr algn="l">
              <a:lnSpc>
                <a:spcPct val="115000"/>
              </a:lnSpc>
              <a:buClr>
                <a:schemeClr val="dk1"/>
              </a:buClr>
              <a:buSzPts val="1100"/>
              <a:buFont typeface="Arial" pitchFamily="34" charset="0"/>
              <a:buChar char="•"/>
            </a:pPr>
            <a:r>
              <a:rPr lang="el-GR" sz="2000" b="1" dirty="0">
                <a:highlight>
                  <a:schemeClr val="lt1"/>
                </a:highlight>
              </a:rPr>
              <a:t>επιτρέποντας την προσαρμογή, </a:t>
            </a:r>
          </a:p>
          <a:p>
            <a:pPr algn="l">
              <a:lnSpc>
                <a:spcPct val="115000"/>
              </a:lnSpc>
              <a:buClr>
                <a:schemeClr val="dk1"/>
              </a:buClr>
              <a:buSzPts val="1100"/>
              <a:buFont typeface="Arial" pitchFamily="34" charset="0"/>
              <a:buChar char="•"/>
            </a:pPr>
            <a:endParaRPr lang="el-GR" sz="2000" b="1" dirty="0">
              <a:highlight>
                <a:schemeClr val="lt1"/>
              </a:highlight>
            </a:endParaRPr>
          </a:p>
          <a:p>
            <a:pPr algn="l">
              <a:lnSpc>
                <a:spcPct val="115000"/>
              </a:lnSpc>
              <a:buClr>
                <a:schemeClr val="dk1"/>
              </a:buClr>
              <a:buSzPts val="1100"/>
              <a:buFont typeface="Arial" pitchFamily="34" charset="0"/>
              <a:buChar char="•"/>
            </a:pPr>
            <a:r>
              <a:rPr lang="el-GR" sz="2000" b="1" dirty="0" err="1">
                <a:highlight>
                  <a:schemeClr val="lt1"/>
                </a:highlight>
              </a:rPr>
              <a:t>οπτικοποίηση</a:t>
            </a:r>
            <a:r>
              <a:rPr lang="el-GR" sz="2000" b="1" dirty="0">
                <a:highlight>
                  <a:schemeClr val="lt1"/>
                </a:highlight>
              </a:rPr>
              <a:t> του αθέατου ή του δύσκολα ορατού (στον τόπο ή στον χρόνο), </a:t>
            </a:r>
          </a:p>
          <a:p>
            <a:pPr algn="l">
              <a:lnSpc>
                <a:spcPct val="115000"/>
              </a:lnSpc>
              <a:buClr>
                <a:schemeClr val="dk1"/>
              </a:buClr>
              <a:buSzPts val="1100"/>
              <a:buFont typeface="Arial" pitchFamily="34" charset="0"/>
              <a:buChar char="•"/>
            </a:pPr>
            <a:endParaRPr lang="el-GR" sz="2000" b="1" dirty="0">
              <a:highlight>
                <a:schemeClr val="lt1"/>
              </a:highlight>
            </a:endParaRPr>
          </a:p>
          <a:p>
            <a:pPr algn="l">
              <a:lnSpc>
                <a:spcPct val="115000"/>
              </a:lnSpc>
              <a:buClr>
                <a:schemeClr val="dk1"/>
              </a:buClr>
              <a:buSzPts val="1100"/>
              <a:buFont typeface="Arial" pitchFamily="34" charset="0"/>
              <a:buChar char="•"/>
            </a:pPr>
            <a:r>
              <a:rPr lang="el-GR" sz="2000" b="1" dirty="0">
                <a:highlight>
                  <a:schemeClr val="lt1"/>
                </a:highlight>
              </a:rPr>
              <a:t>την πρόκληση πολλαπλών αισθήσεων για την ενίσχυση των συναισθημάτων,</a:t>
            </a:r>
          </a:p>
          <a:p>
            <a:pPr algn="l">
              <a:lnSpc>
                <a:spcPct val="115000"/>
              </a:lnSpc>
              <a:buClr>
                <a:schemeClr val="dk1"/>
              </a:buClr>
              <a:buSzPts val="1100"/>
              <a:buFont typeface="Arial" pitchFamily="34" charset="0"/>
              <a:buChar char="•"/>
            </a:pPr>
            <a:endParaRPr lang="el-GR" sz="2000" b="1" dirty="0">
              <a:highlight>
                <a:schemeClr val="lt1"/>
              </a:highlight>
            </a:endParaRPr>
          </a:p>
          <a:p>
            <a:pPr algn="l">
              <a:lnSpc>
                <a:spcPct val="115000"/>
              </a:lnSpc>
              <a:buClr>
                <a:schemeClr val="dk1"/>
              </a:buClr>
              <a:buSzPts val="1100"/>
              <a:buFont typeface="Arial" pitchFamily="34" charset="0"/>
              <a:buChar char="•"/>
            </a:pPr>
            <a:r>
              <a:rPr lang="el-GR" sz="2000" b="1" dirty="0">
                <a:highlight>
                  <a:schemeClr val="lt1"/>
                </a:highlight>
              </a:rPr>
              <a:t>προσθέτοντας </a:t>
            </a:r>
            <a:r>
              <a:rPr lang="el-GR" sz="2000" b="1" dirty="0" err="1">
                <a:highlight>
                  <a:schemeClr val="lt1"/>
                </a:highlight>
              </a:rPr>
              <a:t>διαδραστικές</a:t>
            </a:r>
            <a:r>
              <a:rPr lang="el-GR" sz="2000" b="1" dirty="0">
                <a:highlight>
                  <a:schemeClr val="lt1"/>
                </a:highlight>
              </a:rPr>
              <a:t> και παιχνιδιάρικες στιγμές.</a:t>
            </a:r>
          </a:p>
        </p:txBody>
      </p:sp>
      <p:sp>
        <p:nvSpPr>
          <p:cNvPr id="6" name="Označba mesta besedila 2">
            <a:extLst>
              <a:ext uri="{FF2B5EF4-FFF2-40B4-BE49-F238E27FC236}">
                <a16:creationId xmlns:a16="http://schemas.microsoft.com/office/drawing/2014/main" id="{C7F2AD7F-9EE6-4983-A138-2960B4732679}"/>
              </a:ext>
            </a:extLst>
          </p:cNvPr>
          <p:cNvSpPr txBox="1">
            <a:spLocks/>
          </p:cNvSpPr>
          <p:nvPr/>
        </p:nvSpPr>
        <p:spPr>
          <a:xfrm>
            <a:off x="615661" y="132863"/>
            <a:ext cx="11346025"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3200" dirty="0">
                <a:solidFill>
                  <a:schemeClr val="bg1"/>
                </a:solidFill>
              </a:rPr>
              <a:t>T</a:t>
            </a:r>
            <a:r>
              <a:rPr lang="en-GB" sz="3200" dirty="0">
                <a:solidFill>
                  <a:schemeClr val="bg1"/>
                </a:solidFill>
              </a:rPr>
              <a:t>he role of technology</a:t>
            </a:r>
          </a:p>
        </p:txBody>
      </p:sp>
    </p:spTree>
    <p:extLst>
      <p:ext uri="{BB962C8B-B14F-4D97-AF65-F5344CB8AC3E}">
        <p14:creationId xmlns:p14="http://schemas.microsoft.com/office/powerpoint/2010/main" val="374493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1" y="6560798"/>
            <a:ext cx="4301303" cy="229565"/>
          </a:xfrm>
        </p:spPr>
        <p:txBody>
          <a:bodyPr/>
          <a:lstStyle/>
          <a:p>
            <a:fld id="{9C527BFA-2C0E-4CEC-B6A5-913A56FEF4B4}" type="slidenum">
              <a:rPr lang="fr-CA" smtClean="0"/>
              <a:pPr/>
              <a:t>45</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31371" y="836712"/>
            <a:ext cx="10792797" cy="5421484"/>
          </a:xfrm>
        </p:spPr>
        <p:txBody>
          <a:bodyPr/>
          <a:lstStyle/>
          <a:p>
            <a:pPr>
              <a:lnSpc>
                <a:spcPct val="115000"/>
              </a:lnSpc>
              <a:buClr>
                <a:schemeClr val="dk1"/>
              </a:buClr>
              <a:buSzPts val="1100"/>
            </a:pPr>
            <a:r>
              <a:rPr lang="el-GR" sz="2000" dirty="0">
                <a:highlight>
                  <a:schemeClr val="lt1"/>
                </a:highlight>
              </a:rPr>
              <a:t>Κατά το σχεδιασμό μιας καθηλωτικής εμπειρίας, </a:t>
            </a:r>
            <a:r>
              <a:rPr lang="el-GR" sz="2000" b="1" dirty="0">
                <a:highlight>
                  <a:schemeClr val="lt1"/>
                </a:highlight>
              </a:rPr>
              <a:t>το ψηφιακό στοιχείο πρέπει να διαμορφωθεί προσεκτικά σε μια Τουριστική Εμπειρία και να μην την αλλοιώσει προς το χειρότερο. </a:t>
            </a:r>
          </a:p>
          <a:p>
            <a:pPr>
              <a:lnSpc>
                <a:spcPct val="115000"/>
              </a:lnSpc>
              <a:buClr>
                <a:schemeClr val="dk1"/>
              </a:buClr>
              <a:buSzPts val="1100"/>
            </a:pPr>
            <a:endParaRPr lang="el-GR" sz="2000" dirty="0">
              <a:highlight>
                <a:schemeClr val="lt1"/>
              </a:highlight>
            </a:endParaRPr>
          </a:p>
          <a:p>
            <a:pPr>
              <a:lnSpc>
                <a:spcPct val="115000"/>
              </a:lnSpc>
              <a:buClr>
                <a:schemeClr val="dk1"/>
              </a:buClr>
              <a:buSzPts val="1100"/>
              <a:buFont typeface="Arial" pitchFamily="34" charset="0"/>
              <a:buChar char="•"/>
            </a:pPr>
            <a:r>
              <a:rPr lang="el-GR" sz="2000" dirty="0">
                <a:highlight>
                  <a:schemeClr val="lt1"/>
                </a:highlight>
              </a:rPr>
              <a:t>Η ψηφιακή τεχνολογία πρέπει να συμπληρώνει την αναλογική μόνο όταν η τελευταία χρειάζεται αναβάθμιση ή αποτυγχάνει να αντιμετωπίσει μια σημαντική πρόκληση.</a:t>
            </a:r>
          </a:p>
          <a:p>
            <a:pPr>
              <a:lnSpc>
                <a:spcPct val="115000"/>
              </a:lnSpc>
              <a:buClr>
                <a:schemeClr val="dk1"/>
              </a:buClr>
              <a:buSzPts val="1100"/>
              <a:buFont typeface="Arial" pitchFamily="34" charset="0"/>
              <a:buChar char="•"/>
            </a:pPr>
            <a:endParaRPr lang="el-GR" sz="2000" dirty="0">
              <a:highlight>
                <a:schemeClr val="lt1"/>
              </a:highlight>
            </a:endParaRPr>
          </a:p>
          <a:p>
            <a:pPr>
              <a:lnSpc>
                <a:spcPct val="115000"/>
              </a:lnSpc>
              <a:buClr>
                <a:schemeClr val="dk1"/>
              </a:buClr>
              <a:buSzPts val="1100"/>
              <a:buFont typeface="Arial" pitchFamily="34" charset="0"/>
              <a:buChar char="•"/>
            </a:pPr>
            <a:r>
              <a:rPr lang="el-GR" sz="2000" b="1" dirty="0">
                <a:highlight>
                  <a:schemeClr val="lt1"/>
                </a:highlight>
              </a:rPr>
              <a:t>Η τεχνολογία χωρίς περιεχόμενο και ιδέα είναι απλώς ένα </a:t>
            </a:r>
            <a:r>
              <a:rPr lang="el-GR" sz="2000" b="1" dirty="0" err="1">
                <a:highlight>
                  <a:schemeClr val="lt1"/>
                </a:highlight>
              </a:rPr>
              <a:t>gadget</a:t>
            </a:r>
            <a:r>
              <a:rPr lang="el-GR" sz="2000" b="1" dirty="0">
                <a:highlight>
                  <a:schemeClr val="lt1"/>
                </a:highlight>
              </a:rPr>
              <a:t>. </a:t>
            </a:r>
            <a:r>
              <a:rPr lang="el-GR" sz="2000" dirty="0">
                <a:highlight>
                  <a:schemeClr val="lt1"/>
                </a:highlight>
              </a:rPr>
              <a:t>Αν και φαίνεται ενδιαφέρον για αρχάριους, πρόκειται για πραγματική σπατάλη πολύτιμου χρόνου και πόρων.</a:t>
            </a:r>
          </a:p>
          <a:p>
            <a:pPr>
              <a:lnSpc>
                <a:spcPct val="115000"/>
              </a:lnSpc>
              <a:buClr>
                <a:schemeClr val="dk1"/>
              </a:buClr>
              <a:buSzPts val="1100"/>
              <a:buFont typeface="Arial" pitchFamily="34" charset="0"/>
              <a:buChar char="•"/>
            </a:pPr>
            <a:endParaRPr lang="el-GR" sz="2000" dirty="0">
              <a:highlight>
                <a:schemeClr val="lt1"/>
              </a:highlight>
            </a:endParaRPr>
          </a:p>
          <a:p>
            <a:pPr>
              <a:lnSpc>
                <a:spcPct val="115000"/>
              </a:lnSpc>
              <a:buClr>
                <a:schemeClr val="dk1"/>
              </a:buClr>
              <a:buSzPts val="1100"/>
              <a:buFont typeface="Arial" pitchFamily="34" charset="0"/>
              <a:buChar char="•"/>
            </a:pPr>
            <a:r>
              <a:rPr lang="el-GR" sz="2000" b="1" dirty="0">
                <a:highlight>
                  <a:schemeClr val="lt1"/>
                </a:highlight>
              </a:rPr>
              <a:t>Η τεχνολογία δεν μπορεί να υποκαταστήσει την ανθρώπινη αλληλεπίδραση και τις αυθόρμητες στιγμές </a:t>
            </a:r>
            <a:r>
              <a:rPr lang="el-GR" sz="2000" dirty="0">
                <a:highlight>
                  <a:schemeClr val="lt1"/>
                </a:highlight>
              </a:rPr>
              <a:t>- ας μην το περιμένουμε αυτό από αυτήν. </a:t>
            </a:r>
            <a:endParaRPr lang="en-GB" sz="2000" b="0" dirty="0">
              <a:solidFill>
                <a:srgbClr val="7F7F7F"/>
              </a:solidFill>
              <a:highlight>
                <a:schemeClr val="lt1"/>
              </a:highlight>
            </a:endParaRPr>
          </a:p>
        </p:txBody>
      </p:sp>
      <p:sp>
        <p:nvSpPr>
          <p:cNvPr id="5" name="Text Placeholder 2">
            <a:extLst>
              <a:ext uri="{FF2B5EF4-FFF2-40B4-BE49-F238E27FC236}">
                <a16:creationId xmlns:a16="http://schemas.microsoft.com/office/drawing/2014/main" id="{2A7A8F64-296C-49FE-93CE-49E18751E839}"/>
              </a:ext>
            </a:extLst>
          </p:cNvPr>
          <p:cNvSpPr>
            <a:spLocks noGrp="1"/>
          </p:cNvSpPr>
          <p:nvPr>
            <p:ph type="body" sz="quarter" idx="15"/>
          </p:nvPr>
        </p:nvSpPr>
        <p:spPr>
          <a:xfrm>
            <a:off x="427654" y="98122"/>
            <a:ext cx="10160905" cy="694067"/>
          </a:xfrm>
        </p:spPr>
        <p:txBody>
          <a:bodyPr>
            <a:noAutofit/>
          </a:bodyPr>
          <a:lstStyle/>
          <a:p>
            <a:pPr lvl="0">
              <a:lnSpc>
                <a:spcPct val="90000"/>
              </a:lnSpc>
              <a:spcBef>
                <a:spcPts val="0"/>
              </a:spcBef>
              <a:buClr>
                <a:srgbClr val="E43794"/>
              </a:buClr>
              <a:buSzPts val="4000"/>
            </a:pPr>
            <a:r>
              <a:rPr lang="el-GR" sz="2800" dirty="0">
                <a:solidFill>
                  <a:schemeClr val="bg1"/>
                </a:solidFill>
              </a:rPr>
              <a:t>Η τεχνολογία δεν είναι απλώς μια προσθήκη </a:t>
            </a:r>
            <a:endParaRPr lang="en-GB" sz="2800" dirty="0"/>
          </a:p>
        </p:txBody>
      </p:sp>
    </p:spTree>
    <p:extLst>
      <p:ext uri="{BB962C8B-B14F-4D97-AF65-F5344CB8AC3E}">
        <p14:creationId xmlns:p14="http://schemas.microsoft.com/office/powerpoint/2010/main" val="361926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465667" y="67637"/>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Non-technological elements</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589493" y="985143"/>
            <a:ext cx="11260667" cy="5805222"/>
          </a:xfrm>
        </p:spPr>
        <p:txBody>
          <a:bodyPr numCol="1"/>
          <a:lstStyle/>
          <a:p>
            <a:pPr algn="l">
              <a:lnSpc>
                <a:spcPct val="115000"/>
              </a:lnSpc>
              <a:buClr>
                <a:schemeClr val="dk1"/>
              </a:buClr>
              <a:buSzPts val="1100"/>
            </a:pPr>
            <a:r>
              <a:rPr lang="el-GR" sz="2000" dirty="0">
                <a:highlight>
                  <a:schemeClr val="lt1"/>
                </a:highlight>
              </a:rPr>
              <a:t>Ως σχεδιαστής μιας εμπειρίας </a:t>
            </a:r>
            <a:r>
              <a:rPr lang="el-GR" sz="2000" dirty="0" err="1">
                <a:highlight>
                  <a:schemeClr val="lt1"/>
                </a:highlight>
              </a:rPr>
              <a:t>εμβύθισης</a:t>
            </a:r>
            <a:r>
              <a:rPr lang="el-GR" sz="2000" dirty="0">
                <a:highlight>
                  <a:schemeClr val="lt1"/>
                </a:highlight>
              </a:rPr>
              <a:t>, θα πρέπει να γνωρίζετε τις δύο σημαντικότερες μη τεχνολογικές προσεγγίσεις που μπορούν να βοηθήσουν στην αποτελεσματική προσοχή στην </a:t>
            </a:r>
            <a:r>
              <a:rPr lang="el-GR" sz="2000" dirty="0" err="1">
                <a:highlight>
                  <a:schemeClr val="lt1"/>
                </a:highlight>
              </a:rPr>
              <a:t>εμβύθιση</a:t>
            </a:r>
            <a:r>
              <a:rPr lang="el-GR" sz="2000" dirty="0">
                <a:highlight>
                  <a:schemeClr val="lt1"/>
                </a:highlight>
              </a:rPr>
              <a:t> του επισκέπτη.  Διαβάστε ένα άρθρο σχετικά με περισσότερα κλειδιά για την </a:t>
            </a:r>
            <a:r>
              <a:rPr lang="el-GR" sz="2000" dirty="0" err="1">
                <a:highlight>
                  <a:schemeClr val="lt1"/>
                </a:highlight>
              </a:rPr>
              <a:t>εμβύθιση</a:t>
            </a:r>
            <a:r>
              <a:rPr lang="el-GR" sz="2000" dirty="0">
                <a:highlight>
                  <a:schemeClr val="lt1"/>
                </a:highlight>
              </a:rPr>
              <a:t> εδώ</a:t>
            </a:r>
            <a:r>
              <a:rPr lang="sl-SI" sz="2000" dirty="0">
                <a:highlight>
                  <a:schemeClr val="lt1"/>
                </a:highlight>
              </a:rPr>
              <a:t> </a:t>
            </a:r>
            <a:r>
              <a:rPr lang="en-GB" sz="20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sl-SI" sz="2000" dirty="0">
              <a:highlight>
                <a:schemeClr val="lt1"/>
              </a:highlight>
            </a:endParaRPr>
          </a:p>
          <a:p>
            <a:pPr algn="l">
              <a:lnSpc>
                <a:spcPct val="115000"/>
              </a:lnSpc>
              <a:buClr>
                <a:schemeClr val="dk1"/>
              </a:buClr>
              <a:buSzPts val="1100"/>
            </a:pPr>
            <a:endParaRPr lang="sl-SI" dirty="0">
              <a:highlight>
                <a:schemeClr val="lt1"/>
              </a:highlight>
            </a:endParaRPr>
          </a:p>
          <a:p>
            <a:pPr algn="ctr">
              <a:lnSpc>
                <a:spcPct val="115000"/>
              </a:lnSpc>
              <a:buClr>
                <a:schemeClr val="dk1"/>
              </a:buClr>
              <a:buSzPts val="1100"/>
            </a:pPr>
            <a:r>
              <a:rPr lang="el-GR" sz="2800" b="1" dirty="0">
                <a:solidFill>
                  <a:srgbClr val="E43794"/>
                </a:solidFill>
              </a:rPr>
              <a:t>Αφήγηση ιστοριών και </a:t>
            </a:r>
            <a:r>
              <a:rPr lang="en-GB" sz="2800" b="1" dirty="0">
                <a:solidFill>
                  <a:srgbClr val="E43794"/>
                </a:solidFill>
              </a:rPr>
              <a:t>WOW!</a:t>
            </a:r>
            <a:endParaRPr lang="sl-SI" sz="2000" dirty="0">
              <a:highlight>
                <a:schemeClr val="lt1"/>
              </a:highlight>
            </a:endParaRPr>
          </a:p>
          <a:p>
            <a:pPr algn="l">
              <a:lnSpc>
                <a:spcPct val="115000"/>
              </a:lnSpc>
              <a:buClr>
                <a:schemeClr val="dk1"/>
              </a:buClr>
              <a:buSzPts val="1100"/>
            </a:pPr>
            <a:r>
              <a:rPr lang="el-GR" sz="2000" dirty="0"/>
              <a:t>Εστιάζοντας σε αυτούς τους δύο βασικούς παράγοντες, μπορείτε: </a:t>
            </a:r>
          </a:p>
          <a:p>
            <a:pPr algn="l">
              <a:lnSpc>
                <a:spcPct val="115000"/>
              </a:lnSpc>
              <a:buClr>
                <a:schemeClr val="dk1"/>
              </a:buClr>
              <a:buSzPts val="1100"/>
            </a:pPr>
            <a:endParaRPr lang="el-GR" sz="2000" dirty="0"/>
          </a:p>
          <a:p>
            <a:pPr algn="l">
              <a:lnSpc>
                <a:spcPct val="115000"/>
              </a:lnSpc>
              <a:buClr>
                <a:schemeClr val="dk1"/>
              </a:buClr>
              <a:buSzPts val="1100"/>
              <a:buFont typeface="Arial" pitchFamily="34" charset="0"/>
              <a:buChar char="•"/>
            </a:pPr>
            <a:r>
              <a:rPr lang="el-GR" sz="2000" dirty="0"/>
              <a:t>Να δώσετε στον επισκέπτη έναν σκοπό! Μπορούν να γίνουν ενεργά μέλη των θεμάτων, των ιστοριών, των γεγονότων και των καταστάσεων που εκτυλίσσονται σε αυτούς τους χώρους.</a:t>
            </a:r>
          </a:p>
          <a:p>
            <a:pPr algn="l">
              <a:lnSpc>
                <a:spcPct val="115000"/>
              </a:lnSpc>
              <a:buClr>
                <a:schemeClr val="dk1"/>
              </a:buClr>
              <a:buSzPts val="1100"/>
              <a:buFont typeface="Arial" pitchFamily="34" charset="0"/>
              <a:buChar char="•"/>
            </a:pPr>
            <a:endParaRPr lang="el-GR" sz="2000" dirty="0"/>
          </a:p>
          <a:p>
            <a:pPr algn="l">
              <a:lnSpc>
                <a:spcPct val="115000"/>
              </a:lnSpc>
              <a:buClr>
                <a:schemeClr val="dk1"/>
              </a:buClr>
              <a:buSzPts val="1100"/>
              <a:buFont typeface="Arial" pitchFamily="34" charset="0"/>
              <a:buChar char="•"/>
            </a:pPr>
            <a:r>
              <a:rPr lang="el-GR" sz="2000" dirty="0"/>
              <a:t>Να υπερβείτε τις τυπικές προσδοκίες του κλάδου των υπηρεσιών και να οικοδομήσετε σχέσεις με τους επισκέπτες σας. Δεν είναι απλώς καταναλωτές σε χώρους που καθηλώνουν.</a:t>
            </a:r>
          </a:p>
        </p:txBody>
      </p:sp>
    </p:spTree>
    <p:extLst>
      <p:ext uri="{BB962C8B-B14F-4D97-AF65-F5344CB8AC3E}">
        <p14:creationId xmlns:p14="http://schemas.microsoft.com/office/powerpoint/2010/main" val="321301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360" y="836712"/>
            <a:ext cx="6024912" cy="5643070"/>
          </a:xfrm>
        </p:spPr>
        <p:txBody>
          <a:bodyPr/>
          <a:lstStyle/>
          <a:p>
            <a:pPr lvl="0">
              <a:buClr>
                <a:schemeClr val="dk1"/>
              </a:buClr>
              <a:buSzPts val="1100"/>
            </a:pPr>
            <a:r>
              <a:rPr lang="el-GR" sz="1800" dirty="0"/>
              <a:t>Δεν υπάρχει πραγματική εμπειρία χωρίς μια ιστορία να πεις ή/και να ακούσεις. Αν θέλετε να κάνετε την ψηφιακή σας εμπειρία πραγματικά καθηλωτική, </a:t>
            </a:r>
            <a:r>
              <a:rPr lang="el-GR" sz="1800" b="1" dirty="0"/>
              <a:t>πρέπει να αφηγηθείτε αυτή την ιστορία με τρόπο που να συγκινεί πραγματικά το κοινό σας. </a:t>
            </a:r>
          </a:p>
          <a:p>
            <a:pPr lvl="0">
              <a:buClr>
                <a:schemeClr val="dk1"/>
              </a:buClr>
              <a:buSzPts val="1100"/>
            </a:pPr>
            <a:endParaRPr lang="el-GR" sz="1800" dirty="0"/>
          </a:p>
          <a:p>
            <a:pPr lvl="0">
              <a:buClr>
                <a:schemeClr val="dk1"/>
              </a:buClr>
              <a:buSzPts val="1100"/>
            </a:pPr>
            <a:r>
              <a:rPr lang="el-GR" sz="1800" b="1" dirty="0"/>
              <a:t>Τα βασικά συστατικά για την αφήγηση ιστοριών </a:t>
            </a:r>
            <a:r>
              <a:rPr lang="el-GR" sz="1800" dirty="0"/>
              <a:t>είναι τα εξής:</a:t>
            </a:r>
          </a:p>
          <a:p>
            <a:pPr lvl="0">
              <a:buClr>
                <a:schemeClr val="dk1"/>
              </a:buClr>
              <a:buSzPts val="1100"/>
            </a:pPr>
            <a:endParaRPr lang="el-GR" sz="1800" b="1" dirty="0"/>
          </a:p>
          <a:p>
            <a:pPr lvl="0">
              <a:buClr>
                <a:schemeClr val="dk1"/>
              </a:buClr>
              <a:buSzPts val="1100"/>
              <a:buFont typeface="Arial" pitchFamily="34" charset="0"/>
              <a:buChar char="•"/>
            </a:pPr>
            <a:r>
              <a:rPr lang="el-GR" sz="1800" b="1" dirty="0"/>
              <a:t>δομή</a:t>
            </a:r>
          </a:p>
          <a:p>
            <a:pPr lvl="0">
              <a:buClr>
                <a:schemeClr val="dk1"/>
              </a:buClr>
              <a:buSzPts val="1100"/>
              <a:buFont typeface="Arial" pitchFamily="34" charset="0"/>
              <a:buChar char="•"/>
            </a:pPr>
            <a:r>
              <a:rPr lang="el-GR" sz="1800" b="1" dirty="0"/>
              <a:t>συναίσθημα</a:t>
            </a:r>
          </a:p>
          <a:p>
            <a:pPr lvl="0">
              <a:buClr>
                <a:schemeClr val="dk1"/>
              </a:buClr>
              <a:buSzPts val="1100"/>
              <a:buFont typeface="Arial" pitchFamily="34" charset="0"/>
              <a:buChar char="•"/>
            </a:pPr>
            <a:r>
              <a:rPr lang="el-GR" sz="1800" b="1" dirty="0" err="1"/>
              <a:t>ενσυναίσθηση</a:t>
            </a:r>
            <a:endParaRPr lang="el-GR" sz="1800" b="1" dirty="0"/>
          </a:p>
          <a:p>
            <a:pPr lvl="0">
              <a:buClr>
                <a:schemeClr val="dk1"/>
              </a:buClr>
              <a:buSzPts val="1100"/>
              <a:buFont typeface="Arial" pitchFamily="34" charset="0"/>
              <a:buChar char="•"/>
            </a:pPr>
            <a:r>
              <a:rPr lang="el-GR" sz="1800" b="1" dirty="0"/>
              <a:t>γεγονότα</a:t>
            </a:r>
          </a:p>
          <a:p>
            <a:pPr lvl="0">
              <a:buClr>
                <a:schemeClr val="dk1"/>
              </a:buClr>
              <a:buSzPts val="1100"/>
            </a:pPr>
            <a:endParaRPr lang="el-GR" sz="1800" b="1" dirty="0"/>
          </a:p>
          <a:p>
            <a:pPr lvl="0">
              <a:buClr>
                <a:schemeClr val="dk1"/>
              </a:buClr>
              <a:buSzPts val="1100"/>
            </a:pPr>
            <a:r>
              <a:rPr lang="el-GR" sz="1800" dirty="0"/>
              <a:t>Η αξέχαστη αφήγηση πρέπει να εμπνέει και να κρατάει τον επισκέπτη απασχολημένο πριν, κατά τη διάρκεια και ακόμη και μετά την εμπειρία!</a:t>
            </a:r>
            <a:endParaRPr lang="en-GB" sz="1800" dirty="0"/>
          </a:p>
          <a:p>
            <a:pPr algn="just">
              <a:buClr>
                <a:schemeClr val="dk1"/>
              </a:buClr>
              <a:buSzPts val="1100"/>
            </a:pPr>
            <a:endParaRPr lang="sl-SI" sz="1800" dirty="0"/>
          </a:p>
          <a:p>
            <a:pPr algn="just">
              <a:buClr>
                <a:schemeClr val="dk1"/>
              </a:buClr>
              <a:buSzPts val="1100"/>
            </a:pPr>
            <a:endParaRPr lang="en-GB" sz="1800" dirty="0"/>
          </a:p>
          <a:p>
            <a:pPr marR="0" lvl="0" algn="just" rtl="0">
              <a:lnSpc>
                <a:spcPct val="100000"/>
              </a:lnSpc>
              <a:spcBef>
                <a:spcPts val="0"/>
              </a:spcBef>
              <a:spcAft>
                <a:spcPts val="0"/>
              </a:spcAft>
              <a:buClr>
                <a:schemeClr val="dk1"/>
              </a:buClr>
              <a:buSzPts val="1100"/>
            </a:pPr>
            <a:r>
              <a:rPr lang="en-GB" sz="1800" dirty="0"/>
              <a:t> </a:t>
            </a:r>
          </a:p>
          <a:p>
            <a:pPr marR="0" lvl="0" algn="just" rtl="0">
              <a:lnSpc>
                <a:spcPct val="100000"/>
              </a:lnSpc>
              <a:spcBef>
                <a:spcPts val="0"/>
              </a:spcBef>
              <a:spcAft>
                <a:spcPts val="0"/>
              </a:spcAft>
              <a:buClr>
                <a:schemeClr val="dk1"/>
              </a:buClr>
              <a:buSzPts val="1100"/>
            </a:pPr>
            <a:endParaRPr lang="en-GB" sz="1800" dirty="0"/>
          </a:p>
        </p:txBody>
      </p:sp>
      <p:pic>
        <p:nvPicPr>
          <p:cNvPr id="10" name="Označba mesta slike 9">
            <a:hlinkClick r:id="rId2"/>
            <a:extLst>
              <a:ext uri="{FF2B5EF4-FFF2-40B4-BE49-F238E27FC236}">
                <a16:creationId xmlns:a16="http://schemas.microsoft.com/office/drawing/2014/main" id="{A4D6256D-A6B5-49FD-AFF0-E2ECA2EDED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7992" r="17992"/>
          <a:stretch>
            <a:fillRect/>
          </a:stretch>
        </p:blipFill>
        <p:spPr>
          <a:xfrm>
            <a:off x="7040154" y="3028282"/>
            <a:ext cx="3691823" cy="3829719"/>
          </a:xfrm>
        </p:spPr>
      </p:pic>
      <p:sp>
        <p:nvSpPr>
          <p:cNvPr id="7" name="Text Placeholder 4">
            <a:extLst>
              <a:ext uri="{FF2B5EF4-FFF2-40B4-BE49-F238E27FC236}">
                <a16:creationId xmlns:a16="http://schemas.microsoft.com/office/drawing/2014/main" id="{BEEA5871-A5F5-4A4B-A326-7289A1032B93}"/>
              </a:ext>
            </a:extLst>
          </p:cNvPr>
          <p:cNvSpPr txBox="1">
            <a:spLocks/>
          </p:cNvSpPr>
          <p:nvPr/>
        </p:nvSpPr>
        <p:spPr>
          <a:xfrm>
            <a:off x="7040153" y="2214022"/>
            <a:ext cx="3691823" cy="65172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l-GR" sz="1800" b="0" dirty="0">
                <a:solidFill>
                  <a:srgbClr val="7F7F7F"/>
                </a:solidFill>
                <a:cs typeface="Poppins" pitchFamily="2" charset="77"/>
              </a:rPr>
              <a:t> </a:t>
            </a:r>
            <a:r>
              <a:rPr lang="el-GR" sz="1100" b="0" dirty="0">
                <a:solidFill>
                  <a:srgbClr val="7F7F7F"/>
                </a:solidFill>
                <a:cs typeface="Poppins" pitchFamily="2" charset="77"/>
              </a:rPr>
              <a:t>κάντε κλικ σε μια εικόνα για να παρακολουθήσετε τις 5 καλύτερες ομιλίες του TED για την αφήγηση ιστοριών</a:t>
            </a:r>
            <a:endParaRPr lang="en-GB" sz="1100" b="0" dirty="0">
              <a:solidFill>
                <a:srgbClr val="7F7F7F"/>
              </a:solidFill>
              <a:cs typeface="Poppins" pitchFamily="2" charset="77"/>
            </a:endParaRPr>
          </a:p>
        </p:txBody>
      </p:sp>
      <p:sp>
        <p:nvSpPr>
          <p:cNvPr id="9" name="Text Placeholder 4">
            <a:extLst>
              <a:ext uri="{FF2B5EF4-FFF2-40B4-BE49-F238E27FC236}">
                <a16:creationId xmlns:a16="http://schemas.microsoft.com/office/drawing/2014/main" id="{E4678DF4-C2CC-40EB-8C6F-6D7CE516C8B8}"/>
              </a:ext>
            </a:extLst>
          </p:cNvPr>
          <p:cNvSpPr>
            <a:spLocks noGrp="1"/>
          </p:cNvSpPr>
          <p:nvPr>
            <p:ph type="body" sz="quarter" idx="15"/>
          </p:nvPr>
        </p:nvSpPr>
        <p:spPr>
          <a:xfrm>
            <a:off x="379522" y="298577"/>
            <a:ext cx="5614879" cy="631527"/>
          </a:xfrm>
        </p:spPr>
        <p:txBody>
          <a:bodyPr/>
          <a:lstStyle/>
          <a:p>
            <a:pPr lvl="0">
              <a:spcBef>
                <a:spcPts val="0"/>
              </a:spcBef>
              <a:buClr>
                <a:srgbClr val="E43794"/>
              </a:buClr>
              <a:buSzPts val="2000"/>
            </a:pPr>
            <a:r>
              <a:rPr lang="el-GR" sz="2400" dirty="0"/>
              <a:t>ΑΦΉΓΗΣΗ ΕΜΠΕΙΡΙΏΝ</a:t>
            </a:r>
          </a:p>
        </p:txBody>
      </p:sp>
    </p:spTree>
    <p:extLst>
      <p:ext uri="{BB962C8B-B14F-4D97-AF65-F5344CB8AC3E}">
        <p14:creationId xmlns:p14="http://schemas.microsoft.com/office/powerpoint/2010/main" val="171404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2" y="298577"/>
            <a:ext cx="5614879" cy="631527"/>
          </a:xfrm>
        </p:spPr>
        <p:txBody>
          <a:bodyPr/>
          <a:lstStyle/>
          <a:p>
            <a:pPr lvl="0">
              <a:spcBef>
                <a:spcPts val="0"/>
              </a:spcBef>
              <a:buClr>
                <a:srgbClr val="E43794"/>
              </a:buClr>
              <a:buSzPts val="2000"/>
            </a:pPr>
            <a:r>
              <a:rPr lang="el-GR" sz="2400" dirty="0"/>
              <a:t>ΑΦΉΓΗΣΗ ΕΜΠΕΙΡΙΏΝ</a:t>
            </a:r>
            <a:endParaRPr lang="en-US" sz="24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360" y="764705"/>
            <a:ext cx="6003875" cy="5574711"/>
          </a:xfrm>
        </p:spPr>
        <p:txBody>
          <a:bodyPr/>
          <a:lstStyle/>
          <a:p>
            <a:pPr>
              <a:buClr>
                <a:schemeClr val="dk1"/>
              </a:buClr>
              <a:buSzPts val="1100"/>
            </a:pPr>
            <a:r>
              <a:rPr lang="el-GR" sz="1600" dirty="0">
                <a:solidFill>
                  <a:schemeClr val="bg1">
                    <a:lumMod val="50000"/>
                  </a:schemeClr>
                </a:solidFill>
              </a:rPr>
              <a:t>Είναι δυνατή </a:t>
            </a:r>
            <a:r>
              <a:rPr lang="el-GR" sz="1600" b="1" dirty="0">
                <a:solidFill>
                  <a:schemeClr val="bg1">
                    <a:lumMod val="50000"/>
                  </a:schemeClr>
                </a:solidFill>
              </a:rPr>
              <a:t>η αφήγηση ιστοριών μόνο μέσω του προφορικού ή του γραπτού λόγου</a:t>
            </a:r>
            <a:r>
              <a:rPr lang="el-GR" sz="1600" dirty="0">
                <a:solidFill>
                  <a:schemeClr val="bg1">
                    <a:lumMod val="50000"/>
                  </a:schemeClr>
                </a:solidFill>
              </a:rPr>
              <a:t>; </a:t>
            </a:r>
          </a:p>
          <a:p>
            <a:pPr>
              <a:buClr>
                <a:schemeClr val="dk1"/>
              </a:buClr>
              <a:buSzPts val="1100"/>
            </a:pPr>
            <a:endParaRPr lang="el-GR" sz="1600" dirty="0">
              <a:solidFill>
                <a:schemeClr val="bg1">
                  <a:lumMod val="50000"/>
                </a:schemeClr>
              </a:solidFill>
            </a:endParaRPr>
          </a:p>
          <a:p>
            <a:pPr>
              <a:buClr>
                <a:schemeClr val="dk1"/>
              </a:buClr>
              <a:buSzPts val="1100"/>
            </a:pPr>
            <a:r>
              <a:rPr lang="el-GR" sz="1600" dirty="0">
                <a:solidFill>
                  <a:schemeClr val="bg1">
                    <a:lumMod val="50000"/>
                  </a:schemeClr>
                </a:solidFill>
              </a:rPr>
              <a:t>Η αφήγηση πρέπει να εμπλέκει όλες τις αισθήσεις μας!</a:t>
            </a:r>
          </a:p>
          <a:p>
            <a:pPr>
              <a:buClr>
                <a:schemeClr val="dk1"/>
              </a:buClr>
              <a:buSzPts val="1100"/>
            </a:pPr>
            <a:endParaRPr lang="el-GR" sz="1600" dirty="0">
              <a:solidFill>
                <a:schemeClr val="bg1">
                  <a:lumMod val="50000"/>
                </a:schemeClr>
              </a:solidFill>
            </a:endParaRPr>
          </a:p>
          <a:p>
            <a:pPr>
              <a:buClr>
                <a:schemeClr val="dk1"/>
              </a:buClr>
              <a:buSzPts val="1100"/>
            </a:pPr>
            <a:r>
              <a:rPr lang="el-GR" sz="1600" dirty="0">
                <a:solidFill>
                  <a:schemeClr val="bg1">
                    <a:lumMod val="50000"/>
                  </a:schemeClr>
                </a:solidFill>
              </a:rPr>
              <a:t>Οι αφηγητές πάντα προσπαθούσαν να χρησιμοποιούν διαφορετικές προσεγγίσεις για να διεγείρουν τη φαντασία και για το σκοπό αυτό εξελίσσονταν και προσάρμοζαν διάφορες τεχνολογίες της εποχής τους. </a:t>
            </a:r>
          </a:p>
          <a:p>
            <a:pPr>
              <a:buClr>
                <a:schemeClr val="dk1"/>
              </a:buClr>
              <a:buSzPts val="1100"/>
            </a:pPr>
            <a:r>
              <a:rPr lang="el-GR" sz="1600" dirty="0">
                <a:solidFill>
                  <a:schemeClr val="bg1">
                    <a:lumMod val="50000"/>
                  </a:schemeClr>
                </a:solidFill>
              </a:rPr>
              <a:t>Διαβάστε περισσότερα για την εμπλοκή των αισθήσεων εδώ </a:t>
            </a:r>
            <a:r>
              <a:rPr lang="en-GB" sz="20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sz="2000" dirty="0">
              <a:solidFill>
                <a:schemeClr val="bg1">
                  <a:lumMod val="50000"/>
                </a:schemeClr>
              </a:solidFill>
            </a:endParaRPr>
          </a:p>
          <a:p>
            <a:pPr>
              <a:buClr>
                <a:schemeClr val="dk1"/>
              </a:buClr>
              <a:buSzPts val="1100"/>
            </a:pPr>
            <a:endParaRPr lang="en-GB" sz="1000" dirty="0"/>
          </a:p>
          <a:p>
            <a:pPr>
              <a:buClr>
                <a:schemeClr val="dk1"/>
              </a:buClr>
              <a:buSzPts val="1100"/>
            </a:pPr>
            <a:r>
              <a:rPr lang="el-GR" sz="2000" dirty="0"/>
              <a:t>Τώρα, </a:t>
            </a:r>
            <a:r>
              <a:rPr lang="el-GR" sz="2000" b="1" dirty="0"/>
              <a:t>στον κόσμο των ψηφιακών τεχνολογιών</a:t>
            </a:r>
            <a:r>
              <a:rPr lang="el-GR" sz="2000" dirty="0"/>
              <a:t>, η αφήγηση ιστοριών μπορεί να πάρει πολλές διαφορετικές μορφές, αλλά τα καλύτερα παραδείγματα εξακολουθούν να εμπλέκουν τους ανθρώπους σε </a:t>
            </a:r>
            <a:r>
              <a:rPr lang="el-GR" sz="2000" b="1" dirty="0"/>
              <a:t>προσωπικό και συναισθηματικό επίπεδο</a:t>
            </a:r>
            <a:r>
              <a:rPr lang="el-GR" sz="2000" dirty="0"/>
              <a:t>. </a:t>
            </a:r>
          </a:p>
        </p:txBody>
      </p:sp>
      <p:pic>
        <p:nvPicPr>
          <p:cNvPr id="2050" name="Picture 2" descr="Dad and Daughter Reading a Cutouts Fairy Tale Book">
            <a:hlinkClick r:id="rId3"/>
            <a:extLst>
              <a:ext uri="{FF2B5EF4-FFF2-40B4-BE49-F238E27FC236}">
                <a16:creationId xmlns:a16="http://schemas.microsoft.com/office/drawing/2014/main" id="{3B9C510E-33C1-4428-B53A-027434CE1FAD}"/>
              </a:ext>
            </a:extLst>
          </p:cNvPr>
          <p:cNvPicPr>
            <a:picLocks noGrp="1" noChangeAspect="1" noChangeArrowheads="1"/>
          </p:cNvPicPr>
          <p:nvPr>
            <p:ph type="pic" sz="quarter" idx="13"/>
          </p:nvPr>
        </p:nvPicPr>
        <p:blipFill>
          <a:blip r:embed="rId4" cstate="print">
            <a:extLst>
              <a:ext uri="{28A0092B-C50C-407E-A947-70E740481C1C}">
                <a14:useLocalDpi xmlns:a14="http://schemas.microsoft.com/office/drawing/2010/main" val="0"/>
              </a:ext>
            </a:extLst>
          </a:blip>
          <a:srcRect t="15434" b="15434"/>
          <a:stretch>
            <a:fillRect/>
          </a:stretch>
        </p:blipFill>
        <p:spPr bwMode="auto">
          <a:xfrm>
            <a:off x="7039437" y="3028282"/>
            <a:ext cx="3691823"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B0CD8425-E14C-4C28-8246-A96BFC77E09A}"/>
              </a:ext>
            </a:extLst>
          </p:cNvPr>
          <p:cNvSpPr txBox="1">
            <a:spLocks/>
          </p:cNvSpPr>
          <p:nvPr/>
        </p:nvSpPr>
        <p:spPr>
          <a:xfrm>
            <a:off x="7039437" y="2195171"/>
            <a:ext cx="3691823" cy="68000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l-GR" sz="1800" b="0" dirty="0">
                <a:solidFill>
                  <a:srgbClr val="7F7F7F"/>
                </a:solidFill>
                <a:cs typeface="Poppins" pitchFamily="2" charset="77"/>
              </a:rPr>
              <a:t> </a:t>
            </a:r>
            <a:r>
              <a:rPr lang="el-GR" sz="1400" b="0" dirty="0">
                <a:solidFill>
                  <a:srgbClr val="7F7F7F"/>
                </a:solidFill>
                <a:cs typeface="Poppins" pitchFamily="2" charset="77"/>
              </a:rPr>
              <a:t>κάντε κλικ σε μια εικόνα για 7 παραδείγματα ψηφιακής αφήγησης</a:t>
            </a:r>
            <a:endParaRPr lang="en-GB" sz="1400" b="0" dirty="0">
              <a:solidFill>
                <a:srgbClr val="7F7F7F"/>
              </a:solidFill>
              <a:cs typeface="Poppins" pitchFamily="2" charset="77"/>
            </a:endParaRPr>
          </a:p>
          <a:p>
            <a:pPr algn="just">
              <a:lnSpc>
                <a:spcPct val="100000"/>
              </a:lnSpc>
              <a:spcBef>
                <a:spcPts val="0"/>
              </a:spcBef>
              <a:buClr>
                <a:srgbClr val="E43794"/>
              </a:buClr>
              <a:buSzPts val="2000"/>
            </a:pPr>
            <a:r>
              <a:rPr lang="sl-SI" sz="1400" b="0" dirty="0">
                <a:solidFill>
                  <a:srgbClr val="7F7F7F"/>
                </a:solidFill>
                <a:cs typeface="Poppins" pitchFamily="2" charset="77"/>
              </a:rPr>
              <a:t>  </a:t>
            </a:r>
            <a:endParaRPr lang="en-GB" sz="1400" b="0" dirty="0">
              <a:solidFill>
                <a:srgbClr val="7F7F7F"/>
              </a:solidFill>
              <a:cs typeface="Poppins" pitchFamily="2" charset="77"/>
            </a:endParaRPr>
          </a:p>
        </p:txBody>
      </p:sp>
    </p:spTree>
    <p:extLst>
      <p:ext uri="{BB962C8B-B14F-4D97-AF65-F5344CB8AC3E}">
        <p14:creationId xmlns:p14="http://schemas.microsoft.com/office/powerpoint/2010/main" val="111262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79525" y="300687"/>
            <a:ext cx="5614879" cy="631527"/>
          </a:xfrm>
        </p:spPr>
        <p:txBody>
          <a:bodyPr/>
          <a:lstStyle/>
          <a:p>
            <a:pPr lvl="0">
              <a:spcBef>
                <a:spcPts val="0"/>
              </a:spcBef>
              <a:buClr>
                <a:srgbClr val="E43794"/>
              </a:buClr>
              <a:buSzPts val="2000"/>
            </a:pPr>
            <a:r>
              <a:rPr lang="el-GR" sz="2400" dirty="0"/>
              <a:t>ΑΦΉΓΗΣΗ ΕΜΠΕΙΡΙΏΝ</a:t>
            </a:r>
            <a:endParaRPr lang="en-US" sz="2400" b="1"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31371" y="836713"/>
            <a:ext cx="5984239" cy="5381581"/>
          </a:xfrm>
        </p:spPr>
        <p:txBody>
          <a:bodyPr/>
          <a:lstStyle/>
          <a:p>
            <a:pPr>
              <a:buClr>
                <a:schemeClr val="dk1"/>
              </a:buClr>
              <a:buSzPts val="1100"/>
            </a:pPr>
            <a:r>
              <a:rPr lang="el-GR" sz="2000" dirty="0"/>
              <a:t>Υπάρχουν ορισμένες συμβουλές για την αφήγηση ιστοριών που πρέπει να ακολουθηθούν για τον τομέα της πολιτιστικής κληρονομιάς:</a:t>
            </a:r>
          </a:p>
          <a:p>
            <a:pPr>
              <a:buClr>
                <a:schemeClr val="dk1"/>
              </a:buClr>
              <a:buSzPts val="1100"/>
            </a:pPr>
            <a:endParaRPr lang="en-GB" sz="2000" dirty="0"/>
          </a:p>
          <a:p>
            <a:pPr marL="342900" indent="-342900">
              <a:buClr>
                <a:srgbClr val="E43794"/>
              </a:buClr>
              <a:buSzPct val="100000"/>
              <a:buFont typeface="Arial" panose="020B0604020202020204" pitchFamily="34" charset="0"/>
              <a:buChar char="•"/>
            </a:pPr>
            <a:r>
              <a:rPr lang="el-GR" sz="2000" dirty="0"/>
              <a:t>Να είστε προσωπικοί,</a:t>
            </a:r>
          </a:p>
          <a:p>
            <a:pPr marL="342900" indent="-342900">
              <a:buClr>
                <a:srgbClr val="E43794"/>
              </a:buClr>
              <a:buSzPct val="100000"/>
              <a:buFont typeface="Arial" panose="020B0604020202020204" pitchFamily="34" charset="0"/>
              <a:buChar char="•"/>
            </a:pPr>
            <a:r>
              <a:rPr lang="el-GR" sz="2000" dirty="0"/>
              <a:t>να είναι ανεπίσημη αλλά εξειδικευμένη,</a:t>
            </a:r>
          </a:p>
          <a:p>
            <a:pPr marL="342900" indent="-342900">
              <a:buClr>
                <a:srgbClr val="E43794"/>
              </a:buClr>
              <a:buSzPct val="100000"/>
              <a:buFont typeface="Arial" panose="020B0604020202020204" pitchFamily="34" charset="0"/>
              <a:buChar char="•"/>
            </a:pPr>
            <a:r>
              <a:rPr lang="el-GR" sz="2000" dirty="0"/>
              <a:t>αφηγηθείτε κρυφές ιστορίες,</a:t>
            </a:r>
          </a:p>
          <a:p>
            <a:pPr marL="342900" indent="-342900">
              <a:buClr>
                <a:srgbClr val="E43794"/>
              </a:buClr>
              <a:buSzPct val="100000"/>
              <a:buFont typeface="Arial" panose="020B0604020202020204" pitchFamily="34" charset="0"/>
              <a:buChar char="•"/>
            </a:pPr>
            <a:r>
              <a:rPr lang="el-GR" sz="2000" dirty="0"/>
              <a:t>εικονογραφήστε τα σημεία σας,</a:t>
            </a:r>
          </a:p>
          <a:p>
            <a:pPr marL="342900" indent="-342900">
              <a:buClr>
                <a:srgbClr val="E43794"/>
              </a:buClr>
              <a:buSzPct val="100000"/>
              <a:buFont typeface="Arial" panose="020B0604020202020204" pitchFamily="34" charset="0"/>
              <a:buChar char="•"/>
            </a:pPr>
            <a:r>
              <a:rPr lang="el-GR" sz="2000" dirty="0"/>
              <a:t>σηματοδοτήστε το ταξίδι σας,</a:t>
            </a:r>
          </a:p>
          <a:p>
            <a:pPr marL="342900" indent="-342900">
              <a:buClr>
                <a:srgbClr val="E43794"/>
              </a:buClr>
              <a:buSzPct val="100000"/>
              <a:buFont typeface="Arial" panose="020B0604020202020204" pitchFamily="34" charset="0"/>
              <a:buChar char="•"/>
            </a:pPr>
            <a:r>
              <a:rPr lang="el-GR" sz="2000" dirty="0"/>
              <a:t>να είστε συγκεκριμένοι,</a:t>
            </a:r>
          </a:p>
          <a:p>
            <a:pPr marL="342900" indent="-342900">
              <a:buClr>
                <a:srgbClr val="E43794"/>
              </a:buClr>
              <a:buSzPct val="100000"/>
              <a:buFont typeface="Arial" panose="020B0604020202020204" pitchFamily="34" charset="0"/>
              <a:buChar char="•"/>
            </a:pPr>
            <a:r>
              <a:rPr lang="el-GR" sz="2000" dirty="0"/>
              <a:t>να είστε υποβλητικοί.</a:t>
            </a:r>
            <a:endParaRPr lang="sl-SI" sz="2000" b="0" dirty="0"/>
          </a:p>
          <a:p>
            <a:pPr>
              <a:buClr>
                <a:schemeClr val="dk1"/>
              </a:buClr>
              <a:buSzPts val="1100"/>
            </a:pPr>
            <a:r>
              <a:rPr lang="el-GR" sz="2000" dirty="0"/>
              <a:t>Για κάποια εμπεριστατωμένη ανάγνωση σχετικά με αυτό το θέμα, δείτε επίσης εδώ </a:t>
            </a:r>
            <a:r>
              <a:rPr lang="en-GB" sz="2000" b="1" dirty="0">
                <a:solidFill>
                  <a:schemeClr val="bg1">
                    <a:lumMod val="50000"/>
                  </a:schemeClr>
                </a:solidFill>
                <a:hlinkClick r:id="rId2">
                  <a:extLst>
                    <a:ext uri="{A12FA001-AC4F-418D-AE19-62706E023703}">
                      <ahyp:hlinkClr xmlns:ahyp="http://schemas.microsoft.com/office/drawing/2018/hyperlinkcolor" val="tx"/>
                    </a:ext>
                  </a:extLst>
                </a:hlinkClick>
              </a:rPr>
              <a:t>🕮</a:t>
            </a:r>
            <a:endParaRPr lang="en-GB" sz="2000" b="1" dirty="0">
              <a:solidFill>
                <a:schemeClr val="bg1">
                  <a:lumMod val="50000"/>
                </a:schemeClr>
              </a:solidFill>
            </a:endParaRPr>
          </a:p>
          <a:p>
            <a:pPr>
              <a:buClr>
                <a:schemeClr val="dk1"/>
              </a:buClr>
              <a:buSzPts val="1100"/>
            </a:pPr>
            <a:endParaRPr lang="el-GR" sz="2000" dirty="0"/>
          </a:p>
          <a:p>
            <a:pPr>
              <a:buClr>
                <a:schemeClr val="dk1"/>
              </a:buClr>
              <a:buSzPts val="1100"/>
            </a:pPr>
            <a:r>
              <a:rPr lang="el-GR" sz="2000" dirty="0"/>
              <a:t>Η αφήγηση ιστοριών καλύπτεται επίσης στην Ενότητα 5 του </a:t>
            </a:r>
            <a:r>
              <a:rPr lang="el-GR" sz="2000" dirty="0" err="1"/>
              <a:t>Insites</a:t>
            </a:r>
            <a:endParaRPr lang="el-GR" sz="2000" dirty="0"/>
          </a:p>
        </p:txBody>
      </p:sp>
      <p:pic>
        <p:nvPicPr>
          <p:cNvPr id="3" name="Picture Placeholder 2" descr="Senior Group Doing a Tour in Hexham Senior group are doing a local tour in Northumberland with a guide. They are outside of Hexham Abbey Cathedral. tour guide  stock pictures, royalty-free photos &amp; images">
            <a:extLst>
              <a:ext uri="{FF2B5EF4-FFF2-40B4-BE49-F238E27FC236}">
                <a16:creationId xmlns:a16="http://schemas.microsoft.com/office/drawing/2014/main" id="{1A1305F1-470C-4DD7-9B45-40689B20CBF5}"/>
              </a:ext>
            </a:extLst>
          </p:cNvP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17855" r="17855"/>
          <a:stretch>
            <a:fillRect/>
          </a:stretch>
        </p:blipFill>
        <p:spPr bwMode="auto">
          <a:xfrm>
            <a:off x="7040154" y="3028282"/>
            <a:ext cx="3691823" cy="382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9582" y="4272255"/>
            <a:ext cx="5490326" cy="1754503"/>
          </a:xfrm>
        </p:spPr>
        <p:txBody>
          <a:bodyPr vert="horz" lIns="91440" tIns="45720" rIns="91440" bIns="45720" rtlCol="0" anchor="t">
            <a:noAutofit/>
          </a:bodyPr>
          <a:lstStyle/>
          <a:p>
            <a:pPr algn="l">
              <a:spcBef>
                <a:spcPts val="0"/>
              </a:spcBef>
            </a:pPr>
            <a:r>
              <a:rPr lang="sl-SI" dirty="0">
                <a:latin typeface="Avenir"/>
                <a:ea typeface="Avenir"/>
                <a:cs typeface="Avenir"/>
                <a:sym typeface="Avenir"/>
              </a:rPr>
              <a:t>1</a:t>
            </a:r>
            <a:r>
              <a:rPr lang="en-US" dirty="0">
                <a:solidFill>
                  <a:srgbClr val="E43794"/>
                </a:solidFill>
                <a:latin typeface="Avenir"/>
                <a:ea typeface="Avenir"/>
                <a:cs typeface="Avenir"/>
                <a:sym typeface="Avenir"/>
              </a:rPr>
              <a:t>. Τι είναι </a:t>
            </a:r>
            <a:r>
              <a:rPr lang="en-US" dirty="0" err="1">
                <a:solidFill>
                  <a:srgbClr val="E43794"/>
                </a:solidFill>
                <a:latin typeface="Avenir"/>
                <a:ea typeface="Avenir"/>
                <a:cs typeface="Avenir"/>
                <a:sym typeface="Avenir"/>
              </a:rPr>
              <a:t>οι</a:t>
            </a:r>
            <a:r>
              <a:rPr lang="en-US" dirty="0">
                <a:solidFill>
                  <a:srgbClr val="E43794"/>
                </a:solidFill>
                <a:latin typeface="Avenir"/>
                <a:ea typeface="Avenir"/>
                <a:cs typeface="Avenir"/>
                <a:sym typeface="Avenir"/>
              </a:rPr>
              <a:t> </a:t>
            </a:r>
            <a:r>
              <a:rPr lang="en-US" dirty="0" err="1">
                <a:solidFill>
                  <a:srgbClr val="E43794"/>
                </a:solidFill>
                <a:latin typeface="Avenir"/>
                <a:ea typeface="Avenir"/>
                <a:cs typeface="Avenir"/>
                <a:sym typeface="Avenir"/>
              </a:rPr>
              <a:t>Εμ</a:t>
            </a:r>
            <a:r>
              <a:rPr lang="en-US" dirty="0">
                <a:solidFill>
                  <a:srgbClr val="E43794"/>
                </a:solidFill>
                <a:latin typeface="Avenir"/>
                <a:ea typeface="Avenir"/>
                <a:cs typeface="Avenir"/>
                <a:sym typeface="Avenir"/>
              </a:rPr>
              <a:t>π</a:t>
            </a:r>
            <a:r>
              <a:rPr lang="en-US" dirty="0" err="1">
                <a:solidFill>
                  <a:srgbClr val="E43794"/>
                </a:solidFill>
                <a:latin typeface="Avenir"/>
                <a:ea typeface="Avenir"/>
                <a:cs typeface="Avenir"/>
                <a:sym typeface="Avenir"/>
              </a:rPr>
              <a:t>ειρίες</a:t>
            </a:r>
            <a:r>
              <a:rPr lang="en-US" dirty="0">
                <a:solidFill>
                  <a:srgbClr val="E43794"/>
                </a:solidFill>
                <a:latin typeface="Avenir"/>
                <a:ea typeface="Avenir"/>
                <a:cs typeface="Avenir"/>
                <a:sym typeface="Avenir"/>
              </a:rPr>
              <a:t> </a:t>
            </a:r>
            <a:r>
              <a:rPr lang="en-US" dirty="0" err="1">
                <a:latin typeface="Avenir"/>
                <a:ea typeface="Avenir"/>
                <a:cs typeface="Avenir"/>
                <a:sym typeface="Avenir"/>
              </a:rPr>
              <a:t>Βιωμ</a:t>
            </a:r>
            <a:r>
              <a:rPr lang="en-US" dirty="0">
                <a:latin typeface="Avenir"/>
                <a:ea typeface="Avenir"/>
                <a:cs typeface="Avenir"/>
                <a:sym typeface="Avenir"/>
              </a:rPr>
              <a:t>α</a:t>
            </a:r>
            <a:r>
              <a:rPr lang="en-US" dirty="0" err="1">
                <a:latin typeface="Avenir"/>
                <a:ea typeface="Avenir"/>
                <a:cs typeface="Avenir"/>
                <a:sym typeface="Avenir"/>
              </a:rPr>
              <a:t>τικού</a:t>
            </a:r>
            <a:r>
              <a:rPr lang="en-US" dirty="0">
                <a:latin typeface="Avenir"/>
                <a:ea typeface="Avenir"/>
                <a:cs typeface="Avenir"/>
                <a:sym typeface="Avenir"/>
              </a:rPr>
              <a:t> </a:t>
            </a:r>
            <a:r>
              <a:rPr lang="en-US" dirty="0" err="1">
                <a:solidFill>
                  <a:srgbClr val="E43794"/>
                </a:solidFill>
                <a:latin typeface="Avenir"/>
                <a:ea typeface="Avenir"/>
                <a:cs typeface="Avenir"/>
                <a:sym typeface="Avenir"/>
              </a:rPr>
              <a:t>Τουρισμού</a:t>
            </a:r>
            <a:r>
              <a:rPr lang="en-US" dirty="0">
                <a:solidFill>
                  <a:srgbClr val="E43794"/>
                </a:solidFill>
                <a:latin typeface="Avenir"/>
                <a:ea typeface="Avenir"/>
                <a:cs typeface="Avenir"/>
                <a:sym typeface="Avenir"/>
              </a:rPr>
              <a:t>;</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634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50</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465667" y="86297"/>
            <a:ext cx="1126066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dirty="0">
              <a:solidFill>
                <a:schemeClr val="bg1"/>
              </a:solidFill>
              <a:latin typeface="Avenir"/>
              <a:ea typeface="Avenir"/>
              <a:cs typeface="Avenir"/>
              <a:sym typeface="Avenir"/>
            </a:endParaRPr>
          </a:p>
          <a:p>
            <a:pPr marL="0" indent="0">
              <a:lnSpc>
                <a:spcPct val="100000"/>
              </a:lnSpc>
              <a:spcBef>
                <a:spcPts val="0"/>
              </a:spcBef>
              <a:buClr>
                <a:srgbClr val="E43794"/>
              </a:buClr>
              <a:buSzPts val="2000"/>
              <a:buNone/>
            </a:pPr>
            <a:r>
              <a:rPr lang="el-GR" sz="8000" b="1" dirty="0">
                <a:solidFill>
                  <a:schemeClr val="bg1"/>
                </a:solidFill>
                <a:latin typeface="Avenir"/>
                <a:ea typeface="Avenir"/>
                <a:cs typeface="Avenir"/>
                <a:sym typeface="Avenir"/>
              </a:rPr>
              <a:t>Συμπληρώστε τον καμβά παρακάτω για να ορίσετε την ιστορία σας. Θυμηθείτε: οι άνθρωποι αγαπούν τα όνειρα!</a:t>
            </a:r>
          </a:p>
          <a:p>
            <a:pPr marL="0" indent="0">
              <a:lnSpc>
                <a:spcPct val="100000"/>
              </a:lnSpc>
              <a:spcBef>
                <a:spcPts val="0"/>
              </a:spcBef>
              <a:buClr>
                <a:srgbClr val="E43794"/>
              </a:buClr>
              <a:buSzPts val="2000"/>
              <a:buFont typeface="Arial" panose="020B0604020202020204" pitchFamily="34" charset="0"/>
              <a:buNone/>
            </a:pPr>
            <a:endParaRPr lang="en-US" sz="2000" dirty="0">
              <a:solidFill>
                <a:schemeClr val="bg1"/>
              </a:solidFill>
              <a:latin typeface="Avenir"/>
              <a:ea typeface="Avenir"/>
              <a:cs typeface="Avenir"/>
              <a:sym typeface="Avenir"/>
            </a:endParaRPr>
          </a:p>
        </p:txBody>
      </p:sp>
      <p:pic>
        <p:nvPicPr>
          <p:cNvPr id="11" name="Google Shape;699;p69">
            <a:extLst>
              <a:ext uri="{FF2B5EF4-FFF2-40B4-BE49-F238E27FC236}">
                <a16:creationId xmlns:a16="http://schemas.microsoft.com/office/drawing/2014/main" id="{64AD12CB-A2B7-4BB3-AB30-E0C312A14F66}"/>
              </a:ext>
            </a:extLst>
          </p:cNvPr>
          <p:cNvPicPr preferRelativeResize="0"/>
          <p:nvPr/>
        </p:nvPicPr>
        <p:blipFill>
          <a:blip r:embed="rId2" cstate="print">
            <a:alphaModFix/>
          </a:blip>
          <a:stretch>
            <a:fillRect/>
          </a:stretch>
        </p:blipFill>
        <p:spPr>
          <a:xfrm>
            <a:off x="2255574" y="681760"/>
            <a:ext cx="8063973" cy="6176241"/>
          </a:xfrm>
          <a:prstGeom prst="rect">
            <a:avLst/>
          </a:prstGeom>
          <a:noFill/>
          <a:ln>
            <a:noFill/>
          </a:ln>
        </p:spPr>
      </p:pic>
      <p:sp>
        <p:nvSpPr>
          <p:cNvPr id="3" name="TextBox 2">
            <a:extLst>
              <a:ext uri="{FF2B5EF4-FFF2-40B4-BE49-F238E27FC236}">
                <a16:creationId xmlns:a16="http://schemas.microsoft.com/office/drawing/2014/main" id="{6D1149E0-E1EF-6257-00E9-B58EDB262B5D}"/>
              </a:ext>
            </a:extLst>
          </p:cNvPr>
          <p:cNvSpPr txBox="1"/>
          <p:nvPr/>
        </p:nvSpPr>
        <p:spPr>
          <a:xfrm>
            <a:off x="243897" y="4991140"/>
            <a:ext cx="1641268" cy="1569660"/>
          </a:xfrm>
          <a:prstGeom prst="rect">
            <a:avLst/>
          </a:prstGeom>
          <a:noFill/>
        </p:spPr>
        <p:txBody>
          <a:bodyPr wrap="square" rtlCol="0">
            <a:spAutoFit/>
          </a:bodyPr>
          <a:lstStyle/>
          <a:p>
            <a:r>
              <a:rPr lang="en-GB" sz="2400" dirty="0">
                <a:hlinkClick r:id="rId3"/>
              </a:rPr>
              <a:t>Click to download Storytelling Canvas</a:t>
            </a:r>
            <a:endParaRPr lang="en-GB" sz="2400" dirty="0"/>
          </a:p>
        </p:txBody>
      </p:sp>
    </p:spTree>
    <p:extLst>
      <p:ext uri="{BB962C8B-B14F-4D97-AF65-F5344CB8AC3E}">
        <p14:creationId xmlns:p14="http://schemas.microsoft.com/office/powerpoint/2010/main" val="90619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89684" y="1177495"/>
            <a:ext cx="5899961" cy="5223776"/>
          </a:xfrm>
        </p:spPr>
        <p:txBody>
          <a:bodyPr/>
          <a:lstStyle/>
          <a:p>
            <a:pPr>
              <a:buClr>
                <a:schemeClr val="dk1"/>
              </a:buClr>
              <a:buSzPts val="1100"/>
            </a:pPr>
            <a:r>
              <a:rPr lang="el-GR" sz="1800" dirty="0"/>
              <a:t>Μια τουριστική εμπειρία αποτελείται από μια σειρά στιγμών. Οι λεγόμενες "</a:t>
            </a:r>
            <a:r>
              <a:rPr lang="el-GR" sz="1800" dirty="0" err="1"/>
              <a:t>wow</a:t>
            </a:r>
            <a:r>
              <a:rPr lang="el-GR" sz="1800" dirty="0"/>
              <a:t> στιγμές" είναι αυτές που ο επισκέπτης θα κουβαλάει στην καρδιά του για μια ζωή και είναι αυτές για τις οποίες θα μιλάει στους φίλους και την οικογένειά του. </a:t>
            </a:r>
          </a:p>
          <a:p>
            <a:pPr>
              <a:buClr>
                <a:schemeClr val="dk1"/>
              </a:buClr>
              <a:buSzPts val="1100"/>
            </a:pPr>
            <a:r>
              <a:rPr lang="el-GR" sz="1800" dirty="0"/>
              <a:t>Μπορεί να είναι ένα απεριτίφ στο ηλιοβασίλεμα, μια πρακτική εμπειρία, μια κουβέντα με έναν ντόπιο ... </a:t>
            </a:r>
          </a:p>
          <a:p>
            <a:pPr>
              <a:buClr>
                <a:schemeClr val="dk1"/>
              </a:buClr>
              <a:buSzPts val="1100"/>
            </a:pPr>
            <a:endParaRPr lang="el-GR" sz="1800" dirty="0"/>
          </a:p>
          <a:p>
            <a:pPr>
              <a:buClr>
                <a:schemeClr val="dk1"/>
              </a:buClr>
              <a:buSzPts val="1100"/>
            </a:pPr>
            <a:r>
              <a:rPr lang="el-GR" sz="1800" dirty="0"/>
              <a:t>Για να φτάσουμε στο </a:t>
            </a:r>
            <a:r>
              <a:rPr lang="el-GR" sz="1800" dirty="0" err="1"/>
              <a:t>wow</a:t>
            </a:r>
            <a:r>
              <a:rPr lang="el-GR" sz="1800" dirty="0"/>
              <a:t> είναι σημαντικό ότι: - Η επίσκεψη θα πρέπει να είναι μια εμπειρία που θα σας κάνει να νιώσετε όμορφα:</a:t>
            </a:r>
          </a:p>
          <a:p>
            <a:pPr>
              <a:buClr>
                <a:schemeClr val="dk1"/>
              </a:buClr>
              <a:buSzPts val="1100"/>
            </a:pPr>
            <a:endParaRPr lang="en-GB" sz="1050" dirty="0">
              <a:solidFill>
                <a:schemeClr val="tx1">
                  <a:lumMod val="65000"/>
                  <a:lumOff val="35000"/>
                </a:schemeClr>
              </a:solidFill>
            </a:endParaRPr>
          </a:p>
          <a:p>
            <a:pPr marL="342900" lvl="0" indent="-342900">
              <a:buClr>
                <a:srgbClr val="E43794"/>
              </a:buClr>
              <a:buSzPct val="100000"/>
              <a:buFont typeface="Arial" panose="020B0604020202020204" pitchFamily="34" charset="0"/>
              <a:buChar char="•"/>
            </a:pPr>
            <a:r>
              <a:rPr lang="el-GR" sz="1800" dirty="0"/>
              <a:t>ξέρετε τις στιγμές στις οποίες η καρδιά του επισκέπτη σας θα πηδήξει</a:t>
            </a:r>
          </a:p>
          <a:p>
            <a:pPr marL="342900" lvl="0" indent="-342900">
              <a:buClr>
                <a:srgbClr val="E43794"/>
              </a:buClr>
              <a:buSzPct val="100000"/>
              <a:buFont typeface="Arial" panose="020B0604020202020204" pitchFamily="34" charset="0"/>
              <a:buChar char="•"/>
            </a:pPr>
            <a:endParaRPr lang="el-GR" sz="1800" dirty="0"/>
          </a:p>
          <a:p>
            <a:pPr marL="342900" lvl="0" indent="-342900">
              <a:buClr>
                <a:srgbClr val="E43794"/>
              </a:buClr>
              <a:buSzPct val="100000"/>
              <a:buFont typeface="Arial" panose="020B0604020202020204" pitchFamily="34" charset="0"/>
              <a:buChar char="•"/>
            </a:pPr>
            <a:r>
              <a:rPr lang="el-GR" sz="1800" dirty="0"/>
              <a:t>οργανώνετε την υπόλοιπη εμπειρία γύρω από αυτές τις στιγμές</a:t>
            </a:r>
            <a:endParaRPr lang="en-GB" b="1" dirty="0"/>
          </a:p>
          <a:p>
            <a:pPr marL="0" marR="0" lvl="0" indent="0" algn="just" rtl="0">
              <a:lnSpc>
                <a:spcPct val="100000"/>
              </a:lnSpc>
              <a:spcBef>
                <a:spcPts val="0"/>
              </a:spcBef>
              <a:spcAft>
                <a:spcPts val="0"/>
              </a:spcAft>
              <a:buClr>
                <a:schemeClr val="dk1"/>
              </a:buClr>
              <a:buSzPts val="1100"/>
              <a:buNone/>
            </a:pPr>
            <a:endParaRPr lang="en-GB" sz="1800" dirty="0">
              <a:solidFill>
                <a:schemeClr val="bg1">
                  <a:lumMod val="50000"/>
                </a:schemeClr>
              </a:solidFill>
            </a:endParaRPr>
          </a:p>
          <a:p>
            <a:pPr marL="0" marR="0" lvl="0" indent="0" algn="just" rtl="0">
              <a:lnSpc>
                <a:spcPct val="100000"/>
              </a:lnSpc>
              <a:spcBef>
                <a:spcPts val="0"/>
              </a:spcBef>
              <a:spcAft>
                <a:spcPts val="0"/>
              </a:spcAft>
              <a:buClr>
                <a:srgbClr val="7F7F7F"/>
              </a:buClr>
              <a:buSzPts val="1200"/>
              <a:buNone/>
            </a:pPr>
            <a:r>
              <a:rPr lang="en-GB" sz="1800" dirty="0">
                <a:solidFill>
                  <a:schemeClr val="bg1">
                    <a:lumMod val="50000"/>
                  </a:schemeClr>
                </a:solidFill>
              </a:rPr>
              <a:t> </a:t>
            </a:r>
          </a:p>
          <a:p>
            <a:pPr marL="0" marR="0" lvl="0" indent="0" algn="just" rtl="0">
              <a:lnSpc>
                <a:spcPct val="100000"/>
              </a:lnSpc>
              <a:spcBef>
                <a:spcPts val="0"/>
              </a:spcBef>
              <a:spcAft>
                <a:spcPts val="0"/>
              </a:spcAft>
              <a:buClr>
                <a:srgbClr val="7F7F7F"/>
              </a:buClr>
              <a:buSzPts val="1200"/>
              <a:buNone/>
            </a:pPr>
            <a:endParaRPr lang="en-GB" sz="1600" dirty="0">
              <a:solidFill>
                <a:schemeClr val="bg1">
                  <a:lumMod val="50000"/>
                </a:schemeClr>
              </a:solidFill>
            </a:endParaRPr>
          </a:p>
        </p:txBody>
      </p:sp>
      <p:pic>
        <p:nvPicPr>
          <p:cNvPr id="7" name="Google Shape;683;p67">
            <a:hlinkClick r:id="rId2"/>
            <a:extLst>
              <a:ext uri="{FF2B5EF4-FFF2-40B4-BE49-F238E27FC236}">
                <a16:creationId xmlns:a16="http://schemas.microsoft.com/office/drawing/2014/main" id="{0220E9BD-1C9B-44C1-A299-EA4569C7B913}"/>
              </a:ext>
            </a:extLst>
          </p:cNvPr>
          <p:cNvPicPr preferRelativeResize="0">
            <a:picLocks noGrp="1"/>
          </p:cNvPicPr>
          <p:nvPr>
            <p:ph type="pic" sz="quarter" idx="13"/>
          </p:nvPr>
        </p:nvPicPr>
        <p:blipFill rotWithShape="1">
          <a:blip r:embed="rId3" cstate="print">
            <a:alphaModFix/>
          </a:blip>
          <a:srcRect l="17863" r="17863"/>
          <a:stretch/>
        </p:blipFill>
        <p:spPr>
          <a:xfrm>
            <a:off x="7040022" y="3028950"/>
            <a:ext cx="3692525" cy="3829050"/>
          </a:xfrm>
          <a:prstGeom prst="rect">
            <a:avLst/>
          </a:prstGeom>
          <a:noFill/>
          <a:ln>
            <a:noFill/>
          </a:ln>
        </p:spPr>
      </p:pic>
      <p:sp>
        <p:nvSpPr>
          <p:cNvPr id="8" name="Text Placeholder 4">
            <a:extLst>
              <a:ext uri="{FF2B5EF4-FFF2-40B4-BE49-F238E27FC236}">
                <a16:creationId xmlns:a16="http://schemas.microsoft.com/office/drawing/2014/main" id="{9D02FD4A-EF2C-4AE4-99E5-40F3AB9CA86D}"/>
              </a:ext>
            </a:extLst>
          </p:cNvPr>
          <p:cNvSpPr txBox="1">
            <a:spLocks/>
          </p:cNvSpPr>
          <p:nvPr/>
        </p:nvSpPr>
        <p:spPr>
          <a:xfrm>
            <a:off x="7040022" y="2230683"/>
            <a:ext cx="3692525" cy="62564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l-GR" sz="1800" b="0" dirty="0">
                <a:solidFill>
                  <a:srgbClr val="7F7F7F"/>
                </a:solidFill>
                <a:cs typeface="Poppins" pitchFamily="2" charset="77"/>
              </a:rPr>
              <a:t> </a:t>
            </a:r>
            <a:r>
              <a:rPr lang="el-GR" sz="1050" b="0" dirty="0">
                <a:solidFill>
                  <a:srgbClr val="7F7F7F"/>
                </a:solidFill>
                <a:cs typeface="Poppins" pitchFamily="2" charset="77"/>
              </a:rPr>
              <a:t>κάντε κλικ σε μια εικόνα για να παρακολουθήσετε την ομιλία </a:t>
            </a:r>
            <a:r>
              <a:rPr lang="el-GR" sz="1050" b="0" dirty="0" err="1">
                <a:solidFill>
                  <a:srgbClr val="7F7F7F"/>
                </a:solidFill>
                <a:cs typeface="Poppins" pitchFamily="2" charset="77"/>
              </a:rPr>
              <a:t>TEDx</a:t>
            </a:r>
            <a:r>
              <a:rPr lang="el-GR" sz="1050" b="0" dirty="0">
                <a:solidFill>
                  <a:srgbClr val="7F7F7F"/>
                </a:solidFill>
                <a:cs typeface="Poppins" pitchFamily="2" charset="77"/>
              </a:rPr>
              <a:t> "</a:t>
            </a:r>
            <a:r>
              <a:rPr lang="el-GR" sz="1050" b="0" dirty="0" err="1">
                <a:solidFill>
                  <a:srgbClr val="7F7F7F"/>
                </a:solidFill>
                <a:cs typeface="Poppins" pitchFamily="2" charset="77"/>
              </a:rPr>
              <a:t>Getting</a:t>
            </a:r>
            <a:r>
              <a:rPr lang="el-GR" sz="1050" b="0" dirty="0">
                <a:solidFill>
                  <a:srgbClr val="7F7F7F"/>
                </a:solidFill>
                <a:cs typeface="Poppins" pitchFamily="2" charset="77"/>
              </a:rPr>
              <a:t> </a:t>
            </a:r>
            <a:r>
              <a:rPr lang="el-GR" sz="1050" b="0" dirty="0" err="1">
                <a:solidFill>
                  <a:srgbClr val="7F7F7F"/>
                </a:solidFill>
                <a:cs typeface="Poppins" pitchFamily="2" charset="77"/>
              </a:rPr>
              <a:t>to</a:t>
            </a:r>
            <a:r>
              <a:rPr lang="el-GR" sz="1050" b="0" dirty="0">
                <a:solidFill>
                  <a:srgbClr val="7F7F7F"/>
                </a:solidFill>
                <a:cs typeface="Poppins" pitchFamily="2" charset="77"/>
              </a:rPr>
              <a:t> </a:t>
            </a:r>
            <a:r>
              <a:rPr lang="el-GR" sz="1050" b="0" dirty="0" err="1">
                <a:solidFill>
                  <a:srgbClr val="7F7F7F"/>
                </a:solidFill>
                <a:cs typeface="Poppins" pitchFamily="2" charset="77"/>
              </a:rPr>
              <a:t>Wow</a:t>
            </a:r>
            <a:r>
              <a:rPr lang="el-GR" sz="1050" b="0" dirty="0">
                <a:solidFill>
                  <a:srgbClr val="7F7F7F"/>
                </a:solidFill>
                <a:cs typeface="Poppins" pitchFamily="2" charset="77"/>
              </a:rPr>
              <a:t>!" </a:t>
            </a:r>
            <a:endParaRPr lang="en-GB" sz="1400" b="0" dirty="0">
              <a:solidFill>
                <a:srgbClr val="7F7F7F"/>
              </a:solidFill>
              <a:cs typeface="Poppins" pitchFamily="2" charset="77"/>
            </a:endParaRPr>
          </a:p>
        </p:txBody>
      </p:sp>
      <p:sp>
        <p:nvSpPr>
          <p:cNvPr id="10" name="Text Placeholder 4">
            <a:extLst>
              <a:ext uri="{FF2B5EF4-FFF2-40B4-BE49-F238E27FC236}">
                <a16:creationId xmlns:a16="http://schemas.microsoft.com/office/drawing/2014/main" id="{0E04542C-51EC-4092-86D0-E20522374DC1}"/>
              </a:ext>
            </a:extLst>
          </p:cNvPr>
          <p:cNvSpPr txBox="1">
            <a:spLocks/>
          </p:cNvSpPr>
          <p:nvPr/>
        </p:nvSpPr>
        <p:spPr>
          <a:xfrm>
            <a:off x="389682" y="303923"/>
            <a:ext cx="5614879"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Clr>
                <a:srgbClr val="E43794"/>
              </a:buClr>
              <a:buSzPts val="2000"/>
            </a:pPr>
            <a:r>
              <a:rPr lang="el-GR" dirty="0"/>
              <a:t>ΣΤΙΓΜΈΣ </a:t>
            </a:r>
            <a:r>
              <a:rPr lang="en-US" dirty="0"/>
              <a:t>WOW</a:t>
            </a:r>
          </a:p>
        </p:txBody>
      </p:sp>
    </p:spTree>
    <p:extLst>
      <p:ext uri="{BB962C8B-B14F-4D97-AF65-F5344CB8AC3E}">
        <p14:creationId xmlns:p14="http://schemas.microsoft.com/office/powerpoint/2010/main" val="205980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52</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245269"/>
            <a:ext cx="11260667" cy="5202516"/>
          </a:xfrm>
        </p:spPr>
        <p:txBody>
          <a:bodyPr numCol="2"/>
          <a:lstStyle/>
          <a:p>
            <a:pPr marL="457200" lvl="0" indent="-304800" algn="l">
              <a:lnSpc>
                <a:spcPct val="115000"/>
              </a:lnSpc>
              <a:buClr>
                <a:srgbClr val="E43794"/>
              </a:buClr>
              <a:buSzPct val="75000"/>
              <a:buChar char="★"/>
            </a:pPr>
            <a:r>
              <a:rPr lang="el-GR" dirty="0">
                <a:solidFill>
                  <a:srgbClr val="E43794"/>
                </a:solidFill>
                <a:highlight>
                  <a:schemeClr val="lt1"/>
                </a:highlight>
              </a:rPr>
              <a:t>Ξεκινήστε με την μοναδικότητά σας</a:t>
            </a:r>
            <a:r>
              <a:rPr lang="en-US" b="0" dirty="0">
                <a:solidFill>
                  <a:schemeClr val="dk1"/>
                </a:solidFill>
                <a:highlight>
                  <a:schemeClr val="lt1"/>
                </a:highlight>
              </a:rPr>
              <a:t>: </a:t>
            </a:r>
            <a:r>
              <a:rPr lang="el-GR" dirty="0">
                <a:solidFill>
                  <a:schemeClr val="bg1">
                    <a:lumMod val="50000"/>
                  </a:schemeClr>
                </a:solidFill>
                <a:highlight>
                  <a:schemeClr val="lt1"/>
                </a:highlight>
              </a:rPr>
              <a:t>Ποιο είναι το μοναδικό πράγμα που οι επισκέπτες δεν μπορούν να βρουν αλλού;</a:t>
            </a:r>
            <a:endParaRPr lang="sl-SI" b="0"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el-GR" dirty="0">
                <a:solidFill>
                  <a:srgbClr val="E43794"/>
                </a:solidFill>
                <a:highlight>
                  <a:schemeClr val="lt1"/>
                </a:highlight>
              </a:rPr>
              <a:t>Φτιάξτε μια ιστορία</a:t>
            </a:r>
            <a:r>
              <a:rPr lang="en-US" b="0" dirty="0">
                <a:solidFill>
                  <a:schemeClr val="dk1"/>
                </a:solidFill>
                <a:highlight>
                  <a:schemeClr val="lt1"/>
                </a:highlight>
              </a:rPr>
              <a:t>: </a:t>
            </a:r>
            <a:r>
              <a:rPr lang="el-GR" dirty="0">
                <a:solidFill>
                  <a:schemeClr val="bg1">
                    <a:lumMod val="50000"/>
                  </a:schemeClr>
                </a:solidFill>
                <a:highlight>
                  <a:schemeClr val="lt1"/>
                </a:highlight>
              </a:rPr>
              <a:t>ο </a:t>
            </a:r>
            <a:r>
              <a:rPr lang="el-GR" dirty="0" err="1">
                <a:solidFill>
                  <a:schemeClr val="bg1">
                    <a:lumMod val="50000"/>
                  </a:schemeClr>
                </a:solidFill>
                <a:highlight>
                  <a:schemeClr val="lt1"/>
                </a:highlight>
              </a:rPr>
              <a:t>ιστότοπός</a:t>
            </a:r>
            <a:r>
              <a:rPr lang="el-GR" dirty="0">
                <a:solidFill>
                  <a:schemeClr val="bg1">
                    <a:lumMod val="50000"/>
                  </a:schemeClr>
                </a:solidFill>
                <a:highlight>
                  <a:schemeClr val="lt1"/>
                </a:highlight>
              </a:rPr>
              <a:t> σας πρέπει να αφηγείται μια εμπνευσμένη ιστορία.</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l-GR" dirty="0">
                <a:solidFill>
                  <a:srgbClr val="E43794"/>
                </a:solidFill>
                <a:highlight>
                  <a:schemeClr val="lt1"/>
                </a:highlight>
              </a:rPr>
              <a:t>Ο επισκέπτης είναι ο πρωταγωνιστής</a:t>
            </a:r>
            <a:r>
              <a:rPr lang="en-US" b="0" dirty="0">
                <a:solidFill>
                  <a:schemeClr val="dk1"/>
                </a:solidFill>
                <a:highlight>
                  <a:schemeClr val="lt1"/>
                </a:highlight>
              </a:rPr>
              <a:t>: </a:t>
            </a:r>
            <a:r>
              <a:rPr lang="en-US" b="0" dirty="0">
                <a:solidFill>
                  <a:schemeClr val="bg1">
                    <a:lumMod val="50000"/>
                  </a:schemeClr>
                </a:solidFill>
                <a:highlight>
                  <a:schemeClr val="lt1"/>
                </a:highlight>
              </a:rPr>
              <a:t>design experiences that </a:t>
            </a:r>
            <a:r>
              <a:rPr lang="en-US" b="1" dirty="0">
                <a:solidFill>
                  <a:schemeClr val="bg1">
                    <a:lumMod val="50000"/>
                  </a:schemeClr>
                </a:solidFill>
                <a:highlight>
                  <a:schemeClr val="lt1"/>
                </a:highlight>
              </a:rPr>
              <a:t>exceed</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their</a:t>
            </a:r>
            <a:r>
              <a:rPr lang="en-US" b="0" dirty="0">
                <a:solidFill>
                  <a:schemeClr val="bg1">
                    <a:lumMod val="50000"/>
                  </a:schemeClr>
                </a:solidFill>
                <a:highlight>
                  <a:schemeClr val="lt1"/>
                </a:highlight>
              </a:rPr>
              <a:t>  </a:t>
            </a:r>
            <a:r>
              <a:rPr lang="en-US" b="1" dirty="0">
                <a:solidFill>
                  <a:schemeClr val="bg1">
                    <a:lumMod val="50000"/>
                  </a:schemeClr>
                </a:solidFill>
                <a:highlight>
                  <a:schemeClr val="lt1"/>
                </a:highlight>
              </a:rPr>
              <a:t>expectations</a:t>
            </a:r>
            <a:r>
              <a:rPr lang="en-US" b="0" dirty="0">
                <a:solidFill>
                  <a:schemeClr val="bg1">
                    <a:lumMod val="50000"/>
                  </a:schemeClr>
                </a:solidFill>
                <a:highlight>
                  <a:schemeClr val="lt1"/>
                </a:highlight>
              </a:rPr>
              <a:t>.</a:t>
            </a:r>
            <a:endParaRPr lang="sl-SI" b="0"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n-US" dirty="0">
                <a:solidFill>
                  <a:srgbClr val="E43794"/>
                </a:solidFill>
                <a:highlight>
                  <a:schemeClr val="lt1"/>
                </a:highlight>
              </a:rPr>
              <a:t>Stimulate the 5 senses</a:t>
            </a:r>
            <a:r>
              <a:rPr lang="en-US" b="0" dirty="0">
                <a:solidFill>
                  <a:schemeClr val="dk1"/>
                </a:solidFill>
                <a:highlight>
                  <a:schemeClr val="lt1"/>
                </a:highlight>
              </a:rPr>
              <a:t>: </a:t>
            </a:r>
            <a:r>
              <a:rPr lang="en-US" b="0" dirty="0">
                <a:solidFill>
                  <a:schemeClr val="bg1">
                    <a:lumMod val="50000"/>
                  </a:schemeClr>
                </a:solidFill>
                <a:highlight>
                  <a:schemeClr val="lt1"/>
                </a:highlight>
              </a:rPr>
              <a:t>design experiences that </a:t>
            </a:r>
            <a:r>
              <a:rPr lang="en-US" b="1" dirty="0">
                <a:solidFill>
                  <a:schemeClr val="bg1">
                    <a:lumMod val="50000"/>
                  </a:schemeClr>
                </a:solidFill>
                <a:highlight>
                  <a:schemeClr val="lt1"/>
                </a:highlight>
              </a:rPr>
              <a:t>generate strong emotions</a:t>
            </a:r>
            <a:r>
              <a:rPr lang="en-US" b="0" dirty="0">
                <a:solidFill>
                  <a:schemeClr val="bg1">
                    <a:lumMod val="50000"/>
                  </a:schemeClr>
                </a:solidFill>
                <a:highlight>
                  <a:schemeClr val="lt1"/>
                </a:highlight>
              </a:rPr>
              <a:t>.</a:t>
            </a:r>
            <a:endParaRPr lang="sl-SI" dirty="0">
              <a:solidFill>
                <a:srgbClr val="E43794"/>
              </a:solidFill>
              <a:highlight>
                <a:schemeClr val="lt1"/>
              </a:highlight>
            </a:endParaRPr>
          </a:p>
        </p:txBody>
      </p:sp>
      <p:pic>
        <p:nvPicPr>
          <p:cNvPr id="1028" name="Picture 4" descr="Top view of delicious sprinkled jelly sweets composed in lines with one candy aside on pink backdrop in candy shop">
            <a:extLst>
              <a:ext uri="{FF2B5EF4-FFF2-40B4-BE49-F238E27FC236}">
                <a16:creationId xmlns:a16="http://schemas.microsoft.com/office/drawing/2014/main" id="{8F9D03F0-BC37-4E4B-A58A-5054FC2A2A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56" t="17143" r="34193" b="13878"/>
          <a:stretch/>
        </p:blipFill>
        <p:spPr bwMode="auto">
          <a:xfrm>
            <a:off x="6209397" y="1367191"/>
            <a:ext cx="5516936" cy="46881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0D42CF-6BB2-4750-BE09-8542564FAD8C}"/>
              </a:ext>
            </a:extLst>
          </p:cNvPr>
          <p:cNvSpPr txBox="1"/>
          <p:nvPr/>
        </p:nvSpPr>
        <p:spPr>
          <a:xfrm>
            <a:off x="1055650" y="21268"/>
            <a:ext cx="10080703" cy="461665"/>
          </a:xfrm>
          <a:prstGeom prst="rect">
            <a:avLst/>
          </a:prstGeom>
          <a:noFill/>
        </p:spPr>
        <p:txBody>
          <a:bodyPr wrap="square" rtlCol="0">
            <a:spAutoFit/>
          </a:bodyPr>
          <a:lstStyle/>
          <a:p>
            <a:pPr algn="ctr"/>
            <a:r>
              <a:rPr lang="el-GR" sz="2400" b="1" dirty="0">
                <a:solidFill>
                  <a:schemeClr val="bg1"/>
                </a:solidFill>
              </a:rPr>
              <a:t>10 συμβουλές για τη δημιουργία αξέχαστων εμπειριών</a:t>
            </a:r>
          </a:p>
        </p:txBody>
      </p:sp>
    </p:spTree>
    <p:extLst>
      <p:ext uri="{BB962C8B-B14F-4D97-AF65-F5344CB8AC3E}">
        <p14:creationId xmlns:p14="http://schemas.microsoft.com/office/powerpoint/2010/main" val="1617462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53</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31371" y="1268760"/>
            <a:ext cx="11260667" cy="5309048"/>
          </a:xfrm>
        </p:spPr>
        <p:txBody>
          <a:bodyPr numCol="2"/>
          <a:lstStyle/>
          <a:p>
            <a:pPr marL="457200" indent="-304800" algn="l">
              <a:lnSpc>
                <a:spcPct val="115000"/>
              </a:lnSpc>
              <a:buClr>
                <a:srgbClr val="E43794"/>
              </a:buClr>
              <a:buSzPct val="75000"/>
              <a:buChar char="★"/>
            </a:pPr>
            <a:r>
              <a:rPr lang="el-GR" sz="1600" dirty="0">
                <a:solidFill>
                  <a:srgbClr val="E43794"/>
                </a:solidFill>
                <a:highlight>
                  <a:schemeClr val="lt1"/>
                </a:highlight>
              </a:rPr>
              <a:t>Δώστε αποκλειστικότητα: </a:t>
            </a:r>
            <a:r>
              <a:rPr lang="el-GR" sz="1600" dirty="0">
                <a:solidFill>
                  <a:schemeClr val="bg1">
                    <a:lumMod val="50000"/>
                  </a:schemeClr>
                </a:solidFill>
                <a:highlight>
                  <a:schemeClr val="lt1"/>
                </a:highlight>
              </a:rPr>
              <a:t>κάντε τον επισκέπτη να αισθάνεται </a:t>
            </a:r>
            <a:r>
              <a:rPr lang="el-GR" sz="1600" b="1" dirty="0">
                <a:solidFill>
                  <a:schemeClr val="bg1">
                    <a:lumMod val="50000"/>
                  </a:schemeClr>
                </a:solidFill>
                <a:highlight>
                  <a:schemeClr val="lt1"/>
                </a:highlight>
              </a:rPr>
              <a:t>ξεχωριστός</a:t>
            </a:r>
            <a:r>
              <a:rPr lang="el-GR" sz="1600" dirty="0">
                <a:solidFill>
                  <a:schemeClr val="bg1">
                    <a:lumMod val="50000"/>
                  </a:schemeClr>
                </a:solidFill>
                <a:highlight>
                  <a:schemeClr val="lt1"/>
                </a:highlight>
              </a:rPr>
              <a:t> και </a:t>
            </a:r>
            <a:r>
              <a:rPr lang="el-GR" sz="1600" b="1" dirty="0">
                <a:solidFill>
                  <a:schemeClr val="bg1">
                    <a:lumMod val="50000"/>
                  </a:schemeClr>
                </a:solidFill>
                <a:highlight>
                  <a:schemeClr val="lt1"/>
                </a:highlight>
              </a:rPr>
              <a:t>μέρος μιας αποκλειστικής περιπέτειας</a:t>
            </a:r>
            <a:endParaRPr lang="sl-SI" sz="1600" b="1" dirty="0">
              <a:solidFill>
                <a:schemeClr val="bg1">
                  <a:lumMod val="50000"/>
                </a:schemeClr>
              </a:solidFill>
              <a:highlight>
                <a:schemeClr val="lt1"/>
              </a:highlight>
            </a:endParaRPr>
          </a:p>
          <a:p>
            <a:pPr marL="457200" lvl="0" indent="-304800" algn="l" rtl="0">
              <a:lnSpc>
                <a:spcPct val="115000"/>
              </a:lnSpc>
              <a:spcBef>
                <a:spcPts val="1000"/>
              </a:spcBef>
              <a:spcAft>
                <a:spcPts val="0"/>
              </a:spcAft>
              <a:buClr>
                <a:srgbClr val="E43794"/>
              </a:buClr>
              <a:buSzPct val="75000"/>
              <a:buChar char="★"/>
            </a:pPr>
            <a:r>
              <a:rPr lang="el-GR" sz="1600" dirty="0">
                <a:solidFill>
                  <a:srgbClr val="E43794"/>
                </a:solidFill>
                <a:highlight>
                  <a:schemeClr val="lt1"/>
                </a:highlight>
              </a:rPr>
              <a:t>Δώστε αυθεντικότητα</a:t>
            </a:r>
            <a:r>
              <a:rPr lang="en-US" sz="1600" b="0" dirty="0">
                <a:solidFill>
                  <a:srgbClr val="E43794"/>
                </a:solidFill>
                <a:highlight>
                  <a:schemeClr val="lt1"/>
                </a:highlight>
              </a:rPr>
              <a:t>:</a:t>
            </a:r>
            <a:r>
              <a:rPr lang="en-US" sz="1600" b="0" dirty="0">
                <a:solidFill>
                  <a:schemeClr val="dk1"/>
                </a:solidFill>
                <a:highlight>
                  <a:schemeClr val="lt1"/>
                </a:highlight>
              </a:rPr>
              <a:t> </a:t>
            </a:r>
            <a:r>
              <a:rPr lang="el-GR" sz="1600" dirty="0">
                <a:solidFill>
                  <a:schemeClr val="bg1">
                    <a:lumMod val="50000"/>
                  </a:schemeClr>
                </a:solidFill>
                <a:highlight>
                  <a:schemeClr val="lt1"/>
                </a:highlight>
              </a:rPr>
              <a:t>μείνετε κοντά </a:t>
            </a:r>
            <a:r>
              <a:rPr lang="el-GR" sz="1600" b="1" dirty="0">
                <a:solidFill>
                  <a:schemeClr val="bg1">
                    <a:lumMod val="50000"/>
                  </a:schemeClr>
                </a:solidFill>
                <a:highlight>
                  <a:schemeClr val="lt1"/>
                </a:highlight>
              </a:rPr>
              <a:t>στην ιστορία του τόπου και την παράδοση</a:t>
            </a:r>
            <a:endParaRPr lang="sl-SI" sz="1600" b="0" dirty="0">
              <a:solidFill>
                <a:schemeClr val="bg1">
                  <a:lumMod val="50000"/>
                </a:schemeClr>
              </a:solidFill>
              <a:highlight>
                <a:schemeClr val="lt1"/>
              </a:highlight>
            </a:endParaRPr>
          </a:p>
          <a:p>
            <a:pPr marL="457200" lvl="0" indent="-304800" algn="l">
              <a:lnSpc>
                <a:spcPct val="115000"/>
              </a:lnSpc>
              <a:spcBef>
                <a:spcPts val="1000"/>
              </a:spcBef>
              <a:buClr>
                <a:srgbClr val="E43794"/>
              </a:buClr>
              <a:buSzPct val="75000"/>
              <a:buChar char="★"/>
            </a:pPr>
            <a:r>
              <a:rPr lang="el-GR" sz="1600" dirty="0">
                <a:solidFill>
                  <a:srgbClr val="E43794"/>
                </a:solidFill>
                <a:highlight>
                  <a:schemeClr val="lt1"/>
                </a:highlight>
              </a:rPr>
              <a:t>Δημιουργείστε την έκπληξη</a:t>
            </a:r>
            <a:r>
              <a:rPr lang="el-GR" sz="1600" dirty="0">
                <a:solidFill>
                  <a:schemeClr val="dk1"/>
                </a:solidFill>
                <a:highlight>
                  <a:schemeClr val="lt1"/>
                </a:highlight>
              </a:rPr>
              <a:t>¨</a:t>
            </a:r>
            <a:r>
              <a:rPr lang="el-GR" sz="1600" dirty="0">
                <a:solidFill>
                  <a:srgbClr val="E43794"/>
                </a:solidFill>
                <a:highlight>
                  <a:schemeClr val="lt1"/>
                </a:highlight>
              </a:rPr>
              <a:t>: </a:t>
            </a:r>
            <a:r>
              <a:rPr lang="el-GR" sz="1600" dirty="0">
                <a:solidFill>
                  <a:schemeClr val="bg1">
                    <a:lumMod val="50000"/>
                  </a:schemeClr>
                </a:solidFill>
                <a:highlight>
                  <a:schemeClr val="lt1"/>
                </a:highlight>
              </a:rPr>
              <a:t>δημιουργήστε </a:t>
            </a:r>
            <a:r>
              <a:rPr lang="el-GR" sz="1600" b="1" dirty="0">
                <a:solidFill>
                  <a:schemeClr val="bg1">
                    <a:lumMod val="50000"/>
                  </a:schemeClr>
                </a:solidFill>
                <a:highlight>
                  <a:schemeClr val="lt1"/>
                </a:highlight>
              </a:rPr>
              <a:t>απροσδόκητα συναισθήματα </a:t>
            </a:r>
            <a:r>
              <a:rPr lang="el-GR" sz="1600" dirty="0">
                <a:solidFill>
                  <a:schemeClr val="bg1">
                    <a:lumMod val="50000"/>
                  </a:schemeClr>
                </a:solidFill>
                <a:highlight>
                  <a:schemeClr val="lt1"/>
                </a:highlight>
              </a:rPr>
              <a:t>στον επισκέπτη</a:t>
            </a:r>
          </a:p>
          <a:p>
            <a:pPr marL="457200" lvl="0" indent="-304800" algn="l">
              <a:lnSpc>
                <a:spcPct val="115000"/>
              </a:lnSpc>
              <a:spcBef>
                <a:spcPts val="1000"/>
              </a:spcBef>
              <a:buClr>
                <a:srgbClr val="E43794"/>
              </a:buClr>
              <a:buSzPct val="75000"/>
              <a:buChar char="★"/>
            </a:pPr>
            <a:r>
              <a:rPr lang="el-GR" sz="1600" dirty="0">
                <a:solidFill>
                  <a:srgbClr val="E43794"/>
                </a:solidFill>
                <a:highlight>
                  <a:schemeClr val="lt1"/>
                </a:highlight>
              </a:rPr>
              <a:t>Δημιουργήστε αξέχαστες στιγμές:</a:t>
            </a:r>
            <a:r>
              <a:rPr lang="el-GR" sz="1600" dirty="0">
                <a:solidFill>
                  <a:schemeClr val="dk1"/>
                </a:solidFill>
                <a:highlight>
                  <a:schemeClr val="lt1"/>
                </a:highlight>
              </a:rPr>
              <a:t> </a:t>
            </a:r>
            <a:r>
              <a:rPr lang="el-GR" sz="1600" b="1" dirty="0">
                <a:solidFill>
                  <a:schemeClr val="bg1">
                    <a:lumMod val="50000"/>
                  </a:schemeClr>
                </a:solidFill>
                <a:highlight>
                  <a:schemeClr val="lt1"/>
                </a:highlight>
              </a:rPr>
              <a:t>δημιουργήστε στιγμές </a:t>
            </a:r>
            <a:r>
              <a:rPr lang="el-GR" sz="1600" dirty="0">
                <a:solidFill>
                  <a:schemeClr val="bg1">
                    <a:lumMod val="50000"/>
                  </a:schemeClr>
                </a:solidFill>
                <a:highlight>
                  <a:schemeClr val="lt1"/>
                </a:highlight>
              </a:rPr>
              <a:t>στο μυαλό για να τις μοιραστείτε με την οικογένεια και τους φίλους σας</a:t>
            </a:r>
            <a:endParaRPr lang="en-US" sz="1600" dirty="0">
              <a:solidFill>
                <a:schemeClr val="bg1">
                  <a:lumMod val="50000"/>
                </a:schemeClr>
              </a:solidFill>
              <a:highlight>
                <a:schemeClr val="lt1"/>
              </a:highlight>
            </a:endParaRPr>
          </a:p>
        </p:txBody>
      </p:sp>
      <p:pic>
        <p:nvPicPr>
          <p:cNvPr id="5" name="Slika 4">
            <a:extLst>
              <a:ext uri="{FF2B5EF4-FFF2-40B4-BE49-F238E27FC236}">
                <a16:creationId xmlns:a16="http://schemas.microsoft.com/office/drawing/2014/main" id="{82953136-C14E-4832-8501-B8FBF00D582B}"/>
              </a:ext>
            </a:extLst>
          </p:cNvPr>
          <p:cNvPicPr>
            <a:picLocks noChangeAspect="1"/>
          </p:cNvPicPr>
          <p:nvPr/>
        </p:nvPicPr>
        <p:blipFill rotWithShape="1">
          <a:blip r:embed="rId2" cstate="print"/>
          <a:srcRect l="17358" t="4073" r="9068"/>
          <a:stretch/>
        </p:blipFill>
        <p:spPr>
          <a:xfrm>
            <a:off x="6203749" y="1367164"/>
            <a:ext cx="5522584" cy="4685290"/>
          </a:xfrm>
          <a:prstGeom prst="rect">
            <a:avLst/>
          </a:prstGeom>
        </p:spPr>
      </p:pic>
      <p:sp>
        <p:nvSpPr>
          <p:cNvPr id="7" name="TextBox 2">
            <a:extLst>
              <a:ext uri="{FF2B5EF4-FFF2-40B4-BE49-F238E27FC236}">
                <a16:creationId xmlns:a16="http://schemas.microsoft.com/office/drawing/2014/main" id="{A10F81F3-A7CF-466B-A123-95EB59A03DE2}"/>
              </a:ext>
            </a:extLst>
          </p:cNvPr>
          <p:cNvSpPr txBox="1"/>
          <p:nvPr/>
        </p:nvSpPr>
        <p:spPr>
          <a:xfrm>
            <a:off x="1055650" y="21268"/>
            <a:ext cx="10080703" cy="461665"/>
          </a:xfrm>
          <a:prstGeom prst="rect">
            <a:avLst/>
          </a:prstGeom>
          <a:noFill/>
        </p:spPr>
        <p:txBody>
          <a:bodyPr wrap="square" rtlCol="0">
            <a:spAutoFit/>
          </a:bodyPr>
          <a:lstStyle/>
          <a:p>
            <a:pPr algn="ctr"/>
            <a:r>
              <a:rPr lang="el-GR" sz="2400" b="1" dirty="0">
                <a:solidFill>
                  <a:schemeClr val="bg1"/>
                </a:solidFill>
              </a:rPr>
              <a:t>10 συμβουλές για τη δημιουργία αξέχαστων εμπειριών</a:t>
            </a:r>
          </a:p>
        </p:txBody>
      </p:sp>
    </p:spTree>
    <p:extLst>
      <p:ext uri="{BB962C8B-B14F-4D97-AF65-F5344CB8AC3E}">
        <p14:creationId xmlns:p14="http://schemas.microsoft.com/office/powerpoint/2010/main" val="29879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3AFB0E0-256C-4AB7-A8DB-CD3FB42CC2FF}"/>
              </a:ext>
            </a:extLst>
          </p:cNvPr>
          <p:cNvSpPr>
            <a:spLocks noGrp="1"/>
          </p:cNvSpPr>
          <p:nvPr>
            <p:ph type="sldNum" sz="quarter" idx="14"/>
          </p:nvPr>
        </p:nvSpPr>
        <p:spPr/>
        <p:txBody>
          <a:bodyPr/>
          <a:lstStyle/>
          <a:p>
            <a:fld id="{9C527BFA-2C0E-4CEC-B6A5-913A56FEF4B4}" type="slidenum">
              <a:rPr lang="fr-CA" smtClean="0"/>
              <a:pPr/>
              <a:t>54</a:t>
            </a:fld>
            <a:endParaRPr lang="fr-CA" dirty="0"/>
          </a:p>
        </p:txBody>
      </p:sp>
      <p:sp>
        <p:nvSpPr>
          <p:cNvPr id="3" name="Označba mesta besedila 2">
            <a:extLst>
              <a:ext uri="{FF2B5EF4-FFF2-40B4-BE49-F238E27FC236}">
                <a16:creationId xmlns:a16="http://schemas.microsoft.com/office/drawing/2014/main" id="{E4F2EB2D-0E16-4AD5-A70C-BF44EEE1FFE5}"/>
              </a:ext>
            </a:extLst>
          </p:cNvPr>
          <p:cNvSpPr>
            <a:spLocks noGrp="1"/>
          </p:cNvSpPr>
          <p:nvPr>
            <p:ph type="body" sz="quarter" idx="15"/>
          </p:nvPr>
        </p:nvSpPr>
        <p:spPr>
          <a:xfrm>
            <a:off x="465669" y="1041169"/>
            <a:ext cx="11260668" cy="631527"/>
          </a:xfrm>
        </p:spPr>
        <p:txBody>
          <a:bodyPr/>
          <a:lstStyle/>
          <a:p>
            <a:pPr algn="ctr"/>
            <a:r>
              <a:rPr lang="el-GR" sz="2800" dirty="0"/>
              <a:t>Ανακεφαλαιώνοντας τα συμπεράσματα της πλήρους διαδρομής σχεδιασμού.</a:t>
            </a:r>
          </a:p>
        </p:txBody>
      </p:sp>
      <p:sp>
        <p:nvSpPr>
          <p:cNvPr id="4" name="Označba mesta besedila 3">
            <a:extLst>
              <a:ext uri="{FF2B5EF4-FFF2-40B4-BE49-F238E27FC236}">
                <a16:creationId xmlns:a16="http://schemas.microsoft.com/office/drawing/2014/main" id="{4E7C1478-BB7F-47F5-961D-64356F5EE8BD}"/>
              </a:ext>
            </a:extLst>
          </p:cNvPr>
          <p:cNvSpPr>
            <a:spLocks noGrp="1"/>
          </p:cNvSpPr>
          <p:nvPr>
            <p:ph type="body" sz="quarter" idx="19"/>
          </p:nvPr>
        </p:nvSpPr>
        <p:spPr>
          <a:xfrm>
            <a:off x="846162" y="1842308"/>
            <a:ext cx="10699844" cy="4221335"/>
          </a:xfrm>
        </p:spPr>
        <p:txBody>
          <a:bodyPr numCol="1"/>
          <a:lstStyle/>
          <a:p>
            <a:pPr algn="l">
              <a:lnSpc>
                <a:spcPct val="115000"/>
              </a:lnSpc>
              <a:buClr>
                <a:schemeClr val="dk1"/>
              </a:buClr>
              <a:buSzPts val="1100"/>
            </a:pPr>
            <a:endParaRPr lang="en-GB" sz="1000" dirty="0"/>
          </a:p>
          <a:p>
            <a:pPr algn="l">
              <a:lnSpc>
                <a:spcPct val="115000"/>
              </a:lnSpc>
              <a:buClr>
                <a:schemeClr val="dk1"/>
              </a:buClr>
              <a:buSzPts val="1100"/>
            </a:pPr>
            <a:r>
              <a:rPr lang="el-GR" sz="2000" dirty="0">
                <a:highlight>
                  <a:schemeClr val="lt1"/>
                </a:highlight>
              </a:rPr>
              <a:t>Υπάρχουν πολλά </a:t>
            </a:r>
            <a:r>
              <a:rPr lang="el-GR" sz="2000" b="1" dirty="0">
                <a:highlight>
                  <a:schemeClr val="lt1"/>
                </a:highlight>
              </a:rPr>
              <a:t>παραδείγματα ψηφιακών τεχνολογιών </a:t>
            </a:r>
            <a:r>
              <a:rPr lang="el-GR" sz="2000" dirty="0">
                <a:highlight>
                  <a:schemeClr val="lt1"/>
                </a:highlight>
              </a:rPr>
              <a:t>που μπορούν να καλύψουν τις ανάγκες σας και να στοχεύσουν στο επιθυμητό κοινό.</a:t>
            </a:r>
          </a:p>
          <a:p>
            <a:pPr algn="l">
              <a:lnSpc>
                <a:spcPct val="115000"/>
              </a:lnSpc>
              <a:buClr>
                <a:schemeClr val="dk1"/>
              </a:buClr>
              <a:buSzPts val="1100"/>
            </a:pPr>
            <a:endParaRPr lang="el-GR" sz="2000" dirty="0">
              <a:highlight>
                <a:schemeClr val="lt1"/>
              </a:highlight>
            </a:endParaRPr>
          </a:p>
          <a:p>
            <a:pPr algn="l">
              <a:lnSpc>
                <a:spcPct val="115000"/>
              </a:lnSpc>
              <a:buClr>
                <a:schemeClr val="dk1"/>
              </a:buClr>
              <a:buSzPts val="1100"/>
            </a:pPr>
            <a:r>
              <a:rPr lang="el-GR" sz="2000" dirty="0">
                <a:highlight>
                  <a:schemeClr val="lt1"/>
                </a:highlight>
              </a:rPr>
              <a:t>Φροντίστε να συνδέετε τις τεχνολογίες με την ιστορία που θέλετε, να μεταδώσετε και να προσθέσετε τις </a:t>
            </a:r>
            <a:r>
              <a:rPr lang="el-GR" sz="2000" dirty="0" err="1">
                <a:highlight>
                  <a:schemeClr val="lt1"/>
                </a:highlight>
              </a:rPr>
              <a:t>wow</a:t>
            </a:r>
            <a:r>
              <a:rPr lang="el-GR" sz="2000" dirty="0">
                <a:highlight>
                  <a:schemeClr val="lt1"/>
                </a:highlight>
              </a:rPr>
              <a:t> στιγμές στην όλη εμπειρία για να την κάνετε πιο ελκυστική και περιπετειώδη.</a:t>
            </a:r>
          </a:p>
          <a:p>
            <a:pPr algn="l">
              <a:lnSpc>
                <a:spcPct val="115000"/>
              </a:lnSpc>
              <a:buClr>
                <a:schemeClr val="dk1"/>
              </a:buClr>
              <a:buSzPts val="1100"/>
            </a:pPr>
            <a:endParaRPr lang="el-GR" sz="2000" dirty="0">
              <a:highlight>
                <a:schemeClr val="lt1"/>
              </a:highlight>
            </a:endParaRPr>
          </a:p>
          <a:p>
            <a:pPr algn="l">
              <a:lnSpc>
                <a:spcPct val="115000"/>
              </a:lnSpc>
              <a:buClr>
                <a:schemeClr val="dk1"/>
              </a:buClr>
              <a:buSzPts val="1100"/>
            </a:pPr>
            <a:r>
              <a:rPr lang="el-GR" sz="2000" dirty="0">
                <a:highlight>
                  <a:schemeClr val="lt1"/>
                </a:highlight>
              </a:rPr>
              <a:t>Στις διαφάνειες που ακολουθούν, θα δούμε ένα τελικό πρακτικό παράδειγμα που θα σας καθοδηγήσει σε μερικά από τα βήματα σχεδιασμού για </a:t>
            </a:r>
            <a:r>
              <a:rPr lang="el-GR" sz="2000" b="1" dirty="0">
                <a:highlight>
                  <a:schemeClr val="lt1"/>
                </a:highlight>
              </a:rPr>
              <a:t>τη μετατροπή μιας Τουριστικής Εμπειρίας σε μια Εμπειρία Εμβάθυνσης στον Τουρισμό</a:t>
            </a:r>
            <a:r>
              <a:rPr lang="el-GR" sz="2000" dirty="0">
                <a:highlight>
                  <a:schemeClr val="lt1"/>
                </a:highlight>
              </a:rPr>
              <a:t>. </a:t>
            </a:r>
            <a:endParaRPr lang="en-GB" sz="2000" dirty="0"/>
          </a:p>
        </p:txBody>
      </p:sp>
    </p:spTree>
    <p:extLst>
      <p:ext uri="{BB962C8B-B14F-4D97-AF65-F5344CB8AC3E}">
        <p14:creationId xmlns:p14="http://schemas.microsoft.com/office/powerpoint/2010/main" val="192539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99956"/>
            <a:ext cx="11260668" cy="631527"/>
          </a:xfrm>
        </p:spPr>
        <p:txBody>
          <a:bodyPr/>
          <a:lstStyle/>
          <a:p>
            <a:r>
              <a:rPr lang="el-GR" sz="2000" dirty="0">
                <a:solidFill>
                  <a:schemeClr val="bg1"/>
                </a:solidFill>
              </a:rPr>
              <a:t>Μελέτη περίπτωσης σχεδιασμού - περιοχή </a:t>
            </a:r>
            <a:r>
              <a:rPr lang="el-GR" sz="2000" dirty="0" err="1">
                <a:solidFill>
                  <a:schemeClr val="bg1"/>
                </a:solidFill>
              </a:rPr>
              <a:t>Posavje</a:t>
            </a:r>
            <a:r>
              <a:rPr lang="el-GR" sz="2000" dirty="0">
                <a:solidFill>
                  <a:schemeClr val="bg1"/>
                </a:solidFill>
              </a:rPr>
              <a:t>, </a:t>
            </a:r>
            <a:r>
              <a:rPr lang="en-GB" sz="2000" dirty="0">
                <a:solidFill>
                  <a:schemeClr val="bg1"/>
                </a:solidFill>
              </a:rPr>
              <a:t>Slovenia</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37719" y="1238398"/>
            <a:ext cx="6988851" cy="5519648"/>
          </a:xfrm>
        </p:spPr>
        <p:txBody>
          <a:bodyPr numCol="1"/>
          <a:lstStyle/>
          <a:p>
            <a:pPr algn="l"/>
            <a:r>
              <a:rPr lang="el-GR" sz="2000" dirty="0"/>
              <a:t>Αυτή η βιωματική εμπειρία τουρισμού σχεδιάστηκε για έναν οργανισμό περιφερειακής ανάπτυξης </a:t>
            </a:r>
            <a:r>
              <a:rPr lang="en-GB" sz="2000" b="1" dirty="0">
                <a:solidFill>
                  <a:schemeClr val="bg1">
                    <a:lumMod val="50000"/>
                  </a:schemeClr>
                </a:solidFill>
                <a:hlinkClick r:id="rId2">
                  <a:extLst>
                    <a:ext uri="{A12FA001-AC4F-418D-AE19-62706E023703}">
                      <ahyp:hlinkClr xmlns:ahyp="http://schemas.microsoft.com/office/drawing/2018/hyperlinkcolor" val="tx"/>
                    </a:ext>
                  </a:extLst>
                </a:hlinkClick>
              </a:rPr>
              <a:t>RRA </a:t>
            </a:r>
            <a:r>
              <a:rPr lang="en-GB" sz="2000" b="1" dirty="0" err="1">
                <a:solidFill>
                  <a:schemeClr val="bg1">
                    <a:lumMod val="50000"/>
                  </a:schemeClr>
                </a:solidFill>
                <a:hlinkClick r:id="rId2">
                  <a:extLst>
                    <a:ext uri="{A12FA001-AC4F-418D-AE19-62706E023703}">
                      <ahyp:hlinkClr xmlns:ahyp="http://schemas.microsoft.com/office/drawing/2018/hyperlinkcolor" val="tx"/>
                    </a:ext>
                  </a:extLst>
                </a:hlinkClick>
              </a:rPr>
              <a:t>Posavje</a:t>
            </a:r>
            <a:r>
              <a:rPr lang="en-GB" sz="2000" b="1" dirty="0">
                <a:solidFill>
                  <a:schemeClr val="bg1">
                    <a:lumMod val="50000"/>
                  </a:schemeClr>
                </a:solidFill>
              </a:rPr>
              <a:t> </a:t>
            </a:r>
            <a:r>
              <a:rPr lang="el-GR" sz="2000" dirty="0"/>
              <a:t>από την περιοχή </a:t>
            </a:r>
            <a:r>
              <a:rPr lang="el-GR" sz="2000" dirty="0" err="1"/>
              <a:t>Posavje</a:t>
            </a:r>
            <a:r>
              <a:rPr lang="el-GR" sz="2000" dirty="0"/>
              <a:t> στη Σλοβενία, η οποία είναι γνωστή για πολλά κάστρα</a:t>
            </a:r>
            <a:r>
              <a:rPr lang="en-GB" sz="2000" b="1" dirty="0"/>
              <a:t>.</a:t>
            </a:r>
            <a:r>
              <a:rPr lang="en-GB" sz="2000" dirty="0"/>
              <a:t> </a:t>
            </a:r>
            <a:r>
              <a:rPr lang="en-GB" sz="2000" b="1" dirty="0">
                <a:hlinkClick r:id="rId3"/>
              </a:rPr>
              <a:t>The Royal Seven</a:t>
            </a:r>
            <a:r>
              <a:rPr lang="en-GB" sz="2000" dirty="0"/>
              <a:t> </a:t>
            </a:r>
          </a:p>
          <a:p>
            <a:pPr algn="l"/>
            <a:endParaRPr lang="en-GB" dirty="0"/>
          </a:p>
          <a:p>
            <a:pPr algn="l"/>
            <a:r>
              <a:rPr lang="el-GR" sz="2000" b="1" dirty="0"/>
              <a:t>Ο κύριος στόχος του έργου ήταν η προώθηση αυτών των κάστρων, τα οποία είναι: </a:t>
            </a:r>
          </a:p>
          <a:p>
            <a:pPr algn="l"/>
            <a:endParaRPr lang="en-GB" sz="1000" dirty="0"/>
          </a:p>
          <a:p>
            <a:pPr marL="342900" indent="-342900" algn="l">
              <a:buClr>
                <a:srgbClr val="E43794"/>
              </a:buClr>
              <a:buFont typeface="Arial" panose="020B0604020202020204" pitchFamily="34" charset="0"/>
              <a:buChar char="•"/>
            </a:pPr>
            <a:r>
              <a:rPr lang="el-GR" sz="2000" dirty="0"/>
              <a:t>παλιά, μεγαλοπρεπή και μοναδικά (από τον Μεσαίωνα έως το Μπαρόκ), </a:t>
            </a:r>
          </a:p>
          <a:p>
            <a:pPr marL="342900" indent="-342900" algn="l">
              <a:buClr>
                <a:srgbClr val="E43794"/>
              </a:buClr>
              <a:buFont typeface="Arial" panose="020B0604020202020204" pitchFamily="34" charset="0"/>
              <a:buChar char="•"/>
            </a:pPr>
            <a:r>
              <a:rPr lang="el-GR" sz="2000" dirty="0"/>
              <a:t>μυστικιστικό, με κρυμμένα μονοπάτια και ενδιαφέροντα ιστορικά γεγονότα, γεμάτο ιστορίες των ιδιοκτητών του,</a:t>
            </a:r>
          </a:p>
          <a:p>
            <a:pPr marL="342900" indent="-342900" algn="l">
              <a:buClr>
                <a:srgbClr val="E43794"/>
              </a:buClr>
              <a:buFont typeface="Arial" panose="020B0604020202020204" pitchFamily="34" charset="0"/>
              <a:buChar char="•"/>
            </a:pPr>
            <a:r>
              <a:rPr lang="el-GR" sz="2000" dirty="0"/>
              <a:t>πολύ ποικιλόμορφη, γεμάτη τέχνη και δημόσια γλυπτά. </a:t>
            </a:r>
          </a:p>
        </p:txBody>
      </p:sp>
      <p:pic>
        <p:nvPicPr>
          <p:cNvPr id="6" name="Slika 5">
            <a:extLst>
              <a:ext uri="{FF2B5EF4-FFF2-40B4-BE49-F238E27FC236}">
                <a16:creationId xmlns:a16="http://schemas.microsoft.com/office/drawing/2014/main" id="{627E832A-20FE-4FDA-9AED-F156A2E03F4A}"/>
              </a:ext>
            </a:extLst>
          </p:cNvPr>
          <p:cNvPicPr>
            <a:picLocks noChangeAspect="1"/>
          </p:cNvPicPr>
          <p:nvPr/>
        </p:nvPicPr>
        <p:blipFill>
          <a:blip r:embed="rId4" cstate="print"/>
          <a:stretch>
            <a:fillRect/>
          </a:stretch>
        </p:blipFill>
        <p:spPr>
          <a:xfrm>
            <a:off x="7957106" y="3405451"/>
            <a:ext cx="1852101" cy="1483595"/>
          </a:xfrm>
          <a:prstGeom prst="rect">
            <a:avLst/>
          </a:prstGeom>
        </p:spPr>
      </p:pic>
      <p:pic>
        <p:nvPicPr>
          <p:cNvPr id="8" name="Slika 7">
            <a:extLst>
              <a:ext uri="{FF2B5EF4-FFF2-40B4-BE49-F238E27FC236}">
                <a16:creationId xmlns:a16="http://schemas.microsoft.com/office/drawing/2014/main" id="{0D96BC0C-812D-4FFF-9940-EFFCE6FA4B5C}"/>
              </a:ext>
            </a:extLst>
          </p:cNvPr>
          <p:cNvPicPr>
            <a:picLocks noChangeAspect="1"/>
          </p:cNvPicPr>
          <p:nvPr/>
        </p:nvPicPr>
        <p:blipFill>
          <a:blip r:embed="rId5" cstate="print"/>
          <a:stretch>
            <a:fillRect/>
          </a:stretch>
        </p:blipFill>
        <p:spPr>
          <a:xfrm>
            <a:off x="9687599" y="2818588"/>
            <a:ext cx="1933072" cy="1260699"/>
          </a:xfrm>
          <a:prstGeom prst="rect">
            <a:avLst/>
          </a:prstGeom>
        </p:spPr>
      </p:pic>
      <p:pic>
        <p:nvPicPr>
          <p:cNvPr id="12" name="Slika 11">
            <a:extLst>
              <a:ext uri="{FF2B5EF4-FFF2-40B4-BE49-F238E27FC236}">
                <a16:creationId xmlns:a16="http://schemas.microsoft.com/office/drawing/2014/main" id="{0164E941-B578-40FB-B49C-FA22DBFC9224}"/>
              </a:ext>
            </a:extLst>
          </p:cNvPr>
          <p:cNvPicPr>
            <a:picLocks noChangeAspect="1"/>
          </p:cNvPicPr>
          <p:nvPr/>
        </p:nvPicPr>
        <p:blipFill>
          <a:blip r:embed="rId6" cstate="print"/>
          <a:stretch>
            <a:fillRect/>
          </a:stretch>
        </p:blipFill>
        <p:spPr>
          <a:xfrm>
            <a:off x="7979049" y="1826540"/>
            <a:ext cx="2086611" cy="1202564"/>
          </a:xfrm>
          <a:prstGeom prst="rect">
            <a:avLst/>
          </a:prstGeom>
        </p:spPr>
      </p:pic>
      <p:pic>
        <p:nvPicPr>
          <p:cNvPr id="14" name="Slika 13">
            <a:extLst>
              <a:ext uri="{FF2B5EF4-FFF2-40B4-BE49-F238E27FC236}">
                <a16:creationId xmlns:a16="http://schemas.microsoft.com/office/drawing/2014/main" id="{C7E55BBD-A23A-4073-BCFC-2E87FF02C461}"/>
              </a:ext>
            </a:extLst>
          </p:cNvPr>
          <p:cNvPicPr>
            <a:picLocks noChangeAspect="1"/>
          </p:cNvPicPr>
          <p:nvPr/>
        </p:nvPicPr>
        <p:blipFill>
          <a:blip r:embed="rId7" cstate="print"/>
          <a:stretch>
            <a:fillRect/>
          </a:stretch>
        </p:blipFill>
        <p:spPr>
          <a:xfrm>
            <a:off x="7952979" y="5463680"/>
            <a:ext cx="2162283" cy="1147923"/>
          </a:xfrm>
          <a:prstGeom prst="rect">
            <a:avLst/>
          </a:prstGeom>
        </p:spPr>
      </p:pic>
      <p:pic>
        <p:nvPicPr>
          <p:cNvPr id="16" name="Slika 15">
            <a:extLst>
              <a:ext uri="{FF2B5EF4-FFF2-40B4-BE49-F238E27FC236}">
                <a16:creationId xmlns:a16="http://schemas.microsoft.com/office/drawing/2014/main" id="{2A0F8B9C-EC61-4E09-B0DC-C0C654EF7791}"/>
              </a:ext>
            </a:extLst>
          </p:cNvPr>
          <p:cNvPicPr>
            <a:picLocks noChangeAspect="1"/>
          </p:cNvPicPr>
          <p:nvPr/>
        </p:nvPicPr>
        <p:blipFill>
          <a:blip r:embed="rId8" cstate="print"/>
          <a:stretch>
            <a:fillRect/>
          </a:stretch>
        </p:blipFill>
        <p:spPr>
          <a:xfrm>
            <a:off x="9261750" y="4559731"/>
            <a:ext cx="2464583" cy="1068824"/>
          </a:xfrm>
          <a:prstGeom prst="rect">
            <a:avLst/>
          </a:prstGeom>
        </p:spPr>
      </p:pic>
      <p:pic>
        <p:nvPicPr>
          <p:cNvPr id="10" name="Slika 9">
            <a:extLst>
              <a:ext uri="{FF2B5EF4-FFF2-40B4-BE49-F238E27FC236}">
                <a16:creationId xmlns:a16="http://schemas.microsoft.com/office/drawing/2014/main" id="{81552491-6FED-48F0-BD23-1B7A65BAC2E0}"/>
              </a:ext>
            </a:extLst>
          </p:cNvPr>
          <p:cNvPicPr>
            <a:picLocks noChangeAspect="1"/>
          </p:cNvPicPr>
          <p:nvPr/>
        </p:nvPicPr>
        <p:blipFill>
          <a:blip r:embed="rId9" cstate="print"/>
          <a:stretch>
            <a:fillRect/>
          </a:stretch>
        </p:blipFill>
        <p:spPr>
          <a:xfrm>
            <a:off x="9781350" y="1074019"/>
            <a:ext cx="1908508" cy="1327967"/>
          </a:xfrm>
          <a:prstGeom prst="rect">
            <a:avLst/>
          </a:prstGeom>
        </p:spPr>
      </p:pic>
    </p:spTree>
    <p:extLst>
      <p:ext uri="{BB962C8B-B14F-4D97-AF65-F5344CB8AC3E}">
        <p14:creationId xmlns:p14="http://schemas.microsoft.com/office/powerpoint/2010/main" val="1814283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137162" y="93036"/>
            <a:ext cx="11589175" cy="631527"/>
          </a:xfrm>
        </p:spPr>
        <p:txBody>
          <a:bodyPr/>
          <a:lstStyle/>
          <a:p>
            <a:r>
              <a:rPr lang="el-GR" sz="2000" dirty="0">
                <a:solidFill>
                  <a:schemeClr val="bg1"/>
                </a:solidFill>
              </a:rPr>
              <a:t>Λαμβάνοντας υπόψη τις ανάγκες και τις δυνατότητες του οργανισμού</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27381" y="1119078"/>
            <a:ext cx="11260667" cy="5738923"/>
          </a:xfrm>
        </p:spPr>
        <p:txBody>
          <a:bodyPr numCol="1"/>
          <a:lstStyle/>
          <a:p>
            <a:pPr algn="l"/>
            <a:r>
              <a:rPr lang="el-GR" sz="1800" dirty="0"/>
              <a:t>Οι ανάγκες του επενδυτή ήταν οι εξής: </a:t>
            </a:r>
          </a:p>
          <a:p>
            <a:pPr algn="l"/>
            <a:endParaRPr lang="el-GR" sz="2000" dirty="0"/>
          </a:p>
          <a:p>
            <a:pPr algn="l">
              <a:buFont typeface="Arial" pitchFamily="34" charset="0"/>
              <a:buChar char="•"/>
            </a:pPr>
            <a:r>
              <a:rPr lang="el-GR" sz="1800" dirty="0"/>
              <a:t>η διατήρηση επτά κάστρων για τις μελλοντικές γενιές με την </a:t>
            </a:r>
            <a:r>
              <a:rPr lang="el-GR" sz="1800" dirty="0" err="1"/>
              <a:t>ψηφιοποίησή</a:t>
            </a:r>
            <a:r>
              <a:rPr lang="el-GR" sz="1800" dirty="0"/>
              <a:t> τους. </a:t>
            </a:r>
          </a:p>
          <a:p>
            <a:pPr algn="l">
              <a:buFont typeface="Arial" pitchFamily="34" charset="0"/>
              <a:buChar char="•"/>
            </a:pPr>
            <a:r>
              <a:rPr lang="el-GR" sz="1800" dirty="0"/>
              <a:t>η </a:t>
            </a:r>
            <a:r>
              <a:rPr lang="el-GR" sz="1800" dirty="0" err="1"/>
              <a:t>διαδραστική</a:t>
            </a:r>
            <a:r>
              <a:rPr lang="el-GR" sz="1800" dirty="0"/>
              <a:t> εκπαίδευση των επισκεπτών σχετικά με την πολιτιστική κληρονομιά και η </a:t>
            </a:r>
            <a:r>
              <a:rPr lang="el-GR" sz="1800" dirty="0" err="1"/>
              <a:t>εμβάπτισή</a:t>
            </a:r>
            <a:r>
              <a:rPr lang="el-GR" sz="1800" dirty="0"/>
              <a:t> τους στην ιστορική ιστορία και τις ιδιαιτερότητες των χώρων </a:t>
            </a:r>
          </a:p>
          <a:p>
            <a:pPr algn="l">
              <a:buFont typeface="Arial" pitchFamily="34" charset="0"/>
              <a:buChar char="•"/>
            </a:pPr>
            <a:r>
              <a:rPr lang="el-GR" sz="1800" dirty="0"/>
              <a:t>βελτίωση της προβολής των κάστρων, η οποία περιοριζόταν σε έναν </a:t>
            </a:r>
            <a:r>
              <a:rPr lang="el-GR" sz="1800" dirty="0" err="1"/>
              <a:t>ιστότοπο</a:t>
            </a:r>
            <a:r>
              <a:rPr lang="el-GR" sz="1800" dirty="0"/>
              <a:t>, χωρίς ελκυστικό και ελκυστικό ψηφιακό υλικό ούτε κανάλια επικοινωνίας. </a:t>
            </a:r>
          </a:p>
          <a:p>
            <a:pPr algn="l">
              <a:buFont typeface="Arial" pitchFamily="34" charset="0"/>
              <a:buChar char="•"/>
            </a:pPr>
            <a:r>
              <a:rPr lang="el-GR" sz="1800" dirty="0"/>
              <a:t>ανακατεύθυνση των τουριστών από τα πιο πολυσύχναστα σημεία σε λιγότερο πολυσύχναστα σημεία της περιοχής, παρακινώντας τους να προγραμματίσουν ένα ταξίδι μισής ημέρας σε κάποιο από τα απομακρυσμένα κάστρα που είναι διάσπαρτα στην περιοχή.</a:t>
            </a:r>
          </a:p>
          <a:p>
            <a:pPr algn="l"/>
            <a:endParaRPr lang="en-GB" sz="900" dirty="0"/>
          </a:p>
          <a:p>
            <a:pPr algn="l"/>
            <a:r>
              <a:rPr lang="el-GR" sz="2000" dirty="0"/>
              <a:t>Οι διαχειριστές του έργου είχαν την ευκαιρία να συνεργαστούν με </a:t>
            </a:r>
            <a:r>
              <a:rPr lang="el-GR" sz="2000" dirty="0">
                <a:solidFill>
                  <a:schemeClr val="bg1">
                    <a:lumMod val="50000"/>
                  </a:schemeClr>
                </a:solidFill>
                <a:hlinkClick r:id="rId2"/>
              </a:rPr>
              <a:t>κάστρα </a:t>
            </a:r>
            <a:r>
              <a:rPr lang="en-GB" sz="2000" dirty="0"/>
              <a:t>, </a:t>
            </a:r>
            <a:r>
              <a:rPr lang="el-GR" sz="2000" dirty="0"/>
              <a:t>μουσεία, τοπικοί τουριστικοί οργανισμοί και φορείς παροχής τουριστικών υπηρεσιών. Το ITE αναπτύχθηκε από επαγγελματίες από μία</a:t>
            </a:r>
            <a:r>
              <a:rPr lang="en-GB" sz="2000" dirty="0"/>
              <a:t> </a:t>
            </a:r>
            <a:r>
              <a:rPr lang="el-GR" sz="2000" dirty="0">
                <a:solidFill>
                  <a:schemeClr val="bg1">
                    <a:lumMod val="50000"/>
                  </a:schemeClr>
                </a:solidFill>
                <a:hlinkClick r:id="rId3"/>
              </a:rPr>
              <a:t>τεχνολογική εταιρεία στην Σλοβενία</a:t>
            </a:r>
            <a:r>
              <a:rPr lang="en-GB" sz="2000" dirty="0"/>
              <a:t>. </a:t>
            </a:r>
            <a:r>
              <a:rPr lang="el-GR" sz="2000" dirty="0"/>
              <a:t>Το έργο συγχρηματοδοτήθηκε με κονδύλια από την ΕΕ και τη Δημοκρατία της Σλοβενίας. </a:t>
            </a:r>
            <a:endParaRPr lang="en-GB" sz="1800" dirty="0"/>
          </a:p>
        </p:txBody>
      </p:sp>
    </p:spTree>
    <p:extLst>
      <p:ext uri="{BB962C8B-B14F-4D97-AF65-F5344CB8AC3E}">
        <p14:creationId xmlns:p14="http://schemas.microsoft.com/office/powerpoint/2010/main" val="176945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57</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89546"/>
            <a:ext cx="11260668" cy="631527"/>
          </a:xfrm>
        </p:spPr>
        <p:txBody>
          <a:bodyPr/>
          <a:lstStyle/>
          <a:p>
            <a:r>
              <a:rPr lang="el-GR" sz="3200" dirty="0">
                <a:solidFill>
                  <a:schemeClr val="bg1"/>
                </a:solidFill>
              </a:rPr>
              <a:t>Επιλογή του κοινού-στόχου</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335361" y="764705"/>
            <a:ext cx="5782732" cy="4871699"/>
          </a:xfrm>
        </p:spPr>
        <p:txBody>
          <a:bodyPr numCol="1"/>
          <a:lstStyle/>
          <a:p>
            <a:pPr algn="l"/>
            <a:r>
              <a:rPr lang="el-GR" sz="2000" dirty="0"/>
              <a:t>Το κοινό-στόχος που προσδιορίστηκε ήταν:</a:t>
            </a:r>
          </a:p>
          <a:p>
            <a:pPr algn="l"/>
            <a:endParaRPr lang="en-GB" sz="900" dirty="0"/>
          </a:p>
          <a:p>
            <a:pPr marL="342900" indent="-342900" algn="l">
              <a:buClr>
                <a:srgbClr val="E43794"/>
              </a:buClr>
              <a:buFont typeface="Arial" panose="020B0604020202020204" pitchFamily="34" charset="0"/>
              <a:buChar char="•"/>
            </a:pPr>
            <a:r>
              <a:rPr lang="en-GB" sz="2000" dirty="0"/>
              <a:t> </a:t>
            </a:r>
            <a:r>
              <a:rPr lang="el-GR" sz="2000" dirty="0"/>
              <a:t>το </a:t>
            </a:r>
            <a:r>
              <a:rPr lang="el-GR" sz="2000" b="1" dirty="0"/>
              <a:t>"ευρύ κοινό"</a:t>
            </a:r>
            <a:r>
              <a:rPr lang="el-GR" sz="2000" dirty="0"/>
              <a:t>, εκτός των τακτικών επισκεπτών των μουσείων και των γκαλερί</a:t>
            </a:r>
          </a:p>
          <a:p>
            <a:pPr marL="342900" indent="-342900" algn="l">
              <a:buClr>
                <a:srgbClr val="E43794"/>
              </a:buClr>
              <a:buFont typeface="Arial" panose="020B0604020202020204" pitchFamily="34" charset="0"/>
              <a:buChar char="•"/>
            </a:pPr>
            <a:r>
              <a:rPr lang="el-GR" sz="2000" dirty="0"/>
              <a:t>ψηφιακοί ιθαγενείς, </a:t>
            </a:r>
          </a:p>
          <a:p>
            <a:pPr marL="342900" indent="-342900" algn="l">
              <a:buClr>
                <a:srgbClr val="E43794"/>
              </a:buClr>
              <a:buFont typeface="Arial" panose="020B0604020202020204" pitchFamily="34" charset="0"/>
              <a:buChar char="•"/>
            </a:pPr>
            <a:r>
              <a:rPr lang="el-GR" sz="2000" dirty="0"/>
              <a:t>ψηφιακοί μετανάστες.</a:t>
            </a:r>
          </a:p>
          <a:p>
            <a:pPr algn="l"/>
            <a:endParaRPr lang="en-GB" sz="2000" dirty="0"/>
          </a:p>
          <a:p>
            <a:pPr algn="l"/>
            <a:r>
              <a:rPr lang="el-GR" sz="2000" dirty="0"/>
              <a:t>Ήθελαν ιδιαίτερα να προσελκύσουν </a:t>
            </a:r>
            <a:r>
              <a:rPr lang="el-GR" sz="2000" b="1" dirty="0"/>
              <a:t>οικογένειες με μικρά παιδιά </a:t>
            </a:r>
            <a:r>
              <a:rPr lang="el-GR" sz="2000" dirty="0"/>
              <a:t>για να γνωρίσουν τα κάστρα και να περάσουν ένα ή περισσότερα απογεύματα σε ένα ή περισσότερα από τα κάστρα. </a:t>
            </a:r>
          </a:p>
          <a:p>
            <a:endParaRPr lang="en-GB" dirty="0"/>
          </a:p>
          <a:p>
            <a:endParaRPr lang="en-GB" dirty="0"/>
          </a:p>
        </p:txBody>
      </p:sp>
      <p:pic>
        <p:nvPicPr>
          <p:cNvPr id="6" name="Slika 5">
            <a:extLst>
              <a:ext uri="{FF2B5EF4-FFF2-40B4-BE49-F238E27FC236}">
                <a16:creationId xmlns:a16="http://schemas.microsoft.com/office/drawing/2014/main" id="{7D2B2397-12FF-43EC-9D45-753F5BB7E051}"/>
              </a:ext>
            </a:extLst>
          </p:cNvPr>
          <p:cNvPicPr>
            <a:picLocks noChangeAspect="1"/>
          </p:cNvPicPr>
          <p:nvPr/>
        </p:nvPicPr>
        <p:blipFill rotWithShape="1">
          <a:blip r:embed="rId2" cstate="print"/>
          <a:srcRect r="3081"/>
          <a:stretch/>
        </p:blipFill>
        <p:spPr>
          <a:xfrm>
            <a:off x="6434911" y="1346533"/>
            <a:ext cx="5173671" cy="4871699"/>
          </a:xfrm>
          <a:prstGeom prst="rect">
            <a:avLst/>
          </a:prstGeom>
        </p:spPr>
      </p:pic>
    </p:spTree>
    <p:extLst>
      <p:ext uri="{BB962C8B-B14F-4D97-AF65-F5344CB8AC3E}">
        <p14:creationId xmlns:p14="http://schemas.microsoft.com/office/powerpoint/2010/main" val="198056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58</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87439" y="75401"/>
            <a:ext cx="11260668" cy="631527"/>
          </a:xfrm>
        </p:spPr>
        <p:txBody>
          <a:bodyPr/>
          <a:lstStyle/>
          <a:p>
            <a:r>
              <a:rPr lang="el-GR" sz="3200" dirty="0">
                <a:solidFill>
                  <a:schemeClr val="bg1"/>
                </a:solidFill>
              </a:rPr>
              <a:t>Γνωρίζοντας το κοινό-στόχο</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7439" y="1111910"/>
            <a:ext cx="5719232" cy="5468847"/>
          </a:xfrm>
        </p:spPr>
        <p:txBody>
          <a:bodyPr numCol="1"/>
          <a:lstStyle/>
          <a:p>
            <a:pPr algn="l"/>
            <a:r>
              <a:rPr lang="el-GR" sz="1800" dirty="0"/>
              <a:t>Ήταν σημαντικό να γνωρίζουμε τις συνήθειες και τα ενδιαφέροντα του κοινού-στόχου. </a:t>
            </a:r>
          </a:p>
          <a:p>
            <a:pPr algn="l"/>
            <a:endParaRPr lang="el-GR" sz="1800" dirty="0"/>
          </a:p>
          <a:p>
            <a:pPr algn="l"/>
            <a:r>
              <a:rPr lang="el-GR" sz="1800" dirty="0"/>
              <a:t>Το επιλεγμένο κοινό-στόχος δεν θεωρεί τα μουσεία και τις γκαλερί ως το πρωταρχικό του ενδιαφέρον. Οι οικογένειες αναζητούν συνήθως ιδέες για διασκεδαστικές και ενδιαφέρουσες απογευματινές εκδρομές, συχνά εκτός και/ή χωρίς μεγάλο εκ των προτέρων προγραμματισμό.</a:t>
            </a:r>
          </a:p>
          <a:p>
            <a:pPr algn="l"/>
            <a:endParaRPr lang="el-GR" sz="1800" dirty="0"/>
          </a:p>
          <a:p>
            <a:pPr algn="l"/>
            <a:r>
              <a:rPr lang="el-GR" sz="1800" dirty="0"/>
              <a:t>Η τοποθεσία επιλέχθηκε με τρόπο που να προσεγγίζει την ομάδα-στόχο στο περιβάλλον της - αποφάσισαν να εργαστούν στο τοπικό θέρετρο σπα με τις περισσότερες διανυκτερεύσεις στην περιοχή. </a:t>
            </a:r>
          </a:p>
        </p:txBody>
      </p:sp>
      <p:pic>
        <p:nvPicPr>
          <p:cNvPr id="6" name="Slika 5">
            <a:extLst>
              <a:ext uri="{FF2B5EF4-FFF2-40B4-BE49-F238E27FC236}">
                <a16:creationId xmlns:a16="http://schemas.microsoft.com/office/drawing/2014/main" id="{84F128DC-F7AB-4ED7-AE23-24174DE4890A}"/>
              </a:ext>
            </a:extLst>
          </p:cNvPr>
          <p:cNvPicPr>
            <a:picLocks noChangeAspect="1"/>
          </p:cNvPicPr>
          <p:nvPr/>
        </p:nvPicPr>
        <p:blipFill>
          <a:blip r:embed="rId2" cstate="print"/>
          <a:stretch>
            <a:fillRect/>
          </a:stretch>
        </p:blipFill>
        <p:spPr>
          <a:xfrm>
            <a:off x="6853388" y="2299303"/>
            <a:ext cx="4615493" cy="3094062"/>
          </a:xfrm>
          <a:prstGeom prst="rect">
            <a:avLst/>
          </a:prstGeom>
        </p:spPr>
      </p:pic>
    </p:spTree>
    <p:extLst>
      <p:ext uri="{BB962C8B-B14F-4D97-AF65-F5344CB8AC3E}">
        <p14:creationId xmlns:p14="http://schemas.microsoft.com/office/powerpoint/2010/main" val="255984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22021" y="6637002"/>
            <a:ext cx="4301303" cy="229565"/>
          </a:xfrm>
        </p:spPr>
        <p:txBody>
          <a:bodyPr/>
          <a:lstStyle/>
          <a:p>
            <a:fld id="{9C527BFA-2C0E-4CEC-B6A5-913A56FEF4B4}" type="slidenum">
              <a:rPr lang="fr-CA" smtClean="0"/>
              <a:pPr/>
              <a:t>59</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2798"/>
            <a:ext cx="11260668" cy="631527"/>
          </a:xfrm>
        </p:spPr>
        <p:txBody>
          <a:bodyPr/>
          <a:lstStyle/>
          <a:p>
            <a:r>
              <a:rPr lang="el-GR" sz="3200" dirty="0">
                <a:solidFill>
                  <a:schemeClr val="bg1"/>
                </a:solidFill>
              </a:rPr>
              <a:t>Δημιουργώντας το περιεχόμενο </a:t>
            </a:r>
            <a:r>
              <a:rPr lang="en-GB" sz="3200" dirty="0">
                <a:solidFill>
                  <a:schemeClr val="bg1"/>
                </a:solidFill>
              </a:rPr>
              <a:t> </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524000"/>
            <a:ext cx="11260667" cy="5342566"/>
          </a:xfrm>
        </p:spPr>
        <p:txBody>
          <a:bodyPr numCol="2"/>
          <a:lstStyle/>
          <a:p>
            <a:pPr algn="l"/>
            <a:r>
              <a:rPr lang="el-GR" sz="1800" b="1" dirty="0"/>
              <a:t>Ψηφιοποίηση υψηλής ποιότητας </a:t>
            </a:r>
            <a:r>
              <a:rPr lang="el-GR" sz="1800" dirty="0"/>
              <a:t>του εξωτερικού χώρου των κάστρων, η οποία έγινε σε τρία στάδια: </a:t>
            </a:r>
          </a:p>
          <a:p>
            <a:pPr algn="l"/>
            <a:endParaRPr lang="en-GB" sz="1800" dirty="0"/>
          </a:p>
          <a:p>
            <a:pPr marL="457200" indent="-457200" algn="l">
              <a:buFont typeface="+mj-lt"/>
              <a:buAutoNum type="arabicPeriod"/>
            </a:pPr>
            <a:r>
              <a:rPr lang="el-GR" sz="1800" dirty="0"/>
              <a:t>χρησιμοποιώντας ιπτάμενα μη επανδρωμένα αεροσκάφη εξοπλισμένα με κάμερες λήφθηκαν πολλές φωτογραφίες υψηλής ποιότητας από κάθε κάστρο από πολλές οπτικές γωνίες, διατηρώντας λεπτομερώς την οπτική κατάσταση της κληρονομιάς,</a:t>
            </a:r>
          </a:p>
          <a:p>
            <a:pPr marL="457200" indent="-457200" algn="l">
              <a:buFont typeface="+mj-lt"/>
              <a:buAutoNum type="arabicPeriod"/>
            </a:pPr>
            <a:endParaRPr lang="en-GB" sz="1800" dirty="0"/>
          </a:p>
          <a:p>
            <a:pPr marL="457200" indent="-457200" algn="l">
              <a:buFont typeface="+mj-lt"/>
              <a:buAutoNum type="arabicPeriod"/>
            </a:pPr>
            <a:r>
              <a:rPr lang="el-GR" sz="1800" dirty="0"/>
              <a:t>οι εικόνες από την τρισδιάστατη σάρωση συγχωνεύτηκαν σε ένα τρισδιάστατο μοντέλο κάνοντάς το ακόμα πιο ρεαλιστικό, δείτε τα αποτελέσματα </a:t>
            </a:r>
            <a:r>
              <a:rPr lang="en-GB" sz="1800" dirty="0"/>
              <a:t>: </a:t>
            </a:r>
            <a:r>
              <a:rPr lang="el-GR" sz="1800" b="1" dirty="0">
                <a:hlinkClick r:id="rId2"/>
              </a:rPr>
              <a:t>Η πόλη </a:t>
            </a:r>
            <a:r>
              <a:rPr lang="en-GB" sz="1800" b="1" dirty="0" err="1">
                <a:hlinkClick r:id="rId2"/>
              </a:rPr>
              <a:t>Reichenburg</a:t>
            </a:r>
            <a:br>
              <a:rPr lang="en-GB" sz="1800" dirty="0"/>
            </a:br>
            <a:endParaRPr lang="en-GB" sz="1800" dirty="0"/>
          </a:p>
          <a:p>
            <a:pPr marL="457200" indent="-457200" algn="l">
              <a:buFont typeface="+mj-lt"/>
              <a:buAutoNum type="arabicPeriod"/>
            </a:pPr>
            <a:r>
              <a:rPr lang="el-GR" sz="1800" dirty="0"/>
              <a:t>προσθήκη τρισδιάστατων ανακατασκευών (σύμφωνα με τις ιστορικές πηγές) για ορισμένα τμήματα των κάστρων που λείπουν ή βρίσκονται σε πολύ κακή κατάσταση, δείχνοντας έτσι πώς ήταν πριν.</a:t>
            </a:r>
          </a:p>
        </p:txBody>
      </p:sp>
      <p:pic>
        <p:nvPicPr>
          <p:cNvPr id="6" name="Slika 5">
            <a:extLst>
              <a:ext uri="{FF2B5EF4-FFF2-40B4-BE49-F238E27FC236}">
                <a16:creationId xmlns:a16="http://schemas.microsoft.com/office/drawing/2014/main" id="{700BB3A5-4ADD-4BB2-B2CA-6246451E0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064" y="4005065"/>
            <a:ext cx="4900429" cy="2686787"/>
          </a:xfrm>
          <a:prstGeom prst="rect">
            <a:avLst/>
          </a:prstGeom>
        </p:spPr>
      </p:pic>
      <p:sp>
        <p:nvSpPr>
          <p:cNvPr id="8" name="PoljeZBesedilom 7">
            <a:extLst>
              <a:ext uri="{FF2B5EF4-FFF2-40B4-BE49-F238E27FC236}">
                <a16:creationId xmlns:a16="http://schemas.microsoft.com/office/drawing/2014/main" id="{7ACF4D63-1150-46D9-A102-FA60CCD15E03}"/>
              </a:ext>
            </a:extLst>
          </p:cNvPr>
          <p:cNvSpPr txBox="1"/>
          <p:nvPr/>
        </p:nvSpPr>
        <p:spPr>
          <a:xfrm>
            <a:off x="2324100" y="876245"/>
            <a:ext cx="7543800" cy="461665"/>
          </a:xfrm>
          <a:prstGeom prst="rect">
            <a:avLst/>
          </a:prstGeom>
          <a:noFill/>
        </p:spPr>
        <p:txBody>
          <a:bodyPr wrap="square">
            <a:spAutoFit/>
          </a:bodyPr>
          <a:lstStyle/>
          <a:p>
            <a:pPr algn="ctr"/>
            <a:r>
              <a:rPr lang="el-GR" sz="2400" b="1" dirty="0">
                <a:solidFill>
                  <a:srgbClr val="E43794"/>
                </a:solidFill>
              </a:rPr>
              <a:t>Έχουν δημιουργηθεί 4 είδη περιεχομένου</a:t>
            </a:r>
            <a:r>
              <a:rPr lang="sl-SI" sz="2400" b="1" dirty="0">
                <a:solidFill>
                  <a:srgbClr val="E43794"/>
                </a:solidFill>
              </a:rPr>
              <a:t>!</a:t>
            </a:r>
            <a:endParaRPr lang="en-GB" sz="2400" b="1" dirty="0">
              <a:solidFill>
                <a:srgbClr val="E43794"/>
              </a:solidFill>
            </a:endParaRPr>
          </a:p>
        </p:txBody>
      </p:sp>
    </p:spTree>
    <p:extLst>
      <p:ext uri="{BB962C8B-B14F-4D97-AF65-F5344CB8AC3E}">
        <p14:creationId xmlns:p14="http://schemas.microsoft.com/office/powerpoint/2010/main" val="347869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70134"/>
            <a:ext cx="4301302" cy="229565"/>
          </a:xfrm>
        </p:spPr>
        <p:txBody>
          <a:bodyPr/>
          <a:lstStyle/>
          <a:p>
            <a:fld id="{9C527BFA-2C0E-4CEC-B6A5-913A56FEF4B4}" type="slidenum">
              <a:rPr lang="fr-CA" smtClean="0"/>
              <a:pPr/>
              <a:t>6</a:t>
            </a:fld>
            <a:endParaRPr lang="fr-CA" dirty="0"/>
          </a:p>
        </p:txBody>
      </p:sp>
      <p:pic>
        <p:nvPicPr>
          <p:cNvPr id="8" name="Google Shape;475;p43" descr="Tickets 🎫 ➡ https://vangoghexpo.com/&#10;&#10;Have you ever dreamt of stepping into a painting? 🎨&#10;Now you can!&#10;Welcome to Van Gogh: The Immersive Experience">
            <a:hlinkClick r:id="rId2"/>
            <a:extLst>
              <a:ext uri="{FF2B5EF4-FFF2-40B4-BE49-F238E27FC236}">
                <a16:creationId xmlns:a16="http://schemas.microsoft.com/office/drawing/2014/main" id="{DE2ADFA1-FE78-4F4A-9AD4-F4EE007335DD}"/>
              </a:ext>
            </a:extLst>
          </p:cNvPr>
          <p:cNvPicPr preferRelativeResize="0"/>
          <p:nvPr/>
        </p:nvPicPr>
        <p:blipFill>
          <a:blip r:embed="rId3" cstate="print">
            <a:alphaModFix/>
          </a:blip>
          <a:stretch>
            <a:fillRect/>
          </a:stretch>
        </p:blipFill>
        <p:spPr>
          <a:xfrm>
            <a:off x="6411156" y="1722585"/>
            <a:ext cx="5049915" cy="3819585"/>
          </a:xfrm>
          <a:prstGeom prst="rect">
            <a:avLst/>
          </a:prstGeom>
          <a:noFill/>
          <a:ln>
            <a:noFill/>
          </a:ln>
        </p:spPr>
      </p:pic>
      <p:sp>
        <p:nvSpPr>
          <p:cNvPr id="6" name="Text Placeholder 15">
            <a:extLst>
              <a:ext uri="{FF2B5EF4-FFF2-40B4-BE49-F238E27FC236}">
                <a16:creationId xmlns:a16="http://schemas.microsoft.com/office/drawing/2014/main" id="{63306690-1FB0-4651-BDDF-5E89386C20D3}"/>
              </a:ext>
            </a:extLst>
          </p:cNvPr>
          <p:cNvSpPr txBox="1">
            <a:spLocks/>
          </p:cNvSpPr>
          <p:nvPr/>
        </p:nvSpPr>
        <p:spPr>
          <a:xfrm>
            <a:off x="387350" y="981405"/>
            <a:ext cx="5862320" cy="5596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15000"/>
              </a:lnSpc>
              <a:spcBef>
                <a:spcPts val="0"/>
              </a:spcBef>
              <a:spcAft>
                <a:spcPts val="0"/>
              </a:spcAft>
              <a:buClr>
                <a:srgbClr val="7F7F7F"/>
              </a:buClr>
              <a:buSzPts val="1200"/>
              <a:buNone/>
            </a:pPr>
            <a:r>
              <a:rPr lang="en-GB" sz="2000" dirty="0">
                <a:solidFill>
                  <a:srgbClr val="7F7F7F"/>
                </a:solidFill>
              </a:rPr>
              <a:t>Οι σύγχρονοι ταξιδιώτες </a:t>
            </a:r>
            <a:r>
              <a:rPr lang="en-GB" sz="2000" b="1" dirty="0">
                <a:solidFill>
                  <a:schemeClr val="bg1">
                    <a:lumMod val="50000"/>
                  </a:schemeClr>
                </a:solidFill>
                <a:highlight>
                  <a:srgbClr val="FFFFFF"/>
                </a:highlight>
                <a:latin typeface="Avenir Black"/>
                <a:cs typeface="Poppins SemiBold"/>
              </a:rPr>
              <a:t>αναζητούν </a:t>
            </a:r>
            <a:r>
              <a:rPr lang="en-GB" sz="2000" dirty="0">
                <a:solidFill>
                  <a:srgbClr val="7F7F7F"/>
                </a:solidFill>
              </a:rPr>
              <a:t>σήμερα </a:t>
            </a:r>
            <a:r>
              <a:rPr lang="en-GB" sz="2000" b="1" dirty="0">
                <a:solidFill>
                  <a:schemeClr val="bg1">
                    <a:lumMod val="50000"/>
                  </a:schemeClr>
                </a:solidFill>
                <a:highlight>
                  <a:srgbClr val="FFFFFF"/>
                </a:highlight>
                <a:latin typeface="Avenir Black"/>
                <a:cs typeface="Poppins SemiBold"/>
              </a:rPr>
              <a:t>πιο καθηλωτικές και εμπλουτισμένες πολιτιστικές εμπειρίες</a:t>
            </a:r>
            <a:r>
              <a:rPr lang="en-GB" sz="2000" dirty="0">
                <a:solidFill>
                  <a:schemeClr val="bg1">
                    <a:lumMod val="50000"/>
                  </a:schemeClr>
                </a:solidFill>
                <a:highlight>
                  <a:srgbClr val="FFFFFF"/>
                </a:highlight>
                <a:latin typeface="Avenir Black"/>
                <a:cs typeface="Poppins SemiBold"/>
              </a:rPr>
              <a:t>.</a:t>
            </a:r>
            <a:endParaRPr lang="sl-SI" sz="2000">
              <a:solidFill>
                <a:schemeClr val="bg1">
                  <a:lumMod val="50000"/>
                </a:schemeClr>
              </a:solidFill>
              <a:highlight>
                <a:srgbClr val="FFFFFF"/>
              </a:highlight>
              <a:latin typeface="Avenir Black" panose="02000503020000020003" pitchFamily="2" charset="0"/>
              <a:cs typeface="Poppins SemiBold"/>
            </a:endParaRPr>
          </a:p>
          <a:p>
            <a:pPr marL="0" lvl="0" indent="0" algn="l" rtl="0">
              <a:lnSpc>
                <a:spcPct val="115000"/>
              </a:lnSpc>
              <a:spcBef>
                <a:spcPts val="0"/>
              </a:spcBef>
              <a:spcAft>
                <a:spcPts val="0"/>
              </a:spcAft>
              <a:buClr>
                <a:srgbClr val="7F7F7F"/>
              </a:buClr>
              <a:buSzPts val="1200"/>
              <a:buNone/>
            </a:pPr>
            <a:endParaRPr lang="en-GB" sz="2000" dirty="0">
              <a:solidFill>
                <a:schemeClr val="bg1">
                  <a:lumMod val="50000"/>
                </a:schemeClr>
              </a:solidFill>
              <a:highlight>
                <a:srgbClr val="FFFFFF"/>
              </a:highlight>
              <a:latin typeface="Avenir Black" panose="02000503020000020003" pitchFamily="2" charset="0"/>
              <a:cs typeface="Poppins SemiBold" pitchFamily="2" charset="77"/>
            </a:endParaRPr>
          </a:p>
          <a:p>
            <a:pPr marL="0" indent="0">
              <a:lnSpc>
                <a:spcPct val="115000"/>
              </a:lnSpc>
              <a:spcBef>
                <a:spcPts val="0"/>
              </a:spcBef>
              <a:buClr>
                <a:srgbClr val="7F7F7F"/>
              </a:buClr>
              <a:buSzPts val="1200"/>
              <a:buNone/>
            </a:pPr>
            <a:r>
              <a:rPr lang="en-GB" sz="2000" b="0" dirty="0" err="1">
                <a:solidFill>
                  <a:srgbClr val="E43794"/>
                </a:solidFill>
              </a:rPr>
              <a:t>Οι</a:t>
            </a:r>
            <a:r>
              <a:rPr lang="en-GB" sz="2000" b="0" dirty="0">
                <a:solidFill>
                  <a:srgbClr val="E43794"/>
                </a:solidFill>
              </a:rPr>
              <a:t> </a:t>
            </a:r>
            <a:r>
              <a:rPr lang="en-GB" sz="2000" b="0" dirty="0" err="1">
                <a:solidFill>
                  <a:srgbClr val="E43794"/>
                </a:solidFill>
              </a:rPr>
              <a:t>εμ</a:t>
            </a:r>
            <a:r>
              <a:rPr lang="en-GB" sz="2000" b="0" dirty="0">
                <a:solidFill>
                  <a:srgbClr val="E43794"/>
                </a:solidFill>
              </a:rPr>
              <a:t>π</a:t>
            </a:r>
            <a:r>
              <a:rPr lang="en-GB" sz="2000" b="0" dirty="0" err="1">
                <a:solidFill>
                  <a:srgbClr val="E43794"/>
                </a:solidFill>
              </a:rPr>
              <a:t>ειρίες</a:t>
            </a:r>
            <a:r>
              <a:rPr lang="en-GB" sz="2000" b="0" dirty="0">
                <a:solidFill>
                  <a:srgbClr val="E43794"/>
                </a:solidFill>
              </a:rPr>
              <a:t> </a:t>
            </a:r>
            <a:r>
              <a:rPr lang="en-GB" sz="2000" dirty="0">
                <a:solidFill>
                  <a:srgbClr val="E43794"/>
                </a:solidFill>
              </a:rPr>
              <a:t>β</a:t>
            </a:r>
            <a:r>
              <a:rPr lang="en-GB" sz="2000" dirty="0" err="1">
                <a:solidFill>
                  <a:srgbClr val="E43794"/>
                </a:solidFill>
              </a:rPr>
              <a:t>ιωμ</a:t>
            </a:r>
            <a:r>
              <a:rPr lang="en-GB" sz="2000" dirty="0">
                <a:solidFill>
                  <a:srgbClr val="E43794"/>
                </a:solidFill>
              </a:rPr>
              <a:t>α</a:t>
            </a:r>
            <a:r>
              <a:rPr lang="en-GB" sz="2000" dirty="0" err="1">
                <a:solidFill>
                  <a:srgbClr val="E43794"/>
                </a:solidFill>
              </a:rPr>
              <a:t>τικού</a:t>
            </a:r>
            <a:r>
              <a:rPr lang="en-GB" sz="2000" b="0" dirty="0">
                <a:solidFill>
                  <a:srgbClr val="E43794"/>
                </a:solidFill>
              </a:rPr>
              <a:t> </a:t>
            </a:r>
            <a:r>
              <a:rPr lang="en-GB" sz="2000" b="0" dirty="0" err="1">
                <a:solidFill>
                  <a:srgbClr val="E43794"/>
                </a:solidFill>
              </a:rPr>
              <a:t>τουρισμού</a:t>
            </a:r>
            <a:r>
              <a:rPr lang="en-GB" sz="2000" b="0" dirty="0">
                <a:solidFill>
                  <a:srgbClr val="E43794"/>
                </a:solidFill>
              </a:rPr>
              <a:t> </a:t>
            </a:r>
            <a:r>
              <a:rPr lang="en-GB" sz="2000" b="0" dirty="0" err="1">
                <a:solidFill>
                  <a:srgbClr val="7F7F7F"/>
                </a:solidFill>
              </a:rPr>
              <a:t>είν</a:t>
            </a:r>
            <a:r>
              <a:rPr lang="en-GB" sz="2000" b="0" dirty="0">
                <a:solidFill>
                  <a:srgbClr val="7F7F7F"/>
                </a:solidFill>
              </a:rPr>
              <a:t>αι </a:t>
            </a:r>
            <a:r>
              <a:rPr lang="en-GB" sz="2000" b="0" dirty="0" err="1">
                <a:solidFill>
                  <a:srgbClr val="7F7F7F"/>
                </a:solidFill>
              </a:rPr>
              <a:t>οι</a:t>
            </a:r>
            <a:r>
              <a:rPr lang="en-GB" sz="2000" b="0" dirty="0">
                <a:solidFill>
                  <a:srgbClr val="7F7F7F"/>
                </a:solidFill>
              </a:rPr>
              <a:t> </a:t>
            </a:r>
            <a:r>
              <a:rPr lang="en-GB" sz="2000" b="0" dirty="0" err="1">
                <a:solidFill>
                  <a:srgbClr val="7F7F7F"/>
                </a:solidFill>
              </a:rPr>
              <a:t>εμ</a:t>
            </a:r>
            <a:r>
              <a:rPr lang="en-GB" sz="2000" b="0" dirty="0">
                <a:solidFill>
                  <a:srgbClr val="7F7F7F"/>
                </a:solidFill>
              </a:rPr>
              <a:t>π</a:t>
            </a:r>
            <a:r>
              <a:rPr lang="en-GB" sz="2000" b="0" dirty="0" err="1">
                <a:solidFill>
                  <a:srgbClr val="7F7F7F"/>
                </a:solidFill>
              </a:rPr>
              <a:t>ειρίες</a:t>
            </a:r>
            <a:r>
              <a:rPr lang="en-GB" sz="2000" b="0" dirty="0">
                <a:solidFill>
                  <a:srgbClr val="7F7F7F"/>
                </a:solidFill>
              </a:rPr>
              <a:t> </a:t>
            </a:r>
            <a:r>
              <a:rPr lang="en-GB" sz="2000" b="0" dirty="0" err="1">
                <a:solidFill>
                  <a:srgbClr val="7F7F7F"/>
                </a:solidFill>
              </a:rPr>
              <a:t>στις</a:t>
            </a:r>
            <a:r>
              <a:rPr lang="en-GB" sz="2000" b="0" dirty="0">
                <a:solidFill>
                  <a:srgbClr val="7F7F7F"/>
                </a:solidFill>
              </a:rPr>
              <a:t> οπ</a:t>
            </a:r>
            <a:r>
              <a:rPr lang="en-GB" sz="2000" b="0" dirty="0" err="1">
                <a:solidFill>
                  <a:srgbClr val="7F7F7F"/>
                </a:solidFill>
              </a:rPr>
              <a:t>οίες</a:t>
            </a:r>
            <a:r>
              <a:rPr lang="en-GB" sz="2000" b="0" dirty="0">
                <a:solidFill>
                  <a:srgbClr val="7F7F7F"/>
                </a:solidFill>
              </a:rPr>
              <a:t> ο </a:t>
            </a:r>
            <a:r>
              <a:rPr lang="en-GB" sz="2000" b="1" dirty="0">
                <a:solidFill>
                  <a:srgbClr val="7F7F7F"/>
                </a:solidFill>
              </a:rPr>
              <a:t>επισκέπτης βυθίζεται, σωματικά και μεταφορικά, στην πολιτιστική κληρονομιά που επισκέπτεται</a:t>
            </a:r>
            <a:r>
              <a:rPr lang="en-GB" sz="2000" b="0" dirty="0">
                <a:solidFill>
                  <a:srgbClr val="7F7F7F"/>
                </a:solidFill>
              </a:rPr>
              <a:t>.</a:t>
            </a:r>
            <a:r>
              <a:rPr lang="en-GB" sz="2000" dirty="0">
                <a:solidFill>
                  <a:srgbClr val="7F7F7F"/>
                </a:solidFill>
              </a:rPr>
              <a:t> </a:t>
            </a:r>
            <a:endParaRPr lang="sl-SI" sz="2000" b="0" dirty="0">
              <a:solidFill>
                <a:srgbClr val="7F7F7F"/>
              </a:solidFill>
              <a:cs typeface="Calibri"/>
            </a:endParaRPr>
          </a:p>
          <a:p>
            <a:pPr marL="0" lvl="0" indent="0" algn="l" rtl="0">
              <a:lnSpc>
                <a:spcPct val="115000"/>
              </a:lnSpc>
              <a:spcBef>
                <a:spcPts val="0"/>
              </a:spcBef>
              <a:spcAft>
                <a:spcPts val="0"/>
              </a:spcAft>
              <a:buClr>
                <a:srgbClr val="7F7F7F"/>
              </a:buClr>
              <a:buSzPts val="1200"/>
              <a:buNone/>
            </a:pPr>
            <a:endParaRPr lang="sl-SI" sz="2000" dirty="0">
              <a:solidFill>
                <a:srgbClr val="7F7F7F"/>
              </a:solidFill>
              <a:cs typeface="Calibri"/>
            </a:endParaRPr>
          </a:p>
          <a:p>
            <a:pPr marL="0" lvl="0" indent="0" algn="l" rtl="0">
              <a:lnSpc>
                <a:spcPct val="115000"/>
              </a:lnSpc>
              <a:spcBef>
                <a:spcPts val="0"/>
              </a:spcBef>
              <a:spcAft>
                <a:spcPts val="0"/>
              </a:spcAft>
              <a:buClr>
                <a:srgbClr val="7F7F7F"/>
              </a:buClr>
              <a:buSzPts val="1200"/>
              <a:buNone/>
            </a:pPr>
            <a:r>
              <a:rPr lang="en-GB" sz="2000" b="0" dirty="0">
                <a:solidFill>
                  <a:schemeClr val="bg1">
                    <a:lumMod val="50000"/>
                  </a:schemeClr>
                </a:solidFill>
              </a:rPr>
              <a:t>Στο βίντεο στα δεξιά μπορείτε να δείτε ένα </a:t>
            </a:r>
            <a:r>
              <a:rPr lang="en-GB" sz="2000" b="1" dirty="0">
                <a:solidFill>
                  <a:schemeClr val="bg1">
                    <a:lumMod val="50000"/>
                  </a:schemeClr>
                </a:solidFill>
              </a:rPr>
              <a:t>παράδειγμα μιας καθηλωτικής εμπειρίας</a:t>
            </a:r>
            <a:r>
              <a:rPr lang="en-GB" sz="2000" b="0" dirty="0">
                <a:solidFill>
                  <a:schemeClr val="bg1">
                    <a:lumMod val="50000"/>
                  </a:schemeClr>
                </a:solidFill>
              </a:rPr>
              <a:t>, όπου οι επισκέπτες </a:t>
            </a:r>
            <a:r>
              <a:rPr lang="en-GB" sz="2000" b="1" dirty="0">
                <a:solidFill>
                  <a:schemeClr val="bg1">
                    <a:lumMod val="50000"/>
                  </a:schemeClr>
                </a:solidFill>
              </a:rPr>
              <a:t>δεν παρατηρούν απλώς τα έργα τέχνης</a:t>
            </a:r>
            <a:r>
              <a:rPr lang="en-GB" sz="2000" b="0" dirty="0">
                <a:solidFill>
                  <a:schemeClr val="bg1">
                    <a:lumMod val="50000"/>
                  </a:schemeClr>
                </a:solidFill>
              </a:rPr>
              <a:t>, αλλά πραγματικά </a:t>
            </a:r>
            <a:r>
              <a:rPr lang="en-GB" sz="2000" b="1" dirty="0">
                <a:solidFill>
                  <a:schemeClr val="bg1">
                    <a:lumMod val="50000"/>
                  </a:schemeClr>
                </a:solidFill>
              </a:rPr>
              <a:t>"μπαίνουν" μέσα σε αυτά</a:t>
            </a:r>
            <a:r>
              <a:rPr lang="en-GB" sz="2000" b="0" dirty="0">
                <a:solidFill>
                  <a:schemeClr val="bg1">
                    <a:lumMod val="50000"/>
                  </a:schemeClr>
                </a:solidFill>
              </a:rPr>
              <a:t>.</a:t>
            </a:r>
            <a:endParaRPr lang="en-GB" sz="2000" b="0" dirty="0">
              <a:solidFill>
                <a:schemeClr val="bg1">
                  <a:lumMod val="50000"/>
                </a:schemeClr>
              </a:solidFill>
              <a:cs typeface="Calibri"/>
            </a:endParaRPr>
          </a:p>
        </p:txBody>
      </p:sp>
      <p:sp>
        <p:nvSpPr>
          <p:cNvPr id="5" name="PoljeZBesedilom 4">
            <a:extLst>
              <a:ext uri="{FF2B5EF4-FFF2-40B4-BE49-F238E27FC236}">
                <a16:creationId xmlns:a16="http://schemas.microsoft.com/office/drawing/2014/main" id="{C0493B9A-9D8D-4FDD-9462-75CFAF93AC7C}"/>
              </a:ext>
            </a:extLst>
          </p:cNvPr>
          <p:cNvSpPr txBox="1"/>
          <p:nvPr/>
        </p:nvSpPr>
        <p:spPr>
          <a:xfrm>
            <a:off x="6411157" y="5597930"/>
            <a:ext cx="4455111" cy="369332"/>
          </a:xfrm>
          <a:prstGeom prst="rect">
            <a:avLst/>
          </a:prstGeom>
          <a:noFill/>
        </p:spPr>
        <p:txBody>
          <a:bodyPr wrap="square" rtlCol="0">
            <a:spAutoFit/>
          </a:bodyPr>
          <a:lstStyle/>
          <a:p>
            <a:r>
              <a:rPr lang="en-GB" dirty="0">
                <a:solidFill>
                  <a:schemeClr val="bg1">
                    <a:lumMod val="50000"/>
                  </a:schemeClr>
                </a:solidFill>
              </a:rPr>
              <a:t>*Κάντε κλικ </a:t>
            </a:r>
            <a:r>
              <a:rPr lang="en-GB" b="0" dirty="0">
                <a:solidFill>
                  <a:schemeClr val="bg1">
                    <a:lumMod val="50000"/>
                  </a:schemeClr>
                </a:solidFill>
              </a:rPr>
              <a:t>στην εικόνα για να παρακολουθήσετε το βίντεο</a:t>
            </a:r>
            <a:endParaRPr lang="en-GB" dirty="0"/>
          </a:p>
        </p:txBody>
      </p:sp>
    </p:spTree>
    <p:extLst>
      <p:ext uri="{BB962C8B-B14F-4D97-AF65-F5344CB8AC3E}">
        <p14:creationId xmlns:p14="http://schemas.microsoft.com/office/powerpoint/2010/main" val="172377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17250" y="6489040"/>
            <a:ext cx="4301303" cy="229565"/>
          </a:xfrm>
        </p:spPr>
        <p:txBody>
          <a:bodyPr/>
          <a:lstStyle/>
          <a:p>
            <a:fld id="{9C527BFA-2C0E-4CEC-B6A5-913A56FEF4B4}" type="slidenum">
              <a:rPr lang="fr-CA" smtClean="0"/>
              <a:pPr/>
              <a:t>60</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4149"/>
            <a:ext cx="11260668" cy="631527"/>
          </a:xfrm>
        </p:spPr>
        <p:txBody>
          <a:bodyPr/>
          <a:lstStyle/>
          <a:p>
            <a:r>
              <a:rPr lang="el-GR" sz="3200" dirty="0">
                <a:solidFill>
                  <a:schemeClr val="bg1"/>
                </a:solidFill>
              </a:rPr>
              <a:t>Δημιουργώντας το περιεχόμενο </a:t>
            </a:r>
            <a:r>
              <a:rPr lang="en-GB" sz="3200" dirty="0">
                <a:solidFill>
                  <a:schemeClr val="bg1"/>
                </a:solidFill>
              </a:rPr>
              <a:t> </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8" y="1617288"/>
            <a:ext cx="5630333" cy="4446671"/>
          </a:xfrm>
        </p:spPr>
        <p:txBody>
          <a:bodyPr numCol="1"/>
          <a:lstStyle/>
          <a:p>
            <a:pPr algn="l"/>
            <a:r>
              <a:rPr lang="el-GR" sz="1800" b="1" dirty="0"/>
              <a:t>Το βίντεο 360 μοιρών </a:t>
            </a:r>
            <a:r>
              <a:rPr lang="el-GR" sz="1800" dirty="0"/>
              <a:t>μιας οικογένειας που επισκέπτεται κάποια ενδιαφέροντα μέρη σε κάθε ένα από τα επτά κάστρα δημιουργήθηκε, για την "τοποθέτηση" του επισκέπτη στα απομακρυσμένα κάστρα, Δείτε ένα βίντεο που εξηγεί τη βασική διαδικασία εργασίας εδώ </a:t>
            </a:r>
            <a:r>
              <a:rPr lang="el-GR" sz="2000" b="1" dirty="0">
                <a:hlinkClick r:id="rId2"/>
              </a:rPr>
              <a:t>Πώς να φτιάξετε 360° </a:t>
            </a:r>
            <a:r>
              <a:rPr lang="el-GR" sz="2000" b="1" dirty="0" err="1">
                <a:hlinkClick r:id="rId2"/>
              </a:rPr>
              <a:t>Videos</a:t>
            </a:r>
            <a:endParaRPr lang="en-GB" sz="2000" dirty="0"/>
          </a:p>
          <a:p>
            <a:pPr algn="l"/>
            <a:endParaRPr lang="en-GB" sz="2000" dirty="0"/>
          </a:p>
          <a:p>
            <a:pPr algn="l"/>
            <a:r>
              <a:rPr lang="el-GR" sz="1800" dirty="0"/>
              <a:t>Σχεδιαζόταν επίσης να δημιουργηθεί και να παρουσιαστεί </a:t>
            </a:r>
            <a:r>
              <a:rPr lang="el-GR" sz="1800" b="1" dirty="0"/>
              <a:t>ψηφιακό περιεχόμενο της τοπικής τουριστικής προσφοράς, </a:t>
            </a:r>
            <a:r>
              <a:rPr lang="el-GR" sz="1800" dirty="0"/>
              <a:t>αλλά λόγω του COVID-19 δεν μπόρεσε να δημιουργηθεί, οπότε μόνο οι ήδη υπάρχουσες φωτογραφίες και βίντεο ήταν διαθέσιμα για σκοπούς προώθησης</a:t>
            </a:r>
            <a:r>
              <a:rPr lang="el-GR" sz="2000" dirty="0"/>
              <a:t>,</a:t>
            </a:r>
          </a:p>
        </p:txBody>
      </p:sp>
      <p:sp>
        <p:nvSpPr>
          <p:cNvPr id="5" name="PoljeZBesedilom 4">
            <a:extLst>
              <a:ext uri="{FF2B5EF4-FFF2-40B4-BE49-F238E27FC236}">
                <a16:creationId xmlns:a16="http://schemas.microsoft.com/office/drawing/2014/main" id="{30845543-C8FE-4E0F-A984-66E137AB0755}"/>
              </a:ext>
            </a:extLst>
          </p:cNvPr>
          <p:cNvSpPr txBox="1"/>
          <p:nvPr/>
        </p:nvSpPr>
        <p:spPr>
          <a:xfrm>
            <a:off x="2181225" y="930648"/>
            <a:ext cx="7543800" cy="461665"/>
          </a:xfrm>
          <a:prstGeom prst="rect">
            <a:avLst/>
          </a:prstGeom>
          <a:noFill/>
        </p:spPr>
        <p:txBody>
          <a:bodyPr wrap="square">
            <a:spAutoFit/>
          </a:bodyPr>
          <a:lstStyle/>
          <a:p>
            <a:pPr algn="ctr"/>
            <a:r>
              <a:rPr lang="el-GR" sz="2400" b="1" dirty="0">
                <a:solidFill>
                  <a:srgbClr val="E43794"/>
                </a:solidFill>
              </a:rPr>
              <a:t>Έχουν δημιουργηθεί 4 είδη περιεχομένου</a:t>
            </a:r>
            <a:r>
              <a:rPr lang="sl-SI" sz="2400" b="1" dirty="0">
                <a:solidFill>
                  <a:srgbClr val="E43794"/>
                </a:solidFill>
              </a:rPr>
              <a:t>!</a:t>
            </a:r>
            <a:endParaRPr lang="en-GB" sz="2400" b="1" dirty="0">
              <a:solidFill>
                <a:srgbClr val="E43794"/>
              </a:solidFill>
            </a:endParaRPr>
          </a:p>
        </p:txBody>
      </p:sp>
      <p:pic>
        <p:nvPicPr>
          <p:cNvPr id="7" name="Slika 6">
            <a:extLst>
              <a:ext uri="{FF2B5EF4-FFF2-40B4-BE49-F238E27FC236}">
                <a16:creationId xmlns:a16="http://schemas.microsoft.com/office/drawing/2014/main" id="{5B38D5BA-85DD-484D-9C29-C521483130AE}"/>
              </a:ext>
            </a:extLst>
          </p:cNvPr>
          <p:cNvPicPr>
            <a:picLocks noChangeAspect="1"/>
          </p:cNvPicPr>
          <p:nvPr/>
        </p:nvPicPr>
        <p:blipFill rotWithShape="1">
          <a:blip r:embed="rId3" cstate="print"/>
          <a:srcRect t="1357" r="12196"/>
          <a:stretch/>
        </p:blipFill>
        <p:spPr>
          <a:xfrm>
            <a:off x="7086437" y="1617288"/>
            <a:ext cx="3976175" cy="2435143"/>
          </a:xfrm>
          <a:prstGeom prst="rect">
            <a:avLst/>
          </a:prstGeom>
        </p:spPr>
      </p:pic>
      <p:pic>
        <p:nvPicPr>
          <p:cNvPr id="9" name="Slika 8">
            <a:extLst>
              <a:ext uri="{FF2B5EF4-FFF2-40B4-BE49-F238E27FC236}">
                <a16:creationId xmlns:a16="http://schemas.microsoft.com/office/drawing/2014/main" id="{38002A58-8317-4765-8C5D-C5284EEB50C2}"/>
              </a:ext>
            </a:extLst>
          </p:cNvPr>
          <p:cNvPicPr>
            <a:picLocks noChangeAspect="1"/>
          </p:cNvPicPr>
          <p:nvPr/>
        </p:nvPicPr>
        <p:blipFill>
          <a:blip r:embed="rId4" cstate="print"/>
          <a:stretch>
            <a:fillRect/>
          </a:stretch>
        </p:blipFill>
        <p:spPr>
          <a:xfrm>
            <a:off x="7086437" y="4094832"/>
            <a:ext cx="3976175" cy="2356768"/>
          </a:xfrm>
          <a:prstGeom prst="rect">
            <a:avLst/>
          </a:prstGeom>
        </p:spPr>
      </p:pic>
    </p:spTree>
    <p:extLst>
      <p:ext uri="{BB962C8B-B14F-4D97-AF65-F5344CB8AC3E}">
        <p14:creationId xmlns:p14="http://schemas.microsoft.com/office/powerpoint/2010/main" val="202455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61</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7581"/>
            <a:ext cx="11260668" cy="631527"/>
          </a:xfrm>
        </p:spPr>
        <p:txBody>
          <a:bodyPr/>
          <a:lstStyle/>
          <a:p>
            <a:r>
              <a:rPr lang="en-GB" sz="3200" dirty="0">
                <a:solidFill>
                  <a:schemeClr val="bg1"/>
                </a:solidFill>
              </a:rPr>
              <a:t>Creating the ITE content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662518" y="1562100"/>
            <a:ext cx="4995333" cy="4998700"/>
          </a:xfrm>
        </p:spPr>
        <p:txBody>
          <a:bodyPr numCol="1"/>
          <a:lstStyle/>
          <a:p>
            <a:pPr marL="342900" indent="-342900" algn="l">
              <a:buFont typeface="Arial" panose="020B0604020202020204" pitchFamily="34" charset="0"/>
              <a:buChar char="•"/>
            </a:pPr>
            <a:endParaRPr lang="sl-SI" b="1" dirty="0"/>
          </a:p>
          <a:p>
            <a:endParaRPr lang="sl-SI" b="1" dirty="0"/>
          </a:p>
          <a:p>
            <a:pPr algn="l"/>
            <a:r>
              <a:rPr lang="el-GR" sz="2000" b="1" dirty="0"/>
              <a:t>Ψηφιακό περιεχόμενο </a:t>
            </a:r>
            <a:r>
              <a:rPr lang="el-GR" sz="2000" dirty="0"/>
              <a:t>για μια εφαρμογή </a:t>
            </a:r>
            <a:r>
              <a:rPr lang="el-GR" sz="2000" b="1" dirty="0"/>
              <a:t>για κινητά </a:t>
            </a:r>
            <a:r>
              <a:rPr lang="el-GR" sz="2000" dirty="0"/>
              <a:t>που λειτουργεί ως ξεναγός με στοιχεία </a:t>
            </a:r>
            <a:r>
              <a:rPr lang="el-GR" sz="2000" dirty="0" err="1"/>
              <a:t>παιχνιδοποίησης</a:t>
            </a:r>
            <a:r>
              <a:rPr lang="el-GR" sz="2000" dirty="0"/>
              <a:t>. </a:t>
            </a:r>
          </a:p>
          <a:p>
            <a:pPr algn="l"/>
            <a:endParaRPr lang="el-GR" sz="2000" dirty="0"/>
          </a:p>
          <a:p>
            <a:pPr algn="l"/>
            <a:r>
              <a:rPr lang="el-GR" sz="2000" dirty="0"/>
              <a:t>Η </a:t>
            </a:r>
            <a:r>
              <a:rPr lang="el-GR" sz="2000" dirty="0" err="1"/>
              <a:t>διαδραστική</a:t>
            </a:r>
            <a:r>
              <a:rPr lang="el-GR" sz="2000" dirty="0"/>
              <a:t> εφαρμογή ακολουθεί μια καθηλωτική ιστορία που βάζει τον χρήστη στον ρόλο ενός αλχημιστή και τον συνοδεύει στο ταξίδι του στα κάστρα. </a:t>
            </a:r>
            <a:endParaRPr lang="en-GB" sz="2000" dirty="0"/>
          </a:p>
        </p:txBody>
      </p:sp>
      <p:pic>
        <p:nvPicPr>
          <p:cNvPr id="10" name="Slika 9">
            <a:extLst>
              <a:ext uri="{FF2B5EF4-FFF2-40B4-BE49-F238E27FC236}">
                <a16:creationId xmlns:a16="http://schemas.microsoft.com/office/drawing/2014/main" id="{93BC9A17-3837-4896-8F13-002199367C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55" b="33643"/>
          <a:stretch/>
        </p:blipFill>
        <p:spPr>
          <a:xfrm>
            <a:off x="5819776" y="2300578"/>
            <a:ext cx="5787243" cy="3765783"/>
          </a:xfrm>
          <a:prstGeom prst="rect">
            <a:avLst/>
          </a:prstGeom>
        </p:spPr>
      </p:pic>
      <p:sp>
        <p:nvSpPr>
          <p:cNvPr id="11" name="PoljeZBesedilom 10">
            <a:extLst>
              <a:ext uri="{FF2B5EF4-FFF2-40B4-BE49-F238E27FC236}">
                <a16:creationId xmlns:a16="http://schemas.microsoft.com/office/drawing/2014/main" id="{62225E22-1603-40F3-91F9-EC3D18F8CB8E}"/>
              </a:ext>
            </a:extLst>
          </p:cNvPr>
          <p:cNvSpPr txBox="1"/>
          <p:nvPr/>
        </p:nvSpPr>
        <p:spPr>
          <a:xfrm>
            <a:off x="2257425" y="1203548"/>
            <a:ext cx="7543800" cy="523220"/>
          </a:xfrm>
          <a:prstGeom prst="rect">
            <a:avLst/>
          </a:prstGeom>
          <a:noFill/>
        </p:spPr>
        <p:txBody>
          <a:bodyPr wrap="square">
            <a:spAutoFit/>
          </a:bodyPr>
          <a:lstStyle/>
          <a:p>
            <a:pPr algn="ctr"/>
            <a:r>
              <a:rPr lang="el-GR" sz="2800" b="1" dirty="0">
                <a:solidFill>
                  <a:srgbClr val="E43794"/>
                </a:solidFill>
              </a:rPr>
              <a:t>Έχουν δημιουργηθεί 4 είδη περιεχομένου</a:t>
            </a:r>
            <a:r>
              <a:rPr lang="sl-SI" sz="2800" b="1" dirty="0">
                <a:solidFill>
                  <a:srgbClr val="E43794"/>
                </a:solidFill>
              </a:rPr>
              <a:t>!</a:t>
            </a:r>
            <a:endParaRPr lang="en-GB" sz="2800" b="1" dirty="0">
              <a:solidFill>
                <a:srgbClr val="E43794"/>
              </a:solidFill>
            </a:endParaRPr>
          </a:p>
        </p:txBody>
      </p:sp>
    </p:spTree>
    <p:extLst>
      <p:ext uri="{BB962C8B-B14F-4D97-AF65-F5344CB8AC3E}">
        <p14:creationId xmlns:p14="http://schemas.microsoft.com/office/powerpoint/2010/main" val="329217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en-GB" smtClean="0"/>
              <a:pPr/>
              <a:t>62</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80011" y="85451"/>
            <a:ext cx="11943312" cy="631527"/>
          </a:xfrm>
        </p:spPr>
        <p:txBody>
          <a:bodyPr/>
          <a:lstStyle/>
          <a:p>
            <a:r>
              <a:rPr lang="el-GR" sz="2000" dirty="0">
                <a:solidFill>
                  <a:schemeClr val="bg1"/>
                </a:solidFill>
              </a:rPr>
              <a:t>Επιλογή των καταλληλότερων τεχνολογιών για την παρουσίαση περιεχομένου</a:t>
            </a:r>
            <a:endParaRPr lang="en-GB" sz="20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27382" y="1859302"/>
            <a:ext cx="11145308" cy="4998699"/>
          </a:xfrm>
        </p:spPr>
        <p:txBody>
          <a:bodyPr numCol="1"/>
          <a:lstStyle/>
          <a:p>
            <a:pPr algn="l"/>
            <a:r>
              <a:rPr lang="el-GR" sz="1800" b="1" dirty="0"/>
              <a:t>Προβολείς ολογραφικών εικόνων </a:t>
            </a:r>
          </a:p>
          <a:p>
            <a:pPr algn="l"/>
            <a:endParaRPr lang="el-GR" sz="1800" b="1" dirty="0"/>
          </a:p>
          <a:p>
            <a:pPr algn="l"/>
            <a:r>
              <a:rPr lang="el-GR" sz="1800" b="1" dirty="0"/>
              <a:t>Λόγος: </a:t>
            </a:r>
            <a:r>
              <a:rPr lang="el-GR" sz="1800" dirty="0"/>
              <a:t>ελκυστικοί, νέοι για τους περισσότερους επισκέπτες, επιτρέπουν την προβολή τρισδιάστατου περιεχομένου με λεπτομέρεια, προσφέρουν ελεγχόμενο βαθμό </a:t>
            </a:r>
            <a:r>
              <a:rPr lang="el-GR" sz="1800" dirty="0" err="1"/>
              <a:t>διαδραστικότητας</a:t>
            </a:r>
            <a:r>
              <a:rPr lang="el-GR" sz="1800" dirty="0"/>
              <a:t>, ώστε το περιεχόμενο να μπορεί να γίνει </a:t>
            </a:r>
            <a:r>
              <a:rPr lang="el-GR" sz="1800" dirty="0" err="1"/>
              <a:t>διαδραστικό</a:t>
            </a:r>
            <a:r>
              <a:rPr lang="el-GR" sz="1800" dirty="0"/>
              <a:t> - μπορεί κανείς να επιλέξει ένα κάστρο για προβολή με πληροφορίες σχετικά με ενδιαφέροντα αρχιτεκτονικά και ιστορικά στοιχεία που προστίθενται στο μοντέλο</a:t>
            </a:r>
          </a:p>
          <a:p>
            <a:pPr algn="l"/>
            <a:endParaRPr lang="el-GR" sz="1800" dirty="0"/>
          </a:p>
          <a:p>
            <a:pPr algn="l"/>
            <a:r>
              <a:rPr lang="el-GR" sz="1800" b="1" dirty="0"/>
              <a:t>Οθόνες LCD και οθόνες αφής</a:t>
            </a:r>
          </a:p>
          <a:p>
            <a:pPr algn="l"/>
            <a:r>
              <a:rPr lang="el-GR" sz="1800" dirty="0"/>
              <a:t>Λόγος: προβολή περισσότερων υφιστάμενων πληροφοριών μέσω του ψηφιακού περιεχομένου των τουριστικών προγραμμάτων στα κάστρα (φωτογραφίες εκδηλώσεων, γαστρονομική προσφορά ...)</a:t>
            </a:r>
          </a:p>
          <a:p>
            <a:pPr algn="l"/>
            <a:endParaRPr lang="el-GR" sz="1800" dirty="0"/>
          </a:p>
          <a:p>
            <a:pPr algn="l"/>
            <a:r>
              <a:rPr lang="el-GR" sz="1800" b="1" dirty="0"/>
              <a:t>Γυαλιά VR</a:t>
            </a:r>
          </a:p>
          <a:p>
            <a:pPr algn="l"/>
            <a:r>
              <a:rPr lang="el-GR" sz="1800" dirty="0"/>
              <a:t>Αιτιολόγηση: πολύ ελκυστικά για τους νέους επισκέπτες, νέα για τους περισσότερους επισκέπτες, προσφέρουν ατομικούς τρόπους εμπειρίας περιεχομένου βίντεο 360°.</a:t>
            </a:r>
          </a:p>
        </p:txBody>
      </p:sp>
      <p:sp>
        <p:nvSpPr>
          <p:cNvPr id="15" name="PoljeZBesedilom 14">
            <a:extLst>
              <a:ext uri="{FF2B5EF4-FFF2-40B4-BE49-F238E27FC236}">
                <a16:creationId xmlns:a16="http://schemas.microsoft.com/office/drawing/2014/main" id="{2A49B8CE-B24E-48AB-99C4-5845071BFB9E}"/>
              </a:ext>
            </a:extLst>
          </p:cNvPr>
          <p:cNvSpPr txBox="1"/>
          <p:nvPr/>
        </p:nvSpPr>
        <p:spPr>
          <a:xfrm>
            <a:off x="-168679" y="949904"/>
            <a:ext cx="12192000" cy="954107"/>
          </a:xfrm>
          <a:prstGeom prst="rect">
            <a:avLst/>
          </a:prstGeom>
          <a:noFill/>
        </p:spPr>
        <p:txBody>
          <a:bodyPr wrap="square">
            <a:spAutoFit/>
          </a:bodyPr>
          <a:lstStyle/>
          <a:p>
            <a:pPr algn="ctr"/>
            <a:r>
              <a:rPr lang="en-GB" sz="2800" b="1" dirty="0">
                <a:solidFill>
                  <a:srgbClr val="E43794"/>
                </a:solidFill>
              </a:rPr>
              <a:t> </a:t>
            </a:r>
            <a:r>
              <a:rPr lang="el-GR" sz="2800" b="1" dirty="0">
                <a:solidFill>
                  <a:srgbClr val="E43794"/>
                </a:solidFill>
              </a:rPr>
              <a:t>Επιλέχθηκαν 3 τύποι ψηφιακών τεχνολογιών για την παρουσίαση του περιεχομένου</a:t>
            </a:r>
            <a:endParaRPr lang="en-GB" sz="2800" b="1" dirty="0">
              <a:solidFill>
                <a:srgbClr val="E43794"/>
              </a:solidFill>
            </a:endParaRPr>
          </a:p>
        </p:txBody>
      </p:sp>
    </p:spTree>
    <p:extLst>
      <p:ext uri="{BB962C8B-B14F-4D97-AF65-F5344CB8AC3E}">
        <p14:creationId xmlns:p14="http://schemas.microsoft.com/office/powerpoint/2010/main" val="426695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887121" y="6560801"/>
            <a:ext cx="4301303" cy="229565"/>
          </a:xfrm>
        </p:spPr>
        <p:txBody>
          <a:bodyPr/>
          <a:lstStyle/>
          <a:p>
            <a:fld id="{9C527BFA-2C0E-4CEC-B6A5-913A56FEF4B4}" type="slidenum">
              <a:rPr lang="en-GB" smtClean="0"/>
              <a:pPr/>
              <a:t>63</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304801" y="126002"/>
            <a:ext cx="11726335" cy="631527"/>
          </a:xfrm>
        </p:spPr>
        <p:txBody>
          <a:bodyPr/>
          <a:lstStyle/>
          <a:p>
            <a:r>
              <a:rPr lang="el-GR" sz="1800" dirty="0">
                <a:solidFill>
                  <a:schemeClr val="bg1"/>
                </a:solidFill>
              </a:rPr>
              <a:t>Επιλογή των καταλληλότερων τεχνολογιών για την παρουσίαση περιεχομένου</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41869" y="1493493"/>
            <a:ext cx="6443132" cy="5041665"/>
          </a:xfrm>
        </p:spPr>
        <p:txBody>
          <a:bodyPr numCol="1"/>
          <a:lstStyle/>
          <a:p>
            <a:pPr algn="ctr"/>
            <a:r>
              <a:rPr lang="el-GR" b="1" dirty="0">
                <a:solidFill>
                  <a:srgbClr val="E43794"/>
                </a:solidFill>
              </a:rPr>
              <a:t>Χρησιμοποιώντας μια ολιστική προσέγγιση!</a:t>
            </a:r>
          </a:p>
          <a:p>
            <a:endParaRPr lang="sl-SI" dirty="0"/>
          </a:p>
          <a:p>
            <a:pPr algn="l"/>
            <a:r>
              <a:rPr lang="el-GR" sz="1800" dirty="0"/>
              <a:t>Για την παρουσίαση του οπτικού περιεχομένου, ο προγραμματιστής σχεδίασε την "αίθουσα ψηφιακής </a:t>
            </a:r>
            <a:r>
              <a:rPr lang="el-GR" sz="1800" dirty="0" err="1"/>
              <a:t>εμβύθισης</a:t>
            </a:r>
            <a:r>
              <a:rPr lang="el-GR" sz="1800" dirty="0"/>
              <a:t>" εμπνευσμένη από τα σκοτεινά κελάρια των κάστρων, αλλά ερμηνευμένη με σύγχρονο τρόπο. </a:t>
            </a:r>
          </a:p>
          <a:p>
            <a:pPr algn="l"/>
            <a:endParaRPr lang="el-GR" sz="1800" dirty="0"/>
          </a:p>
          <a:p>
            <a:pPr algn="l"/>
            <a:r>
              <a:rPr lang="el-GR" sz="1800" dirty="0"/>
              <a:t>Μέσα σε αυτό το δωμάτιο οι σχεδιαστές τοποθέτησαν όλες τις επιλεγμένες ψηφιακές τεχνολογίες που χρησιμοποιούνται για την παρουσίαση του δημιουργημένου οπτικού περιεχομένου. </a:t>
            </a:r>
          </a:p>
          <a:p>
            <a:pPr algn="l"/>
            <a:endParaRPr lang="el-GR" sz="1800" dirty="0"/>
          </a:p>
          <a:p>
            <a:pPr algn="l"/>
            <a:r>
              <a:rPr lang="el-GR" sz="1800" dirty="0"/>
              <a:t>Δείτε ένα τρέιλερ για το τελικό προϊόν: </a:t>
            </a:r>
            <a:r>
              <a:rPr lang="el-GR" sz="1800" b="1" dirty="0">
                <a:hlinkClick r:id="rId2"/>
              </a:rPr>
              <a:t>Τρέιλερ </a:t>
            </a:r>
            <a:r>
              <a:rPr lang="en-GB" sz="1800" dirty="0"/>
              <a:t>.</a:t>
            </a:r>
          </a:p>
        </p:txBody>
      </p:sp>
      <p:pic>
        <p:nvPicPr>
          <p:cNvPr id="8" name="Slika 7">
            <a:extLst>
              <a:ext uri="{FF2B5EF4-FFF2-40B4-BE49-F238E27FC236}">
                <a16:creationId xmlns:a16="http://schemas.microsoft.com/office/drawing/2014/main" id="{825BB697-0EF6-45EE-882A-15D8184394DF}"/>
              </a:ext>
            </a:extLst>
          </p:cNvPr>
          <p:cNvPicPr>
            <a:picLocks noChangeAspect="1"/>
          </p:cNvPicPr>
          <p:nvPr/>
        </p:nvPicPr>
        <p:blipFill rotWithShape="1">
          <a:blip r:embed="rId3" cstate="print"/>
          <a:srcRect t="8742" b="4629"/>
          <a:stretch/>
        </p:blipFill>
        <p:spPr>
          <a:xfrm>
            <a:off x="7709261" y="3203051"/>
            <a:ext cx="3594521" cy="1590202"/>
          </a:xfrm>
          <a:prstGeom prst="rect">
            <a:avLst/>
          </a:prstGeom>
        </p:spPr>
      </p:pic>
      <p:pic>
        <p:nvPicPr>
          <p:cNvPr id="12" name="Slika 11">
            <a:extLst>
              <a:ext uri="{FF2B5EF4-FFF2-40B4-BE49-F238E27FC236}">
                <a16:creationId xmlns:a16="http://schemas.microsoft.com/office/drawing/2014/main" id="{EEE6BA5D-657B-4366-B5F8-C2A87AAABAFF}"/>
              </a:ext>
            </a:extLst>
          </p:cNvPr>
          <p:cNvPicPr>
            <a:picLocks noChangeAspect="1"/>
          </p:cNvPicPr>
          <p:nvPr/>
        </p:nvPicPr>
        <p:blipFill>
          <a:blip r:embed="rId4" cstate="print"/>
          <a:stretch>
            <a:fillRect/>
          </a:stretch>
        </p:blipFill>
        <p:spPr>
          <a:xfrm>
            <a:off x="7709261" y="4826034"/>
            <a:ext cx="3594521" cy="1590202"/>
          </a:xfrm>
          <a:prstGeom prst="rect">
            <a:avLst/>
          </a:prstGeom>
        </p:spPr>
      </p:pic>
      <p:pic>
        <p:nvPicPr>
          <p:cNvPr id="14" name="Slika 13">
            <a:extLst>
              <a:ext uri="{FF2B5EF4-FFF2-40B4-BE49-F238E27FC236}">
                <a16:creationId xmlns:a16="http://schemas.microsoft.com/office/drawing/2014/main" id="{CC11CBD1-4F54-4980-85D0-0A3D2EE33545}"/>
              </a:ext>
            </a:extLst>
          </p:cNvPr>
          <p:cNvPicPr>
            <a:picLocks noChangeAspect="1"/>
          </p:cNvPicPr>
          <p:nvPr/>
        </p:nvPicPr>
        <p:blipFill>
          <a:blip r:embed="rId5" cstate="print"/>
          <a:stretch>
            <a:fillRect/>
          </a:stretch>
        </p:blipFill>
        <p:spPr>
          <a:xfrm>
            <a:off x="7709261" y="1531593"/>
            <a:ext cx="3594521" cy="1638679"/>
          </a:xfrm>
          <a:prstGeom prst="rect">
            <a:avLst/>
          </a:prstGeom>
        </p:spPr>
      </p:pic>
    </p:spTree>
    <p:extLst>
      <p:ext uri="{BB962C8B-B14F-4D97-AF65-F5344CB8AC3E}">
        <p14:creationId xmlns:p14="http://schemas.microsoft.com/office/powerpoint/2010/main" val="1455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64</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74854" y="1917299"/>
            <a:ext cx="6565721" cy="4841450"/>
          </a:xfrm>
        </p:spPr>
        <p:txBody>
          <a:bodyPr numCol="1"/>
          <a:lstStyle/>
          <a:p>
            <a:endParaRPr lang="en-GB" dirty="0"/>
          </a:p>
          <a:p>
            <a:pPr algn="l"/>
            <a:r>
              <a:rPr lang="el-GR" sz="1800" dirty="0"/>
              <a:t>Η εφαρμογή αναπτύχθηκε για να είναι βασισμένη στο διαδίκτυο, ώστε να μπορεί να εκτελεστεί σε ένα πρόγραμμα περιήγησης - αυτό την καθιστά ανεξάρτητη από τις πλατφόρμες κινητών τηλεφώνων και, συνεπώς, διαθέσιμη σε οποιονδήποτε διαθέτει </a:t>
            </a:r>
            <a:r>
              <a:rPr lang="el-GR" sz="1800" dirty="0" err="1"/>
              <a:t>smartphone</a:t>
            </a:r>
            <a:r>
              <a:rPr lang="el-GR" sz="1800" dirty="0"/>
              <a:t> και έχει πρόσβαση στο διαδίκτυο μέσω </a:t>
            </a:r>
            <a:r>
              <a:rPr lang="el-GR" sz="1800" dirty="0" err="1"/>
              <a:t>Wi</a:t>
            </a:r>
            <a:r>
              <a:rPr lang="el-GR" sz="1800" dirty="0"/>
              <a:t>-</a:t>
            </a:r>
            <a:r>
              <a:rPr lang="el-GR" sz="1800" dirty="0" err="1"/>
              <a:t>fi</a:t>
            </a:r>
            <a:r>
              <a:rPr lang="el-GR" sz="1800" dirty="0"/>
              <a:t> ή μεταφοράς δεδομένων μέσω κινητής τηλεφωνίας.</a:t>
            </a:r>
          </a:p>
          <a:p>
            <a:pPr algn="l"/>
            <a:endParaRPr lang="el-GR" sz="1800" dirty="0"/>
          </a:p>
          <a:p>
            <a:pPr algn="l"/>
            <a:r>
              <a:rPr lang="el-GR" sz="1800" i="1" dirty="0"/>
              <a:t>Η διαδικτυακή εφαρμογή για κινητά ονομάστηκε "</a:t>
            </a:r>
            <a:r>
              <a:rPr lang="el-GR" sz="1800" b="1" i="1" dirty="0" err="1"/>
              <a:t>Magnificent</a:t>
            </a:r>
            <a:r>
              <a:rPr lang="el-GR" sz="1800" b="1" i="1" dirty="0"/>
              <a:t> 7"</a:t>
            </a:r>
            <a:r>
              <a:rPr lang="el-GR" sz="1800" i="1" dirty="0"/>
              <a:t>. </a:t>
            </a:r>
          </a:p>
          <a:p>
            <a:pPr algn="l"/>
            <a:endParaRPr lang="el-GR" sz="1800" dirty="0"/>
          </a:p>
          <a:p>
            <a:pPr algn="l"/>
            <a:r>
              <a:rPr lang="el-GR" sz="1800" dirty="0"/>
              <a:t>Σύνδεσμος για κινητά τηλέφωνα: </a:t>
            </a:r>
            <a:r>
              <a:rPr lang="en-GB" sz="1800" b="1" dirty="0">
                <a:solidFill>
                  <a:schemeClr val="bg1">
                    <a:lumMod val="50000"/>
                  </a:schemeClr>
                </a:solidFill>
                <a:hlinkClick r:id="rId2"/>
              </a:rPr>
              <a:t>Magnificent 7</a:t>
            </a:r>
            <a:r>
              <a:rPr lang="en-GB" sz="1800" b="1" dirty="0"/>
              <a:t> </a:t>
            </a:r>
            <a:endParaRPr lang="en-GB" sz="1800" dirty="0"/>
          </a:p>
        </p:txBody>
      </p:sp>
      <p:pic>
        <p:nvPicPr>
          <p:cNvPr id="5" name="Slika 4">
            <a:extLst>
              <a:ext uri="{FF2B5EF4-FFF2-40B4-BE49-F238E27FC236}">
                <a16:creationId xmlns:a16="http://schemas.microsoft.com/office/drawing/2014/main" id="{F9439BAF-1EF2-48D4-AE2B-97D3D7056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81" b="5487"/>
          <a:stretch/>
        </p:blipFill>
        <p:spPr>
          <a:xfrm>
            <a:off x="7832903" y="1167513"/>
            <a:ext cx="3263480" cy="4956555"/>
          </a:xfrm>
          <a:prstGeom prst="rect">
            <a:avLst/>
          </a:prstGeom>
        </p:spPr>
      </p:pic>
      <p:sp>
        <p:nvSpPr>
          <p:cNvPr id="6" name="PoljeZBesedilom 5">
            <a:extLst>
              <a:ext uri="{FF2B5EF4-FFF2-40B4-BE49-F238E27FC236}">
                <a16:creationId xmlns:a16="http://schemas.microsoft.com/office/drawing/2014/main" id="{9B36E418-69B2-412E-93A6-2C849B5BB626}"/>
              </a:ext>
            </a:extLst>
          </p:cNvPr>
          <p:cNvSpPr txBox="1"/>
          <p:nvPr/>
        </p:nvSpPr>
        <p:spPr>
          <a:xfrm>
            <a:off x="1" y="1051463"/>
            <a:ext cx="7362825" cy="1015663"/>
          </a:xfrm>
          <a:prstGeom prst="rect">
            <a:avLst/>
          </a:prstGeom>
          <a:noFill/>
        </p:spPr>
        <p:txBody>
          <a:bodyPr wrap="square">
            <a:spAutoFit/>
          </a:bodyPr>
          <a:lstStyle/>
          <a:p>
            <a:pPr algn="ctr"/>
            <a:r>
              <a:rPr lang="el-GR" sz="2000" b="1" dirty="0">
                <a:solidFill>
                  <a:srgbClr val="E43794"/>
                </a:solidFill>
              </a:rPr>
              <a:t>Το περιεχόμενο που δημιουργήθηκε για τον </a:t>
            </a:r>
            <a:r>
              <a:rPr lang="el-GR" sz="2000" b="1" dirty="0" err="1">
                <a:solidFill>
                  <a:srgbClr val="E43794"/>
                </a:solidFill>
              </a:rPr>
              <a:t>διαδραστικό</a:t>
            </a:r>
            <a:r>
              <a:rPr lang="el-GR" sz="2000" b="1" dirty="0">
                <a:solidFill>
                  <a:srgbClr val="E43794"/>
                </a:solidFill>
              </a:rPr>
              <a:t> ξεναγό χρησιμοποιήθηκε σε μια διαδικτυακή εφαρμογή για κινητά τηλέφωνα.</a:t>
            </a:r>
          </a:p>
        </p:txBody>
      </p:sp>
      <p:sp>
        <p:nvSpPr>
          <p:cNvPr id="9" name="Označba mesta besedila 2">
            <a:extLst>
              <a:ext uri="{FF2B5EF4-FFF2-40B4-BE49-F238E27FC236}">
                <a16:creationId xmlns:a16="http://schemas.microsoft.com/office/drawing/2014/main" id="{FAE6855A-1EF9-4D53-835C-78E631DF6214}"/>
              </a:ext>
            </a:extLst>
          </p:cNvPr>
          <p:cNvSpPr>
            <a:spLocks noGrp="1"/>
          </p:cNvSpPr>
          <p:nvPr>
            <p:ph type="body" sz="quarter" idx="15"/>
          </p:nvPr>
        </p:nvSpPr>
        <p:spPr>
          <a:xfrm>
            <a:off x="377072" y="99253"/>
            <a:ext cx="12113443" cy="631527"/>
          </a:xfrm>
        </p:spPr>
        <p:txBody>
          <a:bodyPr/>
          <a:lstStyle/>
          <a:p>
            <a:r>
              <a:rPr lang="el-GR" sz="3200" dirty="0">
                <a:solidFill>
                  <a:schemeClr val="bg1"/>
                </a:solidFill>
              </a:rPr>
              <a:t>Επιλογή της καταλληλότερης τεχνολογίας για την παρουσίαση του περιεχομένου</a:t>
            </a:r>
            <a:endParaRPr lang="en-GB" sz="3200" dirty="0">
              <a:solidFill>
                <a:schemeClr val="bg1"/>
              </a:solidFill>
            </a:endParaRPr>
          </a:p>
        </p:txBody>
      </p:sp>
    </p:spTree>
    <p:extLst>
      <p:ext uri="{BB962C8B-B14F-4D97-AF65-F5344CB8AC3E}">
        <p14:creationId xmlns:p14="http://schemas.microsoft.com/office/powerpoint/2010/main" val="35849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82DAF40-5272-4C02-972D-375F89EC0A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00" t="4338" r="11666" b="11098"/>
          <a:stretch/>
        </p:blipFill>
        <p:spPr>
          <a:xfrm>
            <a:off x="8025380" y="3020151"/>
            <a:ext cx="3684691" cy="3837851"/>
          </a:xfrm>
          <a:prstGeom prst="rect">
            <a:avLst/>
          </a:prstGeom>
        </p:spPr>
      </p:pic>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49403" y="91850"/>
            <a:ext cx="11260668" cy="631527"/>
          </a:xfrm>
        </p:spPr>
        <p:txBody>
          <a:bodyPr/>
          <a:lstStyle/>
          <a:p>
            <a:r>
              <a:rPr lang="el-GR" sz="2800" dirty="0">
                <a:solidFill>
                  <a:schemeClr val="bg1"/>
                </a:solidFill>
              </a:rPr>
              <a:t>Δώστε ζωντάνια στα πράγματα με </a:t>
            </a:r>
            <a:r>
              <a:rPr lang="en-US" sz="2800" dirty="0">
                <a:solidFill>
                  <a:schemeClr val="bg1"/>
                </a:solidFill>
              </a:rPr>
              <a:t>WOW </a:t>
            </a:r>
            <a:r>
              <a:rPr lang="el-GR" sz="2800" dirty="0">
                <a:solidFill>
                  <a:schemeClr val="bg1"/>
                </a:solidFill>
              </a:rPr>
              <a:t>στιγμές!</a:t>
            </a:r>
            <a:endParaRPr lang="en-GB" sz="28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1931" y="1180527"/>
            <a:ext cx="11383432" cy="3429248"/>
          </a:xfrm>
        </p:spPr>
        <p:txBody>
          <a:bodyPr numCol="1"/>
          <a:lstStyle/>
          <a:p>
            <a:pPr algn="l"/>
            <a:r>
              <a:rPr lang="el-GR" sz="1800" dirty="0"/>
              <a:t>Το αποτέλεσμα </a:t>
            </a:r>
            <a:r>
              <a:rPr lang="el-GR" sz="1800" dirty="0" err="1"/>
              <a:t>Wow</a:t>
            </a:r>
            <a:r>
              <a:rPr lang="el-GR" sz="1800" dirty="0"/>
              <a:t> για την αίθουσα ψηφιακής εμβάθυνσης  προέρχεται από τις απροσδόκητες αντιθέσεις:</a:t>
            </a:r>
          </a:p>
          <a:p>
            <a:pPr algn="l"/>
            <a:endParaRPr lang="en-GB" sz="800" dirty="0"/>
          </a:p>
          <a:p>
            <a:pPr marL="342900" indent="-342900" algn="l">
              <a:buClr>
                <a:srgbClr val="E43794"/>
              </a:buClr>
              <a:buFont typeface="Arial" panose="020B0604020202020204" pitchFamily="34" charset="0"/>
              <a:buChar char="•"/>
            </a:pPr>
            <a:r>
              <a:rPr lang="el-GR" sz="1800" dirty="0"/>
              <a:t>μπαίνοντας σε ένα σκοτεινό , μεσαιωνικό δωμάτιο από τον φωτεινό εξωτερικό κόσμο,</a:t>
            </a:r>
          </a:p>
          <a:p>
            <a:pPr marL="342900" indent="-342900" algn="l">
              <a:buClr>
                <a:srgbClr val="E43794"/>
              </a:buClr>
              <a:buFont typeface="Arial" panose="020B0604020202020204" pitchFamily="34" charset="0"/>
              <a:buChar char="•"/>
            </a:pPr>
            <a:r>
              <a:rPr lang="el-GR" sz="1800" dirty="0"/>
              <a:t>βλέποντας κυρίως άγνωστες ψηφιακές τεχνολογίες που παρουσιάζουν τον μεσαιωνικό κόσμο των κάστρων,</a:t>
            </a:r>
          </a:p>
          <a:p>
            <a:pPr marL="342900" indent="-342900" algn="l">
              <a:buClr>
                <a:srgbClr val="E43794"/>
              </a:buClr>
              <a:buFont typeface="Arial" panose="020B0604020202020204" pitchFamily="34" charset="0"/>
              <a:buChar char="•"/>
            </a:pPr>
            <a:r>
              <a:rPr lang="el-GR" sz="1800" dirty="0"/>
              <a:t>ακούγοντας μια σύγχρονη ερμηνεία μεσαιωνικής μουσικής που παίζει στο παρασκήνιο. </a:t>
            </a:r>
          </a:p>
        </p:txBody>
      </p:sp>
      <p:sp>
        <p:nvSpPr>
          <p:cNvPr id="8" name="PoljeZBesedilom 7">
            <a:extLst>
              <a:ext uri="{FF2B5EF4-FFF2-40B4-BE49-F238E27FC236}">
                <a16:creationId xmlns:a16="http://schemas.microsoft.com/office/drawing/2014/main" id="{4A83F827-3A83-4558-901B-7ED51E51C41D}"/>
              </a:ext>
            </a:extLst>
          </p:cNvPr>
          <p:cNvSpPr txBox="1"/>
          <p:nvPr/>
        </p:nvSpPr>
        <p:spPr>
          <a:xfrm>
            <a:off x="431371" y="3573016"/>
            <a:ext cx="7543451" cy="2031325"/>
          </a:xfrm>
          <a:prstGeom prst="rect">
            <a:avLst/>
          </a:prstGeom>
          <a:noFill/>
        </p:spPr>
        <p:txBody>
          <a:bodyPr wrap="square" rtlCol="0">
            <a:spAutoFit/>
          </a:bodyPr>
          <a:lstStyle/>
          <a:p>
            <a:r>
              <a:rPr lang="el-GR" dirty="0">
                <a:solidFill>
                  <a:schemeClr val="bg1">
                    <a:lumMod val="50000"/>
                  </a:schemeClr>
                </a:solidFill>
              </a:rPr>
              <a:t>Για την εφαρμογή </a:t>
            </a:r>
            <a:r>
              <a:rPr lang="el-GR" dirty="0" err="1">
                <a:solidFill>
                  <a:schemeClr val="bg1">
                    <a:lumMod val="50000"/>
                  </a:schemeClr>
                </a:solidFill>
              </a:rPr>
              <a:t>Mobile</a:t>
            </a:r>
            <a:r>
              <a:rPr lang="el-GR" dirty="0">
                <a:solidFill>
                  <a:schemeClr val="bg1">
                    <a:lumMod val="50000"/>
                  </a:schemeClr>
                </a:solidFill>
              </a:rPr>
              <a:t> </a:t>
            </a:r>
            <a:r>
              <a:rPr lang="el-GR" dirty="0" err="1">
                <a:solidFill>
                  <a:schemeClr val="bg1">
                    <a:lumMod val="50000"/>
                  </a:schemeClr>
                </a:solidFill>
              </a:rPr>
              <a:t>web</a:t>
            </a:r>
            <a:r>
              <a:rPr lang="el-GR" dirty="0">
                <a:solidFill>
                  <a:schemeClr val="bg1">
                    <a:lumMod val="50000"/>
                  </a:schemeClr>
                </a:solidFill>
              </a:rPr>
              <a:t>-</a:t>
            </a:r>
            <a:r>
              <a:rPr lang="el-GR" dirty="0" err="1">
                <a:solidFill>
                  <a:schemeClr val="bg1">
                    <a:lumMod val="50000"/>
                  </a:schemeClr>
                </a:solidFill>
              </a:rPr>
              <a:t>app</a:t>
            </a:r>
            <a:r>
              <a:rPr lang="el-GR" dirty="0">
                <a:solidFill>
                  <a:schemeClr val="bg1">
                    <a:lumMod val="50000"/>
                  </a:schemeClr>
                </a:solidFill>
              </a:rPr>
              <a:t> το </a:t>
            </a:r>
            <a:r>
              <a:rPr lang="el-GR" dirty="0" err="1">
                <a:solidFill>
                  <a:schemeClr val="bg1">
                    <a:lumMod val="50000"/>
                  </a:schemeClr>
                </a:solidFill>
              </a:rPr>
              <a:t>wow</a:t>
            </a:r>
            <a:r>
              <a:rPr lang="el-GR" dirty="0">
                <a:solidFill>
                  <a:schemeClr val="bg1">
                    <a:lumMod val="50000"/>
                  </a:schemeClr>
                </a:solidFill>
              </a:rPr>
              <a:t> επιτυγχάνεται με: </a:t>
            </a:r>
          </a:p>
          <a:p>
            <a:pPr marL="342900" indent="-342900">
              <a:buClr>
                <a:srgbClr val="E43794"/>
              </a:buClr>
              <a:buFont typeface="Arial" panose="020B0604020202020204" pitchFamily="34" charset="0"/>
              <a:buChar char="•"/>
            </a:pPr>
            <a:r>
              <a:rPr lang="el-GR" dirty="0">
                <a:solidFill>
                  <a:schemeClr val="bg1">
                    <a:lumMod val="50000"/>
                  </a:schemeClr>
                </a:solidFill>
              </a:rPr>
              <a:t>Μετατροπή της επίσκεψης στο κάστρο σε </a:t>
            </a:r>
            <a:r>
              <a:rPr lang="el-GR" b="1" dirty="0">
                <a:solidFill>
                  <a:schemeClr val="bg1">
                    <a:lumMod val="50000"/>
                  </a:schemeClr>
                </a:solidFill>
              </a:rPr>
              <a:t>πραγματική περιπέτεια </a:t>
            </a:r>
            <a:r>
              <a:rPr lang="el-GR" dirty="0">
                <a:solidFill>
                  <a:schemeClr val="bg1">
                    <a:lumMod val="50000"/>
                  </a:schemeClr>
                </a:solidFill>
              </a:rPr>
              <a:t>- ενσωματώνοντας τα στοιχεία της </a:t>
            </a:r>
            <a:r>
              <a:rPr lang="el-GR" dirty="0" err="1">
                <a:solidFill>
                  <a:schemeClr val="bg1">
                    <a:lumMod val="50000"/>
                  </a:schemeClr>
                </a:solidFill>
              </a:rPr>
              <a:t>παιχνιδοποίησης</a:t>
            </a:r>
            <a:r>
              <a:rPr lang="el-GR" dirty="0">
                <a:solidFill>
                  <a:schemeClr val="bg1">
                    <a:lumMod val="50000"/>
                  </a:schemeClr>
                </a:solidFill>
              </a:rPr>
              <a:t> ο επισκέπτης έχει ως στόχο του παιχνιδιού τη συλλογή θρυλικών αντικειμένων</a:t>
            </a:r>
          </a:p>
          <a:p>
            <a:pPr marL="342900" indent="-342900">
              <a:buClr>
                <a:srgbClr val="E43794"/>
              </a:buClr>
              <a:buFont typeface="Arial" panose="020B0604020202020204" pitchFamily="34" charset="0"/>
              <a:buChar char="•"/>
            </a:pPr>
            <a:r>
              <a:rPr lang="el-GR" dirty="0">
                <a:solidFill>
                  <a:schemeClr val="bg1">
                    <a:lumMod val="50000"/>
                  </a:schemeClr>
                </a:solidFill>
              </a:rPr>
              <a:t>Συμμετοχής σε </a:t>
            </a:r>
            <a:r>
              <a:rPr lang="el-GR" b="1" dirty="0">
                <a:solidFill>
                  <a:schemeClr val="bg1">
                    <a:lumMod val="50000"/>
                  </a:schemeClr>
                </a:solidFill>
              </a:rPr>
              <a:t>μια μεγάλη κλήρωση </a:t>
            </a:r>
            <a:r>
              <a:rPr lang="el-GR" dirty="0">
                <a:solidFill>
                  <a:schemeClr val="bg1">
                    <a:lumMod val="50000"/>
                  </a:schemeClr>
                </a:solidFill>
              </a:rPr>
              <a:t>για την ολοκλήρωση όλων των επισκέψεων σε κάστρα - ο χρήστης μπορεί επίσης να αποκτήσει μικρά βραβεία κατά την επίσκεψή του στα κάστρα.</a:t>
            </a:r>
          </a:p>
        </p:txBody>
      </p:sp>
    </p:spTree>
    <p:extLst>
      <p:ext uri="{BB962C8B-B14F-4D97-AF65-F5344CB8AC3E}">
        <p14:creationId xmlns:p14="http://schemas.microsoft.com/office/powerpoint/2010/main" val="360662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52969" y="90064"/>
            <a:ext cx="11260668" cy="631527"/>
          </a:xfrm>
        </p:spPr>
        <p:txBody>
          <a:bodyPr/>
          <a:lstStyle/>
          <a:p>
            <a:r>
              <a:rPr lang="el-GR" sz="3200" dirty="0">
                <a:solidFill>
                  <a:schemeClr val="bg1"/>
                </a:solidFill>
              </a:rPr>
              <a:t>Αποτελέσματα του τελικού προϊόντος  </a:t>
            </a:r>
            <a:endParaRPr lang="en-GB" sz="3200" dirty="0">
              <a:solidFill>
                <a:schemeClr val="bg1"/>
              </a:solidFill>
            </a:endParaRP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8" y="1091952"/>
            <a:ext cx="11260664" cy="5359648"/>
          </a:xfrm>
        </p:spPr>
        <p:txBody>
          <a:bodyPr numCol="2"/>
          <a:lstStyle/>
          <a:p>
            <a:pPr algn="l"/>
            <a:r>
              <a:rPr lang="el-GR" sz="2000" dirty="0">
                <a:solidFill>
                  <a:srgbClr val="E43794"/>
                </a:solidFill>
              </a:rPr>
              <a:t>Οι επισκέπτες</a:t>
            </a:r>
            <a:r>
              <a:rPr lang="en-GB" sz="2000" dirty="0"/>
              <a:t> </a:t>
            </a:r>
            <a:r>
              <a:rPr lang="el-GR" sz="2000" dirty="0"/>
              <a:t>έχουν εντυπωσιαστεί από τις προβολές τρισδιάστατων μοντέλων και βίντεο VR 360º. Εκτιμούν τη δυνατότητα να εξερευνήσουν επτά κάστρα του </a:t>
            </a:r>
            <a:r>
              <a:rPr lang="el-GR" sz="2000" dirty="0" err="1"/>
              <a:t>Posavje</a:t>
            </a:r>
            <a:r>
              <a:rPr lang="el-GR" sz="2000" dirty="0"/>
              <a:t> σε ένα μέρος. </a:t>
            </a:r>
            <a:endParaRPr lang="en-GB" sz="2000" dirty="0"/>
          </a:p>
          <a:p>
            <a:pPr algn="l"/>
            <a:r>
              <a:rPr lang="el-GR" sz="2000" dirty="0">
                <a:solidFill>
                  <a:srgbClr val="E43794"/>
                </a:solidFill>
              </a:rPr>
              <a:t>Ο επενδυτής</a:t>
            </a:r>
            <a:r>
              <a:rPr lang="en-GB" sz="2000" dirty="0">
                <a:solidFill>
                  <a:srgbClr val="E43794"/>
                </a:solidFill>
              </a:rPr>
              <a:t> </a:t>
            </a:r>
            <a:r>
              <a:rPr lang="en-GB" sz="2000" dirty="0"/>
              <a:t>was very </a:t>
            </a:r>
            <a:r>
              <a:rPr lang="el-GR" sz="2000" b="1" dirty="0"/>
              <a:t>ικανοποιημένοι από τα τελικά αποτελέσματα και από τον αριθμό των επισκεπτών που έδειξαν απροσδόκητα μεγάλο ενδιαφέρον για το αξιοθέατο. </a:t>
            </a:r>
            <a:endParaRPr lang="sl-SI" sz="2000" dirty="0"/>
          </a:p>
          <a:p>
            <a:pPr algn="l"/>
            <a:endParaRPr lang="sl-SI" sz="2000" dirty="0"/>
          </a:p>
          <a:p>
            <a:pPr algn="l"/>
            <a:r>
              <a:rPr lang="el-GR" sz="2000" dirty="0"/>
              <a:t>Μέχρι στιγμής, δεν εντοπίστηκαν σημαντικά προβλήματα ή μειονεκτήματα στη σχεδιασμένη </a:t>
            </a:r>
            <a:r>
              <a:rPr lang="el-GR" sz="2000" dirty="0" err="1"/>
              <a:t>τεχνλολογία</a:t>
            </a:r>
            <a:r>
              <a:rPr lang="el-GR" sz="2000" dirty="0"/>
              <a:t>, παρά μόνο κάποια δευτερεύοντα ζητήματα που προέκυψαν λόγω κακού σχεδιασμού για την πιθανότητα ακατάλληλης χρήσης των συσκευών εικονικής πραγματικότητας από τα παιδιά, που οδηγεί σε δυσλειτουργίες του υλικού.</a:t>
            </a:r>
          </a:p>
          <a:p>
            <a:pPr algn="l"/>
            <a:endParaRPr lang="en-GB" sz="2000" dirty="0"/>
          </a:p>
          <a:p>
            <a:pPr algn="l"/>
            <a:endParaRPr lang="en-GB" sz="2000" dirty="0"/>
          </a:p>
          <a:p>
            <a:endParaRPr lang="en-GB" sz="2000" dirty="0"/>
          </a:p>
        </p:txBody>
      </p:sp>
      <p:pic>
        <p:nvPicPr>
          <p:cNvPr id="6" name="Slika 5">
            <a:extLst>
              <a:ext uri="{FF2B5EF4-FFF2-40B4-BE49-F238E27FC236}">
                <a16:creationId xmlns:a16="http://schemas.microsoft.com/office/drawing/2014/main" id="{9943B444-1C3F-4798-A07D-BD49D8D910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34" b="3873"/>
          <a:stretch/>
        </p:blipFill>
        <p:spPr>
          <a:xfrm>
            <a:off x="6384032" y="3140968"/>
            <a:ext cx="5323333" cy="3213100"/>
          </a:xfrm>
          <a:prstGeom prst="rect">
            <a:avLst/>
          </a:prstGeom>
        </p:spPr>
      </p:pic>
    </p:spTree>
    <p:extLst>
      <p:ext uri="{BB962C8B-B14F-4D97-AF65-F5344CB8AC3E}">
        <p14:creationId xmlns:p14="http://schemas.microsoft.com/office/powerpoint/2010/main" val="4264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67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3929045"/>
            <a:ext cx="4723503" cy="2154514"/>
          </a:xfrm>
        </p:spPr>
        <p:txBody>
          <a:bodyPr/>
          <a:lstStyle/>
          <a:p>
            <a:pPr lvl="0" algn="l">
              <a:lnSpc>
                <a:spcPct val="90000"/>
              </a:lnSpc>
              <a:spcBef>
                <a:spcPts val="0"/>
              </a:spcBef>
              <a:buClr>
                <a:srgbClr val="E43794"/>
              </a:buClr>
              <a:buSzPts val="4000"/>
            </a:pPr>
            <a:r>
              <a:rPr lang="el-GR" sz="2400" dirty="0">
                <a:latin typeface="Avenir"/>
                <a:ea typeface="Avenir"/>
                <a:cs typeface="Avenir"/>
                <a:sym typeface="Avenir"/>
              </a:rPr>
              <a:t>5. Διεθνείς μελέτες περιπτώσεων καινοτόμων βιωματικών εμπειριών στους τομείς του πολιτισμού και της πολιτιστικής κληρονομιάς </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9892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3" cy="631527"/>
          </a:xfrm>
        </p:spPr>
        <p:txBody>
          <a:bodyPr>
            <a:normAutofit/>
          </a:bodyPr>
          <a:lstStyle/>
          <a:p>
            <a:pPr marL="0" lvl="0" indent="0" algn="ctr" rtl="0">
              <a:lnSpc>
                <a:spcPct val="90000"/>
              </a:lnSpc>
              <a:spcBef>
                <a:spcPts val="0"/>
              </a:spcBef>
              <a:spcAft>
                <a:spcPts val="0"/>
              </a:spcAft>
              <a:buNone/>
            </a:pPr>
            <a:r>
              <a:rPr lang="el-GR" dirty="0">
                <a:latin typeface="Avenir"/>
                <a:ea typeface="Avenir"/>
                <a:cs typeface="Avenir"/>
                <a:sym typeface="Avenir"/>
              </a:rPr>
              <a:t>Εμπνευσθείτε</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35225" y="1940896"/>
            <a:ext cx="6591955" cy="4515784"/>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l-GR" dirty="0">
                <a:solidFill>
                  <a:schemeClr val="bg1">
                    <a:lumMod val="50000"/>
                  </a:schemeClr>
                </a:solidFill>
                <a:latin typeface="Avenir"/>
                <a:ea typeface="Avenir"/>
                <a:cs typeface="Avenir"/>
                <a:sym typeface="Avenir"/>
              </a:rPr>
              <a:t>Η Εθνική Πινακοθήκη στο Λονδίνο είναι ένα από τα καλύτερα παραδείγματα παγκοσμίως όσον αφορά τις καθηλωτικές πολιτιστικές εμπειρίες. Προσφέρει διάφορες δωρεάν εικονικές περιηγήσεις που μπορείτε να απολαύσετε στο σπίτι. Από την περιήγηση της </a:t>
            </a:r>
            <a:r>
              <a:rPr lang="el-GR" dirty="0" err="1">
                <a:solidFill>
                  <a:schemeClr val="bg1">
                    <a:lumMod val="50000"/>
                  </a:schemeClr>
                </a:solidFill>
                <a:latin typeface="Avenir"/>
                <a:ea typeface="Avenir"/>
                <a:cs typeface="Avenir"/>
                <a:sym typeface="Avenir"/>
              </a:rPr>
              <a:t>Google</a:t>
            </a:r>
            <a:r>
              <a:rPr lang="el-GR" dirty="0">
                <a:solidFill>
                  <a:schemeClr val="bg1">
                    <a:lumMod val="50000"/>
                  </a:schemeClr>
                </a:solidFill>
                <a:latin typeface="Avenir"/>
                <a:ea typeface="Avenir"/>
                <a:cs typeface="Avenir"/>
                <a:sym typeface="Avenir"/>
              </a:rPr>
              <a:t> μέχρι περιηγήσεις αφιερωμένες στην Αναγέννηση ή σε συγκεκριμένες καλλιτεχνικές επιλογές </a:t>
            </a:r>
            <a:r>
              <a:rPr lang="en-GB" b="1" dirty="0">
                <a:solidFill>
                  <a:schemeClr val="bg1">
                    <a:lumMod val="50000"/>
                  </a:schemeClr>
                </a:solidFill>
                <a:latin typeface="Avenir"/>
                <a:ea typeface="Avenir"/>
                <a:cs typeface="Avenir"/>
                <a:sym typeface="Avenir"/>
                <a:hlinkClick r:id="rId2"/>
              </a:rPr>
              <a:t>Google Tour</a:t>
            </a:r>
            <a:endParaRPr lang="en-GB" dirty="0">
              <a:solidFill>
                <a:schemeClr val="bg1">
                  <a:lumMod val="50000"/>
                </a:schemeClr>
              </a:solidFill>
              <a:latin typeface="Avenir"/>
              <a:ea typeface="Avenir"/>
              <a:cs typeface="Avenir"/>
              <a:sym typeface="Avenir"/>
            </a:endParaRPr>
          </a:p>
          <a:p>
            <a:pPr lvl="0">
              <a:buClr>
                <a:schemeClr val="dk1"/>
              </a:buClr>
              <a:buSzPts val="1100"/>
            </a:pPr>
            <a:r>
              <a:rPr lang="el-GR" dirty="0">
                <a:solidFill>
                  <a:schemeClr val="bg1">
                    <a:lumMod val="50000"/>
                  </a:schemeClr>
                </a:solidFill>
                <a:latin typeface="Avenir"/>
                <a:ea typeface="Avenir"/>
                <a:cs typeface="Avenir"/>
                <a:sym typeface="Avenir"/>
              </a:rPr>
              <a:t>Το πιο καινοτόμο παράδειγμα είναι η ξενάγηση </a:t>
            </a:r>
            <a:r>
              <a:rPr lang="el-GR" b="1" dirty="0">
                <a:solidFill>
                  <a:schemeClr val="bg1">
                    <a:lumMod val="50000"/>
                  </a:schemeClr>
                </a:solidFill>
                <a:latin typeface="Avenir"/>
                <a:ea typeface="Avenir"/>
                <a:cs typeface="Avenir"/>
                <a:sym typeface="Avenir"/>
              </a:rPr>
              <a:t>"</a:t>
            </a:r>
            <a:r>
              <a:rPr lang="el-GR" b="1" dirty="0" err="1">
                <a:solidFill>
                  <a:schemeClr val="bg1">
                    <a:lumMod val="50000"/>
                  </a:schemeClr>
                </a:solidFill>
                <a:latin typeface="Avenir"/>
                <a:ea typeface="Avenir"/>
                <a:cs typeface="Avenir"/>
                <a:sym typeface="Avenir"/>
              </a:rPr>
              <a:t>Sensing</a:t>
            </a:r>
            <a:r>
              <a:rPr lang="el-GR" b="1" dirty="0">
                <a:solidFill>
                  <a:schemeClr val="bg1">
                    <a:lumMod val="50000"/>
                  </a:schemeClr>
                </a:solidFill>
                <a:latin typeface="Avenir"/>
                <a:ea typeface="Avenir"/>
                <a:cs typeface="Avenir"/>
                <a:sym typeface="Avenir"/>
              </a:rPr>
              <a:t> </a:t>
            </a:r>
            <a:r>
              <a:rPr lang="el-GR" b="1" dirty="0" err="1">
                <a:solidFill>
                  <a:schemeClr val="bg1">
                    <a:lumMod val="50000"/>
                  </a:schemeClr>
                </a:solidFill>
                <a:latin typeface="Avenir"/>
                <a:ea typeface="Avenir"/>
                <a:cs typeface="Avenir"/>
                <a:sym typeface="Avenir"/>
              </a:rPr>
              <a:t>the</a:t>
            </a:r>
            <a:r>
              <a:rPr lang="el-GR" b="1" dirty="0">
                <a:solidFill>
                  <a:schemeClr val="bg1">
                    <a:lumMod val="50000"/>
                  </a:schemeClr>
                </a:solidFill>
                <a:latin typeface="Avenir"/>
                <a:ea typeface="Avenir"/>
                <a:cs typeface="Avenir"/>
                <a:sym typeface="Avenir"/>
              </a:rPr>
              <a:t> </a:t>
            </a:r>
            <a:r>
              <a:rPr lang="el-GR" b="1" dirty="0" err="1">
                <a:solidFill>
                  <a:schemeClr val="bg1">
                    <a:lumMod val="50000"/>
                  </a:schemeClr>
                </a:solidFill>
                <a:latin typeface="Avenir"/>
                <a:ea typeface="Avenir"/>
                <a:cs typeface="Avenir"/>
                <a:sym typeface="Avenir"/>
              </a:rPr>
              <a:t>Unseen</a:t>
            </a:r>
            <a:r>
              <a:rPr lang="el-GR" b="1" dirty="0">
                <a:solidFill>
                  <a:schemeClr val="bg1">
                    <a:lumMod val="50000"/>
                  </a:schemeClr>
                </a:solidFill>
                <a:latin typeface="Avenir"/>
                <a:ea typeface="Avenir"/>
                <a:cs typeface="Avenir"/>
                <a:sym typeface="Avenir"/>
              </a:rPr>
              <a:t>". </a:t>
            </a:r>
            <a:r>
              <a:rPr lang="en-GB" b="1" dirty="0">
                <a:solidFill>
                  <a:schemeClr val="bg1">
                    <a:lumMod val="50000"/>
                  </a:schemeClr>
                </a:solidFill>
                <a:latin typeface="Avenir"/>
                <a:ea typeface="Avenir"/>
                <a:cs typeface="Avenir"/>
                <a:sym typeface="Avenir"/>
                <a:hlinkClick r:id="rId3"/>
              </a:rPr>
              <a:t>Sensing the Unseen</a:t>
            </a:r>
            <a:r>
              <a:rPr lang="en-GB" dirty="0">
                <a:solidFill>
                  <a:schemeClr val="bg1">
                    <a:lumMod val="50000"/>
                  </a:schemeClr>
                </a:solidFill>
                <a:latin typeface="Avenir"/>
                <a:ea typeface="Avenir"/>
                <a:cs typeface="Avenir"/>
                <a:sym typeface="Avenir"/>
              </a:rPr>
              <a:t>. </a:t>
            </a:r>
            <a:r>
              <a:rPr lang="el-GR" dirty="0">
                <a:solidFill>
                  <a:schemeClr val="bg1">
                    <a:lumMod val="50000"/>
                  </a:schemeClr>
                </a:solidFill>
                <a:latin typeface="Avenir"/>
                <a:ea typeface="Avenir"/>
                <a:cs typeface="Avenir"/>
                <a:sym typeface="Avenir"/>
              </a:rPr>
              <a:t>Η εμπειρία έχει σχεδιαστεί για να απολαμβάνεται σε </a:t>
            </a:r>
            <a:r>
              <a:rPr lang="el-GR" dirty="0" err="1">
                <a:solidFill>
                  <a:schemeClr val="bg1">
                    <a:lumMod val="50000"/>
                  </a:schemeClr>
                </a:solidFill>
                <a:latin typeface="Avenir"/>
                <a:ea typeface="Avenir"/>
                <a:cs typeface="Avenir"/>
                <a:sym typeface="Avenir"/>
              </a:rPr>
              <a:t>smartphones</a:t>
            </a:r>
            <a:r>
              <a:rPr lang="el-GR" dirty="0">
                <a:solidFill>
                  <a:schemeClr val="bg1">
                    <a:lumMod val="50000"/>
                  </a:schemeClr>
                </a:solidFill>
                <a:latin typeface="Avenir"/>
                <a:ea typeface="Avenir"/>
                <a:cs typeface="Avenir"/>
                <a:sym typeface="Avenir"/>
              </a:rPr>
              <a:t> και επισκέπτεται έξι σκηνές από τη </a:t>
            </a:r>
            <a:r>
              <a:rPr lang="el-GR" b="1" dirty="0">
                <a:solidFill>
                  <a:schemeClr val="bg1">
                    <a:lumMod val="50000"/>
                  </a:schemeClr>
                </a:solidFill>
                <a:latin typeface="Avenir"/>
                <a:ea typeface="Avenir"/>
                <a:cs typeface="Avenir"/>
                <a:sym typeface="Avenir"/>
              </a:rPr>
              <a:t>"Λατρεία των Βασιλέων" </a:t>
            </a:r>
            <a:r>
              <a:rPr lang="el-GR" dirty="0">
                <a:solidFill>
                  <a:schemeClr val="bg1">
                    <a:lumMod val="50000"/>
                  </a:schemeClr>
                </a:solidFill>
                <a:latin typeface="Avenir"/>
                <a:ea typeface="Avenir"/>
                <a:cs typeface="Avenir"/>
                <a:sym typeface="Avenir"/>
              </a:rPr>
              <a:t>του </a:t>
            </a:r>
            <a:r>
              <a:rPr lang="el-GR" dirty="0" err="1">
                <a:solidFill>
                  <a:schemeClr val="bg1">
                    <a:lumMod val="50000"/>
                  </a:schemeClr>
                </a:solidFill>
                <a:latin typeface="Avenir"/>
                <a:ea typeface="Avenir"/>
                <a:cs typeface="Avenir"/>
                <a:sym typeface="Avenir"/>
              </a:rPr>
              <a:t>Gossaert</a:t>
            </a:r>
            <a:r>
              <a:rPr lang="el-GR" dirty="0">
                <a:solidFill>
                  <a:schemeClr val="bg1">
                    <a:lumMod val="50000"/>
                  </a:schemeClr>
                </a:solidFill>
                <a:latin typeface="Avenir"/>
                <a:ea typeface="Avenir"/>
                <a:cs typeface="Avenir"/>
                <a:sym typeface="Avenir"/>
              </a:rPr>
              <a:t>, ζουμάροντας σε λεπτομέρειες και μπαίνοντας πραγματικά στο έργο τέχνης με τη συνοδεία </a:t>
            </a:r>
            <a:r>
              <a:rPr lang="el-GR" dirty="0" err="1">
                <a:solidFill>
                  <a:schemeClr val="bg1">
                    <a:lumMod val="50000"/>
                  </a:schemeClr>
                </a:solidFill>
                <a:latin typeface="Avenir"/>
                <a:ea typeface="Avenir"/>
                <a:cs typeface="Avenir"/>
                <a:sym typeface="Avenir"/>
              </a:rPr>
              <a:t>διαδραστικών</a:t>
            </a:r>
            <a:r>
              <a:rPr lang="el-GR" dirty="0">
                <a:solidFill>
                  <a:schemeClr val="bg1">
                    <a:lumMod val="50000"/>
                  </a:schemeClr>
                </a:solidFill>
                <a:latin typeface="Avenir"/>
                <a:ea typeface="Avenir"/>
                <a:cs typeface="Avenir"/>
                <a:sym typeface="Avenir"/>
              </a:rPr>
              <a:t> ήχων. </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58579" y="839814"/>
            <a:ext cx="6591955"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3200" b="1" dirty="0">
                <a:solidFill>
                  <a:srgbClr val="E43794"/>
                </a:solidFill>
                <a:latin typeface="Avenir"/>
                <a:ea typeface="Avenir"/>
                <a:cs typeface="Avenir"/>
                <a:sym typeface="Avenir"/>
              </a:rPr>
              <a:t>Η Εθνική Βιβλιοθήκη</a:t>
            </a:r>
            <a:r>
              <a:rPr lang="en-US" sz="3200" b="1" dirty="0">
                <a:solidFill>
                  <a:srgbClr val="E43794"/>
                </a:solidFill>
                <a:latin typeface="Avenir"/>
                <a:ea typeface="Avenir"/>
                <a:cs typeface="Avenir"/>
                <a:sym typeface="Avenir"/>
              </a:rPr>
              <a:t>, </a:t>
            </a:r>
            <a:r>
              <a:rPr lang="el-GR" sz="3200" b="1" i="1" dirty="0">
                <a:solidFill>
                  <a:srgbClr val="E43794"/>
                </a:solidFill>
                <a:latin typeface="Avenir"/>
                <a:ea typeface="Avenir"/>
                <a:cs typeface="Avenir"/>
                <a:sym typeface="Avenir"/>
              </a:rPr>
              <a:t>Ηνωμένο Βασίλειο </a:t>
            </a:r>
            <a:endParaRPr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1"/>
            <a:ext cx="15285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4">
                  <a:extLst>
                    <a:ext uri="{A12FA001-AC4F-418D-AE19-62706E023703}">
                      <ahyp:hlinkClr xmlns:ahyp="http://schemas.microsoft.com/office/drawing/2018/hyperlinkcolor" val="tx"/>
                    </a:ext>
                  </a:extLst>
                </a:hlinkClick>
              </a:rPr>
              <a:t>National Gallery</a:t>
            </a:r>
            <a:endParaRPr sz="900" dirty="0">
              <a:solidFill>
                <a:schemeClr val="bg1">
                  <a:lumMod val="50000"/>
                </a:schemeClr>
              </a:solidFill>
              <a:latin typeface="Avenir"/>
              <a:ea typeface="Avenir"/>
              <a:cs typeface="Avenir"/>
              <a:sym typeface="Avenir"/>
            </a:endParaRPr>
          </a:p>
        </p:txBody>
      </p:sp>
      <p:pic>
        <p:nvPicPr>
          <p:cNvPr id="10" name="Google Shape;780;p75">
            <a:hlinkClick r:id="rId5"/>
            <a:extLst>
              <a:ext uri="{FF2B5EF4-FFF2-40B4-BE49-F238E27FC236}">
                <a16:creationId xmlns:a16="http://schemas.microsoft.com/office/drawing/2014/main" id="{932BD427-BF04-4F0A-8FA7-AD8664E82F6C}"/>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l="661" r="661"/>
          <a:stretch/>
        </p:blipFill>
        <p:spPr>
          <a:xfrm>
            <a:off x="455627" y="1778649"/>
            <a:ext cx="4210640" cy="4004954"/>
          </a:xfrm>
          <a:prstGeom prst="ellipse">
            <a:avLst/>
          </a:prstGeom>
          <a:noFill/>
          <a:ln>
            <a:noFill/>
          </a:ln>
        </p:spPr>
      </p:pic>
      <p:cxnSp>
        <p:nvCxnSpPr>
          <p:cNvPr id="8" name="Connector: Elbow 8">
            <a:extLst>
              <a:ext uri="{FF2B5EF4-FFF2-40B4-BE49-F238E27FC236}">
                <a16:creationId xmlns:a16="http://schemas.microsoft.com/office/drawing/2014/main" id="{907D6E6A-27CE-F942-835B-C286C2E9B82C}"/>
              </a:ext>
            </a:extLst>
          </p:cNvPr>
          <p:cNvCxnSpPr>
            <a:cxnSpLocks/>
          </p:cNvCxnSpPr>
          <p:nvPr/>
        </p:nvCxnSpPr>
        <p:spPr>
          <a:xfrm rot="10800000" flipH="1">
            <a:off x="4958579" y="748188"/>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3" cy="631527"/>
          </a:xfrm>
        </p:spPr>
        <p:txBody>
          <a:bodyPr>
            <a:normAutofit/>
          </a:bodyPr>
          <a:lstStyle/>
          <a:p>
            <a:pPr marL="0" lvl="0" indent="0" algn="ctr" rtl="0">
              <a:lnSpc>
                <a:spcPct val="90000"/>
              </a:lnSpc>
              <a:spcBef>
                <a:spcPts val="0"/>
              </a:spcBef>
              <a:spcAft>
                <a:spcPts val="0"/>
              </a:spcAft>
              <a:buNone/>
            </a:pPr>
            <a:r>
              <a:rPr lang="el-GR" dirty="0">
                <a:latin typeface="Avenir"/>
                <a:ea typeface="Avenir"/>
                <a:cs typeface="Avenir"/>
                <a:sym typeface="Avenir"/>
              </a:rPr>
              <a:t>Εμπνευσθείτε</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032288" y="1972322"/>
            <a:ext cx="6391829" cy="3958289"/>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l-GR" dirty="0">
                <a:solidFill>
                  <a:schemeClr val="bg1">
                    <a:lumMod val="50000"/>
                  </a:schemeClr>
                </a:solidFill>
                <a:latin typeface="Avenir"/>
                <a:ea typeface="Avenir"/>
                <a:cs typeface="Avenir"/>
                <a:sym typeface="Avenir"/>
              </a:rPr>
              <a:t>Είναι δυνατόν να σπάσουμε τα όρια του πλαισίου για να επιτρέψουμε στην τέχνη να περιπλανιέται ελεύθερα στο χώρο; </a:t>
            </a:r>
          </a:p>
          <a:p>
            <a:pPr lvl="0">
              <a:buClr>
                <a:schemeClr val="dk1"/>
              </a:buClr>
              <a:buSzPts val="1100"/>
            </a:pPr>
            <a:r>
              <a:rPr lang="el-GR" dirty="0">
                <a:solidFill>
                  <a:schemeClr val="bg1">
                    <a:lumMod val="50000"/>
                  </a:schemeClr>
                </a:solidFill>
                <a:latin typeface="Avenir"/>
                <a:ea typeface="Avenir"/>
                <a:cs typeface="Avenir"/>
                <a:sym typeface="Avenir"/>
              </a:rPr>
              <a:t>Ναι, και αυτό έκαναν στη Σαγκάη.</a:t>
            </a:r>
            <a:r>
              <a:rPr lang="en-GB" dirty="0">
                <a:solidFill>
                  <a:schemeClr val="bg1">
                    <a:lumMod val="50000"/>
                  </a:schemeClr>
                </a:solidFill>
                <a:latin typeface="Avenir"/>
                <a:ea typeface="Avenir"/>
                <a:cs typeface="Avenir"/>
                <a:sym typeface="Avenir"/>
              </a:rPr>
              <a:t>! </a:t>
            </a:r>
            <a:endParaRPr lang="en-GB" b="1" dirty="0">
              <a:solidFill>
                <a:schemeClr val="bg1">
                  <a:lumMod val="50000"/>
                </a:schemeClr>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GB" b="1" dirty="0">
                <a:solidFill>
                  <a:schemeClr val="bg1">
                    <a:lumMod val="50000"/>
                  </a:schemeClr>
                </a:solidFill>
                <a:latin typeface="Avenir"/>
                <a:ea typeface="Avenir"/>
                <a:cs typeface="Avenir"/>
                <a:sym typeface="Avenir"/>
                <a:hlinkClick r:id="rId2"/>
              </a:rPr>
              <a:t>Shanghai Immersive Experience</a:t>
            </a:r>
            <a:endParaRPr lang="en-GB" dirty="0">
              <a:solidFill>
                <a:schemeClr val="bg1">
                  <a:lumMod val="50000"/>
                </a:schemeClr>
              </a:solidFill>
              <a:latin typeface="Avenir"/>
              <a:ea typeface="Avenir"/>
              <a:cs typeface="Avenir"/>
              <a:sym typeface="Avenir"/>
            </a:endParaRPr>
          </a:p>
          <a:p>
            <a:pPr lvl="0">
              <a:buClr>
                <a:schemeClr val="hlink"/>
              </a:buClr>
              <a:buSzPts val="1200"/>
            </a:pPr>
            <a:r>
              <a:rPr lang="el-GR" dirty="0">
                <a:solidFill>
                  <a:schemeClr val="bg1">
                    <a:lumMod val="50000"/>
                  </a:schemeClr>
                </a:solidFill>
                <a:latin typeface="Avenir"/>
                <a:ea typeface="Avenir"/>
                <a:cs typeface="Avenir"/>
                <a:sym typeface="Avenir"/>
              </a:rPr>
              <a:t>Μέσω της χρήσης της τεχνολογίας, η τέχνη έχει μεταφερθεί σε μια νέα διάσταση, καθηλωτική και βιωματική, όπου ο επισκέπτης περιβάλλεται από το έργο, συμμετέχει ενεργά και αισθάνεται μέρος της καλλιτεχνικής ιδέας.</a:t>
            </a:r>
          </a:p>
          <a:p>
            <a:pPr lvl="0">
              <a:buClr>
                <a:schemeClr val="hlink"/>
              </a:buClr>
              <a:buSzPts val="1200"/>
            </a:pPr>
            <a:r>
              <a:rPr lang="el-GR" dirty="0">
                <a:solidFill>
                  <a:schemeClr val="bg1">
                    <a:lumMod val="50000"/>
                  </a:schemeClr>
                </a:solidFill>
                <a:latin typeface="Avenir"/>
                <a:ea typeface="Avenir"/>
                <a:cs typeface="Avenir"/>
                <a:sym typeface="Avenir"/>
              </a:rPr>
              <a:t>Το </a:t>
            </a:r>
            <a:r>
              <a:rPr lang="el-GR" dirty="0" err="1">
                <a:solidFill>
                  <a:schemeClr val="bg1">
                    <a:lumMod val="50000"/>
                  </a:schemeClr>
                </a:solidFill>
                <a:latin typeface="Avenir"/>
                <a:ea typeface="Avenir"/>
                <a:cs typeface="Avenir"/>
                <a:sym typeface="Avenir"/>
              </a:rPr>
              <a:t>teamLab</a:t>
            </a:r>
            <a:r>
              <a:rPr lang="el-GR" dirty="0">
                <a:solidFill>
                  <a:schemeClr val="bg1">
                    <a:lumMod val="50000"/>
                  </a:schemeClr>
                </a:solidFill>
                <a:latin typeface="Avenir"/>
                <a:ea typeface="Avenir"/>
                <a:cs typeface="Avenir"/>
                <a:sym typeface="Avenir"/>
              </a:rPr>
              <a:t> </a:t>
            </a:r>
            <a:r>
              <a:rPr lang="el-GR" dirty="0" err="1">
                <a:solidFill>
                  <a:schemeClr val="bg1">
                    <a:lumMod val="50000"/>
                  </a:schemeClr>
                </a:solidFill>
                <a:latin typeface="Avenir"/>
                <a:ea typeface="Avenir"/>
                <a:cs typeface="Avenir"/>
                <a:sym typeface="Avenir"/>
              </a:rPr>
              <a:t>Borderless</a:t>
            </a:r>
            <a:r>
              <a:rPr lang="el-GR" dirty="0">
                <a:solidFill>
                  <a:schemeClr val="bg1">
                    <a:lumMod val="50000"/>
                  </a:schemeClr>
                </a:solidFill>
                <a:latin typeface="Avenir"/>
                <a:ea typeface="Avenir"/>
                <a:cs typeface="Avenir"/>
                <a:sym typeface="Avenir"/>
              </a:rPr>
              <a:t> δείχνει πώς η πολιτιστική και καλλιτεχνική κληρονομιά μετασχηματίζεται και απολαμβάνεται με έναν νέο τρόπο , μετατρέποντας την σε μια πραγματική, κοινή εμπειρία.</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896233" y="975108"/>
            <a:ext cx="6249971" cy="96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err="1">
                <a:solidFill>
                  <a:srgbClr val="E43794"/>
                </a:solidFill>
                <a:latin typeface="Avenir"/>
                <a:ea typeface="Avenir"/>
                <a:cs typeface="Avenir"/>
                <a:sym typeface="Avenir"/>
              </a:rPr>
              <a:t>teamLab</a:t>
            </a:r>
            <a:r>
              <a:rPr lang="en-US" sz="3200" b="1" dirty="0">
                <a:solidFill>
                  <a:srgbClr val="E43794"/>
                </a:solidFill>
                <a:latin typeface="Avenir"/>
                <a:ea typeface="Avenir"/>
                <a:cs typeface="Avenir"/>
                <a:sym typeface="Avenir"/>
              </a:rPr>
              <a:t> Borderless of Shanghai, </a:t>
            </a:r>
            <a:r>
              <a:rPr lang="en-US" sz="3200" b="1" i="1" dirty="0">
                <a:solidFill>
                  <a:srgbClr val="E43794"/>
                </a:solidFill>
                <a:latin typeface="Avenir"/>
                <a:ea typeface="Avenir"/>
                <a:cs typeface="Avenir"/>
                <a:sym typeface="Avenir"/>
              </a:rPr>
              <a:t>China</a:t>
            </a:r>
            <a:endParaRPr lang="en-US" sz="32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1"/>
            <a:ext cx="15285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Travel</a:t>
            </a:r>
            <a:r>
              <a:rPr lang="en-US" sz="900" u="sng"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Gaijinpot</a:t>
            </a:r>
            <a:endParaRPr sz="900" dirty="0">
              <a:solidFill>
                <a:schemeClr val="bg1">
                  <a:lumMod val="50000"/>
                </a:schemeClr>
              </a:solidFill>
              <a:latin typeface="Avenir"/>
              <a:ea typeface="Avenir"/>
              <a:cs typeface="Avenir"/>
              <a:sym typeface="Avenir"/>
            </a:endParaRPr>
          </a:p>
        </p:txBody>
      </p:sp>
      <p:pic>
        <p:nvPicPr>
          <p:cNvPr id="8" name="Google Shape;780;p75">
            <a:hlinkClick r:id="rId4"/>
            <a:extLst>
              <a:ext uri="{FF2B5EF4-FFF2-40B4-BE49-F238E27FC236}">
                <a16:creationId xmlns:a16="http://schemas.microsoft.com/office/drawing/2014/main" id="{3C41A63D-6349-4C62-A3F8-8F968D19CA47}"/>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4794" r="47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639D4CC1-A95F-F94F-90B3-680D4BA02AFB}"/>
              </a:ext>
            </a:extLst>
          </p:cNvPr>
          <p:cNvCxnSpPr>
            <a:cxnSpLocks/>
          </p:cNvCxnSpPr>
          <p:nvPr/>
        </p:nvCxnSpPr>
        <p:spPr>
          <a:xfrm rot="10800000" flipH="1">
            <a:off x="4929519" y="74327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6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7</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561975" y="1451961"/>
            <a:ext cx="7384191" cy="5108825"/>
          </a:xfrm>
        </p:spPr>
        <p:txBody>
          <a:bodyPr/>
          <a:lstStyle/>
          <a:p>
            <a:pPr>
              <a:lnSpc>
                <a:spcPct val="115000"/>
              </a:lnSpc>
              <a:buClr>
                <a:srgbClr val="7F7F7F"/>
              </a:buClr>
              <a:buSzPts val="1200"/>
            </a:pPr>
            <a:r>
              <a:rPr lang="en-GB" sz="2000" dirty="0">
                <a:latin typeface="+mn-lt"/>
                <a:cs typeface="+mn-cs"/>
              </a:rPr>
              <a:t>Μια πλούσια εμπειρία του κόσμου γύρω μας περιλαμβάνει μια σειρά από </a:t>
            </a:r>
            <a:r>
              <a:rPr lang="en-GB" sz="2000" b="1" dirty="0">
                <a:latin typeface="+mn-lt"/>
                <a:cs typeface="+mn-cs"/>
              </a:rPr>
              <a:t>συναισθήματα, αντιλήψεις και αισθήσεις</a:t>
            </a:r>
            <a:r>
              <a:rPr lang="en-GB" sz="2000" dirty="0">
                <a:latin typeface="+mn-lt"/>
                <a:cs typeface="+mn-cs"/>
              </a:rPr>
              <a:t>. </a:t>
            </a:r>
            <a:r>
              <a:rPr lang="en-GB" sz="2000" dirty="0" err="1">
                <a:latin typeface="+mn-lt"/>
                <a:cs typeface="+mn-cs"/>
              </a:rPr>
              <a:t>Ομοίως</a:t>
            </a:r>
            <a:r>
              <a:rPr lang="en-GB" sz="2000" dirty="0">
                <a:latin typeface="+mn-lt"/>
                <a:cs typeface="+mn-cs"/>
              </a:rPr>
              <a:t>, </a:t>
            </a:r>
            <a:r>
              <a:rPr lang="en-GB" sz="2000" dirty="0" err="1">
                <a:latin typeface="+mn-lt"/>
                <a:cs typeface="+mn-cs"/>
              </a:rPr>
              <a:t>μι</a:t>
            </a:r>
            <a:r>
              <a:rPr lang="en-GB" sz="2000" dirty="0">
                <a:latin typeface="+mn-lt"/>
                <a:cs typeface="+mn-cs"/>
              </a:rPr>
              <a:t>α β</a:t>
            </a:r>
            <a:r>
              <a:rPr lang="en-GB" sz="2000" dirty="0" err="1">
                <a:latin typeface="+mn-lt"/>
                <a:cs typeface="+mn-cs"/>
              </a:rPr>
              <a:t>ιωμ</a:t>
            </a:r>
            <a:r>
              <a:rPr lang="en-GB" sz="2000" dirty="0">
                <a:latin typeface="+mn-lt"/>
                <a:cs typeface="+mn-cs"/>
              </a:rPr>
              <a:t>α</a:t>
            </a:r>
            <a:r>
              <a:rPr lang="en-GB" sz="2000" dirty="0" err="1">
                <a:latin typeface="+mn-lt"/>
                <a:cs typeface="+mn-cs"/>
              </a:rPr>
              <a:t>τική</a:t>
            </a:r>
            <a:r>
              <a:rPr lang="en-GB" sz="2000" dirty="0">
                <a:latin typeface="+mn-lt"/>
                <a:cs typeface="+mn-cs"/>
              </a:rPr>
              <a:t> </a:t>
            </a:r>
            <a:r>
              <a:rPr lang="en-GB" sz="2000" dirty="0" err="1">
                <a:latin typeface="+mn-lt"/>
                <a:cs typeface="+mn-cs"/>
              </a:rPr>
              <a:t>τουριστική</a:t>
            </a:r>
            <a:r>
              <a:rPr lang="en-GB" sz="2000" dirty="0">
                <a:latin typeface="+mn-lt"/>
                <a:cs typeface="+mn-cs"/>
              </a:rPr>
              <a:t> </a:t>
            </a:r>
            <a:r>
              <a:rPr lang="en-GB" sz="2000" dirty="0" err="1">
                <a:latin typeface="+mn-lt"/>
                <a:cs typeface="+mn-cs"/>
              </a:rPr>
              <a:t>εμ</a:t>
            </a:r>
            <a:r>
              <a:rPr lang="en-GB" sz="2000" dirty="0">
                <a:latin typeface="+mn-lt"/>
                <a:cs typeface="+mn-cs"/>
              </a:rPr>
              <a:t>π</a:t>
            </a:r>
            <a:r>
              <a:rPr lang="en-GB" sz="2000" dirty="0" err="1">
                <a:latin typeface="+mn-lt"/>
                <a:cs typeface="+mn-cs"/>
              </a:rPr>
              <a:t>ειρί</a:t>
            </a:r>
            <a:r>
              <a:rPr lang="en-GB" sz="2000" dirty="0">
                <a:latin typeface="+mn-lt"/>
                <a:cs typeface="+mn-cs"/>
              </a:rPr>
              <a:t>α θα π</a:t>
            </a:r>
            <a:r>
              <a:rPr lang="en-GB" sz="2000" dirty="0" err="1">
                <a:latin typeface="+mn-lt"/>
                <a:cs typeface="+mn-cs"/>
              </a:rPr>
              <a:t>ρέ</a:t>
            </a:r>
            <a:r>
              <a:rPr lang="en-GB" sz="2000" dirty="0">
                <a:latin typeface="+mn-lt"/>
                <a:cs typeface="+mn-cs"/>
              </a:rPr>
              <a:t>π</a:t>
            </a:r>
            <a:r>
              <a:rPr lang="en-GB" sz="2000" dirty="0" err="1">
                <a:latin typeface="+mn-lt"/>
                <a:cs typeface="+mn-cs"/>
              </a:rPr>
              <a:t>ει</a:t>
            </a:r>
            <a:r>
              <a:rPr lang="en-GB" sz="2000" dirty="0">
                <a:latin typeface="+mn-lt"/>
                <a:cs typeface="+mn-cs"/>
              </a:rPr>
              <a:t> να μας </a:t>
            </a:r>
            <a:r>
              <a:rPr lang="en-GB" sz="2000" dirty="0" err="1">
                <a:latin typeface="+mn-lt"/>
                <a:cs typeface="+mn-cs"/>
              </a:rPr>
              <a:t>εμ</a:t>
            </a:r>
            <a:r>
              <a:rPr lang="en-GB" sz="2000" dirty="0">
                <a:latin typeface="+mn-lt"/>
                <a:cs typeface="+mn-cs"/>
              </a:rPr>
              <a:t>π</a:t>
            </a:r>
            <a:r>
              <a:rPr lang="en-GB" sz="2000" dirty="0" err="1">
                <a:latin typeface="+mn-lt"/>
                <a:cs typeface="+mn-cs"/>
              </a:rPr>
              <a:t>λέκει</a:t>
            </a:r>
            <a:r>
              <a:rPr lang="en-GB" sz="2000" dirty="0">
                <a:latin typeface="+mn-lt"/>
                <a:cs typeface="+mn-cs"/>
              </a:rPr>
              <a:t> π</a:t>
            </a:r>
            <a:r>
              <a:rPr lang="en-GB" sz="2000" dirty="0" err="1">
                <a:latin typeface="+mn-lt"/>
                <a:cs typeface="+mn-cs"/>
              </a:rPr>
              <a:t>έρ</a:t>
            </a:r>
            <a:r>
              <a:rPr lang="en-GB" sz="2000" dirty="0">
                <a:latin typeface="+mn-lt"/>
                <a:cs typeface="+mn-cs"/>
              </a:rPr>
              <a:t>α από </a:t>
            </a:r>
            <a:r>
              <a:rPr lang="en-GB" sz="2000" dirty="0" err="1">
                <a:latin typeface="+mn-lt"/>
                <a:cs typeface="+mn-cs"/>
              </a:rPr>
              <a:t>την</a:t>
            </a:r>
            <a:r>
              <a:rPr lang="en-GB" sz="2000" dirty="0">
                <a:latin typeface="+mn-lt"/>
                <a:cs typeface="+mn-cs"/>
              </a:rPr>
              <a:t> πα</a:t>
            </a:r>
            <a:r>
              <a:rPr lang="en-GB" sz="2000" dirty="0" err="1">
                <a:latin typeface="+mn-lt"/>
                <a:cs typeface="+mn-cs"/>
              </a:rPr>
              <a:t>θητική</a:t>
            </a:r>
            <a:r>
              <a:rPr lang="en-GB" sz="2000" dirty="0">
                <a:latin typeface="+mn-lt"/>
                <a:cs typeface="+mn-cs"/>
              </a:rPr>
              <a:t> θέαση μιας επίπεδης εικόνας.  </a:t>
            </a:r>
            <a:endParaRPr lang="en-GB" sz="2000" dirty="0">
              <a:latin typeface="+mn-lt"/>
              <a:cs typeface="Calibri"/>
            </a:endParaRPr>
          </a:p>
          <a:p>
            <a:pPr>
              <a:lnSpc>
                <a:spcPct val="115000"/>
              </a:lnSpc>
              <a:buClr>
                <a:srgbClr val="7F7F7F"/>
              </a:buClr>
              <a:buSzPts val="1200"/>
            </a:pPr>
            <a:r>
              <a:rPr lang="en-GB" sz="2000" dirty="0">
                <a:latin typeface="+mn-lt"/>
                <a:cs typeface="+mn-cs"/>
              </a:rPr>
              <a:t>Μπορούμε να </a:t>
            </a:r>
            <a:r>
              <a:rPr lang="en-GB" sz="2000" b="1" dirty="0">
                <a:latin typeface="+mn-lt"/>
                <a:cs typeface="+mn-cs"/>
              </a:rPr>
              <a:t>συνδέσουμε τα συναισθήματα με το οπτικό </a:t>
            </a:r>
            <a:r>
              <a:rPr lang="en-GB" sz="2000" b="1" dirty="0">
                <a:latin typeface="+mn-lt"/>
                <a:cs typeface="+mn-cs"/>
                <a:hlinkClick r:id="rId3"/>
              </a:rPr>
              <a:t>Van Gogh Alive </a:t>
            </a:r>
            <a:r>
              <a:rPr lang="en-GB" sz="2000" dirty="0">
                <a:latin typeface="+mn-lt"/>
                <a:cs typeface="+mn-cs"/>
              </a:rPr>
              <a:t>- </a:t>
            </a:r>
            <a:r>
              <a:rPr lang="en-GB" sz="2000" b="1" dirty="0">
                <a:latin typeface="+mn-lt"/>
                <a:cs typeface="+mn-cs"/>
              </a:rPr>
              <a:t>δημιουργώντας τον συναισθηματικό αντίκτυπο που είναι το πιο σημαντικό στοιχείο μιας καθηλωτικής ιστορίας </a:t>
            </a:r>
            <a:r>
              <a:rPr lang="en-GB" sz="2000" dirty="0">
                <a:latin typeface="+mn-lt"/>
                <a:cs typeface="+mn-cs"/>
              </a:rPr>
              <a:t>χρησιμοποιώντας για παράδειγμα: </a:t>
            </a:r>
            <a:endParaRPr lang="en-GB" sz="2000" dirty="0">
              <a:latin typeface="+mn-lt"/>
              <a:cs typeface="Calibri"/>
            </a:endParaRPr>
          </a:p>
          <a:p>
            <a:pPr>
              <a:lnSpc>
                <a:spcPct val="115000"/>
              </a:lnSpc>
              <a:buClr>
                <a:srgbClr val="7F7F7F"/>
              </a:buClr>
              <a:buSzPts val="1200"/>
            </a:pPr>
            <a:endParaRPr lang="en-GB" sz="700" b="0" dirty="0">
              <a:solidFill>
                <a:schemeClr val="tx1">
                  <a:lumMod val="65000"/>
                  <a:lumOff val="35000"/>
                </a:schemeClr>
              </a:solidFill>
            </a:endParaRPr>
          </a:p>
          <a:p>
            <a:pPr marL="285750" indent="-285750">
              <a:lnSpc>
                <a:spcPct val="115000"/>
              </a:lnSpc>
              <a:buClr>
                <a:srgbClr val="E43794"/>
              </a:buClr>
              <a:buSzPct val="100000"/>
              <a:buFont typeface="Arial" panose="020B0604020202020204" pitchFamily="34" charset="0"/>
              <a:buChar char="•"/>
            </a:pPr>
            <a:r>
              <a:rPr lang="en-GB" sz="2000" b="1" dirty="0">
                <a:latin typeface="+mn-lt"/>
                <a:cs typeface="+mn-cs"/>
              </a:rPr>
              <a:t>Ακρόαση - </a:t>
            </a:r>
            <a:r>
              <a:rPr lang="en-GB" sz="2000" b="1" dirty="0">
                <a:latin typeface="+mn-lt"/>
                <a:cs typeface="+mn-cs"/>
                <a:hlinkClick r:id="rId4"/>
              </a:rPr>
              <a:t>Soundcloud Immersive Audio Story</a:t>
            </a:r>
            <a:endParaRPr lang="en-GB" sz="2000" dirty="0">
              <a:latin typeface="+mn-lt"/>
              <a:cs typeface="Calibri"/>
            </a:endParaRPr>
          </a:p>
          <a:p>
            <a:pPr marL="285750" indent="-285750">
              <a:lnSpc>
                <a:spcPct val="115000"/>
              </a:lnSpc>
              <a:buClr>
                <a:srgbClr val="E43794"/>
              </a:buClr>
              <a:buSzPct val="100000"/>
              <a:buFont typeface="Arial" panose="020B0604020202020204" pitchFamily="34" charset="0"/>
              <a:buChar char="•"/>
            </a:pPr>
            <a:r>
              <a:rPr lang="en-GB" sz="2000" b="1" dirty="0">
                <a:latin typeface="+mn-lt"/>
                <a:cs typeface="+mn-cs"/>
              </a:rPr>
              <a:t>touch </a:t>
            </a:r>
            <a:r>
              <a:rPr lang="en-GB" sz="2000" dirty="0">
                <a:latin typeface="+mn-lt"/>
                <a:cs typeface="+mn-cs"/>
              </a:rPr>
              <a:t>- </a:t>
            </a:r>
            <a:r>
              <a:rPr lang="en-GB" sz="2000" b="1" dirty="0">
                <a:latin typeface="+mn-lt"/>
                <a:cs typeface="+mn-cs"/>
                <a:hlinkClick r:id="rId5"/>
              </a:rPr>
              <a:t>Έκθεση φωνών ιθαγενών Αμερικανών</a:t>
            </a:r>
            <a:r>
              <a:rPr lang="en-GB" sz="2000" dirty="0">
                <a:latin typeface="+mn-lt"/>
                <a:cs typeface="+mn-cs"/>
              </a:rPr>
              <a:t>) </a:t>
            </a:r>
            <a:endParaRPr lang="en-GB" sz="2000" dirty="0">
              <a:latin typeface="+mn-lt"/>
              <a:cs typeface="Calibri"/>
            </a:endParaRPr>
          </a:p>
          <a:p>
            <a:pPr marL="285750" indent="-285750">
              <a:lnSpc>
                <a:spcPct val="115000"/>
              </a:lnSpc>
              <a:buClr>
                <a:srgbClr val="E43794"/>
              </a:buClr>
              <a:buSzPct val="100000"/>
              <a:buFont typeface="Arial" panose="020B0604020202020204" pitchFamily="34" charset="0"/>
              <a:buChar char="•"/>
            </a:pPr>
            <a:r>
              <a:rPr lang="en-GB" sz="2000" b="1" dirty="0">
                <a:latin typeface="+mn-lt"/>
                <a:cs typeface="+mn-cs"/>
              </a:rPr>
              <a:t>γεύση </a:t>
            </a:r>
            <a:r>
              <a:rPr lang="en-GB" sz="2000" dirty="0">
                <a:latin typeface="+mn-lt"/>
                <a:cs typeface="+mn-cs"/>
              </a:rPr>
              <a:t>και </a:t>
            </a:r>
            <a:r>
              <a:rPr lang="en-GB" sz="2000" b="1" dirty="0">
                <a:latin typeface="+mn-lt"/>
                <a:cs typeface="+mn-cs"/>
              </a:rPr>
              <a:t>οσμή </a:t>
            </a:r>
            <a:r>
              <a:rPr lang="en-GB" sz="2000" dirty="0">
                <a:latin typeface="+mn-lt"/>
                <a:cs typeface="+mn-cs"/>
              </a:rPr>
              <a:t>- </a:t>
            </a:r>
            <a:r>
              <a:rPr lang="en-GB" sz="2000" b="1" dirty="0">
                <a:latin typeface="+mn-lt"/>
                <a:cs typeface="+mn-cs"/>
                <a:hlinkClick r:id="rId6"/>
              </a:rPr>
              <a:t>Συνδυάζοντας οσμή και ζωγραφική</a:t>
            </a:r>
            <a:endParaRPr lang="en-GB" sz="2000" b="0">
              <a:solidFill>
                <a:srgbClr val="7F7F7F"/>
              </a:solidFill>
            </a:endParaRPr>
          </a:p>
        </p:txBody>
      </p:sp>
      <p:pic>
        <p:nvPicPr>
          <p:cNvPr id="1026" name="Picture 2" descr="Five senses of perseption Human perception infographic scheme. Five senses (sight, smell, hearing, touch, taste) as represented by organs, surrounding brain. Line icon set, vector illustration. senses stock illustrations">
            <a:hlinkClick r:id="rId7"/>
            <a:extLst>
              <a:ext uri="{FF2B5EF4-FFF2-40B4-BE49-F238E27FC236}">
                <a16:creationId xmlns:a16="http://schemas.microsoft.com/office/drawing/2014/main" id="{E37C90AB-310B-4A57-A9B0-B7BCA168ED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4708" y="927883"/>
            <a:ext cx="3614927" cy="3614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a:extLst>
              <a:ext uri="{FF2B5EF4-FFF2-40B4-BE49-F238E27FC236}">
                <a16:creationId xmlns:a16="http://schemas.microsoft.com/office/drawing/2014/main" id="{DE2ED01E-E9F5-402E-9B2F-3AAEB15A2CAF}"/>
              </a:ext>
            </a:extLst>
          </p:cNvPr>
          <p:cNvSpPr txBox="1">
            <a:spLocks/>
          </p:cNvSpPr>
          <p:nvPr/>
        </p:nvSpPr>
        <p:spPr>
          <a:xfrm>
            <a:off x="7953961" y="4167224"/>
            <a:ext cx="4136995" cy="199667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buClr>
                <a:srgbClr val="7F7F7F"/>
              </a:buClr>
              <a:buSzPts val="1200"/>
            </a:pPr>
            <a:r>
              <a:rPr lang="en-GB" sz="1800" dirty="0">
                <a:latin typeface="+mn-lt"/>
                <a:cs typeface="+mn-cs"/>
              </a:rPr>
              <a:t>*Κάντε κλικ για να παρακολουθήσετε το βίντεο στο senses</a:t>
            </a:r>
            <a:endParaRPr lang="en-GB" sz="1800" dirty="0">
              <a:latin typeface="+mn-lt"/>
              <a:cs typeface="Calibri"/>
            </a:endParaRPr>
          </a:p>
          <a:p>
            <a:pPr algn="ctr">
              <a:lnSpc>
                <a:spcPct val="115000"/>
              </a:lnSpc>
              <a:buClr>
                <a:srgbClr val="7F7F7F"/>
              </a:buClr>
              <a:buSzPts val="1200"/>
            </a:pPr>
            <a:endParaRPr lang="sl-SI" sz="1800" dirty="0">
              <a:latin typeface="+mn-lt"/>
              <a:cs typeface="Calibri"/>
            </a:endParaRPr>
          </a:p>
          <a:p>
            <a:pPr algn="ctr">
              <a:lnSpc>
                <a:spcPct val="115000"/>
              </a:lnSpc>
              <a:buClr>
                <a:srgbClr val="7F7F7F"/>
              </a:buClr>
              <a:buSzPts val="1200"/>
            </a:pPr>
            <a:r>
              <a:rPr lang="en-US" sz="1800" i="1" dirty="0">
                <a:latin typeface="+mn-lt"/>
                <a:cs typeface="+mn-cs"/>
              </a:rPr>
              <a:t>"Ο καλός σχεδιασμός φαίνεται υπέροχος, ναι - αλλά γιατί να μην είναι επίσης υπέροχη η αίσθηση, η μυρωδιά και ο ήχος του; " </a:t>
            </a:r>
            <a:endParaRPr lang="sl-SI" sz="1800" i="1">
              <a:latin typeface="+mn-lt"/>
              <a:cs typeface="Calibri"/>
            </a:endParaRPr>
          </a:p>
          <a:p>
            <a:pPr algn="ctr">
              <a:lnSpc>
                <a:spcPct val="115000"/>
              </a:lnSpc>
              <a:buClr>
                <a:srgbClr val="7F7F7F"/>
              </a:buClr>
              <a:buSzPts val="1200"/>
            </a:pPr>
            <a:r>
              <a:rPr lang="en-US" sz="1800" i="1" dirty="0" err="1">
                <a:latin typeface="+mn-lt"/>
                <a:cs typeface="+mn-cs"/>
              </a:rPr>
              <a:t>Jinsop</a:t>
            </a:r>
            <a:r>
              <a:rPr lang="en-US" sz="1800" i="1" dirty="0">
                <a:latin typeface="+mn-lt"/>
                <a:cs typeface="+mn-cs"/>
              </a:rPr>
              <a:t> Lee</a:t>
            </a:r>
            <a:endParaRPr lang="en-GB" sz="1800" i="1">
              <a:latin typeface="+mn-lt"/>
              <a:cs typeface="Calibri"/>
            </a:endParaRPr>
          </a:p>
        </p:txBody>
      </p:sp>
      <p:sp>
        <p:nvSpPr>
          <p:cNvPr id="10" name="Text Placeholder 14">
            <a:extLst>
              <a:ext uri="{FF2B5EF4-FFF2-40B4-BE49-F238E27FC236}">
                <a16:creationId xmlns:a16="http://schemas.microsoft.com/office/drawing/2014/main" id="{744C11DC-1163-451C-AEA1-1B12CD262999}"/>
              </a:ext>
            </a:extLst>
          </p:cNvPr>
          <p:cNvSpPr txBox="1">
            <a:spLocks/>
          </p:cNvSpPr>
          <p:nvPr/>
        </p:nvSpPr>
        <p:spPr>
          <a:xfrm>
            <a:off x="-1978700" y="97321"/>
            <a:ext cx="11260668" cy="1168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r>
              <a:rPr lang="en-GB" sz="2800" dirty="0">
                <a:solidFill>
                  <a:schemeClr val="bg1"/>
                </a:solidFill>
                <a:latin typeface="Avenir Black"/>
                <a:cs typeface="Poppins SemiBold"/>
              </a:rPr>
              <a:t>Πέντε (αλλά όχι μόνο) αισθήσεις</a:t>
            </a:r>
          </a:p>
          <a:p>
            <a:pPr algn="ctr">
              <a:spcBef>
                <a:spcPts val="0"/>
              </a:spcBef>
              <a:buClr>
                <a:srgbClr val="E43794"/>
              </a:buClr>
              <a:buSzPts val="4000"/>
            </a:pPr>
            <a:endParaRPr lang="en-GB" sz="1400" b="0" dirty="0"/>
          </a:p>
          <a:p>
            <a:pPr algn="ctr">
              <a:spcBef>
                <a:spcPts val="0"/>
              </a:spcBef>
              <a:buClr>
                <a:srgbClr val="E43794"/>
              </a:buClr>
              <a:buSzPts val="4000"/>
            </a:pPr>
            <a:r>
              <a:rPr lang="en-GB" sz="2000" b="0" dirty="0">
                <a:latin typeface="Avenir Black"/>
                <a:cs typeface="Poppins SemiBold"/>
              </a:rPr>
              <a:t>Immersive σημαίνει ότι εμπλέκουμε όλες τις αισθήσεις μας</a:t>
            </a:r>
          </a:p>
          <a:p>
            <a:pPr algn="ctr">
              <a:spcBef>
                <a:spcPts val="0"/>
              </a:spcBef>
              <a:buClr>
                <a:srgbClr val="E43794"/>
              </a:buClr>
              <a:buSzPts val="4000"/>
            </a:pPr>
            <a:endParaRPr lang="en-GB" sz="2800" dirty="0"/>
          </a:p>
        </p:txBody>
      </p:sp>
    </p:spTree>
    <p:extLst>
      <p:ext uri="{BB962C8B-B14F-4D97-AF65-F5344CB8AC3E}">
        <p14:creationId xmlns:p14="http://schemas.microsoft.com/office/powerpoint/2010/main" val="325416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0" y="202506"/>
            <a:ext cx="12192003" cy="631527"/>
          </a:xfrm>
        </p:spPr>
        <p:txBody>
          <a:bodyPr>
            <a:normAutofit/>
          </a:bodyPr>
          <a:lstStyle/>
          <a:p>
            <a:pPr marL="0" lvl="0" indent="0" algn="ctr" rtl="0">
              <a:lnSpc>
                <a:spcPct val="90000"/>
              </a:lnSpc>
              <a:spcBef>
                <a:spcPts val="0"/>
              </a:spcBef>
              <a:spcAft>
                <a:spcPts val="0"/>
              </a:spcAft>
              <a:buNone/>
            </a:pPr>
            <a:r>
              <a:rPr lang="el-GR" dirty="0">
                <a:latin typeface="Avenir"/>
                <a:ea typeface="Avenir"/>
                <a:cs typeface="Avenir"/>
                <a:sym typeface="Avenir"/>
              </a:rPr>
              <a:t>Εμπνευσθείτε</a:t>
            </a:r>
            <a:r>
              <a:rPr lang="en-US" sz="3600" b="1" dirty="0">
                <a:solidFill>
                  <a:srgbClr val="E43794"/>
                </a:solidFill>
                <a:latin typeface="Avenir"/>
                <a:ea typeface="Avenir"/>
                <a:cs typeface="Avenir"/>
                <a:sym typeface="Avenir"/>
              </a:rPr>
              <a:t>…</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41061" y="1951420"/>
            <a:ext cx="6432752" cy="4408740"/>
          </a:xfrm>
          <a:prstGeom prst="rect">
            <a:avLst/>
          </a:prstGeom>
          <a:noFill/>
          <a:ln>
            <a:noFill/>
          </a:ln>
        </p:spPr>
        <p:txBody>
          <a:bodyPr spcFirstLastPara="1" wrap="square" lIns="91425" tIns="45700" rIns="91425" bIns="45700" anchor="t" anchorCtr="0">
            <a:noAutofit/>
          </a:bodyPr>
          <a:lstStyle/>
          <a:p>
            <a:pPr lvl="0">
              <a:buClr>
                <a:schemeClr val="hlink"/>
              </a:buClr>
              <a:buSzPts val="1200"/>
            </a:pPr>
            <a:r>
              <a:rPr lang="en-GB" dirty="0">
                <a:solidFill>
                  <a:schemeClr val="bg1">
                    <a:lumMod val="50000"/>
                  </a:schemeClr>
                </a:solidFill>
                <a:latin typeface="Avenir"/>
                <a:ea typeface="Avenir"/>
                <a:cs typeface="Avenir"/>
                <a:sym typeface="Avenir"/>
              </a:rPr>
              <a:t>"</a:t>
            </a:r>
            <a:r>
              <a:rPr lang="el-GR" dirty="0" err="1">
                <a:solidFill>
                  <a:schemeClr val="bg1">
                    <a:lumMod val="50000"/>
                  </a:schemeClr>
                </a:solidFill>
                <a:latin typeface="Avenir"/>
                <a:ea typeface="Avenir"/>
                <a:cs typeface="Avenir"/>
                <a:sym typeface="Avenir"/>
              </a:rPr>
              <a:t>Claude</a:t>
            </a:r>
            <a:r>
              <a:rPr lang="el-GR" dirty="0">
                <a:solidFill>
                  <a:schemeClr val="bg1">
                    <a:lumMod val="50000"/>
                  </a:schemeClr>
                </a:solidFill>
                <a:latin typeface="Avenir"/>
                <a:ea typeface="Avenir"/>
                <a:cs typeface="Avenir"/>
                <a:sym typeface="Avenir"/>
              </a:rPr>
              <a:t> </a:t>
            </a:r>
            <a:r>
              <a:rPr lang="el-GR" dirty="0" err="1">
                <a:solidFill>
                  <a:schemeClr val="bg1">
                    <a:lumMod val="50000"/>
                  </a:schemeClr>
                </a:solidFill>
                <a:latin typeface="Avenir"/>
                <a:ea typeface="Avenir"/>
                <a:cs typeface="Avenir"/>
                <a:sym typeface="Avenir"/>
              </a:rPr>
              <a:t>Monet</a:t>
            </a:r>
            <a:r>
              <a:rPr lang="el-GR" dirty="0">
                <a:solidFill>
                  <a:schemeClr val="bg1">
                    <a:lumMod val="50000"/>
                  </a:schemeClr>
                </a:solidFill>
                <a:latin typeface="Avenir"/>
                <a:ea typeface="Avenir"/>
                <a:cs typeface="Avenir"/>
                <a:sym typeface="Avenir"/>
              </a:rPr>
              <a:t> - </a:t>
            </a:r>
            <a:r>
              <a:rPr lang="el-GR" dirty="0" err="1">
                <a:solidFill>
                  <a:schemeClr val="bg1">
                    <a:lumMod val="50000"/>
                  </a:schemeClr>
                </a:solidFill>
                <a:latin typeface="Avenir"/>
                <a:ea typeface="Avenir"/>
                <a:cs typeface="Avenir"/>
                <a:sym typeface="Avenir"/>
              </a:rPr>
              <a:t>The</a:t>
            </a:r>
            <a:r>
              <a:rPr lang="el-GR" dirty="0">
                <a:solidFill>
                  <a:schemeClr val="bg1">
                    <a:lumMod val="50000"/>
                  </a:schemeClr>
                </a:solidFill>
                <a:latin typeface="Avenir"/>
                <a:ea typeface="Avenir"/>
                <a:cs typeface="Avenir"/>
                <a:sym typeface="Avenir"/>
              </a:rPr>
              <a:t> </a:t>
            </a:r>
            <a:r>
              <a:rPr lang="el-GR" dirty="0" err="1">
                <a:solidFill>
                  <a:schemeClr val="bg1">
                    <a:lumMod val="50000"/>
                  </a:schemeClr>
                </a:solidFill>
                <a:latin typeface="Avenir"/>
                <a:ea typeface="Avenir"/>
                <a:cs typeface="Avenir"/>
                <a:sym typeface="Avenir"/>
              </a:rPr>
              <a:t>Immersive</a:t>
            </a:r>
            <a:r>
              <a:rPr lang="el-GR" dirty="0">
                <a:solidFill>
                  <a:schemeClr val="bg1">
                    <a:lumMod val="50000"/>
                  </a:schemeClr>
                </a:solidFill>
                <a:latin typeface="Avenir"/>
                <a:ea typeface="Avenir"/>
                <a:cs typeface="Avenir"/>
                <a:sym typeface="Avenir"/>
              </a:rPr>
              <a:t> </a:t>
            </a:r>
            <a:r>
              <a:rPr lang="el-GR" dirty="0" err="1">
                <a:solidFill>
                  <a:schemeClr val="bg1">
                    <a:lumMod val="50000"/>
                  </a:schemeClr>
                </a:solidFill>
                <a:latin typeface="Avenir"/>
                <a:ea typeface="Avenir"/>
                <a:cs typeface="Avenir"/>
                <a:sym typeface="Avenir"/>
              </a:rPr>
              <a:t>Experience</a:t>
            </a:r>
            <a:r>
              <a:rPr lang="el-GR" dirty="0">
                <a:solidFill>
                  <a:schemeClr val="bg1">
                    <a:lumMod val="50000"/>
                  </a:schemeClr>
                </a:solidFill>
                <a:latin typeface="Avenir"/>
                <a:ea typeface="Avenir"/>
                <a:cs typeface="Avenir"/>
                <a:sym typeface="Avenir"/>
              </a:rPr>
              <a:t>", είναι ένα εξαιρετικό παράδειγμα μιας εξαιρετικά επιτυχημένης καθηλωτικής πολιτιστικής εμπειρίας. Χρησιμοποιεί τόσο μη τεχνολογικά δομικά στοιχεία, όπως έπιπλα, όσο και τεχνολογικά, όπως πάνελ βίντεο και ήχους. Αυτά σε συνδυασμό επιτρέπουν στον επισκέπτη να εισέλθει - κυριολεκτικά - στο εσωτερικό ενός ιμπρεσιονιστικού πίνακα.</a:t>
            </a:r>
          </a:p>
          <a:p>
            <a:pPr lvl="0">
              <a:buClr>
                <a:schemeClr val="hlink"/>
              </a:buClr>
              <a:buSzPts val="1200"/>
            </a:pPr>
            <a:r>
              <a:rPr lang="el-GR" dirty="0">
                <a:solidFill>
                  <a:schemeClr val="bg1">
                    <a:lumMod val="50000"/>
                  </a:schemeClr>
                </a:solidFill>
                <a:latin typeface="Avenir"/>
                <a:ea typeface="Avenir"/>
                <a:cs typeface="Avenir"/>
                <a:sym typeface="Avenir"/>
              </a:rPr>
              <a:t>Η έκθεση επέτρεψε στο μουσείο να αυξήσει τις επισκέψεις και να ενισχύσει το προφίλ του και να προσφέρει έναν καινοτόμο τρόπο για να γνωρίσει κανείς πλήρως τον κόσμο ενός από τους μεγαλύτερους ιμπρεσιονιστές καλλιτέχνες όλων των εποχών. </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37798" y="1027626"/>
            <a:ext cx="4824999"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2800" b="1" dirty="0">
                <a:solidFill>
                  <a:srgbClr val="E43794"/>
                </a:solidFill>
                <a:latin typeface="Avenir"/>
                <a:ea typeface="Avenir"/>
                <a:cs typeface="Avenir"/>
                <a:sym typeface="Avenir"/>
              </a:rPr>
              <a:t>Μουσείο </a:t>
            </a:r>
            <a:r>
              <a:rPr lang="en-US" sz="2800" b="1" dirty="0" err="1">
                <a:solidFill>
                  <a:srgbClr val="E43794"/>
                </a:solidFill>
                <a:latin typeface="Avenir"/>
                <a:ea typeface="Avenir"/>
                <a:cs typeface="Avenir"/>
                <a:sym typeface="Avenir"/>
              </a:rPr>
              <a:t>Arcimboldi</a:t>
            </a:r>
            <a:r>
              <a:rPr lang="en-US" sz="2800" b="1" dirty="0">
                <a:solidFill>
                  <a:srgbClr val="E43794"/>
                </a:solidFill>
                <a:latin typeface="Avenir"/>
                <a:ea typeface="Avenir"/>
                <a:cs typeface="Avenir"/>
                <a:sym typeface="Avenir"/>
              </a:rPr>
              <a:t>, </a:t>
            </a:r>
            <a:r>
              <a:rPr lang="el-GR" sz="2800" b="1" i="1" dirty="0">
                <a:solidFill>
                  <a:srgbClr val="E43794"/>
                </a:solidFill>
                <a:latin typeface="Avenir"/>
                <a:ea typeface="Avenir"/>
                <a:cs typeface="Avenir"/>
                <a:sym typeface="Avenir"/>
              </a:rPr>
              <a:t>Ιταλία </a:t>
            </a:r>
            <a:endParaRPr lang="en-US" sz="2800" i="1" dirty="0">
              <a:solidFill>
                <a:srgbClr val="E43794"/>
              </a:solidFill>
              <a:latin typeface="Avenir"/>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Ticketone</a:t>
            </a:r>
            <a:endParaRPr sz="900" dirty="0">
              <a:solidFill>
                <a:schemeClr val="bg1">
                  <a:lumMod val="50000"/>
                </a:schemeClr>
              </a:solidFill>
              <a:latin typeface="Avenir"/>
              <a:ea typeface="Avenir"/>
              <a:cs typeface="Avenir"/>
              <a:sym typeface="Avenir"/>
            </a:endParaRPr>
          </a:p>
        </p:txBody>
      </p:sp>
      <p:pic>
        <p:nvPicPr>
          <p:cNvPr id="14" name="Google Shape;780;p75">
            <a:hlinkClick r:id="rId4"/>
            <a:extLst>
              <a:ext uri="{FF2B5EF4-FFF2-40B4-BE49-F238E27FC236}">
                <a16:creationId xmlns:a16="http://schemas.microsoft.com/office/drawing/2014/main" id="{8CBF4D26-619D-4F5E-A1E8-090FABB14AB3}"/>
              </a:ext>
            </a:extLst>
          </p:cNvPr>
          <p:cNvPicPr preferRelativeResize="0">
            <a:picLocks/>
          </p:cNvPicPr>
          <p:nvPr/>
        </p:nvPicPr>
        <p:blipFill rotWithShape="1">
          <a:blip r:embed="rId5" cstate="print">
            <a:alphaModFix/>
          </a:blip>
          <a:srcRect t="3894" b="38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3CE61DA6-A742-E14B-8EB5-ADEA08DCEFE1}"/>
              </a:ext>
            </a:extLst>
          </p:cNvPr>
          <p:cNvCxnSpPr>
            <a:cxnSpLocks/>
          </p:cNvCxnSpPr>
          <p:nvPr/>
        </p:nvCxnSpPr>
        <p:spPr>
          <a:xfrm rot="10800000" flipH="1">
            <a:off x="4937796" y="758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6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71</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7" y="35278"/>
            <a:ext cx="11260668" cy="631527"/>
          </a:xfrm>
        </p:spPr>
        <p:txBody>
          <a:bodyPr>
            <a:normAutofit lnSpcReduction="10000"/>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7" cy="5560324"/>
          </a:xfrm>
        </p:spPr>
        <p:txBody>
          <a:bodyPr/>
          <a:lstStyle/>
          <a:p>
            <a:r>
              <a:rPr lang="en-GB" dirty="0"/>
              <a:t>🕮 WWW sites and blogs:</a:t>
            </a:r>
          </a:p>
          <a:p>
            <a:endParaRPr lang="en-GB" sz="1600" dirty="0"/>
          </a:p>
          <a:p>
            <a:pPr marL="342900" indent="-342900">
              <a:buFont typeface="Arial" panose="020B0604020202020204" pitchFamily="34" charset="0"/>
              <a:buChar char="•"/>
            </a:pPr>
            <a:r>
              <a:rPr lang="en-GB" sz="1600" b="1" dirty="0"/>
              <a:t>Wikipedia: </a:t>
            </a:r>
            <a:r>
              <a:rPr lang="en-GB" sz="1600" dirty="0">
                <a:hlinkClick r:id="rId2"/>
              </a:rPr>
              <a:t>https://en.wikipedia.org/wiki/Main_Page</a:t>
            </a:r>
            <a:r>
              <a:rPr lang="en-GB" sz="1600" dirty="0"/>
              <a:t> </a:t>
            </a:r>
          </a:p>
          <a:p>
            <a:pPr marL="342900" indent="-342900">
              <a:buFont typeface="Arial" panose="020B0604020202020204" pitchFamily="34" charset="0"/>
              <a:buChar char="•"/>
            </a:pPr>
            <a:r>
              <a:rPr lang="en-GB" sz="1600" b="1" dirty="0"/>
              <a:t>Why immersion matters: </a:t>
            </a:r>
            <a:r>
              <a:rPr lang="en-GB" sz="1600" dirty="0">
                <a:hlinkClick r:id="rId3"/>
              </a:rPr>
              <a:t>https://www.cladglobal.com/architecture-design-features?codeid=31267&amp;ref=n</a:t>
            </a:r>
            <a:endParaRPr lang="en-GB" sz="1600" dirty="0"/>
          </a:p>
          <a:p>
            <a:pPr marL="342900" indent="-342900">
              <a:buFont typeface="Arial" panose="020B0604020202020204" pitchFamily="34" charset="0"/>
              <a:buChar char="•"/>
            </a:pPr>
            <a:r>
              <a:rPr lang="en-GB" sz="1600" b="1" dirty="0"/>
              <a:t>Humans have more than 5 senses: </a:t>
            </a:r>
            <a:r>
              <a:rPr lang="en-GB" sz="1600" dirty="0">
                <a:hlinkClick r:id="rId4"/>
              </a:rPr>
              <a:t>https://www.weforum.org/agenda/2017/01/humans-have-more-than-5-senses/</a:t>
            </a:r>
            <a:r>
              <a:rPr lang="en-GB" sz="1600" dirty="0"/>
              <a:t> </a:t>
            </a:r>
          </a:p>
          <a:p>
            <a:pPr marL="342900" indent="-342900">
              <a:buFont typeface="Arial" panose="020B0604020202020204" pitchFamily="34" charset="0"/>
              <a:buChar char="•"/>
            </a:pPr>
            <a:r>
              <a:rPr lang="en-GB" sz="1600" b="1" dirty="0"/>
              <a:t>Usability, Design and Content Issues of  Mobile Apps for Cultural Heritage Promotion: “The Malta Culture Guide Experience“: </a:t>
            </a:r>
            <a:r>
              <a:rPr lang="en-GB" sz="1600" dirty="0">
                <a:solidFill>
                  <a:srgbClr val="0070C0"/>
                </a:solidFill>
                <a:hlinkClick r:id="rId5">
                  <a:extLst>
                    <a:ext uri="{A12FA001-AC4F-418D-AE19-62706E023703}">
                      <ahyp:hlinkClr xmlns:ahyp="http://schemas.microsoft.com/office/drawing/2018/hyperlinkcolor" val="tx"/>
                    </a:ext>
                  </a:extLst>
                </a:hlinkClick>
              </a:rPr>
              <a:t>https://arxiv.org/ftp/arxiv/papers/1207/1207.3422.pdf</a:t>
            </a:r>
            <a:r>
              <a:rPr lang="en-GB" sz="1600" dirty="0">
                <a:solidFill>
                  <a:srgbClr val="0070C0"/>
                </a:solidFill>
              </a:rPr>
              <a:t> </a:t>
            </a:r>
            <a:r>
              <a:rPr lang="en-GB" sz="1600" b="1" dirty="0"/>
              <a:t> </a:t>
            </a:r>
          </a:p>
          <a:p>
            <a:pPr marL="342900" indent="-342900">
              <a:buFont typeface="Arial" panose="020B0604020202020204" pitchFamily="34" charset="0"/>
              <a:buChar char="•"/>
            </a:pPr>
            <a:r>
              <a:rPr lang="en-GB" sz="1600" b="1" dirty="0"/>
              <a:t>How to Use Augmented Reality in Museums: “Examples and Use Cases:“ </a:t>
            </a:r>
            <a:r>
              <a:rPr lang="en-GB" sz="1600" dirty="0">
                <a:hlinkClick r:id="rId6"/>
              </a:rPr>
              <a:t>https://jasoren.com/how-to-use-augmented-reality-in-museums-examples-and-use-cases/</a:t>
            </a:r>
            <a:r>
              <a:rPr lang="en-GB" sz="1600" dirty="0"/>
              <a:t> </a:t>
            </a:r>
          </a:p>
          <a:p>
            <a:pPr marL="342900" indent="-342900">
              <a:buFont typeface="Arial" panose="020B0604020202020204" pitchFamily="34" charset="0"/>
              <a:buChar char="•"/>
            </a:pPr>
            <a:r>
              <a:rPr lang="en-GB" sz="1600" b="1" dirty="0"/>
              <a:t>Louvre Museum Official Website (virtual tours): </a:t>
            </a:r>
            <a:r>
              <a:rPr lang="en-GB" sz="1600" dirty="0">
                <a:hlinkClick r:id="rId7"/>
              </a:rPr>
              <a:t>https://www.louvre.fr/en/online-tours#virtual-tours</a:t>
            </a:r>
            <a:r>
              <a:rPr lang="en-GB" sz="1600" dirty="0"/>
              <a:t> </a:t>
            </a:r>
          </a:p>
          <a:p>
            <a:pPr marL="342900" indent="-342900">
              <a:buFont typeface="Arial" panose="020B0604020202020204" pitchFamily="34" charset="0"/>
              <a:buChar char="•"/>
            </a:pPr>
            <a:r>
              <a:rPr lang="sl-SI" sz="1600" b="1" dirty="0"/>
              <a:t>Anne Frank </a:t>
            </a:r>
            <a:r>
              <a:rPr lang="sl-SI" sz="1600" b="1" dirty="0" err="1"/>
              <a:t>House</a:t>
            </a:r>
            <a:r>
              <a:rPr lang="sl-SI" sz="1600" b="1" dirty="0"/>
              <a:t> </a:t>
            </a:r>
            <a:r>
              <a:rPr lang="en-GB" sz="1600" b="1" dirty="0"/>
              <a:t>(virtual tour): </a:t>
            </a:r>
            <a:r>
              <a:rPr lang="en-GB" sz="1600" dirty="0">
                <a:hlinkClick r:id="rId8"/>
              </a:rPr>
              <a:t>https://www.annefrank.org/en/anne-frank/secret-annex/landing/</a:t>
            </a:r>
            <a:r>
              <a:rPr lang="en-GB" sz="1600" b="1" dirty="0"/>
              <a:t> </a:t>
            </a:r>
            <a:endParaRPr lang="sl-SI" sz="1600" b="1" dirty="0"/>
          </a:p>
          <a:p>
            <a:pPr marL="342900" indent="-342900">
              <a:buFont typeface="Arial" panose="020B0604020202020204" pitchFamily="34" charset="0"/>
              <a:buChar char="•"/>
            </a:pPr>
            <a:r>
              <a:rPr lang="en-GB" sz="1600" b="1" dirty="0"/>
              <a:t>Ullastret3D. Walking through an Iberian town from 2.200 years ago</a:t>
            </a:r>
            <a:r>
              <a:rPr lang="en-GB" sz="1600" dirty="0"/>
              <a:t>: </a:t>
            </a:r>
            <a:r>
              <a:rPr lang="en-GB" sz="1600" dirty="0">
                <a:hlinkClick r:id="rId9"/>
              </a:rPr>
              <a:t>https://heritageinmotion.eu/himentry/slug-7b0593e03133f6bba3b1245c16f4bde4</a:t>
            </a:r>
            <a:endParaRPr lang="sl-SI" sz="1600" dirty="0"/>
          </a:p>
          <a:p>
            <a:pPr marL="342900" indent="-342900">
              <a:buFont typeface="Arial" panose="020B0604020202020204" pitchFamily="34" charset="0"/>
              <a:buChar char="•"/>
            </a:pPr>
            <a:r>
              <a:rPr lang="en-GB" sz="1600" b="1" dirty="0"/>
              <a:t>An overview of audience insights</a:t>
            </a:r>
            <a:r>
              <a:rPr lang="sl-SI" sz="1600" b="1" dirty="0"/>
              <a:t> </a:t>
            </a:r>
            <a:r>
              <a:rPr lang="en-GB" sz="1600" b="1" dirty="0"/>
              <a:t>and perspectives on immersive art,</a:t>
            </a:r>
            <a:r>
              <a:rPr lang="sl-SI" sz="1600" b="1" dirty="0"/>
              <a:t> </a:t>
            </a:r>
            <a:r>
              <a:rPr lang="en-GB" sz="1600" b="1" dirty="0"/>
              <a:t>culture, and entertainment</a:t>
            </a:r>
            <a:r>
              <a:rPr lang="sl-SI" sz="1600" dirty="0"/>
              <a:t>: </a:t>
            </a:r>
            <a:r>
              <a:rPr lang="en-GB" sz="1600" dirty="0">
                <a:hlinkClick r:id="rId10"/>
              </a:rPr>
              <a:t>https://audienceofthefuture.live/wp-content/uploads/2020/07/Audience-of-the-Future_The-Immersive-Journey-Report_July-2020.pdf</a:t>
            </a:r>
            <a:r>
              <a:rPr lang="sl-SI" sz="1600" dirty="0"/>
              <a:t> </a:t>
            </a:r>
          </a:p>
          <a:p>
            <a:pPr marL="285750" indent="-285750">
              <a:buFont typeface="Arial" panose="020B0604020202020204" pitchFamily="34" charset="0"/>
              <a:buChar char="•"/>
            </a:pPr>
            <a:r>
              <a:rPr lang="en-GB" sz="1600" b="1" dirty="0"/>
              <a:t>Design methodology for 360° immersive video applications: the case</a:t>
            </a:r>
            <a:r>
              <a:rPr lang="sl-SI" sz="1600" b="1" dirty="0"/>
              <a:t> </a:t>
            </a:r>
            <a:r>
              <a:rPr lang="en-GB" sz="1600" b="1" dirty="0"/>
              <a:t>study of a cultural heritage virtual tour</a:t>
            </a:r>
            <a:r>
              <a:rPr lang="sl-SI" sz="1600" b="1" dirty="0"/>
              <a:t>: </a:t>
            </a:r>
            <a:r>
              <a:rPr lang="en-GB" sz="1600" dirty="0">
                <a:hlinkClick r:id="rId11"/>
              </a:rPr>
              <a:t>https://westminsterresearch.westminster.ac.uk/download/d990b2bc3d36de277362739f8a20d5ce3e2a0845be8f09631c6ddc1a87b8</a:t>
            </a:r>
            <a:endParaRPr lang="sl-SI" sz="1600" dirty="0"/>
          </a:p>
          <a:p>
            <a:pPr marL="285750" indent="-285750">
              <a:buFont typeface="Arial" panose="020B0604020202020204" pitchFamily="34" charset="0"/>
              <a:buChar char="•"/>
            </a:pPr>
            <a:r>
              <a:rPr lang="sl-SI" sz="1600" b="1" dirty="0"/>
              <a:t>E</a:t>
            </a:r>
            <a:r>
              <a:rPr lang="en-GB" sz="1600" b="1" dirty="0" err="1"/>
              <a:t>xperience</a:t>
            </a:r>
            <a:r>
              <a:rPr lang="en-GB" sz="1600" b="1" dirty="0"/>
              <a:t> Machu Picchu in Virtual Reality. </a:t>
            </a:r>
            <a:r>
              <a:rPr lang="en-GB" sz="1600" b="1" dirty="0" err="1"/>
              <a:t>YouVisit</a:t>
            </a:r>
            <a:r>
              <a:rPr lang="en-GB" sz="1600" b="1" dirty="0"/>
              <a:t>: </a:t>
            </a:r>
            <a:r>
              <a:rPr lang="en-GB" sz="1600" dirty="0">
                <a:hlinkClick r:id="rId12"/>
              </a:rPr>
              <a:t>https://www.youvisit.com/tour/machupicchu</a:t>
            </a:r>
            <a:r>
              <a:rPr lang="en-GB" sz="1600" dirty="0"/>
              <a:t>   </a:t>
            </a:r>
          </a:p>
          <a:p>
            <a:pPr marL="285750" indent="-285750">
              <a:buFont typeface="Arial" panose="020B0604020202020204" pitchFamily="34" charset="0"/>
              <a:buChar char="•"/>
            </a:pPr>
            <a:r>
              <a:rPr lang="en-GB" sz="1600" b="1" dirty="0"/>
              <a:t>5 Ingredients for immersive storytelling with technology and space: </a:t>
            </a:r>
            <a:r>
              <a:rPr lang="en-GB" sz="1600" dirty="0">
                <a:hlinkClick r:id="rId13"/>
              </a:rPr>
              <a:t>https://medium.com/design-voices/5-ingredients-for-immersive-storytelling-with-technology-and-space-2a4c8f73bc83</a:t>
            </a:r>
            <a:r>
              <a:rPr lang="en-GB" sz="1600" dirty="0"/>
              <a:t> </a:t>
            </a:r>
            <a:endParaRPr lang="sl-SI" sz="1600" dirty="0"/>
          </a:p>
          <a:p>
            <a:pPr marL="285750" indent="-28575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241793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72</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7" y="35278"/>
            <a:ext cx="11260668" cy="631527"/>
          </a:xfrm>
        </p:spPr>
        <p:txBody>
          <a:bodyPr>
            <a:normAutofit lnSpcReduction="10000"/>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7" cy="5560324"/>
          </a:xfrm>
        </p:spPr>
        <p:txBody>
          <a:bodyPr/>
          <a:lstStyle/>
          <a:p>
            <a:r>
              <a:rPr lang="en-GB" dirty="0"/>
              <a:t>🕮 WWW sites and blogs:</a:t>
            </a:r>
          </a:p>
          <a:p>
            <a:endParaRPr lang="en-GB" sz="1600" dirty="0"/>
          </a:p>
          <a:p>
            <a:pPr marL="285750" indent="-285750">
              <a:buFont typeface="Arial" panose="020B0604020202020204" pitchFamily="34" charset="0"/>
              <a:buChar char="•"/>
            </a:pPr>
            <a:r>
              <a:rPr lang="en-GB" sz="1600" b="1" dirty="0"/>
              <a:t>5 best storytelling Ted Talks: </a:t>
            </a:r>
            <a:r>
              <a:rPr lang="en-GB" sz="1600" dirty="0">
                <a:hlinkClick r:id="rId2"/>
              </a:rPr>
              <a:t>https://allgoodtales.com/5-best-storytelling-ted-talks/</a:t>
            </a:r>
            <a:r>
              <a:rPr lang="en-GB" sz="1600" dirty="0"/>
              <a:t> </a:t>
            </a:r>
          </a:p>
          <a:p>
            <a:pPr marL="285750" indent="-285750">
              <a:buFont typeface="Arial" panose="020B0604020202020204" pitchFamily="34" charset="0"/>
              <a:buChar char="•"/>
            </a:pPr>
            <a:r>
              <a:rPr lang="en-GB" sz="1600" b="1" dirty="0"/>
              <a:t>Storytelling – How can we engage all the senses?: </a:t>
            </a:r>
            <a:r>
              <a:rPr lang="en-GB" sz="1600" dirty="0">
                <a:hlinkClick r:id="rId3"/>
              </a:rPr>
              <a:t>https://senseoflearning.com/2017/11/29/storytelling-how-can-we-engage-all-the-senses/</a:t>
            </a:r>
            <a:endParaRPr lang="en-GB" sz="1600" dirty="0"/>
          </a:p>
          <a:p>
            <a:pPr marL="285750" indent="-285750">
              <a:buFont typeface="Arial" panose="020B0604020202020204" pitchFamily="34" charset="0"/>
              <a:buChar char="•"/>
            </a:pPr>
            <a:r>
              <a:rPr lang="en-GB" sz="1600" b="1" dirty="0"/>
              <a:t>7 Of The Best Examples Of Digital Storytelling: </a:t>
            </a:r>
            <a:r>
              <a:rPr lang="en-GB" sz="1600" dirty="0">
                <a:hlinkClick r:id="rId4"/>
              </a:rPr>
              <a:t>https://thatsnovel.co.uk/2019/03/19/best-examples-digital-storytelling/</a:t>
            </a:r>
            <a:r>
              <a:rPr lang="en-GB" sz="1600" dirty="0"/>
              <a:t> </a:t>
            </a:r>
          </a:p>
          <a:p>
            <a:pPr marL="285750" indent="-285750">
              <a:buFont typeface="Arial" panose="020B0604020202020204" pitchFamily="34" charset="0"/>
              <a:buChar char="•"/>
            </a:pPr>
            <a:r>
              <a:rPr lang="en-GB" sz="1600" b="1" dirty="0"/>
              <a:t>7 digital storytelling tips for the cultural heritage sector: </a:t>
            </a:r>
            <a:r>
              <a:rPr lang="en-GB" sz="1600" dirty="0">
                <a:hlinkClick r:id="rId5"/>
              </a:rPr>
              <a:t>https://medium.com/digital-storytelling-festival/7-digital-storytelling-tips-for-the-cultural-heritage-sector-8e701a439dd6</a:t>
            </a:r>
            <a:r>
              <a:rPr lang="en-GB" sz="1600" dirty="0"/>
              <a:t> </a:t>
            </a:r>
          </a:p>
          <a:p>
            <a:pPr marL="285750" indent="-285750">
              <a:buFont typeface="Arial" panose="020B0604020202020204" pitchFamily="34" charset="0"/>
              <a:buChar char="•"/>
            </a:pPr>
            <a:r>
              <a:rPr lang="en-GB" sz="1600" b="1" dirty="0"/>
              <a:t>Link to “Regional development agency </a:t>
            </a:r>
            <a:r>
              <a:rPr lang="en-GB" sz="1600" b="1" dirty="0" err="1"/>
              <a:t>Posavje</a:t>
            </a:r>
            <a:r>
              <a:rPr lang="en-GB" sz="1600" b="1" dirty="0"/>
              <a:t>“ </a:t>
            </a:r>
            <a:r>
              <a:rPr lang="en-GB" sz="1600" b="1" dirty="0" err="1"/>
              <a:t>offcial</a:t>
            </a:r>
            <a:r>
              <a:rPr lang="en-GB" sz="1600" b="1" dirty="0"/>
              <a:t> web page: </a:t>
            </a:r>
            <a:r>
              <a:rPr lang="en-GB" sz="1600" dirty="0">
                <a:hlinkClick r:id="rId6"/>
              </a:rPr>
              <a:t>https://www.rra-posavje.si/</a:t>
            </a:r>
            <a:r>
              <a:rPr lang="en-GB" sz="1600" dirty="0"/>
              <a:t> </a:t>
            </a:r>
          </a:p>
          <a:p>
            <a:pPr marL="285750" indent="-285750">
              <a:buFont typeface="Arial" panose="020B0604020202020204" pitchFamily="34" charset="0"/>
              <a:buChar char="•"/>
            </a:pPr>
            <a:r>
              <a:rPr lang="en-GB" sz="1600" b="1" dirty="0"/>
              <a:t>Link to a mobile web-app called “</a:t>
            </a:r>
            <a:r>
              <a:rPr lang="en-GB" sz="1600" b="1" dirty="0" err="1"/>
              <a:t>Magnificet</a:t>
            </a:r>
            <a:r>
              <a:rPr lang="en-GB" sz="1600" b="1" dirty="0"/>
              <a:t> 7“: </a:t>
            </a:r>
            <a:r>
              <a:rPr lang="en-GB" sz="1600" dirty="0">
                <a:hlinkClick r:id="rId7"/>
              </a:rPr>
              <a:t>http://www.egradovi-posavja.si/</a:t>
            </a:r>
            <a:endParaRPr lang="en-GB" sz="1600" b="1" dirty="0"/>
          </a:p>
          <a:p>
            <a:pPr marL="285750" indent="-285750">
              <a:buFont typeface="Arial" panose="020B0604020202020204" pitchFamily="34" charset="0"/>
              <a:buChar char="•"/>
            </a:pPr>
            <a:r>
              <a:rPr lang="en-GB" sz="1600" b="1" dirty="0" err="1"/>
              <a:t>Čatež</a:t>
            </a:r>
            <a:r>
              <a:rPr lang="en-GB" sz="1600" b="1" dirty="0"/>
              <a:t> in </a:t>
            </a:r>
            <a:r>
              <a:rPr lang="en-GB" sz="1600" b="1" dirty="0" err="1"/>
              <a:t>Posavje</a:t>
            </a:r>
            <a:r>
              <a:rPr lang="en-GB" sz="1600" b="1" dirty="0"/>
              <a:t> web page: </a:t>
            </a:r>
            <a:r>
              <a:rPr lang="en-GB" sz="1600" dirty="0">
                <a:hlinkClick r:id="rId8"/>
              </a:rPr>
              <a:t>https://posavje.com/en/the-royal-seven/</a:t>
            </a:r>
            <a:r>
              <a:rPr lang="en-GB" sz="1600" dirty="0"/>
              <a:t> </a:t>
            </a:r>
          </a:p>
          <a:p>
            <a:pPr marL="285750" indent="-285750">
              <a:buFont typeface="Arial" panose="020B0604020202020204" pitchFamily="34" charset="0"/>
              <a:buChar char="•"/>
            </a:pPr>
            <a:r>
              <a:rPr lang="en-GB" sz="1600" b="1" dirty="0"/>
              <a:t>Link to the “Castles of </a:t>
            </a:r>
            <a:r>
              <a:rPr lang="en-GB" sz="1600" b="1" dirty="0" err="1"/>
              <a:t>Posavje</a:t>
            </a:r>
            <a:r>
              <a:rPr lang="en-GB" sz="1600" b="1" dirty="0"/>
              <a:t>“ official web page :  </a:t>
            </a:r>
            <a:r>
              <a:rPr lang="en-GB" sz="1600" dirty="0">
                <a:hlinkClick r:id="rId9"/>
              </a:rPr>
              <a:t>https://gradoviposavja.si/</a:t>
            </a:r>
            <a:r>
              <a:rPr lang="en-GB" sz="1600" dirty="0"/>
              <a:t> </a:t>
            </a:r>
          </a:p>
          <a:p>
            <a:pPr marL="285750" indent="-285750">
              <a:buFont typeface="Arial" panose="020B0604020202020204" pitchFamily="34" charset="0"/>
              <a:buChar char="•"/>
            </a:pPr>
            <a:r>
              <a:rPr lang="en-GB" sz="1600" b="1" dirty="0"/>
              <a:t>Virtual tours of the National Gallery: </a:t>
            </a:r>
            <a:r>
              <a:rPr lang="en-GB" sz="1600" dirty="0">
                <a:hlinkClick r:id="rId10"/>
              </a:rPr>
              <a:t>https://www.nationalgallery.org.uk/visiting/virtual-tours</a:t>
            </a:r>
            <a:endParaRPr lang="en-GB" sz="1600" dirty="0"/>
          </a:p>
          <a:p>
            <a:pPr marL="285750" indent="-285750">
              <a:buFont typeface="Arial" panose="020B0604020202020204" pitchFamily="34" charset="0"/>
              <a:buChar char="•"/>
            </a:pPr>
            <a:r>
              <a:rPr lang="en-GB" sz="1600" b="1" dirty="0"/>
              <a:t>Google virtual tour of the National Gallery: </a:t>
            </a:r>
            <a:r>
              <a:rPr lang="en-GB" sz="1600" dirty="0">
                <a:hlinkClick r:id="rId11"/>
              </a:rPr>
              <a:t>https://www.nationalgallery.org.uk/visiting/virtual-tours/google-virtual-tour</a:t>
            </a:r>
            <a:r>
              <a:rPr lang="en-GB" sz="1600" dirty="0"/>
              <a:t> </a:t>
            </a:r>
          </a:p>
          <a:p>
            <a:pPr marL="285750" indent="-285750">
              <a:buFont typeface="Arial" panose="020B0604020202020204" pitchFamily="34" charset="0"/>
              <a:buChar char="•"/>
            </a:pPr>
            <a:r>
              <a:rPr lang="en-GB" sz="1600" b="1" dirty="0"/>
              <a:t>The National Gallery: “Sensing the Unseen“, At home, An experimental, interactive experience designed for mobiles (link to a mobile App): </a:t>
            </a:r>
            <a:r>
              <a:rPr lang="en-GB" sz="1600" dirty="0">
                <a:hlinkClick r:id="rId12"/>
              </a:rPr>
              <a:t>https://www.nationalgallery.org.uk/visiting/virtual-tours/sensing-the-unseen-at-home</a:t>
            </a:r>
            <a:r>
              <a:rPr lang="en-GB" sz="1600" dirty="0"/>
              <a:t> </a:t>
            </a:r>
          </a:p>
          <a:p>
            <a:pPr marL="285750" indent="-285750">
              <a:buFont typeface="Arial" panose="020B0604020202020204" pitchFamily="34" charset="0"/>
              <a:buChar char="•"/>
            </a:pPr>
            <a:r>
              <a:rPr lang="en-GB" sz="1600" b="1" dirty="0">
                <a:solidFill>
                  <a:schemeClr val="bg1">
                    <a:lumMod val="50000"/>
                  </a:schemeClr>
                </a:solidFill>
                <a:latin typeface="Avenir"/>
                <a:ea typeface="Avenir"/>
                <a:cs typeface="Avenir"/>
                <a:sym typeface="Avenir"/>
              </a:rPr>
              <a:t>Claude Monet - The Immersive Experience: </a:t>
            </a:r>
            <a:r>
              <a:rPr lang="en-GB" sz="1600" dirty="0">
                <a:hlinkClick r:id="rId13"/>
              </a:rPr>
              <a:t>https://monet-experience.it/</a:t>
            </a:r>
            <a:endParaRPr lang="en-GB" sz="1600" dirty="0"/>
          </a:p>
          <a:p>
            <a:pPr marL="285750" indent="-285750">
              <a:buFont typeface="Arial" panose="020B0604020202020204" pitchFamily="34" charset="0"/>
              <a:buChar char="•"/>
            </a:pPr>
            <a:r>
              <a:rPr lang="en-GB" sz="1600" b="1" dirty="0" err="1">
                <a:effectLst/>
              </a:rPr>
              <a:t>teamLab</a:t>
            </a:r>
            <a:r>
              <a:rPr lang="en-GB" sz="1600" b="1" dirty="0">
                <a:effectLst/>
              </a:rPr>
              <a:t> Borderless Shanghai</a:t>
            </a:r>
            <a:r>
              <a:rPr lang="en-GB" sz="1600" b="1" dirty="0"/>
              <a:t>: </a:t>
            </a:r>
            <a:r>
              <a:rPr lang="en-GB" sz="1600" dirty="0">
                <a:hlinkClick r:id="rId14"/>
              </a:rPr>
              <a:t>https://borderless.teamlab.art/shanghai/</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58896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73</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7" y="35278"/>
            <a:ext cx="11260668" cy="631527"/>
          </a:xfrm>
        </p:spPr>
        <p:txBody>
          <a:bodyPr>
            <a:normAutofit lnSpcReduction="10000"/>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7" cy="5560324"/>
          </a:xfrm>
        </p:spPr>
        <p:txBody>
          <a:bodyPr/>
          <a:lstStyle/>
          <a:p>
            <a:r>
              <a:rPr lang="en-GB" dirty="0"/>
              <a:t>⤤  Video:</a:t>
            </a:r>
          </a:p>
          <a:p>
            <a:endParaRPr lang="en-GB" sz="1600" dirty="0"/>
          </a:p>
          <a:p>
            <a:pPr marL="342900" indent="-342900">
              <a:buFont typeface="Arial" panose="020B0604020202020204" pitchFamily="34" charset="0"/>
              <a:buChar char="•"/>
            </a:pPr>
            <a:r>
              <a:rPr lang="en-GB" sz="1600" b="1" dirty="0"/>
              <a:t>Van Gogh Alive Wellington Exhibition: </a:t>
            </a:r>
            <a:r>
              <a:rPr lang="en-GB" sz="1600" dirty="0">
                <a:hlinkClick r:id="rId2"/>
              </a:rPr>
              <a:t>https://www.youtube.com/watch?v=0-ij1d8Lvbo</a:t>
            </a:r>
            <a:endParaRPr lang="en-GB" sz="1600" dirty="0"/>
          </a:p>
          <a:p>
            <a:pPr marL="342900" indent="-342900">
              <a:buFont typeface="Arial" panose="020B0604020202020204" pitchFamily="34" charset="0"/>
              <a:buChar char="•"/>
            </a:pPr>
            <a:r>
              <a:rPr lang="en-GB" sz="1600" b="1" dirty="0"/>
              <a:t>The Story of Senses Through Natural History: </a:t>
            </a:r>
            <a:r>
              <a:rPr lang="en-GB" sz="1600" dirty="0">
                <a:hlinkClick r:id="rId3"/>
              </a:rPr>
              <a:t>https://www.youtube.com/watch?v=5IOiKR3fvLs&amp;t=60s</a:t>
            </a:r>
            <a:r>
              <a:rPr lang="en-GB" sz="1600" dirty="0"/>
              <a:t> </a:t>
            </a:r>
          </a:p>
          <a:p>
            <a:pPr marL="342900" indent="-342900">
              <a:buFont typeface="Arial" panose="020B0604020202020204" pitchFamily="34" charset="0"/>
              <a:buChar char="•"/>
            </a:pPr>
            <a:r>
              <a:rPr lang="en-GB" sz="1600" b="1" dirty="0" err="1"/>
              <a:t>Bluecadet</a:t>
            </a:r>
            <a:r>
              <a:rPr lang="en-GB" sz="1600" b="1" dirty="0"/>
              <a:t> museum interactives for "Native American Voices" exhibition at the Penn Museum: </a:t>
            </a:r>
            <a:r>
              <a:rPr lang="en-GB" sz="1600" dirty="0">
                <a:hlinkClick r:id="rId4"/>
              </a:rPr>
              <a:t>https://vimeo.com/89925565/c61857150f</a:t>
            </a:r>
            <a:endParaRPr lang="en-GB" sz="1600" dirty="0"/>
          </a:p>
          <a:p>
            <a:pPr marL="342900" indent="-342900">
              <a:buFont typeface="Arial" panose="020B0604020202020204" pitchFamily="34" charset="0"/>
              <a:buChar char="•"/>
            </a:pPr>
            <a:r>
              <a:rPr lang="en-GB" sz="1600" b="1" dirty="0"/>
              <a:t>Bygone: Scents in </a:t>
            </a:r>
            <a:r>
              <a:rPr lang="en-GB" sz="1600" b="1" dirty="0" err="1"/>
              <a:t>Colors</a:t>
            </a:r>
            <a:r>
              <a:rPr lang="en-GB" sz="1600" b="1" dirty="0"/>
              <a:t> –Introduction: </a:t>
            </a:r>
            <a:r>
              <a:rPr lang="en-GB" sz="1600" dirty="0">
                <a:hlinkClick r:id="rId5"/>
              </a:rPr>
              <a:t>https://www.youtube.com/watch?v=3HaeVZCuMmQ&amp;list=TLGGkXBzOrFbF8UxMjEyMjAyMQ</a:t>
            </a:r>
            <a:endParaRPr lang="en-GB" sz="1600" dirty="0"/>
          </a:p>
          <a:p>
            <a:pPr marL="342900" indent="-342900">
              <a:buFont typeface="Arial" panose="020B0604020202020204" pitchFamily="34" charset="0"/>
              <a:buChar char="•"/>
            </a:pPr>
            <a:r>
              <a:rPr lang="en-GB" sz="1600" b="1" dirty="0"/>
              <a:t>NAUSICAA - Immersive room about global warming: </a:t>
            </a:r>
            <a:r>
              <a:rPr lang="en-GB" sz="1600" dirty="0">
                <a:hlinkClick r:id="rId6"/>
              </a:rPr>
              <a:t>https://www.youtube.com/watch?v=rfq3aCInelU&amp;t=11s</a:t>
            </a:r>
            <a:r>
              <a:rPr lang="en-GB" sz="1600" dirty="0"/>
              <a:t> </a:t>
            </a:r>
          </a:p>
          <a:p>
            <a:pPr marL="342900" indent="-342900">
              <a:buFont typeface="Arial" panose="020B0604020202020204" pitchFamily="34" charset="0"/>
              <a:buChar char="•"/>
            </a:pPr>
            <a:r>
              <a:rPr lang="en-GB" sz="1600" b="1" dirty="0"/>
              <a:t>The starry night Stereo VR experience: </a:t>
            </a:r>
            <a:r>
              <a:rPr lang="en-GB" sz="1600" dirty="0">
                <a:hlinkClick r:id="rId7"/>
              </a:rPr>
              <a:t>https://www.youtube.com/watch?v=G7Dt9ziemYA</a:t>
            </a:r>
            <a:r>
              <a:rPr lang="en-GB" sz="1600" dirty="0"/>
              <a:t> </a:t>
            </a:r>
          </a:p>
          <a:p>
            <a:pPr marL="342900" indent="-342900">
              <a:buFont typeface="Arial" panose="020B0604020202020204" pitchFamily="34" charset="0"/>
              <a:buChar char="•"/>
            </a:pPr>
            <a:r>
              <a:rPr lang="en-GB" sz="1600" b="1" dirty="0"/>
              <a:t>Barry C Smith: “We Have Far More Than Five Senses“: </a:t>
            </a:r>
            <a:r>
              <a:rPr lang="en-GB" sz="1600" dirty="0">
                <a:hlinkClick r:id="rId8"/>
              </a:rPr>
              <a:t>https://www.youtube.com/watch?v=zWdfpwCghIw</a:t>
            </a:r>
            <a:r>
              <a:rPr lang="en-GB" sz="1600" dirty="0"/>
              <a:t> </a:t>
            </a:r>
          </a:p>
          <a:p>
            <a:pPr marL="342900" indent="-342900">
              <a:buFont typeface="Arial" panose="020B0604020202020204" pitchFamily="34" charset="0"/>
              <a:buChar char="•"/>
            </a:pPr>
            <a:r>
              <a:rPr lang="en-GB" sz="1600" b="1" dirty="0"/>
              <a:t>The differences between AR, VR &amp; MR: </a:t>
            </a:r>
            <a:r>
              <a:rPr lang="en-GB" sz="1600" dirty="0">
                <a:hlinkClick r:id="rId9"/>
              </a:rPr>
              <a:t>https://www.youtube.com/watch?v=IFgGzOpjlUM</a:t>
            </a:r>
            <a:r>
              <a:rPr lang="en-GB" sz="1600" dirty="0"/>
              <a:t> </a:t>
            </a:r>
          </a:p>
          <a:p>
            <a:pPr marL="342900" indent="-342900">
              <a:buFont typeface="Arial" panose="020B0604020202020204" pitchFamily="34" charset="0"/>
              <a:buChar char="•"/>
            </a:pPr>
            <a:r>
              <a:rPr lang="en-GB" sz="1600" b="1" dirty="0"/>
              <a:t>Chinese museums roll out VR, AR exhibitions: </a:t>
            </a:r>
            <a:r>
              <a:rPr lang="en-GB" sz="1600" dirty="0">
                <a:hlinkClick r:id="rId10"/>
              </a:rPr>
              <a:t>https://www.youtube.com/watch?v=-l_bsuTv0P8</a:t>
            </a:r>
            <a:endParaRPr lang="en-GB" sz="1600" dirty="0"/>
          </a:p>
          <a:p>
            <a:pPr marL="342900" indent="-342900">
              <a:buFont typeface="Arial" panose="020B0604020202020204" pitchFamily="34" charset="0"/>
              <a:buChar char="•"/>
            </a:pPr>
            <a:r>
              <a:rPr lang="en-GB" sz="1600" b="1" dirty="0"/>
              <a:t>What is a Web App? Web App vs. Native App: </a:t>
            </a:r>
            <a:r>
              <a:rPr lang="en-GB" sz="1600" dirty="0">
                <a:hlinkClick r:id="rId11"/>
              </a:rPr>
              <a:t>https://www.youtube.com/watch?v=qt6gSW-uYKI</a:t>
            </a:r>
            <a:r>
              <a:rPr lang="en-GB" sz="1600" dirty="0"/>
              <a:t> </a:t>
            </a:r>
          </a:p>
          <a:p>
            <a:pPr marL="342900" indent="-342900">
              <a:buFont typeface="Arial" panose="020B0604020202020204" pitchFamily="34" charset="0"/>
              <a:buChar char="•"/>
            </a:pPr>
            <a:r>
              <a:rPr lang="en-GB" sz="1600" b="1" dirty="0"/>
              <a:t>Google Cultural Institute - Mobile Apps Demo: </a:t>
            </a:r>
            <a:r>
              <a:rPr lang="en-GB" sz="1600" dirty="0">
                <a:hlinkClick r:id="rId12"/>
              </a:rPr>
              <a:t>https://www.youtube.com/watch?v=hyOngqriHQI&amp;t=2s</a:t>
            </a:r>
            <a:r>
              <a:rPr lang="en-GB" sz="1600" dirty="0"/>
              <a:t>  </a:t>
            </a:r>
          </a:p>
          <a:p>
            <a:pPr marL="342900" indent="-342900">
              <a:buFont typeface="Arial" panose="020B0604020202020204" pitchFamily="34" charset="0"/>
              <a:buChar char="•"/>
            </a:pPr>
            <a:r>
              <a:rPr lang="en-GB" sz="1600" b="1" dirty="0"/>
              <a:t>What is AR?: </a:t>
            </a:r>
            <a:r>
              <a:rPr lang="en-GB" sz="1600" dirty="0">
                <a:hlinkClick r:id="rId13"/>
              </a:rPr>
              <a:t>https://www.youtube.com/watch?v=1j9BY1tBmv8</a:t>
            </a:r>
            <a:r>
              <a:rPr lang="en-GB" sz="1600" dirty="0"/>
              <a:t> </a:t>
            </a:r>
          </a:p>
          <a:p>
            <a:pPr marL="342900" indent="-342900">
              <a:buFont typeface="Arial" panose="020B0604020202020204" pitchFamily="34" charset="0"/>
              <a:buChar char="•"/>
            </a:pPr>
            <a:r>
              <a:rPr lang="en-GB" sz="1600" b="1" dirty="0"/>
              <a:t>Mobile Augmented Reality: Web vs App: </a:t>
            </a:r>
            <a:r>
              <a:rPr lang="en-GB" sz="1600" dirty="0">
                <a:hlinkClick r:id="rId14"/>
              </a:rPr>
              <a:t>https://www.youtube.com/watch?v=OgmUjDMpphc</a:t>
            </a:r>
            <a:r>
              <a:rPr lang="en-GB" sz="1600" dirty="0"/>
              <a:t> </a:t>
            </a:r>
          </a:p>
          <a:p>
            <a:pPr marL="342900" indent="-342900">
              <a:buFont typeface="Arial" panose="020B0604020202020204" pitchFamily="34" charset="0"/>
              <a:buChar char="•"/>
            </a:pPr>
            <a:r>
              <a:rPr lang="en-GB" sz="1600" b="1" dirty="0"/>
              <a:t>Augmented Reality for Tourism, </a:t>
            </a:r>
            <a:r>
              <a:rPr lang="en-GB" sz="1600" b="1" dirty="0" err="1"/>
              <a:t>Titianic</a:t>
            </a:r>
            <a:r>
              <a:rPr lang="en-GB" sz="1600" b="1" dirty="0"/>
              <a:t>: </a:t>
            </a:r>
            <a:r>
              <a:rPr lang="en-GB" sz="1600" dirty="0">
                <a:hlinkClick r:id="rId15"/>
              </a:rPr>
              <a:t>https://creativeindustriesclusters.com/ar360-augmented-reality-for-tourism/</a:t>
            </a:r>
            <a:r>
              <a:rPr lang="en-GB" sz="1600" dirty="0"/>
              <a:t>  </a:t>
            </a:r>
          </a:p>
          <a:p>
            <a:pPr marL="342900" indent="-342900">
              <a:buFont typeface="Arial" panose="020B0604020202020204" pitchFamily="34" charset="0"/>
              <a:buChar char="•"/>
            </a:pPr>
            <a:r>
              <a:rPr lang="en-GB" sz="1600" b="1" dirty="0"/>
              <a:t>Augmented Reality (AR) Applications for Museums: </a:t>
            </a:r>
            <a:r>
              <a:rPr lang="en-GB" sz="1600" dirty="0">
                <a:hlinkClick r:id="rId16"/>
              </a:rPr>
              <a:t>https://www.youtube.com/watch?v=hDRVLYsCgxA</a:t>
            </a:r>
            <a:r>
              <a:rPr lang="en-GB" sz="1600" dirty="0"/>
              <a:t> </a:t>
            </a:r>
          </a:p>
          <a:p>
            <a:pPr marL="342900" indent="-342900">
              <a:buFont typeface="Arial" panose="020B0604020202020204" pitchFamily="34" charset="0"/>
              <a:buChar char="•"/>
            </a:pPr>
            <a:r>
              <a:rPr lang="en-GB" sz="1600" b="1" dirty="0"/>
              <a:t>Exploring Cultural Heritage in Augmented Reality with </a:t>
            </a:r>
            <a:r>
              <a:rPr lang="en-GB" sz="1600" b="1" dirty="0" err="1"/>
              <a:t>GoFind</a:t>
            </a:r>
            <a:r>
              <a:rPr lang="en-GB" sz="1600" b="1" dirty="0"/>
              <a:t>!: </a:t>
            </a:r>
            <a:r>
              <a:rPr lang="en-GB" sz="1600" dirty="0">
                <a:hlinkClick r:id="rId17"/>
              </a:rPr>
              <a:t>https://www.youtube.com/watch?v=W14e8SRZGkA</a:t>
            </a:r>
            <a:r>
              <a:rPr lang="en-GB" sz="1600" dirty="0"/>
              <a:t> </a:t>
            </a:r>
          </a:p>
          <a:p>
            <a:pPr marL="342900" indent="-342900">
              <a:buFont typeface="Arial" panose="020B0604020202020204" pitchFamily="34" charset="0"/>
              <a:buChar char="•"/>
            </a:pPr>
            <a:r>
              <a:rPr lang="en-GB" sz="1600" b="1" dirty="0"/>
              <a:t>What is VR?: </a:t>
            </a:r>
            <a:r>
              <a:rPr lang="en-GB" sz="1600" dirty="0">
                <a:hlinkClick r:id="rId18"/>
              </a:rPr>
              <a:t>https://www.youtube.com/watch?v=ULdt1rEgldc</a:t>
            </a:r>
            <a:r>
              <a:rPr lang="en-GB" sz="1600" dirty="0"/>
              <a:t> </a:t>
            </a:r>
          </a:p>
          <a:p>
            <a:pPr marL="342900" indent="-342900">
              <a:buFont typeface="Arial" panose="020B0604020202020204" pitchFamily="34" charset="0"/>
              <a:buChar char="•"/>
            </a:pPr>
            <a:r>
              <a:rPr lang="en-GB" sz="1600" b="1" dirty="0"/>
              <a:t>Resonant: An Immersive Game for Connecting People to Cultural Heritage: </a:t>
            </a:r>
            <a:r>
              <a:rPr lang="en-GB" sz="1600" dirty="0">
                <a:hlinkClick r:id="rId19"/>
              </a:rPr>
              <a:t>https://www.youtube.com/watch?v=Q1kXcQMasEk</a:t>
            </a:r>
            <a:r>
              <a:rPr lang="en-GB" sz="1600" dirty="0"/>
              <a:t> </a:t>
            </a:r>
          </a:p>
          <a:p>
            <a:pPr marL="342900" indent="-342900">
              <a:buFont typeface="Arial" panose="020B0604020202020204" pitchFamily="34" charset="0"/>
              <a:buChar char="•"/>
            </a:pPr>
            <a:endParaRPr lang="en-GB" sz="1600" dirty="0"/>
          </a:p>
          <a:p>
            <a:endParaRPr lang="en-GB" sz="1600" dirty="0"/>
          </a:p>
        </p:txBody>
      </p:sp>
    </p:spTree>
    <p:extLst>
      <p:ext uri="{BB962C8B-B14F-4D97-AF65-F5344CB8AC3E}">
        <p14:creationId xmlns:p14="http://schemas.microsoft.com/office/powerpoint/2010/main" val="177463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74</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7" y="35278"/>
            <a:ext cx="11260668" cy="631527"/>
          </a:xfrm>
        </p:spPr>
        <p:txBody>
          <a:bodyPr>
            <a:normAutofit lnSpcReduction="10000"/>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7" cy="5560324"/>
          </a:xfrm>
        </p:spPr>
        <p:txBody>
          <a:bodyPr/>
          <a:lstStyle/>
          <a:p>
            <a:r>
              <a:rPr lang="en-GB" dirty="0"/>
              <a:t>⤤  Video:</a:t>
            </a:r>
          </a:p>
          <a:p>
            <a:endParaRPr lang="en-GB" sz="1600" dirty="0"/>
          </a:p>
          <a:p>
            <a:pPr marL="342900" indent="-342900">
              <a:buFont typeface="Arial" panose="020B0604020202020204" pitchFamily="34" charset="0"/>
              <a:buChar char="•"/>
            </a:pPr>
            <a:r>
              <a:rPr lang="en-GB" sz="1600" b="1" dirty="0"/>
              <a:t>VR game </a:t>
            </a:r>
            <a:r>
              <a:rPr lang="en-GB" sz="1600" b="1" dirty="0" err="1"/>
              <a:t>Thermana</a:t>
            </a:r>
            <a:r>
              <a:rPr lang="en-GB" sz="1600" b="1" dirty="0"/>
              <a:t> </a:t>
            </a:r>
            <a:r>
              <a:rPr lang="en-GB" sz="1600" b="1" dirty="0" err="1"/>
              <a:t>Laško</a:t>
            </a:r>
            <a:r>
              <a:rPr lang="en-GB" sz="1600" b="1" dirty="0"/>
              <a:t> “Change the flow of the history“: </a:t>
            </a:r>
            <a:r>
              <a:rPr lang="en-GB" sz="1600" dirty="0">
                <a:hlinkClick r:id="rId2"/>
              </a:rPr>
              <a:t>https://www.youtube.com/watch?v=RjFoX0JQkmU&amp;t=80s</a:t>
            </a:r>
            <a:r>
              <a:rPr lang="en-GB" sz="1600" dirty="0"/>
              <a:t> </a:t>
            </a:r>
          </a:p>
          <a:p>
            <a:pPr marL="342900" indent="-342900">
              <a:buFont typeface="Arial" panose="020B0604020202020204" pitchFamily="34" charset="0"/>
              <a:buChar char="•"/>
            </a:pPr>
            <a:r>
              <a:rPr lang="en-GB" sz="1600" b="1" dirty="0"/>
              <a:t>Hold The World | Rift: </a:t>
            </a:r>
            <a:r>
              <a:rPr lang="en-GB" sz="1600" dirty="0">
                <a:hlinkClick r:id="rId3"/>
              </a:rPr>
              <a:t>https://www.youtube.com/watch?v=nr3l98Omm-0&amp;t=47s</a:t>
            </a:r>
            <a:r>
              <a:rPr lang="en-GB" sz="1600" dirty="0"/>
              <a:t> </a:t>
            </a:r>
          </a:p>
          <a:p>
            <a:pPr marL="342900" indent="-342900">
              <a:buFont typeface="Arial" panose="020B0604020202020204" pitchFamily="34" charset="0"/>
              <a:buChar char="•"/>
            </a:pPr>
            <a:r>
              <a:rPr lang="en-GB" sz="1600" b="1" dirty="0" err="1"/>
              <a:t>Pleito</a:t>
            </a:r>
            <a:r>
              <a:rPr lang="en-GB" sz="1600" b="1" dirty="0"/>
              <a:t> VR Concept: </a:t>
            </a:r>
            <a:r>
              <a:rPr lang="en-GB" sz="1600" dirty="0">
                <a:hlinkClick r:id="rId4"/>
              </a:rPr>
              <a:t>https://www.youtube.com/watch?v=PJRHUcC0xa8&amp;t=122s</a:t>
            </a:r>
            <a:r>
              <a:rPr lang="en-GB" sz="1600" dirty="0"/>
              <a:t> </a:t>
            </a:r>
          </a:p>
          <a:p>
            <a:pPr marL="342900" indent="-342900">
              <a:buFont typeface="Arial" panose="020B0604020202020204" pitchFamily="34" charset="0"/>
              <a:buChar char="•"/>
            </a:pPr>
            <a:r>
              <a:rPr lang="en-GB" sz="1600" b="1" dirty="0"/>
              <a:t>Interactive Table with Object Recognition: </a:t>
            </a:r>
            <a:r>
              <a:rPr lang="en-GB" sz="1600" dirty="0">
                <a:hlinkClick r:id="rId5"/>
              </a:rPr>
              <a:t>https://www.youtube.com/watch?v=ELlqqgKEy8M</a:t>
            </a:r>
            <a:r>
              <a:rPr lang="en-GB" sz="1600" dirty="0"/>
              <a:t> </a:t>
            </a:r>
          </a:p>
          <a:p>
            <a:pPr marL="342900" indent="-342900">
              <a:buFont typeface="Arial" panose="020B0604020202020204" pitchFamily="34" charset="0"/>
              <a:buChar char="•"/>
            </a:pPr>
            <a:r>
              <a:rPr lang="en-GB" sz="1600" b="1" dirty="0"/>
              <a:t>Planes of Fame Air Museum Interactive Touch Table Exhibit: </a:t>
            </a:r>
            <a:r>
              <a:rPr lang="en-GB" sz="1600" dirty="0">
                <a:hlinkClick r:id="rId6"/>
              </a:rPr>
              <a:t>https://www.youtube.com/watch?v=0fU9Z6svUFA&amp;t=16s</a:t>
            </a:r>
            <a:r>
              <a:rPr lang="en-GB" sz="1600" dirty="0"/>
              <a:t> </a:t>
            </a:r>
          </a:p>
          <a:p>
            <a:pPr marL="342900" indent="-342900">
              <a:buFont typeface="Arial" panose="020B0604020202020204" pitchFamily="34" charset="0"/>
              <a:buChar char="•"/>
            </a:pPr>
            <a:r>
              <a:rPr lang="en-GB" sz="1600" b="1" dirty="0" err="1"/>
              <a:t>WildLife</a:t>
            </a:r>
            <a:r>
              <a:rPr lang="en-GB" sz="1600" b="1" dirty="0"/>
              <a:t> Interactive Exhibition 2017: </a:t>
            </a:r>
            <a:r>
              <a:rPr lang="en-GB" sz="1600" dirty="0">
                <a:hlinkClick r:id="rId7"/>
              </a:rPr>
              <a:t>https://www.youtube.com/watch?v=TdUo4yK8wj8</a:t>
            </a:r>
            <a:r>
              <a:rPr lang="en-GB" sz="1600" dirty="0"/>
              <a:t> </a:t>
            </a:r>
          </a:p>
          <a:p>
            <a:pPr marL="342900" indent="-342900">
              <a:buFont typeface="Arial" panose="020B0604020202020204" pitchFamily="34" charset="0"/>
              <a:buChar char="•"/>
            </a:pPr>
            <a:r>
              <a:rPr lang="en-GB" sz="1600" b="1" dirty="0"/>
              <a:t>ARTLENS Gallery: Create, Engage, Connect | The Cleveland Museum of Art: </a:t>
            </a:r>
            <a:r>
              <a:rPr lang="en-GB" sz="1600" dirty="0">
                <a:hlinkClick r:id="rId8"/>
              </a:rPr>
              <a:t>https://www.youtube.com/watch?v=XYRjaZl08lQ&amp;t=85s</a:t>
            </a:r>
            <a:r>
              <a:rPr lang="en-GB" sz="1600" dirty="0"/>
              <a:t> </a:t>
            </a:r>
          </a:p>
          <a:p>
            <a:pPr marL="342900" indent="-342900">
              <a:buFont typeface="Arial" panose="020B0604020202020204" pitchFamily="34" charset="0"/>
              <a:buChar char="•"/>
            </a:pPr>
            <a:r>
              <a:rPr lang="en-GB" sz="1600" b="1" dirty="0"/>
              <a:t>Cleveland Museum of Art, Gallery One (12/12/12 – 6/21/17): </a:t>
            </a:r>
            <a:r>
              <a:rPr lang="en-GB" sz="1600" dirty="0">
                <a:hlinkClick r:id="rId9"/>
              </a:rPr>
              <a:t>https://www.youtube.com/watch?v=qWJqd6lyJ-E&amp;t=55s</a:t>
            </a:r>
            <a:r>
              <a:rPr lang="en-GB" sz="1600" dirty="0"/>
              <a:t> </a:t>
            </a:r>
          </a:p>
          <a:p>
            <a:pPr marL="342900" indent="-342900">
              <a:buFont typeface="Arial" panose="020B0604020202020204" pitchFamily="34" charset="0"/>
              <a:buChar char="•"/>
            </a:pPr>
            <a:r>
              <a:rPr lang="en-GB" sz="1600" b="1" dirty="0"/>
              <a:t>10 Most Advanced Holograms that are CRAZY!: </a:t>
            </a:r>
            <a:r>
              <a:rPr lang="en-GB" sz="1600" dirty="0">
                <a:hlinkClick r:id="rId10"/>
              </a:rPr>
              <a:t>https://www.youtube.com/watch?v=f7fffZ_k9ow</a:t>
            </a:r>
            <a:r>
              <a:rPr lang="en-GB" sz="1600" dirty="0"/>
              <a:t> </a:t>
            </a:r>
          </a:p>
          <a:p>
            <a:pPr marL="342900" indent="-342900">
              <a:buFont typeface="Arial" panose="020B0604020202020204" pitchFamily="34" charset="0"/>
              <a:buChar char="•"/>
            </a:pPr>
            <a:r>
              <a:rPr lang="en-GB" sz="1600" b="1" dirty="0"/>
              <a:t>Build a 3D Hologram Projector: </a:t>
            </a:r>
            <a:r>
              <a:rPr lang="en-GB" sz="1600" dirty="0">
                <a:hlinkClick r:id="rId11"/>
              </a:rPr>
              <a:t>https://www.youtube.com/watch?v=z9OEpAsosFw</a:t>
            </a:r>
            <a:r>
              <a:rPr lang="en-GB" sz="1600" dirty="0"/>
              <a:t> </a:t>
            </a:r>
          </a:p>
          <a:p>
            <a:pPr marL="342900" indent="-342900">
              <a:buFont typeface="Arial" panose="020B0604020202020204" pitchFamily="34" charset="0"/>
              <a:buChar char="•"/>
            </a:pPr>
            <a:r>
              <a:rPr lang="en-GB" sz="1600" b="1" dirty="0"/>
              <a:t>How to Make 3D Hologram Projector with Resin (Super Clear) - Resin DIY: </a:t>
            </a:r>
            <a:r>
              <a:rPr lang="en-GB" sz="1600" dirty="0">
                <a:hlinkClick r:id="rId12"/>
              </a:rPr>
              <a:t>https://www.youtube.com/watch?v=qNceVquu02o</a:t>
            </a:r>
            <a:r>
              <a:rPr lang="en-GB" sz="1600" dirty="0"/>
              <a:t> </a:t>
            </a:r>
          </a:p>
          <a:p>
            <a:pPr marL="342900" indent="-342900">
              <a:buFont typeface="Arial" panose="020B0604020202020204" pitchFamily="34" charset="0"/>
              <a:buChar char="•"/>
            </a:pPr>
            <a:r>
              <a:rPr lang="en-GB" sz="1600" b="1" dirty="0"/>
              <a:t>Castle </a:t>
            </a:r>
            <a:r>
              <a:rPr lang="en-GB" sz="1600" b="1" dirty="0" err="1"/>
              <a:t>Rajhenburg</a:t>
            </a:r>
            <a:r>
              <a:rPr lang="en-GB" sz="1600" b="1" dirty="0"/>
              <a:t> - 3D model: </a:t>
            </a:r>
            <a:r>
              <a:rPr lang="en-GB" sz="1600" dirty="0">
                <a:hlinkClick r:id="rId13"/>
              </a:rPr>
              <a:t>https://www.youtube.com/watch?v=Y3LiqDvXcwE&amp;t=64s</a:t>
            </a:r>
            <a:r>
              <a:rPr lang="en-GB" sz="1600" dirty="0"/>
              <a:t>  </a:t>
            </a:r>
          </a:p>
          <a:p>
            <a:pPr marL="342900" indent="-342900">
              <a:buFont typeface="Arial" panose="020B0604020202020204" pitchFamily="34" charset="0"/>
              <a:buChar char="•"/>
            </a:pPr>
            <a:r>
              <a:rPr lang="en-GB" sz="1600" b="1" dirty="0"/>
              <a:t>German Circus With Hologram Technology 2019: </a:t>
            </a:r>
            <a:r>
              <a:rPr lang="en-GB" sz="1600" dirty="0">
                <a:hlinkClick r:id="rId14"/>
              </a:rPr>
              <a:t>https://www.youtube.com/watch?v=bR_By2jEEcw</a:t>
            </a:r>
            <a:r>
              <a:rPr lang="en-GB" sz="1600" dirty="0"/>
              <a:t> </a:t>
            </a:r>
          </a:p>
          <a:p>
            <a:pPr marL="342900" indent="-342900">
              <a:buFont typeface="Arial" panose="020B0604020202020204" pitchFamily="34" charset="0"/>
              <a:buChar char="•"/>
            </a:pPr>
            <a:r>
              <a:rPr lang="en-GB" sz="1600" b="1" dirty="0"/>
              <a:t>Da Vinci Museum Rome 3D Hologram: </a:t>
            </a:r>
            <a:r>
              <a:rPr lang="en-GB" sz="1600" dirty="0">
                <a:hlinkClick r:id="rId15"/>
              </a:rPr>
              <a:t>https://www.youtube.com/watch?v=BVym6-BJ78c</a:t>
            </a:r>
            <a:r>
              <a:rPr lang="en-GB" sz="1600" dirty="0"/>
              <a:t> </a:t>
            </a:r>
          </a:p>
          <a:p>
            <a:pPr marL="342900" indent="-342900">
              <a:buFont typeface="Arial" panose="020B0604020202020204" pitchFamily="34" charset="0"/>
              <a:buChar char="•"/>
            </a:pPr>
            <a:r>
              <a:rPr lang="en-GB" sz="1600" b="1" dirty="0"/>
              <a:t>REAL holograms are finally here! (And they look very cool): </a:t>
            </a:r>
            <a:r>
              <a:rPr lang="en-GB" sz="1600" dirty="0">
                <a:hlinkClick r:id="rId16"/>
              </a:rPr>
              <a:t>https://www.youtube.com/watch?v=7oGtgbsmmg8&amp;t=103s</a:t>
            </a:r>
            <a:r>
              <a:rPr lang="en-GB" sz="1600" dirty="0"/>
              <a:t> </a:t>
            </a:r>
          </a:p>
          <a:p>
            <a:pPr marL="342900" indent="-342900">
              <a:buFont typeface="Arial" panose="020B0604020202020204" pitchFamily="34" charset="0"/>
              <a:buChar char="•"/>
            </a:pPr>
            <a:r>
              <a:rPr lang="en-GB" sz="1600" b="1" dirty="0"/>
              <a:t>Van Gogh, Atelier des </a:t>
            </a:r>
            <a:r>
              <a:rPr lang="en-GB" sz="1600" b="1" dirty="0" err="1"/>
              <a:t>Lumières</a:t>
            </a:r>
            <a:r>
              <a:rPr lang="en-GB" sz="1600" b="1" dirty="0"/>
              <a:t>, PARIS: </a:t>
            </a:r>
            <a:r>
              <a:rPr lang="en-GB" sz="1600" dirty="0">
                <a:hlinkClick r:id="rId17"/>
              </a:rPr>
              <a:t>https://www.youtube.com/watch?v=lNXzwzyo9xE</a:t>
            </a:r>
            <a:r>
              <a:rPr lang="en-GB" sz="1600" dirty="0"/>
              <a:t> </a:t>
            </a:r>
          </a:p>
          <a:p>
            <a:pPr marL="342900" indent="-342900">
              <a:buFont typeface="Arial" panose="020B0604020202020204" pitchFamily="34" charset="0"/>
              <a:buChar char="•"/>
            </a:pPr>
            <a:r>
              <a:rPr lang="en-GB" sz="1600" b="1" dirty="0"/>
              <a:t>Da Vinci Experience Multimedia Room: </a:t>
            </a:r>
            <a:r>
              <a:rPr lang="en-GB" sz="1600" dirty="0">
                <a:hlinkClick r:id="rId18"/>
              </a:rPr>
              <a:t>https://www.youtube.com/watch?v=-UjF0QhiOMM</a:t>
            </a:r>
            <a:r>
              <a:rPr lang="en-GB" sz="1600" dirty="0"/>
              <a:t> </a:t>
            </a:r>
          </a:p>
          <a:p>
            <a:pPr marL="342900" indent="-342900">
              <a:buFont typeface="Arial" panose="020B0604020202020204" pitchFamily="34" charset="0"/>
              <a:buChar char="•"/>
            </a:pPr>
            <a:r>
              <a:rPr lang="en-GB" sz="1600" b="1" dirty="0"/>
              <a:t>How to create immersive storytelling experiences - Gamification in Tourism Case Study: </a:t>
            </a:r>
            <a:r>
              <a:rPr lang="en-GB" sz="1600" dirty="0">
                <a:hlinkClick r:id="rId19"/>
              </a:rPr>
              <a:t>https://www.youtube.com/watch?v=CwLkqILkuSo</a:t>
            </a:r>
            <a:r>
              <a:rPr lang="en-GB" sz="1600" dirty="0"/>
              <a:t> </a:t>
            </a:r>
          </a:p>
        </p:txBody>
      </p:sp>
    </p:spTree>
    <p:extLst>
      <p:ext uri="{BB962C8B-B14F-4D97-AF65-F5344CB8AC3E}">
        <p14:creationId xmlns:p14="http://schemas.microsoft.com/office/powerpoint/2010/main" val="258459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5"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75</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62467" y="35278"/>
            <a:ext cx="11260668" cy="631527"/>
          </a:xfrm>
        </p:spPr>
        <p:txBody>
          <a:bodyPr>
            <a:normAutofit lnSpcReduction="10000"/>
          </a:bodyPr>
          <a:lstStyle/>
          <a:p>
            <a:r>
              <a:rPr lang="en-GB" dirty="0">
                <a:solidFill>
                  <a:schemeClr val="bg1"/>
                </a:solidFill>
              </a:rPr>
              <a:t>References</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7" cy="5560324"/>
          </a:xfrm>
        </p:spPr>
        <p:txBody>
          <a:bodyPr/>
          <a:lstStyle/>
          <a:p>
            <a:r>
              <a:rPr lang="en-GB" dirty="0"/>
              <a:t>⤤  Video:</a:t>
            </a:r>
          </a:p>
          <a:p>
            <a:endParaRPr lang="en-GB" sz="1600" b="1" dirty="0"/>
          </a:p>
          <a:p>
            <a:pPr marL="285750" indent="-285750">
              <a:buFont typeface="Arial" panose="020B0604020202020204" pitchFamily="34" charset="0"/>
              <a:buChar char="•"/>
            </a:pPr>
            <a:r>
              <a:rPr lang="en-GB" sz="1600" b="1" dirty="0"/>
              <a:t> Getting to “Wow!” | John Nottingham | </a:t>
            </a:r>
            <a:r>
              <a:rPr lang="en-GB" sz="1600" b="1" dirty="0" err="1"/>
              <a:t>TEDxAsburyPark</a:t>
            </a:r>
            <a:r>
              <a:rPr lang="en-GB" sz="1600" b="1" dirty="0"/>
              <a:t>: </a:t>
            </a:r>
            <a:r>
              <a:rPr lang="en-GB" sz="1600" dirty="0">
                <a:hlinkClick r:id="rId2"/>
              </a:rPr>
              <a:t>https://www.youtube.com/watch?v=jupM4Nc0Y_k</a:t>
            </a:r>
            <a:r>
              <a:rPr lang="en-GB" sz="1600" dirty="0"/>
              <a:t> </a:t>
            </a:r>
          </a:p>
          <a:p>
            <a:pPr marL="342900" indent="-342900">
              <a:buFont typeface="Arial" panose="020B0604020202020204" pitchFamily="34" charset="0"/>
              <a:buChar char="•"/>
            </a:pPr>
            <a:r>
              <a:rPr lang="en-GB" sz="1600" b="1" dirty="0"/>
              <a:t>5 best storytelling Ted Talks: </a:t>
            </a:r>
            <a:r>
              <a:rPr lang="en-GB" sz="1600" dirty="0">
                <a:hlinkClick r:id="rId3"/>
              </a:rPr>
              <a:t>https://allgoodtales.com/5-best-storytelling-ted-talks/</a:t>
            </a:r>
            <a:r>
              <a:rPr lang="en-GB" sz="1600" dirty="0"/>
              <a:t> </a:t>
            </a:r>
            <a:endParaRPr lang="sl-SI" sz="1600" dirty="0"/>
          </a:p>
          <a:p>
            <a:pPr marL="285750" indent="-285750">
              <a:buFont typeface="Arial" panose="020B0604020202020204" pitchFamily="34" charset="0"/>
              <a:buChar char="•"/>
            </a:pPr>
            <a:r>
              <a:rPr lang="sl-SI" sz="1600" b="1" dirty="0"/>
              <a:t> </a:t>
            </a:r>
            <a:r>
              <a:rPr lang="en-GB" sz="1600" b="1" dirty="0"/>
              <a:t>How to Make 360° Video (VR) : Basic Workflow Explained</a:t>
            </a:r>
            <a:r>
              <a:rPr lang="sl-SI" sz="1600" b="1" dirty="0"/>
              <a:t>:  </a:t>
            </a:r>
            <a:r>
              <a:rPr lang="sl-SI" sz="1600" dirty="0">
                <a:hlinkClick r:id="rId4"/>
              </a:rPr>
              <a:t>https://www.youtube.com/watch?v=84a8dsQSGB4</a:t>
            </a:r>
            <a:r>
              <a:rPr lang="sl-SI" sz="1600" dirty="0"/>
              <a:t> </a:t>
            </a:r>
          </a:p>
          <a:p>
            <a:pPr marL="285750" indent="-285750">
              <a:buFont typeface="Arial" panose="020B0604020202020204" pitchFamily="34" charset="0"/>
              <a:buChar char="•"/>
            </a:pPr>
            <a:r>
              <a:rPr lang="sl-SI" sz="1600" dirty="0"/>
              <a:t> </a:t>
            </a:r>
            <a:r>
              <a:rPr lang="en-GB" sz="1600" b="1" dirty="0"/>
              <a:t>e-</a:t>
            </a:r>
            <a:r>
              <a:rPr lang="en-GB" sz="1600" b="1" dirty="0" err="1"/>
              <a:t>Gradovi</a:t>
            </a:r>
            <a:r>
              <a:rPr lang="en-GB" sz="1600" b="1" dirty="0"/>
              <a:t> </a:t>
            </a:r>
            <a:r>
              <a:rPr lang="en-GB" sz="1600" b="1" dirty="0" err="1"/>
              <a:t>Posavja</a:t>
            </a:r>
            <a:r>
              <a:rPr lang="en-GB" sz="1600" b="1" dirty="0"/>
              <a:t> – trailer</a:t>
            </a:r>
            <a:r>
              <a:rPr lang="sl-SI" sz="1600" b="1" dirty="0"/>
              <a:t> video:</a:t>
            </a:r>
            <a:r>
              <a:rPr lang="sl-SI" sz="1200" b="1" dirty="0"/>
              <a:t> </a:t>
            </a:r>
            <a:r>
              <a:rPr lang="sl-SI" sz="1600" dirty="0">
                <a:hlinkClick r:id="rId5"/>
              </a:rPr>
              <a:t>https://www.youtube.com/watch?v=KNC-Ohlmt3U</a:t>
            </a:r>
            <a:r>
              <a:rPr lang="sl-SI" sz="1600" dirty="0"/>
              <a:t> </a:t>
            </a:r>
            <a:endParaRPr lang="en-GB" sz="1600" dirty="0"/>
          </a:p>
          <a:p>
            <a:pPr marL="342900" indent="-342900">
              <a:buFont typeface="Arial" panose="020B0604020202020204" pitchFamily="34" charset="0"/>
              <a:buChar char="•"/>
            </a:pPr>
            <a:r>
              <a:rPr lang="en-GB" sz="1600" b="1" dirty="0" err="1"/>
              <a:t>teamLab</a:t>
            </a:r>
            <a:r>
              <a:rPr lang="en-GB" sz="1600" b="1" dirty="0"/>
              <a:t> Borderless Shanghai, Digest Movie: </a:t>
            </a:r>
            <a:r>
              <a:rPr lang="en-GB" sz="1600" dirty="0">
                <a:hlinkClick r:id="rId6"/>
              </a:rPr>
              <a:t>https://www.youtube.com/watch?v=jRjLBK9-ZZ0</a:t>
            </a:r>
            <a:r>
              <a:rPr lang="en-GB" sz="1600" dirty="0"/>
              <a:t> </a:t>
            </a:r>
          </a:p>
          <a:p>
            <a:endParaRPr lang="en-GB" sz="1600" b="1" dirty="0"/>
          </a:p>
          <a:p>
            <a:r>
              <a:rPr lang="en-GB" dirty="0"/>
              <a:t>⤤ Audio:</a:t>
            </a:r>
          </a:p>
          <a:p>
            <a:endParaRPr lang="en-GB" sz="1600" dirty="0"/>
          </a:p>
          <a:p>
            <a:pPr marL="285750" indent="-285750">
              <a:buFont typeface="Arial" panose="020B0604020202020204" pitchFamily="34" charset="0"/>
              <a:buChar char="•"/>
            </a:pPr>
            <a:r>
              <a:rPr lang="en-GB" sz="1600" b="1" dirty="0"/>
              <a:t>TE MET, To See the King (audio): </a:t>
            </a:r>
            <a:r>
              <a:rPr lang="en-GB" sz="1600" dirty="0">
                <a:hlinkClick r:id="rId7"/>
              </a:rPr>
              <a:t>https://soundcloud.com/metmuseum/505-the-king?utm_source=clipboard&amp;utm_campaign=wtshare&amp;utm_medium=widget&amp;utm_content=https%253A%252F%252Fsoundcloud.com%252Fmetmuseum%252F505-the-king</a:t>
            </a:r>
            <a:endParaRPr lang="en-GB" sz="1600" dirty="0"/>
          </a:p>
          <a:p>
            <a:pPr marL="285750" indent="-285750">
              <a:buFont typeface="Arial" panose="020B0604020202020204" pitchFamily="34" charset="0"/>
              <a:buChar char="•"/>
            </a:pPr>
            <a:r>
              <a:rPr lang="en-GB" sz="1600" b="1" dirty="0"/>
              <a:t>Inside the Circle of Fire: A Sheffield Sound Map by Chris Watson (2020 stereo version): </a:t>
            </a:r>
            <a:r>
              <a:rPr lang="en-GB" sz="1600" dirty="0">
                <a:hlinkClick r:id="rId8"/>
              </a:rPr>
              <a:t>https://www.youtube.com/watch?v=5hfoEDTn_fQ&amp;t=434s</a:t>
            </a:r>
            <a:r>
              <a:rPr lang="en-GB" sz="1600" dirty="0"/>
              <a:t> </a:t>
            </a:r>
          </a:p>
          <a:p>
            <a:endParaRPr lang="sl-SI" dirty="0"/>
          </a:p>
          <a:p>
            <a:r>
              <a:rPr lang="en-GB" dirty="0"/>
              <a:t>Canvas examples:</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User </a:t>
            </a:r>
            <a:r>
              <a:rPr lang="en-GB" sz="1600" b="1" dirty="0" err="1">
                <a:solidFill>
                  <a:schemeClr val="bg1">
                    <a:lumMod val="50000"/>
                  </a:schemeClr>
                </a:solidFill>
              </a:rPr>
              <a:t>Centered</a:t>
            </a:r>
            <a:r>
              <a:rPr lang="en-GB" sz="1600" b="1" dirty="0">
                <a:solidFill>
                  <a:schemeClr val="bg1">
                    <a:lumMod val="50000"/>
                  </a:schemeClr>
                </a:solidFill>
              </a:rPr>
              <a:t> Design Canvas, accessible at: </a:t>
            </a:r>
            <a:r>
              <a:rPr lang="en-GB" sz="1600" dirty="0">
                <a:solidFill>
                  <a:srgbClr val="0070C0"/>
                </a:solidFill>
                <a:hlinkClick r:id="rId9">
                  <a:extLst>
                    <a:ext uri="{A12FA001-AC4F-418D-AE19-62706E023703}">
                      <ahyp:hlinkClr xmlns:ahyp="http://schemas.microsoft.com/office/drawing/2018/hyperlinkcolor" val="tx"/>
                    </a:ext>
                  </a:extLst>
                </a:hlinkClick>
              </a:rPr>
              <a:t>https://cutt.ly/jnTvcjG</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Unique Selling Proposition Canvas, accessible at: </a:t>
            </a:r>
            <a:r>
              <a:rPr lang="en-GB" sz="1600" dirty="0">
                <a:solidFill>
                  <a:srgbClr val="0070C0"/>
                </a:solidFill>
                <a:hlinkClick r:id="rId10">
                  <a:extLst>
                    <a:ext uri="{A12FA001-AC4F-418D-AE19-62706E023703}">
                      <ahyp:hlinkClr xmlns:ahyp="http://schemas.microsoft.com/office/drawing/2018/hyperlinkcolor" val="tx"/>
                    </a:ext>
                  </a:extLst>
                </a:hlinkClick>
              </a:rPr>
              <a:t>https://cutt.ly/DnTvKTb</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Persona Canvas, accessible at: </a:t>
            </a:r>
            <a:r>
              <a:rPr lang="en-GB" sz="1600" dirty="0">
                <a:solidFill>
                  <a:srgbClr val="0070C0"/>
                </a:solidFill>
                <a:hlinkClick r:id="rId11">
                  <a:extLst>
                    <a:ext uri="{A12FA001-AC4F-418D-AE19-62706E023703}">
                      <ahyp:hlinkClr xmlns:ahyp="http://schemas.microsoft.com/office/drawing/2018/hyperlinkcolor" val="tx"/>
                    </a:ext>
                  </a:extLst>
                </a:hlinkClick>
              </a:rPr>
              <a:t>https://cutt.ly/2nTbpgn</a:t>
            </a:r>
            <a:r>
              <a:rPr lang="en-GB" sz="1600" dirty="0">
                <a:solidFill>
                  <a:srgbClr val="0070C0"/>
                </a:solidFill>
              </a:rPr>
              <a:t>  </a:t>
            </a:r>
          </a:p>
          <a:p>
            <a:pPr marL="285750" lvl="0" indent="-285750">
              <a:spcAft>
                <a:spcPts val="0"/>
              </a:spcAft>
              <a:buSzPts val="1200"/>
              <a:buFont typeface="Arial" panose="020B0604020202020204" pitchFamily="34" charset="0"/>
              <a:buChar char="•"/>
            </a:pPr>
            <a:r>
              <a:rPr lang="en-GB" sz="1600" b="1" dirty="0">
                <a:solidFill>
                  <a:schemeClr val="bg1">
                    <a:lumMod val="50000"/>
                  </a:schemeClr>
                </a:solidFill>
              </a:rPr>
              <a:t>Storytelling Canvas, accessible at: </a:t>
            </a:r>
            <a:r>
              <a:rPr lang="en-GB" sz="1600" dirty="0">
                <a:solidFill>
                  <a:srgbClr val="0070C0"/>
                </a:solidFill>
                <a:hlinkClick r:id="rId12">
                  <a:extLst>
                    <a:ext uri="{A12FA001-AC4F-418D-AE19-62706E023703}">
                      <ahyp:hlinkClr xmlns:ahyp="http://schemas.microsoft.com/office/drawing/2018/hyperlinkcolor" val="tx"/>
                    </a:ext>
                  </a:extLst>
                </a:hlinkClick>
              </a:rPr>
              <a:t>https://cutt.ly/BnTbfPZ</a:t>
            </a:r>
            <a:r>
              <a:rPr lang="en-GB" sz="1600" dirty="0">
                <a:solidFill>
                  <a:srgbClr val="0070C0"/>
                </a:solidFill>
              </a:rPr>
              <a:t>  </a:t>
            </a:r>
          </a:p>
          <a:p>
            <a:endParaRPr lang="en-GB" sz="1600" b="1" dirty="0"/>
          </a:p>
          <a:p>
            <a:pPr marL="342900" indent="-342900">
              <a:buFont typeface="Arial" panose="020B0604020202020204" pitchFamily="34" charset="0"/>
              <a:buChar char="•"/>
            </a:pPr>
            <a:endParaRPr lang="en-GB" sz="1600" dirty="0"/>
          </a:p>
        </p:txBody>
      </p:sp>
    </p:spTree>
    <p:extLst>
      <p:ext uri="{BB962C8B-B14F-4D97-AF65-F5344CB8AC3E}">
        <p14:creationId xmlns:p14="http://schemas.microsoft.com/office/powerpoint/2010/main" val="9951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en-GB" sz="270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en-GB" smtClean="0"/>
              <a:pPr/>
              <a:t>8</a:t>
            </a:fld>
            <a:endParaRPr lang="en-GB"/>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1133475" y="1547180"/>
            <a:ext cx="9925050" cy="4871366"/>
          </a:xfrm>
        </p:spPr>
        <p:txBody>
          <a:bodyPr/>
          <a:lstStyle/>
          <a:p>
            <a:pPr algn="just">
              <a:lnSpc>
                <a:spcPct val="115000"/>
              </a:lnSpc>
              <a:buClr>
                <a:srgbClr val="7F7F7F"/>
              </a:buClr>
              <a:buSzPts val="1200"/>
            </a:pPr>
            <a:r>
              <a:rPr lang="en-GB" b="1" dirty="0">
                <a:solidFill>
                  <a:srgbClr val="7F7F7F"/>
                </a:solidFill>
              </a:rPr>
              <a:t>Όσο περισσότερες αισθήσεις περιλαμβάνει μια εμπειρία και όσο πιο ρεαλιστική είναι η αναπαράσταση που μεταδίδουν, τόσο πιο ρεαλιστική θα είναι η εμπειρία σας</a:t>
            </a:r>
            <a:r>
              <a:rPr lang="en-GB" b="0" dirty="0">
                <a:solidFill>
                  <a:srgbClr val="7F7F7F"/>
                </a:solidFill>
              </a:rPr>
              <a:t>. </a:t>
            </a:r>
          </a:p>
          <a:p>
            <a:pPr marL="0" lvl="0" indent="0" algn="just" rtl="0">
              <a:lnSpc>
                <a:spcPct val="115000"/>
              </a:lnSpc>
              <a:spcBef>
                <a:spcPts val="0"/>
              </a:spcBef>
              <a:spcAft>
                <a:spcPts val="0"/>
              </a:spcAft>
              <a:buClr>
                <a:srgbClr val="7F7F7F"/>
              </a:buClr>
              <a:buSzPts val="1200"/>
              <a:buNone/>
            </a:pPr>
            <a:endParaRPr lang="en-GB" b="0" dirty="0">
              <a:solidFill>
                <a:srgbClr val="7F7F7F"/>
              </a:solidFill>
            </a:endParaRPr>
          </a:p>
          <a:p>
            <a:pPr marL="0" lvl="0" indent="0" algn="just" rtl="0">
              <a:lnSpc>
                <a:spcPct val="115000"/>
              </a:lnSpc>
              <a:spcBef>
                <a:spcPts val="0"/>
              </a:spcBef>
              <a:spcAft>
                <a:spcPts val="0"/>
              </a:spcAft>
              <a:buClr>
                <a:srgbClr val="7F7F7F"/>
              </a:buClr>
              <a:buSzPts val="1200"/>
              <a:buNone/>
            </a:pPr>
            <a:r>
              <a:rPr lang="en-GB" b="0" dirty="0">
                <a:solidFill>
                  <a:schemeClr val="bg1">
                    <a:lumMod val="50000"/>
                  </a:schemeClr>
                </a:solidFill>
              </a:rPr>
              <a:t>Οι εμπειρίες βιωματικού τουρισμού </a:t>
            </a:r>
            <a:r>
              <a:rPr lang="en-GB" dirty="0">
                <a:solidFill>
                  <a:schemeClr val="bg1">
                    <a:lumMod val="50000"/>
                  </a:schemeClr>
                </a:solidFill>
              </a:rPr>
              <a:t>μπορούν:</a:t>
            </a:r>
          </a:p>
          <a:p>
            <a:pPr marL="0" lvl="0" indent="0" algn="just" rtl="0">
              <a:lnSpc>
                <a:spcPct val="115000"/>
              </a:lnSpc>
              <a:spcBef>
                <a:spcPts val="0"/>
              </a:spcBef>
              <a:spcAft>
                <a:spcPts val="0"/>
              </a:spcAft>
              <a:buClr>
                <a:srgbClr val="7F7F7F"/>
              </a:buClr>
              <a:buSzPts val="1200"/>
              <a:buNone/>
            </a:pPr>
            <a:endParaRPr lang="en-GB" sz="1200" b="0" dirty="0">
              <a:solidFill>
                <a:schemeClr val="bg1">
                  <a:lumMod val="50000"/>
                </a:schemeClr>
              </a:solidFill>
            </a:endParaRPr>
          </a:p>
          <a:p>
            <a:pPr marL="342900" indent="-342900" algn="just">
              <a:lnSpc>
                <a:spcPct val="115000"/>
              </a:lnSpc>
              <a:buClr>
                <a:srgbClr val="E43794"/>
              </a:buClr>
              <a:buSzPct val="100000"/>
              <a:buFont typeface="Arial" panose="020B0604020202020204" pitchFamily="34" charset="0"/>
              <a:buChar char="•"/>
            </a:pPr>
            <a:r>
              <a:rPr lang="en-GB" b="1" dirty="0">
                <a:solidFill>
                  <a:schemeClr val="bg1">
                    <a:lumMod val="50000"/>
                  </a:schemeClr>
                </a:solidFill>
                <a:latin typeface="Avenir"/>
                <a:cs typeface="Poppins"/>
              </a:rPr>
              <a:t>να </a:t>
            </a:r>
            <a:r>
              <a:rPr lang="en-GB" b="1" dirty="0" err="1">
                <a:solidFill>
                  <a:schemeClr val="bg1">
                    <a:lumMod val="50000"/>
                  </a:schemeClr>
                </a:solidFill>
                <a:latin typeface="Avenir"/>
                <a:cs typeface="Poppins"/>
              </a:rPr>
              <a:t>μιμηθούν</a:t>
            </a:r>
            <a:r>
              <a:rPr lang="en-GB" b="1" dirty="0">
                <a:solidFill>
                  <a:schemeClr val="bg1">
                    <a:lumMod val="50000"/>
                  </a:schemeClr>
                </a:solidFill>
                <a:latin typeface="Avenir"/>
                <a:cs typeface="Poppins"/>
              </a:rPr>
              <a:t> </a:t>
            </a:r>
            <a:r>
              <a:rPr lang="en-GB" dirty="0" err="1">
                <a:solidFill>
                  <a:schemeClr val="bg1">
                    <a:lumMod val="50000"/>
                  </a:schemeClr>
                </a:solidFill>
                <a:latin typeface="Avenir"/>
                <a:cs typeface="Poppins"/>
              </a:rPr>
              <a:t>τον</a:t>
            </a:r>
            <a:r>
              <a:rPr lang="en-GB" dirty="0">
                <a:solidFill>
                  <a:schemeClr val="bg1">
                    <a:lumMod val="50000"/>
                  </a:schemeClr>
                </a:solidFill>
                <a:latin typeface="Avenir"/>
                <a:cs typeface="Poppins"/>
              </a:rPr>
              <a:t> </a:t>
            </a:r>
            <a:r>
              <a:rPr lang="en-GB" dirty="0" err="1">
                <a:solidFill>
                  <a:schemeClr val="bg1">
                    <a:lumMod val="50000"/>
                  </a:schemeClr>
                </a:solidFill>
                <a:latin typeface="Avenir"/>
                <a:cs typeface="Poppins"/>
              </a:rPr>
              <a:t>κόσμο</a:t>
            </a:r>
            <a:r>
              <a:rPr lang="en-GB" dirty="0">
                <a:solidFill>
                  <a:schemeClr val="bg1">
                    <a:lumMod val="50000"/>
                  </a:schemeClr>
                </a:solidFill>
                <a:latin typeface="Avenir"/>
                <a:cs typeface="Poppins"/>
              </a:rPr>
              <a:t> </a:t>
            </a:r>
            <a:r>
              <a:rPr lang="en-GB" dirty="0" err="1">
                <a:solidFill>
                  <a:schemeClr val="bg1">
                    <a:lumMod val="50000"/>
                  </a:schemeClr>
                </a:solidFill>
                <a:latin typeface="Avenir"/>
                <a:cs typeface="Poppins"/>
              </a:rPr>
              <a:t>γύρω</a:t>
            </a:r>
            <a:r>
              <a:rPr lang="en-GB" dirty="0">
                <a:solidFill>
                  <a:schemeClr val="bg1">
                    <a:lumMod val="50000"/>
                  </a:schemeClr>
                </a:solidFill>
                <a:latin typeface="Avenir"/>
                <a:cs typeface="Poppins"/>
              </a:rPr>
              <a:t> μας για να απασχολήσουμε τις </a:t>
            </a:r>
            <a:r>
              <a:rPr lang="en-GB" b="0" dirty="0">
                <a:solidFill>
                  <a:schemeClr val="bg1">
                    <a:lumMod val="50000"/>
                  </a:schemeClr>
                </a:solidFill>
                <a:latin typeface="Avenir"/>
                <a:cs typeface="Poppins"/>
              </a:rPr>
              <a:t>αισθήσεις μας - </a:t>
            </a:r>
            <a:r>
              <a:rPr lang="en-GB" b="1" dirty="0">
                <a:solidFill>
                  <a:schemeClr val="bg1">
                    <a:lumMod val="50000"/>
                  </a:schemeClr>
                </a:solidFill>
                <a:latin typeface="Avenir"/>
                <a:cs typeface="Poppins"/>
                <a:hlinkClick r:id="rId2">
                  <a:extLst>
                    <a:ext uri="{A12FA001-AC4F-418D-AE19-62706E023703}">
                      <ahyp:hlinkClr xmlns:ahyp="http://schemas.microsoft.com/office/drawing/2018/hyperlinkcolor" val="tx"/>
                    </a:ext>
                  </a:extLst>
                </a:hlinkClick>
              </a:rPr>
              <a:t>Βυθισμένοι στη φύση</a:t>
            </a:r>
            <a:endParaRPr lang="en-GB" dirty="0">
              <a:solidFill>
                <a:schemeClr val="bg1">
                  <a:lumMod val="50000"/>
                </a:schemeClr>
              </a:solidFill>
              <a:latin typeface="Avenir"/>
              <a:cs typeface="Poppins"/>
            </a:endParaRPr>
          </a:p>
          <a:p>
            <a:pPr lvl="0" algn="just" rtl="0">
              <a:lnSpc>
                <a:spcPct val="115000"/>
              </a:lnSpc>
              <a:spcBef>
                <a:spcPts val="0"/>
              </a:spcBef>
              <a:spcAft>
                <a:spcPts val="0"/>
              </a:spcAft>
              <a:buClr>
                <a:srgbClr val="E43794"/>
              </a:buClr>
              <a:buSzPct val="100000"/>
            </a:pPr>
            <a:endParaRPr lang="en-GB" sz="1200" dirty="0">
              <a:solidFill>
                <a:schemeClr val="bg1">
                  <a:lumMod val="50000"/>
                </a:schemeClr>
              </a:solidFill>
            </a:endParaRPr>
          </a:p>
          <a:p>
            <a:pPr marL="342900" indent="-342900" algn="just">
              <a:lnSpc>
                <a:spcPct val="115000"/>
              </a:lnSpc>
              <a:buClr>
                <a:srgbClr val="E43794"/>
              </a:buClr>
              <a:buSzPct val="100000"/>
              <a:buFont typeface="Arial" panose="020B0604020202020204" pitchFamily="34" charset="0"/>
              <a:buChar char="•"/>
            </a:pPr>
            <a:r>
              <a:rPr lang="en-GB" b="1" dirty="0">
                <a:solidFill>
                  <a:schemeClr val="bg1">
                    <a:lumMod val="50000"/>
                  </a:schemeClr>
                </a:solidFill>
                <a:latin typeface="Avenir"/>
                <a:cs typeface="Poppins"/>
              </a:rPr>
              <a:t>να </a:t>
            </a:r>
            <a:r>
              <a:rPr lang="en-GB" b="1" dirty="0" err="1">
                <a:solidFill>
                  <a:schemeClr val="bg1">
                    <a:lumMod val="50000"/>
                  </a:schemeClr>
                </a:solidFill>
                <a:latin typeface="Avenir"/>
                <a:cs typeface="Poppins"/>
              </a:rPr>
              <a:t>δημιουργούν</a:t>
            </a:r>
            <a:r>
              <a:rPr lang="en-GB" b="1" dirty="0">
                <a:solidFill>
                  <a:schemeClr val="bg1">
                    <a:lumMod val="50000"/>
                  </a:schemeClr>
                </a:solidFill>
                <a:latin typeface="Avenir"/>
                <a:cs typeface="Poppins"/>
              </a:rPr>
              <a:t> υπ</a:t>
            </a:r>
            <a:r>
              <a:rPr lang="en-GB" b="1" dirty="0" err="1">
                <a:solidFill>
                  <a:schemeClr val="bg1">
                    <a:lumMod val="50000"/>
                  </a:schemeClr>
                </a:solidFill>
                <a:latin typeface="Avenir"/>
                <a:cs typeface="Poppins"/>
              </a:rPr>
              <a:t>ερ</a:t>
            </a:r>
            <a:r>
              <a:rPr lang="en-GB" b="1" dirty="0">
                <a:solidFill>
                  <a:schemeClr val="bg1">
                    <a:lumMod val="50000"/>
                  </a:schemeClr>
                </a:solidFill>
                <a:latin typeface="Avenir"/>
                <a:cs typeface="Poppins"/>
              </a:rPr>
              <a:t>β</a:t>
            </a:r>
            <a:r>
              <a:rPr lang="en-GB" b="1" dirty="0" err="1">
                <a:solidFill>
                  <a:schemeClr val="bg1">
                    <a:lumMod val="50000"/>
                  </a:schemeClr>
                </a:solidFill>
                <a:latin typeface="Avenir"/>
                <a:cs typeface="Poppins"/>
              </a:rPr>
              <a:t>ολή</a:t>
            </a:r>
            <a:r>
              <a:rPr lang="en-GB" dirty="0">
                <a:solidFill>
                  <a:schemeClr val="bg1">
                    <a:lumMod val="50000"/>
                  </a:schemeClr>
                </a:solidFill>
                <a:latin typeface="Avenir"/>
                <a:cs typeface="Poppins"/>
              </a:rPr>
              <a:t>, </a:t>
            </a:r>
            <a:r>
              <a:rPr lang="en-GB" dirty="0" err="1">
                <a:solidFill>
                  <a:schemeClr val="bg1">
                    <a:lumMod val="50000"/>
                  </a:schemeClr>
                </a:solidFill>
                <a:latin typeface="Avenir"/>
                <a:cs typeface="Poppins"/>
              </a:rPr>
              <a:t>δημιουργί</a:t>
            </a:r>
            <a:r>
              <a:rPr lang="en-GB" dirty="0">
                <a:solidFill>
                  <a:schemeClr val="bg1">
                    <a:lumMod val="50000"/>
                  </a:schemeClr>
                </a:solidFill>
                <a:latin typeface="Avenir"/>
                <a:cs typeface="Poppins"/>
              </a:rPr>
              <a:t>α </a:t>
            </a:r>
            <a:r>
              <a:rPr lang="en-GB" dirty="0" err="1">
                <a:solidFill>
                  <a:schemeClr val="bg1">
                    <a:lumMod val="50000"/>
                  </a:schemeClr>
                </a:solidFill>
                <a:latin typeface="Avenir"/>
                <a:cs typeface="Poppins"/>
              </a:rPr>
              <a:t>κόσμων</a:t>
            </a:r>
            <a:r>
              <a:rPr lang="en-GB" dirty="0">
                <a:solidFill>
                  <a:schemeClr val="bg1">
                    <a:lumMod val="50000"/>
                  </a:schemeClr>
                </a:solidFill>
                <a:latin typeface="Avenir"/>
                <a:cs typeface="Poppins"/>
              </a:rPr>
              <a:t> π</a:t>
            </a:r>
            <a:r>
              <a:rPr lang="en-GB" dirty="0" err="1">
                <a:solidFill>
                  <a:schemeClr val="bg1">
                    <a:lumMod val="50000"/>
                  </a:schemeClr>
                </a:solidFill>
                <a:latin typeface="Avenir"/>
                <a:cs typeface="Poppins"/>
              </a:rPr>
              <a:t>ου</a:t>
            </a:r>
            <a:r>
              <a:rPr lang="en-GB" dirty="0">
                <a:solidFill>
                  <a:schemeClr val="bg1">
                    <a:lumMod val="50000"/>
                  </a:schemeClr>
                </a:solidFill>
                <a:latin typeface="Avenir"/>
                <a:cs typeface="Poppins"/>
              </a:rPr>
              <a:t> </a:t>
            </a:r>
            <a:r>
              <a:rPr lang="en-GB" dirty="0" err="1">
                <a:solidFill>
                  <a:schemeClr val="bg1">
                    <a:lumMod val="50000"/>
                  </a:schemeClr>
                </a:solidFill>
                <a:latin typeface="Avenir"/>
                <a:cs typeface="Poppins"/>
              </a:rPr>
              <a:t>δεν</a:t>
            </a:r>
            <a:r>
              <a:rPr lang="en-GB" dirty="0">
                <a:solidFill>
                  <a:schemeClr val="bg1">
                    <a:lumMod val="50000"/>
                  </a:schemeClr>
                </a:solidFill>
                <a:latin typeface="Avenir"/>
                <a:cs typeface="Poppins"/>
              </a:rPr>
              <a:t> υπ</a:t>
            </a:r>
            <a:r>
              <a:rPr lang="en-GB" dirty="0" err="1">
                <a:solidFill>
                  <a:schemeClr val="bg1">
                    <a:lumMod val="50000"/>
                  </a:schemeClr>
                </a:solidFill>
                <a:latin typeface="Avenir"/>
                <a:cs typeface="Poppins"/>
              </a:rPr>
              <a:t>άρχουν</a:t>
            </a:r>
            <a:r>
              <a:rPr lang="en-GB" dirty="0">
                <a:solidFill>
                  <a:schemeClr val="bg1">
                    <a:lumMod val="50000"/>
                  </a:schemeClr>
                </a:solidFill>
                <a:latin typeface="Avenir"/>
                <a:cs typeface="Poppins"/>
              </a:rPr>
              <a:t> (πια/ακόμα), ενίσχυση ορισμένων πτυχών (αισθήσεων) έναντι άλλων </a:t>
            </a:r>
            <a:r>
              <a:rPr lang="en-GB" b="1" dirty="0">
                <a:solidFill>
                  <a:schemeClr val="bg1">
                    <a:lumMod val="50000"/>
                  </a:schemeClr>
                </a:solidFill>
                <a:latin typeface="Avenir"/>
                <a:cs typeface="Poppins"/>
                <a:hlinkClick r:id="rId3">
                  <a:extLst>
                    <a:ext uri="{A12FA001-AC4F-418D-AE19-62706E023703}">
                      <ahyp:hlinkClr xmlns:ahyp="http://schemas.microsoft.com/office/drawing/2018/hyperlinkcolor" val="tx"/>
                    </a:ext>
                  </a:extLst>
                </a:hlinkClick>
              </a:rPr>
              <a:t>Starry Night Stereo VR Experience </a:t>
            </a:r>
            <a:r>
              <a:rPr lang="en-GB" dirty="0">
                <a:solidFill>
                  <a:schemeClr val="bg1">
                    <a:lumMod val="50000"/>
                  </a:schemeClr>
                </a:solidFill>
                <a:latin typeface="Avenir"/>
                <a:cs typeface="Poppins"/>
              </a:rPr>
              <a:t>- κάντε κλικ και μετακινηθείτε στο βίντεο.</a:t>
            </a:r>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313266" y="67649"/>
            <a:ext cx="11260668" cy="1168875"/>
          </a:xfrm>
        </p:spPr>
        <p:txBody>
          <a:bodyPr>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Πέντε (αλλά όχι μόνο) αισθήσεις</a:t>
            </a:r>
          </a:p>
          <a:p>
            <a:pPr algn="ctr">
              <a:spcBef>
                <a:spcPts val="0"/>
              </a:spcBef>
              <a:buClr>
                <a:srgbClr val="E43794"/>
              </a:buClr>
              <a:buSzPts val="4000"/>
            </a:pPr>
            <a:endParaRPr lang="en-GB" sz="1800" b="0" dirty="0"/>
          </a:p>
          <a:p>
            <a:pPr algn="ctr">
              <a:spcBef>
                <a:spcPts val="0"/>
              </a:spcBef>
              <a:buClr>
                <a:srgbClr val="E43794"/>
              </a:buClr>
              <a:buSzPts val="4000"/>
            </a:pPr>
            <a:r>
              <a:rPr lang="en-GB" sz="2400" b="0" dirty="0"/>
              <a:t>Immersive σημαίνει ότι εμπλέκουμε όλες τις αισθήσεις μας</a:t>
            </a:r>
          </a:p>
          <a:p>
            <a:pPr marL="0" lvl="0" indent="0" algn="ctr" rtl="0">
              <a:lnSpc>
                <a:spcPct val="90000"/>
              </a:lnSpc>
              <a:spcBef>
                <a:spcPts val="0"/>
              </a:spcBef>
              <a:spcAft>
                <a:spcPts val="0"/>
              </a:spcAft>
              <a:buClr>
                <a:srgbClr val="E43794"/>
              </a:buClr>
              <a:buSzPts val="4000"/>
              <a:buNone/>
            </a:pPr>
            <a:endParaRPr lang="en-GB" dirty="0"/>
          </a:p>
        </p:txBody>
      </p:sp>
    </p:spTree>
    <p:extLst>
      <p:ext uri="{BB962C8B-B14F-4D97-AF65-F5344CB8AC3E}">
        <p14:creationId xmlns:p14="http://schemas.microsoft.com/office/powerpoint/2010/main" val="420574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9</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73435" y="67649"/>
            <a:ext cx="11260668" cy="681759"/>
          </a:xfrm>
        </p:spPr>
        <p:txBody>
          <a:bodyPr vert="horz" lIns="91440" tIns="45720" rIns="91440" bIns="45720" rtlCol="0" anchor="t">
            <a:normAutofit/>
          </a:bodyPr>
          <a:lstStyle/>
          <a:p>
            <a:pPr marL="0" lvl="0" indent="0" algn="ctr" rtl="0">
              <a:lnSpc>
                <a:spcPct val="90000"/>
              </a:lnSpc>
              <a:spcBef>
                <a:spcPts val="0"/>
              </a:spcBef>
              <a:spcAft>
                <a:spcPts val="0"/>
              </a:spcAft>
              <a:buClr>
                <a:srgbClr val="E43794"/>
              </a:buClr>
              <a:buSzPts val="4000"/>
              <a:buNone/>
            </a:pPr>
            <a:r>
              <a:rPr lang="en-GB" dirty="0">
                <a:solidFill>
                  <a:schemeClr val="bg1"/>
                </a:solidFill>
              </a:rPr>
              <a:t>Χάρτες ήχου</a:t>
            </a:r>
            <a:endParaRPr lang="sl-SI" sz="1800" b="0" dirty="0">
              <a:solidFill>
                <a:schemeClr val="bg1"/>
              </a:solidFill>
            </a:endParaRPr>
          </a:p>
          <a:p>
            <a:pPr marL="0" lvl="0" indent="0" algn="ctr" rtl="0">
              <a:lnSpc>
                <a:spcPct val="90000"/>
              </a:lnSpc>
              <a:spcBef>
                <a:spcPts val="0"/>
              </a:spcBef>
              <a:spcAft>
                <a:spcPts val="0"/>
              </a:spcAft>
              <a:buClr>
                <a:srgbClr val="E43794"/>
              </a:buClr>
              <a:buSzPts val="4000"/>
              <a:buNone/>
            </a:pPr>
            <a:endParaRPr lang="en-US" dirty="0"/>
          </a:p>
          <a:p>
            <a:pPr algn="ctr">
              <a:spcBef>
                <a:spcPts val="0"/>
              </a:spcBef>
              <a:buSzPts val="4000"/>
            </a:pPr>
            <a:endParaRPr lang="en-US"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56021" y="206404"/>
            <a:ext cx="11260666" cy="5495925"/>
          </a:xfrm>
        </p:spPr>
        <p:txBody>
          <a:bodyPr/>
          <a:lstStyle/>
          <a:p>
            <a:pPr algn="just">
              <a:lnSpc>
                <a:spcPct val="115000"/>
              </a:lnSpc>
              <a:buClr>
                <a:srgbClr val="7F7F7F"/>
              </a:buClr>
              <a:buSzPts val="1200"/>
            </a:pPr>
            <a:endParaRPr lang="en-GB" dirty="0">
              <a:solidFill>
                <a:schemeClr val="bg1">
                  <a:lumMod val="50000"/>
                </a:schemeClr>
              </a:solidFill>
              <a:latin typeface="Avenir"/>
              <a:cs typeface="Poppins"/>
            </a:endParaRPr>
          </a:p>
          <a:p>
            <a:pPr algn="just">
              <a:lnSpc>
                <a:spcPct val="114999"/>
              </a:lnSpc>
              <a:buSzPts val="1200"/>
            </a:pPr>
            <a:r>
              <a:rPr lang="en-GB" b="0" dirty="0" err="1">
                <a:solidFill>
                  <a:schemeClr val="bg1">
                    <a:lumMod val="50000"/>
                  </a:schemeClr>
                </a:solidFill>
                <a:latin typeface="Avenir"/>
                <a:cs typeface="Poppins"/>
              </a:rPr>
              <a:t>Σε</a:t>
            </a:r>
            <a:r>
              <a:rPr lang="en-GB" b="0" dirty="0">
                <a:solidFill>
                  <a:schemeClr val="bg1">
                    <a:lumMod val="50000"/>
                  </a:schemeClr>
                </a:solidFill>
                <a:latin typeface="Avenir"/>
                <a:cs typeface="Poppins"/>
              </a:rPr>
              <a:t> α</a:t>
            </a:r>
            <a:r>
              <a:rPr lang="en-GB" b="0" dirty="0" err="1">
                <a:solidFill>
                  <a:schemeClr val="bg1">
                    <a:lumMod val="50000"/>
                  </a:schemeClr>
                </a:solidFill>
                <a:latin typeface="Avenir"/>
                <a:cs typeface="Poppins"/>
              </a:rPr>
              <a:t>υτό</a:t>
            </a:r>
            <a:r>
              <a:rPr lang="en-GB" b="0" dirty="0">
                <a:solidFill>
                  <a:schemeClr val="bg1">
                    <a:lumMod val="50000"/>
                  </a:schemeClr>
                </a:solidFill>
                <a:latin typeface="Avenir"/>
                <a:cs typeface="Poppins"/>
              </a:rPr>
              <a:t> </a:t>
            </a:r>
            <a:r>
              <a:rPr lang="en-GB" b="0" dirty="0" err="1">
                <a:solidFill>
                  <a:schemeClr val="bg1">
                    <a:lumMod val="50000"/>
                  </a:schemeClr>
                </a:solidFill>
                <a:latin typeface="Avenir"/>
                <a:cs typeface="Poppins"/>
              </a:rPr>
              <a:t>το</a:t>
            </a:r>
            <a:r>
              <a:rPr lang="en-GB" b="0" dirty="0">
                <a:solidFill>
                  <a:schemeClr val="bg1">
                    <a:lumMod val="50000"/>
                  </a:schemeClr>
                </a:solidFill>
                <a:latin typeface="Avenir"/>
                <a:cs typeface="Poppins"/>
              </a:rPr>
              <a:t> πα</a:t>
            </a:r>
            <a:r>
              <a:rPr lang="en-GB" b="0" dirty="0" err="1">
                <a:solidFill>
                  <a:schemeClr val="bg1">
                    <a:lumMod val="50000"/>
                  </a:schemeClr>
                </a:solidFill>
                <a:latin typeface="Avenir"/>
                <a:cs typeface="Poppins"/>
              </a:rPr>
              <a:t>ράδειγμ</a:t>
            </a:r>
            <a:r>
              <a:rPr lang="en-GB" b="0" dirty="0">
                <a:solidFill>
                  <a:schemeClr val="bg1">
                    <a:lumMod val="50000"/>
                  </a:schemeClr>
                </a:solidFill>
                <a:latin typeface="Avenir"/>
                <a:cs typeface="Poppins"/>
              </a:rPr>
              <a:t>α </a:t>
            </a:r>
            <a:r>
              <a:rPr lang="en-GB" b="0" dirty="0" err="1">
                <a:solidFill>
                  <a:schemeClr val="bg1">
                    <a:lumMod val="50000"/>
                  </a:schemeClr>
                </a:solidFill>
                <a:latin typeface="Avenir"/>
                <a:cs typeface="Poppins"/>
              </a:rPr>
              <a:t>εμ</a:t>
            </a:r>
            <a:r>
              <a:rPr lang="en-GB" b="0" dirty="0">
                <a:solidFill>
                  <a:schemeClr val="bg1">
                    <a:lumMod val="50000"/>
                  </a:schemeClr>
                </a:solidFill>
                <a:latin typeface="Avenir"/>
                <a:cs typeface="Poppins"/>
              </a:rPr>
              <a:t>π</a:t>
            </a:r>
            <a:r>
              <a:rPr lang="en-GB" b="0" dirty="0" err="1">
                <a:solidFill>
                  <a:schemeClr val="bg1">
                    <a:lumMod val="50000"/>
                  </a:schemeClr>
                </a:solidFill>
                <a:latin typeface="Avenir"/>
                <a:cs typeface="Poppins"/>
              </a:rPr>
              <a:t>λοκής</a:t>
            </a:r>
            <a:r>
              <a:rPr lang="en-GB" b="0" dirty="0">
                <a:solidFill>
                  <a:schemeClr val="bg1">
                    <a:lumMod val="50000"/>
                  </a:schemeClr>
                </a:solidFill>
                <a:latin typeface="Avenir"/>
                <a:cs typeface="Poppins"/>
              </a:rPr>
              <a:t> </a:t>
            </a:r>
            <a:r>
              <a:rPr lang="en-GB" b="0" dirty="0" err="1">
                <a:solidFill>
                  <a:schemeClr val="bg1">
                    <a:lumMod val="50000"/>
                  </a:schemeClr>
                </a:solidFill>
                <a:latin typeface="Avenir"/>
                <a:cs typeface="Poppins"/>
              </a:rPr>
              <a:t>των</a:t>
            </a:r>
            <a:r>
              <a:rPr lang="en-GB" b="0" dirty="0">
                <a:solidFill>
                  <a:schemeClr val="bg1">
                    <a:lumMod val="50000"/>
                  </a:schemeClr>
                </a:solidFill>
                <a:latin typeface="Avenir"/>
                <a:cs typeface="Poppins"/>
              </a:rPr>
              <a:t> α</a:t>
            </a:r>
            <a:r>
              <a:rPr lang="en-GB" b="0" dirty="0" err="1">
                <a:solidFill>
                  <a:schemeClr val="bg1">
                    <a:lumMod val="50000"/>
                  </a:schemeClr>
                </a:solidFill>
                <a:latin typeface="Avenir"/>
                <a:cs typeface="Poppins"/>
              </a:rPr>
              <a:t>ισθήσεων</a:t>
            </a:r>
            <a:r>
              <a:rPr lang="en-GB" b="0" dirty="0">
                <a:solidFill>
                  <a:schemeClr val="bg1">
                    <a:lumMod val="50000"/>
                  </a:schemeClr>
                </a:solidFill>
                <a:latin typeface="Avenir"/>
                <a:cs typeface="Poppins"/>
              </a:rPr>
              <a:t>, </a:t>
            </a:r>
            <a:r>
              <a:rPr lang="en-GB" b="0" dirty="0" err="1">
                <a:solidFill>
                  <a:schemeClr val="bg1">
                    <a:lumMod val="50000"/>
                  </a:schemeClr>
                </a:solidFill>
                <a:latin typeface="Avenir"/>
                <a:cs typeface="Poppins"/>
              </a:rPr>
              <a:t>έν</a:t>
            </a:r>
            <a:r>
              <a:rPr lang="en-GB" b="0" dirty="0">
                <a:solidFill>
                  <a:schemeClr val="bg1">
                    <a:lumMod val="50000"/>
                  </a:schemeClr>
                </a:solidFill>
                <a:latin typeface="Avenir"/>
                <a:cs typeface="Poppins"/>
              </a:rPr>
              <a:t>ας </a:t>
            </a:r>
            <a:r>
              <a:rPr lang="en-GB" b="0" dirty="0" err="1">
                <a:solidFill>
                  <a:schemeClr val="bg1">
                    <a:lumMod val="50000"/>
                  </a:schemeClr>
                </a:solidFill>
                <a:latin typeface="Avenir"/>
                <a:cs typeface="Poppins"/>
              </a:rPr>
              <a:t>ηχητικός</a:t>
            </a:r>
            <a:r>
              <a:rPr lang="en-GB" b="0" dirty="0">
                <a:solidFill>
                  <a:schemeClr val="bg1">
                    <a:lumMod val="50000"/>
                  </a:schemeClr>
                </a:solidFill>
                <a:latin typeface="Avenir"/>
                <a:cs typeface="Poppins"/>
              </a:rPr>
              <a:t> </a:t>
            </a:r>
            <a:r>
              <a:rPr lang="en-GB" b="0" dirty="0" err="1">
                <a:solidFill>
                  <a:schemeClr val="bg1">
                    <a:lumMod val="50000"/>
                  </a:schemeClr>
                </a:solidFill>
                <a:latin typeface="Avenir"/>
                <a:cs typeface="Poppins"/>
              </a:rPr>
              <a:t>χάρτης</a:t>
            </a:r>
            <a:r>
              <a:rPr lang="en-GB" b="0" dirty="0">
                <a:solidFill>
                  <a:schemeClr val="bg1">
                    <a:lumMod val="50000"/>
                  </a:schemeClr>
                </a:solidFill>
                <a:latin typeface="Avenir"/>
                <a:cs typeface="Poppins"/>
              </a:rPr>
              <a:t> π</a:t>
            </a:r>
            <a:r>
              <a:rPr lang="en-GB" b="0" dirty="0" err="1">
                <a:solidFill>
                  <a:schemeClr val="bg1">
                    <a:lumMod val="50000"/>
                  </a:schemeClr>
                </a:solidFill>
                <a:latin typeface="Avenir"/>
                <a:cs typeface="Poppins"/>
              </a:rPr>
              <a:t>όλης</a:t>
            </a:r>
            <a:r>
              <a:rPr lang="en-GB" b="0" dirty="0">
                <a:solidFill>
                  <a:schemeClr val="bg1">
                    <a:lumMod val="50000"/>
                  </a:schemeClr>
                </a:solidFill>
                <a:latin typeface="Avenir"/>
                <a:cs typeface="Poppins"/>
              </a:rPr>
              <a:t> </a:t>
            </a:r>
            <a:r>
              <a:rPr lang="en-GB" dirty="0" err="1">
                <a:solidFill>
                  <a:schemeClr val="bg1">
                    <a:lumMod val="50000"/>
                  </a:schemeClr>
                </a:solidFill>
                <a:latin typeface="Avenir"/>
                <a:cs typeface="Poppins"/>
              </a:rPr>
              <a:t>συνδυάζει</a:t>
            </a:r>
            <a:r>
              <a:rPr lang="en-GB" b="0" dirty="0">
                <a:solidFill>
                  <a:schemeClr val="bg1">
                    <a:lumMod val="50000"/>
                  </a:schemeClr>
                </a:solidFill>
                <a:latin typeface="Avenir"/>
                <a:cs typeface="Poppins"/>
              </a:rPr>
              <a:t> </a:t>
            </a:r>
            <a:r>
              <a:rPr lang="en-GB" b="0" dirty="0" err="1">
                <a:solidFill>
                  <a:schemeClr val="bg1">
                    <a:lumMod val="50000"/>
                  </a:schemeClr>
                </a:solidFill>
                <a:latin typeface="Avenir"/>
                <a:cs typeface="Poppins"/>
              </a:rPr>
              <a:t>τις</a:t>
            </a:r>
            <a:r>
              <a:rPr lang="en-GB" b="0" dirty="0">
                <a:solidFill>
                  <a:schemeClr val="bg1">
                    <a:lumMod val="50000"/>
                  </a:schemeClr>
                </a:solidFill>
                <a:latin typeface="Avenir"/>
                <a:cs typeface="Poppins"/>
              </a:rPr>
              <a:t> φωτογραφίες και τους ήχους </a:t>
            </a:r>
            <a:r>
              <a:rPr lang="sl-SI" dirty="0">
                <a:solidFill>
                  <a:schemeClr val="bg1">
                    <a:lumMod val="50000"/>
                  </a:schemeClr>
                </a:solidFill>
                <a:cs typeface="Poppins"/>
              </a:rPr>
              <a:t>για να </a:t>
            </a:r>
            <a:r>
              <a:rPr lang="en-GB" dirty="0">
                <a:solidFill>
                  <a:schemeClr val="bg1">
                    <a:lumMod val="50000"/>
                  </a:schemeClr>
                </a:solidFill>
                <a:latin typeface="Avenir"/>
                <a:cs typeface="Poppins"/>
              </a:rPr>
              <a:t>προσφέρει μια πιο πλούσια και βαθύτερη εμπειρία της τοποθεσίας.  </a:t>
            </a:r>
            <a:endParaRPr lang="sl-SI" b="0">
              <a:solidFill>
                <a:schemeClr val="bg1">
                  <a:lumMod val="50000"/>
                </a:schemeClr>
              </a:solidFill>
            </a:endParaRPr>
          </a:p>
          <a:p>
            <a:pPr algn="just">
              <a:lnSpc>
                <a:spcPct val="115000"/>
              </a:lnSpc>
              <a:buClr>
                <a:srgbClr val="7F7F7F"/>
              </a:buClr>
              <a:buSzPts val="1200"/>
            </a:pPr>
            <a:endParaRPr lang="sl-SI"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r>
              <a:rPr lang="en-GB" b="0" dirty="0">
                <a:solidFill>
                  <a:srgbClr val="7F7F7F"/>
                </a:solidFill>
              </a:rPr>
              <a:t>Η χρήση λιγότερο προφανών συνδυασμών, όπως για παράδειγμα ο ήχος της φύσης κατά την εξέταση της βιομηχανικής κληρονομιάς, μπορεί να αναδείξει τη σχέση μεταξύ βιομηχανικής και φυσικής κληρονομιάς. Οι ευχάριστοι ήχοι θα μιλούσαν για πιθανή αρμονία, ενώ ο θόρυβος θα σηματοδοτούσε τη σύγκρουση μεταξύ των δύο</a:t>
            </a:r>
            <a:r>
              <a:rPr lang="en-GB" b="0" dirty="0">
                <a:solidFill>
                  <a:schemeClr val="bg1">
                    <a:lumMod val="50000"/>
                  </a:schemeClr>
                </a:solidFill>
              </a:rPr>
              <a:t>.</a:t>
            </a:r>
            <a:endParaRPr lang="en-GB" b="0" dirty="0">
              <a:solidFill>
                <a:srgbClr val="7F7F7F"/>
              </a:solidFill>
            </a:endParaRPr>
          </a:p>
          <a:p>
            <a:pPr algn="just">
              <a:lnSpc>
                <a:spcPct val="115000"/>
              </a:lnSpc>
              <a:buClr>
                <a:srgbClr val="7F7F7F"/>
              </a:buClr>
              <a:buSzPts val="1200"/>
            </a:pPr>
            <a:endParaRPr lang="en-GB" sz="1800" i="1" dirty="0">
              <a:solidFill>
                <a:schemeClr val="bg1">
                  <a:lumMod val="50000"/>
                </a:schemeClr>
              </a:solidFill>
              <a:highlight>
                <a:srgbClr val="FFFF00"/>
              </a:highlight>
            </a:endParaRPr>
          </a:p>
          <a:p>
            <a:pPr algn="just">
              <a:lnSpc>
                <a:spcPct val="115000"/>
              </a:lnSpc>
              <a:buClr>
                <a:srgbClr val="7F7F7F"/>
              </a:buClr>
              <a:buSzPts val="1200"/>
            </a:pPr>
            <a:endParaRPr lang="en-GB" sz="1800" b="0" i="1" dirty="0">
              <a:solidFill>
                <a:schemeClr val="bg1">
                  <a:lumMod val="50000"/>
                </a:schemeClr>
              </a:solidFill>
              <a:highlight>
                <a:srgbClr val="FFFF00"/>
              </a:highlight>
            </a:endParaRPr>
          </a:p>
          <a:p>
            <a:pPr algn="just">
              <a:lnSpc>
                <a:spcPct val="115000"/>
              </a:lnSpc>
              <a:buClr>
                <a:srgbClr val="7F7F7F"/>
              </a:buClr>
              <a:buSzPts val="1200"/>
            </a:pPr>
            <a:endParaRPr lang="en-GB" sz="1600" b="0" dirty="0">
              <a:solidFill>
                <a:schemeClr val="bg1">
                  <a:lumMod val="50000"/>
                </a:schemeClr>
              </a:solidFill>
            </a:endParaRPr>
          </a:p>
        </p:txBody>
      </p:sp>
      <p:pic>
        <p:nvPicPr>
          <p:cNvPr id="6" name="Slika 5">
            <a:hlinkClick r:id="rId2"/>
            <a:extLst>
              <a:ext uri="{FF2B5EF4-FFF2-40B4-BE49-F238E27FC236}">
                <a16:creationId xmlns:a16="http://schemas.microsoft.com/office/drawing/2014/main" id="{779BA13C-E831-4417-A7FB-119EBC023162}"/>
              </a:ext>
            </a:extLst>
          </p:cNvPr>
          <p:cNvPicPr>
            <a:picLocks noChangeAspect="1"/>
          </p:cNvPicPr>
          <p:nvPr/>
        </p:nvPicPr>
        <p:blipFill>
          <a:blip r:embed="rId3" cstate="print"/>
          <a:stretch>
            <a:fillRect/>
          </a:stretch>
        </p:blipFill>
        <p:spPr>
          <a:xfrm>
            <a:off x="2818605" y="2209959"/>
            <a:ext cx="6130385" cy="2320387"/>
          </a:xfrm>
          <a:prstGeom prst="rect">
            <a:avLst/>
          </a:prstGeom>
        </p:spPr>
      </p:pic>
      <p:sp>
        <p:nvSpPr>
          <p:cNvPr id="5" name="PoljeZBesedilom 4">
            <a:extLst>
              <a:ext uri="{FF2B5EF4-FFF2-40B4-BE49-F238E27FC236}">
                <a16:creationId xmlns:a16="http://schemas.microsoft.com/office/drawing/2014/main" id="{F949BF9B-C937-4CB6-80E0-6588DFD5470E}"/>
              </a:ext>
            </a:extLst>
          </p:cNvPr>
          <p:cNvSpPr txBox="1"/>
          <p:nvPr/>
        </p:nvSpPr>
        <p:spPr>
          <a:xfrm>
            <a:off x="9276939" y="3806722"/>
            <a:ext cx="2227769" cy="923330"/>
          </a:xfrm>
          <a:prstGeom prst="rect">
            <a:avLst/>
          </a:prstGeom>
          <a:noFill/>
        </p:spPr>
        <p:txBody>
          <a:bodyPr wrap="square" rtlCol="0">
            <a:spAutoFit/>
          </a:bodyPr>
          <a:lstStyle/>
          <a:p>
            <a:r>
              <a:rPr lang="en-GB" dirty="0">
                <a:solidFill>
                  <a:schemeClr val="bg1">
                    <a:lumMod val="50000"/>
                  </a:schemeClr>
                </a:solidFill>
              </a:rPr>
              <a:t>*Κάντε κλικ </a:t>
            </a:r>
            <a:r>
              <a:rPr lang="en-GB" b="0" dirty="0">
                <a:solidFill>
                  <a:schemeClr val="bg1">
                    <a:lumMod val="50000"/>
                  </a:schemeClr>
                </a:solidFill>
              </a:rPr>
              <a:t>στην εικόνα           </a:t>
            </a:r>
          </a:p>
          <a:p>
            <a:r>
              <a:rPr lang="en-GB" b="0" dirty="0">
                <a:solidFill>
                  <a:schemeClr val="bg1">
                    <a:lumMod val="50000"/>
                  </a:schemeClr>
                </a:solidFill>
              </a:rPr>
              <a:t>  να παρακολουθείτε και να ακούτε</a:t>
            </a:r>
          </a:p>
          <a:p>
            <a:endParaRPr lang="en-GB" dirty="0"/>
          </a:p>
        </p:txBody>
      </p:sp>
    </p:spTree>
    <p:extLst>
      <p:ext uri="{BB962C8B-B14F-4D97-AF65-F5344CB8AC3E}">
        <p14:creationId xmlns:p14="http://schemas.microsoft.com/office/powerpoint/2010/main" val="398536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67259</TotalTime>
  <Words>6431</Words>
  <Application>Microsoft Office PowerPoint</Application>
  <PresentationFormat>Widescreen</PresentationFormat>
  <Paragraphs>715</Paragraphs>
  <Slides>75</Slides>
  <Notes>13</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docId:2AC23FA19FAF3C2F4F6987752F4FCB0D</cp:keywords>
  <cp:lastModifiedBy>Constantina Tsakalou</cp:lastModifiedBy>
  <cp:revision>3837</cp:revision>
  <dcterms:created xsi:type="dcterms:W3CDTF">2016-05-11T14:31:01Z</dcterms:created>
  <dcterms:modified xsi:type="dcterms:W3CDTF">2022-07-18T07:18:49Z</dcterms:modified>
</cp:coreProperties>
</file>