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5"/>
  </p:notesMasterIdLst>
  <p:handoutMasterIdLst>
    <p:handoutMasterId r:id="rId46"/>
  </p:handoutMasterIdLst>
  <p:sldIdLst>
    <p:sldId id="1296" r:id="rId2"/>
    <p:sldId id="1306" r:id="rId3"/>
    <p:sldId id="1297" r:id="rId4"/>
    <p:sldId id="1406" r:id="rId5"/>
    <p:sldId id="1298" r:id="rId6"/>
    <p:sldId id="268" r:id="rId7"/>
    <p:sldId id="1307" r:id="rId8"/>
    <p:sldId id="279" r:id="rId9"/>
    <p:sldId id="257" r:id="rId10"/>
    <p:sldId id="1332" r:id="rId11"/>
    <p:sldId id="1389" r:id="rId12"/>
    <p:sldId id="1393" r:id="rId13"/>
    <p:sldId id="1394" r:id="rId14"/>
    <p:sldId id="1308" r:id="rId15"/>
    <p:sldId id="1310" r:id="rId16"/>
    <p:sldId id="1395" r:id="rId17"/>
    <p:sldId id="1309" r:id="rId18"/>
    <p:sldId id="1311" r:id="rId19"/>
    <p:sldId id="1402" r:id="rId20"/>
    <p:sldId id="1312" r:id="rId21"/>
    <p:sldId id="1313" r:id="rId22"/>
    <p:sldId id="1314" r:id="rId23"/>
    <p:sldId id="1299" r:id="rId24"/>
    <p:sldId id="1396" r:id="rId25"/>
    <p:sldId id="1404" r:id="rId26"/>
    <p:sldId id="1316" r:id="rId27"/>
    <p:sldId id="1315" r:id="rId28"/>
    <p:sldId id="1317" r:id="rId29"/>
    <p:sldId id="1300" r:id="rId30"/>
    <p:sldId id="1403" r:id="rId31"/>
    <p:sldId id="1319" r:id="rId32"/>
    <p:sldId id="1397" r:id="rId33"/>
    <p:sldId id="1320" r:id="rId34"/>
    <p:sldId id="1331" r:id="rId35"/>
    <p:sldId id="1322" r:id="rId36"/>
    <p:sldId id="1407" r:id="rId37"/>
    <p:sldId id="1408" r:id="rId38"/>
    <p:sldId id="1409" r:id="rId39"/>
    <p:sldId id="1410" r:id="rId40"/>
    <p:sldId id="1411" r:id="rId41"/>
    <p:sldId id="1412" r:id="rId42"/>
    <p:sldId id="315" r:id="rId43"/>
    <p:sldId id="132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nej C." initials="JC" lastIdx="35" clrIdx="0">
    <p:extLst>
      <p:ext uri="{19B8F6BF-5375-455C-9EA6-DF929625EA0E}">
        <p15:presenceInfo xmlns:p15="http://schemas.microsoft.com/office/powerpoint/2012/main" userId="Jernej C." providerId="None"/>
      </p:ext>
    </p:extLst>
  </p:cmAuthor>
  <p:cmAuthor id="2" name="Maire Gaffney" initials="MG" lastIdx="2" clrIdx="1">
    <p:extLst>
      <p:ext uri="{19B8F6BF-5375-455C-9EA6-DF929625EA0E}">
        <p15:presenceInfo xmlns:p15="http://schemas.microsoft.com/office/powerpoint/2012/main" userId="S::maire@bdelonline.com::53deb49e-ea2b-4ef2-8af7-6a10eca33ca8" providerId="AD"/>
      </p:ext>
    </p:extLst>
  </p:cmAuthor>
  <p:cmAuthor id="3" name="Christina Meleouni" initials="CM" lastIdx="2" clrIdx="2">
    <p:extLst>
      <p:ext uri="{19B8F6BF-5375-455C-9EA6-DF929625EA0E}">
        <p15:presenceInfo xmlns:p15="http://schemas.microsoft.com/office/powerpoint/2012/main" userId="S::meleouni@akmi-international.com::b2f748b0-a42a-4a8d-ae42-c4fc154351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E43794"/>
    <a:srgbClr val="FBE000"/>
    <a:srgbClr val="70A8AF"/>
    <a:srgbClr val="B29E90"/>
    <a:srgbClr val="D3C0B2"/>
    <a:srgbClr val="212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12AB6-CD83-415D-ABD9-D87C019E8C3A}" v="2" dt="2022-06-16T13:58:35.910"/>
    <p1510:client id="{83FC2881-39FD-4B86-BAF0-4FD71AB22F1B}" v="41" dt="2022-06-16T13:54:33.001"/>
    <p1510:client id="{B5152531-9FD1-4D44-A349-26148E104DB3}" v="15" dt="2022-06-16T13:42:27.626"/>
    <p1510:client id="{DBCA7F07-20C0-42FD-9C23-C94B40EB2A6C}" v="13" dt="2022-07-18T15:08:34.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95" autoAdjust="0"/>
    <p:restoredTop sz="94158" autoAdjust="0"/>
  </p:normalViewPr>
  <p:slideViewPr>
    <p:cSldViewPr snapToGrid="0" showGuides="1">
      <p:cViewPr varScale="1">
        <p:scale>
          <a:sx n="82" d="100"/>
          <a:sy n="82" d="100"/>
        </p:scale>
        <p:origin x="-950" y="-82"/>
      </p:cViewPr>
      <p:guideLst>
        <p:guide pos="3840"/>
        <p:guide pos="7219"/>
        <p:guide orient="horz" pos="3906"/>
        <p:guide pos="461"/>
        <p:guide orient="horz" pos="504"/>
      </p:guideLst>
    </p:cSldViewPr>
  </p:slideViewPr>
  <p:outlineViewPr>
    <p:cViewPr>
      <p:scale>
        <a:sx n="25" d="100"/>
        <a:sy n="25" d="100"/>
      </p:scale>
      <p:origin x="0" y="-8796"/>
    </p:cViewPr>
  </p:outlineViewPr>
  <p:notesTextViewPr>
    <p:cViewPr>
      <p:scale>
        <a:sx n="3" d="2"/>
        <a:sy n="3" d="2"/>
      </p:scale>
      <p:origin x="0" y="0"/>
    </p:cViewPr>
  </p:notesTextViewPr>
  <p:sorterViewPr>
    <p:cViewPr>
      <p:scale>
        <a:sx n="41" d="100"/>
        <a:sy n="4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MI SA" userId="Crb7tdEM/EKsCEKt3gmI9DwrUJuSqJFln5I2YgLIaxE=" providerId="None" clId="Web-{00212AB6-CD83-415D-ABD9-D87C019E8C3A}"/>
    <pc:docChg chg="modSld">
      <pc:chgData name="AKMI SA" userId="Crb7tdEM/EKsCEKt3gmI9DwrUJuSqJFln5I2YgLIaxE=" providerId="None" clId="Web-{00212AB6-CD83-415D-ABD9-D87C019E8C3A}" dt="2022-06-16T13:58:21.269" v="0" actId="20577"/>
      <pc:docMkLst>
        <pc:docMk/>
      </pc:docMkLst>
      <pc:sldChg chg="modSp">
        <pc:chgData name="AKMI SA" userId="Crb7tdEM/EKsCEKt3gmI9DwrUJuSqJFln5I2YgLIaxE=" providerId="None" clId="Web-{00212AB6-CD83-415D-ABD9-D87C019E8C3A}" dt="2022-06-16T13:58:21.269" v="0" actId="20577"/>
        <pc:sldMkLst>
          <pc:docMk/>
          <pc:sldMk cId="1411413232" sldId="1319"/>
        </pc:sldMkLst>
        <pc:spChg chg="mod">
          <ac:chgData name="AKMI SA" userId="Crb7tdEM/EKsCEKt3gmI9DwrUJuSqJFln5I2YgLIaxE=" providerId="None" clId="Web-{00212AB6-CD83-415D-ABD9-D87C019E8C3A}" dt="2022-06-16T13:58:21.269" v="0" actId="20577"/>
          <ac:spMkLst>
            <pc:docMk/>
            <pc:sldMk cId="1411413232" sldId="1319"/>
            <ac:spMk id="5" creationId="{64A776BC-22E6-4A95-B882-ADD54A19729C}"/>
          </ac:spMkLst>
        </pc:spChg>
      </pc:sldChg>
    </pc:docChg>
  </pc:docChgLst>
  <pc:docChgLst>
    <pc:chgData name="AKMI SA" userId="Crb7tdEM/EKsCEKt3gmI9DwrUJuSqJFln5I2YgLIaxE=" providerId="None" clId="Web-{DBCA7F07-20C0-42FD-9C23-C94B40EB2A6C}"/>
    <pc:docChg chg="modSld">
      <pc:chgData name="AKMI SA" userId="Crb7tdEM/EKsCEKt3gmI9DwrUJuSqJFln5I2YgLIaxE=" providerId="None" clId="Web-{DBCA7F07-20C0-42FD-9C23-C94B40EB2A6C}" dt="2022-07-18T15:08:34.401" v="10" actId="20577"/>
      <pc:docMkLst>
        <pc:docMk/>
      </pc:docMkLst>
      <pc:sldChg chg="modSp">
        <pc:chgData name="AKMI SA" userId="Crb7tdEM/EKsCEKt3gmI9DwrUJuSqJFln5I2YgLIaxE=" providerId="None" clId="Web-{DBCA7F07-20C0-42FD-9C23-C94B40EB2A6C}" dt="2022-07-18T15:07:57.728" v="8" actId="1076"/>
        <pc:sldMkLst>
          <pc:docMk/>
          <pc:sldMk cId="1762003709" sldId="268"/>
        </pc:sldMkLst>
        <pc:spChg chg="mod">
          <ac:chgData name="AKMI SA" userId="Crb7tdEM/EKsCEKt3gmI9DwrUJuSqJFln5I2YgLIaxE=" providerId="None" clId="Web-{DBCA7F07-20C0-42FD-9C23-C94B40EB2A6C}" dt="2022-07-18T15:07:57.728" v="8" actId="1076"/>
          <ac:spMkLst>
            <pc:docMk/>
            <pc:sldMk cId="1762003709" sldId="268"/>
            <ac:spMk id="6" creationId="{78382EA4-8CA0-44E0-B5A4-90E94CF50727}"/>
          </ac:spMkLst>
        </pc:spChg>
      </pc:sldChg>
      <pc:sldChg chg="modSp">
        <pc:chgData name="AKMI SA" userId="Crb7tdEM/EKsCEKt3gmI9DwrUJuSqJFln5I2YgLIaxE=" providerId="None" clId="Web-{DBCA7F07-20C0-42FD-9C23-C94B40EB2A6C}" dt="2022-07-18T15:08:34.401" v="10" actId="20577"/>
        <pc:sldMkLst>
          <pc:docMk/>
          <pc:sldMk cId="2557729761" sldId="1402"/>
        </pc:sldMkLst>
        <pc:spChg chg="mod">
          <ac:chgData name="AKMI SA" userId="Crb7tdEM/EKsCEKt3gmI9DwrUJuSqJFln5I2YgLIaxE=" providerId="None" clId="Web-{DBCA7F07-20C0-42FD-9C23-C94B40EB2A6C}" dt="2022-07-18T15:08:34.401" v="10" actId="20577"/>
          <ac:spMkLst>
            <pc:docMk/>
            <pc:sldMk cId="2557729761" sldId="1402"/>
            <ac:spMk id="6" creationId="{D22C31E7-99DE-4689-869A-4098559B7C24}"/>
          </ac:spMkLst>
        </pc:spChg>
      </pc:sldChg>
    </pc:docChg>
  </pc:docChgLst>
  <pc:docChgLst>
    <pc:chgData name="AKMI SA" userId="Crb7tdEM/EKsCEKt3gmI9DwrUJuSqJFln5I2YgLIaxE=" providerId="None" clId="Web-{B5152531-9FD1-4D44-A349-26148E104DB3}"/>
    <pc:docChg chg="modSld">
      <pc:chgData name="AKMI SA" userId="Crb7tdEM/EKsCEKt3gmI9DwrUJuSqJFln5I2YgLIaxE=" providerId="None" clId="Web-{B5152531-9FD1-4D44-A349-26148E104DB3}" dt="2022-06-16T13:42:27.626" v="12"/>
      <pc:docMkLst>
        <pc:docMk/>
      </pc:docMkLst>
      <pc:sldChg chg="delSp modSp">
        <pc:chgData name="AKMI SA" userId="Crb7tdEM/EKsCEKt3gmI9DwrUJuSqJFln5I2YgLIaxE=" providerId="None" clId="Web-{B5152531-9FD1-4D44-A349-26148E104DB3}" dt="2022-06-16T13:42:27.626" v="12"/>
        <pc:sldMkLst>
          <pc:docMk/>
          <pc:sldMk cId="4144239468" sldId="1299"/>
        </pc:sldMkLst>
        <pc:spChg chg="del mod">
          <ac:chgData name="AKMI SA" userId="Crb7tdEM/EKsCEKt3gmI9DwrUJuSqJFln5I2YgLIaxE=" providerId="None" clId="Web-{B5152531-9FD1-4D44-A349-26148E104DB3}" dt="2022-06-16T13:42:27.626" v="12"/>
          <ac:spMkLst>
            <pc:docMk/>
            <pc:sldMk cId="4144239468" sldId="1299"/>
            <ac:spMk id="17" creationId="{BACD73CC-0ABF-7E8E-6DAE-D1880E0AE75C}"/>
          </ac:spMkLst>
        </pc:spChg>
      </pc:sldChg>
      <pc:sldChg chg="modSp">
        <pc:chgData name="AKMI SA" userId="Crb7tdEM/EKsCEKt3gmI9DwrUJuSqJFln5I2YgLIaxE=" providerId="None" clId="Web-{B5152531-9FD1-4D44-A349-26148E104DB3}" dt="2022-06-16T13:41:23.562" v="4" actId="20577"/>
        <pc:sldMkLst>
          <pc:docMk/>
          <pc:sldMk cId="3395346490" sldId="1300"/>
        </pc:sldMkLst>
        <pc:spChg chg="mod">
          <ac:chgData name="AKMI SA" userId="Crb7tdEM/EKsCEKt3gmI9DwrUJuSqJFln5I2YgLIaxE=" providerId="None" clId="Web-{B5152531-9FD1-4D44-A349-26148E104DB3}" dt="2022-06-16T13:41:23.562" v="4" actId="20577"/>
          <ac:spMkLst>
            <pc:docMk/>
            <pc:sldMk cId="3395346490" sldId="1300"/>
            <ac:spMk id="9" creationId="{1D267D80-0B0A-49C1-A95C-AB1B92054838}"/>
          </ac:spMkLst>
        </pc:spChg>
      </pc:sldChg>
      <pc:sldChg chg="modSp">
        <pc:chgData name="AKMI SA" userId="Crb7tdEM/EKsCEKt3gmI9DwrUJuSqJFln5I2YgLIaxE=" providerId="None" clId="Web-{B5152531-9FD1-4D44-A349-26148E104DB3}" dt="2022-06-16T13:41:50.922" v="9" actId="20577"/>
        <pc:sldMkLst>
          <pc:docMk/>
          <pc:sldMk cId="1411413232" sldId="1319"/>
        </pc:sldMkLst>
        <pc:spChg chg="mod">
          <ac:chgData name="AKMI SA" userId="Crb7tdEM/EKsCEKt3gmI9DwrUJuSqJFln5I2YgLIaxE=" providerId="None" clId="Web-{B5152531-9FD1-4D44-A349-26148E104DB3}" dt="2022-06-16T13:41:50.922" v="9" actId="20577"/>
          <ac:spMkLst>
            <pc:docMk/>
            <pc:sldMk cId="1411413232" sldId="1319"/>
            <ac:spMk id="5" creationId="{64A776BC-22E6-4A95-B882-ADD54A19729C}"/>
          </ac:spMkLst>
        </pc:spChg>
      </pc:sldChg>
    </pc:docChg>
  </pc:docChgLst>
  <pc:docChgLst>
    <pc:chgData name="AKMI SA" userId="Crb7tdEM/EKsCEKt3gmI9DwrUJuSqJFln5I2YgLIaxE=" providerId="None" clId="Web-{83FC2881-39FD-4B86-BAF0-4FD71AB22F1B}"/>
    <pc:docChg chg="modSld">
      <pc:chgData name="AKMI SA" userId="Crb7tdEM/EKsCEKt3gmI9DwrUJuSqJFln5I2YgLIaxE=" providerId="None" clId="Web-{83FC2881-39FD-4B86-BAF0-4FD71AB22F1B}" dt="2022-06-16T13:54:33.001" v="33" actId="20577"/>
      <pc:docMkLst>
        <pc:docMk/>
      </pc:docMkLst>
      <pc:sldChg chg="modSp">
        <pc:chgData name="AKMI SA" userId="Crb7tdEM/EKsCEKt3gmI9DwrUJuSqJFln5I2YgLIaxE=" providerId="None" clId="Web-{83FC2881-39FD-4B86-BAF0-4FD71AB22F1B}" dt="2022-06-16T13:54:33.001" v="33" actId="20577"/>
        <pc:sldMkLst>
          <pc:docMk/>
          <pc:sldMk cId="3395346490" sldId="1300"/>
        </pc:sldMkLst>
        <pc:spChg chg="mod">
          <ac:chgData name="AKMI SA" userId="Crb7tdEM/EKsCEKt3gmI9DwrUJuSqJFln5I2YgLIaxE=" providerId="None" clId="Web-{83FC2881-39FD-4B86-BAF0-4FD71AB22F1B}" dt="2022-06-16T13:54:33.001" v="33" actId="20577"/>
          <ac:spMkLst>
            <pc:docMk/>
            <pc:sldMk cId="3395346490" sldId="1300"/>
            <ac:spMk id="9" creationId="{1D267D80-0B0A-49C1-A95C-AB1B92054838}"/>
          </ac:spMkLst>
        </pc:spChg>
      </pc:sldChg>
      <pc:sldChg chg="modSp">
        <pc:chgData name="AKMI SA" userId="Crb7tdEM/EKsCEKt3gmI9DwrUJuSqJFln5I2YgLIaxE=" providerId="None" clId="Web-{83FC2881-39FD-4B86-BAF0-4FD71AB22F1B}" dt="2022-06-16T13:51:57.621" v="20" actId="1076"/>
        <pc:sldMkLst>
          <pc:docMk/>
          <pc:sldMk cId="1411413232" sldId="1319"/>
        </pc:sldMkLst>
        <pc:spChg chg="mod">
          <ac:chgData name="AKMI SA" userId="Crb7tdEM/EKsCEKt3gmI9DwrUJuSqJFln5I2YgLIaxE=" providerId="None" clId="Web-{83FC2881-39FD-4B86-BAF0-4FD71AB22F1B}" dt="2022-06-16T13:51:47.324" v="18" actId="1076"/>
          <ac:spMkLst>
            <pc:docMk/>
            <pc:sldMk cId="1411413232" sldId="1319"/>
            <ac:spMk id="5" creationId="{64A776BC-22E6-4A95-B882-ADD54A19729C}"/>
          </ac:spMkLst>
        </pc:spChg>
        <pc:spChg chg="mod">
          <ac:chgData name="AKMI SA" userId="Crb7tdEM/EKsCEKt3gmI9DwrUJuSqJFln5I2YgLIaxE=" providerId="None" clId="Web-{83FC2881-39FD-4B86-BAF0-4FD71AB22F1B}" dt="2022-06-16T13:51:57.621" v="20" actId="1076"/>
          <ac:spMkLst>
            <pc:docMk/>
            <pc:sldMk cId="1411413232" sldId="1319"/>
            <ac:spMk id="9" creationId="{E3865017-F5DA-48FE-B15B-3D4928FEC959}"/>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23T12:07:10.208" idx="34">
    <p:pos x="10" y="10"/>
    <p:text>add a hyperlink if possible</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2022-07-18</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2022-07-18</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2</a:t>
            </a:fld>
            <a:endParaRPr lang="fr-CA" dirty="0"/>
          </a:p>
        </p:txBody>
      </p:sp>
    </p:spTree>
    <p:extLst>
      <p:ext uri="{BB962C8B-B14F-4D97-AF65-F5344CB8AC3E}">
        <p14:creationId xmlns:p14="http://schemas.microsoft.com/office/powerpoint/2010/main" val="341402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6</a:t>
            </a:fld>
            <a:endParaRPr lang="fr-CA" dirty="0"/>
          </a:p>
        </p:txBody>
      </p:sp>
    </p:spTree>
    <p:extLst>
      <p:ext uri="{BB962C8B-B14F-4D97-AF65-F5344CB8AC3E}">
        <p14:creationId xmlns:p14="http://schemas.microsoft.com/office/powerpoint/2010/main" val="170901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32EF6E3F-7229-435D-9B4A-E0ABCDF45996}" type="slidenum">
              <a:rPr lang="fr-CA" smtClean="0"/>
              <a:pPr/>
              <a:t>7</a:t>
            </a:fld>
            <a:endParaRPr lang="fr-CA" dirty="0"/>
          </a:p>
        </p:txBody>
      </p:sp>
    </p:spTree>
    <p:extLst>
      <p:ext uri="{BB962C8B-B14F-4D97-AF65-F5344CB8AC3E}">
        <p14:creationId xmlns:p14="http://schemas.microsoft.com/office/powerpoint/2010/main" val="215961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2EF6E3F-7229-435D-9B4A-E0ABCDF45996}" type="slidenum">
              <a:rPr lang="fr-CA" smtClean="0"/>
              <a:pPr/>
              <a:t>13</a:t>
            </a:fld>
            <a:endParaRPr lang="fr-CA" dirty="0"/>
          </a:p>
        </p:txBody>
      </p:sp>
    </p:spTree>
    <p:extLst>
      <p:ext uri="{BB962C8B-B14F-4D97-AF65-F5344CB8AC3E}">
        <p14:creationId xmlns:p14="http://schemas.microsoft.com/office/powerpoint/2010/main" val="354664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EF6E3F-7229-435D-9B4A-E0ABCDF45996}" type="slidenum">
              <a:rPr lang="fr-CA" smtClean="0"/>
              <a:pPr/>
              <a:t>16</a:t>
            </a:fld>
            <a:endParaRPr lang="fr-CA" dirty="0"/>
          </a:p>
        </p:txBody>
      </p:sp>
    </p:spTree>
    <p:extLst>
      <p:ext uri="{BB962C8B-B14F-4D97-AF65-F5344CB8AC3E}">
        <p14:creationId xmlns:p14="http://schemas.microsoft.com/office/powerpoint/2010/main" val="3635575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a:ext>
          </a:extLst>
        </p:spPr>
      </p:pic>
      <p:sp>
        <p:nvSpPr>
          <p:cNvPr id="6" name="Text Box 5">
            <a:extLst>
              <a:ext uri="{FF2B5EF4-FFF2-40B4-BE49-F238E27FC236}">
                <a16:creationId xmlns:a16="http://schemas.microsoft.com/office/drawing/2014/main"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66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23642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ink Head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F432AE-2293-3748-9319-ED40EDB61E2A}"/>
              </a:ext>
            </a:extLst>
          </p:cNvPr>
          <p:cNvSpPr/>
          <p:nvPr userDrawn="1"/>
        </p:nvSpPr>
        <p:spPr bwMode="auto">
          <a:xfrm>
            <a:off x="-1" y="1"/>
            <a:ext cx="12192000" cy="1889435"/>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10" name="Text Placeholder 32">
            <a:extLst>
              <a:ext uri="{FF2B5EF4-FFF2-40B4-BE49-F238E27FC236}">
                <a16:creationId xmlns:a16="http://schemas.microsoft.com/office/drawing/2014/main" id="{8CBD4739-7663-9044-B9FF-2ED4DB05919D}"/>
              </a:ext>
            </a:extLst>
          </p:cNvPr>
          <p:cNvSpPr>
            <a:spLocks noGrp="1"/>
          </p:cNvSpPr>
          <p:nvPr>
            <p:ph type="body" sz="quarter" idx="18" hasCustomPrompt="1"/>
          </p:nvPr>
        </p:nvSpPr>
        <p:spPr>
          <a:xfrm>
            <a:off x="465666" y="440268"/>
            <a:ext cx="11260668" cy="120565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Title Here</a:t>
            </a:r>
            <a:endParaRPr lang="en-US" dirty="0"/>
          </a:p>
          <a:p>
            <a:pPr lvl="0"/>
            <a:endParaRPr lang="en-US" dirty="0"/>
          </a:p>
        </p:txBody>
      </p:sp>
      <p:sp>
        <p:nvSpPr>
          <p:cNvPr id="12" name="Text Placeholder 32">
            <a:extLst>
              <a:ext uri="{FF2B5EF4-FFF2-40B4-BE49-F238E27FC236}">
                <a16:creationId xmlns:a16="http://schemas.microsoft.com/office/drawing/2014/main" id="{BD2D3549-75D8-B84B-8800-12D999B51096}"/>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3" name="Picture 12" descr="Logo&#10;&#10;Description automatically generated">
            <a:extLst>
              <a:ext uri="{FF2B5EF4-FFF2-40B4-BE49-F238E27FC236}">
                <a16:creationId xmlns:a16="http://schemas.microsoft.com/office/drawing/2014/main" id="{5E24CCB6-1E14-A94D-B4AD-0CDB7CAF80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1296816"/>
            <a:ext cx="685800" cy="586897"/>
          </a:xfrm>
          <a:prstGeom prst="rect">
            <a:avLst/>
          </a:prstGeom>
        </p:spPr>
      </p:pic>
    </p:spTree>
    <p:extLst>
      <p:ext uri="{BB962C8B-B14F-4D97-AF65-F5344CB8AC3E}">
        <p14:creationId xmlns:p14="http://schemas.microsoft.com/office/powerpoint/2010/main" val="258227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val="9206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20" name="Picture 19">
            <a:extLst>
              <a:ext uri="{FF2B5EF4-FFF2-40B4-BE49-F238E27FC236}">
                <a16:creationId xmlns:a16="http://schemas.microsoft.com/office/drawing/2014/main"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5136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837D00C-3B07-3444-BD7D-28589C271E9E}"/>
              </a:ext>
            </a:extLst>
          </p:cNvPr>
          <p:cNvSpPr>
            <a:spLocks noGrp="1"/>
          </p:cNvSpPr>
          <p:nvPr>
            <p:ph type="pic" sz="quarter" idx="13"/>
          </p:nvPr>
        </p:nvSpPr>
        <p:spPr>
          <a:xfrm>
            <a:off x="2" y="3203071"/>
            <a:ext cx="12192000" cy="3654930"/>
          </a:xfrm>
          <a:custGeom>
            <a:avLst/>
            <a:gdLst>
              <a:gd name="connsiteX0" fmla="*/ 7767012 w 7775575"/>
              <a:gd name="connsiteY0" fmla="*/ 1509411 h 5813200"/>
              <a:gd name="connsiteX1" fmla="*/ 7767012 w 7775575"/>
              <a:gd name="connsiteY1" fmla="*/ 3287485 h 5813200"/>
              <a:gd name="connsiteX2" fmla="*/ 7775575 w 7775575"/>
              <a:gd name="connsiteY2" fmla="*/ 3287485 h 5813200"/>
              <a:gd name="connsiteX3" fmla="*/ 7775575 w 7775575"/>
              <a:gd name="connsiteY3" fmla="*/ 4794552 h 5813200"/>
              <a:gd name="connsiteX4" fmla="*/ 7775574 w 7775575"/>
              <a:gd name="connsiteY4" fmla="*/ 4794552 h 5813200"/>
              <a:gd name="connsiteX5" fmla="*/ 7775574 w 7775575"/>
              <a:gd name="connsiteY5" fmla="*/ 5813199 h 5813200"/>
              <a:gd name="connsiteX6" fmla="*/ 7767012 w 7775575"/>
              <a:gd name="connsiteY6" fmla="*/ 5813199 h 5813200"/>
              <a:gd name="connsiteX7" fmla="*/ 7767012 w 7775575"/>
              <a:gd name="connsiteY7" fmla="*/ 5813200 h 5813200"/>
              <a:gd name="connsiteX8" fmla="*/ 1845662 w 7775575"/>
              <a:gd name="connsiteY8" fmla="*/ 5813200 h 5813200"/>
              <a:gd name="connsiteX9" fmla="*/ 1845665 w 7775575"/>
              <a:gd name="connsiteY9" fmla="*/ 5813199 h 5813200"/>
              <a:gd name="connsiteX10" fmla="*/ 1441454 w 7775575"/>
              <a:gd name="connsiteY10" fmla="*/ 5813199 h 5813200"/>
              <a:gd name="connsiteX11" fmla="*/ 1441451 w 7775575"/>
              <a:gd name="connsiteY11" fmla="*/ 5813200 h 5813200"/>
              <a:gd name="connsiteX12" fmla="*/ 0 w 7775575"/>
              <a:gd name="connsiteY12" fmla="*/ 5813198 h 5813200"/>
              <a:gd name="connsiteX13" fmla="*/ 1 w 7775575"/>
              <a:gd name="connsiteY13" fmla="*/ 4485898 h 5813200"/>
              <a:gd name="connsiteX14" fmla="*/ 7767013 w 7775575"/>
              <a:gd name="connsiteY14" fmla="*/ 0 h 5813200"/>
              <a:gd name="connsiteX15" fmla="*/ 7767012 w 7775575"/>
              <a:gd name="connsiteY15" fmla="*/ 1354507 h 5813200"/>
              <a:gd name="connsiteX16" fmla="*/ 1 w 7775575"/>
              <a:gd name="connsiteY16" fmla="*/ 4330994 h 5813200"/>
              <a:gd name="connsiteX17" fmla="*/ 0 w 7775575"/>
              <a:gd name="connsiteY17" fmla="*/ 2976488 h 58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75575" h="5813200">
                <a:moveTo>
                  <a:pt x="7767012" y="1509411"/>
                </a:moveTo>
                <a:lnTo>
                  <a:pt x="7767012" y="3287485"/>
                </a:lnTo>
                <a:lnTo>
                  <a:pt x="7775575" y="3287485"/>
                </a:lnTo>
                <a:lnTo>
                  <a:pt x="7775575" y="4794552"/>
                </a:lnTo>
                <a:lnTo>
                  <a:pt x="7775574" y="4794552"/>
                </a:lnTo>
                <a:lnTo>
                  <a:pt x="7775574" y="5813199"/>
                </a:lnTo>
                <a:lnTo>
                  <a:pt x="7767012" y="5813199"/>
                </a:lnTo>
                <a:lnTo>
                  <a:pt x="7767012" y="5813200"/>
                </a:lnTo>
                <a:lnTo>
                  <a:pt x="1845662" y="5813200"/>
                </a:lnTo>
                <a:lnTo>
                  <a:pt x="1845665" y="5813199"/>
                </a:lnTo>
                <a:lnTo>
                  <a:pt x="1441454" y="5813199"/>
                </a:lnTo>
                <a:lnTo>
                  <a:pt x="1441451" y="5813200"/>
                </a:lnTo>
                <a:lnTo>
                  <a:pt x="0" y="5813198"/>
                </a:lnTo>
                <a:lnTo>
                  <a:pt x="1" y="4485898"/>
                </a:lnTo>
                <a:close/>
                <a:moveTo>
                  <a:pt x="7767013" y="0"/>
                </a:moveTo>
                <a:lnTo>
                  <a:pt x="7767012" y="1354507"/>
                </a:lnTo>
                <a:lnTo>
                  <a:pt x="1" y="4330994"/>
                </a:lnTo>
                <a:lnTo>
                  <a:pt x="0" y="2976488"/>
                </a:lnTo>
                <a:close/>
              </a:path>
            </a:pathLst>
          </a:custGeom>
        </p:spPr>
        <p:txBody>
          <a:bodyPr wrap="square">
            <a:noAutofit/>
          </a:bodyPr>
          <a:lstStyle/>
          <a:p>
            <a:endParaRPr lang="fr-CA" dirty="0"/>
          </a:p>
        </p:txBody>
      </p:sp>
      <p:sp>
        <p:nvSpPr>
          <p:cNvPr id="14" name="Text Placeholder 32">
            <a:extLst>
              <a:ext uri="{FF2B5EF4-FFF2-40B4-BE49-F238E27FC236}">
                <a16:creationId xmlns:a16="http://schemas.microsoft.com/office/drawing/2014/main" id="{B7B4ED83-5F90-2647-9635-E1BDC870E674}"/>
              </a:ext>
            </a:extLst>
          </p:cNvPr>
          <p:cNvSpPr>
            <a:spLocks noGrp="1"/>
          </p:cNvSpPr>
          <p:nvPr>
            <p:ph type="body" sz="quarter" idx="15" hasCustomPrompt="1"/>
          </p:nvPr>
        </p:nvSpPr>
        <p:spPr>
          <a:xfrm>
            <a:off x="0" y="697078"/>
            <a:ext cx="12192000" cy="708318"/>
          </a:xfrm>
        </p:spPr>
        <p:txBody>
          <a:bodyPr>
            <a:noAutofit/>
          </a:bodyPr>
          <a:lstStyle>
            <a:lvl1pPr marL="0" indent="0" algn="ctr">
              <a:buNone/>
              <a:defRPr sz="4000" b="1" i="0">
                <a:solidFill>
                  <a:srgbClr val="E43794"/>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Title Here</a:t>
            </a:r>
            <a:endParaRPr lang="en-US" dirty="0"/>
          </a:p>
        </p:txBody>
      </p:sp>
      <p:sp>
        <p:nvSpPr>
          <p:cNvPr id="22" name="Text Placeholder 32">
            <a:extLst>
              <a:ext uri="{FF2B5EF4-FFF2-40B4-BE49-F238E27FC236}">
                <a16:creationId xmlns:a16="http://schemas.microsoft.com/office/drawing/2014/main" id="{9BBC9E2E-A9B8-584E-A1A4-12C8CDF3586E}"/>
              </a:ext>
            </a:extLst>
          </p:cNvPr>
          <p:cNvSpPr>
            <a:spLocks noGrp="1"/>
          </p:cNvSpPr>
          <p:nvPr>
            <p:ph type="body" sz="quarter" idx="18" hasCustomPrompt="1"/>
          </p:nvPr>
        </p:nvSpPr>
        <p:spPr>
          <a:xfrm>
            <a:off x="0" y="1420135"/>
            <a:ext cx="12192000" cy="626742"/>
          </a:xfrm>
        </p:spPr>
        <p:txBody>
          <a:bodyPr anchor="t">
            <a:noAutofit/>
          </a:bodyPr>
          <a:lstStyle>
            <a:lvl1pPr marL="0" indent="0" algn="ctr">
              <a:lnSpc>
                <a:spcPct val="100000"/>
              </a:lnSpc>
              <a:spcBef>
                <a:spcPts val="0"/>
              </a:spcBef>
              <a:buNone/>
              <a:defRPr sz="2000" b="0"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65960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18/07/2022</a:t>
            </a:fld>
            <a:endParaRPr lang="en-US" dirty="0"/>
          </a:p>
        </p:txBody>
      </p:sp>
      <p:sp>
        <p:nvSpPr>
          <p:cNvPr id="55" name="Footer Placeholder 4">
            <a:extLst>
              <a:ext uri="{FF2B5EF4-FFF2-40B4-BE49-F238E27FC236}">
                <a16:creationId xmlns:a16="http://schemas.microsoft.com/office/drawing/2014/main"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a:t>
            </a:fld>
            <a:endParaRPr lang="en-US" dirty="0"/>
          </a:p>
        </p:txBody>
      </p:sp>
      <p:sp>
        <p:nvSpPr>
          <p:cNvPr id="36" name="Freeform 35">
            <a:extLst>
              <a:ext uri="{FF2B5EF4-FFF2-40B4-BE49-F238E27FC236}">
                <a16:creationId xmlns:a16="http://schemas.microsoft.com/office/drawing/2014/main"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val="30938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98104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7151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384327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val="159473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2471178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val="181811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6" r:id="rId8"/>
    <p:sldLayoutId id="2147484007" r:id="rId9"/>
    <p:sldLayoutId id="2147484008" r:id="rId10"/>
    <p:sldLayoutId id="2147484010" r:id="rId11"/>
    <p:sldLayoutId id="2147484012" r:id="rId12"/>
    <p:sldLayoutId id="2147484013" r:id="rId13"/>
    <p:sldLayoutId id="214748401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ng.com/videos/search?q=UNESCO+Natural+World+Heritage+sites+yt&amp;docid=608039525483576532&amp;mid=4E3B2E3A223F70D07CF44E3B2E3A223F70D07CF4&amp;view=detail&amp;FORM=VIRE"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www.youtube.com/watch?v=gpmOWRx4Nk4" TargetMode="External"/><Relationship Id="rId5" Type="http://schemas.openxmlformats.org/officeDocument/2006/relationships/hyperlink" Target="https://www.worldatlas.com/articles/the-world-s-most-visited-unesco-world-heritage-sites.html" TargetMode="External"/><Relationship Id="rId4" Type="http://schemas.openxmlformats.org/officeDocument/2006/relationships/hyperlink" Target="https://en.unesco.org/fieldoffice/almaty/silkroads/cultural-heritag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ingculturecommerce.com/digital-asset-management-dam-and-museums-david-lipsey/?utm_source=Jing+Culture+&amp;+Commerce&amp;utm_campaign=b67d916f3c-EMAIL_CAMPAIGN_8_3_2020_13_13_COPY_03&amp;utm_medium=email&amp;utm_term=0_168752c669-b67d916f3c-42713191"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digo-ltd.com/culture-restart-toolkit" TargetMode="External"/><Relationship Id="rId2" Type="http://schemas.openxmlformats.org/officeDocument/2006/relationships/hyperlink" Target="https://onlinelibrary.wiley.com/doi/10.1111/cura.12413" TargetMode="Externa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s://www.indigo-ltd.com/blog/culture-restart-audience-visitor-tracker-april-update"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blog.euromonitor.com/new-strategies-to-engage-millennials-and-generation-z-in-times-of-uncertainty/" TargetMode="External"/><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osservatori.net/it/ricerche/infografiche/extended-experience-sfida-ecosistema-culturale-infografica" TargetMode="External"/><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hyperlink" Target="https://cuseum.com/revenue-generation-report-202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dojj072fr7aw4.cloudfront.net/The-Multi-Platform-Museum.Smartify2021.pdf?mtime=20210513160853&amp;focal=none"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sitesproject.eu/"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preloaded.com/work/modiglianivr/" TargetMode="External"/><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clevelandart.org/engage-and-create" TargetMode="Externa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edujourney.microsoft.com/lam/etf-lam/" TargetMode="Externa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8" Type="http://schemas.openxmlformats.org/officeDocument/2006/relationships/hyperlink" Target="https://cutt.ly/unTx3r7" TargetMode="External"/><Relationship Id="rId3" Type="http://schemas.openxmlformats.org/officeDocument/2006/relationships/hyperlink" Target="https://cutt.ly/EnTxXXB" TargetMode="External"/><Relationship Id="rId7" Type="http://schemas.openxmlformats.org/officeDocument/2006/relationships/hyperlink" Target="https://cutt.ly/1nTx20p" TargetMode="Externa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hyperlink" Target="https://cutt.ly/fnTx1kC" TargetMode="External"/><Relationship Id="rId11" Type="http://schemas.openxmlformats.org/officeDocument/2006/relationships/hyperlink" Target="https://cutt.ly/cnTx6EI" TargetMode="External"/><Relationship Id="rId5" Type="http://schemas.openxmlformats.org/officeDocument/2006/relationships/hyperlink" Target="https://cutt.ly/rnTxNCC" TargetMode="External"/><Relationship Id="rId10" Type="http://schemas.openxmlformats.org/officeDocument/2006/relationships/hyperlink" Target="https://cutt.ly/XnTx7Mq" TargetMode="External"/><Relationship Id="rId4" Type="http://schemas.openxmlformats.org/officeDocument/2006/relationships/hyperlink" Target="https://cutt.ly/xnTxBb9" TargetMode="External"/><Relationship Id="rId9" Type="http://schemas.openxmlformats.org/officeDocument/2006/relationships/hyperlink" Target="https://cutt.ly/vnTx4O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building with columns&#10;&#10;Description automatically generated with low confidence">
            <a:extLst>
              <a:ext uri="{FF2B5EF4-FFF2-40B4-BE49-F238E27FC236}">
                <a16:creationId xmlns:a16="http://schemas.microsoft.com/office/drawing/2014/main" id="{7AA55235-BF03-B149-8853-9F3B0035E7C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12" name="Freeform 11">
            <a:extLst>
              <a:ext uri="{FF2B5EF4-FFF2-40B4-BE49-F238E27FC236}">
                <a16:creationId xmlns:a16="http://schemas.microsoft.com/office/drawing/2014/main"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id="{D33A1E04-471E-184A-BA0C-085D7B1122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8636" y="1059326"/>
            <a:ext cx="3014729" cy="2752579"/>
          </a:xfrm>
          <a:prstGeom prst="rect">
            <a:avLst/>
          </a:prstGeom>
        </p:spPr>
      </p:pic>
      <p:sp>
        <p:nvSpPr>
          <p:cNvPr id="10" name="Text Placeholder 32">
            <a:extLst>
              <a:ext uri="{FF2B5EF4-FFF2-40B4-BE49-F238E27FC236}">
                <a16:creationId xmlns:a16="http://schemas.microsoft.com/office/drawing/2014/main" id="{06222A13-01CF-CF49-A8F4-7F2674C0CCD4}"/>
              </a:ext>
            </a:extLst>
          </p:cNvPr>
          <p:cNvSpPr txBox="1">
            <a:spLocks/>
          </p:cNvSpPr>
          <p:nvPr/>
        </p:nvSpPr>
        <p:spPr>
          <a:xfrm>
            <a:off x="-111969" y="4012196"/>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l-GR" sz="5400" dirty="0">
                <a:solidFill>
                  <a:schemeClr val="bg1"/>
                </a:solidFill>
              </a:rPr>
              <a:t>Ενότητα</a:t>
            </a:r>
            <a:r>
              <a:rPr lang="en-GB" sz="5400" dirty="0">
                <a:solidFill>
                  <a:schemeClr val="bg1"/>
                </a:solidFill>
              </a:rPr>
              <a:t> 1</a:t>
            </a:r>
            <a:endParaRPr lang="en-US" sz="5400" dirty="0">
              <a:solidFill>
                <a:schemeClr val="bg1"/>
              </a:solidFill>
            </a:endParaRPr>
          </a:p>
        </p:txBody>
      </p:sp>
      <p:sp>
        <p:nvSpPr>
          <p:cNvPr id="11" name="Text Placeholder 32">
            <a:extLst>
              <a:ext uri="{FF2B5EF4-FFF2-40B4-BE49-F238E27FC236}">
                <a16:creationId xmlns:a16="http://schemas.microsoft.com/office/drawing/2014/main" id="{249A4674-3D06-344E-A89A-908CE4B6DFD9}"/>
              </a:ext>
            </a:extLst>
          </p:cNvPr>
          <p:cNvSpPr txBox="1">
            <a:spLocks/>
          </p:cNvSpPr>
          <p:nvPr/>
        </p:nvSpPr>
        <p:spPr>
          <a:xfrm>
            <a:off x="0" y="4871231"/>
            <a:ext cx="12192000" cy="394051"/>
          </a:xfrm>
          <a:prstGeom prst="rect">
            <a:avLst/>
          </a:prstGeom>
        </p:spPr>
        <p:txBody>
          <a:bodyPr anchor="t">
            <a:noAutofit/>
          </a:bodyPr>
          <a:lstStyle>
            <a:lvl1pPr marL="0" indent="0" algn="ctr" defTabSz="777514" rtl="0" eaLnBrk="1" latinLnBrk="0" hangingPunct="1">
              <a:lnSpc>
                <a:spcPct val="100000"/>
              </a:lnSpc>
              <a:spcBef>
                <a:spcPts val="0"/>
              </a:spcBef>
              <a:buFont typeface="Arial" panose="020B0604020202020204" pitchFamily="34" charset="0"/>
              <a:buNone/>
              <a:defRPr sz="2000" b="0" i="0" kern="1200">
                <a:solidFill>
                  <a:srgbClr val="E43794"/>
                </a:solidFill>
                <a:latin typeface="Avenir" panose="02000503020000020003" pitchFamily="2" charset="0"/>
                <a:ea typeface="+mn-ea"/>
                <a:cs typeface="Poppins"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l-GR" sz="4000" b="1" dirty="0">
                <a:solidFill>
                  <a:schemeClr val="bg1"/>
                </a:solidFill>
              </a:rPr>
              <a:t>Εισαγωγή στην ψηφιακή πολιτιστική κληρονομιά</a:t>
            </a:r>
          </a:p>
        </p:txBody>
      </p:sp>
    </p:spTree>
    <p:extLst>
      <p:ext uri="{BB962C8B-B14F-4D97-AF65-F5344CB8AC3E}">
        <p14:creationId xmlns:p14="http://schemas.microsoft.com/office/powerpoint/2010/main" val="406867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10</a:t>
            </a:fld>
            <a:endParaRPr lang="fr-CA"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a:xfrm>
            <a:off x="4624552" y="4687535"/>
            <a:ext cx="7398770" cy="1663610"/>
          </a:xfrm>
        </p:spPr>
        <p:txBody>
          <a:bodyPr/>
          <a:lstStyle/>
          <a:p>
            <a:r>
              <a:rPr lang="el-GR" sz="4000" b="1" dirty="0">
                <a:solidFill>
                  <a:srgbClr val="E43794"/>
                </a:solidFill>
              </a:rPr>
              <a:t>Βιωματικός και πολιτιστικός τουρισμός</a:t>
            </a:r>
            <a:endParaRPr lang="en-US" sz="4000" b="1" dirty="0">
              <a:solidFill>
                <a:srgbClr val="E43794"/>
              </a:solidFill>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57764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B0847-27C1-4617-8F60-E074296995E7}"/>
              </a:ext>
            </a:extLst>
          </p:cNvPr>
          <p:cNvSpPr>
            <a:spLocks noGrp="1"/>
          </p:cNvSpPr>
          <p:nvPr>
            <p:ph type="sldNum" sz="quarter" idx="14"/>
          </p:nvPr>
        </p:nvSpPr>
        <p:spPr/>
        <p:txBody>
          <a:bodyPr/>
          <a:lstStyle/>
          <a:p>
            <a:fld id="{9C527BFA-2C0E-4CEC-B6A5-913A56FEF4B4}" type="slidenum">
              <a:rPr lang="fr-CA" smtClean="0"/>
              <a:pPr/>
              <a:t>11</a:t>
            </a:fld>
            <a:endParaRPr lang="fr-CA" dirty="0"/>
          </a:p>
        </p:txBody>
      </p:sp>
      <p:sp>
        <p:nvSpPr>
          <p:cNvPr id="3" name="Text Placeholder 2">
            <a:extLst>
              <a:ext uri="{FF2B5EF4-FFF2-40B4-BE49-F238E27FC236}">
                <a16:creationId xmlns:a16="http://schemas.microsoft.com/office/drawing/2014/main" id="{A6893F31-953E-476B-9379-30760C069CE0}"/>
              </a:ext>
            </a:extLst>
          </p:cNvPr>
          <p:cNvSpPr>
            <a:spLocks noGrp="1"/>
          </p:cNvSpPr>
          <p:nvPr>
            <p:ph type="body" sz="quarter" idx="15"/>
          </p:nvPr>
        </p:nvSpPr>
        <p:spPr>
          <a:xfrm>
            <a:off x="465667" y="1239826"/>
            <a:ext cx="11260665" cy="631527"/>
          </a:xfrm>
        </p:spPr>
        <p:txBody>
          <a:bodyPr vert="horz" lIns="91440" tIns="45720" rIns="91440" bIns="45720" rtlCol="0" anchor="t">
            <a:noAutofit/>
          </a:bodyPr>
          <a:lstStyle/>
          <a:p>
            <a:pPr marL="571500" indent="-571500">
              <a:buFont typeface="Arial" pitchFamily="34" charset="0"/>
              <a:buChar char="•"/>
            </a:pPr>
            <a:r>
              <a:rPr lang="el-GR" sz="2800" dirty="0"/>
              <a:t>Πολιτιστικός τουρισμός</a:t>
            </a:r>
            <a:endParaRPr lang="en-GB" sz="2800" dirty="0"/>
          </a:p>
          <a:p>
            <a:r>
              <a:rPr lang="el-GR" sz="1800" b="0" dirty="0">
                <a:solidFill>
                  <a:schemeClr val="bg1">
                    <a:lumMod val="50000"/>
                  </a:schemeClr>
                </a:solidFill>
                <a:highlight>
                  <a:srgbClr val="FFFFFF"/>
                </a:highlight>
                <a:latin typeface="Avenir" panose="02000503020000020003"/>
                <a:cs typeface="Poppins SemiBold"/>
              </a:rPr>
              <a:t>Είναι όταν οι ταξιδιώτες αναζητούν ενεργά τα αξιοθέατα πολιτιστικής κληρονομιάς ως επίκεντρο της επίσκεψής τους, δίνοντας στον υπεύθυνο του πολιτιστικού τουρισμού ένα σημαντικό πλεονέκτημα στην αγορά με αυτού του είδους τους πελάτες.</a:t>
            </a:r>
          </a:p>
          <a:p>
            <a:endParaRPr lang="el-GR" sz="1800" b="0" dirty="0">
              <a:solidFill>
                <a:schemeClr val="bg1">
                  <a:lumMod val="50000"/>
                </a:schemeClr>
              </a:solidFill>
              <a:highlight>
                <a:srgbClr val="FFFFFF"/>
              </a:highlight>
              <a:latin typeface="Avenir" panose="02000503020000020003"/>
              <a:cs typeface="Poppins SemiBold"/>
            </a:endParaRPr>
          </a:p>
          <a:p>
            <a:pPr>
              <a:buFont typeface="Arial" pitchFamily="34" charset="0"/>
              <a:buChar char="•"/>
            </a:pPr>
            <a:r>
              <a:rPr lang="el-GR" sz="2800" dirty="0"/>
              <a:t>Βιωματικός τουρισμός</a:t>
            </a:r>
          </a:p>
          <a:p>
            <a:r>
              <a:rPr lang="el-GR" sz="1800" b="0" dirty="0">
                <a:solidFill>
                  <a:schemeClr val="bg1">
                    <a:lumMod val="50000"/>
                  </a:schemeClr>
                </a:solidFill>
                <a:highlight>
                  <a:srgbClr val="FFFFFF"/>
                </a:highlight>
                <a:latin typeface="Avenir" panose="02000503020000020003"/>
                <a:cs typeface="Poppins SemiBold"/>
              </a:rPr>
              <a:t>Ο βιωματικός τουρίστας επικεντρώνεται στην ενεργό συμμετοχή στις δραστηριότητες, την κληρονομιά και τον πολιτισμό ενός προορισμού, αντί να επισκέπτεται απλώς τον τόπο. </a:t>
            </a:r>
          </a:p>
          <a:p>
            <a:endParaRPr lang="el-GR" sz="1800" b="0" dirty="0">
              <a:solidFill>
                <a:schemeClr val="bg1">
                  <a:lumMod val="50000"/>
                </a:schemeClr>
              </a:solidFill>
              <a:highlight>
                <a:srgbClr val="FFFFFF"/>
              </a:highlight>
              <a:latin typeface="Avenir" panose="02000503020000020003"/>
              <a:cs typeface="Poppins SemiBold"/>
            </a:endParaRPr>
          </a:p>
          <a:p>
            <a:pPr>
              <a:buFont typeface="Arial" pitchFamily="34" charset="0"/>
              <a:buChar char="•"/>
            </a:pPr>
            <a:r>
              <a:rPr lang="el-GR" sz="2800" dirty="0"/>
              <a:t>Διεισδυτικός τουρισμός</a:t>
            </a:r>
          </a:p>
          <a:p>
            <a:r>
              <a:rPr lang="el-GR" sz="1800" b="0" dirty="0">
                <a:solidFill>
                  <a:schemeClr val="bg1">
                    <a:lumMod val="50000"/>
                  </a:schemeClr>
                </a:solidFill>
                <a:highlight>
                  <a:srgbClr val="FFFFFF"/>
                </a:highlight>
                <a:latin typeface="Avenir" panose="02000503020000020003"/>
                <a:cs typeface="Poppins SemiBold"/>
              </a:rPr>
              <a:t>Ο </a:t>
            </a:r>
            <a:r>
              <a:rPr lang="el-GR" sz="1800" b="0" dirty="0" err="1">
                <a:solidFill>
                  <a:schemeClr val="bg1">
                    <a:lumMod val="50000"/>
                  </a:schemeClr>
                </a:solidFill>
                <a:highlight>
                  <a:srgbClr val="FFFFFF"/>
                </a:highlight>
                <a:latin typeface="Avenir" panose="02000503020000020003"/>
                <a:cs typeface="Poppins SemiBold"/>
              </a:rPr>
              <a:t>διειδυτικός</a:t>
            </a:r>
            <a:r>
              <a:rPr lang="el-GR" sz="1800" b="0" dirty="0">
                <a:solidFill>
                  <a:schemeClr val="bg1">
                    <a:lumMod val="50000"/>
                  </a:schemeClr>
                </a:solidFill>
                <a:highlight>
                  <a:srgbClr val="FFFFFF"/>
                </a:highlight>
                <a:latin typeface="Avenir" panose="02000503020000020003"/>
                <a:cs typeface="Poppins SemiBold"/>
              </a:rPr>
              <a:t> τουρίστας, όπως και οι δύο προηγούμενοι, αναζητά ολοένα και περισσότερο ελκυστικές και εμπλουτισμένες εμπειρίες διακοπών από </a:t>
            </a:r>
            <a:r>
              <a:rPr lang="el-GR" sz="1800" b="0" dirty="0" err="1">
                <a:solidFill>
                  <a:schemeClr val="bg1">
                    <a:lumMod val="50000"/>
                  </a:schemeClr>
                </a:solidFill>
                <a:highlight>
                  <a:srgbClr val="FFFFFF"/>
                </a:highlight>
                <a:latin typeface="Avenir" panose="02000503020000020003"/>
                <a:cs typeface="Poppins SemiBold"/>
              </a:rPr>
              <a:t>ό,τι</a:t>
            </a:r>
            <a:r>
              <a:rPr lang="el-GR" sz="1800" b="0" dirty="0">
                <a:solidFill>
                  <a:schemeClr val="bg1">
                    <a:lumMod val="50000"/>
                  </a:schemeClr>
                </a:solidFill>
                <a:highlight>
                  <a:srgbClr val="FFFFFF"/>
                </a:highlight>
                <a:latin typeface="Avenir" panose="02000503020000020003"/>
                <a:cs typeface="Poppins SemiBold"/>
              </a:rPr>
              <a:t> στο παρελθόν.</a:t>
            </a:r>
            <a:endParaRPr lang="en-US" sz="1800" b="0" dirty="0">
              <a:solidFill>
                <a:schemeClr val="bg1">
                  <a:lumMod val="50000"/>
                </a:schemeClr>
              </a:solidFill>
              <a:highlight>
                <a:srgbClr val="FFFFFF"/>
              </a:highlight>
              <a:latin typeface="Avenir" panose="02000503020000020003"/>
              <a:cs typeface="Poppins SemiBold"/>
            </a:endParaRPr>
          </a:p>
        </p:txBody>
      </p:sp>
    </p:spTree>
    <p:extLst>
      <p:ext uri="{BB962C8B-B14F-4D97-AF65-F5344CB8AC3E}">
        <p14:creationId xmlns:p14="http://schemas.microsoft.com/office/powerpoint/2010/main" val="568098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5"/>
          </p:nvPr>
        </p:nvSpPr>
        <p:spPr>
          <a:xfrm>
            <a:off x="386080" y="283837"/>
            <a:ext cx="6197600" cy="6290326"/>
          </a:xfrm>
        </p:spPr>
        <p:txBody>
          <a:bodyPr/>
          <a:lstStyle/>
          <a:p>
            <a:pPr>
              <a:lnSpc>
                <a:spcPct val="115000"/>
              </a:lnSpc>
              <a:spcBef>
                <a:spcPts val="1100"/>
              </a:spcBef>
              <a:buClr>
                <a:schemeClr val="dk1"/>
              </a:buClr>
              <a:buSzPts val="1100"/>
            </a:pPr>
            <a:r>
              <a:rPr lang="el-GR" dirty="0"/>
              <a:t>Πολιτιστικά διεισδυτικές εμπειρίες</a:t>
            </a:r>
          </a:p>
          <a:p>
            <a:pPr>
              <a:lnSpc>
                <a:spcPct val="115000"/>
              </a:lnSpc>
              <a:spcBef>
                <a:spcPts val="1100"/>
              </a:spcBef>
              <a:buClr>
                <a:schemeClr val="dk1"/>
              </a:buClr>
              <a:buSzPts val="1100"/>
            </a:pPr>
            <a:r>
              <a:rPr lang="el-GR" sz="2000" b="0" dirty="0">
                <a:solidFill>
                  <a:schemeClr val="bg1">
                    <a:lumMod val="50000"/>
                  </a:schemeClr>
                </a:solidFill>
                <a:latin typeface="Avenir" panose="02000503020000020003"/>
              </a:rPr>
              <a:t>Οι Πολιτιστικές Εμπειρίες Βύθισης είναι η εσωτερική φωνή ενός τόπου πολιτιστικής κληρονομιάς. Πρέπει να είναι σε θέση να:</a:t>
            </a:r>
          </a:p>
          <a:p>
            <a:pPr>
              <a:lnSpc>
                <a:spcPct val="115000"/>
              </a:lnSpc>
              <a:spcBef>
                <a:spcPts val="1100"/>
              </a:spcBef>
              <a:buClr>
                <a:schemeClr val="dk1"/>
              </a:buClr>
              <a:buSzPts val="1100"/>
              <a:buFont typeface="Arial" pitchFamily="34" charset="0"/>
              <a:buChar char="•"/>
            </a:pPr>
            <a:r>
              <a:rPr lang="el-GR" sz="2000" dirty="0">
                <a:solidFill>
                  <a:schemeClr val="bg1">
                    <a:lumMod val="50000"/>
                  </a:schemeClr>
                </a:solidFill>
                <a:latin typeface="Avenir" panose="02000503020000020003"/>
              </a:rPr>
              <a:t>Να δημιουργούν </a:t>
            </a:r>
            <a:r>
              <a:rPr lang="el-GR" sz="2000" b="0" dirty="0">
                <a:solidFill>
                  <a:schemeClr val="bg1">
                    <a:lumMod val="50000"/>
                  </a:schemeClr>
                </a:solidFill>
                <a:latin typeface="Avenir" panose="02000503020000020003"/>
              </a:rPr>
              <a:t>ένα πραγματικό ανταγωνιστικό πλεονέκτημα για τον χώρο,</a:t>
            </a:r>
          </a:p>
          <a:p>
            <a:pPr>
              <a:lnSpc>
                <a:spcPct val="115000"/>
              </a:lnSpc>
              <a:spcBef>
                <a:spcPts val="1100"/>
              </a:spcBef>
              <a:buClr>
                <a:schemeClr val="dk1"/>
              </a:buClr>
              <a:buSzPts val="1100"/>
              <a:buFont typeface="Arial" pitchFamily="34" charset="0"/>
              <a:buChar char="•"/>
            </a:pPr>
            <a:r>
              <a:rPr lang="el-GR" sz="2000" dirty="0">
                <a:solidFill>
                  <a:schemeClr val="bg1">
                    <a:lumMod val="50000"/>
                  </a:schemeClr>
                </a:solidFill>
                <a:latin typeface="Avenir" panose="02000503020000020003"/>
              </a:rPr>
              <a:t>Να εστιάζουν </a:t>
            </a:r>
            <a:r>
              <a:rPr lang="el-GR" sz="2000" b="0" dirty="0">
                <a:solidFill>
                  <a:schemeClr val="bg1">
                    <a:lumMod val="50000"/>
                  </a:schemeClr>
                </a:solidFill>
                <a:latin typeface="Avenir" panose="02000503020000020003"/>
              </a:rPr>
              <a:t>σε αυτό που είναι πραγματικά μοναδικό, αξιομνημόνευτο και ελκυστικό στην περιοχή,</a:t>
            </a:r>
          </a:p>
          <a:p>
            <a:pPr>
              <a:lnSpc>
                <a:spcPct val="115000"/>
              </a:lnSpc>
              <a:spcBef>
                <a:spcPts val="1100"/>
              </a:spcBef>
              <a:buClr>
                <a:schemeClr val="dk1"/>
              </a:buClr>
              <a:buSzPts val="1100"/>
              <a:buFont typeface="Arial" pitchFamily="34" charset="0"/>
              <a:buChar char="•"/>
            </a:pPr>
            <a:r>
              <a:rPr lang="el-GR" sz="2000" dirty="0">
                <a:solidFill>
                  <a:schemeClr val="bg1">
                    <a:lumMod val="50000"/>
                  </a:schemeClr>
                </a:solidFill>
                <a:latin typeface="Avenir" panose="02000503020000020003"/>
              </a:rPr>
              <a:t>Να ανταποκρίνονται </a:t>
            </a:r>
            <a:r>
              <a:rPr lang="el-GR" sz="2000" b="0" dirty="0">
                <a:solidFill>
                  <a:schemeClr val="bg1">
                    <a:lumMod val="50000"/>
                  </a:schemeClr>
                </a:solidFill>
                <a:latin typeface="Avenir" panose="02000503020000020003"/>
              </a:rPr>
              <a:t>στις ανάγκες του κοινού-στόχου.</a:t>
            </a:r>
          </a:p>
          <a:p>
            <a:pPr>
              <a:lnSpc>
                <a:spcPct val="115000"/>
              </a:lnSpc>
              <a:spcBef>
                <a:spcPts val="1100"/>
              </a:spcBef>
              <a:buClr>
                <a:schemeClr val="dk1"/>
              </a:buClr>
              <a:buSzPts val="1100"/>
            </a:pPr>
            <a:r>
              <a:rPr lang="el-GR" sz="2000" b="0" i="1" dirty="0">
                <a:solidFill>
                  <a:schemeClr val="bg1">
                    <a:lumMod val="50000"/>
                  </a:schemeClr>
                </a:solidFill>
                <a:latin typeface="Avenir" panose="02000503020000020003"/>
              </a:rPr>
              <a:t>Σε μεταγενέστερες ενότητες, θα εξετάσουμε λεπτομερέστερα πώς να σχεδιάσετε καθηλωτικές τουριστικές εμπειρίες για τους επισκέπτες σας.</a:t>
            </a:r>
            <a:endParaRPr lang="en-GB" sz="2400" b="0" i="1" dirty="0">
              <a:solidFill>
                <a:schemeClr val="bg1">
                  <a:lumMod val="50000"/>
                </a:schemeClr>
              </a:solidFill>
              <a:highlight>
                <a:srgbClr val="FFFFFF"/>
              </a:highlight>
              <a:latin typeface="Avenir" panose="02000503020000020003"/>
            </a:endParaRPr>
          </a:p>
        </p:txBody>
      </p:sp>
      <p:pic>
        <p:nvPicPr>
          <p:cNvPr id="6" name="Picture Placeholder 5">
            <a:extLst>
              <a:ext uri="{FF2B5EF4-FFF2-40B4-BE49-F238E27FC236}">
                <a16:creationId xmlns:a16="http://schemas.microsoft.com/office/drawing/2014/main" id="{475B9080-F063-4D9C-BB68-DBAF3DAA14E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3837" r="13837"/>
          <a:stretch>
            <a:fillRect/>
          </a:stretch>
        </p:blipFill>
        <p:spPr>
          <a:xfrm>
            <a:off x="7088637" y="3028280"/>
            <a:ext cx="3691822" cy="3829719"/>
          </a:xfrm>
        </p:spPr>
      </p:pic>
    </p:spTree>
    <p:extLst>
      <p:ext uri="{BB962C8B-B14F-4D97-AF65-F5344CB8AC3E}">
        <p14:creationId xmlns:p14="http://schemas.microsoft.com/office/powerpoint/2010/main" val="94727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p:cNvSpPr>
            <a:spLocks noGrp="1"/>
          </p:cNvSpPr>
          <p:nvPr>
            <p:ph type="sldNum" sz="quarter" idx="14"/>
          </p:nvPr>
        </p:nvSpPr>
        <p:spPr/>
        <p:txBody>
          <a:bodyPr/>
          <a:lstStyle/>
          <a:p>
            <a:fld id="{9C527BFA-2C0E-4CEC-B6A5-913A56FEF4B4}" type="slidenum">
              <a:rPr lang="en-GB" smtClean="0"/>
              <a:pPr/>
              <a:t>13</a:t>
            </a:fld>
            <a:endParaRPr lang="en-GB" dirty="0"/>
          </a:p>
        </p:txBody>
      </p:sp>
      <p:sp>
        <p:nvSpPr>
          <p:cNvPr id="3" name="Označba mesta besedila 2"/>
          <p:cNvSpPr>
            <a:spLocks noGrp="1"/>
          </p:cNvSpPr>
          <p:nvPr>
            <p:ph type="body" sz="quarter" idx="15"/>
          </p:nvPr>
        </p:nvSpPr>
        <p:spPr>
          <a:xfrm>
            <a:off x="533770" y="1198614"/>
            <a:ext cx="11260668" cy="631527"/>
          </a:xfrm>
        </p:spPr>
        <p:txBody>
          <a:bodyPr/>
          <a:lstStyle/>
          <a:p>
            <a:r>
              <a:rPr lang="el-GR" sz="3200" dirty="0"/>
              <a:t>Καταιγισμός ιδεών σχετικά με τα κίνητρά σας για ταξίδια </a:t>
            </a:r>
            <a:endParaRPr lang="en-GB" sz="3200" dirty="0"/>
          </a:p>
          <a:p>
            <a:endParaRPr lang="en-GB" dirty="0"/>
          </a:p>
          <a:p>
            <a:endParaRPr lang="en-GB" dirty="0"/>
          </a:p>
        </p:txBody>
      </p:sp>
      <p:sp>
        <p:nvSpPr>
          <p:cNvPr id="4" name="Označba mesta besedila 3"/>
          <p:cNvSpPr>
            <a:spLocks noGrp="1"/>
          </p:cNvSpPr>
          <p:nvPr>
            <p:ph type="body" sz="quarter" idx="19"/>
          </p:nvPr>
        </p:nvSpPr>
        <p:spPr>
          <a:xfrm>
            <a:off x="533772" y="1718552"/>
            <a:ext cx="11260666" cy="4649059"/>
          </a:xfrm>
        </p:spPr>
        <p:txBody>
          <a:bodyPr numCol="1"/>
          <a:lstStyle/>
          <a:p>
            <a:endParaRPr lang="en-GB" sz="1800" dirty="0"/>
          </a:p>
          <a:p>
            <a:endParaRPr lang="el-GR" i="1" dirty="0"/>
          </a:p>
          <a:p>
            <a:r>
              <a:rPr lang="el-GR" sz="2200" i="1" dirty="0"/>
              <a:t>Μπορείτε να γράψετε ιδέες γενικά ή να είστε πολύ συγκεκριμένοι: </a:t>
            </a:r>
          </a:p>
          <a:p>
            <a:endParaRPr lang="el-GR" sz="2200" i="1" dirty="0"/>
          </a:p>
          <a:p>
            <a:r>
              <a:rPr lang="el-GR" sz="2200" i="1" dirty="0"/>
              <a:t>Μερικές συμβουλές:</a:t>
            </a:r>
          </a:p>
          <a:p>
            <a:endParaRPr lang="el-GR" sz="2200" i="1" dirty="0"/>
          </a:p>
          <a:p>
            <a:pPr>
              <a:buFont typeface="Arial" pitchFamily="34" charset="0"/>
              <a:buChar char="•"/>
            </a:pPr>
            <a:r>
              <a:rPr lang="el-GR" sz="2200" i="1" dirty="0"/>
              <a:t>Τροφή</a:t>
            </a:r>
          </a:p>
          <a:p>
            <a:pPr>
              <a:buFont typeface="Arial" pitchFamily="34" charset="0"/>
              <a:buChar char="•"/>
            </a:pPr>
            <a:r>
              <a:rPr lang="el-GR" sz="2200" i="1" dirty="0"/>
              <a:t>Φυσική κληρονομιά (παρακολουθήστε ένα </a:t>
            </a:r>
            <a:r>
              <a:rPr lang="el-GR" sz="2200" i="1" dirty="0">
                <a:hlinkClick r:id="rId3"/>
              </a:rPr>
              <a:t>παράδειγμα φυσικής κληρονομιάς </a:t>
            </a:r>
            <a:r>
              <a:rPr lang="el-GR" sz="2200" i="1" dirty="0"/>
              <a:t>) </a:t>
            </a:r>
          </a:p>
          <a:p>
            <a:pPr>
              <a:buFont typeface="Arial" pitchFamily="34" charset="0"/>
              <a:buChar char="•"/>
            </a:pPr>
            <a:r>
              <a:rPr lang="el-GR" sz="2200" i="1" dirty="0"/>
              <a:t>Πολιτιστική κληρονομιά (δείτε ένα </a:t>
            </a:r>
            <a:r>
              <a:rPr lang="el-GR" sz="2200" i="1" dirty="0">
                <a:hlinkClick r:id="rId4"/>
              </a:rPr>
              <a:t>παράδειγμα</a:t>
            </a:r>
            <a:r>
              <a:rPr lang="el-GR" sz="2200" i="1" dirty="0"/>
              <a:t>)</a:t>
            </a:r>
          </a:p>
          <a:p>
            <a:pPr>
              <a:buFont typeface="Arial" pitchFamily="34" charset="0"/>
              <a:buChar char="•"/>
            </a:pPr>
            <a:r>
              <a:rPr lang="el-GR" sz="2200" i="1" dirty="0"/>
              <a:t>Δημοφιλή μέρη (δείτε ένα </a:t>
            </a:r>
            <a:r>
              <a:rPr lang="el-GR" sz="2200" i="1" dirty="0">
                <a:hlinkClick r:id="rId5"/>
              </a:rPr>
              <a:t>παράδειγμα</a:t>
            </a:r>
            <a:r>
              <a:rPr lang="el-GR" sz="2200" i="1" dirty="0"/>
              <a:t>)</a:t>
            </a:r>
          </a:p>
          <a:p>
            <a:pPr>
              <a:buFont typeface="Arial" pitchFamily="34" charset="0"/>
              <a:buChar char="•"/>
            </a:pPr>
            <a:r>
              <a:rPr lang="el-GR" sz="2200" i="1" dirty="0"/>
              <a:t>Αθλητικές δραστηριότητες (σκι, </a:t>
            </a:r>
            <a:r>
              <a:rPr lang="el-GR" sz="2200" i="1" dirty="0" err="1"/>
              <a:t>σέρφινγκ</a:t>
            </a:r>
            <a:r>
              <a:rPr lang="el-GR" sz="2200" i="1" dirty="0"/>
              <a:t> κ.λπ.) (δείτε ένα </a:t>
            </a:r>
            <a:r>
              <a:rPr lang="el-GR" sz="2200" i="1" dirty="0">
                <a:hlinkClick r:id="rId6"/>
              </a:rPr>
              <a:t>βίντεο</a:t>
            </a:r>
            <a:r>
              <a:rPr lang="el-GR" sz="2200" i="1" dirty="0"/>
              <a:t> για τον αθλητικό τουρισμό)</a:t>
            </a:r>
          </a:p>
          <a:p>
            <a:pPr>
              <a:buFont typeface="Arial" pitchFamily="34" charset="0"/>
              <a:buChar char="•"/>
            </a:pPr>
            <a:r>
              <a:rPr lang="el-GR" sz="2200" i="1" dirty="0"/>
              <a:t>Καιρός</a:t>
            </a:r>
          </a:p>
          <a:p>
            <a:pPr>
              <a:buFont typeface="Arial" pitchFamily="34" charset="0"/>
              <a:buChar char="•"/>
            </a:pPr>
            <a:r>
              <a:rPr lang="el-GR" sz="2200" i="1" dirty="0"/>
              <a:t>Εκδηλώσεις (Ολυμπιακοί αγώνες, UEFA </a:t>
            </a:r>
            <a:r>
              <a:rPr lang="el-GR" sz="2200" i="1" dirty="0" err="1"/>
              <a:t>Champions</a:t>
            </a:r>
            <a:r>
              <a:rPr lang="el-GR" sz="2200" i="1" dirty="0"/>
              <a:t> </a:t>
            </a:r>
            <a:r>
              <a:rPr lang="el-GR" sz="2200" i="1" dirty="0" err="1"/>
              <a:t>League</a:t>
            </a:r>
            <a:r>
              <a:rPr lang="el-GR" sz="2200" i="1" dirty="0"/>
              <a:t>, </a:t>
            </a:r>
            <a:r>
              <a:rPr lang="el-GR" sz="2200" i="1" dirty="0" err="1"/>
              <a:t>Expo</a:t>
            </a:r>
            <a:r>
              <a:rPr lang="el-GR" sz="2200" i="1" dirty="0"/>
              <a:t>, κ.λπ.)</a:t>
            </a:r>
            <a:endParaRPr lang="en-GB" sz="2200" dirty="0"/>
          </a:p>
        </p:txBody>
      </p:sp>
      <p:sp>
        <p:nvSpPr>
          <p:cNvPr id="5" name="Označba mesta besedila 2">
            <a:extLst>
              <a:ext uri="{FF2B5EF4-FFF2-40B4-BE49-F238E27FC236}">
                <a16:creationId xmlns:a16="http://schemas.microsoft.com/office/drawing/2014/main" id="{A2068F7D-16F0-463A-9CEE-4752E87B8BFD}"/>
              </a:ext>
            </a:extLst>
          </p:cNvPr>
          <p:cNvSpPr txBox="1">
            <a:spLocks/>
          </p:cNvSpPr>
          <p:nvPr/>
        </p:nvSpPr>
        <p:spPr>
          <a:xfrm>
            <a:off x="533770" y="62588"/>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An opening group exercise: </a:t>
            </a:r>
          </a:p>
        </p:txBody>
      </p:sp>
    </p:spTree>
    <p:extLst>
      <p:ext uri="{BB962C8B-B14F-4D97-AF65-F5344CB8AC3E}">
        <p14:creationId xmlns:p14="http://schemas.microsoft.com/office/powerpoint/2010/main" val="279562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2" y="4832266"/>
            <a:ext cx="7735886" cy="631527"/>
          </a:xfrm>
        </p:spPr>
        <p:txBody>
          <a:bodyPr/>
          <a:lstStyle/>
          <a:p>
            <a:pPr>
              <a:spcBef>
                <a:spcPts val="0"/>
              </a:spcBef>
            </a:pPr>
            <a:r>
              <a:rPr lang="el-GR" sz="4000" dirty="0"/>
              <a:t>Τι είναι η ψηφιακή πολιτιστική κληρονομιά</a:t>
            </a:r>
          </a:p>
          <a:p>
            <a:pPr lvl="0">
              <a:spcBef>
                <a:spcPts val="0"/>
              </a:spcBef>
            </a:pPr>
            <a:endParaRPr lang="en-US" sz="4000" dirty="0">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923681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15</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563051" y="1533402"/>
            <a:ext cx="11260668" cy="631527"/>
          </a:xfrm>
        </p:spPr>
        <p:txBody>
          <a:bodyPr/>
          <a:lstStyle/>
          <a:p>
            <a:r>
              <a:rPr lang="el-GR" dirty="0"/>
              <a:t>Ψηφιακή τεχνολογία: όχι ένα εργαλείο, ένας ορίζοντας</a:t>
            </a:r>
          </a:p>
        </p:txBody>
      </p:sp>
      <p:sp>
        <p:nvSpPr>
          <p:cNvPr id="3" name="Rectangle 2">
            <a:extLst>
              <a:ext uri="{FF2B5EF4-FFF2-40B4-BE49-F238E27FC236}">
                <a16:creationId xmlns:a16="http://schemas.microsoft.com/office/drawing/2014/main" id="{26C03C40-4EFE-4C79-A8C6-D24BF7EFEBB9}"/>
              </a:ext>
            </a:extLst>
          </p:cNvPr>
          <p:cNvSpPr/>
          <p:nvPr/>
        </p:nvSpPr>
        <p:spPr>
          <a:xfrm>
            <a:off x="563051" y="2643748"/>
            <a:ext cx="10064309" cy="3046988"/>
          </a:xfrm>
          <a:prstGeom prst="rect">
            <a:avLst/>
          </a:prstGeom>
        </p:spPr>
        <p:txBody>
          <a:bodyPr wrap="square" lIns="91440" tIns="45720" rIns="91440" bIns="45720" anchor="t">
            <a:spAutoFit/>
          </a:bodyPr>
          <a:lstStyle/>
          <a:p>
            <a:pPr lvl="0" algn="just">
              <a:buClr>
                <a:schemeClr val="dk1"/>
              </a:buClr>
              <a:buSzPts val="1100"/>
            </a:pPr>
            <a:r>
              <a:rPr lang="el-GR" sz="2400" dirty="0">
                <a:solidFill>
                  <a:srgbClr val="E43794"/>
                </a:solidFill>
                <a:latin typeface="Avenir" panose="02000503020000020003"/>
              </a:rPr>
              <a:t>Στις μέρες μας, η ψηφιακή τεχνολογία δεν μπορεί να θεωρηθεί ως κάτι ξέχωρο από την πραγματικότητα, αλλά είναι ένα πλαίσιο μέσω του οποίου αλληλεπιδρούμε με τον κόσμο γύρω μας. </a:t>
            </a:r>
          </a:p>
          <a:p>
            <a:pPr algn="just">
              <a:buClr>
                <a:schemeClr val="dk1"/>
              </a:buClr>
              <a:buSzPts val="1100"/>
            </a:pPr>
            <a:endParaRPr lang="el-GR" sz="2400" dirty="0">
              <a:solidFill>
                <a:srgbClr val="7F7F7F"/>
              </a:solidFill>
              <a:latin typeface="Avenir" panose="02000503020000020003"/>
            </a:endParaRPr>
          </a:p>
          <a:p>
            <a:pPr algn="just">
              <a:buClr>
                <a:schemeClr val="dk1"/>
              </a:buClr>
              <a:buSzPts val="1100"/>
            </a:pPr>
            <a:r>
              <a:rPr lang="el-GR" sz="2400" dirty="0">
                <a:solidFill>
                  <a:srgbClr val="7F7F7F"/>
                </a:solidFill>
                <a:latin typeface="Avenir" panose="02000503020000020003"/>
              </a:rPr>
              <a:t>Οι οργανισμοί και οι επιχειρήσεις πολιτιστικής και πολιτιστικής κληρονομιάς έρχονται περισσότερο από ποτέ αντιμέτωποι με </a:t>
            </a:r>
            <a:r>
              <a:rPr lang="el-GR" sz="2400" dirty="0">
                <a:solidFill>
                  <a:srgbClr val="E43794"/>
                </a:solidFill>
                <a:latin typeface="Avenir" panose="02000503020000020003"/>
              </a:rPr>
              <a:t>τη σημασία της ύπαρξης μιας ψηφιακής στρατηγικής</a:t>
            </a:r>
            <a:r>
              <a:rPr lang="el-GR" sz="2400" dirty="0">
                <a:solidFill>
                  <a:srgbClr val="7F7F7F"/>
                </a:solidFill>
                <a:latin typeface="Avenir" panose="02000503020000020003"/>
              </a:rPr>
              <a:t> όχι μόνο για τη διατήρηση αλλά και για την προώθηση της πολιτιστικής κληρονομιάς. </a:t>
            </a:r>
            <a:endParaRPr lang="en-US" sz="2400" dirty="0">
              <a:solidFill>
                <a:srgbClr val="7F7F7F"/>
              </a:solidFill>
              <a:latin typeface="Avenir" panose="02000503020000020003"/>
            </a:endParaRPr>
          </a:p>
        </p:txBody>
      </p:sp>
    </p:spTree>
    <p:extLst>
      <p:ext uri="{BB962C8B-B14F-4D97-AF65-F5344CB8AC3E}">
        <p14:creationId xmlns:p14="http://schemas.microsoft.com/office/powerpoint/2010/main" val="299060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5" name="Text Placeholder 4">
            <a:extLst>
              <a:ext uri="{FF2B5EF4-FFF2-40B4-BE49-F238E27FC236}">
                <a16:creationId xmlns:a16="http://schemas.microsoft.com/office/drawing/2014/main" id="{62EF7AB8-4ED6-4501-8192-F4D029DAE5BE}"/>
              </a:ext>
            </a:extLst>
          </p:cNvPr>
          <p:cNvSpPr>
            <a:spLocks noGrp="1"/>
          </p:cNvSpPr>
          <p:nvPr>
            <p:ph type="body" sz="quarter" idx="15"/>
          </p:nvPr>
        </p:nvSpPr>
        <p:spPr>
          <a:xfrm>
            <a:off x="508000" y="922081"/>
            <a:ext cx="11260668" cy="631527"/>
          </a:xfrm>
        </p:spPr>
        <p:txBody>
          <a:bodyPr/>
          <a:lstStyle/>
          <a:p>
            <a:r>
              <a:rPr lang="el-GR" dirty="0"/>
              <a:t>Ψηφιακή τεχνολογία: όχι ένα εργαλείο, ένας ορίζοντας</a:t>
            </a:r>
          </a:p>
        </p:txBody>
      </p:sp>
      <p:sp>
        <p:nvSpPr>
          <p:cNvPr id="3" name="Rectangle 2">
            <a:extLst>
              <a:ext uri="{FF2B5EF4-FFF2-40B4-BE49-F238E27FC236}">
                <a16:creationId xmlns:a16="http://schemas.microsoft.com/office/drawing/2014/main" id="{26C03C40-4EFE-4C79-A8C6-D24BF7EFEBB9}"/>
              </a:ext>
            </a:extLst>
          </p:cNvPr>
          <p:cNvSpPr/>
          <p:nvPr/>
        </p:nvSpPr>
        <p:spPr>
          <a:xfrm>
            <a:off x="508000" y="1773498"/>
            <a:ext cx="11104880" cy="4154984"/>
          </a:xfrm>
          <a:prstGeom prst="rect">
            <a:avLst/>
          </a:prstGeom>
        </p:spPr>
        <p:txBody>
          <a:bodyPr wrap="square">
            <a:spAutoFit/>
          </a:bodyPr>
          <a:lstStyle/>
          <a:p>
            <a:pPr lvl="0" algn="just">
              <a:buClr>
                <a:schemeClr val="dk1"/>
              </a:buClr>
              <a:buSzPts val="1100"/>
            </a:pPr>
            <a:r>
              <a:rPr lang="el-GR" sz="2400" dirty="0">
                <a:solidFill>
                  <a:srgbClr val="7F7F7F"/>
                </a:solidFill>
                <a:latin typeface="Avenir" panose="02000503020000020003"/>
              </a:rPr>
              <a:t>Σε γενικές γραμμές, η ψηφιοποίηση της πολιτιστικής κληρονομιάς αναφέρεται </a:t>
            </a:r>
            <a:r>
              <a:rPr lang="el-GR" sz="2400" dirty="0">
                <a:solidFill>
                  <a:srgbClr val="E43794"/>
                </a:solidFill>
                <a:latin typeface="Avenir" panose="02000503020000020003"/>
              </a:rPr>
              <a:t>στη χρήση ψηφιακών τεχνολογιών για τη διάθεση αντικειμένων και υπηρεσιών πολιτιστικής κληρονομιάς σε ψηφιακή μορφή.</a:t>
            </a:r>
            <a:r>
              <a:rPr lang="el-GR" sz="2400" dirty="0">
                <a:solidFill>
                  <a:srgbClr val="7F7F7F"/>
                </a:solidFill>
                <a:latin typeface="Avenir" panose="02000503020000020003"/>
              </a:rPr>
              <a:t> Η προσέγγιση αυτή μπορεί να εφαρμοστεί σε </a:t>
            </a:r>
            <a:r>
              <a:rPr lang="el-GR" sz="2400" dirty="0">
                <a:solidFill>
                  <a:srgbClr val="E43794"/>
                </a:solidFill>
                <a:latin typeface="Avenir" panose="02000503020000020003"/>
              </a:rPr>
              <a:t>διάφορες πτυχές του έργου ενός πολιτιστικού οργανισμού, </a:t>
            </a:r>
            <a:r>
              <a:rPr lang="el-GR" sz="2400" dirty="0">
                <a:solidFill>
                  <a:srgbClr val="7F7F7F"/>
                </a:solidFill>
                <a:latin typeface="Avenir" panose="02000503020000020003"/>
              </a:rPr>
              <a:t>όπως</a:t>
            </a:r>
          </a:p>
          <a:p>
            <a:pPr lvl="0" algn="just">
              <a:buClr>
                <a:schemeClr val="dk1"/>
              </a:buClr>
              <a:buSzPts val="1100"/>
            </a:pPr>
            <a:endParaRPr lang="el-GR" sz="2400" dirty="0">
              <a:solidFill>
                <a:srgbClr val="7F7F7F"/>
              </a:solidFill>
              <a:latin typeface="Avenir" panose="02000503020000020003"/>
            </a:endParaRPr>
          </a:p>
          <a:p>
            <a:pPr lvl="0" algn="just">
              <a:buClr>
                <a:schemeClr val="dk1"/>
              </a:buClr>
              <a:buSzPts val="1100"/>
              <a:buFont typeface="Arial" pitchFamily="34" charset="0"/>
              <a:buChar char="•"/>
            </a:pPr>
            <a:r>
              <a:rPr lang="el-GR" sz="2400" dirty="0">
                <a:solidFill>
                  <a:srgbClr val="7F7F7F"/>
                </a:solidFill>
                <a:latin typeface="Avenir" panose="02000503020000020003"/>
              </a:rPr>
              <a:t>επικοινωνία</a:t>
            </a:r>
          </a:p>
          <a:p>
            <a:pPr lvl="0" algn="just">
              <a:buClr>
                <a:schemeClr val="dk1"/>
              </a:buClr>
              <a:buSzPts val="1100"/>
              <a:buFont typeface="Arial" pitchFamily="34" charset="0"/>
              <a:buChar char="•"/>
            </a:pPr>
            <a:r>
              <a:rPr lang="el-GR" sz="2400" dirty="0">
                <a:solidFill>
                  <a:srgbClr val="7F7F7F"/>
                </a:solidFill>
                <a:latin typeface="Avenir" panose="02000503020000020003"/>
              </a:rPr>
              <a:t>εμπλοκή του κοινού</a:t>
            </a:r>
          </a:p>
          <a:p>
            <a:pPr lvl="0" algn="just">
              <a:buClr>
                <a:schemeClr val="dk1"/>
              </a:buClr>
              <a:buSzPts val="1100"/>
              <a:buFont typeface="Arial" pitchFamily="34" charset="0"/>
              <a:buChar char="•"/>
            </a:pPr>
            <a:r>
              <a:rPr lang="el-GR" sz="2400" dirty="0">
                <a:solidFill>
                  <a:srgbClr val="7F7F7F"/>
                </a:solidFill>
                <a:latin typeface="Avenir" panose="02000503020000020003"/>
              </a:rPr>
              <a:t>αποδελτίωση  </a:t>
            </a:r>
          </a:p>
          <a:p>
            <a:pPr lvl="0" algn="just">
              <a:buClr>
                <a:schemeClr val="dk1"/>
              </a:buClr>
              <a:buSzPts val="1100"/>
              <a:buFont typeface="Arial" pitchFamily="34" charset="0"/>
              <a:buChar char="•"/>
            </a:pPr>
            <a:r>
              <a:rPr lang="el-GR" sz="2400" dirty="0">
                <a:solidFill>
                  <a:srgbClr val="7F7F7F"/>
                </a:solidFill>
                <a:latin typeface="Avenir" panose="02000503020000020003"/>
              </a:rPr>
              <a:t>συντήρηση</a:t>
            </a:r>
          </a:p>
          <a:p>
            <a:pPr lvl="0" algn="just">
              <a:buClr>
                <a:schemeClr val="dk1"/>
              </a:buClr>
              <a:buSzPts val="1100"/>
              <a:buFont typeface="Arial" pitchFamily="34" charset="0"/>
              <a:buChar char="•"/>
            </a:pPr>
            <a:r>
              <a:rPr lang="el-GR" sz="2400" dirty="0">
                <a:solidFill>
                  <a:srgbClr val="7F7F7F"/>
                </a:solidFill>
                <a:latin typeface="Avenir" panose="02000503020000020003"/>
              </a:rPr>
              <a:t>εκπαίδευση </a:t>
            </a:r>
          </a:p>
          <a:p>
            <a:pPr lvl="0" algn="just">
              <a:buClr>
                <a:schemeClr val="dk1"/>
              </a:buClr>
              <a:buSzPts val="1100"/>
              <a:buFont typeface="Arial" pitchFamily="34" charset="0"/>
              <a:buChar char="•"/>
            </a:pPr>
            <a:r>
              <a:rPr lang="el-GR" sz="2400" dirty="0">
                <a:solidFill>
                  <a:srgbClr val="7F7F7F"/>
                </a:solidFill>
                <a:latin typeface="Avenir" panose="02000503020000020003"/>
              </a:rPr>
              <a:t>έρευνα</a:t>
            </a:r>
            <a:endParaRPr lang="sl-SI" sz="2400" dirty="0">
              <a:solidFill>
                <a:srgbClr val="7F7F7F"/>
              </a:solidFill>
            </a:endParaRPr>
          </a:p>
        </p:txBody>
      </p:sp>
    </p:spTree>
    <p:extLst>
      <p:ext uri="{BB962C8B-B14F-4D97-AF65-F5344CB8AC3E}">
        <p14:creationId xmlns:p14="http://schemas.microsoft.com/office/powerpoint/2010/main" val="143219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651634" y="1"/>
            <a:ext cx="4888733"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1">
            <a:extLst>
              <a:ext uri="{FF2B5EF4-FFF2-40B4-BE49-F238E27FC236}">
                <a16:creationId xmlns:a16="http://schemas.microsoft.com/office/drawing/2014/main" id="{AF06F3A4-2F05-48AD-A6B0-0AA6B62E9A96}"/>
              </a:ext>
            </a:extLst>
          </p:cNvPr>
          <p:cNvSpPr>
            <a:spLocks noGrp="1"/>
          </p:cNvSpPr>
          <p:nvPr>
            <p:ph type="sldNum" sz="quarter" idx="14"/>
          </p:nvPr>
        </p:nvSpPr>
        <p:spPr/>
        <p:txBody>
          <a:bodyPr/>
          <a:lstStyle/>
          <a:p>
            <a:fld id="{9C527BFA-2C0E-4CEC-B6A5-913A56FEF4B4}" type="slidenum">
              <a:rPr lang="fr-CA" smtClean="0"/>
              <a:pPr/>
              <a:t>17</a:t>
            </a:fld>
            <a:endParaRPr lang="fr-CA" dirty="0"/>
          </a:p>
        </p:txBody>
      </p:sp>
      <p:sp>
        <p:nvSpPr>
          <p:cNvPr id="9" name="Rectangle 8">
            <a:extLst>
              <a:ext uri="{FF2B5EF4-FFF2-40B4-BE49-F238E27FC236}">
                <a16:creationId xmlns:a16="http://schemas.microsoft.com/office/drawing/2014/main" id="{5B6F3E5B-2756-4B40-B5C0-EE81E87F88C3}"/>
              </a:ext>
            </a:extLst>
          </p:cNvPr>
          <p:cNvSpPr/>
          <p:nvPr/>
        </p:nvSpPr>
        <p:spPr>
          <a:xfrm>
            <a:off x="426720" y="2115428"/>
            <a:ext cx="11147214" cy="4524315"/>
          </a:xfrm>
          <a:prstGeom prst="rect">
            <a:avLst/>
          </a:prstGeom>
        </p:spPr>
        <p:txBody>
          <a:bodyPr wrap="square" numCol="1">
            <a:spAutoFit/>
          </a:bodyPr>
          <a:lstStyle/>
          <a:p>
            <a:pPr lvl="0" algn="just">
              <a:buClr>
                <a:schemeClr val="dk1"/>
              </a:buClr>
              <a:buSzPts val="1100"/>
            </a:pPr>
            <a:r>
              <a:rPr lang="el-GR" sz="2400" dirty="0">
                <a:solidFill>
                  <a:srgbClr val="7F7F7F"/>
                </a:solidFill>
                <a:latin typeface="Avenir" panose="02000503020000020003"/>
              </a:rPr>
              <a:t>Η μετάβαση στον ψηφιακό κόσμο δεν έχει να κάνει μόνο με τη μετακίνηση των υφιστάμενων εμπειριών σε μια νέα ψηφιακή μορφή ή μέσο, αλλά κυρίως με την εκ νέου </a:t>
            </a:r>
            <a:r>
              <a:rPr lang="el-GR" sz="2400" dirty="0" err="1">
                <a:solidFill>
                  <a:srgbClr val="7F7F7F"/>
                </a:solidFill>
                <a:latin typeface="Avenir" panose="02000503020000020003"/>
              </a:rPr>
              <a:t>απνεικόνιση</a:t>
            </a:r>
            <a:r>
              <a:rPr lang="el-GR" sz="2400" dirty="0">
                <a:solidFill>
                  <a:srgbClr val="7F7F7F"/>
                </a:solidFill>
                <a:latin typeface="Avenir" panose="02000503020000020003"/>
              </a:rPr>
              <a:t> αυτών των εμπειριών για </a:t>
            </a:r>
            <a:r>
              <a:rPr lang="el-GR" sz="2400" dirty="0">
                <a:solidFill>
                  <a:srgbClr val="E43794"/>
                </a:solidFill>
                <a:latin typeface="Avenir" panose="02000503020000020003"/>
              </a:rPr>
              <a:t>τη δημιουργία νέων καθηλωτικών τρόπων αλληλεπίδρασης και εμπειρίας του πολιτισμού. </a:t>
            </a:r>
            <a:r>
              <a:rPr lang="el-GR" sz="2400" dirty="0">
                <a:solidFill>
                  <a:srgbClr val="7F7F7F"/>
                </a:solidFill>
                <a:latin typeface="Avenir" panose="02000503020000020003"/>
              </a:rPr>
              <a:t>Το σπάσιμο των ορίων μεταξύ των νέων τεχνολογιών και του πολιτισμού αποτελεί πρόσφορο έδαφος για την ανάπτυξη του τομέα σε πολλά επίπεδα.   </a:t>
            </a:r>
          </a:p>
          <a:p>
            <a:pPr lvl="0" algn="just">
              <a:buClr>
                <a:schemeClr val="dk1"/>
              </a:buClr>
              <a:buSzPts val="1100"/>
            </a:pPr>
            <a:endParaRPr lang="el-GR" sz="2400" dirty="0">
              <a:solidFill>
                <a:srgbClr val="7F7F7F"/>
              </a:solidFill>
              <a:latin typeface="Avenir" panose="02000503020000020003"/>
            </a:endParaRPr>
          </a:p>
          <a:p>
            <a:pPr lvl="0" algn="just">
              <a:buClr>
                <a:schemeClr val="dk1"/>
              </a:buClr>
              <a:buSzPts val="1100"/>
            </a:pPr>
            <a:r>
              <a:rPr lang="el-GR" sz="2400" dirty="0">
                <a:solidFill>
                  <a:srgbClr val="7F7F7F"/>
                </a:solidFill>
                <a:latin typeface="Avenir" panose="02000503020000020003"/>
              </a:rPr>
              <a:t>Η ψηφιακή τεχνολογία καθιστά την πολιτιστική κληρονομιά προσιτή σε ευρύτερα ακροατήρια, από τους ερευνητές έως το ευρύ κοινό. Αυξάνει την ικανότητά μας να κατανοούμε τους πολιτισμούς μας και να μοιραζόμαστε αυτή την κατανόηση. Προωθεί νέες συνδέσεις που ανοίγουν θετικές συζητήσεις και μας ενθαρρύνει να δούμε τα παλιά πράγματα με νέα μάτια. </a:t>
            </a:r>
            <a:endParaRPr lang="en-US" sz="2400" dirty="0">
              <a:solidFill>
                <a:srgbClr val="7F7F7F"/>
              </a:solidFill>
              <a:latin typeface="Avenir" panose="02000503020000020003"/>
            </a:endParaRPr>
          </a:p>
        </p:txBody>
      </p:sp>
      <p:sp>
        <p:nvSpPr>
          <p:cNvPr id="10" name="Text Placeholder 4">
            <a:extLst>
              <a:ext uri="{FF2B5EF4-FFF2-40B4-BE49-F238E27FC236}">
                <a16:creationId xmlns:a16="http://schemas.microsoft.com/office/drawing/2014/main" id="{5D4DE2B7-3135-45F4-81B9-B63459B5A6B8}"/>
              </a:ext>
            </a:extLst>
          </p:cNvPr>
          <p:cNvSpPr txBox="1">
            <a:spLocks/>
          </p:cNvSpPr>
          <p:nvPr/>
        </p:nvSpPr>
        <p:spPr>
          <a:xfrm>
            <a:off x="426720" y="1203375"/>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Ψηφιακή τεχνολογία: όχι ένα εργαλείο, ένας ορίζοντας</a:t>
            </a:r>
          </a:p>
        </p:txBody>
      </p:sp>
    </p:spTree>
    <p:extLst>
      <p:ext uri="{BB962C8B-B14F-4D97-AF65-F5344CB8AC3E}">
        <p14:creationId xmlns:p14="http://schemas.microsoft.com/office/powerpoint/2010/main" val="335291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7E531A-4628-4410-8B39-3F90B7AB421B}"/>
              </a:ext>
            </a:extLst>
          </p:cNvPr>
          <p:cNvSpPr>
            <a:spLocks noGrp="1"/>
          </p:cNvSpPr>
          <p:nvPr>
            <p:ph type="sldNum" sz="quarter" idx="16"/>
          </p:nvPr>
        </p:nvSpPr>
        <p:spPr/>
        <p:txBody>
          <a:bodyPr/>
          <a:lstStyle/>
          <a:p>
            <a:fld id="{9C527BFA-2C0E-4CEC-B6A5-913A56FEF4B4}" type="slidenum">
              <a:rPr lang="fr-CA" smtClean="0"/>
              <a:pPr/>
              <a:t>18</a:t>
            </a:fld>
            <a:endParaRPr lang="fr-CA" dirty="0"/>
          </a:p>
        </p:txBody>
      </p:sp>
      <p:sp>
        <p:nvSpPr>
          <p:cNvPr id="6" name="Google Shape;473;p44">
            <a:extLst>
              <a:ext uri="{FF2B5EF4-FFF2-40B4-BE49-F238E27FC236}">
                <a16:creationId xmlns:a16="http://schemas.microsoft.com/office/drawing/2014/main" id="{EC6ADBAA-E750-4F29-B812-25AB3168197E}"/>
              </a:ext>
            </a:extLst>
          </p:cNvPr>
          <p:cNvSpPr txBox="1">
            <a:spLocks/>
          </p:cNvSpPr>
          <p:nvPr/>
        </p:nvSpPr>
        <p:spPr>
          <a:xfrm>
            <a:off x="385510" y="598645"/>
            <a:ext cx="11420980" cy="4152703"/>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el-GR" sz="2000" dirty="0">
                <a:solidFill>
                  <a:srgbClr val="7F7F7F"/>
                </a:solidFill>
                <a:latin typeface="Avenir" panose="02000503020000020003"/>
              </a:rPr>
              <a:t>Η ψηφιοποίηση είναι μια θεμελιώδης </a:t>
            </a:r>
            <a:r>
              <a:rPr lang="el-GR" sz="2000" dirty="0">
                <a:solidFill>
                  <a:srgbClr val="E43794"/>
                </a:solidFill>
                <a:latin typeface="Avenir" panose="02000503020000020003"/>
              </a:rPr>
              <a:t>αλλαγή για τον πολιτιστικό τομέα</a:t>
            </a:r>
            <a:r>
              <a:rPr lang="el-GR" sz="2000" dirty="0">
                <a:solidFill>
                  <a:srgbClr val="7F7F7F"/>
                </a:solidFill>
                <a:latin typeface="Avenir" panose="02000503020000020003"/>
              </a:rPr>
              <a:t>, </a:t>
            </a:r>
            <a:r>
              <a:rPr lang="el-GR" sz="2000" dirty="0">
                <a:solidFill>
                  <a:srgbClr val="E43794"/>
                </a:solidFill>
                <a:latin typeface="Avenir" panose="02000503020000020003"/>
              </a:rPr>
              <a:t>η οποία συνεπάγεται ένα εντελώς νέο σύνολο δεξιοτήτων. Δεξιότητες όμως που μπορούν να μάθουν και να διαχειριστούν. </a:t>
            </a:r>
          </a:p>
          <a:p>
            <a:pPr marL="0" indent="0" algn="just">
              <a:spcBef>
                <a:spcPts val="0"/>
              </a:spcBef>
              <a:buClr>
                <a:schemeClr val="dk1"/>
              </a:buClr>
              <a:buSzPts val="1100"/>
              <a:buFont typeface="Arial"/>
              <a:buNone/>
            </a:pPr>
            <a:endParaRPr lang="el-GR" sz="2000" dirty="0">
              <a:solidFill>
                <a:srgbClr val="7F7F7F"/>
              </a:solidFill>
              <a:latin typeface="Avenir" panose="02000503020000020003"/>
            </a:endParaRPr>
          </a:p>
          <a:p>
            <a:pPr marL="0" indent="0" algn="just">
              <a:spcBef>
                <a:spcPts val="0"/>
              </a:spcBef>
              <a:buClr>
                <a:schemeClr val="dk1"/>
              </a:buClr>
              <a:buSzPts val="1100"/>
              <a:buFont typeface="Arial"/>
              <a:buNone/>
            </a:pPr>
            <a:r>
              <a:rPr lang="el-GR" sz="2000" dirty="0">
                <a:solidFill>
                  <a:srgbClr val="7F7F7F"/>
                </a:solidFill>
                <a:latin typeface="Avenir" panose="02000503020000020003"/>
              </a:rPr>
              <a:t>Οι πολιτιστικοί και τουριστικοί οργανισμοί πρέπει να δουν την τεχνολογία ως μια πραγματική ώθηση στο έργο τους που </a:t>
            </a:r>
            <a:r>
              <a:rPr lang="el-GR" sz="2000" dirty="0">
                <a:solidFill>
                  <a:srgbClr val="E43794"/>
                </a:solidFill>
                <a:latin typeface="Avenir" panose="02000503020000020003"/>
              </a:rPr>
              <a:t>μπορεί να δημιουργήσει μεγαλύτερη αξία και αντίκτυπο. </a:t>
            </a:r>
          </a:p>
          <a:p>
            <a:pPr marL="0" indent="0" algn="just">
              <a:spcBef>
                <a:spcPts val="0"/>
              </a:spcBef>
              <a:buClr>
                <a:schemeClr val="dk1"/>
              </a:buClr>
              <a:buSzPts val="1100"/>
              <a:buFont typeface="Arial"/>
              <a:buNone/>
            </a:pPr>
            <a:endParaRPr lang="el-GR" sz="2000" dirty="0">
              <a:solidFill>
                <a:srgbClr val="7F7F7F"/>
              </a:solidFill>
              <a:latin typeface="Avenir" panose="02000503020000020003"/>
            </a:endParaRPr>
          </a:p>
          <a:p>
            <a:pPr marL="0" indent="0" algn="just">
              <a:spcBef>
                <a:spcPts val="0"/>
              </a:spcBef>
              <a:buClr>
                <a:schemeClr val="dk1"/>
              </a:buClr>
              <a:buSzPts val="1100"/>
              <a:buFont typeface="Arial"/>
              <a:buNone/>
            </a:pPr>
            <a:r>
              <a:rPr lang="el-GR" sz="2000" dirty="0">
                <a:solidFill>
                  <a:srgbClr val="7F7F7F"/>
                </a:solidFill>
                <a:latin typeface="Avenir" panose="02000503020000020003"/>
              </a:rPr>
              <a:t>Η ψηφιοποίηση είναι μια μακροπρόθεσμη διαδικασία που μπορεί να ξεκινήσει με μικρές και χωρίς/με χαμηλό προϋπολογισμό αλλαγές για να υποστηρίξει αυτό που κάνετε και να πυροδοτήσει καινοτόμο σκέψη. Μόλις οι τεχνολογίες ενσωματωθούν στον τρόπο σκέψης και στις διαδικασίες ανάπτυξής σας, η ψηφιακή τεχνολογία μπορεί </a:t>
            </a:r>
            <a:r>
              <a:rPr lang="el-GR" sz="2000" dirty="0">
                <a:solidFill>
                  <a:srgbClr val="E43794"/>
                </a:solidFill>
                <a:latin typeface="Avenir" panose="02000503020000020003"/>
              </a:rPr>
              <a:t>να γίνει ένας στρατηγικός μοχλός που φέρνει προστιθέμενη αξία στον πολιτιστικό σας οργανισμό και στο κοινό σας. </a:t>
            </a:r>
          </a:p>
          <a:p>
            <a:pPr marL="0" indent="0" algn="just">
              <a:spcBef>
                <a:spcPts val="0"/>
              </a:spcBef>
              <a:buClr>
                <a:schemeClr val="dk1"/>
              </a:buClr>
              <a:buSzPts val="1100"/>
              <a:buFont typeface="Arial"/>
              <a:buNone/>
            </a:pPr>
            <a:r>
              <a:rPr lang="el-GR" sz="2000" dirty="0">
                <a:solidFill>
                  <a:srgbClr val="E43794"/>
                </a:solidFill>
                <a:latin typeface="Avenir" panose="02000503020000020003"/>
              </a:rPr>
              <a:t> </a:t>
            </a:r>
            <a:endParaRPr lang="en-US" sz="2000" dirty="0">
              <a:solidFill>
                <a:srgbClr val="E43794"/>
              </a:solidFill>
              <a:latin typeface="Avenir" panose="02000503020000020003"/>
            </a:endParaRPr>
          </a:p>
        </p:txBody>
      </p:sp>
      <p:pic>
        <p:nvPicPr>
          <p:cNvPr id="7" name="Google Shape;474;p44">
            <a:extLst>
              <a:ext uri="{FF2B5EF4-FFF2-40B4-BE49-F238E27FC236}">
                <a16:creationId xmlns:a16="http://schemas.microsoft.com/office/drawing/2014/main" id="{9BD93D59-9669-4D7C-901B-A05039046A9D}"/>
              </a:ext>
            </a:extLst>
          </p:cNvPr>
          <p:cNvPicPr preferRelativeResize="0"/>
          <p:nvPr/>
        </p:nvPicPr>
        <p:blipFill rotWithShape="1">
          <a:blip r:embed="rId2" cstate="print">
            <a:alphaModFix/>
          </a:blip>
          <a:srcRect l="3908" t="-1" r="3908" b="62467"/>
          <a:stretch/>
        </p:blipFill>
        <p:spPr>
          <a:xfrm>
            <a:off x="0" y="4751562"/>
            <a:ext cx="12197461" cy="2113472"/>
          </a:xfrm>
          <a:prstGeom prst="rect">
            <a:avLst/>
          </a:prstGeom>
          <a:noFill/>
          <a:ln>
            <a:noFill/>
          </a:ln>
        </p:spPr>
      </p:pic>
    </p:spTree>
    <p:extLst>
      <p:ext uri="{BB962C8B-B14F-4D97-AF65-F5344CB8AC3E}">
        <p14:creationId xmlns:p14="http://schemas.microsoft.com/office/powerpoint/2010/main" val="127495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C28A5-4BC2-458A-88C0-1C1007937BB4}"/>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6" name="TextBox 5">
            <a:extLst>
              <a:ext uri="{FF2B5EF4-FFF2-40B4-BE49-F238E27FC236}">
                <a16:creationId xmlns:a16="http://schemas.microsoft.com/office/drawing/2014/main" id="{D22C31E7-99DE-4689-869A-4098559B7C24}"/>
              </a:ext>
            </a:extLst>
          </p:cNvPr>
          <p:cNvSpPr txBox="1"/>
          <p:nvPr/>
        </p:nvSpPr>
        <p:spPr>
          <a:xfrm>
            <a:off x="139094" y="67636"/>
            <a:ext cx="10854026" cy="461665"/>
          </a:xfrm>
          <a:prstGeom prst="rect">
            <a:avLst/>
          </a:prstGeom>
          <a:noFill/>
        </p:spPr>
        <p:txBody>
          <a:bodyPr wrap="square" lIns="91440" tIns="45720" rIns="91440" bIns="45720" anchor="t">
            <a:spAutoFit/>
          </a:bodyPr>
          <a:lstStyle/>
          <a:p>
            <a:r>
              <a:rPr lang="el-GR" sz="2400" b="1" dirty="0">
                <a:solidFill>
                  <a:schemeClr val="bg1">
                    <a:lumMod val="95000"/>
                  </a:schemeClr>
                </a:solidFill>
                <a:latin typeface="Avenir" panose="02000503020000020003"/>
              </a:rPr>
              <a:t>Άσκηση: ψηφιακή πολιτιστική κληρονομιά στον οργανισμό σας</a:t>
            </a:r>
            <a:endParaRPr lang="en-GB" sz="2400" b="1">
              <a:solidFill>
                <a:schemeClr val="bg1">
                  <a:lumMod val="95000"/>
                </a:schemeClr>
              </a:solidFill>
              <a:latin typeface="Avenir" panose="02000503020000020003"/>
            </a:endParaRPr>
          </a:p>
        </p:txBody>
      </p:sp>
      <p:sp>
        <p:nvSpPr>
          <p:cNvPr id="10" name="TextBox 9">
            <a:extLst>
              <a:ext uri="{FF2B5EF4-FFF2-40B4-BE49-F238E27FC236}">
                <a16:creationId xmlns:a16="http://schemas.microsoft.com/office/drawing/2014/main" id="{D2495BEC-0F26-4F3A-813A-857A9CCC1FC7}"/>
              </a:ext>
            </a:extLst>
          </p:cNvPr>
          <p:cNvSpPr txBox="1"/>
          <p:nvPr/>
        </p:nvSpPr>
        <p:spPr>
          <a:xfrm>
            <a:off x="503853" y="1464882"/>
            <a:ext cx="6120880" cy="461665"/>
          </a:xfrm>
          <a:prstGeom prst="rect">
            <a:avLst/>
          </a:prstGeom>
          <a:noFill/>
        </p:spPr>
        <p:txBody>
          <a:bodyPr wrap="square">
            <a:spAutoFit/>
          </a:bodyPr>
          <a:lstStyle/>
          <a:p>
            <a:pPr marL="285750" indent="-285750">
              <a:buFont typeface="Wingdings" panose="05000000000000000000" pitchFamily="2" charset="2"/>
              <a:buChar char="ü"/>
            </a:pPr>
            <a:r>
              <a:rPr lang="el-GR" sz="2400" dirty="0">
                <a:solidFill>
                  <a:schemeClr val="tx1">
                    <a:lumMod val="50000"/>
                    <a:lumOff val="50000"/>
                  </a:schemeClr>
                </a:solidFill>
                <a:latin typeface="Avenir" panose="02000503020000020003"/>
              </a:rPr>
              <a:t>Ομαδικές συζητήσεις</a:t>
            </a:r>
            <a:r>
              <a:rPr lang="en-US" sz="2400" dirty="0">
                <a:solidFill>
                  <a:schemeClr val="tx1">
                    <a:lumMod val="50000"/>
                    <a:lumOff val="50000"/>
                  </a:schemeClr>
                </a:solidFill>
                <a:latin typeface="Avenir" panose="02000503020000020003"/>
              </a:rPr>
              <a:t>,</a:t>
            </a:r>
          </a:p>
        </p:txBody>
      </p:sp>
      <p:sp>
        <p:nvSpPr>
          <p:cNvPr id="14" name="TextBox 13">
            <a:extLst>
              <a:ext uri="{FF2B5EF4-FFF2-40B4-BE49-F238E27FC236}">
                <a16:creationId xmlns:a16="http://schemas.microsoft.com/office/drawing/2014/main" id="{38DD5B22-BA66-4D6C-B077-21DA5304B2A9}"/>
              </a:ext>
            </a:extLst>
          </p:cNvPr>
          <p:cNvSpPr txBox="1"/>
          <p:nvPr/>
        </p:nvSpPr>
        <p:spPr>
          <a:xfrm>
            <a:off x="494519" y="2251716"/>
            <a:ext cx="6120880" cy="461665"/>
          </a:xfrm>
          <a:prstGeom prst="rect">
            <a:avLst/>
          </a:prstGeom>
          <a:noFill/>
        </p:spPr>
        <p:txBody>
          <a:bodyPr wrap="square">
            <a:spAutoFit/>
          </a:bodyPr>
          <a:lstStyle/>
          <a:p>
            <a:pPr marL="285750" indent="-285750">
              <a:buFont typeface="Wingdings" panose="05000000000000000000" pitchFamily="2" charset="2"/>
              <a:buChar char="ü"/>
            </a:pPr>
            <a:r>
              <a:rPr lang="el-GR" sz="2400" dirty="0">
                <a:solidFill>
                  <a:schemeClr val="tx1">
                    <a:lumMod val="50000"/>
                    <a:lumOff val="50000"/>
                  </a:schemeClr>
                </a:solidFill>
                <a:latin typeface="Avenir" panose="02000503020000020003"/>
              </a:rPr>
              <a:t>Προσωπική εμπειρία </a:t>
            </a:r>
            <a:endParaRPr lang="en-US" sz="2400" dirty="0">
              <a:solidFill>
                <a:schemeClr val="tx1">
                  <a:lumMod val="50000"/>
                  <a:lumOff val="50000"/>
                </a:schemeClr>
              </a:solidFill>
              <a:latin typeface="Avenir" panose="02000503020000020003"/>
            </a:endParaRPr>
          </a:p>
        </p:txBody>
      </p:sp>
      <p:sp>
        <p:nvSpPr>
          <p:cNvPr id="11" name="TextBox 10">
            <a:extLst>
              <a:ext uri="{FF2B5EF4-FFF2-40B4-BE49-F238E27FC236}">
                <a16:creationId xmlns:a16="http://schemas.microsoft.com/office/drawing/2014/main" id="{410FE44B-413D-4E2A-9673-CBE5B642AA19}"/>
              </a:ext>
            </a:extLst>
          </p:cNvPr>
          <p:cNvSpPr txBox="1"/>
          <p:nvPr/>
        </p:nvSpPr>
        <p:spPr>
          <a:xfrm>
            <a:off x="494519" y="3313623"/>
            <a:ext cx="5136807" cy="1631216"/>
          </a:xfrm>
          <a:prstGeom prst="rect">
            <a:avLst/>
          </a:prstGeom>
          <a:noFill/>
        </p:spPr>
        <p:txBody>
          <a:bodyPr wrap="square">
            <a:spAutoFit/>
          </a:bodyPr>
          <a:lstStyle/>
          <a:p>
            <a:r>
              <a:rPr lang="el-GR" sz="2000" i="1" dirty="0">
                <a:solidFill>
                  <a:schemeClr val="tx1">
                    <a:lumMod val="50000"/>
                    <a:lumOff val="50000"/>
                  </a:schemeClr>
                </a:solidFill>
                <a:latin typeface="Avenir" panose="02000503020000020003"/>
              </a:rPr>
              <a:t>Συζητήστε σε ομάδες την τρέχουσα κατάσταση της γνώσης στον οργανισμό σας σχετικά με τις εμπειρίες και τις πρακτικές που σχετίζονται με την ψηφιακή πολιτιστική κληρονομιά.</a:t>
            </a:r>
          </a:p>
          <a:p>
            <a:endParaRPr lang="en-US" sz="2000" i="1" dirty="0">
              <a:solidFill>
                <a:schemeClr val="tx1">
                  <a:lumMod val="50000"/>
                  <a:lumOff val="50000"/>
                </a:schemeClr>
              </a:solidFill>
              <a:latin typeface="Avenir" panose="02000503020000020003"/>
            </a:endParaRPr>
          </a:p>
        </p:txBody>
      </p:sp>
      <p:pic>
        <p:nvPicPr>
          <p:cNvPr id="1026" name="Picture 2">
            <a:extLst>
              <a:ext uri="{FF2B5EF4-FFF2-40B4-BE49-F238E27FC236}">
                <a16:creationId xmlns:a16="http://schemas.microsoft.com/office/drawing/2014/main" id="{EAC9449A-6424-5449-AEB6-02FA82A5CA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1340" y="1452238"/>
            <a:ext cx="5136807" cy="38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72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C372AF-59B9-2A47-B3E3-20461B5B1B40}"/>
              </a:ext>
            </a:extLst>
          </p:cNvPr>
          <p:cNvSpPr>
            <a:spLocks noGrp="1"/>
          </p:cNvSpPr>
          <p:nvPr>
            <p:ph type="body" sz="quarter" idx="10"/>
          </p:nvPr>
        </p:nvSpPr>
        <p:spPr>
          <a:xfrm>
            <a:off x="510180" y="292773"/>
            <a:ext cx="6811615" cy="667422"/>
          </a:xfrm>
        </p:spPr>
        <p:txBody>
          <a:bodyPr/>
          <a:lstStyle/>
          <a:p>
            <a:r>
              <a:rPr lang="el-GR" sz="3600" dirty="0"/>
              <a:t>ΠΙΝΑΚΑΣ ΠΕΡΙΕΧΟΜΕΝΩΝ</a:t>
            </a:r>
            <a:endParaRPr lang="en-US" sz="3600" dirty="0"/>
          </a:p>
        </p:txBody>
      </p:sp>
      <p:sp>
        <p:nvSpPr>
          <p:cNvPr id="3" name="Text Placeholder 2">
            <a:extLst>
              <a:ext uri="{FF2B5EF4-FFF2-40B4-BE49-F238E27FC236}">
                <a16:creationId xmlns:a16="http://schemas.microsoft.com/office/drawing/2014/main" id="{03D679D7-F6DA-554B-8BFD-511D371A0D33}"/>
              </a:ext>
            </a:extLst>
          </p:cNvPr>
          <p:cNvSpPr>
            <a:spLocks noGrp="1"/>
          </p:cNvSpPr>
          <p:nvPr>
            <p:ph type="body" sz="quarter" idx="11"/>
          </p:nvPr>
        </p:nvSpPr>
        <p:spPr>
          <a:xfrm>
            <a:off x="528624" y="938922"/>
            <a:ext cx="558216" cy="673765"/>
          </a:xfrm>
        </p:spPr>
        <p:txBody>
          <a:bodyPr/>
          <a:lstStyle/>
          <a:p>
            <a:r>
              <a:rPr lang="en-US" dirty="0"/>
              <a:t>01</a:t>
            </a:r>
          </a:p>
        </p:txBody>
      </p:sp>
      <p:sp>
        <p:nvSpPr>
          <p:cNvPr id="4" name="Text Placeholder 3">
            <a:extLst>
              <a:ext uri="{FF2B5EF4-FFF2-40B4-BE49-F238E27FC236}">
                <a16:creationId xmlns:a16="http://schemas.microsoft.com/office/drawing/2014/main" id="{94B58882-620D-D442-AE64-1A3E8E85641B}"/>
              </a:ext>
            </a:extLst>
          </p:cNvPr>
          <p:cNvSpPr>
            <a:spLocks noGrp="1"/>
          </p:cNvSpPr>
          <p:nvPr>
            <p:ph type="body" sz="quarter" idx="12"/>
          </p:nvPr>
        </p:nvSpPr>
        <p:spPr>
          <a:xfrm>
            <a:off x="1435986" y="938922"/>
            <a:ext cx="5885809" cy="673765"/>
          </a:xfrm>
        </p:spPr>
        <p:txBody>
          <a:bodyPr/>
          <a:lstStyle/>
          <a:p>
            <a:r>
              <a:rPr lang="el-GR" sz="2800" dirty="0"/>
              <a:t>ΠΡΟΛΟΓΟΣ </a:t>
            </a:r>
            <a:endParaRPr lang="en-US" sz="2800" dirty="0"/>
          </a:p>
        </p:txBody>
      </p:sp>
      <p:sp>
        <p:nvSpPr>
          <p:cNvPr id="5" name="Slide Number Placeholder 4">
            <a:extLst>
              <a:ext uri="{FF2B5EF4-FFF2-40B4-BE49-F238E27FC236}">
                <a16:creationId xmlns:a16="http://schemas.microsoft.com/office/drawing/2014/main" id="{F2B6A32D-CB83-5048-A576-E872EBE78B9E}"/>
              </a:ext>
            </a:extLst>
          </p:cNvPr>
          <p:cNvSpPr>
            <a:spLocks noGrp="1"/>
          </p:cNvSpPr>
          <p:nvPr>
            <p:ph type="sldNum" sz="quarter" idx="29"/>
          </p:nvPr>
        </p:nvSpPr>
        <p:spPr>
          <a:xfrm>
            <a:off x="8572503" y="6329029"/>
            <a:ext cx="2743201" cy="365125"/>
          </a:xfrm>
        </p:spPr>
        <p:txBody>
          <a:bodyPr/>
          <a:lstStyle/>
          <a:p>
            <a:fld id="{48F63A3B-78C7-47BE-AE5E-E10140E04643}" type="slidenum">
              <a:rPr lang="en-US" smtClean="0"/>
              <a:pPr/>
              <a:t>2</a:t>
            </a:fld>
            <a:endParaRPr lang="en-US" dirty="0"/>
          </a:p>
        </p:txBody>
      </p:sp>
      <p:sp>
        <p:nvSpPr>
          <p:cNvPr id="6" name="Text Placeholder 5">
            <a:extLst>
              <a:ext uri="{FF2B5EF4-FFF2-40B4-BE49-F238E27FC236}">
                <a16:creationId xmlns:a16="http://schemas.microsoft.com/office/drawing/2014/main" id="{4F8F8DFE-120B-5247-A06F-B08968F6DAA0}"/>
              </a:ext>
            </a:extLst>
          </p:cNvPr>
          <p:cNvSpPr>
            <a:spLocks noGrp="1"/>
          </p:cNvSpPr>
          <p:nvPr>
            <p:ph type="body" sz="quarter" idx="30"/>
          </p:nvPr>
        </p:nvSpPr>
        <p:spPr>
          <a:xfrm>
            <a:off x="528624" y="1833507"/>
            <a:ext cx="558216" cy="673765"/>
          </a:xfrm>
        </p:spPr>
        <p:txBody>
          <a:bodyPr/>
          <a:lstStyle/>
          <a:p>
            <a:r>
              <a:rPr lang="en-US" dirty="0"/>
              <a:t>02</a:t>
            </a:r>
          </a:p>
        </p:txBody>
      </p:sp>
      <p:sp>
        <p:nvSpPr>
          <p:cNvPr id="7" name="Text Placeholder 6">
            <a:extLst>
              <a:ext uri="{FF2B5EF4-FFF2-40B4-BE49-F238E27FC236}">
                <a16:creationId xmlns:a16="http://schemas.microsoft.com/office/drawing/2014/main" id="{82FDC231-972B-A844-888F-A8BAA7018795}"/>
              </a:ext>
            </a:extLst>
          </p:cNvPr>
          <p:cNvSpPr>
            <a:spLocks noGrp="1"/>
          </p:cNvSpPr>
          <p:nvPr>
            <p:ph type="body" sz="quarter" idx="31"/>
          </p:nvPr>
        </p:nvSpPr>
        <p:spPr>
          <a:xfrm>
            <a:off x="1435986" y="1833507"/>
            <a:ext cx="5885809" cy="673765"/>
          </a:xfrm>
        </p:spPr>
        <p:txBody>
          <a:bodyPr/>
          <a:lstStyle/>
          <a:p>
            <a:pPr>
              <a:spcBef>
                <a:spcPts val="0"/>
              </a:spcBef>
            </a:pPr>
            <a:r>
              <a:rPr lang="el-GR" sz="2800" dirty="0"/>
              <a:t>Βιωματικός και πολιτιστικός τουρισμός</a:t>
            </a:r>
          </a:p>
        </p:txBody>
      </p:sp>
      <p:sp>
        <p:nvSpPr>
          <p:cNvPr id="8" name="Text Placeholder 7">
            <a:extLst>
              <a:ext uri="{FF2B5EF4-FFF2-40B4-BE49-F238E27FC236}">
                <a16:creationId xmlns:a16="http://schemas.microsoft.com/office/drawing/2014/main" id="{77858D67-DB24-3741-8BC0-A8816DD3D5B3}"/>
              </a:ext>
            </a:extLst>
          </p:cNvPr>
          <p:cNvSpPr>
            <a:spLocks noGrp="1"/>
          </p:cNvSpPr>
          <p:nvPr>
            <p:ph type="body" sz="quarter" idx="34"/>
          </p:nvPr>
        </p:nvSpPr>
        <p:spPr>
          <a:xfrm>
            <a:off x="530560" y="2714626"/>
            <a:ext cx="558216" cy="673765"/>
          </a:xfrm>
        </p:spPr>
        <p:txBody>
          <a:bodyPr/>
          <a:lstStyle/>
          <a:p>
            <a:r>
              <a:rPr lang="en-US" dirty="0"/>
              <a:t>03</a:t>
            </a:r>
          </a:p>
        </p:txBody>
      </p:sp>
      <p:sp>
        <p:nvSpPr>
          <p:cNvPr id="9" name="Text Placeholder 8">
            <a:extLst>
              <a:ext uri="{FF2B5EF4-FFF2-40B4-BE49-F238E27FC236}">
                <a16:creationId xmlns:a16="http://schemas.microsoft.com/office/drawing/2014/main" id="{DA049F23-644A-0D49-B3D1-6D1FE06819D0}"/>
              </a:ext>
            </a:extLst>
          </p:cNvPr>
          <p:cNvSpPr>
            <a:spLocks noGrp="1"/>
          </p:cNvSpPr>
          <p:nvPr>
            <p:ph type="body" sz="quarter" idx="35"/>
          </p:nvPr>
        </p:nvSpPr>
        <p:spPr>
          <a:xfrm>
            <a:off x="1437922" y="2714626"/>
            <a:ext cx="5885809" cy="673765"/>
          </a:xfrm>
        </p:spPr>
        <p:txBody>
          <a:bodyPr/>
          <a:lstStyle/>
          <a:p>
            <a:pPr lvl="0">
              <a:spcBef>
                <a:spcPts val="0"/>
              </a:spcBef>
            </a:pPr>
            <a:endParaRPr lang="el-GR" sz="2800" dirty="0">
              <a:latin typeface="Avenir"/>
              <a:ea typeface="Avenir"/>
              <a:cs typeface="Avenir"/>
              <a:sym typeface="Avenir"/>
            </a:endParaRPr>
          </a:p>
          <a:p>
            <a:pPr lvl="0">
              <a:spcBef>
                <a:spcPts val="0"/>
              </a:spcBef>
            </a:pPr>
            <a:r>
              <a:rPr lang="el-GR" sz="2800" dirty="0">
                <a:latin typeface="Avenir"/>
                <a:ea typeface="Avenir"/>
                <a:cs typeface="Avenir"/>
                <a:sym typeface="Avenir"/>
              </a:rPr>
              <a:t>Τι είναι η ψηφιακή πολιτιστική κληρονομιά</a:t>
            </a:r>
          </a:p>
          <a:p>
            <a:pPr lvl="0">
              <a:spcBef>
                <a:spcPts val="0"/>
              </a:spcBef>
            </a:pPr>
            <a:endParaRPr lang="en-US" sz="2800" dirty="0">
              <a:latin typeface="Avenir"/>
              <a:ea typeface="Avenir"/>
              <a:cs typeface="Avenir"/>
              <a:sym typeface="Avenir"/>
            </a:endParaRPr>
          </a:p>
        </p:txBody>
      </p:sp>
      <p:sp>
        <p:nvSpPr>
          <p:cNvPr id="10" name="Text Placeholder 9">
            <a:extLst>
              <a:ext uri="{FF2B5EF4-FFF2-40B4-BE49-F238E27FC236}">
                <a16:creationId xmlns:a16="http://schemas.microsoft.com/office/drawing/2014/main" id="{B5A912EF-084F-A74F-AEB6-D49C9824D112}"/>
              </a:ext>
            </a:extLst>
          </p:cNvPr>
          <p:cNvSpPr>
            <a:spLocks noGrp="1"/>
          </p:cNvSpPr>
          <p:nvPr>
            <p:ph type="body" sz="quarter" idx="38"/>
          </p:nvPr>
        </p:nvSpPr>
        <p:spPr>
          <a:xfrm>
            <a:off x="528624" y="3609211"/>
            <a:ext cx="558216" cy="673765"/>
          </a:xfrm>
        </p:spPr>
        <p:txBody>
          <a:bodyPr/>
          <a:lstStyle/>
          <a:p>
            <a:r>
              <a:rPr lang="en-US" dirty="0"/>
              <a:t>04</a:t>
            </a:r>
          </a:p>
        </p:txBody>
      </p:sp>
      <p:sp>
        <p:nvSpPr>
          <p:cNvPr id="11" name="Text Placeholder 10">
            <a:extLst>
              <a:ext uri="{FF2B5EF4-FFF2-40B4-BE49-F238E27FC236}">
                <a16:creationId xmlns:a16="http://schemas.microsoft.com/office/drawing/2014/main" id="{31C077DA-25C9-CF49-BD83-A3DC8BACCD86}"/>
              </a:ext>
            </a:extLst>
          </p:cNvPr>
          <p:cNvSpPr>
            <a:spLocks noGrp="1"/>
          </p:cNvSpPr>
          <p:nvPr>
            <p:ph type="body" sz="quarter" idx="39"/>
          </p:nvPr>
        </p:nvSpPr>
        <p:spPr>
          <a:xfrm>
            <a:off x="1435986" y="3609211"/>
            <a:ext cx="5885809" cy="673765"/>
          </a:xfrm>
        </p:spPr>
        <p:txBody>
          <a:bodyPr/>
          <a:lstStyle/>
          <a:p>
            <a:r>
              <a:rPr lang="el-GR" sz="2800" dirty="0">
                <a:latin typeface="Avenir"/>
                <a:ea typeface="Avenir"/>
                <a:cs typeface="Avenir"/>
                <a:sym typeface="Avenir"/>
              </a:rPr>
              <a:t>Ψηφιακή πολιτιστική κληρονομιά</a:t>
            </a:r>
            <a:endParaRPr lang="en-US" sz="2800" dirty="0">
              <a:latin typeface="Avenir"/>
              <a:cs typeface="Poppins"/>
            </a:endParaRPr>
          </a:p>
        </p:txBody>
      </p:sp>
      <p:sp>
        <p:nvSpPr>
          <p:cNvPr id="12" name="Text Placeholder 11">
            <a:extLst>
              <a:ext uri="{FF2B5EF4-FFF2-40B4-BE49-F238E27FC236}">
                <a16:creationId xmlns:a16="http://schemas.microsoft.com/office/drawing/2014/main" id="{D6692BF0-9D2E-D34D-9AD1-3AB3D3D793C8}"/>
              </a:ext>
            </a:extLst>
          </p:cNvPr>
          <p:cNvSpPr>
            <a:spLocks noGrp="1"/>
          </p:cNvSpPr>
          <p:nvPr>
            <p:ph type="body" sz="quarter" idx="40"/>
          </p:nvPr>
        </p:nvSpPr>
        <p:spPr>
          <a:xfrm>
            <a:off x="530560" y="4490330"/>
            <a:ext cx="558216" cy="673765"/>
          </a:xfrm>
        </p:spPr>
        <p:txBody>
          <a:bodyPr/>
          <a:lstStyle/>
          <a:p>
            <a:r>
              <a:rPr lang="en-US" dirty="0"/>
              <a:t>05</a:t>
            </a:r>
          </a:p>
        </p:txBody>
      </p:sp>
      <p:sp>
        <p:nvSpPr>
          <p:cNvPr id="13" name="Text Placeholder 12">
            <a:extLst>
              <a:ext uri="{FF2B5EF4-FFF2-40B4-BE49-F238E27FC236}">
                <a16:creationId xmlns:a16="http://schemas.microsoft.com/office/drawing/2014/main" id="{9699E47A-A23D-5E48-9930-E65A0AE0B4DE}"/>
              </a:ext>
            </a:extLst>
          </p:cNvPr>
          <p:cNvSpPr>
            <a:spLocks noGrp="1"/>
          </p:cNvSpPr>
          <p:nvPr>
            <p:ph type="body" sz="quarter" idx="41"/>
          </p:nvPr>
        </p:nvSpPr>
        <p:spPr>
          <a:xfrm>
            <a:off x="1435986" y="4490329"/>
            <a:ext cx="6631689" cy="673765"/>
          </a:xfrm>
        </p:spPr>
        <p:txBody>
          <a:bodyPr/>
          <a:lstStyle/>
          <a:p>
            <a:r>
              <a:rPr lang="el-GR" sz="2800" dirty="0"/>
              <a:t>Η μετεξέλιξη του κοινού μετά την πανδημία</a:t>
            </a:r>
            <a:endParaRPr lang="en-GB" sz="2800" dirty="0"/>
          </a:p>
        </p:txBody>
      </p:sp>
      <p:pic>
        <p:nvPicPr>
          <p:cNvPr id="15" name="Picture 14">
            <a:extLst>
              <a:ext uri="{FF2B5EF4-FFF2-40B4-BE49-F238E27FC236}">
                <a16:creationId xmlns:a16="http://schemas.microsoft.com/office/drawing/2014/main" id="{BA2E42A1-3C77-47F2-9607-6C05EE05C3F6}"/>
              </a:ext>
            </a:extLst>
          </p:cNvPr>
          <p:cNvPicPr>
            <a:picLocks noChangeAspect="1"/>
          </p:cNvPicPr>
          <p:nvPr/>
        </p:nvPicPr>
        <p:blipFill rotWithShape="1">
          <a:blip r:embed="rId3" cstate="print"/>
          <a:srcRect t="-32754" r="3466" b="99999"/>
          <a:stretch/>
        </p:blipFill>
        <p:spPr>
          <a:xfrm>
            <a:off x="280459" y="1693905"/>
            <a:ext cx="7310966" cy="49925"/>
          </a:xfrm>
          <a:prstGeom prst="rect">
            <a:avLst/>
          </a:prstGeom>
        </p:spPr>
      </p:pic>
      <p:pic>
        <p:nvPicPr>
          <p:cNvPr id="17" name="Picture 16">
            <a:extLst>
              <a:ext uri="{FF2B5EF4-FFF2-40B4-BE49-F238E27FC236}">
                <a16:creationId xmlns:a16="http://schemas.microsoft.com/office/drawing/2014/main" id="{233A8D2E-390C-4005-A467-5771C946B280}"/>
              </a:ext>
            </a:extLst>
          </p:cNvPr>
          <p:cNvPicPr>
            <a:picLocks noChangeAspect="1"/>
          </p:cNvPicPr>
          <p:nvPr/>
        </p:nvPicPr>
        <p:blipFill>
          <a:blip r:embed="rId4" cstate="print"/>
          <a:stretch>
            <a:fillRect/>
          </a:stretch>
        </p:blipFill>
        <p:spPr>
          <a:xfrm>
            <a:off x="408577" y="1621851"/>
            <a:ext cx="7135221" cy="190527"/>
          </a:xfrm>
          <a:prstGeom prst="rect">
            <a:avLst/>
          </a:prstGeom>
        </p:spPr>
      </p:pic>
      <p:pic>
        <p:nvPicPr>
          <p:cNvPr id="18" name="Picture 17">
            <a:extLst>
              <a:ext uri="{FF2B5EF4-FFF2-40B4-BE49-F238E27FC236}">
                <a16:creationId xmlns:a16="http://schemas.microsoft.com/office/drawing/2014/main" id="{3D98726E-5506-4427-9560-7DE0AFD0C8EB}"/>
              </a:ext>
            </a:extLst>
          </p:cNvPr>
          <p:cNvPicPr>
            <a:picLocks noChangeAspect="1"/>
          </p:cNvPicPr>
          <p:nvPr/>
        </p:nvPicPr>
        <p:blipFill>
          <a:blip r:embed="rId4" cstate="print"/>
          <a:stretch>
            <a:fillRect/>
          </a:stretch>
        </p:blipFill>
        <p:spPr>
          <a:xfrm>
            <a:off x="418103" y="6037406"/>
            <a:ext cx="7135221" cy="190527"/>
          </a:xfrm>
          <a:prstGeom prst="rect">
            <a:avLst/>
          </a:prstGeom>
        </p:spPr>
      </p:pic>
      <p:sp>
        <p:nvSpPr>
          <p:cNvPr id="19" name="Text Placeholder 11">
            <a:extLst>
              <a:ext uri="{FF2B5EF4-FFF2-40B4-BE49-F238E27FC236}">
                <a16:creationId xmlns:a16="http://schemas.microsoft.com/office/drawing/2014/main" id="{02C9F097-BA07-430E-A523-C90A6F602633}"/>
              </a:ext>
            </a:extLst>
          </p:cNvPr>
          <p:cNvSpPr txBox="1">
            <a:spLocks/>
          </p:cNvSpPr>
          <p:nvPr/>
        </p:nvSpPr>
        <p:spPr>
          <a:xfrm>
            <a:off x="528624" y="5401739"/>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r>
              <a:rPr lang="sl-SI" dirty="0"/>
              <a:t>6</a:t>
            </a:r>
            <a:endParaRPr lang="en-US" dirty="0"/>
          </a:p>
        </p:txBody>
      </p:sp>
      <p:sp>
        <p:nvSpPr>
          <p:cNvPr id="20" name="Text Placeholder 12">
            <a:extLst>
              <a:ext uri="{FF2B5EF4-FFF2-40B4-BE49-F238E27FC236}">
                <a16:creationId xmlns:a16="http://schemas.microsoft.com/office/drawing/2014/main" id="{BD2A8915-10D2-47EC-BB73-62C79244993C}"/>
              </a:ext>
            </a:extLst>
          </p:cNvPr>
          <p:cNvSpPr txBox="1">
            <a:spLocks/>
          </p:cNvSpPr>
          <p:nvPr/>
        </p:nvSpPr>
        <p:spPr>
          <a:xfrm>
            <a:off x="1434050" y="5401739"/>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800" dirty="0"/>
              <a:t>Η εκτεταμένη πολιτιστική εμπειρία</a:t>
            </a:r>
            <a:endParaRPr lang="en-GB" sz="2800" dirty="0"/>
          </a:p>
        </p:txBody>
      </p:sp>
      <p:sp>
        <p:nvSpPr>
          <p:cNvPr id="21" name="Text Placeholder 11">
            <a:extLst>
              <a:ext uri="{FF2B5EF4-FFF2-40B4-BE49-F238E27FC236}">
                <a16:creationId xmlns:a16="http://schemas.microsoft.com/office/drawing/2014/main" id="{3947EB90-CF9C-41F3-99E3-781B48A67296}"/>
              </a:ext>
            </a:extLst>
          </p:cNvPr>
          <p:cNvSpPr txBox="1">
            <a:spLocks/>
          </p:cNvSpPr>
          <p:nvPr/>
        </p:nvSpPr>
        <p:spPr>
          <a:xfrm>
            <a:off x="519099" y="6174710"/>
            <a:ext cx="558216" cy="67376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rgbClr val="E43794"/>
                </a:solidFill>
                <a:latin typeface="Avenir Black" panose="02000503020000020003" pitchFamily="2" charset="0"/>
                <a:ea typeface="+mn-ea"/>
                <a:cs typeface="Poppins SemiBold"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r>
              <a:rPr lang="sl-SI" dirty="0"/>
              <a:t>7</a:t>
            </a:r>
            <a:endParaRPr lang="en-US" dirty="0"/>
          </a:p>
        </p:txBody>
      </p:sp>
      <p:sp>
        <p:nvSpPr>
          <p:cNvPr id="22" name="Text Placeholder 12">
            <a:extLst>
              <a:ext uri="{FF2B5EF4-FFF2-40B4-BE49-F238E27FC236}">
                <a16:creationId xmlns:a16="http://schemas.microsoft.com/office/drawing/2014/main" id="{15B04C98-766A-43B1-A5F2-D4AFF9B036B8}"/>
              </a:ext>
            </a:extLst>
          </p:cNvPr>
          <p:cNvSpPr txBox="1">
            <a:spLocks/>
          </p:cNvSpPr>
          <p:nvPr/>
        </p:nvSpPr>
        <p:spPr>
          <a:xfrm>
            <a:off x="1424525" y="6174710"/>
            <a:ext cx="5885809" cy="6737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4244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2pPr>
            <a:lvl3pPr marL="48489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3pPr>
            <a:lvl4pPr marL="727335"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4pPr>
            <a:lvl5pPr marL="969780" indent="0" algn="l" defTabSz="914400" rtl="0" eaLnBrk="1" latinLnBrk="0" hangingPunct="1">
              <a:lnSpc>
                <a:spcPct val="90000"/>
              </a:lnSpc>
              <a:spcBef>
                <a:spcPts val="500"/>
              </a:spcBef>
              <a:buFont typeface="Arial" panose="020B0604020202020204" pitchFamily="34" charset="0"/>
              <a:buNone/>
              <a:defRPr sz="2053"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800" dirty="0"/>
              <a:t>Περιπτωσιολογικές μελέτες και χρήσιμα εργαλεία</a:t>
            </a:r>
            <a:endParaRPr lang="en-US" sz="2800" dirty="0"/>
          </a:p>
        </p:txBody>
      </p:sp>
    </p:spTree>
    <p:extLst>
      <p:ext uri="{BB962C8B-B14F-4D97-AF65-F5344CB8AC3E}">
        <p14:creationId xmlns:p14="http://schemas.microsoft.com/office/powerpoint/2010/main" val="19153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pPr lvl="0">
              <a:spcBef>
                <a:spcPts val="0"/>
              </a:spcBef>
            </a:pPr>
            <a:r>
              <a:rPr lang="el-GR" sz="4000" dirty="0">
                <a:latin typeface="Avenir"/>
                <a:ea typeface="Avenir"/>
                <a:cs typeface="Avenir"/>
                <a:sym typeface="Avenir"/>
              </a:rPr>
              <a:t>Ψηφιοποίηση της πολιτιστικής κληρονομιάς</a:t>
            </a: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5833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976180-11E9-4540-90B5-6E9B481DB350}"/>
              </a:ext>
            </a:extLst>
          </p:cNvPr>
          <p:cNvSpPr>
            <a:spLocks noGrp="1"/>
          </p:cNvSpPr>
          <p:nvPr>
            <p:ph type="body" sz="quarter" idx="18"/>
          </p:nvPr>
        </p:nvSpPr>
        <p:spPr>
          <a:xfrm>
            <a:off x="465664" y="702602"/>
            <a:ext cx="11260668" cy="1205652"/>
          </a:xfrm>
        </p:spPr>
        <p:txBody>
          <a:bodyPr/>
          <a:lstStyle/>
          <a:p>
            <a:pPr lvl="0" algn="ctr">
              <a:spcBef>
                <a:spcPts val="0"/>
              </a:spcBef>
              <a:buClr>
                <a:schemeClr val="dk1"/>
              </a:buClr>
              <a:buSzPts val="1100"/>
            </a:pPr>
            <a:r>
              <a:rPr lang="el-GR" dirty="0"/>
              <a:t>Ψηφιοποίηση της πολιτιστικής κληρονομιάς</a:t>
            </a:r>
            <a:endParaRPr lang="en-US" dirty="0"/>
          </a:p>
        </p:txBody>
      </p:sp>
      <p:sp>
        <p:nvSpPr>
          <p:cNvPr id="6" name="Text Placeholder 5">
            <a:extLst>
              <a:ext uri="{FF2B5EF4-FFF2-40B4-BE49-F238E27FC236}">
                <a16:creationId xmlns:a16="http://schemas.microsoft.com/office/drawing/2014/main" id="{B4D08311-91DC-A447-AED5-C1D09EB39491}"/>
              </a:ext>
            </a:extLst>
          </p:cNvPr>
          <p:cNvSpPr>
            <a:spLocks noGrp="1"/>
          </p:cNvSpPr>
          <p:nvPr>
            <p:ph type="body" sz="quarter" idx="19"/>
          </p:nvPr>
        </p:nvSpPr>
        <p:spPr>
          <a:xfrm>
            <a:off x="465668" y="2170587"/>
            <a:ext cx="10383564" cy="547899"/>
          </a:xfrm>
        </p:spPr>
        <p:txBody>
          <a:bodyPr numCol="1"/>
          <a:lstStyle/>
          <a:p>
            <a:pPr lvl="0" algn="ctr">
              <a:buClr>
                <a:srgbClr val="E43794"/>
              </a:buClr>
              <a:buSzPts val="2000"/>
            </a:pPr>
            <a:r>
              <a:rPr lang="el-GR" b="1" dirty="0">
                <a:solidFill>
                  <a:srgbClr val="E43794"/>
                </a:solidFill>
              </a:rPr>
              <a:t>Οι ισχυρές δυνατότητες της ψηφιακής τεχνολογίας για την αναζωογόνηση, την ανάπτυξη και τη διατήρηση της πολιτιστικής κληρονομιάς</a:t>
            </a:r>
            <a:endParaRPr lang="el-GR" sz="2800" b="1" dirty="0">
              <a:solidFill>
                <a:srgbClr val="E43794"/>
              </a:solidFill>
            </a:endParaRPr>
          </a:p>
          <a:p>
            <a:pPr lvl="0" algn="ctr">
              <a:buClr>
                <a:srgbClr val="E43794"/>
              </a:buClr>
              <a:buSzPts val="2000"/>
            </a:pPr>
            <a:endParaRPr lang="en-US" sz="2800" b="1" dirty="0">
              <a:solidFill>
                <a:srgbClr val="E43794"/>
              </a:solidFill>
            </a:endParaRPr>
          </a:p>
        </p:txBody>
      </p:sp>
      <p:sp>
        <p:nvSpPr>
          <p:cNvPr id="2" name="Rectangle 1">
            <a:extLst>
              <a:ext uri="{FF2B5EF4-FFF2-40B4-BE49-F238E27FC236}">
                <a16:creationId xmlns:a16="http://schemas.microsoft.com/office/drawing/2014/main" id="{5B938001-DAB7-498F-B9DC-37403CDDA6BA}"/>
              </a:ext>
            </a:extLst>
          </p:cNvPr>
          <p:cNvSpPr/>
          <p:nvPr/>
        </p:nvSpPr>
        <p:spPr>
          <a:xfrm>
            <a:off x="465666" y="3243153"/>
            <a:ext cx="11260666" cy="2677656"/>
          </a:xfrm>
          <a:prstGeom prst="rect">
            <a:avLst/>
          </a:prstGeom>
        </p:spPr>
        <p:txBody>
          <a:bodyPr wrap="square">
            <a:spAutoFit/>
          </a:bodyPr>
          <a:lstStyle/>
          <a:p>
            <a:pPr lvl="0" algn="just">
              <a:buClr>
                <a:schemeClr val="dk1"/>
              </a:buClr>
              <a:buSzPts val="1100"/>
            </a:pPr>
            <a:r>
              <a:rPr lang="el-GR" sz="2400" dirty="0">
                <a:solidFill>
                  <a:srgbClr val="7F7F7F"/>
                </a:solidFill>
                <a:latin typeface="Avenir" panose="02000503020000020003"/>
              </a:rPr>
              <a:t>Μετά τα αναγκαστικά λουκέτα που αντιμετώπισαν πολιτιστικοί οργανισμοί και επιχειρήσεις λόγω της πανδημίας του </a:t>
            </a:r>
            <a:r>
              <a:rPr lang="el-GR" sz="2400" dirty="0" err="1">
                <a:solidFill>
                  <a:srgbClr val="7F7F7F"/>
                </a:solidFill>
                <a:latin typeface="Avenir" panose="02000503020000020003"/>
              </a:rPr>
              <a:t>Covid</a:t>
            </a:r>
            <a:r>
              <a:rPr lang="el-GR" sz="2400" dirty="0">
                <a:solidFill>
                  <a:srgbClr val="7F7F7F"/>
                </a:solidFill>
                <a:latin typeface="Avenir" panose="02000503020000020003"/>
              </a:rPr>
              <a:t>, έγινε θεμελιώδους σημασίας για όλους αυτούς, από τους μικρότερους έως τους μεγαλύτερους, </a:t>
            </a:r>
            <a:r>
              <a:rPr lang="el-GR" sz="2400" dirty="0">
                <a:solidFill>
                  <a:srgbClr val="E43794"/>
                </a:solidFill>
                <a:latin typeface="Avenir" panose="02000503020000020003"/>
              </a:rPr>
              <a:t>να υιοθετήσουν μια ψηφιακή στρατηγική για την ανάπτυξή τους. </a:t>
            </a:r>
          </a:p>
          <a:p>
            <a:pPr lvl="0" algn="just">
              <a:buClr>
                <a:schemeClr val="dk1"/>
              </a:buClr>
              <a:buSzPts val="1100"/>
            </a:pPr>
            <a:r>
              <a:rPr lang="el-GR" sz="2400" dirty="0">
                <a:solidFill>
                  <a:srgbClr val="7F7F7F"/>
                </a:solidFill>
                <a:latin typeface="Avenir" panose="02000503020000020003"/>
              </a:rPr>
              <a:t>Αυτό το σοκ στο σύστημα αντιμετωπίστηκε από πολλούς ως </a:t>
            </a:r>
            <a:r>
              <a:rPr lang="el-GR" sz="2400" dirty="0">
                <a:solidFill>
                  <a:srgbClr val="E43794"/>
                </a:solidFill>
                <a:latin typeface="Avenir" panose="02000503020000020003"/>
              </a:rPr>
              <a:t>μια ευκαιρία </a:t>
            </a:r>
            <a:r>
              <a:rPr lang="el-GR" sz="2400" dirty="0">
                <a:solidFill>
                  <a:srgbClr val="7F7F7F"/>
                </a:solidFill>
                <a:latin typeface="Avenir" panose="02000503020000020003"/>
              </a:rPr>
              <a:t>να γίνουν πιο στρατηγικοί και να δουν την τεχνολογία ως μια ευκαιρία που μπορεί να αποφέρει ποικίλα οφέλη, συμπεριλαμβανομένης της δημιουργίας νέων πηγών εσόδων. </a:t>
            </a:r>
            <a:endParaRPr lang="en-US" sz="2400" dirty="0">
              <a:solidFill>
                <a:srgbClr val="7F7F7F"/>
              </a:solidFill>
              <a:latin typeface="Avenir" panose="02000503020000020003"/>
            </a:endParaRPr>
          </a:p>
        </p:txBody>
      </p:sp>
    </p:spTree>
    <p:extLst>
      <p:ext uri="{BB962C8B-B14F-4D97-AF65-F5344CB8AC3E}">
        <p14:creationId xmlns:p14="http://schemas.microsoft.com/office/powerpoint/2010/main" val="323602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AFEAB4-5594-4F0B-968B-7E55C6F92F2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0632" b="30632"/>
          <a:stretch>
            <a:fillRect/>
          </a:stretch>
        </p:blipFill>
        <p:spPr/>
      </p:pic>
      <p:sp>
        <p:nvSpPr>
          <p:cNvPr id="3" name="Slide Number Placeholder 2">
            <a:extLst>
              <a:ext uri="{FF2B5EF4-FFF2-40B4-BE49-F238E27FC236}">
                <a16:creationId xmlns:a16="http://schemas.microsoft.com/office/drawing/2014/main" id="{23039DC3-D204-4EDE-AEED-5F16FCA3FB33}"/>
              </a:ext>
            </a:extLst>
          </p:cNvPr>
          <p:cNvSpPr>
            <a:spLocks noGrp="1"/>
          </p:cNvSpPr>
          <p:nvPr>
            <p:ph type="sldNum" sz="quarter" idx="16"/>
          </p:nvPr>
        </p:nvSpPr>
        <p:spPr/>
        <p:txBody>
          <a:bodyPr/>
          <a:lstStyle/>
          <a:p>
            <a:fld id="{9C527BFA-2C0E-4CEC-B6A5-913A56FEF4B4}" type="slidenum">
              <a:rPr lang="fr-CA" smtClean="0"/>
              <a:pPr/>
              <a:t>22</a:t>
            </a:fld>
            <a:endParaRPr lang="fr-CA" dirty="0"/>
          </a:p>
        </p:txBody>
      </p:sp>
      <p:sp>
        <p:nvSpPr>
          <p:cNvPr id="5" name="Text Placeholder 4">
            <a:extLst>
              <a:ext uri="{FF2B5EF4-FFF2-40B4-BE49-F238E27FC236}">
                <a16:creationId xmlns:a16="http://schemas.microsoft.com/office/drawing/2014/main" id="{2910330D-C475-4D1E-9CCC-EE368DA33080}"/>
              </a:ext>
            </a:extLst>
          </p:cNvPr>
          <p:cNvSpPr>
            <a:spLocks noGrp="1"/>
          </p:cNvSpPr>
          <p:nvPr>
            <p:ph type="body" sz="quarter" idx="17"/>
          </p:nvPr>
        </p:nvSpPr>
        <p:spPr>
          <a:xfrm>
            <a:off x="731519" y="3395500"/>
            <a:ext cx="10728960" cy="2906486"/>
          </a:xfrm>
        </p:spPr>
        <p:txBody>
          <a:bodyPr/>
          <a:lstStyle/>
          <a:p>
            <a:pPr>
              <a:buClr>
                <a:schemeClr val="dk1"/>
              </a:buClr>
              <a:buSzPts val="1100"/>
            </a:pPr>
            <a:r>
              <a:rPr lang="el-GR" sz="2000" dirty="0">
                <a:latin typeface="Avenir"/>
                <a:cs typeface="Poppins"/>
              </a:rPr>
              <a:t>"Ιστορικά, πολλά μουσεία έβλεπαν την ψηφιακή τεχνολογία ως μια απομονωμένη, κατακερματισμένη λειτουργική ανάγκη. Αλλά ένα σύγχρονο μουσείο μπορεί πλέον να δει την ψηφιακή τεχνολογία ως πλατφόρμα για τις λειτουργίες του, όχι απλώς ως τμηματική λειτουργία σε ένα τμήμα". </a:t>
            </a:r>
          </a:p>
          <a:p>
            <a:pPr>
              <a:buClr>
                <a:schemeClr val="dk1"/>
              </a:buClr>
              <a:buSzPts val="1100"/>
            </a:pPr>
            <a:endParaRPr lang="el-GR" sz="2000" dirty="0">
              <a:latin typeface="Avenir"/>
              <a:cs typeface="Poppins"/>
            </a:endParaRPr>
          </a:p>
          <a:p>
            <a:pPr>
              <a:buClr>
                <a:schemeClr val="dk1"/>
              </a:buClr>
              <a:buSzPts val="1100"/>
            </a:pPr>
            <a:r>
              <a:rPr lang="el-GR" sz="1800" i="1" u="sng" dirty="0" err="1">
                <a:solidFill>
                  <a:srgbClr val="1155CC"/>
                </a:solidFill>
                <a:hlinkClick r:id="rId3">
                  <a:extLst>
                    <a:ext uri="{A12FA001-AC4F-418D-AE19-62706E023703}">
                      <ahyp:hlinkClr xmlns:ahyp="http://schemas.microsoft.com/office/drawing/2018/hyperlinkcolor" val="tx"/>
                    </a:ext>
                  </a:extLst>
                </a:hlinkClick>
              </a:rPr>
              <a:t>David</a:t>
            </a:r>
            <a:r>
              <a:rPr lang="el-GR" sz="1800" i="1" u="sng" dirty="0">
                <a:solidFill>
                  <a:srgbClr val="1155CC"/>
                </a:solidFill>
                <a:hlinkClick r:id="rId3">
                  <a:extLst>
                    <a:ext uri="{A12FA001-AC4F-418D-AE19-62706E023703}">
                      <ahyp:hlinkClr xmlns:ahyp="http://schemas.microsoft.com/office/drawing/2018/hyperlinkcolor" val="tx"/>
                    </a:ext>
                  </a:extLst>
                </a:hlinkClick>
              </a:rPr>
              <a:t> </a:t>
            </a:r>
            <a:r>
              <a:rPr lang="el-GR" sz="1800" i="1" u="sng" dirty="0" err="1">
                <a:solidFill>
                  <a:srgbClr val="1155CC"/>
                </a:solidFill>
                <a:hlinkClick r:id="rId3">
                  <a:extLst>
                    <a:ext uri="{A12FA001-AC4F-418D-AE19-62706E023703}">
                      <ahyp:hlinkClr xmlns:ahyp="http://schemas.microsoft.com/office/drawing/2018/hyperlinkcolor" val="tx"/>
                    </a:ext>
                  </a:extLst>
                </a:hlinkClick>
              </a:rPr>
              <a:t>Lipsey</a:t>
            </a:r>
            <a:r>
              <a:rPr lang="el-GR" sz="2000" dirty="0">
                <a:latin typeface="Avenir"/>
                <a:cs typeface="Poppins"/>
              </a:rPr>
              <a:t>, </a:t>
            </a:r>
            <a:r>
              <a:rPr lang="el-GR" sz="2000" dirty="0" err="1">
                <a:latin typeface="Avenir"/>
                <a:cs typeface="Poppins"/>
              </a:rPr>
              <a:t>συνδιευθυντής</a:t>
            </a:r>
            <a:r>
              <a:rPr lang="el-GR" sz="2000" dirty="0">
                <a:latin typeface="Avenir"/>
                <a:cs typeface="Poppins"/>
              </a:rPr>
              <a:t> του προγράμματος πιστοποιητικού διαχείρισης ψηφιακών περιουσιακών στοιχείων του Πανεπιστημίου </a:t>
            </a:r>
            <a:r>
              <a:rPr lang="el-GR" sz="2000" dirty="0" err="1">
                <a:latin typeface="Avenir"/>
                <a:cs typeface="Poppins"/>
              </a:rPr>
              <a:t>Rutgers</a:t>
            </a:r>
            <a:r>
              <a:rPr lang="el-GR" sz="2000" dirty="0">
                <a:latin typeface="Avenir"/>
                <a:cs typeface="Poppins"/>
              </a:rPr>
              <a:t> </a:t>
            </a:r>
          </a:p>
          <a:p>
            <a:pPr>
              <a:buClr>
                <a:schemeClr val="dk1"/>
              </a:buClr>
              <a:buSzPts val="1100"/>
            </a:pPr>
            <a:endParaRPr lang="el-GR" sz="2000" dirty="0">
              <a:latin typeface="Avenir"/>
              <a:cs typeface="Poppins"/>
            </a:endParaRPr>
          </a:p>
          <a:p>
            <a:pPr>
              <a:buClr>
                <a:schemeClr val="dk1"/>
              </a:buClr>
              <a:buSzPts val="1100"/>
            </a:pPr>
            <a:r>
              <a:rPr lang="el-GR" sz="2000" dirty="0">
                <a:latin typeface="Avenir"/>
                <a:cs typeface="Poppins"/>
              </a:rPr>
              <a:t>Αυτή η </a:t>
            </a:r>
            <a:r>
              <a:rPr lang="el-GR" sz="2000" dirty="0">
                <a:solidFill>
                  <a:srgbClr val="E43794"/>
                </a:solidFill>
              </a:rPr>
              <a:t>ολοκληρωμένη θεώρηση </a:t>
            </a:r>
            <a:r>
              <a:rPr lang="el-GR" sz="2000" dirty="0">
                <a:latin typeface="Avenir"/>
                <a:cs typeface="Poppins"/>
              </a:rPr>
              <a:t>είναι απαραίτητη για τους πολιτιστικούς οργανισμούς σε κάθε επίπεδο, ώστε να δημιουργήσουν μια στρατηγική για τον ψηφιακό μετασχηματισμό που θα σας μεταφέρει στο μέλλον με μια ανανεωμένη προσφορά για τους επισκέπτες σας.</a:t>
            </a:r>
          </a:p>
          <a:p>
            <a:pPr lvl="0">
              <a:buClr>
                <a:schemeClr val="dk1"/>
              </a:buClr>
              <a:buSzPts val="1100"/>
            </a:pPr>
            <a:endParaRPr lang="en-US" sz="1600" dirty="0"/>
          </a:p>
          <a:p>
            <a:endParaRPr lang="el-GR" sz="1800" dirty="0"/>
          </a:p>
        </p:txBody>
      </p:sp>
    </p:spTree>
    <p:extLst>
      <p:ext uri="{BB962C8B-B14F-4D97-AF65-F5344CB8AC3E}">
        <p14:creationId xmlns:p14="http://schemas.microsoft.com/office/powerpoint/2010/main" val="201785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7A68A0C-84F2-C84C-9930-A11A078AE8E6}"/>
              </a:ext>
            </a:extLst>
          </p:cNvPr>
          <p:cNvSpPr>
            <a:spLocks noGrp="1"/>
          </p:cNvSpPr>
          <p:nvPr>
            <p:ph type="body" sz="quarter" idx="24"/>
          </p:nvPr>
        </p:nvSpPr>
        <p:spPr>
          <a:xfrm>
            <a:off x="6966213" y="4725916"/>
            <a:ext cx="5054177" cy="1484264"/>
          </a:xfrm>
        </p:spPr>
        <p:txBody>
          <a:bodyPr/>
          <a:lstStyle/>
          <a:p>
            <a:r>
              <a:rPr lang="el-GR" sz="2000" b="0" i="1" dirty="0">
                <a:latin typeface="Avenir"/>
                <a:ea typeface="Avenir"/>
                <a:cs typeface="Avenir"/>
              </a:rPr>
              <a:t>Τα ψηφιακά δεδομένα μπορούν να χρησιμοποιηθούν για να αποκτήσετε πρωτοφανείς γνώσεις σχετικά με τη συμπεριφορά του κοινού σας τόσο </a:t>
            </a:r>
            <a:r>
              <a:rPr lang="el-GR" sz="2000" b="0" i="1" dirty="0" err="1">
                <a:latin typeface="Avenir"/>
                <a:ea typeface="Avenir"/>
                <a:cs typeface="Avenir"/>
              </a:rPr>
              <a:t>online</a:t>
            </a:r>
            <a:r>
              <a:rPr lang="el-GR" sz="2000" b="0" i="1" dirty="0">
                <a:latin typeface="Avenir"/>
                <a:ea typeface="Avenir"/>
                <a:cs typeface="Avenir"/>
              </a:rPr>
              <a:t> όσο και </a:t>
            </a:r>
            <a:r>
              <a:rPr lang="el-GR" sz="2000" b="0" i="1" dirty="0" err="1">
                <a:latin typeface="Avenir"/>
                <a:ea typeface="Avenir"/>
                <a:cs typeface="Avenir"/>
              </a:rPr>
              <a:t>onsite</a:t>
            </a:r>
            <a:r>
              <a:rPr lang="el-GR" sz="2000" b="0" i="1" dirty="0">
                <a:latin typeface="Avenir"/>
                <a:ea typeface="Avenir"/>
                <a:cs typeface="Avenir"/>
              </a:rPr>
              <a:t>, καθιστώντας σας πολύ πιο πιθανό να του προσφέρετε αυτό που πραγματικά θέλει.</a:t>
            </a:r>
            <a:r>
              <a:rPr lang="en-US" sz="2000" b="0" i="1" dirty="0">
                <a:latin typeface="Avenir"/>
                <a:ea typeface="Avenir"/>
                <a:cs typeface="Avenir"/>
              </a:rPr>
              <a:t>. </a:t>
            </a:r>
          </a:p>
          <a:p>
            <a:pPr lvl="0">
              <a:buSzPts val="1100"/>
            </a:pPr>
            <a:endParaRPr lang="en-US" sz="2000" b="0" i="1" dirty="0">
              <a:latin typeface="Avenir"/>
              <a:ea typeface="Avenir"/>
              <a:cs typeface="Avenir"/>
            </a:endParaRPr>
          </a:p>
        </p:txBody>
      </p:sp>
      <p:sp>
        <p:nvSpPr>
          <p:cNvPr id="12" name="Text Placeholder 11">
            <a:extLst>
              <a:ext uri="{FF2B5EF4-FFF2-40B4-BE49-F238E27FC236}">
                <a16:creationId xmlns:a16="http://schemas.microsoft.com/office/drawing/2014/main" id="{1F70B13C-ED41-344F-AED2-C50768E471B2}"/>
              </a:ext>
            </a:extLst>
          </p:cNvPr>
          <p:cNvSpPr>
            <a:spLocks noGrp="1"/>
          </p:cNvSpPr>
          <p:nvPr>
            <p:ph type="body" sz="quarter" idx="23"/>
          </p:nvPr>
        </p:nvSpPr>
        <p:spPr>
          <a:xfrm>
            <a:off x="7007038" y="3006796"/>
            <a:ext cx="4571737" cy="365126"/>
          </a:xfrm>
        </p:spPr>
        <p:txBody>
          <a:bodyPr/>
          <a:lstStyle/>
          <a:p>
            <a:r>
              <a:rPr lang="el-GR" sz="2000" b="1" dirty="0"/>
              <a:t>Εκπαίδευση </a:t>
            </a:r>
            <a:endParaRPr lang="en-US" sz="2000" dirty="0"/>
          </a:p>
        </p:txBody>
      </p:sp>
      <p:sp>
        <p:nvSpPr>
          <p:cNvPr id="2" name="Slide Number Placeholder 1">
            <a:extLst>
              <a:ext uri="{FF2B5EF4-FFF2-40B4-BE49-F238E27FC236}">
                <a16:creationId xmlns:a16="http://schemas.microsoft.com/office/drawing/2014/main" id="{07A2E600-0D79-6347-A80D-68BC37F34F8D}"/>
              </a:ext>
            </a:extLst>
          </p:cNvPr>
          <p:cNvSpPr>
            <a:spLocks noGrp="1"/>
          </p:cNvSpPr>
          <p:nvPr>
            <p:ph type="sldNum" sz="quarter" idx="14"/>
          </p:nvPr>
        </p:nvSpPr>
        <p:spPr>
          <a:xfrm>
            <a:off x="7747403" y="6548784"/>
            <a:ext cx="4301302" cy="229565"/>
          </a:xfrm>
        </p:spPr>
        <p:txBody>
          <a:bodyPr/>
          <a:lstStyle/>
          <a:p>
            <a:fld id="{9C527BFA-2C0E-4CEC-B6A5-913A56FEF4B4}" type="slidenum">
              <a:rPr lang="fr-CA" smtClean="0"/>
              <a:pPr/>
              <a:t>23</a:t>
            </a:fld>
            <a:endParaRPr lang="fr-CA" dirty="0"/>
          </a:p>
        </p:txBody>
      </p:sp>
      <p:sp>
        <p:nvSpPr>
          <p:cNvPr id="6" name="Text Placeholder 5">
            <a:extLst>
              <a:ext uri="{FF2B5EF4-FFF2-40B4-BE49-F238E27FC236}">
                <a16:creationId xmlns:a16="http://schemas.microsoft.com/office/drawing/2014/main" id="{A9E78462-F12D-C94C-9770-450DAD347AA5}"/>
              </a:ext>
            </a:extLst>
          </p:cNvPr>
          <p:cNvSpPr>
            <a:spLocks noGrp="1"/>
          </p:cNvSpPr>
          <p:nvPr>
            <p:ph type="body" sz="quarter" idx="16"/>
          </p:nvPr>
        </p:nvSpPr>
        <p:spPr>
          <a:xfrm>
            <a:off x="6951054" y="1907270"/>
            <a:ext cx="5022681" cy="1028782"/>
          </a:xfrm>
        </p:spPr>
        <p:txBody>
          <a:bodyPr/>
          <a:lstStyle/>
          <a:p>
            <a:pPr lvl="0">
              <a:buClr>
                <a:schemeClr val="dk1"/>
              </a:buClr>
              <a:buSzPts val="1100"/>
            </a:pPr>
            <a:r>
              <a:rPr lang="el-GR" sz="2000" b="0" i="1" dirty="0">
                <a:latin typeface="Avenir"/>
                <a:ea typeface="Avenir"/>
                <a:cs typeface="Avenir"/>
                <a:sym typeface="Avenir"/>
              </a:rPr>
              <a:t>Ζωντανά νέα ψηφιακά εργαλεία για τη διατήρηση, προστασία και αποκατάσταση πολύτιμων πολιτιστικών αντικειμένων</a:t>
            </a:r>
            <a:r>
              <a:rPr lang="el-GR" sz="2200" b="0" i="1" dirty="0">
                <a:latin typeface="Avenir"/>
                <a:ea typeface="Avenir"/>
                <a:cs typeface="Avenir"/>
                <a:sym typeface="Avenir"/>
              </a:rPr>
              <a:t>. </a:t>
            </a:r>
            <a:endParaRPr lang="en-US" sz="2200" b="0" i="1" dirty="0">
              <a:latin typeface="Avenir"/>
              <a:ea typeface="Avenir"/>
              <a:cs typeface="Avenir"/>
              <a:sym typeface="Avenir"/>
            </a:endParaRPr>
          </a:p>
        </p:txBody>
      </p:sp>
      <p:sp>
        <p:nvSpPr>
          <p:cNvPr id="11" name="Text Placeholder 10">
            <a:extLst>
              <a:ext uri="{FF2B5EF4-FFF2-40B4-BE49-F238E27FC236}">
                <a16:creationId xmlns:a16="http://schemas.microsoft.com/office/drawing/2014/main" id="{02141108-4B5A-2746-B3E6-2A049AEEC137}"/>
              </a:ext>
            </a:extLst>
          </p:cNvPr>
          <p:cNvSpPr>
            <a:spLocks noGrp="1"/>
          </p:cNvSpPr>
          <p:nvPr>
            <p:ph type="body" sz="quarter" idx="22"/>
          </p:nvPr>
        </p:nvSpPr>
        <p:spPr>
          <a:xfrm>
            <a:off x="6994527" y="3397011"/>
            <a:ext cx="5054178" cy="1343728"/>
          </a:xfrm>
        </p:spPr>
        <p:txBody>
          <a:bodyPr/>
          <a:lstStyle/>
          <a:p>
            <a:r>
              <a:rPr lang="el-GR" sz="2000" b="0" i="1" dirty="0">
                <a:latin typeface="Avenir"/>
                <a:cs typeface="Poppins"/>
              </a:rPr>
              <a:t>Πιο </a:t>
            </a:r>
            <a:r>
              <a:rPr lang="el-GR" sz="2000" b="0" i="1" dirty="0" err="1">
                <a:latin typeface="Avenir"/>
                <a:cs typeface="Poppins"/>
              </a:rPr>
              <a:t>διαδραστικές</a:t>
            </a:r>
            <a:r>
              <a:rPr lang="el-GR" sz="2000" b="0" i="1" dirty="0">
                <a:latin typeface="Avenir"/>
                <a:cs typeface="Poppins"/>
              </a:rPr>
              <a:t> και πρακτικές προσεγγίσεις για τη συμμετοχή μεγαλύτερου εύρους μαθητών.</a:t>
            </a:r>
          </a:p>
        </p:txBody>
      </p:sp>
      <p:sp>
        <p:nvSpPr>
          <p:cNvPr id="14" name="Text Placeholder 13">
            <a:extLst>
              <a:ext uri="{FF2B5EF4-FFF2-40B4-BE49-F238E27FC236}">
                <a16:creationId xmlns:a16="http://schemas.microsoft.com/office/drawing/2014/main" id="{CA30FD6E-371E-334F-AC67-80C3F95F694F}"/>
              </a:ext>
            </a:extLst>
          </p:cNvPr>
          <p:cNvSpPr>
            <a:spLocks noGrp="1"/>
          </p:cNvSpPr>
          <p:nvPr>
            <p:ph type="body" sz="quarter" idx="25"/>
          </p:nvPr>
        </p:nvSpPr>
        <p:spPr>
          <a:xfrm>
            <a:off x="6947551" y="4365310"/>
            <a:ext cx="4571737" cy="365126"/>
          </a:xfrm>
        </p:spPr>
        <p:txBody>
          <a:bodyPr/>
          <a:lstStyle/>
          <a:p>
            <a:r>
              <a:rPr lang="el-GR" sz="2000" b="1" dirty="0">
                <a:latin typeface="Avenir Black"/>
                <a:ea typeface="Avenir"/>
                <a:cs typeface="Avenir"/>
              </a:rPr>
              <a:t>Συλλογή δεδομένων και ανάλυση</a:t>
            </a:r>
            <a:endParaRPr lang="en-US" sz="2000" dirty="0">
              <a:latin typeface="Avenir Black"/>
              <a:ea typeface="Avenir"/>
              <a:cs typeface="Avenir"/>
            </a:endParaRPr>
          </a:p>
          <a:p>
            <a:pPr lvl="0"/>
            <a:endParaRPr lang="en-US" b="1" dirty="0">
              <a:latin typeface="Avenir"/>
              <a:ea typeface="Avenir"/>
              <a:cs typeface="Avenir"/>
            </a:endParaRPr>
          </a:p>
        </p:txBody>
      </p:sp>
      <p:sp>
        <p:nvSpPr>
          <p:cNvPr id="18" name="Flowchart: Process 17">
            <a:extLst>
              <a:ext uri="{FF2B5EF4-FFF2-40B4-BE49-F238E27FC236}">
                <a16:creationId xmlns:a16="http://schemas.microsoft.com/office/drawing/2014/main" id="{F3E62AAE-5C8E-440A-922C-D157634A24E1}"/>
              </a:ext>
            </a:extLst>
          </p:cNvPr>
          <p:cNvSpPr/>
          <p:nvPr/>
        </p:nvSpPr>
        <p:spPr>
          <a:xfrm>
            <a:off x="294560" y="1248955"/>
            <a:ext cx="5893486" cy="4201034"/>
          </a:xfrm>
          <a:prstGeom prst="flowChartProcess">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1259A00F-840B-4D0F-B3BD-C1C9763636B8}"/>
              </a:ext>
            </a:extLst>
          </p:cNvPr>
          <p:cNvSpPr txBox="1"/>
          <p:nvPr/>
        </p:nvSpPr>
        <p:spPr>
          <a:xfrm>
            <a:off x="294560" y="50990"/>
            <a:ext cx="7752160" cy="584775"/>
          </a:xfrm>
          <a:prstGeom prst="rect">
            <a:avLst/>
          </a:prstGeom>
          <a:noFill/>
        </p:spPr>
        <p:txBody>
          <a:bodyPr wrap="square">
            <a:spAutoFit/>
          </a:bodyPr>
          <a:lstStyle/>
          <a:p>
            <a:r>
              <a:rPr lang="en-US" sz="3200" b="1" dirty="0">
                <a:solidFill>
                  <a:schemeClr val="bg1"/>
                </a:solidFill>
                <a:latin typeface="Avenir" panose="02000503020000020003"/>
              </a:rPr>
              <a:t>Opportunities for digital transformation </a:t>
            </a:r>
          </a:p>
        </p:txBody>
      </p:sp>
      <p:sp>
        <p:nvSpPr>
          <p:cNvPr id="17" name="TextBox 16">
            <a:extLst>
              <a:ext uri="{FF2B5EF4-FFF2-40B4-BE49-F238E27FC236}">
                <a16:creationId xmlns:a16="http://schemas.microsoft.com/office/drawing/2014/main" id="{D8BD2E43-A72F-9C67-85F1-B368E4197170}"/>
              </a:ext>
            </a:extLst>
          </p:cNvPr>
          <p:cNvSpPr txBox="1"/>
          <p:nvPr/>
        </p:nvSpPr>
        <p:spPr>
          <a:xfrm>
            <a:off x="7007038" y="1481705"/>
            <a:ext cx="6096000" cy="400110"/>
          </a:xfrm>
          <a:prstGeom prst="rect">
            <a:avLst/>
          </a:prstGeom>
          <a:noFill/>
        </p:spPr>
        <p:txBody>
          <a:bodyPr wrap="square">
            <a:spAutoFit/>
          </a:bodyPr>
          <a:lstStyle/>
          <a:p>
            <a:r>
              <a:rPr lang="el-GR" sz="2000" b="1" dirty="0">
                <a:solidFill>
                  <a:srgbClr val="E43794"/>
                </a:solidFill>
                <a:latin typeface="Avenir Black"/>
              </a:rPr>
              <a:t>Συντήρηση </a:t>
            </a:r>
            <a:r>
              <a:rPr lang="en-US" b="1" dirty="0">
                <a:latin typeface="Avenir Black"/>
              </a:rPr>
              <a:t> </a:t>
            </a:r>
            <a:endParaRPr lang="en-US" dirty="0"/>
          </a:p>
        </p:txBody>
      </p:sp>
    </p:spTree>
    <p:extLst>
      <p:ext uri="{BB962C8B-B14F-4D97-AF65-F5344CB8AC3E}">
        <p14:creationId xmlns:p14="http://schemas.microsoft.com/office/powerpoint/2010/main" val="414423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E0B37-AE09-4F36-91BD-441D2255C6B2}"/>
              </a:ext>
            </a:extLst>
          </p:cNvPr>
          <p:cNvSpPr>
            <a:spLocks noGrp="1"/>
          </p:cNvSpPr>
          <p:nvPr>
            <p:ph type="sldNum" sz="quarter" idx="14"/>
          </p:nvPr>
        </p:nvSpPr>
        <p:spPr/>
        <p:txBody>
          <a:bodyPr/>
          <a:lstStyle/>
          <a:p>
            <a:fld id="{9C527BFA-2C0E-4CEC-B6A5-913A56FEF4B4}" type="slidenum">
              <a:rPr lang="fr-CA" smtClean="0"/>
              <a:pPr/>
              <a:t>24</a:t>
            </a:fld>
            <a:endParaRPr lang="fr-CA" dirty="0"/>
          </a:p>
        </p:txBody>
      </p:sp>
      <p:sp>
        <p:nvSpPr>
          <p:cNvPr id="5" name="Google Shape;522;p47">
            <a:extLst>
              <a:ext uri="{FF2B5EF4-FFF2-40B4-BE49-F238E27FC236}">
                <a16:creationId xmlns:a16="http://schemas.microsoft.com/office/drawing/2014/main" id="{BA63E1C2-08E2-40BA-8795-0F10A3879BE8}"/>
              </a:ext>
            </a:extLst>
          </p:cNvPr>
          <p:cNvSpPr txBox="1">
            <a:spLocks noGrp="1"/>
          </p:cNvSpPr>
          <p:nvPr>
            <p:ph type="body" sz="quarter" idx="17"/>
          </p:nvPr>
        </p:nvSpPr>
        <p:spPr>
          <a:xfrm>
            <a:off x="708168" y="1148002"/>
            <a:ext cx="4986421" cy="479716"/>
          </a:xfrm>
          <a:prstGeom prst="rect">
            <a:avLst/>
          </a:prstGeom>
          <a:noFill/>
          <a:ln>
            <a:noFill/>
          </a:ln>
        </p:spPr>
        <p:txBody>
          <a:bodyPr spcFirstLastPara="1" wrap="square" lIns="91425" tIns="45700" rIns="91425" bIns="45700" anchor="t" anchorCtr="0">
            <a:noAutofit/>
          </a:bodyPr>
          <a:lstStyle/>
          <a:p>
            <a:pPr lvl="0"/>
            <a:r>
              <a:rPr lang="el-GR" b="1" dirty="0">
                <a:solidFill>
                  <a:srgbClr val="E43794"/>
                </a:solidFill>
                <a:latin typeface="Avenir"/>
                <a:ea typeface="Avenir"/>
                <a:cs typeface="Avenir"/>
                <a:sym typeface="Avenir"/>
              </a:rPr>
              <a:t>Ισχυρές συνεργασίες </a:t>
            </a:r>
            <a:endParaRPr b="1" dirty="0">
              <a:solidFill>
                <a:srgbClr val="E43794"/>
              </a:solidFill>
              <a:latin typeface="Avenir"/>
              <a:ea typeface="Avenir"/>
              <a:cs typeface="Avenir"/>
              <a:sym typeface="Avenir"/>
            </a:endParaRPr>
          </a:p>
        </p:txBody>
      </p:sp>
      <p:sp>
        <p:nvSpPr>
          <p:cNvPr id="6" name="Google Shape;524;p47">
            <a:extLst>
              <a:ext uri="{FF2B5EF4-FFF2-40B4-BE49-F238E27FC236}">
                <a16:creationId xmlns:a16="http://schemas.microsoft.com/office/drawing/2014/main" id="{6251DD5D-5FB0-4735-A2AA-FA3400F064C0}"/>
              </a:ext>
            </a:extLst>
          </p:cNvPr>
          <p:cNvSpPr txBox="1"/>
          <p:nvPr/>
        </p:nvSpPr>
        <p:spPr>
          <a:xfrm>
            <a:off x="708168" y="1656514"/>
            <a:ext cx="6215146" cy="1717293"/>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l-GR" sz="2000" dirty="0">
                <a:solidFill>
                  <a:srgbClr val="7F7F7F"/>
                </a:solidFill>
                <a:latin typeface="Avenir"/>
                <a:ea typeface="Avenir"/>
                <a:cs typeface="Avenir"/>
                <a:sym typeface="Avenir"/>
              </a:rPr>
              <a:t>Η ψηφιακή τεχνολογία μειώνει την απόσταση μεταξύ πολιτιστικών, τουριστικών και δημιουργικών επιχειρήσεων και προσφέρει γόνιμο έδαφος για τη δημιουργία νέων συνεργασιών και όλων των πλεονεκτημάτων μιας διεπιστημονικής προσέγγισης.</a:t>
            </a:r>
          </a:p>
        </p:txBody>
      </p:sp>
      <p:sp>
        <p:nvSpPr>
          <p:cNvPr id="7" name="Google Shape;520;p47">
            <a:extLst>
              <a:ext uri="{FF2B5EF4-FFF2-40B4-BE49-F238E27FC236}">
                <a16:creationId xmlns:a16="http://schemas.microsoft.com/office/drawing/2014/main" id="{A4D4674D-6ED9-4928-A594-02D3C8358E74}"/>
              </a:ext>
            </a:extLst>
          </p:cNvPr>
          <p:cNvSpPr txBox="1"/>
          <p:nvPr/>
        </p:nvSpPr>
        <p:spPr>
          <a:xfrm>
            <a:off x="661515" y="3804695"/>
            <a:ext cx="5370221" cy="479716"/>
          </a:xfrm>
          <a:prstGeom prst="rect">
            <a:avLst/>
          </a:prstGeom>
          <a:noFill/>
          <a:ln>
            <a:noFill/>
          </a:ln>
        </p:spPr>
        <p:txBody>
          <a:bodyPr spcFirstLastPara="1" wrap="square" lIns="91425" tIns="45700" rIns="91425" bIns="45700" anchor="t" anchorCtr="0">
            <a:noAutofit/>
          </a:bodyPr>
          <a:lstStyle/>
          <a:p>
            <a:pPr lvl="0"/>
            <a:r>
              <a:rPr lang="el-GR" sz="2400" b="1" dirty="0">
                <a:solidFill>
                  <a:srgbClr val="E43794"/>
                </a:solidFill>
                <a:latin typeface="Avenir"/>
                <a:ea typeface="Avenir"/>
                <a:cs typeface="Avenir"/>
                <a:sym typeface="Avenir"/>
              </a:rPr>
              <a:t>Ανάπτυξη του κοινού</a:t>
            </a:r>
            <a:endParaRPr sz="2400" b="1" dirty="0">
              <a:solidFill>
                <a:srgbClr val="E43794"/>
              </a:solidFill>
              <a:latin typeface="Avenir"/>
              <a:ea typeface="Avenir"/>
              <a:cs typeface="Avenir"/>
              <a:sym typeface="Avenir"/>
            </a:endParaRPr>
          </a:p>
        </p:txBody>
      </p:sp>
      <p:sp>
        <p:nvSpPr>
          <p:cNvPr id="8" name="Google Shape;513;p47">
            <a:extLst>
              <a:ext uri="{FF2B5EF4-FFF2-40B4-BE49-F238E27FC236}">
                <a16:creationId xmlns:a16="http://schemas.microsoft.com/office/drawing/2014/main" id="{44803A24-4B40-4736-A773-C1F6D5A94A78}"/>
              </a:ext>
            </a:extLst>
          </p:cNvPr>
          <p:cNvSpPr txBox="1"/>
          <p:nvPr/>
        </p:nvSpPr>
        <p:spPr>
          <a:xfrm>
            <a:off x="708168" y="4219096"/>
            <a:ext cx="10775664" cy="1396177"/>
          </a:xfrm>
          <a:prstGeom prst="rect">
            <a:avLst/>
          </a:prstGeom>
          <a:noFill/>
          <a:ln>
            <a:noFill/>
          </a:ln>
        </p:spPr>
        <p:txBody>
          <a:bodyPr spcFirstLastPara="1" wrap="square" lIns="91425" tIns="45700" rIns="91425" bIns="45700" anchor="t" anchorCtr="0">
            <a:noAutofit/>
          </a:bodyPr>
          <a:lstStyle/>
          <a:p>
            <a:r>
              <a:rPr lang="el-GR" sz="2000" dirty="0">
                <a:solidFill>
                  <a:srgbClr val="7F7F7F"/>
                </a:solidFill>
                <a:latin typeface="Avenir"/>
                <a:ea typeface="Avenir"/>
                <a:cs typeface="Avenir"/>
                <a:sym typeface="Avenir"/>
              </a:rPr>
              <a:t>Μια ισχυρή ψηφιακή παρουσία αγγίζει νέα ακροατήρια, συμπεριλαμβανομένων των δυσπρόσιτων νεότερων γενεών, των απομακρυσμένων ακροατηρίων και των ατόμων που δεν μπορούν να τα επισκεφθούν αυτοπροσώπως (π.χ. ηλικιωμένοι, άτομα με αναπηρία, άτομα που ζουν σε άλλες πόλεις). Σας επιτρέπει να προσεγγίσετε νέους τύπους ταξιδιωτών που κάνουν την έρευνά τους στο διαδίκτυο και ίσως να μην σας έβρισκαν ποτέ αλλιώς. </a:t>
            </a:r>
          </a:p>
        </p:txBody>
      </p:sp>
      <p:pic>
        <p:nvPicPr>
          <p:cNvPr id="11" name="Picture 10">
            <a:extLst>
              <a:ext uri="{FF2B5EF4-FFF2-40B4-BE49-F238E27FC236}">
                <a16:creationId xmlns:a16="http://schemas.microsoft.com/office/drawing/2014/main" id="{1E02F9EF-AA41-4C0C-964D-CC0A120B3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7275" y="680982"/>
            <a:ext cx="4664725" cy="2452743"/>
          </a:xfrm>
          <a:prstGeom prst="rect">
            <a:avLst/>
          </a:prstGeom>
        </p:spPr>
      </p:pic>
      <p:pic>
        <p:nvPicPr>
          <p:cNvPr id="13" name="Picture 12">
            <a:extLst>
              <a:ext uri="{FF2B5EF4-FFF2-40B4-BE49-F238E27FC236}">
                <a16:creationId xmlns:a16="http://schemas.microsoft.com/office/drawing/2014/main" id="{8DA5B379-DA16-4D83-A745-23448EBDED82}"/>
              </a:ext>
            </a:extLst>
          </p:cNvPr>
          <p:cNvPicPr>
            <a:picLocks noChangeAspect="1"/>
          </p:cNvPicPr>
          <p:nvPr/>
        </p:nvPicPr>
        <p:blipFill>
          <a:blip r:embed="rId3" cstate="print"/>
          <a:stretch>
            <a:fillRect/>
          </a:stretch>
        </p:blipFill>
        <p:spPr>
          <a:xfrm>
            <a:off x="174694" y="990986"/>
            <a:ext cx="533474" cy="847843"/>
          </a:xfrm>
          <a:prstGeom prst="rect">
            <a:avLst/>
          </a:prstGeom>
        </p:spPr>
      </p:pic>
      <p:pic>
        <p:nvPicPr>
          <p:cNvPr id="14" name="Picture 13">
            <a:extLst>
              <a:ext uri="{FF2B5EF4-FFF2-40B4-BE49-F238E27FC236}">
                <a16:creationId xmlns:a16="http://schemas.microsoft.com/office/drawing/2014/main" id="{321F5DF8-A1A8-4481-BC4F-8D2A2E9BFEAE}"/>
              </a:ext>
            </a:extLst>
          </p:cNvPr>
          <p:cNvPicPr>
            <a:picLocks noChangeAspect="1"/>
          </p:cNvPicPr>
          <p:nvPr/>
        </p:nvPicPr>
        <p:blipFill>
          <a:blip r:embed="rId3" cstate="print"/>
          <a:stretch>
            <a:fillRect/>
          </a:stretch>
        </p:blipFill>
        <p:spPr>
          <a:xfrm>
            <a:off x="174694" y="3569033"/>
            <a:ext cx="533474" cy="847843"/>
          </a:xfrm>
          <a:prstGeom prst="rect">
            <a:avLst/>
          </a:prstGeom>
        </p:spPr>
      </p:pic>
      <p:sp>
        <p:nvSpPr>
          <p:cNvPr id="12" name="TextBox 11">
            <a:extLst>
              <a:ext uri="{FF2B5EF4-FFF2-40B4-BE49-F238E27FC236}">
                <a16:creationId xmlns:a16="http://schemas.microsoft.com/office/drawing/2014/main" id="{365B272A-AF4C-4C52-A702-8CFEA6BEBE92}"/>
              </a:ext>
            </a:extLst>
          </p:cNvPr>
          <p:cNvSpPr txBox="1"/>
          <p:nvPr/>
        </p:nvSpPr>
        <p:spPr>
          <a:xfrm>
            <a:off x="294559" y="50990"/>
            <a:ext cx="7645673" cy="584775"/>
          </a:xfrm>
          <a:prstGeom prst="rect">
            <a:avLst/>
          </a:prstGeom>
          <a:noFill/>
        </p:spPr>
        <p:txBody>
          <a:bodyPr wrap="square">
            <a:spAutoFit/>
          </a:bodyPr>
          <a:lstStyle/>
          <a:p>
            <a:r>
              <a:rPr lang="en-US" sz="3200" b="1" dirty="0">
                <a:solidFill>
                  <a:schemeClr val="bg1"/>
                </a:solidFill>
                <a:latin typeface="Avenir" panose="02000503020000020003"/>
              </a:rPr>
              <a:t>Opportunities for digital transformation </a:t>
            </a:r>
          </a:p>
        </p:txBody>
      </p:sp>
    </p:spTree>
    <p:extLst>
      <p:ext uri="{BB962C8B-B14F-4D97-AF65-F5344CB8AC3E}">
        <p14:creationId xmlns:p14="http://schemas.microsoft.com/office/powerpoint/2010/main" val="254406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25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65306" y="4618653"/>
            <a:ext cx="7268547" cy="1156996"/>
          </a:xfrm>
        </p:spPr>
        <p:txBody>
          <a:bodyPr/>
          <a:lstStyle/>
          <a:p>
            <a:r>
              <a:rPr lang="el-GR" sz="4000" dirty="0"/>
              <a:t>Η μετεξέλιξη του κοινού μετά την πανδημία</a:t>
            </a:r>
            <a:endParaRPr lang="en-GB" sz="44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181318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26</a:t>
            </a:fld>
            <a:endParaRPr lang="fr-CA" dirty="0"/>
          </a:p>
        </p:txBody>
      </p:sp>
      <p:sp>
        <p:nvSpPr>
          <p:cNvPr id="3" name="Text Placeholder 2">
            <a:extLst>
              <a:ext uri="{FF2B5EF4-FFF2-40B4-BE49-F238E27FC236}">
                <a16:creationId xmlns:a16="http://schemas.microsoft.com/office/drawing/2014/main" id="{F1475933-257B-974B-8858-01823DAA9DB6}"/>
              </a:ext>
            </a:extLst>
          </p:cNvPr>
          <p:cNvSpPr>
            <a:spLocks noGrp="1"/>
          </p:cNvSpPr>
          <p:nvPr>
            <p:ph type="body" sz="quarter" idx="15"/>
          </p:nvPr>
        </p:nvSpPr>
        <p:spPr>
          <a:xfrm>
            <a:off x="2724024" y="67635"/>
            <a:ext cx="6743953" cy="694908"/>
          </a:xfrm>
        </p:spPr>
        <p:txBody>
          <a:bodyPr>
            <a:normAutofit/>
          </a:bodyPr>
          <a:lstStyle/>
          <a:p>
            <a:pPr algn="ctr">
              <a:spcBef>
                <a:spcPts val="0"/>
              </a:spcBef>
              <a:buClr>
                <a:schemeClr val="dk1"/>
              </a:buClr>
              <a:buSzPts val="1100"/>
            </a:pPr>
            <a:r>
              <a:rPr lang="en-US" dirty="0">
                <a:solidFill>
                  <a:schemeClr val="bg1"/>
                </a:solidFill>
              </a:rPr>
              <a:t>Audience evolution</a:t>
            </a:r>
          </a:p>
          <a:p>
            <a:pPr algn="ctr">
              <a:spcBef>
                <a:spcPts val="0"/>
              </a:spcBef>
              <a:buClr>
                <a:schemeClr val="dk1"/>
              </a:buClr>
              <a:buSzPts val="1100"/>
            </a:pPr>
            <a:endParaRPr lang="en-US" sz="2000" dirty="0"/>
          </a:p>
        </p:txBody>
      </p:sp>
      <p:sp>
        <p:nvSpPr>
          <p:cNvPr id="5" name="Google Shape;531;p48">
            <a:extLst>
              <a:ext uri="{FF2B5EF4-FFF2-40B4-BE49-F238E27FC236}">
                <a16:creationId xmlns:a16="http://schemas.microsoft.com/office/drawing/2014/main" id="{7F2A1410-C5FA-47EC-A484-4CD5A77548A2}"/>
              </a:ext>
            </a:extLst>
          </p:cNvPr>
          <p:cNvSpPr txBox="1">
            <a:spLocks/>
          </p:cNvSpPr>
          <p:nvPr/>
        </p:nvSpPr>
        <p:spPr>
          <a:xfrm>
            <a:off x="538162" y="1935212"/>
            <a:ext cx="11115676" cy="46370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l-GR" sz="2000" dirty="0">
                <a:solidFill>
                  <a:srgbClr val="E43794"/>
                </a:solidFill>
                <a:latin typeface="Avenir" panose="02000503020000020003"/>
              </a:rPr>
              <a:t>Ο πολιτιστικός τομέας (και ιδίως ο τομέας των μουσείων) έχει φθάσει σε ένα "κρίσιμο σημείο καμπής" στην ψηφιακή του μετάβαση </a:t>
            </a:r>
            <a:r>
              <a:rPr lang="el-GR" sz="2000" dirty="0">
                <a:solidFill>
                  <a:srgbClr val="7F7F7F"/>
                </a:solidFill>
                <a:latin typeface="Avenir" panose="02000503020000020003"/>
              </a:rPr>
              <a:t>όπου το κοινό αγκαλιάζει και αναζητά μια ψηφιακή προσφορά και τα μουσεία αρχίζουν να δημιουργούν ολοκληρωμένο </a:t>
            </a:r>
            <a:r>
              <a:rPr lang="el-GR" sz="2000" dirty="0" err="1">
                <a:solidFill>
                  <a:srgbClr val="7F7F7F"/>
                </a:solidFill>
                <a:latin typeface="Avenir" panose="02000503020000020003"/>
              </a:rPr>
              <a:t>online</a:t>
            </a:r>
            <a:r>
              <a:rPr lang="el-GR" sz="2000" dirty="0">
                <a:solidFill>
                  <a:srgbClr val="7F7F7F"/>
                </a:solidFill>
                <a:latin typeface="Avenir" panose="02000503020000020003"/>
              </a:rPr>
              <a:t> και </a:t>
            </a:r>
            <a:r>
              <a:rPr lang="el-GR" sz="2000" dirty="0" err="1">
                <a:solidFill>
                  <a:srgbClr val="7F7F7F"/>
                </a:solidFill>
                <a:latin typeface="Avenir" panose="02000503020000020003"/>
              </a:rPr>
              <a:t>offline</a:t>
            </a:r>
            <a:r>
              <a:rPr lang="el-GR" sz="2000" dirty="0">
                <a:solidFill>
                  <a:srgbClr val="7F7F7F"/>
                </a:solidFill>
                <a:latin typeface="Avenir" panose="02000503020000020003"/>
              </a:rPr>
              <a:t> περιεχόμενο για να παρουσιάσουν αθέατο υλικό από τις συλλογές τους και να προσελκύσουν νέους επισκέπτες - Σύμφωνα με τη μελέτη </a:t>
            </a:r>
            <a:r>
              <a:rPr lang="en-US" sz="2000" i="1" u="sng" dirty="0">
                <a:solidFill>
                  <a:srgbClr val="1155CC"/>
                </a:solidFill>
                <a:latin typeface="Avenir" panose="02000503020000020003"/>
                <a:hlinkClick r:id="rId2">
                  <a:extLst>
                    <a:ext uri="{A12FA001-AC4F-418D-AE19-62706E023703}">
                      <ahyp:hlinkClr xmlns:ahyp="http://schemas.microsoft.com/office/drawing/2018/hyperlinkcolor" val="tx"/>
                    </a:ext>
                  </a:extLst>
                </a:hlinkClick>
              </a:rPr>
              <a:t>Digital Responses of UK Museum Exhibition to the COVID-19 Crisis March-June 2020</a:t>
            </a:r>
            <a:r>
              <a:rPr lang="en-US" sz="2000" i="1" dirty="0">
                <a:solidFill>
                  <a:srgbClr val="7F7F7F"/>
                </a:solidFill>
                <a:latin typeface="Avenir" panose="02000503020000020003"/>
              </a:rPr>
              <a:t> </a:t>
            </a:r>
            <a:r>
              <a:rPr lang="el-GR" sz="2000" i="1" dirty="0">
                <a:solidFill>
                  <a:srgbClr val="7F7F7F"/>
                </a:solidFill>
                <a:latin typeface="Avenir" panose="02000503020000020003"/>
              </a:rPr>
              <a:t>που διεξήχθη από ερευνητές του Πανεπιστημίου του </a:t>
            </a:r>
            <a:r>
              <a:rPr lang="el-GR" sz="2000" i="1" dirty="0" err="1">
                <a:solidFill>
                  <a:srgbClr val="7F7F7F"/>
                </a:solidFill>
                <a:latin typeface="Avenir" panose="02000503020000020003"/>
              </a:rPr>
              <a:t>Warwick</a:t>
            </a:r>
            <a:r>
              <a:rPr lang="el-GR" sz="2000" i="1" dirty="0">
                <a:solidFill>
                  <a:srgbClr val="7F7F7F"/>
                </a:solidFill>
                <a:latin typeface="Avenir" panose="02000503020000020003"/>
              </a:rPr>
              <a:t> σε συνεργασία με συναδέλφους τους στο Μουσείο Φυσικής Ιστορίας του Πανεπιστημίου της Οξφόρδης.</a:t>
            </a:r>
            <a:endParaRPr lang="en-US" sz="2000" i="1" dirty="0">
              <a:solidFill>
                <a:srgbClr val="7F7F7F"/>
              </a:solidFill>
              <a:latin typeface="Avenir" panose="02000503020000020003"/>
            </a:endParaRPr>
          </a:p>
          <a:p>
            <a:pPr marL="0" indent="0">
              <a:spcBef>
                <a:spcPts val="0"/>
              </a:spcBef>
              <a:buClr>
                <a:schemeClr val="dk1"/>
              </a:buClr>
              <a:buSzPts val="1100"/>
              <a:buNone/>
            </a:pPr>
            <a:endParaRPr lang="en-US" sz="2000" dirty="0">
              <a:solidFill>
                <a:srgbClr val="7F7F7F"/>
              </a:solidFill>
              <a:latin typeface="Avenir" panose="02000503020000020003"/>
            </a:endParaRPr>
          </a:p>
          <a:p>
            <a:pPr marL="0" indent="0" algn="just">
              <a:spcBef>
                <a:spcPts val="0"/>
              </a:spcBef>
              <a:buClr>
                <a:schemeClr val="dk1"/>
              </a:buClr>
              <a:buSzPts val="1100"/>
              <a:buFont typeface="Arial"/>
              <a:buNone/>
            </a:pPr>
            <a:r>
              <a:rPr lang="el-GR" sz="2000" dirty="0">
                <a:solidFill>
                  <a:srgbClr val="7F7F7F"/>
                </a:solidFill>
                <a:latin typeface="Avenir" panose="02000503020000020003"/>
              </a:rPr>
              <a:t>Για την κατανόηση των συνεχιζόμενων αλλαγών στη συμπεριφορά του κοινού και τον αντίστοιχο σχεδιασμό νέων στρατηγικών, η </a:t>
            </a:r>
            <a:r>
              <a:rPr lang="el-GR" sz="2000" dirty="0" err="1">
                <a:solidFill>
                  <a:srgbClr val="7F7F7F"/>
                </a:solidFill>
                <a:latin typeface="Avenir" panose="02000503020000020003"/>
              </a:rPr>
              <a:t>Insights</a:t>
            </a:r>
            <a:r>
              <a:rPr lang="el-GR" sz="2000" dirty="0">
                <a:solidFill>
                  <a:srgbClr val="7F7F7F"/>
                </a:solidFill>
                <a:latin typeface="Avenir" panose="02000503020000020003"/>
              </a:rPr>
              <a:t> </a:t>
            </a:r>
            <a:r>
              <a:rPr lang="el-GR" sz="2000" dirty="0" err="1">
                <a:solidFill>
                  <a:srgbClr val="7F7F7F"/>
                </a:solidFill>
                <a:latin typeface="Avenir" panose="02000503020000020003"/>
              </a:rPr>
              <a:t>Alliance</a:t>
            </a:r>
            <a:r>
              <a:rPr lang="el-GR" sz="2000" dirty="0">
                <a:solidFill>
                  <a:srgbClr val="7F7F7F"/>
                </a:solidFill>
                <a:latin typeface="Avenir" panose="02000503020000020003"/>
              </a:rPr>
              <a:t> - μια ομάδα τριών κορυφαίων βρετανικών συμβουλευτικών εταιρειών, η </a:t>
            </a:r>
            <a:r>
              <a:rPr lang="el-GR" sz="2000" dirty="0" err="1">
                <a:solidFill>
                  <a:srgbClr val="7F7F7F"/>
                </a:solidFill>
                <a:latin typeface="Avenir" panose="02000503020000020003"/>
              </a:rPr>
              <a:t>Indigo</a:t>
            </a:r>
            <a:r>
              <a:rPr lang="el-GR" sz="2000" dirty="0">
                <a:solidFill>
                  <a:srgbClr val="7F7F7F"/>
                </a:solidFill>
                <a:latin typeface="Avenir" panose="02000503020000020003"/>
              </a:rPr>
              <a:t> </a:t>
            </a:r>
            <a:r>
              <a:rPr lang="el-GR" sz="2000" dirty="0" err="1">
                <a:solidFill>
                  <a:srgbClr val="7F7F7F"/>
                </a:solidFill>
                <a:latin typeface="Avenir" panose="02000503020000020003"/>
              </a:rPr>
              <a:t>Ltd</a:t>
            </a:r>
            <a:r>
              <a:rPr lang="el-GR" sz="2000" dirty="0">
                <a:solidFill>
                  <a:srgbClr val="7F7F7F"/>
                </a:solidFill>
                <a:latin typeface="Avenir" panose="02000503020000020003"/>
              </a:rPr>
              <a:t>, η </a:t>
            </a:r>
            <a:r>
              <a:rPr lang="el-GR" sz="2000" dirty="0" err="1">
                <a:solidFill>
                  <a:srgbClr val="7F7F7F"/>
                </a:solidFill>
                <a:latin typeface="Avenir" panose="02000503020000020003"/>
              </a:rPr>
              <a:t>Baker</a:t>
            </a:r>
            <a:r>
              <a:rPr lang="el-GR" sz="2000" dirty="0">
                <a:solidFill>
                  <a:srgbClr val="7F7F7F"/>
                </a:solidFill>
                <a:latin typeface="Avenir" panose="02000503020000020003"/>
              </a:rPr>
              <a:t> </a:t>
            </a:r>
            <a:r>
              <a:rPr lang="el-GR" sz="2000" dirty="0" err="1">
                <a:solidFill>
                  <a:srgbClr val="7F7F7F"/>
                </a:solidFill>
                <a:latin typeface="Avenir" panose="02000503020000020003"/>
              </a:rPr>
              <a:t>Richards</a:t>
            </a:r>
            <a:r>
              <a:rPr lang="el-GR" sz="2000" dirty="0">
                <a:solidFill>
                  <a:srgbClr val="7F7F7F"/>
                </a:solidFill>
                <a:latin typeface="Avenir" panose="02000503020000020003"/>
              </a:rPr>
              <a:t> και η </a:t>
            </a:r>
            <a:r>
              <a:rPr lang="el-GR" sz="2000" dirty="0" err="1">
                <a:solidFill>
                  <a:srgbClr val="7F7F7F"/>
                </a:solidFill>
                <a:latin typeface="Avenir" panose="02000503020000020003"/>
              </a:rPr>
              <a:t>One</a:t>
            </a:r>
            <a:r>
              <a:rPr lang="el-GR" sz="2000" dirty="0">
                <a:solidFill>
                  <a:srgbClr val="7F7F7F"/>
                </a:solidFill>
                <a:latin typeface="Avenir" panose="02000503020000020003"/>
              </a:rPr>
              <a:t> </a:t>
            </a:r>
            <a:r>
              <a:rPr lang="el-GR" sz="2000" dirty="0" err="1">
                <a:solidFill>
                  <a:srgbClr val="7F7F7F"/>
                </a:solidFill>
                <a:latin typeface="Avenir" panose="02000503020000020003"/>
              </a:rPr>
              <a:t>Further</a:t>
            </a:r>
            <a:r>
              <a:rPr lang="el-GR" sz="2000" dirty="0">
                <a:solidFill>
                  <a:srgbClr val="7F7F7F"/>
                </a:solidFill>
                <a:latin typeface="Avenir" panose="02000503020000020003"/>
              </a:rPr>
              <a:t> - εγκαινίασε το 2020 το </a:t>
            </a:r>
            <a:r>
              <a:rPr lang="en-US" sz="2000" i="1" u="sng" dirty="0">
                <a:solidFill>
                  <a:srgbClr val="1155CC"/>
                </a:solidFill>
                <a:latin typeface="Avenir" panose="02000503020000020003"/>
                <a:hlinkClick r:id="rId3">
                  <a:extLst>
                    <a:ext uri="{A12FA001-AC4F-418D-AE19-62706E023703}">
                      <ahyp:hlinkClr xmlns:ahyp="http://schemas.microsoft.com/office/drawing/2018/hyperlinkcolor" val="tx"/>
                    </a:ext>
                  </a:extLst>
                </a:hlinkClick>
              </a:rPr>
              <a:t>Culture Restart Toolkit</a:t>
            </a:r>
            <a:r>
              <a:rPr lang="en-US" sz="2000" dirty="0">
                <a:solidFill>
                  <a:srgbClr val="7F7F7F"/>
                </a:solidFill>
                <a:latin typeface="Avenir" panose="02000503020000020003"/>
              </a:rPr>
              <a:t>, </a:t>
            </a:r>
            <a:r>
              <a:rPr lang="el-GR" sz="2000" dirty="0">
                <a:solidFill>
                  <a:srgbClr val="7F7F7F"/>
                </a:solidFill>
                <a:latin typeface="Avenir" panose="02000503020000020003"/>
              </a:rPr>
              <a:t>ένα πρόγραμμα που συλλέγει και αναλύει δεδομένα σχετικά με το βρετανικό κοινό και τους επισκέπτες θεάτρων, μουσείων, κέντρων τέχνης και άλλων πολιτιστικών οργανισμών.</a:t>
            </a:r>
          </a:p>
          <a:p>
            <a:pPr marL="0" indent="0" algn="just">
              <a:spcBef>
                <a:spcPts val="0"/>
              </a:spcBef>
              <a:buClr>
                <a:schemeClr val="dk1"/>
              </a:buClr>
              <a:buSzPts val="1100"/>
              <a:buFont typeface="Arial"/>
              <a:buNone/>
            </a:pPr>
            <a:endParaRPr lang="en-US" sz="2000" dirty="0">
              <a:solidFill>
                <a:srgbClr val="7F7F7F"/>
              </a:solidFill>
            </a:endParaRPr>
          </a:p>
          <a:p>
            <a:pPr marL="0" indent="0">
              <a:spcBef>
                <a:spcPts val="0"/>
              </a:spcBef>
              <a:buClr>
                <a:schemeClr val="dk1"/>
              </a:buClr>
              <a:buSzPts val="1100"/>
              <a:buFont typeface="Arial"/>
              <a:buNone/>
            </a:pPr>
            <a:endParaRPr lang="en-US" sz="1600" dirty="0"/>
          </a:p>
        </p:txBody>
      </p:sp>
      <p:sp>
        <p:nvSpPr>
          <p:cNvPr id="4" name="TextBox 3">
            <a:extLst>
              <a:ext uri="{FF2B5EF4-FFF2-40B4-BE49-F238E27FC236}">
                <a16:creationId xmlns:a16="http://schemas.microsoft.com/office/drawing/2014/main" id="{2F95C2F2-5097-408B-893B-4288B2CB17CC}"/>
              </a:ext>
            </a:extLst>
          </p:cNvPr>
          <p:cNvSpPr txBox="1"/>
          <p:nvPr/>
        </p:nvSpPr>
        <p:spPr>
          <a:xfrm>
            <a:off x="280283" y="829218"/>
            <a:ext cx="11631435" cy="954107"/>
          </a:xfrm>
          <a:prstGeom prst="rect">
            <a:avLst/>
          </a:prstGeom>
          <a:noFill/>
        </p:spPr>
        <p:txBody>
          <a:bodyPr wrap="square" rtlCol="0">
            <a:spAutoFit/>
          </a:bodyPr>
          <a:lstStyle/>
          <a:p>
            <a:pPr algn="ctr"/>
            <a:r>
              <a:rPr lang="el-GR" sz="2800" b="1" dirty="0">
                <a:solidFill>
                  <a:srgbClr val="E43794"/>
                </a:solidFill>
                <a:latin typeface="Avenir" panose="02000503020000020003"/>
              </a:rPr>
              <a:t>Πώς ένα έτος διαδικτυακής δραστηριότητας άλλαξε τους τρόπους με τους οποίους το κοινό βιώνει την πολιτιστική κληρονομιά</a:t>
            </a:r>
          </a:p>
        </p:txBody>
      </p:sp>
    </p:spTree>
    <p:extLst>
      <p:ext uri="{BB962C8B-B14F-4D97-AF65-F5344CB8AC3E}">
        <p14:creationId xmlns:p14="http://schemas.microsoft.com/office/powerpoint/2010/main" val="339702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14"/>
          </p:nvPr>
        </p:nvSpPr>
        <p:spPr/>
        <p:txBody>
          <a:bodyPr/>
          <a:lstStyle/>
          <a:p>
            <a:fld id="{9C527BFA-2C0E-4CEC-B6A5-913A56FEF4B4}" type="slidenum">
              <a:rPr lang="fr-CA" smtClean="0"/>
              <a:pPr/>
              <a:t>27</a:t>
            </a:fld>
            <a:endParaRPr lang="fr-CA" dirty="0"/>
          </a:p>
        </p:txBody>
      </p:sp>
      <p:sp>
        <p:nvSpPr>
          <p:cNvPr id="8" name="Google Shape;537;p48">
            <a:extLst>
              <a:ext uri="{FF2B5EF4-FFF2-40B4-BE49-F238E27FC236}">
                <a16:creationId xmlns:a16="http://schemas.microsoft.com/office/drawing/2014/main" id="{6021232B-C360-464C-A910-A3968A85E939}"/>
              </a:ext>
            </a:extLst>
          </p:cNvPr>
          <p:cNvSpPr txBox="1">
            <a:spLocks/>
          </p:cNvSpPr>
          <p:nvPr/>
        </p:nvSpPr>
        <p:spPr>
          <a:xfrm>
            <a:off x="495300" y="1375548"/>
            <a:ext cx="11205288" cy="4680019"/>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None/>
            </a:pPr>
            <a:r>
              <a:rPr lang="el-GR" sz="2000" dirty="0">
                <a:solidFill>
                  <a:srgbClr val="7F7F7F"/>
                </a:solidFill>
                <a:latin typeface="Avenir" panose="02000503020000020003"/>
              </a:rPr>
              <a:t>Από τον Οκτώβριο του 2020, το πρόγραμμα έχει συλλέξει δεδομένα από σχεδόν 50.000 ερωτηθέντες από το Ηνωμένο Βασίλειο, και στο </a:t>
            </a:r>
            <a:r>
              <a:rPr lang="en-US" sz="2000" u="sng" dirty="0">
                <a:solidFill>
                  <a:srgbClr val="1155CC"/>
                </a:solidFill>
                <a:latin typeface="Avenir" panose="02000503020000020003"/>
                <a:hlinkClick r:id="rId2">
                  <a:extLst>
                    <a:ext uri="{A12FA001-AC4F-418D-AE19-62706E023703}">
                      <ahyp:hlinkClr xmlns:ahyp="http://schemas.microsoft.com/office/drawing/2018/hyperlinkcolor" val="tx"/>
                    </a:ext>
                  </a:extLst>
                </a:hlinkClick>
              </a:rPr>
              <a:t>April's report</a:t>
            </a:r>
            <a:r>
              <a:rPr lang="en-US" sz="2000" u="sng" dirty="0">
                <a:solidFill>
                  <a:srgbClr val="1155CC"/>
                </a:solidFill>
                <a:latin typeface="Avenir" panose="02000503020000020003"/>
              </a:rPr>
              <a:t>,</a:t>
            </a:r>
            <a:r>
              <a:rPr lang="en-US" sz="2000" dirty="0">
                <a:solidFill>
                  <a:srgbClr val="7F7F7F"/>
                </a:solidFill>
                <a:latin typeface="Avenir" panose="02000503020000020003"/>
              </a:rPr>
              <a:t> </a:t>
            </a:r>
            <a:r>
              <a:rPr lang="el-GR" sz="2000" dirty="0">
                <a:solidFill>
                  <a:srgbClr val="7F7F7F"/>
                </a:solidFill>
                <a:latin typeface="Avenir" panose="02000503020000020003"/>
              </a:rPr>
              <a:t>η ανάλυση έδειξε ότι το </a:t>
            </a:r>
            <a:r>
              <a:rPr lang="el-GR" sz="2000" dirty="0">
                <a:solidFill>
                  <a:srgbClr val="E43794"/>
                </a:solidFill>
                <a:latin typeface="Avenir" panose="02000503020000020003"/>
              </a:rPr>
              <a:t>60%</a:t>
            </a:r>
            <a:r>
              <a:rPr lang="el-GR" sz="2000" dirty="0">
                <a:solidFill>
                  <a:srgbClr val="7F7F7F"/>
                </a:solidFill>
                <a:latin typeface="Avenir" panose="02000503020000020003"/>
              </a:rPr>
              <a:t> των ερωτηθέντων έχει ασχοληθεί με τον πολιτισμό στο διαδίκτυο κατά τη διάρκεια του τελευταίου έτους, και πάνω από τους μισούς από αυτούς το έχουν κάνει τέσσερις ή περισσότερες φορές, επιπλέον το </a:t>
            </a:r>
            <a:r>
              <a:rPr lang="el-GR" sz="2000" dirty="0">
                <a:solidFill>
                  <a:srgbClr val="E43794"/>
                </a:solidFill>
                <a:latin typeface="Avenir" panose="02000503020000020003"/>
              </a:rPr>
              <a:t>90%</a:t>
            </a:r>
            <a:r>
              <a:rPr lang="el-GR" sz="2000" dirty="0">
                <a:solidFill>
                  <a:srgbClr val="7F7F7F"/>
                </a:solidFill>
                <a:latin typeface="Avenir" panose="02000503020000020003"/>
              </a:rPr>
              <a:t> δήλωσε ότι θα συνεχίσει να ασχολείται με εκδηλώσεις στο διαδίκτυο ή θα εξετάσει διαδικτυακές επιλογές για πράγματα που δεν θα μπορούσε να δει αυτοπροσώπως. </a:t>
            </a:r>
            <a:endParaRPr lang="en-US" sz="2000" dirty="0">
              <a:solidFill>
                <a:srgbClr val="7F7F7F"/>
              </a:solidFill>
              <a:latin typeface="Avenir" panose="02000503020000020003"/>
            </a:endParaRPr>
          </a:p>
          <a:p>
            <a:pPr marL="0" indent="0">
              <a:spcBef>
                <a:spcPts val="0"/>
              </a:spcBef>
              <a:buClr>
                <a:schemeClr val="dk1"/>
              </a:buClr>
              <a:buSzPts val="1100"/>
              <a:buFont typeface="Arial"/>
              <a:buNone/>
            </a:pPr>
            <a:endParaRPr lang="en-US" sz="2000" dirty="0">
              <a:solidFill>
                <a:srgbClr val="7F7F7F"/>
              </a:solidFill>
              <a:latin typeface="Avenir" panose="02000503020000020003"/>
            </a:endParaRPr>
          </a:p>
          <a:p>
            <a:pPr marL="0" indent="0">
              <a:spcBef>
                <a:spcPts val="0"/>
              </a:spcBef>
              <a:buClr>
                <a:schemeClr val="dk1"/>
              </a:buClr>
              <a:buSzPts val="1100"/>
              <a:buFont typeface="Arial"/>
              <a:buNone/>
            </a:pPr>
            <a:r>
              <a:rPr lang="el-GR" sz="2000" dirty="0">
                <a:solidFill>
                  <a:srgbClr val="E43794"/>
                </a:solidFill>
                <a:latin typeface="Avenir" panose="02000503020000020003"/>
              </a:rPr>
              <a:t>Τα αποτελέσματα αυτά αναδεικνύουν μια τάση προς την κατανάλωση ψηφιακού πολιτισμού που θα διαρκέσει και μετά το τέλος των περιορισμών της πανδημίας. </a:t>
            </a:r>
          </a:p>
          <a:p>
            <a:pPr marL="0" indent="0">
              <a:spcBef>
                <a:spcPts val="0"/>
              </a:spcBef>
              <a:buClr>
                <a:schemeClr val="dk1"/>
              </a:buClr>
              <a:buSzPts val="1100"/>
              <a:buFont typeface="Arial"/>
              <a:buNone/>
            </a:pPr>
            <a:endParaRPr lang="en-US" sz="2000" dirty="0">
              <a:solidFill>
                <a:srgbClr val="7F7F7F"/>
              </a:solidFill>
              <a:latin typeface="Avenir" panose="02000503020000020003"/>
            </a:endParaRPr>
          </a:p>
          <a:p>
            <a:pPr marL="0" indent="0">
              <a:spcBef>
                <a:spcPts val="0"/>
              </a:spcBef>
              <a:buClr>
                <a:schemeClr val="dk1"/>
              </a:buClr>
              <a:buSzPts val="1100"/>
              <a:buFont typeface="Arial"/>
              <a:buNone/>
            </a:pPr>
            <a:r>
              <a:rPr lang="el-GR" sz="2000" dirty="0">
                <a:solidFill>
                  <a:srgbClr val="7F7F7F"/>
                </a:solidFill>
                <a:latin typeface="Avenir" panose="02000503020000020003"/>
              </a:rPr>
              <a:t>Το μέλλον των πολιτιστικών εμπειριών φαίνεται να χαρακτηρίζεται όλο και περισσότερο από μια </a:t>
            </a:r>
            <a:r>
              <a:rPr lang="el-GR" sz="2000" dirty="0">
                <a:solidFill>
                  <a:srgbClr val="E43794"/>
                </a:solidFill>
                <a:latin typeface="Avenir" panose="02000503020000020003"/>
              </a:rPr>
              <a:t>"ψηφιακή </a:t>
            </a:r>
            <a:r>
              <a:rPr lang="el-GR" sz="2000" dirty="0" err="1">
                <a:solidFill>
                  <a:srgbClr val="E43794"/>
                </a:solidFill>
                <a:latin typeface="Avenir" panose="02000503020000020003"/>
              </a:rPr>
              <a:t>υβριδικότητα</a:t>
            </a:r>
            <a:r>
              <a:rPr lang="el-GR" sz="2000" dirty="0">
                <a:solidFill>
                  <a:srgbClr val="E43794"/>
                </a:solidFill>
                <a:latin typeface="Avenir" panose="02000503020000020003"/>
              </a:rPr>
              <a:t>" κατά την οποία οι διαδικτυακές εμπειρίες δεν αντικαθιστούν τις φυσικές, αλλά τις ενισχύουν, </a:t>
            </a:r>
            <a:r>
              <a:rPr lang="el-GR" sz="2000" dirty="0">
                <a:solidFill>
                  <a:srgbClr val="7F7F7F"/>
                </a:solidFill>
                <a:latin typeface="Avenir" panose="02000503020000020003"/>
              </a:rPr>
              <a:t>επιτρέποντας στις πολιτιστικές επιχειρήσεις και οργανισμούς να κινηθούν πέρα από τους ορίζοντές τους και να προσφέρουν έναν συνδυασμό πραγματικών και εικονικών εμπειριών για την επαφή με τους πελάτες τους. </a:t>
            </a:r>
          </a:p>
          <a:p>
            <a:pPr marL="0" indent="0" algn="just">
              <a:spcBef>
                <a:spcPts val="0"/>
              </a:spcBef>
              <a:buClr>
                <a:schemeClr val="dk1"/>
              </a:buClr>
              <a:buSzPts val="1100"/>
              <a:buFont typeface="Arial"/>
              <a:buNone/>
            </a:pPr>
            <a:endParaRPr lang="en-US" sz="2000" dirty="0"/>
          </a:p>
        </p:txBody>
      </p:sp>
      <p:sp>
        <p:nvSpPr>
          <p:cNvPr id="7" name="Text Placeholder 2">
            <a:extLst>
              <a:ext uri="{FF2B5EF4-FFF2-40B4-BE49-F238E27FC236}">
                <a16:creationId xmlns:a16="http://schemas.microsoft.com/office/drawing/2014/main" id="{1578EAD9-8E13-4BDA-9F86-81F91A31BEC4}"/>
              </a:ext>
            </a:extLst>
          </p:cNvPr>
          <p:cNvSpPr txBox="1">
            <a:spLocks/>
          </p:cNvSpPr>
          <p:nvPr/>
        </p:nvSpPr>
        <p:spPr>
          <a:xfrm>
            <a:off x="2724023" y="67635"/>
            <a:ext cx="6743953" cy="6949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Clr>
                <a:schemeClr val="dk1"/>
              </a:buClr>
              <a:buSzPts val="1100"/>
            </a:pPr>
            <a:r>
              <a:rPr lang="el-GR" dirty="0">
                <a:solidFill>
                  <a:schemeClr val="bg1"/>
                </a:solidFill>
              </a:rPr>
              <a:t>Η εξέλιξη του κοινού</a:t>
            </a:r>
            <a:endParaRPr lang="en-US" sz="2000" dirty="0"/>
          </a:p>
        </p:txBody>
      </p:sp>
    </p:spTree>
    <p:extLst>
      <p:ext uri="{BB962C8B-B14F-4D97-AF65-F5344CB8AC3E}">
        <p14:creationId xmlns:p14="http://schemas.microsoft.com/office/powerpoint/2010/main" val="237750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035E516-F841-4F0B-AFC8-9CD8C4DE1A9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24" r="17824"/>
          <a:stretch>
            <a:fillRect/>
          </a:stretch>
        </p:blipFill>
        <p:spPr/>
      </p:pic>
      <p:sp>
        <p:nvSpPr>
          <p:cNvPr id="4" name="Text Placeholder 3">
            <a:extLst>
              <a:ext uri="{FF2B5EF4-FFF2-40B4-BE49-F238E27FC236}">
                <a16:creationId xmlns:a16="http://schemas.microsoft.com/office/drawing/2014/main" id="{40156726-DB49-4903-92B5-8E2A957FA79C}"/>
              </a:ext>
            </a:extLst>
          </p:cNvPr>
          <p:cNvSpPr>
            <a:spLocks noGrp="1"/>
          </p:cNvSpPr>
          <p:nvPr>
            <p:ph type="body" sz="quarter" idx="17"/>
          </p:nvPr>
        </p:nvSpPr>
        <p:spPr>
          <a:xfrm>
            <a:off x="667320" y="527355"/>
            <a:ext cx="5241735" cy="6330644"/>
          </a:xfrm>
        </p:spPr>
        <p:txBody>
          <a:bodyPr/>
          <a:lstStyle/>
          <a:p>
            <a:pPr lvl="0" algn="just">
              <a:buClr>
                <a:schemeClr val="dk1"/>
              </a:buClr>
              <a:buSzPts val="1100"/>
            </a:pPr>
            <a:endParaRPr lang="en-US" sz="1800" dirty="0"/>
          </a:p>
          <a:p>
            <a:pPr lvl="0">
              <a:buClr>
                <a:schemeClr val="dk1"/>
              </a:buClr>
              <a:buSzPts val="1100"/>
            </a:pPr>
            <a:endParaRPr lang="en-US" sz="1800" dirty="0"/>
          </a:p>
          <a:p>
            <a:endParaRPr lang="el-GR" sz="1800" dirty="0"/>
          </a:p>
        </p:txBody>
      </p:sp>
      <p:sp>
        <p:nvSpPr>
          <p:cNvPr id="5" name="TextBox 4">
            <a:extLst>
              <a:ext uri="{FF2B5EF4-FFF2-40B4-BE49-F238E27FC236}">
                <a16:creationId xmlns:a16="http://schemas.microsoft.com/office/drawing/2014/main" id="{3C845B62-93E8-6E3D-2E9A-891424F1A6CF}"/>
              </a:ext>
            </a:extLst>
          </p:cNvPr>
          <p:cNvSpPr txBox="1"/>
          <p:nvPr/>
        </p:nvSpPr>
        <p:spPr>
          <a:xfrm>
            <a:off x="352303" y="527355"/>
            <a:ext cx="6112253" cy="4985980"/>
          </a:xfrm>
          <a:prstGeom prst="rect">
            <a:avLst/>
          </a:prstGeom>
          <a:noFill/>
        </p:spPr>
        <p:txBody>
          <a:bodyPr wrap="square">
            <a:spAutoFit/>
          </a:bodyPr>
          <a:lstStyle/>
          <a:p>
            <a:pPr lvl="0">
              <a:buClr>
                <a:schemeClr val="dk1"/>
              </a:buClr>
              <a:buSzPts val="1100"/>
            </a:pPr>
            <a:r>
              <a:rPr lang="el-GR" sz="2000" dirty="0">
                <a:solidFill>
                  <a:srgbClr val="7F7F7F"/>
                </a:solidFill>
              </a:rPr>
              <a:t>Η αλλαγή αυτή είναι ανάλογη με την </a:t>
            </a:r>
            <a:r>
              <a:rPr lang="el-GR" sz="2000" dirty="0">
                <a:solidFill>
                  <a:srgbClr val="E43794"/>
                </a:solidFill>
                <a:latin typeface="Avenir"/>
                <a:cs typeface="Poppins"/>
              </a:rPr>
              <a:t>αυξανόμενη επιθυμία των νεότερων γενεών, οι οποίες αναζητούν όλο και περισσότερους συνδυασμούς τέχνης και ψυχαγωγίας </a:t>
            </a:r>
            <a:r>
              <a:rPr lang="el-GR" sz="2000" dirty="0">
                <a:solidFill>
                  <a:srgbClr val="7F7F7F"/>
                </a:solidFill>
              </a:rPr>
              <a:t>και συναρπαστικές εμπειρίες που ενεργοποιούνται από τις ψηφιακές τεχνολογίες.</a:t>
            </a:r>
            <a:endParaRPr lang="en-US" sz="2000" dirty="0">
              <a:solidFill>
                <a:srgbClr val="7F7F7F"/>
              </a:solidFill>
            </a:endParaRPr>
          </a:p>
          <a:p>
            <a:pPr lvl="0">
              <a:buClr>
                <a:schemeClr val="dk1"/>
              </a:buClr>
              <a:buSzPts val="1100"/>
            </a:pPr>
            <a:endParaRPr lang="en-US" sz="900" dirty="0">
              <a:solidFill>
                <a:srgbClr val="7F7F7F"/>
              </a:solidFill>
            </a:endParaRPr>
          </a:p>
          <a:p>
            <a:pPr lvl="0">
              <a:buClr>
                <a:schemeClr val="dk1"/>
              </a:buClr>
              <a:buSzPts val="1100"/>
            </a:pPr>
            <a:r>
              <a:rPr lang="el-GR" sz="2000" dirty="0">
                <a:solidFill>
                  <a:srgbClr val="7F7F7F"/>
                </a:solidFill>
              </a:rPr>
              <a:t>Σύμφωνα με το</a:t>
            </a:r>
            <a:r>
              <a:rPr lang="en-US" sz="2000" dirty="0"/>
              <a:t> </a:t>
            </a:r>
            <a:r>
              <a:rPr lang="en-US" sz="2000" u="sng" dirty="0">
                <a:solidFill>
                  <a:srgbClr val="1155CC"/>
                </a:solidFill>
                <a:hlinkClick r:id="rId3">
                  <a:extLst>
                    <a:ext uri="{A12FA001-AC4F-418D-AE19-62706E023703}">
                      <ahyp:hlinkClr xmlns:ahyp="http://schemas.microsoft.com/office/drawing/2018/hyperlinkcolor" val="tx"/>
                    </a:ext>
                  </a:extLst>
                </a:hlinkClick>
              </a:rPr>
              <a:t>Euromonitor analysis</a:t>
            </a:r>
            <a:r>
              <a:rPr lang="en-US" sz="2000" dirty="0"/>
              <a:t>, </a:t>
            </a:r>
            <a:r>
              <a:rPr lang="el-GR" sz="2000" dirty="0">
                <a:solidFill>
                  <a:srgbClr val="7F7F7F"/>
                </a:solidFill>
                <a:highlight>
                  <a:srgbClr val="FFFFFF"/>
                </a:highlight>
              </a:rPr>
              <a:t>Οι </a:t>
            </a:r>
            <a:r>
              <a:rPr lang="el-GR" sz="2000" dirty="0" err="1">
                <a:solidFill>
                  <a:srgbClr val="7F7F7F"/>
                </a:solidFill>
                <a:highlight>
                  <a:srgbClr val="FFFFFF"/>
                </a:highlight>
              </a:rPr>
              <a:t>Millennials</a:t>
            </a:r>
            <a:r>
              <a:rPr lang="el-GR" sz="2000" dirty="0">
                <a:solidFill>
                  <a:srgbClr val="7F7F7F"/>
                </a:solidFill>
                <a:highlight>
                  <a:srgbClr val="FFFFFF"/>
                </a:highlight>
              </a:rPr>
              <a:t> και οι </a:t>
            </a:r>
            <a:r>
              <a:rPr lang="el-GR" sz="2000" dirty="0" err="1">
                <a:solidFill>
                  <a:srgbClr val="7F7F7F"/>
                </a:solidFill>
                <a:highlight>
                  <a:srgbClr val="FFFFFF"/>
                </a:highlight>
              </a:rPr>
              <a:t>Gen</a:t>
            </a:r>
            <a:r>
              <a:rPr lang="el-GR" sz="2000" dirty="0">
                <a:solidFill>
                  <a:srgbClr val="7F7F7F"/>
                </a:solidFill>
                <a:highlight>
                  <a:srgbClr val="FFFFFF"/>
                </a:highlight>
              </a:rPr>
              <a:t> </a:t>
            </a:r>
            <a:r>
              <a:rPr lang="el-GR" sz="2000" dirty="0" err="1">
                <a:solidFill>
                  <a:srgbClr val="7F7F7F"/>
                </a:solidFill>
                <a:highlight>
                  <a:srgbClr val="FFFFFF"/>
                </a:highlight>
              </a:rPr>
              <a:t>Zs</a:t>
            </a:r>
            <a:r>
              <a:rPr lang="el-GR" sz="2000" dirty="0">
                <a:solidFill>
                  <a:srgbClr val="7F7F7F"/>
                </a:solidFill>
                <a:highlight>
                  <a:srgbClr val="FFFFFF"/>
                </a:highlight>
              </a:rPr>
              <a:t> έχουν υψηλές προσδοκίες για την τεχνολογία και την καινοτομία και εκτιμούν ολοένα και περισσότερο την εμπειρία έναντι των πραγμάτων. </a:t>
            </a:r>
            <a:r>
              <a:rPr lang="el-GR" sz="2000" dirty="0">
                <a:solidFill>
                  <a:srgbClr val="E43794"/>
                </a:solidFill>
                <a:latin typeface="Avenir"/>
                <a:cs typeface="Poppins"/>
              </a:rPr>
              <a:t>78</a:t>
            </a:r>
            <a:r>
              <a:rPr lang="el-GR" sz="2000" dirty="0">
                <a:solidFill>
                  <a:srgbClr val="7F7F7F"/>
                </a:solidFill>
                <a:latin typeface="Avenir"/>
                <a:cs typeface="Poppins"/>
              </a:rPr>
              <a:t>% </a:t>
            </a:r>
            <a:r>
              <a:rPr lang="el-GR" sz="2000" dirty="0">
                <a:solidFill>
                  <a:srgbClr val="7F7F7F"/>
                </a:solidFill>
                <a:highlight>
                  <a:srgbClr val="FFFFFF"/>
                </a:highlight>
              </a:rPr>
              <a:t>από αυτούς δηλώνουν ότι θα επέλεγαν να ξοδέψουν χρήματα για μια εμπειρία ή ένα </a:t>
            </a:r>
            <a:r>
              <a:rPr lang="el-GR" sz="2000" dirty="0" err="1">
                <a:solidFill>
                  <a:srgbClr val="7F7F7F"/>
                </a:solidFill>
                <a:highlight>
                  <a:srgbClr val="FFFFFF"/>
                </a:highlight>
              </a:rPr>
              <a:t>event</a:t>
            </a:r>
            <a:r>
              <a:rPr lang="el-GR" sz="2000" dirty="0">
                <a:solidFill>
                  <a:srgbClr val="7F7F7F"/>
                </a:solidFill>
                <a:highlight>
                  <a:srgbClr val="FFFFFF"/>
                </a:highlight>
              </a:rPr>
              <a:t> αντί να αγοράσουν κάτι που θα ήταν επιθυμητό.</a:t>
            </a:r>
            <a:endParaRPr lang="en-US" sz="2000" dirty="0">
              <a:solidFill>
                <a:srgbClr val="7F7F7F"/>
              </a:solidFill>
            </a:endParaRPr>
          </a:p>
          <a:p>
            <a:pPr lvl="0">
              <a:buClr>
                <a:schemeClr val="dk1"/>
              </a:buClr>
              <a:buSzPts val="1100"/>
            </a:pPr>
            <a:endParaRPr lang="en-US" sz="900" dirty="0">
              <a:solidFill>
                <a:srgbClr val="7F7F7F"/>
              </a:solidFill>
            </a:endParaRPr>
          </a:p>
          <a:p>
            <a:pPr>
              <a:buClr>
                <a:schemeClr val="dk1"/>
              </a:buClr>
              <a:buSzPts val="1100"/>
            </a:pPr>
            <a:r>
              <a:rPr lang="el-GR" sz="2000" dirty="0">
                <a:solidFill>
                  <a:srgbClr val="7F7F7F"/>
                </a:solidFill>
                <a:latin typeface="Avenir"/>
                <a:cs typeface="Poppins"/>
              </a:rPr>
              <a:t>Αυτοί οι νεότεροι, λιγότερο παραδοσιακοί καταναλωτές νέων πολιτιστικών εμπειριών αποτελούν μια</a:t>
            </a:r>
            <a:r>
              <a:rPr lang="el-GR" sz="2000" dirty="0">
                <a:latin typeface="Avenir"/>
                <a:cs typeface="Poppins"/>
              </a:rPr>
              <a:t> </a:t>
            </a:r>
            <a:r>
              <a:rPr lang="el-GR" sz="2000" dirty="0">
                <a:solidFill>
                  <a:srgbClr val="E43794"/>
                </a:solidFill>
                <a:latin typeface="Avenir"/>
                <a:cs typeface="Poppins"/>
              </a:rPr>
              <a:t>αυξανόμενη ροή εσόδων</a:t>
            </a:r>
            <a:endParaRPr lang="el-GR" sz="2400" dirty="0">
              <a:solidFill>
                <a:srgbClr val="E43794"/>
              </a:solidFill>
              <a:latin typeface="Avenir"/>
              <a:cs typeface="Poppins"/>
            </a:endParaRPr>
          </a:p>
        </p:txBody>
      </p:sp>
    </p:spTree>
    <p:extLst>
      <p:ext uri="{BB962C8B-B14F-4D97-AF65-F5344CB8AC3E}">
        <p14:creationId xmlns:p14="http://schemas.microsoft.com/office/powerpoint/2010/main" val="206105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earing a gas mask&#10;&#10;Description automatically generated with medium confidence">
            <a:extLst>
              <a:ext uri="{FF2B5EF4-FFF2-40B4-BE49-F238E27FC236}">
                <a16:creationId xmlns:a16="http://schemas.microsoft.com/office/drawing/2014/main" id="{530FAE06-607C-5903-8CE3-7FA424D3CE9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5434" b="15434"/>
          <a:stretch>
            <a:fillRect/>
          </a:stretch>
        </p:blipFill>
        <p:spPr/>
      </p:pic>
      <p:sp>
        <p:nvSpPr>
          <p:cNvPr id="9" name="Text Placeholder 8">
            <a:extLst>
              <a:ext uri="{FF2B5EF4-FFF2-40B4-BE49-F238E27FC236}">
                <a16:creationId xmlns:a16="http://schemas.microsoft.com/office/drawing/2014/main" id="{1D267D80-0B0A-49C1-A95C-AB1B92054838}"/>
              </a:ext>
            </a:extLst>
          </p:cNvPr>
          <p:cNvSpPr>
            <a:spLocks noGrp="1"/>
          </p:cNvSpPr>
          <p:nvPr>
            <p:ph type="body" sz="quarter" idx="15"/>
          </p:nvPr>
        </p:nvSpPr>
        <p:spPr>
          <a:xfrm>
            <a:off x="481122" y="1884447"/>
            <a:ext cx="5614878" cy="631527"/>
          </a:xfrm>
        </p:spPr>
        <p:txBody>
          <a:bodyPr/>
          <a:lstStyle/>
          <a:p>
            <a:pPr>
              <a:buSzPts val="1100"/>
            </a:pPr>
            <a:r>
              <a:rPr lang="el-GR" sz="2000" b="0" dirty="0">
                <a:solidFill>
                  <a:schemeClr val="bg2">
                    <a:lumMod val="50000"/>
                  </a:schemeClr>
                </a:solidFill>
                <a:latin typeface="Avenir" panose="02000503020000020003"/>
                <a:cs typeface="Poppins"/>
              </a:rPr>
              <a:t>Σύμφωνα με την </a:t>
            </a:r>
            <a:r>
              <a:rPr lang="en-US" sz="2000" b="0" dirty="0">
                <a:solidFill>
                  <a:schemeClr val="bg2">
                    <a:lumMod val="50000"/>
                  </a:schemeClr>
                </a:solidFill>
                <a:latin typeface="Avenir" panose="02000503020000020003"/>
                <a:cs typeface="Poppins"/>
              </a:rPr>
              <a:t> </a:t>
            </a:r>
            <a:r>
              <a:rPr lang="el-GR" sz="2000" b="0" u="sng" dirty="0">
                <a:solidFill>
                  <a:schemeClr val="bg2">
                    <a:lumMod val="50000"/>
                  </a:schemeClr>
                </a:solidFill>
                <a:latin typeface="Avenir" panose="02000503020000020003"/>
                <a:cs typeface="Poppins"/>
                <a:hlinkClick r:id="rId3"/>
              </a:rPr>
              <a:t>έρευνα</a:t>
            </a:r>
            <a:r>
              <a:rPr lang="en-US" sz="2000" b="0" dirty="0">
                <a:solidFill>
                  <a:schemeClr val="bg2">
                    <a:lumMod val="50000"/>
                  </a:schemeClr>
                </a:solidFill>
                <a:latin typeface="Avenir" panose="02000503020000020003"/>
                <a:cs typeface="Poppins"/>
              </a:rPr>
              <a:t> </a:t>
            </a:r>
            <a:r>
              <a:rPr lang="el-GR" sz="2000" b="0" dirty="0">
                <a:solidFill>
                  <a:schemeClr val="bg2">
                    <a:lumMod val="50000"/>
                  </a:schemeClr>
                </a:solidFill>
                <a:latin typeface="Avenir" panose="02000503020000020003"/>
                <a:cs typeface="Poppins"/>
              </a:rPr>
              <a:t>που διεξήχθη από το Παρατηρητήριο Ψηφιακής Καινοτομίας στην Πολιτιστική Κληρονομιά και τον Πολιτισμό, στην Ιταλία, το 80% των μουσείων προσφέρουν σήμερα τουλάχιστον ένα ηλεκτρονικό περιεχόμενο και το 70% προσφέρουν τεχνολογικά εργαλεία για τη βελτίωση των επιτόπιων επισκέψεων. </a:t>
            </a:r>
          </a:p>
          <a:p>
            <a:pPr algn="l">
              <a:buSzPts val="1100"/>
            </a:pPr>
            <a:endParaRPr lang="en-US" sz="1000" b="0" dirty="0">
              <a:solidFill>
                <a:schemeClr val="bg2">
                  <a:lumMod val="50000"/>
                </a:schemeClr>
              </a:solidFill>
              <a:latin typeface="Avenir" panose="02000503020000020003"/>
            </a:endParaRPr>
          </a:p>
          <a:p>
            <a:pPr lvl="0">
              <a:buClr>
                <a:schemeClr val="dk1"/>
              </a:buClr>
              <a:buSzPts val="1100"/>
            </a:pPr>
            <a:r>
              <a:rPr lang="el-GR" sz="2000" b="0" u="sng" dirty="0">
                <a:solidFill>
                  <a:schemeClr val="bg2">
                    <a:lumMod val="50000"/>
                  </a:schemeClr>
                </a:solidFill>
                <a:latin typeface="Avenir" panose="02000503020000020003"/>
                <a:hlinkClick r:id="rId4"/>
              </a:rPr>
              <a:t>Η έρευνα</a:t>
            </a:r>
            <a:r>
              <a:rPr lang="el-GR" sz="2000" b="0" dirty="0">
                <a:solidFill>
                  <a:schemeClr val="bg2">
                    <a:lumMod val="50000"/>
                  </a:schemeClr>
                </a:solidFill>
                <a:latin typeface="Avenir" panose="02000503020000020003"/>
              </a:rPr>
              <a:t> που διεξήγαγε η </a:t>
            </a:r>
            <a:r>
              <a:rPr lang="el-GR" sz="2000" b="0" dirty="0" err="1">
                <a:solidFill>
                  <a:schemeClr val="bg2">
                    <a:lumMod val="50000"/>
                  </a:schemeClr>
                </a:solidFill>
                <a:latin typeface="Avenir" panose="02000503020000020003"/>
              </a:rPr>
              <a:t>Cuseum</a:t>
            </a:r>
            <a:r>
              <a:rPr lang="el-GR" sz="2000" b="0" dirty="0">
                <a:solidFill>
                  <a:schemeClr val="bg2">
                    <a:lumMod val="50000"/>
                  </a:schemeClr>
                </a:solidFill>
                <a:latin typeface="Avenir" panose="02000503020000020003"/>
              </a:rPr>
              <a:t> σε περισσότερους από 500 επαγγελματίες του πολιτισμού στις ΗΠΑ, τόνισε ότι το 92% από αυτούς εφαρμόζουν πλέον εικονικά προγράμματα στα ιδρύματά τους. </a:t>
            </a:r>
            <a:endParaRPr lang="en-US" sz="2000" b="0" dirty="0">
              <a:solidFill>
                <a:schemeClr val="bg2">
                  <a:lumMod val="50000"/>
                </a:schemeClr>
              </a:solidFill>
              <a:latin typeface="Avenir" panose="02000503020000020003"/>
            </a:endParaRPr>
          </a:p>
          <a:p>
            <a:pPr lvl="0" algn="l">
              <a:buClr>
                <a:schemeClr val="dk1"/>
              </a:buClr>
              <a:buSzPts val="1100"/>
            </a:pPr>
            <a:endParaRPr lang="en-US" sz="900" b="0" dirty="0">
              <a:solidFill>
                <a:schemeClr val="bg2">
                  <a:lumMod val="50000"/>
                </a:schemeClr>
              </a:solidFill>
              <a:latin typeface="Avenir" panose="02000503020000020003"/>
            </a:endParaRPr>
          </a:p>
          <a:p>
            <a:pPr algn="l"/>
            <a:endParaRPr lang="el-GR" sz="2000" i="1" dirty="0"/>
          </a:p>
        </p:txBody>
      </p:sp>
      <p:sp>
        <p:nvSpPr>
          <p:cNvPr id="2" name="Slide Number Placeholder 1">
            <a:extLst>
              <a:ext uri="{FF2B5EF4-FFF2-40B4-BE49-F238E27FC236}">
                <a16:creationId xmlns:a16="http://schemas.microsoft.com/office/drawing/2014/main" id="{A882FD7B-DDA7-3941-8A6D-58E42D66A39D}"/>
              </a:ext>
            </a:extLst>
          </p:cNvPr>
          <p:cNvSpPr>
            <a:spLocks noGrp="1"/>
          </p:cNvSpPr>
          <p:nvPr>
            <p:ph type="sldNum" sz="quarter" idx="4294967295"/>
          </p:nvPr>
        </p:nvSpPr>
        <p:spPr>
          <a:xfrm>
            <a:off x="7889875" y="6561138"/>
            <a:ext cx="4302125" cy="228600"/>
          </a:xfrm>
        </p:spPr>
        <p:txBody>
          <a:bodyPr/>
          <a:lstStyle/>
          <a:p>
            <a:fld id="{9C527BFA-2C0E-4CEC-B6A5-913A56FEF4B4}" type="slidenum">
              <a:rPr lang="fr-CA" smtClean="0"/>
              <a:pPr/>
              <a:t>29</a:t>
            </a:fld>
            <a:endParaRPr lang="fr-CA" dirty="0"/>
          </a:p>
        </p:txBody>
      </p:sp>
      <p:sp>
        <p:nvSpPr>
          <p:cNvPr id="5" name="TextBox 4">
            <a:extLst>
              <a:ext uri="{FF2B5EF4-FFF2-40B4-BE49-F238E27FC236}">
                <a16:creationId xmlns:a16="http://schemas.microsoft.com/office/drawing/2014/main" id="{8B4F9B09-1AAB-B10D-9BC7-61C016B11FC4}"/>
              </a:ext>
            </a:extLst>
          </p:cNvPr>
          <p:cNvSpPr txBox="1"/>
          <p:nvPr/>
        </p:nvSpPr>
        <p:spPr>
          <a:xfrm>
            <a:off x="481122" y="304800"/>
            <a:ext cx="6356558" cy="1569660"/>
          </a:xfrm>
          <a:prstGeom prst="rect">
            <a:avLst/>
          </a:prstGeom>
          <a:noFill/>
        </p:spPr>
        <p:txBody>
          <a:bodyPr wrap="square" rtlCol="0">
            <a:spAutoFit/>
          </a:bodyPr>
          <a:lstStyle/>
          <a:p>
            <a:r>
              <a:rPr lang="el-GR" sz="3200" b="1" dirty="0">
                <a:solidFill>
                  <a:srgbClr val="E43794"/>
                </a:solidFill>
              </a:rPr>
              <a:t>Ποια είναι η ανταπόκριση από τον τομέα της πολιτιστικής κληρονομιάς;</a:t>
            </a:r>
          </a:p>
        </p:txBody>
      </p:sp>
    </p:spTree>
    <p:extLst>
      <p:ext uri="{BB962C8B-B14F-4D97-AF65-F5344CB8AC3E}">
        <p14:creationId xmlns:p14="http://schemas.microsoft.com/office/powerpoint/2010/main" val="3395346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14"/>
          </p:nvPr>
        </p:nvSpPr>
        <p:spPr/>
        <p:txBody>
          <a:bodyPr/>
          <a:lstStyle/>
          <a:p>
            <a:fld id="{9C527BFA-2C0E-4CEC-B6A5-913A56FEF4B4}" type="slidenum">
              <a:rPr lang="fr-CA" smtClean="0"/>
              <a:pPr/>
              <a:t>3</a:t>
            </a:fld>
            <a:endParaRPr lang="fr-CA" dirty="0"/>
          </a:p>
        </p:txBody>
      </p:sp>
      <p:sp>
        <p:nvSpPr>
          <p:cNvPr id="10" name="Google Shape;428;p39">
            <a:extLst>
              <a:ext uri="{FF2B5EF4-FFF2-40B4-BE49-F238E27FC236}">
                <a16:creationId xmlns:a16="http://schemas.microsoft.com/office/drawing/2014/main" id="{497DBE33-AE70-4A51-8400-DC452A8EF68D}"/>
              </a:ext>
            </a:extLst>
          </p:cNvPr>
          <p:cNvSpPr txBox="1"/>
          <p:nvPr/>
        </p:nvSpPr>
        <p:spPr>
          <a:xfrm>
            <a:off x="5825047" y="1551864"/>
            <a:ext cx="2879100" cy="492412"/>
          </a:xfrm>
          <a:prstGeom prst="rect">
            <a:avLst/>
          </a:prstGeom>
          <a:noFill/>
          <a:ln>
            <a:noFill/>
          </a:ln>
        </p:spPr>
        <p:txBody>
          <a:bodyPr spcFirstLastPara="1" wrap="square" lIns="91425" tIns="91425" rIns="91425" bIns="91425" anchor="t" anchorCtr="0">
            <a:spAutoFit/>
          </a:bodyPr>
          <a:lstStyle/>
          <a:p>
            <a:pPr marL="457200" lvl="0" indent="-336550" algn="r" rtl="0">
              <a:spcBef>
                <a:spcPts val="0"/>
              </a:spcBef>
              <a:spcAft>
                <a:spcPts val="0"/>
              </a:spcAft>
              <a:buClr>
                <a:srgbClr val="E43794"/>
              </a:buClr>
              <a:buSzPts val="1700"/>
              <a:buFont typeface="Avenir"/>
              <a:buChar char="-"/>
            </a:pPr>
            <a:r>
              <a:rPr lang="en-US" sz="2000" i="1" dirty="0">
                <a:solidFill>
                  <a:srgbClr val="E43794"/>
                </a:solidFill>
                <a:latin typeface="Avenir"/>
                <a:ea typeface="Avenir"/>
                <a:cs typeface="Avenir"/>
                <a:sym typeface="Avenir"/>
              </a:rPr>
              <a:t>Eric Hoffer</a:t>
            </a:r>
            <a:endParaRPr sz="2000" i="1" dirty="0">
              <a:solidFill>
                <a:srgbClr val="E43794"/>
              </a:solidFill>
              <a:latin typeface="Avenir"/>
              <a:ea typeface="Avenir"/>
              <a:cs typeface="Avenir"/>
              <a:sym typeface="Avenir"/>
            </a:endParaRPr>
          </a:p>
        </p:txBody>
      </p:sp>
      <p:sp>
        <p:nvSpPr>
          <p:cNvPr id="11" name="Google Shape;429;p39">
            <a:extLst>
              <a:ext uri="{FF2B5EF4-FFF2-40B4-BE49-F238E27FC236}">
                <a16:creationId xmlns:a16="http://schemas.microsoft.com/office/drawing/2014/main" id="{7A058901-2731-4B2B-A3AB-7A226E378722}"/>
              </a:ext>
            </a:extLst>
          </p:cNvPr>
          <p:cNvSpPr txBox="1"/>
          <p:nvPr/>
        </p:nvSpPr>
        <p:spPr>
          <a:xfrm>
            <a:off x="5194291" y="718504"/>
            <a:ext cx="4201636" cy="923299"/>
          </a:xfrm>
          <a:prstGeom prst="rect">
            <a:avLst/>
          </a:prstGeom>
          <a:noFill/>
          <a:ln>
            <a:noFill/>
          </a:ln>
        </p:spPr>
        <p:txBody>
          <a:bodyPr spcFirstLastPara="1" wrap="square" lIns="91425" tIns="91425" rIns="91425" bIns="91425" anchor="t" anchorCtr="0">
            <a:spAutoFit/>
          </a:bodyPr>
          <a:lstStyle/>
          <a:p>
            <a:pPr lvl="0"/>
            <a:r>
              <a:rPr lang="en-US" sz="2400" b="1" i="1" dirty="0">
                <a:solidFill>
                  <a:srgbClr val="E43794"/>
                </a:solidFill>
                <a:latin typeface="Avenir"/>
                <a:ea typeface="Avenir"/>
                <a:cs typeface="Avenir"/>
                <a:sym typeface="Avenir"/>
              </a:rPr>
              <a:t>“</a:t>
            </a:r>
            <a:r>
              <a:rPr lang="el-GR" sz="2400" b="1" i="1" dirty="0">
                <a:solidFill>
                  <a:srgbClr val="E43794"/>
                </a:solidFill>
                <a:latin typeface="Avenir"/>
                <a:ea typeface="Avenir"/>
                <a:cs typeface="Avenir"/>
                <a:sym typeface="Avenir"/>
              </a:rPr>
              <a:t>Σε καιρούς αλλαγής, οι μαθητές κληρονομούν τη γη.</a:t>
            </a:r>
            <a:r>
              <a:rPr lang="en-US" sz="2400" b="1" i="1" dirty="0">
                <a:solidFill>
                  <a:srgbClr val="E43794"/>
                </a:solidFill>
                <a:latin typeface="Avenir"/>
                <a:ea typeface="Avenir"/>
                <a:cs typeface="Avenir"/>
                <a:sym typeface="Avenir"/>
              </a:rPr>
              <a:t>”</a:t>
            </a:r>
            <a:endParaRPr sz="2400" b="1" i="1" dirty="0">
              <a:solidFill>
                <a:srgbClr val="E43794"/>
              </a:solidFill>
              <a:latin typeface="Avenir"/>
              <a:ea typeface="Avenir"/>
              <a:cs typeface="Avenir"/>
              <a:sym typeface="Avenir"/>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30</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456114" y="4589671"/>
            <a:ext cx="7735886" cy="631527"/>
          </a:xfrm>
        </p:spPr>
        <p:txBody>
          <a:bodyPr/>
          <a:lstStyle/>
          <a:p>
            <a:r>
              <a:rPr lang="el-GR" sz="4000" dirty="0"/>
              <a:t>Η εκτεταμένη πολιτισμική εμπειρία </a:t>
            </a:r>
            <a:endParaRPr lang="en-US" sz="4400"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3112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2B768B-D2BA-425B-9236-CF53624D061E}"/>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4" name="Text Placeholder 3">
            <a:extLst>
              <a:ext uri="{FF2B5EF4-FFF2-40B4-BE49-F238E27FC236}">
                <a16:creationId xmlns:a16="http://schemas.microsoft.com/office/drawing/2014/main" id="{6327B245-C4E2-4EAE-A3EE-4A02B715CAEB}"/>
              </a:ext>
            </a:extLst>
          </p:cNvPr>
          <p:cNvSpPr>
            <a:spLocks noGrp="1"/>
          </p:cNvSpPr>
          <p:nvPr>
            <p:ph type="body" sz="quarter" idx="15"/>
          </p:nvPr>
        </p:nvSpPr>
        <p:spPr>
          <a:xfrm>
            <a:off x="865540" y="1264686"/>
            <a:ext cx="11260668" cy="631527"/>
          </a:xfrm>
        </p:spPr>
        <p:txBody>
          <a:bodyPr/>
          <a:lstStyle/>
          <a:p>
            <a:r>
              <a:rPr lang="el-GR" dirty="0"/>
              <a:t>Η εκτεταμένη πολιτισμική εμπειρία </a:t>
            </a:r>
            <a:endParaRPr lang="en-US" sz="4000" dirty="0"/>
          </a:p>
          <a:p>
            <a:endParaRPr lang="el-GR" dirty="0"/>
          </a:p>
        </p:txBody>
      </p:sp>
      <p:sp>
        <p:nvSpPr>
          <p:cNvPr id="5" name="Text Placeholder 4">
            <a:extLst>
              <a:ext uri="{FF2B5EF4-FFF2-40B4-BE49-F238E27FC236}">
                <a16:creationId xmlns:a16="http://schemas.microsoft.com/office/drawing/2014/main" id="{64A776BC-22E6-4A95-B882-ADD54A19729C}"/>
              </a:ext>
            </a:extLst>
          </p:cNvPr>
          <p:cNvSpPr>
            <a:spLocks noGrp="1"/>
          </p:cNvSpPr>
          <p:nvPr>
            <p:ph type="body" sz="quarter" idx="19"/>
          </p:nvPr>
        </p:nvSpPr>
        <p:spPr>
          <a:xfrm>
            <a:off x="837548" y="2006716"/>
            <a:ext cx="10460919" cy="4198141"/>
          </a:xfrm>
        </p:spPr>
        <p:txBody>
          <a:bodyPr/>
          <a:lstStyle/>
          <a:p>
            <a:pPr lvl="0" algn="l">
              <a:buSzPts val="1100"/>
            </a:pPr>
            <a:r>
              <a:rPr lang="el-GR" dirty="0">
                <a:latin typeface="Avenir"/>
                <a:cs typeface="Poppins"/>
              </a:rPr>
              <a:t>Οι νέες πολιτιστικές εμπειρίες θα ξεκινήσουν από το σπίτι μέσω της διαδικτυακής ψυχαγωγίας και του εκπαιδευτικού περιεχομένου και με τον σχεδιασμό και την προετοιμασία της φυσικής επίσκεψης. Θα συνεχιστούν επιτόπου, όπου το ψηφιακό στοιχείο θα υποστηρίζει και θα ενισχύει τη φυσική εμπειρία. Είναι μια </a:t>
            </a:r>
            <a:r>
              <a:rPr lang="en-US" dirty="0">
                <a:latin typeface="Avenir"/>
                <a:cs typeface="Poppins"/>
              </a:rPr>
              <a:t> “</a:t>
            </a:r>
            <a:r>
              <a:rPr lang="el-GR" u="sng" dirty="0">
                <a:solidFill>
                  <a:srgbClr val="1155CC"/>
                </a:solidFill>
                <a:latin typeface="Avenir"/>
                <a:cs typeface="Poppins"/>
                <a:hlinkClick r:id="rId2"/>
              </a:rPr>
              <a:t>προσέγγιση πολλαπλών πλατφορμών</a:t>
            </a:r>
            <a:r>
              <a:rPr lang="en-US" dirty="0">
                <a:latin typeface="Avenir"/>
                <a:cs typeface="Poppins"/>
              </a:rPr>
              <a:t>”.</a:t>
            </a:r>
          </a:p>
          <a:p>
            <a:pPr algn="l">
              <a:buSzPts val="1100"/>
            </a:pPr>
            <a:endParaRPr lang="en-US" dirty="0"/>
          </a:p>
          <a:p>
            <a:pPr algn="l">
              <a:buSzPts val="1100"/>
            </a:pPr>
            <a:r>
              <a:rPr lang="el-GR" dirty="0"/>
              <a:t>Ένα βασικό ερώτημα που πρέπει να εξεταστεί είναι πώς μπορείτε να δημιουργήσετε </a:t>
            </a:r>
            <a:r>
              <a:rPr lang="el-GR" dirty="0">
                <a:solidFill>
                  <a:srgbClr val="E43794"/>
                </a:solidFill>
              </a:rPr>
              <a:t>εμπειρίες εκτεταμένες στο χρόνο και στο χώρο</a:t>
            </a:r>
            <a:r>
              <a:rPr lang="el-GR" dirty="0"/>
              <a:t>, που δεν περιορίζονται πλέον σε φυσικές επισκέψεις, αλλά είναι </a:t>
            </a:r>
            <a:r>
              <a:rPr lang="el-GR" dirty="0" err="1"/>
              <a:t>προσβάσιμες</a:t>
            </a:r>
            <a:r>
              <a:rPr lang="el-GR" dirty="0"/>
              <a:t> και πριν, μετά και ανεξάρτητα από την επιτόπου εμπειρία. </a:t>
            </a:r>
            <a:endParaRPr lang="en-US" dirty="0"/>
          </a:p>
          <a:p>
            <a:pPr lvl="0">
              <a:buClr>
                <a:schemeClr val="dk1"/>
              </a:buClr>
              <a:buSzPts val="1100"/>
            </a:pPr>
            <a:endParaRPr lang="en-US" dirty="0"/>
          </a:p>
          <a:p>
            <a:endParaRPr lang="el-GR" sz="1800" dirty="0"/>
          </a:p>
        </p:txBody>
      </p:sp>
    </p:spTree>
    <p:extLst>
      <p:ext uri="{BB962C8B-B14F-4D97-AF65-F5344CB8AC3E}">
        <p14:creationId xmlns:p14="http://schemas.microsoft.com/office/powerpoint/2010/main" val="141141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3819FE6-C2B8-4386-84E0-45546EECD9C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248" r="16248"/>
          <a:stretch>
            <a:fillRect/>
          </a:stretch>
        </p:blipFill>
        <p:spPr/>
      </p:pic>
      <p:sp>
        <p:nvSpPr>
          <p:cNvPr id="4" name="Text Placeholder 3">
            <a:extLst>
              <a:ext uri="{FF2B5EF4-FFF2-40B4-BE49-F238E27FC236}">
                <a16:creationId xmlns:a16="http://schemas.microsoft.com/office/drawing/2014/main" id="{B904445C-C197-415F-8347-1418D7A70492}"/>
              </a:ext>
            </a:extLst>
          </p:cNvPr>
          <p:cNvSpPr>
            <a:spLocks noGrp="1"/>
          </p:cNvSpPr>
          <p:nvPr>
            <p:ph type="body" sz="quarter" idx="17"/>
          </p:nvPr>
        </p:nvSpPr>
        <p:spPr>
          <a:xfrm>
            <a:off x="669146" y="836746"/>
            <a:ext cx="5426854" cy="4209147"/>
          </a:xfrm>
        </p:spPr>
        <p:txBody>
          <a:bodyPr/>
          <a:lstStyle/>
          <a:p>
            <a:r>
              <a:rPr lang="el-GR" sz="2000" b="1" dirty="0"/>
              <a:t>Μουσεία, βιβλιοθήκες και αρχεία </a:t>
            </a:r>
            <a:r>
              <a:rPr lang="el-GR" sz="2000" dirty="0"/>
              <a:t>επεκτείνουν την ψηφιακή τους προσφορά καθιστώντας τη συλλογή τους διαθέσιμη για κατανάλωση στο σπίτι. </a:t>
            </a:r>
          </a:p>
          <a:p>
            <a:endParaRPr lang="el-GR" sz="2000" dirty="0"/>
          </a:p>
          <a:p>
            <a:r>
              <a:rPr lang="el-GR" sz="2000" dirty="0"/>
              <a:t>Ο ευρύτερος τομέας του τουρισμού, συμπεριλαμβανομένων των μικρών επιχειρήσεων, της τοπικής αυτοδιοίκησης και των μικρών πόλεων, εκμεταλλεύεται επίσης την ψηφιακή ευκαιρία μέσω μορφών όπως οι εικονικές περιηγήσεις και οι εφαρμογές επαυξημένης πραγματικότητας (AR)*.</a:t>
            </a:r>
            <a:endParaRPr lang="en-GB" sz="2000" dirty="0"/>
          </a:p>
          <a:p>
            <a:r>
              <a:rPr lang="en-US" sz="2000" dirty="0"/>
              <a:t>.</a:t>
            </a:r>
            <a:endParaRPr lang="sl-SI" sz="2000" dirty="0"/>
          </a:p>
          <a:p>
            <a:r>
              <a:rPr lang="sl-SI" sz="2000" i="1" dirty="0"/>
              <a:t>*</a:t>
            </a:r>
            <a:r>
              <a:rPr lang="el-GR" sz="2000" i="1" dirty="0"/>
              <a:t> Μάθετε περισσότερα για τη χρήση αυτών των τεχνολογιών στην ενότητα 3</a:t>
            </a:r>
            <a:endParaRPr lang="en-GB" sz="2000" i="1" dirty="0"/>
          </a:p>
          <a:p>
            <a:endParaRPr lang="en-US" dirty="0"/>
          </a:p>
        </p:txBody>
      </p:sp>
    </p:spTree>
    <p:extLst>
      <p:ext uri="{BB962C8B-B14F-4D97-AF65-F5344CB8AC3E}">
        <p14:creationId xmlns:p14="http://schemas.microsoft.com/office/powerpoint/2010/main" val="250110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331AEB-CE78-4D4A-8902-389A1AD51E75}"/>
              </a:ext>
            </a:extLst>
          </p:cNvPr>
          <p:cNvSpPr>
            <a:spLocks noGrp="1"/>
          </p:cNvSpPr>
          <p:nvPr>
            <p:ph type="body" sz="quarter" idx="17"/>
          </p:nvPr>
        </p:nvSpPr>
        <p:spPr>
          <a:xfrm>
            <a:off x="385926" y="453273"/>
            <a:ext cx="6919114" cy="5420451"/>
          </a:xfrm>
        </p:spPr>
        <p:txBody>
          <a:bodyPr/>
          <a:lstStyle/>
          <a:p>
            <a:pPr lvl="0">
              <a:buClr>
                <a:schemeClr val="dk1"/>
              </a:buClr>
              <a:buSzPts val="1100"/>
            </a:pPr>
            <a:r>
              <a:rPr lang="el-GR" sz="3600" b="1" dirty="0">
                <a:solidFill>
                  <a:srgbClr val="E43794"/>
                </a:solidFill>
              </a:rPr>
              <a:t>Οι κύριες ψηφιακές λύσεις</a:t>
            </a:r>
            <a:endParaRPr lang="sl-SI" b="1" dirty="0">
              <a:latin typeface="Avenir"/>
              <a:ea typeface="Avenir"/>
              <a:cs typeface="Avenir"/>
              <a:sym typeface="Avenir"/>
            </a:endParaRPr>
          </a:p>
          <a:p>
            <a:pPr lvl="0">
              <a:buClr>
                <a:schemeClr val="dk1"/>
              </a:buClr>
              <a:buSzPts val="1100"/>
            </a:pPr>
            <a:endParaRPr lang="en-US" b="1" dirty="0">
              <a:latin typeface="Avenir"/>
              <a:ea typeface="Avenir"/>
              <a:cs typeface="Avenir"/>
              <a:sym typeface="Avenir"/>
            </a:endParaRPr>
          </a:p>
          <a:p>
            <a:pPr lvl="0">
              <a:buClr>
                <a:schemeClr val="dk1"/>
              </a:buClr>
              <a:buSzPts val="1100"/>
            </a:pPr>
            <a:r>
              <a:rPr lang="el-GR" b="1" dirty="0">
                <a:latin typeface="Avenir"/>
                <a:ea typeface="Avenir"/>
                <a:cs typeface="Avenir"/>
                <a:sym typeface="Avenir"/>
              </a:rPr>
              <a:t>Διαδικτυακά:</a:t>
            </a:r>
            <a:r>
              <a:rPr lang="en-US" b="1" dirty="0">
                <a:latin typeface="Avenir"/>
                <a:ea typeface="Avenir"/>
                <a:cs typeface="Avenir"/>
                <a:sym typeface="Avenir"/>
              </a:rPr>
              <a:t> </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Εικονικές ξεναγήσεις</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Διαδικτυακά διδακτικά προγράμματα</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Διαδικτυακά εργαστήρια και διαδικτυακά σεμινάρια</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Εικονικές εκδηλώσεις και πολιτιστικές χαρούμενες ώρες </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Εκπαιδευτικά προγράμματα υψηλού επιπέδου</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Εικονικά μαθήματα τέχνης</a:t>
            </a:r>
          </a:p>
          <a:p>
            <a:pPr marL="457200" lvl="0" indent="-304800">
              <a:spcBef>
                <a:spcPts val="1000"/>
              </a:spcBef>
              <a:buClr>
                <a:srgbClr val="E43794"/>
              </a:buClr>
              <a:buSzPts val="1200"/>
              <a:buFont typeface="Avenir"/>
              <a:buChar char="●"/>
            </a:pPr>
            <a:r>
              <a:rPr lang="el-GR" sz="2000" dirty="0" err="1">
                <a:latin typeface="Avenir"/>
                <a:ea typeface="Avenir"/>
                <a:cs typeface="Avenir"/>
                <a:sym typeface="Avenir"/>
              </a:rPr>
              <a:t>Podcasts</a:t>
            </a:r>
            <a:endParaRPr lang="el-GR" sz="2000" dirty="0">
              <a:latin typeface="Avenir"/>
              <a:ea typeface="Avenir"/>
              <a:cs typeface="Avenir"/>
              <a:sym typeface="Avenir"/>
            </a:endParaRP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Εμπειρίες επαυξημένης πραγματικότητας </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Βιντεοπαιχνίδια</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Ηλεκτρονικό εμπόριο σε βιβλιοπωλεία</a:t>
            </a:r>
            <a:endParaRPr lang="en-US" sz="1600" dirty="0">
              <a:latin typeface="Avenir"/>
              <a:ea typeface="Avenir"/>
              <a:cs typeface="Avenir"/>
              <a:sym typeface="Avenir"/>
            </a:endParaRPr>
          </a:p>
          <a:p>
            <a:pPr lvl="0">
              <a:buClr>
                <a:schemeClr val="dk1"/>
              </a:buClr>
              <a:buSzPts val="1100"/>
            </a:pPr>
            <a:endParaRPr lang="en-US" sz="1800" dirty="0">
              <a:latin typeface="Avenir"/>
              <a:ea typeface="Avenir"/>
              <a:cs typeface="Avenir"/>
              <a:sym typeface="Avenir"/>
            </a:endParaRPr>
          </a:p>
          <a:p>
            <a:endParaRPr lang="el-GR" sz="1800" dirty="0"/>
          </a:p>
        </p:txBody>
      </p:sp>
      <p:pic>
        <p:nvPicPr>
          <p:cNvPr id="7" name="Picture Placeholder 6">
            <a:extLst>
              <a:ext uri="{FF2B5EF4-FFF2-40B4-BE49-F238E27FC236}">
                <a16:creationId xmlns:a16="http://schemas.microsoft.com/office/drawing/2014/main" id="{02149F5A-163A-4FF7-8953-BDC4CF1E005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8607" r="18607"/>
          <a:stretch>
            <a:fillRect/>
          </a:stretch>
        </p:blipFill>
        <p:spPr/>
      </p:pic>
    </p:spTree>
    <p:extLst>
      <p:ext uri="{BB962C8B-B14F-4D97-AF65-F5344CB8AC3E}">
        <p14:creationId xmlns:p14="http://schemas.microsoft.com/office/powerpoint/2010/main" val="62719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F7186DB-9EB2-4803-A528-E6477334487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855" r="17855"/>
          <a:stretch>
            <a:fillRect/>
          </a:stretch>
        </p:blipFill>
        <p:spPr/>
      </p:pic>
      <p:sp>
        <p:nvSpPr>
          <p:cNvPr id="5" name="Text Placeholder 3">
            <a:extLst>
              <a:ext uri="{FF2B5EF4-FFF2-40B4-BE49-F238E27FC236}">
                <a16:creationId xmlns:a16="http://schemas.microsoft.com/office/drawing/2014/main" id="{A7175A83-C785-4A7F-B140-D909DAD26292}"/>
              </a:ext>
            </a:extLst>
          </p:cNvPr>
          <p:cNvSpPr txBox="1">
            <a:spLocks/>
          </p:cNvSpPr>
          <p:nvPr/>
        </p:nvSpPr>
        <p:spPr>
          <a:xfrm>
            <a:off x="558646" y="463433"/>
            <a:ext cx="5994943" cy="4581053"/>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dk1"/>
              </a:buClr>
              <a:buSzPts val="1100"/>
            </a:pPr>
            <a:r>
              <a:rPr lang="el-GR" sz="3600" b="1" dirty="0">
                <a:solidFill>
                  <a:srgbClr val="E43794"/>
                </a:solidFill>
              </a:rPr>
              <a:t>Οι κύριες ψηφιακές λύσεις</a:t>
            </a:r>
            <a:endParaRPr lang="sl-SI" sz="3600" b="1" dirty="0">
              <a:latin typeface="Avenir"/>
              <a:ea typeface="Avenir"/>
              <a:cs typeface="Avenir"/>
              <a:sym typeface="Avenir"/>
            </a:endParaRPr>
          </a:p>
          <a:p>
            <a:pPr lvl="0">
              <a:buClr>
                <a:schemeClr val="dk1"/>
              </a:buClr>
              <a:buSzPts val="1100"/>
            </a:pPr>
            <a:endParaRPr lang="en-US" dirty="0">
              <a:latin typeface="Avenir"/>
              <a:ea typeface="Avenir"/>
              <a:cs typeface="Avenir"/>
              <a:sym typeface="Avenir"/>
            </a:endParaRPr>
          </a:p>
          <a:p>
            <a:pPr lvl="0">
              <a:buClr>
                <a:schemeClr val="dk1"/>
              </a:buClr>
              <a:buSzPts val="1100"/>
            </a:pPr>
            <a:r>
              <a:rPr lang="el-GR" sz="2000" b="1" dirty="0">
                <a:latin typeface="Avenir"/>
                <a:ea typeface="Avenir"/>
                <a:cs typeface="Avenir"/>
                <a:sym typeface="Avenir"/>
              </a:rPr>
              <a:t>Επί τόπου</a:t>
            </a:r>
            <a:r>
              <a:rPr lang="en-US" sz="2000" b="1" dirty="0">
                <a:latin typeface="Avenir"/>
                <a:ea typeface="Avenir"/>
                <a:cs typeface="Avenir"/>
                <a:sym typeface="Avenir"/>
              </a:rPr>
              <a:t>: </a:t>
            </a: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Κώδικας QR και τεχνολογία </a:t>
            </a:r>
            <a:r>
              <a:rPr lang="el-GR" sz="2000" dirty="0" err="1">
                <a:latin typeface="Avenir"/>
                <a:ea typeface="Avenir"/>
                <a:cs typeface="Avenir"/>
                <a:sym typeface="Avenir"/>
              </a:rPr>
              <a:t>beacon</a:t>
            </a:r>
            <a:endParaRPr lang="el-GR" sz="2000" dirty="0">
              <a:latin typeface="Avenir"/>
              <a:ea typeface="Avenir"/>
              <a:cs typeface="Avenir"/>
              <a:sym typeface="Avenir"/>
            </a:endParaRPr>
          </a:p>
          <a:p>
            <a:pPr marL="457200" lvl="0" indent="-304800">
              <a:spcBef>
                <a:spcPts val="1000"/>
              </a:spcBef>
              <a:buClr>
                <a:srgbClr val="E43794"/>
              </a:buClr>
              <a:buSzPts val="1200"/>
              <a:buFont typeface="Avenir"/>
              <a:buChar char="●"/>
            </a:pPr>
            <a:r>
              <a:rPr lang="el-GR" sz="2000" dirty="0">
                <a:latin typeface="Avenir"/>
                <a:ea typeface="Avenir"/>
                <a:cs typeface="Avenir"/>
                <a:sym typeface="Avenir"/>
              </a:rPr>
              <a:t>Οθόνες αφής </a:t>
            </a:r>
          </a:p>
          <a:p>
            <a:pPr marL="457200" lvl="0" indent="-304800">
              <a:spcBef>
                <a:spcPts val="1000"/>
              </a:spcBef>
              <a:buClr>
                <a:srgbClr val="E43794"/>
              </a:buClr>
              <a:buSzPts val="1200"/>
              <a:buFont typeface="Avenir"/>
              <a:buChar char="●"/>
            </a:pPr>
            <a:r>
              <a:rPr lang="el-GR" sz="2000" dirty="0" err="1">
                <a:latin typeface="Avenir"/>
                <a:ea typeface="Avenir"/>
                <a:cs typeface="Avenir"/>
                <a:sym typeface="Avenir"/>
              </a:rPr>
              <a:t>Audioguides</a:t>
            </a:r>
            <a:endParaRPr lang="el-GR" sz="2000" dirty="0">
              <a:latin typeface="Avenir"/>
              <a:ea typeface="Avenir"/>
              <a:cs typeface="Avenir"/>
              <a:sym typeface="Avenir"/>
            </a:endParaRPr>
          </a:p>
          <a:p>
            <a:pPr lvl="0"/>
            <a:endParaRPr lang="en-US" sz="2000" dirty="0">
              <a:latin typeface="Avenir"/>
              <a:ea typeface="Avenir"/>
              <a:cs typeface="Avenir"/>
              <a:sym typeface="Avenir"/>
            </a:endParaRPr>
          </a:p>
          <a:p>
            <a:pPr lvl="0">
              <a:buClr>
                <a:schemeClr val="dk1"/>
              </a:buClr>
              <a:buSzPts val="1100"/>
            </a:pPr>
            <a:r>
              <a:rPr lang="el-GR" sz="2000" dirty="0">
                <a:latin typeface="Avenir"/>
                <a:ea typeface="Avenir"/>
                <a:cs typeface="Avenir"/>
                <a:sym typeface="Avenir"/>
              </a:rPr>
              <a:t>Επιπλέον, οι εφαρμογές </a:t>
            </a:r>
            <a:r>
              <a:rPr lang="el-GR" sz="2000" dirty="0" err="1">
                <a:latin typeface="Avenir"/>
                <a:ea typeface="Avenir"/>
                <a:cs typeface="Avenir"/>
                <a:sym typeface="Avenir"/>
              </a:rPr>
              <a:t>smartphone</a:t>
            </a:r>
            <a:r>
              <a:rPr lang="el-GR" sz="2000" dirty="0">
                <a:latin typeface="Avenir"/>
                <a:ea typeface="Avenir"/>
                <a:cs typeface="Avenir"/>
                <a:sym typeface="Avenir"/>
              </a:rPr>
              <a:t> και τα </a:t>
            </a:r>
            <a:r>
              <a:rPr lang="el-GR" sz="2000" dirty="0" err="1">
                <a:latin typeface="Avenir"/>
                <a:ea typeface="Avenir"/>
                <a:cs typeface="Avenir"/>
                <a:sym typeface="Avenir"/>
              </a:rPr>
              <a:t>chatbots</a:t>
            </a:r>
            <a:r>
              <a:rPr lang="el-GR" sz="2000" dirty="0">
                <a:latin typeface="Avenir"/>
                <a:ea typeface="Avenir"/>
                <a:cs typeface="Avenir"/>
                <a:sym typeface="Avenir"/>
              </a:rPr>
              <a:t> διαθέτουν συχνά ψηφιακό περιεχόμενο προς απόλαυση, τόσο </a:t>
            </a:r>
            <a:r>
              <a:rPr lang="el-GR" sz="2000" dirty="0" err="1">
                <a:latin typeface="Avenir"/>
                <a:ea typeface="Avenir"/>
                <a:cs typeface="Avenir"/>
                <a:sym typeface="Avenir"/>
              </a:rPr>
              <a:t>online</a:t>
            </a:r>
            <a:r>
              <a:rPr lang="el-GR" sz="2000" dirty="0">
                <a:latin typeface="Avenir"/>
                <a:ea typeface="Avenir"/>
                <a:cs typeface="Avenir"/>
                <a:sym typeface="Avenir"/>
              </a:rPr>
              <a:t> όσο και επιτόπου. </a:t>
            </a:r>
          </a:p>
          <a:p>
            <a:pPr lvl="0">
              <a:buClr>
                <a:schemeClr val="dk1"/>
              </a:buClr>
              <a:buSzPts val="1100"/>
            </a:pPr>
            <a:endParaRPr lang="el-GR" sz="2000" dirty="0">
              <a:latin typeface="Avenir"/>
              <a:ea typeface="Avenir"/>
              <a:cs typeface="Avenir"/>
              <a:sym typeface="Avenir"/>
            </a:endParaRPr>
          </a:p>
          <a:p>
            <a:pPr lvl="0">
              <a:buClr>
                <a:schemeClr val="dk1"/>
              </a:buClr>
              <a:buSzPts val="1100"/>
            </a:pPr>
            <a:r>
              <a:rPr lang="el-GR" sz="2000" dirty="0">
                <a:latin typeface="Avenir"/>
                <a:ea typeface="Avenir"/>
                <a:cs typeface="Avenir"/>
                <a:sym typeface="Avenir"/>
              </a:rPr>
              <a:t>Μάθετε περισσότερα για ορισμένα βασικά εργαλεία χαμηλού κόστους στην ψηφιακή εργαλειοθήκη του </a:t>
            </a:r>
            <a:r>
              <a:rPr lang="el-GR" sz="2000" dirty="0" err="1">
                <a:latin typeface="Avenir"/>
                <a:ea typeface="Avenir"/>
                <a:cs typeface="Avenir"/>
                <a:sym typeface="Avenir"/>
              </a:rPr>
              <a:t>Insites</a:t>
            </a:r>
            <a:r>
              <a:rPr lang="el-GR" sz="2000" dirty="0">
                <a:latin typeface="Avenir"/>
                <a:ea typeface="Avenir"/>
                <a:cs typeface="Avenir"/>
                <a:sym typeface="Avenir"/>
              </a:rPr>
              <a:t> στον </a:t>
            </a:r>
            <a:r>
              <a:rPr lang="el-GR" sz="2000" dirty="0" err="1">
                <a:latin typeface="Avenir"/>
                <a:ea typeface="Avenir"/>
                <a:cs typeface="Avenir"/>
                <a:sym typeface="Avenir"/>
              </a:rPr>
              <a:t>ιστότοπο</a:t>
            </a:r>
            <a:r>
              <a:rPr lang="el-GR" sz="2000" dirty="0">
                <a:latin typeface="Avenir"/>
                <a:ea typeface="Avenir"/>
                <a:cs typeface="Avenir"/>
                <a:sym typeface="Avenir"/>
              </a:rPr>
              <a:t>:</a:t>
            </a:r>
            <a:r>
              <a:rPr lang="en-US" sz="2000" dirty="0">
                <a:latin typeface="Avenir"/>
                <a:ea typeface="Avenir"/>
                <a:cs typeface="Avenir"/>
                <a:sym typeface="Avenir"/>
              </a:rPr>
              <a:t> </a:t>
            </a:r>
            <a:r>
              <a:rPr lang="en-US" sz="2000" dirty="0">
                <a:latin typeface="Avenir"/>
                <a:ea typeface="Avenir"/>
                <a:cs typeface="Avenir"/>
                <a:sym typeface="Avenir"/>
                <a:hlinkClick r:id="rId3"/>
              </a:rPr>
              <a:t>https://www.insitesproject.eu/</a:t>
            </a:r>
            <a:endParaRPr lang="en-US" sz="2000" dirty="0">
              <a:latin typeface="Avenir"/>
              <a:ea typeface="Avenir"/>
              <a:cs typeface="Avenir"/>
              <a:sym typeface="Avenir"/>
            </a:endParaRPr>
          </a:p>
          <a:p>
            <a:pPr lvl="0">
              <a:buClr>
                <a:schemeClr val="dk1"/>
              </a:buClr>
              <a:buSzPts val="1100"/>
            </a:pPr>
            <a:endParaRPr lang="en-US" dirty="0">
              <a:latin typeface="Avenir"/>
              <a:ea typeface="Avenir"/>
              <a:cs typeface="Avenir"/>
              <a:sym typeface="Avenir"/>
            </a:endParaRPr>
          </a:p>
          <a:p>
            <a:endParaRPr lang="el-GR" sz="1800" dirty="0"/>
          </a:p>
        </p:txBody>
      </p:sp>
    </p:spTree>
    <p:extLst>
      <p:ext uri="{BB962C8B-B14F-4D97-AF65-F5344CB8AC3E}">
        <p14:creationId xmlns:p14="http://schemas.microsoft.com/office/powerpoint/2010/main" val="187712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35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a:xfrm>
            <a:off x="4693298" y="4589672"/>
            <a:ext cx="7330024" cy="672794"/>
          </a:xfrm>
        </p:spPr>
        <p:txBody>
          <a:bodyPr/>
          <a:lstStyle/>
          <a:p>
            <a:pPr lvl="0">
              <a:spcBef>
                <a:spcPts val="0"/>
              </a:spcBef>
            </a:pPr>
            <a:r>
              <a:rPr lang="el-GR" sz="4000" dirty="0">
                <a:latin typeface="Avenir"/>
                <a:ea typeface="Avenir"/>
                <a:cs typeface="Avenir"/>
                <a:sym typeface="Avenir"/>
              </a:rPr>
              <a:t>Περιπτωσιολογικές μελέτες και χρήσιμα εργαλεία</a:t>
            </a:r>
            <a:endParaRPr lang="en-US" sz="4000" dirty="0">
              <a:latin typeface="Avenir"/>
              <a:ea typeface="Avenir"/>
              <a:cs typeface="Avenir"/>
              <a:sym typeface="Avenir"/>
            </a:endParaRPr>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412917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l-GR" sz="3600" dirty="0"/>
              <a:t>Εμπνευσθείτε</a:t>
            </a:r>
            <a:r>
              <a:rPr lang="en-GB" sz="3600"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l-GR" sz="3600" b="1" dirty="0">
                <a:solidFill>
                  <a:srgbClr val="E43794"/>
                </a:solidFill>
                <a:latin typeface="Avenir"/>
              </a:rPr>
              <a:t>Το Εθνικό Αρχαιολογικό Μουσείο του Τάραντα, Ιταλία</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393712"/>
            <a:ext cx="8366610" cy="20366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l-GR" sz="2000" dirty="0">
                <a:solidFill>
                  <a:schemeClr val="bg1">
                    <a:lumMod val="50000"/>
                  </a:schemeClr>
                </a:solidFill>
                <a:latin typeface="Avenir Book" panose="02000503020000020003" pitchFamily="2" charset="0"/>
              </a:rPr>
              <a:t>Το Εθνικό Αρχαιολογικό Μουσείο του Τάραντα (</a:t>
            </a:r>
            <a:r>
              <a:rPr lang="el-GR" sz="2000" dirty="0" err="1">
                <a:solidFill>
                  <a:schemeClr val="bg1">
                    <a:lumMod val="50000"/>
                  </a:schemeClr>
                </a:solidFill>
                <a:latin typeface="Avenir Book" panose="02000503020000020003" pitchFamily="2" charset="0"/>
              </a:rPr>
              <a:t>MArTA</a:t>
            </a:r>
            <a:r>
              <a:rPr lang="el-GR" sz="2000" dirty="0">
                <a:solidFill>
                  <a:schemeClr val="bg1">
                    <a:lumMod val="50000"/>
                  </a:schemeClr>
                </a:solidFill>
                <a:latin typeface="Avenir Book" panose="02000503020000020003" pitchFamily="2" charset="0"/>
              </a:rPr>
              <a:t>) εκθέτει μια από τις μεγαλύτερες συλλογές αντικειμένων από την εποχή της Μεγάλης Ελλάδας και καινοτομεί συνεχώς στην προσφορά του μέσω νέων τεχνολογιών. Το </a:t>
            </a:r>
            <a:r>
              <a:rPr lang="el-GR" sz="2000" dirty="0" err="1">
                <a:solidFill>
                  <a:schemeClr val="bg1">
                    <a:lumMod val="50000"/>
                  </a:schemeClr>
                </a:solidFill>
                <a:latin typeface="Avenir Book" panose="02000503020000020003" pitchFamily="2" charset="0"/>
              </a:rPr>
              <a:t>MArTA</a:t>
            </a:r>
            <a:r>
              <a:rPr lang="el-GR" sz="2000" dirty="0">
                <a:solidFill>
                  <a:schemeClr val="bg1">
                    <a:lumMod val="50000"/>
                  </a:schemeClr>
                </a:solidFill>
                <a:latin typeface="Avenir Book" panose="02000503020000020003" pitchFamily="2" charset="0"/>
              </a:rPr>
              <a:t> έχει δημιουργήσει στους χώρους του ένα </a:t>
            </a:r>
            <a:r>
              <a:rPr lang="el-GR" sz="2000" dirty="0" err="1">
                <a:solidFill>
                  <a:schemeClr val="bg1">
                    <a:lumMod val="50000"/>
                  </a:schemeClr>
                </a:solidFill>
                <a:latin typeface="Avenir Book" panose="02000503020000020003" pitchFamily="2" charset="0"/>
              </a:rPr>
              <a:t>fablab</a:t>
            </a:r>
            <a:r>
              <a:rPr lang="el-GR" sz="2000" dirty="0">
                <a:solidFill>
                  <a:schemeClr val="bg1">
                    <a:lumMod val="50000"/>
                  </a:schemeClr>
                </a:solidFill>
                <a:latin typeface="Avenir Book" panose="02000503020000020003" pitchFamily="2" charset="0"/>
              </a:rPr>
              <a:t>, ένα εργαστήριο ψηφιακής χειροτεχνίας, έχει ξεκινήσει το </a:t>
            </a:r>
            <a:r>
              <a:rPr lang="el-GR" sz="2000" dirty="0" err="1">
                <a:solidFill>
                  <a:schemeClr val="bg1">
                    <a:lumMod val="50000"/>
                  </a:schemeClr>
                </a:solidFill>
                <a:latin typeface="Avenir Book" panose="02000503020000020003" pitchFamily="2" charset="0"/>
              </a:rPr>
              <a:t>Past</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for</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future</a:t>
            </a:r>
            <a:r>
              <a:rPr lang="el-GR" sz="2000" dirty="0">
                <a:solidFill>
                  <a:schemeClr val="bg1">
                    <a:lumMod val="50000"/>
                  </a:schemeClr>
                </a:solidFill>
                <a:latin typeface="Avenir Book" panose="02000503020000020003" pitchFamily="2" charset="0"/>
              </a:rPr>
              <a:t>, ένα 2D αφηγηματικό βιντεοπαιχνίδι που σχετίζεται με τη συλλογή του μουσείου, έχει ξεκινήσει ένα 3D </a:t>
            </a:r>
            <a:r>
              <a:rPr lang="el-GR" sz="2000" dirty="0" err="1">
                <a:solidFill>
                  <a:schemeClr val="bg1">
                    <a:lumMod val="50000"/>
                  </a:schemeClr>
                </a:solidFill>
                <a:latin typeface="Avenir Book" panose="02000503020000020003" pitchFamily="2" charset="0"/>
              </a:rPr>
              <a:t>Virtual</a:t>
            </a:r>
            <a:r>
              <a:rPr lang="el-GR" sz="2000" dirty="0">
                <a:solidFill>
                  <a:schemeClr val="bg1">
                    <a:lumMod val="50000"/>
                  </a:schemeClr>
                </a:solidFill>
                <a:latin typeface="Avenir Book" panose="02000503020000020003" pitchFamily="2" charset="0"/>
              </a:rPr>
              <a:t>, τέλος ξεκίνησε ένα έργο που χρησιμοποιεί την τεχνολογία Li-</a:t>
            </a:r>
            <a:r>
              <a:rPr lang="el-GR" sz="2000" dirty="0" err="1">
                <a:solidFill>
                  <a:schemeClr val="bg1">
                    <a:lumMod val="50000"/>
                  </a:schemeClr>
                </a:solidFill>
                <a:latin typeface="Avenir Book" panose="02000503020000020003" pitchFamily="2" charset="0"/>
              </a:rPr>
              <a:t>Fi </a:t>
            </a:r>
            <a:r>
              <a:rPr lang="el-GR" sz="2000" dirty="0">
                <a:solidFill>
                  <a:schemeClr val="bg1">
                    <a:lumMod val="50000"/>
                  </a:schemeClr>
                </a:solidFill>
                <a:latin typeface="Avenir Book" panose="02000503020000020003" pitchFamily="2" charset="0"/>
              </a:rPr>
              <a:t>και τα κύματα φωτός για να παρέχει στους επισκέπτες </a:t>
            </a:r>
            <a:r>
              <a:rPr lang="el-GR" sz="2000" dirty="0" err="1">
                <a:solidFill>
                  <a:schemeClr val="bg1">
                    <a:lumMod val="50000"/>
                  </a:schemeClr>
                </a:solidFill>
                <a:latin typeface="Avenir Book" panose="02000503020000020003" pitchFamily="2" charset="0"/>
              </a:rPr>
              <a:t>διαδραστικό</a:t>
            </a:r>
            <a:r>
              <a:rPr lang="el-GR" sz="2000" dirty="0">
                <a:solidFill>
                  <a:schemeClr val="bg1">
                    <a:lumMod val="50000"/>
                  </a:schemeClr>
                </a:solidFill>
                <a:latin typeface="Avenir Book" panose="02000503020000020003" pitchFamily="2" charset="0"/>
              </a:rPr>
              <a:t> περιεχόμενο πολυμέσων κατά τη διάρκεια της επίσκεψής τους. Το μουσείο διοργανώνει επίσης μια σειρά διαδικτυακών συναντήσεων που μοιράζεται στους λογαριασμούς του μουσείου στο </a:t>
            </a:r>
            <a:r>
              <a:rPr lang="el-GR" sz="2000" dirty="0" err="1">
                <a:solidFill>
                  <a:schemeClr val="bg1">
                    <a:lumMod val="50000"/>
                  </a:schemeClr>
                </a:solidFill>
                <a:latin typeface="Avenir Book" panose="02000503020000020003" pitchFamily="2" charset="0"/>
              </a:rPr>
              <a:t>Youtube</a:t>
            </a:r>
            <a:r>
              <a:rPr lang="el-GR" sz="2000" dirty="0">
                <a:solidFill>
                  <a:schemeClr val="bg1">
                    <a:lumMod val="50000"/>
                  </a:schemeClr>
                </a:solidFill>
                <a:latin typeface="Avenir Book" panose="02000503020000020003" pitchFamily="2" charset="0"/>
              </a:rPr>
              <a:t> και στο </a:t>
            </a:r>
            <a:r>
              <a:rPr lang="el-GR" sz="2000" dirty="0" err="1">
                <a:solidFill>
                  <a:schemeClr val="bg1">
                    <a:lumMod val="50000"/>
                  </a:schemeClr>
                </a:solidFill>
                <a:latin typeface="Avenir Book" panose="02000503020000020003" pitchFamily="2" charset="0"/>
              </a:rPr>
              <a:t>Facebook</a:t>
            </a:r>
            <a:r>
              <a:rPr lang="el-GR" sz="2000" dirty="0">
                <a:solidFill>
                  <a:schemeClr val="bg1">
                    <a:lumMod val="50000"/>
                  </a:schemeClr>
                </a:solidFill>
                <a:latin typeface="Avenir Book" panose="02000503020000020003" pitchFamily="2" charset="0"/>
              </a:rPr>
              <a:t> για να προσεγγίσει ένα ευρύτερο κοινό. </a:t>
            </a:r>
          </a:p>
          <a:p>
            <a:pPr>
              <a:buClr>
                <a:schemeClr val="dk1"/>
              </a:buClr>
              <a:buSzPts val="1100"/>
            </a:pPr>
            <a:endParaRPr lang="en-US" sz="2000" dirty="0">
              <a:solidFill>
                <a:schemeClr val="bg1">
                  <a:lumMod val="50000"/>
                </a:schemeClr>
              </a:solidFill>
              <a:latin typeface="Avenir Book" panose="02000503020000020003" pitchFamily="2" charset="0"/>
            </a:endParaRPr>
          </a:p>
        </p:txBody>
      </p:sp>
      <p:pic>
        <p:nvPicPr>
          <p:cNvPr id="10" name="Google Shape;624;p55">
            <a:extLst>
              <a:ext uri="{FF2B5EF4-FFF2-40B4-BE49-F238E27FC236}">
                <a16:creationId xmlns:a16="http://schemas.microsoft.com/office/drawing/2014/main" id="{EADB95C8-B9BC-9E4A-970D-13350B99F23C}"/>
              </a:ext>
            </a:extLst>
          </p:cNvPr>
          <p:cNvPicPr preferRelativeResize="0"/>
          <p:nvPr/>
        </p:nvPicPr>
        <p:blipFill rotWithShape="1">
          <a:blip r:embed="rId2" cstate="print">
            <a:alphaModFix/>
          </a:blip>
          <a:srcRect l="16068" t="1700" r="16075" b="1690"/>
          <a:stretch/>
        </p:blipFill>
        <p:spPr>
          <a:xfrm>
            <a:off x="9005377" y="2542323"/>
            <a:ext cx="2852134" cy="2852134"/>
          </a:xfrm>
          <a:prstGeom prst="ellipse">
            <a:avLst/>
          </a:prstGeom>
          <a:noFill/>
          <a:ln>
            <a:noFill/>
          </a:ln>
        </p:spPr>
      </p:pic>
    </p:spTree>
    <p:extLst>
      <p:ext uri="{BB962C8B-B14F-4D97-AF65-F5344CB8AC3E}">
        <p14:creationId xmlns:p14="http://schemas.microsoft.com/office/powerpoint/2010/main" val="25175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l-GR" sz="3600" dirty="0"/>
              <a:t>Εμπνευσθείτε</a:t>
            </a:r>
            <a:r>
              <a:rPr lang="en-GB" sz="3600"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200" b="1" dirty="0">
                <a:solidFill>
                  <a:srgbClr val="E43794"/>
                </a:solidFill>
                <a:latin typeface="Avenir"/>
              </a:rPr>
              <a:t>The Ochre Atelier </a:t>
            </a:r>
            <a:r>
              <a:rPr lang="el-GR" sz="3200" b="1" dirty="0">
                <a:solidFill>
                  <a:srgbClr val="E43794"/>
                </a:solidFill>
                <a:latin typeface="Avenir"/>
              </a:rPr>
              <a:t>στην </a:t>
            </a:r>
            <a:r>
              <a:rPr lang="en-US" sz="3200" b="1" dirty="0">
                <a:solidFill>
                  <a:srgbClr val="E43794"/>
                </a:solidFill>
                <a:latin typeface="Avenir"/>
              </a:rPr>
              <a:t>Tate Modern, </a:t>
            </a:r>
            <a:r>
              <a:rPr lang="el-GR" sz="3200" b="1" dirty="0">
                <a:solidFill>
                  <a:srgbClr val="E43794"/>
                </a:solidFill>
                <a:latin typeface="Avenir"/>
              </a:rPr>
              <a:t>Ηνωμένο Βασίλειο</a:t>
            </a:r>
            <a:endParaRPr lang="en-US" sz="32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l-GR" sz="2000" dirty="0">
                <a:solidFill>
                  <a:schemeClr val="bg1">
                    <a:lumMod val="50000"/>
                  </a:schemeClr>
                </a:solidFill>
                <a:latin typeface="Avenir Book" panose="02000503020000020003" pitchFamily="2" charset="0"/>
              </a:rPr>
              <a:t>Στο πλαίσιο μιας έκθεσης για τον </a:t>
            </a:r>
            <a:r>
              <a:rPr lang="el-GR" sz="2000" dirty="0" err="1">
                <a:solidFill>
                  <a:schemeClr val="bg1">
                    <a:lumMod val="50000"/>
                  </a:schemeClr>
                </a:solidFill>
                <a:latin typeface="Avenir Book" panose="02000503020000020003" pitchFamily="2" charset="0"/>
              </a:rPr>
              <a:t>Μοντιλιάνι</a:t>
            </a:r>
            <a:r>
              <a:rPr lang="el-GR" sz="2000" dirty="0">
                <a:solidFill>
                  <a:schemeClr val="bg1">
                    <a:lumMod val="50000"/>
                  </a:schemeClr>
                </a:solidFill>
                <a:latin typeface="Avenir Book" panose="02000503020000020003" pitchFamily="2" charset="0"/>
              </a:rPr>
              <a:t>, η </a:t>
            </a:r>
            <a:r>
              <a:rPr lang="el-GR" sz="2000" dirty="0" err="1">
                <a:solidFill>
                  <a:schemeClr val="bg1">
                    <a:lumMod val="50000"/>
                  </a:schemeClr>
                </a:solidFill>
                <a:latin typeface="Avenir Book" panose="02000503020000020003" pitchFamily="2" charset="0"/>
              </a:rPr>
              <a:t>Tate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Modern</a:t>
            </a:r>
            <a:r>
              <a:rPr lang="el-GR" sz="2000" dirty="0">
                <a:solidFill>
                  <a:schemeClr val="bg1">
                    <a:lumMod val="50000"/>
                  </a:schemeClr>
                </a:solidFill>
                <a:latin typeface="Avenir Book" panose="02000503020000020003" pitchFamily="2" charset="0"/>
              </a:rPr>
              <a:t> δημιούργησε την εμπειρία </a:t>
            </a:r>
            <a:r>
              <a:rPr lang="el-GR" sz="2000" dirty="0" err="1">
                <a:solidFill>
                  <a:schemeClr val="bg1">
                    <a:lumMod val="50000"/>
                  </a:schemeClr>
                </a:solidFill>
                <a:latin typeface="Avenir Book" panose="02000503020000020003" pitchFamily="2" charset="0"/>
              </a:rPr>
              <a:t>Modigliani</a:t>
            </a:r>
            <a:r>
              <a:rPr lang="el-GR" sz="2000" dirty="0">
                <a:solidFill>
                  <a:schemeClr val="bg1">
                    <a:lumMod val="50000"/>
                  </a:schemeClr>
                </a:solidFill>
                <a:latin typeface="Avenir Book" panose="02000503020000020003" pitchFamily="2" charset="0"/>
              </a:rPr>
              <a:t> VR: </a:t>
            </a:r>
            <a:r>
              <a:rPr lang="el-GR" sz="2000" dirty="0" err="1">
                <a:solidFill>
                  <a:schemeClr val="bg1">
                    <a:lumMod val="50000"/>
                  </a:schemeClr>
                </a:solidFill>
                <a:latin typeface="Avenir Book" panose="02000503020000020003" pitchFamily="2" charset="0"/>
              </a:rPr>
              <a:t>The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Ochre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Atelier</a:t>
            </a:r>
            <a:r>
              <a:rPr lang="el-GR" sz="2000" dirty="0">
                <a:solidFill>
                  <a:schemeClr val="bg1">
                    <a:lumMod val="50000"/>
                  </a:schemeClr>
                </a:solidFill>
                <a:latin typeface="Avenir Book" panose="02000503020000020003" pitchFamily="2" charset="0"/>
              </a:rPr>
              <a:t>, μέσω της οποίας οι επισκέπτες μπορούν να βυθιστούν σε μια αναπαράσταση εικονικής πραγματικότητας του στούντιο του </a:t>
            </a:r>
            <a:r>
              <a:rPr lang="el-GR" sz="2000" dirty="0" err="1">
                <a:solidFill>
                  <a:schemeClr val="bg1">
                    <a:lumMod val="50000"/>
                  </a:schemeClr>
                </a:solidFill>
                <a:latin typeface="Avenir Book" panose="02000503020000020003" pitchFamily="2" charset="0"/>
              </a:rPr>
              <a:t>Μοντιλιάνι</a:t>
            </a:r>
            <a:r>
              <a:rPr lang="el-GR" sz="2000" dirty="0">
                <a:solidFill>
                  <a:schemeClr val="bg1">
                    <a:lumMod val="50000"/>
                  </a:schemeClr>
                </a:solidFill>
                <a:latin typeface="Avenir Book" panose="02000503020000020003" pitchFamily="2" charset="0"/>
              </a:rPr>
              <a:t>, ενός χώρου που δεν είχε καταγραφεί στο παρελθόν και ο οποίος επανήλθε στη ζωή μέσω της έρευνας και της τεχνολογίας. Η δημιουργία αυτής της καθηλωτικής εμπειρίας κατέστη δυνατή χάρη στη συνεργασία πολλαπλών ομάδων της </a:t>
            </a:r>
            <a:r>
              <a:rPr lang="el-GR" sz="2000" dirty="0" err="1">
                <a:solidFill>
                  <a:schemeClr val="bg1">
                    <a:lumMod val="50000"/>
                  </a:schemeClr>
                </a:solidFill>
                <a:latin typeface="Avenir Book" panose="02000503020000020003" pitchFamily="2" charset="0"/>
              </a:rPr>
              <a:t>Tate</a:t>
            </a:r>
            <a:r>
              <a:rPr lang="el-GR" sz="2000" dirty="0">
                <a:solidFill>
                  <a:schemeClr val="bg1">
                    <a:lumMod val="50000"/>
                  </a:schemeClr>
                </a:solidFill>
                <a:latin typeface="Avenir Book" panose="02000503020000020003" pitchFamily="2" charset="0"/>
              </a:rPr>
              <a:t> (συμπεριλαμβανομένων των ομάδων AV, </a:t>
            </a:r>
            <a:r>
              <a:rPr lang="el-GR" sz="2000" dirty="0" err="1">
                <a:solidFill>
                  <a:schemeClr val="bg1">
                    <a:lumMod val="50000"/>
                  </a:schemeClr>
                </a:solidFill>
                <a:latin typeface="Avenir Book" panose="02000503020000020003" pitchFamily="2" charset="0"/>
              </a:rPr>
              <a:t>Conservation</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Curatorial</a:t>
            </a:r>
            <a:r>
              <a:rPr lang="el-GR" sz="2000" dirty="0">
                <a:solidFill>
                  <a:schemeClr val="bg1">
                    <a:lumMod val="50000"/>
                  </a:schemeClr>
                </a:solidFill>
                <a:latin typeface="Avenir Book" panose="02000503020000020003" pitchFamily="2" charset="0"/>
              </a:rPr>
              <a:t> και </a:t>
            </a:r>
            <a:r>
              <a:rPr lang="el-GR" sz="2000" dirty="0" err="1">
                <a:solidFill>
                  <a:schemeClr val="bg1">
                    <a:lumMod val="50000"/>
                  </a:schemeClr>
                </a:solidFill>
                <a:latin typeface="Avenir Book" panose="02000503020000020003" pitchFamily="2" charset="0"/>
              </a:rPr>
              <a:t>Digital</a:t>
            </a:r>
            <a:r>
              <a:rPr lang="el-GR" sz="2000" dirty="0">
                <a:solidFill>
                  <a:schemeClr val="bg1">
                    <a:lumMod val="50000"/>
                  </a:schemeClr>
                </a:solidFill>
                <a:latin typeface="Avenir Book" panose="02000503020000020003" pitchFamily="2" charset="0"/>
              </a:rPr>
              <a:t>), καλλιτεχνών, σχεδιαστών, προγραμματιστών και παραγωγών της </a:t>
            </a:r>
            <a:r>
              <a:rPr lang="el-GR" sz="2000" dirty="0" err="1">
                <a:solidFill>
                  <a:schemeClr val="bg1">
                    <a:lumMod val="50000"/>
                  </a:schemeClr>
                </a:solidFill>
                <a:latin typeface="Avenir Book" panose="02000503020000020003" pitchFamily="2" charset="0"/>
              </a:rPr>
              <a:t>Preloaded</a:t>
            </a:r>
            <a:r>
              <a:rPr lang="el-GR" sz="2000" dirty="0">
                <a:solidFill>
                  <a:schemeClr val="bg1">
                    <a:lumMod val="50000"/>
                  </a:schemeClr>
                </a:solidFill>
                <a:latin typeface="Avenir Book" panose="02000503020000020003" pitchFamily="2" charset="0"/>
              </a:rPr>
              <a:t>, καθώς και ερευνητών από το </a:t>
            </a:r>
            <a:r>
              <a:rPr lang="el-GR" sz="2000" dirty="0" err="1">
                <a:solidFill>
                  <a:schemeClr val="bg1">
                    <a:lumMod val="50000"/>
                  </a:schemeClr>
                </a:solidFill>
                <a:latin typeface="Avenir Book" panose="02000503020000020003" pitchFamily="2" charset="0"/>
              </a:rPr>
              <a:t>Museu</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de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Arte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Contemporanea</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de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Universidade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de</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São</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Paulo</a:t>
            </a:r>
            <a:r>
              <a:rPr lang="el-GR" sz="2000" dirty="0">
                <a:solidFill>
                  <a:schemeClr val="bg1">
                    <a:lumMod val="50000"/>
                  </a:schemeClr>
                </a:solidFill>
                <a:latin typeface="Avenir Book" panose="02000503020000020003" pitchFamily="2" charset="0"/>
              </a:rPr>
              <a:t> και το </a:t>
            </a:r>
            <a:r>
              <a:rPr lang="el-GR" sz="2000" dirty="0" err="1">
                <a:solidFill>
                  <a:schemeClr val="bg1">
                    <a:lumMod val="50000"/>
                  </a:schemeClr>
                </a:solidFill>
                <a:latin typeface="Avenir Book" panose="02000503020000020003" pitchFamily="2" charset="0"/>
              </a:rPr>
              <a:t>Metropolitan</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Museum</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of</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Art</a:t>
            </a:r>
            <a:r>
              <a:rPr lang="el-GR" sz="2000" dirty="0">
                <a:solidFill>
                  <a:schemeClr val="bg1">
                    <a:lumMod val="50000"/>
                  </a:schemeClr>
                </a:solidFill>
                <a:latin typeface="Avenir Book" panose="02000503020000020003" pitchFamily="2" charset="0"/>
              </a:rPr>
              <a:t>. </a:t>
            </a:r>
          </a:p>
          <a:p>
            <a:pPr>
              <a:buClr>
                <a:schemeClr val="dk1"/>
              </a:buClr>
              <a:buSzPts val="1100"/>
            </a:pPr>
            <a:endParaRPr lang="en-US" sz="2400" dirty="0">
              <a:solidFill>
                <a:schemeClr val="bg1">
                  <a:lumMod val="50000"/>
                </a:schemeClr>
              </a:solidFill>
              <a:latin typeface="Avenir Book" panose="02000503020000020003" pitchFamily="2" charset="0"/>
            </a:endParaRPr>
          </a:p>
          <a:p>
            <a:pPr>
              <a:buClr>
                <a:schemeClr val="dk1"/>
              </a:buClr>
              <a:buSzPts val="1100"/>
            </a:pPr>
            <a:endParaRPr lang="en-US" sz="2400" dirty="0">
              <a:solidFill>
                <a:schemeClr val="bg1">
                  <a:lumMod val="50000"/>
                </a:schemeClr>
              </a:solidFill>
              <a:latin typeface="Avenir Book" panose="02000503020000020003" pitchFamily="2" charset="0"/>
            </a:endParaRPr>
          </a:p>
        </p:txBody>
      </p:sp>
      <p:pic>
        <p:nvPicPr>
          <p:cNvPr id="7" name="Google Shape;625;p55">
            <a:extLst>
              <a:ext uri="{FF2B5EF4-FFF2-40B4-BE49-F238E27FC236}">
                <a16:creationId xmlns:a16="http://schemas.microsoft.com/office/drawing/2014/main" id="{8FFCE54F-1CD9-A44F-A6F1-0715B06EA6DD}"/>
              </a:ext>
            </a:extLst>
          </p:cNvPr>
          <p:cNvPicPr preferRelativeResize="0"/>
          <p:nvPr/>
        </p:nvPicPr>
        <p:blipFill rotWithShape="1">
          <a:blip r:embed="rId2" cstate="print">
            <a:alphaModFix/>
          </a:blip>
          <a:srcRect l="13657" r="7806"/>
          <a:stretch/>
        </p:blipFill>
        <p:spPr>
          <a:xfrm>
            <a:off x="9005793" y="2408740"/>
            <a:ext cx="2707520" cy="2707520"/>
          </a:xfrm>
          <a:prstGeom prst="ellipse">
            <a:avLst/>
          </a:prstGeom>
          <a:noFill/>
          <a:ln>
            <a:noFill/>
          </a:ln>
        </p:spPr>
      </p:pic>
      <p:sp>
        <p:nvSpPr>
          <p:cNvPr id="8" name="Google Shape;630;p55">
            <a:extLst>
              <a:ext uri="{FF2B5EF4-FFF2-40B4-BE49-F238E27FC236}">
                <a16:creationId xmlns:a16="http://schemas.microsoft.com/office/drawing/2014/main" id="{EF780008-6D69-E24E-AB3C-6400EFAE1E3C}"/>
              </a:ext>
            </a:extLst>
          </p:cNvPr>
          <p:cNvSpPr txBox="1"/>
          <p:nvPr/>
        </p:nvSpPr>
        <p:spPr>
          <a:xfrm>
            <a:off x="9771253" y="5286986"/>
            <a:ext cx="1176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Preloaded</a:t>
            </a:r>
            <a:r>
              <a:rPr lang="en-US" sz="900" dirty="0">
                <a:solidFill>
                  <a:schemeClr val="dk1"/>
                </a:solidFill>
                <a:latin typeface="Avenir"/>
                <a:ea typeface="Avenir"/>
                <a:cs typeface="Avenir"/>
                <a:sym typeface="Avenir"/>
              </a:rPr>
              <a:t> </a:t>
            </a:r>
            <a:endParaRPr sz="900" dirty="0">
              <a:latin typeface="Avenir"/>
              <a:ea typeface="Avenir"/>
              <a:cs typeface="Avenir"/>
              <a:sym typeface="Avenir"/>
            </a:endParaRPr>
          </a:p>
        </p:txBody>
      </p:sp>
    </p:spTree>
    <p:extLst>
      <p:ext uri="{BB962C8B-B14F-4D97-AF65-F5344CB8AC3E}">
        <p14:creationId xmlns:p14="http://schemas.microsoft.com/office/powerpoint/2010/main" val="231373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l-GR" sz="3600" dirty="0"/>
              <a:t>Εμπνευσθείτε</a:t>
            </a:r>
            <a:r>
              <a:rPr lang="en-GB" sz="3600"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541231" y="1073028"/>
            <a:ext cx="11650769" cy="697750"/>
          </a:xfrm>
          <a:prstGeom prst="rect">
            <a:avLst/>
          </a:prstGeom>
          <a:noFill/>
          <a:ln>
            <a:noFill/>
          </a:ln>
        </p:spPr>
        <p:txBody>
          <a:bodyPr spcFirstLastPara="1" wrap="square" lIns="91425" tIns="45700" rIns="91425" bIns="45700" anchor="t" anchorCtr="0">
            <a:noAutofit/>
          </a:bodyPr>
          <a:lstStyle/>
          <a:p>
            <a:r>
              <a:rPr lang="el-GR" sz="3200" b="1" dirty="0">
                <a:solidFill>
                  <a:srgbClr val="E43794"/>
                </a:solidFill>
                <a:latin typeface="Avenir"/>
              </a:rPr>
              <a:t>Το Κρατικό Μουσείο </a:t>
            </a:r>
            <a:r>
              <a:rPr lang="el-GR" sz="3200" b="1" dirty="0" err="1">
                <a:solidFill>
                  <a:srgbClr val="E43794"/>
                </a:solidFill>
                <a:latin typeface="Avenir"/>
              </a:rPr>
              <a:t>Baden</a:t>
            </a:r>
            <a:r>
              <a:rPr lang="el-GR" sz="3200" b="1" dirty="0">
                <a:solidFill>
                  <a:srgbClr val="E43794"/>
                </a:solidFill>
                <a:latin typeface="Avenir"/>
              </a:rPr>
              <a:t> στο Παλάτι της Καρλσρούης, Γερμανία</a:t>
            </a:r>
            <a:endParaRPr lang="en-US" sz="32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958083"/>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541230" y="2044513"/>
            <a:ext cx="8743683" cy="20173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buClr>
                <a:schemeClr val="dk1"/>
              </a:buClr>
              <a:buSzPts val="1100"/>
            </a:pPr>
            <a:r>
              <a:rPr lang="el-GR" sz="2000" dirty="0">
                <a:solidFill>
                  <a:srgbClr val="7F7F7F"/>
                </a:solidFill>
                <a:latin typeface="Avenir"/>
                <a:ea typeface="Avenir"/>
                <a:cs typeface="Avenir"/>
                <a:sym typeface="Avenir"/>
              </a:rPr>
              <a:t>Το κρατικό μουσείο του Μπάντεν είναι ένα σημαντικό μουσείο πολιτιστικής ιστορίας στη Γερμανία που επαναπροσδιορίζεται δημιουργώντας εμπειρίες με επίκεντρο τον χρήστη που συνδυάζουν αναλογικά και ψηφιακά στοιχεία για να δημιουργήσουν ένα χώρο διαλόγου και συζήτησης. Το μουσείο επαναπροσδιορίζει τους επισκέπτες του ως "ενεργούς χρήστες" που μπορούν να αλληλεπιδρούν με το ίδρυμα μέσω ενός διαδικτυακού λογαριασμού (πληρώνοντας μια ετήσια συνδρομή) και να έχουν πρόσβαση σε επιπλέον περιεχόμενο. Επιπλέον, το μουσείο δημιούργησε πρόσφατα μια εφαρμογή για να ανταποκριθεί στην ανάγκη των επισκεπτών να ασχοληθούν με τη συλλογή του, η οποία τους "ταιριάζει" με τα αντικείμενα των μουσείων μέσω μιας λειτουργίας σάρωσης προς τα δεξιά ή προς τα αριστερά, παρόμοια με μία από τις εφαρμογές γνωριμιών. Μόλις γίνει το ταίριασμα, οι επισκέπτες μπορούν να ξεκινήσουν μια συζήτηση με τα αντικείμενα (χάρη στη χρήση της τεχνολογίας </a:t>
            </a:r>
            <a:r>
              <a:rPr lang="el-GR" sz="2000" dirty="0" err="1">
                <a:solidFill>
                  <a:srgbClr val="7F7F7F"/>
                </a:solidFill>
                <a:latin typeface="Avenir"/>
                <a:ea typeface="Avenir"/>
                <a:cs typeface="Avenir"/>
                <a:sym typeface="Avenir"/>
              </a:rPr>
              <a:t>chatbot</a:t>
            </a:r>
            <a:r>
              <a:rPr lang="el-GR" sz="2000" dirty="0">
                <a:solidFill>
                  <a:srgbClr val="7F7F7F"/>
                </a:solidFill>
                <a:latin typeface="Avenir"/>
                <a:ea typeface="Avenir"/>
                <a:cs typeface="Avenir"/>
                <a:sym typeface="Avenir"/>
              </a:rPr>
              <a:t>) και να οργανώσουν μια φυσική συνάντηση στο μουσείο.</a:t>
            </a:r>
            <a:endParaRPr lang="en-US" sz="2000" dirty="0">
              <a:solidFill>
                <a:srgbClr val="7F7F7F"/>
              </a:solidFill>
              <a:latin typeface="Avenir"/>
              <a:ea typeface="Avenir"/>
              <a:cs typeface="Avenir"/>
              <a:sym typeface="Avenir"/>
            </a:endParaRPr>
          </a:p>
        </p:txBody>
      </p:sp>
      <p:sp>
        <p:nvSpPr>
          <p:cNvPr id="10" name="Google Shape;630;p55">
            <a:extLst>
              <a:ext uri="{FF2B5EF4-FFF2-40B4-BE49-F238E27FC236}">
                <a16:creationId xmlns:a16="http://schemas.microsoft.com/office/drawing/2014/main" id="{2AFF364D-6421-2040-9CB2-B42F181E5D0C}"/>
              </a:ext>
            </a:extLst>
          </p:cNvPr>
          <p:cNvSpPr txBox="1"/>
          <p:nvPr/>
        </p:nvSpPr>
        <p:spPr>
          <a:xfrm>
            <a:off x="9746831" y="5146901"/>
            <a:ext cx="1828800" cy="461635"/>
          </a:xfrm>
          <a:prstGeom prst="rect">
            <a:avLst/>
          </a:prstGeom>
          <a:noFill/>
          <a:ln>
            <a:noFill/>
          </a:ln>
        </p:spPr>
        <p:txBody>
          <a:bodyPr spcFirstLastPara="1" wrap="square" lIns="91425" tIns="91425" rIns="91425" bIns="91425" anchor="t" anchorCtr="0">
            <a:spAutoFit/>
          </a:bodyPr>
          <a:lstStyle/>
          <a:p>
            <a:pPr lvl="0" algn="ctr"/>
            <a:r>
              <a:rPr lang="de-DE" sz="900" dirty="0">
                <a:solidFill>
                  <a:schemeClr val="dk1"/>
                </a:solidFill>
                <a:latin typeface="Avenir"/>
                <a:ea typeface="Avenir"/>
                <a:cs typeface="Avenir"/>
                <a:sym typeface="Avenir"/>
              </a:rPr>
              <a:t>Credits Christiane Lindner, </a:t>
            </a:r>
          </a:p>
          <a:p>
            <a:pPr lvl="0" algn="ctr"/>
            <a:r>
              <a:rPr lang="de-DE" sz="900" dirty="0">
                <a:solidFill>
                  <a:schemeClr val="dk1"/>
                </a:solidFill>
                <a:latin typeface="Avenir"/>
                <a:ea typeface="Avenir"/>
                <a:cs typeface="Avenir"/>
                <a:sym typeface="Avenir"/>
              </a:rPr>
              <a:t>© Badisches Landesmuseum</a:t>
            </a:r>
            <a:endParaRPr lang="de-DE" sz="900" dirty="0">
              <a:latin typeface="Avenir"/>
              <a:ea typeface="Avenir"/>
              <a:cs typeface="Avenir"/>
              <a:sym typeface="Avenir"/>
            </a:endParaRPr>
          </a:p>
        </p:txBody>
      </p:sp>
      <p:pic>
        <p:nvPicPr>
          <p:cNvPr id="11" name="Google Shape;626;p55">
            <a:extLst>
              <a:ext uri="{FF2B5EF4-FFF2-40B4-BE49-F238E27FC236}">
                <a16:creationId xmlns:a16="http://schemas.microsoft.com/office/drawing/2014/main" id="{99A2BFE9-5A40-E247-8F72-51DB391CB2FD}"/>
              </a:ext>
            </a:extLst>
          </p:cNvPr>
          <p:cNvPicPr preferRelativeResize="0"/>
          <p:nvPr/>
        </p:nvPicPr>
        <p:blipFill rotWithShape="1">
          <a:blip r:embed="rId2" cstate="print">
            <a:alphaModFix/>
          </a:blip>
          <a:srcRect l="28411" t="3410" r="28411" b="19243"/>
          <a:stretch/>
        </p:blipFill>
        <p:spPr>
          <a:xfrm>
            <a:off x="9347456" y="2306232"/>
            <a:ext cx="2627550" cy="2695647"/>
          </a:xfrm>
          <a:prstGeom prst="ellipse">
            <a:avLst/>
          </a:prstGeom>
          <a:noFill/>
          <a:ln>
            <a:noFill/>
          </a:ln>
        </p:spPr>
      </p:pic>
    </p:spTree>
    <p:extLst>
      <p:ext uri="{BB962C8B-B14F-4D97-AF65-F5344CB8AC3E}">
        <p14:creationId xmlns:p14="http://schemas.microsoft.com/office/powerpoint/2010/main" val="30209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l-GR" sz="3600" dirty="0"/>
              <a:t>Εμπνευσθείτε</a:t>
            </a:r>
            <a:r>
              <a:rPr lang="en-GB" sz="3600"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Atelier des </a:t>
            </a:r>
            <a:r>
              <a:rPr lang="en-US" sz="3600" b="1" dirty="0" err="1">
                <a:solidFill>
                  <a:srgbClr val="E43794"/>
                </a:solidFill>
                <a:latin typeface="Avenir"/>
              </a:rPr>
              <a:t>Lumieres</a:t>
            </a:r>
            <a:r>
              <a:rPr lang="en-US" sz="3600" b="1" dirty="0">
                <a:solidFill>
                  <a:srgbClr val="E43794"/>
                </a:solidFill>
                <a:latin typeface="Avenir"/>
              </a:rPr>
              <a:t>, </a:t>
            </a:r>
            <a:r>
              <a:rPr lang="el-GR" sz="3600" b="1" dirty="0">
                <a:solidFill>
                  <a:srgbClr val="E43794"/>
                </a:solidFill>
                <a:latin typeface="Avenir"/>
              </a:rPr>
              <a:t>Παρίσι</a:t>
            </a:r>
            <a:endParaRPr lang="en-US" sz="36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6" y="1937242"/>
            <a:ext cx="8480849"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l-GR" sz="2000" dirty="0">
                <a:solidFill>
                  <a:schemeClr val="bg1">
                    <a:lumMod val="50000"/>
                  </a:schemeClr>
                </a:solidFill>
                <a:latin typeface="Avenir Book" panose="02000503020000020003" pitchFamily="2" charset="0"/>
              </a:rPr>
              <a:t>Μετά από σημαντικές ανακαινίσεις, το </a:t>
            </a:r>
            <a:r>
              <a:rPr lang="el-GR" sz="2000" dirty="0" err="1">
                <a:solidFill>
                  <a:schemeClr val="bg1">
                    <a:lumMod val="50000"/>
                  </a:schemeClr>
                </a:solidFill>
                <a:latin typeface="Avenir Book" panose="02000503020000020003" pitchFamily="2" charset="0"/>
              </a:rPr>
              <a:t>Atelier</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des</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Lumieres</a:t>
            </a:r>
            <a:r>
              <a:rPr lang="el-GR" sz="2000" dirty="0">
                <a:solidFill>
                  <a:schemeClr val="bg1">
                    <a:lumMod val="50000"/>
                  </a:schemeClr>
                </a:solidFill>
                <a:latin typeface="Avenir Book" panose="02000503020000020003" pitchFamily="2" charset="0"/>
              </a:rPr>
              <a:t> άνοιξε τελικά τις πόρτες του για το κοινό το 2018 και δέχτηκε 1,2 εκατομμύρια επισκέπτες τον πρώτο χρόνο. Τώρα κάθε χρόνο, το Ίδρυμα </a:t>
            </a:r>
            <a:r>
              <a:rPr lang="el-GR" sz="2000" dirty="0" err="1">
                <a:solidFill>
                  <a:schemeClr val="bg1">
                    <a:lumMod val="50000"/>
                  </a:schemeClr>
                </a:solidFill>
                <a:latin typeface="Avenir Book" panose="02000503020000020003" pitchFamily="2" charset="0"/>
              </a:rPr>
              <a:t>Culturespaces</a:t>
            </a:r>
            <a:r>
              <a:rPr lang="el-GR" sz="2000" dirty="0">
                <a:solidFill>
                  <a:schemeClr val="bg1">
                    <a:lumMod val="50000"/>
                  </a:schemeClr>
                </a:solidFill>
                <a:latin typeface="Avenir Book" panose="02000503020000020003" pitchFamily="2" charset="0"/>
              </a:rPr>
              <a:t> παρέχει διασκεδαστικές και </a:t>
            </a:r>
            <a:r>
              <a:rPr lang="el-GR" sz="2000" dirty="0" err="1">
                <a:solidFill>
                  <a:schemeClr val="bg1">
                    <a:lumMod val="50000"/>
                  </a:schemeClr>
                </a:solidFill>
                <a:latin typeface="Avenir Book" panose="02000503020000020003" pitchFamily="2" charset="0"/>
              </a:rPr>
              <a:t>διαδραστικές</a:t>
            </a:r>
            <a:r>
              <a:rPr lang="el-GR" sz="2000" dirty="0">
                <a:solidFill>
                  <a:schemeClr val="bg1">
                    <a:lumMod val="50000"/>
                  </a:schemeClr>
                </a:solidFill>
                <a:latin typeface="Avenir Book" panose="02000503020000020003" pitchFamily="2" charset="0"/>
              </a:rPr>
              <a:t> εμπειρίες σε παιδιά με ασθένειες, αναπηρίες ή κοινωνικό αποκλεισμό. Το εκπαιδευτικό πρόγραμμα με τίτλο "</a:t>
            </a:r>
            <a:r>
              <a:rPr lang="el-GR" sz="2000" dirty="0" err="1">
                <a:solidFill>
                  <a:schemeClr val="bg1">
                    <a:lumMod val="50000"/>
                  </a:schemeClr>
                </a:solidFill>
                <a:latin typeface="Avenir Book" panose="02000503020000020003" pitchFamily="2" charset="0"/>
              </a:rPr>
              <a:t>Art</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en</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immersion</a:t>
            </a:r>
            <a:r>
              <a:rPr lang="el-GR" sz="2000" dirty="0">
                <a:solidFill>
                  <a:schemeClr val="bg1">
                    <a:lumMod val="50000"/>
                  </a:schemeClr>
                </a:solidFill>
                <a:latin typeface="Avenir Book" panose="02000503020000020003" pitchFamily="2" charset="0"/>
              </a:rPr>
              <a:t>" που πραγματοποιείται σε τρία </a:t>
            </a:r>
            <a:r>
              <a:rPr lang="el-GR" sz="2000" dirty="0" err="1">
                <a:solidFill>
                  <a:schemeClr val="bg1">
                    <a:lumMod val="50000"/>
                  </a:schemeClr>
                </a:solidFill>
                <a:latin typeface="Avenir Book" panose="02000503020000020003" pitchFamily="2" charset="0"/>
              </a:rPr>
              <a:t>εμβυθιστικά</a:t>
            </a:r>
            <a:r>
              <a:rPr lang="el-GR" sz="2000" dirty="0">
                <a:solidFill>
                  <a:schemeClr val="bg1">
                    <a:lumMod val="50000"/>
                  </a:schemeClr>
                </a:solidFill>
                <a:latin typeface="Avenir Book" panose="02000503020000020003" pitchFamily="2" charset="0"/>
              </a:rPr>
              <a:t> ψηφιακά κέντρα τέχνης (ένα από αυτά είναι το </a:t>
            </a:r>
            <a:r>
              <a:rPr lang="el-GR" sz="2000" dirty="0" err="1">
                <a:solidFill>
                  <a:schemeClr val="bg1">
                    <a:lumMod val="50000"/>
                  </a:schemeClr>
                </a:solidFill>
                <a:latin typeface="Avenir Book" panose="02000503020000020003" pitchFamily="2" charset="0"/>
              </a:rPr>
              <a:t>Atelier</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des</a:t>
            </a:r>
            <a:r>
              <a:rPr lang="el-GR" sz="2000" dirty="0">
                <a:solidFill>
                  <a:schemeClr val="bg1">
                    <a:lumMod val="50000"/>
                  </a:schemeClr>
                </a:solidFill>
                <a:latin typeface="Avenir Book" panose="02000503020000020003" pitchFamily="2" charset="0"/>
              </a:rPr>
              <a:t> </a:t>
            </a:r>
            <a:r>
              <a:rPr lang="el-GR" sz="2000" dirty="0" err="1">
                <a:solidFill>
                  <a:schemeClr val="bg1">
                    <a:lumMod val="50000"/>
                  </a:schemeClr>
                </a:solidFill>
                <a:latin typeface="Avenir Book" panose="02000503020000020003" pitchFamily="2" charset="0"/>
              </a:rPr>
              <a:t>Lumieres</a:t>
            </a:r>
            <a:r>
              <a:rPr lang="el-GR" sz="2000" dirty="0">
                <a:solidFill>
                  <a:schemeClr val="bg1">
                    <a:lumMod val="50000"/>
                  </a:schemeClr>
                </a:solidFill>
                <a:latin typeface="Avenir Book" panose="02000503020000020003" pitchFamily="2" charset="0"/>
              </a:rPr>
              <a:t> στο Παρίσι) μεταφέρει τα παιδιά σε ένα συναισθηματικό και </a:t>
            </a:r>
            <a:r>
              <a:rPr lang="el-GR" sz="2000" dirty="0" err="1">
                <a:solidFill>
                  <a:schemeClr val="bg1">
                    <a:lumMod val="50000"/>
                  </a:schemeClr>
                </a:solidFill>
                <a:latin typeface="Avenir Book" panose="02000503020000020003" pitchFamily="2" charset="0"/>
              </a:rPr>
              <a:t>διαδραστικό</a:t>
            </a:r>
            <a:r>
              <a:rPr lang="el-GR" sz="2000" dirty="0">
                <a:solidFill>
                  <a:schemeClr val="bg1">
                    <a:lumMod val="50000"/>
                  </a:schemeClr>
                </a:solidFill>
                <a:latin typeface="Avenir Book" panose="02000503020000020003" pitchFamily="2" charset="0"/>
              </a:rPr>
              <a:t> ταξίδι με τη βοήθεια των </a:t>
            </a:r>
            <a:r>
              <a:rPr lang="el-GR" sz="2000" dirty="0" err="1">
                <a:solidFill>
                  <a:schemeClr val="bg1">
                    <a:lumMod val="50000"/>
                  </a:schemeClr>
                </a:solidFill>
                <a:latin typeface="Avenir Book" panose="02000503020000020003" pitchFamily="2" charset="0"/>
              </a:rPr>
              <a:t>Immersive</a:t>
            </a:r>
            <a:r>
              <a:rPr lang="el-GR" sz="2000" dirty="0">
                <a:solidFill>
                  <a:schemeClr val="bg1">
                    <a:lumMod val="50000"/>
                  </a:schemeClr>
                </a:solidFill>
                <a:latin typeface="Avenir Book" panose="02000503020000020003" pitchFamily="2" charset="0"/>
              </a:rPr>
              <a:t> ψηφιακών τεχνολογιών σε συνδυασμό με την εξαιρετική διαρρύθμιση κάθε χώρου. Αυτό δημιουργεί μια άκρως μοναδική εμπειρία ανακάλυψης της τέχνης μέσω των ψηφιακών μέσων, η οποία είναι κατάλληλη για το νεανικό κοινό. </a:t>
            </a:r>
            <a:endParaRPr lang="el-GR" sz="2400" dirty="0">
              <a:solidFill>
                <a:schemeClr val="bg1">
                  <a:lumMod val="50000"/>
                </a:schemeClr>
              </a:solidFill>
              <a:latin typeface="Avenir Book" panose="02000503020000020003" pitchFamily="2" charset="0"/>
            </a:endParaRPr>
          </a:p>
        </p:txBody>
      </p:sp>
      <p:pic>
        <p:nvPicPr>
          <p:cNvPr id="10" name="Google Shape;646;p56">
            <a:extLst>
              <a:ext uri="{FF2B5EF4-FFF2-40B4-BE49-F238E27FC236}">
                <a16:creationId xmlns:a16="http://schemas.microsoft.com/office/drawing/2014/main" id="{DCAB3C76-79F5-894B-AEE4-AC484790BE21}"/>
              </a:ext>
            </a:extLst>
          </p:cNvPr>
          <p:cNvPicPr preferRelativeResize="0"/>
          <p:nvPr/>
        </p:nvPicPr>
        <p:blipFill rotWithShape="1">
          <a:blip r:embed="rId2" cstate="print">
            <a:alphaModFix/>
          </a:blip>
          <a:srcRect l="18620" r="16633" b="2931"/>
          <a:stretch/>
        </p:blipFill>
        <p:spPr>
          <a:xfrm>
            <a:off x="9279694" y="2521962"/>
            <a:ext cx="2665792" cy="2665792"/>
          </a:xfrm>
          <a:prstGeom prst="ellipse">
            <a:avLst/>
          </a:prstGeom>
          <a:noFill/>
          <a:ln>
            <a:noFill/>
          </a:ln>
        </p:spPr>
      </p:pic>
    </p:spTree>
    <p:extLst>
      <p:ext uri="{BB962C8B-B14F-4D97-AF65-F5344CB8AC3E}">
        <p14:creationId xmlns:p14="http://schemas.microsoft.com/office/powerpoint/2010/main" val="8446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0B306F-28CB-4BA2-A0F3-A3F2F12C82DE}"/>
              </a:ext>
            </a:extLst>
          </p:cNvPr>
          <p:cNvSpPr>
            <a:spLocks noGrp="1"/>
          </p:cNvSpPr>
          <p:nvPr>
            <p:ph type="body" sz="quarter" idx="18"/>
          </p:nvPr>
        </p:nvSpPr>
        <p:spPr/>
        <p:txBody>
          <a:bodyPr/>
          <a:lstStyle/>
          <a:p>
            <a:r>
              <a:rPr lang="el-GR" dirty="0"/>
              <a:t>Μαθησιακοί στόχοι</a:t>
            </a:r>
          </a:p>
          <a:p>
            <a:endParaRPr lang="en-US" dirty="0"/>
          </a:p>
        </p:txBody>
      </p:sp>
      <p:sp>
        <p:nvSpPr>
          <p:cNvPr id="3" name="Text Placeholder 2">
            <a:extLst>
              <a:ext uri="{FF2B5EF4-FFF2-40B4-BE49-F238E27FC236}">
                <a16:creationId xmlns:a16="http://schemas.microsoft.com/office/drawing/2014/main" id="{902A7F23-8D63-4B97-B991-0B0DD4F1C482}"/>
              </a:ext>
            </a:extLst>
          </p:cNvPr>
          <p:cNvSpPr>
            <a:spLocks noGrp="1"/>
          </p:cNvSpPr>
          <p:nvPr>
            <p:ph type="body" sz="quarter" idx="19"/>
          </p:nvPr>
        </p:nvSpPr>
        <p:spPr>
          <a:xfrm>
            <a:off x="597746" y="2539131"/>
            <a:ext cx="10685243" cy="3089090"/>
          </a:xfrm>
        </p:spPr>
        <p:txBody>
          <a:bodyPr numCol="1"/>
          <a:lstStyle/>
          <a:p>
            <a:pPr marL="342900" indent="-342900">
              <a:lnSpc>
                <a:spcPct val="115000"/>
              </a:lnSpc>
              <a:buFont typeface="Arial" panose="020B0604020202020204" pitchFamily="34" charset="0"/>
              <a:buChar char="•"/>
            </a:pPr>
            <a:r>
              <a:rPr lang="el-GR" dirty="0"/>
              <a:t>Ορίστε την έννοια του βιωματικού και του πολιτιστικού τουρισμού.</a:t>
            </a:r>
          </a:p>
          <a:p>
            <a:pPr marL="342900" indent="-342900">
              <a:lnSpc>
                <a:spcPct val="115000"/>
              </a:lnSpc>
              <a:buFont typeface="Arial" panose="020B0604020202020204" pitchFamily="34" charset="0"/>
              <a:buChar char="•"/>
            </a:pPr>
            <a:r>
              <a:rPr lang="el-GR" dirty="0"/>
              <a:t>Περιγράψτε τις δυνατότητες της ψηφιοποίησης ως προς την μεταμόρφωση των τομέων της πολιτιστικής κληρονομιάς και του τουρισμού.</a:t>
            </a:r>
          </a:p>
          <a:p>
            <a:pPr marL="342900" indent="-342900">
              <a:lnSpc>
                <a:spcPct val="115000"/>
              </a:lnSpc>
              <a:buFont typeface="Arial" panose="020B0604020202020204" pitchFamily="34" charset="0"/>
              <a:buChar char="•"/>
            </a:pPr>
            <a:r>
              <a:rPr lang="el-GR" dirty="0"/>
              <a:t>Περιγράψτε πώς έχουν αλλάξει οι συμπεριφορές του κοινού, καθώς και τις επιπτώσεις στις παραδοσιακές ενέργειες πολιτιστικής κληρονομιάς.</a:t>
            </a:r>
          </a:p>
          <a:p>
            <a:pPr marL="342900" indent="-342900">
              <a:lnSpc>
                <a:spcPct val="115000"/>
              </a:lnSpc>
              <a:buFont typeface="Arial" panose="020B0604020202020204" pitchFamily="34" charset="0"/>
              <a:buChar char="•"/>
            </a:pPr>
            <a:r>
              <a:rPr lang="el-GR" dirty="0"/>
              <a:t>Εξηγήστε τι είναι η εκτεταμένη εμπειρία.</a:t>
            </a:r>
          </a:p>
          <a:p>
            <a:pPr marL="342900" indent="-342900">
              <a:lnSpc>
                <a:spcPct val="115000"/>
              </a:lnSpc>
              <a:buFont typeface="Arial" panose="020B0604020202020204" pitchFamily="34" charset="0"/>
              <a:buChar char="•"/>
            </a:pPr>
            <a:r>
              <a:rPr lang="el-GR" dirty="0"/>
              <a:t>Αξιολογήστε το βαθμό ετοιμότητάς σας ως προς την ψηφιοποίηση.</a:t>
            </a:r>
          </a:p>
          <a:p>
            <a:pPr marL="342900" indent="-342900">
              <a:lnSpc>
                <a:spcPct val="115000"/>
              </a:lnSpc>
              <a:buFont typeface="Arial" panose="020B0604020202020204" pitchFamily="34" charset="0"/>
              <a:buChar char="•"/>
            </a:pPr>
            <a:endParaRPr lang="en-GB" dirty="0"/>
          </a:p>
        </p:txBody>
      </p:sp>
    </p:spTree>
    <p:extLst>
      <p:ext uri="{BB962C8B-B14F-4D97-AF65-F5344CB8AC3E}">
        <p14:creationId xmlns:p14="http://schemas.microsoft.com/office/powerpoint/2010/main" val="61502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l-GR" sz="3600" dirty="0"/>
              <a:t>Εμπνευσθείτε</a:t>
            </a:r>
            <a:r>
              <a:rPr lang="en-GB" sz="3600"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n-US" sz="3600" b="1" dirty="0">
                <a:solidFill>
                  <a:srgbClr val="E43794"/>
                </a:solidFill>
                <a:latin typeface="Avenir"/>
              </a:rPr>
              <a:t>Google Arts and Culture</a:t>
            </a: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l-GR" sz="2400" dirty="0">
                <a:solidFill>
                  <a:srgbClr val="7F7F7F"/>
                </a:solidFill>
                <a:latin typeface="Avenir" panose="02000503020000020003" pitchFamily="2" charset="0"/>
                <a:ea typeface="+mn-ea"/>
                <a:cs typeface="Poppins" pitchFamily="2" charset="77"/>
              </a:rPr>
              <a:t>Η διαδικτυακή πλατφόρμα εικόνων και βίντεο υψηλής ανάλυσης από έργα τέχνης και πολιτιστικά αντικείμενα αναπτύχθηκε στο Πολιτιστικό Ινστιτούτο της </a:t>
            </a:r>
            <a:r>
              <a:rPr lang="el-GR" sz="2400" dirty="0" err="1">
                <a:solidFill>
                  <a:srgbClr val="7F7F7F"/>
                </a:solidFill>
                <a:latin typeface="Avenir" panose="02000503020000020003" pitchFamily="2" charset="0"/>
                <a:ea typeface="+mn-ea"/>
                <a:cs typeface="Poppins" pitchFamily="2" charset="77"/>
              </a:rPr>
              <a:t>Google</a:t>
            </a:r>
            <a:r>
              <a:rPr lang="el-GR" sz="2400" dirty="0">
                <a:solidFill>
                  <a:srgbClr val="7F7F7F"/>
                </a:solidFill>
                <a:latin typeface="Avenir" panose="02000503020000020003" pitchFamily="2" charset="0"/>
                <a:ea typeface="+mn-ea"/>
                <a:cs typeface="Poppins" pitchFamily="2" charset="77"/>
              </a:rPr>
              <a:t>, </a:t>
            </a:r>
            <a:r>
              <a:rPr lang="el-GR" sz="2400" dirty="0" err="1">
                <a:solidFill>
                  <a:srgbClr val="7F7F7F"/>
                </a:solidFill>
                <a:latin typeface="Avenir" panose="02000503020000020003" pitchFamily="2" charset="0"/>
                <a:ea typeface="+mn-ea"/>
                <a:cs typeface="Poppins" pitchFamily="2" charset="77"/>
              </a:rPr>
              <a:t>Google</a:t>
            </a:r>
            <a:r>
              <a:rPr lang="el-GR" sz="2400" dirty="0">
                <a:solidFill>
                  <a:srgbClr val="7F7F7F"/>
                </a:solidFill>
                <a:latin typeface="Avenir" panose="02000503020000020003" pitchFamily="2" charset="0"/>
                <a:ea typeface="+mn-ea"/>
                <a:cs typeface="Poppins" pitchFamily="2" charset="77"/>
              </a:rPr>
              <a:t> </a:t>
            </a:r>
            <a:r>
              <a:rPr lang="el-GR" sz="2400" dirty="0" err="1">
                <a:solidFill>
                  <a:srgbClr val="7F7F7F"/>
                </a:solidFill>
                <a:latin typeface="Avenir" panose="02000503020000020003" pitchFamily="2" charset="0"/>
                <a:ea typeface="+mn-ea"/>
                <a:cs typeface="Poppins" pitchFamily="2" charset="77"/>
              </a:rPr>
              <a:t>Inc</a:t>
            </a:r>
            <a:r>
              <a:rPr lang="el-GR" sz="2400" dirty="0">
                <a:solidFill>
                  <a:srgbClr val="7F7F7F"/>
                </a:solidFill>
                <a:latin typeface="Avenir" panose="02000503020000020003" pitchFamily="2" charset="0"/>
                <a:ea typeface="+mn-ea"/>
                <a:cs typeface="Poppins" pitchFamily="2" charset="77"/>
              </a:rPr>
              <a:t>., τον Φεβρουάριο του 2011. Μια μικρή ομάδα εργαζομένων δημιούργησε την ιδέα για την πλατφόρμα. Η ομάδα αξιοποίησε υπάρχουσες τεχνολογίες όπως το </a:t>
            </a:r>
            <a:r>
              <a:rPr lang="el-GR" sz="2400" dirty="0" err="1">
                <a:solidFill>
                  <a:srgbClr val="7F7F7F"/>
                </a:solidFill>
                <a:latin typeface="Avenir" panose="02000503020000020003" pitchFamily="2" charset="0"/>
                <a:ea typeface="+mn-ea"/>
                <a:cs typeface="Poppins" pitchFamily="2" charset="77"/>
              </a:rPr>
              <a:t>Google</a:t>
            </a:r>
            <a:r>
              <a:rPr lang="el-GR" sz="2400" dirty="0">
                <a:solidFill>
                  <a:srgbClr val="7F7F7F"/>
                </a:solidFill>
                <a:latin typeface="Avenir" panose="02000503020000020003" pitchFamily="2" charset="0"/>
                <a:ea typeface="+mn-ea"/>
                <a:cs typeface="Poppins" pitchFamily="2" charset="77"/>
              </a:rPr>
              <a:t> </a:t>
            </a:r>
            <a:r>
              <a:rPr lang="el-GR" sz="2400" dirty="0" err="1">
                <a:solidFill>
                  <a:srgbClr val="7F7F7F"/>
                </a:solidFill>
                <a:latin typeface="Avenir" panose="02000503020000020003" pitchFamily="2" charset="0"/>
                <a:ea typeface="+mn-ea"/>
                <a:cs typeface="Poppins" pitchFamily="2" charset="77"/>
              </a:rPr>
              <a:t>Street</a:t>
            </a:r>
            <a:r>
              <a:rPr lang="el-GR" sz="2400" dirty="0">
                <a:solidFill>
                  <a:srgbClr val="7F7F7F"/>
                </a:solidFill>
                <a:latin typeface="Avenir" panose="02000503020000020003" pitchFamily="2" charset="0"/>
                <a:ea typeface="+mn-ea"/>
                <a:cs typeface="Poppins" pitchFamily="2" charset="77"/>
              </a:rPr>
              <a:t> </a:t>
            </a:r>
            <a:r>
              <a:rPr lang="el-GR" sz="2400" dirty="0" err="1">
                <a:solidFill>
                  <a:srgbClr val="7F7F7F"/>
                </a:solidFill>
                <a:latin typeface="Avenir" panose="02000503020000020003" pitchFamily="2" charset="0"/>
                <a:ea typeface="+mn-ea"/>
                <a:cs typeface="Poppins" pitchFamily="2" charset="77"/>
              </a:rPr>
              <a:t>View</a:t>
            </a:r>
            <a:r>
              <a:rPr lang="el-GR" sz="2400" dirty="0">
                <a:solidFill>
                  <a:srgbClr val="7F7F7F"/>
                </a:solidFill>
                <a:latin typeface="Avenir" panose="02000503020000020003" pitchFamily="2" charset="0"/>
                <a:ea typeface="+mn-ea"/>
                <a:cs typeface="Poppins" pitchFamily="2" charset="77"/>
              </a:rPr>
              <a:t> και δημιούργησε νέα εργαλεία ειδικά για την πλατφόρμα. Η πλατφόρμα περιλαμβάνει προηγμένες δυνατότητες αναζήτησης και ελκυστικά εκπαιδευτικά εργαλεία. </a:t>
            </a:r>
            <a:endParaRPr lang="en-US" sz="2400" dirty="0">
              <a:solidFill>
                <a:srgbClr val="7F7F7F"/>
              </a:solidFill>
              <a:latin typeface="Avenir" panose="02000503020000020003" pitchFamily="2" charset="0"/>
              <a:ea typeface="+mn-ea"/>
              <a:cs typeface="Poppins" pitchFamily="2" charset="77"/>
            </a:endParaRPr>
          </a:p>
        </p:txBody>
      </p:sp>
      <p:pic>
        <p:nvPicPr>
          <p:cNvPr id="10" name="Google Shape;647;p56">
            <a:extLst>
              <a:ext uri="{FF2B5EF4-FFF2-40B4-BE49-F238E27FC236}">
                <a16:creationId xmlns:a16="http://schemas.microsoft.com/office/drawing/2014/main" id="{21A520E5-EB14-214C-8FE3-23EBE02123A6}"/>
              </a:ext>
            </a:extLst>
          </p:cNvPr>
          <p:cNvPicPr preferRelativeResize="0"/>
          <p:nvPr/>
        </p:nvPicPr>
        <p:blipFill rotWithShape="1">
          <a:blip r:embed="rId2" cstate="print">
            <a:alphaModFix/>
          </a:blip>
          <a:srcRect l="20025" r="18203"/>
          <a:stretch/>
        </p:blipFill>
        <p:spPr>
          <a:xfrm>
            <a:off x="9005377" y="2263676"/>
            <a:ext cx="2822790" cy="2676206"/>
          </a:xfrm>
          <a:prstGeom prst="ellipse">
            <a:avLst/>
          </a:prstGeom>
          <a:noFill/>
          <a:ln>
            <a:noFill/>
          </a:ln>
        </p:spPr>
      </p:pic>
    </p:spTree>
    <p:extLst>
      <p:ext uri="{BB962C8B-B14F-4D97-AF65-F5344CB8AC3E}">
        <p14:creationId xmlns:p14="http://schemas.microsoft.com/office/powerpoint/2010/main" val="353003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808220-C24C-453D-98CC-245C1BD6BCEC}"/>
              </a:ext>
            </a:extLst>
          </p:cNvPr>
          <p:cNvSpPr>
            <a:spLocks noGrp="1"/>
          </p:cNvSpPr>
          <p:nvPr>
            <p:ph type="body" sz="quarter" idx="15"/>
          </p:nvPr>
        </p:nvSpPr>
        <p:spPr>
          <a:xfrm>
            <a:off x="478687" y="207228"/>
            <a:ext cx="3920479" cy="708318"/>
          </a:xfrm>
        </p:spPr>
        <p:txBody>
          <a:bodyPr/>
          <a:lstStyle/>
          <a:p>
            <a:pPr algn="l"/>
            <a:r>
              <a:rPr lang="el-GR" sz="3600" dirty="0"/>
              <a:t>Εμπνευσθείτε</a:t>
            </a:r>
            <a:r>
              <a:rPr lang="en-GB" sz="3600" dirty="0"/>
              <a:t>…</a:t>
            </a:r>
          </a:p>
        </p:txBody>
      </p:sp>
      <p:sp>
        <p:nvSpPr>
          <p:cNvPr id="6" name="Google Shape;537;p49">
            <a:extLst>
              <a:ext uri="{FF2B5EF4-FFF2-40B4-BE49-F238E27FC236}">
                <a16:creationId xmlns:a16="http://schemas.microsoft.com/office/drawing/2014/main" id="{0D855443-8ED3-4757-9873-0815C8A8096F}"/>
              </a:ext>
            </a:extLst>
          </p:cNvPr>
          <p:cNvSpPr txBox="1"/>
          <p:nvPr/>
        </p:nvSpPr>
        <p:spPr>
          <a:xfrm>
            <a:off x="638767" y="1341252"/>
            <a:ext cx="11553233" cy="697750"/>
          </a:xfrm>
          <a:prstGeom prst="rect">
            <a:avLst/>
          </a:prstGeom>
          <a:noFill/>
          <a:ln>
            <a:noFill/>
          </a:ln>
        </p:spPr>
        <p:txBody>
          <a:bodyPr spcFirstLastPara="1" wrap="square" lIns="91425" tIns="45700" rIns="91425" bIns="45700" anchor="t" anchorCtr="0">
            <a:noAutofit/>
          </a:bodyPr>
          <a:lstStyle/>
          <a:p>
            <a:r>
              <a:rPr lang="el-GR" sz="2800" b="1" dirty="0">
                <a:solidFill>
                  <a:srgbClr val="E43794"/>
                </a:solidFill>
                <a:latin typeface="Avenir"/>
              </a:rPr>
              <a:t>Συμμετέχετε και δημιουργήστε στο Μουσείο Τέχνης του </a:t>
            </a:r>
            <a:r>
              <a:rPr lang="el-GR" sz="2800" b="1" dirty="0" err="1">
                <a:solidFill>
                  <a:srgbClr val="E43794"/>
                </a:solidFill>
                <a:latin typeface="Avenir"/>
              </a:rPr>
              <a:t>Κλίβελαντ</a:t>
            </a:r>
            <a:r>
              <a:rPr lang="el-GR" sz="2800" b="1" dirty="0">
                <a:solidFill>
                  <a:srgbClr val="E43794"/>
                </a:solidFill>
                <a:latin typeface="Avenir"/>
              </a:rPr>
              <a:t> </a:t>
            </a:r>
            <a:endParaRPr lang="en-US" sz="2800" b="1" dirty="0">
              <a:solidFill>
                <a:srgbClr val="E43794"/>
              </a:solidFill>
              <a:latin typeface="Avenir"/>
            </a:endParaRPr>
          </a:p>
        </p:txBody>
      </p:sp>
      <p:cxnSp>
        <p:nvCxnSpPr>
          <p:cNvPr id="12" name="Connector: Elbow 11">
            <a:extLst>
              <a:ext uri="{FF2B5EF4-FFF2-40B4-BE49-F238E27FC236}">
                <a16:creationId xmlns:a16="http://schemas.microsoft.com/office/drawing/2014/main" id="{F8427CA9-4355-46E7-8D14-5484A7426047}"/>
              </a:ext>
            </a:extLst>
          </p:cNvPr>
          <p:cNvCxnSpPr>
            <a:cxnSpLocks/>
          </p:cNvCxnSpPr>
          <p:nvPr/>
        </p:nvCxnSpPr>
        <p:spPr>
          <a:xfrm rot="10800000" flipH="1">
            <a:off x="478687" y="1116579"/>
            <a:ext cx="5760000" cy="1821206"/>
          </a:xfrm>
          <a:prstGeom prst="bentConnector3">
            <a:avLst>
              <a:gd name="adj1" fmla="val -3969"/>
            </a:avLst>
          </a:prstGeom>
          <a:ln w="38100">
            <a:solidFill>
              <a:srgbClr val="E43794"/>
            </a:solidFill>
          </a:ln>
          <a:effectLst/>
        </p:spPr>
        <p:style>
          <a:lnRef idx="1">
            <a:schemeClr val="accent1"/>
          </a:lnRef>
          <a:fillRef idx="0">
            <a:schemeClr val="accent1"/>
          </a:fillRef>
          <a:effectRef idx="0">
            <a:schemeClr val="accent1"/>
          </a:effectRef>
          <a:fontRef idx="minor">
            <a:schemeClr val="tx1"/>
          </a:fontRef>
        </p:style>
      </p:cxnSp>
      <p:sp>
        <p:nvSpPr>
          <p:cNvPr id="9" name="Google Shape;285;p33">
            <a:extLst>
              <a:ext uri="{FF2B5EF4-FFF2-40B4-BE49-F238E27FC236}">
                <a16:creationId xmlns:a16="http://schemas.microsoft.com/office/drawing/2014/main" id="{A0474C5A-4F46-ED41-BC5A-21DF5B08945C}"/>
              </a:ext>
            </a:extLst>
          </p:cNvPr>
          <p:cNvSpPr txBox="1">
            <a:spLocks/>
          </p:cNvSpPr>
          <p:nvPr/>
        </p:nvSpPr>
        <p:spPr>
          <a:xfrm>
            <a:off x="638767" y="2027181"/>
            <a:ext cx="8366610" cy="24031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l-GR" sz="2400" dirty="0">
                <a:solidFill>
                  <a:srgbClr val="7F7F7F"/>
                </a:solidFill>
                <a:latin typeface="Avenir" panose="02000503020000020003" pitchFamily="2" charset="0"/>
                <a:ea typeface="+mn-ea"/>
                <a:cs typeface="Poppins" pitchFamily="2" charset="77"/>
              </a:rPr>
              <a:t>Το Μουσείο Τέχνης του </a:t>
            </a:r>
            <a:r>
              <a:rPr lang="el-GR" sz="2400" dirty="0" err="1">
                <a:solidFill>
                  <a:srgbClr val="7F7F7F"/>
                </a:solidFill>
                <a:latin typeface="Avenir" panose="02000503020000020003" pitchFamily="2" charset="0"/>
                <a:ea typeface="+mn-ea"/>
                <a:cs typeface="Poppins" pitchFamily="2" charset="77"/>
              </a:rPr>
              <a:t>Κλίβελαντ</a:t>
            </a:r>
            <a:r>
              <a:rPr lang="el-GR" sz="2400" dirty="0">
                <a:solidFill>
                  <a:srgbClr val="7F7F7F"/>
                </a:solidFill>
                <a:latin typeface="Avenir" panose="02000503020000020003" pitchFamily="2" charset="0"/>
                <a:ea typeface="+mn-ea"/>
                <a:cs typeface="Poppins" pitchFamily="2" charset="77"/>
              </a:rPr>
              <a:t> (CMA) έδωσε στο κοινό του την ευκαιρία να αναπτύξει τις δεξιότητες δημιουργικής σκέψης του με διασκεδαστικές και παιχνιδιάρικες δραστηριότητες - όλα από το σπίτι του. Κάθε δεύτερη εβδομάδα οι συμμετέχοντες καλούνται να δημιουργήσουν και να επαναπροσδιορίσουν ένα επιλεγμένο έργο τέχνης από τη συλλογή του CMA χρησιμοποιώντας μόνο ένα οικιακό υλικό ή να σκιτσάρουν με μια προτροπή κάτι εμπνευσμένο από τη συλλογή τέχνης του CMA.</a:t>
            </a:r>
            <a:endParaRPr lang="en-US" sz="2400" dirty="0">
              <a:solidFill>
                <a:srgbClr val="7F7F7F"/>
              </a:solidFill>
              <a:latin typeface="Avenir" panose="02000503020000020003" pitchFamily="2" charset="0"/>
              <a:ea typeface="+mn-ea"/>
              <a:cs typeface="Poppins" pitchFamily="2" charset="77"/>
            </a:endParaRPr>
          </a:p>
        </p:txBody>
      </p:sp>
      <p:pic>
        <p:nvPicPr>
          <p:cNvPr id="7" name="Google Shape;648;p56">
            <a:extLst>
              <a:ext uri="{FF2B5EF4-FFF2-40B4-BE49-F238E27FC236}">
                <a16:creationId xmlns:a16="http://schemas.microsoft.com/office/drawing/2014/main" id="{1BF7FCF4-4D50-1A4D-A0DB-7060302E8F3D}"/>
              </a:ext>
            </a:extLst>
          </p:cNvPr>
          <p:cNvPicPr preferRelativeResize="0"/>
          <p:nvPr/>
        </p:nvPicPr>
        <p:blipFill rotWithShape="1">
          <a:blip r:embed="rId2" cstate="print">
            <a:alphaModFix/>
          </a:blip>
          <a:srcRect l="33380" r="33374"/>
          <a:stretch/>
        </p:blipFill>
        <p:spPr>
          <a:xfrm>
            <a:off x="9165457" y="2263676"/>
            <a:ext cx="2692280" cy="2692280"/>
          </a:xfrm>
          <a:prstGeom prst="ellipse">
            <a:avLst/>
          </a:prstGeom>
          <a:noFill/>
          <a:ln>
            <a:noFill/>
          </a:ln>
        </p:spPr>
      </p:pic>
      <p:sp>
        <p:nvSpPr>
          <p:cNvPr id="8" name="Google Shape;645;p56">
            <a:extLst>
              <a:ext uri="{FF2B5EF4-FFF2-40B4-BE49-F238E27FC236}">
                <a16:creationId xmlns:a16="http://schemas.microsoft.com/office/drawing/2014/main" id="{7F6FD722-4F9A-E244-84C5-8307CB9483FA}"/>
              </a:ext>
            </a:extLst>
          </p:cNvPr>
          <p:cNvSpPr txBox="1"/>
          <p:nvPr/>
        </p:nvSpPr>
        <p:spPr>
          <a:xfrm>
            <a:off x="9316875" y="5155665"/>
            <a:ext cx="2389443"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chemeClr val="dk1"/>
                </a:solidFill>
                <a:latin typeface="Avenir"/>
                <a:ea typeface="Avenir"/>
                <a:cs typeface="Avenir"/>
                <a:sym typeface="Avenir"/>
              </a:rPr>
              <a:t>Credits </a:t>
            </a:r>
            <a:r>
              <a:rPr lang="en-US" sz="900" u="sng" dirty="0">
                <a:solidFill>
                  <a:schemeClr val="hlink"/>
                </a:solidFill>
                <a:latin typeface="Avenir"/>
                <a:ea typeface="Avenir"/>
                <a:cs typeface="Avenir"/>
                <a:sym typeface="Avenir"/>
                <a:hlinkClick r:id="rId3"/>
              </a:rPr>
              <a:t>The Cleveland Museum of Art website</a:t>
            </a:r>
            <a:endParaRPr sz="900" dirty="0">
              <a:solidFill>
                <a:schemeClr val="dk1"/>
              </a:solidFill>
              <a:latin typeface="Avenir"/>
              <a:ea typeface="Avenir"/>
              <a:cs typeface="Avenir"/>
              <a:sym typeface="Avenir"/>
            </a:endParaRPr>
          </a:p>
        </p:txBody>
      </p:sp>
    </p:spTree>
    <p:extLst>
      <p:ext uri="{BB962C8B-B14F-4D97-AF65-F5344CB8AC3E}">
        <p14:creationId xmlns:p14="http://schemas.microsoft.com/office/powerpoint/2010/main" val="111399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DE73F6-152F-D04D-A3CD-27284FC9DFAC}"/>
              </a:ext>
            </a:extLst>
          </p:cNvPr>
          <p:cNvSpPr>
            <a:spLocks noGrp="1"/>
          </p:cNvSpPr>
          <p:nvPr>
            <p:ph type="body" sz="quarter" idx="15"/>
          </p:nvPr>
        </p:nvSpPr>
        <p:spPr>
          <a:xfrm>
            <a:off x="6307190" y="360745"/>
            <a:ext cx="5339109" cy="631527"/>
          </a:xfrm>
        </p:spPr>
        <p:txBody>
          <a:bodyPr/>
          <a:lstStyle/>
          <a:p>
            <a:pPr lvl="0" algn="ctr">
              <a:spcBef>
                <a:spcPts val="0"/>
              </a:spcBef>
              <a:buClr>
                <a:srgbClr val="E43794"/>
              </a:buClr>
              <a:buSzPts val="4000"/>
            </a:pPr>
            <a:r>
              <a:rPr lang="el-GR" dirty="0"/>
              <a:t>Μπείτε σε δράση</a:t>
            </a:r>
            <a:endParaRPr lang="en-US" dirty="0"/>
          </a:p>
        </p:txBody>
      </p:sp>
      <p:sp>
        <p:nvSpPr>
          <p:cNvPr id="8" name="Text Placeholder 7">
            <a:extLst>
              <a:ext uri="{FF2B5EF4-FFF2-40B4-BE49-F238E27FC236}">
                <a16:creationId xmlns:a16="http://schemas.microsoft.com/office/drawing/2014/main" id="{E696046D-D639-114F-B444-A09C0EC8F7C2}"/>
              </a:ext>
            </a:extLst>
          </p:cNvPr>
          <p:cNvSpPr>
            <a:spLocks noGrp="1"/>
          </p:cNvSpPr>
          <p:nvPr>
            <p:ph type="body" sz="quarter" idx="17"/>
          </p:nvPr>
        </p:nvSpPr>
        <p:spPr>
          <a:xfrm>
            <a:off x="6409830" y="970952"/>
            <a:ext cx="5339108" cy="750834"/>
          </a:xfrm>
        </p:spPr>
        <p:txBody>
          <a:bodyPr/>
          <a:lstStyle/>
          <a:p>
            <a:pPr lvl="0" algn="ctr">
              <a:buClr>
                <a:srgbClr val="E43794"/>
              </a:buClr>
              <a:buSzPts val="2000"/>
            </a:pPr>
            <a:r>
              <a:rPr lang="el-GR" sz="2000" dirty="0">
                <a:solidFill>
                  <a:srgbClr val="E43794"/>
                </a:solidFill>
              </a:rPr>
              <a:t>Πλαίσιο μετασχηματισμού της εκπαίδευσης στις βιβλιοθήκες και τα μουσεία της Microsoft</a:t>
            </a:r>
            <a:endParaRPr lang="en-US" sz="2000" dirty="0">
              <a:solidFill>
                <a:srgbClr val="E43794"/>
              </a:solidFill>
            </a:endParaRPr>
          </a:p>
        </p:txBody>
      </p:sp>
      <p:sp>
        <p:nvSpPr>
          <p:cNvPr id="9" name="Text Placeholder 8">
            <a:extLst>
              <a:ext uri="{FF2B5EF4-FFF2-40B4-BE49-F238E27FC236}">
                <a16:creationId xmlns:a16="http://schemas.microsoft.com/office/drawing/2014/main" id="{560AC401-CB1E-C64E-9577-34BEC80F4F6F}"/>
              </a:ext>
            </a:extLst>
          </p:cNvPr>
          <p:cNvSpPr>
            <a:spLocks noGrp="1"/>
          </p:cNvSpPr>
          <p:nvPr>
            <p:ph type="body" sz="quarter" idx="19"/>
          </p:nvPr>
        </p:nvSpPr>
        <p:spPr/>
        <p:txBody>
          <a:bodyPr/>
          <a:lstStyle/>
          <a:p>
            <a:r>
              <a:rPr lang="en-US" dirty="0"/>
              <a:t>LEARN MORE</a:t>
            </a:r>
          </a:p>
        </p:txBody>
      </p:sp>
      <p:sp>
        <p:nvSpPr>
          <p:cNvPr id="7" name="Google Shape;653;p57">
            <a:extLst>
              <a:ext uri="{FF2B5EF4-FFF2-40B4-BE49-F238E27FC236}">
                <a16:creationId xmlns:a16="http://schemas.microsoft.com/office/drawing/2014/main" id="{8485D654-7F21-475F-8CDB-CF9D983A0300}"/>
              </a:ext>
            </a:extLst>
          </p:cNvPr>
          <p:cNvSpPr txBox="1">
            <a:spLocks/>
          </p:cNvSpPr>
          <p:nvPr/>
        </p:nvSpPr>
        <p:spPr>
          <a:xfrm>
            <a:off x="6096000" y="1785094"/>
            <a:ext cx="5884810" cy="480379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None/>
            </a:pPr>
            <a:r>
              <a:rPr lang="el-GR" sz="1800" dirty="0">
                <a:solidFill>
                  <a:srgbClr val="7F7F7F"/>
                </a:solidFill>
                <a:latin typeface="Avenir" panose="02000503020000020003"/>
              </a:rPr>
              <a:t>Το Πλαίσιο Εκπαιδευτικού Μετασχηματισμού Βιβλιοθηκών και Μουσείων αναπτύχθηκε από τη Microsoft για να υποστηρίξει τις βιβλιοθήκες και τα μουσεία να εκφράσουν πλήρως τις δυνατότητές τους, εμπνέοντας την αλλαγή μέσω μιας τεχνολογικής στρατηγικής για την αντιμετώπιση κρίσιμων τομέων και στοιχείων του ψηφιακού μετασχηματισμού. Το πλαίσιο αναπτύσσεται γύρω από τέσσερις κύριους τομείς: Βελτιωμένη εμπειρία επισκεπτών, προηγμένη ανακάλυψη, δυναμικές λειτουργίες και ευφυή περιβάλλοντα. Η ηλεκτρονική πλατφόρμα επιτρέπει στα ιδρύματα να συμπληρώσουν μια αξιολόγηση και να δηλώσουν την κατάσταση-στόχο τους και τις σχετικές δυνατότητες που θα ήθελαν να επιτύχουν. Στο τέλος, δημιουργείται μια έκθεση που δείχνει τη διαφορά μεταξύ της τρέχουσας κατάστασης και της κατάστασης-στόχου και τα συνιστώμενα προϊόντα ή λύσεις που θα βοηθήσουν στην εκπλήρωση των επιθυμητών δυνατοτήτων.</a:t>
            </a:r>
            <a:r>
              <a:rPr lang="en-US" sz="1800" dirty="0">
                <a:solidFill>
                  <a:srgbClr val="7F7F7F"/>
                </a:solidFill>
                <a:latin typeface="Avenir" panose="02000503020000020003"/>
              </a:rPr>
              <a:t> (</a:t>
            </a:r>
            <a:r>
              <a:rPr lang="el-GR" sz="1800" dirty="0">
                <a:solidFill>
                  <a:srgbClr val="7F7F7F"/>
                </a:solidFill>
                <a:latin typeface="Avenir" panose="02000503020000020003"/>
                <a:hlinkClick r:id="rId2"/>
              </a:rPr>
              <a:t>δείτε περισσότερα </a:t>
            </a:r>
            <a:r>
              <a:rPr lang="en-US" sz="1800" dirty="0">
                <a:solidFill>
                  <a:srgbClr val="7F7F7F"/>
                </a:solidFill>
                <a:latin typeface="Avenir" panose="02000503020000020003"/>
              </a:rPr>
              <a:t>)</a:t>
            </a:r>
          </a:p>
          <a:p>
            <a:pPr marL="0" indent="0">
              <a:lnSpc>
                <a:spcPct val="100000"/>
              </a:lnSpc>
              <a:spcBef>
                <a:spcPts val="0"/>
              </a:spcBef>
              <a:buClr>
                <a:srgbClr val="7F7F7F"/>
              </a:buClr>
              <a:buSzPts val="1200"/>
              <a:buFont typeface="Arial" panose="020B0604020202020204" pitchFamily="34" charset="0"/>
              <a:buNone/>
            </a:pPr>
            <a:endParaRPr lang="en-US" sz="1800" dirty="0"/>
          </a:p>
        </p:txBody>
      </p:sp>
      <p:pic>
        <p:nvPicPr>
          <p:cNvPr id="10" name="Google Shape;657;p57">
            <a:extLst>
              <a:ext uri="{FF2B5EF4-FFF2-40B4-BE49-F238E27FC236}">
                <a16:creationId xmlns:a16="http://schemas.microsoft.com/office/drawing/2014/main" id="{C4C89675-909C-4AF7-9A03-8186F4A860D2}"/>
              </a:ext>
            </a:extLst>
          </p:cNvPr>
          <p:cNvPicPr preferRelativeResize="0"/>
          <p:nvPr/>
        </p:nvPicPr>
        <p:blipFill>
          <a:blip r:embed="rId3" cstate="print">
            <a:alphaModFix/>
          </a:blip>
          <a:stretch>
            <a:fillRect/>
          </a:stretch>
        </p:blipFill>
        <p:spPr>
          <a:xfrm>
            <a:off x="1552259" y="1774290"/>
            <a:ext cx="3861953" cy="3309420"/>
          </a:xfrm>
          <a:prstGeom prst="rect">
            <a:avLst/>
          </a:prstGeom>
          <a:noFill/>
          <a:ln>
            <a:noFill/>
          </a:ln>
        </p:spPr>
      </p:pic>
    </p:spTree>
    <p:extLst>
      <p:ext uri="{BB962C8B-B14F-4D97-AF65-F5344CB8AC3E}">
        <p14:creationId xmlns:p14="http://schemas.microsoft.com/office/powerpoint/2010/main" val="160192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4612ABF-EB47-4863-AF33-73EA745E598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41627" b="18713"/>
          <a:stretch/>
        </p:blipFill>
        <p:spPr>
          <a:xfrm>
            <a:off x="0" y="1"/>
            <a:ext cx="12192002" cy="3429000"/>
          </a:xfrm>
        </p:spPr>
      </p:pic>
      <p:sp>
        <p:nvSpPr>
          <p:cNvPr id="3" name="Slide Number Placeholder 2">
            <a:extLst>
              <a:ext uri="{FF2B5EF4-FFF2-40B4-BE49-F238E27FC236}">
                <a16:creationId xmlns:a16="http://schemas.microsoft.com/office/drawing/2014/main" id="{71E70514-4B7B-4549-A9F1-DAC13454B17A}"/>
              </a:ext>
            </a:extLst>
          </p:cNvPr>
          <p:cNvSpPr>
            <a:spLocks noGrp="1"/>
          </p:cNvSpPr>
          <p:nvPr>
            <p:ph type="sldNum" sz="quarter" idx="14"/>
          </p:nvPr>
        </p:nvSpPr>
        <p:spPr/>
        <p:txBody>
          <a:bodyPr/>
          <a:lstStyle/>
          <a:p>
            <a:fld id="{9C527BFA-2C0E-4CEC-B6A5-913A56FEF4B4}" type="slidenum">
              <a:rPr lang="fr-CA" dirty="0" smtClean="0"/>
              <a:pPr/>
              <a:t>43</a:t>
            </a:fld>
            <a:endParaRPr lang="fr-CA" dirty="0"/>
          </a:p>
        </p:txBody>
      </p:sp>
      <p:sp>
        <p:nvSpPr>
          <p:cNvPr id="4" name="Text Placeholder 3">
            <a:extLst>
              <a:ext uri="{FF2B5EF4-FFF2-40B4-BE49-F238E27FC236}">
                <a16:creationId xmlns:a16="http://schemas.microsoft.com/office/drawing/2014/main" id="{5F172D17-C9C3-424F-8556-7B47CFB3EB0E}"/>
              </a:ext>
            </a:extLst>
          </p:cNvPr>
          <p:cNvSpPr>
            <a:spLocks noGrp="1"/>
          </p:cNvSpPr>
          <p:nvPr>
            <p:ph type="body" sz="quarter" idx="15"/>
          </p:nvPr>
        </p:nvSpPr>
        <p:spPr>
          <a:xfrm>
            <a:off x="0" y="2797473"/>
            <a:ext cx="2819401" cy="631527"/>
          </a:xfrm>
        </p:spPr>
        <p:txBody>
          <a:bodyPr/>
          <a:lstStyle/>
          <a:p>
            <a:r>
              <a:rPr lang="el-GR" sz="3200" dirty="0"/>
              <a:t>Παραπομπές</a:t>
            </a:r>
            <a:endParaRPr lang="en-US" sz="3200" dirty="0"/>
          </a:p>
          <a:p>
            <a:endParaRPr lang="el-GR" dirty="0"/>
          </a:p>
        </p:txBody>
      </p:sp>
      <p:sp>
        <p:nvSpPr>
          <p:cNvPr id="8" name="Google Shape;665;p58">
            <a:extLst>
              <a:ext uri="{FF2B5EF4-FFF2-40B4-BE49-F238E27FC236}">
                <a16:creationId xmlns:a16="http://schemas.microsoft.com/office/drawing/2014/main" id="{8CE1B496-B0B2-4779-B1F3-EA5BD317466A}"/>
              </a:ext>
            </a:extLst>
          </p:cNvPr>
          <p:cNvSpPr txBox="1">
            <a:spLocks/>
          </p:cNvSpPr>
          <p:nvPr/>
        </p:nvSpPr>
        <p:spPr>
          <a:xfrm>
            <a:off x="0" y="3291840"/>
            <a:ext cx="12117560" cy="3608061"/>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World Tourism Organization: https://www.unwto.org/</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Wonderful Copenhagen, </a:t>
            </a:r>
            <a:r>
              <a:rPr lang="en-GB" sz="1400" dirty="0" err="1">
                <a:solidFill>
                  <a:srgbClr val="7F7F7F"/>
                </a:solidFill>
                <a:latin typeface="Avenir" panose="02000503020000020003"/>
              </a:rPr>
              <a:t>Localhood</a:t>
            </a:r>
            <a:r>
              <a:rPr lang="en-GB" sz="1400" dirty="0">
                <a:solidFill>
                  <a:srgbClr val="7F7F7F"/>
                </a:solidFill>
                <a:latin typeface="Avenir" panose="02000503020000020003"/>
              </a:rPr>
              <a:t> for everyone marketing strategy 2020, accessible at: https://cutt.ly/knTzwmK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latin typeface="Avenir" panose="02000503020000020003"/>
              </a:rPr>
              <a:t>Artshub</a:t>
            </a:r>
            <a:r>
              <a:rPr lang="en-GB" sz="1400" dirty="0">
                <a:solidFill>
                  <a:srgbClr val="7F7F7F"/>
                </a:solidFill>
                <a:latin typeface="Avenir" panose="02000503020000020003"/>
              </a:rPr>
              <a:t> 2018, Feeling the impact of cultural tourism beyond the majors, accessible at: https://cutt.ly/3nTl7zr </a:t>
            </a:r>
          </a:p>
          <a:p>
            <a:pPr marL="457200" indent="-304800">
              <a:lnSpc>
                <a:spcPct val="100000"/>
              </a:lnSpc>
              <a:spcBef>
                <a:spcPts val="0"/>
              </a:spcBef>
              <a:buClr>
                <a:srgbClr val="FBE000"/>
              </a:buClr>
              <a:buSzPts val="1200"/>
              <a:buFont typeface="Arial" panose="020B0604020202020204" pitchFamily="34" charset="0"/>
              <a:buChar char="●"/>
            </a:pPr>
            <a:r>
              <a:rPr lang="en-GB" sz="1400" dirty="0">
                <a:solidFill>
                  <a:srgbClr val="7F7F7F"/>
                </a:solidFill>
                <a:latin typeface="Avenir" panose="02000503020000020003"/>
              </a:rPr>
              <a:t>Peak + Skift 2014, The Rise of Experiential Travel, accessible at: https://cutt.ly/WnTczBa </a:t>
            </a:r>
          </a:p>
          <a:p>
            <a:pPr marL="457200" indent="-304800">
              <a:lnSpc>
                <a:spcPct val="100000"/>
              </a:lnSpc>
              <a:spcBef>
                <a:spcPts val="0"/>
              </a:spcBef>
              <a:buClr>
                <a:srgbClr val="FBE000"/>
              </a:buClr>
              <a:buSzPts val="1200"/>
              <a:buFont typeface="Arial" panose="020B0604020202020204" pitchFamily="34" charset="0"/>
              <a:buChar char="●"/>
            </a:pPr>
            <a:r>
              <a:rPr lang="en-GB" sz="1400" dirty="0" err="1">
                <a:solidFill>
                  <a:srgbClr val="7F7F7F"/>
                </a:solidFill>
                <a:latin typeface="Avenir" panose="02000503020000020003"/>
              </a:rPr>
              <a:t>Tripadvisor</a:t>
            </a:r>
            <a:r>
              <a:rPr lang="en-GB" sz="1400" dirty="0">
                <a:solidFill>
                  <a:srgbClr val="7F7F7F"/>
                </a:solidFill>
                <a:latin typeface="Avenir" panose="02000503020000020003"/>
              </a:rPr>
              <a:t>, 2019 Experiential Travel Trends: New Skills, Health &amp; Wellness, Family Activities Come Into Focus, accessible at: https://cutt.ly/4nTc8MU</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Chen (2021), How Digital Asset Management Supports Museums’ Missions, accessible at: </a:t>
            </a:r>
            <a:r>
              <a:rPr lang="en-US" sz="1400" u="sng" dirty="0">
                <a:solidFill>
                  <a:srgbClr val="7F7F7F"/>
                </a:solidFill>
                <a:latin typeface="Avenir" panose="02000503020000020003"/>
                <a:hlinkClick r:id="rId3">
                  <a:extLst>
                    <a:ext uri="{A12FA001-AC4F-418D-AE19-62706E023703}">
                      <ahyp:hlinkClr xmlns:ahyp="http://schemas.microsoft.com/office/drawing/2018/hyperlinkcolor" val="tx"/>
                    </a:ext>
                  </a:extLst>
                </a:hlinkClick>
              </a:rPr>
              <a:t>https://cutt.ly/EnTxXXB</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King et al. (2021), Digital Responses of UK Museum Exhibitions to the COVID-19 Crisis, March – June 2020, accessible at: </a:t>
            </a:r>
            <a:r>
              <a:rPr lang="en-US" sz="1400" u="sng" dirty="0">
                <a:solidFill>
                  <a:srgbClr val="7F7F7F"/>
                </a:solidFill>
                <a:latin typeface="Avenir" panose="02000503020000020003"/>
                <a:hlinkClick r:id="rId4">
                  <a:extLst>
                    <a:ext uri="{A12FA001-AC4F-418D-AE19-62706E023703}">
                      <ahyp:hlinkClr xmlns:ahyp="http://schemas.microsoft.com/office/drawing/2018/hyperlinkcolor" val="tx"/>
                    </a:ext>
                  </a:extLst>
                </a:hlinkClick>
              </a:rPr>
              <a:t>https://cutt.ly/xnTxBb9</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Indigo (2021), Culture Restart Toolkit, accessible at: </a:t>
            </a:r>
            <a:r>
              <a:rPr lang="en-US" sz="1400" u="sng" dirty="0">
                <a:solidFill>
                  <a:srgbClr val="7F7F7F"/>
                </a:solidFill>
                <a:latin typeface="Avenir" panose="02000503020000020003"/>
                <a:hlinkClick r:id="rId5">
                  <a:extLst>
                    <a:ext uri="{A12FA001-AC4F-418D-AE19-62706E023703}">
                      <ahyp:hlinkClr xmlns:ahyp="http://schemas.microsoft.com/office/drawing/2018/hyperlinkcolor" val="tx"/>
                    </a:ext>
                  </a:extLst>
                </a:hlinkClick>
              </a:rPr>
              <a:t>https://cutt.ly/rnTxNCC</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KEA (2021), Market Analysis of the Cultural and Creative Sectors in Europe, accessible at: </a:t>
            </a:r>
            <a:r>
              <a:rPr lang="en-US" sz="1400" u="sng" dirty="0">
                <a:solidFill>
                  <a:srgbClr val="7F7F7F"/>
                </a:solidFill>
                <a:latin typeface="Avenir" panose="02000503020000020003"/>
                <a:hlinkClick r:id="rId6">
                  <a:extLst>
                    <a:ext uri="{A12FA001-AC4F-418D-AE19-62706E023703}">
                      <ahyp:hlinkClr xmlns:ahyp="http://schemas.microsoft.com/office/drawing/2018/hyperlinkcolor" val="tx"/>
                    </a:ext>
                  </a:extLst>
                </a:hlinkClick>
              </a:rPr>
              <a:t>https://cutt.ly/fnTx1kC</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Euromonitor (2021), New Strategies to Engage Millennials and Generation Z in Times of Uncertainty, accessible at: </a:t>
            </a:r>
            <a:r>
              <a:rPr lang="en-US" sz="1400" u="sng" dirty="0">
                <a:solidFill>
                  <a:srgbClr val="7F7F7F"/>
                </a:solidFill>
                <a:latin typeface="Avenir" panose="02000503020000020003"/>
                <a:hlinkClick r:id="rId7">
                  <a:extLst>
                    <a:ext uri="{A12FA001-AC4F-418D-AE19-62706E023703}">
                      <ahyp:hlinkClr xmlns:ahyp="http://schemas.microsoft.com/office/drawing/2018/hyperlinkcolor" val="tx"/>
                    </a:ext>
                  </a:extLst>
                </a:hlinkClick>
              </a:rPr>
              <a:t>https://cutt.ly/1nTx20p</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CCD x </a:t>
            </a:r>
            <a:r>
              <a:rPr lang="en-US" sz="1400" dirty="0" err="1">
                <a:solidFill>
                  <a:srgbClr val="7F7F7F"/>
                </a:solidFill>
                <a:latin typeface="Avenir" panose="02000503020000020003"/>
              </a:rPr>
              <a:t>Smartify</a:t>
            </a:r>
            <a:r>
              <a:rPr lang="en-US" sz="1400" dirty="0">
                <a:solidFill>
                  <a:srgbClr val="7F7F7F"/>
                </a:solidFill>
                <a:latin typeface="Avenir" panose="02000503020000020003"/>
              </a:rPr>
              <a:t> (2021), The multi–platform museum: A planning toolkit, accessible at: </a:t>
            </a:r>
            <a:r>
              <a:rPr lang="en-US" sz="1400" u="sng" dirty="0">
                <a:solidFill>
                  <a:srgbClr val="7F7F7F"/>
                </a:solidFill>
                <a:latin typeface="Avenir" panose="02000503020000020003"/>
                <a:hlinkClick r:id="rId8">
                  <a:extLst>
                    <a:ext uri="{A12FA001-AC4F-418D-AE19-62706E023703}">
                      <ahyp:hlinkClr xmlns:ahyp="http://schemas.microsoft.com/office/drawing/2018/hyperlinkcolor" val="tx"/>
                    </a:ext>
                  </a:extLst>
                </a:hlinkClick>
              </a:rPr>
              <a:t>https://cutt.ly/unTx3r7</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Observatory for Digital Innovation in Heritage &amp; Culture (2021), Extended Experience: la </a:t>
            </a:r>
            <a:r>
              <a:rPr lang="en-US" sz="1400" dirty="0" err="1">
                <a:solidFill>
                  <a:srgbClr val="7F7F7F"/>
                </a:solidFill>
                <a:latin typeface="Avenir" panose="02000503020000020003"/>
              </a:rPr>
              <a:t>sfida</a:t>
            </a:r>
            <a:r>
              <a:rPr lang="en-US" sz="1400" dirty="0">
                <a:solidFill>
                  <a:srgbClr val="7F7F7F"/>
                </a:solidFill>
                <a:latin typeface="Avenir" panose="02000503020000020003"/>
              </a:rPr>
              <a:t> per </a:t>
            </a:r>
            <a:r>
              <a:rPr lang="en-US" sz="1400" dirty="0" err="1">
                <a:solidFill>
                  <a:srgbClr val="7F7F7F"/>
                </a:solidFill>
                <a:latin typeface="Avenir" panose="02000503020000020003"/>
              </a:rPr>
              <a:t>l’ecosistema</a:t>
            </a:r>
            <a:r>
              <a:rPr lang="en-US" sz="1400" dirty="0">
                <a:solidFill>
                  <a:srgbClr val="7F7F7F"/>
                </a:solidFill>
                <a:latin typeface="Avenir" panose="02000503020000020003"/>
              </a:rPr>
              <a:t> </a:t>
            </a:r>
            <a:r>
              <a:rPr lang="en-US" sz="1400" dirty="0" err="1">
                <a:solidFill>
                  <a:srgbClr val="7F7F7F"/>
                </a:solidFill>
                <a:latin typeface="Avenir" panose="02000503020000020003"/>
              </a:rPr>
              <a:t>culturale</a:t>
            </a:r>
            <a:r>
              <a:rPr lang="en-US" sz="1400" dirty="0">
                <a:solidFill>
                  <a:srgbClr val="7F7F7F"/>
                </a:solidFill>
                <a:latin typeface="Avenir" panose="02000503020000020003"/>
              </a:rPr>
              <a:t>, accessible at: </a:t>
            </a:r>
            <a:r>
              <a:rPr lang="en-US" sz="1400" u="sng" dirty="0">
                <a:solidFill>
                  <a:srgbClr val="7F7F7F"/>
                </a:solidFill>
                <a:latin typeface="Avenir" panose="02000503020000020003"/>
                <a:hlinkClick r:id="rId9">
                  <a:extLst>
                    <a:ext uri="{A12FA001-AC4F-418D-AE19-62706E023703}">
                      <ahyp:hlinkClr xmlns:ahyp="http://schemas.microsoft.com/office/drawing/2018/hyperlinkcolor" val="tx"/>
                    </a:ext>
                  </a:extLst>
                </a:hlinkClick>
              </a:rPr>
              <a:t>https://cutt.ly/vnTx4OY</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err="1">
                <a:solidFill>
                  <a:srgbClr val="7F7F7F"/>
                </a:solidFill>
                <a:latin typeface="Avenir" panose="02000503020000020003"/>
              </a:rPr>
              <a:t>Cuseum</a:t>
            </a:r>
            <a:r>
              <a:rPr lang="en-US" sz="1400" dirty="0">
                <a:solidFill>
                  <a:srgbClr val="7F7F7F"/>
                </a:solidFill>
                <a:latin typeface="Avenir" panose="02000503020000020003"/>
              </a:rPr>
              <a:t> (2021), The Impact of Virtual Programs on Revenue Generation for Cultural Organizations, accessible at: </a:t>
            </a:r>
            <a:r>
              <a:rPr lang="en-US" sz="1400" u="sng" dirty="0">
                <a:solidFill>
                  <a:srgbClr val="7F7F7F"/>
                </a:solidFill>
                <a:latin typeface="Avenir" panose="02000503020000020003"/>
                <a:hlinkClick r:id="rId10">
                  <a:extLst>
                    <a:ext uri="{A12FA001-AC4F-418D-AE19-62706E023703}">
                      <ahyp:hlinkClr xmlns:ahyp="http://schemas.microsoft.com/office/drawing/2018/hyperlinkcolor" val="tx"/>
                    </a:ext>
                  </a:extLst>
                </a:hlinkClick>
              </a:rPr>
              <a:t>https://cutt.ly/XnTx7Mq</a:t>
            </a:r>
            <a:r>
              <a:rPr lang="en-US" sz="1400" dirty="0">
                <a:solidFill>
                  <a:srgbClr val="7F7F7F"/>
                </a:solidFill>
                <a:latin typeface="Avenir" panose="02000503020000020003"/>
              </a:rPr>
              <a:t> </a:t>
            </a:r>
          </a:p>
          <a:p>
            <a:pPr marL="457200" indent="-304800">
              <a:lnSpc>
                <a:spcPct val="100000"/>
              </a:lnSpc>
              <a:spcBef>
                <a:spcPts val="0"/>
              </a:spcBef>
              <a:buClr>
                <a:srgbClr val="FBE000"/>
              </a:buClr>
              <a:buSzPts val="1200"/>
              <a:buFont typeface="Arial" panose="020B0604020202020204" pitchFamily="34" charset="0"/>
              <a:buChar char="●"/>
            </a:pPr>
            <a:r>
              <a:rPr lang="en-US" sz="1400" dirty="0">
                <a:solidFill>
                  <a:srgbClr val="7F7F7F"/>
                </a:solidFill>
                <a:latin typeface="Avenir" panose="02000503020000020003"/>
              </a:rPr>
              <a:t>Microsoft, Libraries and Museums Education Transformation Framework: </a:t>
            </a:r>
            <a:r>
              <a:rPr lang="en-US" sz="1400" u="sng" dirty="0">
                <a:solidFill>
                  <a:srgbClr val="7F7F7F"/>
                </a:solidFill>
                <a:latin typeface="Avenir" panose="02000503020000020003"/>
                <a:hlinkClick r:id="rId11">
                  <a:extLst>
                    <a:ext uri="{A12FA001-AC4F-418D-AE19-62706E023703}">
                      <ahyp:hlinkClr xmlns:ahyp="http://schemas.microsoft.com/office/drawing/2018/hyperlinkcolor" val="tx"/>
                    </a:ext>
                  </a:extLst>
                </a:hlinkClick>
              </a:rPr>
              <a:t>https://cutt.ly/cnTx6EI</a:t>
            </a:r>
            <a:r>
              <a:rPr lang="en-US" sz="1400" dirty="0">
                <a:solidFill>
                  <a:srgbClr val="7F7F7F"/>
                </a:solidFill>
                <a:latin typeface="Avenir" panose="02000503020000020003"/>
              </a:rPr>
              <a:t> </a:t>
            </a:r>
          </a:p>
        </p:txBody>
      </p:sp>
    </p:spTree>
    <p:extLst>
      <p:ext uri="{BB962C8B-B14F-4D97-AF65-F5344CB8AC3E}">
        <p14:creationId xmlns:p14="http://schemas.microsoft.com/office/powerpoint/2010/main" val="2606584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uilding with columns&#10;&#10;Description automatically generated with low confidence">
            <a:extLst>
              <a:ext uri="{FF2B5EF4-FFF2-40B4-BE49-F238E27FC236}">
                <a16:creationId xmlns:a16="http://schemas.microsoft.com/office/drawing/2014/main" id="{CDFDCBDC-EC9E-D644-BBA5-1F1A6201E7A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29962" b="29962"/>
          <a:stretch/>
        </p:blipFill>
        <p:spPr/>
      </p:pic>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12"/>
          </p:nvPr>
        </p:nvSpPr>
        <p:spPr/>
        <p:txBody>
          <a:bodyPr/>
          <a:lstStyle/>
          <a:p>
            <a:fld id="{9C527BFA-2C0E-4CEC-B6A5-913A56FEF4B4}" type="slidenum">
              <a:rPr lang="fr-CA" smtClean="0"/>
              <a:pPr/>
              <a:t>5</a:t>
            </a:fld>
            <a:endParaRPr lang="fr-CA" dirty="0"/>
          </a:p>
        </p:txBody>
      </p:sp>
      <p:sp>
        <p:nvSpPr>
          <p:cNvPr id="4" name="Text Placeholder 3">
            <a:extLst>
              <a:ext uri="{FF2B5EF4-FFF2-40B4-BE49-F238E27FC236}">
                <a16:creationId xmlns:a16="http://schemas.microsoft.com/office/drawing/2014/main" id="{D9A31692-230C-A04F-9920-3FE953F1CBC9}"/>
              </a:ext>
            </a:extLst>
          </p:cNvPr>
          <p:cNvSpPr>
            <a:spLocks noGrp="1"/>
          </p:cNvSpPr>
          <p:nvPr>
            <p:ph type="body" sz="quarter" idx="15"/>
          </p:nvPr>
        </p:nvSpPr>
        <p:spPr/>
        <p:txBody>
          <a:bodyPr/>
          <a:lstStyle/>
          <a:p>
            <a:pPr lvl="0">
              <a:spcBef>
                <a:spcPts val="0"/>
              </a:spcBef>
              <a:buClr>
                <a:schemeClr val="lt1"/>
              </a:buClr>
              <a:buSzPts val="4000"/>
            </a:pPr>
            <a:r>
              <a:rPr lang="el-GR" sz="4000" dirty="0"/>
              <a:t>Πρόλογος </a:t>
            </a:r>
            <a:endParaRPr lang="en-US" sz="4000" dirty="0"/>
          </a:p>
        </p:txBody>
      </p:sp>
      <p:sp>
        <p:nvSpPr>
          <p:cNvPr id="5" name="Text Placeholder 4">
            <a:extLst>
              <a:ext uri="{FF2B5EF4-FFF2-40B4-BE49-F238E27FC236}">
                <a16:creationId xmlns:a16="http://schemas.microsoft.com/office/drawing/2014/main" id="{2329394C-9D82-B548-B41D-777951D90A26}"/>
              </a:ext>
            </a:extLst>
          </p:cNvPr>
          <p:cNvSpPr>
            <a:spLocks noGrp="1"/>
          </p:cNvSpPr>
          <p:nvPr>
            <p:ph type="body" sz="quarter" idx="17"/>
          </p:nvPr>
        </p:nvSpPr>
        <p:spPr/>
        <p:txBody>
          <a:bodyPr/>
          <a:lstStyle/>
          <a:p>
            <a:r>
              <a:rPr lang="el-GR" sz="2800" dirty="0"/>
              <a:t>Το έργο INSITES και ο στόχος του παρόντος οδηγού</a:t>
            </a:r>
          </a:p>
          <a:p>
            <a:endParaRPr lang="en-US" sz="2800" dirty="0"/>
          </a:p>
          <a:p>
            <a:endParaRPr lang="en-US" dirty="0"/>
          </a:p>
        </p:txBody>
      </p:sp>
      <p:sp>
        <p:nvSpPr>
          <p:cNvPr id="13" name="Rectangle 12">
            <a:extLst>
              <a:ext uri="{FF2B5EF4-FFF2-40B4-BE49-F238E27FC236}">
                <a16:creationId xmlns:a16="http://schemas.microsoft.com/office/drawing/2014/main" id="{3C365DC4-AFFB-B947-8485-4E23BCFE37FD}"/>
              </a:ext>
            </a:extLst>
          </p:cNvPr>
          <p:cNvSpPr/>
          <p:nvPr/>
        </p:nvSpPr>
        <p:spPr bwMode="auto">
          <a:xfrm>
            <a:off x="0" y="0"/>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9" name="Picture 8" descr="Logo&#10;&#10;Description automatically generated">
            <a:extLst>
              <a:ext uri="{FF2B5EF4-FFF2-40B4-BE49-F238E27FC236}">
                <a16:creationId xmlns:a16="http://schemas.microsoft.com/office/drawing/2014/main" id="{3D63D344-99E5-EC4F-B215-806AD5E17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house on a hill&#10;&#10;Description automatically generated with low confidence">
            <a:extLst>
              <a:ext uri="{FF2B5EF4-FFF2-40B4-BE49-F238E27FC236}">
                <a16:creationId xmlns:a16="http://schemas.microsoft.com/office/drawing/2014/main" id="{8EC953D4-BFB0-4E47-9BAB-6CB4508FA30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29939" b="29939"/>
          <a:stretch/>
        </p:blipFill>
        <p:spPr>
          <a:xfrm>
            <a:off x="-1" y="-266699"/>
            <a:ext cx="12192000" cy="3428999"/>
          </a:xfrm>
        </p:spPr>
      </p:pic>
      <p:sp>
        <p:nvSpPr>
          <p:cNvPr id="6" name="Rectangle 5">
            <a:extLst>
              <a:ext uri="{FF2B5EF4-FFF2-40B4-BE49-F238E27FC236}">
                <a16:creationId xmlns:a16="http://schemas.microsoft.com/office/drawing/2014/main" id="{78382EA4-8CA0-44E0-B5A4-90E94CF50727}"/>
              </a:ext>
            </a:extLst>
          </p:cNvPr>
          <p:cNvSpPr/>
          <p:nvPr/>
        </p:nvSpPr>
        <p:spPr>
          <a:xfrm>
            <a:off x="153648" y="3429234"/>
            <a:ext cx="11884701" cy="2554545"/>
          </a:xfrm>
          <a:prstGeom prst="rect">
            <a:avLst/>
          </a:prstGeom>
        </p:spPr>
        <p:txBody>
          <a:bodyPr wrap="square" lIns="91440" tIns="45720" rIns="91440" bIns="45720" anchor="t">
            <a:spAutoFit/>
          </a:bodyPr>
          <a:lstStyle/>
          <a:p>
            <a:pPr algn="just">
              <a:buClr>
                <a:schemeClr val="dk1"/>
              </a:buClr>
              <a:buSzPts val="1100"/>
            </a:pPr>
            <a:r>
              <a:rPr lang="el-GR" sz="2000" dirty="0">
                <a:solidFill>
                  <a:srgbClr val="E43794"/>
                </a:solidFill>
                <a:latin typeface="Avenir" panose="02000503020000020003"/>
              </a:rPr>
              <a:t>Το INSITES </a:t>
            </a:r>
            <a:r>
              <a:rPr lang="el-GR" sz="2000" dirty="0" err="1">
                <a:solidFill>
                  <a:srgbClr val="E43794"/>
                </a:solidFill>
                <a:latin typeface="Avenir" panose="02000503020000020003"/>
              </a:rPr>
              <a:t>to</a:t>
            </a:r>
            <a:r>
              <a:rPr lang="el-GR" sz="2000" dirty="0">
                <a:solidFill>
                  <a:srgbClr val="E43794"/>
                </a:solidFill>
                <a:latin typeface="Avenir" panose="02000503020000020003"/>
              </a:rPr>
              <a:t> </a:t>
            </a:r>
            <a:r>
              <a:rPr lang="el-GR" sz="2000" dirty="0" err="1">
                <a:solidFill>
                  <a:srgbClr val="E43794"/>
                </a:solidFill>
                <a:latin typeface="Avenir" panose="02000503020000020003"/>
              </a:rPr>
              <a:t>digital</a:t>
            </a:r>
            <a:r>
              <a:rPr lang="el-GR" sz="2000" dirty="0">
                <a:solidFill>
                  <a:srgbClr val="E43794"/>
                </a:solidFill>
                <a:latin typeface="Avenir" panose="02000503020000020003"/>
              </a:rPr>
              <a:t> </a:t>
            </a:r>
            <a:r>
              <a:rPr lang="el-GR" sz="2000" dirty="0" err="1">
                <a:solidFill>
                  <a:srgbClr val="E43794"/>
                </a:solidFill>
                <a:latin typeface="Avenir" panose="02000503020000020003"/>
              </a:rPr>
              <a:t>heritage</a:t>
            </a:r>
            <a:r>
              <a:rPr lang="el-GR" sz="2000" dirty="0">
                <a:solidFill>
                  <a:srgbClr val="E43794"/>
                </a:solidFill>
                <a:latin typeface="Avenir" panose="02000503020000020003"/>
              </a:rPr>
              <a:t> </a:t>
            </a:r>
            <a:r>
              <a:rPr lang="el-GR" sz="2000" dirty="0">
                <a:solidFill>
                  <a:srgbClr val="7F7F7F"/>
                </a:solidFill>
                <a:latin typeface="Avenir" panose="02000503020000020003"/>
              </a:rPr>
              <a:t>είναι ένα χρηματοδοτούμενο από το </a:t>
            </a:r>
            <a:r>
              <a:rPr lang="el-GR" sz="2000" dirty="0" err="1">
                <a:solidFill>
                  <a:srgbClr val="7F7F7F"/>
                </a:solidFill>
                <a:latin typeface="Avenir" panose="02000503020000020003"/>
              </a:rPr>
              <a:t>Erasmus</a:t>
            </a:r>
            <a:r>
              <a:rPr lang="el-GR" sz="2000" dirty="0">
                <a:solidFill>
                  <a:srgbClr val="7F7F7F"/>
                </a:solidFill>
                <a:latin typeface="Avenir" panose="02000503020000020003"/>
              </a:rPr>
              <a:t>+ έργο με διεθνή σύμπραξη από επτά χώρες: </a:t>
            </a:r>
            <a:r>
              <a:rPr lang="el-GR" sz="2000" dirty="0" err="1">
                <a:solidFill>
                  <a:srgbClr val="7F7F7F"/>
                </a:solidFill>
                <a:latin typeface="Avenir" panose="02000503020000020003"/>
              </a:rPr>
              <a:t>Banbridge</a:t>
            </a:r>
            <a:r>
              <a:rPr lang="el-GR" sz="2000" dirty="0">
                <a:solidFill>
                  <a:srgbClr val="7F7F7F"/>
                </a:solidFill>
                <a:latin typeface="Avenir" panose="02000503020000020003"/>
              </a:rPr>
              <a:t> </a:t>
            </a:r>
            <a:r>
              <a:rPr lang="el-GR" sz="2000" dirty="0" err="1">
                <a:solidFill>
                  <a:srgbClr val="7F7F7F"/>
                </a:solidFill>
                <a:latin typeface="Avenir" panose="02000503020000020003"/>
              </a:rPr>
              <a:t>District</a:t>
            </a:r>
            <a:r>
              <a:rPr lang="el-GR" sz="2000" dirty="0">
                <a:solidFill>
                  <a:srgbClr val="7F7F7F"/>
                </a:solidFill>
                <a:latin typeface="Avenir" panose="02000503020000020003"/>
              </a:rPr>
              <a:t> </a:t>
            </a:r>
            <a:r>
              <a:rPr lang="el-GR" sz="2000" dirty="0" err="1">
                <a:solidFill>
                  <a:srgbClr val="7F7F7F"/>
                </a:solidFill>
                <a:latin typeface="Avenir" panose="02000503020000020003"/>
              </a:rPr>
              <a:t>Enterprises</a:t>
            </a:r>
            <a:r>
              <a:rPr lang="el-GR" sz="2000" dirty="0">
                <a:solidFill>
                  <a:srgbClr val="7F7F7F"/>
                </a:solidFill>
                <a:latin typeface="Avenir" panose="02000503020000020003"/>
              </a:rPr>
              <a:t> (Ηνωμένο Βασίλειο), </a:t>
            </a:r>
            <a:r>
              <a:rPr lang="el-GR" sz="2000" dirty="0" err="1">
                <a:solidFill>
                  <a:srgbClr val="7F7F7F"/>
                </a:solidFill>
                <a:latin typeface="Avenir" panose="02000503020000020003"/>
              </a:rPr>
              <a:t>Momentum</a:t>
            </a:r>
            <a:r>
              <a:rPr lang="el-GR" sz="2000" dirty="0">
                <a:solidFill>
                  <a:srgbClr val="7F7F7F"/>
                </a:solidFill>
                <a:latin typeface="Avenir" panose="02000503020000020003"/>
              </a:rPr>
              <a:t> (Ιρλανδία), European E-</a:t>
            </a:r>
            <a:r>
              <a:rPr lang="el-GR" sz="2000" dirty="0" err="1">
                <a:solidFill>
                  <a:srgbClr val="7F7F7F"/>
                </a:solidFill>
                <a:latin typeface="Avenir" panose="02000503020000020003"/>
              </a:rPr>
              <a:t>learning</a:t>
            </a:r>
            <a:r>
              <a:rPr lang="el-GR" sz="2000" dirty="0">
                <a:solidFill>
                  <a:srgbClr val="7F7F7F"/>
                </a:solidFill>
                <a:latin typeface="Avenir" panose="02000503020000020003"/>
              </a:rPr>
              <a:t> </a:t>
            </a:r>
            <a:r>
              <a:rPr lang="el-GR" sz="2000" dirty="0" err="1">
                <a:solidFill>
                  <a:srgbClr val="7F7F7F"/>
                </a:solidFill>
                <a:latin typeface="Avenir" panose="02000503020000020003"/>
              </a:rPr>
              <a:t>Institute</a:t>
            </a:r>
            <a:r>
              <a:rPr lang="el-GR" sz="2000" dirty="0">
                <a:solidFill>
                  <a:srgbClr val="7F7F7F"/>
                </a:solidFill>
                <a:latin typeface="Avenir" panose="02000503020000020003"/>
              </a:rPr>
              <a:t> (Δανία), </a:t>
            </a:r>
            <a:r>
              <a:rPr lang="el-GR" sz="2000" dirty="0" err="1">
                <a:solidFill>
                  <a:srgbClr val="7F7F7F"/>
                </a:solidFill>
                <a:latin typeface="Avenir" panose="02000503020000020003"/>
              </a:rPr>
              <a:t>Trabzon</a:t>
            </a:r>
            <a:r>
              <a:rPr lang="el-GR" sz="2000" dirty="0">
                <a:solidFill>
                  <a:srgbClr val="7F7F7F"/>
                </a:solidFill>
                <a:latin typeface="Avenir" panose="02000503020000020003"/>
              </a:rPr>
              <a:t> </a:t>
            </a:r>
            <a:r>
              <a:rPr lang="el-GR" sz="2000" dirty="0" err="1">
                <a:solidFill>
                  <a:srgbClr val="7F7F7F"/>
                </a:solidFill>
                <a:latin typeface="Avenir" panose="02000503020000020003"/>
              </a:rPr>
              <a:t>Ortahisar</a:t>
            </a:r>
            <a:r>
              <a:rPr lang="el-GR" sz="2000" dirty="0">
                <a:solidFill>
                  <a:srgbClr val="7F7F7F"/>
                </a:solidFill>
                <a:latin typeface="Avenir" panose="02000503020000020003"/>
              </a:rPr>
              <a:t> </a:t>
            </a:r>
            <a:r>
              <a:rPr lang="el-GR" sz="2000" dirty="0" err="1">
                <a:solidFill>
                  <a:srgbClr val="7F7F7F"/>
                </a:solidFill>
                <a:latin typeface="Avenir" panose="02000503020000020003"/>
              </a:rPr>
              <a:t>Belediyesi</a:t>
            </a:r>
            <a:r>
              <a:rPr lang="el-GR" sz="2000" dirty="0">
                <a:solidFill>
                  <a:srgbClr val="7F7F7F"/>
                </a:solidFill>
                <a:latin typeface="Avenir" panose="02000503020000020003"/>
              </a:rPr>
              <a:t> (Τουρκία), </a:t>
            </a:r>
            <a:r>
              <a:rPr lang="el-GR" sz="2000" dirty="0" err="1">
                <a:solidFill>
                  <a:srgbClr val="7F7F7F"/>
                </a:solidFill>
                <a:latin typeface="Avenir" panose="02000503020000020003"/>
              </a:rPr>
              <a:t>Akmi</a:t>
            </a:r>
            <a:r>
              <a:rPr lang="el-GR" sz="2000" dirty="0">
                <a:solidFill>
                  <a:srgbClr val="7F7F7F"/>
                </a:solidFill>
                <a:latin typeface="Avenir" panose="02000503020000020003"/>
              </a:rPr>
              <a:t> (Ελλάδα), </a:t>
            </a:r>
            <a:r>
              <a:rPr lang="el-GR" sz="2000" dirty="0" err="1">
                <a:solidFill>
                  <a:srgbClr val="7F7F7F"/>
                </a:solidFill>
                <a:latin typeface="Avenir" panose="02000503020000020003"/>
              </a:rPr>
              <a:t>Arctur</a:t>
            </a:r>
            <a:r>
              <a:rPr lang="el-GR" sz="2000" dirty="0">
                <a:solidFill>
                  <a:srgbClr val="7F7F7F"/>
                </a:solidFill>
                <a:latin typeface="Avenir" panose="02000503020000020003"/>
              </a:rPr>
              <a:t> (Σλοβενία), </a:t>
            </a:r>
            <a:r>
              <a:rPr lang="el-GR" sz="2000" dirty="0" err="1">
                <a:solidFill>
                  <a:srgbClr val="7F7F7F"/>
                </a:solidFill>
                <a:latin typeface="Avenir" panose="02000503020000020003"/>
              </a:rPr>
              <a:t>Destination</a:t>
            </a:r>
            <a:r>
              <a:rPr lang="el-GR" sz="2000" dirty="0">
                <a:solidFill>
                  <a:srgbClr val="7F7F7F"/>
                </a:solidFill>
                <a:latin typeface="Avenir" panose="02000503020000020003"/>
              </a:rPr>
              <a:t> </a:t>
            </a:r>
            <a:r>
              <a:rPr lang="el-GR" sz="2000" dirty="0" err="1">
                <a:solidFill>
                  <a:srgbClr val="7F7F7F"/>
                </a:solidFill>
                <a:latin typeface="Avenir" panose="02000503020000020003"/>
              </a:rPr>
              <a:t>Makers</a:t>
            </a:r>
            <a:r>
              <a:rPr lang="el-GR" sz="2000" dirty="0">
                <a:solidFill>
                  <a:srgbClr val="7F7F7F"/>
                </a:solidFill>
                <a:latin typeface="Avenir" panose="02000503020000020003"/>
              </a:rPr>
              <a:t> (Ιταλία). </a:t>
            </a:r>
            <a:endParaRPr lang="en-US" sz="1600">
              <a:cs typeface="Calibri"/>
            </a:endParaRPr>
          </a:p>
          <a:p>
            <a:pPr algn="just">
              <a:buClr>
                <a:schemeClr val="dk1"/>
              </a:buClr>
              <a:buSzPts val="1100"/>
            </a:pPr>
            <a:endParaRPr lang="el-GR" sz="2000" dirty="0">
              <a:solidFill>
                <a:srgbClr val="7F7F7F"/>
              </a:solidFill>
              <a:latin typeface="Avenir" panose="02000503020000020003"/>
            </a:endParaRPr>
          </a:p>
          <a:p>
            <a:pPr algn="just">
              <a:buClr>
                <a:schemeClr val="dk1"/>
              </a:buClr>
              <a:buSzPts val="1100"/>
            </a:pPr>
            <a:r>
              <a:rPr lang="el-GR" sz="2000" dirty="0">
                <a:solidFill>
                  <a:srgbClr val="7F7F7F"/>
                </a:solidFill>
                <a:latin typeface="Avenir" panose="02000503020000020003"/>
              </a:rPr>
              <a:t>Σκοπός του έργου είναι </a:t>
            </a:r>
            <a:r>
              <a:rPr lang="el-GR" sz="2000" dirty="0">
                <a:solidFill>
                  <a:srgbClr val="E43794"/>
                </a:solidFill>
                <a:latin typeface="Avenir" panose="02000503020000020003"/>
              </a:rPr>
              <a:t>να υποστηρίξει την καινοτομία στον τομέα του πολιτιστικού τουρισμού βελτιώνοντας τις ψηφιακές και βιωματικές δεξιότητες </a:t>
            </a:r>
            <a:r>
              <a:rPr lang="el-GR" sz="2000" dirty="0">
                <a:solidFill>
                  <a:srgbClr val="7F7F7F"/>
                </a:solidFill>
                <a:latin typeface="Avenir" panose="02000503020000020003"/>
              </a:rPr>
              <a:t>των επαγγελματιών του πολιτισμού και του τουρισμού, οδηγώντας στη δημιουργία νέων ψηφιακών τουριστικών εμπειριών πολιτιστικής κληρονομιάς και νέων ακροατηρίων για την πολιτιστική κληρονομιά. </a:t>
            </a:r>
            <a:endParaRPr lang="en-US" sz="2000">
              <a:solidFill>
                <a:srgbClr val="7F7F7F"/>
              </a:solidFill>
              <a:latin typeface="Avenir" panose="02000503020000020003"/>
            </a:endParaRPr>
          </a:p>
        </p:txBody>
      </p:sp>
    </p:spTree>
    <p:extLst>
      <p:ext uri="{BB962C8B-B14F-4D97-AF65-F5344CB8AC3E}">
        <p14:creationId xmlns:p14="http://schemas.microsoft.com/office/powerpoint/2010/main" val="176200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382EA4-8CA0-44E0-B5A4-90E94CF50727}"/>
              </a:ext>
            </a:extLst>
          </p:cNvPr>
          <p:cNvSpPr/>
          <p:nvPr/>
        </p:nvSpPr>
        <p:spPr>
          <a:xfrm>
            <a:off x="685353" y="3909867"/>
            <a:ext cx="10622727" cy="2677656"/>
          </a:xfrm>
          <a:prstGeom prst="rect">
            <a:avLst/>
          </a:prstGeom>
        </p:spPr>
        <p:txBody>
          <a:bodyPr wrap="square">
            <a:spAutoFit/>
          </a:bodyPr>
          <a:lstStyle/>
          <a:p>
            <a:pPr lvl="0" algn="just">
              <a:buClr>
                <a:schemeClr val="dk1"/>
              </a:buClr>
              <a:buSzPts val="1100"/>
            </a:pPr>
            <a:r>
              <a:rPr lang="el-GR" sz="2400" dirty="0">
                <a:solidFill>
                  <a:srgbClr val="7F7F7F"/>
                </a:solidFill>
                <a:latin typeface="Avenir" panose="02000503020000020003"/>
              </a:rPr>
              <a:t>Ο παρών οδηγός αποτελεί το πρώτο βήμα σε αυτό το ταξίδι της επαναπροσδιορισμού του τρόπου με τον οποίο δημιουργούμε, προστατεύουμε και καταναλώνουμε την ψηφιακή πολιτιστική κληρονομιά. Προσφέρει δωρεάν εκπαιδευτικούς πόρους με ιδέες, ευκαιρίες, εργαλεία και μελέτες περιπτώσεων που θα σας εμπνεύσουν να αξιοποιήσετε το ισχυρό δυναμικό της ψηφιακής τεχνολογίας για την αναζωογόνηση, τη διατήρηση και την ανάπτυξη του τουρισμού πολιτιστικής κληρονομιάς στην Ευρώπη.</a:t>
            </a:r>
            <a:endParaRPr lang="en-US" sz="2400" dirty="0">
              <a:solidFill>
                <a:srgbClr val="7F7F7F"/>
              </a:solidFill>
              <a:latin typeface="Avenir" panose="02000503020000020003"/>
            </a:endParaRPr>
          </a:p>
        </p:txBody>
      </p:sp>
      <p:pic>
        <p:nvPicPr>
          <p:cNvPr id="5" name="Picture Placeholder 4">
            <a:extLst>
              <a:ext uri="{FF2B5EF4-FFF2-40B4-BE49-F238E27FC236}">
                <a16:creationId xmlns:a16="http://schemas.microsoft.com/office/drawing/2014/main" id="{94F1813C-9F31-4E3E-A960-44320E55E6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9092" b="29092"/>
          <a:stretch>
            <a:fillRect/>
          </a:stretch>
        </p:blipFill>
        <p:spPr/>
      </p:pic>
    </p:spTree>
    <p:extLst>
      <p:ext uri="{BB962C8B-B14F-4D97-AF65-F5344CB8AC3E}">
        <p14:creationId xmlns:p14="http://schemas.microsoft.com/office/powerpoint/2010/main" val="129242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D6DE4F-0B97-2143-8293-B5A682467E4C}"/>
              </a:ext>
            </a:extLst>
          </p:cNvPr>
          <p:cNvSpPr>
            <a:spLocks noGrp="1"/>
          </p:cNvSpPr>
          <p:nvPr>
            <p:ph type="body" sz="quarter" idx="17"/>
          </p:nvPr>
        </p:nvSpPr>
        <p:spPr>
          <a:xfrm>
            <a:off x="0" y="104570"/>
            <a:ext cx="12192000" cy="763177"/>
          </a:xfrm>
        </p:spPr>
        <p:txBody>
          <a:bodyPr/>
          <a:lstStyle/>
          <a:p>
            <a:pPr lvl="0">
              <a:buClr>
                <a:schemeClr val="dk1"/>
              </a:buClr>
              <a:buSzPts val="1100"/>
            </a:pPr>
            <a:r>
              <a:rPr lang="el-GR" sz="2800" dirty="0"/>
              <a:t>Υπάρχουν άλλοι 3 βασικοί πόροι που προσφέρονται από το </a:t>
            </a:r>
            <a:r>
              <a:rPr lang="el-GR" sz="2800" dirty="0" err="1"/>
              <a:t>Insites</a:t>
            </a:r>
            <a:r>
              <a:rPr lang="el-GR" sz="2800" dirty="0"/>
              <a:t>: </a:t>
            </a:r>
            <a:endParaRPr lang="en-US" sz="2800" dirty="0"/>
          </a:p>
        </p:txBody>
      </p:sp>
      <p:sp>
        <p:nvSpPr>
          <p:cNvPr id="5" name="Rectangle 4">
            <a:extLst>
              <a:ext uri="{FF2B5EF4-FFF2-40B4-BE49-F238E27FC236}">
                <a16:creationId xmlns:a16="http://schemas.microsoft.com/office/drawing/2014/main" id="{0F482C16-8420-4A1E-ABB2-9456636BFC83}"/>
              </a:ext>
            </a:extLst>
          </p:cNvPr>
          <p:cNvSpPr/>
          <p:nvPr/>
        </p:nvSpPr>
        <p:spPr>
          <a:xfrm>
            <a:off x="0" y="735816"/>
            <a:ext cx="3886199" cy="3170099"/>
          </a:xfrm>
          <a:prstGeom prst="rect">
            <a:avLst/>
          </a:prstGeom>
        </p:spPr>
        <p:txBody>
          <a:bodyPr wrap="square">
            <a:spAutoFit/>
          </a:bodyPr>
          <a:lstStyle/>
          <a:p>
            <a:pPr marL="457200" lvl="0" indent="-304800">
              <a:spcBef>
                <a:spcPts val="1000"/>
              </a:spcBef>
              <a:buClr>
                <a:srgbClr val="7F7F7F"/>
              </a:buClr>
              <a:buSzPts val="1200"/>
              <a:buFont typeface="Avenir"/>
              <a:buChar char="●"/>
            </a:pPr>
            <a:r>
              <a:rPr lang="el-GR" sz="2000" dirty="0">
                <a:solidFill>
                  <a:srgbClr val="7F7F7F"/>
                </a:solidFill>
                <a:latin typeface="Avenir" panose="02000503020000020003"/>
              </a:rPr>
              <a:t>Ο</a:t>
            </a:r>
            <a:r>
              <a:rPr lang="el-GR" sz="2000" dirty="0">
                <a:solidFill>
                  <a:srgbClr val="E43794"/>
                </a:solidFill>
                <a:latin typeface="Avenir" panose="02000503020000020003"/>
              </a:rPr>
              <a:t> οδηγός </a:t>
            </a:r>
            <a:r>
              <a:rPr lang="el-GR" sz="2000" dirty="0">
                <a:solidFill>
                  <a:srgbClr val="7F7F7F"/>
                </a:solidFill>
                <a:latin typeface="Avenir" panose="02000503020000020003"/>
              </a:rPr>
              <a:t>εκμάθησης, αποτελούμενος από  εμπνευσμένες περιπτωσιολογικές μελέτες και παραδείγματα βέλτιστων πρακτικών, ψηφιακών εμπειριών πολιτιστικού τουρισμού και τουρισμού πολιτιστικής κληρονομιάς σε όλη την Ευρώπη.</a:t>
            </a:r>
            <a:endParaRPr lang="en-US" sz="2000" dirty="0">
              <a:solidFill>
                <a:srgbClr val="7F7F7F"/>
              </a:solidFill>
              <a:latin typeface="Avenir" panose="02000503020000020003"/>
            </a:endParaRPr>
          </a:p>
        </p:txBody>
      </p:sp>
      <p:sp>
        <p:nvSpPr>
          <p:cNvPr id="6" name="Rectangle 5">
            <a:extLst>
              <a:ext uri="{FF2B5EF4-FFF2-40B4-BE49-F238E27FC236}">
                <a16:creationId xmlns:a16="http://schemas.microsoft.com/office/drawing/2014/main" id="{E0B575BC-CC5F-438D-BC25-7D320D3F404F}"/>
              </a:ext>
            </a:extLst>
          </p:cNvPr>
          <p:cNvSpPr/>
          <p:nvPr/>
        </p:nvSpPr>
        <p:spPr>
          <a:xfrm>
            <a:off x="3833934" y="885912"/>
            <a:ext cx="4095261" cy="2862322"/>
          </a:xfrm>
          <a:prstGeom prst="rect">
            <a:avLst/>
          </a:prstGeom>
        </p:spPr>
        <p:txBody>
          <a:bodyPr wrap="square">
            <a:spAutoFit/>
          </a:bodyPr>
          <a:lstStyle/>
          <a:p>
            <a:pPr marL="457200" lvl="0" indent="-304800">
              <a:buClr>
                <a:srgbClr val="7F7F7F"/>
              </a:buClr>
              <a:buSzPts val="1200"/>
              <a:buFont typeface="Avenir"/>
              <a:buChar char="●"/>
            </a:pPr>
            <a:r>
              <a:rPr lang="el-GR" sz="2000" dirty="0">
                <a:solidFill>
                  <a:srgbClr val="7F7F7F"/>
                </a:solidFill>
                <a:latin typeface="Avenir" panose="02000503020000020003"/>
              </a:rPr>
              <a:t>Ένα </a:t>
            </a:r>
            <a:r>
              <a:rPr lang="el-GR" sz="2000" dirty="0">
                <a:solidFill>
                  <a:srgbClr val="E43794"/>
                </a:solidFill>
                <a:latin typeface="Avenir" panose="02000503020000020003"/>
              </a:rPr>
              <a:t>MOOC</a:t>
            </a:r>
            <a:r>
              <a:rPr lang="el-GR" sz="2000" dirty="0">
                <a:solidFill>
                  <a:srgbClr val="7F7F7F"/>
                </a:solidFill>
                <a:latin typeface="Avenir" panose="02000503020000020003"/>
              </a:rPr>
              <a:t>, ένα ψηφιακό σημείο κατάρτισης όπου οι επαγγελματίες της πολιτιστικής κληρονομιάς μπορούν να έχουν πρόσβαση σε ενημερωμένες πληροφορίες, καθοδήγηση και κατάρτιση από Ευρωπαίους εμπειρογνώμονες της ψηφιακής πολιτιστικής κληρονομιάς.</a:t>
            </a:r>
            <a:endParaRPr lang="en-US" sz="2000" dirty="0">
              <a:solidFill>
                <a:srgbClr val="7F7F7F"/>
              </a:solidFill>
              <a:latin typeface="Avenir" panose="02000503020000020003"/>
            </a:endParaRPr>
          </a:p>
        </p:txBody>
      </p:sp>
      <p:sp>
        <p:nvSpPr>
          <p:cNvPr id="7" name="Rectangle 6">
            <a:extLst>
              <a:ext uri="{FF2B5EF4-FFF2-40B4-BE49-F238E27FC236}">
                <a16:creationId xmlns:a16="http://schemas.microsoft.com/office/drawing/2014/main" id="{16FEC546-C617-4B46-BB16-F7D01C00CF19}"/>
              </a:ext>
            </a:extLst>
          </p:cNvPr>
          <p:cNvSpPr/>
          <p:nvPr/>
        </p:nvSpPr>
        <p:spPr>
          <a:xfrm>
            <a:off x="7929195" y="837131"/>
            <a:ext cx="3964073" cy="3231654"/>
          </a:xfrm>
          <a:prstGeom prst="rect">
            <a:avLst/>
          </a:prstGeom>
        </p:spPr>
        <p:txBody>
          <a:bodyPr wrap="square">
            <a:spAutoFit/>
          </a:bodyPr>
          <a:lstStyle/>
          <a:p>
            <a:pPr marL="457200" lvl="0" indent="-304800">
              <a:buClr>
                <a:srgbClr val="7F7F7F"/>
              </a:buClr>
              <a:buSzPts val="1200"/>
              <a:buFont typeface="Avenir"/>
              <a:buChar char="●"/>
            </a:pPr>
            <a:r>
              <a:rPr lang="el-GR" sz="2000" dirty="0">
                <a:solidFill>
                  <a:srgbClr val="7F7F7F"/>
                </a:solidFill>
                <a:latin typeface="Avenir" panose="02000503020000020003"/>
              </a:rPr>
              <a:t>Μια </a:t>
            </a:r>
            <a:r>
              <a:rPr lang="el-GR" sz="2000" dirty="0">
                <a:solidFill>
                  <a:srgbClr val="E43794"/>
                </a:solidFill>
                <a:latin typeface="Avenir" panose="02000503020000020003"/>
              </a:rPr>
              <a:t>τεχνολογική εργαλειοθήκη ψηφιακής πολιτιστικής κληρονομιάς </a:t>
            </a:r>
            <a:r>
              <a:rPr lang="el-GR" sz="2000" dirty="0">
                <a:solidFill>
                  <a:srgbClr val="7F7F7F"/>
                </a:solidFill>
                <a:latin typeface="Avenir" panose="02000503020000020003"/>
              </a:rPr>
              <a:t>με ψηφιακά εργαλεία χαμηλού/μηδενικού κόστους για να καταστεί η ψηφιακή πολιτιστική κληρονομιά προσιτή και εφικτή για τους μικρότερους φορείς παροχής τουριστικών υπηρεσιών</a:t>
            </a:r>
            <a:r>
              <a:rPr lang="en-US" sz="2400" dirty="0">
                <a:solidFill>
                  <a:srgbClr val="7F7F7F"/>
                </a:solidFill>
                <a:latin typeface="Avenir" panose="02000503020000020003"/>
              </a:rPr>
              <a:t>.</a:t>
            </a:r>
          </a:p>
        </p:txBody>
      </p:sp>
      <p:pic>
        <p:nvPicPr>
          <p:cNvPr id="12" name="Picture Placeholder 11">
            <a:extLst>
              <a:ext uri="{FF2B5EF4-FFF2-40B4-BE49-F238E27FC236}">
                <a16:creationId xmlns:a16="http://schemas.microsoft.com/office/drawing/2014/main" id="{2E448511-CEA1-42CC-ABAF-5D80DC8D0BA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9031" r="9031"/>
          <a:stretch>
            <a:fillRect/>
          </a:stretch>
        </p:blipFill>
        <p:spPr>
          <a:xfrm>
            <a:off x="0" y="3932900"/>
            <a:ext cx="3886199" cy="3162300"/>
          </a:xfrm>
        </p:spPr>
      </p:pic>
      <p:pic>
        <p:nvPicPr>
          <p:cNvPr id="16" name="Picture Placeholder 15">
            <a:extLst>
              <a:ext uri="{FF2B5EF4-FFF2-40B4-BE49-F238E27FC236}">
                <a16:creationId xmlns:a16="http://schemas.microsoft.com/office/drawing/2014/main" id="{92A76146-3CBC-4FFD-8F3C-F80773D23942}"/>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94" r="1894"/>
          <a:stretch>
            <a:fillRect/>
          </a:stretch>
        </p:blipFill>
        <p:spPr>
          <a:xfrm>
            <a:off x="4095261" y="4407298"/>
            <a:ext cx="3886199" cy="2687902"/>
          </a:xfrm>
        </p:spPr>
      </p:pic>
      <p:pic>
        <p:nvPicPr>
          <p:cNvPr id="23" name="Picture Placeholder 22">
            <a:extLst>
              <a:ext uri="{FF2B5EF4-FFF2-40B4-BE49-F238E27FC236}">
                <a16:creationId xmlns:a16="http://schemas.microsoft.com/office/drawing/2014/main" id="{FD28309C-C49A-49C1-BCFB-A73F26D4444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9036" r="9036"/>
          <a:stretch>
            <a:fillRect/>
          </a:stretch>
        </p:blipFill>
        <p:spPr>
          <a:xfrm>
            <a:off x="8305801" y="3908471"/>
            <a:ext cx="3886199" cy="3162300"/>
          </a:xfrm>
        </p:spPr>
      </p:pic>
      <p:sp>
        <p:nvSpPr>
          <p:cNvPr id="9" name="TextBox 8"/>
          <p:cNvSpPr txBox="1"/>
          <p:nvPr/>
        </p:nvSpPr>
        <p:spPr>
          <a:xfrm>
            <a:off x="2808514" y="877078"/>
            <a:ext cx="184731" cy="369332"/>
          </a:xfrm>
          <a:prstGeom prst="rect">
            <a:avLst/>
          </a:prstGeom>
          <a:noFill/>
        </p:spPr>
        <p:txBody>
          <a:bodyPr wrap="none" rtlCol="0">
            <a:spAutoFit/>
          </a:bodyPr>
          <a:lstStyle/>
          <a:p>
            <a:endParaRPr lang="el-GR" dirty="0"/>
          </a:p>
        </p:txBody>
      </p:sp>
    </p:spTree>
    <p:extLst>
      <p:ext uri="{BB962C8B-B14F-4D97-AF65-F5344CB8AC3E}">
        <p14:creationId xmlns:p14="http://schemas.microsoft.com/office/powerpoint/2010/main" val="23718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700" dirty="0"/>
          </a:p>
        </p:txBody>
      </p:sp>
      <p:sp>
        <p:nvSpPr>
          <p:cNvPr id="2" name="Slide Number Placeholder 1">
            <a:extLst>
              <a:ext uri="{FF2B5EF4-FFF2-40B4-BE49-F238E27FC236}">
                <a16:creationId xmlns:a16="http://schemas.microsoft.com/office/drawing/2014/main" id="{CF2ED5BC-81E6-4281-AF87-8ACFD0ED57A9}"/>
              </a:ext>
            </a:extLst>
          </p:cNvPr>
          <p:cNvSpPr>
            <a:spLocks noGrp="1"/>
          </p:cNvSpPr>
          <p:nvPr>
            <p:ph type="sldNum" sz="quarter" idx="16"/>
          </p:nvPr>
        </p:nvSpPr>
        <p:spPr/>
        <p:txBody>
          <a:bodyPr/>
          <a:lstStyle/>
          <a:p>
            <a:fld id="{9C527BFA-2C0E-4CEC-B6A5-913A56FEF4B4}" type="slidenum">
              <a:rPr lang="fr-CA" smtClean="0"/>
              <a:pPr/>
              <a:t>9</a:t>
            </a:fld>
            <a:endParaRPr lang="fr-CA" dirty="0"/>
          </a:p>
        </p:txBody>
      </p:sp>
      <p:sp>
        <p:nvSpPr>
          <p:cNvPr id="13" name="Google Shape;443;p41">
            <a:extLst>
              <a:ext uri="{FF2B5EF4-FFF2-40B4-BE49-F238E27FC236}">
                <a16:creationId xmlns:a16="http://schemas.microsoft.com/office/drawing/2014/main" id="{52244F64-4268-4BDD-9B26-81D5CF7A1703}"/>
              </a:ext>
            </a:extLst>
          </p:cNvPr>
          <p:cNvSpPr txBox="1">
            <a:spLocks/>
          </p:cNvSpPr>
          <p:nvPr/>
        </p:nvSpPr>
        <p:spPr>
          <a:xfrm>
            <a:off x="778314" y="950334"/>
            <a:ext cx="6059156" cy="4799948"/>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Clr>
                <a:schemeClr val="dk1"/>
              </a:buClr>
              <a:buSzPts val="1100"/>
              <a:buFont typeface="Arial"/>
              <a:buNone/>
            </a:pPr>
            <a:r>
              <a:rPr lang="el-GR" sz="2000" dirty="0">
                <a:solidFill>
                  <a:srgbClr val="7F7F7F"/>
                </a:solidFill>
                <a:latin typeface="Avenir" panose="02000503020000020003"/>
              </a:rPr>
              <a:t>Η πρώτη προσέγγιση της ψηφιακής τεχνολογίας μπορεί να ακούγεται "τρομακτική" για πολλούς πολιτιστικούς και τουριστικούς φορείς που δεν είχαν ακόμη ξεκινήσει ένα ταξίδι ψηφιακού μετασχηματισμού στους οργανισμούς τους. Το παρόν έργο έχει ως στόχο να αρχίσει να καλύπτει αυτό το υπάρχον κενό μεταξύ ανθρώπων και τεχνολογίας και να </a:t>
            </a:r>
            <a:r>
              <a:rPr lang="el-GR" sz="2000" dirty="0">
                <a:solidFill>
                  <a:srgbClr val="E43794"/>
                </a:solidFill>
                <a:latin typeface="Avenir" panose="02000503020000020003"/>
              </a:rPr>
              <a:t>προσφέρει πρακτική καθοδήγηση για την υιοθέτηση μιας ψηφιακής προσέγγισης στην προώθηση της πολιτιστικής κληρονομιάς. </a:t>
            </a:r>
          </a:p>
          <a:p>
            <a:pPr marL="0" indent="0" algn="just">
              <a:spcBef>
                <a:spcPts val="0"/>
              </a:spcBef>
              <a:buClr>
                <a:schemeClr val="dk1"/>
              </a:buClr>
              <a:buSzPts val="1100"/>
              <a:buFont typeface="Arial"/>
              <a:buNone/>
            </a:pPr>
            <a:endParaRPr lang="el-GR" sz="2000" dirty="0">
              <a:solidFill>
                <a:srgbClr val="7F7F7F"/>
              </a:solidFill>
              <a:latin typeface="Avenir" panose="02000503020000020003"/>
            </a:endParaRPr>
          </a:p>
          <a:p>
            <a:pPr marL="0" indent="0" algn="just">
              <a:spcBef>
                <a:spcPts val="0"/>
              </a:spcBef>
              <a:buClr>
                <a:schemeClr val="dk1"/>
              </a:buClr>
              <a:buSzPts val="1100"/>
              <a:buFont typeface="Arial"/>
              <a:buNone/>
            </a:pPr>
            <a:endParaRPr lang="el-GR" sz="2000" dirty="0">
              <a:solidFill>
                <a:srgbClr val="7F7F7F"/>
              </a:solidFill>
              <a:latin typeface="Avenir" panose="02000503020000020003"/>
            </a:endParaRPr>
          </a:p>
          <a:p>
            <a:pPr marL="0" indent="0" algn="just">
              <a:spcBef>
                <a:spcPts val="0"/>
              </a:spcBef>
              <a:buClr>
                <a:schemeClr val="dk1"/>
              </a:buClr>
              <a:buSzPts val="1100"/>
              <a:buFont typeface="Arial"/>
              <a:buNone/>
            </a:pPr>
            <a:r>
              <a:rPr lang="el-GR" sz="2000" dirty="0">
                <a:solidFill>
                  <a:srgbClr val="E43794"/>
                </a:solidFill>
                <a:latin typeface="Avenir" panose="02000503020000020003"/>
              </a:rPr>
              <a:t>Ελάτε μαζί μας </a:t>
            </a:r>
            <a:r>
              <a:rPr lang="el-GR" sz="2000" dirty="0">
                <a:solidFill>
                  <a:srgbClr val="7F7F7F"/>
                </a:solidFill>
                <a:latin typeface="Avenir" panose="02000503020000020003"/>
              </a:rPr>
              <a:t>σε αυτή την πορεία για να εξερευνήσετε τη δύναμη της τεχνολογίας ώστε να αυξήσετε την ικανότητά σας να παρέχετε στο κοινό σας ψηφιακές και καθηλωτικές εμπειρίες πολιτιστικού τουρισμού με επίκεντρο το μέλλον. </a:t>
            </a:r>
            <a:endParaRPr lang="en-US" sz="2000" dirty="0">
              <a:solidFill>
                <a:srgbClr val="E43794"/>
              </a:solidFill>
              <a:latin typeface="Avenir" panose="02000503020000020003"/>
            </a:endParaRPr>
          </a:p>
          <a:p>
            <a:pPr marL="0" indent="0">
              <a:spcBef>
                <a:spcPts val="0"/>
              </a:spcBef>
              <a:buClr>
                <a:schemeClr val="dk1"/>
              </a:buClr>
              <a:buSzPts val="1100"/>
              <a:buFont typeface="Arial"/>
              <a:buNone/>
            </a:pPr>
            <a:endParaRPr lang="en-US" sz="2000" dirty="0">
              <a:solidFill>
                <a:srgbClr val="7F7F7F"/>
              </a:solidFill>
              <a:latin typeface="Avenir" panose="02000503020000020003"/>
            </a:endParaRPr>
          </a:p>
        </p:txBody>
      </p:sp>
      <p:pic>
        <p:nvPicPr>
          <p:cNvPr id="15" name="Picture 14">
            <a:extLst>
              <a:ext uri="{FF2B5EF4-FFF2-40B4-BE49-F238E27FC236}">
                <a16:creationId xmlns:a16="http://schemas.microsoft.com/office/drawing/2014/main" id="{A2121B12-5558-4F8B-9308-ACF26E16E3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75" t="986" r="30375"/>
          <a:stretch/>
        </p:blipFill>
        <p:spPr>
          <a:xfrm>
            <a:off x="7010400" y="-9769"/>
            <a:ext cx="5181600" cy="6867770"/>
          </a:xfrm>
          <a:prstGeom prst="rect">
            <a:avLst/>
          </a:prstGeom>
        </p:spPr>
      </p:pic>
    </p:spTree>
    <p:extLst>
      <p:ext uri="{BB962C8B-B14F-4D97-AF65-F5344CB8AC3E}">
        <p14:creationId xmlns:p14="http://schemas.microsoft.com/office/powerpoint/2010/main" val="9208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33394</TotalTime>
  <Words>3451</Words>
  <Application>Microsoft Office PowerPoint</Application>
  <PresentationFormat>Widescreen</PresentationFormat>
  <Paragraphs>247</Paragraphs>
  <Slides>43</Slides>
  <Notes>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Constantina Tsakalou</cp:lastModifiedBy>
  <cp:revision>1627</cp:revision>
  <dcterms:created xsi:type="dcterms:W3CDTF">2016-05-11T14:31:01Z</dcterms:created>
  <dcterms:modified xsi:type="dcterms:W3CDTF">2022-07-18T15:08:45Z</dcterms:modified>
</cp:coreProperties>
</file>