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7"/>
  </p:notesMasterIdLst>
  <p:handoutMasterIdLst>
    <p:handoutMasterId r:id="rId8"/>
  </p:handoutMasterIdLst>
  <p:sldIdLst>
    <p:sldId id="1296" r:id="rId2"/>
    <p:sldId id="268" r:id="rId3"/>
    <p:sldId id="1294" r:id="rId4"/>
    <p:sldId id="315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219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pos="461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43794"/>
    <a:srgbClr val="FBE000"/>
    <a:srgbClr val="70A8AF"/>
    <a:srgbClr val="B29E90"/>
    <a:srgbClr val="D3C0B2"/>
    <a:srgbClr val="21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5" autoAdjust="0"/>
    <p:restoredTop sz="95833" autoAdjust="0"/>
  </p:normalViewPr>
  <p:slideViewPr>
    <p:cSldViewPr snapToGrid="0" showGuides="1">
      <p:cViewPr varScale="1">
        <p:scale>
          <a:sx n="95" d="100"/>
          <a:sy n="95" d="100"/>
        </p:scale>
        <p:origin x="114" y="372"/>
      </p:cViewPr>
      <p:guideLst>
        <p:guide pos="3840"/>
        <p:guide pos="7219"/>
        <p:guide orient="horz" pos="3906"/>
        <p:guide pos="461"/>
        <p:guide orient="horz" pos="504"/>
      </p:guideLst>
    </p:cSldViewPr>
  </p:slideViewPr>
  <p:outlineViewPr>
    <p:cViewPr>
      <p:scale>
        <a:sx n="25" d="100"/>
        <a:sy n="25" d="100"/>
      </p:scale>
      <p:origin x="0" y="-87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1" d="100"/>
        <a:sy n="41" d="100"/>
      </p:scale>
      <p:origin x="0" y="-32478"/>
    </p:cViewPr>
  </p:sorterViewPr>
  <p:notesViewPr>
    <p:cSldViewPr snapToGrid="0" showGuides="1">
      <p:cViewPr varScale="1">
        <p:scale>
          <a:sx n="74" d="100"/>
          <a:sy n="74" d="100"/>
        </p:scale>
        <p:origin x="2616" y="54"/>
      </p:cViewPr>
      <p:guideLst/>
    </p:cSldViewPr>
  </p:notesViewPr>
  <p:gridSpacing cx="75600" cy="7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9EEBC-801D-48ED-B535-298BB7EDD6B9}" type="datetimeFigureOut">
              <a:rPr lang="fr-CA" smtClean="0"/>
              <a:t>2022-07-12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DE7FE-8B5A-4903-B85A-8040D05696C6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285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C462C-9F76-4357-BB19-A4DE8D8E1FB0}" type="datetimeFigureOut">
              <a:rPr lang="fr-CA" smtClean="0"/>
              <a:t>2022-07-12</a:t>
            </a:fld>
            <a:endParaRPr lang="fr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6E3F-7229-435D-9B4A-E0ABCDF45996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8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6E3F-7229-435D-9B4A-E0ABCDF45996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901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4DDF02B-4593-E24D-8F32-8F80F6706A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2000" cy="6858000"/>
          </a:xfrm>
          <a:custGeom>
            <a:avLst/>
            <a:gdLst>
              <a:gd name="connsiteX0" fmla="*/ 0 w 12192000"/>
              <a:gd name="connsiteY0" fmla="*/ 6530621 h 6858000"/>
              <a:gd name="connsiteX1" fmla="*/ 12192000 w 12192000"/>
              <a:gd name="connsiteY1" fmla="*/ 6530621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875022 h 6858000"/>
              <a:gd name="connsiteX7" fmla="*/ 0 w 12192000"/>
              <a:gd name="connsiteY7" fmla="*/ 58750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6530621"/>
                </a:moveTo>
                <a:lnTo>
                  <a:pt x="12192000" y="6530621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5022"/>
                </a:lnTo>
                <a:lnTo>
                  <a:pt x="0" y="587502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CA" dirty="0"/>
              <a:t>PICTURE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E09B1-1E83-D14F-AAFB-E043DC9E6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449"/>
          <a:stretch/>
        </p:blipFill>
        <p:spPr bwMode="auto">
          <a:xfrm>
            <a:off x="10119859" y="6038628"/>
            <a:ext cx="1709881" cy="39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C785D52-708C-C348-B176-C099CCB20626}"/>
              </a:ext>
            </a:extLst>
          </p:cNvPr>
          <p:cNvSpPr txBox="1"/>
          <p:nvPr userDrawn="1"/>
        </p:nvSpPr>
        <p:spPr>
          <a:xfrm>
            <a:off x="363657" y="6088831"/>
            <a:ext cx="5714414" cy="63771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800" dirty="0">
                <a:solidFill>
                  <a:srgbClr val="7F7F7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lang="en-IE" sz="11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7F7F7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2E086-18B9-5649-9568-26BC78AAA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2" cy="3429000"/>
          </a:xfrm>
          <a:custGeom>
            <a:avLst/>
            <a:gdLst>
              <a:gd name="connsiteX0" fmla="*/ 7775576 w 7775576"/>
              <a:gd name="connsiteY0" fmla="*/ 345781 h 5453857"/>
              <a:gd name="connsiteX1" fmla="*/ 7775576 w 7775576"/>
              <a:gd name="connsiteY1" fmla="*/ 5453857 h 5453857"/>
              <a:gd name="connsiteX2" fmla="*/ 851414 w 7775576"/>
              <a:gd name="connsiteY2" fmla="*/ 4143873 h 5453857"/>
              <a:gd name="connsiteX3" fmla="*/ 0 w 7775576"/>
              <a:gd name="connsiteY3" fmla="*/ 0 h 5453857"/>
              <a:gd name="connsiteX4" fmla="*/ 7775575 w 7775576"/>
              <a:gd name="connsiteY4" fmla="*/ 0 h 5453857"/>
              <a:gd name="connsiteX5" fmla="*/ 0 w 7775576"/>
              <a:gd name="connsiteY5" fmla="*/ 4269853 h 545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5576" h="5453857">
                <a:moveTo>
                  <a:pt x="7775576" y="345781"/>
                </a:moveTo>
                <a:lnTo>
                  <a:pt x="7775576" y="5453857"/>
                </a:lnTo>
                <a:lnTo>
                  <a:pt x="851414" y="4143873"/>
                </a:lnTo>
                <a:close/>
                <a:moveTo>
                  <a:pt x="0" y="0"/>
                </a:moveTo>
                <a:lnTo>
                  <a:pt x="7775575" y="0"/>
                </a:lnTo>
                <a:lnTo>
                  <a:pt x="0" y="42698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24877FC-2948-4DEE-B89B-2A104979F3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22020" y="6560800"/>
            <a:ext cx="4301302" cy="229565"/>
          </a:xfrm>
        </p:spPr>
        <p:txBody>
          <a:bodyPr/>
          <a:lstStyle/>
          <a:p>
            <a:fld id="{9C527BFA-2C0E-4CEC-B6A5-913A56FEF4B4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0C798230-24D5-8043-8C18-DA95C5617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635354"/>
            <a:ext cx="12192002" cy="631527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404CB58A-30DC-2049-8F17-6840F5F92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398523"/>
            <a:ext cx="12192000" cy="166361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short description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BE399B0-0A16-4541-A444-B5F63F8B6A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22020" y="6560800"/>
            <a:ext cx="4301302" cy="229565"/>
          </a:xfrm>
        </p:spPr>
        <p:txBody>
          <a:bodyPr/>
          <a:lstStyle/>
          <a:p>
            <a:fld id="{9C527BFA-2C0E-4CEC-B6A5-913A56FEF4B4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2FE02-34A2-664F-A856-87B0254049D6}"/>
              </a:ext>
            </a:extLst>
          </p:cNvPr>
          <p:cNvSpPr/>
          <p:nvPr userDrawn="1"/>
        </p:nvSpPr>
        <p:spPr bwMode="auto">
          <a:xfrm>
            <a:off x="-1" y="0"/>
            <a:ext cx="12192000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2700" dirty="0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59B3C6C8-1BB4-CA45-8027-F0C6E14FD7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666" y="1247754"/>
            <a:ext cx="11260668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81D7BDD4-8488-5F42-995E-628775FE5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668" y="2020959"/>
            <a:ext cx="11260666" cy="410890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</a:t>
            </a: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00F8286-B909-494C-9557-628C627F4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70" r="24004" b="52268"/>
          <a:stretch/>
        </p:blipFill>
        <p:spPr>
          <a:xfrm>
            <a:off x="11184467" y="94861"/>
            <a:ext cx="685800" cy="5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 Slide - Yel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3EAE1D0-14B0-9444-B547-3A7BF7B8D66D}"/>
              </a:ext>
            </a:extLst>
          </p:cNvPr>
          <p:cNvSpPr/>
          <p:nvPr userDrawn="1"/>
        </p:nvSpPr>
        <p:spPr>
          <a:xfrm>
            <a:off x="6577123" y="0"/>
            <a:ext cx="5614877" cy="6858000"/>
          </a:xfrm>
          <a:custGeom>
            <a:avLst/>
            <a:gdLst>
              <a:gd name="connsiteX0" fmla="*/ 2183119 w 3580946"/>
              <a:gd name="connsiteY0" fmla="*/ 2 h 10907713"/>
              <a:gd name="connsiteX1" fmla="*/ 3580946 w 3580946"/>
              <a:gd name="connsiteY1" fmla="*/ 2 h 10907713"/>
              <a:gd name="connsiteX2" fmla="*/ 3580946 w 3580946"/>
              <a:gd name="connsiteY2" fmla="*/ 8315732 h 10907713"/>
              <a:gd name="connsiteX3" fmla="*/ 929801 w 3580946"/>
              <a:gd name="connsiteY3" fmla="*/ 2 h 10907713"/>
              <a:gd name="connsiteX4" fmla="*/ 2087698 w 3580946"/>
              <a:gd name="connsiteY4" fmla="*/ 2 h 10907713"/>
              <a:gd name="connsiteX5" fmla="*/ 3580946 w 3580946"/>
              <a:gd name="connsiteY5" fmla="*/ 8883391 h 10907713"/>
              <a:gd name="connsiteX6" fmla="*/ 3580946 w 3580946"/>
              <a:gd name="connsiteY6" fmla="*/ 10907713 h 10907713"/>
              <a:gd name="connsiteX7" fmla="*/ 2763325 w 3580946"/>
              <a:gd name="connsiteY7" fmla="*/ 10907711 h 10907713"/>
              <a:gd name="connsiteX8" fmla="*/ 0 w 3580946"/>
              <a:gd name="connsiteY8" fmla="*/ 0 h 10907713"/>
              <a:gd name="connsiteX9" fmla="*/ 834379 w 3580946"/>
              <a:gd name="connsiteY9" fmla="*/ 2 h 10907713"/>
              <a:gd name="connsiteX10" fmla="*/ 2667904 w 3580946"/>
              <a:gd name="connsiteY10" fmla="*/ 10907711 h 10907713"/>
              <a:gd name="connsiteX11" fmla="*/ 1833524 w 3580946"/>
              <a:gd name="connsiteY11" fmla="*/ 10907713 h 109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0946" h="10907713">
                <a:moveTo>
                  <a:pt x="2183119" y="2"/>
                </a:moveTo>
                <a:lnTo>
                  <a:pt x="3580946" y="2"/>
                </a:lnTo>
                <a:lnTo>
                  <a:pt x="3580946" y="8315732"/>
                </a:lnTo>
                <a:close/>
                <a:moveTo>
                  <a:pt x="929801" y="2"/>
                </a:moveTo>
                <a:lnTo>
                  <a:pt x="2087698" y="2"/>
                </a:lnTo>
                <a:lnTo>
                  <a:pt x="3580946" y="8883391"/>
                </a:lnTo>
                <a:lnTo>
                  <a:pt x="3580946" y="10907713"/>
                </a:lnTo>
                <a:lnTo>
                  <a:pt x="2763325" y="10907711"/>
                </a:lnTo>
                <a:close/>
                <a:moveTo>
                  <a:pt x="0" y="0"/>
                </a:moveTo>
                <a:lnTo>
                  <a:pt x="834379" y="2"/>
                </a:lnTo>
                <a:lnTo>
                  <a:pt x="2667904" y="10907711"/>
                </a:lnTo>
                <a:lnTo>
                  <a:pt x="1833524" y="10907713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69752-47F1-0443-A32D-97FDA24FC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7123" y="1619604"/>
            <a:ext cx="4625130" cy="5238394"/>
          </a:xfrm>
          <a:custGeom>
            <a:avLst/>
            <a:gdLst>
              <a:gd name="connsiteX0" fmla="*/ 0 w 4991918"/>
              <a:gd name="connsiteY0" fmla="*/ 0 h 5653816"/>
              <a:gd name="connsiteX1" fmla="*/ 4991918 w 4991918"/>
              <a:gd name="connsiteY1" fmla="*/ 0 h 5653816"/>
              <a:gd name="connsiteX2" fmla="*/ 4991918 w 4991918"/>
              <a:gd name="connsiteY2" fmla="*/ 5653816 h 5653816"/>
              <a:gd name="connsiteX3" fmla="*/ 0 w 4991918"/>
              <a:gd name="connsiteY3" fmla="*/ 5653816 h 565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1918" h="5653816">
                <a:moveTo>
                  <a:pt x="0" y="0"/>
                </a:moveTo>
                <a:lnTo>
                  <a:pt x="4991918" y="0"/>
                </a:lnTo>
                <a:lnTo>
                  <a:pt x="4991918" y="5653816"/>
                </a:lnTo>
                <a:lnTo>
                  <a:pt x="0" y="5653816"/>
                </a:lnTo>
                <a:close/>
              </a:path>
            </a:pathLst>
          </a:cu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8630351-7618-AC42-AD6E-7D6DEDB791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0057" y="3028280"/>
            <a:ext cx="3691822" cy="3829719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B5CAD082-5B2D-684C-9FE8-54A153571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122" y="807487"/>
            <a:ext cx="5614878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653C79D3-52C4-2B46-8F2A-9316F3E3E9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124" y="1580692"/>
            <a:ext cx="5614877" cy="410890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1F2330DD-C747-AA4A-9F6D-869FE683096C}"/>
              </a:ext>
            </a:extLst>
          </p:cNvPr>
          <p:cNvSpPr/>
          <p:nvPr userDrawn="1"/>
        </p:nvSpPr>
        <p:spPr>
          <a:xfrm flipH="1">
            <a:off x="0" y="0"/>
            <a:ext cx="5614877" cy="6858000"/>
          </a:xfrm>
          <a:custGeom>
            <a:avLst/>
            <a:gdLst>
              <a:gd name="connsiteX0" fmla="*/ 2183119 w 3580946"/>
              <a:gd name="connsiteY0" fmla="*/ 2 h 10907713"/>
              <a:gd name="connsiteX1" fmla="*/ 3580946 w 3580946"/>
              <a:gd name="connsiteY1" fmla="*/ 2 h 10907713"/>
              <a:gd name="connsiteX2" fmla="*/ 3580946 w 3580946"/>
              <a:gd name="connsiteY2" fmla="*/ 8315732 h 10907713"/>
              <a:gd name="connsiteX3" fmla="*/ 929801 w 3580946"/>
              <a:gd name="connsiteY3" fmla="*/ 2 h 10907713"/>
              <a:gd name="connsiteX4" fmla="*/ 2087698 w 3580946"/>
              <a:gd name="connsiteY4" fmla="*/ 2 h 10907713"/>
              <a:gd name="connsiteX5" fmla="*/ 3580946 w 3580946"/>
              <a:gd name="connsiteY5" fmla="*/ 8883391 h 10907713"/>
              <a:gd name="connsiteX6" fmla="*/ 3580946 w 3580946"/>
              <a:gd name="connsiteY6" fmla="*/ 10907713 h 10907713"/>
              <a:gd name="connsiteX7" fmla="*/ 2763325 w 3580946"/>
              <a:gd name="connsiteY7" fmla="*/ 10907711 h 10907713"/>
              <a:gd name="connsiteX8" fmla="*/ 0 w 3580946"/>
              <a:gd name="connsiteY8" fmla="*/ 0 h 10907713"/>
              <a:gd name="connsiteX9" fmla="*/ 834379 w 3580946"/>
              <a:gd name="connsiteY9" fmla="*/ 2 h 10907713"/>
              <a:gd name="connsiteX10" fmla="*/ 2667904 w 3580946"/>
              <a:gd name="connsiteY10" fmla="*/ 10907711 h 10907713"/>
              <a:gd name="connsiteX11" fmla="*/ 1833524 w 3580946"/>
              <a:gd name="connsiteY11" fmla="*/ 10907713 h 109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0946" h="10907713">
                <a:moveTo>
                  <a:pt x="2183119" y="2"/>
                </a:moveTo>
                <a:lnTo>
                  <a:pt x="3580946" y="2"/>
                </a:lnTo>
                <a:lnTo>
                  <a:pt x="3580946" y="8315732"/>
                </a:lnTo>
                <a:close/>
                <a:moveTo>
                  <a:pt x="929801" y="2"/>
                </a:moveTo>
                <a:lnTo>
                  <a:pt x="2087698" y="2"/>
                </a:lnTo>
                <a:lnTo>
                  <a:pt x="3580946" y="8883391"/>
                </a:lnTo>
                <a:lnTo>
                  <a:pt x="3580946" y="10907713"/>
                </a:lnTo>
                <a:lnTo>
                  <a:pt x="2763325" y="10907711"/>
                </a:lnTo>
                <a:close/>
                <a:moveTo>
                  <a:pt x="0" y="0"/>
                </a:moveTo>
                <a:lnTo>
                  <a:pt x="834379" y="2"/>
                </a:lnTo>
                <a:lnTo>
                  <a:pt x="2667904" y="10907711"/>
                </a:lnTo>
                <a:lnTo>
                  <a:pt x="1833524" y="10907713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E804DF6C-4D62-064D-B186-6AE9A0B73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835" y="761961"/>
            <a:ext cx="5339109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23D009B4-E8C4-0C42-8F6B-A7982107E8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838" y="1535166"/>
            <a:ext cx="5339108" cy="468275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type…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BAA5CE-8AD5-6B47-B043-9B470971F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49"/>
          <a:stretch>
            <a:fillRect/>
          </a:stretch>
        </p:blipFill>
        <p:spPr>
          <a:xfrm>
            <a:off x="1102425" y="1054225"/>
            <a:ext cx="4761625" cy="5803775"/>
          </a:xfrm>
          <a:custGeom>
            <a:avLst/>
            <a:gdLst>
              <a:gd name="connsiteX0" fmla="*/ 0 w 3809685"/>
              <a:gd name="connsiteY0" fmla="*/ 0 h 4643489"/>
              <a:gd name="connsiteX1" fmla="*/ 3809685 w 3809685"/>
              <a:gd name="connsiteY1" fmla="*/ 0 h 4643489"/>
              <a:gd name="connsiteX2" fmla="*/ 3809685 w 3809685"/>
              <a:gd name="connsiteY2" fmla="*/ 4643489 h 4643489"/>
              <a:gd name="connsiteX3" fmla="*/ 0 w 3809685"/>
              <a:gd name="connsiteY3" fmla="*/ 4643489 h 464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685" h="4643489">
                <a:moveTo>
                  <a:pt x="0" y="0"/>
                </a:moveTo>
                <a:lnTo>
                  <a:pt x="3809685" y="0"/>
                </a:lnTo>
                <a:lnTo>
                  <a:pt x="3809685" y="4643489"/>
                </a:lnTo>
                <a:lnTo>
                  <a:pt x="0" y="4643489"/>
                </a:lnTo>
                <a:close/>
              </a:path>
            </a:pathLst>
          </a:custGeom>
        </p:spPr>
      </p:pic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583677FC-671F-C64F-8B6F-4F40FF33F5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3398" y="1538952"/>
            <a:ext cx="4106403" cy="5297620"/>
          </a:xfrm>
          <a:custGeom>
            <a:avLst/>
            <a:gdLst>
              <a:gd name="connsiteX0" fmla="*/ 910260 w 4900611"/>
              <a:gd name="connsiteY0" fmla="*/ 4784374 h 6322218"/>
              <a:gd name="connsiteX1" fmla="*/ 910260 w 4900611"/>
              <a:gd name="connsiteY1" fmla="*/ 5430211 h 6322218"/>
              <a:gd name="connsiteX2" fmla="*/ 3961468 w 4900611"/>
              <a:gd name="connsiteY2" fmla="*/ 5430211 h 6322218"/>
              <a:gd name="connsiteX3" fmla="*/ 3961468 w 4900611"/>
              <a:gd name="connsiteY3" fmla="*/ 4784374 h 6322218"/>
              <a:gd name="connsiteX4" fmla="*/ 0 w 4900611"/>
              <a:gd name="connsiteY4" fmla="*/ 0 h 6322218"/>
              <a:gd name="connsiteX5" fmla="*/ 4900611 w 4900611"/>
              <a:gd name="connsiteY5" fmla="*/ 0 h 6322218"/>
              <a:gd name="connsiteX6" fmla="*/ 4900611 w 4900611"/>
              <a:gd name="connsiteY6" fmla="*/ 6322218 h 6322218"/>
              <a:gd name="connsiteX7" fmla="*/ 0 w 4900611"/>
              <a:gd name="connsiteY7" fmla="*/ 6322218 h 63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611" h="6322218">
                <a:moveTo>
                  <a:pt x="910260" y="4784374"/>
                </a:moveTo>
                <a:lnTo>
                  <a:pt x="910260" y="5430211"/>
                </a:lnTo>
                <a:lnTo>
                  <a:pt x="3961468" y="5430211"/>
                </a:lnTo>
                <a:lnTo>
                  <a:pt x="3961468" y="4784374"/>
                </a:lnTo>
                <a:close/>
                <a:moveTo>
                  <a:pt x="0" y="0"/>
                </a:moveTo>
                <a:lnTo>
                  <a:pt x="4900611" y="0"/>
                </a:lnTo>
                <a:lnTo>
                  <a:pt x="4900611" y="6322218"/>
                </a:lnTo>
                <a:lnTo>
                  <a:pt x="0" y="63222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fr-CA"/>
            </a:lvl1pPr>
          </a:lstStyle>
          <a:p>
            <a:endParaRPr lang="fr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7F03E3-890F-AB4E-B554-D4F86BF62F2C}"/>
              </a:ext>
            </a:extLst>
          </p:cNvPr>
          <p:cNvSpPr/>
          <p:nvPr userDrawn="1"/>
        </p:nvSpPr>
        <p:spPr bwMode="auto">
          <a:xfrm>
            <a:off x="2260356" y="5548861"/>
            <a:ext cx="2556720" cy="541171"/>
          </a:xfrm>
          <a:prstGeom prst="rect">
            <a:avLst/>
          </a:prstGeom>
          <a:solidFill>
            <a:srgbClr val="E43794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45436" tIns="72717" rIns="145436" bIns="7271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294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91DD51AB-0C25-C842-8BAF-1E7C919F6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9978" y="5644074"/>
            <a:ext cx="4826517" cy="4453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venir Black" panose="02000503020000020003" pitchFamily="2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LEARN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124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4002" r:id="rId2"/>
    <p:sldLayoutId id="2147484007" r:id="rId3"/>
    <p:sldLayoutId id="2147484012" r:id="rId4"/>
    <p:sldLayoutId id="214748401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in front of a building with columns&#10;&#10;Description automatically generated with low confidence">
            <a:extLst>
              <a:ext uri="{FF2B5EF4-FFF2-40B4-BE49-F238E27FC236}">
                <a16:creationId xmlns:a16="http://schemas.microsoft.com/office/drawing/2014/main" id="{7AA55235-BF03-B149-8853-9F3B0035E7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62" b="29962"/>
          <a:stretch/>
        </p:blipFill>
        <p:spPr/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7AC36BD6-7D4F-F64E-8774-469B8B070651}"/>
              </a:ext>
            </a:extLst>
          </p:cNvPr>
          <p:cNvSpPr/>
          <p:nvPr/>
        </p:nvSpPr>
        <p:spPr>
          <a:xfrm>
            <a:off x="1" y="0"/>
            <a:ext cx="12191998" cy="6858000"/>
          </a:xfrm>
          <a:custGeom>
            <a:avLst/>
            <a:gdLst>
              <a:gd name="connsiteX0" fmla="*/ 0 w 12191998"/>
              <a:gd name="connsiteY0" fmla="*/ 6530621 h 6858000"/>
              <a:gd name="connsiteX1" fmla="*/ 12191998 w 12191998"/>
              <a:gd name="connsiteY1" fmla="*/ 6530621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  <a:gd name="connsiteX4" fmla="*/ 0 w 12191998"/>
              <a:gd name="connsiteY4" fmla="*/ 0 h 6858000"/>
              <a:gd name="connsiteX5" fmla="*/ 12191998 w 12191998"/>
              <a:gd name="connsiteY5" fmla="*/ 0 h 6858000"/>
              <a:gd name="connsiteX6" fmla="*/ 12191998 w 12191998"/>
              <a:gd name="connsiteY6" fmla="*/ 5881800 h 6858000"/>
              <a:gd name="connsiteX7" fmla="*/ 0 w 12191998"/>
              <a:gd name="connsiteY7" fmla="*/ 5881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6858000">
                <a:moveTo>
                  <a:pt x="0" y="6530621"/>
                </a:moveTo>
                <a:lnTo>
                  <a:pt x="12191998" y="6530621"/>
                </a:lnTo>
                <a:lnTo>
                  <a:pt x="12191998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5881800"/>
                </a:lnTo>
                <a:lnTo>
                  <a:pt x="0" y="5881800"/>
                </a:lnTo>
                <a:close/>
              </a:path>
            </a:pathLst>
          </a:custGeom>
          <a:gradFill>
            <a:gsLst>
              <a:gs pos="0">
                <a:srgbClr val="E43794"/>
              </a:gs>
              <a:gs pos="59000">
                <a:srgbClr val="E43794">
                  <a:alpha val="5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33A1E04-471E-184A-BA0C-085D7B112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636" y="1059326"/>
            <a:ext cx="3014729" cy="2752579"/>
          </a:xfrm>
          <a:prstGeom prst="rect">
            <a:avLst/>
          </a:prstGeom>
        </p:spPr>
      </p:pic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06222A13-01CF-CF49-A8F4-7F2674C0CCD4}"/>
              </a:ext>
            </a:extLst>
          </p:cNvPr>
          <p:cNvSpPr txBox="1">
            <a:spLocks/>
          </p:cNvSpPr>
          <p:nvPr/>
        </p:nvSpPr>
        <p:spPr>
          <a:xfrm>
            <a:off x="-2" y="4269725"/>
            <a:ext cx="12192000" cy="44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E43794"/>
                </a:solidFill>
                <a:latin typeface="Avenir Black" panose="02000503020000020003" pitchFamily="2" charset="0"/>
                <a:ea typeface="+mn-ea"/>
                <a:cs typeface="Poppins SemiBold" pitchFamily="2" charset="77"/>
              </a:defRPr>
            </a:lvl1pPr>
            <a:lvl2pPr marL="377967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solidFill>
                  <a:schemeClr val="bg1"/>
                </a:solidFill>
              </a:rPr>
              <a:t>Modul 7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249A4674-3D06-344E-A89A-908CE4B6DFD9}"/>
              </a:ext>
            </a:extLst>
          </p:cNvPr>
          <p:cNvSpPr txBox="1">
            <a:spLocks/>
          </p:cNvSpPr>
          <p:nvPr/>
        </p:nvSpPr>
        <p:spPr>
          <a:xfrm>
            <a:off x="0" y="5103167"/>
            <a:ext cx="12192000" cy="3940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77751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E43794"/>
                </a:solidFill>
                <a:latin typeface="Avenir" panose="02000503020000020003" pitchFamily="2" charset="0"/>
                <a:ea typeface="+mn-ea"/>
                <a:cs typeface="Poppins" pitchFamily="2" charset="77"/>
              </a:defRPr>
            </a:lvl1pPr>
            <a:lvl2pPr marL="377967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dirty="0" err="1">
                <a:solidFill>
                  <a:schemeClr val="bg1"/>
                </a:solidFill>
              </a:rPr>
              <a:t>Kanvas</a:t>
            </a:r>
            <a:r>
              <a:rPr lang="sl-SI" sz="3600" dirty="0">
                <a:solidFill>
                  <a:schemeClr val="bg1"/>
                </a:solidFill>
              </a:rPr>
              <a:t> za obogatene turistične izkušnje</a:t>
            </a:r>
            <a:endParaRPr lang="en-GB" sz="3600" dirty="0">
              <a:solidFill>
                <a:schemeClr val="bg1"/>
              </a:solidFill>
            </a:endParaRPr>
          </a:p>
          <a:p>
            <a:br>
              <a:rPr lang="en-GB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4B627D5-30E7-644E-978C-A079C974C7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552229"/>
            <a:ext cx="12192002" cy="631527"/>
          </a:xfrm>
        </p:spPr>
        <p:txBody>
          <a:bodyPr/>
          <a:lstStyle/>
          <a:p>
            <a:r>
              <a:rPr lang="en-US" dirty="0" err="1"/>
              <a:t>Kanvas</a:t>
            </a:r>
            <a:r>
              <a:rPr lang="en-US" dirty="0"/>
              <a:t> za </a:t>
            </a:r>
            <a:r>
              <a:rPr lang="en-US" dirty="0" err="1"/>
              <a:t>obogatene</a:t>
            </a:r>
            <a:r>
              <a:rPr lang="en-US" dirty="0"/>
              <a:t> </a:t>
            </a:r>
            <a:r>
              <a:rPr lang="en-US" dirty="0" err="1"/>
              <a:t>turistične</a:t>
            </a:r>
            <a:r>
              <a:rPr lang="en-US" dirty="0"/>
              <a:t> </a:t>
            </a:r>
            <a:r>
              <a:rPr lang="en-US" dirty="0" err="1"/>
              <a:t>izkušnje</a:t>
            </a:r>
            <a:br>
              <a:rPr lang="en-US" dirty="0"/>
            </a:b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AA3A474-CA54-9D49-829B-C85D30A488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4315398"/>
            <a:ext cx="12192000" cy="1663610"/>
          </a:xfrm>
        </p:spPr>
        <p:txBody>
          <a:bodyPr/>
          <a:lstStyle/>
          <a:p>
            <a:pPr algn="l"/>
            <a:r>
              <a:rPr lang="sl-SI" dirty="0" err="1"/>
              <a:t>Kanvas</a:t>
            </a:r>
            <a:r>
              <a:rPr lang="sl-SI" dirty="0"/>
              <a:t> za obogatene turistične izkušnje </a:t>
            </a:r>
            <a:r>
              <a:rPr lang="it-IT" dirty="0"/>
              <a:t>je </a:t>
            </a:r>
            <a:r>
              <a:rPr lang="it-IT" dirty="0" err="1"/>
              <a:t>strateško</a:t>
            </a:r>
            <a:r>
              <a:rPr lang="it-IT" dirty="0"/>
              <a:t> </a:t>
            </a:r>
            <a:r>
              <a:rPr lang="it-IT" dirty="0" err="1"/>
              <a:t>orodje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se </a:t>
            </a:r>
            <a:r>
              <a:rPr lang="it-IT" dirty="0" err="1"/>
              <a:t>uporablja</a:t>
            </a:r>
            <a:r>
              <a:rPr lang="it-IT" dirty="0"/>
              <a:t> za </a:t>
            </a:r>
            <a:r>
              <a:rPr lang="it-IT" dirty="0" err="1"/>
              <a:t>vizualni</a:t>
            </a:r>
            <a:r>
              <a:rPr lang="it-IT" dirty="0"/>
              <a:t> </a:t>
            </a:r>
            <a:r>
              <a:rPr lang="it-IT" dirty="0" err="1"/>
              <a:t>razvoj</a:t>
            </a:r>
            <a:r>
              <a:rPr lang="it-IT" dirty="0"/>
              <a:t> </a:t>
            </a:r>
            <a:r>
              <a:rPr lang="sl-SI" dirty="0"/>
              <a:t>izkušnje</a:t>
            </a:r>
            <a:r>
              <a:rPr lang="it-IT" dirty="0"/>
              <a:t> </a:t>
            </a:r>
            <a:r>
              <a:rPr lang="it-IT" dirty="0" err="1"/>
              <a:t>obiskovalcev</a:t>
            </a:r>
            <a:r>
              <a:rPr lang="it-IT" dirty="0"/>
              <a:t>. </a:t>
            </a:r>
            <a:r>
              <a:rPr lang="it-IT" dirty="0" err="1"/>
              <a:t>Cilj</a:t>
            </a:r>
            <a:r>
              <a:rPr lang="it-IT" dirty="0"/>
              <a:t> je </a:t>
            </a:r>
            <a:r>
              <a:rPr lang="it-IT" dirty="0" err="1"/>
              <a:t>enostavno</a:t>
            </a:r>
            <a:r>
              <a:rPr lang="it-IT" dirty="0"/>
              <a:t> </a:t>
            </a:r>
            <a:r>
              <a:rPr lang="it-IT" dirty="0" err="1"/>
              <a:t>opredeliti</a:t>
            </a:r>
            <a:r>
              <a:rPr lang="it-IT" dirty="0"/>
              <a:t> </a:t>
            </a:r>
            <a:r>
              <a:rPr lang="it-IT" dirty="0" err="1"/>
              <a:t>glavno</a:t>
            </a:r>
            <a:r>
              <a:rPr lang="it-IT" dirty="0"/>
              <a:t> </a:t>
            </a:r>
            <a:r>
              <a:rPr lang="it-IT" dirty="0" err="1"/>
              <a:t>idejo</a:t>
            </a:r>
            <a:r>
              <a:rPr lang="it-IT" dirty="0"/>
              <a:t> in </a:t>
            </a:r>
            <a:r>
              <a:rPr lang="it-IT" dirty="0" err="1"/>
              <a:t>ključne</a:t>
            </a:r>
            <a:r>
              <a:rPr lang="it-IT" dirty="0"/>
              <a:t> </a:t>
            </a:r>
            <a:r>
              <a:rPr lang="sl-SI" dirty="0"/>
              <a:t>aktivnosti</a:t>
            </a:r>
            <a:r>
              <a:rPr lang="it-IT" dirty="0"/>
              <a:t> </a:t>
            </a:r>
            <a:r>
              <a:rPr lang="it-IT" dirty="0" err="1"/>
              <a:t>ponujene</a:t>
            </a:r>
            <a:r>
              <a:rPr lang="it-IT" dirty="0"/>
              <a:t> </a:t>
            </a:r>
            <a:r>
              <a:rPr lang="it-IT" dirty="0" err="1"/>
              <a:t>izkušnje</a:t>
            </a:r>
            <a:r>
              <a:rPr lang="it-IT" dirty="0"/>
              <a:t>. Z </a:t>
            </a:r>
            <a:r>
              <a:rPr lang="it-IT" dirty="0" err="1"/>
              <a:t>njegovo</a:t>
            </a:r>
            <a:r>
              <a:rPr lang="it-IT" dirty="0"/>
              <a:t> </a:t>
            </a:r>
            <a:r>
              <a:rPr lang="it-IT" dirty="0" err="1"/>
              <a:t>uporabo</a:t>
            </a:r>
            <a:r>
              <a:rPr lang="it-IT" dirty="0"/>
              <a:t> </a:t>
            </a:r>
            <a:r>
              <a:rPr lang="it-IT" dirty="0" err="1"/>
              <a:t>boste</a:t>
            </a:r>
            <a:r>
              <a:rPr lang="it-IT" dirty="0"/>
              <a:t> </a:t>
            </a:r>
            <a:r>
              <a:rPr lang="it-IT" dirty="0" err="1"/>
              <a:t>lahko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preprost</a:t>
            </a:r>
            <a:r>
              <a:rPr lang="it-IT" dirty="0"/>
              <a:t> in </a:t>
            </a:r>
            <a:r>
              <a:rPr lang="it-IT" dirty="0" err="1"/>
              <a:t>razumljiv</a:t>
            </a:r>
            <a:r>
              <a:rPr lang="it-IT" dirty="0"/>
              <a:t> </a:t>
            </a:r>
            <a:r>
              <a:rPr lang="it-IT" dirty="0" err="1"/>
              <a:t>način</a:t>
            </a:r>
            <a:r>
              <a:rPr lang="it-IT" dirty="0"/>
              <a:t> </a:t>
            </a:r>
            <a:r>
              <a:rPr lang="it-IT" dirty="0" err="1"/>
              <a:t>vizualizirali</a:t>
            </a:r>
            <a:r>
              <a:rPr lang="it-IT" dirty="0"/>
              <a:t> </a:t>
            </a:r>
            <a:r>
              <a:rPr lang="it-IT" dirty="0" err="1"/>
              <a:t>svojo</a:t>
            </a:r>
            <a:r>
              <a:rPr lang="it-IT" dirty="0"/>
              <a:t> </a:t>
            </a:r>
            <a:r>
              <a:rPr lang="it-IT" dirty="0" err="1"/>
              <a:t>zgodbo</a:t>
            </a:r>
            <a:r>
              <a:rPr lang="it-IT" dirty="0"/>
              <a:t> in </a:t>
            </a:r>
            <a:r>
              <a:rPr lang="it-IT" dirty="0" err="1"/>
              <a:t>raziskali</a:t>
            </a:r>
            <a:r>
              <a:rPr lang="it-IT" dirty="0"/>
              <a:t> </a:t>
            </a:r>
            <a:r>
              <a:rPr lang="it-IT" dirty="0" err="1"/>
              <a:t>nov</a:t>
            </a:r>
            <a:r>
              <a:rPr lang="it-IT" dirty="0"/>
              <a:t> model </a:t>
            </a:r>
            <a:r>
              <a:rPr lang="it-IT" dirty="0" err="1"/>
              <a:t>oblikovanja</a:t>
            </a:r>
            <a:r>
              <a:rPr lang="it-IT" dirty="0"/>
              <a:t> </a:t>
            </a:r>
            <a:r>
              <a:rPr lang="sl-SI" dirty="0"/>
              <a:t>izkušnje</a:t>
            </a:r>
            <a:r>
              <a:rPr lang="it-IT" dirty="0"/>
              <a:t>. </a:t>
            </a:r>
          </a:p>
          <a:p>
            <a:pPr algn="l"/>
            <a:r>
              <a:rPr lang="sl-SI" dirty="0" err="1"/>
              <a:t>Kanvas</a:t>
            </a:r>
            <a:r>
              <a:rPr lang="it-IT" dirty="0"/>
              <a:t> je </a:t>
            </a:r>
            <a:r>
              <a:rPr lang="it-IT" dirty="0" err="1"/>
              <a:t>enostranski</a:t>
            </a:r>
            <a:r>
              <a:rPr lang="it-IT" dirty="0"/>
              <a:t> </a:t>
            </a:r>
            <a:r>
              <a:rPr lang="it-IT" dirty="0" err="1"/>
              <a:t>dokument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koherenten</a:t>
            </a:r>
            <a:r>
              <a:rPr lang="it-IT" dirty="0"/>
              <a:t> </a:t>
            </a:r>
            <a:r>
              <a:rPr lang="it-IT" dirty="0" err="1"/>
              <a:t>način</a:t>
            </a:r>
            <a:r>
              <a:rPr lang="it-IT" dirty="0"/>
              <a:t> </a:t>
            </a:r>
            <a:r>
              <a:rPr lang="it-IT" dirty="0" err="1"/>
              <a:t>vključuje</a:t>
            </a:r>
            <a:r>
              <a:rPr lang="it-IT" dirty="0"/>
              <a:t> </a:t>
            </a:r>
            <a:r>
              <a:rPr lang="it-IT" dirty="0" err="1"/>
              <a:t>osnovne</a:t>
            </a:r>
            <a:r>
              <a:rPr lang="it-IT" dirty="0"/>
              <a:t> </a:t>
            </a:r>
            <a:r>
              <a:rPr lang="it-IT" dirty="0" err="1"/>
              <a:t>elemente</a:t>
            </a:r>
            <a:r>
              <a:rPr lang="it-IT" dirty="0"/>
              <a:t> </a:t>
            </a:r>
            <a:r>
              <a:rPr lang="it-IT" dirty="0" err="1"/>
              <a:t>zasnove</a:t>
            </a:r>
            <a:r>
              <a:rPr lang="it-IT" dirty="0"/>
              <a:t> </a:t>
            </a:r>
            <a:r>
              <a:rPr lang="sl-SI" dirty="0"/>
              <a:t>obogatene</a:t>
            </a:r>
            <a:r>
              <a:rPr lang="it-IT" dirty="0"/>
              <a:t> </a:t>
            </a:r>
            <a:r>
              <a:rPr lang="it-IT" dirty="0" err="1"/>
              <a:t>turistične</a:t>
            </a:r>
            <a:r>
              <a:rPr lang="it-IT" dirty="0"/>
              <a:t> </a:t>
            </a:r>
            <a:r>
              <a:rPr lang="it-IT" dirty="0" err="1"/>
              <a:t>izkušnje</a:t>
            </a:r>
            <a:r>
              <a:rPr lang="it-IT" dirty="0"/>
              <a:t>.</a:t>
            </a:r>
          </a:p>
          <a:p>
            <a:br>
              <a:rPr lang="it-IT" dirty="0"/>
            </a:br>
            <a:endParaRPr lang="en-US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6B4D0593-D434-6542-9386-5C51333653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>
          <a:xfrm>
            <a:off x="0" y="1"/>
            <a:ext cx="12198402" cy="3430800"/>
          </a:xfrm>
        </p:spPr>
      </p:pic>
    </p:spTree>
    <p:extLst>
      <p:ext uri="{BB962C8B-B14F-4D97-AF65-F5344CB8AC3E}">
        <p14:creationId xmlns:p14="http://schemas.microsoft.com/office/powerpoint/2010/main" val="17620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D08311-91DC-A447-AED5-C1D09EB394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132" y="273132"/>
            <a:ext cx="5822869" cy="5416468"/>
          </a:xfrm>
        </p:spPr>
        <p:txBody>
          <a:bodyPr/>
          <a:lstStyle/>
          <a:p>
            <a:r>
              <a:rPr lang="sl-SI" dirty="0" err="1"/>
              <a:t>Kanvas</a:t>
            </a:r>
            <a:r>
              <a:rPr lang="en-US" dirty="0"/>
              <a:t> za </a:t>
            </a:r>
            <a:r>
              <a:rPr lang="sl-SI" dirty="0"/>
              <a:t>izkušnje</a:t>
            </a:r>
            <a:r>
              <a:rPr lang="en-US" dirty="0"/>
              <a:t> v </a:t>
            </a:r>
            <a:r>
              <a:rPr lang="en-US" dirty="0" err="1"/>
              <a:t>turizmu</a:t>
            </a:r>
            <a:r>
              <a:rPr lang="en-US" dirty="0"/>
              <a:t> </a:t>
            </a:r>
            <a:r>
              <a:rPr lang="en-US" dirty="0" err="1"/>
              <a:t>temelji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9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elementih</a:t>
            </a:r>
            <a:r>
              <a:rPr lang="en-US" dirty="0"/>
              <a:t> 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Občinstvo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Kulturna</a:t>
            </a:r>
            <a:r>
              <a:rPr lang="en-US" dirty="0"/>
              <a:t> </a:t>
            </a:r>
            <a:r>
              <a:rPr lang="en-US" dirty="0" err="1"/>
              <a:t>dediščina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Mediji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Podatki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Tekmovanje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M</a:t>
            </a:r>
            <a:r>
              <a:rPr lang="en-US" dirty="0" err="1"/>
              <a:t>edij</a:t>
            </a:r>
            <a:r>
              <a:rPr lang="sl-SI" dirty="0" err="1"/>
              <a:t>ska</a:t>
            </a:r>
            <a:r>
              <a:rPr lang="sl-SI" dirty="0"/>
              <a:t> mešanica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Sodelovanje</a:t>
            </a:r>
            <a:r>
              <a:rPr lang="en-US" dirty="0"/>
              <a:t> in </a:t>
            </a:r>
            <a:r>
              <a:rPr lang="en-US" dirty="0" err="1"/>
              <a:t>sinergije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Prepoznavanje</a:t>
            </a:r>
            <a:r>
              <a:rPr lang="en-US" dirty="0"/>
              <a:t> in </a:t>
            </a:r>
            <a:r>
              <a:rPr lang="en-US" dirty="0" err="1"/>
              <a:t>premagovanje</a:t>
            </a:r>
            <a:r>
              <a:rPr lang="en-US" dirty="0"/>
              <a:t> </a:t>
            </a:r>
            <a:r>
              <a:rPr lang="en-US" dirty="0" err="1"/>
              <a:t>ovir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Trajnost</a:t>
            </a:r>
            <a:endParaRPr lang="sl-SI" dirty="0"/>
          </a:p>
          <a:p>
            <a:endParaRPr lang="en-US" dirty="0"/>
          </a:p>
          <a:p>
            <a:r>
              <a:rPr lang="it-IT" dirty="0"/>
              <a:t>Ti elementi so </a:t>
            </a:r>
            <a:r>
              <a:rPr lang="it-IT" dirty="0" err="1"/>
              <a:t>glavni</a:t>
            </a:r>
            <a:r>
              <a:rPr lang="it-IT" dirty="0"/>
              <a:t> </a:t>
            </a:r>
            <a:r>
              <a:rPr lang="it-IT" dirty="0" err="1"/>
              <a:t>vidiki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</a:t>
            </a:r>
            <a:r>
              <a:rPr lang="it-IT" dirty="0" err="1"/>
              <a:t>jih</a:t>
            </a:r>
            <a:r>
              <a:rPr lang="it-IT" dirty="0"/>
              <a:t> morate </a:t>
            </a:r>
            <a:r>
              <a:rPr lang="it-IT" dirty="0" err="1"/>
              <a:t>upoštevati</a:t>
            </a:r>
            <a:r>
              <a:rPr lang="it-IT" dirty="0"/>
              <a:t> </a:t>
            </a:r>
            <a:r>
              <a:rPr lang="it-IT" dirty="0" err="1"/>
              <a:t>pri</a:t>
            </a:r>
            <a:r>
              <a:rPr lang="it-IT" dirty="0"/>
              <a:t> </a:t>
            </a:r>
            <a:r>
              <a:rPr lang="it-IT" dirty="0" err="1"/>
              <a:t>oblikovanju</a:t>
            </a:r>
            <a:r>
              <a:rPr lang="it-IT" dirty="0"/>
              <a:t> </a:t>
            </a:r>
            <a:r>
              <a:rPr lang="sl-SI" dirty="0"/>
              <a:t>obogatene</a:t>
            </a:r>
            <a:r>
              <a:rPr lang="it-IT" dirty="0"/>
              <a:t> </a:t>
            </a:r>
            <a:r>
              <a:rPr lang="it-IT" dirty="0" err="1"/>
              <a:t>digitalne</a:t>
            </a:r>
            <a:r>
              <a:rPr lang="it-IT" dirty="0"/>
              <a:t> </a:t>
            </a:r>
            <a:r>
              <a:rPr lang="it-IT" dirty="0" err="1"/>
              <a:t>turistične</a:t>
            </a:r>
            <a:r>
              <a:rPr lang="it-IT" dirty="0"/>
              <a:t> </a:t>
            </a:r>
            <a:r>
              <a:rPr lang="it-IT" dirty="0" err="1"/>
              <a:t>izkušnje</a:t>
            </a:r>
            <a:r>
              <a:rPr lang="it-IT" dirty="0"/>
              <a:t>. </a:t>
            </a:r>
            <a:endParaRPr lang="en-US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141FF7A6-4958-3F4D-AF45-529CC15909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17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0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046D-D639-114F-B444-A09C0EC8F7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1838" y="1538952"/>
            <a:ext cx="5339108" cy="4678968"/>
          </a:xfrm>
        </p:spPr>
        <p:txBody>
          <a:bodyPr/>
          <a:lstStyle/>
          <a:p>
            <a:r>
              <a:rPr lang="sl-SI" dirty="0"/>
              <a:t>Polnjenje</a:t>
            </a:r>
            <a:r>
              <a:rPr lang="it-IT" dirty="0"/>
              <a:t> </a:t>
            </a:r>
            <a:r>
              <a:rPr lang="sl-SI" dirty="0" err="1"/>
              <a:t>kanvasa</a:t>
            </a:r>
            <a:r>
              <a:rPr lang="it-IT" dirty="0"/>
              <a:t> ne </a:t>
            </a:r>
            <a:r>
              <a:rPr lang="it-IT" dirty="0" err="1"/>
              <a:t>zahteva</a:t>
            </a:r>
            <a:r>
              <a:rPr lang="it-IT" dirty="0"/>
              <a:t> </a:t>
            </a:r>
            <a:r>
              <a:rPr lang="it-IT" dirty="0" err="1"/>
              <a:t>dolgih</a:t>
            </a:r>
            <a:r>
              <a:rPr lang="it-IT" dirty="0"/>
              <a:t> </a:t>
            </a:r>
            <a:r>
              <a:rPr lang="it-IT" dirty="0" err="1"/>
              <a:t>opisov</a:t>
            </a:r>
            <a:r>
              <a:rPr lang="it-IT" dirty="0"/>
              <a:t>, </a:t>
            </a:r>
            <a:r>
              <a:rPr lang="it-IT" dirty="0" err="1"/>
              <a:t>zahteva</a:t>
            </a:r>
            <a:r>
              <a:rPr lang="it-IT" dirty="0"/>
              <a:t> </a:t>
            </a:r>
            <a:r>
              <a:rPr lang="it-IT" dirty="0" err="1"/>
              <a:t>pa</a:t>
            </a:r>
            <a:r>
              <a:rPr lang="it-IT" dirty="0"/>
              <a:t> </a:t>
            </a:r>
            <a:r>
              <a:rPr lang="it-IT" dirty="0" err="1"/>
              <a:t>razmislek</a:t>
            </a:r>
            <a:r>
              <a:rPr lang="it-IT" dirty="0"/>
              <a:t> o </a:t>
            </a:r>
            <a:r>
              <a:rPr lang="it-IT" dirty="0" err="1"/>
              <a:t>pomembnih</a:t>
            </a:r>
            <a:r>
              <a:rPr lang="it-IT" dirty="0"/>
              <a:t> </a:t>
            </a:r>
            <a:r>
              <a:rPr lang="it-IT" dirty="0" err="1"/>
              <a:t>točkah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</a:t>
            </a:r>
            <a:r>
              <a:rPr lang="it-IT" dirty="0" err="1"/>
              <a:t>jih</a:t>
            </a:r>
            <a:r>
              <a:rPr lang="it-IT" dirty="0"/>
              <a:t> je </a:t>
            </a:r>
            <a:r>
              <a:rPr lang="it-IT" dirty="0" err="1"/>
              <a:t>treba</a:t>
            </a:r>
            <a:r>
              <a:rPr lang="it-IT" dirty="0"/>
              <a:t> </a:t>
            </a:r>
            <a:r>
              <a:rPr lang="it-IT" dirty="0" err="1"/>
              <a:t>upoštevati</a:t>
            </a:r>
            <a:r>
              <a:rPr lang="it-IT" dirty="0"/>
              <a:t> </a:t>
            </a:r>
            <a:r>
              <a:rPr lang="it-IT" dirty="0" err="1"/>
              <a:t>pri</a:t>
            </a:r>
            <a:r>
              <a:rPr lang="it-IT" dirty="0"/>
              <a:t> </a:t>
            </a:r>
            <a:r>
              <a:rPr lang="it-IT" dirty="0" err="1"/>
              <a:t>razvoju</a:t>
            </a:r>
            <a:r>
              <a:rPr lang="it-IT" dirty="0"/>
              <a:t> </a:t>
            </a:r>
            <a:r>
              <a:rPr lang="it-IT" dirty="0" err="1"/>
              <a:t>digitalne</a:t>
            </a:r>
            <a:r>
              <a:rPr lang="it-IT" dirty="0"/>
              <a:t> </a:t>
            </a:r>
            <a:r>
              <a:rPr lang="it-IT" dirty="0" err="1"/>
              <a:t>kulturne</a:t>
            </a:r>
            <a:r>
              <a:rPr lang="it-IT" dirty="0"/>
              <a:t> </a:t>
            </a:r>
            <a:r>
              <a:rPr lang="it-IT" dirty="0" err="1"/>
              <a:t>izkušnje</a:t>
            </a:r>
            <a:r>
              <a:rPr lang="it-IT" dirty="0"/>
              <a:t>. </a:t>
            </a:r>
            <a:r>
              <a:rPr lang="it-IT" dirty="0" err="1"/>
              <a:t>Učinkovitejši</a:t>
            </a:r>
            <a:r>
              <a:rPr lang="it-IT" dirty="0"/>
              <a:t> je, </a:t>
            </a:r>
            <a:r>
              <a:rPr lang="it-IT" dirty="0" err="1"/>
              <a:t>če</a:t>
            </a:r>
            <a:r>
              <a:rPr lang="it-IT" dirty="0"/>
              <a:t> se </a:t>
            </a:r>
            <a:r>
              <a:rPr lang="it-IT" dirty="0" err="1"/>
              <a:t>uporablja</a:t>
            </a:r>
            <a:r>
              <a:rPr lang="it-IT" dirty="0"/>
              <a:t> za </a:t>
            </a:r>
            <a:r>
              <a:rPr lang="it-IT" dirty="0" err="1"/>
              <a:t>viharjenje</a:t>
            </a:r>
            <a:r>
              <a:rPr lang="it-IT" dirty="0"/>
              <a:t> </a:t>
            </a:r>
            <a:r>
              <a:rPr lang="it-IT" dirty="0" err="1"/>
              <a:t>možganov</a:t>
            </a:r>
            <a:r>
              <a:rPr lang="it-IT" dirty="0"/>
              <a:t> in </a:t>
            </a:r>
            <a:r>
              <a:rPr lang="it-IT" dirty="0" err="1"/>
              <a:t>spodbujanje</a:t>
            </a:r>
            <a:r>
              <a:rPr lang="it-IT" dirty="0"/>
              <a:t> </a:t>
            </a:r>
            <a:r>
              <a:rPr lang="it-IT" dirty="0" err="1"/>
              <a:t>razprave</a:t>
            </a:r>
            <a:r>
              <a:rPr lang="it-IT" dirty="0"/>
              <a:t> v </a:t>
            </a:r>
            <a:r>
              <a:rPr lang="it-IT" dirty="0" err="1"/>
              <a:t>delovni</a:t>
            </a:r>
            <a:r>
              <a:rPr lang="it-IT" dirty="0"/>
              <a:t> </a:t>
            </a:r>
            <a:r>
              <a:rPr lang="it-IT" dirty="0" err="1"/>
              <a:t>skupini</a:t>
            </a:r>
            <a:r>
              <a:rPr lang="it-IT" dirty="0"/>
              <a:t>. </a:t>
            </a:r>
            <a:r>
              <a:rPr lang="it-IT" dirty="0" err="1"/>
              <a:t>Nazadnje</a:t>
            </a:r>
            <a:r>
              <a:rPr lang="it-IT" dirty="0"/>
              <a:t> je </a:t>
            </a:r>
            <a:r>
              <a:rPr lang="it-IT" dirty="0" err="1"/>
              <a:t>lahko</a:t>
            </a:r>
            <a:r>
              <a:rPr lang="it-IT" dirty="0"/>
              <a:t> </a:t>
            </a:r>
            <a:r>
              <a:rPr lang="it-IT" dirty="0" err="1"/>
              <a:t>korist</a:t>
            </a:r>
            <a:r>
              <a:rPr lang="sl-SI" dirty="0"/>
              <a:t>e</a:t>
            </a:r>
            <a:r>
              <a:rPr lang="it-IT" dirty="0"/>
              <a:t>n za </a:t>
            </a:r>
            <a:r>
              <a:rPr lang="it-IT" dirty="0" err="1"/>
              <a:t>vizualno</a:t>
            </a:r>
            <a:r>
              <a:rPr lang="it-IT" dirty="0"/>
              <a:t> </a:t>
            </a:r>
            <a:r>
              <a:rPr lang="it-IT" dirty="0" err="1"/>
              <a:t>predstavitev</a:t>
            </a:r>
            <a:r>
              <a:rPr lang="it-IT" dirty="0"/>
              <a:t> </a:t>
            </a:r>
            <a:r>
              <a:rPr lang="it-IT" dirty="0" err="1"/>
              <a:t>zamisli</a:t>
            </a:r>
            <a:r>
              <a:rPr lang="it-IT" dirty="0"/>
              <a:t> </a:t>
            </a:r>
            <a:r>
              <a:rPr lang="it-IT" dirty="0" err="1"/>
              <a:t>drugim</a:t>
            </a:r>
            <a:r>
              <a:rPr lang="it-IT" dirty="0"/>
              <a:t> v </a:t>
            </a:r>
            <a:r>
              <a:rPr lang="it-IT" dirty="0" err="1"/>
              <a:t>fazi</a:t>
            </a:r>
            <a:r>
              <a:rPr lang="it-IT" dirty="0"/>
              <a:t> </a:t>
            </a:r>
            <a:r>
              <a:rPr lang="it-IT" dirty="0" err="1"/>
              <a:t>razvoja</a:t>
            </a:r>
            <a:r>
              <a:rPr lang="it-IT" dirty="0"/>
              <a:t>. 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0AC401-CB1E-C64E-9577-34BEC80F4F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49DFC135-D5B2-7648-8C4F-610206A42E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6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9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651634" y="1"/>
            <a:ext cx="4888733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2400" b="1" dirty="0"/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503D9440-F21F-AD44-BD95-CD1CCDADB164}"/>
              </a:ext>
            </a:extLst>
          </p:cNvPr>
          <p:cNvSpPr/>
          <p:nvPr/>
        </p:nvSpPr>
        <p:spPr>
          <a:xfrm>
            <a:off x="251156" y="985653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38B822B4-4A1A-A040-9F30-D885F8385E5F}"/>
              </a:ext>
            </a:extLst>
          </p:cNvPr>
          <p:cNvSpPr/>
          <p:nvPr/>
        </p:nvSpPr>
        <p:spPr>
          <a:xfrm>
            <a:off x="4114178" y="985653"/>
            <a:ext cx="378885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A3F14CBE-D092-9A42-BB78-BA2A2D8F9361}"/>
              </a:ext>
            </a:extLst>
          </p:cNvPr>
          <p:cNvSpPr/>
          <p:nvPr/>
        </p:nvSpPr>
        <p:spPr>
          <a:xfrm>
            <a:off x="7903030" y="985653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AA6D6286-88C5-B943-A45C-FFAF3DDBD934}"/>
              </a:ext>
            </a:extLst>
          </p:cNvPr>
          <p:cNvSpPr/>
          <p:nvPr/>
        </p:nvSpPr>
        <p:spPr>
          <a:xfrm>
            <a:off x="251156" y="2850078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1731F023-0E72-1741-87C5-F08147B2CD02}"/>
              </a:ext>
            </a:extLst>
          </p:cNvPr>
          <p:cNvSpPr/>
          <p:nvPr/>
        </p:nvSpPr>
        <p:spPr>
          <a:xfrm>
            <a:off x="4114178" y="2850078"/>
            <a:ext cx="3788852" cy="1864425"/>
          </a:xfrm>
          <a:prstGeom prst="rect">
            <a:avLst/>
          </a:prstGeom>
          <a:solidFill>
            <a:srgbClr val="E43794"/>
          </a:solidFill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B57BBD23-5553-3644-A0D3-76EC020CD93D}"/>
              </a:ext>
            </a:extLst>
          </p:cNvPr>
          <p:cNvSpPr/>
          <p:nvPr/>
        </p:nvSpPr>
        <p:spPr>
          <a:xfrm>
            <a:off x="7903030" y="2850078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CC9164DC-AF95-114B-B033-CCEFBB0A5DFA}"/>
              </a:ext>
            </a:extLst>
          </p:cNvPr>
          <p:cNvSpPr/>
          <p:nvPr/>
        </p:nvSpPr>
        <p:spPr>
          <a:xfrm>
            <a:off x="251156" y="4714503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2B7BC80C-94FB-BC4A-B639-5208C0983F41}"/>
              </a:ext>
            </a:extLst>
          </p:cNvPr>
          <p:cNvSpPr/>
          <p:nvPr/>
        </p:nvSpPr>
        <p:spPr>
          <a:xfrm>
            <a:off x="4114178" y="4714503"/>
            <a:ext cx="378885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8" name="Rectangle 54">
            <a:extLst>
              <a:ext uri="{FF2B5EF4-FFF2-40B4-BE49-F238E27FC236}">
                <a16:creationId xmlns:a16="http://schemas.microsoft.com/office/drawing/2014/main" id="{18220567-F299-A44A-8DC2-35B260D73D15}"/>
              </a:ext>
            </a:extLst>
          </p:cNvPr>
          <p:cNvSpPr/>
          <p:nvPr/>
        </p:nvSpPr>
        <p:spPr>
          <a:xfrm>
            <a:off x="7903030" y="4714503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70" name="Google Shape;579;p52">
            <a:extLst>
              <a:ext uri="{FF2B5EF4-FFF2-40B4-BE49-F238E27FC236}">
                <a16:creationId xmlns:a16="http://schemas.microsoft.com/office/drawing/2014/main" id="{F991DD4C-0C42-464A-9AF9-6A3FA76E7126}"/>
              </a:ext>
            </a:extLst>
          </p:cNvPr>
          <p:cNvSpPr txBox="1"/>
          <p:nvPr/>
        </p:nvSpPr>
        <p:spPr>
          <a:xfrm>
            <a:off x="256357" y="985653"/>
            <a:ext cx="3574378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Ciljno</a:t>
            </a:r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občinstvo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579;p52">
            <a:extLst>
              <a:ext uri="{FF2B5EF4-FFF2-40B4-BE49-F238E27FC236}">
                <a16:creationId xmlns:a16="http://schemas.microsoft.com/office/drawing/2014/main" id="{3F0CD85B-6FE4-E94E-8215-FC3950880DBE}"/>
              </a:ext>
            </a:extLst>
          </p:cNvPr>
          <p:cNvSpPr txBox="1"/>
          <p:nvPr/>
        </p:nvSpPr>
        <p:spPr>
          <a:xfrm>
            <a:off x="7890499" y="2854546"/>
            <a:ext cx="3616691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Razširjen</a:t>
            </a:r>
            <a:r>
              <a:rPr lang="sl-SI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izkušnj</a:t>
            </a:r>
            <a:r>
              <a:rPr lang="sl-SI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579;p52">
            <a:extLst>
              <a:ext uri="{FF2B5EF4-FFF2-40B4-BE49-F238E27FC236}">
                <a16:creationId xmlns:a16="http://schemas.microsoft.com/office/drawing/2014/main" id="{422AD96A-F9A3-BB47-86C3-F7B96C431BCE}"/>
              </a:ext>
            </a:extLst>
          </p:cNvPr>
          <p:cNvSpPr txBox="1"/>
          <p:nvPr/>
        </p:nvSpPr>
        <p:spPr>
          <a:xfrm>
            <a:off x="4123529" y="991233"/>
            <a:ext cx="3282106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Kulturna</a:t>
            </a:r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dediščina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" name="Google Shape;579;p52">
            <a:extLst>
              <a:ext uri="{FF2B5EF4-FFF2-40B4-BE49-F238E27FC236}">
                <a16:creationId xmlns:a16="http://schemas.microsoft.com/office/drawing/2014/main" id="{0304F86C-EDFE-3A43-BAC6-CB5B9D60C715}"/>
              </a:ext>
            </a:extLst>
          </p:cNvPr>
          <p:cNvSpPr txBox="1"/>
          <p:nvPr/>
        </p:nvSpPr>
        <p:spPr>
          <a:xfrm>
            <a:off x="264587" y="2850078"/>
            <a:ext cx="1433583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Podatki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579;p52">
            <a:extLst>
              <a:ext uri="{FF2B5EF4-FFF2-40B4-BE49-F238E27FC236}">
                <a16:creationId xmlns:a16="http://schemas.microsoft.com/office/drawing/2014/main" id="{E7EF4C12-B86F-3341-8310-ADF9F5C6D6EF}"/>
              </a:ext>
            </a:extLst>
          </p:cNvPr>
          <p:cNvSpPr txBox="1"/>
          <p:nvPr/>
        </p:nvSpPr>
        <p:spPr>
          <a:xfrm>
            <a:off x="7893297" y="4702942"/>
            <a:ext cx="3169937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Medi</a:t>
            </a:r>
            <a:r>
              <a:rPr lang="sl-SI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jska</a:t>
            </a:r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sl-SI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mešanica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579;p52">
            <a:extLst>
              <a:ext uri="{FF2B5EF4-FFF2-40B4-BE49-F238E27FC236}">
                <a16:creationId xmlns:a16="http://schemas.microsoft.com/office/drawing/2014/main" id="{3130D9CF-C1CF-C94E-82CA-24E94A8CF722}"/>
              </a:ext>
            </a:extLst>
          </p:cNvPr>
          <p:cNvSpPr txBox="1"/>
          <p:nvPr/>
        </p:nvSpPr>
        <p:spPr>
          <a:xfrm>
            <a:off x="239633" y="4716637"/>
            <a:ext cx="2303813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Trajnost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579;p52">
            <a:extLst>
              <a:ext uri="{FF2B5EF4-FFF2-40B4-BE49-F238E27FC236}">
                <a16:creationId xmlns:a16="http://schemas.microsoft.com/office/drawing/2014/main" id="{94B56BAD-A94A-5B4D-9DEE-D34B07B75EDA}"/>
              </a:ext>
            </a:extLst>
          </p:cNvPr>
          <p:cNvSpPr txBox="1"/>
          <p:nvPr/>
        </p:nvSpPr>
        <p:spPr>
          <a:xfrm>
            <a:off x="4123528" y="4717194"/>
            <a:ext cx="3722735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Sodelovanje</a:t>
            </a:r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 in </a:t>
            </a:r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sinergije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579;p52">
            <a:extLst>
              <a:ext uri="{FF2B5EF4-FFF2-40B4-BE49-F238E27FC236}">
                <a16:creationId xmlns:a16="http://schemas.microsoft.com/office/drawing/2014/main" id="{FDF1F777-29AD-D048-AEB7-F2211B109C73}"/>
              </a:ext>
            </a:extLst>
          </p:cNvPr>
          <p:cNvSpPr txBox="1"/>
          <p:nvPr/>
        </p:nvSpPr>
        <p:spPr>
          <a:xfrm>
            <a:off x="7913275" y="985465"/>
            <a:ext cx="3722735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Obstoječe</a:t>
            </a:r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b="1" dirty="0" err="1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ovire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" name="Google Shape;579;p52">
            <a:extLst>
              <a:ext uri="{FF2B5EF4-FFF2-40B4-BE49-F238E27FC236}">
                <a16:creationId xmlns:a16="http://schemas.microsoft.com/office/drawing/2014/main" id="{5AEC5E13-392E-B645-934C-DA5C5923B0B9}"/>
              </a:ext>
            </a:extLst>
          </p:cNvPr>
          <p:cNvSpPr txBox="1"/>
          <p:nvPr/>
        </p:nvSpPr>
        <p:spPr>
          <a:xfrm>
            <a:off x="246726" y="1368635"/>
            <a:ext cx="3845332" cy="119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Demografski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podatki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Potrebe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Motivacija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za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potovanje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Makrokategorija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kult</a:t>
            </a: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obiskovalcev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Odnos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digitalnim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579;p52">
            <a:extLst>
              <a:ext uri="{FF2B5EF4-FFF2-40B4-BE49-F238E27FC236}">
                <a16:creationId xmlns:a16="http://schemas.microsoft.com/office/drawing/2014/main" id="{832A9547-A6C3-7443-A5B6-A3DD7CAEA27A}"/>
              </a:ext>
            </a:extLst>
          </p:cNvPr>
          <p:cNvSpPr txBox="1"/>
          <p:nvPr/>
        </p:nvSpPr>
        <p:spPr>
          <a:xfrm>
            <a:off x="4123528" y="1375954"/>
            <a:ext cx="3945298" cy="132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O tem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Izzivi tolmačenja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Kakšen občutek/pomen želite izraziti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Zgodba, ki jo je treba povedati v enem stavku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3" name="Google Shape;579;p52">
            <a:extLst>
              <a:ext uri="{FF2B5EF4-FFF2-40B4-BE49-F238E27FC236}">
                <a16:creationId xmlns:a16="http://schemas.microsoft.com/office/drawing/2014/main" id="{EE65AEA7-106A-E04C-96E5-07BEB4E99240}"/>
              </a:ext>
            </a:extLst>
          </p:cNvPr>
          <p:cNvSpPr txBox="1"/>
          <p:nvPr/>
        </p:nvSpPr>
        <p:spPr>
          <a:xfrm>
            <a:off x="270402" y="3236422"/>
            <a:ext cx="2273043" cy="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Ustvarjeni podatki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Shranjeni podatki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Uporaba podatkov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579;p52">
            <a:extLst>
              <a:ext uri="{FF2B5EF4-FFF2-40B4-BE49-F238E27FC236}">
                <a16:creationId xmlns:a16="http://schemas.microsoft.com/office/drawing/2014/main" id="{5AD82F0F-CDF0-C641-BA15-34AFE146D2B3}"/>
              </a:ext>
            </a:extLst>
          </p:cNvPr>
          <p:cNvSpPr txBox="1"/>
          <p:nvPr/>
        </p:nvSpPr>
        <p:spPr>
          <a:xfrm>
            <a:off x="7944377" y="5067916"/>
            <a:ext cx="3821675" cy="111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Družbeni mediji in UGC 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(Facebook, </a:t>
            </a:r>
            <a:r>
              <a:rPr lang="sl-SI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Instagram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, Tik tok itd.)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Plačani mediji 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(npr. oglaševanje)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Lastni mediji 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(npr. spletna stran)</a:t>
            </a:r>
            <a:endParaRPr lang="sl-SI"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579;p52">
            <a:extLst>
              <a:ext uri="{FF2B5EF4-FFF2-40B4-BE49-F238E27FC236}">
                <a16:creationId xmlns:a16="http://schemas.microsoft.com/office/drawing/2014/main" id="{E55DBBB0-39D5-7E49-BC89-D1D75C54393D}"/>
              </a:ext>
            </a:extLst>
          </p:cNvPr>
          <p:cNvSpPr txBox="1"/>
          <p:nvPr/>
        </p:nvSpPr>
        <p:spPr>
          <a:xfrm>
            <a:off x="247476" y="5100847"/>
            <a:ext cx="3364129" cy="13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Družbeni vpliv </a:t>
            </a:r>
          </a:p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Model prihodkov</a:t>
            </a:r>
          </a:p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Pravice intelektualne lastnine</a:t>
            </a:r>
          </a:p>
        </p:txBody>
      </p:sp>
      <p:sp>
        <p:nvSpPr>
          <p:cNvPr id="88" name="Google Shape;579;p52">
            <a:extLst>
              <a:ext uri="{FF2B5EF4-FFF2-40B4-BE49-F238E27FC236}">
                <a16:creationId xmlns:a16="http://schemas.microsoft.com/office/drawing/2014/main" id="{16664013-5628-6D4C-9C94-733A2667CC81}"/>
              </a:ext>
            </a:extLst>
          </p:cNvPr>
          <p:cNvSpPr txBox="1"/>
          <p:nvPr/>
        </p:nvSpPr>
        <p:spPr>
          <a:xfrm>
            <a:off x="4131371" y="5068255"/>
            <a:ext cx="3714891" cy="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Ključni partnerji na lokalni/nacionalni ravni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(npr. ponudniki tehničnih storitev/vsebin, lokalni turistični ponudniki)</a:t>
            </a:r>
          </a:p>
        </p:txBody>
      </p:sp>
      <p:sp>
        <p:nvSpPr>
          <p:cNvPr id="89" name="Google Shape;579;p52">
            <a:extLst>
              <a:ext uri="{FF2B5EF4-FFF2-40B4-BE49-F238E27FC236}">
                <a16:creationId xmlns:a16="http://schemas.microsoft.com/office/drawing/2014/main" id="{5FDCBD0D-26E0-CF43-8911-F5EDE83AC647}"/>
              </a:ext>
            </a:extLst>
          </p:cNvPr>
          <p:cNvSpPr txBox="1"/>
          <p:nvPr/>
        </p:nvSpPr>
        <p:spPr>
          <a:xfrm>
            <a:off x="7925150" y="1384890"/>
            <a:ext cx="3582040" cy="14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Navdih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Vizija in strategija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Spretnosti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Viri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Zaupanje v tehnologijo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579;p52">
            <a:extLst>
              <a:ext uri="{FF2B5EF4-FFF2-40B4-BE49-F238E27FC236}">
                <a16:creationId xmlns:a16="http://schemas.microsoft.com/office/drawing/2014/main" id="{D25ED540-5629-9146-8A5F-1E892FEE0386}"/>
              </a:ext>
            </a:extLst>
          </p:cNvPr>
          <p:cNvSpPr txBox="1"/>
          <p:nvPr/>
        </p:nvSpPr>
        <p:spPr>
          <a:xfrm>
            <a:off x="4110335" y="2845610"/>
            <a:ext cx="3013946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l-SI" sz="24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Temeljni</a:t>
            </a:r>
            <a:r>
              <a:rPr lang="it-IT" sz="24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element</a:t>
            </a:r>
            <a:r>
              <a:rPr lang="sl-SI" sz="24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i</a:t>
            </a:r>
            <a:endParaRPr sz="24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579;p52">
            <a:extLst>
              <a:ext uri="{FF2B5EF4-FFF2-40B4-BE49-F238E27FC236}">
                <a16:creationId xmlns:a16="http://schemas.microsoft.com/office/drawing/2014/main" id="{A7BB4158-63F4-DD42-B86E-CD65C60D608A}"/>
              </a:ext>
            </a:extLst>
          </p:cNvPr>
          <p:cNvSpPr txBox="1"/>
          <p:nvPr/>
        </p:nvSpPr>
        <p:spPr>
          <a:xfrm>
            <a:off x="4110334" y="3230331"/>
            <a:ext cx="3496059" cy="132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Edinstvena</a:t>
            </a:r>
            <a:r>
              <a:rPr lang="sl-SI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vrednostna</a:t>
            </a:r>
            <a:r>
              <a:rPr lang="it-IT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ponudba</a:t>
            </a:r>
            <a:endParaRPr lang="it-IT"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Pripovedovanje</a:t>
            </a:r>
            <a:r>
              <a:rPr lang="it-IT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zgodb</a:t>
            </a:r>
            <a:endParaRPr lang="it-IT"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Vou</a:t>
            </a:r>
            <a:r>
              <a:rPr lang="it-IT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trenutki</a:t>
            </a:r>
            <a:endParaRPr lang="it-IT"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Tehnološki</a:t>
            </a:r>
            <a:r>
              <a:rPr lang="it-IT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elementi</a:t>
            </a:r>
            <a:endParaRPr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579;p52">
            <a:extLst>
              <a:ext uri="{FF2B5EF4-FFF2-40B4-BE49-F238E27FC236}">
                <a16:creationId xmlns:a16="http://schemas.microsoft.com/office/drawing/2014/main" id="{1D7D6914-B15B-A749-956B-EF7D11984116}"/>
              </a:ext>
            </a:extLst>
          </p:cNvPr>
          <p:cNvSpPr txBox="1"/>
          <p:nvPr/>
        </p:nvSpPr>
        <p:spPr>
          <a:xfrm>
            <a:off x="7890499" y="3198835"/>
            <a:ext cx="3582040" cy="14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Interakcija pred izkušnjo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Interaktivne funkcije med izkušnjo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Nadaljnje aktivnosti po izkušnji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2813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27391</TotalTime>
  <Words>331</Words>
  <Application>Microsoft Office PowerPoint</Application>
  <PresentationFormat>Širokozaslonsko</PresentationFormat>
  <Paragraphs>63</Paragraphs>
  <Slides>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3" baseType="lpstr">
      <vt:lpstr>Arial</vt:lpstr>
      <vt:lpstr>Avenir</vt:lpstr>
      <vt:lpstr>Avenir Black</vt:lpstr>
      <vt:lpstr>Calibri</vt:lpstr>
      <vt:lpstr>Calibri Light</vt:lpstr>
      <vt:lpstr>Montserrat</vt:lpstr>
      <vt:lpstr>Noto Sans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Robz</dc:creator>
  <cp:lastModifiedBy>Katja Vuga</cp:lastModifiedBy>
  <cp:revision>1236</cp:revision>
  <dcterms:created xsi:type="dcterms:W3CDTF">2016-05-11T14:31:01Z</dcterms:created>
  <dcterms:modified xsi:type="dcterms:W3CDTF">2022-07-12T10:09:40Z</dcterms:modified>
</cp:coreProperties>
</file>