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0"/>
  </p:notesMasterIdLst>
  <p:sldIdLst>
    <p:sldId id="1296" r:id="rId2"/>
    <p:sldId id="257" r:id="rId3"/>
    <p:sldId id="1297" r:id="rId4"/>
    <p:sldId id="259" r:id="rId5"/>
    <p:sldId id="1298" r:id="rId6"/>
    <p:sldId id="261" r:id="rId7"/>
    <p:sldId id="1303" r:id="rId8"/>
    <p:sldId id="1307" r:id="rId9"/>
    <p:sldId id="1308" r:id="rId10"/>
    <p:sldId id="274" r:id="rId11"/>
    <p:sldId id="1299" r:id="rId12"/>
    <p:sldId id="264" r:id="rId13"/>
    <p:sldId id="1309" r:id="rId14"/>
    <p:sldId id="265" r:id="rId15"/>
    <p:sldId id="266" r:id="rId16"/>
    <p:sldId id="1300" r:id="rId17"/>
    <p:sldId id="268" r:id="rId18"/>
    <p:sldId id="1310" r:id="rId19"/>
    <p:sldId id="1312" r:id="rId20"/>
    <p:sldId id="269" r:id="rId21"/>
    <p:sldId id="1329" r:id="rId22"/>
    <p:sldId id="1301" r:id="rId23"/>
    <p:sldId id="1316" r:id="rId24"/>
    <p:sldId id="1317" r:id="rId25"/>
    <p:sldId id="1318" r:id="rId26"/>
    <p:sldId id="272" r:id="rId27"/>
    <p:sldId id="1328" r:id="rId28"/>
    <p:sldId id="273" r:id="rId29"/>
  </p:sldIdLst>
  <p:sldSz cx="12192000" cy="6858000"/>
  <p:notesSz cx="6858000" cy="9144000"/>
  <p:embeddedFontLst>
    <p:embeddedFont>
      <p:font typeface="Avenir" panose="020B0604020202020204" charset="0"/>
      <p:regular r:id="rId31"/>
      <p:italic r:id="rId32"/>
    </p:embeddedFont>
    <p:embeddedFont>
      <p:font typeface="Avenir Black" panose="020B0604020202020204" charset="0"/>
      <p:bold r:id="rId33"/>
      <p:italic r:id="rId34"/>
      <p:boldItalic r:id="rId35"/>
    </p:embeddedFont>
    <p:embeddedFont>
      <p:font typeface="Avenir Book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anose="00000500000000000000" pitchFamily="2" charset="-18"/>
      <p:regular r:id="rId42"/>
      <p:bold r:id="rId43"/>
      <p:italic r:id="rId44"/>
      <p:boldItalic r:id="rId45"/>
    </p:embeddedFont>
    <p:embeddedFont>
      <p:font typeface="Noto Sans" panose="020B050204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3906">
          <p15:clr>
            <a:srgbClr val="A4A3A4"/>
          </p15:clr>
        </p15:guide>
        <p15:guide id="4" pos="461">
          <p15:clr>
            <a:srgbClr val="A4A3A4"/>
          </p15:clr>
        </p15:guide>
        <p15:guide id="5" orient="horz" pos="50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B51F0D-17CB-A9D8-26CB-00B4B693B144}" name="Maire Gaffney" initials="MG" userId="S::maire@bdelonline.com::53deb49e-ea2b-4ef2-8af7-6a10eca33ca8" providerId="AD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nej C." initials="JC" lastIdx="21" clrIdx="0">
    <p:extLst>
      <p:ext uri="{19B8F6BF-5375-455C-9EA6-DF929625EA0E}">
        <p15:presenceInfo xmlns:p15="http://schemas.microsoft.com/office/powerpoint/2012/main" userId="Jernej C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794"/>
    <a:srgbClr val="7F7F7F"/>
    <a:srgbClr val="E52B7B"/>
    <a:srgbClr val="D41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550A1E-7CC6-46F1-B37D-37802F9BB92D}" v="52" dt="2022-02-11T15:03:06.405"/>
  </p1510:revLst>
</p1510:revInfo>
</file>

<file path=ppt/tableStyles.xml><?xml version="1.0" encoding="utf-8"?>
<a:tblStyleLst xmlns:a="http://schemas.openxmlformats.org/drawingml/2006/main" def="{35E8D7CE-3278-4515-8369-591D1D3D2F60}">
  <a:tblStyle styleId="{35E8D7CE-3278-4515-8369-591D1D3D2F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0"/>
    <p:restoredTop sz="94676"/>
  </p:normalViewPr>
  <p:slideViewPr>
    <p:cSldViewPr snapToGrid="0">
      <p:cViewPr varScale="1">
        <p:scale>
          <a:sx n="81" d="100"/>
          <a:sy n="81" d="100"/>
        </p:scale>
        <p:origin x="126" y="660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14d3736a2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Is there a step here before looking for stakeholders about defining the core competencies and resources that you have and those you need to pull in by working with partners?</a:t>
            </a:r>
            <a:endParaRPr dirty="0"/>
          </a:p>
        </p:txBody>
      </p:sp>
      <p:sp>
        <p:nvSpPr>
          <p:cNvPr id="230" name="Google Shape;230;g1014d3736a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Do government bodies have a role?</a:t>
            </a:r>
            <a:endParaRPr dirty="0"/>
          </a:p>
        </p:txBody>
      </p:sp>
      <p:sp>
        <p:nvSpPr>
          <p:cNvPr id="237" name="Google Shape;2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14d3736a2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Excellent slide. </a:t>
            </a:r>
            <a:endParaRPr dirty="0"/>
          </a:p>
        </p:txBody>
      </p:sp>
      <p:sp>
        <p:nvSpPr>
          <p:cNvPr id="254" name="Google Shape;254;g1014d3736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14d3736a2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Excellent slide. </a:t>
            </a:r>
            <a:endParaRPr dirty="0"/>
          </a:p>
        </p:txBody>
      </p:sp>
      <p:sp>
        <p:nvSpPr>
          <p:cNvPr id="254" name="Google Shape;254;g1014d3736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101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603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14d3736a2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" name="Google Shape;261;g1014d3736a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14d3736a2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1" name="Google Shape;261;g1014d3736a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6357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87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961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450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218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9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28624" y="513518"/>
            <a:ext cx="6811615" cy="42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200"/>
              <a:buNone/>
              <a:defRPr sz="32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528624" y="1834272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1435986" y="1834272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3" y="6356353"/>
            <a:ext cx="2743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3" y="6356353"/>
            <a:ext cx="2743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"/>
          <p:cNvSpPr/>
          <p:nvPr/>
        </p:nvSpPr>
        <p:spPr>
          <a:xfrm rot="-5400000">
            <a:off x="6245069" y="918313"/>
            <a:ext cx="6856550" cy="5051565"/>
          </a:xfrm>
          <a:custGeom>
            <a:avLst/>
            <a:gdLst/>
            <a:ahLst/>
            <a:cxnLst/>
            <a:rect l="l" t="t" r="r" b="b"/>
            <a:pathLst>
              <a:path w="7775575" h="7985044" extrusionOk="0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2"/>
              <a:buFont typeface="Arial"/>
              <a:buNone/>
            </a:pPr>
            <a:endParaRPr sz="113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716" y="3694831"/>
            <a:ext cx="2389841" cy="2182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body" idx="4"/>
          </p:nvPr>
        </p:nvSpPr>
        <p:spPr>
          <a:xfrm>
            <a:off x="528624" y="2728857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5"/>
          </p:nvPr>
        </p:nvSpPr>
        <p:spPr>
          <a:xfrm>
            <a:off x="1435986" y="2728857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" name="Google Shape;30;p3"/>
          <p:cNvCxnSpPr/>
          <p:nvPr/>
        </p:nvCxnSpPr>
        <p:spPr>
          <a:xfrm>
            <a:off x="420482" y="2585039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3"/>
          <p:cNvSpPr txBox="1">
            <a:spLocks noGrp="1"/>
          </p:cNvSpPr>
          <p:nvPr>
            <p:ph type="body" idx="6"/>
          </p:nvPr>
        </p:nvSpPr>
        <p:spPr>
          <a:xfrm>
            <a:off x="530560" y="3609976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7"/>
          </p:nvPr>
        </p:nvSpPr>
        <p:spPr>
          <a:xfrm>
            <a:off x="1437922" y="3609976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3"/>
          <p:cNvCxnSpPr/>
          <p:nvPr/>
        </p:nvCxnSpPr>
        <p:spPr>
          <a:xfrm>
            <a:off x="422418" y="3466158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3"/>
          <p:cNvSpPr txBox="1">
            <a:spLocks noGrp="1"/>
          </p:cNvSpPr>
          <p:nvPr>
            <p:ph type="body" idx="8"/>
          </p:nvPr>
        </p:nvSpPr>
        <p:spPr>
          <a:xfrm>
            <a:off x="528624" y="4504561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9"/>
          </p:nvPr>
        </p:nvSpPr>
        <p:spPr>
          <a:xfrm>
            <a:off x="1435986" y="4504561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" name="Google Shape;36;p3"/>
          <p:cNvCxnSpPr/>
          <p:nvPr/>
        </p:nvCxnSpPr>
        <p:spPr>
          <a:xfrm>
            <a:off x="420482" y="4360743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3"/>
          <p:cNvSpPr txBox="1">
            <a:spLocks noGrp="1"/>
          </p:cNvSpPr>
          <p:nvPr>
            <p:ph type="body" idx="13"/>
          </p:nvPr>
        </p:nvSpPr>
        <p:spPr>
          <a:xfrm>
            <a:off x="530560" y="5385680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  <a:defRPr sz="24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14"/>
          </p:nvPr>
        </p:nvSpPr>
        <p:spPr>
          <a:xfrm>
            <a:off x="1437922" y="5385680"/>
            <a:ext cx="5885809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53"/>
              <a:buNone/>
              <a:defRPr sz="2053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" name="Google Shape;39;p3"/>
          <p:cNvCxnSpPr/>
          <p:nvPr/>
        </p:nvCxnSpPr>
        <p:spPr>
          <a:xfrm>
            <a:off x="422418" y="5241862"/>
            <a:ext cx="7093819" cy="0"/>
          </a:xfrm>
          <a:prstGeom prst="straightConnector1">
            <a:avLst/>
          </a:prstGeom>
          <a:noFill/>
          <a:ln w="19050" cap="flat" cmpd="sng">
            <a:solidFill>
              <a:srgbClr val="FBE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Slide">
  <p:cSld name="Laptop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/>
          <p:nvPr/>
        </p:nvSpPr>
        <p:spPr>
          <a:xfrm flipH="1">
            <a:off x="0" y="0"/>
            <a:ext cx="5614877" cy="6858000"/>
          </a:xfrm>
          <a:custGeom>
            <a:avLst/>
            <a:gdLst/>
            <a:ahLst/>
            <a:cxnLst/>
            <a:rect l="l" t="t" r="r" b="b"/>
            <a:pathLst>
              <a:path w="3580946" h="10907713" extrusionOk="0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2"/>
              <a:buFont typeface="Arial"/>
              <a:buNone/>
            </a:pPr>
            <a:endParaRPr sz="113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381835" y="761961"/>
            <a:ext cx="5339109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2"/>
          </p:nvPr>
        </p:nvSpPr>
        <p:spPr>
          <a:xfrm>
            <a:off x="6381838" y="1535166"/>
            <a:ext cx="5339108" cy="468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2">
            <a:alphaModFix/>
          </a:blip>
          <a:srcRect b="8549"/>
          <a:stretch/>
        </p:blipFill>
        <p:spPr>
          <a:xfrm>
            <a:off x="1102425" y="1054225"/>
            <a:ext cx="4761625" cy="5803775"/>
          </a:xfrm>
          <a:custGeom>
            <a:avLst/>
            <a:gdLst/>
            <a:ahLst/>
            <a:cxnLst/>
            <a:rect l="l" t="t" r="r" b="b"/>
            <a:pathLst>
              <a:path w="3809685" h="4643489" extrusionOk="0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1" name="Google Shape;131;p16"/>
          <p:cNvSpPr>
            <a:spLocks noGrp="1"/>
          </p:cNvSpPr>
          <p:nvPr>
            <p:ph type="pic" idx="3"/>
          </p:nvPr>
        </p:nvSpPr>
        <p:spPr>
          <a:xfrm>
            <a:off x="1493398" y="1538952"/>
            <a:ext cx="4106403" cy="529762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6"/>
          <p:cNvSpPr/>
          <p:nvPr/>
        </p:nvSpPr>
        <p:spPr>
          <a:xfrm>
            <a:off x="2260356" y="5548861"/>
            <a:ext cx="2556720" cy="541171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145425" tIns="72700" rIns="145425" bIns="72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4"/>
              <a:buFont typeface="Arial"/>
              <a:buNone/>
            </a:pPr>
            <a:endParaRPr sz="429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4"/>
          </p:nvPr>
        </p:nvSpPr>
        <p:spPr>
          <a:xfrm>
            <a:off x="1069978" y="5644074"/>
            <a:ext cx="4826517" cy="44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>
            <a:spLocks noGrp="1"/>
          </p:cNvSpPr>
          <p:nvPr>
            <p:ph type="pic" idx="2"/>
          </p:nvPr>
        </p:nvSpPr>
        <p:spPr>
          <a:xfrm>
            <a:off x="2" y="3203071"/>
            <a:ext cx="12192000" cy="365493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0" y="697078"/>
            <a:ext cx="12192000" cy="70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4000"/>
              <a:buNone/>
              <a:defRPr sz="40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3"/>
          </p:nvPr>
        </p:nvSpPr>
        <p:spPr>
          <a:xfrm>
            <a:off x="0" y="1420135"/>
            <a:ext cx="12192000" cy="62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4"/>
          </p:nvPr>
        </p:nvSpPr>
        <p:spPr>
          <a:xfrm>
            <a:off x="0" y="2515750"/>
            <a:ext cx="12192000" cy="32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000"/>
              <a:buNone/>
              <a:defRPr sz="20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None/>
              <a:defRPr sz="3200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9" name="Google Shape;139;p17"/>
          <p:cNvGrpSpPr/>
          <p:nvPr/>
        </p:nvGrpSpPr>
        <p:grpSpPr>
          <a:xfrm>
            <a:off x="5333990" y="3125600"/>
            <a:ext cx="1457520" cy="373805"/>
            <a:chOff x="3244859" y="9754633"/>
            <a:chExt cx="1936439" cy="496630"/>
          </a:xfrm>
        </p:grpSpPr>
        <p:sp>
          <p:nvSpPr>
            <p:cNvPr id="140" name="Google Shape;140;p17"/>
            <p:cNvSpPr/>
            <p:nvPr/>
          </p:nvSpPr>
          <p:spPr>
            <a:xfrm>
              <a:off x="3244859" y="9797084"/>
              <a:ext cx="206694" cy="420436"/>
            </a:xfrm>
            <a:custGeom>
              <a:avLst/>
              <a:gdLst/>
              <a:ahLst/>
              <a:cxnLst/>
              <a:rect l="l" t="t" r="r" b="b"/>
              <a:pathLst>
                <a:path w="30" h="64" extrusionOk="0">
                  <a:moveTo>
                    <a:pt x="6" y="13"/>
                  </a:moveTo>
                  <a:cubicBezTo>
                    <a:pt x="6" y="14"/>
                    <a:pt x="6" y="21"/>
                    <a:pt x="6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9" y="27"/>
                    <a:pt x="30" y="21"/>
                  </a:cubicBezTo>
                  <a:cubicBezTo>
                    <a:pt x="29" y="21"/>
                    <a:pt x="20" y="21"/>
                    <a:pt x="20" y="21"/>
                  </a:cubicBezTo>
                  <a:cubicBezTo>
                    <a:pt x="20" y="21"/>
                    <a:pt x="20" y="15"/>
                    <a:pt x="20" y="14"/>
                  </a:cubicBezTo>
                  <a:cubicBezTo>
                    <a:pt x="20" y="13"/>
                    <a:pt x="21" y="11"/>
                    <a:pt x="23" y="11"/>
                  </a:cubicBezTo>
                  <a:cubicBezTo>
                    <a:pt x="24" y="11"/>
                    <a:pt x="27" y="11"/>
                    <a:pt x="30" y="11"/>
                  </a:cubicBezTo>
                  <a:cubicBezTo>
                    <a:pt x="30" y="10"/>
                    <a:pt x="30" y="5"/>
                    <a:pt x="30" y="0"/>
                  </a:cubicBezTo>
                  <a:cubicBezTo>
                    <a:pt x="26" y="0"/>
                    <a:pt x="22" y="0"/>
                    <a:pt x="20" y="0"/>
                  </a:cubicBezTo>
                  <a:cubicBezTo>
                    <a:pt x="6" y="0"/>
                    <a:pt x="6" y="11"/>
                    <a:pt x="6" y="13"/>
                  </a:cubicBezTo>
                  <a:close/>
                </a:path>
              </a:pathLst>
            </a:custGeom>
            <a:solidFill>
              <a:srgbClr val="FBE000"/>
            </a:solidFill>
            <a:ln>
              <a:noFill/>
            </a:ln>
          </p:spPr>
          <p:txBody>
            <a:bodyPr spcFirstLastPara="1" wrap="square" lIns="145425" tIns="72700" rIns="145425" bIns="72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4"/>
                <a:buFont typeface="Arial"/>
                <a:buNone/>
              </a:pPr>
              <a:endParaRPr sz="42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" name="Google Shape;141;p17"/>
            <p:cNvGrpSpPr/>
            <p:nvPr/>
          </p:nvGrpSpPr>
          <p:grpSpPr>
            <a:xfrm>
              <a:off x="4439081" y="9754633"/>
              <a:ext cx="742217" cy="453319"/>
              <a:chOff x="89" y="268"/>
              <a:chExt cx="316" cy="193"/>
            </a:xfrm>
          </p:grpSpPr>
          <p:sp>
            <p:nvSpPr>
              <p:cNvPr id="142" name="Google Shape;142;p17"/>
              <p:cNvSpPr/>
              <p:nvPr/>
            </p:nvSpPr>
            <p:spPr>
              <a:xfrm>
                <a:off x="89" y="268"/>
                <a:ext cx="184" cy="1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5425" tIns="72700" rIns="145425" bIns="72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94"/>
                  <a:buFont typeface="Arial"/>
                  <a:buNone/>
                </a:pPr>
                <a:endParaRPr sz="4294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227" y="290"/>
                <a:ext cx="178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64" h="61" extrusionOk="0">
                    <a:moveTo>
                      <a:pt x="64" y="37"/>
                    </a:moveTo>
                    <a:cubicBezTo>
                      <a:pt x="64" y="61"/>
                      <a:pt x="64" y="61"/>
                      <a:pt x="64" y="61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4"/>
                      <a:pt x="48" y="30"/>
                      <a:pt x="43" y="30"/>
                    </a:cubicBezTo>
                    <a:cubicBezTo>
                      <a:pt x="40" y="30"/>
                      <a:pt x="37" y="32"/>
                      <a:pt x="36" y="35"/>
                    </a:cubicBezTo>
                    <a:cubicBezTo>
                      <a:pt x="36" y="36"/>
                      <a:pt x="36" y="37"/>
                      <a:pt x="36" y="3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22" y="61"/>
                      <a:pt x="22" y="24"/>
                      <a:pt x="22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8" y="23"/>
                      <a:pt x="41" y="19"/>
                      <a:pt x="48" y="19"/>
                    </a:cubicBezTo>
                    <a:cubicBezTo>
                      <a:pt x="57" y="19"/>
                      <a:pt x="64" y="25"/>
                      <a:pt x="64" y="37"/>
                    </a:cubicBezTo>
                    <a:close/>
                    <a:moveTo>
                      <a:pt x="8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lose/>
                    <a:moveTo>
                      <a:pt x="1" y="61"/>
                    </a:move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" y="20"/>
                      <a:pt x="1" y="20"/>
                      <a:pt x="1" y="20"/>
                    </a:cubicBez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FBE000"/>
              </a:solidFill>
              <a:ln>
                <a:noFill/>
              </a:ln>
            </p:spPr>
            <p:txBody>
              <a:bodyPr spcFirstLastPara="1" wrap="square" lIns="145425" tIns="72700" rIns="145425" bIns="72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94"/>
                  <a:buFont typeface="Arial"/>
                  <a:buNone/>
                </a:pPr>
                <a:endParaRPr sz="4294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44;p17"/>
            <p:cNvSpPr/>
            <p:nvPr/>
          </p:nvSpPr>
          <p:spPr>
            <a:xfrm>
              <a:off x="3844999" y="9812041"/>
              <a:ext cx="521431" cy="439223"/>
            </a:xfrm>
            <a:custGeom>
              <a:avLst/>
              <a:gdLst/>
              <a:ahLst/>
              <a:cxnLst/>
              <a:rect l="l" t="t" r="r" b="b"/>
              <a:pathLst>
                <a:path w="64" h="53" extrusionOk="0">
                  <a:moveTo>
                    <a:pt x="57" y="20"/>
                  </a:moveTo>
                  <a:cubicBezTo>
                    <a:pt x="60" y="19"/>
                    <a:pt x="63" y="18"/>
                    <a:pt x="64" y="16"/>
                  </a:cubicBezTo>
                  <a:cubicBezTo>
                    <a:pt x="62" y="16"/>
                    <a:pt x="58" y="17"/>
                    <a:pt x="56" y="16"/>
                  </a:cubicBezTo>
                  <a:cubicBezTo>
                    <a:pt x="56" y="16"/>
                    <a:pt x="56" y="15"/>
                    <a:pt x="56" y="15"/>
                  </a:cubicBezTo>
                  <a:cubicBezTo>
                    <a:pt x="54" y="9"/>
                    <a:pt x="48" y="4"/>
                    <a:pt x="42" y="4"/>
                  </a:cubicBezTo>
                  <a:cubicBezTo>
                    <a:pt x="43" y="4"/>
                    <a:pt x="43" y="4"/>
                    <a:pt x="44" y="4"/>
                  </a:cubicBezTo>
                  <a:cubicBezTo>
                    <a:pt x="44" y="3"/>
                    <a:pt x="48" y="3"/>
                    <a:pt x="48" y="1"/>
                  </a:cubicBezTo>
                  <a:cubicBezTo>
                    <a:pt x="47" y="0"/>
                    <a:pt x="42" y="2"/>
                    <a:pt x="42" y="3"/>
                  </a:cubicBezTo>
                  <a:cubicBezTo>
                    <a:pt x="43" y="2"/>
                    <a:pt x="45" y="1"/>
                    <a:pt x="45" y="0"/>
                  </a:cubicBezTo>
                  <a:cubicBezTo>
                    <a:pt x="43" y="0"/>
                    <a:pt x="41" y="1"/>
                    <a:pt x="40" y="2"/>
                  </a:cubicBezTo>
                  <a:cubicBezTo>
                    <a:pt x="40" y="2"/>
                    <a:pt x="41" y="1"/>
                    <a:pt x="41" y="1"/>
                  </a:cubicBezTo>
                  <a:cubicBezTo>
                    <a:pt x="36" y="4"/>
                    <a:pt x="33" y="10"/>
                    <a:pt x="31" y="16"/>
                  </a:cubicBezTo>
                  <a:cubicBezTo>
                    <a:pt x="29" y="14"/>
                    <a:pt x="27" y="13"/>
                    <a:pt x="26" y="12"/>
                  </a:cubicBezTo>
                  <a:cubicBezTo>
                    <a:pt x="22" y="10"/>
                    <a:pt x="17" y="8"/>
                    <a:pt x="10" y="5"/>
                  </a:cubicBezTo>
                  <a:cubicBezTo>
                    <a:pt x="9" y="7"/>
                    <a:pt x="11" y="11"/>
                    <a:pt x="15" y="13"/>
                  </a:cubicBezTo>
                  <a:cubicBezTo>
                    <a:pt x="14" y="13"/>
                    <a:pt x="12" y="13"/>
                    <a:pt x="11" y="13"/>
                  </a:cubicBezTo>
                  <a:cubicBezTo>
                    <a:pt x="12" y="16"/>
                    <a:pt x="13" y="19"/>
                    <a:pt x="18" y="20"/>
                  </a:cubicBezTo>
                  <a:cubicBezTo>
                    <a:pt x="16" y="20"/>
                    <a:pt x="15" y="20"/>
                    <a:pt x="14" y="21"/>
                  </a:cubicBezTo>
                  <a:cubicBezTo>
                    <a:pt x="15" y="23"/>
                    <a:pt x="17" y="26"/>
                    <a:pt x="22" y="25"/>
                  </a:cubicBezTo>
                  <a:cubicBezTo>
                    <a:pt x="17" y="27"/>
                    <a:pt x="20" y="31"/>
                    <a:pt x="24" y="31"/>
                  </a:cubicBezTo>
                  <a:cubicBezTo>
                    <a:pt x="17" y="38"/>
                    <a:pt x="6" y="37"/>
                    <a:pt x="0" y="31"/>
                  </a:cubicBezTo>
                  <a:cubicBezTo>
                    <a:pt x="16" y="53"/>
                    <a:pt x="51" y="44"/>
                    <a:pt x="56" y="23"/>
                  </a:cubicBezTo>
                  <a:cubicBezTo>
                    <a:pt x="60" y="23"/>
                    <a:pt x="63" y="22"/>
                    <a:pt x="64" y="20"/>
                  </a:cubicBezTo>
                  <a:cubicBezTo>
                    <a:pt x="62" y="21"/>
                    <a:pt x="58" y="20"/>
                    <a:pt x="57" y="20"/>
                  </a:cubicBezTo>
                  <a:close/>
                </a:path>
              </a:pathLst>
            </a:custGeom>
            <a:solidFill>
              <a:srgbClr val="FBE000"/>
            </a:solidFill>
            <a:ln>
              <a:noFill/>
            </a:ln>
          </p:spPr>
          <p:txBody>
            <a:bodyPr spcFirstLastPara="1" wrap="square" lIns="145425" tIns="72700" rIns="145425" bIns="72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4"/>
                <a:buFont typeface="Arial"/>
                <a:buNone/>
              </a:pPr>
              <a:endParaRPr sz="42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5BB3F5-24E9-3E4D-AA1A-32C5CBF21DE6}"/>
              </a:ext>
            </a:extLst>
          </p:cNvPr>
          <p:cNvSpPr/>
          <p:nvPr userDrawn="1"/>
        </p:nvSpPr>
        <p:spPr>
          <a:xfrm>
            <a:off x="0" y="1837056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EC3B35-9BE5-F64A-AF9D-8AC3A68E1F83}"/>
              </a:ext>
            </a:extLst>
          </p:cNvPr>
          <p:cNvSpPr/>
          <p:nvPr userDrawn="1"/>
        </p:nvSpPr>
        <p:spPr>
          <a:xfrm>
            <a:off x="2" y="2285999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0FF00C7-7CF0-4328-B870-683CB9DA8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11714"/>
            <a:ext cx="12191998" cy="6246227"/>
          </a:xfrm>
          <a:custGeom>
            <a:avLst/>
            <a:gdLst>
              <a:gd name="connsiteX0" fmla="*/ 0 w 7775574"/>
              <a:gd name="connsiteY0" fmla="*/ 0 h 9934683"/>
              <a:gd name="connsiteX1" fmla="*/ 434047 w 7775574"/>
              <a:gd name="connsiteY1" fmla="*/ 0 h 9934683"/>
              <a:gd name="connsiteX2" fmla="*/ 7775574 w 7775574"/>
              <a:gd name="connsiteY2" fmla="*/ 9181185 h 9934683"/>
              <a:gd name="connsiteX3" fmla="*/ 7775574 w 7775574"/>
              <a:gd name="connsiteY3" fmla="*/ 9934683 h 9934683"/>
              <a:gd name="connsiteX4" fmla="*/ 0 w 7775574"/>
              <a:gd name="connsiteY4" fmla="*/ 5860760 h 993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4" h="9934683">
                <a:moveTo>
                  <a:pt x="0" y="0"/>
                </a:moveTo>
                <a:lnTo>
                  <a:pt x="434047" y="0"/>
                </a:lnTo>
                <a:lnTo>
                  <a:pt x="7775574" y="9181185"/>
                </a:lnTo>
                <a:lnTo>
                  <a:pt x="7775574" y="9934683"/>
                </a:lnTo>
                <a:lnTo>
                  <a:pt x="0" y="5860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390727-7F66-4BB0-A4EA-A164CFE7F1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935305A0-DFDB-0740-B78F-607AFB513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95" y="388754"/>
            <a:ext cx="3350570" cy="445340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Who We Are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5FF2D31E-F4F5-EE49-8797-F33210C2C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095" y="1014676"/>
            <a:ext cx="6863977" cy="1119578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1F1302-F3E5-084F-8496-1FCC9DC4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8" y="4317283"/>
            <a:ext cx="2389841" cy="2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E086-18B9-5649-9568-26BC78AAA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2" cy="3429000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877FC-2948-4DEE-B89B-2A104979F3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C798230-24D5-8043-8C18-DA95C5617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404CB58A-30DC-2049-8F17-6840F5F92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37D00C-3B07-3444-BD7D-28589C271E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203071"/>
            <a:ext cx="12192000" cy="3654930"/>
          </a:xfrm>
          <a:custGeom>
            <a:avLst/>
            <a:gdLst>
              <a:gd name="connsiteX0" fmla="*/ 7767012 w 7775575"/>
              <a:gd name="connsiteY0" fmla="*/ 1509411 h 5813200"/>
              <a:gd name="connsiteX1" fmla="*/ 7767012 w 7775575"/>
              <a:gd name="connsiteY1" fmla="*/ 3287485 h 5813200"/>
              <a:gd name="connsiteX2" fmla="*/ 7775575 w 7775575"/>
              <a:gd name="connsiteY2" fmla="*/ 3287485 h 5813200"/>
              <a:gd name="connsiteX3" fmla="*/ 7775575 w 7775575"/>
              <a:gd name="connsiteY3" fmla="*/ 4794552 h 5813200"/>
              <a:gd name="connsiteX4" fmla="*/ 7775574 w 7775575"/>
              <a:gd name="connsiteY4" fmla="*/ 4794552 h 5813200"/>
              <a:gd name="connsiteX5" fmla="*/ 7775574 w 7775575"/>
              <a:gd name="connsiteY5" fmla="*/ 5813199 h 5813200"/>
              <a:gd name="connsiteX6" fmla="*/ 7767012 w 7775575"/>
              <a:gd name="connsiteY6" fmla="*/ 5813199 h 5813200"/>
              <a:gd name="connsiteX7" fmla="*/ 7767012 w 7775575"/>
              <a:gd name="connsiteY7" fmla="*/ 5813200 h 5813200"/>
              <a:gd name="connsiteX8" fmla="*/ 1845662 w 7775575"/>
              <a:gd name="connsiteY8" fmla="*/ 5813200 h 5813200"/>
              <a:gd name="connsiteX9" fmla="*/ 1845665 w 7775575"/>
              <a:gd name="connsiteY9" fmla="*/ 5813199 h 5813200"/>
              <a:gd name="connsiteX10" fmla="*/ 1441454 w 7775575"/>
              <a:gd name="connsiteY10" fmla="*/ 5813199 h 5813200"/>
              <a:gd name="connsiteX11" fmla="*/ 1441451 w 7775575"/>
              <a:gd name="connsiteY11" fmla="*/ 5813200 h 5813200"/>
              <a:gd name="connsiteX12" fmla="*/ 0 w 7775575"/>
              <a:gd name="connsiteY12" fmla="*/ 5813198 h 5813200"/>
              <a:gd name="connsiteX13" fmla="*/ 1 w 7775575"/>
              <a:gd name="connsiteY13" fmla="*/ 4485898 h 5813200"/>
              <a:gd name="connsiteX14" fmla="*/ 7767013 w 7775575"/>
              <a:gd name="connsiteY14" fmla="*/ 0 h 5813200"/>
              <a:gd name="connsiteX15" fmla="*/ 7767012 w 7775575"/>
              <a:gd name="connsiteY15" fmla="*/ 1354507 h 5813200"/>
              <a:gd name="connsiteX16" fmla="*/ 1 w 7775575"/>
              <a:gd name="connsiteY16" fmla="*/ 4330994 h 5813200"/>
              <a:gd name="connsiteX17" fmla="*/ 0 w 7775575"/>
              <a:gd name="connsiteY17" fmla="*/ 2976488 h 58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575" h="5813200">
                <a:moveTo>
                  <a:pt x="7767012" y="1509411"/>
                </a:moveTo>
                <a:lnTo>
                  <a:pt x="7767012" y="3287485"/>
                </a:lnTo>
                <a:lnTo>
                  <a:pt x="7775575" y="3287485"/>
                </a:lnTo>
                <a:lnTo>
                  <a:pt x="7775575" y="4794552"/>
                </a:lnTo>
                <a:lnTo>
                  <a:pt x="7775574" y="4794552"/>
                </a:lnTo>
                <a:lnTo>
                  <a:pt x="7775574" y="5813199"/>
                </a:lnTo>
                <a:lnTo>
                  <a:pt x="7767012" y="5813199"/>
                </a:lnTo>
                <a:lnTo>
                  <a:pt x="7767012" y="5813200"/>
                </a:lnTo>
                <a:lnTo>
                  <a:pt x="1845662" y="5813200"/>
                </a:lnTo>
                <a:lnTo>
                  <a:pt x="1845665" y="5813199"/>
                </a:lnTo>
                <a:lnTo>
                  <a:pt x="1441454" y="5813199"/>
                </a:lnTo>
                <a:lnTo>
                  <a:pt x="1441451" y="5813200"/>
                </a:lnTo>
                <a:lnTo>
                  <a:pt x="0" y="5813198"/>
                </a:lnTo>
                <a:lnTo>
                  <a:pt x="1" y="4485898"/>
                </a:lnTo>
                <a:close/>
                <a:moveTo>
                  <a:pt x="7767013" y="0"/>
                </a:moveTo>
                <a:lnTo>
                  <a:pt x="7767012" y="1354507"/>
                </a:lnTo>
                <a:lnTo>
                  <a:pt x="1" y="4330994"/>
                </a:lnTo>
                <a:lnTo>
                  <a:pt x="0" y="2976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B7B4ED83-5F90-2647-9635-E1BDC870E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7078"/>
            <a:ext cx="12192000" cy="708318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BBC9E2E-A9B8-584E-A1A4-12C8CDF35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420135"/>
            <a:ext cx="12192000" cy="6267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3">
  <p:cSld name="Photo Slide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>
            <a:spLocks noGrp="1"/>
          </p:cNvSpPr>
          <p:nvPr>
            <p:ph type="pic" idx="2"/>
          </p:nvPr>
        </p:nvSpPr>
        <p:spPr>
          <a:xfrm>
            <a:off x="0" y="3695700"/>
            <a:ext cx="3886199" cy="31623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"/>
          <p:cNvSpPr>
            <a:spLocks noGrp="1"/>
          </p:cNvSpPr>
          <p:nvPr>
            <p:ph type="pic" idx="3"/>
          </p:nvPr>
        </p:nvSpPr>
        <p:spPr>
          <a:xfrm>
            <a:off x="4165600" y="4170099"/>
            <a:ext cx="3886199" cy="268790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7"/>
          <p:cNvSpPr>
            <a:spLocks noGrp="1"/>
          </p:cNvSpPr>
          <p:nvPr>
            <p:ph type="pic" idx="4"/>
          </p:nvPr>
        </p:nvSpPr>
        <p:spPr>
          <a:xfrm>
            <a:off x="8305801" y="3695700"/>
            <a:ext cx="3886199" cy="31623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-2" y="735521"/>
            <a:ext cx="12192002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5"/>
          </p:nvPr>
        </p:nvSpPr>
        <p:spPr>
          <a:xfrm>
            <a:off x="-1" y="1498690"/>
            <a:ext cx="12192000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4">
  <p:cSld name="Photo Slide 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>
            <a:spLocks noGrp="1"/>
          </p:cNvSpPr>
          <p:nvPr>
            <p:ph type="pic" idx="2"/>
          </p:nvPr>
        </p:nvSpPr>
        <p:spPr>
          <a:xfrm>
            <a:off x="-1" y="1"/>
            <a:ext cx="12192000" cy="313668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-1" y="3635354"/>
            <a:ext cx="12192002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3"/>
          </p:nvPr>
        </p:nvSpPr>
        <p:spPr>
          <a:xfrm>
            <a:off x="0" y="4398523"/>
            <a:ext cx="12192000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uropean Map Slide">
  <p:cSld name="European Map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491065" y="655087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491067" y="1428292"/>
            <a:ext cx="11260666" cy="166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Slide ">
  <p:cSld name="One Column Slide 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1"/>
          <p:cNvSpPr/>
          <p:nvPr/>
        </p:nvSpPr>
        <p:spPr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465666" y="1247754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2"/>
          </p:nvPr>
        </p:nvSpPr>
        <p:spPr>
          <a:xfrm>
            <a:off x="465668" y="2020959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1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Slide ">
  <p:cSld name="Two Column Slide 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2"/>
          <p:cNvSpPr/>
          <p:nvPr/>
        </p:nvSpPr>
        <p:spPr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xfrm>
            <a:off x="465666" y="1264687"/>
            <a:ext cx="1126066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2"/>
          </p:nvPr>
        </p:nvSpPr>
        <p:spPr>
          <a:xfrm>
            <a:off x="465668" y="2170587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Slide - Pink Heading">
  <p:cSld name="One Column Slide - Pink Heading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-1" y="1"/>
            <a:ext cx="12192000" cy="1889435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>
            <a:spLocks noGrp="1"/>
          </p:cNvSpPr>
          <p:nvPr>
            <p:ph type="sldNum" idx="12"/>
          </p:nvPr>
        </p:nvSpPr>
        <p:spPr>
          <a:xfrm>
            <a:off x="7722020" y="6560800"/>
            <a:ext cx="4301302" cy="22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body" idx="1"/>
          </p:nvPr>
        </p:nvSpPr>
        <p:spPr>
          <a:xfrm>
            <a:off x="465666" y="440268"/>
            <a:ext cx="11260668" cy="128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body" idx="2"/>
          </p:nvPr>
        </p:nvSpPr>
        <p:spPr>
          <a:xfrm>
            <a:off x="465668" y="2087459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1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1296816"/>
            <a:ext cx="685800" cy="58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Slide - Pink Heading">
  <p:cSld name="Two Column Slide - Pink Heading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/>
          <p:nvPr/>
        </p:nvSpPr>
        <p:spPr>
          <a:xfrm>
            <a:off x="-1" y="1"/>
            <a:ext cx="12192000" cy="1889435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465666" y="440268"/>
            <a:ext cx="11260668" cy="120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2"/>
          </p:nvPr>
        </p:nvSpPr>
        <p:spPr>
          <a:xfrm>
            <a:off x="465668" y="2170587"/>
            <a:ext cx="11260666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1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5070" r="24004" b="52268"/>
          <a:stretch/>
        </p:blipFill>
        <p:spPr>
          <a:xfrm>
            <a:off x="11184467" y="1296816"/>
            <a:ext cx="685800" cy="58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Slide - Yelllow">
  <p:cSld name="Phone Slide - Yelllow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>
            <a:off x="6577123" y="0"/>
            <a:ext cx="5614877" cy="6858000"/>
          </a:xfrm>
          <a:custGeom>
            <a:avLst/>
            <a:gdLst/>
            <a:ahLst/>
            <a:cxnLst/>
            <a:rect l="l" t="t" r="r" b="b"/>
            <a:pathLst>
              <a:path w="3580946" h="10907713" extrusionOk="0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2"/>
              <a:buFont typeface="Arial"/>
              <a:buNone/>
            </a:pPr>
            <a:endParaRPr sz="113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77123" y="1619604"/>
            <a:ext cx="4625130" cy="5238394"/>
          </a:xfrm>
          <a:custGeom>
            <a:avLst/>
            <a:gdLst/>
            <a:ahLst/>
            <a:cxnLst/>
            <a:rect l="l" t="t" r="r" b="b"/>
            <a:pathLst>
              <a:path w="4991918" h="5653816" extrusionOk="0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3" name="Google Shape;123;p15"/>
          <p:cNvSpPr>
            <a:spLocks noGrp="1"/>
          </p:cNvSpPr>
          <p:nvPr>
            <p:ph type="pic" idx="2"/>
          </p:nvPr>
        </p:nvSpPr>
        <p:spPr>
          <a:xfrm>
            <a:off x="7020057" y="3028280"/>
            <a:ext cx="3691822" cy="3829719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5"/>
          <p:cNvSpPr txBox="1">
            <a:spLocks noGrp="1"/>
          </p:cNvSpPr>
          <p:nvPr>
            <p:ph type="body" idx="1"/>
          </p:nvPr>
        </p:nvSpPr>
        <p:spPr>
          <a:xfrm>
            <a:off x="481122" y="807487"/>
            <a:ext cx="5614878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  <a:defRPr sz="3600" b="1" i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3"/>
          </p:nvPr>
        </p:nvSpPr>
        <p:spPr>
          <a:xfrm>
            <a:off x="481124" y="1580692"/>
            <a:ext cx="5614877" cy="410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 i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None/>
              <a:defRPr sz="2012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designtools.org/tools/ecosystem-ma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jingculturecommerce.com/sanxingdui-museum-tencent-ip-partnership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eonline.org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jingculturecommerce.com/valentine-museum-artglass-monument-avenue-ar-tour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o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nationaleonline.org/" TargetMode="External"/><Relationship Id="rId3" Type="http://schemas.openxmlformats.org/officeDocument/2006/relationships/hyperlink" Target="https://cutt.ly/sEuwzH0" TargetMode="External"/><Relationship Id="rId7" Type="http://schemas.openxmlformats.org/officeDocument/2006/relationships/hyperlink" Target="https://cutt.ly/7WzKssj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utt.ly/1RLbR4x" TargetMode="External"/><Relationship Id="rId5" Type="http://schemas.openxmlformats.org/officeDocument/2006/relationships/hyperlink" Target="https://cutt.ly/EnTxXXB" TargetMode="External"/><Relationship Id="rId10" Type="http://schemas.openxmlformats.org/officeDocument/2006/relationships/hyperlink" Target="https://www.miro.com/" TargetMode="External"/><Relationship Id="rId4" Type="http://schemas.openxmlformats.org/officeDocument/2006/relationships/hyperlink" Target="https://cutt.ly/ZEuo94l" TargetMode="External"/><Relationship Id="rId9" Type="http://schemas.openxmlformats.org/officeDocument/2006/relationships/hyperlink" Target="https://cutt.ly/7Wz6mz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knightfoundation.org/reports/digital-readiness-and-innovation-in-museum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7AA55235-BF03-B149-8853-9F3B003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-2" y="0"/>
            <a:ext cx="12191998" cy="6858000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27" y="906514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-9" y="3743416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solidFill>
                  <a:schemeClr val="bg1"/>
                </a:solidFill>
              </a:rPr>
              <a:t>Modul 6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Google Shape;153;p18">
            <a:extLst>
              <a:ext uri="{FF2B5EF4-FFF2-40B4-BE49-F238E27FC236}">
                <a16:creationId xmlns:a16="http://schemas.microsoft.com/office/drawing/2014/main" id="{ABFC28A1-491C-0546-A253-1F9B4F93B941}"/>
              </a:ext>
            </a:extLst>
          </p:cNvPr>
          <p:cNvSpPr txBox="1"/>
          <p:nvPr/>
        </p:nvSpPr>
        <p:spPr>
          <a:xfrm>
            <a:off x="0" y="4645966"/>
            <a:ext cx="12192000" cy="115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Sodelovanje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z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drugimi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pri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varovanju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ohranjanju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promociji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kulturne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dediščine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ravni</a:t>
            </a:r>
            <a:r>
              <a:rPr lang="en-US" sz="36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destinacije</a:t>
            </a:r>
            <a:endParaRPr sz="36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36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A7F8234-5D8D-1047-9DA7-E673F121D96E}"/>
              </a:ext>
            </a:extLst>
          </p:cNvPr>
          <p:cNvSpPr/>
          <p:nvPr/>
        </p:nvSpPr>
        <p:spPr>
          <a:xfrm>
            <a:off x="1435100" y="1455866"/>
            <a:ext cx="4102100" cy="5402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7" name="Google Shape;297;p34"/>
          <p:cNvSpPr txBox="1">
            <a:spLocks noGrp="1"/>
          </p:cNvSpPr>
          <p:nvPr>
            <p:ph type="body" idx="1"/>
          </p:nvPr>
        </p:nvSpPr>
        <p:spPr>
          <a:xfrm>
            <a:off x="6096000" y="761961"/>
            <a:ext cx="5339109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 err="1"/>
              <a:t>Študija</a:t>
            </a:r>
            <a:r>
              <a:rPr lang="en-US" dirty="0"/>
              <a:t> </a:t>
            </a:r>
            <a:r>
              <a:rPr lang="en-US" dirty="0" err="1"/>
              <a:t>primera</a:t>
            </a:r>
            <a:endParaRPr lang="it-IT" dirty="0"/>
          </a:p>
        </p:txBody>
      </p:sp>
      <p:pic>
        <p:nvPicPr>
          <p:cNvPr id="2" name="Immagine 2">
            <a:hlinkClick r:id="rId3"/>
            <a:extLst>
              <a:ext uri="{FF2B5EF4-FFF2-40B4-BE49-F238E27FC236}">
                <a16:creationId xmlns:a16="http://schemas.microsoft.com/office/drawing/2014/main" id="{7CD3EB61-8149-4BCA-B6F8-2AFF3891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79" y="2083658"/>
            <a:ext cx="3869541" cy="3869541"/>
          </a:xfrm>
          <a:prstGeom prst="rect">
            <a:avLst/>
          </a:prstGeom>
        </p:spPr>
      </p:pic>
      <p:sp>
        <p:nvSpPr>
          <p:cNvPr id="5" name="Google Shape;207;p24">
            <a:extLst>
              <a:ext uri="{FF2B5EF4-FFF2-40B4-BE49-F238E27FC236}">
                <a16:creationId xmlns:a16="http://schemas.microsoft.com/office/drawing/2014/main" id="{1D8BFD94-3BA6-5342-A4A7-FDFD2CEFF9F6}"/>
              </a:ext>
            </a:extLst>
          </p:cNvPr>
          <p:cNvSpPr txBox="1">
            <a:spLocks/>
          </p:cNvSpPr>
          <p:nvPr/>
        </p:nvSpPr>
        <p:spPr>
          <a:xfrm>
            <a:off x="6096000" y="1606848"/>
            <a:ext cx="5867400" cy="482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Izi.TRAVEL je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odprta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brezplačna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platforma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pripovedovanje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zgodb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, ki se je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rodila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leta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2011 z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namenom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povezati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mesta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muzeje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njihove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zgodbe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s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popotniki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. </a:t>
            </a:r>
          </a:p>
          <a:p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Platforma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je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ustvarila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dinamično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središče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kjer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lahko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na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tisoče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ponudnikov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vsebin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preprosto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ustvarja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multimedijske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vodnike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milijone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popotnikov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. Ta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sodelovalni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pristop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omogoča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vs</a:t>
            </a:r>
            <a:r>
              <a:rPr lang="sl-SI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akomur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ustvarja</a:t>
            </a:r>
            <a:r>
              <a:rPr lang="sl-SI" sz="2400" dirty="0">
                <a:solidFill>
                  <a:srgbClr val="E43794"/>
                </a:solidFill>
                <a:latin typeface="Avenir Book" panose="02000503020000020003" pitchFamily="2" charset="0"/>
              </a:rPr>
              <a:t>n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j</a:t>
            </a:r>
            <a:r>
              <a:rPr lang="sl-SI" sz="2400" dirty="0">
                <a:solidFill>
                  <a:srgbClr val="E43794"/>
                </a:solidFill>
                <a:latin typeface="Avenir Book" panose="02000503020000020003" pitchFamily="2" charset="0"/>
              </a:rPr>
              <a:t>e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vsebine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muzeje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mesta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kar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obiskovalcem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zagotavlja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zanimive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vsebine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omogoča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hitro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rast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platforme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8" name="Google Shape;224;p26">
            <a:extLst>
              <a:ext uri="{FF2B5EF4-FFF2-40B4-BE49-F238E27FC236}">
                <a16:creationId xmlns:a16="http://schemas.microsoft.com/office/drawing/2014/main" id="{E04771A6-0D23-924C-8592-A560688A00C8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4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644206"/>
            <a:ext cx="7735886" cy="1277729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 err="1"/>
              <a:t>Vključevanje</a:t>
            </a:r>
            <a:r>
              <a:rPr lang="en-US" sz="4000" dirty="0"/>
              <a:t> </a:t>
            </a:r>
            <a:r>
              <a:rPr lang="en-US" sz="4000" dirty="0" err="1"/>
              <a:t>zainteresiranih</a:t>
            </a:r>
            <a:r>
              <a:rPr lang="en-US" sz="4000" dirty="0"/>
              <a:t> </a:t>
            </a:r>
            <a:r>
              <a:rPr lang="en-US" sz="4000" dirty="0" err="1"/>
              <a:t>strani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0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body" idx="1"/>
          </p:nvPr>
        </p:nvSpPr>
        <p:spPr>
          <a:xfrm>
            <a:off x="465534" y="546948"/>
            <a:ext cx="11260668" cy="76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VKLJUČEVANJE IN SODELOVANJE</a:t>
            </a:r>
            <a:endParaRPr dirty="0"/>
          </a:p>
        </p:txBody>
      </p:sp>
      <p:sp>
        <p:nvSpPr>
          <p:cNvPr id="224" name="Google Shape;224;p26"/>
          <p:cNvSpPr txBox="1">
            <a:spLocks noGrp="1"/>
          </p:cNvSpPr>
          <p:nvPr>
            <p:ph type="sldNum" idx="4294967295"/>
          </p:nvPr>
        </p:nvSpPr>
        <p:spPr>
          <a:xfrm>
            <a:off x="7889875" y="6561138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465402" y="2517252"/>
            <a:ext cx="11260800" cy="3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sl-SI" dirty="0"/>
              <a:t>obogatenih</a:t>
            </a:r>
            <a:r>
              <a:rPr lang="en-US" dirty="0"/>
              <a:t> </a:t>
            </a:r>
            <a:r>
              <a:rPr lang="en-US" dirty="0" err="1"/>
              <a:t>turističnih</a:t>
            </a:r>
            <a:r>
              <a:rPr lang="en-US" dirty="0"/>
              <a:t> </a:t>
            </a:r>
            <a:r>
              <a:rPr lang="sl-SI" dirty="0"/>
              <a:t>izkušenj</a:t>
            </a:r>
            <a:r>
              <a:rPr lang="en-US" dirty="0"/>
              <a:t> </a:t>
            </a:r>
            <a:r>
              <a:rPr lang="en-US" dirty="0" err="1"/>
              <a:t>zajemajo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različna</a:t>
            </a:r>
            <a:r>
              <a:rPr lang="en-US" dirty="0"/>
              <a:t> </a:t>
            </a:r>
            <a:r>
              <a:rPr lang="en-US" dirty="0" err="1"/>
              <a:t>področja</a:t>
            </a:r>
            <a:r>
              <a:rPr lang="en-US" dirty="0"/>
              <a:t>,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pogosto</a:t>
            </a:r>
            <a:r>
              <a:rPr lang="en-US" dirty="0"/>
              <a:t> </a:t>
            </a:r>
            <a:r>
              <a:rPr lang="en-US" dirty="0" err="1">
                <a:solidFill>
                  <a:srgbClr val="E43794"/>
                </a:solidFill>
              </a:rPr>
              <a:t>vključujejo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različne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poklice</a:t>
            </a:r>
            <a:r>
              <a:rPr lang="en-US" dirty="0">
                <a:solidFill>
                  <a:srgbClr val="E43794"/>
                </a:solidFill>
              </a:rPr>
              <a:t>, </a:t>
            </a:r>
            <a:r>
              <a:rPr lang="en-US" dirty="0" err="1">
                <a:solidFill>
                  <a:srgbClr val="E43794"/>
                </a:solidFill>
              </a:rPr>
              <a:t>institucije</a:t>
            </a:r>
            <a:r>
              <a:rPr lang="en-US" dirty="0">
                <a:solidFill>
                  <a:srgbClr val="E43794"/>
                </a:solidFill>
              </a:rPr>
              <a:t>, </a:t>
            </a:r>
            <a:r>
              <a:rPr lang="en-US" dirty="0" err="1">
                <a:solidFill>
                  <a:srgbClr val="E43794"/>
                </a:solidFill>
              </a:rPr>
              <a:t>znanja</a:t>
            </a:r>
            <a:r>
              <a:rPr lang="en-US" dirty="0">
                <a:solidFill>
                  <a:srgbClr val="E43794"/>
                </a:solidFill>
              </a:rPr>
              <a:t> in </a:t>
            </a:r>
            <a:r>
              <a:rPr lang="en-US" dirty="0" err="1">
                <a:solidFill>
                  <a:srgbClr val="E43794"/>
                </a:solidFill>
              </a:rPr>
              <a:t>stališča</a:t>
            </a:r>
            <a:r>
              <a:rPr lang="en-US" dirty="0"/>
              <a:t>,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zahteva</a:t>
            </a:r>
            <a:r>
              <a:rPr lang="en-US" dirty="0"/>
              <a:t> </a:t>
            </a:r>
            <a:r>
              <a:rPr lang="en-US" dirty="0" err="1"/>
              <a:t>vzpostavitev</a:t>
            </a:r>
            <a:r>
              <a:rPr lang="en-US" dirty="0"/>
              <a:t> </a:t>
            </a:r>
            <a:r>
              <a:rPr lang="en-US" dirty="0" err="1"/>
              <a:t>sodelovanja</a:t>
            </a:r>
            <a:r>
              <a:rPr lang="en-US" dirty="0"/>
              <a:t>, ki </a:t>
            </a:r>
            <a:r>
              <a:rPr lang="en-US" dirty="0" err="1"/>
              <a:t>zahteva</a:t>
            </a:r>
            <a:r>
              <a:rPr lang="en-US" dirty="0"/>
              <a:t> </a:t>
            </a:r>
            <a:r>
              <a:rPr lang="en-US" dirty="0" err="1">
                <a:solidFill>
                  <a:srgbClr val="E43794"/>
                </a:solidFill>
              </a:rPr>
              <a:t>pripravo</a:t>
            </a:r>
            <a:r>
              <a:rPr lang="en-US" dirty="0">
                <a:solidFill>
                  <a:srgbClr val="E43794"/>
                </a:solidFill>
              </a:rPr>
              <a:t>, </a:t>
            </a:r>
            <a:r>
              <a:rPr lang="en-US" dirty="0" err="1">
                <a:solidFill>
                  <a:srgbClr val="E43794"/>
                </a:solidFill>
              </a:rPr>
              <a:t>argumentacijo</a:t>
            </a:r>
            <a:r>
              <a:rPr lang="en-US" dirty="0">
                <a:solidFill>
                  <a:srgbClr val="E43794"/>
                </a:solidFill>
              </a:rPr>
              <a:t> in </a:t>
            </a:r>
            <a:r>
              <a:rPr lang="en-US" dirty="0" err="1">
                <a:solidFill>
                  <a:srgbClr val="E43794"/>
                </a:solidFill>
              </a:rPr>
              <a:t>doseganje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soglasja</a:t>
            </a:r>
            <a:r>
              <a:rPr lang="en-US" dirty="0">
                <a:solidFill>
                  <a:srgbClr val="E43794"/>
                </a:solidFill>
              </a:rPr>
              <a:t>.</a:t>
            </a:r>
            <a:endParaRPr dirty="0">
              <a:solidFill>
                <a:srgbClr val="E43794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solidFill>
                <a:srgbClr val="E4379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r>
              <a:rPr lang="en-US" dirty="0" err="1"/>
              <a:t>Univerzalnega</a:t>
            </a:r>
            <a:r>
              <a:rPr lang="en-US" dirty="0"/>
              <a:t> </a:t>
            </a:r>
            <a:r>
              <a:rPr lang="en-US" dirty="0" err="1"/>
              <a:t>recepta</a:t>
            </a:r>
            <a:r>
              <a:rPr lang="en-US" dirty="0"/>
              <a:t> za </a:t>
            </a:r>
            <a:r>
              <a:rPr lang="en-US" dirty="0" err="1"/>
              <a:t>delo</a:t>
            </a:r>
            <a:r>
              <a:rPr lang="en-US" dirty="0"/>
              <a:t> v </a:t>
            </a:r>
            <a:r>
              <a:rPr lang="en-US" dirty="0" err="1"/>
              <a:t>interdisciplinarnih</a:t>
            </a:r>
            <a:r>
              <a:rPr lang="en-US" dirty="0"/>
              <a:t> </a:t>
            </a:r>
            <a:r>
              <a:rPr lang="en-US" dirty="0" err="1"/>
              <a:t>skupinah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, </a:t>
            </a:r>
            <a:r>
              <a:rPr lang="en-US" dirty="0" err="1"/>
              <a:t>vendar</a:t>
            </a:r>
            <a:r>
              <a:rPr lang="en-US" dirty="0"/>
              <a:t> </a:t>
            </a:r>
            <a:r>
              <a:rPr lang="en-US" dirty="0" err="1"/>
              <a:t>moramo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pobudniki</a:t>
            </a:r>
            <a:r>
              <a:rPr lang="en-US" dirty="0"/>
              <a:t> </a:t>
            </a:r>
            <a:r>
              <a:rPr lang="en-US" dirty="0" err="1"/>
              <a:t>projekta</a:t>
            </a:r>
            <a:r>
              <a:rPr lang="en-US" dirty="0"/>
              <a:t> </a:t>
            </a:r>
            <a:r>
              <a:rPr lang="en-US" dirty="0" err="1">
                <a:solidFill>
                  <a:srgbClr val="E43794"/>
                </a:solidFill>
              </a:rPr>
              <a:t>že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na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samem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začetku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obvestiti</a:t>
            </a:r>
            <a:r>
              <a:rPr lang="en-US" dirty="0">
                <a:solidFill>
                  <a:srgbClr val="E43794"/>
                </a:solidFill>
              </a:rPr>
              <a:t> in </a:t>
            </a:r>
            <a:r>
              <a:rPr lang="en-US" dirty="0" err="1">
                <a:solidFill>
                  <a:srgbClr val="E43794"/>
                </a:solidFill>
              </a:rPr>
              <a:t>vključiti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vse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zainteresirane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strani</a:t>
            </a:r>
            <a:r>
              <a:rPr lang="en-US" dirty="0"/>
              <a:t> o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interesih</a:t>
            </a:r>
            <a:r>
              <a:rPr lang="en-US" dirty="0"/>
              <a:t>, </a:t>
            </a:r>
            <a:r>
              <a:rPr lang="en-US" dirty="0" err="1"/>
              <a:t>načrtih</a:t>
            </a:r>
            <a:r>
              <a:rPr lang="en-US" dirty="0"/>
              <a:t> in </a:t>
            </a:r>
            <a:r>
              <a:rPr lang="en-US" dirty="0" err="1"/>
              <a:t>časovni</a:t>
            </a:r>
            <a:r>
              <a:rPr lang="sl-SI" dirty="0" err="1"/>
              <a:t>cah</a:t>
            </a:r>
            <a:r>
              <a:rPr lang="en-US" dirty="0"/>
              <a:t>, da </a:t>
            </a:r>
            <a:r>
              <a:rPr lang="sl-SI" dirty="0"/>
              <a:t>postavimo</a:t>
            </a:r>
            <a:r>
              <a:rPr lang="en-US" dirty="0"/>
              <a:t> </a:t>
            </a:r>
            <a:r>
              <a:rPr lang="en-US" dirty="0" err="1"/>
              <a:t>okvir</a:t>
            </a:r>
            <a:r>
              <a:rPr lang="sl-SI" dirty="0"/>
              <a:t>e</a:t>
            </a:r>
            <a:r>
              <a:rPr lang="en-US" dirty="0"/>
              <a:t> za </a:t>
            </a:r>
            <a:r>
              <a:rPr lang="en-US" dirty="0" err="1"/>
              <a:t>sodelovanje</a:t>
            </a:r>
            <a:r>
              <a:rPr lang="en-US" dirty="0"/>
              <a:t> in </a:t>
            </a:r>
            <a:r>
              <a:rPr lang="en-US" dirty="0" err="1"/>
              <a:t>morebitno</a:t>
            </a:r>
            <a:r>
              <a:rPr lang="en-US" dirty="0"/>
              <a:t> </a:t>
            </a:r>
            <a:r>
              <a:rPr lang="en-US" dirty="0" err="1"/>
              <a:t>vključevanje</a:t>
            </a:r>
            <a:r>
              <a:rPr lang="en-US" dirty="0"/>
              <a:t>. </a:t>
            </a:r>
            <a:r>
              <a:rPr lang="en-US" dirty="0" err="1">
                <a:solidFill>
                  <a:srgbClr val="E43794"/>
                </a:solidFill>
              </a:rPr>
              <a:t>Transparentna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komunikacija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/>
              <a:t>zagotavlja</a:t>
            </a:r>
            <a:r>
              <a:rPr lang="en-US" dirty="0"/>
              <a:t> </a:t>
            </a:r>
            <a:r>
              <a:rPr lang="en-US" dirty="0" err="1"/>
              <a:t>pošteno</a:t>
            </a:r>
            <a:r>
              <a:rPr lang="en-US" dirty="0"/>
              <a:t> </a:t>
            </a:r>
            <a:r>
              <a:rPr lang="en-US" dirty="0" err="1"/>
              <a:t>priložnost</a:t>
            </a:r>
            <a:r>
              <a:rPr lang="en-US" dirty="0"/>
              <a:t> za </a:t>
            </a:r>
            <a:r>
              <a:rPr lang="en-US" dirty="0" err="1"/>
              <a:t>sodelovanje</a:t>
            </a:r>
            <a:r>
              <a:rPr lang="en-US" dirty="0"/>
              <a:t> </a:t>
            </a:r>
            <a:r>
              <a:rPr lang="en-US" dirty="0" err="1"/>
              <a:t>zainteresiranih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.</a:t>
            </a:r>
            <a:endParaRPr dirty="0">
              <a:solidFill>
                <a:srgbClr val="E4379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sldNum" idx="4294967295"/>
          </p:nvPr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5437" y="4444593"/>
            <a:ext cx="3690999" cy="219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body" idx="2"/>
          </p:nvPr>
        </p:nvSpPr>
        <p:spPr>
          <a:xfrm>
            <a:off x="465534" y="3472964"/>
            <a:ext cx="8266986" cy="320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buSzPts val="1200"/>
            </a:pPr>
            <a:r>
              <a:rPr lang="sl-SI" b="1" dirty="0">
                <a:solidFill>
                  <a:srgbClr val="7F7F7F"/>
                </a:solidFill>
                <a:highlight>
                  <a:srgbClr val="FBE000"/>
                </a:highlight>
              </a:rPr>
              <a:t>Nasvet</a:t>
            </a:r>
            <a:r>
              <a:rPr lang="en-US" b="1" dirty="0">
                <a:solidFill>
                  <a:srgbClr val="7F7F7F"/>
                </a:solidFill>
                <a:highlight>
                  <a:srgbClr val="FBE000"/>
                </a:highlight>
              </a:rPr>
              <a:t>!</a:t>
            </a:r>
            <a:r>
              <a:rPr lang="en-US" dirty="0"/>
              <a:t> </a:t>
            </a:r>
            <a:r>
              <a:rPr lang="en-US" dirty="0" err="1"/>
              <a:t>Zberite</a:t>
            </a:r>
            <a:r>
              <a:rPr lang="en-US" dirty="0"/>
              <a:t> </a:t>
            </a:r>
            <a:r>
              <a:rPr lang="en-US" dirty="0" err="1"/>
              <a:t>čim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informacij</a:t>
            </a:r>
            <a:r>
              <a:rPr lang="en-US" dirty="0"/>
              <a:t> o </a:t>
            </a:r>
            <a:r>
              <a:rPr lang="sl-SI" dirty="0"/>
              <a:t>obravnavani</a:t>
            </a:r>
            <a:r>
              <a:rPr lang="en-US" dirty="0"/>
              <a:t> </a:t>
            </a:r>
            <a:r>
              <a:rPr lang="en-US" dirty="0" err="1"/>
              <a:t>kulturni</a:t>
            </a:r>
            <a:r>
              <a:rPr lang="en-US" dirty="0"/>
              <a:t> </a:t>
            </a:r>
            <a:r>
              <a:rPr lang="en-US" dirty="0" err="1"/>
              <a:t>dediščini</a:t>
            </a:r>
            <a:r>
              <a:rPr lang="en-US" dirty="0"/>
              <a:t>. </a:t>
            </a:r>
            <a:r>
              <a:rPr lang="en-US" dirty="0" err="1"/>
              <a:t>Več</a:t>
            </a:r>
            <a:r>
              <a:rPr lang="en-US" dirty="0"/>
              <a:t> ko</a:t>
            </a:r>
            <a:r>
              <a:rPr lang="sl-SI" dirty="0"/>
              <a:t>t</a:t>
            </a:r>
            <a:r>
              <a:rPr lang="en-US" dirty="0"/>
              <a:t> je </a:t>
            </a:r>
            <a:r>
              <a:rPr lang="en-US" dirty="0" err="1"/>
              <a:t>zbranega</a:t>
            </a:r>
            <a:r>
              <a:rPr lang="en-US" dirty="0"/>
              <a:t> </a:t>
            </a:r>
            <a:r>
              <a:rPr lang="en-US" dirty="0" err="1"/>
              <a:t>gradiva</a:t>
            </a:r>
            <a:r>
              <a:rPr lang="en-US" dirty="0"/>
              <a:t> (</a:t>
            </a:r>
            <a:r>
              <a:rPr lang="en-US" dirty="0" err="1"/>
              <a:t>grafičnega</a:t>
            </a:r>
            <a:r>
              <a:rPr lang="en-US" dirty="0"/>
              <a:t>, </a:t>
            </a:r>
            <a:r>
              <a:rPr lang="en-US" dirty="0" err="1"/>
              <a:t>zvočnega</a:t>
            </a:r>
            <a:r>
              <a:rPr lang="en-US" dirty="0"/>
              <a:t> ...),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možnosti</a:t>
            </a:r>
            <a:r>
              <a:rPr lang="en-US" dirty="0"/>
              <a:t> je za </a:t>
            </a:r>
            <a:r>
              <a:rPr lang="en-US" dirty="0" err="1"/>
              <a:t>sodelovanje</a:t>
            </a:r>
            <a:r>
              <a:rPr lang="en-US" dirty="0"/>
              <a:t> </a:t>
            </a:r>
            <a:r>
              <a:rPr lang="sl-SI" dirty="0"/>
              <a:t>s kreativnimi</a:t>
            </a:r>
            <a:r>
              <a:rPr lang="en-US" dirty="0"/>
              <a:t> in </a:t>
            </a:r>
            <a:r>
              <a:rPr lang="en-US" dirty="0" err="1"/>
              <a:t>kulturnimi</a:t>
            </a:r>
            <a:r>
              <a:rPr lang="en-US" dirty="0"/>
              <a:t> </a:t>
            </a:r>
            <a:r>
              <a:rPr lang="en-US" dirty="0" err="1"/>
              <a:t>industrijami</a:t>
            </a:r>
            <a:r>
              <a:rPr lang="en-US" dirty="0"/>
              <a:t>, </a:t>
            </a:r>
            <a:r>
              <a:rPr lang="en-US" dirty="0" err="1"/>
              <a:t>kot</a:t>
            </a:r>
            <a:r>
              <a:rPr lang="en-US" dirty="0"/>
              <a:t> so : </a:t>
            </a:r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dirty="0" err="1">
                <a:solidFill>
                  <a:srgbClr val="E43794"/>
                </a:solidFill>
                <a:latin typeface="Avenir Book" panose="02000503020000020003" pitchFamily="2" charset="0"/>
              </a:rPr>
              <a:t>grafični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 in </a:t>
            </a:r>
            <a:r>
              <a:rPr lang="en-US" dirty="0" err="1">
                <a:solidFill>
                  <a:srgbClr val="E43794"/>
                </a:solidFill>
                <a:latin typeface="Avenir Book" panose="02000503020000020003" pitchFamily="2" charset="0"/>
              </a:rPr>
              <a:t>multimedijski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E43794"/>
                </a:solidFill>
                <a:latin typeface="Avenir Book" panose="02000503020000020003" pitchFamily="2" charset="0"/>
              </a:rPr>
              <a:t>oblikovalci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;</a:t>
            </a:r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sl-SI" dirty="0">
                <a:solidFill>
                  <a:srgbClr val="E43794"/>
                </a:solidFill>
                <a:latin typeface="Avenir Book" panose="02000503020000020003" pitchFamily="2" charset="0"/>
              </a:rPr>
              <a:t>umetniki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;</a:t>
            </a:r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dirty="0" err="1">
                <a:solidFill>
                  <a:srgbClr val="E43794"/>
                </a:solidFill>
                <a:latin typeface="Avenir Book" panose="02000503020000020003" pitchFamily="2" charset="0"/>
              </a:rPr>
              <a:t>ar</a:t>
            </a:r>
            <a:r>
              <a:rPr lang="sl-SI" dirty="0" err="1">
                <a:solidFill>
                  <a:srgbClr val="E43794"/>
                </a:solidFill>
                <a:latin typeface="Avenir Book" panose="02000503020000020003" pitchFamily="2" charset="0"/>
              </a:rPr>
              <a:t>hitekti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;</a:t>
            </a:r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program</a:t>
            </a:r>
            <a:r>
              <a:rPr lang="sl-SI" dirty="0" err="1">
                <a:solidFill>
                  <a:srgbClr val="E43794"/>
                </a:solidFill>
                <a:latin typeface="Avenir Book" panose="02000503020000020003" pitchFamily="2" charset="0"/>
              </a:rPr>
              <a:t>erji</a:t>
            </a:r>
            <a:r>
              <a:rPr lang="en-US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sl-SI" dirty="0">
                <a:latin typeface="Avenir Book" panose="02000503020000020003" pitchFamily="2" charset="0"/>
              </a:rPr>
              <a:t>in drugi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>
              <a:solidFill>
                <a:srgbClr val="E43794"/>
              </a:solidFill>
            </a:endParaRPr>
          </a:p>
        </p:txBody>
      </p:sp>
      <p:sp>
        <p:nvSpPr>
          <p:cNvPr id="12" name="Google Shape;223;p26">
            <a:extLst>
              <a:ext uri="{FF2B5EF4-FFF2-40B4-BE49-F238E27FC236}">
                <a16:creationId xmlns:a16="http://schemas.microsoft.com/office/drawing/2014/main" id="{7C68DB9C-10BE-F845-836E-8046B57918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5534" y="546948"/>
            <a:ext cx="11260668" cy="76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VKLJUČEVANJE IN SODELOVANJE</a:t>
            </a:r>
            <a:endParaRPr dirty="0"/>
          </a:p>
        </p:txBody>
      </p:sp>
      <p:sp>
        <p:nvSpPr>
          <p:cNvPr id="13" name="Google Shape;227;p26">
            <a:extLst>
              <a:ext uri="{FF2B5EF4-FFF2-40B4-BE49-F238E27FC236}">
                <a16:creationId xmlns:a16="http://schemas.microsoft.com/office/drawing/2014/main" id="{4BBD0222-20B7-4341-9F94-B11792EB30FC}"/>
              </a:ext>
            </a:extLst>
          </p:cNvPr>
          <p:cNvSpPr txBox="1">
            <a:spLocks/>
          </p:cNvSpPr>
          <p:nvPr/>
        </p:nvSpPr>
        <p:spPr>
          <a:xfrm>
            <a:off x="465534" y="2167969"/>
            <a:ext cx="11260668" cy="141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buSzPts val="1200"/>
            </a:pPr>
            <a:r>
              <a:rPr lang="en-US" dirty="0" err="1">
                <a:solidFill>
                  <a:srgbClr val="E43794"/>
                </a:solidFill>
              </a:rPr>
              <a:t>Sodelovanje</a:t>
            </a:r>
            <a:r>
              <a:rPr lang="en-US" dirty="0">
                <a:solidFill>
                  <a:srgbClr val="E43794"/>
                </a:solidFill>
              </a:rPr>
              <a:t> je </a:t>
            </a:r>
            <a:r>
              <a:rPr lang="en-US" dirty="0" err="1">
                <a:solidFill>
                  <a:srgbClr val="E43794"/>
                </a:solidFill>
              </a:rPr>
              <a:t>treba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razumeti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kot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priložnost</a:t>
            </a:r>
            <a:r>
              <a:rPr lang="en-US" dirty="0">
                <a:solidFill>
                  <a:srgbClr val="E43794"/>
                </a:solidFill>
              </a:rPr>
              <a:t> za </a:t>
            </a:r>
            <a:r>
              <a:rPr lang="en-US" dirty="0" err="1">
                <a:solidFill>
                  <a:srgbClr val="E43794"/>
                </a:solidFill>
              </a:rPr>
              <a:t>boljše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rezultate</a:t>
            </a:r>
            <a:r>
              <a:rPr lang="en-US" dirty="0">
                <a:solidFill>
                  <a:srgbClr val="E43794"/>
                </a:solidFill>
              </a:rPr>
              <a:t> - </a:t>
            </a:r>
            <a:r>
              <a:rPr lang="en-US" dirty="0" err="1"/>
              <a:t>odp</a:t>
            </a:r>
            <a:r>
              <a:rPr lang="sl-SI" dirty="0" err="1"/>
              <a:t>iranje</a:t>
            </a:r>
            <a:r>
              <a:rPr lang="en-US" dirty="0"/>
              <a:t> </a:t>
            </a:r>
            <a:r>
              <a:rPr lang="en-US" dirty="0" err="1"/>
              <a:t>procesa</a:t>
            </a:r>
            <a:r>
              <a:rPr lang="en-US" dirty="0"/>
              <a:t> </a:t>
            </a:r>
            <a:r>
              <a:rPr lang="en-US" dirty="0" err="1"/>
              <a:t>različnim</a:t>
            </a:r>
            <a:r>
              <a:rPr lang="en-US" dirty="0"/>
              <a:t> </a:t>
            </a:r>
            <a:r>
              <a:rPr lang="en-US" dirty="0" err="1"/>
              <a:t>zainteresiranim</a:t>
            </a:r>
            <a:r>
              <a:rPr lang="en-US" dirty="0"/>
              <a:t> </a:t>
            </a:r>
            <a:r>
              <a:rPr lang="en-US" dirty="0" err="1"/>
              <a:t>stranem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bistveno</a:t>
            </a:r>
            <a:r>
              <a:rPr lang="en-US" dirty="0"/>
              <a:t> </a:t>
            </a:r>
            <a:r>
              <a:rPr lang="en-US" dirty="0" err="1"/>
              <a:t>poveča</a:t>
            </a:r>
            <a:r>
              <a:rPr lang="en-US" dirty="0"/>
              <a:t> </a:t>
            </a:r>
            <a:r>
              <a:rPr lang="en-US" dirty="0" err="1"/>
              <a:t>znanje</a:t>
            </a:r>
            <a:r>
              <a:rPr lang="en-US" dirty="0"/>
              <a:t>, do </a:t>
            </a:r>
            <a:r>
              <a:rPr lang="en-US" dirty="0" err="1"/>
              <a:t>katerega</a:t>
            </a:r>
            <a:r>
              <a:rPr lang="en-US" dirty="0"/>
              <a:t> </a:t>
            </a:r>
            <a:r>
              <a:rPr lang="en-US" dirty="0" err="1"/>
              <a:t>imate</a:t>
            </a:r>
            <a:r>
              <a:rPr lang="en-US" dirty="0"/>
              <a:t> </a:t>
            </a:r>
            <a:r>
              <a:rPr lang="en-US" dirty="0" err="1"/>
              <a:t>dostop</a:t>
            </a:r>
            <a:r>
              <a:rPr lang="en-US" dirty="0"/>
              <a:t>, in </a:t>
            </a:r>
            <a:r>
              <a:rPr lang="en-US" dirty="0" err="1"/>
              <a:t>rezultate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dobite</a:t>
            </a:r>
            <a:r>
              <a:rPr lang="en-US" dirty="0"/>
              <a:t>.  </a:t>
            </a:r>
            <a:endParaRPr lang="en-US" dirty="0">
              <a:solidFill>
                <a:srgbClr val="E4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6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7294" b="-4234"/>
          <a:stretch/>
        </p:blipFill>
        <p:spPr>
          <a:xfrm>
            <a:off x="7134852" y="3104480"/>
            <a:ext cx="3548388" cy="3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>
            <a:spLocks noGrp="1"/>
          </p:cNvSpPr>
          <p:nvPr>
            <p:ph type="body" idx="1"/>
          </p:nvPr>
        </p:nvSpPr>
        <p:spPr>
          <a:xfrm>
            <a:off x="481124" y="543668"/>
            <a:ext cx="56148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err="1"/>
              <a:t>Vključenost</a:t>
            </a:r>
            <a:r>
              <a:rPr lang="en-US" dirty="0"/>
              <a:t> </a:t>
            </a:r>
            <a:r>
              <a:rPr lang="en-US" dirty="0" err="1"/>
              <a:t>zainteresiranih</a:t>
            </a:r>
            <a:r>
              <a:rPr lang="en-US" dirty="0"/>
              <a:t> </a:t>
            </a:r>
            <a:r>
              <a:rPr lang="en-US" dirty="0" err="1"/>
              <a:t>strani</a:t>
            </a:r>
            <a:endParaRPr dirty="0"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3"/>
          </p:nvPr>
        </p:nvSpPr>
        <p:spPr>
          <a:xfrm>
            <a:off x="481124" y="1659600"/>
            <a:ext cx="6087316" cy="516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err="1">
                <a:solidFill>
                  <a:srgbClr val="7F7F7F"/>
                </a:solidFill>
              </a:rPr>
              <a:t>Številni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poklici</a:t>
            </a:r>
            <a:r>
              <a:rPr lang="en-US" dirty="0">
                <a:solidFill>
                  <a:srgbClr val="7F7F7F"/>
                </a:solidFill>
              </a:rPr>
              <a:t> in </a:t>
            </a:r>
            <a:r>
              <a:rPr lang="en-US" dirty="0" err="1">
                <a:solidFill>
                  <a:srgbClr val="7F7F7F"/>
                </a:solidFill>
              </a:rPr>
              <a:t>interesne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skupine</a:t>
            </a:r>
            <a:r>
              <a:rPr lang="en-US" dirty="0">
                <a:solidFill>
                  <a:srgbClr val="7F7F7F"/>
                </a:solidFill>
              </a:rPr>
              <a:t> so </a:t>
            </a:r>
            <a:r>
              <a:rPr lang="en-US" dirty="0" err="1">
                <a:solidFill>
                  <a:srgbClr val="7F7F7F"/>
                </a:solidFill>
              </a:rPr>
              <a:t>zainteresirani</a:t>
            </a:r>
            <a:r>
              <a:rPr lang="en-US" dirty="0">
                <a:solidFill>
                  <a:srgbClr val="7F7F7F"/>
                </a:solidFill>
              </a:rPr>
              <a:t> za </a:t>
            </a:r>
            <a:r>
              <a:rPr lang="sl-SI" dirty="0">
                <a:solidFill>
                  <a:srgbClr val="7F7F7F"/>
                </a:solidFill>
              </a:rPr>
              <a:t>obogatene </a:t>
            </a:r>
            <a:r>
              <a:rPr lang="en-US" dirty="0" err="1">
                <a:solidFill>
                  <a:srgbClr val="7F7F7F"/>
                </a:solidFill>
              </a:rPr>
              <a:t>turističn</a:t>
            </a:r>
            <a:r>
              <a:rPr lang="sl-SI" dirty="0">
                <a:solidFill>
                  <a:srgbClr val="7F7F7F"/>
                </a:solidFill>
              </a:rPr>
              <a:t>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sl-SI" dirty="0">
                <a:solidFill>
                  <a:srgbClr val="7F7F7F"/>
                </a:solidFill>
              </a:rPr>
              <a:t>izkušnje</a:t>
            </a:r>
            <a:r>
              <a:rPr lang="en-US" dirty="0">
                <a:solidFill>
                  <a:srgbClr val="7F7F7F"/>
                </a:solidFill>
              </a:rPr>
              <a:t> in bi </a:t>
            </a:r>
            <a:r>
              <a:rPr lang="en-US" dirty="0" err="1">
                <a:solidFill>
                  <a:srgbClr val="7F7F7F"/>
                </a:solidFill>
              </a:rPr>
              <a:t>lahko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prispevali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dragocene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ugotovitve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Vendar</a:t>
            </a:r>
            <a:r>
              <a:rPr lang="en-US" dirty="0">
                <a:solidFill>
                  <a:srgbClr val="7F7F7F"/>
                </a:solidFill>
              </a:rPr>
              <a:t> ne bi </a:t>
            </a:r>
            <a:r>
              <a:rPr lang="en-US" dirty="0" err="1">
                <a:solidFill>
                  <a:srgbClr val="7F7F7F"/>
                </a:solidFill>
              </a:rPr>
              <a:t>smeli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biti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vsi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vključeni</a:t>
            </a:r>
            <a:r>
              <a:rPr lang="en-US" dirty="0">
                <a:solidFill>
                  <a:srgbClr val="7F7F7F"/>
                </a:solidFill>
              </a:rPr>
              <a:t> v </a:t>
            </a:r>
            <a:r>
              <a:rPr lang="en-US" dirty="0" err="1">
                <a:solidFill>
                  <a:srgbClr val="7F7F7F"/>
                </a:solidFill>
              </a:rPr>
              <a:t>vse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E43794"/>
                </a:solidFill>
              </a:rPr>
              <a:t>Pomemben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vidik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vključevanja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deležnikov</a:t>
            </a:r>
            <a:r>
              <a:rPr lang="en-US" dirty="0">
                <a:solidFill>
                  <a:srgbClr val="E43794"/>
                </a:solidFill>
              </a:rPr>
              <a:t> so </a:t>
            </a:r>
            <a:r>
              <a:rPr lang="en-US" dirty="0" err="1">
                <a:solidFill>
                  <a:srgbClr val="E43794"/>
                </a:solidFill>
              </a:rPr>
              <a:t>kompetence</a:t>
            </a:r>
            <a:r>
              <a:rPr lang="en-US" dirty="0">
                <a:solidFill>
                  <a:srgbClr val="E43794"/>
                </a:solidFill>
              </a:rPr>
              <a:t>!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vključevanju</a:t>
            </a:r>
            <a:r>
              <a:rPr lang="en-US" dirty="0"/>
              <a:t> </a:t>
            </a:r>
            <a:r>
              <a:rPr lang="sl-SI" dirty="0"/>
              <a:t>deležnikov</a:t>
            </a:r>
            <a:r>
              <a:rPr lang="en-US" dirty="0"/>
              <a:t> je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vedno</a:t>
            </a:r>
            <a:r>
              <a:rPr lang="en-US" dirty="0"/>
              <a:t> </a:t>
            </a:r>
            <a:r>
              <a:rPr lang="en-US" dirty="0" err="1"/>
              <a:t>upoštevati</a:t>
            </a:r>
            <a:r>
              <a:rPr lang="en-US" dirty="0"/>
              <a:t> </a:t>
            </a:r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znanje</a:t>
            </a:r>
            <a:r>
              <a:rPr lang="en-US" dirty="0"/>
              <a:t>, </a:t>
            </a:r>
            <a:r>
              <a:rPr lang="sl-SI" dirty="0"/>
              <a:t>ozadje</a:t>
            </a:r>
            <a:r>
              <a:rPr lang="en-US" dirty="0"/>
              <a:t> in </a:t>
            </a:r>
            <a:r>
              <a:rPr lang="en-US" dirty="0" err="1"/>
              <a:t>želje</a:t>
            </a:r>
            <a:r>
              <a:rPr lang="en-US" dirty="0"/>
              <a:t> - </a:t>
            </a:r>
            <a:r>
              <a:rPr lang="en-US" dirty="0" err="1"/>
              <a:t>upoštevajte</a:t>
            </a:r>
            <a:r>
              <a:rPr lang="en-US" dirty="0"/>
              <a:t> to, da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vključevanju</a:t>
            </a:r>
            <a:r>
              <a:rPr lang="en-US" dirty="0"/>
              <a:t> </a:t>
            </a:r>
            <a:r>
              <a:rPr lang="en-US" dirty="0" err="1"/>
              <a:t>zainteresiranih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 </a:t>
            </a:r>
            <a:r>
              <a:rPr lang="sl-SI" dirty="0">
                <a:solidFill>
                  <a:srgbClr val="E43794"/>
                </a:solidFill>
              </a:rPr>
              <a:t>pri</a:t>
            </a:r>
            <a:r>
              <a:rPr lang="en-US" dirty="0" err="1">
                <a:solidFill>
                  <a:srgbClr val="E43794"/>
                </a:solidFill>
              </a:rPr>
              <a:t>dobili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čim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bolj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konstruktivne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povratne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informacije</a:t>
            </a:r>
            <a:r>
              <a:rPr lang="en-US" dirty="0">
                <a:solidFill>
                  <a:srgbClr val="E43794"/>
                </a:solidFill>
              </a:rPr>
              <a:t> in </a:t>
            </a:r>
            <a:r>
              <a:rPr lang="sl-SI" dirty="0">
                <a:solidFill>
                  <a:srgbClr val="E43794"/>
                </a:solidFill>
              </a:rPr>
              <a:t>vpoglede</a:t>
            </a:r>
            <a:r>
              <a:rPr lang="en-US" dirty="0">
                <a:solidFill>
                  <a:srgbClr val="E43794"/>
                </a:solidFill>
              </a:rPr>
              <a:t>.</a:t>
            </a:r>
            <a:endParaRPr dirty="0">
              <a:solidFill>
                <a:srgbClr val="E43794"/>
              </a:solidFill>
            </a:endParaRPr>
          </a:p>
        </p:txBody>
      </p:sp>
      <p:sp>
        <p:nvSpPr>
          <p:cNvPr id="5" name="Google Shape;224;p26">
            <a:extLst>
              <a:ext uri="{FF2B5EF4-FFF2-40B4-BE49-F238E27FC236}">
                <a16:creationId xmlns:a16="http://schemas.microsoft.com/office/drawing/2014/main" id="{4B935B7A-CD35-A945-A4F1-93E0B604825D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body" idx="1"/>
          </p:nvPr>
        </p:nvSpPr>
        <p:spPr>
          <a:xfrm>
            <a:off x="297450" y="313565"/>
            <a:ext cx="11597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3800" dirty="0" err="1"/>
              <a:t>Strokovno</a:t>
            </a:r>
            <a:r>
              <a:rPr lang="en-US" sz="3800" dirty="0"/>
              <a:t> </a:t>
            </a:r>
            <a:r>
              <a:rPr lang="en-US" sz="3800" dirty="0" err="1"/>
              <a:t>znanje</a:t>
            </a:r>
            <a:r>
              <a:rPr lang="en-US" sz="3800" dirty="0"/>
              <a:t> </a:t>
            </a:r>
            <a:r>
              <a:rPr lang="en-US" sz="3800" dirty="0" err="1"/>
              <a:t>ključnih</a:t>
            </a:r>
            <a:r>
              <a:rPr lang="en-US" sz="3800" dirty="0"/>
              <a:t> </a:t>
            </a:r>
            <a:r>
              <a:rPr lang="en-US" sz="3800" dirty="0" err="1"/>
              <a:t>deležnikov</a:t>
            </a:r>
            <a:r>
              <a:rPr lang="en-US" sz="3800" dirty="0"/>
              <a:t> </a:t>
            </a:r>
            <a:r>
              <a:rPr lang="en-US" sz="3800" dirty="0" err="1"/>
              <a:t>kulturne</a:t>
            </a:r>
            <a:r>
              <a:rPr lang="en-US" sz="3800" dirty="0"/>
              <a:t> </a:t>
            </a:r>
            <a:r>
              <a:rPr lang="en-US" sz="3800" dirty="0" err="1"/>
              <a:t>dediščine</a:t>
            </a:r>
            <a:r>
              <a:rPr lang="en-US" sz="3800" dirty="0"/>
              <a:t> </a:t>
            </a:r>
            <a:endParaRPr sz="3800" dirty="0"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5"/>
          </p:nvPr>
        </p:nvSpPr>
        <p:spPr>
          <a:xfrm>
            <a:off x="609764" y="945065"/>
            <a:ext cx="10972470" cy="80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err="1"/>
              <a:t>Tukaj</a:t>
            </a:r>
            <a:r>
              <a:rPr lang="en-US" dirty="0"/>
              <a:t> je </a:t>
            </a:r>
            <a:r>
              <a:rPr lang="en-US" dirty="0" err="1"/>
              <a:t>povzetek</a:t>
            </a:r>
            <a:r>
              <a:rPr lang="en-US" dirty="0"/>
              <a:t> </a:t>
            </a:r>
            <a:r>
              <a:rPr lang="en-US" dirty="0" err="1"/>
              <a:t>kategorij</a:t>
            </a:r>
            <a:r>
              <a:rPr lang="en-US" dirty="0"/>
              <a:t> </a:t>
            </a:r>
            <a:r>
              <a:rPr lang="en-US" dirty="0" err="1"/>
              <a:t>zainteresiranih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je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vključiti</a:t>
            </a:r>
            <a:r>
              <a:rPr lang="en-US" dirty="0"/>
              <a:t>, in </a:t>
            </a:r>
            <a:r>
              <a:rPr lang="en-US" dirty="0" err="1"/>
              <a:t>faz</a:t>
            </a:r>
            <a:r>
              <a:rPr lang="en-US" dirty="0"/>
              <a:t>, v </a:t>
            </a:r>
            <a:r>
              <a:rPr lang="en-US" dirty="0" err="1"/>
              <a:t>katerih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najverjetneje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vključiti</a:t>
            </a:r>
            <a:r>
              <a:rPr lang="sl-SI" dirty="0"/>
              <a:t>.</a:t>
            </a:r>
            <a:r>
              <a:rPr lang="en-US" dirty="0"/>
              <a:t> </a:t>
            </a:r>
            <a:endParaRPr dirty="0"/>
          </a:p>
        </p:txBody>
      </p:sp>
      <p:graphicFrame>
        <p:nvGraphicFramePr>
          <p:cNvPr id="241" name="Google Shape;241;p28"/>
          <p:cNvGraphicFramePr/>
          <p:nvPr>
            <p:extLst>
              <p:ext uri="{D42A27DB-BD31-4B8C-83A1-F6EECF244321}">
                <p14:modId xmlns:p14="http://schemas.microsoft.com/office/powerpoint/2010/main" val="3259980856"/>
              </p:ext>
            </p:extLst>
          </p:nvPr>
        </p:nvGraphicFramePr>
        <p:xfrm>
          <a:off x="731601" y="1806217"/>
          <a:ext cx="10728795" cy="4770390"/>
        </p:xfrm>
        <a:graphic>
          <a:graphicData uri="http://schemas.openxmlformats.org/drawingml/2006/table">
            <a:tbl>
              <a:tblPr bandRow="1">
                <a:noFill/>
                <a:tableStyleId>{35E8D7CE-3278-4515-8369-591D1D3D2F60}</a:tableStyleId>
              </a:tblPr>
              <a:tblGrid>
                <a:gridCol w="202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4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9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19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Dovoljenja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Strokovno</a:t>
                      </a:r>
                      <a:r>
                        <a:rPr lang="en-US" sz="1200" b="1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svetovanje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Materiali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Ideje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Testiranje</a:t>
                      </a:r>
                      <a:r>
                        <a:rPr lang="en-US" sz="1200" b="1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latin typeface="Avenir"/>
                          <a:ea typeface="Avenir"/>
                          <a:cs typeface="Avenir"/>
                          <a:sym typeface="Avenir"/>
                        </a:rPr>
                        <a:t>Implementacija</a:t>
                      </a:r>
                      <a:r>
                        <a:rPr lang="en-US" sz="1200" b="1" dirty="0">
                          <a:latin typeface="Avenir"/>
                          <a:ea typeface="Avenir"/>
                          <a:cs typeface="Avenir"/>
                          <a:sym typeface="Avenir"/>
                        </a:rPr>
                        <a:t> in podpora</a:t>
                      </a:r>
                      <a:endParaRPr sz="1200" b="1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FBE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Muzejski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strokovnjaki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84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Muzej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folklora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itd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.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Nevladne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org</a:t>
                      </a:r>
                      <a:r>
                        <a:rPr lang="sl-SI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anizacije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za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kul</a:t>
                      </a:r>
                      <a:r>
                        <a:rPr lang="sl-SI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turno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dediščino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47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Umetniki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in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drugi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ustvarjalci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5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Drugi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strokovnjaki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npr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.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arhitekti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strojniki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zgodovinarji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etnologi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) 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3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Univerze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in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šole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9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Mladinske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org</a:t>
                      </a:r>
                      <a:r>
                        <a:rPr lang="sl-SI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.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in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druge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kult</a:t>
                      </a:r>
                      <a:r>
                        <a:rPr lang="sl-SI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urne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nevladne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org</a:t>
                      </a:r>
                      <a:r>
                        <a:rPr lang="sl-SI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.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3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Tehnološka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podjetja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19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Turistična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podjetja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in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podporne</a:t>
                      </a: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FFFFF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organizacije</a:t>
                      </a:r>
                      <a:endParaRPr sz="1200" b="1" dirty="0">
                        <a:solidFill>
                          <a:srgbClr val="FFFFF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>
                    <a:solidFill>
                      <a:srgbClr val="E437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tc>
                  <a:txBody>
                    <a:bodyPr/>
                    <a:lstStyle/>
                    <a:p>
                      <a:pPr marL="457200" lvl="0" indent="-29845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Pts val="1100"/>
                        <a:buFont typeface="Avenir"/>
                        <a:buChar char="✔"/>
                      </a:pPr>
                      <a:endParaRPr sz="1100" dirty="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L="68575" marR="6857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Google Shape;224;p26">
            <a:extLst>
              <a:ext uri="{FF2B5EF4-FFF2-40B4-BE49-F238E27FC236}">
                <a16:creationId xmlns:a16="http://schemas.microsoft.com/office/drawing/2014/main" id="{46B59E99-FE95-8343-9FBE-4CD773CBAAEE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644206"/>
            <a:ext cx="7735886" cy="1277729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 err="1"/>
              <a:t>Strategije</a:t>
            </a:r>
            <a:r>
              <a:rPr lang="en-US" sz="4000" dirty="0"/>
              <a:t> </a:t>
            </a:r>
            <a:r>
              <a:rPr lang="en-US" sz="4000" dirty="0" err="1"/>
              <a:t>sodelovanja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0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>
            <a:spLocks noGrp="1"/>
          </p:cNvSpPr>
          <p:nvPr>
            <p:ph type="sldNum" idx="4294967295"/>
          </p:nvPr>
        </p:nvSpPr>
        <p:spPr>
          <a:xfrm>
            <a:off x="7889875" y="6561138"/>
            <a:ext cx="430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2"/>
          </p:nvPr>
        </p:nvSpPr>
        <p:spPr>
          <a:xfrm>
            <a:off x="465600" y="2225990"/>
            <a:ext cx="11260800" cy="4161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r>
              <a:rPr lang="en-US" dirty="0" err="1"/>
              <a:t>Začetek</a:t>
            </a:r>
            <a:r>
              <a:rPr lang="en-US" dirty="0"/>
              <a:t> </a:t>
            </a:r>
            <a:r>
              <a:rPr lang="en-US" dirty="0" err="1"/>
              <a:t>sodelovanja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začetku</a:t>
            </a:r>
            <a:r>
              <a:rPr lang="en-US" dirty="0"/>
              <a:t> </a:t>
            </a:r>
            <a:r>
              <a:rPr lang="en-US" dirty="0" err="1"/>
              <a:t>morda</a:t>
            </a:r>
            <a:r>
              <a:rPr lang="en-US" dirty="0"/>
              <a:t> </a:t>
            </a:r>
            <a:r>
              <a:rPr lang="en-US" dirty="0" err="1"/>
              <a:t>zdi</a:t>
            </a:r>
            <a:r>
              <a:rPr lang="en-US" dirty="0"/>
              <a:t> </a:t>
            </a:r>
            <a:r>
              <a:rPr lang="en-US" dirty="0" err="1"/>
              <a:t>težaven</a:t>
            </a:r>
            <a:r>
              <a:rPr lang="en-US" dirty="0"/>
              <a:t>, </a:t>
            </a:r>
            <a:r>
              <a:rPr lang="en-US" dirty="0" err="1"/>
              <a:t>nekatere</a:t>
            </a:r>
            <a:r>
              <a:rPr lang="en-US" dirty="0"/>
              <a:t> </a:t>
            </a:r>
            <a:r>
              <a:rPr lang="en-US" dirty="0" err="1"/>
              <a:t>najpogostejše</a:t>
            </a:r>
            <a:r>
              <a:rPr lang="en-US" dirty="0"/>
              <a:t> </a:t>
            </a:r>
            <a:r>
              <a:rPr lang="en-US" dirty="0" err="1"/>
              <a:t>napake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delajo</a:t>
            </a:r>
            <a:r>
              <a:rPr lang="en-US" dirty="0"/>
              <a:t> </a:t>
            </a:r>
            <a:r>
              <a:rPr lang="en-US" dirty="0" err="1"/>
              <a:t>organizacije</a:t>
            </a:r>
            <a:r>
              <a:rPr lang="en-US" dirty="0"/>
              <a:t>, </a:t>
            </a:r>
            <a:r>
              <a:rPr lang="en-US" dirty="0" err="1"/>
              <a:t>vključene</a:t>
            </a:r>
            <a:r>
              <a:rPr lang="en-US" dirty="0"/>
              <a:t> v </a:t>
            </a:r>
            <a:r>
              <a:rPr lang="en-US" dirty="0" err="1"/>
              <a:t>partnerstva</a:t>
            </a:r>
            <a:r>
              <a:rPr lang="en-US" dirty="0"/>
              <a:t> (in ki se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morate</a:t>
            </a:r>
            <a:r>
              <a:rPr lang="en-US" dirty="0"/>
              <a:t>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izogniti</a:t>
            </a:r>
            <a:r>
              <a:rPr lang="en-US" dirty="0"/>
              <a:t>): </a:t>
            </a:r>
            <a:endParaRPr dirty="0"/>
          </a:p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800"/>
            </a:pPr>
            <a:endParaRPr lang="en-US" dirty="0"/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b="1" dirty="0">
                <a:solidFill>
                  <a:srgbClr val="E43794"/>
                </a:solidFill>
                <a:latin typeface="Avenir Book" panose="02000503020000020003" pitchFamily="2" charset="0"/>
              </a:rPr>
              <a:t>ZAMENJAVA SODELAVCEV Z DOBAVITELJI</a:t>
            </a:r>
            <a:r>
              <a:rPr lang="en-US" b="1" dirty="0">
                <a:solidFill>
                  <a:srgbClr val="E43794"/>
                </a:solidFill>
              </a:rPr>
              <a:t>: </a:t>
            </a:r>
            <a:r>
              <a:rPr lang="en-US" dirty="0" err="1"/>
              <a:t>pomembno</a:t>
            </a:r>
            <a:r>
              <a:rPr lang="en-US" dirty="0"/>
              <a:t> je, da v </a:t>
            </a:r>
            <a:r>
              <a:rPr lang="en-US" dirty="0" err="1"/>
              <a:t>interakciji</a:t>
            </a:r>
            <a:r>
              <a:rPr lang="en-US" dirty="0"/>
              <a:t> s </a:t>
            </a:r>
            <a:r>
              <a:rPr lang="en-US" dirty="0" err="1"/>
              <a:t>partnerji</a:t>
            </a:r>
            <a:r>
              <a:rPr lang="en-US" dirty="0"/>
              <a:t> ne </a:t>
            </a:r>
            <a:r>
              <a:rPr lang="en-US" dirty="0" err="1"/>
              <a:t>zavzamete</a:t>
            </a:r>
            <a:r>
              <a:rPr lang="en-US" dirty="0"/>
              <a:t> </a:t>
            </a:r>
            <a:r>
              <a:rPr lang="en-US" dirty="0" err="1"/>
              <a:t>stališča</a:t>
            </a:r>
            <a:r>
              <a:rPr lang="en-US" dirty="0"/>
              <a:t> </a:t>
            </a:r>
            <a:r>
              <a:rPr lang="en-US" dirty="0" err="1"/>
              <a:t>odjemalec</a:t>
            </a:r>
            <a:r>
              <a:rPr lang="en-US" dirty="0"/>
              <a:t> - </a:t>
            </a:r>
            <a:r>
              <a:rPr lang="en-US" dirty="0" err="1"/>
              <a:t>dobavitelj</a:t>
            </a:r>
            <a:r>
              <a:rPr lang="en-US" dirty="0"/>
              <a:t>, </a:t>
            </a:r>
            <a:r>
              <a:rPr lang="en-US" dirty="0" err="1"/>
              <a:t>saj</a:t>
            </a:r>
            <a:r>
              <a:rPr lang="en-US" dirty="0"/>
              <a:t> so to </a:t>
            </a:r>
            <a:r>
              <a:rPr lang="en-US" dirty="0" err="1"/>
              <a:t>vaši</a:t>
            </a:r>
            <a:r>
              <a:rPr lang="en-US" dirty="0"/>
              <a:t> </a:t>
            </a:r>
            <a:r>
              <a:rPr lang="sl-SI" dirty="0"/>
              <a:t>kolegi</a:t>
            </a:r>
            <a:r>
              <a:rPr lang="en-US" dirty="0"/>
              <a:t>! </a:t>
            </a:r>
          </a:p>
          <a:p>
            <a:pPr marL="114300" indent="0">
              <a:buClr>
                <a:srgbClr val="FBE000"/>
              </a:buClr>
              <a:buSzPts val="1800"/>
            </a:pPr>
            <a:endParaRPr lang="en-US" dirty="0"/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b="1" dirty="0">
                <a:solidFill>
                  <a:srgbClr val="E43794"/>
                </a:solidFill>
              </a:rPr>
              <a:t>NE VLOŽITE DO</a:t>
            </a:r>
            <a:r>
              <a:rPr lang="sl-SI" b="1" dirty="0">
                <a:solidFill>
                  <a:srgbClr val="E43794"/>
                </a:solidFill>
              </a:rPr>
              <a:t>VOLJ</a:t>
            </a:r>
            <a:r>
              <a:rPr lang="en-US" b="1" dirty="0">
                <a:solidFill>
                  <a:srgbClr val="E43794"/>
                </a:solidFill>
              </a:rPr>
              <a:t> ČASA ALI SREDSTEV: </a:t>
            </a:r>
            <a:r>
              <a:rPr lang="en-US" dirty="0" err="1"/>
              <a:t>vzpostavitev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 je </a:t>
            </a:r>
            <a:r>
              <a:rPr lang="en-US" dirty="0" err="1"/>
              <a:t>naložba</a:t>
            </a:r>
            <a:r>
              <a:rPr lang="en-US" dirty="0"/>
              <a:t>,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bodite</a:t>
            </a:r>
            <a:r>
              <a:rPr lang="en-US" dirty="0"/>
              <a:t> </a:t>
            </a:r>
            <a:r>
              <a:rPr lang="en-US" dirty="0" err="1"/>
              <a:t>iskreni</a:t>
            </a:r>
            <a:r>
              <a:rPr lang="en-US" dirty="0"/>
              <a:t> glede </a:t>
            </a:r>
            <a:r>
              <a:rPr lang="en-US" dirty="0" err="1"/>
              <a:t>količine</a:t>
            </a:r>
            <a:r>
              <a:rPr lang="en-US" dirty="0"/>
              <a:t> </a:t>
            </a:r>
            <a:r>
              <a:rPr lang="en-US" dirty="0" err="1"/>
              <a:t>časa</a:t>
            </a:r>
            <a:r>
              <a:rPr lang="en-US" dirty="0"/>
              <a:t> in </a:t>
            </a:r>
            <a:r>
              <a:rPr lang="en-US" dirty="0" err="1"/>
              <a:t>sredstev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namenite</a:t>
            </a:r>
            <a:r>
              <a:rPr lang="en-US" dirty="0"/>
              <a:t>, in </a:t>
            </a:r>
            <a:r>
              <a:rPr lang="en-US" dirty="0" err="1"/>
              <a:t>bodite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dosledn</a:t>
            </a:r>
            <a:r>
              <a:rPr lang="sl-SI" dirty="0"/>
              <a:t>i</a:t>
            </a:r>
            <a:r>
              <a:rPr lang="en-US" dirty="0"/>
              <a:t>.  </a:t>
            </a:r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465600" y="592668"/>
            <a:ext cx="11260800" cy="76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VZPOSTAVITEV UČINKOVITEGA PARTNERSTVA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>
            <a:spLocks noGrp="1"/>
          </p:cNvSpPr>
          <p:nvPr>
            <p:ph type="sldNum" idx="4294967295"/>
          </p:nvPr>
        </p:nvSpPr>
        <p:spPr>
          <a:xfrm>
            <a:off x="7889875" y="6561138"/>
            <a:ext cx="430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2"/>
          </p:nvPr>
        </p:nvSpPr>
        <p:spPr>
          <a:xfrm>
            <a:off x="465600" y="2580004"/>
            <a:ext cx="11260800" cy="275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b="1" dirty="0">
                <a:solidFill>
                  <a:srgbClr val="E43794"/>
                </a:solidFill>
              </a:rPr>
              <a:t>NI</a:t>
            </a:r>
            <a:r>
              <a:rPr lang="sl-SI" b="1" dirty="0">
                <a:solidFill>
                  <a:srgbClr val="E43794"/>
                </a:solidFill>
              </a:rPr>
              <a:t>MATE</a:t>
            </a:r>
            <a:r>
              <a:rPr lang="en-US" b="1" dirty="0">
                <a:solidFill>
                  <a:srgbClr val="E43794"/>
                </a:solidFill>
              </a:rPr>
              <a:t> ENAKIH DOLGOROČNIH CILJEV: </a:t>
            </a:r>
            <a:r>
              <a:rPr lang="en-US" dirty="0" err="1"/>
              <a:t>pomembno</a:t>
            </a:r>
            <a:r>
              <a:rPr lang="en-US" dirty="0"/>
              <a:t> je, da s </a:t>
            </a:r>
            <a:r>
              <a:rPr lang="en-US" dirty="0" err="1"/>
              <a:t>partnerji</a:t>
            </a:r>
            <a:r>
              <a:rPr lang="en-US" dirty="0"/>
              <a:t> </a:t>
            </a:r>
            <a:r>
              <a:rPr lang="en-US" dirty="0" err="1"/>
              <a:t>določite</a:t>
            </a:r>
            <a:r>
              <a:rPr lang="en-US" dirty="0"/>
              <a:t> </a:t>
            </a:r>
            <a:r>
              <a:rPr lang="en-US" dirty="0" err="1"/>
              <a:t>ravnovesje</a:t>
            </a:r>
            <a:r>
              <a:rPr lang="en-US" dirty="0"/>
              <a:t> med </a:t>
            </a:r>
            <a:r>
              <a:rPr lang="en-US" dirty="0" err="1"/>
              <a:t>neposrednimi</a:t>
            </a:r>
            <a:r>
              <a:rPr lang="en-US" dirty="0"/>
              <a:t> </a:t>
            </a:r>
            <a:r>
              <a:rPr lang="en-US" dirty="0" err="1"/>
              <a:t>cilji</a:t>
            </a:r>
            <a:r>
              <a:rPr lang="en-US" dirty="0"/>
              <a:t> in </a:t>
            </a:r>
            <a:r>
              <a:rPr lang="en-US" dirty="0" err="1"/>
              <a:t>dolgoročnim</a:t>
            </a:r>
            <a:r>
              <a:rPr lang="en-US" dirty="0"/>
              <a:t> </a:t>
            </a:r>
            <a:r>
              <a:rPr lang="en-US" dirty="0" err="1"/>
              <a:t>kulturnim</a:t>
            </a:r>
            <a:r>
              <a:rPr lang="en-US" dirty="0"/>
              <a:t> </a:t>
            </a:r>
            <a:r>
              <a:rPr lang="en-US" dirty="0" err="1"/>
              <a:t>učinkom</a:t>
            </a:r>
            <a:r>
              <a:rPr lang="en-US" dirty="0"/>
              <a:t>, ki ga </a:t>
            </a:r>
            <a:r>
              <a:rPr lang="en-US" dirty="0" err="1"/>
              <a:t>želite</a:t>
            </a:r>
            <a:r>
              <a:rPr lang="en-US" dirty="0"/>
              <a:t> </a:t>
            </a:r>
            <a:r>
              <a:rPr lang="en-US" dirty="0" err="1"/>
              <a:t>ustvariti</a:t>
            </a:r>
            <a:r>
              <a:rPr lang="en-US" dirty="0"/>
              <a:t>.</a:t>
            </a:r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endParaRPr lang="en-US" dirty="0"/>
          </a:p>
          <a:p>
            <a:pPr indent="-342900"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b="1" dirty="0">
                <a:solidFill>
                  <a:srgbClr val="E43794"/>
                </a:solidFill>
              </a:rPr>
              <a:t>NE</a:t>
            </a:r>
            <a:r>
              <a:rPr lang="sl-SI" b="1" dirty="0">
                <a:solidFill>
                  <a:srgbClr val="E43794"/>
                </a:solidFill>
              </a:rPr>
              <a:t> KORISTITE</a:t>
            </a:r>
            <a:r>
              <a:rPr lang="en-US" b="1" dirty="0">
                <a:solidFill>
                  <a:srgbClr val="E43794"/>
                </a:solidFill>
              </a:rPr>
              <a:t> </a:t>
            </a:r>
            <a:r>
              <a:rPr lang="sl-SI" b="1" dirty="0">
                <a:solidFill>
                  <a:srgbClr val="E43794"/>
                </a:solidFill>
              </a:rPr>
              <a:t>GLAVNIH</a:t>
            </a:r>
            <a:r>
              <a:rPr lang="en-US" b="1" dirty="0">
                <a:solidFill>
                  <a:srgbClr val="E43794"/>
                </a:solidFill>
              </a:rPr>
              <a:t> V</a:t>
            </a:r>
            <a:r>
              <a:rPr lang="sl-SI" b="1" dirty="0">
                <a:solidFill>
                  <a:srgbClr val="E43794"/>
                </a:solidFill>
              </a:rPr>
              <a:t>IROV</a:t>
            </a:r>
            <a:r>
              <a:rPr lang="en-US" b="1" dirty="0">
                <a:solidFill>
                  <a:srgbClr val="E43794"/>
                </a:solidFill>
              </a:rPr>
              <a:t>: </a:t>
            </a:r>
            <a:r>
              <a:rPr lang="en-US" dirty="0" err="1"/>
              <a:t>poiščite</a:t>
            </a:r>
            <a:r>
              <a:rPr lang="en-US" dirty="0"/>
              <a:t> </a:t>
            </a:r>
            <a:r>
              <a:rPr lang="en-US" dirty="0" err="1"/>
              <a:t>partnerje</a:t>
            </a:r>
            <a:r>
              <a:rPr lang="en-US" dirty="0"/>
              <a:t>, ki </a:t>
            </a:r>
            <a:r>
              <a:rPr lang="en-US" dirty="0" err="1"/>
              <a:t>imajo</a:t>
            </a:r>
            <a:r>
              <a:rPr lang="en-US" dirty="0"/>
              <a:t> </a:t>
            </a:r>
            <a:r>
              <a:rPr lang="en-US" dirty="0" err="1"/>
              <a:t>kompetence</a:t>
            </a:r>
            <a:r>
              <a:rPr lang="en-US" dirty="0"/>
              <a:t>, ki </a:t>
            </a:r>
            <a:r>
              <a:rPr lang="en-US" dirty="0" err="1"/>
              <a:t>dopolnjujejo</a:t>
            </a:r>
            <a:r>
              <a:rPr lang="en-US" dirty="0"/>
              <a:t> </a:t>
            </a:r>
            <a:r>
              <a:rPr lang="en-US" dirty="0" err="1"/>
              <a:t>vaše</a:t>
            </a:r>
            <a:r>
              <a:rPr lang="en-US" dirty="0"/>
              <a:t>, in ki z </a:t>
            </a:r>
            <a:r>
              <a:rPr lang="en-US" dirty="0" err="1"/>
              <a:t>vami</a:t>
            </a:r>
            <a:r>
              <a:rPr lang="en-US" dirty="0"/>
              <a:t> </a:t>
            </a:r>
            <a:r>
              <a:rPr lang="en-US" dirty="0" err="1"/>
              <a:t>delijo</a:t>
            </a:r>
            <a:r>
              <a:rPr lang="en-US" dirty="0"/>
              <a:t> </a:t>
            </a:r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poslanstvo</a:t>
            </a:r>
            <a:r>
              <a:rPr lang="en-US" dirty="0"/>
              <a:t>, </a:t>
            </a:r>
            <a:r>
              <a:rPr lang="en-US" dirty="0" err="1"/>
              <a:t>strategijo</a:t>
            </a:r>
            <a:r>
              <a:rPr lang="en-US" dirty="0"/>
              <a:t> in </a:t>
            </a:r>
            <a:r>
              <a:rPr lang="en-US" dirty="0" err="1"/>
              <a:t>dejavnosti</a:t>
            </a:r>
            <a:r>
              <a:rPr lang="en-US" dirty="0"/>
              <a:t>, da bi </a:t>
            </a:r>
            <a:r>
              <a:rPr lang="en-US" dirty="0" err="1"/>
              <a:t>dosegli</a:t>
            </a:r>
            <a:r>
              <a:rPr lang="en-US" dirty="0"/>
              <a:t> </a:t>
            </a:r>
            <a:r>
              <a:rPr lang="en-US" dirty="0" err="1"/>
              <a:t>resnične</a:t>
            </a:r>
            <a:r>
              <a:rPr lang="en-US" dirty="0"/>
              <a:t> </a:t>
            </a:r>
            <a:r>
              <a:rPr lang="en-US" dirty="0" err="1"/>
              <a:t>spremembe</a:t>
            </a:r>
            <a:r>
              <a:rPr lang="en-US" dirty="0"/>
              <a:t>!</a:t>
            </a:r>
            <a:endParaRPr dirty="0"/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endParaRPr b="1" dirty="0">
              <a:solidFill>
                <a:srgbClr val="E4379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</a:pPr>
            <a:endParaRPr b="1" dirty="0"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465600" y="592668"/>
            <a:ext cx="11260800" cy="76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VZPOSTAVITEV UČINKOVITEGA PARTNERSTVA</a:t>
            </a:r>
          </a:p>
        </p:txBody>
      </p:sp>
    </p:spTree>
    <p:extLst>
      <p:ext uri="{BB962C8B-B14F-4D97-AF65-F5344CB8AC3E}">
        <p14:creationId xmlns:p14="http://schemas.microsoft.com/office/powerpoint/2010/main" val="341663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4;p26">
            <a:extLst>
              <a:ext uri="{FF2B5EF4-FFF2-40B4-BE49-F238E27FC236}">
                <a16:creationId xmlns:a16="http://schemas.microsoft.com/office/drawing/2014/main" id="{20D0A8CA-2843-724E-8D6F-D6D8FA66E19F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Google Shape;266;p31">
            <a:extLst>
              <a:ext uri="{FF2B5EF4-FFF2-40B4-BE49-F238E27FC236}">
                <a16:creationId xmlns:a16="http://schemas.microsoft.com/office/drawing/2014/main" id="{6082FD7E-800D-F547-8EF9-E64BB159A28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81835" y="3002279"/>
            <a:ext cx="5048165" cy="211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sl-SI" dirty="0"/>
              <a:t>Na</a:t>
            </a:r>
            <a:r>
              <a:rPr lang="en-US" dirty="0"/>
              <a:t> </a:t>
            </a:r>
            <a:r>
              <a:rPr lang="en-US" dirty="0" err="1"/>
              <a:t>naslednjih</a:t>
            </a:r>
            <a:r>
              <a:rPr lang="en-US" dirty="0"/>
              <a:t> </a:t>
            </a:r>
            <a:r>
              <a:rPr lang="en-US" dirty="0" err="1"/>
              <a:t>diapozitivih</a:t>
            </a:r>
            <a:r>
              <a:rPr lang="en-US" dirty="0"/>
              <a:t> so </a:t>
            </a:r>
            <a:r>
              <a:rPr lang="en-US" dirty="0" err="1"/>
              <a:t>predstavljeni</a:t>
            </a:r>
            <a:r>
              <a:rPr lang="en-US" dirty="0"/>
              <a:t> 4 </a:t>
            </a:r>
            <a:r>
              <a:rPr lang="en-US" dirty="0" err="1"/>
              <a:t>ključni</a:t>
            </a:r>
            <a:r>
              <a:rPr lang="en-US" dirty="0"/>
              <a:t> </a:t>
            </a:r>
            <a:r>
              <a:rPr lang="en-US" dirty="0" err="1"/>
              <a:t>koraki</a:t>
            </a:r>
            <a:r>
              <a:rPr lang="en-US" dirty="0"/>
              <a:t> za </a:t>
            </a:r>
            <a:r>
              <a:rPr lang="en-US" dirty="0" err="1"/>
              <a:t>učinkovito</a:t>
            </a:r>
            <a:r>
              <a:rPr lang="en-US" dirty="0"/>
              <a:t> </a:t>
            </a:r>
            <a:r>
              <a:rPr lang="en-US" dirty="0" err="1"/>
              <a:t>združevanje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in </a:t>
            </a:r>
            <a:r>
              <a:rPr lang="en-US" dirty="0" err="1"/>
              <a:t>pospeševanje</a:t>
            </a:r>
            <a:r>
              <a:rPr lang="en-US" dirty="0"/>
              <a:t> </a:t>
            </a:r>
            <a:r>
              <a:rPr lang="en-US" dirty="0" err="1"/>
              <a:t>pozitivnih</a:t>
            </a:r>
            <a:r>
              <a:rPr lang="en-US" dirty="0"/>
              <a:t> </a:t>
            </a:r>
            <a:r>
              <a:rPr lang="en-US" dirty="0" err="1"/>
              <a:t>sprememb</a:t>
            </a:r>
            <a:r>
              <a:rPr lang="en-US" dirty="0"/>
              <a:t> </a:t>
            </a:r>
            <a:r>
              <a:rPr lang="en-US" dirty="0" err="1"/>
              <a:t>znotraj</a:t>
            </a:r>
            <a:r>
              <a:rPr lang="en-US" dirty="0"/>
              <a:t> </a:t>
            </a:r>
            <a:r>
              <a:rPr lang="en-US" dirty="0" err="1"/>
              <a:t>vključenih</a:t>
            </a:r>
            <a:r>
              <a:rPr lang="en-US" dirty="0"/>
              <a:t> </a:t>
            </a:r>
            <a:r>
              <a:rPr lang="en-US" dirty="0" err="1"/>
              <a:t>organizacij</a:t>
            </a:r>
            <a:r>
              <a:rPr lang="en-US" dirty="0"/>
              <a:t> in v </a:t>
            </a:r>
            <a:r>
              <a:rPr lang="en-US" dirty="0" err="1"/>
              <a:t>zunanjem</a:t>
            </a:r>
            <a:r>
              <a:rPr lang="en-US" dirty="0"/>
              <a:t> </a:t>
            </a:r>
            <a:r>
              <a:rPr lang="en-US" dirty="0" err="1"/>
              <a:t>okolju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2" name="Google Shape;265;p31">
            <a:extLst>
              <a:ext uri="{FF2B5EF4-FFF2-40B4-BE49-F238E27FC236}">
                <a16:creationId xmlns:a16="http://schemas.microsoft.com/office/drawing/2014/main" id="{AC9CC9D7-11E7-3247-8481-7B05428C584A}"/>
              </a:ext>
            </a:extLst>
          </p:cNvPr>
          <p:cNvSpPr txBox="1">
            <a:spLocks/>
          </p:cNvSpPr>
          <p:nvPr/>
        </p:nvSpPr>
        <p:spPr>
          <a:xfrm>
            <a:off x="6381835" y="1056811"/>
            <a:ext cx="5078328" cy="141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379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2012"/>
              <a:buFont typeface="Arial"/>
              <a:buNone/>
              <a:defRPr sz="2012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pl-PL" dirty="0"/>
              <a:t>4 ključni koraki za oblikovanje naslednjega partnerstva</a:t>
            </a:r>
            <a:endParaRPr lang="en-US" dirty="0"/>
          </a:p>
        </p:txBody>
      </p:sp>
      <p:pic>
        <p:nvPicPr>
          <p:cNvPr id="10" name="Immagine 9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CD93B9D5-9E5A-7644-BF8D-1DD1FC385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6694" r="10235" b="15092"/>
          <a:stretch/>
        </p:blipFill>
        <p:spPr>
          <a:xfrm>
            <a:off x="1417320" y="1524000"/>
            <a:ext cx="410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528624" y="513518"/>
            <a:ext cx="6811615" cy="42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200"/>
              <a:buNone/>
            </a:pPr>
            <a:r>
              <a:rPr lang="en-US" dirty="0"/>
              <a:t>KAZALO</a:t>
            </a:r>
            <a:endParaRPr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528624" y="1834272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4"/>
          </p:nvPr>
        </p:nvSpPr>
        <p:spPr>
          <a:xfrm>
            <a:off x="528624" y="2728857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162" name="Google Shape;162;p19"/>
          <p:cNvSpPr txBox="1">
            <a:spLocks noGrp="1"/>
          </p:cNvSpPr>
          <p:nvPr>
            <p:ph type="body" idx="6"/>
          </p:nvPr>
        </p:nvSpPr>
        <p:spPr>
          <a:xfrm>
            <a:off x="530560" y="3609976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8"/>
          </p:nvPr>
        </p:nvSpPr>
        <p:spPr>
          <a:xfrm>
            <a:off x="528624" y="4504561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3"/>
          </p:nvPr>
        </p:nvSpPr>
        <p:spPr>
          <a:xfrm>
            <a:off x="530560" y="5385680"/>
            <a:ext cx="558216" cy="67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400"/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1146290" y="2772177"/>
            <a:ext cx="5018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Vključevanje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zainteresiranih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strani</a:t>
            </a:r>
            <a:endParaRPr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1146290" y="3643937"/>
            <a:ext cx="5018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Strategije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sodelovanja</a:t>
            </a:r>
            <a:endParaRPr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1146290" y="1877600"/>
            <a:ext cx="5745164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Uvod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v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procese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sodelovanja</a:t>
            </a:r>
            <a:endParaRPr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1146300" y="5429003"/>
            <a:ext cx="5018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Reference</a:t>
            </a:r>
            <a:endParaRPr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146300" y="4520123"/>
            <a:ext cx="5018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Študije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primerov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in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uporabna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orodja</a:t>
            </a:r>
            <a:endParaRPr lang="en-US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" name="Google Shape;224;p26">
            <a:extLst>
              <a:ext uri="{FF2B5EF4-FFF2-40B4-BE49-F238E27FC236}">
                <a16:creationId xmlns:a16="http://schemas.microsoft.com/office/drawing/2014/main" id="{739CD247-9A66-3949-9BE1-F2407CD3D004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/>
          <p:nvPr/>
        </p:nvSpPr>
        <p:spPr>
          <a:xfrm>
            <a:off x="3651634" y="1"/>
            <a:ext cx="4888800" cy="681900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1"/>
          <p:cNvSpPr txBox="1">
            <a:spLocks noGrp="1"/>
          </p:cNvSpPr>
          <p:nvPr>
            <p:ph type="body" idx="2"/>
          </p:nvPr>
        </p:nvSpPr>
        <p:spPr>
          <a:xfrm>
            <a:off x="133777" y="1022730"/>
            <a:ext cx="11924445" cy="56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8800" lvl="0" indent="-457200">
              <a:buClr>
                <a:srgbClr val="E43794"/>
              </a:buClr>
              <a:buSzPts val="2000"/>
              <a:buFont typeface="+mj-lt"/>
              <a:buAutoNum type="arabicPeriod"/>
            </a:pPr>
            <a:r>
              <a:rPr lang="sl-SI" dirty="0">
                <a:highlight>
                  <a:srgbClr val="FBE000"/>
                </a:highlight>
              </a:rPr>
              <a:t>Razumevanje ekosistema</a:t>
            </a:r>
            <a:r>
              <a:rPr lang="en-US" dirty="0"/>
              <a:t>: </a:t>
            </a:r>
            <a:r>
              <a:rPr lang="en-US" dirty="0" err="1"/>
              <a:t>oglejte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širši</a:t>
            </a:r>
            <a:r>
              <a:rPr lang="en-US" dirty="0"/>
              <a:t> </a:t>
            </a:r>
            <a:r>
              <a:rPr lang="en-US" dirty="0" err="1"/>
              <a:t>kontekst</a:t>
            </a:r>
            <a:r>
              <a:rPr lang="en-US" dirty="0"/>
              <a:t> in </a:t>
            </a:r>
            <a:r>
              <a:rPr lang="sl-SI" dirty="0"/>
              <a:t>kartirajte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deležnike</a:t>
            </a:r>
            <a:r>
              <a:rPr lang="en-US" dirty="0"/>
              <a:t>, </a:t>
            </a:r>
            <a:r>
              <a:rPr lang="en-US" dirty="0" err="1"/>
              <a:t>sile</a:t>
            </a:r>
            <a:r>
              <a:rPr lang="sl-SI" dirty="0"/>
              <a:t> v igri </a:t>
            </a:r>
            <a:r>
              <a:rPr lang="en-US" dirty="0"/>
              <a:t>in </a:t>
            </a:r>
            <a:r>
              <a:rPr lang="en-US" dirty="0" err="1"/>
              <a:t>področja</a:t>
            </a:r>
            <a:r>
              <a:rPr lang="en-US" dirty="0"/>
              <a:t> </a:t>
            </a:r>
            <a:r>
              <a:rPr lang="en-US" dirty="0" err="1"/>
              <a:t>izboljšav</a:t>
            </a:r>
            <a:r>
              <a:rPr lang="en-US" dirty="0"/>
              <a:t>, da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ustrezno</a:t>
            </a:r>
            <a:r>
              <a:rPr lang="en-US" dirty="0"/>
              <a:t> </a:t>
            </a:r>
            <a:r>
              <a:rPr lang="en-US" dirty="0" err="1"/>
              <a:t>načrtovali</a:t>
            </a:r>
            <a:r>
              <a:rPr lang="en-US" dirty="0"/>
              <a:t> </a:t>
            </a:r>
            <a:r>
              <a:rPr lang="en-US" dirty="0" err="1"/>
              <a:t>svojo</a:t>
            </a:r>
            <a:r>
              <a:rPr lang="en-US" dirty="0"/>
              <a:t> </a:t>
            </a:r>
            <a:r>
              <a:rPr lang="en-US" dirty="0" err="1"/>
              <a:t>strategijo</a:t>
            </a:r>
            <a:r>
              <a:rPr lang="en-US" dirty="0"/>
              <a:t>.</a:t>
            </a:r>
            <a:br>
              <a:rPr lang="en-US" dirty="0"/>
            </a:br>
            <a:r>
              <a:rPr lang="sl-SI" dirty="0">
                <a:solidFill>
                  <a:srgbClr val="D41A6A"/>
                </a:solidFill>
              </a:rPr>
              <a:t>Kako</a:t>
            </a:r>
            <a:r>
              <a:rPr lang="en-US" dirty="0">
                <a:solidFill>
                  <a:srgbClr val="D41A6A"/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organizirajte</a:t>
            </a:r>
            <a:r>
              <a:rPr lang="en-US" dirty="0"/>
              <a:t> </a:t>
            </a:r>
            <a:r>
              <a:rPr lang="en-US" dirty="0" err="1"/>
              <a:t>sestanek</a:t>
            </a:r>
            <a:r>
              <a:rPr lang="en-US" dirty="0"/>
              <a:t> s </a:t>
            </a:r>
            <a:r>
              <a:rPr lang="en-US" dirty="0" err="1"/>
              <a:t>sodelavci</a:t>
            </a:r>
            <a:r>
              <a:rPr lang="en-US" dirty="0"/>
              <a:t> in s </a:t>
            </a:r>
            <a:r>
              <a:rPr lang="en-US" dirty="0" err="1"/>
              <a:t>pomočjo</a:t>
            </a:r>
            <a:r>
              <a:rPr lang="en-US" dirty="0"/>
              <a:t> </a:t>
            </a:r>
            <a:r>
              <a:rPr lang="sl-SI" dirty="0" err="1"/>
              <a:t>kanvasa</a:t>
            </a:r>
            <a:r>
              <a:rPr lang="en-US" dirty="0"/>
              <a:t> </a:t>
            </a:r>
            <a:r>
              <a:rPr lang="en-US" dirty="0" err="1"/>
              <a:t>zapišite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deležnike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vključuje</a:t>
            </a:r>
            <a:r>
              <a:rPr lang="en-US" dirty="0"/>
              <a:t> </a:t>
            </a:r>
            <a:r>
              <a:rPr lang="en-US" dirty="0" err="1"/>
              <a:t>vaša</a:t>
            </a:r>
            <a:r>
              <a:rPr lang="en-US" dirty="0"/>
              <a:t> </a:t>
            </a:r>
            <a:r>
              <a:rPr lang="en-US" dirty="0" err="1"/>
              <a:t>kulturna</a:t>
            </a:r>
            <a:r>
              <a:rPr lang="en-US" dirty="0"/>
              <a:t> </a:t>
            </a:r>
            <a:r>
              <a:rPr lang="en-US" dirty="0" err="1"/>
              <a:t>organizacija</a:t>
            </a:r>
            <a:r>
              <a:rPr lang="en-US" dirty="0"/>
              <a:t>. </a:t>
            </a:r>
            <a:r>
              <a:rPr lang="en-US" dirty="0" err="1"/>
              <a:t>Tukaj</a:t>
            </a:r>
            <a:r>
              <a:rPr lang="en-US" dirty="0"/>
              <a:t> </a:t>
            </a:r>
            <a:r>
              <a:rPr lang="en-US" dirty="0" err="1"/>
              <a:t>najdete</a:t>
            </a:r>
            <a:r>
              <a:rPr lang="en-US" dirty="0"/>
              <a:t> primer </a:t>
            </a:r>
            <a:r>
              <a:rPr lang="sl-SI" dirty="0" err="1"/>
              <a:t>kanvasa</a:t>
            </a:r>
            <a:r>
              <a:rPr lang="en-US" dirty="0"/>
              <a:t>, ki ga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uporabite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servicedesigntools.org/tools/ecosystem-map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endParaRPr dirty="0">
              <a:highlight>
                <a:srgbClr val="FBE000"/>
              </a:highlight>
            </a:endParaRPr>
          </a:p>
          <a:p>
            <a:pPr lvl="0" indent="-355600">
              <a:buClr>
                <a:srgbClr val="E43794"/>
              </a:buClr>
              <a:buSzPts val="2000"/>
              <a:buAutoNum type="arabicPeriod"/>
            </a:pPr>
            <a:r>
              <a:rPr lang="sl-SI" dirty="0">
                <a:highlight>
                  <a:srgbClr val="FBE000"/>
                </a:highlight>
              </a:rPr>
              <a:t>Opredelite svoje cilje</a:t>
            </a:r>
            <a:r>
              <a:rPr lang="en-US" dirty="0"/>
              <a:t>: </a:t>
            </a:r>
            <a:r>
              <a:rPr lang="en-US" dirty="0" err="1"/>
              <a:t>določite</a:t>
            </a:r>
            <a:r>
              <a:rPr lang="en-US" dirty="0"/>
              <a:t> </a:t>
            </a:r>
            <a:r>
              <a:rPr lang="en-US" dirty="0" err="1"/>
              <a:t>jasno</a:t>
            </a:r>
            <a:r>
              <a:rPr lang="en-US" dirty="0"/>
              <a:t> </a:t>
            </a:r>
            <a:r>
              <a:rPr lang="en-US" dirty="0" err="1"/>
              <a:t>vizijo</a:t>
            </a:r>
            <a:r>
              <a:rPr lang="en-US" dirty="0"/>
              <a:t> </a:t>
            </a:r>
            <a:r>
              <a:rPr lang="en-US" dirty="0" err="1"/>
              <a:t>dolgoročnih</a:t>
            </a:r>
            <a:r>
              <a:rPr lang="en-US" dirty="0"/>
              <a:t> </a:t>
            </a:r>
            <a:r>
              <a:rPr lang="en-US" dirty="0" err="1"/>
              <a:t>ciljev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želite</a:t>
            </a:r>
            <a:r>
              <a:rPr lang="en-US" dirty="0"/>
              <a:t> </a:t>
            </a:r>
            <a:r>
              <a:rPr lang="en-US" dirty="0" err="1"/>
              <a:t>doseči</a:t>
            </a:r>
            <a:r>
              <a:rPr lang="en-US" dirty="0"/>
              <a:t> z </a:t>
            </a:r>
            <a:r>
              <a:rPr lang="en-US" dirty="0" err="1"/>
              <a:t>vzpostavitvijo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, in </a:t>
            </a:r>
            <a:r>
              <a:rPr lang="en-US" dirty="0" err="1"/>
              <a:t>opredelite</a:t>
            </a:r>
            <a:r>
              <a:rPr lang="en-US" dirty="0"/>
              <a:t> </a:t>
            </a:r>
            <a:r>
              <a:rPr lang="en-US" dirty="0" err="1"/>
              <a:t>vlogo</a:t>
            </a:r>
            <a:r>
              <a:rPr lang="en-US" dirty="0"/>
              <a:t>, ki jo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imeli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poti</a:t>
            </a:r>
            <a:r>
              <a:rPr lang="en-US" dirty="0"/>
              <a:t>.</a:t>
            </a:r>
            <a:br>
              <a:rPr lang="en-US" dirty="0"/>
            </a:br>
            <a:r>
              <a:rPr lang="sl-SI" dirty="0">
                <a:solidFill>
                  <a:srgbClr val="D41A6A"/>
                </a:solidFill>
              </a:rPr>
              <a:t>Kako</a:t>
            </a:r>
            <a:r>
              <a:rPr lang="en-US" dirty="0">
                <a:solidFill>
                  <a:srgbClr val="D41A6A"/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navedite</a:t>
            </a:r>
            <a:r>
              <a:rPr lang="en-US" dirty="0"/>
              <a:t> </a:t>
            </a:r>
            <a:r>
              <a:rPr lang="sl-SI" dirty="0"/>
              <a:t>3</a:t>
            </a:r>
            <a:r>
              <a:rPr lang="en-US" dirty="0"/>
              <a:t>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cilje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želite</a:t>
            </a:r>
            <a:r>
              <a:rPr lang="en-US" dirty="0"/>
              <a:t> </a:t>
            </a:r>
            <a:r>
              <a:rPr lang="en-US" dirty="0" err="1"/>
              <a:t>doseči</a:t>
            </a:r>
            <a:r>
              <a:rPr lang="en-US" dirty="0"/>
              <a:t> v </a:t>
            </a:r>
            <a:r>
              <a:rPr lang="en-US" dirty="0" err="1"/>
              <a:t>naslednjih</a:t>
            </a:r>
            <a:r>
              <a:rPr lang="en-US" dirty="0"/>
              <a:t> </a:t>
            </a:r>
            <a:r>
              <a:rPr lang="en-US" dirty="0" err="1"/>
              <a:t>petih</a:t>
            </a:r>
            <a:r>
              <a:rPr lang="en-US" dirty="0"/>
              <a:t> </a:t>
            </a:r>
            <a:r>
              <a:rPr lang="en-US" dirty="0" err="1"/>
              <a:t>letih</a:t>
            </a:r>
            <a:r>
              <a:rPr lang="en-US" dirty="0"/>
              <a:t>, in </a:t>
            </a:r>
            <a:r>
              <a:rPr lang="en-US" dirty="0" err="1"/>
              <a:t>začrtajte</a:t>
            </a:r>
            <a:r>
              <a:rPr lang="en-US" dirty="0"/>
              <a:t> </a:t>
            </a:r>
            <a:r>
              <a:rPr lang="en-US" dirty="0" err="1"/>
              <a:t>strategijo</a:t>
            </a:r>
            <a:r>
              <a:rPr lang="en-US" dirty="0"/>
              <a:t> za </a:t>
            </a:r>
            <a:r>
              <a:rPr lang="en-US" dirty="0" err="1"/>
              <a:t>vsakega</a:t>
            </a:r>
            <a:r>
              <a:rPr lang="en-US" dirty="0"/>
              <a:t> od </a:t>
            </a:r>
            <a:r>
              <a:rPr lang="en-US" dirty="0" err="1"/>
              <a:t>njih</a:t>
            </a:r>
            <a:r>
              <a:rPr lang="en-US" dirty="0"/>
              <a:t>, </a:t>
            </a:r>
            <a:r>
              <a:rPr lang="en-US" dirty="0" err="1"/>
              <a:t>poskušajte</a:t>
            </a:r>
            <a:r>
              <a:rPr lang="en-US" dirty="0"/>
              <a:t> </a:t>
            </a:r>
            <a:r>
              <a:rPr lang="en-US" dirty="0" err="1"/>
              <a:t>razumeti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to </a:t>
            </a:r>
            <a:r>
              <a:rPr lang="en-US" dirty="0" err="1"/>
              <a:t>storite</a:t>
            </a:r>
            <a:r>
              <a:rPr lang="en-US" dirty="0"/>
              <a:t> </a:t>
            </a:r>
            <a:r>
              <a:rPr lang="en-US" dirty="0" err="1"/>
              <a:t>sami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potrebujete</a:t>
            </a:r>
            <a:r>
              <a:rPr lang="en-US" dirty="0"/>
              <a:t> </a:t>
            </a:r>
            <a:r>
              <a:rPr lang="en-US" dirty="0" err="1"/>
              <a:t>partnerje</a:t>
            </a:r>
            <a:r>
              <a:rPr lang="en-US" dirty="0"/>
              <a:t> in k</a:t>
            </a:r>
            <a:r>
              <a:rPr lang="sl-SI" dirty="0" err="1"/>
              <a:t>oga</a:t>
            </a:r>
            <a:r>
              <a:rPr lang="en-US" dirty="0"/>
              <a:t>.</a:t>
            </a:r>
          </a:p>
        </p:txBody>
      </p:sp>
      <p:sp>
        <p:nvSpPr>
          <p:cNvPr id="6" name="Google Shape;224;p26">
            <a:extLst>
              <a:ext uri="{FF2B5EF4-FFF2-40B4-BE49-F238E27FC236}">
                <a16:creationId xmlns:a16="http://schemas.microsoft.com/office/drawing/2014/main" id="{0C3AD34D-F0E4-0D4F-A56A-62AA5EBBB013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/>
          <p:nvPr/>
        </p:nvSpPr>
        <p:spPr>
          <a:xfrm>
            <a:off x="3651634" y="1"/>
            <a:ext cx="4888800" cy="681900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1"/>
          <p:cNvSpPr txBox="1">
            <a:spLocks noGrp="1"/>
          </p:cNvSpPr>
          <p:nvPr>
            <p:ph type="body" idx="2"/>
          </p:nvPr>
        </p:nvSpPr>
        <p:spPr>
          <a:xfrm>
            <a:off x="133777" y="603182"/>
            <a:ext cx="11924445" cy="56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000"/>
            </a:pPr>
            <a:endParaRPr lang="en-US" dirty="0"/>
          </a:p>
          <a:p>
            <a:pPr marL="558800" lvl="0" indent="-457200">
              <a:buClr>
                <a:srgbClr val="E43794"/>
              </a:buClr>
              <a:buSzPts val="2000"/>
              <a:buFont typeface="+mj-lt"/>
              <a:buAutoNum type="arabicPeriod" startAt="3"/>
            </a:pPr>
            <a:r>
              <a:rPr lang="sl-SI" dirty="0">
                <a:highlight>
                  <a:srgbClr val="FBE000"/>
                </a:highlight>
              </a:rPr>
              <a:t>Opredelite svoj pristop</a:t>
            </a:r>
            <a:r>
              <a:rPr lang="en-US" dirty="0"/>
              <a:t>: </a:t>
            </a:r>
            <a:r>
              <a:rPr lang="en-US" dirty="0" err="1"/>
              <a:t>skupaj</a:t>
            </a:r>
            <a:r>
              <a:rPr lang="en-US" dirty="0"/>
              <a:t> s </a:t>
            </a:r>
            <a:r>
              <a:rPr lang="en-US" dirty="0" err="1"/>
              <a:t>partnerji</a:t>
            </a:r>
            <a:r>
              <a:rPr lang="en-US" dirty="0"/>
              <a:t> </a:t>
            </a:r>
            <a:r>
              <a:rPr lang="en-US" dirty="0" err="1"/>
              <a:t>določite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nameravate</a:t>
            </a:r>
            <a:r>
              <a:rPr lang="en-US" dirty="0"/>
              <a:t> </a:t>
            </a:r>
            <a:r>
              <a:rPr lang="en-US" dirty="0" err="1"/>
              <a:t>doseči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cilje</a:t>
            </a:r>
            <a:r>
              <a:rPr lang="en-US" dirty="0"/>
              <a:t>, </a:t>
            </a:r>
            <a:r>
              <a:rPr lang="en-US" dirty="0" err="1"/>
              <a:t>reševati</a:t>
            </a:r>
            <a:r>
              <a:rPr lang="en-US" dirty="0"/>
              <a:t> </a:t>
            </a:r>
            <a:r>
              <a:rPr lang="en-US" dirty="0" err="1"/>
              <a:t>težave</a:t>
            </a:r>
            <a:r>
              <a:rPr lang="en-US" dirty="0"/>
              <a:t> in </a:t>
            </a:r>
            <a:r>
              <a:rPr lang="en-US" dirty="0" err="1"/>
              <a:t>ustvariti</a:t>
            </a:r>
            <a:r>
              <a:rPr lang="en-US" dirty="0"/>
              <a:t> </a:t>
            </a:r>
            <a:r>
              <a:rPr lang="en-US" dirty="0" err="1"/>
              <a:t>dodano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za </a:t>
            </a:r>
            <a:r>
              <a:rPr lang="en-US" dirty="0" err="1"/>
              <a:t>olajšanje</a:t>
            </a:r>
            <a:r>
              <a:rPr lang="en-US" dirty="0"/>
              <a:t> </a:t>
            </a:r>
            <a:r>
              <a:rPr lang="en-US" dirty="0" err="1"/>
              <a:t>postopkov</a:t>
            </a:r>
            <a:r>
              <a:rPr lang="en-US" dirty="0"/>
              <a:t> </a:t>
            </a:r>
            <a:r>
              <a:rPr lang="en-US" dirty="0" err="1"/>
              <a:t>sodelovanja</a:t>
            </a:r>
            <a:r>
              <a:rPr lang="en-US" dirty="0"/>
              <a:t>. </a:t>
            </a:r>
            <a:br>
              <a:rPr lang="en-US" dirty="0"/>
            </a:br>
            <a:r>
              <a:rPr lang="sl-SI" dirty="0">
                <a:solidFill>
                  <a:srgbClr val="D41A6A"/>
                </a:solidFill>
              </a:rPr>
              <a:t>Kako</a:t>
            </a:r>
            <a:r>
              <a:rPr lang="en-US" dirty="0">
                <a:solidFill>
                  <a:srgbClr val="D41A6A"/>
                </a:solidFill>
              </a:rPr>
              <a:t>:</a:t>
            </a:r>
            <a:r>
              <a:rPr lang="en-US" dirty="0"/>
              <a:t> ko </a:t>
            </a:r>
            <a:r>
              <a:rPr lang="en-US" dirty="0" err="1"/>
              <a:t>določite</a:t>
            </a:r>
            <a:r>
              <a:rPr lang="en-US" dirty="0"/>
              <a:t>, </a:t>
            </a:r>
            <a:r>
              <a:rPr lang="en-US" dirty="0" err="1"/>
              <a:t>katere</a:t>
            </a:r>
            <a:r>
              <a:rPr lang="en-US" dirty="0"/>
              <a:t> </a:t>
            </a:r>
            <a:r>
              <a:rPr lang="en-US" dirty="0" err="1"/>
              <a:t>cilje</a:t>
            </a:r>
            <a:r>
              <a:rPr lang="en-US" dirty="0"/>
              <a:t> je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doseči</a:t>
            </a:r>
            <a:r>
              <a:rPr lang="en-US" dirty="0"/>
              <a:t> s </a:t>
            </a:r>
            <a:r>
              <a:rPr lang="en-US" dirty="0" err="1"/>
              <a:t>partnerji</a:t>
            </a:r>
            <a:r>
              <a:rPr lang="en-US" dirty="0"/>
              <a:t>, </a:t>
            </a:r>
            <a:r>
              <a:rPr lang="en-US" dirty="0" err="1"/>
              <a:t>stopite</a:t>
            </a:r>
            <a:r>
              <a:rPr lang="en-US" dirty="0"/>
              <a:t> v </a:t>
            </a:r>
            <a:r>
              <a:rPr lang="en-US" dirty="0" err="1"/>
              <a:t>stik</a:t>
            </a:r>
            <a:r>
              <a:rPr lang="en-US" dirty="0"/>
              <a:t> z </a:t>
            </a:r>
            <a:r>
              <a:rPr lang="en-US" dirty="0" err="1"/>
              <a:t>njimi</a:t>
            </a:r>
            <a:r>
              <a:rPr lang="en-US" dirty="0"/>
              <a:t> in </a:t>
            </a:r>
            <a:r>
              <a:rPr lang="en-US" dirty="0" err="1"/>
              <a:t>opredelite</a:t>
            </a:r>
            <a:r>
              <a:rPr lang="en-US" dirty="0"/>
              <a:t> </a:t>
            </a:r>
            <a:r>
              <a:rPr lang="en-US" dirty="0" err="1"/>
              <a:t>skupno</a:t>
            </a:r>
            <a:r>
              <a:rPr lang="en-US" dirty="0"/>
              <a:t> </a:t>
            </a:r>
            <a:r>
              <a:rPr lang="en-US" dirty="0" err="1"/>
              <a:t>strategijo</a:t>
            </a:r>
            <a:r>
              <a:rPr lang="en-US" dirty="0"/>
              <a:t>. </a:t>
            </a:r>
            <a:r>
              <a:rPr lang="en-US" dirty="0" err="1"/>
              <a:t>Organizirajte</a:t>
            </a:r>
            <a:r>
              <a:rPr lang="en-US" dirty="0"/>
              <a:t> </a:t>
            </a:r>
            <a:r>
              <a:rPr lang="en-US" dirty="0" err="1"/>
              <a:t>kratek</a:t>
            </a:r>
            <a:r>
              <a:rPr lang="en-US" dirty="0"/>
              <a:t> </a:t>
            </a:r>
            <a:r>
              <a:rPr lang="en-US" dirty="0" err="1"/>
              <a:t>uvodni</a:t>
            </a:r>
            <a:r>
              <a:rPr lang="en-US" dirty="0"/>
              <a:t> </a:t>
            </a:r>
            <a:r>
              <a:rPr lang="en-US" dirty="0" err="1"/>
              <a:t>sestanek</a:t>
            </a:r>
            <a:r>
              <a:rPr lang="en-US" dirty="0"/>
              <a:t>, ki mu </a:t>
            </a:r>
            <a:r>
              <a:rPr lang="en-US" dirty="0" err="1"/>
              <a:t>sledi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soustvarjanja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kateri</a:t>
            </a:r>
            <a:r>
              <a:rPr lang="en-US" dirty="0"/>
              <a:t> </a:t>
            </a:r>
            <a:r>
              <a:rPr lang="en-US" dirty="0" err="1"/>
              <a:t>vsak</a:t>
            </a:r>
            <a:r>
              <a:rPr lang="en-US" dirty="0"/>
              <a:t> </a:t>
            </a:r>
            <a:r>
              <a:rPr lang="en-US" dirty="0" err="1"/>
              <a:t>zapiše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stališče</a:t>
            </a:r>
            <a:r>
              <a:rPr lang="en-US" dirty="0"/>
              <a:t>, </a:t>
            </a:r>
            <a:r>
              <a:rPr lang="en-US" dirty="0" err="1"/>
              <a:t>nato</a:t>
            </a:r>
            <a:r>
              <a:rPr lang="en-US" dirty="0"/>
              <a:t> pa o </a:t>
            </a:r>
            <a:r>
              <a:rPr lang="en-US" dirty="0" err="1"/>
              <a:t>njih</a:t>
            </a:r>
            <a:r>
              <a:rPr lang="en-US" dirty="0"/>
              <a:t> </a:t>
            </a:r>
            <a:r>
              <a:rPr lang="en-US" dirty="0" err="1"/>
              <a:t>skupaj</a:t>
            </a:r>
            <a:r>
              <a:rPr lang="en-US" dirty="0"/>
              <a:t> </a:t>
            </a:r>
            <a:r>
              <a:rPr lang="en-US" dirty="0" err="1"/>
              <a:t>razpravljajte</a:t>
            </a:r>
            <a:r>
              <a:rPr lang="en-US" dirty="0"/>
              <a:t>, da </a:t>
            </a:r>
            <a:r>
              <a:rPr lang="en-US" dirty="0" err="1"/>
              <a:t>opredelite</a:t>
            </a:r>
            <a:r>
              <a:rPr lang="en-US" dirty="0"/>
              <a:t> </a:t>
            </a:r>
            <a:r>
              <a:rPr lang="en-US" dirty="0" err="1"/>
              <a:t>skupni</a:t>
            </a:r>
            <a:r>
              <a:rPr lang="en-US" dirty="0"/>
              <a:t> </a:t>
            </a:r>
            <a:r>
              <a:rPr lang="en-US" dirty="0" err="1"/>
              <a:t>pristop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pPr lvl="0" indent="-355600">
              <a:buClr>
                <a:srgbClr val="E43794"/>
              </a:buClr>
              <a:buSzPts val="2000"/>
              <a:buAutoNum type="arabicPeriod" startAt="3"/>
            </a:pPr>
            <a:r>
              <a:rPr lang="sl-SI" dirty="0">
                <a:highlight>
                  <a:srgbClr val="FBE000"/>
                </a:highlight>
              </a:rPr>
              <a:t>Oblikujte partnerstvo</a:t>
            </a:r>
            <a:r>
              <a:rPr lang="en-US" dirty="0"/>
              <a:t>: </a:t>
            </a:r>
            <a:r>
              <a:rPr lang="en-US" dirty="0" err="1"/>
              <a:t>kakšen</a:t>
            </a:r>
            <a:r>
              <a:rPr lang="en-US" dirty="0"/>
              <a:t> </a:t>
            </a:r>
            <a:r>
              <a:rPr lang="en-US" dirty="0" err="1"/>
              <a:t>poslovni</a:t>
            </a:r>
            <a:r>
              <a:rPr lang="en-US" dirty="0"/>
              <a:t> model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sprejeli</a:t>
            </a:r>
            <a:r>
              <a:rPr lang="en-US" dirty="0"/>
              <a:t>?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bosta</a:t>
            </a:r>
            <a:r>
              <a:rPr lang="en-US" dirty="0"/>
              <a:t> </a:t>
            </a:r>
            <a:r>
              <a:rPr lang="en-US" dirty="0" err="1"/>
              <a:t>partnerja</a:t>
            </a:r>
            <a:r>
              <a:rPr lang="en-US" dirty="0"/>
              <a:t> </a:t>
            </a:r>
            <a:r>
              <a:rPr lang="en-US" dirty="0" err="1"/>
              <a:t>razdelila</a:t>
            </a:r>
            <a:r>
              <a:rPr lang="en-US" dirty="0"/>
              <a:t> </a:t>
            </a:r>
            <a:r>
              <a:rPr lang="en-US" dirty="0" err="1"/>
              <a:t>dejavnosti</a:t>
            </a:r>
            <a:r>
              <a:rPr lang="en-US" dirty="0"/>
              <a:t>? </a:t>
            </a:r>
            <a:r>
              <a:rPr lang="en-US" dirty="0" err="1"/>
              <a:t>Kakšen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potek</a:t>
            </a:r>
            <a:r>
              <a:rPr lang="en-US" dirty="0"/>
              <a:t> dela? Na </a:t>
            </a:r>
            <a:r>
              <a:rPr lang="en-US" dirty="0" err="1"/>
              <a:t>vsa</a:t>
            </a:r>
            <a:r>
              <a:rPr lang="en-US" dirty="0"/>
              <a:t> ta </a:t>
            </a:r>
            <a:r>
              <a:rPr lang="en-US" dirty="0" err="1"/>
              <a:t>vprašanja</a:t>
            </a:r>
            <a:r>
              <a:rPr lang="en-US" dirty="0"/>
              <a:t> </a:t>
            </a:r>
            <a:r>
              <a:rPr lang="en-US" dirty="0" err="1"/>
              <a:t>odgovorite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začetku</a:t>
            </a:r>
            <a:r>
              <a:rPr lang="en-US" dirty="0"/>
              <a:t> </a:t>
            </a:r>
            <a:r>
              <a:rPr lang="en-US" dirty="0" err="1"/>
              <a:t>sodelovanja</a:t>
            </a:r>
            <a:r>
              <a:rPr lang="en-US" dirty="0"/>
              <a:t>. </a:t>
            </a:r>
            <a:br>
              <a:rPr lang="en-US" dirty="0"/>
            </a:br>
            <a:r>
              <a:rPr lang="sl-SI" dirty="0">
                <a:solidFill>
                  <a:srgbClr val="D41A6A"/>
                </a:solidFill>
              </a:rPr>
              <a:t>Kako</a:t>
            </a:r>
            <a:r>
              <a:rPr lang="en-US" dirty="0">
                <a:solidFill>
                  <a:srgbClr val="D41A6A"/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zdaj</a:t>
            </a:r>
            <a:r>
              <a:rPr lang="en-US" dirty="0"/>
              <a:t> je </a:t>
            </a:r>
            <a:r>
              <a:rPr lang="en-US" dirty="0" err="1"/>
              <a:t>čas</a:t>
            </a:r>
            <a:r>
              <a:rPr lang="en-US" dirty="0"/>
              <a:t>, da </a:t>
            </a:r>
            <a:r>
              <a:rPr lang="en-US" dirty="0" err="1"/>
              <a:t>opredelite</a:t>
            </a:r>
            <a:r>
              <a:rPr lang="en-US" dirty="0"/>
              <a:t> </a:t>
            </a:r>
            <a:r>
              <a:rPr lang="en-US" dirty="0" err="1"/>
              <a:t>natančen</a:t>
            </a:r>
            <a:r>
              <a:rPr lang="en-US" dirty="0"/>
              <a:t> </a:t>
            </a:r>
            <a:r>
              <a:rPr lang="en-US" dirty="0" err="1"/>
              <a:t>načrt</a:t>
            </a:r>
            <a:r>
              <a:rPr lang="en-US" dirty="0"/>
              <a:t> za </a:t>
            </a:r>
            <a:r>
              <a:rPr lang="en-US" dirty="0" err="1"/>
              <a:t>uresničitev</a:t>
            </a:r>
            <a:r>
              <a:rPr lang="en-US" dirty="0"/>
              <a:t>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strategije</a:t>
            </a:r>
            <a:r>
              <a:rPr lang="en-US" dirty="0"/>
              <a:t> v </a:t>
            </a:r>
            <a:r>
              <a:rPr lang="en-US" dirty="0" err="1"/>
              <a:t>praksi</a:t>
            </a:r>
            <a:r>
              <a:rPr lang="en-US" dirty="0"/>
              <a:t>! </a:t>
            </a:r>
            <a:r>
              <a:rPr lang="en-US" dirty="0" err="1"/>
              <a:t>Določite</a:t>
            </a:r>
            <a:r>
              <a:rPr lang="en-US" dirty="0"/>
              <a:t> </a:t>
            </a:r>
            <a:r>
              <a:rPr lang="en-US" dirty="0" err="1"/>
              <a:t>jasne</a:t>
            </a:r>
            <a:r>
              <a:rPr lang="en-US" dirty="0"/>
              <a:t> </a:t>
            </a:r>
            <a:r>
              <a:rPr lang="en-US" dirty="0" err="1"/>
              <a:t>vmesne</a:t>
            </a:r>
            <a:r>
              <a:rPr lang="en-US" dirty="0"/>
              <a:t> </a:t>
            </a:r>
            <a:r>
              <a:rPr lang="en-US" dirty="0" err="1"/>
              <a:t>cilje</a:t>
            </a:r>
            <a:r>
              <a:rPr lang="en-US" dirty="0"/>
              <a:t> in za </a:t>
            </a:r>
            <a:r>
              <a:rPr lang="en-US" dirty="0" err="1"/>
              <a:t>vsakega</a:t>
            </a:r>
            <a:r>
              <a:rPr lang="en-US" dirty="0"/>
              <a:t> od </a:t>
            </a:r>
            <a:r>
              <a:rPr lang="en-US" dirty="0" err="1"/>
              <a:t>njih</a:t>
            </a:r>
            <a:r>
              <a:rPr lang="en-US" dirty="0"/>
              <a:t> </a:t>
            </a:r>
            <a:r>
              <a:rPr lang="en-US" dirty="0" err="1"/>
              <a:t>imenujte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osebo</a:t>
            </a:r>
            <a:r>
              <a:rPr lang="en-US" dirty="0"/>
              <a:t>, </a:t>
            </a:r>
            <a:r>
              <a:rPr lang="en-US" dirty="0" err="1"/>
              <a:t>organizirajte</a:t>
            </a:r>
            <a:r>
              <a:rPr lang="en-US" dirty="0"/>
              <a:t> </a:t>
            </a:r>
            <a:r>
              <a:rPr lang="en-US" dirty="0" err="1"/>
              <a:t>redna</a:t>
            </a:r>
            <a:r>
              <a:rPr lang="en-US" dirty="0"/>
              <a:t> </a:t>
            </a:r>
            <a:r>
              <a:rPr lang="en-US" dirty="0" err="1"/>
              <a:t>srečanja</a:t>
            </a:r>
            <a:r>
              <a:rPr lang="en-US" dirty="0"/>
              <a:t>, da se </a:t>
            </a:r>
            <a:r>
              <a:rPr lang="en-US" dirty="0" err="1"/>
              <a:t>prepričate</a:t>
            </a:r>
            <a:r>
              <a:rPr lang="en-US" dirty="0"/>
              <a:t>, da so </a:t>
            </a:r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pravi</a:t>
            </a:r>
            <a:r>
              <a:rPr lang="en-US" dirty="0"/>
              <a:t> </a:t>
            </a:r>
            <a:r>
              <a:rPr lang="en-US" dirty="0" err="1"/>
              <a:t>poti</a:t>
            </a:r>
            <a:r>
              <a:rPr lang="en-US" dirty="0"/>
              <a:t>, in </a:t>
            </a:r>
            <a:r>
              <a:rPr lang="en-US" dirty="0" err="1"/>
              <a:t>ohranite</a:t>
            </a:r>
            <a:r>
              <a:rPr lang="en-US" dirty="0"/>
              <a:t> </a:t>
            </a:r>
            <a:r>
              <a:rPr lang="en-US" dirty="0" err="1"/>
              <a:t>odprt</a:t>
            </a:r>
            <a:r>
              <a:rPr lang="en-US" dirty="0"/>
              <a:t> dialog s </a:t>
            </a:r>
            <a:r>
              <a:rPr lang="en-US" dirty="0" err="1"/>
              <a:t>partnerji</a:t>
            </a:r>
            <a:r>
              <a:rPr lang="en-US" dirty="0"/>
              <a:t>.</a:t>
            </a:r>
            <a:endParaRPr lang="en-US" dirty="0">
              <a:highlight>
                <a:srgbClr val="FBE000"/>
              </a:highlight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000"/>
              <a:buAutoNum type="arabicPeriod" startAt="3"/>
            </a:pPr>
            <a:endParaRPr dirty="0"/>
          </a:p>
        </p:txBody>
      </p:sp>
      <p:sp>
        <p:nvSpPr>
          <p:cNvPr id="6" name="Google Shape;224;p26">
            <a:extLst>
              <a:ext uri="{FF2B5EF4-FFF2-40B4-BE49-F238E27FC236}">
                <a16:creationId xmlns:a16="http://schemas.microsoft.com/office/drawing/2014/main" id="{0C3AD34D-F0E4-0D4F-A56A-62AA5EBBB013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1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325511"/>
            <a:ext cx="7735886" cy="1710874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 err="1"/>
              <a:t>Študije</a:t>
            </a:r>
            <a:r>
              <a:rPr lang="en-US" sz="4000" dirty="0"/>
              <a:t> </a:t>
            </a:r>
            <a:r>
              <a:rPr lang="en-US" sz="4000" dirty="0" err="1"/>
              <a:t>primerov</a:t>
            </a:r>
            <a:r>
              <a:rPr lang="en-US" sz="4000" dirty="0"/>
              <a:t> in</a:t>
            </a:r>
            <a:endParaRPr lang="sl-SI" sz="4000" dirty="0"/>
          </a:p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 err="1"/>
              <a:t>uporabna</a:t>
            </a:r>
            <a:r>
              <a:rPr lang="en-US" sz="4000" dirty="0"/>
              <a:t> </a:t>
            </a:r>
            <a:r>
              <a:rPr lang="en-US" sz="4000" dirty="0" err="1"/>
              <a:t>orodja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0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4603952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5268" b="34132"/>
          <a:stretch/>
        </p:blipFill>
        <p:spPr>
          <a:xfrm>
            <a:off x="2" y="4176000"/>
            <a:ext cx="12191998" cy="2664000"/>
          </a:xfrm>
          <a:noFill/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753006" y="1329431"/>
            <a:ext cx="9823554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Muzej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Sanxingdui in Tencent,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Kitajska</a:t>
            </a:r>
            <a:endParaRPr lang="en-US"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753006" y="2027181"/>
            <a:ext cx="8832953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Sanxingdui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vzpostavil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sodelovanje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podjetjem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Tencent, da bi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dosegel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mlajše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generacije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postal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bolj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mednarodno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priznan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strateškim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sodelovanjem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izkoristil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moč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digitalne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tehnologije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  <a:p>
            <a:pPr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Povezava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5352097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 preferRelativeResize="0"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161" b="19817"/>
          <a:stretch/>
        </p:blipFill>
        <p:spPr>
          <a:xfrm>
            <a:off x="2" y="4212000"/>
            <a:ext cx="12191998" cy="2664000"/>
          </a:xfrm>
          <a:noFill/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753006" y="1329431"/>
            <a:ext cx="8406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L’Internationale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E</a:t>
            </a:r>
            <a:r>
              <a:rPr lang="sl-SI" sz="3600" b="1" dirty="0">
                <a:solidFill>
                  <a:srgbClr val="E43794"/>
                </a:solidFill>
                <a:latin typeface="Avenir"/>
              </a:rPr>
              <a:t>v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rop</a:t>
            </a:r>
            <a:r>
              <a:rPr lang="sl-SI" sz="3600" b="1" dirty="0">
                <a:solidFill>
                  <a:srgbClr val="E43794"/>
                </a:solidFill>
                <a:latin typeface="Avenir"/>
              </a:rPr>
              <a:t>a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753006" y="2027181"/>
            <a:ext cx="8832953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L'Internationale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konzorcij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sedmih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evropskih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muzejev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sodobne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umetnosti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ki so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združili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moči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pripravo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skupnega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programa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razstav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razprav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spletnih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projektov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Povezava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5031464" cy="708318"/>
          </a:xfrm>
        </p:spPr>
        <p:txBody>
          <a:bodyPr/>
          <a:lstStyle/>
          <a:p>
            <a:pPr algn="l"/>
            <a:r>
              <a:rPr lang="en-GB" dirty="0" err="1"/>
              <a:t>Poiščite</a:t>
            </a:r>
            <a:r>
              <a:rPr lang="en-GB" dirty="0"/>
              <a:t> </a:t>
            </a:r>
            <a:r>
              <a:rPr lang="en-GB" dirty="0" err="1"/>
              <a:t>navdih</a:t>
            </a:r>
            <a:r>
              <a:rPr lang="en-GB" dirty="0"/>
              <a:t>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 preferRelativeResize="0"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4528" b="47430"/>
          <a:stretch/>
        </p:blipFill>
        <p:spPr>
          <a:xfrm>
            <a:off x="2" y="4212000"/>
            <a:ext cx="12191998" cy="2664000"/>
          </a:xfrm>
          <a:noFill/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753006" y="1329431"/>
            <a:ext cx="9168234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Muzej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Valentine in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ARtGlass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ZDA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753006" y="2027181"/>
            <a:ext cx="8832953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Muzej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Valentine je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sodelovanju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podjetjem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ARtGlass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uvedel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sprehod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po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mestu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da bi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spremenil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dojemanje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mesta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njegovih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javnih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umetnostnih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spomenikov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strani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meščanov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obiskovalcev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Povezava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>
            <a:spLocks noGrp="1"/>
          </p:cNvSpPr>
          <p:nvPr>
            <p:ph type="body" idx="2"/>
          </p:nvPr>
        </p:nvSpPr>
        <p:spPr>
          <a:xfrm>
            <a:off x="6095999" y="1535175"/>
            <a:ext cx="5898079" cy="468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b="1" dirty="0"/>
              <a:t>Miro </a:t>
            </a:r>
            <a:r>
              <a:rPr lang="en-US" dirty="0"/>
              <a:t>je </a:t>
            </a:r>
            <a:r>
              <a:rPr lang="en-US" dirty="0" err="1"/>
              <a:t>spletna</a:t>
            </a:r>
            <a:r>
              <a:rPr lang="en-US" dirty="0"/>
              <a:t> </a:t>
            </a:r>
            <a:r>
              <a:rPr lang="en-US" dirty="0" err="1"/>
              <a:t>platforma</a:t>
            </a:r>
            <a:r>
              <a:rPr lang="en-US" dirty="0"/>
              <a:t>, ki </a:t>
            </a:r>
            <a:r>
              <a:rPr lang="en-US" dirty="0" err="1"/>
              <a:t>ekipam</a:t>
            </a:r>
            <a:r>
              <a:rPr lang="en-US" dirty="0"/>
              <a:t> </a:t>
            </a:r>
            <a:r>
              <a:rPr lang="en-US" dirty="0" err="1"/>
              <a:t>vseh</a:t>
            </a:r>
            <a:r>
              <a:rPr lang="en-US" dirty="0"/>
              <a:t>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omogoča</a:t>
            </a:r>
            <a:r>
              <a:rPr lang="en-US" dirty="0"/>
              <a:t> </a:t>
            </a:r>
            <a:r>
              <a:rPr lang="en-US" dirty="0" err="1"/>
              <a:t>sodelovanje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daljavo</a:t>
            </a:r>
            <a:r>
              <a:rPr lang="en-US" dirty="0"/>
              <a:t> in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vizualno</a:t>
            </a:r>
            <a:r>
              <a:rPr lang="en-US" dirty="0"/>
              <a:t> </a:t>
            </a:r>
            <a:r>
              <a:rPr lang="en-US" dirty="0" err="1"/>
              <a:t>privlačen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err="1"/>
              <a:t>Zagotavlja</a:t>
            </a:r>
            <a:r>
              <a:rPr lang="en-US" dirty="0"/>
              <a:t>: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200"/>
              <a:buChar char="●"/>
            </a:pPr>
            <a:r>
              <a:rPr lang="en-US" dirty="0" err="1"/>
              <a:t>digitalne</a:t>
            </a:r>
            <a:r>
              <a:rPr lang="en-US" dirty="0"/>
              <a:t> </a:t>
            </a:r>
            <a:r>
              <a:rPr lang="en-US" dirty="0" err="1"/>
              <a:t>vsestranske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table za</a:t>
            </a:r>
            <a:r>
              <a:rPr lang="sl-SI" dirty="0"/>
              <a:t> viharjenje možganov</a:t>
            </a:r>
            <a:r>
              <a:rPr lang="en-US" dirty="0"/>
              <a:t>, </a:t>
            </a:r>
            <a:r>
              <a:rPr lang="en-US" dirty="0" err="1"/>
              <a:t>načrtovanje</a:t>
            </a:r>
            <a:r>
              <a:rPr lang="en-US" dirty="0"/>
              <a:t> </a:t>
            </a:r>
            <a:r>
              <a:rPr lang="en-US" dirty="0" err="1"/>
              <a:t>itd</a:t>
            </a:r>
            <a:r>
              <a:rPr lang="en-US" dirty="0"/>
              <a:t>. 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200"/>
              <a:buChar char="●"/>
            </a:pPr>
            <a:r>
              <a:rPr lang="en-US" dirty="0" err="1"/>
              <a:t>velik</a:t>
            </a:r>
            <a:r>
              <a:rPr lang="en-US" dirty="0"/>
              <a:t> </a:t>
            </a:r>
            <a:r>
              <a:rPr lang="en-US" dirty="0" err="1"/>
              <a:t>nabor</a:t>
            </a:r>
            <a:r>
              <a:rPr lang="en-US" dirty="0"/>
              <a:t> </a:t>
            </a:r>
            <a:r>
              <a:rPr lang="sl-SI" dirty="0" err="1"/>
              <a:t>kanvasov</a:t>
            </a:r>
            <a:r>
              <a:rPr lang="en-US" dirty="0"/>
              <a:t> in </a:t>
            </a:r>
            <a:r>
              <a:rPr lang="en-US" dirty="0" err="1"/>
              <a:t>predlog</a:t>
            </a:r>
            <a:r>
              <a:rPr lang="en-US" dirty="0"/>
              <a:t>, s </a:t>
            </a:r>
            <a:r>
              <a:rPr lang="en-US" dirty="0" err="1"/>
              <a:t>katerimi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spodbudite</a:t>
            </a:r>
            <a:r>
              <a:rPr lang="en-US" dirty="0"/>
              <a:t> </a:t>
            </a:r>
            <a:r>
              <a:rPr lang="en-US" dirty="0" err="1"/>
              <a:t>navdih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organizirate</a:t>
            </a:r>
            <a:r>
              <a:rPr lang="en-US" dirty="0"/>
              <a:t> </a:t>
            </a:r>
            <a:r>
              <a:rPr lang="en-US" dirty="0" err="1"/>
              <a:t>prispevke</a:t>
            </a:r>
            <a:r>
              <a:rPr lang="en-US" dirty="0"/>
              <a:t> </a:t>
            </a:r>
            <a:r>
              <a:rPr lang="en-US" dirty="0" err="1"/>
              <a:t>partnerjev</a:t>
            </a:r>
            <a:r>
              <a:rPr lang="en-US" dirty="0"/>
              <a:t> 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2200"/>
              <a:buChar char="●"/>
            </a:pPr>
            <a:r>
              <a:rPr lang="de-DE" dirty="0" err="1"/>
              <a:t>številne</a:t>
            </a:r>
            <a:r>
              <a:rPr lang="de-DE" dirty="0"/>
              <a:t> </a:t>
            </a:r>
            <a:r>
              <a:rPr lang="de-DE" dirty="0" err="1"/>
              <a:t>funkcije</a:t>
            </a:r>
            <a:r>
              <a:rPr lang="de-DE" dirty="0"/>
              <a:t> (</a:t>
            </a:r>
            <a:r>
              <a:rPr lang="de-DE" dirty="0" err="1"/>
              <a:t>npr</a:t>
            </a:r>
            <a:r>
              <a:rPr lang="de-DE" dirty="0"/>
              <a:t>. post-</a:t>
            </a:r>
            <a:r>
              <a:rPr lang="de-DE" dirty="0" err="1"/>
              <a:t>its</a:t>
            </a:r>
            <a:r>
              <a:rPr lang="de-DE" dirty="0"/>
              <a:t> in </a:t>
            </a:r>
            <a:r>
              <a:rPr lang="de-DE" dirty="0" err="1"/>
              <a:t>risbe</a:t>
            </a:r>
            <a:r>
              <a:rPr lang="de-DE" dirty="0"/>
              <a:t>) </a:t>
            </a:r>
            <a:r>
              <a:rPr lang="de-DE" dirty="0" err="1"/>
              <a:t>za</a:t>
            </a:r>
            <a:r>
              <a:rPr lang="de-DE" dirty="0"/>
              <a:t> </a:t>
            </a:r>
            <a:r>
              <a:rPr lang="de-DE" dirty="0" err="1"/>
              <a:t>izražanje</a:t>
            </a:r>
            <a:r>
              <a:rPr lang="de-DE" dirty="0"/>
              <a:t> in </a:t>
            </a:r>
            <a:r>
              <a:rPr lang="de-DE" dirty="0" err="1"/>
              <a:t>izmenjavo</a:t>
            </a:r>
            <a:r>
              <a:rPr lang="de-DE" dirty="0"/>
              <a:t> </a:t>
            </a:r>
            <a:r>
              <a:rPr lang="de-DE" dirty="0" err="1"/>
              <a:t>idej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sp>
        <p:nvSpPr>
          <p:cNvPr id="297" name="Google Shape;297;p34"/>
          <p:cNvSpPr txBox="1">
            <a:spLocks noGrp="1"/>
          </p:cNvSpPr>
          <p:nvPr>
            <p:ph type="body" idx="1"/>
          </p:nvPr>
        </p:nvSpPr>
        <p:spPr>
          <a:xfrm>
            <a:off x="6095999" y="742254"/>
            <a:ext cx="5339109" cy="63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US" dirty="0" err="1"/>
              <a:t>Uporabno</a:t>
            </a:r>
            <a:r>
              <a:rPr lang="en-US" dirty="0"/>
              <a:t> </a:t>
            </a:r>
            <a:r>
              <a:rPr lang="en-US" dirty="0" err="1"/>
              <a:t>orodje</a:t>
            </a:r>
            <a:endParaRPr dirty="0"/>
          </a:p>
        </p:txBody>
      </p:sp>
      <p:pic>
        <p:nvPicPr>
          <p:cNvPr id="298" name="Google Shape;298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643" b="-1267"/>
          <a:stretch/>
        </p:blipFill>
        <p:spPr>
          <a:xfrm>
            <a:off x="1451075" y="1535175"/>
            <a:ext cx="4064625" cy="53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4;p26">
            <a:extLst>
              <a:ext uri="{FF2B5EF4-FFF2-40B4-BE49-F238E27FC236}">
                <a16:creationId xmlns:a16="http://schemas.microsoft.com/office/drawing/2014/main" id="{20D0A8CA-2843-724E-8D6F-D6D8FA66E19F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612ABF-EB47-4863-AF33-73EA745E5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7" b="18713"/>
          <a:stretch/>
        </p:blipFill>
        <p:spPr>
          <a:xfrm>
            <a:off x="0" y="1"/>
            <a:ext cx="12192002" cy="3429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70514-4B7B-4549-A9F1-DAC13454B1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27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2D17-C9C3-424F-8556-7B47CFB3EB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040" y="2919885"/>
            <a:ext cx="2819401" cy="631527"/>
          </a:xfrm>
        </p:spPr>
        <p:txBody>
          <a:bodyPr/>
          <a:lstStyle/>
          <a:p>
            <a:r>
              <a:rPr lang="en-US" b="0" dirty="0">
                <a:latin typeface="Avenir Book" panose="02000503020000020003" pitchFamily="2" charset="0"/>
              </a:rPr>
              <a:t>Reference</a:t>
            </a:r>
          </a:p>
          <a:p>
            <a:endParaRPr lang="el-GR" b="0" dirty="0"/>
          </a:p>
        </p:txBody>
      </p:sp>
      <p:sp>
        <p:nvSpPr>
          <p:cNvPr id="6" name="Google Shape;388;p34">
            <a:extLst>
              <a:ext uri="{FF2B5EF4-FFF2-40B4-BE49-F238E27FC236}">
                <a16:creationId xmlns:a16="http://schemas.microsoft.com/office/drawing/2014/main" id="{DB4830C5-01E5-1848-94BE-34565410745A}"/>
              </a:ext>
            </a:extLst>
          </p:cNvPr>
          <p:cNvSpPr txBox="1">
            <a:spLocks/>
          </p:cNvSpPr>
          <p:nvPr/>
        </p:nvSpPr>
        <p:spPr>
          <a:xfrm>
            <a:off x="430678" y="3673823"/>
            <a:ext cx="11330644" cy="264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482" tIns="28733" rIns="57482" bIns="287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 err="1">
                <a:solidFill>
                  <a:schemeClr val="tx1"/>
                </a:solidFill>
                <a:latin typeface="Avenir Book" panose="02000503020000020003" pitchFamily="2" charset="0"/>
              </a:rPr>
              <a:t>Povoledo</a:t>
            </a: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 (2021), Vaccination Can Be Relaxing. Just Ask These Museum Visitors: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3"/>
              </a:rPr>
              <a:t>https://cutt.ly/sEuwzH0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 </a:t>
            </a: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Knight Foundation (2020), Digital Readiness and Innovation in Museums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4"/>
              </a:rPr>
              <a:t>https://cutt.ly/ZEuo94l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 </a:t>
            </a: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Min Chen (2021), How </a:t>
            </a:r>
            <a:r>
              <a:rPr lang="en-US" dirty="0">
                <a:latin typeface="Avenir Book" panose="02000503020000020003" pitchFamily="2" charset="0"/>
              </a:rPr>
              <a:t>Digital Asset Management Supports Museums’ Missions: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5"/>
              </a:rPr>
              <a:t>https://cutt.ly/EnTxXXB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>
                <a:latin typeface="Avenir Book" panose="02000503020000020003" pitchFamily="2" charset="0"/>
              </a:rPr>
              <a:t>Board of Innovation (2021), The Comprehensive Guide to Impact Partnerships</a:t>
            </a: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6"/>
              </a:rPr>
              <a:t>https://cutt.ly/1RLbR4x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 </a:t>
            </a:r>
            <a:endParaRPr lang="en-US" dirty="0">
              <a:latin typeface="Avenir Book" panose="02000503020000020003" pitchFamily="2" charset="0"/>
            </a:endParaRP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 err="1">
                <a:latin typeface="Avenir Book" panose="02000503020000020003" pitchFamily="2" charset="0"/>
              </a:rPr>
              <a:t>Whiddington</a:t>
            </a:r>
            <a:r>
              <a:rPr lang="en-US" dirty="0">
                <a:latin typeface="Avenir Book" panose="02000503020000020003" pitchFamily="2" charset="0"/>
              </a:rPr>
              <a:t> (2021), With A Tencent Partnership, Sanxingdui Museum Goes All In On Its Cultural IP: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7"/>
              </a:rPr>
              <a:t>https://cutt.ly/7WzKssj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 err="1">
                <a:latin typeface="Avenir Book" panose="02000503020000020003" pitchFamily="2" charset="0"/>
              </a:rPr>
              <a:t>L’Internationale</a:t>
            </a:r>
            <a:r>
              <a:rPr lang="en-US" dirty="0">
                <a:latin typeface="Avenir Book" panose="02000503020000020003" pitchFamily="2" charset="0"/>
              </a:rPr>
              <a:t>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8"/>
              </a:rPr>
              <a:t>https://www.internationaleonline.org/</a:t>
            </a:r>
            <a:r>
              <a:rPr lang="en-US" dirty="0">
                <a:latin typeface="Avenir Book" panose="02000503020000020003" pitchFamily="2" charset="0"/>
              </a:rPr>
              <a:t> </a:t>
            </a: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 err="1">
                <a:solidFill>
                  <a:schemeClr val="tx1"/>
                </a:solidFill>
                <a:latin typeface="Avenir Book" panose="02000503020000020003" pitchFamily="2" charset="0"/>
              </a:rPr>
              <a:t>Whiddington</a:t>
            </a: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 (2021), Inside The Valentine Museum’s AR Tour That’s Recontextualizing Historical Sites: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9"/>
              </a:rPr>
              <a:t>https://cutt.ly/7Wz6mzy</a:t>
            </a:r>
            <a:endParaRPr lang="en-US" dirty="0">
              <a:solidFill>
                <a:schemeClr val="hlink"/>
              </a:solidFill>
              <a:latin typeface="Avenir Book" panose="02000503020000020003" pitchFamily="2" charset="0"/>
            </a:endParaRPr>
          </a:p>
          <a:p>
            <a:pPr indent="-191628">
              <a:lnSpc>
                <a:spcPct val="150000"/>
              </a:lnSpc>
              <a:buClr>
                <a:srgbClr val="FBE000"/>
              </a:buClr>
              <a:buFont typeface="Arial"/>
              <a:buChar char="●"/>
            </a:pPr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Miro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: </a:t>
            </a:r>
            <a:r>
              <a:rPr lang="en-US" u="sng" dirty="0">
                <a:solidFill>
                  <a:schemeClr val="hlink"/>
                </a:solidFill>
                <a:latin typeface="Avenir Book" panose="02000503020000020003" pitchFamily="2" charset="0"/>
                <a:hlinkClick r:id="rId10"/>
              </a:rPr>
              <a:t>https://www.miro.com/</a:t>
            </a:r>
            <a:r>
              <a:rPr lang="en-US" dirty="0">
                <a:solidFill>
                  <a:schemeClr val="hlink"/>
                </a:solidFill>
                <a:latin typeface="Avenir Book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 descr="A picture containing building, outdoor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0420" b="20420"/>
          <a:stretch/>
        </p:blipFill>
        <p:spPr>
          <a:xfrm>
            <a:off x="2" y="3203071"/>
            <a:ext cx="12191998" cy="3654930"/>
          </a:xfrm>
          <a:prstGeom prst="rect">
            <a:avLst/>
          </a:prstGeom>
          <a:solidFill>
            <a:srgbClr val="E43794"/>
          </a:solidFill>
          <a:ln>
            <a:noFill/>
          </a:ln>
        </p:spPr>
      </p:pic>
      <p:sp>
        <p:nvSpPr>
          <p:cNvPr id="304" name="Google Shape;304;p35"/>
          <p:cNvSpPr txBox="1">
            <a:spLocks noGrp="1"/>
          </p:cNvSpPr>
          <p:nvPr>
            <p:ph type="body" idx="1"/>
          </p:nvPr>
        </p:nvSpPr>
        <p:spPr>
          <a:xfrm>
            <a:off x="0" y="849478"/>
            <a:ext cx="121920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4000"/>
              <a:buNone/>
            </a:pPr>
            <a:r>
              <a:rPr lang="en-US" dirty="0" err="1"/>
              <a:t>Hvala</a:t>
            </a:r>
            <a:r>
              <a:rPr lang="en-US" dirty="0"/>
              <a:t> za </a:t>
            </a:r>
            <a:r>
              <a:rPr lang="en-US" dirty="0" err="1"/>
              <a:t>vašo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305" name="Google Shape;305;p3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8832" y="4641305"/>
            <a:ext cx="2109154" cy="19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 txBox="1">
            <a:spLocks noGrp="1"/>
          </p:cNvSpPr>
          <p:nvPr>
            <p:ph type="body" idx="3"/>
          </p:nvPr>
        </p:nvSpPr>
        <p:spPr>
          <a:xfrm>
            <a:off x="0" y="1572535"/>
            <a:ext cx="121920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sl-SI" sz="3000" dirty="0"/>
              <a:t>Kakšno vprašanje</a:t>
            </a:r>
            <a:r>
              <a:rPr lang="en-US" sz="3000" dirty="0"/>
              <a:t>? </a:t>
            </a:r>
            <a:endParaRPr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building material, dark, stone&#10;&#10;Description automatically generated">
            <a:extLst>
              <a:ext uri="{FF2B5EF4-FFF2-40B4-BE49-F238E27FC236}">
                <a16:creationId xmlns:a16="http://schemas.microsoft.com/office/drawing/2014/main" id="{287B40B0-6BAF-2841-955A-1F9F40C793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3" b="30163"/>
          <a:stretch/>
        </p:blipFill>
        <p:spPr>
          <a:solidFill>
            <a:srgbClr val="FBE000"/>
          </a:solidFill>
        </p:spPr>
      </p:pic>
      <p:sp>
        <p:nvSpPr>
          <p:cNvPr id="6" name="Google Shape;177;p20">
            <a:extLst>
              <a:ext uri="{FF2B5EF4-FFF2-40B4-BE49-F238E27FC236}">
                <a16:creationId xmlns:a16="http://schemas.microsoft.com/office/drawing/2014/main" id="{F75AB7F5-35A4-2E43-AADC-9B0810C1EDD3}"/>
              </a:ext>
            </a:extLst>
          </p:cNvPr>
          <p:cNvSpPr txBox="1"/>
          <p:nvPr/>
        </p:nvSpPr>
        <p:spPr>
          <a:xfrm>
            <a:off x="5193990" y="515294"/>
            <a:ext cx="538692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“Ko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potrebujete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inovacije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potrebujete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b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sodelovanje</a:t>
            </a:r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.”</a:t>
            </a:r>
            <a:endParaRPr sz="24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176;p20">
            <a:extLst>
              <a:ext uri="{FF2B5EF4-FFF2-40B4-BE49-F238E27FC236}">
                <a16:creationId xmlns:a16="http://schemas.microsoft.com/office/drawing/2014/main" id="{70ACA61D-C3EC-BE46-9DED-B58218E546FD}"/>
              </a:ext>
            </a:extLst>
          </p:cNvPr>
          <p:cNvSpPr txBox="1"/>
          <p:nvPr/>
        </p:nvSpPr>
        <p:spPr>
          <a:xfrm>
            <a:off x="6506615" y="1438593"/>
            <a:ext cx="2879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US" sz="17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Marissa Mayer</a:t>
            </a:r>
            <a:endParaRPr sz="1700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224;p26">
            <a:extLst>
              <a:ext uri="{FF2B5EF4-FFF2-40B4-BE49-F238E27FC236}">
                <a16:creationId xmlns:a16="http://schemas.microsoft.com/office/drawing/2014/main" id="{69F6A017-9F61-DF45-8502-C41A95681E72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465675" y="626397"/>
            <a:ext cx="112608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4000" dirty="0"/>
              <a:t>UČNI CILJI</a:t>
            </a:r>
            <a:endParaRPr sz="4000"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2"/>
          </p:nvPr>
        </p:nvSpPr>
        <p:spPr>
          <a:xfrm>
            <a:off x="295990" y="2122803"/>
            <a:ext cx="11600019" cy="4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l-PL" dirty="0">
                <a:latin typeface="Avenir" panose="020B0604020202020204" charset="0"/>
                <a:cs typeface="Avenir" panose="020B0604020202020204" charset="0"/>
              </a:rPr>
              <a:t>Po zaključku tega modula bodo udeleženci 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:</a:t>
            </a:r>
            <a:endParaRPr dirty="0">
              <a:latin typeface="Avenir" panose="020B0604020202020204" charset="0"/>
              <a:cs typeface="Avenir" panose="020B0604020202020204" charset="0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2400"/>
              <a:buChar char="●"/>
            </a:pP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pridobili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pregled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nad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procesi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sodelovanja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v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kulturnem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in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turističnem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sektorju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;</a:t>
            </a:r>
            <a:endParaRPr dirty="0">
              <a:latin typeface="Avenir" panose="020B0604020202020204" charset="0"/>
              <a:cs typeface="Avenir" panose="020B0604020202020204" charset="0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2400"/>
              <a:buChar char="●"/>
            </a:pPr>
            <a:r>
              <a:rPr lang="en-US" dirty="0">
                <a:latin typeface="Avenir" panose="020B0604020202020204" charset="0"/>
                <a:cs typeface="Avenir" panose="020B0604020202020204" charset="0"/>
              </a:rPr>
              <a:t>se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naučili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,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kako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sodelovati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z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različnimi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zainteresiranimi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stranmi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pri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razvoju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sl-SI" dirty="0">
                <a:latin typeface="Avenir" panose="020B0604020202020204" charset="0"/>
                <a:cs typeface="Avenir" panose="020B0604020202020204" charset="0"/>
              </a:rPr>
              <a:t>obogatenih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kulturnih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sl-SI" dirty="0">
                <a:latin typeface="Avenir" panose="020B0604020202020204" charset="0"/>
                <a:cs typeface="Avenir" panose="020B0604020202020204" charset="0"/>
              </a:rPr>
              <a:t>izkušenj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;</a:t>
            </a:r>
            <a:endParaRPr dirty="0">
              <a:latin typeface="Avenir" panose="020B0604020202020204" charset="0"/>
              <a:cs typeface="Avenir" panose="020B0604020202020204" charset="0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2400"/>
              <a:buChar char="●"/>
            </a:pPr>
            <a:r>
              <a:rPr lang="pl-PL" dirty="0">
                <a:latin typeface="Avenir" panose="020B0604020202020204" charset="0"/>
                <a:cs typeface="Avenir" panose="020B0604020202020204" charset="0"/>
              </a:rPr>
              <a:t>spoznali glavne strategije za lažje sodelovanje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;</a:t>
            </a:r>
            <a:endParaRPr dirty="0">
              <a:latin typeface="Avenir" panose="020B0604020202020204" charset="0"/>
              <a:cs typeface="Avenir" panose="020B0604020202020204" charset="0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2400"/>
              <a:buChar char="●"/>
            </a:pP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razumeli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sl-SI" dirty="0">
                <a:latin typeface="Avenir" panose="020B0604020202020204" charset="0"/>
                <a:cs typeface="Avenir" panose="020B0604020202020204" charset="0"/>
              </a:rPr>
              <a:t>potencial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sodelovanja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in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partnerstev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za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doseganje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večjih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ciljev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in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razvijanje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celovitejših</a:t>
            </a:r>
            <a:r>
              <a:rPr lang="en-US" dirty="0">
                <a:latin typeface="Avenir" panose="020B0604020202020204" charset="0"/>
                <a:cs typeface="Avenir" panose="020B0604020202020204" charset="0"/>
              </a:rPr>
              <a:t> </a:t>
            </a:r>
            <a:r>
              <a:rPr lang="en-US" dirty="0" err="1">
                <a:latin typeface="Avenir" panose="020B0604020202020204" charset="0"/>
                <a:cs typeface="Avenir" panose="020B0604020202020204" charset="0"/>
              </a:rPr>
              <a:t>doživetij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" name="Google Shape;224;p26">
            <a:extLst>
              <a:ext uri="{FF2B5EF4-FFF2-40B4-BE49-F238E27FC236}">
                <a16:creationId xmlns:a16="http://schemas.microsoft.com/office/drawing/2014/main" id="{446E12EC-D295-C546-ABAA-1E1223571C61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644206"/>
            <a:ext cx="7735886" cy="1277729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000" dirty="0" err="1"/>
              <a:t>Uvod</a:t>
            </a:r>
            <a:r>
              <a:rPr lang="en-US" sz="4000" dirty="0"/>
              <a:t> v </a:t>
            </a:r>
            <a:r>
              <a:rPr lang="en-US" sz="4000" dirty="0" err="1"/>
              <a:t>proces</a:t>
            </a:r>
            <a:r>
              <a:rPr lang="sl-SI" sz="4000" dirty="0"/>
              <a:t>e</a:t>
            </a:r>
            <a:r>
              <a:rPr lang="en-US" sz="4000" dirty="0"/>
              <a:t> </a:t>
            </a:r>
            <a:r>
              <a:rPr lang="en-US" sz="4000" dirty="0" err="1"/>
              <a:t>sodelovanja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0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347423" y="1011480"/>
            <a:ext cx="5614878" cy="11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US" dirty="0" err="1"/>
              <a:t>Sodelovanja</a:t>
            </a:r>
            <a:r>
              <a:rPr lang="en-US" dirty="0"/>
              <a:t> v </a:t>
            </a:r>
            <a:r>
              <a:rPr lang="en-US" dirty="0" err="1"/>
              <a:t>kulturnem</a:t>
            </a:r>
            <a:r>
              <a:rPr lang="en-US" dirty="0"/>
              <a:t> </a:t>
            </a:r>
            <a:r>
              <a:rPr lang="en-US" dirty="0" err="1"/>
              <a:t>sektorju</a:t>
            </a:r>
            <a:endParaRPr dirty="0"/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3">
            <a:alphaModFix/>
          </a:blip>
          <a:srcRect t="8906" b="15226"/>
          <a:stretch/>
        </p:blipFill>
        <p:spPr>
          <a:xfrm>
            <a:off x="7088435" y="2980350"/>
            <a:ext cx="3652301" cy="38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>
            <a:spLocks noGrp="1"/>
          </p:cNvSpPr>
          <p:nvPr>
            <p:ph type="body" idx="3"/>
          </p:nvPr>
        </p:nvSpPr>
        <p:spPr>
          <a:xfrm>
            <a:off x="347423" y="2336861"/>
            <a:ext cx="6086829" cy="387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dirty="0" err="1"/>
              <a:t>Ključna</a:t>
            </a:r>
            <a:r>
              <a:rPr lang="en-US" dirty="0"/>
              <a:t> </a:t>
            </a:r>
            <a:r>
              <a:rPr lang="en-US" dirty="0" err="1"/>
              <a:t>značilnost</a:t>
            </a:r>
            <a:r>
              <a:rPr lang="en-US" dirty="0"/>
              <a:t> </a:t>
            </a:r>
            <a:r>
              <a:rPr lang="en-US" dirty="0" err="1"/>
              <a:t>kulturnega</a:t>
            </a:r>
            <a:r>
              <a:rPr lang="en-US" dirty="0"/>
              <a:t> </a:t>
            </a:r>
            <a:r>
              <a:rPr lang="en-US" dirty="0" err="1"/>
              <a:t>sektorja</a:t>
            </a:r>
            <a:r>
              <a:rPr lang="en-US" dirty="0"/>
              <a:t> je, da v </a:t>
            </a:r>
            <a:r>
              <a:rPr lang="en-US" dirty="0" err="1"/>
              <a:t>njem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pravih</a:t>
            </a:r>
            <a:r>
              <a:rPr lang="en-US" dirty="0"/>
              <a:t> </a:t>
            </a:r>
            <a:r>
              <a:rPr lang="en-US" dirty="0" err="1"/>
              <a:t>konkurentov</a:t>
            </a:r>
            <a:r>
              <a:rPr lang="en-US" dirty="0"/>
              <a:t>: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ustanove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prizadevajo</a:t>
            </a:r>
            <a:r>
              <a:rPr lang="en-US" dirty="0"/>
              <a:t> za </a:t>
            </a:r>
            <a:r>
              <a:rPr lang="en-US" dirty="0" err="1">
                <a:solidFill>
                  <a:srgbClr val="E52B7B"/>
                </a:solidFill>
              </a:rPr>
              <a:t>temeljno</a:t>
            </a:r>
            <a:r>
              <a:rPr lang="en-US" dirty="0">
                <a:solidFill>
                  <a:srgbClr val="E52B7B"/>
                </a:solidFill>
              </a:rPr>
              <a:t> </a:t>
            </a:r>
            <a:r>
              <a:rPr lang="en-US" dirty="0" err="1">
                <a:solidFill>
                  <a:srgbClr val="E52B7B"/>
                </a:solidFill>
              </a:rPr>
              <a:t>skupno</a:t>
            </a:r>
            <a:r>
              <a:rPr lang="en-US" dirty="0">
                <a:solidFill>
                  <a:srgbClr val="E52B7B"/>
                </a:solidFill>
              </a:rPr>
              <a:t> </a:t>
            </a:r>
            <a:r>
              <a:rPr lang="en-US" dirty="0" err="1">
                <a:solidFill>
                  <a:srgbClr val="E52B7B"/>
                </a:solidFill>
              </a:rPr>
              <a:t>poslanstvo</a:t>
            </a:r>
            <a:r>
              <a:rPr lang="en-US" dirty="0"/>
              <a:t> </a:t>
            </a:r>
            <a:r>
              <a:rPr lang="en-US" dirty="0" err="1"/>
              <a:t>ohranjanja</a:t>
            </a:r>
            <a:r>
              <a:rPr lang="en-US" dirty="0"/>
              <a:t> in </a:t>
            </a:r>
            <a:r>
              <a:rPr lang="en-US" dirty="0" err="1"/>
              <a:t>spodbujanja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dediščine</a:t>
            </a:r>
            <a:r>
              <a:rPr lang="en-US" dirty="0"/>
              <a:t>, </a:t>
            </a:r>
            <a:r>
              <a:rPr lang="en-US" dirty="0" err="1"/>
              <a:t>izobraževanja</a:t>
            </a:r>
            <a:r>
              <a:rPr lang="en-US" dirty="0"/>
              <a:t> </a:t>
            </a:r>
            <a:r>
              <a:rPr lang="en-US" dirty="0" err="1"/>
              <a:t>državljanov</a:t>
            </a:r>
            <a:r>
              <a:rPr lang="en-US" dirty="0"/>
              <a:t> in </a:t>
            </a:r>
            <a:r>
              <a:rPr lang="en-US" dirty="0" err="1"/>
              <a:t>obiskovalcev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izmenjave</a:t>
            </a:r>
            <a:r>
              <a:rPr lang="en-US" dirty="0"/>
              <a:t> in </a:t>
            </a:r>
            <a:r>
              <a:rPr lang="en-US" dirty="0" err="1"/>
              <a:t>spodbujanja</a:t>
            </a:r>
            <a:r>
              <a:rPr lang="en-US" dirty="0"/>
              <a:t> </a:t>
            </a:r>
            <a:r>
              <a:rPr lang="en-US" dirty="0" err="1"/>
              <a:t>znanja</a:t>
            </a:r>
            <a:r>
              <a:rPr lang="en-US" dirty="0"/>
              <a:t>. </a:t>
            </a:r>
            <a:r>
              <a:rPr lang="en-US" dirty="0" err="1"/>
              <a:t>Zato</a:t>
            </a:r>
            <a:r>
              <a:rPr lang="en-US" dirty="0"/>
              <a:t> je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posebej</a:t>
            </a:r>
            <a:r>
              <a:rPr lang="en-US" dirty="0"/>
              <a:t> </a:t>
            </a:r>
            <a:r>
              <a:rPr lang="en-US" dirty="0" err="1"/>
              <a:t>pomembno</a:t>
            </a:r>
            <a:r>
              <a:rPr lang="en-US" dirty="0"/>
              <a:t> </a:t>
            </a:r>
            <a:r>
              <a:rPr lang="en-US" dirty="0" err="1"/>
              <a:t>vzpostaviti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 in </a:t>
            </a:r>
            <a:r>
              <a:rPr lang="en-US" dirty="0" err="1"/>
              <a:t>sodelovanja</a:t>
            </a:r>
            <a:r>
              <a:rPr lang="en-US" dirty="0"/>
              <a:t>, ki </a:t>
            </a:r>
            <a:r>
              <a:rPr lang="en-US" dirty="0" err="1"/>
              <a:t>bodo</a:t>
            </a:r>
            <a:r>
              <a:rPr lang="en-US" dirty="0"/>
              <a:t> </a:t>
            </a:r>
            <a:r>
              <a:rPr lang="en-US" dirty="0" err="1"/>
              <a:t>olajšala</a:t>
            </a:r>
            <a:r>
              <a:rPr lang="en-US" dirty="0"/>
              <a:t> </a:t>
            </a:r>
            <a:r>
              <a:rPr lang="en-US" dirty="0" err="1"/>
              <a:t>doseganje</a:t>
            </a:r>
            <a:r>
              <a:rPr lang="en-US" dirty="0"/>
              <a:t> </a:t>
            </a:r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skupnih</a:t>
            </a:r>
            <a:r>
              <a:rPr lang="en-US" dirty="0"/>
              <a:t> </a:t>
            </a:r>
            <a:r>
              <a:rPr lang="en-US" dirty="0" err="1"/>
              <a:t>ciljev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" name="Google Shape;224;p26">
            <a:extLst>
              <a:ext uri="{FF2B5EF4-FFF2-40B4-BE49-F238E27FC236}">
                <a16:creationId xmlns:a16="http://schemas.microsoft.com/office/drawing/2014/main" id="{0857E31A-0E8E-C54A-BDEA-F2A685B73421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99;p23">
            <a:extLst>
              <a:ext uri="{FF2B5EF4-FFF2-40B4-BE49-F238E27FC236}">
                <a16:creationId xmlns:a16="http://schemas.microsoft.com/office/drawing/2014/main" id="{02DBFCF0-8888-7546-8FFF-EACF4C4817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11401" y="1084749"/>
            <a:ext cx="5614878" cy="11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3600"/>
              <a:buNone/>
            </a:pPr>
            <a:r>
              <a:rPr lang="en-US" dirty="0" err="1"/>
              <a:t>Sodelovanja</a:t>
            </a:r>
            <a:r>
              <a:rPr lang="en-US" dirty="0"/>
              <a:t> v </a:t>
            </a:r>
            <a:r>
              <a:rPr lang="en-US" dirty="0" err="1"/>
              <a:t>kulturnem</a:t>
            </a:r>
            <a:r>
              <a:rPr lang="en-US" dirty="0"/>
              <a:t> </a:t>
            </a:r>
            <a:r>
              <a:rPr lang="en-US" dirty="0" err="1"/>
              <a:t>sektorju</a:t>
            </a:r>
            <a:endParaRPr lang="en-US" dirty="0"/>
          </a:p>
        </p:txBody>
      </p:sp>
      <p:sp>
        <p:nvSpPr>
          <p:cNvPr id="10" name="Google Shape;201;p23">
            <a:extLst>
              <a:ext uri="{FF2B5EF4-FFF2-40B4-BE49-F238E27FC236}">
                <a16:creationId xmlns:a16="http://schemas.microsoft.com/office/drawing/2014/main" id="{32C9D7D5-3AA1-424C-8DC8-86206F7E1E61}"/>
              </a:ext>
            </a:extLst>
          </p:cNvPr>
          <p:cNvSpPr txBox="1">
            <a:spLocks/>
          </p:cNvSpPr>
          <p:nvPr/>
        </p:nvSpPr>
        <p:spPr>
          <a:xfrm>
            <a:off x="6211401" y="2589018"/>
            <a:ext cx="5248762" cy="321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 rtl="0">
              <a:buClr>
                <a:schemeClr val="dk1"/>
              </a:buClr>
              <a:buSzPts val="1100"/>
              <a:buFontTx/>
            </a:pP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Sodelovanje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lahko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poteka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na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vseh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ravneh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: </a:t>
            </a:r>
          </a:p>
          <a:p>
            <a:pPr algn="just" rtl="0">
              <a:buClr>
                <a:schemeClr val="dk1"/>
              </a:buClr>
              <a:buSzPts val="1100"/>
              <a:buFontTx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marL="457200" indent="-342900" rtl="0">
              <a:buClr>
                <a:srgbClr val="FBE000"/>
              </a:buClr>
              <a:buSzPts val="1800"/>
              <a:buFontTx/>
              <a:buChar char="●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različnimi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organizacijami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; </a:t>
            </a:r>
          </a:p>
          <a:p>
            <a:pPr marL="457200" indent="-342900" rtl="0">
              <a:buClr>
                <a:srgbClr val="FBE000"/>
              </a:buClr>
              <a:buSzPts val="1800"/>
              <a:buFontTx/>
              <a:buChar char="●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ustanovami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organizacijami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različnih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sektorjev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;</a:t>
            </a:r>
          </a:p>
          <a:p>
            <a:pPr marL="457200" indent="-342900" rtl="0">
              <a:buClr>
                <a:srgbClr val="FBE000"/>
              </a:buClr>
              <a:buSzPts val="1800"/>
              <a:buFontTx/>
              <a:buChar char="●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ustanovami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lokalnimi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skupnostmi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  <a:p>
            <a:pPr algn="just" rtl="0">
              <a:buClr>
                <a:schemeClr val="dk1"/>
              </a:buClr>
              <a:buSzPts val="1100"/>
              <a:buFontTx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just" rtl="0"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ysClr val="windowText" lastClr="000000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423FE08-6406-B643-B38E-5B74932F8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7" r="30154"/>
          <a:stretch/>
        </p:blipFill>
        <p:spPr>
          <a:xfrm>
            <a:off x="1402080" y="1539936"/>
            <a:ext cx="4104000" cy="5318064"/>
          </a:xfrm>
          <a:prstGeom prst="rect">
            <a:avLst/>
          </a:prstGeom>
        </p:spPr>
      </p:pic>
      <p:sp>
        <p:nvSpPr>
          <p:cNvPr id="14" name="Google Shape;224;p26">
            <a:extLst>
              <a:ext uri="{FF2B5EF4-FFF2-40B4-BE49-F238E27FC236}">
                <a16:creationId xmlns:a16="http://schemas.microsoft.com/office/drawing/2014/main" id="{F50459B5-CD37-E746-8B49-F70DBC46A0F7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7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F1813C-9F31-4E3E-A960-44320E55E6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31" r="2731"/>
          <a:stretch/>
        </p:blipFill>
        <p:spPr>
          <a:xfrm>
            <a:off x="0" y="1"/>
            <a:ext cx="12204000" cy="3429000"/>
          </a:xfrm>
          <a:noFill/>
        </p:spPr>
      </p:pic>
      <p:sp>
        <p:nvSpPr>
          <p:cNvPr id="8" name="Google Shape;207;p24">
            <a:extLst>
              <a:ext uri="{FF2B5EF4-FFF2-40B4-BE49-F238E27FC236}">
                <a16:creationId xmlns:a16="http://schemas.microsoft.com/office/drawing/2014/main" id="{2A73C3EE-9EFA-0648-900F-D1A510B81A48}"/>
              </a:ext>
            </a:extLst>
          </p:cNvPr>
          <p:cNvSpPr txBox="1">
            <a:spLocks/>
          </p:cNvSpPr>
          <p:nvPr/>
        </p:nvSpPr>
        <p:spPr>
          <a:xfrm>
            <a:off x="440700" y="3785240"/>
            <a:ext cx="11310600" cy="275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Pomen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sodelovanja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sektorju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še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bolj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očiten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oblikovanju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razvoju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obogatenih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digitalnih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turističnih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sl-SI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izkušenj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zapletene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procese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, ki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vključujejo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širok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krog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deležnikov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. </a:t>
            </a:r>
          </a:p>
          <a:p>
            <a:pPr algn="just">
              <a:buClr>
                <a:schemeClr val="dk1"/>
              </a:buClr>
              <a:buSzPts val="1100"/>
            </a:pPr>
            <a:endParaRPr lang="en-US" sz="2400" dirty="0">
              <a:solidFill>
                <a:srgbClr val="E43794"/>
              </a:solidFill>
              <a:latin typeface="Avenir Book" panose="02000503020000020003" pitchFamily="2" charset="0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Glede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u="sng" dirty="0">
                <a:latin typeface="Avenir Book" panose="02000503020000020003" pitchFamily="2" charset="0"/>
                <a:hlinkClick r:id="rId4"/>
              </a:rPr>
              <a:t>n</a:t>
            </a:r>
            <a:r>
              <a:rPr lang="sl-SI" sz="2400" u="sng" dirty="0" err="1">
                <a:latin typeface="Avenir Book" panose="02000503020000020003" pitchFamily="2" charset="0"/>
                <a:hlinkClick r:id="rId4"/>
              </a:rPr>
              <a:t>edavno</a:t>
            </a:r>
            <a:r>
              <a:rPr lang="en-US" sz="2400" u="sng" dirty="0">
                <a:latin typeface="Avenir Book" panose="02000503020000020003" pitchFamily="2" charset="0"/>
                <a:hlinkClick r:id="rId4"/>
              </a:rPr>
              <a:t> r</a:t>
            </a:r>
            <a:r>
              <a:rPr lang="sl-SI" sz="2400" u="sng" dirty="0" err="1">
                <a:latin typeface="Avenir Book" panose="02000503020000020003" pitchFamily="2" charset="0"/>
                <a:hlinkClick r:id="rId4"/>
              </a:rPr>
              <a:t>aziskavo</a:t>
            </a:r>
            <a:r>
              <a:rPr lang="en-US" sz="24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digitalni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pripravljenosti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inovacijah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muzejih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polovici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anketiranih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muzejev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zlasti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manjših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ustanovah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primanjkuje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ali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je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zelo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omejeno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število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zaposlenih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, ki se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ukvarjajo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z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digitalnimi</a:t>
            </a:r>
            <a:r>
              <a:rPr lang="en-US" sz="2400" dirty="0">
                <a:solidFill>
                  <a:srgbClr val="E52B7B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52B7B"/>
                </a:solidFill>
                <a:latin typeface="Avenir Book" panose="02000503020000020003" pitchFamily="2" charset="0"/>
              </a:rPr>
              <a:t>tehnologijami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224;p26">
            <a:extLst>
              <a:ext uri="{FF2B5EF4-FFF2-40B4-BE49-F238E27FC236}">
                <a16:creationId xmlns:a16="http://schemas.microsoft.com/office/drawing/2014/main" id="{2145D3B4-9F26-E34E-A286-EC07CC81A199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F1813C-9F31-4E3E-A960-44320E55E6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927" b="28927"/>
          <a:stretch/>
        </p:blipFill>
        <p:spPr>
          <a:xfrm>
            <a:off x="0" y="1"/>
            <a:ext cx="12204000" cy="3429000"/>
          </a:xfrm>
          <a:noFill/>
        </p:spPr>
      </p:pic>
      <p:sp>
        <p:nvSpPr>
          <p:cNvPr id="4" name="Google Shape;207;p24">
            <a:extLst>
              <a:ext uri="{FF2B5EF4-FFF2-40B4-BE49-F238E27FC236}">
                <a16:creationId xmlns:a16="http://schemas.microsoft.com/office/drawing/2014/main" id="{421577B8-E283-3F42-B75D-3C60F79DEE51}"/>
              </a:ext>
            </a:extLst>
          </p:cNvPr>
          <p:cNvSpPr txBox="1">
            <a:spLocks/>
          </p:cNvSpPr>
          <p:nvPr/>
        </p:nvSpPr>
        <p:spPr>
          <a:xfrm>
            <a:off x="440700" y="3688080"/>
            <a:ext cx="113106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Zato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je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jasno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da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morajo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kulturne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organizacije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za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razvoj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uspešnih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digitalnih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izkušenj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vključevati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sodelovati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z : </a:t>
            </a:r>
          </a:p>
          <a:p>
            <a:pPr algn="just">
              <a:buClr>
                <a:schemeClr val="dk1"/>
              </a:buClr>
              <a:buSzPts val="1100"/>
            </a:pPr>
            <a:endParaRPr lang="en-US" sz="2400" dirty="0">
              <a:latin typeface="Avenir Book" panose="02000503020000020003" pitchFamily="2" charset="0"/>
            </a:endParaRPr>
          </a:p>
          <a:p>
            <a:pPr marL="457200" indent="-342900" algn="just">
              <a:lnSpc>
                <a:spcPct val="150000"/>
              </a:lnSpc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tehnološk</a:t>
            </a:r>
            <a:r>
              <a:rPr lang="sl-SI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imi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podjetj</a:t>
            </a:r>
            <a:r>
              <a:rPr lang="sl-SI" sz="2400" dirty="0">
                <a:solidFill>
                  <a:srgbClr val="E43794"/>
                </a:solidFill>
                <a:latin typeface="Avenir Book" panose="02000503020000020003" pitchFamily="2" charset="0"/>
              </a:rPr>
              <a:t>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in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digitalni</a:t>
            </a:r>
            <a:r>
              <a:rPr lang="sl-SI" sz="2400" dirty="0">
                <a:solidFill>
                  <a:srgbClr val="E43794"/>
                </a:solidFill>
                <a:latin typeface="Avenir Book" panose="02000503020000020003" pitchFamily="2" charset="0"/>
              </a:rPr>
              <a:t>mi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strokovnjaki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;</a:t>
            </a:r>
          </a:p>
          <a:p>
            <a:pPr marL="457200" indent="-342900" algn="just">
              <a:lnSpc>
                <a:spcPct val="150000"/>
              </a:lnSpc>
              <a:buClr>
                <a:srgbClr val="FBE000"/>
              </a:buClr>
              <a:buSzPts val="1800"/>
              <a:buFont typeface="Arial"/>
              <a:buChar char="●"/>
            </a:pP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drugi</a:t>
            </a:r>
            <a:r>
              <a:rPr lang="sl-SI" sz="2400" dirty="0">
                <a:solidFill>
                  <a:srgbClr val="E43794"/>
                </a:solidFill>
                <a:latin typeface="Avenir Book" panose="02000503020000020003" pitchFamily="2" charset="0"/>
              </a:rPr>
              <a:t>mi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 Book" panose="02000503020000020003" pitchFamily="2" charset="0"/>
              </a:rPr>
              <a:t>muzeji</a:t>
            </a:r>
            <a:r>
              <a:rPr lang="en-US" sz="2400" dirty="0">
                <a:solidFill>
                  <a:srgbClr val="E43794"/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da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združijo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moči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in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razvijejo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skupne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storitve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sl-SI" sz="2400" dirty="0">
                <a:solidFill>
                  <a:srgbClr val="7F7F7F"/>
                </a:solidFill>
                <a:latin typeface="Avenir Book" panose="02000503020000020003" pitchFamily="2" charset="0"/>
              </a:rPr>
              <a:t>v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podporo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svoji</a:t>
            </a:r>
            <a:r>
              <a:rPr lang="sl-SI" sz="2400" dirty="0">
                <a:solidFill>
                  <a:srgbClr val="7F7F7F"/>
                </a:solidFill>
                <a:latin typeface="Avenir Book" panose="02000503020000020003" pitchFamily="2" charset="0"/>
              </a:rPr>
              <a:t>m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digitalni</a:t>
            </a:r>
            <a:r>
              <a:rPr lang="sl-SI" sz="2400" dirty="0">
                <a:solidFill>
                  <a:srgbClr val="7F7F7F"/>
                </a:solidFill>
                <a:latin typeface="Avenir Book" panose="02000503020000020003" pitchFamily="2" charset="0"/>
              </a:rPr>
              <a:t>m</a:t>
            </a:r>
            <a:r>
              <a:rPr lang="en-US" sz="2400" dirty="0">
                <a:solidFill>
                  <a:srgbClr val="7F7F7F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inovacij</a:t>
            </a:r>
            <a:r>
              <a:rPr lang="sl-SI" sz="2400" dirty="0" err="1">
                <a:solidFill>
                  <a:srgbClr val="7F7F7F"/>
                </a:solidFill>
                <a:latin typeface="Avenir Book" panose="02000503020000020003" pitchFamily="2" charset="0"/>
              </a:rPr>
              <a:t>am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6" name="Google Shape;224;p26">
            <a:extLst>
              <a:ext uri="{FF2B5EF4-FFF2-40B4-BE49-F238E27FC236}">
                <a16:creationId xmlns:a16="http://schemas.microsoft.com/office/drawing/2014/main" id="{96D38F28-D246-BC44-9A54-C3A9245B02C7}"/>
              </a:ext>
            </a:extLst>
          </p:cNvPr>
          <p:cNvSpPr txBox="1">
            <a:spLocks/>
          </p:cNvSpPr>
          <p:nvPr/>
        </p:nvSpPr>
        <p:spPr>
          <a:xfrm>
            <a:off x="7889111" y="6540716"/>
            <a:ext cx="43021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1638</Words>
  <Application>Microsoft Office PowerPoint</Application>
  <PresentationFormat>Širokozaslonsko</PresentationFormat>
  <Paragraphs>151</Paragraphs>
  <Slides>28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6" baseType="lpstr">
      <vt:lpstr>Avenir</vt:lpstr>
      <vt:lpstr>Avenir Black</vt:lpstr>
      <vt:lpstr>Arial</vt:lpstr>
      <vt:lpstr>Avenir Book</vt:lpstr>
      <vt:lpstr>Calibri</vt:lpstr>
      <vt:lpstr>Noto Sans</vt:lpstr>
      <vt:lpstr>Montserrat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Jernej Cucek</dc:creator>
  <cp:lastModifiedBy>Katja Vuga</cp:lastModifiedBy>
  <cp:revision>146</cp:revision>
  <dcterms:modified xsi:type="dcterms:W3CDTF">2022-07-12T09:30:27Z</dcterms:modified>
</cp:coreProperties>
</file>