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6" r:id="rId1"/>
  </p:sldMasterIdLst>
  <p:notesMasterIdLst>
    <p:notesMasterId r:id="rId42"/>
  </p:notesMasterIdLst>
  <p:handoutMasterIdLst>
    <p:handoutMasterId r:id="rId43"/>
  </p:handoutMasterIdLst>
  <p:sldIdLst>
    <p:sldId id="1296" r:id="rId2"/>
    <p:sldId id="1298" r:id="rId3"/>
    <p:sldId id="1306" r:id="rId4"/>
    <p:sldId id="1317" r:id="rId5"/>
    <p:sldId id="1345" r:id="rId6"/>
    <p:sldId id="1348" r:id="rId7"/>
    <p:sldId id="1347" r:id="rId8"/>
    <p:sldId id="1349" r:id="rId9"/>
    <p:sldId id="1364" r:id="rId10"/>
    <p:sldId id="1351" r:id="rId11"/>
    <p:sldId id="1315" r:id="rId12"/>
    <p:sldId id="1338" r:id="rId13"/>
    <p:sldId id="1352" r:id="rId14"/>
    <p:sldId id="1354" r:id="rId15"/>
    <p:sldId id="1372" r:id="rId16"/>
    <p:sldId id="1376" r:id="rId17"/>
    <p:sldId id="1378" r:id="rId18"/>
    <p:sldId id="1355" r:id="rId19"/>
    <p:sldId id="1356" r:id="rId20"/>
    <p:sldId id="1357" r:id="rId21"/>
    <p:sldId id="1358" r:id="rId22"/>
    <p:sldId id="1377" r:id="rId23"/>
    <p:sldId id="1365" r:id="rId24"/>
    <p:sldId id="1373" r:id="rId25"/>
    <p:sldId id="1366" r:id="rId26"/>
    <p:sldId id="1359" r:id="rId27"/>
    <p:sldId id="1374" r:id="rId28"/>
    <p:sldId id="1361" r:id="rId29"/>
    <p:sldId id="1346" r:id="rId30"/>
    <p:sldId id="1368" r:id="rId31"/>
    <p:sldId id="1369" r:id="rId32"/>
    <p:sldId id="1370" r:id="rId33"/>
    <p:sldId id="1371" r:id="rId34"/>
    <p:sldId id="1362" r:id="rId35"/>
    <p:sldId id="1360" r:id="rId36"/>
    <p:sldId id="1375" r:id="rId37"/>
    <p:sldId id="1367" r:id="rId38"/>
    <p:sldId id="1363" r:id="rId39"/>
    <p:sldId id="1337" r:id="rId40"/>
    <p:sldId id="1297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7219" userDrawn="1">
          <p15:clr>
            <a:srgbClr val="A4A3A4"/>
          </p15:clr>
        </p15:guide>
        <p15:guide id="4" orient="horz" pos="3906" userDrawn="1">
          <p15:clr>
            <a:srgbClr val="A4A3A4"/>
          </p15:clr>
        </p15:guide>
        <p15:guide id="5" pos="461" userDrawn="1">
          <p15:clr>
            <a:srgbClr val="A4A3A4"/>
          </p15:clr>
        </p15:guide>
        <p15:guide id="6" orient="horz" pos="5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7171"/>
    <a:srgbClr val="21202E"/>
    <a:srgbClr val="E43794"/>
    <a:srgbClr val="FBE000"/>
    <a:srgbClr val="7F7F7F"/>
    <a:srgbClr val="70A8AF"/>
    <a:srgbClr val="B29E90"/>
    <a:srgbClr val="D3C0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00" autoAdjust="0"/>
    <p:restoredTop sz="95833" autoAdjust="0"/>
  </p:normalViewPr>
  <p:slideViewPr>
    <p:cSldViewPr snapToGrid="0" showGuides="1">
      <p:cViewPr varScale="1">
        <p:scale>
          <a:sx n="103" d="100"/>
          <a:sy n="103" d="100"/>
        </p:scale>
        <p:origin x="132" y="324"/>
      </p:cViewPr>
      <p:guideLst>
        <p:guide pos="3840"/>
        <p:guide pos="7219"/>
        <p:guide orient="horz" pos="3906"/>
        <p:guide pos="461"/>
        <p:guide orient="horz" pos="504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40" d="100"/>
        <a:sy n="140" d="100"/>
      </p:scale>
      <p:origin x="0" y="-30172"/>
    </p:cViewPr>
  </p:sorterViewPr>
  <p:notesViewPr>
    <p:cSldViewPr snapToGrid="0" showGuides="1">
      <p:cViewPr varScale="1">
        <p:scale>
          <a:sx n="74" d="100"/>
          <a:sy n="74" d="100"/>
        </p:scale>
        <p:origin x="2616" y="54"/>
      </p:cViewPr>
      <p:guideLst/>
    </p:cSldViewPr>
  </p:notesViewPr>
  <p:gridSpacing cx="75600" cy="756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99EEBC-801D-48ED-B535-298BB7EDD6B9}" type="datetimeFigureOut">
              <a:rPr lang="fr-CA" smtClean="0"/>
              <a:t>2022-07-14</a:t>
            </a:fld>
            <a:endParaRPr lang="fr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DE7FE-8B5A-4903-B85A-8040D05696C6}" type="slidenum">
              <a:rPr lang="fr-CA" smtClean="0"/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82858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462C-9F76-4357-BB19-A4DE8D8E1FB0}" type="datetimeFigureOut">
              <a:rPr lang="fr-CA" smtClean="0"/>
              <a:t>2022-07-14</a:t>
            </a:fld>
            <a:endParaRPr lang="fr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F6E3F-7229-435D-9B4A-E0ABCDF45996}" type="slidenum">
              <a:rPr lang="fr-CA" smtClean="0"/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32869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C4DDF02B-4593-E24D-8F32-8F80F6706A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12192000" cy="6858000"/>
          </a:xfrm>
          <a:custGeom>
            <a:avLst/>
            <a:gdLst>
              <a:gd name="connsiteX0" fmla="*/ 0 w 12192000"/>
              <a:gd name="connsiteY0" fmla="*/ 6530621 h 6858000"/>
              <a:gd name="connsiteX1" fmla="*/ 12192000 w 12192000"/>
              <a:gd name="connsiteY1" fmla="*/ 6530621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5875022 h 6858000"/>
              <a:gd name="connsiteX7" fmla="*/ 0 w 12192000"/>
              <a:gd name="connsiteY7" fmla="*/ 58750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6530621"/>
                </a:moveTo>
                <a:lnTo>
                  <a:pt x="12192000" y="6530621"/>
                </a:lnTo>
                <a:lnTo>
                  <a:pt x="12192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875022"/>
                </a:lnTo>
                <a:lnTo>
                  <a:pt x="0" y="5875022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 b="1">
                <a:solidFill>
                  <a:schemeClr val="bg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2E09B1-1E83-D14F-AAFB-E043DC9E6C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4449"/>
          <a:stretch/>
        </p:blipFill>
        <p:spPr bwMode="auto">
          <a:xfrm>
            <a:off x="10119859" y="6038628"/>
            <a:ext cx="1709881" cy="392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9C785D52-708C-C348-B176-C099CCB20626}"/>
              </a:ext>
            </a:extLst>
          </p:cNvPr>
          <p:cNvSpPr txBox="1"/>
          <p:nvPr userDrawn="1"/>
        </p:nvSpPr>
        <p:spPr>
          <a:xfrm>
            <a:off x="363657" y="6088831"/>
            <a:ext cx="5714414" cy="63771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800" dirty="0">
                <a:solidFill>
                  <a:srgbClr val="7F7F7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This project has been funded with support from the European Commission. This publication [communication] reflects the views only of the author, and the Commission cannot be held responsible for any use, which may be made of the information contained therein.</a:t>
            </a:r>
            <a:endParaRPr lang="en-IE" sz="1100" dirty="0">
              <a:solidFill>
                <a:srgbClr val="7F7F7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800" dirty="0">
                <a:solidFill>
                  <a:srgbClr val="7F7F7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100" dirty="0">
              <a:solidFill>
                <a:srgbClr val="7F7F7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67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steps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BE399B0-0A16-4541-A444-B5F63F8B6A5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722020" y="6560800"/>
            <a:ext cx="4301302" cy="229565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33" name="Slide Number Placeholder 1">
            <a:extLst>
              <a:ext uri="{FF2B5EF4-FFF2-40B4-BE49-F238E27FC236}">
                <a16:creationId xmlns:a16="http://schemas.microsoft.com/office/drawing/2014/main" id="{018FE683-0C7E-D142-90C4-BC4FFFA8DCDC}"/>
              </a:ext>
            </a:extLst>
          </p:cNvPr>
          <p:cNvSpPr txBox="1">
            <a:spLocks/>
          </p:cNvSpPr>
          <p:nvPr userDrawn="1"/>
        </p:nvSpPr>
        <p:spPr>
          <a:xfrm>
            <a:off x="7722665" y="6668596"/>
            <a:ext cx="4301302" cy="229565"/>
          </a:xfrm>
          <a:prstGeom prst="rect">
            <a:avLst/>
          </a:prstGeom>
        </p:spPr>
        <p:txBody>
          <a:bodyPr vert="horz" lIns="57491" tIns="28746" rIns="57491" bIns="28746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27BFA-2C0E-4CEC-B6A5-913A56FEF4B4}" type="slidenum">
              <a:rPr lang="fr-CA" sz="692" smtClean="0"/>
              <a:pPr/>
              <a:t>‹#›</a:t>
            </a:fld>
            <a:endParaRPr lang="fr-CA" sz="692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FD5E83A-B374-F64B-BA45-12779F6B9719}"/>
              </a:ext>
            </a:extLst>
          </p:cNvPr>
          <p:cNvGrpSpPr/>
          <p:nvPr userDrawn="1"/>
        </p:nvGrpSpPr>
        <p:grpSpPr>
          <a:xfrm>
            <a:off x="866699" y="387035"/>
            <a:ext cx="3887594" cy="5568311"/>
            <a:chOff x="1653962" y="1814773"/>
            <a:chExt cx="6060586" cy="8680747"/>
          </a:xfrm>
        </p:grpSpPr>
        <p:sp>
          <p:nvSpPr>
            <p:cNvPr id="25" name="Freeform 256">
              <a:extLst>
                <a:ext uri="{FF2B5EF4-FFF2-40B4-BE49-F238E27FC236}">
                  <a16:creationId xmlns:a16="http://schemas.microsoft.com/office/drawing/2014/main" id="{2C60B155-9493-F64E-857F-E537E9ECA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962" y="3711811"/>
              <a:ext cx="6057411" cy="3010980"/>
            </a:xfrm>
            <a:custGeom>
              <a:avLst/>
              <a:gdLst>
                <a:gd name="T0" fmla="*/ 4005 w 4470"/>
                <a:gd name="T1" fmla="*/ 0 h 2222"/>
                <a:gd name="T2" fmla="*/ 0 w 4470"/>
                <a:gd name="T3" fmla="*/ 1376 h 2222"/>
                <a:gd name="T4" fmla="*/ 464 w 4470"/>
                <a:gd name="T5" fmla="*/ 2221 h 2222"/>
                <a:gd name="T6" fmla="*/ 4469 w 4470"/>
                <a:gd name="T7" fmla="*/ 845 h 2222"/>
                <a:gd name="T8" fmla="*/ 4005 w 4470"/>
                <a:gd name="T9" fmla="*/ 0 h 2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0" h="2222">
                  <a:moveTo>
                    <a:pt x="4005" y="0"/>
                  </a:moveTo>
                  <a:lnTo>
                    <a:pt x="0" y="1376"/>
                  </a:lnTo>
                  <a:lnTo>
                    <a:pt x="464" y="2221"/>
                  </a:lnTo>
                  <a:lnTo>
                    <a:pt x="4469" y="845"/>
                  </a:lnTo>
                  <a:lnTo>
                    <a:pt x="4005" y="0"/>
                  </a:lnTo>
                </a:path>
              </a:pathLst>
            </a:custGeom>
            <a:solidFill>
              <a:srgbClr val="FBE00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0975" dirty="0">
                <a:latin typeface="Poppins" panose="00000500000000000000" pitchFamily="2" charset="0"/>
              </a:endParaRPr>
            </a:p>
          </p:txBody>
        </p:sp>
        <p:sp>
          <p:nvSpPr>
            <p:cNvPr id="26" name="Freeform 256">
              <a:extLst>
                <a:ext uri="{FF2B5EF4-FFF2-40B4-BE49-F238E27FC236}">
                  <a16:creationId xmlns:a16="http://schemas.microsoft.com/office/drawing/2014/main" id="{CC9ACF50-B53E-5743-A404-81A4FE189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7137" y="5575750"/>
              <a:ext cx="6057411" cy="3010980"/>
            </a:xfrm>
            <a:custGeom>
              <a:avLst/>
              <a:gdLst>
                <a:gd name="T0" fmla="*/ 4005 w 4470"/>
                <a:gd name="T1" fmla="*/ 0 h 2222"/>
                <a:gd name="T2" fmla="*/ 0 w 4470"/>
                <a:gd name="T3" fmla="*/ 1376 h 2222"/>
                <a:gd name="T4" fmla="*/ 464 w 4470"/>
                <a:gd name="T5" fmla="*/ 2221 h 2222"/>
                <a:gd name="T6" fmla="*/ 4469 w 4470"/>
                <a:gd name="T7" fmla="*/ 845 h 2222"/>
                <a:gd name="T8" fmla="*/ 4005 w 4470"/>
                <a:gd name="T9" fmla="*/ 0 h 2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0" h="2222">
                  <a:moveTo>
                    <a:pt x="4005" y="0"/>
                  </a:moveTo>
                  <a:lnTo>
                    <a:pt x="0" y="1376"/>
                  </a:lnTo>
                  <a:lnTo>
                    <a:pt x="464" y="2221"/>
                  </a:lnTo>
                  <a:lnTo>
                    <a:pt x="4469" y="845"/>
                  </a:lnTo>
                  <a:lnTo>
                    <a:pt x="4005" y="0"/>
                  </a:lnTo>
                </a:path>
              </a:pathLst>
            </a:custGeom>
            <a:solidFill>
              <a:srgbClr val="FBE00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0975" dirty="0">
                <a:latin typeface="Poppins" panose="00000500000000000000" pitchFamily="2" charset="0"/>
              </a:endParaRPr>
            </a:p>
          </p:txBody>
        </p:sp>
        <p:sp>
          <p:nvSpPr>
            <p:cNvPr id="27" name="Freeform 260">
              <a:extLst>
                <a:ext uri="{FF2B5EF4-FFF2-40B4-BE49-F238E27FC236}">
                  <a16:creationId xmlns:a16="http://schemas.microsoft.com/office/drawing/2014/main" id="{3BB99F72-BDCB-1649-B4FA-643EDF2454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963" y="5575750"/>
              <a:ext cx="6057411" cy="1147041"/>
            </a:xfrm>
            <a:custGeom>
              <a:avLst/>
              <a:gdLst>
                <a:gd name="T0" fmla="*/ 4469 w 4470"/>
                <a:gd name="T1" fmla="*/ 845 h 846"/>
                <a:gd name="T2" fmla="*/ 464 w 4470"/>
                <a:gd name="T3" fmla="*/ 845 h 846"/>
                <a:gd name="T4" fmla="*/ 0 w 4470"/>
                <a:gd name="T5" fmla="*/ 0 h 846"/>
                <a:gd name="T6" fmla="*/ 4005 w 4470"/>
                <a:gd name="T7" fmla="*/ 0 h 846"/>
                <a:gd name="T8" fmla="*/ 4469 w 4470"/>
                <a:gd name="T9" fmla="*/ 845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0" h="846">
                  <a:moveTo>
                    <a:pt x="4469" y="845"/>
                  </a:moveTo>
                  <a:lnTo>
                    <a:pt x="464" y="845"/>
                  </a:lnTo>
                  <a:lnTo>
                    <a:pt x="0" y="0"/>
                  </a:lnTo>
                  <a:lnTo>
                    <a:pt x="4005" y="0"/>
                  </a:lnTo>
                  <a:lnTo>
                    <a:pt x="4469" y="845"/>
                  </a:lnTo>
                </a:path>
              </a:pathLst>
            </a:custGeom>
            <a:solidFill>
              <a:srgbClr val="E4379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0975" dirty="0">
                <a:latin typeface="Poppins" panose="00000500000000000000" pitchFamily="2" charset="0"/>
              </a:endParaRPr>
            </a:p>
          </p:txBody>
        </p:sp>
        <p:sp>
          <p:nvSpPr>
            <p:cNvPr id="28" name="Freeform: Shape 17">
              <a:extLst>
                <a:ext uri="{FF2B5EF4-FFF2-40B4-BE49-F238E27FC236}">
                  <a16:creationId xmlns:a16="http://schemas.microsoft.com/office/drawing/2014/main" id="{92469238-B0D1-BE48-83AC-A9F0C4C182F6}"/>
                </a:ext>
              </a:extLst>
            </p:cNvPr>
            <p:cNvSpPr/>
            <p:nvPr/>
          </p:nvSpPr>
          <p:spPr>
            <a:xfrm rot="2700000">
              <a:off x="1788346" y="2040155"/>
              <a:ext cx="5249585" cy="4798821"/>
            </a:xfrm>
            <a:custGeom>
              <a:avLst/>
              <a:gdLst>
                <a:gd name="connsiteX0" fmla="*/ 167165 w 5249585"/>
                <a:gd name="connsiteY0" fmla="*/ 3836291 h 4798821"/>
                <a:gd name="connsiteX1" fmla="*/ 4003456 w 5249585"/>
                <a:gd name="connsiteY1" fmla="*/ 0 h 4798821"/>
                <a:gd name="connsiteX2" fmla="*/ 5249585 w 5249585"/>
                <a:gd name="connsiteY2" fmla="*/ 357220 h 4798821"/>
                <a:gd name="connsiteX3" fmla="*/ 968840 w 5249585"/>
                <a:gd name="connsiteY3" fmla="*/ 4637966 h 4798821"/>
                <a:gd name="connsiteX4" fmla="*/ 500393 w 5249585"/>
                <a:gd name="connsiteY4" fmla="*/ 4655092 h 4798821"/>
                <a:gd name="connsiteX5" fmla="*/ 500393 w 5249585"/>
                <a:gd name="connsiteY5" fmla="*/ 4715420 h 4798821"/>
                <a:gd name="connsiteX6" fmla="*/ 416992 w 5249585"/>
                <a:gd name="connsiteY6" fmla="*/ 4798821 h 4798821"/>
                <a:gd name="connsiteX7" fmla="*/ 83401 w 5249585"/>
                <a:gd name="connsiteY7" fmla="*/ 4798821 h 4798821"/>
                <a:gd name="connsiteX8" fmla="*/ 0 w 5249585"/>
                <a:gd name="connsiteY8" fmla="*/ 4715420 h 4798821"/>
                <a:gd name="connsiteX9" fmla="*/ 0 w 5249585"/>
                <a:gd name="connsiteY9" fmla="*/ 4381829 h 4798821"/>
                <a:gd name="connsiteX10" fmla="*/ 83401 w 5249585"/>
                <a:gd name="connsiteY10" fmla="*/ 4298428 h 4798821"/>
                <a:gd name="connsiteX11" fmla="*/ 153575 w 5249585"/>
                <a:gd name="connsiteY11" fmla="*/ 4298428 h 4798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49585" h="4798821">
                  <a:moveTo>
                    <a:pt x="167165" y="3836291"/>
                  </a:moveTo>
                  <a:lnTo>
                    <a:pt x="4003456" y="0"/>
                  </a:lnTo>
                  <a:lnTo>
                    <a:pt x="5249585" y="357220"/>
                  </a:lnTo>
                  <a:lnTo>
                    <a:pt x="968840" y="4637966"/>
                  </a:lnTo>
                  <a:lnTo>
                    <a:pt x="500393" y="4655092"/>
                  </a:lnTo>
                  <a:lnTo>
                    <a:pt x="500393" y="4715420"/>
                  </a:lnTo>
                  <a:cubicBezTo>
                    <a:pt x="500393" y="4761481"/>
                    <a:pt x="463053" y="4798821"/>
                    <a:pt x="416992" y="4798821"/>
                  </a:cubicBezTo>
                  <a:lnTo>
                    <a:pt x="83401" y="4798821"/>
                  </a:lnTo>
                  <a:cubicBezTo>
                    <a:pt x="37340" y="4798821"/>
                    <a:pt x="0" y="4761481"/>
                    <a:pt x="0" y="4715420"/>
                  </a:cubicBezTo>
                  <a:lnTo>
                    <a:pt x="0" y="4381829"/>
                  </a:lnTo>
                  <a:cubicBezTo>
                    <a:pt x="0" y="4335768"/>
                    <a:pt x="37340" y="4298428"/>
                    <a:pt x="83401" y="4298428"/>
                  </a:cubicBezTo>
                  <a:lnTo>
                    <a:pt x="153575" y="4298428"/>
                  </a:lnTo>
                  <a:close/>
                </a:path>
              </a:pathLst>
            </a:custGeom>
            <a:solidFill>
              <a:srgbClr val="E437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CA" sz="1907" dirty="0"/>
            </a:p>
          </p:txBody>
        </p:sp>
        <p:sp>
          <p:nvSpPr>
            <p:cNvPr id="29" name="Freeform: Shape 18">
              <a:extLst>
                <a:ext uri="{FF2B5EF4-FFF2-40B4-BE49-F238E27FC236}">
                  <a16:creationId xmlns:a16="http://schemas.microsoft.com/office/drawing/2014/main" id="{E69B9505-3130-3745-BE3E-07F94953D85B}"/>
                </a:ext>
              </a:extLst>
            </p:cNvPr>
            <p:cNvSpPr/>
            <p:nvPr/>
          </p:nvSpPr>
          <p:spPr>
            <a:xfrm rot="2700000">
              <a:off x="2334467" y="5438623"/>
              <a:ext cx="5279488" cy="4834306"/>
            </a:xfrm>
            <a:custGeom>
              <a:avLst/>
              <a:gdLst>
                <a:gd name="connsiteX0" fmla="*/ 0 w 5279488"/>
                <a:gd name="connsiteY0" fmla="*/ 4468463 h 4834306"/>
                <a:gd name="connsiteX1" fmla="*/ 4279052 w 5279488"/>
                <a:gd name="connsiteY1" fmla="*/ 189410 h 4834306"/>
                <a:gd name="connsiteX2" fmla="*/ 4779095 w 5279488"/>
                <a:gd name="connsiteY2" fmla="*/ 162291 h 4834306"/>
                <a:gd name="connsiteX3" fmla="*/ 4779095 w 5279488"/>
                <a:gd name="connsiteY3" fmla="*/ 83401 h 4834306"/>
                <a:gd name="connsiteX4" fmla="*/ 4862496 w 5279488"/>
                <a:gd name="connsiteY4" fmla="*/ 0 h 4834306"/>
                <a:gd name="connsiteX5" fmla="*/ 5196087 w 5279488"/>
                <a:gd name="connsiteY5" fmla="*/ 0 h 4834306"/>
                <a:gd name="connsiteX6" fmla="*/ 5279488 w 5279488"/>
                <a:gd name="connsiteY6" fmla="*/ 83401 h 4834306"/>
                <a:gd name="connsiteX7" fmla="*/ 5279488 w 5279488"/>
                <a:gd name="connsiteY7" fmla="*/ 416992 h 4834306"/>
                <a:gd name="connsiteX8" fmla="*/ 5196087 w 5279488"/>
                <a:gd name="connsiteY8" fmla="*/ 500393 h 4834306"/>
                <a:gd name="connsiteX9" fmla="*/ 5115654 w 5279488"/>
                <a:gd name="connsiteY9" fmla="*/ 500393 h 4834306"/>
                <a:gd name="connsiteX10" fmla="*/ 5089174 w 5279488"/>
                <a:gd name="connsiteY10" fmla="*/ 999532 h 4834306"/>
                <a:gd name="connsiteX11" fmla="*/ 1254399 w 5279488"/>
                <a:gd name="connsiteY11" fmla="*/ 4834306 h 483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79488" h="4834306">
                  <a:moveTo>
                    <a:pt x="0" y="4468463"/>
                  </a:moveTo>
                  <a:lnTo>
                    <a:pt x="4279052" y="189410"/>
                  </a:lnTo>
                  <a:lnTo>
                    <a:pt x="4779095" y="162291"/>
                  </a:lnTo>
                  <a:lnTo>
                    <a:pt x="4779095" y="83401"/>
                  </a:lnTo>
                  <a:cubicBezTo>
                    <a:pt x="4779095" y="37340"/>
                    <a:pt x="4816435" y="0"/>
                    <a:pt x="4862496" y="0"/>
                  </a:cubicBezTo>
                  <a:lnTo>
                    <a:pt x="5196087" y="0"/>
                  </a:lnTo>
                  <a:cubicBezTo>
                    <a:pt x="5242148" y="0"/>
                    <a:pt x="5279488" y="37340"/>
                    <a:pt x="5279488" y="83401"/>
                  </a:cubicBezTo>
                  <a:lnTo>
                    <a:pt x="5279488" y="416992"/>
                  </a:lnTo>
                  <a:cubicBezTo>
                    <a:pt x="5279488" y="463053"/>
                    <a:pt x="5242148" y="500393"/>
                    <a:pt x="5196087" y="500393"/>
                  </a:cubicBezTo>
                  <a:lnTo>
                    <a:pt x="5115654" y="500393"/>
                  </a:lnTo>
                  <a:lnTo>
                    <a:pt x="5089174" y="999532"/>
                  </a:lnTo>
                  <a:lnTo>
                    <a:pt x="1254399" y="4834306"/>
                  </a:lnTo>
                  <a:close/>
                </a:path>
              </a:pathLst>
            </a:custGeom>
            <a:solidFill>
              <a:srgbClr val="E437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CA" sz="1907" dirty="0"/>
            </a:p>
          </p:txBody>
        </p:sp>
      </p:grpSp>
      <p:sp>
        <p:nvSpPr>
          <p:cNvPr id="30" name="Text Placeholder 32">
            <a:extLst>
              <a:ext uri="{FF2B5EF4-FFF2-40B4-BE49-F238E27FC236}">
                <a16:creationId xmlns:a16="http://schemas.microsoft.com/office/drawing/2014/main" id="{12BF8694-3AAB-5F47-9C07-0D10C307F7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2269" y="1694852"/>
            <a:ext cx="3885557" cy="558212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 1</a:t>
            </a:r>
            <a:endParaRPr lang="en-US" dirty="0"/>
          </a:p>
        </p:txBody>
      </p:sp>
      <p:sp>
        <p:nvSpPr>
          <p:cNvPr id="31" name="Text Placeholder 32">
            <a:extLst>
              <a:ext uri="{FF2B5EF4-FFF2-40B4-BE49-F238E27FC236}">
                <a16:creationId xmlns:a16="http://schemas.microsoft.com/office/drawing/2014/main" id="{AD9A8FAE-4875-7E4A-B3B2-8C975A5FC0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5603" y="2916909"/>
            <a:ext cx="3885557" cy="558212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 2</a:t>
            </a:r>
            <a:endParaRPr lang="en-US" dirty="0"/>
          </a:p>
        </p:txBody>
      </p:sp>
      <p:sp>
        <p:nvSpPr>
          <p:cNvPr id="32" name="Text Placeholder 32">
            <a:extLst>
              <a:ext uri="{FF2B5EF4-FFF2-40B4-BE49-F238E27FC236}">
                <a16:creationId xmlns:a16="http://schemas.microsoft.com/office/drawing/2014/main" id="{170CA574-85EC-C042-A09C-EF8DAA280C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4203" y="4114433"/>
            <a:ext cx="3885557" cy="558212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 3</a:t>
            </a:r>
            <a:endParaRPr lang="en-US" dirty="0"/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F26AD568-01C3-C74F-9152-63153C7746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61665" y="2083751"/>
            <a:ext cx="4571737" cy="628777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45" name="Right Triangle 44">
            <a:extLst>
              <a:ext uri="{FF2B5EF4-FFF2-40B4-BE49-F238E27FC236}">
                <a16:creationId xmlns:a16="http://schemas.microsoft.com/office/drawing/2014/main" id="{3669F3A8-D880-A541-9C08-94393567AAF1}"/>
              </a:ext>
            </a:extLst>
          </p:cNvPr>
          <p:cNvSpPr/>
          <p:nvPr userDrawn="1"/>
        </p:nvSpPr>
        <p:spPr>
          <a:xfrm rot="13500000">
            <a:off x="6204560" y="1620333"/>
            <a:ext cx="524170" cy="524172"/>
          </a:xfrm>
          <a:prstGeom prst="rtTriangle">
            <a:avLst/>
          </a:prstGeom>
          <a:solidFill>
            <a:srgbClr val="FB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907" dirty="0"/>
          </a:p>
        </p:txBody>
      </p:sp>
      <p:sp>
        <p:nvSpPr>
          <p:cNvPr id="46" name="Text Placeholder 32">
            <a:extLst>
              <a:ext uri="{FF2B5EF4-FFF2-40B4-BE49-F238E27FC236}">
                <a16:creationId xmlns:a16="http://schemas.microsoft.com/office/drawing/2014/main" id="{46EF2A85-EB96-854F-8C62-1019B24398C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62327" y="1671782"/>
            <a:ext cx="4571737" cy="36512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E43794"/>
                </a:solidFill>
                <a:latin typeface="Avenir Black" panose="02000503020000020003" pitchFamily="2" charset="0"/>
                <a:cs typeface="Poppins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 1</a:t>
            </a:r>
            <a:endParaRPr lang="en-US" dirty="0"/>
          </a:p>
        </p:txBody>
      </p:sp>
      <p:sp>
        <p:nvSpPr>
          <p:cNvPr id="47" name="Text Placeholder 32">
            <a:extLst>
              <a:ext uri="{FF2B5EF4-FFF2-40B4-BE49-F238E27FC236}">
                <a16:creationId xmlns:a16="http://schemas.microsoft.com/office/drawing/2014/main" id="{C657A466-6922-3A4C-AADE-F33272DA07C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61665" y="3412851"/>
            <a:ext cx="4571737" cy="628777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C8AB12E6-6499-4B46-B65C-6D58BCE605B2}"/>
              </a:ext>
            </a:extLst>
          </p:cNvPr>
          <p:cNvSpPr/>
          <p:nvPr userDrawn="1"/>
        </p:nvSpPr>
        <p:spPr>
          <a:xfrm rot="13500000">
            <a:off x="6204560" y="2949433"/>
            <a:ext cx="524170" cy="524172"/>
          </a:xfrm>
          <a:prstGeom prst="rtTriangle">
            <a:avLst/>
          </a:prstGeom>
          <a:solidFill>
            <a:srgbClr val="FB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907" dirty="0"/>
          </a:p>
        </p:txBody>
      </p:sp>
      <p:sp>
        <p:nvSpPr>
          <p:cNvPr id="49" name="Text Placeholder 32">
            <a:extLst>
              <a:ext uri="{FF2B5EF4-FFF2-40B4-BE49-F238E27FC236}">
                <a16:creationId xmlns:a16="http://schemas.microsoft.com/office/drawing/2014/main" id="{6CF3C905-1B89-9F4A-8E6A-E467D2C90C2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62327" y="3000882"/>
            <a:ext cx="4571737" cy="36512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E43794"/>
                </a:solidFill>
                <a:latin typeface="Avenir Black" panose="02000503020000020003" pitchFamily="2" charset="0"/>
                <a:cs typeface="Poppins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 1</a:t>
            </a:r>
            <a:endParaRPr lang="en-US" dirty="0"/>
          </a:p>
        </p:txBody>
      </p:sp>
      <p:sp>
        <p:nvSpPr>
          <p:cNvPr id="50" name="Text Placeholder 32">
            <a:extLst>
              <a:ext uri="{FF2B5EF4-FFF2-40B4-BE49-F238E27FC236}">
                <a16:creationId xmlns:a16="http://schemas.microsoft.com/office/drawing/2014/main" id="{79881D68-1787-434D-ABE6-3079DF3DCB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51128" y="4844883"/>
            <a:ext cx="4571737" cy="628777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1" name="Right Triangle 50">
            <a:extLst>
              <a:ext uri="{FF2B5EF4-FFF2-40B4-BE49-F238E27FC236}">
                <a16:creationId xmlns:a16="http://schemas.microsoft.com/office/drawing/2014/main" id="{860E51C1-8775-9547-93DB-D5F5BF2D3981}"/>
              </a:ext>
            </a:extLst>
          </p:cNvPr>
          <p:cNvSpPr/>
          <p:nvPr userDrawn="1"/>
        </p:nvSpPr>
        <p:spPr>
          <a:xfrm rot="13500000">
            <a:off x="6194023" y="4381465"/>
            <a:ext cx="524170" cy="524172"/>
          </a:xfrm>
          <a:prstGeom prst="rtTriangle">
            <a:avLst/>
          </a:prstGeom>
          <a:solidFill>
            <a:srgbClr val="FB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907" dirty="0"/>
          </a:p>
        </p:txBody>
      </p:sp>
      <p:sp>
        <p:nvSpPr>
          <p:cNvPr id="52" name="Text Placeholder 32">
            <a:extLst>
              <a:ext uri="{FF2B5EF4-FFF2-40B4-BE49-F238E27FC236}">
                <a16:creationId xmlns:a16="http://schemas.microsoft.com/office/drawing/2014/main" id="{78746B18-D47A-C846-B71B-FF870CCAC19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051790" y="4432914"/>
            <a:ext cx="4571737" cy="36512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E43794"/>
                </a:solidFill>
                <a:latin typeface="Avenir Black" panose="02000503020000020003" pitchFamily="2" charset="0"/>
                <a:cs typeface="Poppins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 1</a:t>
            </a:r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C2F1F06-D88C-674C-AC7F-55714882317F}"/>
              </a:ext>
            </a:extLst>
          </p:cNvPr>
          <p:cNvSpPr/>
          <p:nvPr userDrawn="1"/>
        </p:nvSpPr>
        <p:spPr bwMode="auto">
          <a:xfrm>
            <a:off x="-1" y="0"/>
            <a:ext cx="12192000" cy="681758"/>
          </a:xfrm>
          <a:prstGeom prst="rect">
            <a:avLst/>
          </a:prstGeom>
          <a:solidFill>
            <a:srgbClr val="E43794"/>
          </a:soli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55" name="Picture 54" descr="Logo&#10;&#10;Description automatically generated">
            <a:extLst>
              <a:ext uri="{FF2B5EF4-FFF2-40B4-BE49-F238E27FC236}">
                <a16:creationId xmlns:a16="http://schemas.microsoft.com/office/drawing/2014/main" id="{343B83FF-B41E-3041-B248-7BEA1C5A96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70" r="24004" b="52268"/>
          <a:stretch/>
        </p:blipFill>
        <p:spPr>
          <a:xfrm>
            <a:off x="11184467" y="94861"/>
            <a:ext cx="685800" cy="58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7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BE399B0-0A16-4541-A444-B5F63F8B6A5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722020" y="6560800"/>
            <a:ext cx="4301302" cy="229565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43BC26-05D7-F34E-826F-38BC222D3E5D}"/>
              </a:ext>
            </a:extLst>
          </p:cNvPr>
          <p:cNvSpPr/>
          <p:nvPr userDrawn="1"/>
        </p:nvSpPr>
        <p:spPr bwMode="auto">
          <a:xfrm>
            <a:off x="-1" y="0"/>
            <a:ext cx="12192000" cy="681758"/>
          </a:xfrm>
          <a:prstGeom prst="rect">
            <a:avLst/>
          </a:prstGeom>
          <a:solidFill>
            <a:srgbClr val="E43794"/>
          </a:soli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5A23607-3C5E-D84F-BB1F-5EA4C443EB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70" r="24004" b="52268"/>
          <a:stretch/>
        </p:blipFill>
        <p:spPr>
          <a:xfrm>
            <a:off x="11184467" y="94861"/>
            <a:ext cx="685800" cy="586897"/>
          </a:xfrm>
          <a:prstGeom prst="rect">
            <a:avLst/>
          </a:prstGeom>
        </p:spPr>
      </p:pic>
      <p:sp>
        <p:nvSpPr>
          <p:cNvPr id="11" name="Text Placeholder 32">
            <a:extLst>
              <a:ext uri="{FF2B5EF4-FFF2-40B4-BE49-F238E27FC236}">
                <a16:creationId xmlns:a16="http://schemas.microsoft.com/office/drawing/2014/main" id="{A37DF65B-0414-9147-9819-D09489D631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5666" y="1264687"/>
            <a:ext cx="11260668" cy="631527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13" name="Text Placeholder 32">
            <a:extLst>
              <a:ext uri="{FF2B5EF4-FFF2-40B4-BE49-F238E27FC236}">
                <a16:creationId xmlns:a16="http://schemas.microsoft.com/office/drawing/2014/main" id="{4ECC5162-9ADC-C846-A608-62F5E464CF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5668" y="2170587"/>
            <a:ext cx="11260666" cy="4108908"/>
          </a:xfrm>
        </p:spPr>
        <p:txBody>
          <a:bodyPr numCol="2" spcCol="396000" anchor="t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here to 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58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Slide - Pi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102FE02-34A2-664F-A856-87B0254049D6}"/>
              </a:ext>
            </a:extLst>
          </p:cNvPr>
          <p:cNvSpPr/>
          <p:nvPr userDrawn="1"/>
        </p:nvSpPr>
        <p:spPr bwMode="auto">
          <a:xfrm>
            <a:off x="-1" y="-274319"/>
            <a:ext cx="12192000" cy="7132319"/>
          </a:xfrm>
          <a:prstGeom prst="rect">
            <a:avLst/>
          </a:prstGeom>
          <a:solidFill>
            <a:srgbClr val="E43794"/>
          </a:soli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BE399B0-0A16-4541-A444-B5F63F8B6A5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722020" y="6560800"/>
            <a:ext cx="4301302" cy="229565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0294EDE2-D4F2-8247-8C5A-0A3C62325B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5666" y="440268"/>
            <a:ext cx="11260668" cy="1282758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chemeClr val="bg1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10" name="Text Placeholder 32">
            <a:extLst>
              <a:ext uri="{FF2B5EF4-FFF2-40B4-BE49-F238E27FC236}">
                <a16:creationId xmlns:a16="http://schemas.microsoft.com/office/drawing/2014/main" id="{ED51C2FE-D217-5441-BDEA-483B2807BB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5668" y="2087459"/>
            <a:ext cx="11260666" cy="4108908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here to type</a:t>
            </a:r>
            <a:endParaRPr lang="en-US" dirty="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74191E3D-D361-4C4A-8CED-D50668CF23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70" r="24004" b="52268"/>
          <a:stretch/>
        </p:blipFill>
        <p:spPr>
          <a:xfrm>
            <a:off x="11123507" y="-146629"/>
            <a:ext cx="685800" cy="58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2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ne Slide - Yel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43EAE1D0-14B0-9444-B547-3A7BF7B8D66D}"/>
              </a:ext>
            </a:extLst>
          </p:cNvPr>
          <p:cNvSpPr/>
          <p:nvPr userDrawn="1"/>
        </p:nvSpPr>
        <p:spPr>
          <a:xfrm>
            <a:off x="6577123" y="0"/>
            <a:ext cx="5614877" cy="6858000"/>
          </a:xfrm>
          <a:custGeom>
            <a:avLst/>
            <a:gdLst>
              <a:gd name="connsiteX0" fmla="*/ 2183119 w 3580946"/>
              <a:gd name="connsiteY0" fmla="*/ 2 h 10907713"/>
              <a:gd name="connsiteX1" fmla="*/ 3580946 w 3580946"/>
              <a:gd name="connsiteY1" fmla="*/ 2 h 10907713"/>
              <a:gd name="connsiteX2" fmla="*/ 3580946 w 3580946"/>
              <a:gd name="connsiteY2" fmla="*/ 8315732 h 10907713"/>
              <a:gd name="connsiteX3" fmla="*/ 929801 w 3580946"/>
              <a:gd name="connsiteY3" fmla="*/ 2 h 10907713"/>
              <a:gd name="connsiteX4" fmla="*/ 2087698 w 3580946"/>
              <a:gd name="connsiteY4" fmla="*/ 2 h 10907713"/>
              <a:gd name="connsiteX5" fmla="*/ 3580946 w 3580946"/>
              <a:gd name="connsiteY5" fmla="*/ 8883391 h 10907713"/>
              <a:gd name="connsiteX6" fmla="*/ 3580946 w 3580946"/>
              <a:gd name="connsiteY6" fmla="*/ 10907713 h 10907713"/>
              <a:gd name="connsiteX7" fmla="*/ 2763325 w 3580946"/>
              <a:gd name="connsiteY7" fmla="*/ 10907711 h 10907713"/>
              <a:gd name="connsiteX8" fmla="*/ 0 w 3580946"/>
              <a:gd name="connsiteY8" fmla="*/ 0 h 10907713"/>
              <a:gd name="connsiteX9" fmla="*/ 834379 w 3580946"/>
              <a:gd name="connsiteY9" fmla="*/ 2 h 10907713"/>
              <a:gd name="connsiteX10" fmla="*/ 2667904 w 3580946"/>
              <a:gd name="connsiteY10" fmla="*/ 10907711 h 10907713"/>
              <a:gd name="connsiteX11" fmla="*/ 1833524 w 3580946"/>
              <a:gd name="connsiteY11" fmla="*/ 10907713 h 1090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80946" h="10907713">
                <a:moveTo>
                  <a:pt x="2183119" y="2"/>
                </a:moveTo>
                <a:lnTo>
                  <a:pt x="3580946" y="2"/>
                </a:lnTo>
                <a:lnTo>
                  <a:pt x="3580946" y="8315732"/>
                </a:lnTo>
                <a:close/>
                <a:moveTo>
                  <a:pt x="929801" y="2"/>
                </a:moveTo>
                <a:lnTo>
                  <a:pt x="2087698" y="2"/>
                </a:lnTo>
                <a:lnTo>
                  <a:pt x="3580946" y="8883391"/>
                </a:lnTo>
                <a:lnTo>
                  <a:pt x="3580946" y="10907713"/>
                </a:lnTo>
                <a:lnTo>
                  <a:pt x="2763325" y="10907711"/>
                </a:lnTo>
                <a:close/>
                <a:moveTo>
                  <a:pt x="0" y="0"/>
                </a:moveTo>
                <a:lnTo>
                  <a:pt x="834379" y="2"/>
                </a:lnTo>
                <a:lnTo>
                  <a:pt x="2667904" y="10907711"/>
                </a:lnTo>
                <a:lnTo>
                  <a:pt x="1833524" y="10907713"/>
                </a:lnTo>
                <a:close/>
              </a:path>
            </a:pathLst>
          </a:custGeom>
          <a:solidFill>
            <a:srgbClr val="E43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32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969752-47F1-0443-A32D-97FDA24FCA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77123" y="1619604"/>
            <a:ext cx="4625130" cy="5238394"/>
          </a:xfrm>
          <a:custGeom>
            <a:avLst/>
            <a:gdLst>
              <a:gd name="connsiteX0" fmla="*/ 0 w 4991918"/>
              <a:gd name="connsiteY0" fmla="*/ 0 h 5653816"/>
              <a:gd name="connsiteX1" fmla="*/ 4991918 w 4991918"/>
              <a:gd name="connsiteY1" fmla="*/ 0 h 5653816"/>
              <a:gd name="connsiteX2" fmla="*/ 4991918 w 4991918"/>
              <a:gd name="connsiteY2" fmla="*/ 5653816 h 5653816"/>
              <a:gd name="connsiteX3" fmla="*/ 0 w 4991918"/>
              <a:gd name="connsiteY3" fmla="*/ 5653816 h 565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91918" h="5653816">
                <a:moveTo>
                  <a:pt x="0" y="0"/>
                </a:moveTo>
                <a:lnTo>
                  <a:pt x="4991918" y="0"/>
                </a:lnTo>
                <a:lnTo>
                  <a:pt x="4991918" y="5653816"/>
                </a:lnTo>
                <a:lnTo>
                  <a:pt x="0" y="5653816"/>
                </a:lnTo>
                <a:close/>
              </a:path>
            </a:pathLst>
          </a:custGeom>
        </p:spPr>
      </p:pic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58630351-7618-AC42-AD6E-7D6DEDB791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20057" y="3028280"/>
            <a:ext cx="3691822" cy="3829719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B5CAD082-5B2D-684C-9FE8-54A153571F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122" y="807487"/>
            <a:ext cx="5614878" cy="631527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653C79D3-52C4-2B46-8F2A-9316F3E3E9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1124" y="1580692"/>
            <a:ext cx="5614877" cy="4108908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here to type…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70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1F2330DD-C747-AA4A-9F6D-869FE683096C}"/>
              </a:ext>
            </a:extLst>
          </p:cNvPr>
          <p:cNvSpPr/>
          <p:nvPr userDrawn="1"/>
        </p:nvSpPr>
        <p:spPr>
          <a:xfrm flipH="1">
            <a:off x="0" y="0"/>
            <a:ext cx="5614877" cy="6858000"/>
          </a:xfrm>
          <a:custGeom>
            <a:avLst/>
            <a:gdLst>
              <a:gd name="connsiteX0" fmla="*/ 2183119 w 3580946"/>
              <a:gd name="connsiteY0" fmla="*/ 2 h 10907713"/>
              <a:gd name="connsiteX1" fmla="*/ 3580946 w 3580946"/>
              <a:gd name="connsiteY1" fmla="*/ 2 h 10907713"/>
              <a:gd name="connsiteX2" fmla="*/ 3580946 w 3580946"/>
              <a:gd name="connsiteY2" fmla="*/ 8315732 h 10907713"/>
              <a:gd name="connsiteX3" fmla="*/ 929801 w 3580946"/>
              <a:gd name="connsiteY3" fmla="*/ 2 h 10907713"/>
              <a:gd name="connsiteX4" fmla="*/ 2087698 w 3580946"/>
              <a:gd name="connsiteY4" fmla="*/ 2 h 10907713"/>
              <a:gd name="connsiteX5" fmla="*/ 3580946 w 3580946"/>
              <a:gd name="connsiteY5" fmla="*/ 8883391 h 10907713"/>
              <a:gd name="connsiteX6" fmla="*/ 3580946 w 3580946"/>
              <a:gd name="connsiteY6" fmla="*/ 10907713 h 10907713"/>
              <a:gd name="connsiteX7" fmla="*/ 2763325 w 3580946"/>
              <a:gd name="connsiteY7" fmla="*/ 10907711 h 10907713"/>
              <a:gd name="connsiteX8" fmla="*/ 0 w 3580946"/>
              <a:gd name="connsiteY8" fmla="*/ 0 h 10907713"/>
              <a:gd name="connsiteX9" fmla="*/ 834379 w 3580946"/>
              <a:gd name="connsiteY9" fmla="*/ 2 h 10907713"/>
              <a:gd name="connsiteX10" fmla="*/ 2667904 w 3580946"/>
              <a:gd name="connsiteY10" fmla="*/ 10907711 h 10907713"/>
              <a:gd name="connsiteX11" fmla="*/ 1833524 w 3580946"/>
              <a:gd name="connsiteY11" fmla="*/ 10907713 h 1090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80946" h="10907713">
                <a:moveTo>
                  <a:pt x="2183119" y="2"/>
                </a:moveTo>
                <a:lnTo>
                  <a:pt x="3580946" y="2"/>
                </a:lnTo>
                <a:lnTo>
                  <a:pt x="3580946" y="8315732"/>
                </a:lnTo>
                <a:close/>
                <a:moveTo>
                  <a:pt x="929801" y="2"/>
                </a:moveTo>
                <a:lnTo>
                  <a:pt x="2087698" y="2"/>
                </a:lnTo>
                <a:lnTo>
                  <a:pt x="3580946" y="8883391"/>
                </a:lnTo>
                <a:lnTo>
                  <a:pt x="3580946" y="10907713"/>
                </a:lnTo>
                <a:lnTo>
                  <a:pt x="2763325" y="10907711"/>
                </a:lnTo>
                <a:close/>
                <a:moveTo>
                  <a:pt x="0" y="0"/>
                </a:moveTo>
                <a:lnTo>
                  <a:pt x="834379" y="2"/>
                </a:lnTo>
                <a:lnTo>
                  <a:pt x="2667904" y="10907711"/>
                </a:lnTo>
                <a:lnTo>
                  <a:pt x="1833524" y="10907713"/>
                </a:lnTo>
                <a:close/>
              </a:path>
            </a:pathLst>
          </a:custGeom>
          <a:solidFill>
            <a:srgbClr val="E43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32" dirty="0"/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E804DF6C-4D62-064D-B186-6AE9A0B739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81835" y="761961"/>
            <a:ext cx="5339109" cy="631527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23D009B4-E8C4-0C42-8F6B-A7982107E8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81838" y="1535166"/>
            <a:ext cx="5339108" cy="4682754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here to type…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60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pto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1F2330DD-C747-AA4A-9F6D-869FE683096C}"/>
              </a:ext>
            </a:extLst>
          </p:cNvPr>
          <p:cNvSpPr/>
          <p:nvPr userDrawn="1"/>
        </p:nvSpPr>
        <p:spPr>
          <a:xfrm flipH="1">
            <a:off x="0" y="0"/>
            <a:ext cx="5614877" cy="6858000"/>
          </a:xfrm>
          <a:custGeom>
            <a:avLst/>
            <a:gdLst>
              <a:gd name="connsiteX0" fmla="*/ 2183119 w 3580946"/>
              <a:gd name="connsiteY0" fmla="*/ 2 h 10907713"/>
              <a:gd name="connsiteX1" fmla="*/ 3580946 w 3580946"/>
              <a:gd name="connsiteY1" fmla="*/ 2 h 10907713"/>
              <a:gd name="connsiteX2" fmla="*/ 3580946 w 3580946"/>
              <a:gd name="connsiteY2" fmla="*/ 8315732 h 10907713"/>
              <a:gd name="connsiteX3" fmla="*/ 929801 w 3580946"/>
              <a:gd name="connsiteY3" fmla="*/ 2 h 10907713"/>
              <a:gd name="connsiteX4" fmla="*/ 2087698 w 3580946"/>
              <a:gd name="connsiteY4" fmla="*/ 2 h 10907713"/>
              <a:gd name="connsiteX5" fmla="*/ 3580946 w 3580946"/>
              <a:gd name="connsiteY5" fmla="*/ 8883391 h 10907713"/>
              <a:gd name="connsiteX6" fmla="*/ 3580946 w 3580946"/>
              <a:gd name="connsiteY6" fmla="*/ 10907713 h 10907713"/>
              <a:gd name="connsiteX7" fmla="*/ 2763325 w 3580946"/>
              <a:gd name="connsiteY7" fmla="*/ 10907711 h 10907713"/>
              <a:gd name="connsiteX8" fmla="*/ 0 w 3580946"/>
              <a:gd name="connsiteY8" fmla="*/ 0 h 10907713"/>
              <a:gd name="connsiteX9" fmla="*/ 834379 w 3580946"/>
              <a:gd name="connsiteY9" fmla="*/ 2 h 10907713"/>
              <a:gd name="connsiteX10" fmla="*/ 2667904 w 3580946"/>
              <a:gd name="connsiteY10" fmla="*/ 10907711 h 10907713"/>
              <a:gd name="connsiteX11" fmla="*/ 1833524 w 3580946"/>
              <a:gd name="connsiteY11" fmla="*/ 10907713 h 1090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80946" h="10907713">
                <a:moveTo>
                  <a:pt x="2183119" y="2"/>
                </a:moveTo>
                <a:lnTo>
                  <a:pt x="3580946" y="2"/>
                </a:lnTo>
                <a:lnTo>
                  <a:pt x="3580946" y="8315732"/>
                </a:lnTo>
                <a:close/>
                <a:moveTo>
                  <a:pt x="929801" y="2"/>
                </a:moveTo>
                <a:lnTo>
                  <a:pt x="2087698" y="2"/>
                </a:lnTo>
                <a:lnTo>
                  <a:pt x="3580946" y="8883391"/>
                </a:lnTo>
                <a:lnTo>
                  <a:pt x="3580946" y="10907713"/>
                </a:lnTo>
                <a:lnTo>
                  <a:pt x="2763325" y="10907711"/>
                </a:lnTo>
                <a:close/>
                <a:moveTo>
                  <a:pt x="0" y="0"/>
                </a:moveTo>
                <a:lnTo>
                  <a:pt x="834379" y="2"/>
                </a:lnTo>
                <a:lnTo>
                  <a:pt x="2667904" y="10907711"/>
                </a:lnTo>
                <a:lnTo>
                  <a:pt x="1833524" y="10907713"/>
                </a:lnTo>
                <a:close/>
              </a:path>
            </a:pathLst>
          </a:custGeom>
          <a:solidFill>
            <a:srgbClr val="E43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32" dirty="0"/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E804DF6C-4D62-064D-B186-6AE9A0B739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81835" y="761961"/>
            <a:ext cx="5339109" cy="631527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ABAA5CE-8AD5-6B47-B043-9B470971F8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49"/>
          <a:stretch>
            <a:fillRect/>
          </a:stretch>
        </p:blipFill>
        <p:spPr>
          <a:xfrm>
            <a:off x="1102425" y="1054225"/>
            <a:ext cx="4761625" cy="5803775"/>
          </a:xfrm>
          <a:custGeom>
            <a:avLst/>
            <a:gdLst>
              <a:gd name="connsiteX0" fmla="*/ 0 w 3809685"/>
              <a:gd name="connsiteY0" fmla="*/ 0 h 4643489"/>
              <a:gd name="connsiteX1" fmla="*/ 3809685 w 3809685"/>
              <a:gd name="connsiteY1" fmla="*/ 0 h 4643489"/>
              <a:gd name="connsiteX2" fmla="*/ 3809685 w 3809685"/>
              <a:gd name="connsiteY2" fmla="*/ 4643489 h 4643489"/>
              <a:gd name="connsiteX3" fmla="*/ 0 w 3809685"/>
              <a:gd name="connsiteY3" fmla="*/ 4643489 h 4643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9685" h="4643489">
                <a:moveTo>
                  <a:pt x="0" y="0"/>
                </a:moveTo>
                <a:lnTo>
                  <a:pt x="3809685" y="0"/>
                </a:lnTo>
                <a:lnTo>
                  <a:pt x="3809685" y="4643489"/>
                </a:lnTo>
                <a:lnTo>
                  <a:pt x="0" y="4643489"/>
                </a:lnTo>
                <a:close/>
              </a:path>
            </a:pathLst>
          </a:custGeom>
        </p:spPr>
      </p:pic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583677FC-671F-C64F-8B6F-4F40FF33F5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93398" y="1538952"/>
            <a:ext cx="4106403" cy="5297620"/>
          </a:xfrm>
          <a:custGeom>
            <a:avLst/>
            <a:gdLst>
              <a:gd name="connsiteX0" fmla="*/ 910260 w 4900611"/>
              <a:gd name="connsiteY0" fmla="*/ 4784374 h 6322218"/>
              <a:gd name="connsiteX1" fmla="*/ 910260 w 4900611"/>
              <a:gd name="connsiteY1" fmla="*/ 5430211 h 6322218"/>
              <a:gd name="connsiteX2" fmla="*/ 3961468 w 4900611"/>
              <a:gd name="connsiteY2" fmla="*/ 5430211 h 6322218"/>
              <a:gd name="connsiteX3" fmla="*/ 3961468 w 4900611"/>
              <a:gd name="connsiteY3" fmla="*/ 4784374 h 6322218"/>
              <a:gd name="connsiteX4" fmla="*/ 0 w 4900611"/>
              <a:gd name="connsiteY4" fmla="*/ 0 h 6322218"/>
              <a:gd name="connsiteX5" fmla="*/ 4900611 w 4900611"/>
              <a:gd name="connsiteY5" fmla="*/ 0 h 6322218"/>
              <a:gd name="connsiteX6" fmla="*/ 4900611 w 4900611"/>
              <a:gd name="connsiteY6" fmla="*/ 6322218 h 6322218"/>
              <a:gd name="connsiteX7" fmla="*/ 0 w 4900611"/>
              <a:gd name="connsiteY7" fmla="*/ 6322218 h 6322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0611" h="6322218">
                <a:moveTo>
                  <a:pt x="910260" y="4784374"/>
                </a:moveTo>
                <a:lnTo>
                  <a:pt x="910260" y="5430211"/>
                </a:lnTo>
                <a:lnTo>
                  <a:pt x="3961468" y="5430211"/>
                </a:lnTo>
                <a:lnTo>
                  <a:pt x="3961468" y="4784374"/>
                </a:lnTo>
                <a:close/>
                <a:moveTo>
                  <a:pt x="0" y="0"/>
                </a:moveTo>
                <a:lnTo>
                  <a:pt x="4900611" y="0"/>
                </a:lnTo>
                <a:lnTo>
                  <a:pt x="4900611" y="6322218"/>
                </a:lnTo>
                <a:lnTo>
                  <a:pt x="0" y="632221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lang="fr-CA"/>
            </a:lvl1pPr>
          </a:lstStyle>
          <a:p>
            <a:endParaRPr lang="fr-CA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27F03E3-890F-AB4E-B554-D4F86BF62F2C}"/>
              </a:ext>
            </a:extLst>
          </p:cNvPr>
          <p:cNvSpPr/>
          <p:nvPr userDrawn="1"/>
        </p:nvSpPr>
        <p:spPr bwMode="auto">
          <a:xfrm>
            <a:off x="2260356" y="5548861"/>
            <a:ext cx="2556720" cy="541171"/>
          </a:xfrm>
          <a:prstGeom prst="rect">
            <a:avLst/>
          </a:prstGeom>
          <a:solidFill>
            <a:srgbClr val="E43794"/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145436" tIns="72717" rIns="145436" bIns="72717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4294" dirty="0"/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91DD51AB-0C25-C842-8BAF-1E7C919F6C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69978" y="5644074"/>
            <a:ext cx="4826517" cy="445357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venir Black" panose="02000503020000020003" pitchFamily="2" charset="0"/>
                <a:cs typeface="Poppins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LEARN MORE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61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DCBCFD79-37C4-C041-975D-A1085C1C62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624" y="513518"/>
            <a:ext cx="6811615" cy="42532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TABLE OF CONTENTS</a:t>
            </a:r>
            <a:endParaRPr lang="en-US" dirty="0"/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B35237CA-71A5-D142-A569-D49FACCD35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624" y="1834272"/>
            <a:ext cx="558216" cy="673765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39" name="Text Placeholder 32">
            <a:extLst>
              <a:ext uri="{FF2B5EF4-FFF2-40B4-BE49-F238E27FC236}">
                <a16:creationId xmlns:a16="http://schemas.microsoft.com/office/drawing/2014/main" id="{A07846C9-2806-FC46-AD33-BB147D90BB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5986" y="1834272"/>
            <a:ext cx="5885809" cy="673765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4" name="Date Placeholder 3">
            <a:extLst>
              <a:ext uri="{FF2B5EF4-FFF2-40B4-BE49-F238E27FC236}">
                <a16:creationId xmlns:a16="http://schemas.microsoft.com/office/drawing/2014/main" id="{3B20C1C0-EF6B-F946-BBC0-6AAD0C342A95}"/>
              </a:ext>
            </a:extLst>
          </p:cNvPr>
          <p:cNvSpPr>
            <a:spLocks noGrp="1"/>
          </p:cNvSpPr>
          <p:nvPr>
            <p:ph type="dt" sz="half" idx="27"/>
          </p:nvPr>
        </p:nvSpPr>
        <p:spPr>
          <a:xfrm>
            <a:off x="838203" y="6356353"/>
            <a:ext cx="2743201" cy="365125"/>
          </a:xfrm>
        </p:spPr>
        <p:txBody>
          <a:bodyPr/>
          <a:lstStyle/>
          <a:p>
            <a:fld id="{C7F32F9C-241A-9D4A-9D77-DDB31C8B6155}" type="datetime1">
              <a:rPr lang="en-IE" smtClean="0"/>
              <a:t>14/07/2022</a:t>
            </a:fld>
            <a:endParaRPr lang="en-US" dirty="0"/>
          </a:p>
        </p:txBody>
      </p:sp>
      <p:sp>
        <p:nvSpPr>
          <p:cNvPr id="55" name="Footer Placeholder 4">
            <a:extLst>
              <a:ext uri="{FF2B5EF4-FFF2-40B4-BE49-F238E27FC236}">
                <a16:creationId xmlns:a16="http://schemas.microsoft.com/office/drawing/2014/main" id="{8DE7B2BF-6E9E-E042-8578-17C5A21B4864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4038601" y="6356353"/>
            <a:ext cx="41147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6" name="Slide Number Placeholder 5">
            <a:extLst>
              <a:ext uri="{FF2B5EF4-FFF2-40B4-BE49-F238E27FC236}">
                <a16:creationId xmlns:a16="http://schemas.microsoft.com/office/drawing/2014/main" id="{5F80DCA5-6A41-EE4F-8CB6-56FADF60E9A6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8610603" y="6356353"/>
            <a:ext cx="2743201" cy="365125"/>
          </a:xfrm>
        </p:spPr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 dirty="0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B87478A1-80BD-744C-B410-8B96A4AD2384}"/>
              </a:ext>
            </a:extLst>
          </p:cNvPr>
          <p:cNvSpPr/>
          <p:nvPr userDrawn="1"/>
        </p:nvSpPr>
        <p:spPr>
          <a:xfrm rot="16200000">
            <a:off x="6245069" y="918313"/>
            <a:ext cx="6856550" cy="5051565"/>
          </a:xfrm>
          <a:custGeom>
            <a:avLst/>
            <a:gdLst>
              <a:gd name="connsiteX0" fmla="*/ 7775575 w 7775575"/>
              <a:gd name="connsiteY0" fmla="*/ 0 h 7985044"/>
              <a:gd name="connsiteX1" fmla="*/ 7775575 w 7775575"/>
              <a:gd name="connsiteY1" fmla="*/ 2286116 h 7985044"/>
              <a:gd name="connsiteX2" fmla="*/ 3591296 w 7775575"/>
              <a:gd name="connsiteY2" fmla="*/ 7985044 h 7985044"/>
              <a:gd name="connsiteX3" fmla="*/ 0 w 7775575"/>
              <a:gd name="connsiteY3" fmla="*/ 7985044 h 7985044"/>
              <a:gd name="connsiteX4" fmla="*/ 0 w 7775575"/>
              <a:gd name="connsiteY4" fmla="*/ 3577812 h 798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5575" h="7985044">
                <a:moveTo>
                  <a:pt x="7775575" y="0"/>
                </a:moveTo>
                <a:lnTo>
                  <a:pt x="7775575" y="2286116"/>
                </a:lnTo>
                <a:lnTo>
                  <a:pt x="3591296" y="7985044"/>
                </a:lnTo>
                <a:lnTo>
                  <a:pt x="0" y="7985044"/>
                </a:lnTo>
                <a:lnTo>
                  <a:pt x="0" y="3577812"/>
                </a:lnTo>
                <a:close/>
              </a:path>
            </a:pathLst>
          </a:custGeom>
          <a:solidFill>
            <a:srgbClr val="E43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32" dirty="0"/>
          </a:p>
        </p:txBody>
      </p:sp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CE684F57-0AE5-E44C-855B-CEA20F24D6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716" y="3694831"/>
            <a:ext cx="2389841" cy="2182029"/>
          </a:xfrm>
          <a:prstGeom prst="rect">
            <a:avLst/>
          </a:prstGeom>
        </p:spPr>
      </p:pic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CC1AE6FE-E231-4743-BA92-BB68A10DAF6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28624" y="2728857"/>
            <a:ext cx="558216" cy="673765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2</a:t>
            </a:r>
            <a:endParaRPr lang="en-US" dirty="0"/>
          </a:p>
        </p:txBody>
      </p:sp>
      <p:sp>
        <p:nvSpPr>
          <p:cNvPr id="57" name="Text Placeholder 32">
            <a:extLst>
              <a:ext uri="{FF2B5EF4-FFF2-40B4-BE49-F238E27FC236}">
                <a16:creationId xmlns:a16="http://schemas.microsoft.com/office/drawing/2014/main" id="{FF1A766D-1482-9D40-8555-F440301AF7E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435986" y="2728857"/>
            <a:ext cx="5885809" cy="673765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D8E89C7-A8DE-8A4F-9293-A29DF23AD7A5}"/>
              </a:ext>
            </a:extLst>
          </p:cNvPr>
          <p:cNvCxnSpPr/>
          <p:nvPr userDrawn="1"/>
        </p:nvCxnSpPr>
        <p:spPr>
          <a:xfrm>
            <a:off x="420482" y="2585039"/>
            <a:ext cx="7093819" cy="0"/>
          </a:xfrm>
          <a:prstGeom prst="line">
            <a:avLst/>
          </a:prstGeom>
          <a:ln w="19050">
            <a:solidFill>
              <a:srgbClr val="FBE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Placeholder 32">
            <a:extLst>
              <a:ext uri="{FF2B5EF4-FFF2-40B4-BE49-F238E27FC236}">
                <a16:creationId xmlns:a16="http://schemas.microsoft.com/office/drawing/2014/main" id="{BAE18D6F-D988-3B49-9978-4231CAE85E2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0560" y="3609976"/>
            <a:ext cx="558216" cy="673765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3</a:t>
            </a:r>
            <a:endParaRPr lang="en-US" dirty="0"/>
          </a:p>
        </p:txBody>
      </p:sp>
      <p:sp>
        <p:nvSpPr>
          <p:cNvPr id="61" name="Text Placeholder 32">
            <a:extLst>
              <a:ext uri="{FF2B5EF4-FFF2-40B4-BE49-F238E27FC236}">
                <a16:creationId xmlns:a16="http://schemas.microsoft.com/office/drawing/2014/main" id="{DDBFB6A2-8256-4F46-95AD-92AFCBFDD26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437922" y="3609976"/>
            <a:ext cx="5885809" cy="673765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7B54757-EEAC-EF43-AF32-4010EC820F34}"/>
              </a:ext>
            </a:extLst>
          </p:cNvPr>
          <p:cNvCxnSpPr/>
          <p:nvPr userDrawn="1"/>
        </p:nvCxnSpPr>
        <p:spPr>
          <a:xfrm>
            <a:off x="422418" y="3466158"/>
            <a:ext cx="7093819" cy="0"/>
          </a:xfrm>
          <a:prstGeom prst="line">
            <a:avLst/>
          </a:prstGeom>
          <a:ln w="19050">
            <a:solidFill>
              <a:srgbClr val="FBE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Placeholder 32">
            <a:extLst>
              <a:ext uri="{FF2B5EF4-FFF2-40B4-BE49-F238E27FC236}">
                <a16:creationId xmlns:a16="http://schemas.microsoft.com/office/drawing/2014/main" id="{3D51A7F1-847E-3547-8F39-00DBFF2CEF6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28624" y="4504561"/>
            <a:ext cx="558216" cy="673765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4</a:t>
            </a:r>
            <a:endParaRPr lang="en-US" dirty="0"/>
          </a:p>
        </p:txBody>
      </p:sp>
      <p:sp>
        <p:nvSpPr>
          <p:cNvPr id="66" name="Text Placeholder 32">
            <a:extLst>
              <a:ext uri="{FF2B5EF4-FFF2-40B4-BE49-F238E27FC236}">
                <a16:creationId xmlns:a16="http://schemas.microsoft.com/office/drawing/2014/main" id="{58CBA69A-204A-904C-A87E-85A6A4F3ACA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35986" y="4504561"/>
            <a:ext cx="5885809" cy="673765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4899547E-D324-B041-98D3-9B3514BA5158}"/>
              </a:ext>
            </a:extLst>
          </p:cNvPr>
          <p:cNvCxnSpPr/>
          <p:nvPr userDrawn="1"/>
        </p:nvCxnSpPr>
        <p:spPr>
          <a:xfrm>
            <a:off x="420482" y="4360743"/>
            <a:ext cx="7093819" cy="0"/>
          </a:xfrm>
          <a:prstGeom prst="line">
            <a:avLst/>
          </a:prstGeom>
          <a:ln w="19050">
            <a:solidFill>
              <a:srgbClr val="FBE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 Placeholder 32">
            <a:extLst>
              <a:ext uri="{FF2B5EF4-FFF2-40B4-BE49-F238E27FC236}">
                <a16:creationId xmlns:a16="http://schemas.microsoft.com/office/drawing/2014/main" id="{EC491105-5EE0-A84F-9F3D-4EEAB5F27A1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30560" y="5385680"/>
            <a:ext cx="558216" cy="673765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15</a:t>
            </a:r>
            <a:endParaRPr lang="en-US" dirty="0"/>
          </a:p>
        </p:txBody>
      </p:sp>
      <p:sp>
        <p:nvSpPr>
          <p:cNvPr id="69" name="Text Placeholder 32">
            <a:extLst>
              <a:ext uri="{FF2B5EF4-FFF2-40B4-BE49-F238E27FC236}">
                <a16:creationId xmlns:a16="http://schemas.microsoft.com/office/drawing/2014/main" id="{B6EA2882-D03C-1546-B590-6354A5E90E5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37922" y="5385680"/>
            <a:ext cx="5885809" cy="673765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17FFA9D-6FF9-EE45-8938-0AAAD62A4B9F}"/>
              </a:ext>
            </a:extLst>
          </p:cNvPr>
          <p:cNvCxnSpPr/>
          <p:nvPr userDrawn="1"/>
        </p:nvCxnSpPr>
        <p:spPr>
          <a:xfrm>
            <a:off x="422418" y="5241862"/>
            <a:ext cx="7093819" cy="0"/>
          </a:xfrm>
          <a:prstGeom prst="line">
            <a:avLst/>
          </a:prstGeom>
          <a:ln w="19050">
            <a:solidFill>
              <a:srgbClr val="FBE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273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B25BB3F5-24E9-3E4D-AA1A-32C5CBF21DE6}"/>
              </a:ext>
            </a:extLst>
          </p:cNvPr>
          <p:cNvSpPr/>
          <p:nvPr userDrawn="1"/>
        </p:nvSpPr>
        <p:spPr>
          <a:xfrm>
            <a:off x="0" y="1837056"/>
            <a:ext cx="12192000" cy="4571999"/>
          </a:xfrm>
          <a:custGeom>
            <a:avLst/>
            <a:gdLst>
              <a:gd name="connsiteX0" fmla="*/ 7775575 w 7775575"/>
              <a:gd name="connsiteY0" fmla="*/ 0 h 7985044"/>
              <a:gd name="connsiteX1" fmla="*/ 7775575 w 7775575"/>
              <a:gd name="connsiteY1" fmla="*/ 2286116 h 7985044"/>
              <a:gd name="connsiteX2" fmla="*/ 3591296 w 7775575"/>
              <a:gd name="connsiteY2" fmla="*/ 7985044 h 7985044"/>
              <a:gd name="connsiteX3" fmla="*/ 0 w 7775575"/>
              <a:gd name="connsiteY3" fmla="*/ 7985044 h 7985044"/>
              <a:gd name="connsiteX4" fmla="*/ 0 w 7775575"/>
              <a:gd name="connsiteY4" fmla="*/ 3577812 h 798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5575" h="7985044">
                <a:moveTo>
                  <a:pt x="7775575" y="0"/>
                </a:moveTo>
                <a:lnTo>
                  <a:pt x="7775575" y="2286116"/>
                </a:lnTo>
                <a:lnTo>
                  <a:pt x="3591296" y="7985044"/>
                </a:lnTo>
                <a:lnTo>
                  <a:pt x="0" y="7985044"/>
                </a:lnTo>
                <a:lnTo>
                  <a:pt x="0" y="3577812"/>
                </a:lnTo>
                <a:close/>
              </a:path>
            </a:pathLst>
          </a:custGeom>
          <a:solidFill>
            <a:srgbClr val="E43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32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1EC3B35-9BE5-F64A-AF9D-8AC3A68E1F83}"/>
              </a:ext>
            </a:extLst>
          </p:cNvPr>
          <p:cNvSpPr/>
          <p:nvPr userDrawn="1"/>
        </p:nvSpPr>
        <p:spPr>
          <a:xfrm>
            <a:off x="2" y="2285999"/>
            <a:ext cx="12192000" cy="4571999"/>
          </a:xfrm>
          <a:custGeom>
            <a:avLst/>
            <a:gdLst>
              <a:gd name="connsiteX0" fmla="*/ 7775575 w 7775575"/>
              <a:gd name="connsiteY0" fmla="*/ 0 h 7985044"/>
              <a:gd name="connsiteX1" fmla="*/ 7775575 w 7775575"/>
              <a:gd name="connsiteY1" fmla="*/ 2286116 h 7985044"/>
              <a:gd name="connsiteX2" fmla="*/ 3591296 w 7775575"/>
              <a:gd name="connsiteY2" fmla="*/ 7985044 h 7985044"/>
              <a:gd name="connsiteX3" fmla="*/ 0 w 7775575"/>
              <a:gd name="connsiteY3" fmla="*/ 7985044 h 7985044"/>
              <a:gd name="connsiteX4" fmla="*/ 0 w 7775575"/>
              <a:gd name="connsiteY4" fmla="*/ 3577812 h 798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5575" h="7985044">
                <a:moveTo>
                  <a:pt x="7775575" y="0"/>
                </a:moveTo>
                <a:lnTo>
                  <a:pt x="7775575" y="2286116"/>
                </a:lnTo>
                <a:lnTo>
                  <a:pt x="3591296" y="7985044"/>
                </a:lnTo>
                <a:lnTo>
                  <a:pt x="0" y="7985044"/>
                </a:lnTo>
                <a:lnTo>
                  <a:pt x="0" y="3577812"/>
                </a:lnTo>
                <a:close/>
              </a:path>
            </a:pathLst>
          </a:custGeom>
          <a:solidFill>
            <a:srgbClr val="E43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32" dirty="0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90FF00C7-7CF0-4328-B870-683CB9DA868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11714"/>
            <a:ext cx="12191998" cy="6246227"/>
          </a:xfrm>
          <a:custGeom>
            <a:avLst/>
            <a:gdLst>
              <a:gd name="connsiteX0" fmla="*/ 0 w 7775574"/>
              <a:gd name="connsiteY0" fmla="*/ 0 h 9934683"/>
              <a:gd name="connsiteX1" fmla="*/ 434047 w 7775574"/>
              <a:gd name="connsiteY1" fmla="*/ 0 h 9934683"/>
              <a:gd name="connsiteX2" fmla="*/ 7775574 w 7775574"/>
              <a:gd name="connsiteY2" fmla="*/ 9181185 h 9934683"/>
              <a:gd name="connsiteX3" fmla="*/ 7775574 w 7775574"/>
              <a:gd name="connsiteY3" fmla="*/ 9934683 h 9934683"/>
              <a:gd name="connsiteX4" fmla="*/ 0 w 7775574"/>
              <a:gd name="connsiteY4" fmla="*/ 5860760 h 9934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5574" h="9934683">
                <a:moveTo>
                  <a:pt x="0" y="0"/>
                </a:moveTo>
                <a:lnTo>
                  <a:pt x="434047" y="0"/>
                </a:lnTo>
                <a:lnTo>
                  <a:pt x="7775574" y="9181185"/>
                </a:lnTo>
                <a:lnTo>
                  <a:pt x="7775574" y="9934683"/>
                </a:lnTo>
                <a:lnTo>
                  <a:pt x="0" y="58607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6F390727-7F66-4BB0-A4EA-A164CFE7F17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722020" y="6560800"/>
            <a:ext cx="4301302" cy="229565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10" name="Text Placeholder 32">
            <a:extLst>
              <a:ext uri="{FF2B5EF4-FFF2-40B4-BE49-F238E27FC236}">
                <a16:creationId xmlns:a16="http://schemas.microsoft.com/office/drawing/2014/main" id="{935305A0-DFDB-0740-B78F-607AFB513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38095" y="388754"/>
            <a:ext cx="3350570" cy="445340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Who We Are</a:t>
            </a:r>
            <a:endParaRPr lang="en-US" dirty="0"/>
          </a:p>
        </p:txBody>
      </p:sp>
      <p:sp>
        <p:nvSpPr>
          <p:cNvPr id="15" name="Text Placeholder 32">
            <a:extLst>
              <a:ext uri="{FF2B5EF4-FFF2-40B4-BE49-F238E27FC236}">
                <a16:creationId xmlns:a16="http://schemas.microsoft.com/office/drawing/2014/main" id="{5FF2D31E-F4F5-EE49-8797-F33210C2C8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38095" y="1014676"/>
            <a:ext cx="6863977" cy="1119578"/>
          </a:xfrm>
        </p:spPr>
        <p:txBody>
          <a:bodyPr anchor="t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short description for slide</a:t>
            </a:r>
            <a:endParaRPr lang="en-US" dirty="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661F1302-F3E5-084F-8496-1FCC9DC447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458" y="4317283"/>
            <a:ext cx="2389841" cy="218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0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E8934F9-4A4B-2F47-8061-3AFF6FEB52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1"/>
            <a:ext cx="12192003" cy="6858002"/>
          </a:xfrm>
          <a:custGeom>
            <a:avLst/>
            <a:gdLst>
              <a:gd name="connsiteX0" fmla="*/ 2228850 w 7775577"/>
              <a:gd name="connsiteY0" fmla="*/ 0 h 10907716"/>
              <a:gd name="connsiteX1" fmla="*/ 7775577 w 7775577"/>
              <a:gd name="connsiteY1" fmla="*/ 0 h 10907716"/>
              <a:gd name="connsiteX2" fmla="*/ 7775577 w 7775577"/>
              <a:gd name="connsiteY2" fmla="*/ 5425000 h 10907716"/>
              <a:gd name="connsiteX3" fmla="*/ 2841932 w 7775577"/>
              <a:gd name="connsiteY3" fmla="*/ 5425000 h 10907716"/>
              <a:gd name="connsiteX4" fmla="*/ 2841932 w 7775577"/>
              <a:gd name="connsiteY4" fmla="*/ 10907716 h 10907716"/>
              <a:gd name="connsiteX5" fmla="*/ 0 w 7775577"/>
              <a:gd name="connsiteY5" fmla="*/ 10907716 h 10907716"/>
              <a:gd name="connsiteX6" fmla="*/ 0 w 7775577"/>
              <a:gd name="connsiteY6" fmla="*/ 3 h 10907716"/>
              <a:gd name="connsiteX7" fmla="*/ 2228850 w 7775577"/>
              <a:gd name="connsiteY7" fmla="*/ 3 h 10907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5577" h="10907716">
                <a:moveTo>
                  <a:pt x="2228850" y="0"/>
                </a:moveTo>
                <a:lnTo>
                  <a:pt x="7775577" y="0"/>
                </a:lnTo>
                <a:lnTo>
                  <a:pt x="7775577" y="5425000"/>
                </a:lnTo>
                <a:lnTo>
                  <a:pt x="2841932" y="5425000"/>
                </a:lnTo>
                <a:lnTo>
                  <a:pt x="2841932" y="10907716"/>
                </a:lnTo>
                <a:lnTo>
                  <a:pt x="0" y="10907716"/>
                </a:lnTo>
                <a:lnTo>
                  <a:pt x="0" y="3"/>
                </a:lnTo>
                <a:lnTo>
                  <a:pt x="2228850" y="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1BD50AC-979F-49F7-BC96-13DEAD56A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2020" y="6560800"/>
            <a:ext cx="4301302" cy="229565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6446A715-1AAC-6C46-A70B-1229B23C9B53}"/>
              </a:ext>
            </a:extLst>
          </p:cNvPr>
          <p:cNvSpPr/>
          <p:nvPr userDrawn="1"/>
        </p:nvSpPr>
        <p:spPr bwMode="auto">
          <a:xfrm rot="5400000">
            <a:off x="4521648" y="3345325"/>
            <a:ext cx="932469" cy="1063536"/>
          </a:xfrm>
          <a:prstGeom prst="rtTriangle">
            <a:avLst/>
          </a:prstGeom>
          <a:solidFill>
            <a:srgbClr val="FBE000"/>
          </a:soli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8DC41F02-43EE-9D4C-80EB-E938B3DFBE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6115" y="4071511"/>
            <a:ext cx="7735886" cy="631527"/>
          </a:xfrm>
        </p:spPr>
        <p:txBody>
          <a:bodyPr>
            <a:noAutofit/>
          </a:bodyPr>
          <a:lstStyle>
            <a:lvl1pPr marL="0" indent="0" algn="ctr">
              <a:buNone/>
              <a:defRPr sz="36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9" name="Text Placeholder 32">
            <a:extLst>
              <a:ext uri="{FF2B5EF4-FFF2-40B4-BE49-F238E27FC236}">
                <a16:creationId xmlns:a16="http://schemas.microsoft.com/office/drawing/2014/main" id="{017E1CD4-83C3-4D4E-8D3A-CE0921F87C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56114" y="4834680"/>
            <a:ext cx="7735885" cy="166361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short description for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04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652E086-18B9-5649-9568-26BC78AAAE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2" cy="3429000"/>
          </a:xfrm>
          <a:custGeom>
            <a:avLst/>
            <a:gdLst>
              <a:gd name="connsiteX0" fmla="*/ 7775576 w 7775576"/>
              <a:gd name="connsiteY0" fmla="*/ 345781 h 5453857"/>
              <a:gd name="connsiteX1" fmla="*/ 7775576 w 7775576"/>
              <a:gd name="connsiteY1" fmla="*/ 5453857 h 5453857"/>
              <a:gd name="connsiteX2" fmla="*/ 851414 w 7775576"/>
              <a:gd name="connsiteY2" fmla="*/ 4143873 h 5453857"/>
              <a:gd name="connsiteX3" fmla="*/ 0 w 7775576"/>
              <a:gd name="connsiteY3" fmla="*/ 0 h 5453857"/>
              <a:gd name="connsiteX4" fmla="*/ 7775575 w 7775576"/>
              <a:gd name="connsiteY4" fmla="*/ 0 h 5453857"/>
              <a:gd name="connsiteX5" fmla="*/ 0 w 7775576"/>
              <a:gd name="connsiteY5" fmla="*/ 4269853 h 545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5576" h="5453857">
                <a:moveTo>
                  <a:pt x="7775576" y="345781"/>
                </a:moveTo>
                <a:lnTo>
                  <a:pt x="7775576" y="5453857"/>
                </a:lnTo>
                <a:lnTo>
                  <a:pt x="851414" y="4143873"/>
                </a:lnTo>
                <a:close/>
                <a:moveTo>
                  <a:pt x="0" y="0"/>
                </a:moveTo>
                <a:lnTo>
                  <a:pt x="7775575" y="0"/>
                </a:lnTo>
                <a:lnTo>
                  <a:pt x="0" y="426985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24877FC-2948-4DEE-B89B-2A104979F3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722020" y="6560800"/>
            <a:ext cx="4301302" cy="229565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0C798230-24D5-8043-8C18-DA95C56177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1" y="3635354"/>
            <a:ext cx="12192002" cy="631527"/>
          </a:xfrm>
        </p:spPr>
        <p:txBody>
          <a:bodyPr>
            <a:noAutofit/>
          </a:bodyPr>
          <a:lstStyle>
            <a:lvl1pPr marL="0" indent="0" algn="ctr">
              <a:buNone/>
              <a:defRPr sz="36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404CB58A-30DC-2049-8F17-6840F5F920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398523"/>
            <a:ext cx="12192000" cy="166361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short description for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14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BE399B0-0A16-4541-A444-B5F63F8B6A5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722020" y="6560800"/>
            <a:ext cx="4301302" cy="229565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02FE02-34A2-664F-A856-87B0254049D6}"/>
              </a:ext>
            </a:extLst>
          </p:cNvPr>
          <p:cNvSpPr/>
          <p:nvPr userDrawn="1"/>
        </p:nvSpPr>
        <p:spPr bwMode="auto">
          <a:xfrm>
            <a:off x="-1" y="0"/>
            <a:ext cx="12192000" cy="681758"/>
          </a:xfrm>
          <a:prstGeom prst="rect">
            <a:avLst/>
          </a:prstGeom>
          <a:solidFill>
            <a:srgbClr val="E43794"/>
          </a:soli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59B3C6C8-1BB4-CA45-8027-F0C6E14FD7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5666" y="1247754"/>
            <a:ext cx="11260668" cy="631527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10" name="Text Placeholder 32">
            <a:extLst>
              <a:ext uri="{FF2B5EF4-FFF2-40B4-BE49-F238E27FC236}">
                <a16:creationId xmlns:a16="http://schemas.microsoft.com/office/drawing/2014/main" id="{81D7BDD4-8488-5F42-995E-628775FE54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668" y="2020959"/>
            <a:ext cx="11260666" cy="4108908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here to type</a:t>
            </a:r>
            <a:endParaRPr lang="en-US" dirty="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600F8286-B909-494C-9557-628C627F49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70" r="24004" b="52268"/>
          <a:stretch/>
        </p:blipFill>
        <p:spPr>
          <a:xfrm>
            <a:off x="11184467" y="94861"/>
            <a:ext cx="685800" cy="58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1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CE1224F2-FEB5-4297-8807-24AC464E0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695700"/>
            <a:ext cx="3886199" cy="3162300"/>
          </a:xfrm>
          <a:custGeom>
            <a:avLst/>
            <a:gdLst>
              <a:gd name="connsiteX0" fmla="*/ 0 w 3886200"/>
              <a:gd name="connsiteY0" fmla="*/ 0 h 3162300"/>
              <a:gd name="connsiteX1" fmla="*/ 12700 w 3886200"/>
              <a:gd name="connsiteY1" fmla="*/ 0 h 3162300"/>
              <a:gd name="connsiteX2" fmla="*/ 3886200 w 3886200"/>
              <a:gd name="connsiteY2" fmla="*/ 443839 h 3162300"/>
              <a:gd name="connsiteX3" fmla="*/ 3886200 w 3886200"/>
              <a:gd name="connsiteY3" fmla="*/ 3162300 h 3162300"/>
              <a:gd name="connsiteX4" fmla="*/ 0 w 3886200"/>
              <a:gd name="connsiteY4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3162300">
                <a:moveTo>
                  <a:pt x="0" y="0"/>
                </a:moveTo>
                <a:lnTo>
                  <a:pt x="12700" y="0"/>
                </a:lnTo>
                <a:lnTo>
                  <a:pt x="3886200" y="443839"/>
                </a:lnTo>
                <a:lnTo>
                  <a:pt x="3886200" y="3162300"/>
                </a:lnTo>
                <a:lnTo>
                  <a:pt x="0" y="3162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2C3A6846-EA2F-4787-B7F3-C5DC9506403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65600" y="4170099"/>
            <a:ext cx="3886199" cy="2687902"/>
          </a:xfrm>
          <a:custGeom>
            <a:avLst/>
            <a:gdLst>
              <a:gd name="connsiteX0" fmla="*/ 3886200 w 3886200"/>
              <a:gd name="connsiteY0" fmla="*/ 0 h 2687902"/>
              <a:gd name="connsiteX1" fmla="*/ 3886200 w 3886200"/>
              <a:gd name="connsiteY1" fmla="*/ 2687902 h 2687902"/>
              <a:gd name="connsiteX2" fmla="*/ 0 w 3886200"/>
              <a:gd name="connsiteY2" fmla="*/ 2687902 h 2687902"/>
              <a:gd name="connsiteX3" fmla="*/ 0 w 3886200"/>
              <a:gd name="connsiteY3" fmla="*/ 2911 h 2687902"/>
              <a:gd name="connsiteX4" fmla="*/ 1930400 w 3886200"/>
              <a:gd name="connsiteY4" fmla="*/ 224102 h 268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2687902">
                <a:moveTo>
                  <a:pt x="3886200" y="0"/>
                </a:moveTo>
                <a:lnTo>
                  <a:pt x="3886200" y="2687902"/>
                </a:lnTo>
                <a:lnTo>
                  <a:pt x="0" y="2687902"/>
                </a:lnTo>
                <a:lnTo>
                  <a:pt x="0" y="2911"/>
                </a:lnTo>
                <a:lnTo>
                  <a:pt x="1930400" y="2241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7451934-77EA-441C-8037-868343163F7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05801" y="3695700"/>
            <a:ext cx="3886199" cy="3162300"/>
          </a:xfrm>
          <a:custGeom>
            <a:avLst/>
            <a:gdLst>
              <a:gd name="connsiteX0" fmla="*/ 3886200 w 3886200"/>
              <a:gd name="connsiteY0" fmla="*/ 0 h 3162300"/>
              <a:gd name="connsiteX1" fmla="*/ 3886200 w 3886200"/>
              <a:gd name="connsiteY1" fmla="*/ 3162300 h 3162300"/>
              <a:gd name="connsiteX2" fmla="*/ 0 w 3886200"/>
              <a:gd name="connsiteY2" fmla="*/ 3162300 h 3162300"/>
              <a:gd name="connsiteX3" fmla="*/ 0 w 3886200"/>
              <a:gd name="connsiteY3" fmla="*/ 445294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162300">
                <a:moveTo>
                  <a:pt x="3886200" y="0"/>
                </a:moveTo>
                <a:lnTo>
                  <a:pt x="3886200" y="3162300"/>
                </a:lnTo>
                <a:lnTo>
                  <a:pt x="0" y="3162300"/>
                </a:lnTo>
                <a:lnTo>
                  <a:pt x="0" y="445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11" name="Text Placeholder 32">
            <a:extLst>
              <a:ext uri="{FF2B5EF4-FFF2-40B4-BE49-F238E27FC236}">
                <a16:creationId xmlns:a16="http://schemas.microsoft.com/office/drawing/2014/main" id="{75EE205F-DE6D-3A43-A18F-43343C1C37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2" y="735521"/>
            <a:ext cx="12192002" cy="631527"/>
          </a:xfrm>
        </p:spPr>
        <p:txBody>
          <a:bodyPr>
            <a:noAutofit/>
          </a:bodyPr>
          <a:lstStyle>
            <a:lvl1pPr marL="0" indent="0" algn="ctr">
              <a:buNone/>
              <a:defRPr sz="36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12" name="Text Placeholder 32">
            <a:extLst>
              <a:ext uri="{FF2B5EF4-FFF2-40B4-BE49-F238E27FC236}">
                <a16:creationId xmlns:a16="http://schemas.microsoft.com/office/drawing/2014/main" id="{3CDA0341-E7FC-3547-85B0-9E024F83A8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1" y="1498690"/>
            <a:ext cx="12192000" cy="166361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short description for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26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85116C60-5203-4597-81BC-28FAED2693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1"/>
            <a:ext cx="12192000" cy="31366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16"/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8E378BAB-F39C-4645-BD0E-728718AA9F2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7722020" y="6560800"/>
            <a:ext cx="4301302" cy="229565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13" name="Text Placeholder 32">
            <a:extLst>
              <a:ext uri="{FF2B5EF4-FFF2-40B4-BE49-F238E27FC236}">
                <a16:creationId xmlns:a16="http://schemas.microsoft.com/office/drawing/2014/main" id="{F9E79764-7366-D54C-BA73-C744097693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1" y="3635354"/>
            <a:ext cx="12192002" cy="631527"/>
          </a:xfrm>
        </p:spPr>
        <p:txBody>
          <a:bodyPr>
            <a:noAutofit/>
          </a:bodyPr>
          <a:lstStyle>
            <a:lvl1pPr marL="0" indent="0" algn="ctr">
              <a:buNone/>
              <a:defRPr sz="36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14" name="Text Placeholder 32">
            <a:extLst>
              <a:ext uri="{FF2B5EF4-FFF2-40B4-BE49-F238E27FC236}">
                <a16:creationId xmlns:a16="http://schemas.microsoft.com/office/drawing/2014/main" id="{228121D2-69BA-934D-8803-0436260DFC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398523"/>
            <a:ext cx="12192000" cy="166361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short description for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37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step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BE399B0-0A16-4541-A444-B5F63F8B6A5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722020" y="6560800"/>
            <a:ext cx="4301302" cy="229565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33" name="Slide Number Placeholder 1">
            <a:extLst>
              <a:ext uri="{FF2B5EF4-FFF2-40B4-BE49-F238E27FC236}">
                <a16:creationId xmlns:a16="http://schemas.microsoft.com/office/drawing/2014/main" id="{018FE683-0C7E-D142-90C4-BC4FFFA8DCDC}"/>
              </a:ext>
            </a:extLst>
          </p:cNvPr>
          <p:cNvSpPr txBox="1">
            <a:spLocks/>
          </p:cNvSpPr>
          <p:nvPr userDrawn="1"/>
        </p:nvSpPr>
        <p:spPr>
          <a:xfrm>
            <a:off x="7722665" y="6668596"/>
            <a:ext cx="4301302" cy="229565"/>
          </a:xfrm>
          <a:prstGeom prst="rect">
            <a:avLst/>
          </a:prstGeom>
        </p:spPr>
        <p:txBody>
          <a:bodyPr vert="horz" lIns="57491" tIns="28746" rIns="57491" bIns="28746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27BFA-2C0E-4CEC-B6A5-913A56FEF4B4}" type="slidenum">
              <a:rPr lang="fr-CA" sz="692" smtClean="0"/>
              <a:pPr/>
              <a:t>‹#›</a:t>
            </a:fld>
            <a:endParaRPr lang="fr-CA" sz="692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FD5E83A-B374-F64B-BA45-12779F6B9719}"/>
              </a:ext>
            </a:extLst>
          </p:cNvPr>
          <p:cNvGrpSpPr/>
          <p:nvPr userDrawn="1"/>
        </p:nvGrpSpPr>
        <p:grpSpPr>
          <a:xfrm>
            <a:off x="866699" y="387035"/>
            <a:ext cx="3887594" cy="5568311"/>
            <a:chOff x="1653962" y="1814773"/>
            <a:chExt cx="6060586" cy="8680747"/>
          </a:xfrm>
        </p:grpSpPr>
        <p:sp>
          <p:nvSpPr>
            <p:cNvPr id="25" name="Freeform 256">
              <a:extLst>
                <a:ext uri="{FF2B5EF4-FFF2-40B4-BE49-F238E27FC236}">
                  <a16:creationId xmlns:a16="http://schemas.microsoft.com/office/drawing/2014/main" id="{2C60B155-9493-F64E-857F-E537E9ECA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962" y="3711811"/>
              <a:ext cx="6057411" cy="3010980"/>
            </a:xfrm>
            <a:custGeom>
              <a:avLst/>
              <a:gdLst>
                <a:gd name="T0" fmla="*/ 4005 w 4470"/>
                <a:gd name="T1" fmla="*/ 0 h 2222"/>
                <a:gd name="T2" fmla="*/ 0 w 4470"/>
                <a:gd name="T3" fmla="*/ 1376 h 2222"/>
                <a:gd name="T4" fmla="*/ 464 w 4470"/>
                <a:gd name="T5" fmla="*/ 2221 h 2222"/>
                <a:gd name="T6" fmla="*/ 4469 w 4470"/>
                <a:gd name="T7" fmla="*/ 845 h 2222"/>
                <a:gd name="T8" fmla="*/ 4005 w 4470"/>
                <a:gd name="T9" fmla="*/ 0 h 2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0" h="2222">
                  <a:moveTo>
                    <a:pt x="4005" y="0"/>
                  </a:moveTo>
                  <a:lnTo>
                    <a:pt x="0" y="1376"/>
                  </a:lnTo>
                  <a:lnTo>
                    <a:pt x="464" y="2221"/>
                  </a:lnTo>
                  <a:lnTo>
                    <a:pt x="4469" y="845"/>
                  </a:lnTo>
                  <a:lnTo>
                    <a:pt x="4005" y="0"/>
                  </a:lnTo>
                </a:path>
              </a:pathLst>
            </a:custGeom>
            <a:solidFill>
              <a:srgbClr val="FBE00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0975" dirty="0">
                <a:latin typeface="Poppins" panose="00000500000000000000" pitchFamily="2" charset="0"/>
              </a:endParaRPr>
            </a:p>
          </p:txBody>
        </p:sp>
        <p:sp>
          <p:nvSpPr>
            <p:cNvPr id="26" name="Freeform 256">
              <a:extLst>
                <a:ext uri="{FF2B5EF4-FFF2-40B4-BE49-F238E27FC236}">
                  <a16:creationId xmlns:a16="http://schemas.microsoft.com/office/drawing/2014/main" id="{CC9ACF50-B53E-5743-A404-81A4FE189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7137" y="5575750"/>
              <a:ext cx="6057411" cy="3010980"/>
            </a:xfrm>
            <a:custGeom>
              <a:avLst/>
              <a:gdLst>
                <a:gd name="T0" fmla="*/ 4005 w 4470"/>
                <a:gd name="T1" fmla="*/ 0 h 2222"/>
                <a:gd name="T2" fmla="*/ 0 w 4470"/>
                <a:gd name="T3" fmla="*/ 1376 h 2222"/>
                <a:gd name="T4" fmla="*/ 464 w 4470"/>
                <a:gd name="T5" fmla="*/ 2221 h 2222"/>
                <a:gd name="T6" fmla="*/ 4469 w 4470"/>
                <a:gd name="T7" fmla="*/ 845 h 2222"/>
                <a:gd name="T8" fmla="*/ 4005 w 4470"/>
                <a:gd name="T9" fmla="*/ 0 h 2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0" h="2222">
                  <a:moveTo>
                    <a:pt x="4005" y="0"/>
                  </a:moveTo>
                  <a:lnTo>
                    <a:pt x="0" y="1376"/>
                  </a:lnTo>
                  <a:lnTo>
                    <a:pt x="464" y="2221"/>
                  </a:lnTo>
                  <a:lnTo>
                    <a:pt x="4469" y="845"/>
                  </a:lnTo>
                  <a:lnTo>
                    <a:pt x="4005" y="0"/>
                  </a:lnTo>
                </a:path>
              </a:pathLst>
            </a:custGeom>
            <a:solidFill>
              <a:srgbClr val="FBE00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0975" dirty="0">
                <a:latin typeface="Poppins" panose="00000500000000000000" pitchFamily="2" charset="0"/>
              </a:endParaRPr>
            </a:p>
          </p:txBody>
        </p:sp>
        <p:sp>
          <p:nvSpPr>
            <p:cNvPr id="27" name="Freeform 260">
              <a:extLst>
                <a:ext uri="{FF2B5EF4-FFF2-40B4-BE49-F238E27FC236}">
                  <a16:creationId xmlns:a16="http://schemas.microsoft.com/office/drawing/2014/main" id="{3BB99F72-BDCB-1649-B4FA-643EDF2454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963" y="5575750"/>
              <a:ext cx="6057411" cy="1147041"/>
            </a:xfrm>
            <a:custGeom>
              <a:avLst/>
              <a:gdLst>
                <a:gd name="T0" fmla="*/ 4469 w 4470"/>
                <a:gd name="T1" fmla="*/ 845 h 846"/>
                <a:gd name="T2" fmla="*/ 464 w 4470"/>
                <a:gd name="T3" fmla="*/ 845 h 846"/>
                <a:gd name="T4" fmla="*/ 0 w 4470"/>
                <a:gd name="T5" fmla="*/ 0 h 846"/>
                <a:gd name="T6" fmla="*/ 4005 w 4470"/>
                <a:gd name="T7" fmla="*/ 0 h 846"/>
                <a:gd name="T8" fmla="*/ 4469 w 4470"/>
                <a:gd name="T9" fmla="*/ 845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0" h="846">
                  <a:moveTo>
                    <a:pt x="4469" y="845"/>
                  </a:moveTo>
                  <a:lnTo>
                    <a:pt x="464" y="845"/>
                  </a:lnTo>
                  <a:lnTo>
                    <a:pt x="0" y="0"/>
                  </a:lnTo>
                  <a:lnTo>
                    <a:pt x="4005" y="0"/>
                  </a:lnTo>
                  <a:lnTo>
                    <a:pt x="4469" y="845"/>
                  </a:lnTo>
                </a:path>
              </a:pathLst>
            </a:custGeom>
            <a:solidFill>
              <a:srgbClr val="E4379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0975" dirty="0">
                <a:latin typeface="Poppins" panose="00000500000000000000" pitchFamily="2" charset="0"/>
              </a:endParaRPr>
            </a:p>
          </p:txBody>
        </p:sp>
        <p:sp>
          <p:nvSpPr>
            <p:cNvPr id="28" name="Freeform: Shape 17">
              <a:extLst>
                <a:ext uri="{FF2B5EF4-FFF2-40B4-BE49-F238E27FC236}">
                  <a16:creationId xmlns:a16="http://schemas.microsoft.com/office/drawing/2014/main" id="{92469238-B0D1-BE48-83AC-A9F0C4C182F6}"/>
                </a:ext>
              </a:extLst>
            </p:cNvPr>
            <p:cNvSpPr/>
            <p:nvPr/>
          </p:nvSpPr>
          <p:spPr>
            <a:xfrm rot="2700000">
              <a:off x="1788346" y="2040155"/>
              <a:ext cx="5249585" cy="4798821"/>
            </a:xfrm>
            <a:custGeom>
              <a:avLst/>
              <a:gdLst>
                <a:gd name="connsiteX0" fmla="*/ 167165 w 5249585"/>
                <a:gd name="connsiteY0" fmla="*/ 3836291 h 4798821"/>
                <a:gd name="connsiteX1" fmla="*/ 4003456 w 5249585"/>
                <a:gd name="connsiteY1" fmla="*/ 0 h 4798821"/>
                <a:gd name="connsiteX2" fmla="*/ 5249585 w 5249585"/>
                <a:gd name="connsiteY2" fmla="*/ 357220 h 4798821"/>
                <a:gd name="connsiteX3" fmla="*/ 968840 w 5249585"/>
                <a:gd name="connsiteY3" fmla="*/ 4637966 h 4798821"/>
                <a:gd name="connsiteX4" fmla="*/ 500393 w 5249585"/>
                <a:gd name="connsiteY4" fmla="*/ 4655092 h 4798821"/>
                <a:gd name="connsiteX5" fmla="*/ 500393 w 5249585"/>
                <a:gd name="connsiteY5" fmla="*/ 4715420 h 4798821"/>
                <a:gd name="connsiteX6" fmla="*/ 416992 w 5249585"/>
                <a:gd name="connsiteY6" fmla="*/ 4798821 h 4798821"/>
                <a:gd name="connsiteX7" fmla="*/ 83401 w 5249585"/>
                <a:gd name="connsiteY7" fmla="*/ 4798821 h 4798821"/>
                <a:gd name="connsiteX8" fmla="*/ 0 w 5249585"/>
                <a:gd name="connsiteY8" fmla="*/ 4715420 h 4798821"/>
                <a:gd name="connsiteX9" fmla="*/ 0 w 5249585"/>
                <a:gd name="connsiteY9" fmla="*/ 4381829 h 4798821"/>
                <a:gd name="connsiteX10" fmla="*/ 83401 w 5249585"/>
                <a:gd name="connsiteY10" fmla="*/ 4298428 h 4798821"/>
                <a:gd name="connsiteX11" fmla="*/ 153575 w 5249585"/>
                <a:gd name="connsiteY11" fmla="*/ 4298428 h 4798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49585" h="4798821">
                  <a:moveTo>
                    <a:pt x="167165" y="3836291"/>
                  </a:moveTo>
                  <a:lnTo>
                    <a:pt x="4003456" y="0"/>
                  </a:lnTo>
                  <a:lnTo>
                    <a:pt x="5249585" y="357220"/>
                  </a:lnTo>
                  <a:lnTo>
                    <a:pt x="968840" y="4637966"/>
                  </a:lnTo>
                  <a:lnTo>
                    <a:pt x="500393" y="4655092"/>
                  </a:lnTo>
                  <a:lnTo>
                    <a:pt x="500393" y="4715420"/>
                  </a:lnTo>
                  <a:cubicBezTo>
                    <a:pt x="500393" y="4761481"/>
                    <a:pt x="463053" y="4798821"/>
                    <a:pt x="416992" y="4798821"/>
                  </a:cubicBezTo>
                  <a:lnTo>
                    <a:pt x="83401" y="4798821"/>
                  </a:lnTo>
                  <a:cubicBezTo>
                    <a:pt x="37340" y="4798821"/>
                    <a:pt x="0" y="4761481"/>
                    <a:pt x="0" y="4715420"/>
                  </a:cubicBezTo>
                  <a:lnTo>
                    <a:pt x="0" y="4381829"/>
                  </a:lnTo>
                  <a:cubicBezTo>
                    <a:pt x="0" y="4335768"/>
                    <a:pt x="37340" y="4298428"/>
                    <a:pt x="83401" y="4298428"/>
                  </a:cubicBezTo>
                  <a:lnTo>
                    <a:pt x="153575" y="4298428"/>
                  </a:lnTo>
                  <a:close/>
                </a:path>
              </a:pathLst>
            </a:custGeom>
            <a:solidFill>
              <a:srgbClr val="E437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CA" sz="1907" dirty="0"/>
            </a:p>
          </p:txBody>
        </p:sp>
        <p:sp>
          <p:nvSpPr>
            <p:cNvPr id="29" name="Freeform: Shape 18">
              <a:extLst>
                <a:ext uri="{FF2B5EF4-FFF2-40B4-BE49-F238E27FC236}">
                  <a16:creationId xmlns:a16="http://schemas.microsoft.com/office/drawing/2014/main" id="{E69B9505-3130-3745-BE3E-07F94953D85B}"/>
                </a:ext>
              </a:extLst>
            </p:cNvPr>
            <p:cNvSpPr/>
            <p:nvPr/>
          </p:nvSpPr>
          <p:spPr>
            <a:xfrm rot="2700000">
              <a:off x="2334467" y="5438623"/>
              <a:ext cx="5279488" cy="4834306"/>
            </a:xfrm>
            <a:custGeom>
              <a:avLst/>
              <a:gdLst>
                <a:gd name="connsiteX0" fmla="*/ 0 w 5279488"/>
                <a:gd name="connsiteY0" fmla="*/ 4468463 h 4834306"/>
                <a:gd name="connsiteX1" fmla="*/ 4279052 w 5279488"/>
                <a:gd name="connsiteY1" fmla="*/ 189410 h 4834306"/>
                <a:gd name="connsiteX2" fmla="*/ 4779095 w 5279488"/>
                <a:gd name="connsiteY2" fmla="*/ 162291 h 4834306"/>
                <a:gd name="connsiteX3" fmla="*/ 4779095 w 5279488"/>
                <a:gd name="connsiteY3" fmla="*/ 83401 h 4834306"/>
                <a:gd name="connsiteX4" fmla="*/ 4862496 w 5279488"/>
                <a:gd name="connsiteY4" fmla="*/ 0 h 4834306"/>
                <a:gd name="connsiteX5" fmla="*/ 5196087 w 5279488"/>
                <a:gd name="connsiteY5" fmla="*/ 0 h 4834306"/>
                <a:gd name="connsiteX6" fmla="*/ 5279488 w 5279488"/>
                <a:gd name="connsiteY6" fmla="*/ 83401 h 4834306"/>
                <a:gd name="connsiteX7" fmla="*/ 5279488 w 5279488"/>
                <a:gd name="connsiteY7" fmla="*/ 416992 h 4834306"/>
                <a:gd name="connsiteX8" fmla="*/ 5196087 w 5279488"/>
                <a:gd name="connsiteY8" fmla="*/ 500393 h 4834306"/>
                <a:gd name="connsiteX9" fmla="*/ 5115654 w 5279488"/>
                <a:gd name="connsiteY9" fmla="*/ 500393 h 4834306"/>
                <a:gd name="connsiteX10" fmla="*/ 5089174 w 5279488"/>
                <a:gd name="connsiteY10" fmla="*/ 999532 h 4834306"/>
                <a:gd name="connsiteX11" fmla="*/ 1254399 w 5279488"/>
                <a:gd name="connsiteY11" fmla="*/ 4834306 h 483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79488" h="4834306">
                  <a:moveTo>
                    <a:pt x="0" y="4468463"/>
                  </a:moveTo>
                  <a:lnTo>
                    <a:pt x="4279052" y="189410"/>
                  </a:lnTo>
                  <a:lnTo>
                    <a:pt x="4779095" y="162291"/>
                  </a:lnTo>
                  <a:lnTo>
                    <a:pt x="4779095" y="83401"/>
                  </a:lnTo>
                  <a:cubicBezTo>
                    <a:pt x="4779095" y="37340"/>
                    <a:pt x="4816435" y="0"/>
                    <a:pt x="4862496" y="0"/>
                  </a:cubicBezTo>
                  <a:lnTo>
                    <a:pt x="5196087" y="0"/>
                  </a:lnTo>
                  <a:cubicBezTo>
                    <a:pt x="5242148" y="0"/>
                    <a:pt x="5279488" y="37340"/>
                    <a:pt x="5279488" y="83401"/>
                  </a:cubicBezTo>
                  <a:lnTo>
                    <a:pt x="5279488" y="416992"/>
                  </a:lnTo>
                  <a:cubicBezTo>
                    <a:pt x="5279488" y="463053"/>
                    <a:pt x="5242148" y="500393"/>
                    <a:pt x="5196087" y="500393"/>
                  </a:cubicBezTo>
                  <a:lnTo>
                    <a:pt x="5115654" y="500393"/>
                  </a:lnTo>
                  <a:lnTo>
                    <a:pt x="5089174" y="999532"/>
                  </a:lnTo>
                  <a:lnTo>
                    <a:pt x="1254399" y="4834306"/>
                  </a:lnTo>
                  <a:close/>
                </a:path>
              </a:pathLst>
            </a:custGeom>
            <a:solidFill>
              <a:srgbClr val="E437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CA" sz="1907" dirty="0"/>
            </a:p>
          </p:txBody>
        </p:sp>
      </p:grpSp>
      <p:sp>
        <p:nvSpPr>
          <p:cNvPr id="30" name="Text Placeholder 32">
            <a:extLst>
              <a:ext uri="{FF2B5EF4-FFF2-40B4-BE49-F238E27FC236}">
                <a16:creationId xmlns:a16="http://schemas.microsoft.com/office/drawing/2014/main" id="{12BF8694-3AAB-5F47-9C07-0D10C307F7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2269" y="1694852"/>
            <a:ext cx="3885557" cy="558212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 1</a:t>
            </a:r>
            <a:endParaRPr lang="en-US" dirty="0"/>
          </a:p>
        </p:txBody>
      </p:sp>
      <p:sp>
        <p:nvSpPr>
          <p:cNvPr id="31" name="Text Placeholder 32">
            <a:extLst>
              <a:ext uri="{FF2B5EF4-FFF2-40B4-BE49-F238E27FC236}">
                <a16:creationId xmlns:a16="http://schemas.microsoft.com/office/drawing/2014/main" id="{AD9A8FAE-4875-7E4A-B3B2-8C975A5FC0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5603" y="2916909"/>
            <a:ext cx="3885557" cy="558212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 2</a:t>
            </a:r>
            <a:endParaRPr lang="en-US" dirty="0"/>
          </a:p>
        </p:txBody>
      </p:sp>
      <p:sp>
        <p:nvSpPr>
          <p:cNvPr id="32" name="Text Placeholder 32">
            <a:extLst>
              <a:ext uri="{FF2B5EF4-FFF2-40B4-BE49-F238E27FC236}">
                <a16:creationId xmlns:a16="http://schemas.microsoft.com/office/drawing/2014/main" id="{170CA574-85EC-C042-A09C-EF8DAA280C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4203" y="4114433"/>
            <a:ext cx="3885557" cy="558212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 3</a:t>
            </a:r>
            <a:endParaRPr lang="en-US" dirty="0"/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F26AD568-01C3-C74F-9152-63153C7746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51127" y="1650376"/>
            <a:ext cx="4571737" cy="628777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45" name="Right Triangle 44">
            <a:extLst>
              <a:ext uri="{FF2B5EF4-FFF2-40B4-BE49-F238E27FC236}">
                <a16:creationId xmlns:a16="http://schemas.microsoft.com/office/drawing/2014/main" id="{3669F3A8-D880-A541-9C08-94393567AAF1}"/>
              </a:ext>
            </a:extLst>
          </p:cNvPr>
          <p:cNvSpPr/>
          <p:nvPr userDrawn="1"/>
        </p:nvSpPr>
        <p:spPr>
          <a:xfrm rot="13500000">
            <a:off x="6204560" y="1620333"/>
            <a:ext cx="524170" cy="524172"/>
          </a:xfrm>
          <a:prstGeom prst="rtTriangle">
            <a:avLst/>
          </a:prstGeom>
          <a:solidFill>
            <a:srgbClr val="FB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907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C2F1F06-D88C-674C-AC7F-55714882317F}"/>
              </a:ext>
            </a:extLst>
          </p:cNvPr>
          <p:cNvSpPr/>
          <p:nvPr userDrawn="1"/>
        </p:nvSpPr>
        <p:spPr bwMode="auto">
          <a:xfrm>
            <a:off x="-1" y="0"/>
            <a:ext cx="12192000" cy="681758"/>
          </a:xfrm>
          <a:prstGeom prst="rect">
            <a:avLst/>
          </a:prstGeom>
          <a:solidFill>
            <a:srgbClr val="E43794"/>
          </a:soli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55" name="Picture 54" descr="Logo&#10;&#10;Description automatically generated">
            <a:extLst>
              <a:ext uri="{FF2B5EF4-FFF2-40B4-BE49-F238E27FC236}">
                <a16:creationId xmlns:a16="http://schemas.microsoft.com/office/drawing/2014/main" id="{343B83FF-B41E-3041-B248-7BEA1C5A96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70" r="24004" b="52268"/>
          <a:stretch/>
        </p:blipFill>
        <p:spPr>
          <a:xfrm>
            <a:off x="11184467" y="94861"/>
            <a:ext cx="685800" cy="58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77124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7" r:id="rId6"/>
    <p:sldLayoutId id="2147484008" r:id="rId7"/>
    <p:sldLayoutId id="2147484009" r:id="rId8"/>
    <p:sldLayoutId id="2147484011" r:id="rId9"/>
    <p:sldLayoutId id="2147484018" r:id="rId10"/>
    <p:sldLayoutId id="2147484012" r:id="rId11"/>
    <p:sldLayoutId id="2147484013" r:id="rId12"/>
    <p:sldLayoutId id="2147484015" r:id="rId13"/>
    <p:sldLayoutId id="2147484016" r:id="rId14"/>
    <p:sldLayoutId id="2147484019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speechsilver.com/digital-marketing-audit-checklist/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peedwell.com.au/insights/2018/digital-storytelling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ifamemedia.com/internet-marketing-resources/what-is-digital-storytellin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webidentity.it/storytelling-marketing-brand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rnwallmuseumspartnership.org.uk/the-wave-project-a-film-on-the-development-of-immersive-technology-experiences-in-cornwall/" TargetMode="External"/><Relationship Id="rId2" Type="http://schemas.openxmlformats.org/officeDocument/2006/relationships/hyperlink" Target="https://www.tiktok.com/@rijksmuseum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stock.com/free-photos/happy-business-man-computer-monitor-screen-244821475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Plain_whorl_in_a_right_thumbprint.JPG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432547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social-media-social-keyboard-icon-4263760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ktok.com/@rijksmuseum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ravjain.com/live-youtubes-live-stream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schBRArrciQ?feature=oembed" TargetMode="External"/><Relationship Id="rId4" Type="http://schemas.openxmlformats.org/officeDocument/2006/relationships/hyperlink" Target="https://www.youtube.com/watch?v=schBRArrciQ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allbusinessbonfire.com/user-generated-content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hyperlink" Target="https://www.searchenginejournal.com/user-generated-content-examples/214876/" TargetMode="Externa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biodataofdrvhp.blogspot.com/2015/04/museum-selfie-day.html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D_73JCEaNc&amp;t=2s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wgpOsxHkeTw?feature=oembed" TargetMode="External"/><Relationship Id="rId4" Type="http://schemas.openxmlformats.org/officeDocument/2006/relationships/hyperlink" Target="https://www.youtube.com/watch?v=wgpOsxHkeTw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player.vimeo.com/video/492056967?h=b6079e4d0c&amp;app_id=122963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ursbylocals.com/TBL/WebObjects/ToursByLocals.woa/1/wa/lookup?callout=no&amp;rm=0&amp;wosid=dhHnFWe4YV5oHy8okH5Ib0&amp;url=Livevirtualtourofdubrovnikoldtown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reggiadicaserta.cultura.gov.it/audioracconti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cutt.ly/SQnJZ2c" TargetMode="External"/><Relationship Id="rId13" Type="http://schemas.openxmlformats.org/officeDocument/2006/relationships/hyperlink" Target="https://cultureconnectme.com/practicum-vo-1-empathy-maps/" TargetMode="External"/><Relationship Id="rId3" Type="http://schemas.openxmlformats.org/officeDocument/2006/relationships/hyperlink" Target="https://cutt.ly/DQnUvg1" TargetMode="External"/><Relationship Id="rId7" Type="http://schemas.openxmlformats.org/officeDocument/2006/relationships/hyperlink" Target="https://jingculturecommerce.com/heritage-digital-digital-storytelling-takeaways/" TargetMode="External"/><Relationship Id="rId12" Type="http://schemas.openxmlformats.org/officeDocument/2006/relationships/hyperlink" Target="https://cutt.ly/TQnUmbq" TargetMode="External"/><Relationship Id="rId2" Type="http://schemas.openxmlformats.org/officeDocument/2006/relationships/hyperlink" Target="https://www.culturehive.co.uk/resources/culture-in-lockdown-part-1-we-can-do-digital-can-we-do-strategy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utt.ly/LnJdLqp" TargetMode="External"/><Relationship Id="rId11" Type="http://schemas.openxmlformats.org/officeDocument/2006/relationships/hyperlink" Target="https://cutt.ly/RnJdJve" TargetMode="External"/><Relationship Id="rId5" Type="http://schemas.openxmlformats.org/officeDocument/2006/relationships/hyperlink" Target="https://cutt.ly/7QnKH16" TargetMode="External"/><Relationship Id="rId10" Type="http://schemas.openxmlformats.org/officeDocument/2006/relationships/hyperlink" Target="https://cutt.ly/snJdFZa" TargetMode="External"/><Relationship Id="rId4" Type="http://schemas.openxmlformats.org/officeDocument/2006/relationships/hyperlink" Target="https://cutt.ly/0nJdZAP" TargetMode="External"/><Relationship Id="rId9" Type="http://schemas.openxmlformats.org/officeDocument/2006/relationships/hyperlink" Target="https://cutt.ly/EQnKSNX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Marketing%20Strategy%20Definition%20|%20Investopedia&#160;https:/www.investopedia.com/terms/m/marketing-strategy.asp#ixzz5GEWSa5T7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Marketing%20Strategy%20Definition%20|%20Investopedia&#160;https:/www.investopedia.com/terms/m/marketing-strategy.asp#ixzz5GEWSa5T7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person, wall, indoor, hat&#10;&#10;Description automatically generated">
            <a:extLst>
              <a:ext uri="{FF2B5EF4-FFF2-40B4-BE49-F238E27FC236}">
                <a16:creationId xmlns:a16="http://schemas.microsoft.com/office/drawing/2014/main" id="{7C146CED-6F58-4F21-A875-8EE0423AD0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2" b="7742"/>
          <a:stretch>
            <a:fillRect/>
          </a:stretch>
        </p:blipFill>
        <p:spPr/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7AC36BD6-7D4F-F64E-8774-469B8B070651}"/>
              </a:ext>
            </a:extLst>
          </p:cNvPr>
          <p:cNvSpPr/>
          <p:nvPr/>
        </p:nvSpPr>
        <p:spPr>
          <a:xfrm>
            <a:off x="2" y="0"/>
            <a:ext cx="12191998" cy="6858000"/>
          </a:xfrm>
          <a:custGeom>
            <a:avLst/>
            <a:gdLst>
              <a:gd name="connsiteX0" fmla="*/ 0 w 12191998"/>
              <a:gd name="connsiteY0" fmla="*/ 6530621 h 6858000"/>
              <a:gd name="connsiteX1" fmla="*/ 12191998 w 12191998"/>
              <a:gd name="connsiteY1" fmla="*/ 6530621 h 6858000"/>
              <a:gd name="connsiteX2" fmla="*/ 12191998 w 12191998"/>
              <a:gd name="connsiteY2" fmla="*/ 6858000 h 6858000"/>
              <a:gd name="connsiteX3" fmla="*/ 0 w 12191998"/>
              <a:gd name="connsiteY3" fmla="*/ 6858000 h 6858000"/>
              <a:gd name="connsiteX4" fmla="*/ 0 w 12191998"/>
              <a:gd name="connsiteY4" fmla="*/ 0 h 6858000"/>
              <a:gd name="connsiteX5" fmla="*/ 12191998 w 12191998"/>
              <a:gd name="connsiteY5" fmla="*/ 0 h 6858000"/>
              <a:gd name="connsiteX6" fmla="*/ 12191998 w 12191998"/>
              <a:gd name="connsiteY6" fmla="*/ 5881800 h 6858000"/>
              <a:gd name="connsiteX7" fmla="*/ 0 w 12191998"/>
              <a:gd name="connsiteY7" fmla="*/ 58818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8" h="6858000">
                <a:moveTo>
                  <a:pt x="0" y="6530621"/>
                </a:moveTo>
                <a:lnTo>
                  <a:pt x="12191998" y="6530621"/>
                </a:lnTo>
                <a:lnTo>
                  <a:pt x="12191998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12191998" y="0"/>
                </a:lnTo>
                <a:lnTo>
                  <a:pt x="12191998" y="5881800"/>
                </a:lnTo>
                <a:lnTo>
                  <a:pt x="0" y="5881800"/>
                </a:lnTo>
                <a:close/>
              </a:path>
            </a:pathLst>
          </a:custGeom>
          <a:gradFill>
            <a:gsLst>
              <a:gs pos="0">
                <a:srgbClr val="E43794"/>
              </a:gs>
              <a:gs pos="59000">
                <a:srgbClr val="E43794">
                  <a:alpha val="5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32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33A1E04-471E-184A-BA0C-085D7B1122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72" y="378092"/>
            <a:ext cx="3014729" cy="2752579"/>
          </a:xfrm>
          <a:prstGeom prst="rect">
            <a:avLst/>
          </a:prstGeom>
        </p:spPr>
      </p:pic>
      <p:sp>
        <p:nvSpPr>
          <p:cNvPr id="10" name="Text Placeholder 32">
            <a:extLst>
              <a:ext uri="{FF2B5EF4-FFF2-40B4-BE49-F238E27FC236}">
                <a16:creationId xmlns:a16="http://schemas.microsoft.com/office/drawing/2014/main" id="{06222A13-01CF-CF49-A8F4-7F2674C0CCD4}"/>
              </a:ext>
            </a:extLst>
          </p:cNvPr>
          <p:cNvSpPr txBox="1">
            <a:spLocks/>
          </p:cNvSpPr>
          <p:nvPr/>
        </p:nvSpPr>
        <p:spPr>
          <a:xfrm>
            <a:off x="-2" y="4322138"/>
            <a:ext cx="12192000" cy="44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777514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E43794"/>
                </a:solidFill>
                <a:latin typeface="Avenir Black" panose="02000503020000020003" pitchFamily="2" charset="0"/>
                <a:ea typeface="+mn-ea"/>
                <a:cs typeface="Poppins SemiBold" pitchFamily="2" charset="77"/>
              </a:defRPr>
            </a:lvl1pPr>
            <a:lvl2pPr marL="377967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755934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1133901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1511869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138164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922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5679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4436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Avenir Book" panose="02000503020000020003" pitchFamily="2" charset="0"/>
              </a:rPr>
              <a:t> </a:t>
            </a:r>
            <a:r>
              <a:rPr lang="en-US" dirty="0" err="1">
                <a:solidFill>
                  <a:schemeClr val="lt1"/>
                </a:solidFill>
                <a:latin typeface="Avenir Book" panose="02000503020000020003" pitchFamily="2" charset="0"/>
                <a:sym typeface="Avenir"/>
              </a:rPr>
              <a:t>Digitalno</a:t>
            </a:r>
            <a:r>
              <a:rPr lang="en-US" dirty="0">
                <a:solidFill>
                  <a:schemeClr val="lt1"/>
                </a:solidFill>
                <a:latin typeface="Avenir Book" panose="02000503020000020003" pitchFamily="2" charset="0"/>
                <a:sym typeface="Avenir"/>
              </a:rPr>
              <a:t> </a:t>
            </a:r>
            <a:r>
              <a:rPr lang="en-US" dirty="0" err="1">
                <a:solidFill>
                  <a:schemeClr val="lt1"/>
                </a:solidFill>
                <a:latin typeface="Avenir Book" panose="02000503020000020003" pitchFamily="2" charset="0"/>
                <a:sym typeface="Avenir"/>
              </a:rPr>
              <a:t>trženje</a:t>
            </a:r>
            <a:r>
              <a:rPr lang="en-US" dirty="0">
                <a:solidFill>
                  <a:schemeClr val="lt1"/>
                </a:solidFill>
                <a:latin typeface="Avenir Book" panose="02000503020000020003" pitchFamily="2" charset="0"/>
                <a:sym typeface="Avenir"/>
              </a:rPr>
              <a:t> za</a:t>
            </a:r>
            <a:r>
              <a:rPr lang="sl-SI" dirty="0">
                <a:solidFill>
                  <a:schemeClr val="lt1"/>
                </a:solidFill>
                <a:latin typeface="Avenir Book" panose="02000503020000020003" pitchFamily="2" charset="0"/>
                <a:sym typeface="Avenir"/>
              </a:rPr>
              <a:t> digitalno izkušnjo kulturne dediščine</a:t>
            </a:r>
            <a:endParaRPr lang="en-US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E61EE8-D9FD-4CE7-9AB8-12B0719D54DF}"/>
              </a:ext>
            </a:extLst>
          </p:cNvPr>
          <p:cNvSpPr txBox="1"/>
          <p:nvPr/>
        </p:nvSpPr>
        <p:spPr>
          <a:xfrm>
            <a:off x="10268394" y="85704"/>
            <a:ext cx="60977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Modul 5</a:t>
            </a:r>
            <a:endParaRPr lang="en-IE" sz="3200" dirty="0"/>
          </a:p>
        </p:txBody>
      </p: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4B309EDF-45F2-354C-9EC1-71F0612E09EE}"/>
              </a:ext>
            </a:extLst>
          </p:cNvPr>
          <p:cNvSpPr txBox="1">
            <a:spLocks/>
          </p:cNvSpPr>
          <p:nvPr/>
        </p:nvSpPr>
        <p:spPr>
          <a:xfrm>
            <a:off x="-2" y="3508763"/>
            <a:ext cx="12192000" cy="44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777514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E43794"/>
                </a:solidFill>
                <a:latin typeface="Avenir Black" panose="02000503020000020003" pitchFamily="2" charset="0"/>
                <a:ea typeface="+mn-ea"/>
                <a:cs typeface="Poppins SemiBold" pitchFamily="2" charset="77"/>
              </a:defRPr>
            </a:lvl1pPr>
            <a:lvl2pPr marL="377967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755934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1133901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1511869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138164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922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5679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4436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5400" dirty="0">
                <a:solidFill>
                  <a:schemeClr val="bg1"/>
                </a:solidFill>
              </a:rPr>
              <a:t>Modul 5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67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0D9BE4-18C3-4107-93EA-D1114B67231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10</a:t>
            </a:fld>
            <a:endParaRPr lang="fr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2CBA10-47EF-4B05-938A-4EBD8A202E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2796" y="973434"/>
            <a:ext cx="11260668" cy="631527"/>
          </a:xfrm>
        </p:spPr>
        <p:txBody>
          <a:bodyPr/>
          <a:lstStyle/>
          <a:p>
            <a:r>
              <a:rPr lang="en-IE" dirty="0" err="1"/>
              <a:t>Izved</a:t>
            </a:r>
            <a:r>
              <a:rPr lang="sl-SI" dirty="0"/>
              <a:t>ba</a:t>
            </a:r>
            <a:r>
              <a:rPr lang="en-IE" dirty="0"/>
              <a:t> </a:t>
            </a:r>
            <a:r>
              <a:rPr lang="en-IE" dirty="0" err="1"/>
              <a:t>revizij</a:t>
            </a:r>
            <a:r>
              <a:rPr lang="sl-SI" dirty="0"/>
              <a:t>e</a:t>
            </a:r>
            <a:r>
              <a:rPr lang="en-IE" dirty="0"/>
              <a:t> </a:t>
            </a:r>
            <a:r>
              <a:rPr lang="en-IE" dirty="0" err="1"/>
              <a:t>digitalnega</a:t>
            </a:r>
            <a:r>
              <a:rPr lang="en-IE" dirty="0"/>
              <a:t> </a:t>
            </a:r>
            <a:r>
              <a:rPr lang="en-IE" dirty="0" err="1"/>
              <a:t>trženja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7D8047-6DD1-411F-9596-DA09D20C545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2798" y="1746638"/>
            <a:ext cx="5716772" cy="4814161"/>
          </a:xfrm>
        </p:spPr>
        <p:txBody>
          <a:bodyPr/>
          <a:lstStyle/>
          <a:p>
            <a:pPr algn="just"/>
            <a:r>
              <a:rPr lang="en-US" dirty="0" err="1"/>
              <a:t>Revizija</a:t>
            </a:r>
            <a:r>
              <a:rPr lang="en-US" dirty="0"/>
              <a:t> </a:t>
            </a:r>
            <a:r>
              <a:rPr lang="en-US" dirty="0" err="1"/>
              <a:t>digitalnega</a:t>
            </a:r>
            <a:r>
              <a:rPr lang="en-US" dirty="0"/>
              <a:t> </a:t>
            </a:r>
            <a:r>
              <a:rPr lang="en-US" dirty="0" err="1"/>
              <a:t>trženja</a:t>
            </a:r>
            <a:r>
              <a:rPr lang="en-US" dirty="0"/>
              <a:t> je </a:t>
            </a:r>
            <a:r>
              <a:rPr lang="en-US" dirty="0" err="1"/>
              <a:t>celovit</a:t>
            </a:r>
            <a:r>
              <a:rPr lang="en-US" dirty="0"/>
              <a:t> </a:t>
            </a:r>
            <a:r>
              <a:rPr lang="en-US" dirty="0" err="1"/>
              <a:t>pregled</a:t>
            </a:r>
            <a:r>
              <a:rPr lang="en-US" dirty="0"/>
              <a:t> </a:t>
            </a:r>
            <a:r>
              <a:rPr lang="en-US" dirty="0" err="1"/>
              <a:t>vseh</a:t>
            </a:r>
            <a:r>
              <a:rPr lang="en-US" dirty="0"/>
              <a:t> </a:t>
            </a:r>
            <a:r>
              <a:rPr lang="en-US" dirty="0" err="1"/>
              <a:t>delov</a:t>
            </a:r>
            <a:r>
              <a:rPr lang="en-US" dirty="0"/>
              <a:t> </a:t>
            </a:r>
            <a:r>
              <a:rPr lang="en-US" dirty="0" err="1"/>
              <a:t>vaše</a:t>
            </a:r>
            <a:r>
              <a:rPr lang="en-US" dirty="0"/>
              <a:t> </a:t>
            </a:r>
            <a:r>
              <a:rPr lang="en-US" dirty="0" err="1"/>
              <a:t>celotne</a:t>
            </a:r>
            <a:r>
              <a:rPr lang="en-US" dirty="0"/>
              <a:t> </a:t>
            </a:r>
            <a:r>
              <a:rPr lang="en-US" dirty="0" err="1"/>
              <a:t>digitalne</a:t>
            </a:r>
            <a:r>
              <a:rPr lang="en-US" dirty="0"/>
              <a:t> </a:t>
            </a:r>
            <a:r>
              <a:rPr lang="en-US" dirty="0" err="1"/>
              <a:t>strategije</a:t>
            </a:r>
            <a:r>
              <a:rPr lang="en-US" dirty="0"/>
              <a:t>. 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Na </a:t>
            </a:r>
            <a:r>
              <a:rPr lang="en-US" dirty="0" err="1"/>
              <a:t>koncu</a:t>
            </a:r>
            <a:r>
              <a:rPr lang="en-US" dirty="0"/>
              <a:t> </a:t>
            </a:r>
            <a:r>
              <a:rPr lang="en-US" dirty="0" err="1"/>
              <a:t>revizije</a:t>
            </a:r>
            <a:r>
              <a:rPr lang="en-US" dirty="0"/>
              <a:t> </a:t>
            </a:r>
            <a:r>
              <a:rPr lang="en-US" dirty="0" err="1"/>
              <a:t>vam</a:t>
            </a:r>
            <a:r>
              <a:rPr lang="en-US" dirty="0"/>
              <a:t> mora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popolnoma</a:t>
            </a:r>
            <a:r>
              <a:rPr lang="en-US" dirty="0"/>
              <a:t> </a:t>
            </a:r>
            <a:r>
              <a:rPr lang="en-US" dirty="0" err="1"/>
              <a:t>jasno</a:t>
            </a:r>
            <a:r>
              <a:rPr lang="en-US" dirty="0"/>
              <a:t>, </a:t>
            </a:r>
            <a:r>
              <a:rPr lang="en-US" dirty="0" err="1"/>
              <a:t>kaj</a:t>
            </a:r>
            <a:r>
              <a:rPr lang="en-US" dirty="0"/>
              <a:t> je </a:t>
            </a:r>
            <a:r>
              <a:rPr lang="en-US" dirty="0" err="1"/>
              <a:t>prav</a:t>
            </a:r>
            <a:r>
              <a:rPr lang="en-US" dirty="0"/>
              <a:t> in </a:t>
            </a:r>
            <a:r>
              <a:rPr lang="en-US" dirty="0" err="1"/>
              <a:t>kaj</a:t>
            </a:r>
            <a:r>
              <a:rPr lang="en-US" dirty="0"/>
              <a:t> </a:t>
            </a:r>
            <a:r>
              <a:rPr lang="en-US" dirty="0" err="1"/>
              <a:t>narobe</a:t>
            </a:r>
            <a:r>
              <a:rPr lang="en-US" dirty="0"/>
              <a:t>, </a:t>
            </a:r>
            <a:r>
              <a:rPr lang="en-US" dirty="0" err="1"/>
              <a:t>ter</a:t>
            </a:r>
            <a:r>
              <a:rPr lang="en-US" dirty="0"/>
              <a:t> </a:t>
            </a:r>
            <a:r>
              <a:rPr lang="sl-SI" dirty="0"/>
              <a:t>pripravljeno </a:t>
            </a:r>
            <a:r>
              <a:rPr lang="en-US" dirty="0" err="1"/>
              <a:t>zelo</a:t>
            </a:r>
            <a:r>
              <a:rPr lang="en-US" dirty="0"/>
              <a:t> </a:t>
            </a:r>
            <a:r>
              <a:rPr lang="en-US" dirty="0" err="1"/>
              <a:t>uporabno</a:t>
            </a:r>
            <a:r>
              <a:rPr lang="en-US" dirty="0"/>
              <a:t> </a:t>
            </a:r>
            <a:r>
              <a:rPr lang="en-US" dirty="0" err="1"/>
              <a:t>poročilo</a:t>
            </a:r>
            <a:r>
              <a:rPr lang="en-US" dirty="0"/>
              <a:t>, ki ga </a:t>
            </a:r>
            <a:r>
              <a:rPr lang="en-US" dirty="0" err="1"/>
              <a:t>boste</a:t>
            </a:r>
            <a:r>
              <a:rPr lang="en-US" dirty="0"/>
              <a:t> </a:t>
            </a:r>
            <a:r>
              <a:rPr lang="en-US" dirty="0" err="1"/>
              <a:t>posredovali</a:t>
            </a:r>
            <a:r>
              <a:rPr lang="en-US" dirty="0"/>
              <a:t> </a:t>
            </a:r>
            <a:r>
              <a:rPr lang="en-US" dirty="0" err="1"/>
              <a:t>svoji</a:t>
            </a:r>
            <a:r>
              <a:rPr lang="en-US" dirty="0"/>
              <a:t> </a:t>
            </a:r>
            <a:r>
              <a:rPr lang="en-US" dirty="0" err="1"/>
              <a:t>marketinški</a:t>
            </a:r>
            <a:r>
              <a:rPr lang="en-US" dirty="0"/>
              <a:t> </a:t>
            </a:r>
            <a:r>
              <a:rPr lang="en-US" dirty="0" err="1"/>
              <a:t>ekipi</a:t>
            </a:r>
            <a:r>
              <a:rPr lang="en-US" dirty="0"/>
              <a:t>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agenciji</a:t>
            </a:r>
            <a:r>
              <a:rPr lang="en-US" dirty="0"/>
              <a:t>.</a:t>
            </a:r>
          </a:p>
          <a:p>
            <a:pPr algn="just"/>
            <a:endParaRPr lang="en-US" dirty="0"/>
          </a:p>
          <a:p>
            <a:pPr algn="just"/>
            <a:r>
              <a:rPr lang="en-US" dirty="0" err="1"/>
              <a:t>Obstaja</a:t>
            </a:r>
            <a:r>
              <a:rPr lang="en-US" dirty="0"/>
              <a:t> </a:t>
            </a:r>
            <a:r>
              <a:rPr lang="en-US" dirty="0" err="1"/>
              <a:t>veliko</a:t>
            </a:r>
            <a:r>
              <a:rPr lang="en-US" dirty="0"/>
              <a:t> </a:t>
            </a:r>
            <a:r>
              <a:rPr lang="sl-SI" dirty="0">
                <a:hlinkClick r:id="rId2"/>
              </a:rPr>
              <a:t>odličnih spletnih virov</a:t>
            </a:r>
            <a:r>
              <a:rPr lang="sl-SI" dirty="0"/>
              <a:t>, </a:t>
            </a:r>
            <a:r>
              <a:rPr lang="en-US" dirty="0"/>
              <a:t>ki </a:t>
            </a:r>
            <a:r>
              <a:rPr lang="en-US" dirty="0" err="1"/>
              <a:t>vam</a:t>
            </a:r>
            <a:r>
              <a:rPr lang="en-US" dirty="0"/>
              <a:t> </a:t>
            </a:r>
            <a:r>
              <a:rPr lang="en-US" dirty="0" err="1"/>
              <a:t>lahko</a:t>
            </a:r>
            <a:r>
              <a:rPr lang="en-US" dirty="0"/>
              <a:t> </a:t>
            </a:r>
            <a:r>
              <a:rPr lang="en-US" dirty="0" err="1"/>
              <a:t>pomagajo</a:t>
            </a:r>
            <a:r>
              <a:rPr lang="en-US" dirty="0"/>
              <a:t>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izvedbi</a:t>
            </a:r>
            <a:r>
              <a:rPr lang="en-US" dirty="0"/>
              <a:t> </a:t>
            </a:r>
            <a:r>
              <a:rPr lang="en-US" dirty="0" err="1"/>
              <a:t>revizije</a:t>
            </a:r>
            <a:r>
              <a:rPr lang="en-US" dirty="0"/>
              <a:t> </a:t>
            </a:r>
            <a:r>
              <a:rPr lang="en-US" dirty="0" err="1"/>
              <a:t>digitalnega</a:t>
            </a:r>
            <a:r>
              <a:rPr lang="en-US" dirty="0"/>
              <a:t> </a:t>
            </a:r>
            <a:r>
              <a:rPr lang="en-US" dirty="0" err="1"/>
              <a:t>trženja</a:t>
            </a:r>
            <a:r>
              <a:rPr lang="en-US" dirty="0"/>
              <a:t>. </a:t>
            </a:r>
            <a:endParaRPr lang="en-I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00E4B82-8A7B-481E-8C51-C7DC3D686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878" y="2020959"/>
            <a:ext cx="6005122" cy="335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81F2CED-0770-4334-A488-8E6DD768A44F}"/>
              </a:ext>
            </a:extLst>
          </p:cNvPr>
          <p:cNvSpPr txBox="1">
            <a:spLocks/>
          </p:cNvSpPr>
          <p:nvPr/>
        </p:nvSpPr>
        <p:spPr>
          <a:xfrm>
            <a:off x="362796" y="25864"/>
            <a:ext cx="10897872" cy="6315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E43794"/>
                </a:solidFill>
                <a:latin typeface="Avenir Black" panose="02000503020000020003" pitchFamily="2" charset="0"/>
                <a:ea typeface="+mn-ea"/>
                <a:cs typeface="Poppins SemiBold" pitchFamily="2" charset="77"/>
              </a:defRPr>
            </a:lvl1pPr>
            <a:lvl2pPr marL="2376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752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12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505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>
                <a:solidFill>
                  <a:schemeClr val="bg1"/>
                </a:solidFill>
              </a:rPr>
              <a:t>PREDLAGANA </a:t>
            </a:r>
            <a:r>
              <a:rPr lang="sl-SI" dirty="0">
                <a:solidFill>
                  <a:schemeClr val="bg1"/>
                </a:solidFill>
              </a:rPr>
              <a:t>AKTIVNOST</a:t>
            </a:r>
            <a:r>
              <a:rPr lang="en-IE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44028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E4E91B-0796-4720-B277-AA0A0BAF0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11</a:t>
            </a:fld>
            <a:endParaRPr lang="fr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1FA1-5327-433D-983B-D33C5BC372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9988" y="4047610"/>
            <a:ext cx="7333334" cy="631527"/>
          </a:xfrm>
        </p:spPr>
        <p:txBody>
          <a:bodyPr/>
          <a:lstStyle/>
          <a:p>
            <a:r>
              <a:rPr lang="en-GB" sz="4400" dirty="0"/>
              <a:t>02. </a:t>
            </a:r>
            <a:r>
              <a:rPr lang="fr-FR" sz="4400" dirty="0"/>
              <a:t>Tehnike digitalnega trženja – pripovedovanje zgodb</a:t>
            </a:r>
          </a:p>
          <a:p>
            <a:endParaRPr lang="en-GB" sz="4400" dirty="0"/>
          </a:p>
        </p:txBody>
      </p:sp>
      <p:pic>
        <p:nvPicPr>
          <p:cNvPr id="6" name="Picture Placeholder 11" descr="A person standing in front of a building with columns&#10;&#10;Description automatically generated with low confidence">
            <a:extLst>
              <a:ext uri="{FF2B5EF4-FFF2-40B4-BE49-F238E27FC236}">
                <a16:creationId xmlns:a16="http://schemas.microsoft.com/office/drawing/2014/main" id="{07C108A7-B3F0-406C-82C9-92D4B30F66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50" b="29950"/>
          <a:stretch/>
        </p:blipFill>
        <p:spPr>
          <a:xfrm>
            <a:off x="0" y="0"/>
            <a:ext cx="12192000" cy="6858000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0E06338-51E8-4EB9-AF6E-CB0E6EB8715F}"/>
              </a:ext>
            </a:extLst>
          </p:cNvPr>
          <p:cNvSpPr/>
          <p:nvPr/>
        </p:nvSpPr>
        <p:spPr bwMode="auto">
          <a:xfrm>
            <a:off x="0" y="-1"/>
            <a:ext cx="4360447" cy="3410857"/>
          </a:xfrm>
          <a:prstGeom prst="rect">
            <a:avLst/>
          </a:prstGeom>
          <a:gradFill>
            <a:gsLst>
              <a:gs pos="0">
                <a:srgbClr val="E43794"/>
              </a:gs>
              <a:gs pos="59000">
                <a:srgbClr val="E43794">
                  <a:alpha val="53000"/>
                </a:srgb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9FBC833-90FB-4ED4-823A-3B99B5B039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85" y="375593"/>
            <a:ext cx="2916440" cy="26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5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n standing at window in train passing hills, holding camera pointed at self, recording and talking">
            <a:extLst>
              <a:ext uri="{FF2B5EF4-FFF2-40B4-BE49-F238E27FC236}">
                <a16:creationId xmlns:a16="http://schemas.microsoft.com/office/drawing/2014/main" id="{D1EE97BB-CC18-445F-9ADC-16F3B92538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49" r="1165" b="11160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363495-31A8-47D1-A1D1-6B62B66BE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12</a:t>
            </a:fld>
            <a:endParaRPr lang="fr-CA" dirty="0"/>
          </a:p>
        </p:txBody>
      </p:sp>
      <p:sp>
        <p:nvSpPr>
          <p:cNvPr id="7" name="Google Shape;432;p39">
            <a:extLst>
              <a:ext uri="{FF2B5EF4-FFF2-40B4-BE49-F238E27FC236}">
                <a16:creationId xmlns:a16="http://schemas.microsoft.com/office/drawing/2014/main" id="{4E6DD671-9219-4DBD-99A1-A2DCD2F0870F}"/>
              </a:ext>
            </a:extLst>
          </p:cNvPr>
          <p:cNvSpPr txBox="1"/>
          <p:nvPr/>
        </p:nvSpPr>
        <p:spPr>
          <a:xfrm>
            <a:off x="4395538" y="4531708"/>
            <a:ext cx="7329224" cy="1100972"/>
          </a:xfrm>
          <a:prstGeom prst="rect">
            <a:avLst/>
          </a:prstGeom>
          <a:solidFill>
            <a:srgbClr val="FBE000"/>
          </a:solidFill>
          <a:ln>
            <a:noFill/>
          </a:ln>
        </p:spPr>
        <p:txBody>
          <a:bodyPr spcFirstLastPara="1" wrap="square" lIns="57482" tIns="57482" rIns="57482" bIns="57482" anchor="t" anchorCtr="0">
            <a:spAutoFit/>
          </a:bodyPr>
          <a:lstStyle/>
          <a:p>
            <a:pPr algn="r"/>
            <a:r>
              <a:rPr lang="en-US" sz="1257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“</a:t>
            </a:r>
            <a:r>
              <a:rPr lang="en-US" sz="3200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Pripovedovanje</a:t>
            </a:r>
            <a:r>
              <a:rPr lang="en-US" sz="3200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3200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zgodb</a:t>
            </a:r>
            <a:r>
              <a:rPr lang="en-US" sz="3200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je </a:t>
            </a:r>
            <a:r>
              <a:rPr lang="en-US" sz="3200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danes</a:t>
            </a:r>
            <a:r>
              <a:rPr lang="en-US" sz="3200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3200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najmočnejši</a:t>
            </a:r>
            <a:r>
              <a:rPr lang="en-US" sz="3200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3200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način</a:t>
            </a:r>
            <a:r>
              <a:rPr lang="en-US" sz="3200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sl-SI" sz="3200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za </a:t>
            </a:r>
            <a:r>
              <a:rPr lang="en-US" sz="3200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pren</a:t>
            </a:r>
            <a:r>
              <a:rPr lang="sl-SI" sz="3200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os</a:t>
            </a:r>
            <a:r>
              <a:rPr lang="en-US" sz="3200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3200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idej</a:t>
            </a:r>
            <a:r>
              <a:rPr lang="en-US" sz="3200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v </a:t>
            </a:r>
            <a:r>
              <a:rPr lang="en-US" sz="3200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svet</a:t>
            </a:r>
            <a:r>
              <a:rPr lang="en-US" sz="3200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r>
              <a:rPr lang="en-US" sz="1257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”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FB0310-A816-4F83-A4BB-6F8D96BE7D65}"/>
              </a:ext>
            </a:extLst>
          </p:cNvPr>
          <p:cNvSpPr txBox="1"/>
          <p:nvPr/>
        </p:nvSpPr>
        <p:spPr>
          <a:xfrm>
            <a:off x="4395538" y="5632680"/>
            <a:ext cx="7329224" cy="523220"/>
          </a:xfrm>
          <a:prstGeom prst="rect">
            <a:avLst/>
          </a:prstGeom>
          <a:solidFill>
            <a:srgbClr val="FBE000"/>
          </a:solidFill>
        </p:spPr>
        <p:txBody>
          <a:bodyPr wrap="square">
            <a:spAutoFit/>
          </a:bodyPr>
          <a:lstStyle/>
          <a:p>
            <a:pPr marL="287442" indent="-211589" algn="r">
              <a:buClr>
                <a:srgbClr val="E43794"/>
              </a:buClr>
              <a:buSzPts val="1700"/>
              <a:buFont typeface="Avenir"/>
              <a:buChar char="-"/>
            </a:pPr>
            <a:r>
              <a:rPr lang="en-US" sz="2800" i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Robert McKee</a:t>
            </a:r>
          </a:p>
        </p:txBody>
      </p:sp>
    </p:spTree>
    <p:extLst>
      <p:ext uri="{BB962C8B-B14F-4D97-AF65-F5344CB8AC3E}">
        <p14:creationId xmlns:p14="http://schemas.microsoft.com/office/powerpoint/2010/main" val="398336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506676-C180-434B-87B7-B9CD0DF863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13</a:t>
            </a:fld>
            <a:endParaRPr lang="fr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7B87BC-5215-45EF-BCC9-9ADC96CD91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5665" y="1052682"/>
            <a:ext cx="11441199" cy="631527"/>
          </a:xfrm>
        </p:spPr>
        <p:txBody>
          <a:bodyPr/>
          <a:lstStyle/>
          <a:p>
            <a:r>
              <a:rPr lang="en-IE" dirty="0" err="1"/>
              <a:t>Kaj</a:t>
            </a:r>
            <a:r>
              <a:rPr lang="en-IE" dirty="0"/>
              <a:t> je </a:t>
            </a:r>
            <a:r>
              <a:rPr lang="en-IE" dirty="0" err="1"/>
              <a:t>pripovedovanje</a:t>
            </a:r>
            <a:r>
              <a:rPr lang="en-IE" dirty="0"/>
              <a:t> </a:t>
            </a:r>
            <a:r>
              <a:rPr lang="en-IE" dirty="0" err="1"/>
              <a:t>zgodb</a:t>
            </a:r>
            <a:r>
              <a:rPr lang="en-IE" dirty="0"/>
              <a:t> in </a:t>
            </a:r>
            <a:r>
              <a:rPr lang="en-IE" dirty="0" err="1"/>
              <a:t>kako</a:t>
            </a:r>
            <a:r>
              <a:rPr lang="en-IE" dirty="0"/>
              <a:t> je </a:t>
            </a:r>
            <a:r>
              <a:rPr lang="en-IE" dirty="0" err="1"/>
              <a:t>povezano</a:t>
            </a:r>
            <a:r>
              <a:rPr lang="en-IE" dirty="0"/>
              <a:t> s </a:t>
            </a:r>
            <a:r>
              <a:rPr lang="en-IE" dirty="0" err="1"/>
              <a:t>trženjem</a:t>
            </a:r>
            <a:r>
              <a:rPr lang="en-IE" dirty="0"/>
              <a:t>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84C4DD-9D3A-4677-AF71-95CA8BE43F1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5668" y="2133599"/>
            <a:ext cx="11260666" cy="3996267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GB" sz="2400" dirty="0" err="1"/>
              <a:t>Pripovedovanje</a:t>
            </a:r>
            <a:r>
              <a:rPr lang="en-GB" sz="2400" dirty="0"/>
              <a:t> </a:t>
            </a:r>
            <a:r>
              <a:rPr lang="en-GB" sz="2400" dirty="0" err="1"/>
              <a:t>zgodb</a:t>
            </a:r>
            <a:r>
              <a:rPr lang="en-GB" sz="2400" dirty="0"/>
              <a:t> je </a:t>
            </a:r>
            <a:r>
              <a:rPr lang="en-GB" sz="2400" dirty="0" err="1"/>
              <a:t>postopek</a:t>
            </a:r>
            <a:r>
              <a:rPr lang="en-GB" sz="2400" dirty="0"/>
              <a:t>, </a:t>
            </a:r>
            <a:r>
              <a:rPr lang="en-GB" sz="2400" dirty="0" err="1"/>
              <a:t>pri</a:t>
            </a:r>
            <a:r>
              <a:rPr lang="en-GB" sz="2400" dirty="0"/>
              <a:t> </a:t>
            </a:r>
            <a:r>
              <a:rPr lang="en-GB" sz="2400" dirty="0" err="1"/>
              <a:t>katerem</a:t>
            </a:r>
            <a:r>
              <a:rPr lang="en-GB" sz="2400" dirty="0"/>
              <a:t> </a:t>
            </a:r>
            <a:r>
              <a:rPr lang="en-GB" sz="2400" dirty="0" err="1"/>
              <a:t>najprej</a:t>
            </a:r>
            <a:r>
              <a:rPr lang="en-GB" sz="2400" dirty="0"/>
              <a:t> </a:t>
            </a:r>
            <a:r>
              <a:rPr lang="en-GB" sz="2400" dirty="0" err="1"/>
              <a:t>vzpostavite</a:t>
            </a:r>
            <a:r>
              <a:rPr lang="en-GB" sz="2400" dirty="0"/>
              <a:t> </a:t>
            </a:r>
            <a:r>
              <a:rPr lang="en-GB" sz="2400" b="1" dirty="0" err="1">
                <a:solidFill>
                  <a:srgbClr val="E43794"/>
                </a:solidFill>
              </a:rPr>
              <a:t>stik</a:t>
            </a:r>
            <a:r>
              <a:rPr lang="en-GB" sz="2400" dirty="0"/>
              <a:t> s </a:t>
            </a:r>
            <a:r>
              <a:rPr lang="en-GB" sz="2400" dirty="0" err="1"/>
              <a:t>stranko</a:t>
            </a:r>
            <a:r>
              <a:rPr lang="en-GB" sz="2400" dirty="0"/>
              <a:t> in </a:t>
            </a:r>
            <a:r>
              <a:rPr lang="en-GB" sz="2400" dirty="0" err="1"/>
              <a:t>šele</a:t>
            </a:r>
            <a:r>
              <a:rPr lang="en-GB" sz="2400" dirty="0"/>
              <a:t> </a:t>
            </a:r>
            <a:r>
              <a:rPr lang="en-GB" sz="2400" dirty="0" err="1"/>
              <a:t>nato</a:t>
            </a:r>
            <a:r>
              <a:rPr lang="en-GB" sz="2400" dirty="0"/>
              <a:t> </a:t>
            </a:r>
            <a:r>
              <a:rPr lang="en-GB" sz="2400" dirty="0" err="1"/>
              <a:t>prodajate</a:t>
            </a:r>
            <a:r>
              <a:rPr lang="en-GB" sz="2400" dirty="0"/>
              <a:t> </a:t>
            </a:r>
            <a:r>
              <a:rPr lang="en-GB" sz="2400" dirty="0" err="1"/>
              <a:t>izdelek</a:t>
            </a:r>
            <a:endParaRPr lang="en-GB" sz="2400" dirty="0"/>
          </a:p>
          <a:p>
            <a:pPr marL="342900" indent="-342900">
              <a:buFontTx/>
              <a:buChar char="-"/>
            </a:pPr>
            <a:endParaRPr lang="en-GB" sz="2000" dirty="0"/>
          </a:p>
          <a:p>
            <a:pPr marL="342900" indent="-342900">
              <a:buFontTx/>
              <a:buChar char="-"/>
            </a:pPr>
            <a:r>
              <a:rPr lang="en-GB" sz="2400" dirty="0"/>
              <a:t>S </a:t>
            </a:r>
            <a:r>
              <a:rPr lang="en-GB" sz="2400" dirty="0" err="1"/>
              <a:t>spretnim</a:t>
            </a:r>
            <a:r>
              <a:rPr lang="en-GB" sz="2400" dirty="0"/>
              <a:t> </a:t>
            </a:r>
            <a:r>
              <a:rPr lang="en-GB" sz="2400" dirty="0" err="1"/>
              <a:t>pisanjem</a:t>
            </a:r>
            <a:r>
              <a:rPr lang="en-GB" sz="2400" dirty="0"/>
              <a:t> se </a:t>
            </a:r>
            <a:r>
              <a:rPr lang="en-GB" sz="2400" dirty="0" err="1"/>
              <a:t>ustvari</a:t>
            </a:r>
            <a:r>
              <a:rPr lang="en-GB" sz="2400" dirty="0"/>
              <a:t> </a:t>
            </a:r>
            <a:r>
              <a:rPr lang="en-GB" sz="2400" dirty="0" err="1"/>
              <a:t>zgodba</a:t>
            </a:r>
            <a:r>
              <a:rPr lang="en-GB" sz="2400" dirty="0"/>
              <a:t>, ki </a:t>
            </a:r>
            <a:r>
              <a:rPr lang="sl-SI" sz="2400" dirty="0"/>
              <a:t>vas </a:t>
            </a:r>
            <a:r>
              <a:rPr lang="en-GB" sz="2400" dirty="0"/>
              <a:t>ne le </a:t>
            </a:r>
            <a:r>
              <a:rPr lang="en-GB" sz="2400" dirty="0" err="1"/>
              <a:t>poveže</a:t>
            </a:r>
            <a:r>
              <a:rPr lang="en-GB" sz="2400" dirty="0"/>
              <a:t> s </a:t>
            </a:r>
            <a:r>
              <a:rPr lang="en-GB" sz="2400" dirty="0" err="1"/>
              <a:t>strankami</a:t>
            </a:r>
            <a:r>
              <a:rPr lang="en-GB" sz="2400" dirty="0"/>
              <a:t>, </a:t>
            </a:r>
            <a:r>
              <a:rPr lang="en-GB" sz="2400" dirty="0" err="1"/>
              <a:t>temveč</a:t>
            </a:r>
            <a:r>
              <a:rPr lang="en-GB" sz="2400" dirty="0"/>
              <a:t> </a:t>
            </a:r>
            <a:r>
              <a:rPr lang="en-GB" sz="2400" dirty="0" err="1"/>
              <a:t>tudi</a:t>
            </a:r>
            <a:r>
              <a:rPr lang="en-GB" sz="2400" dirty="0"/>
              <a:t> </a:t>
            </a:r>
            <a:r>
              <a:rPr lang="sl-SI" sz="2400" dirty="0"/>
              <a:t>uveljavi</a:t>
            </a:r>
            <a:r>
              <a:rPr lang="en-GB" sz="2400" dirty="0"/>
              <a:t> </a:t>
            </a:r>
            <a:r>
              <a:rPr lang="en-GB" sz="2400" dirty="0" err="1"/>
              <a:t>podjetje</a:t>
            </a:r>
            <a:r>
              <a:rPr lang="en-GB" sz="2400" dirty="0"/>
              <a:t> </a:t>
            </a:r>
            <a:r>
              <a:rPr lang="en-GB" sz="2400" dirty="0" err="1"/>
              <a:t>kot</a:t>
            </a:r>
            <a:r>
              <a:rPr lang="en-GB" sz="2400" dirty="0"/>
              <a:t> </a:t>
            </a:r>
            <a:r>
              <a:rPr lang="en-GB" sz="2400" b="1" dirty="0" err="1">
                <a:solidFill>
                  <a:srgbClr val="E43794"/>
                </a:solidFill>
              </a:rPr>
              <a:t>zaupanja</a:t>
            </a:r>
            <a:r>
              <a:rPr lang="en-GB" sz="2400" b="1" dirty="0">
                <a:solidFill>
                  <a:srgbClr val="E43794"/>
                </a:solidFill>
              </a:rPr>
              <a:t> </a:t>
            </a:r>
            <a:r>
              <a:rPr lang="en-GB" sz="2400" b="1" dirty="0" err="1">
                <a:solidFill>
                  <a:srgbClr val="E43794"/>
                </a:solidFill>
              </a:rPr>
              <a:t>vreden</a:t>
            </a:r>
            <a:r>
              <a:rPr lang="en-GB" sz="2400" b="1" dirty="0">
                <a:solidFill>
                  <a:srgbClr val="E43794"/>
                </a:solidFill>
              </a:rPr>
              <a:t> </a:t>
            </a:r>
            <a:r>
              <a:rPr lang="en-GB" sz="2400" b="1" dirty="0" err="1">
                <a:solidFill>
                  <a:srgbClr val="E43794"/>
                </a:solidFill>
              </a:rPr>
              <a:t>vir</a:t>
            </a:r>
            <a:endParaRPr lang="en-GB" sz="2400" b="1" dirty="0">
              <a:solidFill>
                <a:srgbClr val="E43794"/>
              </a:solidFill>
            </a:endParaRPr>
          </a:p>
          <a:p>
            <a:pPr marL="342900" indent="-342900">
              <a:buFontTx/>
              <a:buChar char="-"/>
            </a:pPr>
            <a:endParaRPr lang="en-GB" sz="2000" b="1" dirty="0">
              <a:solidFill>
                <a:srgbClr val="E43794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2400" dirty="0" err="1"/>
              <a:t>Stranka</a:t>
            </a:r>
            <a:r>
              <a:rPr lang="en-GB" sz="2400" dirty="0"/>
              <a:t> </a:t>
            </a:r>
            <a:r>
              <a:rPr lang="en-GB" sz="2400" dirty="0" err="1"/>
              <a:t>vzpostavi</a:t>
            </a:r>
            <a:r>
              <a:rPr lang="en-GB" sz="2400" dirty="0"/>
              <a:t> </a:t>
            </a:r>
            <a:r>
              <a:rPr lang="en-GB" sz="2400" b="1" dirty="0" err="1">
                <a:solidFill>
                  <a:srgbClr val="E43794"/>
                </a:solidFill>
              </a:rPr>
              <a:t>čustveno</a:t>
            </a:r>
            <a:r>
              <a:rPr lang="en-GB" sz="2400" b="1" dirty="0">
                <a:solidFill>
                  <a:srgbClr val="E43794"/>
                </a:solidFill>
              </a:rPr>
              <a:t> </a:t>
            </a:r>
            <a:r>
              <a:rPr lang="en-GB" sz="2400" b="1" dirty="0" err="1">
                <a:solidFill>
                  <a:srgbClr val="E43794"/>
                </a:solidFill>
              </a:rPr>
              <a:t>povezavo</a:t>
            </a:r>
            <a:r>
              <a:rPr lang="en-GB" sz="2400" b="1" dirty="0">
                <a:solidFill>
                  <a:srgbClr val="E43794"/>
                </a:solidFill>
              </a:rPr>
              <a:t> </a:t>
            </a:r>
            <a:r>
              <a:rPr lang="en-GB" sz="2400" dirty="0"/>
              <a:t>z </a:t>
            </a:r>
            <a:r>
              <a:rPr lang="en-GB" sz="2400" dirty="0" err="1"/>
              <a:t>zgodbo</a:t>
            </a:r>
            <a:r>
              <a:rPr lang="en-GB" sz="2400" dirty="0"/>
              <a:t> in </a:t>
            </a:r>
            <a:r>
              <a:rPr lang="en-GB" sz="2400" dirty="0" err="1"/>
              <a:t>sporočilo</a:t>
            </a:r>
            <a:r>
              <a:rPr lang="en-GB" sz="2400" dirty="0"/>
              <a:t> </a:t>
            </a:r>
            <a:r>
              <a:rPr lang="sl-SI" dirty="0"/>
              <a:t>vzame </a:t>
            </a:r>
            <a:r>
              <a:rPr lang="en-GB" sz="2400" dirty="0"/>
              <a:t>za </a:t>
            </a:r>
            <a:r>
              <a:rPr lang="en-GB" sz="2400" b="1" dirty="0" err="1">
                <a:solidFill>
                  <a:srgbClr val="E43794"/>
                </a:solidFill>
              </a:rPr>
              <a:t>pristno</a:t>
            </a:r>
            <a:r>
              <a:rPr lang="en-GB" sz="2400" dirty="0"/>
              <a:t>. </a:t>
            </a:r>
            <a:r>
              <a:rPr lang="en-GB" sz="2400" dirty="0" err="1"/>
              <a:t>Čeprav</a:t>
            </a:r>
            <a:r>
              <a:rPr lang="en-GB" sz="2400" dirty="0"/>
              <a:t> se </a:t>
            </a:r>
            <a:r>
              <a:rPr lang="en-GB" sz="2400" dirty="0" err="1"/>
              <a:t>kupec</a:t>
            </a:r>
            <a:r>
              <a:rPr lang="en-GB" sz="2400" dirty="0"/>
              <a:t> </a:t>
            </a:r>
            <a:r>
              <a:rPr lang="en-GB" sz="2400" dirty="0" err="1"/>
              <a:t>zaveda</a:t>
            </a:r>
            <a:r>
              <a:rPr lang="en-GB" sz="2400" dirty="0"/>
              <a:t>, da se </a:t>
            </a:r>
            <a:r>
              <a:rPr lang="en-GB" sz="2400" dirty="0" err="1"/>
              <a:t>zgodba</a:t>
            </a:r>
            <a:r>
              <a:rPr lang="en-GB" sz="2400" dirty="0"/>
              <a:t> </a:t>
            </a:r>
            <a:r>
              <a:rPr lang="en-GB" sz="2400" dirty="0" err="1"/>
              <a:t>uporablja</a:t>
            </a:r>
            <a:r>
              <a:rPr lang="en-GB" sz="2400" dirty="0"/>
              <a:t> za to, da se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koncu</a:t>
            </a:r>
            <a:r>
              <a:rPr lang="en-GB" sz="2400" dirty="0"/>
              <a:t> </a:t>
            </a:r>
            <a:r>
              <a:rPr lang="en-GB" sz="2400" dirty="0" err="1"/>
              <a:t>nekaj</a:t>
            </a:r>
            <a:r>
              <a:rPr lang="en-GB" sz="2400" dirty="0"/>
              <a:t> </a:t>
            </a:r>
            <a:r>
              <a:rPr lang="en-GB" sz="2400" dirty="0" err="1"/>
              <a:t>proda</a:t>
            </a:r>
            <a:r>
              <a:rPr lang="en-GB" sz="2400" dirty="0"/>
              <a:t>, je </a:t>
            </a:r>
            <a:r>
              <a:rPr lang="en-GB" sz="2400" dirty="0" err="1"/>
              <a:t>še</a:t>
            </a:r>
            <a:r>
              <a:rPr lang="en-GB" sz="2400" dirty="0"/>
              <a:t> </a:t>
            </a:r>
            <a:r>
              <a:rPr lang="en-GB" sz="2400" dirty="0" err="1"/>
              <a:t>vedno</a:t>
            </a:r>
            <a:r>
              <a:rPr lang="en-GB" sz="2400" dirty="0"/>
              <a:t> </a:t>
            </a:r>
            <a:r>
              <a:rPr lang="en-GB" sz="2400" dirty="0" err="1"/>
              <a:t>bolj</a:t>
            </a:r>
            <a:r>
              <a:rPr lang="en-GB" sz="2400" dirty="0"/>
              <a:t> </a:t>
            </a:r>
            <a:r>
              <a:rPr lang="en-GB" sz="2400" dirty="0" err="1"/>
              <a:t>nagnjen</a:t>
            </a:r>
            <a:r>
              <a:rPr lang="en-GB" sz="2400" dirty="0"/>
              <a:t> k </a:t>
            </a:r>
            <a:r>
              <a:rPr lang="en-GB" sz="2400" dirty="0" err="1"/>
              <a:t>nakupu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podlagi</a:t>
            </a:r>
            <a:r>
              <a:rPr lang="en-GB" sz="2400" dirty="0"/>
              <a:t> </a:t>
            </a:r>
            <a:r>
              <a:rPr lang="en-GB" sz="2400" dirty="0" err="1"/>
              <a:t>povezave</a:t>
            </a:r>
            <a:r>
              <a:rPr lang="en-GB" sz="2400" dirty="0"/>
              <a:t>, ki jo je </a:t>
            </a:r>
            <a:r>
              <a:rPr lang="en-GB" sz="2400" dirty="0" err="1"/>
              <a:t>vzpostavil</a:t>
            </a:r>
            <a:r>
              <a:rPr lang="en-GB" sz="2400" dirty="0"/>
              <a:t> </a:t>
            </a:r>
            <a:r>
              <a:rPr lang="en-GB" sz="2400" dirty="0" err="1"/>
              <a:t>skozi</a:t>
            </a:r>
            <a:r>
              <a:rPr lang="en-GB" sz="2400" dirty="0"/>
              <a:t> </a:t>
            </a:r>
            <a:r>
              <a:rPr lang="en-GB" sz="2400" dirty="0" err="1"/>
              <a:t>zgodbo</a:t>
            </a:r>
            <a:r>
              <a:rPr lang="en-GB" sz="2400" dirty="0"/>
              <a:t>.</a:t>
            </a:r>
          </a:p>
          <a:p>
            <a:endParaRPr lang="en-I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92809F-9149-490F-90D0-EE01447158E8}"/>
              </a:ext>
            </a:extLst>
          </p:cNvPr>
          <p:cNvSpPr txBox="1"/>
          <p:nvPr/>
        </p:nvSpPr>
        <p:spPr>
          <a:xfrm>
            <a:off x="791043" y="5915458"/>
            <a:ext cx="10609913" cy="830997"/>
          </a:xfrm>
          <a:prstGeom prst="rect">
            <a:avLst/>
          </a:prstGeom>
          <a:solidFill>
            <a:srgbClr val="FBE000"/>
          </a:solidFill>
        </p:spPr>
        <p:txBody>
          <a:bodyPr wrap="square" rtlCol="0">
            <a:spAutoFit/>
          </a:bodyPr>
          <a:lstStyle/>
          <a:p>
            <a:r>
              <a:rPr lang="en-IE" sz="2400" dirty="0" err="1"/>
              <a:t>Pripovedovanje</a:t>
            </a:r>
            <a:r>
              <a:rPr lang="en-IE" sz="2400" dirty="0"/>
              <a:t> </a:t>
            </a:r>
            <a:r>
              <a:rPr lang="en-IE" sz="2400" dirty="0" err="1"/>
              <a:t>zgodb</a:t>
            </a:r>
            <a:r>
              <a:rPr lang="en-IE" sz="2400" dirty="0"/>
              <a:t> je </a:t>
            </a:r>
            <a:r>
              <a:rPr lang="en-IE" sz="2400" dirty="0" err="1"/>
              <a:t>zelo</a:t>
            </a:r>
            <a:r>
              <a:rPr lang="en-IE" sz="2400" dirty="0"/>
              <a:t> </a:t>
            </a:r>
            <a:r>
              <a:rPr lang="en-IE" sz="2400" dirty="0" err="1"/>
              <a:t>pomemben</a:t>
            </a:r>
            <a:r>
              <a:rPr lang="en-IE" sz="2400" dirty="0"/>
              <a:t> element </a:t>
            </a:r>
            <a:r>
              <a:rPr lang="en-IE" sz="2400" dirty="0" err="1"/>
              <a:t>tega</a:t>
            </a:r>
            <a:r>
              <a:rPr lang="en-IE" sz="2400" dirty="0"/>
              <a:t> </a:t>
            </a:r>
            <a:r>
              <a:rPr lang="en-IE" sz="2400" dirty="0" err="1"/>
              <a:t>tečaja</a:t>
            </a:r>
            <a:r>
              <a:rPr lang="en-IE" sz="2400" dirty="0"/>
              <a:t> </a:t>
            </a:r>
            <a:r>
              <a:rPr lang="en-IE" sz="2400" dirty="0" err="1"/>
              <a:t>usposabljanja</a:t>
            </a:r>
            <a:r>
              <a:rPr lang="en-IE" sz="2400" dirty="0"/>
              <a:t>, </a:t>
            </a:r>
            <a:r>
              <a:rPr lang="en-IE" sz="2400" dirty="0" err="1"/>
              <a:t>več</a:t>
            </a:r>
            <a:r>
              <a:rPr lang="en-IE" sz="2400" dirty="0"/>
              <a:t> </a:t>
            </a:r>
            <a:r>
              <a:rPr lang="en-IE" sz="2400" dirty="0" err="1"/>
              <a:t>informacij</a:t>
            </a:r>
            <a:r>
              <a:rPr lang="en-IE" sz="2400" dirty="0"/>
              <a:t> o </a:t>
            </a:r>
            <a:r>
              <a:rPr lang="en-IE" sz="2400" dirty="0" err="1"/>
              <a:t>tej</a:t>
            </a:r>
            <a:r>
              <a:rPr lang="en-IE" sz="2400" dirty="0"/>
              <a:t> </a:t>
            </a:r>
            <a:r>
              <a:rPr lang="en-IE" sz="2400" dirty="0" err="1"/>
              <a:t>temi</a:t>
            </a:r>
            <a:r>
              <a:rPr lang="en-IE" sz="2400" dirty="0"/>
              <a:t> </a:t>
            </a:r>
            <a:r>
              <a:rPr lang="en-IE" sz="2400" dirty="0" err="1"/>
              <a:t>najdete</a:t>
            </a:r>
            <a:r>
              <a:rPr lang="en-IE" sz="2400" dirty="0"/>
              <a:t> v </a:t>
            </a:r>
            <a:r>
              <a:rPr lang="en-IE" sz="2400" dirty="0" err="1"/>
              <a:t>modulu</a:t>
            </a:r>
            <a:r>
              <a:rPr lang="en-IE" sz="2400" dirty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09409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06B35288-71B9-49F3-95D7-111C730A9C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7111" b="27111"/>
          <a:stretch>
            <a:fillRect/>
          </a:stretch>
        </p:blipFill>
        <p:spPr>
          <a:xfrm>
            <a:off x="0" y="-42863"/>
            <a:ext cx="12192000" cy="3136901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5D4719-C1E5-427C-80DD-87FA07D826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14</a:t>
            </a:fld>
            <a:endParaRPr lang="fr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D9127E-20BC-4035-A3B8-C8472E9731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IE" dirty="0" err="1"/>
              <a:t>Kaj</a:t>
            </a:r>
            <a:r>
              <a:rPr lang="en-IE" dirty="0"/>
              <a:t> je </a:t>
            </a:r>
            <a:r>
              <a:rPr lang="en-IE" dirty="0" err="1"/>
              <a:t>digitalno</a:t>
            </a:r>
            <a:r>
              <a:rPr lang="en-IE" dirty="0"/>
              <a:t> </a:t>
            </a:r>
            <a:r>
              <a:rPr lang="en-IE" dirty="0" err="1"/>
              <a:t>pripovedovanje</a:t>
            </a:r>
            <a:r>
              <a:rPr lang="en-IE" dirty="0"/>
              <a:t> </a:t>
            </a:r>
            <a:r>
              <a:rPr lang="en-IE" dirty="0" err="1"/>
              <a:t>zgodb</a:t>
            </a:r>
            <a:r>
              <a:rPr lang="en-IE" dirty="0"/>
              <a:t>? In </a:t>
            </a:r>
            <a:r>
              <a:rPr lang="en-IE" dirty="0" err="1"/>
              <a:t>zakaj</a:t>
            </a:r>
            <a:r>
              <a:rPr lang="en-IE" dirty="0"/>
              <a:t> je</a:t>
            </a:r>
            <a:r>
              <a:rPr lang="sl-SI" dirty="0"/>
              <a:t> to</a:t>
            </a:r>
            <a:r>
              <a:rPr lang="en-IE" dirty="0"/>
              <a:t> </a:t>
            </a:r>
            <a:r>
              <a:rPr lang="en-IE" dirty="0" err="1"/>
              <a:t>učinkovita</a:t>
            </a:r>
            <a:r>
              <a:rPr lang="en-IE" dirty="0"/>
              <a:t> </a:t>
            </a:r>
            <a:r>
              <a:rPr lang="en-IE" dirty="0" err="1"/>
              <a:t>tehnika</a:t>
            </a:r>
            <a:r>
              <a:rPr lang="sl-SI" dirty="0"/>
              <a:t> trženja</a:t>
            </a:r>
            <a:r>
              <a:rPr lang="en-IE" dirty="0"/>
              <a:t>?</a:t>
            </a:r>
          </a:p>
          <a:p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3E5086-E77D-4BC7-BD1D-FC80402FD05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4802569"/>
            <a:ext cx="12192000" cy="1663610"/>
          </a:xfrm>
        </p:spPr>
        <p:txBody>
          <a:bodyPr/>
          <a:lstStyle/>
          <a:p>
            <a:r>
              <a:rPr lang="en-US" dirty="0" err="1"/>
              <a:t>Digitalno</a:t>
            </a:r>
            <a:r>
              <a:rPr lang="en-US" dirty="0"/>
              <a:t> </a:t>
            </a:r>
            <a:r>
              <a:rPr lang="en-US" dirty="0" err="1"/>
              <a:t>pripovedovanje</a:t>
            </a:r>
            <a:r>
              <a:rPr lang="en-US" dirty="0"/>
              <a:t> </a:t>
            </a:r>
            <a:r>
              <a:rPr lang="en-US" dirty="0" err="1"/>
              <a:t>zgodb</a:t>
            </a:r>
            <a:r>
              <a:rPr lang="en-US" dirty="0"/>
              <a:t> je nova </a:t>
            </a:r>
            <a:r>
              <a:rPr lang="en-US" dirty="0" err="1"/>
              <a:t>metoda</a:t>
            </a:r>
            <a:r>
              <a:rPr lang="en-US" dirty="0"/>
              <a:t>, s </a:t>
            </a:r>
            <a:r>
              <a:rPr lang="en-US" dirty="0" err="1"/>
              <a:t>katero</a:t>
            </a:r>
            <a:r>
              <a:rPr lang="en-US" dirty="0"/>
              <a:t> </a:t>
            </a:r>
            <a:r>
              <a:rPr lang="en-US" dirty="0" err="1"/>
              <a:t>lahko</a:t>
            </a:r>
            <a:r>
              <a:rPr lang="en-US" dirty="0"/>
              <a:t> </a:t>
            </a:r>
            <a:r>
              <a:rPr lang="en-US" dirty="0" err="1"/>
              <a:t>organizacije</a:t>
            </a:r>
            <a:r>
              <a:rPr lang="en-US" dirty="0"/>
              <a:t> s </a:t>
            </a:r>
            <a:r>
              <a:rPr lang="en-US" dirty="0" err="1"/>
              <a:t>tehnikami</a:t>
            </a:r>
            <a:r>
              <a:rPr lang="en-US" dirty="0"/>
              <a:t> </a:t>
            </a:r>
            <a:r>
              <a:rPr lang="en-US" dirty="0" err="1"/>
              <a:t>pripovedovanja</a:t>
            </a:r>
            <a:r>
              <a:rPr lang="en-US" dirty="0"/>
              <a:t> </a:t>
            </a:r>
            <a:r>
              <a:rPr lang="en-US" dirty="0" err="1"/>
              <a:t>zgodb</a:t>
            </a:r>
            <a:r>
              <a:rPr lang="en-US" dirty="0"/>
              <a:t> in </a:t>
            </a:r>
            <a:r>
              <a:rPr lang="en-US" dirty="0" err="1"/>
              <a:t>digitalno</a:t>
            </a:r>
            <a:r>
              <a:rPr lang="en-US" dirty="0"/>
              <a:t> </a:t>
            </a:r>
            <a:r>
              <a:rPr lang="en-US" dirty="0" err="1"/>
              <a:t>tehnologijo</a:t>
            </a:r>
            <a:r>
              <a:rPr lang="en-US" dirty="0"/>
              <a:t> </a:t>
            </a:r>
            <a:r>
              <a:rPr lang="en-US" dirty="0" err="1"/>
              <a:t>pritegnejo</a:t>
            </a:r>
            <a:r>
              <a:rPr lang="en-US" dirty="0"/>
              <a:t> </a:t>
            </a:r>
            <a:r>
              <a:rPr lang="en-US" dirty="0" err="1"/>
              <a:t>gledalce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svoje</a:t>
            </a:r>
            <a:r>
              <a:rPr lang="en-US" dirty="0"/>
              <a:t> </a:t>
            </a:r>
            <a:r>
              <a:rPr lang="en-US" dirty="0" err="1"/>
              <a:t>spletno</a:t>
            </a:r>
            <a:r>
              <a:rPr lang="en-US" dirty="0"/>
              <a:t> mesto. </a:t>
            </a:r>
            <a:r>
              <a:rPr lang="en-US" dirty="0" err="1"/>
              <a:t>Namesto</a:t>
            </a:r>
            <a:r>
              <a:rPr lang="en-US" dirty="0"/>
              <a:t> da bi </a:t>
            </a:r>
            <a:r>
              <a:rPr lang="en-US" dirty="0" err="1"/>
              <a:t>svojo</a:t>
            </a:r>
            <a:r>
              <a:rPr lang="en-US" dirty="0"/>
              <a:t> </a:t>
            </a:r>
            <a:r>
              <a:rPr lang="en-US" dirty="0" err="1"/>
              <a:t>zgodbo</a:t>
            </a:r>
            <a:r>
              <a:rPr lang="en-US" dirty="0"/>
              <a:t> </a:t>
            </a:r>
            <a:r>
              <a:rPr lang="en-US" dirty="0" err="1"/>
              <a:t>pripovedovala</a:t>
            </a:r>
            <a:r>
              <a:rPr lang="en-US" dirty="0"/>
              <a:t> z </a:t>
            </a:r>
            <a:r>
              <a:rPr lang="en-US" dirty="0" err="1"/>
              <a:t>eno</a:t>
            </a:r>
            <a:r>
              <a:rPr lang="en-US" dirty="0"/>
              <a:t> </a:t>
            </a:r>
            <a:r>
              <a:rPr lang="en-US" dirty="0" err="1"/>
              <a:t>samo</a:t>
            </a:r>
            <a:r>
              <a:rPr lang="en-US" dirty="0"/>
              <a:t> </a:t>
            </a:r>
            <a:r>
              <a:rPr lang="en-US" dirty="0" err="1"/>
              <a:t>metodo</a:t>
            </a:r>
            <a:r>
              <a:rPr lang="en-US" dirty="0"/>
              <a:t>, </a:t>
            </a:r>
            <a:r>
              <a:rPr lang="en-US" dirty="0" err="1"/>
              <a:t>kot</a:t>
            </a:r>
            <a:r>
              <a:rPr lang="en-US" dirty="0"/>
              <a:t> </a:t>
            </a:r>
            <a:r>
              <a:rPr lang="sl-SI" dirty="0"/>
              <a:t>je</a:t>
            </a:r>
            <a:r>
              <a:rPr lang="en-US" dirty="0"/>
              <a:t> video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besedilo</a:t>
            </a:r>
            <a:r>
              <a:rPr lang="en-US" dirty="0"/>
              <a:t>, </a:t>
            </a:r>
            <a:r>
              <a:rPr lang="en-US" dirty="0" err="1"/>
              <a:t>podjetja</a:t>
            </a:r>
            <a:r>
              <a:rPr lang="en-US" dirty="0"/>
              <a:t> </a:t>
            </a:r>
            <a:r>
              <a:rPr lang="en-US" dirty="0" err="1"/>
              <a:t>uporabljajo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elemente</a:t>
            </a:r>
            <a:r>
              <a:rPr lang="en-US" dirty="0"/>
              <a:t> </a:t>
            </a:r>
            <a:r>
              <a:rPr lang="en-US" dirty="0" err="1"/>
              <a:t>ter</a:t>
            </a:r>
            <a:r>
              <a:rPr lang="en-US" dirty="0"/>
              <a:t> </a:t>
            </a:r>
            <a:r>
              <a:rPr lang="en-US" dirty="0" err="1"/>
              <a:t>slike</a:t>
            </a:r>
            <a:r>
              <a:rPr lang="en-US" dirty="0"/>
              <a:t>, </a:t>
            </a:r>
            <a:r>
              <a:rPr lang="en-US" dirty="0" err="1"/>
              <a:t>zvočne</a:t>
            </a:r>
            <a:r>
              <a:rPr lang="en-US" dirty="0"/>
              <a:t> </a:t>
            </a:r>
            <a:r>
              <a:rPr lang="en-US" dirty="0" err="1"/>
              <a:t>posnetke</a:t>
            </a:r>
            <a:r>
              <a:rPr lang="en-US" dirty="0"/>
              <a:t>, </a:t>
            </a:r>
            <a:r>
              <a:rPr lang="en-US" dirty="0" err="1"/>
              <a:t>animacijo</a:t>
            </a:r>
            <a:r>
              <a:rPr lang="en-US" dirty="0"/>
              <a:t> in </a:t>
            </a:r>
            <a:r>
              <a:rPr lang="en-US" dirty="0" err="1"/>
              <a:t>glasbo</a:t>
            </a:r>
            <a:r>
              <a:rPr lang="en-US" dirty="0"/>
              <a:t>.</a:t>
            </a:r>
            <a:endParaRPr lang="en-I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0C64C3-B6C2-4FB2-B886-31C0D589E91B}"/>
              </a:ext>
            </a:extLst>
          </p:cNvPr>
          <p:cNvSpPr txBox="1"/>
          <p:nvPr/>
        </p:nvSpPr>
        <p:spPr>
          <a:xfrm>
            <a:off x="8916165" y="6347794"/>
            <a:ext cx="3186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b="1" dirty="0">
                <a:solidFill>
                  <a:srgbClr val="414140"/>
                </a:solidFill>
              </a:rPr>
              <a:t>Vir</a:t>
            </a:r>
            <a:r>
              <a:rPr lang="en-IE" sz="1400" b="1" dirty="0">
                <a:solidFill>
                  <a:srgbClr val="414140"/>
                </a:solidFill>
              </a:rPr>
              <a:t>: </a:t>
            </a:r>
            <a:r>
              <a:rPr lang="en-US" sz="1400" dirty="0">
                <a:hlinkClick r:id="rId4"/>
              </a:rPr>
              <a:t>ifamemedia.com</a:t>
            </a:r>
            <a:endParaRPr lang="en-IE" sz="1400" dirty="0"/>
          </a:p>
        </p:txBody>
      </p:sp>
    </p:spTree>
    <p:extLst>
      <p:ext uri="{BB962C8B-B14F-4D97-AF65-F5344CB8AC3E}">
        <p14:creationId xmlns:p14="http://schemas.microsoft.com/office/powerpoint/2010/main" val="235008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Text&#10;&#10;Description automatically generated">
            <a:extLst>
              <a:ext uri="{FF2B5EF4-FFF2-40B4-BE49-F238E27FC236}">
                <a16:creationId xmlns:a16="http://schemas.microsoft.com/office/drawing/2014/main" id="{AF99FABB-ACE9-45C2-81B4-ECB14B94F1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923" b="1923"/>
          <a:stretch>
            <a:fillRect/>
          </a:stretch>
        </p:blipFill>
        <p:spPr>
          <a:xfrm>
            <a:off x="0" y="-2"/>
            <a:ext cx="12192003" cy="685800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7AEAD-C129-4D8F-AE43-08BD0480C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15</a:t>
            </a:fld>
            <a:endParaRPr lang="fr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0F1185-B206-469D-8EE7-899F193661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IE" dirty="0" err="1"/>
              <a:t>Pripovedovanje</a:t>
            </a:r>
            <a:r>
              <a:rPr lang="en-IE" dirty="0"/>
              <a:t> </a:t>
            </a:r>
            <a:r>
              <a:rPr lang="en-IE" dirty="0" err="1"/>
              <a:t>zgodb</a:t>
            </a:r>
            <a:r>
              <a:rPr lang="en-IE" dirty="0"/>
              <a:t> za </a:t>
            </a:r>
            <a:r>
              <a:rPr lang="en-IE" dirty="0" err="1"/>
              <a:t>trženje</a:t>
            </a:r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2ED483-29F5-43CC-8A1C-FCF192B7CA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56114" y="4714104"/>
            <a:ext cx="7735885" cy="1663610"/>
          </a:xfrm>
        </p:spPr>
        <p:txBody>
          <a:bodyPr/>
          <a:lstStyle/>
          <a:p>
            <a:r>
              <a:rPr lang="en-US" b="0" i="0" dirty="0" err="1">
                <a:solidFill>
                  <a:srgbClr val="000000"/>
                </a:solidFill>
                <a:effectLst/>
                <a:latin typeface="Nunito Sans" pitchFamily="2" charset="0"/>
              </a:rPr>
              <a:t>Pripovedovanje</a:t>
            </a:r>
            <a:r>
              <a:rPr lang="en-US" b="0" i="0" dirty="0">
                <a:solidFill>
                  <a:srgbClr val="000000"/>
                </a:solidFill>
                <a:effectLst/>
                <a:latin typeface="Nunito Sans" pitchFamily="2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Nunito Sans" pitchFamily="2" charset="0"/>
              </a:rPr>
              <a:t>zgodb</a:t>
            </a:r>
            <a:r>
              <a:rPr lang="en-US" b="0" i="0" dirty="0">
                <a:solidFill>
                  <a:srgbClr val="000000"/>
                </a:solidFill>
                <a:effectLst/>
                <a:latin typeface="Nunito Sans" pitchFamily="2" charset="0"/>
              </a:rPr>
              <a:t> v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Nunito Sans" pitchFamily="2" charset="0"/>
              </a:rPr>
              <a:t>trženju</a:t>
            </a:r>
            <a:r>
              <a:rPr lang="en-US" b="0" i="0" dirty="0">
                <a:solidFill>
                  <a:srgbClr val="000000"/>
                </a:solidFill>
                <a:effectLst/>
                <a:latin typeface="Nunito Sans" pitchFamily="2" charset="0"/>
              </a:rPr>
              <a:t> je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Nunito Sans" pitchFamily="2" charset="0"/>
              </a:rPr>
              <a:t>ključnega</a:t>
            </a:r>
            <a:r>
              <a:rPr lang="en-US" b="0" i="0" dirty="0">
                <a:solidFill>
                  <a:srgbClr val="000000"/>
                </a:solidFill>
                <a:effectLst/>
                <a:latin typeface="Nunito Sans" pitchFamily="2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Nunito Sans" pitchFamily="2" charset="0"/>
              </a:rPr>
              <a:t>pomena</a:t>
            </a:r>
            <a:r>
              <a:rPr lang="en-US" b="0" i="0" dirty="0">
                <a:solidFill>
                  <a:srgbClr val="000000"/>
                </a:solidFill>
                <a:effectLst/>
                <a:latin typeface="Nunito Sans" pitchFamily="2" charset="0"/>
              </a:rPr>
              <a:t> za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Nunito Sans" pitchFamily="2" charset="0"/>
              </a:rPr>
              <a:t>uspeh</a:t>
            </a:r>
            <a:r>
              <a:rPr lang="en-US" b="0" i="0" dirty="0">
                <a:solidFill>
                  <a:srgbClr val="000000"/>
                </a:solidFill>
                <a:effectLst/>
                <a:latin typeface="Nunito Sans" pitchFamily="2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Nunito Sans" pitchFamily="2" charset="0"/>
              </a:rPr>
              <a:t>vaše</a:t>
            </a:r>
            <a:r>
              <a:rPr lang="en-US" b="0" i="0" dirty="0">
                <a:solidFill>
                  <a:srgbClr val="000000"/>
                </a:solidFill>
                <a:effectLst/>
                <a:latin typeface="Nunito Sans" pitchFamily="2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Nunito Sans" pitchFamily="2" charset="0"/>
              </a:rPr>
              <a:t>blagovne</a:t>
            </a:r>
            <a:r>
              <a:rPr lang="en-US" b="0" i="0" dirty="0">
                <a:solidFill>
                  <a:srgbClr val="000000"/>
                </a:solidFill>
                <a:effectLst/>
                <a:latin typeface="Nunito Sans" pitchFamily="2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Nunito Sans" pitchFamily="2" charset="0"/>
              </a:rPr>
              <a:t>znamke</a:t>
            </a:r>
            <a:r>
              <a:rPr lang="en-US" b="0" i="0" dirty="0">
                <a:solidFill>
                  <a:srgbClr val="000000"/>
                </a:solidFill>
                <a:effectLst/>
                <a:latin typeface="Nunito Sans" pitchFamily="2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Nunito Sans" pitchFamily="2" charset="0"/>
              </a:rPr>
              <a:t>saj</a:t>
            </a:r>
            <a:r>
              <a:rPr lang="en-US" b="0" i="0" dirty="0">
                <a:solidFill>
                  <a:srgbClr val="000000"/>
                </a:solidFill>
                <a:effectLst/>
                <a:latin typeface="Nunito Sans" pitchFamily="2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Nunito Sans" pitchFamily="2" charset="0"/>
              </a:rPr>
              <a:t>omogoča</a:t>
            </a:r>
            <a:r>
              <a:rPr lang="en-US" b="0" i="0" dirty="0">
                <a:solidFill>
                  <a:srgbClr val="000000"/>
                </a:solidFill>
                <a:effectLst/>
                <a:latin typeface="Nunito Sans" pitchFamily="2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Nunito Sans" pitchFamily="2" charset="0"/>
              </a:rPr>
              <a:t>vzpostavljanje</a:t>
            </a:r>
            <a:r>
              <a:rPr lang="en-US" b="0" i="0" dirty="0">
                <a:solidFill>
                  <a:srgbClr val="000000"/>
                </a:solidFill>
                <a:effectLst/>
                <a:latin typeface="Nunito Sans" pitchFamily="2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Nunito Sans" pitchFamily="2" charset="0"/>
              </a:rPr>
              <a:t>stikov</a:t>
            </a:r>
            <a:r>
              <a:rPr lang="en-US" b="0" i="0" dirty="0">
                <a:solidFill>
                  <a:srgbClr val="000000"/>
                </a:solidFill>
                <a:effectLst/>
                <a:latin typeface="Nunito Sans" pitchFamily="2" charset="0"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Nunito Sans" pitchFamily="2" charset="0"/>
              </a:rPr>
              <a:t>Pripovedovanje</a:t>
            </a:r>
            <a:r>
              <a:rPr lang="en-US" b="0" i="0" dirty="0">
                <a:solidFill>
                  <a:srgbClr val="000000"/>
                </a:solidFill>
                <a:effectLst/>
                <a:latin typeface="Nunito Sans" pitchFamily="2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Nunito Sans" pitchFamily="2" charset="0"/>
              </a:rPr>
              <a:t>zgodb</a:t>
            </a:r>
            <a:r>
              <a:rPr lang="en-US" b="0" i="0" dirty="0">
                <a:solidFill>
                  <a:srgbClr val="000000"/>
                </a:solidFill>
                <a:effectLst/>
                <a:latin typeface="Nunito Sans" pitchFamily="2" charset="0"/>
              </a:rPr>
              <a:t> o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Nunito Sans" pitchFamily="2" charset="0"/>
              </a:rPr>
              <a:t>blagovni</a:t>
            </a:r>
            <a:r>
              <a:rPr lang="en-US" b="0" i="0" dirty="0">
                <a:solidFill>
                  <a:srgbClr val="000000"/>
                </a:solidFill>
                <a:effectLst/>
                <a:latin typeface="Nunito Sans" pitchFamily="2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Nunito Sans" pitchFamily="2" charset="0"/>
              </a:rPr>
              <a:t>znamki</a:t>
            </a:r>
            <a:r>
              <a:rPr lang="en-US" b="0" i="0" dirty="0">
                <a:solidFill>
                  <a:srgbClr val="000000"/>
                </a:solidFill>
                <a:effectLst/>
                <a:latin typeface="Nunito Sans" pitchFamily="2" charset="0"/>
              </a:rPr>
              <a:t> je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Nunito Sans" pitchFamily="2" charset="0"/>
              </a:rPr>
              <a:t>posebna</a:t>
            </a:r>
            <a:r>
              <a:rPr lang="en-US" b="0" i="0" dirty="0">
                <a:solidFill>
                  <a:srgbClr val="000000"/>
                </a:solidFill>
                <a:effectLst/>
                <a:latin typeface="Nunito Sans" pitchFamily="2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Nunito Sans" pitchFamily="2" charset="0"/>
              </a:rPr>
              <a:t>vrsta</a:t>
            </a:r>
            <a:r>
              <a:rPr lang="en-US" b="0" i="0" dirty="0">
                <a:solidFill>
                  <a:srgbClr val="000000"/>
                </a:solidFill>
                <a:effectLst/>
                <a:latin typeface="Nunito Sans" pitchFamily="2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Nunito Sans" pitchFamily="2" charset="0"/>
              </a:rPr>
              <a:t>vsebinskega</a:t>
            </a:r>
            <a:r>
              <a:rPr lang="en-US" b="0" i="0" dirty="0">
                <a:solidFill>
                  <a:srgbClr val="000000"/>
                </a:solidFill>
                <a:effectLst/>
                <a:latin typeface="Nunito Sans" pitchFamily="2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Nunito Sans" pitchFamily="2" charset="0"/>
              </a:rPr>
              <a:t>trženja</a:t>
            </a:r>
            <a:r>
              <a:rPr lang="en-US" b="0" i="0" dirty="0">
                <a:solidFill>
                  <a:srgbClr val="000000"/>
                </a:solidFill>
                <a:effectLst/>
                <a:latin typeface="Nunito Sans" pitchFamily="2" charset="0"/>
              </a:rPr>
              <a:t>, ki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Nunito Sans" pitchFamily="2" charset="0"/>
              </a:rPr>
              <a:t>nas</a:t>
            </a:r>
            <a:r>
              <a:rPr lang="en-US" b="0" i="0" dirty="0">
                <a:solidFill>
                  <a:srgbClr val="000000"/>
                </a:solidFill>
                <a:effectLst/>
                <a:latin typeface="Nunito Sans" pitchFamily="2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Nunito Sans" pitchFamily="2" charset="0"/>
              </a:rPr>
              <a:t>čustveno</a:t>
            </a:r>
            <a:r>
              <a:rPr lang="en-US" b="0" i="0" dirty="0">
                <a:solidFill>
                  <a:srgbClr val="000000"/>
                </a:solidFill>
                <a:effectLst/>
                <a:latin typeface="Nunito Sans" pitchFamily="2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Nunito Sans" pitchFamily="2" charset="0"/>
              </a:rPr>
              <a:t>pritegne</a:t>
            </a:r>
            <a:r>
              <a:rPr lang="en-US" b="0" i="0" dirty="0">
                <a:solidFill>
                  <a:srgbClr val="000000"/>
                </a:solidFill>
                <a:effectLst/>
                <a:latin typeface="Nunito Sans" pitchFamily="2" charset="0"/>
              </a:rPr>
              <a:t>.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1963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AC6415-6397-493E-A9EC-946208651CF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16</a:t>
            </a:fld>
            <a:endParaRPr lang="fr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7DF3C-F5F2-461C-A748-BC64CC35AA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Vrste</a:t>
            </a:r>
            <a:r>
              <a:rPr lang="en-US" dirty="0"/>
              <a:t> </a:t>
            </a:r>
            <a:r>
              <a:rPr lang="en-US" dirty="0" err="1"/>
              <a:t>zgodb</a:t>
            </a:r>
            <a:r>
              <a:rPr lang="en-US" dirty="0"/>
              <a:t>, ki bi </a:t>
            </a:r>
            <a:r>
              <a:rPr lang="en-US" dirty="0" err="1"/>
              <a:t>jih</a:t>
            </a:r>
            <a:r>
              <a:rPr lang="en-US" dirty="0"/>
              <a:t> </a:t>
            </a:r>
            <a:r>
              <a:rPr lang="en-US" dirty="0" err="1"/>
              <a:t>lahko</a:t>
            </a:r>
            <a:r>
              <a:rPr lang="en-US" dirty="0"/>
              <a:t> </a:t>
            </a:r>
            <a:r>
              <a:rPr lang="en-US" dirty="0" err="1"/>
              <a:t>pripovedovali</a:t>
            </a:r>
            <a:r>
              <a:rPr lang="en-US" dirty="0"/>
              <a:t>… </a:t>
            </a:r>
          </a:p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B2F67C-E95A-40CB-81BB-D006E5DCCC9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342900" indent="-342900">
              <a:buClr>
                <a:srgbClr val="D17C30"/>
              </a:buClr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Začnite</a:t>
            </a:r>
            <a:r>
              <a:rPr lang="en-US" sz="2400" b="1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 z </a:t>
            </a:r>
            <a:r>
              <a:rPr lang="en-US" sz="2400" b="1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osebno</a:t>
            </a:r>
            <a:r>
              <a:rPr lang="en-US" sz="2400" b="1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b="1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zgodbo</a:t>
            </a:r>
            <a:r>
              <a:rPr lang="en-US" sz="2400" b="1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Vaša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zgodovina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kako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ste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začeli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kakšne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odločitve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ste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sprejeli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ali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 so 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bil</a:t>
            </a:r>
            <a:r>
              <a:rPr lang="sl-SI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vpleteni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drugi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liki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?</a:t>
            </a:r>
          </a:p>
          <a:p>
            <a:pPr marL="342900" indent="-342900">
              <a:buClr>
                <a:srgbClr val="D17C30"/>
              </a:buClr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21202E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buClr>
                <a:srgbClr val="D17C30"/>
              </a:buClr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Zgodba</a:t>
            </a:r>
            <a:r>
              <a:rPr lang="en-US" sz="2400" b="1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 o </a:t>
            </a:r>
            <a:r>
              <a:rPr lang="en-US" sz="2400" b="1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vaši</a:t>
            </a:r>
            <a:r>
              <a:rPr lang="en-US" sz="2400" b="1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b="1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strasti</a:t>
            </a:r>
            <a:r>
              <a:rPr lang="en-US" sz="2400" b="1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Kaj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imate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radi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 in 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zakaj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imate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radi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 to, 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kar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počnete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 marL="342900" indent="-342900">
              <a:buClr>
                <a:srgbClr val="D17C30"/>
              </a:buClr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21202E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buClr>
                <a:srgbClr val="D17C30"/>
              </a:buClr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Zgodba</a:t>
            </a:r>
            <a:r>
              <a:rPr lang="en-US" sz="2400" b="1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 o </a:t>
            </a:r>
            <a:r>
              <a:rPr lang="en-US" sz="2400" b="1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osebnosti</a:t>
            </a:r>
            <a:r>
              <a:rPr lang="en-US" sz="2400" b="1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Kako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lahko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ljudje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doživijo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vašo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blagovno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znamko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izkušnjo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strank</a:t>
            </a:r>
            <a:r>
              <a:rPr lang="sl-SI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e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ali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vaš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pristop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 k 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delu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 marL="342900" indent="-342900">
              <a:buClr>
                <a:srgbClr val="D17C30"/>
              </a:buClr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21202E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buClr>
                <a:srgbClr val="D17C30"/>
              </a:buClr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Zgodba</a:t>
            </a:r>
            <a:r>
              <a:rPr lang="en-US" sz="2400" b="1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sl-SI" sz="2400" b="1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o </a:t>
            </a:r>
            <a:r>
              <a:rPr lang="en-US" sz="2400" b="1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strank</a:t>
            </a:r>
            <a:r>
              <a:rPr lang="sl-SI" sz="2400" b="1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sz="2400" b="1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pt-BR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Kaj o vas pravijo vaše stranke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?</a:t>
            </a:r>
          </a:p>
          <a:p>
            <a:pPr marL="342900" indent="-342900">
              <a:buClr>
                <a:srgbClr val="D17C30"/>
              </a:buClr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21202E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buClr>
                <a:srgbClr val="D17C30"/>
              </a:buClr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Zgodba</a:t>
            </a:r>
            <a:r>
              <a:rPr lang="en-US" sz="2400" b="1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sl-SI" b="1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o </a:t>
            </a:r>
            <a:r>
              <a:rPr lang="en-US" sz="2400" b="1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zaposlenih</a:t>
            </a:r>
            <a:r>
              <a:rPr lang="en-US" sz="2400" b="1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Kako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zaposleni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pojasnjujejo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sisteme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, "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občutek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" 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ali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kulturo</a:t>
            </a:r>
            <a:r>
              <a:rPr lang="en-US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podjetja</a:t>
            </a:r>
            <a:r>
              <a:rPr lang="sl-SI" sz="2400" dirty="0">
                <a:solidFill>
                  <a:srgbClr val="21202E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  <a:endParaRPr lang="en-IE" dirty="0">
              <a:solidFill>
                <a:srgbClr val="2120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66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665FFD-BF66-4081-A84E-AA7D92BA03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l-SI" b="0" dirty="0"/>
              <a:t>Projekt </a:t>
            </a:r>
            <a:r>
              <a:rPr lang="it-IT" b="0" dirty="0" err="1"/>
              <a:t>wAVE</a:t>
            </a:r>
            <a:endParaRPr lang="it-IT" b="0" dirty="0"/>
          </a:p>
          <a:p>
            <a:endParaRPr lang="en-IE" sz="2800" b="0" dirty="0">
              <a:solidFill>
                <a:srgbClr val="767171"/>
              </a:solidFill>
              <a:latin typeface="ProximaNova"/>
            </a:endParaRPr>
          </a:p>
          <a:p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Kornwallski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muzej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je s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petimi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majhnimi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sl-SI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prizorišči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kulturne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dediščine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ustvaril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sl-SI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obogatene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izkušnje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, ki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jim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omogočajo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pripovedovanje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zgodb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na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nove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in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drugačne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načine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sl-SI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z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sl-SI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uporabo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oblikovanja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,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osredotočenega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na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uporabnika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.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Dolgoročno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so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ti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projekti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sl-SI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okrepili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digitalno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samozavest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ekip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v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teh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muzejih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in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spremenili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način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pripovedovanja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zgodb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ter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možnosti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, ki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jih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bodo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imeli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v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prihodnosti</a:t>
            </a:r>
            <a:r>
              <a:rPr lang="en-US" sz="2400" b="0" dirty="0">
                <a:solidFill>
                  <a:srgbClr val="767171"/>
                </a:solidFill>
                <a:latin typeface="Avenir" panose="02000503020000020003"/>
              </a:rPr>
              <a:t>. </a:t>
            </a:r>
            <a:endParaRPr lang="en-IE" sz="2400" b="0" i="0" dirty="0">
              <a:solidFill>
                <a:srgbClr val="767171"/>
              </a:solidFill>
              <a:effectLst/>
              <a:latin typeface="Avenir" panose="02000503020000020003"/>
            </a:endParaRPr>
          </a:p>
          <a:p>
            <a:endParaRPr lang="en-IE" dirty="0">
              <a:solidFill>
                <a:srgbClr val="767171"/>
              </a:solidFill>
            </a:endParaRPr>
          </a:p>
          <a:p>
            <a:endParaRPr lang="en-IE" dirty="0">
              <a:solidFill>
                <a:srgbClr val="767171"/>
              </a:solidFill>
            </a:endParaRPr>
          </a:p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DE7BD2-B270-4C64-AAEF-A2F403786B5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IE" dirty="0">
                <a:hlinkClick r:id="rId2"/>
              </a:rPr>
              <a:t>LEARN MORE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B5E6FF-336C-4384-8E8E-3B18F1BB4EA0}"/>
              </a:ext>
            </a:extLst>
          </p:cNvPr>
          <p:cNvSpPr txBox="1"/>
          <p:nvPr/>
        </p:nvSpPr>
        <p:spPr>
          <a:xfrm>
            <a:off x="6461090" y="5975498"/>
            <a:ext cx="5259854" cy="369332"/>
          </a:xfrm>
          <a:prstGeom prst="rect">
            <a:avLst/>
          </a:prstGeom>
          <a:solidFill>
            <a:srgbClr val="FBE000"/>
          </a:solidFill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767171"/>
                </a:solidFill>
              </a:rPr>
              <a:t>Več o tej študiji primera lahko najdete </a:t>
            </a:r>
            <a:r>
              <a:rPr lang="sl-SI" dirty="0">
                <a:solidFill>
                  <a:srgbClr val="767171"/>
                </a:solidFill>
                <a:hlinkClick r:id="rId3"/>
              </a:rPr>
              <a:t>na</a:t>
            </a:r>
            <a:r>
              <a:rPr lang="en-IE" dirty="0">
                <a:solidFill>
                  <a:srgbClr val="767171"/>
                </a:solidFill>
                <a:hlinkClick r:id="rId3"/>
              </a:rPr>
              <a:t> t</a:t>
            </a:r>
            <a:r>
              <a:rPr lang="sl-SI" dirty="0">
                <a:solidFill>
                  <a:srgbClr val="767171"/>
                </a:solidFill>
                <a:hlinkClick r:id="rId3"/>
              </a:rPr>
              <a:t>ej</a:t>
            </a:r>
            <a:r>
              <a:rPr lang="en-IE" dirty="0">
                <a:solidFill>
                  <a:srgbClr val="767171"/>
                </a:solidFill>
                <a:hlinkClick r:id="rId3"/>
              </a:rPr>
              <a:t> </a:t>
            </a:r>
            <a:r>
              <a:rPr lang="sl-SI" dirty="0">
                <a:solidFill>
                  <a:srgbClr val="767171"/>
                </a:solidFill>
                <a:hlinkClick r:id="rId3"/>
              </a:rPr>
              <a:t>povezavi</a:t>
            </a:r>
            <a:r>
              <a:rPr lang="en-IE" dirty="0">
                <a:solidFill>
                  <a:srgbClr val="767171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9F0930-F690-428A-AD56-3B6CFEB58E7E}"/>
              </a:ext>
            </a:extLst>
          </p:cNvPr>
          <p:cNvSpPr txBox="1"/>
          <p:nvPr/>
        </p:nvSpPr>
        <p:spPr>
          <a:xfrm>
            <a:off x="0" y="170121"/>
            <a:ext cx="3668233" cy="461665"/>
          </a:xfrm>
          <a:prstGeom prst="rect">
            <a:avLst/>
          </a:prstGeom>
          <a:solidFill>
            <a:srgbClr val="FBE000"/>
          </a:solidFill>
        </p:spPr>
        <p:txBody>
          <a:bodyPr wrap="square" rtlCol="0">
            <a:spAutoFit/>
          </a:bodyPr>
          <a:lstStyle/>
          <a:p>
            <a:r>
              <a:rPr lang="en-IE" sz="2400" dirty="0"/>
              <a:t>Na primer</a:t>
            </a:r>
            <a:r>
              <a:rPr lang="sl-SI" sz="2400" dirty="0"/>
              <a:t>.</a:t>
            </a:r>
            <a:r>
              <a:rPr lang="en-IE" sz="2400" dirty="0"/>
              <a:t>..</a:t>
            </a:r>
          </a:p>
        </p:txBody>
      </p:sp>
      <p:pic>
        <p:nvPicPr>
          <p:cNvPr id="10" name="Segnaposto immagine 9">
            <a:extLst>
              <a:ext uri="{FF2B5EF4-FFF2-40B4-BE49-F238E27FC236}">
                <a16:creationId xmlns:a16="http://schemas.microsoft.com/office/drawing/2014/main" id="{79C7553E-62A2-6CA5-130F-4DBDB43457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1" r="282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7722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B79F1A-5E82-4F26-BC2F-3065E12F337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18</a:t>
            </a:fld>
            <a:endParaRPr lang="fr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1005DC-5BAB-43EC-8E0D-9A4B603B1D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IE" dirty="0" err="1"/>
              <a:t>Začetek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1179F1-CA9A-4B9C-BC1E-50C52D245D5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sl-SI" dirty="0"/>
              <a:t>sredina</a:t>
            </a:r>
            <a:r>
              <a:rPr lang="en-IE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FB47BD-40DD-48B4-8816-5731B04BD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sl-SI" dirty="0"/>
              <a:t>konec</a:t>
            </a:r>
            <a:endParaRPr lang="en-I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537090-E422-451A-BA09-7C53DCA747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51127" y="1624287"/>
            <a:ext cx="4571737" cy="628777"/>
          </a:xfrm>
        </p:spPr>
        <p:txBody>
          <a:bodyPr/>
          <a:lstStyle/>
          <a:p>
            <a:r>
              <a:rPr lang="en-US" dirty="0" err="1"/>
              <a:t>Podobno</a:t>
            </a:r>
            <a:r>
              <a:rPr lang="en-US" dirty="0"/>
              <a:t> </a:t>
            </a:r>
            <a:r>
              <a:rPr lang="en-US" dirty="0" err="1"/>
              <a:t>kot</a:t>
            </a:r>
            <a:r>
              <a:rPr lang="en-US" dirty="0"/>
              <a:t> </a:t>
            </a:r>
            <a:r>
              <a:rPr lang="en-US" dirty="0" err="1"/>
              <a:t>dober</a:t>
            </a:r>
            <a:r>
              <a:rPr lang="en-US" dirty="0"/>
              <a:t> </a:t>
            </a:r>
            <a:r>
              <a:rPr lang="en-US" dirty="0" err="1"/>
              <a:t>filmski</a:t>
            </a:r>
            <a:r>
              <a:rPr lang="en-US" dirty="0"/>
              <a:t> </a:t>
            </a:r>
            <a:r>
              <a:rPr lang="en-US" dirty="0" err="1"/>
              <a:t>scenarij</a:t>
            </a:r>
            <a:r>
              <a:rPr lang="en-US" dirty="0"/>
              <a:t> mora </a:t>
            </a:r>
            <a:r>
              <a:rPr lang="en-US" dirty="0" err="1"/>
              <a:t>tudi</a:t>
            </a:r>
            <a:r>
              <a:rPr lang="en-US" dirty="0"/>
              <a:t> dobra </a:t>
            </a:r>
            <a:r>
              <a:rPr lang="en-US" dirty="0" err="1"/>
              <a:t>digitalna</a:t>
            </a:r>
            <a:r>
              <a:rPr lang="en-US" dirty="0"/>
              <a:t> </a:t>
            </a:r>
            <a:r>
              <a:rPr lang="en-US" dirty="0" err="1"/>
              <a:t>zgodba</a:t>
            </a:r>
            <a:r>
              <a:rPr lang="en-US" dirty="0"/>
              <a:t> </a:t>
            </a:r>
            <a:r>
              <a:rPr lang="en-US" dirty="0" err="1"/>
              <a:t>vsebovati</a:t>
            </a:r>
            <a:r>
              <a:rPr lang="en-US" dirty="0"/>
              <a:t> </a:t>
            </a:r>
            <a:r>
              <a:rPr lang="en-US" dirty="0" err="1"/>
              <a:t>dogodek</a:t>
            </a:r>
            <a:r>
              <a:rPr lang="en-US" dirty="0"/>
              <a:t>, s </a:t>
            </a:r>
            <a:r>
              <a:rPr lang="en-US" dirty="0" err="1"/>
              <a:t>katerim</a:t>
            </a:r>
            <a:r>
              <a:rPr lang="en-US" dirty="0"/>
              <a:t> se </a:t>
            </a:r>
            <a:r>
              <a:rPr lang="en-US" dirty="0" err="1"/>
              <a:t>začne</a:t>
            </a:r>
            <a:r>
              <a:rPr lang="en-US" dirty="0"/>
              <a:t>, </a:t>
            </a:r>
            <a:r>
              <a:rPr lang="en-US" dirty="0" err="1"/>
              <a:t>težave</a:t>
            </a:r>
            <a:r>
              <a:rPr lang="en-US" dirty="0"/>
              <a:t>, ki </a:t>
            </a:r>
            <a:r>
              <a:rPr lang="en-US" dirty="0" err="1"/>
              <a:t>jih</a:t>
            </a:r>
            <a:r>
              <a:rPr lang="en-US" dirty="0"/>
              <a:t> je </a:t>
            </a:r>
            <a:r>
              <a:rPr lang="en-US" dirty="0" err="1"/>
              <a:t>treba</a:t>
            </a:r>
            <a:r>
              <a:rPr lang="en-US" dirty="0"/>
              <a:t> </a:t>
            </a:r>
            <a:r>
              <a:rPr lang="en-US" dirty="0" err="1"/>
              <a:t>premagati</a:t>
            </a:r>
            <a:r>
              <a:rPr lang="en-US" dirty="0"/>
              <a:t>, in </a:t>
            </a:r>
            <a:r>
              <a:rPr lang="en-US" dirty="0" err="1"/>
              <a:t>močan</a:t>
            </a:r>
            <a:r>
              <a:rPr lang="en-US" dirty="0"/>
              <a:t> </a:t>
            </a:r>
            <a:r>
              <a:rPr lang="en-US" dirty="0" err="1"/>
              <a:t>konec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Obstajajo</a:t>
            </a:r>
            <a:r>
              <a:rPr lang="en-US" dirty="0"/>
              <a:t> </a:t>
            </a:r>
            <a:r>
              <a:rPr lang="en-US" dirty="0" err="1"/>
              <a:t>tudi</a:t>
            </a:r>
            <a:r>
              <a:rPr lang="en-US" dirty="0"/>
              <a:t> </a:t>
            </a:r>
            <a:r>
              <a:rPr lang="en-US" dirty="0" err="1"/>
              <a:t>nekatere</a:t>
            </a:r>
            <a:r>
              <a:rPr lang="en-US" dirty="0"/>
              <a:t> </a:t>
            </a:r>
            <a:r>
              <a:rPr lang="en-US" dirty="0" err="1"/>
              <a:t>druge</a:t>
            </a:r>
            <a:r>
              <a:rPr lang="en-US" dirty="0"/>
              <a:t> </a:t>
            </a:r>
            <a:r>
              <a:rPr lang="en-US" dirty="0" err="1"/>
              <a:t>ključne</a:t>
            </a:r>
            <a:r>
              <a:rPr lang="en-US" dirty="0"/>
              <a:t> </a:t>
            </a:r>
            <a:r>
              <a:rPr lang="en-US" dirty="0" err="1"/>
              <a:t>značilnosti</a:t>
            </a:r>
            <a:r>
              <a:rPr lang="en-US" dirty="0"/>
              <a:t>. </a:t>
            </a:r>
            <a:r>
              <a:rPr lang="en-US" dirty="0" err="1"/>
              <a:t>Poglejmo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jih</a:t>
            </a:r>
            <a:r>
              <a:rPr lang="en-US" dirty="0"/>
              <a:t>…</a:t>
            </a:r>
            <a:endParaRPr lang="en-I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89FD61-7774-413C-8FB3-064D55AAD1C2}"/>
              </a:ext>
            </a:extLst>
          </p:cNvPr>
          <p:cNvSpPr txBox="1"/>
          <p:nvPr/>
        </p:nvSpPr>
        <p:spPr>
          <a:xfrm>
            <a:off x="273788" y="0"/>
            <a:ext cx="87797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IE" sz="3600" b="1" i="0" dirty="0" err="1">
                <a:solidFill>
                  <a:schemeClr val="bg1"/>
                </a:solidFill>
                <a:effectLst/>
                <a:latin typeface="Avenir Black" panose="02000503020000020003"/>
              </a:rPr>
              <a:t>Elementi</a:t>
            </a:r>
            <a:r>
              <a:rPr lang="en-IE" sz="3600" b="1" i="0" dirty="0">
                <a:solidFill>
                  <a:schemeClr val="bg1"/>
                </a:solidFill>
                <a:effectLst/>
                <a:latin typeface="Avenir Black" panose="02000503020000020003"/>
              </a:rPr>
              <a:t> </a:t>
            </a:r>
            <a:r>
              <a:rPr lang="en-IE" sz="3600" b="1" i="0" dirty="0" err="1">
                <a:solidFill>
                  <a:schemeClr val="bg1"/>
                </a:solidFill>
                <a:effectLst/>
                <a:latin typeface="Avenir Black" panose="02000503020000020003"/>
              </a:rPr>
              <a:t>digitalnega</a:t>
            </a:r>
            <a:r>
              <a:rPr lang="en-IE" sz="3600" b="1" i="0" dirty="0">
                <a:solidFill>
                  <a:schemeClr val="bg1"/>
                </a:solidFill>
                <a:effectLst/>
                <a:latin typeface="Avenir Black" panose="02000503020000020003"/>
              </a:rPr>
              <a:t> </a:t>
            </a:r>
            <a:r>
              <a:rPr lang="en-IE" sz="3600" b="1" i="0" dirty="0" err="1">
                <a:solidFill>
                  <a:schemeClr val="bg1"/>
                </a:solidFill>
                <a:effectLst/>
                <a:latin typeface="Avenir Black" panose="02000503020000020003"/>
              </a:rPr>
              <a:t>pripovedovanja</a:t>
            </a:r>
            <a:r>
              <a:rPr lang="en-IE" sz="3600" b="1" i="0" dirty="0">
                <a:solidFill>
                  <a:schemeClr val="bg1"/>
                </a:solidFill>
                <a:effectLst/>
                <a:latin typeface="Avenir Black" panose="02000503020000020003"/>
              </a:rPr>
              <a:t> </a:t>
            </a:r>
            <a:r>
              <a:rPr lang="en-IE" sz="3600" b="1" i="0" dirty="0" err="1">
                <a:solidFill>
                  <a:schemeClr val="bg1"/>
                </a:solidFill>
                <a:effectLst/>
                <a:latin typeface="Avenir Black" panose="02000503020000020003"/>
              </a:rPr>
              <a:t>zgodb</a:t>
            </a:r>
            <a:endParaRPr lang="en-IE" sz="3600" b="1" i="0" dirty="0">
              <a:solidFill>
                <a:schemeClr val="bg1"/>
              </a:solidFill>
              <a:effectLst/>
              <a:latin typeface="Avenir Black" panose="02000503020000020003"/>
            </a:endParaRPr>
          </a:p>
        </p:txBody>
      </p:sp>
    </p:spTree>
    <p:extLst>
      <p:ext uri="{BB962C8B-B14F-4D97-AF65-F5344CB8AC3E}">
        <p14:creationId xmlns:p14="http://schemas.microsoft.com/office/powerpoint/2010/main" val="200889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94ECC9AE-1308-48EC-88D1-5E8D08B93A9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8906" b="28906"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5F8BBB-9D62-4F90-87E5-60BB44EBEE7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19</a:t>
            </a:fld>
            <a:endParaRPr lang="fr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731EEA-7482-40FC-8BA8-E64292DD9D7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IE" dirty="0" err="1"/>
              <a:t>Čustva</a:t>
            </a:r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F9FEC2-4207-4B63-A439-9475959DF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5730" y="4352803"/>
            <a:ext cx="11897592" cy="1663610"/>
          </a:xfrm>
        </p:spPr>
        <p:txBody>
          <a:bodyPr/>
          <a:lstStyle/>
          <a:p>
            <a:r>
              <a:rPr lang="en-US" dirty="0" err="1"/>
              <a:t>Zgodba</a:t>
            </a:r>
            <a:r>
              <a:rPr lang="en-US" dirty="0"/>
              <a:t> je </a:t>
            </a:r>
            <a:r>
              <a:rPr lang="en-US" dirty="0" err="1"/>
              <a:t>lahko</a:t>
            </a:r>
            <a:r>
              <a:rPr lang="en-US" dirty="0"/>
              <a:t> </a:t>
            </a:r>
            <a:r>
              <a:rPr lang="en-US" dirty="0" err="1"/>
              <a:t>odlična</a:t>
            </a:r>
            <a:r>
              <a:rPr lang="en-US" dirty="0"/>
              <a:t>, </a:t>
            </a:r>
            <a:r>
              <a:rPr lang="en-US" dirty="0" err="1"/>
              <a:t>če</a:t>
            </a:r>
            <a:r>
              <a:rPr lang="en-US" dirty="0"/>
              <a:t> se </a:t>
            </a:r>
            <a:r>
              <a:rPr lang="en-US" dirty="0" err="1"/>
              <a:t>tehnično</a:t>
            </a:r>
            <a:r>
              <a:rPr lang="en-US" dirty="0"/>
              <a:t> </a:t>
            </a:r>
            <a:r>
              <a:rPr lang="en-US" dirty="0" err="1"/>
              <a:t>drži</a:t>
            </a:r>
            <a:r>
              <a:rPr lang="en-US" dirty="0"/>
              <a:t> </a:t>
            </a:r>
            <a:r>
              <a:rPr lang="en-US" dirty="0" err="1"/>
              <a:t>pravil</a:t>
            </a:r>
            <a:r>
              <a:rPr lang="en-US" dirty="0"/>
              <a:t> </a:t>
            </a:r>
            <a:r>
              <a:rPr lang="en-US" dirty="0" err="1"/>
              <a:t>pripovedovanja</a:t>
            </a:r>
            <a:r>
              <a:rPr lang="en-US" dirty="0"/>
              <a:t>, </a:t>
            </a:r>
            <a:r>
              <a:rPr lang="en-US" dirty="0" err="1"/>
              <a:t>še</a:t>
            </a:r>
            <a:r>
              <a:rPr lang="en-US" dirty="0"/>
              <a:t> </a:t>
            </a:r>
            <a:r>
              <a:rPr lang="en-US" dirty="0" err="1"/>
              <a:t>boljša</a:t>
            </a:r>
            <a:r>
              <a:rPr lang="en-US" dirty="0"/>
              <a:t> pa je, </a:t>
            </a:r>
            <a:r>
              <a:rPr lang="en-US" dirty="0" err="1"/>
              <a:t>če</a:t>
            </a:r>
            <a:r>
              <a:rPr lang="en-US" dirty="0"/>
              <a:t> </a:t>
            </a:r>
            <a:r>
              <a:rPr lang="en-US" dirty="0" err="1"/>
              <a:t>vsebuje</a:t>
            </a:r>
            <a:r>
              <a:rPr lang="en-US" dirty="0"/>
              <a:t> </a:t>
            </a:r>
            <a:r>
              <a:rPr lang="en-US" dirty="0" err="1"/>
              <a:t>čustva</a:t>
            </a:r>
            <a:r>
              <a:rPr lang="en-US" dirty="0"/>
              <a:t>. </a:t>
            </a:r>
            <a:r>
              <a:rPr lang="en-US" dirty="0" err="1"/>
              <a:t>Čustva</a:t>
            </a:r>
            <a:r>
              <a:rPr lang="en-US" dirty="0"/>
              <a:t> so </a:t>
            </a:r>
            <a:r>
              <a:rPr lang="en-US" dirty="0" err="1"/>
              <a:t>tista</a:t>
            </a:r>
            <a:r>
              <a:rPr lang="en-US" dirty="0"/>
              <a:t>, ki </a:t>
            </a:r>
            <a:r>
              <a:rPr lang="en-US" dirty="0" err="1"/>
              <a:t>nas</a:t>
            </a:r>
            <a:r>
              <a:rPr lang="en-US" dirty="0"/>
              <a:t> </a:t>
            </a:r>
            <a:r>
              <a:rPr lang="en-US" dirty="0" err="1"/>
              <a:t>povezujejo</a:t>
            </a:r>
            <a:r>
              <a:rPr lang="en-US" dirty="0"/>
              <a:t> </a:t>
            </a:r>
            <a:r>
              <a:rPr lang="en-US" dirty="0" err="1"/>
              <a:t>kot</a:t>
            </a:r>
            <a:r>
              <a:rPr lang="en-US" dirty="0"/>
              <a:t> </a:t>
            </a:r>
            <a:r>
              <a:rPr lang="en-US" dirty="0" err="1"/>
              <a:t>ljudi</a:t>
            </a:r>
            <a:r>
              <a:rPr lang="en-US" dirty="0"/>
              <a:t> (in </a:t>
            </a:r>
            <a:r>
              <a:rPr lang="en-US" dirty="0" err="1"/>
              <a:t>potrošnike</a:t>
            </a:r>
            <a:r>
              <a:rPr lang="en-US" dirty="0"/>
              <a:t>!). </a:t>
            </a:r>
            <a:r>
              <a:rPr lang="en-US" dirty="0" err="1"/>
              <a:t>Čustveno</a:t>
            </a:r>
            <a:r>
              <a:rPr lang="en-US" dirty="0"/>
              <a:t> </a:t>
            </a:r>
            <a:r>
              <a:rPr lang="en-US" dirty="0" err="1"/>
              <a:t>trženje</a:t>
            </a:r>
            <a:r>
              <a:rPr lang="en-US" dirty="0"/>
              <a:t> je </a:t>
            </a:r>
            <a:r>
              <a:rPr lang="en-US" dirty="0" err="1"/>
              <a:t>oblika</a:t>
            </a:r>
            <a:r>
              <a:rPr lang="en-US" dirty="0"/>
              <a:t> </a:t>
            </a:r>
            <a:r>
              <a:rPr lang="en-US" dirty="0" err="1"/>
              <a:t>trž</a:t>
            </a:r>
            <a:r>
              <a:rPr lang="sl-SI" dirty="0"/>
              <a:t>nega</a:t>
            </a:r>
            <a:r>
              <a:rPr lang="en-US" dirty="0"/>
              <a:t> </a:t>
            </a:r>
            <a:r>
              <a:rPr lang="en-US" dirty="0" err="1"/>
              <a:t>komuniciranja</a:t>
            </a:r>
            <a:r>
              <a:rPr lang="en-US" dirty="0"/>
              <a:t>,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kateri</a:t>
            </a:r>
            <a:r>
              <a:rPr lang="en-US" dirty="0"/>
              <a:t> se </a:t>
            </a:r>
            <a:r>
              <a:rPr lang="en-US" dirty="0" err="1"/>
              <a:t>uporabi</a:t>
            </a:r>
            <a:r>
              <a:rPr lang="en-US" dirty="0"/>
              <a:t> (</a:t>
            </a:r>
            <a:r>
              <a:rPr lang="en-US" dirty="0" err="1"/>
              <a:t>eno</a:t>
            </a:r>
            <a:r>
              <a:rPr lang="en-US" dirty="0"/>
              <a:t> </a:t>
            </a:r>
            <a:r>
              <a:rPr lang="en-US" dirty="0" err="1"/>
              <a:t>samo</a:t>
            </a:r>
            <a:r>
              <a:rPr lang="en-US" dirty="0"/>
              <a:t>) </a:t>
            </a:r>
            <a:r>
              <a:rPr lang="en-US" dirty="0" err="1"/>
              <a:t>čustvo</a:t>
            </a:r>
            <a:r>
              <a:rPr lang="en-US" dirty="0"/>
              <a:t>, da se </a:t>
            </a:r>
            <a:r>
              <a:rPr lang="en-US" dirty="0" err="1"/>
              <a:t>občinstvo</a:t>
            </a:r>
            <a:r>
              <a:rPr lang="en-US" dirty="0"/>
              <a:t> </a:t>
            </a:r>
            <a:r>
              <a:rPr lang="en-US" dirty="0" err="1"/>
              <a:t>poistoveti</a:t>
            </a:r>
            <a:r>
              <a:rPr lang="en-US" dirty="0"/>
              <a:t> z </a:t>
            </a:r>
            <a:r>
              <a:rPr lang="en-US" dirty="0" err="1"/>
              <a:t>izdelkom</a:t>
            </a:r>
            <a:r>
              <a:rPr lang="en-US" dirty="0"/>
              <a:t> in ga </a:t>
            </a:r>
            <a:r>
              <a:rPr lang="en-US" dirty="0" err="1"/>
              <a:t>kupi</a:t>
            </a:r>
            <a:r>
              <a:rPr lang="en-US" dirty="0"/>
              <a:t>. </a:t>
            </a:r>
            <a:r>
              <a:rPr lang="en-US" dirty="0" err="1"/>
              <a:t>Čustva</a:t>
            </a:r>
            <a:r>
              <a:rPr lang="en-US" dirty="0"/>
              <a:t> v </a:t>
            </a:r>
            <a:r>
              <a:rPr lang="en-US" dirty="0" err="1"/>
              <a:t>trženju</a:t>
            </a:r>
            <a:r>
              <a:rPr lang="en-US" dirty="0"/>
              <a:t>, </a:t>
            </a:r>
            <a:r>
              <a:rPr lang="en-US" dirty="0" err="1"/>
              <a:t>kot</a:t>
            </a:r>
            <a:r>
              <a:rPr lang="en-US" dirty="0"/>
              <a:t> so </a:t>
            </a:r>
            <a:r>
              <a:rPr lang="en-US" dirty="0" err="1"/>
              <a:t>jeza</a:t>
            </a:r>
            <a:r>
              <a:rPr lang="en-US" dirty="0"/>
              <a:t>, </a:t>
            </a:r>
            <a:r>
              <a:rPr lang="en-US" dirty="0" err="1"/>
              <a:t>sreča</a:t>
            </a:r>
            <a:r>
              <a:rPr lang="en-US" dirty="0"/>
              <a:t>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sočutje</a:t>
            </a:r>
            <a:r>
              <a:rPr lang="en-US" dirty="0"/>
              <a:t>, </a:t>
            </a:r>
            <a:r>
              <a:rPr lang="en-US" dirty="0" err="1"/>
              <a:t>dajejo</a:t>
            </a:r>
            <a:r>
              <a:rPr lang="en-US" dirty="0"/>
              <a:t> </a:t>
            </a:r>
            <a:r>
              <a:rPr lang="en-US" dirty="0" err="1"/>
              <a:t>izkušnji</a:t>
            </a:r>
            <a:r>
              <a:rPr lang="en-US" dirty="0"/>
              <a:t> z </a:t>
            </a:r>
            <a:r>
              <a:rPr lang="en-US" dirty="0" err="1"/>
              <a:t>blagovno</a:t>
            </a:r>
            <a:r>
              <a:rPr lang="en-US" dirty="0"/>
              <a:t> </a:t>
            </a:r>
            <a:r>
              <a:rPr lang="en-US" dirty="0" err="1"/>
              <a:t>znamko</a:t>
            </a:r>
            <a:r>
              <a:rPr lang="en-US" dirty="0"/>
              <a:t>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izdelkom</a:t>
            </a:r>
            <a:r>
              <a:rPr lang="en-US" dirty="0"/>
              <a:t> </a:t>
            </a:r>
            <a:r>
              <a:rPr lang="en-US" dirty="0" err="1"/>
              <a:t>večji</a:t>
            </a:r>
            <a:r>
              <a:rPr lang="en-US" dirty="0"/>
              <a:t> </a:t>
            </a:r>
            <a:r>
              <a:rPr lang="en-US" dirty="0" err="1"/>
              <a:t>pomen</a:t>
            </a:r>
            <a:r>
              <a:rPr lang="en-US" dirty="0"/>
              <a:t> in </a:t>
            </a:r>
            <a:r>
              <a:rPr lang="en-US" dirty="0" err="1"/>
              <a:t>globino</a:t>
            </a:r>
            <a:r>
              <a:rPr lang="en-US" dirty="0"/>
              <a:t>.</a:t>
            </a:r>
            <a:endParaRPr lang="en-I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CAD2B7-785C-4448-85DA-6D8B04B8EB0A}"/>
              </a:ext>
            </a:extLst>
          </p:cNvPr>
          <p:cNvSpPr txBox="1"/>
          <p:nvPr/>
        </p:nvSpPr>
        <p:spPr>
          <a:xfrm>
            <a:off x="-1773" y="2459477"/>
            <a:ext cx="8422291" cy="646331"/>
          </a:xfrm>
          <a:prstGeom prst="rect">
            <a:avLst/>
          </a:prstGeom>
          <a:solidFill>
            <a:srgbClr val="E43794"/>
          </a:solidFill>
        </p:spPr>
        <p:txBody>
          <a:bodyPr wrap="square">
            <a:spAutoFit/>
          </a:bodyPr>
          <a:lstStyle/>
          <a:p>
            <a:pPr algn="l"/>
            <a:r>
              <a:rPr lang="en-IE" sz="3600" b="1" i="0" dirty="0" err="1">
                <a:solidFill>
                  <a:schemeClr val="bg1"/>
                </a:solidFill>
                <a:effectLst/>
                <a:latin typeface="Avenir Black" panose="02000503020000020003"/>
              </a:rPr>
              <a:t>Elementi</a:t>
            </a:r>
            <a:r>
              <a:rPr lang="en-IE" sz="3600" b="1" i="0" dirty="0">
                <a:solidFill>
                  <a:schemeClr val="bg1"/>
                </a:solidFill>
                <a:effectLst/>
                <a:latin typeface="Avenir Black" panose="02000503020000020003"/>
              </a:rPr>
              <a:t> </a:t>
            </a:r>
            <a:r>
              <a:rPr lang="en-IE" sz="3600" b="1" i="0" dirty="0" err="1">
                <a:solidFill>
                  <a:schemeClr val="bg1"/>
                </a:solidFill>
                <a:effectLst/>
                <a:latin typeface="Avenir Black" panose="02000503020000020003"/>
              </a:rPr>
              <a:t>digitalnega</a:t>
            </a:r>
            <a:r>
              <a:rPr lang="en-IE" sz="3600" b="1" i="0" dirty="0">
                <a:solidFill>
                  <a:schemeClr val="bg1"/>
                </a:solidFill>
                <a:effectLst/>
                <a:latin typeface="Avenir Black" panose="02000503020000020003"/>
              </a:rPr>
              <a:t> </a:t>
            </a:r>
            <a:r>
              <a:rPr lang="en-IE" sz="3600" b="1" i="0" dirty="0" err="1">
                <a:solidFill>
                  <a:schemeClr val="bg1"/>
                </a:solidFill>
                <a:effectLst/>
                <a:latin typeface="Avenir Black" panose="02000503020000020003"/>
              </a:rPr>
              <a:t>pripovedovanja</a:t>
            </a:r>
            <a:r>
              <a:rPr lang="en-IE" sz="3600" b="1" i="0" dirty="0">
                <a:solidFill>
                  <a:schemeClr val="bg1"/>
                </a:solidFill>
                <a:effectLst/>
                <a:latin typeface="Avenir Black" panose="02000503020000020003"/>
              </a:rPr>
              <a:t> </a:t>
            </a:r>
            <a:r>
              <a:rPr lang="en-IE" sz="3600" b="1" i="0" dirty="0" err="1">
                <a:solidFill>
                  <a:schemeClr val="bg1"/>
                </a:solidFill>
                <a:effectLst/>
                <a:latin typeface="Avenir Black" panose="02000503020000020003"/>
              </a:rPr>
              <a:t>zgodb</a:t>
            </a:r>
            <a:endParaRPr lang="en-IE" sz="3600" b="1" i="0" dirty="0">
              <a:solidFill>
                <a:schemeClr val="bg1"/>
              </a:solidFill>
              <a:effectLst/>
              <a:latin typeface="Avenir Black" panose="02000503020000020003"/>
            </a:endParaRPr>
          </a:p>
        </p:txBody>
      </p:sp>
    </p:spTree>
    <p:extLst>
      <p:ext uri="{BB962C8B-B14F-4D97-AF65-F5344CB8AC3E}">
        <p14:creationId xmlns:p14="http://schemas.microsoft.com/office/powerpoint/2010/main" val="45925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standing in front of a building with columns&#10;&#10;Description automatically generated with low confidence">
            <a:extLst>
              <a:ext uri="{FF2B5EF4-FFF2-40B4-BE49-F238E27FC236}">
                <a16:creationId xmlns:a16="http://schemas.microsoft.com/office/drawing/2014/main" id="{CDFDCBDC-EC9E-D644-BBA5-1F1A6201E7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62" b="29962"/>
          <a:stretch/>
        </p:blipFill>
        <p:spPr>
          <a:xfrm>
            <a:off x="24103" y="-18145"/>
            <a:ext cx="12192003" cy="685800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9AC934-1EEE-6647-AF2D-C583BC6BE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2</a:t>
            </a:fld>
            <a:endParaRPr lang="fr-C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365DC4-AFFB-B947-8485-4E23BCFE37FD}"/>
              </a:ext>
            </a:extLst>
          </p:cNvPr>
          <p:cNvSpPr/>
          <p:nvPr/>
        </p:nvSpPr>
        <p:spPr bwMode="auto">
          <a:xfrm>
            <a:off x="0" y="-1"/>
            <a:ext cx="4360447" cy="3410857"/>
          </a:xfrm>
          <a:prstGeom prst="rect">
            <a:avLst/>
          </a:prstGeom>
          <a:gradFill>
            <a:gsLst>
              <a:gs pos="0">
                <a:srgbClr val="E43794"/>
              </a:gs>
              <a:gs pos="59000">
                <a:srgbClr val="E43794">
                  <a:alpha val="53000"/>
                </a:srgb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D63D344-99E5-EC4F-B215-806AD5E17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85" y="375593"/>
            <a:ext cx="2916440" cy="2662836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29394C-9D82-B548-B41D-777951D90A2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-36587" y="3242824"/>
            <a:ext cx="12265174" cy="3615176"/>
          </a:xfrm>
          <a:solidFill>
            <a:srgbClr val="FBE000"/>
          </a:solidFill>
        </p:spPr>
        <p:txBody>
          <a:bodyPr/>
          <a:lstStyle/>
          <a:p>
            <a:pPr marL="457200" indent="-304800" algn="l">
              <a:spcBef>
                <a:spcPts val="1000"/>
              </a:spcBef>
              <a:buClr>
                <a:srgbClr val="FBE000"/>
              </a:buClr>
              <a:buSzPts val="1200"/>
              <a:buFont typeface="Avenir"/>
              <a:buChar char="●"/>
            </a:pPr>
            <a:r>
              <a:rPr lang="en-US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V </a:t>
            </a:r>
            <a:r>
              <a:rPr lang="en-US" dirty="0" err="1">
                <a:solidFill>
                  <a:srgbClr val="767171"/>
                </a:solidFill>
                <a:latin typeface="+mn-lt"/>
                <a:cs typeface="Avenir" panose="020B0604020202020204" charset="0"/>
              </a:rPr>
              <a:t>tem</a:t>
            </a:r>
            <a:r>
              <a:rPr lang="en-US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 </a:t>
            </a:r>
            <a:r>
              <a:rPr lang="en-US" dirty="0" err="1">
                <a:solidFill>
                  <a:srgbClr val="767171"/>
                </a:solidFill>
                <a:latin typeface="+mn-lt"/>
                <a:cs typeface="Avenir" panose="020B0604020202020204" charset="0"/>
              </a:rPr>
              <a:t>modulu</a:t>
            </a:r>
            <a:r>
              <a:rPr lang="en-US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 </a:t>
            </a:r>
            <a:r>
              <a:rPr lang="en-US" dirty="0" err="1">
                <a:solidFill>
                  <a:srgbClr val="767171"/>
                </a:solidFill>
                <a:latin typeface="+mn-lt"/>
                <a:cs typeface="Avenir" panose="020B0604020202020204" charset="0"/>
              </a:rPr>
              <a:t>boste</a:t>
            </a:r>
            <a:r>
              <a:rPr lang="en-US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 </a:t>
            </a:r>
            <a:r>
              <a:rPr lang="en-US" dirty="0" err="1">
                <a:solidFill>
                  <a:srgbClr val="767171"/>
                </a:solidFill>
                <a:latin typeface="+mn-lt"/>
                <a:cs typeface="Avenir" panose="020B0604020202020204" charset="0"/>
              </a:rPr>
              <a:t>izvedeli</a:t>
            </a:r>
            <a:r>
              <a:rPr lang="en-US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, </a:t>
            </a:r>
            <a:r>
              <a:rPr lang="en-US" dirty="0" err="1">
                <a:solidFill>
                  <a:srgbClr val="767171"/>
                </a:solidFill>
                <a:latin typeface="+mn-lt"/>
                <a:cs typeface="Avenir" panose="020B0604020202020204" charset="0"/>
              </a:rPr>
              <a:t>kako</a:t>
            </a:r>
            <a:r>
              <a:rPr lang="en-US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:</a:t>
            </a:r>
          </a:p>
          <a:p>
            <a:pPr marL="970590" lvl="2" indent="-342900">
              <a:spcBef>
                <a:spcPts val="1000"/>
              </a:spcBef>
              <a:buClr>
                <a:srgbClr val="E43794"/>
              </a:buClr>
              <a:buSzPts val="1200"/>
              <a:buFont typeface="Wingdings" panose="05000000000000000000" pitchFamily="2" charset="2"/>
              <a:buChar char="§"/>
            </a:pPr>
            <a:r>
              <a:rPr lang="en-GB" sz="2400" dirty="0" err="1">
                <a:solidFill>
                  <a:srgbClr val="767171"/>
                </a:solidFill>
                <a:latin typeface="+mn-lt"/>
                <a:cs typeface="Avenir" panose="020B0604020202020204" charset="0"/>
                <a:sym typeface="Avenir"/>
              </a:rPr>
              <a:t>Razlikova</a:t>
            </a:r>
            <a:r>
              <a:rPr lang="sl-SI" sz="2400" dirty="0">
                <a:solidFill>
                  <a:srgbClr val="767171"/>
                </a:solidFill>
                <a:latin typeface="+mn-lt"/>
                <a:cs typeface="Avenir" panose="020B0604020202020204" charset="0"/>
                <a:sym typeface="Avenir"/>
              </a:rPr>
              <a:t>ti</a:t>
            </a:r>
            <a:r>
              <a:rPr lang="en-GB" sz="2400" dirty="0">
                <a:solidFill>
                  <a:srgbClr val="767171"/>
                </a:solidFill>
                <a:latin typeface="+mn-lt"/>
                <a:cs typeface="Avenir" panose="020B0604020202020204" charset="0"/>
                <a:sym typeface="Avenir"/>
              </a:rPr>
              <a:t> med </a:t>
            </a:r>
            <a:r>
              <a:rPr lang="en-GB" sz="2400" dirty="0" err="1">
                <a:solidFill>
                  <a:srgbClr val="767171"/>
                </a:solidFill>
                <a:latin typeface="+mn-lt"/>
                <a:cs typeface="Avenir" panose="020B0604020202020204" charset="0"/>
                <a:sym typeface="Avenir"/>
              </a:rPr>
              <a:t>trženjem</a:t>
            </a:r>
            <a:r>
              <a:rPr lang="en-GB" sz="2400" dirty="0">
                <a:solidFill>
                  <a:srgbClr val="767171"/>
                </a:solidFill>
                <a:latin typeface="+mn-lt"/>
                <a:cs typeface="Avenir" panose="020B0604020202020204" charset="0"/>
                <a:sym typeface="Avenir"/>
              </a:rPr>
              <a:t> in </a:t>
            </a:r>
            <a:r>
              <a:rPr lang="en-GB" sz="2400" dirty="0" err="1">
                <a:solidFill>
                  <a:srgbClr val="767171"/>
                </a:solidFill>
                <a:latin typeface="+mn-lt"/>
                <a:cs typeface="Avenir" panose="020B0604020202020204" charset="0"/>
                <a:sym typeface="Avenir"/>
              </a:rPr>
              <a:t>digitalnim</a:t>
            </a:r>
            <a:r>
              <a:rPr lang="en-GB" sz="2400" dirty="0">
                <a:solidFill>
                  <a:srgbClr val="767171"/>
                </a:solidFill>
                <a:latin typeface="+mn-lt"/>
                <a:cs typeface="Avenir" panose="020B0604020202020204" charset="0"/>
                <a:sym typeface="Avenir"/>
              </a:rPr>
              <a:t> </a:t>
            </a:r>
            <a:r>
              <a:rPr lang="en-GB" sz="2400" dirty="0" err="1">
                <a:solidFill>
                  <a:srgbClr val="767171"/>
                </a:solidFill>
                <a:latin typeface="+mn-lt"/>
                <a:cs typeface="Avenir" panose="020B0604020202020204" charset="0"/>
                <a:sym typeface="Avenir"/>
              </a:rPr>
              <a:t>trženjem</a:t>
            </a:r>
            <a:endParaRPr lang="sl-SI" sz="2400" dirty="0">
              <a:solidFill>
                <a:srgbClr val="767171"/>
              </a:solidFill>
              <a:latin typeface="+mn-lt"/>
              <a:cs typeface="Avenir" panose="020B0604020202020204" charset="0"/>
              <a:sym typeface="Avenir"/>
            </a:endParaRPr>
          </a:p>
          <a:p>
            <a:pPr marL="970590" lvl="2" indent="-342900">
              <a:spcBef>
                <a:spcPts val="1000"/>
              </a:spcBef>
              <a:buClr>
                <a:srgbClr val="E43794"/>
              </a:buClr>
              <a:buSzPts val="1200"/>
              <a:buFont typeface="Wingdings" panose="05000000000000000000" pitchFamily="2" charset="2"/>
              <a:buChar char="§"/>
            </a:pPr>
            <a:r>
              <a:rPr lang="sl-SI" sz="2400" dirty="0">
                <a:solidFill>
                  <a:srgbClr val="767171"/>
                </a:solidFill>
                <a:latin typeface="+mn-lt"/>
                <a:cs typeface="Avenir" panose="020B0604020202020204" charset="0"/>
                <a:sym typeface="Avenir"/>
              </a:rPr>
              <a:t>R</a:t>
            </a:r>
            <a:r>
              <a:rPr lang="en-GB" sz="2400" dirty="0" err="1">
                <a:solidFill>
                  <a:srgbClr val="767171"/>
                </a:solidFill>
                <a:latin typeface="+mn-lt"/>
                <a:cs typeface="Avenir" panose="020B0604020202020204" charset="0"/>
                <a:sym typeface="Avenir"/>
              </a:rPr>
              <a:t>azložiti</a:t>
            </a:r>
            <a:r>
              <a:rPr lang="en-GB" sz="2400" dirty="0">
                <a:solidFill>
                  <a:srgbClr val="767171"/>
                </a:solidFill>
                <a:latin typeface="+mn-lt"/>
                <a:cs typeface="Avenir" panose="020B0604020202020204" charset="0"/>
                <a:sym typeface="Avenir"/>
              </a:rPr>
              <a:t> in </a:t>
            </a:r>
            <a:r>
              <a:rPr lang="en-GB" sz="2400" dirty="0" err="1">
                <a:solidFill>
                  <a:srgbClr val="767171"/>
                </a:solidFill>
                <a:latin typeface="+mn-lt"/>
                <a:cs typeface="Avenir" panose="020B0604020202020204" charset="0"/>
                <a:sym typeface="Avenir"/>
              </a:rPr>
              <a:t>uporabiti</a:t>
            </a:r>
            <a:r>
              <a:rPr lang="en-GB" sz="2400" dirty="0">
                <a:solidFill>
                  <a:srgbClr val="767171"/>
                </a:solidFill>
                <a:latin typeface="+mn-lt"/>
                <a:cs typeface="Avenir" panose="020B0604020202020204" charset="0"/>
                <a:sym typeface="Avenir"/>
              </a:rPr>
              <a:t> </a:t>
            </a:r>
            <a:r>
              <a:rPr lang="en-GB" sz="2400" dirty="0" err="1">
                <a:solidFill>
                  <a:srgbClr val="767171"/>
                </a:solidFill>
                <a:latin typeface="+mn-lt"/>
                <a:cs typeface="Avenir" panose="020B0604020202020204" charset="0"/>
                <a:sym typeface="Avenir"/>
              </a:rPr>
              <a:t>elemente</a:t>
            </a:r>
            <a:r>
              <a:rPr lang="en-GB" sz="2400" dirty="0">
                <a:solidFill>
                  <a:srgbClr val="767171"/>
                </a:solidFill>
                <a:latin typeface="+mn-lt"/>
                <a:cs typeface="Avenir" panose="020B0604020202020204" charset="0"/>
                <a:sym typeface="Avenir"/>
              </a:rPr>
              <a:t> </a:t>
            </a:r>
            <a:r>
              <a:rPr lang="en-GB" sz="2400" dirty="0" err="1">
                <a:solidFill>
                  <a:srgbClr val="767171"/>
                </a:solidFill>
                <a:latin typeface="+mn-lt"/>
                <a:cs typeface="Avenir" panose="020B0604020202020204" charset="0"/>
                <a:sym typeface="Avenir"/>
              </a:rPr>
              <a:t>digitalnega</a:t>
            </a:r>
            <a:r>
              <a:rPr lang="en-GB" sz="2400" dirty="0">
                <a:solidFill>
                  <a:srgbClr val="767171"/>
                </a:solidFill>
                <a:latin typeface="+mn-lt"/>
                <a:cs typeface="Avenir" panose="020B0604020202020204" charset="0"/>
                <a:sym typeface="Avenir"/>
              </a:rPr>
              <a:t> </a:t>
            </a:r>
            <a:r>
              <a:rPr lang="en-GB" sz="2400" dirty="0" err="1">
                <a:solidFill>
                  <a:srgbClr val="767171"/>
                </a:solidFill>
                <a:latin typeface="+mn-lt"/>
                <a:cs typeface="Avenir" panose="020B0604020202020204" charset="0"/>
                <a:sym typeface="Avenir"/>
              </a:rPr>
              <a:t>pripovedovanja</a:t>
            </a:r>
            <a:r>
              <a:rPr lang="en-GB" sz="2400" dirty="0">
                <a:solidFill>
                  <a:srgbClr val="767171"/>
                </a:solidFill>
                <a:latin typeface="+mn-lt"/>
                <a:cs typeface="Avenir" panose="020B0604020202020204" charset="0"/>
                <a:sym typeface="Avenir"/>
              </a:rPr>
              <a:t> </a:t>
            </a:r>
            <a:r>
              <a:rPr lang="en-GB" sz="2400" dirty="0" err="1">
                <a:solidFill>
                  <a:srgbClr val="767171"/>
                </a:solidFill>
                <a:latin typeface="+mn-lt"/>
                <a:cs typeface="Avenir" panose="020B0604020202020204" charset="0"/>
                <a:sym typeface="Avenir"/>
              </a:rPr>
              <a:t>zgodb</a:t>
            </a:r>
            <a:r>
              <a:rPr lang="en-GB" sz="2400" dirty="0">
                <a:solidFill>
                  <a:srgbClr val="767171"/>
                </a:solidFill>
                <a:latin typeface="+mn-lt"/>
                <a:cs typeface="Avenir" panose="020B0604020202020204" charset="0"/>
                <a:sym typeface="Avenir"/>
              </a:rPr>
              <a:t> </a:t>
            </a:r>
            <a:r>
              <a:rPr lang="en-GB" sz="2400" dirty="0" err="1">
                <a:solidFill>
                  <a:srgbClr val="767171"/>
                </a:solidFill>
                <a:latin typeface="+mn-lt"/>
                <a:cs typeface="Avenir" panose="020B0604020202020204" charset="0"/>
                <a:sym typeface="Avenir"/>
              </a:rPr>
              <a:t>kot</a:t>
            </a:r>
            <a:r>
              <a:rPr lang="en-GB" sz="2400" dirty="0">
                <a:solidFill>
                  <a:srgbClr val="767171"/>
                </a:solidFill>
                <a:latin typeface="+mn-lt"/>
                <a:cs typeface="Avenir" panose="020B0604020202020204" charset="0"/>
                <a:sym typeface="Avenir"/>
              </a:rPr>
              <a:t> </a:t>
            </a:r>
            <a:r>
              <a:rPr lang="en-GB" sz="2400" dirty="0" err="1">
                <a:solidFill>
                  <a:srgbClr val="767171"/>
                </a:solidFill>
                <a:latin typeface="+mn-lt"/>
                <a:cs typeface="Avenir" panose="020B0604020202020204" charset="0"/>
                <a:sym typeface="Avenir"/>
              </a:rPr>
              <a:t>ključnega</a:t>
            </a:r>
            <a:r>
              <a:rPr lang="en-GB" sz="2400" dirty="0">
                <a:solidFill>
                  <a:srgbClr val="767171"/>
                </a:solidFill>
                <a:latin typeface="+mn-lt"/>
                <a:cs typeface="Avenir" panose="020B0604020202020204" charset="0"/>
                <a:sym typeface="Avenir"/>
              </a:rPr>
              <a:t> </a:t>
            </a:r>
            <a:r>
              <a:rPr lang="en-GB" sz="2400" dirty="0" err="1">
                <a:solidFill>
                  <a:srgbClr val="767171"/>
                </a:solidFill>
                <a:latin typeface="+mn-lt"/>
                <a:cs typeface="Avenir" panose="020B0604020202020204" charset="0"/>
                <a:sym typeface="Avenir"/>
              </a:rPr>
              <a:t>trženjskega</a:t>
            </a:r>
            <a:r>
              <a:rPr lang="en-GB" sz="2400" dirty="0">
                <a:solidFill>
                  <a:srgbClr val="767171"/>
                </a:solidFill>
                <a:latin typeface="+mn-lt"/>
                <a:cs typeface="Avenir" panose="020B0604020202020204" charset="0"/>
                <a:sym typeface="Avenir"/>
              </a:rPr>
              <a:t> </a:t>
            </a:r>
            <a:r>
              <a:rPr lang="en-GB" sz="2400" dirty="0" err="1">
                <a:solidFill>
                  <a:srgbClr val="767171"/>
                </a:solidFill>
                <a:latin typeface="+mn-lt"/>
                <a:cs typeface="Avenir" panose="020B0604020202020204" charset="0"/>
                <a:sym typeface="Avenir"/>
              </a:rPr>
              <a:t>orodja</a:t>
            </a:r>
            <a:r>
              <a:rPr lang="en-GB" sz="2400" dirty="0">
                <a:solidFill>
                  <a:srgbClr val="767171"/>
                </a:solidFill>
                <a:latin typeface="+mn-lt"/>
                <a:cs typeface="Avenir" panose="020B0604020202020204" charset="0"/>
                <a:sym typeface="Avenir"/>
              </a:rPr>
              <a:t> 21. </a:t>
            </a:r>
            <a:r>
              <a:rPr lang="en-GB" sz="2400" dirty="0" err="1">
                <a:solidFill>
                  <a:srgbClr val="767171"/>
                </a:solidFill>
                <a:latin typeface="+mn-lt"/>
                <a:cs typeface="Avenir" panose="020B0604020202020204" charset="0"/>
                <a:sym typeface="Avenir"/>
              </a:rPr>
              <a:t>stoletja</a:t>
            </a:r>
            <a:endParaRPr lang="sl-SI" sz="2400" dirty="0">
              <a:solidFill>
                <a:srgbClr val="767171"/>
              </a:solidFill>
              <a:latin typeface="+mn-lt"/>
              <a:cs typeface="Avenir" panose="020B0604020202020204" charset="0"/>
              <a:sym typeface="Avenir"/>
            </a:endParaRPr>
          </a:p>
          <a:p>
            <a:pPr marL="970590" lvl="2" indent="-342900">
              <a:spcBef>
                <a:spcPts val="1000"/>
              </a:spcBef>
              <a:buClr>
                <a:srgbClr val="E43794"/>
              </a:buClr>
              <a:buSzPts val="1200"/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rgbClr val="767171"/>
                </a:solidFill>
                <a:latin typeface="+mn-lt"/>
                <a:cs typeface="Avenir" panose="020B0604020202020204" charset="0"/>
              </a:rPr>
              <a:t>Razložit</a:t>
            </a:r>
            <a:r>
              <a:rPr lang="sl-SI" sz="2400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i</a:t>
            </a:r>
            <a:r>
              <a:rPr lang="en-US" sz="2400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 in </a:t>
            </a:r>
            <a:r>
              <a:rPr lang="en-US" sz="2400" dirty="0" err="1">
                <a:solidFill>
                  <a:srgbClr val="767171"/>
                </a:solidFill>
                <a:latin typeface="+mn-lt"/>
                <a:cs typeface="Avenir" panose="020B0604020202020204" charset="0"/>
              </a:rPr>
              <a:t>uporabit</a:t>
            </a:r>
            <a:r>
              <a:rPr lang="sl-SI" sz="2400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i</a:t>
            </a:r>
            <a:r>
              <a:rPr lang="en-US" sz="2400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 </a:t>
            </a:r>
            <a:r>
              <a:rPr lang="en-US" sz="2400" dirty="0" err="1">
                <a:solidFill>
                  <a:srgbClr val="767171"/>
                </a:solidFill>
                <a:latin typeface="+mn-lt"/>
                <a:cs typeface="Avenir" panose="020B0604020202020204" charset="0"/>
              </a:rPr>
              <a:t>vsebine</a:t>
            </a:r>
            <a:r>
              <a:rPr lang="en-US" sz="2400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, ki </a:t>
            </a:r>
            <a:r>
              <a:rPr lang="en-US" sz="2400" dirty="0" err="1">
                <a:solidFill>
                  <a:srgbClr val="767171"/>
                </a:solidFill>
                <a:latin typeface="+mn-lt"/>
                <a:cs typeface="Avenir" panose="020B0604020202020204" charset="0"/>
              </a:rPr>
              <a:t>jih</a:t>
            </a:r>
            <a:r>
              <a:rPr lang="en-US" sz="2400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 </a:t>
            </a:r>
            <a:r>
              <a:rPr lang="en-US" sz="2400" dirty="0" err="1">
                <a:solidFill>
                  <a:srgbClr val="767171"/>
                </a:solidFill>
                <a:latin typeface="+mn-lt"/>
                <a:cs typeface="Avenir" panose="020B0604020202020204" charset="0"/>
              </a:rPr>
              <a:t>ustvar</a:t>
            </a:r>
            <a:r>
              <a:rPr lang="sl-SI" sz="2400" dirty="0" err="1">
                <a:solidFill>
                  <a:srgbClr val="767171"/>
                </a:solidFill>
                <a:latin typeface="+mn-lt"/>
                <a:cs typeface="Avenir" panose="020B0604020202020204" charset="0"/>
              </a:rPr>
              <a:t>jajo</a:t>
            </a:r>
            <a:r>
              <a:rPr lang="en-US" sz="2400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 </a:t>
            </a:r>
            <a:r>
              <a:rPr lang="en-US" sz="2400" dirty="0" err="1">
                <a:solidFill>
                  <a:srgbClr val="767171"/>
                </a:solidFill>
                <a:latin typeface="+mn-lt"/>
                <a:cs typeface="Avenir" panose="020B0604020202020204" charset="0"/>
              </a:rPr>
              <a:t>uporabniki</a:t>
            </a:r>
            <a:r>
              <a:rPr lang="en-US" sz="2400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, v </a:t>
            </a:r>
            <a:r>
              <a:rPr lang="sl-SI" sz="2400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vaših</a:t>
            </a:r>
            <a:r>
              <a:rPr lang="en-US" sz="2400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 </a:t>
            </a:r>
            <a:r>
              <a:rPr lang="en-US" sz="2400" dirty="0" err="1">
                <a:solidFill>
                  <a:srgbClr val="767171"/>
                </a:solidFill>
                <a:latin typeface="+mn-lt"/>
                <a:cs typeface="Avenir" panose="020B0604020202020204" charset="0"/>
              </a:rPr>
              <a:t>trženjskih</a:t>
            </a:r>
            <a:r>
              <a:rPr lang="en-US" sz="2400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 </a:t>
            </a:r>
            <a:r>
              <a:rPr lang="en-US" sz="2400" dirty="0" err="1">
                <a:solidFill>
                  <a:srgbClr val="767171"/>
                </a:solidFill>
                <a:latin typeface="+mn-lt"/>
                <a:cs typeface="Avenir" panose="020B0604020202020204" charset="0"/>
              </a:rPr>
              <a:t>prizadevanjih</a:t>
            </a:r>
            <a:endParaRPr lang="sl-SI" sz="2400" dirty="0">
              <a:solidFill>
                <a:srgbClr val="767171"/>
              </a:solidFill>
              <a:latin typeface="+mn-lt"/>
              <a:cs typeface="Avenir" panose="020B0604020202020204" charset="0"/>
            </a:endParaRPr>
          </a:p>
          <a:p>
            <a:pPr marL="970590" lvl="2" indent="-342900">
              <a:spcBef>
                <a:spcPts val="1000"/>
              </a:spcBef>
              <a:buClr>
                <a:srgbClr val="E43794"/>
              </a:buClr>
              <a:buSzPts val="1200"/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rgbClr val="767171"/>
                </a:solidFill>
                <a:latin typeface="+mn-lt"/>
                <a:cs typeface="Avenir" panose="020B0604020202020204" charset="0"/>
              </a:rPr>
              <a:t>Ovrednotit</a:t>
            </a:r>
            <a:r>
              <a:rPr lang="sl-SI" sz="2400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i</a:t>
            </a:r>
            <a:r>
              <a:rPr lang="en-US" sz="2400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 </a:t>
            </a:r>
            <a:r>
              <a:rPr lang="en-US" sz="2400" dirty="0" err="1">
                <a:solidFill>
                  <a:srgbClr val="767171"/>
                </a:solidFill>
                <a:latin typeface="+mn-lt"/>
                <a:cs typeface="Avenir" panose="020B0604020202020204" charset="0"/>
              </a:rPr>
              <a:t>študije</a:t>
            </a:r>
            <a:r>
              <a:rPr lang="en-US" sz="2400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 </a:t>
            </a:r>
            <a:r>
              <a:rPr lang="en-US" sz="2400" dirty="0" err="1">
                <a:solidFill>
                  <a:srgbClr val="767171"/>
                </a:solidFill>
                <a:latin typeface="+mn-lt"/>
                <a:cs typeface="Avenir" panose="020B0604020202020204" charset="0"/>
              </a:rPr>
              <a:t>primerov</a:t>
            </a:r>
            <a:r>
              <a:rPr lang="en-US" sz="2400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 </a:t>
            </a:r>
            <a:r>
              <a:rPr lang="en-US" sz="2400" dirty="0" err="1">
                <a:solidFill>
                  <a:srgbClr val="767171"/>
                </a:solidFill>
                <a:latin typeface="+mn-lt"/>
                <a:cs typeface="Avenir" panose="020B0604020202020204" charset="0"/>
              </a:rPr>
              <a:t>najboljših</a:t>
            </a:r>
            <a:r>
              <a:rPr lang="en-US" sz="2400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 </a:t>
            </a:r>
            <a:r>
              <a:rPr lang="en-US" sz="2400" dirty="0" err="1">
                <a:solidFill>
                  <a:srgbClr val="767171"/>
                </a:solidFill>
                <a:latin typeface="+mn-lt"/>
                <a:cs typeface="Avenir" panose="020B0604020202020204" charset="0"/>
              </a:rPr>
              <a:t>praks</a:t>
            </a:r>
            <a:r>
              <a:rPr lang="en-US" sz="2400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 </a:t>
            </a:r>
            <a:r>
              <a:rPr lang="en-US" sz="2400" dirty="0" err="1">
                <a:solidFill>
                  <a:srgbClr val="767171"/>
                </a:solidFill>
                <a:latin typeface="+mn-lt"/>
                <a:cs typeface="Avenir" panose="020B0604020202020204" charset="0"/>
              </a:rPr>
              <a:t>digitalnega</a:t>
            </a:r>
            <a:r>
              <a:rPr lang="en-US" sz="2400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 </a:t>
            </a:r>
            <a:r>
              <a:rPr lang="en-US" sz="2400" dirty="0" err="1">
                <a:solidFill>
                  <a:srgbClr val="767171"/>
                </a:solidFill>
                <a:latin typeface="+mn-lt"/>
                <a:cs typeface="Avenir" panose="020B0604020202020204" charset="0"/>
              </a:rPr>
              <a:t>pripovedovanja</a:t>
            </a:r>
            <a:r>
              <a:rPr lang="en-US" sz="2400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 </a:t>
            </a:r>
            <a:r>
              <a:rPr lang="en-US" sz="2400" dirty="0" err="1">
                <a:solidFill>
                  <a:srgbClr val="767171"/>
                </a:solidFill>
                <a:latin typeface="+mn-lt"/>
                <a:cs typeface="Avenir" panose="020B0604020202020204" charset="0"/>
              </a:rPr>
              <a:t>zgodb</a:t>
            </a:r>
            <a:r>
              <a:rPr lang="en-US" sz="2400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 in </a:t>
            </a:r>
            <a:r>
              <a:rPr lang="en-US" sz="2400" dirty="0" err="1">
                <a:solidFill>
                  <a:srgbClr val="767171"/>
                </a:solidFill>
                <a:latin typeface="+mn-lt"/>
                <a:cs typeface="Avenir" panose="020B0604020202020204" charset="0"/>
              </a:rPr>
              <a:t>vsebin</a:t>
            </a:r>
            <a:r>
              <a:rPr lang="en-US" sz="2400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, ki </a:t>
            </a:r>
            <a:r>
              <a:rPr lang="en-US" sz="2400" dirty="0" err="1">
                <a:solidFill>
                  <a:srgbClr val="767171"/>
                </a:solidFill>
                <a:latin typeface="+mn-lt"/>
                <a:cs typeface="Avenir" panose="020B0604020202020204" charset="0"/>
              </a:rPr>
              <a:t>jih</a:t>
            </a:r>
            <a:r>
              <a:rPr lang="en-US" sz="2400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 </a:t>
            </a:r>
            <a:r>
              <a:rPr lang="en-US" sz="2400" dirty="0" err="1">
                <a:solidFill>
                  <a:srgbClr val="767171"/>
                </a:solidFill>
                <a:latin typeface="+mn-lt"/>
                <a:cs typeface="Avenir" panose="020B0604020202020204" charset="0"/>
              </a:rPr>
              <a:t>ustvarjajo</a:t>
            </a:r>
            <a:r>
              <a:rPr lang="en-US" sz="2400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 </a:t>
            </a:r>
            <a:r>
              <a:rPr lang="en-US" sz="2400" dirty="0" err="1">
                <a:solidFill>
                  <a:srgbClr val="767171"/>
                </a:solidFill>
                <a:latin typeface="+mn-lt"/>
                <a:cs typeface="Avenir" panose="020B0604020202020204" charset="0"/>
              </a:rPr>
              <a:t>uporabniki</a:t>
            </a:r>
            <a:r>
              <a:rPr lang="en-US" sz="2400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, v </a:t>
            </a:r>
            <a:r>
              <a:rPr lang="en-US" sz="2400" dirty="0" err="1">
                <a:solidFill>
                  <a:srgbClr val="767171"/>
                </a:solidFill>
                <a:latin typeface="+mn-lt"/>
                <a:cs typeface="Avenir" panose="020B0604020202020204" charset="0"/>
              </a:rPr>
              <a:t>praksi</a:t>
            </a:r>
            <a:endParaRPr lang="sl-SI" sz="2400" dirty="0">
              <a:solidFill>
                <a:srgbClr val="767171"/>
              </a:solidFill>
              <a:latin typeface="+mn-lt"/>
              <a:cs typeface="Avenir" panose="020B0604020202020204" charset="0"/>
            </a:endParaRPr>
          </a:p>
          <a:p>
            <a:pPr marL="970590" lvl="2" indent="-342900">
              <a:spcBef>
                <a:spcPts val="1000"/>
              </a:spcBef>
              <a:buClr>
                <a:srgbClr val="E43794"/>
              </a:buClr>
              <a:buSzPts val="1200"/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rgbClr val="767171"/>
                </a:solidFill>
                <a:latin typeface="+mn-lt"/>
                <a:cs typeface="Avenir" panose="020B0604020202020204" charset="0"/>
              </a:rPr>
              <a:t>Spomnit</a:t>
            </a:r>
            <a:r>
              <a:rPr lang="sl-SI" sz="2400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i</a:t>
            </a:r>
            <a:r>
              <a:rPr lang="en-US" sz="2400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 se 5 </a:t>
            </a:r>
            <a:r>
              <a:rPr lang="en-US" sz="2400" dirty="0" err="1">
                <a:solidFill>
                  <a:srgbClr val="767171"/>
                </a:solidFill>
                <a:latin typeface="+mn-lt"/>
                <a:cs typeface="Avenir" panose="020B0604020202020204" charset="0"/>
              </a:rPr>
              <a:t>uporabnih</a:t>
            </a:r>
            <a:r>
              <a:rPr lang="en-US" sz="2400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 </a:t>
            </a:r>
            <a:r>
              <a:rPr lang="en-US" sz="2400" dirty="0" err="1">
                <a:solidFill>
                  <a:srgbClr val="767171"/>
                </a:solidFill>
                <a:latin typeface="+mn-lt"/>
                <a:cs typeface="Avenir" panose="020B0604020202020204" charset="0"/>
              </a:rPr>
              <a:t>orodij</a:t>
            </a:r>
            <a:r>
              <a:rPr lang="en-US" sz="2400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, ki </a:t>
            </a:r>
            <a:r>
              <a:rPr lang="en-US" sz="2400" dirty="0" err="1">
                <a:solidFill>
                  <a:srgbClr val="767171"/>
                </a:solidFill>
                <a:latin typeface="+mn-lt"/>
                <a:cs typeface="Avenir" panose="020B0604020202020204" charset="0"/>
              </a:rPr>
              <a:t>jih</a:t>
            </a:r>
            <a:r>
              <a:rPr lang="en-US" sz="2400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 </a:t>
            </a:r>
            <a:r>
              <a:rPr lang="en-US" sz="2400" dirty="0" err="1">
                <a:solidFill>
                  <a:srgbClr val="767171"/>
                </a:solidFill>
                <a:latin typeface="+mn-lt"/>
                <a:cs typeface="Avenir" panose="020B0604020202020204" charset="0"/>
              </a:rPr>
              <a:t>lahko</a:t>
            </a:r>
            <a:r>
              <a:rPr lang="en-US" sz="2400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 </a:t>
            </a:r>
            <a:r>
              <a:rPr lang="en-US" sz="2400" dirty="0" err="1">
                <a:solidFill>
                  <a:srgbClr val="767171"/>
                </a:solidFill>
                <a:latin typeface="+mn-lt"/>
                <a:cs typeface="Avenir" panose="020B0604020202020204" charset="0"/>
              </a:rPr>
              <a:t>uporabite</a:t>
            </a:r>
            <a:r>
              <a:rPr lang="en-US" sz="2400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 </a:t>
            </a:r>
            <a:r>
              <a:rPr lang="en-US" sz="2400" dirty="0" err="1">
                <a:solidFill>
                  <a:srgbClr val="767171"/>
                </a:solidFill>
                <a:latin typeface="+mn-lt"/>
                <a:cs typeface="Avenir" panose="020B0604020202020204" charset="0"/>
              </a:rPr>
              <a:t>pri</a:t>
            </a:r>
            <a:r>
              <a:rPr lang="en-US" sz="2400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 </a:t>
            </a:r>
            <a:r>
              <a:rPr lang="en-US" sz="2400" dirty="0" err="1">
                <a:solidFill>
                  <a:srgbClr val="767171"/>
                </a:solidFill>
                <a:latin typeface="+mn-lt"/>
                <a:cs typeface="Avenir" panose="020B0604020202020204" charset="0"/>
              </a:rPr>
              <a:t>digitalnem</a:t>
            </a:r>
            <a:r>
              <a:rPr lang="en-US" sz="2400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 </a:t>
            </a:r>
            <a:r>
              <a:rPr lang="en-US" sz="2400" dirty="0" err="1">
                <a:solidFill>
                  <a:srgbClr val="767171"/>
                </a:solidFill>
                <a:latin typeface="+mn-lt"/>
                <a:cs typeface="Avenir" panose="020B0604020202020204" charset="0"/>
              </a:rPr>
              <a:t>trženju</a:t>
            </a:r>
            <a:r>
              <a:rPr lang="en-US" sz="2400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 </a:t>
            </a:r>
            <a:r>
              <a:rPr lang="sl-SI" sz="2400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vaše</a:t>
            </a:r>
            <a:r>
              <a:rPr lang="en-US" sz="2400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 </a:t>
            </a:r>
            <a:r>
              <a:rPr lang="en-US" sz="2400" dirty="0" err="1">
                <a:solidFill>
                  <a:srgbClr val="767171"/>
                </a:solidFill>
                <a:latin typeface="+mn-lt"/>
                <a:cs typeface="Avenir" panose="020B0604020202020204" charset="0"/>
              </a:rPr>
              <a:t>digitalne</a:t>
            </a:r>
            <a:r>
              <a:rPr lang="en-US" sz="2400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 </a:t>
            </a:r>
            <a:r>
              <a:rPr lang="en-US" sz="2400" dirty="0" err="1">
                <a:solidFill>
                  <a:srgbClr val="767171"/>
                </a:solidFill>
                <a:latin typeface="+mn-lt"/>
                <a:cs typeface="Avenir" panose="020B0604020202020204" charset="0"/>
              </a:rPr>
              <a:t>izkušnje</a:t>
            </a:r>
            <a:r>
              <a:rPr lang="en-US" sz="2400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 </a:t>
            </a:r>
            <a:r>
              <a:rPr lang="en-US" sz="2400" dirty="0" err="1">
                <a:solidFill>
                  <a:srgbClr val="767171"/>
                </a:solidFill>
                <a:latin typeface="+mn-lt"/>
                <a:cs typeface="Avenir" panose="020B0604020202020204" charset="0"/>
              </a:rPr>
              <a:t>kulturne</a:t>
            </a:r>
            <a:r>
              <a:rPr lang="en-US" sz="2400" dirty="0">
                <a:solidFill>
                  <a:srgbClr val="767171"/>
                </a:solidFill>
                <a:latin typeface="+mn-lt"/>
                <a:cs typeface="Avenir" panose="020B0604020202020204" charset="0"/>
              </a:rPr>
              <a:t> </a:t>
            </a:r>
            <a:r>
              <a:rPr lang="en-US" sz="2400" dirty="0" err="1">
                <a:solidFill>
                  <a:srgbClr val="767171"/>
                </a:solidFill>
                <a:latin typeface="+mn-lt"/>
                <a:cs typeface="Avenir" panose="020B0604020202020204" charset="0"/>
              </a:rPr>
              <a:t>dediščine</a:t>
            </a:r>
            <a:endParaRPr lang="en-US" sz="2400" dirty="0">
              <a:solidFill>
                <a:srgbClr val="767171"/>
              </a:solidFill>
              <a:latin typeface="+mn-lt"/>
              <a:cs typeface="Calibri" panose="020F0502020204030204" pitchFamily="34" charset="0"/>
            </a:endParaRPr>
          </a:p>
          <a:p>
            <a:pPr marL="627690" lvl="2">
              <a:spcBef>
                <a:spcPts val="1000"/>
              </a:spcBef>
              <a:buClr>
                <a:srgbClr val="E43794"/>
              </a:buClr>
              <a:buSzPts val="1200"/>
            </a:pPr>
            <a:endParaRPr lang="en-US" sz="2400" dirty="0">
              <a:solidFill>
                <a:srgbClr val="76717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Clr>
                <a:srgbClr val="FBE000"/>
              </a:buClr>
              <a:buSzPts val="1200"/>
              <a:buFont typeface="Avenir"/>
              <a:buChar char="●"/>
            </a:pPr>
            <a:endParaRPr lang="en-US" dirty="0">
              <a:solidFill>
                <a:srgbClr val="76717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8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Background pattern&#10;&#10;Description automatically generated">
            <a:extLst>
              <a:ext uri="{FF2B5EF4-FFF2-40B4-BE49-F238E27FC236}">
                <a16:creationId xmlns:a16="http://schemas.microsoft.com/office/drawing/2014/main" id="{BE336552-B877-46BE-AEA4-90C7481D81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1250" b="31250"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FF7112-C499-4F90-BC34-38038B93CB1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20</a:t>
            </a:fld>
            <a:endParaRPr lang="fr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4C884F-8DDB-48F6-B75D-FCA5FE388F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l-SI" dirty="0"/>
              <a:t>Avtentičnost</a:t>
            </a:r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84E218-C88A-4112-8B4E-DD3CA7F881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err="1"/>
              <a:t>Ljudje</a:t>
            </a:r>
            <a:r>
              <a:rPr lang="en-US" dirty="0"/>
              <a:t> </a:t>
            </a:r>
            <a:r>
              <a:rPr lang="en-US" dirty="0" err="1"/>
              <a:t>lahko</a:t>
            </a:r>
            <a:r>
              <a:rPr lang="en-US" dirty="0"/>
              <a:t> </a:t>
            </a:r>
            <a:r>
              <a:rPr lang="en-US" dirty="0" err="1"/>
              <a:t>takoj</a:t>
            </a:r>
            <a:r>
              <a:rPr lang="en-US" dirty="0"/>
              <a:t> </a:t>
            </a:r>
            <a:r>
              <a:rPr lang="en-US" dirty="0" err="1"/>
              <a:t>opazijo</a:t>
            </a:r>
            <a:r>
              <a:rPr lang="en-US" dirty="0"/>
              <a:t>, </a:t>
            </a:r>
            <a:r>
              <a:rPr lang="en-US" dirty="0" err="1"/>
              <a:t>če</a:t>
            </a:r>
            <a:r>
              <a:rPr lang="en-US" dirty="0"/>
              <a:t> </a:t>
            </a:r>
            <a:r>
              <a:rPr lang="en-US" dirty="0" err="1"/>
              <a:t>zgodba</a:t>
            </a:r>
            <a:r>
              <a:rPr lang="en-US" dirty="0"/>
              <a:t> ne </a:t>
            </a:r>
            <a:r>
              <a:rPr lang="en-US" dirty="0" err="1"/>
              <a:t>ustreza</a:t>
            </a:r>
            <a:r>
              <a:rPr lang="en-US" dirty="0"/>
              <a:t> </a:t>
            </a:r>
            <a:r>
              <a:rPr lang="en-US" dirty="0" err="1"/>
              <a:t>resnici</a:t>
            </a:r>
            <a:r>
              <a:rPr lang="en-US" dirty="0"/>
              <a:t> in </a:t>
            </a:r>
            <a:r>
              <a:rPr lang="en-US" dirty="0" err="1"/>
              <a:t>vrednotam</a:t>
            </a:r>
            <a:r>
              <a:rPr lang="en-US" dirty="0"/>
              <a:t> </a:t>
            </a:r>
            <a:r>
              <a:rPr lang="en-US" dirty="0" err="1"/>
              <a:t>blagovne</a:t>
            </a:r>
            <a:r>
              <a:rPr lang="en-US" dirty="0"/>
              <a:t> </a:t>
            </a:r>
            <a:r>
              <a:rPr lang="en-US" dirty="0" err="1"/>
              <a:t>znamke</a:t>
            </a:r>
            <a:r>
              <a:rPr lang="en-US" dirty="0"/>
              <a:t>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njenih</a:t>
            </a:r>
            <a:r>
              <a:rPr lang="en-US" dirty="0"/>
              <a:t> </a:t>
            </a:r>
            <a:r>
              <a:rPr lang="en-US" dirty="0" err="1"/>
              <a:t>strank</a:t>
            </a:r>
            <a:r>
              <a:rPr lang="en-US" dirty="0"/>
              <a:t>. </a:t>
            </a:r>
            <a:r>
              <a:rPr lang="en-US" dirty="0" err="1"/>
              <a:t>Če</a:t>
            </a:r>
            <a:r>
              <a:rPr lang="en-US" dirty="0"/>
              <a:t> se </a:t>
            </a:r>
            <a:r>
              <a:rPr lang="en-US" dirty="0" err="1"/>
              <a:t>avtentičnost</a:t>
            </a:r>
            <a:r>
              <a:rPr lang="en-US" dirty="0"/>
              <a:t> v </a:t>
            </a:r>
            <a:r>
              <a:rPr lang="en-US" dirty="0" err="1"/>
              <a:t>trženju</a:t>
            </a:r>
            <a:r>
              <a:rPr lang="en-US" dirty="0"/>
              <a:t> </a:t>
            </a:r>
            <a:r>
              <a:rPr lang="en-US" dirty="0" err="1"/>
              <a:t>izvaja</a:t>
            </a:r>
            <a:r>
              <a:rPr lang="en-US" dirty="0"/>
              <a:t> </a:t>
            </a:r>
            <a:r>
              <a:rPr lang="en-US" dirty="0" err="1"/>
              <a:t>pravilno</a:t>
            </a:r>
            <a:r>
              <a:rPr lang="en-US" dirty="0"/>
              <a:t>, </a:t>
            </a:r>
            <a:r>
              <a:rPr lang="en-US" dirty="0" err="1"/>
              <a:t>vam</a:t>
            </a:r>
            <a:r>
              <a:rPr lang="en-US" dirty="0"/>
              <a:t> </a:t>
            </a:r>
            <a:r>
              <a:rPr lang="en-US" dirty="0" err="1"/>
              <a:t>pomaga</a:t>
            </a:r>
            <a:r>
              <a:rPr lang="en-US" dirty="0"/>
              <a:t> </a:t>
            </a:r>
            <a:r>
              <a:rPr lang="en-US" dirty="0" err="1"/>
              <a:t>izstopati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sicer</a:t>
            </a:r>
            <a:r>
              <a:rPr lang="en-US" dirty="0"/>
              <a:t> </a:t>
            </a:r>
            <a:r>
              <a:rPr lang="en-US" dirty="0" err="1"/>
              <a:t>glasnem</a:t>
            </a:r>
            <a:r>
              <a:rPr lang="en-US" dirty="0"/>
              <a:t> </a:t>
            </a:r>
            <a:r>
              <a:rPr lang="en-US" dirty="0" err="1"/>
              <a:t>trgu</a:t>
            </a:r>
            <a:r>
              <a:rPr lang="en-US" dirty="0"/>
              <a:t>. </a:t>
            </a:r>
            <a:r>
              <a:rPr lang="en-US" dirty="0" err="1"/>
              <a:t>Avtentičnost</a:t>
            </a:r>
            <a:r>
              <a:rPr lang="en-US" dirty="0"/>
              <a:t> je </a:t>
            </a:r>
            <a:r>
              <a:rPr lang="en-US" dirty="0" err="1"/>
              <a:t>močno</a:t>
            </a:r>
            <a:r>
              <a:rPr lang="en-US" dirty="0"/>
              <a:t> </a:t>
            </a:r>
            <a:r>
              <a:rPr lang="en-US" dirty="0" err="1"/>
              <a:t>orodje</a:t>
            </a:r>
            <a:r>
              <a:rPr lang="en-US" dirty="0"/>
              <a:t> za </a:t>
            </a:r>
            <a:r>
              <a:rPr lang="en-US" dirty="0" err="1"/>
              <a:t>vzpostavljanje</a:t>
            </a:r>
            <a:r>
              <a:rPr lang="en-US" dirty="0"/>
              <a:t> </a:t>
            </a:r>
            <a:r>
              <a:rPr lang="en-US" dirty="0" err="1"/>
              <a:t>pristnih</a:t>
            </a:r>
            <a:r>
              <a:rPr lang="en-US" dirty="0"/>
              <a:t> </a:t>
            </a:r>
            <a:r>
              <a:rPr lang="en-US" dirty="0" err="1"/>
              <a:t>stikov</a:t>
            </a:r>
            <a:r>
              <a:rPr lang="en-US" dirty="0"/>
              <a:t> z </a:t>
            </a:r>
            <a:r>
              <a:rPr lang="en-US" dirty="0" err="1"/>
              <a:t>vašim</a:t>
            </a:r>
            <a:r>
              <a:rPr lang="en-US" dirty="0"/>
              <a:t> </a:t>
            </a:r>
            <a:r>
              <a:rPr lang="en-US" dirty="0" err="1"/>
              <a:t>občinstvom</a:t>
            </a:r>
            <a:r>
              <a:rPr lang="en-US" dirty="0"/>
              <a:t> in </a:t>
            </a:r>
            <a:r>
              <a:rPr lang="en-US" dirty="0" err="1"/>
              <a:t>gradnjo</a:t>
            </a:r>
            <a:r>
              <a:rPr lang="en-US" dirty="0"/>
              <a:t> </a:t>
            </a:r>
            <a:r>
              <a:rPr lang="en-US" dirty="0" err="1"/>
              <a:t>zaupanja</a:t>
            </a:r>
            <a:r>
              <a:rPr lang="en-US" dirty="0"/>
              <a:t>. Ne </a:t>
            </a:r>
            <a:r>
              <a:rPr lang="en-US" dirty="0" err="1"/>
              <a:t>pozabite</a:t>
            </a:r>
            <a:r>
              <a:rPr lang="en-US" dirty="0"/>
              <a:t>, da so </a:t>
            </a:r>
            <a:r>
              <a:rPr lang="en-US" dirty="0" err="1"/>
              <a:t>mnogim</a:t>
            </a:r>
            <a:r>
              <a:rPr lang="en-US" dirty="0"/>
              <a:t> </a:t>
            </a:r>
            <a:r>
              <a:rPr lang="en-US" dirty="0" err="1"/>
              <a:t>potrošnikom</a:t>
            </a:r>
            <a:r>
              <a:rPr lang="en-US" dirty="0"/>
              <a:t> </a:t>
            </a:r>
            <a:r>
              <a:rPr lang="en-US" dirty="0" err="1"/>
              <a:t>pomembne</a:t>
            </a:r>
            <a:r>
              <a:rPr lang="en-US" dirty="0"/>
              <a:t> </a:t>
            </a:r>
            <a:r>
              <a:rPr lang="en-US" dirty="0" err="1"/>
              <a:t>vrednote</a:t>
            </a:r>
            <a:r>
              <a:rPr lang="en-US" dirty="0"/>
              <a:t> </a:t>
            </a:r>
            <a:r>
              <a:rPr lang="en-US" dirty="0" err="1"/>
              <a:t>blagovne</a:t>
            </a:r>
            <a:r>
              <a:rPr lang="en-US" dirty="0"/>
              <a:t> </a:t>
            </a:r>
            <a:r>
              <a:rPr lang="en-US" dirty="0" err="1"/>
              <a:t>znamke</a:t>
            </a:r>
            <a:r>
              <a:rPr lang="en-US" dirty="0"/>
              <a:t> in </a:t>
            </a:r>
            <a:r>
              <a:rPr lang="sl-SI" dirty="0"/>
              <a:t>razlogi</a:t>
            </a:r>
            <a:r>
              <a:rPr lang="en-US" dirty="0"/>
              <a:t>, ki </a:t>
            </a:r>
            <a:r>
              <a:rPr lang="en-US" dirty="0" err="1"/>
              <a:t>jih</a:t>
            </a:r>
            <a:r>
              <a:rPr lang="en-US" dirty="0"/>
              <a:t> </a:t>
            </a:r>
            <a:r>
              <a:rPr lang="en-US" dirty="0" err="1"/>
              <a:t>podpirajo</a:t>
            </a:r>
            <a:r>
              <a:rPr lang="en-US" dirty="0"/>
              <a:t>.</a:t>
            </a:r>
            <a:endParaRPr lang="en-I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776364-07E7-7E46-B23E-8E359FB9CBC1}"/>
              </a:ext>
            </a:extLst>
          </p:cNvPr>
          <p:cNvSpPr txBox="1"/>
          <p:nvPr/>
        </p:nvSpPr>
        <p:spPr>
          <a:xfrm>
            <a:off x="-1773" y="2459477"/>
            <a:ext cx="8422291" cy="646331"/>
          </a:xfrm>
          <a:prstGeom prst="rect">
            <a:avLst/>
          </a:prstGeom>
          <a:solidFill>
            <a:srgbClr val="E43794"/>
          </a:solidFill>
        </p:spPr>
        <p:txBody>
          <a:bodyPr wrap="square">
            <a:spAutoFit/>
          </a:bodyPr>
          <a:lstStyle/>
          <a:p>
            <a:pPr algn="l"/>
            <a:r>
              <a:rPr lang="en-IE" sz="3600" b="1" i="0" dirty="0" err="1">
                <a:solidFill>
                  <a:schemeClr val="bg1"/>
                </a:solidFill>
                <a:effectLst/>
                <a:latin typeface="Avenir Black" panose="02000503020000020003"/>
              </a:rPr>
              <a:t>Elementi</a:t>
            </a:r>
            <a:r>
              <a:rPr lang="en-IE" sz="3600" b="1" i="0" dirty="0">
                <a:solidFill>
                  <a:schemeClr val="bg1"/>
                </a:solidFill>
                <a:effectLst/>
                <a:latin typeface="Avenir Black" panose="02000503020000020003"/>
              </a:rPr>
              <a:t> </a:t>
            </a:r>
            <a:r>
              <a:rPr lang="en-IE" sz="3600" b="1" i="0" dirty="0" err="1">
                <a:solidFill>
                  <a:schemeClr val="bg1"/>
                </a:solidFill>
                <a:effectLst/>
                <a:latin typeface="Avenir Black" panose="02000503020000020003"/>
              </a:rPr>
              <a:t>digitalnega</a:t>
            </a:r>
            <a:r>
              <a:rPr lang="en-IE" sz="3600" b="1" i="0" dirty="0">
                <a:solidFill>
                  <a:schemeClr val="bg1"/>
                </a:solidFill>
                <a:effectLst/>
                <a:latin typeface="Avenir Black" panose="02000503020000020003"/>
              </a:rPr>
              <a:t> </a:t>
            </a:r>
            <a:r>
              <a:rPr lang="en-IE" sz="3600" b="1" i="0" dirty="0" err="1">
                <a:solidFill>
                  <a:schemeClr val="bg1"/>
                </a:solidFill>
                <a:effectLst/>
                <a:latin typeface="Avenir Black" panose="02000503020000020003"/>
              </a:rPr>
              <a:t>pripovedovanja</a:t>
            </a:r>
            <a:r>
              <a:rPr lang="en-IE" sz="3600" b="1" i="0" dirty="0">
                <a:solidFill>
                  <a:schemeClr val="bg1"/>
                </a:solidFill>
                <a:effectLst/>
                <a:latin typeface="Avenir Black" panose="02000503020000020003"/>
              </a:rPr>
              <a:t> </a:t>
            </a:r>
            <a:r>
              <a:rPr lang="en-IE" sz="3600" b="1" i="0" dirty="0" err="1">
                <a:solidFill>
                  <a:schemeClr val="bg1"/>
                </a:solidFill>
                <a:effectLst/>
                <a:latin typeface="Avenir Black" panose="02000503020000020003"/>
              </a:rPr>
              <a:t>zgodb</a:t>
            </a:r>
            <a:endParaRPr lang="en-IE" sz="3600" b="1" i="0" dirty="0">
              <a:solidFill>
                <a:schemeClr val="bg1"/>
              </a:solidFill>
              <a:effectLst/>
              <a:latin typeface="Avenir Black" panose="02000503020000020003"/>
            </a:endParaRPr>
          </a:p>
        </p:txBody>
      </p:sp>
    </p:spTree>
    <p:extLst>
      <p:ext uri="{BB962C8B-B14F-4D97-AF65-F5344CB8AC3E}">
        <p14:creationId xmlns:p14="http://schemas.microsoft.com/office/powerpoint/2010/main" val="316218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A17B1E-4881-4EDA-9D39-4A0E081E8EB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21</a:t>
            </a:fld>
            <a:endParaRPr lang="fr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D275A-0893-4B1A-A726-F1B816A060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l-SI" dirty="0"/>
              <a:t>Povezljivost</a:t>
            </a:r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0C217B-9385-4864-B976-55BFA5BE19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err="1"/>
              <a:t>Ljudje</a:t>
            </a:r>
            <a:r>
              <a:rPr lang="en-US" dirty="0"/>
              <a:t> </a:t>
            </a:r>
            <a:r>
              <a:rPr lang="en-US" dirty="0" err="1"/>
              <a:t>morajo</a:t>
            </a:r>
            <a:r>
              <a:rPr lang="en-US" dirty="0"/>
              <a:t> </a:t>
            </a:r>
            <a:r>
              <a:rPr lang="en-US" dirty="0" err="1"/>
              <a:t>čutiti</a:t>
            </a:r>
            <a:r>
              <a:rPr lang="en-US" dirty="0"/>
              <a:t> </a:t>
            </a:r>
            <a:r>
              <a:rPr lang="en-US" dirty="0" err="1"/>
              <a:t>neko</a:t>
            </a:r>
            <a:r>
              <a:rPr lang="en-US" dirty="0"/>
              <a:t> </a:t>
            </a:r>
            <a:r>
              <a:rPr lang="en-US" dirty="0" err="1"/>
              <a:t>povezavo</a:t>
            </a:r>
            <a:r>
              <a:rPr lang="en-US" dirty="0"/>
              <a:t> z </a:t>
            </a:r>
            <a:r>
              <a:rPr lang="en-US" dirty="0" err="1"/>
              <a:t>zgodbo</a:t>
            </a:r>
            <a:r>
              <a:rPr lang="en-US" dirty="0"/>
              <a:t>, </a:t>
            </a:r>
            <a:r>
              <a:rPr lang="en-US" dirty="0" err="1"/>
              <a:t>sicer</a:t>
            </a:r>
            <a:r>
              <a:rPr lang="en-US" dirty="0"/>
              <a:t> se </a:t>
            </a:r>
            <a:r>
              <a:rPr lang="en-US" dirty="0" err="1"/>
              <a:t>jim</a:t>
            </a:r>
            <a:r>
              <a:rPr lang="en-US" dirty="0"/>
              <a:t> ne </a:t>
            </a:r>
            <a:r>
              <a:rPr lang="en-US" dirty="0" err="1"/>
              <a:t>bo</a:t>
            </a:r>
            <a:r>
              <a:rPr lang="en-US" dirty="0"/>
              <a:t> </a:t>
            </a:r>
            <a:r>
              <a:rPr lang="en-US" dirty="0" err="1"/>
              <a:t>priljubila</a:t>
            </a:r>
            <a:r>
              <a:rPr lang="en-US" dirty="0"/>
              <a:t>. </a:t>
            </a:r>
            <a:r>
              <a:rPr lang="en-US" dirty="0" err="1"/>
              <a:t>Kolikokrat</a:t>
            </a:r>
            <a:r>
              <a:rPr lang="en-US" dirty="0"/>
              <a:t> </a:t>
            </a:r>
            <a:r>
              <a:rPr lang="en-US" dirty="0" err="1"/>
              <a:t>ste</a:t>
            </a:r>
            <a:r>
              <a:rPr lang="en-US" dirty="0"/>
              <a:t>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slišali</a:t>
            </a:r>
            <a:r>
              <a:rPr lang="en-US" dirty="0"/>
              <a:t> </a:t>
            </a:r>
            <a:r>
              <a:rPr lang="en-US" dirty="0" err="1"/>
              <a:t>koga</a:t>
            </a:r>
            <a:r>
              <a:rPr lang="en-US" dirty="0"/>
              <a:t> </a:t>
            </a:r>
            <a:r>
              <a:rPr lang="en-US" dirty="0" err="1"/>
              <a:t>reči</a:t>
            </a:r>
            <a:r>
              <a:rPr lang="en-US" dirty="0"/>
              <a:t>: "Ta film mi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bil</a:t>
            </a:r>
            <a:r>
              <a:rPr lang="en-US" dirty="0"/>
              <a:t> </a:t>
            </a:r>
            <a:r>
              <a:rPr lang="en-US" dirty="0" err="1"/>
              <a:t>všeč</a:t>
            </a:r>
            <a:r>
              <a:rPr lang="en-US" dirty="0"/>
              <a:t>, </a:t>
            </a:r>
            <a:r>
              <a:rPr lang="en-US" dirty="0" err="1"/>
              <a:t>ker</a:t>
            </a:r>
            <a:r>
              <a:rPr lang="en-US" dirty="0"/>
              <a:t> v </a:t>
            </a:r>
            <a:r>
              <a:rPr lang="en-US" dirty="0" err="1"/>
              <a:t>njem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bilo</a:t>
            </a:r>
            <a:r>
              <a:rPr lang="en-US" dirty="0"/>
              <a:t> </a:t>
            </a:r>
            <a:r>
              <a:rPr lang="en-US" dirty="0" err="1"/>
              <a:t>nikogar</a:t>
            </a:r>
            <a:r>
              <a:rPr lang="en-US" dirty="0"/>
              <a:t>, ki bi mi </a:t>
            </a:r>
            <a:r>
              <a:rPr lang="en-US" dirty="0" err="1"/>
              <a:t>bil</a:t>
            </a:r>
            <a:r>
              <a:rPr lang="en-US" dirty="0"/>
              <a:t> </a:t>
            </a:r>
            <a:r>
              <a:rPr lang="en-US" dirty="0" err="1"/>
              <a:t>všeč</a:t>
            </a:r>
            <a:r>
              <a:rPr lang="en-US" dirty="0"/>
              <a:t>?" To je </a:t>
            </a:r>
            <a:r>
              <a:rPr lang="en-US" dirty="0" err="1"/>
              <a:t>odličen</a:t>
            </a:r>
            <a:r>
              <a:rPr lang="en-US" dirty="0"/>
              <a:t> primer </a:t>
            </a:r>
            <a:r>
              <a:rPr lang="en-US" dirty="0" err="1"/>
              <a:t>tega</a:t>
            </a:r>
            <a:r>
              <a:rPr lang="en-US" dirty="0"/>
              <a:t>, da </a:t>
            </a:r>
            <a:r>
              <a:rPr lang="en-US" dirty="0" err="1"/>
              <a:t>nekaj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povezljivo</a:t>
            </a:r>
            <a:r>
              <a:rPr lang="en-US" dirty="0"/>
              <a:t>. V </a:t>
            </a:r>
            <a:r>
              <a:rPr lang="en-US" dirty="0" err="1"/>
              <a:t>trženju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sl-SI" dirty="0"/>
              <a:t>povezljiv</a:t>
            </a:r>
            <a:r>
              <a:rPr lang="en-US" dirty="0"/>
              <a:t> </a:t>
            </a:r>
            <a:r>
              <a:rPr lang="en-US" dirty="0" err="1"/>
              <a:t>pomeni</a:t>
            </a:r>
            <a:r>
              <a:rPr lang="en-US" dirty="0"/>
              <a:t> </a:t>
            </a:r>
            <a:r>
              <a:rPr lang="en-US" dirty="0" err="1"/>
              <a:t>resnično</a:t>
            </a:r>
            <a:r>
              <a:rPr lang="en-US" dirty="0"/>
              <a:t> p</a:t>
            </a:r>
            <a:r>
              <a:rPr lang="sl-SI" dirty="0" err="1"/>
              <a:t>risluhniti</a:t>
            </a:r>
            <a:r>
              <a:rPr lang="en-US" dirty="0"/>
              <a:t> </a:t>
            </a:r>
            <a:r>
              <a:rPr lang="en-US" dirty="0" err="1"/>
              <a:t>potencialn</a:t>
            </a:r>
            <a:r>
              <a:rPr lang="sl-SI" dirty="0" err="1"/>
              <a:t>im</a:t>
            </a:r>
            <a:r>
              <a:rPr lang="en-US" dirty="0"/>
              <a:t> </a:t>
            </a:r>
            <a:r>
              <a:rPr lang="en-US" dirty="0" err="1"/>
              <a:t>strank</a:t>
            </a:r>
            <a:r>
              <a:rPr lang="sl-SI" dirty="0" err="1"/>
              <a:t>am</a:t>
            </a:r>
            <a:r>
              <a:rPr lang="en-US" dirty="0"/>
              <a:t> in </a:t>
            </a:r>
            <a:r>
              <a:rPr lang="en-US" dirty="0" err="1"/>
              <a:t>kupc</a:t>
            </a:r>
            <a:r>
              <a:rPr lang="sl-SI" dirty="0" err="1"/>
              <a:t>em</a:t>
            </a:r>
            <a:r>
              <a:rPr lang="en-US" dirty="0"/>
              <a:t> </a:t>
            </a:r>
            <a:r>
              <a:rPr lang="en-US" dirty="0" err="1"/>
              <a:t>ter</a:t>
            </a:r>
            <a:r>
              <a:rPr lang="en-US" dirty="0"/>
              <a:t> se </a:t>
            </a:r>
            <a:r>
              <a:rPr lang="en-US" dirty="0" err="1"/>
              <a:t>resnično</a:t>
            </a:r>
            <a:r>
              <a:rPr lang="en-US" dirty="0"/>
              <a:t> </a:t>
            </a:r>
            <a:r>
              <a:rPr lang="en-US" dirty="0" err="1"/>
              <a:t>zanimati</a:t>
            </a:r>
            <a:r>
              <a:rPr lang="en-US" dirty="0"/>
              <a:t> za to, </a:t>
            </a:r>
            <a:r>
              <a:rPr lang="en-US" dirty="0" err="1"/>
              <a:t>kaj</a:t>
            </a:r>
            <a:r>
              <a:rPr lang="en-US" dirty="0"/>
              <a:t> </a:t>
            </a:r>
            <a:r>
              <a:rPr lang="en-US" dirty="0" err="1"/>
              <a:t>imajo</a:t>
            </a:r>
            <a:r>
              <a:rPr lang="en-US" dirty="0"/>
              <a:t> </a:t>
            </a:r>
            <a:r>
              <a:rPr lang="en-US" dirty="0" err="1"/>
              <a:t>povedati</a:t>
            </a:r>
            <a:r>
              <a:rPr lang="en-US" dirty="0"/>
              <a:t> o </a:t>
            </a:r>
            <a:r>
              <a:rPr lang="en-US" dirty="0" err="1"/>
              <a:t>sebi</a:t>
            </a:r>
            <a:r>
              <a:rPr lang="en-US" dirty="0"/>
              <a:t>.</a:t>
            </a:r>
            <a:endParaRPr lang="en-IE" dirty="0"/>
          </a:p>
        </p:txBody>
      </p:sp>
      <p:pic>
        <p:nvPicPr>
          <p:cNvPr id="17" name="Picture Placeholder 16" descr="A picture containing person, music, indoor&#10;&#10;Description automatically generated">
            <a:extLst>
              <a:ext uri="{FF2B5EF4-FFF2-40B4-BE49-F238E27FC236}">
                <a16:creationId xmlns:a16="http://schemas.microsoft.com/office/drawing/2014/main" id="{B1D077B2-4E2F-42BB-9103-9AD79778D48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2426" b="22426"/>
          <a:stretch>
            <a:fillRect/>
          </a:stretch>
        </p:blipFill>
        <p:spPr/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58007769-3339-AD41-8B07-830B5C453B7C}"/>
              </a:ext>
            </a:extLst>
          </p:cNvPr>
          <p:cNvSpPr txBox="1"/>
          <p:nvPr/>
        </p:nvSpPr>
        <p:spPr>
          <a:xfrm>
            <a:off x="-1773" y="2459477"/>
            <a:ext cx="8382097" cy="646331"/>
          </a:xfrm>
          <a:prstGeom prst="rect">
            <a:avLst/>
          </a:prstGeom>
          <a:solidFill>
            <a:srgbClr val="E43794"/>
          </a:solidFill>
        </p:spPr>
        <p:txBody>
          <a:bodyPr wrap="square">
            <a:spAutoFit/>
          </a:bodyPr>
          <a:lstStyle/>
          <a:p>
            <a:pPr algn="l"/>
            <a:r>
              <a:rPr lang="en-IE" sz="3600" b="1" i="0" dirty="0" err="1">
                <a:solidFill>
                  <a:schemeClr val="bg1"/>
                </a:solidFill>
                <a:effectLst/>
                <a:latin typeface="Avenir Black" panose="02000503020000020003"/>
              </a:rPr>
              <a:t>Elementi</a:t>
            </a:r>
            <a:r>
              <a:rPr lang="en-IE" sz="3600" b="1" i="0" dirty="0">
                <a:solidFill>
                  <a:schemeClr val="bg1"/>
                </a:solidFill>
                <a:effectLst/>
                <a:latin typeface="Avenir Black" panose="02000503020000020003"/>
              </a:rPr>
              <a:t> </a:t>
            </a:r>
            <a:r>
              <a:rPr lang="en-IE" sz="3600" b="1" i="0" dirty="0" err="1">
                <a:solidFill>
                  <a:schemeClr val="bg1"/>
                </a:solidFill>
                <a:effectLst/>
                <a:latin typeface="Avenir Black" panose="02000503020000020003"/>
              </a:rPr>
              <a:t>digitalnega</a:t>
            </a:r>
            <a:r>
              <a:rPr lang="en-IE" sz="3600" b="1" i="0" dirty="0">
                <a:solidFill>
                  <a:schemeClr val="bg1"/>
                </a:solidFill>
                <a:effectLst/>
                <a:latin typeface="Avenir Black" panose="02000503020000020003"/>
              </a:rPr>
              <a:t> </a:t>
            </a:r>
            <a:r>
              <a:rPr lang="en-IE" sz="3600" b="1" i="0" dirty="0" err="1">
                <a:solidFill>
                  <a:schemeClr val="bg1"/>
                </a:solidFill>
                <a:effectLst/>
                <a:latin typeface="Avenir Black" panose="02000503020000020003"/>
              </a:rPr>
              <a:t>pripovedovanja</a:t>
            </a:r>
            <a:r>
              <a:rPr lang="en-IE" sz="3600" b="1" i="0" dirty="0">
                <a:solidFill>
                  <a:schemeClr val="bg1"/>
                </a:solidFill>
                <a:effectLst/>
                <a:latin typeface="Avenir Black" panose="02000503020000020003"/>
              </a:rPr>
              <a:t> </a:t>
            </a:r>
            <a:r>
              <a:rPr lang="en-IE" sz="3600" b="1" i="0" dirty="0" err="1">
                <a:solidFill>
                  <a:schemeClr val="bg1"/>
                </a:solidFill>
                <a:effectLst/>
                <a:latin typeface="Avenir Black" panose="02000503020000020003"/>
              </a:rPr>
              <a:t>zgodb</a:t>
            </a:r>
            <a:endParaRPr lang="en-IE" sz="3600" b="1" i="0" dirty="0">
              <a:solidFill>
                <a:schemeClr val="bg1"/>
              </a:solidFill>
              <a:effectLst/>
              <a:latin typeface="Avenir Black" panose="02000503020000020003"/>
            </a:endParaRPr>
          </a:p>
        </p:txBody>
      </p:sp>
    </p:spTree>
    <p:extLst>
      <p:ext uri="{BB962C8B-B14F-4D97-AF65-F5344CB8AC3E}">
        <p14:creationId xmlns:p14="http://schemas.microsoft.com/office/powerpoint/2010/main" val="396394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0D9BE4-18C3-4107-93EA-D1114B67231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527BFA-2C0E-4CEC-B6A5-913A56FEF4B4}" type="slidenum">
              <a:rPr kumimoji="0" lang="fr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CA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2CBA10-47EF-4B05-938A-4EBD8A202E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5668" y="772560"/>
            <a:ext cx="11260668" cy="631527"/>
          </a:xfrm>
        </p:spPr>
        <p:txBody>
          <a:bodyPr/>
          <a:lstStyle/>
          <a:p>
            <a:r>
              <a:rPr lang="en-US" dirty="0" err="1"/>
              <a:t>Ustvarite</a:t>
            </a:r>
            <a:r>
              <a:rPr lang="en-US" dirty="0"/>
              <a:t> </a:t>
            </a:r>
            <a:r>
              <a:rPr lang="en-US" dirty="0" err="1"/>
              <a:t>zgodbo</a:t>
            </a:r>
            <a:r>
              <a:rPr lang="en-US" dirty="0"/>
              <a:t> o </a:t>
            </a:r>
            <a:r>
              <a:rPr lang="en-US" dirty="0" err="1"/>
              <a:t>svoji</a:t>
            </a:r>
            <a:r>
              <a:rPr lang="en-US" dirty="0"/>
              <a:t> </a:t>
            </a:r>
            <a:r>
              <a:rPr lang="en-US" dirty="0" err="1"/>
              <a:t>blagovni</a:t>
            </a:r>
            <a:r>
              <a:rPr lang="en-US" dirty="0"/>
              <a:t> </a:t>
            </a:r>
            <a:r>
              <a:rPr lang="en-US" dirty="0" err="1"/>
              <a:t>znamki</a:t>
            </a:r>
            <a:r>
              <a:rPr lang="sl-SI" dirty="0"/>
              <a:t> z</a:t>
            </a:r>
            <a:r>
              <a:rPr lang="en-US" dirty="0"/>
              <a:t> </a:t>
            </a:r>
            <a:r>
              <a:rPr lang="en-US" dirty="0" err="1"/>
              <a:t>odgovori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naslednja</a:t>
            </a:r>
            <a:r>
              <a:rPr lang="en-US" dirty="0"/>
              <a:t> </a:t>
            </a:r>
            <a:r>
              <a:rPr lang="en-US" dirty="0" err="1"/>
              <a:t>vprašanja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7D8047-6DD1-411F-9596-DA09D20C545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0096" y="1837842"/>
            <a:ext cx="11260666" cy="4108908"/>
          </a:xfrm>
        </p:spPr>
        <p:txBody>
          <a:bodyPr/>
          <a:lstStyle/>
          <a:p>
            <a:pPr algn="just"/>
            <a:r>
              <a:rPr lang="en-US" dirty="0"/>
              <a:t>Ta </a:t>
            </a:r>
            <a:r>
              <a:rPr lang="en-US" dirty="0" err="1"/>
              <a:t>vaja</a:t>
            </a:r>
            <a:r>
              <a:rPr lang="en-US" dirty="0"/>
              <a:t> </a:t>
            </a:r>
            <a:r>
              <a:rPr lang="en-US" dirty="0" err="1"/>
              <a:t>vam</a:t>
            </a:r>
            <a:r>
              <a:rPr lang="en-US" dirty="0"/>
              <a:t> </a:t>
            </a:r>
            <a:r>
              <a:rPr lang="en-US" dirty="0" err="1"/>
              <a:t>bo</a:t>
            </a:r>
            <a:r>
              <a:rPr lang="en-US" dirty="0"/>
              <a:t> </a:t>
            </a:r>
            <a:r>
              <a:rPr lang="en-US" dirty="0" err="1"/>
              <a:t>pomagala</a:t>
            </a:r>
            <a:r>
              <a:rPr lang="en-US" dirty="0"/>
              <a:t> </a:t>
            </a:r>
            <a:r>
              <a:rPr lang="en-US" dirty="0" err="1"/>
              <a:t>razviti</a:t>
            </a:r>
            <a:r>
              <a:rPr lang="en-US" dirty="0"/>
              <a:t> </a:t>
            </a:r>
            <a:r>
              <a:rPr lang="en-US" dirty="0" err="1"/>
              <a:t>učinkovito</a:t>
            </a:r>
            <a:r>
              <a:rPr lang="en-US" dirty="0"/>
              <a:t> </a:t>
            </a:r>
            <a:r>
              <a:rPr lang="en-US" dirty="0" err="1"/>
              <a:t>trženjsko</a:t>
            </a:r>
            <a:r>
              <a:rPr lang="en-US" dirty="0"/>
              <a:t> </a:t>
            </a:r>
            <a:r>
              <a:rPr lang="en-US" dirty="0" err="1"/>
              <a:t>gradivo</a:t>
            </a:r>
            <a:r>
              <a:rPr lang="en-US" dirty="0"/>
              <a:t>, ki ga </a:t>
            </a:r>
            <a:r>
              <a:rPr lang="en-US" dirty="0" err="1"/>
              <a:t>lahko</a:t>
            </a:r>
            <a:r>
              <a:rPr lang="en-US" dirty="0"/>
              <a:t> </a:t>
            </a:r>
            <a:r>
              <a:rPr lang="en-US" dirty="0" err="1"/>
              <a:t>uporabite</a:t>
            </a:r>
            <a:r>
              <a:rPr lang="en-US" dirty="0"/>
              <a:t> za </a:t>
            </a:r>
            <a:r>
              <a:rPr lang="en-US" dirty="0" err="1"/>
              <a:t>začetek</a:t>
            </a:r>
            <a:r>
              <a:rPr lang="en-US" dirty="0"/>
              <a:t> </a:t>
            </a:r>
            <a:r>
              <a:rPr lang="sl-SI" dirty="0"/>
              <a:t>PR </a:t>
            </a:r>
            <a:r>
              <a:rPr lang="en-US" dirty="0" err="1"/>
              <a:t>kampanje</a:t>
            </a:r>
            <a:r>
              <a:rPr lang="en-US" dirty="0"/>
              <a:t>.</a:t>
            </a:r>
          </a:p>
          <a:p>
            <a:pPr algn="just"/>
            <a:endParaRPr lang="en-US" sz="18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err="1"/>
              <a:t>Kako</a:t>
            </a:r>
            <a:r>
              <a:rPr lang="en-US" dirty="0"/>
              <a:t>, </a:t>
            </a:r>
            <a:r>
              <a:rPr lang="en-US" dirty="0" err="1"/>
              <a:t>kdaj</a:t>
            </a:r>
            <a:r>
              <a:rPr lang="en-US" dirty="0"/>
              <a:t> in </a:t>
            </a:r>
            <a:r>
              <a:rPr lang="en-US" dirty="0" err="1"/>
              <a:t>zakaj</a:t>
            </a:r>
            <a:r>
              <a:rPr lang="en-US" dirty="0"/>
              <a:t> </a:t>
            </a:r>
            <a:r>
              <a:rPr lang="en-US" dirty="0" err="1"/>
              <a:t>ste</a:t>
            </a:r>
            <a:r>
              <a:rPr lang="en-US" dirty="0"/>
              <a:t> </a:t>
            </a:r>
            <a:r>
              <a:rPr lang="en-US" dirty="0" err="1"/>
              <a:t>začeli</a:t>
            </a:r>
            <a:r>
              <a:rPr lang="en-US" dirty="0"/>
              <a:t> </a:t>
            </a:r>
            <a:r>
              <a:rPr lang="en-US" dirty="0" err="1"/>
              <a:t>poslovati</a:t>
            </a:r>
            <a:r>
              <a:rPr lang="en-US" dirty="0"/>
              <a:t>? 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err="1"/>
              <a:t>Kakšno</a:t>
            </a:r>
            <a:r>
              <a:rPr lang="en-US" dirty="0"/>
              <a:t> je </a:t>
            </a:r>
            <a:r>
              <a:rPr lang="en-US" dirty="0" err="1"/>
              <a:t>vaše</a:t>
            </a:r>
            <a:r>
              <a:rPr lang="en-US" dirty="0"/>
              <a:t> </a:t>
            </a:r>
            <a:r>
              <a:rPr lang="en-US" dirty="0" err="1"/>
              <a:t>ozadje</a:t>
            </a:r>
            <a:r>
              <a:rPr lang="en-US" dirty="0"/>
              <a:t>? </a:t>
            </a:r>
            <a:r>
              <a:rPr lang="en-US" dirty="0" err="1"/>
              <a:t>Izvor</a:t>
            </a:r>
            <a:r>
              <a:rPr lang="en-US" dirty="0"/>
              <a:t> </a:t>
            </a:r>
            <a:r>
              <a:rPr lang="en-US" dirty="0" err="1"/>
              <a:t>dediščine</a:t>
            </a:r>
            <a:r>
              <a:rPr lang="en-US" dirty="0"/>
              <a:t>, ki jo </a:t>
            </a:r>
            <a:r>
              <a:rPr lang="en-US" dirty="0" err="1"/>
              <a:t>promovirate</a:t>
            </a:r>
            <a:r>
              <a:rPr lang="en-US" dirty="0"/>
              <a:t>?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err="1"/>
              <a:t>Kdo</a:t>
            </a:r>
            <a:r>
              <a:rPr lang="en-US" dirty="0"/>
              <a:t> </a:t>
            </a:r>
            <a:r>
              <a:rPr lang="en-US" dirty="0" err="1"/>
              <a:t>vam</a:t>
            </a:r>
            <a:r>
              <a:rPr lang="en-US" dirty="0"/>
              <a:t> je </a:t>
            </a:r>
            <a:r>
              <a:rPr lang="en-US" dirty="0" err="1"/>
              <a:t>pomagal</a:t>
            </a:r>
            <a:r>
              <a:rPr lang="en-US" dirty="0"/>
              <a:t> </a:t>
            </a:r>
            <a:r>
              <a:rPr lang="en-US" dirty="0" err="1"/>
              <a:t>začet</a:t>
            </a:r>
            <a:r>
              <a:rPr lang="sl-SI" dirty="0"/>
              <a:t>i</a:t>
            </a:r>
            <a:r>
              <a:rPr lang="en-US" dirty="0"/>
              <a:t>, </a:t>
            </a:r>
            <a:r>
              <a:rPr lang="en-US" dirty="0" err="1"/>
              <a:t>npr</a:t>
            </a:r>
            <a:r>
              <a:rPr lang="en-US" dirty="0"/>
              <a:t>. </a:t>
            </a:r>
            <a:r>
              <a:rPr lang="en-US" dirty="0" err="1"/>
              <a:t>lokalni</a:t>
            </a:r>
            <a:r>
              <a:rPr lang="en-US" dirty="0"/>
              <a:t> </a:t>
            </a:r>
            <a:r>
              <a:rPr lang="en-US" dirty="0" err="1"/>
              <a:t>zgodovinar</a:t>
            </a:r>
            <a:r>
              <a:rPr lang="en-US" dirty="0"/>
              <a:t>, </a:t>
            </a:r>
            <a:r>
              <a:rPr lang="en-US" dirty="0" err="1"/>
              <a:t>skupina</a:t>
            </a:r>
            <a:r>
              <a:rPr lang="en-US" dirty="0"/>
              <a:t> za </a:t>
            </a:r>
            <a:r>
              <a:rPr lang="en-US" dirty="0" err="1"/>
              <a:t>dediščino</a:t>
            </a:r>
            <a:r>
              <a:rPr lang="en-US" dirty="0"/>
              <a:t>... 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err="1"/>
              <a:t>Kako</a:t>
            </a:r>
            <a:r>
              <a:rPr lang="en-US" dirty="0"/>
              <a:t> </a:t>
            </a:r>
            <a:r>
              <a:rPr lang="en-US" dirty="0" err="1"/>
              <a:t>pridobivate</a:t>
            </a:r>
            <a:r>
              <a:rPr lang="en-US" dirty="0"/>
              <a:t> </a:t>
            </a:r>
            <a:r>
              <a:rPr lang="en-US" dirty="0" err="1"/>
              <a:t>znanja</a:t>
            </a:r>
            <a:r>
              <a:rPr lang="en-US" dirty="0"/>
              <a:t> in </a:t>
            </a:r>
            <a:r>
              <a:rPr lang="en-US" dirty="0" err="1"/>
              <a:t>zamisli</a:t>
            </a:r>
            <a:r>
              <a:rPr lang="en-US" dirty="0"/>
              <a:t> za </a:t>
            </a:r>
            <a:r>
              <a:rPr lang="en-US" dirty="0" err="1"/>
              <a:t>svoje</a:t>
            </a:r>
            <a:r>
              <a:rPr lang="en-US" dirty="0"/>
              <a:t> </a:t>
            </a:r>
            <a:r>
              <a:rPr lang="en-US" dirty="0" err="1"/>
              <a:t>storitve</a:t>
            </a:r>
            <a:r>
              <a:rPr lang="en-US" dirty="0"/>
              <a:t>?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err="1"/>
              <a:t>Katere</a:t>
            </a:r>
            <a:r>
              <a:rPr lang="en-US" dirty="0"/>
              <a:t> so </a:t>
            </a:r>
            <a:r>
              <a:rPr lang="en-US" dirty="0" err="1"/>
              <a:t>vaše</a:t>
            </a:r>
            <a:r>
              <a:rPr lang="en-US" dirty="0"/>
              <a:t> </a:t>
            </a:r>
            <a:r>
              <a:rPr lang="en-US" dirty="0" err="1"/>
              <a:t>edinstvene</a:t>
            </a:r>
            <a:r>
              <a:rPr lang="en-US" dirty="0"/>
              <a:t> </a:t>
            </a:r>
            <a:r>
              <a:rPr lang="en-US" dirty="0" err="1"/>
              <a:t>prodajne</a:t>
            </a:r>
            <a:r>
              <a:rPr lang="en-US" dirty="0"/>
              <a:t> </a:t>
            </a:r>
            <a:r>
              <a:rPr lang="en-US" dirty="0" err="1"/>
              <a:t>prednosti</a:t>
            </a:r>
            <a:r>
              <a:rPr lang="en-US" dirty="0"/>
              <a:t>?</a:t>
            </a:r>
            <a:r>
              <a:rPr lang="sl-SI" dirty="0"/>
              <a:t> </a:t>
            </a:r>
            <a:r>
              <a:rPr lang="en-US" dirty="0"/>
              <a:t>(po </a:t>
            </a:r>
            <a:r>
              <a:rPr lang="en-US" dirty="0" err="1"/>
              <a:t>čem</a:t>
            </a:r>
            <a:r>
              <a:rPr lang="en-US" dirty="0"/>
              <a:t> se </a:t>
            </a:r>
            <a:r>
              <a:rPr lang="en-US" dirty="0" err="1"/>
              <a:t>razlikujete</a:t>
            </a:r>
            <a:r>
              <a:rPr lang="en-US" dirty="0"/>
              <a:t> od </a:t>
            </a:r>
            <a:r>
              <a:rPr lang="en-US" dirty="0" err="1"/>
              <a:t>drugih</a:t>
            </a:r>
            <a:r>
              <a:rPr lang="en-US" dirty="0"/>
              <a:t>, ki </a:t>
            </a:r>
            <a:r>
              <a:rPr lang="en-US" dirty="0" err="1"/>
              <a:t>prodajajo</a:t>
            </a:r>
            <a:r>
              <a:rPr lang="en-US" dirty="0"/>
              <a:t> </a:t>
            </a:r>
            <a:r>
              <a:rPr lang="en-US" dirty="0" err="1"/>
              <a:t>podobne</a:t>
            </a:r>
            <a:r>
              <a:rPr lang="en-US" dirty="0"/>
              <a:t> </a:t>
            </a:r>
            <a:r>
              <a:rPr lang="en-US" dirty="0" err="1"/>
              <a:t>stvari</a:t>
            </a:r>
            <a:r>
              <a:rPr lang="en-US" dirty="0"/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dirty="0"/>
              <a:t>Kaj je za vas pomembno? Osebno, poklicno itd</a:t>
            </a:r>
            <a:r>
              <a:rPr lang="en-US" dirty="0"/>
              <a:t>. 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/>
              <a:t>Ali se </a:t>
            </a:r>
            <a:r>
              <a:rPr lang="en-US" dirty="0" err="1"/>
              <a:t>zavedate</a:t>
            </a:r>
            <a:r>
              <a:rPr lang="en-US" dirty="0"/>
              <a:t> var</a:t>
            </a:r>
            <a:r>
              <a:rPr lang="sl-SI" dirty="0" err="1"/>
              <a:t>ovanja</a:t>
            </a:r>
            <a:r>
              <a:rPr lang="en-US" dirty="0"/>
              <a:t> </a:t>
            </a:r>
            <a:r>
              <a:rPr lang="en-US" dirty="0" err="1"/>
              <a:t>okolja</a:t>
            </a:r>
            <a:r>
              <a:rPr lang="en-US" dirty="0"/>
              <a:t>? 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 err="1"/>
              <a:t>Kako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predstavljate</a:t>
            </a:r>
            <a:r>
              <a:rPr lang="en-US" dirty="0"/>
              <a:t> </a:t>
            </a:r>
            <a:r>
              <a:rPr lang="en-US" dirty="0" err="1"/>
              <a:t>prihodnost</a:t>
            </a:r>
            <a:r>
              <a:rPr lang="en-US" dirty="0"/>
              <a:t>?</a:t>
            </a:r>
          </a:p>
          <a:p>
            <a:pPr algn="just"/>
            <a:endParaRPr lang="en-IE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81F2CED-0770-4334-A488-8E6DD768A44F}"/>
              </a:ext>
            </a:extLst>
          </p:cNvPr>
          <p:cNvSpPr txBox="1">
            <a:spLocks/>
          </p:cNvSpPr>
          <p:nvPr/>
        </p:nvSpPr>
        <p:spPr>
          <a:xfrm>
            <a:off x="0" y="25864"/>
            <a:ext cx="11260668" cy="6315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E43794"/>
                </a:solidFill>
                <a:latin typeface="Avenir Black" panose="02000503020000020003" pitchFamily="2" charset="0"/>
                <a:ea typeface="+mn-ea"/>
                <a:cs typeface="Poppins SemiBold" pitchFamily="2" charset="77"/>
              </a:defRPr>
            </a:lvl1pPr>
            <a:lvl2pPr marL="2376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752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12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505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Poppins SemiBold" pitchFamily="2" charset="77"/>
              </a:rPr>
              <a:t>PREDLAGANA </a:t>
            </a:r>
            <a:r>
              <a:rPr kumimoji="0" lang="sl-SI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Poppins SemiBold" pitchFamily="2" charset="77"/>
              </a:rPr>
              <a:t>AKTIVNOST</a:t>
            </a:r>
            <a:r>
              <a:rPr kumimoji="0" lang="en-IE" sz="3600" b="1" i="0" u="none" strike="noStrike" kern="1200" cap="none" spc="0" normalizeH="0" baseline="0" noProof="0" dirty="0">
                <a:ln>
                  <a:noFill/>
                </a:ln>
                <a:solidFill>
                  <a:srgbClr val="E43794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Poppins SemiBold" pitchFamily="2" charset="77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76981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9E586-9C4B-4F19-A0BE-DCFD22AA51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1124" y="536873"/>
            <a:ext cx="5614878" cy="631527"/>
          </a:xfrm>
        </p:spPr>
        <p:txBody>
          <a:bodyPr/>
          <a:lstStyle/>
          <a:p>
            <a:r>
              <a:rPr lang="en-IE" dirty="0" err="1"/>
              <a:t>Digitalno</a:t>
            </a:r>
            <a:r>
              <a:rPr lang="en-IE" dirty="0"/>
              <a:t> </a:t>
            </a:r>
            <a:r>
              <a:rPr lang="en-IE" dirty="0" err="1"/>
              <a:t>pripovedovanje</a:t>
            </a:r>
            <a:r>
              <a:rPr lang="en-IE" dirty="0"/>
              <a:t> </a:t>
            </a:r>
            <a:r>
              <a:rPr lang="en-IE" dirty="0" err="1"/>
              <a:t>zgodb</a:t>
            </a:r>
            <a:r>
              <a:rPr lang="en-IE" dirty="0"/>
              <a:t> + </a:t>
            </a:r>
            <a:r>
              <a:rPr lang="en-IE" dirty="0" err="1"/>
              <a:t>družbeni</a:t>
            </a:r>
            <a:r>
              <a:rPr lang="en-IE" dirty="0"/>
              <a:t> </a:t>
            </a:r>
            <a:r>
              <a:rPr lang="en-IE" dirty="0" err="1"/>
              <a:t>mediji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AEB561-FCD5-451F-A48A-A079B1516D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1124" y="1697650"/>
            <a:ext cx="5829241" cy="4108908"/>
          </a:xfrm>
        </p:spPr>
        <p:txBody>
          <a:bodyPr/>
          <a:lstStyle/>
          <a:p>
            <a:r>
              <a:rPr lang="en-US" dirty="0" err="1"/>
              <a:t>Družbeni</a:t>
            </a:r>
            <a:r>
              <a:rPr lang="en-US" dirty="0"/>
              <a:t> </a:t>
            </a:r>
            <a:r>
              <a:rPr lang="en-US" dirty="0" err="1"/>
              <a:t>mediji</a:t>
            </a:r>
            <a:r>
              <a:rPr lang="en-US" dirty="0"/>
              <a:t> in </a:t>
            </a:r>
            <a:r>
              <a:rPr lang="en-US" dirty="0" err="1"/>
              <a:t>spletne</a:t>
            </a:r>
            <a:r>
              <a:rPr lang="en-US" dirty="0"/>
              <a:t> </a:t>
            </a:r>
            <a:r>
              <a:rPr lang="en-US" dirty="0" err="1"/>
              <a:t>platforme</a:t>
            </a:r>
            <a:r>
              <a:rPr lang="en-US" dirty="0"/>
              <a:t> </a:t>
            </a:r>
            <a:r>
              <a:rPr lang="en-US" dirty="0" err="1"/>
              <a:t>kulturnim</a:t>
            </a:r>
            <a:r>
              <a:rPr lang="en-US" dirty="0"/>
              <a:t> </a:t>
            </a:r>
            <a:r>
              <a:rPr lang="en-US" dirty="0" err="1"/>
              <a:t>ustanovam</a:t>
            </a:r>
            <a:r>
              <a:rPr lang="en-US" dirty="0"/>
              <a:t> in </a:t>
            </a:r>
            <a:r>
              <a:rPr lang="en-US" dirty="0" err="1"/>
              <a:t>muzejem</a:t>
            </a:r>
            <a:r>
              <a:rPr lang="en-US" dirty="0"/>
              <a:t> </a:t>
            </a:r>
            <a:r>
              <a:rPr lang="en-US" dirty="0" err="1"/>
              <a:t>omogočajo</a:t>
            </a:r>
            <a:r>
              <a:rPr lang="en-US" dirty="0"/>
              <a:t>, da z </a:t>
            </a:r>
            <a:r>
              <a:rPr lang="en-US" dirty="0" err="1"/>
              <a:t>obiskovalci</a:t>
            </a:r>
            <a:r>
              <a:rPr lang="en-US" dirty="0"/>
              <a:t> </a:t>
            </a:r>
            <a:r>
              <a:rPr lang="en-US" dirty="0" err="1"/>
              <a:t>komunicirajo</a:t>
            </a:r>
            <a:r>
              <a:rPr lang="en-US" dirty="0"/>
              <a:t> v </a:t>
            </a:r>
            <a:r>
              <a:rPr lang="en-US" dirty="0" err="1"/>
              <a:t>realnem</a:t>
            </a:r>
            <a:r>
              <a:rPr lang="en-US" dirty="0"/>
              <a:t> </a:t>
            </a:r>
            <a:r>
              <a:rPr lang="en-US" dirty="0" err="1"/>
              <a:t>času</a:t>
            </a:r>
            <a:r>
              <a:rPr lang="en-US" dirty="0"/>
              <a:t>,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preprost</a:t>
            </a:r>
            <a:r>
              <a:rPr lang="en-US" dirty="0"/>
              <a:t>, </a:t>
            </a:r>
            <a:r>
              <a:rPr lang="en-US" dirty="0" err="1"/>
              <a:t>brezplačen</a:t>
            </a:r>
            <a:r>
              <a:rPr lang="en-US" dirty="0"/>
              <a:t> in </a:t>
            </a:r>
            <a:r>
              <a:rPr lang="en-US" dirty="0" err="1"/>
              <a:t>interaktiven</a:t>
            </a:r>
            <a:r>
              <a:rPr lang="en-US" dirty="0"/>
              <a:t> </a:t>
            </a:r>
            <a:r>
              <a:rPr lang="en-US" dirty="0" err="1"/>
              <a:t>način</a:t>
            </a:r>
            <a:r>
              <a:rPr lang="en-US" dirty="0"/>
              <a:t>. </a:t>
            </a:r>
          </a:p>
          <a:p>
            <a:endParaRPr lang="en-US" b="1" dirty="0"/>
          </a:p>
          <a:p>
            <a:r>
              <a:rPr lang="en-US" b="1" dirty="0" err="1"/>
              <a:t>Zgodbe</a:t>
            </a:r>
            <a:r>
              <a:rPr lang="en-US" b="1" dirty="0"/>
              <a:t> </a:t>
            </a:r>
            <a:r>
              <a:rPr lang="en-US" b="1" dirty="0" err="1"/>
              <a:t>iz</a:t>
            </a:r>
            <a:r>
              <a:rPr lang="en-US" b="1" dirty="0"/>
              <a:t> </a:t>
            </a:r>
            <a:r>
              <a:rPr lang="en-US" b="1" dirty="0" err="1"/>
              <a:t>zakulisja</a:t>
            </a:r>
            <a:r>
              <a:rPr lang="en-US" dirty="0"/>
              <a:t>, </a:t>
            </a:r>
            <a:r>
              <a:rPr lang="sl-SI" dirty="0"/>
              <a:t>v kombinaciji</a:t>
            </a:r>
            <a:r>
              <a:rPr lang="en-US" dirty="0"/>
              <a:t> s </a:t>
            </a:r>
            <a:r>
              <a:rPr lang="en-US" dirty="0" err="1"/>
              <a:t>predogledi</a:t>
            </a:r>
            <a:r>
              <a:rPr lang="en-US" dirty="0"/>
              <a:t> </a:t>
            </a:r>
            <a:r>
              <a:rPr lang="en-US" dirty="0" err="1"/>
              <a:t>dogodkov</a:t>
            </a:r>
            <a:r>
              <a:rPr lang="en-US" dirty="0"/>
              <a:t>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začasnih</a:t>
            </a:r>
            <a:r>
              <a:rPr lang="en-US" dirty="0"/>
              <a:t> </a:t>
            </a:r>
            <a:r>
              <a:rPr lang="en-US" dirty="0" err="1"/>
              <a:t>razstav</a:t>
            </a:r>
            <a:r>
              <a:rPr lang="en-US" dirty="0"/>
              <a:t>, </a:t>
            </a:r>
            <a:r>
              <a:rPr lang="en-US" dirty="0" err="1"/>
              <a:t>kvizi</a:t>
            </a:r>
            <a:r>
              <a:rPr lang="en-US" dirty="0"/>
              <a:t> in </a:t>
            </a:r>
            <a:r>
              <a:rPr lang="en-US" dirty="0" err="1"/>
              <a:t>interaktivne</a:t>
            </a:r>
            <a:r>
              <a:rPr lang="en-US" dirty="0"/>
              <a:t> </a:t>
            </a:r>
            <a:r>
              <a:rPr lang="en-US" dirty="0" err="1"/>
              <a:t>igre</a:t>
            </a:r>
            <a:r>
              <a:rPr lang="en-US" dirty="0"/>
              <a:t> so le </a:t>
            </a:r>
            <a:r>
              <a:rPr lang="en-US" dirty="0" err="1"/>
              <a:t>nekatere</a:t>
            </a:r>
            <a:r>
              <a:rPr lang="en-US" dirty="0"/>
              <a:t> od </a:t>
            </a:r>
            <a:r>
              <a:rPr lang="en-US" dirty="0" err="1"/>
              <a:t>možnosti</a:t>
            </a:r>
            <a:r>
              <a:rPr lang="en-US" dirty="0"/>
              <a:t>, s </a:t>
            </a:r>
            <a:r>
              <a:rPr lang="en-US" dirty="0" err="1"/>
              <a:t>katerimi</a:t>
            </a:r>
            <a:r>
              <a:rPr lang="en-US" dirty="0"/>
              <a:t> </a:t>
            </a:r>
            <a:r>
              <a:rPr lang="en-US" dirty="0" err="1"/>
              <a:t>lahko</a:t>
            </a:r>
            <a:r>
              <a:rPr lang="en-US" dirty="0"/>
              <a:t> </a:t>
            </a:r>
            <a:r>
              <a:rPr lang="en-US" dirty="0" err="1"/>
              <a:t>povečate</a:t>
            </a:r>
            <a:r>
              <a:rPr lang="en-US" dirty="0"/>
              <a:t> </a:t>
            </a:r>
            <a:r>
              <a:rPr lang="en-US" dirty="0" err="1"/>
              <a:t>vključenost</a:t>
            </a:r>
            <a:r>
              <a:rPr lang="en-US" dirty="0"/>
              <a:t> </a:t>
            </a:r>
            <a:r>
              <a:rPr lang="en-US" dirty="0" err="1"/>
              <a:t>uporabnikov</a:t>
            </a:r>
            <a:r>
              <a:rPr lang="en-US" dirty="0"/>
              <a:t> in </a:t>
            </a:r>
            <a:r>
              <a:rPr lang="en-US" dirty="0" err="1"/>
              <a:t>posledično</a:t>
            </a:r>
            <a:r>
              <a:rPr lang="en-US" dirty="0"/>
              <a:t> </a:t>
            </a:r>
            <a:r>
              <a:rPr lang="en-US" dirty="0" err="1"/>
              <a:t>okrepite</a:t>
            </a:r>
            <a:r>
              <a:rPr lang="en-US" dirty="0"/>
              <a:t> </a:t>
            </a:r>
            <a:r>
              <a:rPr lang="en-US" dirty="0" err="1"/>
              <a:t>blagovno</a:t>
            </a:r>
            <a:r>
              <a:rPr lang="en-US" dirty="0"/>
              <a:t> </a:t>
            </a:r>
            <a:r>
              <a:rPr lang="en-US" dirty="0" err="1"/>
              <a:t>znamko</a:t>
            </a:r>
            <a:r>
              <a:rPr lang="en-US" dirty="0"/>
              <a:t> </a:t>
            </a:r>
            <a:r>
              <a:rPr lang="en-US" dirty="0" err="1"/>
              <a:t>svoje</a:t>
            </a:r>
            <a:r>
              <a:rPr lang="en-US" dirty="0"/>
              <a:t> </a:t>
            </a:r>
            <a:r>
              <a:rPr lang="en-US" dirty="0" err="1"/>
              <a:t>kulturne</a:t>
            </a:r>
            <a:r>
              <a:rPr lang="en-US" dirty="0"/>
              <a:t> </a:t>
            </a:r>
            <a:r>
              <a:rPr lang="en-US" dirty="0" err="1"/>
              <a:t>ustanove</a:t>
            </a:r>
            <a:r>
              <a:rPr lang="en-US" dirty="0"/>
              <a:t>. </a:t>
            </a:r>
          </a:p>
          <a:p>
            <a:endParaRPr lang="en-IE" dirty="0"/>
          </a:p>
        </p:txBody>
      </p:sp>
      <p:pic>
        <p:nvPicPr>
          <p:cNvPr id="11" name="Picture Placeholder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08A4DED-A809-4405-ADED-F2BA3781510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8470" r="184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9371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665FFD-BF66-4081-A84E-AA7D92BA03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IE" dirty="0"/>
              <a:t>Rijksmuseum n</a:t>
            </a:r>
            <a:r>
              <a:rPr lang="sl-SI" dirty="0"/>
              <a:t>a</a:t>
            </a:r>
            <a:r>
              <a:rPr lang="en-IE" dirty="0"/>
              <a:t> TikTok</a:t>
            </a:r>
          </a:p>
          <a:p>
            <a:pPr algn="l" rtl="0"/>
            <a:r>
              <a:rPr lang="en-IE" b="1" i="0" dirty="0">
                <a:effectLst/>
                <a:latin typeface="SofiaPro"/>
              </a:rPr>
              <a:t>107.3K </a:t>
            </a:r>
            <a:r>
              <a:rPr lang="en-IE" b="0" i="0" dirty="0" err="1">
                <a:effectLst/>
                <a:latin typeface="ProximaNova"/>
              </a:rPr>
              <a:t>sledilcev</a:t>
            </a:r>
            <a:endParaRPr lang="en-IE" b="1" i="0" dirty="0">
              <a:effectLst/>
              <a:latin typeface="SofiaPro"/>
            </a:endParaRPr>
          </a:p>
          <a:p>
            <a:pPr algn="l" rtl="0"/>
            <a:r>
              <a:rPr lang="en-IE" b="1" i="0" dirty="0">
                <a:effectLst/>
                <a:latin typeface="SofiaPro"/>
              </a:rPr>
              <a:t>528.7K </a:t>
            </a:r>
            <a:r>
              <a:rPr lang="en-IE" b="0" i="0" dirty="0" err="1">
                <a:effectLst/>
                <a:latin typeface="ProximaNova"/>
              </a:rPr>
              <a:t>všečkov</a:t>
            </a:r>
            <a:endParaRPr lang="en-IE" b="0" i="0" dirty="0">
              <a:effectLst/>
              <a:latin typeface="ProximaNova"/>
            </a:endParaRPr>
          </a:p>
          <a:p>
            <a:pPr algn="l" rtl="0"/>
            <a:endParaRPr lang="en-IE" b="0" dirty="0">
              <a:solidFill>
                <a:srgbClr val="767171"/>
              </a:solidFill>
              <a:latin typeface="ProximaNova"/>
            </a:endParaRPr>
          </a:p>
          <a:p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Nizozemski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narodni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muzej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je Tik Tok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uporabil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kot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ključno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trženjsko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orodje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. Z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njim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ustvarjajo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dodatno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raven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sodelovanja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za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obiskovalce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pred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obiskom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in po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njem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.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Spodbuja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jih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k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sodelovanju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v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izzivih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risanja</a:t>
            </a:r>
            <a:r>
              <a:rPr lang="en-IE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 in </a:t>
            </a:r>
            <a:r>
              <a:rPr lang="en-IE" sz="2400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več</a:t>
            </a:r>
            <a:r>
              <a:rPr lang="sl-SI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.</a:t>
            </a:r>
            <a:r>
              <a:rPr lang="en-US" sz="2400" b="0" i="0" dirty="0">
                <a:solidFill>
                  <a:srgbClr val="767171"/>
                </a:solidFill>
                <a:effectLst/>
                <a:latin typeface="Avenir" panose="02000503020000020003"/>
              </a:rPr>
              <a:t>..  </a:t>
            </a:r>
            <a:endParaRPr lang="en-IE" sz="2400" b="0" i="0" dirty="0">
              <a:solidFill>
                <a:srgbClr val="767171"/>
              </a:solidFill>
              <a:effectLst/>
              <a:latin typeface="Avenir" panose="02000503020000020003"/>
            </a:endParaRPr>
          </a:p>
          <a:p>
            <a:endParaRPr lang="en-IE" dirty="0">
              <a:solidFill>
                <a:srgbClr val="767171"/>
              </a:solidFill>
            </a:endParaRPr>
          </a:p>
          <a:p>
            <a:endParaRPr lang="en-IE" dirty="0">
              <a:solidFill>
                <a:srgbClr val="767171"/>
              </a:solidFill>
            </a:endParaRPr>
          </a:p>
          <a:p>
            <a:endParaRPr lang="en-IE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78064B2-4BD6-4CD7-9E2C-5C5A882B68D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14931" r="14931"/>
          <a:stretch/>
        </p:blipFill>
        <p:spPr>
          <a:xfrm>
            <a:off x="1493838" y="1581150"/>
            <a:ext cx="4105275" cy="529748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DE7BD2-B270-4C64-AAEF-A2F403786B5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IE" dirty="0">
                <a:hlinkClick r:id="rId3"/>
              </a:rPr>
              <a:t>LEARN MORE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B5E6FF-336C-4384-8E8E-3B18F1BB4EA0}"/>
              </a:ext>
            </a:extLst>
          </p:cNvPr>
          <p:cNvSpPr txBox="1"/>
          <p:nvPr/>
        </p:nvSpPr>
        <p:spPr>
          <a:xfrm>
            <a:off x="6592888" y="5975498"/>
            <a:ext cx="5128055" cy="646331"/>
          </a:xfrm>
          <a:prstGeom prst="rect">
            <a:avLst/>
          </a:prstGeom>
          <a:solidFill>
            <a:srgbClr val="FBE000"/>
          </a:solidFill>
        </p:spPr>
        <p:txBody>
          <a:bodyPr wrap="square" rtlCol="0">
            <a:spAutoFit/>
          </a:bodyPr>
          <a:lstStyle/>
          <a:p>
            <a:r>
              <a:rPr lang="en-IE" dirty="0" err="1">
                <a:solidFill>
                  <a:srgbClr val="767171"/>
                </a:solidFill>
              </a:rPr>
              <a:t>Več</a:t>
            </a:r>
            <a:r>
              <a:rPr lang="en-IE" dirty="0">
                <a:solidFill>
                  <a:srgbClr val="767171"/>
                </a:solidFill>
              </a:rPr>
              <a:t> </a:t>
            </a:r>
            <a:r>
              <a:rPr lang="en-IE" dirty="0" err="1">
                <a:solidFill>
                  <a:srgbClr val="767171"/>
                </a:solidFill>
              </a:rPr>
              <a:t>orod</a:t>
            </a:r>
            <a:r>
              <a:rPr lang="sl-SI" dirty="0">
                <a:solidFill>
                  <a:srgbClr val="767171"/>
                </a:solidFill>
              </a:rPr>
              <a:t>i</a:t>
            </a:r>
            <a:r>
              <a:rPr lang="en-IE" dirty="0">
                <a:solidFill>
                  <a:srgbClr val="767171"/>
                </a:solidFill>
              </a:rPr>
              <a:t>j </a:t>
            </a:r>
            <a:r>
              <a:rPr lang="en-IE" dirty="0" err="1">
                <a:solidFill>
                  <a:srgbClr val="767171"/>
                </a:solidFill>
              </a:rPr>
              <a:t>iz</a:t>
            </a:r>
            <a:r>
              <a:rPr lang="en-IE" dirty="0">
                <a:solidFill>
                  <a:srgbClr val="767171"/>
                </a:solidFill>
              </a:rPr>
              <a:t> </a:t>
            </a:r>
            <a:r>
              <a:rPr lang="en-IE" dirty="0" err="1">
                <a:solidFill>
                  <a:srgbClr val="767171"/>
                </a:solidFill>
              </a:rPr>
              <a:t>nabora</a:t>
            </a:r>
            <a:r>
              <a:rPr lang="en-IE" dirty="0">
                <a:solidFill>
                  <a:srgbClr val="767171"/>
                </a:solidFill>
              </a:rPr>
              <a:t> </a:t>
            </a:r>
            <a:r>
              <a:rPr lang="en-IE" dirty="0" err="1">
                <a:solidFill>
                  <a:srgbClr val="767171"/>
                </a:solidFill>
              </a:rPr>
              <a:t>tehnoloških</a:t>
            </a:r>
            <a:r>
              <a:rPr lang="en-IE" dirty="0">
                <a:solidFill>
                  <a:srgbClr val="767171"/>
                </a:solidFill>
              </a:rPr>
              <a:t> </a:t>
            </a:r>
            <a:r>
              <a:rPr lang="en-IE" dirty="0" err="1">
                <a:solidFill>
                  <a:srgbClr val="767171"/>
                </a:solidFill>
              </a:rPr>
              <a:t>orodij</a:t>
            </a:r>
            <a:r>
              <a:rPr lang="en-IE" dirty="0">
                <a:solidFill>
                  <a:srgbClr val="767171"/>
                </a:solidFill>
              </a:rPr>
              <a:t> INSITES </a:t>
            </a:r>
            <a:r>
              <a:rPr lang="en-IE" dirty="0" err="1">
                <a:solidFill>
                  <a:srgbClr val="767171"/>
                </a:solidFill>
              </a:rPr>
              <a:t>najdete</a:t>
            </a:r>
            <a:r>
              <a:rPr lang="en-IE" dirty="0">
                <a:solidFill>
                  <a:srgbClr val="767171"/>
                </a:solidFill>
              </a:rPr>
              <a:t> </a:t>
            </a:r>
            <a:r>
              <a:rPr lang="en-IE" dirty="0" err="1">
                <a:solidFill>
                  <a:srgbClr val="767171"/>
                </a:solidFill>
              </a:rPr>
              <a:t>na</a:t>
            </a:r>
            <a:r>
              <a:rPr lang="en-IE" dirty="0">
                <a:solidFill>
                  <a:srgbClr val="767171"/>
                </a:solidFill>
              </a:rPr>
              <a:t> </a:t>
            </a:r>
            <a:r>
              <a:rPr lang="en-IE" dirty="0" err="1">
                <a:solidFill>
                  <a:srgbClr val="767171"/>
                </a:solidFill>
              </a:rPr>
              <a:t>naš</a:t>
            </a:r>
            <a:r>
              <a:rPr lang="sl-SI" dirty="0">
                <a:solidFill>
                  <a:srgbClr val="767171"/>
                </a:solidFill>
              </a:rPr>
              <a:t>i</a:t>
            </a:r>
            <a:r>
              <a:rPr lang="en-IE" dirty="0">
                <a:solidFill>
                  <a:srgbClr val="767171"/>
                </a:solidFill>
              </a:rPr>
              <a:t> </a:t>
            </a:r>
            <a:r>
              <a:rPr lang="en-IE" dirty="0" err="1">
                <a:solidFill>
                  <a:srgbClr val="767171"/>
                </a:solidFill>
              </a:rPr>
              <a:t>spletn</a:t>
            </a:r>
            <a:r>
              <a:rPr lang="sl-SI" dirty="0">
                <a:solidFill>
                  <a:srgbClr val="767171"/>
                </a:solidFill>
              </a:rPr>
              <a:t>i</a:t>
            </a:r>
            <a:r>
              <a:rPr lang="en-IE" dirty="0">
                <a:solidFill>
                  <a:srgbClr val="767171"/>
                </a:solidFill>
              </a:rPr>
              <a:t> </a:t>
            </a:r>
            <a:r>
              <a:rPr lang="sl-SI" dirty="0">
                <a:solidFill>
                  <a:srgbClr val="767171"/>
                </a:solidFill>
              </a:rPr>
              <a:t>strani</a:t>
            </a:r>
            <a:endParaRPr lang="en-IE" dirty="0">
              <a:solidFill>
                <a:srgbClr val="76717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9F0930-F690-428A-AD56-3B6CFEB58E7E}"/>
              </a:ext>
            </a:extLst>
          </p:cNvPr>
          <p:cNvSpPr txBox="1"/>
          <p:nvPr/>
        </p:nvSpPr>
        <p:spPr>
          <a:xfrm>
            <a:off x="0" y="170121"/>
            <a:ext cx="3668233" cy="461665"/>
          </a:xfrm>
          <a:prstGeom prst="rect">
            <a:avLst/>
          </a:prstGeom>
          <a:solidFill>
            <a:srgbClr val="FBE000"/>
          </a:solidFill>
        </p:spPr>
        <p:txBody>
          <a:bodyPr wrap="square" rtlCol="0">
            <a:spAutoFit/>
          </a:bodyPr>
          <a:lstStyle/>
          <a:p>
            <a:r>
              <a:rPr lang="en-IE" sz="2400" dirty="0"/>
              <a:t>Na primer</a:t>
            </a:r>
            <a:r>
              <a:rPr lang="sl-SI" sz="2400" dirty="0"/>
              <a:t>.</a:t>
            </a:r>
            <a:r>
              <a:rPr lang="en-IE" sz="2400" dirty="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164904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8CD3A0-BFF9-4E92-9CDE-F08F3418DB7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25</a:t>
            </a:fld>
            <a:endParaRPr lang="fr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4CCCF-2A20-4845-8FC4-C4A83A44A9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IE" dirty="0"/>
              <a:t>NAJBOLJŠI NASVET - Za </a:t>
            </a:r>
            <a:r>
              <a:rPr lang="en-IE" dirty="0" err="1"/>
              <a:t>uspešno</a:t>
            </a:r>
            <a:r>
              <a:rPr lang="en-IE" dirty="0"/>
              <a:t> </a:t>
            </a:r>
            <a:r>
              <a:rPr lang="en-IE" dirty="0" err="1"/>
              <a:t>digitalno</a:t>
            </a:r>
            <a:r>
              <a:rPr lang="en-IE" dirty="0"/>
              <a:t> </a:t>
            </a:r>
            <a:r>
              <a:rPr lang="en-IE" dirty="0" err="1"/>
              <a:t>pripovedovanje</a:t>
            </a:r>
            <a:r>
              <a:rPr lang="en-IE" dirty="0"/>
              <a:t> </a:t>
            </a:r>
            <a:r>
              <a:rPr lang="en-IE" dirty="0" err="1"/>
              <a:t>zgodb</a:t>
            </a:r>
            <a:r>
              <a:rPr lang="en-IE" dirty="0"/>
              <a:t> </a:t>
            </a:r>
            <a:r>
              <a:rPr lang="en-IE" dirty="0" err="1"/>
              <a:t>morate</a:t>
            </a:r>
            <a:r>
              <a:rPr lang="en-IE" dirty="0"/>
              <a:t> </a:t>
            </a:r>
            <a:r>
              <a:rPr lang="en-IE" dirty="0" err="1"/>
              <a:t>loviti</a:t>
            </a:r>
            <a:r>
              <a:rPr lang="en-IE" dirty="0"/>
              <a:t> tam, </a:t>
            </a:r>
            <a:r>
              <a:rPr lang="en-IE" dirty="0" err="1"/>
              <a:t>kjer</a:t>
            </a:r>
            <a:r>
              <a:rPr lang="en-IE" dirty="0"/>
              <a:t> so </a:t>
            </a:r>
            <a:r>
              <a:rPr lang="en-IE" dirty="0" err="1"/>
              <a:t>ribe</a:t>
            </a:r>
            <a:r>
              <a:rPr lang="en-IE" dirty="0"/>
              <a:t>, in </a:t>
            </a:r>
            <a:r>
              <a:rPr lang="en-IE" dirty="0" err="1"/>
              <a:t>uporabiti</a:t>
            </a:r>
            <a:r>
              <a:rPr lang="en-IE" dirty="0"/>
              <a:t> </a:t>
            </a:r>
            <a:r>
              <a:rPr lang="en-IE" dirty="0" err="1"/>
              <a:t>pravo</a:t>
            </a:r>
            <a:r>
              <a:rPr lang="en-IE" dirty="0"/>
              <a:t> </a:t>
            </a:r>
            <a:r>
              <a:rPr lang="en-IE" dirty="0" err="1"/>
              <a:t>vabo</a:t>
            </a:r>
            <a:r>
              <a:rPr lang="en-US" dirty="0"/>
              <a:t>!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0D639-DE2C-49CE-9DBB-85B906FD0B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5668" y="2087459"/>
            <a:ext cx="11260666" cy="4108908"/>
          </a:xfrm>
        </p:spPr>
        <p:txBody>
          <a:bodyPr/>
          <a:lstStyle/>
          <a:p>
            <a:pPr algn="just"/>
            <a:r>
              <a:rPr lang="en-US" dirty="0" err="1">
                <a:solidFill>
                  <a:schemeClr val="bg1"/>
                </a:solidFill>
              </a:rPr>
              <a:t>Vsako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omrežje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družabnih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medijev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ima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določeno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ciljno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skupino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Digitalno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pripovedovanje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zgodb</a:t>
            </a:r>
            <a:r>
              <a:rPr lang="en-US" dirty="0">
                <a:solidFill>
                  <a:schemeClr val="bg1"/>
                </a:solidFill>
              </a:rPr>
              <a:t> in </a:t>
            </a:r>
            <a:r>
              <a:rPr lang="en-US" dirty="0" err="1">
                <a:solidFill>
                  <a:schemeClr val="bg1"/>
                </a:solidFill>
              </a:rPr>
              <a:t>trženje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najbolje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delujeta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če</a:t>
            </a:r>
            <a:r>
              <a:rPr lang="en-US" dirty="0">
                <a:solidFill>
                  <a:schemeClr val="bg1"/>
                </a:solidFill>
              </a:rPr>
              <a:t> to </a:t>
            </a:r>
            <a:r>
              <a:rPr lang="en-US" dirty="0" err="1">
                <a:solidFill>
                  <a:schemeClr val="bg1"/>
                </a:solidFill>
              </a:rPr>
              <a:t>upoštevate</a:t>
            </a:r>
            <a:r>
              <a:rPr lang="en-US" dirty="0">
                <a:solidFill>
                  <a:schemeClr val="bg1"/>
                </a:solidFill>
              </a:rPr>
              <a:t> in </a:t>
            </a:r>
            <a:r>
              <a:rPr lang="en-US" dirty="0" err="1">
                <a:solidFill>
                  <a:schemeClr val="bg1"/>
                </a:solidFill>
              </a:rPr>
              <a:t>ustvarite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vsebino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prilagojeno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vsaki</a:t>
            </a:r>
            <a:r>
              <a:rPr lang="en-US" dirty="0">
                <a:solidFill>
                  <a:schemeClr val="bg1"/>
                </a:solidFill>
              </a:rPr>
              <a:t> od </a:t>
            </a:r>
            <a:r>
              <a:rPr lang="en-US" dirty="0" err="1">
                <a:solidFill>
                  <a:schemeClr val="bg1"/>
                </a:solidFill>
              </a:rPr>
              <a:t>teh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generacij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uporabnikov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  <a:p>
            <a:pPr algn="just"/>
            <a:endParaRPr lang="en-US" dirty="0">
              <a:solidFill>
                <a:schemeClr val="bg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Milenijci na Instagramu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Generacija Z na TikTok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bg1"/>
                </a:solidFill>
              </a:rPr>
              <a:t>Baby Boomers na Facebooku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  <a:p>
            <a:pPr algn="just"/>
            <a:endParaRPr lang="en-US" dirty="0">
              <a:solidFill>
                <a:schemeClr val="bg1"/>
              </a:solidFill>
            </a:endParaRPr>
          </a:p>
          <a:p>
            <a:pPr algn="just"/>
            <a:r>
              <a:rPr lang="en-US" dirty="0" err="1">
                <a:solidFill>
                  <a:schemeClr val="bg1"/>
                </a:solidFill>
              </a:rPr>
              <a:t>Razumevanje</a:t>
            </a:r>
            <a:r>
              <a:rPr lang="en-US" dirty="0">
                <a:solidFill>
                  <a:schemeClr val="bg1"/>
                </a:solidFill>
              </a:rPr>
              <a:t> in </a:t>
            </a:r>
            <a:r>
              <a:rPr lang="en-US" dirty="0" err="1">
                <a:solidFill>
                  <a:schemeClr val="bg1"/>
                </a:solidFill>
              </a:rPr>
              <a:t>poznavanje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ciljnih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uporabnikov</a:t>
            </a:r>
            <a:r>
              <a:rPr lang="en-US" dirty="0">
                <a:solidFill>
                  <a:schemeClr val="bg1"/>
                </a:solidFill>
              </a:rPr>
              <a:t> je </a:t>
            </a:r>
            <a:r>
              <a:rPr lang="en-US" dirty="0" err="1">
                <a:solidFill>
                  <a:schemeClr val="bg1"/>
                </a:solidFill>
              </a:rPr>
              <a:t>spet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ključni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dejavnik</a:t>
            </a:r>
            <a:r>
              <a:rPr lang="en-US" dirty="0">
                <a:solidFill>
                  <a:schemeClr val="bg1"/>
                </a:solidFill>
              </a:rPr>
              <a:t> za </a:t>
            </a:r>
            <a:r>
              <a:rPr lang="en-US" dirty="0" err="1">
                <a:solidFill>
                  <a:schemeClr val="bg1"/>
                </a:solidFill>
              </a:rPr>
              <a:t>uspešno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komunikacijo</a:t>
            </a:r>
            <a:r>
              <a:rPr lang="en-US" dirty="0">
                <a:solidFill>
                  <a:schemeClr val="bg1"/>
                </a:solidFill>
              </a:rPr>
              <a:t>. (To </a:t>
            </a:r>
            <a:r>
              <a:rPr lang="en-US" dirty="0" err="1">
                <a:solidFill>
                  <a:schemeClr val="bg1"/>
                </a:solidFill>
              </a:rPr>
              <a:t>nas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ponovno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pripelje</a:t>
            </a:r>
            <a:r>
              <a:rPr lang="en-US" dirty="0">
                <a:solidFill>
                  <a:schemeClr val="bg1"/>
                </a:solidFill>
              </a:rPr>
              <a:t> do </a:t>
            </a:r>
            <a:r>
              <a:rPr lang="en-US" dirty="0" err="1">
                <a:solidFill>
                  <a:schemeClr val="bg1"/>
                </a:solidFill>
              </a:rPr>
              <a:t>modula</a:t>
            </a:r>
            <a:r>
              <a:rPr lang="en-US" dirty="0">
                <a:solidFill>
                  <a:schemeClr val="bg1"/>
                </a:solidFill>
              </a:rPr>
              <a:t> 4 in </a:t>
            </a:r>
            <a:r>
              <a:rPr lang="en-US" dirty="0" err="1">
                <a:solidFill>
                  <a:schemeClr val="bg1"/>
                </a:solidFill>
              </a:rPr>
              <a:t>naše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vaje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sl-SI" dirty="0">
                <a:solidFill>
                  <a:schemeClr val="bg1"/>
                </a:solidFill>
              </a:rPr>
              <a:t>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sl-SI" dirty="0">
                <a:solidFill>
                  <a:schemeClr val="bg1"/>
                </a:solidFill>
              </a:rPr>
              <a:t>personami</a:t>
            </a:r>
            <a:r>
              <a:rPr lang="en-US" dirty="0">
                <a:solidFill>
                  <a:schemeClr val="bg1"/>
                </a:solidFill>
              </a:rPr>
              <a:t>!)</a:t>
            </a:r>
          </a:p>
          <a:p>
            <a:pPr algn="just"/>
            <a:endParaRPr lang="en-US" dirty="0">
              <a:solidFill>
                <a:schemeClr val="bg1"/>
              </a:solidFill>
            </a:endParaRPr>
          </a:p>
          <a:p>
            <a:pPr algn="just"/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algn="just"/>
            <a:endParaRPr lang="en-US" dirty="0">
              <a:solidFill>
                <a:schemeClr val="bg1"/>
              </a:solidFill>
            </a:endParaRPr>
          </a:p>
          <a:p>
            <a:pPr algn="just"/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25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text, electronics, screenshot&#10;&#10;Description automatically generated">
            <a:extLst>
              <a:ext uri="{FF2B5EF4-FFF2-40B4-BE49-F238E27FC236}">
                <a16:creationId xmlns:a16="http://schemas.microsoft.com/office/drawing/2014/main" id="{D065256B-0F9A-4F70-8D94-273EF06064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3298" b="23298"/>
          <a:stretch>
            <a:fillRect/>
          </a:stretch>
        </p:blipFill>
        <p:spPr>
          <a:xfrm>
            <a:off x="7111497" y="3097530"/>
            <a:ext cx="3625721" cy="37611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FAABB-D3AD-4F1E-8892-1DD01B9E74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1122" y="318390"/>
            <a:ext cx="6274008" cy="631527"/>
          </a:xfrm>
        </p:spPr>
        <p:txBody>
          <a:bodyPr/>
          <a:lstStyle/>
          <a:p>
            <a:r>
              <a:rPr lang="en-IE" dirty="0" err="1"/>
              <a:t>Digitalno</a:t>
            </a:r>
            <a:r>
              <a:rPr lang="en-IE" dirty="0"/>
              <a:t> </a:t>
            </a:r>
            <a:r>
              <a:rPr lang="en-IE" dirty="0" err="1"/>
              <a:t>pripovedovanje</a:t>
            </a:r>
            <a:r>
              <a:rPr lang="en-IE" dirty="0"/>
              <a:t> </a:t>
            </a:r>
            <a:r>
              <a:rPr lang="en-IE" dirty="0" err="1"/>
              <a:t>zgodb</a:t>
            </a:r>
            <a:r>
              <a:rPr lang="en-IE" dirty="0"/>
              <a:t> + video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B76A47-4299-4CCE-8398-98D13BB4CD1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1124" y="1473470"/>
            <a:ext cx="6022546" cy="4108908"/>
          </a:xfrm>
        </p:spPr>
        <p:txBody>
          <a:bodyPr/>
          <a:lstStyle/>
          <a:p>
            <a:pPr algn="just"/>
            <a:r>
              <a:rPr lang="en-US" dirty="0" err="1"/>
              <a:t>Videoposnetki</a:t>
            </a:r>
            <a:r>
              <a:rPr lang="en-US" dirty="0"/>
              <a:t> so </a:t>
            </a:r>
            <a:r>
              <a:rPr lang="en-US" dirty="0" err="1"/>
              <a:t>eden</a:t>
            </a:r>
            <a:r>
              <a:rPr lang="en-US" dirty="0"/>
              <a:t> od </a:t>
            </a:r>
            <a:r>
              <a:rPr lang="en-US" dirty="0" err="1"/>
              <a:t>najmočnejših</a:t>
            </a:r>
            <a:r>
              <a:rPr lang="en-US" dirty="0"/>
              <a:t> </a:t>
            </a:r>
            <a:r>
              <a:rPr lang="en-US" dirty="0" err="1"/>
              <a:t>načinov</a:t>
            </a:r>
            <a:r>
              <a:rPr lang="en-US" dirty="0"/>
              <a:t> za </a:t>
            </a:r>
            <a:r>
              <a:rPr lang="en-US" dirty="0" err="1"/>
              <a:t>nagovarjanje</a:t>
            </a:r>
            <a:r>
              <a:rPr lang="en-US" dirty="0"/>
              <a:t> </a:t>
            </a:r>
            <a:r>
              <a:rPr lang="en-US" dirty="0" err="1"/>
              <a:t>občinstva</a:t>
            </a:r>
            <a:r>
              <a:rPr lang="en-US" dirty="0"/>
              <a:t>. </a:t>
            </a:r>
            <a:r>
              <a:rPr lang="en-US" dirty="0" err="1"/>
              <a:t>Dve</a:t>
            </a:r>
            <a:r>
              <a:rPr lang="en-US" dirty="0"/>
              <a:t> </a:t>
            </a:r>
            <a:r>
              <a:rPr lang="en-US" dirty="0" err="1"/>
              <a:t>tretjini</a:t>
            </a:r>
            <a:r>
              <a:rPr lang="en-US" dirty="0"/>
              <a:t> </a:t>
            </a:r>
            <a:r>
              <a:rPr lang="en-US" dirty="0" err="1"/>
              <a:t>ljudi</a:t>
            </a:r>
            <a:r>
              <a:rPr lang="en-US" dirty="0"/>
              <a:t> </a:t>
            </a:r>
            <a:r>
              <a:rPr lang="en-US" dirty="0" err="1"/>
              <a:t>ima</a:t>
            </a:r>
            <a:r>
              <a:rPr lang="en-US" dirty="0"/>
              <a:t>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učenju</a:t>
            </a:r>
            <a:r>
              <a:rPr lang="en-US" dirty="0"/>
              <a:t> </a:t>
            </a:r>
            <a:r>
              <a:rPr lang="en-US" dirty="0" err="1"/>
              <a:t>raje</a:t>
            </a:r>
            <a:r>
              <a:rPr lang="en-US" dirty="0"/>
              <a:t> video </a:t>
            </a:r>
            <a:r>
              <a:rPr lang="en-US" dirty="0" err="1"/>
              <a:t>kot</a:t>
            </a:r>
            <a:r>
              <a:rPr lang="en-US" dirty="0"/>
              <a:t> </a:t>
            </a:r>
            <a:r>
              <a:rPr lang="en-US" dirty="0" err="1"/>
              <a:t>besedilo</a:t>
            </a:r>
            <a:r>
              <a:rPr lang="en-US" dirty="0"/>
              <a:t>. </a:t>
            </a:r>
            <a:r>
              <a:rPr lang="en-US" dirty="0" err="1"/>
              <a:t>Videoposnetki</a:t>
            </a:r>
            <a:r>
              <a:rPr lang="en-US" dirty="0"/>
              <a:t> so </a:t>
            </a:r>
            <a:r>
              <a:rPr lang="en-US" dirty="0" err="1"/>
              <a:t>zabavni</a:t>
            </a:r>
            <a:r>
              <a:rPr lang="en-US" dirty="0"/>
              <a:t> in </a:t>
            </a:r>
            <a:r>
              <a:rPr lang="en-US" dirty="0" err="1"/>
              <a:t>uspejo</a:t>
            </a:r>
            <a:r>
              <a:rPr lang="en-US" dirty="0"/>
              <a:t> </a:t>
            </a:r>
            <a:r>
              <a:rPr lang="en-US" dirty="0" err="1"/>
              <a:t>pritegniti</a:t>
            </a:r>
            <a:r>
              <a:rPr lang="en-US" dirty="0"/>
              <a:t> in </a:t>
            </a:r>
            <a:r>
              <a:rPr lang="en-US" dirty="0" err="1"/>
              <a:t>obdržati</a:t>
            </a:r>
            <a:r>
              <a:rPr lang="en-US" dirty="0"/>
              <a:t> </a:t>
            </a:r>
            <a:r>
              <a:rPr lang="en-US" dirty="0" err="1"/>
              <a:t>pozornost</a:t>
            </a:r>
            <a:r>
              <a:rPr lang="en-US" dirty="0"/>
              <a:t> </a:t>
            </a:r>
            <a:r>
              <a:rPr lang="en-US" dirty="0" err="1"/>
              <a:t>veliko</a:t>
            </a:r>
            <a:r>
              <a:rPr lang="en-US" dirty="0"/>
              <a:t> </a:t>
            </a:r>
            <a:r>
              <a:rPr lang="en-US" dirty="0" err="1"/>
              <a:t>dlje</a:t>
            </a:r>
            <a:r>
              <a:rPr lang="en-US" dirty="0"/>
              <a:t> </a:t>
            </a:r>
            <a:r>
              <a:rPr lang="en-US" dirty="0" err="1"/>
              <a:t>kot</a:t>
            </a:r>
            <a:r>
              <a:rPr lang="en-US" dirty="0"/>
              <a:t> </a:t>
            </a:r>
            <a:r>
              <a:rPr lang="en-US" dirty="0" err="1"/>
              <a:t>besedilne</a:t>
            </a:r>
            <a:r>
              <a:rPr lang="en-US" dirty="0"/>
              <a:t> </a:t>
            </a:r>
            <a:r>
              <a:rPr lang="en-US" dirty="0" err="1"/>
              <a:t>vsebine</a:t>
            </a:r>
            <a:r>
              <a:rPr lang="en-US" dirty="0"/>
              <a:t>. </a:t>
            </a:r>
          </a:p>
          <a:p>
            <a:pPr algn="just"/>
            <a:endParaRPr lang="en-US" dirty="0"/>
          </a:p>
          <a:p>
            <a:pPr algn="just"/>
            <a:r>
              <a:rPr lang="en-US" dirty="0" err="1"/>
              <a:t>Predvsem</a:t>
            </a:r>
            <a:r>
              <a:rPr lang="en-US" dirty="0"/>
              <a:t> </a:t>
            </a:r>
            <a:r>
              <a:rPr lang="en-US" dirty="0" err="1"/>
              <a:t>mlajše</a:t>
            </a:r>
            <a:r>
              <a:rPr lang="en-US" dirty="0"/>
              <a:t> </a:t>
            </a:r>
            <a:r>
              <a:rPr lang="en-US" dirty="0" err="1"/>
              <a:t>generacije</a:t>
            </a:r>
            <a:r>
              <a:rPr lang="en-US" dirty="0"/>
              <a:t> so </a:t>
            </a:r>
            <a:r>
              <a:rPr lang="en-US" dirty="0" err="1"/>
              <a:t>najbolj</a:t>
            </a:r>
            <a:r>
              <a:rPr lang="en-US" dirty="0"/>
              <a:t> </a:t>
            </a:r>
            <a:r>
              <a:rPr lang="en-US" dirty="0" err="1"/>
              <a:t>vztrajni</a:t>
            </a:r>
            <a:r>
              <a:rPr lang="en-US" dirty="0"/>
              <a:t> </a:t>
            </a:r>
            <a:r>
              <a:rPr lang="en-US" dirty="0" err="1"/>
              <a:t>uporabniki</a:t>
            </a:r>
            <a:r>
              <a:rPr lang="en-US" dirty="0"/>
              <a:t> video </a:t>
            </a:r>
            <a:r>
              <a:rPr lang="en-US" dirty="0" err="1"/>
              <a:t>vsebin</a:t>
            </a:r>
            <a:r>
              <a:rPr lang="en-US" dirty="0"/>
              <a:t>: </a:t>
            </a:r>
            <a:r>
              <a:rPr lang="en-US" dirty="0" err="1"/>
              <a:t>velika</a:t>
            </a:r>
            <a:r>
              <a:rPr lang="en-US" dirty="0"/>
              <a:t> </a:t>
            </a:r>
            <a:r>
              <a:rPr lang="en-US" dirty="0" err="1"/>
              <a:t>večina</a:t>
            </a:r>
            <a:r>
              <a:rPr lang="en-US" dirty="0"/>
              <a:t> </a:t>
            </a:r>
            <a:r>
              <a:rPr lang="en-US" dirty="0" err="1"/>
              <a:t>uporabnikov</a:t>
            </a:r>
            <a:r>
              <a:rPr lang="en-US" dirty="0"/>
              <a:t>, </a:t>
            </a:r>
            <a:r>
              <a:rPr lang="en-US" dirty="0" err="1"/>
              <a:t>starih</a:t>
            </a:r>
            <a:r>
              <a:rPr lang="en-US" dirty="0"/>
              <a:t> med 18 in 29 let, </a:t>
            </a:r>
            <a:r>
              <a:rPr lang="en-US" dirty="0" err="1"/>
              <a:t>pravi</a:t>
            </a:r>
            <a:r>
              <a:rPr lang="en-US" dirty="0"/>
              <a:t>, da Snapchat (71 %) in Instagram (73 %) </a:t>
            </a:r>
            <a:r>
              <a:rPr lang="en-US" dirty="0" err="1"/>
              <a:t>uporabljajo</a:t>
            </a:r>
            <a:r>
              <a:rPr lang="en-US" dirty="0"/>
              <a:t> </a:t>
            </a:r>
            <a:r>
              <a:rPr lang="en-US" dirty="0" err="1"/>
              <a:t>vsak</a:t>
            </a:r>
            <a:r>
              <a:rPr lang="en-US" dirty="0"/>
              <a:t> dan, </a:t>
            </a:r>
            <a:r>
              <a:rPr lang="en-US" dirty="0" err="1"/>
              <a:t>več</a:t>
            </a:r>
            <a:r>
              <a:rPr lang="en-US" dirty="0"/>
              <a:t> </a:t>
            </a:r>
            <a:r>
              <a:rPr lang="en-US" dirty="0" err="1"/>
              <a:t>kot</a:t>
            </a:r>
            <a:r>
              <a:rPr lang="en-US" dirty="0"/>
              <a:t> </a:t>
            </a:r>
            <a:r>
              <a:rPr lang="en-US" dirty="0" err="1"/>
              <a:t>polovica</a:t>
            </a:r>
            <a:r>
              <a:rPr lang="en-US" dirty="0"/>
              <a:t> pa </a:t>
            </a:r>
            <a:r>
              <a:rPr lang="en-US" dirty="0" err="1"/>
              <a:t>večkrat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dan. </a:t>
            </a:r>
          </a:p>
          <a:p>
            <a:pPr algn="just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2761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37999C-1B8B-4A5F-B5B4-99C388F200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84222" y="443126"/>
            <a:ext cx="6479093" cy="631527"/>
          </a:xfrm>
        </p:spPr>
        <p:txBody>
          <a:bodyPr/>
          <a:lstStyle/>
          <a:p>
            <a:r>
              <a:rPr lang="en-IE" dirty="0"/>
              <a:t>King of the Vikings Waterford – Vox Pop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5341E6-D2D1-455F-9B57-441F6DEA939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76706" y="1779715"/>
            <a:ext cx="4044238" cy="4682754"/>
          </a:xfrm>
        </p:spPr>
        <p:txBody>
          <a:bodyPr/>
          <a:lstStyle/>
          <a:p>
            <a:r>
              <a:rPr lang="en-US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Izraz</a:t>
            </a:r>
            <a:r>
              <a:rPr lang="en-US" b="0" i="0" dirty="0">
                <a:solidFill>
                  <a:srgbClr val="767171"/>
                </a:solidFill>
                <a:effectLst/>
                <a:latin typeface="Avenir" panose="02000503020000020003"/>
              </a:rPr>
              <a:t> "vox pop" </a:t>
            </a:r>
            <a:r>
              <a:rPr lang="en-US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izhaja</a:t>
            </a:r>
            <a:r>
              <a:rPr lang="en-US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US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iz</a:t>
            </a:r>
            <a:r>
              <a:rPr lang="en-US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US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latinske</a:t>
            </a:r>
            <a:r>
              <a:rPr lang="en-US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US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besedne</a:t>
            </a:r>
            <a:r>
              <a:rPr lang="en-US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US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zveze</a:t>
            </a:r>
            <a:r>
              <a:rPr lang="en-US" b="0" i="0" dirty="0">
                <a:solidFill>
                  <a:srgbClr val="767171"/>
                </a:solidFill>
                <a:effectLst/>
                <a:latin typeface="Avenir" panose="02000503020000020003"/>
              </a:rPr>
              <a:t> vox populi, ki </a:t>
            </a:r>
            <a:r>
              <a:rPr lang="en-US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pomeni</a:t>
            </a:r>
            <a:r>
              <a:rPr lang="en-US" b="0" i="0" dirty="0">
                <a:solidFill>
                  <a:srgbClr val="767171"/>
                </a:solidFill>
                <a:effectLst/>
                <a:latin typeface="Avenir" panose="02000503020000020003"/>
              </a:rPr>
              <a:t> "</a:t>
            </a:r>
            <a:r>
              <a:rPr lang="en-US" b="1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glas</a:t>
            </a:r>
            <a:r>
              <a:rPr lang="en-US" b="1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US" b="1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ljudstva</a:t>
            </a:r>
            <a:r>
              <a:rPr lang="en-US" b="0" i="0" dirty="0">
                <a:solidFill>
                  <a:srgbClr val="767171"/>
                </a:solidFill>
                <a:effectLst/>
                <a:latin typeface="Avenir" panose="02000503020000020003"/>
              </a:rPr>
              <a:t>". </a:t>
            </a:r>
            <a:r>
              <a:rPr lang="en-US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Naključne</a:t>
            </a:r>
            <a:r>
              <a:rPr lang="en-US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US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osebe</a:t>
            </a:r>
            <a:r>
              <a:rPr lang="en-US" b="0" i="0" dirty="0">
                <a:solidFill>
                  <a:srgbClr val="767171"/>
                </a:solidFill>
                <a:effectLst/>
                <a:latin typeface="Avenir" panose="02000503020000020003"/>
              </a:rPr>
              <a:t> so </a:t>
            </a:r>
            <a:r>
              <a:rPr lang="en-US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zaprošene</a:t>
            </a:r>
            <a:r>
              <a:rPr lang="en-US" b="0" i="0" dirty="0">
                <a:solidFill>
                  <a:srgbClr val="767171"/>
                </a:solidFill>
                <a:effectLst/>
                <a:latin typeface="Avenir" panose="02000503020000020003"/>
              </a:rPr>
              <a:t>, da </a:t>
            </a:r>
            <a:r>
              <a:rPr lang="en-US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izrazijo</a:t>
            </a:r>
            <a:r>
              <a:rPr lang="en-US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US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svoje</a:t>
            </a:r>
            <a:r>
              <a:rPr lang="en-US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US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mnenje</a:t>
            </a:r>
            <a:r>
              <a:rPr lang="en-US" b="0" i="0" dirty="0">
                <a:solidFill>
                  <a:srgbClr val="767171"/>
                </a:solidFill>
                <a:effectLst/>
                <a:latin typeface="Avenir" panose="02000503020000020003"/>
              </a:rPr>
              <a:t> o </a:t>
            </a:r>
            <a:r>
              <a:rPr lang="en-US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določeni</a:t>
            </a:r>
            <a:r>
              <a:rPr lang="en-US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US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temi</a:t>
            </a:r>
            <a:r>
              <a:rPr lang="en-US" b="0" i="0" dirty="0">
                <a:solidFill>
                  <a:srgbClr val="767171"/>
                </a:solidFill>
                <a:effectLst/>
                <a:latin typeface="Avenir" panose="02000503020000020003"/>
              </a:rPr>
              <a:t>, </a:t>
            </a:r>
            <a:r>
              <a:rPr lang="en-US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njihovi</a:t>
            </a:r>
            <a:r>
              <a:rPr lang="en-US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US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odgovori</a:t>
            </a:r>
            <a:r>
              <a:rPr lang="en-US" b="0" i="0" dirty="0">
                <a:solidFill>
                  <a:srgbClr val="767171"/>
                </a:solidFill>
                <a:effectLst/>
                <a:latin typeface="Avenir" panose="02000503020000020003"/>
              </a:rPr>
              <a:t> pa so </a:t>
            </a:r>
            <a:r>
              <a:rPr lang="en-US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predstavljeni</a:t>
            </a:r>
            <a:r>
              <a:rPr lang="en-US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US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gledalcu</a:t>
            </a:r>
            <a:r>
              <a:rPr lang="en-US" b="0" i="0" dirty="0">
                <a:solidFill>
                  <a:srgbClr val="767171"/>
                </a:solidFill>
                <a:effectLst/>
                <a:latin typeface="Avenir" panose="02000503020000020003"/>
              </a:rPr>
              <a:t>/</a:t>
            </a:r>
            <a:r>
              <a:rPr lang="en-US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bralcu</a:t>
            </a:r>
            <a:r>
              <a:rPr lang="en-US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US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kot</a:t>
            </a:r>
            <a:r>
              <a:rPr lang="en-US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US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odraz</a:t>
            </a:r>
            <a:r>
              <a:rPr lang="en-US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US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ljudskega</a:t>
            </a:r>
            <a:r>
              <a:rPr lang="en-US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US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mnenja</a:t>
            </a:r>
            <a:r>
              <a:rPr lang="en-US" b="0" i="0" dirty="0">
                <a:solidFill>
                  <a:srgbClr val="767171"/>
                </a:solidFill>
                <a:effectLst/>
                <a:latin typeface="Avenir" panose="02000503020000020003"/>
              </a:rPr>
              <a:t>. V </a:t>
            </a:r>
            <a:r>
              <a:rPr lang="en-US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tem</a:t>
            </a:r>
            <a:r>
              <a:rPr lang="en-US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US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videoposnetku</a:t>
            </a:r>
            <a:r>
              <a:rPr lang="en-US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US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si</a:t>
            </a:r>
            <a:r>
              <a:rPr lang="en-US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US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lahko</a:t>
            </a:r>
            <a:r>
              <a:rPr lang="en-US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US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ogledate</a:t>
            </a:r>
            <a:r>
              <a:rPr lang="en-US" b="0" i="0" dirty="0">
                <a:solidFill>
                  <a:srgbClr val="767171"/>
                </a:solidFill>
                <a:effectLst/>
                <a:latin typeface="Avenir" panose="02000503020000020003"/>
              </a:rPr>
              <a:t>, </a:t>
            </a:r>
            <a:r>
              <a:rPr lang="en-US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kako</a:t>
            </a:r>
            <a:r>
              <a:rPr lang="en-US" b="0" i="0" dirty="0">
                <a:solidFill>
                  <a:srgbClr val="767171"/>
                </a:solidFill>
                <a:effectLst/>
                <a:latin typeface="Avenir" panose="02000503020000020003"/>
              </a:rPr>
              <a:t> se vox pop </a:t>
            </a:r>
            <a:r>
              <a:rPr lang="en-US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uporablja</a:t>
            </a:r>
            <a:r>
              <a:rPr lang="en-US" b="0" i="0" dirty="0">
                <a:solidFill>
                  <a:srgbClr val="767171"/>
                </a:solidFill>
                <a:effectLst/>
                <a:latin typeface="Avenir" panose="02000503020000020003"/>
              </a:rPr>
              <a:t> v </a:t>
            </a:r>
            <a:r>
              <a:rPr lang="en-US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marketinške</a:t>
            </a:r>
            <a:r>
              <a:rPr lang="en-US" b="0" i="0" dirty="0">
                <a:solidFill>
                  <a:srgbClr val="767171"/>
                </a:solidFill>
                <a:effectLst/>
                <a:latin typeface="Avenir" panose="02000503020000020003"/>
              </a:rPr>
              <a:t> </a:t>
            </a:r>
            <a:r>
              <a:rPr lang="en-US" b="0" i="0" dirty="0" err="1">
                <a:solidFill>
                  <a:srgbClr val="767171"/>
                </a:solidFill>
                <a:effectLst/>
                <a:latin typeface="Avenir" panose="02000503020000020003"/>
              </a:rPr>
              <a:t>namene</a:t>
            </a:r>
            <a:r>
              <a:rPr lang="en-US" dirty="0">
                <a:solidFill>
                  <a:srgbClr val="767171"/>
                </a:solidFill>
                <a:latin typeface="Avenir" panose="02000503020000020003"/>
              </a:rPr>
              <a:t>.</a:t>
            </a:r>
            <a:endParaRPr lang="en-IE" dirty="0">
              <a:solidFill>
                <a:srgbClr val="767171"/>
              </a:solidFill>
              <a:latin typeface="Avenir" panose="02000503020000020003"/>
            </a:endParaRPr>
          </a:p>
        </p:txBody>
      </p:sp>
      <p:pic>
        <p:nvPicPr>
          <p:cNvPr id="6" name="Online Media 5" title="King of the Vikings VR - Vox Pops">
            <a:hlinkClick r:id="" action="ppaction://media"/>
            <a:extLst>
              <a:ext uri="{FF2B5EF4-FFF2-40B4-BE49-F238E27FC236}">
                <a16:creationId xmlns:a16="http://schemas.microsoft.com/office/drawing/2014/main" id="{B4191E08-1ADC-4485-AFBA-AC01DBF8B77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71055" y="1779715"/>
            <a:ext cx="6993334" cy="39512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11AEBB-B349-4449-9F3B-7A6C0DA0E3A8}"/>
              </a:ext>
            </a:extLst>
          </p:cNvPr>
          <p:cNvSpPr txBox="1"/>
          <p:nvPr/>
        </p:nvSpPr>
        <p:spPr>
          <a:xfrm>
            <a:off x="3123314" y="5848588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King of the Vikings VR - Vox Pops - YouTube</a:t>
            </a:r>
            <a:endParaRPr lang="en-I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89C239-1210-40A0-8852-76F86C872246}"/>
              </a:ext>
            </a:extLst>
          </p:cNvPr>
          <p:cNvSpPr txBox="1"/>
          <p:nvPr/>
        </p:nvSpPr>
        <p:spPr>
          <a:xfrm>
            <a:off x="0" y="170121"/>
            <a:ext cx="3668233" cy="1200329"/>
          </a:xfrm>
          <a:prstGeom prst="rect">
            <a:avLst/>
          </a:prstGeom>
          <a:solidFill>
            <a:srgbClr val="FBE000"/>
          </a:solidFill>
        </p:spPr>
        <p:txBody>
          <a:bodyPr wrap="square" rtlCol="0">
            <a:spAutoFit/>
          </a:bodyPr>
          <a:lstStyle/>
          <a:p>
            <a:r>
              <a:rPr lang="en-IE" sz="2400" dirty="0" err="1"/>
              <a:t>Digitalno</a:t>
            </a:r>
            <a:r>
              <a:rPr lang="en-IE" sz="2400" dirty="0"/>
              <a:t> </a:t>
            </a:r>
            <a:r>
              <a:rPr lang="en-IE" sz="2400" dirty="0" err="1"/>
              <a:t>pripovedovanje</a:t>
            </a:r>
            <a:r>
              <a:rPr lang="en-IE" sz="2400" dirty="0"/>
              <a:t> </a:t>
            </a:r>
            <a:r>
              <a:rPr lang="en-IE" sz="2400" dirty="0" err="1"/>
              <a:t>zgodb</a:t>
            </a:r>
            <a:r>
              <a:rPr lang="en-IE" sz="2400" dirty="0"/>
              <a:t> + video</a:t>
            </a:r>
          </a:p>
          <a:p>
            <a:r>
              <a:rPr lang="sl-SI" sz="2400" dirty="0"/>
              <a:t> </a:t>
            </a:r>
            <a:r>
              <a:rPr lang="en-IE" sz="2400" dirty="0"/>
              <a:t>primer</a:t>
            </a:r>
            <a:r>
              <a:rPr lang="sl-SI" sz="2400" dirty="0"/>
              <a:t>.</a:t>
            </a:r>
            <a:r>
              <a:rPr lang="en-IE" sz="2400" dirty="0"/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124639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8CD3A0-BFF9-4E92-9CDE-F08F3418DB7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722020" y="6320770"/>
            <a:ext cx="4301302" cy="229565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28</a:t>
            </a:fld>
            <a:endParaRPr lang="fr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4CCCF-2A20-4845-8FC4-C4A83A44A9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5666" y="200238"/>
            <a:ext cx="11260668" cy="1282758"/>
          </a:xfrm>
        </p:spPr>
        <p:txBody>
          <a:bodyPr/>
          <a:lstStyle/>
          <a:p>
            <a:r>
              <a:rPr lang="en-IE" dirty="0"/>
              <a:t>NAJBOLJŠI NASVET - </a:t>
            </a:r>
            <a:r>
              <a:rPr lang="en-IE" dirty="0" err="1"/>
              <a:t>Digitalno</a:t>
            </a:r>
            <a:r>
              <a:rPr lang="en-IE" dirty="0"/>
              <a:t> </a:t>
            </a:r>
            <a:r>
              <a:rPr lang="en-IE" dirty="0" err="1"/>
              <a:t>pripovedovanje</a:t>
            </a:r>
            <a:r>
              <a:rPr lang="en-IE" dirty="0"/>
              <a:t> </a:t>
            </a:r>
            <a:r>
              <a:rPr lang="en-IE" dirty="0" err="1"/>
              <a:t>zgodb</a:t>
            </a:r>
            <a:r>
              <a:rPr lang="en-IE" dirty="0"/>
              <a:t> v </a:t>
            </a:r>
            <a:r>
              <a:rPr lang="en-IE" dirty="0" err="1"/>
              <a:t>akciji</a:t>
            </a:r>
            <a:r>
              <a:rPr lang="en-IE" dirty="0"/>
              <a:t> - V </a:t>
            </a:r>
            <a:r>
              <a:rPr lang="en-IE" dirty="0" err="1"/>
              <a:t>živo</a:t>
            </a:r>
            <a:r>
              <a:rPr lang="en-IE" dirty="0"/>
              <a:t> z </a:t>
            </a:r>
            <a:r>
              <a:rPr lang="en-IE" dirty="0" err="1"/>
              <a:t>virtualnim</a:t>
            </a:r>
            <a:r>
              <a:rPr lang="en-IE" dirty="0"/>
              <a:t> </a:t>
            </a:r>
            <a:r>
              <a:rPr lang="en-IE" dirty="0" err="1"/>
              <a:t>videom</a:t>
            </a:r>
            <a:r>
              <a:rPr lang="en-IE" dirty="0"/>
              <a:t>/</a:t>
            </a:r>
            <a:r>
              <a:rPr lang="en-IE" dirty="0" err="1"/>
              <a:t>vodenimi</a:t>
            </a:r>
            <a:r>
              <a:rPr lang="en-IE" dirty="0"/>
              <a:t> </a:t>
            </a:r>
            <a:r>
              <a:rPr lang="en-IE" dirty="0" err="1"/>
              <a:t>ogledi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0D639-DE2C-49CE-9DBB-85B906FD0B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5668" y="1245356"/>
            <a:ext cx="11260666" cy="410890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 </a:t>
            </a:r>
            <a:r>
              <a:rPr lang="en-US" dirty="0" err="1">
                <a:solidFill>
                  <a:schemeClr val="bg1"/>
                </a:solidFill>
              </a:rPr>
              <a:t>zadnjih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letih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smo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bili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priča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pandemiji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koronavirusa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sl-SI" dirty="0">
                <a:solidFill>
                  <a:schemeClr val="bg1"/>
                </a:solidFill>
              </a:rPr>
              <a:t>ki je vse prisilila, da </a:t>
            </a:r>
            <a:r>
              <a:rPr lang="en-US" dirty="0" err="1">
                <a:solidFill>
                  <a:schemeClr val="bg1"/>
                </a:solidFill>
              </a:rPr>
              <a:t>osta</a:t>
            </a:r>
            <a:r>
              <a:rPr lang="sl-SI" dirty="0" err="1">
                <a:solidFill>
                  <a:schemeClr val="bg1"/>
                </a:solidFill>
              </a:rPr>
              <a:t>nejo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doma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sl-SI" dirty="0">
                <a:solidFill>
                  <a:schemeClr val="bg1"/>
                </a:solidFill>
              </a:rPr>
              <a:t>zaradi česar</a:t>
            </a:r>
            <a:r>
              <a:rPr lang="en-US" dirty="0">
                <a:solidFill>
                  <a:schemeClr val="bg1"/>
                </a:solidFill>
              </a:rPr>
              <a:t> so </a:t>
            </a:r>
            <a:r>
              <a:rPr lang="en-US" dirty="0" err="1">
                <a:solidFill>
                  <a:schemeClr val="bg1"/>
                </a:solidFill>
              </a:rPr>
              <a:t>številni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objekti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kulturne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dediščine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zaprli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svoja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vrata</a:t>
            </a:r>
            <a:r>
              <a:rPr lang="en-US" dirty="0">
                <a:solidFill>
                  <a:schemeClr val="bg1"/>
                </a:solidFill>
              </a:rPr>
              <a:t> in </a:t>
            </a:r>
            <a:r>
              <a:rPr lang="en-US" dirty="0" err="1">
                <a:solidFill>
                  <a:schemeClr val="bg1"/>
                </a:solidFill>
              </a:rPr>
              <a:t>postali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virtualni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Številni</a:t>
            </a:r>
            <a:r>
              <a:rPr lang="en-US" dirty="0">
                <a:solidFill>
                  <a:schemeClr val="bg1"/>
                </a:solidFill>
              </a:rPr>
              <a:t> so </a:t>
            </a:r>
            <a:r>
              <a:rPr lang="en-US" dirty="0" err="1">
                <a:solidFill>
                  <a:schemeClr val="bg1"/>
                </a:solidFill>
              </a:rPr>
              <a:t>namesto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osebnih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ogledov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ustvarili</a:t>
            </a:r>
            <a:r>
              <a:rPr lang="en-US" dirty="0">
                <a:solidFill>
                  <a:schemeClr val="bg1"/>
                </a:solidFill>
              </a:rPr>
              <a:t> in </a:t>
            </a:r>
            <a:r>
              <a:rPr lang="en-US" dirty="0" err="1">
                <a:solidFill>
                  <a:schemeClr val="bg1"/>
                </a:solidFill>
              </a:rPr>
              <a:t>ponudili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vodene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virtualne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oglede</a:t>
            </a:r>
            <a:r>
              <a:rPr lang="en-US" dirty="0">
                <a:solidFill>
                  <a:schemeClr val="bg1"/>
                </a:solidFill>
              </a:rPr>
              <a:t>. 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algn="just"/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sl-SI" dirty="0">
                <a:solidFill>
                  <a:schemeClr val="bg1"/>
                </a:solidFill>
              </a:rPr>
              <a:t>ODA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virtualni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ogledi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niso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namenjeni</a:t>
            </a:r>
            <a:r>
              <a:rPr lang="en-US" dirty="0">
                <a:solidFill>
                  <a:schemeClr val="bg1"/>
                </a:solidFill>
              </a:rPr>
              <a:t> le </a:t>
            </a:r>
            <a:r>
              <a:rPr lang="en-US" dirty="0" err="1">
                <a:solidFill>
                  <a:schemeClr val="bg1"/>
                </a:solidFill>
              </a:rPr>
              <a:t>pandemijam</a:t>
            </a:r>
            <a:r>
              <a:rPr lang="en-US" dirty="0">
                <a:solidFill>
                  <a:schemeClr val="bg1"/>
                </a:solidFill>
              </a:rPr>
              <a:t>. So </a:t>
            </a:r>
            <a:r>
              <a:rPr lang="en-US" dirty="0" err="1">
                <a:solidFill>
                  <a:schemeClr val="bg1"/>
                </a:solidFill>
              </a:rPr>
              <a:t>pomemben</a:t>
            </a:r>
            <a:r>
              <a:rPr lang="en-US" dirty="0">
                <a:solidFill>
                  <a:schemeClr val="bg1"/>
                </a:solidFill>
              </a:rPr>
              <a:t> element za </a:t>
            </a:r>
            <a:r>
              <a:rPr lang="en-US" dirty="0" err="1">
                <a:solidFill>
                  <a:schemeClr val="bg1"/>
                </a:solidFill>
              </a:rPr>
              <a:t>večjo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dostopnost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potovanj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področju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kulturne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dediščine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zlasti</a:t>
            </a:r>
            <a:r>
              <a:rPr lang="en-US" dirty="0">
                <a:solidFill>
                  <a:schemeClr val="bg1"/>
                </a:solidFill>
              </a:rPr>
              <a:t> za </a:t>
            </a:r>
            <a:r>
              <a:rPr lang="en-US" dirty="0" err="1">
                <a:solidFill>
                  <a:schemeClr val="bg1"/>
                </a:solidFill>
              </a:rPr>
              <a:t>tiste</a:t>
            </a:r>
            <a:r>
              <a:rPr lang="en-US" dirty="0">
                <a:solidFill>
                  <a:schemeClr val="bg1"/>
                </a:solidFill>
              </a:rPr>
              <a:t>, ki </a:t>
            </a:r>
            <a:r>
              <a:rPr lang="en-US" dirty="0" err="1">
                <a:solidFill>
                  <a:schemeClr val="bg1"/>
                </a:solidFill>
              </a:rPr>
              <a:t>fizično</a:t>
            </a:r>
            <a:r>
              <a:rPr lang="en-US" dirty="0">
                <a:solidFill>
                  <a:schemeClr val="bg1"/>
                </a:solidFill>
              </a:rPr>
              <a:t> ne </a:t>
            </a:r>
            <a:r>
              <a:rPr lang="en-US" dirty="0" err="1">
                <a:solidFill>
                  <a:schemeClr val="bg1"/>
                </a:solidFill>
              </a:rPr>
              <a:t>morejo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potovati</a:t>
            </a:r>
            <a:r>
              <a:rPr lang="en-US" dirty="0">
                <a:solidFill>
                  <a:schemeClr val="bg1"/>
                </a:solidFill>
              </a:rPr>
              <a:t>. (</a:t>
            </a:r>
            <a:r>
              <a:rPr lang="en-US" dirty="0" err="1">
                <a:solidFill>
                  <a:schemeClr val="bg1"/>
                </a:solidFill>
              </a:rPr>
              <a:t>Če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vrste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sl-SI" dirty="0">
                <a:solidFill>
                  <a:schemeClr val="bg1"/>
                </a:solidFill>
              </a:rPr>
              <a:t>person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niste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vključili</a:t>
            </a:r>
            <a:r>
              <a:rPr lang="en-US" dirty="0">
                <a:solidFill>
                  <a:schemeClr val="bg1"/>
                </a:solidFill>
              </a:rPr>
              <a:t> v </a:t>
            </a:r>
            <a:r>
              <a:rPr lang="en-US" dirty="0" err="1">
                <a:solidFill>
                  <a:schemeClr val="bg1"/>
                </a:solidFill>
              </a:rPr>
              <a:t>svoje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delo</a:t>
            </a:r>
            <a:r>
              <a:rPr lang="en-US" dirty="0">
                <a:solidFill>
                  <a:schemeClr val="bg1"/>
                </a:solidFill>
              </a:rPr>
              <a:t> v </a:t>
            </a:r>
            <a:r>
              <a:rPr lang="en-US" dirty="0" err="1">
                <a:solidFill>
                  <a:schemeClr val="bg1"/>
                </a:solidFill>
              </a:rPr>
              <a:t>okviru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modula</a:t>
            </a:r>
            <a:r>
              <a:rPr lang="en-US" dirty="0">
                <a:solidFill>
                  <a:schemeClr val="bg1"/>
                </a:solidFill>
              </a:rPr>
              <a:t> 4, </a:t>
            </a:r>
            <a:r>
              <a:rPr lang="en-US" dirty="0" err="1">
                <a:solidFill>
                  <a:schemeClr val="bg1"/>
                </a:solidFill>
              </a:rPr>
              <a:t>vam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predlagamo</a:t>
            </a:r>
            <a:r>
              <a:rPr lang="en-US" dirty="0">
                <a:solidFill>
                  <a:schemeClr val="bg1"/>
                </a:solidFill>
              </a:rPr>
              <a:t>, da o </a:t>
            </a:r>
            <a:r>
              <a:rPr lang="en-US" dirty="0" err="1">
                <a:solidFill>
                  <a:schemeClr val="bg1"/>
                </a:solidFill>
              </a:rPr>
              <a:t>njih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razmislite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zdaj</a:t>
            </a:r>
            <a:r>
              <a:rPr lang="en-US" dirty="0">
                <a:solidFill>
                  <a:schemeClr val="bg1"/>
                </a:solidFill>
              </a:rPr>
              <a:t>.)</a:t>
            </a:r>
          </a:p>
          <a:p>
            <a:pPr algn="just"/>
            <a:endParaRPr lang="en-US" dirty="0">
              <a:solidFill>
                <a:schemeClr val="bg1"/>
              </a:solidFill>
            </a:endParaRPr>
          </a:p>
          <a:p>
            <a:pPr algn="just"/>
            <a:r>
              <a:rPr lang="en-US" dirty="0" err="1">
                <a:solidFill>
                  <a:schemeClr val="bg1"/>
                </a:solidFill>
              </a:rPr>
              <a:t>Prenos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brezplačnih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vodenih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ogledov</a:t>
            </a:r>
            <a:r>
              <a:rPr lang="en-US" dirty="0">
                <a:solidFill>
                  <a:schemeClr val="bg1"/>
                </a:solidFill>
              </a:rPr>
              <a:t>, ki </a:t>
            </a:r>
            <a:r>
              <a:rPr lang="en-US" dirty="0" err="1">
                <a:solidFill>
                  <a:schemeClr val="bg1"/>
                </a:solidFill>
              </a:rPr>
              <a:t>pripovedujejo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močne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zgodbe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bo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okrepil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prisotnost</a:t>
            </a:r>
            <a:r>
              <a:rPr lang="en-US" dirty="0">
                <a:solidFill>
                  <a:schemeClr val="bg1"/>
                </a:solidFill>
              </a:rPr>
              <a:t> in </a:t>
            </a:r>
            <a:r>
              <a:rPr lang="en-US" dirty="0" err="1">
                <a:solidFill>
                  <a:schemeClr val="bg1"/>
                </a:solidFill>
              </a:rPr>
              <a:t>blagovno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znamko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vaše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dediščine</a:t>
            </a:r>
            <a:r>
              <a:rPr lang="en-US" dirty="0">
                <a:solidFill>
                  <a:schemeClr val="bg1"/>
                </a:solidFill>
              </a:rPr>
              <a:t> za </a:t>
            </a:r>
            <a:r>
              <a:rPr lang="en-US" dirty="0" err="1">
                <a:solidFill>
                  <a:schemeClr val="bg1"/>
                </a:solidFill>
              </a:rPr>
              <a:t>bolj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vključujoče</a:t>
            </a:r>
            <a:r>
              <a:rPr lang="en-US" dirty="0">
                <a:solidFill>
                  <a:schemeClr val="bg1"/>
                </a:solidFill>
              </a:rPr>
              <a:t> in </a:t>
            </a:r>
            <a:r>
              <a:rPr lang="en-US" dirty="0" err="1">
                <a:solidFill>
                  <a:schemeClr val="bg1"/>
                </a:solidFill>
              </a:rPr>
              <a:t>raz</a:t>
            </a:r>
            <a:r>
              <a:rPr lang="sl-SI" dirty="0">
                <a:solidFill>
                  <a:schemeClr val="bg1"/>
                </a:solidFill>
              </a:rPr>
              <a:t>pršeno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širjenje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kulture</a:t>
            </a:r>
            <a:r>
              <a:rPr lang="en-US" dirty="0">
                <a:solidFill>
                  <a:schemeClr val="bg1"/>
                </a:solidFill>
              </a:rPr>
              <a:t>. Danes je </a:t>
            </a:r>
            <a:r>
              <a:rPr lang="en-US" dirty="0" err="1">
                <a:solidFill>
                  <a:schemeClr val="bg1"/>
                </a:solidFill>
              </a:rPr>
              <a:t>mogoče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organizirati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oglede</a:t>
            </a:r>
            <a:r>
              <a:rPr lang="en-US" dirty="0">
                <a:solidFill>
                  <a:schemeClr val="bg1"/>
                </a:solidFill>
              </a:rPr>
              <a:t> v </a:t>
            </a:r>
            <a:r>
              <a:rPr lang="en-US" dirty="0" err="1">
                <a:solidFill>
                  <a:schemeClr val="bg1"/>
                </a:solidFill>
              </a:rPr>
              <a:t>živo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preprost</a:t>
            </a:r>
            <a:r>
              <a:rPr lang="en-US" dirty="0">
                <a:solidFill>
                  <a:schemeClr val="bg1"/>
                </a:solidFill>
              </a:rPr>
              <a:t> in </a:t>
            </a:r>
            <a:r>
              <a:rPr lang="en-US" dirty="0" err="1">
                <a:solidFill>
                  <a:schemeClr val="bg1"/>
                </a:solidFill>
              </a:rPr>
              <a:t>skoraj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povsem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brezplačen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način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zahvaljujoč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digitalnim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orodjem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orodjem</a:t>
            </a:r>
            <a:r>
              <a:rPr lang="en-US" dirty="0">
                <a:solidFill>
                  <a:schemeClr val="bg1"/>
                </a:solidFill>
              </a:rPr>
              <a:t> za </a:t>
            </a:r>
            <a:r>
              <a:rPr lang="en-US" dirty="0" err="1">
                <a:solidFill>
                  <a:schemeClr val="bg1"/>
                </a:solidFill>
              </a:rPr>
              <a:t>videokonference</a:t>
            </a:r>
            <a:r>
              <a:rPr lang="en-US" dirty="0">
                <a:solidFill>
                  <a:schemeClr val="bg1"/>
                </a:solidFill>
              </a:rPr>
              <a:t> in </a:t>
            </a:r>
            <a:r>
              <a:rPr lang="en-US" dirty="0" err="1">
                <a:solidFill>
                  <a:schemeClr val="bg1"/>
                </a:solidFill>
              </a:rPr>
              <a:t>družbenim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omrežjem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algn="just"/>
            <a:endParaRPr lang="en-US" dirty="0">
              <a:solidFill>
                <a:schemeClr val="bg1"/>
              </a:solidFill>
            </a:endParaRPr>
          </a:p>
          <a:p>
            <a:pPr algn="just"/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algn="just"/>
            <a:endParaRPr lang="en-US" dirty="0">
              <a:solidFill>
                <a:schemeClr val="bg1"/>
              </a:solidFill>
            </a:endParaRPr>
          </a:p>
          <a:p>
            <a:pPr algn="just"/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70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E4E91B-0796-4720-B277-AA0A0BAF0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29</a:t>
            </a:fld>
            <a:endParaRPr lang="fr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1FA1-5327-433D-983B-D33C5BC372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54804" y="4047610"/>
            <a:ext cx="7082673" cy="631527"/>
          </a:xfrm>
        </p:spPr>
        <p:txBody>
          <a:bodyPr/>
          <a:lstStyle/>
          <a:p>
            <a:r>
              <a:rPr lang="en-GB" sz="4400" dirty="0"/>
              <a:t>3. </a:t>
            </a:r>
            <a:r>
              <a:rPr lang="en-US" sz="4400" dirty="0" err="1"/>
              <a:t>Izkoriščanje</a:t>
            </a:r>
            <a:r>
              <a:rPr lang="en-US" sz="4400" dirty="0"/>
              <a:t> </a:t>
            </a:r>
            <a:r>
              <a:rPr lang="en-US" sz="4400" dirty="0" err="1"/>
              <a:t>potenciala</a:t>
            </a:r>
            <a:r>
              <a:rPr lang="en-US" sz="4400" dirty="0"/>
              <a:t> </a:t>
            </a:r>
            <a:r>
              <a:rPr lang="sl-SI" sz="4400" dirty="0"/>
              <a:t>uporabniško ustvarjene </a:t>
            </a:r>
            <a:r>
              <a:rPr lang="en-US" sz="4400" dirty="0" err="1"/>
              <a:t>vsebine</a:t>
            </a:r>
            <a:endParaRPr lang="en-US" sz="4400" dirty="0"/>
          </a:p>
          <a:p>
            <a:endParaRPr lang="en-GB" sz="4400" dirty="0"/>
          </a:p>
        </p:txBody>
      </p:sp>
      <p:pic>
        <p:nvPicPr>
          <p:cNvPr id="6" name="Picture Placeholder 11" descr="A person standing in front of a building with columns&#10;&#10;Description automatically generated with low confidence">
            <a:extLst>
              <a:ext uri="{FF2B5EF4-FFF2-40B4-BE49-F238E27FC236}">
                <a16:creationId xmlns:a16="http://schemas.microsoft.com/office/drawing/2014/main" id="{07C108A7-B3F0-406C-82C9-92D4B30F66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50" b="29950"/>
          <a:stretch/>
        </p:blipFill>
        <p:spPr>
          <a:xfrm>
            <a:off x="0" y="0"/>
            <a:ext cx="12192000" cy="6858000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0E06338-51E8-4EB9-AF6E-CB0E6EB8715F}"/>
              </a:ext>
            </a:extLst>
          </p:cNvPr>
          <p:cNvSpPr/>
          <p:nvPr/>
        </p:nvSpPr>
        <p:spPr bwMode="auto">
          <a:xfrm>
            <a:off x="0" y="-1"/>
            <a:ext cx="4360447" cy="3410857"/>
          </a:xfrm>
          <a:prstGeom prst="rect">
            <a:avLst/>
          </a:prstGeom>
          <a:gradFill>
            <a:gsLst>
              <a:gs pos="0">
                <a:srgbClr val="E43794"/>
              </a:gs>
              <a:gs pos="59000">
                <a:srgbClr val="E43794">
                  <a:alpha val="53000"/>
                </a:srgb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9FBC833-90FB-4ED4-823A-3B99B5B039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85" y="375593"/>
            <a:ext cx="2916440" cy="26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67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C372AF-59B9-2A47-B3E3-20461B5B1B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Vsebina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D679D7-F6DA-554B-8BFD-511D371A0D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01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58882-620D-D442-AE64-1A3E8E8564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35986" y="1847738"/>
            <a:ext cx="6187124" cy="673765"/>
          </a:xfrm>
        </p:spPr>
        <p:txBody>
          <a:bodyPr/>
          <a:lstStyle/>
          <a:p>
            <a:r>
              <a:rPr lang="en-US" dirty="0" err="1"/>
              <a:t>Digitalno</a:t>
            </a:r>
            <a:r>
              <a:rPr lang="en-US" dirty="0"/>
              <a:t> </a:t>
            </a:r>
            <a:r>
              <a:rPr lang="en-US" dirty="0" err="1"/>
              <a:t>trženje</a:t>
            </a:r>
            <a:r>
              <a:rPr lang="en-US" dirty="0"/>
              <a:t> </a:t>
            </a:r>
            <a:r>
              <a:rPr lang="sl-SI" dirty="0"/>
              <a:t>za </a:t>
            </a:r>
            <a:r>
              <a:rPr lang="en-US" dirty="0" err="1"/>
              <a:t>digitaln</a:t>
            </a:r>
            <a:r>
              <a:rPr lang="sl-SI" dirty="0"/>
              <a:t>o</a:t>
            </a:r>
            <a:r>
              <a:rPr lang="en-US" dirty="0"/>
              <a:t> </a:t>
            </a:r>
            <a:r>
              <a:rPr lang="en-US" dirty="0" err="1"/>
              <a:t>kulturn</a:t>
            </a:r>
            <a:r>
              <a:rPr lang="sl-SI" dirty="0"/>
              <a:t>o</a:t>
            </a:r>
            <a:r>
              <a:rPr lang="en-US" dirty="0"/>
              <a:t> </a:t>
            </a:r>
            <a:r>
              <a:rPr lang="en-US" dirty="0" err="1"/>
              <a:t>dediščin</a:t>
            </a:r>
            <a:r>
              <a:rPr lang="sl-SI" dirty="0"/>
              <a:t>o</a:t>
            </a:r>
            <a:endParaRPr lang="en-US" dirty="0">
              <a:solidFill>
                <a:srgbClr val="76717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B6A32D-CB83-5048-A576-E872EBE78B9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8F8DFE-120B-5247-A06F-B08968F6DAA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dirty="0"/>
              <a:t>02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2FDC231-972B-A844-888F-A8BAA701879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435981" y="2836527"/>
            <a:ext cx="6187124" cy="425329"/>
          </a:xfrm>
        </p:spPr>
        <p:txBody>
          <a:bodyPr/>
          <a:lstStyle/>
          <a:p>
            <a:r>
              <a:rPr lang="sl-SI" dirty="0"/>
              <a:t>Osrednji poudarek na digitalnem pripovedovanju zgodb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858D67-DB24-3741-8BC0-A8816DD3D5B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 dirty="0"/>
              <a:t>03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049F23-644A-0D49-B3D1-6D1FE06819D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435982" y="3609976"/>
            <a:ext cx="6187124" cy="673765"/>
          </a:xfrm>
        </p:spPr>
        <p:txBody>
          <a:bodyPr/>
          <a:lstStyle/>
          <a:p>
            <a:r>
              <a:rPr lang="en-US" dirty="0" err="1"/>
              <a:t>Izkoriščanje</a:t>
            </a:r>
            <a:r>
              <a:rPr lang="en-US" dirty="0"/>
              <a:t> </a:t>
            </a:r>
            <a:r>
              <a:rPr lang="en-US" dirty="0" err="1"/>
              <a:t>potenciala</a:t>
            </a:r>
            <a:r>
              <a:rPr lang="en-US" dirty="0"/>
              <a:t> </a:t>
            </a:r>
            <a:r>
              <a:rPr lang="sl-SI" dirty="0"/>
              <a:t>uporabniško ustvarjene </a:t>
            </a:r>
            <a:r>
              <a:rPr lang="en-US" dirty="0" err="1"/>
              <a:t>vsebine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5A912EF-084F-A74F-AEB6-D49C9824D11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n-US" dirty="0"/>
              <a:t>04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1C077DA-25C9-CF49-BD83-A3DC8BACCD8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435981" y="4488624"/>
            <a:ext cx="5885809" cy="673765"/>
          </a:xfrm>
        </p:spPr>
        <p:txBody>
          <a:bodyPr/>
          <a:lstStyle/>
          <a:p>
            <a:r>
              <a:rPr lang="en-US" dirty="0" err="1"/>
              <a:t>Študije</a:t>
            </a:r>
            <a:r>
              <a:rPr lang="en-US" dirty="0"/>
              <a:t> </a:t>
            </a:r>
            <a:r>
              <a:rPr lang="en-US" dirty="0" err="1"/>
              <a:t>primerov</a:t>
            </a:r>
            <a:r>
              <a:rPr lang="en-US" dirty="0"/>
              <a:t> in </a:t>
            </a:r>
            <a:r>
              <a:rPr lang="en-US" dirty="0" err="1"/>
              <a:t>uporabna</a:t>
            </a:r>
            <a:r>
              <a:rPr lang="en-US" dirty="0"/>
              <a:t> </a:t>
            </a:r>
            <a:r>
              <a:rPr lang="en-US" dirty="0" err="1"/>
              <a:t>orodja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327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6FD68965-C9F9-4EC2-9727-F4FA936EC0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036" r="9036"/>
          <a:stretch>
            <a:fillRect/>
          </a:stretch>
        </p:blipFill>
        <p:spPr/>
      </p:pic>
      <p:pic>
        <p:nvPicPr>
          <p:cNvPr id="11" name="Picture Placeholder 10" descr="A picture containing outdoor, building, colonnade&#10;&#10;Description automatically generated">
            <a:extLst>
              <a:ext uri="{FF2B5EF4-FFF2-40B4-BE49-F238E27FC236}">
                <a16:creationId xmlns:a16="http://schemas.microsoft.com/office/drawing/2014/main" id="{BE44672B-6257-419B-B9E1-55EEE6661A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741" r="17741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58F6EE-2B20-4ACE-B741-9DB7938D3F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l-PL" dirty="0"/>
              <a:t>Kaj je uporabniško ustvarjena vsebina</a:t>
            </a:r>
            <a:r>
              <a:rPr lang="en-IE" dirty="0"/>
              <a:t>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18DD75-468B-4BC2-8780-A1D01EFCF9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UGC je </a:t>
            </a:r>
            <a:r>
              <a:rPr lang="en-US" dirty="0" err="1"/>
              <a:t>okrajšava</a:t>
            </a:r>
            <a:r>
              <a:rPr lang="en-US" dirty="0"/>
              <a:t> za User Generated Content, </a:t>
            </a:r>
            <a:r>
              <a:rPr lang="en-US" dirty="0" err="1"/>
              <a:t>izraz</a:t>
            </a:r>
            <a:r>
              <a:rPr lang="en-US" dirty="0"/>
              <a:t>, ki se </a:t>
            </a:r>
            <a:r>
              <a:rPr lang="en-US" dirty="0" err="1"/>
              <a:t>nanaša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vsebine</a:t>
            </a:r>
            <a:r>
              <a:rPr lang="en-US" dirty="0"/>
              <a:t>, ki </a:t>
            </a:r>
            <a:r>
              <a:rPr lang="en-US" dirty="0" err="1"/>
              <a:t>jih</a:t>
            </a:r>
            <a:r>
              <a:rPr lang="en-US" dirty="0"/>
              <a:t> </a:t>
            </a:r>
            <a:r>
              <a:rPr lang="en-US" dirty="0" err="1"/>
              <a:t>uporabniki</a:t>
            </a:r>
            <a:r>
              <a:rPr lang="en-US" dirty="0"/>
              <a:t> </a:t>
            </a:r>
            <a:r>
              <a:rPr lang="en-US" dirty="0" err="1"/>
              <a:t>samostojno</a:t>
            </a:r>
            <a:r>
              <a:rPr lang="en-US" dirty="0"/>
              <a:t> in </a:t>
            </a:r>
            <a:r>
              <a:rPr lang="en-US" dirty="0" err="1"/>
              <a:t>prostovoljno</a:t>
            </a:r>
            <a:r>
              <a:rPr lang="en-US" dirty="0"/>
              <a:t> </a:t>
            </a:r>
            <a:r>
              <a:rPr lang="en-US" dirty="0" err="1"/>
              <a:t>objavljajo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spletu</a:t>
            </a:r>
            <a:r>
              <a:rPr lang="en-US" dirty="0"/>
              <a:t>. Ko </a:t>
            </a:r>
            <a:r>
              <a:rPr lang="en-US" dirty="0" err="1"/>
              <a:t>ljudje</a:t>
            </a:r>
            <a:r>
              <a:rPr lang="en-US" dirty="0"/>
              <a:t> </a:t>
            </a:r>
            <a:r>
              <a:rPr lang="en-US" dirty="0" err="1"/>
              <a:t>obiščejo</a:t>
            </a:r>
            <a:r>
              <a:rPr lang="en-US" dirty="0"/>
              <a:t> </a:t>
            </a:r>
            <a:r>
              <a:rPr lang="en-US" dirty="0" err="1"/>
              <a:t>muzej</a:t>
            </a:r>
            <a:r>
              <a:rPr lang="en-US" dirty="0"/>
              <a:t>, </a:t>
            </a:r>
            <a:r>
              <a:rPr lang="en-US" dirty="0" err="1"/>
              <a:t>umetniško</a:t>
            </a:r>
            <a:r>
              <a:rPr lang="en-US" dirty="0"/>
              <a:t> </a:t>
            </a:r>
            <a:r>
              <a:rPr lang="en-US" dirty="0" err="1"/>
              <a:t>razstavo</a:t>
            </a:r>
            <a:r>
              <a:rPr lang="en-US" dirty="0"/>
              <a:t>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doživijo</a:t>
            </a:r>
            <a:r>
              <a:rPr lang="en-US" dirty="0"/>
              <a:t> </a:t>
            </a:r>
            <a:r>
              <a:rPr lang="en-US" dirty="0" err="1"/>
              <a:t>kakšno</a:t>
            </a:r>
            <a:r>
              <a:rPr lang="en-US" dirty="0"/>
              <a:t> </a:t>
            </a:r>
            <a:r>
              <a:rPr lang="en-US" dirty="0" err="1"/>
              <a:t>kulturno</a:t>
            </a:r>
            <a:r>
              <a:rPr lang="en-US" dirty="0"/>
              <a:t> </a:t>
            </a:r>
            <a:r>
              <a:rPr lang="en-US" dirty="0" err="1"/>
              <a:t>izkušnjo</a:t>
            </a:r>
            <a:r>
              <a:rPr lang="en-US" dirty="0"/>
              <a:t>, jo </a:t>
            </a:r>
            <a:r>
              <a:rPr lang="en-US" dirty="0" err="1"/>
              <a:t>pogosto</a:t>
            </a:r>
            <a:r>
              <a:rPr lang="en-US" dirty="0"/>
              <a:t> </a:t>
            </a:r>
            <a:r>
              <a:rPr lang="en-US" dirty="0" err="1"/>
              <a:t>želijo</a:t>
            </a:r>
            <a:r>
              <a:rPr lang="en-US" dirty="0"/>
              <a:t> </a:t>
            </a:r>
            <a:r>
              <a:rPr lang="en-US" dirty="0" err="1"/>
              <a:t>deliti</a:t>
            </a:r>
            <a:r>
              <a:rPr lang="en-US" dirty="0"/>
              <a:t> s </a:t>
            </a:r>
            <a:r>
              <a:rPr lang="en-US" dirty="0" err="1"/>
              <a:t>prijatelji</a:t>
            </a:r>
            <a:r>
              <a:rPr lang="en-US" dirty="0"/>
              <a:t> in </a:t>
            </a:r>
            <a:r>
              <a:rPr lang="en-US" dirty="0" err="1"/>
              <a:t>sledilci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svojih</a:t>
            </a:r>
            <a:r>
              <a:rPr lang="en-US" dirty="0"/>
              <a:t> </a:t>
            </a:r>
            <a:r>
              <a:rPr lang="en-US" dirty="0" err="1"/>
              <a:t>profilih</a:t>
            </a:r>
            <a:r>
              <a:rPr lang="en-US" dirty="0"/>
              <a:t> </a:t>
            </a:r>
            <a:r>
              <a:rPr lang="sl-SI" dirty="0"/>
              <a:t>na</a:t>
            </a:r>
            <a:r>
              <a:rPr lang="en-US" dirty="0"/>
              <a:t> </a:t>
            </a:r>
            <a:r>
              <a:rPr lang="en-US" dirty="0" err="1"/>
              <a:t>družb</a:t>
            </a:r>
            <a:r>
              <a:rPr lang="sl-SI" dirty="0"/>
              <a:t>e</a:t>
            </a:r>
            <a:r>
              <a:rPr lang="en-US" dirty="0" err="1"/>
              <a:t>nih</a:t>
            </a:r>
            <a:r>
              <a:rPr lang="en-US" dirty="0"/>
              <a:t> </a:t>
            </a:r>
            <a:r>
              <a:rPr lang="en-US" dirty="0" err="1"/>
              <a:t>medijih</a:t>
            </a:r>
            <a:r>
              <a:rPr lang="en-US" dirty="0"/>
              <a:t>. Ta </a:t>
            </a:r>
            <a:r>
              <a:rPr lang="en-US" dirty="0" err="1"/>
              <a:t>produkcija</a:t>
            </a:r>
            <a:r>
              <a:rPr lang="en-US" dirty="0"/>
              <a:t> </a:t>
            </a:r>
            <a:r>
              <a:rPr lang="en-US" dirty="0" err="1"/>
              <a:t>vsebin</a:t>
            </a:r>
            <a:r>
              <a:rPr lang="en-US" dirty="0"/>
              <a:t>, ki je </a:t>
            </a:r>
            <a:r>
              <a:rPr lang="en-US" dirty="0" err="1"/>
              <a:t>večinoma</a:t>
            </a:r>
            <a:r>
              <a:rPr lang="en-US" dirty="0"/>
              <a:t> </a:t>
            </a:r>
            <a:r>
              <a:rPr lang="en-US" dirty="0" err="1"/>
              <a:t>sestavljena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objavljanja</a:t>
            </a:r>
            <a:r>
              <a:rPr lang="en-US" dirty="0"/>
              <a:t> </a:t>
            </a:r>
            <a:r>
              <a:rPr lang="en-US" dirty="0" err="1"/>
              <a:t>fotografij</a:t>
            </a:r>
            <a:r>
              <a:rPr lang="en-US" dirty="0"/>
              <a:t>, </a:t>
            </a:r>
            <a:r>
              <a:rPr lang="en-US" dirty="0" err="1"/>
              <a:t>videoposnetkov</a:t>
            </a:r>
            <a:r>
              <a:rPr lang="en-US" dirty="0"/>
              <a:t> in </a:t>
            </a:r>
            <a:r>
              <a:rPr lang="en-US" dirty="0" err="1"/>
              <a:t>kratkih</a:t>
            </a:r>
            <a:r>
              <a:rPr lang="en-US" dirty="0"/>
              <a:t> </a:t>
            </a:r>
            <a:r>
              <a:rPr lang="en-US" dirty="0" err="1"/>
              <a:t>mnenj</a:t>
            </a:r>
            <a:r>
              <a:rPr lang="en-US" dirty="0"/>
              <a:t>, </a:t>
            </a:r>
            <a:r>
              <a:rPr lang="en-US" dirty="0" err="1"/>
              <a:t>pogosto</a:t>
            </a:r>
            <a:r>
              <a:rPr lang="en-US" dirty="0"/>
              <a:t> </a:t>
            </a:r>
            <a:r>
              <a:rPr lang="en-US" dirty="0" err="1"/>
              <a:t>povzroči</a:t>
            </a:r>
            <a:r>
              <a:rPr lang="en-US" dirty="0"/>
              <a:t> </a:t>
            </a:r>
            <a:r>
              <a:rPr lang="en-US" dirty="0" err="1"/>
              <a:t>precej</a:t>
            </a:r>
            <a:r>
              <a:rPr lang="en-US" dirty="0"/>
              <a:t> </a:t>
            </a:r>
            <a:r>
              <a:rPr lang="en-US" dirty="0" err="1"/>
              <a:t>opazno</a:t>
            </a:r>
            <a:r>
              <a:rPr lang="en-US" dirty="0"/>
              <a:t> </a:t>
            </a:r>
            <a:r>
              <a:rPr lang="en-US" dirty="0" err="1"/>
              <a:t>povečanje</a:t>
            </a:r>
            <a:r>
              <a:rPr lang="en-US" dirty="0"/>
              <a:t> </a:t>
            </a:r>
            <a:r>
              <a:rPr lang="en-US" dirty="0" err="1"/>
              <a:t>ugleda</a:t>
            </a:r>
            <a:r>
              <a:rPr lang="en-US" dirty="0"/>
              <a:t> </a:t>
            </a:r>
            <a:r>
              <a:rPr lang="en-US" dirty="0" err="1"/>
              <a:t>kulturne</a:t>
            </a:r>
            <a:r>
              <a:rPr lang="en-US" dirty="0"/>
              <a:t> </a:t>
            </a:r>
            <a:r>
              <a:rPr lang="en-US" dirty="0" err="1"/>
              <a:t>organizacije</a:t>
            </a:r>
            <a:r>
              <a:rPr lang="en-US" dirty="0"/>
              <a:t>. </a:t>
            </a:r>
          </a:p>
          <a:p>
            <a:endParaRPr lang="en-IE" dirty="0"/>
          </a:p>
        </p:txBody>
      </p:sp>
      <p:pic>
        <p:nvPicPr>
          <p:cNvPr id="7" name="Google Shape;640;p56">
            <a:extLst>
              <a:ext uri="{FF2B5EF4-FFF2-40B4-BE49-F238E27FC236}">
                <a16:creationId xmlns:a16="http://schemas.microsoft.com/office/drawing/2014/main" id="{48950909-DFC4-4E9A-9C1E-B2E2371D4122}"/>
              </a:ext>
            </a:extLst>
          </p:cNvPr>
          <p:cNvPicPr preferRelativeResize="0">
            <a:picLocks noGrp="1"/>
          </p:cNvPicPr>
          <p:nvPr>
            <p:ph type="pic" sz="quarter" idx="11"/>
          </p:nvPr>
        </p:nvPicPr>
        <p:blipFill rotWithShape="1">
          <a:blip r:embed="rId6">
            <a:alphaModFix/>
          </a:blip>
          <a:srcRect l="1775" r="1775"/>
          <a:stretch/>
        </p:blipFill>
        <p:spPr>
          <a:xfrm>
            <a:off x="4152900" y="4170363"/>
            <a:ext cx="3886200" cy="26876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572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holding a camera up to the head&#10;&#10;Description automatically generated with low confidence">
            <a:extLst>
              <a:ext uri="{FF2B5EF4-FFF2-40B4-BE49-F238E27FC236}">
                <a16:creationId xmlns:a16="http://schemas.microsoft.com/office/drawing/2014/main" id="{4D736A2E-FBE5-43F1-848D-C38D73C2F45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6394" b="26394"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A9D44B-7DCB-4398-B419-413F28D4908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31</a:t>
            </a:fld>
            <a:endParaRPr lang="fr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E5AB4A-C837-4818-98EA-2BD2E2052E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IE" dirty="0" err="1"/>
              <a:t>Oblike</a:t>
            </a:r>
            <a:r>
              <a:rPr lang="en-IE" dirty="0"/>
              <a:t> </a:t>
            </a:r>
            <a:r>
              <a:rPr lang="sl-SI" dirty="0"/>
              <a:t>UGC</a:t>
            </a:r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D18DD5-41D5-4F74-8CA4-386B54C5BF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err="1"/>
              <a:t>Kot</a:t>
            </a:r>
            <a:r>
              <a:rPr lang="en-US" dirty="0"/>
              <a:t> UGC </a:t>
            </a:r>
            <a:r>
              <a:rPr lang="en-US" dirty="0" err="1"/>
              <a:t>opredeljujemo</a:t>
            </a:r>
            <a:r>
              <a:rPr lang="en-US" dirty="0"/>
              <a:t> </a:t>
            </a:r>
            <a:r>
              <a:rPr lang="en-US" dirty="0" err="1"/>
              <a:t>vsako</a:t>
            </a:r>
            <a:r>
              <a:rPr lang="en-US" dirty="0"/>
              <a:t> </a:t>
            </a:r>
            <a:r>
              <a:rPr lang="en-US" dirty="0" err="1"/>
              <a:t>vsebino</a:t>
            </a:r>
            <a:r>
              <a:rPr lang="en-US" dirty="0"/>
              <a:t> o </a:t>
            </a:r>
            <a:r>
              <a:rPr lang="en-US" dirty="0" err="1"/>
              <a:t>blagovni</a:t>
            </a:r>
            <a:r>
              <a:rPr lang="en-US" dirty="0"/>
              <a:t> </a:t>
            </a:r>
            <a:r>
              <a:rPr lang="en-US" dirty="0" err="1"/>
              <a:t>znamki</a:t>
            </a:r>
            <a:r>
              <a:rPr lang="en-US" dirty="0"/>
              <a:t>, ki jo </a:t>
            </a:r>
            <a:r>
              <a:rPr lang="en-US" dirty="0" err="1"/>
              <a:t>stranka</a:t>
            </a:r>
            <a:r>
              <a:rPr lang="en-US" dirty="0"/>
              <a:t> </a:t>
            </a:r>
            <a:r>
              <a:rPr lang="en-US" dirty="0" err="1"/>
              <a:t>ustvari</a:t>
            </a:r>
            <a:r>
              <a:rPr lang="en-US" dirty="0"/>
              <a:t> in deli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spletu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lastno</a:t>
            </a:r>
            <a:r>
              <a:rPr lang="en-US" dirty="0"/>
              <a:t> </a:t>
            </a:r>
            <a:r>
              <a:rPr lang="en-US" dirty="0" err="1"/>
              <a:t>pobudo</a:t>
            </a:r>
            <a:r>
              <a:rPr lang="en-US" dirty="0"/>
              <a:t>. To je </a:t>
            </a:r>
            <a:r>
              <a:rPr lang="en-US" dirty="0" err="1"/>
              <a:t>lahko</a:t>
            </a:r>
            <a:r>
              <a:rPr lang="en-US" dirty="0"/>
              <a:t> v </a:t>
            </a:r>
            <a:r>
              <a:rPr lang="en-US" dirty="0" err="1"/>
              <a:t>obliki</a:t>
            </a:r>
            <a:r>
              <a:rPr lang="en-US" dirty="0"/>
              <a:t> </a:t>
            </a:r>
            <a:r>
              <a:rPr lang="en-US" dirty="0" err="1"/>
              <a:t>vizualnih</a:t>
            </a:r>
            <a:r>
              <a:rPr lang="en-US" dirty="0"/>
              <a:t> UGC, </a:t>
            </a:r>
            <a:r>
              <a:rPr lang="en-US" dirty="0" err="1"/>
              <a:t>kot</a:t>
            </a:r>
            <a:r>
              <a:rPr lang="en-US" dirty="0"/>
              <a:t> so </a:t>
            </a:r>
            <a:r>
              <a:rPr lang="en-US" dirty="0" err="1"/>
              <a:t>slike</a:t>
            </a:r>
            <a:r>
              <a:rPr lang="en-US" dirty="0"/>
              <a:t>, </a:t>
            </a:r>
            <a:r>
              <a:rPr lang="en-US" dirty="0" err="1"/>
              <a:t>selfij</a:t>
            </a:r>
            <a:r>
              <a:rPr lang="sl-SI" dirty="0"/>
              <a:t>i</a:t>
            </a:r>
            <a:r>
              <a:rPr lang="en-US" dirty="0"/>
              <a:t> in </a:t>
            </a:r>
            <a:r>
              <a:rPr lang="en-US" dirty="0" err="1"/>
              <a:t>videoposnetki</a:t>
            </a:r>
            <a:r>
              <a:rPr lang="en-US" dirty="0"/>
              <a:t>,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besedilnih</a:t>
            </a:r>
            <a:r>
              <a:rPr lang="en-US" dirty="0"/>
              <a:t> UGC, </a:t>
            </a:r>
            <a:r>
              <a:rPr lang="en-US" dirty="0" err="1"/>
              <a:t>kot</a:t>
            </a:r>
            <a:r>
              <a:rPr lang="en-US" dirty="0"/>
              <a:t> so </a:t>
            </a:r>
            <a:r>
              <a:rPr lang="en-US" dirty="0" err="1"/>
              <a:t>spletne</a:t>
            </a:r>
            <a:r>
              <a:rPr lang="en-US" dirty="0"/>
              <a:t> </a:t>
            </a:r>
            <a:r>
              <a:rPr lang="en-US" dirty="0" err="1"/>
              <a:t>ocene</a:t>
            </a:r>
            <a:r>
              <a:rPr lang="en-US" dirty="0"/>
              <a:t> in </a:t>
            </a:r>
            <a:r>
              <a:rPr lang="en-US" dirty="0" err="1"/>
              <a:t>pričevanja</a:t>
            </a:r>
            <a:r>
              <a:rPr lang="en-US" dirty="0"/>
              <a:t>, </a:t>
            </a:r>
            <a:r>
              <a:rPr lang="en-US" dirty="0" err="1"/>
              <a:t>objavljena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spletnih</a:t>
            </a:r>
            <a:r>
              <a:rPr lang="en-US" dirty="0"/>
              <a:t> </a:t>
            </a:r>
            <a:r>
              <a:rPr lang="en-US" dirty="0" err="1"/>
              <a:t>straneh</a:t>
            </a:r>
            <a:r>
              <a:rPr lang="en-US" dirty="0"/>
              <a:t> s </a:t>
            </a:r>
            <a:r>
              <a:rPr lang="en-US" dirty="0" err="1"/>
              <a:t>pregledi</a:t>
            </a:r>
            <a:r>
              <a:rPr lang="en-US" dirty="0"/>
              <a:t> </a:t>
            </a:r>
            <a:r>
              <a:rPr lang="en-US" dirty="0" err="1"/>
              <a:t>tretjih</a:t>
            </a:r>
            <a:r>
              <a:rPr lang="en-US" dirty="0"/>
              <a:t> </a:t>
            </a:r>
            <a:r>
              <a:rPr lang="en-US" dirty="0" err="1"/>
              <a:t>oseb</a:t>
            </a:r>
            <a:r>
              <a:rPr lang="en-US" dirty="0"/>
              <a:t> (Google, TripAdvisor </a:t>
            </a:r>
            <a:r>
              <a:rPr lang="en-US" dirty="0" err="1"/>
              <a:t>itd</a:t>
            </a:r>
            <a:r>
              <a:rPr lang="sl-SI" dirty="0"/>
              <a:t>.</a:t>
            </a:r>
            <a:r>
              <a:rPr lang="en-US" dirty="0"/>
              <a:t>). 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9337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95CB7C-238E-4EF4-A755-D2E3F05994A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32</a:t>
            </a:fld>
            <a:endParaRPr lang="fr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4942EB-21BF-4AA6-9D24-FE5E1366C5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sl-SI" dirty="0"/>
              <a:t>UGC </a:t>
            </a:r>
            <a:r>
              <a:rPr lang="en-IE" dirty="0"/>
              <a:t>in </a:t>
            </a:r>
            <a:r>
              <a:rPr lang="en-IE" dirty="0" err="1"/>
              <a:t>digitalno</a:t>
            </a:r>
            <a:r>
              <a:rPr lang="en-IE" dirty="0"/>
              <a:t> </a:t>
            </a:r>
            <a:r>
              <a:rPr lang="en-IE" dirty="0" err="1"/>
              <a:t>pripovedovanje</a:t>
            </a:r>
            <a:r>
              <a:rPr lang="en-IE" dirty="0"/>
              <a:t> </a:t>
            </a:r>
            <a:r>
              <a:rPr lang="en-IE" dirty="0" err="1"/>
              <a:t>zgodb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AED183-B739-4C4C-BF13-CE4CA81C25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5668" y="1920479"/>
            <a:ext cx="11260666" cy="4108908"/>
          </a:xfrm>
        </p:spPr>
        <p:txBody>
          <a:bodyPr/>
          <a:lstStyle/>
          <a:p>
            <a:r>
              <a:rPr lang="en-US" dirty="0"/>
              <a:t>UGC </a:t>
            </a:r>
            <a:r>
              <a:rPr lang="en-US" dirty="0" err="1"/>
              <a:t>imajo</a:t>
            </a:r>
            <a:r>
              <a:rPr lang="en-US" dirty="0"/>
              <a:t> </a:t>
            </a:r>
            <a:r>
              <a:rPr lang="en-US" dirty="0" err="1"/>
              <a:t>lahko</a:t>
            </a:r>
            <a:r>
              <a:rPr lang="en-US" dirty="0"/>
              <a:t> </a:t>
            </a:r>
            <a:r>
              <a:rPr lang="en-US" dirty="0" err="1"/>
              <a:t>bistveno</a:t>
            </a:r>
            <a:r>
              <a:rPr lang="en-US" dirty="0"/>
              <a:t> </a:t>
            </a:r>
            <a:r>
              <a:rPr lang="en-US" dirty="0" err="1"/>
              <a:t>vlogo</a:t>
            </a:r>
            <a:r>
              <a:rPr lang="en-US" dirty="0"/>
              <a:t>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sl-SI" dirty="0"/>
              <a:t>promociji</a:t>
            </a:r>
            <a:r>
              <a:rPr lang="en-US" dirty="0"/>
              <a:t> </a:t>
            </a:r>
            <a:r>
              <a:rPr lang="en-US" dirty="0" err="1"/>
              <a:t>podobe</a:t>
            </a:r>
            <a:r>
              <a:rPr lang="en-US" dirty="0"/>
              <a:t> </a:t>
            </a:r>
            <a:r>
              <a:rPr lang="en-US" dirty="0" err="1"/>
              <a:t>blagovne</a:t>
            </a:r>
            <a:r>
              <a:rPr lang="en-US" dirty="0"/>
              <a:t> </a:t>
            </a:r>
            <a:r>
              <a:rPr lang="en-US" dirty="0" err="1"/>
              <a:t>znamke</a:t>
            </a:r>
            <a:r>
              <a:rPr lang="en-US" dirty="0"/>
              <a:t> </a:t>
            </a:r>
            <a:r>
              <a:rPr lang="en-US" dirty="0" err="1"/>
              <a:t>muzeja</a:t>
            </a:r>
            <a:r>
              <a:rPr lang="en-US" dirty="0"/>
              <a:t>, ki je </a:t>
            </a:r>
            <a:r>
              <a:rPr lang="en-US" dirty="0" err="1"/>
              <a:t>bližje</a:t>
            </a:r>
            <a:r>
              <a:rPr lang="en-US" dirty="0"/>
              <a:t> </a:t>
            </a:r>
            <a:r>
              <a:rPr lang="en-US" dirty="0" err="1"/>
              <a:t>obiskovalcem</a:t>
            </a:r>
            <a:r>
              <a:rPr lang="en-US" dirty="0"/>
              <a:t> in </a:t>
            </a:r>
            <a:r>
              <a:rPr lang="en-US" dirty="0" err="1"/>
              <a:t>njihovim</a:t>
            </a:r>
            <a:r>
              <a:rPr lang="en-US" dirty="0"/>
              <a:t> </a:t>
            </a:r>
            <a:r>
              <a:rPr lang="en-US" dirty="0" err="1"/>
              <a:t>pričakovanjem</a:t>
            </a:r>
            <a:r>
              <a:rPr lang="en-US" dirty="0"/>
              <a:t>. To je </a:t>
            </a:r>
            <a:r>
              <a:rPr lang="en-US" dirty="0" err="1"/>
              <a:t>še</a:t>
            </a:r>
            <a:r>
              <a:rPr lang="en-US" dirty="0"/>
              <a:t> </a:t>
            </a:r>
            <a:r>
              <a:rPr lang="en-US" dirty="0" err="1"/>
              <a:t>posebej</a:t>
            </a:r>
            <a:r>
              <a:rPr lang="en-US" dirty="0"/>
              <a:t> </a:t>
            </a:r>
            <a:r>
              <a:rPr lang="en-US" dirty="0" err="1"/>
              <a:t>pomembno</a:t>
            </a:r>
            <a:r>
              <a:rPr lang="en-US" dirty="0"/>
              <a:t>,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gre</a:t>
            </a:r>
            <a:r>
              <a:rPr lang="en-US" dirty="0"/>
              <a:t> za element </a:t>
            </a:r>
            <a:r>
              <a:rPr lang="en-US" dirty="0" err="1"/>
              <a:t>digitalne</a:t>
            </a:r>
            <a:r>
              <a:rPr lang="en-US" dirty="0"/>
              <a:t> </a:t>
            </a:r>
            <a:r>
              <a:rPr lang="en-US" dirty="0" err="1"/>
              <a:t>kulturne</a:t>
            </a:r>
            <a:r>
              <a:rPr lang="en-US" dirty="0"/>
              <a:t> </a:t>
            </a:r>
            <a:r>
              <a:rPr lang="en-US" dirty="0" err="1"/>
              <a:t>dediščine</a:t>
            </a:r>
            <a:r>
              <a:rPr lang="en-US" dirty="0"/>
              <a:t> in/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sl-SI" dirty="0"/>
              <a:t>obogatenega</a:t>
            </a:r>
            <a:r>
              <a:rPr lang="en-US" dirty="0"/>
              <a:t> </a:t>
            </a:r>
            <a:r>
              <a:rPr lang="en-US" dirty="0" err="1"/>
              <a:t>turizma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UGC </a:t>
            </a:r>
            <a:r>
              <a:rPr lang="en-US" dirty="0" err="1"/>
              <a:t>lahko</a:t>
            </a:r>
            <a:r>
              <a:rPr lang="en-US" dirty="0"/>
              <a:t> </a:t>
            </a:r>
            <a:r>
              <a:rPr lang="en-US" dirty="0" err="1"/>
              <a:t>privede</a:t>
            </a:r>
            <a:r>
              <a:rPr lang="en-US" dirty="0"/>
              <a:t> do </a:t>
            </a:r>
            <a:r>
              <a:rPr lang="en-US" dirty="0" err="1"/>
              <a:t>spletnih</a:t>
            </a:r>
            <a:r>
              <a:rPr lang="en-US" dirty="0"/>
              <a:t> </a:t>
            </a:r>
            <a:r>
              <a:rPr lang="en-US" dirty="0" err="1"/>
              <a:t>pogovorov</a:t>
            </a:r>
            <a:r>
              <a:rPr lang="en-US" dirty="0"/>
              <a:t> o </a:t>
            </a:r>
            <a:r>
              <a:rPr lang="en-US" dirty="0" err="1"/>
              <a:t>vaši</a:t>
            </a:r>
            <a:r>
              <a:rPr lang="en-US" dirty="0"/>
              <a:t> </a:t>
            </a:r>
            <a:r>
              <a:rPr lang="en-US" dirty="0" err="1"/>
              <a:t>dediščini</a:t>
            </a:r>
            <a:r>
              <a:rPr lang="en-US" dirty="0"/>
              <a:t>.  Ko </a:t>
            </a:r>
            <a:r>
              <a:rPr lang="en-US" dirty="0" err="1"/>
              <a:t>ponovno</a:t>
            </a:r>
            <a:r>
              <a:rPr lang="en-US" dirty="0"/>
              <a:t> </a:t>
            </a:r>
            <a:r>
              <a:rPr lang="en-US" dirty="0" err="1"/>
              <a:t>objavite</a:t>
            </a:r>
            <a:r>
              <a:rPr lang="en-US" dirty="0"/>
              <a:t> </a:t>
            </a:r>
            <a:r>
              <a:rPr lang="en-US" dirty="0" err="1"/>
              <a:t>vsebino</a:t>
            </a:r>
            <a:r>
              <a:rPr lang="en-US" dirty="0"/>
              <a:t>, ki jo je </a:t>
            </a:r>
            <a:r>
              <a:rPr lang="en-US" dirty="0" err="1"/>
              <a:t>ustvaril</a:t>
            </a:r>
            <a:r>
              <a:rPr lang="en-US" dirty="0"/>
              <a:t> </a:t>
            </a:r>
            <a:r>
              <a:rPr lang="en-US" dirty="0" err="1"/>
              <a:t>uporabnik</a:t>
            </a:r>
            <a:r>
              <a:rPr lang="en-US" dirty="0"/>
              <a:t>, se </a:t>
            </a:r>
            <a:r>
              <a:rPr lang="en-US" dirty="0" err="1"/>
              <a:t>njen</a:t>
            </a:r>
            <a:r>
              <a:rPr lang="en-US" dirty="0"/>
              <a:t> </a:t>
            </a:r>
            <a:r>
              <a:rPr lang="en-US" dirty="0" err="1"/>
              <a:t>ustvarjalec</a:t>
            </a:r>
            <a:r>
              <a:rPr lang="en-US" dirty="0"/>
              <a:t> </a:t>
            </a:r>
            <a:r>
              <a:rPr lang="en-US" dirty="0" err="1"/>
              <a:t>počuti</a:t>
            </a:r>
            <a:r>
              <a:rPr lang="en-US" dirty="0"/>
              <a:t> </a:t>
            </a:r>
            <a:r>
              <a:rPr lang="en-US" dirty="0" err="1"/>
              <a:t>cenjenega</a:t>
            </a:r>
            <a:r>
              <a:rPr lang="en-US" dirty="0"/>
              <a:t> in </a:t>
            </a:r>
            <a:r>
              <a:rPr lang="en-US" dirty="0" err="1"/>
              <a:t>nagrajenega</a:t>
            </a:r>
            <a:r>
              <a:rPr lang="en-US" dirty="0"/>
              <a:t>, </a:t>
            </a:r>
            <a:r>
              <a:rPr lang="en-US" dirty="0" err="1"/>
              <a:t>ti</a:t>
            </a:r>
            <a:r>
              <a:rPr lang="en-US" dirty="0"/>
              <a:t> </a:t>
            </a:r>
            <a:r>
              <a:rPr lang="en-US" dirty="0" err="1"/>
              <a:t>občutki</a:t>
            </a:r>
            <a:r>
              <a:rPr lang="en-US" dirty="0"/>
              <a:t> pa </a:t>
            </a:r>
            <a:r>
              <a:rPr lang="en-US" dirty="0" err="1"/>
              <a:t>prispevajo</a:t>
            </a:r>
            <a:r>
              <a:rPr lang="en-US" dirty="0"/>
              <a:t> k </a:t>
            </a:r>
            <a:r>
              <a:rPr lang="en-US" dirty="0" err="1"/>
              <a:t>ustvarjanju</a:t>
            </a:r>
            <a:r>
              <a:rPr lang="en-US" dirty="0"/>
              <a:t> </a:t>
            </a:r>
            <a:r>
              <a:rPr lang="en-US" dirty="0" err="1"/>
              <a:t>trdnega</a:t>
            </a:r>
            <a:r>
              <a:rPr lang="en-US" dirty="0"/>
              <a:t> </a:t>
            </a:r>
            <a:r>
              <a:rPr lang="en-US" dirty="0" err="1"/>
              <a:t>odnosa</a:t>
            </a:r>
            <a:r>
              <a:rPr lang="en-US" dirty="0"/>
              <a:t>, ki </a:t>
            </a:r>
            <a:r>
              <a:rPr lang="en-US" dirty="0" err="1"/>
              <a:t>temelji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zaupanju</a:t>
            </a:r>
            <a:r>
              <a:rPr lang="en-US" dirty="0"/>
              <a:t> in </a:t>
            </a:r>
            <a:r>
              <a:rPr lang="en-US" dirty="0" err="1"/>
              <a:t>prijaznosti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Na ta </a:t>
            </a:r>
            <a:r>
              <a:rPr lang="en-US" dirty="0" err="1"/>
              <a:t>način</a:t>
            </a:r>
            <a:r>
              <a:rPr lang="en-US" dirty="0"/>
              <a:t> UGC </a:t>
            </a:r>
            <a:r>
              <a:rPr lang="en-US" dirty="0" err="1"/>
              <a:t>humanizirajo</a:t>
            </a:r>
            <a:r>
              <a:rPr lang="en-US" dirty="0"/>
              <a:t> </a:t>
            </a:r>
            <a:r>
              <a:rPr lang="en-US" dirty="0" err="1"/>
              <a:t>blagovne</a:t>
            </a:r>
            <a:r>
              <a:rPr lang="en-US" dirty="0"/>
              <a:t> </a:t>
            </a:r>
            <a:r>
              <a:rPr lang="en-US" dirty="0" err="1"/>
              <a:t>znamke</a:t>
            </a:r>
            <a:r>
              <a:rPr lang="en-US" dirty="0"/>
              <a:t> in </a:t>
            </a:r>
            <a:r>
              <a:rPr lang="en-US" dirty="0" err="1"/>
              <a:t>ustvarjajo</a:t>
            </a:r>
            <a:r>
              <a:rPr lang="en-US" dirty="0"/>
              <a:t> </a:t>
            </a:r>
            <a:r>
              <a:rPr lang="en-US" dirty="0" err="1"/>
              <a:t>bolj</a:t>
            </a:r>
            <a:r>
              <a:rPr lang="en-US" dirty="0"/>
              <a:t> </a:t>
            </a:r>
            <a:r>
              <a:rPr lang="en-US" dirty="0" err="1"/>
              <a:t>neposredne</a:t>
            </a:r>
            <a:r>
              <a:rPr lang="en-US" dirty="0"/>
              <a:t> </a:t>
            </a:r>
            <a:r>
              <a:rPr lang="en-US" dirty="0" err="1"/>
              <a:t>povezave</a:t>
            </a:r>
            <a:r>
              <a:rPr lang="en-US" dirty="0"/>
              <a:t> s </a:t>
            </a:r>
            <a:r>
              <a:rPr lang="en-US" dirty="0" err="1"/>
              <a:t>sedanjim</a:t>
            </a:r>
            <a:r>
              <a:rPr lang="en-US" dirty="0"/>
              <a:t> in </a:t>
            </a:r>
            <a:r>
              <a:rPr lang="en-US" dirty="0" err="1"/>
              <a:t>prihodnjim</a:t>
            </a:r>
            <a:r>
              <a:rPr lang="en-US" dirty="0"/>
              <a:t> </a:t>
            </a:r>
            <a:r>
              <a:rPr lang="en-US" dirty="0" err="1"/>
              <a:t>občinstvom</a:t>
            </a:r>
            <a:r>
              <a:rPr lang="en-US" dirty="0"/>
              <a:t>. </a:t>
            </a:r>
            <a:r>
              <a:rPr lang="en-US" dirty="0" err="1"/>
              <a:t>Če</a:t>
            </a:r>
            <a:r>
              <a:rPr lang="en-US" dirty="0"/>
              <a:t> se </a:t>
            </a:r>
            <a:r>
              <a:rPr lang="en-US" dirty="0" err="1"/>
              <a:t>vrnemo</a:t>
            </a:r>
            <a:r>
              <a:rPr lang="en-US" dirty="0"/>
              <a:t> k </a:t>
            </a:r>
            <a:r>
              <a:rPr lang="en-US" dirty="0" err="1"/>
              <a:t>temu</a:t>
            </a:r>
            <a:r>
              <a:rPr lang="en-US" dirty="0"/>
              <a:t>, </a:t>
            </a:r>
            <a:r>
              <a:rPr lang="en-US" dirty="0" err="1"/>
              <a:t>kar</a:t>
            </a:r>
            <a:r>
              <a:rPr lang="en-US" dirty="0"/>
              <a:t> </a:t>
            </a:r>
            <a:r>
              <a:rPr lang="en-US" dirty="0" err="1"/>
              <a:t>smo</a:t>
            </a:r>
            <a:r>
              <a:rPr lang="en-US" dirty="0"/>
              <a:t> se </a:t>
            </a:r>
            <a:r>
              <a:rPr lang="en-US" dirty="0" err="1"/>
              <a:t>naučili</a:t>
            </a:r>
            <a:r>
              <a:rPr lang="en-US" dirty="0"/>
              <a:t> o </a:t>
            </a:r>
            <a:r>
              <a:rPr lang="en-US" dirty="0" err="1"/>
              <a:t>digitalnem</a:t>
            </a:r>
            <a:r>
              <a:rPr lang="en-US" dirty="0"/>
              <a:t> </a:t>
            </a:r>
            <a:r>
              <a:rPr lang="en-US" dirty="0" err="1"/>
              <a:t>trženju</a:t>
            </a:r>
            <a:r>
              <a:rPr lang="en-US" dirty="0"/>
              <a:t>,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lahko</a:t>
            </a:r>
            <a:r>
              <a:rPr lang="en-US" dirty="0"/>
              <a:t> </a:t>
            </a:r>
            <a:r>
              <a:rPr lang="en-US" dirty="0" err="1"/>
              <a:t>predstavljamo</a:t>
            </a:r>
            <a:r>
              <a:rPr lang="en-US" dirty="0"/>
              <a:t>, </a:t>
            </a:r>
            <a:r>
              <a:rPr lang="en-US" dirty="0" err="1"/>
              <a:t>kako</a:t>
            </a:r>
            <a:r>
              <a:rPr lang="en-US" dirty="0"/>
              <a:t> </a:t>
            </a:r>
            <a:r>
              <a:rPr lang="en-US" dirty="0" err="1"/>
              <a:t>lahko</a:t>
            </a:r>
            <a:r>
              <a:rPr lang="en-US" dirty="0"/>
              <a:t> UGC v </a:t>
            </a:r>
            <a:r>
              <a:rPr lang="en-US" dirty="0" err="1"/>
              <a:t>vaša</a:t>
            </a:r>
            <a:r>
              <a:rPr lang="en-US" dirty="0"/>
              <a:t> </a:t>
            </a:r>
            <a:r>
              <a:rPr lang="en-US" dirty="0" err="1"/>
              <a:t>trž</a:t>
            </a:r>
            <a:r>
              <a:rPr lang="sl-SI" dirty="0"/>
              <a:t>na</a:t>
            </a:r>
            <a:r>
              <a:rPr lang="en-US" dirty="0"/>
              <a:t> </a:t>
            </a:r>
            <a:r>
              <a:rPr lang="en-US" dirty="0" err="1"/>
              <a:t>prizadevanja</a:t>
            </a:r>
            <a:r>
              <a:rPr lang="en-US" dirty="0"/>
              <a:t> </a:t>
            </a:r>
            <a:r>
              <a:rPr lang="en-US" dirty="0" err="1"/>
              <a:t>vnesejo</a:t>
            </a:r>
            <a:r>
              <a:rPr lang="en-US" dirty="0"/>
              <a:t> </a:t>
            </a:r>
            <a:r>
              <a:rPr lang="en-US" b="1" dirty="0" err="1">
                <a:solidFill>
                  <a:srgbClr val="E43794"/>
                </a:solidFill>
              </a:rPr>
              <a:t>čustva</a:t>
            </a:r>
            <a:r>
              <a:rPr lang="en-US" b="1" dirty="0">
                <a:solidFill>
                  <a:srgbClr val="E43794"/>
                </a:solidFill>
              </a:rPr>
              <a:t>, </a:t>
            </a:r>
            <a:r>
              <a:rPr lang="sl-SI" b="1" dirty="0">
                <a:solidFill>
                  <a:srgbClr val="E43794"/>
                </a:solidFill>
              </a:rPr>
              <a:t>avtentičnost</a:t>
            </a:r>
            <a:r>
              <a:rPr lang="en-US" b="1" dirty="0">
                <a:solidFill>
                  <a:srgbClr val="E43794"/>
                </a:solidFill>
              </a:rPr>
              <a:t> </a:t>
            </a:r>
            <a:r>
              <a:rPr lang="en-US" dirty="0">
                <a:solidFill>
                  <a:srgbClr val="767171"/>
                </a:solidFill>
              </a:rPr>
              <a:t>in</a:t>
            </a:r>
            <a:r>
              <a:rPr lang="en-US" b="1" dirty="0">
                <a:solidFill>
                  <a:srgbClr val="E43794"/>
                </a:solidFill>
              </a:rPr>
              <a:t> </a:t>
            </a:r>
            <a:r>
              <a:rPr lang="en-US" b="1" dirty="0" err="1">
                <a:solidFill>
                  <a:srgbClr val="E43794"/>
                </a:solidFill>
              </a:rPr>
              <a:t>povezljivost</a:t>
            </a:r>
            <a:r>
              <a:rPr lang="en-US" dirty="0"/>
              <a:t>.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81136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6CD0FC-5BD0-429C-9C36-75AFA2306E4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33</a:t>
            </a:fld>
            <a:endParaRPr lang="fr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72D1A3-2DC9-4DE6-B8FB-19B3838BDFB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IE" dirty="0" err="1"/>
              <a:t>Oglejte</a:t>
            </a:r>
            <a:r>
              <a:rPr lang="en-IE" dirty="0"/>
              <a:t> </a:t>
            </a:r>
            <a:r>
              <a:rPr lang="en-IE" dirty="0" err="1"/>
              <a:t>si</a:t>
            </a:r>
            <a:r>
              <a:rPr lang="en-IE" dirty="0"/>
              <a:t> ta vide</a:t>
            </a:r>
            <a:r>
              <a:rPr lang="sl-SI" dirty="0"/>
              <a:t>o</a:t>
            </a:r>
            <a:r>
              <a:rPr lang="en-IE" dirty="0"/>
              <a:t> in </a:t>
            </a:r>
            <a:r>
              <a:rPr lang="en-IE" dirty="0" err="1"/>
              <a:t>izvedite</a:t>
            </a:r>
            <a:r>
              <a:rPr lang="en-IE" dirty="0"/>
              <a:t> </a:t>
            </a:r>
            <a:r>
              <a:rPr lang="en-IE" dirty="0" err="1"/>
              <a:t>še</a:t>
            </a:r>
            <a:r>
              <a:rPr lang="en-IE" dirty="0"/>
              <a:t> </a:t>
            </a:r>
            <a:r>
              <a:rPr lang="en-IE" dirty="0" err="1"/>
              <a:t>več</a:t>
            </a:r>
            <a:r>
              <a:rPr lang="en-IE" dirty="0"/>
              <a:t> o UGC?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87AAD4C-9701-61A6-B7BD-339D850DC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165" y="1419444"/>
            <a:ext cx="8027670" cy="452288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5C87438-77B9-86D8-5AB8-4816D10E3DF0}"/>
              </a:ext>
            </a:extLst>
          </p:cNvPr>
          <p:cNvSpPr txBox="1"/>
          <p:nvPr/>
        </p:nvSpPr>
        <p:spPr>
          <a:xfrm>
            <a:off x="2855167" y="6066898"/>
            <a:ext cx="6774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Povezava</a:t>
            </a:r>
            <a:r>
              <a:rPr lang="it-IT" dirty="0"/>
              <a:t>: </a:t>
            </a:r>
            <a:r>
              <a:rPr lang="it-IT" dirty="0">
                <a:hlinkClick r:id="rId3"/>
              </a:rPr>
              <a:t>https://www.youtube.com/watch?v=mD_73JCEaNc&amp;t=2s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964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E4E91B-0796-4720-B277-AA0A0BAF0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34</a:t>
            </a:fld>
            <a:endParaRPr lang="fr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1FA1-5327-433D-983B-D33C5BC372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54804" y="4047610"/>
            <a:ext cx="7082673" cy="631527"/>
          </a:xfrm>
        </p:spPr>
        <p:txBody>
          <a:bodyPr/>
          <a:lstStyle/>
          <a:p>
            <a:r>
              <a:rPr lang="en-GB" sz="4400" dirty="0"/>
              <a:t>04. </a:t>
            </a:r>
            <a:r>
              <a:rPr lang="en-US" sz="4400" dirty="0" err="1"/>
              <a:t>Študije</a:t>
            </a:r>
            <a:r>
              <a:rPr lang="en-US" sz="4400" dirty="0"/>
              <a:t> </a:t>
            </a:r>
            <a:r>
              <a:rPr lang="en-US" sz="4400" dirty="0" err="1"/>
              <a:t>primerov</a:t>
            </a:r>
            <a:r>
              <a:rPr lang="en-US" sz="4400" dirty="0"/>
              <a:t> in </a:t>
            </a:r>
            <a:r>
              <a:rPr lang="en-US" sz="4400" dirty="0" err="1"/>
              <a:t>uporabna</a:t>
            </a:r>
            <a:r>
              <a:rPr lang="en-US" sz="4400" dirty="0"/>
              <a:t> </a:t>
            </a:r>
            <a:r>
              <a:rPr lang="en-US" sz="4400" dirty="0" err="1"/>
              <a:t>orodja</a:t>
            </a:r>
            <a:endParaRPr lang="en-US" sz="4400" dirty="0"/>
          </a:p>
          <a:p>
            <a:endParaRPr lang="en-GB" sz="4400" dirty="0"/>
          </a:p>
        </p:txBody>
      </p:sp>
      <p:pic>
        <p:nvPicPr>
          <p:cNvPr id="6" name="Picture Placeholder 11" descr="A person standing in front of a building with columns&#10;&#10;Description automatically generated with low confidence">
            <a:extLst>
              <a:ext uri="{FF2B5EF4-FFF2-40B4-BE49-F238E27FC236}">
                <a16:creationId xmlns:a16="http://schemas.microsoft.com/office/drawing/2014/main" id="{07C108A7-B3F0-406C-82C9-92D4B30F66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50" b="29950"/>
          <a:stretch/>
        </p:blipFill>
        <p:spPr>
          <a:xfrm>
            <a:off x="0" y="0"/>
            <a:ext cx="12192000" cy="6858000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0E06338-51E8-4EB9-AF6E-CB0E6EB8715F}"/>
              </a:ext>
            </a:extLst>
          </p:cNvPr>
          <p:cNvSpPr/>
          <p:nvPr/>
        </p:nvSpPr>
        <p:spPr bwMode="auto">
          <a:xfrm>
            <a:off x="0" y="-1"/>
            <a:ext cx="4360447" cy="3410857"/>
          </a:xfrm>
          <a:prstGeom prst="rect">
            <a:avLst/>
          </a:prstGeom>
          <a:gradFill>
            <a:gsLst>
              <a:gs pos="0">
                <a:srgbClr val="E43794"/>
              </a:gs>
              <a:gs pos="59000">
                <a:srgbClr val="E43794">
                  <a:alpha val="53000"/>
                </a:srgb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9FBC833-90FB-4ED4-823A-3B99B5B039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85" y="375593"/>
            <a:ext cx="2916440" cy="26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6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352B9B-FBA6-4AF1-B384-886BF82012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86130" y="383527"/>
            <a:ext cx="5339109" cy="631527"/>
          </a:xfrm>
          <a:noFill/>
        </p:spPr>
        <p:txBody>
          <a:bodyPr/>
          <a:lstStyle/>
          <a:p>
            <a:r>
              <a:rPr lang="sl-SI" dirty="0"/>
              <a:t>Muzej </a:t>
            </a:r>
            <a:r>
              <a:rPr lang="en-US" dirty="0"/>
              <a:t>MET</a:t>
            </a:r>
          </a:p>
          <a:p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179BB0-0014-437A-91BC-64188243F4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90437" y="964814"/>
            <a:ext cx="6177516" cy="4727411"/>
          </a:xfrm>
        </p:spPr>
        <p:txBody>
          <a:bodyPr/>
          <a:lstStyle/>
          <a:p>
            <a:r>
              <a:rPr lang="en-US" dirty="0" err="1"/>
              <a:t>Muzej</a:t>
            </a:r>
            <a:r>
              <a:rPr lang="en-US" dirty="0"/>
              <a:t> MET v New </a:t>
            </a:r>
            <a:r>
              <a:rPr lang="en-US" dirty="0" err="1"/>
              <a:t>Yorku</a:t>
            </a:r>
            <a:r>
              <a:rPr lang="en-US" dirty="0"/>
              <a:t> je med </a:t>
            </a:r>
            <a:r>
              <a:rPr lang="en-US" dirty="0" err="1"/>
              <a:t>pandemijo</a:t>
            </a:r>
            <a:r>
              <a:rPr lang="en-US" dirty="0"/>
              <a:t> COVID19 </a:t>
            </a:r>
            <a:r>
              <a:rPr lang="en-US" dirty="0" err="1"/>
              <a:t>organiziral</a:t>
            </a:r>
            <a:r>
              <a:rPr lang="en-US" dirty="0"/>
              <a:t> </a:t>
            </a:r>
            <a:r>
              <a:rPr lang="en-US" dirty="0" err="1"/>
              <a:t>spletne</a:t>
            </a:r>
            <a:r>
              <a:rPr lang="en-US" dirty="0"/>
              <a:t> </a:t>
            </a:r>
            <a:r>
              <a:rPr lang="en-US" dirty="0" err="1"/>
              <a:t>vodene</a:t>
            </a:r>
            <a:r>
              <a:rPr lang="en-US" dirty="0"/>
              <a:t> </a:t>
            </a:r>
            <a:r>
              <a:rPr lang="en-US" dirty="0" err="1"/>
              <a:t>oglede</a:t>
            </a:r>
            <a:r>
              <a:rPr lang="en-US" dirty="0"/>
              <a:t>.</a:t>
            </a:r>
            <a:endParaRPr lang="en-IE" dirty="0"/>
          </a:p>
        </p:txBody>
      </p:sp>
      <p:pic>
        <p:nvPicPr>
          <p:cNvPr id="8" name="Online Media 7" title="Exhibition Tour—Making the Met, 1870–2020, Narrated by Steve Martin | Met Exhibitions">
            <a:hlinkClick r:id="" action="ppaction://media"/>
            <a:extLst>
              <a:ext uri="{FF2B5EF4-FFF2-40B4-BE49-F238E27FC236}">
                <a16:creationId xmlns:a16="http://schemas.microsoft.com/office/drawing/2014/main" id="{6A226CBD-B0C8-4DB2-BEC9-0F70F4E08CE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2651" y="2191135"/>
            <a:ext cx="7784714" cy="4398363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7A87C65-EC6A-4181-8393-616A79531182}"/>
              </a:ext>
            </a:extLst>
          </p:cNvPr>
          <p:cNvSpPr txBox="1">
            <a:spLocks/>
          </p:cNvSpPr>
          <p:nvPr/>
        </p:nvSpPr>
        <p:spPr>
          <a:xfrm>
            <a:off x="8156794" y="2191135"/>
            <a:ext cx="3751729" cy="46668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defRPr>
            </a:lvl1pPr>
            <a:lvl2pPr marL="2376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752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12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505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Med </a:t>
            </a:r>
            <a:r>
              <a:rPr lang="en-US" dirty="0" err="1"/>
              <a:t>julijem</a:t>
            </a:r>
            <a:r>
              <a:rPr lang="en-US" dirty="0"/>
              <a:t> in </a:t>
            </a:r>
            <a:r>
              <a:rPr lang="en-US" dirty="0" err="1"/>
              <a:t>decembrom</a:t>
            </a:r>
            <a:r>
              <a:rPr lang="en-US" dirty="0"/>
              <a:t> 2020 so </a:t>
            </a:r>
            <a:r>
              <a:rPr lang="en-US" dirty="0" err="1"/>
              <a:t>ponudili</a:t>
            </a:r>
            <a:r>
              <a:rPr lang="en-US" dirty="0"/>
              <a:t> </a:t>
            </a:r>
            <a:r>
              <a:rPr lang="en-US" dirty="0" err="1"/>
              <a:t>več</a:t>
            </a:r>
            <a:r>
              <a:rPr lang="en-US" dirty="0"/>
              <a:t> </a:t>
            </a:r>
            <a:r>
              <a:rPr lang="en-US" dirty="0" err="1"/>
              <a:t>kot</a:t>
            </a:r>
            <a:r>
              <a:rPr lang="en-US" dirty="0"/>
              <a:t> 116 </a:t>
            </a:r>
            <a:r>
              <a:rPr lang="en-US" dirty="0" err="1"/>
              <a:t>ogledov</a:t>
            </a:r>
            <a:r>
              <a:rPr lang="en-US" dirty="0"/>
              <a:t> in </a:t>
            </a:r>
            <a:r>
              <a:rPr lang="en-US" dirty="0" err="1"/>
              <a:t>dosegli</a:t>
            </a:r>
            <a:r>
              <a:rPr lang="en-US" dirty="0"/>
              <a:t> </a:t>
            </a:r>
            <a:r>
              <a:rPr lang="en-US" dirty="0" err="1"/>
              <a:t>več</a:t>
            </a:r>
            <a:r>
              <a:rPr lang="en-US" dirty="0"/>
              <a:t> </a:t>
            </a:r>
            <a:r>
              <a:rPr lang="en-US" dirty="0" err="1"/>
              <a:t>kot</a:t>
            </a:r>
            <a:r>
              <a:rPr lang="en-US" dirty="0"/>
              <a:t> 2800 </a:t>
            </a:r>
            <a:r>
              <a:rPr lang="en-US" dirty="0" err="1"/>
              <a:t>virtualnih</a:t>
            </a:r>
            <a:r>
              <a:rPr lang="en-US" dirty="0"/>
              <a:t> </a:t>
            </a:r>
            <a:r>
              <a:rPr lang="en-US" dirty="0" err="1"/>
              <a:t>obiskovalcev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V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videoposnetku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lahko</a:t>
            </a:r>
            <a:r>
              <a:rPr lang="en-US" dirty="0"/>
              <a:t> </a:t>
            </a:r>
            <a:r>
              <a:rPr lang="en-US" dirty="0" err="1"/>
              <a:t>ogledate</a:t>
            </a:r>
            <a:r>
              <a:rPr lang="sl-SI" dirty="0"/>
              <a:t> razstavo </a:t>
            </a:r>
            <a:r>
              <a:rPr lang="en-US" dirty="0">
                <a:hlinkClick r:id="rId4"/>
              </a:rPr>
              <a:t>Exhibition Tour—Making the Met, 1870–2020, Narrated by Steve Martin</a:t>
            </a:r>
            <a:endParaRPr lang="en-IE" dirty="0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16B324F1-8290-442B-B5AE-8A0C9FC6B3C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339109" cy="631527"/>
          </a:xfrm>
          <a:prstGeom prst="rect">
            <a:avLst/>
          </a:prstGeom>
          <a:solidFill>
            <a:srgbClr val="E43794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E43794"/>
                </a:solidFill>
                <a:latin typeface="Avenir Black" panose="02000503020000020003" pitchFamily="2" charset="0"/>
                <a:ea typeface="+mn-ea"/>
                <a:cs typeface="Poppins SemiBold" pitchFamily="2" charset="77"/>
              </a:defRPr>
            </a:lvl1pPr>
            <a:lvl2pPr marL="2376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752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12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505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bg1"/>
                </a:solidFill>
              </a:rPr>
              <a:t>Študija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primera</a:t>
            </a:r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3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077A10-3EF4-4DAA-84D4-8126721C47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36</a:t>
            </a:fld>
            <a:endParaRPr lang="fr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B35F0-FB64-4360-9546-F138239C34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l-PL" dirty="0"/>
              <a:t>Virtualni obiski Britanskega muzeja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2A71AF-2D13-4F19-8818-D4EDF01816B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624084" y="2130395"/>
            <a:ext cx="5096860" cy="4108908"/>
          </a:xfrm>
        </p:spPr>
        <p:txBody>
          <a:bodyPr numCol="1"/>
          <a:lstStyle/>
          <a:p>
            <a:r>
              <a:rPr lang="en-US" dirty="0" err="1">
                <a:solidFill>
                  <a:srgbClr val="767171"/>
                </a:solidFill>
                <a:latin typeface="Avenir" panose="02000503020000020003"/>
              </a:rPr>
              <a:t>Virtualne</a:t>
            </a:r>
            <a:r>
              <a:rPr lang="en-US" dirty="0">
                <a:solidFill>
                  <a:srgbClr val="767171"/>
                </a:solidFill>
                <a:latin typeface="Avenir" panose="02000503020000020003"/>
              </a:rPr>
              <a:t> </a:t>
            </a:r>
            <a:r>
              <a:rPr lang="en-US" dirty="0" err="1">
                <a:solidFill>
                  <a:srgbClr val="767171"/>
                </a:solidFill>
                <a:latin typeface="Avenir" panose="02000503020000020003"/>
              </a:rPr>
              <a:t>obiske</a:t>
            </a:r>
            <a:r>
              <a:rPr lang="en-US" dirty="0">
                <a:solidFill>
                  <a:srgbClr val="767171"/>
                </a:solidFill>
                <a:latin typeface="Avenir" panose="02000503020000020003"/>
              </a:rPr>
              <a:t> </a:t>
            </a:r>
            <a:r>
              <a:rPr lang="en-US" dirty="0" err="1">
                <a:solidFill>
                  <a:srgbClr val="767171"/>
                </a:solidFill>
                <a:latin typeface="Avenir" panose="02000503020000020003"/>
              </a:rPr>
              <a:t>Britanske</a:t>
            </a:r>
            <a:r>
              <a:rPr lang="sl-SI" dirty="0">
                <a:solidFill>
                  <a:srgbClr val="767171"/>
                </a:solidFill>
                <a:latin typeface="Avenir" panose="02000503020000020003"/>
              </a:rPr>
              <a:t>ga</a:t>
            </a:r>
            <a:r>
              <a:rPr lang="en-US" dirty="0">
                <a:solidFill>
                  <a:srgbClr val="767171"/>
                </a:solidFill>
                <a:latin typeface="Avenir" panose="02000503020000020003"/>
              </a:rPr>
              <a:t> </a:t>
            </a:r>
            <a:r>
              <a:rPr lang="en-US" dirty="0" err="1">
                <a:solidFill>
                  <a:srgbClr val="767171"/>
                </a:solidFill>
                <a:latin typeface="Avenir" panose="02000503020000020003"/>
              </a:rPr>
              <a:t>muzej</a:t>
            </a:r>
            <a:r>
              <a:rPr lang="sl-SI" dirty="0">
                <a:solidFill>
                  <a:srgbClr val="767171"/>
                </a:solidFill>
                <a:latin typeface="Avenir" panose="02000503020000020003"/>
              </a:rPr>
              <a:t>a</a:t>
            </a:r>
            <a:r>
              <a:rPr lang="en-US" dirty="0">
                <a:solidFill>
                  <a:srgbClr val="767171"/>
                </a:solidFill>
                <a:latin typeface="Avenir" panose="02000503020000020003"/>
              </a:rPr>
              <a:t> </a:t>
            </a:r>
            <a:r>
              <a:rPr lang="en-US" dirty="0" err="1">
                <a:solidFill>
                  <a:srgbClr val="767171"/>
                </a:solidFill>
                <a:latin typeface="Avenir" panose="02000503020000020003"/>
              </a:rPr>
              <a:t>vodi</a:t>
            </a:r>
            <a:r>
              <a:rPr lang="en-US" dirty="0">
                <a:solidFill>
                  <a:srgbClr val="767171"/>
                </a:solidFill>
                <a:latin typeface="Avenir" panose="02000503020000020003"/>
              </a:rPr>
              <a:t> </a:t>
            </a:r>
            <a:r>
              <a:rPr lang="en-US" dirty="0" err="1">
                <a:solidFill>
                  <a:srgbClr val="767171"/>
                </a:solidFill>
                <a:latin typeface="Avenir" panose="02000503020000020003"/>
              </a:rPr>
              <a:t>strokovnjak</a:t>
            </a:r>
            <a:r>
              <a:rPr lang="en-US" dirty="0">
                <a:solidFill>
                  <a:srgbClr val="767171"/>
                </a:solidFill>
                <a:latin typeface="Avenir" panose="02000503020000020003"/>
              </a:rPr>
              <a:t>, ki </a:t>
            </a:r>
            <a:r>
              <a:rPr lang="en-US" dirty="0" err="1">
                <a:solidFill>
                  <a:srgbClr val="767171"/>
                </a:solidFill>
                <a:latin typeface="Avenir" panose="02000503020000020003"/>
              </a:rPr>
              <a:t>prek</a:t>
            </a:r>
            <a:r>
              <a:rPr lang="en-US" dirty="0">
                <a:solidFill>
                  <a:srgbClr val="767171"/>
                </a:solidFill>
                <a:latin typeface="Avenir" panose="02000503020000020003"/>
              </a:rPr>
              <a:t> </a:t>
            </a:r>
            <a:r>
              <a:rPr lang="en-US" dirty="0" err="1">
                <a:solidFill>
                  <a:srgbClr val="767171"/>
                </a:solidFill>
                <a:latin typeface="Avenir" panose="02000503020000020003"/>
              </a:rPr>
              <a:t>Zooma</a:t>
            </a:r>
            <a:r>
              <a:rPr lang="en-US" dirty="0">
                <a:solidFill>
                  <a:srgbClr val="767171"/>
                </a:solidFill>
                <a:latin typeface="Avenir" panose="02000503020000020003"/>
              </a:rPr>
              <a:t> </a:t>
            </a:r>
            <a:r>
              <a:rPr lang="en-US" dirty="0" err="1">
                <a:solidFill>
                  <a:srgbClr val="767171"/>
                </a:solidFill>
                <a:latin typeface="Avenir" panose="02000503020000020003"/>
              </a:rPr>
              <a:t>vodi</a:t>
            </a:r>
            <a:r>
              <a:rPr lang="en-US" dirty="0">
                <a:solidFill>
                  <a:srgbClr val="767171"/>
                </a:solidFill>
                <a:latin typeface="Avenir" panose="02000503020000020003"/>
              </a:rPr>
              <a:t> </a:t>
            </a:r>
            <a:r>
              <a:rPr lang="en-US" dirty="0" err="1">
                <a:solidFill>
                  <a:srgbClr val="767171"/>
                </a:solidFill>
                <a:latin typeface="Avenir" panose="02000503020000020003"/>
              </a:rPr>
              <a:t>delavnico</a:t>
            </a:r>
            <a:r>
              <a:rPr lang="en-US" dirty="0">
                <a:solidFill>
                  <a:srgbClr val="767171"/>
                </a:solidFill>
                <a:latin typeface="Avenir" panose="02000503020000020003"/>
              </a:rPr>
              <a:t> v </a:t>
            </a:r>
            <a:r>
              <a:rPr lang="en-US" dirty="0" err="1">
                <a:solidFill>
                  <a:srgbClr val="767171"/>
                </a:solidFill>
                <a:latin typeface="Avenir" panose="02000503020000020003"/>
              </a:rPr>
              <a:t>živo</a:t>
            </a:r>
            <a:r>
              <a:rPr lang="en-US" b="0" i="0" dirty="0">
                <a:solidFill>
                  <a:srgbClr val="767171"/>
                </a:solidFill>
                <a:effectLst/>
                <a:latin typeface="Avenir" panose="02000503020000020003"/>
              </a:rPr>
              <a:t>. </a:t>
            </a:r>
          </a:p>
          <a:p>
            <a:endParaRPr lang="en-US" dirty="0">
              <a:solidFill>
                <a:srgbClr val="767171"/>
              </a:solidFill>
              <a:latin typeface="Avenir" panose="02000503020000020003"/>
            </a:endParaRPr>
          </a:p>
          <a:p>
            <a:r>
              <a:rPr lang="en-US" dirty="0" err="1">
                <a:solidFill>
                  <a:srgbClr val="767171"/>
                </a:solidFill>
                <a:latin typeface="Avenir" panose="02000503020000020003"/>
              </a:rPr>
              <a:t>Virtualni</a:t>
            </a:r>
            <a:r>
              <a:rPr lang="en-US" dirty="0">
                <a:solidFill>
                  <a:srgbClr val="767171"/>
                </a:solidFill>
                <a:latin typeface="Avenir" panose="02000503020000020003"/>
              </a:rPr>
              <a:t> </a:t>
            </a:r>
            <a:r>
              <a:rPr lang="en-US" dirty="0" err="1">
                <a:solidFill>
                  <a:srgbClr val="767171"/>
                </a:solidFill>
                <a:latin typeface="Avenir" panose="02000503020000020003"/>
              </a:rPr>
              <a:t>obisk</a:t>
            </a:r>
            <a:r>
              <a:rPr lang="en-US" dirty="0">
                <a:solidFill>
                  <a:srgbClr val="767171"/>
                </a:solidFill>
                <a:latin typeface="Avenir" panose="02000503020000020003"/>
              </a:rPr>
              <a:t>, </a:t>
            </a:r>
            <a:r>
              <a:rPr lang="en-US" dirty="0" err="1">
                <a:solidFill>
                  <a:srgbClr val="767171"/>
                </a:solidFill>
                <a:latin typeface="Avenir" panose="02000503020000020003"/>
              </a:rPr>
              <a:t>namenjen</a:t>
            </a:r>
            <a:r>
              <a:rPr lang="en-US" dirty="0">
                <a:solidFill>
                  <a:srgbClr val="767171"/>
                </a:solidFill>
                <a:latin typeface="Avenir" panose="02000503020000020003"/>
              </a:rPr>
              <a:t> </a:t>
            </a:r>
            <a:r>
              <a:rPr lang="en-US" dirty="0" err="1">
                <a:solidFill>
                  <a:srgbClr val="767171"/>
                </a:solidFill>
                <a:latin typeface="Avenir" panose="02000503020000020003"/>
              </a:rPr>
              <a:t>predvsem</a:t>
            </a:r>
            <a:r>
              <a:rPr lang="en-US" dirty="0">
                <a:solidFill>
                  <a:srgbClr val="767171"/>
                </a:solidFill>
                <a:latin typeface="Avenir" panose="02000503020000020003"/>
              </a:rPr>
              <a:t> </a:t>
            </a:r>
            <a:r>
              <a:rPr lang="en-US" dirty="0" err="1">
                <a:solidFill>
                  <a:srgbClr val="767171"/>
                </a:solidFill>
                <a:latin typeface="Avenir" panose="02000503020000020003"/>
              </a:rPr>
              <a:t>šolam</a:t>
            </a:r>
            <a:r>
              <a:rPr lang="en-US" dirty="0">
                <a:solidFill>
                  <a:srgbClr val="767171"/>
                </a:solidFill>
                <a:latin typeface="Avenir" panose="02000503020000020003"/>
              </a:rPr>
              <a:t>, </a:t>
            </a:r>
            <a:r>
              <a:rPr lang="en-US" dirty="0" err="1">
                <a:solidFill>
                  <a:srgbClr val="767171"/>
                </a:solidFill>
                <a:latin typeface="Avenir" panose="02000503020000020003"/>
              </a:rPr>
              <a:t>vključuje</a:t>
            </a:r>
            <a:r>
              <a:rPr lang="en-US" dirty="0">
                <a:solidFill>
                  <a:srgbClr val="767171"/>
                </a:solidFill>
                <a:latin typeface="Avenir" panose="02000503020000020003"/>
              </a:rPr>
              <a:t> </a:t>
            </a:r>
            <a:r>
              <a:rPr lang="en-US" dirty="0" err="1">
                <a:solidFill>
                  <a:srgbClr val="767171"/>
                </a:solidFill>
                <a:latin typeface="Avenir" panose="02000503020000020003"/>
              </a:rPr>
              <a:t>dejavnosti</a:t>
            </a:r>
            <a:r>
              <a:rPr lang="en-US" dirty="0">
                <a:solidFill>
                  <a:srgbClr val="767171"/>
                </a:solidFill>
                <a:latin typeface="Avenir" panose="02000503020000020003"/>
              </a:rPr>
              <a:t> v </a:t>
            </a:r>
            <a:r>
              <a:rPr lang="en-US" dirty="0" err="1">
                <a:solidFill>
                  <a:srgbClr val="767171"/>
                </a:solidFill>
                <a:latin typeface="Avenir" panose="02000503020000020003"/>
              </a:rPr>
              <a:t>živo</a:t>
            </a:r>
            <a:r>
              <a:rPr lang="en-US" dirty="0">
                <a:solidFill>
                  <a:srgbClr val="767171"/>
                </a:solidFill>
                <a:latin typeface="Avenir" panose="02000503020000020003"/>
              </a:rPr>
              <a:t>, </a:t>
            </a:r>
            <a:r>
              <a:rPr lang="en-US" dirty="0" err="1">
                <a:solidFill>
                  <a:srgbClr val="767171"/>
                </a:solidFill>
                <a:latin typeface="Avenir" panose="02000503020000020003"/>
              </a:rPr>
              <a:t>interaktivne</a:t>
            </a:r>
            <a:r>
              <a:rPr lang="en-US" dirty="0">
                <a:solidFill>
                  <a:srgbClr val="767171"/>
                </a:solidFill>
                <a:latin typeface="Avenir" panose="02000503020000020003"/>
              </a:rPr>
              <a:t> </a:t>
            </a:r>
            <a:r>
              <a:rPr lang="en-US" dirty="0" err="1">
                <a:solidFill>
                  <a:srgbClr val="767171"/>
                </a:solidFill>
                <a:latin typeface="Avenir" panose="02000503020000020003"/>
              </a:rPr>
              <a:t>kvize</a:t>
            </a:r>
            <a:r>
              <a:rPr lang="en-US" dirty="0">
                <a:solidFill>
                  <a:srgbClr val="767171"/>
                </a:solidFill>
                <a:latin typeface="Avenir" panose="02000503020000020003"/>
              </a:rPr>
              <a:t> in </a:t>
            </a:r>
            <a:r>
              <a:rPr lang="en-US" dirty="0" err="1">
                <a:solidFill>
                  <a:srgbClr val="767171"/>
                </a:solidFill>
                <a:latin typeface="Avenir" panose="02000503020000020003"/>
              </a:rPr>
              <a:t>vprašanja</a:t>
            </a:r>
            <a:r>
              <a:rPr lang="en-US" dirty="0">
                <a:solidFill>
                  <a:srgbClr val="767171"/>
                </a:solidFill>
                <a:latin typeface="Avenir" panose="02000503020000020003"/>
              </a:rPr>
              <a:t>, ki </a:t>
            </a:r>
            <a:r>
              <a:rPr lang="en-US" dirty="0" err="1">
                <a:solidFill>
                  <a:srgbClr val="767171"/>
                </a:solidFill>
                <a:latin typeface="Avenir" panose="02000503020000020003"/>
              </a:rPr>
              <a:t>spodbujajo</a:t>
            </a:r>
            <a:r>
              <a:rPr lang="en-US" dirty="0">
                <a:solidFill>
                  <a:srgbClr val="767171"/>
                </a:solidFill>
                <a:latin typeface="Avenir" panose="02000503020000020003"/>
              </a:rPr>
              <a:t> </a:t>
            </a:r>
            <a:r>
              <a:rPr lang="en-US" dirty="0" err="1">
                <a:solidFill>
                  <a:srgbClr val="767171"/>
                </a:solidFill>
                <a:latin typeface="Avenir" panose="02000503020000020003"/>
              </a:rPr>
              <a:t>razmišljanje</a:t>
            </a:r>
            <a:r>
              <a:rPr lang="en-US" dirty="0">
                <a:solidFill>
                  <a:srgbClr val="767171"/>
                </a:solidFill>
                <a:latin typeface="Avenir" panose="02000503020000020003"/>
              </a:rPr>
              <a:t>, s </a:t>
            </a:r>
            <a:r>
              <a:rPr lang="en-US" dirty="0" err="1">
                <a:solidFill>
                  <a:srgbClr val="767171"/>
                </a:solidFill>
                <a:latin typeface="Avenir" panose="02000503020000020003"/>
              </a:rPr>
              <a:t>katerimi</a:t>
            </a:r>
            <a:r>
              <a:rPr lang="en-US" dirty="0">
                <a:solidFill>
                  <a:srgbClr val="767171"/>
                </a:solidFill>
                <a:latin typeface="Avenir" panose="02000503020000020003"/>
              </a:rPr>
              <a:t> </a:t>
            </a:r>
            <a:r>
              <a:rPr lang="en-US" dirty="0" err="1">
                <a:solidFill>
                  <a:srgbClr val="767171"/>
                </a:solidFill>
                <a:latin typeface="Avenir" panose="02000503020000020003"/>
              </a:rPr>
              <a:t>bo</a:t>
            </a:r>
            <a:r>
              <a:rPr lang="en-US" dirty="0">
                <a:solidFill>
                  <a:srgbClr val="767171"/>
                </a:solidFill>
                <a:latin typeface="Avenir" panose="02000503020000020003"/>
              </a:rPr>
              <a:t> </a:t>
            </a:r>
            <a:r>
              <a:rPr lang="en-US" dirty="0" err="1">
                <a:solidFill>
                  <a:srgbClr val="767171"/>
                </a:solidFill>
                <a:latin typeface="Avenir" panose="02000503020000020003"/>
              </a:rPr>
              <a:t>razred</a:t>
            </a:r>
            <a:r>
              <a:rPr lang="en-US" dirty="0">
                <a:solidFill>
                  <a:srgbClr val="767171"/>
                </a:solidFill>
                <a:latin typeface="Avenir" panose="02000503020000020003"/>
              </a:rPr>
              <a:t> </a:t>
            </a:r>
            <a:r>
              <a:rPr lang="en-US" dirty="0" err="1">
                <a:solidFill>
                  <a:srgbClr val="767171"/>
                </a:solidFill>
                <a:latin typeface="Avenir" panose="02000503020000020003"/>
              </a:rPr>
              <a:t>izboljšal</a:t>
            </a:r>
            <a:r>
              <a:rPr lang="en-US" dirty="0">
                <a:solidFill>
                  <a:srgbClr val="767171"/>
                </a:solidFill>
                <a:latin typeface="Avenir" panose="02000503020000020003"/>
              </a:rPr>
              <a:t> </a:t>
            </a:r>
            <a:r>
              <a:rPr lang="en-US" dirty="0" err="1">
                <a:solidFill>
                  <a:srgbClr val="767171"/>
                </a:solidFill>
                <a:latin typeface="Avenir" panose="02000503020000020003"/>
              </a:rPr>
              <a:t>svoje</a:t>
            </a:r>
            <a:r>
              <a:rPr lang="en-US" dirty="0">
                <a:solidFill>
                  <a:srgbClr val="767171"/>
                </a:solidFill>
                <a:latin typeface="Avenir" panose="02000503020000020003"/>
              </a:rPr>
              <a:t> </a:t>
            </a:r>
            <a:r>
              <a:rPr lang="en-US" dirty="0" err="1">
                <a:solidFill>
                  <a:srgbClr val="767171"/>
                </a:solidFill>
                <a:latin typeface="Avenir" panose="02000503020000020003"/>
              </a:rPr>
              <a:t>znanje</a:t>
            </a:r>
            <a:r>
              <a:rPr lang="en-US" dirty="0">
                <a:solidFill>
                  <a:srgbClr val="767171"/>
                </a:solidFill>
                <a:latin typeface="Avenir" panose="02000503020000020003"/>
              </a:rPr>
              <a:t> in </a:t>
            </a:r>
            <a:r>
              <a:rPr lang="en-US" dirty="0" err="1">
                <a:solidFill>
                  <a:srgbClr val="767171"/>
                </a:solidFill>
                <a:latin typeface="Avenir" panose="02000503020000020003"/>
              </a:rPr>
              <a:t>razumevanje</a:t>
            </a:r>
            <a:r>
              <a:rPr lang="en-US" dirty="0">
                <a:solidFill>
                  <a:srgbClr val="767171"/>
                </a:solidFill>
                <a:latin typeface="Avenir" panose="02000503020000020003"/>
              </a:rPr>
              <a:t> </a:t>
            </a:r>
            <a:r>
              <a:rPr lang="en-US" dirty="0" err="1">
                <a:solidFill>
                  <a:srgbClr val="767171"/>
                </a:solidFill>
                <a:latin typeface="Avenir" panose="02000503020000020003"/>
              </a:rPr>
              <a:t>preteklosti</a:t>
            </a:r>
            <a:r>
              <a:rPr lang="en-US" b="0" i="0" dirty="0">
                <a:solidFill>
                  <a:srgbClr val="767171"/>
                </a:solidFill>
                <a:effectLst/>
                <a:latin typeface="Avenir" panose="02000503020000020003"/>
              </a:rPr>
              <a:t>.</a:t>
            </a:r>
            <a:endParaRPr lang="en-IE" dirty="0">
              <a:solidFill>
                <a:srgbClr val="767171"/>
              </a:solidFill>
              <a:latin typeface="Avenir" panose="02000503020000020003"/>
            </a:endParaRPr>
          </a:p>
        </p:txBody>
      </p:sp>
      <p:pic>
        <p:nvPicPr>
          <p:cNvPr id="5" name="Online Media 4" title="SDDC Virtual Visit animation">
            <a:hlinkClick r:id="" action="ppaction://media"/>
            <a:extLst>
              <a:ext uri="{FF2B5EF4-FFF2-40B4-BE49-F238E27FC236}">
                <a16:creationId xmlns:a16="http://schemas.microsoft.com/office/drawing/2014/main" id="{46241A2E-3DB9-4EA5-893C-B234874A8BA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6363" y="2666300"/>
            <a:ext cx="6197600" cy="3486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F3AC6F-5F0A-4ADA-97C1-035387C6C20B}"/>
              </a:ext>
            </a:extLst>
          </p:cNvPr>
          <p:cNvSpPr txBox="1"/>
          <p:nvPr/>
        </p:nvSpPr>
        <p:spPr>
          <a:xfrm>
            <a:off x="6624084" y="5975498"/>
            <a:ext cx="5096860" cy="646331"/>
          </a:xfrm>
          <a:prstGeom prst="rect">
            <a:avLst/>
          </a:prstGeom>
          <a:solidFill>
            <a:srgbClr val="FBE000"/>
          </a:solidFill>
        </p:spPr>
        <p:txBody>
          <a:bodyPr wrap="square" rtlCol="0">
            <a:spAutoFit/>
          </a:bodyPr>
          <a:lstStyle/>
          <a:p>
            <a:r>
              <a:rPr lang="en-IE" dirty="0" err="1">
                <a:solidFill>
                  <a:srgbClr val="767171"/>
                </a:solidFill>
              </a:rPr>
              <a:t>Več</a:t>
            </a:r>
            <a:r>
              <a:rPr lang="en-IE" dirty="0">
                <a:solidFill>
                  <a:srgbClr val="767171"/>
                </a:solidFill>
              </a:rPr>
              <a:t> </a:t>
            </a:r>
            <a:r>
              <a:rPr lang="en-IE" dirty="0" err="1">
                <a:solidFill>
                  <a:srgbClr val="767171"/>
                </a:solidFill>
              </a:rPr>
              <a:t>orod</a:t>
            </a:r>
            <a:r>
              <a:rPr lang="sl-SI" dirty="0">
                <a:solidFill>
                  <a:srgbClr val="767171"/>
                </a:solidFill>
              </a:rPr>
              <a:t>i</a:t>
            </a:r>
            <a:r>
              <a:rPr lang="en-IE" dirty="0">
                <a:solidFill>
                  <a:srgbClr val="767171"/>
                </a:solidFill>
              </a:rPr>
              <a:t>j </a:t>
            </a:r>
            <a:r>
              <a:rPr lang="en-IE" dirty="0" err="1">
                <a:solidFill>
                  <a:srgbClr val="767171"/>
                </a:solidFill>
              </a:rPr>
              <a:t>iz</a:t>
            </a:r>
            <a:r>
              <a:rPr lang="en-IE" dirty="0">
                <a:solidFill>
                  <a:srgbClr val="767171"/>
                </a:solidFill>
              </a:rPr>
              <a:t> </a:t>
            </a:r>
            <a:r>
              <a:rPr lang="en-IE" dirty="0" err="1">
                <a:solidFill>
                  <a:srgbClr val="767171"/>
                </a:solidFill>
              </a:rPr>
              <a:t>nabora</a:t>
            </a:r>
            <a:r>
              <a:rPr lang="en-IE" dirty="0">
                <a:solidFill>
                  <a:srgbClr val="767171"/>
                </a:solidFill>
              </a:rPr>
              <a:t> </a:t>
            </a:r>
            <a:r>
              <a:rPr lang="en-IE" dirty="0" err="1">
                <a:solidFill>
                  <a:srgbClr val="767171"/>
                </a:solidFill>
              </a:rPr>
              <a:t>tehnoloških</a:t>
            </a:r>
            <a:r>
              <a:rPr lang="en-IE" dirty="0">
                <a:solidFill>
                  <a:srgbClr val="767171"/>
                </a:solidFill>
              </a:rPr>
              <a:t> </a:t>
            </a:r>
            <a:r>
              <a:rPr lang="en-IE" dirty="0" err="1">
                <a:solidFill>
                  <a:srgbClr val="767171"/>
                </a:solidFill>
              </a:rPr>
              <a:t>orodij</a:t>
            </a:r>
            <a:r>
              <a:rPr lang="en-IE" dirty="0">
                <a:solidFill>
                  <a:srgbClr val="767171"/>
                </a:solidFill>
              </a:rPr>
              <a:t> INSITES </a:t>
            </a:r>
            <a:r>
              <a:rPr lang="en-IE" dirty="0" err="1">
                <a:solidFill>
                  <a:srgbClr val="767171"/>
                </a:solidFill>
              </a:rPr>
              <a:t>najdete</a:t>
            </a:r>
            <a:r>
              <a:rPr lang="en-IE" dirty="0">
                <a:solidFill>
                  <a:srgbClr val="767171"/>
                </a:solidFill>
              </a:rPr>
              <a:t> </a:t>
            </a:r>
            <a:r>
              <a:rPr lang="en-IE" dirty="0" err="1">
                <a:solidFill>
                  <a:srgbClr val="767171"/>
                </a:solidFill>
              </a:rPr>
              <a:t>na</a:t>
            </a:r>
            <a:r>
              <a:rPr lang="en-IE" dirty="0">
                <a:solidFill>
                  <a:srgbClr val="767171"/>
                </a:solidFill>
              </a:rPr>
              <a:t> </a:t>
            </a:r>
            <a:r>
              <a:rPr lang="en-IE" dirty="0" err="1">
                <a:solidFill>
                  <a:srgbClr val="767171"/>
                </a:solidFill>
              </a:rPr>
              <a:t>naš</a:t>
            </a:r>
            <a:r>
              <a:rPr lang="sl-SI" dirty="0">
                <a:solidFill>
                  <a:srgbClr val="767171"/>
                </a:solidFill>
              </a:rPr>
              <a:t>i</a:t>
            </a:r>
            <a:r>
              <a:rPr lang="en-IE" dirty="0">
                <a:solidFill>
                  <a:srgbClr val="767171"/>
                </a:solidFill>
              </a:rPr>
              <a:t> </a:t>
            </a:r>
            <a:r>
              <a:rPr lang="en-IE" dirty="0" err="1">
                <a:solidFill>
                  <a:srgbClr val="767171"/>
                </a:solidFill>
              </a:rPr>
              <a:t>spletn</a:t>
            </a:r>
            <a:r>
              <a:rPr lang="sl-SI" dirty="0">
                <a:solidFill>
                  <a:srgbClr val="767171"/>
                </a:solidFill>
              </a:rPr>
              <a:t>i</a:t>
            </a:r>
            <a:r>
              <a:rPr lang="en-IE" dirty="0">
                <a:solidFill>
                  <a:srgbClr val="767171"/>
                </a:solidFill>
              </a:rPr>
              <a:t> </a:t>
            </a:r>
            <a:r>
              <a:rPr lang="sl-SI" dirty="0">
                <a:solidFill>
                  <a:srgbClr val="767171"/>
                </a:solidFill>
              </a:rPr>
              <a:t>strani</a:t>
            </a:r>
            <a:endParaRPr lang="en-IE" dirty="0">
              <a:solidFill>
                <a:srgbClr val="767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60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784C63-9085-46A5-90AF-5247AE962C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0" y="164553"/>
            <a:ext cx="5951219" cy="631527"/>
          </a:xfrm>
        </p:spPr>
        <p:txBody>
          <a:bodyPr/>
          <a:lstStyle/>
          <a:p>
            <a:r>
              <a:rPr lang="en-IE" dirty="0" err="1"/>
              <a:t>Virtualni</a:t>
            </a:r>
            <a:r>
              <a:rPr lang="en-IE" dirty="0"/>
              <a:t> </a:t>
            </a:r>
            <a:r>
              <a:rPr lang="en-IE" dirty="0" err="1"/>
              <a:t>ogledi</a:t>
            </a:r>
            <a:r>
              <a:rPr lang="en-IE" dirty="0"/>
              <a:t> </a:t>
            </a:r>
            <a:r>
              <a:rPr lang="en-IE" dirty="0" err="1"/>
              <a:t>Dubrovnika</a:t>
            </a:r>
            <a:endParaRPr lang="sl-SI" dirty="0"/>
          </a:p>
          <a:p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Izbruh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koronavirusa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v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letih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2020/2021 je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ustavil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številne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počitniške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načrte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,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zaradi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česar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so se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številni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tehnično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podkovani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ponudniki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dediščine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in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turizma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odločili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za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inovacije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. V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mestu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Dubrovnik so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na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primer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turistični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vodniki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začeli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ponujati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virtualne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oglede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v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živo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.  </a:t>
            </a:r>
          </a:p>
          <a:p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Vodiči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ToursByLocals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zdaj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ponujajo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virtualne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vodene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oglede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,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tako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da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lahko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spoznate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domačine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in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raziskujete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novo mesto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kar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od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doma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.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Vključili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so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pameten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marketinški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trik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/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posebno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ponudbo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: "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Izkoristite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100 %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vrednosti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vašega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virtualnega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ogleda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v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živo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(do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največ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150 USD), ko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rezervirate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prihodnji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osebni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ogled z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istim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 </a:t>
            </a:r>
            <a:r>
              <a:rPr lang="en-US" sz="2400" b="0" dirty="0" err="1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vodnikom</a:t>
            </a:r>
            <a:r>
              <a:rPr lang="en-US" sz="2400" b="0" dirty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rPr>
              <a:t>!”</a:t>
            </a:r>
            <a:endParaRPr lang="en-IE" sz="2400" b="0" dirty="0">
              <a:solidFill>
                <a:srgbClr val="7F7F7F"/>
              </a:solidFill>
              <a:latin typeface="Avenir" panose="02000503020000020003" pitchFamily="2" charset="0"/>
              <a:cs typeface="Poppins" pitchFamily="2" charset="77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7B768792-9D51-426B-A5AD-E6FF1DED0F1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447" r="447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FAA644-7523-4CCA-B800-11862BF973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IE" dirty="0">
                <a:hlinkClick r:id="rId3"/>
              </a:rPr>
              <a:t>LEARN MORE</a:t>
            </a:r>
          </a:p>
        </p:txBody>
      </p:sp>
    </p:spTree>
    <p:extLst>
      <p:ext uri="{BB962C8B-B14F-4D97-AF65-F5344CB8AC3E}">
        <p14:creationId xmlns:p14="http://schemas.microsoft.com/office/powerpoint/2010/main" val="235004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DE73F6-152F-D04D-A3CD-27284FC9D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0" y="315763"/>
            <a:ext cx="5858539" cy="631527"/>
          </a:xfrm>
        </p:spPr>
        <p:txBody>
          <a:bodyPr/>
          <a:lstStyle/>
          <a:p>
            <a:r>
              <a:rPr lang="en-US" sz="3600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Kraljeva</a:t>
            </a:r>
            <a:r>
              <a:rPr lang="en-US" sz="3600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3600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palača</a:t>
            </a:r>
            <a:r>
              <a:rPr lang="en-US" sz="3600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 Caserta, </a:t>
            </a:r>
            <a:r>
              <a:rPr lang="en-US" sz="3600" i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Ital</a:t>
            </a:r>
            <a:r>
              <a:rPr lang="sl-SI" sz="3600" i="1" dirty="0" err="1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ija</a:t>
            </a:r>
            <a:endParaRPr lang="en-US" sz="3600" i="1" dirty="0">
              <a:solidFill>
                <a:srgbClr val="E43794"/>
              </a:solidFill>
              <a:latin typeface="Avenir"/>
              <a:ea typeface="Avenir"/>
              <a:cs typeface="Avenir"/>
              <a:sym typeface="Avenir"/>
            </a:endParaRPr>
          </a:p>
          <a:p>
            <a:r>
              <a:rPr lang="en-US" sz="3600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Podcas</a:t>
            </a:r>
            <a:r>
              <a:rPr lang="en-US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t</a:t>
            </a:r>
            <a:endParaRPr lang="en-US" sz="3600" dirty="0">
              <a:solidFill>
                <a:schemeClr val="tx1"/>
              </a:solidFill>
              <a:latin typeface="Avenir"/>
              <a:ea typeface="Avenir"/>
              <a:cs typeface="Avenir"/>
              <a:sym typeface="Avenir"/>
            </a:endParaRP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60AC401-CB1E-C64E-9577-34BEC80F4F6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LEARN MORE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ABE7D1C1-B277-4106-B172-ADBF9C24F39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9214" r="9214"/>
          <a:stretch>
            <a:fillRect/>
          </a:stretch>
        </p:blipFill>
        <p:spPr>
          <a:xfrm>
            <a:off x="1493838" y="1538288"/>
            <a:ext cx="4105275" cy="5299075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D37A893-238F-403A-AA03-C2A299EEFFCB}"/>
              </a:ext>
            </a:extLst>
          </p:cNvPr>
          <p:cNvSpPr txBox="1">
            <a:spLocks/>
          </p:cNvSpPr>
          <p:nvPr/>
        </p:nvSpPr>
        <p:spPr>
          <a:xfrm>
            <a:off x="6096000" y="2765294"/>
            <a:ext cx="5964865" cy="40720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defRPr>
            </a:lvl1pPr>
            <a:lvl2pPr marL="2376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752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12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505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Podcast </a:t>
            </a:r>
            <a:r>
              <a:rPr lang="en-US" dirty="0" err="1"/>
              <a:t>pripoveduje</a:t>
            </a:r>
            <a:r>
              <a:rPr lang="en-US" dirty="0"/>
              <a:t> </a:t>
            </a:r>
            <a:r>
              <a:rPr lang="en-US" dirty="0" err="1"/>
              <a:t>zgodbo</a:t>
            </a:r>
            <a:r>
              <a:rPr lang="en-US" dirty="0"/>
              <a:t> o </a:t>
            </a:r>
            <a:r>
              <a:rPr lang="en-US" dirty="0" err="1"/>
              <a:t>palači</a:t>
            </a:r>
            <a:r>
              <a:rPr lang="en-US" dirty="0"/>
              <a:t> in </a:t>
            </a:r>
            <a:r>
              <a:rPr lang="en-US" dirty="0" err="1"/>
              <a:t>tistih</a:t>
            </a:r>
            <a:r>
              <a:rPr lang="en-US" dirty="0"/>
              <a:t>, ki so v </a:t>
            </a:r>
            <a:r>
              <a:rPr lang="en-US" dirty="0" err="1"/>
              <a:t>njej</a:t>
            </a:r>
            <a:r>
              <a:rPr lang="en-US" dirty="0"/>
              <a:t> </a:t>
            </a:r>
            <a:r>
              <a:rPr lang="en-US" dirty="0" err="1"/>
              <a:t>živeli</a:t>
            </a:r>
            <a:r>
              <a:rPr lang="en-US" dirty="0"/>
              <a:t> </a:t>
            </a:r>
            <a:r>
              <a:rPr lang="en-US" dirty="0" err="1"/>
              <a:t>skozi</a:t>
            </a:r>
            <a:r>
              <a:rPr lang="en-US" dirty="0"/>
              <a:t> </a:t>
            </a:r>
            <a:r>
              <a:rPr lang="en-US" dirty="0" err="1"/>
              <a:t>stoletja</a:t>
            </a:r>
            <a:r>
              <a:rPr lang="en-US" dirty="0"/>
              <a:t>. </a:t>
            </a:r>
            <a:r>
              <a:rPr lang="en-US" dirty="0" err="1"/>
              <a:t>Dva</a:t>
            </a:r>
            <a:r>
              <a:rPr lang="en-US" dirty="0"/>
              <a:t> </a:t>
            </a:r>
            <a:r>
              <a:rPr lang="en-US" dirty="0" err="1"/>
              <a:t>primera</a:t>
            </a:r>
            <a:r>
              <a:rPr lang="en-US" dirty="0"/>
              <a:t> </a:t>
            </a:r>
            <a:r>
              <a:rPr lang="en-US" dirty="0" err="1"/>
              <a:t>sta</a:t>
            </a:r>
            <a:r>
              <a:rPr lang="en-US" dirty="0"/>
              <a:t> </a:t>
            </a:r>
            <a:r>
              <a:rPr lang="en-US" dirty="0" err="1"/>
              <a:t>serija</a:t>
            </a:r>
            <a:r>
              <a:rPr lang="en-US" dirty="0"/>
              <a:t>, </a:t>
            </a:r>
            <a:r>
              <a:rPr lang="en-US" dirty="0" err="1"/>
              <a:t>posvečena</a:t>
            </a:r>
            <a:r>
              <a:rPr lang="en-US" dirty="0"/>
              <a:t> "</a:t>
            </a:r>
            <a:r>
              <a:rPr lang="en-US" dirty="0" err="1"/>
              <a:t>Zgodbam</a:t>
            </a:r>
            <a:r>
              <a:rPr lang="en-US" dirty="0"/>
              <a:t> </a:t>
            </a:r>
            <a:r>
              <a:rPr lang="en-US" dirty="0" err="1"/>
              <a:t>žensk</a:t>
            </a:r>
            <a:r>
              <a:rPr lang="en-US" dirty="0"/>
              <a:t>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gradnji</a:t>
            </a:r>
            <a:r>
              <a:rPr lang="en-US" dirty="0"/>
              <a:t> </a:t>
            </a:r>
            <a:r>
              <a:rPr lang="en-US" dirty="0" err="1"/>
              <a:t>kraljestva</a:t>
            </a:r>
            <a:r>
              <a:rPr lang="en-US" dirty="0"/>
              <a:t>", in </a:t>
            </a:r>
            <a:r>
              <a:rPr lang="en-US" dirty="0" err="1"/>
              <a:t>serija</a:t>
            </a:r>
            <a:r>
              <a:rPr lang="en-US" dirty="0"/>
              <a:t> TerraeMotus40, ki se </a:t>
            </a:r>
            <a:r>
              <a:rPr lang="en-US" dirty="0" err="1"/>
              <a:t>osredotoča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zbirko</a:t>
            </a:r>
            <a:r>
              <a:rPr lang="en-US" dirty="0"/>
              <a:t> </a:t>
            </a:r>
            <a:r>
              <a:rPr lang="en-US" dirty="0" err="1"/>
              <a:t>sodobne</a:t>
            </a:r>
            <a:r>
              <a:rPr lang="en-US" dirty="0"/>
              <a:t> </a:t>
            </a:r>
            <a:r>
              <a:rPr lang="en-US" dirty="0" err="1"/>
              <a:t>umetnosti</a:t>
            </a:r>
            <a:r>
              <a:rPr lang="en-US" dirty="0"/>
              <a:t> Terrae Motus v </a:t>
            </a:r>
            <a:r>
              <a:rPr lang="en-US" dirty="0" err="1"/>
              <a:t>palači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sl-SI" dirty="0">
                <a:hlinkClick r:id="rId3"/>
              </a:rPr>
              <a:t>Zvočne zgodbe</a:t>
            </a:r>
            <a:r>
              <a:rPr lang="en-US" dirty="0">
                <a:hlinkClick r:id="rId3"/>
              </a:rPr>
              <a:t> | </a:t>
            </a:r>
            <a:r>
              <a:rPr lang="en-US" dirty="0" err="1">
                <a:hlinkClick r:id="rId3"/>
              </a:rPr>
              <a:t>Kraljeva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palača</a:t>
            </a:r>
            <a:r>
              <a:rPr lang="en-US" dirty="0">
                <a:hlinkClick r:id="rId3"/>
              </a:rPr>
              <a:t> v </a:t>
            </a:r>
            <a:r>
              <a:rPr lang="en-US" dirty="0" err="1">
                <a:hlinkClick r:id="rId3"/>
              </a:rPr>
              <a:t>Caserti</a:t>
            </a:r>
            <a:r>
              <a:rPr lang="en-US" dirty="0">
                <a:hlinkClick r:id="rId3"/>
              </a:rPr>
              <a:t> (cultura.gov.it)</a:t>
            </a:r>
            <a:endParaRPr lang="en-IE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8DAD9F8-2C68-40F9-8491-B672CCB85251}"/>
              </a:ext>
            </a:extLst>
          </p:cNvPr>
          <p:cNvSpPr txBox="1">
            <a:spLocks/>
          </p:cNvSpPr>
          <p:nvPr/>
        </p:nvSpPr>
        <p:spPr>
          <a:xfrm>
            <a:off x="6202326" y="1524533"/>
            <a:ext cx="5858539" cy="1230439"/>
          </a:xfrm>
          <a:prstGeom prst="rect">
            <a:avLst/>
          </a:prstGeom>
          <a:solidFill>
            <a:srgbClr val="E43794"/>
          </a:solidFill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defRPr>
            </a:lvl1pPr>
            <a:lvl2pPr marL="2376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752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12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505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bg1"/>
                </a:solidFill>
              </a:rPr>
              <a:t>Kraljeva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palača</a:t>
            </a:r>
            <a:r>
              <a:rPr lang="en-US" dirty="0">
                <a:solidFill>
                  <a:schemeClr val="bg1"/>
                </a:solidFill>
              </a:rPr>
              <a:t> Caserta v </a:t>
            </a:r>
            <a:r>
              <a:rPr lang="en-US" dirty="0" err="1">
                <a:solidFill>
                  <a:schemeClr val="bg1"/>
                </a:solidFill>
              </a:rPr>
              <a:t>Italiji</a:t>
            </a:r>
            <a:r>
              <a:rPr lang="en-US" dirty="0">
                <a:solidFill>
                  <a:schemeClr val="bg1"/>
                </a:solidFill>
              </a:rPr>
              <a:t> je </a:t>
            </a:r>
            <a:r>
              <a:rPr lang="en-US" dirty="0" err="1">
                <a:solidFill>
                  <a:schemeClr val="bg1"/>
                </a:solidFill>
              </a:rPr>
              <a:t>objavila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vrsto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spletnih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podcastov</a:t>
            </a:r>
            <a:r>
              <a:rPr lang="en-US" dirty="0">
                <a:solidFill>
                  <a:schemeClr val="bg1"/>
                </a:solidFill>
              </a:rPr>
              <a:t>, ki so </a:t>
            </a:r>
            <a:r>
              <a:rPr lang="en-US" dirty="0" err="1">
                <a:solidFill>
                  <a:schemeClr val="bg1"/>
                </a:solidFill>
              </a:rPr>
              <a:t>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voljo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Spotifyju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14BC4775-27AC-4B8C-A10A-641EB80AD79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339109" cy="631527"/>
          </a:xfrm>
          <a:prstGeom prst="rect">
            <a:avLst/>
          </a:prstGeom>
          <a:solidFill>
            <a:srgbClr val="E43794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E43794"/>
                </a:solidFill>
                <a:latin typeface="Avenir Black" panose="02000503020000020003" pitchFamily="2" charset="0"/>
                <a:ea typeface="+mn-ea"/>
                <a:cs typeface="Poppins SemiBold" pitchFamily="2" charset="77"/>
              </a:defRPr>
            </a:lvl1pPr>
            <a:lvl2pPr marL="2376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752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12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505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bg1"/>
                </a:solidFill>
              </a:rPr>
              <a:t>Študija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primera</a:t>
            </a:r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30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F3B36B-DDA8-44B8-8238-1794169A699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39</a:t>
            </a:fld>
            <a:endParaRPr lang="fr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38F39-6CDA-46B5-8833-40F70450E9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7703" y="67635"/>
            <a:ext cx="11260668" cy="631527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Reference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DF8542-FDFD-40B1-B129-31F6B77E0F1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7703" y="861461"/>
            <a:ext cx="11755619" cy="4108908"/>
          </a:xfrm>
        </p:spPr>
        <p:txBody>
          <a:bodyPr/>
          <a:lstStyle/>
          <a:p>
            <a:pPr marL="457200" indent="-304800">
              <a:buClr>
                <a:srgbClr val="FBE000"/>
              </a:buClr>
              <a:buSzPts val="1200"/>
              <a:buFont typeface="Arial" panose="020B0604020202020204" pitchFamily="34" charset="0"/>
              <a:buChar char="●"/>
            </a:pPr>
            <a:r>
              <a:rPr lang="en-GB" sz="1800" dirty="0">
                <a:solidFill>
                  <a:srgbClr val="002060"/>
                </a:solidFill>
              </a:rPr>
              <a:t>McIntyre (2020) </a:t>
            </a:r>
            <a:r>
              <a:rPr lang="en-GB" sz="1800" b="0" i="0" dirty="0">
                <a:solidFill>
                  <a:srgbClr val="002060"/>
                </a:solidFill>
                <a:effectLst/>
                <a:latin typeface="Avenir" panose="02000503020000020003"/>
              </a:rPr>
              <a:t>Culture in Lockdown. Part 1: We can do digital, can we do strategy? </a:t>
            </a:r>
            <a:r>
              <a:rPr lang="en-GB" sz="1800" b="0" i="0" dirty="0">
                <a:solidFill>
                  <a:srgbClr val="002060"/>
                </a:solidFill>
                <a:effectLst/>
                <a:latin typeface="Avenir" panose="02000503020000020003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https://www.culturehive.co.uk/resources/culture-in-lockdown-part-1-we-can-do-digital-can-we-do-strategy/</a:t>
            </a:r>
            <a:endParaRPr lang="en-GB" sz="1800" b="0" i="0" dirty="0">
              <a:solidFill>
                <a:srgbClr val="002060"/>
              </a:solidFill>
              <a:effectLst/>
              <a:latin typeface="Avenir" panose="02000503020000020003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BE000"/>
              </a:buClr>
              <a:buSzPts val="1200"/>
              <a:buChar char="●"/>
            </a:pPr>
            <a:r>
              <a:rPr lang="en-GB" sz="1800" dirty="0">
                <a:solidFill>
                  <a:srgbClr val="002060"/>
                </a:solidFill>
              </a:rPr>
              <a:t>Abrams (2019), Personas and designing the ideal museum experience: </a:t>
            </a:r>
            <a:r>
              <a:rPr lang="en-GB" sz="1800" u="sng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https://cutt.ly/DQnUvg1</a:t>
            </a:r>
            <a:r>
              <a:rPr lang="en-GB" sz="1800" dirty="0">
                <a:solidFill>
                  <a:srgbClr val="002060"/>
                </a:solidFill>
              </a:rPr>
              <a:t> 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BE000"/>
              </a:buClr>
              <a:buSzPts val="1200"/>
              <a:buChar char="●"/>
            </a:pPr>
            <a:r>
              <a:rPr lang="en-GB" sz="1800" dirty="0">
                <a:solidFill>
                  <a:srgbClr val="002060"/>
                </a:solidFill>
              </a:rPr>
              <a:t>Prensky (2001), Digital Natives, Digital Immigrants: </a:t>
            </a:r>
            <a:r>
              <a:rPr lang="en-GB" sz="1800" u="sng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https://cutt.ly/0nJdZAP</a:t>
            </a:r>
            <a:r>
              <a:rPr lang="en-GB" sz="1800" dirty="0">
                <a:solidFill>
                  <a:srgbClr val="002060"/>
                </a:solidFill>
              </a:rPr>
              <a:t> 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BE000"/>
              </a:buClr>
              <a:buSzPts val="1200"/>
              <a:buChar char="●"/>
            </a:pPr>
            <a:r>
              <a:rPr lang="en-GB" sz="1800" dirty="0">
                <a:solidFill>
                  <a:srgbClr val="002060"/>
                </a:solidFill>
              </a:rPr>
              <a:t>Global Web Index (2019) Audience Report: </a:t>
            </a:r>
            <a:r>
              <a:rPr lang="en-GB" sz="1800" u="sng" dirty="0">
                <a:solidFill>
                  <a:srgbClr val="00206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https://cutt.ly/7QnKH16</a:t>
            </a:r>
            <a:r>
              <a:rPr lang="en-GB" sz="1800" dirty="0">
                <a:solidFill>
                  <a:srgbClr val="002060"/>
                </a:solidFill>
              </a:rPr>
              <a:t> 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BE000"/>
              </a:buClr>
              <a:buSzPts val="1200"/>
              <a:buChar char="●"/>
            </a:pPr>
            <a:r>
              <a:rPr lang="en-GB" sz="1800" dirty="0">
                <a:solidFill>
                  <a:srgbClr val="002060"/>
                </a:solidFill>
              </a:rPr>
              <a:t>McGarry (2021), Attracting Millennials to Museums: Your Complete Marketing Guide: </a:t>
            </a:r>
            <a:r>
              <a:rPr lang="en-GB" sz="1800" u="sng" dirty="0">
                <a:solidFill>
                  <a:srgbClr val="00206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https://cutt.ly/LnJdLqp</a:t>
            </a:r>
            <a:r>
              <a:rPr lang="en-GB" sz="1800" dirty="0">
                <a:solidFill>
                  <a:srgbClr val="002060"/>
                </a:solidFill>
              </a:rPr>
              <a:t> </a:t>
            </a:r>
          </a:p>
          <a:p>
            <a:pPr marL="457200" indent="-304800">
              <a:buClr>
                <a:srgbClr val="FBE000"/>
              </a:buClr>
              <a:buSzPts val="1200"/>
              <a:buFont typeface="Arial" panose="020B0604020202020204" pitchFamily="34" charset="0"/>
              <a:buChar char="●"/>
            </a:pPr>
            <a:r>
              <a:rPr lang="en-GB" sz="1800" dirty="0">
                <a:solidFill>
                  <a:srgbClr val="002060"/>
                </a:solidFill>
              </a:rPr>
              <a:t>Lu (2021), How Heritage Organizations Can Find Their Way Into Digital Storytelling: </a:t>
            </a:r>
            <a:r>
              <a:rPr lang="en-GB" sz="1800" dirty="0">
                <a:solidFill>
                  <a:srgbClr val="002060"/>
                </a:solidFill>
                <a:hlinkClick r:id="rId7"/>
              </a:rPr>
              <a:t>https://jingculturecommerce.com/heritage-digital-digital-storytelling-takeaways/</a:t>
            </a:r>
            <a:r>
              <a:rPr lang="en-GB" sz="1800" dirty="0">
                <a:solidFill>
                  <a:srgbClr val="002060"/>
                </a:solidFill>
              </a:rPr>
              <a:t> 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BE000"/>
              </a:buClr>
              <a:buSzPts val="1200"/>
              <a:buChar char="●"/>
            </a:pPr>
            <a:r>
              <a:rPr lang="en-GB" sz="1800" dirty="0" err="1">
                <a:solidFill>
                  <a:srgbClr val="002060"/>
                </a:solidFill>
              </a:rPr>
              <a:t>Revelx</a:t>
            </a:r>
            <a:r>
              <a:rPr lang="en-GB" sz="1800" dirty="0">
                <a:solidFill>
                  <a:srgbClr val="002060"/>
                </a:solidFill>
              </a:rPr>
              <a:t>, Persona Canvas: </a:t>
            </a:r>
            <a:r>
              <a:rPr lang="en-GB" sz="1800" u="sng" dirty="0">
                <a:solidFill>
                  <a:srgbClr val="00206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https://cutt.ly/SQnJZ2c</a:t>
            </a:r>
            <a:r>
              <a:rPr lang="en-GB" sz="1800" dirty="0">
                <a:solidFill>
                  <a:srgbClr val="002060"/>
                </a:solidFill>
              </a:rPr>
              <a:t> 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FBE000"/>
              </a:buClr>
              <a:buSzPts val="1200"/>
              <a:buChar char="●"/>
            </a:pPr>
            <a:r>
              <a:rPr lang="en-GB" sz="1800" dirty="0">
                <a:solidFill>
                  <a:srgbClr val="002060"/>
                </a:solidFill>
              </a:rPr>
              <a:t>Nielsen Norman Group (2018), Empathy Mapping: The First Step in Design Thinking: </a:t>
            </a:r>
            <a:r>
              <a:rPr lang="en-GB" sz="1800" u="sng" dirty="0">
                <a:solidFill>
                  <a:srgbClr val="00206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https://cutt.ly/EQnKSNX</a:t>
            </a:r>
            <a:r>
              <a:rPr lang="en-GB" sz="1800" dirty="0">
                <a:solidFill>
                  <a:srgbClr val="002060"/>
                </a:solidFill>
              </a:rPr>
              <a:t> </a:t>
            </a: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E000"/>
              </a:buClr>
              <a:buSzPts val="1200"/>
              <a:buChar char="●"/>
            </a:pPr>
            <a:r>
              <a:rPr lang="en-GB" sz="1800" dirty="0">
                <a:solidFill>
                  <a:srgbClr val="002060"/>
                </a:solidFill>
              </a:rPr>
              <a:t>Chen (2021), How The V&amp;A’s New Digital Platform </a:t>
            </a:r>
            <a:r>
              <a:rPr lang="en-GB" sz="1800" dirty="0" err="1">
                <a:solidFill>
                  <a:srgbClr val="002060"/>
                </a:solidFill>
              </a:rPr>
              <a:t>Centers</a:t>
            </a:r>
            <a:r>
              <a:rPr lang="en-GB" sz="1800" dirty="0">
                <a:solidFill>
                  <a:srgbClr val="002060"/>
                </a:solidFill>
              </a:rPr>
              <a:t> Access and Audience: </a:t>
            </a:r>
            <a:r>
              <a:rPr lang="en-GB" sz="1800" u="sng" dirty="0">
                <a:solidFill>
                  <a:srgbClr val="00206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https://cutt.ly/snJdFZa</a:t>
            </a:r>
            <a:r>
              <a:rPr lang="en-GB" sz="1800" dirty="0">
                <a:solidFill>
                  <a:srgbClr val="002060"/>
                </a:solidFill>
              </a:rPr>
              <a:t> </a:t>
            </a: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E000"/>
              </a:buClr>
              <a:buSzPts val="1200"/>
              <a:buChar char="●"/>
            </a:pPr>
            <a:r>
              <a:rPr lang="en-GB" sz="1800" dirty="0">
                <a:solidFill>
                  <a:srgbClr val="002060"/>
                </a:solidFill>
              </a:rPr>
              <a:t>Coates (2019), Modern museums in the internet generation - memes and millennials: </a:t>
            </a:r>
            <a:r>
              <a:rPr lang="en-GB" sz="1800" u="sng" dirty="0">
                <a:solidFill>
                  <a:srgbClr val="00206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https://cutt.ly/RnJdJve</a:t>
            </a:r>
            <a:r>
              <a:rPr lang="en-GB" sz="1800" dirty="0">
                <a:solidFill>
                  <a:srgbClr val="002060"/>
                </a:solidFill>
              </a:rPr>
              <a:t> </a:t>
            </a: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E000"/>
              </a:buClr>
              <a:buSzPts val="1200"/>
              <a:buChar char="●"/>
            </a:pPr>
            <a:r>
              <a:rPr lang="en-GB" sz="1800" dirty="0">
                <a:solidFill>
                  <a:srgbClr val="002060"/>
                </a:solidFill>
              </a:rPr>
              <a:t>Abrams (2019), Personas and designing the ideal museum experience: </a:t>
            </a:r>
            <a:r>
              <a:rPr lang="en-GB" sz="1800" u="sng" dirty="0">
                <a:solidFill>
                  <a:srgbClr val="002060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https://cutt.ly/TQnUmbq</a:t>
            </a:r>
            <a:r>
              <a:rPr lang="en-GB" sz="1800" dirty="0">
                <a:solidFill>
                  <a:srgbClr val="002060"/>
                </a:solidFill>
              </a:rPr>
              <a:t> </a:t>
            </a:r>
          </a:p>
          <a:p>
            <a:pPr marL="457200" indent="-304800">
              <a:buClr>
                <a:srgbClr val="FBE000"/>
              </a:buClr>
              <a:buSzPts val="1200"/>
              <a:buFont typeface="Arial" panose="020B0604020202020204" pitchFamily="34" charset="0"/>
              <a:buChar char="●"/>
            </a:pPr>
            <a:r>
              <a:rPr lang="en-GB" sz="1800" b="0" i="0" dirty="0">
                <a:solidFill>
                  <a:srgbClr val="3B3E3F"/>
                </a:solidFill>
                <a:effectLst/>
                <a:latin typeface="Avenir" panose="02000503020000020003"/>
              </a:rPr>
              <a:t>Culture Connect,</a:t>
            </a:r>
            <a:r>
              <a:rPr lang="en-GB" sz="1800" b="0" i="0" dirty="0">
                <a:solidFill>
                  <a:srgbClr val="002060"/>
                </a:solidFill>
                <a:effectLst/>
                <a:latin typeface="Avenir" panose="02000503020000020003"/>
              </a:rPr>
              <a:t> </a:t>
            </a:r>
            <a:r>
              <a:rPr lang="nl-NL" sz="1800" i="0" dirty="0">
                <a:solidFill>
                  <a:srgbClr val="21202E"/>
                </a:solidFill>
                <a:effectLst/>
                <a:latin typeface="Avenir" panose="02000503020000020003"/>
              </a:rPr>
              <a:t>Practicum Vol. 1: Empathy Maps </a:t>
            </a:r>
            <a:r>
              <a:rPr lang="en-GB" sz="1800" b="0" i="0" dirty="0">
                <a:solidFill>
                  <a:srgbClr val="002060"/>
                </a:solidFill>
                <a:effectLst/>
                <a:latin typeface="Avenir" panose="02000503020000020003"/>
                <a:hlinkClick r:id="rId13"/>
              </a:rPr>
              <a:t>https://cultureconnectme.com/practicum-vo-1-empathy-maps/</a:t>
            </a:r>
            <a:endParaRPr lang="en-GB" sz="1800" b="0" i="0" dirty="0">
              <a:solidFill>
                <a:srgbClr val="002060"/>
              </a:solidFill>
              <a:effectLst/>
              <a:latin typeface="Avenir" panose="02000503020000020003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E000"/>
              </a:buClr>
              <a:buSzPts val="1200"/>
              <a:buChar char="●"/>
            </a:pPr>
            <a:endParaRPr lang="en-GB" sz="2000" dirty="0">
              <a:solidFill>
                <a:srgbClr val="00206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030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E4E91B-0796-4720-B277-AA0A0BAF0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4</a:t>
            </a:fld>
            <a:endParaRPr lang="fr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1FA1-5327-433D-983B-D33C5BC372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54804" y="4047610"/>
            <a:ext cx="7082673" cy="631527"/>
          </a:xfrm>
        </p:spPr>
        <p:txBody>
          <a:bodyPr/>
          <a:lstStyle/>
          <a:p>
            <a:r>
              <a:rPr lang="en-GB" sz="4400" dirty="0"/>
              <a:t>01. </a:t>
            </a:r>
            <a:r>
              <a:rPr lang="en-GB" sz="4400" dirty="0" err="1"/>
              <a:t>Digitalno</a:t>
            </a:r>
            <a:r>
              <a:rPr lang="en-GB" sz="4400" dirty="0"/>
              <a:t> </a:t>
            </a:r>
            <a:r>
              <a:rPr lang="en-GB" sz="4400" dirty="0" err="1"/>
              <a:t>trženje</a:t>
            </a:r>
            <a:r>
              <a:rPr lang="en-GB" sz="4400" dirty="0"/>
              <a:t> za </a:t>
            </a:r>
            <a:r>
              <a:rPr lang="en-GB" sz="4400" dirty="0" err="1"/>
              <a:t>digitalno</a:t>
            </a:r>
            <a:r>
              <a:rPr lang="en-GB" sz="4400" dirty="0"/>
              <a:t> </a:t>
            </a:r>
            <a:r>
              <a:rPr lang="en-GB" sz="4400" dirty="0" err="1"/>
              <a:t>kulturno</a:t>
            </a:r>
            <a:r>
              <a:rPr lang="en-GB" sz="4400" dirty="0"/>
              <a:t> </a:t>
            </a:r>
            <a:r>
              <a:rPr lang="en-GB" sz="4400" dirty="0" err="1"/>
              <a:t>dediščino</a:t>
            </a:r>
            <a:endParaRPr lang="en-GB" sz="4400" dirty="0"/>
          </a:p>
          <a:p>
            <a:endParaRPr lang="en-GB" sz="4400" dirty="0"/>
          </a:p>
        </p:txBody>
      </p:sp>
      <p:pic>
        <p:nvPicPr>
          <p:cNvPr id="6" name="Picture Placeholder 11" descr="A person standing in front of a building with columns&#10;&#10;Description automatically generated with low confidence">
            <a:extLst>
              <a:ext uri="{FF2B5EF4-FFF2-40B4-BE49-F238E27FC236}">
                <a16:creationId xmlns:a16="http://schemas.microsoft.com/office/drawing/2014/main" id="{07C108A7-B3F0-406C-82C9-92D4B30F66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50" b="29950"/>
          <a:stretch/>
        </p:blipFill>
        <p:spPr>
          <a:xfrm>
            <a:off x="0" y="0"/>
            <a:ext cx="12192000" cy="6858000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0E06338-51E8-4EB9-AF6E-CB0E6EB8715F}"/>
              </a:ext>
            </a:extLst>
          </p:cNvPr>
          <p:cNvSpPr/>
          <p:nvPr/>
        </p:nvSpPr>
        <p:spPr bwMode="auto">
          <a:xfrm>
            <a:off x="0" y="-1"/>
            <a:ext cx="4360447" cy="3410857"/>
          </a:xfrm>
          <a:prstGeom prst="rect">
            <a:avLst/>
          </a:prstGeom>
          <a:gradFill>
            <a:gsLst>
              <a:gs pos="0">
                <a:srgbClr val="E43794"/>
              </a:gs>
              <a:gs pos="59000">
                <a:srgbClr val="E43794">
                  <a:alpha val="53000"/>
                </a:srgb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9FBC833-90FB-4ED4-823A-3B99B5B039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85" y="375593"/>
            <a:ext cx="2916440" cy="26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Placeholder 29" descr="A picture containing building material, dark, stone&#10;&#10;Description automatically generated">
            <a:extLst>
              <a:ext uri="{FF2B5EF4-FFF2-40B4-BE49-F238E27FC236}">
                <a16:creationId xmlns:a16="http://schemas.microsoft.com/office/drawing/2014/main" id="{287B40B0-6BAF-2841-955A-1F9F40C7934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163" b="30163"/>
          <a:stretch/>
        </p:blipFill>
        <p:spPr>
          <a:solidFill>
            <a:srgbClr val="FBE000"/>
          </a:solidFill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C260C7-418C-1945-A888-933972FB67E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40</a:t>
            </a:fld>
            <a:endParaRPr lang="fr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87E7FC-6189-5A40-8E18-2A754AD972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38094" y="388754"/>
            <a:ext cx="5488530" cy="445340"/>
          </a:xfrm>
        </p:spPr>
        <p:txBody>
          <a:bodyPr/>
          <a:lstStyle/>
          <a:p>
            <a:r>
              <a:rPr lang="en-US" dirty="0" err="1"/>
              <a:t>Naslednji</a:t>
            </a:r>
            <a:r>
              <a:rPr lang="en-US" dirty="0"/>
              <a:t> </a:t>
            </a:r>
            <a:r>
              <a:rPr lang="en-US" dirty="0" err="1"/>
              <a:t>koraki</a:t>
            </a:r>
            <a:r>
              <a:rPr lang="en-US" dirty="0"/>
              <a:t> - Modul 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C72CC5-9381-0E4D-9ACA-5037B8DA96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err="1">
                <a:solidFill>
                  <a:srgbClr val="21202E"/>
                </a:solidFill>
              </a:rPr>
              <a:t>Naš</a:t>
            </a:r>
            <a:r>
              <a:rPr lang="en-US" dirty="0">
                <a:solidFill>
                  <a:srgbClr val="21202E"/>
                </a:solidFill>
              </a:rPr>
              <a:t> </a:t>
            </a:r>
            <a:r>
              <a:rPr lang="en-US" dirty="0" err="1">
                <a:solidFill>
                  <a:srgbClr val="21202E"/>
                </a:solidFill>
              </a:rPr>
              <a:t>naslednji</a:t>
            </a:r>
            <a:r>
              <a:rPr lang="en-US" dirty="0">
                <a:solidFill>
                  <a:srgbClr val="21202E"/>
                </a:solidFill>
              </a:rPr>
              <a:t> </a:t>
            </a:r>
            <a:r>
              <a:rPr lang="en-US" dirty="0" err="1">
                <a:solidFill>
                  <a:srgbClr val="21202E"/>
                </a:solidFill>
              </a:rPr>
              <a:t>modul</a:t>
            </a:r>
            <a:r>
              <a:rPr lang="en-US" dirty="0">
                <a:solidFill>
                  <a:srgbClr val="21202E"/>
                </a:solidFill>
              </a:rPr>
              <a:t> </a:t>
            </a:r>
            <a:r>
              <a:rPr lang="en-US" dirty="0" err="1">
                <a:solidFill>
                  <a:srgbClr val="21202E"/>
                </a:solidFill>
              </a:rPr>
              <a:t>zajema</a:t>
            </a:r>
            <a:r>
              <a:rPr lang="en-US" dirty="0">
                <a:solidFill>
                  <a:srgbClr val="21202E"/>
                </a:solidFill>
              </a:rPr>
              <a:t> </a:t>
            </a:r>
            <a:r>
              <a:rPr lang="en-US" dirty="0" err="1">
                <a:solidFill>
                  <a:srgbClr val="21202E"/>
                </a:solidFill>
              </a:rPr>
              <a:t>teme</a:t>
            </a:r>
            <a:r>
              <a:rPr lang="en-US" dirty="0">
                <a:solidFill>
                  <a:srgbClr val="21202E"/>
                </a:solidFill>
              </a:rPr>
              <a:t> o </a:t>
            </a:r>
            <a:r>
              <a:rPr lang="en-US" dirty="0" err="1">
                <a:solidFill>
                  <a:srgbClr val="21202E"/>
                </a:solidFill>
              </a:rPr>
              <a:t>delu</a:t>
            </a:r>
            <a:r>
              <a:rPr lang="en-US" dirty="0">
                <a:solidFill>
                  <a:srgbClr val="21202E"/>
                </a:solidFill>
              </a:rPr>
              <a:t> v</a:t>
            </a:r>
          </a:p>
          <a:p>
            <a:r>
              <a:rPr lang="en-US" dirty="0" err="1">
                <a:solidFill>
                  <a:srgbClr val="21202E"/>
                </a:solidFill>
              </a:rPr>
              <a:t>partnerstvu</a:t>
            </a:r>
            <a:r>
              <a:rPr lang="en-US" dirty="0">
                <a:solidFill>
                  <a:srgbClr val="21202E"/>
                </a:solidFill>
              </a:rPr>
              <a:t> z </a:t>
            </a:r>
            <a:r>
              <a:rPr lang="en-US" dirty="0" err="1">
                <a:solidFill>
                  <a:srgbClr val="21202E"/>
                </a:solidFill>
              </a:rPr>
              <a:t>drugimi</a:t>
            </a:r>
            <a:r>
              <a:rPr lang="en-US" dirty="0">
                <a:solidFill>
                  <a:srgbClr val="21202E"/>
                </a:solidFill>
              </a:rPr>
              <a:t> </a:t>
            </a:r>
            <a:r>
              <a:rPr lang="en-US" dirty="0" err="1">
                <a:solidFill>
                  <a:srgbClr val="21202E"/>
                </a:solidFill>
              </a:rPr>
              <a:t>skrbniki</a:t>
            </a:r>
            <a:r>
              <a:rPr lang="en-US" dirty="0">
                <a:solidFill>
                  <a:srgbClr val="21202E"/>
                </a:solidFill>
              </a:rPr>
              <a:t> </a:t>
            </a:r>
            <a:r>
              <a:rPr lang="en-US" dirty="0" err="1">
                <a:solidFill>
                  <a:srgbClr val="21202E"/>
                </a:solidFill>
              </a:rPr>
              <a:t>kulturne</a:t>
            </a:r>
            <a:r>
              <a:rPr lang="en-US" dirty="0">
                <a:solidFill>
                  <a:srgbClr val="21202E"/>
                </a:solidFill>
              </a:rPr>
              <a:t> </a:t>
            </a:r>
            <a:r>
              <a:rPr lang="en-US" dirty="0" err="1">
                <a:solidFill>
                  <a:srgbClr val="21202E"/>
                </a:solidFill>
              </a:rPr>
              <a:t>dediščine</a:t>
            </a:r>
            <a:endParaRPr lang="en-US" dirty="0">
              <a:solidFill>
                <a:srgbClr val="2120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06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16A1E4-E767-401A-BADB-F8D5A6629F7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5</a:t>
            </a:fld>
            <a:endParaRPr lang="fr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71163-0D08-436A-8521-EA63960F82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IE" dirty="0"/>
              <a:t>KAJ JE TRŽENJE?</a:t>
            </a:r>
          </a:p>
        </p:txBody>
      </p:sp>
      <p:sp>
        <p:nvSpPr>
          <p:cNvPr id="5" name="Oval Callout 2">
            <a:extLst>
              <a:ext uri="{FF2B5EF4-FFF2-40B4-BE49-F238E27FC236}">
                <a16:creationId xmlns:a16="http://schemas.microsoft.com/office/drawing/2014/main" id="{01EE6AA1-174F-42FD-B4AD-641463B5A0F9}"/>
              </a:ext>
            </a:extLst>
          </p:cNvPr>
          <p:cNvSpPr/>
          <p:nvPr/>
        </p:nvSpPr>
        <p:spPr>
          <a:xfrm>
            <a:off x="345139" y="2508068"/>
            <a:ext cx="5167388" cy="3365349"/>
          </a:xfrm>
          <a:prstGeom prst="wedgeEllipseCallout">
            <a:avLst/>
          </a:prstGeom>
          <a:solidFill>
            <a:srgbClr val="E43794"/>
          </a:solidFill>
          <a:ln w="28575">
            <a:solidFill>
              <a:srgbClr val="E43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5DD62409-7389-4AD6-AF5E-D9DEE279BB16}"/>
              </a:ext>
            </a:extLst>
          </p:cNvPr>
          <p:cNvSpPr txBox="1">
            <a:spLocks/>
          </p:cNvSpPr>
          <p:nvPr/>
        </p:nvSpPr>
        <p:spPr>
          <a:xfrm>
            <a:off x="567502" y="3375660"/>
            <a:ext cx="4415250" cy="240849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buFontTx/>
              <a:buNone/>
            </a:pPr>
            <a:r>
              <a:rPr lang="en-US" altLang="ja-JP" sz="3000" i="1" dirty="0" err="1">
                <a:solidFill>
                  <a:schemeClr val="bg1"/>
                </a:solidFill>
              </a:rPr>
              <a:t>Pri</a:t>
            </a:r>
            <a:r>
              <a:rPr lang="en-US" altLang="ja-JP" sz="3000" i="1" dirty="0">
                <a:solidFill>
                  <a:schemeClr val="bg1"/>
                </a:solidFill>
              </a:rPr>
              <a:t> </a:t>
            </a:r>
            <a:r>
              <a:rPr lang="en-US" altLang="ja-JP" sz="3000" i="1" dirty="0" err="1">
                <a:solidFill>
                  <a:schemeClr val="bg1"/>
                </a:solidFill>
              </a:rPr>
              <a:t>trženju</a:t>
            </a:r>
            <a:r>
              <a:rPr lang="en-US" altLang="ja-JP" sz="3000" i="1" dirty="0">
                <a:solidFill>
                  <a:schemeClr val="bg1"/>
                </a:solidFill>
              </a:rPr>
              <a:t> je </a:t>
            </a:r>
            <a:r>
              <a:rPr lang="en-US" altLang="ja-JP" sz="3000" i="1" u="sng" dirty="0" err="1">
                <a:solidFill>
                  <a:schemeClr val="bg1"/>
                </a:solidFill>
              </a:rPr>
              <a:t>stranka</a:t>
            </a:r>
            <a:r>
              <a:rPr lang="en-US" altLang="ja-JP" sz="3000" i="1" dirty="0">
                <a:solidFill>
                  <a:schemeClr val="bg1"/>
                </a:solidFill>
              </a:rPr>
              <a:t> v </a:t>
            </a:r>
            <a:r>
              <a:rPr lang="en-US" altLang="ja-JP" sz="3000" i="1" dirty="0" err="1">
                <a:solidFill>
                  <a:schemeClr val="bg1"/>
                </a:solidFill>
              </a:rPr>
              <a:t>središču</a:t>
            </a:r>
            <a:r>
              <a:rPr lang="en-US" altLang="ja-JP" sz="3000" i="1" dirty="0">
                <a:solidFill>
                  <a:schemeClr val="bg1"/>
                </a:solidFill>
              </a:rPr>
              <a:t> </a:t>
            </a:r>
            <a:r>
              <a:rPr lang="en-US" altLang="ja-JP" sz="3000" i="1" dirty="0" err="1">
                <a:solidFill>
                  <a:schemeClr val="bg1"/>
                </a:solidFill>
              </a:rPr>
              <a:t>vseh</a:t>
            </a:r>
            <a:r>
              <a:rPr lang="en-US" altLang="ja-JP" sz="3000" i="1" dirty="0">
                <a:solidFill>
                  <a:schemeClr val="bg1"/>
                </a:solidFill>
              </a:rPr>
              <a:t> </a:t>
            </a:r>
            <a:r>
              <a:rPr lang="en-US" altLang="ja-JP" sz="3000" i="1" dirty="0" err="1">
                <a:solidFill>
                  <a:schemeClr val="bg1"/>
                </a:solidFill>
              </a:rPr>
              <a:t>dejavnosti</a:t>
            </a:r>
            <a:r>
              <a:rPr lang="en-US" altLang="ja-JP" sz="3000" i="1" dirty="0">
                <a:solidFill>
                  <a:schemeClr val="bg1"/>
                </a:solidFill>
              </a:rPr>
              <a:t> </a:t>
            </a:r>
            <a:r>
              <a:rPr lang="en-US" altLang="ja-JP" sz="3000" i="1" dirty="0" err="1">
                <a:solidFill>
                  <a:schemeClr val="bg1"/>
                </a:solidFill>
              </a:rPr>
              <a:t>vašega</a:t>
            </a:r>
            <a:r>
              <a:rPr lang="en-US" altLang="ja-JP" sz="3000" i="1" dirty="0">
                <a:solidFill>
                  <a:schemeClr val="bg1"/>
                </a:solidFill>
              </a:rPr>
              <a:t> </a:t>
            </a:r>
            <a:r>
              <a:rPr lang="en-US" altLang="ja-JP" sz="3000" i="1" dirty="0" err="1">
                <a:solidFill>
                  <a:schemeClr val="bg1"/>
                </a:solidFill>
              </a:rPr>
              <a:t>podjetja</a:t>
            </a:r>
            <a:endParaRPr lang="en-US" altLang="ja-JP" sz="3000" i="1" dirty="0">
              <a:solidFill>
                <a:schemeClr val="bg1"/>
              </a:solidFill>
            </a:endParaRPr>
          </a:p>
        </p:txBody>
      </p:sp>
      <p:sp>
        <p:nvSpPr>
          <p:cNvPr id="7" name="Oval Callout 18">
            <a:extLst>
              <a:ext uri="{FF2B5EF4-FFF2-40B4-BE49-F238E27FC236}">
                <a16:creationId xmlns:a16="http://schemas.microsoft.com/office/drawing/2014/main" id="{B5C153FA-E9A3-4645-8CE5-851493CCE978}"/>
              </a:ext>
            </a:extLst>
          </p:cNvPr>
          <p:cNvSpPr/>
          <p:nvPr/>
        </p:nvSpPr>
        <p:spPr>
          <a:xfrm flipH="1">
            <a:off x="6660623" y="1433436"/>
            <a:ext cx="5108793" cy="3714924"/>
          </a:xfrm>
          <a:prstGeom prst="wedgeEllipseCallout">
            <a:avLst/>
          </a:prstGeom>
          <a:solidFill>
            <a:srgbClr val="E43794"/>
          </a:solidFill>
          <a:ln w="28575">
            <a:solidFill>
              <a:srgbClr val="E43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0F42EE8A-87D3-4252-812B-84FC76ABC7AF}"/>
              </a:ext>
            </a:extLst>
          </p:cNvPr>
          <p:cNvSpPr txBox="1">
            <a:spLocks/>
          </p:cNvSpPr>
          <p:nvPr/>
        </p:nvSpPr>
        <p:spPr>
          <a:xfrm>
            <a:off x="6881289" y="2037395"/>
            <a:ext cx="4667462" cy="29728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buFontTx/>
              <a:buNone/>
            </a:pPr>
            <a:r>
              <a:rPr lang="en-IE" sz="3000" i="1" dirty="0" err="1">
                <a:solidFill>
                  <a:schemeClr val="bg1"/>
                </a:solidFill>
              </a:rPr>
              <a:t>Trženje</a:t>
            </a:r>
            <a:r>
              <a:rPr lang="en-IE" sz="3000" i="1" dirty="0">
                <a:solidFill>
                  <a:schemeClr val="bg1"/>
                </a:solidFill>
              </a:rPr>
              <a:t> je </a:t>
            </a:r>
            <a:r>
              <a:rPr lang="en-IE" sz="3000" i="1" dirty="0" err="1">
                <a:solidFill>
                  <a:schemeClr val="bg1"/>
                </a:solidFill>
              </a:rPr>
              <a:t>dejavnost</a:t>
            </a:r>
            <a:r>
              <a:rPr lang="en-IE" sz="3000" i="1" dirty="0">
                <a:solidFill>
                  <a:schemeClr val="bg1"/>
                </a:solidFill>
              </a:rPr>
              <a:t> </a:t>
            </a:r>
            <a:r>
              <a:rPr lang="en-IE" sz="3000" i="1" dirty="0" err="1">
                <a:solidFill>
                  <a:schemeClr val="bg1"/>
                </a:solidFill>
              </a:rPr>
              <a:t>promocije</a:t>
            </a:r>
            <a:r>
              <a:rPr lang="en-IE" sz="3000" i="1" dirty="0">
                <a:solidFill>
                  <a:schemeClr val="bg1"/>
                </a:solidFill>
              </a:rPr>
              <a:t> in </a:t>
            </a:r>
            <a:r>
              <a:rPr lang="en-IE" sz="3000" i="1" dirty="0" err="1">
                <a:solidFill>
                  <a:schemeClr val="bg1"/>
                </a:solidFill>
              </a:rPr>
              <a:t>prodaje</a:t>
            </a:r>
            <a:r>
              <a:rPr lang="en-IE" sz="3000" i="1" dirty="0">
                <a:solidFill>
                  <a:schemeClr val="bg1"/>
                </a:solidFill>
              </a:rPr>
              <a:t> </a:t>
            </a:r>
            <a:r>
              <a:rPr lang="en-IE" sz="3000" i="1" dirty="0" err="1">
                <a:solidFill>
                  <a:schemeClr val="bg1"/>
                </a:solidFill>
              </a:rPr>
              <a:t>izdelkov</a:t>
            </a:r>
            <a:r>
              <a:rPr lang="en-IE" sz="3000" i="1" dirty="0">
                <a:solidFill>
                  <a:schemeClr val="bg1"/>
                </a:solidFill>
              </a:rPr>
              <a:t> </a:t>
            </a:r>
            <a:r>
              <a:rPr lang="en-IE" sz="3000" i="1" dirty="0" err="1">
                <a:solidFill>
                  <a:schemeClr val="bg1"/>
                </a:solidFill>
              </a:rPr>
              <a:t>ali</a:t>
            </a:r>
            <a:r>
              <a:rPr lang="en-IE" sz="3000" i="1" dirty="0">
                <a:solidFill>
                  <a:schemeClr val="bg1"/>
                </a:solidFill>
              </a:rPr>
              <a:t> </a:t>
            </a:r>
            <a:r>
              <a:rPr lang="en-IE" sz="3000" i="1" dirty="0" err="1">
                <a:solidFill>
                  <a:schemeClr val="bg1"/>
                </a:solidFill>
              </a:rPr>
              <a:t>storitev</a:t>
            </a:r>
            <a:r>
              <a:rPr lang="en-IE" sz="3000" i="1" dirty="0">
                <a:solidFill>
                  <a:schemeClr val="bg1"/>
                </a:solidFill>
              </a:rPr>
              <a:t>, </a:t>
            </a:r>
            <a:r>
              <a:rPr lang="en-IE" sz="3000" i="1" dirty="0" err="1">
                <a:solidFill>
                  <a:schemeClr val="bg1"/>
                </a:solidFill>
              </a:rPr>
              <a:t>vključno</a:t>
            </a:r>
            <a:r>
              <a:rPr lang="en-IE" sz="3000" i="1" dirty="0">
                <a:solidFill>
                  <a:schemeClr val="bg1"/>
                </a:solidFill>
              </a:rPr>
              <a:t> z </a:t>
            </a:r>
            <a:r>
              <a:rPr lang="en-IE" sz="3000" i="1" dirty="0" err="1">
                <a:solidFill>
                  <a:schemeClr val="bg1"/>
                </a:solidFill>
              </a:rPr>
              <a:t>raziskovanjem</a:t>
            </a:r>
            <a:r>
              <a:rPr lang="en-IE" sz="3000" i="1" dirty="0">
                <a:solidFill>
                  <a:schemeClr val="bg1"/>
                </a:solidFill>
              </a:rPr>
              <a:t> </a:t>
            </a:r>
            <a:r>
              <a:rPr lang="en-IE" sz="3000" i="1" dirty="0" err="1">
                <a:solidFill>
                  <a:schemeClr val="bg1"/>
                </a:solidFill>
              </a:rPr>
              <a:t>trga</a:t>
            </a:r>
            <a:r>
              <a:rPr lang="en-IE" sz="3000" i="1" dirty="0">
                <a:solidFill>
                  <a:schemeClr val="bg1"/>
                </a:solidFill>
              </a:rPr>
              <a:t> in </a:t>
            </a:r>
            <a:r>
              <a:rPr lang="en-IE" sz="3000" i="1" dirty="0" err="1">
                <a:solidFill>
                  <a:schemeClr val="bg1"/>
                </a:solidFill>
              </a:rPr>
              <a:t>oglaševanjem</a:t>
            </a:r>
            <a:endParaRPr lang="en-IE" sz="3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15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16A1E4-E767-401A-BADB-F8D5A6629F7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6</a:t>
            </a:fld>
            <a:endParaRPr lang="fr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71163-0D08-436A-8521-EA63960F82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5666" y="1267441"/>
            <a:ext cx="11260668" cy="631527"/>
          </a:xfrm>
        </p:spPr>
        <p:txBody>
          <a:bodyPr/>
          <a:lstStyle/>
          <a:p>
            <a:r>
              <a:rPr lang="en-IE" dirty="0">
                <a:solidFill>
                  <a:srgbClr val="21202E"/>
                </a:solidFill>
              </a:rPr>
              <a:t>KAJ JE DIGITALNO TRŽENJE?</a:t>
            </a:r>
          </a:p>
        </p:txBody>
      </p:sp>
      <p:sp>
        <p:nvSpPr>
          <p:cNvPr id="5" name="Oval Callout 2">
            <a:extLst>
              <a:ext uri="{FF2B5EF4-FFF2-40B4-BE49-F238E27FC236}">
                <a16:creationId xmlns:a16="http://schemas.microsoft.com/office/drawing/2014/main" id="{01EE6AA1-174F-42FD-B4AD-641463B5A0F9}"/>
              </a:ext>
            </a:extLst>
          </p:cNvPr>
          <p:cNvSpPr/>
          <p:nvPr/>
        </p:nvSpPr>
        <p:spPr>
          <a:xfrm>
            <a:off x="345139" y="2508068"/>
            <a:ext cx="5167388" cy="3365349"/>
          </a:xfrm>
          <a:prstGeom prst="wedgeEllipseCallout">
            <a:avLst/>
          </a:prstGeom>
          <a:solidFill>
            <a:srgbClr val="FBE000"/>
          </a:solidFill>
          <a:ln w="28575">
            <a:solidFill>
              <a:srgbClr val="FBE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202E"/>
              </a:solidFill>
            </a:endParaRP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5DD62409-7389-4AD6-AF5E-D9DEE279BB16}"/>
              </a:ext>
            </a:extLst>
          </p:cNvPr>
          <p:cNvSpPr txBox="1">
            <a:spLocks/>
          </p:cNvSpPr>
          <p:nvPr/>
        </p:nvSpPr>
        <p:spPr>
          <a:xfrm>
            <a:off x="606830" y="3061036"/>
            <a:ext cx="4415250" cy="240849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buFontTx/>
              <a:buNone/>
            </a:pPr>
            <a:r>
              <a:rPr lang="en-US" altLang="ja-JP" sz="3000" i="1" dirty="0">
                <a:solidFill>
                  <a:srgbClr val="21202E"/>
                </a:solidFill>
              </a:rPr>
              <a:t>Na </a:t>
            </a:r>
            <a:r>
              <a:rPr lang="en-US" altLang="ja-JP" sz="3000" i="1" dirty="0" err="1">
                <a:solidFill>
                  <a:srgbClr val="21202E"/>
                </a:solidFill>
              </a:rPr>
              <a:t>kratko</a:t>
            </a:r>
            <a:r>
              <a:rPr lang="en-US" altLang="ja-JP" sz="3000" i="1" dirty="0">
                <a:solidFill>
                  <a:srgbClr val="21202E"/>
                </a:solidFill>
              </a:rPr>
              <a:t> se </a:t>
            </a:r>
            <a:r>
              <a:rPr lang="en-US" altLang="ja-JP" sz="3000" i="1" dirty="0" err="1">
                <a:solidFill>
                  <a:srgbClr val="21202E"/>
                </a:solidFill>
              </a:rPr>
              <a:t>digitalno</a:t>
            </a:r>
            <a:r>
              <a:rPr lang="en-US" altLang="ja-JP" sz="3000" i="1" dirty="0">
                <a:solidFill>
                  <a:srgbClr val="21202E"/>
                </a:solidFill>
              </a:rPr>
              <a:t> </a:t>
            </a:r>
            <a:r>
              <a:rPr lang="en-US" altLang="ja-JP" sz="3000" i="1" dirty="0" err="1">
                <a:solidFill>
                  <a:srgbClr val="21202E"/>
                </a:solidFill>
              </a:rPr>
              <a:t>trženje</a:t>
            </a:r>
            <a:r>
              <a:rPr lang="en-US" altLang="ja-JP" sz="3000" i="1" dirty="0">
                <a:solidFill>
                  <a:srgbClr val="21202E"/>
                </a:solidFill>
              </a:rPr>
              <a:t> </a:t>
            </a:r>
            <a:r>
              <a:rPr lang="en-US" altLang="ja-JP" sz="3000" i="1" dirty="0" err="1">
                <a:solidFill>
                  <a:srgbClr val="21202E"/>
                </a:solidFill>
              </a:rPr>
              <a:t>nanaša</a:t>
            </a:r>
            <a:r>
              <a:rPr lang="en-US" altLang="ja-JP" sz="3000" i="1" dirty="0">
                <a:solidFill>
                  <a:srgbClr val="21202E"/>
                </a:solidFill>
              </a:rPr>
              <a:t> </a:t>
            </a:r>
            <a:r>
              <a:rPr lang="en-US" altLang="ja-JP" sz="3000" i="1" dirty="0" err="1">
                <a:solidFill>
                  <a:srgbClr val="21202E"/>
                </a:solidFill>
              </a:rPr>
              <a:t>na</a:t>
            </a:r>
            <a:r>
              <a:rPr lang="en-US" altLang="ja-JP" sz="3000" i="1" dirty="0">
                <a:solidFill>
                  <a:srgbClr val="21202E"/>
                </a:solidFill>
              </a:rPr>
              <a:t> </a:t>
            </a:r>
            <a:r>
              <a:rPr lang="en-US" altLang="ja-JP" sz="3000" i="1" dirty="0" err="1">
                <a:solidFill>
                  <a:srgbClr val="21202E"/>
                </a:solidFill>
              </a:rPr>
              <a:t>vse</a:t>
            </a:r>
            <a:r>
              <a:rPr lang="en-US" altLang="ja-JP" sz="3000" i="1" dirty="0">
                <a:solidFill>
                  <a:srgbClr val="21202E"/>
                </a:solidFill>
              </a:rPr>
              <a:t> </a:t>
            </a:r>
            <a:r>
              <a:rPr lang="en-US" altLang="ja-JP" sz="3000" i="1" dirty="0" err="1">
                <a:solidFill>
                  <a:srgbClr val="21202E"/>
                </a:solidFill>
              </a:rPr>
              <a:t>trženjske</a:t>
            </a:r>
            <a:r>
              <a:rPr lang="en-US" altLang="ja-JP" sz="3000" i="1" dirty="0">
                <a:solidFill>
                  <a:srgbClr val="21202E"/>
                </a:solidFill>
              </a:rPr>
              <a:t> </a:t>
            </a:r>
            <a:r>
              <a:rPr lang="en-US" altLang="ja-JP" sz="3000" i="1" dirty="0" err="1">
                <a:solidFill>
                  <a:srgbClr val="21202E"/>
                </a:solidFill>
              </a:rPr>
              <a:t>metode</a:t>
            </a:r>
            <a:r>
              <a:rPr lang="en-US" altLang="ja-JP" sz="3000" i="1" dirty="0">
                <a:solidFill>
                  <a:srgbClr val="21202E"/>
                </a:solidFill>
              </a:rPr>
              <a:t>, ki se </a:t>
            </a:r>
            <a:r>
              <a:rPr lang="en-US" altLang="ja-JP" sz="3000" i="1" dirty="0" err="1">
                <a:solidFill>
                  <a:srgbClr val="21202E"/>
                </a:solidFill>
              </a:rPr>
              <a:t>izvajajo</a:t>
            </a:r>
            <a:r>
              <a:rPr lang="en-US" altLang="ja-JP" sz="3000" i="1" dirty="0">
                <a:solidFill>
                  <a:srgbClr val="21202E"/>
                </a:solidFill>
              </a:rPr>
              <a:t> </a:t>
            </a:r>
            <a:r>
              <a:rPr lang="en-US" altLang="ja-JP" sz="3000" i="1" dirty="0" err="1">
                <a:solidFill>
                  <a:srgbClr val="21202E"/>
                </a:solidFill>
              </a:rPr>
              <a:t>prek</a:t>
            </a:r>
            <a:r>
              <a:rPr lang="en-US" altLang="ja-JP" sz="3000" i="1" dirty="0">
                <a:solidFill>
                  <a:srgbClr val="21202E"/>
                </a:solidFill>
              </a:rPr>
              <a:t> </a:t>
            </a:r>
            <a:r>
              <a:rPr lang="en-US" altLang="ja-JP" sz="3000" i="1" dirty="0" err="1">
                <a:solidFill>
                  <a:srgbClr val="21202E"/>
                </a:solidFill>
              </a:rPr>
              <a:t>digitalnih</a:t>
            </a:r>
            <a:r>
              <a:rPr lang="en-US" altLang="ja-JP" sz="3000" i="1" dirty="0">
                <a:solidFill>
                  <a:srgbClr val="21202E"/>
                </a:solidFill>
              </a:rPr>
              <a:t> </a:t>
            </a:r>
            <a:r>
              <a:rPr lang="en-US" altLang="ja-JP" sz="3000" i="1" dirty="0" err="1">
                <a:solidFill>
                  <a:srgbClr val="21202E"/>
                </a:solidFill>
              </a:rPr>
              <a:t>naprav</a:t>
            </a:r>
            <a:r>
              <a:rPr lang="en-US" altLang="ja-JP" sz="3000" i="1" dirty="0">
                <a:solidFill>
                  <a:srgbClr val="21202E"/>
                </a:solidFill>
              </a:rPr>
              <a:t>.</a:t>
            </a:r>
          </a:p>
        </p:txBody>
      </p:sp>
      <p:sp>
        <p:nvSpPr>
          <p:cNvPr id="7" name="Oval Callout 18">
            <a:extLst>
              <a:ext uri="{FF2B5EF4-FFF2-40B4-BE49-F238E27FC236}">
                <a16:creationId xmlns:a16="http://schemas.microsoft.com/office/drawing/2014/main" id="{B5C153FA-E9A3-4645-8CE5-851493CCE978}"/>
              </a:ext>
            </a:extLst>
          </p:cNvPr>
          <p:cNvSpPr/>
          <p:nvPr/>
        </p:nvSpPr>
        <p:spPr>
          <a:xfrm flipH="1">
            <a:off x="6660623" y="1433436"/>
            <a:ext cx="5108793" cy="3714924"/>
          </a:xfrm>
          <a:prstGeom prst="wedgeEllipseCallout">
            <a:avLst/>
          </a:prstGeom>
          <a:solidFill>
            <a:srgbClr val="FBE000"/>
          </a:solidFill>
          <a:ln w="28575">
            <a:solidFill>
              <a:srgbClr val="FBE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0F42EE8A-87D3-4252-812B-84FC76ABC7AF}"/>
              </a:ext>
            </a:extLst>
          </p:cNvPr>
          <p:cNvSpPr txBox="1">
            <a:spLocks/>
          </p:cNvSpPr>
          <p:nvPr/>
        </p:nvSpPr>
        <p:spPr>
          <a:xfrm>
            <a:off x="6754762" y="1991737"/>
            <a:ext cx="4820576" cy="29728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buFontTx/>
              <a:buNone/>
            </a:pPr>
            <a:r>
              <a:rPr lang="en-US" sz="3000" i="1" dirty="0" err="1">
                <a:solidFill>
                  <a:srgbClr val="21202E"/>
                </a:solidFill>
              </a:rPr>
              <a:t>Digitalno</a:t>
            </a:r>
            <a:r>
              <a:rPr lang="en-US" sz="3000" i="1" dirty="0">
                <a:solidFill>
                  <a:srgbClr val="21202E"/>
                </a:solidFill>
              </a:rPr>
              <a:t> </a:t>
            </a:r>
            <a:r>
              <a:rPr lang="en-US" sz="3000" i="1" dirty="0" err="1">
                <a:solidFill>
                  <a:srgbClr val="21202E"/>
                </a:solidFill>
              </a:rPr>
              <a:t>trženje</a:t>
            </a:r>
            <a:r>
              <a:rPr lang="en-US" sz="3000" i="1" dirty="0">
                <a:solidFill>
                  <a:srgbClr val="21202E"/>
                </a:solidFill>
              </a:rPr>
              <a:t> se </a:t>
            </a:r>
            <a:r>
              <a:rPr lang="en-US" sz="3000" i="1" dirty="0" err="1">
                <a:solidFill>
                  <a:srgbClr val="21202E"/>
                </a:solidFill>
              </a:rPr>
              <a:t>izvaja</a:t>
            </a:r>
            <a:r>
              <a:rPr lang="sl-SI" sz="3000" i="1" dirty="0">
                <a:solidFill>
                  <a:srgbClr val="21202E"/>
                </a:solidFill>
              </a:rPr>
              <a:t> </a:t>
            </a:r>
            <a:r>
              <a:rPr lang="en-US" sz="3000" i="1" dirty="0" err="1">
                <a:solidFill>
                  <a:srgbClr val="21202E"/>
                </a:solidFill>
              </a:rPr>
              <a:t>prek</a:t>
            </a:r>
            <a:r>
              <a:rPr lang="en-US" sz="3000" i="1" dirty="0">
                <a:solidFill>
                  <a:srgbClr val="21202E"/>
                </a:solidFill>
              </a:rPr>
              <a:t> </a:t>
            </a:r>
            <a:r>
              <a:rPr lang="en-US" sz="3000" i="1" dirty="0" err="1">
                <a:solidFill>
                  <a:srgbClr val="21202E"/>
                </a:solidFill>
              </a:rPr>
              <a:t>spletnih</a:t>
            </a:r>
            <a:r>
              <a:rPr lang="en-US" sz="3000" i="1" dirty="0">
                <a:solidFill>
                  <a:srgbClr val="21202E"/>
                </a:solidFill>
              </a:rPr>
              <a:t> </a:t>
            </a:r>
            <a:r>
              <a:rPr lang="en-US" sz="3000" i="1" dirty="0" err="1">
                <a:solidFill>
                  <a:srgbClr val="21202E"/>
                </a:solidFill>
              </a:rPr>
              <a:t>strani</a:t>
            </a:r>
            <a:r>
              <a:rPr lang="en-US" sz="3000" i="1" dirty="0">
                <a:solidFill>
                  <a:srgbClr val="21202E"/>
                </a:solidFill>
              </a:rPr>
              <a:t>, </a:t>
            </a:r>
            <a:r>
              <a:rPr lang="en-US" sz="3000" i="1" dirty="0" err="1">
                <a:solidFill>
                  <a:srgbClr val="21202E"/>
                </a:solidFill>
              </a:rPr>
              <a:t>iskalnikov</a:t>
            </a:r>
            <a:r>
              <a:rPr lang="en-US" sz="3000" i="1" dirty="0">
                <a:solidFill>
                  <a:srgbClr val="21202E"/>
                </a:solidFill>
              </a:rPr>
              <a:t>, </a:t>
            </a:r>
            <a:r>
              <a:rPr lang="en-US" sz="3000" i="1" dirty="0" err="1">
                <a:solidFill>
                  <a:srgbClr val="21202E"/>
                </a:solidFill>
              </a:rPr>
              <a:t>blogov</a:t>
            </a:r>
            <a:r>
              <a:rPr lang="en-US" sz="3000" i="1" dirty="0">
                <a:solidFill>
                  <a:srgbClr val="21202E"/>
                </a:solidFill>
              </a:rPr>
              <a:t>, </a:t>
            </a:r>
            <a:r>
              <a:rPr lang="en-US" sz="3000" i="1" dirty="0" err="1">
                <a:solidFill>
                  <a:srgbClr val="21202E"/>
                </a:solidFill>
              </a:rPr>
              <a:t>družb</a:t>
            </a:r>
            <a:r>
              <a:rPr lang="sl-SI" sz="3000" i="1" dirty="0">
                <a:solidFill>
                  <a:srgbClr val="21202E"/>
                </a:solidFill>
              </a:rPr>
              <a:t>e</a:t>
            </a:r>
            <a:r>
              <a:rPr lang="en-US" sz="3000" i="1" dirty="0" err="1">
                <a:solidFill>
                  <a:srgbClr val="21202E"/>
                </a:solidFill>
              </a:rPr>
              <a:t>nih</a:t>
            </a:r>
            <a:r>
              <a:rPr lang="en-US" sz="3000" i="1" dirty="0">
                <a:solidFill>
                  <a:srgbClr val="21202E"/>
                </a:solidFill>
              </a:rPr>
              <a:t> </a:t>
            </a:r>
            <a:r>
              <a:rPr lang="en-US" sz="3000" i="1" dirty="0" err="1">
                <a:solidFill>
                  <a:srgbClr val="21202E"/>
                </a:solidFill>
              </a:rPr>
              <a:t>medijev</a:t>
            </a:r>
            <a:r>
              <a:rPr lang="en-US" sz="3000" i="1" dirty="0">
                <a:solidFill>
                  <a:srgbClr val="21202E"/>
                </a:solidFill>
              </a:rPr>
              <a:t>, </a:t>
            </a:r>
            <a:r>
              <a:rPr lang="en-US" sz="3000" i="1" dirty="0" err="1">
                <a:solidFill>
                  <a:srgbClr val="21202E"/>
                </a:solidFill>
              </a:rPr>
              <a:t>videoposnetkov</a:t>
            </a:r>
            <a:r>
              <a:rPr lang="en-US" sz="3000" i="1" dirty="0">
                <a:solidFill>
                  <a:srgbClr val="21202E"/>
                </a:solidFill>
              </a:rPr>
              <a:t>, e-</a:t>
            </a:r>
            <a:r>
              <a:rPr lang="en-US" sz="3000" i="1" dirty="0" err="1">
                <a:solidFill>
                  <a:srgbClr val="21202E"/>
                </a:solidFill>
              </a:rPr>
              <a:t>pošte</a:t>
            </a:r>
            <a:r>
              <a:rPr lang="en-US" sz="3000" i="1" dirty="0">
                <a:solidFill>
                  <a:srgbClr val="21202E"/>
                </a:solidFill>
              </a:rPr>
              <a:t> in </a:t>
            </a:r>
            <a:r>
              <a:rPr lang="en-US" sz="3000" i="1" dirty="0" err="1">
                <a:solidFill>
                  <a:srgbClr val="21202E"/>
                </a:solidFill>
              </a:rPr>
              <a:t>podobnih</a:t>
            </a:r>
            <a:r>
              <a:rPr lang="en-US" sz="3000" i="1" dirty="0">
                <a:solidFill>
                  <a:srgbClr val="21202E"/>
                </a:solidFill>
              </a:rPr>
              <a:t> </a:t>
            </a:r>
            <a:r>
              <a:rPr lang="en-US" sz="3000" i="1" dirty="0" err="1">
                <a:solidFill>
                  <a:srgbClr val="21202E"/>
                </a:solidFill>
              </a:rPr>
              <a:t>kanalov</a:t>
            </a:r>
            <a:r>
              <a:rPr lang="en-US" sz="3000" i="1" dirty="0">
                <a:solidFill>
                  <a:srgbClr val="21202E"/>
                </a:solidFill>
              </a:rPr>
              <a:t> za </a:t>
            </a:r>
            <a:r>
              <a:rPr lang="en-US" sz="3000" i="1" dirty="0" err="1">
                <a:solidFill>
                  <a:srgbClr val="21202E"/>
                </a:solidFill>
              </a:rPr>
              <a:t>doseganje</a:t>
            </a:r>
            <a:r>
              <a:rPr lang="en-US" sz="3000" i="1" dirty="0">
                <a:solidFill>
                  <a:srgbClr val="21202E"/>
                </a:solidFill>
              </a:rPr>
              <a:t> </a:t>
            </a:r>
            <a:r>
              <a:rPr lang="en-US" sz="3000" i="1" dirty="0" err="1">
                <a:solidFill>
                  <a:srgbClr val="21202E"/>
                </a:solidFill>
              </a:rPr>
              <a:t>strank</a:t>
            </a:r>
            <a:r>
              <a:rPr lang="en-US" sz="3000" i="1" dirty="0">
                <a:solidFill>
                  <a:srgbClr val="21202E"/>
                </a:solidFill>
              </a:rPr>
              <a:t>.</a:t>
            </a:r>
            <a:endParaRPr lang="en-IE" sz="3000" i="1" dirty="0">
              <a:solidFill>
                <a:srgbClr val="2120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24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F297A0-50EC-4C77-82E9-A19B0E20F39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7</a:t>
            </a:fld>
            <a:endParaRPr lang="fr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9D20FF-E067-4408-86BA-49D6144691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IE" dirty="0"/>
              <a:t>KAJ JE </a:t>
            </a:r>
            <a:r>
              <a:rPr lang="sl-SI" dirty="0"/>
              <a:t>TRŽNA </a:t>
            </a:r>
            <a:r>
              <a:rPr lang="en-IE" dirty="0"/>
              <a:t>STRATEGIJA?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3753A5-CC1C-4B4F-9FFA-1CFBA63EA4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5668" y="2020959"/>
            <a:ext cx="6787887" cy="4108908"/>
          </a:xfrm>
          <a:solidFill>
            <a:srgbClr val="E43794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‘</a:t>
            </a:r>
            <a:r>
              <a:rPr lang="sl-SI" dirty="0">
                <a:solidFill>
                  <a:schemeClr val="bg1"/>
                </a:solidFill>
              </a:rPr>
              <a:t>Tržna s</a:t>
            </a:r>
            <a:r>
              <a:rPr lang="en-US" dirty="0" err="1">
                <a:solidFill>
                  <a:schemeClr val="bg1"/>
                </a:solidFill>
              </a:rPr>
              <a:t>trategija</a:t>
            </a:r>
            <a:r>
              <a:rPr lang="en-US" dirty="0">
                <a:solidFill>
                  <a:schemeClr val="bg1"/>
                </a:solidFill>
              </a:rPr>
              <a:t> je </a:t>
            </a:r>
            <a:r>
              <a:rPr lang="en-US" dirty="0" err="1">
                <a:solidFill>
                  <a:schemeClr val="bg1"/>
                </a:solidFill>
              </a:rPr>
              <a:t>splošni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načrt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podjetja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kako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doseči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prave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ljudi</a:t>
            </a:r>
            <a:r>
              <a:rPr lang="en-US" dirty="0">
                <a:solidFill>
                  <a:schemeClr val="bg1"/>
                </a:solidFill>
              </a:rPr>
              <a:t> in </a:t>
            </a:r>
            <a:r>
              <a:rPr lang="en-US" dirty="0" err="1">
                <a:solidFill>
                  <a:schemeClr val="bg1"/>
                </a:solidFill>
              </a:rPr>
              <a:t>jih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spremeniti</a:t>
            </a:r>
            <a:r>
              <a:rPr lang="en-US" dirty="0">
                <a:solidFill>
                  <a:schemeClr val="bg1"/>
                </a:solidFill>
              </a:rPr>
              <a:t> v </a:t>
            </a:r>
            <a:r>
              <a:rPr lang="sl-SI" dirty="0">
                <a:solidFill>
                  <a:schemeClr val="bg1"/>
                </a:solidFill>
              </a:rPr>
              <a:t>kupce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izdelka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ali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storitve</a:t>
            </a:r>
            <a:r>
              <a:rPr lang="en-US" dirty="0">
                <a:solidFill>
                  <a:schemeClr val="bg1"/>
                </a:solidFill>
              </a:rPr>
              <a:t>, ki jo </a:t>
            </a:r>
            <a:r>
              <a:rPr lang="en-US" dirty="0" err="1">
                <a:solidFill>
                  <a:schemeClr val="bg1"/>
                </a:solidFill>
              </a:rPr>
              <a:t>podjetje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ponuja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Tržna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strategija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podjetja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vsebuje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sl-SI" dirty="0">
                <a:solidFill>
                  <a:schemeClr val="bg1"/>
                </a:solidFill>
              </a:rPr>
              <a:t>vrednostno </a:t>
            </a:r>
            <a:r>
              <a:rPr lang="en-US" dirty="0" err="1">
                <a:solidFill>
                  <a:schemeClr val="bg1"/>
                </a:solidFill>
              </a:rPr>
              <a:t>ponudbo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podjetja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ključna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tržna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sporočila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informacije</a:t>
            </a:r>
            <a:r>
              <a:rPr lang="en-US" dirty="0">
                <a:solidFill>
                  <a:schemeClr val="bg1"/>
                </a:solidFill>
              </a:rPr>
              <a:t> o </a:t>
            </a:r>
            <a:r>
              <a:rPr lang="en-US" dirty="0" err="1">
                <a:solidFill>
                  <a:schemeClr val="bg1"/>
                </a:solidFill>
              </a:rPr>
              <a:t>ciljn</a:t>
            </a:r>
            <a:r>
              <a:rPr lang="sl-SI" dirty="0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sl-SI" dirty="0">
                <a:solidFill>
                  <a:schemeClr val="bg1"/>
                </a:solidFill>
              </a:rPr>
              <a:t>stranki</a:t>
            </a:r>
            <a:r>
              <a:rPr lang="en-US" dirty="0">
                <a:solidFill>
                  <a:schemeClr val="bg1"/>
                </a:solidFill>
              </a:rPr>
              <a:t> in </a:t>
            </a:r>
            <a:r>
              <a:rPr lang="en-US" dirty="0" err="1">
                <a:solidFill>
                  <a:schemeClr val="bg1"/>
                </a:solidFill>
              </a:rPr>
              <a:t>druge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elemente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visoki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ravni</a:t>
            </a:r>
            <a:r>
              <a:rPr lang="en-US" dirty="0">
                <a:solidFill>
                  <a:schemeClr val="bg1"/>
                </a:solidFill>
              </a:rPr>
              <a:t>’.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24201C-A5D3-4CEE-AE10-E5F3B8C2FA62}"/>
              </a:ext>
            </a:extLst>
          </p:cNvPr>
          <p:cNvSpPr txBox="1"/>
          <p:nvPr/>
        </p:nvSpPr>
        <p:spPr>
          <a:xfrm>
            <a:off x="8916165" y="6347794"/>
            <a:ext cx="3186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b="1" dirty="0">
                <a:solidFill>
                  <a:srgbClr val="414140"/>
                </a:solidFill>
              </a:rPr>
              <a:t>Vir</a:t>
            </a:r>
            <a:r>
              <a:rPr lang="en-IE" sz="1400" b="1" dirty="0">
                <a:solidFill>
                  <a:srgbClr val="414140"/>
                </a:solidFill>
              </a:rPr>
              <a:t>: </a:t>
            </a:r>
            <a:r>
              <a:rPr lang="en-IE" sz="1400" dirty="0">
                <a:hlinkClick r:id="rId2"/>
              </a:rPr>
              <a:t>Investopedia</a:t>
            </a:r>
            <a:endParaRPr lang="en-IE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CD4FDD-51FD-45AB-A95A-B18BA5C4E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443" y="1879281"/>
            <a:ext cx="4856252" cy="364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7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F297A0-50EC-4C77-82E9-A19B0E20F39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8</a:t>
            </a:fld>
            <a:endParaRPr lang="fr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9D20FF-E067-4408-86BA-49D6144691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l-PL" dirty="0">
                <a:solidFill>
                  <a:srgbClr val="21202E"/>
                </a:solidFill>
              </a:rPr>
              <a:t>KAJ JE STRATEGIJA DIGITALNEGA TRŽENJA</a:t>
            </a:r>
            <a:r>
              <a:rPr lang="en-IE" dirty="0">
                <a:solidFill>
                  <a:srgbClr val="21202E"/>
                </a:solidFill>
              </a:rPr>
              <a:t>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3753A5-CC1C-4B4F-9FFA-1CFBA63EA4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5668" y="2020958"/>
            <a:ext cx="6787887" cy="4326836"/>
          </a:xfrm>
          <a:solidFill>
            <a:srgbClr val="FBE000"/>
          </a:solidFill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Strategija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digitalnega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trženja</a:t>
            </a:r>
            <a:r>
              <a:rPr lang="en-US" dirty="0">
                <a:solidFill>
                  <a:schemeClr val="tx1"/>
                </a:solidFill>
              </a:rPr>
              <a:t> je </a:t>
            </a:r>
            <a:r>
              <a:rPr lang="en-US" dirty="0" err="1">
                <a:solidFill>
                  <a:schemeClr val="tx1"/>
                </a:solidFill>
              </a:rPr>
              <a:t>niz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načrtovanih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spletnih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ukrepov</a:t>
            </a:r>
            <a:r>
              <a:rPr lang="en-US" dirty="0">
                <a:solidFill>
                  <a:schemeClr val="tx1"/>
                </a:solidFill>
              </a:rPr>
              <a:t> za </a:t>
            </a:r>
            <a:r>
              <a:rPr lang="en-US" dirty="0" err="1">
                <a:solidFill>
                  <a:schemeClr val="tx1"/>
                </a:solidFill>
              </a:rPr>
              <a:t>doseganje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določenih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poslovnih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ciljev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Digitalno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trženje</a:t>
            </a:r>
            <a:r>
              <a:rPr lang="en-US" dirty="0">
                <a:solidFill>
                  <a:schemeClr val="tx1"/>
                </a:solidFill>
              </a:rPr>
              <a:t> je </a:t>
            </a:r>
            <a:r>
              <a:rPr lang="en-US" dirty="0" err="1">
                <a:solidFill>
                  <a:schemeClr val="tx1"/>
                </a:solidFill>
              </a:rPr>
              <a:t>ključnega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pomena</a:t>
            </a:r>
            <a:r>
              <a:rPr lang="it-IT" dirty="0">
                <a:solidFill>
                  <a:schemeClr val="tx1"/>
                </a:solidFill>
              </a:rPr>
              <a:t>, ko </a:t>
            </a:r>
            <a:r>
              <a:rPr lang="it-IT" dirty="0" err="1">
                <a:solidFill>
                  <a:schemeClr val="tx1"/>
                </a:solidFill>
              </a:rPr>
              <a:t>govorimo</a:t>
            </a:r>
            <a:r>
              <a:rPr lang="it-IT" dirty="0">
                <a:solidFill>
                  <a:schemeClr val="tx1"/>
                </a:solidFill>
              </a:rPr>
              <a:t> o </a:t>
            </a:r>
            <a:r>
              <a:rPr lang="it-IT" dirty="0" err="1">
                <a:solidFill>
                  <a:schemeClr val="tx1"/>
                </a:solidFill>
              </a:rPr>
              <a:t>digitalni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kulturni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dediščini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sl-SI" dirty="0">
                <a:solidFill>
                  <a:schemeClr val="tx1"/>
                </a:solidFill>
              </a:rPr>
              <a:t>Izvajanje r</a:t>
            </a:r>
            <a:r>
              <a:rPr lang="en-US" dirty="0" err="1">
                <a:solidFill>
                  <a:schemeClr val="tx1"/>
                </a:solidFill>
              </a:rPr>
              <a:t>edn</a:t>
            </a:r>
            <a:r>
              <a:rPr lang="sl-SI" dirty="0">
                <a:solidFill>
                  <a:schemeClr val="tx1"/>
                </a:solidFill>
              </a:rPr>
              <a:t>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revizij</a:t>
            </a:r>
            <a:r>
              <a:rPr lang="sl-SI" dirty="0">
                <a:solidFill>
                  <a:schemeClr val="tx1"/>
                </a:solidFill>
              </a:rPr>
              <a:t>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digitalnega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trženja</a:t>
            </a:r>
            <a:r>
              <a:rPr lang="en-US" dirty="0">
                <a:solidFill>
                  <a:schemeClr val="tx1"/>
                </a:solidFill>
              </a:rPr>
              <a:t> je </a:t>
            </a:r>
            <a:r>
              <a:rPr lang="en-US" dirty="0" err="1">
                <a:solidFill>
                  <a:schemeClr val="tx1"/>
                </a:solidFill>
              </a:rPr>
              <a:t>odličen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način</a:t>
            </a:r>
            <a:r>
              <a:rPr lang="en-US" dirty="0">
                <a:solidFill>
                  <a:schemeClr val="tx1"/>
                </a:solidFill>
              </a:rPr>
              <a:t> za </a:t>
            </a:r>
            <a:r>
              <a:rPr lang="en-US" dirty="0" err="1">
                <a:solidFill>
                  <a:schemeClr val="tx1"/>
                </a:solidFill>
              </a:rPr>
              <a:t>oceno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kaj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deluje</a:t>
            </a:r>
            <a:r>
              <a:rPr lang="en-US" dirty="0">
                <a:solidFill>
                  <a:schemeClr val="tx1"/>
                </a:solidFill>
              </a:rPr>
              <a:t> in </a:t>
            </a:r>
            <a:r>
              <a:rPr lang="en-US" dirty="0" err="1">
                <a:solidFill>
                  <a:schemeClr val="tx1"/>
                </a:solidFill>
              </a:rPr>
              <a:t>kaj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lahko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izboljšate</a:t>
            </a:r>
            <a:r>
              <a:rPr lang="en-US" dirty="0">
                <a:solidFill>
                  <a:schemeClr val="tx1"/>
                </a:solidFill>
              </a:rPr>
              <a:t>. To </a:t>
            </a:r>
            <a:r>
              <a:rPr lang="en-US" dirty="0" err="1">
                <a:solidFill>
                  <a:schemeClr val="tx1"/>
                </a:solidFill>
              </a:rPr>
              <a:t>storite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preden</a:t>
            </a:r>
            <a:r>
              <a:rPr lang="en-US" dirty="0">
                <a:solidFill>
                  <a:schemeClr val="tx1"/>
                </a:solidFill>
              </a:rPr>
              <a:t> se </a:t>
            </a:r>
            <a:r>
              <a:rPr lang="en-US" dirty="0" err="1">
                <a:solidFill>
                  <a:schemeClr val="tx1"/>
                </a:solidFill>
              </a:rPr>
              <a:t>lotite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kakršnih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promocijskih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sl-SI" dirty="0">
                <a:solidFill>
                  <a:schemeClr val="tx1"/>
                </a:solidFill>
              </a:rPr>
              <a:t>akcij</a:t>
            </a:r>
            <a:r>
              <a:rPr lang="en-US" dirty="0">
                <a:solidFill>
                  <a:schemeClr val="tx1"/>
                </a:solidFill>
              </a:rPr>
              <a:t> za </a:t>
            </a:r>
            <a:r>
              <a:rPr lang="en-US" dirty="0" err="1">
                <a:solidFill>
                  <a:schemeClr val="tx1"/>
                </a:solidFill>
              </a:rPr>
              <a:t>svojo</a:t>
            </a:r>
            <a:r>
              <a:rPr lang="en-US" dirty="0">
                <a:solidFill>
                  <a:schemeClr val="tx1"/>
                </a:solidFill>
              </a:rPr>
              <a:t> novo </a:t>
            </a:r>
            <a:r>
              <a:rPr lang="en-US" dirty="0" err="1">
                <a:solidFill>
                  <a:schemeClr val="tx1"/>
                </a:solidFill>
              </a:rPr>
              <a:t>pobudo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dejavnost</a:t>
            </a:r>
            <a:r>
              <a:rPr lang="en-US" dirty="0">
                <a:solidFill>
                  <a:schemeClr val="tx1"/>
                </a:solidFill>
              </a:rPr>
              <a:t> digit</a:t>
            </a:r>
            <a:r>
              <a:rPr lang="sl-SI" dirty="0" err="1">
                <a:solidFill>
                  <a:schemeClr val="tx1"/>
                </a:solidFill>
              </a:rPr>
              <a:t>alne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sl-SI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ult</a:t>
            </a:r>
            <a:r>
              <a:rPr lang="sl-SI" dirty="0">
                <a:solidFill>
                  <a:schemeClr val="tx1"/>
                </a:solidFill>
              </a:rPr>
              <a:t>urne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dediščine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24201C-A5D3-4CEE-AE10-E5F3B8C2FA62}"/>
              </a:ext>
            </a:extLst>
          </p:cNvPr>
          <p:cNvSpPr txBox="1"/>
          <p:nvPr/>
        </p:nvSpPr>
        <p:spPr>
          <a:xfrm>
            <a:off x="8916165" y="6347794"/>
            <a:ext cx="3186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b="1" dirty="0">
                <a:solidFill>
                  <a:srgbClr val="414140"/>
                </a:solidFill>
              </a:rPr>
              <a:t>Vir</a:t>
            </a:r>
            <a:r>
              <a:rPr lang="en-IE" sz="1400" b="1" dirty="0">
                <a:solidFill>
                  <a:srgbClr val="414140"/>
                </a:solidFill>
              </a:rPr>
              <a:t>: </a:t>
            </a:r>
            <a:r>
              <a:rPr lang="en-IE" sz="1400" dirty="0">
                <a:hlinkClick r:id="rId2"/>
              </a:rPr>
              <a:t>Investopedia</a:t>
            </a:r>
            <a:endParaRPr lang="en-IE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919AD2-4A42-4B47-B50E-AA6C4BF23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555" y="1903069"/>
            <a:ext cx="4769767" cy="347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4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0109B1-BA4E-4A68-853C-762FAF3C1B3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9</a:t>
            </a:fld>
            <a:endParaRPr lang="fr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12A46-D345-429B-BCEF-BD13987E4C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5666" y="918138"/>
            <a:ext cx="11260668" cy="631527"/>
          </a:xfrm>
        </p:spPr>
        <p:txBody>
          <a:bodyPr/>
          <a:lstStyle/>
          <a:p>
            <a:r>
              <a:rPr lang="pl-PL" dirty="0"/>
              <a:t>ZAKAJ JE DIGITALNO TRŽENJE POMEMBNO ZA DIGITALNO KULTURNO DEDIŠČINO</a:t>
            </a:r>
            <a:r>
              <a:rPr lang="en-IE" dirty="0"/>
              <a:t>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6D99E4-CDC0-4EB9-A42A-3AB32C2E1B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Da bi </a:t>
            </a:r>
            <a:r>
              <a:rPr lang="en-US" dirty="0" err="1"/>
              <a:t>ostale</a:t>
            </a:r>
            <a:r>
              <a:rPr lang="en-US" dirty="0"/>
              <a:t> </a:t>
            </a:r>
            <a:r>
              <a:rPr lang="en-US" dirty="0" err="1"/>
              <a:t>relevantne</a:t>
            </a:r>
            <a:r>
              <a:rPr lang="en-US" dirty="0"/>
              <a:t> in </a:t>
            </a:r>
            <a:r>
              <a:rPr lang="en-US" dirty="0" err="1"/>
              <a:t>pritegnile</a:t>
            </a:r>
            <a:r>
              <a:rPr lang="en-US" dirty="0"/>
              <a:t> </a:t>
            </a:r>
            <a:r>
              <a:rPr lang="en-US" dirty="0" err="1"/>
              <a:t>mlajšo</a:t>
            </a:r>
            <a:r>
              <a:rPr lang="en-US" dirty="0"/>
              <a:t> </a:t>
            </a:r>
            <a:r>
              <a:rPr lang="en-US" dirty="0" err="1"/>
              <a:t>generacijo</a:t>
            </a:r>
            <a:r>
              <a:rPr lang="en-US" dirty="0"/>
              <a:t>, </a:t>
            </a:r>
            <a:r>
              <a:rPr lang="en-US" dirty="0" err="1"/>
              <a:t>morajo</a:t>
            </a:r>
            <a:r>
              <a:rPr lang="en-US" dirty="0"/>
              <a:t> </a:t>
            </a:r>
            <a:r>
              <a:rPr lang="en-US" dirty="0" err="1"/>
              <a:t>organizacije</a:t>
            </a:r>
            <a:r>
              <a:rPr lang="en-US" dirty="0"/>
              <a:t> </a:t>
            </a:r>
            <a:r>
              <a:rPr lang="en-US" dirty="0" err="1"/>
              <a:t>kulturne</a:t>
            </a:r>
            <a:r>
              <a:rPr lang="en-US" dirty="0"/>
              <a:t> </a:t>
            </a:r>
            <a:r>
              <a:rPr lang="en-US" dirty="0" err="1"/>
              <a:t>dediščine</a:t>
            </a:r>
            <a:r>
              <a:rPr lang="en-US" dirty="0"/>
              <a:t> </a:t>
            </a:r>
            <a:r>
              <a:rPr lang="en-US" dirty="0" err="1"/>
              <a:t>preiti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strategije</a:t>
            </a:r>
            <a:r>
              <a:rPr lang="en-US" dirty="0"/>
              <a:t> </a:t>
            </a:r>
            <a:r>
              <a:rPr lang="en-US" dirty="0" err="1"/>
              <a:t>digitalnega</a:t>
            </a:r>
            <a:r>
              <a:rPr lang="en-US" dirty="0"/>
              <a:t> </a:t>
            </a:r>
            <a:r>
              <a:rPr lang="en-US" dirty="0" err="1"/>
              <a:t>trženja</a:t>
            </a:r>
            <a:r>
              <a:rPr lang="en-US" dirty="0"/>
              <a:t> in </a:t>
            </a:r>
            <a:r>
              <a:rPr lang="en-US" dirty="0" err="1"/>
              <a:t>jih</a:t>
            </a:r>
            <a:r>
              <a:rPr lang="en-US" dirty="0"/>
              <a:t> </a:t>
            </a:r>
            <a:r>
              <a:rPr lang="en-US" dirty="0" err="1"/>
              <a:t>vključiti</a:t>
            </a:r>
            <a:r>
              <a:rPr lang="en-US" dirty="0"/>
              <a:t>. </a:t>
            </a:r>
            <a:r>
              <a:rPr lang="en-US" dirty="0" err="1"/>
              <a:t>Kulturna</a:t>
            </a:r>
            <a:r>
              <a:rPr lang="en-US" dirty="0"/>
              <a:t> </a:t>
            </a:r>
            <a:r>
              <a:rPr lang="en-US" dirty="0" err="1"/>
              <a:t>dediščina</a:t>
            </a:r>
            <a:r>
              <a:rPr lang="en-US" dirty="0"/>
              <a:t> </a:t>
            </a:r>
            <a:r>
              <a:rPr lang="en-US" dirty="0" err="1"/>
              <a:t>ima</a:t>
            </a:r>
            <a:r>
              <a:rPr lang="en-US" dirty="0"/>
              <a:t> </a:t>
            </a:r>
            <a:r>
              <a:rPr lang="en-US" dirty="0" err="1"/>
              <a:t>velike</a:t>
            </a:r>
            <a:r>
              <a:rPr lang="en-US" dirty="0"/>
              <a:t> </a:t>
            </a:r>
            <a:r>
              <a:rPr lang="en-US" dirty="0" err="1"/>
              <a:t>prednosti</a:t>
            </a:r>
            <a:r>
              <a:rPr lang="en-US" dirty="0"/>
              <a:t>, ki </a:t>
            </a:r>
            <a:r>
              <a:rPr lang="en-US" dirty="0" err="1"/>
              <a:t>jih</a:t>
            </a:r>
            <a:r>
              <a:rPr lang="en-US" dirty="0"/>
              <a:t> </a:t>
            </a:r>
            <a:r>
              <a:rPr lang="en-US" dirty="0" err="1"/>
              <a:t>lahko</a:t>
            </a:r>
            <a:r>
              <a:rPr lang="en-US" dirty="0"/>
              <a:t> </a:t>
            </a:r>
            <a:r>
              <a:rPr lang="en-US" dirty="0" err="1"/>
              <a:t>izkoristi</a:t>
            </a:r>
            <a:r>
              <a:rPr lang="en-US" dirty="0"/>
              <a:t>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digitalnem</a:t>
            </a:r>
            <a:r>
              <a:rPr lang="en-US" dirty="0"/>
              <a:t> </a:t>
            </a:r>
            <a:r>
              <a:rPr lang="en-US" dirty="0" err="1"/>
              <a:t>trženju</a:t>
            </a:r>
            <a:r>
              <a:rPr lang="en-US" dirty="0"/>
              <a:t>:</a:t>
            </a:r>
            <a:br>
              <a:rPr lang="en-US" dirty="0"/>
            </a:br>
            <a:endParaRPr lang="en-US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 </a:t>
            </a:r>
            <a:r>
              <a:rPr lang="en-US" dirty="0" err="1"/>
              <a:t>Dolga</a:t>
            </a:r>
            <a:r>
              <a:rPr lang="en-US" dirty="0"/>
              <a:t> in </a:t>
            </a:r>
            <a:r>
              <a:rPr lang="en-US" dirty="0" err="1"/>
              <a:t>bogata</a:t>
            </a:r>
            <a:r>
              <a:rPr lang="en-US" dirty="0"/>
              <a:t> </a:t>
            </a:r>
            <a:r>
              <a:rPr lang="en-US" dirty="0" err="1"/>
              <a:t>zgodovina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 </a:t>
            </a:r>
            <a:r>
              <a:rPr lang="sl-SI" dirty="0"/>
              <a:t>O</a:t>
            </a:r>
            <a:r>
              <a:rPr lang="en-US" dirty="0" err="1"/>
              <a:t>bčutek</a:t>
            </a:r>
            <a:r>
              <a:rPr lang="en-US" dirty="0"/>
              <a:t> </a:t>
            </a:r>
            <a:r>
              <a:rPr lang="en-US" dirty="0" err="1"/>
              <a:t>nostalgije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 </a:t>
            </a:r>
            <a:r>
              <a:rPr lang="sl-SI" dirty="0"/>
              <a:t>E</a:t>
            </a:r>
            <a:r>
              <a:rPr lang="en-US" dirty="0" err="1"/>
              <a:t>dinstven</a:t>
            </a:r>
            <a:r>
              <a:rPr lang="en-US" dirty="0"/>
              <a:t> </a:t>
            </a:r>
            <a:r>
              <a:rPr lang="en-US" dirty="0" err="1"/>
              <a:t>izvor</a:t>
            </a:r>
            <a:endParaRPr lang="sl-SI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 </a:t>
            </a:r>
            <a:r>
              <a:rPr lang="sl-SI" dirty="0"/>
              <a:t>S</a:t>
            </a:r>
            <a:r>
              <a:rPr lang="en-US" dirty="0" err="1"/>
              <a:t>trokovno</a:t>
            </a:r>
            <a:r>
              <a:rPr lang="en-US" dirty="0"/>
              <a:t> </a:t>
            </a:r>
            <a:r>
              <a:rPr lang="en-US" dirty="0" err="1"/>
              <a:t>znanje</a:t>
            </a:r>
            <a:r>
              <a:rPr lang="en-US" dirty="0"/>
              <a:t>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zelo</a:t>
            </a:r>
            <a:r>
              <a:rPr lang="en-US" dirty="0"/>
              <a:t> </a:t>
            </a:r>
            <a:r>
              <a:rPr lang="en-US" dirty="0" err="1"/>
              <a:t>poseben</a:t>
            </a:r>
            <a:r>
              <a:rPr lang="en-US" dirty="0"/>
              <a:t> </a:t>
            </a:r>
            <a:r>
              <a:rPr lang="sl-SI" dirty="0"/>
              <a:t>„</a:t>
            </a:r>
            <a:r>
              <a:rPr lang="en-US" dirty="0"/>
              <a:t>savoir-faire</a:t>
            </a:r>
            <a:r>
              <a:rPr lang="sl-SI" dirty="0"/>
              <a:t>“</a:t>
            </a:r>
            <a:br>
              <a:rPr lang="en-US" dirty="0"/>
            </a:br>
            <a:endParaRPr lang="en-US" dirty="0"/>
          </a:p>
          <a:p>
            <a:r>
              <a:rPr lang="en-US" dirty="0"/>
              <a:t>To </a:t>
            </a:r>
            <a:r>
              <a:rPr lang="en-US" dirty="0" err="1"/>
              <a:t>daje</a:t>
            </a:r>
            <a:r>
              <a:rPr lang="en-US" dirty="0"/>
              <a:t> </a:t>
            </a:r>
            <a:r>
              <a:rPr lang="en-US" dirty="0" err="1"/>
              <a:t>organizacijam</a:t>
            </a:r>
            <a:r>
              <a:rPr lang="en-US" dirty="0"/>
              <a:t> za </a:t>
            </a:r>
            <a:r>
              <a:rPr lang="en-US" dirty="0" err="1"/>
              <a:t>kulturno</a:t>
            </a:r>
            <a:r>
              <a:rPr lang="en-US" dirty="0"/>
              <a:t> </a:t>
            </a:r>
            <a:r>
              <a:rPr lang="en-US" dirty="0" err="1"/>
              <a:t>dediščino</a:t>
            </a:r>
            <a:r>
              <a:rPr lang="en-US" dirty="0"/>
              <a:t> </a:t>
            </a:r>
            <a:r>
              <a:rPr lang="en-US" dirty="0" err="1"/>
              <a:t>prednost</a:t>
            </a:r>
            <a:r>
              <a:rPr lang="en-US" dirty="0"/>
              <a:t>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razvijanju</a:t>
            </a:r>
            <a:r>
              <a:rPr lang="en-US" dirty="0"/>
              <a:t> </a:t>
            </a:r>
            <a:r>
              <a:rPr lang="en-US" dirty="0" err="1"/>
              <a:t>avtentičnosti</a:t>
            </a:r>
            <a:r>
              <a:rPr lang="en-US" dirty="0"/>
              <a:t> in </a:t>
            </a:r>
            <a:r>
              <a:rPr lang="en-US" dirty="0" err="1"/>
              <a:t>zaupanja</a:t>
            </a:r>
            <a:r>
              <a:rPr lang="en-US" dirty="0"/>
              <a:t> </a:t>
            </a:r>
            <a:r>
              <a:rPr lang="en-US" dirty="0" err="1"/>
              <a:t>njihovega</a:t>
            </a:r>
            <a:r>
              <a:rPr lang="en-US" dirty="0"/>
              <a:t> </a:t>
            </a:r>
            <a:r>
              <a:rPr lang="en-US" dirty="0" err="1"/>
              <a:t>občinstva</a:t>
            </a:r>
            <a:r>
              <a:rPr lang="en-US" dirty="0"/>
              <a:t> – </a:t>
            </a:r>
            <a:r>
              <a:rPr lang="en-US" dirty="0" err="1"/>
              <a:t>dve</a:t>
            </a:r>
            <a:r>
              <a:rPr lang="en-US" dirty="0"/>
              <a:t> </a:t>
            </a:r>
            <a:r>
              <a:rPr lang="en-US" dirty="0" err="1"/>
              <a:t>lastnosti</a:t>
            </a:r>
            <a:r>
              <a:rPr lang="en-US" dirty="0"/>
              <a:t>, ki se </a:t>
            </a:r>
            <a:r>
              <a:rPr lang="en-US" dirty="0" err="1"/>
              <a:t>ju</a:t>
            </a:r>
            <a:r>
              <a:rPr lang="en-US" dirty="0"/>
              <a:t> </a:t>
            </a:r>
            <a:r>
              <a:rPr lang="en-US" dirty="0" err="1"/>
              <a:t>učimo</a:t>
            </a:r>
            <a:r>
              <a:rPr lang="en-US" dirty="0"/>
              <a:t>, </a:t>
            </a:r>
            <a:r>
              <a:rPr lang="en-US" dirty="0" err="1"/>
              <a:t>sta</a:t>
            </a:r>
            <a:r>
              <a:rPr lang="en-US" dirty="0"/>
              <a:t> </a:t>
            </a:r>
            <a:r>
              <a:rPr lang="en-US" dirty="0" err="1"/>
              <a:t>zelo</a:t>
            </a:r>
            <a:r>
              <a:rPr lang="en-US" dirty="0"/>
              <a:t> </a:t>
            </a:r>
            <a:r>
              <a:rPr lang="en-US" dirty="0" err="1"/>
              <a:t>pomembni</a:t>
            </a:r>
            <a:r>
              <a:rPr lang="en-US" dirty="0"/>
              <a:t>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digitalnem</a:t>
            </a:r>
            <a:r>
              <a:rPr lang="en-US" dirty="0"/>
              <a:t> </a:t>
            </a:r>
            <a:r>
              <a:rPr lang="en-US" dirty="0" err="1"/>
              <a:t>trženju</a:t>
            </a:r>
            <a:r>
              <a:rPr lang="en-US" dirty="0"/>
              <a:t>.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581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A3BE533-F112-469D-8288-607F72786802}">
  <we:reference id="wa104379997" version="2.0.0.0" store="en-001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35274</TotalTime>
  <Words>2908</Words>
  <Application>Microsoft Office PowerPoint</Application>
  <PresentationFormat>Širokozaslonsko</PresentationFormat>
  <Paragraphs>232</Paragraphs>
  <Slides>40</Slides>
  <Notes>0</Notes>
  <HiddenSlides>0</HiddenSlides>
  <MMClips>3</MMClips>
  <ScaleCrop>false</ScaleCrop>
  <HeadingPairs>
    <vt:vector size="6" baseType="variant">
      <vt:variant>
        <vt:lpstr>Uporabljene pisave</vt:lpstr>
      </vt:variant>
      <vt:variant>
        <vt:i4>13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40</vt:i4>
      </vt:variant>
    </vt:vector>
  </HeadingPairs>
  <TitlesOfParts>
    <vt:vector size="54" baseType="lpstr">
      <vt:lpstr>Arial</vt:lpstr>
      <vt:lpstr>Avenir</vt:lpstr>
      <vt:lpstr>Avenir Black</vt:lpstr>
      <vt:lpstr>Avenir Book</vt:lpstr>
      <vt:lpstr>Calibri</vt:lpstr>
      <vt:lpstr>Calibri Light</vt:lpstr>
      <vt:lpstr>Montserrat</vt:lpstr>
      <vt:lpstr>Noto Sans</vt:lpstr>
      <vt:lpstr>Nunito Sans</vt:lpstr>
      <vt:lpstr>Poppins</vt:lpstr>
      <vt:lpstr>ProximaNova</vt:lpstr>
      <vt:lpstr>SofiaPro</vt:lpstr>
      <vt:lpstr>Wingdings</vt:lpstr>
      <vt:lpstr>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Robz</dc:creator>
  <cp:lastModifiedBy>Katja Vuga</cp:lastModifiedBy>
  <cp:revision>1315</cp:revision>
  <dcterms:created xsi:type="dcterms:W3CDTF">2016-05-11T14:31:01Z</dcterms:created>
  <dcterms:modified xsi:type="dcterms:W3CDTF">2022-07-14T11:33:11Z</dcterms:modified>
</cp:coreProperties>
</file>