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0"/>
  </p:notesMasterIdLst>
  <p:sldIdLst>
    <p:sldId id="1296" r:id="rId2"/>
    <p:sldId id="258" r:id="rId3"/>
    <p:sldId id="261" r:id="rId4"/>
    <p:sldId id="259" r:id="rId5"/>
    <p:sldId id="1298" r:id="rId6"/>
    <p:sldId id="262" r:id="rId7"/>
    <p:sldId id="257" r:id="rId8"/>
    <p:sldId id="263" r:id="rId9"/>
    <p:sldId id="264" r:id="rId10"/>
    <p:sldId id="1302" r:id="rId11"/>
    <p:sldId id="265" r:id="rId12"/>
    <p:sldId id="267" r:id="rId13"/>
    <p:sldId id="1299" r:id="rId14"/>
    <p:sldId id="269" r:id="rId15"/>
    <p:sldId id="270" r:id="rId16"/>
    <p:sldId id="299" r:id="rId17"/>
    <p:sldId id="1411" r:id="rId18"/>
    <p:sldId id="272" r:id="rId19"/>
    <p:sldId id="273" r:id="rId20"/>
    <p:sldId id="274" r:id="rId21"/>
    <p:sldId id="1300" r:id="rId22"/>
    <p:sldId id="301" r:id="rId23"/>
    <p:sldId id="277" r:id="rId24"/>
    <p:sldId id="302" r:id="rId25"/>
    <p:sldId id="278" r:id="rId26"/>
    <p:sldId id="304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3" r:id="rId35"/>
    <p:sldId id="287" r:id="rId36"/>
    <p:sldId id="1303" r:id="rId37"/>
    <p:sldId id="288" r:id="rId38"/>
    <p:sldId id="289" r:id="rId39"/>
    <p:sldId id="290" r:id="rId40"/>
    <p:sldId id="300" r:id="rId41"/>
    <p:sldId id="1301" r:id="rId42"/>
    <p:sldId id="1407" r:id="rId43"/>
    <p:sldId id="1408" r:id="rId44"/>
    <p:sldId id="1409" r:id="rId45"/>
    <p:sldId id="303" r:id="rId46"/>
    <p:sldId id="295" r:id="rId47"/>
    <p:sldId id="297" r:id="rId48"/>
    <p:sldId id="298" r:id="rId49"/>
  </p:sldIdLst>
  <p:sldSz cx="12192000" cy="6858000"/>
  <p:notesSz cx="6858000" cy="9144000"/>
  <p:embeddedFontLst>
    <p:embeddedFont>
      <p:font typeface="Avenir" panose="020B0604020202020204" charset="0"/>
      <p:regular r:id="rId51"/>
      <p:italic r:id="rId52"/>
    </p:embeddedFont>
    <p:embeddedFont>
      <p:font typeface="Avenir Black" panose="020B0604020202020204" charset="0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Montserrat" panose="00000500000000000000" pitchFamily="2" charset="-18"/>
      <p:regular r:id="rId60"/>
      <p:bold r:id="rId61"/>
      <p:italic r:id="rId62"/>
      <p:boldItalic r:id="rId63"/>
    </p:embeddedFont>
    <p:embeddedFont>
      <p:font typeface="Noto Sans" panose="020B050204050402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3906">
          <p15:clr>
            <a:srgbClr val="A4A3A4"/>
          </p15:clr>
        </p15:guide>
        <p15:guide id="4" pos="461">
          <p15:clr>
            <a:srgbClr val="A4A3A4"/>
          </p15:clr>
        </p15:guide>
        <p15:guide id="5" orient="horz" pos="50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gy7p4pB3ibIykCyoGxZaiFk/NN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B7B"/>
    <a:srgbClr val="D41A6A"/>
    <a:srgbClr val="FE00BB"/>
    <a:srgbClr val="FF33CC"/>
    <a:srgbClr val="E9498E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76"/>
  </p:normalViewPr>
  <p:slideViewPr>
    <p:cSldViewPr snapToGrid="0">
      <p:cViewPr varScale="1">
        <p:scale>
          <a:sx n="86" d="100"/>
          <a:sy n="86" d="100"/>
        </p:scale>
        <p:origin x="234" y="78"/>
      </p:cViewPr>
      <p:guideLst>
        <p:guide pos="3840"/>
        <p:guide pos="7219"/>
        <p:guide orient="horz" pos="3906"/>
        <p:guide pos="461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" name="Google Shape;21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8" name="Google Shape;31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3" name="Google Shape;3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0" name="Google Shape;3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Google Shape;33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8" name="Google Shape;36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25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" name="Google Shape;37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3" name="Google Shape;39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801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4" name="Google Shape;444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1">
  <p:cSld name="Photo Slide 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6"/>
          <p:cNvSpPr>
            <a:spLocks noGrp="1"/>
          </p:cNvSpPr>
          <p:nvPr>
            <p:ph type="pic" idx="2"/>
          </p:nvPr>
        </p:nvSpPr>
        <p:spPr>
          <a:xfrm>
            <a:off x="2" y="1"/>
            <a:ext cx="12192003" cy="6858002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46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46"/>
          <p:cNvSpPr/>
          <p:nvPr/>
        </p:nvSpPr>
        <p:spPr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4456115" y="4071511"/>
            <a:ext cx="7735886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body" idx="3"/>
          </p:nvPr>
        </p:nvSpPr>
        <p:spPr>
          <a:xfrm>
            <a:off x="4456114" y="4834680"/>
            <a:ext cx="7735885" cy="166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8934F9-4A4B-2F47-8061-3AFF6FEB52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3" cy="6858002"/>
          </a:xfrm>
          <a:custGeom>
            <a:avLst/>
            <a:gdLst>
              <a:gd name="connsiteX0" fmla="*/ 2228850 w 7775577"/>
              <a:gd name="connsiteY0" fmla="*/ 0 h 10907716"/>
              <a:gd name="connsiteX1" fmla="*/ 7775577 w 7775577"/>
              <a:gd name="connsiteY1" fmla="*/ 0 h 10907716"/>
              <a:gd name="connsiteX2" fmla="*/ 7775577 w 7775577"/>
              <a:gd name="connsiteY2" fmla="*/ 5425000 h 10907716"/>
              <a:gd name="connsiteX3" fmla="*/ 2841932 w 7775577"/>
              <a:gd name="connsiteY3" fmla="*/ 5425000 h 10907716"/>
              <a:gd name="connsiteX4" fmla="*/ 2841932 w 7775577"/>
              <a:gd name="connsiteY4" fmla="*/ 10907716 h 10907716"/>
              <a:gd name="connsiteX5" fmla="*/ 0 w 7775577"/>
              <a:gd name="connsiteY5" fmla="*/ 10907716 h 10907716"/>
              <a:gd name="connsiteX6" fmla="*/ 0 w 7775577"/>
              <a:gd name="connsiteY6" fmla="*/ 3 h 10907716"/>
              <a:gd name="connsiteX7" fmla="*/ 2228850 w 7775577"/>
              <a:gd name="connsiteY7" fmla="*/ 3 h 109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577" h="10907716">
                <a:moveTo>
                  <a:pt x="2228850" y="0"/>
                </a:moveTo>
                <a:lnTo>
                  <a:pt x="7775577" y="0"/>
                </a:lnTo>
                <a:lnTo>
                  <a:pt x="7775577" y="5425000"/>
                </a:lnTo>
                <a:lnTo>
                  <a:pt x="2841932" y="5425000"/>
                </a:lnTo>
                <a:lnTo>
                  <a:pt x="2841932" y="10907716"/>
                </a:lnTo>
                <a:lnTo>
                  <a:pt x="0" y="10907716"/>
                </a:lnTo>
                <a:lnTo>
                  <a:pt x="0" y="3"/>
                </a:lnTo>
                <a:lnTo>
                  <a:pt x="222885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D50AC-979F-49F7-BC96-13DEAD5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46A715-1AAC-6C46-A70B-1229B23C9B53}"/>
              </a:ext>
            </a:extLst>
          </p:cNvPr>
          <p:cNvSpPr/>
          <p:nvPr userDrawn="1"/>
        </p:nvSpPr>
        <p:spPr bwMode="auto"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8DC41F02-43EE-9D4C-80EB-E938B3DFB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6115" y="4071511"/>
            <a:ext cx="7735886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017E1CD4-83C3-4D4E-8D3A-CE0921F8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6114" y="4834680"/>
            <a:ext cx="7735885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37D00C-3B07-3444-BD7D-28589C271E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203071"/>
            <a:ext cx="12192000" cy="3654930"/>
          </a:xfrm>
          <a:custGeom>
            <a:avLst/>
            <a:gdLst>
              <a:gd name="connsiteX0" fmla="*/ 7767012 w 7775575"/>
              <a:gd name="connsiteY0" fmla="*/ 1509411 h 5813200"/>
              <a:gd name="connsiteX1" fmla="*/ 7767012 w 7775575"/>
              <a:gd name="connsiteY1" fmla="*/ 3287485 h 5813200"/>
              <a:gd name="connsiteX2" fmla="*/ 7775575 w 7775575"/>
              <a:gd name="connsiteY2" fmla="*/ 3287485 h 5813200"/>
              <a:gd name="connsiteX3" fmla="*/ 7775575 w 7775575"/>
              <a:gd name="connsiteY3" fmla="*/ 4794552 h 5813200"/>
              <a:gd name="connsiteX4" fmla="*/ 7775574 w 7775575"/>
              <a:gd name="connsiteY4" fmla="*/ 4794552 h 5813200"/>
              <a:gd name="connsiteX5" fmla="*/ 7775574 w 7775575"/>
              <a:gd name="connsiteY5" fmla="*/ 5813199 h 5813200"/>
              <a:gd name="connsiteX6" fmla="*/ 7767012 w 7775575"/>
              <a:gd name="connsiteY6" fmla="*/ 5813199 h 5813200"/>
              <a:gd name="connsiteX7" fmla="*/ 7767012 w 7775575"/>
              <a:gd name="connsiteY7" fmla="*/ 5813200 h 5813200"/>
              <a:gd name="connsiteX8" fmla="*/ 1845662 w 7775575"/>
              <a:gd name="connsiteY8" fmla="*/ 5813200 h 5813200"/>
              <a:gd name="connsiteX9" fmla="*/ 1845665 w 7775575"/>
              <a:gd name="connsiteY9" fmla="*/ 5813199 h 5813200"/>
              <a:gd name="connsiteX10" fmla="*/ 1441454 w 7775575"/>
              <a:gd name="connsiteY10" fmla="*/ 5813199 h 5813200"/>
              <a:gd name="connsiteX11" fmla="*/ 1441451 w 7775575"/>
              <a:gd name="connsiteY11" fmla="*/ 5813200 h 5813200"/>
              <a:gd name="connsiteX12" fmla="*/ 0 w 7775575"/>
              <a:gd name="connsiteY12" fmla="*/ 5813198 h 5813200"/>
              <a:gd name="connsiteX13" fmla="*/ 1 w 7775575"/>
              <a:gd name="connsiteY13" fmla="*/ 4485898 h 5813200"/>
              <a:gd name="connsiteX14" fmla="*/ 7767013 w 7775575"/>
              <a:gd name="connsiteY14" fmla="*/ 0 h 5813200"/>
              <a:gd name="connsiteX15" fmla="*/ 7767012 w 7775575"/>
              <a:gd name="connsiteY15" fmla="*/ 1354507 h 5813200"/>
              <a:gd name="connsiteX16" fmla="*/ 1 w 7775575"/>
              <a:gd name="connsiteY16" fmla="*/ 4330994 h 5813200"/>
              <a:gd name="connsiteX17" fmla="*/ 0 w 7775575"/>
              <a:gd name="connsiteY17" fmla="*/ 2976488 h 58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575" h="5813200">
                <a:moveTo>
                  <a:pt x="7767012" y="1509411"/>
                </a:moveTo>
                <a:lnTo>
                  <a:pt x="7767012" y="3287485"/>
                </a:lnTo>
                <a:lnTo>
                  <a:pt x="7775575" y="3287485"/>
                </a:lnTo>
                <a:lnTo>
                  <a:pt x="7775575" y="4794552"/>
                </a:lnTo>
                <a:lnTo>
                  <a:pt x="7775574" y="4794552"/>
                </a:lnTo>
                <a:lnTo>
                  <a:pt x="7775574" y="5813199"/>
                </a:lnTo>
                <a:lnTo>
                  <a:pt x="7767012" y="5813199"/>
                </a:lnTo>
                <a:lnTo>
                  <a:pt x="7767012" y="5813200"/>
                </a:lnTo>
                <a:lnTo>
                  <a:pt x="1845662" y="5813200"/>
                </a:lnTo>
                <a:lnTo>
                  <a:pt x="1845665" y="5813199"/>
                </a:lnTo>
                <a:lnTo>
                  <a:pt x="1441454" y="5813199"/>
                </a:lnTo>
                <a:lnTo>
                  <a:pt x="1441451" y="5813200"/>
                </a:lnTo>
                <a:lnTo>
                  <a:pt x="0" y="5813198"/>
                </a:lnTo>
                <a:lnTo>
                  <a:pt x="1" y="4485898"/>
                </a:lnTo>
                <a:close/>
                <a:moveTo>
                  <a:pt x="7767013" y="0"/>
                </a:moveTo>
                <a:lnTo>
                  <a:pt x="7767012" y="1354507"/>
                </a:lnTo>
                <a:lnTo>
                  <a:pt x="1" y="4330994"/>
                </a:lnTo>
                <a:lnTo>
                  <a:pt x="0" y="2976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B7B4ED83-5F90-2647-9635-E1BDC870E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7078"/>
            <a:ext cx="12192000" cy="708318"/>
          </a:xfr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BBC9E2E-A9B8-584E-A1A4-12C8CDF35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420135"/>
            <a:ext cx="12192000" cy="6267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4DDF02B-4593-E24D-8F32-8F80F6706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2000" cy="6858000"/>
          </a:xfrm>
          <a:custGeom>
            <a:avLst/>
            <a:gdLst>
              <a:gd name="connsiteX0" fmla="*/ 0 w 12192000"/>
              <a:gd name="connsiteY0" fmla="*/ 6530621 h 6858000"/>
              <a:gd name="connsiteX1" fmla="*/ 12192000 w 12192000"/>
              <a:gd name="connsiteY1" fmla="*/ 653062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875022 h 6858000"/>
              <a:gd name="connsiteX7" fmla="*/ 0 w 12192000"/>
              <a:gd name="connsiteY7" fmla="*/ 58750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530621"/>
                </a:moveTo>
                <a:lnTo>
                  <a:pt x="12192000" y="653062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75022"/>
                </a:lnTo>
                <a:lnTo>
                  <a:pt x="0" y="58750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09B1-1E83-D14F-AAFB-E043DC9E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9"/>
          <a:stretch/>
        </p:blipFill>
        <p:spPr bwMode="auto">
          <a:xfrm>
            <a:off x="10119859" y="6038628"/>
            <a:ext cx="1709881" cy="3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C785D52-708C-C348-B176-C099CCB20626}"/>
              </a:ext>
            </a:extLst>
          </p:cNvPr>
          <p:cNvSpPr txBox="1"/>
          <p:nvPr userDrawn="1"/>
        </p:nvSpPr>
        <p:spPr>
          <a:xfrm>
            <a:off x="363657" y="6088831"/>
            <a:ext cx="5714414" cy="63771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dirty="0">
                <a:solidFill>
                  <a:srgbClr val="7F7F7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been funded with support from the European Commission. This publication [communication] reflects the views only of the author, and the Commission cannot be held responsible for any use, which may be made of the information contained therein.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>
            <a:spLocks noGrp="1"/>
          </p:cNvSpPr>
          <p:nvPr>
            <p:ph type="body" idx="1"/>
          </p:nvPr>
        </p:nvSpPr>
        <p:spPr>
          <a:xfrm>
            <a:off x="528624" y="513518"/>
            <a:ext cx="6811615" cy="42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200"/>
              <a:buNone/>
              <a:defRPr sz="32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body" idx="2"/>
          </p:nvPr>
        </p:nvSpPr>
        <p:spPr>
          <a:xfrm>
            <a:off x="528624" y="1834272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body" idx="3"/>
          </p:nvPr>
        </p:nvSpPr>
        <p:spPr>
          <a:xfrm>
            <a:off x="1435986" y="1834272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dt" idx="10"/>
          </p:nvPr>
        </p:nvSpPr>
        <p:spPr>
          <a:xfrm>
            <a:off x="838203" y="6356353"/>
            <a:ext cx="27432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sldNum" idx="12"/>
          </p:nvPr>
        </p:nvSpPr>
        <p:spPr>
          <a:xfrm>
            <a:off x="8610603" y="6356353"/>
            <a:ext cx="27432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47"/>
          <p:cNvSpPr/>
          <p:nvPr/>
        </p:nvSpPr>
        <p:spPr>
          <a:xfrm rot="-5400000">
            <a:off x="6245069" y="918313"/>
            <a:ext cx="6856550" cy="5051565"/>
          </a:xfrm>
          <a:custGeom>
            <a:avLst/>
            <a:gdLst/>
            <a:ahLst/>
            <a:cxnLst/>
            <a:rect l="l" t="t" r="r" b="b"/>
            <a:pathLst>
              <a:path w="7775575" h="7985044" extrusionOk="0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3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4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716" y="3694831"/>
            <a:ext cx="2389841" cy="218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7"/>
          <p:cNvSpPr txBox="1">
            <a:spLocks noGrp="1"/>
          </p:cNvSpPr>
          <p:nvPr>
            <p:ph type="body" idx="4"/>
          </p:nvPr>
        </p:nvSpPr>
        <p:spPr>
          <a:xfrm>
            <a:off x="528624" y="2728857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body" idx="5"/>
          </p:nvPr>
        </p:nvSpPr>
        <p:spPr>
          <a:xfrm>
            <a:off x="1435986" y="2728857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" name="Google Shape;36;p47"/>
          <p:cNvCxnSpPr/>
          <p:nvPr/>
        </p:nvCxnSpPr>
        <p:spPr>
          <a:xfrm>
            <a:off x="420482" y="2585039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47"/>
          <p:cNvSpPr txBox="1">
            <a:spLocks noGrp="1"/>
          </p:cNvSpPr>
          <p:nvPr>
            <p:ph type="body" idx="6"/>
          </p:nvPr>
        </p:nvSpPr>
        <p:spPr>
          <a:xfrm>
            <a:off x="530560" y="3609976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body" idx="7"/>
          </p:nvPr>
        </p:nvSpPr>
        <p:spPr>
          <a:xfrm>
            <a:off x="1437922" y="3609976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" name="Google Shape;39;p47"/>
          <p:cNvCxnSpPr/>
          <p:nvPr/>
        </p:nvCxnSpPr>
        <p:spPr>
          <a:xfrm>
            <a:off x="422418" y="3466158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47"/>
          <p:cNvSpPr txBox="1">
            <a:spLocks noGrp="1"/>
          </p:cNvSpPr>
          <p:nvPr>
            <p:ph type="body" idx="8"/>
          </p:nvPr>
        </p:nvSpPr>
        <p:spPr>
          <a:xfrm>
            <a:off x="528624" y="4504561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body" idx="9"/>
          </p:nvPr>
        </p:nvSpPr>
        <p:spPr>
          <a:xfrm>
            <a:off x="1435986" y="4504561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" name="Google Shape;42;p47"/>
          <p:cNvCxnSpPr/>
          <p:nvPr/>
        </p:nvCxnSpPr>
        <p:spPr>
          <a:xfrm>
            <a:off x="420482" y="4360743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47"/>
          <p:cNvSpPr txBox="1">
            <a:spLocks noGrp="1"/>
          </p:cNvSpPr>
          <p:nvPr>
            <p:ph type="body" idx="13"/>
          </p:nvPr>
        </p:nvSpPr>
        <p:spPr>
          <a:xfrm>
            <a:off x="530560" y="5385680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14"/>
          </p:nvPr>
        </p:nvSpPr>
        <p:spPr>
          <a:xfrm>
            <a:off x="1437922" y="5385680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" name="Google Shape;45;p47"/>
          <p:cNvCxnSpPr/>
          <p:nvPr/>
        </p:nvCxnSpPr>
        <p:spPr>
          <a:xfrm>
            <a:off x="422418" y="5241862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4">
  <p:cSld name="Photo Slide 4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>
            <a:spLocks noGrp="1"/>
          </p:cNvSpPr>
          <p:nvPr>
            <p:ph type="pic" idx="2"/>
          </p:nvPr>
        </p:nvSpPr>
        <p:spPr>
          <a:xfrm>
            <a:off x="-1" y="1"/>
            <a:ext cx="12192000" cy="3136685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1"/>
          </p:nvPr>
        </p:nvSpPr>
        <p:spPr>
          <a:xfrm>
            <a:off x="-1" y="3635354"/>
            <a:ext cx="12192002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body" idx="3"/>
          </p:nvPr>
        </p:nvSpPr>
        <p:spPr>
          <a:xfrm>
            <a:off x="0" y="4398523"/>
            <a:ext cx="12192000" cy="166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Slide - Yelllow">
  <p:cSld name="Phone Slide - Yelllow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/>
          <p:nvPr/>
        </p:nvSpPr>
        <p:spPr>
          <a:xfrm>
            <a:off x="6577123" y="0"/>
            <a:ext cx="5614877" cy="6858000"/>
          </a:xfrm>
          <a:custGeom>
            <a:avLst/>
            <a:gdLst/>
            <a:ahLst/>
            <a:cxnLst/>
            <a:rect l="l" t="t" r="r" b="b"/>
            <a:pathLst>
              <a:path w="3580946" h="10907713" extrusionOk="0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77123" y="1619604"/>
            <a:ext cx="4625130" cy="5238394"/>
          </a:xfrm>
          <a:custGeom>
            <a:avLst/>
            <a:gdLst/>
            <a:ahLst/>
            <a:cxnLst/>
            <a:rect l="l" t="t" r="r" b="b"/>
            <a:pathLst>
              <a:path w="4991918" h="5653816" extrusionOk="0">
                <a:moveTo>
                  <a:pt x="0" y="0"/>
                </a:moveTo>
                <a:lnTo>
                  <a:pt x="4991918" y="0"/>
                </a:lnTo>
                <a:lnTo>
                  <a:pt x="4991918" y="5653816"/>
                </a:lnTo>
                <a:lnTo>
                  <a:pt x="0" y="565381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4" name="Google Shape;54;p49"/>
          <p:cNvSpPr>
            <a:spLocks noGrp="1"/>
          </p:cNvSpPr>
          <p:nvPr>
            <p:ph type="pic" idx="2"/>
          </p:nvPr>
        </p:nvSpPr>
        <p:spPr>
          <a:xfrm>
            <a:off x="7020057" y="3028280"/>
            <a:ext cx="3691822" cy="3829719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9"/>
          <p:cNvSpPr txBox="1">
            <a:spLocks noGrp="1"/>
          </p:cNvSpPr>
          <p:nvPr>
            <p:ph type="body" idx="1"/>
          </p:nvPr>
        </p:nvSpPr>
        <p:spPr>
          <a:xfrm>
            <a:off x="481122" y="807487"/>
            <a:ext cx="561487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body" idx="3"/>
          </p:nvPr>
        </p:nvSpPr>
        <p:spPr>
          <a:xfrm>
            <a:off x="481124" y="1580692"/>
            <a:ext cx="5614877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Slide ">
  <p:cSld name="One Column Slide 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0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50"/>
          <p:cNvSpPr/>
          <p:nvPr/>
        </p:nvSpPr>
        <p:spPr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465666" y="1247754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465668" y="2020959"/>
            <a:ext cx="1126066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5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Slide ">
  <p:cSld name="Two Column Slide 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1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51"/>
          <p:cNvSpPr/>
          <p:nvPr/>
        </p:nvSpPr>
        <p:spPr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5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1"/>
          <p:cNvSpPr txBox="1">
            <a:spLocks noGrp="1"/>
          </p:cNvSpPr>
          <p:nvPr>
            <p:ph type="body" idx="1"/>
          </p:nvPr>
        </p:nvSpPr>
        <p:spPr>
          <a:xfrm>
            <a:off x="465666" y="1264687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2"/>
          </p:nvPr>
        </p:nvSpPr>
        <p:spPr>
          <a:xfrm>
            <a:off x="465668" y="2170587"/>
            <a:ext cx="1126066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Slide">
  <p:cSld name="Laptop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2"/>
          <p:cNvSpPr/>
          <p:nvPr/>
        </p:nvSpPr>
        <p:spPr>
          <a:xfrm flipH="1">
            <a:off x="0" y="0"/>
            <a:ext cx="5614877" cy="6858000"/>
          </a:xfrm>
          <a:custGeom>
            <a:avLst/>
            <a:gdLst/>
            <a:ahLst/>
            <a:cxnLst/>
            <a:rect l="l" t="t" r="r" b="b"/>
            <a:pathLst>
              <a:path w="3580946" h="10907713" extrusionOk="0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52"/>
          <p:cNvSpPr txBox="1">
            <a:spLocks noGrp="1"/>
          </p:cNvSpPr>
          <p:nvPr>
            <p:ph type="body" idx="1"/>
          </p:nvPr>
        </p:nvSpPr>
        <p:spPr>
          <a:xfrm>
            <a:off x="6381835" y="761961"/>
            <a:ext cx="5339109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body" idx="2"/>
          </p:nvPr>
        </p:nvSpPr>
        <p:spPr>
          <a:xfrm>
            <a:off x="6381838" y="1535166"/>
            <a:ext cx="5339108" cy="468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52"/>
          <p:cNvPicPr preferRelativeResize="0"/>
          <p:nvPr/>
        </p:nvPicPr>
        <p:blipFill rotWithShape="1">
          <a:blip r:embed="rId2">
            <a:alphaModFix/>
          </a:blip>
          <a:srcRect b="8549"/>
          <a:stretch/>
        </p:blipFill>
        <p:spPr>
          <a:xfrm>
            <a:off x="1102425" y="1054225"/>
            <a:ext cx="4761625" cy="5803775"/>
          </a:xfrm>
          <a:custGeom>
            <a:avLst/>
            <a:gdLst/>
            <a:ahLst/>
            <a:cxnLst/>
            <a:rect l="l" t="t" r="r" b="b"/>
            <a:pathLst>
              <a:path w="3809685" h="4643489" extrusionOk="0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4" name="Google Shape;74;p52"/>
          <p:cNvSpPr>
            <a:spLocks noGrp="1"/>
          </p:cNvSpPr>
          <p:nvPr>
            <p:ph type="pic" idx="3"/>
          </p:nvPr>
        </p:nvSpPr>
        <p:spPr>
          <a:xfrm>
            <a:off x="1493398" y="1538952"/>
            <a:ext cx="4106403" cy="529762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52"/>
          <p:cNvSpPr/>
          <p:nvPr/>
        </p:nvSpPr>
        <p:spPr>
          <a:xfrm>
            <a:off x="2260356" y="5548861"/>
            <a:ext cx="2556720" cy="541171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145425" tIns="72700" rIns="145425" bIns="72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52"/>
          <p:cNvSpPr txBox="1">
            <a:spLocks noGrp="1"/>
          </p:cNvSpPr>
          <p:nvPr>
            <p:ph type="body" idx="4"/>
          </p:nvPr>
        </p:nvSpPr>
        <p:spPr>
          <a:xfrm>
            <a:off x="1069978" y="5644074"/>
            <a:ext cx="4826517" cy="44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with logo">
  <p:cSld name="Photo Slide with log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3"/>
          <p:cNvSpPr/>
          <p:nvPr/>
        </p:nvSpPr>
        <p:spPr>
          <a:xfrm>
            <a:off x="0" y="1837056"/>
            <a:ext cx="12192000" cy="4571999"/>
          </a:xfrm>
          <a:custGeom>
            <a:avLst/>
            <a:gdLst/>
            <a:ahLst/>
            <a:cxnLst/>
            <a:rect l="l" t="t" r="r" b="b"/>
            <a:pathLst>
              <a:path w="7775575" h="7985044" extrusionOk="0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3"/>
          <p:cNvSpPr/>
          <p:nvPr/>
        </p:nvSpPr>
        <p:spPr>
          <a:xfrm>
            <a:off x="2" y="2285999"/>
            <a:ext cx="12192000" cy="4571999"/>
          </a:xfrm>
          <a:custGeom>
            <a:avLst/>
            <a:gdLst/>
            <a:ahLst/>
            <a:cxnLst/>
            <a:rect l="l" t="t" r="r" b="b"/>
            <a:pathLst>
              <a:path w="7775575" h="7985044" extrusionOk="0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53"/>
          <p:cNvSpPr>
            <a:spLocks noGrp="1"/>
          </p:cNvSpPr>
          <p:nvPr>
            <p:ph type="pic" idx="2"/>
          </p:nvPr>
        </p:nvSpPr>
        <p:spPr>
          <a:xfrm>
            <a:off x="-2" y="11714"/>
            <a:ext cx="12191998" cy="6246227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53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body" idx="1"/>
          </p:nvPr>
        </p:nvSpPr>
        <p:spPr>
          <a:xfrm>
            <a:off x="4838095" y="388754"/>
            <a:ext cx="3350570" cy="44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body" idx="3"/>
          </p:nvPr>
        </p:nvSpPr>
        <p:spPr>
          <a:xfrm>
            <a:off x="4838095" y="1014676"/>
            <a:ext cx="6863977" cy="111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5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458" y="4317283"/>
            <a:ext cx="2389841" cy="218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2">
  <p:cSld name="Photo Slide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2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54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body" idx="1"/>
          </p:nvPr>
        </p:nvSpPr>
        <p:spPr>
          <a:xfrm>
            <a:off x="-1" y="3635354"/>
            <a:ext cx="12192002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body" idx="3"/>
          </p:nvPr>
        </p:nvSpPr>
        <p:spPr>
          <a:xfrm>
            <a:off x="0" y="4398523"/>
            <a:ext cx="12192000" cy="166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0nJdZA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exels.com/photo/young-positive-lady-showing-photos-on-smartphone-to-senior-man-while-sitting-at-laptop-3823542/?utm_content=attributionCopyText&amp;utm_medium=referral&amp;utm_source=pexels" TargetMode="External"/><Relationship Id="rId5" Type="http://schemas.openxmlformats.org/officeDocument/2006/relationships/hyperlink" Target="https://www.pexels.com/@olly?utm_content=attributionCopyText&amp;utm_medium=referral&amp;utm_source=pexels" TargetMode="Externa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clevelandart.org/artlens-gallery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webindex.com/hubfs/Downloads/Millennials_Report_2019.pdf?utm_campaign=Millennials%20report%202019&amp;utm_source=hs_automation&amp;utm_medium=email&amp;utm_content=73381864&amp;_hsmi=7338186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exels.com/photo/photo-of-woman-wearing-turtleneck-top-2777898/?utm_content=attributionCopyText&amp;utm_medium=referral&amp;utm_source=pexels" TargetMode="External"/><Relationship Id="rId4" Type="http://schemas.openxmlformats.org/officeDocument/2006/relationships/hyperlink" Target="https://www.pexels.com/@alipazani?utm_content=attributionCopyText&amp;utm_medium=referral&amp;utm_source=pexe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exels.com/photo/person-holding-iphone-showing-social-networks-folder-607812/?utm_content=attributionCopyText&amp;utm_medium=referral&amp;utm_source=pexels" TargetMode="External"/><Relationship Id="rId4" Type="http://schemas.openxmlformats.org/officeDocument/2006/relationships/hyperlink" Target="https://www.pexels.com/@tracy-le-blanc-67789?utm_content=attributionCopyText&amp;utm_medium=referral&amp;utm_source=pexel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hive.co.uk/resources/how-a-local-museum-used-data-and-insights-to-develop-a-focused-digital-content-pla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photo/letters-on-wooden-cubes-6732757/?utm_content=attributionCopyText&amp;utm_medium=referral&amp;utm_source=pexels" TargetMode="External"/><Relationship Id="rId5" Type="http://schemas.openxmlformats.org/officeDocument/2006/relationships/hyperlink" Target="https://www.pexels.com/@ann-h-45017?utm_content=attributionCopyText&amp;utm_medium=referral&amp;utm_source=pexels" TargetMode="Externa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im-museums.co.uk/wp-content/uploads/2020/04/Understanding-Your-Audiences-2020-1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uffer.com/library/social-media-analytics-tools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exels.com/photo/black-samsung-tablet-computer-106344/?utm_content=attributionCopyText&amp;utm_medium=referral&amp;utm_source=pexels" TargetMode="External"/><Relationship Id="rId5" Type="http://schemas.openxmlformats.org/officeDocument/2006/relationships/hyperlink" Target="https://www.pexels.com/@wdnet?utm_content=attributionCopyText&amp;utm_medium=referral&amp;utm_source=pexels" TargetMode="External"/><Relationship Id="rId4" Type="http://schemas.openxmlformats.org/officeDocument/2006/relationships/hyperlink" Target="https://buffer.com/resources/social-media-audienc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exels.com/photo/man-holding-a-megaphone-3851254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ds-stories?utm_content=attributionCopyText&amp;utm_medium=referral&amp;utm_source=pexels" TargetMode="External"/><Relationship Id="rId2" Type="http://schemas.openxmlformats.org/officeDocument/2006/relationships/hyperlink" Target="https://www.transcendstrategic.com/blog/2019/10/28/personas-and-designing-the-ideal-museum-experience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hyperlink" Target="https://www.pexels.com/photo/a-few-pieces-of-post-its-in-assorted-colors-stuck-on-a-white-wall-6991352/?utm_content=attributionCopyText&amp;utm_medium=referral&amp;utm_source=pexel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hyperlink" Target="https://www.youtube.com/watch?v=DvV7ZcRVQ4g" TargetMode="External"/><Relationship Id="rId4" Type="http://schemas.openxmlformats.org/officeDocument/2006/relationships/hyperlink" Target="https://www.revelx.co/canvases/persona-canva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pexels.com/photo/photo-of-a-man-sitting-under-the-tree-737586/?utm_content=attributionCopyText&amp;utm_medium=referral&amp;utm_source=pexels" TargetMode="External"/><Relationship Id="rId4" Type="http://schemas.openxmlformats.org/officeDocument/2006/relationships/hyperlink" Target="https://www.pexels.com/@samsilitongajr?utm_content=attributionCopyText&amp;utm_medium=referral&amp;utm_source=pexel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brain-inscription-on-container-on-head-of-faceless-woman-7203724/?utm_content=attributionCopyText&amp;utm_medium=referral&amp;utm_source=pexels" TargetMode="External"/><Relationship Id="rId4" Type="http://schemas.openxmlformats.org/officeDocument/2006/relationships/hyperlink" Target="https://www.pexels.com/@shvets-production?utm_content=attributionCopyText&amp;utm_medium=referral&amp;utm_source=pexe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exels.com/photo/people-taking-picture-of-a-painting-of-mona-lisa-with-face-mask-395798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photo-of-a-man-sitting-in-front-of-a-camera-2531552/?utm_content=attributionCopyText&amp;utm_medium=referral&amp;utm_source=pexels" TargetMode="External"/><Relationship Id="rId4" Type="http://schemas.openxmlformats.org/officeDocument/2006/relationships/hyperlink" Target="https://www.pexels.com/@rodrigo-souza-1275988?utm_content=attributionCopyText&amp;utm_medium=referral&amp;utm_source=pexel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question-marks-on-paper-crafts-5428833/?utm_content=attributionCopyText&amp;utm_medium=referral&amp;utm_source=pexels" TargetMode="External"/><Relationship Id="rId4" Type="http://schemas.openxmlformats.org/officeDocument/2006/relationships/hyperlink" Target="https://www.pexels.com/@olyakobruseva?utm_content=attributionCopyText&amp;utm_medium=referral&amp;utm_source=pexel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9HwpR3Njq00" TargetMode="External"/><Relationship Id="rId4" Type="http://schemas.openxmlformats.org/officeDocument/2006/relationships/hyperlink" Target="https://cultureconnectme.com/practicum-vo-1-empathy-map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eartofthecustomer.com/customer-experience-journey-map-the-top-10-requirement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hyperlink" Target="Photo%20by%20Monstera:%20https:/www.pexels.com/photo/kids-worksheet-with-solved-maze-placed-on-table-with-pen-7352866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gagingplaces.files.wordpress.com/2013/09/journey-mapping-for-arts-organisations-free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polina-zimmerman?utm_content=attributionCopyText&amp;utm_medium=referral&amp;utm_source=pexels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exels.com/photo/notes-on-board-3782236/?utm_content=attributionCopyText&amp;utm_medium=referral&amp;utm_source=pexel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m.ac.uk/collections?type=featured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twitter.com/TheMER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landart.org/artlens-gallery/artlens-app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udienceofthefuture.live/wp-content/uploads/2020/07/Audience-of-the-Future_The-Immersive-Journey-Report_July-2020.pdf" TargetMode="External"/><Relationship Id="rId5" Type="http://schemas.openxmlformats.org/officeDocument/2006/relationships/hyperlink" Target="https://blog.museunacional.cat/en/visitor-journey-mapping-walking-in-our-visitors-shoes/" TargetMode="Externa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trends.google.com/trends/" TargetMode="External"/><Relationship Id="rId7" Type="http://schemas.openxmlformats.org/officeDocument/2006/relationships/hyperlink" Target="https://www.facebook.com/business/insights/tools/audience-insight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hyperlink" Target="https://analytics.google.com/analytics/web/" TargetMode="Externa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ulturehive.co.uk/resources/culture-in-lockdown-part-1-we-can-do-digital-can-we-do-strategy/" TargetMode="External"/><Relationship Id="rId3" Type="http://schemas.openxmlformats.org/officeDocument/2006/relationships/hyperlink" Target="https://cutt.ly/DQnUvg1" TargetMode="External"/><Relationship Id="rId7" Type="http://schemas.openxmlformats.org/officeDocument/2006/relationships/hyperlink" Target="https://cutt.ly/LnJdLqp" TargetMode="External"/><Relationship Id="rId12" Type="http://schemas.openxmlformats.org/officeDocument/2006/relationships/hyperlink" Target="https://cutt.ly/SQnJZ2c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ultureconnectme.com/practicum-vo-1-empathy-maps/" TargetMode="External"/><Relationship Id="rId11" Type="http://schemas.openxmlformats.org/officeDocument/2006/relationships/hyperlink" Target="https://cutt.ly/7QnKH16" TargetMode="External"/><Relationship Id="rId5" Type="http://schemas.openxmlformats.org/officeDocument/2006/relationships/hyperlink" Target="https://cutt.ly/RnJdJve" TargetMode="External"/><Relationship Id="rId10" Type="http://schemas.openxmlformats.org/officeDocument/2006/relationships/hyperlink" Target="https://cutt.ly/0nJdZAP" TargetMode="External"/><Relationship Id="rId4" Type="http://schemas.openxmlformats.org/officeDocument/2006/relationships/hyperlink" Target="https://cutt.ly/snJdFZa" TargetMode="External"/><Relationship Id="rId9" Type="http://schemas.openxmlformats.org/officeDocument/2006/relationships/hyperlink" Target="https://cutt.ly/EQnKSNX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audienceagency.org/resources/guide-segmentation-made-simpl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exels.com/photo/bird-s-eye-view-of-group-of-people-1299086/?utm_content=attributionCopyText&amp;utm_medium=referral&amp;utm_source=pexels" TargetMode="External"/><Relationship Id="rId5" Type="http://schemas.openxmlformats.org/officeDocument/2006/relationships/hyperlink" Target="https://www.pexels.com/@san-fermin-pamplona-549332?utm_content=attributionCopyText&amp;utm_medium=referral&amp;utm_source=pexels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cendstrategic.com/blog/2019/10/28/personas-and-designing-the-ideal-museum-experienc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7AA55235-BF03-B149-8853-9F3B0035E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AC36BD6-7D4F-F64E-8774-469B8B070651}"/>
              </a:ext>
            </a:extLst>
          </p:cNvPr>
          <p:cNvSpPr/>
          <p:nvPr/>
        </p:nvSpPr>
        <p:spPr>
          <a:xfrm>
            <a:off x="-2" y="0"/>
            <a:ext cx="12191998" cy="6858000"/>
          </a:xfrm>
          <a:custGeom>
            <a:avLst/>
            <a:gdLst>
              <a:gd name="connsiteX0" fmla="*/ 0 w 12191998"/>
              <a:gd name="connsiteY0" fmla="*/ 6530621 h 6858000"/>
              <a:gd name="connsiteX1" fmla="*/ 12191998 w 12191998"/>
              <a:gd name="connsiteY1" fmla="*/ 6530621 h 6858000"/>
              <a:gd name="connsiteX2" fmla="*/ 12191998 w 12191998"/>
              <a:gd name="connsiteY2" fmla="*/ 6858000 h 6858000"/>
              <a:gd name="connsiteX3" fmla="*/ 0 w 12191998"/>
              <a:gd name="connsiteY3" fmla="*/ 6858000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5881800 h 6858000"/>
              <a:gd name="connsiteX7" fmla="*/ 0 w 12191998"/>
              <a:gd name="connsiteY7" fmla="*/ 58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0" y="6530621"/>
                </a:moveTo>
                <a:lnTo>
                  <a:pt x="12191998" y="6530621"/>
                </a:lnTo>
                <a:lnTo>
                  <a:pt x="1219199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881800"/>
                </a:lnTo>
                <a:lnTo>
                  <a:pt x="0" y="5881800"/>
                </a:lnTo>
                <a:close/>
              </a:path>
            </a:pathLst>
          </a:cu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3A1E04-471E-184A-BA0C-085D7B11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36" y="1059326"/>
            <a:ext cx="3014729" cy="2752579"/>
          </a:xfrm>
          <a:prstGeom prst="rect">
            <a:avLst/>
          </a:prstGeom>
        </p:spPr>
      </p:pic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6222A13-01CF-CF49-A8F4-7F2674C0CCD4}"/>
              </a:ext>
            </a:extLst>
          </p:cNvPr>
          <p:cNvSpPr txBox="1">
            <a:spLocks/>
          </p:cNvSpPr>
          <p:nvPr/>
        </p:nvSpPr>
        <p:spPr>
          <a:xfrm>
            <a:off x="-111969" y="4312988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solidFill>
                  <a:schemeClr val="bg1"/>
                </a:solidFill>
                <a:latin typeface="Avenir Black" panose="020B0604020202020204" charset="-18"/>
              </a:rPr>
              <a:t>Modul 4</a:t>
            </a:r>
            <a:endParaRPr lang="en-US" sz="5400" dirty="0">
              <a:solidFill>
                <a:schemeClr val="bg1"/>
              </a:solidFill>
              <a:latin typeface="Avenir Black" panose="020B0604020202020204" charset="-18"/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249A4674-3D06-344E-A89A-908CE4B6DFD9}"/>
              </a:ext>
            </a:extLst>
          </p:cNvPr>
          <p:cNvSpPr txBox="1">
            <a:spLocks/>
          </p:cNvSpPr>
          <p:nvPr/>
        </p:nvSpPr>
        <p:spPr>
          <a:xfrm>
            <a:off x="0" y="5103167"/>
            <a:ext cx="12192000" cy="3940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77751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43794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850"/>
              </a:spcBef>
              <a:buClr>
                <a:schemeClr val="lt1"/>
              </a:buClr>
              <a:buSzPts val="4800"/>
            </a:pPr>
            <a:r>
              <a:rPr lang="en-GB" sz="40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Razumevanje</a:t>
            </a:r>
            <a:r>
              <a:rPr lang="en-GB" sz="40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občinstva</a:t>
            </a:r>
            <a:r>
              <a:rPr lang="en-GB" sz="40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sl-SI" sz="40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obogatenega</a:t>
            </a:r>
            <a:r>
              <a:rPr lang="en-GB" sz="40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turizma</a:t>
            </a:r>
            <a:endParaRPr lang="en-GB" sz="40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0A3469-BFB1-2E4D-A3DA-4A7D1620831A}"/>
              </a:ext>
            </a:extLst>
          </p:cNvPr>
          <p:cNvSpPr txBox="1"/>
          <p:nvPr/>
        </p:nvSpPr>
        <p:spPr>
          <a:xfrm>
            <a:off x="3364992" y="6339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1;p9">
            <a:extLst>
              <a:ext uri="{FF2B5EF4-FFF2-40B4-BE49-F238E27FC236}">
                <a16:creationId xmlns:a16="http://schemas.microsoft.com/office/drawing/2014/main" id="{DFB394DE-7D59-4B95-AB39-110BD7D76FA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64081" y="907523"/>
            <a:ext cx="8971218" cy="595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>
                <a:srgbClr val="171616"/>
              </a:buClr>
            </a:pP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Raziskovalci</a:t>
            </a:r>
            <a:endParaRPr lang="en-GB" b="1" dirty="0">
              <a:solidFill>
                <a:srgbClr val="E437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None/>
            </a:pP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To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vrsto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obiskovalcev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vodita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radovednost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želja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da bi se z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zanimivimi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izkušnjami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naučili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kaj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novega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V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muzeju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ali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kraju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ne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iščejo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posebnih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stvari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temveč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uživajo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v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izkušnji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Zato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želijo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vsakem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obisku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najti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nekaj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novega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Še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posebej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cenijo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digitalna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interaktivna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orodja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ki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lahko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izboljšajo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naredijo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izkušnjo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edinstveno</a:t>
            </a:r>
            <a:r>
              <a:rPr lang="en-GB" dirty="0">
                <a:solidFill>
                  <a:srgbClr val="171616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None/>
            </a:pPr>
            <a:endParaRPr lang="sl-SI" dirty="0">
              <a:solidFill>
                <a:srgbClr val="171616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None/>
            </a:pPr>
            <a:endParaRPr lang="en-GB" dirty="0">
              <a:solidFill>
                <a:srgbClr val="171616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0" indent="0">
              <a:buClr>
                <a:srgbClr val="171616"/>
              </a:buClr>
            </a:pP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Pospeševalci</a:t>
            </a:r>
            <a:endParaRPr lang="sl-SI" b="1" dirty="0">
              <a:solidFill>
                <a:srgbClr val="E437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171616"/>
              </a:buClr>
            </a:pP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Pospeševalce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želja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deljenju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znanja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izkušenj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drugimi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ljudmi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splošno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učitelji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starši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želijo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omogočiti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dobro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Všeč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eksponati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privlačni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širšo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brez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Navdušite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»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nagrado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muzej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pripeljali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preprosto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sporočilo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»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hvala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«).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0ADE0372-0D70-44A7-AB2E-811205E4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299" y="1507737"/>
            <a:ext cx="2595846" cy="1995845"/>
          </a:xfrm>
          <a:prstGeom prst="rect">
            <a:avLst/>
          </a:prstGeom>
        </p:spPr>
      </p:pic>
      <p:pic>
        <p:nvPicPr>
          <p:cNvPr id="15" name="Picture 14" descr="A group of people in a library&#10;&#10;Description automatically generated with medium confidence">
            <a:extLst>
              <a:ext uri="{FF2B5EF4-FFF2-40B4-BE49-F238E27FC236}">
                <a16:creationId xmlns:a16="http://schemas.microsoft.com/office/drawing/2014/main" id="{C9B2D054-BAA3-48B5-A3F3-CAA95413E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476" y="4249190"/>
            <a:ext cx="2595846" cy="2202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1C9F66-79C1-47FA-8E0B-D6EFECC47881}"/>
              </a:ext>
            </a:extLst>
          </p:cNvPr>
          <p:cNvSpPr txBox="1"/>
          <p:nvPr/>
        </p:nvSpPr>
        <p:spPr>
          <a:xfrm>
            <a:off x="464081" y="107830"/>
            <a:ext cx="956417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Makrokategorije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kulturnih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obiskovalc</a:t>
            </a:r>
            <a:r>
              <a:rPr lang="sl-SI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ev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470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taking a selfie in front of the eiffel tower&#10;&#10;Description automatically generated">
            <a:extLst>
              <a:ext uri="{FF2B5EF4-FFF2-40B4-BE49-F238E27FC236}">
                <a16:creationId xmlns:a16="http://schemas.microsoft.com/office/drawing/2014/main" id="{6E1C06DA-D718-478C-BEDE-2C280AB72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022" y="3251662"/>
            <a:ext cx="3851994" cy="3635875"/>
          </a:xfrm>
          <a:prstGeom prst="rect">
            <a:avLst/>
          </a:prstGeom>
        </p:spPr>
      </p:pic>
      <p:sp>
        <p:nvSpPr>
          <p:cNvPr id="179" name="Google Shape;179;p10"/>
          <p:cNvSpPr/>
          <p:nvPr/>
        </p:nvSpPr>
        <p:spPr>
          <a:xfrm>
            <a:off x="3651634" y="1"/>
            <a:ext cx="4888733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0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 dirty="0"/>
          </a:p>
        </p:txBody>
      </p:sp>
      <p:sp>
        <p:nvSpPr>
          <p:cNvPr id="182" name="Google Shape;182;p10"/>
          <p:cNvSpPr txBox="1">
            <a:spLocks noGrp="1"/>
          </p:cNvSpPr>
          <p:nvPr>
            <p:ph type="body" idx="2"/>
          </p:nvPr>
        </p:nvSpPr>
        <p:spPr>
          <a:xfrm>
            <a:off x="465666" y="876501"/>
            <a:ext cx="11722254" cy="242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90000"/>
              </a:lnSpc>
              <a:buClr>
                <a:srgbClr val="E43794"/>
              </a:buClr>
              <a:buSzPts val="3600"/>
            </a:pPr>
            <a:r>
              <a:rPr lang="sl-SI" sz="3200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Strokovnjaki</a:t>
            </a:r>
            <a:r>
              <a:rPr lang="en-GB" sz="3200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3200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ljubitelji</a:t>
            </a:r>
            <a:endParaRPr lang="sl-SI" sz="3200" b="1" dirty="0">
              <a:solidFill>
                <a:srgbClr val="E437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90000"/>
              </a:lnSpc>
              <a:buClr>
                <a:srgbClr val="E43794"/>
              </a:buClr>
              <a:buSzPts val="3600"/>
            </a:pP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To so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strokovni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obiskovalci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ki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jih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njihovem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delu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ali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hobiju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zanima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raziskovanje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določenih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elementov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Motivira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jih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želja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po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poglobljenem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znanju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svoji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temi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zato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cenijo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oglede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strokovnjaki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delavnice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Navdušite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jih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interaktivnimi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izkušnjami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ki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jim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omogočajo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nove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vpoglede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odgovore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vprašanja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465666" y="3429001"/>
            <a:ext cx="7906356" cy="2912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3200" b="1" dirty="0" err="1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Iskalci</a:t>
            </a:r>
            <a:r>
              <a:rPr lang="en-GB" sz="3200" b="1" dirty="0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3200" b="1" dirty="0" err="1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izkušenj</a:t>
            </a:r>
            <a:endParaRPr lang="sl-SI" sz="3200" b="1" dirty="0">
              <a:solidFill>
                <a:srgbClr val="E43794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lvl="0"/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Iskalci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izkušenj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gledajo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muzeje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kot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destinacije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ki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jih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želijo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dodati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svoj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seznam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 Na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splošno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so</a:t>
            </a:r>
            <a:r>
              <a:rPr lang="sl-SI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to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turisti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ki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želijo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doživeti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nekaj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o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čemer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bodo lahko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re</a:t>
            </a:r>
            <a:r>
              <a:rPr lang="sl-SI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kli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"to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sem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naredil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".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Pritegnejo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jih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najbolj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vpadljive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stvari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ki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jih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fotografirajo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delijo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svojih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profilih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družbenih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omrežjih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Radi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imajo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jasen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zemljevid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kje</a:t>
            </a:r>
            <a:r>
              <a:rPr lang="sl-SI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so</a:t>
            </a:r>
            <a:r>
              <a:rPr lang="sl-SI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označene točke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»</a:t>
            </a:r>
            <a:r>
              <a:rPr lang="en-GB" sz="2400" b="0" i="0" dirty="0" err="1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obvez</a:t>
            </a:r>
            <a:r>
              <a:rPr lang="sl-SI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e</a:t>
            </a:r>
            <a:r>
              <a:rPr lang="en-GB" sz="2400" b="0" i="0" dirty="0">
                <a:solidFill>
                  <a:srgbClr val="3A3838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 ogled«.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endParaRPr sz="2400" b="0" i="0" dirty="0">
              <a:solidFill>
                <a:srgbClr val="7F7F7F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478845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Makrokategorije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kulturnih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obiskovalcev</a:t>
            </a:r>
            <a:endParaRPr lang="en-GB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bench looking at art on the wall&#10;&#10;Description automatically generated with low confidence">
            <a:extLst>
              <a:ext uri="{FF2B5EF4-FFF2-40B4-BE49-F238E27FC236}">
                <a16:creationId xmlns:a16="http://schemas.microsoft.com/office/drawing/2014/main" id="{A376CCA2-23DC-4DCF-A868-FA5041CBE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61"/>
          <a:stretch/>
        </p:blipFill>
        <p:spPr>
          <a:xfrm>
            <a:off x="331817" y="3296288"/>
            <a:ext cx="3940455" cy="3575151"/>
          </a:xfrm>
          <a:prstGeom prst="rect">
            <a:avLst/>
          </a:prstGeom>
        </p:spPr>
      </p:pic>
      <p:sp>
        <p:nvSpPr>
          <p:cNvPr id="200" name="Google Shape;200;p12"/>
          <p:cNvSpPr/>
          <p:nvPr/>
        </p:nvSpPr>
        <p:spPr>
          <a:xfrm>
            <a:off x="3651634" y="1"/>
            <a:ext cx="4888733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04" name="Google Shape;204;p12"/>
          <p:cNvSpPr txBox="1"/>
          <p:nvPr/>
        </p:nvSpPr>
        <p:spPr>
          <a:xfrm>
            <a:off x="371650" y="50232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Makrokategorije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kulturnih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obiskovalcev</a:t>
            </a:r>
            <a:endParaRPr lang="en-GB" sz="3600" dirty="0"/>
          </a:p>
        </p:txBody>
      </p:sp>
      <p:sp>
        <p:nvSpPr>
          <p:cNvPr id="7" name="Google Shape;193;p11">
            <a:extLst>
              <a:ext uri="{FF2B5EF4-FFF2-40B4-BE49-F238E27FC236}">
                <a16:creationId xmlns:a16="http://schemas.microsoft.com/office/drawing/2014/main" id="{7737F45D-30BD-40DB-8889-8D5E3FF24573}"/>
              </a:ext>
            </a:extLst>
          </p:cNvPr>
          <p:cNvSpPr txBox="1">
            <a:spLocks/>
          </p:cNvSpPr>
          <p:nvPr/>
        </p:nvSpPr>
        <p:spPr>
          <a:xfrm>
            <a:off x="290814" y="1313167"/>
            <a:ext cx="11422341" cy="176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Clr>
                <a:srgbClr val="3A3838"/>
              </a:buClr>
            </a:pP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dojemajo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obnovitvene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kjer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oddahnejo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vsakdanjega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življenja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privoščijo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kontemplativno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Še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posebej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uživajo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mirnih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obiskanih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kotičkih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muzejev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kjer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trenutek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ustavijo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premišljujejo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umetniških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občutijo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navdih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Polnilci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želijo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vedeti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kdaj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v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muzeju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najmanj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ljudi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ustrezno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načrtujejo</a:t>
            </a:r>
            <a:r>
              <a:rPr lang="en-GB" dirty="0">
                <a:solidFill>
                  <a:srgbClr val="3A3838"/>
                </a:solidFill>
                <a:latin typeface="Avenir" panose="020B0604020202020204" charset="0"/>
                <a:cs typeface="Avenir" panose="020B0604020202020204" charset="0"/>
              </a:rPr>
              <a:t>.</a:t>
            </a:r>
            <a:r>
              <a:rPr lang="en-GB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Clr>
                <a:srgbClr val="3A3838"/>
              </a:buClr>
            </a:pPr>
            <a:endParaRPr lang="en-GB" b="1" dirty="0">
              <a:solidFill>
                <a:srgbClr val="3A38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3A3838"/>
              </a:buClr>
            </a:pPr>
            <a:endParaRPr lang="en-GB" b="1" dirty="0">
              <a:solidFill>
                <a:srgbClr val="3A38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92;p11">
            <a:extLst>
              <a:ext uri="{FF2B5EF4-FFF2-40B4-BE49-F238E27FC236}">
                <a16:creationId xmlns:a16="http://schemas.microsoft.com/office/drawing/2014/main" id="{E063DB85-0A49-4E15-A5FA-F56A7E645C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0" y="780957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sl-SI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Polnilci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endParaRPr dirty="0"/>
          </a:p>
        </p:txBody>
      </p:sp>
      <p:sp>
        <p:nvSpPr>
          <p:cNvPr id="12" name="Google Shape;202;p12">
            <a:extLst>
              <a:ext uri="{FF2B5EF4-FFF2-40B4-BE49-F238E27FC236}">
                <a16:creationId xmlns:a16="http://schemas.microsoft.com/office/drawing/2014/main" id="{91858ABB-1CDA-450B-B9EF-1922C9D9B6A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69178" y="3490608"/>
            <a:ext cx="7063140" cy="317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ciljno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občinstvo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segmentirate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glede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glavni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motiv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lahko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oblikujete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novo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izkušnjo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s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katero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veliko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lažje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po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vezali.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poskrbite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ovir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želite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primer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ciljati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iskalce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izkušenj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ogled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zasnovali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</a:t>
            </a:r>
            <a:r>
              <a:rPr lang="sl-SI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peševalce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 ta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potencialnih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vas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zaprt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 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13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E52B7B"/>
                </a:solidFill>
              </a:rPr>
              <a:t>02 </a:t>
            </a:r>
            <a:r>
              <a:rPr lang="it-IT" sz="3600" b="1" dirty="0" err="1">
                <a:solidFill>
                  <a:srgbClr val="E52B7B"/>
                </a:solidFill>
              </a:rPr>
              <a:t>Digitalni</a:t>
            </a:r>
            <a:r>
              <a:rPr lang="it-IT" sz="3600" b="1" dirty="0">
                <a:solidFill>
                  <a:srgbClr val="E52B7B"/>
                </a:solidFill>
              </a:rPr>
              <a:t> </a:t>
            </a:r>
            <a:r>
              <a:rPr lang="it-IT" sz="3600" b="1" dirty="0" err="1">
                <a:solidFill>
                  <a:srgbClr val="E52B7B"/>
                </a:solidFill>
              </a:rPr>
              <a:t>domačini</a:t>
            </a:r>
            <a:r>
              <a:rPr lang="it-IT" sz="3600" b="1" dirty="0">
                <a:solidFill>
                  <a:srgbClr val="E52B7B"/>
                </a:solidFill>
              </a:rPr>
              <a:t> in</a:t>
            </a:r>
            <a:endParaRPr lang="sl-SI" sz="3600" b="1" dirty="0">
              <a:solidFill>
                <a:srgbClr val="E52B7B"/>
              </a:solidFill>
            </a:endParaRPr>
          </a:p>
          <a:p>
            <a:r>
              <a:rPr lang="it-IT" sz="3600" b="1" dirty="0" err="1">
                <a:solidFill>
                  <a:srgbClr val="E52B7B"/>
                </a:solidFill>
              </a:rPr>
              <a:t>digitalni</a:t>
            </a:r>
            <a:r>
              <a:rPr lang="it-IT" sz="3600" b="1" dirty="0">
                <a:solidFill>
                  <a:srgbClr val="E52B7B"/>
                </a:solidFill>
              </a:rPr>
              <a:t> </a:t>
            </a:r>
            <a:r>
              <a:rPr lang="it-IT" sz="3600" b="1" dirty="0" err="1">
                <a:solidFill>
                  <a:srgbClr val="E52B7B"/>
                </a:solidFill>
              </a:rPr>
              <a:t>priseljenci</a:t>
            </a:r>
            <a:endParaRPr lang="en-GB" sz="3600" b="1" dirty="0">
              <a:solidFill>
                <a:srgbClr val="E52B7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>
            <a:spLocks noGrp="1"/>
          </p:cNvSpPr>
          <p:nvPr>
            <p:ph type="body" idx="1"/>
          </p:nvPr>
        </p:nvSpPr>
        <p:spPr>
          <a:xfrm>
            <a:off x="389681" y="244602"/>
            <a:ext cx="561487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it-IT" dirty="0" err="1"/>
              <a:t>Digitalni</a:t>
            </a:r>
            <a:r>
              <a:rPr lang="it-IT" dirty="0"/>
              <a:t> </a:t>
            </a:r>
            <a:r>
              <a:rPr lang="it-IT" dirty="0" err="1"/>
              <a:t>domačini</a:t>
            </a:r>
            <a:r>
              <a:rPr lang="it-IT" dirty="0"/>
              <a:t> in </a:t>
            </a:r>
            <a:r>
              <a:rPr lang="it-IT" dirty="0" err="1"/>
              <a:t>digitalni</a:t>
            </a:r>
            <a:r>
              <a:rPr lang="it-IT" dirty="0"/>
              <a:t> </a:t>
            </a:r>
            <a:r>
              <a:rPr lang="it-IT" dirty="0" err="1"/>
              <a:t>priseljenci</a:t>
            </a:r>
            <a:endParaRPr dirty="0"/>
          </a:p>
        </p:txBody>
      </p:sp>
      <p:sp>
        <p:nvSpPr>
          <p:cNvPr id="221" name="Google Shape;221;p14"/>
          <p:cNvSpPr txBox="1">
            <a:spLocks noGrp="1"/>
          </p:cNvSpPr>
          <p:nvPr>
            <p:ph type="body" idx="3"/>
          </p:nvPr>
        </p:nvSpPr>
        <p:spPr>
          <a:xfrm>
            <a:off x="350491" y="1326418"/>
            <a:ext cx="6324628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motivacija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bistvena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oblikovanje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prave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ponudbe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obiskovalce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pomemben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dejavnik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ki ga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treba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upoštevati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tudi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starostni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profil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Pristop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vašega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občinstva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digitaln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kultur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močno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razlikuje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glede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generacijo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ki ji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pripada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>
              <a:solidFill>
                <a:srgbClr val="3A38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bi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razumeli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generacijsko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razliko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občinstvo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razdelimo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sl-SI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ačine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priseljence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skladu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definicijo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jo je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oblikoval</a:t>
            </a:r>
            <a:r>
              <a:rPr lang="sl-SI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Profesor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Prensky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3A38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doseganje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dveh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potrebne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različne</a:t>
            </a:r>
            <a:r>
              <a:rPr lang="en-GB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strategije</a:t>
            </a:r>
            <a:r>
              <a:rPr lang="sl-SI" b="0" dirty="0">
                <a:solidFill>
                  <a:srgbClr val="3A38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Placeholder 4" descr="Two people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CA461B66-3AAE-4016-ACB6-27E9891F866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/>
          <a:srcRect l="19907" r="18504"/>
          <a:stretch/>
        </p:blipFill>
        <p:spPr>
          <a:xfrm>
            <a:off x="7137919" y="3028281"/>
            <a:ext cx="3582954" cy="382971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ADE76-740A-4720-B71E-4044EA802CC3}"/>
              </a:ext>
            </a:extLst>
          </p:cNvPr>
          <p:cNvSpPr txBox="1"/>
          <p:nvPr/>
        </p:nvSpPr>
        <p:spPr>
          <a:xfrm>
            <a:off x="11153671" y="6079253"/>
            <a:ext cx="894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Photo by </a:t>
            </a:r>
            <a:r>
              <a:rPr lang="en-GB" sz="800" b="1" i="0" u="none" strike="noStrike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Piacquadio</a:t>
            </a:r>
            <a:r>
              <a:rPr lang="en-GB" sz="800" b="0" i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 from </a:t>
            </a:r>
            <a:r>
              <a:rPr lang="en-GB" sz="800" b="1" i="0" u="none" strike="noStrike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body" idx="1"/>
          </p:nvPr>
        </p:nvSpPr>
        <p:spPr>
          <a:xfrm>
            <a:off x="295984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it-IT" dirty="0" err="1">
                <a:solidFill>
                  <a:schemeClr val="bg1"/>
                </a:solidFill>
              </a:rPr>
              <a:t>Digitalni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domačini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>
                <a:solidFill>
                  <a:schemeClr val="bg1"/>
                </a:solidFill>
              </a:rPr>
              <a:t>digitalni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priseljenci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29" name="Google Shape;229;p15"/>
          <p:cNvSpPr txBox="1">
            <a:spLocks noGrp="1"/>
          </p:cNvSpPr>
          <p:nvPr>
            <p:ph type="body" idx="2"/>
          </p:nvPr>
        </p:nvSpPr>
        <p:spPr>
          <a:xfrm>
            <a:off x="148812" y="877945"/>
            <a:ext cx="8943925" cy="284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GB" b="0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</a:t>
            </a:r>
            <a:r>
              <a:rPr lang="en-GB" b="0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sl-SI" b="0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ačini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so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ljudje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rojeni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devetdesetih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let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prejšnjega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stoletja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so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odraščali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okolju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katerem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tehnologija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prisotna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samega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začetka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njihovega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življenja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mlajši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ljudje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dobro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poznajo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tehnološki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jezik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aplikacije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zdaj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ključni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cvetočo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interaktivno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popkulturo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zato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pričakujejo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bodo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doživljanju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sodelovali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novimi</a:t>
            </a:r>
            <a:r>
              <a:rPr lang="en-GB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interaktivnimi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b="0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wearing a vr headset&#10;&#10;Description automatically generated with medium confidence">
            <a:extLst>
              <a:ext uri="{FF2B5EF4-FFF2-40B4-BE49-F238E27FC236}">
                <a16:creationId xmlns:a16="http://schemas.microsoft.com/office/drawing/2014/main" id="{93F5FDDA-257A-4714-B754-29574F218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3" t="9116" r="10720"/>
          <a:stretch/>
        </p:blipFill>
        <p:spPr>
          <a:xfrm>
            <a:off x="9272847" y="3690314"/>
            <a:ext cx="2930584" cy="3167686"/>
          </a:xfrm>
          <a:prstGeom prst="rect">
            <a:avLst/>
          </a:prstGeom>
        </p:spPr>
      </p:pic>
      <p:sp>
        <p:nvSpPr>
          <p:cNvPr id="8" name="Google Shape;229;p15">
            <a:extLst>
              <a:ext uri="{FF2B5EF4-FFF2-40B4-BE49-F238E27FC236}">
                <a16:creationId xmlns:a16="http://schemas.microsoft.com/office/drawing/2014/main" id="{5046F865-117A-47E6-86AD-FA411169FD45}"/>
              </a:ext>
            </a:extLst>
          </p:cNvPr>
          <p:cNvSpPr txBox="1">
            <a:spLocks/>
          </p:cNvSpPr>
          <p:nvPr/>
        </p:nvSpPr>
        <p:spPr>
          <a:xfrm>
            <a:off x="148812" y="3796071"/>
            <a:ext cx="8943925" cy="284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</a:pPr>
            <a:r>
              <a:rPr lang="en-GB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GB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</a:t>
            </a:r>
            <a:r>
              <a:rPr lang="en-GB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priseljenci</a:t>
            </a:r>
            <a:r>
              <a:rPr lang="en-GB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ljudje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so se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rodili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razširitvijo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tehnologij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so se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morali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digitalnega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jezika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naučiti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pozneje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življenju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Čeprav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večina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mere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seznanila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svetom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pogosto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ostajajo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preteklosti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saj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združujejo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tehnologije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starimi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navadami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priseljenci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strastni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posvojitelji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obogatenih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izdelkov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vendar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potrebujejo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naložb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spodbujanje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podporo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				</a:t>
            </a:r>
          </a:p>
        </p:txBody>
      </p:sp>
      <p:pic>
        <p:nvPicPr>
          <p:cNvPr id="5122" name="Picture 2" descr="Man With Binary Code Projected on His Face">
            <a:extLst>
              <a:ext uri="{FF2B5EF4-FFF2-40B4-BE49-F238E27FC236}">
                <a16:creationId xmlns:a16="http://schemas.microsoft.com/office/drawing/2014/main" id="{3DACE540-E6E9-45C6-81B3-56544624F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88" t="29933" r="25288" b="17125"/>
          <a:stretch/>
        </p:blipFill>
        <p:spPr bwMode="auto">
          <a:xfrm>
            <a:off x="8262851" y="675775"/>
            <a:ext cx="3929149" cy="31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57359-9026-4BC7-9F98-A2FC572FE5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27D34-4E96-4A1C-8613-710C7AE75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68" y="0"/>
            <a:ext cx="11260668" cy="631527"/>
          </a:xfrm>
        </p:spPr>
        <p:txBody>
          <a:bodyPr/>
          <a:lstStyle/>
          <a:p>
            <a:r>
              <a:rPr lang="en-GB" sz="3600" dirty="0" err="1">
                <a:solidFill>
                  <a:schemeClr val="bg1"/>
                </a:solidFill>
              </a:rPr>
              <a:t>Doseganje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digitalnih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dom</a:t>
            </a:r>
            <a:r>
              <a:rPr lang="sl-SI" sz="3600" dirty="0" err="1">
                <a:solidFill>
                  <a:schemeClr val="bg1"/>
                </a:solidFill>
              </a:rPr>
              <a:t>ačinov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B2F50-21DD-4523-9CBD-1E8890FC1AC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684163" y="1241698"/>
            <a:ext cx="6718766" cy="224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2800" b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pl-PL" sz="2800" b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Ne tekmujemo z drugimi muzeji. Tekmujemo z Netflixom</a:t>
            </a:r>
            <a:r>
              <a:rPr lang="en-GB" sz="2800" b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,”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2800" b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2800" b="1" i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Jane Alexander</a:t>
            </a:r>
            <a:r>
              <a:rPr lang="sl-SI" sz="2800" b="1" i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,</a:t>
            </a:r>
            <a:r>
              <a:rPr lang="en-GB" sz="2800" b="1" i="1" dirty="0">
                <a:solidFill>
                  <a:srgbClr val="D41A6A"/>
                </a:solidFill>
                <a:latin typeface="Avenir"/>
                <a:ea typeface="Avenir"/>
                <a:cs typeface="Avenir"/>
                <a:sym typeface="Avenir"/>
              </a:rPr>
              <a:t> Cleveland Museum of Art </a:t>
            </a:r>
          </a:p>
        </p:txBody>
      </p:sp>
      <p:sp>
        <p:nvSpPr>
          <p:cNvPr id="7" name="Google Shape;236;p16">
            <a:extLst>
              <a:ext uri="{FF2B5EF4-FFF2-40B4-BE49-F238E27FC236}">
                <a16:creationId xmlns:a16="http://schemas.microsoft.com/office/drawing/2014/main" id="{0F9F798B-DBD6-45EA-A218-099FE0C17C13}"/>
              </a:ext>
            </a:extLst>
          </p:cNvPr>
          <p:cNvSpPr txBox="1">
            <a:spLocks/>
          </p:cNvSpPr>
          <p:nvPr/>
        </p:nvSpPr>
        <p:spPr>
          <a:xfrm>
            <a:off x="375233" y="4011126"/>
            <a:ext cx="11260668" cy="262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7F7F7F"/>
              </a:buClr>
              <a:buSzPts val="2400"/>
            </a:pP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Študija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primera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umetnosti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Clevelandu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galerijo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ArtLens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doživljajsko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galerijo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gledalca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vključi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umetniškimi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mojstrovinami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spodbuja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sodelovanje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osebni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čustveni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ravni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Clr>
                <a:srgbClr val="7F7F7F"/>
              </a:buClr>
              <a:buSzPts val="2400"/>
            </a:pP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raziskovanje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razstavljenih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stalne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zbirke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muzeju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Clr>
                <a:srgbClr val="7F7F7F"/>
              </a:buClr>
              <a:buSzPts val="2400"/>
            </a:pP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en-GB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podrobnosti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https://www.clevelandart.org/artlens-gallery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The Cleveland Museum Studied How to Best Engage Visitors in the Age of  Netflix. Here's What They Found | Artnet News">
            <a:extLst>
              <a:ext uri="{FF2B5EF4-FFF2-40B4-BE49-F238E27FC236}">
                <a16:creationId xmlns:a16="http://schemas.microsoft.com/office/drawing/2014/main" id="{98B43953-53A1-7084-0047-79410C62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" y="1106160"/>
            <a:ext cx="4218495" cy="28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A9558522-9D16-8556-180E-AF696B1B9E0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1215" r="21215"/>
          <a:stretch>
            <a:fillRect/>
          </a:stretch>
        </p:blipFill>
        <p:spPr/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54F42D8-7A36-6444-28C7-069DF5D4D63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46308" y="1772613"/>
            <a:ext cx="5899579" cy="4108908"/>
          </a:xfrm>
        </p:spPr>
        <p:txBody>
          <a:bodyPr/>
          <a:lstStyle/>
          <a:p>
            <a:pPr algn="just">
              <a:buClr>
                <a:schemeClr val="dk1"/>
              </a:buClr>
              <a:buSzPts val="1100"/>
            </a:pP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Avenir" panose="020B0604020202020204" charset="0"/>
                <a:cs typeface="Avenir" panose="020B0604020202020204" charset="0"/>
              </a:rPr>
              <a:t> 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sl-SI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ačini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voljo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številne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dostop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vsebin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Navajeni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hitro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sprejemati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ukvarjati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vzporednimi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sprejeti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večopravilnost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življenjski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slog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</a:t>
            </a:r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razmišljanja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Clr>
                <a:schemeClr val="dk1"/>
              </a:buClr>
              <a:buSzPts val="1100"/>
            </a:pPr>
            <a:endParaRPr lang="en-GB" i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sl-SI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Digitizacija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dodatek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podjetja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se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ukvarjajo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kulturno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dediščino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postala</a:t>
            </a:r>
            <a:r>
              <a:rPr lang="sl-SI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bistveno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orodje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vključevanje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digitalnih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domačinov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obiskom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med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njim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po </a:t>
            </a:r>
            <a:r>
              <a:rPr lang="en-GB" b="1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njem</a:t>
            </a:r>
            <a:r>
              <a:rPr lang="en-GB" b="1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57359-9026-4BC7-9F98-A2FC572FE5B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889875" y="6561138"/>
            <a:ext cx="4302125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3287D10C-CE62-0B40-4CD3-2D358816C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321" y="566335"/>
            <a:ext cx="5899579" cy="631527"/>
          </a:xfrm>
        </p:spPr>
        <p:txBody>
          <a:bodyPr/>
          <a:lstStyle/>
          <a:p>
            <a:r>
              <a:rPr lang="sl-SI" dirty="0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  </a:t>
            </a:r>
            <a:r>
              <a:rPr lang="en-GB" dirty="0" err="1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Doseganje</a:t>
            </a:r>
            <a:r>
              <a:rPr lang="en-GB" dirty="0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digitalnih</a:t>
            </a:r>
            <a:r>
              <a:rPr lang="sl-SI" dirty="0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dom</a:t>
            </a:r>
            <a:r>
              <a:rPr lang="sl-SI" dirty="0" err="1">
                <a:solidFill>
                  <a:srgbClr val="D41A6A"/>
                </a:solidFill>
                <a:latin typeface="Avenir Black" panose="020B0604020202020204" charset="-18"/>
                <a:cs typeface="Calibri" panose="020F0502020204030204" pitchFamily="34" charset="0"/>
              </a:rPr>
              <a:t>ačinov</a:t>
            </a:r>
            <a:endParaRPr lang="en-GB" dirty="0">
              <a:solidFill>
                <a:srgbClr val="D41A6A"/>
              </a:solidFill>
              <a:latin typeface="Avenir Black" panose="020B0604020202020204" charset="-1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 txBox="1">
            <a:spLocks noGrp="1"/>
          </p:cNvSpPr>
          <p:nvPr>
            <p:ph type="body" idx="1"/>
          </p:nvPr>
        </p:nvSpPr>
        <p:spPr>
          <a:xfrm>
            <a:off x="6005568" y="232921"/>
            <a:ext cx="5339109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GB" dirty="0" err="1"/>
              <a:t>Vključevanje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dom</a:t>
            </a:r>
            <a:r>
              <a:rPr lang="sl-SI" dirty="0" err="1"/>
              <a:t>ačinov</a:t>
            </a:r>
            <a:endParaRPr dirty="0"/>
          </a:p>
        </p:txBody>
      </p:sp>
      <p:sp>
        <p:nvSpPr>
          <p:cNvPr id="244" name="Google Shape;244;p17"/>
          <p:cNvSpPr txBox="1">
            <a:spLocks noGrp="1"/>
          </p:cNvSpPr>
          <p:nvPr>
            <p:ph type="body" idx="2"/>
          </p:nvPr>
        </p:nvSpPr>
        <p:spPr>
          <a:xfrm>
            <a:off x="5845468" y="1201059"/>
            <a:ext cx="6212553" cy="468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</a:pPr>
            <a:r>
              <a:rPr lang="en-GB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endParaRPr lang="sl-SI" b="1" i="1" dirty="0">
              <a:solidFill>
                <a:srgbClr val="E437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</a:pP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Komunicirajte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zabavnimi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privlačnimi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vsebinami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družb</a:t>
            </a:r>
            <a:r>
              <a:rPr lang="sl-SI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nih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medijih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podatkih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Web Index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milenijci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povprečju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9,3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računa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družb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pomeni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uporabite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neposreden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 da bi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vložili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količine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denarja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pogovoru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sl-SI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ačini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pomembno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najdete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glasu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katerim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nagovorili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zanimive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vsebine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poskrbeli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vredna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deljenja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800"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Če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uporabljamo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jezik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ki ga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uporabljajo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mladi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jim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je </a:t>
            </a:r>
            <a:r>
              <a:rPr lang="sl-SI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ta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bolj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1" i="1" u="none" strike="noStrik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blizu</a:t>
            </a:r>
            <a:r>
              <a:rPr lang="en-GB" b="1" i="1" u="none" strike="noStrik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— 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Abby Bird</a:t>
            </a:r>
            <a:endParaRPr b="0" i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Inter"/>
              <a:cs typeface="Calibri" panose="020F0502020204030204" pitchFamily="34" charset="0"/>
              <a:sym typeface="Inter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>
              <a:solidFill>
                <a:srgbClr val="3A38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" name="Google Shape;245;p17" descr="A person smiling for the camera&#10;&#10;Description automatically generated with medium confidenc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4890" t="10049" r="15487"/>
          <a:stretch/>
        </p:blipFill>
        <p:spPr>
          <a:xfrm>
            <a:off x="1400799" y="1525433"/>
            <a:ext cx="4106401" cy="477798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7"/>
          <p:cNvSpPr txBox="1">
            <a:spLocks noGrp="1"/>
          </p:cNvSpPr>
          <p:nvPr>
            <p:ph type="body" idx="4"/>
          </p:nvPr>
        </p:nvSpPr>
        <p:spPr>
          <a:xfrm>
            <a:off x="1400798" y="4971626"/>
            <a:ext cx="4106402" cy="1886374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sl-SI" sz="2400" u="sng" dirty="0">
                <a:solidFill>
                  <a:schemeClr val="bg1"/>
                </a:solidFill>
              </a:rPr>
              <a:t>Spoznajte, kako je</a:t>
            </a:r>
            <a:r>
              <a:rPr lang="en-GB" sz="2400" u="sng" dirty="0">
                <a:solidFill>
                  <a:schemeClr val="bg1"/>
                </a:solidFill>
              </a:rPr>
              <a:t> Black Country Living Museum u</a:t>
            </a:r>
            <a:r>
              <a:rPr lang="sl-SI" sz="2400" u="sng" dirty="0">
                <a:solidFill>
                  <a:schemeClr val="bg1"/>
                </a:solidFill>
              </a:rPr>
              <a:t>porabil</a:t>
            </a:r>
            <a:r>
              <a:rPr lang="en-GB" sz="2400" u="sng" dirty="0">
                <a:solidFill>
                  <a:schemeClr val="bg1"/>
                </a:solidFill>
              </a:rPr>
              <a:t> Tik Tok </a:t>
            </a:r>
            <a:r>
              <a:rPr lang="sl-SI" sz="2400" u="sng" dirty="0">
                <a:solidFill>
                  <a:schemeClr val="bg1"/>
                </a:solidFill>
              </a:rPr>
              <a:t>za pridobivanje občinstva</a:t>
            </a:r>
            <a:r>
              <a:rPr lang="en-GB" sz="2400" u="sng" dirty="0">
                <a:solidFill>
                  <a:schemeClr val="bg1"/>
                </a:solidFill>
              </a:rPr>
              <a:t> </a:t>
            </a:r>
            <a:r>
              <a:rPr lang="sl-SI" sz="2400" u="sng" dirty="0">
                <a:solidFill>
                  <a:schemeClr val="bg1"/>
                </a:solidFill>
              </a:rPr>
              <a:t>g</a:t>
            </a:r>
            <a:r>
              <a:rPr lang="en-GB" sz="2400" u="sng" dirty="0" err="1">
                <a:solidFill>
                  <a:schemeClr val="bg1"/>
                </a:solidFill>
              </a:rPr>
              <a:t>en</a:t>
            </a:r>
            <a:r>
              <a:rPr lang="sl-SI" sz="2400" u="sng" dirty="0" err="1">
                <a:solidFill>
                  <a:schemeClr val="bg1"/>
                </a:solidFill>
              </a:rPr>
              <a:t>eracije</a:t>
            </a:r>
            <a:r>
              <a:rPr lang="sl-SI" sz="2400" u="sng" dirty="0">
                <a:solidFill>
                  <a:schemeClr val="bg1"/>
                </a:solidFill>
              </a:rPr>
              <a:t> Z</a:t>
            </a:r>
            <a:endParaRPr sz="2400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body" idx="2"/>
          </p:nvPr>
        </p:nvSpPr>
        <p:spPr>
          <a:xfrm>
            <a:off x="6023221" y="1094874"/>
            <a:ext cx="5339108" cy="512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90000"/>
              </a:lnSpc>
              <a:buClr>
                <a:srgbClr val="E43794"/>
              </a:buClr>
              <a:buSzPts val="3600"/>
            </a:pPr>
            <a:r>
              <a:rPr lang="sl-SI" b="1" i="1" dirty="0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en-GB" b="1" i="1" dirty="0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>
              <a:lnSpc>
                <a:spcPct val="90000"/>
              </a:lnSpc>
              <a:buClr>
                <a:srgbClr val="E43794"/>
              </a:buClr>
              <a:buSzPts val="3600"/>
            </a:pPr>
            <a:r>
              <a:rPr lang="en-GB" b="1" dirty="0" err="1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Oblikovanje</a:t>
            </a:r>
            <a:r>
              <a:rPr lang="en-GB" b="1" dirty="0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privlačnih</a:t>
            </a:r>
            <a:r>
              <a:rPr lang="en-GB" b="1" dirty="0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1" dirty="0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obogatenih</a:t>
            </a:r>
            <a:r>
              <a:rPr lang="en-GB" b="1" dirty="0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l-SI" b="1" dirty="0" err="1">
                <a:solidFill>
                  <a:srgbClr val="E949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zkušenj</a:t>
            </a:r>
            <a:endParaRPr lang="en-GB" b="1" dirty="0">
              <a:solidFill>
                <a:srgbClr val="E949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90000"/>
              </a:lnSpc>
              <a:buClr>
                <a:srgbClr val="E43794"/>
              </a:buClr>
              <a:buSzPts val="3600"/>
            </a:pPr>
            <a:endParaRPr lang="en-GB" sz="1200" b="1" dirty="0">
              <a:solidFill>
                <a:srgbClr val="E437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90000"/>
              </a:lnSpc>
              <a:buClr>
                <a:srgbClr val="E43794"/>
              </a:buClr>
              <a:buSzPts val="3600"/>
            </a:pP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Mlajše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generacije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posebej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privlačijo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obogatene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dajejo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občutek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so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gledalci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navidezna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razširjena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resničnost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za to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močne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dajejo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občutek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so del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razstave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interakcije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Edutainmentom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pristopom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združuje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izobraževalne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vsebine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zabavnimi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dejavnostmi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lang="en-GB" dirty="0">
              <a:solidFill>
                <a:srgbClr val="3A38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9371424-ABF8-44FB-945B-39BA639CD6A8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Placeholder 2" descr="A picture containing person, microphone&#10;&#10;Description automatically generated">
            <a:extLst>
              <a:ext uri="{FF2B5EF4-FFF2-40B4-BE49-F238E27FC236}">
                <a16:creationId xmlns:a16="http://schemas.microsoft.com/office/drawing/2014/main" id="{F91429E3-9F62-47D8-A8B2-C97485E0672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580" r="158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E7DD09-252B-4AF0-AA2A-EE6E2E14A6B2}"/>
              </a:ext>
            </a:extLst>
          </p:cNvPr>
          <p:cNvSpPr txBox="1"/>
          <p:nvPr/>
        </p:nvSpPr>
        <p:spPr>
          <a:xfrm>
            <a:off x="-395692" y="6390752"/>
            <a:ext cx="188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GB" sz="800" b="0" i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Photo by </a:t>
            </a:r>
            <a:r>
              <a:rPr lang="en-GB" sz="800" b="1" i="0" u="none" strike="noStrike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 Pazani</a:t>
            </a:r>
            <a:r>
              <a:rPr lang="en-GB" sz="800" b="0" i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 from </a:t>
            </a:r>
            <a:r>
              <a:rPr lang="en-GB" sz="800" b="1" i="0" u="none" strike="noStrike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8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 descr="A person standing in front of a building with columns&#10;&#10;Description automatically generated with low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9962" b="29962"/>
          <a:stretch/>
        </p:blipFill>
        <p:spPr>
          <a:xfrm>
            <a:off x="24103" y="-18145"/>
            <a:ext cx="12192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8999">
                <a:srgbClr val="E43794">
                  <a:alpha val="52941"/>
                </a:srgbClr>
              </a:gs>
              <a:gs pos="100000">
                <a:srgbClr val="E43794">
                  <a:alpha val="5294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785" y="375593"/>
            <a:ext cx="2916440" cy="266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>
            <a:spLocks noGrp="1"/>
          </p:cNvSpPr>
          <p:nvPr>
            <p:ph type="body" idx="3"/>
          </p:nvPr>
        </p:nvSpPr>
        <p:spPr>
          <a:xfrm>
            <a:off x="-36587" y="3359787"/>
            <a:ext cx="12265174" cy="3531140"/>
          </a:xfrm>
          <a:prstGeom prst="rect">
            <a:avLst/>
          </a:prstGeom>
          <a:solidFill>
            <a:srgbClr val="FBE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venir"/>
              <a:buNone/>
            </a:pPr>
            <a:endParaRPr lang="it-IT" sz="800" dirty="0"/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venir"/>
              <a:buChar char="●"/>
            </a:pPr>
            <a:r>
              <a:rPr lang="it-IT" sz="3600" b="1" dirty="0">
                <a:solidFill>
                  <a:srgbClr val="E43794"/>
                </a:solidFill>
              </a:rPr>
              <a:t>V </a:t>
            </a:r>
            <a:r>
              <a:rPr lang="it-IT" sz="3600" b="1" dirty="0" err="1">
                <a:solidFill>
                  <a:srgbClr val="E43794"/>
                </a:solidFill>
              </a:rPr>
              <a:t>tem</a:t>
            </a:r>
            <a:r>
              <a:rPr lang="it-IT" sz="3600" b="1" dirty="0">
                <a:solidFill>
                  <a:srgbClr val="E43794"/>
                </a:solidFill>
              </a:rPr>
              <a:t> </a:t>
            </a:r>
            <a:r>
              <a:rPr lang="it-IT" sz="3600" b="1" dirty="0" err="1">
                <a:solidFill>
                  <a:srgbClr val="E43794"/>
                </a:solidFill>
              </a:rPr>
              <a:t>modulu</a:t>
            </a:r>
            <a:r>
              <a:rPr lang="it-IT" sz="3600" b="1" dirty="0">
                <a:solidFill>
                  <a:srgbClr val="E43794"/>
                </a:solidFill>
              </a:rPr>
              <a:t> </a:t>
            </a:r>
            <a:r>
              <a:rPr lang="it-IT" sz="3600" b="1" dirty="0" err="1">
                <a:solidFill>
                  <a:srgbClr val="E43794"/>
                </a:solidFill>
              </a:rPr>
              <a:t>boste</a:t>
            </a:r>
            <a:r>
              <a:rPr lang="it-IT" sz="3600" b="1" dirty="0">
                <a:solidFill>
                  <a:srgbClr val="E43794"/>
                </a:solidFill>
              </a:rPr>
              <a:t> </a:t>
            </a:r>
            <a:r>
              <a:rPr lang="it-IT" sz="3600" b="1" dirty="0" err="1">
                <a:solidFill>
                  <a:srgbClr val="E43794"/>
                </a:solidFill>
              </a:rPr>
              <a:t>izvedeli</a:t>
            </a:r>
            <a:r>
              <a:rPr lang="it-IT" sz="3600" b="1" dirty="0">
                <a:solidFill>
                  <a:srgbClr val="E43794"/>
                </a:solidFill>
              </a:rPr>
              <a:t>, </a:t>
            </a:r>
            <a:r>
              <a:rPr lang="it-IT" sz="3600" b="1" dirty="0" err="1">
                <a:solidFill>
                  <a:srgbClr val="E43794"/>
                </a:solidFill>
              </a:rPr>
              <a:t>kako</a:t>
            </a:r>
            <a:r>
              <a:rPr lang="it-IT" sz="3600" b="1" dirty="0">
                <a:solidFill>
                  <a:srgbClr val="E43794"/>
                </a:solidFill>
              </a:rPr>
              <a:t>:</a:t>
            </a:r>
          </a:p>
          <a:p>
            <a:pPr marL="97059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1200"/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R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azume</a:t>
            </a: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ti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motivacij</a:t>
            </a: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potreb</a:t>
            </a: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e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vedenj</a:t>
            </a: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e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občinstva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kulturnega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turizma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zlasti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digitalnih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dom</a:t>
            </a:r>
            <a:r>
              <a:rPr lang="sl-SI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ačinov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endParaRPr lang="it-IT" dirty="0">
              <a:latin typeface="Avenir Black" panose="020B0604020202020204" charset="-18"/>
            </a:endParaRPr>
          </a:p>
          <a:p>
            <a:pPr marL="970590" lvl="2" indent="-342900">
              <a:spcBef>
                <a:spcPts val="0"/>
              </a:spcBef>
              <a:buClr>
                <a:srgbClr val="E43794"/>
              </a:buClr>
              <a:buSzPts val="1200"/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bvladati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osnove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segmentacije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trga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ciljnega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usmerjanja</a:t>
            </a:r>
            <a:endParaRPr lang="it-IT" sz="2400" b="1" dirty="0">
              <a:solidFill>
                <a:srgbClr val="E43794"/>
              </a:solidFill>
              <a:latin typeface="Avenir Black" panose="020B0604020202020204" charset="-18"/>
              <a:ea typeface="Avenir"/>
              <a:cs typeface="Calibri" panose="020F0502020204030204" pitchFamily="34" charset="0"/>
              <a:sym typeface="Avenir"/>
            </a:endParaRPr>
          </a:p>
          <a:p>
            <a:pPr marL="97059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blikovati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osebnost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obiskovalca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endParaRPr lang="it-IT" dirty="0">
              <a:latin typeface="Avenir Black" panose="020B0604020202020204" charset="-18"/>
              <a:ea typeface="Avenir"/>
              <a:cs typeface="Calibri" panose="020F0502020204030204" pitchFamily="34" charset="0"/>
            </a:endParaRPr>
          </a:p>
          <a:p>
            <a:pPr marL="97059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U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stvariti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zemljevid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empatije</a:t>
            </a:r>
            <a:endParaRPr lang="it-IT" dirty="0">
              <a:latin typeface="Avenir Black" panose="020B0604020202020204" charset="-18"/>
            </a:endParaRPr>
          </a:p>
          <a:p>
            <a:pPr marL="97059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Razi</a:t>
            </a:r>
            <a:r>
              <a:rPr lang="sl-SI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skati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pot</a:t>
            </a:r>
            <a:r>
              <a:rPr lang="it-IT" sz="2400" b="1" dirty="0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it-IT" sz="2400" b="1" dirty="0" err="1">
                <a:solidFill>
                  <a:srgbClr val="E43794"/>
                </a:solidFill>
                <a:latin typeface="Avenir Black" panose="020B0604020202020204" charset="-18"/>
                <a:ea typeface="Avenir"/>
                <a:cs typeface="Calibri" panose="020F0502020204030204" pitchFamily="34" charset="0"/>
                <a:sym typeface="Avenir"/>
              </a:rPr>
              <a:t>obiskovalca</a:t>
            </a:r>
            <a:endParaRPr lang="it-IT" sz="2400" b="1" dirty="0">
              <a:solidFill>
                <a:srgbClr val="E43794"/>
              </a:solidFill>
              <a:latin typeface="Avenir Black" panose="020B0604020202020204" charset="-18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venir"/>
              <a:buNone/>
            </a:pPr>
            <a:endParaRPr lang="it-IT" b="1" dirty="0">
              <a:solidFill>
                <a:srgbClr val="E43794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venir"/>
              <a:buNone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"/>
          <p:cNvSpPr txBox="1">
            <a:spLocks noGrp="1"/>
          </p:cNvSpPr>
          <p:nvPr>
            <p:ph type="body" idx="1"/>
          </p:nvPr>
        </p:nvSpPr>
        <p:spPr>
          <a:xfrm>
            <a:off x="5995144" y="1067799"/>
            <a:ext cx="6046136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sl-SI" sz="2800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GB" sz="2800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GB" sz="2800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Ustvarite</a:t>
            </a:r>
            <a:r>
              <a:rPr lang="en-GB" sz="2800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skupnost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2" name="Google Shape;262;p19"/>
          <p:cNvSpPr txBox="1">
            <a:spLocks noGrp="1"/>
          </p:cNvSpPr>
          <p:nvPr>
            <p:ph type="body" idx="2"/>
          </p:nvPr>
        </p:nvSpPr>
        <p:spPr>
          <a:xfrm>
            <a:off x="5529375" y="1917687"/>
            <a:ext cx="6409441" cy="46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ustvarjanje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dolgotrajnih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povezav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svojim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občinstvom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jezika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družbenih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medijev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vlaganje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ustvarjanje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vsebine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vodita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podpornih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skupnosti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Takšne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skupnosti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del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vsakdanjega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življenja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sl-SI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ačinov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Izkoriščanje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njihovega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poglobljenih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povratnih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razširitev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ustvarjanje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povratnih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zvestih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i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 o digitalni komunikaciji v modulu 5</a:t>
            </a:r>
            <a:endParaRPr lang="en-GB" sz="2000" b="0" i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4" name="Google Shape;264;p19"/>
          <p:cNvSpPr txBox="1">
            <a:spLocks noGrp="1"/>
          </p:cNvSpPr>
          <p:nvPr>
            <p:ph type="body" idx="4"/>
          </p:nvPr>
        </p:nvSpPr>
        <p:spPr>
          <a:xfrm>
            <a:off x="1869690" y="5420413"/>
            <a:ext cx="3145370" cy="65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pic>
        <p:nvPicPr>
          <p:cNvPr id="1026" name="Picture 2" descr="Person Holding Iphone Showing Social Networks Folder">
            <a:extLst>
              <a:ext uri="{FF2B5EF4-FFF2-40B4-BE49-F238E27FC236}">
                <a16:creationId xmlns:a16="http://schemas.microsoft.com/office/drawing/2014/main" id="{6187658A-328D-4655-B22E-CB95CA33E9B8}"/>
              </a:ext>
            </a:extLst>
          </p:cNvPr>
          <p:cNvPicPr>
            <a:picLocks noGrp="1" noChangeAspect="1" noChangeArrowheads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r="24202"/>
          <a:stretch>
            <a:fillRect/>
          </a:stretch>
        </p:blipFill>
        <p:spPr bwMode="auto">
          <a:xfrm>
            <a:off x="1389737" y="1470195"/>
            <a:ext cx="41052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F1DB4B-FE5C-4E24-8BE4-A775AC6F16CE}"/>
              </a:ext>
            </a:extLst>
          </p:cNvPr>
          <p:cNvSpPr txBox="1"/>
          <p:nvPr/>
        </p:nvSpPr>
        <p:spPr>
          <a:xfrm>
            <a:off x="0" y="6290268"/>
            <a:ext cx="110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hoto by </a:t>
            </a:r>
            <a:r>
              <a:rPr lang="en-GB" sz="800" b="1" i="0" u="none" strike="noStrike" dirty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Tracy Le Blanc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 from </a:t>
            </a:r>
            <a:r>
              <a:rPr lang="en-GB" sz="800" b="1" i="0" u="none" strike="noStrike" dirty="0" err="1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5" y="4071511"/>
            <a:ext cx="7567207" cy="631527"/>
          </a:xfrm>
        </p:spPr>
        <p:txBody>
          <a:bodyPr/>
          <a:lstStyle/>
          <a:p>
            <a:r>
              <a:rPr lang="en-GB" sz="3600" b="1" dirty="0">
                <a:solidFill>
                  <a:srgbClr val="E52B7B"/>
                </a:solidFill>
              </a:rPr>
              <a:t>03 </a:t>
            </a:r>
            <a:r>
              <a:rPr lang="en-GB" sz="3600" b="1" dirty="0" err="1">
                <a:solidFill>
                  <a:srgbClr val="E52B7B"/>
                </a:solidFill>
              </a:rPr>
              <a:t>Razumevanje</a:t>
            </a:r>
            <a:r>
              <a:rPr lang="en-GB" sz="3600" b="1" dirty="0">
                <a:solidFill>
                  <a:srgbClr val="E52B7B"/>
                </a:solidFill>
              </a:rPr>
              <a:t> </a:t>
            </a:r>
            <a:r>
              <a:rPr lang="en-GB" sz="3600" b="1" dirty="0" err="1">
                <a:solidFill>
                  <a:srgbClr val="E52B7B"/>
                </a:solidFill>
              </a:rPr>
              <a:t>ciljnega</a:t>
            </a:r>
            <a:r>
              <a:rPr lang="en-GB" sz="3600" b="1" dirty="0">
                <a:solidFill>
                  <a:srgbClr val="E52B7B"/>
                </a:solidFill>
              </a:rPr>
              <a:t> </a:t>
            </a:r>
            <a:r>
              <a:rPr lang="en-GB" sz="3600" b="1" dirty="0" err="1">
                <a:solidFill>
                  <a:srgbClr val="E52B7B"/>
                </a:solidFill>
              </a:rPr>
              <a:t>občinstva</a:t>
            </a:r>
            <a:r>
              <a:rPr lang="en-GB" sz="3600" b="1" dirty="0">
                <a:solidFill>
                  <a:srgbClr val="E52B7B"/>
                </a:solidFill>
              </a:rPr>
              <a:t> za </a:t>
            </a:r>
            <a:r>
              <a:rPr lang="en-GB" sz="3600" b="1" dirty="0" err="1">
                <a:solidFill>
                  <a:srgbClr val="E52B7B"/>
                </a:solidFill>
              </a:rPr>
              <a:t>vašo</a:t>
            </a:r>
            <a:r>
              <a:rPr lang="en-GB" sz="3600" b="1" dirty="0">
                <a:solidFill>
                  <a:srgbClr val="E52B7B"/>
                </a:solidFill>
              </a:rPr>
              <a:t> </a:t>
            </a:r>
            <a:r>
              <a:rPr lang="en-GB" sz="3600" b="1" dirty="0" err="1">
                <a:solidFill>
                  <a:srgbClr val="E52B7B"/>
                </a:solidFill>
              </a:rPr>
              <a:t>izkušnjo</a:t>
            </a:r>
            <a:endParaRPr lang="en-GB" sz="3600" b="1" dirty="0">
              <a:solidFill>
                <a:srgbClr val="E52B7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>
            <a:spLocks noGrp="1"/>
          </p:cNvSpPr>
          <p:nvPr>
            <p:ph type="body" idx="1"/>
          </p:nvPr>
        </p:nvSpPr>
        <p:spPr>
          <a:xfrm>
            <a:off x="5975424" y="158031"/>
            <a:ext cx="5693695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GB" sz="3600" b="1" dirty="0" err="1">
                <a:latin typeface="Avenir" panose="020B0604020202020204" charset="0"/>
                <a:cs typeface="Avenir" panose="020B0604020202020204" charset="0"/>
              </a:rPr>
              <a:t>Poslušanje</a:t>
            </a:r>
            <a:r>
              <a:rPr lang="en-GB" sz="3600" b="1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GB" sz="3600" b="1" dirty="0" err="1">
                <a:latin typeface="Avenir" panose="020B0604020202020204" charset="0"/>
                <a:cs typeface="Avenir" panose="020B0604020202020204" charset="0"/>
              </a:rPr>
              <a:t>občinstva</a:t>
            </a:r>
            <a:endParaRPr dirty="0">
              <a:latin typeface="Avenir" panose="020B0604020202020204" charset="0"/>
              <a:cs typeface="Avenir" panose="020B0604020202020204" charset="0"/>
            </a:endParaRPr>
          </a:p>
        </p:txBody>
      </p:sp>
      <p:sp>
        <p:nvSpPr>
          <p:cNvPr id="281" name="Google Shape;281;p21"/>
          <p:cNvSpPr txBox="1">
            <a:spLocks noGrp="1"/>
          </p:cNvSpPr>
          <p:nvPr>
            <p:ph type="body" idx="2"/>
          </p:nvPr>
        </p:nvSpPr>
        <p:spPr>
          <a:xfrm>
            <a:off x="6005567" y="751740"/>
            <a:ext cx="6022309" cy="508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napornem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hrupnem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svetu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zlahka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izgubijo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fokus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Inov</a:t>
            </a:r>
            <a:r>
              <a:rPr lang="sl-SI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lažje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zbiranjem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povratnih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analizira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mislijo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hoc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ankete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spremljanje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komentarjev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analiza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razpoloženja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podatkov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skrb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stična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točka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občinstvom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možen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izboljšanje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razumevanja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naprej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poslušajte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Kako je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Nuneaton Museum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uporabil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vpogled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v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občinstvo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za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izboljšanje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svojih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digitalnih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komunikacij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" panose="020B0604020202020204" charset="0"/>
                <a:cs typeface="Avenir" panose="020B0604020202020204" charset="0"/>
                <a:hlinkClick r:id="rId3"/>
              </a:rPr>
              <a:t>  </a:t>
            </a:r>
            <a:endParaRPr lang="en-GB" b="0" dirty="0">
              <a:solidFill>
                <a:schemeClr val="tx1">
                  <a:lumMod val="75000"/>
                  <a:lumOff val="25000"/>
                </a:schemeClr>
              </a:solidFill>
              <a:latin typeface="Avenir" panose="020B0604020202020204" charset="0"/>
              <a:cs typeface="Avenir" panose="020B0604020202020204" charset="0"/>
            </a:endParaRPr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779D64ED-7E7B-4085-BE95-5AA7217C6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52" y="1388227"/>
            <a:ext cx="4259188" cy="502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407D18-C524-40CF-A2CB-5B42C8F0679D}"/>
              </a:ext>
            </a:extLst>
          </p:cNvPr>
          <p:cNvSpPr txBox="1"/>
          <p:nvPr/>
        </p:nvSpPr>
        <p:spPr>
          <a:xfrm>
            <a:off x="160774" y="629026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+mn-lt"/>
              </a:rPr>
              <a:t>Photo by </a:t>
            </a:r>
            <a:r>
              <a:rPr lang="en-GB" sz="800" b="1" i="0" u="none" strike="noStrike">
                <a:solidFill>
                  <a:schemeClr val="bg1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 H</a:t>
            </a:r>
            <a:r>
              <a:rPr lang="en-GB" sz="800" b="0" i="0">
                <a:solidFill>
                  <a:schemeClr val="bg1"/>
                </a:solidFill>
                <a:effectLst/>
                <a:latin typeface="+mn-lt"/>
              </a:rPr>
              <a:t> from </a:t>
            </a:r>
            <a:r>
              <a:rPr lang="en-GB" sz="800" b="1" i="0" u="none" strike="noStrike">
                <a:solidFill>
                  <a:schemeClr val="bg1"/>
                </a:solidFill>
                <a:effectLst/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 txBox="1">
            <a:spLocks noGrp="1"/>
          </p:cNvSpPr>
          <p:nvPr>
            <p:ph type="body" idx="1"/>
          </p:nvPr>
        </p:nvSpPr>
        <p:spPr>
          <a:xfrm>
            <a:off x="112635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Poceni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ali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brezplačne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ideje</a:t>
            </a:r>
            <a:r>
              <a:rPr lang="en-GB" dirty="0">
                <a:solidFill>
                  <a:schemeClr val="lt1"/>
                </a:solidFill>
              </a:rPr>
              <a:t> za </a:t>
            </a:r>
            <a:r>
              <a:rPr lang="en-GB" dirty="0" err="1">
                <a:solidFill>
                  <a:schemeClr val="lt1"/>
                </a:solidFill>
              </a:rPr>
              <a:t>povratn</a:t>
            </a:r>
            <a:r>
              <a:rPr lang="sl-SI" dirty="0">
                <a:solidFill>
                  <a:schemeClr val="lt1"/>
                </a:solidFill>
              </a:rPr>
              <a:t>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informacij</a:t>
            </a:r>
            <a:r>
              <a:rPr lang="sl-SI" dirty="0">
                <a:solidFill>
                  <a:schemeClr val="lt1"/>
                </a:solidFill>
              </a:rPr>
              <a:t>e</a:t>
            </a:r>
            <a:endParaRPr dirty="0"/>
          </a:p>
        </p:txBody>
      </p:sp>
      <p:sp>
        <p:nvSpPr>
          <p:cNvPr id="291" name="Google Shape;291;p22"/>
          <p:cNvSpPr txBox="1">
            <a:spLocks noGrp="1"/>
          </p:cNvSpPr>
          <p:nvPr>
            <p:ph type="body" idx="2"/>
          </p:nvPr>
        </p:nvSpPr>
        <p:spPr>
          <a:xfrm>
            <a:off x="406816" y="488354"/>
            <a:ext cx="10976292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Stene za f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eedback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dobro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obnesejo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povratne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spodbudite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dobro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načrtovanim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vprašanjem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spreminjate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Postavite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stojnico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drugem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dogodku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prizorišču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bile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postavite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nekaj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preprostih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vprašanj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ustvarite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Organizirajte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fokusno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razpravo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ciljnim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občinstvom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pojdite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zbirajo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(z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dovoljenjem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prizorišča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!), in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pripravite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vprašanja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starši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skrbniki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igralnem c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entru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srečanja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učiteljske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mreže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pletenje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mladinsko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gledališko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Uporabite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storitev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spletnega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anketiranja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https://www.surveymonkey.com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https://www.quicktapsurvey.com, in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pošljite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vprašalnik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podatkovno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razdelite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partnerja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E2C81-EC22-40D3-BA05-415DFD2A6A7F}"/>
              </a:ext>
            </a:extLst>
          </p:cNvPr>
          <p:cNvSpPr txBox="1"/>
          <p:nvPr/>
        </p:nvSpPr>
        <p:spPr>
          <a:xfrm>
            <a:off x="535770" y="5482299"/>
            <a:ext cx="6576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sl-SI" sz="2400" b="1" dirty="0">
                <a:solidFill>
                  <a:srgbClr val="E52B7B"/>
                </a:solidFill>
                <a:latin typeface="Avenir" panose="020005030200000200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Brezplačen</a:t>
            </a:r>
            <a:r>
              <a:rPr lang="en-GB" sz="2400" b="1" dirty="0">
                <a:solidFill>
                  <a:srgbClr val="E52B7B"/>
                </a:solidFill>
                <a:latin typeface="Avenir" panose="020005030200000200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Pdf - Understanding Your Audiences</a:t>
            </a:r>
            <a:endParaRPr lang="en-GB" sz="2400" dirty="0">
              <a:solidFill>
                <a:srgbClr val="E52B7B"/>
              </a:solidFill>
              <a:latin typeface="Avenir" panose="020005030200000200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4BFDA-1CB9-475E-8A2E-0E99E6B89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4" t="11987" r="12683"/>
          <a:stretch/>
        </p:blipFill>
        <p:spPr>
          <a:xfrm>
            <a:off x="6632477" y="4908950"/>
            <a:ext cx="4961882" cy="2070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28B30AD8-42AE-403E-8DB7-BC4C07D6EC6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0597" b="10597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FE4F3A-9A6A-4371-BC93-D0F923782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623" y="438490"/>
            <a:ext cx="5926377" cy="689717"/>
          </a:xfrm>
        </p:spPr>
        <p:txBody>
          <a:bodyPr/>
          <a:lstStyle/>
          <a:p>
            <a:pPr marL="452438" indent="0"/>
            <a:r>
              <a:rPr lang="en-GB" dirty="0" err="1"/>
              <a:t>Orodja</a:t>
            </a:r>
            <a:r>
              <a:rPr lang="en-GB" dirty="0"/>
              <a:t> za </a:t>
            </a:r>
            <a:r>
              <a:rPr lang="en-GB" dirty="0" err="1"/>
              <a:t>razumevanje</a:t>
            </a:r>
            <a:r>
              <a:rPr lang="en-GB" dirty="0"/>
              <a:t> </a:t>
            </a:r>
            <a:r>
              <a:rPr lang="en-GB" dirty="0" err="1"/>
              <a:t>digitalnega</a:t>
            </a:r>
            <a:r>
              <a:rPr lang="en-GB" dirty="0"/>
              <a:t> </a:t>
            </a:r>
            <a:r>
              <a:rPr lang="en-GB" dirty="0" err="1"/>
              <a:t>občinstva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2033E8-A1D1-4CBB-B2DB-26B8F6AB7CC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51694" y="1801756"/>
            <a:ext cx="6306961" cy="4108908"/>
          </a:xfrm>
        </p:spPr>
        <p:txBody>
          <a:bodyPr/>
          <a:lstStyle/>
          <a:p>
            <a:pPr marL="271463" indent="-4763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tabLst>
                <a:tab pos="271463" algn="l"/>
              </a:tabLst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Kako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spoznati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posameznike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, ki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sestavljajo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vaše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občinstvo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družb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nih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medijih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? </a:t>
            </a:r>
          </a:p>
          <a:p>
            <a:pPr marL="271463" indent="-4763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tabLst>
                <a:tab pos="271463" algn="l"/>
              </a:tabLst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Odgovore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boste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našli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v </a:t>
            </a:r>
            <a:r>
              <a:rPr lang="sl-SI" u="sng" spc="25" dirty="0">
                <a:solidFill>
                  <a:srgbClr val="E9498E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analitiki družbenih medijev</a:t>
            </a:r>
            <a:r>
              <a:rPr lang="en-GB" dirty="0">
                <a:solidFill>
                  <a:srgbClr val="E9498E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. </a:t>
            </a:r>
          </a:p>
          <a:p>
            <a:pPr marL="271463" indent="-4763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tabLst>
                <a:tab pos="271463" algn="l"/>
              </a:tabLst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Tukaj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vodnik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po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petih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brezplačnih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analitičnih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orodjih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, ki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pokrivajo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nekatere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najpomembnejše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digitalne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medijske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platforme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.</a:t>
            </a:r>
            <a:endParaRPr lang="sl-SI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orbel" panose="020B0503020204020204" pitchFamily="34" charset="0"/>
              <a:cs typeface="Calibri" panose="020F0502020204030204" pitchFamily="34" charset="0"/>
            </a:endParaRPr>
          </a:p>
          <a:p>
            <a:pPr marL="271463" indent="-4763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tabLst>
                <a:tab pos="271463" algn="l"/>
              </a:tabLst>
            </a:pPr>
            <a:r>
              <a:rPr lang="sl-SI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  <a:hlinkClick r:id="rId4"/>
              </a:rPr>
              <a:t>Brezplačna analitična orodja za boljše razumevanje vašega digitalnega občinstva</a:t>
            </a:r>
            <a:endParaRPr lang="en-GB" dirty="0">
              <a:effectLst/>
              <a:latin typeface="Calibri" panose="020F0502020204030204" pitchFamily="34" charset="0"/>
              <a:ea typeface="Corbel" panose="020B050302020402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BBC76-1875-4565-8CB4-0323333BFBC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497989" y="6551089"/>
            <a:ext cx="4302125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7F5CA-66C7-4363-A405-6BC54CB10900}"/>
              </a:ext>
            </a:extLst>
          </p:cNvPr>
          <p:cNvSpPr txBox="1"/>
          <p:nvPr/>
        </p:nvSpPr>
        <p:spPr>
          <a:xfrm>
            <a:off x="11033089" y="5910664"/>
            <a:ext cx="106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+mn-lt"/>
              </a:rPr>
              <a:t>Photo by </a:t>
            </a:r>
            <a:r>
              <a:rPr lang="en-GB" sz="800" b="1" i="0" u="none" strike="noStrike" dirty="0" err="1">
                <a:solidFill>
                  <a:srgbClr val="0563C1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PhotoMIX</a:t>
            </a:r>
            <a:r>
              <a:rPr lang="en-GB" sz="800" b="1" i="0" u="none" strike="noStrike" dirty="0">
                <a:solidFill>
                  <a:schemeClr val="bg1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Company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+mn-lt"/>
              </a:rPr>
              <a:t> from </a:t>
            </a:r>
            <a:r>
              <a:rPr lang="en-GB" sz="800" b="1" i="0" u="none" strike="noStrike" dirty="0" err="1">
                <a:solidFill>
                  <a:schemeClr val="bg1"/>
                </a:solidFill>
                <a:effectLst/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34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 dirty="0"/>
          </a:p>
        </p:txBody>
      </p:sp>
      <p:sp>
        <p:nvSpPr>
          <p:cNvPr id="297" name="Google Shape;297;p23"/>
          <p:cNvSpPr txBox="1">
            <a:spLocks noGrp="1"/>
          </p:cNvSpPr>
          <p:nvPr>
            <p:ph type="body" idx="1"/>
          </p:nvPr>
        </p:nvSpPr>
        <p:spPr>
          <a:xfrm>
            <a:off x="291392" y="67635"/>
            <a:ext cx="11249155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sl-SI" dirty="0">
                <a:solidFill>
                  <a:schemeClr val="lt1"/>
                </a:solidFill>
              </a:rPr>
              <a:t>I</a:t>
            </a:r>
            <a:r>
              <a:rPr lang="en-GB" dirty="0" err="1">
                <a:solidFill>
                  <a:schemeClr val="lt1"/>
                </a:solidFill>
              </a:rPr>
              <a:t>dealna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stranka</a:t>
            </a:r>
            <a:r>
              <a:rPr lang="en-GB" dirty="0">
                <a:solidFill>
                  <a:schemeClr val="lt1"/>
                </a:solidFill>
              </a:rPr>
              <a:t> - </a:t>
            </a:r>
            <a:r>
              <a:rPr lang="sl-SI" dirty="0">
                <a:solidFill>
                  <a:schemeClr val="lt1"/>
                </a:solidFill>
              </a:rPr>
              <a:t>p</a:t>
            </a:r>
            <a:r>
              <a:rPr lang="en-GB" dirty="0" err="1">
                <a:solidFill>
                  <a:schemeClr val="lt1"/>
                </a:solidFill>
              </a:rPr>
              <a:t>ozicioniranje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vaše</a:t>
            </a:r>
            <a:r>
              <a:rPr lang="sl-SI" dirty="0">
                <a:solidFill>
                  <a:schemeClr val="lt1"/>
                </a:solidFill>
              </a:rPr>
              <a:t> organizacije</a:t>
            </a:r>
            <a:endParaRPr dirty="0"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2"/>
          </p:nvPr>
        </p:nvSpPr>
        <p:spPr>
          <a:xfrm>
            <a:off x="291402" y="894256"/>
            <a:ext cx="11731920" cy="534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Opredelitev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korak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skla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uspešni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strategiji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razvoja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vas,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zato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osredotočite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dv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glavn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tarči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Na primer,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želite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osredotočiti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izobraževalne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dejavnosti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zaprete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vrat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drugim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možnim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tarčam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ampak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pogovarjate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šolami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družinami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njihovih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mislih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</a:t>
            </a:r>
            <a:r>
              <a:rPr lang="sl-SI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zicionirate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zadovoljil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njihove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potrebe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b="1" i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Govoriti</a:t>
            </a:r>
            <a:r>
              <a:rPr lang="en-GB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1" i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vsemi</a:t>
            </a:r>
            <a:r>
              <a:rPr lang="en-GB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pomeni</a:t>
            </a:r>
            <a:r>
              <a:rPr lang="en-GB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govoriti</a:t>
            </a:r>
            <a:r>
              <a:rPr lang="en-GB" b="1" i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1" i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nikomer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endParaRPr lang="en-GB" b="0" dirty="0">
              <a:solidFill>
                <a:srgbClr val="2120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Zato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morajo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vrste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zagotavljajo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storitve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sl-SI"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tudi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podjetja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razvoju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digitalnega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izdelka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natančno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opredeliti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tržne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niše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osredotočiti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nanje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pomoč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nekaj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uporabnih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orodij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vaj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Prvo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oblikovanje</a:t>
            </a:r>
            <a:r>
              <a:rPr lang="en-US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endParaRPr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loudspeaker, electronics, megaphone&#10;&#10;Description automatically generated">
            <a:extLst>
              <a:ext uri="{FF2B5EF4-FFF2-40B4-BE49-F238E27FC236}">
                <a16:creationId xmlns:a16="http://schemas.microsoft.com/office/drawing/2014/main" id="{8CB0FCCE-95DC-42D6-AEEE-F54E8899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57" y="3366607"/>
            <a:ext cx="3694756" cy="3088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EFFB82-D736-4B83-A54B-B6A1F9242EB7}"/>
              </a:ext>
            </a:extLst>
          </p:cNvPr>
          <p:cNvSpPr txBox="1"/>
          <p:nvPr/>
        </p:nvSpPr>
        <p:spPr>
          <a:xfrm>
            <a:off x="291402" y="6240026"/>
            <a:ext cx="1457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 sz="80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Pressmaster</a:t>
            </a:r>
            <a:endParaRPr lang="en-GB" sz="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C7E14-E94E-4593-B978-A902777B55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1CAEB-8521-4F93-9EB5-1DA1711AE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11260668" cy="631527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Kaj</a:t>
            </a:r>
            <a:r>
              <a:rPr lang="en-GB" dirty="0">
                <a:solidFill>
                  <a:schemeClr val="bg1"/>
                </a:solidFill>
              </a:rPr>
              <a:t> je </a:t>
            </a:r>
            <a:r>
              <a:rPr lang="sl-SI" dirty="0">
                <a:solidFill>
                  <a:schemeClr val="bg1"/>
                </a:solidFill>
              </a:rPr>
              <a:t>Persona </a:t>
            </a:r>
            <a:r>
              <a:rPr lang="en-GB" dirty="0" err="1">
                <a:solidFill>
                  <a:schemeClr val="bg1"/>
                </a:solidFill>
              </a:rPr>
              <a:t>stranke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24513-956A-4DCD-AC9B-EB0806F1F7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72192" y="813368"/>
            <a:ext cx="8430568" cy="5153565"/>
          </a:xfrm>
        </p:spPr>
        <p:txBody>
          <a:bodyPr/>
          <a:lstStyle/>
          <a:p>
            <a:pPr marL="271463" indent="0"/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izmišljeni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profili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ustvarite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najbolje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predstavljajo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ciljne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končne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uporabnike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Ustvarite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opazujete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opredelite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ključne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značilnosti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resničnih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oseb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demograf</a:t>
            </a:r>
            <a:r>
              <a:rPr lang="sl-SI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ske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podatke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življenjsk</a:t>
            </a:r>
            <a:r>
              <a:rPr lang="sl-SI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slog,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osebnostne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lastnosti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prepričanja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misli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vedenje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veščine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motivacij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271463" indent="0"/>
            <a:endParaRPr lang="en-GB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463" indent="0"/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oblikovati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izdelek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našem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primeru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izkušnjo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pritegne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izpolni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potrebe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idealne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posledično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privede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zadovoljnih</a:t>
            </a:r>
            <a:r>
              <a:rPr lang="sl-SI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strank, ki se vračajo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0" i="0" dirty="0">
              <a:solidFill>
                <a:schemeClr val="tx2">
                  <a:lumMod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463" indent="0"/>
            <a:endParaRPr lang="en-GB"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463" indent="0"/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različnimi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vprašanji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opredelili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namišljeno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utelešala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predstavljala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nadgradili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povratne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morda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zbrali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poglobili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vaše poznavanje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71463" indent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Person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in oblikovanje idealne muzejske izkušnje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463" indent="0"/>
            <a:endParaRPr lang="en-GB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373EA-FD6A-4BB8-A050-447233C3086F}"/>
              </a:ext>
            </a:extLst>
          </p:cNvPr>
          <p:cNvSpPr txBox="1"/>
          <p:nvPr/>
        </p:nvSpPr>
        <p:spPr>
          <a:xfrm>
            <a:off x="10281714" y="5407852"/>
            <a:ext cx="2803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1A1A1A"/>
                </a:solidFill>
                <a:effectLst/>
                <a:latin typeface="+mn-lt"/>
              </a:rPr>
              <a:t>Photo by </a:t>
            </a:r>
            <a:r>
              <a:rPr lang="en-GB" sz="800" b="1" i="0" u="none" strike="noStrike" dirty="0">
                <a:solidFill>
                  <a:srgbClr val="1A1A1A"/>
                </a:solidFill>
                <a:effectLst/>
                <a:latin typeface="+mn-lt"/>
                <a:hlinkClick r:id="rId3"/>
              </a:rPr>
              <a:t>DS stories</a:t>
            </a:r>
            <a:r>
              <a:rPr lang="en-GB" sz="800" b="0" i="0" dirty="0">
                <a:solidFill>
                  <a:srgbClr val="1A1A1A"/>
                </a:solidFill>
                <a:effectLst/>
                <a:latin typeface="+mn-lt"/>
              </a:rPr>
              <a:t> from </a:t>
            </a:r>
            <a:r>
              <a:rPr lang="en-GB" sz="800" b="1" i="0" u="none" strike="noStrike" dirty="0" err="1">
                <a:solidFill>
                  <a:srgbClr val="1A1A1A"/>
                </a:solidFill>
                <a:effectLst/>
                <a:latin typeface="+mn-lt"/>
                <a:hlinkClick r:id="rId4"/>
              </a:rPr>
              <a:t>Pexels</a:t>
            </a:r>
            <a:endParaRPr lang="en-GB" sz="800" dirty="0">
              <a:latin typeface="+mn-lt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7F5A77F-9D6E-4174-93DE-0F79CD227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471" y="852217"/>
            <a:ext cx="3690851" cy="46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5787" y="810100"/>
            <a:ext cx="8040705" cy="57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4"/>
          <p:cNvSpPr txBox="1">
            <a:spLocks noGrp="1"/>
          </p:cNvSpPr>
          <p:nvPr>
            <p:ph type="sldNum" idx="12"/>
          </p:nvPr>
        </p:nvSpPr>
        <p:spPr>
          <a:xfrm>
            <a:off x="9991022" y="6356350"/>
            <a:ext cx="13627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fld>
            <a:endParaRPr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301924" y="1006158"/>
            <a:ext cx="315657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Ustvarjanje</a:t>
            </a:r>
            <a:r>
              <a:rPr lang="en-GB" sz="2800" b="1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800" b="1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</a:t>
            </a:r>
            <a:r>
              <a:rPr lang="en-GB" sz="2800" b="1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ersone</a:t>
            </a:r>
            <a:r>
              <a:rPr lang="en-GB" sz="2800" b="1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800" b="1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stranke</a:t>
            </a:r>
            <a:endParaRPr lang="en-GB" sz="2800" b="1" dirty="0">
              <a:solidFill>
                <a:srgbClr val="D41A6A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39577F2C-59CF-42FF-980A-0EB12DE88485}"/>
              </a:ext>
            </a:extLst>
          </p:cNvPr>
          <p:cNvSpPr txBox="1"/>
          <p:nvPr/>
        </p:nvSpPr>
        <p:spPr>
          <a:xfrm>
            <a:off x="639074" y="5851842"/>
            <a:ext cx="288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Brezplačen prenos 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Persona Canvas</a:t>
            </a:r>
            <a:endParaRPr lang="en-GB" sz="2400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5" tooltip="Video Guide - How to Create a Customer Persona"/>
            <a:extLst>
              <a:ext uri="{FF2B5EF4-FFF2-40B4-BE49-F238E27FC236}">
                <a16:creationId xmlns:a16="http://schemas.microsoft.com/office/drawing/2014/main" id="{021F0E7C-8235-4A1B-BE18-12476F62B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4" y="3562080"/>
            <a:ext cx="1692569" cy="1114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D742F-E087-450B-891B-933212FF3700}"/>
              </a:ext>
            </a:extLst>
          </p:cNvPr>
          <p:cNvSpPr txBox="1"/>
          <p:nvPr/>
        </p:nvSpPr>
        <p:spPr>
          <a:xfrm>
            <a:off x="301924" y="2059586"/>
            <a:ext cx="3441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informacij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ustvarjanju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najdete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vodniku</a:t>
            </a:r>
            <a:endParaRPr lang="en-GB" sz="2400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25B82-D6FA-4B89-BAC0-572797004647}"/>
              </a:ext>
            </a:extLst>
          </p:cNvPr>
          <p:cNvSpPr txBox="1"/>
          <p:nvPr/>
        </p:nvSpPr>
        <p:spPr>
          <a:xfrm>
            <a:off x="0" y="4762313"/>
            <a:ext cx="38732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</a:t>
            </a:r>
            <a:r>
              <a:rPr lang="sl-SI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oskusi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te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kartirati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svoje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misli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s flip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chartom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/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belo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tablo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ali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prenesite</a:t>
            </a:r>
            <a:r>
              <a:rPr lang="en-GB" sz="2400" dirty="0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dirty="0" err="1">
                <a:solidFill>
                  <a:srgbClr val="D41A6A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kanvas</a:t>
            </a:r>
            <a:endParaRPr lang="en-GB" sz="2400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F5403-D16A-4F14-9C06-A47584FB92E2}"/>
              </a:ext>
            </a:extLst>
          </p:cNvPr>
          <p:cNvSpPr txBox="1"/>
          <p:nvPr/>
        </p:nvSpPr>
        <p:spPr>
          <a:xfrm>
            <a:off x="794346" y="-2425"/>
            <a:ext cx="510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bg1"/>
                </a:solidFill>
                <a:latin typeface="Avenir" panose="020B0604020202020204" charset="0"/>
                <a:cs typeface="Avenir" panose="020B0604020202020204" charset="0"/>
              </a:rPr>
              <a:t>Vaja</a:t>
            </a:r>
            <a:r>
              <a:rPr lang="en-GB" sz="3600" dirty="0">
                <a:solidFill>
                  <a:schemeClr val="bg1"/>
                </a:solidFill>
                <a:latin typeface="Avenir" panose="020B0604020202020204" charset="0"/>
                <a:cs typeface="Avenir" panose="020B0604020202020204" charset="0"/>
              </a:rPr>
              <a:t> 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730859-2102-C464-471B-11BBBE151B51}"/>
              </a:ext>
            </a:extLst>
          </p:cNvPr>
          <p:cNvSpPr txBox="1"/>
          <p:nvPr/>
        </p:nvSpPr>
        <p:spPr>
          <a:xfrm>
            <a:off x="3657600" y="16002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"/>
          <p:cNvSpPr txBox="1">
            <a:spLocks noGrp="1"/>
          </p:cNvSpPr>
          <p:nvPr>
            <p:ph type="body" idx="1"/>
          </p:nvPr>
        </p:nvSpPr>
        <p:spPr>
          <a:xfrm>
            <a:off x="321547" y="226229"/>
            <a:ext cx="561487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Zemljevid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empatije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4" name="Google Shape;314;p25"/>
          <p:cNvSpPr txBox="1">
            <a:spLocks noGrp="1"/>
          </p:cNvSpPr>
          <p:nvPr>
            <p:ph type="body" idx="3"/>
          </p:nvPr>
        </p:nvSpPr>
        <p:spPr>
          <a:xfrm>
            <a:off x="321547" y="974703"/>
            <a:ext cx="6206477" cy="570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E3F"/>
              </a:buClr>
              <a:buSzPts val="2400"/>
              <a:buNone/>
            </a:pP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“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želite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oblikovati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čudovite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trenutke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za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obiskovalce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morate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svet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videti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skozi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njihove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0" i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oči</a:t>
            </a:r>
            <a:r>
              <a:rPr lang="sl-SI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  <a:r>
              <a:rPr lang="en-GB" b="0" i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” Culture Connect</a:t>
            </a:r>
            <a:endParaRPr i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lang="en-GB" sz="900" b="0" i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Persone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niso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edino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orodje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za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razumevanje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uporabnika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Zemljevid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empatije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je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preprosto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sl-SI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„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lahko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prebavljivo</a:t>
            </a:r>
            <a:r>
              <a:rPr lang="sl-SI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“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vizualno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orodje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ki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zajema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znanje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o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vedenju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odnosu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uporabnika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Z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njim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lahko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raziščete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družbeni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kontekst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ki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globoko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vpliva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način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kako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vaš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obiskovalec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razmišlja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čuti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deluje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se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obnaša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tem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zemljevidom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odkrijete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kaj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vaša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tarča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verjetno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rekla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vaših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storitvah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odzvala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vaša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sporočila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opišete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osebo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katero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ciljate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lang="en-GB" sz="900" b="0" i="0" dirty="0">
              <a:solidFill>
                <a:srgbClr val="1A1A1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107F4-8957-40D1-8B87-12BAC0E7E91A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3078" name="Picture 6" descr="Photo of a Man Sitting Under the Tree">
            <a:extLst>
              <a:ext uri="{FF2B5EF4-FFF2-40B4-BE49-F238E27FC236}">
                <a16:creationId xmlns:a16="http://schemas.microsoft.com/office/drawing/2014/main" id="{27963928-6A46-4CFA-96CF-586460204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2036" r="7117"/>
          <a:stretch/>
        </p:blipFill>
        <p:spPr bwMode="auto">
          <a:xfrm>
            <a:off x="7120646" y="3112850"/>
            <a:ext cx="3591233" cy="406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53514-4BBB-49A8-957B-6F58B56A3418}"/>
              </a:ext>
            </a:extLst>
          </p:cNvPr>
          <p:cNvSpPr txBox="1"/>
          <p:nvPr/>
        </p:nvSpPr>
        <p:spPr>
          <a:xfrm>
            <a:off x="11203912" y="5898382"/>
            <a:ext cx="7636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 </a:t>
            </a:r>
            <a:r>
              <a:rPr lang="en-GB" sz="900" b="1" i="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Samuel Theo Manat </a:t>
            </a:r>
            <a:r>
              <a:rPr lang="en-GB" sz="900" b="1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Silitonga</a:t>
            </a:r>
            <a:r>
              <a:rPr lang="en-GB" sz="9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from </a:t>
            </a:r>
            <a:r>
              <a:rPr lang="en-GB" sz="900" b="1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rop person putting Idea title in cardboard box with Brain inscription on head of female on light background">
            <a:extLst>
              <a:ext uri="{FF2B5EF4-FFF2-40B4-BE49-F238E27FC236}">
                <a16:creationId xmlns:a16="http://schemas.microsoft.com/office/drawing/2014/main" id="{6E7086E5-CC02-43CC-A357-597A5435D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/>
          <a:stretch/>
        </p:blipFill>
        <p:spPr bwMode="auto">
          <a:xfrm>
            <a:off x="8908330" y="631527"/>
            <a:ext cx="3283670" cy="66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" name="Google Shape;320;p26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 dirty="0"/>
          </a:p>
        </p:txBody>
      </p:sp>
      <p:sp>
        <p:nvSpPr>
          <p:cNvPr id="321" name="Google Shape;321;p26"/>
          <p:cNvSpPr txBox="1">
            <a:spLocks noGrp="1"/>
          </p:cNvSpPr>
          <p:nvPr>
            <p:ph type="body" idx="1"/>
          </p:nvPr>
        </p:nvSpPr>
        <p:spPr>
          <a:xfrm>
            <a:off x="385767" y="57136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Odkrivanje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motivacije</a:t>
            </a:r>
            <a:endParaRPr dirty="0"/>
          </a:p>
        </p:txBody>
      </p:sp>
      <p:sp>
        <p:nvSpPr>
          <p:cNvPr id="322" name="Google Shape;322;p26"/>
          <p:cNvSpPr txBox="1">
            <a:spLocks noGrp="1"/>
          </p:cNvSpPr>
          <p:nvPr>
            <p:ph type="body" idx="2"/>
          </p:nvPr>
        </p:nvSpPr>
        <p:spPr>
          <a:xfrm>
            <a:off x="296990" y="826590"/>
            <a:ext cx="8369490" cy="559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200"/>
              <a:buNone/>
            </a:pP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Eden od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glavnih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ciljev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faze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empatije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je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prepoznati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potrebe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vedenje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obiskovalcev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ki so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skrit</a:t>
            </a:r>
            <a:r>
              <a:rPr lang="sl-SI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neizražen</a:t>
            </a:r>
            <a:r>
              <a:rPr lang="sl-SI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Pomembno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je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razlikovati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med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tem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kaj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ljudje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govorijo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da bi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storili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v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določeni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situaciji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in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tem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ka</a:t>
            </a:r>
            <a:r>
              <a:rPr lang="sl-SI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dejansko</a:t>
            </a:r>
            <a:r>
              <a:rPr lang="en-GB" i="0" dirty="0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E52B7B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storijo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V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resnici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imajo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uporabniki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navade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želje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ki se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jih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ne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zavedajo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zato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je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pomembno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da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jih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opazujemo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v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akciji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</a:t>
            </a:r>
            <a:b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800" dirty="0">
              <a:solidFill>
                <a:srgbClr val="2120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200"/>
              <a:buNone/>
            </a:pP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Empatično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raziskovanje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oblikovanje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se ne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ukvarja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z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dejstvi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o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uporabniku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kot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njegova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starost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lokacija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Osredotoča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se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njihova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čustva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do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izdelka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njihove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motivacije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v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določenih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situacijah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-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zakaj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se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obnašajo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določen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način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Zakaj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ob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prikazu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določenega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zaslona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strani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kliknejo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sem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ne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tja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 To so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spoznanja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ki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jih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odkrijete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v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fazi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empatije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vam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bodo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pomagala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ustvariti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uporabniško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izkušnjo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(UX), ki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bo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prilagojena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vaši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i="0" dirty="0" err="1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publiki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2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                     </a:t>
            </a:r>
            <a:r>
              <a:rPr lang="en-GB" i="0" dirty="0">
                <a:solidFill>
                  <a:srgbClr val="21202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                                          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200"/>
              <a:buNone/>
            </a:pPr>
            <a:r>
              <a:rPr lang="en-GB" sz="900" dirty="0">
                <a:solidFill>
                  <a:srgbClr val="21202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						</a:t>
            </a:r>
            <a:endParaRPr sz="800" dirty="0">
              <a:solidFill>
                <a:srgbClr val="2120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385766" y="6213958"/>
            <a:ext cx="8280713" cy="4616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 err="1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Kartiranje</a:t>
            </a:r>
            <a:r>
              <a:rPr lang="en-GB" sz="2400" b="1" u="sng" dirty="0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b="1" u="sng" dirty="0" err="1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empatije</a:t>
            </a:r>
            <a:r>
              <a:rPr lang="en-GB" sz="2400" b="1" u="sng" dirty="0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GB" sz="2400" b="1" u="sng" dirty="0" err="1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vodnik</a:t>
            </a:r>
            <a:r>
              <a:rPr lang="en-GB" sz="2400" b="1" u="sng" dirty="0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za </a:t>
            </a:r>
            <a:r>
              <a:rPr lang="en-GB" sz="2400" b="1" u="sng" dirty="0" err="1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vstop</a:t>
            </a:r>
            <a:r>
              <a:rPr lang="en-GB" sz="2400" b="1" u="sng" dirty="0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 </a:t>
            </a:r>
            <a:r>
              <a:rPr lang="en-GB" sz="2400" b="1" u="sng" dirty="0" err="1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glavo</a:t>
            </a:r>
            <a:r>
              <a:rPr lang="en-GB" sz="2400" b="1" u="sng" dirty="0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b="1" u="sng" dirty="0" err="1">
                <a:solidFill>
                  <a:srgbClr val="D41A6A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uporabnika</a:t>
            </a:r>
            <a:endParaRPr sz="2400" b="1" dirty="0">
              <a:solidFill>
                <a:srgbClr val="D41A6A"/>
              </a:solidFill>
              <a:highlight>
                <a:srgbClr val="FFFF00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F3FC16-2632-4637-B15C-2776987E9F5D}"/>
              </a:ext>
            </a:extLst>
          </p:cNvPr>
          <p:cNvSpPr txBox="1"/>
          <p:nvPr/>
        </p:nvSpPr>
        <p:spPr>
          <a:xfrm>
            <a:off x="9154160" y="6422873"/>
            <a:ext cx="175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>
                <a:solidFill>
                  <a:srgbClr val="1A1A1A"/>
                </a:solidFill>
                <a:effectLst/>
                <a:latin typeface="+mn-lt"/>
                <a:cs typeface="Calibri" panose="020F0502020204030204" pitchFamily="34" charset="0"/>
              </a:rPr>
              <a:t>Photo by </a:t>
            </a:r>
            <a:r>
              <a:rPr lang="en-GB" sz="800" b="1" i="0" u="none" strike="noStrike">
                <a:solidFill>
                  <a:srgbClr val="1A1A1A"/>
                </a:solidFill>
                <a:effectLst/>
                <a:latin typeface="+mn-lt"/>
                <a:cs typeface="Calibri" panose="020F0502020204030204" pitchFamily="34" charset="0"/>
                <a:hlinkClick r:id="rId4"/>
              </a:rPr>
              <a:t>SHVETS production</a:t>
            </a:r>
            <a:r>
              <a:rPr lang="en-GB" sz="800" b="0" i="0">
                <a:solidFill>
                  <a:srgbClr val="1A1A1A"/>
                </a:solidFill>
                <a:effectLst/>
                <a:latin typeface="+mn-lt"/>
                <a:cs typeface="Calibri" panose="020F0502020204030204" pitchFamily="34" charset="0"/>
              </a:rPr>
              <a:t> from </a:t>
            </a:r>
            <a:r>
              <a:rPr lang="en-GB" sz="800" b="1" i="0" u="none" strike="noStrike">
                <a:solidFill>
                  <a:srgbClr val="1A1A1A"/>
                </a:solidFill>
                <a:effectLst/>
                <a:latin typeface="+mn-lt"/>
                <a:cs typeface="Calibri" panose="020F0502020204030204" pitchFamily="34" charset="0"/>
                <a:hlinkClick r:id="rId5"/>
              </a:rPr>
              <a:t>Pexels</a:t>
            </a:r>
            <a:endParaRPr lang="en-GB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 descr="A picture containing building material, dark, st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2619" t="-1270" r="-51686" b="21366"/>
          <a:stretch/>
        </p:blipFill>
        <p:spPr>
          <a:xfrm>
            <a:off x="0" y="-1"/>
            <a:ext cx="12191998" cy="6858001"/>
          </a:xfrm>
          <a:prstGeom prst="rect">
            <a:avLst/>
          </a:prstGeom>
          <a:solidFill>
            <a:srgbClr val="FBE000"/>
          </a:solidFill>
          <a:ln>
            <a:noFill/>
          </a:ln>
        </p:spPr>
      </p:pic>
      <p:sp>
        <p:nvSpPr>
          <p:cNvPr id="144" name="Google Shape;144;p6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45" name="Google Shape;145;p6"/>
          <p:cNvSpPr txBox="1"/>
          <p:nvPr/>
        </p:nvSpPr>
        <p:spPr>
          <a:xfrm>
            <a:off x="7002010" y="2436087"/>
            <a:ext cx="4603554" cy="128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475" tIns="57475" rIns="57475" bIns="574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0" i="1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To je </a:t>
            </a:r>
            <a:r>
              <a:rPr lang="pl-PL" sz="2800" b="1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skrivna sestavina za uspeh</a:t>
            </a:r>
            <a:r>
              <a:rPr lang="en-GB" sz="2800" b="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2800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5313617" y="5917900"/>
            <a:ext cx="62186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7442" marR="0" lvl="0" indent="-211589" algn="r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700"/>
              <a:buFont typeface="Avenir"/>
              <a:buChar char="-"/>
            </a:pP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Andrew McIntyre</a:t>
            </a:r>
            <a:endParaRPr dirty="0"/>
          </a:p>
        </p:txBody>
      </p:sp>
      <p:sp>
        <p:nvSpPr>
          <p:cNvPr id="147" name="Google Shape;147;p6"/>
          <p:cNvSpPr txBox="1"/>
          <p:nvPr/>
        </p:nvSpPr>
        <p:spPr>
          <a:xfrm>
            <a:off x="6220326" y="689083"/>
            <a:ext cx="5453332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Najbolj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uspešne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organizacije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ki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nedvoumno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vodijo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vizijo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in so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neusmiljeno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osredotočene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GB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občinstvo</a:t>
            </a:r>
            <a:r>
              <a:rPr lang="en-GB" sz="2800" b="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"/>
          <p:cNvSpPr txBox="1">
            <a:spLocks noGrp="1"/>
          </p:cNvSpPr>
          <p:nvPr>
            <p:ph type="body" idx="1"/>
          </p:nvPr>
        </p:nvSpPr>
        <p:spPr>
          <a:xfrm>
            <a:off x="145155" y="0"/>
            <a:ext cx="11892770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b="0" dirty="0" err="1">
                <a:solidFill>
                  <a:schemeClr val="lt1"/>
                </a:solidFill>
              </a:rPr>
              <a:t>Zemljevid</a:t>
            </a:r>
            <a:r>
              <a:rPr lang="en-GB" b="0" dirty="0">
                <a:solidFill>
                  <a:schemeClr val="lt1"/>
                </a:solidFill>
              </a:rPr>
              <a:t> </a:t>
            </a:r>
            <a:r>
              <a:rPr lang="en-GB" b="0" dirty="0" err="1">
                <a:solidFill>
                  <a:schemeClr val="lt1"/>
                </a:solidFill>
              </a:rPr>
              <a:t>empatije</a:t>
            </a:r>
            <a:r>
              <a:rPr lang="en-GB" b="0" dirty="0">
                <a:solidFill>
                  <a:schemeClr val="lt1"/>
                </a:solidFill>
              </a:rPr>
              <a:t> vas </a:t>
            </a:r>
            <a:r>
              <a:rPr lang="sl-SI" b="0" dirty="0">
                <a:solidFill>
                  <a:schemeClr val="lt1"/>
                </a:solidFill>
              </a:rPr>
              <a:t>vabi</a:t>
            </a:r>
            <a:r>
              <a:rPr lang="en-GB" b="0" dirty="0">
                <a:solidFill>
                  <a:schemeClr val="lt1"/>
                </a:solidFill>
              </a:rPr>
              <a:t>, da </a:t>
            </a:r>
            <a:r>
              <a:rPr lang="en-GB" b="0" dirty="0" err="1">
                <a:solidFill>
                  <a:schemeClr val="lt1"/>
                </a:solidFill>
              </a:rPr>
              <a:t>zastavite</a:t>
            </a:r>
            <a:r>
              <a:rPr lang="en-GB" b="0" dirty="0">
                <a:solidFill>
                  <a:schemeClr val="lt1"/>
                </a:solidFill>
              </a:rPr>
              <a:t> </a:t>
            </a:r>
            <a:r>
              <a:rPr lang="sl-SI" b="0" dirty="0">
                <a:solidFill>
                  <a:schemeClr val="lt1"/>
                </a:solidFill>
              </a:rPr>
              <a:t>4</a:t>
            </a:r>
            <a:r>
              <a:rPr lang="en-GB" b="0" dirty="0">
                <a:solidFill>
                  <a:schemeClr val="lt1"/>
                </a:solidFill>
              </a:rPr>
              <a:t> </a:t>
            </a:r>
            <a:r>
              <a:rPr lang="en-GB" b="0" dirty="0" err="1">
                <a:solidFill>
                  <a:schemeClr val="lt1"/>
                </a:solidFill>
              </a:rPr>
              <a:t>vprašanja</a:t>
            </a:r>
            <a:r>
              <a:rPr lang="en-GB" b="0" dirty="0">
                <a:solidFill>
                  <a:schemeClr val="lt1"/>
                </a:solidFill>
              </a:rPr>
              <a:t>:</a:t>
            </a:r>
            <a:br>
              <a:rPr lang="en-GB" b="0" dirty="0">
                <a:solidFill>
                  <a:schemeClr val="lt1"/>
                </a:solidFill>
              </a:rPr>
            </a:br>
            <a:endParaRPr b="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29" name="Google Shape;329;p27"/>
          <p:cNvSpPr txBox="1">
            <a:spLocks noGrp="1"/>
          </p:cNvSpPr>
          <p:nvPr>
            <p:ph type="body" idx="2"/>
          </p:nvPr>
        </p:nvSpPr>
        <p:spPr>
          <a:xfrm>
            <a:off x="0" y="980635"/>
            <a:ext cx="12037925" cy="587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pravi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vas?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to,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točki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temveč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govori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storitvah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pl-PL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 si obiskovalec misli o vas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pogosto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izrazi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celoti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Poskusite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odkriti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neizrečena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stališča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vedenja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vživeti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počne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Opazovanje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vedenja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njihovo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interakcijo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okolico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razkrije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neizrečene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misli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fi-FI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 se vaš obiskovalec počuti</a:t>
            </a:r>
            <a:r>
              <a:rPr lang="en-GB" b="1" dirty="0">
                <a:solidFill>
                  <a:srgbClr val="E4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človek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različnimi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občutki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spodbujajo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njegovo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osredotočite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občutke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med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pozitivno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vplivate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vzgibe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person, person, people, group&#10;&#10;Description automatically generated">
            <a:extLst>
              <a:ext uri="{FF2B5EF4-FFF2-40B4-BE49-F238E27FC236}">
                <a16:creationId xmlns:a16="http://schemas.microsoft.com/office/drawing/2014/main" id="{2F39A921-1CC4-4BDC-B135-8345D7860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5" t="6778" r="7279" b="-1"/>
          <a:stretch/>
        </p:blipFill>
        <p:spPr>
          <a:xfrm>
            <a:off x="7753038" y="3344779"/>
            <a:ext cx="4229621" cy="2327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27B39-665D-4D72-B89A-131B2FC73E96}"/>
              </a:ext>
            </a:extLst>
          </p:cNvPr>
          <p:cNvSpPr txBox="1"/>
          <p:nvPr/>
        </p:nvSpPr>
        <p:spPr>
          <a:xfrm>
            <a:off x="10726615" y="5329646"/>
            <a:ext cx="1256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chemeClr val="tx2">
                    <a:lumMod val="25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lang="en-GB" sz="800" b="0" i="0" dirty="0" err="1">
                <a:solidFill>
                  <a:schemeClr val="tx2">
                    <a:lumMod val="25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Cottonbro</a:t>
            </a:r>
            <a:endParaRPr lang="en-GB" sz="8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336D9C9-3347-4A5B-8733-280FB9B3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4922"/>
            <a:ext cx="4876800" cy="3309050"/>
          </a:xfrm>
          <a:prstGeom prst="rect">
            <a:avLst/>
          </a:prstGeom>
        </p:spPr>
      </p:pic>
      <p:sp>
        <p:nvSpPr>
          <p:cNvPr id="348" name="Google Shape;348;p29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body" idx="1"/>
          </p:nvPr>
        </p:nvSpPr>
        <p:spPr>
          <a:xfrm>
            <a:off x="465666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Prednosti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empatičnega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razgovora</a:t>
            </a:r>
            <a:endParaRPr dirty="0"/>
          </a:p>
        </p:txBody>
      </p:sp>
      <p:sp>
        <p:nvSpPr>
          <p:cNvPr id="350" name="Google Shape;350;p29"/>
          <p:cNvSpPr txBox="1">
            <a:spLocks noGrp="1"/>
          </p:cNvSpPr>
          <p:nvPr>
            <p:ph type="body" idx="2"/>
          </p:nvPr>
        </p:nvSpPr>
        <p:spPr>
          <a:xfrm>
            <a:off x="465666" y="831253"/>
            <a:ext cx="1171994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1800"/>
              <a:buNone/>
            </a:pP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Biti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prejemnik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empatije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pomeni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počutiti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slišanega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Čutiti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slišanega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pomeni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počutiti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cenjenega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Empatični razgovor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vašo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ciljno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skupino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povezan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aktivnim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poslušanjem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aktivnim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slišanjem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20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43794"/>
              </a:buClr>
              <a:buSzPts val="800"/>
              <a:buFont typeface="Arial"/>
              <a:buNone/>
            </a:pPr>
            <a:endParaRPr dirty="0">
              <a:solidFill>
                <a:srgbClr val="21202E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285750" lvl="0" indent="-1714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800"/>
              <a:buFont typeface="Arial"/>
              <a:buNone/>
            </a:pP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925F4-0F08-4C0B-A552-3F694625AEA6}"/>
              </a:ext>
            </a:extLst>
          </p:cNvPr>
          <p:cNvSpPr txBox="1"/>
          <p:nvPr/>
        </p:nvSpPr>
        <p:spPr>
          <a:xfrm>
            <a:off x="5080000" y="2021113"/>
            <a:ext cx="6943322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8" indent="-342900">
              <a:lnSpc>
                <a:spcPct val="100000"/>
              </a:lnSpc>
              <a:spcBef>
                <a:spcPts val="800"/>
              </a:spcBef>
              <a:buClr>
                <a:srgbClr val="E43794"/>
              </a:buClr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Osredotočajo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se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na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čustven</a:t>
            </a:r>
            <a:r>
              <a:rPr lang="sl-SI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in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podzavestn</a:t>
            </a:r>
            <a:r>
              <a:rPr lang="sl-SI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endParaRPr lang="en-GB" sz="23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8" indent="-342900">
              <a:lnSpc>
                <a:spcPct val="100000"/>
              </a:lnSpc>
              <a:spcBef>
                <a:spcPts val="800"/>
              </a:spcBef>
              <a:buClr>
                <a:srgbClr val="E43794"/>
              </a:buClr>
              <a:buFont typeface="Arial" panose="020B0604020202020204" pitchFamily="34" charset="0"/>
              <a:buChar char="•"/>
            </a:pPr>
            <a:r>
              <a:rPr lang="sl-SI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P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rinašajo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vpogled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v to,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kako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se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uporabniki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obnašajo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v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določenih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okoljih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in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situacijah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.</a:t>
            </a:r>
            <a:endParaRPr lang="en-GB" sz="23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8" indent="-342900">
              <a:lnSpc>
                <a:spcPct val="100000"/>
              </a:lnSpc>
              <a:spcBef>
                <a:spcPts val="800"/>
              </a:spcBef>
              <a:buClr>
                <a:srgbClr val="E43794"/>
              </a:buClr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Razkrivajo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rešitve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neizpolnjene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potrebe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izzive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ki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ste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jih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morda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spregledali</a:t>
            </a:r>
            <a:r>
              <a:rPr lang="sl-SI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</a:t>
            </a:r>
            <a:endParaRPr lang="en-GB" sz="23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342900" lvl="8" indent="-342900">
              <a:lnSpc>
                <a:spcPct val="100000"/>
              </a:lnSpc>
              <a:spcBef>
                <a:spcPts val="800"/>
              </a:spcBef>
              <a:buClr>
                <a:srgbClr val="E43794"/>
              </a:buClr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Obiskovalcem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omogočajo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da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spregovorijo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o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tem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kaj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je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zanje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pomembno</a:t>
            </a:r>
            <a:r>
              <a:rPr lang="sl-SI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</a:t>
            </a:r>
            <a:endParaRPr lang="en-GB" sz="23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8" indent="-342900">
              <a:lnSpc>
                <a:spcPct val="100000"/>
              </a:lnSpc>
              <a:spcBef>
                <a:spcPts val="800"/>
              </a:spcBef>
              <a:buClr>
                <a:srgbClr val="E43794"/>
              </a:buClr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Poglobijo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se,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presegajo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običajna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vprašanja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.</a:t>
            </a:r>
            <a:endParaRPr lang="en-GB" sz="23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8" indent="-342900">
              <a:lnSpc>
                <a:spcPct val="100000"/>
              </a:lnSpc>
              <a:spcBef>
                <a:spcPts val="800"/>
              </a:spcBef>
              <a:buClr>
                <a:srgbClr val="E43794"/>
              </a:buClr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Spontana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vprašanja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lahko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izhajajo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iz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opazovanja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govorice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telesa</a:t>
            </a:r>
            <a:r>
              <a:rPr lang="en-GB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in </a:t>
            </a:r>
            <a:r>
              <a:rPr lang="en-GB" sz="23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reakcij</a:t>
            </a:r>
            <a:r>
              <a:rPr lang="sl-SI" sz="23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.</a:t>
            </a:r>
            <a:endParaRPr lang="en-GB" sz="23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CD58F-06B9-465E-AADD-E40E94D44A07}"/>
              </a:ext>
            </a:extLst>
          </p:cNvPr>
          <p:cNvSpPr txBox="1"/>
          <p:nvPr/>
        </p:nvSpPr>
        <p:spPr>
          <a:xfrm>
            <a:off x="731838" y="6099135"/>
            <a:ext cx="107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Po</a:t>
            </a:r>
            <a:r>
              <a:rPr lang="sl-SI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skrbijo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, da se </a:t>
            </a:r>
            <a:r>
              <a:rPr lang="sl-SI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oseba </a:t>
            </a: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počuti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sproščeno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, da </a:t>
            </a: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govori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iz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1" dirty="0" err="1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srca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ea typeface="Avenir" panose="02000503020000020003"/>
                <a:cs typeface="Calibri" panose="020F0502020204030204" pitchFamily="34" charset="0"/>
                <a:sym typeface="Avenir"/>
              </a:rPr>
              <a:t>.</a:t>
            </a:r>
            <a:endParaRPr lang="en-GB" sz="2400" b="1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8A526-4C65-4080-8BF3-40B860424712}"/>
              </a:ext>
            </a:extLst>
          </p:cNvPr>
          <p:cNvSpPr txBox="1"/>
          <p:nvPr/>
        </p:nvSpPr>
        <p:spPr>
          <a:xfrm>
            <a:off x="319" y="5103069"/>
            <a:ext cx="138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0" i="0" dirty="0">
                <a:solidFill>
                  <a:schemeClr val="bg1"/>
                </a:solidFill>
                <a:effectLst/>
                <a:latin typeface="Avenir" panose="02000503020000020003"/>
              </a:rPr>
              <a:t>Photo by Zuzana Ruttkayova: pexels.com</a:t>
            </a:r>
            <a:endParaRPr lang="en-GB" sz="800" dirty="0">
              <a:solidFill>
                <a:schemeClr val="bg1"/>
              </a:solidFill>
              <a:latin typeface="Avenir" panose="0200050302000002000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356" name="Google Shape;356;p30"/>
          <p:cNvSpPr txBox="1">
            <a:spLocks noGrp="1"/>
          </p:cNvSpPr>
          <p:nvPr>
            <p:ph type="body" idx="1"/>
          </p:nvPr>
        </p:nvSpPr>
        <p:spPr>
          <a:xfrm>
            <a:off x="214457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Nasveti</a:t>
            </a:r>
            <a:r>
              <a:rPr lang="en-GB" dirty="0">
                <a:solidFill>
                  <a:schemeClr val="lt1"/>
                </a:solidFill>
              </a:rPr>
              <a:t> za </a:t>
            </a:r>
            <a:r>
              <a:rPr lang="en-GB" dirty="0" err="1">
                <a:solidFill>
                  <a:schemeClr val="lt1"/>
                </a:solidFill>
              </a:rPr>
              <a:t>učinkovit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razgovor</a:t>
            </a:r>
            <a:endParaRPr dirty="0"/>
          </a:p>
        </p:txBody>
      </p:sp>
      <p:sp>
        <p:nvSpPr>
          <p:cNvPr id="357" name="Google Shape;357;p30"/>
          <p:cNvSpPr txBox="1">
            <a:spLocks noGrp="1"/>
          </p:cNvSpPr>
          <p:nvPr>
            <p:ph type="body" idx="2"/>
          </p:nvPr>
        </p:nvSpPr>
        <p:spPr>
          <a:xfrm>
            <a:off x="325290" y="1313234"/>
            <a:ext cx="6407106" cy="482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AutoNum type="arabicPeriod"/>
            </a:pP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Predstavite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se.</a:t>
            </a:r>
            <a:endParaRPr lang="sl-SI" dirty="0">
              <a:solidFill>
                <a:srgbClr val="2120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Predstavite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svoj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projekt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Osredotočite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intervjuvanca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vprašajte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sl-SI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njegovo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ime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od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kod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prihaja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Vzpostavite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odnos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Vprašajte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konkretnih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primerih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ali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dogodkih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("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Povejte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mi,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kdaj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nazadnje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...").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6.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Vprašanja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bodo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krajša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od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desetih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besed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7.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Postavite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vprašanje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naenkrat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8.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Spodbujajte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zgodbe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sitting in a chair outside&#10;&#10;Description automatically generated with medium confidence">
            <a:extLst>
              <a:ext uri="{FF2B5EF4-FFF2-40B4-BE49-F238E27FC236}">
                <a16:creationId xmlns:a16="http://schemas.microsoft.com/office/drawing/2014/main" id="{D82E51DF-F5F4-4F41-A1FB-90C770CA0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6" t="-1" r="14462" b="8777"/>
          <a:stretch/>
        </p:blipFill>
        <p:spPr>
          <a:xfrm>
            <a:off x="6919674" y="699162"/>
            <a:ext cx="5272326" cy="6256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3C6641-3C91-4610-A4CF-0A0B8960F8A4}"/>
              </a:ext>
            </a:extLst>
          </p:cNvPr>
          <p:cNvSpPr txBox="1"/>
          <p:nvPr/>
        </p:nvSpPr>
        <p:spPr>
          <a:xfrm>
            <a:off x="9209695" y="6482588"/>
            <a:ext cx="6133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Photo</a:t>
            </a:r>
            <a:r>
              <a:rPr lang="en-GB" sz="1100" b="0" i="0" dirty="0">
                <a:solidFill>
                  <a:schemeClr val="bg1"/>
                </a:solidFill>
                <a:effectLst/>
                <a:latin typeface="+mn-lt"/>
              </a:rPr>
              <a:t> by </a:t>
            </a:r>
            <a:r>
              <a:rPr lang="en-GB" sz="1100" b="1" i="0" u="none" strike="noStrike" dirty="0">
                <a:solidFill>
                  <a:schemeClr val="bg1"/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Rodrigo Souza</a:t>
            </a:r>
            <a:r>
              <a:rPr lang="en-GB" sz="1100" b="0" i="0" dirty="0">
                <a:solidFill>
                  <a:schemeClr val="bg1"/>
                </a:solidFill>
                <a:effectLst/>
                <a:latin typeface="+mn-lt"/>
              </a:rPr>
              <a:t> from </a:t>
            </a:r>
            <a:r>
              <a:rPr lang="en-GB" sz="1100" b="1" i="0" u="none" strike="noStrike" dirty="0" err="1">
                <a:solidFill>
                  <a:schemeClr val="bg1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11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3B6DE12-CB40-473C-92DB-7CECC5A5A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6"/>
          <a:stretch/>
        </p:blipFill>
        <p:spPr>
          <a:xfrm>
            <a:off x="7613677" y="684891"/>
            <a:ext cx="4578323" cy="6314481"/>
          </a:xfrm>
          <a:prstGeom prst="rect">
            <a:avLst/>
          </a:prstGeom>
        </p:spPr>
      </p:pic>
      <p:sp>
        <p:nvSpPr>
          <p:cNvPr id="362" name="Google Shape;362;p31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sp>
        <p:nvSpPr>
          <p:cNvPr id="363" name="Google Shape;363;p31"/>
          <p:cNvSpPr txBox="1">
            <a:spLocks noGrp="1"/>
          </p:cNvSpPr>
          <p:nvPr>
            <p:ph type="body" idx="2"/>
          </p:nvPr>
        </p:nvSpPr>
        <p:spPr>
          <a:xfrm>
            <a:off x="254584" y="1021468"/>
            <a:ext cx="7221389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9.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Poiščite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nedoslednosti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protislovja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; to,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kar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ljudje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govorijo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in to,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kar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počnejo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se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lahko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zelo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razlikuje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10.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Opazujte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neverbalne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znake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roke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izraze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obraza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11.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Postavljajte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nevtralna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vprašanja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primer: "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menite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...?"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12.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Raziščite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čustva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kot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"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Zakaj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počutiš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...?". "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čutite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glede...?" "In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čutili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takrat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?"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13.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Izjave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vprašanji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14.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zataknete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vprašajte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"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zakaj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?". Z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nenehnim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spraševanjem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zakaj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se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poglobite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v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čustva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motivacijo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02E"/>
              </a:buClr>
              <a:buSzPts val="2000"/>
              <a:buNone/>
            </a:pP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15. "Ali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lahko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tem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poveste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več</a:t>
            </a:r>
            <a:r>
              <a:rPr lang="en-GB" dirty="0">
                <a:solidFill>
                  <a:srgbClr val="21202E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?" 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4" name="Google Shape;364;p31"/>
          <p:cNvSpPr txBox="1"/>
          <p:nvPr/>
        </p:nvSpPr>
        <p:spPr>
          <a:xfrm>
            <a:off x="254585" y="53364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 i="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Nasveti</a:t>
            </a:r>
            <a:r>
              <a:rPr lang="en-GB" sz="3600" b="1" i="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3600" b="1" i="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učinkovit</a:t>
            </a:r>
            <a:r>
              <a:rPr lang="en-GB" sz="3600" b="1" i="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i="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razgovor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2787B-0BA8-414B-B0FC-BBF1BC875FB3}"/>
              </a:ext>
            </a:extLst>
          </p:cNvPr>
          <p:cNvSpPr txBox="1"/>
          <p:nvPr/>
        </p:nvSpPr>
        <p:spPr>
          <a:xfrm>
            <a:off x="7819293" y="6337522"/>
            <a:ext cx="1406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Photo by </a:t>
            </a:r>
            <a:r>
              <a:rPr lang="en-GB" sz="800" b="1" i="0" u="none" strike="noStrike" dirty="0" err="1">
                <a:solidFill>
                  <a:srgbClr val="0563C1"/>
                </a:solidFill>
                <a:effectLst/>
                <a:latin typeface="+mn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Olya</a:t>
            </a:r>
            <a:r>
              <a:rPr lang="en-GB" sz="800" b="1" i="0" u="none" strike="noStrike" dirty="0">
                <a:solidFill>
                  <a:srgbClr val="0563C1"/>
                </a:solidFill>
                <a:effectLst/>
                <a:latin typeface="+mn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800" b="1" i="0" u="none" strike="noStrike" dirty="0" err="1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Kobruseva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 from </a:t>
            </a:r>
            <a:r>
              <a:rPr lang="en-GB" sz="800" b="1" i="0" u="none" strike="noStrike" dirty="0" err="1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Exercise 2 – Using the empathy map to focus on your visitor experience</a:t>
            </a:r>
            <a:endParaRPr sz="4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8"/>
          <p:cNvSpPr txBox="1">
            <a:spLocks noGrp="1"/>
          </p:cNvSpPr>
          <p:nvPr>
            <p:ph type="sldNum" idx="12"/>
          </p:nvPr>
        </p:nvSpPr>
        <p:spPr>
          <a:xfrm>
            <a:off x="9991022" y="6356350"/>
            <a:ext cx="13627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595959"/>
                </a:solidFill>
              </a:rPr>
              <a:t>34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337" name="Google Shape;337;p28"/>
          <p:cNvSpPr txBox="1"/>
          <p:nvPr/>
        </p:nvSpPr>
        <p:spPr>
          <a:xfrm>
            <a:off x="-21932" y="652180"/>
            <a:ext cx="3529591" cy="6205819"/>
          </a:xfrm>
          <a:prstGeom prst="rect">
            <a:avLst/>
          </a:prstGeom>
          <a:solidFill>
            <a:srgbClr val="FBE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8"/>
          <p:cNvSpPr txBox="1"/>
          <p:nvPr/>
        </p:nvSpPr>
        <p:spPr>
          <a:xfrm>
            <a:off x="-21932" y="894326"/>
            <a:ext cx="351481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Uporaba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zemljevida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empatije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osredotočanje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izkušnjo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obiskovalcev</a:t>
            </a:r>
            <a:endParaRPr sz="3600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9" name="Google Shape;33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5614" y="802698"/>
            <a:ext cx="4441944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8"/>
          <p:cNvSpPr txBox="1"/>
          <p:nvPr/>
        </p:nvSpPr>
        <p:spPr>
          <a:xfrm>
            <a:off x="-36712" y="2461562"/>
            <a:ext cx="354437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Zemljevid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izpolnite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digitalno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ali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pa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uporabite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papir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samolepilne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lističe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</a:p>
          <a:p>
            <a:pPr lvl="0" algn="ctr"/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Temelji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intervjujih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opazovanjih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drugih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virih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pridobivanja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empatije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 algn="ctr"/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kratek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vodnik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vas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popeljal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skozi</a:t>
            </a:r>
            <a:r>
              <a:rPr lang="en-GB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1" dirty="0" err="1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postopek</a:t>
            </a:r>
            <a:r>
              <a:rPr lang="sl-SI" sz="2400" i="1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 algn="ctr"/>
            <a:r>
              <a:rPr lang="en-GB" sz="2400" b="1" i="1" dirty="0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1" i="1" dirty="0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  <a:hlinkClick r:id="rId4"/>
              </a:rPr>
              <a:t>Vodnik za kartiranje empatije</a:t>
            </a: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1" name="Google Shape;341;p28"/>
          <p:cNvSpPr/>
          <p:nvPr/>
        </p:nvSpPr>
        <p:spPr>
          <a:xfrm>
            <a:off x="4705614" y="4070410"/>
            <a:ext cx="743090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Vir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https://www.innovationtraining.org/empathy-map-template-training/</a:t>
            </a:r>
            <a:endParaRPr dirty="0">
              <a:solidFill>
                <a:schemeClr val="tx2">
                  <a:lumMod val="25000"/>
                </a:schemeClr>
              </a:solidFill>
              <a:sym typeface="Arial"/>
            </a:endParaRPr>
          </a:p>
        </p:txBody>
      </p:sp>
      <p:sp>
        <p:nvSpPr>
          <p:cNvPr id="342" name="Google Shape;342;p28"/>
          <p:cNvSpPr txBox="1"/>
          <p:nvPr/>
        </p:nvSpPr>
        <p:spPr>
          <a:xfrm>
            <a:off x="3585070" y="4367145"/>
            <a:ext cx="8567101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POVE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–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Katera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ključna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sporočila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dajejo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ciljne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stranke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?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Kako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govorijo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vaši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storitvi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?</a:t>
            </a:r>
            <a:endParaRPr sz="22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MISLI</a:t>
            </a:r>
            <a:r>
              <a:rPr lang="en-GB" sz="2200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–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Katere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misli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prepričanja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lahko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vplivajo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vedenje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vaših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obiskovalcev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?</a:t>
            </a:r>
            <a:endParaRPr sz="22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OBČUTI</a:t>
            </a:r>
            <a:r>
              <a:rPr lang="en-GB" sz="2200" dirty="0">
                <a:solidFill>
                  <a:srgbClr val="496F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– Kateri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neverbalni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znaki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ki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jih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dajejo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vaše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stranke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kažejo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njihova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čustva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? </a:t>
            </a:r>
            <a:endParaRPr sz="22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rgbClr val="E4379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NAREDI</a:t>
            </a:r>
            <a:r>
              <a:rPr lang="en-GB" sz="2200" dirty="0">
                <a:solidFill>
                  <a:srgbClr val="496F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–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Katera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dejanja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vedenje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2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opazili</a:t>
            </a:r>
            <a:r>
              <a:rPr lang="en-GB" sz="2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?</a:t>
            </a:r>
            <a:endParaRPr sz="22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9752483" y="925611"/>
            <a:ext cx="1997391" cy="120028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Več informacij najdete v vodniku na YouTubu </a:t>
            </a:r>
            <a:r>
              <a:rPr lang="en-GB" sz="1800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empathy map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FF59A-6E38-4F66-8FF2-41283172C354}"/>
              </a:ext>
            </a:extLst>
          </p:cNvPr>
          <p:cNvSpPr txBox="1"/>
          <p:nvPr/>
        </p:nvSpPr>
        <p:spPr>
          <a:xfrm>
            <a:off x="212530" y="-38253"/>
            <a:ext cx="495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Vaja</a:t>
            </a:r>
            <a:r>
              <a:rPr lang="en-GB" sz="40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 2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1"/>
          </p:nvPr>
        </p:nvSpPr>
        <p:spPr>
          <a:xfrm>
            <a:off x="361164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Raziskovanje</a:t>
            </a:r>
            <a:r>
              <a:rPr lang="en-GB" dirty="0">
                <a:solidFill>
                  <a:schemeClr val="lt1"/>
                </a:solidFill>
              </a:rPr>
              <a:t> pot</a:t>
            </a:r>
            <a:r>
              <a:rPr lang="sl-SI" dirty="0">
                <a:solidFill>
                  <a:schemeClr val="lt1"/>
                </a:solidFill>
              </a:rPr>
              <a:t>i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vaše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stranke</a:t>
            </a:r>
            <a:endParaRPr dirty="0"/>
          </a:p>
        </p:txBody>
      </p:sp>
      <p:sp>
        <p:nvSpPr>
          <p:cNvPr id="372" name="Google Shape;372;p32"/>
          <p:cNvSpPr txBox="1">
            <a:spLocks noGrp="1"/>
          </p:cNvSpPr>
          <p:nvPr>
            <p:ph type="body" idx="2"/>
          </p:nvPr>
        </p:nvSpPr>
        <p:spPr>
          <a:xfrm>
            <a:off x="361163" y="748383"/>
            <a:ext cx="6593819" cy="29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vizualizirali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vživeli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njegovo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izkušnjo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treba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naslednjem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koraku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raziskati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njegovo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 po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spletnem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mestu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tržniki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imenujejo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Sledenje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predstavljate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opredelite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idealno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pot, ki jo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izkusil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od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prvega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trenutka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AC203-DB38-4A63-8703-B5E11C81595D}"/>
              </a:ext>
            </a:extLst>
          </p:cNvPr>
          <p:cNvSpPr txBox="1"/>
          <p:nvPr/>
        </p:nvSpPr>
        <p:spPr>
          <a:xfrm>
            <a:off x="361163" y="4159019"/>
            <a:ext cx="11559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SzPts val="1200"/>
            </a:pP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Začnite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sl-SI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identifikacijo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vseh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stičnih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točk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sl-SI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določenega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obiskovalca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Vsako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stično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točko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izkušnjo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kateri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sodeluje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spletnim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mestom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neposredno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posredno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opredelimo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začetka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konca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vključuje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vodnik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spletno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mesto,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prometne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znake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recepcijo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parkirišče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ogled,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restavracijo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trgovino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spominki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izhodna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vrata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stične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točke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razporejene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začetka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konca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ovrednotene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posamično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postane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začetek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načrta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izboljšanje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izkušnje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obiskovalcev</a:t>
            </a:r>
            <a:r>
              <a:rPr lang="en-GB" sz="240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4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5263E09-8AA5-4F51-8EE1-3C6800CD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850" y="847413"/>
            <a:ext cx="4666987" cy="3127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A picture containing building material, dark, st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2619" t="-1270" r="-51686" b="21366"/>
          <a:stretch/>
        </p:blipFill>
        <p:spPr>
          <a:xfrm>
            <a:off x="0" y="-51670"/>
            <a:ext cx="12191998" cy="6909670"/>
          </a:xfrm>
          <a:prstGeom prst="rect">
            <a:avLst/>
          </a:prstGeom>
          <a:solidFill>
            <a:srgbClr val="FBE000"/>
          </a:solidFill>
          <a:ln>
            <a:noFill/>
          </a:ln>
        </p:spPr>
      </p:pic>
      <p:sp>
        <p:nvSpPr>
          <p:cNvPr id="103" name="Google Shape;103;p2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6891495" y="299037"/>
            <a:ext cx="4664741" cy="591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475" tIns="57475" rIns="57475" bIns="57475" anchor="t" anchorCtr="0">
            <a:spAutoFit/>
          </a:bodyPr>
          <a:lstStyle/>
          <a:p>
            <a:pPr algn="r"/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Odličen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zemljevid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mora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predstavljati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izkušnjo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vidi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vaša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stranka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ne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mislite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jo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vidi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pomeni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pogosto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vključeval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vidike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katere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nimate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neposrednega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vpliva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vplivi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družbenih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medijev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spletna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iskanja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koraki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vaše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naredijo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preden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sploh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vstopite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800" b="0" i="1" dirty="0" err="1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dogajanje</a:t>
            </a:r>
            <a:r>
              <a:rPr lang="sl-SI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2800" b="0" i="1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algn="r"/>
            <a:endParaRPr lang="en-GB" sz="2800" i="1" dirty="0">
              <a:solidFill>
                <a:srgbClr val="FE00B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800" b="0" i="0" u="sng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Jim Tincher</a:t>
            </a:r>
            <a:r>
              <a:rPr lang="en-GB" sz="2800" b="0" i="0" u="sng" dirty="0">
                <a:solidFill>
                  <a:srgbClr val="FE00B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57" b="0" i="0" u="none" strike="noStrike" cap="none" dirty="0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  <a:hlinkClick r:id="rId4"/>
              </a:rPr>
              <a:t>”</a:t>
            </a:r>
            <a:r>
              <a:rPr lang="en-GB" sz="1257" b="0" i="0" u="none" strike="noStrike" cap="none" dirty="0">
                <a:solidFill>
                  <a:srgbClr val="E43794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endParaRPr sz="1257" b="0" i="0" u="none" strike="noStrike" cap="none" dirty="0">
              <a:solidFill>
                <a:srgbClr val="E43794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2921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380" name="Google Shape;380;p33"/>
          <p:cNvSpPr txBox="1">
            <a:spLocks noGrp="1"/>
          </p:cNvSpPr>
          <p:nvPr>
            <p:ph type="body" idx="1"/>
          </p:nvPr>
        </p:nvSpPr>
        <p:spPr>
          <a:xfrm>
            <a:off x="465666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Raziskovanje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poti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vaše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stranke</a:t>
            </a:r>
            <a:endParaRPr dirty="0"/>
          </a:p>
        </p:txBody>
      </p:sp>
      <p:sp>
        <p:nvSpPr>
          <p:cNvPr id="381" name="Google Shape;381;p33"/>
          <p:cNvSpPr txBox="1">
            <a:spLocks noGrp="1"/>
          </p:cNvSpPr>
          <p:nvPr>
            <p:ph type="body" idx="2"/>
          </p:nvPr>
        </p:nvSpPr>
        <p:spPr>
          <a:xfrm>
            <a:off x="1" y="921975"/>
            <a:ext cx="11816862" cy="593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3" indent="-4763"/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naslednjih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diapozitivih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podrobneje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raziskali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razumeti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kartirati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čemer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zlahka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različne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vrste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objektov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doživetja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endParaRPr lang="en-GB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lvl="0" indent="-809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Tipična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poteka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petih</a:t>
            </a:r>
            <a:r>
              <a:rPr lang="en-GB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fazah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endParaRPr b="1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1. </a:t>
            </a:r>
            <a:r>
              <a:rPr lang="en-GB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Ozaveščanje</a:t>
            </a:r>
            <a:endParaRPr b="1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Obiskovalčeva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izkušnja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spletnim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mestom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</a:t>
            </a:r>
            <a:endParaRPr lang="sl-SI" b="0" i="0" dirty="0">
              <a:solidFill>
                <a:schemeClr val="tx2">
                  <a:lumMod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začne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veliko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pred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V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tej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potencialni</a:t>
            </a:r>
            <a:endParaRPr lang="sl-SI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prvič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stopi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stik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njim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 je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ključni</a:t>
            </a:r>
            <a:endParaRPr lang="sl-SI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korak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dober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prvi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vtis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resnično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pomemben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2. </a:t>
            </a:r>
            <a:r>
              <a:rPr lang="en-GB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Razmislek</a:t>
            </a:r>
            <a:endParaRPr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Stranka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razmišljala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obisku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ga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obravnavala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kot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možnem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načinu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zadovoljitev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ene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od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svojih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potreb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endParaRPr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317A1289-E65B-44FD-B0F2-BAA211D59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89" b="23955"/>
          <a:stretch/>
        </p:blipFill>
        <p:spPr>
          <a:xfrm>
            <a:off x="7245307" y="1825783"/>
            <a:ext cx="4571555" cy="3659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591CC-A7BE-4770-9B9D-0D8F16ACEE82}"/>
              </a:ext>
            </a:extLst>
          </p:cNvPr>
          <p:cNvSpPr txBox="1"/>
          <p:nvPr/>
        </p:nvSpPr>
        <p:spPr>
          <a:xfrm>
            <a:off x="10339753" y="5472232"/>
            <a:ext cx="18522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Avenir" panose="0200050302000002000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Monstera</a:t>
            </a:r>
            <a:endParaRPr lang="en-GB" sz="900" dirty="0">
              <a:solidFill>
                <a:schemeClr val="bg2">
                  <a:lumMod val="75000"/>
                </a:schemeClr>
              </a:solidFill>
              <a:latin typeface="Avenir" panose="0200050302000002000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body" idx="1"/>
          </p:nvPr>
        </p:nvSpPr>
        <p:spPr>
          <a:xfrm>
            <a:off x="399678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 err="1">
                <a:solidFill>
                  <a:schemeClr val="lt1"/>
                </a:solidFill>
              </a:rPr>
              <a:t>Raziskovanje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poti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vaše</a:t>
            </a:r>
            <a:r>
              <a:rPr lang="en-GB" dirty="0">
                <a:solidFill>
                  <a:schemeClr val="lt1"/>
                </a:solidFill>
              </a:rPr>
              <a:t> </a:t>
            </a:r>
            <a:r>
              <a:rPr lang="en-GB" dirty="0" err="1">
                <a:solidFill>
                  <a:schemeClr val="lt1"/>
                </a:solidFill>
              </a:rPr>
              <a:t>stranke</a:t>
            </a:r>
            <a:endParaRPr lang="en-GB" dirty="0"/>
          </a:p>
        </p:txBody>
      </p:sp>
      <p:sp>
        <p:nvSpPr>
          <p:cNvPr id="389" name="Google Shape;389;p34"/>
          <p:cNvSpPr txBox="1">
            <a:spLocks noGrp="1"/>
          </p:cNvSpPr>
          <p:nvPr>
            <p:ph type="body" idx="2"/>
          </p:nvPr>
        </p:nvSpPr>
        <p:spPr>
          <a:xfrm>
            <a:off x="211144" y="683965"/>
            <a:ext cx="11812177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3. </a:t>
            </a:r>
            <a:r>
              <a:rPr lang="en-GB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Nakup</a:t>
            </a: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endParaRPr lang="sl-SI" b="1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Obiskovalec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preučil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vašo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ponudbo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se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odločil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da vas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obišče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Dosegel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točko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ko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ugotovil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da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ponujate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idealen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izdelek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zadovoljitev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njegovih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potreb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4. </a:t>
            </a:r>
            <a:r>
              <a:rPr lang="en-GB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Zadrževanje</a:t>
            </a: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endParaRPr lang="sl-SI" b="1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Če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je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izpolnil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njihova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pričakovanja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bodo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njem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pozitivno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govorili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s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prijatelji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družino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sodelavci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V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tej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fazi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morate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imeti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način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kako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zadržati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pritegniti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obiskovalca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da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ohranil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 mesto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v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njegovem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spominu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200"/>
              <a:buNone/>
            </a:pPr>
            <a:r>
              <a:rPr lang="en-GB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					5. </a:t>
            </a:r>
            <a:r>
              <a:rPr lang="en-GB" b="1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Zagovorništvo</a:t>
            </a:r>
            <a:endParaRPr b="1" dirty="0">
              <a:solidFill>
                <a:srgbClr val="D41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					 Ko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obiskovalec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razume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da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delite njegove 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							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interese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vrednote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postal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pravi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					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ambasador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zagovornik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ki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širil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pozitivn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					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sporočila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v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svoja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omrežja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brez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izdatkov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 za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							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oglaševanje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taking a selfie&#10;&#10;Description automatically generated with low confidence">
            <a:extLst>
              <a:ext uri="{FF2B5EF4-FFF2-40B4-BE49-F238E27FC236}">
                <a16:creationId xmlns:a16="http://schemas.microsoft.com/office/drawing/2014/main" id="{4C652EB9-4869-4B70-A12D-C62CCF17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94"/>
          <a:stretch/>
        </p:blipFill>
        <p:spPr>
          <a:xfrm>
            <a:off x="784440" y="3774648"/>
            <a:ext cx="3486771" cy="2957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9AAD3F-96B6-429F-808B-BBC9C9E700F4}"/>
              </a:ext>
            </a:extLst>
          </p:cNvPr>
          <p:cNvSpPr txBox="1"/>
          <p:nvPr/>
        </p:nvSpPr>
        <p:spPr>
          <a:xfrm>
            <a:off x="4419739" y="6642556"/>
            <a:ext cx="5060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Photo by </a:t>
            </a:r>
            <a:r>
              <a:rPr lang="en-GB" sz="8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cottonbro</a:t>
            </a:r>
            <a:r>
              <a:rPr lang="en-GB" sz="800" b="0" i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: https://www.pexels.com/photo/people-using-a-smartphone-5081918/</a:t>
            </a:r>
            <a:endParaRPr lang="en-GB" sz="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Exercise 2 – Using the empathy map to focus on your visitor experience</a:t>
            </a:r>
            <a:endParaRPr sz="4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5"/>
          <p:cNvSpPr txBox="1">
            <a:spLocks noGrp="1"/>
          </p:cNvSpPr>
          <p:nvPr>
            <p:ph type="sldNum" idx="12"/>
          </p:nvPr>
        </p:nvSpPr>
        <p:spPr>
          <a:xfrm>
            <a:off x="9991022" y="6356350"/>
            <a:ext cx="13627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595959"/>
                </a:solidFill>
              </a:rPr>
              <a:t>39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397" name="Google Shape;397;p35"/>
          <p:cNvSpPr txBox="1"/>
          <p:nvPr/>
        </p:nvSpPr>
        <p:spPr>
          <a:xfrm>
            <a:off x="0" y="681500"/>
            <a:ext cx="3774832" cy="6176500"/>
          </a:xfrm>
          <a:prstGeom prst="rect">
            <a:avLst/>
          </a:prstGeom>
          <a:solidFill>
            <a:srgbClr val="FBE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5"/>
          <p:cNvSpPr txBox="1"/>
          <p:nvPr/>
        </p:nvSpPr>
        <p:spPr>
          <a:xfrm>
            <a:off x="400448" y="1103491"/>
            <a:ext cx="2973936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Kartiranje</a:t>
            </a:r>
            <a:r>
              <a:rPr lang="en-GB" sz="28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poti</a:t>
            </a:r>
            <a:r>
              <a:rPr lang="en-GB" sz="28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8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stranke</a:t>
            </a:r>
            <a:endParaRPr lang="en-GB" sz="1000" dirty="0">
              <a:solidFill>
                <a:srgbClr val="E43794"/>
              </a:solidFill>
              <a:latin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E43794"/>
              </a:solidFill>
              <a:latin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Na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voljo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je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veliko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različnih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zemljevidov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poti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strank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- </a:t>
            </a:r>
            <a:r>
              <a:rPr lang="en-GB" sz="2400" dirty="0" err="1">
                <a:solidFill>
                  <a:srgbClr val="E43794"/>
                </a:solidFill>
                <a:latin typeface="Avenir"/>
                <a:sym typeface="Avenir"/>
              </a:rPr>
              <a:t>začnite</a:t>
            </a:r>
            <a:r>
              <a:rPr lang="en-GB" sz="2400" dirty="0">
                <a:solidFill>
                  <a:srgbClr val="E43794"/>
                </a:solidFill>
                <a:latin typeface="Avenir"/>
                <a:sym typeface="Avenir"/>
              </a:rPr>
              <a:t> </a:t>
            </a:r>
            <a:r>
              <a:rPr lang="sl-SI" sz="2400" dirty="0">
                <a:solidFill>
                  <a:srgbClr val="E43794"/>
                </a:solidFill>
                <a:latin typeface="Avenir"/>
                <a:sym typeface="Avenir"/>
              </a:rPr>
              <a:t>svojega</a:t>
            </a:r>
            <a:endParaRPr lang="en-GB" sz="2400" dirty="0">
              <a:solidFill>
                <a:srgbClr val="E43794"/>
              </a:solidFill>
              <a:latin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>
              <a:solidFill>
                <a:srgbClr val="E43794"/>
              </a:solidFill>
              <a:latin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dirty="0">
                <a:solidFill>
                  <a:srgbClr val="FE00BB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Brezplačno na voljo</a:t>
            </a:r>
            <a:r>
              <a:rPr lang="en-GB" sz="2400" dirty="0">
                <a:solidFill>
                  <a:srgbClr val="FE00BB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pdf </a:t>
            </a:r>
            <a:r>
              <a:rPr lang="en-GB" sz="2400" dirty="0">
                <a:solidFill>
                  <a:srgbClr val="0563C1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sl-SI" sz="2400" dirty="0">
                <a:solidFill>
                  <a:srgbClr val="0563C1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Kartiranje poti za umetniške organizacije</a:t>
            </a:r>
            <a:r>
              <a:rPr lang="en-GB" sz="24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</p:txBody>
      </p:sp>
      <p:pic>
        <p:nvPicPr>
          <p:cNvPr id="399" name="Google Shape;39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1673" y="713408"/>
            <a:ext cx="6842126" cy="59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F8A9B-A5F7-413D-ABA0-CBAB2EB84215}"/>
              </a:ext>
            </a:extLst>
          </p:cNvPr>
          <p:cNvSpPr txBox="1"/>
          <p:nvPr/>
        </p:nvSpPr>
        <p:spPr>
          <a:xfrm>
            <a:off x="457200" y="0"/>
            <a:ext cx="70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bg1"/>
                </a:solidFill>
              </a:rPr>
              <a:t>Vaja</a:t>
            </a:r>
            <a:r>
              <a:rPr lang="en-GB" sz="3600" dirty="0">
                <a:solidFill>
                  <a:schemeClr val="bg1"/>
                </a:solidFill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528624" y="513518"/>
            <a:ext cx="6811615" cy="42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200"/>
              <a:buNone/>
            </a:pPr>
            <a:r>
              <a:rPr lang="sl-SI" dirty="0"/>
              <a:t>Vsebina</a:t>
            </a:r>
            <a:endParaRPr dirty="0"/>
          </a:p>
        </p:txBody>
      </p:sp>
      <p:sp>
        <p:nvSpPr>
          <p:cNvPr id="120" name="Google Shape;120;p4"/>
          <p:cNvSpPr txBox="1">
            <a:spLocks noGrp="1"/>
          </p:cNvSpPr>
          <p:nvPr>
            <p:ph type="body" idx="2"/>
          </p:nvPr>
        </p:nvSpPr>
        <p:spPr>
          <a:xfrm>
            <a:off x="528624" y="1834272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3"/>
          </p:nvPr>
        </p:nvSpPr>
        <p:spPr>
          <a:xfrm>
            <a:off x="1235637" y="1847738"/>
            <a:ext cx="6187124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Razumevanje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kulturnih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občinstev</a:t>
            </a:r>
            <a:endParaRPr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22" name="Google Shape;122;p4"/>
          <p:cNvSpPr txBox="1">
            <a:spLocks noGrp="1"/>
          </p:cNvSpPr>
          <p:nvPr>
            <p:ph type="sldNum" idx="12"/>
          </p:nvPr>
        </p:nvSpPr>
        <p:spPr>
          <a:xfrm>
            <a:off x="8610603" y="6356353"/>
            <a:ext cx="27432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23" name="Google Shape;123;p4"/>
          <p:cNvSpPr txBox="1">
            <a:spLocks noGrp="1"/>
          </p:cNvSpPr>
          <p:nvPr>
            <p:ph type="body" idx="4"/>
          </p:nvPr>
        </p:nvSpPr>
        <p:spPr>
          <a:xfrm>
            <a:off x="528624" y="2728857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body" idx="5"/>
          </p:nvPr>
        </p:nvSpPr>
        <p:spPr>
          <a:xfrm>
            <a:off x="1235637" y="2949677"/>
            <a:ext cx="625859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pl-PL" dirty="0">
                <a:solidFill>
                  <a:schemeClr val="tx2">
                    <a:lumMod val="25000"/>
                  </a:schemeClr>
                </a:solidFill>
              </a:rPr>
              <a:t>Digitalni domačini in digitalni priseljenci</a:t>
            </a:r>
            <a:endParaRPr lang="fr-FR" dirty="0">
              <a:solidFill>
                <a:schemeClr val="tx2">
                  <a:lumMod val="2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lang="fr-FR" dirty="0"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6"/>
          </p:nvPr>
        </p:nvSpPr>
        <p:spPr>
          <a:xfrm>
            <a:off x="530560" y="3609976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7"/>
          </p:nvPr>
        </p:nvSpPr>
        <p:spPr>
          <a:xfrm>
            <a:off x="1237573" y="3609976"/>
            <a:ext cx="7026532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Osredotočanje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ciljno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občinstvo</a:t>
            </a:r>
            <a:endParaRPr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body" idx="8"/>
          </p:nvPr>
        </p:nvSpPr>
        <p:spPr>
          <a:xfrm>
            <a:off x="528624" y="4504561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GB"/>
              <a:t>04</a:t>
            </a:r>
            <a:endParaRPr/>
          </a:p>
        </p:txBody>
      </p:sp>
      <p:sp>
        <p:nvSpPr>
          <p:cNvPr id="128" name="Google Shape;128;p4"/>
          <p:cNvSpPr txBox="1">
            <a:spLocks noGrp="1"/>
          </p:cNvSpPr>
          <p:nvPr>
            <p:ph type="body" idx="9"/>
          </p:nvPr>
        </p:nvSpPr>
        <p:spPr>
          <a:xfrm>
            <a:off x="1235637" y="4711915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Študije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primerov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uporabna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</a:rPr>
              <a:t>orodja</a:t>
            </a:r>
            <a:endParaRPr dirty="0">
              <a:solidFill>
                <a:schemeClr val="tx2">
                  <a:lumMod val="2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alendar&#10;&#10;Description automatically generated">
            <a:extLst>
              <a:ext uri="{FF2B5EF4-FFF2-40B4-BE49-F238E27FC236}">
                <a16:creationId xmlns:a16="http://schemas.microsoft.com/office/drawing/2014/main" id="{2E8C59B1-F381-4F75-A866-1638B28FA03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5434" b="15434"/>
          <a:stretch>
            <a:fillRect/>
          </a:stretch>
        </p:blipFill>
        <p:spPr>
          <a:xfrm>
            <a:off x="7079051" y="3028281"/>
            <a:ext cx="3691822" cy="382971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BB966-D6B0-4AD2-85DD-84045D07E3D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68042" y="1166337"/>
            <a:ext cx="6135329" cy="4108908"/>
          </a:xfrm>
        </p:spPr>
        <p:txBody>
          <a:bodyPr/>
          <a:lstStyle/>
          <a:p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Zemljevid empatije, Persona stranke in zemljevid poti stranke vam olajšajo eksperimentiranje, iskanje pravega digitalnega orodja in oblikovanje vznemirljive nove izkušnje za skupino obiskovalcev, ki je za vas pomembna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orodja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osnova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izkoriščanje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digitalnega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komuniciranje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trženje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novimi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naslednjem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modulu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izpostavili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strategijo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trženja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komuniciranja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80B20-D1E4-4FEE-86A1-1A7C36CE3C0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889875" y="6561138"/>
            <a:ext cx="4302125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40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E9A9D-E1DB-413D-A3AD-41BECA62F8D2}"/>
              </a:ext>
            </a:extLst>
          </p:cNvPr>
          <p:cNvSpPr txBox="1"/>
          <p:nvPr/>
        </p:nvSpPr>
        <p:spPr>
          <a:xfrm>
            <a:off x="10934398" y="6053307"/>
            <a:ext cx="1122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i="0" dirty="0">
                <a:solidFill>
                  <a:schemeClr val="bg1"/>
                </a:solidFill>
                <a:effectLst/>
                <a:latin typeface="+mn-lt"/>
              </a:rPr>
              <a:t>Photo by </a:t>
            </a:r>
            <a:r>
              <a:rPr lang="en-GB" sz="900" b="1" i="0" u="none" strike="noStrike" dirty="0">
                <a:solidFill>
                  <a:schemeClr val="bg1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Polina Zimmerman</a:t>
            </a:r>
            <a:r>
              <a:rPr lang="en-GB" sz="900" b="0" i="0" dirty="0">
                <a:solidFill>
                  <a:schemeClr val="bg1"/>
                </a:solidFill>
                <a:effectLst/>
                <a:latin typeface="+mn-lt"/>
              </a:rPr>
              <a:t> from </a:t>
            </a:r>
            <a:r>
              <a:rPr lang="en-GB" sz="900" b="1" i="0" u="none" strike="noStrike" dirty="0" err="1">
                <a:solidFill>
                  <a:schemeClr val="bg1"/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9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99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41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E52B7B"/>
                </a:solidFill>
              </a:rPr>
              <a:t>04 </a:t>
            </a:r>
            <a:r>
              <a:rPr lang="en-GB" sz="3600" b="1" dirty="0" err="1">
                <a:solidFill>
                  <a:srgbClr val="E52B7B"/>
                </a:solidFill>
              </a:rPr>
              <a:t>Študije</a:t>
            </a:r>
            <a:r>
              <a:rPr lang="en-GB" sz="3600" b="1" dirty="0">
                <a:solidFill>
                  <a:srgbClr val="E52B7B"/>
                </a:solidFill>
              </a:rPr>
              <a:t> </a:t>
            </a:r>
            <a:r>
              <a:rPr lang="en-GB" sz="3600" b="1" dirty="0" err="1">
                <a:solidFill>
                  <a:srgbClr val="E52B7B"/>
                </a:solidFill>
              </a:rPr>
              <a:t>primerov</a:t>
            </a:r>
            <a:r>
              <a:rPr lang="en-GB" sz="3600" b="1" dirty="0">
                <a:solidFill>
                  <a:srgbClr val="E52B7B"/>
                </a:solidFill>
              </a:rPr>
              <a:t> in </a:t>
            </a:r>
            <a:r>
              <a:rPr lang="en-GB" sz="3600" b="1" dirty="0" err="1">
                <a:solidFill>
                  <a:srgbClr val="E52B7B"/>
                </a:solidFill>
              </a:rPr>
              <a:t>viri</a:t>
            </a:r>
            <a:endParaRPr lang="en-GB" sz="3600" b="1" dirty="0">
              <a:solidFill>
                <a:srgbClr val="E52B7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6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351" y="207228"/>
            <a:ext cx="4565586" cy="708318"/>
          </a:xfrm>
        </p:spPr>
        <p:txBody>
          <a:bodyPr/>
          <a:lstStyle/>
          <a:p>
            <a:pPr algn="l"/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11958" y="1021473"/>
            <a:ext cx="11790090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E43794"/>
                </a:solidFill>
                <a:latin typeface="Avenir"/>
              </a:rPr>
              <a:t>Victoria and Albert Museum,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Združeno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kraljestvo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18527" y="972200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448672" y="1606071"/>
            <a:ext cx="9128464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Victoria &amp; Albert Museum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ogromno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zbirko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predmetov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tradicionalno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hranjeni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fizičnih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zbirkah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dogodkih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Podobno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številne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ustanove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naredil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preskok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kuriranje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oblikovanjem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virtualnemu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poišče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skulpture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umetniške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fizičnim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ogledom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 to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potezo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se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obsežne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zbirke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odprle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vračajo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želijo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spoznati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bogastva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predmetov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ozaveščanja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spodbujanja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ohranjanja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Zahvaljujoč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podatkom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pridobljenim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prometom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vodstvo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izvedelo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ciljnem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trgu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oblikovalo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poslovne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komunikacijske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bi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služilo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svojemu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trgu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Google Shape;418;p37">
            <a:extLst>
              <a:ext uri="{FF2B5EF4-FFF2-40B4-BE49-F238E27FC236}">
                <a16:creationId xmlns:a16="http://schemas.microsoft.com/office/drawing/2014/main" id="{8C52C9B4-137F-F24A-8D01-613729638E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614" r="21609"/>
          <a:stretch/>
        </p:blipFill>
        <p:spPr>
          <a:xfrm>
            <a:off x="9577136" y="2017581"/>
            <a:ext cx="2510211" cy="23137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419;p37">
            <a:extLst>
              <a:ext uri="{FF2B5EF4-FFF2-40B4-BE49-F238E27FC236}">
                <a16:creationId xmlns:a16="http://schemas.microsoft.com/office/drawing/2014/main" id="{D442AF97-1CC4-E24E-868A-1B92FD31C5CE}"/>
              </a:ext>
            </a:extLst>
          </p:cNvPr>
          <p:cNvSpPr txBox="1"/>
          <p:nvPr/>
        </p:nvSpPr>
        <p:spPr>
          <a:xfrm>
            <a:off x="10012168" y="4430331"/>
            <a:ext cx="198097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Curation at the V&amp;A</a:t>
            </a:r>
            <a:endParaRPr sz="100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7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591" y="-57471"/>
            <a:ext cx="4621778" cy="708318"/>
          </a:xfrm>
        </p:spPr>
        <p:txBody>
          <a:bodyPr/>
          <a:lstStyle/>
          <a:p>
            <a:pPr algn="l"/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365814" y="756774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Muzej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angleškega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podeželskega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življenja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382431" y="707501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382431" y="1341372"/>
            <a:ext cx="9587235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Museum of English Rural Life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majhna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močnim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glasom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naraščajočem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pojavu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priljubljeni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milenijci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sl-SI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ačini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odločil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ironičen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nespoštljiv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komunikaciji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družbenih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medijih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Leta 2018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</a:t>
            </a:r>
            <a:r>
              <a:rPr lang="sl-SI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egovih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objav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Twitterju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Slik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opremljena 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</a:t>
            </a:r>
            <a:r>
              <a:rPr lang="sl-SI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mentarjem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sektor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nenavad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n: "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Oglejte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enoto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".  Ker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vložil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razumevanje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svojega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zadel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noto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Objava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vzbudila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veselje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naklonjenost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spremenila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ambasadorje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blagovne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znamke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Pripovedovanje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zgodb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najmočnejše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komunikacijsko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orodje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ga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sektor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Pripovedovanje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zgodbe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namenjeno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prodaji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izdelka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storitve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temveč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predvsem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vzpostavljanje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resničnega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zaupanja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vrednega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odnosa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0" name="Google Shape;428;p38">
            <a:extLst>
              <a:ext uri="{FF2B5EF4-FFF2-40B4-BE49-F238E27FC236}">
                <a16:creationId xmlns:a16="http://schemas.microsoft.com/office/drawing/2014/main" id="{50C83231-8B19-2E43-B3E2-5E77CDFE21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614" r="21609"/>
          <a:stretch/>
        </p:blipFill>
        <p:spPr>
          <a:xfrm>
            <a:off x="9969666" y="1521852"/>
            <a:ext cx="1917870" cy="182120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Google Shape;429;p38">
            <a:extLst>
              <a:ext uri="{FF2B5EF4-FFF2-40B4-BE49-F238E27FC236}">
                <a16:creationId xmlns:a16="http://schemas.microsoft.com/office/drawing/2014/main" id="{109D1E87-6E73-1640-9776-8A098D7CBA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9666" y="3570674"/>
            <a:ext cx="2091009" cy="200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30;p38">
            <a:extLst>
              <a:ext uri="{FF2B5EF4-FFF2-40B4-BE49-F238E27FC236}">
                <a16:creationId xmlns:a16="http://schemas.microsoft.com/office/drawing/2014/main" id="{CD9865FC-D7CE-CA44-A6DF-1DF4BB9B581C}"/>
              </a:ext>
            </a:extLst>
          </p:cNvPr>
          <p:cNvSpPr txBox="1"/>
          <p:nvPr/>
        </p:nvSpPr>
        <p:spPr>
          <a:xfrm>
            <a:off x="10157145" y="5806682"/>
            <a:ext cx="171377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the MERL on Twitter</a:t>
            </a:r>
            <a:endParaRPr sz="100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8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591" y="-57471"/>
            <a:ext cx="4875367" cy="708318"/>
          </a:xfrm>
        </p:spPr>
        <p:txBody>
          <a:bodyPr/>
          <a:lstStyle/>
          <a:p>
            <a:pPr algn="l"/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365814" y="756774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Umetnostni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muzej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v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Clevelandu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</a:t>
            </a:r>
            <a:r>
              <a:rPr lang="sl-SI" sz="3600" b="1" dirty="0">
                <a:solidFill>
                  <a:srgbClr val="E43794"/>
                </a:solidFill>
                <a:latin typeface="Avenir"/>
              </a:rPr>
              <a:t>ZDA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382431" y="707501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382432" y="1341372"/>
            <a:ext cx="9290958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Cleveland Museum of Art se je z novo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aplikacijo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ArtLens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približal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svojemu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aplikacija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načrtuje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doživ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prihodom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načrtovani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ogled pa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vzame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seboj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pametn</a:t>
            </a:r>
            <a:r>
              <a:rPr lang="sl-SI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Aplikacija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 le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pomaga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navigaciji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temveč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ohranja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povezavo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</a:t>
            </a:r>
            <a:r>
              <a:rPr lang="sl-SI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omogoča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se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ogled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novega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igrivo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vključijo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fotografije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sl-SI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ovežejo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muzejskimi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eksponati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pojasnjuje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Jane Alexander,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službe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ciljajo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pl-PL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tekmujemo z drugimi muzeji. Tekmujemo z Netflixom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,”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Pritegniti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pozornost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hrupnem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svetu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uspeha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danes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kdaj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chemeClr val="dk1"/>
              </a:buClr>
              <a:buSzPts val="1100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oogle Shape;439;p39">
            <a:extLst>
              <a:ext uri="{FF2B5EF4-FFF2-40B4-BE49-F238E27FC236}">
                <a16:creationId xmlns:a16="http://schemas.microsoft.com/office/drawing/2014/main" id="{65B52DFD-BC72-0149-BDA3-073FA5EA09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905" r="14913"/>
          <a:stretch/>
        </p:blipFill>
        <p:spPr>
          <a:xfrm>
            <a:off x="9673390" y="1932805"/>
            <a:ext cx="2411667" cy="226193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Google Shape;440;p39">
            <a:extLst>
              <a:ext uri="{FF2B5EF4-FFF2-40B4-BE49-F238E27FC236}">
                <a16:creationId xmlns:a16="http://schemas.microsoft.com/office/drawing/2014/main" id="{DAA613F0-5237-BA47-9081-F5EEC54EAFBA}"/>
              </a:ext>
            </a:extLst>
          </p:cNvPr>
          <p:cNvSpPr txBox="1"/>
          <p:nvPr/>
        </p:nvSpPr>
        <p:spPr>
          <a:xfrm>
            <a:off x="10253341" y="4252117"/>
            <a:ext cx="18268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Dip into ArtLens at the Cleveland Museum of Art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1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5CFBB-3F58-4B83-932B-13D4F74583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2C740-3FB5-4C77-B93F-D62750F2A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66" y="1207801"/>
            <a:ext cx="6535322" cy="3338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464C3-714A-4DD4-9944-D2310DBA76E1}"/>
              </a:ext>
            </a:extLst>
          </p:cNvPr>
          <p:cNvSpPr txBox="1"/>
          <p:nvPr/>
        </p:nvSpPr>
        <p:spPr>
          <a:xfrm>
            <a:off x="5291804" y="5064044"/>
            <a:ext cx="7406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venir" panose="02000503020000020003"/>
              </a:rPr>
              <a:t>https://www.youtube.com/watch?v=7gvclNFzGPk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10A4D2-BF0B-42D7-9E53-42FB9C7F20E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10095" y="1106509"/>
            <a:ext cx="4035419" cy="4075041"/>
          </a:xfrm>
        </p:spPr>
        <p:txBody>
          <a:bodyPr/>
          <a:lstStyle/>
          <a:p>
            <a:r>
              <a:rPr lang="pt-BR" sz="3200" b="0" i="0" dirty="0">
                <a:solidFill>
                  <a:srgbClr val="000000"/>
                </a:solidFill>
                <a:effectLst/>
              </a:rPr>
              <a:t>Museu Nacional d’Art de Catalunya </a:t>
            </a:r>
            <a:endParaRPr lang="en-GB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7802B2-E8E3-4356-AC4D-8C9E39D08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64" y="2173276"/>
            <a:ext cx="3109280" cy="35276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639930-C6C4-481C-AF1D-3056F0DFB3C9}"/>
              </a:ext>
            </a:extLst>
          </p:cNvPr>
          <p:cNvSpPr txBox="1"/>
          <p:nvPr/>
        </p:nvSpPr>
        <p:spPr>
          <a:xfrm>
            <a:off x="809605" y="5700882"/>
            <a:ext cx="383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venir" panose="02000503020000020003"/>
                <a:hlinkClick r:id="rId5"/>
              </a:rPr>
              <a:t>Mu</a:t>
            </a:r>
            <a:r>
              <a:rPr lang="sl-SI" sz="2400" dirty="0" err="1">
                <a:latin typeface="Avenir" panose="02000503020000020003"/>
                <a:hlinkClick r:id="rId5"/>
              </a:rPr>
              <a:t>zejski</a:t>
            </a:r>
            <a:r>
              <a:rPr lang="en-GB" sz="2400" dirty="0">
                <a:latin typeface="Avenir" panose="02000503020000020003"/>
                <a:hlinkClick r:id="rId5"/>
              </a:rPr>
              <a:t> blog – </a:t>
            </a:r>
            <a:r>
              <a:rPr lang="sl-SI" sz="2400" dirty="0">
                <a:latin typeface="Avenir" panose="02000503020000020003"/>
                <a:hlinkClick r:id="rId5"/>
              </a:rPr>
              <a:t>Kartiranje poti obiskovalcev</a:t>
            </a:r>
            <a:r>
              <a:rPr lang="en-GB" sz="2400" dirty="0">
                <a:latin typeface="Avenir" panose="02000503020000020003"/>
                <a:hlinkClick r:id="rId5"/>
              </a:rPr>
              <a:t> </a:t>
            </a:r>
            <a:endParaRPr lang="en-GB" sz="2400" dirty="0">
              <a:latin typeface="Avenir" panose="0200050302000002000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FCFF21-045A-48B5-AF25-314970F41D35}"/>
              </a:ext>
            </a:extLst>
          </p:cNvPr>
          <p:cNvSpPr txBox="1"/>
          <p:nvPr/>
        </p:nvSpPr>
        <p:spPr>
          <a:xfrm>
            <a:off x="5291804" y="5700882"/>
            <a:ext cx="654147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latin typeface="Avenir" panose="02000503020000020003"/>
                <a:hlinkClick r:id="rId6"/>
              </a:rPr>
              <a:t>Občinstvo prihodnosti </a:t>
            </a:r>
            <a:r>
              <a:rPr lang="en-GB" sz="2400" dirty="0">
                <a:latin typeface="Avenir" panose="02000503020000020003"/>
                <a:hlinkClick r:id="rId6"/>
              </a:rPr>
              <a:t>- The Immersive Journey Report</a:t>
            </a:r>
            <a:endParaRPr lang="en-GB" sz="2400" dirty="0">
              <a:latin typeface="Avenir" panose="02000503020000020003"/>
            </a:endParaRP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87B87-E07C-47F1-B1DB-36B4A81115D2}"/>
              </a:ext>
            </a:extLst>
          </p:cNvPr>
          <p:cNvSpPr txBox="1"/>
          <p:nvPr/>
        </p:nvSpPr>
        <p:spPr>
          <a:xfrm>
            <a:off x="630621" y="2402"/>
            <a:ext cx="5964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Viri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0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  <p:sp>
        <p:nvSpPr>
          <p:cNvPr id="447" name="Google Shape;447;p40"/>
          <p:cNvSpPr txBox="1">
            <a:spLocks noGrp="1"/>
          </p:cNvSpPr>
          <p:nvPr>
            <p:ph type="body" idx="1"/>
          </p:nvPr>
        </p:nvSpPr>
        <p:spPr>
          <a:xfrm>
            <a:off x="324264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Brezplačna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orodja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razumevanje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občinstva</a:t>
            </a:r>
            <a:endParaRPr dirty="0"/>
          </a:p>
        </p:txBody>
      </p:sp>
      <p:sp>
        <p:nvSpPr>
          <p:cNvPr id="448" name="Google Shape;448;p40"/>
          <p:cNvSpPr txBox="1">
            <a:spLocks noGrp="1"/>
          </p:cNvSpPr>
          <p:nvPr>
            <p:ph type="body" idx="2"/>
          </p:nvPr>
        </p:nvSpPr>
        <p:spPr>
          <a:xfrm>
            <a:off x="390556" y="1147864"/>
            <a:ext cx="11393253" cy="151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Pokaže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ključne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besede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najboljše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optimizacijo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iskalnike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(SEO).  SEO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pomeni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prilagoditev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optimizacijo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spletnega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komuniciranja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ključnih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besed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Google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odzove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mesto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postavi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vrh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rezultati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iskalnikov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4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9" name="Google Shape;449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264" y="663983"/>
            <a:ext cx="2468834" cy="7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22805" r="5081" b="19891"/>
          <a:stretch/>
        </p:blipFill>
        <p:spPr>
          <a:xfrm>
            <a:off x="113122" y="2758931"/>
            <a:ext cx="3346515" cy="67119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0"/>
          <p:cNvSpPr txBox="1"/>
          <p:nvPr/>
        </p:nvSpPr>
        <p:spPr>
          <a:xfrm>
            <a:off x="362667" y="3226743"/>
            <a:ext cx="11385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Z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njim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spremljate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delovanje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spletnega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mesta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analizirate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svoje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občinstvo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 Z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vnosom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niza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v URL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vašega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spletnega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mesta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boste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izvedeli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vse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o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obnašanju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obiskovalcev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vašem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spletnem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mestu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primer,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koliko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strani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spletnega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mesta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obiščejo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še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veliko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več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2" name="Google Shape;452;p4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8763" y="4950019"/>
            <a:ext cx="2077648" cy="36177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/>
        </p:nvSpPr>
        <p:spPr>
          <a:xfrm>
            <a:off x="318364" y="5276247"/>
            <a:ext cx="1154347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venir"/>
              <a:buNone/>
            </a:pP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Tako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boste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bolje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spoznali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preference,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življenjski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slog in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vedenje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ciljne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skupine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Ugotovite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kako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uporabnik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doživlja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spletno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izkušnjo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kako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se </a:t>
            </a:r>
            <a:r>
              <a:rPr lang="en-GB" sz="2400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obnaša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med </a:t>
            </a:r>
            <a:r>
              <a:rPr lang="sl-SI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brskanjem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po </a:t>
            </a:r>
            <a:r>
              <a:rPr lang="sl-SI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viru</a:t>
            </a:r>
            <a:r>
              <a:rPr lang="en-GB" sz="2400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</a:t>
            </a:r>
            <a:endParaRPr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sp>
        <p:nvSpPr>
          <p:cNvPr id="465" name="Google Shape;465;p42"/>
          <p:cNvSpPr txBox="1">
            <a:spLocks noGrp="1"/>
          </p:cNvSpPr>
          <p:nvPr>
            <p:ph type="body" idx="1"/>
          </p:nvPr>
        </p:nvSpPr>
        <p:spPr>
          <a:xfrm>
            <a:off x="267703" y="67635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dirty="0">
                <a:solidFill>
                  <a:schemeClr val="lt1"/>
                </a:solidFill>
              </a:rPr>
              <a:t>Reference</a:t>
            </a:r>
            <a:endParaRPr dirty="0"/>
          </a:p>
        </p:txBody>
      </p:sp>
      <p:sp>
        <p:nvSpPr>
          <p:cNvPr id="466" name="Google Shape;466;p42"/>
          <p:cNvSpPr txBox="1">
            <a:spLocks noGrp="1"/>
          </p:cNvSpPr>
          <p:nvPr>
            <p:ph type="body" idx="2"/>
          </p:nvPr>
        </p:nvSpPr>
        <p:spPr>
          <a:xfrm>
            <a:off x="0" y="683136"/>
            <a:ext cx="12023322" cy="578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indent="-342900">
              <a:buClr>
                <a:srgbClr val="FBE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Abrams (2019), Personas and designing the ideal museum </a:t>
            </a:r>
            <a:r>
              <a:rPr lang="en-GB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</a:t>
            </a:r>
            <a:r>
              <a:rPr lang="sl-SI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https://cutt.ly/DQnUvg1</a:t>
            </a:r>
            <a:endParaRPr lang="en-GB" sz="2000" u="sng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5300" indent="-342900">
              <a:buClr>
                <a:srgbClr val="FBE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(2021), How The V&amp;A’s New Digital Platform </a:t>
            </a:r>
            <a:r>
              <a:rPr lang="en-GB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Access and Audience: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https://cutt.ly/snJdFZa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-304800">
              <a:buClr>
                <a:srgbClr val="FBE000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Coates (2019), Modern museums in the internet generation - memes and millennials: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https://cutt.ly/RnJdJve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rial"/>
              <a:buChar char="●"/>
            </a:pPr>
            <a:r>
              <a:rPr lang="en-GB" sz="2000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Culture Connect, </a:t>
            </a:r>
            <a:r>
              <a:rPr lang="en-GB" sz="200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Practicum Vol. 1: Empathy Maps </a:t>
            </a:r>
            <a:r>
              <a:rPr lang="en-GB" sz="2000" b="0" i="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https://cultureconnectme.com/practicum-vo-1-empathy-maps/</a:t>
            </a:r>
            <a:endParaRPr lang="en-GB" sz="2000" b="0" i="0" u="sng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indent="-304800">
              <a:buClr>
                <a:srgbClr val="FBE000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McGarry (2021), Attracting Millennials to Museums: Your Complete Marketing Guide: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https://cutt.ly/LnJdLqp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McIntyre (2020) </a:t>
            </a:r>
            <a:r>
              <a:rPr lang="en-GB" sz="2000" b="0" i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Culture in Lockdown. Part 1: We can do digital, can we do strategy? </a:t>
            </a:r>
            <a:r>
              <a:rPr lang="en-GB" sz="2000" b="0" i="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https://www.culturehive.co.uk/resources/culture-in-lockdown-part-1-we-can-do-digital-can-we-do-strategy/</a:t>
            </a:r>
            <a:endParaRPr sz="2000" b="0" i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indent="-304800">
              <a:buClr>
                <a:srgbClr val="FBE000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Nielsen Norman Group (2018), Empathy Mapping: The First Step in Design Thinking: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https://cutt.ly/EQnKSNX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Prensky (2001), Digital Natives, Digital Immigrants: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https://cutt.ly/0nJdZAP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Web Index (2019) Audience Report: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https://cutt.ly/7QnKH16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Revelx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Persona Canvas: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https://cutt.ly/SQnJZ2c</a:t>
            </a: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Tincher (2020) </a:t>
            </a:r>
            <a:r>
              <a:rPr lang="en-GB" sz="2000" u="sng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https://heartofthecustomer.com/customer-experience-journey-map-the-top-10-requirements/</a:t>
            </a:r>
            <a:endParaRPr sz="20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venir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3" descr="A picture containing building material, dark, ston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162" b="30162"/>
          <a:stretch/>
        </p:blipFill>
        <p:spPr>
          <a:xfrm>
            <a:off x="6277973" y="3318194"/>
            <a:ext cx="5063317" cy="3121899"/>
          </a:xfrm>
          <a:prstGeom prst="rect">
            <a:avLst/>
          </a:prstGeom>
          <a:solidFill>
            <a:srgbClr val="FBE000"/>
          </a:solidFill>
          <a:ln>
            <a:noFill/>
          </a:ln>
        </p:spPr>
      </p:pic>
      <p:sp>
        <p:nvSpPr>
          <p:cNvPr id="472" name="Google Shape;472;p43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sp>
        <p:nvSpPr>
          <p:cNvPr id="473" name="Google Shape;473;p43"/>
          <p:cNvSpPr txBox="1">
            <a:spLocks noGrp="1"/>
          </p:cNvSpPr>
          <p:nvPr>
            <p:ph type="body" idx="1"/>
          </p:nvPr>
        </p:nvSpPr>
        <p:spPr>
          <a:xfrm>
            <a:off x="511754" y="308725"/>
            <a:ext cx="5094962" cy="44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GB" dirty="0" err="1"/>
              <a:t>Naslednji</a:t>
            </a:r>
            <a:r>
              <a:rPr lang="en-GB" dirty="0"/>
              <a:t> </a:t>
            </a:r>
            <a:r>
              <a:rPr lang="en-GB" dirty="0" err="1"/>
              <a:t>koraki</a:t>
            </a:r>
            <a:endParaRPr dirty="0"/>
          </a:p>
        </p:txBody>
      </p:sp>
      <p:sp>
        <p:nvSpPr>
          <p:cNvPr id="474" name="Google Shape;474;p43"/>
          <p:cNvSpPr txBox="1">
            <a:spLocks noGrp="1"/>
          </p:cNvSpPr>
          <p:nvPr>
            <p:ph type="body" idx="3"/>
          </p:nvPr>
        </p:nvSpPr>
        <p:spPr>
          <a:xfrm>
            <a:off x="511754" y="1082915"/>
            <a:ext cx="10829536" cy="111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02E"/>
              </a:buClr>
              <a:buSzPts val="2400"/>
              <a:buNone/>
            </a:pPr>
            <a:r>
              <a:rPr lang="pt-BR" sz="3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 o razvijanju in komuniciranju z občinstvom si preberite v modulu 5</a:t>
            </a:r>
            <a:endParaRPr sz="32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064" y="4071511"/>
            <a:ext cx="7033846" cy="631527"/>
          </a:xfrm>
        </p:spPr>
        <p:txBody>
          <a:bodyPr/>
          <a:lstStyle/>
          <a:p>
            <a:r>
              <a:rPr lang="en-GB" sz="3600" b="1" dirty="0">
                <a:solidFill>
                  <a:srgbClr val="E52B7B"/>
                </a:solidFill>
              </a:rPr>
              <a:t>01 </a:t>
            </a:r>
            <a:r>
              <a:rPr lang="en-GB" sz="3600" b="1" dirty="0" err="1">
                <a:solidFill>
                  <a:srgbClr val="E52B7B"/>
                </a:solidFill>
              </a:rPr>
              <a:t>Razumevanje</a:t>
            </a:r>
            <a:r>
              <a:rPr lang="en-GB" sz="3600" b="1" dirty="0">
                <a:solidFill>
                  <a:srgbClr val="E52B7B"/>
                </a:solidFill>
              </a:rPr>
              <a:t> </a:t>
            </a:r>
            <a:r>
              <a:rPr lang="en-GB" sz="3600" b="1" dirty="0" err="1">
                <a:solidFill>
                  <a:srgbClr val="E52B7B"/>
                </a:solidFill>
              </a:rPr>
              <a:t>kulturnih</a:t>
            </a:r>
            <a:r>
              <a:rPr lang="en-GB" sz="3600" b="1" dirty="0">
                <a:solidFill>
                  <a:srgbClr val="E52B7B"/>
                </a:solidFill>
              </a:rPr>
              <a:t> </a:t>
            </a:r>
            <a:r>
              <a:rPr lang="en-GB" sz="3600" b="1" dirty="0" err="1">
                <a:solidFill>
                  <a:srgbClr val="E52B7B"/>
                </a:solidFill>
              </a:rPr>
              <a:t>občinstev</a:t>
            </a:r>
            <a:endParaRPr lang="en-GB" sz="3600" b="1" dirty="0">
              <a:solidFill>
                <a:srgbClr val="E52B7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 descr="A house on a hill&#10;&#10;Description automatically generated with low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1841" b="31654"/>
          <a:stretch/>
        </p:blipFill>
        <p:spPr>
          <a:xfrm>
            <a:off x="0" y="0"/>
            <a:ext cx="12192001" cy="226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>
            <a:spLocks noGrp="1"/>
          </p:cNvSpPr>
          <p:nvPr>
            <p:ph type="body" idx="1"/>
          </p:nvPr>
        </p:nvSpPr>
        <p:spPr>
          <a:xfrm>
            <a:off x="-2" y="2395273"/>
            <a:ext cx="12192002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GB" dirty="0" err="1"/>
              <a:t>Uvod</a:t>
            </a:r>
            <a:endParaRPr dirty="0"/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3"/>
          </p:nvPr>
        </p:nvSpPr>
        <p:spPr>
          <a:xfrm>
            <a:off x="424819" y="2933583"/>
            <a:ext cx="11512624" cy="162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Organizacije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podjetja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blagovne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znamke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preživijo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dokler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izpolnjujejo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različne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želje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svojih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 bi se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vživeli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to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miselnost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pomislite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je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dogodka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dediščine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storitev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jo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kupi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vaša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bi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zadovoljila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svojo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potrebo</a:t>
            </a:r>
            <a:r>
              <a:rPr lang="en-GB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p7"/>
          <p:cNvSpPr txBox="1"/>
          <p:nvPr/>
        </p:nvSpPr>
        <p:spPr>
          <a:xfrm>
            <a:off x="424819" y="4524546"/>
            <a:ext cx="11435023" cy="174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Če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želite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razumeti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kaj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obiskovalci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iščejo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pri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kulturni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turistični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izkušnji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in se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odzvati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z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zanimivo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ponudbo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mora</a:t>
            </a:r>
            <a:r>
              <a:rPr lang="sl-SI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opredeliti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se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usmeriti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specifične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ciljne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skupine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 Ko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sl-SI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vizualizirate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opišete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kdo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je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vaš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obiskovalec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in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razumete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njegovo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potovanje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lahko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zanj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prilagodite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posebno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sl-SI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smiselno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izkušnjo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 V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nadaljevanju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tega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modula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vas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bomo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popeljali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skozi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nekaj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korakov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in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orodij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da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boste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to </a:t>
            </a:r>
            <a:r>
              <a:rPr lang="en-GB" sz="2400" i="0" dirty="0" err="1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razumeli</a:t>
            </a:r>
            <a:r>
              <a:rPr lang="en-GB" sz="2400" i="0" dirty="0">
                <a:solidFill>
                  <a:srgbClr val="262626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A picture containing building material, dark, st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2619" t="-1270" r="-51686" b="21366"/>
          <a:stretch/>
        </p:blipFill>
        <p:spPr>
          <a:xfrm>
            <a:off x="0" y="0"/>
            <a:ext cx="12192000" cy="6925636"/>
          </a:xfrm>
          <a:prstGeom prst="rect">
            <a:avLst/>
          </a:prstGeom>
          <a:solidFill>
            <a:srgbClr val="FBE000"/>
          </a:solidFill>
          <a:ln>
            <a:noFill/>
          </a:ln>
        </p:spPr>
      </p:pic>
      <p:sp>
        <p:nvSpPr>
          <p:cNvPr id="103" name="Google Shape;103;p2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5449806" y="1363581"/>
            <a:ext cx="6218637" cy="110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475" tIns="57475" rIns="57475" bIns="574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57" b="0" i="0" u="none" strike="noStrike" cap="none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Dajte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jim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nekaj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česar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se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morda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niti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ne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zavedajo</a:t>
            </a:r>
            <a:r>
              <a:rPr lang="en-GB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da </a:t>
            </a:r>
            <a:r>
              <a:rPr lang="en-GB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pogrešajo</a:t>
            </a:r>
            <a:r>
              <a:rPr lang="en-GB" sz="1257" b="0" i="0" u="none" strike="noStrike" cap="none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” </a:t>
            </a:r>
            <a:endParaRPr sz="1257" b="0" i="0" u="none" strike="noStrike" cap="none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5313618" y="3377331"/>
            <a:ext cx="62186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7442" marR="0" lvl="0" indent="-211589" algn="r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700"/>
              <a:buFont typeface="Avenir"/>
              <a:buChar char="-"/>
            </a:pPr>
            <a:r>
              <a:rPr lang="en-GB" sz="2800" b="0" i="1" u="none" strike="noStrike" cap="none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Chris Murray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144379" y="136153"/>
            <a:ext cx="6241745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GB" sz="3600" b="1" dirty="0" err="1"/>
              <a:t>Kdo</a:t>
            </a:r>
            <a:r>
              <a:rPr lang="en-GB" sz="3600" b="1" dirty="0"/>
              <a:t> so </a:t>
            </a:r>
            <a:r>
              <a:rPr lang="en-GB" sz="3600" b="1" dirty="0" err="1"/>
              <a:t>kulturna</a:t>
            </a:r>
            <a:r>
              <a:rPr lang="en-GB" sz="3600" b="1" dirty="0"/>
              <a:t> </a:t>
            </a:r>
            <a:r>
              <a:rPr lang="en-GB" sz="3600" b="1" dirty="0" err="1"/>
              <a:t>občinstva</a:t>
            </a:r>
            <a:r>
              <a:rPr lang="en-GB" sz="3600" b="1" dirty="0"/>
              <a:t>? </a:t>
            </a:r>
            <a:endParaRPr dirty="0"/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3"/>
          </p:nvPr>
        </p:nvSpPr>
        <p:spPr>
          <a:xfrm>
            <a:off x="144379" y="767680"/>
            <a:ext cx="6527727" cy="605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občinstv</a:t>
            </a:r>
            <a:r>
              <a:rPr lang="sl-SI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sestavljajo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ljudje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zanimajo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dediščina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umetnost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ustvarjalnost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široka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kategorija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vključuje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različnimi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potrebami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značilnostmi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Razumevanje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razlik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ključnega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pomena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oblikovanje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izkušenj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bodo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njimi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vzpostavile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močan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dolgotrajen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odnos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Obiskovalec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hkrati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posameznik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del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družbene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se v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marketinški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terminologiji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imenuje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GB" b="0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tržni</a:t>
            </a:r>
            <a:r>
              <a:rPr lang="en-GB" b="0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segment</a:t>
            </a:r>
            <a:r>
              <a:rPr lang="en-GB" b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.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Segmentacija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preprosto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postopek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delitve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organiziranja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prebivalstva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smiselne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obvladljive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skupine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segmente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lahko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svojo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kulturno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ponudbo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komunikacijo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prilagodite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željam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posamezne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skupine</a:t>
            </a:r>
            <a:r>
              <a:rPr lang="en-GB" b="0" i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0" i="0" dirty="0">
              <a:solidFill>
                <a:schemeClr val="tx2">
                  <a:lumMod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Enostavno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segmentiranje</a:t>
            </a:r>
            <a:r>
              <a:rPr lang="en-GB" dirty="0">
                <a:latin typeface="Avenir" panose="020B0604020202020204" charset="0"/>
                <a:cs typeface="Avenir" panose="020B0604020202020204" charset="0"/>
              </a:rPr>
              <a:t>     </a:t>
            </a:r>
          </a:p>
        </p:txBody>
      </p:sp>
      <p:pic>
        <p:nvPicPr>
          <p:cNvPr id="3" name="Picture Placeholder 2" descr="A large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AE8132DE-9A74-4404-A8B0-A387E975B2B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7186" b="17186"/>
          <a:stretch>
            <a:fillRect/>
          </a:stretch>
        </p:blipFill>
        <p:spPr>
          <a:xfrm>
            <a:off x="7019925" y="3028950"/>
            <a:ext cx="3692525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7FFE34-E6F8-4EBA-AC5E-ED67C99CFC01}"/>
              </a:ext>
            </a:extLst>
          </p:cNvPr>
          <p:cNvSpPr txBox="1"/>
          <p:nvPr/>
        </p:nvSpPr>
        <p:spPr>
          <a:xfrm>
            <a:off x="11060269" y="5918479"/>
            <a:ext cx="1131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 </a:t>
            </a:r>
            <a:r>
              <a:rPr lang="en-GB" sz="11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 Fermin Pamplona</a:t>
            </a:r>
            <a:r>
              <a:rPr lang="en-GB" sz="11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from </a:t>
            </a:r>
            <a:r>
              <a:rPr lang="en-GB" sz="1100" b="1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3651634" y="1"/>
            <a:ext cx="4888733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74" name="Google Shape;174;p9"/>
          <p:cNvSpPr txBox="1"/>
          <p:nvPr/>
        </p:nvSpPr>
        <p:spPr>
          <a:xfrm>
            <a:off x="425381" y="104453"/>
            <a:ext cx="11260668" cy="5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Makrokategorije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kulturnih</a:t>
            </a:r>
            <a:r>
              <a:rPr lang="en-GB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obiskovalcev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5EE1B-3C70-43B5-B9BA-37129D47D62E}"/>
              </a:ext>
            </a:extLst>
          </p:cNvPr>
          <p:cNvSpPr txBox="1"/>
          <p:nvPr/>
        </p:nvSpPr>
        <p:spPr>
          <a:xfrm>
            <a:off x="330238" y="786211"/>
            <a:ext cx="114509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Leta 2009 je John H. Falk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objavil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knjigo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Identity and the Museum Visitor Experience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Ena od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ključnih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ugotovitev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je, da to,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 se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ljudje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naučili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zapomnili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obisku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temelji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razlogu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zakaj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sploh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šli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Opredelil</a:t>
            </a:r>
            <a:r>
              <a:rPr lang="en-GB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sl-SI" sz="2400" b="1" u="sng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 </a:t>
            </a:r>
            <a:r>
              <a:rPr lang="en-GB" sz="2400" b="1" u="sng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</a:t>
            </a:r>
            <a:r>
              <a:rPr lang="sl-SI" sz="2400" b="1" u="sng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lang="en-GB" sz="2400" b="1" u="sng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</a:t>
            </a:r>
            <a:r>
              <a:rPr lang="sl-SI" sz="2400" b="1" u="sng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lang="en-GB" sz="2400" b="1" u="sng" dirty="0" err="1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ategori</a:t>
            </a:r>
            <a:r>
              <a:rPr lang="sl-SI" sz="2400" b="1" u="sng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</a:t>
            </a:r>
            <a:r>
              <a:rPr lang="en-GB" sz="2400" b="1" dirty="0">
                <a:solidFill>
                  <a:srgbClr val="D41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n-NO" sz="2400" b="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obiskovalcev kulturnih ustanov in opisal njihove "identitete</a:t>
            </a:r>
            <a:r>
              <a:rPr lang="en-GB" sz="2400" b="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”:</a:t>
            </a:r>
          </a:p>
          <a:p>
            <a:endParaRPr lang="en-GB" sz="24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Raziskovalci</a:t>
            </a:r>
            <a:endParaRPr lang="en-GB" sz="2400" b="1" dirty="0">
              <a:solidFill>
                <a:srgbClr val="E52B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Pospeševalci</a:t>
            </a:r>
            <a:endParaRPr lang="en-GB" sz="2400" b="1" dirty="0">
              <a:solidFill>
                <a:srgbClr val="E52B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Strokovnjaki</a:t>
            </a:r>
            <a:r>
              <a:rPr lang="en-GB" sz="2400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2400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ljubitelji</a:t>
            </a:r>
            <a:endParaRPr lang="en-GB" sz="2400" b="1" dirty="0">
              <a:solidFill>
                <a:srgbClr val="E52B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Iskalci</a:t>
            </a:r>
            <a:r>
              <a:rPr lang="en-GB" sz="2400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izkušenj</a:t>
            </a:r>
            <a:endParaRPr lang="en-GB" sz="2400" b="1" dirty="0">
              <a:solidFill>
                <a:srgbClr val="E52B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E52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Polnilci</a:t>
            </a:r>
            <a:endParaRPr lang="en-GB" sz="2400" b="1" dirty="0">
              <a:solidFill>
                <a:srgbClr val="E52B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Vsaka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teh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osebnosti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poseben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posebno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potrebo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ki jo je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treba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zadovoljiti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obisku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muzeja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Če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muzej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želi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se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nekdo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vrne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mora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obiskovalcem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pustiti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občutek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zadovoljstva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so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cilji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pričakovanja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posameznikov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obisku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izpolnjeni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da je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izkušnja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nepozabna</a:t>
            </a: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4724</Words>
  <Application>Microsoft Office PowerPoint</Application>
  <PresentationFormat>Širokozaslonsko</PresentationFormat>
  <Paragraphs>347</Paragraphs>
  <Slides>48</Slides>
  <Notes>34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6" baseType="lpstr">
      <vt:lpstr>Avenir</vt:lpstr>
      <vt:lpstr>Avenir Black</vt:lpstr>
      <vt:lpstr>Wingdings</vt:lpstr>
      <vt:lpstr>Arial</vt:lpstr>
      <vt:lpstr>Calibri</vt:lpstr>
      <vt:lpstr>Noto Sans</vt:lpstr>
      <vt:lpstr>Montserrat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Katja Vuga</cp:lastModifiedBy>
  <cp:revision>140</cp:revision>
  <dcterms:created xsi:type="dcterms:W3CDTF">2016-05-11T14:31:01Z</dcterms:created>
  <dcterms:modified xsi:type="dcterms:W3CDTF">2022-07-14T12:47:29Z</dcterms:modified>
</cp:coreProperties>
</file>