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notesMasterIdLst>
    <p:notesMasterId r:id="rId41"/>
  </p:notesMasterIdLst>
  <p:handoutMasterIdLst>
    <p:handoutMasterId r:id="rId42"/>
  </p:handoutMasterIdLst>
  <p:sldIdLst>
    <p:sldId id="1296" r:id="rId2"/>
    <p:sldId id="1306" r:id="rId3"/>
    <p:sldId id="1297" r:id="rId4"/>
    <p:sldId id="1341" r:id="rId5"/>
    <p:sldId id="1337" r:id="rId6"/>
    <p:sldId id="272" r:id="rId7"/>
    <p:sldId id="1329" r:id="rId8"/>
    <p:sldId id="1307" r:id="rId9"/>
    <p:sldId id="1321" r:id="rId10"/>
    <p:sldId id="1326" r:id="rId11"/>
    <p:sldId id="1330" r:id="rId12"/>
    <p:sldId id="1308" r:id="rId13"/>
    <p:sldId id="1309" r:id="rId14"/>
    <p:sldId id="1322" r:id="rId15"/>
    <p:sldId id="1325" r:id="rId16"/>
    <p:sldId id="1320" r:id="rId17"/>
    <p:sldId id="1331" r:id="rId18"/>
    <p:sldId id="1313" r:id="rId19"/>
    <p:sldId id="1312" r:id="rId20"/>
    <p:sldId id="1335" r:id="rId21"/>
    <p:sldId id="1334" r:id="rId22"/>
    <p:sldId id="1332" r:id="rId23"/>
    <p:sldId id="279" r:id="rId24"/>
    <p:sldId id="1340" r:id="rId25"/>
    <p:sldId id="1339" r:id="rId26"/>
    <p:sldId id="1323" r:id="rId27"/>
    <p:sldId id="1327" r:id="rId28"/>
    <p:sldId id="1333" r:id="rId29"/>
    <p:sldId id="1299" r:id="rId30"/>
    <p:sldId id="1328" r:id="rId31"/>
    <p:sldId id="1324" r:id="rId32"/>
    <p:sldId id="1343" r:id="rId33"/>
    <p:sldId id="1314" r:id="rId34"/>
    <p:sldId id="1315" r:id="rId35"/>
    <p:sldId id="1316" r:id="rId36"/>
    <p:sldId id="1317" r:id="rId37"/>
    <p:sldId id="1318" r:id="rId38"/>
    <p:sldId id="1319" r:id="rId39"/>
    <p:sldId id="134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pos="438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re Gaffney" initials="MG" lastIdx="1" clrIdx="0">
    <p:extLst>
      <p:ext uri="{19B8F6BF-5375-455C-9EA6-DF929625EA0E}">
        <p15:presenceInfo xmlns:p15="http://schemas.microsoft.com/office/powerpoint/2012/main" userId="S::maire@bdelonline.com::53deb49e-ea2b-4ef2-8af7-6a10eca33c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8AF"/>
    <a:srgbClr val="7F7F7F"/>
    <a:srgbClr val="E43794"/>
    <a:srgbClr val="21202E"/>
    <a:srgbClr val="FBE000"/>
    <a:srgbClr val="B29E90"/>
    <a:srgbClr val="D3C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93" autoAdjust="0"/>
    <p:restoredTop sz="95833" autoAdjust="0"/>
  </p:normalViewPr>
  <p:slideViewPr>
    <p:cSldViewPr snapToGrid="0" showGuides="1">
      <p:cViewPr varScale="1">
        <p:scale>
          <a:sx n="86" d="100"/>
          <a:sy n="86" d="100"/>
        </p:scale>
        <p:origin x="821" y="67"/>
      </p:cViewPr>
      <p:guideLst>
        <p:guide pos="3840"/>
        <p:guide pos="7219"/>
        <p:guide orient="horz" pos="3906"/>
        <p:guide pos="438"/>
        <p:guide orient="horz" pos="504"/>
      </p:guideLst>
    </p:cSldViewPr>
  </p:slideViewPr>
  <p:outlineViewPr>
    <p:cViewPr>
      <p:scale>
        <a:sx n="25" d="100"/>
        <a:sy n="25" d="100"/>
      </p:scale>
      <p:origin x="0" y="-87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1" d="100"/>
        <a:sy n="41" d="100"/>
      </p:scale>
      <p:origin x="0" y="-32478"/>
    </p:cViewPr>
  </p:sorterViewPr>
  <p:notesViewPr>
    <p:cSldViewPr snapToGrid="0" showGuides="1">
      <p:cViewPr varScale="1">
        <p:scale>
          <a:sx n="74" d="100"/>
          <a:sy n="74" d="100"/>
        </p:scale>
        <p:origin x="2616" y="54"/>
      </p:cViewPr>
      <p:guideLst/>
    </p:cSldViewPr>
  </p:notesViewPr>
  <p:gridSpacing cx="75600" cy="75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13E5BF-D8F9-4D6A-A8A6-E61D9B5CF744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332415-2EBD-4E16-8B45-F158E6E89082}">
      <dgm:prSet phldrT="[Text]" phldr="1"/>
      <dgm:spPr>
        <a:noFill/>
        <a:ln>
          <a:solidFill>
            <a:srgbClr val="E43794"/>
          </a:solidFill>
        </a:ln>
      </dgm:spPr>
      <dgm:t>
        <a:bodyPr/>
        <a:lstStyle/>
        <a:p>
          <a:endParaRPr lang="en-GB" dirty="0"/>
        </a:p>
      </dgm:t>
    </dgm:pt>
    <dgm:pt modelId="{EBDE8823-71F0-431F-AD35-5DDF7BDDA5A1}" type="parTrans" cxnId="{5E5BB570-574B-4827-A737-5DEC323BD74E}">
      <dgm:prSet/>
      <dgm:spPr/>
      <dgm:t>
        <a:bodyPr/>
        <a:lstStyle/>
        <a:p>
          <a:endParaRPr lang="en-GB"/>
        </a:p>
      </dgm:t>
    </dgm:pt>
    <dgm:pt modelId="{4EA6EA43-AF45-4398-86A1-0B5CA08F4665}" type="sibTrans" cxnId="{5E5BB570-574B-4827-A737-5DEC323BD74E}">
      <dgm:prSet/>
      <dgm:spPr/>
      <dgm:t>
        <a:bodyPr/>
        <a:lstStyle/>
        <a:p>
          <a:endParaRPr lang="en-GB"/>
        </a:p>
      </dgm:t>
    </dgm:pt>
    <dgm:pt modelId="{0A84C728-BF59-4009-B14D-EF32CA0A230A}">
      <dgm:prSet phldrT="[Text]" phldr="1"/>
      <dgm:spPr>
        <a:noFill/>
        <a:ln>
          <a:solidFill>
            <a:srgbClr val="E43794"/>
          </a:solidFill>
        </a:ln>
      </dgm:spPr>
      <dgm:t>
        <a:bodyPr/>
        <a:lstStyle/>
        <a:p>
          <a:endParaRPr lang="en-GB" dirty="0"/>
        </a:p>
      </dgm:t>
    </dgm:pt>
    <dgm:pt modelId="{7B460418-376D-4966-B6E3-F859972E8F54}" type="parTrans" cxnId="{D9A45D49-4AD0-4CB5-8C78-5D9268411496}">
      <dgm:prSet/>
      <dgm:spPr/>
      <dgm:t>
        <a:bodyPr/>
        <a:lstStyle/>
        <a:p>
          <a:endParaRPr lang="en-GB"/>
        </a:p>
      </dgm:t>
    </dgm:pt>
    <dgm:pt modelId="{30CE5932-9AEE-4507-BA94-6F969F553F9C}" type="sibTrans" cxnId="{D9A45D49-4AD0-4CB5-8C78-5D9268411496}">
      <dgm:prSet/>
      <dgm:spPr/>
      <dgm:t>
        <a:bodyPr/>
        <a:lstStyle/>
        <a:p>
          <a:endParaRPr lang="en-GB"/>
        </a:p>
      </dgm:t>
    </dgm:pt>
    <dgm:pt modelId="{0B998152-557B-428E-BDA0-C6B93A74D3A7}">
      <dgm:prSet phldrT="[Text]" phldr="1"/>
      <dgm:spPr>
        <a:noFill/>
        <a:ln>
          <a:solidFill>
            <a:srgbClr val="E43794"/>
          </a:solidFill>
        </a:ln>
      </dgm:spPr>
      <dgm:t>
        <a:bodyPr/>
        <a:lstStyle/>
        <a:p>
          <a:endParaRPr lang="en-GB"/>
        </a:p>
      </dgm:t>
    </dgm:pt>
    <dgm:pt modelId="{E298F9E3-F6D8-428D-9811-520CB92315A7}" type="parTrans" cxnId="{789E5AFB-C107-4789-A6D2-B8AAE5842BC3}">
      <dgm:prSet/>
      <dgm:spPr/>
      <dgm:t>
        <a:bodyPr/>
        <a:lstStyle/>
        <a:p>
          <a:endParaRPr lang="en-GB"/>
        </a:p>
      </dgm:t>
    </dgm:pt>
    <dgm:pt modelId="{4804BC89-1C98-42F4-BD1F-D78DF8418B02}" type="sibTrans" cxnId="{789E5AFB-C107-4789-A6D2-B8AAE5842BC3}">
      <dgm:prSet/>
      <dgm:spPr/>
      <dgm:t>
        <a:bodyPr/>
        <a:lstStyle/>
        <a:p>
          <a:endParaRPr lang="en-GB"/>
        </a:p>
      </dgm:t>
    </dgm:pt>
    <dgm:pt modelId="{5529A31B-BE98-4F70-B65F-CD1B4525A2C6}" type="pres">
      <dgm:prSet presAssocID="{6D13E5BF-D8F9-4D6A-A8A6-E61D9B5CF744}" presName="linearFlow" presStyleCnt="0">
        <dgm:presLayoutVars>
          <dgm:dir/>
          <dgm:resizeHandles val="exact"/>
        </dgm:presLayoutVars>
      </dgm:prSet>
      <dgm:spPr/>
    </dgm:pt>
    <dgm:pt modelId="{8BC14D43-B503-42F1-B3AF-8CEF16C89EC5}" type="pres">
      <dgm:prSet presAssocID="{11332415-2EBD-4E16-8B45-F158E6E89082}" presName="composite" presStyleCnt="0"/>
      <dgm:spPr/>
    </dgm:pt>
    <dgm:pt modelId="{54F24965-16CE-44D5-8B78-5E651BE6C5D2}" type="pres">
      <dgm:prSet presAssocID="{11332415-2EBD-4E16-8B45-F158E6E8908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6A71860-A1A5-4385-8219-71376F30738F}" type="pres">
      <dgm:prSet presAssocID="{11332415-2EBD-4E16-8B45-F158E6E89082}" presName="txShp" presStyleLbl="node1" presStyleIdx="0" presStyleCnt="3" custScaleX="104435">
        <dgm:presLayoutVars>
          <dgm:bulletEnabled val="1"/>
        </dgm:presLayoutVars>
      </dgm:prSet>
      <dgm:spPr/>
    </dgm:pt>
    <dgm:pt modelId="{A04FAD3C-B101-47AB-82CB-82012263B8B6}" type="pres">
      <dgm:prSet presAssocID="{4EA6EA43-AF45-4398-86A1-0B5CA08F4665}" presName="spacing" presStyleCnt="0"/>
      <dgm:spPr/>
    </dgm:pt>
    <dgm:pt modelId="{FDE6BC45-5A3B-4839-8EBD-0B8F80AD7114}" type="pres">
      <dgm:prSet presAssocID="{0A84C728-BF59-4009-B14D-EF32CA0A230A}" presName="composite" presStyleCnt="0"/>
      <dgm:spPr/>
    </dgm:pt>
    <dgm:pt modelId="{BFD68D9C-5CCA-4474-9DE0-D8F9D147C50C}" type="pres">
      <dgm:prSet presAssocID="{0A84C728-BF59-4009-B14D-EF32CA0A230A}" presName="imgShp" presStyleLbl="fgImgPlace1" presStyleIdx="1" presStyleCnt="3" custScaleX="80330" custScaleY="96127" custLinFactNeighborX="-27875" custLinFactNeighborY="-17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71F18C64-0604-4010-8FDF-788E21C380AA}" type="pres">
      <dgm:prSet presAssocID="{0A84C728-BF59-4009-B14D-EF32CA0A230A}" presName="txShp" presStyleLbl="node1" presStyleIdx="1" presStyleCnt="3" custScaleX="117715">
        <dgm:presLayoutVars>
          <dgm:bulletEnabled val="1"/>
        </dgm:presLayoutVars>
      </dgm:prSet>
      <dgm:spPr/>
    </dgm:pt>
    <dgm:pt modelId="{B85995AD-51A1-4F44-8855-C45174D265F3}" type="pres">
      <dgm:prSet presAssocID="{30CE5932-9AEE-4507-BA94-6F969F553F9C}" presName="spacing" presStyleCnt="0"/>
      <dgm:spPr/>
    </dgm:pt>
    <dgm:pt modelId="{C4C9C199-0434-4EA5-990D-7B9710A9A29C}" type="pres">
      <dgm:prSet presAssocID="{0B998152-557B-428E-BDA0-C6B93A74D3A7}" presName="composite" presStyleCnt="0"/>
      <dgm:spPr/>
    </dgm:pt>
    <dgm:pt modelId="{DA484702-23BB-4531-A87C-2C0B7D0E1384}" type="pres">
      <dgm:prSet presAssocID="{0B998152-557B-428E-BDA0-C6B93A74D3A7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74B1378-7E4B-4677-9050-2D246B9985F0}" type="pres">
      <dgm:prSet presAssocID="{0B998152-557B-428E-BDA0-C6B93A74D3A7}" presName="txShp" presStyleLbl="node1" presStyleIdx="2" presStyleCnt="3">
        <dgm:presLayoutVars>
          <dgm:bulletEnabled val="1"/>
        </dgm:presLayoutVars>
      </dgm:prSet>
      <dgm:spPr/>
    </dgm:pt>
  </dgm:ptLst>
  <dgm:cxnLst>
    <dgm:cxn modelId="{24E2F602-6CC5-46E4-83F3-B9D75ADE8FF9}" type="presOf" srcId="{0B998152-557B-428E-BDA0-C6B93A74D3A7}" destId="{B74B1378-7E4B-4677-9050-2D246B9985F0}" srcOrd="0" destOrd="0" presId="urn:microsoft.com/office/officeart/2005/8/layout/vList3"/>
    <dgm:cxn modelId="{C15CD80F-46B2-4AD8-BBFC-22A8D7EDD057}" type="presOf" srcId="{0A84C728-BF59-4009-B14D-EF32CA0A230A}" destId="{71F18C64-0604-4010-8FDF-788E21C380AA}" srcOrd="0" destOrd="0" presId="urn:microsoft.com/office/officeart/2005/8/layout/vList3"/>
    <dgm:cxn modelId="{D9A45D49-4AD0-4CB5-8C78-5D9268411496}" srcId="{6D13E5BF-D8F9-4D6A-A8A6-E61D9B5CF744}" destId="{0A84C728-BF59-4009-B14D-EF32CA0A230A}" srcOrd="1" destOrd="0" parTransId="{7B460418-376D-4966-B6E3-F859972E8F54}" sibTransId="{30CE5932-9AEE-4507-BA94-6F969F553F9C}"/>
    <dgm:cxn modelId="{5E5BB570-574B-4827-A737-5DEC323BD74E}" srcId="{6D13E5BF-D8F9-4D6A-A8A6-E61D9B5CF744}" destId="{11332415-2EBD-4E16-8B45-F158E6E89082}" srcOrd="0" destOrd="0" parTransId="{EBDE8823-71F0-431F-AD35-5DDF7BDDA5A1}" sibTransId="{4EA6EA43-AF45-4398-86A1-0B5CA08F4665}"/>
    <dgm:cxn modelId="{952D03DD-7A86-4C4E-BC2E-87FF214B3182}" type="presOf" srcId="{6D13E5BF-D8F9-4D6A-A8A6-E61D9B5CF744}" destId="{5529A31B-BE98-4F70-B65F-CD1B4525A2C6}" srcOrd="0" destOrd="0" presId="urn:microsoft.com/office/officeart/2005/8/layout/vList3"/>
    <dgm:cxn modelId="{0E6C07F8-0D5D-4B38-B976-48A09B18275C}" type="presOf" srcId="{11332415-2EBD-4E16-8B45-F158E6E89082}" destId="{86A71860-A1A5-4385-8219-71376F30738F}" srcOrd="0" destOrd="0" presId="urn:microsoft.com/office/officeart/2005/8/layout/vList3"/>
    <dgm:cxn modelId="{789E5AFB-C107-4789-A6D2-B8AAE5842BC3}" srcId="{6D13E5BF-D8F9-4D6A-A8A6-E61D9B5CF744}" destId="{0B998152-557B-428E-BDA0-C6B93A74D3A7}" srcOrd="2" destOrd="0" parTransId="{E298F9E3-F6D8-428D-9811-520CB92315A7}" sibTransId="{4804BC89-1C98-42F4-BD1F-D78DF8418B02}"/>
    <dgm:cxn modelId="{0DC824F5-435B-4CF7-8D9A-9171A12A01FE}" type="presParOf" srcId="{5529A31B-BE98-4F70-B65F-CD1B4525A2C6}" destId="{8BC14D43-B503-42F1-B3AF-8CEF16C89EC5}" srcOrd="0" destOrd="0" presId="urn:microsoft.com/office/officeart/2005/8/layout/vList3"/>
    <dgm:cxn modelId="{F9C2FF92-6E4A-4383-B96D-3CFF269C3BEB}" type="presParOf" srcId="{8BC14D43-B503-42F1-B3AF-8CEF16C89EC5}" destId="{54F24965-16CE-44D5-8B78-5E651BE6C5D2}" srcOrd="0" destOrd="0" presId="urn:microsoft.com/office/officeart/2005/8/layout/vList3"/>
    <dgm:cxn modelId="{60D22411-AD23-457D-B1D8-F5B8FC1D9F2C}" type="presParOf" srcId="{8BC14D43-B503-42F1-B3AF-8CEF16C89EC5}" destId="{86A71860-A1A5-4385-8219-71376F30738F}" srcOrd="1" destOrd="0" presId="urn:microsoft.com/office/officeart/2005/8/layout/vList3"/>
    <dgm:cxn modelId="{6872B323-EE34-40FF-9C89-3E89E23D4F08}" type="presParOf" srcId="{5529A31B-BE98-4F70-B65F-CD1B4525A2C6}" destId="{A04FAD3C-B101-47AB-82CB-82012263B8B6}" srcOrd="1" destOrd="0" presId="urn:microsoft.com/office/officeart/2005/8/layout/vList3"/>
    <dgm:cxn modelId="{B8C05B7C-572A-4FC9-B1D6-852593F90AEC}" type="presParOf" srcId="{5529A31B-BE98-4F70-B65F-CD1B4525A2C6}" destId="{FDE6BC45-5A3B-4839-8EBD-0B8F80AD7114}" srcOrd="2" destOrd="0" presId="urn:microsoft.com/office/officeart/2005/8/layout/vList3"/>
    <dgm:cxn modelId="{5342044F-D2FA-4903-ADD3-EA93C01DC6C0}" type="presParOf" srcId="{FDE6BC45-5A3B-4839-8EBD-0B8F80AD7114}" destId="{BFD68D9C-5CCA-4474-9DE0-D8F9D147C50C}" srcOrd="0" destOrd="0" presId="urn:microsoft.com/office/officeart/2005/8/layout/vList3"/>
    <dgm:cxn modelId="{94EA260E-BCE2-4083-B17E-DF4CE7E834DF}" type="presParOf" srcId="{FDE6BC45-5A3B-4839-8EBD-0B8F80AD7114}" destId="{71F18C64-0604-4010-8FDF-788E21C380AA}" srcOrd="1" destOrd="0" presId="urn:microsoft.com/office/officeart/2005/8/layout/vList3"/>
    <dgm:cxn modelId="{E1C180BD-3899-460C-936E-C6C81967CCCF}" type="presParOf" srcId="{5529A31B-BE98-4F70-B65F-CD1B4525A2C6}" destId="{B85995AD-51A1-4F44-8855-C45174D265F3}" srcOrd="3" destOrd="0" presId="urn:microsoft.com/office/officeart/2005/8/layout/vList3"/>
    <dgm:cxn modelId="{91B0FC6B-84BA-4FEE-8DDD-9B6A58ABE91F}" type="presParOf" srcId="{5529A31B-BE98-4F70-B65F-CD1B4525A2C6}" destId="{C4C9C199-0434-4EA5-990D-7B9710A9A29C}" srcOrd="4" destOrd="0" presId="urn:microsoft.com/office/officeart/2005/8/layout/vList3"/>
    <dgm:cxn modelId="{3B71529B-997F-4028-9C0C-0D0AF7D5835E}" type="presParOf" srcId="{C4C9C199-0434-4EA5-990D-7B9710A9A29C}" destId="{DA484702-23BB-4531-A87C-2C0B7D0E1384}" srcOrd="0" destOrd="0" presId="urn:microsoft.com/office/officeart/2005/8/layout/vList3"/>
    <dgm:cxn modelId="{672D97C0-418E-468F-9C5F-4F7A3D394A3A}" type="presParOf" srcId="{C4C9C199-0434-4EA5-990D-7B9710A9A29C}" destId="{B74B1378-7E4B-4677-9050-2D246B9985F0}" srcOrd="1" destOrd="0" presId="urn:microsoft.com/office/officeart/2005/8/layout/vLis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71860-A1A5-4385-8219-71376F30738F}">
      <dsp:nvSpPr>
        <dsp:cNvPr id="0" name=""/>
        <dsp:cNvSpPr/>
      </dsp:nvSpPr>
      <dsp:spPr>
        <a:xfrm rot="10800000">
          <a:off x="2391319" y="666"/>
          <a:ext cx="9497365" cy="1612818"/>
        </a:xfrm>
        <a:prstGeom prst="homePlate">
          <a:avLst/>
        </a:prstGeom>
        <a:noFill/>
        <a:ln w="12700" cap="flat" cmpd="sng" algn="ctr">
          <a:solidFill>
            <a:srgbClr val="E437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8" tIns="247650" rIns="46228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 rot="10800000">
        <a:off x="2794523" y="666"/>
        <a:ext cx="9094161" cy="1612818"/>
      </dsp:txXfrm>
    </dsp:sp>
    <dsp:sp modelId="{54F24965-16CE-44D5-8B78-5E651BE6C5D2}">
      <dsp:nvSpPr>
        <dsp:cNvPr id="0" name=""/>
        <dsp:cNvSpPr/>
      </dsp:nvSpPr>
      <dsp:spPr>
        <a:xfrm>
          <a:off x="1786570" y="666"/>
          <a:ext cx="1612818" cy="161281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18C64-0604-4010-8FDF-788E21C380AA}">
      <dsp:nvSpPr>
        <dsp:cNvPr id="0" name=""/>
        <dsp:cNvSpPr/>
      </dsp:nvSpPr>
      <dsp:spPr>
        <a:xfrm rot="10800000">
          <a:off x="1485100" y="2094923"/>
          <a:ext cx="10705054" cy="1612818"/>
        </a:xfrm>
        <a:prstGeom prst="homePlate">
          <a:avLst/>
        </a:prstGeom>
        <a:noFill/>
        <a:ln w="12700" cap="flat" cmpd="sng" algn="ctr">
          <a:solidFill>
            <a:srgbClr val="E437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8" tIns="247650" rIns="46228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 rot="10800000">
        <a:off x="1888304" y="2094923"/>
        <a:ext cx="10301850" cy="1612818"/>
      </dsp:txXfrm>
    </dsp:sp>
    <dsp:sp modelId="{BFD68D9C-5CCA-4474-9DE0-D8F9D147C50C}">
      <dsp:nvSpPr>
        <dsp:cNvPr id="0" name=""/>
        <dsp:cNvSpPr/>
      </dsp:nvSpPr>
      <dsp:spPr>
        <a:xfrm>
          <a:off x="1193243" y="2098157"/>
          <a:ext cx="1295577" cy="155035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B1378-7E4B-4677-9050-2D246B9985F0}">
      <dsp:nvSpPr>
        <dsp:cNvPr id="0" name=""/>
        <dsp:cNvSpPr/>
      </dsp:nvSpPr>
      <dsp:spPr>
        <a:xfrm rot="10800000">
          <a:off x="2693809" y="4189180"/>
          <a:ext cx="9094044" cy="1612818"/>
        </a:xfrm>
        <a:prstGeom prst="homePlate">
          <a:avLst/>
        </a:prstGeom>
        <a:noFill/>
        <a:ln w="12700" cap="flat" cmpd="sng" algn="ctr">
          <a:solidFill>
            <a:srgbClr val="E437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8" tIns="247650" rIns="46228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/>
        </a:p>
      </dsp:txBody>
      <dsp:txXfrm rot="10800000">
        <a:off x="3097013" y="4189180"/>
        <a:ext cx="8690840" cy="1612818"/>
      </dsp:txXfrm>
    </dsp:sp>
    <dsp:sp modelId="{DA484702-23BB-4531-A87C-2C0B7D0E1384}">
      <dsp:nvSpPr>
        <dsp:cNvPr id="0" name=""/>
        <dsp:cNvSpPr/>
      </dsp:nvSpPr>
      <dsp:spPr>
        <a:xfrm>
          <a:off x="1887400" y="4189180"/>
          <a:ext cx="1612818" cy="161281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9EEBC-801D-48ED-B535-298BB7EDD6B9}" type="datetimeFigureOut">
              <a:rPr lang="fr-CA" smtClean="0"/>
              <a:t>2022-07-26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E7FE-8B5A-4903-B85A-8040D05696C6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8285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462C-9F76-4357-BB19-A4DE8D8E1FB0}" type="datetimeFigureOut">
              <a:rPr lang="fr-CA" smtClean="0"/>
              <a:t>2022-07-26</a:t>
            </a:fld>
            <a:endParaRPr lang="fr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6E3F-7229-435D-9B4A-E0ABCDF45996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86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27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7655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DDF02B-4593-E24D-8F32-8F80F6706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2000" cy="6858000"/>
          </a:xfrm>
          <a:custGeom>
            <a:avLst/>
            <a:gdLst>
              <a:gd name="connsiteX0" fmla="*/ 0 w 12192000"/>
              <a:gd name="connsiteY0" fmla="*/ 6530621 h 6858000"/>
              <a:gd name="connsiteX1" fmla="*/ 12192000 w 12192000"/>
              <a:gd name="connsiteY1" fmla="*/ 653062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875022 h 6858000"/>
              <a:gd name="connsiteX7" fmla="*/ 0 w 12192000"/>
              <a:gd name="connsiteY7" fmla="*/ 58750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530621"/>
                </a:moveTo>
                <a:lnTo>
                  <a:pt x="12192000" y="653062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875022"/>
                </a:lnTo>
                <a:lnTo>
                  <a:pt x="0" y="58750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E09B1-1E83-D14F-AAFB-E043DC9E6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49"/>
          <a:stretch/>
        </p:blipFill>
        <p:spPr bwMode="auto">
          <a:xfrm>
            <a:off x="10119859" y="6038628"/>
            <a:ext cx="1709881" cy="39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C785D52-708C-C348-B176-C099CCB20626}"/>
              </a:ext>
            </a:extLst>
          </p:cNvPr>
          <p:cNvSpPr txBox="1"/>
          <p:nvPr userDrawn="1"/>
        </p:nvSpPr>
        <p:spPr>
          <a:xfrm>
            <a:off x="363657" y="6088831"/>
            <a:ext cx="5714414" cy="63771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dirty="0">
                <a:solidFill>
                  <a:srgbClr val="7F7F7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project has been funded with support from the European Commission. This publication [communication] reflects the views only of the author, and the Commission cannot be held responsible for any use, which may be made of the information contained therein.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lide - Pi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02FE02-34A2-664F-A856-87B0254049D6}"/>
              </a:ext>
            </a:extLst>
          </p:cNvPr>
          <p:cNvSpPr/>
          <p:nvPr userDrawn="1"/>
        </p:nvSpPr>
        <p:spPr bwMode="auto">
          <a:xfrm>
            <a:off x="-1" y="2"/>
            <a:ext cx="12192000" cy="932382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0294EDE2-D4F2-8247-8C5A-0A3C62325B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66" y="440268"/>
            <a:ext cx="11260668" cy="1282758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ED51C2FE-D217-5441-BDEA-483B2807BB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68" y="2087459"/>
            <a:ext cx="11260666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Slide - Yel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3EAE1D0-14B0-9444-B547-3A7BF7B8D66D}"/>
              </a:ext>
            </a:extLst>
          </p:cNvPr>
          <p:cNvSpPr/>
          <p:nvPr userDrawn="1"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69752-47F1-0443-A32D-97FDA24FC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7123" y="1619604"/>
            <a:ext cx="4625130" cy="5238394"/>
          </a:xfrm>
          <a:custGeom>
            <a:avLst/>
            <a:gdLst>
              <a:gd name="connsiteX0" fmla="*/ 0 w 4991918"/>
              <a:gd name="connsiteY0" fmla="*/ 0 h 5653816"/>
              <a:gd name="connsiteX1" fmla="*/ 4991918 w 4991918"/>
              <a:gd name="connsiteY1" fmla="*/ 0 h 5653816"/>
              <a:gd name="connsiteX2" fmla="*/ 4991918 w 4991918"/>
              <a:gd name="connsiteY2" fmla="*/ 5653816 h 5653816"/>
              <a:gd name="connsiteX3" fmla="*/ 0 w 4991918"/>
              <a:gd name="connsiteY3" fmla="*/ 5653816 h 565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1918" h="5653816">
                <a:moveTo>
                  <a:pt x="0" y="0"/>
                </a:moveTo>
                <a:lnTo>
                  <a:pt x="4991918" y="0"/>
                </a:lnTo>
                <a:lnTo>
                  <a:pt x="4991918" y="5653816"/>
                </a:lnTo>
                <a:lnTo>
                  <a:pt x="0" y="5653816"/>
                </a:lnTo>
                <a:close/>
              </a:path>
            </a:pathLst>
          </a:cu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8630351-7618-AC42-AD6E-7D6DEDB791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0057" y="3028280"/>
            <a:ext cx="3691822" cy="3829719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B5CAD082-5B2D-684C-9FE8-54A153571F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122" y="807487"/>
            <a:ext cx="561487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653C79D3-52C4-2B46-8F2A-9316F3E3E9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124" y="1580692"/>
            <a:ext cx="5614877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1F2330DD-C747-AA4A-9F6D-869FE683096C}"/>
              </a:ext>
            </a:extLst>
          </p:cNvPr>
          <p:cNvSpPr/>
          <p:nvPr userDrawn="1"/>
        </p:nvSpPr>
        <p:spPr>
          <a:xfrm flipH="1">
            <a:off x="0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E804DF6C-4D62-064D-B186-6AE9A0B739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835" y="761961"/>
            <a:ext cx="5339109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23D009B4-E8C4-0C42-8F6B-A7982107E8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838" y="1535166"/>
            <a:ext cx="5339108" cy="468275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BAA5CE-8AD5-6B47-B043-9B470971F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9"/>
          <a:stretch>
            <a:fillRect/>
          </a:stretch>
        </p:blipFill>
        <p:spPr>
          <a:xfrm>
            <a:off x="853253" y="1054225"/>
            <a:ext cx="4761625" cy="5803775"/>
          </a:xfrm>
          <a:custGeom>
            <a:avLst/>
            <a:gdLst>
              <a:gd name="connsiteX0" fmla="*/ 0 w 3809685"/>
              <a:gd name="connsiteY0" fmla="*/ 0 h 4643489"/>
              <a:gd name="connsiteX1" fmla="*/ 3809685 w 3809685"/>
              <a:gd name="connsiteY1" fmla="*/ 0 h 4643489"/>
              <a:gd name="connsiteX2" fmla="*/ 3809685 w 3809685"/>
              <a:gd name="connsiteY2" fmla="*/ 4643489 h 4643489"/>
              <a:gd name="connsiteX3" fmla="*/ 0 w 3809685"/>
              <a:gd name="connsiteY3" fmla="*/ 4643489 h 464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9685" h="4643489">
                <a:moveTo>
                  <a:pt x="0" y="0"/>
                </a:moveTo>
                <a:lnTo>
                  <a:pt x="3809685" y="0"/>
                </a:lnTo>
                <a:lnTo>
                  <a:pt x="3809685" y="4643489"/>
                </a:lnTo>
                <a:lnTo>
                  <a:pt x="0" y="464348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6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37D00C-3B07-3444-BD7D-28589C271E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203071"/>
            <a:ext cx="12192000" cy="3654930"/>
          </a:xfrm>
          <a:custGeom>
            <a:avLst/>
            <a:gdLst>
              <a:gd name="connsiteX0" fmla="*/ 7767012 w 7775575"/>
              <a:gd name="connsiteY0" fmla="*/ 1509411 h 5813200"/>
              <a:gd name="connsiteX1" fmla="*/ 7767012 w 7775575"/>
              <a:gd name="connsiteY1" fmla="*/ 3287485 h 5813200"/>
              <a:gd name="connsiteX2" fmla="*/ 7775575 w 7775575"/>
              <a:gd name="connsiteY2" fmla="*/ 3287485 h 5813200"/>
              <a:gd name="connsiteX3" fmla="*/ 7775575 w 7775575"/>
              <a:gd name="connsiteY3" fmla="*/ 4794552 h 5813200"/>
              <a:gd name="connsiteX4" fmla="*/ 7775574 w 7775575"/>
              <a:gd name="connsiteY4" fmla="*/ 4794552 h 5813200"/>
              <a:gd name="connsiteX5" fmla="*/ 7775574 w 7775575"/>
              <a:gd name="connsiteY5" fmla="*/ 5813199 h 5813200"/>
              <a:gd name="connsiteX6" fmla="*/ 7767012 w 7775575"/>
              <a:gd name="connsiteY6" fmla="*/ 5813199 h 5813200"/>
              <a:gd name="connsiteX7" fmla="*/ 7767012 w 7775575"/>
              <a:gd name="connsiteY7" fmla="*/ 5813200 h 5813200"/>
              <a:gd name="connsiteX8" fmla="*/ 1845662 w 7775575"/>
              <a:gd name="connsiteY8" fmla="*/ 5813200 h 5813200"/>
              <a:gd name="connsiteX9" fmla="*/ 1845665 w 7775575"/>
              <a:gd name="connsiteY9" fmla="*/ 5813199 h 5813200"/>
              <a:gd name="connsiteX10" fmla="*/ 1441454 w 7775575"/>
              <a:gd name="connsiteY10" fmla="*/ 5813199 h 5813200"/>
              <a:gd name="connsiteX11" fmla="*/ 1441451 w 7775575"/>
              <a:gd name="connsiteY11" fmla="*/ 5813200 h 5813200"/>
              <a:gd name="connsiteX12" fmla="*/ 0 w 7775575"/>
              <a:gd name="connsiteY12" fmla="*/ 5813198 h 5813200"/>
              <a:gd name="connsiteX13" fmla="*/ 1 w 7775575"/>
              <a:gd name="connsiteY13" fmla="*/ 4485898 h 5813200"/>
              <a:gd name="connsiteX14" fmla="*/ 7767013 w 7775575"/>
              <a:gd name="connsiteY14" fmla="*/ 0 h 5813200"/>
              <a:gd name="connsiteX15" fmla="*/ 7767012 w 7775575"/>
              <a:gd name="connsiteY15" fmla="*/ 1354507 h 5813200"/>
              <a:gd name="connsiteX16" fmla="*/ 1 w 7775575"/>
              <a:gd name="connsiteY16" fmla="*/ 4330994 h 5813200"/>
              <a:gd name="connsiteX17" fmla="*/ 0 w 7775575"/>
              <a:gd name="connsiteY17" fmla="*/ 2976488 h 58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575" h="5813200">
                <a:moveTo>
                  <a:pt x="7767012" y="1509411"/>
                </a:moveTo>
                <a:lnTo>
                  <a:pt x="7767012" y="3287485"/>
                </a:lnTo>
                <a:lnTo>
                  <a:pt x="7775575" y="3287485"/>
                </a:lnTo>
                <a:lnTo>
                  <a:pt x="7775575" y="4794552"/>
                </a:lnTo>
                <a:lnTo>
                  <a:pt x="7775574" y="4794552"/>
                </a:lnTo>
                <a:lnTo>
                  <a:pt x="7775574" y="5813199"/>
                </a:lnTo>
                <a:lnTo>
                  <a:pt x="7767012" y="5813199"/>
                </a:lnTo>
                <a:lnTo>
                  <a:pt x="7767012" y="5813200"/>
                </a:lnTo>
                <a:lnTo>
                  <a:pt x="1845662" y="5813200"/>
                </a:lnTo>
                <a:lnTo>
                  <a:pt x="1845665" y="5813199"/>
                </a:lnTo>
                <a:lnTo>
                  <a:pt x="1441454" y="5813199"/>
                </a:lnTo>
                <a:lnTo>
                  <a:pt x="1441451" y="5813200"/>
                </a:lnTo>
                <a:lnTo>
                  <a:pt x="0" y="5813198"/>
                </a:lnTo>
                <a:lnTo>
                  <a:pt x="1" y="4485898"/>
                </a:lnTo>
                <a:close/>
                <a:moveTo>
                  <a:pt x="7767013" y="0"/>
                </a:moveTo>
                <a:lnTo>
                  <a:pt x="7767012" y="1354507"/>
                </a:lnTo>
                <a:lnTo>
                  <a:pt x="1" y="4330994"/>
                </a:lnTo>
                <a:lnTo>
                  <a:pt x="0" y="2976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B7B4ED83-5F90-2647-9635-E1BDC870E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7078"/>
            <a:ext cx="12192000" cy="708318"/>
          </a:xfr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BBC9E2E-A9B8-584E-A1A4-12C8CDF358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420135"/>
            <a:ext cx="12192000" cy="6267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E086-18B9-5649-9568-26BC78AAA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2" cy="3429000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4877FC-2948-4DEE-B89B-2A104979F3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C798230-24D5-8043-8C18-DA95C5617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404CB58A-30DC-2049-8F17-6840F5F92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2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DCBCFD79-37C4-C041-975D-A1085C1C6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24" y="513518"/>
            <a:ext cx="6811615" cy="4253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TABLE OF CONTENTS</a:t>
            </a:r>
            <a:endParaRPr lang="en-US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B35237CA-71A5-D142-A569-D49FACCD35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24" y="1834272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A07846C9-2806-FC46-AD33-BB147D90BB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986" y="1834272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3B20C1C0-EF6B-F946-BBC0-6AAD0C342A95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38203" y="6356353"/>
            <a:ext cx="2743201" cy="365125"/>
          </a:xfrm>
        </p:spPr>
        <p:txBody>
          <a:bodyPr/>
          <a:lstStyle/>
          <a:p>
            <a:fld id="{C7F32F9C-241A-9D4A-9D77-DDB31C8B6155}" type="datetime1">
              <a:rPr lang="en-IE" smtClean="0"/>
              <a:t>26/07/2022</a:t>
            </a:fld>
            <a:endParaRPr lang="en-US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8DE7B2BF-6E9E-E042-8578-17C5A21B486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1" y="6356353"/>
            <a:ext cx="411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5F80DCA5-6A41-EE4F-8CB6-56FADF60E9A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610603" y="6356353"/>
            <a:ext cx="2743201" cy="365125"/>
          </a:xfrm>
        </p:spPr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87478A1-80BD-744C-B410-8B96A4AD2384}"/>
              </a:ext>
            </a:extLst>
          </p:cNvPr>
          <p:cNvSpPr/>
          <p:nvPr userDrawn="1"/>
        </p:nvSpPr>
        <p:spPr>
          <a:xfrm rot="16200000">
            <a:off x="6245069" y="918313"/>
            <a:ext cx="6856550" cy="5051565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684F57-0AE5-E44C-855B-CEA20F24D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16" y="3694831"/>
            <a:ext cx="2389841" cy="2182029"/>
          </a:xfrm>
          <a:prstGeom prst="rect">
            <a:avLst/>
          </a:prstGeom>
        </p:spPr>
      </p:pic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CC1AE6FE-E231-4743-BA92-BB68A10DAF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8624" y="2728857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FF1A766D-1482-9D40-8555-F440301AF7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5986" y="2728857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8E89C7-A8DE-8A4F-9293-A29DF23AD7A5}"/>
              </a:ext>
            </a:extLst>
          </p:cNvPr>
          <p:cNvCxnSpPr/>
          <p:nvPr userDrawn="1"/>
        </p:nvCxnSpPr>
        <p:spPr>
          <a:xfrm>
            <a:off x="420482" y="2585039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BAE18D6F-D988-3B49-9978-4231CAE85E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60" y="3609976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DDBFB6A2-8256-4F46-95AD-92AFCBFDD2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37922" y="3609976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B54757-EEAC-EF43-AF32-4010EC820F34}"/>
              </a:ext>
            </a:extLst>
          </p:cNvPr>
          <p:cNvCxnSpPr/>
          <p:nvPr userDrawn="1"/>
        </p:nvCxnSpPr>
        <p:spPr>
          <a:xfrm>
            <a:off x="422418" y="3466158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3D51A7F1-847E-3547-8F39-00DBFF2CEF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8624" y="4504561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66" name="Text Placeholder 32">
            <a:extLst>
              <a:ext uri="{FF2B5EF4-FFF2-40B4-BE49-F238E27FC236}">
                <a16:creationId xmlns:a16="http://schemas.microsoft.com/office/drawing/2014/main" id="{58CBA69A-204A-904C-A87E-85A6A4F3AC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35986" y="4504561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899547E-D324-B041-98D3-9B3514BA5158}"/>
              </a:ext>
            </a:extLst>
          </p:cNvPr>
          <p:cNvCxnSpPr/>
          <p:nvPr userDrawn="1"/>
        </p:nvCxnSpPr>
        <p:spPr>
          <a:xfrm>
            <a:off x="420482" y="4360743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EC491105-5EE0-A84F-9F3D-4EEAB5F27A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0560" y="5385680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15</a:t>
            </a:r>
            <a:endParaRPr lang="en-US" dirty="0"/>
          </a:p>
        </p:txBody>
      </p:sp>
      <p:sp>
        <p:nvSpPr>
          <p:cNvPr id="69" name="Text Placeholder 32">
            <a:extLst>
              <a:ext uri="{FF2B5EF4-FFF2-40B4-BE49-F238E27FC236}">
                <a16:creationId xmlns:a16="http://schemas.microsoft.com/office/drawing/2014/main" id="{B6EA2882-D03C-1546-B590-6354A5E90E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37922" y="5385680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7FFA9D-6FF9-EE45-8938-0AAAD62A4B9F}"/>
              </a:ext>
            </a:extLst>
          </p:cNvPr>
          <p:cNvCxnSpPr/>
          <p:nvPr userDrawn="1"/>
        </p:nvCxnSpPr>
        <p:spPr>
          <a:xfrm>
            <a:off x="422418" y="5241862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7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B25BB3F5-24E9-3E4D-AA1A-32C5CBF21DE6}"/>
              </a:ext>
            </a:extLst>
          </p:cNvPr>
          <p:cNvSpPr/>
          <p:nvPr userDrawn="1"/>
        </p:nvSpPr>
        <p:spPr>
          <a:xfrm>
            <a:off x="0" y="1837056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1EC3B35-9BE5-F64A-AF9D-8AC3A68E1F83}"/>
              </a:ext>
            </a:extLst>
          </p:cNvPr>
          <p:cNvSpPr/>
          <p:nvPr userDrawn="1"/>
        </p:nvSpPr>
        <p:spPr>
          <a:xfrm>
            <a:off x="2" y="2285999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0FF00C7-7CF0-4328-B870-683CB9DA8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11714"/>
            <a:ext cx="12191998" cy="6246227"/>
          </a:xfrm>
          <a:custGeom>
            <a:avLst/>
            <a:gdLst>
              <a:gd name="connsiteX0" fmla="*/ 0 w 7775574"/>
              <a:gd name="connsiteY0" fmla="*/ 0 h 9934683"/>
              <a:gd name="connsiteX1" fmla="*/ 434047 w 7775574"/>
              <a:gd name="connsiteY1" fmla="*/ 0 h 9934683"/>
              <a:gd name="connsiteX2" fmla="*/ 7775574 w 7775574"/>
              <a:gd name="connsiteY2" fmla="*/ 9181185 h 9934683"/>
              <a:gd name="connsiteX3" fmla="*/ 7775574 w 7775574"/>
              <a:gd name="connsiteY3" fmla="*/ 9934683 h 9934683"/>
              <a:gd name="connsiteX4" fmla="*/ 0 w 7775574"/>
              <a:gd name="connsiteY4" fmla="*/ 5860760 h 993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4" h="9934683">
                <a:moveTo>
                  <a:pt x="0" y="0"/>
                </a:moveTo>
                <a:lnTo>
                  <a:pt x="434047" y="0"/>
                </a:lnTo>
                <a:lnTo>
                  <a:pt x="7775574" y="9181185"/>
                </a:lnTo>
                <a:lnTo>
                  <a:pt x="7775574" y="9934683"/>
                </a:lnTo>
                <a:lnTo>
                  <a:pt x="0" y="5860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F390727-7F66-4BB0-A4EA-A164CFE7F1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935305A0-DFDB-0740-B78F-607AFB513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95" y="388754"/>
            <a:ext cx="3350570" cy="445340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Who We Are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5FF2D31E-F4F5-EE49-8797-F33210C2C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095" y="1014676"/>
            <a:ext cx="6863977" cy="1119578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61F1302-F3E5-084F-8496-1FCC9DC44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8" y="4317283"/>
            <a:ext cx="2389841" cy="21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8934F9-4A4B-2F47-8061-3AFF6FEB52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3" cy="6858002"/>
          </a:xfrm>
          <a:custGeom>
            <a:avLst/>
            <a:gdLst>
              <a:gd name="connsiteX0" fmla="*/ 2228850 w 7775577"/>
              <a:gd name="connsiteY0" fmla="*/ 0 h 10907716"/>
              <a:gd name="connsiteX1" fmla="*/ 7775577 w 7775577"/>
              <a:gd name="connsiteY1" fmla="*/ 0 h 10907716"/>
              <a:gd name="connsiteX2" fmla="*/ 7775577 w 7775577"/>
              <a:gd name="connsiteY2" fmla="*/ 5425000 h 10907716"/>
              <a:gd name="connsiteX3" fmla="*/ 2841932 w 7775577"/>
              <a:gd name="connsiteY3" fmla="*/ 5425000 h 10907716"/>
              <a:gd name="connsiteX4" fmla="*/ 2841932 w 7775577"/>
              <a:gd name="connsiteY4" fmla="*/ 10907716 h 10907716"/>
              <a:gd name="connsiteX5" fmla="*/ 0 w 7775577"/>
              <a:gd name="connsiteY5" fmla="*/ 10907716 h 10907716"/>
              <a:gd name="connsiteX6" fmla="*/ 0 w 7775577"/>
              <a:gd name="connsiteY6" fmla="*/ 3 h 10907716"/>
              <a:gd name="connsiteX7" fmla="*/ 2228850 w 7775577"/>
              <a:gd name="connsiteY7" fmla="*/ 3 h 109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577" h="10907716">
                <a:moveTo>
                  <a:pt x="2228850" y="0"/>
                </a:moveTo>
                <a:lnTo>
                  <a:pt x="7775577" y="0"/>
                </a:lnTo>
                <a:lnTo>
                  <a:pt x="7775577" y="5425000"/>
                </a:lnTo>
                <a:lnTo>
                  <a:pt x="2841932" y="5425000"/>
                </a:lnTo>
                <a:lnTo>
                  <a:pt x="2841932" y="10907716"/>
                </a:lnTo>
                <a:lnTo>
                  <a:pt x="0" y="10907716"/>
                </a:lnTo>
                <a:lnTo>
                  <a:pt x="0" y="3"/>
                </a:lnTo>
                <a:lnTo>
                  <a:pt x="2228850" y="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D50AC-979F-49F7-BC96-13DEAD5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46A715-1AAC-6C46-A70B-1229B23C9B53}"/>
              </a:ext>
            </a:extLst>
          </p:cNvPr>
          <p:cNvSpPr/>
          <p:nvPr userDrawn="1"/>
        </p:nvSpPr>
        <p:spPr bwMode="auto">
          <a:xfrm rot="5400000">
            <a:off x="4521648" y="3345325"/>
            <a:ext cx="932469" cy="1063536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8DC41F02-43EE-9D4C-80EB-E938B3DFB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6115" y="4071511"/>
            <a:ext cx="7735886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017E1CD4-83C3-4D4E-8D3A-CE0921F8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6114" y="4834680"/>
            <a:ext cx="7735885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CE1224F2-FEB5-4297-8807-24AC464E0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199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C3A6846-EA2F-4787-B7F3-C5DC950640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65600" y="4170099"/>
            <a:ext cx="3886199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7451934-77EA-441C-8037-868343163F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5801" y="3695700"/>
            <a:ext cx="3886199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75EE205F-DE6D-3A43-A18F-43343C1C37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" y="735521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3CDA0341-E7FC-3547-85B0-9E024F83A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498690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5116C60-5203-4597-81BC-28FAED2693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12192000" cy="3136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16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E378BAB-F39C-4645-BD0E-728718AA9F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F9E79764-7366-D54C-BA73-C74409769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228121D2-69BA-934D-8803-0436260DF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18FE683-0C7E-D142-90C4-BC4FFFA8DCDC}"/>
              </a:ext>
            </a:extLst>
          </p:cNvPr>
          <p:cNvSpPr txBox="1">
            <a:spLocks/>
          </p:cNvSpPr>
          <p:nvPr userDrawn="1"/>
        </p:nvSpPr>
        <p:spPr>
          <a:xfrm>
            <a:off x="7722665" y="6668596"/>
            <a:ext cx="4301302" cy="229565"/>
          </a:xfrm>
          <a:prstGeom prst="rect">
            <a:avLst/>
          </a:prstGeom>
        </p:spPr>
        <p:txBody>
          <a:bodyPr vert="horz" lIns="57491" tIns="28746" rIns="57491" bIns="28746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692" smtClean="0"/>
              <a:pPr/>
              <a:t>‹#›</a:t>
            </a:fld>
            <a:endParaRPr lang="fr-CA" sz="692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5E83A-B374-F64B-BA45-12779F6B9719}"/>
              </a:ext>
            </a:extLst>
          </p:cNvPr>
          <p:cNvGrpSpPr/>
          <p:nvPr userDrawn="1"/>
        </p:nvGrpSpPr>
        <p:grpSpPr>
          <a:xfrm>
            <a:off x="618608" y="1002323"/>
            <a:ext cx="2537830" cy="4906867"/>
            <a:chOff x="1653962" y="1814773"/>
            <a:chExt cx="6060586" cy="8680747"/>
          </a:xfrm>
        </p:grpSpPr>
        <p:sp>
          <p:nvSpPr>
            <p:cNvPr id="25" name="Freeform 256">
              <a:extLst>
                <a:ext uri="{FF2B5EF4-FFF2-40B4-BE49-F238E27FC236}">
                  <a16:creationId xmlns:a16="http://schemas.microsoft.com/office/drawing/2014/main" id="{2C60B155-9493-F64E-857F-E537E9EC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2" y="3711811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6" name="Freeform 256">
              <a:extLst>
                <a:ext uri="{FF2B5EF4-FFF2-40B4-BE49-F238E27FC236}">
                  <a16:creationId xmlns:a16="http://schemas.microsoft.com/office/drawing/2014/main" id="{CC9ACF50-B53E-5743-A404-81A4FE18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37" y="5575750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7" name="Freeform 260">
              <a:extLst>
                <a:ext uri="{FF2B5EF4-FFF2-40B4-BE49-F238E27FC236}">
                  <a16:creationId xmlns:a16="http://schemas.microsoft.com/office/drawing/2014/main" id="{3BB99F72-BDCB-1649-B4FA-643EDF24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3" y="5575750"/>
              <a:ext cx="6057411" cy="1147041"/>
            </a:xfrm>
            <a:custGeom>
              <a:avLst/>
              <a:gdLst>
                <a:gd name="T0" fmla="*/ 4469 w 4470"/>
                <a:gd name="T1" fmla="*/ 845 h 846"/>
                <a:gd name="T2" fmla="*/ 464 w 4470"/>
                <a:gd name="T3" fmla="*/ 845 h 846"/>
                <a:gd name="T4" fmla="*/ 0 w 4470"/>
                <a:gd name="T5" fmla="*/ 0 h 846"/>
                <a:gd name="T6" fmla="*/ 4005 w 4470"/>
                <a:gd name="T7" fmla="*/ 0 h 846"/>
                <a:gd name="T8" fmla="*/ 4469 w 4470"/>
                <a:gd name="T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846">
                  <a:moveTo>
                    <a:pt x="4469" y="845"/>
                  </a:moveTo>
                  <a:lnTo>
                    <a:pt x="464" y="845"/>
                  </a:lnTo>
                  <a:lnTo>
                    <a:pt x="0" y="0"/>
                  </a:lnTo>
                  <a:lnTo>
                    <a:pt x="4005" y="0"/>
                  </a:lnTo>
                  <a:lnTo>
                    <a:pt x="4469" y="845"/>
                  </a:lnTo>
                </a:path>
              </a:pathLst>
            </a:custGeom>
            <a:solidFill>
              <a:srgbClr val="E4379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469238-B0D1-BE48-83AC-A9F0C4C182F6}"/>
                </a:ext>
              </a:extLst>
            </p:cNvPr>
            <p:cNvSpPr/>
            <p:nvPr/>
          </p:nvSpPr>
          <p:spPr>
            <a:xfrm rot="2700000">
              <a:off x="1788346" y="2040155"/>
              <a:ext cx="5249585" cy="4798821"/>
            </a:xfrm>
            <a:custGeom>
              <a:avLst/>
              <a:gdLst>
                <a:gd name="connsiteX0" fmla="*/ 167165 w 5249585"/>
                <a:gd name="connsiteY0" fmla="*/ 3836291 h 4798821"/>
                <a:gd name="connsiteX1" fmla="*/ 4003456 w 5249585"/>
                <a:gd name="connsiteY1" fmla="*/ 0 h 4798821"/>
                <a:gd name="connsiteX2" fmla="*/ 5249585 w 5249585"/>
                <a:gd name="connsiteY2" fmla="*/ 357220 h 4798821"/>
                <a:gd name="connsiteX3" fmla="*/ 968840 w 5249585"/>
                <a:gd name="connsiteY3" fmla="*/ 4637966 h 4798821"/>
                <a:gd name="connsiteX4" fmla="*/ 500393 w 5249585"/>
                <a:gd name="connsiteY4" fmla="*/ 4655092 h 4798821"/>
                <a:gd name="connsiteX5" fmla="*/ 500393 w 5249585"/>
                <a:gd name="connsiteY5" fmla="*/ 4715420 h 4798821"/>
                <a:gd name="connsiteX6" fmla="*/ 416992 w 5249585"/>
                <a:gd name="connsiteY6" fmla="*/ 4798821 h 4798821"/>
                <a:gd name="connsiteX7" fmla="*/ 83401 w 5249585"/>
                <a:gd name="connsiteY7" fmla="*/ 4798821 h 4798821"/>
                <a:gd name="connsiteX8" fmla="*/ 0 w 5249585"/>
                <a:gd name="connsiteY8" fmla="*/ 4715420 h 4798821"/>
                <a:gd name="connsiteX9" fmla="*/ 0 w 5249585"/>
                <a:gd name="connsiteY9" fmla="*/ 4381829 h 4798821"/>
                <a:gd name="connsiteX10" fmla="*/ 83401 w 5249585"/>
                <a:gd name="connsiteY10" fmla="*/ 4298428 h 4798821"/>
                <a:gd name="connsiteX11" fmla="*/ 153575 w 5249585"/>
                <a:gd name="connsiteY11" fmla="*/ 4298428 h 47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9585" h="4798821">
                  <a:moveTo>
                    <a:pt x="167165" y="3836291"/>
                  </a:moveTo>
                  <a:lnTo>
                    <a:pt x="4003456" y="0"/>
                  </a:lnTo>
                  <a:lnTo>
                    <a:pt x="5249585" y="357220"/>
                  </a:lnTo>
                  <a:lnTo>
                    <a:pt x="968840" y="4637966"/>
                  </a:lnTo>
                  <a:lnTo>
                    <a:pt x="500393" y="4655092"/>
                  </a:lnTo>
                  <a:lnTo>
                    <a:pt x="500393" y="4715420"/>
                  </a:lnTo>
                  <a:cubicBezTo>
                    <a:pt x="500393" y="4761481"/>
                    <a:pt x="463053" y="4798821"/>
                    <a:pt x="416992" y="4798821"/>
                  </a:cubicBezTo>
                  <a:lnTo>
                    <a:pt x="83401" y="4798821"/>
                  </a:lnTo>
                  <a:cubicBezTo>
                    <a:pt x="37340" y="4798821"/>
                    <a:pt x="0" y="4761481"/>
                    <a:pt x="0" y="4715420"/>
                  </a:cubicBezTo>
                  <a:lnTo>
                    <a:pt x="0" y="4381829"/>
                  </a:lnTo>
                  <a:cubicBezTo>
                    <a:pt x="0" y="4335768"/>
                    <a:pt x="37340" y="4298428"/>
                    <a:pt x="83401" y="4298428"/>
                  </a:cubicBezTo>
                  <a:lnTo>
                    <a:pt x="153575" y="4298428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E69B9505-3130-3745-BE3E-07F94953D85B}"/>
                </a:ext>
              </a:extLst>
            </p:cNvPr>
            <p:cNvSpPr/>
            <p:nvPr/>
          </p:nvSpPr>
          <p:spPr>
            <a:xfrm rot="2700000">
              <a:off x="2334467" y="5438623"/>
              <a:ext cx="5279488" cy="4834306"/>
            </a:xfrm>
            <a:custGeom>
              <a:avLst/>
              <a:gdLst>
                <a:gd name="connsiteX0" fmla="*/ 0 w 5279488"/>
                <a:gd name="connsiteY0" fmla="*/ 4468463 h 4834306"/>
                <a:gd name="connsiteX1" fmla="*/ 4279052 w 5279488"/>
                <a:gd name="connsiteY1" fmla="*/ 189410 h 4834306"/>
                <a:gd name="connsiteX2" fmla="*/ 4779095 w 5279488"/>
                <a:gd name="connsiteY2" fmla="*/ 162291 h 4834306"/>
                <a:gd name="connsiteX3" fmla="*/ 4779095 w 5279488"/>
                <a:gd name="connsiteY3" fmla="*/ 83401 h 4834306"/>
                <a:gd name="connsiteX4" fmla="*/ 4862496 w 5279488"/>
                <a:gd name="connsiteY4" fmla="*/ 0 h 4834306"/>
                <a:gd name="connsiteX5" fmla="*/ 5196087 w 5279488"/>
                <a:gd name="connsiteY5" fmla="*/ 0 h 4834306"/>
                <a:gd name="connsiteX6" fmla="*/ 5279488 w 5279488"/>
                <a:gd name="connsiteY6" fmla="*/ 83401 h 4834306"/>
                <a:gd name="connsiteX7" fmla="*/ 5279488 w 5279488"/>
                <a:gd name="connsiteY7" fmla="*/ 416992 h 4834306"/>
                <a:gd name="connsiteX8" fmla="*/ 5196087 w 5279488"/>
                <a:gd name="connsiteY8" fmla="*/ 500393 h 4834306"/>
                <a:gd name="connsiteX9" fmla="*/ 5115654 w 5279488"/>
                <a:gd name="connsiteY9" fmla="*/ 500393 h 4834306"/>
                <a:gd name="connsiteX10" fmla="*/ 5089174 w 5279488"/>
                <a:gd name="connsiteY10" fmla="*/ 999532 h 4834306"/>
                <a:gd name="connsiteX11" fmla="*/ 1254399 w 5279488"/>
                <a:gd name="connsiteY11" fmla="*/ 4834306 h 48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9488" h="4834306">
                  <a:moveTo>
                    <a:pt x="0" y="4468463"/>
                  </a:moveTo>
                  <a:lnTo>
                    <a:pt x="4279052" y="189410"/>
                  </a:lnTo>
                  <a:lnTo>
                    <a:pt x="4779095" y="162291"/>
                  </a:lnTo>
                  <a:lnTo>
                    <a:pt x="4779095" y="83401"/>
                  </a:lnTo>
                  <a:cubicBezTo>
                    <a:pt x="4779095" y="37340"/>
                    <a:pt x="4816435" y="0"/>
                    <a:pt x="4862496" y="0"/>
                  </a:cubicBezTo>
                  <a:lnTo>
                    <a:pt x="5196087" y="0"/>
                  </a:lnTo>
                  <a:cubicBezTo>
                    <a:pt x="5242148" y="0"/>
                    <a:pt x="5279488" y="37340"/>
                    <a:pt x="5279488" y="83401"/>
                  </a:cubicBezTo>
                  <a:lnTo>
                    <a:pt x="5279488" y="416992"/>
                  </a:lnTo>
                  <a:cubicBezTo>
                    <a:pt x="5279488" y="463053"/>
                    <a:pt x="5242148" y="500393"/>
                    <a:pt x="5196087" y="500393"/>
                  </a:cubicBezTo>
                  <a:lnTo>
                    <a:pt x="5115654" y="500393"/>
                  </a:lnTo>
                  <a:lnTo>
                    <a:pt x="5089174" y="999532"/>
                  </a:lnTo>
                  <a:lnTo>
                    <a:pt x="1254399" y="4834306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</p:grp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12BF8694-3AAB-5F47-9C07-0D10C307F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269" y="1694852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AD9A8FAE-4875-7E4A-B3B2-8C975A5FC0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03" y="2916909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2</a:t>
            </a:r>
            <a:endParaRPr lang="en-US" dirty="0"/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170CA574-85EC-C042-A09C-EF8DAA28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203" y="4114433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3</a:t>
            </a:r>
            <a:endParaRPr lang="en-US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F26AD568-01C3-C74F-9152-63153C774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1665" y="20837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46EF2A85-EB96-854F-8C62-1019B2439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2327" y="16717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2F1F06-D88C-674C-AC7F-55714882317F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43B83FF-B41E-3041-B248-7BEA1C5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18FE683-0C7E-D142-90C4-BC4FFFA8DCDC}"/>
              </a:ext>
            </a:extLst>
          </p:cNvPr>
          <p:cNvSpPr txBox="1">
            <a:spLocks/>
          </p:cNvSpPr>
          <p:nvPr userDrawn="1"/>
        </p:nvSpPr>
        <p:spPr>
          <a:xfrm>
            <a:off x="7722665" y="6668596"/>
            <a:ext cx="4301302" cy="229565"/>
          </a:xfrm>
          <a:prstGeom prst="rect">
            <a:avLst/>
          </a:prstGeom>
        </p:spPr>
        <p:txBody>
          <a:bodyPr vert="horz" lIns="57491" tIns="28746" rIns="57491" bIns="28746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692" smtClean="0"/>
              <a:pPr/>
              <a:t>‹#›</a:t>
            </a:fld>
            <a:endParaRPr lang="fr-CA" sz="692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5E83A-B374-F64B-BA45-12779F6B9719}"/>
              </a:ext>
            </a:extLst>
          </p:cNvPr>
          <p:cNvGrpSpPr/>
          <p:nvPr userDrawn="1"/>
        </p:nvGrpSpPr>
        <p:grpSpPr>
          <a:xfrm>
            <a:off x="866699" y="387035"/>
            <a:ext cx="3887594" cy="5568311"/>
            <a:chOff x="1653962" y="1814773"/>
            <a:chExt cx="6060586" cy="8680747"/>
          </a:xfrm>
        </p:grpSpPr>
        <p:sp>
          <p:nvSpPr>
            <p:cNvPr id="25" name="Freeform 256">
              <a:extLst>
                <a:ext uri="{FF2B5EF4-FFF2-40B4-BE49-F238E27FC236}">
                  <a16:creationId xmlns:a16="http://schemas.microsoft.com/office/drawing/2014/main" id="{2C60B155-9493-F64E-857F-E537E9EC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2" y="3711811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6" name="Freeform 256">
              <a:extLst>
                <a:ext uri="{FF2B5EF4-FFF2-40B4-BE49-F238E27FC236}">
                  <a16:creationId xmlns:a16="http://schemas.microsoft.com/office/drawing/2014/main" id="{CC9ACF50-B53E-5743-A404-81A4FE18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37" y="5575750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7" name="Freeform 260">
              <a:extLst>
                <a:ext uri="{FF2B5EF4-FFF2-40B4-BE49-F238E27FC236}">
                  <a16:creationId xmlns:a16="http://schemas.microsoft.com/office/drawing/2014/main" id="{3BB99F72-BDCB-1649-B4FA-643EDF24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3" y="5575750"/>
              <a:ext cx="6057411" cy="1147041"/>
            </a:xfrm>
            <a:custGeom>
              <a:avLst/>
              <a:gdLst>
                <a:gd name="T0" fmla="*/ 4469 w 4470"/>
                <a:gd name="T1" fmla="*/ 845 h 846"/>
                <a:gd name="T2" fmla="*/ 464 w 4470"/>
                <a:gd name="T3" fmla="*/ 845 h 846"/>
                <a:gd name="T4" fmla="*/ 0 w 4470"/>
                <a:gd name="T5" fmla="*/ 0 h 846"/>
                <a:gd name="T6" fmla="*/ 4005 w 4470"/>
                <a:gd name="T7" fmla="*/ 0 h 846"/>
                <a:gd name="T8" fmla="*/ 4469 w 4470"/>
                <a:gd name="T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846">
                  <a:moveTo>
                    <a:pt x="4469" y="845"/>
                  </a:moveTo>
                  <a:lnTo>
                    <a:pt x="464" y="845"/>
                  </a:lnTo>
                  <a:lnTo>
                    <a:pt x="0" y="0"/>
                  </a:lnTo>
                  <a:lnTo>
                    <a:pt x="4005" y="0"/>
                  </a:lnTo>
                  <a:lnTo>
                    <a:pt x="4469" y="845"/>
                  </a:lnTo>
                </a:path>
              </a:pathLst>
            </a:custGeom>
            <a:solidFill>
              <a:srgbClr val="E4379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469238-B0D1-BE48-83AC-A9F0C4C182F6}"/>
                </a:ext>
              </a:extLst>
            </p:cNvPr>
            <p:cNvSpPr/>
            <p:nvPr/>
          </p:nvSpPr>
          <p:spPr>
            <a:xfrm rot="2700000">
              <a:off x="1788346" y="2040155"/>
              <a:ext cx="5249585" cy="4798821"/>
            </a:xfrm>
            <a:custGeom>
              <a:avLst/>
              <a:gdLst>
                <a:gd name="connsiteX0" fmla="*/ 167165 w 5249585"/>
                <a:gd name="connsiteY0" fmla="*/ 3836291 h 4798821"/>
                <a:gd name="connsiteX1" fmla="*/ 4003456 w 5249585"/>
                <a:gd name="connsiteY1" fmla="*/ 0 h 4798821"/>
                <a:gd name="connsiteX2" fmla="*/ 5249585 w 5249585"/>
                <a:gd name="connsiteY2" fmla="*/ 357220 h 4798821"/>
                <a:gd name="connsiteX3" fmla="*/ 968840 w 5249585"/>
                <a:gd name="connsiteY3" fmla="*/ 4637966 h 4798821"/>
                <a:gd name="connsiteX4" fmla="*/ 500393 w 5249585"/>
                <a:gd name="connsiteY4" fmla="*/ 4655092 h 4798821"/>
                <a:gd name="connsiteX5" fmla="*/ 500393 w 5249585"/>
                <a:gd name="connsiteY5" fmla="*/ 4715420 h 4798821"/>
                <a:gd name="connsiteX6" fmla="*/ 416992 w 5249585"/>
                <a:gd name="connsiteY6" fmla="*/ 4798821 h 4798821"/>
                <a:gd name="connsiteX7" fmla="*/ 83401 w 5249585"/>
                <a:gd name="connsiteY7" fmla="*/ 4798821 h 4798821"/>
                <a:gd name="connsiteX8" fmla="*/ 0 w 5249585"/>
                <a:gd name="connsiteY8" fmla="*/ 4715420 h 4798821"/>
                <a:gd name="connsiteX9" fmla="*/ 0 w 5249585"/>
                <a:gd name="connsiteY9" fmla="*/ 4381829 h 4798821"/>
                <a:gd name="connsiteX10" fmla="*/ 83401 w 5249585"/>
                <a:gd name="connsiteY10" fmla="*/ 4298428 h 4798821"/>
                <a:gd name="connsiteX11" fmla="*/ 153575 w 5249585"/>
                <a:gd name="connsiteY11" fmla="*/ 4298428 h 47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9585" h="4798821">
                  <a:moveTo>
                    <a:pt x="167165" y="3836291"/>
                  </a:moveTo>
                  <a:lnTo>
                    <a:pt x="4003456" y="0"/>
                  </a:lnTo>
                  <a:lnTo>
                    <a:pt x="5249585" y="357220"/>
                  </a:lnTo>
                  <a:lnTo>
                    <a:pt x="968840" y="4637966"/>
                  </a:lnTo>
                  <a:lnTo>
                    <a:pt x="500393" y="4655092"/>
                  </a:lnTo>
                  <a:lnTo>
                    <a:pt x="500393" y="4715420"/>
                  </a:lnTo>
                  <a:cubicBezTo>
                    <a:pt x="500393" y="4761481"/>
                    <a:pt x="463053" y="4798821"/>
                    <a:pt x="416992" y="4798821"/>
                  </a:cubicBezTo>
                  <a:lnTo>
                    <a:pt x="83401" y="4798821"/>
                  </a:lnTo>
                  <a:cubicBezTo>
                    <a:pt x="37340" y="4798821"/>
                    <a:pt x="0" y="4761481"/>
                    <a:pt x="0" y="4715420"/>
                  </a:cubicBezTo>
                  <a:lnTo>
                    <a:pt x="0" y="4381829"/>
                  </a:lnTo>
                  <a:cubicBezTo>
                    <a:pt x="0" y="4335768"/>
                    <a:pt x="37340" y="4298428"/>
                    <a:pt x="83401" y="4298428"/>
                  </a:cubicBezTo>
                  <a:lnTo>
                    <a:pt x="153575" y="4298428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E69B9505-3130-3745-BE3E-07F94953D85B}"/>
                </a:ext>
              </a:extLst>
            </p:cNvPr>
            <p:cNvSpPr/>
            <p:nvPr/>
          </p:nvSpPr>
          <p:spPr>
            <a:xfrm rot="2700000">
              <a:off x="2334467" y="5438623"/>
              <a:ext cx="5279488" cy="4834306"/>
            </a:xfrm>
            <a:custGeom>
              <a:avLst/>
              <a:gdLst>
                <a:gd name="connsiteX0" fmla="*/ 0 w 5279488"/>
                <a:gd name="connsiteY0" fmla="*/ 4468463 h 4834306"/>
                <a:gd name="connsiteX1" fmla="*/ 4279052 w 5279488"/>
                <a:gd name="connsiteY1" fmla="*/ 189410 h 4834306"/>
                <a:gd name="connsiteX2" fmla="*/ 4779095 w 5279488"/>
                <a:gd name="connsiteY2" fmla="*/ 162291 h 4834306"/>
                <a:gd name="connsiteX3" fmla="*/ 4779095 w 5279488"/>
                <a:gd name="connsiteY3" fmla="*/ 83401 h 4834306"/>
                <a:gd name="connsiteX4" fmla="*/ 4862496 w 5279488"/>
                <a:gd name="connsiteY4" fmla="*/ 0 h 4834306"/>
                <a:gd name="connsiteX5" fmla="*/ 5196087 w 5279488"/>
                <a:gd name="connsiteY5" fmla="*/ 0 h 4834306"/>
                <a:gd name="connsiteX6" fmla="*/ 5279488 w 5279488"/>
                <a:gd name="connsiteY6" fmla="*/ 83401 h 4834306"/>
                <a:gd name="connsiteX7" fmla="*/ 5279488 w 5279488"/>
                <a:gd name="connsiteY7" fmla="*/ 416992 h 4834306"/>
                <a:gd name="connsiteX8" fmla="*/ 5196087 w 5279488"/>
                <a:gd name="connsiteY8" fmla="*/ 500393 h 4834306"/>
                <a:gd name="connsiteX9" fmla="*/ 5115654 w 5279488"/>
                <a:gd name="connsiteY9" fmla="*/ 500393 h 4834306"/>
                <a:gd name="connsiteX10" fmla="*/ 5089174 w 5279488"/>
                <a:gd name="connsiteY10" fmla="*/ 999532 h 4834306"/>
                <a:gd name="connsiteX11" fmla="*/ 1254399 w 5279488"/>
                <a:gd name="connsiteY11" fmla="*/ 4834306 h 48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9488" h="4834306">
                  <a:moveTo>
                    <a:pt x="0" y="4468463"/>
                  </a:moveTo>
                  <a:lnTo>
                    <a:pt x="4279052" y="189410"/>
                  </a:lnTo>
                  <a:lnTo>
                    <a:pt x="4779095" y="162291"/>
                  </a:lnTo>
                  <a:lnTo>
                    <a:pt x="4779095" y="83401"/>
                  </a:lnTo>
                  <a:cubicBezTo>
                    <a:pt x="4779095" y="37340"/>
                    <a:pt x="4816435" y="0"/>
                    <a:pt x="4862496" y="0"/>
                  </a:cubicBezTo>
                  <a:lnTo>
                    <a:pt x="5196087" y="0"/>
                  </a:lnTo>
                  <a:cubicBezTo>
                    <a:pt x="5242148" y="0"/>
                    <a:pt x="5279488" y="37340"/>
                    <a:pt x="5279488" y="83401"/>
                  </a:cubicBezTo>
                  <a:lnTo>
                    <a:pt x="5279488" y="416992"/>
                  </a:lnTo>
                  <a:cubicBezTo>
                    <a:pt x="5279488" y="463053"/>
                    <a:pt x="5242148" y="500393"/>
                    <a:pt x="5196087" y="500393"/>
                  </a:cubicBezTo>
                  <a:lnTo>
                    <a:pt x="5115654" y="500393"/>
                  </a:lnTo>
                  <a:lnTo>
                    <a:pt x="5089174" y="999532"/>
                  </a:lnTo>
                  <a:lnTo>
                    <a:pt x="1254399" y="4834306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</p:grp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12BF8694-3AAB-5F47-9C07-0D10C307F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269" y="1694852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AD9A8FAE-4875-7E4A-B3B2-8C975A5FC0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03" y="2916909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2</a:t>
            </a:r>
            <a:endParaRPr lang="en-US" dirty="0"/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170CA574-85EC-C042-A09C-EF8DAA28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203" y="4114433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3</a:t>
            </a:r>
            <a:endParaRPr lang="en-US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F26AD568-01C3-C74F-9152-63153C774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1665" y="20837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3669F3A8-D880-A541-9C08-94393567AAF1}"/>
              </a:ext>
            </a:extLst>
          </p:cNvPr>
          <p:cNvSpPr/>
          <p:nvPr userDrawn="1"/>
        </p:nvSpPr>
        <p:spPr>
          <a:xfrm rot="13500000">
            <a:off x="6204560" y="16203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46EF2A85-EB96-854F-8C62-1019B2439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2327" y="16717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47" name="Text Placeholder 32">
            <a:extLst>
              <a:ext uri="{FF2B5EF4-FFF2-40B4-BE49-F238E27FC236}">
                <a16:creationId xmlns:a16="http://schemas.microsoft.com/office/drawing/2014/main" id="{C657A466-6922-3A4C-AADE-F33272DA07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1665" y="34128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C8AB12E6-6499-4B46-B65C-6D58BCE605B2}"/>
              </a:ext>
            </a:extLst>
          </p:cNvPr>
          <p:cNvSpPr/>
          <p:nvPr userDrawn="1"/>
        </p:nvSpPr>
        <p:spPr>
          <a:xfrm rot="13500000">
            <a:off x="6204560" y="29494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9" name="Text Placeholder 32">
            <a:extLst>
              <a:ext uri="{FF2B5EF4-FFF2-40B4-BE49-F238E27FC236}">
                <a16:creationId xmlns:a16="http://schemas.microsoft.com/office/drawing/2014/main" id="{6CF3C905-1B89-9F4A-8E6A-E467D2C90C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62327" y="30008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79881D68-1787-434D-ABE6-3079DF3DCB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51128" y="4844883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860E51C1-8775-9547-93DB-D5F5BF2D3981}"/>
              </a:ext>
            </a:extLst>
          </p:cNvPr>
          <p:cNvSpPr/>
          <p:nvPr userDrawn="1"/>
        </p:nvSpPr>
        <p:spPr>
          <a:xfrm rot="13500000">
            <a:off x="6194023" y="4381465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78746B18-D47A-C846-B71B-FF870CCAC1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51790" y="4432914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2F1F06-D88C-674C-AC7F-55714882317F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43B83FF-B41E-3041-B248-7BEA1C5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59B3C6C8-1BB4-CA45-8027-F0C6E14FD7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666" y="1247754"/>
            <a:ext cx="1126066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81D7BDD4-8488-5F42-995E-628775FE5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668" y="2020959"/>
            <a:ext cx="11260666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7124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3" r:id="rId5"/>
    <p:sldLayoutId id="2147484004" r:id="rId6"/>
    <p:sldLayoutId id="2147484006" r:id="rId7"/>
    <p:sldLayoutId id="2147484015" r:id="rId8"/>
    <p:sldLayoutId id="2147484007" r:id="rId9"/>
    <p:sldLayoutId id="2147484009" r:id="rId10"/>
    <p:sldLayoutId id="2147484012" r:id="rId11"/>
    <p:sldLayoutId id="2147484013" r:id="rId12"/>
    <p:sldLayoutId id="2147484016" r:id="rId13"/>
    <p:sldLayoutId id="214748401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EXeNnusF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cZmlh_hTN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hyperlink" Target="https://www.cogapp.com/digital-strategy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mMidy_oC5o" TargetMode="External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co.uk/life-style/tiktok-learn-on-educational-initiative-rachel-riley-english-heritage-maths-health-a9572696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europeana.eu/post/seven-tips-for-digital-storytelling-with-cultural-heritag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gameoftraces.com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ourism4-0.org/" TargetMode="External"/><Relationship Id="rId5" Type="http://schemas.openxmlformats.org/officeDocument/2006/relationships/hyperlink" Target="https://www.heritageresearch-hub.eu/homepage/heritage-projects/" TargetMode="External"/><Relationship Id="rId4" Type="http://schemas.openxmlformats.org/officeDocument/2006/relationships/hyperlink" Target="https://www.mooc-list.com/tags/cultural-heritage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mMidy_oC5o" TargetMode="External"/><Relationship Id="rId3" Type="http://schemas.openxmlformats.org/officeDocument/2006/relationships/hyperlink" Target="https://www.culturehive.co.uk/" TargetMode="External"/><Relationship Id="rId7" Type="http://schemas.openxmlformats.org/officeDocument/2006/relationships/hyperlink" Target="https://www.cogapp.com/digital-strategy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BcZmlh_hTN0" TargetMode="External"/><Relationship Id="rId11" Type="http://schemas.openxmlformats.org/officeDocument/2006/relationships/hyperlink" Target="https://www.toptal.com/designers/product-design/design-thinking-business-value" TargetMode="External"/><Relationship Id="rId5" Type="http://schemas.openxmlformats.org/officeDocument/2006/relationships/hyperlink" Target="https://www.youtube.com/watch?v=xoEXeNnusFE" TargetMode="External"/><Relationship Id="rId10" Type="http://schemas.openxmlformats.org/officeDocument/2006/relationships/hyperlink" Target="https://pro.europeana.eu/post/seven-tips-for-digital-storytelling-with-cultural-heritage" TargetMode="External"/><Relationship Id="rId4" Type="http://schemas.openxmlformats.org/officeDocument/2006/relationships/hyperlink" Target="https://www.youtube.com/watch?v=UOD9NsUVJX0" TargetMode="External"/><Relationship Id="rId9" Type="http://schemas.openxmlformats.org/officeDocument/2006/relationships/hyperlink" Target="https://www.independent.co.uk/life-style/tiktok-learn-on-educational-initiative-rachel-riley-english-heritage-maths-health-a9572696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OD9NsUVJX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culturehive.co.uk/" TargetMode="External"/><Relationship Id="rId5" Type="http://schemas.openxmlformats.org/officeDocument/2006/relationships/hyperlink" Target="https://www.insitesproject.eu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7AA55235-BF03-B149-8853-9F3B0035E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7AC36BD6-7D4F-F64E-8774-469B8B070651}"/>
              </a:ext>
            </a:extLst>
          </p:cNvPr>
          <p:cNvSpPr/>
          <p:nvPr/>
        </p:nvSpPr>
        <p:spPr>
          <a:xfrm>
            <a:off x="0" y="-43935"/>
            <a:ext cx="12191998" cy="6911459"/>
          </a:xfrm>
          <a:custGeom>
            <a:avLst/>
            <a:gdLst>
              <a:gd name="connsiteX0" fmla="*/ 0 w 12191998"/>
              <a:gd name="connsiteY0" fmla="*/ 6530621 h 6858000"/>
              <a:gd name="connsiteX1" fmla="*/ 12191998 w 12191998"/>
              <a:gd name="connsiteY1" fmla="*/ 6530621 h 6858000"/>
              <a:gd name="connsiteX2" fmla="*/ 12191998 w 12191998"/>
              <a:gd name="connsiteY2" fmla="*/ 6858000 h 6858000"/>
              <a:gd name="connsiteX3" fmla="*/ 0 w 12191998"/>
              <a:gd name="connsiteY3" fmla="*/ 6858000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5881800 h 6858000"/>
              <a:gd name="connsiteX7" fmla="*/ 0 w 12191998"/>
              <a:gd name="connsiteY7" fmla="*/ 5881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0" y="6530621"/>
                </a:moveTo>
                <a:lnTo>
                  <a:pt x="12191998" y="6530621"/>
                </a:lnTo>
                <a:lnTo>
                  <a:pt x="1219199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881800"/>
                </a:lnTo>
                <a:lnTo>
                  <a:pt x="0" y="5881800"/>
                </a:lnTo>
                <a:close/>
              </a:path>
            </a:pathLst>
          </a:cu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3A1E04-471E-184A-BA0C-085D7B112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34" y="447821"/>
            <a:ext cx="3014729" cy="2752579"/>
          </a:xfrm>
          <a:prstGeom prst="rect">
            <a:avLst/>
          </a:prstGeom>
        </p:spPr>
      </p:pic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6222A13-01CF-CF49-A8F4-7F2674C0CCD4}"/>
              </a:ext>
            </a:extLst>
          </p:cNvPr>
          <p:cNvSpPr txBox="1">
            <a:spLocks/>
          </p:cNvSpPr>
          <p:nvPr/>
        </p:nvSpPr>
        <p:spPr>
          <a:xfrm>
            <a:off x="0" y="3329482"/>
            <a:ext cx="12192000" cy="44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77514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solidFill>
                  <a:schemeClr val="bg1"/>
                </a:solidFill>
              </a:rPr>
              <a:t>Modul 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249A4674-3D06-344E-A89A-908CE4B6DFD9}"/>
              </a:ext>
            </a:extLst>
          </p:cNvPr>
          <p:cNvSpPr txBox="1">
            <a:spLocks/>
          </p:cNvSpPr>
          <p:nvPr/>
        </p:nvSpPr>
        <p:spPr>
          <a:xfrm>
            <a:off x="0" y="4241968"/>
            <a:ext cx="12192000" cy="3940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77751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43794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chemeClr val="bg1"/>
                </a:solidFill>
              </a:rPr>
              <a:t>Premagovanje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ovir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pri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digitizaciji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izkušenj</a:t>
            </a:r>
            <a:endParaRPr lang="sl-SI" sz="3600" b="1" dirty="0">
              <a:solidFill>
                <a:schemeClr val="bg1"/>
              </a:solidFill>
            </a:endParaRPr>
          </a:p>
          <a:p>
            <a:r>
              <a:rPr lang="en-GB" sz="3600" b="1" dirty="0" err="1">
                <a:solidFill>
                  <a:schemeClr val="bg1"/>
                </a:solidFill>
              </a:rPr>
              <a:t>kulturn</a:t>
            </a:r>
            <a:r>
              <a:rPr lang="sl-SI" sz="3600" b="1" dirty="0">
                <a:solidFill>
                  <a:schemeClr val="bg1"/>
                </a:solidFill>
              </a:rPr>
              <a:t>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dediščin</a:t>
            </a:r>
            <a:r>
              <a:rPr lang="sl-SI" sz="3600" b="1" dirty="0">
                <a:solidFill>
                  <a:schemeClr val="bg1"/>
                </a:solidFill>
              </a:rPr>
              <a:t>e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10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7565" y="315755"/>
            <a:ext cx="6966764" cy="631527"/>
          </a:xfrm>
        </p:spPr>
        <p:txBody>
          <a:bodyPr/>
          <a:lstStyle/>
          <a:p>
            <a:r>
              <a:rPr lang="en-GB" dirty="0" err="1"/>
              <a:t>Oglejte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in se </a:t>
            </a:r>
            <a:r>
              <a:rPr lang="en-GB" dirty="0" err="1"/>
              <a:t>naučite</a:t>
            </a:r>
            <a:r>
              <a:rPr lang="en-GB" dirty="0"/>
              <a:t> "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sl-SI" dirty="0"/>
              <a:t>razkleniti</a:t>
            </a:r>
            <a:r>
              <a:rPr lang="en-GB" dirty="0"/>
              <a:t> </a:t>
            </a:r>
            <a:r>
              <a:rPr lang="en-GB" dirty="0" err="1"/>
              <a:t>roke</a:t>
            </a:r>
            <a:r>
              <a:rPr lang="en-GB" dirty="0"/>
              <a:t> </a:t>
            </a:r>
            <a:r>
              <a:rPr lang="en-GB" dirty="0" err="1"/>
              <a:t>direktorjev</a:t>
            </a:r>
            <a:r>
              <a:rPr lang="en-GB" dirty="0"/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4250717" y="1112639"/>
            <a:ext cx="7941283" cy="483995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326796" y="1865210"/>
            <a:ext cx="4868333" cy="4992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endParaRPr lang="en-GB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A98E9-3FFF-4675-9F7C-938724F89C41}"/>
              </a:ext>
            </a:extLst>
          </p:cNvPr>
          <p:cNvSpPr txBox="1"/>
          <p:nvPr/>
        </p:nvSpPr>
        <p:spPr>
          <a:xfrm>
            <a:off x="167565" y="1335714"/>
            <a:ext cx="48164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želijo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direktorji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muzejev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ali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kulturne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dediščine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?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kako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jim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lahko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ljudje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ki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vodijo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njihove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digitalne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programe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pomagajo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to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doseči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? </a:t>
            </a:r>
            <a:endParaRPr lang="sl-SI" sz="2400" dirty="0">
              <a:solidFill>
                <a:srgbClr val="7F7F7F"/>
              </a:solidFill>
              <a:latin typeface="Avenir" panose="02000503020000020003"/>
            </a:endParaRPr>
          </a:p>
          <a:p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Oglejte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jedrnat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zabaven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pronicljiv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vodnik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Maxwella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L.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Andersona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najbolj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digitalno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angažiranega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direktorja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sedanje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generacije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muzejev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z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naslovom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"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How to uncross Directors arms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".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Oriše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njihovo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dojemanje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ovire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izvajanju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digitalne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strategije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  <a:endParaRPr lang="en-GB" dirty="0"/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0A79C350-6DBE-4937-9D4F-A5863359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0" t="3359" r="1407"/>
          <a:stretch/>
        </p:blipFill>
        <p:spPr>
          <a:xfrm>
            <a:off x="5429412" y="1499160"/>
            <a:ext cx="5724258" cy="3557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520F14-F6B2-46BD-8D8C-D820B2EEA75C}"/>
              </a:ext>
            </a:extLst>
          </p:cNvPr>
          <p:cNvSpPr txBox="1"/>
          <p:nvPr/>
        </p:nvSpPr>
        <p:spPr>
          <a:xfrm>
            <a:off x="5195129" y="5662168"/>
            <a:ext cx="4135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*</a:t>
            </a:r>
            <a:r>
              <a:rPr lang="pl-PL" sz="2400" b="1" dirty="0">
                <a:solidFill>
                  <a:srgbClr val="E43794"/>
                </a:solidFill>
                <a:latin typeface="Avenir" panose="02000503020000020003"/>
              </a:rPr>
              <a:t> Samo 5 minut... kliknite na zgornjo sliko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!*</a:t>
            </a:r>
            <a:endParaRPr lang="en-GB" b="1" dirty="0">
              <a:solidFill>
                <a:srgbClr val="E4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en-GB" sz="4800" dirty="0"/>
              <a:t> </a:t>
            </a:r>
            <a:r>
              <a:rPr lang="en-GB" sz="4800" dirty="0" err="1"/>
              <a:t>Pomanjkanje</a:t>
            </a:r>
            <a:r>
              <a:rPr lang="en-GB" sz="4800" dirty="0"/>
              <a:t> </a:t>
            </a:r>
            <a:r>
              <a:rPr lang="en-GB" sz="4800" dirty="0" err="1"/>
              <a:t>vizije</a:t>
            </a:r>
            <a:r>
              <a:rPr lang="en-GB" sz="4800" dirty="0"/>
              <a:t> in </a:t>
            </a:r>
            <a:r>
              <a:rPr lang="en-GB" sz="4800" dirty="0" err="1"/>
              <a:t>strategije</a:t>
            </a:r>
            <a:endParaRPr lang="en-GB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E73F6-152F-D04D-A3CD-27284FC9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3662" y="115104"/>
            <a:ext cx="6500190" cy="631527"/>
          </a:xfrm>
        </p:spPr>
        <p:txBody>
          <a:bodyPr/>
          <a:lstStyle/>
          <a:p>
            <a:r>
              <a:rPr lang="en-US" dirty="0" err="1"/>
              <a:t>Pomanjkanje</a:t>
            </a:r>
            <a:r>
              <a:rPr lang="en-US" dirty="0"/>
              <a:t> </a:t>
            </a:r>
            <a:r>
              <a:rPr lang="en-US" dirty="0" err="1"/>
              <a:t>vizije</a:t>
            </a:r>
            <a:r>
              <a:rPr lang="en-US" dirty="0"/>
              <a:t> in </a:t>
            </a:r>
            <a:r>
              <a:rPr lang="en-US" dirty="0" err="1"/>
              <a:t>strategije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6046D-D639-114F-B444-A09C0EC8F7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7725" y="746631"/>
            <a:ext cx="5746230" cy="4682754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err="1"/>
              <a:t>Brez</a:t>
            </a:r>
            <a:r>
              <a:rPr lang="en-GB" dirty="0"/>
              <a:t> </a:t>
            </a:r>
            <a:r>
              <a:rPr lang="en-GB" b="1" dirty="0" err="1"/>
              <a:t>strategije</a:t>
            </a:r>
            <a:r>
              <a:rPr lang="en-GB" dirty="0"/>
              <a:t> se </a:t>
            </a:r>
            <a:r>
              <a:rPr lang="en-GB" dirty="0" err="1"/>
              <a:t>organizacije</a:t>
            </a:r>
            <a:r>
              <a:rPr lang="en-GB" dirty="0"/>
              <a:t> </a:t>
            </a:r>
            <a:r>
              <a:rPr lang="sl-SI" dirty="0"/>
              <a:t>za </a:t>
            </a:r>
            <a:r>
              <a:rPr lang="en-GB" dirty="0" err="1"/>
              <a:t>kulturn</a:t>
            </a:r>
            <a:r>
              <a:rPr lang="sl-SI" dirty="0"/>
              <a:t>o</a:t>
            </a:r>
            <a:r>
              <a:rPr lang="en-GB" dirty="0"/>
              <a:t> </a:t>
            </a:r>
            <a:r>
              <a:rPr lang="en-GB" dirty="0" err="1"/>
              <a:t>dediščin</a:t>
            </a:r>
            <a:r>
              <a:rPr lang="sl-SI" dirty="0"/>
              <a:t>o</a:t>
            </a:r>
            <a:r>
              <a:rPr lang="en-GB" dirty="0"/>
              <a:t> ne </a:t>
            </a:r>
            <a:r>
              <a:rPr lang="en-GB" dirty="0" err="1"/>
              <a:t>morejo</a:t>
            </a:r>
            <a:r>
              <a:rPr lang="en-GB" dirty="0"/>
              <a:t> </a:t>
            </a:r>
            <a:r>
              <a:rPr lang="en-GB" dirty="0" err="1"/>
              <a:t>osredotočiti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doseganje</a:t>
            </a:r>
            <a:r>
              <a:rPr lang="en-GB" dirty="0"/>
              <a:t> </a:t>
            </a:r>
            <a:r>
              <a:rPr lang="en-GB" dirty="0" err="1"/>
              <a:t>svojih</a:t>
            </a:r>
            <a:r>
              <a:rPr lang="en-GB" dirty="0"/>
              <a:t> </a:t>
            </a:r>
            <a:r>
              <a:rPr lang="en-GB" dirty="0" err="1"/>
              <a:t>ciljev</a:t>
            </a:r>
            <a:r>
              <a:rPr lang="en-GB" dirty="0"/>
              <a:t> in </a:t>
            </a:r>
            <a:r>
              <a:rPr lang="en-GB" dirty="0" err="1"/>
              <a:t>razvijanje</a:t>
            </a:r>
            <a:r>
              <a:rPr lang="en-GB" dirty="0"/>
              <a:t> </a:t>
            </a:r>
            <a:r>
              <a:rPr lang="en-GB" dirty="0" err="1"/>
              <a:t>načrtov</a:t>
            </a:r>
            <a:r>
              <a:rPr lang="en-GB" dirty="0"/>
              <a:t> za </a:t>
            </a:r>
            <a:r>
              <a:rPr lang="en-GB" dirty="0" err="1"/>
              <a:t>prihodnost</a:t>
            </a:r>
            <a:r>
              <a:rPr lang="en-GB" dirty="0"/>
              <a:t>. </a:t>
            </a:r>
            <a:endParaRPr lang="sl-SI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err="1"/>
              <a:t>Upravljavci</a:t>
            </a:r>
            <a:r>
              <a:rPr lang="en-GB" dirty="0"/>
              <a:t> </a:t>
            </a:r>
            <a:r>
              <a:rPr lang="en-GB" dirty="0" err="1"/>
              <a:t>ustanov</a:t>
            </a:r>
            <a:r>
              <a:rPr lang="en-GB" dirty="0"/>
              <a:t> za </a:t>
            </a:r>
            <a:r>
              <a:rPr lang="en-GB" dirty="0" err="1"/>
              <a:t>dediščino</a:t>
            </a:r>
            <a:r>
              <a:rPr lang="en-GB" dirty="0"/>
              <a:t>, ki </a:t>
            </a:r>
            <a:r>
              <a:rPr lang="en-GB" dirty="0" err="1"/>
              <a:t>imajo</a:t>
            </a:r>
            <a:r>
              <a:rPr lang="en-GB" dirty="0"/>
              <a:t> </a:t>
            </a:r>
            <a:r>
              <a:rPr lang="en-GB" dirty="0" err="1"/>
              <a:t>vizijo</a:t>
            </a:r>
            <a:r>
              <a:rPr lang="en-GB" dirty="0"/>
              <a:t> in </a:t>
            </a:r>
            <a:r>
              <a:rPr lang="en-GB" dirty="0" err="1"/>
              <a:t>strategijo</a:t>
            </a:r>
            <a:r>
              <a:rPr lang="en-GB" dirty="0"/>
              <a:t>, </a:t>
            </a:r>
            <a:r>
              <a:rPr lang="en-GB" dirty="0" err="1"/>
              <a:t>pogosto</a:t>
            </a:r>
            <a:r>
              <a:rPr lang="en-GB" dirty="0"/>
              <a:t> </a:t>
            </a:r>
            <a:r>
              <a:rPr lang="en-GB" b="1" dirty="0" err="1"/>
              <a:t>nimajo</a:t>
            </a:r>
            <a:r>
              <a:rPr lang="en-GB" b="1" dirty="0"/>
              <a:t> </a:t>
            </a:r>
            <a:r>
              <a:rPr lang="en-GB" b="1" dirty="0" err="1"/>
              <a:t>dovolj</a:t>
            </a:r>
            <a:r>
              <a:rPr lang="en-GB" b="1" dirty="0"/>
              <a:t> </a:t>
            </a:r>
            <a:r>
              <a:rPr lang="en-GB" b="1" dirty="0" err="1"/>
              <a:t>sredstev</a:t>
            </a:r>
            <a:r>
              <a:rPr lang="en-GB" dirty="0"/>
              <a:t> za </a:t>
            </a:r>
            <a:r>
              <a:rPr lang="en-GB" dirty="0" err="1"/>
              <a:t>njeno</a:t>
            </a:r>
            <a:r>
              <a:rPr lang="en-GB" dirty="0"/>
              <a:t> </a:t>
            </a:r>
            <a:r>
              <a:rPr lang="en-GB" dirty="0" err="1"/>
              <a:t>uresničitev</a:t>
            </a:r>
            <a:r>
              <a:rPr lang="en-GB" dirty="0"/>
              <a:t>. </a:t>
            </a:r>
            <a:r>
              <a:rPr lang="en-GB" dirty="0" err="1"/>
              <a:t>Sčasoma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motivacija</a:t>
            </a:r>
            <a:r>
              <a:rPr lang="en-GB" dirty="0"/>
              <a:t> za </a:t>
            </a:r>
            <a:r>
              <a:rPr lang="en-GB" dirty="0" err="1"/>
              <a:t>inovacije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sl-SI" dirty="0"/>
              <a:t>zveni</a:t>
            </a:r>
            <a:r>
              <a:rPr lang="en-GB" dirty="0"/>
              <a:t> in </a:t>
            </a:r>
            <a:r>
              <a:rPr lang="en-GB" dirty="0" err="1"/>
              <a:t>vodje</a:t>
            </a:r>
            <a:r>
              <a:rPr lang="en-GB" dirty="0"/>
              <a:t> </a:t>
            </a:r>
            <a:r>
              <a:rPr lang="en-GB" dirty="0" err="1"/>
              <a:t>preprosto</a:t>
            </a:r>
            <a:r>
              <a:rPr lang="en-GB" dirty="0"/>
              <a:t> </a:t>
            </a:r>
            <a:r>
              <a:rPr lang="en-GB" dirty="0" err="1"/>
              <a:t>sledijo</a:t>
            </a:r>
            <a:r>
              <a:rPr lang="en-GB" dirty="0"/>
              <a:t> </a:t>
            </a:r>
            <a:r>
              <a:rPr lang="en-GB" dirty="0" err="1"/>
              <a:t>strateškemu</a:t>
            </a:r>
            <a:r>
              <a:rPr lang="en-GB" dirty="0"/>
              <a:t> </a:t>
            </a:r>
            <a:r>
              <a:rPr lang="en-GB" dirty="0" err="1"/>
              <a:t>načrtu</a:t>
            </a:r>
            <a:r>
              <a:rPr lang="en-GB" dirty="0"/>
              <a:t>, ki je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leta</a:t>
            </a:r>
            <a:r>
              <a:rPr lang="en-GB" dirty="0"/>
              <a:t> </a:t>
            </a:r>
            <a:r>
              <a:rPr lang="en-GB" dirty="0" err="1"/>
              <a:t>nespremenjen</a:t>
            </a:r>
            <a:r>
              <a:rPr lang="en-GB" dirty="0"/>
              <a:t>.</a:t>
            </a:r>
            <a:endParaRPr lang="en-GB" sz="1800" dirty="0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4566A7BF-6A2C-4ED4-B56F-8F27DC8621CE}"/>
              </a:ext>
            </a:extLst>
          </p:cNvPr>
          <p:cNvSpPr/>
          <p:nvPr/>
        </p:nvSpPr>
        <p:spPr>
          <a:xfrm>
            <a:off x="7136224" y="6142383"/>
            <a:ext cx="522619" cy="540606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FD3B74DC-C286-44DC-9881-EFC6D9BE4602}"/>
              </a:ext>
            </a:extLst>
          </p:cNvPr>
          <p:cNvSpPr/>
          <p:nvPr/>
        </p:nvSpPr>
        <p:spPr>
          <a:xfrm>
            <a:off x="7792222" y="6142383"/>
            <a:ext cx="522619" cy="540607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FE2A4CD0-EB05-4E22-AB0B-8AE42C9B4DAA}"/>
              </a:ext>
            </a:extLst>
          </p:cNvPr>
          <p:cNvSpPr/>
          <p:nvPr/>
        </p:nvSpPr>
        <p:spPr>
          <a:xfrm>
            <a:off x="8448220" y="6142383"/>
            <a:ext cx="522620" cy="540608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01913DF3-95D2-4E99-840C-340ED3EB8F67}"/>
              </a:ext>
            </a:extLst>
          </p:cNvPr>
          <p:cNvSpPr/>
          <p:nvPr/>
        </p:nvSpPr>
        <p:spPr>
          <a:xfrm>
            <a:off x="9104218" y="6142383"/>
            <a:ext cx="459568" cy="540608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263C9B3B-C06F-4BF2-B472-4612805EC71A}"/>
              </a:ext>
            </a:extLst>
          </p:cNvPr>
          <p:cNvSpPr/>
          <p:nvPr/>
        </p:nvSpPr>
        <p:spPr>
          <a:xfrm>
            <a:off x="9697163" y="6142383"/>
            <a:ext cx="481015" cy="546050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6A9F65A5-D281-4AB3-B67C-404287B2DA43}"/>
              </a:ext>
            </a:extLst>
          </p:cNvPr>
          <p:cNvSpPr/>
          <p:nvPr/>
        </p:nvSpPr>
        <p:spPr>
          <a:xfrm>
            <a:off x="10290108" y="6136942"/>
            <a:ext cx="498181" cy="546050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46E664C1-55ED-42F5-987E-EEDDFFED5A0D}"/>
              </a:ext>
            </a:extLst>
          </p:cNvPr>
          <p:cNvSpPr/>
          <p:nvPr/>
        </p:nvSpPr>
        <p:spPr>
          <a:xfrm>
            <a:off x="10900219" y="6136942"/>
            <a:ext cx="498182" cy="546051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Placeholder 6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AF1A480A-538A-44D9-B201-FCE98AC9BDC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 b="6994"/>
          <a:stretch>
            <a:fillRect/>
          </a:stretch>
        </p:blipFill>
        <p:spPr>
          <a:xfrm>
            <a:off x="1172906" y="1560380"/>
            <a:ext cx="4106403" cy="5297620"/>
          </a:xfrm>
        </p:spPr>
      </p:pic>
    </p:spTree>
    <p:extLst>
      <p:ext uri="{BB962C8B-B14F-4D97-AF65-F5344CB8AC3E}">
        <p14:creationId xmlns:p14="http://schemas.microsoft.com/office/powerpoint/2010/main" val="292225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3AF4836-5FB3-4CC2-9758-37A96FC77A1B}"/>
              </a:ext>
            </a:extLst>
          </p:cNvPr>
          <p:cNvSpPr txBox="1"/>
          <p:nvPr/>
        </p:nvSpPr>
        <p:spPr>
          <a:xfrm>
            <a:off x="5932800" y="1224673"/>
            <a:ext cx="56008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Vizija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digitizacije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institucij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kulturne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dediščine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mora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izkoristiti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vse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obstoječe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možnosti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v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instituciji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zunaj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endParaRPr lang="sl-SI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Vodje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morajo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biti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sposobni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postavljati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izzive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navdihovati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svoje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zaposlene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jih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vključevati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v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proces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oblikovanja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skupne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vizije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13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2466" y="217382"/>
            <a:ext cx="11260668" cy="1282758"/>
          </a:xfrm>
        </p:spPr>
        <p:txBody>
          <a:bodyPr>
            <a:normAutofit/>
          </a:bodyPr>
          <a:lstStyle/>
          <a:p>
            <a:r>
              <a:rPr lang="nl-NL" dirty="0"/>
              <a:t>Pomanjkanje vizije in strategije se nadalj</a:t>
            </a:r>
            <a:r>
              <a:rPr lang="sl-SI" dirty="0"/>
              <a:t>uje</a:t>
            </a:r>
            <a:r>
              <a:rPr lang="en-US" dirty="0"/>
              <a:t>….</a:t>
            </a:r>
          </a:p>
        </p:txBody>
      </p:sp>
      <p:sp>
        <p:nvSpPr>
          <p:cNvPr id="7" name="Google Shape;473;p43">
            <a:extLst>
              <a:ext uri="{FF2B5EF4-FFF2-40B4-BE49-F238E27FC236}">
                <a16:creationId xmlns:a16="http://schemas.microsoft.com/office/drawing/2014/main" id="{47C6A36B-02EF-4216-8397-91ED4FF87094}"/>
              </a:ext>
            </a:extLst>
          </p:cNvPr>
          <p:cNvSpPr txBox="1">
            <a:spLocks/>
          </p:cNvSpPr>
          <p:nvPr/>
        </p:nvSpPr>
        <p:spPr>
          <a:xfrm>
            <a:off x="520475" y="1038969"/>
            <a:ext cx="5090756" cy="550914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600" dirty="0">
              <a:solidFill>
                <a:srgbClr val="7F7F7F"/>
              </a:solidFill>
              <a:latin typeface="Avenir" panose="02000503020000020003"/>
            </a:endParaRPr>
          </a:p>
          <a:p>
            <a:pPr>
              <a:spcBef>
                <a:spcPts val="0"/>
              </a:spcBef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Sodelovanje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s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svetovno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znanimi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strokovnjaki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prinaša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energijo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in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ideje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za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preoblikovanje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starih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strategij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endParaRPr lang="sl-SI" sz="2400" dirty="0">
              <a:solidFill>
                <a:srgbClr val="7F7F7F"/>
              </a:solidFill>
              <a:latin typeface="Avenir" panose="02000503020000020003"/>
            </a:endParaRPr>
          </a:p>
          <a:p>
            <a:pPr>
              <a:spcBef>
                <a:spcPts val="0"/>
              </a:spcBef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Pandemija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je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pokazala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kako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drugačen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je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današnji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trg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kako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netradicionalni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so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današnji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uporabniki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Odgovor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je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bila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digitizacija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.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endParaRPr lang="en-GB" sz="1600" dirty="0">
              <a:solidFill>
                <a:srgbClr val="7F7F7F"/>
              </a:solidFill>
              <a:latin typeface="Avenir" panose="02000503020000020003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E696ADB1-31F1-4865-A291-4F2C9DB17357}"/>
              </a:ext>
            </a:extLst>
          </p:cNvPr>
          <p:cNvSpPr/>
          <p:nvPr/>
        </p:nvSpPr>
        <p:spPr>
          <a:xfrm>
            <a:off x="8985536" y="225134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AD076DC5-ADF1-4E0F-8902-3E24A555943C}"/>
              </a:ext>
            </a:extLst>
          </p:cNvPr>
          <p:cNvSpPr/>
          <p:nvPr/>
        </p:nvSpPr>
        <p:spPr>
          <a:xfrm>
            <a:off x="9472946" y="236680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9C61214C-D180-42BF-8F9E-84B9E1D1C065}"/>
              </a:ext>
            </a:extLst>
          </p:cNvPr>
          <p:cNvSpPr/>
          <p:nvPr/>
        </p:nvSpPr>
        <p:spPr>
          <a:xfrm>
            <a:off x="197338" y="1038969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A625AA24-F900-4427-B19F-D6A7475E9EA0}"/>
              </a:ext>
            </a:extLst>
          </p:cNvPr>
          <p:cNvSpPr/>
          <p:nvPr/>
        </p:nvSpPr>
        <p:spPr>
          <a:xfrm>
            <a:off x="9960356" y="236680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id="{52DF7C0E-6444-42C3-BEB9-2E068F1E10F3}"/>
              </a:ext>
            </a:extLst>
          </p:cNvPr>
          <p:cNvSpPr/>
          <p:nvPr/>
        </p:nvSpPr>
        <p:spPr>
          <a:xfrm rot="10800000">
            <a:off x="11348387" y="5824785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BFB05-F496-6536-BD03-F24D52D6EA6F}"/>
              </a:ext>
            </a:extLst>
          </p:cNvPr>
          <p:cNvSpPr txBox="1"/>
          <p:nvPr/>
        </p:nvSpPr>
        <p:spPr>
          <a:xfrm>
            <a:off x="2458970" y="4492901"/>
            <a:ext cx="7274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Motivacija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je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ključni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dejavnik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spremembo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miselnosti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izhod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institucionalne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rutine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Digitalnim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pionirjem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omogoča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da v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organizacijo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uvedejo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nove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tehnologije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ter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strokovnjakom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kulturno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dediščino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strankam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ponudijo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edinstveno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,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nepozabno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70A8AF"/>
                </a:solidFill>
                <a:latin typeface="Avenir" panose="02000503020000020003"/>
              </a:rPr>
              <a:t>izkušnjo</a:t>
            </a:r>
            <a:r>
              <a:rPr lang="en-GB" sz="2400" b="1" dirty="0">
                <a:solidFill>
                  <a:srgbClr val="70A8AF"/>
                </a:solidFill>
                <a:latin typeface="Avenir" panose="02000503020000020003"/>
              </a:rPr>
              <a:t>.........</a:t>
            </a:r>
            <a:endParaRPr lang="en-GB" b="1" dirty="0">
              <a:solidFill>
                <a:srgbClr val="70A8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14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9298" y="181315"/>
            <a:ext cx="11260668" cy="1282758"/>
          </a:xfrm>
        </p:spPr>
        <p:txBody>
          <a:bodyPr>
            <a:normAutofit/>
          </a:bodyPr>
          <a:lstStyle/>
          <a:p>
            <a:r>
              <a:rPr lang="nl-NL" dirty="0"/>
              <a:t>Pomanjkanje vizije in strategije se nadalj</a:t>
            </a:r>
            <a:r>
              <a:rPr lang="sl-SI" dirty="0"/>
              <a:t>uje</a:t>
            </a:r>
            <a:r>
              <a:rPr lang="en-US" dirty="0"/>
              <a:t>….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E696ADB1-31F1-4865-A291-4F2C9DB17357}"/>
              </a:ext>
            </a:extLst>
          </p:cNvPr>
          <p:cNvSpPr/>
          <p:nvPr/>
        </p:nvSpPr>
        <p:spPr>
          <a:xfrm>
            <a:off x="8927652" y="236681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85BC0-A920-481C-BC7D-229165D1A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5021972" y="3153428"/>
            <a:ext cx="7170028" cy="3704572"/>
          </a:xfrm>
          <a:prstGeom prst="rect">
            <a:avLst/>
          </a:prstGeom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AD076DC5-ADF1-4E0F-8902-3E24A555943C}"/>
              </a:ext>
            </a:extLst>
          </p:cNvPr>
          <p:cNvSpPr/>
          <p:nvPr/>
        </p:nvSpPr>
        <p:spPr>
          <a:xfrm>
            <a:off x="9330973" y="236681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82812DA1-CA81-4A43-BD8E-446D2914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32" y="3792701"/>
            <a:ext cx="3102703" cy="1790157"/>
          </a:xfrm>
          <a:prstGeom prst="rect">
            <a:avLst/>
          </a:prstGeom>
        </p:spPr>
      </p:pic>
      <p:sp>
        <p:nvSpPr>
          <p:cNvPr id="14" name="Half Frame 13">
            <a:extLst>
              <a:ext uri="{FF2B5EF4-FFF2-40B4-BE49-F238E27FC236}">
                <a16:creationId xmlns:a16="http://schemas.microsoft.com/office/drawing/2014/main" id="{9C61214C-D180-42BF-8F9E-84B9E1D1C065}"/>
              </a:ext>
            </a:extLst>
          </p:cNvPr>
          <p:cNvSpPr/>
          <p:nvPr/>
        </p:nvSpPr>
        <p:spPr>
          <a:xfrm>
            <a:off x="450015" y="1322099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A625AA24-F900-4427-B19F-D6A7475E9EA0}"/>
              </a:ext>
            </a:extLst>
          </p:cNvPr>
          <p:cNvSpPr/>
          <p:nvPr/>
        </p:nvSpPr>
        <p:spPr>
          <a:xfrm>
            <a:off x="9706601" y="236680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EEB022-7BCE-4292-89A0-6109B22CF143}"/>
              </a:ext>
            </a:extLst>
          </p:cNvPr>
          <p:cNvSpPr txBox="1"/>
          <p:nvPr/>
        </p:nvSpPr>
        <p:spPr>
          <a:xfrm>
            <a:off x="7444457" y="1088168"/>
            <a:ext cx="4085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E43794"/>
                </a:solidFill>
              </a:rPr>
              <a:t>Kliknite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povezavo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na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sliki</a:t>
            </a:r>
            <a:r>
              <a:rPr lang="en-GB" sz="2000" dirty="0">
                <a:solidFill>
                  <a:srgbClr val="E43794"/>
                </a:solidFill>
              </a:rPr>
              <a:t> in </a:t>
            </a:r>
            <a:r>
              <a:rPr lang="en-GB" sz="2000" dirty="0" err="1">
                <a:solidFill>
                  <a:srgbClr val="E43794"/>
                </a:solidFill>
              </a:rPr>
              <a:t>si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oglejte</a:t>
            </a:r>
            <a:r>
              <a:rPr lang="en-GB" sz="2000" dirty="0">
                <a:solidFill>
                  <a:srgbClr val="E43794"/>
                </a:solidFill>
              </a:rPr>
              <a:t>, </a:t>
            </a:r>
            <a:r>
              <a:rPr lang="en-GB" sz="2000" dirty="0" err="1">
                <a:solidFill>
                  <a:srgbClr val="E43794"/>
                </a:solidFill>
              </a:rPr>
              <a:t>kako</a:t>
            </a:r>
            <a:r>
              <a:rPr lang="en-GB" sz="2000" dirty="0">
                <a:solidFill>
                  <a:srgbClr val="E43794"/>
                </a:solidFill>
              </a:rPr>
              <a:t> so “</a:t>
            </a:r>
            <a:r>
              <a:rPr lang="en-GB" sz="2000" dirty="0" err="1">
                <a:solidFill>
                  <a:srgbClr val="E43794"/>
                </a:solidFill>
              </a:rPr>
              <a:t>Larnaka</a:t>
            </a:r>
            <a:r>
              <a:rPr lang="en-GB" sz="2000" dirty="0">
                <a:solidFill>
                  <a:srgbClr val="E43794"/>
                </a:solidFill>
              </a:rPr>
              <a:t> Virtual Museums” s </a:t>
            </a:r>
            <a:r>
              <a:rPr lang="en-GB" sz="2000" dirty="0" err="1">
                <a:solidFill>
                  <a:srgbClr val="E43794"/>
                </a:solidFill>
              </a:rPr>
              <a:t>pomočjo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tehnologije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spremenili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svojo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ponudbo</a:t>
            </a:r>
            <a:r>
              <a:rPr lang="sl-SI" sz="2000" dirty="0">
                <a:solidFill>
                  <a:srgbClr val="E43794"/>
                </a:solidFill>
              </a:rPr>
              <a:t> za obiskovalce</a:t>
            </a:r>
            <a:r>
              <a:rPr lang="en-GB" sz="2000" dirty="0">
                <a:solidFill>
                  <a:srgbClr val="E43794"/>
                </a:solidFill>
              </a:rPr>
              <a:t>! </a:t>
            </a:r>
            <a:r>
              <a:rPr lang="en-GB" sz="2000" dirty="0" err="1">
                <a:solidFill>
                  <a:srgbClr val="E43794"/>
                </a:solidFill>
              </a:rPr>
              <a:t>Morda</a:t>
            </a:r>
            <a:r>
              <a:rPr lang="en-GB" sz="2000" dirty="0">
                <a:solidFill>
                  <a:srgbClr val="E43794"/>
                </a:solidFill>
              </a:rPr>
              <a:t> se </a:t>
            </a:r>
            <a:r>
              <a:rPr lang="en-GB" sz="2000" dirty="0" err="1">
                <a:solidFill>
                  <a:srgbClr val="E43794"/>
                </a:solidFill>
              </a:rPr>
              <a:t>bo</a:t>
            </a:r>
            <a:r>
              <a:rPr lang="en-GB" sz="2000" dirty="0">
                <a:solidFill>
                  <a:srgbClr val="E43794"/>
                </a:solidFill>
              </a:rPr>
              <a:t> v vas </a:t>
            </a:r>
            <a:r>
              <a:rPr lang="en-GB" sz="2000" dirty="0" err="1">
                <a:solidFill>
                  <a:srgbClr val="E43794"/>
                </a:solidFill>
              </a:rPr>
              <a:t>prebudila</a:t>
            </a:r>
            <a:r>
              <a:rPr lang="en-GB" sz="2000" dirty="0">
                <a:solidFill>
                  <a:srgbClr val="E43794"/>
                </a:solidFill>
              </a:rPr>
              <a:t> </a:t>
            </a:r>
            <a:r>
              <a:rPr lang="en-GB" sz="2000" dirty="0" err="1">
                <a:solidFill>
                  <a:srgbClr val="E43794"/>
                </a:solidFill>
              </a:rPr>
              <a:t>motivacija</a:t>
            </a:r>
            <a:r>
              <a:rPr lang="en-GB" sz="2000" dirty="0">
                <a:solidFill>
                  <a:srgbClr val="E43794"/>
                </a:solidFill>
              </a:rPr>
              <a:t>/</a:t>
            </a:r>
            <a:r>
              <a:rPr lang="en-GB" sz="2000" dirty="0" err="1">
                <a:solidFill>
                  <a:srgbClr val="E43794"/>
                </a:solidFill>
              </a:rPr>
              <a:t>navdih</a:t>
            </a:r>
            <a:r>
              <a:rPr lang="en-GB" sz="2000" dirty="0">
                <a:solidFill>
                  <a:srgbClr val="E43794"/>
                </a:solidFill>
              </a:rPr>
              <a:t>!</a:t>
            </a:r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37E74106-9F30-4DD1-86D5-CA4E961312DE}"/>
              </a:ext>
            </a:extLst>
          </p:cNvPr>
          <p:cNvSpPr/>
          <p:nvPr/>
        </p:nvSpPr>
        <p:spPr>
          <a:xfrm>
            <a:off x="7075273" y="1140144"/>
            <a:ext cx="397379" cy="1667716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A966FFB0-91CE-47F4-8B48-61AB607A25C3}"/>
              </a:ext>
            </a:extLst>
          </p:cNvPr>
          <p:cNvSpPr/>
          <p:nvPr/>
        </p:nvSpPr>
        <p:spPr>
          <a:xfrm rot="10800000">
            <a:off x="11432503" y="1151829"/>
            <a:ext cx="397379" cy="1667716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9A0E23-E083-4018-8922-C3A0E9C4E99C}"/>
              </a:ext>
            </a:extLst>
          </p:cNvPr>
          <p:cNvSpPr txBox="1"/>
          <p:nvPr/>
        </p:nvSpPr>
        <p:spPr>
          <a:xfrm>
            <a:off x="714422" y="1642009"/>
            <a:ext cx="43132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Izkušnje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kažejo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da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dobre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lokalne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strategije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pogosto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temeljijo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dobrih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nacionalnih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strategijah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Nacionalno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vodstvo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lahko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deležnikom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omogoči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da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razvijejo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novo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vizijo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id="{5060B126-5D43-46CB-B569-ACED0340753D}"/>
              </a:ext>
            </a:extLst>
          </p:cNvPr>
          <p:cNvSpPr/>
          <p:nvPr/>
        </p:nvSpPr>
        <p:spPr>
          <a:xfrm rot="10800000">
            <a:off x="4457587" y="3543980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2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15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420" y="259426"/>
            <a:ext cx="6966764" cy="631527"/>
          </a:xfrm>
        </p:spPr>
        <p:txBody>
          <a:bodyPr/>
          <a:lstStyle/>
          <a:p>
            <a:r>
              <a:rPr lang="pl-PL" dirty="0"/>
              <a:t>VODNIK po digitalni strategiji za muzeje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4250717" y="1112639"/>
            <a:ext cx="7941283" cy="483995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305531" y="1499160"/>
            <a:ext cx="4964559" cy="4992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i="1" dirty="0" err="1"/>
              <a:t>Kaj</a:t>
            </a:r>
            <a:r>
              <a:rPr lang="en-GB" i="1" dirty="0"/>
              <a:t> je </a:t>
            </a:r>
            <a:r>
              <a:rPr lang="en-GB" i="1" dirty="0" err="1"/>
              <a:t>digitalna</a:t>
            </a:r>
            <a:r>
              <a:rPr lang="en-GB" i="1" dirty="0"/>
              <a:t> </a:t>
            </a:r>
            <a:r>
              <a:rPr lang="en-GB" i="1" dirty="0" err="1"/>
              <a:t>strategija</a:t>
            </a:r>
            <a:r>
              <a:rPr lang="en-GB" i="1" dirty="0"/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i="1" dirty="0"/>
              <a:t>Ali </a:t>
            </a:r>
            <a:r>
              <a:rPr lang="en-GB" i="1" dirty="0" err="1"/>
              <a:t>potrebujete</a:t>
            </a:r>
            <a:r>
              <a:rPr lang="en-GB" i="1" dirty="0"/>
              <a:t> </a:t>
            </a:r>
            <a:r>
              <a:rPr lang="en-GB" i="1" dirty="0" err="1"/>
              <a:t>digitalno</a:t>
            </a:r>
            <a:r>
              <a:rPr lang="en-GB" i="1" dirty="0"/>
              <a:t> </a:t>
            </a:r>
            <a:r>
              <a:rPr lang="en-GB" i="1" dirty="0" err="1"/>
              <a:t>strategijo</a:t>
            </a:r>
            <a:r>
              <a:rPr lang="en-GB" i="1" dirty="0"/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i="1" dirty="0"/>
              <a:t>Kaj je potrebno za oblikovanje dobre strategije</a:t>
            </a:r>
            <a:r>
              <a:rPr lang="en-GB" i="1" dirty="0"/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i="1" dirty="0" err="1"/>
              <a:t>Potem</a:t>
            </a:r>
            <a:r>
              <a:rPr lang="en-GB" i="1" dirty="0"/>
              <a:t> </a:t>
            </a:r>
            <a:r>
              <a:rPr lang="en-GB" i="1" dirty="0" err="1"/>
              <a:t>si</a:t>
            </a:r>
            <a:r>
              <a:rPr lang="en-GB" i="1" dirty="0"/>
              <a:t> </a:t>
            </a:r>
            <a:r>
              <a:rPr lang="en-GB" i="1" dirty="0" err="1"/>
              <a:t>prenesite</a:t>
            </a:r>
            <a:r>
              <a:rPr lang="en-GB" i="1" dirty="0"/>
              <a:t> ta </a:t>
            </a:r>
            <a:r>
              <a:rPr lang="en-GB" i="1" dirty="0" err="1"/>
              <a:t>praktični</a:t>
            </a:r>
            <a:r>
              <a:rPr lang="en-GB" i="1" dirty="0"/>
              <a:t> </a:t>
            </a:r>
            <a:r>
              <a:rPr lang="en-GB" i="1" dirty="0" err="1"/>
              <a:t>vodnik</a:t>
            </a:r>
            <a:r>
              <a:rPr lang="en-GB" i="1" dirty="0"/>
              <a:t> za </a:t>
            </a:r>
            <a:r>
              <a:rPr lang="en-GB" i="1" dirty="0" err="1"/>
              <a:t>muzeje</a:t>
            </a:r>
            <a:r>
              <a:rPr lang="en-GB" i="1" dirty="0"/>
              <a:t> (in </a:t>
            </a:r>
            <a:r>
              <a:rPr lang="en-GB" i="1" dirty="0" err="1"/>
              <a:t>druge</a:t>
            </a:r>
            <a:r>
              <a:rPr lang="en-GB" i="1" dirty="0"/>
              <a:t> </a:t>
            </a:r>
            <a:r>
              <a:rPr lang="en-GB" i="1" dirty="0" err="1"/>
              <a:t>organizacije</a:t>
            </a:r>
            <a:r>
              <a:rPr lang="en-GB" i="1" dirty="0"/>
              <a:t>), ki </a:t>
            </a:r>
            <a:r>
              <a:rPr lang="en-GB" i="1" dirty="0" err="1"/>
              <a:t>želijo</a:t>
            </a:r>
            <a:r>
              <a:rPr lang="en-GB" i="1" dirty="0"/>
              <a:t> s </a:t>
            </a:r>
            <a:r>
              <a:rPr lang="en-GB" i="1" dirty="0" err="1"/>
              <a:t>svojimi</a:t>
            </a:r>
            <a:r>
              <a:rPr lang="en-GB" i="1" dirty="0"/>
              <a:t> </a:t>
            </a:r>
            <a:r>
              <a:rPr lang="en-GB" i="1" dirty="0" err="1"/>
              <a:t>digitalnimi</a:t>
            </a:r>
            <a:r>
              <a:rPr lang="en-GB" i="1" dirty="0"/>
              <a:t> </a:t>
            </a:r>
            <a:r>
              <a:rPr lang="en-GB" i="1" dirty="0" err="1"/>
              <a:t>programi</a:t>
            </a:r>
            <a:r>
              <a:rPr lang="en-GB" i="1" dirty="0"/>
              <a:t> </a:t>
            </a:r>
            <a:r>
              <a:rPr lang="en-GB" i="1" dirty="0" err="1"/>
              <a:t>doseči</a:t>
            </a:r>
            <a:r>
              <a:rPr lang="en-GB" i="1" dirty="0"/>
              <a:t> </a:t>
            </a:r>
            <a:r>
              <a:rPr lang="en-GB" i="1" dirty="0" err="1"/>
              <a:t>več</a:t>
            </a:r>
            <a:r>
              <a:rPr lang="en-GB" i="1" dirty="0"/>
              <a:t>. </a:t>
            </a:r>
            <a:r>
              <a:rPr lang="en-GB" i="1" dirty="0" err="1"/>
              <a:t>Preprosto</a:t>
            </a:r>
            <a:r>
              <a:rPr lang="en-GB" i="1" dirty="0"/>
              <a:t> </a:t>
            </a:r>
            <a:r>
              <a:rPr lang="en-GB" i="1" dirty="0" err="1"/>
              <a:t>sledite</a:t>
            </a:r>
            <a:r>
              <a:rPr lang="en-GB" i="1" dirty="0"/>
              <a:t> </a:t>
            </a:r>
            <a:r>
              <a:rPr lang="en-GB" i="1" dirty="0" err="1"/>
              <a:t>tej</a:t>
            </a:r>
            <a:r>
              <a:rPr lang="en-GB" i="1" dirty="0"/>
              <a:t> </a:t>
            </a:r>
            <a:r>
              <a:rPr lang="en-GB" i="1" dirty="0" err="1"/>
              <a:t>povezavi</a:t>
            </a:r>
            <a:r>
              <a:rPr lang="en-GB" i="1" dirty="0"/>
              <a:t>, da </a:t>
            </a:r>
            <a:r>
              <a:rPr lang="en-GB" i="1" dirty="0" err="1"/>
              <a:t>prenesete</a:t>
            </a:r>
            <a:r>
              <a:rPr lang="en-GB" i="1" dirty="0"/>
              <a:t> PDF </a:t>
            </a:r>
            <a:r>
              <a:rPr lang="en-GB" i="1" dirty="0" err="1"/>
              <a:t>priročnik</a:t>
            </a:r>
            <a:r>
              <a:rPr lang="en-GB" i="1" dirty="0"/>
              <a:t> </a:t>
            </a:r>
            <a:r>
              <a:rPr lang="en-GB" i="1" dirty="0" err="1"/>
              <a:t>Digitalna</a:t>
            </a:r>
            <a:r>
              <a:rPr lang="en-GB" i="1" dirty="0"/>
              <a:t> </a:t>
            </a:r>
            <a:r>
              <a:rPr lang="en-GB" i="1" dirty="0" err="1"/>
              <a:t>strategija</a:t>
            </a:r>
            <a:r>
              <a:rPr lang="en-GB" i="1" dirty="0"/>
              <a:t> za </a:t>
            </a:r>
            <a:r>
              <a:rPr lang="en-GB" i="1" dirty="0" err="1"/>
              <a:t>muzeje</a:t>
            </a:r>
            <a:r>
              <a:rPr lang="en-GB" i="1" dirty="0"/>
              <a:t>: </a:t>
            </a:r>
            <a:r>
              <a:rPr lang="en-GB" i="1" dirty="0">
                <a:hlinkClick r:id="rId5"/>
              </a:rPr>
              <a:t>https://www.cogapp.com/digital-strategy</a:t>
            </a:r>
            <a:r>
              <a:rPr lang="en-GB" i="1" dirty="0"/>
              <a:t> </a:t>
            </a:r>
          </a:p>
        </p:txBody>
      </p:sp>
      <p:pic>
        <p:nvPicPr>
          <p:cNvPr id="11" name="Digital Strategy — Cogapp (2)">
            <a:hlinkClick r:id="" action="ppaction://media"/>
            <a:extLst>
              <a:ext uri="{FF2B5EF4-FFF2-40B4-BE49-F238E27FC236}">
                <a16:creationId xmlns:a16="http://schemas.microsoft.com/office/drawing/2014/main" id="{76EF1BBC-8109-4B09-95F7-141E2836C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3809" y="1499160"/>
            <a:ext cx="5699475" cy="36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E73F6-152F-D04D-A3CD-27284FC9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6949" y="137042"/>
            <a:ext cx="7046844" cy="631527"/>
          </a:xfrm>
        </p:spPr>
        <p:txBody>
          <a:bodyPr/>
          <a:lstStyle/>
          <a:p>
            <a:r>
              <a:rPr lang="en-US" sz="3200" dirty="0"/>
              <a:t>10 </a:t>
            </a:r>
            <a:r>
              <a:rPr lang="en-US" sz="3200" dirty="0" err="1"/>
              <a:t>minut</a:t>
            </a:r>
            <a:r>
              <a:rPr lang="sl-SI" sz="3200" dirty="0"/>
              <a:t>ni</a:t>
            </a:r>
            <a:r>
              <a:rPr lang="en-US" sz="3200" dirty="0"/>
              <a:t> </a:t>
            </a:r>
            <a:r>
              <a:rPr lang="sl-SI" sz="3200" dirty="0"/>
              <a:t>digitalni prevzem</a:t>
            </a:r>
            <a:r>
              <a:rPr lang="en-US" sz="3200" dirty="0"/>
              <a:t>-Canva!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6046D-D639-114F-B444-A09C0EC8F7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35165" y="641442"/>
            <a:ext cx="5945565" cy="4682754"/>
          </a:xfrm>
        </p:spPr>
        <p:txBody>
          <a:bodyPr/>
          <a:lstStyle/>
          <a:p>
            <a:pPr algn="just"/>
            <a:r>
              <a:rPr lang="en-GB" dirty="0" err="1"/>
              <a:t>Pristop</a:t>
            </a:r>
            <a:r>
              <a:rPr lang="en-GB" dirty="0"/>
              <a:t> k </a:t>
            </a:r>
            <a:r>
              <a:rPr lang="en-GB" dirty="0" err="1"/>
              <a:t>svetu</a:t>
            </a:r>
            <a:r>
              <a:rPr lang="en-GB" dirty="0"/>
              <a:t> </a:t>
            </a:r>
            <a:r>
              <a:rPr lang="en-GB" dirty="0" err="1"/>
              <a:t>digitizacije</a:t>
            </a:r>
            <a:r>
              <a:rPr lang="en-GB" dirty="0"/>
              <a:t> je </a:t>
            </a:r>
            <a:r>
              <a:rPr lang="en-GB" dirty="0" err="1"/>
              <a:t>zastrašujoč</a:t>
            </a:r>
            <a:r>
              <a:rPr lang="en-GB" dirty="0"/>
              <a:t> in </a:t>
            </a:r>
            <a:r>
              <a:rPr lang="en-GB" dirty="0" err="1"/>
              <a:t>vedeti</a:t>
            </a:r>
            <a:r>
              <a:rPr lang="en-GB" dirty="0"/>
              <a:t>, </a:t>
            </a:r>
            <a:r>
              <a:rPr lang="en-GB" dirty="0" err="1"/>
              <a:t>kje</a:t>
            </a:r>
            <a:r>
              <a:rPr lang="en-GB" dirty="0"/>
              <a:t> </a:t>
            </a:r>
            <a:r>
              <a:rPr lang="en-GB" dirty="0" err="1"/>
              <a:t>začeti</a:t>
            </a:r>
            <a:r>
              <a:rPr lang="en-GB" dirty="0"/>
              <a:t>,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!</a:t>
            </a:r>
            <a:endParaRPr lang="sl-SI" dirty="0"/>
          </a:p>
          <a:p>
            <a:pPr algn="just"/>
            <a:endParaRPr lang="en-GB" dirty="0"/>
          </a:p>
          <a:p>
            <a:pPr algn="just"/>
            <a:r>
              <a:rPr lang="en-GB" dirty="0"/>
              <a:t>Da bi </a:t>
            </a:r>
            <a:r>
              <a:rPr lang="en-GB" dirty="0" err="1"/>
              <a:t>pridobili</a:t>
            </a:r>
            <a:r>
              <a:rPr lang="en-GB" dirty="0"/>
              <a:t> </a:t>
            </a:r>
            <a:r>
              <a:rPr lang="en-GB" dirty="0" err="1"/>
              <a:t>zaupanje</a:t>
            </a:r>
            <a:r>
              <a:rPr lang="en-GB" dirty="0"/>
              <a:t> v </a:t>
            </a:r>
            <a:r>
              <a:rPr lang="en-GB" dirty="0" err="1"/>
              <a:t>digitalni</a:t>
            </a:r>
            <a:r>
              <a:rPr lang="en-GB" dirty="0"/>
              <a:t> </a:t>
            </a:r>
            <a:r>
              <a:rPr lang="en-GB" dirty="0" err="1"/>
              <a:t>svet</a:t>
            </a:r>
            <a:r>
              <a:rPr lang="en-GB" dirty="0"/>
              <a:t> in </a:t>
            </a:r>
            <a:r>
              <a:rPr lang="en-GB" dirty="0" err="1"/>
              <a:t>spoznali</a:t>
            </a:r>
            <a:r>
              <a:rPr lang="en-GB" dirty="0"/>
              <a:t> </a:t>
            </a:r>
            <a:r>
              <a:rPr lang="en-GB" dirty="0" err="1"/>
              <a:t>velike</a:t>
            </a:r>
            <a:r>
              <a:rPr lang="en-GB" dirty="0"/>
              <a:t> </a:t>
            </a:r>
            <a:r>
              <a:rPr lang="en-GB" dirty="0" err="1"/>
              <a:t>prednosti</a:t>
            </a:r>
            <a:r>
              <a:rPr lang="en-GB" dirty="0"/>
              <a:t>, ki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prinašajo</a:t>
            </a:r>
            <a:r>
              <a:rPr lang="en-GB" dirty="0"/>
              <a:t> </a:t>
            </a:r>
            <a:r>
              <a:rPr lang="en-GB" dirty="0" err="1"/>
              <a:t>digitalna</a:t>
            </a:r>
            <a:r>
              <a:rPr lang="en-GB" dirty="0"/>
              <a:t> </a:t>
            </a:r>
            <a:r>
              <a:rPr lang="en-GB" dirty="0" err="1"/>
              <a:t>orodja</a:t>
            </a:r>
            <a:r>
              <a:rPr lang="en-GB" dirty="0"/>
              <a:t> in </a:t>
            </a:r>
            <a:r>
              <a:rPr lang="en-GB" dirty="0" err="1"/>
              <a:t>rešitve</a:t>
            </a:r>
            <a:r>
              <a:rPr lang="en-GB" dirty="0"/>
              <a:t>,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morate</a:t>
            </a:r>
            <a:r>
              <a:rPr lang="en-GB" dirty="0"/>
              <a:t> </a:t>
            </a:r>
            <a:r>
              <a:rPr lang="en-GB" dirty="0" err="1"/>
              <a:t>preizkusiti</a:t>
            </a:r>
            <a:r>
              <a:rPr lang="en-GB" dirty="0"/>
              <a:t> </a:t>
            </a:r>
            <a:r>
              <a:rPr lang="en-GB" dirty="0" err="1"/>
              <a:t>sami</a:t>
            </a:r>
            <a:r>
              <a:rPr lang="en-GB" dirty="0"/>
              <a:t>.</a:t>
            </a:r>
            <a:endParaRPr lang="sl-SI" dirty="0"/>
          </a:p>
          <a:p>
            <a:pPr algn="just"/>
            <a:endParaRPr lang="en-GB" dirty="0"/>
          </a:p>
          <a:p>
            <a:pPr algn="just"/>
            <a:r>
              <a:rPr lang="pl-PL" dirty="0"/>
              <a:t>Eno </a:t>
            </a:r>
            <a:r>
              <a:rPr lang="pl-PL" b="1" dirty="0"/>
              <a:t>NAJBOLJŠIH</a:t>
            </a:r>
            <a:r>
              <a:rPr lang="pl-PL" dirty="0"/>
              <a:t> orodij za digitalne vsebine je </a:t>
            </a:r>
            <a:r>
              <a:rPr lang="en-GB" b="1" dirty="0">
                <a:hlinkClick r:id="rId2"/>
              </a:rPr>
              <a:t>Canva</a:t>
            </a:r>
            <a:r>
              <a:rPr lang="en-GB" dirty="0"/>
              <a:t>, </a:t>
            </a:r>
            <a:r>
              <a:rPr lang="fi-FI" dirty="0"/>
              <a:t>ki postaja vse bolj priljubljena</a:t>
            </a:r>
            <a:r>
              <a:rPr lang="en-GB" dirty="0"/>
              <a:t>!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Poskusite</a:t>
            </a:r>
            <a:r>
              <a:rPr lang="en-GB" dirty="0"/>
              <a:t> </a:t>
            </a:r>
            <a:r>
              <a:rPr lang="en-GB" dirty="0" err="1"/>
              <a:t>posneti</a:t>
            </a:r>
            <a:r>
              <a:rPr lang="en-GB" dirty="0"/>
              <a:t> </a:t>
            </a:r>
            <a:r>
              <a:rPr lang="en-GB" dirty="0" err="1"/>
              <a:t>promocijski</a:t>
            </a:r>
            <a:r>
              <a:rPr lang="en-GB" dirty="0"/>
              <a:t> video za </a:t>
            </a:r>
            <a:r>
              <a:rPr lang="en-GB" dirty="0" err="1"/>
              <a:t>svojo</a:t>
            </a:r>
            <a:r>
              <a:rPr lang="en-GB" dirty="0"/>
              <a:t> </a:t>
            </a:r>
            <a:r>
              <a:rPr lang="en-GB" dirty="0" err="1"/>
              <a:t>kulturno</a:t>
            </a:r>
            <a:r>
              <a:rPr lang="en-GB" dirty="0"/>
              <a:t> </a:t>
            </a:r>
            <a:r>
              <a:rPr lang="en-GB" dirty="0" err="1"/>
              <a:t>dediščino</a:t>
            </a:r>
            <a:r>
              <a:rPr lang="en-GB" dirty="0"/>
              <a:t>. To je </a:t>
            </a:r>
            <a:r>
              <a:rPr lang="en-GB" dirty="0" err="1"/>
              <a:t>majhna</a:t>
            </a:r>
            <a:r>
              <a:rPr lang="en-GB" dirty="0"/>
              <a:t> </a:t>
            </a:r>
            <a:r>
              <a:rPr lang="en-GB" dirty="0" err="1"/>
              <a:t>digitalna</a:t>
            </a:r>
            <a:r>
              <a:rPr lang="en-GB" dirty="0"/>
              <a:t> </a:t>
            </a:r>
            <a:r>
              <a:rPr lang="en-GB" dirty="0" err="1"/>
              <a:t>naloga</a:t>
            </a:r>
            <a:r>
              <a:rPr lang="en-GB" dirty="0"/>
              <a:t>, ki pa vas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navdihne</a:t>
            </a:r>
            <a:r>
              <a:rPr lang="en-GB" dirty="0"/>
              <a:t> za </a:t>
            </a:r>
            <a:r>
              <a:rPr lang="en-GB" dirty="0" err="1"/>
              <a:t>večje</a:t>
            </a:r>
            <a:r>
              <a:rPr lang="en-GB" dirty="0"/>
              <a:t> </a:t>
            </a:r>
            <a:r>
              <a:rPr lang="en-GB" dirty="0" err="1"/>
              <a:t>stvari</a:t>
            </a:r>
            <a:r>
              <a:rPr lang="en-GB" dirty="0"/>
              <a:t>!</a:t>
            </a:r>
            <a:endParaRPr lang="en-GB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0AC401-CB1E-C64E-9577-34BEC80F4F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69978" y="5644074"/>
            <a:ext cx="4826517" cy="445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LEARN MORE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26D30-80CD-4E59-8DA7-EC3823850E7C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128455" y="1404906"/>
            <a:ext cx="4106403" cy="5297620"/>
          </a:xfrm>
        </p:spPr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05BC2FD4-1243-45A3-8FC4-655BEC921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97" y="1404906"/>
            <a:ext cx="4172521" cy="529762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D5CF212-9278-465C-86B4-E46537CF5499}"/>
              </a:ext>
            </a:extLst>
          </p:cNvPr>
          <p:cNvSpPr txBox="1">
            <a:spLocks/>
          </p:cNvSpPr>
          <p:nvPr/>
        </p:nvSpPr>
        <p:spPr>
          <a:xfrm>
            <a:off x="211270" y="9915"/>
            <a:ext cx="2551595" cy="120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 </a:t>
            </a:r>
            <a:r>
              <a:rPr lang="en-US" sz="1600" dirty="0" err="1">
                <a:solidFill>
                  <a:schemeClr val="bg1"/>
                </a:solidFill>
              </a:rPr>
              <a:t>klikom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sliko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oglejte</a:t>
            </a:r>
            <a:r>
              <a:rPr lang="en-US" sz="1600" dirty="0">
                <a:solidFill>
                  <a:schemeClr val="bg1"/>
                </a:solidFill>
              </a:rPr>
              <a:t>  video o </a:t>
            </a:r>
            <a:r>
              <a:rPr lang="en-US" sz="1600" dirty="0" err="1">
                <a:solidFill>
                  <a:schemeClr val="bg1"/>
                </a:solidFill>
              </a:rPr>
              <a:t>enostavnem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ustvarjanju</a:t>
            </a:r>
            <a:r>
              <a:rPr lang="en-US" sz="1600" dirty="0">
                <a:solidFill>
                  <a:schemeClr val="bg1"/>
                </a:solidFill>
              </a:rPr>
              <a:t> video</a:t>
            </a:r>
            <a:r>
              <a:rPr lang="sl-SI" sz="1600" dirty="0">
                <a:solidFill>
                  <a:schemeClr val="bg1"/>
                </a:solidFill>
              </a:rPr>
              <a:t>posnetkov</a:t>
            </a:r>
            <a:r>
              <a:rPr lang="en-US" sz="1600" dirty="0">
                <a:solidFill>
                  <a:schemeClr val="bg1"/>
                </a:solidFill>
              </a:rPr>
              <a:t> s </a:t>
            </a:r>
            <a:r>
              <a:rPr lang="en-US" sz="1600" dirty="0" err="1">
                <a:solidFill>
                  <a:schemeClr val="bg1"/>
                </a:solidFill>
              </a:rPr>
              <a:t>programom</a:t>
            </a:r>
            <a:r>
              <a:rPr lang="en-US" sz="1600" dirty="0">
                <a:solidFill>
                  <a:schemeClr val="bg1"/>
                </a:solidFill>
              </a:rPr>
              <a:t> Canva</a:t>
            </a:r>
          </a:p>
        </p:txBody>
      </p:sp>
    </p:spTree>
    <p:extLst>
      <p:ext uri="{BB962C8B-B14F-4D97-AF65-F5344CB8AC3E}">
        <p14:creationId xmlns:p14="http://schemas.microsoft.com/office/powerpoint/2010/main" val="36943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17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en-GB" sz="4800" dirty="0" err="1"/>
              <a:t>Pomanjkanje</a:t>
            </a:r>
            <a:r>
              <a:rPr lang="en-GB" sz="4800" dirty="0"/>
              <a:t> </a:t>
            </a:r>
            <a:r>
              <a:rPr lang="en-GB" sz="4800" dirty="0" err="1"/>
              <a:t>zaupanja</a:t>
            </a:r>
            <a:endParaRPr lang="en-GB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AF0502D-822A-4B15-BB73-9AC873DAA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6136128" y="1139435"/>
            <a:ext cx="6171872" cy="3761556"/>
          </a:xfrm>
          <a:prstGeom prst="rect">
            <a:avLst/>
          </a:prstGeom>
        </p:spPr>
      </p:pic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D5BC-81E6-4281-AF87-8ACFD0ED57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18</a:t>
            </a:fld>
            <a:endParaRPr lang="fr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C70FB2-8AB6-6C4C-9B68-D4FF274F60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6" y="256924"/>
            <a:ext cx="11260668" cy="1282758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Pomanjkanje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zaupanja</a:t>
            </a:r>
            <a:r>
              <a:rPr lang="sl-SI" dirty="0">
                <a:solidFill>
                  <a:schemeClr val="bg1"/>
                </a:solidFill>
              </a:rPr>
              <a:t> v tehnologijo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F84AC2-230C-6B43-8D54-A9435E185C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3963" y="1199953"/>
            <a:ext cx="6064364" cy="3883035"/>
          </a:xfrm>
        </p:spPr>
        <p:txBody>
          <a:bodyPr/>
          <a:lstStyle/>
          <a:p>
            <a:r>
              <a:rPr lang="en-GB" dirty="0" err="1"/>
              <a:t>Ljudje</a:t>
            </a:r>
            <a:r>
              <a:rPr lang="en-GB" dirty="0"/>
              <a:t> se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splošno</a:t>
            </a:r>
            <a:r>
              <a:rPr lang="en-GB" dirty="0"/>
              <a:t> </a:t>
            </a:r>
            <a:r>
              <a:rPr lang="en-GB" dirty="0" err="1"/>
              <a:t>bojijo</a:t>
            </a:r>
            <a:r>
              <a:rPr lang="en-GB" dirty="0"/>
              <a:t> </a:t>
            </a:r>
            <a:r>
              <a:rPr lang="en-GB" dirty="0" err="1"/>
              <a:t>novih</a:t>
            </a:r>
            <a:r>
              <a:rPr lang="en-GB" dirty="0"/>
              <a:t>, </a:t>
            </a:r>
            <a:r>
              <a:rPr lang="en-GB" dirty="0" err="1"/>
              <a:t>inovativnih</a:t>
            </a:r>
            <a:r>
              <a:rPr lang="en-GB" dirty="0"/>
              <a:t> </a:t>
            </a:r>
            <a:r>
              <a:rPr lang="en-GB" dirty="0" err="1"/>
              <a:t>pristopov</a:t>
            </a:r>
            <a:r>
              <a:rPr lang="en-GB" dirty="0"/>
              <a:t> in </a:t>
            </a:r>
            <a:r>
              <a:rPr lang="en-GB" dirty="0" err="1"/>
              <a:t>izdelkov</a:t>
            </a:r>
            <a:r>
              <a:rPr lang="en-GB" dirty="0"/>
              <a:t>, </a:t>
            </a:r>
            <a:r>
              <a:rPr lang="en-GB" dirty="0" err="1"/>
              <a:t>zlasti</a:t>
            </a:r>
            <a:r>
              <a:rPr lang="en-GB" dirty="0"/>
              <a:t>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tehnologij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Veliko</a:t>
            </a:r>
            <a:r>
              <a:rPr lang="en-GB" dirty="0"/>
              <a:t> </a:t>
            </a:r>
            <a:r>
              <a:rPr lang="en-GB" dirty="0" err="1"/>
              <a:t>zaposlenih</a:t>
            </a:r>
            <a:r>
              <a:rPr lang="en-GB" dirty="0"/>
              <a:t> v </a:t>
            </a:r>
            <a:r>
              <a:rPr lang="en-GB" dirty="0" err="1"/>
              <a:t>organizacijah</a:t>
            </a:r>
            <a:r>
              <a:rPr lang="en-GB" dirty="0"/>
              <a:t> za </a:t>
            </a:r>
            <a:r>
              <a:rPr lang="en-GB" dirty="0" err="1"/>
              <a:t>kulturno</a:t>
            </a:r>
            <a:r>
              <a:rPr lang="en-GB" dirty="0"/>
              <a:t> </a:t>
            </a:r>
            <a:r>
              <a:rPr lang="en-GB" dirty="0" err="1"/>
              <a:t>dediščino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odraščalo</a:t>
            </a:r>
            <a:r>
              <a:rPr lang="en-GB" dirty="0"/>
              <a:t> s </a:t>
            </a:r>
            <a:r>
              <a:rPr lang="en-GB" dirty="0" err="1"/>
              <a:t>takšno</a:t>
            </a:r>
            <a:r>
              <a:rPr lang="en-GB" dirty="0"/>
              <a:t> </a:t>
            </a:r>
            <a:r>
              <a:rPr lang="en-GB" dirty="0" err="1"/>
              <a:t>stopnjo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, </a:t>
            </a:r>
            <a:r>
              <a:rPr lang="en-GB" dirty="0" err="1"/>
              <a:t>kot</a:t>
            </a:r>
            <a:r>
              <a:rPr lang="en-GB" dirty="0"/>
              <a:t> jo </a:t>
            </a:r>
            <a:r>
              <a:rPr lang="en-GB" dirty="0" err="1"/>
              <a:t>imamo</a:t>
            </a:r>
            <a:r>
              <a:rPr lang="en-GB" dirty="0"/>
              <a:t> </a:t>
            </a:r>
            <a:r>
              <a:rPr lang="en-GB" dirty="0" err="1"/>
              <a:t>danes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vseh</a:t>
            </a:r>
            <a:r>
              <a:rPr lang="en-GB" dirty="0"/>
              <a:t> </a:t>
            </a:r>
            <a:r>
              <a:rPr lang="en-GB" dirty="0" err="1"/>
              <a:t>področjih</a:t>
            </a:r>
            <a:r>
              <a:rPr lang="en-GB" dirty="0"/>
              <a:t> </a:t>
            </a:r>
            <a:r>
              <a:rPr lang="en-GB" dirty="0" err="1"/>
              <a:t>življenja</a:t>
            </a:r>
            <a:r>
              <a:rPr lang="en-GB" dirty="0"/>
              <a:t>. </a:t>
            </a:r>
            <a:r>
              <a:rPr lang="en-GB" dirty="0" err="1"/>
              <a:t>Njihovo</a:t>
            </a:r>
            <a:r>
              <a:rPr lang="en-GB" dirty="0"/>
              <a:t> </a:t>
            </a:r>
            <a:r>
              <a:rPr lang="en-GB" dirty="0" err="1"/>
              <a:t>nezaupanje</a:t>
            </a:r>
            <a:r>
              <a:rPr lang="en-GB" dirty="0"/>
              <a:t> v </a:t>
            </a:r>
            <a:r>
              <a:rPr lang="en-GB" dirty="0" err="1"/>
              <a:t>sodobno</a:t>
            </a:r>
            <a:r>
              <a:rPr lang="en-GB" dirty="0"/>
              <a:t> </a:t>
            </a:r>
            <a:r>
              <a:rPr lang="en-GB" dirty="0" err="1"/>
              <a:t>tehnologijo</a:t>
            </a:r>
            <a:r>
              <a:rPr lang="en-GB" dirty="0"/>
              <a:t> je </a:t>
            </a:r>
            <a:r>
              <a:rPr lang="en-GB" dirty="0" err="1"/>
              <a:t>razumljivo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Ko pa </a:t>
            </a:r>
            <a:r>
              <a:rPr lang="en-GB" dirty="0" err="1"/>
              <a:t>tehnologija</a:t>
            </a:r>
            <a:r>
              <a:rPr lang="en-GB" dirty="0"/>
              <a:t> </a:t>
            </a:r>
            <a:r>
              <a:rPr lang="en-GB" dirty="0" err="1"/>
              <a:t>postane</a:t>
            </a:r>
            <a:r>
              <a:rPr lang="en-GB" dirty="0"/>
              <a:t> </a:t>
            </a:r>
            <a:r>
              <a:rPr lang="en-GB" dirty="0" err="1"/>
              <a:t>dostopna</a:t>
            </a:r>
            <a:r>
              <a:rPr lang="en-GB" dirty="0"/>
              <a:t>, </a:t>
            </a:r>
            <a:r>
              <a:rPr lang="en-GB" dirty="0" err="1"/>
              <a:t>daje</a:t>
            </a:r>
            <a:r>
              <a:rPr lang="en-GB" dirty="0"/>
              <a:t> </a:t>
            </a:r>
            <a:r>
              <a:rPr lang="en-GB" dirty="0" err="1"/>
              <a:t>ljudem</a:t>
            </a:r>
            <a:r>
              <a:rPr lang="en-GB" dirty="0"/>
              <a:t> </a:t>
            </a:r>
            <a:r>
              <a:rPr lang="en-GB" dirty="0" err="1"/>
              <a:t>vseh</a:t>
            </a:r>
            <a:r>
              <a:rPr lang="en-GB" dirty="0"/>
              <a:t> </a:t>
            </a:r>
            <a:r>
              <a:rPr lang="en-GB" dirty="0" err="1"/>
              <a:t>starosti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in </a:t>
            </a:r>
            <a:r>
              <a:rPr lang="en-GB" dirty="0" err="1"/>
              <a:t>tehnike</a:t>
            </a:r>
            <a:r>
              <a:rPr lang="en-GB" dirty="0"/>
              <a:t>. </a:t>
            </a:r>
            <a:r>
              <a:rPr lang="en-GB" dirty="0" err="1"/>
              <a:t>Omogoča</a:t>
            </a:r>
            <a:r>
              <a:rPr lang="en-GB" dirty="0"/>
              <a:t> </a:t>
            </a:r>
            <a:r>
              <a:rPr lang="en-GB" dirty="0" err="1"/>
              <a:t>jim</a:t>
            </a:r>
            <a:r>
              <a:rPr lang="en-GB" dirty="0"/>
              <a:t>, da se </a:t>
            </a:r>
            <a:r>
              <a:rPr lang="en-GB" dirty="0" err="1"/>
              <a:t>učijo</a:t>
            </a:r>
            <a:r>
              <a:rPr lang="en-GB" dirty="0"/>
              <a:t>, </a:t>
            </a:r>
            <a:r>
              <a:rPr lang="en-GB" dirty="0" err="1"/>
              <a:t>preizkušajo</a:t>
            </a:r>
            <a:r>
              <a:rPr lang="en-GB" dirty="0"/>
              <a:t> </a:t>
            </a:r>
            <a:r>
              <a:rPr lang="en-GB" dirty="0" err="1"/>
              <a:t>nove</a:t>
            </a:r>
            <a:r>
              <a:rPr lang="en-GB" dirty="0"/>
              <a:t> </a:t>
            </a:r>
            <a:r>
              <a:rPr lang="en-GB" dirty="0" err="1"/>
              <a:t>stvari</a:t>
            </a:r>
            <a:r>
              <a:rPr lang="en-GB" dirty="0"/>
              <a:t> in </a:t>
            </a:r>
            <a:r>
              <a:rPr lang="en-GB" dirty="0" err="1"/>
              <a:t>krepijo</a:t>
            </a:r>
            <a:r>
              <a:rPr lang="en-GB" dirty="0"/>
              <a:t> </a:t>
            </a:r>
            <a:r>
              <a:rPr lang="en-GB" dirty="0" err="1"/>
              <a:t>svojo</a:t>
            </a:r>
            <a:r>
              <a:rPr lang="en-GB" dirty="0"/>
              <a:t> </a:t>
            </a:r>
            <a:r>
              <a:rPr lang="en-GB" dirty="0" err="1"/>
              <a:t>samozavest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85A3A1-4C8A-324D-86FB-8445FDDF50C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 b="11891"/>
          <a:stretch/>
        </p:blipFill>
        <p:spPr>
          <a:xfrm>
            <a:off x="7010421" y="1500758"/>
            <a:ext cx="4423285" cy="2796989"/>
          </a:xfr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6B8AD4-783C-49A2-BA63-664F9BDD3940}"/>
              </a:ext>
            </a:extLst>
          </p:cNvPr>
          <p:cNvSpPr txBox="1"/>
          <p:nvPr/>
        </p:nvSpPr>
        <p:spPr>
          <a:xfrm>
            <a:off x="6424427" y="4367258"/>
            <a:ext cx="57874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“Ne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bojte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se! Na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začetku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nisem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imel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pojma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kaj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počnem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vendar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sem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se z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Emmino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pomočjo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veliko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naučil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in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koncu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sem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dobil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spominsko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obeležje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za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čas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v lockdownu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.”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Oonagh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Poppins" pitchFamily="2" charset="77"/>
              </a:rPr>
              <a:t> Gay</a:t>
            </a:r>
          </a:p>
        </p:txBody>
      </p:sp>
    </p:spTree>
    <p:extLst>
      <p:ext uri="{BB962C8B-B14F-4D97-AF65-F5344CB8AC3E}">
        <p14:creationId xmlns:p14="http://schemas.microsoft.com/office/powerpoint/2010/main" val="4115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76180-11E9-4540-90B5-6E9B481DB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122" y="134939"/>
            <a:ext cx="5614878" cy="631527"/>
          </a:xfrm>
        </p:spPr>
        <p:txBody>
          <a:bodyPr/>
          <a:lstStyle/>
          <a:p>
            <a:r>
              <a:rPr lang="sl-SI" dirty="0"/>
              <a:t>P</a:t>
            </a:r>
            <a:r>
              <a:rPr lang="en-GB" dirty="0" err="1"/>
              <a:t>omanjkanje</a:t>
            </a:r>
            <a:r>
              <a:rPr lang="en-GB" dirty="0"/>
              <a:t> </a:t>
            </a:r>
            <a:r>
              <a:rPr lang="en-GB" dirty="0" err="1"/>
              <a:t>zaupanja</a:t>
            </a:r>
            <a:r>
              <a:rPr lang="en-GB" dirty="0"/>
              <a:t> v </a:t>
            </a:r>
            <a:r>
              <a:rPr lang="en-GB" dirty="0" err="1"/>
              <a:t>tehnologijo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D08311-91DC-A447-AED5-C1D09EB394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122" y="1282278"/>
            <a:ext cx="6120642" cy="5440783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Ogled </a:t>
            </a:r>
            <a:r>
              <a:rPr lang="en-GB" b="1" dirty="0" err="1"/>
              <a:t>primerov</a:t>
            </a:r>
            <a:r>
              <a:rPr lang="en-GB" b="1" dirty="0"/>
              <a:t> </a:t>
            </a:r>
            <a:r>
              <a:rPr lang="en-GB" b="1" dirty="0" err="1"/>
              <a:t>dobrih</a:t>
            </a:r>
            <a:r>
              <a:rPr lang="en-GB" b="1" dirty="0"/>
              <a:t> </a:t>
            </a:r>
            <a:r>
              <a:rPr lang="en-GB" b="1" dirty="0" err="1"/>
              <a:t>praks</a:t>
            </a:r>
            <a:r>
              <a:rPr lang="en-GB" b="1" dirty="0"/>
              <a:t> </a:t>
            </a:r>
            <a:r>
              <a:rPr lang="en-GB" dirty="0"/>
              <a:t>s </a:t>
            </a:r>
            <a:r>
              <a:rPr lang="en-GB" dirty="0" err="1"/>
              <a:t>terena</a:t>
            </a:r>
            <a:r>
              <a:rPr lang="en-GB" dirty="0"/>
              <a:t> je </a:t>
            </a:r>
            <a:r>
              <a:rPr lang="en-GB" dirty="0" err="1"/>
              <a:t>odličen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 za </a:t>
            </a:r>
            <a:r>
              <a:rPr lang="en-GB" dirty="0" err="1"/>
              <a:t>odpravljanje</a:t>
            </a:r>
            <a:r>
              <a:rPr lang="en-GB" dirty="0"/>
              <a:t> </a:t>
            </a:r>
            <a:r>
              <a:rPr lang="en-GB" dirty="0" err="1"/>
              <a:t>ovir</a:t>
            </a:r>
            <a:r>
              <a:rPr lang="en-GB" dirty="0"/>
              <a:t>.</a:t>
            </a:r>
            <a:endParaRPr lang="sl-SI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projektih</a:t>
            </a:r>
            <a:r>
              <a:rPr lang="en-GB" dirty="0"/>
              <a:t>, ki </a:t>
            </a:r>
            <a:r>
              <a:rPr lang="en-GB" dirty="0" err="1"/>
              <a:t>vključujejo</a:t>
            </a:r>
            <a:r>
              <a:rPr lang="en-GB" dirty="0"/>
              <a:t> </a:t>
            </a:r>
            <a:r>
              <a:rPr lang="en-GB" dirty="0" err="1"/>
              <a:t>strokovnjake</a:t>
            </a:r>
            <a:r>
              <a:rPr lang="en-GB" dirty="0"/>
              <a:t> za </a:t>
            </a:r>
            <a:r>
              <a:rPr lang="en-GB" dirty="0" err="1"/>
              <a:t>dediščino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netehnološkega</a:t>
            </a:r>
            <a:r>
              <a:rPr lang="en-GB" dirty="0"/>
              <a:t> </a:t>
            </a:r>
            <a:r>
              <a:rPr lang="en-GB" dirty="0" err="1"/>
              <a:t>okolja</a:t>
            </a:r>
            <a:r>
              <a:rPr lang="en-GB" dirty="0"/>
              <a:t>, je </a:t>
            </a:r>
            <a:r>
              <a:rPr lang="en-GB" dirty="0" err="1"/>
              <a:t>treba</a:t>
            </a:r>
            <a:r>
              <a:rPr lang="en-GB" dirty="0"/>
              <a:t> </a:t>
            </a:r>
            <a:r>
              <a:rPr lang="en-GB" dirty="0" err="1"/>
              <a:t>vložiti</a:t>
            </a:r>
            <a:r>
              <a:rPr lang="en-GB" dirty="0"/>
              <a:t> </a:t>
            </a:r>
            <a:r>
              <a:rPr lang="en-GB" dirty="0" err="1"/>
              <a:t>dodatna</a:t>
            </a:r>
            <a:r>
              <a:rPr lang="en-GB" dirty="0"/>
              <a:t> </a:t>
            </a:r>
            <a:r>
              <a:rPr lang="en-GB" dirty="0" err="1"/>
              <a:t>prizadevanja</a:t>
            </a:r>
            <a:r>
              <a:rPr lang="en-GB" dirty="0"/>
              <a:t>, da se </a:t>
            </a:r>
            <a:r>
              <a:rPr lang="en-GB" dirty="0" err="1"/>
              <a:t>jim</a:t>
            </a:r>
            <a:r>
              <a:rPr lang="en-GB" dirty="0"/>
              <a:t> </a:t>
            </a:r>
            <a:r>
              <a:rPr lang="en-GB" dirty="0" err="1"/>
              <a:t>pojasni</a:t>
            </a:r>
            <a:r>
              <a:rPr lang="en-GB" dirty="0"/>
              <a:t> in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vključi</a:t>
            </a:r>
            <a:r>
              <a:rPr lang="en-GB" dirty="0"/>
              <a:t> v </a:t>
            </a:r>
            <a:r>
              <a:rPr lang="en-GB" dirty="0" err="1"/>
              <a:t>postopek</a:t>
            </a:r>
            <a:r>
              <a:rPr lang="en-GB" dirty="0"/>
              <a:t> </a:t>
            </a:r>
            <a:r>
              <a:rPr lang="en-GB" dirty="0" err="1"/>
              <a:t>digitizacije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pokaže</a:t>
            </a:r>
            <a:r>
              <a:rPr lang="en-GB" dirty="0"/>
              <a:t> </a:t>
            </a:r>
            <a:r>
              <a:rPr lang="en-GB" dirty="0" err="1"/>
              <a:t>dodana</a:t>
            </a:r>
            <a:r>
              <a:rPr lang="en-GB" dirty="0"/>
              <a:t> </a:t>
            </a:r>
            <a:r>
              <a:rPr lang="en-GB" dirty="0" err="1"/>
              <a:t>vrednost</a:t>
            </a:r>
            <a:r>
              <a:rPr lang="en-GB" dirty="0"/>
              <a:t> za </a:t>
            </a:r>
            <a:r>
              <a:rPr lang="en-GB" dirty="0" err="1"/>
              <a:t>njihove</a:t>
            </a:r>
            <a:r>
              <a:rPr lang="en-GB" dirty="0"/>
              <a:t> </a:t>
            </a:r>
            <a:r>
              <a:rPr lang="en-GB" dirty="0" err="1"/>
              <a:t>uporabnike</a:t>
            </a:r>
            <a:r>
              <a:rPr lang="en-GB" dirty="0"/>
              <a:t> in za </a:t>
            </a:r>
            <a:r>
              <a:rPr lang="en-GB" dirty="0" err="1"/>
              <a:t>obogatitev</a:t>
            </a:r>
            <a:r>
              <a:rPr lang="en-GB" dirty="0"/>
              <a:t> </a:t>
            </a:r>
            <a:r>
              <a:rPr lang="en-GB" dirty="0" err="1"/>
              <a:t>njihove</a:t>
            </a:r>
            <a:r>
              <a:rPr lang="en-GB" dirty="0"/>
              <a:t> </a:t>
            </a:r>
            <a:r>
              <a:rPr lang="en-GB" dirty="0" err="1"/>
              <a:t>ponudbe</a:t>
            </a:r>
            <a:r>
              <a:rPr lang="en-GB" dirty="0"/>
              <a:t> </a:t>
            </a:r>
            <a:r>
              <a:rPr lang="en-GB" dirty="0" err="1"/>
              <a:t>kulturne</a:t>
            </a:r>
            <a:r>
              <a:rPr lang="en-GB" dirty="0"/>
              <a:t> </a:t>
            </a:r>
            <a:r>
              <a:rPr lang="en-GB" dirty="0" err="1"/>
              <a:t>dediščine</a:t>
            </a:r>
            <a:r>
              <a:rPr lang="en-GB" dirty="0"/>
              <a:t>. </a:t>
            </a:r>
            <a:endParaRPr lang="sl-SI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Pomembna</a:t>
            </a:r>
            <a:r>
              <a:rPr lang="en-GB" dirty="0"/>
              <a:t> je </a:t>
            </a:r>
            <a:r>
              <a:rPr lang="en-GB" dirty="0" err="1"/>
              <a:t>tudi</a:t>
            </a:r>
            <a:r>
              <a:rPr lang="en-GB" dirty="0"/>
              <a:t> </a:t>
            </a:r>
            <a:r>
              <a:rPr lang="en-GB" dirty="0" err="1"/>
              <a:t>stalna</a:t>
            </a:r>
            <a:r>
              <a:rPr lang="en-GB" dirty="0"/>
              <a:t> </a:t>
            </a:r>
            <a:r>
              <a:rPr lang="en-GB" dirty="0" err="1"/>
              <a:t>svetovalna</a:t>
            </a:r>
            <a:r>
              <a:rPr lang="en-GB" dirty="0"/>
              <a:t> podpora za </a:t>
            </a:r>
            <a:r>
              <a:rPr lang="en-GB" dirty="0" err="1"/>
              <a:t>usposabljanje</a:t>
            </a:r>
            <a:r>
              <a:rPr lang="en-GB" dirty="0"/>
              <a:t> in </a:t>
            </a:r>
            <a:r>
              <a:rPr lang="en-GB" dirty="0" err="1"/>
              <a:t>ravnanje</a:t>
            </a:r>
            <a:r>
              <a:rPr lang="en-GB" dirty="0"/>
              <a:t> z novo </a:t>
            </a:r>
            <a:r>
              <a:rPr lang="en-GB" dirty="0" err="1"/>
              <a:t>digitaliziranimi</a:t>
            </a:r>
            <a:r>
              <a:rPr lang="en-GB" dirty="0"/>
              <a:t> </a:t>
            </a:r>
            <a:r>
              <a:rPr lang="en-GB" dirty="0" err="1"/>
              <a:t>sredstvi</a:t>
            </a:r>
            <a:r>
              <a:rPr lang="en-GB" dirty="0"/>
              <a:t>.</a:t>
            </a:r>
            <a:endParaRPr lang="en-GB" sz="2000" dirty="0"/>
          </a:p>
        </p:txBody>
      </p:sp>
      <p:pic>
        <p:nvPicPr>
          <p:cNvPr id="8" name="Picture Placeholder 7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7DC3044D-274E-4982-8E70-9D23051675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3154" r="364" b="13888"/>
          <a:stretch/>
        </p:blipFill>
        <p:spPr>
          <a:xfrm>
            <a:off x="7020057" y="3028280"/>
            <a:ext cx="3691822" cy="3829719"/>
          </a:xfrm>
        </p:spPr>
      </p:pic>
    </p:spTree>
    <p:extLst>
      <p:ext uri="{BB962C8B-B14F-4D97-AF65-F5344CB8AC3E}">
        <p14:creationId xmlns:p14="http://schemas.microsoft.com/office/powerpoint/2010/main" val="3789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372AF-59B9-2A47-B3E3-20461B5B1B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600" y="257402"/>
            <a:ext cx="6811615" cy="425329"/>
          </a:xfrm>
        </p:spPr>
        <p:txBody>
          <a:bodyPr/>
          <a:lstStyle/>
          <a:p>
            <a:r>
              <a:rPr lang="sl-SI" dirty="0"/>
              <a:t>KAZALO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679D7-F6DA-554B-8BFD-511D371A0D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792" y="1053974"/>
            <a:ext cx="558216" cy="673765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58882-620D-D442-AE64-1A3E8E856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5983" y="1026684"/>
            <a:ext cx="5885809" cy="673765"/>
          </a:xfrm>
        </p:spPr>
        <p:txBody>
          <a:bodyPr/>
          <a:lstStyle/>
          <a:p>
            <a:r>
              <a:rPr lang="en-GB" dirty="0" err="1"/>
              <a:t>Premagovanje</a:t>
            </a:r>
            <a:r>
              <a:rPr lang="en-GB" dirty="0"/>
              <a:t> </a:t>
            </a:r>
            <a:r>
              <a:rPr lang="en-GB" dirty="0" err="1"/>
              <a:t>ovir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digitizaciji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A32D-CB83-5048-A576-E872EBE78B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8F8DFE-120B-5247-A06F-B08968F6DA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8624" y="1888318"/>
            <a:ext cx="558216" cy="673765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FDC231-972B-A844-888F-A8BAA701879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35985" y="1854578"/>
            <a:ext cx="5885809" cy="673765"/>
          </a:xfrm>
        </p:spPr>
        <p:txBody>
          <a:bodyPr/>
          <a:lstStyle/>
          <a:p>
            <a:r>
              <a:rPr lang="en-US" dirty="0" err="1"/>
              <a:t>Pomanjkanje</a:t>
            </a:r>
            <a:r>
              <a:rPr lang="en-US" dirty="0"/>
              <a:t> </a:t>
            </a:r>
            <a:r>
              <a:rPr lang="en-US" dirty="0" err="1"/>
              <a:t>navdiha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858D67-DB24-3741-8BC0-A8816DD3D5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8604" y="2708555"/>
            <a:ext cx="558216" cy="673765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049F23-644A-0D49-B3D1-6D1FE06819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54429" y="2735697"/>
            <a:ext cx="5885809" cy="673765"/>
          </a:xfrm>
        </p:spPr>
        <p:txBody>
          <a:bodyPr/>
          <a:lstStyle/>
          <a:p>
            <a:r>
              <a:rPr lang="en-GB" dirty="0" err="1"/>
              <a:t>Pomanjkanje</a:t>
            </a:r>
            <a:r>
              <a:rPr lang="en-GB" dirty="0"/>
              <a:t> </a:t>
            </a:r>
            <a:r>
              <a:rPr lang="en-GB" dirty="0" err="1"/>
              <a:t>vizije</a:t>
            </a:r>
            <a:r>
              <a:rPr lang="en-GB" dirty="0"/>
              <a:t> in </a:t>
            </a:r>
            <a:r>
              <a:rPr lang="en-GB" dirty="0" err="1"/>
              <a:t>strategije</a:t>
            </a:r>
            <a:r>
              <a:rPr lang="en-GB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A912EF-084F-A74F-AEB6-D49C9824D1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76792" y="3641509"/>
            <a:ext cx="558216" cy="673765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C077DA-25C9-CF49-BD83-A3DC8BACCD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35984" y="3594205"/>
            <a:ext cx="5885809" cy="673765"/>
          </a:xfrm>
        </p:spPr>
        <p:txBody>
          <a:bodyPr/>
          <a:lstStyle/>
          <a:p>
            <a:r>
              <a:rPr lang="sl-SI" dirty="0"/>
              <a:t>P</a:t>
            </a:r>
            <a:r>
              <a:rPr lang="en-GB" dirty="0" err="1"/>
              <a:t>omanjkanje</a:t>
            </a:r>
            <a:r>
              <a:rPr lang="en-GB" dirty="0"/>
              <a:t> </a:t>
            </a:r>
            <a:r>
              <a:rPr lang="en-GB" dirty="0" err="1"/>
              <a:t>zaupanja</a:t>
            </a:r>
            <a:r>
              <a:rPr lang="en-GB" dirty="0"/>
              <a:t> v </a:t>
            </a:r>
            <a:r>
              <a:rPr lang="en-GB" dirty="0" err="1"/>
              <a:t>tehnologijo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692BF0-9D2E-D34D-9AD1-3AB3D3D793C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76792" y="4501260"/>
            <a:ext cx="558216" cy="673765"/>
          </a:xfrm>
        </p:spPr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99E47A-A23D-5E48-9930-E65A0AE0B4D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54429" y="4471280"/>
            <a:ext cx="5885809" cy="673765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/>
              <a:t>Pomanjkanje</a:t>
            </a:r>
            <a:r>
              <a:rPr lang="en-US" sz="2400" dirty="0"/>
              <a:t> </a:t>
            </a:r>
            <a:r>
              <a:rPr lang="sl-SI" sz="2400" dirty="0"/>
              <a:t>veščin</a:t>
            </a:r>
            <a:endParaRPr lang="en-US" sz="2400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9087664-BC66-4A34-8E8D-970C012A9398}"/>
              </a:ext>
            </a:extLst>
          </p:cNvPr>
          <p:cNvSpPr txBox="1">
            <a:spLocks/>
          </p:cNvSpPr>
          <p:nvPr/>
        </p:nvSpPr>
        <p:spPr>
          <a:xfrm>
            <a:off x="1454429" y="5333834"/>
            <a:ext cx="5885809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Pomanjkanje</a:t>
            </a:r>
            <a:r>
              <a:rPr lang="en-US" dirty="0"/>
              <a:t> </a:t>
            </a:r>
            <a:r>
              <a:rPr lang="en-US" dirty="0" err="1"/>
              <a:t>sredstev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93AA3A0-4073-4341-93B8-2A97AF0A8113}"/>
              </a:ext>
            </a:extLst>
          </p:cNvPr>
          <p:cNvSpPr txBox="1">
            <a:spLocks/>
          </p:cNvSpPr>
          <p:nvPr/>
        </p:nvSpPr>
        <p:spPr>
          <a:xfrm>
            <a:off x="1454429" y="6142509"/>
            <a:ext cx="5885809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err="1"/>
              <a:t>Študije</a:t>
            </a:r>
            <a:r>
              <a:rPr lang="en-GB" dirty="0"/>
              <a:t> </a:t>
            </a:r>
            <a:r>
              <a:rPr lang="en-GB" dirty="0" err="1"/>
              <a:t>primerov</a:t>
            </a:r>
            <a:r>
              <a:rPr lang="en-GB" dirty="0"/>
              <a:t> in </a:t>
            </a:r>
            <a:r>
              <a:rPr lang="en-GB" dirty="0" err="1"/>
              <a:t>uporabna</a:t>
            </a:r>
            <a:r>
              <a:rPr lang="en-GB" dirty="0"/>
              <a:t> </a:t>
            </a:r>
            <a:r>
              <a:rPr lang="en-GB" dirty="0" err="1"/>
              <a:t>orodja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936C7-CB51-47AC-812C-D57EC439D052}"/>
              </a:ext>
            </a:extLst>
          </p:cNvPr>
          <p:cNvCxnSpPr/>
          <p:nvPr/>
        </p:nvCxnSpPr>
        <p:spPr>
          <a:xfrm>
            <a:off x="450600" y="1727739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803D7A-9DD9-46C3-A131-98654123C8A3}"/>
              </a:ext>
            </a:extLst>
          </p:cNvPr>
          <p:cNvCxnSpPr/>
          <p:nvPr/>
        </p:nvCxnSpPr>
        <p:spPr>
          <a:xfrm>
            <a:off x="528624" y="6132185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B1A7FB2-1332-400B-9242-58DEDFE68038}"/>
              </a:ext>
            </a:extLst>
          </p:cNvPr>
          <p:cNvSpPr txBox="1">
            <a:spLocks/>
          </p:cNvSpPr>
          <p:nvPr/>
        </p:nvSpPr>
        <p:spPr>
          <a:xfrm>
            <a:off x="576792" y="5361011"/>
            <a:ext cx="558216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06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F65A1C5-D204-459C-B9F7-376D553E6108}"/>
              </a:ext>
            </a:extLst>
          </p:cNvPr>
          <p:cNvSpPr txBox="1">
            <a:spLocks/>
          </p:cNvSpPr>
          <p:nvPr/>
        </p:nvSpPr>
        <p:spPr>
          <a:xfrm>
            <a:off x="576792" y="6206011"/>
            <a:ext cx="558216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91532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20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2117" y="41964"/>
            <a:ext cx="6566492" cy="631527"/>
          </a:xfrm>
        </p:spPr>
        <p:txBody>
          <a:bodyPr/>
          <a:lstStyle/>
          <a:p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muzeji</a:t>
            </a:r>
            <a:r>
              <a:rPr lang="en-GB" dirty="0"/>
              <a:t> </a:t>
            </a:r>
            <a:r>
              <a:rPr lang="en-GB" dirty="0" err="1"/>
              <a:t>uporabljajo</a:t>
            </a:r>
            <a:r>
              <a:rPr lang="en-GB" dirty="0"/>
              <a:t> TikTok?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5614878" y="1580472"/>
            <a:ext cx="6652994" cy="405478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185309" y="905907"/>
            <a:ext cx="5903883" cy="4992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/>
              <a:t>TikTok je za </a:t>
            </a:r>
            <a:r>
              <a:rPr lang="en-GB" dirty="0" err="1"/>
              <a:t>pripravo</a:t>
            </a:r>
            <a:r>
              <a:rPr lang="en-GB" dirty="0"/>
              <a:t> </a:t>
            </a:r>
            <a:r>
              <a:rPr lang="en-GB" dirty="0" err="1"/>
              <a:t>izobraževalnih</a:t>
            </a:r>
            <a:r>
              <a:rPr lang="en-GB" dirty="0"/>
              <a:t> </a:t>
            </a:r>
            <a:r>
              <a:rPr lang="en-GB" dirty="0" err="1"/>
              <a:t>vsebin</a:t>
            </a:r>
            <a:r>
              <a:rPr lang="en-GB" dirty="0"/>
              <a:t> za </a:t>
            </a:r>
            <a:r>
              <a:rPr lang="en-GB" dirty="0" err="1"/>
              <a:t>platformo</a:t>
            </a:r>
            <a:r>
              <a:rPr lang="en-GB" dirty="0"/>
              <a:t> </a:t>
            </a:r>
            <a:r>
              <a:rPr lang="en-GB" dirty="0" err="1"/>
              <a:t>pridobil</a:t>
            </a:r>
            <a:r>
              <a:rPr lang="en-GB" dirty="0"/>
              <a:t> </a:t>
            </a:r>
            <a:r>
              <a:rPr lang="en-GB" dirty="0" err="1"/>
              <a:t>pomoč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sto</a:t>
            </a:r>
            <a:r>
              <a:rPr lang="en-GB" dirty="0"/>
              <a:t> </a:t>
            </a:r>
            <a:r>
              <a:rPr lang="en-GB" dirty="0" err="1"/>
              <a:t>strokovnjakov</a:t>
            </a:r>
            <a:r>
              <a:rPr lang="en-GB" dirty="0"/>
              <a:t> in </a:t>
            </a:r>
            <a:r>
              <a:rPr lang="en-GB" dirty="0" err="1"/>
              <a:t>institucij</a:t>
            </a:r>
            <a:r>
              <a:rPr lang="en-GB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 err="1"/>
              <a:t>Velikan</a:t>
            </a:r>
            <a:r>
              <a:rPr lang="en-GB" dirty="0"/>
              <a:t> </a:t>
            </a:r>
            <a:r>
              <a:rPr lang="en-GB" dirty="0" err="1"/>
              <a:t>družbenih</a:t>
            </a:r>
            <a:r>
              <a:rPr lang="en-GB" dirty="0"/>
              <a:t> </a:t>
            </a:r>
            <a:r>
              <a:rPr lang="en-GB" dirty="0" err="1"/>
              <a:t>medijev</a:t>
            </a:r>
            <a:r>
              <a:rPr lang="en-GB" dirty="0"/>
              <a:t> je </a:t>
            </a:r>
            <a:r>
              <a:rPr lang="en-GB" dirty="0" err="1"/>
              <a:t>napovedal</a:t>
            </a:r>
            <a:r>
              <a:rPr lang="en-GB" dirty="0"/>
              <a:t> </a:t>
            </a:r>
            <a:r>
              <a:rPr lang="en-GB" dirty="0" err="1"/>
              <a:t>začetek</a:t>
            </a:r>
            <a:r>
              <a:rPr lang="en-GB" dirty="0"/>
              <a:t> </a:t>
            </a:r>
            <a:r>
              <a:rPr lang="en-GB" dirty="0" err="1"/>
              <a:t>pobude</a:t>
            </a:r>
            <a:r>
              <a:rPr lang="en-GB" dirty="0"/>
              <a:t> #LearnOnTikTok, ki je del </a:t>
            </a:r>
            <a:r>
              <a:rPr lang="en-GB" dirty="0" err="1"/>
              <a:t>naložbe</a:t>
            </a:r>
            <a:r>
              <a:rPr lang="en-GB" dirty="0"/>
              <a:t> v </a:t>
            </a:r>
            <a:r>
              <a:rPr lang="en-GB" dirty="0" err="1"/>
              <a:t>višini</a:t>
            </a:r>
            <a:r>
              <a:rPr lang="en-GB" dirty="0"/>
              <a:t> 11,5 </a:t>
            </a:r>
            <a:r>
              <a:rPr lang="en-GB" dirty="0" err="1"/>
              <a:t>milijona</a:t>
            </a:r>
            <a:r>
              <a:rPr lang="en-GB" dirty="0"/>
              <a:t> </a:t>
            </a:r>
            <a:r>
              <a:rPr lang="en-GB" dirty="0" err="1"/>
              <a:t>funtov</a:t>
            </a:r>
            <a:r>
              <a:rPr lang="en-GB" dirty="0"/>
              <a:t>, ki </a:t>
            </a:r>
            <a:r>
              <a:rPr lang="en-GB" dirty="0" err="1"/>
              <a:t>bo</a:t>
            </a:r>
            <a:r>
              <a:rPr lang="en-GB" dirty="0"/>
              <a:t> </a:t>
            </a:r>
            <a:r>
              <a:rPr lang="en-GB" dirty="0" err="1"/>
              <a:t>razdeljena</a:t>
            </a:r>
            <a:r>
              <a:rPr lang="en-GB" dirty="0"/>
              <a:t> po </a:t>
            </a:r>
            <a:r>
              <a:rPr lang="en-GB" dirty="0" err="1"/>
              <a:t>vsej</a:t>
            </a:r>
            <a:r>
              <a:rPr lang="en-GB" dirty="0"/>
              <a:t> </a:t>
            </a:r>
            <a:r>
              <a:rPr lang="en-GB" dirty="0" err="1"/>
              <a:t>Evropi</a:t>
            </a:r>
            <a:r>
              <a:rPr lang="en-GB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 err="1"/>
              <a:t>Spoznajte</a:t>
            </a:r>
            <a:r>
              <a:rPr lang="en-GB" dirty="0"/>
              <a:t>,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muzeji</a:t>
            </a:r>
            <a:r>
              <a:rPr lang="en-GB" dirty="0"/>
              <a:t> v </a:t>
            </a:r>
            <a:r>
              <a:rPr lang="en-GB" dirty="0" err="1"/>
              <a:t>Angliji</a:t>
            </a:r>
            <a:r>
              <a:rPr lang="en-GB" dirty="0"/>
              <a:t> </a:t>
            </a:r>
            <a:r>
              <a:rPr lang="en-GB" dirty="0" err="1"/>
              <a:t>uporabljajo</a:t>
            </a:r>
            <a:r>
              <a:rPr lang="en-GB" dirty="0"/>
              <a:t> TikTok za </a:t>
            </a:r>
            <a:r>
              <a:rPr lang="en-GB" dirty="0" err="1"/>
              <a:t>doseganje</a:t>
            </a:r>
            <a:r>
              <a:rPr lang="en-GB" dirty="0"/>
              <a:t> </a:t>
            </a:r>
            <a:r>
              <a:rPr lang="en-GB" dirty="0" err="1"/>
              <a:t>širšega</a:t>
            </a:r>
            <a:r>
              <a:rPr lang="en-GB" dirty="0"/>
              <a:t> </a:t>
            </a:r>
            <a:r>
              <a:rPr lang="en-GB" dirty="0" err="1"/>
              <a:t>občinstva</a:t>
            </a:r>
            <a:r>
              <a:rPr lang="en-GB" dirty="0"/>
              <a:t>! To je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majhen</a:t>
            </a:r>
            <a:r>
              <a:rPr lang="en-GB" dirty="0"/>
              <a:t> </a:t>
            </a:r>
            <a:r>
              <a:rPr lang="en-GB" dirty="0" err="1"/>
              <a:t>korak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krepitvi</a:t>
            </a:r>
            <a:r>
              <a:rPr lang="en-GB" dirty="0"/>
              <a:t> </a:t>
            </a:r>
            <a:r>
              <a:rPr lang="en-GB" dirty="0" err="1"/>
              <a:t>vaše</a:t>
            </a:r>
            <a:r>
              <a:rPr lang="en-GB" dirty="0"/>
              <a:t> </a:t>
            </a:r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samozavesti</a:t>
            </a:r>
            <a:r>
              <a:rPr lang="en-GB" dirty="0"/>
              <a:t>... </a:t>
            </a:r>
            <a:r>
              <a:rPr lang="en-GB" dirty="0" err="1"/>
              <a:t>predstavljajte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, da </a:t>
            </a:r>
            <a:r>
              <a:rPr lang="en-GB" dirty="0" err="1"/>
              <a:t>obvladate</a:t>
            </a:r>
            <a:r>
              <a:rPr lang="en-GB" dirty="0"/>
              <a:t> </a:t>
            </a:r>
            <a:r>
              <a:rPr lang="en-GB" dirty="0" err="1"/>
              <a:t>eno</a:t>
            </a:r>
            <a:r>
              <a:rPr lang="en-GB" dirty="0"/>
              <a:t> </a:t>
            </a:r>
            <a:r>
              <a:rPr lang="en-GB" dirty="0" err="1"/>
              <a:t>najbolj</a:t>
            </a:r>
            <a:r>
              <a:rPr lang="en-GB" dirty="0"/>
              <a:t> </a:t>
            </a:r>
            <a:r>
              <a:rPr lang="en-GB" dirty="0" err="1"/>
              <a:t>trendovskih</a:t>
            </a:r>
            <a:r>
              <a:rPr lang="sl-SI" dirty="0"/>
              <a:t> orodij</a:t>
            </a:r>
            <a:r>
              <a:rPr lang="en-GB" dirty="0"/>
              <a:t> </a:t>
            </a:r>
            <a:r>
              <a:rPr lang="en-GB" dirty="0" err="1"/>
              <a:t>digitalnih</a:t>
            </a:r>
            <a:r>
              <a:rPr lang="en-GB" dirty="0"/>
              <a:t>/</a:t>
            </a:r>
            <a:r>
              <a:rPr lang="sl-SI" dirty="0"/>
              <a:t>družbenih</a:t>
            </a:r>
            <a:r>
              <a:rPr lang="en-GB" dirty="0"/>
              <a:t> </a:t>
            </a:r>
            <a:r>
              <a:rPr lang="en-GB" dirty="0" err="1"/>
              <a:t>medijev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svetu</a:t>
            </a:r>
            <a:r>
              <a:rPr lang="en-GB" dirty="0"/>
              <a:t>!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82A96B9-3312-4512-9704-BC7F35B2F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5" y="1939175"/>
            <a:ext cx="4784651" cy="29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959E8C-EEDF-4E9D-A8F2-1A76BBF33002}"/>
              </a:ext>
            </a:extLst>
          </p:cNvPr>
          <p:cNvSpPr/>
          <p:nvPr/>
        </p:nvSpPr>
        <p:spPr>
          <a:xfrm>
            <a:off x="0" y="96607"/>
            <a:ext cx="2083981" cy="631527"/>
          </a:xfrm>
          <a:prstGeom prst="rect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DF40FD-6110-4802-BED2-CDF3C4D396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21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E7B1A-AA19-4190-B5AB-40899ADA8E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96606" y="96607"/>
            <a:ext cx="8786827" cy="631527"/>
          </a:xfrm>
        </p:spPr>
        <p:txBody>
          <a:bodyPr/>
          <a:lstStyle/>
          <a:p>
            <a:r>
              <a:rPr lang="en-GB" sz="2800" dirty="0" err="1"/>
              <a:t>Izziv</a:t>
            </a:r>
            <a:r>
              <a:rPr lang="en-GB" sz="2800" dirty="0"/>
              <a:t>... </a:t>
            </a:r>
            <a:r>
              <a:rPr lang="en-GB" sz="2800" dirty="0" err="1"/>
              <a:t>Ustvarite</a:t>
            </a:r>
            <a:r>
              <a:rPr lang="en-GB" sz="2800" dirty="0"/>
              <a:t> </a:t>
            </a:r>
            <a:r>
              <a:rPr lang="en-GB" sz="2800" dirty="0" err="1"/>
              <a:t>račun</a:t>
            </a:r>
            <a:r>
              <a:rPr lang="en-GB" sz="2800" dirty="0"/>
              <a:t> TikTok in </a:t>
            </a:r>
            <a:r>
              <a:rPr lang="en-GB" sz="2800" dirty="0" err="1"/>
              <a:t>videoposnetek</a:t>
            </a:r>
            <a:r>
              <a:rPr lang="en-GB" sz="2800" dirty="0"/>
              <a:t> za </a:t>
            </a:r>
            <a:r>
              <a:rPr lang="en-GB" sz="2800" dirty="0" err="1"/>
              <a:t>svojo</a:t>
            </a:r>
            <a:r>
              <a:rPr lang="en-GB" sz="2800" dirty="0"/>
              <a:t> </a:t>
            </a:r>
            <a:r>
              <a:rPr lang="en-GB" sz="2800" dirty="0" err="1"/>
              <a:t>kulturno</a:t>
            </a:r>
            <a:r>
              <a:rPr lang="en-GB" sz="2800" dirty="0"/>
              <a:t> </a:t>
            </a:r>
            <a:r>
              <a:rPr lang="en-GB" sz="2800" dirty="0" err="1"/>
              <a:t>dediščino</a:t>
            </a:r>
            <a:r>
              <a:rPr lang="en-GB" sz="2800" dirty="0"/>
              <a:t>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618D5-6B5D-49DA-8FC5-91114E3648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136" y="1329070"/>
            <a:ext cx="11345727" cy="4797642"/>
          </a:xfrm>
          <a:solidFill>
            <a:srgbClr val="E43794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8FD2D2E-468F-402D-A8A2-1E337F339E7F}"/>
              </a:ext>
            </a:extLst>
          </p:cNvPr>
          <p:cNvSpPr txBox="1">
            <a:spLocks/>
          </p:cNvSpPr>
          <p:nvPr/>
        </p:nvSpPr>
        <p:spPr>
          <a:xfrm>
            <a:off x="112625" y="227097"/>
            <a:ext cx="11260668" cy="63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dirty="0">
                <a:solidFill>
                  <a:schemeClr val="bg1"/>
                </a:solidFill>
              </a:rPr>
              <a:t>VAJA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C7A49-ED9F-4E51-B7E7-7D92CCC278BC}"/>
              </a:ext>
            </a:extLst>
          </p:cNvPr>
          <p:cNvSpPr txBox="1"/>
          <p:nvPr/>
        </p:nvSpPr>
        <p:spPr>
          <a:xfrm>
            <a:off x="548561" y="1493444"/>
            <a:ext cx="4342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Ustvarjanje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računa</a:t>
            </a:r>
            <a:r>
              <a:rPr lang="en-GB" sz="2400" b="1" dirty="0">
                <a:solidFill>
                  <a:schemeClr val="bg1"/>
                </a:solidFill>
              </a:rPr>
              <a:t>:</a:t>
            </a:r>
          </a:p>
          <a:p>
            <a:r>
              <a:rPr lang="en-GB" sz="2400" dirty="0">
                <a:solidFill>
                  <a:schemeClr val="bg1"/>
                </a:solidFill>
              </a:rPr>
              <a:t>1. </a:t>
            </a:r>
            <a:r>
              <a:rPr lang="en-GB" sz="2400" dirty="0" err="1">
                <a:solidFill>
                  <a:schemeClr val="bg1"/>
                </a:solidFill>
              </a:rPr>
              <a:t>Prenesite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aplikacijo</a:t>
            </a:r>
            <a:r>
              <a:rPr lang="en-GB" sz="2400" dirty="0">
                <a:solidFill>
                  <a:schemeClr val="bg1"/>
                </a:solidFill>
              </a:rPr>
              <a:t> TikTok </a:t>
            </a:r>
            <a:r>
              <a:rPr lang="en-GB" sz="2400" dirty="0" err="1">
                <a:solidFill>
                  <a:schemeClr val="bg1"/>
                </a:solidFill>
              </a:rPr>
              <a:t>iz</a:t>
            </a:r>
            <a:r>
              <a:rPr lang="en-GB" sz="2400" dirty="0">
                <a:solidFill>
                  <a:schemeClr val="bg1"/>
                </a:solidFill>
              </a:rPr>
              <a:t> Google Play </a:t>
            </a:r>
            <a:r>
              <a:rPr lang="en-GB" sz="2400" dirty="0" err="1">
                <a:solidFill>
                  <a:schemeClr val="bg1"/>
                </a:solidFill>
              </a:rPr>
              <a:t>ali</a:t>
            </a:r>
            <a:r>
              <a:rPr lang="en-GB" sz="2400" dirty="0">
                <a:solidFill>
                  <a:schemeClr val="bg1"/>
                </a:solidFill>
              </a:rPr>
              <a:t> App Store.</a:t>
            </a:r>
          </a:p>
          <a:p>
            <a:r>
              <a:rPr lang="en-GB" sz="2400" dirty="0">
                <a:solidFill>
                  <a:schemeClr val="bg1"/>
                </a:solidFill>
              </a:rPr>
              <a:t>2. </a:t>
            </a:r>
            <a:r>
              <a:rPr lang="en-GB" sz="2400" dirty="0" err="1">
                <a:solidFill>
                  <a:schemeClr val="bg1"/>
                </a:solidFill>
              </a:rPr>
              <a:t>Odprite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aplikacijo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3. </a:t>
            </a:r>
            <a:r>
              <a:rPr lang="sl-SI" sz="2400" dirty="0">
                <a:solidFill>
                  <a:schemeClr val="bg1"/>
                </a:solidFill>
              </a:rPr>
              <a:t>Tapnite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Profil</a:t>
            </a:r>
            <a:r>
              <a:rPr lang="en-GB" sz="2400" dirty="0">
                <a:solidFill>
                  <a:schemeClr val="bg1"/>
                </a:solidFill>
              </a:rPr>
              <a:t> v </a:t>
            </a:r>
            <a:r>
              <a:rPr lang="en-GB" sz="2400" dirty="0" err="1">
                <a:solidFill>
                  <a:schemeClr val="bg1"/>
                </a:solidFill>
              </a:rPr>
              <a:t>spodnjem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desnem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kotu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4. </a:t>
            </a:r>
            <a:r>
              <a:rPr lang="en-GB" sz="2400" dirty="0" err="1">
                <a:solidFill>
                  <a:schemeClr val="bg1"/>
                </a:solidFill>
              </a:rPr>
              <a:t>Izberite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način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prijave</a:t>
            </a:r>
            <a:r>
              <a:rPr lang="en-GB" sz="2400" dirty="0">
                <a:solidFill>
                  <a:schemeClr val="bg1"/>
                </a:solidFill>
              </a:rPr>
              <a:t> - za </a:t>
            </a:r>
            <a:r>
              <a:rPr lang="en-GB" sz="2400" dirty="0" err="1">
                <a:solidFill>
                  <a:schemeClr val="bg1"/>
                </a:solidFill>
              </a:rPr>
              <a:t>prijavo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potrebujete</a:t>
            </a:r>
            <a:r>
              <a:rPr lang="en-GB" sz="2400" dirty="0">
                <a:solidFill>
                  <a:schemeClr val="bg1"/>
                </a:solidFill>
              </a:rPr>
              <a:t> e-</a:t>
            </a:r>
            <a:r>
              <a:rPr lang="en-GB" sz="2400" dirty="0" err="1">
                <a:solidFill>
                  <a:schemeClr val="bg1"/>
                </a:solidFill>
              </a:rPr>
              <a:t>poštn</a:t>
            </a:r>
            <a:r>
              <a:rPr lang="sl-SI" sz="2400" dirty="0">
                <a:solidFill>
                  <a:schemeClr val="bg1"/>
                </a:solidFill>
              </a:rPr>
              <a:t>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sl-SI" sz="2400" dirty="0">
                <a:solidFill>
                  <a:schemeClr val="bg1"/>
                </a:solidFill>
              </a:rPr>
              <a:t>naslov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ali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telefonsko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številko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EF4DD-B5B2-4902-AEE6-86C1AD750BE6}"/>
              </a:ext>
            </a:extLst>
          </p:cNvPr>
          <p:cNvSpPr txBox="1"/>
          <p:nvPr/>
        </p:nvSpPr>
        <p:spPr>
          <a:xfrm>
            <a:off x="5742959" y="1493444"/>
            <a:ext cx="62753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Ustvarjanje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videoposnetka</a:t>
            </a:r>
            <a:r>
              <a:rPr lang="en-GB" sz="2400" b="1" dirty="0">
                <a:solidFill>
                  <a:schemeClr val="bg1"/>
                </a:solidFill>
              </a:rPr>
              <a:t>:</a:t>
            </a:r>
          </a:p>
          <a:p>
            <a:r>
              <a:rPr lang="en-GB" sz="2400" dirty="0">
                <a:solidFill>
                  <a:schemeClr val="bg1"/>
                </a:solidFill>
              </a:rPr>
              <a:t>1. </a:t>
            </a:r>
            <a:r>
              <a:rPr lang="en-GB" sz="2400" dirty="0" err="1">
                <a:solidFill>
                  <a:schemeClr val="bg1"/>
                </a:solidFill>
              </a:rPr>
              <a:t>Tapnite</a:t>
            </a:r>
            <a:r>
              <a:rPr lang="en-GB" sz="2400" dirty="0">
                <a:solidFill>
                  <a:schemeClr val="bg1"/>
                </a:solidFill>
              </a:rPr>
              <a:t> + </a:t>
            </a:r>
            <a:r>
              <a:rPr lang="en-GB" sz="2400" dirty="0" err="1">
                <a:solidFill>
                  <a:schemeClr val="bg1"/>
                </a:solidFill>
              </a:rPr>
              <a:t>na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dnu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zaslona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2. </a:t>
            </a:r>
            <a:r>
              <a:rPr lang="en-GB" sz="2400" dirty="0" err="1">
                <a:solidFill>
                  <a:schemeClr val="bg1"/>
                </a:solidFill>
              </a:rPr>
              <a:t>Prenesite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vsebino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iz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knjižnice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sl-SI" sz="2400" dirty="0">
                <a:solidFill>
                  <a:schemeClr val="bg1"/>
                </a:solidFill>
              </a:rPr>
              <a:t>vaše </a:t>
            </a:r>
            <a:r>
              <a:rPr lang="en-GB" sz="2400" dirty="0" err="1">
                <a:solidFill>
                  <a:schemeClr val="bg1"/>
                </a:solidFill>
              </a:rPr>
              <a:t>naprave</a:t>
            </a:r>
            <a:endParaRPr lang="sl-SI" sz="2400" dirty="0">
              <a:solidFill>
                <a:schemeClr val="bg1"/>
              </a:solidFill>
            </a:endParaRPr>
          </a:p>
          <a:p>
            <a:r>
              <a:rPr lang="en-GB" sz="2400" dirty="0" err="1">
                <a:solidFill>
                  <a:schemeClr val="bg1"/>
                </a:solidFill>
              </a:rPr>
              <a:t>ali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uporabite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kamero</a:t>
            </a:r>
            <a:r>
              <a:rPr lang="en-GB" sz="2400" dirty="0">
                <a:solidFill>
                  <a:schemeClr val="bg1"/>
                </a:solidFill>
              </a:rPr>
              <a:t> TikTok.</a:t>
            </a:r>
          </a:p>
          <a:p>
            <a:r>
              <a:rPr lang="en-GB" sz="2400" dirty="0">
                <a:solidFill>
                  <a:schemeClr val="bg1"/>
                </a:solidFill>
              </a:rPr>
              <a:t>3. </a:t>
            </a:r>
            <a:r>
              <a:rPr lang="en-GB" sz="2400" dirty="0" err="1">
                <a:solidFill>
                  <a:schemeClr val="bg1"/>
                </a:solidFill>
              </a:rPr>
              <a:t>Dodajte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zvoke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učinke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filtre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ali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druga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orodja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kamere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4. </a:t>
            </a:r>
            <a:r>
              <a:rPr lang="en-GB" sz="2400" dirty="0" err="1">
                <a:solidFill>
                  <a:schemeClr val="bg1"/>
                </a:solidFill>
              </a:rPr>
              <a:t>Svoj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videoposnetek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začnite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snemati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tako</a:t>
            </a:r>
            <a:r>
              <a:rPr lang="en-GB" sz="2400" dirty="0">
                <a:solidFill>
                  <a:schemeClr val="bg1"/>
                </a:solidFill>
              </a:rPr>
              <a:t>, da </a:t>
            </a:r>
            <a:r>
              <a:rPr lang="en-GB" sz="2400" dirty="0" err="1">
                <a:solidFill>
                  <a:schemeClr val="bg1"/>
                </a:solidFill>
              </a:rPr>
              <a:t>pritisnete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gumb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Snemanje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5. </a:t>
            </a:r>
            <a:r>
              <a:rPr lang="en-GB" sz="2400" dirty="0" err="1">
                <a:solidFill>
                  <a:schemeClr val="bg1"/>
                </a:solidFill>
              </a:rPr>
              <a:t>Posnemite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svojo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vsebino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6. </a:t>
            </a:r>
            <a:r>
              <a:rPr lang="en-GB" sz="2400" dirty="0" err="1">
                <a:solidFill>
                  <a:schemeClr val="bg1"/>
                </a:solidFill>
              </a:rPr>
              <a:t>Tapnite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kljukico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7. </a:t>
            </a:r>
            <a:r>
              <a:rPr lang="pl-PL" sz="2400" dirty="0">
                <a:solidFill>
                  <a:schemeClr val="bg1"/>
                </a:solidFill>
              </a:rPr>
              <a:t>Dodatno uredite stran z objavo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r>
              <a:rPr lang="en-GB" sz="2400" dirty="0">
                <a:solidFill>
                  <a:schemeClr val="bg1"/>
                </a:solidFill>
              </a:rPr>
              <a:t>8. </a:t>
            </a:r>
            <a:r>
              <a:rPr lang="en-GB" sz="2400" dirty="0" err="1">
                <a:solidFill>
                  <a:schemeClr val="bg1"/>
                </a:solidFill>
              </a:rPr>
              <a:t>Objavite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sl-SI" sz="2400" dirty="0">
                <a:solidFill>
                  <a:schemeClr val="bg1"/>
                </a:solidFill>
              </a:rPr>
              <a:t>svoj </a:t>
            </a:r>
            <a:r>
              <a:rPr lang="en-GB" sz="2400" dirty="0" err="1">
                <a:solidFill>
                  <a:schemeClr val="bg1"/>
                </a:solidFill>
              </a:rPr>
              <a:t>videoposnetek</a:t>
            </a:r>
            <a:r>
              <a:rPr lang="en-GB" sz="24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972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22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en-GB" sz="4800" dirty="0" err="1"/>
              <a:t>Pomanjkanje</a:t>
            </a:r>
            <a:r>
              <a:rPr lang="en-GB" sz="4800" dirty="0"/>
              <a:t> </a:t>
            </a:r>
            <a:r>
              <a:rPr lang="sl-SI" sz="4800" dirty="0"/>
              <a:t>veščin</a:t>
            </a:r>
            <a:endParaRPr lang="en-GB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61B3B2-780E-436F-881C-C984B752A289}"/>
              </a:ext>
            </a:extLst>
          </p:cNvPr>
          <p:cNvSpPr/>
          <p:nvPr/>
        </p:nvSpPr>
        <p:spPr>
          <a:xfrm>
            <a:off x="1" y="0"/>
            <a:ext cx="12192000" cy="746470"/>
          </a:xfrm>
          <a:prstGeom prst="rect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ECA0379-0801-964E-A127-498347FEB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62890" y="151011"/>
            <a:ext cx="12192002" cy="631527"/>
          </a:xfrm>
        </p:spPr>
        <p:txBody>
          <a:bodyPr>
            <a:normAutofit/>
          </a:bodyPr>
          <a:lstStyle/>
          <a:p>
            <a:r>
              <a:rPr lang="en-US" b="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Vrzeli</a:t>
            </a:r>
            <a:r>
              <a:rPr lang="en-US" b="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 </a:t>
            </a:r>
            <a:r>
              <a:rPr lang="en-US" b="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ključnih</a:t>
            </a:r>
            <a:r>
              <a:rPr lang="en-US" b="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sl-SI" b="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veščinah</a:t>
            </a:r>
            <a:endParaRPr lang="en-US" b="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D6DE4F-0B97-2143-8293-B5A682467E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455" y="700751"/>
            <a:ext cx="11472958" cy="4571196"/>
          </a:xfrm>
        </p:spPr>
        <p:txBody>
          <a:bodyPr/>
          <a:lstStyle/>
          <a:p>
            <a:pPr algn="just"/>
            <a:r>
              <a:rPr lang="en-GB" dirty="0" err="1"/>
              <a:t>Veči</a:t>
            </a:r>
            <a:r>
              <a:rPr lang="sl-SI" dirty="0"/>
              <a:t>na </a:t>
            </a:r>
            <a:r>
              <a:rPr lang="en-GB" dirty="0" err="1"/>
              <a:t>organizacij</a:t>
            </a:r>
            <a:r>
              <a:rPr lang="sl-SI" dirty="0"/>
              <a:t> za dediščino</a:t>
            </a:r>
            <a:r>
              <a:rPr lang="en-GB" dirty="0"/>
              <a:t> </a:t>
            </a:r>
            <a:r>
              <a:rPr lang="en-GB" b="1" dirty="0" err="1"/>
              <a:t>nima</a:t>
            </a:r>
            <a:r>
              <a:rPr lang="en-GB" b="1" dirty="0"/>
              <a:t> </a:t>
            </a:r>
            <a:r>
              <a:rPr lang="en-GB" b="1" dirty="0" err="1"/>
              <a:t>namenskega</a:t>
            </a:r>
            <a:r>
              <a:rPr lang="en-GB" b="1" dirty="0"/>
              <a:t> </a:t>
            </a:r>
            <a:r>
              <a:rPr lang="en-GB" b="1" dirty="0" err="1"/>
              <a:t>ali</a:t>
            </a:r>
            <a:r>
              <a:rPr lang="en-GB" b="1" dirty="0"/>
              <a:t> </a:t>
            </a:r>
            <a:r>
              <a:rPr lang="en-GB" b="1" dirty="0" err="1"/>
              <a:t>splošnega</a:t>
            </a:r>
            <a:r>
              <a:rPr lang="en-GB" b="1" dirty="0"/>
              <a:t> </a:t>
            </a:r>
            <a:r>
              <a:rPr lang="en-GB" b="1" dirty="0" err="1"/>
              <a:t>osebja</a:t>
            </a:r>
            <a:r>
              <a:rPr lang="en-GB" dirty="0"/>
              <a:t>, ki bi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usposobljeno</a:t>
            </a:r>
            <a:r>
              <a:rPr lang="en-GB" dirty="0"/>
              <a:t> za </a:t>
            </a:r>
            <a:r>
              <a:rPr lang="en-GB" dirty="0" err="1"/>
              <a:t>tehnologijo</a:t>
            </a:r>
            <a:r>
              <a:rPr lang="en-GB" dirty="0"/>
              <a:t> in </a:t>
            </a:r>
            <a:r>
              <a:rPr lang="en-GB" dirty="0" err="1"/>
              <a:t>upravljanje</a:t>
            </a:r>
            <a:r>
              <a:rPr lang="en-GB" dirty="0"/>
              <a:t> </a:t>
            </a:r>
            <a:r>
              <a:rPr lang="en-GB" dirty="0" err="1"/>
              <a:t>digitalnih</a:t>
            </a:r>
            <a:r>
              <a:rPr lang="en-GB" dirty="0"/>
              <a:t> </a:t>
            </a:r>
            <a:r>
              <a:rPr lang="en-GB" dirty="0" err="1"/>
              <a:t>projektov</a:t>
            </a:r>
            <a:r>
              <a:rPr lang="en-GB" dirty="0"/>
              <a:t>.  To je </a:t>
            </a:r>
            <a:r>
              <a:rPr lang="en-GB" dirty="0" err="1"/>
              <a:t>ena</a:t>
            </a:r>
            <a:r>
              <a:rPr lang="en-GB" dirty="0"/>
              <a:t> </a:t>
            </a:r>
            <a:r>
              <a:rPr lang="en-GB" dirty="0" err="1"/>
              <a:t>največjih</a:t>
            </a:r>
            <a:r>
              <a:rPr lang="en-GB" dirty="0"/>
              <a:t> </a:t>
            </a:r>
            <a:r>
              <a:rPr lang="en-GB" dirty="0" err="1"/>
              <a:t>ovir</a:t>
            </a:r>
            <a:r>
              <a:rPr lang="en-GB" dirty="0"/>
              <a:t> za </a:t>
            </a:r>
            <a:r>
              <a:rPr lang="en-GB" dirty="0" err="1"/>
              <a:t>rast</a:t>
            </a:r>
            <a:r>
              <a:rPr lang="en-GB" dirty="0"/>
              <a:t> </a:t>
            </a:r>
            <a:r>
              <a:rPr lang="en-GB" dirty="0" err="1"/>
              <a:t>občinstva</a:t>
            </a:r>
            <a:r>
              <a:rPr lang="en-GB" dirty="0"/>
              <a:t> in </a:t>
            </a:r>
            <a:r>
              <a:rPr lang="en-GB" dirty="0" err="1"/>
              <a:t>prihodkov</a:t>
            </a:r>
            <a:r>
              <a:rPr lang="en-GB" dirty="0"/>
              <a:t>. </a:t>
            </a:r>
          </a:p>
          <a:p>
            <a:pPr algn="just"/>
            <a:r>
              <a:rPr lang="en-GB" dirty="0" err="1"/>
              <a:t>Organizacije</a:t>
            </a:r>
            <a:r>
              <a:rPr lang="en-GB" dirty="0"/>
              <a:t> in </a:t>
            </a:r>
            <a:r>
              <a:rPr lang="en-GB" dirty="0" err="1"/>
              <a:t>podjetja</a:t>
            </a:r>
            <a:r>
              <a:rPr lang="en-GB" dirty="0"/>
              <a:t>, ki se </a:t>
            </a:r>
            <a:r>
              <a:rPr lang="en-GB" dirty="0" err="1"/>
              <a:t>ukvarjajo</a:t>
            </a:r>
            <a:r>
              <a:rPr lang="en-GB" dirty="0"/>
              <a:t> s </a:t>
            </a:r>
            <a:r>
              <a:rPr lang="en-GB" dirty="0" err="1"/>
              <a:t>kulturno</a:t>
            </a:r>
            <a:r>
              <a:rPr lang="en-GB" dirty="0"/>
              <a:t> </a:t>
            </a:r>
            <a:r>
              <a:rPr lang="en-GB" dirty="0" err="1"/>
              <a:t>dediščino</a:t>
            </a:r>
            <a:r>
              <a:rPr lang="en-GB" dirty="0"/>
              <a:t>, </a:t>
            </a:r>
            <a:r>
              <a:rPr lang="en-GB" dirty="0" err="1"/>
              <a:t>bodo</a:t>
            </a:r>
            <a:r>
              <a:rPr lang="en-GB" dirty="0"/>
              <a:t> </a:t>
            </a:r>
            <a:r>
              <a:rPr lang="en-GB" dirty="0" err="1"/>
              <a:t>potreboval</a:t>
            </a:r>
            <a:r>
              <a:rPr lang="sl-SI" dirty="0"/>
              <a:t>a</a:t>
            </a:r>
            <a:r>
              <a:rPr lang="en-GB" dirty="0"/>
              <a:t> </a:t>
            </a:r>
            <a:r>
              <a:rPr lang="en-GB" dirty="0" err="1"/>
              <a:t>veščine</a:t>
            </a:r>
            <a:r>
              <a:rPr lang="en-GB" dirty="0"/>
              <a:t> </a:t>
            </a:r>
            <a:r>
              <a:rPr lang="en-GB" dirty="0" err="1"/>
              <a:t>digitalnega</a:t>
            </a:r>
            <a:r>
              <a:rPr lang="en-GB" dirty="0"/>
              <a:t> </a:t>
            </a:r>
            <a:r>
              <a:rPr lang="en-GB" dirty="0" err="1"/>
              <a:t>kuriranja</a:t>
            </a:r>
            <a:r>
              <a:rPr lang="en-GB" dirty="0"/>
              <a:t> in </a:t>
            </a:r>
            <a:r>
              <a:rPr lang="en-GB" dirty="0" err="1"/>
              <a:t>ustvarjanja</a:t>
            </a:r>
            <a:r>
              <a:rPr lang="en-GB" dirty="0"/>
              <a:t> </a:t>
            </a:r>
            <a:r>
              <a:rPr lang="en-GB" dirty="0" err="1"/>
              <a:t>vsebin</a:t>
            </a:r>
            <a:r>
              <a:rPr lang="en-GB" dirty="0"/>
              <a:t> za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uporabnike</a:t>
            </a:r>
            <a:r>
              <a:rPr lang="en-GB" dirty="0"/>
              <a:t>. </a:t>
            </a:r>
            <a:r>
              <a:rPr lang="en-GB" b="1" dirty="0" err="1"/>
              <a:t>Digitalno</a:t>
            </a:r>
            <a:r>
              <a:rPr lang="en-GB" b="1" dirty="0"/>
              <a:t> </a:t>
            </a:r>
            <a:r>
              <a:rPr lang="en-GB" b="1" dirty="0" err="1"/>
              <a:t>usposobljeni</a:t>
            </a:r>
            <a:r>
              <a:rPr lang="sl-SI" b="1" dirty="0"/>
              <a:t> in</a:t>
            </a:r>
            <a:r>
              <a:rPr lang="en-GB" b="1" dirty="0"/>
              <a:t> </a:t>
            </a:r>
            <a:r>
              <a:rPr lang="en-GB" b="1" dirty="0" err="1"/>
              <a:t>nadarjeni</a:t>
            </a:r>
            <a:r>
              <a:rPr lang="en-GB" b="1" dirty="0"/>
              <a:t> </a:t>
            </a:r>
            <a:r>
              <a:rPr lang="en-GB" b="1" dirty="0" err="1"/>
              <a:t>ljudje</a:t>
            </a:r>
            <a:r>
              <a:rPr lang="en-GB" dirty="0"/>
              <a:t> so </a:t>
            </a:r>
            <a:r>
              <a:rPr lang="en-GB" dirty="0" err="1"/>
              <a:t>zdaj</a:t>
            </a:r>
            <a:r>
              <a:rPr lang="en-GB" dirty="0"/>
              <a:t> </a:t>
            </a:r>
            <a:r>
              <a:rPr lang="en-GB" dirty="0" err="1"/>
              <a:t>bistveno</a:t>
            </a:r>
            <a:r>
              <a:rPr lang="en-GB" dirty="0"/>
              <a:t> </a:t>
            </a:r>
            <a:r>
              <a:rPr lang="en-GB" dirty="0" err="1"/>
              <a:t>sredstvo</a:t>
            </a:r>
            <a:r>
              <a:rPr lang="en-GB" dirty="0"/>
              <a:t> za </a:t>
            </a:r>
            <a:r>
              <a:rPr lang="en-GB" dirty="0" err="1"/>
              <a:t>vašo</a:t>
            </a:r>
            <a:r>
              <a:rPr lang="en-GB" dirty="0"/>
              <a:t> </a:t>
            </a:r>
            <a:r>
              <a:rPr lang="en-GB" dirty="0" err="1"/>
              <a:t>organizacijo</a:t>
            </a:r>
            <a:r>
              <a:rPr lang="en-GB" dirty="0"/>
              <a:t> in </a:t>
            </a:r>
            <a:r>
              <a:rPr lang="en-GB" dirty="0" err="1"/>
              <a:t>njihovo</a:t>
            </a:r>
            <a:r>
              <a:rPr lang="en-GB" dirty="0"/>
              <a:t> </a:t>
            </a:r>
            <a:r>
              <a:rPr lang="en-GB" dirty="0" err="1"/>
              <a:t>znanje</a:t>
            </a:r>
            <a:r>
              <a:rPr lang="en-GB" dirty="0"/>
              <a:t> je </a:t>
            </a:r>
            <a:r>
              <a:rPr lang="sl-SI" dirty="0"/>
              <a:t>enako</a:t>
            </a:r>
            <a:r>
              <a:rPr lang="en-GB" dirty="0"/>
              <a:t> </a:t>
            </a:r>
            <a:r>
              <a:rPr lang="en-GB" dirty="0" err="1"/>
              <a:t>pomembno</a:t>
            </a:r>
            <a:r>
              <a:rPr lang="en-GB" dirty="0"/>
              <a:t> za </a:t>
            </a:r>
            <a:r>
              <a:rPr lang="en-GB" dirty="0" err="1"/>
              <a:t>vaš</a:t>
            </a:r>
            <a:r>
              <a:rPr lang="en-GB" dirty="0"/>
              <a:t> </a:t>
            </a:r>
            <a:r>
              <a:rPr lang="en-GB" dirty="0" err="1"/>
              <a:t>uspeh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strokovno</a:t>
            </a:r>
            <a:r>
              <a:rPr lang="en-GB" dirty="0"/>
              <a:t> </a:t>
            </a:r>
            <a:r>
              <a:rPr lang="en-GB" dirty="0" err="1"/>
              <a:t>znanje</a:t>
            </a:r>
            <a:r>
              <a:rPr lang="en-GB" dirty="0"/>
              <a:t> o </a:t>
            </a:r>
            <a:r>
              <a:rPr lang="en-GB" dirty="0" err="1"/>
              <a:t>dediščini</a:t>
            </a:r>
            <a:r>
              <a:rPr lang="en-GB" dirty="0"/>
              <a:t>, ki ga </a:t>
            </a:r>
            <a:r>
              <a:rPr lang="en-GB" dirty="0" err="1"/>
              <a:t>cenite</a:t>
            </a:r>
            <a:r>
              <a:rPr lang="en-GB" dirty="0"/>
              <a:t> in </a:t>
            </a:r>
            <a:r>
              <a:rPr lang="en-GB" dirty="0" err="1"/>
              <a:t>kopičite</a:t>
            </a:r>
            <a:r>
              <a:rPr lang="sl-SI" dirty="0"/>
              <a:t>.</a:t>
            </a:r>
            <a:endParaRPr lang="en-GB" dirty="0"/>
          </a:p>
          <a:p>
            <a:pPr algn="just"/>
            <a:r>
              <a:rPr lang="sl-SI" dirty="0"/>
              <a:t>Tri </a:t>
            </a:r>
            <a:r>
              <a:rPr lang="sl-SI" b="1" u="sng" dirty="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najpogostejše vrzeli v veščinah</a:t>
            </a:r>
            <a:r>
              <a:rPr lang="sl-SI" b="1" dirty="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dirty="0"/>
              <a:t>so</a:t>
            </a:r>
            <a:r>
              <a:rPr lang="en-GB" dirty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err="1"/>
              <a:t>Oblikovanje</a:t>
            </a:r>
            <a:r>
              <a:rPr lang="en-GB" dirty="0"/>
              <a:t> </a:t>
            </a:r>
            <a:r>
              <a:rPr lang="en-GB" dirty="0" err="1"/>
              <a:t>izkušenj</a:t>
            </a:r>
            <a:endParaRPr lang="sl-SI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l-SI" dirty="0"/>
              <a:t>P</a:t>
            </a:r>
            <a:r>
              <a:rPr lang="en-GB" dirty="0" err="1"/>
              <a:t>rojektno</a:t>
            </a:r>
            <a:r>
              <a:rPr lang="en-GB" dirty="0"/>
              <a:t> </a:t>
            </a:r>
            <a:r>
              <a:rPr lang="en-GB" dirty="0" err="1"/>
              <a:t>vodenje</a:t>
            </a:r>
            <a:r>
              <a:rPr lang="en-GB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l-SI" dirty="0"/>
              <a:t>U</a:t>
            </a:r>
            <a:r>
              <a:rPr lang="en-GB" dirty="0" err="1"/>
              <a:t>poraba</a:t>
            </a:r>
            <a:r>
              <a:rPr lang="en-GB" dirty="0"/>
              <a:t> </a:t>
            </a:r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tehnologije</a:t>
            </a:r>
            <a:endParaRPr lang="en-GB" sz="1600" dirty="0"/>
          </a:p>
          <a:p>
            <a:endParaRPr lang="en-GB" sz="2000" dirty="0"/>
          </a:p>
        </p:txBody>
      </p:sp>
      <p:pic>
        <p:nvPicPr>
          <p:cNvPr id="32" name="Picture Placeholder 31" descr="A person's hands on a computer&#10;&#10;Description automatically generated with medium confidence">
            <a:extLst>
              <a:ext uri="{FF2B5EF4-FFF2-40B4-BE49-F238E27FC236}">
                <a16:creationId xmlns:a16="http://schemas.microsoft.com/office/drawing/2014/main" id="{E35AF989-6AF4-4C46-8A39-F3DAD41257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1802"/>
          <a:stretch>
            <a:fillRect/>
          </a:stretch>
        </p:blipFill>
        <p:spPr>
          <a:xfrm>
            <a:off x="2474259" y="5271947"/>
            <a:ext cx="2527699" cy="1586052"/>
          </a:xfrm>
        </p:spPr>
      </p:pic>
      <p:pic>
        <p:nvPicPr>
          <p:cNvPr id="23" name="Picture Placeholder 22" descr="A picture containing outdoor, sunset, standing, clouds&#10;&#10;Description automatically generated">
            <a:extLst>
              <a:ext uri="{FF2B5EF4-FFF2-40B4-BE49-F238E27FC236}">
                <a16:creationId xmlns:a16="http://schemas.microsoft.com/office/drawing/2014/main" id="{807C9A52-0B83-434B-9E3A-0EEEA59746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1" t="5490" r="8651" b="29412"/>
          <a:stretch/>
        </p:blipFill>
        <p:spPr>
          <a:xfrm>
            <a:off x="9717740" y="5031287"/>
            <a:ext cx="2474259" cy="1826712"/>
          </a:xfrm>
        </p:spPr>
      </p:pic>
      <p:pic>
        <p:nvPicPr>
          <p:cNvPr id="29" name="Picture Placeholder 28" descr="A picture containing text&#10;&#10;Description automatically generated">
            <a:extLst>
              <a:ext uri="{FF2B5EF4-FFF2-40B4-BE49-F238E27FC236}">
                <a16:creationId xmlns:a16="http://schemas.microsoft.com/office/drawing/2014/main" id="{BFFFFF2B-179B-413F-9950-D3C8CCA818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2" b="21031"/>
          <a:stretch/>
        </p:blipFill>
        <p:spPr>
          <a:xfrm>
            <a:off x="0" y="5029199"/>
            <a:ext cx="2474259" cy="1828799"/>
          </a:xfrm>
        </p:spPr>
      </p:pic>
      <p:pic>
        <p:nvPicPr>
          <p:cNvPr id="35" name="Picture Placeholder 31">
            <a:extLst>
              <a:ext uri="{FF2B5EF4-FFF2-40B4-BE49-F238E27FC236}">
                <a16:creationId xmlns:a16="http://schemas.microsoft.com/office/drawing/2014/main" id="{3729AF29-0D12-4491-920D-6B241647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1776"/>
          <a:stretch/>
        </p:blipFill>
        <p:spPr>
          <a:xfrm>
            <a:off x="7408598" y="5271947"/>
            <a:ext cx="2527697" cy="158605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</p:pic>
      <p:pic>
        <p:nvPicPr>
          <p:cNvPr id="36" name="Picture Placeholder 31">
            <a:extLst>
              <a:ext uri="{FF2B5EF4-FFF2-40B4-BE49-F238E27FC236}">
                <a16:creationId xmlns:a16="http://schemas.microsoft.com/office/drawing/2014/main" id="{451D7630-AED0-4F33-A087-84D7DFDDA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789"/>
          <a:stretch/>
        </p:blipFill>
        <p:spPr>
          <a:xfrm>
            <a:off x="4948519" y="5271944"/>
            <a:ext cx="2527698" cy="1586053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18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2A06F3-CE9D-40A0-8423-B65EED3962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24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0B6A5-F02A-471A-A556-8DC831C118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424823">
            <a:off x="0" y="2138605"/>
            <a:ext cx="3885557" cy="558212"/>
          </a:xfrm>
        </p:spPr>
        <p:txBody>
          <a:bodyPr/>
          <a:lstStyle/>
          <a:p>
            <a:r>
              <a:rPr lang="en-GB" sz="2800" b="1" dirty="0" err="1"/>
              <a:t>Izkušnje</a:t>
            </a:r>
            <a:r>
              <a:rPr lang="en-GB" sz="2800" b="1" dirty="0">
                <a:solidFill>
                  <a:srgbClr val="E43794"/>
                </a:solidFill>
              </a:rPr>
              <a:t>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067CA-607E-44CF-B6F5-CCBA9AC0FE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517846">
            <a:off x="19588" y="4167486"/>
            <a:ext cx="3885557" cy="558212"/>
          </a:xfrm>
        </p:spPr>
        <p:txBody>
          <a:bodyPr/>
          <a:lstStyle/>
          <a:p>
            <a:r>
              <a:rPr lang="en-GB" dirty="0" err="1"/>
              <a:t>Oblikovanje</a:t>
            </a:r>
            <a:r>
              <a:rPr lang="en-GB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E32EB5-0DB0-47C7-8C1B-A59DD55F3A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7219" y="631675"/>
            <a:ext cx="8488017" cy="5200254"/>
          </a:xfrm>
        </p:spPr>
        <p:txBody>
          <a:bodyPr/>
          <a:lstStyle/>
          <a:p>
            <a:pPr algn="just"/>
            <a:r>
              <a:rPr lang="en-GB" sz="2400" b="0" dirty="0" err="1"/>
              <a:t>Vsaka</a:t>
            </a:r>
            <a:r>
              <a:rPr lang="en-GB" sz="2400" b="0" dirty="0"/>
              <a:t> </a:t>
            </a:r>
            <a:r>
              <a:rPr lang="en-GB" sz="2400" b="0" dirty="0" err="1"/>
              <a:t>ustanova</a:t>
            </a:r>
            <a:r>
              <a:rPr lang="en-GB" sz="2400" b="0" dirty="0"/>
              <a:t> </a:t>
            </a:r>
            <a:r>
              <a:rPr lang="en-GB" sz="2400" b="0" dirty="0" err="1"/>
              <a:t>kulturne</a:t>
            </a:r>
            <a:r>
              <a:rPr lang="en-GB" sz="2400" b="0" dirty="0"/>
              <a:t> </a:t>
            </a:r>
            <a:r>
              <a:rPr lang="en-GB" sz="2400" b="0" dirty="0" err="1"/>
              <a:t>dediščine</a:t>
            </a:r>
            <a:r>
              <a:rPr lang="en-GB" sz="2400" b="0" dirty="0"/>
              <a:t> </a:t>
            </a:r>
            <a:r>
              <a:rPr lang="en-GB" sz="2400" b="0" dirty="0" err="1"/>
              <a:t>ima</a:t>
            </a:r>
            <a:r>
              <a:rPr lang="en-GB" sz="2400" b="0" dirty="0"/>
              <a:t> </a:t>
            </a:r>
            <a:r>
              <a:rPr lang="en-GB" sz="2400" b="0" dirty="0" err="1"/>
              <a:t>svojo</a:t>
            </a:r>
            <a:r>
              <a:rPr lang="en-GB" sz="2400" b="0" dirty="0"/>
              <a:t> </a:t>
            </a:r>
            <a:r>
              <a:rPr lang="en-GB" sz="2400" b="0" dirty="0" err="1"/>
              <a:t>notranjo</a:t>
            </a:r>
            <a:r>
              <a:rPr lang="en-GB" sz="2400" b="0" dirty="0"/>
              <a:t> </a:t>
            </a:r>
            <a:r>
              <a:rPr lang="en-GB" sz="2400" b="0" dirty="0" err="1"/>
              <a:t>kulturo</a:t>
            </a:r>
            <a:r>
              <a:rPr lang="en-GB" sz="2400" b="0" dirty="0"/>
              <a:t>. Ta </a:t>
            </a:r>
            <a:r>
              <a:rPr lang="en-GB" sz="2400" b="0" dirty="0" err="1"/>
              <a:t>pogosto</a:t>
            </a:r>
            <a:r>
              <a:rPr lang="en-GB" sz="2400" b="0" dirty="0"/>
              <a:t> </a:t>
            </a:r>
            <a:r>
              <a:rPr lang="en-GB" sz="2400" b="0" dirty="0" err="1"/>
              <a:t>ni</a:t>
            </a:r>
            <a:r>
              <a:rPr lang="en-GB" sz="2400" b="0" dirty="0"/>
              <a:t> </a:t>
            </a:r>
            <a:r>
              <a:rPr lang="en-GB" sz="2400" b="0" dirty="0" err="1"/>
              <a:t>usklajena</a:t>
            </a:r>
            <a:r>
              <a:rPr lang="en-GB" sz="2400" b="0" dirty="0"/>
              <a:t> s </a:t>
            </a:r>
            <a:r>
              <a:rPr lang="en-GB" sz="2400" b="0" dirty="0" err="1"/>
              <a:t>turistično</a:t>
            </a:r>
            <a:r>
              <a:rPr lang="en-GB" sz="2400" b="0" dirty="0"/>
              <a:t> </a:t>
            </a:r>
            <a:r>
              <a:rPr lang="en-GB" sz="2400" b="0" dirty="0" err="1"/>
              <a:t>ponudbo</a:t>
            </a:r>
            <a:r>
              <a:rPr lang="en-GB" sz="2400" b="0" dirty="0"/>
              <a:t>, ki </a:t>
            </a:r>
            <a:r>
              <a:rPr lang="en-GB" sz="2400" b="0" dirty="0" err="1"/>
              <a:t>obstaja</a:t>
            </a:r>
            <a:r>
              <a:rPr lang="en-GB" sz="2400" b="0" dirty="0"/>
              <a:t> v </a:t>
            </a:r>
            <a:r>
              <a:rPr lang="en-GB" sz="2400" b="0" dirty="0" err="1"/>
              <a:t>lokalni</a:t>
            </a:r>
            <a:r>
              <a:rPr lang="en-GB" sz="2400" b="0" dirty="0"/>
              <a:t> </a:t>
            </a:r>
            <a:r>
              <a:rPr lang="en-GB" sz="2400" b="0" dirty="0" err="1"/>
              <a:t>skupnosti</a:t>
            </a:r>
            <a:r>
              <a:rPr lang="en-GB" sz="2400" b="0" dirty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b="0" dirty="0"/>
          </a:p>
          <a:p>
            <a:pPr algn="just"/>
            <a:r>
              <a:rPr lang="en-GB" sz="2400" b="0" dirty="0" err="1"/>
              <a:t>Splošni</a:t>
            </a:r>
            <a:r>
              <a:rPr lang="en-GB" sz="2400" b="0" dirty="0"/>
              <a:t> </a:t>
            </a:r>
            <a:r>
              <a:rPr lang="en-GB" sz="2400" b="0" dirty="0" err="1"/>
              <a:t>cilj</a:t>
            </a:r>
            <a:r>
              <a:rPr lang="en-GB" sz="2400" b="0" dirty="0"/>
              <a:t> </a:t>
            </a:r>
            <a:r>
              <a:rPr lang="en-GB" sz="2400" b="0" dirty="0" err="1"/>
              <a:t>vsakega</a:t>
            </a:r>
            <a:r>
              <a:rPr lang="en-GB" sz="2400" b="0" dirty="0"/>
              <a:t> </a:t>
            </a:r>
            <a:r>
              <a:rPr lang="en-GB" sz="2400" b="0" dirty="0" err="1"/>
              <a:t>uspešnega</a:t>
            </a:r>
            <a:r>
              <a:rPr lang="en-GB" sz="2400" b="0" dirty="0"/>
              <a:t> </a:t>
            </a:r>
            <a:r>
              <a:rPr lang="en-GB" sz="2400" b="0" dirty="0" err="1"/>
              <a:t>turističnega</a:t>
            </a:r>
            <a:r>
              <a:rPr lang="en-GB" sz="2400" b="0" dirty="0"/>
              <a:t> </a:t>
            </a:r>
            <a:r>
              <a:rPr lang="en-GB" sz="2400" b="0" dirty="0" err="1"/>
              <a:t>proizvoda</a:t>
            </a:r>
            <a:r>
              <a:rPr lang="en-GB" sz="2400" b="0" dirty="0"/>
              <a:t> je </a:t>
            </a:r>
            <a:r>
              <a:rPr lang="en-GB" sz="2400" b="0" dirty="0" err="1"/>
              <a:t>ponuditi</a:t>
            </a:r>
            <a:r>
              <a:rPr lang="en-GB" sz="2400" b="0" dirty="0"/>
              <a:t> </a:t>
            </a:r>
            <a:r>
              <a:rPr lang="en-GB" sz="2400" b="0" dirty="0" err="1"/>
              <a:t>obiskovalcu</a:t>
            </a:r>
            <a:r>
              <a:rPr lang="en-GB" sz="2400" b="0" dirty="0"/>
              <a:t> </a:t>
            </a:r>
            <a:r>
              <a:rPr lang="en-GB" sz="2400" b="0" dirty="0" err="1"/>
              <a:t>izkušnjo</a:t>
            </a:r>
            <a:r>
              <a:rPr lang="en-GB" sz="2400" b="0" dirty="0"/>
              <a:t> </a:t>
            </a:r>
            <a:r>
              <a:rPr lang="en-GB" sz="2400" b="0" dirty="0" err="1"/>
              <a:t>visoke</a:t>
            </a:r>
            <a:r>
              <a:rPr lang="en-GB" sz="2400" b="0" dirty="0"/>
              <a:t> </a:t>
            </a:r>
            <a:r>
              <a:rPr lang="en-GB" sz="2400" b="0" dirty="0" err="1"/>
              <a:t>vrednosti</a:t>
            </a:r>
            <a:r>
              <a:rPr lang="en-GB" sz="2400" b="0" dirty="0"/>
              <a:t>, </a:t>
            </a:r>
            <a:r>
              <a:rPr lang="en-GB" sz="2400" b="0" dirty="0" err="1"/>
              <a:t>kar</a:t>
            </a:r>
            <a:r>
              <a:rPr lang="en-GB" sz="2400" b="0" dirty="0"/>
              <a:t> </a:t>
            </a:r>
            <a:r>
              <a:rPr lang="en-GB" sz="2400" b="0" dirty="0" err="1"/>
              <a:t>velja</a:t>
            </a:r>
            <a:r>
              <a:rPr lang="en-GB" sz="2400" b="0" dirty="0"/>
              <a:t> </a:t>
            </a:r>
            <a:r>
              <a:rPr lang="en-GB" sz="2400" b="0" dirty="0" err="1"/>
              <a:t>tudi</a:t>
            </a:r>
            <a:r>
              <a:rPr lang="en-GB" sz="2400" b="0" dirty="0"/>
              <a:t> za </a:t>
            </a:r>
            <a:r>
              <a:rPr lang="en-GB" sz="2400" b="0" dirty="0" err="1"/>
              <a:t>obiskovalce</a:t>
            </a:r>
            <a:r>
              <a:rPr lang="en-GB" sz="2400" b="0" dirty="0"/>
              <a:t> </a:t>
            </a:r>
            <a:r>
              <a:rPr lang="en-GB" sz="2400" b="0" dirty="0" err="1"/>
              <a:t>kulturne</a:t>
            </a:r>
            <a:r>
              <a:rPr lang="en-GB" sz="2400" b="0" dirty="0"/>
              <a:t> </a:t>
            </a:r>
            <a:r>
              <a:rPr lang="en-GB" sz="2400" b="0" dirty="0" err="1"/>
              <a:t>dediščine</a:t>
            </a:r>
            <a:r>
              <a:rPr lang="en-GB" sz="2400" b="0" dirty="0"/>
              <a:t>.</a:t>
            </a:r>
            <a:endParaRPr lang="sl-SI" sz="2400" b="0" dirty="0"/>
          </a:p>
          <a:p>
            <a:pPr algn="just"/>
            <a:endParaRPr lang="en-GB" sz="2400" b="0" dirty="0"/>
          </a:p>
          <a:p>
            <a:pPr algn="just"/>
            <a:r>
              <a:rPr lang="en-GB" sz="2400" b="0" dirty="0" err="1"/>
              <a:t>Današnji</a:t>
            </a:r>
            <a:r>
              <a:rPr lang="en-GB" sz="2400" b="0" dirty="0"/>
              <a:t> </a:t>
            </a:r>
            <a:r>
              <a:rPr lang="en-GB" sz="2400" b="0" dirty="0" err="1"/>
              <a:t>obiskovalci</a:t>
            </a:r>
            <a:r>
              <a:rPr lang="en-GB" sz="2400" b="0" dirty="0"/>
              <a:t> </a:t>
            </a:r>
            <a:r>
              <a:rPr lang="en-GB" sz="2400" b="0" dirty="0" err="1"/>
              <a:t>radi</a:t>
            </a:r>
            <a:r>
              <a:rPr lang="en-GB" sz="2400" b="0" dirty="0"/>
              <a:t> </a:t>
            </a:r>
            <a:r>
              <a:rPr lang="en-GB" sz="2400" b="0" dirty="0" err="1"/>
              <a:t>uporabljajo</a:t>
            </a:r>
            <a:r>
              <a:rPr lang="en-GB" sz="2400" b="0" dirty="0"/>
              <a:t> </a:t>
            </a:r>
            <a:r>
              <a:rPr lang="en-GB" sz="2400" b="0" dirty="0" err="1"/>
              <a:t>sodobne</a:t>
            </a:r>
            <a:r>
              <a:rPr lang="en-GB" sz="2400" b="0" dirty="0"/>
              <a:t> </a:t>
            </a:r>
            <a:r>
              <a:rPr lang="en-GB" sz="2400" b="0" dirty="0" err="1"/>
              <a:t>tehnologije</a:t>
            </a:r>
            <a:r>
              <a:rPr lang="en-GB" sz="2400" b="0" dirty="0"/>
              <a:t> (</a:t>
            </a:r>
            <a:r>
              <a:rPr lang="en-GB" sz="2400" b="0" dirty="0" err="1"/>
              <a:t>npr</a:t>
            </a:r>
            <a:r>
              <a:rPr lang="en-GB" sz="2400" b="0" dirty="0"/>
              <a:t>. </a:t>
            </a:r>
            <a:r>
              <a:rPr lang="en-GB" sz="2400" b="0" dirty="0" err="1"/>
              <a:t>slušalke</a:t>
            </a:r>
            <a:r>
              <a:rPr lang="en-GB" sz="2400" b="0" dirty="0"/>
              <a:t> VR, </a:t>
            </a:r>
            <a:r>
              <a:rPr lang="en-GB" sz="2400" b="0" dirty="0" err="1"/>
              <a:t>aplikacije</a:t>
            </a:r>
            <a:r>
              <a:rPr lang="en-GB" sz="2400" b="0" dirty="0"/>
              <a:t>) in </a:t>
            </a:r>
            <a:r>
              <a:rPr lang="en-GB" sz="2400" b="0" dirty="0" err="1"/>
              <a:t>zahtevajo</a:t>
            </a:r>
            <a:r>
              <a:rPr lang="en-GB" sz="2400" b="0" dirty="0"/>
              <a:t> </a:t>
            </a:r>
            <a:r>
              <a:rPr lang="en-GB" sz="2400" b="0" dirty="0" err="1"/>
              <a:t>nepozabno</a:t>
            </a:r>
            <a:r>
              <a:rPr lang="en-GB" sz="2400" b="0" dirty="0"/>
              <a:t> </a:t>
            </a:r>
            <a:r>
              <a:rPr lang="en-GB" sz="2400" b="0" dirty="0" err="1"/>
              <a:t>izkušnjo</a:t>
            </a:r>
            <a:r>
              <a:rPr lang="en-GB" sz="2400" b="0" dirty="0"/>
              <a:t>. </a:t>
            </a:r>
            <a:r>
              <a:rPr lang="en-GB" sz="2400" dirty="0" err="1">
                <a:solidFill>
                  <a:srgbClr val="E43794"/>
                </a:solidFill>
              </a:rPr>
              <a:t>Oblikovanje</a:t>
            </a:r>
            <a:r>
              <a:rPr lang="en-GB" sz="2400" dirty="0">
                <a:solidFill>
                  <a:srgbClr val="E43794"/>
                </a:solidFill>
              </a:rPr>
              <a:t> </a:t>
            </a:r>
            <a:r>
              <a:rPr lang="sl-SI" sz="2400" dirty="0">
                <a:solidFill>
                  <a:srgbClr val="E43794"/>
                </a:solidFill>
              </a:rPr>
              <a:t>izkušenj</a:t>
            </a:r>
            <a:r>
              <a:rPr lang="en-GB" sz="2400" dirty="0">
                <a:solidFill>
                  <a:srgbClr val="E43794"/>
                </a:solidFill>
              </a:rPr>
              <a:t> je </a:t>
            </a:r>
            <a:r>
              <a:rPr lang="en-GB" sz="2400" dirty="0" err="1">
                <a:solidFill>
                  <a:srgbClr val="E43794"/>
                </a:solidFill>
              </a:rPr>
              <a:t>nov</a:t>
            </a:r>
            <a:r>
              <a:rPr lang="en-GB" sz="2400" dirty="0">
                <a:solidFill>
                  <a:srgbClr val="E43794"/>
                </a:solidFill>
              </a:rPr>
              <a:t> </a:t>
            </a:r>
            <a:r>
              <a:rPr lang="en-GB" sz="2400" dirty="0" err="1">
                <a:solidFill>
                  <a:srgbClr val="E43794"/>
                </a:solidFill>
              </a:rPr>
              <a:t>pristop</a:t>
            </a:r>
            <a:r>
              <a:rPr lang="en-GB" sz="2400" dirty="0">
                <a:solidFill>
                  <a:srgbClr val="E43794"/>
                </a:solidFill>
              </a:rPr>
              <a:t>, ki </a:t>
            </a:r>
            <a:r>
              <a:rPr lang="en-GB" sz="2400" dirty="0" err="1">
                <a:solidFill>
                  <a:srgbClr val="E43794"/>
                </a:solidFill>
              </a:rPr>
              <a:t>zagotavlja</a:t>
            </a:r>
            <a:r>
              <a:rPr lang="en-GB" sz="2400" dirty="0">
                <a:solidFill>
                  <a:srgbClr val="E43794"/>
                </a:solidFill>
              </a:rPr>
              <a:t> </a:t>
            </a:r>
            <a:r>
              <a:rPr lang="en-GB" sz="2400" dirty="0" err="1">
                <a:solidFill>
                  <a:srgbClr val="E43794"/>
                </a:solidFill>
              </a:rPr>
              <a:t>izdelke</a:t>
            </a:r>
            <a:r>
              <a:rPr lang="en-GB" sz="2400" dirty="0">
                <a:solidFill>
                  <a:srgbClr val="E43794"/>
                </a:solidFill>
              </a:rPr>
              <a:t> in </a:t>
            </a:r>
            <a:r>
              <a:rPr lang="en-GB" sz="2400" dirty="0" err="1">
                <a:solidFill>
                  <a:srgbClr val="E43794"/>
                </a:solidFill>
              </a:rPr>
              <a:t>storitve</a:t>
            </a:r>
            <a:r>
              <a:rPr lang="en-GB" sz="2400" dirty="0">
                <a:solidFill>
                  <a:srgbClr val="E43794"/>
                </a:solidFill>
              </a:rPr>
              <a:t> s </a:t>
            </a:r>
            <a:r>
              <a:rPr lang="en-GB" sz="2400" dirty="0" err="1">
                <a:solidFill>
                  <a:srgbClr val="E43794"/>
                </a:solidFill>
              </a:rPr>
              <a:t>poudarkom</a:t>
            </a:r>
            <a:r>
              <a:rPr lang="en-GB" sz="2400" dirty="0">
                <a:solidFill>
                  <a:srgbClr val="E43794"/>
                </a:solidFill>
              </a:rPr>
              <a:t> </a:t>
            </a:r>
            <a:r>
              <a:rPr lang="en-GB" sz="2400" dirty="0" err="1">
                <a:solidFill>
                  <a:srgbClr val="E43794"/>
                </a:solidFill>
              </a:rPr>
              <a:t>na</a:t>
            </a:r>
            <a:r>
              <a:rPr lang="en-GB" sz="2400" dirty="0">
                <a:solidFill>
                  <a:srgbClr val="E43794"/>
                </a:solidFill>
              </a:rPr>
              <a:t> </a:t>
            </a:r>
            <a:r>
              <a:rPr lang="en-GB" sz="2400" dirty="0" err="1">
                <a:solidFill>
                  <a:srgbClr val="E43794"/>
                </a:solidFill>
              </a:rPr>
              <a:t>kakovosti</a:t>
            </a:r>
            <a:r>
              <a:rPr lang="en-GB" sz="2400" dirty="0">
                <a:solidFill>
                  <a:srgbClr val="E43794"/>
                </a:solidFill>
              </a:rPr>
              <a:t> </a:t>
            </a:r>
            <a:r>
              <a:rPr lang="en-GB" sz="2400" dirty="0" err="1">
                <a:solidFill>
                  <a:srgbClr val="E43794"/>
                </a:solidFill>
              </a:rPr>
              <a:t>uporabniške</a:t>
            </a:r>
            <a:r>
              <a:rPr lang="en-GB" sz="2400" dirty="0">
                <a:solidFill>
                  <a:srgbClr val="E43794"/>
                </a:solidFill>
              </a:rPr>
              <a:t> </a:t>
            </a:r>
            <a:r>
              <a:rPr lang="en-GB" sz="2400" dirty="0" err="1">
                <a:solidFill>
                  <a:srgbClr val="E43794"/>
                </a:solidFill>
              </a:rPr>
              <a:t>izkušnje</a:t>
            </a:r>
            <a:r>
              <a:rPr lang="en-GB" sz="2400" dirty="0">
                <a:solidFill>
                  <a:srgbClr val="E43794"/>
                </a:solidFill>
              </a:rPr>
              <a:t>. </a:t>
            </a:r>
            <a:endParaRPr lang="sl-SI" sz="2400" dirty="0">
              <a:solidFill>
                <a:srgbClr val="E43794"/>
              </a:solidFill>
            </a:endParaRPr>
          </a:p>
          <a:p>
            <a:pPr algn="just"/>
            <a:endParaRPr lang="en-GB" sz="2400" b="0" dirty="0"/>
          </a:p>
          <a:p>
            <a:pPr algn="just"/>
            <a:r>
              <a:rPr lang="en-GB" sz="2400" b="0" dirty="0" err="1"/>
              <a:t>Ključne</a:t>
            </a:r>
            <a:r>
              <a:rPr lang="en-GB" sz="2400" b="0" dirty="0"/>
              <a:t> </a:t>
            </a:r>
            <a:r>
              <a:rPr lang="en-GB" sz="2400" b="0" dirty="0" err="1"/>
              <a:t>zainteresirane</a:t>
            </a:r>
            <a:r>
              <a:rPr lang="en-GB" sz="2400" b="0" dirty="0"/>
              <a:t> </a:t>
            </a:r>
            <a:r>
              <a:rPr lang="en-GB" sz="2400" b="0" dirty="0" err="1"/>
              <a:t>strani</a:t>
            </a:r>
            <a:r>
              <a:rPr lang="en-GB" sz="2400" b="0" dirty="0"/>
              <a:t> </a:t>
            </a:r>
            <a:r>
              <a:rPr lang="en-GB" sz="2400" b="0" dirty="0" err="1"/>
              <a:t>na</a:t>
            </a:r>
            <a:r>
              <a:rPr lang="en-GB" sz="2400" b="0" dirty="0"/>
              <a:t> </a:t>
            </a:r>
            <a:r>
              <a:rPr lang="en-GB" sz="2400" b="0" dirty="0" err="1"/>
              <a:t>lokaciji</a:t>
            </a:r>
            <a:r>
              <a:rPr lang="en-GB" sz="2400" b="0" dirty="0"/>
              <a:t>/</a:t>
            </a:r>
            <a:r>
              <a:rPr lang="en-GB" sz="2400" b="0" dirty="0" err="1"/>
              <a:t>destinaciji</a:t>
            </a:r>
            <a:r>
              <a:rPr lang="en-GB" sz="2400" b="0" dirty="0"/>
              <a:t> se </a:t>
            </a:r>
            <a:r>
              <a:rPr lang="en-GB" sz="2400" b="0" dirty="0" err="1"/>
              <a:t>morajo</a:t>
            </a:r>
            <a:r>
              <a:rPr lang="en-GB" sz="2400" b="0" dirty="0"/>
              <a:t> </a:t>
            </a:r>
            <a:r>
              <a:rPr lang="en-GB" sz="2400" b="0" dirty="0" err="1"/>
              <a:t>povezati</a:t>
            </a:r>
            <a:r>
              <a:rPr lang="en-GB" sz="2400" b="0" dirty="0"/>
              <a:t> in </a:t>
            </a:r>
            <a:r>
              <a:rPr lang="en-GB" sz="2400" b="0" dirty="0" err="1"/>
              <a:t>sodelovati</a:t>
            </a:r>
            <a:r>
              <a:rPr lang="en-GB" sz="2400" b="0" dirty="0"/>
              <a:t> v </a:t>
            </a:r>
            <a:r>
              <a:rPr lang="en-GB" sz="2400" b="0" dirty="0" err="1"/>
              <a:t>procesu</a:t>
            </a:r>
            <a:r>
              <a:rPr lang="en-GB" sz="2400" b="0" dirty="0"/>
              <a:t> </a:t>
            </a:r>
            <a:r>
              <a:rPr lang="en-GB" sz="2400" b="0" dirty="0" err="1"/>
              <a:t>oblikovanja</a:t>
            </a:r>
            <a:r>
              <a:rPr lang="en-GB" sz="2400" b="0" dirty="0"/>
              <a:t>. </a:t>
            </a:r>
            <a:r>
              <a:rPr lang="en-GB" sz="2400" b="0" dirty="0" err="1"/>
              <a:t>Povezovanje</a:t>
            </a:r>
            <a:r>
              <a:rPr lang="en-GB" sz="2400" b="0" dirty="0"/>
              <a:t> </a:t>
            </a:r>
            <a:r>
              <a:rPr lang="en-GB" sz="2400" b="0" dirty="0" err="1"/>
              <a:t>različnih</a:t>
            </a:r>
            <a:r>
              <a:rPr lang="en-GB" sz="2400" b="0" dirty="0"/>
              <a:t> </a:t>
            </a:r>
            <a:r>
              <a:rPr lang="en-GB" sz="2400" b="0" dirty="0" err="1"/>
              <a:t>znanj</a:t>
            </a:r>
            <a:r>
              <a:rPr lang="en-GB" sz="2400" b="0" dirty="0"/>
              <a:t> in </a:t>
            </a:r>
            <a:r>
              <a:rPr lang="en-GB" sz="2400" b="0" dirty="0" err="1"/>
              <a:t>talentov</a:t>
            </a:r>
            <a:r>
              <a:rPr lang="en-GB" sz="2400" b="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CD5CA-ED8C-47E4-81F1-BF3AAA3706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25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B33DF-C95D-4521-98C9-DF70F5C442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6" y="184774"/>
            <a:ext cx="11260668" cy="595155"/>
          </a:xfrm>
        </p:spPr>
        <p:txBody>
          <a:bodyPr/>
          <a:lstStyle/>
          <a:p>
            <a:pPr algn="ctr"/>
            <a:r>
              <a:rPr lang="sl-SI" dirty="0"/>
              <a:t>Projektno vodenje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03B8F-EBC2-4A27-A004-AD38F536B1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666" y="962746"/>
            <a:ext cx="11260666" cy="5446379"/>
          </a:xfrm>
        </p:spPr>
        <p:txBody>
          <a:bodyPr/>
          <a:lstStyle/>
          <a:p>
            <a:pPr algn="just"/>
            <a:r>
              <a:rPr lang="en-GB" b="0" dirty="0" err="1"/>
              <a:t>Večino</a:t>
            </a:r>
            <a:r>
              <a:rPr lang="en-GB" b="0" dirty="0"/>
              <a:t> </a:t>
            </a:r>
            <a:r>
              <a:rPr lang="en-GB" b="0" dirty="0" err="1"/>
              <a:t>finančnih</a:t>
            </a:r>
            <a:r>
              <a:rPr lang="en-GB" b="0" dirty="0"/>
              <a:t> </a:t>
            </a:r>
            <a:r>
              <a:rPr lang="en-GB" b="0" dirty="0" err="1"/>
              <a:t>sredstev</a:t>
            </a:r>
            <a:r>
              <a:rPr lang="en-GB" b="0" dirty="0"/>
              <a:t> za </a:t>
            </a:r>
            <a:r>
              <a:rPr lang="en-GB" b="0" dirty="0" err="1"/>
              <a:t>raziskovalne</a:t>
            </a:r>
            <a:r>
              <a:rPr lang="en-GB" b="0" dirty="0"/>
              <a:t> in </a:t>
            </a:r>
            <a:r>
              <a:rPr lang="en-GB" b="0" dirty="0" err="1"/>
              <a:t>razvojne</a:t>
            </a:r>
            <a:r>
              <a:rPr lang="en-GB" b="0" dirty="0"/>
              <a:t> </a:t>
            </a:r>
            <a:r>
              <a:rPr lang="en-GB" b="0" dirty="0" err="1"/>
              <a:t>dejavnosti</a:t>
            </a:r>
            <a:r>
              <a:rPr lang="en-GB" b="0" dirty="0"/>
              <a:t> </a:t>
            </a:r>
            <a:r>
              <a:rPr lang="en-GB" b="0" dirty="0" err="1"/>
              <a:t>zagotavljajo</a:t>
            </a:r>
            <a:r>
              <a:rPr lang="en-GB" b="0" dirty="0"/>
              <a:t> </a:t>
            </a:r>
            <a:r>
              <a:rPr lang="en-GB" b="0" dirty="0" err="1"/>
              <a:t>nacionalna</a:t>
            </a:r>
            <a:r>
              <a:rPr lang="en-GB" b="0" dirty="0"/>
              <a:t> </a:t>
            </a:r>
            <a:r>
              <a:rPr lang="en-GB" b="0" dirty="0" err="1"/>
              <a:t>sredstva</a:t>
            </a:r>
            <a:r>
              <a:rPr lang="en-GB" b="0" dirty="0"/>
              <a:t> in </a:t>
            </a:r>
            <a:r>
              <a:rPr lang="sl-SI" b="0" dirty="0"/>
              <a:t>evropska </a:t>
            </a:r>
            <a:r>
              <a:rPr lang="en-GB" b="0" dirty="0" err="1"/>
              <a:t>sredstva</a:t>
            </a:r>
            <a:r>
              <a:rPr lang="en-GB" b="0" dirty="0"/>
              <a:t>. </a:t>
            </a:r>
            <a:r>
              <a:rPr lang="en-GB" b="0" dirty="0" err="1"/>
              <a:t>Zato</a:t>
            </a:r>
            <a:r>
              <a:rPr lang="en-GB" b="0" dirty="0"/>
              <a:t> je </a:t>
            </a:r>
            <a:r>
              <a:rPr lang="en-GB" b="1" dirty="0" err="1">
                <a:solidFill>
                  <a:srgbClr val="E43794"/>
                </a:solidFill>
              </a:rPr>
              <a:t>strokovno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upravljanje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digitalnih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projektov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0" dirty="0" err="1"/>
              <a:t>ena</a:t>
            </a:r>
            <a:r>
              <a:rPr lang="en-GB" b="0" dirty="0"/>
              <a:t> od </a:t>
            </a:r>
            <a:r>
              <a:rPr lang="en-GB" b="1" dirty="0" err="1">
                <a:solidFill>
                  <a:srgbClr val="E43794"/>
                </a:solidFill>
              </a:rPr>
              <a:t>osnovnih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zahtev</a:t>
            </a:r>
            <a:r>
              <a:rPr lang="en-GB" b="0" dirty="0"/>
              <a:t>, ki </a:t>
            </a:r>
            <a:r>
              <a:rPr lang="en-GB" b="0" dirty="0" err="1"/>
              <a:t>jih</a:t>
            </a:r>
            <a:r>
              <a:rPr lang="en-GB" b="0" dirty="0"/>
              <a:t> mora </a:t>
            </a:r>
            <a:r>
              <a:rPr lang="en-GB" b="0" dirty="0" err="1"/>
              <a:t>imeti</a:t>
            </a:r>
            <a:r>
              <a:rPr lang="en-GB" b="0" dirty="0"/>
              <a:t> </a:t>
            </a:r>
            <a:r>
              <a:rPr lang="en-GB" b="0" dirty="0" err="1"/>
              <a:t>vsaka</a:t>
            </a:r>
            <a:r>
              <a:rPr lang="en-GB" b="0" dirty="0"/>
              <a:t> </a:t>
            </a:r>
            <a:r>
              <a:rPr lang="en-GB" b="0" dirty="0" err="1"/>
              <a:t>ustanova</a:t>
            </a:r>
            <a:r>
              <a:rPr lang="en-GB" b="0" dirty="0"/>
              <a:t> </a:t>
            </a:r>
            <a:r>
              <a:rPr lang="sl-SI" b="0" dirty="0"/>
              <a:t>za </a:t>
            </a:r>
            <a:r>
              <a:rPr lang="en-GB" b="0" dirty="0" err="1"/>
              <a:t>kulturn</a:t>
            </a:r>
            <a:r>
              <a:rPr lang="sl-SI" b="0" dirty="0"/>
              <a:t>o</a:t>
            </a:r>
            <a:r>
              <a:rPr lang="en-GB" b="0" dirty="0"/>
              <a:t> </a:t>
            </a:r>
            <a:r>
              <a:rPr lang="en-GB" b="0" dirty="0" err="1"/>
              <a:t>dediščin</a:t>
            </a:r>
            <a:r>
              <a:rPr lang="sl-SI" b="0" dirty="0"/>
              <a:t>o</a:t>
            </a:r>
            <a:r>
              <a:rPr lang="en-GB" b="0" dirty="0"/>
              <a:t>.</a:t>
            </a:r>
            <a:endParaRPr lang="sl-SI" b="0" dirty="0"/>
          </a:p>
          <a:p>
            <a:pPr algn="just"/>
            <a:r>
              <a:rPr lang="en-GB" b="0" dirty="0" err="1"/>
              <a:t>Usposobljeni</a:t>
            </a:r>
            <a:r>
              <a:rPr lang="en-GB" b="0" dirty="0"/>
              <a:t> in </a:t>
            </a:r>
            <a:r>
              <a:rPr lang="en-GB" b="0" dirty="0" err="1"/>
              <a:t>izkušeni</a:t>
            </a:r>
            <a:r>
              <a:rPr lang="en-GB" b="0" dirty="0"/>
              <a:t> </a:t>
            </a:r>
            <a:r>
              <a:rPr lang="sl-SI" b="0" dirty="0"/>
              <a:t>projektni </a:t>
            </a:r>
            <a:r>
              <a:rPr lang="en-GB" b="0" dirty="0" err="1"/>
              <a:t>vodja</a:t>
            </a:r>
            <a:r>
              <a:rPr lang="en-GB" b="0" dirty="0"/>
              <a:t> </a:t>
            </a:r>
            <a:r>
              <a:rPr lang="en-GB" b="0" dirty="0" err="1"/>
              <a:t>nadz</a:t>
            </a:r>
            <a:r>
              <a:rPr lang="sl-SI" b="0" dirty="0" err="1"/>
              <a:t>ira</a:t>
            </a:r>
            <a:r>
              <a:rPr lang="en-GB" b="0" dirty="0"/>
              <a:t> </a:t>
            </a:r>
            <a:r>
              <a:rPr lang="en-GB" b="0" dirty="0" err="1"/>
              <a:t>vse</a:t>
            </a:r>
            <a:r>
              <a:rPr lang="en-GB" b="0" dirty="0"/>
              <a:t> </a:t>
            </a:r>
            <a:r>
              <a:rPr lang="en-GB" b="0" dirty="0" err="1"/>
              <a:t>korake</a:t>
            </a:r>
            <a:r>
              <a:rPr lang="en-GB" b="0" dirty="0"/>
              <a:t> </a:t>
            </a:r>
            <a:r>
              <a:rPr lang="en-GB" b="0" dirty="0" err="1"/>
              <a:t>procesa</a:t>
            </a:r>
            <a:r>
              <a:rPr lang="en-GB" b="0" dirty="0"/>
              <a:t> </a:t>
            </a:r>
            <a:r>
              <a:rPr lang="en-GB" b="0" dirty="0" err="1"/>
              <a:t>digitizacije</a:t>
            </a:r>
            <a:r>
              <a:rPr lang="en-GB" b="0" dirty="0"/>
              <a:t>, </a:t>
            </a:r>
            <a:r>
              <a:rPr lang="en-GB" b="0" dirty="0" err="1"/>
              <a:t>vključno</a:t>
            </a:r>
            <a:r>
              <a:rPr lang="en-GB" b="0" dirty="0"/>
              <a:t> z:</a:t>
            </a:r>
            <a:endParaRPr lang="sl-SI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70A8AF"/>
                </a:solidFill>
              </a:rPr>
              <a:t>opolnomočenje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notranjih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človeških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virov</a:t>
            </a:r>
            <a:endParaRPr lang="sl-SI" b="1" dirty="0">
              <a:solidFill>
                <a:srgbClr val="70A8A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70A8AF"/>
                </a:solidFill>
              </a:rPr>
              <a:t>vodenje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zunanjih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strokovnjakov</a:t>
            </a:r>
            <a:endParaRPr lang="sl-SI" b="1" dirty="0">
              <a:solidFill>
                <a:srgbClr val="70A8A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70A8AF"/>
                </a:solidFill>
              </a:rPr>
              <a:t>spremljanje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porabe</a:t>
            </a:r>
            <a:endParaRPr lang="sl-SI" b="1" dirty="0">
              <a:solidFill>
                <a:srgbClr val="70A8A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70A8AF"/>
                </a:solidFill>
              </a:rPr>
              <a:t>nakup</a:t>
            </a:r>
            <a:r>
              <a:rPr lang="it-IT" b="1" dirty="0">
                <a:solidFill>
                  <a:srgbClr val="70A8AF"/>
                </a:solidFill>
              </a:rPr>
              <a:t> in </a:t>
            </a:r>
            <a:r>
              <a:rPr lang="it-IT" b="1" dirty="0" err="1">
                <a:solidFill>
                  <a:srgbClr val="70A8AF"/>
                </a:solidFill>
              </a:rPr>
              <a:t>uvajanje</a:t>
            </a:r>
            <a:r>
              <a:rPr lang="it-IT" b="1" dirty="0">
                <a:solidFill>
                  <a:srgbClr val="70A8AF"/>
                </a:solidFill>
              </a:rPr>
              <a:t> nove </a:t>
            </a:r>
            <a:r>
              <a:rPr lang="it-IT" b="1" dirty="0" err="1">
                <a:solidFill>
                  <a:srgbClr val="70A8AF"/>
                </a:solidFill>
              </a:rPr>
              <a:t>opreme</a:t>
            </a:r>
            <a:endParaRPr lang="sl-SI" b="1" dirty="0">
              <a:solidFill>
                <a:srgbClr val="70A8A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70A8AF"/>
                </a:solidFill>
              </a:rPr>
              <a:t>oblikovanje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poti</a:t>
            </a:r>
            <a:r>
              <a:rPr lang="en-GB" b="1" dirty="0">
                <a:solidFill>
                  <a:srgbClr val="70A8AF"/>
                </a:solidFill>
              </a:rPr>
              <a:t> do </a:t>
            </a:r>
            <a:r>
              <a:rPr lang="en-GB" b="1" dirty="0" err="1">
                <a:solidFill>
                  <a:srgbClr val="70A8AF"/>
                </a:solidFill>
              </a:rPr>
              <a:t>trajnosti</a:t>
            </a:r>
            <a:endParaRPr lang="sl-SI" b="1" dirty="0">
              <a:solidFill>
                <a:srgbClr val="70A8A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="0" dirty="0"/>
          </a:p>
          <a:p>
            <a:r>
              <a:rPr lang="en-GB" b="0" dirty="0"/>
              <a:t>Za </a:t>
            </a:r>
            <a:r>
              <a:rPr lang="en-GB" b="0" dirty="0" err="1"/>
              <a:t>izboljšanje</a:t>
            </a:r>
            <a:r>
              <a:rPr lang="en-GB" b="0" dirty="0"/>
              <a:t> </a:t>
            </a:r>
            <a:r>
              <a:rPr lang="en-GB" b="0" dirty="0" err="1"/>
              <a:t>spretnosti</a:t>
            </a:r>
            <a:r>
              <a:rPr lang="en-GB" b="0" dirty="0"/>
              <a:t> </a:t>
            </a:r>
            <a:r>
              <a:rPr lang="en-GB" b="0" dirty="0" err="1"/>
              <a:t>projektnega</a:t>
            </a:r>
            <a:r>
              <a:rPr lang="en-GB" b="0" dirty="0"/>
              <a:t> </a:t>
            </a:r>
            <a:r>
              <a:rPr lang="en-GB" b="0" dirty="0" err="1"/>
              <a:t>vodenja</a:t>
            </a:r>
            <a:r>
              <a:rPr lang="en-GB" b="0" dirty="0"/>
              <a:t> </a:t>
            </a:r>
            <a:r>
              <a:rPr lang="en-GB" b="0" dirty="0" err="1"/>
              <a:t>obstajata</a:t>
            </a:r>
            <a:r>
              <a:rPr lang="en-GB" b="0" dirty="0"/>
              <a:t> </a:t>
            </a:r>
            <a:r>
              <a:rPr lang="en-GB" b="1" dirty="0" err="1">
                <a:solidFill>
                  <a:srgbClr val="E43794"/>
                </a:solidFill>
              </a:rPr>
              <a:t>dve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poti</a:t>
            </a:r>
            <a:r>
              <a:rPr lang="en-GB" b="1" dirty="0">
                <a:solidFill>
                  <a:srgbClr val="E43794"/>
                </a:solidFill>
              </a:rPr>
              <a:t>: </a:t>
            </a:r>
            <a:r>
              <a:rPr lang="en-GB" b="1" dirty="0" err="1">
                <a:solidFill>
                  <a:srgbClr val="E43794"/>
                </a:solidFill>
              </a:rPr>
              <a:t>dodatno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usposabljanje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notranje</a:t>
            </a:r>
            <a:r>
              <a:rPr lang="sl-SI" b="1" dirty="0">
                <a:solidFill>
                  <a:srgbClr val="E43794"/>
                </a:solidFill>
              </a:rPr>
              <a:t>ga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osebj</a:t>
            </a:r>
            <a:r>
              <a:rPr lang="sl-SI" b="1" dirty="0">
                <a:solidFill>
                  <a:srgbClr val="E43794"/>
                </a:solidFill>
              </a:rPr>
              <a:t>a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ali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zaposlitev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izkušenega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projektnega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vodje</a:t>
            </a:r>
            <a:r>
              <a:rPr lang="en-GB" b="1" dirty="0">
                <a:solidFill>
                  <a:srgbClr val="E43794"/>
                </a:solidFill>
              </a:rPr>
              <a:t> v </a:t>
            </a:r>
            <a:r>
              <a:rPr lang="en-GB" b="1" dirty="0" err="1">
                <a:solidFill>
                  <a:srgbClr val="E43794"/>
                </a:solidFill>
              </a:rPr>
              <a:t>podjetju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ali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zunaj</a:t>
            </a:r>
            <a:r>
              <a:rPr lang="en-GB" b="1" dirty="0">
                <a:solidFill>
                  <a:srgbClr val="E43794"/>
                </a:solidFill>
              </a:rPr>
              <a:t> </a:t>
            </a:r>
            <a:r>
              <a:rPr lang="en-GB" b="1" dirty="0" err="1">
                <a:solidFill>
                  <a:srgbClr val="E43794"/>
                </a:solidFill>
              </a:rPr>
              <a:t>njega</a:t>
            </a:r>
            <a:r>
              <a:rPr lang="en-GB" b="1" dirty="0">
                <a:solidFill>
                  <a:srgbClr val="E43794"/>
                </a:solidFill>
              </a:rPr>
              <a:t>. </a:t>
            </a:r>
            <a:r>
              <a:rPr lang="en-GB" b="0" dirty="0" err="1"/>
              <a:t>Te</a:t>
            </a:r>
            <a:r>
              <a:rPr lang="en-GB" b="0" dirty="0"/>
              <a:t> </a:t>
            </a:r>
            <a:r>
              <a:rPr lang="en-GB" b="0" dirty="0" err="1"/>
              <a:t>možnosti</a:t>
            </a:r>
            <a:r>
              <a:rPr lang="en-GB" b="0" dirty="0"/>
              <a:t> </a:t>
            </a:r>
            <a:r>
              <a:rPr lang="en-GB" b="0" dirty="0" err="1"/>
              <a:t>imajo</a:t>
            </a:r>
            <a:r>
              <a:rPr lang="en-GB" b="0" dirty="0"/>
              <a:t> </a:t>
            </a:r>
            <a:r>
              <a:rPr lang="en-GB" b="0" dirty="0" err="1"/>
              <a:t>svoje</a:t>
            </a:r>
            <a:r>
              <a:rPr lang="en-GB" b="0" dirty="0"/>
              <a:t> </a:t>
            </a:r>
            <a:r>
              <a:rPr lang="en-GB" b="0" dirty="0" err="1"/>
              <a:t>prednosti</a:t>
            </a:r>
            <a:r>
              <a:rPr lang="en-GB" b="0" dirty="0"/>
              <a:t> in </a:t>
            </a:r>
            <a:r>
              <a:rPr lang="en-GB" b="0" dirty="0" err="1"/>
              <a:t>slabosti</a:t>
            </a:r>
            <a:r>
              <a:rPr lang="en-GB" b="0" dirty="0"/>
              <a:t>, ki </a:t>
            </a:r>
            <a:r>
              <a:rPr lang="en-GB" b="0" dirty="0" err="1"/>
              <a:t>jih</a:t>
            </a:r>
            <a:r>
              <a:rPr lang="en-GB" b="0" dirty="0"/>
              <a:t> je </a:t>
            </a:r>
            <a:r>
              <a:rPr lang="en-GB" b="0" dirty="0" err="1"/>
              <a:t>treba</a:t>
            </a:r>
            <a:r>
              <a:rPr lang="en-GB" b="0" dirty="0"/>
              <a:t> </a:t>
            </a:r>
            <a:r>
              <a:rPr lang="en-GB" b="0" dirty="0" err="1"/>
              <a:t>upoštevati</a:t>
            </a:r>
            <a:r>
              <a:rPr lang="en-GB" b="0" dirty="0"/>
              <a:t> </a:t>
            </a:r>
            <a:r>
              <a:rPr lang="en-GB" b="0" dirty="0" err="1"/>
              <a:t>pri</a:t>
            </a:r>
            <a:r>
              <a:rPr lang="en-GB" b="0" dirty="0"/>
              <a:t> </a:t>
            </a:r>
            <a:r>
              <a:rPr lang="en-GB" b="0" dirty="0" err="1"/>
              <a:t>načrtovanju</a:t>
            </a:r>
            <a:r>
              <a:rPr lang="en-GB" b="0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5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D5BC-81E6-4281-AF87-8ACFD0ED5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26</a:t>
            </a:fld>
            <a:endParaRPr lang="fr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F84AC2-230C-6B43-8D54-A9435E185C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81" y="2670278"/>
            <a:ext cx="12122713" cy="3852492"/>
          </a:xfrm>
        </p:spPr>
        <p:txBody>
          <a:bodyPr numCol="1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err="1"/>
              <a:t>Pandemija</a:t>
            </a:r>
            <a:r>
              <a:rPr lang="en-GB" dirty="0"/>
              <a:t> je </a:t>
            </a:r>
            <a:r>
              <a:rPr lang="en-GB" dirty="0" err="1"/>
              <a:t>potrdila</a:t>
            </a:r>
            <a:r>
              <a:rPr lang="en-GB" dirty="0"/>
              <a:t>, da so </a:t>
            </a:r>
            <a:r>
              <a:rPr lang="en-GB" dirty="0" err="1"/>
              <a:t>stari</a:t>
            </a:r>
            <a:r>
              <a:rPr lang="en-GB" dirty="0"/>
              <a:t> </a:t>
            </a:r>
            <a:r>
              <a:rPr lang="en-GB" dirty="0" err="1"/>
              <a:t>načini</a:t>
            </a:r>
            <a:r>
              <a:rPr lang="en-GB" dirty="0"/>
              <a:t> dela </a:t>
            </a:r>
            <a:r>
              <a:rPr lang="en-GB" dirty="0" err="1"/>
              <a:t>zastareli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da </a:t>
            </a:r>
            <a:r>
              <a:rPr lang="en-GB" dirty="0" err="1"/>
              <a:t>digitalna</a:t>
            </a:r>
            <a:r>
              <a:rPr lang="en-GB" dirty="0"/>
              <a:t> </a:t>
            </a:r>
            <a:r>
              <a:rPr lang="en-GB" dirty="0" err="1"/>
              <a:t>preobrazba</a:t>
            </a:r>
            <a:r>
              <a:rPr lang="en-GB" dirty="0"/>
              <a:t> </a:t>
            </a:r>
            <a:r>
              <a:rPr lang="en-GB" b="1" dirty="0" err="1">
                <a:solidFill>
                  <a:srgbClr val="70A8AF"/>
                </a:solidFill>
              </a:rPr>
              <a:t>pospešuje</a:t>
            </a:r>
            <a:r>
              <a:rPr lang="en-GB" b="1" dirty="0">
                <a:solidFill>
                  <a:srgbClr val="70A8AF"/>
                </a:solidFill>
              </a:rPr>
              <a:t> in </a:t>
            </a:r>
            <a:r>
              <a:rPr lang="en-GB" b="1" dirty="0" err="1">
                <a:solidFill>
                  <a:srgbClr val="70A8AF"/>
                </a:solidFill>
              </a:rPr>
              <a:t>širi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rast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organizacije</a:t>
            </a:r>
            <a:r>
              <a:rPr lang="en-GB" dirty="0"/>
              <a:t>.</a:t>
            </a:r>
            <a:endParaRPr lang="sl-SI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/>
              <a:t>Ker je </a:t>
            </a:r>
            <a:r>
              <a:rPr lang="en-GB" dirty="0" err="1"/>
              <a:t>tehnološko</a:t>
            </a:r>
            <a:r>
              <a:rPr lang="en-GB" dirty="0"/>
              <a:t> </a:t>
            </a:r>
            <a:r>
              <a:rPr lang="en-GB" dirty="0" err="1"/>
              <a:t>znanje</a:t>
            </a:r>
            <a:r>
              <a:rPr lang="en-GB" dirty="0"/>
              <a:t> v </a:t>
            </a:r>
            <a:r>
              <a:rPr lang="en-GB" dirty="0" err="1"/>
              <a:t>večini</a:t>
            </a:r>
            <a:r>
              <a:rPr lang="en-GB" dirty="0"/>
              <a:t> </a:t>
            </a:r>
            <a:r>
              <a:rPr lang="en-GB" dirty="0" err="1"/>
              <a:t>organizacij</a:t>
            </a:r>
            <a:r>
              <a:rPr lang="en-GB" dirty="0"/>
              <a:t> za </a:t>
            </a:r>
            <a:r>
              <a:rPr lang="en-GB" dirty="0" err="1"/>
              <a:t>kulturno</a:t>
            </a:r>
            <a:r>
              <a:rPr lang="en-GB" dirty="0"/>
              <a:t> </a:t>
            </a:r>
            <a:r>
              <a:rPr lang="en-GB" dirty="0" err="1"/>
              <a:t>dediščino</a:t>
            </a:r>
            <a:r>
              <a:rPr lang="en-GB" dirty="0"/>
              <a:t> </a:t>
            </a:r>
            <a:r>
              <a:rPr lang="en-GB" dirty="0" err="1"/>
              <a:t>pomanjkljivo</a:t>
            </a:r>
            <a:r>
              <a:rPr lang="en-GB" dirty="0"/>
              <a:t>,</a:t>
            </a:r>
            <a:r>
              <a:rPr lang="sl-SI" dirty="0"/>
              <a:t> se</a:t>
            </a:r>
            <a:r>
              <a:rPr lang="en-GB" dirty="0"/>
              <a:t> </a:t>
            </a:r>
            <a:r>
              <a:rPr lang="en-GB" dirty="0" err="1"/>
              <a:t>bo</a:t>
            </a:r>
            <a:r>
              <a:rPr lang="en-GB" dirty="0"/>
              <a:t> </a:t>
            </a:r>
            <a:r>
              <a:rPr lang="en-GB" dirty="0" err="1"/>
              <a:t>treba</a:t>
            </a:r>
            <a:r>
              <a:rPr lang="en-GB" dirty="0"/>
              <a:t> </a:t>
            </a:r>
            <a:r>
              <a:rPr lang="en-GB" b="1" dirty="0" err="1">
                <a:solidFill>
                  <a:srgbClr val="70A8AF"/>
                </a:solidFill>
              </a:rPr>
              <a:t>odpreti</a:t>
            </a:r>
            <a:r>
              <a:rPr lang="en-GB" b="1" dirty="0">
                <a:solidFill>
                  <a:srgbClr val="70A8AF"/>
                </a:solidFill>
              </a:rPr>
              <a:t> in </a:t>
            </a:r>
            <a:r>
              <a:rPr lang="en-GB" b="1" dirty="0" err="1">
                <a:solidFill>
                  <a:srgbClr val="70A8AF"/>
                </a:solidFill>
              </a:rPr>
              <a:t>povezati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sl-SI" dirty="0"/>
              <a:t>z</a:t>
            </a:r>
            <a:r>
              <a:rPr lang="sl-SI" b="1" dirty="0">
                <a:solidFill>
                  <a:srgbClr val="70A8AF"/>
                </a:solidFill>
              </a:rPr>
              <a:t> </a:t>
            </a:r>
            <a:r>
              <a:rPr lang="en-GB" dirty="0"/>
              <a:t>IT </a:t>
            </a:r>
            <a:r>
              <a:rPr lang="sl-SI" dirty="0"/>
              <a:t>strokovnjaki </a:t>
            </a:r>
            <a:r>
              <a:rPr lang="en-GB" dirty="0"/>
              <a:t>z </a:t>
            </a:r>
            <a:r>
              <a:rPr lang="en-GB" dirty="0" err="1"/>
              <a:t>znanjem</a:t>
            </a:r>
            <a:r>
              <a:rPr lang="en-GB" dirty="0"/>
              <a:t> in </a:t>
            </a:r>
            <a:r>
              <a:rPr lang="en-GB" dirty="0" err="1"/>
              <a:t>izkušnjami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področju</a:t>
            </a:r>
            <a:r>
              <a:rPr lang="en-GB" dirty="0"/>
              <a:t> </a:t>
            </a:r>
            <a:r>
              <a:rPr lang="en-GB" dirty="0" err="1"/>
              <a:t>napredne</a:t>
            </a:r>
            <a:r>
              <a:rPr lang="en-GB" dirty="0"/>
              <a:t> </a:t>
            </a:r>
            <a:r>
              <a:rPr lang="en-GB" dirty="0" err="1"/>
              <a:t>opreme</a:t>
            </a:r>
            <a:r>
              <a:rPr lang="en-GB" dirty="0"/>
              <a:t>, ki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najbolje</a:t>
            </a:r>
            <a:r>
              <a:rPr lang="en-GB" dirty="0"/>
              <a:t> </a:t>
            </a:r>
            <a:r>
              <a:rPr lang="en-GB" dirty="0" err="1"/>
              <a:t>izkoristijo</a:t>
            </a:r>
            <a:r>
              <a:rPr lang="en-GB" dirty="0"/>
              <a:t> </a:t>
            </a:r>
            <a:r>
              <a:rPr lang="en-GB" dirty="0" err="1"/>
              <a:t>vašo</a:t>
            </a:r>
            <a:r>
              <a:rPr lang="en-GB" dirty="0"/>
              <a:t> </a:t>
            </a:r>
            <a:r>
              <a:rPr lang="en-GB" dirty="0" err="1"/>
              <a:t>ponudbo</a:t>
            </a:r>
            <a:r>
              <a:rPr lang="en-GB" dirty="0"/>
              <a:t> za </a:t>
            </a:r>
            <a:r>
              <a:rPr lang="en-GB" dirty="0" err="1"/>
              <a:t>obiskovalce</a:t>
            </a:r>
            <a:r>
              <a:rPr lang="en-GB" dirty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err="1"/>
              <a:t>Tehnologija</a:t>
            </a:r>
            <a:r>
              <a:rPr lang="en-GB" dirty="0"/>
              <a:t> se </a:t>
            </a:r>
            <a:r>
              <a:rPr lang="en-GB" b="1" dirty="0" err="1">
                <a:solidFill>
                  <a:srgbClr val="70A8AF"/>
                </a:solidFill>
              </a:rPr>
              <a:t>nenehno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prilagaja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dirty="0"/>
              <a:t>in </a:t>
            </a:r>
            <a:r>
              <a:rPr lang="en-GB" dirty="0" err="1"/>
              <a:t>postaja</a:t>
            </a:r>
            <a:r>
              <a:rPr lang="en-GB" dirty="0"/>
              <a:t> </a:t>
            </a:r>
            <a:r>
              <a:rPr lang="en-GB" dirty="0" err="1"/>
              <a:t>bolj</a:t>
            </a:r>
            <a:r>
              <a:rPr lang="en-GB" dirty="0"/>
              <a:t> </a:t>
            </a:r>
            <a:r>
              <a:rPr lang="en-GB" dirty="0" err="1"/>
              <a:t>dostopna</a:t>
            </a:r>
            <a:r>
              <a:rPr lang="en-GB" dirty="0"/>
              <a:t> </a:t>
            </a:r>
            <a:r>
              <a:rPr lang="en-GB" dirty="0" err="1"/>
              <a:t>nestrokovnjakom</a:t>
            </a:r>
            <a:r>
              <a:rPr lang="en-GB" dirty="0"/>
              <a:t>, </a:t>
            </a:r>
            <a:r>
              <a:rPr lang="en-GB" dirty="0" err="1"/>
              <a:t>znanje</a:t>
            </a:r>
            <a:r>
              <a:rPr lang="en-GB" dirty="0"/>
              <a:t> </a:t>
            </a:r>
            <a:r>
              <a:rPr lang="en-GB" dirty="0" err="1"/>
              <a:t>strokovnjakov</a:t>
            </a:r>
            <a:r>
              <a:rPr lang="en-GB" dirty="0"/>
              <a:t> pa je </a:t>
            </a:r>
            <a:r>
              <a:rPr lang="en-GB" dirty="0" err="1"/>
              <a:t>mogoče</a:t>
            </a:r>
            <a:r>
              <a:rPr lang="en-GB" dirty="0"/>
              <a:t> </a:t>
            </a:r>
            <a:r>
              <a:rPr lang="en-GB" dirty="0" err="1"/>
              <a:t>zlahka</a:t>
            </a:r>
            <a:r>
              <a:rPr lang="en-GB" dirty="0"/>
              <a:t> </a:t>
            </a:r>
            <a:r>
              <a:rPr lang="en-GB" dirty="0" err="1"/>
              <a:t>prenesti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osebje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področju</a:t>
            </a:r>
            <a:r>
              <a:rPr lang="en-GB" dirty="0"/>
              <a:t> </a:t>
            </a:r>
            <a:r>
              <a:rPr lang="en-GB" dirty="0" err="1"/>
              <a:t>kulturne</a:t>
            </a:r>
            <a:r>
              <a:rPr lang="en-GB" dirty="0"/>
              <a:t> </a:t>
            </a:r>
            <a:r>
              <a:rPr lang="en-GB" dirty="0" err="1"/>
              <a:t>dediščine</a:t>
            </a:r>
            <a:r>
              <a:rPr lang="en-GB" dirty="0"/>
              <a:t> z </a:t>
            </a:r>
            <a:r>
              <a:rPr lang="en-GB" dirty="0" err="1"/>
              <a:t>omejenimi</a:t>
            </a:r>
            <a:r>
              <a:rPr lang="en-GB" dirty="0"/>
              <a:t> </a:t>
            </a:r>
            <a:r>
              <a:rPr lang="en-GB" dirty="0" err="1"/>
              <a:t>predhodnimi</a:t>
            </a:r>
            <a:r>
              <a:rPr lang="en-GB" dirty="0"/>
              <a:t> </a:t>
            </a:r>
            <a:r>
              <a:rPr lang="en-GB" dirty="0" err="1"/>
              <a:t>izkušnjami</a:t>
            </a:r>
            <a:r>
              <a:rPr lang="en-GB" dirty="0"/>
              <a:t>.</a:t>
            </a:r>
            <a:endParaRPr lang="sl-SI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 err="1"/>
              <a:t>Sodobna</a:t>
            </a:r>
            <a:r>
              <a:rPr lang="en-GB" dirty="0"/>
              <a:t> </a:t>
            </a:r>
            <a:r>
              <a:rPr lang="en-GB" dirty="0" err="1"/>
              <a:t>tehnologija</a:t>
            </a:r>
            <a:r>
              <a:rPr lang="en-GB" dirty="0"/>
              <a:t> je </a:t>
            </a:r>
            <a:r>
              <a:rPr lang="en-GB" dirty="0" err="1"/>
              <a:t>šele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začetku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poti</a:t>
            </a:r>
            <a:r>
              <a:rPr lang="en-GB" dirty="0"/>
              <a:t> </a:t>
            </a:r>
            <a:r>
              <a:rPr lang="en-GB" dirty="0" err="1"/>
              <a:t>preoblikovanja</a:t>
            </a:r>
            <a:r>
              <a:rPr lang="en-GB" dirty="0"/>
              <a:t> </a:t>
            </a:r>
            <a:r>
              <a:rPr lang="en-GB" dirty="0" err="1"/>
              <a:t>družbe</a:t>
            </a:r>
            <a:r>
              <a:rPr lang="en-GB" dirty="0"/>
              <a:t> in </a:t>
            </a:r>
            <a:r>
              <a:rPr lang="en-GB" dirty="0" err="1"/>
              <a:t>spreminjanja</a:t>
            </a:r>
            <a:r>
              <a:rPr lang="en-GB" dirty="0"/>
              <a:t> </a:t>
            </a:r>
            <a:r>
              <a:rPr lang="en-GB" dirty="0" err="1"/>
              <a:t>načina</a:t>
            </a:r>
            <a:r>
              <a:rPr lang="en-GB" dirty="0"/>
              <a:t> </a:t>
            </a:r>
            <a:r>
              <a:rPr lang="en-GB" dirty="0" err="1"/>
              <a:t>življenja</a:t>
            </a:r>
            <a:r>
              <a:rPr lang="en-GB" dirty="0"/>
              <a:t>, </a:t>
            </a:r>
            <a:r>
              <a:rPr lang="en-GB" dirty="0" err="1"/>
              <a:t>razmišljanja</a:t>
            </a:r>
            <a:r>
              <a:rPr lang="en-GB" dirty="0"/>
              <a:t> in </a:t>
            </a:r>
            <a:r>
              <a:rPr lang="en-GB" dirty="0" err="1"/>
              <a:t>doživljanja</a:t>
            </a:r>
            <a:r>
              <a:rPr lang="en-GB" dirty="0"/>
              <a:t>. </a:t>
            </a:r>
            <a:r>
              <a:rPr lang="en-GB" b="1" dirty="0">
                <a:solidFill>
                  <a:srgbClr val="70A8AF"/>
                </a:solidFill>
              </a:rPr>
              <a:t>Z </a:t>
            </a:r>
            <a:r>
              <a:rPr lang="en-GB" b="1" dirty="0" err="1">
                <a:solidFill>
                  <a:srgbClr val="70A8AF"/>
                </a:solidFill>
              </a:rPr>
              <a:t>nekaj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samozavesti</a:t>
            </a:r>
            <a:r>
              <a:rPr lang="en-GB" b="1" dirty="0">
                <a:solidFill>
                  <a:srgbClr val="70A8AF"/>
                </a:solidFill>
              </a:rPr>
              <a:t> in </a:t>
            </a:r>
            <a:r>
              <a:rPr lang="en-GB" b="1" dirty="0" err="1">
                <a:solidFill>
                  <a:srgbClr val="70A8AF"/>
                </a:solidFill>
              </a:rPr>
              <a:t>navdušenja</a:t>
            </a:r>
            <a:r>
              <a:rPr lang="en-GB" b="1" dirty="0">
                <a:solidFill>
                  <a:srgbClr val="70A8AF"/>
                </a:solidFill>
              </a:rPr>
              <a:t> za </a:t>
            </a:r>
            <a:r>
              <a:rPr lang="en-GB" b="1" dirty="0" err="1">
                <a:solidFill>
                  <a:srgbClr val="70A8AF"/>
                </a:solidFill>
              </a:rPr>
              <a:t>učenje</a:t>
            </a:r>
            <a:r>
              <a:rPr lang="en-GB" b="1" dirty="0">
                <a:solidFill>
                  <a:srgbClr val="70A8AF"/>
                </a:solidFill>
              </a:rPr>
              <a:t> se ji </a:t>
            </a:r>
            <a:r>
              <a:rPr lang="en-GB" b="1" dirty="0" err="1">
                <a:solidFill>
                  <a:srgbClr val="70A8AF"/>
                </a:solidFill>
              </a:rPr>
              <a:t>lahko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pridruži</a:t>
            </a:r>
            <a:r>
              <a:rPr lang="en-GB" b="1" dirty="0">
                <a:solidFill>
                  <a:srgbClr val="70A8AF"/>
                </a:solidFill>
              </a:rPr>
              <a:t> </a:t>
            </a:r>
            <a:r>
              <a:rPr lang="en-GB" b="1" dirty="0" err="1">
                <a:solidFill>
                  <a:srgbClr val="70A8AF"/>
                </a:solidFill>
              </a:rPr>
              <a:t>vsak</a:t>
            </a:r>
            <a:r>
              <a:rPr lang="en-GB" b="1" dirty="0">
                <a:solidFill>
                  <a:srgbClr val="70A8AF"/>
                </a:solidFill>
              </a:rPr>
              <a:t>!</a:t>
            </a:r>
            <a:endParaRPr lang="en-US" b="1" dirty="0">
              <a:solidFill>
                <a:srgbClr val="70A8AF"/>
              </a:solidFill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4503ADD6-DBF1-428A-9E39-2C67107F8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8" b="31738"/>
          <a:stretch/>
        </p:blipFill>
        <p:spPr>
          <a:xfrm>
            <a:off x="0" y="-36571"/>
            <a:ext cx="12192000" cy="20964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C70FB2-8AB6-6C4C-9B68-D4FF274F6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9353" y="2177455"/>
            <a:ext cx="5513294" cy="572336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err="1">
                <a:solidFill>
                  <a:srgbClr val="FBE000"/>
                </a:solidFill>
              </a:rPr>
              <a:t>Uporaba</a:t>
            </a:r>
            <a:r>
              <a:rPr lang="en-US" dirty="0">
                <a:solidFill>
                  <a:srgbClr val="FBE000"/>
                </a:solidFill>
              </a:rPr>
              <a:t> </a:t>
            </a:r>
            <a:r>
              <a:rPr lang="en-US" dirty="0" err="1">
                <a:solidFill>
                  <a:srgbClr val="FBE000"/>
                </a:solidFill>
              </a:rPr>
              <a:t>digitalne</a:t>
            </a:r>
            <a:r>
              <a:rPr lang="en-US" dirty="0">
                <a:solidFill>
                  <a:srgbClr val="FBE000"/>
                </a:solidFill>
              </a:rPr>
              <a:t> </a:t>
            </a:r>
            <a:r>
              <a:rPr lang="en-US" dirty="0" err="1">
                <a:solidFill>
                  <a:srgbClr val="FBE000"/>
                </a:solidFill>
              </a:rPr>
              <a:t>tehnologije</a:t>
            </a:r>
            <a:endParaRPr lang="en-US" dirty="0">
              <a:solidFill>
                <a:srgbClr val="FBE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06AC54-996D-43C7-9B42-479C6DD89674}"/>
              </a:ext>
            </a:extLst>
          </p:cNvPr>
          <p:cNvSpPr/>
          <p:nvPr/>
        </p:nvSpPr>
        <p:spPr>
          <a:xfrm>
            <a:off x="-1" y="158971"/>
            <a:ext cx="12192001" cy="1298040"/>
          </a:xfrm>
          <a:prstGeom prst="rect">
            <a:avLst/>
          </a:prstGeom>
          <a:solidFill>
            <a:srgbClr val="FBE000"/>
          </a:solidFill>
          <a:ln>
            <a:solidFill>
              <a:srgbClr val="FB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1E74C-5637-4AEA-9CCA-7927644FDE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27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A9996-0573-4B1F-86D7-30C27AA1DE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4070" y="235937"/>
            <a:ext cx="11260668" cy="631527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Digitalno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pripovedovanje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zgodb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 </a:t>
            </a:r>
            <a:r>
              <a:rPr lang="en-GB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sektorju</a:t>
            </a:r>
            <a:endParaRPr lang="sl-SI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kulturne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dediščine</a:t>
            </a:r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895FF-6795-4ACF-BE88-15F4399EB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5230" y="2483182"/>
            <a:ext cx="8679317" cy="32544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Občinstvo</a:t>
            </a:r>
            <a:r>
              <a:rPr lang="en-GB" dirty="0"/>
              <a:t> se </a:t>
            </a:r>
            <a:r>
              <a:rPr lang="en-GB" dirty="0" err="1"/>
              <a:t>želi</a:t>
            </a:r>
            <a:r>
              <a:rPr lang="en-GB" dirty="0"/>
              <a:t> </a:t>
            </a:r>
            <a:r>
              <a:rPr lang="en-GB" dirty="0" err="1"/>
              <a:t>ob</a:t>
            </a:r>
            <a:r>
              <a:rPr lang="en-GB" dirty="0"/>
              <a:t> </a:t>
            </a:r>
            <a:r>
              <a:rPr lang="en-GB" dirty="0" err="1"/>
              <a:t>digitalnih</a:t>
            </a:r>
            <a:r>
              <a:rPr lang="en-GB" dirty="0"/>
              <a:t> </a:t>
            </a:r>
            <a:r>
              <a:rPr lang="en-GB" dirty="0" err="1"/>
              <a:t>zgodbah</a:t>
            </a:r>
            <a:r>
              <a:rPr lang="en-GB" dirty="0"/>
              <a:t> </a:t>
            </a:r>
            <a:r>
              <a:rPr lang="en-GB" dirty="0" err="1"/>
              <a:t>počutiti</a:t>
            </a:r>
            <a:r>
              <a:rPr lang="en-GB" dirty="0"/>
              <a:t> </a:t>
            </a:r>
            <a:r>
              <a:rPr lang="en-GB" dirty="0" err="1"/>
              <a:t>informirano</a:t>
            </a:r>
            <a:r>
              <a:rPr lang="en-GB" dirty="0"/>
              <a:t>, </a:t>
            </a:r>
            <a:r>
              <a:rPr lang="en-GB" dirty="0" err="1"/>
              <a:t>hkrati</a:t>
            </a:r>
            <a:r>
              <a:rPr lang="en-GB" dirty="0"/>
              <a:t> pa </a:t>
            </a:r>
            <a:r>
              <a:rPr lang="en-GB" dirty="0" err="1"/>
              <a:t>tudi</a:t>
            </a:r>
            <a:r>
              <a:rPr lang="en-GB" dirty="0"/>
              <a:t> </a:t>
            </a:r>
            <a:r>
              <a:rPr lang="en-GB" dirty="0" err="1"/>
              <a:t>radovedno</a:t>
            </a:r>
            <a:r>
              <a:rPr lang="en-GB" dirty="0"/>
              <a:t>, p</a:t>
            </a:r>
            <a:r>
              <a:rPr lang="sl-SI" dirty="0"/>
              <a:t>oglobljeno</a:t>
            </a:r>
            <a:r>
              <a:rPr lang="en-GB" dirty="0"/>
              <a:t>, </a:t>
            </a:r>
            <a:r>
              <a:rPr lang="en-GB" dirty="0" err="1"/>
              <a:t>navdihnjeno</a:t>
            </a:r>
            <a:r>
              <a:rPr lang="en-GB" dirty="0"/>
              <a:t> in </a:t>
            </a:r>
            <a:r>
              <a:rPr lang="en-GB" dirty="0" err="1"/>
              <a:t>povezano</a:t>
            </a:r>
            <a:r>
              <a:rPr lang="en-GB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Prav</a:t>
            </a:r>
            <a:r>
              <a:rPr lang="en-GB" dirty="0"/>
              <a:t> to </a:t>
            </a:r>
            <a:r>
              <a:rPr lang="sl-SI" dirty="0"/>
              <a:t>loči</a:t>
            </a:r>
            <a:r>
              <a:rPr lang="en-GB" dirty="0"/>
              <a:t> </a:t>
            </a:r>
            <a:r>
              <a:rPr lang="en-GB" dirty="0" err="1"/>
              <a:t>pripovedovanje</a:t>
            </a:r>
            <a:r>
              <a:rPr lang="en-GB" dirty="0"/>
              <a:t> </a:t>
            </a:r>
            <a:r>
              <a:rPr lang="en-GB" dirty="0" err="1"/>
              <a:t>zgodb</a:t>
            </a:r>
            <a:r>
              <a:rPr lang="en-GB" dirty="0"/>
              <a:t> od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vrst</a:t>
            </a:r>
            <a:r>
              <a:rPr lang="en-GB" dirty="0"/>
              <a:t> </a:t>
            </a:r>
            <a:r>
              <a:rPr lang="en-GB" dirty="0" err="1"/>
              <a:t>vsebin</a:t>
            </a:r>
            <a:r>
              <a:rPr lang="en-GB" dirty="0"/>
              <a:t> in </a:t>
            </a:r>
            <a:r>
              <a:rPr lang="en-GB" dirty="0" err="1"/>
              <a:t>prav</a:t>
            </a:r>
            <a:r>
              <a:rPr lang="en-GB" dirty="0"/>
              <a:t> </a:t>
            </a:r>
            <a:r>
              <a:rPr lang="en-GB" dirty="0" err="1"/>
              <a:t>zaradi</a:t>
            </a:r>
            <a:r>
              <a:rPr lang="en-GB" dirty="0"/>
              <a:t> </a:t>
            </a:r>
            <a:r>
              <a:rPr lang="en-GB" dirty="0" err="1"/>
              <a:t>tega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pripovedovanje</a:t>
            </a:r>
            <a:r>
              <a:rPr lang="en-GB" dirty="0"/>
              <a:t> </a:t>
            </a:r>
            <a:r>
              <a:rPr lang="en-GB" dirty="0" err="1"/>
              <a:t>zgodb</a:t>
            </a:r>
            <a:r>
              <a:rPr lang="en-GB" dirty="0"/>
              <a:t> </a:t>
            </a:r>
            <a:r>
              <a:rPr lang="en-GB" dirty="0" err="1"/>
              <a:t>tako</a:t>
            </a:r>
            <a:r>
              <a:rPr lang="en-GB" dirty="0"/>
              <a:t> </a:t>
            </a:r>
            <a:r>
              <a:rPr lang="en-GB" dirty="0" err="1"/>
              <a:t>pomembno</a:t>
            </a:r>
            <a:r>
              <a:rPr lang="en-GB" dirty="0"/>
              <a:t> </a:t>
            </a:r>
            <a:r>
              <a:rPr lang="en-GB" dirty="0" err="1"/>
              <a:t>vlogo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vključevanju</a:t>
            </a:r>
            <a:r>
              <a:rPr lang="en-GB" dirty="0"/>
              <a:t> in </a:t>
            </a:r>
            <a:r>
              <a:rPr lang="en-GB" dirty="0" err="1"/>
              <a:t>oblikovanju</a:t>
            </a:r>
            <a:r>
              <a:rPr lang="en-GB" dirty="0"/>
              <a:t> </a:t>
            </a:r>
            <a:r>
              <a:rPr lang="en-GB" dirty="0" err="1"/>
              <a:t>skupnosti</a:t>
            </a:r>
            <a:r>
              <a:rPr lang="en-GB" dirty="0"/>
              <a:t> v </a:t>
            </a:r>
            <a:r>
              <a:rPr lang="en-GB" dirty="0" err="1"/>
              <a:t>sektorju</a:t>
            </a:r>
            <a:r>
              <a:rPr lang="en-GB" dirty="0"/>
              <a:t> </a:t>
            </a:r>
            <a:r>
              <a:rPr lang="en-GB" dirty="0" err="1"/>
              <a:t>kulturne</a:t>
            </a:r>
            <a:r>
              <a:rPr lang="en-GB" dirty="0"/>
              <a:t> </a:t>
            </a:r>
            <a:r>
              <a:rPr lang="en-GB" dirty="0" err="1"/>
              <a:t>dediščine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Za </a:t>
            </a:r>
            <a:r>
              <a:rPr lang="en-GB" b="1" dirty="0" err="1"/>
              <a:t>nasvete</a:t>
            </a:r>
            <a:r>
              <a:rPr lang="en-GB" dirty="0"/>
              <a:t> o </a:t>
            </a:r>
            <a:r>
              <a:rPr lang="en-GB" dirty="0" err="1"/>
              <a:t>digitalnem</a:t>
            </a:r>
            <a:r>
              <a:rPr lang="en-GB" dirty="0"/>
              <a:t> </a:t>
            </a:r>
            <a:r>
              <a:rPr lang="en-GB" dirty="0" err="1"/>
              <a:t>pripovedovanju</a:t>
            </a:r>
            <a:r>
              <a:rPr lang="en-GB" dirty="0"/>
              <a:t> </a:t>
            </a:r>
            <a:r>
              <a:rPr lang="en-GB" dirty="0" err="1"/>
              <a:t>zgodb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področju</a:t>
            </a:r>
            <a:r>
              <a:rPr lang="en-GB" dirty="0"/>
              <a:t> </a:t>
            </a:r>
            <a:r>
              <a:rPr lang="en-GB" dirty="0" err="1"/>
              <a:t>kulturne</a:t>
            </a:r>
            <a:r>
              <a:rPr lang="en-GB" dirty="0"/>
              <a:t> </a:t>
            </a:r>
            <a:r>
              <a:rPr lang="en-GB" dirty="0" err="1"/>
              <a:t>dediščine</a:t>
            </a:r>
            <a:r>
              <a:rPr lang="en-GB" dirty="0"/>
              <a:t> </a:t>
            </a:r>
            <a:r>
              <a:rPr lang="en-GB" dirty="0" err="1"/>
              <a:t>prenesite</a:t>
            </a:r>
            <a:r>
              <a:rPr lang="en-GB" dirty="0"/>
              <a:t> </a:t>
            </a:r>
            <a:r>
              <a:rPr lang="en-GB" b="1" dirty="0" err="1"/>
              <a:t>infografiko</a:t>
            </a:r>
            <a:r>
              <a:rPr lang="en-GB" dirty="0"/>
              <a:t> "Digital Storytelling Tips"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obiščite</a:t>
            </a:r>
            <a:r>
              <a:rPr lang="en-GB" dirty="0"/>
              <a:t> blog </a:t>
            </a:r>
            <a:r>
              <a:rPr lang="en-GB" dirty="0" err="1">
                <a:hlinkClick r:id="rId3"/>
              </a:rPr>
              <a:t>Europeana</a:t>
            </a:r>
            <a:r>
              <a:rPr lang="en-GB" dirty="0">
                <a:hlinkClick r:id="rId3"/>
              </a:rPr>
              <a:t> Pro’s blog </a:t>
            </a:r>
            <a:r>
              <a:rPr lang="pl-PL" dirty="0"/>
              <a:t>za bolj poglobljeno branje o tej temi!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1E2433-8F79-463D-80FC-64D57C8A890B}"/>
              </a:ext>
            </a:extLst>
          </p:cNvPr>
          <p:cNvSpPr txBox="1">
            <a:spLocks/>
          </p:cNvSpPr>
          <p:nvPr/>
        </p:nvSpPr>
        <p:spPr>
          <a:xfrm>
            <a:off x="375231" y="1535145"/>
            <a:ext cx="8829061" cy="63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dirty="0"/>
              <a:t>S </a:t>
            </a:r>
            <a:r>
              <a:rPr lang="en-GB" sz="2800" b="0" dirty="0" err="1"/>
              <a:t>tem</a:t>
            </a:r>
            <a:r>
              <a:rPr lang="en-GB" sz="2800" b="0" dirty="0"/>
              <a:t> </a:t>
            </a:r>
            <a:r>
              <a:rPr lang="en-GB" sz="2800" b="0" dirty="0" err="1"/>
              <a:t>lahko</a:t>
            </a:r>
            <a:r>
              <a:rPr lang="en-GB" sz="2800" b="0" dirty="0"/>
              <a:t> </a:t>
            </a:r>
            <a:r>
              <a:rPr lang="en-GB" sz="2800" b="0" dirty="0" err="1"/>
              <a:t>preizkusite</a:t>
            </a:r>
            <a:r>
              <a:rPr lang="en-GB" sz="2800" b="0" dirty="0"/>
              <a:t> "</a:t>
            </a:r>
            <a:r>
              <a:rPr lang="en-GB" sz="2800" b="0" dirty="0" err="1"/>
              <a:t>digitalne</a:t>
            </a:r>
            <a:r>
              <a:rPr lang="en-GB" sz="2800" b="0" dirty="0"/>
              <a:t>" </a:t>
            </a:r>
            <a:r>
              <a:rPr lang="en-GB" sz="2800" b="0" dirty="0" err="1"/>
              <a:t>vode</a:t>
            </a:r>
            <a:r>
              <a:rPr lang="en-GB" sz="2800" b="0" dirty="0"/>
              <a:t> in </a:t>
            </a:r>
            <a:r>
              <a:rPr lang="en-GB" sz="2800" b="0" dirty="0" err="1"/>
              <a:t>pridobite</a:t>
            </a:r>
            <a:r>
              <a:rPr lang="en-GB" sz="2800" b="0" dirty="0"/>
              <a:t> </a:t>
            </a:r>
            <a:r>
              <a:rPr lang="en-GB" sz="2800" b="0" dirty="0" err="1"/>
              <a:t>zaupanje</a:t>
            </a:r>
            <a:r>
              <a:rPr lang="en-GB" sz="2800" b="0" dirty="0"/>
              <a:t> v </a:t>
            </a:r>
            <a:r>
              <a:rPr lang="en-GB" sz="2800" b="0" dirty="0" err="1"/>
              <a:t>svoje</a:t>
            </a:r>
            <a:r>
              <a:rPr lang="en-GB" sz="2800" b="0" dirty="0"/>
              <a:t> </a:t>
            </a:r>
            <a:r>
              <a:rPr lang="en-GB" sz="2800" b="0" dirty="0" err="1"/>
              <a:t>digitalne</a:t>
            </a:r>
            <a:r>
              <a:rPr lang="en-GB" sz="2800" b="0" dirty="0"/>
              <a:t> </a:t>
            </a:r>
            <a:r>
              <a:rPr lang="en-GB" sz="2800" b="0" dirty="0" err="1"/>
              <a:t>spretnosti</a:t>
            </a:r>
            <a:r>
              <a:rPr lang="en-GB" sz="2800" b="0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9388A5-1E81-43A3-83C0-909B07191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54017"/>
            <a:ext cx="2459986" cy="61499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5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28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en-GB" sz="4800" dirty="0" err="1"/>
              <a:t>Pomanjkanje</a:t>
            </a:r>
            <a:r>
              <a:rPr lang="en-GB" sz="4800" dirty="0"/>
              <a:t> </a:t>
            </a:r>
            <a:r>
              <a:rPr lang="en-GB" sz="4800" dirty="0" err="1"/>
              <a:t>virov</a:t>
            </a:r>
            <a:endParaRPr lang="en-GB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2E600-0D79-6347-A80D-68BC37F34F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29</a:t>
            </a:fld>
            <a:endParaRPr lang="fr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5AA87-FC19-6743-86D6-4E61042A7F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63443" y="2138702"/>
            <a:ext cx="3885557" cy="558212"/>
          </a:xfrm>
        </p:spPr>
        <p:txBody>
          <a:bodyPr/>
          <a:lstStyle/>
          <a:p>
            <a:r>
              <a:rPr lang="en-US" dirty="0" err="1"/>
              <a:t>Pomanjkanje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CD914B-0C92-394A-9C1B-6008003D7B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63442" y="3149894"/>
            <a:ext cx="3885557" cy="55821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E43FEB-A3DD-3F42-9253-A9A5CECE13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76850" y="4161086"/>
            <a:ext cx="3885557" cy="558212"/>
          </a:xfrm>
        </p:spPr>
        <p:txBody>
          <a:bodyPr/>
          <a:lstStyle/>
          <a:p>
            <a:r>
              <a:rPr lang="sl-SI" dirty="0"/>
              <a:t>virov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78462-F12D-C94C-9770-450DAD34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2114" y="748039"/>
            <a:ext cx="8592469" cy="6042326"/>
          </a:xfrm>
        </p:spPr>
        <p:txBody>
          <a:bodyPr/>
          <a:lstStyle/>
          <a:p>
            <a:r>
              <a:rPr lang="en-GB" dirty="0" err="1">
                <a:solidFill>
                  <a:srgbClr val="70A8AF"/>
                </a:solidFill>
              </a:rPr>
              <a:t>Dve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najpogostejši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vrzeli</a:t>
            </a:r>
            <a:r>
              <a:rPr lang="en-GB" dirty="0">
                <a:solidFill>
                  <a:srgbClr val="70A8AF"/>
                </a:solidFill>
              </a:rPr>
              <a:t> v </a:t>
            </a:r>
            <a:r>
              <a:rPr lang="en-GB" dirty="0" err="1">
                <a:solidFill>
                  <a:srgbClr val="70A8AF"/>
                </a:solidFill>
              </a:rPr>
              <a:t>virih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zavirata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razvoj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digitalnih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izkušenj</a:t>
            </a:r>
            <a:r>
              <a:rPr lang="en-GB" dirty="0">
                <a:solidFill>
                  <a:srgbClr val="70A8AF"/>
                </a:solidFill>
              </a:rPr>
              <a:t> s </a:t>
            </a:r>
            <a:r>
              <a:rPr lang="en-GB" dirty="0" err="1">
                <a:solidFill>
                  <a:srgbClr val="70A8AF"/>
                </a:solidFill>
              </a:rPr>
              <a:t>kulturno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dediščino</a:t>
            </a:r>
            <a:r>
              <a:rPr lang="en-GB" dirty="0">
                <a:solidFill>
                  <a:srgbClr val="70A8AF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Pomanjkanje</a:t>
            </a:r>
            <a:r>
              <a:rPr lang="en-GB" b="0" dirty="0"/>
              <a:t> </a:t>
            </a:r>
            <a:r>
              <a:rPr lang="en-GB" b="0" dirty="0" err="1"/>
              <a:t>finančnih</a:t>
            </a:r>
            <a:r>
              <a:rPr lang="en-GB" b="0" dirty="0"/>
              <a:t> </a:t>
            </a:r>
            <a:r>
              <a:rPr lang="en-GB" b="0" dirty="0" err="1"/>
              <a:t>sredstev</a:t>
            </a:r>
            <a:endParaRPr lang="sl-SI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err="1"/>
              <a:t>Pomanjkanje</a:t>
            </a:r>
            <a:r>
              <a:rPr lang="en-GB" b="0" dirty="0"/>
              <a:t> </a:t>
            </a:r>
            <a:r>
              <a:rPr lang="en-GB" b="0" dirty="0" err="1"/>
              <a:t>človeških</a:t>
            </a:r>
            <a:r>
              <a:rPr lang="en-GB" b="0" dirty="0"/>
              <a:t> </a:t>
            </a:r>
            <a:r>
              <a:rPr lang="en-GB" b="0" dirty="0" err="1"/>
              <a:t>virov</a:t>
            </a:r>
            <a:endParaRPr lang="en-GB" b="0" dirty="0"/>
          </a:p>
          <a:p>
            <a:endParaRPr lang="en-GB" b="0" dirty="0"/>
          </a:p>
          <a:p>
            <a:r>
              <a:rPr lang="en-GB" b="0" dirty="0" err="1"/>
              <a:t>Nekatere</a:t>
            </a:r>
            <a:r>
              <a:rPr lang="en-GB" b="0" dirty="0"/>
              <a:t> </a:t>
            </a:r>
            <a:r>
              <a:rPr lang="en-GB" b="0" dirty="0" err="1"/>
              <a:t>organizacije</a:t>
            </a:r>
            <a:r>
              <a:rPr lang="en-GB" b="0" dirty="0"/>
              <a:t> za </a:t>
            </a:r>
            <a:r>
              <a:rPr lang="en-GB" b="0" dirty="0" err="1"/>
              <a:t>kulturno</a:t>
            </a:r>
            <a:r>
              <a:rPr lang="en-GB" b="0" dirty="0"/>
              <a:t> </a:t>
            </a:r>
            <a:r>
              <a:rPr lang="en-GB" b="0" dirty="0" err="1"/>
              <a:t>dediščino</a:t>
            </a:r>
            <a:r>
              <a:rPr lang="en-GB" b="0" dirty="0"/>
              <a:t> so </a:t>
            </a:r>
            <a:r>
              <a:rPr lang="en-GB" b="0" dirty="0" err="1"/>
              <a:t>imele</a:t>
            </a:r>
            <a:r>
              <a:rPr lang="en-GB" b="0" dirty="0"/>
              <a:t> </a:t>
            </a:r>
            <a:r>
              <a:rPr lang="en-GB" b="0" dirty="0" err="1"/>
              <a:t>prihodke</a:t>
            </a:r>
            <a:r>
              <a:rPr lang="en-GB" b="0" dirty="0"/>
              <a:t> od </a:t>
            </a:r>
            <a:r>
              <a:rPr lang="en-GB" b="0" dirty="0" err="1"/>
              <a:t>vstopnic</a:t>
            </a:r>
            <a:r>
              <a:rPr lang="en-GB" b="0" dirty="0"/>
              <a:t>, </a:t>
            </a:r>
            <a:r>
              <a:rPr lang="en-GB" b="0" dirty="0" err="1"/>
              <a:t>prodaje</a:t>
            </a:r>
            <a:r>
              <a:rPr lang="en-GB" b="0" dirty="0"/>
              <a:t> </a:t>
            </a:r>
            <a:r>
              <a:rPr lang="en-GB" b="0" dirty="0" err="1"/>
              <a:t>blaga</a:t>
            </a:r>
            <a:r>
              <a:rPr lang="en-GB" b="0" dirty="0"/>
              <a:t> </a:t>
            </a:r>
            <a:r>
              <a:rPr lang="en-GB" b="0" dirty="0" err="1"/>
              <a:t>ali</a:t>
            </a:r>
            <a:r>
              <a:rPr lang="en-GB" b="0" dirty="0"/>
              <a:t> </a:t>
            </a:r>
            <a:r>
              <a:rPr lang="en-GB" b="0" dirty="0" err="1"/>
              <a:t>najem</a:t>
            </a:r>
            <a:r>
              <a:rPr lang="sl-SI" b="0" dirty="0" err="1"/>
              <a:t>nin</a:t>
            </a:r>
            <a:r>
              <a:rPr lang="sl-SI" b="0" dirty="0"/>
              <a:t> za</a:t>
            </a:r>
            <a:r>
              <a:rPr lang="en-GB" b="0" dirty="0"/>
              <a:t> </a:t>
            </a:r>
            <a:r>
              <a:rPr lang="sl-SI" b="0" dirty="0"/>
              <a:t>dogodke</a:t>
            </a:r>
            <a:r>
              <a:rPr lang="en-GB" b="0" dirty="0"/>
              <a:t>. </a:t>
            </a:r>
            <a:r>
              <a:rPr lang="en-GB" dirty="0">
                <a:solidFill>
                  <a:srgbClr val="70A8AF"/>
                </a:solidFill>
              </a:rPr>
              <a:t>Po Covid</a:t>
            </a:r>
            <a:r>
              <a:rPr lang="sl-SI" dirty="0">
                <a:solidFill>
                  <a:srgbClr val="70A8AF"/>
                </a:solidFill>
              </a:rPr>
              <a:t>u</a:t>
            </a:r>
            <a:r>
              <a:rPr lang="en-GB" b="0" dirty="0"/>
              <a:t> </a:t>
            </a:r>
            <a:r>
              <a:rPr lang="en-GB" b="0" dirty="0" err="1"/>
              <a:t>imajo</a:t>
            </a:r>
            <a:r>
              <a:rPr lang="en-GB" b="0" dirty="0"/>
              <a:t> </a:t>
            </a:r>
            <a:r>
              <a:rPr lang="en-GB" b="0" dirty="0" err="1"/>
              <a:t>tudi</a:t>
            </a:r>
            <a:r>
              <a:rPr lang="en-GB" b="0" dirty="0"/>
              <a:t> </a:t>
            </a:r>
            <a:r>
              <a:rPr lang="en-GB" b="0" dirty="0" err="1"/>
              <a:t>tisti</a:t>
            </a:r>
            <a:r>
              <a:rPr lang="en-GB" b="0" dirty="0"/>
              <a:t>, ki so </a:t>
            </a:r>
            <a:r>
              <a:rPr lang="en-GB" b="0" dirty="0" err="1"/>
              <a:t>imeli</a:t>
            </a:r>
            <a:r>
              <a:rPr lang="en-GB" b="0" dirty="0"/>
              <a:t> </a:t>
            </a:r>
            <a:r>
              <a:rPr lang="en-GB" b="0" dirty="0" err="1"/>
              <a:t>srečo</a:t>
            </a:r>
            <a:r>
              <a:rPr lang="en-GB" b="0" dirty="0"/>
              <a:t>, da so </a:t>
            </a:r>
            <a:r>
              <a:rPr lang="en-GB" b="0" dirty="0" err="1"/>
              <a:t>ustvarili</a:t>
            </a:r>
            <a:r>
              <a:rPr lang="en-GB" b="0" dirty="0"/>
              <a:t> </a:t>
            </a:r>
            <a:r>
              <a:rPr lang="en-GB" b="0" dirty="0" err="1"/>
              <a:t>znatne</a:t>
            </a:r>
            <a:r>
              <a:rPr lang="en-GB" b="0" dirty="0"/>
              <a:t> </a:t>
            </a:r>
            <a:r>
              <a:rPr lang="en-GB" b="0" dirty="0" err="1"/>
              <a:t>prihodke</a:t>
            </a:r>
            <a:r>
              <a:rPr lang="en-GB" b="0" dirty="0"/>
              <a:t>, </a:t>
            </a:r>
            <a:r>
              <a:rPr lang="en-GB" dirty="0" err="1">
                <a:solidFill>
                  <a:srgbClr val="70A8AF"/>
                </a:solidFill>
              </a:rPr>
              <a:t>hude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finančne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težave</a:t>
            </a:r>
            <a:r>
              <a:rPr lang="en-GB" b="0" dirty="0"/>
              <a:t>, </a:t>
            </a:r>
            <a:r>
              <a:rPr lang="en-GB" b="0" dirty="0" err="1"/>
              <a:t>mnogi</a:t>
            </a:r>
            <a:r>
              <a:rPr lang="en-GB" b="0" dirty="0"/>
              <a:t> </a:t>
            </a:r>
            <a:r>
              <a:rPr lang="en-GB" b="0" dirty="0" err="1"/>
              <a:t>drugi</a:t>
            </a:r>
            <a:r>
              <a:rPr lang="en-GB" b="0" dirty="0"/>
              <a:t> pa </a:t>
            </a:r>
            <a:r>
              <a:rPr lang="en-GB" b="0" dirty="0" err="1"/>
              <a:t>preprosto</a:t>
            </a:r>
            <a:r>
              <a:rPr lang="en-GB" b="0" dirty="0"/>
              <a:t> </a:t>
            </a:r>
            <a:r>
              <a:rPr lang="en-GB" dirty="0" err="1">
                <a:solidFill>
                  <a:srgbClr val="70A8AF"/>
                </a:solidFill>
              </a:rPr>
              <a:t>niso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imeli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sredstev</a:t>
            </a:r>
            <a:r>
              <a:rPr lang="en-GB" b="0" dirty="0"/>
              <a:t>, ki bi </a:t>
            </a:r>
            <a:r>
              <a:rPr lang="en-GB" b="0" dirty="0" err="1"/>
              <a:t>jim</a:t>
            </a:r>
            <a:r>
              <a:rPr lang="en-GB" b="0" dirty="0"/>
              <a:t> </a:t>
            </a:r>
            <a:r>
              <a:rPr lang="en-GB" b="0" dirty="0" err="1"/>
              <a:t>omogočila</a:t>
            </a:r>
            <a:r>
              <a:rPr lang="en-GB" b="0" dirty="0"/>
              <a:t> </a:t>
            </a:r>
            <a:r>
              <a:rPr lang="en-GB" b="0" dirty="0" err="1"/>
              <a:t>izvajanje</a:t>
            </a:r>
            <a:r>
              <a:rPr lang="en-GB" b="0" dirty="0"/>
              <a:t> </a:t>
            </a:r>
            <a:r>
              <a:rPr lang="en-GB" b="0" dirty="0" err="1"/>
              <a:t>raziskav</a:t>
            </a:r>
            <a:r>
              <a:rPr lang="en-GB" b="0" dirty="0"/>
              <a:t> in </a:t>
            </a:r>
            <a:r>
              <a:rPr lang="en-GB" b="0" dirty="0" err="1"/>
              <a:t>razvoja</a:t>
            </a:r>
            <a:r>
              <a:rPr lang="en-GB" b="0" dirty="0"/>
              <a:t> </a:t>
            </a:r>
            <a:r>
              <a:rPr lang="en-GB" b="0" dirty="0" err="1"/>
              <a:t>zunaj</a:t>
            </a:r>
            <a:r>
              <a:rPr lang="en-GB" b="0" dirty="0"/>
              <a:t> </a:t>
            </a:r>
            <a:r>
              <a:rPr lang="en-GB" b="0" dirty="0" err="1"/>
              <a:t>njihove</a:t>
            </a:r>
            <a:r>
              <a:rPr lang="en-GB" b="0" dirty="0"/>
              <a:t> </a:t>
            </a:r>
            <a:r>
              <a:rPr lang="en-GB" b="0" dirty="0" err="1"/>
              <a:t>vloge</a:t>
            </a:r>
            <a:r>
              <a:rPr lang="en-GB" b="0" dirty="0"/>
              <a:t> </a:t>
            </a:r>
            <a:r>
              <a:rPr lang="sl-SI" b="0" dirty="0"/>
              <a:t>shranjevanja in </a:t>
            </a:r>
            <a:r>
              <a:rPr lang="en-GB" b="0" dirty="0" err="1"/>
              <a:t>ohranjanj</a:t>
            </a:r>
            <a:r>
              <a:rPr lang="sl-SI" b="0" dirty="0"/>
              <a:t>a.</a:t>
            </a:r>
            <a:r>
              <a:rPr lang="en-GB" b="0" dirty="0"/>
              <a:t> </a:t>
            </a:r>
          </a:p>
          <a:p>
            <a:endParaRPr lang="en-GB" b="0" dirty="0"/>
          </a:p>
          <a:p>
            <a:r>
              <a:rPr lang="en-GB" b="0" dirty="0" err="1"/>
              <a:t>Številne</a:t>
            </a:r>
            <a:r>
              <a:rPr lang="en-GB" b="0" dirty="0"/>
              <a:t> </a:t>
            </a:r>
            <a:r>
              <a:rPr lang="en-GB" b="0" dirty="0" err="1"/>
              <a:t>ustanove</a:t>
            </a:r>
            <a:r>
              <a:rPr lang="en-GB" b="0" dirty="0"/>
              <a:t> za </a:t>
            </a:r>
            <a:r>
              <a:rPr lang="en-GB" b="0" dirty="0" err="1"/>
              <a:t>dediščino</a:t>
            </a:r>
            <a:r>
              <a:rPr lang="en-GB" b="0" dirty="0"/>
              <a:t>, ki so </a:t>
            </a:r>
            <a:r>
              <a:rPr lang="en-GB" b="0" dirty="0" err="1"/>
              <a:t>odvisne</a:t>
            </a:r>
            <a:r>
              <a:rPr lang="en-GB" b="0" dirty="0"/>
              <a:t> od </a:t>
            </a:r>
            <a:r>
              <a:rPr lang="en-GB" dirty="0" err="1">
                <a:solidFill>
                  <a:srgbClr val="70A8AF"/>
                </a:solidFill>
              </a:rPr>
              <a:t>omejenega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javnega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financiranja</a:t>
            </a:r>
            <a:r>
              <a:rPr lang="en-GB" b="0" dirty="0"/>
              <a:t>, </a:t>
            </a:r>
            <a:r>
              <a:rPr lang="en-GB" b="0" dirty="0" err="1"/>
              <a:t>imajo</a:t>
            </a:r>
            <a:r>
              <a:rPr lang="en-GB" b="0" dirty="0"/>
              <a:t> </a:t>
            </a:r>
            <a:r>
              <a:rPr lang="en-GB" b="0" dirty="0" err="1"/>
              <a:t>tudi</a:t>
            </a:r>
            <a:r>
              <a:rPr lang="en-GB" b="0" dirty="0"/>
              <a:t> </a:t>
            </a:r>
            <a:r>
              <a:rPr lang="en-GB" dirty="0" err="1">
                <a:solidFill>
                  <a:srgbClr val="70A8AF"/>
                </a:solidFill>
              </a:rPr>
              <a:t>omejene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človeške</a:t>
            </a:r>
            <a:r>
              <a:rPr lang="en-GB" dirty="0">
                <a:solidFill>
                  <a:srgbClr val="70A8AF"/>
                </a:solidFill>
              </a:rPr>
              <a:t> </a:t>
            </a:r>
            <a:r>
              <a:rPr lang="en-GB" dirty="0" err="1">
                <a:solidFill>
                  <a:srgbClr val="70A8AF"/>
                </a:solidFill>
              </a:rPr>
              <a:t>vire</a:t>
            </a:r>
            <a:r>
              <a:rPr lang="en-GB" b="0" dirty="0"/>
              <a:t>, ki se </a:t>
            </a:r>
            <a:r>
              <a:rPr lang="en-GB" b="0" dirty="0" err="1"/>
              <a:t>osredotočajo</a:t>
            </a:r>
            <a:r>
              <a:rPr lang="en-GB" b="0" dirty="0"/>
              <a:t> </a:t>
            </a:r>
            <a:r>
              <a:rPr lang="en-GB" b="0" dirty="0" err="1"/>
              <a:t>na</a:t>
            </a:r>
            <a:r>
              <a:rPr lang="en-GB" b="0" dirty="0"/>
              <a:t> </a:t>
            </a:r>
            <a:r>
              <a:rPr lang="en-GB" b="0" dirty="0" err="1"/>
              <a:t>specializirano</a:t>
            </a:r>
            <a:r>
              <a:rPr lang="en-GB" b="0" dirty="0"/>
              <a:t> </a:t>
            </a:r>
            <a:r>
              <a:rPr lang="en-GB" b="0" dirty="0" err="1"/>
              <a:t>znanje</a:t>
            </a:r>
            <a:r>
              <a:rPr lang="en-GB" b="0" dirty="0"/>
              <a:t> in </a:t>
            </a:r>
            <a:r>
              <a:rPr lang="en-GB" b="0" dirty="0" err="1"/>
              <a:t>veščine</a:t>
            </a:r>
            <a:r>
              <a:rPr lang="en-GB" b="0" dirty="0"/>
              <a:t> s </a:t>
            </a:r>
            <a:r>
              <a:rPr lang="en-GB" b="0" dirty="0" err="1"/>
              <a:t>področja</a:t>
            </a:r>
            <a:r>
              <a:rPr lang="en-GB" b="0" dirty="0"/>
              <a:t> </a:t>
            </a:r>
            <a:r>
              <a:rPr lang="en-GB" b="0" dirty="0" err="1"/>
              <a:t>dediščine</a:t>
            </a:r>
            <a:r>
              <a:rPr lang="en-GB" b="0" dirty="0"/>
              <a:t>, ki </a:t>
            </a:r>
            <a:r>
              <a:rPr lang="en-GB" b="0" dirty="0" err="1"/>
              <a:t>jih</a:t>
            </a:r>
            <a:r>
              <a:rPr lang="en-GB" b="0" dirty="0"/>
              <a:t> </a:t>
            </a:r>
            <a:r>
              <a:rPr lang="en-GB" b="0" dirty="0" err="1"/>
              <a:t>potrebuje</a:t>
            </a:r>
            <a:r>
              <a:rPr lang="en-GB" b="0" dirty="0"/>
              <a:t> </a:t>
            </a:r>
            <a:r>
              <a:rPr lang="en-GB" b="0" dirty="0" err="1"/>
              <a:t>njihova</a:t>
            </a:r>
            <a:r>
              <a:rPr lang="en-GB" b="0" dirty="0"/>
              <a:t> </a:t>
            </a:r>
            <a:r>
              <a:rPr lang="en-GB" b="0" dirty="0" err="1"/>
              <a:t>institucija</a:t>
            </a:r>
            <a:r>
              <a:rPr lang="en-GB" b="0" dirty="0"/>
              <a:t>...</a:t>
            </a:r>
            <a:endParaRPr lang="en-GB" sz="1800" b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72087E-CE9B-BF49-AD95-F46CBBADE4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4123" y="0"/>
            <a:ext cx="4571737" cy="365126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</a:rPr>
              <a:t>Tehnolog</a:t>
            </a:r>
            <a:r>
              <a:rPr lang="sl-SI" sz="3200" b="1" dirty="0" err="1">
                <a:solidFill>
                  <a:schemeClr val="bg1"/>
                </a:solidFill>
              </a:rPr>
              <a:t>ija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picture containing building material, dark, stone&#10;&#10;Description automatically generated">
            <a:extLst>
              <a:ext uri="{FF2B5EF4-FFF2-40B4-BE49-F238E27FC236}">
                <a16:creationId xmlns:a16="http://schemas.microsoft.com/office/drawing/2014/main" id="{287B40B0-6BAF-2841-955A-1F9F40C793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63" b="30163"/>
          <a:stretch/>
        </p:blipFill>
        <p:spPr>
          <a:solidFill>
            <a:srgbClr val="FBE000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260C7-418C-1945-A888-933972FB67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</a:t>
            </a:fld>
            <a:endParaRPr lang="fr-CA" dirty="0"/>
          </a:p>
        </p:txBody>
      </p:sp>
      <p:sp>
        <p:nvSpPr>
          <p:cNvPr id="7" name="Google Shape;433;p39">
            <a:extLst>
              <a:ext uri="{FF2B5EF4-FFF2-40B4-BE49-F238E27FC236}">
                <a16:creationId xmlns:a16="http://schemas.microsoft.com/office/drawing/2014/main" id="{7B527342-36A8-404A-816F-C55D85B43971}"/>
              </a:ext>
            </a:extLst>
          </p:cNvPr>
          <p:cNvSpPr txBox="1"/>
          <p:nvPr/>
        </p:nvSpPr>
        <p:spPr>
          <a:xfrm>
            <a:off x="5491377" y="68809"/>
            <a:ext cx="403965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Navdih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prihaja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iz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vas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samih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Človek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mora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biti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pozitiven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sl-SI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Ko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si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pozitiven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, se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dogajajo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dobre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stvari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.“</a:t>
            </a:r>
            <a:endParaRPr sz="24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432;p39">
            <a:extLst>
              <a:ext uri="{FF2B5EF4-FFF2-40B4-BE49-F238E27FC236}">
                <a16:creationId xmlns:a16="http://schemas.microsoft.com/office/drawing/2014/main" id="{882DB137-D822-4293-92B0-DAF6AA72C339}"/>
              </a:ext>
            </a:extLst>
          </p:cNvPr>
          <p:cNvSpPr txBox="1"/>
          <p:nvPr/>
        </p:nvSpPr>
        <p:spPr>
          <a:xfrm>
            <a:off x="6282470" y="1534132"/>
            <a:ext cx="28791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r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700"/>
              <a:buFont typeface="Avenir"/>
              <a:buChar char="-"/>
            </a:pPr>
            <a:r>
              <a:rPr lang="en-US" sz="24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Deep Roy</a:t>
            </a:r>
            <a:endParaRPr sz="2400" i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480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2E600-0D79-6347-A80D-68BC37F34F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30</a:t>
            </a:fld>
            <a:endParaRPr lang="fr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5AA87-FC19-6743-86D6-4E61042A7F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63443" y="2138702"/>
            <a:ext cx="3885557" cy="558212"/>
          </a:xfrm>
        </p:spPr>
        <p:txBody>
          <a:bodyPr/>
          <a:lstStyle/>
          <a:p>
            <a:r>
              <a:rPr lang="en-US" dirty="0" err="1"/>
              <a:t>Pomanjkanje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CD914B-0C92-394A-9C1B-6008003D7B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63442" y="3149894"/>
            <a:ext cx="3885557" cy="55821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E43FEB-A3DD-3F42-9253-A9A5CECE13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76850" y="4161086"/>
            <a:ext cx="3885557" cy="558212"/>
          </a:xfrm>
        </p:spPr>
        <p:txBody>
          <a:bodyPr/>
          <a:lstStyle/>
          <a:p>
            <a:r>
              <a:rPr lang="sl-SI" dirty="0"/>
              <a:t>virov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78462-F12D-C94C-9770-450DAD34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2114" y="1198878"/>
            <a:ext cx="8252610" cy="5361922"/>
          </a:xfrm>
        </p:spPr>
        <p:txBody>
          <a:bodyPr/>
          <a:lstStyle/>
          <a:p>
            <a:endParaRPr lang="en-GB" b="0" dirty="0"/>
          </a:p>
          <a:p>
            <a:r>
              <a:rPr lang="en-GB" b="0" dirty="0" err="1"/>
              <a:t>Dodatna</a:t>
            </a:r>
            <a:r>
              <a:rPr lang="en-GB" b="0" dirty="0"/>
              <a:t> </a:t>
            </a:r>
            <a:r>
              <a:rPr lang="en-GB" b="0" dirty="0" err="1"/>
              <a:t>sredstva</a:t>
            </a:r>
            <a:r>
              <a:rPr lang="en-GB" b="0" dirty="0"/>
              <a:t> za </a:t>
            </a:r>
            <a:r>
              <a:rPr lang="en-GB" b="0" dirty="0" err="1"/>
              <a:t>digitizacijo</a:t>
            </a:r>
            <a:r>
              <a:rPr lang="en-GB" b="0" dirty="0"/>
              <a:t> </a:t>
            </a:r>
            <a:r>
              <a:rPr lang="en-GB" b="0" dirty="0" err="1"/>
              <a:t>lahko</a:t>
            </a:r>
            <a:r>
              <a:rPr lang="en-GB" b="0" dirty="0"/>
              <a:t> </a:t>
            </a:r>
            <a:r>
              <a:rPr lang="en-GB" b="0" dirty="0" err="1"/>
              <a:t>izhajajo</a:t>
            </a:r>
            <a:r>
              <a:rPr lang="en-GB" b="0" dirty="0"/>
              <a:t> </a:t>
            </a:r>
            <a:r>
              <a:rPr lang="en-GB" b="0" dirty="0" err="1"/>
              <a:t>iz</a:t>
            </a:r>
            <a:r>
              <a:rPr lang="en-GB" b="0" dirty="0"/>
              <a:t> </a:t>
            </a:r>
            <a:r>
              <a:rPr lang="en-GB" b="0" dirty="0" err="1"/>
              <a:t>različnih</a:t>
            </a:r>
            <a:r>
              <a:rPr lang="en-GB" b="0" dirty="0"/>
              <a:t> </a:t>
            </a:r>
            <a:r>
              <a:rPr lang="en-GB" b="0" dirty="0" err="1"/>
              <a:t>nacionalnih</a:t>
            </a:r>
            <a:r>
              <a:rPr lang="en-GB" b="0" dirty="0"/>
              <a:t> </a:t>
            </a:r>
            <a:r>
              <a:rPr lang="en-GB" b="0" dirty="0" err="1"/>
              <a:t>razpisov</a:t>
            </a:r>
            <a:r>
              <a:rPr lang="en-GB" b="0" dirty="0"/>
              <a:t> in </a:t>
            </a:r>
            <a:r>
              <a:rPr lang="en-GB" b="0" dirty="0" err="1"/>
              <a:t>razpisov</a:t>
            </a:r>
            <a:r>
              <a:rPr lang="en-GB" b="0" dirty="0"/>
              <a:t> EU, </a:t>
            </a:r>
            <a:r>
              <a:rPr lang="en-GB" b="0" dirty="0" err="1"/>
              <a:t>kot</a:t>
            </a:r>
            <a:r>
              <a:rPr lang="en-GB" b="0" dirty="0"/>
              <a:t> je CINEA, ki </a:t>
            </a:r>
            <a:r>
              <a:rPr lang="en-GB" b="0" dirty="0" err="1"/>
              <a:t>zahteva</a:t>
            </a:r>
            <a:r>
              <a:rPr lang="en-GB" b="0" dirty="0"/>
              <a:t> </a:t>
            </a:r>
            <a:r>
              <a:rPr lang="en-GB" b="0" dirty="0" err="1"/>
              <a:t>odlično</a:t>
            </a:r>
            <a:r>
              <a:rPr lang="en-GB" b="0" dirty="0"/>
              <a:t> </a:t>
            </a:r>
            <a:r>
              <a:rPr lang="en-GB" b="0" dirty="0" err="1"/>
              <a:t>projektno</a:t>
            </a:r>
            <a:r>
              <a:rPr lang="en-GB" b="0" dirty="0"/>
              <a:t> </a:t>
            </a:r>
            <a:r>
              <a:rPr lang="en-GB" b="0" dirty="0" err="1"/>
              <a:t>idejo</a:t>
            </a:r>
            <a:r>
              <a:rPr lang="en-GB" b="0" dirty="0"/>
              <a:t> in </a:t>
            </a:r>
            <a:r>
              <a:rPr lang="en-GB" b="0" dirty="0" err="1"/>
              <a:t>aktivno</a:t>
            </a:r>
            <a:r>
              <a:rPr lang="en-GB" b="0" dirty="0"/>
              <a:t> </a:t>
            </a:r>
            <a:r>
              <a:rPr lang="en-GB" b="0" dirty="0" err="1"/>
              <a:t>sodelovanje</a:t>
            </a:r>
            <a:r>
              <a:rPr lang="en-GB" b="0" dirty="0"/>
              <a:t> z </a:t>
            </a:r>
            <a:r>
              <a:rPr lang="en-GB" b="0" dirty="0" err="1"/>
              <a:t>mednarodnimi</a:t>
            </a:r>
            <a:r>
              <a:rPr lang="en-GB" b="0" dirty="0"/>
              <a:t> </a:t>
            </a:r>
            <a:r>
              <a:rPr lang="en-GB" b="0" dirty="0" err="1"/>
              <a:t>partnerskimi</a:t>
            </a:r>
            <a:r>
              <a:rPr lang="en-GB" b="0" dirty="0"/>
              <a:t> </a:t>
            </a:r>
            <a:r>
              <a:rPr lang="en-GB" b="0" dirty="0" err="1"/>
              <a:t>organizacijami</a:t>
            </a:r>
            <a:r>
              <a:rPr lang="en-GB" b="0" dirty="0"/>
              <a:t>. </a:t>
            </a:r>
          </a:p>
          <a:p>
            <a:endParaRPr lang="en-GB" b="0" dirty="0"/>
          </a:p>
          <a:p>
            <a:r>
              <a:rPr lang="en-GB" b="0" dirty="0" err="1"/>
              <a:t>Ustvarjanje</a:t>
            </a:r>
            <a:r>
              <a:rPr lang="en-GB" b="0" dirty="0"/>
              <a:t> </a:t>
            </a:r>
            <a:r>
              <a:rPr lang="en-GB" b="0" dirty="0" err="1"/>
              <a:t>scenarija</a:t>
            </a:r>
            <a:r>
              <a:rPr lang="en-GB" b="0" dirty="0"/>
              <a:t> "</a:t>
            </a:r>
            <a:r>
              <a:rPr lang="en-GB" b="0" dirty="0" err="1"/>
              <a:t>kokoš</a:t>
            </a:r>
            <a:r>
              <a:rPr lang="en-GB" b="0" dirty="0"/>
              <a:t> in </a:t>
            </a:r>
            <a:r>
              <a:rPr lang="en-GB" b="0" dirty="0" err="1"/>
              <a:t>jajce</a:t>
            </a:r>
            <a:r>
              <a:rPr lang="en-GB" b="0" dirty="0"/>
              <a:t>", po </a:t>
            </a:r>
            <a:r>
              <a:rPr lang="en-GB" b="0" dirty="0" err="1"/>
              <a:t>katerem</a:t>
            </a:r>
            <a:r>
              <a:rPr lang="en-GB" b="0" dirty="0"/>
              <a:t> so </a:t>
            </a:r>
            <a:r>
              <a:rPr lang="sl-SI" b="0" dirty="0"/>
              <a:t>za pridobitev veščin</a:t>
            </a:r>
            <a:r>
              <a:rPr lang="en-GB" b="0" dirty="0"/>
              <a:t> in </a:t>
            </a:r>
            <a:r>
              <a:rPr lang="en-GB" b="0" dirty="0" err="1"/>
              <a:t>naložb</a:t>
            </a:r>
            <a:r>
              <a:rPr lang="sl-SI" b="0" dirty="0"/>
              <a:t> potrebne</a:t>
            </a:r>
            <a:r>
              <a:rPr lang="en-GB" b="0" dirty="0"/>
              <a:t> </a:t>
            </a:r>
            <a:r>
              <a:rPr lang="sl-SI" b="0" dirty="0"/>
              <a:t>veščine</a:t>
            </a:r>
            <a:r>
              <a:rPr lang="en-GB" b="0" dirty="0"/>
              <a:t> in </a:t>
            </a:r>
            <a:r>
              <a:rPr lang="en-GB" b="0" dirty="0" err="1"/>
              <a:t>naložbe</a:t>
            </a:r>
            <a:r>
              <a:rPr lang="en-GB" b="0" dirty="0"/>
              <a:t>.</a:t>
            </a:r>
            <a:endParaRPr lang="sl-SI" b="0" dirty="0"/>
          </a:p>
          <a:p>
            <a:endParaRPr lang="en-GB" b="0" dirty="0"/>
          </a:p>
          <a:p>
            <a:r>
              <a:rPr lang="en-GB" b="0" dirty="0" err="1"/>
              <a:t>Vlaganje</a:t>
            </a:r>
            <a:r>
              <a:rPr lang="en-GB" b="0" dirty="0"/>
              <a:t> </a:t>
            </a:r>
            <a:r>
              <a:rPr lang="en-GB" b="0" dirty="0" err="1"/>
              <a:t>časa</a:t>
            </a:r>
            <a:r>
              <a:rPr lang="en-GB" b="0" dirty="0"/>
              <a:t> v </a:t>
            </a:r>
            <a:r>
              <a:rPr lang="en-GB" b="0" dirty="0" err="1"/>
              <a:t>ocenjevanje</a:t>
            </a:r>
            <a:r>
              <a:rPr lang="en-GB" b="0" dirty="0"/>
              <a:t> in </a:t>
            </a:r>
            <a:r>
              <a:rPr lang="en-GB" b="0" dirty="0" err="1"/>
              <a:t>učenje</a:t>
            </a:r>
            <a:r>
              <a:rPr lang="en-GB" b="0" dirty="0"/>
              <a:t> </a:t>
            </a:r>
            <a:r>
              <a:rPr lang="en-GB" b="0" dirty="0" err="1"/>
              <a:t>veščin</a:t>
            </a:r>
            <a:r>
              <a:rPr lang="en-GB" b="0" dirty="0"/>
              <a:t> </a:t>
            </a:r>
            <a:r>
              <a:rPr lang="en-GB" b="0" dirty="0" err="1"/>
              <a:t>digitizacije</a:t>
            </a:r>
            <a:r>
              <a:rPr lang="en-GB" b="0" dirty="0"/>
              <a:t> </a:t>
            </a:r>
            <a:r>
              <a:rPr lang="en-GB" b="0" dirty="0" err="1"/>
              <a:t>lahko</a:t>
            </a:r>
            <a:r>
              <a:rPr lang="en-GB" b="0" dirty="0"/>
              <a:t> </a:t>
            </a:r>
            <a:r>
              <a:rPr lang="en-GB" b="0" dirty="0" err="1"/>
              <a:t>prekine</a:t>
            </a:r>
            <a:r>
              <a:rPr lang="en-GB" b="0" dirty="0"/>
              <a:t> ta </a:t>
            </a:r>
            <a:r>
              <a:rPr lang="en-GB" b="0" dirty="0" err="1"/>
              <a:t>krog</a:t>
            </a:r>
            <a:r>
              <a:rPr lang="en-GB" b="0" dirty="0"/>
              <a:t>. Z moduli </a:t>
            </a:r>
            <a:r>
              <a:rPr lang="en-GB" b="0" dirty="0" err="1"/>
              <a:t>Insites</a:t>
            </a:r>
            <a:r>
              <a:rPr lang="en-GB" b="0" dirty="0"/>
              <a:t> </a:t>
            </a:r>
            <a:r>
              <a:rPr lang="en-GB" b="0" dirty="0" err="1"/>
              <a:t>lahko</a:t>
            </a:r>
            <a:r>
              <a:rPr lang="en-GB" b="0" dirty="0"/>
              <a:t> </a:t>
            </a:r>
            <a:r>
              <a:rPr lang="en-GB" b="0" dirty="0" err="1"/>
              <a:t>začnete</a:t>
            </a:r>
            <a:r>
              <a:rPr lang="en-GB" b="0" dirty="0"/>
              <a:t> pot </a:t>
            </a:r>
            <a:r>
              <a:rPr lang="en-GB" b="0" dirty="0" err="1"/>
              <a:t>digitizacije</a:t>
            </a:r>
            <a:r>
              <a:rPr lang="en-GB" b="0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72087E-CE9B-BF49-AD95-F46CBBADE4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2737" y="14317"/>
            <a:ext cx="4571737" cy="365126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</a:rPr>
              <a:t>Tehnolog</a:t>
            </a:r>
            <a:r>
              <a:rPr lang="sl-SI" sz="3200" b="1" dirty="0" err="1">
                <a:solidFill>
                  <a:schemeClr val="bg1"/>
                </a:solidFill>
              </a:rPr>
              <a:t>ija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31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6789" y="-2278697"/>
            <a:ext cx="11687352" cy="307569"/>
          </a:xfrm>
        </p:spPr>
        <p:txBody>
          <a:bodyPr/>
          <a:lstStyle/>
          <a:p>
            <a:r>
              <a:rPr lang="en-GB" sz="2400" dirty="0"/>
              <a:t>Introduction to DESIGN THINKING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5774452" y="1512220"/>
            <a:ext cx="5926593" cy="361206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76097" y="590106"/>
            <a:ext cx="6407716" cy="60195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Če</a:t>
            </a:r>
            <a:r>
              <a:rPr lang="en-GB" dirty="0"/>
              <a:t> </a:t>
            </a:r>
            <a:r>
              <a:rPr lang="en-GB" dirty="0" err="1"/>
              <a:t>vam</a:t>
            </a:r>
            <a:r>
              <a:rPr lang="en-GB" dirty="0"/>
              <a:t> </a:t>
            </a:r>
            <a:r>
              <a:rPr lang="en-GB" dirty="0" err="1"/>
              <a:t>primanjkuje</a:t>
            </a:r>
            <a:r>
              <a:rPr lang="en-GB" dirty="0"/>
              <a:t> </a:t>
            </a:r>
            <a:r>
              <a:rPr lang="en-GB" dirty="0" err="1"/>
              <a:t>časa</a:t>
            </a:r>
            <a:r>
              <a:rPr lang="en-GB" dirty="0"/>
              <a:t> in </a:t>
            </a:r>
            <a:r>
              <a:rPr lang="en-GB" dirty="0" err="1"/>
              <a:t>sredstev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imate</a:t>
            </a:r>
            <a:r>
              <a:rPr lang="en-GB" dirty="0"/>
              <a:t> </a:t>
            </a:r>
            <a:r>
              <a:rPr lang="en-GB" dirty="0" err="1"/>
              <a:t>omejena</a:t>
            </a:r>
            <a:r>
              <a:rPr lang="en-GB" dirty="0"/>
              <a:t> </a:t>
            </a:r>
            <a:r>
              <a:rPr lang="en-GB" dirty="0" err="1"/>
              <a:t>finan</a:t>
            </a:r>
            <a:r>
              <a:rPr lang="sl-SI" dirty="0" err="1"/>
              <a:t>ce</a:t>
            </a:r>
            <a:r>
              <a:rPr lang="en-GB" dirty="0"/>
              <a:t>, je </a:t>
            </a:r>
            <a:r>
              <a:rPr lang="sl-SI" dirty="0"/>
              <a:t>Design </a:t>
            </a:r>
            <a:r>
              <a:rPr lang="sl-SI" dirty="0" err="1"/>
              <a:t>Thinking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prava</a:t>
            </a:r>
            <a:r>
              <a:rPr lang="en-GB" dirty="0"/>
              <a:t> </a:t>
            </a:r>
            <a:r>
              <a:rPr lang="en-GB" dirty="0" err="1"/>
              <a:t>izbira</a:t>
            </a:r>
            <a:r>
              <a:rPr lang="en-GB" dirty="0"/>
              <a:t> za vas!</a:t>
            </a:r>
            <a:endParaRPr lang="sl-SI" dirty="0"/>
          </a:p>
          <a:p>
            <a:endParaRPr lang="en-GB" dirty="0"/>
          </a:p>
          <a:p>
            <a:r>
              <a:rPr lang="en-GB" dirty="0"/>
              <a:t>Za </a:t>
            </a:r>
            <a:r>
              <a:rPr lang="en-GB" dirty="0" err="1"/>
              <a:t>vsakega</a:t>
            </a:r>
            <a:r>
              <a:rPr lang="en-GB" dirty="0"/>
              <a:t> </a:t>
            </a:r>
            <a:r>
              <a:rPr lang="en-GB" dirty="0" err="1"/>
              <a:t>lastnika</a:t>
            </a:r>
            <a:r>
              <a:rPr lang="en-GB" dirty="0"/>
              <a:t> </a:t>
            </a:r>
            <a:r>
              <a:rPr lang="en-GB" dirty="0" err="1"/>
              <a:t>podjetja</a:t>
            </a:r>
            <a:r>
              <a:rPr lang="en-GB" dirty="0"/>
              <a:t> je </a:t>
            </a:r>
            <a:r>
              <a:rPr lang="en-GB" dirty="0" err="1"/>
              <a:t>ključnega</a:t>
            </a:r>
            <a:r>
              <a:rPr lang="en-GB" dirty="0"/>
              <a:t> </a:t>
            </a:r>
            <a:r>
              <a:rPr lang="en-GB" dirty="0" err="1"/>
              <a:t>pomena</a:t>
            </a:r>
            <a:r>
              <a:rPr lang="en-GB" dirty="0"/>
              <a:t>, da </a:t>
            </a:r>
            <a:r>
              <a:rPr lang="en-GB" dirty="0" err="1"/>
              <a:t>razvije</a:t>
            </a:r>
            <a:r>
              <a:rPr lang="en-GB" dirty="0"/>
              <a:t> </a:t>
            </a:r>
            <a:r>
              <a:rPr lang="en-GB" dirty="0" err="1"/>
              <a:t>spretnosti</a:t>
            </a:r>
            <a:r>
              <a:rPr lang="en-GB" dirty="0"/>
              <a:t> </a:t>
            </a:r>
            <a:r>
              <a:rPr lang="en-GB" dirty="0" err="1"/>
              <a:t>oblikovanja</a:t>
            </a:r>
            <a:r>
              <a:rPr lang="en-GB" dirty="0"/>
              <a:t> </a:t>
            </a:r>
            <a:r>
              <a:rPr lang="en-GB" dirty="0" err="1"/>
              <a:t>uporabniške</a:t>
            </a:r>
            <a:r>
              <a:rPr lang="en-GB" dirty="0"/>
              <a:t> </a:t>
            </a:r>
            <a:r>
              <a:rPr lang="en-GB" dirty="0" err="1"/>
              <a:t>izkušnje</a:t>
            </a:r>
            <a:r>
              <a:rPr lang="en-GB" dirty="0"/>
              <a:t>. </a:t>
            </a:r>
            <a:r>
              <a:rPr lang="en-GB" dirty="0" err="1"/>
              <a:t>Stroški</a:t>
            </a:r>
            <a:r>
              <a:rPr lang="en-GB" dirty="0"/>
              <a:t> in </a:t>
            </a:r>
            <a:r>
              <a:rPr lang="en-GB" dirty="0" err="1"/>
              <a:t>tveganja</a:t>
            </a:r>
            <a:r>
              <a:rPr lang="en-GB" dirty="0"/>
              <a:t>, </a:t>
            </a:r>
            <a:r>
              <a:rPr lang="en-GB" dirty="0" err="1"/>
              <a:t>povezani</a:t>
            </a:r>
            <a:r>
              <a:rPr lang="en-GB" dirty="0"/>
              <a:t> z </a:t>
            </a:r>
            <a:r>
              <a:rPr lang="en-GB" dirty="0" err="1"/>
              <a:t>razvojem</a:t>
            </a:r>
            <a:r>
              <a:rPr lang="en-GB" dirty="0"/>
              <a:t> </a:t>
            </a:r>
            <a:r>
              <a:rPr lang="en-GB" dirty="0" err="1"/>
              <a:t>novega</a:t>
            </a:r>
            <a:r>
              <a:rPr lang="en-GB" dirty="0"/>
              <a:t> </a:t>
            </a:r>
            <a:r>
              <a:rPr lang="en-GB" dirty="0" err="1"/>
              <a:t>izdelka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storitve</a:t>
            </a:r>
            <a:r>
              <a:rPr lang="en-GB" dirty="0"/>
              <a:t>, so za </a:t>
            </a:r>
            <a:r>
              <a:rPr lang="en-GB" dirty="0" err="1"/>
              <a:t>vsako</a:t>
            </a:r>
            <a:r>
              <a:rPr lang="en-GB" dirty="0"/>
              <a:t> </a:t>
            </a:r>
            <a:r>
              <a:rPr lang="en-GB" dirty="0" err="1"/>
              <a:t>podjetje</a:t>
            </a:r>
            <a:r>
              <a:rPr lang="en-GB" dirty="0"/>
              <a:t> </a:t>
            </a:r>
            <a:r>
              <a:rPr lang="en-GB" dirty="0" err="1"/>
              <a:t>visoki</a:t>
            </a:r>
            <a:r>
              <a:rPr lang="en-GB" dirty="0"/>
              <a:t>. </a:t>
            </a:r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sl-SI" dirty="0"/>
              <a:t>Design </a:t>
            </a:r>
            <a:r>
              <a:rPr lang="sl-SI" dirty="0" err="1"/>
              <a:t>Thinkinga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pomaga</a:t>
            </a:r>
            <a:r>
              <a:rPr lang="en-GB" dirty="0"/>
              <a:t> </a:t>
            </a:r>
            <a:r>
              <a:rPr lang="en-GB" dirty="0" err="1"/>
              <a:t>prihraniti</a:t>
            </a:r>
            <a:r>
              <a:rPr lang="en-GB" dirty="0"/>
              <a:t> denar </a:t>
            </a:r>
            <a:r>
              <a:rPr lang="en-GB" dirty="0" err="1"/>
              <a:t>takoj</a:t>
            </a:r>
            <a:r>
              <a:rPr lang="en-GB" dirty="0"/>
              <a:t>, </a:t>
            </a:r>
            <a:r>
              <a:rPr lang="en-GB" dirty="0" err="1"/>
              <a:t>saj</a:t>
            </a:r>
            <a:r>
              <a:rPr lang="en-GB" dirty="0"/>
              <a:t> </a:t>
            </a:r>
            <a:r>
              <a:rPr lang="en-GB" dirty="0" err="1"/>
              <a:t>usmerja</a:t>
            </a:r>
            <a:r>
              <a:rPr lang="en-GB" dirty="0"/>
              <a:t> </a:t>
            </a:r>
            <a:r>
              <a:rPr lang="en-GB" dirty="0" err="1"/>
              <a:t>pozornost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specifične</a:t>
            </a:r>
            <a:r>
              <a:rPr lang="en-GB" dirty="0"/>
              <a:t> </a:t>
            </a:r>
            <a:r>
              <a:rPr lang="en-GB" dirty="0" err="1"/>
              <a:t>rešitve</a:t>
            </a:r>
            <a:r>
              <a:rPr lang="en-GB" dirty="0"/>
              <a:t>, ki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ljudje</a:t>
            </a:r>
            <a:r>
              <a:rPr lang="en-GB" dirty="0"/>
              <a:t> </a:t>
            </a:r>
            <a:r>
              <a:rPr lang="en-GB" dirty="0" err="1"/>
              <a:t>potrebujejo</a:t>
            </a:r>
            <a:r>
              <a:rPr lang="en-GB" dirty="0"/>
              <a:t>. (1)</a:t>
            </a:r>
          </a:p>
          <a:p>
            <a:endParaRPr lang="en-GB" i="1" dirty="0"/>
          </a:p>
          <a:p>
            <a:r>
              <a:rPr lang="en-GB" dirty="0"/>
              <a:t>To je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odličen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 za </a:t>
            </a:r>
            <a:r>
              <a:rPr lang="en-GB" dirty="0" err="1"/>
              <a:t>reševanje</a:t>
            </a:r>
            <a:r>
              <a:rPr lang="en-GB" dirty="0"/>
              <a:t> </a:t>
            </a:r>
            <a:r>
              <a:rPr lang="en-GB" dirty="0" err="1"/>
              <a:t>slabo</a:t>
            </a:r>
            <a:r>
              <a:rPr lang="en-GB" dirty="0"/>
              <a:t> </a:t>
            </a:r>
            <a:r>
              <a:rPr lang="sl-SI" dirty="0"/>
              <a:t>definiranih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neznanih</a:t>
            </a:r>
            <a:r>
              <a:rPr lang="en-GB" dirty="0"/>
              <a:t> </a:t>
            </a:r>
            <a:r>
              <a:rPr lang="en-GB" dirty="0" err="1"/>
              <a:t>težav</a:t>
            </a:r>
            <a:r>
              <a:rPr lang="en-GB" dirty="0"/>
              <a:t>, </a:t>
            </a:r>
            <a:r>
              <a:rPr lang="en-GB" dirty="0" err="1"/>
              <a:t>saj</a:t>
            </a:r>
            <a:r>
              <a:rPr lang="en-GB" dirty="0"/>
              <a:t>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preoblikujejo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sl-SI" dirty="0"/>
              <a:t>e</a:t>
            </a:r>
            <a:r>
              <a:rPr lang="en-GB" dirty="0"/>
              <a:t>, </a:t>
            </a:r>
            <a:r>
              <a:rPr lang="sl-SI" dirty="0"/>
              <a:t>fokusirane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človeka</a:t>
            </a:r>
            <a:r>
              <a:rPr lang="en-GB" dirty="0"/>
              <a:t>, in </a:t>
            </a:r>
            <a:r>
              <a:rPr lang="sl-SI" dirty="0"/>
              <a:t>so</a:t>
            </a:r>
            <a:r>
              <a:rPr lang="en-GB" dirty="0"/>
              <a:t> za </a:t>
            </a:r>
            <a:r>
              <a:rPr lang="sl-SI" dirty="0"/>
              <a:t>ljudi</a:t>
            </a:r>
            <a:r>
              <a:rPr lang="en-GB" dirty="0"/>
              <a:t> </a:t>
            </a:r>
            <a:r>
              <a:rPr lang="en-GB" dirty="0" err="1"/>
              <a:t>najpomembnejše</a:t>
            </a:r>
            <a:r>
              <a:rPr lang="en-GB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595940-FD3B-462C-94BF-1FAA0000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02" y="1786072"/>
            <a:ext cx="4255084" cy="264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B81C09-71CB-407C-BB52-F5907D4D9C03}"/>
              </a:ext>
            </a:extLst>
          </p:cNvPr>
          <p:cNvSpPr txBox="1"/>
          <p:nvPr/>
        </p:nvSpPr>
        <p:spPr>
          <a:xfrm>
            <a:off x="5531617" y="6354665"/>
            <a:ext cx="70690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(1) https://www.toptal.com/designers/product-design/design-thinking-business-value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298CEE6-C4F6-43A6-A679-9D71982D0021}"/>
              </a:ext>
            </a:extLst>
          </p:cNvPr>
          <p:cNvSpPr txBox="1">
            <a:spLocks/>
          </p:cNvSpPr>
          <p:nvPr/>
        </p:nvSpPr>
        <p:spPr>
          <a:xfrm>
            <a:off x="149296" y="151881"/>
            <a:ext cx="7251203" cy="1359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0" dirty="0"/>
              <a:t>Uvod v </a:t>
            </a:r>
            <a:r>
              <a:rPr lang="en-GB" dirty="0"/>
              <a:t>Design Thinking</a:t>
            </a:r>
          </a:p>
        </p:txBody>
      </p:sp>
    </p:spTree>
    <p:extLst>
      <p:ext uri="{BB962C8B-B14F-4D97-AF65-F5344CB8AC3E}">
        <p14:creationId xmlns:p14="http://schemas.microsoft.com/office/powerpoint/2010/main" val="1647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6CC50-0996-4508-92D8-169256B8CD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32</a:t>
            </a:fld>
            <a:endParaRPr lang="fr-C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DEF144-82BB-46B6-A4A9-F2645DB77015}"/>
              </a:ext>
            </a:extLst>
          </p:cNvPr>
          <p:cNvSpPr txBox="1">
            <a:spLocks/>
          </p:cNvSpPr>
          <p:nvPr/>
        </p:nvSpPr>
        <p:spPr>
          <a:xfrm>
            <a:off x="480988" y="4637739"/>
            <a:ext cx="4483492" cy="1233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E43794"/>
                </a:solidFill>
              </a:rPr>
              <a:t>(</a:t>
            </a:r>
            <a:r>
              <a:rPr lang="en-GB" dirty="0" err="1">
                <a:solidFill>
                  <a:srgbClr val="E43794"/>
                </a:solidFill>
              </a:rPr>
              <a:t>Vsaka</a:t>
            </a:r>
            <a:r>
              <a:rPr lang="en-GB" dirty="0">
                <a:solidFill>
                  <a:srgbClr val="E43794"/>
                </a:solidFill>
              </a:rPr>
              <a:t> </a:t>
            </a:r>
            <a:r>
              <a:rPr lang="en-GB" dirty="0" err="1">
                <a:solidFill>
                  <a:srgbClr val="E43794"/>
                </a:solidFill>
              </a:rPr>
              <a:t>podtema</a:t>
            </a:r>
            <a:r>
              <a:rPr lang="en-GB" dirty="0">
                <a:solidFill>
                  <a:srgbClr val="E43794"/>
                </a:solidFill>
              </a:rPr>
              <a:t> </a:t>
            </a:r>
            <a:r>
              <a:rPr lang="en-GB" dirty="0" err="1">
                <a:solidFill>
                  <a:srgbClr val="E43794"/>
                </a:solidFill>
              </a:rPr>
              <a:t>bo</a:t>
            </a:r>
            <a:r>
              <a:rPr lang="en-GB" dirty="0">
                <a:solidFill>
                  <a:srgbClr val="E43794"/>
                </a:solidFill>
              </a:rPr>
              <a:t> </a:t>
            </a:r>
            <a:r>
              <a:rPr lang="en-GB" dirty="0" err="1">
                <a:solidFill>
                  <a:srgbClr val="E43794"/>
                </a:solidFill>
              </a:rPr>
              <a:t>trajala</a:t>
            </a:r>
            <a:r>
              <a:rPr lang="en-GB" dirty="0">
                <a:solidFill>
                  <a:srgbClr val="E43794"/>
                </a:solidFill>
              </a:rPr>
              <a:t> </a:t>
            </a:r>
            <a:r>
              <a:rPr lang="en-GB" dirty="0" err="1">
                <a:solidFill>
                  <a:srgbClr val="E43794"/>
                </a:solidFill>
              </a:rPr>
              <a:t>manj</a:t>
            </a:r>
            <a:r>
              <a:rPr lang="en-GB" dirty="0">
                <a:solidFill>
                  <a:srgbClr val="E43794"/>
                </a:solidFill>
              </a:rPr>
              <a:t> </a:t>
            </a:r>
            <a:r>
              <a:rPr lang="en-GB" dirty="0" err="1">
                <a:solidFill>
                  <a:srgbClr val="E43794"/>
                </a:solidFill>
              </a:rPr>
              <a:t>kot</a:t>
            </a:r>
            <a:r>
              <a:rPr lang="en-GB" dirty="0">
                <a:solidFill>
                  <a:srgbClr val="E43794"/>
                </a:solidFill>
              </a:rPr>
              <a:t> 10 </a:t>
            </a:r>
            <a:r>
              <a:rPr lang="en-GB" dirty="0" err="1">
                <a:solidFill>
                  <a:srgbClr val="E43794"/>
                </a:solidFill>
              </a:rPr>
              <a:t>minut</a:t>
            </a:r>
            <a:r>
              <a:rPr lang="en-GB" dirty="0">
                <a:solidFill>
                  <a:srgbClr val="E43794"/>
                </a:solidFill>
              </a:rPr>
              <a:t>...</a:t>
            </a:r>
            <a:r>
              <a:rPr lang="en-GB" dirty="0" err="1">
                <a:solidFill>
                  <a:srgbClr val="E43794"/>
                </a:solidFill>
              </a:rPr>
              <a:t>vitek</a:t>
            </a:r>
            <a:r>
              <a:rPr lang="en-GB" dirty="0">
                <a:solidFill>
                  <a:srgbClr val="E43794"/>
                </a:solidFill>
              </a:rPr>
              <a:t> </a:t>
            </a:r>
            <a:r>
              <a:rPr lang="en-GB" dirty="0" err="1">
                <a:solidFill>
                  <a:srgbClr val="E43794"/>
                </a:solidFill>
              </a:rPr>
              <a:t>pristop</a:t>
            </a:r>
            <a:r>
              <a:rPr lang="en-GB" dirty="0">
                <a:solidFill>
                  <a:srgbClr val="E43794"/>
                </a:solidFill>
              </a:rPr>
              <a:t>) </a:t>
            </a:r>
          </a:p>
          <a:p>
            <a:endParaRPr lang="en-GB" dirty="0"/>
          </a:p>
          <a:p>
            <a:endParaRPr lang="en-GB" sz="14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945F815-4F38-4BEA-AAFD-155BBC51338D}"/>
              </a:ext>
            </a:extLst>
          </p:cNvPr>
          <p:cNvSpPr txBox="1">
            <a:spLocks/>
          </p:cNvSpPr>
          <p:nvPr/>
        </p:nvSpPr>
        <p:spPr>
          <a:xfrm>
            <a:off x="60647" y="225156"/>
            <a:ext cx="8820463" cy="596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>
                <a:solidFill>
                  <a:schemeClr val="bg1"/>
                </a:solidFill>
              </a:rPr>
              <a:t>Učni modul za </a:t>
            </a:r>
            <a:r>
              <a:rPr lang="en-GB" dirty="0">
                <a:solidFill>
                  <a:schemeClr val="bg1"/>
                </a:solidFill>
              </a:rPr>
              <a:t>Design Thinking!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E9082-B2F3-4B1D-8143-0F1DE0009249}"/>
              </a:ext>
            </a:extLst>
          </p:cNvPr>
          <p:cNvSpPr txBox="1"/>
          <p:nvPr/>
        </p:nvSpPr>
        <p:spPr>
          <a:xfrm>
            <a:off x="5456723" y="1047201"/>
            <a:ext cx="63299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u="sng" dirty="0" err="1">
                <a:solidFill>
                  <a:srgbClr val="FBE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" panose="02000503020000020003"/>
              </a:rPr>
              <a:t>Kaj</a:t>
            </a:r>
            <a:r>
              <a:rPr lang="en-GB" sz="2400" b="1" i="1" u="sng" dirty="0">
                <a:solidFill>
                  <a:srgbClr val="FBE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" panose="02000503020000020003"/>
              </a:rPr>
              <a:t> se </a:t>
            </a:r>
            <a:r>
              <a:rPr lang="en-GB" sz="2400" b="1" i="1" u="sng" dirty="0" err="1">
                <a:solidFill>
                  <a:srgbClr val="FBE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" panose="02000503020000020003"/>
              </a:rPr>
              <a:t>boste</a:t>
            </a:r>
            <a:r>
              <a:rPr lang="en-GB" sz="2400" b="1" i="1" u="sng" dirty="0">
                <a:solidFill>
                  <a:srgbClr val="FBE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" panose="02000503020000020003"/>
              </a:rPr>
              <a:t> </a:t>
            </a:r>
            <a:r>
              <a:rPr lang="en-GB" sz="2400" b="1" i="1" u="sng" dirty="0" err="1">
                <a:solidFill>
                  <a:srgbClr val="FBE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" panose="02000503020000020003"/>
              </a:rPr>
              <a:t>naučili</a:t>
            </a:r>
            <a:r>
              <a:rPr lang="en-GB" sz="2400" b="1" i="1" u="sng" dirty="0">
                <a:solidFill>
                  <a:srgbClr val="FBE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" panose="02000503020000020003"/>
              </a:rPr>
              <a:t>:</a:t>
            </a:r>
          </a:p>
          <a:p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•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Opredelit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je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Design </a:t>
            </a:r>
            <a:r>
              <a:rPr lang="sl-SI" sz="2400" dirty="0" err="1">
                <a:solidFill>
                  <a:srgbClr val="7F7F7F"/>
                </a:solidFill>
                <a:latin typeface="Avenir" panose="02000503020000020003"/>
              </a:rPr>
              <a:t>Thinking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razume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glavne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veščine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povezane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Design </a:t>
            </a:r>
            <a:r>
              <a:rPr lang="sl-SI" sz="2400" dirty="0" err="1">
                <a:solidFill>
                  <a:srgbClr val="7F7F7F"/>
                </a:solidFill>
                <a:latin typeface="Avenir" panose="02000503020000020003"/>
              </a:rPr>
              <a:t>Thinkingom</a:t>
            </a: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•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Zavedati se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pomena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Design </a:t>
            </a:r>
            <a:r>
              <a:rPr lang="sl-SI" sz="2400" dirty="0" err="1">
                <a:solidFill>
                  <a:srgbClr val="7F7F7F"/>
                </a:solidFill>
                <a:latin typeface="Avenir" panose="02000503020000020003"/>
              </a:rPr>
              <a:t>Thinkinga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v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povezavi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lastnim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poslovnim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razvojem</a:t>
            </a: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•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Spoznajte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kako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so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podjetja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kot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AirBnB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Uber,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uporabila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Design </a:t>
            </a:r>
            <a:r>
              <a:rPr lang="sl-SI" sz="2400" dirty="0" err="1">
                <a:solidFill>
                  <a:srgbClr val="7F7F7F"/>
                </a:solidFill>
                <a:latin typeface="Avenir" panose="02000503020000020003"/>
              </a:rPr>
              <a:t>Thinking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spodbujanje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rasti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 poslovanja</a:t>
            </a: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•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Jasno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razume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ključne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elemente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namen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Design </a:t>
            </a:r>
            <a:r>
              <a:rPr lang="sl-SI" sz="2400" dirty="0" err="1">
                <a:solidFill>
                  <a:srgbClr val="7F7F7F"/>
                </a:solidFill>
                <a:latin typeface="Avenir" panose="02000503020000020003"/>
              </a:rPr>
              <a:t>Thinkinga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po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ogledu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kratkega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videa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 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YouTub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u</a:t>
            </a: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•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Našte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različne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faze, ki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sestavljajo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Design </a:t>
            </a:r>
            <a:r>
              <a:rPr lang="sl-SI" sz="2400" dirty="0" err="1">
                <a:solidFill>
                  <a:srgbClr val="7F7F7F"/>
                </a:solidFill>
                <a:latin typeface="Avenir" panose="02000503020000020003"/>
              </a:rPr>
              <a:t>Thinking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108E7-B9FE-4EAE-893F-541C3A20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0" y="1318903"/>
            <a:ext cx="5445469" cy="3318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4005C5-D358-494E-868D-6C37CE446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02" y="1601350"/>
            <a:ext cx="3878664" cy="248524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5D3CDF8-ECA1-41BB-99DC-6B0669A1E045}"/>
              </a:ext>
            </a:extLst>
          </p:cNvPr>
          <p:cNvSpPr txBox="1">
            <a:spLocks/>
          </p:cNvSpPr>
          <p:nvPr/>
        </p:nvSpPr>
        <p:spPr>
          <a:xfrm>
            <a:off x="480988" y="5940848"/>
            <a:ext cx="4721964" cy="691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E43794"/>
                </a:solidFill>
              </a:rPr>
              <a:t>Ta </a:t>
            </a:r>
            <a:r>
              <a:rPr lang="en-GB" sz="1800" dirty="0" err="1">
                <a:solidFill>
                  <a:srgbClr val="E43794"/>
                </a:solidFill>
              </a:rPr>
              <a:t>modul</a:t>
            </a:r>
            <a:r>
              <a:rPr lang="en-GB" sz="1800" dirty="0">
                <a:solidFill>
                  <a:srgbClr val="E43794"/>
                </a:solidFill>
              </a:rPr>
              <a:t> </a:t>
            </a:r>
            <a:r>
              <a:rPr lang="en-GB" sz="1800" dirty="0" err="1">
                <a:solidFill>
                  <a:srgbClr val="E43794"/>
                </a:solidFill>
              </a:rPr>
              <a:t>sta</a:t>
            </a:r>
            <a:r>
              <a:rPr lang="en-GB" sz="1800" dirty="0">
                <a:solidFill>
                  <a:srgbClr val="E43794"/>
                </a:solidFill>
              </a:rPr>
              <a:t> </a:t>
            </a:r>
            <a:r>
              <a:rPr lang="en-GB" sz="1800" dirty="0" err="1">
                <a:solidFill>
                  <a:srgbClr val="E43794"/>
                </a:solidFill>
              </a:rPr>
              <a:t>izdelala</a:t>
            </a:r>
            <a:r>
              <a:rPr lang="en-GB" sz="1800" dirty="0">
                <a:solidFill>
                  <a:srgbClr val="E43794"/>
                </a:solidFill>
              </a:rPr>
              <a:t> </a:t>
            </a:r>
            <a:r>
              <a:rPr lang="en-GB" sz="1800" dirty="0" err="1">
                <a:solidFill>
                  <a:srgbClr val="E43794"/>
                </a:solidFill>
              </a:rPr>
              <a:t>partnerja</a:t>
            </a:r>
            <a:r>
              <a:rPr lang="en-GB" sz="1800" dirty="0">
                <a:solidFill>
                  <a:srgbClr val="E43794"/>
                </a:solidFill>
              </a:rPr>
              <a:t> EUEI in BDEL v </a:t>
            </a:r>
            <a:r>
              <a:rPr lang="en-GB" sz="1800" dirty="0" err="1">
                <a:solidFill>
                  <a:srgbClr val="E43794"/>
                </a:solidFill>
              </a:rPr>
              <a:t>projektu</a:t>
            </a:r>
            <a:r>
              <a:rPr lang="en-GB" sz="1800" dirty="0">
                <a:solidFill>
                  <a:srgbClr val="E43794"/>
                </a:solidFill>
              </a:rPr>
              <a:t> E+ Lean Innovation Project!</a:t>
            </a:r>
          </a:p>
        </p:txBody>
      </p:sp>
    </p:spTree>
    <p:extLst>
      <p:ext uri="{BB962C8B-B14F-4D97-AF65-F5344CB8AC3E}">
        <p14:creationId xmlns:p14="http://schemas.microsoft.com/office/powerpoint/2010/main" val="26357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33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1359925"/>
          </a:xfrm>
        </p:spPr>
        <p:txBody>
          <a:bodyPr/>
          <a:lstStyle/>
          <a:p>
            <a:r>
              <a:rPr lang="en-GB" sz="4800" dirty="0"/>
              <a:t> </a:t>
            </a:r>
            <a:r>
              <a:rPr lang="en-GB" sz="4800" dirty="0" err="1"/>
              <a:t>Študije</a:t>
            </a:r>
            <a:r>
              <a:rPr lang="en-GB" sz="4800" dirty="0"/>
              <a:t> </a:t>
            </a:r>
            <a:r>
              <a:rPr lang="en-GB" sz="4800" dirty="0" err="1"/>
              <a:t>primerov</a:t>
            </a:r>
            <a:r>
              <a:rPr lang="en-GB" sz="4800" dirty="0"/>
              <a:t> in </a:t>
            </a:r>
            <a:r>
              <a:rPr lang="en-GB" sz="4800" dirty="0" err="1"/>
              <a:t>uporabna</a:t>
            </a:r>
            <a:r>
              <a:rPr lang="en-GB" sz="4800" dirty="0"/>
              <a:t> </a:t>
            </a:r>
            <a:r>
              <a:rPr lang="en-GB" sz="4800" dirty="0" err="1"/>
              <a:t>orodja</a:t>
            </a:r>
            <a:endParaRPr lang="en-GB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4320770" y="3701"/>
            <a:ext cx="12192000" cy="708318"/>
          </a:xfrm>
        </p:spPr>
        <p:txBody>
          <a:bodyPr/>
          <a:lstStyle/>
          <a:p>
            <a:r>
              <a:rPr lang="sl-SI" dirty="0"/>
              <a:t>     </a:t>
            </a:r>
            <a:r>
              <a:rPr lang="en-GB" dirty="0" err="1"/>
              <a:t>Poiščite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…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5" b="27465"/>
          <a:stretch/>
        </p:blipFill>
        <p:spPr>
          <a:xfrm>
            <a:off x="2" y="5036791"/>
            <a:ext cx="12191998" cy="1821208"/>
          </a:xfrm>
          <a:solidFill>
            <a:srgbClr val="E43794"/>
          </a:solidFill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410648" y="549347"/>
            <a:ext cx="66934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Digitizacija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slovenske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kulturne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dediščine</a:t>
            </a:r>
            <a:endParaRPr sz="24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535;p49">
            <a:extLst>
              <a:ext uri="{FF2B5EF4-FFF2-40B4-BE49-F238E27FC236}">
                <a16:creationId xmlns:a16="http://schemas.microsoft.com/office/drawing/2014/main" id="{A525E5C8-4F24-45C4-BB44-512D0A6D0096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438159" y="928352"/>
            <a:ext cx="11315682" cy="347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Slovenija je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znana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po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svojih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gradovih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Mnogi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med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njimi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sčasoma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propadli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Vendar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bili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mnogi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popolnoma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obnovljeni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prenovljeni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Ministrstvo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gospodarski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razvoj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tehnologijo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je v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digitizaciji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nekaterih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izmed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njih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videlo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potencial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objavilo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javni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razpis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turistične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destinacije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endParaRPr lang="en-US" sz="2400" dirty="0">
              <a:solidFill>
                <a:srgbClr val="888888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Ker je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šlo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pilotni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projekt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, je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bilo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treba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preskočiti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tudi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oviro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vključevanju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ključnih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sl-SI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deležnikov 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projekt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z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neznanimi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rezultati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Vzpostaviti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je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bilo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treba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sodelovanje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med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muzejskim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osebjem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tehničnimi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strokovnjaki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Izzive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reševali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z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vzpostavljanjem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zaupanja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partnerstva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številnimi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srečanji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preprostimi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razlagami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prikazi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vključevanje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sl-SI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osebja, ki skrbi za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dediščin</a:t>
            </a:r>
            <a:r>
              <a:rPr lang="sl-SI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v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proces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itd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Po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prvih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desetih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sl-SI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digitizacijah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je </a:t>
            </a:r>
            <a:r>
              <a:rPr lang="sl-SI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postalo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sodelovanje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lažje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saj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vsi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lahko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predstavljali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razumeli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vrednost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rezultatov</a:t>
            </a:r>
            <a:r>
              <a:rPr lang="en-US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2400" dirty="0">
              <a:solidFill>
                <a:srgbClr val="88888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3267AF3-A168-4B67-BFD7-532F5511FD9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38159" y="563253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4251632" y="35639"/>
            <a:ext cx="12192000" cy="708318"/>
          </a:xfrm>
        </p:spPr>
        <p:txBody>
          <a:bodyPr/>
          <a:lstStyle/>
          <a:p>
            <a:r>
              <a:rPr lang="sl-SI" dirty="0"/>
              <a:t>     Poiščite navdih</a:t>
            </a:r>
            <a:r>
              <a:rPr lang="en-GB" dirty="0"/>
              <a:t>…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7" b="27477"/>
          <a:stretch/>
        </p:blipFill>
        <p:spPr>
          <a:xfrm>
            <a:off x="2" y="4310742"/>
            <a:ext cx="12191998" cy="2547257"/>
          </a:xfrm>
          <a:solidFill>
            <a:srgbClr val="E43794"/>
          </a:solidFill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478687" y="635348"/>
            <a:ext cx="576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Akropola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, Atene,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Grčija</a:t>
            </a:r>
            <a:endParaRPr lang="en-US" sz="24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535;p49">
            <a:extLst>
              <a:ext uri="{FF2B5EF4-FFF2-40B4-BE49-F238E27FC236}">
                <a16:creationId xmlns:a16="http://schemas.microsoft.com/office/drawing/2014/main" id="{A525E5C8-4F24-45C4-BB44-512D0A6D0096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478687" y="1037828"/>
            <a:ext cx="10774680" cy="28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Zanimiv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primer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učinkovite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uporabe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multidisciplinarnega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svetovalnega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organa,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podpore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razvijanju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veščin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prek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specializiranega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usposabljanja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izobraževalnih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programov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ter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vključevanja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skupin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deležnikov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kot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je </a:t>
            </a:r>
            <a:r>
              <a:rPr lang="sl-SI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„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Friends of the Acropolis</a:t>
            </a:r>
            <a:r>
              <a:rPr lang="sl-SI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endParaRPr lang="en-GB" sz="2400" dirty="0">
              <a:solidFill>
                <a:srgbClr val="888888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Ustanovili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GB" sz="2400" b="1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YSMA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, novo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posebno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službo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poskrbeli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temeljito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prenovo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omogočili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zaposlovanje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visokokvalificiranega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tehničnega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znanstvenega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osebja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Vodili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obsežen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raziskovalni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program o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ohranjanju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obnovi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najdišča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Te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raziskave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obogatile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znanje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o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dediščini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na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najdišču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pomagale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pri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sprejemanju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ustreznih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odločitev</a:t>
            </a:r>
            <a:r>
              <a:rPr lang="en-GB" sz="2400" dirty="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3267AF3-A168-4B67-BFD7-532F5511FD9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606024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4281231" y="19460"/>
            <a:ext cx="12192000" cy="708318"/>
          </a:xfrm>
        </p:spPr>
        <p:txBody>
          <a:bodyPr/>
          <a:lstStyle/>
          <a:p>
            <a:r>
              <a:rPr lang="sl-SI" dirty="0"/>
              <a:t>     Poiščite navdih</a:t>
            </a:r>
            <a:r>
              <a:rPr lang="en-GB" dirty="0"/>
              <a:t>…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1" b="27541"/>
          <a:stretch/>
        </p:blipFill>
        <p:spPr>
          <a:xfrm>
            <a:off x="2" y="3939078"/>
            <a:ext cx="12191998" cy="2918921"/>
          </a:xfrm>
          <a:solidFill>
            <a:srgbClr val="E43794"/>
          </a:solidFill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450970" y="651905"/>
            <a:ext cx="576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Škocjanske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jame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, Slovenija</a:t>
            </a:r>
          </a:p>
        </p:txBody>
      </p:sp>
      <p:sp>
        <p:nvSpPr>
          <p:cNvPr id="7" name="Google Shape;535;p49">
            <a:extLst>
              <a:ext uri="{FF2B5EF4-FFF2-40B4-BE49-F238E27FC236}">
                <a16:creationId xmlns:a16="http://schemas.microsoft.com/office/drawing/2014/main" id="{A525E5C8-4F24-45C4-BB44-512D0A6D0096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450970" y="1054329"/>
            <a:ext cx="11111300" cy="28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Škocjanske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jame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zanimive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zaradi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celostnega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pristopa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zastopanosti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lokalne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skupnosti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ozaveščanja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javnosti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mednarodnega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sodelovanja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mreže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šol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endParaRPr lang="en-GB" sz="24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Za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izmenjavo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znanja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izkušenj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med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območji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so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Škocjanske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jame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povezale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mrežo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šol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mlade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lokalne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skupnosti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lokalno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prebivalstvo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pri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upravljanju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zavarovanega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območja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(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tj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lastnine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WH).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Petnajst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let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zavarovanega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območja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na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tem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območju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je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pomembno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prispevalo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k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lokalnemu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razvoju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, park pa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še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vedno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velja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za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glavno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turistično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atrakcijo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, ki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zagotavlja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trajnostni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razvoj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latin typeface="Avenir"/>
                <a:ea typeface="Avenir"/>
                <a:cs typeface="Avenir"/>
                <a:sym typeface="Avenir"/>
              </a:rPr>
              <a:t>območja</a:t>
            </a:r>
            <a:r>
              <a:rPr lang="en-GB" sz="2400" dirty="0">
                <a:latin typeface="Avenir"/>
                <a:ea typeface="Avenir"/>
                <a:cs typeface="Avenir"/>
                <a:sym typeface="Avenir"/>
              </a:rPr>
              <a:t>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3267AF3-A168-4B67-BFD7-532F5511FD9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50970" y="588056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1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2">
            <a:extLst>
              <a:ext uri="{FF2B5EF4-FFF2-40B4-BE49-F238E27FC236}">
                <a16:creationId xmlns:a16="http://schemas.microsoft.com/office/drawing/2014/main" id="{EB3F03FC-26DA-487D-B099-B6B3F5F6C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" b="5413"/>
          <a:stretch/>
        </p:blipFill>
        <p:spPr>
          <a:xfrm rot="5400000">
            <a:off x="6693160" y="1359161"/>
            <a:ext cx="6857997" cy="4139682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</p:pic>
      <p:sp>
        <p:nvSpPr>
          <p:cNvPr id="6" name="Action Button: Sound 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5B6312B-8C02-44DC-AE55-1DC578F32E00}"/>
              </a:ext>
            </a:extLst>
          </p:cNvPr>
          <p:cNvSpPr/>
          <p:nvPr/>
        </p:nvSpPr>
        <p:spPr>
          <a:xfrm>
            <a:off x="247261" y="257524"/>
            <a:ext cx="933061" cy="890140"/>
          </a:xfrm>
          <a:prstGeom prst="actionButtonSound">
            <a:avLst/>
          </a:prstGeom>
          <a:solidFill>
            <a:srgbClr val="FBE000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7B541D-3FF0-4AB9-BBCC-BCBCA1DF8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8922" y="461479"/>
            <a:ext cx="3925942" cy="63152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Stopite</a:t>
            </a:r>
            <a:r>
              <a:rPr lang="en-US" dirty="0"/>
              <a:t> v </a:t>
            </a:r>
            <a:r>
              <a:rPr lang="en-US" dirty="0" err="1"/>
              <a:t>akcijo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B51F82-31C3-4343-8218-922378EC24AF}"/>
              </a:ext>
            </a:extLst>
          </p:cNvPr>
          <p:cNvSpPr txBox="1">
            <a:spLocks/>
          </p:cNvSpPr>
          <p:nvPr/>
        </p:nvSpPr>
        <p:spPr>
          <a:xfrm>
            <a:off x="5485083" y="544154"/>
            <a:ext cx="3052861" cy="631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latin typeface="Avenir" panose="02000503020000020003"/>
              </a:rPr>
              <a:t>Prvi</a:t>
            </a:r>
            <a:r>
              <a:rPr lang="en-US" sz="3200" b="0" dirty="0">
                <a:latin typeface="Avenir" panose="02000503020000020003"/>
              </a:rPr>
              <a:t> </a:t>
            </a:r>
            <a:r>
              <a:rPr lang="en-US" sz="3200" b="0" dirty="0" err="1">
                <a:latin typeface="Avenir" panose="02000503020000020003"/>
              </a:rPr>
              <a:t>koraki</a:t>
            </a:r>
            <a:r>
              <a:rPr lang="en-US" sz="3200" b="0" dirty="0">
                <a:latin typeface="Avenir" panose="02000503020000020003"/>
              </a:rPr>
              <a:t>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2ED7C-B6F7-4AF5-8B9C-9EB1E7F0E5B1}"/>
              </a:ext>
            </a:extLst>
          </p:cNvPr>
          <p:cNvSpPr txBox="1"/>
          <p:nvPr/>
        </p:nvSpPr>
        <p:spPr>
          <a:xfrm>
            <a:off x="247261" y="1375466"/>
            <a:ext cx="8290683" cy="5205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Prvi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koraki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premagovanje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ovir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pri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digitizaciji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kulture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so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2400" b="0" dirty="0">
              <a:solidFill>
                <a:srgbClr val="7F7F7F"/>
              </a:solidFill>
              <a:latin typeface="Avenir" panose="02000503020000020003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sodelovanje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z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zunanjimi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strokovnjaki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mentorji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endParaRPr lang="sl-SI" sz="2400" b="0" dirty="0">
              <a:solidFill>
                <a:srgbClr val="7F7F7F"/>
              </a:solidFill>
              <a:latin typeface="Avenir" panose="02000503020000020003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vključevanje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v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nacionalne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/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mednarodne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mreže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endParaRPr lang="sl-SI" sz="2400" b="0" dirty="0">
              <a:solidFill>
                <a:srgbClr val="7F7F7F"/>
              </a:solidFill>
              <a:latin typeface="Avenir" panose="02000503020000020003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sodelovanje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pri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študijskih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obiskih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iskanje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novih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finančnih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virov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/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javnih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0" dirty="0" err="1">
                <a:solidFill>
                  <a:srgbClr val="7F7F7F"/>
                </a:solidFill>
                <a:latin typeface="Avenir" panose="02000503020000020003"/>
              </a:rPr>
              <a:t>razpisov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 </a:t>
            </a:r>
            <a:endParaRPr lang="sl-SI" sz="2400" b="0" dirty="0">
              <a:solidFill>
                <a:srgbClr val="7F7F7F"/>
              </a:solidFill>
              <a:latin typeface="Avenir" panose="02000503020000020003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razmislite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svojem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naboru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znanj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spretnosti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ter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oblikujte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načrt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usposabljanja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osebja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digitalna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znanja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spretnosti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zlasti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oblikovanje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doživetij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tehnologijo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dediščine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vodenje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projektov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digitalno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komuniciranje</a:t>
            </a:r>
            <a:r>
              <a:rPr lang="en-GB" sz="2400" b="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6F059F33-AA3B-4860-ABBD-038C05387569}"/>
              </a:ext>
            </a:extLst>
          </p:cNvPr>
          <p:cNvSpPr/>
          <p:nvPr/>
        </p:nvSpPr>
        <p:spPr>
          <a:xfrm>
            <a:off x="4734163" y="31736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D21E73B0-D9BB-448B-A43C-F9303C279095}"/>
              </a:ext>
            </a:extLst>
          </p:cNvPr>
          <p:cNvSpPr/>
          <p:nvPr/>
        </p:nvSpPr>
        <p:spPr>
          <a:xfrm rot="10800000">
            <a:off x="1615494" y="31477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8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2">
            <a:extLst>
              <a:ext uri="{FF2B5EF4-FFF2-40B4-BE49-F238E27FC236}">
                <a16:creationId xmlns:a16="http://schemas.microsoft.com/office/drawing/2014/main" id="{EB3F03FC-26DA-487D-B099-B6B3F5F6C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/>
        </p:blipFill>
        <p:spPr>
          <a:xfrm rot="5400000">
            <a:off x="6693160" y="1359161"/>
            <a:ext cx="6857997" cy="4139682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</p:pic>
      <p:sp>
        <p:nvSpPr>
          <p:cNvPr id="6" name="Action Button: Sound 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5B6312B-8C02-44DC-AE55-1DC578F32E00}"/>
              </a:ext>
            </a:extLst>
          </p:cNvPr>
          <p:cNvSpPr/>
          <p:nvPr/>
        </p:nvSpPr>
        <p:spPr>
          <a:xfrm>
            <a:off x="247261" y="257524"/>
            <a:ext cx="933061" cy="890140"/>
          </a:xfrm>
          <a:prstGeom prst="actionButtonSound">
            <a:avLst/>
          </a:prstGeom>
          <a:solidFill>
            <a:srgbClr val="FBE000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7B541D-3FF0-4AB9-BBCC-BCBCA1DF8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8922" y="461479"/>
            <a:ext cx="3925942" cy="631527"/>
          </a:xfrm>
        </p:spPr>
        <p:txBody>
          <a:bodyPr>
            <a:normAutofit lnSpcReduction="10000"/>
          </a:bodyPr>
          <a:lstStyle/>
          <a:p>
            <a:r>
              <a:rPr lang="sl-SI" dirty="0"/>
              <a:t>Stopite v akcijo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B51F82-31C3-4343-8218-922378EC24AF}"/>
              </a:ext>
            </a:extLst>
          </p:cNvPr>
          <p:cNvSpPr txBox="1">
            <a:spLocks/>
          </p:cNvSpPr>
          <p:nvPr/>
        </p:nvSpPr>
        <p:spPr>
          <a:xfrm>
            <a:off x="5190224" y="461479"/>
            <a:ext cx="4377978" cy="631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latin typeface="Avenir" panose="02000503020000020003"/>
              </a:rPr>
              <a:t>Koristne</a:t>
            </a:r>
            <a:r>
              <a:rPr lang="en-US" sz="3200" b="0" dirty="0">
                <a:latin typeface="Avenir" panose="02000503020000020003"/>
              </a:rPr>
              <a:t> </a:t>
            </a:r>
            <a:r>
              <a:rPr lang="en-US" sz="3200" b="0" dirty="0" err="1">
                <a:latin typeface="Avenir" panose="02000503020000020003"/>
              </a:rPr>
              <a:t>povezave</a:t>
            </a:r>
            <a:r>
              <a:rPr lang="en-US" sz="3200" b="0" dirty="0">
                <a:latin typeface="Avenir" panose="02000503020000020003"/>
              </a:rPr>
              <a:t>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2ED7C-B6F7-4AF5-8B9C-9EB1E7F0E5B1}"/>
              </a:ext>
            </a:extLst>
          </p:cNvPr>
          <p:cNvSpPr txBox="1"/>
          <p:nvPr/>
        </p:nvSpPr>
        <p:spPr>
          <a:xfrm>
            <a:off x="227874" y="1398672"/>
            <a:ext cx="762453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MOOC </a:t>
            </a:r>
            <a:r>
              <a:rPr lang="sl-SI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rezplačni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tečaji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o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kulturni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dediščini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u="sng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https://www.mooc-list.com/tags/cultural-heritage</a:t>
            </a:r>
            <a:r>
              <a:rPr lang="en-GB" sz="2400" u="sng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4953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953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Raziskovalni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projekti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na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področju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kulturne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dediščine</a:t>
            </a:r>
            <a:r>
              <a:rPr lang="sl-SI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Poiščite</a:t>
            </a:r>
            <a:r>
              <a:rPr lang="it-IT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projekte</a:t>
            </a:r>
            <a:r>
              <a:rPr lang="it-IT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v </a:t>
            </a:r>
            <a:r>
              <a:rPr lang="it-IT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Evropi</a:t>
            </a:r>
            <a:r>
              <a:rPr lang="it-IT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it-IT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po</a:t>
            </a:r>
            <a:r>
              <a:rPr lang="it-IT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svetu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!</a:t>
            </a:r>
          </a:p>
          <a:p>
            <a:pPr marL="457200" lvl="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</a:pPr>
            <a:r>
              <a:rPr lang="en-GB" sz="2400" u="sng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https://www.heritageresearch-hub.eu/homepage/heritage-projects/</a:t>
            </a:r>
            <a:endParaRPr lang="en-GB" sz="2400" u="sng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953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artnerstvo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Tourism 4.0 -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inovativna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digitalna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orodja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storitve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projekti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itd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GB" sz="2400" u="sng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https://tourism4-0.org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/</a:t>
            </a:r>
            <a:endParaRPr lang="en-GB"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953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Game of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TraCEs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- za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doživetja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kulturnega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turizma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2400" u="sng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https://www.gameoftraces.com/</a:t>
            </a:r>
            <a:r>
              <a:rPr lang="en-GB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6F059F33-AA3B-4860-ABBD-038C05387569}"/>
              </a:ext>
            </a:extLst>
          </p:cNvPr>
          <p:cNvSpPr/>
          <p:nvPr/>
        </p:nvSpPr>
        <p:spPr>
          <a:xfrm>
            <a:off x="4734163" y="31736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D21E73B0-D9BB-448B-A43C-F9303C279095}"/>
              </a:ext>
            </a:extLst>
          </p:cNvPr>
          <p:cNvSpPr/>
          <p:nvPr/>
        </p:nvSpPr>
        <p:spPr>
          <a:xfrm rot="10800000">
            <a:off x="1615494" y="31477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612ABF-EB47-4863-AF33-73EA745E59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7" b="18713"/>
          <a:stretch/>
        </p:blipFill>
        <p:spPr>
          <a:xfrm>
            <a:off x="0" y="1"/>
            <a:ext cx="12192002" cy="318230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70514-4B7B-4549-A9F1-DAC13454B1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39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72D17-C9C3-424F-8556-7B47CFB3EB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431713"/>
            <a:ext cx="2819401" cy="631527"/>
          </a:xfrm>
        </p:spPr>
        <p:txBody>
          <a:bodyPr/>
          <a:lstStyle/>
          <a:p>
            <a:r>
              <a:rPr lang="en-US" dirty="0"/>
              <a:t>Reference</a:t>
            </a:r>
          </a:p>
          <a:p>
            <a:endParaRPr lang="el-GR" dirty="0"/>
          </a:p>
        </p:txBody>
      </p:sp>
      <p:sp>
        <p:nvSpPr>
          <p:cNvPr id="8" name="Google Shape;665;p58">
            <a:extLst>
              <a:ext uri="{FF2B5EF4-FFF2-40B4-BE49-F238E27FC236}">
                <a16:creationId xmlns:a16="http://schemas.microsoft.com/office/drawing/2014/main" id="{8CE1B496-B0B2-4779-B1F3-EA5BD317466A}"/>
              </a:ext>
            </a:extLst>
          </p:cNvPr>
          <p:cNvSpPr txBox="1">
            <a:spLocks/>
          </p:cNvSpPr>
          <p:nvPr/>
        </p:nvSpPr>
        <p:spPr>
          <a:xfrm>
            <a:off x="0" y="2891790"/>
            <a:ext cx="12117560" cy="360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Cultural Hive: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3"/>
              </a:rPr>
              <a:t>https://www.culturehive.co.uk/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Crhub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- digital cultural heritage accessible to everyone: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4"/>
              </a:rPr>
              <a:t>https://www.youtube.com/watch?v=UOD9NsUVJX0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MCN2014 - Ignite by Maxwell Anderson: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5"/>
              </a:rPr>
              <a:t>https://www.youtube.com/watch?v=xoEXeNnusFE</a:t>
            </a:r>
            <a:endParaRPr lang="en-US" sz="18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Larnaka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Virtual Museums: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6"/>
              </a:rPr>
              <a:t>https://www.youtube.com/watch?v=BcZmlh_hTN0</a:t>
            </a:r>
            <a:endParaRPr lang="en-US" sz="18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Cogapp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, Digital Strategy for Museum Guide: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7"/>
              </a:rPr>
              <a:t>https://www.cogapp.com/digital-strategy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How To Create Videos Using Canva: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8"/>
              </a:rPr>
              <a:t>https://www.youtube.com/watch?v=9mMidy_oC5o</a:t>
            </a:r>
            <a:endParaRPr lang="en-US" sz="18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The </a:t>
            </a: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Indipendent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(2020) </a:t>
            </a: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Tiktok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joins forces with </a:t>
            </a: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rachel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riley, </a:t>
            </a: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english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heritage and more to produce educational content: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9"/>
              </a:rPr>
              <a:t>https://www.independent.co.uk/life-style/tiktok-learn-on-educational-initiative-rachel-riley-english-heritage-maths-health-a9572696.html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95300" indent="-342900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  <a:latin typeface="Avenir" panose="02000503020000020003"/>
              </a:rPr>
              <a:t>Europeana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pro (2021) Seven tips for digital storytelling with cultural heritage: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10"/>
              </a:rPr>
              <a:t>https://pro.europeana.eu/post/seven-tips-for-digital-storytelling-with-cultural-heritage</a:t>
            </a:r>
            <a:endParaRPr lang="en-US" sz="1800" dirty="0">
              <a:solidFill>
                <a:srgbClr val="7F7F7F"/>
              </a:solidFill>
              <a:latin typeface="Avenir" panose="02000503020000020003"/>
            </a:endParaRPr>
          </a:p>
          <a:p>
            <a:pPr marL="495300" indent="-342900">
              <a:lnSpc>
                <a:spcPct val="10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The Value of Design Thinking in Business: 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  <a:hlinkClick r:id="rId11"/>
              </a:rPr>
              <a:t>https://www.toptal.com/designers/product-design/design-thinking-business-value</a:t>
            </a:r>
            <a:r>
              <a:rPr lang="en-US" sz="18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152400" indent="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None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26065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earing headphones and using a computer&#10;&#10;Description automatically generated with low confidence">
            <a:extLst>
              <a:ext uri="{FF2B5EF4-FFF2-40B4-BE49-F238E27FC236}">
                <a16:creationId xmlns:a16="http://schemas.microsoft.com/office/drawing/2014/main" id="{BFB19B45-2208-4CDA-BDF1-6E41B14557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13" r="364" b="30791"/>
          <a:stretch/>
        </p:blipFill>
        <p:spPr>
          <a:xfrm>
            <a:off x="7047660" y="3028950"/>
            <a:ext cx="3690937" cy="38290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0150-5EB6-47EC-984A-08E5CB7BE5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122" y="283051"/>
            <a:ext cx="5614878" cy="631527"/>
          </a:xfrm>
        </p:spPr>
        <p:txBody>
          <a:bodyPr/>
          <a:lstStyle/>
          <a:p>
            <a:pPr algn="ctr"/>
            <a:r>
              <a:rPr lang="en-GB" sz="4000" dirty="0" err="1"/>
              <a:t>Pregled</a:t>
            </a:r>
            <a:r>
              <a:rPr lang="en-GB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132B6-EFDF-4BD0-B946-20EBA209F1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122" y="1008708"/>
            <a:ext cx="5742697" cy="410890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modul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osredotoča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analizo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glavnih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ovir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, s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katerimi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srečujejo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kulturni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turistični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izvajalci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digitizaciji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kulturne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dediščine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l-SI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Ponudite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možne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rešitve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njihovo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odpravo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GB" b="1" dirty="0">
              <a:solidFill>
                <a:srgbClr val="E43794"/>
              </a:solidFill>
              <a:effectLst/>
              <a:latin typeface="Avenir" panose="02000503020000020003"/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E43794"/>
                </a:solidFill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Učni</a:t>
            </a:r>
            <a:r>
              <a:rPr lang="en-GB" b="1" dirty="0">
                <a:solidFill>
                  <a:srgbClr val="E43794"/>
                </a:solidFill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E43794"/>
                </a:solidFill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cilji</a:t>
            </a:r>
            <a:r>
              <a:rPr lang="en-GB" b="1" dirty="0">
                <a:solidFill>
                  <a:srgbClr val="E43794"/>
                </a:solidFill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b="1" dirty="0">
              <a:solidFill>
                <a:srgbClr val="E43794"/>
              </a:solidFill>
              <a:effectLst/>
              <a:latin typeface="Avenir" panose="02000503020000020003"/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razumeti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katere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najpogostejše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ovire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digitizaciji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kulturne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dediščine</a:t>
            </a:r>
            <a:endParaRPr lang="sl-SI" dirty="0">
              <a:effectLst/>
              <a:latin typeface="Avenir" panose="02000503020000020003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naučit</a:t>
            </a:r>
            <a:r>
              <a:rPr lang="sl-SI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spopasti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naslednjimi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ovirami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GB" dirty="0">
              <a:effectLst/>
              <a:latin typeface="Avenir" panose="02000503020000020003"/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spoznati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osnove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oblikovalskega</a:t>
            </a:r>
            <a:r>
              <a:rPr lang="en-GB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razmišljanja</a:t>
            </a:r>
            <a:r>
              <a:rPr lang="sl-SI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l-SI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Desig</a:t>
            </a:r>
            <a:r>
              <a:rPr lang="sl-SI" dirty="0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latin typeface="Avenir" panose="02000503020000020003"/>
                <a:ea typeface="Times New Roman" panose="02020603050405020304" pitchFamily="18" charset="0"/>
                <a:cs typeface="Times New Roman" panose="02020603050405020304" pitchFamily="18" charset="0"/>
              </a:rPr>
              <a:t>Thinking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87E0EF-539F-4EC4-A93A-F250528569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89875" y="6561138"/>
            <a:ext cx="4302125" cy="228600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552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5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Uvod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9394C-9D82-B548-B41D-777951D90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2400" dirty="0" err="1"/>
              <a:t>Premagovanje</a:t>
            </a:r>
            <a:r>
              <a:rPr lang="en-GB" sz="2400" dirty="0"/>
              <a:t> </a:t>
            </a:r>
            <a:r>
              <a:rPr lang="en-GB" sz="2400" dirty="0" err="1"/>
              <a:t>ovir</a:t>
            </a:r>
            <a:r>
              <a:rPr lang="en-GB" sz="2400" dirty="0"/>
              <a:t>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digitizaciji</a:t>
            </a:r>
            <a:endParaRPr lang="en-US" dirty="0">
              <a:solidFill>
                <a:srgbClr val="E4379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F854052-57CB-4FBF-BF37-442571ADB8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789086"/>
              </p:ext>
            </p:extLst>
          </p:nvPr>
        </p:nvGraphicFramePr>
        <p:xfrm>
          <a:off x="-1365145" y="961944"/>
          <a:ext cx="13675255" cy="5802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6F3A4-2F05-48AD-A6B0-0AA6B62E9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6</a:t>
            </a:fld>
            <a:endParaRPr lang="fr-CA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2A3FCB1-BF03-DA4D-8439-0E948AC009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26477" y="1002912"/>
            <a:ext cx="7674815" cy="1550364"/>
          </a:xfrm>
        </p:spPr>
        <p:txBody>
          <a:bodyPr/>
          <a:lstStyle/>
          <a:p>
            <a:r>
              <a:rPr lang="en-GB" b="1" dirty="0" err="1"/>
              <a:t>Digitalne</a:t>
            </a:r>
            <a:r>
              <a:rPr lang="en-GB" b="1" dirty="0"/>
              <a:t> </a:t>
            </a:r>
            <a:r>
              <a:rPr lang="en-GB" b="1" dirty="0" err="1"/>
              <a:t>inovacije</a:t>
            </a:r>
            <a:r>
              <a:rPr lang="en-GB" b="1" dirty="0"/>
              <a:t> </a:t>
            </a:r>
            <a:r>
              <a:rPr lang="en-GB" dirty="0" err="1"/>
              <a:t>spreminjajo</a:t>
            </a:r>
            <a:r>
              <a:rPr lang="en-GB" dirty="0"/>
              <a:t> </a:t>
            </a:r>
            <a:r>
              <a:rPr lang="en-GB" dirty="0" err="1"/>
              <a:t>uporabo</a:t>
            </a:r>
            <a:r>
              <a:rPr lang="en-GB" dirty="0"/>
              <a:t> </a:t>
            </a:r>
            <a:r>
              <a:rPr lang="en-GB" dirty="0" err="1"/>
              <a:t>informacij</a:t>
            </a:r>
            <a:r>
              <a:rPr lang="en-GB" dirty="0"/>
              <a:t> in </a:t>
            </a:r>
            <a:r>
              <a:rPr lang="en-GB" dirty="0" err="1"/>
              <a:t>znanja</a:t>
            </a:r>
            <a:r>
              <a:rPr lang="en-GB" dirty="0"/>
              <a:t> v </a:t>
            </a:r>
            <a:r>
              <a:rPr lang="en-GB" dirty="0" err="1"/>
              <a:t>družbi</a:t>
            </a:r>
            <a:r>
              <a:rPr lang="en-GB" dirty="0"/>
              <a:t>, </a:t>
            </a:r>
            <a:r>
              <a:rPr lang="en-GB" dirty="0" err="1"/>
              <a:t>vendar</a:t>
            </a:r>
            <a:r>
              <a:rPr lang="en-GB" dirty="0"/>
              <a:t> </a:t>
            </a:r>
            <a:r>
              <a:rPr lang="en-GB" dirty="0" err="1"/>
              <a:t>digitizacija</a:t>
            </a:r>
            <a:r>
              <a:rPr lang="en-GB" dirty="0"/>
              <a:t> </a:t>
            </a:r>
            <a:r>
              <a:rPr lang="en-GB" dirty="0" err="1"/>
              <a:t>kulturne</a:t>
            </a:r>
            <a:r>
              <a:rPr lang="en-GB" dirty="0"/>
              <a:t> </a:t>
            </a:r>
            <a:r>
              <a:rPr lang="en-GB" dirty="0" err="1"/>
              <a:t>dediščine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tako</a:t>
            </a:r>
            <a:r>
              <a:rPr lang="en-GB" dirty="0"/>
              <a:t> </a:t>
            </a:r>
            <a:r>
              <a:rPr lang="en-GB" dirty="0" err="1"/>
              <a:t>preprosta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zgolj</a:t>
            </a:r>
            <a:r>
              <a:rPr lang="en-GB" dirty="0"/>
              <a:t> </a:t>
            </a:r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en-GB" dirty="0" err="1"/>
              <a:t>najnovejše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, ki je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voljo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trgu</a:t>
            </a:r>
            <a:r>
              <a:rPr lang="en-GB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BA14A6F-5CB3-5D4A-AE13-A3A07FBD26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829" y="211374"/>
            <a:ext cx="8484388" cy="631527"/>
          </a:xfrm>
        </p:spPr>
        <p:txBody>
          <a:bodyPr>
            <a:noAutofit/>
          </a:bodyPr>
          <a:lstStyle/>
          <a:p>
            <a:r>
              <a:rPr lang="en-GB" sz="2400" dirty="0" err="1"/>
              <a:t>Premagovanje</a:t>
            </a:r>
            <a:r>
              <a:rPr lang="en-GB" sz="2400" dirty="0"/>
              <a:t> </a:t>
            </a:r>
            <a:r>
              <a:rPr lang="en-GB" sz="2400" dirty="0" err="1"/>
              <a:t>ovir</a:t>
            </a:r>
            <a:r>
              <a:rPr lang="en-GB" sz="2400" dirty="0"/>
              <a:t>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digitizaciji</a:t>
            </a:r>
            <a:r>
              <a:rPr lang="en-GB" sz="2400" dirty="0"/>
              <a:t> </a:t>
            </a:r>
            <a:r>
              <a:rPr lang="sl-SI" sz="2400" dirty="0"/>
              <a:t>izkušenj</a:t>
            </a:r>
            <a:r>
              <a:rPr lang="en-GB" sz="2400" dirty="0"/>
              <a:t> </a:t>
            </a:r>
            <a:r>
              <a:rPr lang="en-GB" sz="2400" dirty="0" err="1"/>
              <a:t>kulturne</a:t>
            </a:r>
            <a:r>
              <a:rPr lang="en-GB" sz="2400" dirty="0"/>
              <a:t> </a:t>
            </a:r>
            <a:r>
              <a:rPr lang="en-GB" sz="2400" dirty="0" err="1"/>
              <a:t>dediščine</a:t>
            </a:r>
            <a:r>
              <a:rPr lang="en-GB" sz="2400" dirty="0"/>
              <a:t> 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356E9AB-0642-4B03-961E-CC3817CD58CA}"/>
              </a:ext>
            </a:extLst>
          </p:cNvPr>
          <p:cNvSpPr txBox="1">
            <a:spLocks/>
          </p:cNvSpPr>
          <p:nvPr/>
        </p:nvSpPr>
        <p:spPr>
          <a:xfrm>
            <a:off x="1206767" y="3060104"/>
            <a:ext cx="9708883" cy="1550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dirty="0" err="1"/>
              <a:t>Obstajajo</a:t>
            </a:r>
            <a:r>
              <a:rPr lang="en-GB" sz="2300" dirty="0"/>
              <a:t> </a:t>
            </a:r>
            <a:r>
              <a:rPr lang="en-GB" sz="2300" dirty="0" err="1"/>
              <a:t>številne</a:t>
            </a:r>
            <a:r>
              <a:rPr lang="en-GB" sz="2300" dirty="0"/>
              <a:t> </a:t>
            </a:r>
            <a:r>
              <a:rPr lang="en-GB" sz="2300" b="1" dirty="0" err="1"/>
              <a:t>ovire</a:t>
            </a:r>
            <a:r>
              <a:rPr lang="en-GB" sz="2300" dirty="0"/>
              <a:t>, ki </a:t>
            </a:r>
            <a:r>
              <a:rPr lang="en-GB" sz="2300" dirty="0" err="1"/>
              <a:t>lahko</a:t>
            </a:r>
            <a:r>
              <a:rPr lang="en-GB" sz="2300" dirty="0"/>
              <a:t> o</a:t>
            </a:r>
            <a:r>
              <a:rPr lang="sl-SI" sz="2300" dirty="0" err="1"/>
              <a:t>virajo</a:t>
            </a:r>
            <a:r>
              <a:rPr lang="en-GB" sz="2300" dirty="0"/>
              <a:t> </a:t>
            </a:r>
            <a:r>
              <a:rPr lang="en-GB" sz="2300" dirty="0" err="1"/>
              <a:t>digitizacijo</a:t>
            </a:r>
            <a:r>
              <a:rPr lang="en-GB" sz="2300" dirty="0"/>
              <a:t> </a:t>
            </a:r>
            <a:r>
              <a:rPr lang="en-GB" sz="2300" dirty="0" err="1"/>
              <a:t>celotne</a:t>
            </a:r>
            <a:r>
              <a:rPr lang="en-GB" sz="2300" dirty="0"/>
              <a:t> </a:t>
            </a:r>
            <a:r>
              <a:rPr lang="en-GB" sz="2300" dirty="0" err="1"/>
              <a:t>izkušnje</a:t>
            </a:r>
            <a:r>
              <a:rPr lang="en-GB" sz="2300" dirty="0"/>
              <a:t> </a:t>
            </a:r>
            <a:r>
              <a:rPr lang="en-GB" sz="2300" dirty="0" err="1"/>
              <a:t>kulturn</a:t>
            </a:r>
            <a:r>
              <a:rPr lang="sl-SI" sz="2300" dirty="0"/>
              <a:t>e</a:t>
            </a:r>
            <a:r>
              <a:rPr lang="en-GB" sz="2300" dirty="0"/>
              <a:t> </a:t>
            </a:r>
            <a:r>
              <a:rPr lang="en-GB" sz="2300" dirty="0" err="1"/>
              <a:t>dediščin</a:t>
            </a:r>
            <a:r>
              <a:rPr lang="sl-SI" sz="2300" dirty="0"/>
              <a:t>e</a:t>
            </a:r>
            <a:r>
              <a:rPr lang="en-GB" sz="2300" dirty="0"/>
              <a:t>. </a:t>
            </a:r>
            <a:r>
              <a:rPr lang="en-GB" sz="2300" dirty="0" err="1"/>
              <a:t>Paradoksalno</a:t>
            </a:r>
            <a:r>
              <a:rPr lang="en-GB" sz="2300" dirty="0"/>
              <a:t> je, da </a:t>
            </a:r>
            <a:r>
              <a:rPr lang="en-GB" sz="2300" dirty="0" err="1"/>
              <a:t>večina</a:t>
            </a:r>
            <a:r>
              <a:rPr lang="en-GB" sz="2300" dirty="0"/>
              <a:t> </a:t>
            </a:r>
            <a:r>
              <a:rPr lang="en-GB" sz="2300" dirty="0" err="1"/>
              <a:t>ugotovljenih</a:t>
            </a:r>
            <a:r>
              <a:rPr lang="en-GB" sz="2300" dirty="0"/>
              <a:t> </a:t>
            </a:r>
            <a:r>
              <a:rPr lang="en-GB" sz="2300" dirty="0" err="1"/>
              <a:t>ovir</a:t>
            </a:r>
            <a:r>
              <a:rPr lang="en-GB" sz="2300" dirty="0"/>
              <a:t> </a:t>
            </a:r>
            <a:r>
              <a:rPr lang="en-GB" sz="2300" dirty="0" err="1"/>
              <a:t>ni</a:t>
            </a:r>
            <a:r>
              <a:rPr lang="en-GB" sz="2300" dirty="0"/>
              <a:t> </a:t>
            </a:r>
            <a:r>
              <a:rPr lang="en-GB" sz="2300" dirty="0" err="1"/>
              <a:t>tehnološke</a:t>
            </a:r>
            <a:r>
              <a:rPr lang="en-GB" sz="2300" dirty="0"/>
              <a:t> </a:t>
            </a:r>
            <a:r>
              <a:rPr lang="en-GB" sz="2300" dirty="0" err="1"/>
              <a:t>narave</a:t>
            </a:r>
            <a:r>
              <a:rPr lang="en-GB" sz="2300" dirty="0"/>
              <a:t>. Ena </a:t>
            </a:r>
            <a:r>
              <a:rPr lang="en-GB" sz="2300" dirty="0" err="1"/>
              <a:t>največjih</a:t>
            </a:r>
            <a:r>
              <a:rPr lang="en-GB" sz="2300" dirty="0"/>
              <a:t> </a:t>
            </a:r>
            <a:r>
              <a:rPr lang="en-GB" sz="2300" dirty="0" err="1"/>
              <a:t>ovir</a:t>
            </a:r>
            <a:r>
              <a:rPr lang="en-GB" sz="2300" dirty="0"/>
              <a:t> je, da so </a:t>
            </a:r>
            <a:r>
              <a:rPr lang="en-GB" sz="2300" b="1" dirty="0" err="1"/>
              <a:t>digitalne</a:t>
            </a:r>
            <a:r>
              <a:rPr lang="en-GB" sz="2300" b="1" dirty="0"/>
              <a:t> </a:t>
            </a:r>
            <a:r>
              <a:rPr lang="en-GB" sz="2300" b="1" dirty="0" err="1"/>
              <a:t>strategije</a:t>
            </a:r>
            <a:r>
              <a:rPr lang="en-GB" sz="2300" b="1" dirty="0"/>
              <a:t> v </a:t>
            </a:r>
            <a:r>
              <a:rPr lang="en-GB" sz="2300" b="1" dirty="0" err="1"/>
              <a:t>večini</a:t>
            </a:r>
            <a:r>
              <a:rPr lang="en-GB" sz="2300" b="1" dirty="0"/>
              <a:t> </a:t>
            </a:r>
            <a:r>
              <a:rPr lang="en-GB" sz="2300" b="1" dirty="0" err="1"/>
              <a:t>organizacij</a:t>
            </a:r>
            <a:r>
              <a:rPr lang="en-GB" sz="2300" b="1" dirty="0"/>
              <a:t> </a:t>
            </a:r>
            <a:r>
              <a:rPr lang="en-GB" sz="2300" b="1" dirty="0" err="1"/>
              <a:t>premalo</a:t>
            </a:r>
            <a:r>
              <a:rPr lang="en-GB" sz="2300" b="1" dirty="0"/>
              <a:t> </a:t>
            </a:r>
            <a:r>
              <a:rPr lang="en-GB" sz="2300" b="1" dirty="0" err="1"/>
              <a:t>razvite</a:t>
            </a:r>
            <a:r>
              <a:rPr lang="en-GB" sz="2300" dirty="0"/>
              <a:t>.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C28870C-67CF-4F54-872C-2C7409435DD0}"/>
              </a:ext>
            </a:extLst>
          </p:cNvPr>
          <p:cNvSpPr txBox="1">
            <a:spLocks/>
          </p:cNvSpPr>
          <p:nvPr/>
        </p:nvSpPr>
        <p:spPr>
          <a:xfrm>
            <a:off x="2177926" y="5278596"/>
            <a:ext cx="8249093" cy="1144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Digitalna</a:t>
            </a:r>
            <a:r>
              <a:rPr lang="en-GB" b="1" dirty="0"/>
              <a:t> </a:t>
            </a:r>
            <a:r>
              <a:rPr lang="en-GB" b="1" dirty="0" err="1"/>
              <a:t>preobrazba</a:t>
            </a:r>
            <a:r>
              <a:rPr lang="en-GB" b="1" dirty="0"/>
              <a:t> </a:t>
            </a:r>
            <a:r>
              <a:rPr lang="en-GB" dirty="0"/>
              <a:t>je </a:t>
            </a:r>
            <a:r>
              <a:rPr lang="en-GB" dirty="0" err="1"/>
              <a:t>mogoča</a:t>
            </a:r>
            <a:r>
              <a:rPr lang="en-GB" dirty="0"/>
              <a:t> le, </a:t>
            </a:r>
            <a:r>
              <a:rPr lang="en-GB" dirty="0" err="1"/>
              <a:t>če</a:t>
            </a:r>
            <a:r>
              <a:rPr lang="en-GB" dirty="0"/>
              <a:t> jo </a:t>
            </a:r>
            <a:r>
              <a:rPr lang="en-GB" dirty="0" err="1"/>
              <a:t>prostovoljno</a:t>
            </a:r>
            <a:r>
              <a:rPr lang="en-GB" dirty="0"/>
              <a:t> </a:t>
            </a:r>
            <a:r>
              <a:rPr lang="en-GB" dirty="0" err="1"/>
              <a:t>sprejmejo</a:t>
            </a:r>
            <a:r>
              <a:rPr lang="en-GB" dirty="0"/>
              <a:t> </a:t>
            </a:r>
            <a:r>
              <a:rPr lang="en-GB" dirty="0" err="1"/>
              <a:t>vsi</a:t>
            </a:r>
            <a:r>
              <a:rPr lang="en-GB" dirty="0"/>
              <a:t> </a:t>
            </a:r>
            <a:r>
              <a:rPr lang="en-GB" dirty="0" err="1"/>
              <a:t>ključni</a:t>
            </a:r>
            <a:r>
              <a:rPr lang="en-GB" dirty="0"/>
              <a:t> </a:t>
            </a:r>
            <a:r>
              <a:rPr lang="en-GB" dirty="0" err="1"/>
              <a:t>deležniki</a:t>
            </a:r>
            <a:r>
              <a:rPr lang="en-GB" dirty="0"/>
              <a:t>. </a:t>
            </a:r>
            <a:r>
              <a:rPr lang="en-GB" dirty="0" err="1"/>
              <a:t>Katere</a:t>
            </a:r>
            <a:r>
              <a:rPr lang="en-GB" dirty="0"/>
              <a:t> so </a:t>
            </a:r>
            <a:r>
              <a:rPr lang="en-GB" dirty="0" err="1"/>
              <a:t>torej</a:t>
            </a:r>
            <a:r>
              <a:rPr lang="en-GB" dirty="0"/>
              <a:t> </a:t>
            </a:r>
            <a:r>
              <a:rPr lang="en-GB" dirty="0" err="1"/>
              <a:t>najpogostejše</a:t>
            </a:r>
            <a:r>
              <a:rPr lang="en-GB" dirty="0"/>
              <a:t> </a:t>
            </a:r>
            <a:r>
              <a:rPr lang="en-GB" dirty="0" err="1"/>
              <a:t>ovire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digitizaciji</a:t>
            </a:r>
            <a:r>
              <a:rPr lang="en-GB" dirty="0"/>
              <a:t> in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jih</a:t>
            </a:r>
            <a:r>
              <a:rPr lang="en-GB" dirty="0"/>
              <a:t> je </a:t>
            </a:r>
            <a:r>
              <a:rPr lang="en-GB" dirty="0" err="1"/>
              <a:t>mogoče</a:t>
            </a:r>
            <a:r>
              <a:rPr lang="en-GB" dirty="0"/>
              <a:t> </a:t>
            </a:r>
            <a:r>
              <a:rPr lang="en-GB" dirty="0" err="1"/>
              <a:t>premagati</a:t>
            </a:r>
            <a:r>
              <a:rPr lang="en-GB" dirty="0"/>
              <a:t>?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F836FCD-4679-4E89-9A15-3D5DA3417551}"/>
              </a:ext>
            </a:extLst>
          </p:cNvPr>
          <p:cNvSpPr/>
          <p:nvPr/>
        </p:nvSpPr>
        <p:spPr>
          <a:xfrm>
            <a:off x="10441172" y="-35255"/>
            <a:ext cx="1764981" cy="6893255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09AA5E8-F505-4281-9C71-5DE0BBCB4F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0829838" y="67635"/>
            <a:ext cx="1362162" cy="1165717"/>
          </a:xfrm>
          <a:prstGeom prst="rect">
            <a:avLst/>
          </a:prstGeom>
        </p:spPr>
      </p:pic>
      <p:sp>
        <p:nvSpPr>
          <p:cNvPr id="5" name="Right Bracket 4">
            <a:extLst>
              <a:ext uri="{FF2B5EF4-FFF2-40B4-BE49-F238E27FC236}">
                <a16:creationId xmlns:a16="http://schemas.microsoft.com/office/drawing/2014/main" id="{04C76CA3-EEBA-4A4C-8550-383B1CFC780A}"/>
              </a:ext>
            </a:extLst>
          </p:cNvPr>
          <p:cNvSpPr/>
          <p:nvPr/>
        </p:nvSpPr>
        <p:spPr>
          <a:xfrm rot="10800000">
            <a:off x="129286" y="47290"/>
            <a:ext cx="877078" cy="811763"/>
          </a:xfrm>
          <a:prstGeom prst="rightBracket">
            <a:avLst/>
          </a:prstGeom>
          <a:ln w="1905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3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7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en-GB" sz="4800" dirty="0"/>
              <a:t> </a:t>
            </a:r>
            <a:r>
              <a:rPr lang="en-GB" sz="4800" dirty="0" err="1"/>
              <a:t>Pomanjkanje</a:t>
            </a:r>
            <a:r>
              <a:rPr lang="en-GB" sz="4800" dirty="0"/>
              <a:t> </a:t>
            </a:r>
            <a:r>
              <a:rPr lang="en-GB" sz="4800" dirty="0" err="1"/>
              <a:t>navdiha</a:t>
            </a:r>
            <a:endParaRPr lang="en-GB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32947" y="6521613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8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5" y="134880"/>
            <a:ext cx="11260668" cy="1282758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>
                <a:latin typeface="Avenir"/>
                <a:ea typeface="Avenir"/>
                <a:cs typeface="Avenir"/>
                <a:sym typeface="Avenir"/>
              </a:rPr>
              <a:t>Pomanjkanje</a:t>
            </a:r>
            <a:r>
              <a:rPr lang="en-US" sz="36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latin typeface="Avenir"/>
                <a:ea typeface="Avenir"/>
                <a:cs typeface="Avenir"/>
                <a:sym typeface="Avenir"/>
              </a:rPr>
              <a:t>navdiha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FFB91-7FB3-47A9-AA5F-2CF45888331A}"/>
              </a:ext>
            </a:extLst>
          </p:cNvPr>
          <p:cNvSpPr txBox="1"/>
          <p:nvPr/>
        </p:nvSpPr>
        <p:spPr>
          <a:xfrm>
            <a:off x="1083603" y="1488199"/>
            <a:ext cx="10024792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Ključne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zainteresirane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strani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v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procesu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digitizacije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pogosto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kažejo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veliko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pomanjkanje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navdiha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uporabo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napredne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tehnologije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sledenje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sodobnim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trendom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področju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kulturne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dediščine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To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pomanjkanje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navdiha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je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lahko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posledica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dela v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zaprti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skupini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strokovnjakov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brez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priložnosti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izmenjavo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lastnega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znanja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spoznavanje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najboljših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praks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praktične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uporabe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tehnologij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pozitivnih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učinkov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na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uporabnike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itd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Izmenjava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navdušenja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znanja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prinaša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navdih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nove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ustvarjalne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ideje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Združevanje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strokovnjakov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različnih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okolij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 in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držav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zagotavlja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ustvarjalni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prostor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za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spreminjanje</a:t>
            </a:r>
            <a:r>
              <a:rPr lang="en-GB" sz="24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b="1" dirty="0" err="1">
                <a:solidFill>
                  <a:srgbClr val="E43794"/>
                </a:solidFill>
                <a:latin typeface="Avenir" panose="02000503020000020003"/>
              </a:rPr>
              <a:t>idej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Ta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inovacijski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prostor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izkušnje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vodijo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k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oblikovanju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trajnostnih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novih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načrtov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njihovemu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uresničevanju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7F7F7F"/>
              </a:solidFill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59F116B5-E9FD-46A3-B40C-B9687A1B497D}"/>
              </a:ext>
            </a:extLst>
          </p:cNvPr>
          <p:cNvSpPr/>
          <p:nvPr/>
        </p:nvSpPr>
        <p:spPr>
          <a:xfrm rot="5400000">
            <a:off x="10220213" y="1217095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F31BF0DB-451E-42CF-87F4-248A9B56C9D8}"/>
              </a:ext>
            </a:extLst>
          </p:cNvPr>
          <p:cNvSpPr/>
          <p:nvPr/>
        </p:nvSpPr>
        <p:spPr>
          <a:xfrm rot="16200000">
            <a:off x="168528" y="5512180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AC8B01C1-249F-45D7-A0FB-D13DB5580D37}"/>
              </a:ext>
            </a:extLst>
          </p:cNvPr>
          <p:cNvSpPr/>
          <p:nvPr/>
        </p:nvSpPr>
        <p:spPr>
          <a:xfrm>
            <a:off x="506028" y="1083589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20EDCB73-E72E-4FB0-B1D8-24FFE79D160B}"/>
              </a:ext>
            </a:extLst>
          </p:cNvPr>
          <p:cNvSpPr/>
          <p:nvPr/>
        </p:nvSpPr>
        <p:spPr>
          <a:xfrm rot="10800000">
            <a:off x="10220364" y="5226756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3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9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5" y="134880"/>
            <a:ext cx="11260668" cy="1282758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>
                <a:latin typeface="Avenir"/>
                <a:ea typeface="Avenir"/>
                <a:cs typeface="Avenir"/>
                <a:sym typeface="Avenir"/>
              </a:rPr>
              <a:t>Pomanjkanje</a:t>
            </a:r>
            <a:r>
              <a:rPr lang="en-US" sz="36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latin typeface="Avenir"/>
                <a:ea typeface="Avenir"/>
                <a:cs typeface="Avenir"/>
                <a:sym typeface="Avenir"/>
              </a:rPr>
              <a:t>navdiha</a:t>
            </a:r>
            <a:endParaRPr lang="en-US"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59F116B5-E9FD-46A3-B40C-B9687A1B497D}"/>
              </a:ext>
            </a:extLst>
          </p:cNvPr>
          <p:cNvSpPr/>
          <p:nvPr/>
        </p:nvSpPr>
        <p:spPr>
          <a:xfrm rot="5400000">
            <a:off x="6291490" y="978660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F31BF0DB-451E-42CF-87F4-248A9B56C9D8}"/>
              </a:ext>
            </a:extLst>
          </p:cNvPr>
          <p:cNvSpPr/>
          <p:nvPr/>
        </p:nvSpPr>
        <p:spPr>
          <a:xfrm rot="16200000">
            <a:off x="54229" y="5587019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AC8B01C1-249F-45D7-A0FB-D13DB5580D37}"/>
              </a:ext>
            </a:extLst>
          </p:cNvPr>
          <p:cNvSpPr/>
          <p:nvPr/>
        </p:nvSpPr>
        <p:spPr>
          <a:xfrm>
            <a:off x="77543" y="990241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3E73EE-C8C4-4D5C-8486-7AF404199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7138121" y="3937433"/>
            <a:ext cx="5721615" cy="2956214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D2C84378-EDFC-4E48-9C85-37E0D163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312" y="4441833"/>
            <a:ext cx="2558538" cy="1446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622599-D2E2-4FEB-AD95-DC641E94F316}"/>
              </a:ext>
            </a:extLst>
          </p:cNvPr>
          <p:cNvSpPr txBox="1"/>
          <p:nvPr/>
        </p:nvSpPr>
        <p:spPr>
          <a:xfrm>
            <a:off x="8038930" y="1238409"/>
            <a:ext cx="3906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Kliknite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na</a:t>
            </a:r>
            <a:r>
              <a:rPr lang="sl-SI" sz="2400" dirty="0">
                <a:solidFill>
                  <a:srgbClr val="E43794"/>
                </a:solidFill>
                <a:latin typeface="Avenir" panose="02000503020000020003"/>
              </a:rPr>
              <a:t> povezavo na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slik</a:t>
            </a:r>
            <a:r>
              <a:rPr lang="sl-SI" sz="2400" dirty="0">
                <a:solidFill>
                  <a:srgbClr val="E43794"/>
                </a:solidFill>
                <a:latin typeface="Avenir" panose="02000503020000020003"/>
              </a:rPr>
              <a:t>i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si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oglejte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kako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drug</a:t>
            </a:r>
            <a:r>
              <a:rPr lang="sl-SI" sz="2400" dirty="0">
                <a:solidFill>
                  <a:srgbClr val="E43794"/>
                </a:solidFill>
                <a:latin typeface="Avenir" panose="02000503020000020003"/>
              </a:rPr>
              <a:t>i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preizkušajo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novo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digitalno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programsko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opremo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, s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katero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je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kult</a:t>
            </a:r>
            <a:r>
              <a:rPr lang="sl-SI" sz="2400" dirty="0">
                <a:solidFill>
                  <a:srgbClr val="E43794"/>
                </a:solidFill>
                <a:latin typeface="Avenir" panose="02000503020000020003"/>
              </a:rPr>
              <a:t>urna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dediščina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dostopna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E43794"/>
                </a:solidFill>
                <a:latin typeface="Avenir" panose="02000503020000020003"/>
              </a:rPr>
              <a:t>vsem</a:t>
            </a:r>
            <a:r>
              <a:rPr lang="en-GB" sz="2400" dirty="0">
                <a:solidFill>
                  <a:srgbClr val="E43794"/>
                </a:solidFill>
                <a:latin typeface="Avenir" panose="02000503020000020003"/>
              </a:rPr>
              <a:t>!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4A05302A-46B3-42B0-ADD5-48BB87A7C9D4}"/>
              </a:ext>
            </a:extLst>
          </p:cNvPr>
          <p:cNvSpPr/>
          <p:nvPr/>
        </p:nvSpPr>
        <p:spPr>
          <a:xfrm>
            <a:off x="8038930" y="1252852"/>
            <a:ext cx="397379" cy="2308324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F021898A-AB9D-43F7-BFB1-4C1C9DA18ACF}"/>
              </a:ext>
            </a:extLst>
          </p:cNvPr>
          <p:cNvSpPr/>
          <p:nvPr/>
        </p:nvSpPr>
        <p:spPr>
          <a:xfrm rot="10800000">
            <a:off x="11548149" y="1252852"/>
            <a:ext cx="397379" cy="2394700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53D0BC-EDF9-43D7-B666-7E0FB8FC57EA}"/>
              </a:ext>
            </a:extLst>
          </p:cNvPr>
          <p:cNvSpPr txBox="1"/>
          <p:nvPr/>
        </p:nvSpPr>
        <p:spPr>
          <a:xfrm>
            <a:off x="351365" y="1275639"/>
            <a:ext cx="698669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Vsa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kulturna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dediščina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ki je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bila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digitizirana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v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preteklosti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je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najprej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temeljila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navdihu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  <a:endParaRPr lang="sl-SI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Naša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platforma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b="1" dirty="0">
                <a:solidFill>
                  <a:srgbClr val="7F7F7F"/>
                </a:solidFill>
                <a:latin typeface="Avenir" panose="02000503020000020003"/>
                <a:hlinkClick r:id="rId5"/>
              </a:rPr>
              <a:t>INSITES platform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gosti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MOOC z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dostopom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do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zasebne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skupnosti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inštruktorjev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področju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digitalnega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izobraževanja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trženja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ter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drugih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skrbnikov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kulture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Obiščite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sl-SI" sz="2400" dirty="0">
                <a:solidFill>
                  <a:srgbClr val="7F7F7F"/>
                </a:solidFill>
                <a:latin typeface="Avenir" panose="02000503020000020003"/>
              </a:rPr>
              <a:t>jo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še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danes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in se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pridružite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mreži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medsebojnega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učenja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ter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se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pustite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navdihniti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drugim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! </a:t>
            </a:r>
            <a:endParaRPr lang="sl-SI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7F7F7F"/>
                </a:solidFill>
                <a:latin typeface="Avenir" panose="02000503020000020003"/>
                <a:hlinkClick r:id="rId6"/>
              </a:rPr>
              <a:t>Culture Hive 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je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brezplačno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spletno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središče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virov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za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strokovnjake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s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področja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kulture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ki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združuje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kolektivno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znanje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, ki ga </a:t>
            </a:r>
            <a:r>
              <a:rPr lang="en-GB" sz="2400" dirty="0" err="1">
                <a:solidFill>
                  <a:srgbClr val="7F7F7F"/>
                </a:solidFill>
                <a:latin typeface="Avenir" panose="02000503020000020003"/>
              </a:rPr>
              <a:t>uporabljate</a:t>
            </a:r>
            <a:r>
              <a:rPr lang="en-GB" sz="2400" dirty="0">
                <a:solidFill>
                  <a:srgbClr val="7F7F7F"/>
                </a:solidFill>
                <a:latin typeface="Avenir" panose="02000503020000020003"/>
              </a:rPr>
              <a:t> vi in za vas. </a:t>
            </a:r>
          </a:p>
        </p:txBody>
      </p:sp>
    </p:spTree>
    <p:extLst>
      <p:ext uri="{BB962C8B-B14F-4D97-AF65-F5344CB8AC3E}">
        <p14:creationId xmlns:p14="http://schemas.microsoft.com/office/powerpoint/2010/main" val="33183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34316</TotalTime>
  <Words>3095</Words>
  <Application>Microsoft Office PowerPoint</Application>
  <PresentationFormat>Widescreen</PresentationFormat>
  <Paragraphs>278</Paragraphs>
  <Slides>39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Avenir</vt:lpstr>
      <vt:lpstr>Avenir Black</vt:lpstr>
      <vt:lpstr>Calibri</vt:lpstr>
      <vt:lpstr>Calibri Light</vt:lpstr>
      <vt:lpstr>Montserrat</vt:lpstr>
      <vt:lpstr>Noto Sans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aine hamill</cp:lastModifiedBy>
  <cp:revision>1361</cp:revision>
  <dcterms:created xsi:type="dcterms:W3CDTF">2016-05-11T14:31:01Z</dcterms:created>
  <dcterms:modified xsi:type="dcterms:W3CDTF">2022-07-26T14:00:29Z</dcterms:modified>
</cp:coreProperties>
</file>