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47"/>
  </p:notesMasterIdLst>
  <p:handoutMasterIdLst>
    <p:handoutMasterId r:id="rId48"/>
  </p:handoutMasterIdLst>
  <p:sldIdLst>
    <p:sldId id="1296" r:id="rId2"/>
    <p:sldId id="1306" r:id="rId3"/>
    <p:sldId id="1297" r:id="rId4"/>
    <p:sldId id="1406" r:id="rId5"/>
    <p:sldId id="1298" r:id="rId6"/>
    <p:sldId id="268" r:id="rId7"/>
    <p:sldId id="1307" r:id="rId8"/>
    <p:sldId id="279" r:id="rId9"/>
    <p:sldId id="257" r:id="rId10"/>
    <p:sldId id="1332" r:id="rId11"/>
    <p:sldId id="1389" r:id="rId12"/>
    <p:sldId id="1393" r:id="rId13"/>
    <p:sldId id="1394" r:id="rId14"/>
    <p:sldId id="1308" r:id="rId15"/>
    <p:sldId id="1310" r:id="rId16"/>
    <p:sldId id="1395" r:id="rId17"/>
    <p:sldId id="1309" r:id="rId18"/>
    <p:sldId id="1311" r:id="rId19"/>
    <p:sldId id="1402" r:id="rId20"/>
    <p:sldId id="1312" r:id="rId21"/>
    <p:sldId id="1313" r:id="rId22"/>
    <p:sldId id="1314" r:id="rId23"/>
    <p:sldId id="1299" r:id="rId24"/>
    <p:sldId id="1396" r:id="rId25"/>
    <p:sldId id="1405" r:id="rId26"/>
    <p:sldId id="1404" r:id="rId27"/>
    <p:sldId id="1316" r:id="rId28"/>
    <p:sldId id="1315" r:id="rId29"/>
    <p:sldId id="1317" r:id="rId30"/>
    <p:sldId id="1397" r:id="rId31"/>
    <p:sldId id="1318" r:id="rId32"/>
    <p:sldId id="1403" r:id="rId33"/>
    <p:sldId id="1319" r:id="rId34"/>
    <p:sldId id="1300" r:id="rId35"/>
    <p:sldId id="1320" r:id="rId36"/>
    <p:sldId id="1331" r:id="rId37"/>
    <p:sldId id="1322" r:id="rId38"/>
    <p:sldId id="1407" r:id="rId39"/>
    <p:sldId id="1408" r:id="rId40"/>
    <p:sldId id="1409" r:id="rId41"/>
    <p:sldId id="1410" r:id="rId42"/>
    <p:sldId id="1411" r:id="rId43"/>
    <p:sldId id="1412" r:id="rId44"/>
    <p:sldId id="315" r:id="rId45"/>
    <p:sldId id="1328"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35" clrIdx="0">
    <p:extLst>
      <p:ext uri="{19B8F6BF-5375-455C-9EA6-DF929625EA0E}">
        <p15:presenceInfo xmlns:p15="http://schemas.microsoft.com/office/powerpoint/2012/main" userId="Jernej C." providerId="None"/>
      </p:ext>
    </p:extLst>
  </p:cmAuthor>
  <p:cmAuthor id="2" name="Maire Gaffney" initials="MG" lastIdx="2" clrIdx="1">
    <p:extLst>
      <p:ext uri="{19B8F6BF-5375-455C-9EA6-DF929625EA0E}">
        <p15:presenceInfo xmlns:p15="http://schemas.microsoft.com/office/powerpoint/2012/main" userId="S::maire@bdelonline.com::53deb49e-ea2b-4ef2-8af7-6a10eca33ca8" providerId="AD"/>
      </p:ext>
    </p:extLst>
  </p:cmAuthor>
  <p:cmAuthor id="3" name="Christina Meleouni" initials="CM" lastIdx="2" clrIdx="2">
    <p:extLst>
      <p:ext uri="{19B8F6BF-5375-455C-9EA6-DF929625EA0E}">
        <p15:presenceInfo xmlns:p15="http://schemas.microsoft.com/office/powerpoint/2012/main" userId="S::meleouni@akmi-international.com::b2f748b0-a42a-4a8d-ae42-c4fc154351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794"/>
    <a:srgbClr val="FBE000"/>
    <a:srgbClr val="7F7F7F"/>
    <a:srgbClr val="70A8AF"/>
    <a:srgbClr val="B29E90"/>
    <a:srgbClr val="D3C0B2"/>
    <a:srgbClr val="21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95" autoAdjust="0"/>
    <p:restoredTop sz="94158" autoAdjust="0"/>
  </p:normalViewPr>
  <p:slideViewPr>
    <p:cSldViewPr snapToGrid="0" showGuides="1">
      <p:cViewPr varScale="1">
        <p:scale>
          <a:sx n="102" d="100"/>
          <a:sy n="102" d="100"/>
        </p:scale>
        <p:origin x="138" y="192"/>
      </p:cViewPr>
      <p:guideLst>
        <p:guide pos="3840"/>
        <p:guide pos="7219"/>
        <p:guide orient="horz" pos="3906"/>
        <p:guide pos="461"/>
        <p:guide orient="horz" pos="504"/>
      </p:guideLst>
    </p:cSldViewPr>
  </p:slideViewPr>
  <p:outlineViewPr>
    <p:cViewPr>
      <p:scale>
        <a:sx n="25" d="100"/>
        <a:sy n="25" d="100"/>
      </p:scale>
      <p:origin x="0" y="-8796"/>
    </p:cViewPr>
  </p:outlineViewPr>
  <p:notesTextViewPr>
    <p:cViewPr>
      <p:scale>
        <a:sx n="3" d="2"/>
        <a:sy n="3" d="2"/>
      </p:scale>
      <p:origin x="0" y="0"/>
    </p:cViewPr>
  </p:notesTextViewPr>
  <p:sorterViewPr>
    <p:cViewPr>
      <p:scale>
        <a:sx n="41" d="100"/>
        <a:sy n="41" d="100"/>
      </p:scale>
      <p:origin x="0" y="-32478"/>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23T12:07:10.208" idx="34">
    <p:pos x="10" y="10"/>
    <p:text>add a hyperlink if possible</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pPr/>
              <a:t>2022-07-11</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pPr/>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pPr/>
              <a:t>2022-07-11</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pPr/>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2</a:t>
            </a:fld>
            <a:endParaRPr lang="fr-CA" dirty="0"/>
          </a:p>
        </p:txBody>
      </p:sp>
    </p:spTree>
    <p:extLst>
      <p:ext uri="{BB962C8B-B14F-4D97-AF65-F5344CB8AC3E}">
        <p14:creationId xmlns:p14="http://schemas.microsoft.com/office/powerpoint/2010/main" val="341402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pPr/>
              <a:t>6</a:t>
            </a:fld>
            <a:endParaRPr lang="fr-CA" dirty="0"/>
          </a:p>
        </p:txBody>
      </p:sp>
    </p:spTree>
    <p:extLst>
      <p:ext uri="{BB962C8B-B14F-4D97-AF65-F5344CB8AC3E}">
        <p14:creationId xmlns:p14="http://schemas.microsoft.com/office/powerpoint/2010/main" val="170901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pPr/>
              <a:t>7</a:t>
            </a:fld>
            <a:endParaRPr lang="fr-CA" dirty="0"/>
          </a:p>
        </p:txBody>
      </p:sp>
    </p:spTree>
    <p:extLst>
      <p:ext uri="{BB962C8B-B14F-4D97-AF65-F5344CB8AC3E}">
        <p14:creationId xmlns:p14="http://schemas.microsoft.com/office/powerpoint/2010/main" val="215961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EF6E3F-7229-435D-9B4A-E0ABCDF45996}" type="slidenum">
              <a:rPr lang="fr-CA" smtClean="0"/>
              <a:pPr/>
              <a:t>13</a:t>
            </a:fld>
            <a:endParaRPr lang="fr-CA" dirty="0"/>
          </a:p>
        </p:txBody>
      </p:sp>
    </p:spTree>
    <p:extLst>
      <p:ext uri="{BB962C8B-B14F-4D97-AF65-F5344CB8AC3E}">
        <p14:creationId xmlns:p14="http://schemas.microsoft.com/office/powerpoint/2010/main" val="354664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16</a:t>
            </a:fld>
            <a:endParaRPr lang="fr-CA" dirty="0"/>
          </a:p>
        </p:txBody>
      </p:sp>
    </p:spTree>
    <p:extLst>
      <p:ext uri="{BB962C8B-B14F-4D97-AF65-F5344CB8AC3E}">
        <p14:creationId xmlns:p14="http://schemas.microsoft.com/office/powerpoint/2010/main" val="3635575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9" name="Rectangle 8">
            <a:extLst>
              <a:ext uri="{FF2B5EF4-FFF2-40B4-BE49-F238E27FC236}">
                <a16:creationId xmlns:a16="http://schemas.microsoft.com/office/drawing/2014/main"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23642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lumn Slide - Pink Headin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F432AE-2293-3748-9319-ED40EDB61E2A}"/>
              </a:ext>
            </a:extLst>
          </p:cNvPr>
          <p:cNvSpPr/>
          <p:nvPr userDrawn="1"/>
        </p:nvSpPr>
        <p:spPr bwMode="auto">
          <a:xfrm>
            <a:off x="-1" y="1"/>
            <a:ext cx="12192000" cy="1889435"/>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10" name="Text Placeholder 32">
            <a:extLst>
              <a:ext uri="{FF2B5EF4-FFF2-40B4-BE49-F238E27FC236}">
                <a16:creationId xmlns:a16="http://schemas.microsoft.com/office/drawing/2014/main" id="{8CBD4739-7663-9044-B9FF-2ED4DB05919D}"/>
              </a:ext>
            </a:extLst>
          </p:cNvPr>
          <p:cNvSpPr>
            <a:spLocks noGrp="1"/>
          </p:cNvSpPr>
          <p:nvPr>
            <p:ph type="body" sz="quarter" idx="18" hasCustomPrompt="1"/>
          </p:nvPr>
        </p:nvSpPr>
        <p:spPr>
          <a:xfrm>
            <a:off x="465666" y="440268"/>
            <a:ext cx="11260668" cy="120565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Title Here</a:t>
            </a:r>
            <a:endParaRPr lang="en-US" dirty="0"/>
          </a:p>
          <a:p>
            <a:pPr lvl="0"/>
            <a:endParaRPr lang="en-US" dirty="0"/>
          </a:p>
        </p:txBody>
      </p:sp>
      <p:sp>
        <p:nvSpPr>
          <p:cNvPr id="12" name="Text Placeholder 32">
            <a:extLst>
              <a:ext uri="{FF2B5EF4-FFF2-40B4-BE49-F238E27FC236}">
                <a16:creationId xmlns:a16="http://schemas.microsoft.com/office/drawing/2014/main" id="{BD2D3549-75D8-B84B-8800-12D999B51096}"/>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3" name="Picture 12" descr="Logo&#10;&#10;Description automatically generated">
            <a:extLst>
              <a:ext uri="{FF2B5EF4-FFF2-40B4-BE49-F238E27FC236}">
                <a16:creationId xmlns:a16="http://schemas.microsoft.com/office/drawing/2014/main" id="{5E24CCB6-1E14-A94D-B4AD-0CDB7CAF80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1296816"/>
            <a:ext cx="685800" cy="586897"/>
          </a:xfrm>
          <a:prstGeom prst="rect">
            <a:avLst/>
          </a:prstGeom>
        </p:spPr>
      </p:pic>
    </p:spTree>
    <p:extLst>
      <p:ext uri="{BB962C8B-B14F-4D97-AF65-F5344CB8AC3E}">
        <p14:creationId xmlns:p14="http://schemas.microsoft.com/office/powerpoint/2010/main" val="258227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9206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9" name="Text Placeholder 32">
            <a:extLst>
              <a:ext uri="{FF2B5EF4-FFF2-40B4-BE49-F238E27FC236}">
                <a16:creationId xmlns:a16="http://schemas.microsoft.com/office/drawing/2014/main" id="{23D009B4-E8C4-0C42-8F6B-A7982107E8A7}"/>
              </a:ext>
            </a:extLst>
          </p:cNvPr>
          <p:cNvSpPr>
            <a:spLocks noGrp="1"/>
          </p:cNvSpPr>
          <p:nvPr>
            <p:ph type="body" sz="quarter" idx="17" hasCustomPrompt="1"/>
          </p:nvPr>
        </p:nvSpPr>
        <p:spPr>
          <a:xfrm>
            <a:off x="6381838" y="1535166"/>
            <a:ext cx="5339108" cy="4682754"/>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20" name="Picture 19">
            <a:extLst>
              <a:ext uri="{FF2B5EF4-FFF2-40B4-BE49-F238E27FC236}">
                <a16:creationId xmlns:a16="http://schemas.microsoft.com/office/drawing/2014/main" id="{4ABAA5CE-8AD5-6B47-B043-9B470971F8A2}"/>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1102425" y="1054225"/>
            <a:ext cx="4761625" cy="580377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21" name="Picture Placeholder 14">
            <a:extLst>
              <a:ext uri="{FF2B5EF4-FFF2-40B4-BE49-F238E27FC236}">
                <a16:creationId xmlns:a16="http://schemas.microsoft.com/office/drawing/2014/main" id="{583677FC-671F-C64F-8B6F-4F40FF33F535}"/>
              </a:ext>
            </a:extLst>
          </p:cNvPr>
          <p:cNvSpPr>
            <a:spLocks noGrp="1"/>
          </p:cNvSpPr>
          <p:nvPr>
            <p:ph type="pic" sz="quarter" idx="12"/>
          </p:nvPr>
        </p:nvSpPr>
        <p:spPr>
          <a:xfrm>
            <a:off x="1493398" y="1538952"/>
            <a:ext cx="4106403" cy="5297620"/>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p:spPr>
        <p:txBody>
          <a:bodyPr wrap="square">
            <a:noAutofit/>
          </a:bodyPr>
          <a:lstStyle>
            <a:lvl1pPr>
              <a:defRPr lang="fr-CA"/>
            </a:lvl1pPr>
          </a:lstStyle>
          <a:p>
            <a:endParaRPr lang="fr-CA" dirty="0"/>
          </a:p>
        </p:txBody>
      </p:sp>
      <p:sp>
        <p:nvSpPr>
          <p:cNvPr id="22" name="Rectangle 21">
            <a:extLst>
              <a:ext uri="{FF2B5EF4-FFF2-40B4-BE49-F238E27FC236}">
                <a16:creationId xmlns:a16="http://schemas.microsoft.com/office/drawing/2014/main" id="{027F03E3-890F-AB4E-B554-D4F86BF62F2C}"/>
              </a:ext>
            </a:extLst>
          </p:cNvPr>
          <p:cNvSpPr/>
          <p:nvPr userDrawn="1"/>
        </p:nvSpPr>
        <p:spPr bwMode="auto">
          <a:xfrm>
            <a:off x="2260356" y="5548861"/>
            <a:ext cx="2556720" cy="541171"/>
          </a:xfrm>
          <a:prstGeom prst="rect">
            <a:avLst/>
          </a:prstGeom>
          <a:solidFill>
            <a:srgbClr val="E43794"/>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23" name="Text Placeholder 32">
            <a:extLst>
              <a:ext uri="{FF2B5EF4-FFF2-40B4-BE49-F238E27FC236}">
                <a16:creationId xmlns:a16="http://schemas.microsoft.com/office/drawing/2014/main" id="{91DD51AB-0C25-C842-8BAF-1E7C919F6CAB}"/>
              </a:ext>
            </a:extLst>
          </p:cNvPr>
          <p:cNvSpPr>
            <a:spLocks noGrp="1"/>
          </p:cNvSpPr>
          <p:nvPr>
            <p:ph type="body" sz="quarter" idx="19" hasCustomPrompt="1"/>
          </p:nvPr>
        </p:nvSpPr>
        <p:spPr>
          <a:xfrm>
            <a:off x="1069978" y="5644074"/>
            <a:ext cx="4826517" cy="445357"/>
          </a:xfrm>
        </p:spPr>
        <p:txBody>
          <a:bodyPr anchor="t">
            <a:noAutofit/>
          </a:bodyPr>
          <a:lstStyle>
            <a:lvl1pPr marL="0" indent="0" algn="ctr">
              <a:lnSpc>
                <a:spcPct val="100000"/>
              </a:lnSpc>
              <a:spcBef>
                <a:spcPts val="0"/>
              </a:spcBef>
              <a:buNone/>
              <a:defRPr sz="2000" b="1" i="0">
                <a:solidFill>
                  <a:schemeClr val="bg1"/>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51364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65960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pPr/>
              <a:t>11/07/2022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pPr/>
              <a:t>‹#›</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71514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84327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5947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47" name="Text Placeholder 32">
            <a:extLst>
              <a:ext uri="{FF2B5EF4-FFF2-40B4-BE49-F238E27FC236}">
                <a16:creationId xmlns:a16="http://schemas.microsoft.com/office/drawing/2014/main" id="{C657A466-6922-3A4C-AADE-F33272DA07CA}"/>
              </a:ext>
            </a:extLst>
          </p:cNvPr>
          <p:cNvSpPr>
            <a:spLocks noGrp="1"/>
          </p:cNvSpPr>
          <p:nvPr>
            <p:ph type="body" sz="quarter" idx="22" hasCustomPrompt="1"/>
          </p:nvPr>
        </p:nvSpPr>
        <p:spPr>
          <a:xfrm>
            <a:off x="7061665" y="34128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Right Triangle 47">
            <a:extLst>
              <a:ext uri="{FF2B5EF4-FFF2-40B4-BE49-F238E27FC236}">
                <a16:creationId xmlns:a16="http://schemas.microsoft.com/office/drawing/2014/main" id="{C8AB12E6-6499-4B46-B65C-6D58BCE605B2}"/>
              </a:ext>
            </a:extLst>
          </p:cNvPr>
          <p:cNvSpPr/>
          <p:nvPr userDrawn="1"/>
        </p:nvSpPr>
        <p:spPr>
          <a:xfrm rot="13500000">
            <a:off x="6204560" y="29494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9" name="Text Placeholder 32">
            <a:extLst>
              <a:ext uri="{FF2B5EF4-FFF2-40B4-BE49-F238E27FC236}">
                <a16:creationId xmlns:a16="http://schemas.microsoft.com/office/drawing/2014/main" id="{6CF3C905-1B89-9F4A-8E6A-E467D2C90C29}"/>
              </a:ext>
            </a:extLst>
          </p:cNvPr>
          <p:cNvSpPr>
            <a:spLocks noGrp="1"/>
          </p:cNvSpPr>
          <p:nvPr>
            <p:ph type="body" sz="quarter" idx="23" hasCustomPrompt="1"/>
          </p:nvPr>
        </p:nvSpPr>
        <p:spPr>
          <a:xfrm>
            <a:off x="7062327" y="30008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0" name="Text Placeholder 32">
            <a:extLst>
              <a:ext uri="{FF2B5EF4-FFF2-40B4-BE49-F238E27FC236}">
                <a16:creationId xmlns:a16="http://schemas.microsoft.com/office/drawing/2014/main" id="{79881D68-1787-434D-ABE6-3079DF3DCBF7}"/>
              </a:ext>
            </a:extLst>
          </p:cNvPr>
          <p:cNvSpPr>
            <a:spLocks noGrp="1"/>
          </p:cNvSpPr>
          <p:nvPr>
            <p:ph type="body" sz="quarter" idx="24" hasCustomPrompt="1"/>
          </p:nvPr>
        </p:nvSpPr>
        <p:spPr>
          <a:xfrm>
            <a:off x="7051128" y="484488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Right Triangle 50">
            <a:extLst>
              <a:ext uri="{FF2B5EF4-FFF2-40B4-BE49-F238E27FC236}">
                <a16:creationId xmlns:a16="http://schemas.microsoft.com/office/drawing/2014/main" id="{860E51C1-8775-9547-93DB-D5F5BF2D3981}"/>
              </a:ext>
            </a:extLst>
          </p:cNvPr>
          <p:cNvSpPr/>
          <p:nvPr userDrawn="1"/>
        </p:nvSpPr>
        <p:spPr>
          <a:xfrm rot="13500000">
            <a:off x="6194023" y="4381465"/>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2" name="Text Placeholder 32">
            <a:extLst>
              <a:ext uri="{FF2B5EF4-FFF2-40B4-BE49-F238E27FC236}">
                <a16:creationId xmlns:a16="http://schemas.microsoft.com/office/drawing/2014/main" id="{78746B18-D47A-C846-B71B-FF870CCAC19E}"/>
              </a:ext>
            </a:extLst>
          </p:cNvPr>
          <p:cNvSpPr>
            <a:spLocks noGrp="1"/>
          </p:cNvSpPr>
          <p:nvPr>
            <p:ph type="body" sz="quarter" idx="25" hasCustomPrompt="1"/>
          </p:nvPr>
        </p:nvSpPr>
        <p:spPr>
          <a:xfrm>
            <a:off x="7051790" y="4432914"/>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2471178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6" name="Rectangle 5">
            <a:extLst>
              <a:ext uri="{FF2B5EF4-FFF2-40B4-BE49-F238E27FC236}">
                <a16:creationId xmlns:a16="http://schemas.microsoft.com/office/drawing/2014/main"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6" r:id="rId8"/>
    <p:sldLayoutId id="2147484007" r:id="rId9"/>
    <p:sldLayoutId id="2147484008" r:id="rId10"/>
    <p:sldLayoutId id="2147484010" r:id="rId11"/>
    <p:sldLayoutId id="2147484012" r:id="rId12"/>
    <p:sldLayoutId id="2147484013" r:id="rId13"/>
    <p:sldLayoutId id="214748401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ng.com/videos/search?q=UNESCO+Natural+World+Heritage+sites+yt&amp;docid=608039525483576532&amp;mid=4E3B2E3A223F70D07CF44E3B2E3A223F70D07CF4&amp;view=detail&amp;FORM=VIRE"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hyperlink" Target="https://www.youtube.com/watch?v=gpmOWRx4Nk4" TargetMode="External"/><Relationship Id="rId5" Type="http://schemas.openxmlformats.org/officeDocument/2006/relationships/hyperlink" Target="https://www.worldatlas.com/articles/the-world-s-most-visited-unesco-world-heritage-sites.html" TargetMode="External"/><Relationship Id="rId4" Type="http://schemas.openxmlformats.org/officeDocument/2006/relationships/hyperlink" Target="https://en.unesco.org/fieldoffice/almaty/silkroads/cultural-heritag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jingculturecommerce.com/digital-asset-management-dam-and-museums-david-lipsey/?utm_source=Jing+Culture+&amp;+Commerce&amp;utm_campaign=b67d916f3c-EMAIL_CAMPAIGN_8_3_2020_13_13_COPY_03&amp;utm_medium=email&amp;utm_term=0_168752c669-b67d916f3c-42713191"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indigo-ltd.com/culture-restart-toolkit" TargetMode="External"/><Relationship Id="rId2" Type="http://schemas.openxmlformats.org/officeDocument/2006/relationships/hyperlink" Target="https://onlinelibrary.wiley.com/doi/10.1111/cura.12413"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hyperlink" Target="https://www.indigo-ltd.com/blog/culture-restart-audience-visitor-tracker-april-update"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hyperlink" Target="https://blog.euromonitor.com/new-strategies-to-engage-millennials-and-generation-z-in-times-of-uncertainty/"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dojj072fr7aw4.cloudfront.net/The-Multi-Platform-Museum.Smartify2021.pdf?mtime=20210513160853&amp;focal=none"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s://cuseum.com/revenue-generation-report-2021" TargetMode="External"/><Relationship Id="rId2" Type="http://schemas.openxmlformats.org/officeDocument/2006/relationships/hyperlink" Target="https://www.osservatori.net/it/ricerche/infografiche/extended-experience-sfida-ecosistema-culturale-infografica" TargetMode="Externa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preloaded.com/work/modiglianivr/" TargetMode="External"/><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www.clevelandart.org/engage-and-create" TargetMode="External"/><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edujourney.microsoft.com/lam/etf-lam/" TargetMode="Externa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45.xml.rels><?xml version="1.0" encoding="UTF-8" standalone="yes"?>
<Relationships xmlns="http://schemas.openxmlformats.org/package/2006/relationships"><Relationship Id="rId8" Type="http://schemas.openxmlformats.org/officeDocument/2006/relationships/hyperlink" Target="https://cutt.ly/unTx3r7" TargetMode="External"/><Relationship Id="rId3" Type="http://schemas.openxmlformats.org/officeDocument/2006/relationships/hyperlink" Target="https://cutt.ly/EnTxXXB" TargetMode="External"/><Relationship Id="rId7" Type="http://schemas.openxmlformats.org/officeDocument/2006/relationships/hyperlink" Target="https://cutt.ly/1nTx20p" TargetMode="External"/><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hyperlink" Target="https://cutt.ly/fnTx1kC" TargetMode="External"/><Relationship Id="rId11" Type="http://schemas.openxmlformats.org/officeDocument/2006/relationships/hyperlink" Target="https://cutt.ly/cnTx6EI" TargetMode="External"/><Relationship Id="rId5" Type="http://schemas.openxmlformats.org/officeDocument/2006/relationships/hyperlink" Target="https://cutt.ly/rnTxNCC" TargetMode="External"/><Relationship Id="rId10" Type="http://schemas.openxmlformats.org/officeDocument/2006/relationships/hyperlink" Target="https://cutt.ly/XnTx7Mq" TargetMode="External"/><Relationship Id="rId4" Type="http://schemas.openxmlformats.org/officeDocument/2006/relationships/hyperlink" Target="https://cutt.ly/xnTxBb9" TargetMode="External"/><Relationship Id="rId9" Type="http://schemas.openxmlformats.org/officeDocument/2006/relationships/hyperlink" Target="https://cutt.ly/vnTx4O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111969" y="4012196"/>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5400" dirty="0">
                <a:solidFill>
                  <a:schemeClr val="bg1"/>
                </a:solidFill>
              </a:rPr>
              <a:t>Modul 1</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4871231"/>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4000" b="1" dirty="0" err="1">
                <a:solidFill>
                  <a:schemeClr val="bg1"/>
                </a:solidFill>
              </a:rPr>
              <a:t>Uvod</a:t>
            </a:r>
            <a:r>
              <a:rPr lang="en-US" sz="4000" b="1" dirty="0">
                <a:solidFill>
                  <a:schemeClr val="bg1"/>
                </a:solidFill>
              </a:rPr>
              <a:t> v </a:t>
            </a:r>
            <a:r>
              <a:rPr lang="en-US" sz="4000" b="1" dirty="0" err="1">
                <a:solidFill>
                  <a:schemeClr val="bg1"/>
                </a:solidFill>
              </a:rPr>
              <a:t>digitalno</a:t>
            </a:r>
            <a:r>
              <a:rPr lang="en-US" sz="4000" b="1" dirty="0">
                <a:solidFill>
                  <a:schemeClr val="bg1"/>
                </a:solidFill>
              </a:rPr>
              <a:t> </a:t>
            </a:r>
            <a:r>
              <a:rPr lang="en-US" sz="4000" b="1" dirty="0" err="1">
                <a:solidFill>
                  <a:schemeClr val="bg1"/>
                </a:solidFill>
              </a:rPr>
              <a:t>kulturno</a:t>
            </a:r>
            <a:r>
              <a:rPr lang="en-US" sz="4000" b="1" dirty="0">
                <a:solidFill>
                  <a:schemeClr val="bg1"/>
                </a:solidFill>
              </a:rPr>
              <a:t> </a:t>
            </a:r>
            <a:r>
              <a:rPr lang="en-US" sz="4000" b="1" dirty="0" err="1">
                <a:solidFill>
                  <a:schemeClr val="bg1"/>
                </a:solidFill>
              </a:rPr>
              <a:t>dediščino</a:t>
            </a:r>
            <a:endParaRPr lang="en-US" sz="4000" b="1" dirty="0">
              <a:solidFill>
                <a:schemeClr val="bg1"/>
              </a:solidFill>
            </a:endParaRP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10</a:t>
            </a:fld>
            <a:endParaRPr lang="fr-CA" dirty="0"/>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a:xfrm>
            <a:off x="4624552" y="4687535"/>
            <a:ext cx="7398770" cy="1663610"/>
          </a:xfrm>
        </p:spPr>
        <p:txBody>
          <a:bodyPr/>
          <a:lstStyle/>
          <a:p>
            <a:r>
              <a:rPr lang="sl-SI" sz="4000" b="1" dirty="0">
                <a:solidFill>
                  <a:srgbClr val="E43794"/>
                </a:solidFill>
              </a:rPr>
              <a:t>Izkustveni</a:t>
            </a:r>
            <a:r>
              <a:rPr lang="en-US" sz="4000" b="1" dirty="0">
                <a:solidFill>
                  <a:srgbClr val="E43794"/>
                </a:solidFill>
              </a:rPr>
              <a:t> in </a:t>
            </a:r>
            <a:r>
              <a:rPr lang="en-US" sz="4000" b="1" dirty="0" err="1">
                <a:solidFill>
                  <a:srgbClr val="E43794"/>
                </a:solidFill>
              </a:rPr>
              <a:t>kulturni</a:t>
            </a:r>
            <a:r>
              <a:rPr lang="en-US" sz="4000" b="1" dirty="0">
                <a:solidFill>
                  <a:srgbClr val="E43794"/>
                </a:solidFill>
              </a:rPr>
              <a:t> </a:t>
            </a:r>
            <a:r>
              <a:rPr lang="en-US" sz="4000" b="1" dirty="0" err="1">
                <a:solidFill>
                  <a:srgbClr val="E43794"/>
                </a:solidFill>
              </a:rPr>
              <a:t>turizem</a:t>
            </a:r>
            <a:endParaRPr lang="en-US" sz="4000" b="1" dirty="0">
              <a:solidFill>
                <a:srgbClr val="E43794"/>
              </a:solidFill>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57764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4B0847-27C1-4617-8F60-E074296995E7}"/>
              </a:ext>
            </a:extLst>
          </p:cNvPr>
          <p:cNvSpPr>
            <a:spLocks noGrp="1"/>
          </p:cNvSpPr>
          <p:nvPr>
            <p:ph type="sldNum" sz="quarter" idx="14"/>
          </p:nvPr>
        </p:nvSpPr>
        <p:spPr/>
        <p:txBody>
          <a:bodyPr/>
          <a:lstStyle/>
          <a:p>
            <a:fld id="{9C527BFA-2C0E-4CEC-B6A5-913A56FEF4B4}" type="slidenum">
              <a:rPr lang="fr-CA" smtClean="0"/>
              <a:pPr/>
              <a:t>11</a:t>
            </a:fld>
            <a:endParaRPr lang="fr-CA" dirty="0"/>
          </a:p>
        </p:txBody>
      </p:sp>
      <p:sp>
        <p:nvSpPr>
          <p:cNvPr id="3" name="Text Placeholder 2">
            <a:extLst>
              <a:ext uri="{FF2B5EF4-FFF2-40B4-BE49-F238E27FC236}">
                <a16:creationId xmlns:a16="http://schemas.microsoft.com/office/drawing/2014/main" id="{A6893F31-953E-476B-9379-30760C069CE0}"/>
              </a:ext>
            </a:extLst>
          </p:cNvPr>
          <p:cNvSpPr>
            <a:spLocks noGrp="1"/>
          </p:cNvSpPr>
          <p:nvPr>
            <p:ph type="body" sz="quarter" idx="15"/>
          </p:nvPr>
        </p:nvSpPr>
        <p:spPr>
          <a:xfrm>
            <a:off x="465667" y="1239826"/>
            <a:ext cx="11260665" cy="631527"/>
          </a:xfrm>
        </p:spPr>
        <p:txBody>
          <a:bodyPr vert="horz" lIns="91440" tIns="45720" rIns="91440" bIns="45720" rtlCol="0" anchor="t">
            <a:noAutofit/>
          </a:bodyPr>
          <a:lstStyle/>
          <a:p>
            <a:pPr marL="571500" indent="-571500">
              <a:buChar char="•"/>
            </a:pPr>
            <a:r>
              <a:rPr lang="en-GB" dirty="0" err="1"/>
              <a:t>Kulturni</a:t>
            </a:r>
            <a:r>
              <a:rPr lang="en-GB" dirty="0"/>
              <a:t> </a:t>
            </a:r>
            <a:r>
              <a:rPr lang="en-GB" dirty="0" err="1"/>
              <a:t>turizem</a:t>
            </a:r>
            <a:endParaRPr lang="sl-SI" dirty="0"/>
          </a:p>
          <a:p>
            <a:r>
              <a:rPr lang="en-GB" sz="2400" b="0" dirty="0">
                <a:solidFill>
                  <a:schemeClr val="bg1">
                    <a:lumMod val="50000"/>
                  </a:schemeClr>
                </a:solidFill>
                <a:highlight>
                  <a:srgbClr val="FFFFFF"/>
                </a:highlight>
                <a:latin typeface="Avenir" panose="020B0604020202020204" charset="0"/>
                <a:cs typeface="Avenir" panose="020B0604020202020204" charset="0"/>
              </a:rPr>
              <a:t>Ko </a:t>
            </a:r>
            <a:r>
              <a:rPr lang="en-GB" sz="2400" b="0" dirty="0" err="1">
                <a:solidFill>
                  <a:schemeClr val="bg1">
                    <a:lumMod val="50000"/>
                  </a:schemeClr>
                </a:solidFill>
                <a:highlight>
                  <a:srgbClr val="FFFFFF"/>
                </a:highlight>
                <a:latin typeface="Avenir" panose="020B0604020202020204" charset="0"/>
                <a:cs typeface="Avenir" panose="020B0604020202020204" charset="0"/>
              </a:rPr>
              <a:t>popotniki</a:t>
            </a:r>
            <a:r>
              <a:rPr lang="en-GB" sz="2400" b="0" dirty="0">
                <a:solidFill>
                  <a:schemeClr val="bg1">
                    <a:lumMod val="50000"/>
                  </a:schemeClr>
                </a:solidFill>
                <a:highlight>
                  <a:srgbClr val="FFFFFF"/>
                </a:highlight>
                <a:latin typeface="Avenir" panose="020B0604020202020204" charset="0"/>
                <a:cs typeface="Avenir" panose="020B0604020202020204" charset="0"/>
              </a:rPr>
              <a:t> </a:t>
            </a:r>
            <a:r>
              <a:rPr lang="en-GB" sz="2400" b="0" dirty="0" err="1">
                <a:solidFill>
                  <a:schemeClr val="bg1">
                    <a:lumMod val="50000"/>
                  </a:schemeClr>
                </a:solidFill>
                <a:highlight>
                  <a:srgbClr val="FFFFFF"/>
                </a:highlight>
                <a:latin typeface="Avenir" panose="020B0604020202020204" charset="0"/>
                <a:cs typeface="Avenir" panose="020B0604020202020204" charset="0"/>
              </a:rPr>
              <a:t>iščejo</a:t>
            </a:r>
            <a:r>
              <a:rPr lang="en-GB" sz="2400" b="0" dirty="0">
                <a:solidFill>
                  <a:schemeClr val="bg1">
                    <a:lumMod val="50000"/>
                  </a:schemeClr>
                </a:solidFill>
                <a:highlight>
                  <a:srgbClr val="FFFFFF"/>
                </a:highlight>
                <a:latin typeface="Avenir" panose="020B0604020202020204" charset="0"/>
                <a:cs typeface="Avenir" panose="020B0604020202020204" charset="0"/>
              </a:rPr>
              <a:t> </a:t>
            </a:r>
            <a:r>
              <a:rPr lang="en-GB" sz="2400" b="0" dirty="0" err="1">
                <a:solidFill>
                  <a:schemeClr val="bg1">
                    <a:lumMod val="50000"/>
                  </a:schemeClr>
                </a:solidFill>
                <a:highlight>
                  <a:srgbClr val="FFFFFF"/>
                </a:highlight>
                <a:latin typeface="Avenir" panose="020B0604020202020204" charset="0"/>
                <a:cs typeface="Avenir" panose="020B0604020202020204" charset="0"/>
              </a:rPr>
              <a:t>znamenitosti</a:t>
            </a:r>
            <a:r>
              <a:rPr lang="en-GB" sz="2400" b="0" dirty="0">
                <a:solidFill>
                  <a:schemeClr val="bg1">
                    <a:lumMod val="50000"/>
                  </a:schemeClr>
                </a:solidFill>
                <a:highlight>
                  <a:srgbClr val="FFFFFF"/>
                </a:highlight>
                <a:latin typeface="Avenir" panose="020B0604020202020204" charset="0"/>
                <a:cs typeface="Avenir" panose="020B0604020202020204" charset="0"/>
              </a:rPr>
              <a:t> </a:t>
            </a:r>
            <a:r>
              <a:rPr lang="en-GB" sz="2400" b="0" dirty="0" err="1">
                <a:solidFill>
                  <a:schemeClr val="bg1">
                    <a:lumMod val="50000"/>
                  </a:schemeClr>
                </a:solidFill>
                <a:highlight>
                  <a:srgbClr val="FFFFFF"/>
                </a:highlight>
                <a:latin typeface="Avenir" panose="020B0604020202020204" charset="0"/>
                <a:cs typeface="Avenir" panose="020B0604020202020204" charset="0"/>
              </a:rPr>
              <a:t>kulturne</a:t>
            </a:r>
            <a:r>
              <a:rPr lang="en-GB" sz="2400" b="0" dirty="0">
                <a:solidFill>
                  <a:schemeClr val="bg1">
                    <a:lumMod val="50000"/>
                  </a:schemeClr>
                </a:solidFill>
                <a:highlight>
                  <a:srgbClr val="FFFFFF"/>
                </a:highlight>
                <a:latin typeface="Avenir" panose="020B0604020202020204" charset="0"/>
                <a:cs typeface="Avenir" panose="020B0604020202020204" charset="0"/>
              </a:rPr>
              <a:t> </a:t>
            </a:r>
            <a:r>
              <a:rPr lang="en-GB" sz="2400" b="0" dirty="0" err="1">
                <a:solidFill>
                  <a:schemeClr val="bg1">
                    <a:lumMod val="50000"/>
                  </a:schemeClr>
                </a:solidFill>
                <a:highlight>
                  <a:srgbClr val="FFFFFF"/>
                </a:highlight>
                <a:latin typeface="Avenir" panose="020B0604020202020204" charset="0"/>
                <a:cs typeface="Avenir" panose="020B0604020202020204" charset="0"/>
              </a:rPr>
              <a:t>dediščine</a:t>
            </a:r>
            <a:r>
              <a:rPr lang="en-GB" sz="2400" b="0" dirty="0">
                <a:solidFill>
                  <a:schemeClr val="bg1">
                    <a:lumMod val="50000"/>
                  </a:schemeClr>
                </a:solidFill>
                <a:highlight>
                  <a:srgbClr val="FFFFFF"/>
                </a:highlight>
                <a:latin typeface="Avenir" panose="020B0604020202020204" charset="0"/>
                <a:cs typeface="Avenir" panose="020B0604020202020204" charset="0"/>
              </a:rPr>
              <a:t>, </a:t>
            </a:r>
            <a:r>
              <a:rPr lang="en-GB" sz="2400" b="0" dirty="0" err="1">
                <a:solidFill>
                  <a:schemeClr val="bg1">
                    <a:lumMod val="50000"/>
                  </a:schemeClr>
                </a:solidFill>
                <a:highlight>
                  <a:srgbClr val="FFFFFF"/>
                </a:highlight>
                <a:latin typeface="Avenir" panose="020B0604020202020204" charset="0"/>
                <a:cs typeface="Avenir" panose="020B0604020202020204" charset="0"/>
              </a:rPr>
              <a:t>ima</a:t>
            </a:r>
            <a:r>
              <a:rPr lang="en-GB" sz="2400" b="0" dirty="0">
                <a:solidFill>
                  <a:schemeClr val="bg1">
                    <a:lumMod val="50000"/>
                  </a:schemeClr>
                </a:solidFill>
                <a:highlight>
                  <a:srgbClr val="FFFFFF"/>
                </a:highlight>
                <a:latin typeface="Avenir" panose="020B0604020202020204" charset="0"/>
                <a:cs typeface="Avenir" panose="020B0604020202020204" charset="0"/>
              </a:rPr>
              <a:t> </a:t>
            </a:r>
            <a:r>
              <a:rPr lang="en-GB" sz="2400" b="0" dirty="0" err="1">
                <a:solidFill>
                  <a:schemeClr val="bg1">
                    <a:lumMod val="50000"/>
                  </a:schemeClr>
                </a:solidFill>
                <a:highlight>
                  <a:srgbClr val="FFFFFF"/>
                </a:highlight>
                <a:latin typeface="Avenir" panose="020B0604020202020204" charset="0"/>
                <a:cs typeface="Avenir" panose="020B0604020202020204" charset="0"/>
              </a:rPr>
              <a:t>skrbnik</a:t>
            </a:r>
            <a:r>
              <a:rPr lang="en-GB" sz="2400" b="0" dirty="0">
                <a:solidFill>
                  <a:schemeClr val="bg1">
                    <a:lumMod val="50000"/>
                  </a:schemeClr>
                </a:solidFill>
                <a:highlight>
                  <a:srgbClr val="FFFFFF"/>
                </a:highlight>
                <a:latin typeface="Avenir" panose="020B0604020202020204" charset="0"/>
                <a:cs typeface="Avenir" panose="020B0604020202020204" charset="0"/>
              </a:rPr>
              <a:t> </a:t>
            </a:r>
            <a:r>
              <a:rPr lang="en-GB" sz="2400" b="0" dirty="0" err="1">
                <a:solidFill>
                  <a:schemeClr val="bg1">
                    <a:lumMod val="50000"/>
                  </a:schemeClr>
                </a:solidFill>
                <a:highlight>
                  <a:srgbClr val="FFFFFF"/>
                </a:highlight>
                <a:latin typeface="Avenir" panose="020B0604020202020204" charset="0"/>
                <a:cs typeface="Avenir" panose="020B0604020202020204" charset="0"/>
              </a:rPr>
              <a:t>kulturnega</a:t>
            </a:r>
            <a:r>
              <a:rPr lang="en-GB" sz="2400" b="0" dirty="0">
                <a:solidFill>
                  <a:schemeClr val="bg1">
                    <a:lumMod val="50000"/>
                  </a:schemeClr>
                </a:solidFill>
                <a:highlight>
                  <a:srgbClr val="FFFFFF"/>
                </a:highlight>
                <a:latin typeface="Avenir" panose="020B0604020202020204" charset="0"/>
                <a:cs typeface="Avenir" panose="020B0604020202020204" charset="0"/>
              </a:rPr>
              <a:t> </a:t>
            </a:r>
            <a:r>
              <a:rPr lang="en-GB" sz="2400" b="0" dirty="0" err="1">
                <a:solidFill>
                  <a:schemeClr val="bg1">
                    <a:lumMod val="50000"/>
                  </a:schemeClr>
                </a:solidFill>
                <a:highlight>
                  <a:srgbClr val="FFFFFF"/>
                </a:highlight>
                <a:latin typeface="Avenir" panose="020B0604020202020204" charset="0"/>
                <a:cs typeface="Avenir" panose="020B0604020202020204" charset="0"/>
              </a:rPr>
              <a:t>turizma</a:t>
            </a:r>
            <a:r>
              <a:rPr lang="en-GB" sz="2400" b="0" dirty="0">
                <a:solidFill>
                  <a:schemeClr val="bg1">
                    <a:lumMod val="50000"/>
                  </a:schemeClr>
                </a:solidFill>
                <a:highlight>
                  <a:srgbClr val="FFFFFF"/>
                </a:highlight>
                <a:latin typeface="Avenir" panose="020B0604020202020204" charset="0"/>
                <a:cs typeface="Avenir" panose="020B0604020202020204" charset="0"/>
              </a:rPr>
              <a:t> </a:t>
            </a:r>
            <a:r>
              <a:rPr lang="en-GB" sz="2400" b="0" dirty="0" err="1">
                <a:solidFill>
                  <a:schemeClr val="bg1">
                    <a:lumMod val="50000"/>
                  </a:schemeClr>
                </a:solidFill>
                <a:highlight>
                  <a:srgbClr val="FFFFFF"/>
                </a:highlight>
                <a:latin typeface="Avenir" panose="020B0604020202020204" charset="0"/>
                <a:cs typeface="Avenir" panose="020B0604020202020204" charset="0"/>
              </a:rPr>
              <a:t>pomembno</a:t>
            </a:r>
            <a:r>
              <a:rPr lang="en-GB" sz="2400" b="0" dirty="0">
                <a:solidFill>
                  <a:schemeClr val="bg1">
                    <a:lumMod val="50000"/>
                  </a:schemeClr>
                </a:solidFill>
                <a:highlight>
                  <a:srgbClr val="FFFFFF"/>
                </a:highlight>
                <a:latin typeface="Avenir" panose="020B0604020202020204" charset="0"/>
                <a:cs typeface="Avenir" panose="020B0604020202020204" charset="0"/>
              </a:rPr>
              <a:t> </a:t>
            </a:r>
            <a:r>
              <a:rPr lang="en-GB" sz="2400" b="0" dirty="0" err="1">
                <a:solidFill>
                  <a:schemeClr val="bg1">
                    <a:lumMod val="50000"/>
                  </a:schemeClr>
                </a:solidFill>
                <a:highlight>
                  <a:srgbClr val="FFFFFF"/>
                </a:highlight>
                <a:latin typeface="Avenir" panose="020B0604020202020204" charset="0"/>
                <a:cs typeface="Avenir" panose="020B0604020202020204" charset="0"/>
              </a:rPr>
              <a:t>tržno</a:t>
            </a:r>
            <a:r>
              <a:rPr lang="en-GB" sz="2400" b="0" dirty="0">
                <a:solidFill>
                  <a:schemeClr val="bg1">
                    <a:lumMod val="50000"/>
                  </a:schemeClr>
                </a:solidFill>
                <a:highlight>
                  <a:srgbClr val="FFFFFF"/>
                </a:highlight>
                <a:latin typeface="Avenir" panose="020B0604020202020204" charset="0"/>
                <a:cs typeface="Avenir" panose="020B0604020202020204" charset="0"/>
              </a:rPr>
              <a:t> </a:t>
            </a:r>
            <a:r>
              <a:rPr lang="en-GB" sz="2400" b="0" dirty="0" err="1">
                <a:solidFill>
                  <a:schemeClr val="bg1">
                    <a:lumMod val="50000"/>
                  </a:schemeClr>
                </a:solidFill>
                <a:highlight>
                  <a:srgbClr val="FFFFFF"/>
                </a:highlight>
                <a:latin typeface="Avenir" panose="020B0604020202020204" charset="0"/>
                <a:cs typeface="Avenir" panose="020B0604020202020204" charset="0"/>
              </a:rPr>
              <a:t>prednost</a:t>
            </a:r>
            <a:r>
              <a:rPr lang="en-GB" sz="2400" b="0" dirty="0">
                <a:solidFill>
                  <a:schemeClr val="bg1">
                    <a:lumMod val="50000"/>
                  </a:schemeClr>
                </a:solidFill>
                <a:highlight>
                  <a:srgbClr val="FFFFFF"/>
                </a:highlight>
                <a:latin typeface="Avenir" panose="020B0604020202020204" charset="0"/>
                <a:cs typeface="Avenir" panose="020B0604020202020204" charset="0"/>
              </a:rPr>
              <a:t>.</a:t>
            </a:r>
          </a:p>
          <a:p>
            <a:endParaRPr lang="en-US" sz="2400" b="0" dirty="0">
              <a:solidFill>
                <a:schemeClr val="bg1">
                  <a:lumMod val="50000"/>
                </a:schemeClr>
              </a:solidFill>
              <a:latin typeface="Avenir Book"/>
              <a:cs typeface="Poppins SemiBold"/>
            </a:endParaRPr>
          </a:p>
          <a:p>
            <a:pPr marL="571500" indent="-571500">
              <a:buChar char="•"/>
            </a:pPr>
            <a:r>
              <a:rPr lang="sl-SI" dirty="0"/>
              <a:t>Izkustveni</a:t>
            </a:r>
            <a:r>
              <a:rPr lang="en-GB" dirty="0"/>
              <a:t> </a:t>
            </a:r>
            <a:r>
              <a:rPr lang="en-GB" dirty="0" err="1"/>
              <a:t>turizem</a:t>
            </a:r>
            <a:endParaRPr lang="sl-SI" dirty="0"/>
          </a:p>
          <a:p>
            <a:r>
              <a:rPr lang="sl-SI" sz="2400" b="0" dirty="0">
                <a:solidFill>
                  <a:schemeClr val="bg1">
                    <a:lumMod val="50000"/>
                  </a:schemeClr>
                </a:solidFill>
                <a:highlight>
                  <a:srgbClr val="FFFFFF"/>
                </a:highlight>
                <a:latin typeface="Avenir"/>
                <a:cs typeface="Poppins"/>
              </a:rPr>
              <a:t>B</a:t>
            </a:r>
            <a:r>
              <a:rPr lang="en-GB" sz="2400" b="0" dirty="0" err="1">
                <a:solidFill>
                  <a:schemeClr val="bg1">
                    <a:lumMod val="50000"/>
                  </a:schemeClr>
                </a:solidFill>
                <a:highlight>
                  <a:srgbClr val="FFFFFF"/>
                </a:highlight>
                <a:latin typeface="Avenir"/>
                <a:cs typeface="Poppins"/>
              </a:rPr>
              <a:t>olj</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osredotoč</a:t>
            </a:r>
            <a:r>
              <a:rPr lang="sl-SI" sz="2400" b="0" dirty="0">
                <a:solidFill>
                  <a:schemeClr val="bg1">
                    <a:lumMod val="50000"/>
                  </a:schemeClr>
                </a:solidFill>
                <a:highlight>
                  <a:srgbClr val="FFFFFF"/>
                </a:highlight>
                <a:latin typeface="Avenir"/>
                <a:cs typeface="Poppins"/>
              </a:rPr>
              <a:t>en</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na</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dejavno</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vključevanje</a:t>
            </a:r>
            <a:r>
              <a:rPr lang="en-GB" sz="2400" b="0" dirty="0">
                <a:solidFill>
                  <a:schemeClr val="bg1">
                    <a:lumMod val="50000"/>
                  </a:schemeClr>
                </a:solidFill>
                <a:highlight>
                  <a:srgbClr val="FFFFFF"/>
                </a:highlight>
                <a:latin typeface="Avenir"/>
                <a:cs typeface="Poppins"/>
              </a:rPr>
              <a:t> v </a:t>
            </a:r>
            <a:r>
              <a:rPr lang="en-GB" sz="2400" b="0" dirty="0" err="1">
                <a:solidFill>
                  <a:schemeClr val="bg1">
                    <a:lumMod val="50000"/>
                  </a:schemeClr>
                </a:solidFill>
                <a:highlight>
                  <a:srgbClr val="FFFFFF"/>
                </a:highlight>
                <a:latin typeface="Avenir"/>
                <a:cs typeface="Poppins"/>
              </a:rPr>
              <a:t>dejavnosti</a:t>
            </a:r>
            <a:r>
              <a:rPr lang="en-GB" sz="2400" b="0" dirty="0">
                <a:solidFill>
                  <a:schemeClr val="bg1">
                    <a:lumMod val="50000"/>
                  </a:schemeClr>
                </a:solidFill>
                <a:highlight>
                  <a:srgbClr val="FFFFFF"/>
                </a:highlight>
                <a:latin typeface="Avenir"/>
                <a:cs typeface="Poppins"/>
              </a:rPr>
              <a:t> in </a:t>
            </a:r>
            <a:r>
              <a:rPr lang="en-GB" sz="2400" b="0" dirty="0" err="1">
                <a:solidFill>
                  <a:schemeClr val="bg1">
                    <a:lumMod val="50000"/>
                  </a:schemeClr>
                </a:solidFill>
                <a:highlight>
                  <a:srgbClr val="FFFFFF"/>
                </a:highlight>
                <a:latin typeface="Avenir"/>
                <a:cs typeface="Poppins"/>
              </a:rPr>
              <a:t>kulturo</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destinacije</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kot</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zgolj</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na</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obisk</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kraja</a:t>
            </a:r>
            <a:r>
              <a:rPr lang="en-GB" sz="2400" b="0" dirty="0">
                <a:solidFill>
                  <a:schemeClr val="bg1">
                    <a:lumMod val="50000"/>
                  </a:schemeClr>
                </a:solidFill>
                <a:highlight>
                  <a:srgbClr val="FFFFFF"/>
                </a:highlight>
                <a:latin typeface="Avenir"/>
                <a:cs typeface="Poppins"/>
              </a:rPr>
              <a:t>.</a:t>
            </a:r>
          </a:p>
          <a:p>
            <a:endParaRPr lang="en-GB" sz="2400" b="0" dirty="0">
              <a:solidFill>
                <a:schemeClr val="bg1">
                  <a:lumMod val="50000"/>
                </a:schemeClr>
              </a:solidFill>
              <a:highlight>
                <a:srgbClr val="FFFFFF"/>
              </a:highlight>
              <a:latin typeface="Avenir"/>
              <a:cs typeface="Poppins"/>
            </a:endParaRPr>
          </a:p>
          <a:p>
            <a:pPr marL="571500" indent="-571500">
              <a:buChar char="•"/>
            </a:pPr>
            <a:r>
              <a:rPr lang="sl-SI" dirty="0"/>
              <a:t>Obogateni</a:t>
            </a:r>
            <a:r>
              <a:rPr lang="en-GB" dirty="0"/>
              <a:t> </a:t>
            </a:r>
            <a:r>
              <a:rPr lang="en-GB" dirty="0" err="1"/>
              <a:t>turizem</a:t>
            </a:r>
            <a:endParaRPr lang="sl-SI" dirty="0"/>
          </a:p>
          <a:p>
            <a:r>
              <a:rPr lang="en-GB" sz="2400" b="0" dirty="0" err="1">
                <a:solidFill>
                  <a:schemeClr val="bg1">
                    <a:lumMod val="50000"/>
                  </a:schemeClr>
                </a:solidFill>
                <a:highlight>
                  <a:srgbClr val="FFFFFF"/>
                </a:highlight>
                <a:latin typeface="Avenir"/>
                <a:cs typeface="Poppins"/>
              </a:rPr>
              <a:t>Popotniki</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iščejo</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bolj</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poglobljene</a:t>
            </a:r>
            <a:r>
              <a:rPr lang="en-GB" sz="2400" b="0" dirty="0">
                <a:solidFill>
                  <a:schemeClr val="bg1">
                    <a:lumMod val="50000"/>
                  </a:schemeClr>
                </a:solidFill>
                <a:highlight>
                  <a:srgbClr val="FFFFFF"/>
                </a:highlight>
                <a:latin typeface="Avenir"/>
                <a:cs typeface="Poppins"/>
              </a:rPr>
              <a:t> in </a:t>
            </a:r>
            <a:r>
              <a:rPr lang="sl-SI" sz="2400" b="0" dirty="0">
                <a:solidFill>
                  <a:schemeClr val="bg1">
                    <a:lumMod val="50000"/>
                  </a:schemeClr>
                </a:solidFill>
                <a:highlight>
                  <a:srgbClr val="FFFFFF"/>
                </a:highlight>
                <a:latin typeface="Avenir"/>
                <a:cs typeface="Poppins"/>
              </a:rPr>
              <a:t>obogatene</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počitnice</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kot</a:t>
            </a:r>
            <a:r>
              <a:rPr lang="en-GB" sz="2400" b="0" dirty="0">
                <a:solidFill>
                  <a:schemeClr val="bg1">
                    <a:lumMod val="50000"/>
                  </a:schemeClr>
                </a:solidFill>
                <a:highlight>
                  <a:srgbClr val="FFFFFF"/>
                </a:highlight>
                <a:latin typeface="Avenir"/>
                <a:cs typeface="Poppins"/>
              </a:rPr>
              <a:t> </a:t>
            </a:r>
            <a:r>
              <a:rPr lang="en-GB" sz="2400" b="0" dirty="0" err="1">
                <a:solidFill>
                  <a:schemeClr val="bg1">
                    <a:lumMod val="50000"/>
                  </a:schemeClr>
                </a:solidFill>
                <a:highlight>
                  <a:srgbClr val="FFFFFF"/>
                </a:highlight>
                <a:latin typeface="Avenir"/>
                <a:cs typeface="Poppins"/>
              </a:rPr>
              <a:t>prej</a:t>
            </a:r>
            <a:r>
              <a:rPr lang="en-GB" sz="2400" b="0" dirty="0">
                <a:solidFill>
                  <a:schemeClr val="bg1">
                    <a:lumMod val="50000"/>
                  </a:schemeClr>
                </a:solidFill>
                <a:highlight>
                  <a:srgbClr val="FFFFFF"/>
                </a:highlight>
                <a:latin typeface="Avenir"/>
                <a:cs typeface="Poppins"/>
              </a:rPr>
              <a:t>.</a:t>
            </a:r>
            <a:endParaRPr lang="en-US" dirty="0"/>
          </a:p>
        </p:txBody>
      </p:sp>
    </p:spTree>
    <p:extLst>
      <p:ext uri="{BB962C8B-B14F-4D97-AF65-F5344CB8AC3E}">
        <p14:creationId xmlns:p14="http://schemas.microsoft.com/office/powerpoint/2010/main" val="568098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D6DE4F-0B97-2143-8293-B5A682467E4C}"/>
              </a:ext>
            </a:extLst>
          </p:cNvPr>
          <p:cNvSpPr>
            <a:spLocks noGrp="1"/>
          </p:cNvSpPr>
          <p:nvPr>
            <p:ph type="body" sz="quarter" idx="15"/>
          </p:nvPr>
        </p:nvSpPr>
        <p:spPr>
          <a:xfrm>
            <a:off x="104502" y="-4703"/>
            <a:ext cx="6617574" cy="6290326"/>
          </a:xfrm>
        </p:spPr>
        <p:txBody>
          <a:bodyPr/>
          <a:lstStyle/>
          <a:p>
            <a:pPr marL="0" lvl="0" indent="0" algn="l" rtl="0">
              <a:lnSpc>
                <a:spcPct val="115000"/>
              </a:lnSpc>
              <a:spcBef>
                <a:spcPts val="1100"/>
              </a:spcBef>
              <a:spcAft>
                <a:spcPts val="0"/>
              </a:spcAft>
              <a:buClr>
                <a:schemeClr val="dk1"/>
              </a:buClr>
              <a:buSzPts val="1100"/>
              <a:buNone/>
            </a:pPr>
            <a:r>
              <a:rPr lang="sl-SI" dirty="0"/>
              <a:t>Obogatene</a:t>
            </a:r>
            <a:r>
              <a:rPr lang="en-GB" dirty="0"/>
              <a:t> </a:t>
            </a:r>
            <a:r>
              <a:rPr lang="en-GB" dirty="0" err="1"/>
              <a:t>kulturn</a:t>
            </a:r>
            <a:r>
              <a:rPr lang="sl-SI" dirty="0"/>
              <a:t>e</a:t>
            </a:r>
            <a:r>
              <a:rPr lang="en-GB" dirty="0"/>
              <a:t> </a:t>
            </a:r>
            <a:r>
              <a:rPr lang="sl-SI" dirty="0"/>
              <a:t>izkušnje</a:t>
            </a:r>
            <a:endParaRPr lang="en-GB" sz="800" b="0" dirty="0">
              <a:solidFill>
                <a:schemeClr val="bg1">
                  <a:lumMod val="50000"/>
                </a:schemeClr>
              </a:solidFill>
            </a:endParaRPr>
          </a:p>
          <a:p>
            <a:pPr>
              <a:lnSpc>
                <a:spcPct val="115000"/>
              </a:lnSpc>
              <a:spcBef>
                <a:spcPts val="1100"/>
              </a:spcBef>
              <a:buClr>
                <a:schemeClr val="dk1"/>
              </a:buClr>
              <a:buSzPts val="1100"/>
            </a:pPr>
            <a:r>
              <a:rPr lang="sl-SI" sz="2400" b="0" dirty="0">
                <a:solidFill>
                  <a:schemeClr val="bg1">
                    <a:lumMod val="50000"/>
                  </a:schemeClr>
                </a:solidFill>
                <a:latin typeface="Avenir Book" panose="02000503020000020003" pitchFamily="2" charset="0"/>
              </a:rPr>
              <a:t>Obogatene kulturne izkušnje </a:t>
            </a:r>
            <a:r>
              <a:rPr lang="en-GB" sz="2400" b="0" dirty="0">
                <a:solidFill>
                  <a:schemeClr val="bg1">
                    <a:lumMod val="50000"/>
                  </a:schemeClr>
                </a:solidFill>
                <a:latin typeface="Avenir Book" panose="02000503020000020003" pitchFamily="2" charset="0"/>
              </a:rPr>
              <a:t>so </a:t>
            </a:r>
            <a:r>
              <a:rPr lang="en-GB" sz="2400" b="0" dirty="0" err="1">
                <a:solidFill>
                  <a:schemeClr val="bg1">
                    <a:lumMod val="50000"/>
                  </a:schemeClr>
                </a:solidFill>
                <a:latin typeface="Avenir Book" panose="02000503020000020003" pitchFamily="2" charset="0"/>
              </a:rPr>
              <a:t>notranji</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glas</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območja</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kulturne</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dediščine</a:t>
            </a:r>
            <a:r>
              <a:rPr lang="en-GB" sz="2400" b="0" dirty="0">
                <a:solidFill>
                  <a:schemeClr val="bg1">
                    <a:lumMod val="50000"/>
                  </a:schemeClr>
                </a:solidFill>
                <a:latin typeface="Avenir Book" panose="02000503020000020003" pitchFamily="2" charset="0"/>
              </a:rPr>
              <a:t>. Biti </a:t>
            </a:r>
            <a:r>
              <a:rPr lang="en-GB" sz="2400" b="0" dirty="0" err="1">
                <a:solidFill>
                  <a:schemeClr val="bg1">
                    <a:lumMod val="50000"/>
                  </a:schemeClr>
                </a:solidFill>
                <a:latin typeface="Avenir Book" panose="02000503020000020003" pitchFamily="2" charset="0"/>
              </a:rPr>
              <a:t>morajo</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sposobn</a:t>
            </a:r>
            <a:r>
              <a:rPr lang="sl-SI" sz="2400" b="0" dirty="0">
                <a:solidFill>
                  <a:schemeClr val="bg1">
                    <a:lumMod val="50000"/>
                  </a:schemeClr>
                </a:solidFill>
                <a:latin typeface="Avenir Book" panose="02000503020000020003" pitchFamily="2" charset="0"/>
              </a:rPr>
              <a:t>e</a:t>
            </a:r>
            <a:r>
              <a:rPr lang="en-GB" sz="2400" b="0" dirty="0">
                <a:solidFill>
                  <a:schemeClr val="bg1">
                    <a:lumMod val="50000"/>
                  </a:schemeClr>
                </a:solidFill>
                <a:latin typeface="Avenir Book" panose="02000503020000020003" pitchFamily="2" charset="0"/>
              </a:rPr>
              <a:t>:</a:t>
            </a:r>
          </a:p>
          <a:p>
            <a:pPr marL="457200" lvl="0" indent="-304800" algn="l" rtl="0">
              <a:lnSpc>
                <a:spcPct val="115000"/>
              </a:lnSpc>
              <a:spcBef>
                <a:spcPts val="1100"/>
              </a:spcBef>
              <a:spcAft>
                <a:spcPts val="0"/>
              </a:spcAft>
              <a:buClr>
                <a:srgbClr val="7F7F7F"/>
              </a:buClr>
              <a:buSzPts val="1200"/>
              <a:buChar char="●"/>
            </a:pPr>
            <a:r>
              <a:rPr lang="sl-SI" sz="2400" b="1" dirty="0">
                <a:solidFill>
                  <a:schemeClr val="bg1">
                    <a:lumMod val="50000"/>
                  </a:schemeClr>
                </a:solidFill>
                <a:latin typeface="Avenir Book" panose="02000503020000020003" pitchFamily="2" charset="0"/>
              </a:rPr>
              <a:t>Ustvariti</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resničn</a:t>
            </a:r>
            <a:r>
              <a:rPr lang="sl-SI" sz="2400" b="0" dirty="0">
                <a:solidFill>
                  <a:schemeClr val="bg1">
                    <a:lumMod val="50000"/>
                  </a:schemeClr>
                </a:solidFill>
                <a:latin typeface="Avenir Book" panose="02000503020000020003" pitchFamily="2" charset="0"/>
              </a:rPr>
              <a:t>o</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konkurenčn</a:t>
            </a:r>
            <a:r>
              <a:rPr lang="sl-SI" sz="2400" b="0" dirty="0">
                <a:solidFill>
                  <a:schemeClr val="bg1">
                    <a:lumMod val="50000"/>
                  </a:schemeClr>
                </a:solidFill>
                <a:latin typeface="Avenir Book" panose="02000503020000020003" pitchFamily="2" charset="0"/>
              </a:rPr>
              <a:t>o</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prednost</a:t>
            </a:r>
            <a:r>
              <a:rPr lang="sl-SI" sz="2400" b="0" dirty="0">
                <a:solidFill>
                  <a:schemeClr val="bg1">
                    <a:lumMod val="50000"/>
                  </a:schemeClr>
                </a:solidFill>
                <a:latin typeface="Avenir Book" panose="02000503020000020003" pitchFamily="2" charset="0"/>
              </a:rPr>
              <a:t> območja</a:t>
            </a:r>
            <a:r>
              <a:rPr lang="en-GB" sz="2400" b="0" dirty="0">
                <a:solidFill>
                  <a:schemeClr val="bg1">
                    <a:lumMod val="50000"/>
                  </a:schemeClr>
                </a:solidFill>
                <a:latin typeface="Avenir Book" panose="02000503020000020003" pitchFamily="2" charset="0"/>
              </a:rPr>
              <a:t>;</a:t>
            </a:r>
          </a:p>
          <a:p>
            <a:pPr marL="457200" lvl="0" indent="-304800" algn="l" rtl="0">
              <a:lnSpc>
                <a:spcPct val="115000"/>
              </a:lnSpc>
              <a:spcBef>
                <a:spcPts val="0"/>
              </a:spcBef>
              <a:spcAft>
                <a:spcPts val="0"/>
              </a:spcAft>
              <a:buClr>
                <a:srgbClr val="7F7F7F"/>
              </a:buClr>
              <a:buSzPts val="1200"/>
              <a:buChar char="●"/>
            </a:pPr>
            <a:r>
              <a:rPr lang="en-GB" sz="2400" b="1" dirty="0" err="1">
                <a:solidFill>
                  <a:schemeClr val="bg1">
                    <a:lumMod val="50000"/>
                  </a:schemeClr>
                </a:solidFill>
                <a:latin typeface="Avenir Book" panose="02000503020000020003" pitchFamily="2" charset="0"/>
              </a:rPr>
              <a:t>Osredotočit</a:t>
            </a:r>
            <a:r>
              <a:rPr lang="sl-SI" sz="2400" b="1" dirty="0">
                <a:solidFill>
                  <a:schemeClr val="bg1">
                    <a:lumMod val="50000"/>
                  </a:schemeClr>
                </a:solidFill>
                <a:latin typeface="Avenir Book" panose="02000503020000020003" pitchFamily="2" charset="0"/>
              </a:rPr>
              <a:t>i</a:t>
            </a:r>
            <a:r>
              <a:rPr lang="en-GB" sz="2400" b="1" dirty="0">
                <a:solidFill>
                  <a:schemeClr val="bg1">
                    <a:lumMod val="50000"/>
                  </a:schemeClr>
                </a:solidFill>
                <a:latin typeface="Avenir Book" panose="02000503020000020003" pitchFamily="2" charset="0"/>
              </a:rPr>
              <a:t> </a:t>
            </a:r>
            <a:r>
              <a:rPr lang="en-GB" sz="2400" b="0" dirty="0">
                <a:solidFill>
                  <a:schemeClr val="bg1">
                    <a:lumMod val="50000"/>
                  </a:schemeClr>
                </a:solidFill>
                <a:latin typeface="Avenir Book" panose="02000503020000020003" pitchFamily="2" charset="0"/>
              </a:rPr>
              <a:t>se </a:t>
            </a:r>
            <a:r>
              <a:rPr lang="en-GB" sz="2400" b="0" dirty="0" err="1">
                <a:solidFill>
                  <a:schemeClr val="bg1">
                    <a:lumMod val="50000"/>
                  </a:schemeClr>
                </a:solidFill>
                <a:latin typeface="Avenir Book" panose="02000503020000020003" pitchFamily="2" charset="0"/>
              </a:rPr>
              <a:t>na</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resnično</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edinstvene</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nepozabne</a:t>
            </a:r>
            <a:r>
              <a:rPr lang="en-GB" sz="2400" b="0" dirty="0">
                <a:solidFill>
                  <a:schemeClr val="bg1">
                    <a:lumMod val="50000"/>
                  </a:schemeClr>
                </a:solidFill>
                <a:latin typeface="Avenir Book" panose="02000503020000020003" pitchFamily="2" charset="0"/>
              </a:rPr>
              <a:t> in </a:t>
            </a:r>
            <a:r>
              <a:rPr lang="sl-SI" sz="2400" b="0" dirty="0">
                <a:solidFill>
                  <a:schemeClr val="bg1">
                    <a:lumMod val="50000"/>
                  </a:schemeClr>
                </a:solidFill>
                <a:latin typeface="Avenir Book" panose="02000503020000020003" pitchFamily="2" charset="0"/>
              </a:rPr>
              <a:t>privlačne</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značilnosti</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območja</a:t>
            </a:r>
            <a:r>
              <a:rPr lang="en-GB" sz="2400" b="0" dirty="0">
                <a:solidFill>
                  <a:schemeClr val="bg1">
                    <a:lumMod val="50000"/>
                  </a:schemeClr>
                </a:solidFill>
                <a:latin typeface="Avenir Book" panose="02000503020000020003" pitchFamily="2" charset="0"/>
              </a:rPr>
              <a:t>;</a:t>
            </a:r>
          </a:p>
          <a:p>
            <a:pPr marL="457200" lvl="0" indent="-304800" algn="l" rtl="0">
              <a:lnSpc>
                <a:spcPct val="115000"/>
              </a:lnSpc>
              <a:spcBef>
                <a:spcPts val="0"/>
              </a:spcBef>
              <a:spcAft>
                <a:spcPts val="0"/>
              </a:spcAft>
              <a:buClr>
                <a:srgbClr val="7F7F7F"/>
              </a:buClr>
              <a:buSzPts val="1200"/>
              <a:buChar char="●"/>
            </a:pPr>
            <a:r>
              <a:rPr lang="en-GB" sz="2400" b="1" dirty="0" err="1">
                <a:solidFill>
                  <a:schemeClr val="bg1">
                    <a:lumMod val="50000"/>
                  </a:schemeClr>
                </a:solidFill>
                <a:latin typeface="Avenir Book" panose="02000503020000020003" pitchFamily="2" charset="0"/>
              </a:rPr>
              <a:t>Zadovoljit</a:t>
            </a:r>
            <a:r>
              <a:rPr lang="sl-SI" sz="2400" b="1" dirty="0">
                <a:solidFill>
                  <a:schemeClr val="bg1">
                    <a:lumMod val="50000"/>
                  </a:schemeClr>
                </a:solidFill>
                <a:latin typeface="Avenir Book" panose="02000503020000020003" pitchFamily="2" charset="0"/>
              </a:rPr>
              <a:t>i</a:t>
            </a:r>
            <a:r>
              <a:rPr lang="en-GB" sz="2400" b="1"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potrebe</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ciljne</a:t>
            </a:r>
            <a:r>
              <a:rPr lang="en-GB" sz="2400" b="0" dirty="0">
                <a:solidFill>
                  <a:schemeClr val="bg1">
                    <a:lumMod val="50000"/>
                  </a:schemeClr>
                </a:solidFill>
                <a:latin typeface="Avenir Book" panose="02000503020000020003" pitchFamily="2" charset="0"/>
              </a:rPr>
              <a:t> </a:t>
            </a:r>
            <a:r>
              <a:rPr lang="en-GB" sz="2400" b="0" dirty="0" err="1">
                <a:solidFill>
                  <a:schemeClr val="bg1">
                    <a:lumMod val="50000"/>
                  </a:schemeClr>
                </a:solidFill>
                <a:latin typeface="Avenir Book" panose="02000503020000020003" pitchFamily="2" charset="0"/>
              </a:rPr>
              <a:t>publike</a:t>
            </a:r>
            <a:r>
              <a:rPr lang="en-GB" sz="2400" b="0" dirty="0">
                <a:solidFill>
                  <a:schemeClr val="bg1">
                    <a:lumMod val="50000"/>
                  </a:schemeClr>
                </a:solidFill>
                <a:latin typeface="Avenir Book" panose="02000503020000020003" pitchFamily="2" charset="0"/>
              </a:rPr>
              <a:t>.</a:t>
            </a:r>
          </a:p>
          <a:p>
            <a:pPr marL="0" lvl="0" indent="0" algn="just" rtl="0">
              <a:lnSpc>
                <a:spcPct val="115000"/>
              </a:lnSpc>
              <a:spcBef>
                <a:spcPts val="1100"/>
              </a:spcBef>
              <a:spcAft>
                <a:spcPts val="0"/>
              </a:spcAft>
              <a:buClr>
                <a:schemeClr val="dk1"/>
              </a:buClr>
              <a:buSzPts val="1100"/>
              <a:buNone/>
            </a:pPr>
            <a:r>
              <a:rPr lang="en-GB" sz="2400" b="0" dirty="0">
                <a:solidFill>
                  <a:schemeClr val="bg1">
                    <a:lumMod val="50000"/>
                  </a:schemeClr>
                </a:solidFill>
                <a:highlight>
                  <a:srgbClr val="FFFFFF"/>
                </a:highlight>
                <a:latin typeface="Avenir Book" panose="02000503020000020003" pitchFamily="2" charset="0"/>
              </a:rPr>
              <a:t>V </a:t>
            </a:r>
            <a:r>
              <a:rPr lang="en-GB" sz="2400" b="0" dirty="0" err="1">
                <a:solidFill>
                  <a:schemeClr val="bg1">
                    <a:lumMod val="50000"/>
                  </a:schemeClr>
                </a:solidFill>
                <a:highlight>
                  <a:srgbClr val="FFFFFF"/>
                </a:highlight>
                <a:latin typeface="Avenir Book" panose="02000503020000020003" pitchFamily="2" charset="0"/>
              </a:rPr>
              <a:t>naslednjih</a:t>
            </a:r>
            <a:r>
              <a:rPr lang="en-GB" sz="2400" b="0" dirty="0">
                <a:solidFill>
                  <a:schemeClr val="bg1">
                    <a:lumMod val="50000"/>
                  </a:schemeClr>
                </a:solidFill>
                <a:highlight>
                  <a:srgbClr val="FFFFFF"/>
                </a:highlight>
                <a:latin typeface="Avenir Book" panose="02000503020000020003" pitchFamily="2" charset="0"/>
              </a:rPr>
              <a:t> </a:t>
            </a:r>
            <a:r>
              <a:rPr lang="en-GB" sz="2400" b="0" dirty="0" err="1">
                <a:solidFill>
                  <a:schemeClr val="bg1">
                    <a:lumMod val="50000"/>
                  </a:schemeClr>
                </a:solidFill>
                <a:highlight>
                  <a:srgbClr val="FFFFFF"/>
                </a:highlight>
                <a:latin typeface="Avenir Book" panose="02000503020000020003" pitchFamily="2" charset="0"/>
              </a:rPr>
              <a:t>modulih</a:t>
            </a:r>
            <a:r>
              <a:rPr lang="en-GB" sz="2400" b="0" dirty="0">
                <a:solidFill>
                  <a:schemeClr val="bg1">
                    <a:lumMod val="50000"/>
                  </a:schemeClr>
                </a:solidFill>
                <a:highlight>
                  <a:srgbClr val="FFFFFF"/>
                </a:highlight>
                <a:latin typeface="Avenir Book" panose="02000503020000020003" pitchFamily="2" charset="0"/>
              </a:rPr>
              <a:t> </a:t>
            </a:r>
            <a:r>
              <a:rPr lang="en-GB" sz="2400" b="0" dirty="0" err="1">
                <a:solidFill>
                  <a:schemeClr val="bg1">
                    <a:lumMod val="50000"/>
                  </a:schemeClr>
                </a:solidFill>
                <a:highlight>
                  <a:srgbClr val="FFFFFF"/>
                </a:highlight>
                <a:latin typeface="Avenir Book" panose="02000503020000020003" pitchFamily="2" charset="0"/>
              </a:rPr>
              <a:t>si</a:t>
            </a:r>
            <a:r>
              <a:rPr lang="en-GB" sz="2400" b="0" dirty="0">
                <a:solidFill>
                  <a:schemeClr val="bg1">
                    <a:lumMod val="50000"/>
                  </a:schemeClr>
                </a:solidFill>
                <a:highlight>
                  <a:srgbClr val="FFFFFF"/>
                </a:highlight>
                <a:latin typeface="Avenir Book" panose="02000503020000020003" pitchFamily="2" charset="0"/>
              </a:rPr>
              <a:t> </a:t>
            </a:r>
            <a:r>
              <a:rPr lang="en-GB" sz="2400" b="0" dirty="0" err="1">
                <a:solidFill>
                  <a:schemeClr val="bg1">
                    <a:lumMod val="50000"/>
                  </a:schemeClr>
                </a:solidFill>
                <a:highlight>
                  <a:srgbClr val="FFFFFF"/>
                </a:highlight>
                <a:latin typeface="Avenir Book" panose="02000503020000020003" pitchFamily="2" charset="0"/>
              </a:rPr>
              <a:t>bomo</a:t>
            </a:r>
            <a:r>
              <a:rPr lang="en-GB" sz="2400" b="0" dirty="0">
                <a:solidFill>
                  <a:schemeClr val="bg1">
                    <a:lumMod val="50000"/>
                  </a:schemeClr>
                </a:solidFill>
                <a:highlight>
                  <a:srgbClr val="FFFFFF"/>
                </a:highlight>
                <a:latin typeface="Avenir Book" panose="02000503020000020003" pitchFamily="2" charset="0"/>
              </a:rPr>
              <a:t> </a:t>
            </a:r>
            <a:r>
              <a:rPr lang="en-GB" sz="2400" b="0" dirty="0" err="1">
                <a:solidFill>
                  <a:schemeClr val="bg1">
                    <a:lumMod val="50000"/>
                  </a:schemeClr>
                </a:solidFill>
                <a:highlight>
                  <a:srgbClr val="FFFFFF"/>
                </a:highlight>
                <a:latin typeface="Avenir Book" panose="02000503020000020003" pitchFamily="2" charset="0"/>
              </a:rPr>
              <a:t>podrobneje</a:t>
            </a:r>
            <a:r>
              <a:rPr lang="en-GB" sz="2400" b="0" dirty="0">
                <a:solidFill>
                  <a:schemeClr val="bg1">
                    <a:lumMod val="50000"/>
                  </a:schemeClr>
                </a:solidFill>
                <a:highlight>
                  <a:srgbClr val="FFFFFF"/>
                </a:highlight>
                <a:latin typeface="Avenir Book" panose="02000503020000020003" pitchFamily="2" charset="0"/>
              </a:rPr>
              <a:t> </a:t>
            </a:r>
            <a:r>
              <a:rPr lang="en-GB" sz="2400" b="0" dirty="0" err="1">
                <a:solidFill>
                  <a:schemeClr val="bg1">
                    <a:lumMod val="50000"/>
                  </a:schemeClr>
                </a:solidFill>
                <a:highlight>
                  <a:srgbClr val="FFFFFF"/>
                </a:highlight>
                <a:latin typeface="Avenir Book" panose="02000503020000020003" pitchFamily="2" charset="0"/>
              </a:rPr>
              <a:t>ogledali</a:t>
            </a:r>
            <a:r>
              <a:rPr lang="en-GB" sz="2400" b="0" dirty="0">
                <a:solidFill>
                  <a:schemeClr val="bg1">
                    <a:lumMod val="50000"/>
                  </a:schemeClr>
                </a:solidFill>
                <a:highlight>
                  <a:srgbClr val="FFFFFF"/>
                </a:highlight>
                <a:latin typeface="Avenir Book" panose="02000503020000020003" pitchFamily="2" charset="0"/>
              </a:rPr>
              <a:t>, </a:t>
            </a:r>
            <a:r>
              <a:rPr lang="en-GB" sz="2400" b="0" dirty="0" err="1">
                <a:solidFill>
                  <a:schemeClr val="bg1">
                    <a:lumMod val="50000"/>
                  </a:schemeClr>
                </a:solidFill>
                <a:highlight>
                  <a:srgbClr val="FFFFFF"/>
                </a:highlight>
                <a:latin typeface="Avenir Book" panose="02000503020000020003" pitchFamily="2" charset="0"/>
              </a:rPr>
              <a:t>kako</a:t>
            </a:r>
            <a:r>
              <a:rPr lang="en-GB" sz="2400" b="0" dirty="0">
                <a:solidFill>
                  <a:schemeClr val="bg1">
                    <a:lumMod val="50000"/>
                  </a:schemeClr>
                </a:solidFill>
                <a:highlight>
                  <a:srgbClr val="FFFFFF"/>
                </a:highlight>
                <a:latin typeface="Avenir Book" panose="02000503020000020003" pitchFamily="2" charset="0"/>
              </a:rPr>
              <a:t> za </a:t>
            </a:r>
            <a:r>
              <a:rPr lang="en-GB" sz="2400" b="0" dirty="0" err="1">
                <a:solidFill>
                  <a:schemeClr val="bg1">
                    <a:lumMod val="50000"/>
                  </a:schemeClr>
                </a:solidFill>
                <a:highlight>
                  <a:srgbClr val="FFFFFF"/>
                </a:highlight>
                <a:latin typeface="Avenir Book" panose="02000503020000020003" pitchFamily="2" charset="0"/>
              </a:rPr>
              <a:t>obiskovalce</a:t>
            </a:r>
            <a:r>
              <a:rPr lang="en-GB" sz="2400" b="0" dirty="0">
                <a:solidFill>
                  <a:schemeClr val="bg1">
                    <a:lumMod val="50000"/>
                  </a:schemeClr>
                </a:solidFill>
                <a:highlight>
                  <a:srgbClr val="FFFFFF"/>
                </a:highlight>
                <a:latin typeface="Avenir Book" panose="02000503020000020003" pitchFamily="2" charset="0"/>
              </a:rPr>
              <a:t> </a:t>
            </a:r>
            <a:r>
              <a:rPr lang="en-GB" sz="2400" b="0" dirty="0" err="1">
                <a:solidFill>
                  <a:schemeClr val="bg1">
                    <a:lumMod val="50000"/>
                  </a:schemeClr>
                </a:solidFill>
                <a:highlight>
                  <a:srgbClr val="FFFFFF"/>
                </a:highlight>
                <a:latin typeface="Avenir Book" panose="02000503020000020003" pitchFamily="2" charset="0"/>
              </a:rPr>
              <a:t>oblikovati</a:t>
            </a:r>
            <a:r>
              <a:rPr lang="en-GB" sz="2400" b="0" dirty="0">
                <a:solidFill>
                  <a:schemeClr val="bg1">
                    <a:lumMod val="50000"/>
                  </a:schemeClr>
                </a:solidFill>
                <a:highlight>
                  <a:srgbClr val="FFFFFF"/>
                </a:highlight>
                <a:latin typeface="Avenir Book" panose="02000503020000020003" pitchFamily="2" charset="0"/>
              </a:rPr>
              <a:t> </a:t>
            </a:r>
            <a:r>
              <a:rPr lang="en-GB" sz="2400" b="0" dirty="0" err="1">
                <a:solidFill>
                  <a:schemeClr val="bg1">
                    <a:lumMod val="50000"/>
                  </a:schemeClr>
                </a:solidFill>
                <a:highlight>
                  <a:srgbClr val="FFFFFF"/>
                </a:highlight>
                <a:latin typeface="Avenir Book" panose="02000503020000020003" pitchFamily="2" charset="0"/>
              </a:rPr>
              <a:t>zanimive</a:t>
            </a:r>
            <a:r>
              <a:rPr lang="en-GB" sz="2400" b="0" dirty="0">
                <a:solidFill>
                  <a:schemeClr val="bg1">
                    <a:lumMod val="50000"/>
                  </a:schemeClr>
                </a:solidFill>
                <a:highlight>
                  <a:srgbClr val="FFFFFF"/>
                </a:highlight>
                <a:latin typeface="Avenir Book" panose="02000503020000020003" pitchFamily="2" charset="0"/>
              </a:rPr>
              <a:t> </a:t>
            </a:r>
            <a:r>
              <a:rPr lang="en-GB" sz="2400" b="0" dirty="0" err="1">
                <a:solidFill>
                  <a:schemeClr val="bg1">
                    <a:lumMod val="50000"/>
                  </a:schemeClr>
                </a:solidFill>
                <a:highlight>
                  <a:srgbClr val="FFFFFF"/>
                </a:highlight>
                <a:latin typeface="Avenir Book" panose="02000503020000020003" pitchFamily="2" charset="0"/>
              </a:rPr>
              <a:t>turistične</a:t>
            </a:r>
            <a:r>
              <a:rPr lang="en-GB" sz="2400" b="0" dirty="0">
                <a:solidFill>
                  <a:schemeClr val="bg1">
                    <a:lumMod val="50000"/>
                  </a:schemeClr>
                </a:solidFill>
                <a:highlight>
                  <a:srgbClr val="FFFFFF"/>
                </a:highlight>
                <a:latin typeface="Avenir Book" panose="02000503020000020003" pitchFamily="2" charset="0"/>
              </a:rPr>
              <a:t> </a:t>
            </a:r>
            <a:r>
              <a:rPr lang="en-GB" sz="2400" b="0" dirty="0" err="1">
                <a:solidFill>
                  <a:schemeClr val="bg1">
                    <a:lumMod val="50000"/>
                  </a:schemeClr>
                </a:solidFill>
                <a:highlight>
                  <a:srgbClr val="FFFFFF"/>
                </a:highlight>
                <a:latin typeface="Avenir Book" panose="02000503020000020003" pitchFamily="2" charset="0"/>
              </a:rPr>
              <a:t>izkušnje</a:t>
            </a:r>
            <a:r>
              <a:rPr lang="en-GB" sz="2400" b="0" dirty="0">
                <a:solidFill>
                  <a:schemeClr val="bg1">
                    <a:lumMod val="50000"/>
                  </a:schemeClr>
                </a:solidFill>
                <a:highlight>
                  <a:srgbClr val="FFFFFF"/>
                </a:highlight>
                <a:latin typeface="Avenir Book" panose="02000503020000020003" pitchFamily="2" charset="0"/>
              </a:rPr>
              <a:t>.</a:t>
            </a:r>
          </a:p>
        </p:txBody>
      </p:sp>
      <p:pic>
        <p:nvPicPr>
          <p:cNvPr id="6" name="Picture Placeholder 5">
            <a:extLst>
              <a:ext uri="{FF2B5EF4-FFF2-40B4-BE49-F238E27FC236}">
                <a16:creationId xmlns:a16="http://schemas.microsoft.com/office/drawing/2014/main" id="{475B9080-F063-4D9C-BB68-DBAF3DAA14E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3837" r="13837"/>
          <a:stretch>
            <a:fillRect/>
          </a:stretch>
        </p:blipFill>
        <p:spPr>
          <a:xfrm>
            <a:off x="7088637" y="3028280"/>
            <a:ext cx="3691822" cy="3829719"/>
          </a:xfrm>
        </p:spPr>
      </p:pic>
    </p:spTree>
    <p:extLst>
      <p:ext uri="{BB962C8B-B14F-4D97-AF65-F5344CB8AC3E}">
        <p14:creationId xmlns:p14="http://schemas.microsoft.com/office/powerpoint/2010/main" val="947279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13</a:t>
            </a:fld>
            <a:endParaRPr lang="en-GB" dirty="0"/>
          </a:p>
        </p:txBody>
      </p:sp>
      <p:sp>
        <p:nvSpPr>
          <p:cNvPr id="3" name="Označba mesta besedila 2"/>
          <p:cNvSpPr>
            <a:spLocks noGrp="1"/>
          </p:cNvSpPr>
          <p:nvPr>
            <p:ph type="body" sz="quarter" idx="15"/>
          </p:nvPr>
        </p:nvSpPr>
        <p:spPr>
          <a:xfrm>
            <a:off x="533770" y="1198614"/>
            <a:ext cx="11260668" cy="631527"/>
          </a:xfrm>
        </p:spPr>
        <p:txBody>
          <a:bodyPr/>
          <a:lstStyle/>
          <a:p>
            <a:r>
              <a:rPr lang="sl-SI" dirty="0"/>
              <a:t>Viharjenje možganov o vaši motivaciji za potovanje</a:t>
            </a:r>
            <a:endParaRPr lang="en-GB" dirty="0"/>
          </a:p>
          <a:p>
            <a:endParaRPr lang="en-GB" dirty="0"/>
          </a:p>
        </p:txBody>
      </p:sp>
      <p:sp>
        <p:nvSpPr>
          <p:cNvPr id="4" name="Označba mesta besedila 3"/>
          <p:cNvSpPr>
            <a:spLocks noGrp="1"/>
          </p:cNvSpPr>
          <p:nvPr>
            <p:ph type="body" sz="quarter" idx="19"/>
          </p:nvPr>
        </p:nvSpPr>
        <p:spPr>
          <a:xfrm>
            <a:off x="533772" y="1718552"/>
            <a:ext cx="11260666" cy="4649059"/>
          </a:xfrm>
        </p:spPr>
        <p:txBody>
          <a:bodyPr numCol="1"/>
          <a:lstStyle/>
          <a:p>
            <a:endParaRPr lang="en-GB" sz="1800" dirty="0"/>
          </a:p>
          <a:p>
            <a:r>
              <a:rPr lang="en-GB" i="1" dirty="0" err="1"/>
              <a:t>Ideje</a:t>
            </a:r>
            <a:r>
              <a:rPr lang="en-GB" i="1" dirty="0"/>
              <a:t> </a:t>
            </a:r>
            <a:r>
              <a:rPr lang="en-GB" i="1" dirty="0" err="1"/>
              <a:t>lahko</a:t>
            </a:r>
            <a:r>
              <a:rPr lang="en-GB" i="1" dirty="0"/>
              <a:t> </a:t>
            </a:r>
            <a:r>
              <a:rPr lang="en-GB" i="1" dirty="0" err="1"/>
              <a:t>napišete</a:t>
            </a:r>
            <a:r>
              <a:rPr lang="en-GB" i="1" dirty="0"/>
              <a:t> </a:t>
            </a:r>
            <a:r>
              <a:rPr lang="en-GB" i="1" dirty="0" err="1"/>
              <a:t>na</a:t>
            </a:r>
            <a:r>
              <a:rPr lang="en-GB" i="1" dirty="0"/>
              <a:t> </a:t>
            </a:r>
            <a:r>
              <a:rPr lang="en-GB" i="1" dirty="0" err="1"/>
              <a:t>splošno</a:t>
            </a:r>
            <a:r>
              <a:rPr lang="en-GB" i="1" dirty="0"/>
              <a:t> </a:t>
            </a:r>
            <a:r>
              <a:rPr lang="en-GB" i="1" dirty="0" err="1"/>
              <a:t>ali</a:t>
            </a:r>
            <a:r>
              <a:rPr lang="en-GB" i="1" dirty="0"/>
              <a:t> pa </a:t>
            </a:r>
            <a:r>
              <a:rPr lang="en-GB" i="1" dirty="0" err="1"/>
              <a:t>ste</a:t>
            </a:r>
            <a:r>
              <a:rPr lang="en-GB" i="1" dirty="0"/>
              <a:t> </a:t>
            </a:r>
            <a:r>
              <a:rPr lang="en-GB" i="1" dirty="0" err="1"/>
              <a:t>zelo</a:t>
            </a:r>
            <a:r>
              <a:rPr lang="en-GB" i="1" dirty="0"/>
              <a:t> </a:t>
            </a:r>
            <a:r>
              <a:rPr lang="en-GB" i="1" dirty="0" err="1"/>
              <a:t>specifični</a:t>
            </a:r>
            <a:r>
              <a:rPr lang="en-GB" i="1" dirty="0"/>
              <a:t>: </a:t>
            </a:r>
          </a:p>
          <a:p>
            <a:endParaRPr lang="en-GB" i="1" dirty="0"/>
          </a:p>
          <a:p>
            <a:r>
              <a:rPr lang="en-GB" i="1" dirty="0" err="1">
                <a:latin typeface="Avenir"/>
                <a:cs typeface="Poppins"/>
              </a:rPr>
              <a:t>Nekaj</a:t>
            </a:r>
            <a:r>
              <a:rPr lang="en-GB" i="1" dirty="0">
                <a:latin typeface="Avenir"/>
                <a:cs typeface="Poppins"/>
              </a:rPr>
              <a:t> </a:t>
            </a:r>
            <a:r>
              <a:rPr lang="en-GB" i="1" dirty="0" err="1">
                <a:latin typeface="Avenir"/>
                <a:cs typeface="Poppins"/>
              </a:rPr>
              <a:t>namigov</a:t>
            </a:r>
            <a:r>
              <a:rPr lang="en-GB" i="1" dirty="0">
                <a:latin typeface="Avenir"/>
                <a:cs typeface="Poppins"/>
              </a:rPr>
              <a:t>:</a:t>
            </a:r>
            <a:endParaRPr lang="sl-SI" i="1" dirty="0"/>
          </a:p>
          <a:p>
            <a:endParaRPr lang="en-GB" dirty="0"/>
          </a:p>
          <a:p>
            <a:pPr marL="342900" indent="-342900">
              <a:buFont typeface="Arial" panose="020B0604020202020204" pitchFamily="34" charset="0"/>
              <a:buChar char="•"/>
            </a:pPr>
            <a:r>
              <a:rPr lang="sl-SI" i="1" dirty="0"/>
              <a:t>Hrana</a:t>
            </a:r>
            <a:endParaRPr lang="en-GB" i="1" dirty="0"/>
          </a:p>
          <a:p>
            <a:pPr marL="342900" indent="-342900">
              <a:buFont typeface="Arial" panose="020B0604020202020204" pitchFamily="34" charset="0"/>
              <a:buChar char="•"/>
            </a:pPr>
            <a:r>
              <a:rPr lang="it-IT" i="1" dirty="0" err="1">
                <a:latin typeface="Avenir"/>
                <a:cs typeface="Poppins"/>
              </a:rPr>
              <a:t>Naravna</a:t>
            </a:r>
            <a:r>
              <a:rPr lang="it-IT" i="1" dirty="0">
                <a:latin typeface="Avenir"/>
                <a:cs typeface="Poppins"/>
              </a:rPr>
              <a:t> </a:t>
            </a:r>
            <a:r>
              <a:rPr lang="it-IT" i="1" dirty="0" err="1">
                <a:latin typeface="Avenir"/>
                <a:cs typeface="Poppins"/>
              </a:rPr>
              <a:t>dediščina</a:t>
            </a:r>
            <a:r>
              <a:rPr lang="it-IT" i="1" dirty="0">
                <a:latin typeface="Avenir"/>
                <a:cs typeface="Poppins"/>
              </a:rPr>
              <a:t> (</a:t>
            </a:r>
            <a:r>
              <a:rPr lang="it-IT" i="1" dirty="0" err="1">
                <a:latin typeface="Avenir"/>
                <a:cs typeface="Poppins"/>
              </a:rPr>
              <a:t>oglejte</a:t>
            </a:r>
            <a:r>
              <a:rPr lang="it-IT" i="1" dirty="0">
                <a:latin typeface="Avenir"/>
                <a:cs typeface="Poppins"/>
              </a:rPr>
              <a:t> si primer</a:t>
            </a:r>
            <a:r>
              <a:rPr lang="sl-SI" i="1" dirty="0">
                <a:latin typeface="Avenir"/>
                <a:cs typeface="Poppins"/>
              </a:rPr>
              <a:t> </a:t>
            </a:r>
            <a:r>
              <a:rPr lang="en-GB" i="1" dirty="0" err="1">
                <a:latin typeface="Avenir"/>
                <a:cs typeface="Poppins"/>
                <a:hlinkClick r:id="rId3"/>
              </a:rPr>
              <a:t>na</a:t>
            </a:r>
            <a:r>
              <a:rPr lang="sl-SI" i="1" dirty="0">
                <a:latin typeface="Avenir"/>
                <a:cs typeface="Poppins"/>
                <a:hlinkClick r:id="rId3"/>
              </a:rPr>
              <a:t>ravne</a:t>
            </a:r>
            <a:r>
              <a:rPr lang="en-GB" i="1" dirty="0">
                <a:latin typeface="Avenir"/>
                <a:cs typeface="Poppins"/>
                <a:hlinkClick r:id="rId3"/>
              </a:rPr>
              <a:t> </a:t>
            </a:r>
            <a:r>
              <a:rPr lang="sl-SI" i="1" dirty="0">
                <a:latin typeface="Avenir"/>
                <a:cs typeface="Poppins"/>
                <a:hlinkClick r:id="rId3"/>
              </a:rPr>
              <a:t>dediščin</a:t>
            </a:r>
            <a:r>
              <a:rPr lang="en-GB" i="1" dirty="0">
                <a:latin typeface="Avenir"/>
                <a:cs typeface="Poppins"/>
                <a:hlinkClick r:id="rId3"/>
              </a:rPr>
              <a:t>e</a:t>
            </a:r>
            <a:r>
              <a:rPr lang="en-GB" i="1" dirty="0">
                <a:latin typeface="Avenir"/>
                <a:cs typeface="Poppins"/>
              </a:rPr>
              <a:t>) </a:t>
            </a:r>
            <a:endParaRPr lang="en-GB" i="1" dirty="0"/>
          </a:p>
          <a:p>
            <a:pPr marL="342900" indent="-342900">
              <a:buFont typeface="Arial" panose="020B0604020202020204" pitchFamily="34" charset="0"/>
              <a:buChar char="•"/>
            </a:pPr>
            <a:r>
              <a:rPr lang="sl-SI" i="1" dirty="0">
                <a:latin typeface="Avenir"/>
                <a:cs typeface="Poppins"/>
              </a:rPr>
              <a:t>Kulturna dediščina </a:t>
            </a:r>
            <a:r>
              <a:rPr lang="en-GB" i="1" dirty="0">
                <a:latin typeface="Avenir"/>
                <a:cs typeface="Poppins"/>
              </a:rPr>
              <a:t>(</a:t>
            </a:r>
            <a:r>
              <a:rPr lang="it-IT" i="1" dirty="0" err="1">
                <a:latin typeface="Avenir"/>
                <a:cs typeface="Poppins"/>
              </a:rPr>
              <a:t>oglejte</a:t>
            </a:r>
            <a:r>
              <a:rPr lang="it-IT" i="1" dirty="0">
                <a:latin typeface="Avenir"/>
                <a:cs typeface="Poppins"/>
              </a:rPr>
              <a:t> si </a:t>
            </a:r>
            <a:r>
              <a:rPr lang="en-GB" i="1" dirty="0">
                <a:latin typeface="Avenir"/>
                <a:cs typeface="Poppins"/>
                <a:hlinkClick r:id="rId4"/>
              </a:rPr>
              <a:t>p</a:t>
            </a:r>
            <a:r>
              <a:rPr lang="sl-SI" i="1" dirty="0" err="1">
                <a:latin typeface="Avenir"/>
                <a:cs typeface="Poppins"/>
                <a:hlinkClick r:id="rId4"/>
              </a:rPr>
              <a:t>rimer</a:t>
            </a:r>
            <a:r>
              <a:rPr lang="en-GB" i="1" dirty="0">
                <a:latin typeface="Avenir"/>
                <a:cs typeface="Poppins"/>
              </a:rPr>
              <a:t>)</a:t>
            </a:r>
          </a:p>
          <a:p>
            <a:pPr marL="342900" indent="-342900">
              <a:buFont typeface="Arial" panose="020B0604020202020204" pitchFamily="34" charset="0"/>
              <a:buChar char="•"/>
            </a:pPr>
            <a:r>
              <a:rPr lang="sl-SI" i="1" dirty="0">
                <a:latin typeface="Avenir"/>
                <a:cs typeface="Poppins"/>
              </a:rPr>
              <a:t>Priljubljeni kraji </a:t>
            </a:r>
            <a:r>
              <a:rPr lang="en-GB" i="1" dirty="0">
                <a:latin typeface="Avenir"/>
                <a:cs typeface="Poppins"/>
              </a:rPr>
              <a:t>(</a:t>
            </a:r>
            <a:r>
              <a:rPr lang="it-IT" i="1" dirty="0" err="1">
                <a:latin typeface="Avenir"/>
                <a:cs typeface="Poppins"/>
              </a:rPr>
              <a:t>oglejte</a:t>
            </a:r>
            <a:r>
              <a:rPr lang="it-IT" i="1" dirty="0">
                <a:latin typeface="Avenir"/>
                <a:cs typeface="Poppins"/>
              </a:rPr>
              <a:t> si </a:t>
            </a:r>
            <a:r>
              <a:rPr lang="en-GB" i="1" dirty="0">
                <a:latin typeface="Avenir"/>
                <a:cs typeface="Poppins"/>
                <a:hlinkClick r:id="rId5"/>
              </a:rPr>
              <a:t>p</a:t>
            </a:r>
            <a:r>
              <a:rPr lang="sl-SI" i="1" dirty="0" err="1">
                <a:latin typeface="Avenir"/>
                <a:cs typeface="Poppins"/>
                <a:hlinkClick r:id="rId5"/>
              </a:rPr>
              <a:t>rimer</a:t>
            </a:r>
            <a:r>
              <a:rPr lang="en-GB" i="1" dirty="0">
                <a:latin typeface="Avenir"/>
                <a:cs typeface="Poppins"/>
              </a:rPr>
              <a:t>)</a:t>
            </a:r>
            <a:endParaRPr lang="en-GB" i="1" dirty="0"/>
          </a:p>
          <a:p>
            <a:pPr marL="342900" indent="-342900">
              <a:buFont typeface="Arial" panose="020B0604020202020204" pitchFamily="34" charset="0"/>
              <a:buChar char="•"/>
            </a:pPr>
            <a:r>
              <a:rPr lang="en-GB" i="1" dirty="0" err="1">
                <a:latin typeface="Avenir"/>
                <a:cs typeface="Poppins"/>
              </a:rPr>
              <a:t>Športne</a:t>
            </a:r>
            <a:r>
              <a:rPr lang="en-GB" i="1" dirty="0">
                <a:latin typeface="Avenir"/>
                <a:cs typeface="Poppins"/>
              </a:rPr>
              <a:t> </a:t>
            </a:r>
            <a:r>
              <a:rPr lang="en-GB" i="1" dirty="0" err="1">
                <a:latin typeface="Avenir"/>
                <a:cs typeface="Poppins"/>
              </a:rPr>
              <a:t>aktivnosti</a:t>
            </a:r>
            <a:r>
              <a:rPr lang="en-GB" i="1" dirty="0">
                <a:latin typeface="Avenir"/>
                <a:cs typeface="Poppins"/>
              </a:rPr>
              <a:t> (</a:t>
            </a:r>
            <a:r>
              <a:rPr lang="en-GB" i="1" dirty="0" err="1">
                <a:latin typeface="Avenir"/>
                <a:cs typeface="Poppins"/>
              </a:rPr>
              <a:t>smučanje</a:t>
            </a:r>
            <a:r>
              <a:rPr lang="en-GB" i="1" dirty="0">
                <a:latin typeface="Avenir"/>
                <a:cs typeface="Poppins"/>
              </a:rPr>
              <a:t>, </a:t>
            </a:r>
            <a:r>
              <a:rPr lang="en-GB" i="1" dirty="0" err="1">
                <a:latin typeface="Avenir"/>
                <a:cs typeface="Poppins"/>
              </a:rPr>
              <a:t>deskanje</a:t>
            </a:r>
            <a:r>
              <a:rPr lang="en-GB" i="1" dirty="0">
                <a:latin typeface="Avenir"/>
                <a:cs typeface="Poppins"/>
              </a:rPr>
              <a:t> </a:t>
            </a:r>
            <a:r>
              <a:rPr lang="en-GB" i="1" dirty="0" err="1">
                <a:latin typeface="Avenir"/>
                <a:cs typeface="Poppins"/>
              </a:rPr>
              <a:t>itd</a:t>
            </a:r>
            <a:r>
              <a:rPr lang="en-GB" i="1" dirty="0">
                <a:latin typeface="Avenir"/>
                <a:cs typeface="Poppins"/>
              </a:rPr>
              <a:t>.)</a:t>
            </a:r>
            <a:r>
              <a:rPr lang="sl-SI" i="1" dirty="0">
                <a:latin typeface="Avenir"/>
                <a:cs typeface="Poppins"/>
              </a:rPr>
              <a:t> </a:t>
            </a:r>
            <a:r>
              <a:rPr lang="en-GB" i="1" dirty="0">
                <a:latin typeface="Avenir"/>
                <a:cs typeface="Poppins"/>
              </a:rPr>
              <a:t>(</a:t>
            </a:r>
            <a:r>
              <a:rPr lang="it-IT" i="1" dirty="0" err="1">
                <a:latin typeface="Avenir"/>
                <a:cs typeface="Poppins"/>
              </a:rPr>
              <a:t>oglejte</a:t>
            </a:r>
            <a:r>
              <a:rPr lang="it-IT" i="1" dirty="0">
                <a:latin typeface="Avenir"/>
                <a:cs typeface="Poppins"/>
              </a:rPr>
              <a:t> si </a:t>
            </a:r>
            <a:r>
              <a:rPr lang="en-GB" i="1" dirty="0">
                <a:latin typeface="Avenir"/>
                <a:cs typeface="Poppins"/>
                <a:hlinkClick r:id="rId6"/>
              </a:rPr>
              <a:t>video</a:t>
            </a:r>
            <a:r>
              <a:rPr lang="en-GB" i="1" dirty="0">
                <a:latin typeface="Avenir"/>
                <a:cs typeface="Poppins"/>
              </a:rPr>
              <a:t> o </a:t>
            </a:r>
            <a:r>
              <a:rPr lang="en-GB" i="1" dirty="0" err="1">
                <a:latin typeface="Avenir"/>
                <a:cs typeface="Poppins"/>
              </a:rPr>
              <a:t>športnem</a:t>
            </a:r>
            <a:r>
              <a:rPr lang="en-GB" i="1" dirty="0">
                <a:latin typeface="Avenir"/>
                <a:cs typeface="Poppins"/>
              </a:rPr>
              <a:t> </a:t>
            </a:r>
            <a:r>
              <a:rPr lang="en-GB" i="1" dirty="0" err="1">
                <a:latin typeface="Avenir"/>
                <a:cs typeface="Poppins"/>
              </a:rPr>
              <a:t>turizmu</a:t>
            </a:r>
            <a:r>
              <a:rPr lang="en-GB" i="1" dirty="0">
                <a:latin typeface="Avenir"/>
                <a:cs typeface="Poppins"/>
              </a:rPr>
              <a:t>)</a:t>
            </a:r>
            <a:endParaRPr lang="en-GB" i="1" dirty="0"/>
          </a:p>
          <a:p>
            <a:pPr marL="342900" indent="-342900">
              <a:buFont typeface="Arial" panose="020B0604020202020204" pitchFamily="34" charset="0"/>
              <a:buChar char="•"/>
            </a:pPr>
            <a:r>
              <a:rPr lang="sl-SI" i="1" dirty="0"/>
              <a:t>Vreme</a:t>
            </a:r>
            <a:endParaRPr lang="en-GB" i="1" dirty="0"/>
          </a:p>
          <a:p>
            <a:pPr marL="342900" indent="-342900">
              <a:buFont typeface="Arial" panose="020B0604020202020204" pitchFamily="34" charset="0"/>
              <a:buChar char="•"/>
            </a:pPr>
            <a:r>
              <a:rPr lang="en-GB" i="1" dirty="0" err="1"/>
              <a:t>Dogodki</a:t>
            </a:r>
            <a:r>
              <a:rPr lang="en-GB" i="1" dirty="0"/>
              <a:t> (</a:t>
            </a:r>
            <a:r>
              <a:rPr lang="en-GB" i="1" dirty="0" err="1"/>
              <a:t>olimpijske</a:t>
            </a:r>
            <a:r>
              <a:rPr lang="en-GB" i="1" dirty="0"/>
              <a:t> </a:t>
            </a:r>
            <a:r>
              <a:rPr lang="en-GB" i="1" dirty="0" err="1"/>
              <a:t>igre</a:t>
            </a:r>
            <a:r>
              <a:rPr lang="en-GB" i="1" dirty="0"/>
              <a:t>, </a:t>
            </a:r>
            <a:r>
              <a:rPr lang="en-GB" i="1" dirty="0" err="1"/>
              <a:t>liga</a:t>
            </a:r>
            <a:r>
              <a:rPr lang="en-GB" i="1" dirty="0"/>
              <a:t> </a:t>
            </a:r>
            <a:r>
              <a:rPr lang="en-GB" i="1" dirty="0" err="1"/>
              <a:t>prvakov</a:t>
            </a:r>
            <a:r>
              <a:rPr lang="en-GB" i="1" dirty="0"/>
              <a:t> UEFA, Expo </a:t>
            </a:r>
            <a:r>
              <a:rPr lang="en-GB" i="1" dirty="0" err="1"/>
              <a:t>itd</a:t>
            </a:r>
            <a:r>
              <a:rPr lang="en-GB" i="1" dirty="0"/>
              <a:t>.)</a:t>
            </a:r>
            <a:endParaRPr lang="en-GB" sz="1800" dirty="0"/>
          </a:p>
          <a:p>
            <a:endParaRPr lang="en-GB" sz="1800" dirty="0"/>
          </a:p>
        </p:txBody>
      </p:sp>
      <p:sp>
        <p:nvSpPr>
          <p:cNvPr id="5" name="Označba mesta besedila 2">
            <a:extLst>
              <a:ext uri="{FF2B5EF4-FFF2-40B4-BE49-F238E27FC236}">
                <a16:creationId xmlns:a16="http://schemas.microsoft.com/office/drawing/2014/main" id="{A2068F7D-16F0-463A-9CEE-4752E87B8BFD}"/>
              </a:ext>
            </a:extLst>
          </p:cNvPr>
          <p:cNvSpPr txBox="1">
            <a:spLocks/>
          </p:cNvSpPr>
          <p:nvPr/>
        </p:nvSpPr>
        <p:spPr>
          <a:xfrm>
            <a:off x="533770" y="62588"/>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dirty="0">
                <a:solidFill>
                  <a:schemeClr val="bg1"/>
                </a:solidFill>
              </a:rPr>
              <a:t>Uvodna</a:t>
            </a:r>
            <a:r>
              <a:rPr lang="en-GB" dirty="0">
                <a:solidFill>
                  <a:schemeClr val="bg1"/>
                </a:solidFill>
              </a:rPr>
              <a:t> </a:t>
            </a:r>
            <a:r>
              <a:rPr lang="en-GB" dirty="0" err="1">
                <a:solidFill>
                  <a:schemeClr val="bg1"/>
                </a:solidFill>
              </a:rPr>
              <a:t>skupinska</a:t>
            </a:r>
            <a:r>
              <a:rPr lang="en-GB" dirty="0">
                <a:solidFill>
                  <a:schemeClr val="bg1"/>
                </a:solidFill>
              </a:rPr>
              <a:t> </a:t>
            </a:r>
            <a:r>
              <a:rPr lang="en-GB" dirty="0" err="1">
                <a:solidFill>
                  <a:schemeClr val="bg1"/>
                </a:solidFill>
              </a:rPr>
              <a:t>vaja</a:t>
            </a:r>
            <a:r>
              <a:rPr lang="en-GB" dirty="0">
                <a:solidFill>
                  <a:schemeClr val="bg1"/>
                </a:solidFill>
              </a:rPr>
              <a:t> : </a:t>
            </a:r>
          </a:p>
        </p:txBody>
      </p:sp>
    </p:spTree>
    <p:extLst>
      <p:ext uri="{BB962C8B-B14F-4D97-AF65-F5344CB8AC3E}">
        <p14:creationId xmlns:p14="http://schemas.microsoft.com/office/powerpoint/2010/main" val="2795623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14</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2" y="4832266"/>
            <a:ext cx="7735886" cy="631527"/>
          </a:xfrm>
        </p:spPr>
        <p:txBody>
          <a:bodyPr/>
          <a:lstStyle/>
          <a:p>
            <a:pPr lvl="0">
              <a:spcBef>
                <a:spcPts val="0"/>
              </a:spcBef>
            </a:pPr>
            <a:r>
              <a:rPr lang="en-US" sz="4000" dirty="0" err="1"/>
              <a:t>Kaj</a:t>
            </a:r>
            <a:r>
              <a:rPr lang="en-US" sz="4000" dirty="0"/>
              <a:t> je </a:t>
            </a:r>
            <a:r>
              <a:rPr lang="en-US" sz="4000" dirty="0" err="1"/>
              <a:t>digitalna</a:t>
            </a:r>
            <a:r>
              <a:rPr lang="en-US" sz="4000" dirty="0"/>
              <a:t> </a:t>
            </a:r>
            <a:r>
              <a:rPr lang="en-US" sz="4000" dirty="0" err="1"/>
              <a:t>kulturna</a:t>
            </a:r>
            <a:r>
              <a:rPr lang="en-US" sz="4000" dirty="0"/>
              <a:t> </a:t>
            </a:r>
            <a:r>
              <a:rPr lang="en-US" sz="4000" dirty="0" err="1"/>
              <a:t>dediščina</a:t>
            </a:r>
            <a:endParaRPr lang="en-US" sz="4000" dirty="0">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923681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15</a:t>
            </a:fld>
            <a:endParaRPr lang="fr-CA" dirty="0"/>
          </a:p>
        </p:txBody>
      </p:sp>
      <p:sp>
        <p:nvSpPr>
          <p:cNvPr id="5" name="Text Placeholder 4">
            <a:extLst>
              <a:ext uri="{FF2B5EF4-FFF2-40B4-BE49-F238E27FC236}">
                <a16:creationId xmlns:a16="http://schemas.microsoft.com/office/drawing/2014/main" id="{62EF7AB8-4ED6-4501-8192-F4D029DAE5BE}"/>
              </a:ext>
            </a:extLst>
          </p:cNvPr>
          <p:cNvSpPr>
            <a:spLocks noGrp="1"/>
          </p:cNvSpPr>
          <p:nvPr>
            <p:ph type="body" sz="quarter" idx="15"/>
          </p:nvPr>
        </p:nvSpPr>
        <p:spPr>
          <a:xfrm>
            <a:off x="232401" y="962286"/>
            <a:ext cx="11260668" cy="631527"/>
          </a:xfrm>
        </p:spPr>
        <p:txBody>
          <a:bodyPr/>
          <a:lstStyle/>
          <a:p>
            <a:r>
              <a:rPr lang="en-US" sz="3600" dirty="0"/>
              <a:t>Digital</a:t>
            </a:r>
            <a:r>
              <a:rPr lang="sl-SI" sz="3600" dirty="0"/>
              <a:t>no</a:t>
            </a:r>
            <a:r>
              <a:rPr lang="en-US" sz="3600" dirty="0"/>
              <a:t>: ne </a:t>
            </a:r>
            <a:r>
              <a:rPr lang="en-US" sz="3600" dirty="0" err="1"/>
              <a:t>orodje</a:t>
            </a:r>
            <a:r>
              <a:rPr lang="en-US" sz="3600" dirty="0"/>
              <a:t>, </a:t>
            </a:r>
            <a:r>
              <a:rPr lang="sl-SI" sz="3600" dirty="0"/>
              <a:t>temveč </a:t>
            </a:r>
            <a:r>
              <a:rPr lang="en-US" sz="3600" dirty="0" err="1"/>
              <a:t>obzorje</a:t>
            </a:r>
            <a:endParaRPr lang="el-GR" dirty="0"/>
          </a:p>
        </p:txBody>
      </p:sp>
      <p:sp>
        <p:nvSpPr>
          <p:cNvPr id="3" name="Rectangle 2">
            <a:extLst>
              <a:ext uri="{FF2B5EF4-FFF2-40B4-BE49-F238E27FC236}">
                <a16:creationId xmlns:a16="http://schemas.microsoft.com/office/drawing/2014/main" id="{26C03C40-4EFE-4C79-A8C6-D24BF7EFEBB9}"/>
              </a:ext>
            </a:extLst>
          </p:cNvPr>
          <p:cNvSpPr/>
          <p:nvPr/>
        </p:nvSpPr>
        <p:spPr>
          <a:xfrm>
            <a:off x="319211" y="2921321"/>
            <a:ext cx="11557656" cy="2308324"/>
          </a:xfrm>
          <a:prstGeom prst="rect">
            <a:avLst/>
          </a:prstGeom>
        </p:spPr>
        <p:txBody>
          <a:bodyPr wrap="square" lIns="91440" tIns="45720" rIns="91440" bIns="45720" anchor="t">
            <a:spAutoFit/>
          </a:bodyPr>
          <a:lstStyle/>
          <a:p>
            <a:pPr lvl="0" algn="just">
              <a:buClr>
                <a:schemeClr val="dk1"/>
              </a:buClr>
              <a:buSzPts val="1100"/>
            </a:pPr>
            <a:r>
              <a:rPr lang="en-US" sz="2400" dirty="0" err="1">
                <a:solidFill>
                  <a:srgbClr val="E43794"/>
                </a:solidFill>
                <a:latin typeface="Avenir" panose="02000503020000020003"/>
              </a:rPr>
              <a:t>Dandanes</a:t>
            </a:r>
            <a:r>
              <a:rPr lang="en-US" sz="2400" dirty="0">
                <a:solidFill>
                  <a:srgbClr val="E43794"/>
                </a:solidFill>
                <a:latin typeface="Avenir" panose="02000503020000020003"/>
              </a:rPr>
              <a:t> </a:t>
            </a:r>
            <a:r>
              <a:rPr lang="en-US" sz="2400" dirty="0" err="1">
                <a:solidFill>
                  <a:srgbClr val="E43794"/>
                </a:solidFill>
                <a:latin typeface="Avenir" panose="02000503020000020003"/>
              </a:rPr>
              <a:t>digitalnega</a:t>
            </a:r>
            <a:r>
              <a:rPr lang="en-US" sz="2400" dirty="0">
                <a:solidFill>
                  <a:srgbClr val="E43794"/>
                </a:solidFill>
                <a:latin typeface="Avenir" panose="02000503020000020003"/>
              </a:rPr>
              <a:t> ne </a:t>
            </a:r>
            <a:r>
              <a:rPr lang="en-US" sz="2400" dirty="0" err="1">
                <a:solidFill>
                  <a:srgbClr val="E43794"/>
                </a:solidFill>
                <a:latin typeface="Avenir" panose="02000503020000020003"/>
              </a:rPr>
              <a:t>moremo</a:t>
            </a:r>
            <a:r>
              <a:rPr lang="en-US" sz="2400" dirty="0">
                <a:solidFill>
                  <a:srgbClr val="E43794"/>
                </a:solidFill>
                <a:latin typeface="Avenir" panose="02000503020000020003"/>
              </a:rPr>
              <a:t> </a:t>
            </a:r>
            <a:r>
              <a:rPr lang="en-US" sz="2400" dirty="0" err="1">
                <a:solidFill>
                  <a:srgbClr val="E43794"/>
                </a:solidFill>
                <a:latin typeface="Avenir" panose="02000503020000020003"/>
              </a:rPr>
              <a:t>obravnavati</a:t>
            </a:r>
            <a:r>
              <a:rPr lang="en-US" sz="2400" dirty="0">
                <a:solidFill>
                  <a:srgbClr val="E43794"/>
                </a:solidFill>
                <a:latin typeface="Avenir" panose="02000503020000020003"/>
              </a:rPr>
              <a:t> </a:t>
            </a:r>
            <a:r>
              <a:rPr lang="en-US" sz="2400" dirty="0" err="1">
                <a:solidFill>
                  <a:srgbClr val="E43794"/>
                </a:solidFill>
                <a:latin typeface="Avenir" panose="02000503020000020003"/>
              </a:rPr>
              <a:t>kot</a:t>
            </a:r>
            <a:r>
              <a:rPr lang="en-US" sz="2400" dirty="0">
                <a:solidFill>
                  <a:srgbClr val="E43794"/>
                </a:solidFill>
                <a:latin typeface="Avenir" panose="02000503020000020003"/>
              </a:rPr>
              <a:t> </a:t>
            </a:r>
            <a:r>
              <a:rPr lang="en-US" sz="2400" dirty="0" err="1">
                <a:solidFill>
                  <a:srgbClr val="E43794"/>
                </a:solidFill>
                <a:latin typeface="Avenir" panose="02000503020000020003"/>
              </a:rPr>
              <a:t>nekaj</a:t>
            </a:r>
            <a:r>
              <a:rPr lang="en-US" sz="2400" dirty="0">
                <a:solidFill>
                  <a:srgbClr val="E43794"/>
                </a:solidFill>
                <a:latin typeface="Avenir" panose="02000503020000020003"/>
              </a:rPr>
              <a:t>, </a:t>
            </a:r>
            <a:r>
              <a:rPr lang="en-US" sz="2400" dirty="0" err="1">
                <a:solidFill>
                  <a:srgbClr val="E43794"/>
                </a:solidFill>
                <a:latin typeface="Avenir" panose="02000503020000020003"/>
              </a:rPr>
              <a:t>kar</a:t>
            </a:r>
            <a:r>
              <a:rPr lang="en-US" sz="2400" dirty="0">
                <a:solidFill>
                  <a:srgbClr val="E43794"/>
                </a:solidFill>
                <a:latin typeface="Avenir" panose="02000503020000020003"/>
              </a:rPr>
              <a:t> je </a:t>
            </a:r>
            <a:r>
              <a:rPr lang="en-US" sz="2400" dirty="0" err="1">
                <a:solidFill>
                  <a:srgbClr val="E43794"/>
                </a:solidFill>
                <a:latin typeface="Avenir" panose="02000503020000020003"/>
              </a:rPr>
              <a:t>ločeno</a:t>
            </a:r>
            <a:r>
              <a:rPr lang="en-US" sz="2400" dirty="0">
                <a:solidFill>
                  <a:srgbClr val="E43794"/>
                </a:solidFill>
                <a:latin typeface="Avenir" panose="02000503020000020003"/>
              </a:rPr>
              <a:t> od </a:t>
            </a:r>
            <a:r>
              <a:rPr lang="en-US" sz="2400" dirty="0" err="1">
                <a:solidFill>
                  <a:srgbClr val="E43794"/>
                </a:solidFill>
                <a:latin typeface="Avenir" panose="02000503020000020003"/>
              </a:rPr>
              <a:t>resničnosti</a:t>
            </a:r>
            <a:r>
              <a:rPr lang="en-US" sz="2400" dirty="0">
                <a:solidFill>
                  <a:srgbClr val="E43794"/>
                </a:solidFill>
                <a:latin typeface="Avenir" panose="02000503020000020003"/>
              </a:rPr>
              <a:t>, </a:t>
            </a:r>
            <a:r>
              <a:rPr lang="en-US" sz="2400" dirty="0" err="1">
                <a:solidFill>
                  <a:srgbClr val="E43794"/>
                </a:solidFill>
                <a:latin typeface="Avenir" panose="02000503020000020003"/>
              </a:rPr>
              <a:t>temveč</a:t>
            </a:r>
            <a:r>
              <a:rPr lang="en-US" sz="2400" dirty="0">
                <a:solidFill>
                  <a:srgbClr val="E43794"/>
                </a:solidFill>
                <a:latin typeface="Avenir" panose="02000503020000020003"/>
              </a:rPr>
              <a:t> </a:t>
            </a:r>
            <a:r>
              <a:rPr lang="en-US" sz="2400" dirty="0" err="1">
                <a:solidFill>
                  <a:srgbClr val="E43794"/>
                </a:solidFill>
                <a:latin typeface="Avenir" panose="02000503020000020003"/>
              </a:rPr>
              <a:t>kot</a:t>
            </a:r>
            <a:r>
              <a:rPr lang="en-US" sz="2400" dirty="0">
                <a:solidFill>
                  <a:srgbClr val="E43794"/>
                </a:solidFill>
                <a:latin typeface="Avenir" panose="02000503020000020003"/>
              </a:rPr>
              <a:t> </a:t>
            </a:r>
            <a:r>
              <a:rPr lang="en-US" sz="2400" dirty="0" err="1">
                <a:solidFill>
                  <a:srgbClr val="E43794"/>
                </a:solidFill>
                <a:latin typeface="Avenir" panose="02000503020000020003"/>
              </a:rPr>
              <a:t>okvir</a:t>
            </a:r>
            <a:r>
              <a:rPr lang="en-US" sz="2400" dirty="0">
                <a:solidFill>
                  <a:srgbClr val="E43794"/>
                </a:solidFill>
                <a:latin typeface="Avenir" panose="02000503020000020003"/>
              </a:rPr>
              <a:t>, </a:t>
            </a:r>
            <a:r>
              <a:rPr lang="sl-SI" sz="2400" dirty="0">
                <a:solidFill>
                  <a:srgbClr val="E43794"/>
                </a:solidFill>
                <a:latin typeface="Avenir" panose="02000503020000020003"/>
              </a:rPr>
              <a:t>skozi</a:t>
            </a:r>
            <a:r>
              <a:rPr lang="en-US" sz="2400" dirty="0">
                <a:solidFill>
                  <a:srgbClr val="E43794"/>
                </a:solidFill>
                <a:latin typeface="Avenir" panose="02000503020000020003"/>
              </a:rPr>
              <a:t> </a:t>
            </a:r>
            <a:r>
              <a:rPr lang="en-US" sz="2400" dirty="0" err="1">
                <a:solidFill>
                  <a:srgbClr val="E43794"/>
                </a:solidFill>
                <a:latin typeface="Avenir" panose="02000503020000020003"/>
              </a:rPr>
              <a:t>katerega</a:t>
            </a:r>
            <a:r>
              <a:rPr lang="en-US" sz="2400" dirty="0">
                <a:solidFill>
                  <a:srgbClr val="E43794"/>
                </a:solidFill>
                <a:latin typeface="Avenir" panose="02000503020000020003"/>
              </a:rPr>
              <a:t> </a:t>
            </a:r>
            <a:r>
              <a:rPr lang="en-US" sz="2400" dirty="0" err="1">
                <a:solidFill>
                  <a:srgbClr val="E43794"/>
                </a:solidFill>
                <a:latin typeface="Avenir" panose="02000503020000020003"/>
              </a:rPr>
              <a:t>komuniciramo</a:t>
            </a:r>
            <a:r>
              <a:rPr lang="en-US" sz="2400" dirty="0">
                <a:solidFill>
                  <a:srgbClr val="E43794"/>
                </a:solidFill>
                <a:latin typeface="Avenir" panose="02000503020000020003"/>
              </a:rPr>
              <a:t> s </a:t>
            </a:r>
            <a:r>
              <a:rPr lang="en-US" sz="2400" dirty="0" err="1">
                <a:solidFill>
                  <a:srgbClr val="E43794"/>
                </a:solidFill>
                <a:latin typeface="Avenir" panose="02000503020000020003"/>
              </a:rPr>
              <a:t>svetom</a:t>
            </a:r>
            <a:r>
              <a:rPr lang="en-US" sz="2400" dirty="0">
                <a:solidFill>
                  <a:srgbClr val="E43794"/>
                </a:solidFill>
                <a:latin typeface="Avenir" panose="02000503020000020003"/>
              </a:rPr>
              <a:t> </a:t>
            </a:r>
            <a:r>
              <a:rPr lang="en-US" sz="2400" dirty="0" err="1">
                <a:solidFill>
                  <a:srgbClr val="E43794"/>
                </a:solidFill>
                <a:latin typeface="Avenir" panose="02000503020000020003"/>
              </a:rPr>
              <a:t>okoli</a:t>
            </a:r>
            <a:r>
              <a:rPr lang="en-US" sz="2400" dirty="0">
                <a:solidFill>
                  <a:srgbClr val="E43794"/>
                </a:solidFill>
                <a:latin typeface="Avenir" panose="02000503020000020003"/>
              </a:rPr>
              <a:t> </a:t>
            </a:r>
            <a:r>
              <a:rPr lang="en-US" sz="2400" dirty="0" err="1">
                <a:solidFill>
                  <a:srgbClr val="E43794"/>
                </a:solidFill>
                <a:latin typeface="Avenir" panose="02000503020000020003"/>
              </a:rPr>
              <a:t>nas</a:t>
            </a:r>
            <a:r>
              <a:rPr lang="en-US" sz="2400" dirty="0">
                <a:solidFill>
                  <a:srgbClr val="E43794"/>
                </a:solidFill>
                <a:latin typeface="Avenir" panose="02000503020000020003"/>
              </a:rPr>
              <a:t>. </a:t>
            </a:r>
            <a:endParaRPr lang="sl-SI" sz="2400" dirty="0">
              <a:solidFill>
                <a:srgbClr val="E43794"/>
              </a:solidFill>
              <a:latin typeface="Avenir" panose="02000503020000020003"/>
            </a:endParaRPr>
          </a:p>
          <a:p>
            <a:pPr lvl="0" algn="just">
              <a:buClr>
                <a:schemeClr val="dk1"/>
              </a:buClr>
              <a:buSzPts val="1100"/>
            </a:pPr>
            <a:endParaRPr lang="en-US" sz="2400" dirty="0">
              <a:solidFill>
                <a:srgbClr val="7F7F7F"/>
              </a:solidFill>
              <a:latin typeface="Avenir" panose="02000503020000020003"/>
            </a:endParaRPr>
          </a:p>
          <a:p>
            <a:pPr algn="just">
              <a:buClr>
                <a:schemeClr val="dk1"/>
              </a:buClr>
              <a:buSzPts val="1100"/>
            </a:pPr>
            <a:r>
              <a:rPr lang="en-US" sz="2400" dirty="0" err="1">
                <a:solidFill>
                  <a:srgbClr val="7F7F7F"/>
                </a:solidFill>
                <a:latin typeface="Avenir" panose="02000503020000020003"/>
              </a:rPr>
              <a:t>Kulturne</a:t>
            </a:r>
            <a:r>
              <a:rPr lang="en-US" sz="2400" dirty="0">
                <a:solidFill>
                  <a:srgbClr val="7F7F7F"/>
                </a:solidFill>
                <a:latin typeface="Avenir" panose="02000503020000020003"/>
              </a:rPr>
              <a:t> </a:t>
            </a:r>
            <a:r>
              <a:rPr lang="en-US" sz="2400" dirty="0" err="1">
                <a:solidFill>
                  <a:srgbClr val="7F7F7F"/>
                </a:solidFill>
                <a:latin typeface="Avenir" panose="02000503020000020003"/>
              </a:rPr>
              <a:t>ustanove</a:t>
            </a:r>
            <a:r>
              <a:rPr lang="en-US" sz="2400" dirty="0">
                <a:solidFill>
                  <a:srgbClr val="7F7F7F"/>
                </a:solidFill>
                <a:latin typeface="Avenir" panose="02000503020000020003"/>
              </a:rPr>
              <a:t> in </a:t>
            </a:r>
            <a:r>
              <a:rPr lang="en-US" sz="2400" dirty="0" err="1">
                <a:solidFill>
                  <a:srgbClr val="7F7F7F"/>
                </a:solidFill>
                <a:latin typeface="Avenir" panose="02000503020000020003"/>
              </a:rPr>
              <a:t>organizacije</a:t>
            </a:r>
            <a:r>
              <a:rPr lang="en-US" sz="2400" dirty="0">
                <a:solidFill>
                  <a:srgbClr val="7F7F7F"/>
                </a:solidFill>
                <a:latin typeface="Avenir" panose="02000503020000020003"/>
              </a:rPr>
              <a:t>, od </a:t>
            </a:r>
            <a:r>
              <a:rPr lang="en-US" sz="2400" dirty="0" err="1">
                <a:solidFill>
                  <a:srgbClr val="7F7F7F"/>
                </a:solidFill>
                <a:latin typeface="Avenir" panose="02000503020000020003"/>
              </a:rPr>
              <a:t>muzejev</a:t>
            </a:r>
            <a:r>
              <a:rPr lang="en-US" sz="2400" dirty="0">
                <a:solidFill>
                  <a:srgbClr val="7F7F7F"/>
                </a:solidFill>
                <a:latin typeface="Avenir" panose="02000503020000020003"/>
              </a:rPr>
              <a:t> do </a:t>
            </a:r>
            <a:r>
              <a:rPr lang="en-US" sz="2400" dirty="0" err="1">
                <a:solidFill>
                  <a:srgbClr val="7F7F7F"/>
                </a:solidFill>
                <a:latin typeface="Avenir" panose="02000503020000020003"/>
              </a:rPr>
              <a:t>gledališč</a:t>
            </a:r>
            <a:r>
              <a:rPr lang="en-US" sz="2400" dirty="0">
                <a:solidFill>
                  <a:srgbClr val="7F7F7F"/>
                </a:solidFill>
                <a:latin typeface="Avenir" panose="02000503020000020003"/>
              </a:rPr>
              <a:t> in </a:t>
            </a:r>
            <a:r>
              <a:rPr lang="en-US" sz="2400" dirty="0" err="1">
                <a:solidFill>
                  <a:srgbClr val="7F7F7F"/>
                </a:solidFill>
                <a:latin typeface="Avenir" panose="02000503020000020003"/>
              </a:rPr>
              <a:t>knjižnic</a:t>
            </a:r>
            <a:r>
              <a:rPr lang="en-US" sz="2400" dirty="0">
                <a:solidFill>
                  <a:srgbClr val="7F7F7F"/>
                </a:solidFill>
                <a:latin typeface="Avenir" panose="02000503020000020003"/>
              </a:rPr>
              <a:t>, se </a:t>
            </a:r>
            <a:r>
              <a:rPr lang="en-US" sz="2400" dirty="0" err="1">
                <a:solidFill>
                  <a:srgbClr val="7F7F7F"/>
                </a:solidFill>
                <a:latin typeface="Avenir" panose="02000503020000020003"/>
              </a:rPr>
              <a:t>bolj</a:t>
            </a:r>
            <a:r>
              <a:rPr lang="en-US" sz="2400" dirty="0">
                <a:solidFill>
                  <a:srgbClr val="7F7F7F"/>
                </a:solidFill>
                <a:latin typeface="Avenir" panose="02000503020000020003"/>
              </a:rPr>
              <a:t> </a:t>
            </a:r>
            <a:r>
              <a:rPr lang="en-US" sz="2400" dirty="0" err="1">
                <a:solidFill>
                  <a:srgbClr val="7F7F7F"/>
                </a:solidFill>
                <a:latin typeface="Avenir" panose="02000503020000020003"/>
              </a:rPr>
              <a:t>kot</a:t>
            </a:r>
            <a:r>
              <a:rPr lang="en-US" sz="2400" dirty="0">
                <a:solidFill>
                  <a:srgbClr val="7F7F7F"/>
                </a:solidFill>
                <a:latin typeface="Avenir" panose="02000503020000020003"/>
              </a:rPr>
              <a:t> </a:t>
            </a:r>
            <a:r>
              <a:rPr lang="en-US" sz="2400" dirty="0" err="1">
                <a:solidFill>
                  <a:srgbClr val="7F7F7F"/>
                </a:solidFill>
                <a:latin typeface="Avenir" panose="02000503020000020003"/>
              </a:rPr>
              <a:t>kdaj</a:t>
            </a:r>
            <a:r>
              <a:rPr lang="en-US" sz="2400" dirty="0">
                <a:solidFill>
                  <a:srgbClr val="7F7F7F"/>
                </a:solidFill>
                <a:latin typeface="Avenir" panose="02000503020000020003"/>
              </a:rPr>
              <a:t> </a:t>
            </a:r>
            <a:r>
              <a:rPr lang="en-US" sz="2400" dirty="0" err="1">
                <a:solidFill>
                  <a:srgbClr val="7F7F7F"/>
                </a:solidFill>
                <a:latin typeface="Avenir" panose="02000503020000020003"/>
              </a:rPr>
              <a:t>koli</a:t>
            </a:r>
            <a:r>
              <a:rPr lang="en-US" sz="2400" dirty="0">
                <a:solidFill>
                  <a:srgbClr val="7F7F7F"/>
                </a:solidFill>
                <a:latin typeface="Avenir" panose="02000503020000020003"/>
              </a:rPr>
              <a:t> </a:t>
            </a:r>
            <a:r>
              <a:rPr lang="en-US" sz="2400" dirty="0" err="1">
                <a:solidFill>
                  <a:srgbClr val="7F7F7F"/>
                </a:solidFill>
                <a:latin typeface="Avenir" panose="02000503020000020003"/>
              </a:rPr>
              <a:t>prej</a:t>
            </a:r>
            <a:r>
              <a:rPr lang="en-US" sz="2400" dirty="0">
                <a:solidFill>
                  <a:srgbClr val="7F7F7F"/>
                </a:solidFill>
                <a:latin typeface="Avenir" panose="02000503020000020003"/>
              </a:rPr>
              <a:t> </a:t>
            </a:r>
            <a:r>
              <a:rPr lang="en-US" sz="2400" dirty="0" err="1">
                <a:solidFill>
                  <a:srgbClr val="7F7F7F"/>
                </a:solidFill>
                <a:latin typeface="Avenir" panose="02000503020000020003"/>
              </a:rPr>
              <a:t>soočajo</a:t>
            </a:r>
            <a:r>
              <a:rPr lang="sl-SI" sz="2400" dirty="0">
                <a:solidFill>
                  <a:srgbClr val="7F7F7F"/>
                </a:solidFill>
                <a:latin typeface="Avenir" panose="02000503020000020003"/>
              </a:rPr>
              <a:t> </a:t>
            </a:r>
            <a:r>
              <a:rPr lang="en-US" sz="2400" dirty="0">
                <a:solidFill>
                  <a:srgbClr val="7F7F7F"/>
                </a:solidFill>
                <a:latin typeface="Avenir" panose="02000503020000020003"/>
              </a:rPr>
              <a:t>s</a:t>
            </a:r>
            <a:r>
              <a:rPr lang="sl-SI" sz="2400" dirty="0">
                <a:solidFill>
                  <a:srgbClr val="7F7F7F"/>
                </a:solidFill>
                <a:latin typeface="Avenir" panose="02000503020000020003"/>
              </a:rPr>
              <a:t> </a:t>
            </a:r>
            <a:r>
              <a:rPr lang="en-US" sz="2400" dirty="0" err="1">
                <a:solidFill>
                  <a:srgbClr val="E43794"/>
                </a:solidFill>
                <a:latin typeface="Avenir" panose="02000503020000020003"/>
              </a:rPr>
              <a:t>pomenom</a:t>
            </a:r>
            <a:r>
              <a:rPr lang="en-US" sz="2400" dirty="0">
                <a:solidFill>
                  <a:srgbClr val="E43794"/>
                </a:solidFill>
                <a:latin typeface="Avenir" panose="02000503020000020003"/>
              </a:rPr>
              <a:t> </a:t>
            </a:r>
            <a:r>
              <a:rPr lang="en-US" sz="2400" dirty="0" err="1">
                <a:solidFill>
                  <a:srgbClr val="E43794"/>
                </a:solidFill>
                <a:latin typeface="Avenir" panose="02000503020000020003"/>
              </a:rPr>
              <a:t>digitalne</a:t>
            </a:r>
            <a:r>
              <a:rPr lang="en-US" sz="2400" dirty="0">
                <a:solidFill>
                  <a:srgbClr val="E43794"/>
                </a:solidFill>
                <a:latin typeface="Avenir" panose="02000503020000020003"/>
              </a:rPr>
              <a:t> </a:t>
            </a:r>
            <a:r>
              <a:rPr lang="en-US" sz="2400" dirty="0" err="1">
                <a:solidFill>
                  <a:srgbClr val="E43794"/>
                </a:solidFill>
                <a:latin typeface="Avenir" panose="02000503020000020003"/>
              </a:rPr>
              <a:t>strategije</a:t>
            </a:r>
            <a:r>
              <a:rPr lang="en-US" sz="2400" dirty="0">
                <a:solidFill>
                  <a:srgbClr val="7F7F7F"/>
                </a:solidFill>
                <a:latin typeface="Avenir" panose="02000503020000020003"/>
              </a:rPr>
              <a:t> ne </a:t>
            </a:r>
            <a:r>
              <a:rPr lang="sl-SI" sz="2400" dirty="0">
                <a:solidFill>
                  <a:srgbClr val="7F7F7F"/>
                </a:solidFill>
                <a:latin typeface="Avenir" panose="02000503020000020003"/>
              </a:rPr>
              <a:t>le</a:t>
            </a:r>
            <a:r>
              <a:rPr lang="en-US" sz="2400" dirty="0">
                <a:solidFill>
                  <a:srgbClr val="7F7F7F"/>
                </a:solidFill>
                <a:latin typeface="Avenir" panose="02000503020000020003"/>
              </a:rPr>
              <a:t> za </a:t>
            </a:r>
            <a:r>
              <a:rPr lang="en-US" sz="2400" dirty="0" err="1">
                <a:solidFill>
                  <a:srgbClr val="7F7F7F"/>
                </a:solidFill>
                <a:latin typeface="Avenir" panose="02000503020000020003"/>
              </a:rPr>
              <a:t>ohranjanje</a:t>
            </a:r>
            <a:r>
              <a:rPr lang="en-US" sz="2400" dirty="0">
                <a:solidFill>
                  <a:srgbClr val="7F7F7F"/>
                </a:solidFill>
                <a:latin typeface="Avenir" panose="02000503020000020003"/>
              </a:rPr>
              <a:t>, </a:t>
            </a:r>
            <a:r>
              <a:rPr lang="en-US" sz="2400" dirty="0" err="1">
                <a:solidFill>
                  <a:srgbClr val="7F7F7F"/>
                </a:solidFill>
                <a:latin typeface="Avenir" panose="02000503020000020003"/>
              </a:rPr>
              <a:t>ampak</a:t>
            </a:r>
            <a:r>
              <a:rPr lang="en-US" sz="2400" dirty="0">
                <a:solidFill>
                  <a:srgbClr val="7F7F7F"/>
                </a:solidFill>
                <a:latin typeface="Avenir" panose="02000503020000020003"/>
              </a:rPr>
              <a:t> </a:t>
            </a:r>
            <a:r>
              <a:rPr lang="en-US" sz="2400" dirty="0" err="1">
                <a:solidFill>
                  <a:srgbClr val="7F7F7F"/>
                </a:solidFill>
                <a:latin typeface="Avenir" panose="02000503020000020003"/>
              </a:rPr>
              <a:t>tudi</a:t>
            </a:r>
            <a:r>
              <a:rPr lang="en-US" sz="2400" dirty="0">
                <a:solidFill>
                  <a:srgbClr val="7F7F7F"/>
                </a:solidFill>
                <a:latin typeface="Avenir" panose="02000503020000020003"/>
              </a:rPr>
              <a:t> za </a:t>
            </a:r>
            <a:r>
              <a:rPr lang="en-US" sz="2400" dirty="0" err="1">
                <a:solidFill>
                  <a:srgbClr val="7F7F7F"/>
                </a:solidFill>
                <a:latin typeface="Avenir" panose="02000503020000020003"/>
              </a:rPr>
              <a:t>promocijo</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kulturne</a:t>
            </a:r>
            <a:r>
              <a:rPr lang="en-US" sz="2400" dirty="0">
                <a:solidFill>
                  <a:srgbClr val="7F7F7F"/>
                </a:solidFill>
                <a:latin typeface="Avenir" panose="02000503020000020003"/>
              </a:rPr>
              <a:t> </a:t>
            </a:r>
            <a:r>
              <a:rPr lang="en-US" sz="2400" dirty="0" err="1">
                <a:solidFill>
                  <a:srgbClr val="7F7F7F"/>
                </a:solidFill>
                <a:latin typeface="Avenir" panose="02000503020000020003"/>
              </a:rPr>
              <a:t>dediščine</a:t>
            </a:r>
            <a:r>
              <a:rPr lang="en-US" sz="2400" dirty="0">
                <a:solidFill>
                  <a:srgbClr val="7F7F7F"/>
                </a:solidFill>
                <a:latin typeface="Avenir" panose="02000503020000020003"/>
              </a:rPr>
              <a:t>.</a:t>
            </a:r>
          </a:p>
        </p:txBody>
      </p:sp>
    </p:spTree>
    <p:extLst>
      <p:ext uri="{BB962C8B-B14F-4D97-AF65-F5344CB8AC3E}">
        <p14:creationId xmlns:p14="http://schemas.microsoft.com/office/powerpoint/2010/main" val="2990601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16</a:t>
            </a:fld>
            <a:endParaRPr lang="fr-CA" dirty="0"/>
          </a:p>
        </p:txBody>
      </p:sp>
      <p:sp>
        <p:nvSpPr>
          <p:cNvPr id="5" name="Text Placeholder 4">
            <a:extLst>
              <a:ext uri="{FF2B5EF4-FFF2-40B4-BE49-F238E27FC236}">
                <a16:creationId xmlns:a16="http://schemas.microsoft.com/office/drawing/2014/main" id="{62EF7AB8-4ED6-4501-8192-F4D029DAE5BE}"/>
              </a:ext>
            </a:extLst>
          </p:cNvPr>
          <p:cNvSpPr>
            <a:spLocks noGrp="1"/>
          </p:cNvSpPr>
          <p:nvPr>
            <p:ph type="body" sz="quarter" idx="15"/>
          </p:nvPr>
        </p:nvSpPr>
        <p:spPr>
          <a:xfrm>
            <a:off x="232401" y="962286"/>
            <a:ext cx="11260668" cy="631527"/>
          </a:xfrm>
        </p:spPr>
        <p:txBody>
          <a:bodyPr/>
          <a:lstStyle/>
          <a:p>
            <a:r>
              <a:rPr lang="en-US" sz="3600" dirty="0"/>
              <a:t>Digital</a:t>
            </a:r>
            <a:r>
              <a:rPr lang="sl-SI" sz="3600" dirty="0"/>
              <a:t>no</a:t>
            </a:r>
            <a:r>
              <a:rPr lang="en-US" sz="3600" dirty="0"/>
              <a:t>: ne </a:t>
            </a:r>
            <a:r>
              <a:rPr lang="en-US" sz="3600" dirty="0" err="1"/>
              <a:t>orodje</a:t>
            </a:r>
            <a:r>
              <a:rPr lang="en-US" sz="3600" dirty="0"/>
              <a:t>, </a:t>
            </a:r>
            <a:r>
              <a:rPr lang="sl-SI" sz="3600" dirty="0"/>
              <a:t>temveč </a:t>
            </a:r>
            <a:r>
              <a:rPr lang="en-US" sz="3600" dirty="0" err="1"/>
              <a:t>obzorje</a:t>
            </a:r>
            <a:endParaRPr lang="el-GR" dirty="0"/>
          </a:p>
          <a:p>
            <a:endParaRPr lang="el-GR" dirty="0"/>
          </a:p>
        </p:txBody>
      </p:sp>
      <p:sp>
        <p:nvSpPr>
          <p:cNvPr id="3" name="Rectangle 2">
            <a:extLst>
              <a:ext uri="{FF2B5EF4-FFF2-40B4-BE49-F238E27FC236}">
                <a16:creationId xmlns:a16="http://schemas.microsoft.com/office/drawing/2014/main" id="{26C03C40-4EFE-4C79-A8C6-D24BF7EFEBB9}"/>
              </a:ext>
            </a:extLst>
          </p:cNvPr>
          <p:cNvSpPr/>
          <p:nvPr/>
        </p:nvSpPr>
        <p:spPr>
          <a:xfrm>
            <a:off x="232401" y="1773498"/>
            <a:ext cx="11557656" cy="4524315"/>
          </a:xfrm>
          <a:prstGeom prst="rect">
            <a:avLst/>
          </a:prstGeom>
        </p:spPr>
        <p:txBody>
          <a:bodyPr wrap="square">
            <a:spAutoFit/>
          </a:bodyPr>
          <a:lstStyle/>
          <a:p>
            <a:pPr lvl="0" algn="just">
              <a:buClr>
                <a:schemeClr val="dk1"/>
              </a:buClr>
              <a:buSzPts val="1100"/>
            </a:pPr>
            <a:r>
              <a:rPr lang="en-US" sz="2400" dirty="0">
                <a:solidFill>
                  <a:srgbClr val="7F7F7F"/>
                </a:solidFill>
                <a:latin typeface="Avenir" panose="02000503020000020003"/>
              </a:rPr>
              <a:t>Na </a:t>
            </a:r>
            <a:r>
              <a:rPr lang="en-US" sz="2400" dirty="0" err="1">
                <a:solidFill>
                  <a:srgbClr val="7F7F7F"/>
                </a:solidFill>
                <a:latin typeface="Avenir" panose="02000503020000020003"/>
              </a:rPr>
              <a:t>splošno</a:t>
            </a:r>
            <a:r>
              <a:rPr lang="en-US" sz="2400" dirty="0">
                <a:solidFill>
                  <a:srgbClr val="7F7F7F"/>
                </a:solidFill>
                <a:latin typeface="Avenir" panose="02000503020000020003"/>
              </a:rPr>
              <a:t> se </a:t>
            </a:r>
            <a:r>
              <a:rPr lang="en-US" sz="2400" dirty="0" err="1">
                <a:solidFill>
                  <a:srgbClr val="7F7F7F"/>
                </a:solidFill>
                <a:latin typeface="Avenir" panose="02000503020000020003"/>
              </a:rPr>
              <a:t>digitizacija</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kulturne</a:t>
            </a:r>
            <a:r>
              <a:rPr lang="en-US" sz="2400" dirty="0">
                <a:solidFill>
                  <a:srgbClr val="7F7F7F"/>
                </a:solidFill>
                <a:latin typeface="Avenir" panose="02000503020000020003"/>
              </a:rPr>
              <a:t> </a:t>
            </a:r>
            <a:r>
              <a:rPr lang="en-US" sz="2400" dirty="0" err="1">
                <a:solidFill>
                  <a:srgbClr val="7F7F7F"/>
                </a:solidFill>
                <a:latin typeface="Avenir" panose="02000503020000020003"/>
              </a:rPr>
              <a:t>dediščine</a:t>
            </a:r>
            <a:r>
              <a:rPr lang="en-US" sz="2400" dirty="0">
                <a:solidFill>
                  <a:srgbClr val="7F7F7F"/>
                </a:solidFill>
                <a:latin typeface="Avenir" panose="02000503020000020003"/>
              </a:rPr>
              <a:t> </a:t>
            </a:r>
            <a:r>
              <a:rPr lang="en-US" sz="2400" dirty="0" err="1">
                <a:solidFill>
                  <a:srgbClr val="7F7F7F"/>
                </a:solidFill>
                <a:latin typeface="Avenir" panose="02000503020000020003"/>
              </a:rPr>
              <a:t>nanaša</a:t>
            </a:r>
            <a:r>
              <a:rPr lang="sl-SI" sz="2400" dirty="0">
                <a:solidFill>
                  <a:srgbClr val="7F7F7F"/>
                </a:solidFill>
                <a:latin typeface="Avenir" panose="02000503020000020003"/>
              </a:rPr>
              <a:t> na</a:t>
            </a:r>
            <a:r>
              <a:rPr lang="en-US" sz="2400" dirty="0">
                <a:solidFill>
                  <a:srgbClr val="7F7F7F"/>
                </a:solidFill>
                <a:latin typeface="Avenir" panose="02000503020000020003"/>
              </a:rPr>
              <a:t> </a:t>
            </a:r>
            <a:r>
              <a:rPr lang="en-US" sz="2400" dirty="0" err="1">
                <a:solidFill>
                  <a:srgbClr val="E43794"/>
                </a:solidFill>
                <a:latin typeface="Avenir" panose="02000503020000020003"/>
              </a:rPr>
              <a:t>uporabo</a:t>
            </a:r>
            <a:r>
              <a:rPr lang="en-US" sz="2400" dirty="0">
                <a:solidFill>
                  <a:srgbClr val="E43794"/>
                </a:solidFill>
                <a:latin typeface="Avenir" panose="02000503020000020003"/>
              </a:rPr>
              <a:t> </a:t>
            </a:r>
            <a:r>
              <a:rPr lang="en-US" sz="2400" dirty="0" err="1">
                <a:solidFill>
                  <a:srgbClr val="E43794"/>
                </a:solidFill>
                <a:latin typeface="Avenir" panose="02000503020000020003"/>
              </a:rPr>
              <a:t>digitalnih</a:t>
            </a:r>
            <a:r>
              <a:rPr lang="en-US" sz="2400" dirty="0">
                <a:solidFill>
                  <a:srgbClr val="E43794"/>
                </a:solidFill>
                <a:latin typeface="Avenir" panose="02000503020000020003"/>
              </a:rPr>
              <a:t> </a:t>
            </a:r>
            <a:r>
              <a:rPr lang="en-US" sz="2400" dirty="0" err="1">
                <a:solidFill>
                  <a:srgbClr val="E43794"/>
                </a:solidFill>
                <a:latin typeface="Avenir" panose="02000503020000020003"/>
              </a:rPr>
              <a:t>tehnologij</a:t>
            </a:r>
            <a:r>
              <a:rPr lang="en-US" sz="2400" dirty="0">
                <a:solidFill>
                  <a:srgbClr val="E43794"/>
                </a:solidFill>
                <a:latin typeface="Avenir" panose="02000503020000020003"/>
              </a:rPr>
              <a:t>, ki </a:t>
            </a:r>
            <a:r>
              <a:rPr lang="en-US" sz="2400" dirty="0" err="1">
                <a:solidFill>
                  <a:srgbClr val="E43794"/>
                </a:solidFill>
                <a:latin typeface="Avenir" panose="02000503020000020003"/>
              </a:rPr>
              <a:t>omogočajo</a:t>
            </a:r>
            <a:r>
              <a:rPr lang="en-US" sz="2400" dirty="0">
                <a:solidFill>
                  <a:srgbClr val="E43794"/>
                </a:solidFill>
                <a:latin typeface="Avenir" panose="02000503020000020003"/>
              </a:rPr>
              <a:t>, da so </a:t>
            </a:r>
            <a:r>
              <a:rPr lang="en-US" sz="2400" dirty="0" err="1">
                <a:solidFill>
                  <a:srgbClr val="E43794"/>
                </a:solidFill>
                <a:latin typeface="Avenir" panose="02000503020000020003"/>
              </a:rPr>
              <a:t>predmeti</a:t>
            </a:r>
            <a:r>
              <a:rPr lang="en-US" sz="2400" dirty="0">
                <a:solidFill>
                  <a:srgbClr val="E43794"/>
                </a:solidFill>
                <a:latin typeface="Avenir" panose="02000503020000020003"/>
              </a:rPr>
              <a:t> in </a:t>
            </a:r>
            <a:r>
              <a:rPr lang="en-US" sz="2400" dirty="0" err="1">
                <a:solidFill>
                  <a:srgbClr val="E43794"/>
                </a:solidFill>
                <a:latin typeface="Avenir" panose="02000503020000020003"/>
              </a:rPr>
              <a:t>storitve</a:t>
            </a:r>
            <a:r>
              <a:rPr lang="en-US" sz="2400" dirty="0">
                <a:solidFill>
                  <a:srgbClr val="E43794"/>
                </a:solidFill>
                <a:latin typeface="Avenir" panose="02000503020000020003"/>
              </a:rPr>
              <a:t> </a:t>
            </a:r>
            <a:r>
              <a:rPr lang="en-US" sz="2400" dirty="0" err="1">
                <a:solidFill>
                  <a:srgbClr val="E43794"/>
                </a:solidFill>
                <a:latin typeface="Avenir" panose="02000503020000020003"/>
              </a:rPr>
              <a:t>kulturne</a:t>
            </a:r>
            <a:r>
              <a:rPr lang="en-US" sz="2400" dirty="0">
                <a:solidFill>
                  <a:srgbClr val="E43794"/>
                </a:solidFill>
                <a:latin typeface="Avenir" panose="02000503020000020003"/>
              </a:rPr>
              <a:t> </a:t>
            </a:r>
            <a:r>
              <a:rPr lang="en-US" sz="2400" dirty="0" err="1">
                <a:solidFill>
                  <a:srgbClr val="E43794"/>
                </a:solidFill>
                <a:latin typeface="Avenir" panose="02000503020000020003"/>
              </a:rPr>
              <a:t>dediščine</a:t>
            </a:r>
            <a:r>
              <a:rPr lang="en-US" sz="2400" dirty="0">
                <a:solidFill>
                  <a:srgbClr val="E43794"/>
                </a:solidFill>
                <a:latin typeface="Avenir" panose="02000503020000020003"/>
              </a:rPr>
              <a:t> </a:t>
            </a:r>
            <a:r>
              <a:rPr lang="en-US" sz="2400" dirty="0" err="1">
                <a:solidFill>
                  <a:srgbClr val="E43794"/>
                </a:solidFill>
                <a:latin typeface="Avenir" panose="02000503020000020003"/>
              </a:rPr>
              <a:t>na</a:t>
            </a:r>
            <a:r>
              <a:rPr lang="en-US" sz="2400" dirty="0">
                <a:solidFill>
                  <a:srgbClr val="E43794"/>
                </a:solidFill>
                <a:latin typeface="Avenir" panose="02000503020000020003"/>
              </a:rPr>
              <a:t> </a:t>
            </a:r>
            <a:r>
              <a:rPr lang="en-US" sz="2400" dirty="0" err="1">
                <a:solidFill>
                  <a:srgbClr val="E43794"/>
                </a:solidFill>
                <a:latin typeface="Avenir" panose="02000503020000020003"/>
              </a:rPr>
              <a:t>voljo</a:t>
            </a:r>
            <a:r>
              <a:rPr lang="en-US" sz="2400" dirty="0">
                <a:solidFill>
                  <a:srgbClr val="E43794"/>
                </a:solidFill>
                <a:latin typeface="Avenir" panose="02000503020000020003"/>
              </a:rPr>
              <a:t> v </a:t>
            </a:r>
            <a:r>
              <a:rPr lang="en-US" sz="2400" dirty="0" err="1">
                <a:solidFill>
                  <a:srgbClr val="E43794"/>
                </a:solidFill>
                <a:latin typeface="Avenir" panose="02000503020000020003"/>
              </a:rPr>
              <a:t>digitalni</a:t>
            </a:r>
            <a:r>
              <a:rPr lang="en-US" sz="2400" dirty="0">
                <a:solidFill>
                  <a:srgbClr val="E43794"/>
                </a:solidFill>
                <a:latin typeface="Avenir" panose="02000503020000020003"/>
              </a:rPr>
              <a:t> </a:t>
            </a:r>
            <a:r>
              <a:rPr lang="en-US" sz="2400" dirty="0" err="1">
                <a:solidFill>
                  <a:srgbClr val="E43794"/>
                </a:solidFill>
                <a:latin typeface="Avenir" panose="02000503020000020003"/>
              </a:rPr>
              <a:t>obliki</a:t>
            </a:r>
            <a:r>
              <a:rPr lang="en-US" sz="2400" dirty="0">
                <a:solidFill>
                  <a:srgbClr val="E43794"/>
                </a:solidFill>
                <a:latin typeface="Avenir" panose="02000503020000020003"/>
              </a:rPr>
              <a:t>.</a:t>
            </a:r>
            <a:r>
              <a:rPr lang="en-US" sz="2400" dirty="0">
                <a:solidFill>
                  <a:srgbClr val="7F7F7F"/>
                </a:solidFill>
                <a:latin typeface="Avenir" panose="02000503020000020003"/>
              </a:rPr>
              <a:t> </a:t>
            </a:r>
            <a:r>
              <a:rPr lang="pl-PL" sz="2400" dirty="0">
                <a:solidFill>
                  <a:srgbClr val="7F7F7F"/>
                </a:solidFill>
                <a:latin typeface="Avenir" panose="02000503020000020003"/>
              </a:rPr>
              <a:t>Ta pristop se lahko uporablja za</a:t>
            </a:r>
            <a:r>
              <a:rPr lang="en-US" sz="2400" dirty="0">
                <a:solidFill>
                  <a:srgbClr val="7F7F7F"/>
                </a:solidFill>
                <a:latin typeface="Avenir" panose="02000503020000020003"/>
              </a:rPr>
              <a:t> </a:t>
            </a:r>
            <a:r>
              <a:rPr lang="en-US" sz="2400" dirty="0" err="1">
                <a:solidFill>
                  <a:srgbClr val="E43794"/>
                </a:solidFill>
                <a:latin typeface="Avenir" panose="02000503020000020003"/>
              </a:rPr>
              <a:t>različne</a:t>
            </a:r>
            <a:r>
              <a:rPr lang="en-US" sz="2400" dirty="0">
                <a:solidFill>
                  <a:srgbClr val="E43794"/>
                </a:solidFill>
                <a:latin typeface="Avenir" panose="02000503020000020003"/>
              </a:rPr>
              <a:t> </a:t>
            </a:r>
            <a:r>
              <a:rPr lang="en-US" sz="2400" dirty="0" err="1">
                <a:solidFill>
                  <a:srgbClr val="E43794"/>
                </a:solidFill>
                <a:latin typeface="Avenir" panose="02000503020000020003"/>
              </a:rPr>
              <a:t>vidike</a:t>
            </a:r>
            <a:r>
              <a:rPr lang="sl-SI" sz="2400" dirty="0">
                <a:solidFill>
                  <a:srgbClr val="E43794"/>
                </a:solidFill>
                <a:latin typeface="Avenir" panose="02000503020000020003"/>
              </a:rPr>
              <a:t>,</a:t>
            </a:r>
            <a:r>
              <a:rPr lang="en-US" sz="2400" dirty="0">
                <a:solidFill>
                  <a:srgbClr val="E43794"/>
                </a:solidFill>
                <a:latin typeface="Avenir" panose="02000503020000020003"/>
              </a:rPr>
              <a:t> </a:t>
            </a:r>
            <a:r>
              <a:rPr lang="en-US" sz="2400" dirty="0" err="1">
                <a:solidFill>
                  <a:srgbClr val="7F7F7F"/>
                </a:solidFill>
                <a:latin typeface="Avenir" panose="02000503020000020003"/>
              </a:rPr>
              <a:t>kot</a:t>
            </a:r>
            <a:r>
              <a:rPr lang="en-US" sz="2400" dirty="0">
                <a:solidFill>
                  <a:srgbClr val="7F7F7F"/>
                </a:solidFill>
                <a:latin typeface="Avenir" panose="02000503020000020003"/>
              </a:rPr>
              <a:t> so</a:t>
            </a:r>
            <a:r>
              <a:rPr lang="sl-SI" sz="2400" dirty="0">
                <a:solidFill>
                  <a:srgbClr val="7F7F7F"/>
                </a:solidFill>
              </a:rPr>
              <a:t>:</a:t>
            </a:r>
          </a:p>
          <a:p>
            <a:pPr lvl="0" algn="just">
              <a:buClr>
                <a:schemeClr val="dk1"/>
              </a:buClr>
              <a:buSzPts val="1100"/>
            </a:pPr>
            <a:endParaRPr lang="sl-SI" sz="2400" dirty="0">
              <a:solidFill>
                <a:srgbClr val="7F7F7F"/>
              </a:solidFill>
            </a:endParaRPr>
          </a:p>
          <a:p>
            <a:pPr marL="342900" lvl="0" indent="-342900" algn="just">
              <a:buClr>
                <a:schemeClr val="dk1"/>
              </a:buClr>
              <a:buSzPts val="1100"/>
              <a:buFont typeface="Arial" panose="020B0604020202020204" pitchFamily="34" charset="0"/>
              <a:buChar char="•"/>
            </a:pPr>
            <a:r>
              <a:rPr lang="en-US" sz="2400" dirty="0" err="1">
                <a:solidFill>
                  <a:srgbClr val="7F7F7F"/>
                </a:solidFill>
                <a:latin typeface="Avenir" panose="02000503020000020003"/>
              </a:rPr>
              <a:t>katalogizacija</a:t>
            </a:r>
            <a:r>
              <a:rPr lang="en-US" sz="2400" dirty="0">
                <a:solidFill>
                  <a:srgbClr val="7F7F7F"/>
                </a:solidFill>
                <a:latin typeface="Avenir" panose="02000503020000020003"/>
              </a:rPr>
              <a:t>, </a:t>
            </a:r>
            <a:endParaRPr lang="sl-SI" sz="2400" dirty="0">
              <a:solidFill>
                <a:srgbClr val="7F7F7F"/>
              </a:solidFill>
            </a:endParaRPr>
          </a:p>
          <a:p>
            <a:pPr marL="342900" lvl="0" indent="-342900" algn="just">
              <a:buClr>
                <a:schemeClr val="dk1"/>
              </a:buClr>
              <a:buSzPts val="1100"/>
              <a:buFont typeface="Arial" panose="020B0604020202020204" pitchFamily="34" charset="0"/>
              <a:buChar char="•"/>
            </a:pPr>
            <a:r>
              <a:rPr lang="en-US" sz="2400" dirty="0" err="1">
                <a:solidFill>
                  <a:srgbClr val="7F7F7F"/>
                </a:solidFill>
                <a:latin typeface="Avenir" panose="02000503020000020003"/>
              </a:rPr>
              <a:t>ohranjanje</a:t>
            </a:r>
            <a:r>
              <a:rPr lang="en-US" sz="2400" dirty="0">
                <a:solidFill>
                  <a:srgbClr val="7F7F7F"/>
                </a:solidFill>
                <a:latin typeface="Avenir" panose="02000503020000020003"/>
              </a:rPr>
              <a:t>, </a:t>
            </a:r>
            <a:endParaRPr lang="sl-SI" sz="2400" dirty="0">
              <a:solidFill>
                <a:srgbClr val="7F7F7F"/>
              </a:solidFill>
            </a:endParaRPr>
          </a:p>
          <a:p>
            <a:pPr marL="342900" lvl="0" indent="-342900" algn="just">
              <a:buClr>
                <a:schemeClr val="dk1"/>
              </a:buClr>
              <a:buSzPts val="1100"/>
              <a:buFont typeface="Arial" panose="020B0604020202020204" pitchFamily="34" charset="0"/>
              <a:buChar char="•"/>
            </a:pPr>
            <a:r>
              <a:rPr lang="en-US" sz="2400" dirty="0" err="1">
                <a:solidFill>
                  <a:srgbClr val="7F7F7F"/>
                </a:solidFill>
                <a:latin typeface="Avenir" panose="02000503020000020003"/>
              </a:rPr>
              <a:t>izobraževanje</a:t>
            </a:r>
            <a:r>
              <a:rPr lang="en-US" sz="2400" dirty="0">
                <a:solidFill>
                  <a:srgbClr val="7F7F7F"/>
                </a:solidFill>
                <a:latin typeface="Avenir" panose="02000503020000020003"/>
              </a:rPr>
              <a:t>, </a:t>
            </a:r>
            <a:endParaRPr lang="sl-SI" sz="2400" dirty="0">
              <a:solidFill>
                <a:srgbClr val="7F7F7F"/>
              </a:solidFill>
            </a:endParaRPr>
          </a:p>
          <a:p>
            <a:pPr marL="342900" lvl="0" indent="-342900" algn="just">
              <a:buClr>
                <a:schemeClr val="dk1"/>
              </a:buClr>
              <a:buSzPts val="1100"/>
              <a:buFont typeface="Arial" panose="020B0604020202020204" pitchFamily="34" charset="0"/>
              <a:buChar char="•"/>
            </a:pPr>
            <a:r>
              <a:rPr lang="en-US" sz="2400" dirty="0" err="1">
                <a:solidFill>
                  <a:srgbClr val="7F7F7F"/>
                </a:solidFill>
                <a:latin typeface="Avenir" panose="02000503020000020003"/>
              </a:rPr>
              <a:t>raziskave</a:t>
            </a:r>
            <a:r>
              <a:rPr lang="en-US" sz="2400" dirty="0">
                <a:solidFill>
                  <a:srgbClr val="7F7F7F"/>
                </a:solidFill>
                <a:latin typeface="Avenir" panose="02000503020000020003"/>
              </a:rPr>
              <a:t>, </a:t>
            </a:r>
            <a:endParaRPr lang="sl-SI" sz="2400" dirty="0">
              <a:solidFill>
                <a:srgbClr val="7F7F7F"/>
              </a:solidFill>
            </a:endParaRPr>
          </a:p>
          <a:p>
            <a:pPr marL="342900" lvl="0" indent="-342900" algn="just">
              <a:buClr>
                <a:schemeClr val="dk1"/>
              </a:buClr>
              <a:buSzPts val="1100"/>
              <a:buFont typeface="Arial" panose="020B0604020202020204" pitchFamily="34" charset="0"/>
              <a:buChar char="•"/>
            </a:pPr>
            <a:r>
              <a:rPr lang="en-US" sz="2400" dirty="0" err="1">
                <a:solidFill>
                  <a:srgbClr val="7F7F7F"/>
                </a:solidFill>
                <a:latin typeface="Avenir" panose="02000503020000020003"/>
              </a:rPr>
              <a:t>komunikacija</a:t>
            </a:r>
            <a:r>
              <a:rPr lang="en-US" sz="2400" dirty="0">
                <a:solidFill>
                  <a:srgbClr val="7F7F7F"/>
                </a:solidFill>
                <a:latin typeface="Avenir" panose="02000503020000020003"/>
              </a:rPr>
              <a:t>, </a:t>
            </a:r>
            <a:endParaRPr lang="sl-SI" sz="2400" dirty="0">
              <a:solidFill>
                <a:srgbClr val="7F7F7F"/>
              </a:solidFill>
            </a:endParaRPr>
          </a:p>
          <a:p>
            <a:pPr marL="342900" lvl="0" indent="-342900" algn="just">
              <a:buClr>
                <a:schemeClr val="dk1"/>
              </a:buClr>
              <a:buSzPts val="1100"/>
              <a:buFont typeface="Arial" panose="020B0604020202020204" pitchFamily="34" charset="0"/>
              <a:buChar char="•"/>
            </a:pPr>
            <a:r>
              <a:rPr lang="en-US" sz="2400" dirty="0" err="1">
                <a:solidFill>
                  <a:srgbClr val="7F7F7F"/>
                </a:solidFill>
                <a:latin typeface="Avenir" panose="02000503020000020003"/>
              </a:rPr>
              <a:t>razširjanje</a:t>
            </a:r>
            <a:r>
              <a:rPr lang="en-US" sz="2400" dirty="0">
                <a:solidFill>
                  <a:srgbClr val="7F7F7F"/>
                </a:solidFill>
                <a:latin typeface="Avenir" panose="02000503020000020003"/>
              </a:rPr>
              <a:t> in </a:t>
            </a:r>
            <a:r>
              <a:rPr lang="en-US" sz="2400" dirty="0" err="1">
                <a:solidFill>
                  <a:srgbClr val="7F7F7F"/>
                </a:solidFill>
                <a:latin typeface="Avenir" panose="02000503020000020003"/>
              </a:rPr>
              <a:t>vključevanje</a:t>
            </a:r>
            <a:r>
              <a:rPr lang="en-US" sz="2400" dirty="0">
                <a:solidFill>
                  <a:srgbClr val="7F7F7F"/>
                </a:solidFill>
                <a:latin typeface="Avenir" panose="02000503020000020003"/>
              </a:rPr>
              <a:t> </a:t>
            </a:r>
            <a:r>
              <a:rPr lang="en-US" sz="2400" dirty="0" err="1">
                <a:solidFill>
                  <a:srgbClr val="7F7F7F"/>
                </a:solidFill>
                <a:latin typeface="Avenir" panose="02000503020000020003"/>
              </a:rPr>
              <a:t>občinstva</a:t>
            </a:r>
            <a:r>
              <a:rPr lang="en-US" sz="2400" dirty="0">
                <a:solidFill>
                  <a:srgbClr val="7F7F7F"/>
                </a:solidFill>
                <a:latin typeface="Avenir" panose="02000503020000020003"/>
              </a:rPr>
              <a:t>, </a:t>
            </a:r>
            <a:endParaRPr lang="sl-SI" sz="2400" dirty="0">
              <a:solidFill>
                <a:srgbClr val="7F7F7F"/>
              </a:solidFill>
            </a:endParaRPr>
          </a:p>
          <a:p>
            <a:pPr lvl="0" algn="just">
              <a:buClr>
                <a:schemeClr val="dk1"/>
              </a:buClr>
              <a:buSzPts val="1100"/>
            </a:pPr>
            <a:endParaRPr lang="sl-SI" sz="2400" dirty="0">
              <a:solidFill>
                <a:srgbClr val="7F7F7F"/>
              </a:solidFill>
            </a:endParaRPr>
          </a:p>
          <a:p>
            <a:pPr lvl="0" algn="just">
              <a:buClr>
                <a:schemeClr val="dk1"/>
              </a:buClr>
              <a:buSzPts val="1100"/>
            </a:pPr>
            <a:r>
              <a:rPr lang="en-US" sz="2400" dirty="0">
                <a:solidFill>
                  <a:srgbClr val="7F7F7F"/>
                </a:solidFill>
                <a:latin typeface="Avenir" panose="02000503020000020003"/>
              </a:rPr>
              <a:t>ki </a:t>
            </a:r>
            <a:r>
              <a:rPr lang="en-US" sz="2400" dirty="0" err="1">
                <a:solidFill>
                  <a:srgbClr val="7F7F7F"/>
                </a:solidFill>
                <a:latin typeface="Avenir" panose="02000503020000020003"/>
              </a:rPr>
              <a:t>imajo</a:t>
            </a:r>
            <a:r>
              <a:rPr lang="en-US" sz="2400" dirty="0">
                <a:solidFill>
                  <a:srgbClr val="7F7F7F"/>
                </a:solidFill>
                <a:latin typeface="Avenir" panose="02000503020000020003"/>
              </a:rPr>
              <a:t> </a:t>
            </a:r>
            <a:r>
              <a:rPr lang="en-US" sz="2400" dirty="0" err="1">
                <a:solidFill>
                  <a:srgbClr val="7F7F7F"/>
                </a:solidFill>
                <a:latin typeface="Avenir" panose="02000503020000020003"/>
              </a:rPr>
              <a:t>lahko</a:t>
            </a:r>
            <a:r>
              <a:rPr lang="en-US" sz="2400" dirty="0">
                <a:solidFill>
                  <a:srgbClr val="7F7F7F"/>
                </a:solidFill>
                <a:latin typeface="Avenir" panose="02000503020000020003"/>
              </a:rPr>
              <a:t> </a:t>
            </a:r>
            <a:r>
              <a:rPr lang="en-US" sz="2400" dirty="0" err="1">
                <a:solidFill>
                  <a:srgbClr val="7F7F7F"/>
                </a:solidFill>
                <a:latin typeface="Avenir" panose="02000503020000020003"/>
              </a:rPr>
              <a:t>koristi</a:t>
            </a:r>
            <a:r>
              <a:rPr lang="en-US" sz="2400" dirty="0">
                <a:solidFill>
                  <a:srgbClr val="7F7F7F"/>
                </a:solidFill>
                <a:latin typeface="Avenir" panose="02000503020000020003"/>
              </a:rPr>
              <a:t> od </a:t>
            </a:r>
            <a:r>
              <a:rPr lang="en-US" sz="2400" dirty="0" err="1">
                <a:solidFill>
                  <a:srgbClr val="7F7F7F"/>
                </a:solidFill>
                <a:latin typeface="Avenir" panose="02000503020000020003"/>
              </a:rPr>
              <a:t>uporabe</a:t>
            </a:r>
            <a:r>
              <a:rPr lang="en-US" sz="2400" dirty="0">
                <a:solidFill>
                  <a:srgbClr val="7F7F7F"/>
                </a:solidFill>
                <a:latin typeface="Avenir" panose="02000503020000020003"/>
              </a:rPr>
              <a:t> </a:t>
            </a:r>
            <a:r>
              <a:rPr lang="en-US" sz="2400" dirty="0" err="1">
                <a:solidFill>
                  <a:srgbClr val="7F7F7F"/>
                </a:solidFill>
                <a:latin typeface="Avenir" panose="02000503020000020003"/>
              </a:rPr>
              <a:t>novih</a:t>
            </a:r>
            <a:r>
              <a:rPr lang="en-US" sz="2400" dirty="0">
                <a:solidFill>
                  <a:srgbClr val="7F7F7F"/>
                </a:solidFill>
                <a:latin typeface="Avenir" panose="02000503020000020003"/>
              </a:rPr>
              <a:t> </a:t>
            </a:r>
            <a:r>
              <a:rPr lang="en-US" sz="2400" dirty="0" err="1">
                <a:solidFill>
                  <a:srgbClr val="7F7F7F"/>
                </a:solidFill>
                <a:latin typeface="Avenir" panose="02000503020000020003"/>
              </a:rPr>
              <a:t>tehnologij</a:t>
            </a:r>
            <a:r>
              <a:rPr lang="en-US" sz="2400" dirty="0">
                <a:solidFill>
                  <a:srgbClr val="7F7F7F"/>
                </a:solidFill>
                <a:latin typeface="Avenir" panose="02000503020000020003"/>
              </a:rPr>
              <a:t> za </a:t>
            </a:r>
            <a:r>
              <a:rPr lang="en-US" sz="2400" dirty="0" err="1">
                <a:solidFill>
                  <a:srgbClr val="7F7F7F"/>
                </a:solidFill>
                <a:latin typeface="Avenir" panose="02000503020000020003"/>
              </a:rPr>
              <a:t>doseganje</a:t>
            </a:r>
            <a:r>
              <a:rPr lang="en-US" sz="2400" dirty="0">
                <a:solidFill>
                  <a:srgbClr val="7F7F7F"/>
                </a:solidFill>
                <a:latin typeface="Avenir" panose="02000503020000020003"/>
              </a:rPr>
              <a:t> </a:t>
            </a:r>
            <a:r>
              <a:rPr lang="en-US" sz="2400" dirty="0" err="1">
                <a:solidFill>
                  <a:srgbClr val="7F7F7F"/>
                </a:solidFill>
                <a:latin typeface="Avenir" panose="02000503020000020003"/>
              </a:rPr>
              <a:t>novih</a:t>
            </a:r>
            <a:r>
              <a:rPr lang="en-US" sz="2400" dirty="0">
                <a:solidFill>
                  <a:srgbClr val="7F7F7F"/>
                </a:solidFill>
                <a:latin typeface="Avenir" panose="02000503020000020003"/>
              </a:rPr>
              <a:t> </a:t>
            </a:r>
            <a:r>
              <a:rPr lang="en-US" sz="2400" dirty="0" err="1">
                <a:solidFill>
                  <a:srgbClr val="7F7F7F"/>
                </a:solidFill>
                <a:latin typeface="Avenir" panose="02000503020000020003"/>
              </a:rPr>
              <a:t>ciljev</a:t>
            </a:r>
            <a:r>
              <a:rPr lang="en-US" sz="2400" dirty="0">
                <a:solidFill>
                  <a:srgbClr val="7F7F7F"/>
                </a:solidFill>
                <a:latin typeface="Avenir" panose="02000503020000020003"/>
              </a:rPr>
              <a:t>. </a:t>
            </a:r>
          </a:p>
        </p:txBody>
      </p:sp>
    </p:spTree>
    <p:extLst>
      <p:ext uri="{BB962C8B-B14F-4D97-AF65-F5344CB8AC3E}">
        <p14:creationId xmlns:p14="http://schemas.microsoft.com/office/powerpoint/2010/main" val="143219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17</a:t>
            </a:fld>
            <a:endParaRPr lang="fr-CA" dirty="0"/>
          </a:p>
        </p:txBody>
      </p:sp>
      <p:sp>
        <p:nvSpPr>
          <p:cNvPr id="9" name="Rectangle 8">
            <a:extLst>
              <a:ext uri="{FF2B5EF4-FFF2-40B4-BE49-F238E27FC236}">
                <a16:creationId xmlns:a16="http://schemas.microsoft.com/office/drawing/2014/main" id="{5B6F3E5B-2756-4B40-B5C0-EE81E87F88C3}"/>
              </a:ext>
            </a:extLst>
          </p:cNvPr>
          <p:cNvSpPr/>
          <p:nvPr/>
        </p:nvSpPr>
        <p:spPr>
          <a:xfrm>
            <a:off x="232401" y="1724990"/>
            <a:ext cx="11493933" cy="3416320"/>
          </a:xfrm>
          <a:prstGeom prst="rect">
            <a:avLst/>
          </a:prstGeom>
        </p:spPr>
        <p:txBody>
          <a:bodyPr wrap="square" numCol="1">
            <a:spAutoFit/>
          </a:bodyPr>
          <a:lstStyle/>
          <a:p>
            <a:pPr lvl="0" algn="just">
              <a:buClr>
                <a:schemeClr val="dk1"/>
              </a:buClr>
              <a:buSzPts val="1100"/>
            </a:pPr>
            <a:r>
              <a:rPr lang="en-US" sz="2400" dirty="0" err="1">
                <a:solidFill>
                  <a:srgbClr val="7F7F7F"/>
                </a:solidFill>
                <a:latin typeface="Avenir" panose="02000503020000020003"/>
              </a:rPr>
              <a:t>Pri</a:t>
            </a:r>
            <a:r>
              <a:rPr lang="en-US" sz="2400" dirty="0">
                <a:solidFill>
                  <a:srgbClr val="7F7F7F"/>
                </a:solidFill>
                <a:latin typeface="Avenir" panose="02000503020000020003"/>
              </a:rPr>
              <a:t> </a:t>
            </a:r>
            <a:r>
              <a:rPr lang="en-US" sz="2400" dirty="0" err="1">
                <a:solidFill>
                  <a:srgbClr val="7F7F7F"/>
                </a:solidFill>
                <a:latin typeface="Avenir" panose="02000503020000020003"/>
              </a:rPr>
              <a:t>prehodu</a:t>
            </a:r>
            <a:r>
              <a:rPr lang="en-US" sz="2400" dirty="0">
                <a:solidFill>
                  <a:srgbClr val="7F7F7F"/>
                </a:solidFill>
                <a:latin typeface="Avenir" panose="02000503020000020003"/>
              </a:rPr>
              <a:t> v </a:t>
            </a:r>
            <a:r>
              <a:rPr lang="en-US" sz="2400" dirty="0" err="1">
                <a:solidFill>
                  <a:srgbClr val="7F7F7F"/>
                </a:solidFill>
                <a:latin typeface="Avenir" panose="02000503020000020003"/>
              </a:rPr>
              <a:t>digitalni</a:t>
            </a:r>
            <a:r>
              <a:rPr lang="en-US" sz="2400" dirty="0">
                <a:solidFill>
                  <a:srgbClr val="7F7F7F"/>
                </a:solidFill>
                <a:latin typeface="Avenir" panose="02000503020000020003"/>
              </a:rPr>
              <a:t> </a:t>
            </a:r>
            <a:r>
              <a:rPr lang="en-US" sz="2400" dirty="0" err="1">
                <a:solidFill>
                  <a:srgbClr val="7F7F7F"/>
                </a:solidFill>
                <a:latin typeface="Avenir" panose="02000503020000020003"/>
              </a:rPr>
              <a:t>svet</a:t>
            </a:r>
            <a:r>
              <a:rPr lang="en-US" sz="2400" dirty="0">
                <a:solidFill>
                  <a:srgbClr val="7F7F7F"/>
                </a:solidFill>
                <a:latin typeface="Avenir" panose="02000503020000020003"/>
              </a:rPr>
              <a:t> ne </a:t>
            </a:r>
            <a:r>
              <a:rPr lang="en-US" sz="2400" dirty="0" err="1">
                <a:solidFill>
                  <a:srgbClr val="7F7F7F"/>
                </a:solidFill>
                <a:latin typeface="Avenir" panose="02000503020000020003"/>
              </a:rPr>
              <a:t>gre</a:t>
            </a:r>
            <a:r>
              <a:rPr lang="en-US" sz="2400" dirty="0">
                <a:solidFill>
                  <a:srgbClr val="7F7F7F"/>
                </a:solidFill>
                <a:latin typeface="Avenir" panose="02000503020000020003"/>
              </a:rPr>
              <a:t> le za </a:t>
            </a:r>
            <a:r>
              <a:rPr lang="en-US" sz="2400" dirty="0" err="1">
                <a:solidFill>
                  <a:srgbClr val="7F7F7F"/>
                </a:solidFill>
                <a:latin typeface="Avenir" panose="02000503020000020003"/>
              </a:rPr>
              <a:t>prenos</a:t>
            </a:r>
            <a:r>
              <a:rPr lang="en-US" sz="2400" dirty="0">
                <a:solidFill>
                  <a:srgbClr val="7F7F7F"/>
                </a:solidFill>
                <a:latin typeface="Avenir" panose="02000503020000020003"/>
              </a:rPr>
              <a:t> </a:t>
            </a:r>
            <a:r>
              <a:rPr lang="en-US" sz="2400" dirty="0" err="1">
                <a:solidFill>
                  <a:srgbClr val="7F7F7F"/>
                </a:solidFill>
                <a:latin typeface="Avenir" panose="02000503020000020003"/>
              </a:rPr>
              <a:t>obstoječih</a:t>
            </a:r>
            <a:r>
              <a:rPr lang="en-US" sz="2400" dirty="0">
                <a:solidFill>
                  <a:srgbClr val="7F7F7F"/>
                </a:solidFill>
                <a:latin typeface="Avenir" panose="02000503020000020003"/>
              </a:rPr>
              <a:t> </a:t>
            </a:r>
            <a:r>
              <a:rPr lang="en-US" sz="2400" dirty="0" err="1">
                <a:solidFill>
                  <a:srgbClr val="7F7F7F"/>
                </a:solidFill>
                <a:latin typeface="Avenir" panose="02000503020000020003"/>
              </a:rPr>
              <a:t>izkušenj</a:t>
            </a:r>
            <a:r>
              <a:rPr lang="en-US" sz="2400" dirty="0">
                <a:solidFill>
                  <a:srgbClr val="7F7F7F"/>
                </a:solidFill>
                <a:latin typeface="Avenir" panose="02000503020000020003"/>
              </a:rPr>
              <a:t> v </a:t>
            </a:r>
            <a:r>
              <a:rPr lang="en-US" sz="2400" dirty="0" err="1">
                <a:solidFill>
                  <a:srgbClr val="7F7F7F"/>
                </a:solidFill>
                <a:latin typeface="Avenir" panose="02000503020000020003"/>
              </a:rPr>
              <a:t>nov</a:t>
            </a:r>
            <a:r>
              <a:rPr lang="en-US" sz="2400" dirty="0">
                <a:solidFill>
                  <a:srgbClr val="7F7F7F"/>
                </a:solidFill>
                <a:latin typeface="Avenir" panose="02000503020000020003"/>
              </a:rPr>
              <a:t> </a:t>
            </a:r>
            <a:r>
              <a:rPr lang="en-US" sz="2400" dirty="0" err="1">
                <a:solidFill>
                  <a:srgbClr val="7F7F7F"/>
                </a:solidFill>
                <a:latin typeface="Avenir" panose="02000503020000020003"/>
              </a:rPr>
              <a:t>digitalni</a:t>
            </a:r>
            <a:r>
              <a:rPr lang="en-US" sz="2400" dirty="0">
                <a:solidFill>
                  <a:srgbClr val="7F7F7F"/>
                </a:solidFill>
                <a:latin typeface="Avenir" panose="02000503020000020003"/>
              </a:rPr>
              <a:t> format </a:t>
            </a:r>
            <a:r>
              <a:rPr lang="en-US" sz="2400" dirty="0" err="1">
                <a:solidFill>
                  <a:srgbClr val="7F7F7F"/>
                </a:solidFill>
                <a:latin typeface="Avenir" panose="02000503020000020003"/>
              </a:rPr>
              <a:t>ali</a:t>
            </a:r>
            <a:r>
              <a:rPr lang="en-US" sz="2400" dirty="0">
                <a:solidFill>
                  <a:srgbClr val="7F7F7F"/>
                </a:solidFill>
                <a:latin typeface="Avenir" panose="02000503020000020003"/>
              </a:rPr>
              <a:t> </a:t>
            </a:r>
            <a:r>
              <a:rPr lang="en-US" sz="2400" dirty="0" err="1">
                <a:solidFill>
                  <a:srgbClr val="7F7F7F"/>
                </a:solidFill>
                <a:latin typeface="Avenir" panose="02000503020000020003"/>
              </a:rPr>
              <a:t>medij</a:t>
            </a:r>
            <a:r>
              <a:rPr lang="en-US" sz="2400" dirty="0">
                <a:solidFill>
                  <a:srgbClr val="7F7F7F"/>
                </a:solidFill>
                <a:latin typeface="Avenir" panose="02000503020000020003"/>
              </a:rPr>
              <a:t>, </a:t>
            </a:r>
            <a:r>
              <a:rPr lang="en-US" sz="2400" dirty="0" err="1">
                <a:solidFill>
                  <a:srgbClr val="7F7F7F"/>
                </a:solidFill>
                <a:latin typeface="Avenir" panose="02000503020000020003"/>
              </a:rPr>
              <a:t>temveč</a:t>
            </a:r>
            <a:r>
              <a:rPr lang="en-US" sz="2400" dirty="0">
                <a:solidFill>
                  <a:srgbClr val="7F7F7F"/>
                </a:solidFill>
                <a:latin typeface="Avenir" panose="02000503020000020003"/>
              </a:rPr>
              <a:t> </a:t>
            </a:r>
            <a:r>
              <a:rPr lang="en-US" sz="2400" dirty="0" err="1">
                <a:solidFill>
                  <a:srgbClr val="7F7F7F"/>
                </a:solidFill>
                <a:latin typeface="Avenir" panose="02000503020000020003"/>
              </a:rPr>
              <a:t>predvsem</a:t>
            </a:r>
            <a:r>
              <a:rPr lang="en-US" sz="2400" dirty="0">
                <a:solidFill>
                  <a:srgbClr val="7F7F7F"/>
                </a:solidFill>
                <a:latin typeface="Avenir" panose="02000503020000020003"/>
              </a:rPr>
              <a:t> za </a:t>
            </a:r>
            <a:r>
              <a:rPr lang="en-US" sz="2400" dirty="0" err="1">
                <a:solidFill>
                  <a:srgbClr val="7F7F7F"/>
                </a:solidFill>
                <a:latin typeface="Avenir" panose="02000503020000020003"/>
              </a:rPr>
              <a:t>preoblikovanje</a:t>
            </a:r>
            <a:r>
              <a:rPr lang="en-US" sz="2400" dirty="0">
                <a:solidFill>
                  <a:srgbClr val="7F7F7F"/>
                </a:solidFill>
                <a:latin typeface="Avenir" panose="02000503020000020003"/>
              </a:rPr>
              <a:t> </a:t>
            </a:r>
            <a:r>
              <a:rPr lang="en-US" sz="2400" dirty="0" err="1">
                <a:solidFill>
                  <a:srgbClr val="7F7F7F"/>
                </a:solidFill>
                <a:latin typeface="Avenir" panose="02000503020000020003"/>
              </a:rPr>
              <a:t>teh</a:t>
            </a:r>
            <a:r>
              <a:rPr lang="en-US" sz="2400" dirty="0">
                <a:solidFill>
                  <a:srgbClr val="7F7F7F"/>
                </a:solidFill>
                <a:latin typeface="Avenir" panose="02000503020000020003"/>
              </a:rPr>
              <a:t> </a:t>
            </a:r>
            <a:r>
              <a:rPr lang="en-US" sz="2400" dirty="0" err="1">
                <a:solidFill>
                  <a:srgbClr val="7F7F7F"/>
                </a:solidFill>
                <a:latin typeface="Avenir" panose="02000503020000020003"/>
              </a:rPr>
              <a:t>izkušenj</a:t>
            </a:r>
            <a:r>
              <a:rPr lang="en-US" sz="2400" dirty="0">
                <a:solidFill>
                  <a:srgbClr val="7F7F7F"/>
                </a:solidFill>
                <a:latin typeface="Avenir" panose="02000503020000020003"/>
              </a:rPr>
              <a:t>, da bi</a:t>
            </a:r>
            <a:r>
              <a:rPr lang="sl-SI" sz="2400" dirty="0">
                <a:solidFill>
                  <a:srgbClr val="7F7F7F"/>
                </a:solidFill>
                <a:latin typeface="Avenir" panose="02000503020000020003"/>
              </a:rPr>
              <a:t> </a:t>
            </a:r>
            <a:r>
              <a:rPr lang="en-US" sz="2400" dirty="0" err="1">
                <a:solidFill>
                  <a:srgbClr val="E43794"/>
                </a:solidFill>
                <a:latin typeface="Avenir" panose="02000503020000020003"/>
              </a:rPr>
              <a:t>ustvarili</a:t>
            </a:r>
            <a:r>
              <a:rPr lang="en-US" sz="2400" dirty="0">
                <a:solidFill>
                  <a:srgbClr val="E43794"/>
                </a:solidFill>
                <a:latin typeface="Avenir" panose="02000503020000020003"/>
              </a:rPr>
              <a:t> </a:t>
            </a:r>
            <a:r>
              <a:rPr lang="en-US" sz="2400" dirty="0" err="1">
                <a:solidFill>
                  <a:srgbClr val="E43794"/>
                </a:solidFill>
                <a:latin typeface="Avenir" panose="02000503020000020003"/>
              </a:rPr>
              <a:t>nove</a:t>
            </a:r>
            <a:r>
              <a:rPr lang="en-US" sz="2400" dirty="0">
                <a:solidFill>
                  <a:srgbClr val="E43794"/>
                </a:solidFill>
                <a:latin typeface="Avenir" panose="02000503020000020003"/>
              </a:rPr>
              <a:t> </a:t>
            </a:r>
            <a:r>
              <a:rPr lang="en-US" sz="2400" dirty="0" err="1">
                <a:solidFill>
                  <a:srgbClr val="E43794"/>
                </a:solidFill>
                <a:latin typeface="Avenir" panose="02000503020000020003"/>
              </a:rPr>
              <a:t>poglobljene</a:t>
            </a:r>
            <a:r>
              <a:rPr lang="en-US" sz="2400" dirty="0">
                <a:solidFill>
                  <a:srgbClr val="E43794"/>
                </a:solidFill>
                <a:latin typeface="Avenir" panose="02000503020000020003"/>
              </a:rPr>
              <a:t> </a:t>
            </a:r>
            <a:r>
              <a:rPr lang="en-US" sz="2400" dirty="0" err="1">
                <a:solidFill>
                  <a:srgbClr val="E43794"/>
                </a:solidFill>
                <a:latin typeface="Avenir" panose="02000503020000020003"/>
              </a:rPr>
              <a:t>načine</a:t>
            </a:r>
            <a:r>
              <a:rPr lang="en-US" sz="2400" dirty="0">
                <a:solidFill>
                  <a:srgbClr val="E43794"/>
                </a:solidFill>
                <a:latin typeface="Avenir" panose="02000503020000020003"/>
              </a:rPr>
              <a:t> </a:t>
            </a:r>
            <a:r>
              <a:rPr lang="en-US" sz="2400" dirty="0" err="1">
                <a:solidFill>
                  <a:srgbClr val="E43794"/>
                </a:solidFill>
                <a:latin typeface="Avenir" panose="02000503020000020003"/>
              </a:rPr>
              <a:t>interakcije</a:t>
            </a:r>
            <a:r>
              <a:rPr lang="en-US" sz="2400" dirty="0">
                <a:solidFill>
                  <a:srgbClr val="E43794"/>
                </a:solidFill>
                <a:latin typeface="Avenir" panose="02000503020000020003"/>
              </a:rPr>
              <a:t> in </a:t>
            </a:r>
            <a:r>
              <a:rPr lang="en-US" sz="2400" dirty="0" err="1">
                <a:solidFill>
                  <a:srgbClr val="E43794"/>
                </a:solidFill>
                <a:latin typeface="Avenir" panose="02000503020000020003"/>
              </a:rPr>
              <a:t>doživljanja</a:t>
            </a:r>
            <a:r>
              <a:rPr lang="en-US" sz="2400" dirty="0">
                <a:solidFill>
                  <a:srgbClr val="E43794"/>
                </a:solidFill>
                <a:latin typeface="Avenir" panose="02000503020000020003"/>
              </a:rPr>
              <a:t> </a:t>
            </a:r>
            <a:r>
              <a:rPr lang="en-US" sz="2400" dirty="0" err="1">
                <a:solidFill>
                  <a:srgbClr val="E43794"/>
                </a:solidFill>
                <a:latin typeface="Avenir" panose="02000503020000020003"/>
              </a:rPr>
              <a:t>kulture</a:t>
            </a:r>
            <a:r>
              <a:rPr lang="en-US" sz="2400" dirty="0">
                <a:solidFill>
                  <a:srgbClr val="E43794"/>
                </a:solidFill>
                <a:latin typeface="Avenir" panose="02000503020000020003"/>
              </a:rPr>
              <a:t>.</a:t>
            </a:r>
            <a:r>
              <a:rPr lang="en-US" sz="2400" dirty="0">
                <a:solidFill>
                  <a:srgbClr val="7F7F7F"/>
                </a:solidFill>
                <a:latin typeface="Avenir" panose="02000503020000020003"/>
              </a:rPr>
              <a:t> P</a:t>
            </a:r>
            <a:r>
              <a:rPr lang="sl-SI" sz="2400" dirty="0">
                <a:solidFill>
                  <a:srgbClr val="7F7F7F"/>
                </a:solidFill>
                <a:latin typeface="Avenir" panose="02000503020000020003"/>
              </a:rPr>
              <a:t>odiranje</a:t>
            </a:r>
            <a:r>
              <a:rPr lang="en-US" sz="2400" dirty="0">
                <a:solidFill>
                  <a:srgbClr val="7F7F7F"/>
                </a:solidFill>
                <a:latin typeface="Avenir" panose="02000503020000020003"/>
              </a:rPr>
              <a:t> </a:t>
            </a:r>
            <a:r>
              <a:rPr lang="en-US" sz="2400" dirty="0" err="1">
                <a:solidFill>
                  <a:srgbClr val="7F7F7F"/>
                </a:solidFill>
                <a:latin typeface="Avenir" panose="02000503020000020003"/>
              </a:rPr>
              <a:t>meja</a:t>
            </a:r>
            <a:r>
              <a:rPr lang="en-US" sz="2400" dirty="0">
                <a:solidFill>
                  <a:srgbClr val="7F7F7F"/>
                </a:solidFill>
                <a:latin typeface="Avenir" panose="02000503020000020003"/>
              </a:rPr>
              <a:t> med </a:t>
            </a:r>
            <a:r>
              <a:rPr lang="en-US" sz="2400" dirty="0" err="1">
                <a:solidFill>
                  <a:srgbClr val="7F7F7F"/>
                </a:solidFill>
                <a:latin typeface="Avenir" panose="02000503020000020003"/>
              </a:rPr>
              <a:t>novimi</a:t>
            </a:r>
            <a:r>
              <a:rPr lang="en-US" sz="2400" dirty="0">
                <a:solidFill>
                  <a:srgbClr val="7F7F7F"/>
                </a:solidFill>
                <a:latin typeface="Avenir" panose="02000503020000020003"/>
              </a:rPr>
              <a:t> </a:t>
            </a:r>
            <a:r>
              <a:rPr lang="en-US" sz="2400" dirty="0" err="1">
                <a:solidFill>
                  <a:srgbClr val="7F7F7F"/>
                </a:solidFill>
                <a:latin typeface="Avenir" panose="02000503020000020003"/>
              </a:rPr>
              <a:t>tehnologijami</a:t>
            </a:r>
            <a:r>
              <a:rPr lang="en-US" sz="2400" dirty="0">
                <a:solidFill>
                  <a:srgbClr val="7F7F7F"/>
                </a:solidFill>
                <a:latin typeface="Avenir" panose="02000503020000020003"/>
              </a:rPr>
              <a:t> in </a:t>
            </a:r>
            <a:r>
              <a:rPr lang="en-US" sz="2400" dirty="0" err="1">
                <a:solidFill>
                  <a:srgbClr val="7F7F7F"/>
                </a:solidFill>
                <a:latin typeface="Avenir" panose="02000503020000020003"/>
              </a:rPr>
              <a:t>kulturo</a:t>
            </a:r>
            <a:r>
              <a:rPr lang="en-US" sz="2400" dirty="0">
                <a:solidFill>
                  <a:srgbClr val="7F7F7F"/>
                </a:solidFill>
                <a:latin typeface="Avenir" panose="02000503020000020003"/>
              </a:rPr>
              <a:t> </a:t>
            </a:r>
            <a:r>
              <a:rPr lang="sl-SI" sz="2400" dirty="0">
                <a:solidFill>
                  <a:srgbClr val="7F7F7F"/>
                </a:solidFill>
                <a:latin typeface="Avenir" panose="02000503020000020003"/>
              </a:rPr>
              <a:t>ustvarja</a:t>
            </a:r>
            <a:r>
              <a:rPr lang="en-US" sz="2400" dirty="0">
                <a:solidFill>
                  <a:srgbClr val="7F7F7F"/>
                </a:solidFill>
                <a:latin typeface="Avenir" panose="02000503020000020003"/>
              </a:rPr>
              <a:t> </a:t>
            </a:r>
            <a:r>
              <a:rPr lang="en-US" sz="2400" dirty="0" err="1">
                <a:solidFill>
                  <a:srgbClr val="7F7F7F"/>
                </a:solidFill>
                <a:latin typeface="Avenir" panose="02000503020000020003"/>
              </a:rPr>
              <a:t>plodna</a:t>
            </a:r>
            <a:r>
              <a:rPr lang="en-US" sz="2400" dirty="0">
                <a:solidFill>
                  <a:srgbClr val="7F7F7F"/>
                </a:solidFill>
                <a:latin typeface="Avenir" panose="02000503020000020003"/>
              </a:rPr>
              <a:t> </a:t>
            </a:r>
            <a:r>
              <a:rPr lang="sl-SI" sz="2400" dirty="0">
                <a:solidFill>
                  <a:srgbClr val="7F7F7F"/>
                </a:solidFill>
                <a:latin typeface="Avenir" panose="02000503020000020003"/>
              </a:rPr>
              <a:t>tla</a:t>
            </a:r>
            <a:r>
              <a:rPr lang="en-US" sz="2400" dirty="0">
                <a:solidFill>
                  <a:srgbClr val="7F7F7F"/>
                </a:solidFill>
                <a:latin typeface="Avenir" panose="02000503020000020003"/>
              </a:rPr>
              <a:t> za </a:t>
            </a:r>
            <a:r>
              <a:rPr lang="en-US" sz="2400" dirty="0" err="1">
                <a:solidFill>
                  <a:srgbClr val="7F7F7F"/>
                </a:solidFill>
                <a:latin typeface="Avenir" panose="02000503020000020003"/>
              </a:rPr>
              <a:t>razvoj</a:t>
            </a:r>
            <a:r>
              <a:rPr lang="en-US" sz="2400" dirty="0">
                <a:solidFill>
                  <a:srgbClr val="7F7F7F"/>
                </a:solidFill>
                <a:latin typeface="Avenir" panose="02000503020000020003"/>
              </a:rPr>
              <a:t> </a:t>
            </a:r>
            <a:r>
              <a:rPr lang="en-US" sz="2400" dirty="0" err="1">
                <a:solidFill>
                  <a:srgbClr val="7F7F7F"/>
                </a:solidFill>
                <a:latin typeface="Avenir" panose="02000503020000020003"/>
              </a:rPr>
              <a:t>sektorja</a:t>
            </a:r>
            <a:r>
              <a:rPr lang="en-US" sz="2400" dirty="0">
                <a:solidFill>
                  <a:srgbClr val="7F7F7F"/>
                </a:solidFill>
                <a:latin typeface="Avenir" panose="02000503020000020003"/>
              </a:rPr>
              <a:t> </a:t>
            </a:r>
            <a:r>
              <a:rPr lang="en-US" sz="2400" dirty="0" err="1">
                <a:solidFill>
                  <a:srgbClr val="7F7F7F"/>
                </a:solidFill>
                <a:latin typeface="Avenir" panose="02000503020000020003"/>
              </a:rPr>
              <a:t>na</a:t>
            </a:r>
            <a:r>
              <a:rPr lang="en-US" sz="2400" dirty="0">
                <a:solidFill>
                  <a:srgbClr val="7F7F7F"/>
                </a:solidFill>
                <a:latin typeface="Avenir" panose="02000503020000020003"/>
              </a:rPr>
              <a:t> </a:t>
            </a:r>
            <a:r>
              <a:rPr lang="en-US" sz="2400" dirty="0" err="1">
                <a:solidFill>
                  <a:srgbClr val="7F7F7F"/>
                </a:solidFill>
                <a:latin typeface="Avenir" panose="02000503020000020003"/>
              </a:rPr>
              <a:t>več</a:t>
            </a:r>
            <a:r>
              <a:rPr lang="en-US" sz="2400" dirty="0">
                <a:solidFill>
                  <a:srgbClr val="7F7F7F"/>
                </a:solidFill>
                <a:latin typeface="Avenir" panose="02000503020000020003"/>
              </a:rPr>
              <a:t> </a:t>
            </a:r>
            <a:r>
              <a:rPr lang="en-US" sz="2400" dirty="0" err="1">
                <a:solidFill>
                  <a:srgbClr val="7F7F7F"/>
                </a:solidFill>
                <a:latin typeface="Avenir" panose="02000503020000020003"/>
              </a:rPr>
              <a:t>ravneh</a:t>
            </a:r>
            <a:r>
              <a:rPr lang="en-US" sz="2400" dirty="0">
                <a:solidFill>
                  <a:srgbClr val="7F7F7F"/>
                </a:solidFill>
                <a:latin typeface="Avenir" panose="02000503020000020003"/>
              </a:rPr>
              <a:t>.   </a:t>
            </a:r>
          </a:p>
          <a:p>
            <a:pPr lvl="0">
              <a:buClr>
                <a:schemeClr val="dk1"/>
              </a:buClr>
              <a:buSzPts val="1100"/>
            </a:pPr>
            <a:endParaRPr lang="en-US" sz="2400" dirty="0">
              <a:solidFill>
                <a:srgbClr val="7F7F7F"/>
              </a:solidFill>
              <a:latin typeface="Avenir" panose="02000503020000020003"/>
            </a:endParaRPr>
          </a:p>
          <a:p>
            <a:pPr lvl="0" algn="just">
              <a:buClr>
                <a:schemeClr val="dk1"/>
              </a:buClr>
              <a:buSzPts val="1100"/>
            </a:pPr>
            <a:r>
              <a:rPr lang="en-US" sz="2400" dirty="0" err="1">
                <a:solidFill>
                  <a:srgbClr val="7F7F7F"/>
                </a:solidFill>
                <a:latin typeface="Avenir" panose="02000503020000020003"/>
              </a:rPr>
              <a:t>Digitalna</a:t>
            </a:r>
            <a:r>
              <a:rPr lang="en-US" sz="2400" dirty="0">
                <a:solidFill>
                  <a:srgbClr val="7F7F7F"/>
                </a:solidFill>
                <a:latin typeface="Avenir" panose="02000503020000020003"/>
              </a:rPr>
              <a:t> </a:t>
            </a:r>
            <a:r>
              <a:rPr lang="en-US" sz="2400" dirty="0" err="1">
                <a:solidFill>
                  <a:srgbClr val="7F7F7F"/>
                </a:solidFill>
                <a:latin typeface="Avenir" panose="02000503020000020003"/>
              </a:rPr>
              <a:t>tehnologija</a:t>
            </a:r>
            <a:r>
              <a:rPr lang="en-US" sz="2400" dirty="0">
                <a:solidFill>
                  <a:srgbClr val="7F7F7F"/>
                </a:solidFill>
                <a:latin typeface="Avenir" panose="02000503020000020003"/>
              </a:rPr>
              <a:t> </a:t>
            </a:r>
            <a:r>
              <a:rPr lang="en-US" sz="2400" dirty="0" err="1">
                <a:solidFill>
                  <a:srgbClr val="7F7F7F"/>
                </a:solidFill>
                <a:latin typeface="Avenir" panose="02000503020000020003"/>
              </a:rPr>
              <a:t>omogoča</a:t>
            </a:r>
            <a:r>
              <a:rPr lang="en-US" sz="2400" dirty="0">
                <a:solidFill>
                  <a:srgbClr val="7F7F7F"/>
                </a:solidFill>
                <a:latin typeface="Avenir" panose="02000503020000020003"/>
              </a:rPr>
              <a:t> </a:t>
            </a:r>
            <a:r>
              <a:rPr lang="en-US" sz="2400" dirty="0" err="1">
                <a:solidFill>
                  <a:srgbClr val="7F7F7F"/>
                </a:solidFill>
                <a:latin typeface="Avenir" panose="02000503020000020003"/>
              </a:rPr>
              <a:t>dostop</a:t>
            </a:r>
            <a:r>
              <a:rPr lang="en-US" sz="2400" dirty="0">
                <a:solidFill>
                  <a:srgbClr val="7F7F7F"/>
                </a:solidFill>
                <a:latin typeface="Avenir" panose="02000503020000020003"/>
              </a:rPr>
              <a:t> do </a:t>
            </a:r>
            <a:r>
              <a:rPr lang="en-US" sz="2400" dirty="0" err="1">
                <a:solidFill>
                  <a:srgbClr val="7F7F7F"/>
                </a:solidFill>
                <a:latin typeface="Avenir" panose="02000503020000020003"/>
              </a:rPr>
              <a:t>dediščine</a:t>
            </a:r>
            <a:r>
              <a:rPr lang="en-US" sz="2400" dirty="0">
                <a:solidFill>
                  <a:srgbClr val="7F7F7F"/>
                </a:solidFill>
                <a:latin typeface="Avenir" panose="02000503020000020003"/>
              </a:rPr>
              <a:t> </a:t>
            </a:r>
            <a:r>
              <a:rPr lang="en-US" sz="2400" dirty="0" err="1">
                <a:solidFill>
                  <a:srgbClr val="7F7F7F"/>
                </a:solidFill>
                <a:latin typeface="Avenir" panose="02000503020000020003"/>
              </a:rPr>
              <a:t>širšemu</a:t>
            </a:r>
            <a:r>
              <a:rPr lang="en-US" sz="2400" dirty="0">
                <a:solidFill>
                  <a:srgbClr val="7F7F7F"/>
                </a:solidFill>
                <a:latin typeface="Avenir" panose="02000503020000020003"/>
              </a:rPr>
              <a:t> </a:t>
            </a:r>
            <a:r>
              <a:rPr lang="en-US" sz="2400" dirty="0" err="1">
                <a:solidFill>
                  <a:srgbClr val="7F7F7F"/>
                </a:solidFill>
                <a:latin typeface="Avenir" panose="02000503020000020003"/>
              </a:rPr>
              <a:t>občinstvu</a:t>
            </a:r>
            <a:r>
              <a:rPr lang="en-US" sz="2400" dirty="0">
                <a:solidFill>
                  <a:srgbClr val="7F7F7F"/>
                </a:solidFill>
                <a:latin typeface="Avenir" panose="02000503020000020003"/>
              </a:rPr>
              <a:t>, od </a:t>
            </a:r>
            <a:r>
              <a:rPr lang="en-US" sz="2400" dirty="0" err="1">
                <a:solidFill>
                  <a:srgbClr val="7F7F7F"/>
                </a:solidFill>
                <a:latin typeface="Avenir" panose="02000503020000020003"/>
              </a:rPr>
              <a:t>raziskovalcev</a:t>
            </a:r>
            <a:r>
              <a:rPr lang="en-US" sz="2400" dirty="0">
                <a:solidFill>
                  <a:srgbClr val="7F7F7F"/>
                </a:solidFill>
                <a:latin typeface="Avenir" panose="02000503020000020003"/>
              </a:rPr>
              <a:t> do </a:t>
            </a:r>
            <a:r>
              <a:rPr lang="en-US" sz="2400" dirty="0" err="1">
                <a:solidFill>
                  <a:srgbClr val="7F7F7F"/>
                </a:solidFill>
                <a:latin typeface="Avenir" panose="02000503020000020003"/>
              </a:rPr>
              <a:t>širše</a:t>
            </a:r>
            <a:r>
              <a:rPr lang="en-US" sz="2400" dirty="0">
                <a:solidFill>
                  <a:srgbClr val="7F7F7F"/>
                </a:solidFill>
                <a:latin typeface="Avenir" panose="02000503020000020003"/>
              </a:rPr>
              <a:t> </a:t>
            </a:r>
            <a:r>
              <a:rPr lang="en-US" sz="2400" dirty="0" err="1">
                <a:solidFill>
                  <a:srgbClr val="7F7F7F"/>
                </a:solidFill>
                <a:latin typeface="Avenir" panose="02000503020000020003"/>
              </a:rPr>
              <a:t>javnosti</a:t>
            </a:r>
            <a:r>
              <a:rPr lang="en-US" sz="2400" dirty="0">
                <a:solidFill>
                  <a:srgbClr val="7F7F7F"/>
                </a:solidFill>
                <a:latin typeface="Avenir" panose="02000503020000020003"/>
              </a:rPr>
              <a:t>. </a:t>
            </a:r>
            <a:r>
              <a:rPr lang="en-US" sz="2400" dirty="0" err="1">
                <a:solidFill>
                  <a:srgbClr val="7F7F7F"/>
                </a:solidFill>
                <a:latin typeface="Avenir" panose="02000503020000020003"/>
              </a:rPr>
              <a:t>Povečuje</a:t>
            </a:r>
            <a:r>
              <a:rPr lang="en-US" sz="2400" dirty="0">
                <a:solidFill>
                  <a:srgbClr val="7F7F7F"/>
                </a:solidFill>
                <a:latin typeface="Avenir" panose="02000503020000020003"/>
              </a:rPr>
              <a:t> </a:t>
            </a:r>
            <a:r>
              <a:rPr lang="en-US" sz="2400" dirty="0" err="1">
                <a:solidFill>
                  <a:srgbClr val="7F7F7F"/>
                </a:solidFill>
                <a:latin typeface="Avenir" panose="02000503020000020003"/>
              </a:rPr>
              <a:t>našo</a:t>
            </a:r>
            <a:r>
              <a:rPr lang="en-US" sz="2400" dirty="0">
                <a:solidFill>
                  <a:srgbClr val="7F7F7F"/>
                </a:solidFill>
                <a:latin typeface="Avenir" panose="02000503020000020003"/>
              </a:rPr>
              <a:t> </a:t>
            </a:r>
            <a:r>
              <a:rPr lang="en-US" sz="2400" dirty="0" err="1">
                <a:solidFill>
                  <a:srgbClr val="7F7F7F"/>
                </a:solidFill>
                <a:latin typeface="Avenir" panose="02000503020000020003"/>
              </a:rPr>
              <a:t>sposobnost</a:t>
            </a:r>
            <a:r>
              <a:rPr lang="en-US" sz="2400" dirty="0">
                <a:solidFill>
                  <a:srgbClr val="7F7F7F"/>
                </a:solidFill>
                <a:latin typeface="Avenir" panose="02000503020000020003"/>
              </a:rPr>
              <a:t> </a:t>
            </a:r>
            <a:r>
              <a:rPr lang="en-US" sz="2400" dirty="0" err="1">
                <a:solidFill>
                  <a:srgbClr val="7F7F7F"/>
                </a:solidFill>
                <a:latin typeface="Avenir" panose="02000503020000020003"/>
              </a:rPr>
              <a:t>razumevanja</a:t>
            </a:r>
            <a:r>
              <a:rPr lang="en-US" sz="2400" dirty="0">
                <a:solidFill>
                  <a:srgbClr val="7F7F7F"/>
                </a:solidFill>
                <a:latin typeface="Avenir" panose="02000503020000020003"/>
              </a:rPr>
              <a:t> </a:t>
            </a:r>
            <a:r>
              <a:rPr lang="en-US" sz="2400" dirty="0" err="1">
                <a:solidFill>
                  <a:srgbClr val="7F7F7F"/>
                </a:solidFill>
                <a:latin typeface="Avenir" panose="02000503020000020003"/>
              </a:rPr>
              <a:t>naših</a:t>
            </a:r>
            <a:r>
              <a:rPr lang="en-US" sz="2400" dirty="0">
                <a:solidFill>
                  <a:srgbClr val="7F7F7F"/>
                </a:solidFill>
                <a:latin typeface="Avenir" panose="02000503020000020003"/>
              </a:rPr>
              <a:t> kultur in </a:t>
            </a:r>
            <a:r>
              <a:rPr lang="en-US" sz="2400" dirty="0" err="1">
                <a:solidFill>
                  <a:srgbClr val="7F7F7F"/>
                </a:solidFill>
                <a:latin typeface="Avenir" panose="02000503020000020003"/>
              </a:rPr>
              <a:t>deljenja</a:t>
            </a:r>
            <a:r>
              <a:rPr lang="en-US" sz="2400" dirty="0">
                <a:solidFill>
                  <a:srgbClr val="7F7F7F"/>
                </a:solidFill>
                <a:latin typeface="Avenir" panose="02000503020000020003"/>
              </a:rPr>
              <a:t> </a:t>
            </a:r>
            <a:r>
              <a:rPr lang="en-US" sz="2400" dirty="0" err="1">
                <a:solidFill>
                  <a:srgbClr val="7F7F7F"/>
                </a:solidFill>
                <a:latin typeface="Avenir" panose="02000503020000020003"/>
              </a:rPr>
              <a:t>tega</a:t>
            </a:r>
            <a:r>
              <a:rPr lang="en-US" sz="2400" dirty="0">
                <a:solidFill>
                  <a:srgbClr val="7F7F7F"/>
                </a:solidFill>
                <a:latin typeface="Avenir" panose="02000503020000020003"/>
              </a:rPr>
              <a:t> </a:t>
            </a:r>
            <a:r>
              <a:rPr lang="en-US" sz="2400" dirty="0" err="1">
                <a:solidFill>
                  <a:srgbClr val="7F7F7F"/>
                </a:solidFill>
                <a:latin typeface="Avenir" panose="02000503020000020003"/>
              </a:rPr>
              <a:t>razumevanja</a:t>
            </a:r>
            <a:r>
              <a:rPr lang="en-US" sz="2400" dirty="0">
                <a:solidFill>
                  <a:srgbClr val="7F7F7F"/>
                </a:solidFill>
                <a:latin typeface="Avenir" panose="02000503020000020003"/>
              </a:rPr>
              <a:t>. </a:t>
            </a:r>
            <a:r>
              <a:rPr lang="en-US" sz="2400" dirty="0" err="1">
                <a:solidFill>
                  <a:srgbClr val="7F7F7F"/>
                </a:solidFill>
                <a:latin typeface="Avenir" panose="02000503020000020003"/>
              </a:rPr>
              <a:t>Spodbuja</a:t>
            </a:r>
            <a:r>
              <a:rPr lang="en-US" sz="2400" dirty="0">
                <a:solidFill>
                  <a:srgbClr val="7F7F7F"/>
                </a:solidFill>
                <a:latin typeface="Avenir" panose="02000503020000020003"/>
              </a:rPr>
              <a:t> </a:t>
            </a:r>
            <a:r>
              <a:rPr lang="en-US" sz="2400" dirty="0" err="1">
                <a:solidFill>
                  <a:srgbClr val="7F7F7F"/>
                </a:solidFill>
                <a:latin typeface="Avenir" panose="02000503020000020003"/>
              </a:rPr>
              <a:t>nove</a:t>
            </a:r>
            <a:r>
              <a:rPr lang="en-US" sz="2400" dirty="0">
                <a:solidFill>
                  <a:srgbClr val="7F7F7F"/>
                </a:solidFill>
                <a:latin typeface="Avenir" panose="02000503020000020003"/>
              </a:rPr>
              <a:t> </a:t>
            </a:r>
            <a:r>
              <a:rPr lang="en-US" sz="2400" dirty="0" err="1">
                <a:solidFill>
                  <a:srgbClr val="7F7F7F"/>
                </a:solidFill>
                <a:latin typeface="Avenir" panose="02000503020000020003"/>
              </a:rPr>
              <a:t>povezave</a:t>
            </a:r>
            <a:r>
              <a:rPr lang="en-US" sz="2400" dirty="0">
                <a:solidFill>
                  <a:srgbClr val="7F7F7F"/>
                </a:solidFill>
                <a:latin typeface="Avenir" panose="02000503020000020003"/>
              </a:rPr>
              <a:t>, ki </a:t>
            </a:r>
            <a:r>
              <a:rPr lang="en-US" sz="2400" dirty="0" err="1">
                <a:solidFill>
                  <a:srgbClr val="7F7F7F"/>
                </a:solidFill>
                <a:latin typeface="Avenir" panose="02000503020000020003"/>
              </a:rPr>
              <a:t>odpirajo</a:t>
            </a:r>
            <a:r>
              <a:rPr lang="en-US" sz="2400" dirty="0">
                <a:solidFill>
                  <a:srgbClr val="7F7F7F"/>
                </a:solidFill>
                <a:latin typeface="Avenir" panose="02000503020000020003"/>
              </a:rPr>
              <a:t> </a:t>
            </a:r>
            <a:r>
              <a:rPr lang="en-US" sz="2400" dirty="0" err="1">
                <a:solidFill>
                  <a:srgbClr val="7F7F7F"/>
                </a:solidFill>
                <a:latin typeface="Avenir" panose="02000503020000020003"/>
              </a:rPr>
              <a:t>pozitivne</a:t>
            </a:r>
            <a:r>
              <a:rPr lang="en-US" sz="2400" dirty="0">
                <a:solidFill>
                  <a:srgbClr val="7F7F7F"/>
                </a:solidFill>
                <a:latin typeface="Avenir" panose="02000503020000020003"/>
              </a:rPr>
              <a:t> </a:t>
            </a:r>
            <a:r>
              <a:rPr lang="en-US" sz="2400" dirty="0" err="1">
                <a:solidFill>
                  <a:srgbClr val="7F7F7F"/>
                </a:solidFill>
                <a:latin typeface="Avenir" panose="02000503020000020003"/>
              </a:rPr>
              <a:t>pogovore</a:t>
            </a:r>
            <a:r>
              <a:rPr lang="en-US" sz="2400" dirty="0">
                <a:solidFill>
                  <a:srgbClr val="7F7F7F"/>
                </a:solidFill>
                <a:latin typeface="Avenir" panose="02000503020000020003"/>
              </a:rPr>
              <a:t>, in </a:t>
            </a:r>
            <a:r>
              <a:rPr lang="en-US" sz="2400" dirty="0" err="1">
                <a:solidFill>
                  <a:srgbClr val="7F7F7F"/>
                </a:solidFill>
                <a:latin typeface="Avenir" panose="02000503020000020003"/>
              </a:rPr>
              <a:t>nas</a:t>
            </a:r>
            <a:r>
              <a:rPr lang="en-US" sz="2400" dirty="0">
                <a:solidFill>
                  <a:srgbClr val="7F7F7F"/>
                </a:solidFill>
                <a:latin typeface="Avenir" panose="02000503020000020003"/>
              </a:rPr>
              <a:t> </a:t>
            </a:r>
            <a:r>
              <a:rPr lang="en-US" sz="2400" dirty="0" err="1">
                <a:solidFill>
                  <a:srgbClr val="7F7F7F"/>
                </a:solidFill>
                <a:latin typeface="Avenir" panose="02000503020000020003"/>
              </a:rPr>
              <a:t>spodbuja</a:t>
            </a:r>
            <a:r>
              <a:rPr lang="en-US" sz="2400" dirty="0">
                <a:solidFill>
                  <a:srgbClr val="7F7F7F"/>
                </a:solidFill>
                <a:latin typeface="Avenir" panose="02000503020000020003"/>
              </a:rPr>
              <a:t>, da </a:t>
            </a:r>
            <a:r>
              <a:rPr lang="en-US" sz="2400" dirty="0" err="1">
                <a:solidFill>
                  <a:srgbClr val="7F7F7F"/>
                </a:solidFill>
                <a:latin typeface="Avenir" panose="02000503020000020003"/>
              </a:rPr>
              <a:t>na</a:t>
            </a:r>
            <a:r>
              <a:rPr lang="en-US" sz="2400" dirty="0">
                <a:solidFill>
                  <a:srgbClr val="7F7F7F"/>
                </a:solidFill>
                <a:latin typeface="Avenir" panose="02000503020000020003"/>
              </a:rPr>
              <a:t> stare </a:t>
            </a:r>
            <a:r>
              <a:rPr lang="en-US" sz="2400" dirty="0" err="1">
                <a:solidFill>
                  <a:srgbClr val="7F7F7F"/>
                </a:solidFill>
                <a:latin typeface="Avenir" panose="02000503020000020003"/>
              </a:rPr>
              <a:t>stvari</a:t>
            </a:r>
            <a:r>
              <a:rPr lang="en-US" sz="2400" dirty="0">
                <a:solidFill>
                  <a:srgbClr val="7F7F7F"/>
                </a:solidFill>
                <a:latin typeface="Avenir" panose="02000503020000020003"/>
              </a:rPr>
              <a:t> </a:t>
            </a:r>
            <a:r>
              <a:rPr lang="en-US" sz="2400" dirty="0" err="1">
                <a:solidFill>
                  <a:srgbClr val="7F7F7F"/>
                </a:solidFill>
                <a:latin typeface="Avenir" panose="02000503020000020003"/>
              </a:rPr>
              <a:t>pogledamo</a:t>
            </a:r>
            <a:r>
              <a:rPr lang="en-US" sz="2400" dirty="0">
                <a:solidFill>
                  <a:srgbClr val="7F7F7F"/>
                </a:solidFill>
                <a:latin typeface="Avenir" panose="02000503020000020003"/>
              </a:rPr>
              <a:t> z </a:t>
            </a:r>
            <a:r>
              <a:rPr lang="en-US" sz="2400" dirty="0" err="1">
                <a:solidFill>
                  <a:srgbClr val="7F7F7F"/>
                </a:solidFill>
                <a:latin typeface="Avenir" panose="02000503020000020003"/>
              </a:rPr>
              <a:t>novimi</a:t>
            </a:r>
            <a:r>
              <a:rPr lang="en-US" sz="2400" dirty="0">
                <a:solidFill>
                  <a:srgbClr val="7F7F7F"/>
                </a:solidFill>
                <a:latin typeface="Avenir" panose="02000503020000020003"/>
              </a:rPr>
              <a:t> </a:t>
            </a:r>
            <a:r>
              <a:rPr lang="en-US" sz="2400" dirty="0" err="1">
                <a:solidFill>
                  <a:srgbClr val="7F7F7F"/>
                </a:solidFill>
                <a:latin typeface="Avenir" panose="02000503020000020003"/>
              </a:rPr>
              <a:t>očmi</a:t>
            </a:r>
            <a:r>
              <a:rPr lang="en-US" sz="2400" dirty="0">
                <a:solidFill>
                  <a:srgbClr val="7F7F7F"/>
                </a:solidFill>
                <a:latin typeface="Avenir" panose="02000503020000020003"/>
              </a:rPr>
              <a:t>.</a:t>
            </a:r>
          </a:p>
        </p:txBody>
      </p:sp>
      <p:sp>
        <p:nvSpPr>
          <p:cNvPr id="10" name="Text Placeholder 4">
            <a:extLst>
              <a:ext uri="{FF2B5EF4-FFF2-40B4-BE49-F238E27FC236}">
                <a16:creationId xmlns:a16="http://schemas.microsoft.com/office/drawing/2014/main" id="{5D4DE2B7-3135-45F4-81B9-B63459B5A6B8}"/>
              </a:ext>
            </a:extLst>
          </p:cNvPr>
          <p:cNvSpPr txBox="1">
            <a:spLocks/>
          </p:cNvSpPr>
          <p:nvPr/>
        </p:nvSpPr>
        <p:spPr>
          <a:xfrm>
            <a:off x="232401" y="962286"/>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Digital</a:t>
            </a:r>
            <a:r>
              <a:rPr lang="sl-SI" sz="3600" dirty="0"/>
              <a:t>no</a:t>
            </a:r>
            <a:r>
              <a:rPr lang="en-US" sz="3600" dirty="0"/>
              <a:t>: ne </a:t>
            </a:r>
            <a:r>
              <a:rPr lang="en-US" sz="3600" dirty="0" err="1"/>
              <a:t>orodje</a:t>
            </a:r>
            <a:r>
              <a:rPr lang="en-US" sz="3600" dirty="0"/>
              <a:t>, </a:t>
            </a:r>
            <a:r>
              <a:rPr lang="sl-SI" sz="3600" dirty="0"/>
              <a:t>temveč </a:t>
            </a:r>
            <a:r>
              <a:rPr lang="en-US" sz="3600" dirty="0" err="1"/>
              <a:t>obzorje</a:t>
            </a:r>
            <a:endParaRPr lang="el-GR" dirty="0"/>
          </a:p>
          <a:p>
            <a:endParaRPr lang="el-GR" dirty="0"/>
          </a:p>
        </p:txBody>
      </p:sp>
    </p:spTree>
    <p:extLst>
      <p:ext uri="{BB962C8B-B14F-4D97-AF65-F5344CB8AC3E}">
        <p14:creationId xmlns:p14="http://schemas.microsoft.com/office/powerpoint/2010/main" val="3352912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7E531A-4628-4410-8B39-3F90B7AB421B}"/>
              </a:ext>
            </a:extLst>
          </p:cNvPr>
          <p:cNvSpPr>
            <a:spLocks noGrp="1"/>
          </p:cNvSpPr>
          <p:nvPr>
            <p:ph type="sldNum" sz="quarter" idx="16"/>
          </p:nvPr>
        </p:nvSpPr>
        <p:spPr/>
        <p:txBody>
          <a:bodyPr/>
          <a:lstStyle/>
          <a:p>
            <a:fld id="{9C527BFA-2C0E-4CEC-B6A5-913A56FEF4B4}" type="slidenum">
              <a:rPr lang="fr-CA" smtClean="0"/>
              <a:pPr/>
              <a:t>18</a:t>
            </a:fld>
            <a:endParaRPr lang="fr-CA" dirty="0"/>
          </a:p>
        </p:txBody>
      </p:sp>
      <p:sp>
        <p:nvSpPr>
          <p:cNvPr id="6" name="Google Shape;473;p44">
            <a:extLst>
              <a:ext uri="{FF2B5EF4-FFF2-40B4-BE49-F238E27FC236}">
                <a16:creationId xmlns:a16="http://schemas.microsoft.com/office/drawing/2014/main" id="{EC6ADBAA-E750-4F29-B812-25AB3168197E}"/>
              </a:ext>
            </a:extLst>
          </p:cNvPr>
          <p:cNvSpPr txBox="1">
            <a:spLocks/>
          </p:cNvSpPr>
          <p:nvPr/>
        </p:nvSpPr>
        <p:spPr>
          <a:xfrm>
            <a:off x="254253" y="307329"/>
            <a:ext cx="11420980" cy="4152703"/>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Font typeface="Arial"/>
              <a:buNone/>
            </a:pPr>
            <a:r>
              <a:rPr lang="en-US" sz="2400" dirty="0" err="1">
                <a:solidFill>
                  <a:srgbClr val="7F7F7F"/>
                </a:solidFill>
                <a:latin typeface="Avenir" panose="02000503020000020003"/>
              </a:rPr>
              <a:t>Digitizacija</a:t>
            </a:r>
            <a:r>
              <a:rPr lang="en-US" sz="2400" dirty="0">
                <a:solidFill>
                  <a:srgbClr val="7F7F7F"/>
                </a:solidFill>
                <a:latin typeface="Avenir" panose="02000503020000020003"/>
              </a:rPr>
              <a:t> je</a:t>
            </a:r>
            <a:r>
              <a:rPr lang="sl-SI" sz="2400" dirty="0">
                <a:solidFill>
                  <a:srgbClr val="7F7F7F"/>
                </a:solidFill>
                <a:latin typeface="Avenir" panose="02000503020000020003"/>
              </a:rPr>
              <a:t> </a:t>
            </a:r>
            <a:r>
              <a:rPr lang="en-US" sz="2400" dirty="0">
                <a:solidFill>
                  <a:srgbClr val="E43794"/>
                </a:solidFill>
                <a:latin typeface="Avenir" panose="02000503020000020003"/>
              </a:rPr>
              <a:t>za </a:t>
            </a:r>
            <a:r>
              <a:rPr lang="en-US" sz="2400" dirty="0" err="1">
                <a:solidFill>
                  <a:srgbClr val="E43794"/>
                </a:solidFill>
                <a:latin typeface="Avenir" panose="02000503020000020003"/>
              </a:rPr>
              <a:t>kulturni</a:t>
            </a:r>
            <a:r>
              <a:rPr lang="en-US" sz="2400" dirty="0">
                <a:solidFill>
                  <a:srgbClr val="E43794"/>
                </a:solidFill>
                <a:latin typeface="Avenir" panose="02000503020000020003"/>
              </a:rPr>
              <a:t> </a:t>
            </a:r>
            <a:r>
              <a:rPr lang="en-US" sz="2400" dirty="0" err="1">
                <a:solidFill>
                  <a:srgbClr val="E43794"/>
                </a:solidFill>
                <a:latin typeface="Avenir" panose="02000503020000020003"/>
              </a:rPr>
              <a:t>sektor</a:t>
            </a:r>
            <a:r>
              <a:rPr lang="en-US" sz="2400" dirty="0">
                <a:solidFill>
                  <a:srgbClr val="E43794"/>
                </a:solidFill>
                <a:latin typeface="Avenir" panose="02000503020000020003"/>
              </a:rPr>
              <a:t> </a:t>
            </a:r>
            <a:r>
              <a:rPr lang="en-US" sz="2400" dirty="0" err="1">
                <a:solidFill>
                  <a:srgbClr val="E43794"/>
                </a:solidFill>
                <a:latin typeface="Avenir" panose="02000503020000020003"/>
              </a:rPr>
              <a:t>temeljni</a:t>
            </a:r>
            <a:r>
              <a:rPr lang="en-US" sz="2400" dirty="0">
                <a:solidFill>
                  <a:srgbClr val="E43794"/>
                </a:solidFill>
                <a:latin typeface="Avenir" panose="02000503020000020003"/>
              </a:rPr>
              <a:t> </a:t>
            </a:r>
            <a:r>
              <a:rPr lang="en-US" sz="2400" dirty="0" err="1">
                <a:solidFill>
                  <a:srgbClr val="E43794"/>
                </a:solidFill>
                <a:latin typeface="Avenir" panose="02000503020000020003"/>
              </a:rPr>
              <a:t>premik</a:t>
            </a:r>
            <a:r>
              <a:rPr lang="en-US" sz="2400" dirty="0">
                <a:solidFill>
                  <a:srgbClr val="E43794"/>
                </a:solidFill>
                <a:latin typeface="Avenir" panose="02000503020000020003"/>
              </a:rPr>
              <a:t>, ki </a:t>
            </a:r>
            <a:r>
              <a:rPr lang="en-US" sz="2400" dirty="0" err="1">
                <a:solidFill>
                  <a:srgbClr val="E43794"/>
                </a:solidFill>
                <a:latin typeface="Avenir" panose="02000503020000020003"/>
              </a:rPr>
              <a:t>vključuje</a:t>
            </a:r>
            <a:r>
              <a:rPr lang="en-US" sz="2400" dirty="0">
                <a:solidFill>
                  <a:srgbClr val="E43794"/>
                </a:solidFill>
                <a:latin typeface="Avenir" panose="02000503020000020003"/>
              </a:rPr>
              <a:t> </a:t>
            </a:r>
            <a:r>
              <a:rPr lang="en-US" sz="2400" dirty="0" err="1">
                <a:solidFill>
                  <a:srgbClr val="E43794"/>
                </a:solidFill>
                <a:latin typeface="Avenir" panose="02000503020000020003"/>
              </a:rPr>
              <a:t>povsem</a:t>
            </a:r>
            <a:r>
              <a:rPr lang="en-US" sz="2400" dirty="0">
                <a:solidFill>
                  <a:srgbClr val="E43794"/>
                </a:solidFill>
                <a:latin typeface="Avenir" panose="02000503020000020003"/>
              </a:rPr>
              <a:t> nova </a:t>
            </a:r>
            <a:r>
              <a:rPr lang="en-US" sz="2400" dirty="0" err="1">
                <a:solidFill>
                  <a:srgbClr val="E43794"/>
                </a:solidFill>
                <a:latin typeface="Avenir" panose="02000503020000020003"/>
              </a:rPr>
              <a:t>znanja</a:t>
            </a:r>
            <a:r>
              <a:rPr lang="en-US" sz="2400" dirty="0">
                <a:solidFill>
                  <a:srgbClr val="E43794"/>
                </a:solidFill>
                <a:latin typeface="Avenir" panose="02000503020000020003"/>
              </a:rPr>
              <a:t> in </a:t>
            </a:r>
            <a:r>
              <a:rPr lang="en-US" sz="2400" dirty="0" err="1">
                <a:solidFill>
                  <a:srgbClr val="E43794"/>
                </a:solidFill>
                <a:latin typeface="Avenir" panose="02000503020000020003"/>
              </a:rPr>
              <a:t>spretnosti</a:t>
            </a:r>
            <a:r>
              <a:rPr lang="en-US" sz="2400" dirty="0">
                <a:solidFill>
                  <a:srgbClr val="E43794"/>
                </a:solidFill>
                <a:latin typeface="Avenir" panose="02000503020000020003"/>
              </a:rPr>
              <a:t>. </a:t>
            </a:r>
            <a:r>
              <a:rPr lang="en-US" sz="2400" dirty="0" err="1">
                <a:solidFill>
                  <a:srgbClr val="E43794"/>
                </a:solidFill>
                <a:latin typeface="Avenir" panose="02000503020000020003"/>
              </a:rPr>
              <a:t>Vendar</a:t>
            </a:r>
            <a:r>
              <a:rPr lang="en-US" sz="2400" dirty="0">
                <a:solidFill>
                  <a:srgbClr val="E43794"/>
                </a:solidFill>
                <a:latin typeface="Avenir" panose="02000503020000020003"/>
              </a:rPr>
              <a:t> se </a:t>
            </a:r>
            <a:r>
              <a:rPr lang="en-US" sz="2400" dirty="0" err="1">
                <a:solidFill>
                  <a:srgbClr val="E43794"/>
                </a:solidFill>
                <a:latin typeface="Avenir" panose="02000503020000020003"/>
              </a:rPr>
              <a:t>jih</a:t>
            </a:r>
            <a:r>
              <a:rPr lang="en-US" sz="2400" dirty="0">
                <a:solidFill>
                  <a:srgbClr val="E43794"/>
                </a:solidFill>
                <a:latin typeface="Avenir" panose="02000503020000020003"/>
              </a:rPr>
              <a:t> je </a:t>
            </a:r>
            <a:r>
              <a:rPr lang="en-US" sz="2400" dirty="0" err="1">
                <a:solidFill>
                  <a:srgbClr val="E43794"/>
                </a:solidFill>
                <a:latin typeface="Avenir" panose="02000503020000020003"/>
              </a:rPr>
              <a:t>mogoče</a:t>
            </a:r>
            <a:r>
              <a:rPr lang="en-US" sz="2400" dirty="0">
                <a:solidFill>
                  <a:srgbClr val="E43794"/>
                </a:solidFill>
                <a:latin typeface="Avenir" panose="02000503020000020003"/>
              </a:rPr>
              <a:t> </a:t>
            </a:r>
            <a:r>
              <a:rPr lang="en-US" sz="2400" dirty="0" err="1">
                <a:solidFill>
                  <a:srgbClr val="E43794"/>
                </a:solidFill>
                <a:latin typeface="Avenir" panose="02000503020000020003"/>
              </a:rPr>
              <a:t>naučiti</a:t>
            </a:r>
            <a:r>
              <a:rPr lang="en-US" sz="2400" dirty="0">
                <a:solidFill>
                  <a:srgbClr val="E43794"/>
                </a:solidFill>
                <a:latin typeface="Avenir" panose="02000503020000020003"/>
              </a:rPr>
              <a:t> in </a:t>
            </a:r>
            <a:r>
              <a:rPr lang="en-US" sz="2400" dirty="0" err="1">
                <a:solidFill>
                  <a:srgbClr val="E43794"/>
                </a:solidFill>
                <a:latin typeface="Avenir" panose="02000503020000020003"/>
              </a:rPr>
              <a:t>jih</a:t>
            </a:r>
            <a:r>
              <a:rPr lang="en-US" sz="2400" dirty="0">
                <a:solidFill>
                  <a:srgbClr val="E43794"/>
                </a:solidFill>
                <a:latin typeface="Avenir" panose="02000503020000020003"/>
              </a:rPr>
              <a:t> </a:t>
            </a:r>
            <a:r>
              <a:rPr lang="en-US" sz="2400" dirty="0" err="1">
                <a:solidFill>
                  <a:srgbClr val="E43794"/>
                </a:solidFill>
                <a:latin typeface="Avenir" panose="02000503020000020003"/>
              </a:rPr>
              <a:t>obvladati</a:t>
            </a:r>
            <a:r>
              <a:rPr lang="en-US" sz="2400" dirty="0">
                <a:solidFill>
                  <a:srgbClr val="E43794"/>
                </a:solidFill>
                <a:latin typeface="Avenir" panose="02000503020000020003"/>
              </a:rPr>
              <a:t>.</a:t>
            </a:r>
          </a:p>
          <a:p>
            <a:pPr marL="0" indent="0" algn="just">
              <a:spcBef>
                <a:spcPts val="0"/>
              </a:spcBef>
              <a:buClr>
                <a:schemeClr val="dk1"/>
              </a:buClr>
              <a:buSzPts val="1100"/>
              <a:buFont typeface="Arial"/>
              <a:buNone/>
            </a:pPr>
            <a:endParaRPr lang="en-US" sz="2400" dirty="0">
              <a:solidFill>
                <a:srgbClr val="7F7F7F"/>
              </a:solidFill>
              <a:latin typeface="Avenir" panose="02000503020000020003"/>
            </a:endParaRPr>
          </a:p>
          <a:p>
            <a:pPr marL="0" indent="0" algn="just">
              <a:spcBef>
                <a:spcPts val="0"/>
              </a:spcBef>
              <a:buClr>
                <a:schemeClr val="dk1"/>
              </a:buClr>
              <a:buSzPts val="1100"/>
              <a:buFont typeface="Arial"/>
              <a:buNone/>
            </a:pPr>
            <a:r>
              <a:rPr lang="en-US" sz="2400" dirty="0" err="1">
                <a:solidFill>
                  <a:srgbClr val="7F7F7F"/>
                </a:solidFill>
                <a:latin typeface="Avenir" panose="02000503020000020003"/>
              </a:rPr>
              <a:t>Kulturne</a:t>
            </a:r>
            <a:r>
              <a:rPr lang="en-US" sz="2400" dirty="0">
                <a:solidFill>
                  <a:srgbClr val="7F7F7F"/>
                </a:solidFill>
                <a:latin typeface="Avenir" panose="02000503020000020003"/>
              </a:rPr>
              <a:t> in </a:t>
            </a:r>
            <a:r>
              <a:rPr lang="en-US" sz="2400" dirty="0" err="1">
                <a:solidFill>
                  <a:srgbClr val="7F7F7F"/>
                </a:solidFill>
                <a:latin typeface="Avenir" panose="02000503020000020003"/>
              </a:rPr>
              <a:t>turistične</a:t>
            </a:r>
            <a:r>
              <a:rPr lang="en-US" sz="2400" dirty="0">
                <a:solidFill>
                  <a:srgbClr val="7F7F7F"/>
                </a:solidFill>
                <a:latin typeface="Avenir" panose="02000503020000020003"/>
              </a:rPr>
              <a:t> </a:t>
            </a:r>
            <a:r>
              <a:rPr lang="en-US" sz="2400" dirty="0" err="1">
                <a:solidFill>
                  <a:srgbClr val="7F7F7F"/>
                </a:solidFill>
                <a:latin typeface="Avenir" panose="02000503020000020003"/>
              </a:rPr>
              <a:t>organizacije</a:t>
            </a:r>
            <a:r>
              <a:rPr lang="en-US" sz="2400" dirty="0">
                <a:solidFill>
                  <a:srgbClr val="7F7F7F"/>
                </a:solidFill>
                <a:latin typeface="Avenir" panose="02000503020000020003"/>
              </a:rPr>
              <a:t> </a:t>
            </a:r>
            <a:r>
              <a:rPr lang="en-US" sz="2400" dirty="0" err="1">
                <a:solidFill>
                  <a:srgbClr val="7F7F7F"/>
                </a:solidFill>
                <a:latin typeface="Avenir" panose="02000503020000020003"/>
              </a:rPr>
              <a:t>morajo</a:t>
            </a:r>
            <a:r>
              <a:rPr lang="en-US" sz="2400" dirty="0">
                <a:solidFill>
                  <a:srgbClr val="7F7F7F"/>
                </a:solidFill>
                <a:latin typeface="Avenir" panose="02000503020000020003"/>
              </a:rPr>
              <a:t> </a:t>
            </a:r>
            <a:r>
              <a:rPr lang="en-US" sz="2400" dirty="0" err="1">
                <a:solidFill>
                  <a:srgbClr val="7F7F7F"/>
                </a:solidFill>
                <a:latin typeface="Avenir" panose="02000503020000020003"/>
              </a:rPr>
              <a:t>na</a:t>
            </a:r>
            <a:r>
              <a:rPr lang="en-US" sz="2400" dirty="0">
                <a:solidFill>
                  <a:srgbClr val="7F7F7F"/>
                </a:solidFill>
                <a:latin typeface="Avenir" panose="02000503020000020003"/>
              </a:rPr>
              <a:t> </a:t>
            </a:r>
            <a:r>
              <a:rPr lang="en-US" sz="2400" dirty="0" err="1">
                <a:solidFill>
                  <a:srgbClr val="7F7F7F"/>
                </a:solidFill>
                <a:latin typeface="Avenir" panose="02000503020000020003"/>
              </a:rPr>
              <a:t>tehnologijo</a:t>
            </a:r>
            <a:r>
              <a:rPr lang="en-US" sz="2400" dirty="0">
                <a:solidFill>
                  <a:srgbClr val="7F7F7F"/>
                </a:solidFill>
                <a:latin typeface="Avenir" panose="02000503020000020003"/>
              </a:rPr>
              <a:t> </a:t>
            </a:r>
            <a:r>
              <a:rPr lang="en-US" sz="2400" dirty="0" err="1">
                <a:solidFill>
                  <a:srgbClr val="7F7F7F"/>
                </a:solidFill>
                <a:latin typeface="Avenir" panose="02000503020000020003"/>
              </a:rPr>
              <a:t>gledati</a:t>
            </a:r>
            <a:r>
              <a:rPr lang="en-US" sz="2400" dirty="0">
                <a:solidFill>
                  <a:srgbClr val="7F7F7F"/>
                </a:solidFill>
                <a:latin typeface="Avenir" panose="02000503020000020003"/>
              </a:rPr>
              <a:t> </a:t>
            </a:r>
            <a:r>
              <a:rPr lang="en-US" sz="2400" dirty="0" err="1">
                <a:solidFill>
                  <a:srgbClr val="7F7F7F"/>
                </a:solidFill>
                <a:latin typeface="Avenir" panose="02000503020000020003"/>
              </a:rPr>
              <a:t>kot</a:t>
            </a:r>
            <a:r>
              <a:rPr lang="en-US" sz="2400" dirty="0">
                <a:solidFill>
                  <a:srgbClr val="7F7F7F"/>
                </a:solidFill>
                <a:latin typeface="Avenir" panose="02000503020000020003"/>
              </a:rPr>
              <a:t> </a:t>
            </a:r>
            <a:r>
              <a:rPr lang="en-US" sz="2400" dirty="0" err="1">
                <a:solidFill>
                  <a:srgbClr val="7F7F7F"/>
                </a:solidFill>
                <a:latin typeface="Avenir" panose="02000503020000020003"/>
              </a:rPr>
              <a:t>na</a:t>
            </a:r>
            <a:r>
              <a:rPr lang="en-US" sz="2400" dirty="0">
                <a:solidFill>
                  <a:srgbClr val="7F7F7F"/>
                </a:solidFill>
                <a:latin typeface="Avenir" panose="02000503020000020003"/>
              </a:rPr>
              <a:t> </a:t>
            </a:r>
            <a:r>
              <a:rPr lang="en-US" sz="2400" dirty="0" err="1">
                <a:solidFill>
                  <a:srgbClr val="7F7F7F"/>
                </a:solidFill>
                <a:latin typeface="Avenir" panose="02000503020000020003"/>
              </a:rPr>
              <a:t>pravo</a:t>
            </a:r>
            <a:r>
              <a:rPr lang="en-US" sz="2400" dirty="0">
                <a:solidFill>
                  <a:srgbClr val="7F7F7F"/>
                </a:solidFill>
                <a:latin typeface="Avenir" panose="02000503020000020003"/>
              </a:rPr>
              <a:t> </a:t>
            </a:r>
            <a:r>
              <a:rPr lang="en-US" sz="2400" dirty="0" err="1">
                <a:solidFill>
                  <a:srgbClr val="7F7F7F"/>
                </a:solidFill>
                <a:latin typeface="Avenir" panose="02000503020000020003"/>
              </a:rPr>
              <a:t>spodbudo</a:t>
            </a:r>
            <a:r>
              <a:rPr lang="en-US" sz="2400" dirty="0">
                <a:solidFill>
                  <a:srgbClr val="7F7F7F"/>
                </a:solidFill>
                <a:latin typeface="Avenir" panose="02000503020000020003"/>
              </a:rPr>
              <a:t> za </a:t>
            </a:r>
            <a:r>
              <a:rPr lang="en-US" sz="2400" dirty="0" err="1">
                <a:solidFill>
                  <a:srgbClr val="7F7F7F"/>
                </a:solidFill>
                <a:latin typeface="Avenir" panose="02000503020000020003"/>
              </a:rPr>
              <a:t>svoje</a:t>
            </a:r>
            <a:r>
              <a:rPr lang="en-US" sz="2400" dirty="0">
                <a:solidFill>
                  <a:srgbClr val="7F7F7F"/>
                </a:solidFill>
                <a:latin typeface="Avenir" panose="02000503020000020003"/>
              </a:rPr>
              <a:t> </a:t>
            </a:r>
            <a:r>
              <a:rPr lang="en-US" sz="2400" dirty="0" err="1">
                <a:solidFill>
                  <a:srgbClr val="7F7F7F"/>
                </a:solidFill>
                <a:latin typeface="Avenir" panose="02000503020000020003"/>
              </a:rPr>
              <a:t>delo</a:t>
            </a:r>
            <a:r>
              <a:rPr lang="en-US" sz="2400" dirty="0">
                <a:solidFill>
                  <a:srgbClr val="7F7F7F"/>
                </a:solidFill>
                <a:latin typeface="Avenir" panose="02000503020000020003"/>
              </a:rPr>
              <a:t>, ki </a:t>
            </a:r>
            <a:r>
              <a:rPr lang="en-US" sz="2400" dirty="0" err="1">
                <a:solidFill>
                  <a:srgbClr val="7F7F7F"/>
                </a:solidFill>
                <a:latin typeface="Avenir" panose="02000503020000020003"/>
              </a:rPr>
              <a:t>lahko</a:t>
            </a:r>
            <a:r>
              <a:rPr lang="sl-SI" sz="2400" dirty="0">
                <a:solidFill>
                  <a:srgbClr val="7F7F7F"/>
                </a:solidFill>
                <a:latin typeface="Avenir" panose="02000503020000020003"/>
              </a:rPr>
              <a:t> </a:t>
            </a:r>
            <a:r>
              <a:rPr lang="en-US" sz="2400" dirty="0" err="1">
                <a:solidFill>
                  <a:srgbClr val="E43794"/>
                </a:solidFill>
                <a:latin typeface="Avenir" panose="02000503020000020003"/>
              </a:rPr>
              <a:t>ustvari</a:t>
            </a:r>
            <a:r>
              <a:rPr lang="en-US" sz="2400" dirty="0">
                <a:solidFill>
                  <a:srgbClr val="E43794"/>
                </a:solidFill>
                <a:latin typeface="Avenir" panose="02000503020000020003"/>
              </a:rPr>
              <a:t> </a:t>
            </a:r>
            <a:r>
              <a:rPr lang="en-US" sz="2400" dirty="0" err="1">
                <a:solidFill>
                  <a:srgbClr val="E43794"/>
                </a:solidFill>
                <a:latin typeface="Avenir" panose="02000503020000020003"/>
              </a:rPr>
              <a:t>večjo</a:t>
            </a:r>
            <a:r>
              <a:rPr lang="en-US" sz="2400" dirty="0">
                <a:solidFill>
                  <a:srgbClr val="E43794"/>
                </a:solidFill>
                <a:latin typeface="Avenir" panose="02000503020000020003"/>
              </a:rPr>
              <a:t> </a:t>
            </a:r>
            <a:r>
              <a:rPr lang="en-US" sz="2400" dirty="0" err="1">
                <a:solidFill>
                  <a:srgbClr val="E43794"/>
                </a:solidFill>
                <a:latin typeface="Avenir" panose="02000503020000020003"/>
              </a:rPr>
              <a:t>vrednost</a:t>
            </a:r>
            <a:r>
              <a:rPr lang="en-US" sz="2400" dirty="0">
                <a:solidFill>
                  <a:srgbClr val="E43794"/>
                </a:solidFill>
                <a:latin typeface="Avenir" panose="02000503020000020003"/>
              </a:rPr>
              <a:t> in </a:t>
            </a:r>
            <a:r>
              <a:rPr lang="en-US" sz="2400" dirty="0" err="1">
                <a:solidFill>
                  <a:srgbClr val="E43794"/>
                </a:solidFill>
                <a:latin typeface="Avenir" panose="02000503020000020003"/>
              </a:rPr>
              <a:t>učinek</a:t>
            </a:r>
            <a:r>
              <a:rPr lang="en-US" sz="2400" dirty="0">
                <a:solidFill>
                  <a:srgbClr val="E43794"/>
                </a:solidFill>
                <a:latin typeface="Avenir" panose="02000503020000020003"/>
              </a:rPr>
              <a:t>. </a:t>
            </a:r>
          </a:p>
          <a:p>
            <a:pPr marL="0" indent="0" algn="just">
              <a:spcBef>
                <a:spcPts val="0"/>
              </a:spcBef>
              <a:buClr>
                <a:schemeClr val="dk1"/>
              </a:buClr>
              <a:buSzPts val="1100"/>
              <a:buFont typeface="Arial"/>
              <a:buNone/>
            </a:pPr>
            <a:endParaRPr lang="en-US" sz="2400" dirty="0">
              <a:solidFill>
                <a:srgbClr val="7F7F7F"/>
              </a:solidFill>
              <a:latin typeface="Avenir" panose="02000503020000020003"/>
            </a:endParaRPr>
          </a:p>
          <a:p>
            <a:pPr marL="0" indent="0" algn="just">
              <a:spcBef>
                <a:spcPts val="0"/>
              </a:spcBef>
              <a:buClr>
                <a:schemeClr val="dk1"/>
              </a:buClr>
              <a:buSzPts val="1100"/>
              <a:buFont typeface="Arial"/>
              <a:buNone/>
            </a:pPr>
            <a:r>
              <a:rPr lang="en-US" sz="2400" dirty="0" err="1">
                <a:solidFill>
                  <a:srgbClr val="7F7F7F"/>
                </a:solidFill>
                <a:latin typeface="Avenir" panose="02000503020000020003"/>
              </a:rPr>
              <a:t>Digitizacija</a:t>
            </a:r>
            <a:r>
              <a:rPr lang="en-US" sz="2400" dirty="0">
                <a:solidFill>
                  <a:srgbClr val="7F7F7F"/>
                </a:solidFill>
                <a:latin typeface="Avenir" panose="02000503020000020003"/>
              </a:rPr>
              <a:t> je </a:t>
            </a:r>
            <a:r>
              <a:rPr lang="en-US" sz="2400" dirty="0" err="1">
                <a:solidFill>
                  <a:srgbClr val="7F7F7F"/>
                </a:solidFill>
                <a:latin typeface="Avenir" panose="02000503020000020003"/>
              </a:rPr>
              <a:t>dolgoročen</a:t>
            </a:r>
            <a:r>
              <a:rPr lang="en-US" sz="2400" dirty="0">
                <a:solidFill>
                  <a:srgbClr val="7F7F7F"/>
                </a:solidFill>
                <a:latin typeface="Avenir" panose="02000503020000020003"/>
              </a:rPr>
              <a:t> </a:t>
            </a:r>
            <a:r>
              <a:rPr lang="en-US" sz="2400" dirty="0" err="1">
                <a:solidFill>
                  <a:srgbClr val="7F7F7F"/>
                </a:solidFill>
                <a:latin typeface="Avenir" panose="02000503020000020003"/>
              </a:rPr>
              <a:t>proces</a:t>
            </a:r>
            <a:r>
              <a:rPr lang="en-US" sz="2400" dirty="0">
                <a:solidFill>
                  <a:srgbClr val="7F7F7F"/>
                </a:solidFill>
                <a:latin typeface="Avenir" panose="02000503020000020003"/>
              </a:rPr>
              <a:t>, ki se </a:t>
            </a:r>
            <a:r>
              <a:rPr lang="en-US" sz="2400" dirty="0" err="1">
                <a:solidFill>
                  <a:srgbClr val="7F7F7F"/>
                </a:solidFill>
                <a:latin typeface="Avenir" panose="02000503020000020003"/>
              </a:rPr>
              <a:t>lahko</a:t>
            </a:r>
            <a:r>
              <a:rPr lang="en-US" sz="2400" dirty="0">
                <a:solidFill>
                  <a:srgbClr val="7F7F7F"/>
                </a:solidFill>
                <a:latin typeface="Avenir" panose="02000503020000020003"/>
              </a:rPr>
              <a:t> </a:t>
            </a:r>
            <a:r>
              <a:rPr lang="en-US" sz="2400" dirty="0" err="1">
                <a:solidFill>
                  <a:srgbClr val="7F7F7F"/>
                </a:solidFill>
                <a:latin typeface="Avenir" panose="02000503020000020003"/>
              </a:rPr>
              <a:t>začne</a:t>
            </a:r>
            <a:r>
              <a:rPr lang="en-US" sz="2400" dirty="0">
                <a:solidFill>
                  <a:srgbClr val="7F7F7F"/>
                </a:solidFill>
                <a:latin typeface="Avenir" panose="02000503020000020003"/>
              </a:rPr>
              <a:t> z </a:t>
            </a:r>
            <a:r>
              <a:rPr lang="en-US" sz="2400" dirty="0" err="1">
                <a:solidFill>
                  <a:srgbClr val="7F7F7F"/>
                </a:solidFill>
                <a:latin typeface="Avenir" panose="02000503020000020003"/>
              </a:rPr>
              <a:t>majhnimi</a:t>
            </a:r>
            <a:r>
              <a:rPr lang="en-US" sz="2400" dirty="0">
                <a:solidFill>
                  <a:srgbClr val="7F7F7F"/>
                </a:solidFill>
                <a:latin typeface="Avenir" panose="02000503020000020003"/>
              </a:rPr>
              <a:t> </a:t>
            </a:r>
            <a:r>
              <a:rPr lang="en-US" sz="2400" dirty="0" err="1">
                <a:solidFill>
                  <a:srgbClr val="7F7F7F"/>
                </a:solidFill>
                <a:latin typeface="Avenir" panose="02000503020000020003"/>
              </a:rPr>
              <a:t>spremembami</a:t>
            </a:r>
            <a:r>
              <a:rPr lang="en-US" sz="2400" dirty="0">
                <a:solidFill>
                  <a:srgbClr val="7F7F7F"/>
                </a:solidFill>
                <a:latin typeface="Avenir" panose="02000503020000020003"/>
              </a:rPr>
              <a:t> </a:t>
            </a:r>
            <a:r>
              <a:rPr lang="en-US" sz="2400" dirty="0" err="1">
                <a:solidFill>
                  <a:srgbClr val="7F7F7F"/>
                </a:solidFill>
                <a:latin typeface="Avenir" panose="02000503020000020003"/>
              </a:rPr>
              <a:t>brez</a:t>
            </a:r>
            <a:r>
              <a:rPr lang="en-US" sz="2400" dirty="0">
                <a:solidFill>
                  <a:srgbClr val="7F7F7F"/>
                </a:solidFill>
                <a:latin typeface="Avenir" panose="02000503020000020003"/>
              </a:rPr>
              <a:t> </a:t>
            </a:r>
            <a:r>
              <a:rPr lang="en-US" sz="2400" dirty="0" err="1">
                <a:solidFill>
                  <a:srgbClr val="7F7F7F"/>
                </a:solidFill>
                <a:latin typeface="Avenir" panose="02000503020000020003"/>
              </a:rPr>
              <a:t>ali</a:t>
            </a:r>
            <a:r>
              <a:rPr lang="en-US" sz="2400" dirty="0">
                <a:solidFill>
                  <a:srgbClr val="7F7F7F"/>
                </a:solidFill>
                <a:latin typeface="Avenir" panose="02000503020000020003"/>
              </a:rPr>
              <a:t> z </a:t>
            </a:r>
            <a:r>
              <a:rPr lang="en-US" sz="2400" dirty="0" err="1">
                <a:solidFill>
                  <a:srgbClr val="7F7F7F"/>
                </a:solidFill>
                <a:latin typeface="Avenir" panose="02000503020000020003"/>
              </a:rPr>
              <a:t>nizkim</a:t>
            </a:r>
            <a:r>
              <a:rPr lang="en-US" sz="2400" dirty="0">
                <a:solidFill>
                  <a:srgbClr val="7F7F7F"/>
                </a:solidFill>
                <a:latin typeface="Avenir" panose="02000503020000020003"/>
              </a:rPr>
              <a:t> </a:t>
            </a:r>
            <a:r>
              <a:rPr lang="en-US" sz="2400" dirty="0" err="1">
                <a:solidFill>
                  <a:srgbClr val="7F7F7F"/>
                </a:solidFill>
                <a:latin typeface="Avenir" panose="02000503020000020003"/>
              </a:rPr>
              <a:t>proračunom</a:t>
            </a:r>
            <a:r>
              <a:rPr lang="en-US" sz="2400" dirty="0">
                <a:solidFill>
                  <a:srgbClr val="7F7F7F"/>
                </a:solidFill>
                <a:latin typeface="Avenir" panose="02000503020000020003"/>
              </a:rPr>
              <a:t>, ki </a:t>
            </a:r>
            <a:r>
              <a:rPr lang="en-US" sz="2400" dirty="0" err="1">
                <a:solidFill>
                  <a:srgbClr val="7F7F7F"/>
                </a:solidFill>
                <a:latin typeface="Avenir" panose="02000503020000020003"/>
              </a:rPr>
              <a:t>podpirajo</a:t>
            </a:r>
            <a:r>
              <a:rPr lang="en-US" sz="2400" dirty="0">
                <a:solidFill>
                  <a:srgbClr val="7F7F7F"/>
                </a:solidFill>
                <a:latin typeface="Avenir" panose="02000503020000020003"/>
              </a:rPr>
              <a:t> </a:t>
            </a:r>
            <a:r>
              <a:rPr lang="en-US" sz="2400" dirty="0" err="1">
                <a:solidFill>
                  <a:srgbClr val="7F7F7F"/>
                </a:solidFill>
                <a:latin typeface="Avenir" panose="02000503020000020003"/>
              </a:rPr>
              <a:t>vaše</a:t>
            </a:r>
            <a:r>
              <a:rPr lang="en-US" sz="2400" dirty="0">
                <a:solidFill>
                  <a:srgbClr val="7F7F7F"/>
                </a:solidFill>
                <a:latin typeface="Avenir" panose="02000503020000020003"/>
              </a:rPr>
              <a:t> </a:t>
            </a:r>
            <a:r>
              <a:rPr lang="en-US" sz="2400" dirty="0" err="1">
                <a:solidFill>
                  <a:srgbClr val="7F7F7F"/>
                </a:solidFill>
                <a:latin typeface="Avenir" panose="02000503020000020003"/>
              </a:rPr>
              <a:t>delo</a:t>
            </a:r>
            <a:r>
              <a:rPr lang="en-US" sz="2400" dirty="0">
                <a:solidFill>
                  <a:srgbClr val="7F7F7F"/>
                </a:solidFill>
                <a:latin typeface="Avenir" panose="02000503020000020003"/>
              </a:rPr>
              <a:t> in </a:t>
            </a:r>
            <a:r>
              <a:rPr lang="en-US" sz="2400" dirty="0" err="1">
                <a:solidFill>
                  <a:srgbClr val="7F7F7F"/>
                </a:solidFill>
                <a:latin typeface="Avenir" panose="02000503020000020003"/>
              </a:rPr>
              <a:t>spodbujajo</a:t>
            </a:r>
            <a:r>
              <a:rPr lang="en-US" sz="2400" dirty="0">
                <a:solidFill>
                  <a:srgbClr val="7F7F7F"/>
                </a:solidFill>
                <a:latin typeface="Avenir" panose="02000503020000020003"/>
              </a:rPr>
              <a:t> </a:t>
            </a:r>
            <a:r>
              <a:rPr lang="en-US" sz="2400" dirty="0" err="1">
                <a:solidFill>
                  <a:srgbClr val="7F7F7F"/>
                </a:solidFill>
                <a:latin typeface="Avenir" panose="02000503020000020003"/>
              </a:rPr>
              <a:t>inovativno</a:t>
            </a:r>
            <a:r>
              <a:rPr lang="en-US" sz="2400" dirty="0">
                <a:solidFill>
                  <a:srgbClr val="7F7F7F"/>
                </a:solidFill>
                <a:latin typeface="Avenir" panose="02000503020000020003"/>
              </a:rPr>
              <a:t> </a:t>
            </a:r>
            <a:r>
              <a:rPr lang="en-US" sz="2400" dirty="0" err="1">
                <a:solidFill>
                  <a:srgbClr val="7F7F7F"/>
                </a:solidFill>
                <a:latin typeface="Avenir" panose="02000503020000020003"/>
              </a:rPr>
              <a:t>razmišljanje</a:t>
            </a:r>
            <a:r>
              <a:rPr lang="en-US" sz="2400" dirty="0">
                <a:solidFill>
                  <a:srgbClr val="7F7F7F"/>
                </a:solidFill>
                <a:latin typeface="Avenir" panose="02000503020000020003"/>
              </a:rPr>
              <a:t>. Ko </a:t>
            </a:r>
            <a:r>
              <a:rPr lang="en-US" sz="2400" dirty="0" err="1">
                <a:solidFill>
                  <a:srgbClr val="7F7F7F"/>
                </a:solidFill>
                <a:latin typeface="Avenir" panose="02000503020000020003"/>
              </a:rPr>
              <a:t>tehnologije</a:t>
            </a:r>
            <a:r>
              <a:rPr lang="en-US" sz="2400" dirty="0">
                <a:solidFill>
                  <a:srgbClr val="7F7F7F"/>
                </a:solidFill>
                <a:latin typeface="Avenir" panose="02000503020000020003"/>
              </a:rPr>
              <a:t> </a:t>
            </a:r>
            <a:r>
              <a:rPr lang="en-US" sz="2400" dirty="0" err="1">
                <a:solidFill>
                  <a:srgbClr val="7F7F7F"/>
                </a:solidFill>
                <a:latin typeface="Avenir" panose="02000503020000020003"/>
              </a:rPr>
              <a:t>vključite</a:t>
            </a:r>
            <a:r>
              <a:rPr lang="en-US" sz="2400" dirty="0">
                <a:solidFill>
                  <a:srgbClr val="7F7F7F"/>
                </a:solidFill>
                <a:latin typeface="Avenir" panose="02000503020000020003"/>
              </a:rPr>
              <a:t> v </a:t>
            </a:r>
            <a:r>
              <a:rPr lang="en-US" sz="2400" dirty="0" err="1">
                <a:solidFill>
                  <a:srgbClr val="7F7F7F"/>
                </a:solidFill>
                <a:latin typeface="Avenir" panose="02000503020000020003"/>
              </a:rPr>
              <a:t>svoje</a:t>
            </a:r>
            <a:r>
              <a:rPr lang="en-US" sz="2400" dirty="0">
                <a:solidFill>
                  <a:srgbClr val="7F7F7F"/>
                </a:solidFill>
                <a:latin typeface="Avenir" panose="02000503020000020003"/>
              </a:rPr>
              <a:t> </a:t>
            </a:r>
            <a:r>
              <a:rPr lang="en-US" sz="2400" dirty="0" err="1">
                <a:solidFill>
                  <a:srgbClr val="7F7F7F"/>
                </a:solidFill>
                <a:latin typeface="Avenir" panose="02000503020000020003"/>
              </a:rPr>
              <a:t>razmišljanje</a:t>
            </a:r>
            <a:r>
              <a:rPr lang="en-US" sz="2400" dirty="0">
                <a:solidFill>
                  <a:srgbClr val="7F7F7F"/>
                </a:solidFill>
                <a:latin typeface="Avenir" panose="02000503020000020003"/>
              </a:rPr>
              <a:t> in </a:t>
            </a:r>
            <a:r>
              <a:rPr lang="en-US" sz="2400" dirty="0" err="1">
                <a:solidFill>
                  <a:srgbClr val="7F7F7F"/>
                </a:solidFill>
                <a:latin typeface="Avenir" panose="02000503020000020003"/>
              </a:rPr>
              <a:t>razvojne</a:t>
            </a:r>
            <a:r>
              <a:rPr lang="en-US" sz="2400" dirty="0">
                <a:solidFill>
                  <a:srgbClr val="7F7F7F"/>
                </a:solidFill>
                <a:latin typeface="Avenir" panose="02000503020000020003"/>
              </a:rPr>
              <a:t> </a:t>
            </a:r>
            <a:r>
              <a:rPr lang="en-US" sz="2400" dirty="0" err="1">
                <a:solidFill>
                  <a:srgbClr val="7F7F7F"/>
                </a:solidFill>
                <a:latin typeface="Avenir" panose="02000503020000020003"/>
              </a:rPr>
              <a:t>procese</a:t>
            </a:r>
            <a:r>
              <a:rPr lang="en-US" sz="2400" dirty="0">
                <a:solidFill>
                  <a:srgbClr val="7F7F7F"/>
                </a:solidFill>
                <a:latin typeface="Avenir" panose="02000503020000020003"/>
              </a:rPr>
              <a:t>, </a:t>
            </a:r>
            <a:r>
              <a:rPr lang="en-US" sz="2400" dirty="0" err="1">
                <a:solidFill>
                  <a:srgbClr val="7F7F7F"/>
                </a:solidFill>
                <a:latin typeface="Avenir" panose="02000503020000020003"/>
              </a:rPr>
              <a:t>lahko</a:t>
            </a:r>
            <a:r>
              <a:rPr lang="en-US" sz="2400" dirty="0">
                <a:solidFill>
                  <a:srgbClr val="7F7F7F"/>
                </a:solidFill>
                <a:latin typeface="Avenir" panose="02000503020000020003"/>
              </a:rPr>
              <a:t> </a:t>
            </a:r>
            <a:r>
              <a:rPr lang="en-US" sz="2400" dirty="0" err="1">
                <a:solidFill>
                  <a:srgbClr val="E43794"/>
                </a:solidFill>
                <a:latin typeface="Avenir" panose="02000503020000020003"/>
              </a:rPr>
              <a:t>digitalne</a:t>
            </a:r>
            <a:r>
              <a:rPr lang="en-US" sz="2400" dirty="0">
                <a:solidFill>
                  <a:srgbClr val="E43794"/>
                </a:solidFill>
                <a:latin typeface="Avenir" panose="02000503020000020003"/>
              </a:rPr>
              <a:t> </a:t>
            </a:r>
            <a:r>
              <a:rPr lang="en-US" sz="2400" dirty="0" err="1">
                <a:solidFill>
                  <a:srgbClr val="E43794"/>
                </a:solidFill>
                <a:latin typeface="Avenir" panose="02000503020000020003"/>
              </a:rPr>
              <a:t>tehnologije</a:t>
            </a:r>
            <a:r>
              <a:rPr lang="en-US" sz="2400" dirty="0">
                <a:solidFill>
                  <a:srgbClr val="E43794"/>
                </a:solidFill>
                <a:latin typeface="Avenir" panose="02000503020000020003"/>
              </a:rPr>
              <a:t> </a:t>
            </a:r>
            <a:r>
              <a:rPr lang="en-US" sz="2400" dirty="0" err="1">
                <a:solidFill>
                  <a:srgbClr val="E43794"/>
                </a:solidFill>
                <a:latin typeface="Avenir" panose="02000503020000020003"/>
              </a:rPr>
              <a:t>postanejo</a:t>
            </a:r>
            <a:r>
              <a:rPr lang="en-US" sz="2400" dirty="0">
                <a:solidFill>
                  <a:srgbClr val="E43794"/>
                </a:solidFill>
                <a:latin typeface="Avenir" panose="02000503020000020003"/>
              </a:rPr>
              <a:t> </a:t>
            </a:r>
            <a:r>
              <a:rPr lang="en-US" sz="2400" dirty="0" err="1">
                <a:solidFill>
                  <a:srgbClr val="E43794"/>
                </a:solidFill>
                <a:latin typeface="Avenir" panose="02000503020000020003"/>
              </a:rPr>
              <a:t>strateški</a:t>
            </a:r>
            <a:r>
              <a:rPr lang="en-US" sz="2400" dirty="0">
                <a:solidFill>
                  <a:srgbClr val="E43794"/>
                </a:solidFill>
                <a:latin typeface="Avenir" panose="02000503020000020003"/>
              </a:rPr>
              <a:t> </a:t>
            </a:r>
            <a:r>
              <a:rPr lang="en-US" sz="2400" dirty="0" err="1">
                <a:solidFill>
                  <a:srgbClr val="E43794"/>
                </a:solidFill>
                <a:latin typeface="Avenir" panose="02000503020000020003"/>
              </a:rPr>
              <a:t>vzvod</a:t>
            </a:r>
            <a:r>
              <a:rPr lang="en-US" sz="2400" dirty="0">
                <a:solidFill>
                  <a:srgbClr val="E43794"/>
                </a:solidFill>
                <a:latin typeface="Avenir" panose="02000503020000020003"/>
              </a:rPr>
              <a:t>, ki </a:t>
            </a:r>
            <a:r>
              <a:rPr lang="en-US" sz="2400" dirty="0" err="1">
                <a:solidFill>
                  <a:srgbClr val="E43794"/>
                </a:solidFill>
                <a:latin typeface="Avenir" panose="02000503020000020003"/>
              </a:rPr>
              <a:t>prinaša</a:t>
            </a:r>
            <a:r>
              <a:rPr lang="en-US" sz="2400" dirty="0">
                <a:solidFill>
                  <a:srgbClr val="E43794"/>
                </a:solidFill>
                <a:latin typeface="Avenir" panose="02000503020000020003"/>
              </a:rPr>
              <a:t> </a:t>
            </a:r>
            <a:r>
              <a:rPr lang="en-US" sz="2400" dirty="0" err="1">
                <a:solidFill>
                  <a:srgbClr val="E43794"/>
                </a:solidFill>
                <a:latin typeface="Avenir" panose="02000503020000020003"/>
              </a:rPr>
              <a:t>dodano</a:t>
            </a:r>
            <a:r>
              <a:rPr lang="en-US" sz="2400" dirty="0">
                <a:solidFill>
                  <a:srgbClr val="E43794"/>
                </a:solidFill>
                <a:latin typeface="Avenir" panose="02000503020000020003"/>
              </a:rPr>
              <a:t> </a:t>
            </a:r>
            <a:r>
              <a:rPr lang="en-US" sz="2400" dirty="0" err="1">
                <a:solidFill>
                  <a:srgbClr val="E43794"/>
                </a:solidFill>
                <a:latin typeface="Avenir" panose="02000503020000020003"/>
              </a:rPr>
              <a:t>vrednost</a:t>
            </a:r>
            <a:r>
              <a:rPr lang="en-US" sz="2400" dirty="0">
                <a:solidFill>
                  <a:srgbClr val="E43794"/>
                </a:solidFill>
                <a:latin typeface="Avenir" panose="02000503020000020003"/>
              </a:rPr>
              <a:t> </a:t>
            </a:r>
            <a:r>
              <a:rPr lang="en-US" sz="2400" dirty="0" err="1">
                <a:solidFill>
                  <a:srgbClr val="E43794"/>
                </a:solidFill>
                <a:latin typeface="Avenir" panose="02000503020000020003"/>
              </a:rPr>
              <a:t>vaši</a:t>
            </a:r>
            <a:r>
              <a:rPr lang="en-US" sz="2400" dirty="0">
                <a:solidFill>
                  <a:srgbClr val="E43794"/>
                </a:solidFill>
                <a:latin typeface="Avenir" panose="02000503020000020003"/>
              </a:rPr>
              <a:t> </a:t>
            </a:r>
            <a:r>
              <a:rPr lang="en-US" sz="2400" dirty="0" err="1">
                <a:solidFill>
                  <a:srgbClr val="E43794"/>
                </a:solidFill>
                <a:latin typeface="Avenir" panose="02000503020000020003"/>
              </a:rPr>
              <a:t>kulturni</a:t>
            </a:r>
            <a:r>
              <a:rPr lang="en-US" sz="2400" dirty="0">
                <a:solidFill>
                  <a:srgbClr val="E43794"/>
                </a:solidFill>
                <a:latin typeface="Avenir" panose="02000503020000020003"/>
              </a:rPr>
              <a:t> </a:t>
            </a:r>
            <a:r>
              <a:rPr lang="en-US" sz="2400" dirty="0" err="1">
                <a:solidFill>
                  <a:srgbClr val="E43794"/>
                </a:solidFill>
                <a:latin typeface="Avenir" panose="02000503020000020003"/>
              </a:rPr>
              <a:t>organizaciji</a:t>
            </a:r>
            <a:r>
              <a:rPr lang="en-US" sz="2400" dirty="0">
                <a:solidFill>
                  <a:srgbClr val="E43794"/>
                </a:solidFill>
                <a:latin typeface="Avenir" panose="02000503020000020003"/>
              </a:rPr>
              <a:t> in </a:t>
            </a:r>
            <a:r>
              <a:rPr lang="en-US" sz="2400" dirty="0" err="1">
                <a:solidFill>
                  <a:srgbClr val="E43794"/>
                </a:solidFill>
                <a:latin typeface="Avenir" panose="02000503020000020003"/>
              </a:rPr>
              <a:t>občinstvu</a:t>
            </a:r>
            <a:r>
              <a:rPr lang="en-US" sz="2400" dirty="0">
                <a:solidFill>
                  <a:srgbClr val="E43794"/>
                </a:solidFill>
                <a:latin typeface="Avenir" panose="02000503020000020003"/>
              </a:rPr>
              <a:t>. </a:t>
            </a:r>
          </a:p>
          <a:p>
            <a:pPr marL="0" indent="0">
              <a:spcBef>
                <a:spcPts val="0"/>
              </a:spcBef>
              <a:buClr>
                <a:schemeClr val="dk1"/>
              </a:buClr>
              <a:buSzPts val="1100"/>
              <a:buFont typeface="Arial"/>
              <a:buNone/>
            </a:pPr>
            <a:r>
              <a:rPr lang="en-US" sz="2400" dirty="0">
                <a:solidFill>
                  <a:srgbClr val="E43794"/>
                </a:solidFill>
                <a:latin typeface="Avenir" panose="02000503020000020003"/>
              </a:rPr>
              <a:t> </a:t>
            </a:r>
          </a:p>
          <a:p>
            <a:pPr marL="0" indent="0">
              <a:spcBef>
                <a:spcPts val="0"/>
              </a:spcBef>
              <a:buClr>
                <a:schemeClr val="dk1"/>
              </a:buClr>
              <a:buSzPts val="1100"/>
              <a:buFont typeface="Arial"/>
              <a:buNone/>
            </a:pPr>
            <a:r>
              <a:rPr lang="sl-SI" sz="2400" dirty="0">
                <a:solidFill>
                  <a:srgbClr val="7F7F7F"/>
                </a:solidFill>
                <a:latin typeface="Avenir" panose="02000503020000020003"/>
              </a:rPr>
              <a:t>Spoznajmo, kako.</a:t>
            </a:r>
            <a:r>
              <a:rPr lang="en-US" sz="2400" dirty="0">
                <a:solidFill>
                  <a:srgbClr val="7F7F7F"/>
                </a:solidFill>
                <a:latin typeface="Avenir" panose="02000503020000020003"/>
              </a:rPr>
              <a:t> </a:t>
            </a:r>
          </a:p>
          <a:p>
            <a:pPr marL="0" indent="0">
              <a:spcBef>
                <a:spcPts val="0"/>
              </a:spcBef>
              <a:buClr>
                <a:schemeClr val="dk1"/>
              </a:buClr>
              <a:buSzPts val="1100"/>
              <a:buFont typeface="Arial"/>
              <a:buNone/>
            </a:pPr>
            <a:endParaRPr lang="en-US" sz="1800" dirty="0">
              <a:latin typeface="Avenir" panose="02000503020000020003"/>
            </a:endParaRPr>
          </a:p>
        </p:txBody>
      </p:sp>
      <p:pic>
        <p:nvPicPr>
          <p:cNvPr id="7" name="Google Shape;474;p44">
            <a:extLst>
              <a:ext uri="{FF2B5EF4-FFF2-40B4-BE49-F238E27FC236}">
                <a16:creationId xmlns:a16="http://schemas.microsoft.com/office/drawing/2014/main" id="{9BD93D59-9669-4D7C-901B-A05039046A9D}"/>
              </a:ext>
            </a:extLst>
          </p:cNvPr>
          <p:cNvPicPr preferRelativeResize="0"/>
          <p:nvPr/>
        </p:nvPicPr>
        <p:blipFill rotWithShape="1">
          <a:blip r:embed="rId2" cstate="print">
            <a:alphaModFix/>
          </a:blip>
          <a:srcRect l="3908" t="-1" r="3908" b="62467"/>
          <a:stretch/>
        </p:blipFill>
        <p:spPr>
          <a:xfrm>
            <a:off x="0" y="4751562"/>
            <a:ext cx="12197461" cy="2113472"/>
          </a:xfrm>
          <a:prstGeom prst="rect">
            <a:avLst/>
          </a:prstGeom>
          <a:noFill/>
          <a:ln>
            <a:noFill/>
          </a:ln>
        </p:spPr>
      </p:pic>
    </p:spTree>
    <p:extLst>
      <p:ext uri="{BB962C8B-B14F-4D97-AF65-F5344CB8AC3E}">
        <p14:creationId xmlns:p14="http://schemas.microsoft.com/office/powerpoint/2010/main" val="127495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9C28A5-4BC2-458A-88C0-1C1007937BB4}"/>
              </a:ext>
            </a:extLst>
          </p:cNvPr>
          <p:cNvSpPr>
            <a:spLocks noGrp="1"/>
          </p:cNvSpPr>
          <p:nvPr>
            <p:ph type="sldNum" sz="quarter" idx="14"/>
          </p:nvPr>
        </p:nvSpPr>
        <p:spPr/>
        <p:txBody>
          <a:bodyPr/>
          <a:lstStyle/>
          <a:p>
            <a:fld id="{9C527BFA-2C0E-4CEC-B6A5-913A56FEF4B4}" type="slidenum">
              <a:rPr lang="fr-CA" smtClean="0"/>
              <a:pPr/>
              <a:t>19</a:t>
            </a:fld>
            <a:endParaRPr lang="fr-CA" dirty="0"/>
          </a:p>
        </p:txBody>
      </p:sp>
      <p:sp>
        <p:nvSpPr>
          <p:cNvPr id="6" name="TextBox 5">
            <a:extLst>
              <a:ext uri="{FF2B5EF4-FFF2-40B4-BE49-F238E27FC236}">
                <a16:creationId xmlns:a16="http://schemas.microsoft.com/office/drawing/2014/main" id="{D22C31E7-99DE-4689-869A-4098559B7C24}"/>
              </a:ext>
            </a:extLst>
          </p:cNvPr>
          <p:cNvSpPr txBox="1"/>
          <p:nvPr/>
        </p:nvSpPr>
        <p:spPr>
          <a:xfrm>
            <a:off x="139094" y="67636"/>
            <a:ext cx="10795999" cy="646331"/>
          </a:xfrm>
          <a:prstGeom prst="rect">
            <a:avLst/>
          </a:prstGeom>
          <a:noFill/>
        </p:spPr>
        <p:txBody>
          <a:bodyPr wrap="square">
            <a:spAutoFit/>
          </a:bodyPr>
          <a:lstStyle/>
          <a:p>
            <a:r>
              <a:rPr lang="en-GB" sz="3600" b="1" dirty="0" err="1">
                <a:solidFill>
                  <a:schemeClr val="bg1">
                    <a:lumMod val="95000"/>
                  </a:schemeClr>
                </a:solidFill>
                <a:latin typeface="Avenir" panose="02000503020000020003"/>
              </a:rPr>
              <a:t>Vaja</a:t>
            </a:r>
            <a:r>
              <a:rPr lang="en-GB" sz="3600" b="1" dirty="0">
                <a:solidFill>
                  <a:schemeClr val="bg1">
                    <a:lumMod val="95000"/>
                  </a:schemeClr>
                </a:solidFill>
                <a:latin typeface="Avenir" panose="02000503020000020003"/>
              </a:rPr>
              <a:t>: </a:t>
            </a:r>
            <a:r>
              <a:rPr lang="en-GB" sz="3600" b="1" dirty="0" err="1">
                <a:solidFill>
                  <a:schemeClr val="bg1">
                    <a:lumMod val="95000"/>
                  </a:schemeClr>
                </a:solidFill>
                <a:latin typeface="Avenir" panose="02000503020000020003"/>
              </a:rPr>
              <a:t>raziskovanje</a:t>
            </a:r>
            <a:r>
              <a:rPr lang="en-GB" sz="3600" b="1" dirty="0">
                <a:solidFill>
                  <a:schemeClr val="bg1">
                    <a:lumMod val="95000"/>
                  </a:schemeClr>
                </a:solidFill>
                <a:latin typeface="Avenir" panose="02000503020000020003"/>
              </a:rPr>
              <a:t> </a:t>
            </a:r>
            <a:r>
              <a:rPr lang="en-GB" sz="3600" b="1" dirty="0" err="1">
                <a:solidFill>
                  <a:schemeClr val="bg1">
                    <a:lumMod val="95000"/>
                  </a:schemeClr>
                </a:solidFill>
                <a:latin typeface="Avenir" panose="02000503020000020003"/>
              </a:rPr>
              <a:t>digitalne</a:t>
            </a:r>
            <a:r>
              <a:rPr lang="en-GB" sz="3600" b="1" dirty="0">
                <a:solidFill>
                  <a:schemeClr val="bg1">
                    <a:lumMod val="95000"/>
                  </a:schemeClr>
                </a:solidFill>
                <a:latin typeface="Avenir" panose="02000503020000020003"/>
              </a:rPr>
              <a:t> </a:t>
            </a:r>
            <a:r>
              <a:rPr lang="en-GB" sz="3600" b="1" dirty="0" err="1">
                <a:solidFill>
                  <a:schemeClr val="bg1">
                    <a:lumMod val="95000"/>
                  </a:schemeClr>
                </a:solidFill>
                <a:latin typeface="Avenir" panose="02000503020000020003"/>
              </a:rPr>
              <a:t>kulturne</a:t>
            </a:r>
            <a:r>
              <a:rPr lang="en-GB" sz="3600" b="1" dirty="0">
                <a:solidFill>
                  <a:schemeClr val="bg1">
                    <a:lumMod val="95000"/>
                  </a:schemeClr>
                </a:solidFill>
                <a:latin typeface="Avenir" panose="02000503020000020003"/>
              </a:rPr>
              <a:t> </a:t>
            </a:r>
            <a:r>
              <a:rPr lang="en-GB" sz="3600" b="1" dirty="0" err="1">
                <a:solidFill>
                  <a:schemeClr val="bg1">
                    <a:lumMod val="95000"/>
                  </a:schemeClr>
                </a:solidFill>
                <a:latin typeface="Avenir" panose="02000503020000020003"/>
              </a:rPr>
              <a:t>dediščine</a:t>
            </a:r>
            <a:endParaRPr lang="en-GB" sz="3600" b="1" dirty="0">
              <a:solidFill>
                <a:schemeClr val="bg1">
                  <a:lumMod val="95000"/>
                </a:schemeClr>
              </a:solidFill>
              <a:latin typeface="Avenir" panose="02000503020000020003"/>
            </a:endParaRPr>
          </a:p>
        </p:txBody>
      </p:sp>
      <p:sp>
        <p:nvSpPr>
          <p:cNvPr id="10" name="TextBox 9">
            <a:extLst>
              <a:ext uri="{FF2B5EF4-FFF2-40B4-BE49-F238E27FC236}">
                <a16:creationId xmlns:a16="http://schemas.microsoft.com/office/drawing/2014/main" id="{D2495BEC-0F26-4F3A-813A-857A9CCC1FC7}"/>
              </a:ext>
            </a:extLst>
          </p:cNvPr>
          <p:cNvSpPr txBox="1"/>
          <p:nvPr/>
        </p:nvSpPr>
        <p:spPr>
          <a:xfrm>
            <a:off x="503853" y="1464882"/>
            <a:ext cx="6120880" cy="461665"/>
          </a:xfrm>
          <a:prstGeom prst="rect">
            <a:avLst/>
          </a:prstGeom>
          <a:noFill/>
        </p:spPr>
        <p:txBody>
          <a:bodyPr wrap="square">
            <a:spAutoFit/>
          </a:bodyPr>
          <a:lstStyle/>
          <a:p>
            <a:pPr marL="285750" indent="-285750">
              <a:buFont typeface="Wingdings" panose="05000000000000000000" pitchFamily="2" charset="2"/>
              <a:buChar char="ü"/>
            </a:pPr>
            <a:r>
              <a:rPr lang="en-US" sz="2400" dirty="0" err="1">
                <a:solidFill>
                  <a:schemeClr val="tx1">
                    <a:lumMod val="50000"/>
                    <a:lumOff val="50000"/>
                  </a:schemeClr>
                </a:solidFill>
                <a:latin typeface="Avenir" panose="02000503020000020003"/>
              </a:rPr>
              <a:t>Skupinske</a:t>
            </a:r>
            <a:r>
              <a:rPr lang="en-US" sz="2400" dirty="0">
                <a:solidFill>
                  <a:schemeClr val="tx1">
                    <a:lumMod val="50000"/>
                    <a:lumOff val="50000"/>
                  </a:schemeClr>
                </a:solidFill>
                <a:latin typeface="Avenir" panose="02000503020000020003"/>
              </a:rPr>
              <a:t> </a:t>
            </a:r>
            <a:r>
              <a:rPr lang="en-US" sz="2400" dirty="0" err="1">
                <a:solidFill>
                  <a:schemeClr val="tx1">
                    <a:lumMod val="50000"/>
                    <a:lumOff val="50000"/>
                  </a:schemeClr>
                </a:solidFill>
                <a:latin typeface="Avenir" panose="02000503020000020003"/>
              </a:rPr>
              <a:t>razprave</a:t>
            </a:r>
            <a:r>
              <a:rPr lang="en-US" sz="2400" dirty="0">
                <a:solidFill>
                  <a:schemeClr val="tx1">
                    <a:lumMod val="50000"/>
                    <a:lumOff val="50000"/>
                  </a:schemeClr>
                </a:solidFill>
                <a:latin typeface="Avenir" panose="02000503020000020003"/>
              </a:rPr>
              <a:t>,</a:t>
            </a:r>
          </a:p>
        </p:txBody>
      </p:sp>
      <p:sp>
        <p:nvSpPr>
          <p:cNvPr id="14" name="TextBox 13">
            <a:extLst>
              <a:ext uri="{FF2B5EF4-FFF2-40B4-BE49-F238E27FC236}">
                <a16:creationId xmlns:a16="http://schemas.microsoft.com/office/drawing/2014/main" id="{38DD5B22-BA66-4D6C-B077-21DA5304B2A9}"/>
              </a:ext>
            </a:extLst>
          </p:cNvPr>
          <p:cNvSpPr txBox="1"/>
          <p:nvPr/>
        </p:nvSpPr>
        <p:spPr>
          <a:xfrm>
            <a:off x="494519" y="2251716"/>
            <a:ext cx="6120880" cy="461665"/>
          </a:xfrm>
          <a:prstGeom prst="rect">
            <a:avLst/>
          </a:prstGeom>
          <a:noFill/>
        </p:spPr>
        <p:txBody>
          <a:bodyPr wrap="square">
            <a:spAutoFit/>
          </a:bodyPr>
          <a:lstStyle/>
          <a:p>
            <a:pPr marL="285750" indent="-285750">
              <a:buFont typeface="Wingdings" panose="05000000000000000000" pitchFamily="2" charset="2"/>
              <a:buChar char="ü"/>
            </a:pPr>
            <a:r>
              <a:rPr lang="en-US" sz="2400" dirty="0" err="1">
                <a:solidFill>
                  <a:schemeClr val="tx1">
                    <a:lumMod val="50000"/>
                    <a:lumOff val="50000"/>
                  </a:schemeClr>
                </a:solidFill>
                <a:latin typeface="Avenir" panose="02000503020000020003"/>
              </a:rPr>
              <a:t>Osebne</a:t>
            </a:r>
            <a:r>
              <a:rPr lang="en-US" sz="2400" dirty="0">
                <a:solidFill>
                  <a:schemeClr val="tx1">
                    <a:lumMod val="50000"/>
                    <a:lumOff val="50000"/>
                  </a:schemeClr>
                </a:solidFill>
                <a:latin typeface="Avenir" panose="02000503020000020003"/>
              </a:rPr>
              <a:t> </a:t>
            </a:r>
            <a:r>
              <a:rPr lang="en-US" sz="2400" dirty="0" err="1">
                <a:solidFill>
                  <a:schemeClr val="tx1">
                    <a:lumMod val="50000"/>
                    <a:lumOff val="50000"/>
                  </a:schemeClr>
                </a:solidFill>
                <a:latin typeface="Avenir" panose="02000503020000020003"/>
              </a:rPr>
              <a:t>izkušnje</a:t>
            </a:r>
            <a:endParaRPr lang="en-US" sz="2400" dirty="0">
              <a:solidFill>
                <a:schemeClr val="tx1">
                  <a:lumMod val="50000"/>
                  <a:lumOff val="50000"/>
                </a:schemeClr>
              </a:solidFill>
              <a:latin typeface="Avenir" panose="02000503020000020003"/>
            </a:endParaRPr>
          </a:p>
        </p:txBody>
      </p:sp>
      <p:sp>
        <p:nvSpPr>
          <p:cNvPr id="11" name="TextBox 10">
            <a:extLst>
              <a:ext uri="{FF2B5EF4-FFF2-40B4-BE49-F238E27FC236}">
                <a16:creationId xmlns:a16="http://schemas.microsoft.com/office/drawing/2014/main" id="{410FE44B-413D-4E2A-9673-CBE5B642AA19}"/>
              </a:ext>
            </a:extLst>
          </p:cNvPr>
          <p:cNvSpPr txBox="1"/>
          <p:nvPr/>
        </p:nvSpPr>
        <p:spPr>
          <a:xfrm>
            <a:off x="494519" y="3313623"/>
            <a:ext cx="5452188" cy="1569660"/>
          </a:xfrm>
          <a:prstGeom prst="rect">
            <a:avLst/>
          </a:prstGeom>
          <a:noFill/>
        </p:spPr>
        <p:txBody>
          <a:bodyPr wrap="square">
            <a:spAutoFit/>
          </a:bodyPr>
          <a:lstStyle/>
          <a:p>
            <a:r>
              <a:rPr lang="en-US" sz="2400" i="1" dirty="0">
                <a:solidFill>
                  <a:schemeClr val="tx1">
                    <a:lumMod val="50000"/>
                    <a:lumOff val="50000"/>
                  </a:schemeClr>
                </a:solidFill>
                <a:latin typeface="Avenir" panose="02000503020000020003"/>
              </a:rPr>
              <a:t>V </a:t>
            </a:r>
            <a:r>
              <a:rPr lang="en-US" sz="2400" i="1" dirty="0" err="1">
                <a:solidFill>
                  <a:schemeClr val="tx1">
                    <a:lumMod val="50000"/>
                    <a:lumOff val="50000"/>
                  </a:schemeClr>
                </a:solidFill>
                <a:latin typeface="Avenir" panose="02000503020000020003"/>
              </a:rPr>
              <a:t>skupinah</a:t>
            </a:r>
            <a:r>
              <a:rPr lang="en-US" sz="2400" i="1" dirty="0">
                <a:solidFill>
                  <a:schemeClr val="tx1">
                    <a:lumMod val="50000"/>
                    <a:lumOff val="50000"/>
                  </a:schemeClr>
                </a:solidFill>
                <a:latin typeface="Avenir" panose="02000503020000020003"/>
              </a:rPr>
              <a:t> </a:t>
            </a:r>
            <a:r>
              <a:rPr lang="en-US" sz="2400" i="1" dirty="0" err="1">
                <a:solidFill>
                  <a:schemeClr val="tx1">
                    <a:lumMod val="50000"/>
                    <a:lumOff val="50000"/>
                  </a:schemeClr>
                </a:solidFill>
                <a:latin typeface="Avenir" panose="02000503020000020003"/>
              </a:rPr>
              <a:t>razpravljajte</a:t>
            </a:r>
            <a:r>
              <a:rPr lang="en-US" sz="2400" i="1" dirty="0">
                <a:solidFill>
                  <a:schemeClr val="tx1">
                    <a:lumMod val="50000"/>
                    <a:lumOff val="50000"/>
                  </a:schemeClr>
                </a:solidFill>
                <a:latin typeface="Avenir" panose="02000503020000020003"/>
              </a:rPr>
              <a:t> o </a:t>
            </a:r>
            <a:r>
              <a:rPr lang="en-US" sz="2400" i="1" dirty="0" err="1">
                <a:solidFill>
                  <a:schemeClr val="tx1">
                    <a:lumMod val="50000"/>
                    <a:lumOff val="50000"/>
                  </a:schemeClr>
                </a:solidFill>
                <a:latin typeface="Avenir" panose="02000503020000020003"/>
              </a:rPr>
              <a:t>trenutnem</a:t>
            </a:r>
            <a:r>
              <a:rPr lang="en-US" sz="2400" i="1" dirty="0">
                <a:solidFill>
                  <a:schemeClr val="tx1">
                    <a:lumMod val="50000"/>
                    <a:lumOff val="50000"/>
                  </a:schemeClr>
                </a:solidFill>
                <a:latin typeface="Avenir" panose="02000503020000020003"/>
              </a:rPr>
              <a:t> </a:t>
            </a:r>
            <a:r>
              <a:rPr lang="en-US" sz="2400" i="1" dirty="0" err="1">
                <a:solidFill>
                  <a:schemeClr val="tx1">
                    <a:lumMod val="50000"/>
                    <a:lumOff val="50000"/>
                  </a:schemeClr>
                </a:solidFill>
                <a:latin typeface="Avenir" panose="02000503020000020003"/>
              </a:rPr>
              <a:t>poznavanju</a:t>
            </a:r>
            <a:r>
              <a:rPr lang="en-US" sz="2400" i="1" dirty="0">
                <a:solidFill>
                  <a:schemeClr val="tx1">
                    <a:lumMod val="50000"/>
                    <a:lumOff val="50000"/>
                  </a:schemeClr>
                </a:solidFill>
                <a:latin typeface="Avenir" panose="02000503020000020003"/>
              </a:rPr>
              <a:t> </a:t>
            </a:r>
            <a:r>
              <a:rPr lang="en-US" sz="2400" i="1" dirty="0" err="1">
                <a:solidFill>
                  <a:schemeClr val="tx1">
                    <a:lumMod val="50000"/>
                    <a:lumOff val="50000"/>
                  </a:schemeClr>
                </a:solidFill>
                <a:latin typeface="Avenir" panose="02000503020000020003"/>
              </a:rPr>
              <a:t>izkušenj</a:t>
            </a:r>
            <a:r>
              <a:rPr lang="en-US" sz="2400" i="1" dirty="0">
                <a:solidFill>
                  <a:schemeClr val="tx1">
                    <a:lumMod val="50000"/>
                    <a:lumOff val="50000"/>
                  </a:schemeClr>
                </a:solidFill>
                <a:latin typeface="Avenir" panose="02000503020000020003"/>
              </a:rPr>
              <a:t> in </a:t>
            </a:r>
            <a:r>
              <a:rPr lang="en-US" sz="2400" i="1" dirty="0" err="1">
                <a:solidFill>
                  <a:schemeClr val="tx1">
                    <a:lumMod val="50000"/>
                    <a:lumOff val="50000"/>
                  </a:schemeClr>
                </a:solidFill>
                <a:latin typeface="Avenir" panose="02000503020000020003"/>
              </a:rPr>
              <a:t>praks</a:t>
            </a:r>
            <a:r>
              <a:rPr lang="en-US" sz="2400" i="1" dirty="0">
                <a:solidFill>
                  <a:schemeClr val="tx1">
                    <a:lumMod val="50000"/>
                    <a:lumOff val="50000"/>
                  </a:schemeClr>
                </a:solidFill>
                <a:latin typeface="Avenir" panose="02000503020000020003"/>
              </a:rPr>
              <a:t>, </a:t>
            </a:r>
            <a:r>
              <a:rPr lang="en-US" sz="2400" i="1" dirty="0" err="1">
                <a:solidFill>
                  <a:schemeClr val="tx1">
                    <a:lumMod val="50000"/>
                    <a:lumOff val="50000"/>
                  </a:schemeClr>
                </a:solidFill>
                <a:latin typeface="Avenir" panose="02000503020000020003"/>
              </a:rPr>
              <a:t>povezanih</a:t>
            </a:r>
            <a:r>
              <a:rPr lang="en-US" sz="2400" i="1" dirty="0">
                <a:solidFill>
                  <a:schemeClr val="tx1">
                    <a:lumMod val="50000"/>
                    <a:lumOff val="50000"/>
                  </a:schemeClr>
                </a:solidFill>
                <a:latin typeface="Avenir" panose="02000503020000020003"/>
              </a:rPr>
              <a:t> z </a:t>
            </a:r>
            <a:r>
              <a:rPr lang="en-US" sz="2400" i="1" dirty="0" err="1">
                <a:solidFill>
                  <a:schemeClr val="tx1">
                    <a:lumMod val="50000"/>
                    <a:lumOff val="50000"/>
                  </a:schemeClr>
                </a:solidFill>
                <a:latin typeface="Avenir" panose="02000503020000020003"/>
              </a:rPr>
              <a:t>digitalno</a:t>
            </a:r>
            <a:r>
              <a:rPr lang="en-US" sz="2400" i="1" dirty="0">
                <a:solidFill>
                  <a:schemeClr val="tx1">
                    <a:lumMod val="50000"/>
                    <a:lumOff val="50000"/>
                  </a:schemeClr>
                </a:solidFill>
                <a:latin typeface="Avenir" panose="02000503020000020003"/>
              </a:rPr>
              <a:t> </a:t>
            </a:r>
            <a:r>
              <a:rPr lang="en-US" sz="2400" i="1" dirty="0" err="1">
                <a:solidFill>
                  <a:schemeClr val="tx1">
                    <a:lumMod val="50000"/>
                    <a:lumOff val="50000"/>
                  </a:schemeClr>
                </a:solidFill>
                <a:latin typeface="Avenir" panose="02000503020000020003"/>
              </a:rPr>
              <a:t>kulturno</a:t>
            </a:r>
            <a:r>
              <a:rPr lang="en-US" sz="2400" i="1" dirty="0">
                <a:solidFill>
                  <a:schemeClr val="tx1">
                    <a:lumMod val="50000"/>
                    <a:lumOff val="50000"/>
                  </a:schemeClr>
                </a:solidFill>
                <a:latin typeface="Avenir" panose="02000503020000020003"/>
              </a:rPr>
              <a:t> </a:t>
            </a:r>
            <a:r>
              <a:rPr lang="en-US" sz="2400" i="1" dirty="0" err="1">
                <a:solidFill>
                  <a:schemeClr val="tx1">
                    <a:lumMod val="50000"/>
                    <a:lumOff val="50000"/>
                  </a:schemeClr>
                </a:solidFill>
                <a:latin typeface="Avenir" panose="02000503020000020003"/>
              </a:rPr>
              <a:t>dediščino</a:t>
            </a:r>
            <a:r>
              <a:rPr lang="en-US" sz="2400" i="1" dirty="0">
                <a:solidFill>
                  <a:schemeClr val="tx1">
                    <a:lumMod val="50000"/>
                    <a:lumOff val="50000"/>
                  </a:schemeClr>
                </a:solidFill>
                <a:latin typeface="Avenir" panose="02000503020000020003"/>
              </a:rPr>
              <a:t> v </a:t>
            </a:r>
            <a:r>
              <a:rPr lang="en-US" sz="2400" i="1" dirty="0" err="1">
                <a:solidFill>
                  <a:schemeClr val="tx1">
                    <a:lumMod val="50000"/>
                    <a:lumOff val="50000"/>
                  </a:schemeClr>
                </a:solidFill>
                <a:latin typeface="Avenir" panose="02000503020000020003"/>
              </a:rPr>
              <a:t>vaši</a:t>
            </a:r>
            <a:r>
              <a:rPr lang="en-US" sz="2400" i="1" dirty="0">
                <a:solidFill>
                  <a:schemeClr val="tx1">
                    <a:lumMod val="50000"/>
                    <a:lumOff val="50000"/>
                  </a:schemeClr>
                </a:solidFill>
                <a:latin typeface="Avenir" panose="02000503020000020003"/>
              </a:rPr>
              <a:t> </a:t>
            </a:r>
            <a:r>
              <a:rPr lang="en-US" sz="2400" i="1" dirty="0" err="1">
                <a:solidFill>
                  <a:schemeClr val="tx1">
                    <a:lumMod val="50000"/>
                    <a:lumOff val="50000"/>
                  </a:schemeClr>
                </a:solidFill>
                <a:latin typeface="Avenir" panose="02000503020000020003"/>
              </a:rPr>
              <a:t>organizaciji</a:t>
            </a:r>
            <a:r>
              <a:rPr lang="en-US" sz="2400" i="1" dirty="0">
                <a:solidFill>
                  <a:schemeClr val="tx1">
                    <a:lumMod val="50000"/>
                    <a:lumOff val="50000"/>
                  </a:schemeClr>
                </a:solidFill>
                <a:latin typeface="Avenir" panose="02000503020000020003"/>
              </a:rPr>
              <a:t>.</a:t>
            </a:r>
          </a:p>
        </p:txBody>
      </p:sp>
      <p:pic>
        <p:nvPicPr>
          <p:cNvPr id="1026" name="Picture 2">
            <a:extLst>
              <a:ext uri="{FF2B5EF4-FFF2-40B4-BE49-F238E27FC236}">
                <a16:creationId xmlns:a16="http://schemas.microsoft.com/office/drawing/2014/main" id="{EAC9449A-6424-5449-AEB6-02FA82A5CA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1340" y="1452238"/>
            <a:ext cx="5136807" cy="38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72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a:xfrm>
            <a:off x="510180" y="292773"/>
            <a:ext cx="6811615" cy="667422"/>
          </a:xfrm>
        </p:spPr>
        <p:txBody>
          <a:bodyPr/>
          <a:lstStyle/>
          <a:p>
            <a:r>
              <a:rPr lang="en-US" sz="3600" dirty="0"/>
              <a:t>KAZALO</a:t>
            </a:r>
          </a:p>
        </p:txBody>
      </p:sp>
      <p:sp>
        <p:nvSpPr>
          <p:cNvPr id="3" name="Text Placeholder 2">
            <a:extLst>
              <a:ext uri="{FF2B5EF4-FFF2-40B4-BE49-F238E27FC236}">
                <a16:creationId xmlns:a16="http://schemas.microsoft.com/office/drawing/2014/main" id="{03D679D7-F6DA-554B-8BFD-511D371A0D33}"/>
              </a:ext>
            </a:extLst>
          </p:cNvPr>
          <p:cNvSpPr>
            <a:spLocks noGrp="1"/>
          </p:cNvSpPr>
          <p:nvPr>
            <p:ph type="body" sz="quarter" idx="11"/>
          </p:nvPr>
        </p:nvSpPr>
        <p:spPr>
          <a:xfrm>
            <a:off x="528624" y="938922"/>
            <a:ext cx="558216" cy="673765"/>
          </a:xfrm>
        </p:spPr>
        <p:txBody>
          <a:bodyPr/>
          <a:lstStyle/>
          <a:p>
            <a:r>
              <a:rPr lang="en-US" dirty="0"/>
              <a:t>01</a:t>
            </a:r>
          </a:p>
        </p:txBody>
      </p:sp>
      <p:sp>
        <p:nvSpPr>
          <p:cNvPr id="4" name="Text Placeholder 3">
            <a:extLst>
              <a:ext uri="{FF2B5EF4-FFF2-40B4-BE49-F238E27FC236}">
                <a16:creationId xmlns:a16="http://schemas.microsoft.com/office/drawing/2014/main" id="{94B58882-620D-D442-AE64-1A3E8E85641B}"/>
              </a:ext>
            </a:extLst>
          </p:cNvPr>
          <p:cNvSpPr>
            <a:spLocks noGrp="1"/>
          </p:cNvSpPr>
          <p:nvPr>
            <p:ph type="body" sz="quarter" idx="12"/>
          </p:nvPr>
        </p:nvSpPr>
        <p:spPr>
          <a:xfrm>
            <a:off x="1435986" y="938922"/>
            <a:ext cx="5885809" cy="673765"/>
          </a:xfrm>
        </p:spPr>
        <p:txBody>
          <a:bodyPr/>
          <a:lstStyle/>
          <a:p>
            <a:r>
              <a:rPr lang="sl-SI" sz="2800" dirty="0"/>
              <a:t>Predgovor</a:t>
            </a:r>
            <a:endParaRPr lang="en-US" sz="2800" dirty="0"/>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a:xfrm>
            <a:off x="8572503" y="6329029"/>
            <a:ext cx="2743201" cy="365125"/>
          </a:xfrm>
        </p:spPr>
        <p:txBody>
          <a:bodyPr/>
          <a:lstStyle/>
          <a:p>
            <a:fld id="{48F63A3B-78C7-47BE-AE5E-E10140E04643}" type="slidenum">
              <a:rPr lang="en-US" smtClean="0"/>
              <a:pPr/>
              <a:t>2</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a:xfrm>
            <a:off x="528624" y="1833507"/>
            <a:ext cx="558216" cy="673765"/>
          </a:xfrm>
        </p:spPr>
        <p:txBody>
          <a:bodyPr/>
          <a:lstStyle/>
          <a:p>
            <a:r>
              <a:rPr lang="en-US" dirty="0"/>
              <a:t>02</a:t>
            </a:r>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6" y="1833507"/>
            <a:ext cx="5885809" cy="673765"/>
          </a:xfrm>
        </p:spPr>
        <p:txBody>
          <a:bodyPr/>
          <a:lstStyle/>
          <a:p>
            <a:pPr>
              <a:spcBef>
                <a:spcPts val="0"/>
              </a:spcBef>
            </a:pPr>
            <a:r>
              <a:rPr lang="sl-SI" sz="2800" dirty="0"/>
              <a:t>Izkustveni</a:t>
            </a:r>
            <a:r>
              <a:rPr lang="en-US" sz="2800" dirty="0"/>
              <a:t> in </a:t>
            </a:r>
            <a:r>
              <a:rPr lang="en-US" sz="2800" dirty="0" err="1"/>
              <a:t>kulturni</a:t>
            </a:r>
            <a:r>
              <a:rPr lang="en-US" sz="2800" dirty="0"/>
              <a:t> </a:t>
            </a:r>
            <a:r>
              <a:rPr lang="en-US" sz="2800" dirty="0" err="1"/>
              <a:t>turizem</a:t>
            </a:r>
            <a:endParaRPr lang="en-US" sz="2800" dirty="0"/>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a:xfrm>
            <a:off x="530560" y="2714626"/>
            <a:ext cx="558216" cy="673765"/>
          </a:xfrm>
        </p:spPr>
        <p:txBody>
          <a:bodyPr/>
          <a:lstStyle/>
          <a:p>
            <a:r>
              <a:rPr lang="en-US" dirty="0"/>
              <a:t>03</a:t>
            </a:r>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37922" y="2714626"/>
            <a:ext cx="5885809" cy="673765"/>
          </a:xfrm>
        </p:spPr>
        <p:txBody>
          <a:bodyPr/>
          <a:lstStyle/>
          <a:p>
            <a:pPr lvl="0">
              <a:spcBef>
                <a:spcPts val="0"/>
              </a:spcBef>
            </a:pPr>
            <a:r>
              <a:rPr lang="en-US" sz="2800" dirty="0" err="1"/>
              <a:t>Kaj</a:t>
            </a:r>
            <a:r>
              <a:rPr lang="en-US" sz="2800" dirty="0"/>
              <a:t> je </a:t>
            </a:r>
            <a:r>
              <a:rPr lang="en-US" sz="2800" dirty="0" err="1"/>
              <a:t>digitalna</a:t>
            </a:r>
            <a:r>
              <a:rPr lang="en-US" sz="2800" dirty="0"/>
              <a:t> </a:t>
            </a:r>
            <a:r>
              <a:rPr lang="en-US" sz="2800" dirty="0" err="1"/>
              <a:t>kulturna</a:t>
            </a:r>
            <a:r>
              <a:rPr lang="en-US" sz="2800" dirty="0"/>
              <a:t> </a:t>
            </a:r>
            <a:r>
              <a:rPr lang="en-US" sz="2800" dirty="0" err="1"/>
              <a:t>dediščina</a:t>
            </a:r>
            <a:endParaRPr lang="en-US" sz="2800" dirty="0">
              <a:latin typeface="Avenir"/>
              <a:ea typeface="Avenir"/>
              <a:cs typeface="Avenir"/>
              <a:sym typeface="Avenir"/>
            </a:endParaRPr>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a:xfrm>
            <a:off x="528624" y="3609211"/>
            <a:ext cx="558216" cy="673765"/>
          </a:xfrm>
        </p:spPr>
        <p:txBody>
          <a:bodyPr/>
          <a:lstStyle/>
          <a:p>
            <a:r>
              <a:rPr lang="en-US" dirty="0"/>
              <a:t>04</a:t>
            </a:r>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6" y="3609211"/>
            <a:ext cx="5885809" cy="673765"/>
          </a:xfrm>
        </p:spPr>
        <p:txBody>
          <a:bodyPr/>
          <a:lstStyle/>
          <a:p>
            <a:r>
              <a:rPr lang="en-US" sz="2800" dirty="0" err="1">
                <a:latin typeface="Avenir"/>
                <a:cs typeface="Poppins"/>
              </a:rPr>
              <a:t>Digitizacija</a:t>
            </a:r>
            <a:r>
              <a:rPr lang="en-US" sz="2800" dirty="0">
                <a:latin typeface="Avenir"/>
                <a:cs typeface="Poppins"/>
              </a:rPr>
              <a:t> </a:t>
            </a:r>
            <a:r>
              <a:rPr lang="en-US" sz="2800" dirty="0" err="1">
                <a:latin typeface="Avenir"/>
                <a:cs typeface="Poppins"/>
              </a:rPr>
              <a:t>kulturne</a:t>
            </a:r>
            <a:r>
              <a:rPr lang="en-US" sz="2800" dirty="0">
                <a:latin typeface="Avenir"/>
                <a:cs typeface="Poppins"/>
              </a:rPr>
              <a:t> </a:t>
            </a:r>
            <a:r>
              <a:rPr lang="en-US" sz="2800" dirty="0" err="1">
                <a:latin typeface="Avenir"/>
                <a:cs typeface="Poppins"/>
              </a:rPr>
              <a:t>dediščine</a:t>
            </a:r>
            <a:endParaRPr lang="en-US" sz="2800" dirty="0">
              <a:latin typeface="Avenir"/>
              <a:cs typeface="Poppins"/>
            </a:endParaRPr>
          </a:p>
        </p:txBody>
      </p:sp>
      <p:sp>
        <p:nvSpPr>
          <p:cNvPr id="12" name="Text Placeholder 11">
            <a:extLst>
              <a:ext uri="{FF2B5EF4-FFF2-40B4-BE49-F238E27FC236}">
                <a16:creationId xmlns:a16="http://schemas.microsoft.com/office/drawing/2014/main" id="{D6692BF0-9D2E-D34D-9AD1-3AB3D3D793C8}"/>
              </a:ext>
            </a:extLst>
          </p:cNvPr>
          <p:cNvSpPr>
            <a:spLocks noGrp="1"/>
          </p:cNvSpPr>
          <p:nvPr>
            <p:ph type="body" sz="quarter" idx="40"/>
          </p:nvPr>
        </p:nvSpPr>
        <p:spPr>
          <a:xfrm>
            <a:off x="530560" y="4490330"/>
            <a:ext cx="558216" cy="673765"/>
          </a:xfrm>
        </p:spPr>
        <p:txBody>
          <a:bodyPr/>
          <a:lstStyle/>
          <a:p>
            <a:r>
              <a:rPr lang="en-US" dirty="0"/>
              <a:t>05</a:t>
            </a:r>
          </a:p>
        </p:txBody>
      </p:sp>
      <p:sp>
        <p:nvSpPr>
          <p:cNvPr id="13" name="Text Placeholder 12">
            <a:extLst>
              <a:ext uri="{FF2B5EF4-FFF2-40B4-BE49-F238E27FC236}">
                <a16:creationId xmlns:a16="http://schemas.microsoft.com/office/drawing/2014/main" id="{9699E47A-A23D-5E48-9930-E65A0AE0B4DE}"/>
              </a:ext>
            </a:extLst>
          </p:cNvPr>
          <p:cNvSpPr>
            <a:spLocks noGrp="1"/>
          </p:cNvSpPr>
          <p:nvPr>
            <p:ph type="body" sz="quarter" idx="41"/>
          </p:nvPr>
        </p:nvSpPr>
        <p:spPr>
          <a:xfrm>
            <a:off x="1435986" y="4490329"/>
            <a:ext cx="6631689" cy="673765"/>
          </a:xfrm>
        </p:spPr>
        <p:txBody>
          <a:bodyPr/>
          <a:lstStyle/>
          <a:p>
            <a:r>
              <a:rPr lang="en-GB" sz="2800" dirty="0" err="1"/>
              <a:t>Razvoj</a:t>
            </a:r>
            <a:r>
              <a:rPr lang="en-GB" sz="2800" dirty="0"/>
              <a:t> </a:t>
            </a:r>
            <a:r>
              <a:rPr lang="en-GB" sz="2800" dirty="0" err="1"/>
              <a:t>občinstva</a:t>
            </a:r>
            <a:r>
              <a:rPr lang="en-GB" sz="2800" dirty="0"/>
              <a:t> po </a:t>
            </a:r>
            <a:r>
              <a:rPr lang="en-GB" sz="2800" dirty="0" err="1"/>
              <a:t>pandemiji</a:t>
            </a:r>
            <a:endParaRPr lang="en-GB" sz="2800" dirty="0"/>
          </a:p>
        </p:txBody>
      </p:sp>
      <p:pic>
        <p:nvPicPr>
          <p:cNvPr id="15" name="Picture 14">
            <a:extLst>
              <a:ext uri="{FF2B5EF4-FFF2-40B4-BE49-F238E27FC236}">
                <a16:creationId xmlns:a16="http://schemas.microsoft.com/office/drawing/2014/main" id="{BA2E42A1-3C77-47F2-9607-6C05EE05C3F6}"/>
              </a:ext>
            </a:extLst>
          </p:cNvPr>
          <p:cNvPicPr>
            <a:picLocks noChangeAspect="1"/>
          </p:cNvPicPr>
          <p:nvPr/>
        </p:nvPicPr>
        <p:blipFill rotWithShape="1">
          <a:blip r:embed="rId3" cstate="print"/>
          <a:srcRect t="-32754" r="3466" b="99999"/>
          <a:stretch/>
        </p:blipFill>
        <p:spPr>
          <a:xfrm>
            <a:off x="280459" y="1693905"/>
            <a:ext cx="7310966" cy="49925"/>
          </a:xfrm>
          <a:prstGeom prst="rect">
            <a:avLst/>
          </a:prstGeom>
        </p:spPr>
      </p:pic>
      <p:pic>
        <p:nvPicPr>
          <p:cNvPr id="17" name="Picture 16">
            <a:extLst>
              <a:ext uri="{FF2B5EF4-FFF2-40B4-BE49-F238E27FC236}">
                <a16:creationId xmlns:a16="http://schemas.microsoft.com/office/drawing/2014/main" id="{233A8D2E-390C-4005-A467-5771C946B280}"/>
              </a:ext>
            </a:extLst>
          </p:cNvPr>
          <p:cNvPicPr>
            <a:picLocks noChangeAspect="1"/>
          </p:cNvPicPr>
          <p:nvPr/>
        </p:nvPicPr>
        <p:blipFill>
          <a:blip r:embed="rId4" cstate="print"/>
          <a:stretch>
            <a:fillRect/>
          </a:stretch>
        </p:blipFill>
        <p:spPr>
          <a:xfrm>
            <a:off x="408577" y="1621851"/>
            <a:ext cx="7135221" cy="190527"/>
          </a:xfrm>
          <a:prstGeom prst="rect">
            <a:avLst/>
          </a:prstGeom>
        </p:spPr>
      </p:pic>
      <p:pic>
        <p:nvPicPr>
          <p:cNvPr id="18" name="Picture 17">
            <a:extLst>
              <a:ext uri="{FF2B5EF4-FFF2-40B4-BE49-F238E27FC236}">
                <a16:creationId xmlns:a16="http://schemas.microsoft.com/office/drawing/2014/main" id="{3D98726E-5506-4427-9560-7DE0AFD0C8EB}"/>
              </a:ext>
            </a:extLst>
          </p:cNvPr>
          <p:cNvPicPr>
            <a:picLocks noChangeAspect="1"/>
          </p:cNvPicPr>
          <p:nvPr/>
        </p:nvPicPr>
        <p:blipFill>
          <a:blip r:embed="rId4" cstate="print"/>
          <a:stretch>
            <a:fillRect/>
          </a:stretch>
        </p:blipFill>
        <p:spPr>
          <a:xfrm>
            <a:off x="418103" y="6037406"/>
            <a:ext cx="7135221" cy="190527"/>
          </a:xfrm>
          <a:prstGeom prst="rect">
            <a:avLst/>
          </a:prstGeom>
        </p:spPr>
      </p:pic>
      <p:sp>
        <p:nvSpPr>
          <p:cNvPr id="19" name="Text Placeholder 11">
            <a:extLst>
              <a:ext uri="{FF2B5EF4-FFF2-40B4-BE49-F238E27FC236}">
                <a16:creationId xmlns:a16="http://schemas.microsoft.com/office/drawing/2014/main" id="{02C9F097-BA07-430E-A523-C90A6F602633}"/>
              </a:ext>
            </a:extLst>
          </p:cNvPr>
          <p:cNvSpPr txBox="1">
            <a:spLocks/>
          </p:cNvSpPr>
          <p:nvPr/>
        </p:nvSpPr>
        <p:spPr>
          <a:xfrm>
            <a:off x="528624" y="5401739"/>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a:t>
            </a:r>
            <a:r>
              <a:rPr lang="sl-SI" dirty="0"/>
              <a:t>6</a:t>
            </a:r>
            <a:endParaRPr lang="en-US" dirty="0"/>
          </a:p>
        </p:txBody>
      </p:sp>
      <p:sp>
        <p:nvSpPr>
          <p:cNvPr id="20" name="Text Placeholder 12">
            <a:extLst>
              <a:ext uri="{FF2B5EF4-FFF2-40B4-BE49-F238E27FC236}">
                <a16:creationId xmlns:a16="http://schemas.microsoft.com/office/drawing/2014/main" id="{BD2A8915-10D2-47EC-BB73-62C79244993C}"/>
              </a:ext>
            </a:extLst>
          </p:cNvPr>
          <p:cNvSpPr txBox="1">
            <a:spLocks/>
          </p:cNvSpPr>
          <p:nvPr/>
        </p:nvSpPr>
        <p:spPr>
          <a:xfrm>
            <a:off x="1434050" y="5401739"/>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2800" dirty="0"/>
              <a:t>Razširjena</a:t>
            </a:r>
            <a:r>
              <a:rPr lang="en-GB" sz="2800" dirty="0"/>
              <a:t> </a:t>
            </a:r>
            <a:r>
              <a:rPr lang="en-GB" sz="2800" dirty="0" err="1"/>
              <a:t>kulturna</a:t>
            </a:r>
            <a:r>
              <a:rPr lang="en-GB" sz="2800" dirty="0"/>
              <a:t> </a:t>
            </a:r>
            <a:r>
              <a:rPr lang="en-GB" sz="2800" dirty="0" err="1"/>
              <a:t>izkušnja</a:t>
            </a:r>
            <a:endParaRPr lang="en-GB" sz="2800" dirty="0"/>
          </a:p>
        </p:txBody>
      </p:sp>
      <p:sp>
        <p:nvSpPr>
          <p:cNvPr id="21" name="Text Placeholder 11">
            <a:extLst>
              <a:ext uri="{FF2B5EF4-FFF2-40B4-BE49-F238E27FC236}">
                <a16:creationId xmlns:a16="http://schemas.microsoft.com/office/drawing/2014/main" id="{3947EB90-CF9C-41F3-99E3-781B48A67296}"/>
              </a:ext>
            </a:extLst>
          </p:cNvPr>
          <p:cNvSpPr txBox="1">
            <a:spLocks/>
          </p:cNvSpPr>
          <p:nvPr/>
        </p:nvSpPr>
        <p:spPr>
          <a:xfrm>
            <a:off x="519099" y="6174710"/>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a:t>
            </a:r>
            <a:r>
              <a:rPr lang="sl-SI" dirty="0"/>
              <a:t>7</a:t>
            </a:r>
            <a:endParaRPr lang="en-US" dirty="0"/>
          </a:p>
        </p:txBody>
      </p:sp>
      <p:sp>
        <p:nvSpPr>
          <p:cNvPr id="22" name="Text Placeholder 12">
            <a:extLst>
              <a:ext uri="{FF2B5EF4-FFF2-40B4-BE49-F238E27FC236}">
                <a16:creationId xmlns:a16="http://schemas.microsoft.com/office/drawing/2014/main" id="{15B04C98-766A-43B1-A5F2-D4AFF9B036B8}"/>
              </a:ext>
            </a:extLst>
          </p:cNvPr>
          <p:cNvSpPr txBox="1">
            <a:spLocks/>
          </p:cNvSpPr>
          <p:nvPr/>
        </p:nvSpPr>
        <p:spPr>
          <a:xfrm>
            <a:off x="1424525" y="6174710"/>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err="1"/>
              <a:t>Študije</a:t>
            </a:r>
            <a:r>
              <a:rPr lang="en-US" sz="2800" dirty="0"/>
              <a:t> </a:t>
            </a:r>
            <a:r>
              <a:rPr lang="en-US" sz="2800" dirty="0" err="1"/>
              <a:t>primerov</a:t>
            </a:r>
            <a:r>
              <a:rPr lang="en-US" sz="2800" dirty="0"/>
              <a:t> in </a:t>
            </a:r>
            <a:r>
              <a:rPr lang="en-US" sz="2800" dirty="0" err="1"/>
              <a:t>uporabna</a:t>
            </a:r>
            <a:r>
              <a:rPr lang="en-US" sz="2800" dirty="0"/>
              <a:t> </a:t>
            </a:r>
            <a:r>
              <a:rPr lang="en-US" sz="2800" dirty="0" err="1"/>
              <a:t>orodja</a:t>
            </a:r>
            <a:endParaRPr lang="en-US" sz="2800" dirty="0"/>
          </a:p>
        </p:txBody>
      </p:sp>
    </p:spTree>
    <p:extLst>
      <p:ext uri="{BB962C8B-B14F-4D97-AF65-F5344CB8AC3E}">
        <p14:creationId xmlns:p14="http://schemas.microsoft.com/office/powerpoint/2010/main" val="19153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20</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589671"/>
            <a:ext cx="7735886" cy="631527"/>
          </a:xfrm>
        </p:spPr>
        <p:txBody>
          <a:bodyPr/>
          <a:lstStyle/>
          <a:p>
            <a:pPr lvl="0">
              <a:spcBef>
                <a:spcPts val="0"/>
              </a:spcBef>
            </a:pPr>
            <a:r>
              <a:rPr lang="en-US" sz="4000" dirty="0" err="1">
                <a:latin typeface="Avenir"/>
                <a:ea typeface="Avenir"/>
                <a:cs typeface="Avenir"/>
                <a:sym typeface="Avenir"/>
              </a:rPr>
              <a:t>Digitizacija</a:t>
            </a:r>
            <a:r>
              <a:rPr lang="en-US" sz="4000" dirty="0">
                <a:latin typeface="Avenir"/>
                <a:ea typeface="Avenir"/>
                <a:cs typeface="Avenir"/>
                <a:sym typeface="Avenir"/>
              </a:rPr>
              <a:t> </a:t>
            </a:r>
            <a:r>
              <a:rPr lang="en-US" sz="4000" dirty="0" err="1">
                <a:latin typeface="Avenir"/>
                <a:ea typeface="Avenir"/>
                <a:cs typeface="Avenir"/>
                <a:sym typeface="Avenir"/>
              </a:rPr>
              <a:t>kulturne</a:t>
            </a:r>
            <a:r>
              <a:rPr lang="en-US" sz="4000" dirty="0">
                <a:latin typeface="Avenir"/>
                <a:ea typeface="Avenir"/>
                <a:cs typeface="Avenir"/>
                <a:sym typeface="Avenir"/>
              </a:rPr>
              <a:t> </a:t>
            </a:r>
            <a:r>
              <a:rPr lang="en-US" sz="4000" dirty="0" err="1">
                <a:latin typeface="Avenir"/>
                <a:ea typeface="Avenir"/>
                <a:cs typeface="Avenir"/>
                <a:sym typeface="Avenir"/>
              </a:rPr>
              <a:t>dediščine</a:t>
            </a:r>
            <a:endParaRPr lang="en-US" sz="4000" dirty="0">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5833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8"/>
          </p:nvPr>
        </p:nvSpPr>
        <p:spPr/>
        <p:txBody>
          <a:bodyPr/>
          <a:lstStyle/>
          <a:p>
            <a:pPr lvl="0" algn="ctr">
              <a:spcBef>
                <a:spcPts val="0"/>
              </a:spcBef>
              <a:buClr>
                <a:schemeClr val="dk1"/>
              </a:buClr>
              <a:buSzPts val="1100"/>
            </a:pPr>
            <a:r>
              <a:rPr lang="en-US" dirty="0" err="1"/>
              <a:t>Digitizacija</a:t>
            </a:r>
            <a:r>
              <a:rPr lang="en-US" dirty="0"/>
              <a:t> </a:t>
            </a:r>
            <a:r>
              <a:rPr lang="en-US" dirty="0" err="1"/>
              <a:t>kulturne</a:t>
            </a:r>
            <a:r>
              <a:rPr lang="en-US" dirty="0"/>
              <a:t> </a:t>
            </a:r>
            <a:r>
              <a:rPr lang="en-US" dirty="0" err="1"/>
              <a:t>dediščine</a:t>
            </a:r>
            <a:endParaRPr lang="en-US"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9"/>
          </p:nvPr>
        </p:nvSpPr>
        <p:spPr>
          <a:xfrm>
            <a:off x="465668" y="2170587"/>
            <a:ext cx="10383564" cy="547899"/>
          </a:xfrm>
        </p:spPr>
        <p:txBody>
          <a:bodyPr numCol="1"/>
          <a:lstStyle/>
          <a:p>
            <a:pPr lvl="0" algn="ctr">
              <a:buClr>
                <a:srgbClr val="E43794"/>
              </a:buClr>
              <a:buSzPts val="2000"/>
            </a:pPr>
            <a:r>
              <a:rPr lang="en-US" b="1" dirty="0" err="1">
                <a:solidFill>
                  <a:srgbClr val="E43794"/>
                </a:solidFill>
              </a:rPr>
              <a:t>Močan</a:t>
            </a:r>
            <a:r>
              <a:rPr lang="en-US" b="1" dirty="0">
                <a:solidFill>
                  <a:srgbClr val="E43794"/>
                </a:solidFill>
              </a:rPr>
              <a:t> </a:t>
            </a:r>
            <a:r>
              <a:rPr lang="en-US" b="1" dirty="0" err="1">
                <a:solidFill>
                  <a:srgbClr val="E43794"/>
                </a:solidFill>
              </a:rPr>
              <a:t>potencial</a:t>
            </a:r>
            <a:r>
              <a:rPr lang="en-US" b="1" dirty="0">
                <a:solidFill>
                  <a:srgbClr val="E43794"/>
                </a:solidFill>
              </a:rPr>
              <a:t> </a:t>
            </a:r>
            <a:r>
              <a:rPr lang="en-US" b="1" dirty="0" err="1">
                <a:solidFill>
                  <a:srgbClr val="E43794"/>
                </a:solidFill>
              </a:rPr>
              <a:t>digitalne</a:t>
            </a:r>
            <a:r>
              <a:rPr lang="en-US" b="1" dirty="0">
                <a:solidFill>
                  <a:srgbClr val="E43794"/>
                </a:solidFill>
              </a:rPr>
              <a:t> </a:t>
            </a:r>
            <a:r>
              <a:rPr lang="en-US" b="1" dirty="0" err="1">
                <a:solidFill>
                  <a:srgbClr val="E43794"/>
                </a:solidFill>
              </a:rPr>
              <a:t>tehnologije</a:t>
            </a:r>
            <a:r>
              <a:rPr lang="en-US" b="1" dirty="0">
                <a:solidFill>
                  <a:srgbClr val="E43794"/>
                </a:solidFill>
              </a:rPr>
              <a:t> za </a:t>
            </a:r>
            <a:r>
              <a:rPr lang="en-US" b="1" dirty="0" err="1">
                <a:solidFill>
                  <a:srgbClr val="E43794"/>
                </a:solidFill>
              </a:rPr>
              <a:t>pomla</a:t>
            </a:r>
            <a:r>
              <a:rPr lang="sl-SI" b="1" dirty="0" err="1">
                <a:solidFill>
                  <a:srgbClr val="E43794"/>
                </a:solidFill>
              </a:rPr>
              <a:t>jevanje</a:t>
            </a:r>
            <a:r>
              <a:rPr lang="en-US" b="1" dirty="0">
                <a:solidFill>
                  <a:srgbClr val="E43794"/>
                </a:solidFill>
              </a:rPr>
              <a:t>, </a:t>
            </a:r>
            <a:r>
              <a:rPr lang="en-US" b="1" dirty="0" err="1">
                <a:solidFill>
                  <a:srgbClr val="E43794"/>
                </a:solidFill>
              </a:rPr>
              <a:t>rast</a:t>
            </a:r>
            <a:r>
              <a:rPr lang="en-US" b="1" dirty="0">
                <a:solidFill>
                  <a:srgbClr val="E43794"/>
                </a:solidFill>
              </a:rPr>
              <a:t> in </a:t>
            </a:r>
            <a:r>
              <a:rPr lang="en-US" b="1" dirty="0" err="1">
                <a:solidFill>
                  <a:srgbClr val="E43794"/>
                </a:solidFill>
              </a:rPr>
              <a:t>ohranjanje</a:t>
            </a:r>
            <a:r>
              <a:rPr lang="en-US" b="1" dirty="0">
                <a:solidFill>
                  <a:srgbClr val="E43794"/>
                </a:solidFill>
              </a:rPr>
              <a:t> </a:t>
            </a:r>
            <a:r>
              <a:rPr lang="en-US" b="1" dirty="0" err="1">
                <a:solidFill>
                  <a:srgbClr val="E43794"/>
                </a:solidFill>
              </a:rPr>
              <a:t>kulturne</a:t>
            </a:r>
            <a:r>
              <a:rPr lang="en-US" b="1" dirty="0">
                <a:solidFill>
                  <a:srgbClr val="E43794"/>
                </a:solidFill>
              </a:rPr>
              <a:t> </a:t>
            </a:r>
            <a:r>
              <a:rPr lang="en-US" b="1" dirty="0" err="1">
                <a:solidFill>
                  <a:srgbClr val="E43794"/>
                </a:solidFill>
              </a:rPr>
              <a:t>dediščine</a:t>
            </a:r>
            <a:endParaRPr lang="en-US" b="1" dirty="0">
              <a:solidFill>
                <a:srgbClr val="E43794"/>
              </a:solidFill>
            </a:endParaRPr>
          </a:p>
        </p:txBody>
      </p:sp>
      <p:sp>
        <p:nvSpPr>
          <p:cNvPr id="2" name="Rectangle 1">
            <a:extLst>
              <a:ext uri="{FF2B5EF4-FFF2-40B4-BE49-F238E27FC236}">
                <a16:creationId xmlns:a16="http://schemas.microsoft.com/office/drawing/2014/main" id="{5B938001-DAB7-498F-B9DC-37403CDDA6BA}"/>
              </a:ext>
            </a:extLst>
          </p:cNvPr>
          <p:cNvSpPr/>
          <p:nvPr/>
        </p:nvSpPr>
        <p:spPr>
          <a:xfrm>
            <a:off x="465666" y="3145886"/>
            <a:ext cx="11260666" cy="2308324"/>
          </a:xfrm>
          <a:prstGeom prst="rect">
            <a:avLst/>
          </a:prstGeom>
        </p:spPr>
        <p:txBody>
          <a:bodyPr wrap="square">
            <a:spAutoFit/>
          </a:bodyPr>
          <a:lstStyle/>
          <a:p>
            <a:pPr lvl="0" algn="just">
              <a:buClr>
                <a:schemeClr val="dk1"/>
              </a:buClr>
              <a:buSzPts val="1100"/>
            </a:pPr>
            <a:r>
              <a:rPr lang="en-US" sz="2400" dirty="0">
                <a:solidFill>
                  <a:srgbClr val="7F7F7F"/>
                </a:solidFill>
                <a:latin typeface="Avenir" panose="02000503020000020003"/>
              </a:rPr>
              <a:t>Po </a:t>
            </a:r>
            <a:r>
              <a:rPr lang="en-US" sz="2400" dirty="0" err="1">
                <a:solidFill>
                  <a:srgbClr val="7F7F7F"/>
                </a:solidFill>
                <a:latin typeface="Avenir" panose="02000503020000020003"/>
              </a:rPr>
              <a:t>prisilnem</a:t>
            </a:r>
            <a:r>
              <a:rPr lang="en-US" sz="2400" dirty="0">
                <a:solidFill>
                  <a:srgbClr val="7F7F7F"/>
                </a:solidFill>
                <a:latin typeface="Avenir" panose="02000503020000020003"/>
              </a:rPr>
              <a:t> </a:t>
            </a:r>
            <a:r>
              <a:rPr lang="en-US" sz="2400" dirty="0" err="1">
                <a:solidFill>
                  <a:srgbClr val="7F7F7F"/>
                </a:solidFill>
                <a:latin typeface="Avenir" panose="02000503020000020003"/>
              </a:rPr>
              <a:t>zaprtju</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kulturnih</a:t>
            </a:r>
            <a:r>
              <a:rPr lang="en-US" sz="2400" dirty="0">
                <a:solidFill>
                  <a:srgbClr val="7F7F7F"/>
                </a:solidFill>
                <a:latin typeface="Avenir" panose="02000503020000020003"/>
              </a:rPr>
              <a:t> </a:t>
            </a:r>
            <a:r>
              <a:rPr lang="en-US" sz="2400" dirty="0" err="1">
                <a:solidFill>
                  <a:srgbClr val="7F7F7F"/>
                </a:solidFill>
                <a:latin typeface="Avenir" panose="02000503020000020003"/>
              </a:rPr>
              <a:t>organizacij</a:t>
            </a:r>
            <a:r>
              <a:rPr lang="en-US" sz="2400" dirty="0">
                <a:solidFill>
                  <a:srgbClr val="7F7F7F"/>
                </a:solidFill>
                <a:latin typeface="Avenir" panose="02000503020000020003"/>
              </a:rPr>
              <a:t> in </a:t>
            </a:r>
            <a:r>
              <a:rPr lang="en-US" sz="2400" dirty="0" err="1">
                <a:solidFill>
                  <a:srgbClr val="7F7F7F"/>
                </a:solidFill>
                <a:latin typeface="Avenir" panose="02000503020000020003"/>
              </a:rPr>
              <a:t>podjetij</a:t>
            </a:r>
            <a:r>
              <a:rPr lang="en-US" sz="2400" dirty="0">
                <a:solidFill>
                  <a:srgbClr val="7F7F7F"/>
                </a:solidFill>
                <a:latin typeface="Avenir" panose="02000503020000020003"/>
              </a:rPr>
              <a:t> </a:t>
            </a:r>
            <a:r>
              <a:rPr lang="en-US" sz="2400" dirty="0" err="1">
                <a:solidFill>
                  <a:srgbClr val="7F7F7F"/>
                </a:solidFill>
                <a:latin typeface="Avenir" panose="02000503020000020003"/>
              </a:rPr>
              <a:t>zaradi</a:t>
            </a:r>
            <a:r>
              <a:rPr lang="en-US" sz="2400" dirty="0">
                <a:solidFill>
                  <a:srgbClr val="7F7F7F"/>
                </a:solidFill>
                <a:latin typeface="Avenir" panose="02000503020000020003"/>
              </a:rPr>
              <a:t> </a:t>
            </a:r>
            <a:r>
              <a:rPr lang="en-US" sz="2400" dirty="0" err="1">
                <a:solidFill>
                  <a:srgbClr val="7F7F7F"/>
                </a:solidFill>
                <a:latin typeface="Avenir" panose="02000503020000020003"/>
              </a:rPr>
              <a:t>pandemije</a:t>
            </a:r>
            <a:r>
              <a:rPr lang="en-US" sz="2400" dirty="0">
                <a:solidFill>
                  <a:srgbClr val="7F7F7F"/>
                </a:solidFill>
                <a:latin typeface="Avenir" panose="02000503020000020003"/>
              </a:rPr>
              <a:t> </a:t>
            </a:r>
            <a:r>
              <a:rPr lang="en-US" sz="2400" dirty="0" err="1">
                <a:solidFill>
                  <a:srgbClr val="7F7F7F"/>
                </a:solidFill>
                <a:latin typeface="Avenir" panose="02000503020000020003"/>
              </a:rPr>
              <a:t>Covida</a:t>
            </a:r>
            <a:r>
              <a:rPr lang="en-US" sz="2400" dirty="0">
                <a:solidFill>
                  <a:srgbClr val="7F7F7F"/>
                </a:solidFill>
                <a:latin typeface="Avenir" panose="02000503020000020003"/>
              </a:rPr>
              <a:t> je za </a:t>
            </a:r>
            <a:r>
              <a:rPr lang="en-US" sz="2400" dirty="0" err="1">
                <a:solidFill>
                  <a:srgbClr val="7F7F7F"/>
                </a:solidFill>
                <a:latin typeface="Avenir" panose="02000503020000020003"/>
              </a:rPr>
              <a:t>vse</a:t>
            </a:r>
            <a:r>
              <a:rPr lang="en-US" sz="2400" dirty="0">
                <a:solidFill>
                  <a:srgbClr val="7F7F7F"/>
                </a:solidFill>
                <a:latin typeface="Avenir" panose="02000503020000020003"/>
              </a:rPr>
              <a:t>, od </a:t>
            </a:r>
            <a:r>
              <a:rPr lang="en-US" sz="2400" dirty="0" err="1">
                <a:solidFill>
                  <a:srgbClr val="7F7F7F"/>
                </a:solidFill>
                <a:latin typeface="Avenir" panose="02000503020000020003"/>
              </a:rPr>
              <a:t>manjših</a:t>
            </a:r>
            <a:r>
              <a:rPr lang="en-US" sz="2400" dirty="0">
                <a:solidFill>
                  <a:srgbClr val="7F7F7F"/>
                </a:solidFill>
                <a:latin typeface="Avenir" panose="02000503020000020003"/>
              </a:rPr>
              <a:t> do </a:t>
            </a:r>
            <a:r>
              <a:rPr lang="en-US" sz="2400" dirty="0" err="1">
                <a:solidFill>
                  <a:srgbClr val="7F7F7F"/>
                </a:solidFill>
                <a:latin typeface="Avenir" panose="02000503020000020003"/>
              </a:rPr>
              <a:t>večjih</a:t>
            </a:r>
            <a:r>
              <a:rPr lang="en-US" sz="2400" dirty="0">
                <a:solidFill>
                  <a:srgbClr val="7F7F7F"/>
                </a:solidFill>
                <a:latin typeface="Avenir" panose="02000503020000020003"/>
              </a:rPr>
              <a:t>, </a:t>
            </a:r>
            <a:r>
              <a:rPr lang="en-US" sz="2400" dirty="0" err="1">
                <a:solidFill>
                  <a:srgbClr val="7F7F7F"/>
                </a:solidFill>
                <a:latin typeface="Avenir" panose="02000503020000020003"/>
              </a:rPr>
              <a:t>postalo</a:t>
            </a:r>
            <a:r>
              <a:rPr lang="en-US" sz="2400" dirty="0">
                <a:solidFill>
                  <a:srgbClr val="7F7F7F"/>
                </a:solidFill>
                <a:latin typeface="Avenir" panose="02000503020000020003"/>
              </a:rPr>
              <a:t> </a:t>
            </a:r>
            <a:r>
              <a:rPr lang="en-US" sz="2400" dirty="0" err="1">
                <a:solidFill>
                  <a:srgbClr val="7F7F7F"/>
                </a:solidFill>
                <a:latin typeface="Avenir" panose="02000503020000020003"/>
              </a:rPr>
              <a:t>zelo</a:t>
            </a:r>
            <a:r>
              <a:rPr lang="en-US" sz="2400" dirty="0">
                <a:solidFill>
                  <a:srgbClr val="7F7F7F"/>
                </a:solidFill>
                <a:latin typeface="Avenir" panose="02000503020000020003"/>
              </a:rPr>
              <a:t> </a:t>
            </a:r>
            <a:r>
              <a:rPr lang="en-US" sz="2400" dirty="0" err="1">
                <a:solidFill>
                  <a:srgbClr val="7F7F7F"/>
                </a:solidFill>
                <a:latin typeface="Avenir" panose="02000503020000020003"/>
              </a:rPr>
              <a:t>pomembno</a:t>
            </a:r>
            <a:r>
              <a:rPr lang="en-US" sz="2400" dirty="0">
                <a:solidFill>
                  <a:srgbClr val="7F7F7F"/>
                </a:solidFill>
                <a:latin typeface="Avenir" panose="02000503020000020003"/>
              </a:rPr>
              <a:t>, da </a:t>
            </a:r>
            <a:r>
              <a:rPr lang="en-US" sz="2400" dirty="0" err="1">
                <a:solidFill>
                  <a:srgbClr val="E43794"/>
                </a:solidFill>
                <a:latin typeface="Avenir" panose="02000503020000020003"/>
              </a:rPr>
              <a:t>sprejmejo</a:t>
            </a:r>
            <a:r>
              <a:rPr lang="en-US" sz="2400" dirty="0">
                <a:solidFill>
                  <a:srgbClr val="E43794"/>
                </a:solidFill>
                <a:latin typeface="Avenir" panose="02000503020000020003"/>
              </a:rPr>
              <a:t> </a:t>
            </a:r>
            <a:r>
              <a:rPr lang="en-US" sz="2400" dirty="0" err="1">
                <a:solidFill>
                  <a:srgbClr val="E43794"/>
                </a:solidFill>
                <a:latin typeface="Avenir" panose="02000503020000020003"/>
              </a:rPr>
              <a:t>digitalno</a:t>
            </a:r>
            <a:r>
              <a:rPr lang="en-US" sz="2400" dirty="0">
                <a:solidFill>
                  <a:srgbClr val="E43794"/>
                </a:solidFill>
                <a:latin typeface="Avenir" panose="02000503020000020003"/>
              </a:rPr>
              <a:t> </a:t>
            </a:r>
            <a:r>
              <a:rPr lang="en-US" sz="2400" dirty="0" err="1">
                <a:solidFill>
                  <a:srgbClr val="E43794"/>
                </a:solidFill>
                <a:latin typeface="Avenir" panose="02000503020000020003"/>
              </a:rPr>
              <a:t>strategijo</a:t>
            </a:r>
            <a:r>
              <a:rPr lang="en-US" sz="2400" dirty="0">
                <a:solidFill>
                  <a:srgbClr val="E43794"/>
                </a:solidFill>
                <a:latin typeface="Avenir" panose="02000503020000020003"/>
              </a:rPr>
              <a:t> za </a:t>
            </a:r>
            <a:r>
              <a:rPr lang="en-US" sz="2400" dirty="0" err="1">
                <a:solidFill>
                  <a:srgbClr val="E43794"/>
                </a:solidFill>
                <a:latin typeface="Avenir" panose="02000503020000020003"/>
              </a:rPr>
              <a:t>svoj</a:t>
            </a:r>
            <a:r>
              <a:rPr lang="en-US" sz="2400" dirty="0">
                <a:solidFill>
                  <a:srgbClr val="E43794"/>
                </a:solidFill>
                <a:latin typeface="Avenir" panose="02000503020000020003"/>
              </a:rPr>
              <a:t> </a:t>
            </a:r>
            <a:r>
              <a:rPr lang="en-US" sz="2400" dirty="0" err="1">
                <a:solidFill>
                  <a:srgbClr val="E43794"/>
                </a:solidFill>
                <a:latin typeface="Avenir" panose="02000503020000020003"/>
              </a:rPr>
              <a:t>razvoj</a:t>
            </a:r>
            <a:r>
              <a:rPr lang="en-US" sz="2400" dirty="0">
                <a:solidFill>
                  <a:srgbClr val="E43794"/>
                </a:solidFill>
                <a:latin typeface="Avenir" panose="02000503020000020003"/>
              </a:rPr>
              <a:t>.</a:t>
            </a:r>
            <a:r>
              <a:rPr lang="en-US" sz="2400" dirty="0">
                <a:solidFill>
                  <a:srgbClr val="7F7F7F"/>
                </a:solidFill>
                <a:latin typeface="Avenir" panose="02000503020000020003"/>
              </a:rPr>
              <a:t> </a:t>
            </a:r>
            <a:endParaRPr lang="sl-SI" sz="2400" dirty="0">
              <a:solidFill>
                <a:srgbClr val="7F7F7F"/>
              </a:solidFill>
              <a:latin typeface="Avenir" panose="02000503020000020003"/>
            </a:endParaRPr>
          </a:p>
          <a:p>
            <a:pPr lvl="0" algn="just">
              <a:buClr>
                <a:schemeClr val="dk1"/>
              </a:buClr>
              <a:buSzPts val="1100"/>
            </a:pPr>
            <a:r>
              <a:rPr lang="en-US" sz="2400" dirty="0" err="1">
                <a:solidFill>
                  <a:srgbClr val="7F7F7F"/>
                </a:solidFill>
                <a:latin typeface="Avenir" panose="02000503020000020003"/>
              </a:rPr>
              <a:t>Mnogi</a:t>
            </a:r>
            <a:r>
              <a:rPr lang="en-US" sz="2400" dirty="0">
                <a:solidFill>
                  <a:srgbClr val="7F7F7F"/>
                </a:solidFill>
                <a:latin typeface="Avenir" panose="02000503020000020003"/>
              </a:rPr>
              <a:t> so </a:t>
            </a:r>
            <a:r>
              <a:rPr lang="en-US" sz="2400" dirty="0" err="1">
                <a:solidFill>
                  <a:srgbClr val="7F7F7F"/>
                </a:solidFill>
                <a:latin typeface="Avenir" panose="02000503020000020003"/>
              </a:rPr>
              <a:t>na</a:t>
            </a:r>
            <a:r>
              <a:rPr lang="en-US" sz="2400" dirty="0">
                <a:solidFill>
                  <a:srgbClr val="7F7F7F"/>
                </a:solidFill>
                <a:latin typeface="Avenir" panose="02000503020000020003"/>
              </a:rPr>
              <a:t> ta </a:t>
            </a:r>
            <a:r>
              <a:rPr lang="en-US" sz="2400" dirty="0" err="1">
                <a:solidFill>
                  <a:srgbClr val="7F7F7F"/>
                </a:solidFill>
                <a:latin typeface="Avenir" panose="02000503020000020003"/>
              </a:rPr>
              <a:t>šok</a:t>
            </a:r>
            <a:r>
              <a:rPr lang="en-US" sz="2400" dirty="0">
                <a:solidFill>
                  <a:srgbClr val="7F7F7F"/>
                </a:solidFill>
                <a:latin typeface="Avenir" panose="02000503020000020003"/>
              </a:rPr>
              <a:t> v </a:t>
            </a:r>
            <a:r>
              <a:rPr lang="en-US" sz="2400" dirty="0" err="1">
                <a:solidFill>
                  <a:srgbClr val="7F7F7F"/>
                </a:solidFill>
                <a:latin typeface="Avenir" panose="02000503020000020003"/>
              </a:rPr>
              <a:t>sistemu</a:t>
            </a:r>
            <a:r>
              <a:rPr lang="en-US" sz="2400" dirty="0">
                <a:solidFill>
                  <a:srgbClr val="7F7F7F"/>
                </a:solidFill>
                <a:latin typeface="Avenir" panose="02000503020000020003"/>
              </a:rPr>
              <a:t> </a:t>
            </a:r>
            <a:r>
              <a:rPr lang="en-US" sz="2400" dirty="0" err="1">
                <a:solidFill>
                  <a:srgbClr val="7F7F7F"/>
                </a:solidFill>
                <a:latin typeface="Avenir" panose="02000503020000020003"/>
              </a:rPr>
              <a:t>gledali</a:t>
            </a:r>
            <a:r>
              <a:rPr lang="en-US" sz="2400" dirty="0">
                <a:solidFill>
                  <a:srgbClr val="7F7F7F"/>
                </a:solidFill>
                <a:latin typeface="Avenir" panose="02000503020000020003"/>
              </a:rPr>
              <a:t> </a:t>
            </a:r>
            <a:r>
              <a:rPr lang="en-US" sz="2400" dirty="0" err="1">
                <a:solidFill>
                  <a:srgbClr val="7F7F7F"/>
                </a:solidFill>
                <a:latin typeface="Avenir" panose="02000503020000020003"/>
              </a:rPr>
              <a:t>kot</a:t>
            </a:r>
            <a:r>
              <a:rPr lang="en-US" sz="2400" dirty="0">
                <a:solidFill>
                  <a:srgbClr val="7F7F7F"/>
                </a:solidFill>
                <a:latin typeface="Avenir" panose="02000503020000020003"/>
              </a:rPr>
              <a:t> </a:t>
            </a:r>
            <a:r>
              <a:rPr lang="en-US" sz="2400" dirty="0" err="1">
                <a:solidFill>
                  <a:srgbClr val="7F7F7F"/>
                </a:solidFill>
                <a:latin typeface="Avenir" panose="02000503020000020003"/>
              </a:rPr>
              <a:t>na</a:t>
            </a:r>
            <a:r>
              <a:rPr lang="en-US" sz="2400" dirty="0">
                <a:solidFill>
                  <a:srgbClr val="7F7F7F"/>
                </a:solidFill>
                <a:latin typeface="Avenir" panose="02000503020000020003"/>
              </a:rPr>
              <a:t> </a:t>
            </a:r>
            <a:r>
              <a:rPr lang="en-US" sz="2400" dirty="0" err="1">
                <a:solidFill>
                  <a:srgbClr val="7F7F7F"/>
                </a:solidFill>
                <a:latin typeface="Avenir" panose="02000503020000020003"/>
              </a:rPr>
              <a:t>priložnost</a:t>
            </a:r>
            <a:r>
              <a:rPr lang="en-US" sz="2400" dirty="0">
                <a:solidFill>
                  <a:srgbClr val="7F7F7F"/>
                </a:solidFill>
                <a:latin typeface="Avenir" panose="02000503020000020003"/>
              </a:rPr>
              <a:t>, da </a:t>
            </a:r>
            <a:r>
              <a:rPr lang="en-US" sz="2400" dirty="0" err="1">
                <a:solidFill>
                  <a:srgbClr val="7F7F7F"/>
                </a:solidFill>
                <a:latin typeface="Avenir" panose="02000503020000020003"/>
              </a:rPr>
              <a:t>postanejo</a:t>
            </a:r>
            <a:r>
              <a:rPr lang="en-US" sz="2400" dirty="0">
                <a:solidFill>
                  <a:srgbClr val="7F7F7F"/>
                </a:solidFill>
                <a:latin typeface="Avenir" panose="02000503020000020003"/>
              </a:rPr>
              <a:t> </a:t>
            </a:r>
            <a:r>
              <a:rPr lang="en-US" sz="2400" dirty="0" err="1">
                <a:solidFill>
                  <a:srgbClr val="7F7F7F"/>
                </a:solidFill>
                <a:latin typeface="Avenir" panose="02000503020000020003"/>
              </a:rPr>
              <a:t>bolj</a:t>
            </a:r>
            <a:r>
              <a:rPr lang="en-US" sz="2400" dirty="0">
                <a:solidFill>
                  <a:srgbClr val="7F7F7F"/>
                </a:solidFill>
                <a:latin typeface="Avenir" panose="02000503020000020003"/>
              </a:rPr>
              <a:t> </a:t>
            </a:r>
            <a:r>
              <a:rPr lang="en-US" sz="2400" dirty="0" err="1">
                <a:solidFill>
                  <a:srgbClr val="7F7F7F"/>
                </a:solidFill>
                <a:latin typeface="Avenir" panose="02000503020000020003"/>
              </a:rPr>
              <a:t>strateški</a:t>
            </a:r>
            <a:r>
              <a:rPr lang="en-US" sz="2400" dirty="0">
                <a:solidFill>
                  <a:srgbClr val="7F7F7F"/>
                </a:solidFill>
                <a:latin typeface="Avenir" panose="02000503020000020003"/>
              </a:rPr>
              <a:t> in </a:t>
            </a:r>
            <a:r>
              <a:rPr lang="en-US" sz="2400" dirty="0" err="1">
                <a:solidFill>
                  <a:srgbClr val="7F7F7F"/>
                </a:solidFill>
                <a:latin typeface="Avenir" panose="02000503020000020003"/>
              </a:rPr>
              <a:t>na</a:t>
            </a:r>
            <a:r>
              <a:rPr lang="en-US" sz="2400" dirty="0">
                <a:solidFill>
                  <a:srgbClr val="7F7F7F"/>
                </a:solidFill>
                <a:latin typeface="Avenir" panose="02000503020000020003"/>
              </a:rPr>
              <a:t> </a:t>
            </a:r>
            <a:r>
              <a:rPr lang="en-US" sz="2400" dirty="0" err="1">
                <a:solidFill>
                  <a:srgbClr val="7F7F7F"/>
                </a:solidFill>
                <a:latin typeface="Avenir" panose="02000503020000020003"/>
              </a:rPr>
              <a:t>tehnologijo</a:t>
            </a:r>
            <a:r>
              <a:rPr lang="en-US" sz="2400" dirty="0">
                <a:solidFill>
                  <a:srgbClr val="7F7F7F"/>
                </a:solidFill>
                <a:latin typeface="Avenir" panose="02000503020000020003"/>
              </a:rPr>
              <a:t> </a:t>
            </a:r>
            <a:r>
              <a:rPr lang="en-US" sz="2400" dirty="0" err="1">
                <a:solidFill>
                  <a:srgbClr val="7F7F7F"/>
                </a:solidFill>
                <a:latin typeface="Avenir" panose="02000503020000020003"/>
              </a:rPr>
              <a:t>gledajo</a:t>
            </a:r>
            <a:r>
              <a:rPr lang="en-US" sz="2400" dirty="0">
                <a:solidFill>
                  <a:srgbClr val="7F7F7F"/>
                </a:solidFill>
                <a:latin typeface="Avenir" panose="02000503020000020003"/>
              </a:rPr>
              <a:t> </a:t>
            </a:r>
            <a:r>
              <a:rPr lang="en-US" sz="2400" dirty="0" err="1">
                <a:solidFill>
                  <a:srgbClr val="7F7F7F"/>
                </a:solidFill>
                <a:latin typeface="Avenir" panose="02000503020000020003"/>
              </a:rPr>
              <a:t>kot</a:t>
            </a:r>
            <a:r>
              <a:rPr lang="en-US" sz="2400" dirty="0">
                <a:solidFill>
                  <a:srgbClr val="7F7F7F"/>
                </a:solidFill>
                <a:latin typeface="Avenir" panose="02000503020000020003"/>
              </a:rPr>
              <a:t> </a:t>
            </a:r>
            <a:r>
              <a:rPr lang="en-US" sz="2400" dirty="0" err="1">
                <a:solidFill>
                  <a:srgbClr val="7F7F7F"/>
                </a:solidFill>
                <a:latin typeface="Avenir" panose="02000503020000020003"/>
              </a:rPr>
              <a:t>na</a:t>
            </a:r>
            <a:r>
              <a:rPr lang="sl-SI" sz="2400" dirty="0">
                <a:solidFill>
                  <a:srgbClr val="7F7F7F"/>
                </a:solidFill>
                <a:latin typeface="Avenir" panose="02000503020000020003"/>
              </a:rPr>
              <a:t> </a:t>
            </a:r>
            <a:r>
              <a:rPr lang="sl-SI" sz="2400" dirty="0">
                <a:solidFill>
                  <a:srgbClr val="E43794"/>
                </a:solidFill>
                <a:latin typeface="Avenir" panose="02000503020000020003"/>
              </a:rPr>
              <a:t>priložnost,</a:t>
            </a:r>
            <a:r>
              <a:rPr lang="sl-SI" sz="2400" dirty="0">
                <a:solidFill>
                  <a:srgbClr val="7F7F7F"/>
                </a:solidFill>
                <a:latin typeface="Avenir" panose="02000503020000020003"/>
              </a:rPr>
              <a:t> </a:t>
            </a:r>
            <a:r>
              <a:rPr lang="en-US" sz="2400" dirty="0">
                <a:solidFill>
                  <a:srgbClr val="7F7F7F"/>
                </a:solidFill>
                <a:latin typeface="Avenir" panose="02000503020000020003"/>
              </a:rPr>
              <a:t>ki </a:t>
            </a:r>
            <a:r>
              <a:rPr lang="en-US" sz="2400" dirty="0" err="1">
                <a:solidFill>
                  <a:srgbClr val="7F7F7F"/>
                </a:solidFill>
                <a:latin typeface="Avenir" panose="02000503020000020003"/>
              </a:rPr>
              <a:t>lahko</a:t>
            </a:r>
            <a:r>
              <a:rPr lang="en-US" sz="2400" dirty="0">
                <a:solidFill>
                  <a:srgbClr val="7F7F7F"/>
                </a:solidFill>
                <a:latin typeface="Avenir" panose="02000503020000020003"/>
              </a:rPr>
              <a:t> </a:t>
            </a:r>
            <a:r>
              <a:rPr lang="en-US" sz="2400" dirty="0" err="1">
                <a:solidFill>
                  <a:srgbClr val="7F7F7F"/>
                </a:solidFill>
                <a:latin typeface="Avenir" panose="02000503020000020003"/>
              </a:rPr>
              <a:t>prinese</a:t>
            </a:r>
            <a:r>
              <a:rPr lang="en-US" sz="2400" dirty="0">
                <a:solidFill>
                  <a:srgbClr val="7F7F7F"/>
                </a:solidFill>
                <a:latin typeface="Avenir" panose="02000503020000020003"/>
              </a:rPr>
              <a:t> </a:t>
            </a:r>
            <a:r>
              <a:rPr lang="en-US" sz="2400" dirty="0" err="1">
                <a:solidFill>
                  <a:srgbClr val="7F7F7F"/>
                </a:solidFill>
                <a:latin typeface="Avenir" panose="02000503020000020003"/>
              </a:rPr>
              <a:t>številne</a:t>
            </a:r>
            <a:r>
              <a:rPr lang="en-US" sz="2400" dirty="0">
                <a:solidFill>
                  <a:srgbClr val="7F7F7F"/>
                </a:solidFill>
                <a:latin typeface="Avenir" panose="02000503020000020003"/>
              </a:rPr>
              <a:t> </a:t>
            </a:r>
            <a:r>
              <a:rPr lang="en-US" sz="2400" dirty="0" err="1">
                <a:solidFill>
                  <a:srgbClr val="7F7F7F"/>
                </a:solidFill>
                <a:latin typeface="Avenir" panose="02000503020000020003"/>
              </a:rPr>
              <a:t>koristi</a:t>
            </a:r>
            <a:r>
              <a:rPr lang="en-US" sz="2400" dirty="0">
                <a:solidFill>
                  <a:srgbClr val="7F7F7F"/>
                </a:solidFill>
                <a:latin typeface="Avenir" panose="02000503020000020003"/>
              </a:rPr>
              <a:t>, </a:t>
            </a:r>
            <a:r>
              <a:rPr lang="en-US" sz="2400" dirty="0" err="1">
                <a:solidFill>
                  <a:srgbClr val="7F7F7F"/>
                </a:solidFill>
                <a:latin typeface="Avenir" panose="02000503020000020003"/>
              </a:rPr>
              <a:t>vključno</a:t>
            </a:r>
            <a:r>
              <a:rPr lang="en-US" sz="2400" dirty="0">
                <a:solidFill>
                  <a:srgbClr val="7F7F7F"/>
                </a:solidFill>
                <a:latin typeface="Avenir" panose="02000503020000020003"/>
              </a:rPr>
              <a:t> z </a:t>
            </a:r>
            <a:r>
              <a:rPr lang="en-US" sz="2400" dirty="0" err="1">
                <a:solidFill>
                  <a:srgbClr val="7F7F7F"/>
                </a:solidFill>
                <a:latin typeface="Avenir" panose="02000503020000020003"/>
              </a:rPr>
              <a:t>ustvarjanjem</a:t>
            </a:r>
            <a:r>
              <a:rPr lang="en-US" sz="2400" dirty="0">
                <a:solidFill>
                  <a:srgbClr val="7F7F7F"/>
                </a:solidFill>
                <a:latin typeface="Avenir" panose="02000503020000020003"/>
              </a:rPr>
              <a:t> </a:t>
            </a:r>
            <a:r>
              <a:rPr lang="en-US" sz="2400" dirty="0" err="1">
                <a:solidFill>
                  <a:srgbClr val="7F7F7F"/>
                </a:solidFill>
                <a:latin typeface="Avenir" panose="02000503020000020003"/>
              </a:rPr>
              <a:t>novih</a:t>
            </a:r>
            <a:r>
              <a:rPr lang="en-US" sz="2400" dirty="0">
                <a:solidFill>
                  <a:srgbClr val="7F7F7F"/>
                </a:solidFill>
                <a:latin typeface="Avenir" panose="02000503020000020003"/>
              </a:rPr>
              <a:t> </a:t>
            </a:r>
            <a:r>
              <a:rPr lang="en-US" sz="2400" dirty="0" err="1">
                <a:solidFill>
                  <a:srgbClr val="7F7F7F"/>
                </a:solidFill>
                <a:latin typeface="Avenir" panose="02000503020000020003"/>
              </a:rPr>
              <a:t>virov</a:t>
            </a:r>
            <a:r>
              <a:rPr lang="en-US" sz="2400" dirty="0">
                <a:solidFill>
                  <a:srgbClr val="7F7F7F"/>
                </a:solidFill>
                <a:latin typeface="Avenir" panose="02000503020000020003"/>
              </a:rPr>
              <a:t> </a:t>
            </a:r>
            <a:r>
              <a:rPr lang="en-US" sz="2400" dirty="0" err="1">
                <a:solidFill>
                  <a:srgbClr val="7F7F7F"/>
                </a:solidFill>
                <a:latin typeface="Avenir" panose="02000503020000020003"/>
              </a:rPr>
              <a:t>prihodkov</a:t>
            </a:r>
            <a:r>
              <a:rPr lang="en-US" sz="2400" dirty="0">
                <a:solidFill>
                  <a:srgbClr val="7F7F7F"/>
                </a:solidFill>
                <a:latin typeface="Avenir" panose="02000503020000020003"/>
              </a:rPr>
              <a:t>. </a:t>
            </a:r>
          </a:p>
        </p:txBody>
      </p:sp>
    </p:spTree>
    <p:extLst>
      <p:ext uri="{BB962C8B-B14F-4D97-AF65-F5344CB8AC3E}">
        <p14:creationId xmlns:p14="http://schemas.microsoft.com/office/powerpoint/2010/main" val="3236027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6AFEAB4-5594-4F0B-968B-7E55C6F92F2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0632" b="30632"/>
          <a:stretch>
            <a:fillRect/>
          </a:stretch>
        </p:blipFill>
        <p:spPr/>
      </p:pic>
      <p:sp>
        <p:nvSpPr>
          <p:cNvPr id="3" name="Slide Number Placeholder 2">
            <a:extLst>
              <a:ext uri="{FF2B5EF4-FFF2-40B4-BE49-F238E27FC236}">
                <a16:creationId xmlns:a16="http://schemas.microsoft.com/office/drawing/2014/main" id="{23039DC3-D204-4EDE-AEED-5F16FCA3FB33}"/>
              </a:ext>
            </a:extLst>
          </p:cNvPr>
          <p:cNvSpPr>
            <a:spLocks noGrp="1"/>
          </p:cNvSpPr>
          <p:nvPr>
            <p:ph type="sldNum" sz="quarter" idx="16"/>
          </p:nvPr>
        </p:nvSpPr>
        <p:spPr/>
        <p:txBody>
          <a:bodyPr/>
          <a:lstStyle/>
          <a:p>
            <a:fld id="{9C527BFA-2C0E-4CEC-B6A5-913A56FEF4B4}" type="slidenum">
              <a:rPr lang="fr-CA" smtClean="0"/>
              <a:pPr/>
              <a:t>22</a:t>
            </a:fld>
            <a:endParaRPr lang="fr-CA" dirty="0"/>
          </a:p>
        </p:txBody>
      </p:sp>
      <p:sp>
        <p:nvSpPr>
          <p:cNvPr id="5" name="Text Placeholder 4">
            <a:extLst>
              <a:ext uri="{FF2B5EF4-FFF2-40B4-BE49-F238E27FC236}">
                <a16:creationId xmlns:a16="http://schemas.microsoft.com/office/drawing/2014/main" id="{2910330D-C475-4D1E-9CCC-EE368DA33080}"/>
              </a:ext>
            </a:extLst>
          </p:cNvPr>
          <p:cNvSpPr>
            <a:spLocks noGrp="1"/>
          </p:cNvSpPr>
          <p:nvPr>
            <p:ph type="body" sz="quarter" idx="17"/>
          </p:nvPr>
        </p:nvSpPr>
        <p:spPr>
          <a:xfrm>
            <a:off x="241159" y="3429000"/>
            <a:ext cx="11571395" cy="2906486"/>
          </a:xfrm>
        </p:spPr>
        <p:txBody>
          <a:bodyPr/>
          <a:lstStyle/>
          <a:p>
            <a:pPr>
              <a:buClr>
                <a:schemeClr val="dk1"/>
              </a:buClr>
              <a:buSzPts val="1100"/>
            </a:pPr>
            <a:r>
              <a:rPr lang="en-US" dirty="0">
                <a:latin typeface="Avenir"/>
                <a:cs typeface="Poppins"/>
              </a:rPr>
              <a:t>“</a:t>
            </a:r>
            <a:r>
              <a:rPr lang="sl-SI" dirty="0">
                <a:cs typeface="Poppins"/>
              </a:rPr>
              <a:t>V preteklosti so številni muzeji digitalno tehnologijo obravnavali kot izolirano, ločeno operativno potrebo. Sodobni muzej pa lahko zdaj na digitalno tehnologijo gleda kot na platformo za svoje delovanje in ne le kot na segmentirano delovanje v oddelku</a:t>
            </a:r>
            <a:r>
              <a:rPr lang="en-US" dirty="0">
                <a:latin typeface="Avenir"/>
                <a:cs typeface="Poppins"/>
              </a:rPr>
              <a:t>.” </a:t>
            </a:r>
            <a:endParaRPr lang="en-US" dirty="0"/>
          </a:p>
          <a:p>
            <a:pPr lvl="0">
              <a:buClr>
                <a:schemeClr val="dk1"/>
              </a:buClr>
              <a:buSzPts val="1100"/>
            </a:pPr>
            <a:endParaRPr lang="en-US" sz="2000" i="1" u="sng" dirty="0">
              <a:solidFill>
                <a:srgbClr val="1155CC"/>
              </a:solidFill>
              <a:hlinkClick r:id="rId3">
                <a:extLst>
                  <a:ext uri="{A12FA001-AC4F-418D-AE19-62706E023703}">
                    <ahyp:hlinkClr xmlns:ahyp="http://schemas.microsoft.com/office/drawing/2018/hyperlinkcolor" val="tx"/>
                  </a:ext>
                </a:extLst>
              </a:hlinkClick>
            </a:endParaRPr>
          </a:p>
          <a:p>
            <a:pPr lvl="0">
              <a:buClr>
                <a:schemeClr val="dk1"/>
              </a:buClr>
              <a:buSzPts val="1100"/>
            </a:pPr>
            <a:r>
              <a:rPr lang="en-US" sz="2000" i="1" u="sng" dirty="0">
                <a:solidFill>
                  <a:srgbClr val="1155CC"/>
                </a:solidFill>
                <a:hlinkClick r:id="rId3">
                  <a:extLst>
                    <a:ext uri="{A12FA001-AC4F-418D-AE19-62706E023703}">
                      <ahyp:hlinkClr xmlns:ahyp="http://schemas.microsoft.com/office/drawing/2018/hyperlinkcolor" val="tx"/>
                    </a:ext>
                  </a:extLst>
                </a:hlinkClick>
              </a:rPr>
              <a:t>David Lipsey</a:t>
            </a:r>
            <a:r>
              <a:rPr lang="en-US" sz="2000" i="1" dirty="0"/>
              <a:t>, </a:t>
            </a:r>
            <a:r>
              <a:rPr lang="en-US" sz="2000" i="1" dirty="0" err="1"/>
              <a:t>sovodja</a:t>
            </a:r>
            <a:r>
              <a:rPr lang="en-US" sz="2000" i="1" dirty="0"/>
              <a:t> </a:t>
            </a:r>
            <a:r>
              <a:rPr lang="en-US" sz="2000" i="1" dirty="0" err="1"/>
              <a:t>programa</a:t>
            </a:r>
            <a:r>
              <a:rPr lang="en-US" sz="2000" i="1" dirty="0"/>
              <a:t> </a:t>
            </a:r>
            <a:r>
              <a:rPr lang="en-US" sz="2000" i="1" dirty="0" err="1"/>
              <a:t>certifikata</a:t>
            </a:r>
            <a:r>
              <a:rPr lang="en-US" sz="2000" i="1" dirty="0"/>
              <a:t> za </a:t>
            </a:r>
            <a:r>
              <a:rPr lang="en-US" sz="2000" i="1" dirty="0" err="1"/>
              <a:t>upravljanje</a:t>
            </a:r>
            <a:r>
              <a:rPr lang="en-US" sz="2000" i="1" dirty="0"/>
              <a:t> </a:t>
            </a:r>
            <a:r>
              <a:rPr lang="en-US" sz="2000" i="1" dirty="0" err="1"/>
              <a:t>digitalnih</a:t>
            </a:r>
            <a:r>
              <a:rPr lang="en-US" sz="2000" i="1" dirty="0"/>
              <a:t> </a:t>
            </a:r>
            <a:r>
              <a:rPr lang="en-US" sz="2000" i="1" dirty="0" err="1"/>
              <a:t>sredstev</a:t>
            </a:r>
            <a:r>
              <a:rPr lang="en-US" sz="2000" i="1" dirty="0"/>
              <a:t> </a:t>
            </a:r>
            <a:r>
              <a:rPr lang="en-US" sz="2000" i="1" dirty="0" err="1"/>
              <a:t>na</a:t>
            </a:r>
            <a:r>
              <a:rPr lang="en-US" sz="2000" i="1" dirty="0"/>
              <a:t> </a:t>
            </a:r>
            <a:r>
              <a:rPr lang="en-US" sz="2000" i="1" dirty="0" err="1"/>
              <a:t>univerzi</a:t>
            </a:r>
            <a:r>
              <a:rPr lang="en-US" sz="2000" i="1" dirty="0"/>
              <a:t> Rutgers </a:t>
            </a:r>
          </a:p>
          <a:p>
            <a:pPr lvl="0">
              <a:buClr>
                <a:schemeClr val="dk1"/>
              </a:buClr>
              <a:buSzPts val="1100"/>
            </a:pPr>
            <a:endParaRPr lang="en-US" dirty="0"/>
          </a:p>
          <a:p>
            <a:pPr marL="0" lvl="0" indent="0" algn="l" rtl="0">
              <a:lnSpc>
                <a:spcPct val="100000"/>
              </a:lnSpc>
              <a:spcBef>
                <a:spcPts val="0"/>
              </a:spcBef>
              <a:spcAft>
                <a:spcPts val="0"/>
              </a:spcAft>
              <a:buClr>
                <a:schemeClr val="dk1"/>
              </a:buClr>
              <a:buSzPts val="1100"/>
              <a:buFont typeface="Arial"/>
              <a:buNone/>
            </a:pPr>
            <a:r>
              <a:rPr lang="en-US" b="0" dirty="0">
                <a:solidFill>
                  <a:srgbClr val="7F7F7F"/>
                </a:solidFill>
              </a:rPr>
              <a:t>T</a:t>
            </a:r>
            <a:r>
              <a:rPr lang="sl-SI" b="0" dirty="0">
                <a:solidFill>
                  <a:srgbClr val="7F7F7F"/>
                </a:solidFill>
              </a:rPr>
              <a:t>a</a:t>
            </a:r>
            <a:r>
              <a:rPr lang="en-US" b="0" dirty="0">
                <a:solidFill>
                  <a:srgbClr val="E43794"/>
                </a:solidFill>
              </a:rPr>
              <a:t> </a:t>
            </a:r>
            <a:r>
              <a:rPr lang="en-US" b="0" dirty="0" err="1">
                <a:solidFill>
                  <a:srgbClr val="E43794"/>
                </a:solidFill>
              </a:rPr>
              <a:t>celostni</a:t>
            </a:r>
            <a:r>
              <a:rPr lang="en-US" b="0" dirty="0">
                <a:solidFill>
                  <a:srgbClr val="E43794"/>
                </a:solidFill>
              </a:rPr>
              <a:t> </a:t>
            </a:r>
            <a:r>
              <a:rPr lang="en-US" b="0" dirty="0" err="1">
                <a:solidFill>
                  <a:srgbClr val="E43794"/>
                </a:solidFill>
              </a:rPr>
              <a:t>pogled</a:t>
            </a:r>
            <a:r>
              <a:rPr lang="en-US" b="0" dirty="0">
                <a:solidFill>
                  <a:srgbClr val="7F7F7F"/>
                </a:solidFill>
              </a:rPr>
              <a:t> </a:t>
            </a:r>
            <a:r>
              <a:rPr lang="pl-PL" b="0" dirty="0">
                <a:solidFill>
                  <a:srgbClr val="7F7F7F"/>
                </a:solidFill>
              </a:rPr>
              <a:t>je nujen za oblikovanje strategije za digitalno preobrazbo, ki je koristna za kulturne organizacije na različnih ravneh. </a:t>
            </a:r>
            <a:endParaRPr lang="el-GR" sz="1800" dirty="0"/>
          </a:p>
        </p:txBody>
      </p:sp>
    </p:spTree>
    <p:extLst>
      <p:ext uri="{BB962C8B-B14F-4D97-AF65-F5344CB8AC3E}">
        <p14:creationId xmlns:p14="http://schemas.microsoft.com/office/powerpoint/2010/main" val="2017854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2E600-0D79-6347-A80D-68BC37F34F8D}"/>
              </a:ext>
            </a:extLst>
          </p:cNvPr>
          <p:cNvSpPr>
            <a:spLocks noGrp="1"/>
          </p:cNvSpPr>
          <p:nvPr>
            <p:ph type="sldNum" sz="quarter" idx="14"/>
          </p:nvPr>
        </p:nvSpPr>
        <p:spPr>
          <a:xfrm>
            <a:off x="7747403" y="6548784"/>
            <a:ext cx="4301302" cy="229565"/>
          </a:xfrm>
        </p:spPr>
        <p:txBody>
          <a:bodyPr/>
          <a:lstStyle/>
          <a:p>
            <a:fld id="{9C527BFA-2C0E-4CEC-B6A5-913A56FEF4B4}" type="slidenum">
              <a:rPr lang="fr-CA" smtClean="0"/>
              <a:pPr/>
              <a:t>23</a:t>
            </a:fld>
            <a:endParaRPr lang="fr-CA" dirty="0"/>
          </a:p>
        </p:txBody>
      </p:sp>
      <p:sp>
        <p:nvSpPr>
          <p:cNvPr id="6" name="Text Placeholder 5">
            <a:extLst>
              <a:ext uri="{FF2B5EF4-FFF2-40B4-BE49-F238E27FC236}">
                <a16:creationId xmlns:a16="http://schemas.microsoft.com/office/drawing/2014/main" id="{A9E78462-F12D-C94C-9770-450DAD347AA5}"/>
              </a:ext>
            </a:extLst>
          </p:cNvPr>
          <p:cNvSpPr>
            <a:spLocks noGrp="1"/>
          </p:cNvSpPr>
          <p:nvPr>
            <p:ph type="body" sz="quarter" idx="16"/>
          </p:nvPr>
        </p:nvSpPr>
        <p:spPr>
          <a:xfrm>
            <a:off x="291165" y="5520879"/>
            <a:ext cx="4885724" cy="1028782"/>
          </a:xfrm>
        </p:spPr>
        <p:txBody>
          <a:bodyPr/>
          <a:lstStyle/>
          <a:p>
            <a:pPr lvl="0" algn="just">
              <a:buClr>
                <a:schemeClr val="dk1"/>
              </a:buClr>
              <a:buSzPts val="1100"/>
            </a:pPr>
            <a:r>
              <a:rPr lang="en-US" sz="2000" b="0" i="1" dirty="0" err="1">
                <a:latin typeface="Avenir"/>
                <a:ea typeface="Avenir"/>
                <a:cs typeface="Avenir"/>
                <a:sym typeface="Avenir"/>
              </a:rPr>
              <a:t>Nove</a:t>
            </a:r>
            <a:r>
              <a:rPr lang="en-US" sz="2000" b="0" i="1" dirty="0">
                <a:latin typeface="Avenir"/>
                <a:ea typeface="Avenir"/>
                <a:cs typeface="Avenir"/>
                <a:sym typeface="Avenir"/>
              </a:rPr>
              <a:t> </a:t>
            </a:r>
            <a:r>
              <a:rPr lang="en-US" sz="2000" b="0" i="1" dirty="0" err="1">
                <a:latin typeface="Avenir"/>
                <a:ea typeface="Avenir"/>
                <a:cs typeface="Avenir"/>
                <a:sym typeface="Avenir"/>
              </a:rPr>
              <a:t>tehnologije</a:t>
            </a:r>
            <a:r>
              <a:rPr lang="en-US" sz="2000" b="0" i="1" dirty="0">
                <a:latin typeface="Avenir"/>
                <a:ea typeface="Avenir"/>
                <a:cs typeface="Avenir"/>
                <a:sym typeface="Avenir"/>
              </a:rPr>
              <a:t> so </a:t>
            </a:r>
            <a:r>
              <a:rPr lang="en-US" sz="2000" b="0" i="1" dirty="0" err="1">
                <a:latin typeface="Avenir"/>
                <a:ea typeface="Avenir"/>
                <a:cs typeface="Avenir"/>
                <a:sym typeface="Avenir"/>
              </a:rPr>
              <a:t>odprle</a:t>
            </a:r>
            <a:r>
              <a:rPr lang="en-US" sz="2000" b="0" i="1" dirty="0">
                <a:latin typeface="Avenir"/>
                <a:ea typeface="Avenir"/>
                <a:cs typeface="Avenir"/>
                <a:sym typeface="Avenir"/>
              </a:rPr>
              <a:t> pot </a:t>
            </a:r>
            <a:r>
              <a:rPr lang="en-US" sz="2000" b="0" i="1" dirty="0" err="1">
                <a:latin typeface="Avenir"/>
                <a:ea typeface="Avenir"/>
                <a:cs typeface="Avenir"/>
                <a:sym typeface="Avenir"/>
              </a:rPr>
              <a:t>novim</a:t>
            </a:r>
            <a:r>
              <a:rPr lang="en-US" sz="2000" b="0" i="1" dirty="0">
                <a:latin typeface="Avenir"/>
                <a:ea typeface="Avenir"/>
                <a:cs typeface="Avenir"/>
                <a:sym typeface="Avenir"/>
              </a:rPr>
              <a:t> </a:t>
            </a:r>
            <a:r>
              <a:rPr lang="en-US" sz="2000" b="0" i="1" dirty="0" err="1">
                <a:latin typeface="Avenir"/>
                <a:ea typeface="Avenir"/>
                <a:cs typeface="Avenir"/>
                <a:sym typeface="Avenir"/>
              </a:rPr>
              <a:t>metodam</a:t>
            </a:r>
            <a:r>
              <a:rPr lang="en-US" sz="2000" b="0" i="1" dirty="0">
                <a:latin typeface="Avenir"/>
                <a:ea typeface="Avenir"/>
                <a:cs typeface="Avenir"/>
                <a:sym typeface="Avenir"/>
              </a:rPr>
              <a:t> </a:t>
            </a:r>
            <a:r>
              <a:rPr lang="en-US" sz="2000" b="0" i="1" dirty="0" err="1">
                <a:latin typeface="Avenir"/>
                <a:ea typeface="Avenir"/>
                <a:cs typeface="Avenir"/>
                <a:sym typeface="Avenir"/>
              </a:rPr>
              <a:t>ohranjanja</a:t>
            </a:r>
            <a:r>
              <a:rPr lang="en-US" sz="2000" b="0" i="1" dirty="0">
                <a:latin typeface="Avenir"/>
                <a:ea typeface="Avenir"/>
                <a:cs typeface="Avenir"/>
                <a:sym typeface="Avenir"/>
              </a:rPr>
              <a:t>, </a:t>
            </a:r>
            <a:r>
              <a:rPr lang="en-US" sz="2000" b="0" i="1" dirty="0" err="1">
                <a:latin typeface="Avenir"/>
                <a:ea typeface="Avenir"/>
                <a:cs typeface="Avenir"/>
                <a:sym typeface="Avenir"/>
              </a:rPr>
              <a:t>zaščite</a:t>
            </a:r>
            <a:r>
              <a:rPr lang="en-US" sz="2000" b="0" i="1" dirty="0">
                <a:latin typeface="Avenir"/>
                <a:ea typeface="Avenir"/>
                <a:cs typeface="Avenir"/>
                <a:sym typeface="Avenir"/>
              </a:rPr>
              <a:t> in </a:t>
            </a:r>
            <a:r>
              <a:rPr lang="en-US" sz="2000" b="0" i="1" dirty="0" err="1">
                <a:latin typeface="Avenir"/>
                <a:ea typeface="Avenir"/>
                <a:cs typeface="Avenir"/>
                <a:sym typeface="Avenir"/>
              </a:rPr>
              <a:t>restavriranja</a:t>
            </a:r>
            <a:r>
              <a:rPr lang="en-US" sz="2000" b="0" i="1" dirty="0">
                <a:latin typeface="Avenir"/>
                <a:ea typeface="Avenir"/>
                <a:cs typeface="Avenir"/>
                <a:sym typeface="Avenir"/>
              </a:rPr>
              <a:t> </a:t>
            </a:r>
            <a:r>
              <a:rPr lang="en-US" sz="2000" b="0" i="1" dirty="0" err="1">
                <a:latin typeface="Avenir"/>
                <a:ea typeface="Avenir"/>
                <a:cs typeface="Avenir"/>
                <a:sym typeface="Avenir"/>
              </a:rPr>
              <a:t>dragocenih</a:t>
            </a:r>
            <a:r>
              <a:rPr lang="en-US" sz="2000" b="0" i="1" dirty="0">
                <a:latin typeface="Avenir"/>
                <a:ea typeface="Avenir"/>
                <a:cs typeface="Avenir"/>
                <a:sym typeface="Avenir"/>
              </a:rPr>
              <a:t> </a:t>
            </a:r>
            <a:r>
              <a:rPr lang="en-US" sz="2000" b="0" i="1" dirty="0" err="1">
                <a:latin typeface="Avenir"/>
                <a:ea typeface="Avenir"/>
                <a:cs typeface="Avenir"/>
                <a:sym typeface="Avenir"/>
              </a:rPr>
              <a:t>kulturnih</a:t>
            </a:r>
            <a:r>
              <a:rPr lang="en-US" sz="2000" b="0" i="1" dirty="0">
                <a:latin typeface="Avenir"/>
                <a:ea typeface="Avenir"/>
                <a:cs typeface="Avenir"/>
                <a:sym typeface="Avenir"/>
              </a:rPr>
              <a:t> </a:t>
            </a:r>
            <a:r>
              <a:rPr lang="en-US" sz="2000" b="0" i="1" dirty="0" err="1">
                <a:latin typeface="Avenir"/>
                <a:ea typeface="Avenir"/>
                <a:cs typeface="Avenir"/>
                <a:sym typeface="Avenir"/>
              </a:rPr>
              <a:t>artefaktov</a:t>
            </a:r>
            <a:r>
              <a:rPr lang="en-US" sz="2000" b="0" i="1" dirty="0">
                <a:latin typeface="Avenir"/>
                <a:ea typeface="Avenir"/>
                <a:cs typeface="Avenir"/>
                <a:sym typeface="Avenir"/>
              </a:rPr>
              <a:t>. </a:t>
            </a:r>
          </a:p>
        </p:txBody>
      </p:sp>
      <p:sp>
        <p:nvSpPr>
          <p:cNvPr id="11" name="Text Placeholder 10">
            <a:extLst>
              <a:ext uri="{FF2B5EF4-FFF2-40B4-BE49-F238E27FC236}">
                <a16:creationId xmlns:a16="http://schemas.microsoft.com/office/drawing/2014/main" id="{02141108-4B5A-2746-B3E6-2A049AEEC137}"/>
              </a:ext>
            </a:extLst>
          </p:cNvPr>
          <p:cNvSpPr>
            <a:spLocks noGrp="1"/>
          </p:cNvSpPr>
          <p:nvPr>
            <p:ph type="body" sz="quarter" idx="22"/>
          </p:nvPr>
        </p:nvSpPr>
        <p:spPr>
          <a:xfrm>
            <a:off x="6956322" y="2121557"/>
            <a:ext cx="4898236" cy="1343728"/>
          </a:xfrm>
        </p:spPr>
        <p:txBody>
          <a:bodyPr/>
          <a:lstStyle/>
          <a:p>
            <a:pPr algn="just"/>
            <a:r>
              <a:rPr lang="en-US" sz="2000" b="0" dirty="0" err="1">
                <a:latin typeface="Avenir"/>
                <a:cs typeface="Poppins"/>
              </a:rPr>
              <a:t>Digitizacija</a:t>
            </a:r>
            <a:r>
              <a:rPr lang="en-US" sz="2000" b="0" dirty="0">
                <a:latin typeface="Avenir"/>
                <a:cs typeface="Poppins"/>
              </a:rPr>
              <a:t> je </a:t>
            </a:r>
            <a:r>
              <a:rPr lang="en-US" sz="2000" b="0" dirty="0" err="1">
                <a:latin typeface="Avenir"/>
                <a:cs typeface="Poppins"/>
              </a:rPr>
              <a:t>odprla</a:t>
            </a:r>
            <a:r>
              <a:rPr lang="en-US" sz="2000" b="0" dirty="0">
                <a:latin typeface="Avenir"/>
                <a:cs typeface="Poppins"/>
              </a:rPr>
              <a:t> pot </a:t>
            </a:r>
            <a:r>
              <a:rPr lang="en-US" sz="2000" b="0" dirty="0" err="1">
                <a:latin typeface="Avenir"/>
                <a:cs typeface="Poppins"/>
              </a:rPr>
              <a:t>inovacijam</a:t>
            </a:r>
            <a:r>
              <a:rPr lang="en-US" sz="2000" b="0" dirty="0">
                <a:latin typeface="Avenir"/>
                <a:cs typeface="Poppins"/>
              </a:rPr>
              <a:t> </a:t>
            </a:r>
            <a:r>
              <a:rPr lang="en-US" sz="2000" b="0" dirty="0" err="1">
                <a:latin typeface="Avenir"/>
                <a:cs typeface="Poppins"/>
              </a:rPr>
              <a:t>pri</a:t>
            </a:r>
            <a:r>
              <a:rPr lang="en-US" sz="2000" b="0" dirty="0">
                <a:latin typeface="Avenir"/>
                <a:cs typeface="Poppins"/>
              </a:rPr>
              <a:t> </a:t>
            </a:r>
            <a:r>
              <a:rPr lang="en-US" sz="2000" b="0" dirty="0" err="1">
                <a:latin typeface="Avenir"/>
                <a:cs typeface="Poppins"/>
              </a:rPr>
              <a:t>dejavnostih</a:t>
            </a:r>
            <a:r>
              <a:rPr lang="en-US" sz="2000" b="0" dirty="0">
                <a:latin typeface="Avenir"/>
                <a:cs typeface="Poppins"/>
              </a:rPr>
              <a:t> </a:t>
            </a:r>
            <a:r>
              <a:rPr lang="en-US" sz="2000" b="0" dirty="0" err="1">
                <a:latin typeface="Avenir"/>
                <a:cs typeface="Poppins"/>
              </a:rPr>
              <a:t>razširjanja</a:t>
            </a:r>
            <a:r>
              <a:rPr lang="en-US" sz="2000" b="0" dirty="0">
                <a:latin typeface="Avenir"/>
                <a:cs typeface="Poppins"/>
              </a:rPr>
              <a:t> in </a:t>
            </a:r>
            <a:r>
              <a:rPr lang="en-US" sz="2000" b="0" dirty="0" err="1">
                <a:latin typeface="Avenir"/>
                <a:cs typeface="Poppins"/>
              </a:rPr>
              <a:t>spodbudila</a:t>
            </a:r>
            <a:r>
              <a:rPr lang="en-US" sz="2000" b="0" dirty="0">
                <a:latin typeface="Avenir"/>
                <a:cs typeface="Poppins"/>
              </a:rPr>
              <a:t> </a:t>
            </a:r>
            <a:r>
              <a:rPr lang="en-US" sz="2000" b="0" dirty="0" err="1">
                <a:latin typeface="Avenir"/>
                <a:cs typeface="Poppins"/>
              </a:rPr>
              <a:t>uvedbo</a:t>
            </a:r>
            <a:r>
              <a:rPr lang="en-US" sz="2000" b="0" dirty="0">
                <a:latin typeface="Avenir"/>
                <a:cs typeface="Poppins"/>
              </a:rPr>
              <a:t> </a:t>
            </a:r>
            <a:r>
              <a:rPr lang="en-US" sz="2000" b="0" dirty="0" err="1">
                <a:latin typeface="Avenir"/>
                <a:cs typeface="Poppins"/>
              </a:rPr>
              <a:t>bolj</a:t>
            </a:r>
            <a:r>
              <a:rPr lang="en-US" sz="2000" b="0" dirty="0">
                <a:latin typeface="Avenir"/>
                <a:cs typeface="Poppins"/>
              </a:rPr>
              <a:t> </a:t>
            </a:r>
            <a:r>
              <a:rPr lang="en-US" sz="2000" b="0" dirty="0" err="1">
                <a:latin typeface="Avenir"/>
                <a:cs typeface="Poppins"/>
              </a:rPr>
              <a:t>interaktivnih</a:t>
            </a:r>
            <a:r>
              <a:rPr lang="en-US" sz="2000" b="0" dirty="0">
                <a:latin typeface="Avenir"/>
                <a:cs typeface="Poppins"/>
              </a:rPr>
              <a:t> in </a:t>
            </a:r>
            <a:r>
              <a:rPr lang="en-US" sz="2000" b="0" dirty="0" err="1">
                <a:latin typeface="Avenir"/>
                <a:cs typeface="Poppins"/>
              </a:rPr>
              <a:t>praktičnih</a:t>
            </a:r>
            <a:r>
              <a:rPr lang="en-US" sz="2000" b="0" dirty="0">
                <a:latin typeface="Avenir"/>
                <a:cs typeface="Poppins"/>
              </a:rPr>
              <a:t> </a:t>
            </a:r>
            <a:r>
              <a:rPr lang="en-US" sz="2000" b="0" dirty="0" err="1">
                <a:latin typeface="Avenir"/>
                <a:cs typeface="Poppins"/>
              </a:rPr>
              <a:t>pristopov</a:t>
            </a:r>
            <a:r>
              <a:rPr lang="en-US" sz="2000" b="0" dirty="0">
                <a:latin typeface="Avenir"/>
                <a:cs typeface="Poppins"/>
              </a:rPr>
              <a:t> za </a:t>
            </a:r>
            <a:r>
              <a:rPr lang="en-US" sz="2000" b="0" dirty="0" err="1">
                <a:latin typeface="Avenir"/>
                <a:cs typeface="Poppins"/>
              </a:rPr>
              <a:t>vključitev</a:t>
            </a:r>
            <a:r>
              <a:rPr lang="en-US" sz="2000" b="0" dirty="0">
                <a:latin typeface="Avenir"/>
                <a:cs typeface="Poppins"/>
              </a:rPr>
              <a:t> </a:t>
            </a:r>
            <a:r>
              <a:rPr lang="en-US" sz="2000" b="0" dirty="0" err="1">
                <a:latin typeface="Avenir"/>
                <a:cs typeface="Poppins"/>
              </a:rPr>
              <a:t>večjega</a:t>
            </a:r>
            <a:r>
              <a:rPr lang="en-US" sz="2000" b="0" dirty="0">
                <a:latin typeface="Avenir"/>
                <a:cs typeface="Poppins"/>
              </a:rPr>
              <a:t> </a:t>
            </a:r>
            <a:r>
              <a:rPr lang="en-US" sz="2000" b="0" dirty="0" err="1">
                <a:latin typeface="Avenir"/>
                <a:cs typeface="Poppins"/>
              </a:rPr>
              <a:t>števila</a:t>
            </a:r>
            <a:r>
              <a:rPr lang="en-US" sz="2000" b="0" dirty="0">
                <a:latin typeface="Avenir"/>
                <a:cs typeface="Poppins"/>
              </a:rPr>
              <a:t> </a:t>
            </a:r>
            <a:r>
              <a:rPr lang="en-US" sz="2000" b="0" dirty="0" err="1">
                <a:latin typeface="Avenir"/>
                <a:cs typeface="Poppins"/>
              </a:rPr>
              <a:t>učencev</a:t>
            </a:r>
            <a:r>
              <a:rPr lang="en-US" sz="2000" b="0" dirty="0">
                <a:latin typeface="Avenir"/>
                <a:cs typeface="Poppins"/>
              </a:rPr>
              <a:t>.</a:t>
            </a:r>
            <a:endParaRPr lang="en-US" dirty="0">
              <a:cs typeface="Poppins"/>
            </a:endParaRPr>
          </a:p>
        </p:txBody>
      </p:sp>
      <p:sp>
        <p:nvSpPr>
          <p:cNvPr id="12" name="Text Placeholder 11">
            <a:extLst>
              <a:ext uri="{FF2B5EF4-FFF2-40B4-BE49-F238E27FC236}">
                <a16:creationId xmlns:a16="http://schemas.microsoft.com/office/drawing/2014/main" id="{1F70B13C-ED41-344F-AED2-C50768E471B2}"/>
              </a:ext>
            </a:extLst>
          </p:cNvPr>
          <p:cNvSpPr>
            <a:spLocks noGrp="1"/>
          </p:cNvSpPr>
          <p:nvPr>
            <p:ph type="body" sz="quarter" idx="23"/>
          </p:nvPr>
        </p:nvSpPr>
        <p:spPr>
          <a:xfrm>
            <a:off x="6972678" y="1628813"/>
            <a:ext cx="4571737" cy="365126"/>
          </a:xfrm>
        </p:spPr>
        <p:txBody>
          <a:bodyPr/>
          <a:lstStyle/>
          <a:p>
            <a:r>
              <a:rPr lang="en-US" sz="2800" b="1" dirty="0" err="1">
                <a:latin typeface="Avenir Black"/>
              </a:rPr>
              <a:t>Izobraževanje</a:t>
            </a:r>
            <a:r>
              <a:rPr lang="en-US" b="1" dirty="0">
                <a:latin typeface="Avenir Black"/>
              </a:rPr>
              <a:t>  </a:t>
            </a:r>
            <a:endParaRPr lang="en-US" dirty="0"/>
          </a:p>
        </p:txBody>
      </p:sp>
      <p:sp>
        <p:nvSpPr>
          <p:cNvPr id="13" name="Text Placeholder 12">
            <a:extLst>
              <a:ext uri="{FF2B5EF4-FFF2-40B4-BE49-F238E27FC236}">
                <a16:creationId xmlns:a16="http://schemas.microsoft.com/office/drawing/2014/main" id="{27A68A0C-84F2-C84C-9930-A11A078AE8E6}"/>
              </a:ext>
            </a:extLst>
          </p:cNvPr>
          <p:cNvSpPr>
            <a:spLocks noGrp="1"/>
          </p:cNvSpPr>
          <p:nvPr>
            <p:ph type="body" sz="quarter" idx="24"/>
          </p:nvPr>
        </p:nvSpPr>
        <p:spPr>
          <a:xfrm>
            <a:off x="6975544" y="4774374"/>
            <a:ext cx="4885724" cy="1484264"/>
          </a:xfrm>
        </p:spPr>
        <p:txBody>
          <a:bodyPr/>
          <a:lstStyle/>
          <a:p>
            <a:pPr algn="just"/>
            <a:r>
              <a:rPr lang="en-US" sz="2000" b="0" dirty="0" err="1">
                <a:latin typeface="Avenir"/>
                <a:ea typeface="Avenir"/>
                <a:cs typeface="Avenir"/>
              </a:rPr>
              <a:t>Digitalna</a:t>
            </a:r>
            <a:r>
              <a:rPr lang="en-US" sz="2000" b="0" dirty="0">
                <a:latin typeface="Avenir"/>
                <a:ea typeface="Avenir"/>
                <a:cs typeface="Avenir"/>
              </a:rPr>
              <a:t> </a:t>
            </a:r>
            <a:r>
              <a:rPr lang="en-US" sz="2000" b="0" dirty="0" err="1">
                <a:latin typeface="Avenir"/>
                <a:ea typeface="Avenir"/>
                <a:cs typeface="Avenir"/>
              </a:rPr>
              <a:t>tehnologija</a:t>
            </a:r>
            <a:r>
              <a:rPr lang="en-US" sz="2000" b="0" dirty="0">
                <a:latin typeface="Avenir"/>
                <a:ea typeface="Avenir"/>
                <a:cs typeface="Avenir"/>
              </a:rPr>
              <a:t> </a:t>
            </a:r>
            <a:r>
              <a:rPr lang="en-US" sz="2000" b="0" dirty="0" err="1">
                <a:latin typeface="Avenir"/>
                <a:ea typeface="Avenir"/>
                <a:cs typeface="Avenir"/>
              </a:rPr>
              <a:t>omogoča</a:t>
            </a:r>
            <a:r>
              <a:rPr lang="en-US" sz="2000" b="0" dirty="0">
                <a:latin typeface="Avenir"/>
                <a:ea typeface="Avenir"/>
                <a:cs typeface="Avenir"/>
              </a:rPr>
              <a:t> </a:t>
            </a:r>
            <a:r>
              <a:rPr lang="en-US" sz="2000" b="0" dirty="0" err="1">
                <a:latin typeface="Avenir"/>
                <a:ea typeface="Avenir"/>
                <a:cs typeface="Avenir"/>
              </a:rPr>
              <a:t>zbiranje</a:t>
            </a:r>
            <a:r>
              <a:rPr lang="en-US" sz="2000" b="0" dirty="0">
                <a:latin typeface="Avenir"/>
                <a:ea typeface="Avenir"/>
                <a:cs typeface="Avenir"/>
              </a:rPr>
              <a:t> in </a:t>
            </a:r>
            <a:r>
              <a:rPr lang="en-US" sz="2000" b="0" dirty="0" err="1">
                <a:latin typeface="Avenir"/>
                <a:ea typeface="Avenir"/>
                <a:cs typeface="Avenir"/>
              </a:rPr>
              <a:t>analizo</a:t>
            </a:r>
            <a:r>
              <a:rPr lang="en-US" sz="2000" b="0" dirty="0">
                <a:latin typeface="Avenir"/>
                <a:ea typeface="Avenir"/>
                <a:cs typeface="Avenir"/>
              </a:rPr>
              <a:t> </a:t>
            </a:r>
            <a:r>
              <a:rPr lang="en-US" sz="2000" b="0" dirty="0" err="1">
                <a:latin typeface="Avenir"/>
                <a:ea typeface="Avenir"/>
                <a:cs typeface="Avenir"/>
              </a:rPr>
              <a:t>velikih</a:t>
            </a:r>
            <a:r>
              <a:rPr lang="en-US" sz="2000" b="0" dirty="0">
                <a:latin typeface="Avenir"/>
                <a:ea typeface="Avenir"/>
                <a:cs typeface="Avenir"/>
              </a:rPr>
              <a:t> </a:t>
            </a:r>
            <a:r>
              <a:rPr lang="en-US" sz="2000" b="0" dirty="0" err="1">
                <a:latin typeface="Avenir"/>
                <a:ea typeface="Avenir"/>
                <a:cs typeface="Avenir"/>
              </a:rPr>
              <a:t>količin</a:t>
            </a:r>
            <a:r>
              <a:rPr lang="en-US" sz="2000" b="0" dirty="0">
                <a:latin typeface="Avenir"/>
                <a:ea typeface="Avenir"/>
                <a:cs typeface="Avenir"/>
              </a:rPr>
              <a:t> </a:t>
            </a:r>
            <a:r>
              <a:rPr lang="en-US" sz="2000" b="0" dirty="0" err="1">
                <a:latin typeface="Avenir"/>
                <a:ea typeface="Avenir"/>
                <a:cs typeface="Avenir"/>
              </a:rPr>
              <a:t>podatkov</a:t>
            </a:r>
            <a:r>
              <a:rPr lang="en-US" sz="2000" b="0" dirty="0">
                <a:latin typeface="Avenir"/>
                <a:ea typeface="Avenir"/>
                <a:cs typeface="Avenir"/>
              </a:rPr>
              <a:t>, ki </a:t>
            </a:r>
            <a:r>
              <a:rPr lang="en-US" sz="2000" b="0" dirty="0" err="1">
                <a:latin typeface="Avenir"/>
                <a:ea typeface="Avenir"/>
                <a:cs typeface="Avenir"/>
              </a:rPr>
              <a:t>jih</a:t>
            </a:r>
            <a:r>
              <a:rPr lang="en-US" sz="2000" b="0" dirty="0">
                <a:latin typeface="Avenir"/>
                <a:ea typeface="Avenir"/>
                <a:cs typeface="Avenir"/>
              </a:rPr>
              <a:t> </a:t>
            </a:r>
            <a:r>
              <a:rPr lang="en-US" sz="2000" b="0" dirty="0" err="1">
                <a:latin typeface="Avenir"/>
                <a:ea typeface="Avenir"/>
                <a:cs typeface="Avenir"/>
              </a:rPr>
              <a:t>lahko</a:t>
            </a:r>
            <a:r>
              <a:rPr lang="en-US" sz="2000" b="0" dirty="0">
                <a:latin typeface="Avenir"/>
                <a:ea typeface="Avenir"/>
                <a:cs typeface="Avenir"/>
              </a:rPr>
              <a:t> </a:t>
            </a:r>
            <a:r>
              <a:rPr lang="en-US" sz="2000" b="0" dirty="0" err="1">
                <a:latin typeface="Avenir"/>
                <a:ea typeface="Avenir"/>
                <a:cs typeface="Avenir"/>
              </a:rPr>
              <a:t>kulturni</a:t>
            </a:r>
            <a:r>
              <a:rPr lang="en-US" sz="2000" b="0" dirty="0">
                <a:latin typeface="Avenir"/>
                <a:ea typeface="Avenir"/>
                <a:cs typeface="Avenir"/>
              </a:rPr>
              <a:t> in </a:t>
            </a:r>
            <a:r>
              <a:rPr lang="en-US" sz="2000" b="0" dirty="0" err="1">
                <a:latin typeface="Avenir"/>
                <a:ea typeface="Avenir"/>
                <a:cs typeface="Avenir"/>
              </a:rPr>
              <a:t>turistični</a:t>
            </a:r>
            <a:r>
              <a:rPr lang="en-US" sz="2000" b="0" dirty="0">
                <a:latin typeface="Avenir"/>
                <a:ea typeface="Avenir"/>
                <a:cs typeface="Avenir"/>
              </a:rPr>
              <a:t> </a:t>
            </a:r>
            <a:r>
              <a:rPr lang="en-US" sz="2000" b="0" dirty="0" err="1">
                <a:latin typeface="Avenir"/>
                <a:ea typeface="Avenir"/>
                <a:cs typeface="Avenir"/>
              </a:rPr>
              <a:t>ponudniki</a:t>
            </a:r>
            <a:r>
              <a:rPr lang="en-US" sz="2000" b="0" dirty="0">
                <a:latin typeface="Avenir"/>
                <a:ea typeface="Avenir"/>
                <a:cs typeface="Avenir"/>
              </a:rPr>
              <a:t> </a:t>
            </a:r>
            <a:r>
              <a:rPr lang="en-US" sz="2000" b="0" dirty="0" err="1">
                <a:latin typeface="Avenir"/>
                <a:ea typeface="Avenir"/>
                <a:cs typeface="Avenir"/>
              </a:rPr>
              <a:t>uporabijo</a:t>
            </a:r>
            <a:r>
              <a:rPr lang="en-US" sz="2000" b="0" dirty="0">
                <a:latin typeface="Avenir"/>
                <a:ea typeface="Avenir"/>
                <a:cs typeface="Avenir"/>
              </a:rPr>
              <a:t> za </a:t>
            </a:r>
            <a:r>
              <a:rPr lang="en-US" sz="2000" b="0" dirty="0" err="1">
                <a:latin typeface="Avenir"/>
                <a:ea typeface="Avenir"/>
                <a:cs typeface="Avenir"/>
              </a:rPr>
              <a:t>doslej</a:t>
            </a:r>
            <a:r>
              <a:rPr lang="en-US" sz="2000" b="0" dirty="0">
                <a:latin typeface="Avenir"/>
                <a:ea typeface="Avenir"/>
                <a:cs typeface="Avenir"/>
              </a:rPr>
              <a:t> </a:t>
            </a:r>
            <a:r>
              <a:rPr lang="en-US" sz="2000" b="0" dirty="0" err="1">
                <a:latin typeface="Avenir"/>
                <a:ea typeface="Avenir"/>
                <a:cs typeface="Avenir"/>
              </a:rPr>
              <a:t>nepoznan</a:t>
            </a:r>
            <a:r>
              <a:rPr lang="en-US" sz="2000" b="0" dirty="0">
                <a:latin typeface="Avenir"/>
                <a:ea typeface="Avenir"/>
                <a:cs typeface="Avenir"/>
              </a:rPr>
              <a:t> </a:t>
            </a:r>
            <a:r>
              <a:rPr lang="en-US" sz="2000" b="0" dirty="0" err="1">
                <a:latin typeface="Avenir"/>
                <a:ea typeface="Avenir"/>
                <a:cs typeface="Avenir"/>
              </a:rPr>
              <a:t>vpogled</a:t>
            </a:r>
            <a:r>
              <a:rPr lang="en-US" sz="2000" b="0" dirty="0">
                <a:latin typeface="Avenir"/>
                <a:ea typeface="Avenir"/>
                <a:cs typeface="Avenir"/>
              </a:rPr>
              <a:t> v </a:t>
            </a:r>
            <a:r>
              <a:rPr lang="en-US" sz="2000" b="0" dirty="0" err="1">
                <a:latin typeface="Avenir"/>
                <a:ea typeface="Avenir"/>
                <a:cs typeface="Avenir"/>
              </a:rPr>
              <a:t>vedenje</a:t>
            </a:r>
            <a:r>
              <a:rPr lang="en-US" sz="2000" b="0" dirty="0">
                <a:latin typeface="Avenir"/>
                <a:ea typeface="Avenir"/>
                <a:cs typeface="Avenir"/>
              </a:rPr>
              <a:t> </a:t>
            </a:r>
            <a:r>
              <a:rPr lang="en-US" sz="2000" b="0" dirty="0" err="1">
                <a:latin typeface="Avenir"/>
                <a:ea typeface="Avenir"/>
                <a:cs typeface="Avenir"/>
              </a:rPr>
              <a:t>občinstva</a:t>
            </a:r>
            <a:r>
              <a:rPr lang="en-US" sz="2000" b="0" dirty="0">
                <a:latin typeface="Avenir"/>
                <a:ea typeface="Avenir"/>
                <a:cs typeface="Avenir"/>
              </a:rPr>
              <a:t> </a:t>
            </a:r>
            <a:r>
              <a:rPr lang="en-US" sz="2000" b="0" dirty="0" err="1">
                <a:latin typeface="Avenir"/>
                <a:ea typeface="Avenir"/>
                <a:cs typeface="Avenir"/>
              </a:rPr>
              <a:t>na</a:t>
            </a:r>
            <a:r>
              <a:rPr lang="en-US" sz="2000" b="0" dirty="0">
                <a:latin typeface="Avenir"/>
                <a:ea typeface="Avenir"/>
                <a:cs typeface="Avenir"/>
              </a:rPr>
              <a:t> </a:t>
            </a:r>
            <a:r>
              <a:rPr lang="en-US" sz="2000" b="0" dirty="0" err="1">
                <a:latin typeface="Avenir"/>
                <a:ea typeface="Avenir"/>
                <a:cs typeface="Avenir"/>
              </a:rPr>
              <a:t>spletu</a:t>
            </a:r>
            <a:r>
              <a:rPr lang="en-US" sz="2000" b="0" dirty="0">
                <a:latin typeface="Avenir"/>
                <a:ea typeface="Avenir"/>
                <a:cs typeface="Avenir"/>
              </a:rPr>
              <a:t> in </a:t>
            </a:r>
            <a:r>
              <a:rPr lang="en-US" sz="2000" b="0" dirty="0" err="1">
                <a:latin typeface="Avenir"/>
                <a:ea typeface="Avenir"/>
                <a:cs typeface="Avenir"/>
              </a:rPr>
              <a:t>na</a:t>
            </a:r>
            <a:r>
              <a:rPr lang="en-US" sz="2000" b="0" dirty="0">
                <a:latin typeface="Avenir"/>
                <a:ea typeface="Avenir"/>
                <a:cs typeface="Avenir"/>
              </a:rPr>
              <a:t> </a:t>
            </a:r>
            <a:r>
              <a:rPr lang="en-US" sz="2000" b="0" dirty="0" err="1">
                <a:latin typeface="Avenir"/>
                <a:ea typeface="Avenir"/>
                <a:cs typeface="Avenir"/>
              </a:rPr>
              <a:t>kraju</a:t>
            </a:r>
            <a:r>
              <a:rPr lang="en-US" sz="2000" b="0" dirty="0">
                <a:latin typeface="Avenir"/>
                <a:ea typeface="Avenir"/>
                <a:cs typeface="Avenir"/>
              </a:rPr>
              <a:t> </a:t>
            </a:r>
            <a:r>
              <a:rPr lang="en-US" sz="2000" b="0" dirty="0" err="1">
                <a:latin typeface="Avenir"/>
                <a:ea typeface="Avenir"/>
                <a:cs typeface="Avenir"/>
              </a:rPr>
              <a:t>samem</a:t>
            </a:r>
            <a:r>
              <a:rPr lang="en-US" sz="2000" b="0" dirty="0">
                <a:latin typeface="Avenir"/>
                <a:ea typeface="Avenir"/>
                <a:cs typeface="Avenir"/>
              </a:rPr>
              <a:t>.</a:t>
            </a:r>
            <a:endParaRPr lang="en-US" sz="2000" b="0" i="1" dirty="0">
              <a:latin typeface="Avenir"/>
              <a:ea typeface="Avenir"/>
              <a:cs typeface="Avenir"/>
            </a:endParaRPr>
          </a:p>
        </p:txBody>
      </p:sp>
      <p:sp>
        <p:nvSpPr>
          <p:cNvPr id="14" name="Text Placeholder 13">
            <a:extLst>
              <a:ext uri="{FF2B5EF4-FFF2-40B4-BE49-F238E27FC236}">
                <a16:creationId xmlns:a16="http://schemas.microsoft.com/office/drawing/2014/main" id="{CA30FD6E-371E-334F-AC67-80C3F95F694F}"/>
              </a:ext>
            </a:extLst>
          </p:cNvPr>
          <p:cNvSpPr>
            <a:spLocks noGrp="1"/>
          </p:cNvSpPr>
          <p:nvPr>
            <p:ph type="body" sz="quarter" idx="25"/>
          </p:nvPr>
        </p:nvSpPr>
        <p:spPr>
          <a:xfrm>
            <a:off x="6972678" y="4283542"/>
            <a:ext cx="4571737" cy="365126"/>
          </a:xfrm>
        </p:spPr>
        <p:txBody>
          <a:bodyPr/>
          <a:lstStyle/>
          <a:p>
            <a:r>
              <a:rPr lang="en-US" sz="2800" b="1" dirty="0" err="1">
                <a:latin typeface="Avenir Black"/>
                <a:ea typeface="Avenir"/>
                <a:cs typeface="Avenir"/>
              </a:rPr>
              <a:t>Zbiranje</a:t>
            </a:r>
            <a:r>
              <a:rPr lang="en-US" sz="2800" b="1" dirty="0">
                <a:latin typeface="Avenir Black"/>
                <a:ea typeface="Avenir"/>
                <a:cs typeface="Avenir"/>
              </a:rPr>
              <a:t> in </a:t>
            </a:r>
            <a:r>
              <a:rPr lang="en-US" sz="2800" b="1" dirty="0" err="1">
                <a:latin typeface="Avenir Black"/>
                <a:ea typeface="Avenir"/>
                <a:cs typeface="Avenir"/>
              </a:rPr>
              <a:t>analiza</a:t>
            </a:r>
            <a:r>
              <a:rPr lang="en-US" sz="2800" b="1" dirty="0">
                <a:latin typeface="Avenir Black"/>
                <a:ea typeface="Avenir"/>
                <a:cs typeface="Avenir"/>
              </a:rPr>
              <a:t> </a:t>
            </a:r>
            <a:r>
              <a:rPr lang="en-US" sz="2800" b="1" dirty="0" err="1">
                <a:latin typeface="Avenir Black"/>
                <a:ea typeface="Avenir"/>
                <a:cs typeface="Avenir"/>
              </a:rPr>
              <a:t>podatkov</a:t>
            </a:r>
            <a:endParaRPr lang="en-US" sz="2800" b="1" dirty="0">
              <a:latin typeface="Avenir"/>
              <a:ea typeface="Avenir"/>
              <a:cs typeface="Avenir"/>
            </a:endParaRPr>
          </a:p>
        </p:txBody>
      </p:sp>
      <p:sp>
        <p:nvSpPr>
          <p:cNvPr id="18" name="Flowchart: Process 17">
            <a:extLst>
              <a:ext uri="{FF2B5EF4-FFF2-40B4-BE49-F238E27FC236}">
                <a16:creationId xmlns:a16="http://schemas.microsoft.com/office/drawing/2014/main" id="{F3E62AAE-5C8E-440A-922C-D157634A24E1}"/>
              </a:ext>
            </a:extLst>
          </p:cNvPr>
          <p:cNvSpPr/>
          <p:nvPr/>
        </p:nvSpPr>
        <p:spPr>
          <a:xfrm>
            <a:off x="294560" y="1248955"/>
            <a:ext cx="5893486" cy="4201034"/>
          </a:xfrm>
          <a:prstGeom prst="flowChartProcess">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1259A00F-840B-4D0F-B3BD-C1C9763636B8}"/>
              </a:ext>
            </a:extLst>
          </p:cNvPr>
          <p:cNvSpPr txBox="1"/>
          <p:nvPr/>
        </p:nvSpPr>
        <p:spPr>
          <a:xfrm>
            <a:off x="294560" y="50990"/>
            <a:ext cx="7752160" cy="584775"/>
          </a:xfrm>
          <a:prstGeom prst="rect">
            <a:avLst/>
          </a:prstGeom>
          <a:noFill/>
        </p:spPr>
        <p:txBody>
          <a:bodyPr wrap="square">
            <a:spAutoFit/>
          </a:bodyPr>
          <a:lstStyle/>
          <a:p>
            <a:r>
              <a:rPr lang="en-US" sz="3200" b="1" dirty="0" err="1">
                <a:solidFill>
                  <a:schemeClr val="bg1"/>
                </a:solidFill>
                <a:latin typeface="Avenir" panose="02000503020000020003"/>
              </a:rPr>
              <a:t>Strategija</a:t>
            </a:r>
            <a:r>
              <a:rPr lang="en-US" sz="3200" b="1" dirty="0">
                <a:solidFill>
                  <a:schemeClr val="bg1"/>
                </a:solidFill>
                <a:latin typeface="Avenir" panose="02000503020000020003"/>
              </a:rPr>
              <a:t> za </a:t>
            </a:r>
            <a:r>
              <a:rPr lang="en-US" sz="3200" b="1" dirty="0" err="1">
                <a:solidFill>
                  <a:schemeClr val="bg1"/>
                </a:solidFill>
                <a:latin typeface="Avenir" panose="02000503020000020003"/>
              </a:rPr>
              <a:t>digitalno</a:t>
            </a:r>
            <a:r>
              <a:rPr lang="en-US" sz="3200" b="1" dirty="0">
                <a:solidFill>
                  <a:schemeClr val="bg1"/>
                </a:solidFill>
                <a:latin typeface="Avenir" panose="02000503020000020003"/>
              </a:rPr>
              <a:t> </a:t>
            </a:r>
            <a:r>
              <a:rPr lang="en-US" sz="3200" b="1" dirty="0" err="1">
                <a:solidFill>
                  <a:schemeClr val="bg1"/>
                </a:solidFill>
                <a:latin typeface="Avenir" panose="02000503020000020003"/>
              </a:rPr>
              <a:t>preobrazbo</a:t>
            </a:r>
            <a:endParaRPr lang="en-US" sz="3200" b="1" dirty="0">
              <a:solidFill>
                <a:schemeClr val="bg1"/>
              </a:solidFill>
              <a:latin typeface="Avenir" panose="02000503020000020003"/>
            </a:endParaRPr>
          </a:p>
        </p:txBody>
      </p:sp>
    </p:spTree>
    <p:extLst>
      <p:ext uri="{BB962C8B-B14F-4D97-AF65-F5344CB8AC3E}">
        <p14:creationId xmlns:p14="http://schemas.microsoft.com/office/powerpoint/2010/main" val="414423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7E0B37-AE09-4F36-91BD-441D2255C6B2}"/>
              </a:ext>
            </a:extLst>
          </p:cNvPr>
          <p:cNvSpPr>
            <a:spLocks noGrp="1"/>
          </p:cNvSpPr>
          <p:nvPr>
            <p:ph type="sldNum" sz="quarter" idx="14"/>
          </p:nvPr>
        </p:nvSpPr>
        <p:spPr/>
        <p:txBody>
          <a:bodyPr/>
          <a:lstStyle/>
          <a:p>
            <a:fld id="{9C527BFA-2C0E-4CEC-B6A5-913A56FEF4B4}" type="slidenum">
              <a:rPr lang="fr-CA" smtClean="0"/>
              <a:pPr/>
              <a:t>24</a:t>
            </a:fld>
            <a:endParaRPr lang="fr-CA" dirty="0"/>
          </a:p>
        </p:txBody>
      </p:sp>
      <p:sp>
        <p:nvSpPr>
          <p:cNvPr id="5" name="Google Shape;522;p47">
            <a:extLst>
              <a:ext uri="{FF2B5EF4-FFF2-40B4-BE49-F238E27FC236}">
                <a16:creationId xmlns:a16="http://schemas.microsoft.com/office/drawing/2014/main" id="{BA63E1C2-08E2-40BA-8795-0F10A3879BE8}"/>
              </a:ext>
            </a:extLst>
          </p:cNvPr>
          <p:cNvSpPr txBox="1">
            <a:spLocks noGrp="1"/>
          </p:cNvSpPr>
          <p:nvPr>
            <p:ph type="body" sz="quarter" idx="17"/>
          </p:nvPr>
        </p:nvSpPr>
        <p:spPr>
          <a:xfrm>
            <a:off x="708168" y="1176799"/>
            <a:ext cx="4986421" cy="4797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dirty="0" err="1">
                <a:solidFill>
                  <a:srgbClr val="E43794"/>
                </a:solidFill>
                <a:latin typeface="Avenir"/>
                <a:ea typeface="Avenir"/>
                <a:cs typeface="Avenir"/>
                <a:sym typeface="Avenir"/>
              </a:rPr>
              <a:t>Sodelovanja</a:t>
            </a:r>
            <a:r>
              <a:rPr lang="en-US" sz="2800" b="1" dirty="0">
                <a:solidFill>
                  <a:srgbClr val="E43794"/>
                </a:solidFill>
                <a:latin typeface="Avenir"/>
                <a:ea typeface="Avenir"/>
                <a:cs typeface="Avenir"/>
                <a:sym typeface="Avenir"/>
              </a:rPr>
              <a:t> </a:t>
            </a:r>
            <a:endParaRPr sz="2800" b="1" dirty="0">
              <a:solidFill>
                <a:srgbClr val="E43794"/>
              </a:solidFill>
              <a:latin typeface="Avenir"/>
              <a:ea typeface="Avenir"/>
              <a:cs typeface="Avenir"/>
              <a:sym typeface="Avenir"/>
            </a:endParaRPr>
          </a:p>
        </p:txBody>
      </p:sp>
      <p:sp>
        <p:nvSpPr>
          <p:cNvPr id="6" name="Google Shape;524;p47">
            <a:extLst>
              <a:ext uri="{FF2B5EF4-FFF2-40B4-BE49-F238E27FC236}">
                <a16:creationId xmlns:a16="http://schemas.microsoft.com/office/drawing/2014/main" id="{6251DD5D-5FB0-4735-A2AA-FA3400F064C0}"/>
              </a:ext>
            </a:extLst>
          </p:cNvPr>
          <p:cNvSpPr txBox="1"/>
          <p:nvPr/>
        </p:nvSpPr>
        <p:spPr>
          <a:xfrm>
            <a:off x="708168" y="1656514"/>
            <a:ext cx="5682693" cy="171729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en-US" sz="2400" dirty="0" err="1">
                <a:solidFill>
                  <a:srgbClr val="7F7F7F"/>
                </a:solidFill>
                <a:latin typeface="Avenir"/>
                <a:ea typeface="Avenir"/>
                <a:cs typeface="Avenir"/>
                <a:sym typeface="Avenir"/>
              </a:rPr>
              <a:t>Digitalna</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tehnologija</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skrajšuje</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razdaljo</a:t>
            </a:r>
            <a:r>
              <a:rPr lang="en-US" sz="2400" dirty="0">
                <a:solidFill>
                  <a:srgbClr val="7F7F7F"/>
                </a:solidFill>
                <a:latin typeface="Avenir"/>
                <a:ea typeface="Avenir"/>
                <a:cs typeface="Avenir"/>
                <a:sym typeface="Avenir"/>
              </a:rPr>
              <a:t> med </a:t>
            </a:r>
            <a:r>
              <a:rPr lang="en-US" sz="2400" dirty="0" err="1">
                <a:solidFill>
                  <a:srgbClr val="7F7F7F"/>
                </a:solidFill>
                <a:latin typeface="Avenir"/>
                <a:ea typeface="Avenir"/>
                <a:cs typeface="Avenir"/>
                <a:sym typeface="Avenir"/>
              </a:rPr>
              <a:t>kulturnimi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turističnimi</a:t>
            </a:r>
            <a:r>
              <a:rPr lang="en-US" sz="2400" dirty="0">
                <a:solidFill>
                  <a:srgbClr val="7F7F7F"/>
                </a:solidFill>
                <a:latin typeface="Avenir"/>
                <a:ea typeface="Avenir"/>
                <a:cs typeface="Avenir"/>
                <a:sym typeface="Avenir"/>
              </a:rPr>
              <a:t> in </a:t>
            </a:r>
            <a:r>
              <a:rPr lang="en-US" sz="2400" dirty="0" err="1">
                <a:solidFill>
                  <a:srgbClr val="7F7F7F"/>
                </a:solidFill>
                <a:latin typeface="Avenir"/>
                <a:ea typeface="Avenir"/>
                <a:cs typeface="Avenir"/>
                <a:sym typeface="Avenir"/>
              </a:rPr>
              <a:t>ustvarjalnimi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akterji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ter</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ponuja</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plodna</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tla</a:t>
            </a:r>
            <a:r>
              <a:rPr lang="en-US" sz="2400" dirty="0">
                <a:solidFill>
                  <a:srgbClr val="7F7F7F"/>
                </a:solidFill>
                <a:latin typeface="Avenir"/>
                <a:ea typeface="Avenir"/>
                <a:cs typeface="Avenir"/>
                <a:sym typeface="Avenir"/>
              </a:rPr>
              <a:t> za </a:t>
            </a:r>
            <a:r>
              <a:rPr lang="en-US" sz="2400" dirty="0" err="1">
                <a:solidFill>
                  <a:srgbClr val="7F7F7F"/>
                </a:solidFill>
                <a:latin typeface="Avenir"/>
                <a:ea typeface="Avenir"/>
                <a:cs typeface="Avenir"/>
                <a:sym typeface="Avenir"/>
              </a:rPr>
              <a:t>ustvarjanje</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novih</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partnerstev</a:t>
            </a:r>
            <a:r>
              <a:rPr lang="en-US" sz="2400" dirty="0">
                <a:solidFill>
                  <a:srgbClr val="7F7F7F"/>
                </a:solidFill>
                <a:latin typeface="Avenir"/>
                <a:ea typeface="Avenir"/>
                <a:cs typeface="Avenir"/>
                <a:sym typeface="Avenir"/>
              </a:rPr>
              <a:t> in</a:t>
            </a:r>
            <a:r>
              <a:rPr lang="sl-SI" sz="2400" dirty="0">
                <a:solidFill>
                  <a:srgbClr val="7F7F7F"/>
                </a:solidFill>
                <a:latin typeface="Avenir"/>
                <a:ea typeface="Avenir"/>
                <a:cs typeface="Avenir"/>
                <a:sym typeface="Avenir"/>
              </a:rPr>
              <a:t> vseh</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prednosti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multidisciplinarnega</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pristopa</a:t>
            </a:r>
            <a:r>
              <a:rPr lang="en-US" sz="2400" dirty="0">
                <a:solidFill>
                  <a:srgbClr val="7F7F7F"/>
                </a:solidFill>
                <a:latin typeface="Avenir"/>
                <a:ea typeface="Avenir"/>
                <a:cs typeface="Avenir"/>
                <a:sym typeface="Avenir"/>
              </a:rPr>
              <a:t>.</a:t>
            </a:r>
            <a:endParaRPr sz="2400" b="1" dirty="0">
              <a:solidFill>
                <a:srgbClr val="7F7F7F"/>
              </a:solidFill>
              <a:latin typeface="Avenir"/>
              <a:ea typeface="Avenir"/>
              <a:cs typeface="Avenir"/>
              <a:sym typeface="Avenir"/>
            </a:endParaRPr>
          </a:p>
        </p:txBody>
      </p:sp>
      <p:sp>
        <p:nvSpPr>
          <p:cNvPr id="7" name="Google Shape;520;p47">
            <a:extLst>
              <a:ext uri="{FF2B5EF4-FFF2-40B4-BE49-F238E27FC236}">
                <a16:creationId xmlns:a16="http://schemas.microsoft.com/office/drawing/2014/main" id="{A4D4674D-6ED9-4928-A594-02D3C8358E74}"/>
              </a:ext>
            </a:extLst>
          </p:cNvPr>
          <p:cNvSpPr txBox="1"/>
          <p:nvPr/>
        </p:nvSpPr>
        <p:spPr>
          <a:xfrm>
            <a:off x="708168" y="3739380"/>
            <a:ext cx="5370221" cy="4797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dirty="0" err="1">
                <a:solidFill>
                  <a:srgbClr val="E43794"/>
                </a:solidFill>
                <a:latin typeface="Avenir"/>
                <a:ea typeface="Avenir"/>
                <a:cs typeface="Avenir"/>
                <a:sym typeface="Avenir"/>
              </a:rPr>
              <a:t>Razvoj</a:t>
            </a:r>
            <a:r>
              <a:rPr lang="en-US" sz="2800" b="1" dirty="0">
                <a:solidFill>
                  <a:srgbClr val="E43794"/>
                </a:solidFill>
                <a:latin typeface="Avenir"/>
                <a:ea typeface="Avenir"/>
                <a:cs typeface="Avenir"/>
                <a:sym typeface="Avenir"/>
              </a:rPr>
              <a:t> </a:t>
            </a:r>
            <a:r>
              <a:rPr lang="en-US" sz="2800" b="1" dirty="0" err="1">
                <a:solidFill>
                  <a:srgbClr val="E43794"/>
                </a:solidFill>
                <a:latin typeface="Avenir"/>
                <a:ea typeface="Avenir"/>
                <a:cs typeface="Avenir"/>
                <a:sym typeface="Avenir"/>
              </a:rPr>
              <a:t>občinstva</a:t>
            </a:r>
            <a:endParaRPr sz="2800" b="1" dirty="0">
              <a:solidFill>
                <a:srgbClr val="E43794"/>
              </a:solidFill>
              <a:latin typeface="Avenir"/>
              <a:ea typeface="Avenir"/>
              <a:cs typeface="Avenir"/>
              <a:sym typeface="Avenir"/>
            </a:endParaRPr>
          </a:p>
        </p:txBody>
      </p:sp>
      <p:sp>
        <p:nvSpPr>
          <p:cNvPr id="8" name="Google Shape;513;p47">
            <a:extLst>
              <a:ext uri="{FF2B5EF4-FFF2-40B4-BE49-F238E27FC236}">
                <a16:creationId xmlns:a16="http://schemas.microsoft.com/office/drawing/2014/main" id="{44803A24-4B40-4736-A773-C1F6D5A94A78}"/>
              </a:ext>
            </a:extLst>
          </p:cNvPr>
          <p:cNvSpPr txBox="1"/>
          <p:nvPr/>
        </p:nvSpPr>
        <p:spPr>
          <a:xfrm>
            <a:off x="708168" y="4219096"/>
            <a:ext cx="10775664" cy="1396177"/>
          </a:xfrm>
          <a:prstGeom prst="rect">
            <a:avLst/>
          </a:prstGeom>
          <a:noFill/>
          <a:ln>
            <a:noFill/>
          </a:ln>
        </p:spPr>
        <p:txBody>
          <a:bodyPr spcFirstLastPara="1" wrap="square" lIns="91425" tIns="45700" rIns="91425" bIns="45700" anchor="t" anchorCtr="0">
            <a:noAutofit/>
          </a:bodyPr>
          <a:lstStyle/>
          <a:p>
            <a:pPr algn="just"/>
            <a:r>
              <a:rPr lang="en-US" sz="2400" dirty="0" err="1">
                <a:solidFill>
                  <a:srgbClr val="7F7F7F"/>
                </a:solidFill>
                <a:latin typeface="Avenir"/>
                <a:ea typeface="Avenir"/>
                <a:cs typeface="Avenir"/>
                <a:sym typeface="Avenir"/>
              </a:rPr>
              <a:t>Močna</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digitalna</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prisotnost</a:t>
            </a:r>
            <a:r>
              <a:rPr lang="en-US" sz="2400" dirty="0">
                <a:solidFill>
                  <a:srgbClr val="7F7F7F"/>
                </a:solidFill>
                <a:latin typeface="Avenir"/>
                <a:ea typeface="Avenir"/>
                <a:cs typeface="Avenir"/>
                <a:sym typeface="Avenir"/>
              </a:rPr>
              <a:t> se </a:t>
            </a:r>
            <a:r>
              <a:rPr lang="en-US" sz="2400" dirty="0" err="1">
                <a:solidFill>
                  <a:srgbClr val="7F7F7F"/>
                </a:solidFill>
                <a:latin typeface="Avenir"/>
                <a:ea typeface="Avenir"/>
                <a:cs typeface="Avenir"/>
                <a:sym typeface="Avenir"/>
              </a:rPr>
              <a:t>dotakne</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novih</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občinstev</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vključno</a:t>
            </a:r>
            <a:r>
              <a:rPr lang="en-US" sz="2400" dirty="0">
                <a:solidFill>
                  <a:srgbClr val="7F7F7F"/>
                </a:solidFill>
                <a:latin typeface="Avenir"/>
                <a:ea typeface="Avenir"/>
                <a:cs typeface="Avenir"/>
                <a:sym typeface="Avenir"/>
              </a:rPr>
              <a:t> s </a:t>
            </a:r>
            <a:r>
              <a:rPr lang="en-US" sz="2400" dirty="0" err="1">
                <a:solidFill>
                  <a:srgbClr val="7F7F7F"/>
                </a:solidFill>
                <a:latin typeface="Avenir"/>
                <a:ea typeface="Avenir"/>
                <a:cs typeface="Avenir"/>
                <a:sym typeface="Avenir"/>
              </a:rPr>
              <a:t>težko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dosegljivimi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mlajšimi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generacijami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oddaljenimi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občinstvi</a:t>
            </a:r>
            <a:r>
              <a:rPr lang="en-US" sz="2400" dirty="0">
                <a:solidFill>
                  <a:srgbClr val="7F7F7F"/>
                </a:solidFill>
                <a:latin typeface="Avenir"/>
                <a:ea typeface="Avenir"/>
                <a:cs typeface="Avenir"/>
                <a:sym typeface="Avenir"/>
              </a:rPr>
              <a:t> in </a:t>
            </a:r>
            <a:r>
              <a:rPr lang="en-US" sz="2400" dirty="0" err="1">
                <a:solidFill>
                  <a:srgbClr val="7F7F7F"/>
                </a:solidFill>
                <a:latin typeface="Avenir"/>
                <a:ea typeface="Avenir"/>
                <a:cs typeface="Avenir"/>
                <a:sym typeface="Avenir"/>
              </a:rPr>
              <a:t>ljudmi</a:t>
            </a:r>
            <a:r>
              <a:rPr lang="en-US" sz="2400" dirty="0">
                <a:solidFill>
                  <a:srgbClr val="7F7F7F"/>
                </a:solidFill>
                <a:latin typeface="Avenir"/>
                <a:ea typeface="Avenir"/>
                <a:cs typeface="Avenir"/>
                <a:sym typeface="Avenir"/>
              </a:rPr>
              <a:t>, ki ne </a:t>
            </a:r>
            <a:r>
              <a:rPr lang="en-US" sz="2400" dirty="0" err="1">
                <a:solidFill>
                  <a:srgbClr val="7F7F7F"/>
                </a:solidFill>
                <a:latin typeface="Avenir"/>
                <a:ea typeface="Avenir"/>
                <a:cs typeface="Avenir"/>
                <a:sym typeface="Avenir"/>
              </a:rPr>
              <a:t>morejo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obiskati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osebno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npr</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starejši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invalidi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ljudje</a:t>
            </a:r>
            <a:r>
              <a:rPr lang="en-US" sz="2400" dirty="0">
                <a:solidFill>
                  <a:srgbClr val="7F7F7F"/>
                </a:solidFill>
                <a:latin typeface="Avenir"/>
                <a:ea typeface="Avenir"/>
                <a:cs typeface="Avenir"/>
                <a:sym typeface="Avenir"/>
              </a:rPr>
              <a:t>, ki </a:t>
            </a:r>
            <a:r>
              <a:rPr lang="en-US" sz="2400" dirty="0" err="1">
                <a:solidFill>
                  <a:srgbClr val="7F7F7F"/>
                </a:solidFill>
                <a:latin typeface="Avenir"/>
                <a:ea typeface="Avenir"/>
                <a:cs typeface="Avenir"/>
                <a:sym typeface="Avenir"/>
              </a:rPr>
              <a:t>živijo</a:t>
            </a:r>
            <a:r>
              <a:rPr lang="en-US" sz="2400" dirty="0">
                <a:solidFill>
                  <a:srgbClr val="7F7F7F"/>
                </a:solidFill>
                <a:latin typeface="Avenir"/>
                <a:ea typeface="Avenir"/>
                <a:cs typeface="Avenir"/>
                <a:sym typeface="Avenir"/>
              </a:rPr>
              <a:t> v </a:t>
            </a:r>
            <a:r>
              <a:rPr lang="en-US" sz="2400" dirty="0" err="1">
                <a:solidFill>
                  <a:srgbClr val="7F7F7F"/>
                </a:solidFill>
                <a:latin typeface="Avenir"/>
                <a:ea typeface="Avenir"/>
                <a:cs typeface="Avenir"/>
                <a:sym typeface="Avenir"/>
              </a:rPr>
              <a:t>drugih</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mestih</a:t>
            </a:r>
            <a:r>
              <a:rPr lang="en-US" sz="2400" dirty="0">
                <a:solidFill>
                  <a:srgbClr val="7F7F7F"/>
                </a:solidFill>
                <a:latin typeface="Avenir"/>
                <a:ea typeface="Avenir"/>
                <a:cs typeface="Avenir"/>
                <a:sym typeface="Avenir"/>
              </a:rPr>
              <a:t>).</a:t>
            </a:r>
            <a:endParaRPr sz="2400" b="1" dirty="0">
              <a:solidFill>
                <a:srgbClr val="7F7F7F"/>
              </a:solidFill>
              <a:latin typeface="Avenir"/>
              <a:ea typeface="Avenir"/>
              <a:cs typeface="Avenir"/>
              <a:sym typeface="Avenir"/>
            </a:endParaRPr>
          </a:p>
        </p:txBody>
      </p:sp>
      <p:pic>
        <p:nvPicPr>
          <p:cNvPr id="11" name="Picture 10">
            <a:extLst>
              <a:ext uri="{FF2B5EF4-FFF2-40B4-BE49-F238E27FC236}">
                <a16:creationId xmlns:a16="http://schemas.microsoft.com/office/drawing/2014/main" id="{1E02F9EF-AA41-4C0C-964D-CC0A120B3E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7275" y="680982"/>
            <a:ext cx="4664725" cy="2452743"/>
          </a:xfrm>
          <a:prstGeom prst="rect">
            <a:avLst/>
          </a:prstGeom>
        </p:spPr>
      </p:pic>
      <p:pic>
        <p:nvPicPr>
          <p:cNvPr id="13" name="Picture 12">
            <a:extLst>
              <a:ext uri="{FF2B5EF4-FFF2-40B4-BE49-F238E27FC236}">
                <a16:creationId xmlns:a16="http://schemas.microsoft.com/office/drawing/2014/main" id="{8DA5B379-DA16-4D83-A745-23448EBDED82}"/>
              </a:ext>
            </a:extLst>
          </p:cNvPr>
          <p:cNvPicPr>
            <a:picLocks noChangeAspect="1"/>
          </p:cNvPicPr>
          <p:nvPr/>
        </p:nvPicPr>
        <p:blipFill>
          <a:blip r:embed="rId3" cstate="print"/>
          <a:stretch>
            <a:fillRect/>
          </a:stretch>
        </p:blipFill>
        <p:spPr>
          <a:xfrm>
            <a:off x="174694" y="990986"/>
            <a:ext cx="533474" cy="847843"/>
          </a:xfrm>
          <a:prstGeom prst="rect">
            <a:avLst/>
          </a:prstGeom>
        </p:spPr>
      </p:pic>
      <p:pic>
        <p:nvPicPr>
          <p:cNvPr id="14" name="Picture 13">
            <a:extLst>
              <a:ext uri="{FF2B5EF4-FFF2-40B4-BE49-F238E27FC236}">
                <a16:creationId xmlns:a16="http://schemas.microsoft.com/office/drawing/2014/main" id="{321F5DF8-A1A8-4481-BC4F-8D2A2E9BFEAE}"/>
              </a:ext>
            </a:extLst>
          </p:cNvPr>
          <p:cNvPicPr>
            <a:picLocks noChangeAspect="1"/>
          </p:cNvPicPr>
          <p:nvPr/>
        </p:nvPicPr>
        <p:blipFill>
          <a:blip r:embed="rId3" cstate="print"/>
          <a:stretch>
            <a:fillRect/>
          </a:stretch>
        </p:blipFill>
        <p:spPr>
          <a:xfrm>
            <a:off x="174694" y="3569033"/>
            <a:ext cx="533474" cy="847843"/>
          </a:xfrm>
          <a:prstGeom prst="rect">
            <a:avLst/>
          </a:prstGeom>
        </p:spPr>
      </p:pic>
      <p:sp>
        <p:nvSpPr>
          <p:cNvPr id="12" name="TextBox 11">
            <a:extLst>
              <a:ext uri="{FF2B5EF4-FFF2-40B4-BE49-F238E27FC236}">
                <a16:creationId xmlns:a16="http://schemas.microsoft.com/office/drawing/2014/main" id="{365B272A-AF4C-4C52-A702-8CFEA6BEBE92}"/>
              </a:ext>
            </a:extLst>
          </p:cNvPr>
          <p:cNvSpPr txBox="1"/>
          <p:nvPr/>
        </p:nvSpPr>
        <p:spPr>
          <a:xfrm>
            <a:off x="294559" y="50990"/>
            <a:ext cx="7645673" cy="584775"/>
          </a:xfrm>
          <a:prstGeom prst="rect">
            <a:avLst/>
          </a:prstGeom>
          <a:noFill/>
        </p:spPr>
        <p:txBody>
          <a:bodyPr wrap="square">
            <a:spAutoFit/>
          </a:bodyPr>
          <a:lstStyle/>
          <a:p>
            <a:r>
              <a:rPr lang="en-US" sz="3200" b="1" dirty="0" err="1">
                <a:solidFill>
                  <a:schemeClr val="bg1"/>
                </a:solidFill>
                <a:latin typeface="Avenir" panose="02000503020000020003"/>
              </a:rPr>
              <a:t>Strategija</a:t>
            </a:r>
            <a:r>
              <a:rPr lang="en-US" sz="3200" b="1" dirty="0">
                <a:solidFill>
                  <a:schemeClr val="bg1"/>
                </a:solidFill>
                <a:latin typeface="Avenir" panose="02000503020000020003"/>
              </a:rPr>
              <a:t> za </a:t>
            </a:r>
            <a:r>
              <a:rPr lang="en-US" sz="3200" b="1" dirty="0" err="1">
                <a:solidFill>
                  <a:schemeClr val="bg1"/>
                </a:solidFill>
                <a:latin typeface="Avenir" panose="02000503020000020003"/>
              </a:rPr>
              <a:t>digitalno</a:t>
            </a:r>
            <a:r>
              <a:rPr lang="en-US" sz="3200" b="1" dirty="0">
                <a:solidFill>
                  <a:schemeClr val="bg1"/>
                </a:solidFill>
                <a:latin typeface="Avenir" panose="02000503020000020003"/>
              </a:rPr>
              <a:t> </a:t>
            </a:r>
            <a:r>
              <a:rPr lang="en-US" sz="3200" b="1" dirty="0" err="1">
                <a:solidFill>
                  <a:schemeClr val="bg1"/>
                </a:solidFill>
                <a:latin typeface="Avenir" panose="02000503020000020003"/>
              </a:rPr>
              <a:t>preobrazbo</a:t>
            </a:r>
            <a:endParaRPr lang="en-US" sz="3200" b="1" dirty="0">
              <a:solidFill>
                <a:schemeClr val="bg1"/>
              </a:solidFill>
              <a:latin typeface="Avenir" panose="02000503020000020003"/>
            </a:endParaRPr>
          </a:p>
        </p:txBody>
      </p:sp>
    </p:spTree>
    <p:extLst>
      <p:ext uri="{BB962C8B-B14F-4D97-AF65-F5344CB8AC3E}">
        <p14:creationId xmlns:p14="http://schemas.microsoft.com/office/powerpoint/2010/main" val="2544069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4031-AE2D-4671-94B0-D662922AC7F1}"/>
              </a:ext>
            </a:extLst>
          </p:cNvPr>
          <p:cNvSpPr>
            <a:spLocks noGrp="1"/>
          </p:cNvSpPr>
          <p:nvPr>
            <p:ph type="sldNum" sz="quarter" idx="14"/>
          </p:nvPr>
        </p:nvSpPr>
        <p:spPr/>
        <p:txBody>
          <a:bodyPr/>
          <a:lstStyle/>
          <a:p>
            <a:fld id="{9C527BFA-2C0E-4CEC-B6A5-913A56FEF4B4}" type="slidenum">
              <a:rPr lang="fr-CA" smtClean="0"/>
              <a:pPr/>
              <a:t>25</a:t>
            </a:fld>
            <a:endParaRPr lang="fr-CA" dirty="0"/>
          </a:p>
        </p:txBody>
      </p:sp>
      <p:sp>
        <p:nvSpPr>
          <p:cNvPr id="6" name="TextBox 5">
            <a:extLst>
              <a:ext uri="{FF2B5EF4-FFF2-40B4-BE49-F238E27FC236}">
                <a16:creationId xmlns:a16="http://schemas.microsoft.com/office/drawing/2014/main" id="{7094447C-ECB2-499B-A199-23D1D6097F5E}"/>
              </a:ext>
            </a:extLst>
          </p:cNvPr>
          <p:cNvSpPr txBox="1"/>
          <p:nvPr/>
        </p:nvSpPr>
        <p:spPr>
          <a:xfrm>
            <a:off x="426719" y="967988"/>
            <a:ext cx="8425050" cy="523220"/>
          </a:xfrm>
          <a:prstGeom prst="rect">
            <a:avLst/>
          </a:prstGeom>
          <a:noFill/>
        </p:spPr>
        <p:txBody>
          <a:bodyPr wrap="square">
            <a:spAutoFit/>
          </a:bodyPr>
          <a:lstStyle/>
          <a:p>
            <a:r>
              <a:rPr lang="en-US" sz="2800" b="1" dirty="0" err="1">
                <a:solidFill>
                  <a:srgbClr val="FF3399"/>
                </a:solidFill>
                <a:effectLst/>
                <a:latin typeface="Avenir" panose="02000503020000020003"/>
                <a:ea typeface="Times New Roman" panose="02020603050405020304" pitchFamily="18" charset="0"/>
              </a:rPr>
              <a:t>Sodelovanje</a:t>
            </a:r>
            <a:r>
              <a:rPr lang="en-US" sz="2800" b="1" dirty="0">
                <a:solidFill>
                  <a:srgbClr val="FF3399"/>
                </a:solidFill>
                <a:effectLst/>
                <a:latin typeface="Avenir" panose="02000503020000020003"/>
                <a:ea typeface="Times New Roman" panose="02020603050405020304" pitchFamily="18" charset="0"/>
              </a:rPr>
              <a:t> s </a:t>
            </a:r>
            <a:r>
              <a:rPr lang="en-US" sz="2800" b="1" dirty="0" err="1">
                <a:solidFill>
                  <a:srgbClr val="FF3399"/>
                </a:solidFill>
                <a:effectLst/>
                <a:latin typeface="Avenir" panose="02000503020000020003"/>
                <a:ea typeface="Times New Roman" panose="02020603050405020304" pitchFamily="18" charset="0"/>
              </a:rPr>
              <a:t>promotorjem</a:t>
            </a:r>
            <a:r>
              <a:rPr lang="en-US" sz="2800" b="1" dirty="0">
                <a:solidFill>
                  <a:srgbClr val="FF3399"/>
                </a:solidFill>
                <a:effectLst/>
                <a:latin typeface="Avenir" panose="02000503020000020003"/>
                <a:ea typeface="Times New Roman" panose="02020603050405020304" pitchFamily="18" charset="0"/>
              </a:rPr>
              <a:t> </a:t>
            </a:r>
            <a:r>
              <a:rPr lang="en-US" sz="2800" b="1" dirty="0" err="1">
                <a:solidFill>
                  <a:srgbClr val="FF3399"/>
                </a:solidFill>
                <a:effectLst/>
                <a:latin typeface="Avenir" panose="02000503020000020003"/>
                <a:ea typeface="Times New Roman" panose="02020603050405020304" pitchFamily="18" charset="0"/>
              </a:rPr>
              <a:t>digitalne</a:t>
            </a:r>
            <a:r>
              <a:rPr lang="en-US" sz="2800" b="1" dirty="0">
                <a:solidFill>
                  <a:srgbClr val="FF3399"/>
                </a:solidFill>
                <a:effectLst/>
                <a:latin typeface="Avenir" panose="02000503020000020003"/>
                <a:ea typeface="Times New Roman" panose="02020603050405020304" pitchFamily="18" charset="0"/>
              </a:rPr>
              <a:t> </a:t>
            </a:r>
            <a:r>
              <a:rPr lang="en-US" sz="2800" b="1" dirty="0" err="1">
                <a:solidFill>
                  <a:srgbClr val="FF3399"/>
                </a:solidFill>
                <a:effectLst/>
                <a:latin typeface="Avenir" panose="02000503020000020003"/>
                <a:ea typeface="Times New Roman" panose="02020603050405020304" pitchFamily="18" charset="0"/>
              </a:rPr>
              <a:t>dediščine</a:t>
            </a:r>
            <a:endParaRPr lang="en-US" sz="2800" dirty="0">
              <a:latin typeface="Avenir" panose="02000503020000020003"/>
            </a:endParaRPr>
          </a:p>
        </p:txBody>
      </p:sp>
      <p:sp>
        <p:nvSpPr>
          <p:cNvPr id="10" name="TextBox 9">
            <a:extLst>
              <a:ext uri="{FF2B5EF4-FFF2-40B4-BE49-F238E27FC236}">
                <a16:creationId xmlns:a16="http://schemas.microsoft.com/office/drawing/2014/main" id="{392861E0-BC50-4082-B905-414BFB30D279}"/>
              </a:ext>
            </a:extLst>
          </p:cNvPr>
          <p:cNvSpPr txBox="1"/>
          <p:nvPr/>
        </p:nvSpPr>
        <p:spPr>
          <a:xfrm>
            <a:off x="297698" y="1743087"/>
            <a:ext cx="11596603" cy="4081951"/>
          </a:xfrm>
          <a:prstGeom prst="rect">
            <a:avLst/>
          </a:prstGeom>
          <a:noFill/>
        </p:spPr>
        <p:txBody>
          <a:bodyPr wrap="square">
            <a:spAutoFit/>
          </a:bodyPr>
          <a:lstStyle/>
          <a:p>
            <a:pPr marL="342900" marR="0" indent="-342900">
              <a:lnSpc>
                <a:spcPct val="107000"/>
              </a:lnSpc>
              <a:spcBef>
                <a:spcPts val="0"/>
              </a:spcBef>
              <a:spcAft>
                <a:spcPts val="1200"/>
              </a:spcAft>
              <a:buFont typeface="Arial" panose="020B0604020202020204" pitchFamily="34" charset="0"/>
              <a:buChar char="•"/>
            </a:pP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S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katerimi</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težavami</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ali</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izzivi</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se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običajno</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srečujete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pri</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oblikovanju</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svojih</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izdelkov</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pobud</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a:t>
            </a:r>
            <a:endParaRPr lang="sl-SI"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endParaRPr>
          </a:p>
          <a:p>
            <a:pPr marL="342900" marR="0" indent="-342900">
              <a:lnSpc>
                <a:spcPct val="107000"/>
              </a:lnSpc>
              <a:spcBef>
                <a:spcPts val="0"/>
              </a:spcBef>
              <a:spcAft>
                <a:spcPts val="1200"/>
              </a:spcAft>
              <a:buFont typeface="Arial" panose="020B0604020202020204" pitchFamily="34" charset="0"/>
              <a:buChar char="•"/>
            </a:pP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Kdo</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je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vaša</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b="1"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glavna</a:t>
            </a:r>
            <a:r>
              <a:rPr lang="en-US" sz="2400" b="1"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b="1"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ciljna</a:t>
            </a:r>
            <a:r>
              <a:rPr lang="en-US" sz="2400" b="1"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b="1"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skupina</a:t>
            </a:r>
            <a:r>
              <a:rPr lang="en-US" sz="2400" b="1"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a:t>
            </a:r>
            <a:r>
              <a:rPr lang="en-US" sz="2400" b="1"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skupina</a:t>
            </a:r>
            <a:r>
              <a:rPr lang="en-US" sz="2400" b="1"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sl-SI" sz="2400" b="1"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strank</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Ali je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novi</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izdelek</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podbuda</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digitaln</a:t>
            </a:r>
            <a:r>
              <a:rPr lang="sl-SI"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kulturn</a:t>
            </a:r>
            <a:r>
              <a:rPr lang="sl-SI"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dediščin</a:t>
            </a:r>
            <a:r>
              <a:rPr lang="sl-SI"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na</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to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kakor</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koli</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b="1"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vplival</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a:t>
            </a:r>
            <a:endParaRPr lang="sl-SI"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endParaRPr>
          </a:p>
          <a:p>
            <a:pPr marL="342900" marR="0" indent="-342900">
              <a:lnSpc>
                <a:spcPct val="107000"/>
              </a:lnSpc>
              <a:spcBef>
                <a:spcPts val="0"/>
              </a:spcBef>
              <a:spcAft>
                <a:spcPts val="1200"/>
              </a:spcAft>
              <a:buFont typeface="Arial" panose="020B0604020202020204" pitchFamily="34" charset="0"/>
              <a:buChar char="•"/>
            </a:pP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Katera</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sl-SI" sz="2400" b="1"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veščine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so po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vašem</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mnenju</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najpomembnejš</a:t>
            </a:r>
            <a:r>
              <a:rPr lang="sl-SI"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pri</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oblikovanju</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izdelka</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digitalne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kulturne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dediščine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a:t>
            </a:r>
            <a:endParaRPr lang="sl-SI"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endParaRPr>
          </a:p>
          <a:p>
            <a:pPr marL="342900" marR="0" indent="-342900">
              <a:lnSpc>
                <a:spcPct val="107000"/>
              </a:lnSpc>
              <a:spcBef>
                <a:spcPts val="0"/>
              </a:spcBef>
              <a:spcAft>
                <a:spcPts val="1200"/>
              </a:spcAft>
              <a:buFont typeface="Arial" panose="020B0604020202020204" pitchFamily="34" charset="0"/>
              <a:buChar char="•"/>
            </a:pP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Kakšen</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je </a:t>
            </a:r>
            <a:r>
              <a:rPr lang="en-US" sz="2400" b="1"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najboljši</a:t>
            </a:r>
            <a:r>
              <a:rPr lang="en-US" sz="2400" b="1"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b="1"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nasvet</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ki bi ga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lahko</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dali</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drugemu</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promotorju</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kulturne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dediščine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ki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razmišlja</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o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razvoju</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digitalnega</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izdelka</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iniciative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s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področja</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kulturne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 </a:t>
            </a:r>
            <a:r>
              <a:rPr lang="en-US" sz="2400" dirty="0" err="1">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dediščine</a:t>
            </a:r>
            <a:r>
              <a:rPr lang="en-US" sz="2400" dirty="0">
                <a:solidFill>
                  <a:schemeClr val="tx1">
                    <a:lumMod val="50000"/>
                    <a:lumOff val="50000"/>
                  </a:schemeClr>
                </a:solidFill>
                <a:effectLst/>
                <a:latin typeface="Avenir" panose="020B0604020202020204" charset="0"/>
                <a:ea typeface="Times New Roman" panose="02020603050405020304" pitchFamily="18" charset="0"/>
                <a:cs typeface="Avenir" panose="020B0604020202020204" charset="0"/>
              </a:rPr>
              <a:t>?</a:t>
            </a:r>
            <a:endParaRPr lang="en-US" sz="2000" dirty="0">
              <a:effectLst/>
              <a:latin typeface="Avenir" panose="020B0604020202020204" charset="0"/>
              <a:ea typeface="Calibri" panose="020F0502020204030204" pitchFamily="34" charset="0"/>
              <a:cs typeface="Avenir" panose="020B0604020202020204" charset="0"/>
            </a:endParaRPr>
          </a:p>
        </p:txBody>
      </p:sp>
    </p:spTree>
    <p:extLst>
      <p:ext uri="{BB962C8B-B14F-4D97-AF65-F5344CB8AC3E}">
        <p14:creationId xmlns:p14="http://schemas.microsoft.com/office/powerpoint/2010/main" val="260934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26</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665306" y="4618653"/>
            <a:ext cx="7268547" cy="1156996"/>
          </a:xfrm>
        </p:spPr>
        <p:txBody>
          <a:bodyPr/>
          <a:lstStyle/>
          <a:p>
            <a:r>
              <a:rPr lang="en-GB" sz="4000" dirty="0" err="1"/>
              <a:t>Razvoj</a:t>
            </a:r>
            <a:r>
              <a:rPr lang="en-GB" sz="4000" dirty="0"/>
              <a:t> </a:t>
            </a:r>
            <a:r>
              <a:rPr lang="en-GB" sz="4000" dirty="0" err="1"/>
              <a:t>občinstva</a:t>
            </a:r>
            <a:r>
              <a:rPr lang="en-GB" sz="4000" dirty="0"/>
              <a:t> po </a:t>
            </a:r>
            <a:r>
              <a:rPr lang="en-GB" sz="4000" dirty="0" err="1"/>
              <a:t>pandemiji</a:t>
            </a:r>
            <a:endParaRPr lang="en-GB" sz="44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81318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27</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2724024" y="67635"/>
            <a:ext cx="6743953" cy="694908"/>
          </a:xfrm>
        </p:spPr>
        <p:txBody>
          <a:bodyPr>
            <a:normAutofit/>
          </a:bodyPr>
          <a:lstStyle/>
          <a:p>
            <a:pPr algn="ctr">
              <a:spcBef>
                <a:spcPts val="0"/>
              </a:spcBef>
              <a:buClr>
                <a:schemeClr val="dk1"/>
              </a:buClr>
              <a:buSzPts val="1100"/>
            </a:pPr>
            <a:r>
              <a:rPr lang="en-US" dirty="0" err="1">
                <a:solidFill>
                  <a:schemeClr val="bg1"/>
                </a:solidFill>
              </a:rPr>
              <a:t>Razvoj</a:t>
            </a:r>
            <a:r>
              <a:rPr lang="en-US" dirty="0">
                <a:solidFill>
                  <a:schemeClr val="bg1"/>
                </a:solidFill>
              </a:rPr>
              <a:t> </a:t>
            </a:r>
            <a:r>
              <a:rPr lang="en-US" dirty="0" err="1">
                <a:solidFill>
                  <a:schemeClr val="bg1"/>
                </a:solidFill>
              </a:rPr>
              <a:t>občinstva</a:t>
            </a:r>
            <a:endParaRPr lang="en-US" sz="2000" dirty="0"/>
          </a:p>
        </p:txBody>
      </p:sp>
      <p:sp>
        <p:nvSpPr>
          <p:cNvPr id="5" name="Google Shape;531;p48">
            <a:extLst>
              <a:ext uri="{FF2B5EF4-FFF2-40B4-BE49-F238E27FC236}">
                <a16:creationId xmlns:a16="http://schemas.microsoft.com/office/drawing/2014/main" id="{7F2A1410-C5FA-47EC-A484-4CD5A77548A2}"/>
              </a:ext>
            </a:extLst>
          </p:cNvPr>
          <p:cNvSpPr txBox="1">
            <a:spLocks/>
          </p:cNvSpPr>
          <p:nvPr/>
        </p:nvSpPr>
        <p:spPr>
          <a:xfrm>
            <a:off x="538162" y="1935212"/>
            <a:ext cx="11115676" cy="463703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None/>
            </a:pPr>
            <a:r>
              <a:rPr lang="en-US" sz="2400" dirty="0" err="1">
                <a:solidFill>
                  <a:srgbClr val="E43794"/>
                </a:solidFill>
                <a:latin typeface="Avenir" panose="02000503020000020003"/>
              </a:rPr>
              <a:t>Kulturni</a:t>
            </a:r>
            <a:r>
              <a:rPr lang="en-US" sz="2400" dirty="0">
                <a:solidFill>
                  <a:srgbClr val="E43794"/>
                </a:solidFill>
                <a:latin typeface="Avenir" panose="02000503020000020003"/>
              </a:rPr>
              <a:t> (in </a:t>
            </a:r>
            <a:r>
              <a:rPr lang="en-US" sz="2400" dirty="0" err="1">
                <a:solidFill>
                  <a:srgbClr val="E43794"/>
                </a:solidFill>
                <a:latin typeface="Avenir" panose="02000503020000020003"/>
              </a:rPr>
              <a:t>zlasti</a:t>
            </a:r>
            <a:r>
              <a:rPr lang="en-US" sz="2400" dirty="0">
                <a:solidFill>
                  <a:srgbClr val="E43794"/>
                </a:solidFill>
                <a:latin typeface="Avenir" panose="02000503020000020003"/>
              </a:rPr>
              <a:t> </a:t>
            </a:r>
            <a:r>
              <a:rPr lang="en-US" sz="2400" dirty="0" err="1">
                <a:solidFill>
                  <a:srgbClr val="E43794"/>
                </a:solidFill>
                <a:latin typeface="Avenir" panose="02000503020000020003"/>
              </a:rPr>
              <a:t>muzejski</a:t>
            </a:r>
            <a:r>
              <a:rPr lang="en-US" sz="2400" dirty="0">
                <a:solidFill>
                  <a:srgbClr val="E43794"/>
                </a:solidFill>
                <a:latin typeface="Avenir" panose="02000503020000020003"/>
              </a:rPr>
              <a:t>) </a:t>
            </a:r>
            <a:r>
              <a:rPr lang="en-US" sz="2400" dirty="0" err="1">
                <a:solidFill>
                  <a:srgbClr val="E43794"/>
                </a:solidFill>
                <a:latin typeface="Avenir" panose="02000503020000020003"/>
              </a:rPr>
              <a:t>sektor</a:t>
            </a:r>
            <a:r>
              <a:rPr lang="en-US" sz="2400" dirty="0">
                <a:solidFill>
                  <a:srgbClr val="E43794"/>
                </a:solidFill>
                <a:latin typeface="Avenir" panose="02000503020000020003"/>
              </a:rPr>
              <a:t> je </a:t>
            </a:r>
            <a:r>
              <a:rPr lang="en-US" sz="2400" dirty="0" err="1">
                <a:solidFill>
                  <a:srgbClr val="E43794"/>
                </a:solidFill>
                <a:latin typeface="Avenir" panose="02000503020000020003"/>
              </a:rPr>
              <a:t>dosegel</a:t>
            </a:r>
            <a:r>
              <a:rPr lang="en-US" sz="2400" dirty="0">
                <a:solidFill>
                  <a:srgbClr val="E43794"/>
                </a:solidFill>
                <a:latin typeface="Avenir" panose="02000503020000020003"/>
              </a:rPr>
              <a:t> "</a:t>
            </a:r>
            <a:r>
              <a:rPr lang="en-US" sz="2400" dirty="0" err="1">
                <a:solidFill>
                  <a:srgbClr val="E43794"/>
                </a:solidFill>
                <a:latin typeface="Avenir" panose="02000503020000020003"/>
              </a:rPr>
              <a:t>ključno</a:t>
            </a:r>
            <a:r>
              <a:rPr lang="en-US" sz="2400" dirty="0">
                <a:solidFill>
                  <a:srgbClr val="E43794"/>
                </a:solidFill>
                <a:latin typeface="Avenir" panose="02000503020000020003"/>
              </a:rPr>
              <a:t> </a:t>
            </a:r>
            <a:r>
              <a:rPr lang="en-US" sz="2400" dirty="0" err="1">
                <a:solidFill>
                  <a:srgbClr val="E43794"/>
                </a:solidFill>
                <a:latin typeface="Avenir" panose="02000503020000020003"/>
              </a:rPr>
              <a:t>prelomnico</a:t>
            </a:r>
            <a:r>
              <a:rPr lang="en-US" sz="2400" dirty="0">
                <a:solidFill>
                  <a:srgbClr val="E43794"/>
                </a:solidFill>
                <a:latin typeface="Avenir" panose="02000503020000020003"/>
              </a:rPr>
              <a:t>" v </a:t>
            </a:r>
            <a:r>
              <a:rPr lang="en-US" sz="2400" dirty="0" err="1">
                <a:solidFill>
                  <a:srgbClr val="E43794"/>
                </a:solidFill>
                <a:latin typeface="Avenir" panose="02000503020000020003"/>
              </a:rPr>
              <a:t>svojem</a:t>
            </a:r>
            <a:r>
              <a:rPr lang="en-US" sz="2400" dirty="0">
                <a:solidFill>
                  <a:srgbClr val="E43794"/>
                </a:solidFill>
                <a:latin typeface="Avenir" panose="02000503020000020003"/>
              </a:rPr>
              <a:t> </a:t>
            </a:r>
            <a:r>
              <a:rPr lang="en-US" sz="2400" dirty="0" err="1">
                <a:solidFill>
                  <a:srgbClr val="E43794"/>
                </a:solidFill>
                <a:latin typeface="Avenir" panose="02000503020000020003"/>
              </a:rPr>
              <a:t>digitalnem</a:t>
            </a:r>
            <a:r>
              <a:rPr lang="en-US" sz="2400" dirty="0">
                <a:solidFill>
                  <a:srgbClr val="E43794"/>
                </a:solidFill>
                <a:latin typeface="Avenir" panose="02000503020000020003"/>
              </a:rPr>
              <a:t> </a:t>
            </a:r>
            <a:r>
              <a:rPr lang="en-US" sz="2400" dirty="0" err="1">
                <a:solidFill>
                  <a:srgbClr val="E43794"/>
                </a:solidFill>
                <a:latin typeface="Avenir" panose="02000503020000020003"/>
              </a:rPr>
              <a:t>prehodu</a:t>
            </a:r>
            <a:r>
              <a:rPr lang="sl-SI" sz="2400" dirty="0">
                <a:solidFill>
                  <a:srgbClr val="E43794"/>
                </a:solidFill>
                <a:latin typeface="Avenir" panose="02000503020000020003"/>
              </a:rPr>
              <a:t>, </a:t>
            </a:r>
            <a:r>
              <a:rPr lang="en-US" sz="2400" dirty="0">
                <a:solidFill>
                  <a:srgbClr val="7F7F7F"/>
                </a:solidFill>
                <a:latin typeface="Avenir" panose="02000503020000020003"/>
              </a:rPr>
              <a:t>ko </a:t>
            </a:r>
            <a:r>
              <a:rPr lang="en-US" sz="2400" dirty="0" err="1">
                <a:solidFill>
                  <a:srgbClr val="7F7F7F"/>
                </a:solidFill>
                <a:latin typeface="Avenir" panose="02000503020000020003"/>
              </a:rPr>
              <a:t>občinstvo</a:t>
            </a:r>
            <a:r>
              <a:rPr lang="en-US" sz="2400" dirty="0">
                <a:solidFill>
                  <a:srgbClr val="7F7F7F"/>
                </a:solidFill>
                <a:latin typeface="Avenir" panose="02000503020000020003"/>
              </a:rPr>
              <a:t> </a:t>
            </a:r>
            <a:r>
              <a:rPr lang="en-US" sz="2400" dirty="0" err="1">
                <a:solidFill>
                  <a:srgbClr val="7F7F7F"/>
                </a:solidFill>
                <a:latin typeface="Avenir" panose="02000503020000020003"/>
              </a:rPr>
              <a:t>sprejema</a:t>
            </a:r>
            <a:r>
              <a:rPr lang="en-US" sz="2400" dirty="0">
                <a:solidFill>
                  <a:srgbClr val="7F7F7F"/>
                </a:solidFill>
                <a:latin typeface="Avenir" panose="02000503020000020003"/>
              </a:rPr>
              <a:t> in </a:t>
            </a:r>
            <a:r>
              <a:rPr lang="en-US" sz="2400" dirty="0" err="1">
                <a:solidFill>
                  <a:srgbClr val="7F7F7F"/>
                </a:solidFill>
                <a:latin typeface="Avenir" panose="02000503020000020003"/>
              </a:rPr>
              <a:t>išče</a:t>
            </a:r>
            <a:r>
              <a:rPr lang="en-US" sz="2400" dirty="0">
                <a:solidFill>
                  <a:srgbClr val="7F7F7F"/>
                </a:solidFill>
                <a:latin typeface="Avenir" panose="02000503020000020003"/>
              </a:rPr>
              <a:t> </a:t>
            </a:r>
            <a:r>
              <a:rPr lang="en-US" sz="2400" dirty="0" err="1">
                <a:solidFill>
                  <a:srgbClr val="7F7F7F"/>
                </a:solidFill>
                <a:latin typeface="Avenir" panose="02000503020000020003"/>
              </a:rPr>
              <a:t>digitalno</a:t>
            </a:r>
            <a:r>
              <a:rPr lang="en-US" sz="2400" dirty="0">
                <a:solidFill>
                  <a:srgbClr val="7F7F7F"/>
                </a:solidFill>
                <a:latin typeface="Avenir" panose="02000503020000020003"/>
              </a:rPr>
              <a:t> </a:t>
            </a:r>
            <a:r>
              <a:rPr lang="en-US" sz="2400" dirty="0" err="1">
                <a:solidFill>
                  <a:srgbClr val="7F7F7F"/>
                </a:solidFill>
                <a:latin typeface="Avenir" panose="02000503020000020003"/>
              </a:rPr>
              <a:t>ponudbo</a:t>
            </a:r>
            <a:r>
              <a:rPr lang="en-US" sz="2400" dirty="0">
                <a:solidFill>
                  <a:srgbClr val="7F7F7F"/>
                </a:solidFill>
                <a:latin typeface="Avenir" panose="02000503020000020003"/>
              </a:rPr>
              <a:t>, </a:t>
            </a:r>
            <a:r>
              <a:rPr lang="en-US" sz="2400" dirty="0" err="1">
                <a:solidFill>
                  <a:srgbClr val="7F7F7F"/>
                </a:solidFill>
                <a:latin typeface="Avenir" panose="02000503020000020003"/>
              </a:rPr>
              <a:t>muzeji</a:t>
            </a:r>
            <a:r>
              <a:rPr lang="en-US" sz="2400" dirty="0">
                <a:solidFill>
                  <a:srgbClr val="7F7F7F"/>
                </a:solidFill>
                <a:latin typeface="Avenir" panose="02000503020000020003"/>
              </a:rPr>
              <a:t> pa </a:t>
            </a:r>
            <a:r>
              <a:rPr lang="en-US" sz="2400" dirty="0" err="1">
                <a:solidFill>
                  <a:srgbClr val="7F7F7F"/>
                </a:solidFill>
                <a:latin typeface="Avenir" panose="02000503020000020003"/>
              </a:rPr>
              <a:t>začenjajo</a:t>
            </a:r>
            <a:r>
              <a:rPr lang="en-US" sz="2400" dirty="0">
                <a:solidFill>
                  <a:srgbClr val="7F7F7F"/>
                </a:solidFill>
                <a:latin typeface="Avenir" panose="02000503020000020003"/>
              </a:rPr>
              <a:t> </a:t>
            </a:r>
            <a:r>
              <a:rPr lang="en-US" sz="2400" dirty="0" err="1">
                <a:solidFill>
                  <a:srgbClr val="7F7F7F"/>
                </a:solidFill>
                <a:latin typeface="Avenir" panose="02000503020000020003"/>
              </a:rPr>
              <a:t>ustvarjati</a:t>
            </a:r>
            <a:r>
              <a:rPr lang="en-US" sz="2400" dirty="0">
                <a:solidFill>
                  <a:srgbClr val="7F7F7F"/>
                </a:solidFill>
                <a:latin typeface="Avenir" panose="02000503020000020003"/>
              </a:rPr>
              <a:t> </a:t>
            </a:r>
            <a:r>
              <a:rPr lang="en-US" sz="2400" dirty="0" err="1">
                <a:solidFill>
                  <a:srgbClr val="7F7F7F"/>
                </a:solidFill>
                <a:latin typeface="Avenir" panose="02000503020000020003"/>
              </a:rPr>
              <a:t>integriran</a:t>
            </a:r>
            <a:r>
              <a:rPr lang="sl-SI" sz="2400" dirty="0">
                <a:solidFill>
                  <a:srgbClr val="7F7F7F"/>
                </a:solidFill>
                <a:latin typeface="Avenir" panose="02000503020000020003"/>
              </a:rPr>
              <a:t>e</a:t>
            </a:r>
            <a:r>
              <a:rPr lang="en-US" sz="2400" dirty="0">
                <a:solidFill>
                  <a:srgbClr val="7F7F7F"/>
                </a:solidFill>
                <a:latin typeface="Avenir" panose="02000503020000020003"/>
              </a:rPr>
              <a:t> </a:t>
            </a:r>
            <a:r>
              <a:rPr lang="en-US" sz="2400" dirty="0" err="1">
                <a:solidFill>
                  <a:srgbClr val="7F7F7F"/>
                </a:solidFill>
                <a:latin typeface="Avenir" panose="02000503020000020003"/>
              </a:rPr>
              <a:t>spletn</a:t>
            </a:r>
            <a:r>
              <a:rPr lang="sl-SI" sz="2400" dirty="0">
                <a:solidFill>
                  <a:srgbClr val="7F7F7F"/>
                </a:solidFill>
                <a:latin typeface="Avenir" panose="02000503020000020003"/>
              </a:rPr>
              <a:t>e</a:t>
            </a:r>
            <a:r>
              <a:rPr lang="en-US" sz="2400" dirty="0">
                <a:solidFill>
                  <a:srgbClr val="7F7F7F"/>
                </a:solidFill>
                <a:latin typeface="Avenir" panose="02000503020000020003"/>
              </a:rPr>
              <a:t> in </a:t>
            </a:r>
            <a:r>
              <a:rPr lang="en-US" sz="2400" dirty="0" err="1">
                <a:solidFill>
                  <a:srgbClr val="7F7F7F"/>
                </a:solidFill>
                <a:latin typeface="Avenir" panose="02000503020000020003"/>
              </a:rPr>
              <a:t>nespletn</a:t>
            </a:r>
            <a:r>
              <a:rPr lang="sl-SI" sz="2400" dirty="0">
                <a:solidFill>
                  <a:srgbClr val="7F7F7F"/>
                </a:solidFill>
                <a:latin typeface="Avenir" panose="02000503020000020003"/>
              </a:rPr>
              <a:t>e</a:t>
            </a:r>
            <a:r>
              <a:rPr lang="en-US" sz="2400" dirty="0">
                <a:solidFill>
                  <a:srgbClr val="7F7F7F"/>
                </a:solidFill>
                <a:latin typeface="Avenir" panose="02000503020000020003"/>
              </a:rPr>
              <a:t> </a:t>
            </a:r>
            <a:r>
              <a:rPr lang="en-US" sz="2400" dirty="0" err="1">
                <a:solidFill>
                  <a:srgbClr val="7F7F7F"/>
                </a:solidFill>
                <a:latin typeface="Avenir" panose="02000503020000020003"/>
              </a:rPr>
              <a:t>vsebin</a:t>
            </a:r>
            <a:r>
              <a:rPr lang="sl-SI" sz="2400" dirty="0">
                <a:solidFill>
                  <a:srgbClr val="7F7F7F"/>
                </a:solidFill>
                <a:latin typeface="Avenir" panose="02000503020000020003"/>
              </a:rPr>
              <a:t>e</a:t>
            </a:r>
            <a:r>
              <a:rPr lang="en-US" sz="2400" dirty="0">
                <a:solidFill>
                  <a:srgbClr val="7F7F7F"/>
                </a:solidFill>
                <a:latin typeface="Avenir" panose="02000503020000020003"/>
              </a:rPr>
              <a:t>, da </a:t>
            </a:r>
            <a:r>
              <a:rPr lang="sl-SI" sz="2400" dirty="0">
                <a:solidFill>
                  <a:srgbClr val="7F7F7F"/>
                </a:solidFill>
                <a:latin typeface="Avenir" panose="02000503020000020003"/>
              </a:rPr>
              <a:t>bi </a:t>
            </a:r>
            <a:r>
              <a:rPr lang="en-US" sz="2400" dirty="0" err="1">
                <a:solidFill>
                  <a:srgbClr val="7F7F7F"/>
                </a:solidFill>
                <a:latin typeface="Avenir" panose="02000503020000020003"/>
              </a:rPr>
              <a:t>poka</a:t>
            </a:r>
            <a:r>
              <a:rPr lang="sl-SI" sz="2400" dirty="0">
                <a:solidFill>
                  <a:srgbClr val="7F7F7F"/>
                </a:solidFill>
                <a:latin typeface="Avenir" panose="02000503020000020003"/>
              </a:rPr>
              <a:t>zali</a:t>
            </a:r>
            <a:r>
              <a:rPr lang="en-US" sz="2400" dirty="0">
                <a:solidFill>
                  <a:srgbClr val="7F7F7F"/>
                </a:solidFill>
                <a:latin typeface="Avenir" panose="02000503020000020003"/>
              </a:rPr>
              <a:t> </a:t>
            </a:r>
            <a:r>
              <a:rPr lang="en-US" sz="2400" dirty="0" err="1">
                <a:solidFill>
                  <a:srgbClr val="7F7F7F"/>
                </a:solidFill>
                <a:latin typeface="Avenir" panose="02000503020000020003"/>
              </a:rPr>
              <a:t>še</a:t>
            </a:r>
            <a:r>
              <a:rPr lang="en-US" sz="2400" dirty="0">
                <a:solidFill>
                  <a:srgbClr val="7F7F7F"/>
                </a:solidFill>
                <a:latin typeface="Avenir" panose="02000503020000020003"/>
              </a:rPr>
              <a:t> </a:t>
            </a:r>
            <a:r>
              <a:rPr lang="en-US" sz="2400" dirty="0" err="1">
                <a:solidFill>
                  <a:srgbClr val="7F7F7F"/>
                </a:solidFill>
                <a:latin typeface="Avenir" panose="02000503020000020003"/>
              </a:rPr>
              <a:t>nevidena</a:t>
            </a:r>
            <a:r>
              <a:rPr lang="en-US" sz="2400" dirty="0">
                <a:solidFill>
                  <a:srgbClr val="7F7F7F"/>
                </a:solidFill>
                <a:latin typeface="Avenir" panose="02000503020000020003"/>
              </a:rPr>
              <a:t> </a:t>
            </a:r>
            <a:r>
              <a:rPr lang="en-US" sz="2400" dirty="0" err="1">
                <a:solidFill>
                  <a:srgbClr val="7F7F7F"/>
                </a:solidFill>
                <a:latin typeface="Avenir" panose="02000503020000020003"/>
              </a:rPr>
              <a:t>gradiva</a:t>
            </a:r>
            <a:r>
              <a:rPr lang="en-US" sz="2400" dirty="0">
                <a:solidFill>
                  <a:srgbClr val="7F7F7F"/>
                </a:solidFill>
                <a:latin typeface="Avenir" panose="02000503020000020003"/>
              </a:rPr>
              <a:t> </a:t>
            </a:r>
            <a:r>
              <a:rPr lang="en-US" sz="2400" dirty="0" err="1">
                <a:solidFill>
                  <a:srgbClr val="7F7F7F"/>
                </a:solidFill>
                <a:latin typeface="Avenir" panose="02000503020000020003"/>
              </a:rPr>
              <a:t>iz</a:t>
            </a:r>
            <a:r>
              <a:rPr lang="en-US" sz="2400" dirty="0">
                <a:solidFill>
                  <a:srgbClr val="7F7F7F"/>
                </a:solidFill>
                <a:latin typeface="Avenir" panose="02000503020000020003"/>
              </a:rPr>
              <a:t> </a:t>
            </a:r>
            <a:r>
              <a:rPr lang="en-US" sz="2400" dirty="0" err="1">
                <a:solidFill>
                  <a:srgbClr val="7F7F7F"/>
                </a:solidFill>
                <a:latin typeface="Avenir" panose="02000503020000020003"/>
              </a:rPr>
              <a:t>svojih</a:t>
            </a:r>
            <a:r>
              <a:rPr lang="en-US" sz="2400" dirty="0">
                <a:solidFill>
                  <a:srgbClr val="7F7F7F"/>
                </a:solidFill>
                <a:latin typeface="Avenir" panose="02000503020000020003"/>
              </a:rPr>
              <a:t> </a:t>
            </a:r>
            <a:r>
              <a:rPr lang="en-US" sz="2400" dirty="0" err="1">
                <a:solidFill>
                  <a:srgbClr val="7F7F7F"/>
                </a:solidFill>
                <a:latin typeface="Avenir" panose="02000503020000020003"/>
              </a:rPr>
              <a:t>zbirk</a:t>
            </a:r>
            <a:r>
              <a:rPr lang="en-US" sz="2400" dirty="0">
                <a:solidFill>
                  <a:srgbClr val="7F7F7F"/>
                </a:solidFill>
                <a:latin typeface="Avenir" panose="02000503020000020003"/>
              </a:rPr>
              <a:t> in </a:t>
            </a:r>
            <a:r>
              <a:rPr lang="en-US" sz="2400" dirty="0" err="1">
                <a:solidFill>
                  <a:srgbClr val="7F7F7F"/>
                </a:solidFill>
                <a:latin typeface="Avenir" panose="02000503020000020003"/>
              </a:rPr>
              <a:t>privabi</a:t>
            </a:r>
            <a:r>
              <a:rPr lang="sl-SI" sz="2400" dirty="0">
                <a:solidFill>
                  <a:srgbClr val="7F7F7F"/>
                </a:solidFill>
                <a:latin typeface="Avenir" panose="02000503020000020003"/>
              </a:rPr>
              <a:t>l</a:t>
            </a:r>
            <a:r>
              <a:rPr lang="en-US" sz="2400" dirty="0" err="1">
                <a:solidFill>
                  <a:srgbClr val="7F7F7F"/>
                </a:solidFill>
                <a:latin typeface="Avenir" panose="02000503020000020003"/>
              </a:rPr>
              <a:t>i</a:t>
            </a:r>
            <a:r>
              <a:rPr lang="en-US" sz="2400" dirty="0">
                <a:solidFill>
                  <a:srgbClr val="7F7F7F"/>
                </a:solidFill>
                <a:latin typeface="Avenir" panose="02000503020000020003"/>
              </a:rPr>
              <a:t> </a:t>
            </a:r>
            <a:r>
              <a:rPr lang="en-US" sz="2400" dirty="0" err="1">
                <a:solidFill>
                  <a:srgbClr val="7F7F7F"/>
                </a:solidFill>
                <a:latin typeface="Avenir" panose="02000503020000020003"/>
              </a:rPr>
              <a:t>nove</a:t>
            </a:r>
            <a:r>
              <a:rPr lang="en-US" sz="2400" dirty="0">
                <a:solidFill>
                  <a:srgbClr val="7F7F7F"/>
                </a:solidFill>
                <a:latin typeface="Avenir" panose="02000503020000020003"/>
              </a:rPr>
              <a:t> </a:t>
            </a:r>
            <a:r>
              <a:rPr lang="en-US" sz="2400" dirty="0" err="1">
                <a:solidFill>
                  <a:srgbClr val="7F7F7F"/>
                </a:solidFill>
                <a:latin typeface="Avenir" panose="02000503020000020003"/>
              </a:rPr>
              <a:t>obiskovalce</a:t>
            </a:r>
            <a:r>
              <a:rPr lang="en-US" sz="2400" dirty="0">
                <a:solidFill>
                  <a:srgbClr val="7F7F7F"/>
                </a:solidFill>
                <a:latin typeface="Avenir" panose="02000503020000020003"/>
              </a:rPr>
              <a:t> – </a:t>
            </a:r>
            <a:r>
              <a:rPr lang="en-US" sz="2400" i="1" dirty="0">
                <a:solidFill>
                  <a:srgbClr val="7F7F7F"/>
                </a:solidFill>
                <a:latin typeface="Avenir" panose="02000503020000020003"/>
              </a:rPr>
              <a:t>Glede </a:t>
            </a:r>
            <a:r>
              <a:rPr lang="en-US" sz="2400" i="1" dirty="0" err="1">
                <a:solidFill>
                  <a:srgbClr val="7F7F7F"/>
                </a:solidFill>
                <a:latin typeface="Avenir" panose="02000503020000020003"/>
              </a:rPr>
              <a:t>na</a:t>
            </a:r>
            <a:r>
              <a:rPr lang="en-US" sz="2400" i="1" dirty="0">
                <a:solidFill>
                  <a:srgbClr val="7F7F7F"/>
                </a:solidFill>
                <a:latin typeface="Avenir" panose="02000503020000020003"/>
              </a:rPr>
              <a:t> </a:t>
            </a:r>
            <a:r>
              <a:rPr lang="en-US" sz="2400" i="1" dirty="0" err="1">
                <a:solidFill>
                  <a:srgbClr val="7F7F7F"/>
                </a:solidFill>
                <a:latin typeface="Avenir" panose="02000503020000020003"/>
              </a:rPr>
              <a:t>študijo</a:t>
            </a:r>
            <a:r>
              <a:rPr lang="en-US" sz="2400" i="1" dirty="0">
                <a:solidFill>
                  <a:srgbClr val="7F7F7F"/>
                </a:solidFill>
                <a:latin typeface="Avenir" panose="02000503020000020003"/>
              </a:rPr>
              <a:t> </a:t>
            </a:r>
            <a:r>
              <a:rPr lang="en-US" sz="2400" i="1" u="sng" dirty="0">
                <a:solidFill>
                  <a:srgbClr val="1155CC"/>
                </a:solidFill>
                <a:latin typeface="Avenir" panose="02000503020000020003"/>
                <a:hlinkClick r:id="rId2">
                  <a:extLst>
                    <a:ext uri="{A12FA001-AC4F-418D-AE19-62706E023703}">
                      <ahyp:hlinkClr xmlns:ahyp="http://schemas.microsoft.com/office/drawing/2018/hyperlinkcolor" val="tx"/>
                    </a:ext>
                  </a:extLst>
                </a:hlinkClick>
              </a:rPr>
              <a:t>Digital Responses of UK Museum Exhibition to the COVID-19 Crisis March-June 2020</a:t>
            </a:r>
            <a:r>
              <a:rPr lang="sl-SI" sz="2400" i="1" dirty="0">
                <a:solidFill>
                  <a:srgbClr val="7F7F7F"/>
                </a:solidFill>
                <a:latin typeface="Avenir" panose="02000503020000020003"/>
              </a:rPr>
              <a:t>, </a:t>
            </a:r>
            <a:r>
              <a:rPr lang="en-US" sz="2400" i="1" dirty="0">
                <a:solidFill>
                  <a:srgbClr val="7F7F7F"/>
                </a:solidFill>
                <a:latin typeface="Avenir" panose="02000503020000020003"/>
              </a:rPr>
              <a:t>ki so jo </a:t>
            </a:r>
            <a:r>
              <a:rPr lang="en-US" sz="2400" i="1" dirty="0" err="1">
                <a:solidFill>
                  <a:srgbClr val="7F7F7F"/>
                </a:solidFill>
                <a:latin typeface="Avenir" panose="02000503020000020003"/>
              </a:rPr>
              <a:t>izvedli</a:t>
            </a:r>
            <a:r>
              <a:rPr lang="en-US" sz="2400" i="1" dirty="0">
                <a:solidFill>
                  <a:srgbClr val="7F7F7F"/>
                </a:solidFill>
                <a:latin typeface="Avenir" panose="02000503020000020003"/>
              </a:rPr>
              <a:t> </a:t>
            </a:r>
            <a:r>
              <a:rPr lang="en-US" sz="2400" i="1" dirty="0" err="1">
                <a:solidFill>
                  <a:srgbClr val="7F7F7F"/>
                </a:solidFill>
                <a:latin typeface="Avenir" panose="02000503020000020003"/>
              </a:rPr>
              <a:t>raziskovalci</a:t>
            </a:r>
            <a:r>
              <a:rPr lang="en-US" sz="2400" i="1" dirty="0">
                <a:solidFill>
                  <a:srgbClr val="7F7F7F"/>
                </a:solidFill>
                <a:latin typeface="Avenir" panose="02000503020000020003"/>
              </a:rPr>
              <a:t> z </a:t>
            </a:r>
            <a:r>
              <a:rPr lang="en-US" sz="2400" i="1" dirty="0" err="1">
                <a:solidFill>
                  <a:srgbClr val="7F7F7F"/>
                </a:solidFill>
                <a:latin typeface="Avenir" panose="02000503020000020003"/>
              </a:rPr>
              <a:t>Univerze</a:t>
            </a:r>
            <a:r>
              <a:rPr lang="en-US" sz="2400" i="1" dirty="0">
                <a:solidFill>
                  <a:srgbClr val="7F7F7F"/>
                </a:solidFill>
                <a:latin typeface="Avenir" panose="02000503020000020003"/>
              </a:rPr>
              <a:t> v </a:t>
            </a:r>
            <a:r>
              <a:rPr lang="en-US" sz="2400" i="1" dirty="0" err="1">
                <a:solidFill>
                  <a:srgbClr val="7F7F7F"/>
                </a:solidFill>
                <a:latin typeface="Avenir" panose="02000503020000020003"/>
              </a:rPr>
              <a:t>Warwicku</a:t>
            </a:r>
            <a:r>
              <a:rPr lang="en-US" sz="2400" i="1" dirty="0">
                <a:solidFill>
                  <a:srgbClr val="7F7F7F"/>
                </a:solidFill>
                <a:latin typeface="Avenir" panose="02000503020000020003"/>
              </a:rPr>
              <a:t> v </a:t>
            </a:r>
            <a:r>
              <a:rPr lang="en-US" sz="2400" i="1" dirty="0" err="1">
                <a:solidFill>
                  <a:srgbClr val="7F7F7F"/>
                </a:solidFill>
                <a:latin typeface="Avenir" panose="02000503020000020003"/>
              </a:rPr>
              <a:t>sodelovanju</a:t>
            </a:r>
            <a:r>
              <a:rPr lang="en-US" sz="2400" i="1" dirty="0">
                <a:solidFill>
                  <a:srgbClr val="7F7F7F"/>
                </a:solidFill>
                <a:latin typeface="Avenir" panose="02000503020000020003"/>
              </a:rPr>
              <a:t> s </a:t>
            </a:r>
            <a:r>
              <a:rPr lang="en-US" sz="2400" i="1" dirty="0" err="1">
                <a:solidFill>
                  <a:srgbClr val="7F7F7F"/>
                </a:solidFill>
                <a:latin typeface="Avenir" panose="02000503020000020003"/>
              </a:rPr>
              <a:t>sodelavci</a:t>
            </a:r>
            <a:r>
              <a:rPr lang="en-US" sz="2400" i="1" dirty="0">
                <a:solidFill>
                  <a:srgbClr val="7F7F7F"/>
                </a:solidFill>
                <a:latin typeface="Avenir" panose="02000503020000020003"/>
              </a:rPr>
              <a:t> </a:t>
            </a:r>
            <a:r>
              <a:rPr lang="en-US" sz="2400" i="1" dirty="0" err="1">
                <a:solidFill>
                  <a:srgbClr val="7F7F7F"/>
                </a:solidFill>
                <a:latin typeface="Avenir" panose="02000503020000020003"/>
              </a:rPr>
              <a:t>iz</a:t>
            </a:r>
            <a:r>
              <a:rPr lang="en-US" sz="2400" i="1" dirty="0">
                <a:solidFill>
                  <a:srgbClr val="7F7F7F"/>
                </a:solidFill>
                <a:latin typeface="Avenir" panose="02000503020000020003"/>
              </a:rPr>
              <a:t> </a:t>
            </a:r>
            <a:r>
              <a:rPr lang="en-US" sz="2400" i="1" dirty="0" err="1">
                <a:solidFill>
                  <a:srgbClr val="7F7F7F"/>
                </a:solidFill>
                <a:latin typeface="Avenir" panose="02000503020000020003"/>
              </a:rPr>
              <a:t>Prirodoslovnega</a:t>
            </a:r>
            <a:r>
              <a:rPr lang="en-US" sz="2400" i="1" dirty="0">
                <a:solidFill>
                  <a:srgbClr val="7F7F7F"/>
                </a:solidFill>
                <a:latin typeface="Avenir" panose="02000503020000020003"/>
              </a:rPr>
              <a:t> </a:t>
            </a:r>
            <a:r>
              <a:rPr lang="en-US" sz="2400" i="1" dirty="0" err="1">
                <a:solidFill>
                  <a:srgbClr val="7F7F7F"/>
                </a:solidFill>
                <a:latin typeface="Avenir" panose="02000503020000020003"/>
              </a:rPr>
              <a:t>muzeja</a:t>
            </a:r>
            <a:r>
              <a:rPr lang="en-US" sz="2400" i="1" dirty="0">
                <a:solidFill>
                  <a:srgbClr val="7F7F7F"/>
                </a:solidFill>
                <a:latin typeface="Avenir" panose="02000503020000020003"/>
              </a:rPr>
              <a:t> </a:t>
            </a:r>
            <a:r>
              <a:rPr lang="en-US" sz="2400" i="1" dirty="0" err="1">
                <a:solidFill>
                  <a:srgbClr val="7F7F7F"/>
                </a:solidFill>
                <a:latin typeface="Avenir" panose="02000503020000020003"/>
              </a:rPr>
              <a:t>Univerze</a:t>
            </a:r>
            <a:r>
              <a:rPr lang="en-US" sz="2400" i="1" dirty="0">
                <a:solidFill>
                  <a:srgbClr val="7F7F7F"/>
                </a:solidFill>
                <a:latin typeface="Avenir" panose="02000503020000020003"/>
              </a:rPr>
              <a:t> v </a:t>
            </a:r>
            <a:r>
              <a:rPr lang="en-US" sz="2400" i="1" dirty="0" err="1">
                <a:solidFill>
                  <a:srgbClr val="7F7F7F"/>
                </a:solidFill>
                <a:latin typeface="Avenir" panose="02000503020000020003"/>
              </a:rPr>
              <a:t>Oxfordu</a:t>
            </a:r>
            <a:r>
              <a:rPr lang="en-US" sz="2400" i="1" dirty="0">
                <a:solidFill>
                  <a:srgbClr val="7F7F7F"/>
                </a:solidFill>
                <a:latin typeface="Avenir" panose="02000503020000020003"/>
              </a:rPr>
              <a:t>.</a:t>
            </a:r>
            <a:endParaRPr lang="sl-SI" sz="2400" i="1" dirty="0">
              <a:solidFill>
                <a:srgbClr val="7F7F7F"/>
              </a:solidFill>
              <a:latin typeface="Avenir" panose="02000503020000020003"/>
            </a:endParaRPr>
          </a:p>
          <a:p>
            <a:pPr marL="0" indent="0" algn="just">
              <a:spcBef>
                <a:spcPts val="0"/>
              </a:spcBef>
              <a:buClr>
                <a:schemeClr val="dk1"/>
              </a:buClr>
              <a:buSzPts val="1100"/>
              <a:buNone/>
            </a:pPr>
            <a:endParaRPr lang="en-US" sz="2400" dirty="0">
              <a:solidFill>
                <a:srgbClr val="7F7F7F"/>
              </a:solidFill>
              <a:latin typeface="Avenir" panose="02000503020000020003"/>
            </a:endParaRPr>
          </a:p>
          <a:p>
            <a:pPr marL="0" indent="0" algn="just">
              <a:spcBef>
                <a:spcPts val="0"/>
              </a:spcBef>
              <a:buClr>
                <a:schemeClr val="dk1"/>
              </a:buClr>
              <a:buSzPts val="1100"/>
              <a:buFont typeface="Arial"/>
              <a:buNone/>
            </a:pPr>
            <a:r>
              <a:rPr lang="en-US" sz="2400" dirty="0">
                <a:solidFill>
                  <a:srgbClr val="7F7F7F"/>
                </a:solidFill>
                <a:latin typeface="Avenir" panose="02000503020000020003"/>
              </a:rPr>
              <a:t>Da bi </a:t>
            </a:r>
            <a:r>
              <a:rPr lang="en-US" sz="2400" dirty="0" err="1">
                <a:solidFill>
                  <a:srgbClr val="7F7F7F"/>
                </a:solidFill>
                <a:latin typeface="Avenir" panose="02000503020000020003"/>
              </a:rPr>
              <a:t>razumeli</a:t>
            </a:r>
            <a:r>
              <a:rPr lang="en-US" sz="2400" dirty="0">
                <a:solidFill>
                  <a:srgbClr val="7F7F7F"/>
                </a:solidFill>
                <a:latin typeface="Avenir" panose="02000503020000020003"/>
              </a:rPr>
              <a:t> </a:t>
            </a:r>
            <a:r>
              <a:rPr lang="en-US" sz="2400" dirty="0" err="1">
                <a:solidFill>
                  <a:srgbClr val="7F7F7F"/>
                </a:solidFill>
                <a:latin typeface="Avenir" panose="02000503020000020003"/>
              </a:rPr>
              <a:t>nenehne</a:t>
            </a:r>
            <a:r>
              <a:rPr lang="en-US" sz="2400" dirty="0">
                <a:solidFill>
                  <a:srgbClr val="7F7F7F"/>
                </a:solidFill>
                <a:latin typeface="Avenir" panose="02000503020000020003"/>
              </a:rPr>
              <a:t> </a:t>
            </a:r>
            <a:r>
              <a:rPr lang="en-US" sz="2400" dirty="0" err="1">
                <a:solidFill>
                  <a:srgbClr val="7F7F7F"/>
                </a:solidFill>
                <a:latin typeface="Avenir" panose="02000503020000020003"/>
              </a:rPr>
              <a:t>spremembe</a:t>
            </a:r>
            <a:r>
              <a:rPr lang="en-US" sz="2400" dirty="0">
                <a:solidFill>
                  <a:srgbClr val="7F7F7F"/>
                </a:solidFill>
                <a:latin typeface="Avenir" panose="02000503020000020003"/>
              </a:rPr>
              <a:t> v </a:t>
            </a:r>
            <a:r>
              <a:rPr lang="en-US" sz="2400" dirty="0" err="1">
                <a:solidFill>
                  <a:srgbClr val="7F7F7F"/>
                </a:solidFill>
                <a:latin typeface="Avenir" panose="02000503020000020003"/>
              </a:rPr>
              <a:t>vedenju</a:t>
            </a:r>
            <a:r>
              <a:rPr lang="en-US" sz="2400" dirty="0">
                <a:solidFill>
                  <a:srgbClr val="7F7F7F"/>
                </a:solidFill>
                <a:latin typeface="Avenir" panose="02000503020000020003"/>
              </a:rPr>
              <a:t> </a:t>
            </a:r>
            <a:r>
              <a:rPr lang="en-US" sz="2400" dirty="0" err="1">
                <a:solidFill>
                  <a:srgbClr val="7F7F7F"/>
                </a:solidFill>
                <a:latin typeface="Avenir" panose="02000503020000020003"/>
              </a:rPr>
              <a:t>občinstva</a:t>
            </a:r>
            <a:r>
              <a:rPr lang="en-US" sz="2400" dirty="0">
                <a:solidFill>
                  <a:srgbClr val="7F7F7F"/>
                </a:solidFill>
                <a:latin typeface="Avenir" panose="02000503020000020003"/>
              </a:rPr>
              <a:t> in </a:t>
            </a:r>
            <a:r>
              <a:rPr lang="en-US" sz="2400" dirty="0" err="1">
                <a:solidFill>
                  <a:srgbClr val="7F7F7F"/>
                </a:solidFill>
                <a:latin typeface="Avenir" panose="02000503020000020003"/>
              </a:rPr>
              <a:t>ustrezno</a:t>
            </a:r>
            <a:r>
              <a:rPr lang="en-US" sz="2400" dirty="0">
                <a:solidFill>
                  <a:srgbClr val="7F7F7F"/>
                </a:solidFill>
                <a:latin typeface="Avenir" panose="02000503020000020003"/>
              </a:rPr>
              <a:t> </a:t>
            </a:r>
            <a:r>
              <a:rPr lang="en-US" sz="2400" dirty="0" err="1">
                <a:solidFill>
                  <a:srgbClr val="7F7F7F"/>
                </a:solidFill>
                <a:latin typeface="Avenir" panose="02000503020000020003"/>
              </a:rPr>
              <a:t>načrtovali</a:t>
            </a:r>
            <a:r>
              <a:rPr lang="en-US" sz="2400" dirty="0">
                <a:solidFill>
                  <a:srgbClr val="7F7F7F"/>
                </a:solidFill>
                <a:latin typeface="Avenir" panose="02000503020000020003"/>
              </a:rPr>
              <a:t> </a:t>
            </a:r>
            <a:r>
              <a:rPr lang="en-US" sz="2400" dirty="0" err="1">
                <a:solidFill>
                  <a:srgbClr val="7F7F7F"/>
                </a:solidFill>
                <a:latin typeface="Avenir" panose="02000503020000020003"/>
              </a:rPr>
              <a:t>nove</a:t>
            </a:r>
            <a:r>
              <a:rPr lang="en-US" sz="2400" dirty="0">
                <a:solidFill>
                  <a:srgbClr val="7F7F7F"/>
                </a:solidFill>
                <a:latin typeface="Avenir" panose="02000503020000020003"/>
              </a:rPr>
              <a:t> </a:t>
            </a:r>
            <a:r>
              <a:rPr lang="en-US" sz="2400" dirty="0" err="1">
                <a:solidFill>
                  <a:srgbClr val="7F7F7F"/>
                </a:solidFill>
                <a:latin typeface="Avenir" panose="02000503020000020003"/>
              </a:rPr>
              <a:t>strategije</a:t>
            </a:r>
            <a:r>
              <a:rPr lang="en-US" sz="2400" dirty="0">
                <a:solidFill>
                  <a:srgbClr val="7F7F7F"/>
                </a:solidFill>
                <a:latin typeface="Avenir" panose="02000503020000020003"/>
              </a:rPr>
              <a:t>, je Insights Alliance – </a:t>
            </a:r>
            <a:r>
              <a:rPr lang="en-US" sz="2400" dirty="0" err="1">
                <a:solidFill>
                  <a:srgbClr val="7F7F7F"/>
                </a:solidFill>
                <a:latin typeface="Avenir" panose="02000503020000020003"/>
              </a:rPr>
              <a:t>skupina</a:t>
            </a:r>
            <a:r>
              <a:rPr lang="en-US" sz="2400" dirty="0">
                <a:solidFill>
                  <a:srgbClr val="7F7F7F"/>
                </a:solidFill>
                <a:latin typeface="Avenir" panose="02000503020000020003"/>
              </a:rPr>
              <a:t> </a:t>
            </a:r>
            <a:r>
              <a:rPr lang="en-US" sz="2400" dirty="0" err="1">
                <a:solidFill>
                  <a:srgbClr val="7F7F7F"/>
                </a:solidFill>
                <a:latin typeface="Avenir" panose="02000503020000020003"/>
              </a:rPr>
              <a:t>treh</a:t>
            </a:r>
            <a:r>
              <a:rPr lang="en-US" sz="2400" dirty="0">
                <a:solidFill>
                  <a:srgbClr val="7F7F7F"/>
                </a:solidFill>
                <a:latin typeface="Avenir" panose="02000503020000020003"/>
              </a:rPr>
              <a:t> </a:t>
            </a:r>
            <a:r>
              <a:rPr lang="en-US" sz="2400" dirty="0" err="1">
                <a:solidFill>
                  <a:srgbClr val="7F7F7F"/>
                </a:solidFill>
                <a:latin typeface="Avenir" panose="02000503020000020003"/>
              </a:rPr>
              <a:t>vodilnih</a:t>
            </a:r>
            <a:r>
              <a:rPr lang="en-US" sz="2400" dirty="0">
                <a:solidFill>
                  <a:srgbClr val="7F7F7F"/>
                </a:solidFill>
                <a:latin typeface="Avenir" panose="02000503020000020003"/>
              </a:rPr>
              <a:t> </a:t>
            </a:r>
            <a:r>
              <a:rPr lang="en-US" sz="2400" dirty="0" err="1">
                <a:solidFill>
                  <a:srgbClr val="7F7F7F"/>
                </a:solidFill>
                <a:latin typeface="Avenir" panose="02000503020000020003"/>
              </a:rPr>
              <a:t>svetovalnih</a:t>
            </a:r>
            <a:r>
              <a:rPr lang="en-US" sz="2400" dirty="0">
                <a:solidFill>
                  <a:srgbClr val="7F7F7F"/>
                </a:solidFill>
                <a:latin typeface="Avenir" panose="02000503020000020003"/>
              </a:rPr>
              <a:t> </a:t>
            </a:r>
            <a:r>
              <a:rPr lang="en-US" sz="2400" dirty="0" err="1">
                <a:solidFill>
                  <a:srgbClr val="7F7F7F"/>
                </a:solidFill>
                <a:latin typeface="Avenir" panose="02000503020000020003"/>
              </a:rPr>
              <a:t>podjetij</a:t>
            </a:r>
            <a:r>
              <a:rPr lang="en-US" sz="2400" dirty="0">
                <a:solidFill>
                  <a:srgbClr val="7F7F7F"/>
                </a:solidFill>
                <a:latin typeface="Avenir" panose="02000503020000020003"/>
              </a:rPr>
              <a:t> v </a:t>
            </a:r>
            <a:r>
              <a:rPr lang="en-US" sz="2400" dirty="0" err="1">
                <a:solidFill>
                  <a:srgbClr val="7F7F7F"/>
                </a:solidFill>
                <a:latin typeface="Avenir" panose="02000503020000020003"/>
              </a:rPr>
              <a:t>Združenem</a:t>
            </a:r>
            <a:r>
              <a:rPr lang="en-US" sz="2400" dirty="0">
                <a:solidFill>
                  <a:srgbClr val="7F7F7F"/>
                </a:solidFill>
                <a:latin typeface="Avenir" panose="02000503020000020003"/>
              </a:rPr>
              <a:t> </a:t>
            </a:r>
            <a:r>
              <a:rPr lang="en-US" sz="2400" dirty="0" err="1">
                <a:solidFill>
                  <a:srgbClr val="7F7F7F"/>
                </a:solidFill>
                <a:latin typeface="Avenir" panose="02000503020000020003"/>
              </a:rPr>
              <a:t>kraljestvu</a:t>
            </a:r>
            <a:r>
              <a:rPr lang="en-US" sz="2400" dirty="0">
                <a:solidFill>
                  <a:srgbClr val="7F7F7F"/>
                </a:solidFill>
                <a:latin typeface="Avenir" panose="02000503020000020003"/>
              </a:rPr>
              <a:t>, Indigo Ltd, Baker Richards in One Further – </a:t>
            </a:r>
            <a:r>
              <a:rPr lang="en-US" sz="2400" dirty="0" err="1">
                <a:solidFill>
                  <a:srgbClr val="7F7F7F"/>
                </a:solidFill>
                <a:latin typeface="Avenir" panose="02000503020000020003"/>
              </a:rPr>
              <a:t>leta</a:t>
            </a:r>
            <a:r>
              <a:rPr lang="en-US" sz="2400" dirty="0">
                <a:solidFill>
                  <a:srgbClr val="7F7F7F"/>
                </a:solidFill>
                <a:latin typeface="Avenir" panose="02000503020000020003"/>
              </a:rPr>
              <a:t> 2020 </a:t>
            </a:r>
            <a:r>
              <a:rPr lang="en-US" sz="2400" dirty="0" err="1">
                <a:solidFill>
                  <a:srgbClr val="7F7F7F"/>
                </a:solidFill>
                <a:latin typeface="Avenir" panose="02000503020000020003"/>
              </a:rPr>
              <a:t>predstavila</a:t>
            </a:r>
            <a:r>
              <a:rPr lang="sl-SI" sz="2400" dirty="0">
                <a:solidFill>
                  <a:srgbClr val="7F7F7F"/>
                </a:solidFill>
                <a:latin typeface="Avenir" panose="02000503020000020003"/>
              </a:rPr>
              <a:t> </a:t>
            </a:r>
            <a:r>
              <a:rPr lang="en-US" sz="2400" i="1" u="sng" dirty="0">
                <a:solidFill>
                  <a:srgbClr val="1155CC"/>
                </a:solidFill>
                <a:latin typeface="Avenir" panose="02000503020000020003"/>
                <a:hlinkClick r:id="rId3">
                  <a:extLst>
                    <a:ext uri="{A12FA001-AC4F-418D-AE19-62706E023703}">
                      <ahyp:hlinkClr xmlns:ahyp="http://schemas.microsoft.com/office/drawing/2018/hyperlinkcolor" val="tx"/>
                    </a:ext>
                  </a:extLst>
                </a:hlinkClick>
              </a:rPr>
              <a:t>Culture Restart Toolkit</a:t>
            </a:r>
            <a:r>
              <a:rPr lang="en-US" sz="2400" dirty="0">
                <a:solidFill>
                  <a:srgbClr val="7F7F7F"/>
                </a:solidFill>
                <a:latin typeface="Avenir" panose="02000503020000020003"/>
              </a:rPr>
              <a:t>, program, ki </a:t>
            </a:r>
            <a:r>
              <a:rPr lang="en-US" sz="2400" dirty="0" err="1">
                <a:solidFill>
                  <a:srgbClr val="7F7F7F"/>
                </a:solidFill>
                <a:latin typeface="Avenir" panose="02000503020000020003"/>
              </a:rPr>
              <a:t>zbira</a:t>
            </a:r>
            <a:r>
              <a:rPr lang="en-US" sz="2400" dirty="0">
                <a:solidFill>
                  <a:srgbClr val="7F7F7F"/>
                </a:solidFill>
                <a:latin typeface="Avenir" panose="02000503020000020003"/>
              </a:rPr>
              <a:t> in </a:t>
            </a:r>
            <a:r>
              <a:rPr lang="en-US" sz="2400" dirty="0" err="1">
                <a:solidFill>
                  <a:srgbClr val="7F7F7F"/>
                </a:solidFill>
                <a:latin typeface="Avenir" panose="02000503020000020003"/>
              </a:rPr>
              <a:t>analizira</a:t>
            </a:r>
            <a:r>
              <a:rPr lang="en-US" sz="2400" dirty="0">
                <a:solidFill>
                  <a:srgbClr val="7F7F7F"/>
                </a:solidFill>
                <a:latin typeface="Avenir" panose="02000503020000020003"/>
              </a:rPr>
              <a:t> </a:t>
            </a:r>
            <a:r>
              <a:rPr lang="en-US" sz="2400" dirty="0" err="1">
                <a:solidFill>
                  <a:srgbClr val="7F7F7F"/>
                </a:solidFill>
                <a:latin typeface="Avenir" panose="02000503020000020003"/>
              </a:rPr>
              <a:t>podatki</a:t>
            </a:r>
            <a:r>
              <a:rPr lang="en-US" sz="2400" dirty="0">
                <a:solidFill>
                  <a:srgbClr val="7F7F7F"/>
                </a:solidFill>
                <a:latin typeface="Avenir" panose="02000503020000020003"/>
              </a:rPr>
              <a:t> o </a:t>
            </a:r>
            <a:r>
              <a:rPr lang="en-US" sz="2400" dirty="0" err="1">
                <a:solidFill>
                  <a:srgbClr val="7F7F7F"/>
                </a:solidFill>
                <a:latin typeface="Avenir" panose="02000503020000020003"/>
              </a:rPr>
              <a:t>občinstvu</a:t>
            </a:r>
            <a:r>
              <a:rPr lang="en-US" sz="2400" dirty="0">
                <a:solidFill>
                  <a:srgbClr val="7F7F7F"/>
                </a:solidFill>
                <a:latin typeface="Avenir" panose="02000503020000020003"/>
              </a:rPr>
              <a:t> in </a:t>
            </a:r>
            <a:r>
              <a:rPr lang="en-US" sz="2400" dirty="0" err="1">
                <a:solidFill>
                  <a:srgbClr val="7F7F7F"/>
                </a:solidFill>
                <a:latin typeface="Avenir" panose="02000503020000020003"/>
              </a:rPr>
              <a:t>obiskovalcih</a:t>
            </a:r>
            <a:r>
              <a:rPr lang="en-US" sz="2400" dirty="0">
                <a:solidFill>
                  <a:srgbClr val="7F7F7F"/>
                </a:solidFill>
                <a:latin typeface="Avenir" panose="02000503020000020003"/>
              </a:rPr>
              <a:t> </a:t>
            </a:r>
            <a:r>
              <a:rPr lang="en-US" sz="2400" dirty="0" err="1">
                <a:solidFill>
                  <a:srgbClr val="7F7F7F"/>
                </a:solidFill>
                <a:latin typeface="Avenir" panose="02000503020000020003"/>
              </a:rPr>
              <a:t>gledališč</a:t>
            </a:r>
            <a:r>
              <a:rPr lang="en-US" sz="2400" dirty="0">
                <a:solidFill>
                  <a:srgbClr val="7F7F7F"/>
                </a:solidFill>
                <a:latin typeface="Avenir" panose="02000503020000020003"/>
              </a:rPr>
              <a:t>, </a:t>
            </a:r>
            <a:r>
              <a:rPr lang="en-US" sz="2400" dirty="0" err="1">
                <a:solidFill>
                  <a:srgbClr val="7F7F7F"/>
                </a:solidFill>
                <a:latin typeface="Avenir" panose="02000503020000020003"/>
              </a:rPr>
              <a:t>muzejev</a:t>
            </a:r>
            <a:r>
              <a:rPr lang="en-US" sz="2400" dirty="0">
                <a:solidFill>
                  <a:srgbClr val="7F7F7F"/>
                </a:solidFill>
                <a:latin typeface="Avenir" panose="02000503020000020003"/>
              </a:rPr>
              <a:t>, </a:t>
            </a:r>
            <a:r>
              <a:rPr lang="en-US" sz="2400" dirty="0" err="1">
                <a:solidFill>
                  <a:srgbClr val="7F7F7F"/>
                </a:solidFill>
                <a:latin typeface="Avenir" panose="02000503020000020003"/>
              </a:rPr>
              <a:t>umetniških</a:t>
            </a:r>
            <a:r>
              <a:rPr lang="en-US" sz="2400" dirty="0">
                <a:solidFill>
                  <a:srgbClr val="7F7F7F"/>
                </a:solidFill>
                <a:latin typeface="Avenir" panose="02000503020000020003"/>
              </a:rPr>
              <a:t> </a:t>
            </a:r>
            <a:r>
              <a:rPr lang="en-US" sz="2400" dirty="0" err="1">
                <a:solidFill>
                  <a:srgbClr val="7F7F7F"/>
                </a:solidFill>
                <a:latin typeface="Avenir" panose="02000503020000020003"/>
              </a:rPr>
              <a:t>centrov</a:t>
            </a:r>
            <a:r>
              <a:rPr lang="en-US" sz="2400" dirty="0">
                <a:solidFill>
                  <a:srgbClr val="7F7F7F"/>
                </a:solidFill>
                <a:latin typeface="Avenir" panose="02000503020000020003"/>
              </a:rPr>
              <a:t> in </a:t>
            </a:r>
            <a:r>
              <a:rPr lang="en-US" sz="2400" dirty="0" err="1">
                <a:solidFill>
                  <a:srgbClr val="7F7F7F"/>
                </a:solidFill>
                <a:latin typeface="Avenir" panose="02000503020000020003"/>
              </a:rPr>
              <a:t>drugih</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kulturnih</a:t>
            </a:r>
            <a:r>
              <a:rPr lang="en-US" sz="2400" dirty="0">
                <a:solidFill>
                  <a:srgbClr val="7F7F7F"/>
                </a:solidFill>
                <a:latin typeface="Avenir" panose="02000503020000020003"/>
              </a:rPr>
              <a:t> </a:t>
            </a:r>
            <a:r>
              <a:rPr lang="en-US" sz="2400" dirty="0" err="1">
                <a:solidFill>
                  <a:srgbClr val="7F7F7F"/>
                </a:solidFill>
                <a:latin typeface="Avenir" panose="02000503020000020003"/>
              </a:rPr>
              <a:t>organizacij</a:t>
            </a:r>
            <a:r>
              <a:rPr lang="en-US" sz="2400" dirty="0">
                <a:solidFill>
                  <a:srgbClr val="7F7F7F"/>
                </a:solidFill>
                <a:latin typeface="Avenir" panose="02000503020000020003"/>
              </a:rPr>
              <a:t> v </a:t>
            </a:r>
            <a:r>
              <a:rPr lang="en-US" sz="2400" dirty="0" err="1">
                <a:solidFill>
                  <a:srgbClr val="7F7F7F"/>
                </a:solidFill>
                <a:latin typeface="Avenir" panose="02000503020000020003"/>
              </a:rPr>
              <a:t>Združenem</a:t>
            </a:r>
            <a:r>
              <a:rPr lang="en-US" sz="2400" dirty="0">
                <a:solidFill>
                  <a:srgbClr val="7F7F7F"/>
                </a:solidFill>
                <a:latin typeface="Avenir" panose="02000503020000020003"/>
              </a:rPr>
              <a:t> </a:t>
            </a:r>
            <a:r>
              <a:rPr lang="en-US" sz="2400" dirty="0" err="1">
                <a:solidFill>
                  <a:srgbClr val="7F7F7F"/>
                </a:solidFill>
                <a:latin typeface="Avenir" panose="02000503020000020003"/>
              </a:rPr>
              <a:t>kraljestvu</a:t>
            </a:r>
            <a:r>
              <a:rPr lang="en-US" sz="2400" dirty="0">
                <a:solidFill>
                  <a:srgbClr val="7F7F7F"/>
                </a:solidFill>
                <a:latin typeface="Avenir" panose="02000503020000020003"/>
              </a:rPr>
              <a:t>.</a:t>
            </a:r>
            <a:endParaRPr lang="en-US" sz="2400" dirty="0">
              <a:solidFill>
                <a:srgbClr val="7F7F7F"/>
              </a:solidFill>
            </a:endParaRPr>
          </a:p>
          <a:p>
            <a:pPr marL="0" indent="0">
              <a:spcBef>
                <a:spcPts val="0"/>
              </a:spcBef>
              <a:buClr>
                <a:schemeClr val="dk1"/>
              </a:buClr>
              <a:buSzPts val="1100"/>
              <a:buFont typeface="Arial"/>
              <a:buNone/>
            </a:pPr>
            <a:endParaRPr lang="en-US" sz="1800" dirty="0"/>
          </a:p>
        </p:txBody>
      </p:sp>
      <p:sp>
        <p:nvSpPr>
          <p:cNvPr id="4" name="TextBox 3">
            <a:extLst>
              <a:ext uri="{FF2B5EF4-FFF2-40B4-BE49-F238E27FC236}">
                <a16:creationId xmlns:a16="http://schemas.microsoft.com/office/drawing/2014/main" id="{2F95C2F2-5097-408B-893B-4288B2CB17CC}"/>
              </a:ext>
            </a:extLst>
          </p:cNvPr>
          <p:cNvSpPr txBox="1"/>
          <p:nvPr/>
        </p:nvSpPr>
        <p:spPr>
          <a:xfrm>
            <a:off x="280283" y="829218"/>
            <a:ext cx="11631435" cy="954107"/>
          </a:xfrm>
          <a:prstGeom prst="rect">
            <a:avLst/>
          </a:prstGeom>
          <a:noFill/>
        </p:spPr>
        <p:txBody>
          <a:bodyPr wrap="square" rtlCol="0">
            <a:spAutoFit/>
          </a:bodyPr>
          <a:lstStyle/>
          <a:p>
            <a:pPr algn="ctr"/>
            <a:r>
              <a:rPr lang="en-US" sz="2800" b="1" dirty="0" err="1">
                <a:solidFill>
                  <a:srgbClr val="E43794"/>
                </a:solidFill>
                <a:latin typeface="Avenir" panose="02000503020000020003"/>
              </a:rPr>
              <a:t>Kako</a:t>
            </a:r>
            <a:r>
              <a:rPr lang="en-US" sz="2800" b="1" dirty="0">
                <a:solidFill>
                  <a:srgbClr val="E43794"/>
                </a:solidFill>
                <a:latin typeface="Avenir" panose="02000503020000020003"/>
              </a:rPr>
              <a:t> je </a:t>
            </a:r>
            <a:r>
              <a:rPr lang="en-US" sz="2800" b="1" dirty="0" err="1">
                <a:solidFill>
                  <a:srgbClr val="E43794"/>
                </a:solidFill>
                <a:latin typeface="Avenir" panose="02000503020000020003"/>
              </a:rPr>
              <a:t>leto</a:t>
            </a:r>
            <a:r>
              <a:rPr lang="en-US" sz="2800" b="1" dirty="0">
                <a:solidFill>
                  <a:srgbClr val="E43794"/>
                </a:solidFill>
                <a:latin typeface="Avenir" panose="02000503020000020003"/>
              </a:rPr>
              <a:t> </a:t>
            </a:r>
            <a:r>
              <a:rPr lang="en-US" sz="2800" b="1" dirty="0" err="1">
                <a:solidFill>
                  <a:srgbClr val="E43794"/>
                </a:solidFill>
                <a:latin typeface="Avenir" panose="02000503020000020003"/>
              </a:rPr>
              <a:t>spletnih</a:t>
            </a:r>
            <a:r>
              <a:rPr lang="en-US" sz="2800" b="1" dirty="0">
                <a:solidFill>
                  <a:srgbClr val="E43794"/>
                </a:solidFill>
                <a:latin typeface="Avenir" panose="02000503020000020003"/>
              </a:rPr>
              <a:t> </a:t>
            </a:r>
            <a:r>
              <a:rPr lang="en-US" sz="2800" b="1" dirty="0" err="1">
                <a:solidFill>
                  <a:srgbClr val="E43794"/>
                </a:solidFill>
                <a:latin typeface="Avenir" panose="02000503020000020003"/>
              </a:rPr>
              <a:t>dejavnosti</a:t>
            </a:r>
            <a:r>
              <a:rPr lang="en-US" sz="2800" b="1" dirty="0">
                <a:solidFill>
                  <a:srgbClr val="E43794"/>
                </a:solidFill>
                <a:latin typeface="Avenir" panose="02000503020000020003"/>
              </a:rPr>
              <a:t> </a:t>
            </a:r>
            <a:r>
              <a:rPr lang="en-US" sz="2800" b="1" dirty="0" err="1">
                <a:solidFill>
                  <a:srgbClr val="E43794"/>
                </a:solidFill>
                <a:latin typeface="Avenir" panose="02000503020000020003"/>
              </a:rPr>
              <a:t>spremenilo</a:t>
            </a:r>
            <a:r>
              <a:rPr lang="en-US" sz="2800" b="1" dirty="0">
                <a:solidFill>
                  <a:srgbClr val="E43794"/>
                </a:solidFill>
                <a:latin typeface="Avenir" panose="02000503020000020003"/>
              </a:rPr>
              <a:t> </a:t>
            </a:r>
            <a:r>
              <a:rPr lang="en-US" sz="2800" b="1" dirty="0" err="1">
                <a:solidFill>
                  <a:srgbClr val="E43794"/>
                </a:solidFill>
                <a:latin typeface="Avenir" panose="02000503020000020003"/>
              </a:rPr>
              <a:t>načine</a:t>
            </a:r>
            <a:r>
              <a:rPr lang="en-US" sz="2800" b="1" dirty="0">
                <a:solidFill>
                  <a:srgbClr val="E43794"/>
                </a:solidFill>
                <a:latin typeface="Avenir" panose="02000503020000020003"/>
              </a:rPr>
              <a:t>,</a:t>
            </a:r>
            <a:endParaRPr lang="sl-SI" sz="2800" b="1" dirty="0">
              <a:solidFill>
                <a:srgbClr val="E43794"/>
              </a:solidFill>
              <a:latin typeface="Avenir" panose="02000503020000020003"/>
            </a:endParaRPr>
          </a:p>
          <a:p>
            <a:pPr algn="ctr"/>
            <a:r>
              <a:rPr lang="en-US" sz="2800" b="1" dirty="0" err="1">
                <a:solidFill>
                  <a:srgbClr val="E43794"/>
                </a:solidFill>
                <a:latin typeface="Avenir" panose="02000503020000020003"/>
              </a:rPr>
              <a:t>kako</a:t>
            </a:r>
            <a:r>
              <a:rPr lang="en-US" sz="2800" b="1" dirty="0">
                <a:solidFill>
                  <a:srgbClr val="E43794"/>
                </a:solidFill>
                <a:latin typeface="Avenir" panose="02000503020000020003"/>
              </a:rPr>
              <a:t> </a:t>
            </a:r>
            <a:r>
              <a:rPr lang="en-US" sz="2800" b="1" dirty="0" err="1">
                <a:solidFill>
                  <a:srgbClr val="E43794"/>
                </a:solidFill>
                <a:latin typeface="Avenir" panose="02000503020000020003"/>
              </a:rPr>
              <a:t>občinstvo</a:t>
            </a:r>
            <a:r>
              <a:rPr lang="en-US" sz="2800" b="1" dirty="0">
                <a:solidFill>
                  <a:srgbClr val="E43794"/>
                </a:solidFill>
                <a:latin typeface="Avenir" panose="02000503020000020003"/>
              </a:rPr>
              <a:t> </a:t>
            </a:r>
            <a:r>
              <a:rPr lang="en-US" sz="2800" b="1" dirty="0" err="1">
                <a:solidFill>
                  <a:srgbClr val="E43794"/>
                </a:solidFill>
                <a:latin typeface="Avenir" panose="02000503020000020003"/>
              </a:rPr>
              <a:t>doživlja</a:t>
            </a:r>
            <a:r>
              <a:rPr lang="en-US" sz="2800" b="1" dirty="0">
                <a:solidFill>
                  <a:srgbClr val="E43794"/>
                </a:solidFill>
                <a:latin typeface="Avenir" panose="02000503020000020003"/>
              </a:rPr>
              <a:t> </a:t>
            </a:r>
            <a:r>
              <a:rPr lang="en-US" sz="2800" b="1" dirty="0" err="1">
                <a:solidFill>
                  <a:srgbClr val="E43794"/>
                </a:solidFill>
                <a:latin typeface="Avenir" panose="02000503020000020003"/>
              </a:rPr>
              <a:t>kulturno</a:t>
            </a:r>
            <a:r>
              <a:rPr lang="en-US" sz="2800" b="1" dirty="0">
                <a:solidFill>
                  <a:srgbClr val="E43794"/>
                </a:solidFill>
                <a:latin typeface="Avenir" panose="02000503020000020003"/>
              </a:rPr>
              <a:t> </a:t>
            </a:r>
            <a:r>
              <a:rPr lang="en-US" sz="2800" b="1" dirty="0" err="1">
                <a:solidFill>
                  <a:srgbClr val="E43794"/>
                </a:solidFill>
                <a:latin typeface="Avenir" panose="02000503020000020003"/>
              </a:rPr>
              <a:t>dediščino</a:t>
            </a:r>
            <a:endParaRPr lang="en-GB" sz="2800" b="1" dirty="0">
              <a:latin typeface="Avenir" panose="02000503020000020003"/>
            </a:endParaRPr>
          </a:p>
        </p:txBody>
      </p:sp>
    </p:spTree>
    <p:extLst>
      <p:ext uri="{BB962C8B-B14F-4D97-AF65-F5344CB8AC3E}">
        <p14:creationId xmlns:p14="http://schemas.microsoft.com/office/powerpoint/2010/main" val="339702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28</a:t>
            </a:fld>
            <a:endParaRPr lang="fr-CA" dirty="0"/>
          </a:p>
        </p:txBody>
      </p:sp>
      <p:sp>
        <p:nvSpPr>
          <p:cNvPr id="8" name="Google Shape;537;p48">
            <a:extLst>
              <a:ext uri="{FF2B5EF4-FFF2-40B4-BE49-F238E27FC236}">
                <a16:creationId xmlns:a16="http://schemas.microsoft.com/office/drawing/2014/main" id="{6021232B-C360-464C-A910-A3968A85E939}"/>
              </a:ext>
            </a:extLst>
          </p:cNvPr>
          <p:cNvSpPr txBox="1">
            <a:spLocks/>
          </p:cNvSpPr>
          <p:nvPr/>
        </p:nvSpPr>
        <p:spPr>
          <a:xfrm>
            <a:off x="495300" y="1375548"/>
            <a:ext cx="11205288" cy="4680019"/>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None/>
            </a:pPr>
            <a:r>
              <a:rPr lang="en-US" sz="2400" dirty="0">
                <a:solidFill>
                  <a:srgbClr val="7F7F7F"/>
                </a:solidFill>
                <a:latin typeface="Avenir" panose="02000503020000020003"/>
              </a:rPr>
              <a:t>Od </a:t>
            </a:r>
            <a:r>
              <a:rPr lang="en-US" sz="2400" dirty="0" err="1">
                <a:solidFill>
                  <a:srgbClr val="7F7F7F"/>
                </a:solidFill>
                <a:latin typeface="Avenir" panose="02000503020000020003"/>
              </a:rPr>
              <a:t>oktobra</a:t>
            </a:r>
            <a:r>
              <a:rPr lang="en-US" sz="2400" dirty="0">
                <a:solidFill>
                  <a:srgbClr val="7F7F7F"/>
                </a:solidFill>
                <a:latin typeface="Avenir" panose="02000503020000020003"/>
              </a:rPr>
              <a:t> 2020 je program </a:t>
            </a:r>
            <a:r>
              <a:rPr lang="en-US" sz="2400" dirty="0" err="1">
                <a:solidFill>
                  <a:srgbClr val="7F7F7F"/>
                </a:solidFill>
                <a:latin typeface="Avenir" panose="02000503020000020003"/>
              </a:rPr>
              <a:t>zbiral</a:t>
            </a:r>
            <a:r>
              <a:rPr lang="en-US" sz="2400" dirty="0">
                <a:solidFill>
                  <a:srgbClr val="7F7F7F"/>
                </a:solidFill>
                <a:latin typeface="Avenir" panose="02000503020000020003"/>
              </a:rPr>
              <a:t> </a:t>
            </a:r>
            <a:r>
              <a:rPr lang="en-US" sz="2400" dirty="0" err="1">
                <a:solidFill>
                  <a:srgbClr val="7F7F7F"/>
                </a:solidFill>
                <a:latin typeface="Avenir" panose="02000503020000020003"/>
              </a:rPr>
              <a:t>podatke</a:t>
            </a:r>
            <a:r>
              <a:rPr lang="en-US" sz="2400" dirty="0">
                <a:solidFill>
                  <a:srgbClr val="7F7F7F"/>
                </a:solidFill>
                <a:latin typeface="Avenir" panose="02000503020000020003"/>
              </a:rPr>
              <a:t> </a:t>
            </a:r>
            <a:r>
              <a:rPr lang="en-US" sz="2400" dirty="0" err="1">
                <a:solidFill>
                  <a:srgbClr val="7F7F7F"/>
                </a:solidFill>
                <a:latin typeface="Avenir" panose="02000503020000020003"/>
              </a:rPr>
              <a:t>skoraj</a:t>
            </a:r>
            <a:r>
              <a:rPr lang="en-US" sz="2400" dirty="0">
                <a:solidFill>
                  <a:srgbClr val="7F7F7F"/>
                </a:solidFill>
                <a:latin typeface="Avenir" panose="02000503020000020003"/>
              </a:rPr>
              <a:t> 50.000 </a:t>
            </a:r>
            <a:r>
              <a:rPr lang="en-US" sz="2400" dirty="0" err="1">
                <a:solidFill>
                  <a:srgbClr val="7F7F7F"/>
                </a:solidFill>
                <a:latin typeface="Avenir" panose="02000503020000020003"/>
              </a:rPr>
              <a:t>anketirancev</a:t>
            </a:r>
            <a:r>
              <a:rPr lang="en-US" sz="2400" dirty="0">
                <a:solidFill>
                  <a:srgbClr val="7F7F7F"/>
                </a:solidFill>
                <a:latin typeface="Avenir" panose="02000503020000020003"/>
              </a:rPr>
              <a:t> </a:t>
            </a:r>
            <a:r>
              <a:rPr lang="en-US" sz="2400" dirty="0" err="1">
                <a:solidFill>
                  <a:srgbClr val="7F7F7F"/>
                </a:solidFill>
                <a:latin typeface="Avenir" panose="02000503020000020003"/>
              </a:rPr>
              <a:t>iz</a:t>
            </a:r>
            <a:r>
              <a:rPr lang="en-US" sz="2400" dirty="0">
                <a:solidFill>
                  <a:srgbClr val="7F7F7F"/>
                </a:solidFill>
                <a:latin typeface="Avenir" panose="02000503020000020003"/>
              </a:rPr>
              <a:t> </a:t>
            </a:r>
            <a:r>
              <a:rPr lang="en-US" sz="2400" dirty="0" err="1">
                <a:solidFill>
                  <a:srgbClr val="7F7F7F"/>
                </a:solidFill>
                <a:latin typeface="Avenir" panose="02000503020000020003"/>
              </a:rPr>
              <a:t>Združenega</a:t>
            </a:r>
            <a:r>
              <a:rPr lang="en-US" sz="2400" dirty="0">
                <a:solidFill>
                  <a:srgbClr val="7F7F7F"/>
                </a:solidFill>
                <a:latin typeface="Avenir" panose="02000503020000020003"/>
              </a:rPr>
              <a:t> </a:t>
            </a:r>
            <a:r>
              <a:rPr lang="en-US" sz="2400" dirty="0" err="1">
                <a:solidFill>
                  <a:srgbClr val="7F7F7F"/>
                </a:solidFill>
                <a:latin typeface="Avenir" panose="02000503020000020003"/>
              </a:rPr>
              <a:t>kraljestva</a:t>
            </a:r>
            <a:r>
              <a:rPr lang="en-US" sz="2400" dirty="0">
                <a:solidFill>
                  <a:srgbClr val="7F7F7F"/>
                </a:solidFill>
                <a:latin typeface="Avenir" panose="02000503020000020003"/>
              </a:rPr>
              <a:t>, v </a:t>
            </a:r>
            <a:r>
              <a:rPr lang="en-US" sz="2400" dirty="0" err="1">
                <a:solidFill>
                  <a:srgbClr val="7F7F7F"/>
                </a:solidFill>
                <a:latin typeface="Avenir" panose="02000503020000020003"/>
              </a:rPr>
              <a:t>aprilskem</a:t>
            </a:r>
            <a:r>
              <a:rPr lang="en-US" sz="2400" dirty="0">
                <a:solidFill>
                  <a:srgbClr val="7F7F7F"/>
                </a:solidFill>
                <a:latin typeface="Avenir" panose="02000503020000020003"/>
              </a:rPr>
              <a:t> </a:t>
            </a:r>
            <a:r>
              <a:rPr lang="en-US" sz="2400" dirty="0" err="1">
                <a:solidFill>
                  <a:srgbClr val="7F7F7F"/>
                </a:solidFill>
                <a:latin typeface="Avenir" panose="02000503020000020003"/>
              </a:rPr>
              <a:t>poročilu</a:t>
            </a:r>
            <a:r>
              <a:rPr lang="sl-SI" sz="2400" dirty="0">
                <a:solidFill>
                  <a:srgbClr val="7F7F7F"/>
                </a:solidFill>
                <a:latin typeface="Avenir" panose="02000503020000020003"/>
              </a:rPr>
              <a:t> - </a:t>
            </a:r>
            <a:r>
              <a:rPr lang="en-US" sz="2400" u="sng" dirty="0">
                <a:solidFill>
                  <a:srgbClr val="1155CC"/>
                </a:solidFill>
                <a:latin typeface="Avenir" panose="02000503020000020003"/>
                <a:hlinkClick r:id="rId2">
                  <a:extLst>
                    <a:ext uri="{A12FA001-AC4F-418D-AE19-62706E023703}">
                      <ahyp:hlinkClr xmlns:ahyp="http://schemas.microsoft.com/office/drawing/2018/hyperlinkcolor" val="tx"/>
                    </a:ext>
                  </a:extLst>
                </a:hlinkClick>
              </a:rPr>
              <a:t>April's report</a:t>
            </a:r>
            <a:r>
              <a:rPr lang="en-US" sz="2400" u="sng" dirty="0">
                <a:solidFill>
                  <a:srgbClr val="1155CC"/>
                </a:solidFill>
                <a:latin typeface="Avenir" panose="02000503020000020003"/>
              </a:rPr>
              <a:t>,</a:t>
            </a:r>
            <a:r>
              <a:rPr lang="en-US" sz="2400" dirty="0">
                <a:solidFill>
                  <a:srgbClr val="7F7F7F"/>
                </a:solidFill>
                <a:latin typeface="Avenir" panose="02000503020000020003"/>
              </a:rPr>
              <a:t> </a:t>
            </a:r>
            <a:r>
              <a:rPr lang="pl-PL" sz="2400" dirty="0">
                <a:solidFill>
                  <a:srgbClr val="7F7F7F"/>
                </a:solidFill>
                <a:latin typeface="Avenir" panose="02000503020000020003"/>
              </a:rPr>
              <a:t>pa je analiza pokazala, da se je </a:t>
            </a:r>
            <a:r>
              <a:rPr lang="en-US" sz="2400" dirty="0">
                <a:solidFill>
                  <a:srgbClr val="E43794"/>
                </a:solidFill>
                <a:latin typeface="Avenir" panose="02000503020000020003"/>
              </a:rPr>
              <a:t>60%</a:t>
            </a:r>
            <a:r>
              <a:rPr lang="en-US" sz="2400" dirty="0">
                <a:solidFill>
                  <a:srgbClr val="7F7F7F"/>
                </a:solidFill>
                <a:latin typeface="Avenir" panose="02000503020000020003"/>
              </a:rPr>
              <a:t> </a:t>
            </a:r>
            <a:r>
              <a:rPr lang="en-US" sz="2400" dirty="0" err="1">
                <a:solidFill>
                  <a:srgbClr val="7F7F7F"/>
                </a:solidFill>
                <a:latin typeface="Avenir" panose="02000503020000020003"/>
              </a:rPr>
              <a:t>anketirancev</a:t>
            </a:r>
            <a:r>
              <a:rPr lang="en-US" sz="2400" dirty="0">
                <a:solidFill>
                  <a:srgbClr val="7F7F7F"/>
                </a:solidFill>
                <a:latin typeface="Avenir" panose="02000503020000020003"/>
              </a:rPr>
              <a:t> v </a:t>
            </a:r>
            <a:r>
              <a:rPr lang="en-US" sz="2400" dirty="0" err="1">
                <a:solidFill>
                  <a:srgbClr val="7F7F7F"/>
                </a:solidFill>
                <a:latin typeface="Avenir" panose="02000503020000020003"/>
              </a:rPr>
              <a:t>zadnjem</a:t>
            </a:r>
            <a:r>
              <a:rPr lang="en-US" sz="2400" dirty="0">
                <a:solidFill>
                  <a:srgbClr val="7F7F7F"/>
                </a:solidFill>
                <a:latin typeface="Avenir" panose="02000503020000020003"/>
              </a:rPr>
              <a:t> </a:t>
            </a:r>
            <a:r>
              <a:rPr lang="en-US" sz="2400" dirty="0" err="1">
                <a:solidFill>
                  <a:srgbClr val="7F7F7F"/>
                </a:solidFill>
                <a:latin typeface="Avenir" panose="02000503020000020003"/>
              </a:rPr>
              <a:t>letu</a:t>
            </a:r>
            <a:r>
              <a:rPr lang="en-US" sz="2400" dirty="0">
                <a:solidFill>
                  <a:srgbClr val="7F7F7F"/>
                </a:solidFill>
                <a:latin typeface="Avenir" panose="02000503020000020003"/>
              </a:rPr>
              <a:t> </a:t>
            </a:r>
            <a:r>
              <a:rPr lang="en-US" sz="2400" dirty="0" err="1">
                <a:solidFill>
                  <a:srgbClr val="7F7F7F"/>
                </a:solidFill>
                <a:latin typeface="Avenir" panose="02000503020000020003"/>
              </a:rPr>
              <a:t>ukvarjalo</a:t>
            </a:r>
            <a:r>
              <a:rPr lang="en-US" sz="2400" dirty="0">
                <a:solidFill>
                  <a:srgbClr val="7F7F7F"/>
                </a:solidFill>
                <a:latin typeface="Avenir" panose="02000503020000020003"/>
              </a:rPr>
              <a:t> s </a:t>
            </a:r>
            <a:r>
              <a:rPr lang="en-US" sz="2400" dirty="0" err="1">
                <a:solidFill>
                  <a:srgbClr val="7F7F7F"/>
                </a:solidFill>
                <a:latin typeface="Avenir" panose="02000503020000020003"/>
              </a:rPr>
              <a:t>kulturo</a:t>
            </a:r>
            <a:r>
              <a:rPr lang="en-US" sz="2400" dirty="0">
                <a:solidFill>
                  <a:srgbClr val="7F7F7F"/>
                </a:solidFill>
                <a:latin typeface="Avenir" panose="02000503020000020003"/>
              </a:rPr>
              <a:t> </a:t>
            </a:r>
            <a:r>
              <a:rPr lang="en-US" sz="2400" dirty="0" err="1">
                <a:solidFill>
                  <a:srgbClr val="7F7F7F"/>
                </a:solidFill>
                <a:latin typeface="Avenir" panose="02000503020000020003"/>
              </a:rPr>
              <a:t>na</a:t>
            </a:r>
            <a:r>
              <a:rPr lang="en-US" sz="2400" dirty="0">
                <a:solidFill>
                  <a:srgbClr val="7F7F7F"/>
                </a:solidFill>
                <a:latin typeface="Avenir" panose="02000503020000020003"/>
              </a:rPr>
              <a:t> </a:t>
            </a:r>
            <a:r>
              <a:rPr lang="en-US" sz="2400" dirty="0" err="1">
                <a:solidFill>
                  <a:srgbClr val="7F7F7F"/>
                </a:solidFill>
                <a:latin typeface="Avenir" panose="02000503020000020003"/>
              </a:rPr>
              <a:t>spletu</a:t>
            </a:r>
            <a:r>
              <a:rPr lang="en-US" sz="2400" dirty="0">
                <a:solidFill>
                  <a:srgbClr val="7F7F7F"/>
                </a:solidFill>
                <a:latin typeface="Avenir" panose="02000503020000020003"/>
              </a:rPr>
              <a:t>, </a:t>
            </a:r>
            <a:r>
              <a:rPr lang="sl-SI" sz="2400" dirty="0">
                <a:solidFill>
                  <a:srgbClr val="7F7F7F"/>
                </a:solidFill>
                <a:latin typeface="Avenir" panose="02000503020000020003"/>
              </a:rPr>
              <a:t>od tega jih je </a:t>
            </a:r>
            <a:r>
              <a:rPr lang="en-US" sz="2400" dirty="0" err="1">
                <a:solidFill>
                  <a:srgbClr val="7F7F7F"/>
                </a:solidFill>
                <a:latin typeface="Avenir" panose="02000503020000020003"/>
              </a:rPr>
              <a:t>več</a:t>
            </a:r>
            <a:r>
              <a:rPr lang="en-US" sz="2400" dirty="0">
                <a:solidFill>
                  <a:srgbClr val="7F7F7F"/>
                </a:solidFill>
                <a:latin typeface="Avenir" panose="02000503020000020003"/>
              </a:rPr>
              <a:t> </a:t>
            </a:r>
            <a:r>
              <a:rPr lang="en-US" sz="2400" dirty="0" err="1">
                <a:solidFill>
                  <a:srgbClr val="7F7F7F"/>
                </a:solidFill>
                <a:latin typeface="Avenir" panose="02000503020000020003"/>
              </a:rPr>
              <a:t>kot</a:t>
            </a:r>
            <a:r>
              <a:rPr lang="en-US" sz="2400" dirty="0">
                <a:solidFill>
                  <a:srgbClr val="7F7F7F"/>
                </a:solidFill>
                <a:latin typeface="Avenir" panose="02000503020000020003"/>
              </a:rPr>
              <a:t> </a:t>
            </a:r>
            <a:r>
              <a:rPr lang="en-US" sz="2400" dirty="0" err="1">
                <a:solidFill>
                  <a:srgbClr val="7F7F7F"/>
                </a:solidFill>
                <a:latin typeface="Avenir" panose="02000503020000020003"/>
              </a:rPr>
              <a:t>polovica</a:t>
            </a:r>
            <a:r>
              <a:rPr lang="en-US" sz="2400" dirty="0">
                <a:solidFill>
                  <a:srgbClr val="7F7F7F"/>
                </a:solidFill>
                <a:latin typeface="Avenir" panose="02000503020000020003"/>
              </a:rPr>
              <a:t> </a:t>
            </a:r>
            <a:r>
              <a:rPr lang="en-US" sz="2400" dirty="0" err="1">
                <a:solidFill>
                  <a:srgbClr val="7F7F7F"/>
                </a:solidFill>
                <a:latin typeface="Avenir" panose="02000503020000020003"/>
              </a:rPr>
              <a:t>jih</a:t>
            </a:r>
            <a:r>
              <a:rPr lang="en-US" sz="2400" dirty="0">
                <a:solidFill>
                  <a:srgbClr val="7F7F7F"/>
                </a:solidFill>
                <a:latin typeface="Avenir" panose="02000503020000020003"/>
              </a:rPr>
              <a:t> je to </a:t>
            </a:r>
            <a:r>
              <a:rPr lang="en-US" sz="2400" dirty="0" err="1">
                <a:solidFill>
                  <a:srgbClr val="7F7F7F"/>
                </a:solidFill>
                <a:latin typeface="Avenir" panose="02000503020000020003"/>
              </a:rPr>
              <a:t>storila</a:t>
            </a:r>
            <a:r>
              <a:rPr lang="en-US" sz="2400" dirty="0">
                <a:solidFill>
                  <a:srgbClr val="7F7F7F"/>
                </a:solidFill>
                <a:latin typeface="Avenir" panose="02000503020000020003"/>
              </a:rPr>
              <a:t> </a:t>
            </a:r>
            <a:r>
              <a:rPr lang="en-US" sz="2400" dirty="0" err="1">
                <a:solidFill>
                  <a:srgbClr val="7F7F7F"/>
                </a:solidFill>
                <a:latin typeface="Avenir" panose="02000503020000020003"/>
              </a:rPr>
              <a:t>štiri</a:t>
            </a:r>
            <a:r>
              <a:rPr lang="sl-SI" sz="2400" dirty="0">
                <a:solidFill>
                  <a:srgbClr val="7F7F7F"/>
                </a:solidFill>
                <a:latin typeface="Avenir" panose="02000503020000020003"/>
              </a:rPr>
              <a:t>krat</a:t>
            </a:r>
            <a:r>
              <a:rPr lang="en-US" sz="2400" dirty="0">
                <a:solidFill>
                  <a:srgbClr val="7F7F7F"/>
                </a:solidFill>
                <a:latin typeface="Avenir" panose="02000503020000020003"/>
              </a:rPr>
              <a:t> </a:t>
            </a:r>
            <a:r>
              <a:rPr lang="en-US" sz="2400" dirty="0" err="1">
                <a:solidFill>
                  <a:srgbClr val="7F7F7F"/>
                </a:solidFill>
                <a:latin typeface="Avenir" panose="02000503020000020003"/>
              </a:rPr>
              <a:t>ali</a:t>
            </a:r>
            <a:r>
              <a:rPr lang="en-US" sz="2400" dirty="0">
                <a:solidFill>
                  <a:srgbClr val="7F7F7F"/>
                </a:solidFill>
                <a:latin typeface="Avenir" panose="02000503020000020003"/>
              </a:rPr>
              <a:t> </a:t>
            </a:r>
            <a:r>
              <a:rPr lang="en-US" sz="2400" dirty="0" err="1">
                <a:solidFill>
                  <a:srgbClr val="7F7F7F"/>
                </a:solidFill>
                <a:latin typeface="Avenir" panose="02000503020000020003"/>
              </a:rPr>
              <a:t>večkrat</a:t>
            </a:r>
            <a:r>
              <a:rPr lang="en-US" sz="2400" dirty="0">
                <a:solidFill>
                  <a:srgbClr val="7F7F7F"/>
                </a:solidFill>
                <a:latin typeface="Avenir" panose="02000503020000020003"/>
              </a:rPr>
              <a:t>, </a:t>
            </a:r>
            <a:r>
              <a:rPr lang="sl-SI" sz="2400" dirty="0">
                <a:solidFill>
                  <a:srgbClr val="7F7F7F"/>
                </a:solidFill>
                <a:latin typeface="Avenir" panose="02000503020000020003"/>
              </a:rPr>
              <a:t>poleg tega jih je </a:t>
            </a:r>
            <a:r>
              <a:rPr lang="en-US" sz="2400" dirty="0" err="1">
                <a:solidFill>
                  <a:srgbClr val="7F7F7F"/>
                </a:solidFill>
                <a:latin typeface="Avenir" panose="02000503020000020003"/>
              </a:rPr>
              <a:t>več</a:t>
            </a:r>
            <a:r>
              <a:rPr lang="en-US" sz="2400" dirty="0">
                <a:solidFill>
                  <a:srgbClr val="7F7F7F"/>
                </a:solidFill>
                <a:latin typeface="Avenir" panose="02000503020000020003"/>
              </a:rPr>
              <a:t> </a:t>
            </a:r>
            <a:r>
              <a:rPr lang="en-US" sz="2400" dirty="0" err="1">
                <a:solidFill>
                  <a:srgbClr val="7F7F7F"/>
                </a:solidFill>
                <a:latin typeface="Avenir" panose="02000503020000020003"/>
              </a:rPr>
              <a:t>kot</a:t>
            </a:r>
            <a:r>
              <a:rPr lang="en-US" sz="2400" dirty="0">
                <a:solidFill>
                  <a:srgbClr val="E43794"/>
                </a:solidFill>
                <a:latin typeface="Avenir" panose="02000503020000020003"/>
              </a:rPr>
              <a:t> 90% </a:t>
            </a:r>
            <a:r>
              <a:rPr lang="en-US" sz="2400" dirty="0" err="1">
                <a:solidFill>
                  <a:srgbClr val="7F7F7F"/>
                </a:solidFill>
                <a:latin typeface="Avenir" panose="02000503020000020003"/>
              </a:rPr>
              <a:t>izjavilo</a:t>
            </a:r>
            <a:r>
              <a:rPr lang="en-US" sz="2400" dirty="0">
                <a:solidFill>
                  <a:srgbClr val="7F7F7F"/>
                </a:solidFill>
                <a:latin typeface="Avenir" panose="02000503020000020003"/>
              </a:rPr>
              <a:t>, da </a:t>
            </a:r>
            <a:r>
              <a:rPr lang="en-US" sz="2400" dirty="0" err="1">
                <a:solidFill>
                  <a:srgbClr val="7F7F7F"/>
                </a:solidFill>
                <a:latin typeface="Avenir" panose="02000503020000020003"/>
              </a:rPr>
              <a:t>bodo</a:t>
            </a:r>
            <a:r>
              <a:rPr lang="en-US" sz="2400" dirty="0">
                <a:solidFill>
                  <a:srgbClr val="7F7F7F"/>
                </a:solidFill>
                <a:latin typeface="Avenir" panose="02000503020000020003"/>
              </a:rPr>
              <a:t> </a:t>
            </a:r>
            <a:r>
              <a:rPr lang="en-US" sz="2400" dirty="0" err="1">
                <a:solidFill>
                  <a:srgbClr val="7F7F7F"/>
                </a:solidFill>
                <a:latin typeface="Avenir" panose="02000503020000020003"/>
              </a:rPr>
              <a:t>še</a:t>
            </a:r>
            <a:r>
              <a:rPr lang="en-US" sz="2400" dirty="0">
                <a:solidFill>
                  <a:srgbClr val="7F7F7F"/>
                </a:solidFill>
                <a:latin typeface="Avenir" panose="02000503020000020003"/>
              </a:rPr>
              <a:t> </a:t>
            </a:r>
            <a:r>
              <a:rPr lang="en-US" sz="2400" dirty="0" err="1">
                <a:solidFill>
                  <a:srgbClr val="7F7F7F"/>
                </a:solidFill>
                <a:latin typeface="Avenir" panose="02000503020000020003"/>
              </a:rPr>
              <a:t>naprej</a:t>
            </a:r>
            <a:r>
              <a:rPr lang="en-US" sz="2400" dirty="0">
                <a:solidFill>
                  <a:srgbClr val="7F7F7F"/>
                </a:solidFill>
                <a:latin typeface="Avenir" panose="02000503020000020003"/>
              </a:rPr>
              <a:t> </a:t>
            </a:r>
            <a:r>
              <a:rPr lang="en-US" sz="2400" dirty="0" err="1">
                <a:solidFill>
                  <a:srgbClr val="7F7F7F"/>
                </a:solidFill>
                <a:latin typeface="Avenir" panose="02000503020000020003"/>
              </a:rPr>
              <a:t>sodelovali</a:t>
            </a:r>
            <a:r>
              <a:rPr lang="en-US" sz="2400" dirty="0">
                <a:solidFill>
                  <a:srgbClr val="7F7F7F"/>
                </a:solidFill>
                <a:latin typeface="Avenir" panose="02000503020000020003"/>
              </a:rPr>
              <a:t> </a:t>
            </a:r>
            <a:r>
              <a:rPr lang="en-US" sz="2400" dirty="0" err="1">
                <a:solidFill>
                  <a:srgbClr val="7F7F7F"/>
                </a:solidFill>
                <a:latin typeface="Avenir" panose="02000503020000020003"/>
              </a:rPr>
              <a:t>pri</a:t>
            </a:r>
            <a:r>
              <a:rPr lang="en-US" sz="2400" dirty="0">
                <a:solidFill>
                  <a:srgbClr val="7F7F7F"/>
                </a:solidFill>
                <a:latin typeface="Avenir" panose="02000503020000020003"/>
              </a:rPr>
              <a:t> </a:t>
            </a:r>
            <a:r>
              <a:rPr lang="en-US" sz="2400" dirty="0" err="1">
                <a:solidFill>
                  <a:srgbClr val="7F7F7F"/>
                </a:solidFill>
                <a:latin typeface="Avenir" panose="02000503020000020003"/>
              </a:rPr>
              <a:t>dogodkih</a:t>
            </a:r>
            <a:r>
              <a:rPr lang="en-US" sz="2400" dirty="0">
                <a:solidFill>
                  <a:srgbClr val="7F7F7F"/>
                </a:solidFill>
                <a:latin typeface="Avenir" panose="02000503020000020003"/>
              </a:rPr>
              <a:t> </a:t>
            </a:r>
            <a:r>
              <a:rPr lang="en-US" sz="2400" dirty="0" err="1">
                <a:solidFill>
                  <a:srgbClr val="7F7F7F"/>
                </a:solidFill>
                <a:latin typeface="Avenir" panose="02000503020000020003"/>
              </a:rPr>
              <a:t>na</a:t>
            </a:r>
            <a:r>
              <a:rPr lang="en-US" sz="2400" dirty="0">
                <a:solidFill>
                  <a:srgbClr val="7F7F7F"/>
                </a:solidFill>
                <a:latin typeface="Avenir" panose="02000503020000020003"/>
              </a:rPr>
              <a:t> </a:t>
            </a:r>
            <a:r>
              <a:rPr lang="en-US" sz="2400" dirty="0" err="1">
                <a:solidFill>
                  <a:srgbClr val="7F7F7F"/>
                </a:solidFill>
                <a:latin typeface="Avenir" panose="02000503020000020003"/>
              </a:rPr>
              <a:t>spletu</a:t>
            </a:r>
            <a:r>
              <a:rPr lang="en-US" sz="2400" dirty="0">
                <a:solidFill>
                  <a:srgbClr val="7F7F7F"/>
                </a:solidFill>
                <a:latin typeface="Avenir" panose="02000503020000020003"/>
              </a:rPr>
              <a:t> </a:t>
            </a:r>
            <a:r>
              <a:rPr lang="en-US" sz="2400" dirty="0" err="1">
                <a:solidFill>
                  <a:srgbClr val="7F7F7F"/>
                </a:solidFill>
                <a:latin typeface="Avenir" panose="02000503020000020003"/>
              </a:rPr>
              <a:t>ali</a:t>
            </a:r>
            <a:r>
              <a:rPr lang="en-US" sz="2400" dirty="0">
                <a:solidFill>
                  <a:srgbClr val="7F7F7F"/>
                </a:solidFill>
                <a:latin typeface="Avenir" panose="02000503020000020003"/>
              </a:rPr>
              <a:t> da b</a:t>
            </a:r>
            <a:r>
              <a:rPr lang="sl-SI" sz="2400" dirty="0">
                <a:solidFill>
                  <a:srgbClr val="7F7F7F"/>
                </a:solidFill>
                <a:latin typeface="Avenir" panose="02000503020000020003"/>
              </a:rPr>
              <a:t>odo</a:t>
            </a:r>
            <a:r>
              <a:rPr lang="en-US" sz="2400" dirty="0">
                <a:solidFill>
                  <a:srgbClr val="7F7F7F"/>
                </a:solidFill>
                <a:latin typeface="Avenir" panose="02000503020000020003"/>
              </a:rPr>
              <a:t> </a:t>
            </a:r>
            <a:r>
              <a:rPr lang="en-US" sz="2400" dirty="0" err="1">
                <a:solidFill>
                  <a:srgbClr val="7F7F7F"/>
                </a:solidFill>
                <a:latin typeface="Avenir" panose="02000503020000020003"/>
              </a:rPr>
              <a:t>razmislili</a:t>
            </a:r>
            <a:r>
              <a:rPr lang="en-US" sz="2400" dirty="0">
                <a:solidFill>
                  <a:srgbClr val="7F7F7F"/>
                </a:solidFill>
                <a:latin typeface="Avenir" panose="02000503020000020003"/>
              </a:rPr>
              <a:t> o </a:t>
            </a:r>
            <a:r>
              <a:rPr lang="en-US" sz="2400" dirty="0" err="1">
                <a:solidFill>
                  <a:srgbClr val="7F7F7F"/>
                </a:solidFill>
                <a:latin typeface="Avenir" panose="02000503020000020003"/>
              </a:rPr>
              <a:t>spletnih</a:t>
            </a:r>
            <a:r>
              <a:rPr lang="en-US" sz="2400" dirty="0">
                <a:solidFill>
                  <a:srgbClr val="7F7F7F"/>
                </a:solidFill>
                <a:latin typeface="Avenir" panose="02000503020000020003"/>
              </a:rPr>
              <a:t> </a:t>
            </a:r>
            <a:r>
              <a:rPr lang="en-US" sz="2400" dirty="0" err="1">
                <a:solidFill>
                  <a:srgbClr val="7F7F7F"/>
                </a:solidFill>
                <a:latin typeface="Avenir" panose="02000503020000020003"/>
              </a:rPr>
              <a:t>možnostih</a:t>
            </a:r>
            <a:r>
              <a:rPr lang="en-US" sz="2400" dirty="0">
                <a:solidFill>
                  <a:srgbClr val="7F7F7F"/>
                </a:solidFill>
                <a:latin typeface="Avenir" panose="02000503020000020003"/>
              </a:rPr>
              <a:t> za </a:t>
            </a:r>
            <a:r>
              <a:rPr lang="en-US" sz="2400" dirty="0" err="1">
                <a:solidFill>
                  <a:srgbClr val="7F7F7F"/>
                </a:solidFill>
                <a:latin typeface="Avenir" panose="02000503020000020003"/>
              </a:rPr>
              <a:t>stvari</a:t>
            </a:r>
            <a:r>
              <a:rPr lang="en-US" sz="2400" dirty="0">
                <a:solidFill>
                  <a:srgbClr val="7F7F7F"/>
                </a:solidFill>
                <a:latin typeface="Avenir" panose="02000503020000020003"/>
              </a:rPr>
              <a:t>, ki </a:t>
            </a:r>
            <a:r>
              <a:rPr lang="en-US" sz="2400" dirty="0" err="1">
                <a:solidFill>
                  <a:srgbClr val="7F7F7F"/>
                </a:solidFill>
                <a:latin typeface="Avenir" panose="02000503020000020003"/>
              </a:rPr>
              <a:t>jih</a:t>
            </a:r>
            <a:r>
              <a:rPr lang="en-US" sz="2400" dirty="0">
                <a:solidFill>
                  <a:srgbClr val="7F7F7F"/>
                </a:solidFill>
                <a:latin typeface="Avenir" panose="02000503020000020003"/>
              </a:rPr>
              <a:t> ne bi </a:t>
            </a:r>
            <a:r>
              <a:rPr lang="en-US" sz="2400" dirty="0" err="1">
                <a:solidFill>
                  <a:srgbClr val="7F7F7F"/>
                </a:solidFill>
                <a:latin typeface="Avenir" panose="02000503020000020003"/>
              </a:rPr>
              <a:t>mogli</a:t>
            </a:r>
            <a:r>
              <a:rPr lang="en-US" sz="2400" dirty="0">
                <a:solidFill>
                  <a:srgbClr val="7F7F7F"/>
                </a:solidFill>
                <a:latin typeface="Avenir" panose="02000503020000020003"/>
              </a:rPr>
              <a:t> </a:t>
            </a:r>
            <a:r>
              <a:rPr lang="en-US" sz="2400" dirty="0" err="1">
                <a:solidFill>
                  <a:srgbClr val="7F7F7F"/>
                </a:solidFill>
                <a:latin typeface="Avenir" panose="02000503020000020003"/>
              </a:rPr>
              <a:t>videti</a:t>
            </a:r>
            <a:r>
              <a:rPr lang="en-US" sz="2400" dirty="0">
                <a:solidFill>
                  <a:srgbClr val="7F7F7F"/>
                </a:solidFill>
                <a:latin typeface="Avenir" panose="02000503020000020003"/>
              </a:rPr>
              <a:t> </a:t>
            </a:r>
            <a:r>
              <a:rPr lang="sl-SI" sz="2400" dirty="0">
                <a:solidFill>
                  <a:srgbClr val="7F7F7F"/>
                </a:solidFill>
                <a:latin typeface="Avenir" panose="02000503020000020003"/>
              </a:rPr>
              <a:t>v živo</a:t>
            </a:r>
            <a:r>
              <a:rPr lang="en-US" sz="2400" dirty="0">
                <a:solidFill>
                  <a:srgbClr val="7F7F7F"/>
                </a:solidFill>
                <a:latin typeface="Avenir" panose="02000503020000020003"/>
              </a:rPr>
              <a:t>. </a:t>
            </a:r>
          </a:p>
          <a:p>
            <a:pPr marL="0" indent="0" algn="just">
              <a:spcBef>
                <a:spcPts val="0"/>
              </a:spcBef>
              <a:buClr>
                <a:schemeClr val="dk1"/>
              </a:buClr>
              <a:buSzPts val="1100"/>
              <a:buFont typeface="Arial"/>
              <a:buNone/>
            </a:pPr>
            <a:endParaRPr lang="en-US" sz="2400" dirty="0">
              <a:solidFill>
                <a:srgbClr val="7F7F7F"/>
              </a:solidFill>
              <a:latin typeface="Avenir" panose="02000503020000020003"/>
            </a:endParaRPr>
          </a:p>
          <a:p>
            <a:pPr marL="0" indent="0" algn="just">
              <a:spcBef>
                <a:spcPts val="0"/>
              </a:spcBef>
              <a:buClr>
                <a:schemeClr val="dk1"/>
              </a:buClr>
              <a:buSzPts val="1100"/>
              <a:buFont typeface="Arial"/>
              <a:buNone/>
            </a:pPr>
            <a:r>
              <a:rPr lang="en-US" sz="2400" dirty="0" err="1">
                <a:solidFill>
                  <a:srgbClr val="E43794"/>
                </a:solidFill>
                <a:latin typeface="Avenir" panose="02000503020000020003"/>
              </a:rPr>
              <a:t>Ti</a:t>
            </a:r>
            <a:r>
              <a:rPr lang="en-US" sz="2400" dirty="0">
                <a:solidFill>
                  <a:srgbClr val="E43794"/>
                </a:solidFill>
                <a:latin typeface="Avenir" panose="02000503020000020003"/>
              </a:rPr>
              <a:t> </a:t>
            </a:r>
            <a:r>
              <a:rPr lang="en-US" sz="2400" dirty="0" err="1">
                <a:solidFill>
                  <a:srgbClr val="E43794"/>
                </a:solidFill>
                <a:latin typeface="Avenir" panose="02000503020000020003"/>
              </a:rPr>
              <a:t>rezultati</a:t>
            </a:r>
            <a:r>
              <a:rPr lang="en-US" sz="2400" dirty="0">
                <a:solidFill>
                  <a:srgbClr val="E43794"/>
                </a:solidFill>
                <a:latin typeface="Avenir" panose="02000503020000020003"/>
              </a:rPr>
              <a:t> </a:t>
            </a:r>
            <a:r>
              <a:rPr lang="en-US" sz="2400" dirty="0" err="1">
                <a:solidFill>
                  <a:srgbClr val="E43794"/>
                </a:solidFill>
                <a:latin typeface="Avenir" panose="02000503020000020003"/>
              </a:rPr>
              <a:t>kažejo</a:t>
            </a:r>
            <a:r>
              <a:rPr lang="en-US" sz="2400" dirty="0">
                <a:solidFill>
                  <a:srgbClr val="E43794"/>
                </a:solidFill>
                <a:latin typeface="Avenir" panose="02000503020000020003"/>
              </a:rPr>
              <a:t> </a:t>
            </a:r>
            <a:r>
              <a:rPr lang="en-US" sz="2400" dirty="0" err="1">
                <a:solidFill>
                  <a:srgbClr val="E43794"/>
                </a:solidFill>
                <a:latin typeface="Avenir" panose="02000503020000020003"/>
              </a:rPr>
              <a:t>na</a:t>
            </a:r>
            <a:r>
              <a:rPr lang="en-US" sz="2400" dirty="0">
                <a:solidFill>
                  <a:srgbClr val="E43794"/>
                </a:solidFill>
                <a:latin typeface="Avenir" panose="02000503020000020003"/>
              </a:rPr>
              <a:t> </a:t>
            </a:r>
            <a:r>
              <a:rPr lang="en-US" sz="2400" dirty="0" err="1">
                <a:solidFill>
                  <a:srgbClr val="E43794"/>
                </a:solidFill>
                <a:latin typeface="Avenir" panose="02000503020000020003"/>
              </a:rPr>
              <a:t>težnjo</a:t>
            </a:r>
            <a:r>
              <a:rPr lang="en-US" sz="2400" dirty="0">
                <a:solidFill>
                  <a:srgbClr val="E43794"/>
                </a:solidFill>
                <a:latin typeface="Avenir" panose="02000503020000020003"/>
              </a:rPr>
              <a:t> po </a:t>
            </a:r>
            <a:r>
              <a:rPr lang="en-US" sz="2400" dirty="0" err="1">
                <a:solidFill>
                  <a:srgbClr val="E43794"/>
                </a:solidFill>
                <a:latin typeface="Avenir" panose="02000503020000020003"/>
              </a:rPr>
              <a:t>uživanju</a:t>
            </a:r>
            <a:r>
              <a:rPr lang="en-US" sz="2400" dirty="0">
                <a:solidFill>
                  <a:srgbClr val="E43794"/>
                </a:solidFill>
                <a:latin typeface="Avenir" panose="02000503020000020003"/>
              </a:rPr>
              <a:t> </a:t>
            </a:r>
            <a:r>
              <a:rPr lang="en-US" sz="2400" dirty="0" err="1">
                <a:solidFill>
                  <a:srgbClr val="E43794"/>
                </a:solidFill>
                <a:latin typeface="Avenir" panose="02000503020000020003"/>
              </a:rPr>
              <a:t>digitalne</a:t>
            </a:r>
            <a:r>
              <a:rPr lang="en-US" sz="2400" dirty="0">
                <a:solidFill>
                  <a:srgbClr val="E43794"/>
                </a:solidFill>
                <a:latin typeface="Avenir" panose="02000503020000020003"/>
              </a:rPr>
              <a:t> </a:t>
            </a:r>
            <a:r>
              <a:rPr lang="en-US" sz="2400" dirty="0" err="1">
                <a:solidFill>
                  <a:srgbClr val="E43794"/>
                </a:solidFill>
                <a:latin typeface="Avenir" panose="02000503020000020003"/>
              </a:rPr>
              <a:t>kulture</a:t>
            </a:r>
            <a:r>
              <a:rPr lang="en-US" sz="2400" dirty="0">
                <a:solidFill>
                  <a:srgbClr val="E43794"/>
                </a:solidFill>
                <a:latin typeface="Avenir" panose="02000503020000020003"/>
              </a:rPr>
              <a:t>, ki </a:t>
            </a:r>
            <a:r>
              <a:rPr lang="en-US" sz="2400" dirty="0" err="1">
                <a:solidFill>
                  <a:srgbClr val="E43794"/>
                </a:solidFill>
                <a:latin typeface="Avenir" panose="02000503020000020003"/>
              </a:rPr>
              <a:t>bo</a:t>
            </a:r>
            <a:r>
              <a:rPr lang="en-US" sz="2400" dirty="0">
                <a:solidFill>
                  <a:srgbClr val="E43794"/>
                </a:solidFill>
                <a:latin typeface="Avenir" panose="02000503020000020003"/>
              </a:rPr>
              <a:t> </a:t>
            </a:r>
            <a:r>
              <a:rPr lang="en-US" sz="2400" dirty="0" err="1">
                <a:solidFill>
                  <a:srgbClr val="E43794"/>
                </a:solidFill>
                <a:latin typeface="Avenir" panose="02000503020000020003"/>
              </a:rPr>
              <a:t>trajala</a:t>
            </a:r>
            <a:r>
              <a:rPr lang="en-US" sz="2400" dirty="0">
                <a:solidFill>
                  <a:srgbClr val="E43794"/>
                </a:solidFill>
                <a:latin typeface="Avenir" panose="02000503020000020003"/>
              </a:rPr>
              <a:t> </a:t>
            </a:r>
            <a:r>
              <a:rPr lang="en-US" sz="2400" dirty="0" err="1">
                <a:solidFill>
                  <a:srgbClr val="E43794"/>
                </a:solidFill>
                <a:latin typeface="Avenir" panose="02000503020000020003"/>
              </a:rPr>
              <a:t>tudi</a:t>
            </a:r>
            <a:r>
              <a:rPr lang="en-US" sz="2400" dirty="0">
                <a:solidFill>
                  <a:srgbClr val="E43794"/>
                </a:solidFill>
                <a:latin typeface="Avenir" panose="02000503020000020003"/>
              </a:rPr>
              <a:t> po </a:t>
            </a:r>
            <a:r>
              <a:rPr lang="en-US" sz="2400" dirty="0" err="1">
                <a:solidFill>
                  <a:srgbClr val="E43794"/>
                </a:solidFill>
                <a:latin typeface="Avenir" panose="02000503020000020003"/>
              </a:rPr>
              <a:t>koncu</a:t>
            </a:r>
            <a:r>
              <a:rPr lang="en-US" sz="2400" dirty="0">
                <a:solidFill>
                  <a:srgbClr val="E43794"/>
                </a:solidFill>
                <a:latin typeface="Avenir" panose="02000503020000020003"/>
              </a:rPr>
              <a:t> </a:t>
            </a:r>
            <a:r>
              <a:rPr lang="en-US" sz="2400" dirty="0" err="1">
                <a:solidFill>
                  <a:srgbClr val="E43794"/>
                </a:solidFill>
                <a:latin typeface="Avenir" panose="02000503020000020003"/>
              </a:rPr>
              <a:t>pandemičnih</a:t>
            </a:r>
            <a:r>
              <a:rPr lang="en-US" sz="2400" dirty="0">
                <a:solidFill>
                  <a:srgbClr val="E43794"/>
                </a:solidFill>
                <a:latin typeface="Avenir" panose="02000503020000020003"/>
              </a:rPr>
              <a:t> </a:t>
            </a:r>
            <a:r>
              <a:rPr lang="en-US" sz="2400" dirty="0" err="1">
                <a:solidFill>
                  <a:srgbClr val="E43794"/>
                </a:solidFill>
                <a:latin typeface="Avenir" panose="02000503020000020003"/>
              </a:rPr>
              <a:t>omejitev</a:t>
            </a:r>
            <a:r>
              <a:rPr lang="en-US" sz="2400" dirty="0">
                <a:solidFill>
                  <a:srgbClr val="E43794"/>
                </a:solidFill>
                <a:latin typeface="Avenir" panose="02000503020000020003"/>
              </a:rPr>
              <a:t>. </a:t>
            </a:r>
            <a:endParaRPr lang="sl-SI" sz="2400" dirty="0">
              <a:solidFill>
                <a:srgbClr val="E43794"/>
              </a:solidFill>
              <a:latin typeface="Avenir" panose="02000503020000020003"/>
            </a:endParaRPr>
          </a:p>
          <a:p>
            <a:pPr marL="0" indent="0" algn="just">
              <a:spcBef>
                <a:spcPts val="0"/>
              </a:spcBef>
              <a:buClr>
                <a:schemeClr val="dk1"/>
              </a:buClr>
              <a:buSzPts val="1100"/>
              <a:buFont typeface="Arial"/>
              <a:buNone/>
            </a:pPr>
            <a:endParaRPr lang="en-US" sz="2400" dirty="0">
              <a:solidFill>
                <a:srgbClr val="7F7F7F"/>
              </a:solidFill>
              <a:latin typeface="Avenir" panose="02000503020000020003"/>
            </a:endParaRPr>
          </a:p>
          <a:p>
            <a:pPr marL="0" indent="0" algn="just">
              <a:spcBef>
                <a:spcPts val="0"/>
              </a:spcBef>
              <a:buClr>
                <a:schemeClr val="dk1"/>
              </a:buClr>
              <a:buSzPts val="1100"/>
              <a:buFont typeface="Arial"/>
              <a:buNone/>
            </a:pPr>
            <a:r>
              <a:rPr lang="en-US" sz="2400" dirty="0" err="1">
                <a:solidFill>
                  <a:srgbClr val="7F7F7F"/>
                </a:solidFill>
                <a:latin typeface="Avenir" panose="02000503020000020003"/>
              </a:rPr>
              <a:t>Zdi</a:t>
            </a:r>
            <a:r>
              <a:rPr lang="en-US" sz="2400" dirty="0">
                <a:solidFill>
                  <a:srgbClr val="7F7F7F"/>
                </a:solidFill>
                <a:latin typeface="Avenir" panose="02000503020000020003"/>
              </a:rPr>
              <a:t> se, da </a:t>
            </a:r>
            <a:r>
              <a:rPr lang="en-US" sz="2400" dirty="0" err="1">
                <a:solidFill>
                  <a:srgbClr val="7F7F7F"/>
                </a:solidFill>
                <a:latin typeface="Avenir" panose="02000503020000020003"/>
              </a:rPr>
              <a:t>prihodnost</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kulturnih</a:t>
            </a:r>
            <a:r>
              <a:rPr lang="en-US" sz="2400" dirty="0">
                <a:solidFill>
                  <a:srgbClr val="7F7F7F"/>
                </a:solidFill>
                <a:latin typeface="Avenir" panose="02000503020000020003"/>
              </a:rPr>
              <a:t> </a:t>
            </a:r>
            <a:r>
              <a:rPr lang="en-US" sz="2400" dirty="0" err="1">
                <a:solidFill>
                  <a:srgbClr val="7F7F7F"/>
                </a:solidFill>
                <a:latin typeface="Avenir" panose="02000503020000020003"/>
              </a:rPr>
              <a:t>doživetij</a:t>
            </a:r>
            <a:r>
              <a:rPr lang="en-US" sz="2400" dirty="0">
                <a:solidFill>
                  <a:srgbClr val="7F7F7F"/>
                </a:solidFill>
                <a:latin typeface="Avenir" panose="02000503020000020003"/>
              </a:rPr>
              <a:t> </a:t>
            </a:r>
            <a:r>
              <a:rPr lang="en-US" sz="2400" dirty="0" err="1">
                <a:solidFill>
                  <a:srgbClr val="7F7F7F"/>
                </a:solidFill>
                <a:latin typeface="Avenir" panose="02000503020000020003"/>
              </a:rPr>
              <a:t>vse</a:t>
            </a:r>
            <a:r>
              <a:rPr lang="en-US" sz="2400" dirty="0">
                <a:solidFill>
                  <a:srgbClr val="7F7F7F"/>
                </a:solidFill>
                <a:latin typeface="Avenir" panose="02000503020000020003"/>
              </a:rPr>
              <a:t> </a:t>
            </a:r>
            <a:r>
              <a:rPr lang="en-US" sz="2400" dirty="0" err="1">
                <a:solidFill>
                  <a:srgbClr val="7F7F7F"/>
                </a:solidFill>
                <a:latin typeface="Avenir" panose="02000503020000020003"/>
              </a:rPr>
              <a:t>bolj</a:t>
            </a:r>
            <a:r>
              <a:rPr lang="en-US" sz="2400" dirty="0">
                <a:solidFill>
                  <a:srgbClr val="7F7F7F"/>
                </a:solidFill>
                <a:latin typeface="Avenir" panose="02000503020000020003"/>
              </a:rPr>
              <a:t> </a:t>
            </a:r>
            <a:r>
              <a:rPr lang="en-US" sz="2400" dirty="0" err="1">
                <a:solidFill>
                  <a:srgbClr val="7F7F7F"/>
                </a:solidFill>
                <a:latin typeface="Avenir" panose="02000503020000020003"/>
              </a:rPr>
              <a:t>zaznamuje</a:t>
            </a:r>
            <a:r>
              <a:rPr lang="sl-SI" sz="2400" dirty="0">
                <a:solidFill>
                  <a:srgbClr val="7F7F7F"/>
                </a:solidFill>
                <a:latin typeface="Avenir" panose="02000503020000020003"/>
              </a:rPr>
              <a:t> </a:t>
            </a:r>
            <a:r>
              <a:rPr lang="en-US" sz="2400" dirty="0">
                <a:solidFill>
                  <a:srgbClr val="E43794"/>
                </a:solidFill>
                <a:latin typeface="Avenir" panose="02000503020000020003"/>
              </a:rPr>
              <a:t>“</a:t>
            </a:r>
            <a:r>
              <a:rPr lang="en-US" sz="2400" dirty="0" err="1">
                <a:solidFill>
                  <a:srgbClr val="E43794"/>
                </a:solidFill>
                <a:latin typeface="Avenir" panose="02000503020000020003"/>
              </a:rPr>
              <a:t>digitalna</a:t>
            </a:r>
            <a:r>
              <a:rPr lang="en-US" sz="2400" dirty="0">
                <a:solidFill>
                  <a:srgbClr val="E43794"/>
                </a:solidFill>
                <a:latin typeface="Avenir" panose="02000503020000020003"/>
              </a:rPr>
              <a:t> </a:t>
            </a:r>
            <a:r>
              <a:rPr lang="en-US" sz="2400" dirty="0" err="1">
                <a:solidFill>
                  <a:srgbClr val="E43794"/>
                </a:solidFill>
                <a:latin typeface="Avenir" panose="02000503020000020003"/>
              </a:rPr>
              <a:t>hibridnost</a:t>
            </a:r>
            <a:r>
              <a:rPr lang="en-US" sz="2400" dirty="0">
                <a:solidFill>
                  <a:srgbClr val="E43794"/>
                </a:solidFill>
                <a:latin typeface="Avenir" panose="02000503020000020003"/>
              </a:rPr>
              <a:t>”</a:t>
            </a:r>
            <a:r>
              <a:rPr lang="en-US" sz="2400" dirty="0">
                <a:solidFill>
                  <a:srgbClr val="7F7F7F"/>
                </a:solidFill>
                <a:latin typeface="Avenir" panose="02000503020000020003"/>
              </a:rPr>
              <a:t>, v </a:t>
            </a:r>
            <a:r>
              <a:rPr lang="en-US" sz="2400" dirty="0" err="1">
                <a:solidFill>
                  <a:srgbClr val="7F7F7F"/>
                </a:solidFill>
                <a:latin typeface="Avenir" panose="02000503020000020003"/>
              </a:rPr>
              <a:t>kateri</a:t>
            </a:r>
            <a:r>
              <a:rPr lang="en-US" sz="2400" dirty="0">
                <a:solidFill>
                  <a:srgbClr val="7F7F7F"/>
                </a:solidFill>
                <a:latin typeface="Avenir" panose="02000503020000020003"/>
              </a:rPr>
              <a:t> </a:t>
            </a:r>
            <a:r>
              <a:rPr lang="en-US" sz="2400" dirty="0" err="1">
                <a:solidFill>
                  <a:srgbClr val="7F7F7F"/>
                </a:solidFill>
                <a:latin typeface="Avenir" panose="02000503020000020003"/>
              </a:rPr>
              <a:t>spletno</a:t>
            </a:r>
            <a:r>
              <a:rPr lang="en-US" sz="2400" dirty="0">
                <a:solidFill>
                  <a:srgbClr val="7F7F7F"/>
                </a:solidFill>
                <a:latin typeface="Avenir" panose="02000503020000020003"/>
              </a:rPr>
              <a:t> </a:t>
            </a:r>
            <a:r>
              <a:rPr lang="en-US" sz="2400" dirty="0" err="1">
                <a:solidFill>
                  <a:srgbClr val="7F7F7F"/>
                </a:solidFill>
                <a:latin typeface="Avenir" panose="02000503020000020003"/>
              </a:rPr>
              <a:t>udejstvovanje</a:t>
            </a:r>
            <a:r>
              <a:rPr lang="en-US" sz="2400" dirty="0">
                <a:solidFill>
                  <a:srgbClr val="7F7F7F"/>
                </a:solidFill>
                <a:latin typeface="Avenir" panose="02000503020000020003"/>
              </a:rPr>
              <a:t> ne </a:t>
            </a:r>
            <a:r>
              <a:rPr lang="en-US" sz="2400" dirty="0" err="1">
                <a:solidFill>
                  <a:srgbClr val="7F7F7F"/>
                </a:solidFill>
                <a:latin typeface="Avenir" panose="02000503020000020003"/>
              </a:rPr>
              <a:t>nadomešča</a:t>
            </a:r>
            <a:r>
              <a:rPr lang="en-US" sz="2400" dirty="0">
                <a:solidFill>
                  <a:srgbClr val="7F7F7F"/>
                </a:solidFill>
                <a:latin typeface="Avenir" panose="02000503020000020003"/>
              </a:rPr>
              <a:t> </a:t>
            </a:r>
            <a:r>
              <a:rPr lang="en-US" sz="2400" dirty="0" err="1">
                <a:solidFill>
                  <a:srgbClr val="7F7F7F"/>
                </a:solidFill>
                <a:latin typeface="Avenir" panose="02000503020000020003"/>
              </a:rPr>
              <a:t>fizičnega</a:t>
            </a:r>
            <a:r>
              <a:rPr lang="en-US" sz="2400" dirty="0">
                <a:solidFill>
                  <a:srgbClr val="7F7F7F"/>
                </a:solidFill>
                <a:latin typeface="Avenir" panose="02000503020000020003"/>
              </a:rPr>
              <a:t>, </a:t>
            </a:r>
            <a:r>
              <a:rPr lang="en-US" sz="2400" dirty="0" err="1">
                <a:solidFill>
                  <a:srgbClr val="7F7F7F"/>
                </a:solidFill>
                <a:latin typeface="Avenir" panose="02000503020000020003"/>
              </a:rPr>
              <a:t>temveč</a:t>
            </a:r>
            <a:r>
              <a:rPr lang="en-US" sz="2400" dirty="0">
                <a:solidFill>
                  <a:srgbClr val="7F7F7F"/>
                </a:solidFill>
                <a:latin typeface="Avenir" panose="02000503020000020003"/>
              </a:rPr>
              <a:t> ga </a:t>
            </a:r>
            <a:r>
              <a:rPr lang="en-US" sz="2400" dirty="0" err="1">
                <a:solidFill>
                  <a:srgbClr val="7F7F7F"/>
                </a:solidFill>
                <a:latin typeface="Avenir" panose="02000503020000020003"/>
              </a:rPr>
              <a:t>krepi</a:t>
            </a:r>
            <a:r>
              <a:rPr lang="en-US" sz="2400" dirty="0">
                <a:solidFill>
                  <a:srgbClr val="7F7F7F"/>
                </a:solidFill>
                <a:latin typeface="Avenir" panose="02000503020000020003"/>
              </a:rPr>
              <a:t>, </a:t>
            </a:r>
            <a:r>
              <a:rPr lang="en-US" sz="2400" dirty="0" err="1">
                <a:solidFill>
                  <a:srgbClr val="7F7F7F"/>
                </a:solidFill>
                <a:latin typeface="Avenir" panose="02000503020000020003"/>
              </a:rPr>
              <a:t>kar</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kulturnim</a:t>
            </a:r>
            <a:r>
              <a:rPr lang="en-US" sz="2400" dirty="0">
                <a:solidFill>
                  <a:srgbClr val="7F7F7F"/>
                </a:solidFill>
                <a:latin typeface="Avenir" panose="02000503020000020003"/>
              </a:rPr>
              <a:t> </a:t>
            </a:r>
            <a:r>
              <a:rPr lang="en-US" sz="2400" dirty="0" err="1">
                <a:solidFill>
                  <a:srgbClr val="7F7F7F"/>
                </a:solidFill>
                <a:latin typeface="Avenir" panose="02000503020000020003"/>
              </a:rPr>
              <a:t>ustanovam</a:t>
            </a:r>
            <a:r>
              <a:rPr lang="en-US" sz="2400" dirty="0">
                <a:solidFill>
                  <a:srgbClr val="7F7F7F"/>
                </a:solidFill>
                <a:latin typeface="Avenir" panose="02000503020000020003"/>
              </a:rPr>
              <a:t> </a:t>
            </a:r>
            <a:r>
              <a:rPr lang="en-US" sz="2400" dirty="0" err="1">
                <a:solidFill>
                  <a:srgbClr val="7F7F7F"/>
                </a:solidFill>
                <a:latin typeface="Avenir" panose="02000503020000020003"/>
              </a:rPr>
              <a:t>omogoča</a:t>
            </a:r>
            <a:r>
              <a:rPr lang="en-US" sz="2400" dirty="0">
                <a:solidFill>
                  <a:srgbClr val="7F7F7F"/>
                </a:solidFill>
                <a:latin typeface="Avenir" panose="02000503020000020003"/>
              </a:rPr>
              <a:t>, da </a:t>
            </a:r>
            <a:r>
              <a:rPr lang="en-US" sz="2400" dirty="0" err="1">
                <a:solidFill>
                  <a:srgbClr val="7F7F7F"/>
                </a:solidFill>
                <a:latin typeface="Avenir" panose="02000503020000020003"/>
              </a:rPr>
              <a:t>pres</a:t>
            </a:r>
            <a:r>
              <a:rPr lang="sl-SI" sz="2400" dirty="0">
                <a:solidFill>
                  <a:srgbClr val="7F7F7F"/>
                </a:solidFill>
                <a:latin typeface="Avenir" panose="02000503020000020003"/>
              </a:rPr>
              <a:t>topijo</a:t>
            </a:r>
            <a:r>
              <a:rPr lang="en-US" sz="2400" dirty="0">
                <a:solidFill>
                  <a:srgbClr val="7F7F7F"/>
                </a:solidFill>
                <a:latin typeface="Avenir" panose="02000503020000020003"/>
              </a:rPr>
              <a:t> </a:t>
            </a:r>
            <a:r>
              <a:rPr lang="en-US" sz="2400" dirty="0" err="1">
                <a:solidFill>
                  <a:srgbClr val="7F7F7F"/>
                </a:solidFill>
                <a:latin typeface="Avenir" panose="02000503020000020003"/>
              </a:rPr>
              <a:t>svoja</a:t>
            </a:r>
            <a:r>
              <a:rPr lang="en-US" sz="2400" dirty="0">
                <a:solidFill>
                  <a:srgbClr val="7F7F7F"/>
                </a:solidFill>
                <a:latin typeface="Avenir" panose="02000503020000020003"/>
              </a:rPr>
              <a:t> </a:t>
            </a:r>
            <a:r>
              <a:rPr lang="en-US" sz="2400" dirty="0" err="1">
                <a:solidFill>
                  <a:srgbClr val="7F7F7F"/>
                </a:solidFill>
                <a:latin typeface="Avenir" panose="02000503020000020003"/>
              </a:rPr>
              <a:t>vrata</a:t>
            </a:r>
            <a:r>
              <a:rPr lang="en-US" sz="2400" dirty="0">
                <a:solidFill>
                  <a:srgbClr val="7F7F7F"/>
                </a:solidFill>
                <a:latin typeface="Avenir" panose="02000503020000020003"/>
              </a:rPr>
              <a:t> in </a:t>
            </a:r>
            <a:r>
              <a:rPr lang="en-US" sz="2400" dirty="0" err="1">
                <a:solidFill>
                  <a:srgbClr val="7F7F7F"/>
                </a:solidFill>
                <a:latin typeface="Avenir" panose="02000503020000020003"/>
              </a:rPr>
              <a:t>ponudijo</a:t>
            </a:r>
            <a:r>
              <a:rPr lang="en-US" sz="2400" dirty="0">
                <a:solidFill>
                  <a:srgbClr val="7F7F7F"/>
                </a:solidFill>
                <a:latin typeface="Avenir" panose="02000503020000020003"/>
              </a:rPr>
              <a:t> </a:t>
            </a:r>
            <a:r>
              <a:rPr lang="en-US" sz="2400" dirty="0" err="1">
                <a:solidFill>
                  <a:srgbClr val="7F7F7F"/>
                </a:solidFill>
                <a:latin typeface="Avenir" panose="02000503020000020003"/>
              </a:rPr>
              <a:t>kombinacijo</a:t>
            </a:r>
            <a:r>
              <a:rPr lang="en-US" sz="2400" dirty="0">
                <a:solidFill>
                  <a:srgbClr val="7F7F7F"/>
                </a:solidFill>
                <a:latin typeface="Avenir" panose="02000503020000020003"/>
              </a:rPr>
              <a:t> </a:t>
            </a:r>
            <a:r>
              <a:rPr lang="en-US" sz="2400" dirty="0" err="1">
                <a:solidFill>
                  <a:srgbClr val="7F7F7F"/>
                </a:solidFill>
                <a:latin typeface="Avenir" panose="02000503020000020003"/>
              </a:rPr>
              <a:t>resničnih</a:t>
            </a:r>
            <a:r>
              <a:rPr lang="en-US" sz="2400" dirty="0">
                <a:solidFill>
                  <a:srgbClr val="7F7F7F"/>
                </a:solidFill>
                <a:latin typeface="Avenir" panose="02000503020000020003"/>
              </a:rPr>
              <a:t> in </a:t>
            </a:r>
            <a:r>
              <a:rPr lang="en-US" sz="2400" dirty="0" err="1">
                <a:solidFill>
                  <a:srgbClr val="7F7F7F"/>
                </a:solidFill>
                <a:latin typeface="Avenir" panose="02000503020000020003"/>
              </a:rPr>
              <a:t>virtualnih</a:t>
            </a:r>
            <a:r>
              <a:rPr lang="en-US" sz="2400" dirty="0">
                <a:solidFill>
                  <a:srgbClr val="7F7F7F"/>
                </a:solidFill>
                <a:latin typeface="Avenir" panose="02000503020000020003"/>
              </a:rPr>
              <a:t> </a:t>
            </a:r>
            <a:r>
              <a:rPr lang="en-US" sz="2400" dirty="0" err="1">
                <a:solidFill>
                  <a:srgbClr val="7F7F7F"/>
                </a:solidFill>
                <a:latin typeface="Avenir" panose="02000503020000020003"/>
              </a:rPr>
              <a:t>doživetij</a:t>
            </a:r>
            <a:r>
              <a:rPr lang="en-US" sz="2400" dirty="0">
                <a:solidFill>
                  <a:srgbClr val="7F7F7F"/>
                </a:solidFill>
                <a:latin typeface="Avenir" panose="02000503020000020003"/>
              </a:rPr>
              <a:t> za </a:t>
            </a:r>
            <a:r>
              <a:rPr lang="en-US" sz="2400" dirty="0" err="1">
                <a:solidFill>
                  <a:srgbClr val="7F7F7F"/>
                </a:solidFill>
                <a:latin typeface="Avenir" panose="02000503020000020003"/>
              </a:rPr>
              <a:t>sodelovanje</a:t>
            </a:r>
            <a:r>
              <a:rPr lang="en-US" sz="2400" dirty="0">
                <a:solidFill>
                  <a:srgbClr val="7F7F7F"/>
                </a:solidFill>
                <a:latin typeface="Avenir" panose="02000503020000020003"/>
              </a:rPr>
              <a:t> s </a:t>
            </a:r>
            <a:r>
              <a:rPr lang="en-US" sz="2400" dirty="0" err="1">
                <a:solidFill>
                  <a:srgbClr val="7F7F7F"/>
                </a:solidFill>
                <a:latin typeface="Avenir" panose="02000503020000020003"/>
              </a:rPr>
              <a:t>svojimi</a:t>
            </a:r>
            <a:r>
              <a:rPr lang="en-US" sz="2400" dirty="0">
                <a:solidFill>
                  <a:srgbClr val="7F7F7F"/>
                </a:solidFill>
                <a:latin typeface="Avenir" panose="02000503020000020003"/>
              </a:rPr>
              <a:t> </a:t>
            </a:r>
            <a:r>
              <a:rPr lang="en-US" sz="2400" dirty="0" err="1">
                <a:solidFill>
                  <a:srgbClr val="7F7F7F"/>
                </a:solidFill>
                <a:latin typeface="Avenir" panose="02000503020000020003"/>
              </a:rPr>
              <a:t>javnostmi</a:t>
            </a:r>
            <a:r>
              <a:rPr lang="en-US" sz="2400" dirty="0">
                <a:solidFill>
                  <a:srgbClr val="7F7F7F"/>
                </a:solidFill>
                <a:latin typeface="Avenir" panose="02000503020000020003"/>
              </a:rPr>
              <a:t>.</a:t>
            </a:r>
          </a:p>
          <a:p>
            <a:pPr marL="0" indent="0" algn="just">
              <a:spcBef>
                <a:spcPts val="0"/>
              </a:spcBef>
              <a:buClr>
                <a:schemeClr val="dk1"/>
              </a:buClr>
              <a:buSzPts val="1100"/>
              <a:buFont typeface="Arial"/>
              <a:buNone/>
            </a:pPr>
            <a:endParaRPr lang="en-US" sz="2400" dirty="0"/>
          </a:p>
        </p:txBody>
      </p:sp>
      <p:sp>
        <p:nvSpPr>
          <p:cNvPr id="7" name="Text Placeholder 2">
            <a:extLst>
              <a:ext uri="{FF2B5EF4-FFF2-40B4-BE49-F238E27FC236}">
                <a16:creationId xmlns:a16="http://schemas.microsoft.com/office/drawing/2014/main" id="{1578EAD9-8E13-4BDA-9F86-81F91A31BEC4}"/>
              </a:ext>
            </a:extLst>
          </p:cNvPr>
          <p:cNvSpPr txBox="1">
            <a:spLocks/>
          </p:cNvSpPr>
          <p:nvPr/>
        </p:nvSpPr>
        <p:spPr>
          <a:xfrm>
            <a:off x="2724023" y="67635"/>
            <a:ext cx="6743953" cy="6949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chemeClr val="dk1"/>
              </a:buClr>
              <a:buSzPts val="1100"/>
            </a:pPr>
            <a:r>
              <a:rPr lang="en-US" dirty="0" err="1">
                <a:solidFill>
                  <a:schemeClr val="bg1"/>
                </a:solidFill>
              </a:rPr>
              <a:t>Razvoj</a:t>
            </a:r>
            <a:r>
              <a:rPr lang="en-US" dirty="0">
                <a:solidFill>
                  <a:schemeClr val="bg1"/>
                </a:solidFill>
              </a:rPr>
              <a:t> </a:t>
            </a:r>
            <a:r>
              <a:rPr lang="en-US" dirty="0" err="1">
                <a:solidFill>
                  <a:schemeClr val="bg1"/>
                </a:solidFill>
              </a:rPr>
              <a:t>občinstva</a:t>
            </a:r>
            <a:endParaRPr lang="en-US" sz="2000" dirty="0"/>
          </a:p>
          <a:p>
            <a:pPr algn="ctr">
              <a:spcBef>
                <a:spcPts val="0"/>
              </a:spcBef>
              <a:buClr>
                <a:schemeClr val="dk1"/>
              </a:buClr>
              <a:buSzPts val="1100"/>
            </a:pPr>
            <a:endParaRPr lang="en-US" sz="2000" dirty="0"/>
          </a:p>
        </p:txBody>
      </p:sp>
    </p:spTree>
    <p:extLst>
      <p:ext uri="{BB962C8B-B14F-4D97-AF65-F5344CB8AC3E}">
        <p14:creationId xmlns:p14="http://schemas.microsoft.com/office/powerpoint/2010/main" val="237750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035E516-F841-4F0B-AFC8-9CD8C4DE1A9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7824" r="17824"/>
          <a:stretch>
            <a:fillRect/>
          </a:stretch>
        </p:blipFill>
        <p:spPr/>
      </p:pic>
      <p:sp>
        <p:nvSpPr>
          <p:cNvPr id="4" name="Text Placeholder 3">
            <a:extLst>
              <a:ext uri="{FF2B5EF4-FFF2-40B4-BE49-F238E27FC236}">
                <a16:creationId xmlns:a16="http://schemas.microsoft.com/office/drawing/2014/main" id="{40156726-DB49-4903-92B5-8E2A957FA79C}"/>
              </a:ext>
            </a:extLst>
          </p:cNvPr>
          <p:cNvSpPr>
            <a:spLocks noGrp="1"/>
          </p:cNvSpPr>
          <p:nvPr>
            <p:ph type="body" sz="quarter" idx="17"/>
          </p:nvPr>
        </p:nvSpPr>
        <p:spPr>
          <a:xfrm>
            <a:off x="158496" y="152452"/>
            <a:ext cx="6583680" cy="6330644"/>
          </a:xfrm>
        </p:spPr>
        <p:txBody>
          <a:bodyPr/>
          <a:lstStyle/>
          <a:p>
            <a:pPr algn="just">
              <a:buClr>
                <a:schemeClr val="dk1"/>
              </a:buClr>
              <a:buSzPts val="1100"/>
            </a:pPr>
            <a:r>
              <a:rPr lang="en-US" dirty="0" err="1">
                <a:solidFill>
                  <a:srgbClr val="E43794"/>
                </a:solidFill>
                <a:latin typeface="Avenir"/>
                <a:cs typeface="Poppins"/>
              </a:rPr>
              <a:t>Uporaba</a:t>
            </a:r>
            <a:r>
              <a:rPr lang="en-US" dirty="0">
                <a:solidFill>
                  <a:srgbClr val="E43794"/>
                </a:solidFill>
                <a:latin typeface="Avenir"/>
                <a:cs typeface="Poppins"/>
              </a:rPr>
              <a:t> </a:t>
            </a:r>
            <a:r>
              <a:rPr lang="en-US" dirty="0" err="1">
                <a:solidFill>
                  <a:srgbClr val="E43794"/>
                </a:solidFill>
                <a:latin typeface="Avenir"/>
                <a:cs typeface="Poppins"/>
              </a:rPr>
              <a:t>digitalnih</a:t>
            </a:r>
            <a:r>
              <a:rPr lang="en-US" dirty="0">
                <a:solidFill>
                  <a:srgbClr val="E43794"/>
                </a:solidFill>
                <a:latin typeface="Avenir"/>
                <a:cs typeface="Poppins"/>
              </a:rPr>
              <a:t> </a:t>
            </a:r>
            <a:r>
              <a:rPr lang="en-US" dirty="0" err="1">
                <a:solidFill>
                  <a:srgbClr val="E43794"/>
                </a:solidFill>
                <a:latin typeface="Avenir"/>
                <a:cs typeface="Poppins"/>
              </a:rPr>
              <a:t>tehnologij</a:t>
            </a:r>
            <a:r>
              <a:rPr lang="en-US" dirty="0">
                <a:solidFill>
                  <a:srgbClr val="E43794"/>
                </a:solidFill>
                <a:latin typeface="Avenir"/>
                <a:cs typeface="Poppins"/>
              </a:rPr>
              <a:t> </a:t>
            </a:r>
            <a:r>
              <a:rPr lang="en-US" dirty="0" err="1">
                <a:solidFill>
                  <a:srgbClr val="E43794"/>
                </a:solidFill>
                <a:latin typeface="Avenir"/>
                <a:cs typeface="Poppins"/>
              </a:rPr>
              <a:t>povečuje</a:t>
            </a:r>
            <a:r>
              <a:rPr lang="en-US" dirty="0">
                <a:solidFill>
                  <a:srgbClr val="E43794"/>
                </a:solidFill>
                <a:latin typeface="Avenir"/>
                <a:cs typeface="Poppins"/>
              </a:rPr>
              <a:t> </a:t>
            </a:r>
            <a:r>
              <a:rPr lang="en-US" dirty="0" err="1">
                <a:solidFill>
                  <a:srgbClr val="E43794"/>
                </a:solidFill>
                <a:latin typeface="Avenir"/>
                <a:cs typeface="Poppins"/>
              </a:rPr>
              <a:t>dostop</a:t>
            </a:r>
            <a:r>
              <a:rPr lang="en-US" dirty="0">
                <a:solidFill>
                  <a:srgbClr val="E43794"/>
                </a:solidFill>
                <a:latin typeface="Avenir"/>
                <a:cs typeface="Poppins"/>
              </a:rPr>
              <a:t> do </a:t>
            </a:r>
            <a:r>
              <a:rPr lang="en-US" dirty="0" err="1">
                <a:solidFill>
                  <a:srgbClr val="E43794"/>
                </a:solidFill>
                <a:latin typeface="Avenir"/>
                <a:cs typeface="Poppins"/>
              </a:rPr>
              <a:t>kulturnih</a:t>
            </a:r>
            <a:r>
              <a:rPr lang="en-US" dirty="0">
                <a:solidFill>
                  <a:srgbClr val="E43794"/>
                </a:solidFill>
                <a:latin typeface="Avenir"/>
                <a:cs typeface="Poppins"/>
              </a:rPr>
              <a:t> </a:t>
            </a:r>
            <a:r>
              <a:rPr lang="en-US" dirty="0" err="1">
                <a:solidFill>
                  <a:srgbClr val="E43794"/>
                </a:solidFill>
                <a:latin typeface="Avenir"/>
                <a:cs typeface="Poppins"/>
              </a:rPr>
              <a:t>vsebin</a:t>
            </a:r>
            <a:r>
              <a:rPr lang="en-US" dirty="0">
                <a:solidFill>
                  <a:srgbClr val="E43794"/>
                </a:solidFill>
                <a:latin typeface="Avenir"/>
                <a:cs typeface="Poppins"/>
              </a:rPr>
              <a:t> in </a:t>
            </a:r>
            <a:r>
              <a:rPr lang="en-US" dirty="0" err="1">
                <a:solidFill>
                  <a:srgbClr val="E43794"/>
                </a:solidFill>
                <a:latin typeface="Avenir"/>
                <a:cs typeface="Poppins"/>
              </a:rPr>
              <a:t>spodbuja</a:t>
            </a:r>
            <a:r>
              <a:rPr lang="en-US" dirty="0">
                <a:solidFill>
                  <a:srgbClr val="E43794"/>
                </a:solidFill>
                <a:latin typeface="Avenir"/>
                <a:cs typeface="Poppins"/>
              </a:rPr>
              <a:t> </a:t>
            </a:r>
            <a:r>
              <a:rPr lang="en-US" dirty="0" err="1">
                <a:solidFill>
                  <a:srgbClr val="E43794"/>
                </a:solidFill>
                <a:latin typeface="Avenir"/>
                <a:cs typeface="Poppins"/>
              </a:rPr>
              <a:t>rast</a:t>
            </a:r>
            <a:r>
              <a:rPr lang="en-US" dirty="0">
                <a:solidFill>
                  <a:srgbClr val="E43794"/>
                </a:solidFill>
                <a:latin typeface="Avenir"/>
                <a:cs typeface="Poppins"/>
              </a:rPr>
              <a:t> </a:t>
            </a:r>
            <a:r>
              <a:rPr lang="en-US" dirty="0" err="1">
                <a:solidFill>
                  <a:srgbClr val="E43794"/>
                </a:solidFill>
                <a:latin typeface="Avenir"/>
                <a:cs typeface="Poppins"/>
              </a:rPr>
              <a:t>kulturnih</a:t>
            </a:r>
            <a:r>
              <a:rPr lang="en-US" dirty="0">
                <a:solidFill>
                  <a:srgbClr val="E43794"/>
                </a:solidFill>
                <a:latin typeface="Avenir"/>
                <a:cs typeface="Poppins"/>
              </a:rPr>
              <a:t> in </a:t>
            </a:r>
            <a:r>
              <a:rPr lang="sl-SI" dirty="0">
                <a:solidFill>
                  <a:srgbClr val="E43794"/>
                </a:solidFill>
                <a:latin typeface="Avenir"/>
                <a:cs typeface="Poppins"/>
              </a:rPr>
              <a:t>kreativni</a:t>
            </a:r>
            <a:r>
              <a:rPr lang="en-US" dirty="0">
                <a:solidFill>
                  <a:srgbClr val="E43794"/>
                </a:solidFill>
                <a:latin typeface="Avenir"/>
                <a:cs typeface="Poppins"/>
              </a:rPr>
              <a:t> </a:t>
            </a:r>
            <a:r>
              <a:rPr lang="en-US" dirty="0" err="1">
                <a:solidFill>
                  <a:srgbClr val="E43794"/>
                </a:solidFill>
                <a:latin typeface="Avenir"/>
                <a:cs typeface="Poppins"/>
              </a:rPr>
              <a:t>sektorjev</a:t>
            </a:r>
            <a:r>
              <a:rPr lang="en-US" dirty="0">
                <a:solidFill>
                  <a:srgbClr val="E43794"/>
                </a:solidFill>
                <a:latin typeface="Avenir"/>
                <a:cs typeface="Poppins"/>
              </a:rPr>
              <a:t> (K</a:t>
            </a:r>
            <a:r>
              <a:rPr lang="sl-SI" dirty="0">
                <a:solidFill>
                  <a:srgbClr val="E43794"/>
                </a:solidFill>
                <a:latin typeface="Avenir"/>
                <a:cs typeface="Poppins"/>
              </a:rPr>
              <a:t>K</a:t>
            </a:r>
            <a:r>
              <a:rPr lang="en-US" dirty="0">
                <a:solidFill>
                  <a:srgbClr val="E43794"/>
                </a:solidFill>
                <a:latin typeface="Avenir"/>
                <a:cs typeface="Poppins"/>
              </a:rPr>
              <a:t>S).</a:t>
            </a:r>
            <a:endParaRPr lang="sl-SI" dirty="0">
              <a:solidFill>
                <a:srgbClr val="E43794"/>
              </a:solidFill>
              <a:latin typeface="Avenir"/>
              <a:cs typeface="Poppins"/>
            </a:endParaRPr>
          </a:p>
          <a:p>
            <a:pPr algn="just">
              <a:buClr>
                <a:schemeClr val="dk1"/>
              </a:buClr>
              <a:buSzPts val="1100"/>
            </a:pPr>
            <a:endParaRPr lang="en-US" dirty="0"/>
          </a:p>
          <a:p>
            <a:pPr algn="just">
              <a:buClr>
                <a:schemeClr val="dk1"/>
              </a:buClr>
              <a:buSzPts val="1100"/>
            </a:pPr>
            <a:r>
              <a:rPr lang="en-US" dirty="0" err="1">
                <a:latin typeface="Avenir"/>
                <a:cs typeface="Poppins"/>
              </a:rPr>
              <a:t>Mlajše</a:t>
            </a:r>
            <a:r>
              <a:rPr lang="en-US" dirty="0">
                <a:latin typeface="Avenir"/>
                <a:cs typeface="Poppins"/>
              </a:rPr>
              <a:t> </a:t>
            </a:r>
            <a:r>
              <a:rPr lang="en-US" dirty="0" err="1">
                <a:latin typeface="Avenir"/>
                <a:cs typeface="Poppins"/>
              </a:rPr>
              <a:t>generacije</a:t>
            </a:r>
            <a:r>
              <a:rPr lang="en-US" dirty="0">
                <a:latin typeface="Avenir"/>
                <a:cs typeface="Poppins"/>
              </a:rPr>
              <a:t> </a:t>
            </a:r>
            <a:r>
              <a:rPr lang="en-US" dirty="0" err="1">
                <a:latin typeface="Avenir"/>
                <a:cs typeface="Poppins"/>
              </a:rPr>
              <a:t>vsebine</a:t>
            </a:r>
            <a:r>
              <a:rPr lang="en-US" dirty="0">
                <a:latin typeface="Avenir"/>
                <a:cs typeface="Poppins"/>
              </a:rPr>
              <a:t> </a:t>
            </a:r>
            <a:r>
              <a:rPr lang="sl-SI" dirty="0">
                <a:latin typeface="Avenir"/>
                <a:cs typeface="Poppins"/>
              </a:rPr>
              <a:t>KK</a:t>
            </a:r>
            <a:r>
              <a:rPr lang="en-US" dirty="0">
                <a:latin typeface="Avenir"/>
                <a:cs typeface="Poppins"/>
              </a:rPr>
              <a:t>S </a:t>
            </a:r>
            <a:r>
              <a:rPr lang="en-US" dirty="0" err="1">
                <a:latin typeface="Avenir"/>
                <a:cs typeface="Poppins"/>
              </a:rPr>
              <a:t>vedno</a:t>
            </a:r>
            <a:r>
              <a:rPr lang="en-US" dirty="0">
                <a:latin typeface="Avenir"/>
                <a:cs typeface="Poppins"/>
              </a:rPr>
              <a:t> </a:t>
            </a:r>
            <a:r>
              <a:rPr lang="en-US" dirty="0" err="1">
                <a:latin typeface="Avenir"/>
                <a:cs typeface="Poppins"/>
              </a:rPr>
              <a:t>bolj</a:t>
            </a:r>
            <a:r>
              <a:rPr lang="en-US" dirty="0">
                <a:latin typeface="Avenir"/>
                <a:cs typeface="Poppins"/>
              </a:rPr>
              <a:t> </a:t>
            </a:r>
            <a:r>
              <a:rPr lang="en-US" dirty="0" err="1">
                <a:latin typeface="Avenir"/>
                <a:cs typeface="Poppins"/>
              </a:rPr>
              <a:t>uporabljajo</a:t>
            </a:r>
            <a:r>
              <a:rPr lang="en-US" dirty="0">
                <a:latin typeface="Avenir"/>
                <a:cs typeface="Poppins"/>
              </a:rPr>
              <a:t> </a:t>
            </a:r>
            <a:r>
              <a:rPr lang="en-US" dirty="0" err="1">
                <a:latin typeface="Avenir"/>
                <a:cs typeface="Poppins"/>
              </a:rPr>
              <a:t>digitalno</a:t>
            </a:r>
            <a:r>
              <a:rPr lang="en-US" dirty="0">
                <a:latin typeface="Avenir"/>
                <a:cs typeface="Poppins"/>
              </a:rPr>
              <a:t> </a:t>
            </a:r>
            <a:r>
              <a:rPr lang="en-US" dirty="0" err="1">
                <a:latin typeface="Avenir"/>
                <a:cs typeface="Poppins"/>
              </a:rPr>
              <a:t>prek</a:t>
            </a:r>
            <a:r>
              <a:rPr lang="en-US" dirty="0">
                <a:latin typeface="Avenir"/>
                <a:cs typeface="Poppins"/>
              </a:rPr>
              <a:t> </a:t>
            </a:r>
            <a:r>
              <a:rPr lang="en-US" dirty="0" err="1">
                <a:latin typeface="Avenir"/>
                <a:cs typeface="Poppins"/>
              </a:rPr>
              <a:t>različnih</a:t>
            </a:r>
            <a:r>
              <a:rPr lang="en-US" dirty="0">
                <a:latin typeface="Avenir"/>
                <a:cs typeface="Poppins"/>
              </a:rPr>
              <a:t> </a:t>
            </a:r>
            <a:r>
              <a:rPr lang="en-US" dirty="0" err="1">
                <a:latin typeface="Avenir"/>
                <a:cs typeface="Poppins"/>
              </a:rPr>
              <a:t>dostopnih</a:t>
            </a:r>
            <a:r>
              <a:rPr lang="en-US" dirty="0">
                <a:latin typeface="Avenir"/>
                <a:cs typeface="Poppins"/>
              </a:rPr>
              <a:t> </a:t>
            </a:r>
            <a:r>
              <a:rPr lang="en-US" dirty="0" err="1">
                <a:latin typeface="Avenir"/>
                <a:cs typeface="Poppins"/>
              </a:rPr>
              <a:t>točk</a:t>
            </a:r>
            <a:r>
              <a:rPr lang="en-US" dirty="0">
                <a:latin typeface="Avenir"/>
                <a:cs typeface="Poppins"/>
              </a:rPr>
              <a:t> (</a:t>
            </a:r>
            <a:r>
              <a:rPr lang="en-US" dirty="0" err="1">
                <a:latin typeface="Avenir"/>
                <a:cs typeface="Poppins"/>
              </a:rPr>
              <a:t>npr</a:t>
            </a:r>
            <a:r>
              <a:rPr lang="en-US" dirty="0">
                <a:latin typeface="Avenir"/>
                <a:cs typeface="Poppins"/>
              </a:rPr>
              <a:t>. internet, </a:t>
            </a:r>
            <a:r>
              <a:rPr lang="en-US" dirty="0" err="1">
                <a:latin typeface="Avenir"/>
                <a:cs typeface="Poppins"/>
              </a:rPr>
              <a:t>družbeni</a:t>
            </a:r>
            <a:r>
              <a:rPr lang="en-US" dirty="0">
                <a:latin typeface="Avenir"/>
                <a:cs typeface="Poppins"/>
              </a:rPr>
              <a:t> </a:t>
            </a:r>
            <a:r>
              <a:rPr lang="en-US" dirty="0" err="1">
                <a:latin typeface="Avenir"/>
                <a:cs typeface="Poppins"/>
              </a:rPr>
              <a:t>mediji</a:t>
            </a:r>
            <a:r>
              <a:rPr lang="en-US" dirty="0">
                <a:latin typeface="Avenir"/>
                <a:cs typeface="Poppins"/>
              </a:rPr>
              <a:t>, </a:t>
            </a:r>
            <a:r>
              <a:rPr lang="en-US" dirty="0" err="1">
                <a:latin typeface="Avenir"/>
                <a:cs typeface="Poppins"/>
              </a:rPr>
              <a:t>mobilne</a:t>
            </a:r>
            <a:r>
              <a:rPr lang="en-US" dirty="0">
                <a:latin typeface="Avenir"/>
                <a:cs typeface="Poppins"/>
              </a:rPr>
              <a:t> </a:t>
            </a:r>
            <a:r>
              <a:rPr lang="en-US" dirty="0" err="1">
                <a:latin typeface="Avenir"/>
                <a:cs typeface="Poppins"/>
              </a:rPr>
              <a:t>aplikacije</a:t>
            </a:r>
            <a:r>
              <a:rPr lang="en-US" dirty="0">
                <a:latin typeface="Avenir"/>
                <a:cs typeface="Poppins"/>
              </a:rPr>
              <a:t>) in </a:t>
            </a:r>
            <a:r>
              <a:rPr lang="en-US" dirty="0" err="1">
                <a:latin typeface="Avenir"/>
                <a:cs typeface="Poppins"/>
              </a:rPr>
              <a:t>formatov</a:t>
            </a:r>
            <a:r>
              <a:rPr lang="en-US" dirty="0">
                <a:latin typeface="Avenir"/>
                <a:cs typeface="Poppins"/>
              </a:rPr>
              <a:t> (</a:t>
            </a:r>
            <a:r>
              <a:rPr lang="en-US" dirty="0" err="1">
                <a:latin typeface="Avenir"/>
                <a:cs typeface="Poppins"/>
              </a:rPr>
              <a:t>npr</a:t>
            </a:r>
            <a:r>
              <a:rPr lang="en-US" dirty="0">
                <a:latin typeface="Avenir"/>
                <a:cs typeface="Poppins"/>
              </a:rPr>
              <a:t>. po</a:t>
            </a:r>
            <a:r>
              <a:rPr lang="sl-SI" dirty="0" err="1">
                <a:latin typeface="Avenir"/>
                <a:cs typeface="Poppins"/>
              </a:rPr>
              <a:t>dcasti</a:t>
            </a:r>
            <a:r>
              <a:rPr lang="en-US" dirty="0">
                <a:latin typeface="Avenir"/>
                <a:cs typeface="Poppins"/>
              </a:rPr>
              <a:t>),</a:t>
            </a:r>
            <a:r>
              <a:rPr lang="sl-SI" dirty="0">
                <a:latin typeface="Avenir"/>
                <a:cs typeface="Poppins"/>
              </a:rPr>
              <a:t> </a:t>
            </a:r>
            <a:r>
              <a:rPr lang="en-US" dirty="0" err="1">
                <a:solidFill>
                  <a:srgbClr val="E43794"/>
                </a:solidFill>
                <a:latin typeface="Avenir"/>
                <a:cs typeface="Poppins"/>
              </a:rPr>
              <a:t>nove</a:t>
            </a:r>
            <a:r>
              <a:rPr lang="en-US" dirty="0">
                <a:solidFill>
                  <a:srgbClr val="E43794"/>
                </a:solidFill>
                <a:latin typeface="Avenir"/>
                <a:cs typeface="Poppins"/>
              </a:rPr>
              <a:t> </a:t>
            </a:r>
            <a:r>
              <a:rPr lang="en-US" dirty="0" err="1">
                <a:solidFill>
                  <a:srgbClr val="E43794"/>
                </a:solidFill>
                <a:latin typeface="Avenir"/>
                <a:cs typeface="Poppins"/>
              </a:rPr>
              <a:t>digitalne</a:t>
            </a:r>
            <a:r>
              <a:rPr lang="en-US" dirty="0">
                <a:solidFill>
                  <a:srgbClr val="E43794"/>
                </a:solidFill>
                <a:latin typeface="Avenir"/>
                <a:cs typeface="Poppins"/>
              </a:rPr>
              <a:t> </a:t>
            </a:r>
            <a:r>
              <a:rPr lang="en-US" dirty="0" err="1">
                <a:solidFill>
                  <a:srgbClr val="E43794"/>
                </a:solidFill>
                <a:latin typeface="Avenir"/>
                <a:cs typeface="Poppins"/>
              </a:rPr>
              <a:t>storitve</a:t>
            </a:r>
            <a:r>
              <a:rPr lang="en-US" dirty="0">
                <a:solidFill>
                  <a:srgbClr val="E43794"/>
                </a:solidFill>
                <a:latin typeface="Avenir"/>
                <a:cs typeface="Poppins"/>
              </a:rPr>
              <a:t> pa </a:t>
            </a:r>
            <a:r>
              <a:rPr lang="en-US" dirty="0" err="1">
                <a:solidFill>
                  <a:srgbClr val="E43794"/>
                </a:solidFill>
                <a:latin typeface="Avenir"/>
                <a:cs typeface="Poppins"/>
              </a:rPr>
              <a:t>predstavljajo</a:t>
            </a:r>
            <a:r>
              <a:rPr lang="en-US" dirty="0">
                <a:solidFill>
                  <a:srgbClr val="E43794"/>
                </a:solidFill>
                <a:latin typeface="Avenir"/>
                <a:cs typeface="Poppins"/>
              </a:rPr>
              <a:t> </a:t>
            </a:r>
            <a:r>
              <a:rPr lang="en-US" dirty="0" err="1">
                <a:solidFill>
                  <a:srgbClr val="E43794"/>
                </a:solidFill>
                <a:latin typeface="Avenir"/>
                <a:cs typeface="Poppins"/>
              </a:rPr>
              <a:t>vse</a:t>
            </a:r>
            <a:r>
              <a:rPr lang="en-US" dirty="0">
                <a:solidFill>
                  <a:srgbClr val="E43794"/>
                </a:solidFill>
                <a:latin typeface="Avenir"/>
                <a:cs typeface="Poppins"/>
              </a:rPr>
              <a:t> </a:t>
            </a:r>
            <a:r>
              <a:rPr lang="en-US" dirty="0" err="1">
                <a:solidFill>
                  <a:srgbClr val="E43794"/>
                </a:solidFill>
                <a:latin typeface="Avenir"/>
                <a:cs typeface="Poppins"/>
              </a:rPr>
              <a:t>večji</a:t>
            </a:r>
            <a:r>
              <a:rPr lang="en-US" dirty="0">
                <a:solidFill>
                  <a:srgbClr val="E43794"/>
                </a:solidFill>
                <a:latin typeface="Avenir"/>
                <a:cs typeface="Poppins"/>
              </a:rPr>
              <a:t> </a:t>
            </a:r>
            <a:r>
              <a:rPr lang="en-US" dirty="0" err="1">
                <a:solidFill>
                  <a:srgbClr val="E43794"/>
                </a:solidFill>
                <a:latin typeface="Avenir"/>
                <a:cs typeface="Poppins"/>
              </a:rPr>
              <a:t>tok</a:t>
            </a:r>
            <a:r>
              <a:rPr lang="en-US" dirty="0">
                <a:solidFill>
                  <a:srgbClr val="E43794"/>
                </a:solidFill>
                <a:latin typeface="Avenir"/>
                <a:cs typeface="Poppins"/>
              </a:rPr>
              <a:t> </a:t>
            </a:r>
            <a:r>
              <a:rPr lang="en-US" dirty="0" err="1">
                <a:solidFill>
                  <a:srgbClr val="E43794"/>
                </a:solidFill>
                <a:latin typeface="Avenir"/>
                <a:cs typeface="Poppins"/>
              </a:rPr>
              <a:t>prihodkov</a:t>
            </a:r>
            <a:r>
              <a:rPr lang="sl-SI" dirty="0">
                <a:solidFill>
                  <a:srgbClr val="E43794"/>
                </a:solidFill>
                <a:latin typeface="Avenir"/>
                <a:cs typeface="Poppins"/>
              </a:rPr>
              <a:t>, </a:t>
            </a:r>
            <a:r>
              <a:rPr lang="en-US" dirty="0">
                <a:latin typeface="Avenir"/>
                <a:cs typeface="Poppins"/>
              </a:rPr>
              <a:t>ki </a:t>
            </a:r>
            <a:r>
              <a:rPr lang="en-US" dirty="0" err="1">
                <a:latin typeface="Avenir"/>
                <a:cs typeface="Poppins"/>
              </a:rPr>
              <a:t>vodi</a:t>
            </a:r>
            <a:r>
              <a:rPr lang="en-US" dirty="0">
                <a:latin typeface="Avenir"/>
                <a:cs typeface="Poppins"/>
              </a:rPr>
              <a:t> v </a:t>
            </a:r>
            <a:r>
              <a:rPr lang="en-US" dirty="0" err="1">
                <a:latin typeface="Avenir"/>
                <a:cs typeface="Poppins"/>
              </a:rPr>
              <a:t>pojav</a:t>
            </a:r>
            <a:r>
              <a:rPr lang="en-US" dirty="0">
                <a:latin typeface="Avenir"/>
                <a:cs typeface="Poppins"/>
              </a:rPr>
              <a:t> </a:t>
            </a:r>
            <a:r>
              <a:rPr lang="en-US" dirty="0" err="1">
                <a:latin typeface="Avenir"/>
                <a:cs typeface="Poppins"/>
              </a:rPr>
              <a:t>novih</a:t>
            </a:r>
            <a:r>
              <a:rPr lang="en-US" dirty="0">
                <a:latin typeface="Avenir"/>
                <a:cs typeface="Poppins"/>
              </a:rPr>
              <a:t> </a:t>
            </a:r>
            <a:r>
              <a:rPr lang="en-US" dirty="0" err="1">
                <a:latin typeface="Avenir"/>
                <a:cs typeface="Poppins"/>
              </a:rPr>
              <a:t>poslovnih</a:t>
            </a:r>
            <a:r>
              <a:rPr lang="en-US" dirty="0">
                <a:latin typeface="Avenir"/>
                <a:cs typeface="Poppins"/>
              </a:rPr>
              <a:t> </a:t>
            </a:r>
            <a:r>
              <a:rPr lang="en-US" dirty="0" err="1">
                <a:latin typeface="Avenir"/>
                <a:cs typeface="Poppins"/>
              </a:rPr>
              <a:t>modelov</a:t>
            </a:r>
            <a:r>
              <a:rPr lang="en-US" dirty="0">
                <a:latin typeface="Avenir"/>
                <a:cs typeface="Poppins"/>
              </a:rPr>
              <a:t> za kultur</a:t>
            </a:r>
            <a:r>
              <a:rPr lang="sl-SI" dirty="0">
                <a:latin typeface="Avenir"/>
                <a:cs typeface="Poppins"/>
              </a:rPr>
              <a:t>n</a:t>
            </a:r>
            <a:r>
              <a:rPr lang="en-US" dirty="0">
                <a:latin typeface="Avenir"/>
                <a:cs typeface="Poppins"/>
              </a:rPr>
              <a:t>o </a:t>
            </a:r>
            <a:r>
              <a:rPr lang="sl-SI" dirty="0">
                <a:latin typeface="Avenir"/>
                <a:cs typeface="Poppins"/>
              </a:rPr>
              <a:t>kreativne</a:t>
            </a:r>
            <a:r>
              <a:rPr lang="en-US" dirty="0">
                <a:latin typeface="Avenir"/>
                <a:cs typeface="Poppins"/>
              </a:rPr>
              <a:t> </a:t>
            </a:r>
            <a:r>
              <a:rPr lang="en-US" dirty="0" err="1">
                <a:latin typeface="Avenir"/>
                <a:cs typeface="Poppins"/>
              </a:rPr>
              <a:t>industrije</a:t>
            </a:r>
            <a:r>
              <a:rPr lang="en-US" dirty="0">
                <a:latin typeface="Avenir"/>
                <a:cs typeface="Poppins"/>
              </a:rPr>
              <a:t> (</a:t>
            </a:r>
            <a:r>
              <a:rPr lang="sl-SI" dirty="0">
                <a:latin typeface="Avenir"/>
                <a:cs typeface="Poppins"/>
              </a:rPr>
              <a:t>KK</a:t>
            </a:r>
            <a:r>
              <a:rPr lang="en-US" dirty="0">
                <a:latin typeface="Avenir"/>
                <a:cs typeface="Poppins"/>
              </a:rPr>
              <a:t>I).</a:t>
            </a:r>
            <a:endParaRPr lang="en-US" dirty="0"/>
          </a:p>
          <a:p>
            <a:pPr lvl="0" algn="just">
              <a:buClr>
                <a:schemeClr val="dk1"/>
              </a:buClr>
              <a:buSzPts val="1100"/>
            </a:pPr>
            <a:endParaRPr lang="en-US" sz="1800" dirty="0"/>
          </a:p>
          <a:p>
            <a:pPr lvl="0">
              <a:buClr>
                <a:schemeClr val="dk1"/>
              </a:buClr>
              <a:buSzPts val="1100"/>
            </a:pPr>
            <a:endParaRPr lang="en-US" sz="1800" dirty="0"/>
          </a:p>
          <a:p>
            <a:endParaRPr lang="el-GR" sz="1800" dirty="0"/>
          </a:p>
        </p:txBody>
      </p:sp>
    </p:spTree>
    <p:extLst>
      <p:ext uri="{BB962C8B-B14F-4D97-AF65-F5344CB8AC3E}">
        <p14:creationId xmlns:p14="http://schemas.microsoft.com/office/powerpoint/2010/main" val="206105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3</a:t>
            </a:fld>
            <a:endParaRPr lang="fr-CA" dirty="0"/>
          </a:p>
        </p:txBody>
      </p:sp>
      <p:sp>
        <p:nvSpPr>
          <p:cNvPr id="10" name="Google Shape;428;p39">
            <a:extLst>
              <a:ext uri="{FF2B5EF4-FFF2-40B4-BE49-F238E27FC236}">
                <a16:creationId xmlns:a16="http://schemas.microsoft.com/office/drawing/2014/main" id="{497DBE33-AE70-4A51-8400-DC452A8EF68D}"/>
              </a:ext>
            </a:extLst>
          </p:cNvPr>
          <p:cNvSpPr txBox="1"/>
          <p:nvPr/>
        </p:nvSpPr>
        <p:spPr>
          <a:xfrm>
            <a:off x="5825047" y="1551864"/>
            <a:ext cx="2879100" cy="492412"/>
          </a:xfrm>
          <a:prstGeom prst="rect">
            <a:avLst/>
          </a:prstGeom>
          <a:noFill/>
          <a:ln>
            <a:noFill/>
          </a:ln>
        </p:spPr>
        <p:txBody>
          <a:bodyPr spcFirstLastPara="1" wrap="square" lIns="91425" tIns="91425" rIns="91425" bIns="91425" anchor="t" anchorCtr="0">
            <a:spAutoFit/>
          </a:bodyPr>
          <a:lstStyle/>
          <a:p>
            <a:pPr marL="457200" lvl="0" indent="-336550" algn="r" rtl="0">
              <a:spcBef>
                <a:spcPts val="0"/>
              </a:spcBef>
              <a:spcAft>
                <a:spcPts val="0"/>
              </a:spcAft>
              <a:buClr>
                <a:srgbClr val="E43794"/>
              </a:buClr>
              <a:buSzPts val="1700"/>
              <a:buFont typeface="Avenir"/>
              <a:buChar char="-"/>
            </a:pPr>
            <a:r>
              <a:rPr lang="en-US" sz="2000" i="1" dirty="0">
                <a:solidFill>
                  <a:srgbClr val="E43794"/>
                </a:solidFill>
                <a:latin typeface="Avenir"/>
                <a:ea typeface="Avenir"/>
                <a:cs typeface="Avenir"/>
                <a:sym typeface="Avenir"/>
              </a:rPr>
              <a:t>Eric Hoffer</a:t>
            </a:r>
            <a:endParaRPr sz="2000" i="1" dirty="0">
              <a:solidFill>
                <a:srgbClr val="E43794"/>
              </a:solidFill>
              <a:latin typeface="Avenir"/>
              <a:ea typeface="Avenir"/>
              <a:cs typeface="Avenir"/>
              <a:sym typeface="Avenir"/>
            </a:endParaRPr>
          </a:p>
        </p:txBody>
      </p:sp>
      <p:sp>
        <p:nvSpPr>
          <p:cNvPr id="11" name="Google Shape;429;p39">
            <a:extLst>
              <a:ext uri="{FF2B5EF4-FFF2-40B4-BE49-F238E27FC236}">
                <a16:creationId xmlns:a16="http://schemas.microsoft.com/office/drawing/2014/main" id="{7A058901-2731-4B2B-A3AB-7A226E378722}"/>
              </a:ext>
            </a:extLst>
          </p:cNvPr>
          <p:cNvSpPr txBox="1"/>
          <p:nvPr/>
        </p:nvSpPr>
        <p:spPr>
          <a:xfrm>
            <a:off x="5194291" y="718504"/>
            <a:ext cx="4201636"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i="1" dirty="0">
                <a:solidFill>
                  <a:srgbClr val="E43794"/>
                </a:solidFill>
                <a:latin typeface="Avenir"/>
                <a:ea typeface="Avenir"/>
                <a:cs typeface="Avenir"/>
                <a:sym typeface="Avenir"/>
              </a:rPr>
              <a:t>“V </a:t>
            </a:r>
            <a:r>
              <a:rPr lang="en-US" sz="2400" b="1" i="1" dirty="0" err="1">
                <a:solidFill>
                  <a:srgbClr val="E43794"/>
                </a:solidFill>
                <a:latin typeface="Avenir"/>
                <a:ea typeface="Avenir"/>
                <a:cs typeface="Avenir"/>
                <a:sym typeface="Avenir"/>
              </a:rPr>
              <a:t>času</a:t>
            </a:r>
            <a:r>
              <a:rPr lang="en-US" sz="2400" b="1" i="1" dirty="0">
                <a:solidFill>
                  <a:srgbClr val="E43794"/>
                </a:solidFill>
                <a:latin typeface="Avenir"/>
                <a:ea typeface="Avenir"/>
                <a:cs typeface="Avenir"/>
                <a:sym typeface="Avenir"/>
              </a:rPr>
              <a:t> </a:t>
            </a:r>
            <a:r>
              <a:rPr lang="en-US" sz="2400" b="1" i="1" dirty="0" err="1">
                <a:solidFill>
                  <a:srgbClr val="E43794"/>
                </a:solidFill>
                <a:latin typeface="Avenir"/>
                <a:ea typeface="Avenir"/>
                <a:cs typeface="Avenir"/>
                <a:sym typeface="Avenir"/>
              </a:rPr>
              <a:t>sprememb</a:t>
            </a:r>
            <a:r>
              <a:rPr lang="en-US" sz="2400" b="1" i="1" dirty="0">
                <a:solidFill>
                  <a:srgbClr val="E43794"/>
                </a:solidFill>
                <a:latin typeface="Avenir"/>
                <a:ea typeface="Avenir"/>
                <a:cs typeface="Avenir"/>
                <a:sym typeface="Avenir"/>
              </a:rPr>
              <a:t> </a:t>
            </a:r>
            <a:r>
              <a:rPr lang="en-US" sz="2400" b="1" i="1" dirty="0" err="1">
                <a:solidFill>
                  <a:srgbClr val="E43794"/>
                </a:solidFill>
                <a:latin typeface="Avenir"/>
                <a:ea typeface="Avenir"/>
                <a:cs typeface="Avenir"/>
                <a:sym typeface="Avenir"/>
              </a:rPr>
              <a:t>učenci</a:t>
            </a:r>
            <a:r>
              <a:rPr lang="en-US" sz="2400" b="1" i="1" dirty="0">
                <a:solidFill>
                  <a:srgbClr val="E43794"/>
                </a:solidFill>
                <a:latin typeface="Avenir"/>
                <a:ea typeface="Avenir"/>
                <a:cs typeface="Avenir"/>
                <a:sym typeface="Avenir"/>
              </a:rPr>
              <a:t> </a:t>
            </a:r>
            <a:r>
              <a:rPr lang="en-US" sz="2400" b="1" i="1" dirty="0" err="1">
                <a:solidFill>
                  <a:srgbClr val="E43794"/>
                </a:solidFill>
                <a:latin typeface="Avenir"/>
                <a:ea typeface="Avenir"/>
                <a:cs typeface="Avenir"/>
                <a:sym typeface="Avenir"/>
              </a:rPr>
              <a:t>podedujejo</a:t>
            </a:r>
            <a:r>
              <a:rPr lang="en-US" sz="2400" b="1" i="1" dirty="0">
                <a:solidFill>
                  <a:srgbClr val="E43794"/>
                </a:solidFill>
                <a:latin typeface="Avenir"/>
                <a:ea typeface="Avenir"/>
                <a:cs typeface="Avenir"/>
                <a:sym typeface="Avenir"/>
              </a:rPr>
              <a:t> </a:t>
            </a:r>
            <a:r>
              <a:rPr lang="en-US" sz="2400" b="1" i="1" dirty="0" err="1">
                <a:solidFill>
                  <a:srgbClr val="E43794"/>
                </a:solidFill>
                <a:latin typeface="Avenir"/>
                <a:ea typeface="Avenir"/>
                <a:cs typeface="Avenir"/>
                <a:sym typeface="Avenir"/>
              </a:rPr>
              <a:t>zemljo</a:t>
            </a:r>
            <a:r>
              <a:rPr lang="en-US" sz="2400" b="1" i="1" dirty="0">
                <a:solidFill>
                  <a:srgbClr val="E43794"/>
                </a:solidFill>
                <a:latin typeface="Avenir"/>
                <a:ea typeface="Avenir"/>
                <a:cs typeface="Avenir"/>
                <a:sym typeface="Avenir"/>
              </a:rPr>
              <a:t>.”</a:t>
            </a:r>
            <a:endParaRPr sz="2400" b="1" i="1" dirty="0">
              <a:solidFill>
                <a:srgbClr val="E43794"/>
              </a:solidFill>
              <a:latin typeface="Avenir"/>
              <a:ea typeface="Avenir"/>
              <a:cs typeface="Avenir"/>
              <a:sym typeface="Avenir"/>
            </a:endParaRP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3819FE6-C2B8-4386-84E0-45546EECD9C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248" r="16248"/>
          <a:stretch>
            <a:fillRect/>
          </a:stretch>
        </p:blipFill>
        <p:spPr/>
      </p:pic>
      <p:sp>
        <p:nvSpPr>
          <p:cNvPr id="4" name="Text Placeholder 3">
            <a:extLst>
              <a:ext uri="{FF2B5EF4-FFF2-40B4-BE49-F238E27FC236}">
                <a16:creationId xmlns:a16="http://schemas.microsoft.com/office/drawing/2014/main" id="{B904445C-C197-415F-8347-1418D7A70492}"/>
              </a:ext>
            </a:extLst>
          </p:cNvPr>
          <p:cNvSpPr>
            <a:spLocks noGrp="1"/>
          </p:cNvSpPr>
          <p:nvPr>
            <p:ph type="body" sz="quarter" idx="17"/>
          </p:nvPr>
        </p:nvSpPr>
        <p:spPr>
          <a:xfrm>
            <a:off x="245479" y="1324426"/>
            <a:ext cx="6166895" cy="4209147"/>
          </a:xfrm>
        </p:spPr>
        <p:txBody>
          <a:bodyPr/>
          <a:lstStyle/>
          <a:p>
            <a:pPr algn="just"/>
            <a:r>
              <a:rPr lang="en-US" sz="2400" b="1" dirty="0" err="1"/>
              <a:t>Muzeji</a:t>
            </a:r>
            <a:r>
              <a:rPr lang="en-US" sz="2400" b="1" dirty="0"/>
              <a:t>, </a:t>
            </a:r>
            <a:r>
              <a:rPr lang="en-US" sz="2400" b="1" dirty="0" err="1"/>
              <a:t>knjižnice</a:t>
            </a:r>
            <a:r>
              <a:rPr lang="en-US" sz="2400" b="1" dirty="0"/>
              <a:t> </a:t>
            </a:r>
            <a:r>
              <a:rPr lang="en-US" sz="2400" dirty="0"/>
              <a:t>in</a:t>
            </a:r>
            <a:r>
              <a:rPr lang="en-US" sz="2400" b="1" dirty="0"/>
              <a:t> </a:t>
            </a:r>
            <a:r>
              <a:rPr lang="en-US" sz="2400" b="1" dirty="0" err="1"/>
              <a:t>arhivi</a:t>
            </a:r>
            <a:r>
              <a:rPr lang="en-US" sz="2400" b="1" dirty="0"/>
              <a:t> </a:t>
            </a:r>
            <a:r>
              <a:rPr lang="en-US" sz="2400" dirty="0" err="1"/>
              <a:t>širijo</a:t>
            </a:r>
            <a:r>
              <a:rPr lang="en-US" sz="2400" dirty="0"/>
              <a:t> </a:t>
            </a:r>
            <a:r>
              <a:rPr lang="en-US" sz="2400" dirty="0" err="1"/>
              <a:t>svojo</a:t>
            </a:r>
            <a:r>
              <a:rPr lang="en-US" sz="2400" dirty="0"/>
              <a:t> </a:t>
            </a:r>
            <a:r>
              <a:rPr lang="en-US" sz="2400" dirty="0" err="1"/>
              <a:t>digitalno</a:t>
            </a:r>
            <a:r>
              <a:rPr lang="en-US" sz="2400" dirty="0"/>
              <a:t> </a:t>
            </a:r>
            <a:r>
              <a:rPr lang="en-US" sz="2400" dirty="0" err="1"/>
              <a:t>ponudbo</a:t>
            </a:r>
            <a:r>
              <a:rPr lang="en-US" sz="2400" dirty="0"/>
              <a:t>, </a:t>
            </a:r>
            <a:r>
              <a:rPr lang="en-US" sz="2400" dirty="0" err="1"/>
              <a:t>tako</a:t>
            </a:r>
            <a:r>
              <a:rPr lang="en-US" sz="2400" dirty="0"/>
              <a:t> da </a:t>
            </a:r>
            <a:r>
              <a:rPr lang="sl-SI" sz="2400" dirty="0"/>
              <a:t>so</a:t>
            </a:r>
            <a:r>
              <a:rPr lang="en-US" sz="2400" dirty="0"/>
              <a:t> </a:t>
            </a:r>
            <a:r>
              <a:rPr lang="en-US" sz="2400" dirty="0" err="1"/>
              <a:t>njihov</a:t>
            </a:r>
            <a:r>
              <a:rPr lang="sl-SI" sz="2400" dirty="0"/>
              <a:t>e</a:t>
            </a:r>
            <a:r>
              <a:rPr lang="en-US" sz="2400" dirty="0"/>
              <a:t> </a:t>
            </a:r>
            <a:r>
              <a:rPr lang="en-US" sz="2400" dirty="0" err="1"/>
              <a:t>zbirk</a:t>
            </a:r>
            <a:r>
              <a:rPr lang="sl-SI" sz="2400" dirty="0"/>
              <a:t>e</a:t>
            </a:r>
            <a:r>
              <a:rPr lang="en-US" sz="2400" dirty="0"/>
              <a:t> </a:t>
            </a:r>
            <a:r>
              <a:rPr lang="en-US" sz="2400" dirty="0" err="1"/>
              <a:t>na</a:t>
            </a:r>
            <a:r>
              <a:rPr lang="en-US" sz="2400" dirty="0"/>
              <a:t> </a:t>
            </a:r>
            <a:r>
              <a:rPr lang="en-US" sz="2400" dirty="0" err="1"/>
              <a:t>voljo</a:t>
            </a:r>
            <a:r>
              <a:rPr lang="en-US" sz="2400" dirty="0"/>
              <a:t> </a:t>
            </a:r>
            <a:r>
              <a:rPr lang="en-US" sz="2400" dirty="0" err="1"/>
              <a:t>na</a:t>
            </a:r>
            <a:r>
              <a:rPr lang="en-US" sz="2400" dirty="0"/>
              <a:t> </a:t>
            </a:r>
            <a:r>
              <a:rPr lang="en-US" sz="2400" dirty="0" err="1"/>
              <a:t>spletu</a:t>
            </a:r>
            <a:r>
              <a:rPr lang="en-US" sz="2400" dirty="0"/>
              <a:t> </a:t>
            </a:r>
            <a:r>
              <a:rPr lang="sl-SI" sz="2400" dirty="0"/>
              <a:t>v oblikah</a:t>
            </a:r>
            <a:r>
              <a:rPr lang="en-US" sz="2400" dirty="0"/>
              <a:t>, </a:t>
            </a:r>
            <a:r>
              <a:rPr lang="en-US" sz="2400" dirty="0" err="1"/>
              <a:t>kot</a:t>
            </a:r>
            <a:r>
              <a:rPr lang="en-US" sz="2400" dirty="0"/>
              <a:t> so 3D in/</a:t>
            </a:r>
            <a:r>
              <a:rPr lang="en-US" sz="2400" dirty="0" err="1"/>
              <a:t>ali</a:t>
            </a:r>
            <a:r>
              <a:rPr lang="en-US" sz="2400" dirty="0"/>
              <a:t> </a:t>
            </a:r>
            <a:r>
              <a:rPr lang="en-US" sz="2400" dirty="0" err="1"/>
              <a:t>poglobljeni</a:t>
            </a:r>
            <a:r>
              <a:rPr lang="en-US" sz="2400" dirty="0"/>
              <a:t> </a:t>
            </a:r>
            <a:r>
              <a:rPr lang="en-US" sz="2400" dirty="0" err="1"/>
              <a:t>virtualni</a:t>
            </a:r>
            <a:r>
              <a:rPr lang="en-US" sz="2400" dirty="0"/>
              <a:t> </a:t>
            </a:r>
            <a:r>
              <a:rPr lang="en-US" sz="2400" dirty="0" err="1"/>
              <a:t>ogledi</a:t>
            </a:r>
            <a:r>
              <a:rPr lang="en-US" sz="2400" dirty="0"/>
              <a:t> in </a:t>
            </a:r>
            <a:r>
              <a:rPr lang="en-US" sz="2400" dirty="0" err="1"/>
              <a:t>aplikacije</a:t>
            </a:r>
            <a:r>
              <a:rPr lang="en-US" sz="2400" dirty="0"/>
              <a:t> </a:t>
            </a:r>
            <a:r>
              <a:rPr lang="en-US" sz="2400" dirty="0" err="1"/>
              <a:t>razširjene</a:t>
            </a:r>
            <a:r>
              <a:rPr lang="en-US" sz="2400" dirty="0"/>
              <a:t> </a:t>
            </a:r>
            <a:r>
              <a:rPr lang="en-US" sz="2400" dirty="0" err="1"/>
              <a:t>resničnosti</a:t>
            </a:r>
            <a:r>
              <a:rPr lang="en-US" sz="2400" dirty="0"/>
              <a:t> (AR)* za </a:t>
            </a:r>
            <a:r>
              <a:rPr lang="en-US" sz="2400" dirty="0" err="1"/>
              <a:t>doživljanje</a:t>
            </a:r>
            <a:r>
              <a:rPr lang="en-US" sz="2400" dirty="0"/>
              <a:t> </a:t>
            </a:r>
            <a:r>
              <a:rPr lang="en-US" sz="2400" dirty="0" err="1"/>
              <a:t>muzejskih</a:t>
            </a:r>
            <a:r>
              <a:rPr lang="en-US" sz="2400" dirty="0"/>
              <a:t> </a:t>
            </a:r>
            <a:r>
              <a:rPr lang="en-US" sz="2400" dirty="0" err="1"/>
              <a:t>zbirk</a:t>
            </a:r>
            <a:r>
              <a:rPr lang="en-US" sz="2400" dirty="0"/>
              <a:t> </a:t>
            </a:r>
            <a:r>
              <a:rPr lang="en-US" sz="2400" dirty="0" err="1"/>
              <a:t>doma</a:t>
            </a:r>
            <a:r>
              <a:rPr lang="en-US" sz="2400" dirty="0"/>
              <a:t>, da</a:t>
            </a:r>
            <a:r>
              <a:rPr lang="sl-SI" sz="2400" dirty="0"/>
              <a:t> </a:t>
            </a:r>
            <a:r>
              <a:rPr lang="en-US" sz="2400" b="1" dirty="0" err="1"/>
              <a:t>izboljšajo</a:t>
            </a:r>
            <a:r>
              <a:rPr lang="en-US" sz="2400" b="1" dirty="0"/>
              <a:t> </a:t>
            </a:r>
            <a:r>
              <a:rPr lang="en-US" sz="2400" b="1" dirty="0" err="1"/>
              <a:t>uporabniško</a:t>
            </a:r>
            <a:r>
              <a:rPr lang="en-US" sz="2400" b="1" dirty="0"/>
              <a:t> </a:t>
            </a:r>
            <a:r>
              <a:rPr lang="en-US" sz="2400" b="1" dirty="0" err="1"/>
              <a:t>izkušnjo</a:t>
            </a:r>
            <a:r>
              <a:rPr lang="en-US" sz="2400" b="1" dirty="0"/>
              <a:t> in </a:t>
            </a:r>
            <a:r>
              <a:rPr lang="en-US" sz="2400" b="1" dirty="0" err="1"/>
              <a:t>pritegnejo</a:t>
            </a:r>
            <a:r>
              <a:rPr lang="en-US" sz="2400" b="1" dirty="0"/>
              <a:t> novo </a:t>
            </a:r>
            <a:r>
              <a:rPr lang="en-US" sz="2400" b="1" dirty="0" err="1"/>
              <a:t>občinstvo</a:t>
            </a:r>
            <a:r>
              <a:rPr lang="en-US" sz="2400" dirty="0"/>
              <a:t>, </a:t>
            </a:r>
            <a:r>
              <a:rPr lang="en-US" sz="2400" dirty="0" err="1"/>
              <a:t>tako</a:t>
            </a:r>
            <a:r>
              <a:rPr lang="en-US" sz="2400" dirty="0"/>
              <a:t> </a:t>
            </a:r>
            <a:r>
              <a:rPr lang="en-US" sz="2400" dirty="0" err="1"/>
              <a:t>na</a:t>
            </a:r>
            <a:r>
              <a:rPr lang="en-US" sz="2400" dirty="0"/>
              <a:t> </a:t>
            </a:r>
            <a:r>
              <a:rPr lang="en-US" sz="2400" dirty="0" err="1"/>
              <a:t>kraju</a:t>
            </a:r>
            <a:r>
              <a:rPr lang="en-US" sz="2400" dirty="0"/>
              <a:t> </a:t>
            </a:r>
            <a:r>
              <a:rPr lang="en-US" sz="2400" dirty="0" err="1"/>
              <a:t>samem</a:t>
            </a:r>
            <a:r>
              <a:rPr lang="en-US" sz="2400" dirty="0"/>
              <a:t> </a:t>
            </a:r>
            <a:r>
              <a:rPr lang="en-US" sz="2400" dirty="0" err="1"/>
              <a:t>kot</a:t>
            </a:r>
            <a:r>
              <a:rPr lang="en-US" sz="2400" dirty="0"/>
              <a:t> </a:t>
            </a:r>
            <a:r>
              <a:rPr lang="en-US" sz="2400" dirty="0" err="1"/>
              <a:t>na</a:t>
            </a:r>
            <a:r>
              <a:rPr lang="en-US" sz="2400" dirty="0"/>
              <a:t> </a:t>
            </a:r>
            <a:r>
              <a:rPr lang="en-US" sz="2400" dirty="0" err="1"/>
              <a:t>daljavo</a:t>
            </a:r>
            <a:r>
              <a:rPr lang="en-US" sz="2400" dirty="0"/>
              <a:t>.</a:t>
            </a:r>
            <a:endParaRPr lang="sl-SI" sz="2400" dirty="0"/>
          </a:p>
          <a:p>
            <a:pPr algn="just"/>
            <a:endParaRPr lang="sl-SI" dirty="0"/>
          </a:p>
          <a:p>
            <a:pPr algn="just"/>
            <a:endParaRPr lang="sl-SI" dirty="0"/>
          </a:p>
          <a:p>
            <a:pPr algn="just"/>
            <a:r>
              <a:rPr lang="sl-SI" sz="2400" i="1" dirty="0"/>
              <a:t>*</a:t>
            </a:r>
            <a:r>
              <a:rPr lang="pl-PL" sz="2400" i="1" dirty="0"/>
              <a:t>več o uporabi teh tehnologij bo pojasnjeno v modulu 3.</a:t>
            </a:r>
            <a:endParaRPr lang="en-US" dirty="0"/>
          </a:p>
        </p:txBody>
      </p:sp>
    </p:spTree>
    <p:extLst>
      <p:ext uri="{BB962C8B-B14F-4D97-AF65-F5344CB8AC3E}">
        <p14:creationId xmlns:p14="http://schemas.microsoft.com/office/powerpoint/2010/main" val="2501103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183067-30DE-458F-99D1-A1A724E4BDB9}"/>
              </a:ext>
            </a:extLst>
          </p:cNvPr>
          <p:cNvSpPr>
            <a:spLocks noGrp="1"/>
          </p:cNvSpPr>
          <p:nvPr>
            <p:ph type="sldNum" sz="quarter" idx="14"/>
          </p:nvPr>
        </p:nvSpPr>
        <p:spPr/>
        <p:txBody>
          <a:bodyPr/>
          <a:lstStyle/>
          <a:p>
            <a:fld id="{9C527BFA-2C0E-4CEC-B6A5-913A56FEF4B4}" type="slidenum">
              <a:rPr lang="fr-CA" smtClean="0"/>
              <a:pPr/>
              <a:t>31</a:t>
            </a:fld>
            <a:endParaRPr lang="fr-CA" dirty="0"/>
          </a:p>
        </p:txBody>
      </p:sp>
      <p:sp>
        <p:nvSpPr>
          <p:cNvPr id="6" name="Segnaposto testo 5">
            <a:extLst>
              <a:ext uri="{FF2B5EF4-FFF2-40B4-BE49-F238E27FC236}">
                <a16:creationId xmlns:a16="http://schemas.microsoft.com/office/drawing/2014/main" id="{3B125AB6-E314-094B-9E09-FAF687263E8A}"/>
              </a:ext>
            </a:extLst>
          </p:cNvPr>
          <p:cNvSpPr>
            <a:spLocks noGrp="1"/>
          </p:cNvSpPr>
          <p:nvPr>
            <p:ph type="body" sz="quarter" idx="17"/>
          </p:nvPr>
        </p:nvSpPr>
        <p:spPr>
          <a:xfrm>
            <a:off x="465668" y="963168"/>
            <a:ext cx="11260666" cy="5166699"/>
          </a:xfrm>
        </p:spPr>
        <p:txBody>
          <a:bodyPr/>
          <a:lstStyle/>
          <a:p>
            <a:pPr lvl="0">
              <a:buClr>
                <a:schemeClr val="dk1"/>
              </a:buClr>
              <a:buSzPts val="1100"/>
            </a:pPr>
            <a:endParaRPr lang="en-US" sz="2000" dirty="0"/>
          </a:p>
          <a:p>
            <a:pPr lvl="0">
              <a:buClr>
                <a:schemeClr val="dk1"/>
              </a:buClr>
              <a:buSzPts val="1100"/>
            </a:pPr>
            <a:r>
              <a:rPr lang="pl-PL" dirty="0"/>
              <a:t>Ta premik je povezan z </a:t>
            </a:r>
            <a:r>
              <a:rPr lang="en-US" dirty="0" err="1">
                <a:solidFill>
                  <a:srgbClr val="E43794"/>
                </a:solidFill>
              </a:rPr>
              <a:t>vse</a:t>
            </a:r>
            <a:r>
              <a:rPr lang="en-US" dirty="0">
                <a:solidFill>
                  <a:srgbClr val="E43794"/>
                </a:solidFill>
              </a:rPr>
              <a:t> </a:t>
            </a:r>
            <a:r>
              <a:rPr lang="en-US" dirty="0" err="1">
                <a:solidFill>
                  <a:srgbClr val="E43794"/>
                </a:solidFill>
              </a:rPr>
              <a:t>večjim</a:t>
            </a:r>
            <a:r>
              <a:rPr lang="en-US" dirty="0">
                <a:solidFill>
                  <a:srgbClr val="E43794"/>
                </a:solidFill>
              </a:rPr>
              <a:t> </a:t>
            </a:r>
            <a:r>
              <a:rPr lang="en-US" dirty="0" err="1">
                <a:solidFill>
                  <a:srgbClr val="E43794"/>
                </a:solidFill>
              </a:rPr>
              <a:t>povpraševanjem</a:t>
            </a:r>
            <a:r>
              <a:rPr lang="en-US" dirty="0">
                <a:solidFill>
                  <a:srgbClr val="E43794"/>
                </a:solidFill>
              </a:rPr>
              <a:t> </a:t>
            </a:r>
            <a:r>
              <a:rPr lang="en-US" dirty="0" err="1">
                <a:solidFill>
                  <a:srgbClr val="E43794"/>
                </a:solidFill>
              </a:rPr>
              <a:t>občinstva</a:t>
            </a:r>
            <a:r>
              <a:rPr lang="en-US" dirty="0">
                <a:solidFill>
                  <a:srgbClr val="E43794"/>
                </a:solidFill>
              </a:rPr>
              <a:t> po </a:t>
            </a:r>
            <a:r>
              <a:rPr lang="en-US" dirty="0" err="1">
                <a:solidFill>
                  <a:srgbClr val="E43794"/>
                </a:solidFill>
              </a:rPr>
              <a:t>doživetjih</a:t>
            </a:r>
            <a:r>
              <a:rPr lang="en-US" dirty="0"/>
              <a:t>, </a:t>
            </a:r>
            <a:r>
              <a:rPr lang="en-US" dirty="0" err="1"/>
              <a:t>zlasti</a:t>
            </a:r>
            <a:r>
              <a:rPr lang="en-US" dirty="0"/>
              <a:t> </a:t>
            </a:r>
            <a:r>
              <a:rPr lang="en-US" dirty="0" err="1"/>
              <a:t>mlajših</a:t>
            </a:r>
            <a:r>
              <a:rPr lang="en-US" dirty="0"/>
              <a:t> </a:t>
            </a:r>
            <a:r>
              <a:rPr lang="en-US" dirty="0" err="1"/>
              <a:t>generacij</a:t>
            </a:r>
            <a:r>
              <a:rPr lang="en-US" dirty="0"/>
              <a:t>, ki </a:t>
            </a:r>
            <a:r>
              <a:rPr lang="en-US" dirty="0" err="1"/>
              <a:t>vse</a:t>
            </a:r>
            <a:r>
              <a:rPr lang="en-US" dirty="0"/>
              <a:t> </a:t>
            </a:r>
            <a:r>
              <a:rPr lang="en-US" dirty="0" err="1"/>
              <a:t>bolj</a:t>
            </a:r>
            <a:r>
              <a:rPr lang="en-US" dirty="0"/>
              <a:t> </a:t>
            </a:r>
            <a:r>
              <a:rPr lang="en-US" dirty="0" err="1"/>
              <a:t>iščejo</a:t>
            </a:r>
            <a:r>
              <a:rPr lang="en-US" dirty="0"/>
              <a:t> </a:t>
            </a:r>
            <a:r>
              <a:rPr lang="en-US" dirty="0" err="1">
                <a:solidFill>
                  <a:srgbClr val="E43794"/>
                </a:solidFill>
              </a:rPr>
              <a:t>kombinacije</a:t>
            </a:r>
            <a:r>
              <a:rPr lang="en-US" dirty="0">
                <a:solidFill>
                  <a:srgbClr val="E43794"/>
                </a:solidFill>
              </a:rPr>
              <a:t> </a:t>
            </a:r>
            <a:r>
              <a:rPr lang="en-US" dirty="0" err="1">
                <a:solidFill>
                  <a:srgbClr val="E43794"/>
                </a:solidFill>
              </a:rPr>
              <a:t>umetnosti</a:t>
            </a:r>
            <a:r>
              <a:rPr lang="en-US" dirty="0">
                <a:solidFill>
                  <a:srgbClr val="E43794"/>
                </a:solidFill>
              </a:rPr>
              <a:t> in </a:t>
            </a:r>
            <a:r>
              <a:rPr lang="en-US" dirty="0" err="1">
                <a:solidFill>
                  <a:srgbClr val="E43794"/>
                </a:solidFill>
              </a:rPr>
              <a:t>zabave</a:t>
            </a:r>
            <a:r>
              <a:rPr lang="en-US" dirty="0">
                <a:solidFill>
                  <a:srgbClr val="E43794"/>
                </a:solidFill>
              </a:rPr>
              <a:t> </a:t>
            </a:r>
            <a:r>
              <a:rPr lang="en-US" dirty="0" err="1"/>
              <a:t>ter</a:t>
            </a:r>
            <a:r>
              <a:rPr lang="en-US" dirty="0"/>
              <a:t> </a:t>
            </a:r>
            <a:r>
              <a:rPr lang="sl-SI" dirty="0"/>
              <a:t>obogatenih izkušnjah</a:t>
            </a:r>
            <a:r>
              <a:rPr lang="en-US" dirty="0"/>
              <a:t>, ki </a:t>
            </a:r>
            <a:r>
              <a:rPr lang="en-US" dirty="0" err="1"/>
              <a:t>jih</a:t>
            </a:r>
            <a:r>
              <a:rPr lang="en-US" dirty="0"/>
              <a:t> </a:t>
            </a:r>
            <a:r>
              <a:rPr lang="en-US" dirty="0" err="1"/>
              <a:t>omogočajo</a:t>
            </a:r>
            <a:r>
              <a:rPr lang="en-US" dirty="0"/>
              <a:t> </a:t>
            </a:r>
            <a:r>
              <a:rPr lang="en-US" dirty="0" err="1"/>
              <a:t>digitalne</a:t>
            </a:r>
            <a:r>
              <a:rPr lang="en-US" dirty="0"/>
              <a:t> </a:t>
            </a:r>
            <a:r>
              <a:rPr lang="en-US" dirty="0" err="1"/>
              <a:t>tehnologije</a:t>
            </a:r>
            <a:r>
              <a:rPr lang="en-US" dirty="0"/>
              <a:t>. </a:t>
            </a:r>
            <a:r>
              <a:rPr lang="sl-SI" dirty="0"/>
              <a:t>Glede na</a:t>
            </a:r>
            <a:r>
              <a:rPr lang="en-US" dirty="0"/>
              <a:t> </a:t>
            </a:r>
            <a:r>
              <a:rPr lang="en-US" dirty="0" err="1"/>
              <a:t>nedavn</a:t>
            </a:r>
            <a:r>
              <a:rPr lang="sl-SI" dirty="0"/>
              <a:t>o</a:t>
            </a:r>
            <a:r>
              <a:rPr lang="en-US" dirty="0"/>
              <a:t> </a:t>
            </a:r>
            <a:r>
              <a:rPr lang="en-US" dirty="0" err="1"/>
              <a:t>analiz</a:t>
            </a:r>
            <a:r>
              <a:rPr lang="sl-SI" dirty="0"/>
              <a:t>o -</a:t>
            </a:r>
            <a:r>
              <a:rPr lang="en-US" dirty="0"/>
              <a:t> </a:t>
            </a:r>
            <a:r>
              <a:rPr lang="en-US" u="sng" dirty="0">
                <a:solidFill>
                  <a:srgbClr val="1155CC"/>
                </a:solidFill>
                <a:hlinkClick r:id="rId2">
                  <a:extLst>
                    <a:ext uri="{A12FA001-AC4F-418D-AE19-62706E023703}">
                      <ahyp:hlinkClr xmlns:ahyp="http://schemas.microsoft.com/office/drawing/2018/hyperlinkcolor" val="tx"/>
                    </a:ext>
                  </a:extLst>
                </a:hlinkClick>
              </a:rPr>
              <a:t>Euromonitor analysis</a:t>
            </a:r>
            <a:r>
              <a:rPr lang="en-US" dirty="0"/>
              <a:t> </a:t>
            </a:r>
            <a:r>
              <a:rPr lang="en-US" dirty="0" err="1">
                <a:highlight>
                  <a:srgbClr val="FFFFFF"/>
                </a:highlight>
              </a:rPr>
              <a:t>imajo</a:t>
            </a:r>
            <a:r>
              <a:rPr lang="en-US" dirty="0">
                <a:highlight>
                  <a:srgbClr val="FFFFFF"/>
                </a:highlight>
              </a:rPr>
              <a:t> </a:t>
            </a:r>
            <a:r>
              <a:rPr lang="en-US" dirty="0" err="1">
                <a:highlight>
                  <a:srgbClr val="FFFFFF"/>
                </a:highlight>
              </a:rPr>
              <a:t>milenijci</a:t>
            </a:r>
            <a:r>
              <a:rPr lang="en-US" dirty="0">
                <a:highlight>
                  <a:srgbClr val="FFFFFF"/>
                </a:highlight>
              </a:rPr>
              <a:t> in </a:t>
            </a:r>
            <a:r>
              <a:rPr lang="en-US" dirty="0" err="1">
                <a:highlight>
                  <a:srgbClr val="FFFFFF"/>
                </a:highlight>
              </a:rPr>
              <a:t>generacija</a:t>
            </a:r>
            <a:r>
              <a:rPr lang="en-US" dirty="0">
                <a:highlight>
                  <a:srgbClr val="FFFFFF"/>
                </a:highlight>
              </a:rPr>
              <a:t> Z </a:t>
            </a:r>
            <a:r>
              <a:rPr lang="en-US" dirty="0" err="1">
                <a:highlight>
                  <a:srgbClr val="FFFFFF"/>
                </a:highlight>
              </a:rPr>
              <a:t>visoka</a:t>
            </a:r>
            <a:r>
              <a:rPr lang="en-US" dirty="0">
                <a:highlight>
                  <a:srgbClr val="FFFFFF"/>
                </a:highlight>
              </a:rPr>
              <a:t> </a:t>
            </a:r>
            <a:r>
              <a:rPr lang="en-US" dirty="0" err="1">
                <a:highlight>
                  <a:srgbClr val="FFFFFF"/>
                </a:highlight>
              </a:rPr>
              <a:t>pričakovanja</a:t>
            </a:r>
            <a:r>
              <a:rPr lang="en-US" dirty="0">
                <a:highlight>
                  <a:srgbClr val="FFFFFF"/>
                </a:highlight>
              </a:rPr>
              <a:t> glede </a:t>
            </a:r>
            <a:r>
              <a:rPr lang="en-US" dirty="0" err="1">
                <a:highlight>
                  <a:srgbClr val="FFFFFF"/>
                </a:highlight>
              </a:rPr>
              <a:t>tehnologije</a:t>
            </a:r>
            <a:r>
              <a:rPr lang="en-US" dirty="0">
                <a:highlight>
                  <a:srgbClr val="FFFFFF"/>
                </a:highlight>
              </a:rPr>
              <a:t> in </a:t>
            </a:r>
            <a:r>
              <a:rPr lang="en-US" dirty="0" err="1">
                <a:highlight>
                  <a:srgbClr val="FFFFFF"/>
                </a:highlight>
              </a:rPr>
              <a:t>inovacij</a:t>
            </a:r>
            <a:r>
              <a:rPr lang="en-US" dirty="0">
                <a:highlight>
                  <a:srgbClr val="FFFFFF"/>
                </a:highlight>
              </a:rPr>
              <a:t> </a:t>
            </a:r>
            <a:r>
              <a:rPr lang="en-US" dirty="0" err="1">
                <a:highlight>
                  <a:srgbClr val="FFFFFF"/>
                </a:highlight>
              </a:rPr>
              <a:t>ter</a:t>
            </a:r>
            <a:r>
              <a:rPr lang="en-US" dirty="0">
                <a:highlight>
                  <a:srgbClr val="FFFFFF"/>
                </a:highlight>
              </a:rPr>
              <a:t> </a:t>
            </a:r>
            <a:r>
              <a:rPr lang="en-US" dirty="0" err="1">
                <a:highlight>
                  <a:srgbClr val="FFFFFF"/>
                </a:highlight>
              </a:rPr>
              <a:t>vedno</a:t>
            </a:r>
            <a:r>
              <a:rPr lang="en-US" dirty="0">
                <a:highlight>
                  <a:srgbClr val="FFFFFF"/>
                </a:highlight>
              </a:rPr>
              <a:t> </a:t>
            </a:r>
            <a:r>
              <a:rPr lang="en-US" dirty="0" err="1">
                <a:highlight>
                  <a:srgbClr val="FFFFFF"/>
                </a:highlight>
              </a:rPr>
              <a:t>bolj</a:t>
            </a:r>
            <a:r>
              <a:rPr lang="en-US" dirty="0">
                <a:highlight>
                  <a:srgbClr val="FFFFFF"/>
                </a:highlight>
              </a:rPr>
              <a:t> </a:t>
            </a:r>
            <a:r>
              <a:rPr lang="en-US" dirty="0" err="1">
                <a:highlight>
                  <a:srgbClr val="FFFFFF"/>
                </a:highlight>
              </a:rPr>
              <a:t>cenijo</a:t>
            </a:r>
            <a:r>
              <a:rPr lang="en-US" dirty="0">
                <a:highlight>
                  <a:srgbClr val="FFFFFF"/>
                </a:highlight>
              </a:rPr>
              <a:t> </a:t>
            </a:r>
            <a:r>
              <a:rPr lang="sl-SI" dirty="0">
                <a:highlight>
                  <a:srgbClr val="FFFFFF"/>
                </a:highlight>
              </a:rPr>
              <a:t>izkušnje</a:t>
            </a:r>
            <a:r>
              <a:rPr lang="en-US" dirty="0">
                <a:highlight>
                  <a:srgbClr val="FFFFFF"/>
                </a:highlight>
              </a:rPr>
              <a:t> </a:t>
            </a:r>
            <a:r>
              <a:rPr lang="en-US" dirty="0" err="1">
                <a:highlight>
                  <a:srgbClr val="FFFFFF"/>
                </a:highlight>
              </a:rPr>
              <a:t>kot</a:t>
            </a:r>
            <a:r>
              <a:rPr lang="en-US" dirty="0">
                <a:highlight>
                  <a:srgbClr val="FFFFFF"/>
                </a:highlight>
              </a:rPr>
              <a:t> </a:t>
            </a:r>
            <a:r>
              <a:rPr lang="en-US" dirty="0" err="1">
                <a:highlight>
                  <a:srgbClr val="FFFFFF"/>
                </a:highlight>
              </a:rPr>
              <a:t>stvari</a:t>
            </a:r>
            <a:r>
              <a:rPr lang="en-US" dirty="0">
                <a:highlight>
                  <a:srgbClr val="FFFFFF"/>
                </a:highlight>
              </a:rPr>
              <a:t>.</a:t>
            </a:r>
            <a:r>
              <a:rPr lang="en-US" dirty="0"/>
              <a:t> </a:t>
            </a:r>
            <a:r>
              <a:rPr lang="en-US" dirty="0">
                <a:solidFill>
                  <a:srgbClr val="E43794"/>
                </a:solidFill>
              </a:rPr>
              <a:t>78% </a:t>
            </a:r>
            <a:r>
              <a:rPr lang="en-US" dirty="0" err="1"/>
              <a:t>jih</a:t>
            </a:r>
            <a:r>
              <a:rPr lang="en-US" dirty="0"/>
              <a:t> </a:t>
            </a:r>
            <a:r>
              <a:rPr lang="en-US" dirty="0" err="1"/>
              <a:t>pravi</a:t>
            </a:r>
            <a:r>
              <a:rPr lang="en-US" dirty="0"/>
              <a:t>, da bi </a:t>
            </a:r>
            <a:r>
              <a:rPr lang="en-US" dirty="0" err="1"/>
              <a:t>raje</a:t>
            </a:r>
            <a:r>
              <a:rPr lang="en-US" dirty="0"/>
              <a:t> </a:t>
            </a:r>
            <a:r>
              <a:rPr lang="en-US" dirty="0" err="1"/>
              <a:t>porabili</a:t>
            </a:r>
            <a:r>
              <a:rPr lang="en-US" dirty="0"/>
              <a:t> denar za </a:t>
            </a:r>
            <a:r>
              <a:rPr lang="sl-SI" dirty="0"/>
              <a:t>izkušnjo</a:t>
            </a:r>
            <a:r>
              <a:rPr lang="en-US" dirty="0"/>
              <a:t> </a:t>
            </a:r>
            <a:r>
              <a:rPr lang="en-US" dirty="0" err="1"/>
              <a:t>ali</a:t>
            </a:r>
            <a:r>
              <a:rPr lang="en-US" dirty="0"/>
              <a:t> </a:t>
            </a:r>
            <a:r>
              <a:rPr lang="en-US" dirty="0" err="1"/>
              <a:t>dogodek</a:t>
            </a:r>
            <a:r>
              <a:rPr lang="en-US" dirty="0"/>
              <a:t> </a:t>
            </a:r>
            <a:r>
              <a:rPr lang="en-US" dirty="0" err="1"/>
              <a:t>kot</a:t>
            </a:r>
            <a:r>
              <a:rPr lang="en-US" dirty="0"/>
              <a:t> za </a:t>
            </a:r>
            <a:r>
              <a:rPr lang="en-US" dirty="0" err="1"/>
              <a:t>nakup</a:t>
            </a:r>
            <a:r>
              <a:rPr lang="en-US" dirty="0"/>
              <a:t> </a:t>
            </a:r>
            <a:r>
              <a:rPr lang="en-US" dirty="0" err="1"/>
              <a:t>želene</a:t>
            </a:r>
            <a:r>
              <a:rPr lang="en-US" dirty="0"/>
              <a:t> </a:t>
            </a:r>
            <a:r>
              <a:rPr lang="en-US" dirty="0" err="1"/>
              <a:t>stvari</a:t>
            </a:r>
            <a:r>
              <a:rPr lang="en-US" dirty="0"/>
              <a:t>.</a:t>
            </a:r>
          </a:p>
          <a:p>
            <a:pPr lvl="0">
              <a:buClr>
                <a:schemeClr val="dk1"/>
              </a:buClr>
              <a:buSzPts val="1100"/>
            </a:pPr>
            <a:endParaRPr lang="en-US" dirty="0"/>
          </a:p>
          <a:p>
            <a:pPr lvl="0">
              <a:buClr>
                <a:schemeClr val="dk1"/>
              </a:buClr>
              <a:buSzPts val="1100"/>
            </a:pPr>
            <a:r>
              <a:rPr lang="en-US" dirty="0"/>
              <a:t>Ta </a:t>
            </a:r>
            <a:r>
              <a:rPr lang="en-US" dirty="0" err="1"/>
              <a:t>razvojna</a:t>
            </a:r>
            <a:r>
              <a:rPr lang="en-US" dirty="0"/>
              <a:t> </a:t>
            </a:r>
            <a:r>
              <a:rPr lang="en-US" dirty="0" err="1"/>
              <a:t>faza</a:t>
            </a:r>
            <a:r>
              <a:rPr lang="en-US" dirty="0"/>
              <a:t> je </a:t>
            </a:r>
            <a:r>
              <a:rPr lang="en-US" dirty="0" err="1"/>
              <a:t>zato</a:t>
            </a:r>
            <a:r>
              <a:rPr lang="en-US" dirty="0"/>
              <a:t> </a:t>
            </a:r>
            <a:r>
              <a:rPr lang="en-US" dirty="0" err="1"/>
              <a:t>odlična</a:t>
            </a:r>
            <a:r>
              <a:rPr lang="en-US" dirty="0"/>
              <a:t> </a:t>
            </a:r>
            <a:r>
              <a:rPr lang="en-US" dirty="0" err="1"/>
              <a:t>priložnost</a:t>
            </a:r>
            <a:r>
              <a:rPr lang="en-US" dirty="0"/>
              <a:t> za </a:t>
            </a:r>
            <a:r>
              <a:rPr lang="en-US" dirty="0" err="1"/>
              <a:t>kulturne</a:t>
            </a:r>
            <a:r>
              <a:rPr lang="en-US" dirty="0"/>
              <a:t> </a:t>
            </a:r>
            <a:r>
              <a:rPr lang="en-US" dirty="0" err="1"/>
              <a:t>ustanove</a:t>
            </a:r>
            <a:r>
              <a:rPr lang="en-US" dirty="0"/>
              <a:t>, da </a:t>
            </a:r>
            <a:r>
              <a:rPr lang="en-US" dirty="0" err="1"/>
              <a:t>eksperimentirajo</a:t>
            </a:r>
            <a:r>
              <a:rPr lang="en-US" dirty="0"/>
              <a:t> z </a:t>
            </a:r>
            <a:r>
              <a:rPr lang="en-US" dirty="0" err="1"/>
              <a:t>novimi</a:t>
            </a:r>
            <a:r>
              <a:rPr lang="en-US" dirty="0"/>
              <a:t> </a:t>
            </a:r>
            <a:r>
              <a:rPr lang="en-US" dirty="0" err="1"/>
              <a:t>izdelki</a:t>
            </a:r>
            <a:r>
              <a:rPr lang="en-US" dirty="0"/>
              <a:t> in </a:t>
            </a:r>
            <a:r>
              <a:rPr lang="en-US" dirty="0" err="1"/>
              <a:t>formati</a:t>
            </a:r>
            <a:r>
              <a:rPr lang="en-US" dirty="0"/>
              <a:t>, ki bi </a:t>
            </a:r>
            <a:r>
              <a:rPr lang="en-US" dirty="0" err="1"/>
              <a:t>morali</a:t>
            </a:r>
            <a:r>
              <a:rPr lang="en-US" dirty="0"/>
              <a:t> </a:t>
            </a:r>
            <a:r>
              <a:rPr lang="en-US" dirty="0" err="1"/>
              <a:t>postati</a:t>
            </a:r>
            <a:r>
              <a:rPr lang="en-US" dirty="0"/>
              <a:t> </a:t>
            </a:r>
            <a:r>
              <a:rPr lang="en-US" dirty="0" err="1"/>
              <a:t>stalnica</a:t>
            </a:r>
            <a:r>
              <a:rPr lang="en-US" dirty="0"/>
              <a:t> </a:t>
            </a:r>
            <a:r>
              <a:rPr lang="en-US" dirty="0" err="1"/>
              <a:t>njihovih</a:t>
            </a:r>
            <a:r>
              <a:rPr lang="en-US" dirty="0"/>
              <a:t> </a:t>
            </a:r>
            <a:r>
              <a:rPr lang="en-US" dirty="0" err="1"/>
              <a:t>programov</a:t>
            </a:r>
            <a:r>
              <a:rPr lang="en-US" dirty="0"/>
              <a:t>, </a:t>
            </a:r>
            <a:r>
              <a:rPr lang="en-US" dirty="0">
                <a:solidFill>
                  <a:srgbClr val="E43794"/>
                </a:solidFill>
              </a:rPr>
              <a:t>da bi </a:t>
            </a:r>
            <a:r>
              <a:rPr lang="en-US" dirty="0" err="1">
                <a:solidFill>
                  <a:srgbClr val="E43794"/>
                </a:solidFill>
              </a:rPr>
              <a:t>ostali</a:t>
            </a:r>
            <a:r>
              <a:rPr lang="en-US" dirty="0">
                <a:solidFill>
                  <a:srgbClr val="E43794"/>
                </a:solidFill>
              </a:rPr>
              <a:t> </a:t>
            </a:r>
            <a:r>
              <a:rPr lang="en-US" dirty="0" err="1">
                <a:solidFill>
                  <a:srgbClr val="E43794"/>
                </a:solidFill>
              </a:rPr>
              <a:t>pomembni</a:t>
            </a:r>
            <a:r>
              <a:rPr lang="en-US" dirty="0">
                <a:solidFill>
                  <a:srgbClr val="E43794"/>
                </a:solidFill>
              </a:rPr>
              <a:t> in </a:t>
            </a:r>
            <a:r>
              <a:rPr lang="en-US" dirty="0" err="1">
                <a:solidFill>
                  <a:srgbClr val="E43794"/>
                </a:solidFill>
              </a:rPr>
              <a:t>povečali</a:t>
            </a:r>
            <a:r>
              <a:rPr lang="en-US" dirty="0">
                <a:solidFill>
                  <a:srgbClr val="E43794"/>
                </a:solidFill>
              </a:rPr>
              <a:t> </a:t>
            </a:r>
            <a:r>
              <a:rPr lang="en-US" dirty="0" err="1">
                <a:solidFill>
                  <a:srgbClr val="E43794"/>
                </a:solidFill>
              </a:rPr>
              <a:t>zanimanje</a:t>
            </a:r>
            <a:r>
              <a:rPr lang="en-US" dirty="0">
                <a:solidFill>
                  <a:srgbClr val="E43794"/>
                </a:solidFill>
              </a:rPr>
              <a:t> </a:t>
            </a:r>
            <a:r>
              <a:rPr lang="en-US" dirty="0" err="1">
                <a:solidFill>
                  <a:srgbClr val="E43794"/>
                </a:solidFill>
              </a:rPr>
              <a:t>občinstva</a:t>
            </a:r>
            <a:r>
              <a:rPr lang="en-US" dirty="0">
                <a:solidFill>
                  <a:srgbClr val="E43794"/>
                </a:solidFill>
              </a:rPr>
              <a:t>.</a:t>
            </a:r>
            <a:endParaRPr lang="en-US" dirty="0">
              <a:solidFill>
                <a:srgbClr val="E43794"/>
              </a:solidFill>
              <a:highlight>
                <a:srgbClr val="FFFFFF"/>
              </a:highlight>
            </a:endParaRPr>
          </a:p>
        </p:txBody>
      </p:sp>
    </p:spTree>
    <p:extLst>
      <p:ext uri="{BB962C8B-B14F-4D97-AF65-F5344CB8AC3E}">
        <p14:creationId xmlns:p14="http://schemas.microsoft.com/office/powerpoint/2010/main" val="332684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32</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589671"/>
            <a:ext cx="7735886" cy="631527"/>
          </a:xfrm>
        </p:spPr>
        <p:txBody>
          <a:bodyPr/>
          <a:lstStyle/>
          <a:p>
            <a:r>
              <a:rPr lang="sl-SI" sz="4000" dirty="0"/>
              <a:t>Razširjena</a:t>
            </a:r>
            <a:r>
              <a:rPr lang="en-US" sz="4000" dirty="0"/>
              <a:t> </a:t>
            </a:r>
            <a:r>
              <a:rPr lang="en-US" sz="4000" dirty="0" err="1"/>
              <a:t>kulturna</a:t>
            </a:r>
            <a:r>
              <a:rPr lang="en-US" sz="4000" dirty="0"/>
              <a:t> </a:t>
            </a:r>
            <a:r>
              <a:rPr lang="en-US" sz="4000" dirty="0" err="1"/>
              <a:t>izkušnja</a:t>
            </a:r>
            <a:endParaRPr lang="en-US" sz="44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112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2B768B-D2BA-425B-9236-CF53624D061E}"/>
              </a:ext>
            </a:extLst>
          </p:cNvPr>
          <p:cNvSpPr>
            <a:spLocks noGrp="1"/>
          </p:cNvSpPr>
          <p:nvPr>
            <p:ph type="sldNum" sz="quarter" idx="14"/>
          </p:nvPr>
        </p:nvSpPr>
        <p:spPr/>
        <p:txBody>
          <a:bodyPr/>
          <a:lstStyle/>
          <a:p>
            <a:fld id="{9C527BFA-2C0E-4CEC-B6A5-913A56FEF4B4}" type="slidenum">
              <a:rPr lang="fr-CA" smtClean="0"/>
              <a:pPr/>
              <a:t>33</a:t>
            </a:fld>
            <a:endParaRPr lang="fr-CA" dirty="0"/>
          </a:p>
        </p:txBody>
      </p:sp>
      <p:sp>
        <p:nvSpPr>
          <p:cNvPr id="4" name="Text Placeholder 3">
            <a:extLst>
              <a:ext uri="{FF2B5EF4-FFF2-40B4-BE49-F238E27FC236}">
                <a16:creationId xmlns:a16="http://schemas.microsoft.com/office/drawing/2014/main" id="{6327B245-C4E2-4EAE-A3EE-4A02B715CAEB}"/>
              </a:ext>
            </a:extLst>
          </p:cNvPr>
          <p:cNvSpPr>
            <a:spLocks noGrp="1"/>
          </p:cNvSpPr>
          <p:nvPr>
            <p:ph type="body" sz="quarter" idx="15"/>
          </p:nvPr>
        </p:nvSpPr>
        <p:spPr/>
        <p:txBody>
          <a:bodyPr/>
          <a:lstStyle/>
          <a:p>
            <a:r>
              <a:rPr lang="sl-SI" dirty="0"/>
              <a:t>Razširjena</a:t>
            </a:r>
            <a:r>
              <a:rPr lang="en-US" dirty="0"/>
              <a:t> </a:t>
            </a:r>
            <a:r>
              <a:rPr lang="en-US" dirty="0" err="1"/>
              <a:t>kulturna</a:t>
            </a:r>
            <a:r>
              <a:rPr lang="en-US" dirty="0"/>
              <a:t> </a:t>
            </a:r>
            <a:r>
              <a:rPr lang="en-US" dirty="0" err="1"/>
              <a:t>izkušnja</a:t>
            </a:r>
            <a:endParaRPr lang="el-GR" dirty="0"/>
          </a:p>
        </p:txBody>
      </p:sp>
      <p:sp>
        <p:nvSpPr>
          <p:cNvPr id="5" name="Text Placeholder 4">
            <a:extLst>
              <a:ext uri="{FF2B5EF4-FFF2-40B4-BE49-F238E27FC236}">
                <a16:creationId xmlns:a16="http://schemas.microsoft.com/office/drawing/2014/main" id="{64A776BC-22E6-4A95-B882-ADD54A19729C}"/>
              </a:ext>
            </a:extLst>
          </p:cNvPr>
          <p:cNvSpPr>
            <a:spLocks noGrp="1"/>
          </p:cNvSpPr>
          <p:nvPr>
            <p:ph type="body" sz="quarter" idx="19"/>
          </p:nvPr>
        </p:nvSpPr>
        <p:spPr>
          <a:xfrm>
            <a:off x="307693" y="2758013"/>
            <a:ext cx="11260666" cy="3921067"/>
          </a:xfrm>
        </p:spPr>
        <p:txBody>
          <a:bodyPr/>
          <a:lstStyle/>
          <a:p>
            <a:pPr lvl="0">
              <a:buClr>
                <a:schemeClr val="dk1"/>
              </a:buClr>
              <a:buSzPts val="1100"/>
            </a:pPr>
            <a:r>
              <a:rPr lang="en-US" sz="2000" dirty="0" err="1"/>
              <a:t>Ključna</a:t>
            </a:r>
            <a:r>
              <a:rPr lang="en-US" sz="2000" dirty="0"/>
              <a:t> </a:t>
            </a:r>
            <a:r>
              <a:rPr lang="en-US" sz="2000" dirty="0" err="1"/>
              <a:t>strategija</a:t>
            </a:r>
            <a:r>
              <a:rPr lang="en-US" sz="2000" dirty="0"/>
              <a:t> za </a:t>
            </a:r>
            <a:r>
              <a:rPr lang="en-US" sz="2000" dirty="0" err="1"/>
              <a:t>razvoj</a:t>
            </a:r>
            <a:r>
              <a:rPr lang="en-US" sz="2000" dirty="0"/>
              <a:t> </a:t>
            </a:r>
            <a:r>
              <a:rPr lang="en-US" sz="2000" dirty="0" err="1"/>
              <a:t>kulturnih</a:t>
            </a:r>
            <a:r>
              <a:rPr lang="en-US" sz="2000" dirty="0"/>
              <a:t> </a:t>
            </a:r>
            <a:r>
              <a:rPr lang="en-US" sz="2000" dirty="0" err="1"/>
              <a:t>programov</a:t>
            </a:r>
            <a:r>
              <a:rPr lang="en-US" sz="2000" dirty="0"/>
              <a:t> in </a:t>
            </a:r>
            <a:r>
              <a:rPr lang="en-US" sz="2000" dirty="0" err="1"/>
              <a:t>širjenje</a:t>
            </a:r>
            <a:r>
              <a:rPr lang="en-US" sz="2000" dirty="0"/>
              <a:t> </a:t>
            </a:r>
            <a:r>
              <a:rPr lang="en-US" sz="2000" dirty="0" err="1"/>
              <a:t>občinstva</a:t>
            </a:r>
            <a:r>
              <a:rPr lang="en-US" sz="2000" dirty="0"/>
              <a:t> s </a:t>
            </a:r>
            <a:r>
              <a:rPr lang="en-US" sz="2000" dirty="0" err="1"/>
              <a:t>pomočjo</a:t>
            </a:r>
            <a:r>
              <a:rPr lang="en-US" sz="2000" dirty="0"/>
              <a:t> </a:t>
            </a:r>
            <a:r>
              <a:rPr lang="en-US" sz="2000" dirty="0" err="1"/>
              <a:t>digitalnih</a:t>
            </a:r>
            <a:r>
              <a:rPr lang="en-US" sz="2000" dirty="0"/>
              <a:t> </a:t>
            </a:r>
            <a:r>
              <a:rPr lang="en-US" sz="2000" dirty="0" err="1"/>
              <a:t>tehnologij</a:t>
            </a:r>
            <a:r>
              <a:rPr lang="en-US" sz="2000" dirty="0"/>
              <a:t> </a:t>
            </a:r>
            <a:r>
              <a:rPr lang="en-US" sz="2000" dirty="0" err="1"/>
              <a:t>bo</a:t>
            </a:r>
            <a:r>
              <a:rPr lang="en-US" sz="2000" dirty="0"/>
              <a:t> </a:t>
            </a:r>
            <a:r>
              <a:rPr lang="en-US" sz="2000" dirty="0" err="1">
                <a:solidFill>
                  <a:srgbClr val="E43794"/>
                </a:solidFill>
              </a:rPr>
              <a:t>ustvarjanje</a:t>
            </a:r>
            <a:r>
              <a:rPr lang="en-US" sz="2000" dirty="0">
                <a:solidFill>
                  <a:srgbClr val="E43794"/>
                </a:solidFill>
              </a:rPr>
              <a:t> </a:t>
            </a:r>
            <a:r>
              <a:rPr lang="en-US" sz="2000" dirty="0" err="1">
                <a:solidFill>
                  <a:srgbClr val="E43794"/>
                </a:solidFill>
              </a:rPr>
              <a:t>izkušenj</a:t>
            </a:r>
            <a:r>
              <a:rPr lang="en-US" sz="2000" dirty="0">
                <a:solidFill>
                  <a:srgbClr val="E43794"/>
                </a:solidFill>
              </a:rPr>
              <a:t>, </a:t>
            </a:r>
            <a:r>
              <a:rPr lang="en-US" sz="2000" dirty="0" err="1">
                <a:solidFill>
                  <a:srgbClr val="E43794"/>
                </a:solidFill>
              </a:rPr>
              <a:t>razširjenih</a:t>
            </a:r>
            <a:r>
              <a:rPr lang="en-US" sz="2000" dirty="0">
                <a:solidFill>
                  <a:srgbClr val="E43794"/>
                </a:solidFill>
              </a:rPr>
              <a:t> v </a:t>
            </a:r>
            <a:r>
              <a:rPr lang="en-US" sz="2000" dirty="0" err="1">
                <a:solidFill>
                  <a:srgbClr val="E43794"/>
                </a:solidFill>
              </a:rPr>
              <a:t>času</a:t>
            </a:r>
            <a:r>
              <a:rPr lang="en-US" sz="2000" dirty="0">
                <a:solidFill>
                  <a:srgbClr val="E43794"/>
                </a:solidFill>
              </a:rPr>
              <a:t> in </a:t>
            </a:r>
            <a:r>
              <a:rPr lang="en-US" sz="2000" dirty="0" err="1">
                <a:solidFill>
                  <a:srgbClr val="E43794"/>
                </a:solidFill>
              </a:rPr>
              <a:t>prostoru</a:t>
            </a:r>
            <a:r>
              <a:rPr lang="en-US" sz="2000" dirty="0"/>
              <a:t>, ki ne </a:t>
            </a:r>
            <a:r>
              <a:rPr lang="en-US" sz="2000" dirty="0" err="1"/>
              <a:t>bodo</a:t>
            </a:r>
            <a:r>
              <a:rPr lang="en-US" sz="2000" dirty="0"/>
              <a:t> </a:t>
            </a:r>
            <a:r>
              <a:rPr lang="en-US" sz="2000" dirty="0" err="1"/>
              <a:t>več</a:t>
            </a:r>
            <a:r>
              <a:rPr lang="en-US" sz="2000" dirty="0"/>
              <a:t> </a:t>
            </a:r>
            <a:r>
              <a:rPr lang="en-US" sz="2000" dirty="0" err="1"/>
              <a:t>omejene</a:t>
            </a:r>
            <a:r>
              <a:rPr lang="en-US" sz="2000" dirty="0"/>
              <a:t> </a:t>
            </a:r>
            <a:r>
              <a:rPr lang="en-US" sz="2000" dirty="0" err="1"/>
              <a:t>na</a:t>
            </a:r>
            <a:r>
              <a:rPr lang="en-US" sz="2000" dirty="0"/>
              <a:t> </a:t>
            </a:r>
            <a:r>
              <a:rPr lang="en-US" sz="2000" dirty="0" err="1"/>
              <a:t>fizične</a:t>
            </a:r>
            <a:r>
              <a:rPr lang="en-US" sz="2000" dirty="0"/>
              <a:t> </a:t>
            </a:r>
            <a:r>
              <a:rPr lang="en-US" sz="2000" dirty="0" err="1"/>
              <a:t>obiske</a:t>
            </a:r>
            <a:r>
              <a:rPr lang="en-US" sz="2000" dirty="0"/>
              <a:t>, </a:t>
            </a:r>
            <a:r>
              <a:rPr lang="en-US" sz="2000" dirty="0" err="1"/>
              <a:t>temveč</a:t>
            </a:r>
            <a:r>
              <a:rPr lang="en-US" sz="2000" dirty="0"/>
              <a:t> </a:t>
            </a:r>
            <a:r>
              <a:rPr lang="en-US" sz="2000" dirty="0" err="1"/>
              <a:t>bodo</a:t>
            </a:r>
            <a:r>
              <a:rPr lang="en-US" sz="2000" dirty="0"/>
              <a:t> </a:t>
            </a:r>
            <a:r>
              <a:rPr lang="en-US" sz="2000" dirty="0" err="1"/>
              <a:t>dostopne</a:t>
            </a:r>
            <a:r>
              <a:rPr lang="en-US" sz="2000" dirty="0"/>
              <a:t> </a:t>
            </a:r>
            <a:r>
              <a:rPr lang="en-US" sz="2000" dirty="0" err="1"/>
              <a:t>tudi</a:t>
            </a:r>
            <a:r>
              <a:rPr lang="en-US" sz="2000" dirty="0"/>
              <a:t> pred, po in </a:t>
            </a:r>
            <a:r>
              <a:rPr lang="en-US" sz="2000" dirty="0" err="1"/>
              <a:t>neodvisno</a:t>
            </a:r>
            <a:r>
              <a:rPr lang="en-US" sz="2000" dirty="0"/>
              <a:t> od </a:t>
            </a:r>
            <a:r>
              <a:rPr lang="en-US" sz="2000" dirty="0" err="1"/>
              <a:t>izkušnje</a:t>
            </a:r>
            <a:r>
              <a:rPr lang="en-US" sz="2000" dirty="0"/>
              <a:t> </a:t>
            </a:r>
            <a:r>
              <a:rPr lang="en-US" sz="2000" dirty="0" err="1"/>
              <a:t>na</a:t>
            </a:r>
            <a:r>
              <a:rPr lang="en-US" sz="2000" dirty="0"/>
              <a:t> </a:t>
            </a:r>
            <a:r>
              <a:rPr lang="en-US" sz="2000" dirty="0" err="1"/>
              <a:t>kraju</a:t>
            </a:r>
            <a:r>
              <a:rPr lang="en-US" sz="2000" dirty="0"/>
              <a:t> </a:t>
            </a:r>
            <a:r>
              <a:rPr lang="en-US" sz="2000" dirty="0" err="1"/>
              <a:t>samem</a:t>
            </a:r>
            <a:r>
              <a:rPr lang="en-US" sz="2000" dirty="0"/>
              <a:t>. </a:t>
            </a:r>
            <a:endParaRPr lang="en-US" sz="2000" dirty="0">
              <a:latin typeface="Avenir"/>
              <a:cs typeface="Poppins"/>
            </a:endParaRPr>
          </a:p>
          <a:p>
            <a:pPr>
              <a:buSzPts val="1100"/>
            </a:pPr>
            <a:endParaRPr lang="en-US" sz="2000" dirty="0">
              <a:latin typeface="Avenir"/>
              <a:cs typeface="Poppins"/>
            </a:endParaRPr>
          </a:p>
          <a:p>
            <a:pPr>
              <a:buSzPts val="1100"/>
            </a:pPr>
            <a:endParaRPr lang="en-US" sz="2000" dirty="0">
              <a:latin typeface="Avenir"/>
              <a:cs typeface="Poppins"/>
            </a:endParaRPr>
          </a:p>
          <a:p>
            <a:pPr>
              <a:buSzPts val="1100"/>
            </a:pPr>
            <a:endParaRPr lang="en-US" sz="2000" dirty="0">
              <a:latin typeface="Avenir"/>
              <a:cs typeface="Poppins"/>
            </a:endParaRPr>
          </a:p>
          <a:p>
            <a:pPr>
              <a:buSzPts val="1100"/>
            </a:pPr>
            <a:endParaRPr lang="en-US" sz="2000" dirty="0">
              <a:latin typeface="Avenir"/>
              <a:cs typeface="Poppins"/>
            </a:endParaRPr>
          </a:p>
          <a:p>
            <a:pPr>
              <a:buSzPts val="1100"/>
            </a:pPr>
            <a:endParaRPr lang="en-US" sz="2000" dirty="0">
              <a:latin typeface="Avenir"/>
              <a:cs typeface="Poppins"/>
            </a:endParaRPr>
          </a:p>
          <a:p>
            <a:pPr>
              <a:buSzPts val="1100"/>
            </a:pPr>
            <a:endParaRPr lang="en-US" sz="2000" dirty="0">
              <a:latin typeface="Avenir"/>
              <a:cs typeface="Poppins"/>
            </a:endParaRPr>
          </a:p>
          <a:p>
            <a:pPr lvl="0">
              <a:buSzPts val="1100"/>
            </a:pPr>
            <a:endParaRPr lang="sl-SI" sz="2000" dirty="0">
              <a:latin typeface="Avenir"/>
              <a:cs typeface="Poppins"/>
            </a:endParaRPr>
          </a:p>
          <a:p>
            <a:pPr lvl="0">
              <a:buSzPts val="1100"/>
            </a:pPr>
            <a:r>
              <a:rPr lang="en-US" sz="2000" dirty="0">
                <a:latin typeface="Avenir"/>
                <a:cs typeface="Poppins"/>
              </a:rPr>
              <a:t>Nova </a:t>
            </a:r>
            <a:r>
              <a:rPr lang="en-US" sz="2000" dirty="0" err="1">
                <a:latin typeface="Avenir"/>
                <a:cs typeface="Poppins"/>
              </a:rPr>
              <a:t>kulturna</a:t>
            </a:r>
            <a:r>
              <a:rPr lang="en-US" sz="2000" dirty="0">
                <a:latin typeface="Avenir"/>
                <a:cs typeface="Poppins"/>
              </a:rPr>
              <a:t> </a:t>
            </a:r>
            <a:r>
              <a:rPr lang="en-US" sz="2000" dirty="0" err="1">
                <a:latin typeface="Avenir"/>
                <a:cs typeface="Poppins"/>
              </a:rPr>
              <a:t>doživetja</a:t>
            </a:r>
            <a:r>
              <a:rPr lang="en-US" sz="2000" dirty="0">
                <a:latin typeface="Avenir"/>
                <a:cs typeface="Poppins"/>
              </a:rPr>
              <a:t> se </a:t>
            </a:r>
            <a:r>
              <a:rPr lang="en-US" sz="2000" dirty="0" err="1">
                <a:latin typeface="Avenir"/>
                <a:cs typeface="Poppins"/>
              </a:rPr>
              <a:t>bodo</a:t>
            </a:r>
            <a:r>
              <a:rPr lang="en-US" sz="2000" dirty="0">
                <a:latin typeface="Avenir"/>
                <a:cs typeface="Poppins"/>
              </a:rPr>
              <a:t> </a:t>
            </a:r>
            <a:r>
              <a:rPr lang="en-US" sz="2000" dirty="0" err="1">
                <a:latin typeface="Avenir"/>
                <a:cs typeface="Poppins"/>
              </a:rPr>
              <a:t>začela</a:t>
            </a:r>
            <a:r>
              <a:rPr lang="en-US" sz="2000" dirty="0">
                <a:latin typeface="Avenir"/>
                <a:cs typeface="Poppins"/>
              </a:rPr>
              <a:t> </a:t>
            </a:r>
            <a:r>
              <a:rPr lang="en-US" sz="2000" dirty="0" err="1">
                <a:latin typeface="Avenir"/>
                <a:cs typeface="Poppins"/>
              </a:rPr>
              <a:t>doma</a:t>
            </a:r>
            <a:r>
              <a:rPr lang="en-US" sz="2000" dirty="0">
                <a:latin typeface="Avenir"/>
                <a:cs typeface="Poppins"/>
              </a:rPr>
              <a:t> s </a:t>
            </a:r>
            <a:r>
              <a:rPr lang="en-US" sz="2000" dirty="0" err="1">
                <a:latin typeface="Avenir"/>
                <a:cs typeface="Poppins"/>
              </a:rPr>
              <a:t>spletnim</a:t>
            </a:r>
            <a:r>
              <a:rPr lang="en-US" sz="2000" dirty="0">
                <a:latin typeface="Avenir"/>
                <a:cs typeface="Poppins"/>
              </a:rPr>
              <a:t> </a:t>
            </a:r>
            <a:r>
              <a:rPr lang="en-US" sz="2000" dirty="0" err="1">
                <a:latin typeface="Avenir"/>
                <a:cs typeface="Poppins"/>
              </a:rPr>
              <a:t>posredovanjem</a:t>
            </a:r>
            <a:r>
              <a:rPr lang="en-US" sz="2000" dirty="0">
                <a:latin typeface="Avenir"/>
                <a:cs typeface="Poppins"/>
              </a:rPr>
              <a:t> </a:t>
            </a:r>
            <a:r>
              <a:rPr lang="en-US" sz="2000" dirty="0" err="1">
                <a:latin typeface="Avenir"/>
                <a:cs typeface="Poppins"/>
              </a:rPr>
              <a:t>zabavnih</a:t>
            </a:r>
            <a:r>
              <a:rPr lang="en-US" sz="2000" dirty="0">
                <a:latin typeface="Avenir"/>
                <a:cs typeface="Poppins"/>
              </a:rPr>
              <a:t> in </a:t>
            </a:r>
            <a:r>
              <a:rPr lang="en-US" sz="2000" dirty="0" err="1">
                <a:latin typeface="Avenir"/>
                <a:cs typeface="Poppins"/>
              </a:rPr>
              <a:t>izobraževalnih</a:t>
            </a:r>
            <a:r>
              <a:rPr lang="en-US" sz="2000" dirty="0">
                <a:latin typeface="Avenir"/>
                <a:cs typeface="Poppins"/>
              </a:rPr>
              <a:t> </a:t>
            </a:r>
            <a:r>
              <a:rPr lang="en-US" sz="2000" dirty="0" err="1">
                <a:latin typeface="Avenir"/>
                <a:cs typeface="Poppins"/>
              </a:rPr>
              <a:t>vsebin</a:t>
            </a:r>
            <a:r>
              <a:rPr lang="en-US" sz="2000" dirty="0">
                <a:latin typeface="Avenir"/>
                <a:cs typeface="Poppins"/>
              </a:rPr>
              <a:t> </a:t>
            </a:r>
            <a:r>
              <a:rPr lang="en-US" sz="2000" dirty="0" err="1">
                <a:latin typeface="Avenir"/>
                <a:cs typeface="Poppins"/>
              </a:rPr>
              <a:t>ter</a:t>
            </a:r>
            <a:r>
              <a:rPr lang="en-US" sz="2000" dirty="0">
                <a:latin typeface="Avenir"/>
                <a:cs typeface="Poppins"/>
              </a:rPr>
              <a:t> </a:t>
            </a:r>
            <a:r>
              <a:rPr lang="en-US" sz="2000" dirty="0" err="1">
                <a:latin typeface="Avenir"/>
                <a:cs typeface="Poppins"/>
              </a:rPr>
              <a:t>načrtovanjem</a:t>
            </a:r>
            <a:r>
              <a:rPr lang="en-US" sz="2000" dirty="0">
                <a:latin typeface="Avenir"/>
                <a:cs typeface="Poppins"/>
              </a:rPr>
              <a:t> in </a:t>
            </a:r>
            <a:r>
              <a:rPr lang="en-US" sz="2000" dirty="0" err="1">
                <a:latin typeface="Avenir"/>
                <a:cs typeface="Poppins"/>
              </a:rPr>
              <a:t>pripravo</a:t>
            </a:r>
            <a:r>
              <a:rPr lang="en-US" sz="2000" dirty="0">
                <a:latin typeface="Avenir"/>
                <a:cs typeface="Poppins"/>
              </a:rPr>
              <a:t> </a:t>
            </a:r>
            <a:r>
              <a:rPr lang="en-US" sz="2000" dirty="0" err="1">
                <a:latin typeface="Avenir"/>
                <a:cs typeface="Poppins"/>
              </a:rPr>
              <a:t>fizičnega</a:t>
            </a:r>
            <a:r>
              <a:rPr lang="en-US" sz="2000" dirty="0">
                <a:latin typeface="Avenir"/>
                <a:cs typeface="Poppins"/>
              </a:rPr>
              <a:t> </a:t>
            </a:r>
            <a:r>
              <a:rPr lang="en-US" sz="2000" dirty="0" err="1">
                <a:latin typeface="Avenir"/>
                <a:cs typeface="Poppins"/>
              </a:rPr>
              <a:t>obiska</a:t>
            </a:r>
            <a:r>
              <a:rPr lang="en-US" sz="2000" dirty="0">
                <a:latin typeface="Avenir"/>
                <a:cs typeface="Poppins"/>
              </a:rPr>
              <a:t>, </a:t>
            </a:r>
            <a:r>
              <a:rPr lang="en-US" sz="2000" dirty="0" err="1">
                <a:latin typeface="Avenir"/>
                <a:cs typeface="Poppins"/>
              </a:rPr>
              <a:t>nadaljevala</a:t>
            </a:r>
            <a:r>
              <a:rPr lang="en-US" sz="2000" dirty="0">
                <a:latin typeface="Avenir"/>
                <a:cs typeface="Poppins"/>
              </a:rPr>
              <a:t> pa se </a:t>
            </a:r>
            <a:r>
              <a:rPr lang="en-US" sz="2000" dirty="0" err="1">
                <a:latin typeface="Avenir"/>
                <a:cs typeface="Poppins"/>
              </a:rPr>
              <a:t>bodo</a:t>
            </a:r>
            <a:r>
              <a:rPr lang="en-US" sz="2000" dirty="0">
                <a:latin typeface="Avenir"/>
                <a:cs typeface="Poppins"/>
              </a:rPr>
              <a:t> </a:t>
            </a:r>
            <a:r>
              <a:rPr lang="en-US" sz="2000" dirty="0" err="1">
                <a:latin typeface="Avenir"/>
                <a:cs typeface="Poppins"/>
              </a:rPr>
              <a:t>na</a:t>
            </a:r>
            <a:r>
              <a:rPr lang="en-US" sz="2000" dirty="0">
                <a:latin typeface="Avenir"/>
                <a:cs typeface="Poppins"/>
              </a:rPr>
              <a:t> </a:t>
            </a:r>
            <a:r>
              <a:rPr lang="en-US" sz="2000" dirty="0" err="1">
                <a:latin typeface="Avenir"/>
                <a:cs typeface="Poppins"/>
              </a:rPr>
              <a:t>kraju</a:t>
            </a:r>
            <a:r>
              <a:rPr lang="en-US" sz="2000" dirty="0">
                <a:latin typeface="Avenir"/>
                <a:cs typeface="Poppins"/>
              </a:rPr>
              <a:t> </a:t>
            </a:r>
            <a:r>
              <a:rPr lang="en-US" sz="2000" dirty="0" err="1">
                <a:latin typeface="Avenir"/>
                <a:cs typeface="Poppins"/>
              </a:rPr>
              <a:t>samem</a:t>
            </a:r>
            <a:r>
              <a:rPr lang="en-US" sz="2000" dirty="0">
                <a:latin typeface="Avenir"/>
                <a:cs typeface="Poppins"/>
              </a:rPr>
              <a:t>, </a:t>
            </a:r>
            <a:r>
              <a:rPr lang="en-US" sz="2000" dirty="0" err="1">
                <a:latin typeface="Avenir"/>
                <a:cs typeface="Poppins"/>
              </a:rPr>
              <a:t>kjer</a:t>
            </a:r>
            <a:r>
              <a:rPr lang="en-US" sz="2000" dirty="0">
                <a:latin typeface="Avenir"/>
                <a:cs typeface="Poppins"/>
              </a:rPr>
              <a:t> </a:t>
            </a:r>
            <a:r>
              <a:rPr lang="en-US" sz="2000" dirty="0" err="1">
                <a:latin typeface="Avenir"/>
                <a:cs typeface="Poppins"/>
              </a:rPr>
              <a:t>bo</a:t>
            </a:r>
            <a:r>
              <a:rPr lang="en-US" sz="2000" dirty="0">
                <a:latin typeface="Avenir"/>
                <a:cs typeface="Poppins"/>
              </a:rPr>
              <a:t> </a:t>
            </a:r>
            <a:r>
              <a:rPr lang="en-US" sz="2000" dirty="0" err="1">
                <a:latin typeface="Avenir"/>
                <a:cs typeface="Poppins"/>
              </a:rPr>
              <a:t>digitalni</a:t>
            </a:r>
            <a:r>
              <a:rPr lang="en-US" sz="2000" dirty="0">
                <a:latin typeface="Avenir"/>
                <a:cs typeface="Poppins"/>
              </a:rPr>
              <a:t> element </a:t>
            </a:r>
            <a:r>
              <a:rPr lang="en-US" sz="2000" dirty="0" err="1">
                <a:latin typeface="Avenir"/>
                <a:cs typeface="Poppins"/>
              </a:rPr>
              <a:t>služil</a:t>
            </a:r>
            <a:r>
              <a:rPr lang="en-US" sz="2000" dirty="0">
                <a:latin typeface="Avenir"/>
                <a:cs typeface="Poppins"/>
              </a:rPr>
              <a:t> </a:t>
            </a:r>
            <a:r>
              <a:rPr lang="en-US" sz="2000" dirty="0" err="1">
                <a:latin typeface="Avenir"/>
                <a:cs typeface="Poppins"/>
              </a:rPr>
              <a:t>navigaciji</a:t>
            </a:r>
            <a:r>
              <a:rPr lang="en-US" sz="2000" dirty="0">
                <a:latin typeface="Avenir"/>
                <a:cs typeface="Poppins"/>
              </a:rPr>
              <a:t>, </a:t>
            </a:r>
            <a:r>
              <a:rPr lang="en-US" sz="2000" dirty="0" err="1">
                <a:latin typeface="Avenir"/>
                <a:cs typeface="Poppins"/>
              </a:rPr>
              <a:t>učenju</a:t>
            </a:r>
            <a:r>
              <a:rPr lang="en-US" sz="2000" dirty="0">
                <a:latin typeface="Avenir"/>
                <a:cs typeface="Poppins"/>
              </a:rPr>
              <a:t> in </a:t>
            </a:r>
            <a:r>
              <a:rPr lang="en-US" sz="2000" dirty="0" err="1">
                <a:latin typeface="Avenir"/>
                <a:cs typeface="Poppins"/>
              </a:rPr>
              <a:t>izmenjavi</a:t>
            </a:r>
            <a:r>
              <a:rPr lang="en-US" sz="2000" dirty="0">
                <a:latin typeface="Avenir"/>
                <a:cs typeface="Poppins"/>
              </a:rPr>
              <a:t> </a:t>
            </a:r>
            <a:r>
              <a:rPr lang="en-US" sz="2000" dirty="0" err="1">
                <a:latin typeface="Avenir"/>
                <a:cs typeface="Poppins"/>
              </a:rPr>
              <a:t>izkušenj</a:t>
            </a:r>
            <a:r>
              <a:rPr lang="en-US" sz="2000" dirty="0">
                <a:latin typeface="Avenir"/>
                <a:cs typeface="Poppins"/>
              </a:rPr>
              <a:t>, </a:t>
            </a:r>
            <a:r>
              <a:rPr lang="en-US" sz="2000" dirty="0" err="1">
                <a:latin typeface="Avenir"/>
                <a:cs typeface="Poppins"/>
              </a:rPr>
              <a:t>lahko</a:t>
            </a:r>
            <a:r>
              <a:rPr lang="en-US" sz="2000" dirty="0">
                <a:latin typeface="Avenir"/>
                <a:cs typeface="Poppins"/>
              </a:rPr>
              <a:t> pa </a:t>
            </a:r>
            <a:r>
              <a:rPr lang="en-US" sz="2000" dirty="0" err="1">
                <a:latin typeface="Avenir"/>
                <a:cs typeface="Poppins"/>
              </a:rPr>
              <a:t>bodo</a:t>
            </a:r>
            <a:r>
              <a:rPr lang="en-US" sz="2000" dirty="0">
                <a:latin typeface="Avenir"/>
                <a:cs typeface="Poppins"/>
              </a:rPr>
              <a:t> </a:t>
            </a:r>
            <a:r>
              <a:rPr lang="en-US" sz="2000" dirty="0" err="1">
                <a:latin typeface="Avenir"/>
                <a:cs typeface="Poppins"/>
              </a:rPr>
              <a:t>vključevala</a:t>
            </a:r>
            <a:r>
              <a:rPr lang="en-US" sz="2000" dirty="0">
                <a:latin typeface="Avenir"/>
                <a:cs typeface="Poppins"/>
              </a:rPr>
              <a:t> </a:t>
            </a:r>
            <a:r>
              <a:rPr lang="en-US" sz="2000" dirty="0" err="1">
                <a:latin typeface="Avenir"/>
                <a:cs typeface="Poppins"/>
              </a:rPr>
              <a:t>tudi</a:t>
            </a:r>
            <a:r>
              <a:rPr lang="en-US" sz="2000" dirty="0">
                <a:latin typeface="Avenir"/>
                <a:cs typeface="Poppins"/>
              </a:rPr>
              <a:t> </a:t>
            </a:r>
            <a:r>
              <a:rPr lang="en-US" sz="2000" dirty="0" err="1">
                <a:latin typeface="Avenir"/>
                <a:cs typeface="Poppins"/>
              </a:rPr>
              <a:t>nakupovanje</a:t>
            </a:r>
            <a:r>
              <a:rPr lang="en-US" sz="2000" dirty="0">
                <a:latin typeface="Avenir"/>
                <a:cs typeface="Poppins"/>
              </a:rPr>
              <a:t> </a:t>
            </a:r>
            <a:r>
              <a:rPr lang="en-US" sz="2000" dirty="0" err="1">
                <a:latin typeface="Avenir"/>
                <a:cs typeface="Poppins"/>
              </a:rPr>
              <a:t>kulturnih</a:t>
            </a:r>
            <a:r>
              <a:rPr lang="en-US" sz="2000" dirty="0">
                <a:latin typeface="Avenir"/>
                <a:cs typeface="Poppins"/>
              </a:rPr>
              <a:t> </a:t>
            </a:r>
            <a:r>
              <a:rPr lang="en-US" sz="2000" dirty="0" err="1">
                <a:latin typeface="Avenir"/>
                <a:cs typeface="Poppins"/>
              </a:rPr>
              <a:t>izdelkov</a:t>
            </a:r>
            <a:r>
              <a:rPr lang="en-US" sz="2000" dirty="0">
                <a:latin typeface="Avenir"/>
                <a:cs typeface="Poppins"/>
              </a:rPr>
              <a:t> </a:t>
            </a:r>
            <a:r>
              <a:rPr lang="en-US" sz="2000" dirty="0" err="1">
                <a:latin typeface="Avenir"/>
                <a:cs typeface="Poppins"/>
              </a:rPr>
              <a:t>tako</a:t>
            </a:r>
            <a:r>
              <a:rPr lang="en-US" sz="2000" dirty="0">
                <a:latin typeface="Avenir"/>
                <a:cs typeface="Poppins"/>
              </a:rPr>
              <a:t> </a:t>
            </a:r>
            <a:r>
              <a:rPr lang="en-US" sz="2000" dirty="0" err="1">
                <a:latin typeface="Avenir"/>
                <a:cs typeface="Poppins"/>
              </a:rPr>
              <a:t>na</a:t>
            </a:r>
            <a:r>
              <a:rPr lang="en-US" sz="2000" dirty="0">
                <a:latin typeface="Avenir"/>
                <a:cs typeface="Poppins"/>
              </a:rPr>
              <a:t> </a:t>
            </a:r>
            <a:r>
              <a:rPr lang="en-US" sz="2000" dirty="0" err="1">
                <a:latin typeface="Avenir"/>
                <a:cs typeface="Poppins"/>
              </a:rPr>
              <a:t>spletu</a:t>
            </a:r>
            <a:r>
              <a:rPr lang="en-US" sz="2000" dirty="0">
                <a:latin typeface="Avenir"/>
                <a:cs typeface="Poppins"/>
              </a:rPr>
              <a:t> </a:t>
            </a:r>
            <a:r>
              <a:rPr lang="en-US" sz="2000" dirty="0" err="1">
                <a:latin typeface="Avenir"/>
                <a:cs typeface="Poppins"/>
              </a:rPr>
              <a:t>kot</a:t>
            </a:r>
            <a:r>
              <a:rPr lang="en-US" sz="2000" dirty="0">
                <a:latin typeface="Avenir"/>
                <a:cs typeface="Poppins"/>
              </a:rPr>
              <a:t> </a:t>
            </a:r>
            <a:r>
              <a:rPr lang="en-US" sz="2000" dirty="0" err="1">
                <a:latin typeface="Avenir"/>
                <a:cs typeface="Poppins"/>
              </a:rPr>
              <a:t>zunaj</a:t>
            </a:r>
            <a:r>
              <a:rPr lang="en-US" sz="2000" dirty="0">
                <a:latin typeface="Avenir"/>
                <a:cs typeface="Poppins"/>
              </a:rPr>
              <a:t> </a:t>
            </a:r>
            <a:r>
              <a:rPr lang="en-US" sz="2000" dirty="0" err="1">
                <a:latin typeface="Avenir"/>
                <a:cs typeface="Poppins"/>
              </a:rPr>
              <a:t>njega</a:t>
            </a:r>
            <a:r>
              <a:rPr lang="en-US" sz="2000" dirty="0">
                <a:latin typeface="Avenir"/>
                <a:cs typeface="Poppins"/>
              </a:rPr>
              <a:t>, </a:t>
            </a:r>
            <a:r>
              <a:rPr lang="en-US" sz="2000" dirty="0" err="1">
                <a:latin typeface="Avenir"/>
                <a:cs typeface="Poppins"/>
              </a:rPr>
              <a:t>kar</a:t>
            </a:r>
            <a:r>
              <a:rPr lang="en-US" sz="2000" dirty="0">
                <a:latin typeface="Avenir"/>
                <a:cs typeface="Poppins"/>
              </a:rPr>
              <a:t> </a:t>
            </a:r>
            <a:r>
              <a:rPr lang="en-US" sz="2000" dirty="0" err="1">
                <a:latin typeface="Avenir"/>
                <a:cs typeface="Poppins"/>
              </a:rPr>
              <a:t>pomeni</a:t>
            </a:r>
            <a:r>
              <a:rPr lang="en-US" sz="2000" dirty="0">
                <a:latin typeface="Avenir"/>
                <a:cs typeface="Poppins"/>
              </a:rPr>
              <a:t> </a:t>
            </a:r>
            <a:r>
              <a:rPr lang="en-US" sz="2000" dirty="0" err="1">
                <a:latin typeface="Avenir"/>
                <a:cs typeface="Poppins"/>
              </a:rPr>
              <a:t>celovit</a:t>
            </a:r>
            <a:r>
              <a:rPr lang="en-US" sz="2000" dirty="0">
                <a:latin typeface="Avenir"/>
                <a:cs typeface="Poppins"/>
              </a:rPr>
              <a:t> </a:t>
            </a:r>
            <a:r>
              <a:rPr lang="en-US" sz="2000" dirty="0" err="1">
                <a:latin typeface="Avenir"/>
                <a:cs typeface="Poppins"/>
              </a:rPr>
              <a:t>pristop</a:t>
            </a:r>
            <a:r>
              <a:rPr lang="en-US" sz="2000" dirty="0">
                <a:latin typeface="Avenir"/>
                <a:cs typeface="Poppins"/>
              </a:rPr>
              <a:t> </a:t>
            </a:r>
            <a:r>
              <a:rPr lang="en-US" sz="2000" dirty="0" err="1">
                <a:latin typeface="Avenir"/>
                <a:cs typeface="Poppins"/>
              </a:rPr>
              <a:t>na</a:t>
            </a:r>
            <a:r>
              <a:rPr lang="en-US" sz="2000" dirty="0">
                <a:latin typeface="Avenir"/>
                <a:cs typeface="Poppins"/>
              </a:rPr>
              <a:t> </a:t>
            </a:r>
            <a:r>
              <a:rPr lang="en-US" sz="2000" dirty="0" err="1">
                <a:latin typeface="Avenir"/>
                <a:cs typeface="Poppins"/>
              </a:rPr>
              <a:t>več</a:t>
            </a:r>
            <a:r>
              <a:rPr lang="en-US" sz="2000" dirty="0">
                <a:latin typeface="Avenir"/>
                <a:cs typeface="Poppins"/>
              </a:rPr>
              <a:t> </a:t>
            </a:r>
            <a:r>
              <a:rPr lang="en-US" sz="2000" dirty="0" err="1">
                <a:latin typeface="Avenir"/>
                <a:cs typeface="Poppins"/>
              </a:rPr>
              <a:t>platformah</a:t>
            </a:r>
            <a:r>
              <a:rPr lang="sl-SI" sz="2000" dirty="0">
                <a:latin typeface="Avenir"/>
                <a:cs typeface="Poppins"/>
              </a:rPr>
              <a:t> - </a:t>
            </a:r>
            <a:r>
              <a:rPr lang="en-US" sz="2000" dirty="0">
                <a:latin typeface="Avenir"/>
                <a:cs typeface="Poppins"/>
              </a:rPr>
              <a:t>“</a:t>
            </a:r>
            <a:r>
              <a:rPr lang="en-US" sz="2000" u="sng" dirty="0">
                <a:solidFill>
                  <a:srgbClr val="1155CC"/>
                </a:solidFill>
                <a:latin typeface="Avenir"/>
                <a:cs typeface="Poppins"/>
                <a:hlinkClick r:id="rId2">
                  <a:extLst>
                    <a:ext uri="{A12FA001-AC4F-418D-AE19-62706E023703}">
                      <ahyp:hlinkClr xmlns:ahyp="http://schemas.microsoft.com/office/drawing/2018/hyperlinkcolor" val="tx"/>
                    </a:ext>
                  </a:extLst>
                </a:hlinkClick>
              </a:rPr>
              <a:t>multi-platform approach</a:t>
            </a:r>
            <a:r>
              <a:rPr lang="en-US" sz="2000" dirty="0">
                <a:latin typeface="Avenir"/>
                <a:cs typeface="Poppins"/>
              </a:rPr>
              <a:t>”.</a:t>
            </a:r>
            <a:endParaRPr lang="en-US" sz="2000" dirty="0"/>
          </a:p>
          <a:p>
            <a:pPr lvl="0">
              <a:buClr>
                <a:schemeClr val="dk1"/>
              </a:buClr>
              <a:buSzPts val="1100"/>
            </a:pPr>
            <a:endParaRPr lang="en-US" sz="1800" dirty="0"/>
          </a:p>
          <a:p>
            <a:endParaRPr lang="el-GR" sz="1800" dirty="0"/>
          </a:p>
        </p:txBody>
      </p:sp>
      <p:sp>
        <p:nvSpPr>
          <p:cNvPr id="9" name="Google Shape;558;p50">
            <a:extLst>
              <a:ext uri="{FF2B5EF4-FFF2-40B4-BE49-F238E27FC236}">
                <a16:creationId xmlns:a16="http://schemas.microsoft.com/office/drawing/2014/main" id="{E3865017-F5DA-48FE-B15B-3D4928FEC959}"/>
              </a:ext>
            </a:extLst>
          </p:cNvPr>
          <p:cNvSpPr txBox="1">
            <a:spLocks/>
          </p:cNvSpPr>
          <p:nvPr/>
        </p:nvSpPr>
        <p:spPr>
          <a:xfrm>
            <a:off x="465666" y="1892047"/>
            <a:ext cx="11260666" cy="6267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E43794"/>
              </a:buClr>
              <a:buSzPts val="2000"/>
              <a:buFont typeface="Arial" panose="020B0604020202020204" pitchFamily="34" charset="0"/>
              <a:buNone/>
            </a:pPr>
            <a:r>
              <a:rPr lang="en-US" sz="2400" dirty="0">
                <a:solidFill>
                  <a:srgbClr val="E43794"/>
                </a:solidFill>
                <a:latin typeface="Avenir" panose="02000503020000020003"/>
              </a:rPr>
              <a:t>Na </a:t>
            </a:r>
            <a:r>
              <a:rPr lang="en-US" sz="2400" dirty="0" err="1">
                <a:solidFill>
                  <a:srgbClr val="E43794"/>
                </a:solidFill>
                <a:latin typeface="Avenir" panose="02000503020000020003"/>
              </a:rPr>
              <a:t>kakšne</a:t>
            </a:r>
            <a:r>
              <a:rPr lang="en-US" sz="2400" dirty="0">
                <a:solidFill>
                  <a:srgbClr val="E43794"/>
                </a:solidFill>
                <a:latin typeface="Avenir" panose="02000503020000020003"/>
              </a:rPr>
              <a:t> </a:t>
            </a:r>
            <a:r>
              <a:rPr lang="en-US" sz="2400" dirty="0" err="1">
                <a:solidFill>
                  <a:srgbClr val="E43794"/>
                </a:solidFill>
                <a:latin typeface="Avenir" panose="02000503020000020003"/>
              </a:rPr>
              <a:t>načine</a:t>
            </a:r>
            <a:r>
              <a:rPr lang="en-US" sz="2400" dirty="0">
                <a:solidFill>
                  <a:srgbClr val="E43794"/>
                </a:solidFill>
                <a:latin typeface="Avenir" panose="02000503020000020003"/>
              </a:rPr>
              <a:t> se </a:t>
            </a:r>
            <a:r>
              <a:rPr lang="en-US" sz="2400" dirty="0" err="1">
                <a:solidFill>
                  <a:srgbClr val="E43794"/>
                </a:solidFill>
                <a:latin typeface="Avenir" panose="02000503020000020003"/>
              </a:rPr>
              <a:t>kultura</a:t>
            </a:r>
            <a:r>
              <a:rPr lang="en-US" sz="2400" dirty="0">
                <a:solidFill>
                  <a:srgbClr val="E43794"/>
                </a:solidFill>
                <a:latin typeface="Avenir" panose="02000503020000020003"/>
              </a:rPr>
              <a:t> in </a:t>
            </a:r>
            <a:r>
              <a:rPr lang="en-US" sz="2400" dirty="0" err="1">
                <a:solidFill>
                  <a:srgbClr val="E43794"/>
                </a:solidFill>
                <a:latin typeface="Avenir" panose="02000503020000020003"/>
              </a:rPr>
              <a:t>digitalno</a:t>
            </a:r>
            <a:r>
              <a:rPr lang="en-US" sz="2400" dirty="0">
                <a:solidFill>
                  <a:srgbClr val="E43794"/>
                </a:solidFill>
                <a:latin typeface="Avenir" panose="02000503020000020003"/>
              </a:rPr>
              <a:t> </a:t>
            </a:r>
            <a:r>
              <a:rPr lang="en-US" sz="2400" dirty="0" err="1">
                <a:solidFill>
                  <a:srgbClr val="E43794"/>
                </a:solidFill>
                <a:latin typeface="Avenir" panose="02000503020000020003"/>
              </a:rPr>
              <a:t>povezujeta</a:t>
            </a:r>
            <a:r>
              <a:rPr lang="sl-SI" sz="2400" dirty="0">
                <a:solidFill>
                  <a:srgbClr val="E43794"/>
                </a:solidFill>
                <a:latin typeface="Avenir" panose="02000503020000020003"/>
              </a:rPr>
              <a:t> za</a:t>
            </a:r>
            <a:r>
              <a:rPr lang="en-US" sz="2400" dirty="0">
                <a:solidFill>
                  <a:srgbClr val="E43794"/>
                </a:solidFill>
                <a:latin typeface="Avenir" panose="02000503020000020003"/>
              </a:rPr>
              <a:t> </a:t>
            </a:r>
            <a:r>
              <a:rPr lang="en-US" sz="2400" dirty="0" err="1">
                <a:solidFill>
                  <a:srgbClr val="E43794"/>
                </a:solidFill>
                <a:latin typeface="Avenir" panose="02000503020000020003"/>
              </a:rPr>
              <a:t>ustvar</a:t>
            </a:r>
            <a:r>
              <a:rPr lang="sl-SI" sz="2400" dirty="0" err="1">
                <a:solidFill>
                  <a:srgbClr val="E43794"/>
                </a:solidFill>
                <a:latin typeface="Avenir" panose="02000503020000020003"/>
              </a:rPr>
              <a:t>janje</a:t>
            </a:r>
            <a:r>
              <a:rPr lang="en-US" sz="2400" dirty="0">
                <a:solidFill>
                  <a:srgbClr val="E43794"/>
                </a:solidFill>
                <a:latin typeface="Avenir" panose="02000503020000020003"/>
              </a:rPr>
              <a:t> </a:t>
            </a:r>
            <a:r>
              <a:rPr lang="en-US" sz="2400" dirty="0" err="1">
                <a:solidFill>
                  <a:srgbClr val="E43794"/>
                </a:solidFill>
                <a:latin typeface="Avenir" panose="02000503020000020003"/>
              </a:rPr>
              <a:t>nov</a:t>
            </a:r>
            <a:r>
              <a:rPr lang="sl-SI" sz="2400" dirty="0">
                <a:solidFill>
                  <a:srgbClr val="E43794"/>
                </a:solidFill>
                <a:latin typeface="Avenir" panose="02000503020000020003"/>
              </a:rPr>
              <a:t>ih</a:t>
            </a:r>
            <a:r>
              <a:rPr lang="en-US" sz="2400" dirty="0">
                <a:solidFill>
                  <a:srgbClr val="E43794"/>
                </a:solidFill>
                <a:latin typeface="Avenir" panose="02000503020000020003"/>
              </a:rPr>
              <a:t> </a:t>
            </a:r>
            <a:r>
              <a:rPr lang="sl-SI" sz="2400" dirty="0">
                <a:solidFill>
                  <a:srgbClr val="E43794"/>
                </a:solidFill>
                <a:latin typeface="Avenir" panose="02000503020000020003"/>
              </a:rPr>
              <a:t>izkušenj</a:t>
            </a:r>
            <a:r>
              <a:rPr lang="en-US" sz="2400" dirty="0">
                <a:solidFill>
                  <a:srgbClr val="E43794"/>
                </a:solidFill>
                <a:latin typeface="Avenir" panose="02000503020000020003"/>
              </a:rPr>
              <a:t> za </a:t>
            </a:r>
            <a:r>
              <a:rPr lang="en-US" sz="2400" dirty="0" err="1">
                <a:solidFill>
                  <a:srgbClr val="E43794"/>
                </a:solidFill>
                <a:latin typeface="Avenir" panose="02000503020000020003"/>
              </a:rPr>
              <a:t>obiskovalce</a:t>
            </a:r>
            <a:r>
              <a:rPr lang="en-US" sz="2400" dirty="0">
                <a:solidFill>
                  <a:srgbClr val="E43794"/>
                </a:solidFill>
                <a:latin typeface="Avenir" panose="02000503020000020003"/>
              </a:rPr>
              <a:t>?</a:t>
            </a:r>
          </a:p>
        </p:txBody>
      </p:sp>
    </p:spTree>
    <p:extLst>
      <p:ext uri="{BB962C8B-B14F-4D97-AF65-F5344CB8AC3E}">
        <p14:creationId xmlns:p14="http://schemas.microsoft.com/office/powerpoint/2010/main" val="141141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34</a:t>
            </a:fld>
            <a:endParaRPr lang="fr-CA" dirty="0"/>
          </a:p>
        </p:txBody>
      </p:sp>
      <p:sp>
        <p:nvSpPr>
          <p:cNvPr id="9" name="Text Placeholder 8">
            <a:extLst>
              <a:ext uri="{FF2B5EF4-FFF2-40B4-BE49-F238E27FC236}">
                <a16:creationId xmlns:a16="http://schemas.microsoft.com/office/drawing/2014/main" id="{1D267D80-0B0A-49C1-A95C-AB1B92054838}"/>
              </a:ext>
            </a:extLst>
          </p:cNvPr>
          <p:cNvSpPr>
            <a:spLocks noGrp="1"/>
          </p:cNvSpPr>
          <p:nvPr>
            <p:ph type="body" sz="quarter" idx="19"/>
          </p:nvPr>
        </p:nvSpPr>
        <p:spPr>
          <a:xfrm>
            <a:off x="143262" y="692633"/>
            <a:ext cx="11821841" cy="5057715"/>
          </a:xfrm>
        </p:spPr>
        <p:txBody>
          <a:bodyPr/>
          <a:lstStyle/>
          <a:p>
            <a:pPr>
              <a:buClr>
                <a:schemeClr val="dk1"/>
              </a:buClr>
              <a:buSzPts val="1100"/>
            </a:pPr>
            <a:r>
              <a:rPr lang="en-US" sz="2200" dirty="0" err="1">
                <a:latin typeface="Avenir"/>
                <a:cs typeface="Poppins"/>
              </a:rPr>
              <a:t>Observatorij</a:t>
            </a:r>
            <a:r>
              <a:rPr lang="en-US" sz="2200" dirty="0">
                <a:latin typeface="Avenir"/>
                <a:cs typeface="Poppins"/>
              </a:rPr>
              <a:t> za </a:t>
            </a:r>
            <a:r>
              <a:rPr lang="en-US" sz="2200" dirty="0" err="1">
                <a:latin typeface="Avenir"/>
                <a:cs typeface="Poppins"/>
              </a:rPr>
              <a:t>digitalne</a:t>
            </a:r>
            <a:r>
              <a:rPr lang="en-US" sz="2200" dirty="0">
                <a:latin typeface="Avenir"/>
                <a:cs typeface="Poppins"/>
              </a:rPr>
              <a:t> </a:t>
            </a:r>
            <a:r>
              <a:rPr lang="en-US" sz="2200" dirty="0" err="1">
                <a:latin typeface="Avenir"/>
                <a:cs typeface="Poppins"/>
              </a:rPr>
              <a:t>inovacije</a:t>
            </a:r>
            <a:r>
              <a:rPr lang="en-US" sz="2200" dirty="0">
                <a:latin typeface="Avenir"/>
                <a:cs typeface="Poppins"/>
              </a:rPr>
              <a:t> </a:t>
            </a:r>
            <a:r>
              <a:rPr lang="en-US" sz="2200" dirty="0" err="1">
                <a:latin typeface="Avenir"/>
                <a:cs typeface="Poppins"/>
              </a:rPr>
              <a:t>na</a:t>
            </a:r>
            <a:r>
              <a:rPr lang="en-US" sz="2200" dirty="0">
                <a:latin typeface="Avenir"/>
                <a:cs typeface="Poppins"/>
              </a:rPr>
              <a:t> </a:t>
            </a:r>
            <a:r>
              <a:rPr lang="en-US" sz="2200" dirty="0" err="1">
                <a:latin typeface="Avenir"/>
                <a:cs typeface="Poppins"/>
              </a:rPr>
              <a:t>področju</a:t>
            </a:r>
            <a:r>
              <a:rPr lang="en-US" sz="2200" dirty="0">
                <a:latin typeface="Avenir"/>
                <a:cs typeface="Poppins"/>
              </a:rPr>
              <a:t> </a:t>
            </a:r>
            <a:r>
              <a:rPr lang="en-US" sz="2200" dirty="0" err="1">
                <a:latin typeface="Avenir"/>
                <a:cs typeface="Poppins"/>
              </a:rPr>
              <a:t>dediščine</a:t>
            </a:r>
            <a:r>
              <a:rPr lang="en-US" sz="2200" dirty="0">
                <a:latin typeface="Avenir"/>
                <a:cs typeface="Poppins"/>
              </a:rPr>
              <a:t> in </a:t>
            </a:r>
            <a:r>
              <a:rPr lang="en-US" sz="2200" dirty="0" err="1">
                <a:latin typeface="Avenir"/>
                <a:cs typeface="Poppins"/>
              </a:rPr>
              <a:t>kulture</a:t>
            </a:r>
            <a:r>
              <a:rPr lang="en-US" sz="2200" dirty="0">
                <a:latin typeface="Avenir"/>
                <a:cs typeface="Poppins"/>
              </a:rPr>
              <a:t> </a:t>
            </a:r>
            <a:r>
              <a:rPr lang="en-US" sz="2200" dirty="0" err="1">
                <a:latin typeface="Avenir"/>
                <a:cs typeface="Poppins"/>
              </a:rPr>
              <a:t>na</a:t>
            </a:r>
            <a:r>
              <a:rPr lang="en-US" sz="2200" dirty="0">
                <a:latin typeface="Avenir"/>
                <a:cs typeface="Poppins"/>
              </a:rPr>
              <a:t> </a:t>
            </a:r>
            <a:r>
              <a:rPr lang="en-US" sz="2200" dirty="0" err="1">
                <a:latin typeface="Avenir"/>
                <a:cs typeface="Poppins"/>
              </a:rPr>
              <a:t>Fakulteti</a:t>
            </a:r>
            <a:r>
              <a:rPr lang="en-US" sz="2200" dirty="0">
                <a:latin typeface="Avenir"/>
                <a:cs typeface="Poppins"/>
              </a:rPr>
              <a:t> za </a:t>
            </a:r>
            <a:r>
              <a:rPr lang="en-US" sz="2200" dirty="0" err="1">
                <a:latin typeface="Avenir"/>
                <a:cs typeface="Poppins"/>
              </a:rPr>
              <a:t>menedžment</a:t>
            </a:r>
            <a:r>
              <a:rPr lang="en-US" sz="2200" dirty="0">
                <a:latin typeface="Avenir"/>
                <a:cs typeface="Poppins"/>
              </a:rPr>
              <a:t> </a:t>
            </a:r>
            <a:r>
              <a:rPr lang="en-US" sz="2200" dirty="0" err="1">
                <a:latin typeface="Avenir"/>
                <a:cs typeface="Poppins"/>
              </a:rPr>
              <a:t>milanske</a:t>
            </a:r>
            <a:r>
              <a:rPr lang="en-US" sz="2200" dirty="0">
                <a:latin typeface="Avenir"/>
                <a:cs typeface="Poppins"/>
              </a:rPr>
              <a:t> </a:t>
            </a:r>
            <a:r>
              <a:rPr lang="en-US" sz="2200" dirty="0" err="1">
                <a:latin typeface="Avenir"/>
                <a:cs typeface="Poppins"/>
              </a:rPr>
              <a:t>univerze</a:t>
            </a:r>
            <a:r>
              <a:rPr lang="en-US" sz="2200" dirty="0">
                <a:latin typeface="Avenir"/>
                <a:cs typeface="Poppins"/>
              </a:rPr>
              <a:t> </a:t>
            </a:r>
            <a:r>
              <a:rPr lang="en-US" sz="2200" dirty="0" err="1">
                <a:latin typeface="Avenir"/>
                <a:cs typeface="Poppins"/>
              </a:rPr>
              <a:t>Politecnico</a:t>
            </a:r>
            <a:r>
              <a:rPr lang="en-US" sz="2200" dirty="0">
                <a:latin typeface="Avenir"/>
                <a:cs typeface="Poppins"/>
              </a:rPr>
              <a:t> di Milano je </a:t>
            </a:r>
            <a:r>
              <a:rPr lang="sl-SI" sz="2200" dirty="0">
                <a:latin typeface="Avenir"/>
                <a:cs typeface="Poppins"/>
              </a:rPr>
              <a:t>obogateno</a:t>
            </a:r>
            <a:r>
              <a:rPr lang="en-US" sz="2200" dirty="0">
                <a:latin typeface="Avenir"/>
                <a:cs typeface="Poppins"/>
              </a:rPr>
              <a:t> </a:t>
            </a:r>
            <a:r>
              <a:rPr lang="en-US" sz="2200" dirty="0" err="1">
                <a:latin typeface="Avenir"/>
                <a:cs typeface="Poppins"/>
              </a:rPr>
              <a:t>kulturno</a:t>
            </a:r>
            <a:r>
              <a:rPr lang="en-US" sz="2200" dirty="0">
                <a:latin typeface="Avenir"/>
                <a:cs typeface="Poppins"/>
              </a:rPr>
              <a:t> </a:t>
            </a:r>
            <a:r>
              <a:rPr lang="en-US" sz="2200" dirty="0" err="1">
                <a:latin typeface="Avenir"/>
                <a:cs typeface="Poppins"/>
              </a:rPr>
              <a:t>izkušnjo</a:t>
            </a:r>
            <a:r>
              <a:rPr lang="en-US" sz="2200" dirty="0">
                <a:latin typeface="Avenir"/>
                <a:cs typeface="Poppins"/>
              </a:rPr>
              <a:t> </a:t>
            </a:r>
            <a:r>
              <a:rPr lang="en-US" sz="2200" dirty="0" err="1">
                <a:latin typeface="Avenir"/>
                <a:cs typeface="Poppins"/>
              </a:rPr>
              <a:t>opisal</a:t>
            </a:r>
            <a:r>
              <a:rPr lang="en-US" sz="2200" dirty="0">
                <a:latin typeface="Avenir"/>
                <a:cs typeface="Poppins"/>
              </a:rPr>
              <a:t> </a:t>
            </a:r>
            <a:r>
              <a:rPr lang="en-US" sz="2200" dirty="0" err="1">
                <a:latin typeface="Avenir"/>
                <a:cs typeface="Poppins"/>
              </a:rPr>
              <a:t>kot</a:t>
            </a:r>
            <a:r>
              <a:rPr lang="en-US" sz="2200" dirty="0">
                <a:latin typeface="Avenir"/>
                <a:cs typeface="Poppins"/>
              </a:rPr>
              <a:t> </a:t>
            </a:r>
            <a:r>
              <a:rPr lang="en-US" sz="2200" dirty="0" err="1">
                <a:latin typeface="Avenir"/>
                <a:cs typeface="Poppins"/>
              </a:rPr>
              <a:t>izkušnjo</a:t>
            </a:r>
            <a:r>
              <a:rPr lang="en-US" sz="2200" dirty="0">
                <a:latin typeface="Avenir"/>
                <a:cs typeface="Poppins"/>
              </a:rPr>
              <a:t>, ki se </a:t>
            </a:r>
            <a:r>
              <a:rPr lang="en-US" sz="2200" dirty="0" err="1">
                <a:solidFill>
                  <a:srgbClr val="E43794"/>
                </a:solidFill>
                <a:latin typeface="Avenir"/>
                <a:cs typeface="Poppins"/>
              </a:rPr>
              <a:t>osredotoča</a:t>
            </a:r>
            <a:r>
              <a:rPr lang="en-US" sz="2200" dirty="0">
                <a:solidFill>
                  <a:srgbClr val="E43794"/>
                </a:solidFill>
                <a:latin typeface="Avenir"/>
                <a:cs typeface="Poppins"/>
              </a:rPr>
              <a:t> </a:t>
            </a:r>
            <a:r>
              <a:rPr lang="en-US" sz="2200" dirty="0" err="1">
                <a:solidFill>
                  <a:srgbClr val="E43794"/>
                </a:solidFill>
                <a:latin typeface="Avenir"/>
                <a:cs typeface="Poppins"/>
              </a:rPr>
              <a:t>na</a:t>
            </a:r>
            <a:r>
              <a:rPr lang="en-US" sz="2200" dirty="0">
                <a:solidFill>
                  <a:srgbClr val="E43794"/>
                </a:solidFill>
                <a:latin typeface="Avenir"/>
                <a:cs typeface="Poppins"/>
              </a:rPr>
              <a:t> </a:t>
            </a:r>
            <a:r>
              <a:rPr lang="en-US" sz="2200" dirty="0" err="1">
                <a:solidFill>
                  <a:srgbClr val="E43794"/>
                </a:solidFill>
                <a:latin typeface="Avenir"/>
                <a:cs typeface="Poppins"/>
              </a:rPr>
              <a:t>spreminjajoče</a:t>
            </a:r>
            <a:r>
              <a:rPr lang="en-US" sz="2200" dirty="0">
                <a:solidFill>
                  <a:srgbClr val="E43794"/>
                </a:solidFill>
                <a:latin typeface="Avenir"/>
                <a:cs typeface="Poppins"/>
              </a:rPr>
              <a:t> se </a:t>
            </a:r>
            <a:r>
              <a:rPr lang="en-US" sz="2200" dirty="0" err="1">
                <a:solidFill>
                  <a:srgbClr val="E43794"/>
                </a:solidFill>
                <a:latin typeface="Avenir"/>
                <a:cs typeface="Poppins"/>
              </a:rPr>
              <a:t>potrebe</a:t>
            </a:r>
            <a:r>
              <a:rPr lang="en-US" sz="2200" dirty="0">
                <a:solidFill>
                  <a:srgbClr val="E43794"/>
                </a:solidFill>
                <a:latin typeface="Avenir"/>
                <a:cs typeface="Poppins"/>
              </a:rPr>
              <a:t> </a:t>
            </a:r>
            <a:r>
              <a:rPr lang="en-US" sz="2200" dirty="0" err="1">
                <a:solidFill>
                  <a:srgbClr val="E43794"/>
                </a:solidFill>
                <a:latin typeface="Avenir"/>
                <a:cs typeface="Poppins"/>
              </a:rPr>
              <a:t>obiskovalcev</a:t>
            </a:r>
            <a:r>
              <a:rPr lang="en-US" sz="2200" dirty="0">
                <a:latin typeface="Avenir"/>
                <a:cs typeface="Poppins"/>
              </a:rPr>
              <a:t> in </a:t>
            </a:r>
            <a:r>
              <a:rPr lang="en-US" sz="2200" dirty="0" err="1">
                <a:latin typeface="Avenir"/>
                <a:cs typeface="Poppins"/>
              </a:rPr>
              <a:t>vključuje</a:t>
            </a:r>
            <a:r>
              <a:rPr lang="en-US" sz="2200" dirty="0">
                <a:latin typeface="Avenir"/>
                <a:cs typeface="Poppins"/>
              </a:rPr>
              <a:t> </a:t>
            </a:r>
            <a:r>
              <a:rPr lang="en-US" sz="2200" dirty="0" err="1">
                <a:latin typeface="Avenir"/>
                <a:cs typeface="Poppins"/>
              </a:rPr>
              <a:t>dodaten</a:t>
            </a:r>
            <a:r>
              <a:rPr lang="en-US" sz="2200" dirty="0">
                <a:latin typeface="Avenir"/>
                <a:cs typeface="Poppins"/>
              </a:rPr>
              <a:t> </a:t>
            </a:r>
            <a:r>
              <a:rPr lang="en-US" sz="2200" dirty="0" err="1">
                <a:latin typeface="Avenir"/>
                <a:cs typeface="Poppins"/>
              </a:rPr>
              <a:t>razmislek</a:t>
            </a:r>
            <a:r>
              <a:rPr lang="en-US" sz="2200" dirty="0">
                <a:latin typeface="Avenir"/>
                <a:cs typeface="Poppins"/>
              </a:rPr>
              <a:t> o </a:t>
            </a:r>
            <a:r>
              <a:rPr lang="en-US" sz="2200" dirty="0" err="1">
                <a:latin typeface="Avenir"/>
                <a:cs typeface="Poppins"/>
              </a:rPr>
              <a:t>ponudbi</a:t>
            </a:r>
            <a:r>
              <a:rPr lang="en-US" sz="2200" dirty="0">
                <a:latin typeface="Avenir"/>
                <a:cs typeface="Poppins"/>
              </a:rPr>
              <a:t> </a:t>
            </a:r>
            <a:r>
              <a:rPr lang="en-US" sz="2200" dirty="0" err="1">
                <a:latin typeface="Avenir"/>
                <a:cs typeface="Poppins"/>
              </a:rPr>
              <a:t>vrednosti</a:t>
            </a:r>
            <a:r>
              <a:rPr lang="en-US" sz="2200" dirty="0">
                <a:latin typeface="Avenir"/>
                <a:cs typeface="Poppins"/>
              </a:rPr>
              <a:t>, </a:t>
            </a:r>
            <a:r>
              <a:rPr lang="en-US" sz="2200" dirty="0" err="1">
                <a:latin typeface="Avenir"/>
                <a:cs typeface="Poppins"/>
              </a:rPr>
              <a:t>dosegljivih</a:t>
            </a:r>
            <a:r>
              <a:rPr lang="en-US" sz="2200" dirty="0">
                <a:latin typeface="Avenir"/>
                <a:cs typeface="Poppins"/>
              </a:rPr>
              <a:t> </a:t>
            </a:r>
            <a:r>
              <a:rPr lang="en-US" sz="2200" dirty="0" err="1">
                <a:latin typeface="Avenir"/>
                <a:cs typeface="Poppins"/>
              </a:rPr>
              <a:t>javnostih</a:t>
            </a:r>
            <a:r>
              <a:rPr lang="en-US" sz="2200" dirty="0">
                <a:latin typeface="Avenir"/>
                <a:cs typeface="Poppins"/>
              </a:rPr>
              <a:t>, </a:t>
            </a:r>
            <a:r>
              <a:rPr lang="en-US" sz="2200" dirty="0" err="1">
                <a:latin typeface="Avenir"/>
                <a:cs typeface="Poppins"/>
              </a:rPr>
              <a:t>uporabljenih</a:t>
            </a:r>
            <a:r>
              <a:rPr lang="en-US" sz="2200" dirty="0">
                <a:latin typeface="Avenir"/>
                <a:cs typeface="Poppins"/>
              </a:rPr>
              <a:t> </a:t>
            </a:r>
            <a:r>
              <a:rPr lang="en-US" sz="2200" dirty="0" err="1">
                <a:latin typeface="Avenir"/>
                <a:cs typeface="Poppins"/>
              </a:rPr>
              <a:t>orodjih</a:t>
            </a:r>
            <a:r>
              <a:rPr lang="en-US" sz="2200" dirty="0">
                <a:latin typeface="Avenir"/>
                <a:cs typeface="Poppins"/>
              </a:rPr>
              <a:t> in </a:t>
            </a:r>
            <a:r>
              <a:rPr lang="en-US" sz="2200" dirty="0" err="1">
                <a:latin typeface="Avenir"/>
                <a:cs typeface="Poppins"/>
              </a:rPr>
              <a:t>kanalih</a:t>
            </a:r>
            <a:r>
              <a:rPr lang="en-US" sz="2200" dirty="0">
                <a:latin typeface="Avenir"/>
                <a:cs typeface="Poppins"/>
              </a:rPr>
              <a:t>, </a:t>
            </a:r>
            <a:r>
              <a:rPr lang="en-US" sz="2200" dirty="0" err="1">
                <a:latin typeface="Avenir"/>
                <a:cs typeface="Poppins"/>
              </a:rPr>
              <a:t>poslovnih</a:t>
            </a:r>
            <a:r>
              <a:rPr lang="en-US" sz="2200" dirty="0">
                <a:latin typeface="Avenir"/>
                <a:cs typeface="Poppins"/>
              </a:rPr>
              <a:t> </a:t>
            </a:r>
            <a:r>
              <a:rPr lang="en-US" sz="2200" dirty="0" err="1">
                <a:latin typeface="Avenir"/>
                <a:cs typeface="Poppins"/>
              </a:rPr>
              <a:t>modelih</a:t>
            </a:r>
            <a:r>
              <a:rPr lang="en-US" sz="2200" dirty="0">
                <a:latin typeface="Avenir"/>
                <a:cs typeface="Poppins"/>
              </a:rPr>
              <a:t> in </a:t>
            </a:r>
            <a:r>
              <a:rPr lang="en-US" sz="2200" dirty="0" err="1">
                <a:latin typeface="Avenir"/>
                <a:cs typeface="Poppins"/>
              </a:rPr>
              <a:t>notranji</a:t>
            </a:r>
            <a:r>
              <a:rPr lang="en-US" sz="2200" dirty="0">
                <a:latin typeface="Avenir"/>
                <a:cs typeface="Poppins"/>
              </a:rPr>
              <a:t> </a:t>
            </a:r>
            <a:r>
              <a:rPr lang="en-US" sz="2200" dirty="0" err="1">
                <a:latin typeface="Avenir"/>
                <a:cs typeface="Poppins"/>
              </a:rPr>
              <a:t>organizaciji</a:t>
            </a:r>
            <a:r>
              <a:rPr lang="en-US" sz="2200" dirty="0">
                <a:latin typeface="Avenir"/>
                <a:cs typeface="Poppins"/>
              </a:rPr>
              <a:t> v </a:t>
            </a:r>
            <a:r>
              <a:rPr lang="en-US" sz="2200" dirty="0" err="1">
                <a:latin typeface="Avenir"/>
                <a:cs typeface="Poppins"/>
              </a:rPr>
              <a:t>smislu</a:t>
            </a:r>
            <a:r>
              <a:rPr lang="en-US" sz="2200" dirty="0">
                <a:latin typeface="Avenir"/>
                <a:cs typeface="Poppins"/>
              </a:rPr>
              <a:t> </a:t>
            </a:r>
            <a:r>
              <a:rPr lang="en-US" sz="2200" dirty="0" err="1">
                <a:latin typeface="Avenir"/>
                <a:cs typeface="Poppins"/>
              </a:rPr>
              <a:t>dejavnosti</a:t>
            </a:r>
            <a:r>
              <a:rPr lang="en-US" sz="2200" dirty="0">
                <a:latin typeface="Avenir"/>
                <a:cs typeface="Poppins"/>
              </a:rPr>
              <a:t>, </a:t>
            </a:r>
            <a:r>
              <a:rPr lang="en-US" sz="2200" dirty="0" err="1">
                <a:latin typeface="Avenir"/>
                <a:cs typeface="Poppins"/>
              </a:rPr>
              <a:t>virov</a:t>
            </a:r>
            <a:r>
              <a:rPr lang="en-US" sz="2200" dirty="0">
                <a:latin typeface="Avenir"/>
                <a:cs typeface="Poppins"/>
              </a:rPr>
              <a:t> in </a:t>
            </a:r>
            <a:r>
              <a:rPr lang="en-US" sz="2200" dirty="0" err="1">
                <a:latin typeface="Avenir"/>
                <a:cs typeface="Poppins"/>
              </a:rPr>
              <a:t>procesov</a:t>
            </a:r>
            <a:r>
              <a:rPr lang="en-US" sz="2200" dirty="0">
                <a:latin typeface="Avenir"/>
                <a:cs typeface="Poppins"/>
              </a:rPr>
              <a:t>.</a:t>
            </a:r>
            <a:endParaRPr lang="sl-SI" sz="2200" dirty="0">
              <a:latin typeface="Avenir"/>
              <a:cs typeface="Poppins"/>
            </a:endParaRPr>
          </a:p>
          <a:p>
            <a:pPr>
              <a:buClr>
                <a:schemeClr val="dk1"/>
              </a:buClr>
              <a:buSzPts val="1100"/>
            </a:pPr>
            <a:endParaRPr lang="en-US" sz="2200" dirty="0"/>
          </a:p>
          <a:p>
            <a:pPr>
              <a:buClr>
                <a:schemeClr val="dk1"/>
              </a:buClr>
              <a:buSzPts val="1100"/>
            </a:pPr>
            <a:r>
              <a:rPr lang="en-US" sz="2200" dirty="0">
                <a:latin typeface="Avenir"/>
                <a:cs typeface="Poppins"/>
              </a:rPr>
              <a:t>Na </a:t>
            </a:r>
            <a:r>
              <a:rPr lang="en-US" sz="2200" dirty="0" err="1">
                <a:latin typeface="Avenir"/>
                <a:cs typeface="Poppins"/>
              </a:rPr>
              <a:t>začetku</a:t>
            </a:r>
            <a:r>
              <a:rPr lang="en-US" sz="2200" dirty="0">
                <a:latin typeface="Avenir"/>
                <a:cs typeface="Poppins"/>
              </a:rPr>
              <a:t> </a:t>
            </a:r>
            <a:r>
              <a:rPr lang="en-US" sz="2200" dirty="0" err="1">
                <a:latin typeface="Avenir"/>
                <a:cs typeface="Poppins"/>
              </a:rPr>
              <a:t>leta</a:t>
            </a:r>
            <a:r>
              <a:rPr lang="en-US" sz="2200" dirty="0">
                <a:latin typeface="Avenir"/>
                <a:cs typeface="Poppins"/>
              </a:rPr>
              <a:t> 2020 je </a:t>
            </a:r>
            <a:r>
              <a:rPr lang="en-US" sz="2200" dirty="0" err="1">
                <a:latin typeface="Avenir"/>
                <a:cs typeface="Poppins"/>
              </a:rPr>
              <a:t>bilo</a:t>
            </a:r>
            <a:r>
              <a:rPr lang="en-US" sz="2200" dirty="0">
                <a:latin typeface="Avenir"/>
                <a:cs typeface="Poppins"/>
              </a:rPr>
              <a:t> </a:t>
            </a:r>
            <a:r>
              <a:rPr lang="en-US" sz="2200" dirty="0" err="1">
                <a:latin typeface="Avenir"/>
                <a:cs typeface="Poppins"/>
              </a:rPr>
              <a:t>digitalno</a:t>
            </a:r>
            <a:r>
              <a:rPr lang="en-US" sz="2200" dirty="0">
                <a:latin typeface="Avenir"/>
                <a:cs typeface="Poppins"/>
              </a:rPr>
              <a:t> </a:t>
            </a:r>
            <a:r>
              <a:rPr lang="en-US" sz="2200" dirty="0" err="1">
                <a:latin typeface="Avenir"/>
                <a:cs typeface="Poppins"/>
              </a:rPr>
              <a:t>programiranje</a:t>
            </a:r>
            <a:r>
              <a:rPr lang="en-US" sz="2200" dirty="0">
                <a:latin typeface="Avenir"/>
                <a:cs typeface="Poppins"/>
              </a:rPr>
              <a:t> v </a:t>
            </a:r>
            <a:r>
              <a:rPr lang="en-US" sz="2200" dirty="0" err="1">
                <a:latin typeface="Avenir"/>
                <a:cs typeface="Poppins"/>
              </a:rPr>
              <a:t>številnih</a:t>
            </a:r>
            <a:r>
              <a:rPr lang="en-US" sz="2200" dirty="0">
                <a:latin typeface="Avenir"/>
                <a:cs typeface="Poppins"/>
              </a:rPr>
              <a:t> </a:t>
            </a:r>
            <a:r>
              <a:rPr lang="en-US" sz="2200" dirty="0" err="1">
                <a:latin typeface="Avenir"/>
                <a:cs typeface="Poppins"/>
              </a:rPr>
              <a:t>kulturnih</a:t>
            </a:r>
            <a:r>
              <a:rPr lang="en-US" sz="2200" dirty="0">
                <a:latin typeface="Avenir"/>
                <a:cs typeface="Poppins"/>
              </a:rPr>
              <a:t> </a:t>
            </a:r>
            <a:r>
              <a:rPr lang="en-US" sz="2200" dirty="0" err="1">
                <a:latin typeface="Avenir"/>
                <a:cs typeface="Poppins"/>
              </a:rPr>
              <a:t>organizacijah</a:t>
            </a:r>
            <a:r>
              <a:rPr lang="en-US" sz="2200" dirty="0">
                <a:latin typeface="Avenir"/>
                <a:cs typeface="Poppins"/>
              </a:rPr>
              <a:t> </a:t>
            </a:r>
            <a:r>
              <a:rPr lang="en-US" sz="2200" dirty="0" err="1">
                <a:latin typeface="Avenir"/>
                <a:cs typeface="Poppins"/>
              </a:rPr>
              <a:t>slabo</a:t>
            </a:r>
            <a:r>
              <a:rPr lang="en-US" sz="2200" dirty="0">
                <a:latin typeface="Avenir"/>
                <a:cs typeface="Poppins"/>
              </a:rPr>
              <a:t> </a:t>
            </a:r>
            <a:r>
              <a:rPr lang="en-US" sz="2200" dirty="0" err="1">
                <a:latin typeface="Avenir"/>
                <a:cs typeface="Poppins"/>
              </a:rPr>
              <a:t>razvito</a:t>
            </a:r>
            <a:r>
              <a:rPr lang="en-US" sz="2200" dirty="0">
                <a:latin typeface="Avenir"/>
                <a:cs typeface="Poppins"/>
              </a:rPr>
              <a:t> in </a:t>
            </a:r>
            <a:r>
              <a:rPr lang="en-US" sz="2200" dirty="0" err="1">
                <a:latin typeface="Avenir"/>
                <a:cs typeface="Poppins"/>
              </a:rPr>
              <a:t>pogosto</a:t>
            </a:r>
            <a:r>
              <a:rPr lang="en-US" sz="2200" dirty="0">
                <a:latin typeface="Avenir"/>
                <a:cs typeface="Poppins"/>
              </a:rPr>
              <a:t> </a:t>
            </a:r>
            <a:r>
              <a:rPr lang="en-US" sz="2200" dirty="0" err="1">
                <a:latin typeface="Avenir"/>
                <a:cs typeface="Poppins"/>
              </a:rPr>
              <a:t>ni</a:t>
            </a:r>
            <a:r>
              <a:rPr lang="en-US" sz="2200" dirty="0">
                <a:latin typeface="Avenir"/>
                <a:cs typeface="Poppins"/>
              </a:rPr>
              <a:t> </a:t>
            </a:r>
            <a:r>
              <a:rPr lang="en-US" sz="2200" dirty="0" err="1">
                <a:latin typeface="Avenir"/>
                <a:cs typeface="Poppins"/>
              </a:rPr>
              <a:t>veljalo</a:t>
            </a:r>
            <a:r>
              <a:rPr lang="en-US" sz="2200" dirty="0">
                <a:latin typeface="Avenir"/>
                <a:cs typeface="Poppins"/>
              </a:rPr>
              <a:t> za </a:t>
            </a:r>
            <a:r>
              <a:rPr lang="en-US" sz="2200" dirty="0" err="1">
                <a:latin typeface="Avenir"/>
                <a:cs typeface="Poppins"/>
              </a:rPr>
              <a:t>prednostno</a:t>
            </a:r>
            <a:r>
              <a:rPr lang="en-US" sz="2200" dirty="0">
                <a:latin typeface="Avenir"/>
                <a:cs typeface="Poppins"/>
              </a:rPr>
              <a:t> </a:t>
            </a:r>
            <a:r>
              <a:rPr lang="en-US" sz="2200" dirty="0" err="1">
                <a:latin typeface="Avenir"/>
                <a:cs typeface="Poppins"/>
              </a:rPr>
              <a:t>nalogo</a:t>
            </a:r>
            <a:r>
              <a:rPr lang="en-US" sz="2200" dirty="0">
                <a:latin typeface="Avenir"/>
                <a:cs typeface="Poppins"/>
              </a:rPr>
              <a:t>, </a:t>
            </a:r>
            <a:r>
              <a:rPr lang="en-US" sz="2200" dirty="0" err="1">
                <a:latin typeface="Avenir"/>
                <a:cs typeface="Poppins"/>
              </a:rPr>
              <a:t>vendar</a:t>
            </a:r>
            <a:r>
              <a:rPr lang="en-US" sz="2200" dirty="0">
                <a:latin typeface="Avenir"/>
                <a:cs typeface="Poppins"/>
              </a:rPr>
              <a:t> se je ta </a:t>
            </a:r>
            <a:r>
              <a:rPr lang="en-US" sz="2200" dirty="0" err="1">
                <a:latin typeface="Avenir"/>
                <a:cs typeface="Poppins"/>
              </a:rPr>
              <a:t>scenarij</a:t>
            </a:r>
            <a:r>
              <a:rPr lang="en-US" sz="2200" dirty="0">
                <a:latin typeface="Avenir"/>
                <a:cs typeface="Poppins"/>
              </a:rPr>
              <a:t> v </a:t>
            </a:r>
            <a:r>
              <a:rPr lang="en-US" sz="2200" dirty="0" err="1">
                <a:latin typeface="Avenir"/>
                <a:cs typeface="Poppins"/>
              </a:rPr>
              <a:t>obdobju</a:t>
            </a:r>
            <a:r>
              <a:rPr lang="en-US" sz="2200" dirty="0">
                <a:latin typeface="Avenir"/>
                <a:cs typeface="Poppins"/>
              </a:rPr>
              <a:t> 2020-21 </a:t>
            </a:r>
            <a:r>
              <a:rPr lang="en-US" sz="2200" dirty="0" err="1">
                <a:latin typeface="Avenir"/>
                <a:cs typeface="Poppins"/>
              </a:rPr>
              <a:t>hitro</a:t>
            </a:r>
            <a:r>
              <a:rPr lang="en-US" sz="2200" dirty="0">
                <a:latin typeface="Avenir"/>
                <a:cs typeface="Poppins"/>
              </a:rPr>
              <a:t> </a:t>
            </a:r>
            <a:r>
              <a:rPr lang="en-US" sz="2200" dirty="0" err="1">
                <a:latin typeface="Avenir"/>
                <a:cs typeface="Poppins"/>
              </a:rPr>
              <a:t>spremenil</a:t>
            </a:r>
            <a:r>
              <a:rPr lang="en-US" sz="2200" dirty="0">
                <a:latin typeface="Avenir"/>
                <a:cs typeface="Poppins"/>
              </a:rPr>
              <a:t> in </a:t>
            </a:r>
            <a:r>
              <a:rPr lang="en-US" sz="2200" dirty="0" err="1">
                <a:latin typeface="Avenir"/>
                <a:cs typeface="Poppins"/>
              </a:rPr>
              <a:t>povzročil</a:t>
            </a:r>
            <a:r>
              <a:rPr lang="en-US" sz="2200" dirty="0">
                <a:latin typeface="Avenir"/>
                <a:cs typeface="Poppins"/>
              </a:rPr>
              <a:t> </a:t>
            </a:r>
            <a:r>
              <a:rPr lang="en-US" sz="2200" dirty="0" err="1">
                <a:solidFill>
                  <a:srgbClr val="E43794"/>
                </a:solidFill>
                <a:latin typeface="Avenir"/>
                <a:cs typeface="Poppins"/>
              </a:rPr>
              <a:t>razcvet</a:t>
            </a:r>
            <a:r>
              <a:rPr lang="en-US" sz="2200" dirty="0">
                <a:solidFill>
                  <a:srgbClr val="E43794"/>
                </a:solidFill>
                <a:latin typeface="Avenir"/>
                <a:cs typeface="Poppins"/>
              </a:rPr>
              <a:t> </a:t>
            </a:r>
            <a:r>
              <a:rPr lang="en-US" sz="2200" dirty="0" err="1">
                <a:solidFill>
                  <a:srgbClr val="E43794"/>
                </a:solidFill>
                <a:latin typeface="Avenir"/>
                <a:cs typeface="Poppins"/>
              </a:rPr>
              <a:t>različnih</a:t>
            </a:r>
            <a:r>
              <a:rPr lang="en-US" sz="2200" dirty="0">
                <a:solidFill>
                  <a:srgbClr val="E43794"/>
                </a:solidFill>
                <a:latin typeface="Avenir"/>
                <a:cs typeface="Poppins"/>
              </a:rPr>
              <a:t> </a:t>
            </a:r>
            <a:r>
              <a:rPr lang="en-US" sz="2200" dirty="0" err="1">
                <a:solidFill>
                  <a:srgbClr val="E43794"/>
                </a:solidFill>
                <a:latin typeface="Avenir"/>
                <a:cs typeface="Poppins"/>
              </a:rPr>
              <a:t>digitalnih</a:t>
            </a:r>
            <a:r>
              <a:rPr lang="en-US" sz="2200" dirty="0">
                <a:solidFill>
                  <a:srgbClr val="E43794"/>
                </a:solidFill>
                <a:latin typeface="Avenir"/>
                <a:cs typeface="Poppins"/>
              </a:rPr>
              <a:t> </a:t>
            </a:r>
            <a:r>
              <a:rPr lang="en-US" sz="2200" dirty="0" err="1">
                <a:solidFill>
                  <a:srgbClr val="E43794"/>
                </a:solidFill>
                <a:latin typeface="Avenir"/>
                <a:cs typeface="Poppins"/>
              </a:rPr>
              <a:t>kulturnih</a:t>
            </a:r>
            <a:r>
              <a:rPr lang="en-US" sz="2200" dirty="0">
                <a:solidFill>
                  <a:srgbClr val="E43794"/>
                </a:solidFill>
                <a:latin typeface="Avenir"/>
                <a:cs typeface="Poppins"/>
              </a:rPr>
              <a:t> </a:t>
            </a:r>
            <a:r>
              <a:rPr lang="en-US" sz="2200" dirty="0" err="1">
                <a:solidFill>
                  <a:srgbClr val="E43794"/>
                </a:solidFill>
                <a:latin typeface="Avenir"/>
                <a:cs typeface="Poppins"/>
              </a:rPr>
              <a:t>pobud</a:t>
            </a:r>
            <a:r>
              <a:rPr lang="en-US" sz="2200" dirty="0">
                <a:latin typeface="Avenir"/>
                <a:cs typeface="Poppins"/>
              </a:rPr>
              <a:t>.</a:t>
            </a:r>
            <a:endParaRPr lang="sl-SI" sz="2200" dirty="0">
              <a:latin typeface="Avenir"/>
              <a:cs typeface="Poppins"/>
            </a:endParaRPr>
          </a:p>
          <a:p>
            <a:pPr>
              <a:buClr>
                <a:schemeClr val="dk1"/>
              </a:buClr>
              <a:buSzPts val="1100"/>
            </a:pPr>
            <a:endParaRPr lang="en-US" sz="2200" dirty="0">
              <a:solidFill>
                <a:srgbClr val="E43794"/>
              </a:solidFill>
              <a:latin typeface="Avenir"/>
              <a:cs typeface="Poppins"/>
            </a:endParaRPr>
          </a:p>
          <a:p>
            <a:pPr>
              <a:buSzPts val="1100"/>
            </a:pPr>
            <a:r>
              <a:rPr lang="en-US" sz="2200" dirty="0">
                <a:latin typeface="Avenir"/>
                <a:cs typeface="Poppins"/>
              </a:rPr>
              <a:t>Glede </a:t>
            </a:r>
            <a:r>
              <a:rPr lang="en-US" sz="2200" dirty="0" err="1">
                <a:latin typeface="Avenir"/>
                <a:cs typeface="Poppins"/>
              </a:rPr>
              <a:t>na</a:t>
            </a:r>
            <a:r>
              <a:rPr lang="en-US" sz="2200" dirty="0">
                <a:latin typeface="Avenir"/>
                <a:cs typeface="Poppins"/>
              </a:rPr>
              <a:t> </a:t>
            </a:r>
            <a:r>
              <a:rPr lang="en-US" sz="2200" dirty="0" err="1">
                <a:latin typeface="Avenir"/>
                <a:cs typeface="Poppins"/>
                <a:hlinkClick r:id="rId2"/>
              </a:rPr>
              <a:t>raziskavo</a:t>
            </a:r>
            <a:r>
              <a:rPr lang="en-US" sz="2200" dirty="0">
                <a:latin typeface="Avenir"/>
                <a:cs typeface="Poppins"/>
              </a:rPr>
              <a:t>, ki jo je </a:t>
            </a:r>
            <a:r>
              <a:rPr lang="en-US" sz="2200" dirty="0" err="1">
                <a:latin typeface="Avenir"/>
                <a:cs typeface="Poppins"/>
              </a:rPr>
              <a:t>opravil</a:t>
            </a:r>
            <a:r>
              <a:rPr lang="en-US" sz="2200" dirty="0">
                <a:latin typeface="Avenir"/>
                <a:cs typeface="Poppins"/>
              </a:rPr>
              <a:t> </a:t>
            </a:r>
            <a:r>
              <a:rPr lang="en-US" sz="2200" dirty="0" err="1">
                <a:latin typeface="Avenir"/>
                <a:cs typeface="Poppins"/>
              </a:rPr>
              <a:t>Observatorij</a:t>
            </a:r>
            <a:r>
              <a:rPr lang="en-US" sz="2200" dirty="0">
                <a:latin typeface="Avenir"/>
                <a:cs typeface="Poppins"/>
              </a:rPr>
              <a:t> za </a:t>
            </a:r>
            <a:r>
              <a:rPr lang="en-US" sz="2200" dirty="0" err="1">
                <a:latin typeface="Avenir"/>
                <a:cs typeface="Poppins"/>
              </a:rPr>
              <a:t>digitalne</a:t>
            </a:r>
            <a:r>
              <a:rPr lang="en-US" sz="2200" dirty="0">
                <a:latin typeface="Avenir"/>
                <a:cs typeface="Poppins"/>
              </a:rPr>
              <a:t> </a:t>
            </a:r>
            <a:r>
              <a:rPr lang="en-US" sz="2200" dirty="0" err="1">
                <a:latin typeface="Avenir"/>
                <a:cs typeface="Poppins"/>
              </a:rPr>
              <a:t>inovacije</a:t>
            </a:r>
            <a:r>
              <a:rPr lang="en-US" sz="2200" dirty="0">
                <a:latin typeface="Avenir"/>
                <a:cs typeface="Poppins"/>
              </a:rPr>
              <a:t> </a:t>
            </a:r>
            <a:r>
              <a:rPr lang="en-US" sz="2200" dirty="0" err="1">
                <a:latin typeface="Avenir"/>
                <a:cs typeface="Poppins"/>
              </a:rPr>
              <a:t>na</a:t>
            </a:r>
            <a:r>
              <a:rPr lang="en-US" sz="2200" dirty="0">
                <a:latin typeface="Avenir"/>
                <a:cs typeface="Poppins"/>
              </a:rPr>
              <a:t> </a:t>
            </a:r>
            <a:r>
              <a:rPr lang="en-US" sz="2200" dirty="0" err="1">
                <a:latin typeface="Avenir"/>
                <a:cs typeface="Poppins"/>
              </a:rPr>
              <a:t>področju</a:t>
            </a:r>
            <a:r>
              <a:rPr lang="en-US" sz="2200" dirty="0">
                <a:latin typeface="Avenir"/>
                <a:cs typeface="Poppins"/>
              </a:rPr>
              <a:t> </a:t>
            </a:r>
            <a:r>
              <a:rPr lang="en-US" sz="2200" dirty="0" err="1">
                <a:latin typeface="Avenir"/>
                <a:cs typeface="Poppins"/>
              </a:rPr>
              <a:t>dediščine</a:t>
            </a:r>
            <a:r>
              <a:rPr lang="en-US" sz="2200" dirty="0">
                <a:latin typeface="Avenir"/>
                <a:cs typeface="Poppins"/>
              </a:rPr>
              <a:t> in </a:t>
            </a:r>
            <a:r>
              <a:rPr lang="en-US" sz="2200" dirty="0" err="1">
                <a:latin typeface="Avenir"/>
                <a:cs typeface="Poppins"/>
              </a:rPr>
              <a:t>kulture</a:t>
            </a:r>
            <a:r>
              <a:rPr lang="en-US" sz="2200" dirty="0">
                <a:latin typeface="Avenir"/>
                <a:cs typeface="Poppins"/>
              </a:rPr>
              <a:t>, v </a:t>
            </a:r>
            <a:r>
              <a:rPr lang="en-US" sz="2200" dirty="0" err="1">
                <a:latin typeface="Avenir"/>
                <a:cs typeface="Poppins"/>
              </a:rPr>
              <a:t>Italiji</a:t>
            </a:r>
            <a:r>
              <a:rPr lang="en-US" sz="2200" dirty="0">
                <a:latin typeface="Avenir"/>
                <a:cs typeface="Poppins"/>
              </a:rPr>
              <a:t> </a:t>
            </a:r>
            <a:r>
              <a:rPr lang="en-US" sz="2200" dirty="0" err="1">
                <a:latin typeface="Avenir"/>
                <a:cs typeface="Poppins"/>
              </a:rPr>
              <a:t>danes</a:t>
            </a:r>
            <a:r>
              <a:rPr lang="en-US" sz="2200" dirty="0">
                <a:latin typeface="Avenir"/>
                <a:cs typeface="Poppins"/>
              </a:rPr>
              <a:t> </a:t>
            </a:r>
            <a:r>
              <a:rPr lang="en-US" sz="2200" dirty="0">
                <a:solidFill>
                  <a:srgbClr val="E43794"/>
                </a:solidFill>
                <a:latin typeface="Avenir"/>
                <a:cs typeface="Poppins"/>
              </a:rPr>
              <a:t>80 %</a:t>
            </a:r>
            <a:r>
              <a:rPr lang="en-US" sz="2200" dirty="0">
                <a:latin typeface="Avenir"/>
                <a:cs typeface="Poppins"/>
              </a:rPr>
              <a:t> </a:t>
            </a:r>
            <a:r>
              <a:rPr lang="en-US" sz="2200" dirty="0" err="1">
                <a:latin typeface="Avenir"/>
                <a:cs typeface="Poppins"/>
              </a:rPr>
              <a:t>muzejev</a:t>
            </a:r>
            <a:r>
              <a:rPr lang="en-US" sz="2200" dirty="0">
                <a:latin typeface="Avenir"/>
                <a:cs typeface="Poppins"/>
              </a:rPr>
              <a:t> </a:t>
            </a:r>
            <a:r>
              <a:rPr lang="en-US" sz="2200" dirty="0" err="1">
                <a:latin typeface="Avenir"/>
                <a:cs typeface="Poppins"/>
              </a:rPr>
              <a:t>ponuja</a:t>
            </a:r>
            <a:r>
              <a:rPr lang="en-US" sz="2200" dirty="0">
                <a:latin typeface="Avenir"/>
                <a:cs typeface="Poppins"/>
              </a:rPr>
              <a:t> </a:t>
            </a:r>
            <a:r>
              <a:rPr lang="en-US" sz="2200" dirty="0" err="1">
                <a:latin typeface="Avenir"/>
                <a:cs typeface="Poppins"/>
              </a:rPr>
              <a:t>vsaj</a:t>
            </a:r>
            <a:r>
              <a:rPr lang="en-US" sz="2200" dirty="0">
                <a:latin typeface="Avenir"/>
                <a:cs typeface="Poppins"/>
              </a:rPr>
              <a:t> </a:t>
            </a:r>
            <a:r>
              <a:rPr lang="en-US" sz="2200" dirty="0" err="1">
                <a:latin typeface="Avenir"/>
                <a:cs typeface="Poppins"/>
              </a:rPr>
              <a:t>eno</a:t>
            </a:r>
            <a:r>
              <a:rPr lang="en-US" sz="2200" dirty="0">
                <a:latin typeface="Avenir"/>
                <a:cs typeface="Poppins"/>
              </a:rPr>
              <a:t> </a:t>
            </a:r>
            <a:r>
              <a:rPr lang="en-US" sz="2200" dirty="0" err="1">
                <a:latin typeface="Avenir"/>
                <a:cs typeface="Poppins"/>
              </a:rPr>
              <a:t>spletno</a:t>
            </a:r>
            <a:r>
              <a:rPr lang="en-US" sz="2200" dirty="0">
                <a:latin typeface="Avenir"/>
                <a:cs typeface="Poppins"/>
              </a:rPr>
              <a:t> </a:t>
            </a:r>
            <a:r>
              <a:rPr lang="en-US" sz="2200" dirty="0" err="1">
                <a:latin typeface="Avenir"/>
                <a:cs typeface="Poppins"/>
              </a:rPr>
              <a:t>vsebino</a:t>
            </a:r>
            <a:r>
              <a:rPr lang="en-US" sz="2200" dirty="0">
                <a:latin typeface="Avenir"/>
                <a:cs typeface="Poppins"/>
              </a:rPr>
              <a:t>, </a:t>
            </a:r>
            <a:r>
              <a:rPr lang="en-US" sz="2200" dirty="0">
                <a:solidFill>
                  <a:srgbClr val="E43794"/>
                </a:solidFill>
                <a:latin typeface="Avenir"/>
                <a:cs typeface="Poppins"/>
              </a:rPr>
              <a:t>70 %</a:t>
            </a:r>
            <a:r>
              <a:rPr lang="en-US" sz="2200" dirty="0">
                <a:latin typeface="Avenir"/>
                <a:cs typeface="Poppins"/>
              </a:rPr>
              <a:t> pa </a:t>
            </a:r>
            <a:r>
              <a:rPr lang="en-US" sz="2200" dirty="0" err="1">
                <a:latin typeface="Avenir"/>
                <a:cs typeface="Poppins"/>
              </a:rPr>
              <a:t>tehnološka</a:t>
            </a:r>
            <a:r>
              <a:rPr lang="en-US" sz="2200" dirty="0">
                <a:latin typeface="Avenir"/>
                <a:cs typeface="Poppins"/>
              </a:rPr>
              <a:t> </a:t>
            </a:r>
            <a:r>
              <a:rPr lang="en-US" sz="2200" dirty="0" err="1">
                <a:latin typeface="Avenir"/>
                <a:cs typeface="Poppins"/>
              </a:rPr>
              <a:t>orodja</a:t>
            </a:r>
            <a:r>
              <a:rPr lang="en-US" sz="2200" dirty="0">
                <a:latin typeface="Avenir"/>
                <a:cs typeface="Poppins"/>
              </a:rPr>
              <a:t> za </a:t>
            </a:r>
            <a:r>
              <a:rPr lang="en-US" sz="2200" dirty="0" err="1">
                <a:latin typeface="Avenir"/>
                <a:cs typeface="Poppins"/>
              </a:rPr>
              <a:t>izboljšanje</a:t>
            </a:r>
            <a:r>
              <a:rPr lang="en-US" sz="2200" dirty="0">
                <a:latin typeface="Avenir"/>
                <a:cs typeface="Poppins"/>
              </a:rPr>
              <a:t> </a:t>
            </a:r>
            <a:r>
              <a:rPr lang="en-US" sz="2200" dirty="0" err="1">
                <a:latin typeface="Avenir"/>
                <a:cs typeface="Poppins"/>
              </a:rPr>
              <a:t>obiska</a:t>
            </a:r>
            <a:r>
              <a:rPr lang="en-US" sz="2200" dirty="0">
                <a:latin typeface="Avenir"/>
                <a:cs typeface="Poppins"/>
              </a:rPr>
              <a:t> </a:t>
            </a:r>
            <a:r>
              <a:rPr lang="en-US" sz="2200" dirty="0" err="1">
                <a:latin typeface="Avenir"/>
                <a:cs typeface="Poppins"/>
              </a:rPr>
              <a:t>na</a:t>
            </a:r>
            <a:r>
              <a:rPr lang="en-US" sz="2200" dirty="0">
                <a:latin typeface="Avenir"/>
                <a:cs typeface="Poppins"/>
              </a:rPr>
              <a:t> </a:t>
            </a:r>
            <a:r>
              <a:rPr lang="en-US" sz="2200" dirty="0" err="1">
                <a:latin typeface="Avenir"/>
                <a:cs typeface="Poppins"/>
              </a:rPr>
              <a:t>kraju</a:t>
            </a:r>
            <a:r>
              <a:rPr lang="en-US" sz="2200" dirty="0">
                <a:latin typeface="Avenir"/>
                <a:cs typeface="Poppins"/>
              </a:rPr>
              <a:t> </a:t>
            </a:r>
            <a:r>
              <a:rPr lang="en-US" sz="2200" dirty="0" err="1">
                <a:latin typeface="Avenir"/>
                <a:cs typeface="Poppins"/>
              </a:rPr>
              <a:t>samem</a:t>
            </a:r>
            <a:r>
              <a:rPr lang="en-US" sz="2200" dirty="0">
                <a:latin typeface="Avenir"/>
                <a:cs typeface="Poppins"/>
              </a:rPr>
              <a:t>.</a:t>
            </a:r>
            <a:r>
              <a:rPr lang="sl-SI" sz="2200" dirty="0">
                <a:latin typeface="Avenir"/>
                <a:cs typeface="Poppins"/>
              </a:rPr>
              <a:t> </a:t>
            </a:r>
            <a:r>
              <a:rPr lang="en-US" sz="2200" dirty="0" err="1">
                <a:hlinkClick r:id="rId3"/>
              </a:rPr>
              <a:t>Raziskava</a:t>
            </a:r>
            <a:r>
              <a:rPr lang="en-US" sz="2200" dirty="0"/>
              <a:t>, ki jo je </a:t>
            </a:r>
            <a:r>
              <a:rPr lang="en-US" sz="2200" dirty="0" err="1"/>
              <a:t>izvedel</a:t>
            </a:r>
            <a:r>
              <a:rPr lang="en-US" sz="2200" dirty="0"/>
              <a:t> </a:t>
            </a:r>
            <a:r>
              <a:rPr lang="en-US" sz="2200" dirty="0" err="1"/>
              <a:t>Cuseum</a:t>
            </a:r>
            <a:r>
              <a:rPr lang="en-US" sz="2200" dirty="0"/>
              <a:t> </a:t>
            </a:r>
            <a:r>
              <a:rPr lang="en-US" sz="2200" dirty="0" err="1"/>
              <a:t>na</a:t>
            </a:r>
            <a:r>
              <a:rPr lang="en-US" sz="2200" dirty="0"/>
              <a:t> </a:t>
            </a:r>
            <a:r>
              <a:rPr lang="en-US" sz="2200" dirty="0" err="1"/>
              <a:t>več</a:t>
            </a:r>
            <a:r>
              <a:rPr lang="en-US" sz="2200" dirty="0"/>
              <a:t> </a:t>
            </a:r>
            <a:r>
              <a:rPr lang="en-US" sz="2200" dirty="0" err="1"/>
              <a:t>kot</a:t>
            </a:r>
            <a:r>
              <a:rPr lang="en-US" sz="2200" dirty="0"/>
              <a:t> 500 </a:t>
            </a:r>
            <a:r>
              <a:rPr lang="en-US" sz="2200" dirty="0" err="1"/>
              <a:t>kulturnih</a:t>
            </a:r>
            <a:r>
              <a:rPr lang="en-US" sz="2200" dirty="0"/>
              <a:t> </a:t>
            </a:r>
            <a:r>
              <a:rPr lang="en-US" sz="2200" dirty="0" err="1"/>
              <a:t>delavcih</a:t>
            </a:r>
            <a:r>
              <a:rPr lang="en-US" sz="2200" dirty="0"/>
              <a:t> v ZDA, je </a:t>
            </a:r>
            <a:r>
              <a:rPr lang="en-US" sz="2200" dirty="0" err="1"/>
              <a:t>poudarila</a:t>
            </a:r>
            <a:r>
              <a:rPr lang="en-US" sz="2200" dirty="0"/>
              <a:t>, da </a:t>
            </a:r>
            <a:r>
              <a:rPr lang="en-US" sz="2200" dirty="0" err="1"/>
              <a:t>jih</a:t>
            </a:r>
            <a:r>
              <a:rPr lang="en-US" sz="2200" dirty="0"/>
              <a:t> </a:t>
            </a:r>
            <a:r>
              <a:rPr lang="en-US" sz="2200" dirty="0">
                <a:solidFill>
                  <a:srgbClr val="E43794"/>
                </a:solidFill>
              </a:rPr>
              <a:t>92 %</a:t>
            </a:r>
            <a:r>
              <a:rPr lang="en-US" sz="2200" dirty="0"/>
              <a:t> v </a:t>
            </a:r>
            <a:r>
              <a:rPr lang="en-US" sz="2200" dirty="0" err="1"/>
              <a:t>svojih</a:t>
            </a:r>
            <a:r>
              <a:rPr lang="en-US" sz="2200" dirty="0"/>
              <a:t> </a:t>
            </a:r>
            <a:r>
              <a:rPr lang="en-US" sz="2200" dirty="0" err="1"/>
              <a:t>ustanovah</a:t>
            </a:r>
            <a:r>
              <a:rPr lang="en-US" sz="2200" dirty="0"/>
              <a:t> </a:t>
            </a:r>
            <a:r>
              <a:rPr lang="en-US" sz="2200" dirty="0" err="1"/>
              <a:t>zdaj</a:t>
            </a:r>
            <a:r>
              <a:rPr lang="en-US" sz="2200" dirty="0"/>
              <a:t> </a:t>
            </a:r>
            <a:r>
              <a:rPr lang="en-US" sz="2200" dirty="0" err="1"/>
              <a:t>izvaja</a:t>
            </a:r>
            <a:r>
              <a:rPr lang="en-US" sz="2200" dirty="0"/>
              <a:t> </a:t>
            </a:r>
            <a:r>
              <a:rPr lang="en-US" sz="2200" dirty="0" err="1"/>
              <a:t>virtualne</a:t>
            </a:r>
            <a:r>
              <a:rPr lang="en-US" sz="2200" dirty="0"/>
              <a:t> </a:t>
            </a:r>
            <a:r>
              <a:rPr lang="en-US" sz="2200" dirty="0" err="1"/>
              <a:t>programe</a:t>
            </a:r>
            <a:r>
              <a:rPr lang="en-US" sz="2200" dirty="0"/>
              <a:t>.</a:t>
            </a:r>
          </a:p>
          <a:p>
            <a:pPr lvl="0">
              <a:buClr>
                <a:schemeClr val="dk1"/>
              </a:buClr>
              <a:buSzPts val="1100"/>
            </a:pPr>
            <a:endParaRPr lang="en-US" sz="2200" dirty="0"/>
          </a:p>
          <a:p>
            <a:pPr>
              <a:buClr>
                <a:schemeClr val="dk1"/>
              </a:buClr>
              <a:buSzPts val="1100"/>
            </a:pPr>
            <a:r>
              <a:rPr lang="en-US" sz="1800" i="1" dirty="0" err="1">
                <a:latin typeface="Avenir"/>
                <a:cs typeface="Poppins"/>
              </a:rPr>
              <a:t>Glavne</a:t>
            </a:r>
            <a:r>
              <a:rPr lang="en-US" sz="1800" i="1" dirty="0">
                <a:latin typeface="Avenir"/>
                <a:cs typeface="Poppins"/>
              </a:rPr>
              <a:t> </a:t>
            </a:r>
            <a:r>
              <a:rPr lang="en-US" sz="1800" i="1" dirty="0" err="1">
                <a:latin typeface="Avenir"/>
                <a:cs typeface="Poppins"/>
              </a:rPr>
              <a:t>digitalne</a:t>
            </a:r>
            <a:r>
              <a:rPr lang="en-US" sz="1800" i="1" dirty="0">
                <a:latin typeface="Avenir"/>
                <a:cs typeface="Poppins"/>
              </a:rPr>
              <a:t> </a:t>
            </a:r>
            <a:r>
              <a:rPr lang="en-US" sz="1800" i="1" dirty="0" err="1">
                <a:latin typeface="Avenir"/>
                <a:cs typeface="Poppins"/>
              </a:rPr>
              <a:t>rešitve</a:t>
            </a:r>
            <a:r>
              <a:rPr lang="en-US" sz="1800" i="1" dirty="0">
                <a:latin typeface="Avenir"/>
                <a:cs typeface="Poppins"/>
              </a:rPr>
              <a:t>, ki so </a:t>
            </a:r>
            <a:r>
              <a:rPr lang="en-US" sz="1800" i="1" dirty="0" err="1">
                <a:latin typeface="Avenir"/>
                <a:cs typeface="Poppins"/>
              </a:rPr>
              <a:t>jih</a:t>
            </a:r>
            <a:r>
              <a:rPr lang="en-US" sz="1800" i="1" dirty="0">
                <a:latin typeface="Avenir"/>
                <a:cs typeface="Poppins"/>
              </a:rPr>
              <a:t> </a:t>
            </a:r>
            <a:r>
              <a:rPr lang="en-US" sz="1800" i="1" dirty="0" err="1">
                <a:latin typeface="Avenir"/>
                <a:cs typeface="Poppins"/>
              </a:rPr>
              <a:t>sprejele</a:t>
            </a:r>
            <a:r>
              <a:rPr lang="en-US" sz="1800" i="1" dirty="0">
                <a:latin typeface="Avenir"/>
                <a:cs typeface="Poppins"/>
              </a:rPr>
              <a:t> </a:t>
            </a:r>
            <a:r>
              <a:rPr lang="en-US" sz="1800" i="1" dirty="0" err="1">
                <a:latin typeface="Avenir"/>
                <a:cs typeface="Poppins"/>
              </a:rPr>
              <a:t>kulturne</a:t>
            </a:r>
            <a:r>
              <a:rPr lang="en-US" sz="1800" i="1" dirty="0">
                <a:latin typeface="Avenir"/>
                <a:cs typeface="Poppins"/>
              </a:rPr>
              <a:t> </a:t>
            </a:r>
            <a:r>
              <a:rPr lang="en-US" sz="1800" i="1" dirty="0" err="1">
                <a:latin typeface="Avenir"/>
                <a:cs typeface="Poppins"/>
              </a:rPr>
              <a:t>organizacije</a:t>
            </a:r>
            <a:r>
              <a:rPr lang="en-US" sz="1800" i="1" dirty="0">
                <a:latin typeface="Avenir"/>
                <a:cs typeface="Poppins"/>
              </a:rPr>
              <a:t>, so </a:t>
            </a:r>
            <a:r>
              <a:rPr lang="en-US" sz="1800" i="1" dirty="0" err="1">
                <a:latin typeface="Avenir"/>
                <a:cs typeface="Poppins"/>
              </a:rPr>
              <a:t>povzete</a:t>
            </a:r>
            <a:r>
              <a:rPr lang="en-US" sz="1800" i="1" dirty="0">
                <a:latin typeface="Avenir"/>
                <a:cs typeface="Poppins"/>
              </a:rPr>
              <a:t> </a:t>
            </a:r>
            <a:r>
              <a:rPr lang="en-US" sz="1800" i="1" dirty="0" err="1">
                <a:latin typeface="Avenir"/>
                <a:cs typeface="Poppins"/>
              </a:rPr>
              <a:t>na</a:t>
            </a:r>
            <a:r>
              <a:rPr lang="en-US" sz="1800" i="1" dirty="0">
                <a:latin typeface="Avenir"/>
                <a:cs typeface="Poppins"/>
              </a:rPr>
              <a:t> </a:t>
            </a:r>
            <a:r>
              <a:rPr lang="en-US" sz="1800" i="1" dirty="0" err="1">
                <a:latin typeface="Avenir"/>
                <a:cs typeface="Poppins"/>
              </a:rPr>
              <a:t>naslednjih</a:t>
            </a:r>
            <a:r>
              <a:rPr lang="en-US" sz="1800" i="1" dirty="0">
                <a:latin typeface="Avenir"/>
                <a:cs typeface="Poppins"/>
              </a:rPr>
              <a:t> </a:t>
            </a:r>
            <a:r>
              <a:rPr lang="en-US" sz="1800" i="1" dirty="0" err="1">
                <a:latin typeface="Avenir"/>
                <a:cs typeface="Poppins"/>
              </a:rPr>
              <a:t>dveh</a:t>
            </a:r>
            <a:r>
              <a:rPr lang="en-US" sz="1800" i="1" dirty="0">
                <a:latin typeface="Avenir"/>
                <a:cs typeface="Poppins"/>
              </a:rPr>
              <a:t> </a:t>
            </a:r>
            <a:r>
              <a:rPr lang="en-US" sz="1800" i="1" dirty="0" err="1">
                <a:latin typeface="Avenir"/>
                <a:cs typeface="Poppins"/>
              </a:rPr>
              <a:t>diapozitivih</a:t>
            </a:r>
            <a:r>
              <a:rPr lang="en-US" sz="1800" i="1" dirty="0">
                <a:latin typeface="Avenir"/>
                <a:cs typeface="Poppins"/>
              </a:rPr>
              <a:t> in </a:t>
            </a:r>
            <a:r>
              <a:rPr lang="en-US" sz="1800" i="1" dirty="0" err="1">
                <a:latin typeface="Avenir"/>
                <a:cs typeface="Poppins"/>
              </a:rPr>
              <a:t>bodo</a:t>
            </a:r>
            <a:r>
              <a:rPr lang="en-US" sz="1800" i="1" dirty="0">
                <a:latin typeface="Avenir"/>
                <a:cs typeface="Poppins"/>
              </a:rPr>
              <a:t> </a:t>
            </a:r>
            <a:r>
              <a:rPr lang="en-US" sz="1800" i="1" dirty="0" err="1">
                <a:latin typeface="Avenir"/>
                <a:cs typeface="Poppins"/>
              </a:rPr>
              <a:t>nadalje</a:t>
            </a:r>
            <a:r>
              <a:rPr lang="en-US" sz="1800" i="1" dirty="0">
                <a:latin typeface="Avenir"/>
                <a:cs typeface="Poppins"/>
              </a:rPr>
              <a:t> </a:t>
            </a:r>
            <a:r>
              <a:rPr lang="en-US" sz="1800" i="1" dirty="0" err="1">
                <a:latin typeface="Avenir"/>
                <a:cs typeface="Poppins"/>
              </a:rPr>
              <a:t>analizirane</a:t>
            </a:r>
            <a:r>
              <a:rPr lang="en-US" sz="1800" i="1" dirty="0">
                <a:latin typeface="Avenir"/>
                <a:cs typeface="Poppins"/>
              </a:rPr>
              <a:t> v </a:t>
            </a:r>
            <a:r>
              <a:rPr lang="en-US" sz="1800" i="1" dirty="0" err="1">
                <a:latin typeface="Avenir"/>
                <a:cs typeface="Poppins"/>
              </a:rPr>
              <a:t>naslednjih</a:t>
            </a:r>
            <a:r>
              <a:rPr lang="en-US" sz="1800" i="1" dirty="0">
                <a:latin typeface="Avenir"/>
                <a:cs typeface="Poppins"/>
              </a:rPr>
              <a:t> </a:t>
            </a:r>
            <a:r>
              <a:rPr lang="en-US" sz="1800" i="1" dirty="0" err="1">
                <a:latin typeface="Avenir"/>
                <a:cs typeface="Poppins"/>
              </a:rPr>
              <a:t>modulih</a:t>
            </a:r>
            <a:r>
              <a:rPr lang="en-US" sz="1800" i="1" dirty="0">
                <a:latin typeface="Avenir"/>
                <a:cs typeface="Poppins"/>
              </a:rPr>
              <a:t>. </a:t>
            </a:r>
            <a:endParaRPr lang="en-US" sz="1800" i="1" dirty="0"/>
          </a:p>
          <a:p>
            <a:pPr algn="l"/>
            <a:endParaRPr lang="el-GR" sz="2200" i="1" dirty="0"/>
          </a:p>
        </p:txBody>
      </p:sp>
    </p:spTree>
    <p:extLst>
      <p:ext uri="{BB962C8B-B14F-4D97-AF65-F5344CB8AC3E}">
        <p14:creationId xmlns:p14="http://schemas.microsoft.com/office/powerpoint/2010/main" val="3395346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331AEB-CE78-4D4A-8902-389A1AD51E75}"/>
              </a:ext>
            </a:extLst>
          </p:cNvPr>
          <p:cNvSpPr>
            <a:spLocks noGrp="1"/>
          </p:cNvSpPr>
          <p:nvPr>
            <p:ph type="body" sz="quarter" idx="17"/>
          </p:nvPr>
        </p:nvSpPr>
        <p:spPr>
          <a:xfrm>
            <a:off x="487527" y="737753"/>
            <a:ext cx="5969258" cy="5420451"/>
          </a:xfrm>
        </p:spPr>
        <p:txBody>
          <a:bodyPr/>
          <a:lstStyle/>
          <a:p>
            <a:pPr lvl="0">
              <a:buClr>
                <a:schemeClr val="dk1"/>
              </a:buClr>
              <a:buSzPts val="1100"/>
            </a:pPr>
            <a:r>
              <a:rPr lang="en-US" sz="2400" dirty="0" err="1"/>
              <a:t>Glavne</a:t>
            </a:r>
            <a:r>
              <a:rPr lang="en-US" sz="2400" dirty="0"/>
              <a:t> </a:t>
            </a:r>
            <a:r>
              <a:rPr lang="en-US" sz="2400" dirty="0" err="1"/>
              <a:t>digitalne</a:t>
            </a:r>
            <a:r>
              <a:rPr lang="en-US" sz="2400" dirty="0"/>
              <a:t> </a:t>
            </a:r>
            <a:r>
              <a:rPr lang="en-US" sz="2400" dirty="0" err="1"/>
              <a:t>rešitve</a:t>
            </a:r>
            <a:r>
              <a:rPr lang="en-US" sz="2400" dirty="0"/>
              <a:t>, ki so </a:t>
            </a:r>
            <a:r>
              <a:rPr lang="en-US" sz="2400" dirty="0" err="1"/>
              <a:t>jih</a:t>
            </a:r>
            <a:r>
              <a:rPr lang="en-US" sz="2400" dirty="0"/>
              <a:t> </a:t>
            </a:r>
            <a:r>
              <a:rPr lang="en-US" sz="2400" dirty="0" err="1"/>
              <a:t>sprejele</a:t>
            </a:r>
            <a:r>
              <a:rPr lang="en-US" sz="2400" dirty="0"/>
              <a:t> </a:t>
            </a:r>
            <a:r>
              <a:rPr lang="en-US" sz="2400" dirty="0" err="1"/>
              <a:t>kulturne</a:t>
            </a:r>
            <a:r>
              <a:rPr lang="en-US" sz="2400" dirty="0"/>
              <a:t> </a:t>
            </a:r>
            <a:r>
              <a:rPr lang="en-US" sz="2400" dirty="0" err="1"/>
              <a:t>organizacije</a:t>
            </a:r>
            <a:r>
              <a:rPr lang="en-US" sz="2400" dirty="0"/>
              <a:t>:</a:t>
            </a:r>
            <a:endParaRPr lang="sl-SI" sz="2400" dirty="0"/>
          </a:p>
          <a:p>
            <a:pPr lvl="0">
              <a:buClr>
                <a:schemeClr val="dk1"/>
              </a:buClr>
              <a:buSzPts val="1100"/>
            </a:pPr>
            <a:endParaRPr lang="sl-SI" b="1" dirty="0">
              <a:latin typeface="Avenir"/>
              <a:ea typeface="Avenir"/>
              <a:cs typeface="Avenir"/>
              <a:sym typeface="Avenir"/>
            </a:endParaRPr>
          </a:p>
          <a:p>
            <a:pPr lvl="0">
              <a:buClr>
                <a:schemeClr val="dk1"/>
              </a:buClr>
              <a:buSzPts val="1100"/>
            </a:pPr>
            <a:r>
              <a:rPr lang="sl-SI" b="1" dirty="0">
                <a:latin typeface="Avenir"/>
                <a:ea typeface="Avenir"/>
                <a:cs typeface="Avenir"/>
                <a:sym typeface="Avenir"/>
              </a:rPr>
              <a:t>Na spletu</a:t>
            </a:r>
            <a:r>
              <a:rPr lang="en-US" b="1" dirty="0">
                <a:latin typeface="Avenir"/>
                <a:ea typeface="Avenir"/>
                <a:cs typeface="Avenir"/>
                <a:sym typeface="Avenir"/>
              </a:rPr>
              <a:t>: </a:t>
            </a:r>
          </a:p>
          <a:p>
            <a:pPr marL="457200" lvl="0" indent="-304800">
              <a:spcBef>
                <a:spcPts val="1000"/>
              </a:spcBef>
              <a:buClr>
                <a:srgbClr val="E43794"/>
              </a:buClr>
              <a:buSzPts val="1200"/>
              <a:buFont typeface="Avenir"/>
              <a:buChar char="●"/>
            </a:pPr>
            <a:r>
              <a:rPr lang="en-US" dirty="0" err="1">
                <a:latin typeface="Avenir"/>
                <a:ea typeface="Avenir"/>
                <a:cs typeface="Avenir"/>
                <a:sym typeface="Avenir"/>
              </a:rPr>
              <a:t>Virtualni</a:t>
            </a:r>
            <a:r>
              <a:rPr lang="en-US" dirty="0">
                <a:latin typeface="Avenir"/>
                <a:ea typeface="Avenir"/>
                <a:cs typeface="Avenir"/>
                <a:sym typeface="Avenir"/>
              </a:rPr>
              <a:t> </a:t>
            </a:r>
            <a:r>
              <a:rPr lang="en-US" dirty="0" err="1">
                <a:latin typeface="Avenir"/>
                <a:ea typeface="Avenir"/>
                <a:cs typeface="Avenir"/>
                <a:sym typeface="Avenir"/>
              </a:rPr>
              <a:t>vodeni</a:t>
            </a:r>
            <a:r>
              <a:rPr lang="en-US" dirty="0">
                <a:latin typeface="Avenir"/>
                <a:ea typeface="Avenir"/>
                <a:cs typeface="Avenir"/>
                <a:sym typeface="Avenir"/>
              </a:rPr>
              <a:t> </a:t>
            </a:r>
            <a:r>
              <a:rPr lang="en-US" dirty="0" err="1">
                <a:latin typeface="Avenir"/>
                <a:ea typeface="Avenir"/>
                <a:cs typeface="Avenir"/>
                <a:sym typeface="Avenir"/>
              </a:rPr>
              <a:t>ogledi</a:t>
            </a:r>
            <a:endParaRPr lang="en-US" dirty="0">
              <a:latin typeface="Avenir"/>
              <a:ea typeface="Avenir"/>
              <a:cs typeface="Avenir"/>
              <a:sym typeface="Avenir"/>
            </a:endParaRPr>
          </a:p>
          <a:p>
            <a:pPr marL="457200" lvl="0" indent="-304800">
              <a:buClr>
                <a:srgbClr val="E43794"/>
              </a:buClr>
              <a:buSzPts val="1200"/>
              <a:buFont typeface="Avenir"/>
              <a:buChar char="●"/>
            </a:pPr>
            <a:r>
              <a:rPr lang="en-US" dirty="0" err="1">
                <a:latin typeface="Avenir"/>
                <a:ea typeface="Avenir"/>
                <a:cs typeface="Avenir"/>
                <a:sym typeface="Avenir"/>
              </a:rPr>
              <a:t>Spletni</a:t>
            </a:r>
            <a:r>
              <a:rPr lang="en-US" dirty="0">
                <a:latin typeface="Avenir"/>
                <a:ea typeface="Avenir"/>
                <a:cs typeface="Avenir"/>
                <a:sym typeface="Avenir"/>
              </a:rPr>
              <a:t> </a:t>
            </a:r>
            <a:r>
              <a:rPr lang="en-US" dirty="0" err="1">
                <a:latin typeface="Avenir"/>
                <a:ea typeface="Avenir"/>
                <a:cs typeface="Avenir"/>
                <a:sym typeface="Avenir"/>
              </a:rPr>
              <a:t>didaktični</a:t>
            </a:r>
            <a:r>
              <a:rPr lang="en-US" dirty="0">
                <a:latin typeface="Avenir"/>
                <a:ea typeface="Avenir"/>
                <a:cs typeface="Avenir"/>
                <a:sym typeface="Avenir"/>
              </a:rPr>
              <a:t> </a:t>
            </a:r>
            <a:r>
              <a:rPr lang="en-US" dirty="0" err="1">
                <a:latin typeface="Avenir"/>
                <a:ea typeface="Avenir"/>
                <a:cs typeface="Avenir"/>
                <a:sym typeface="Avenir"/>
              </a:rPr>
              <a:t>programi</a:t>
            </a:r>
            <a:endParaRPr lang="en-US" dirty="0">
              <a:latin typeface="Avenir"/>
              <a:ea typeface="Avenir"/>
              <a:cs typeface="Avenir"/>
              <a:sym typeface="Avenir"/>
            </a:endParaRPr>
          </a:p>
          <a:p>
            <a:pPr marL="457200" lvl="0" indent="-304800">
              <a:buClr>
                <a:srgbClr val="E43794"/>
              </a:buClr>
              <a:buSzPts val="1200"/>
              <a:buFont typeface="Avenir"/>
              <a:buChar char="●"/>
            </a:pPr>
            <a:r>
              <a:rPr lang="it-IT" dirty="0" err="1">
                <a:latin typeface="Avenir"/>
                <a:ea typeface="Avenir"/>
                <a:cs typeface="Avenir"/>
                <a:sym typeface="Avenir"/>
              </a:rPr>
              <a:t>Spletne</a:t>
            </a:r>
            <a:r>
              <a:rPr lang="it-IT" dirty="0">
                <a:latin typeface="Avenir"/>
                <a:ea typeface="Avenir"/>
                <a:cs typeface="Avenir"/>
                <a:sym typeface="Avenir"/>
              </a:rPr>
              <a:t> </a:t>
            </a:r>
            <a:r>
              <a:rPr lang="it-IT" dirty="0" err="1">
                <a:latin typeface="Avenir"/>
                <a:ea typeface="Avenir"/>
                <a:cs typeface="Avenir"/>
                <a:sym typeface="Avenir"/>
              </a:rPr>
              <a:t>delavnice</a:t>
            </a:r>
            <a:r>
              <a:rPr lang="it-IT" dirty="0">
                <a:latin typeface="Avenir"/>
                <a:ea typeface="Avenir"/>
                <a:cs typeface="Avenir"/>
                <a:sym typeface="Avenir"/>
              </a:rPr>
              <a:t> in </a:t>
            </a:r>
            <a:r>
              <a:rPr lang="it-IT" dirty="0" err="1">
                <a:latin typeface="Avenir"/>
                <a:ea typeface="Avenir"/>
                <a:cs typeface="Avenir"/>
                <a:sym typeface="Avenir"/>
              </a:rPr>
              <a:t>spletni</a:t>
            </a:r>
            <a:r>
              <a:rPr lang="it-IT" dirty="0">
                <a:latin typeface="Avenir"/>
                <a:ea typeface="Avenir"/>
                <a:cs typeface="Avenir"/>
                <a:sym typeface="Avenir"/>
              </a:rPr>
              <a:t> </a:t>
            </a:r>
            <a:r>
              <a:rPr lang="it-IT" dirty="0" err="1">
                <a:latin typeface="Avenir"/>
                <a:ea typeface="Avenir"/>
                <a:cs typeface="Avenir"/>
                <a:sym typeface="Avenir"/>
              </a:rPr>
              <a:t>seminarji</a:t>
            </a:r>
            <a:endParaRPr lang="en-US" dirty="0">
              <a:latin typeface="Avenir"/>
              <a:ea typeface="Avenir"/>
              <a:cs typeface="Avenir"/>
              <a:sym typeface="Avenir"/>
            </a:endParaRPr>
          </a:p>
          <a:p>
            <a:pPr marL="457200" lvl="0" indent="-304800">
              <a:buClr>
                <a:srgbClr val="E43794"/>
              </a:buClr>
              <a:buSzPts val="1200"/>
              <a:buFont typeface="Avenir"/>
              <a:buChar char="●"/>
            </a:pPr>
            <a:r>
              <a:rPr lang="en-US" dirty="0" err="1">
                <a:latin typeface="Avenir"/>
                <a:ea typeface="Avenir"/>
                <a:cs typeface="Avenir"/>
                <a:sym typeface="Avenir"/>
              </a:rPr>
              <a:t>Virtualni</a:t>
            </a:r>
            <a:r>
              <a:rPr lang="en-US" dirty="0">
                <a:latin typeface="Avenir"/>
                <a:ea typeface="Avenir"/>
                <a:cs typeface="Avenir"/>
                <a:sym typeface="Avenir"/>
              </a:rPr>
              <a:t> </a:t>
            </a:r>
            <a:r>
              <a:rPr lang="en-US" dirty="0" err="1">
                <a:latin typeface="Avenir"/>
                <a:ea typeface="Avenir"/>
                <a:cs typeface="Avenir"/>
                <a:sym typeface="Avenir"/>
              </a:rPr>
              <a:t>dogodki</a:t>
            </a:r>
            <a:r>
              <a:rPr lang="en-US" dirty="0">
                <a:latin typeface="Avenir"/>
                <a:ea typeface="Avenir"/>
                <a:cs typeface="Avenir"/>
                <a:sym typeface="Avenir"/>
              </a:rPr>
              <a:t> in </a:t>
            </a:r>
            <a:r>
              <a:rPr lang="en-US" dirty="0" err="1">
                <a:latin typeface="Avenir"/>
                <a:ea typeface="Avenir"/>
                <a:cs typeface="Avenir"/>
                <a:sym typeface="Avenir"/>
              </a:rPr>
              <a:t>kulturne</a:t>
            </a:r>
            <a:r>
              <a:rPr lang="en-US" dirty="0">
                <a:latin typeface="Avenir"/>
                <a:ea typeface="Avenir"/>
                <a:cs typeface="Avenir"/>
                <a:sym typeface="Avenir"/>
              </a:rPr>
              <a:t> </a:t>
            </a:r>
            <a:r>
              <a:rPr lang="sl-SI" dirty="0">
                <a:latin typeface="Avenir"/>
                <a:ea typeface="Avenir"/>
                <a:cs typeface="Avenir"/>
                <a:sym typeface="Avenir"/>
              </a:rPr>
              <a:t>vesele</a:t>
            </a:r>
            <a:r>
              <a:rPr lang="en-US" dirty="0">
                <a:latin typeface="Avenir"/>
                <a:ea typeface="Avenir"/>
                <a:cs typeface="Avenir"/>
                <a:sym typeface="Avenir"/>
              </a:rPr>
              <a:t> </a:t>
            </a:r>
            <a:r>
              <a:rPr lang="en-US" dirty="0" err="1">
                <a:latin typeface="Avenir"/>
                <a:ea typeface="Avenir"/>
                <a:cs typeface="Avenir"/>
                <a:sym typeface="Avenir"/>
              </a:rPr>
              <a:t>ur</a:t>
            </a:r>
            <a:r>
              <a:rPr lang="sl-SI" dirty="0">
                <a:latin typeface="Avenir"/>
                <a:ea typeface="Avenir"/>
                <a:cs typeface="Avenir"/>
                <a:sym typeface="Avenir"/>
              </a:rPr>
              <a:t>ice</a:t>
            </a:r>
            <a:r>
              <a:rPr lang="en-US" dirty="0">
                <a:latin typeface="Avenir"/>
                <a:ea typeface="Avenir"/>
                <a:cs typeface="Avenir"/>
                <a:sym typeface="Avenir"/>
              </a:rPr>
              <a:t> </a:t>
            </a:r>
          </a:p>
          <a:p>
            <a:pPr marL="457200" lvl="0" indent="-304800">
              <a:buClr>
                <a:srgbClr val="E43794"/>
              </a:buClr>
              <a:buSzPts val="1200"/>
              <a:buFont typeface="Avenir"/>
              <a:buChar char="●"/>
            </a:pPr>
            <a:r>
              <a:rPr lang="pl-PL" dirty="0">
                <a:latin typeface="Avenir"/>
                <a:ea typeface="Avenir"/>
                <a:cs typeface="Avenir"/>
                <a:sym typeface="Avenir"/>
              </a:rPr>
              <a:t>Programi usposabljanja na visoki ravni</a:t>
            </a:r>
            <a:endParaRPr lang="en-US" dirty="0">
              <a:latin typeface="Avenir"/>
              <a:ea typeface="Avenir"/>
              <a:cs typeface="Avenir"/>
              <a:sym typeface="Avenir"/>
            </a:endParaRPr>
          </a:p>
          <a:p>
            <a:pPr marL="457200" lvl="0" indent="-304800">
              <a:buClr>
                <a:srgbClr val="E43794"/>
              </a:buClr>
              <a:buSzPts val="1200"/>
              <a:buFont typeface="Avenir"/>
              <a:buChar char="●"/>
            </a:pPr>
            <a:r>
              <a:rPr lang="en-US" dirty="0" err="1">
                <a:latin typeface="Avenir"/>
                <a:ea typeface="Avenir"/>
                <a:cs typeface="Avenir"/>
                <a:sym typeface="Avenir"/>
              </a:rPr>
              <a:t>Virtualni</a:t>
            </a:r>
            <a:r>
              <a:rPr lang="en-US" dirty="0">
                <a:latin typeface="Avenir"/>
                <a:ea typeface="Avenir"/>
                <a:cs typeface="Avenir"/>
                <a:sym typeface="Avenir"/>
              </a:rPr>
              <a:t> </a:t>
            </a:r>
            <a:r>
              <a:rPr lang="en-US" dirty="0" err="1">
                <a:latin typeface="Avenir"/>
                <a:ea typeface="Avenir"/>
                <a:cs typeface="Avenir"/>
                <a:sym typeface="Avenir"/>
              </a:rPr>
              <a:t>tečaji</a:t>
            </a:r>
            <a:r>
              <a:rPr lang="en-US" dirty="0">
                <a:latin typeface="Avenir"/>
                <a:ea typeface="Avenir"/>
                <a:cs typeface="Avenir"/>
                <a:sym typeface="Avenir"/>
              </a:rPr>
              <a:t> </a:t>
            </a:r>
            <a:r>
              <a:rPr lang="en-US" dirty="0" err="1">
                <a:latin typeface="Avenir"/>
                <a:ea typeface="Avenir"/>
                <a:cs typeface="Avenir"/>
                <a:sym typeface="Avenir"/>
              </a:rPr>
              <a:t>umetnosti</a:t>
            </a:r>
            <a:endParaRPr lang="en-US" dirty="0">
              <a:latin typeface="Avenir"/>
              <a:ea typeface="Avenir"/>
              <a:cs typeface="Avenir"/>
              <a:sym typeface="Avenir"/>
            </a:endParaRPr>
          </a:p>
          <a:p>
            <a:pPr marL="457200" indent="-304800">
              <a:buClr>
                <a:srgbClr val="E43794"/>
              </a:buClr>
              <a:buSzPts val="1200"/>
              <a:buFont typeface="Avenir"/>
              <a:buChar char="●"/>
            </a:pPr>
            <a:r>
              <a:rPr lang="en-US" dirty="0" err="1">
                <a:latin typeface="Avenir"/>
                <a:cs typeface="Poppins"/>
                <a:sym typeface="Avenir"/>
              </a:rPr>
              <a:t>Podcasti</a:t>
            </a:r>
            <a:endParaRPr lang="en-US" dirty="0">
              <a:latin typeface="Avenir"/>
              <a:cs typeface="Poppins"/>
            </a:endParaRPr>
          </a:p>
          <a:p>
            <a:pPr marL="457200" indent="-304800">
              <a:buClr>
                <a:srgbClr val="E43794"/>
              </a:buClr>
              <a:buSzPts val="1200"/>
              <a:buFont typeface="Avenir"/>
              <a:buChar char="●"/>
            </a:pPr>
            <a:r>
              <a:rPr lang="en-US" dirty="0" err="1">
                <a:latin typeface="Avenir"/>
                <a:cs typeface="Poppins"/>
                <a:sym typeface="Avenir"/>
              </a:rPr>
              <a:t>Izkušnje</a:t>
            </a:r>
            <a:r>
              <a:rPr lang="en-US" dirty="0">
                <a:latin typeface="Avenir"/>
                <a:cs typeface="Poppins"/>
                <a:sym typeface="Avenir"/>
              </a:rPr>
              <a:t> </a:t>
            </a:r>
            <a:r>
              <a:rPr lang="en-US" dirty="0" err="1">
                <a:latin typeface="Avenir"/>
                <a:cs typeface="Poppins"/>
                <a:sym typeface="Avenir"/>
              </a:rPr>
              <a:t>razširjen</a:t>
            </a:r>
            <a:r>
              <a:rPr lang="sl-SI" dirty="0">
                <a:latin typeface="Avenir"/>
                <a:cs typeface="Poppins"/>
                <a:sym typeface="Avenir"/>
              </a:rPr>
              <a:t>e</a:t>
            </a:r>
            <a:r>
              <a:rPr lang="en-US" dirty="0">
                <a:latin typeface="Avenir"/>
                <a:cs typeface="Poppins"/>
                <a:sym typeface="Avenir"/>
              </a:rPr>
              <a:t> </a:t>
            </a:r>
            <a:r>
              <a:rPr lang="en-US" dirty="0" err="1">
                <a:latin typeface="Avenir"/>
                <a:cs typeface="Poppins"/>
                <a:sym typeface="Avenir"/>
              </a:rPr>
              <a:t>resničnosti</a:t>
            </a:r>
            <a:r>
              <a:rPr lang="en-US" dirty="0">
                <a:latin typeface="Avenir"/>
                <a:ea typeface="Avenir"/>
                <a:cs typeface="Avenir"/>
                <a:sym typeface="Avenir"/>
              </a:rPr>
              <a:t> </a:t>
            </a:r>
            <a:endParaRPr lang="en-US" dirty="0">
              <a:latin typeface="Avenir"/>
              <a:ea typeface="Avenir"/>
              <a:cs typeface="Avenir"/>
            </a:endParaRPr>
          </a:p>
          <a:p>
            <a:pPr marL="457200" lvl="0" indent="-304800">
              <a:buClr>
                <a:srgbClr val="E43794"/>
              </a:buClr>
              <a:buSzPts val="1200"/>
              <a:buFont typeface="Avenir"/>
              <a:buChar char="●"/>
            </a:pPr>
            <a:r>
              <a:rPr lang="en-US" dirty="0">
                <a:latin typeface="Avenir"/>
                <a:ea typeface="Avenir"/>
                <a:cs typeface="Avenir"/>
                <a:sym typeface="Avenir"/>
              </a:rPr>
              <a:t>Vide</a:t>
            </a:r>
            <a:r>
              <a:rPr lang="sl-SI" dirty="0">
                <a:latin typeface="Avenir"/>
                <a:ea typeface="Avenir"/>
                <a:cs typeface="Avenir"/>
                <a:sym typeface="Avenir"/>
              </a:rPr>
              <a:t>o </a:t>
            </a:r>
            <a:r>
              <a:rPr lang="en-US" dirty="0" err="1">
                <a:latin typeface="Avenir"/>
                <a:ea typeface="Avenir"/>
                <a:cs typeface="Avenir"/>
                <a:sym typeface="Avenir"/>
              </a:rPr>
              <a:t>igre</a:t>
            </a:r>
            <a:endParaRPr lang="en-US" dirty="0">
              <a:latin typeface="Avenir"/>
              <a:ea typeface="Avenir"/>
              <a:cs typeface="Avenir"/>
              <a:sym typeface="Avenir"/>
            </a:endParaRPr>
          </a:p>
          <a:p>
            <a:pPr marL="457200" lvl="0" indent="-304800">
              <a:buClr>
                <a:srgbClr val="E43794"/>
              </a:buClr>
              <a:buSzPts val="1200"/>
              <a:buFont typeface="Avenir"/>
              <a:buChar char="●"/>
            </a:pPr>
            <a:r>
              <a:rPr lang="en-US" dirty="0">
                <a:latin typeface="Avenir"/>
                <a:ea typeface="Avenir"/>
                <a:cs typeface="Avenir"/>
                <a:sym typeface="Avenir"/>
              </a:rPr>
              <a:t>e-</a:t>
            </a:r>
            <a:r>
              <a:rPr lang="en-US" dirty="0" err="1">
                <a:latin typeface="Avenir"/>
                <a:ea typeface="Avenir"/>
                <a:cs typeface="Avenir"/>
                <a:sym typeface="Avenir"/>
              </a:rPr>
              <a:t>trgovanje</a:t>
            </a:r>
            <a:r>
              <a:rPr lang="en-US" dirty="0">
                <a:latin typeface="Avenir"/>
                <a:ea typeface="Avenir"/>
                <a:cs typeface="Avenir"/>
                <a:sym typeface="Avenir"/>
              </a:rPr>
              <a:t> v </a:t>
            </a:r>
            <a:r>
              <a:rPr lang="en-US" dirty="0" err="1">
                <a:latin typeface="Avenir"/>
                <a:ea typeface="Avenir"/>
                <a:cs typeface="Avenir"/>
                <a:sym typeface="Avenir"/>
              </a:rPr>
              <a:t>knjigarnah</a:t>
            </a:r>
            <a:endParaRPr lang="en-US" sz="1800" dirty="0">
              <a:latin typeface="Avenir"/>
              <a:ea typeface="Avenir"/>
              <a:cs typeface="Avenir"/>
              <a:sym typeface="Avenir"/>
            </a:endParaRPr>
          </a:p>
          <a:p>
            <a:pPr lvl="0">
              <a:buClr>
                <a:schemeClr val="dk1"/>
              </a:buClr>
              <a:buSzPts val="1100"/>
            </a:pPr>
            <a:endParaRPr lang="en-US" sz="1800" dirty="0">
              <a:latin typeface="Avenir"/>
              <a:ea typeface="Avenir"/>
              <a:cs typeface="Avenir"/>
              <a:sym typeface="Avenir"/>
            </a:endParaRPr>
          </a:p>
          <a:p>
            <a:endParaRPr lang="el-GR" sz="1800" dirty="0"/>
          </a:p>
        </p:txBody>
      </p:sp>
      <p:pic>
        <p:nvPicPr>
          <p:cNvPr id="7" name="Picture Placeholder 6">
            <a:extLst>
              <a:ext uri="{FF2B5EF4-FFF2-40B4-BE49-F238E27FC236}">
                <a16:creationId xmlns:a16="http://schemas.microsoft.com/office/drawing/2014/main" id="{02149F5A-163A-4FF7-8953-BDC4CF1E005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8607" r="18607"/>
          <a:stretch>
            <a:fillRect/>
          </a:stretch>
        </p:blipFill>
        <p:spPr/>
      </p:pic>
    </p:spTree>
    <p:extLst>
      <p:ext uri="{BB962C8B-B14F-4D97-AF65-F5344CB8AC3E}">
        <p14:creationId xmlns:p14="http://schemas.microsoft.com/office/powerpoint/2010/main" val="62719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F7186DB-9EB2-4803-A528-E64773344874}"/>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7855" r="17855"/>
          <a:stretch>
            <a:fillRect/>
          </a:stretch>
        </p:blipFill>
        <p:spPr/>
      </p:pic>
      <p:sp>
        <p:nvSpPr>
          <p:cNvPr id="5" name="Text Placeholder 3">
            <a:extLst>
              <a:ext uri="{FF2B5EF4-FFF2-40B4-BE49-F238E27FC236}">
                <a16:creationId xmlns:a16="http://schemas.microsoft.com/office/drawing/2014/main" id="{A7175A83-C785-4A7F-B140-D909DAD26292}"/>
              </a:ext>
            </a:extLst>
          </p:cNvPr>
          <p:cNvSpPr txBox="1">
            <a:spLocks/>
          </p:cNvSpPr>
          <p:nvPr/>
        </p:nvSpPr>
        <p:spPr>
          <a:xfrm>
            <a:off x="487526" y="737753"/>
            <a:ext cx="5994943" cy="458105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Glavne</a:t>
            </a:r>
            <a:r>
              <a:rPr lang="en-US" sz="2400" dirty="0"/>
              <a:t> </a:t>
            </a:r>
            <a:r>
              <a:rPr lang="en-US" sz="2400" dirty="0" err="1"/>
              <a:t>digitalne</a:t>
            </a:r>
            <a:r>
              <a:rPr lang="en-US" sz="2400" dirty="0"/>
              <a:t> </a:t>
            </a:r>
            <a:r>
              <a:rPr lang="en-US" sz="2400" dirty="0" err="1"/>
              <a:t>rešitve</a:t>
            </a:r>
            <a:r>
              <a:rPr lang="en-US" sz="2400" dirty="0"/>
              <a:t>, ki so </a:t>
            </a:r>
            <a:r>
              <a:rPr lang="en-US" sz="2400" dirty="0" err="1"/>
              <a:t>jih</a:t>
            </a:r>
            <a:r>
              <a:rPr lang="en-US" sz="2400" dirty="0"/>
              <a:t> </a:t>
            </a:r>
            <a:r>
              <a:rPr lang="en-US" sz="2400" dirty="0" err="1"/>
              <a:t>sprejele</a:t>
            </a:r>
            <a:r>
              <a:rPr lang="en-US" sz="2400" dirty="0"/>
              <a:t> </a:t>
            </a:r>
            <a:r>
              <a:rPr lang="en-US" sz="2400" dirty="0" err="1"/>
              <a:t>kulturne</a:t>
            </a:r>
            <a:r>
              <a:rPr lang="en-US" sz="2400" dirty="0"/>
              <a:t> </a:t>
            </a:r>
            <a:r>
              <a:rPr lang="en-US" sz="2400" dirty="0" err="1"/>
              <a:t>organizacije</a:t>
            </a:r>
            <a:r>
              <a:rPr lang="sl-SI" sz="2400" dirty="0"/>
              <a:t>:</a:t>
            </a:r>
          </a:p>
          <a:p>
            <a:pPr lvl="0">
              <a:buClr>
                <a:schemeClr val="dk1"/>
              </a:buClr>
              <a:buSzPts val="1100"/>
            </a:pPr>
            <a:endParaRPr lang="en-US" dirty="0">
              <a:latin typeface="Avenir"/>
              <a:ea typeface="Avenir"/>
              <a:cs typeface="Avenir"/>
              <a:sym typeface="Avenir"/>
            </a:endParaRPr>
          </a:p>
          <a:p>
            <a:pPr lvl="0">
              <a:buClr>
                <a:schemeClr val="dk1"/>
              </a:buClr>
              <a:buSzPts val="1100"/>
            </a:pPr>
            <a:r>
              <a:rPr lang="en-US" b="1" dirty="0">
                <a:latin typeface="Avenir"/>
                <a:ea typeface="Avenir"/>
                <a:cs typeface="Avenir"/>
                <a:sym typeface="Avenir"/>
              </a:rPr>
              <a:t>Onsite: </a:t>
            </a:r>
          </a:p>
          <a:p>
            <a:pPr marL="457200" lvl="0" indent="-304800">
              <a:spcBef>
                <a:spcPts val="1000"/>
              </a:spcBef>
              <a:buClr>
                <a:srgbClr val="E43794"/>
              </a:buClr>
              <a:buSzPts val="1200"/>
              <a:buFont typeface="Avenir"/>
              <a:buChar char="●"/>
            </a:pPr>
            <a:r>
              <a:rPr lang="en-US" dirty="0" err="1">
                <a:latin typeface="Avenir"/>
                <a:ea typeface="Avenir"/>
                <a:cs typeface="Avenir"/>
                <a:sym typeface="Avenir"/>
              </a:rPr>
              <a:t>Koda</a:t>
            </a:r>
            <a:r>
              <a:rPr lang="en-US" dirty="0">
                <a:latin typeface="Avenir"/>
                <a:ea typeface="Avenir"/>
                <a:cs typeface="Avenir"/>
                <a:sym typeface="Avenir"/>
              </a:rPr>
              <a:t> QR in </a:t>
            </a:r>
            <a:r>
              <a:rPr lang="en-US" dirty="0" err="1">
                <a:latin typeface="Avenir"/>
                <a:ea typeface="Avenir"/>
                <a:cs typeface="Avenir"/>
                <a:sym typeface="Avenir"/>
              </a:rPr>
              <a:t>tehnologija</a:t>
            </a:r>
            <a:r>
              <a:rPr lang="en-US" dirty="0">
                <a:latin typeface="Avenir"/>
                <a:ea typeface="Avenir"/>
                <a:cs typeface="Avenir"/>
                <a:sym typeface="Avenir"/>
              </a:rPr>
              <a:t> </a:t>
            </a:r>
            <a:r>
              <a:rPr lang="en-US" dirty="0" err="1">
                <a:latin typeface="Avenir"/>
                <a:ea typeface="Avenir"/>
                <a:cs typeface="Avenir"/>
                <a:sym typeface="Avenir"/>
              </a:rPr>
              <a:t>svetilnikov</a:t>
            </a:r>
            <a:endParaRPr lang="sl-SI" dirty="0">
              <a:latin typeface="Avenir"/>
              <a:ea typeface="Avenir"/>
              <a:cs typeface="Avenir"/>
              <a:sym typeface="Avenir"/>
            </a:endParaRPr>
          </a:p>
          <a:p>
            <a:pPr marL="457200" lvl="0" indent="-304800">
              <a:spcBef>
                <a:spcPts val="1000"/>
              </a:spcBef>
              <a:buClr>
                <a:srgbClr val="E43794"/>
              </a:buClr>
              <a:buSzPts val="1200"/>
              <a:buFont typeface="Avenir"/>
              <a:buChar char="●"/>
            </a:pPr>
            <a:r>
              <a:rPr lang="en-US" dirty="0" err="1">
                <a:latin typeface="Avenir"/>
                <a:ea typeface="Avenir"/>
                <a:cs typeface="Avenir"/>
                <a:sym typeface="Avenir"/>
              </a:rPr>
              <a:t>Zasloni</a:t>
            </a:r>
            <a:r>
              <a:rPr lang="en-US" dirty="0">
                <a:latin typeface="Avenir"/>
                <a:ea typeface="Avenir"/>
                <a:cs typeface="Avenir"/>
                <a:sym typeface="Avenir"/>
              </a:rPr>
              <a:t> </a:t>
            </a:r>
            <a:r>
              <a:rPr lang="en-US" dirty="0" err="1">
                <a:latin typeface="Avenir"/>
                <a:ea typeface="Avenir"/>
                <a:cs typeface="Avenir"/>
                <a:sym typeface="Avenir"/>
              </a:rPr>
              <a:t>na</a:t>
            </a:r>
            <a:r>
              <a:rPr lang="en-US" dirty="0">
                <a:latin typeface="Avenir"/>
                <a:ea typeface="Avenir"/>
                <a:cs typeface="Avenir"/>
                <a:sym typeface="Avenir"/>
              </a:rPr>
              <a:t> </a:t>
            </a:r>
            <a:r>
              <a:rPr lang="en-US" dirty="0" err="1">
                <a:latin typeface="Avenir"/>
                <a:ea typeface="Avenir"/>
                <a:cs typeface="Avenir"/>
                <a:sym typeface="Avenir"/>
              </a:rPr>
              <a:t>dotik</a:t>
            </a:r>
            <a:endParaRPr lang="sl-SI" dirty="0">
              <a:latin typeface="Avenir"/>
              <a:ea typeface="Avenir"/>
              <a:cs typeface="Avenir"/>
              <a:sym typeface="Avenir"/>
            </a:endParaRPr>
          </a:p>
          <a:p>
            <a:pPr marL="457200" lvl="0" indent="-304800">
              <a:spcBef>
                <a:spcPts val="1000"/>
              </a:spcBef>
              <a:buClr>
                <a:srgbClr val="E43794"/>
              </a:buClr>
              <a:buSzPts val="1200"/>
              <a:buFont typeface="Avenir"/>
              <a:buChar char="●"/>
            </a:pPr>
            <a:r>
              <a:rPr lang="en-US" dirty="0" err="1">
                <a:latin typeface="Avenir"/>
                <a:ea typeface="Avenir"/>
                <a:cs typeface="Avenir"/>
                <a:sym typeface="Avenir"/>
              </a:rPr>
              <a:t>Avdiovodniki</a:t>
            </a:r>
            <a:endParaRPr lang="en-US" dirty="0">
              <a:latin typeface="Avenir"/>
              <a:ea typeface="Avenir"/>
              <a:cs typeface="Avenir"/>
              <a:sym typeface="Avenir"/>
            </a:endParaRPr>
          </a:p>
          <a:p>
            <a:pPr lvl="0">
              <a:buClr>
                <a:schemeClr val="dk1"/>
              </a:buClr>
              <a:buSzPts val="1100"/>
            </a:pPr>
            <a:endParaRPr lang="en-US" dirty="0">
              <a:latin typeface="Avenir"/>
              <a:ea typeface="Avenir"/>
              <a:cs typeface="Avenir"/>
              <a:sym typeface="Avenir"/>
            </a:endParaRPr>
          </a:p>
          <a:p>
            <a:pPr lvl="0">
              <a:buClr>
                <a:schemeClr val="dk1"/>
              </a:buClr>
              <a:buSzPts val="1100"/>
            </a:pPr>
            <a:r>
              <a:rPr lang="en-US" dirty="0">
                <a:latin typeface="Avenir"/>
                <a:ea typeface="Avenir"/>
                <a:cs typeface="Avenir"/>
                <a:sym typeface="Avenir"/>
              </a:rPr>
              <a:t>Poleg </a:t>
            </a:r>
            <a:r>
              <a:rPr lang="en-US" dirty="0" err="1">
                <a:latin typeface="Avenir"/>
                <a:ea typeface="Avenir"/>
                <a:cs typeface="Avenir"/>
                <a:sym typeface="Avenir"/>
              </a:rPr>
              <a:t>tega</a:t>
            </a:r>
            <a:r>
              <a:rPr lang="en-US" dirty="0">
                <a:latin typeface="Avenir"/>
                <a:ea typeface="Avenir"/>
                <a:cs typeface="Avenir"/>
                <a:sym typeface="Avenir"/>
              </a:rPr>
              <a:t> </a:t>
            </a:r>
            <a:r>
              <a:rPr lang="en-US" dirty="0" err="1">
                <a:latin typeface="Avenir"/>
                <a:ea typeface="Avenir"/>
                <a:cs typeface="Avenir"/>
                <a:sym typeface="Avenir"/>
              </a:rPr>
              <a:t>aplikacije</a:t>
            </a:r>
            <a:r>
              <a:rPr lang="en-US" dirty="0">
                <a:latin typeface="Avenir"/>
                <a:ea typeface="Avenir"/>
                <a:cs typeface="Avenir"/>
                <a:sym typeface="Avenir"/>
              </a:rPr>
              <a:t> za </a:t>
            </a:r>
            <a:r>
              <a:rPr lang="en-US" dirty="0" err="1">
                <a:latin typeface="Avenir"/>
                <a:ea typeface="Avenir"/>
                <a:cs typeface="Avenir"/>
                <a:sym typeface="Avenir"/>
              </a:rPr>
              <a:t>pametne</a:t>
            </a:r>
            <a:r>
              <a:rPr lang="en-US" dirty="0">
                <a:latin typeface="Avenir"/>
                <a:ea typeface="Avenir"/>
                <a:cs typeface="Avenir"/>
                <a:sym typeface="Avenir"/>
              </a:rPr>
              <a:t> </a:t>
            </a:r>
            <a:r>
              <a:rPr lang="en-US" dirty="0" err="1">
                <a:latin typeface="Avenir"/>
                <a:ea typeface="Avenir"/>
                <a:cs typeface="Avenir"/>
                <a:sym typeface="Avenir"/>
              </a:rPr>
              <a:t>telefone</a:t>
            </a:r>
            <a:r>
              <a:rPr lang="en-US" dirty="0">
                <a:latin typeface="Avenir"/>
                <a:ea typeface="Avenir"/>
                <a:cs typeface="Avenir"/>
                <a:sym typeface="Avenir"/>
              </a:rPr>
              <a:t> in </a:t>
            </a:r>
            <a:r>
              <a:rPr lang="sl-SI" dirty="0" err="1">
                <a:latin typeface="Avenir"/>
                <a:ea typeface="Avenir"/>
                <a:cs typeface="Avenir"/>
                <a:sym typeface="Avenir"/>
              </a:rPr>
              <a:t>chat</a:t>
            </a:r>
            <a:r>
              <a:rPr lang="en-US" dirty="0" err="1">
                <a:latin typeface="Avenir"/>
                <a:ea typeface="Avenir"/>
                <a:cs typeface="Avenir"/>
                <a:sym typeface="Avenir"/>
              </a:rPr>
              <a:t>boti</a:t>
            </a:r>
            <a:r>
              <a:rPr lang="en-US" dirty="0">
                <a:latin typeface="Avenir"/>
                <a:ea typeface="Avenir"/>
                <a:cs typeface="Avenir"/>
                <a:sym typeface="Avenir"/>
              </a:rPr>
              <a:t> </a:t>
            </a:r>
            <a:r>
              <a:rPr lang="en-US" dirty="0" err="1">
                <a:latin typeface="Avenir"/>
                <a:ea typeface="Avenir"/>
                <a:cs typeface="Avenir"/>
                <a:sym typeface="Avenir"/>
              </a:rPr>
              <a:t>pogosto</a:t>
            </a:r>
            <a:r>
              <a:rPr lang="en-US" dirty="0">
                <a:latin typeface="Avenir"/>
                <a:ea typeface="Avenir"/>
                <a:cs typeface="Avenir"/>
                <a:sym typeface="Avenir"/>
              </a:rPr>
              <a:t> </a:t>
            </a:r>
            <a:r>
              <a:rPr lang="en-US" dirty="0" err="1">
                <a:latin typeface="Avenir"/>
                <a:ea typeface="Avenir"/>
                <a:cs typeface="Avenir"/>
                <a:sym typeface="Avenir"/>
              </a:rPr>
              <a:t>vključujejo</a:t>
            </a:r>
            <a:r>
              <a:rPr lang="en-US" dirty="0">
                <a:latin typeface="Avenir"/>
                <a:ea typeface="Avenir"/>
                <a:cs typeface="Avenir"/>
                <a:sym typeface="Avenir"/>
              </a:rPr>
              <a:t> </a:t>
            </a:r>
            <a:r>
              <a:rPr lang="en-US" dirty="0" err="1">
                <a:latin typeface="Avenir"/>
                <a:ea typeface="Avenir"/>
                <a:cs typeface="Avenir"/>
                <a:sym typeface="Avenir"/>
              </a:rPr>
              <a:t>digitalne</a:t>
            </a:r>
            <a:r>
              <a:rPr lang="en-US" dirty="0">
                <a:latin typeface="Avenir"/>
                <a:ea typeface="Avenir"/>
                <a:cs typeface="Avenir"/>
                <a:sym typeface="Avenir"/>
              </a:rPr>
              <a:t> </a:t>
            </a:r>
            <a:r>
              <a:rPr lang="en-US" dirty="0" err="1">
                <a:latin typeface="Avenir"/>
                <a:ea typeface="Avenir"/>
                <a:cs typeface="Avenir"/>
                <a:sym typeface="Avenir"/>
              </a:rPr>
              <a:t>vsebine</a:t>
            </a:r>
            <a:r>
              <a:rPr lang="en-US" dirty="0">
                <a:latin typeface="Avenir"/>
                <a:ea typeface="Avenir"/>
                <a:cs typeface="Avenir"/>
                <a:sym typeface="Avenir"/>
              </a:rPr>
              <a:t>, ki </a:t>
            </a:r>
            <a:r>
              <a:rPr lang="en-US" dirty="0" err="1">
                <a:latin typeface="Avenir"/>
                <a:ea typeface="Avenir"/>
                <a:cs typeface="Avenir"/>
                <a:sym typeface="Avenir"/>
              </a:rPr>
              <a:t>jih</a:t>
            </a:r>
            <a:r>
              <a:rPr lang="en-US" dirty="0">
                <a:latin typeface="Avenir"/>
                <a:ea typeface="Avenir"/>
                <a:cs typeface="Avenir"/>
                <a:sym typeface="Avenir"/>
              </a:rPr>
              <a:t> je </a:t>
            </a:r>
            <a:r>
              <a:rPr lang="en-US" dirty="0" err="1">
                <a:latin typeface="Avenir"/>
                <a:ea typeface="Avenir"/>
                <a:cs typeface="Avenir"/>
                <a:sym typeface="Avenir"/>
              </a:rPr>
              <a:t>mogoče</a:t>
            </a:r>
            <a:r>
              <a:rPr lang="en-US" dirty="0">
                <a:latin typeface="Avenir"/>
                <a:ea typeface="Avenir"/>
                <a:cs typeface="Avenir"/>
                <a:sym typeface="Avenir"/>
              </a:rPr>
              <a:t> </a:t>
            </a:r>
            <a:r>
              <a:rPr lang="en-US" dirty="0" err="1">
                <a:latin typeface="Avenir"/>
                <a:ea typeface="Avenir"/>
                <a:cs typeface="Avenir"/>
                <a:sym typeface="Avenir"/>
              </a:rPr>
              <a:t>uporabljati</a:t>
            </a:r>
            <a:r>
              <a:rPr lang="en-US" dirty="0">
                <a:latin typeface="Avenir"/>
                <a:ea typeface="Avenir"/>
                <a:cs typeface="Avenir"/>
                <a:sym typeface="Avenir"/>
              </a:rPr>
              <a:t> </a:t>
            </a:r>
            <a:r>
              <a:rPr lang="en-US" dirty="0" err="1">
                <a:latin typeface="Avenir"/>
                <a:ea typeface="Avenir"/>
                <a:cs typeface="Avenir"/>
                <a:sym typeface="Avenir"/>
              </a:rPr>
              <a:t>tako</a:t>
            </a:r>
            <a:r>
              <a:rPr lang="en-US" dirty="0">
                <a:latin typeface="Avenir"/>
                <a:ea typeface="Avenir"/>
                <a:cs typeface="Avenir"/>
                <a:sym typeface="Avenir"/>
              </a:rPr>
              <a:t> </a:t>
            </a:r>
            <a:r>
              <a:rPr lang="en-US" dirty="0" err="1">
                <a:latin typeface="Avenir"/>
                <a:ea typeface="Avenir"/>
                <a:cs typeface="Avenir"/>
                <a:sym typeface="Avenir"/>
              </a:rPr>
              <a:t>na</a:t>
            </a:r>
            <a:r>
              <a:rPr lang="en-US" dirty="0">
                <a:latin typeface="Avenir"/>
                <a:ea typeface="Avenir"/>
                <a:cs typeface="Avenir"/>
                <a:sym typeface="Avenir"/>
              </a:rPr>
              <a:t> </a:t>
            </a:r>
            <a:r>
              <a:rPr lang="en-US" dirty="0" err="1">
                <a:latin typeface="Avenir"/>
                <a:ea typeface="Avenir"/>
                <a:cs typeface="Avenir"/>
                <a:sym typeface="Avenir"/>
              </a:rPr>
              <a:t>spletu</a:t>
            </a:r>
            <a:r>
              <a:rPr lang="en-US" dirty="0">
                <a:latin typeface="Avenir"/>
                <a:ea typeface="Avenir"/>
                <a:cs typeface="Avenir"/>
                <a:sym typeface="Avenir"/>
              </a:rPr>
              <a:t> </a:t>
            </a:r>
            <a:r>
              <a:rPr lang="en-US" dirty="0" err="1">
                <a:latin typeface="Avenir"/>
                <a:ea typeface="Avenir"/>
                <a:cs typeface="Avenir"/>
                <a:sym typeface="Avenir"/>
              </a:rPr>
              <a:t>kot</a:t>
            </a:r>
            <a:r>
              <a:rPr lang="en-US" dirty="0">
                <a:latin typeface="Avenir"/>
                <a:ea typeface="Avenir"/>
                <a:cs typeface="Avenir"/>
                <a:sym typeface="Avenir"/>
              </a:rPr>
              <a:t> </a:t>
            </a:r>
            <a:r>
              <a:rPr lang="en-US" dirty="0" err="1">
                <a:latin typeface="Avenir"/>
                <a:ea typeface="Avenir"/>
                <a:cs typeface="Avenir"/>
                <a:sym typeface="Avenir"/>
              </a:rPr>
              <a:t>na</a:t>
            </a:r>
            <a:r>
              <a:rPr lang="en-US" dirty="0">
                <a:latin typeface="Avenir"/>
                <a:ea typeface="Avenir"/>
                <a:cs typeface="Avenir"/>
                <a:sym typeface="Avenir"/>
              </a:rPr>
              <a:t> </a:t>
            </a:r>
            <a:r>
              <a:rPr lang="en-US" dirty="0" err="1">
                <a:latin typeface="Avenir"/>
                <a:ea typeface="Avenir"/>
                <a:cs typeface="Avenir"/>
                <a:sym typeface="Avenir"/>
              </a:rPr>
              <a:t>kraju</a:t>
            </a:r>
            <a:r>
              <a:rPr lang="en-US" dirty="0">
                <a:latin typeface="Avenir"/>
                <a:ea typeface="Avenir"/>
                <a:cs typeface="Avenir"/>
                <a:sym typeface="Avenir"/>
              </a:rPr>
              <a:t> </a:t>
            </a:r>
            <a:r>
              <a:rPr lang="en-US" dirty="0" err="1">
                <a:latin typeface="Avenir"/>
                <a:ea typeface="Avenir"/>
                <a:cs typeface="Avenir"/>
                <a:sym typeface="Avenir"/>
              </a:rPr>
              <a:t>samem</a:t>
            </a:r>
            <a:r>
              <a:rPr lang="en-US" dirty="0">
                <a:latin typeface="Avenir"/>
                <a:ea typeface="Avenir"/>
                <a:cs typeface="Avenir"/>
                <a:sym typeface="Avenir"/>
              </a:rPr>
              <a:t>. </a:t>
            </a:r>
            <a:endParaRPr lang="el-GR" sz="1800" dirty="0"/>
          </a:p>
        </p:txBody>
      </p:sp>
    </p:spTree>
    <p:extLst>
      <p:ext uri="{BB962C8B-B14F-4D97-AF65-F5344CB8AC3E}">
        <p14:creationId xmlns:p14="http://schemas.microsoft.com/office/powerpoint/2010/main" val="187712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37</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42791" y="4589672"/>
            <a:ext cx="7749209" cy="672794"/>
          </a:xfrm>
        </p:spPr>
        <p:txBody>
          <a:bodyPr/>
          <a:lstStyle/>
          <a:p>
            <a:pPr lvl="0">
              <a:spcBef>
                <a:spcPts val="0"/>
              </a:spcBef>
            </a:pPr>
            <a:r>
              <a:rPr lang="en-US" sz="4000" dirty="0" err="1">
                <a:latin typeface="Avenir"/>
                <a:ea typeface="Avenir"/>
                <a:cs typeface="Avenir"/>
                <a:sym typeface="Avenir"/>
              </a:rPr>
              <a:t>Študije</a:t>
            </a:r>
            <a:r>
              <a:rPr lang="en-US" sz="4000" dirty="0">
                <a:latin typeface="Avenir"/>
                <a:ea typeface="Avenir"/>
                <a:cs typeface="Avenir"/>
                <a:sym typeface="Avenir"/>
              </a:rPr>
              <a:t> </a:t>
            </a:r>
            <a:r>
              <a:rPr lang="en-US" sz="4000" dirty="0" err="1">
                <a:latin typeface="Avenir"/>
                <a:ea typeface="Avenir"/>
                <a:cs typeface="Avenir"/>
                <a:sym typeface="Avenir"/>
              </a:rPr>
              <a:t>primerov</a:t>
            </a:r>
            <a:r>
              <a:rPr lang="en-US" sz="4000" dirty="0">
                <a:latin typeface="Avenir"/>
                <a:ea typeface="Avenir"/>
                <a:cs typeface="Avenir"/>
                <a:sym typeface="Avenir"/>
              </a:rPr>
              <a:t> in</a:t>
            </a:r>
            <a:endParaRPr lang="sl-SI" sz="4000" dirty="0">
              <a:latin typeface="Avenir"/>
              <a:ea typeface="Avenir"/>
              <a:cs typeface="Avenir"/>
              <a:sym typeface="Avenir"/>
            </a:endParaRPr>
          </a:p>
          <a:p>
            <a:pPr lvl="0">
              <a:spcBef>
                <a:spcPts val="0"/>
              </a:spcBef>
            </a:pPr>
            <a:r>
              <a:rPr lang="en-US" sz="4000" dirty="0" err="1">
                <a:latin typeface="Avenir"/>
                <a:ea typeface="Avenir"/>
                <a:cs typeface="Avenir"/>
                <a:sym typeface="Avenir"/>
              </a:rPr>
              <a:t>uporabna</a:t>
            </a:r>
            <a:r>
              <a:rPr lang="en-US" sz="4000" dirty="0">
                <a:latin typeface="Avenir"/>
                <a:ea typeface="Avenir"/>
                <a:cs typeface="Avenir"/>
                <a:sym typeface="Avenir"/>
              </a:rPr>
              <a:t> </a:t>
            </a:r>
            <a:r>
              <a:rPr lang="en-US" sz="4000" dirty="0" err="1">
                <a:latin typeface="Avenir"/>
                <a:ea typeface="Avenir"/>
                <a:cs typeface="Avenir"/>
                <a:sym typeface="Avenir"/>
              </a:rPr>
              <a:t>orodja</a:t>
            </a:r>
            <a:endParaRPr lang="en-US" sz="4000" dirty="0">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12917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err="1"/>
              <a:t>Poiščite</a:t>
            </a:r>
            <a:r>
              <a:rPr lang="en-GB" dirty="0"/>
              <a:t> </a:t>
            </a:r>
            <a:r>
              <a:rPr lang="en-GB" dirty="0" err="1"/>
              <a:t>navdih</a:t>
            </a:r>
            <a:r>
              <a:rPr lang="en-GB"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pl-PL" sz="3600" b="1" dirty="0">
                <a:solidFill>
                  <a:srgbClr val="E43794"/>
                </a:solidFill>
                <a:latin typeface="Avenir"/>
              </a:rPr>
              <a:t>Nacionalni arheološki muzej v Tarantu, Italija</a:t>
            </a:r>
            <a:endParaRPr lang="en-US" sz="36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205172"/>
            <a:ext cx="8366610" cy="20366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err="1">
                <a:solidFill>
                  <a:schemeClr val="bg1">
                    <a:lumMod val="50000"/>
                  </a:schemeClr>
                </a:solidFill>
                <a:latin typeface="Avenir" panose="020B0604020202020204" charset="0"/>
                <a:cs typeface="Avenir" panose="020B0604020202020204" charset="0"/>
              </a:rPr>
              <a:t>Narodni</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arheološki</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muzej</a:t>
            </a:r>
            <a:r>
              <a:rPr lang="en-US" sz="2400" dirty="0">
                <a:solidFill>
                  <a:schemeClr val="bg1">
                    <a:lumMod val="50000"/>
                  </a:schemeClr>
                </a:solidFill>
                <a:latin typeface="Avenir" panose="020B0604020202020204" charset="0"/>
                <a:cs typeface="Avenir" panose="020B0604020202020204" charset="0"/>
              </a:rPr>
              <a:t> v </a:t>
            </a:r>
            <a:r>
              <a:rPr lang="en-US" sz="2400" dirty="0" err="1">
                <a:solidFill>
                  <a:schemeClr val="bg1">
                    <a:lumMod val="50000"/>
                  </a:schemeClr>
                </a:solidFill>
                <a:latin typeface="Avenir" panose="020B0604020202020204" charset="0"/>
                <a:cs typeface="Avenir" panose="020B0604020202020204" charset="0"/>
              </a:rPr>
              <a:t>Tarantu</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MArTA</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hrani</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eno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največjih</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zbirk</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artefaktov</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iz</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obdobja</a:t>
            </a:r>
            <a:r>
              <a:rPr lang="en-US" sz="2400" dirty="0">
                <a:solidFill>
                  <a:schemeClr val="bg1">
                    <a:lumMod val="50000"/>
                  </a:schemeClr>
                </a:solidFill>
                <a:latin typeface="Avenir" panose="020B0604020202020204" charset="0"/>
                <a:cs typeface="Avenir" panose="020B0604020202020204" charset="0"/>
              </a:rPr>
              <a:t> Magna Graecia in </a:t>
            </a:r>
            <a:r>
              <a:rPr lang="en-US" sz="2400" dirty="0" err="1">
                <a:solidFill>
                  <a:schemeClr val="bg1">
                    <a:lumMod val="50000"/>
                  </a:schemeClr>
                </a:solidFill>
                <a:latin typeface="Avenir" panose="020B0604020202020204" charset="0"/>
                <a:cs typeface="Avenir" panose="020B0604020202020204" charset="0"/>
              </a:rPr>
              <a:t>nenehno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posodablja</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svojo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ponudbo</a:t>
            </a:r>
            <a:r>
              <a:rPr lang="en-US" sz="2400" dirty="0">
                <a:solidFill>
                  <a:schemeClr val="bg1">
                    <a:lumMod val="50000"/>
                  </a:schemeClr>
                </a:solidFill>
                <a:latin typeface="Avenir" panose="020B0604020202020204" charset="0"/>
                <a:cs typeface="Avenir" panose="020B0604020202020204" charset="0"/>
              </a:rPr>
              <a:t> z </a:t>
            </a:r>
            <a:r>
              <a:rPr lang="en-US" sz="2400" dirty="0" err="1">
                <a:solidFill>
                  <a:schemeClr val="bg1">
                    <a:lumMod val="50000"/>
                  </a:schemeClr>
                </a:solidFill>
                <a:latin typeface="Avenir" panose="020B0604020202020204" charset="0"/>
                <a:cs typeface="Avenir" panose="020B0604020202020204" charset="0"/>
              </a:rPr>
              <a:t>novimi</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tehnologijami</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MArTA</a:t>
            </a:r>
            <a:r>
              <a:rPr lang="en-US" sz="2400" dirty="0">
                <a:solidFill>
                  <a:schemeClr val="bg1">
                    <a:lumMod val="50000"/>
                  </a:schemeClr>
                </a:solidFill>
                <a:latin typeface="Avenir" panose="020B0604020202020204" charset="0"/>
                <a:cs typeface="Avenir" panose="020B0604020202020204" charset="0"/>
              </a:rPr>
              <a:t> je v </a:t>
            </a:r>
            <a:r>
              <a:rPr lang="en-US" sz="2400" dirty="0" err="1">
                <a:solidFill>
                  <a:schemeClr val="bg1">
                    <a:lumMod val="50000"/>
                  </a:schemeClr>
                </a:solidFill>
                <a:latin typeface="Avenir" panose="020B0604020202020204" charset="0"/>
                <a:cs typeface="Avenir" panose="020B0604020202020204" charset="0"/>
              </a:rPr>
              <a:t>svojih</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prostorih</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vzpostavil</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fablab</a:t>
            </a:r>
            <a:r>
              <a:rPr lang="en-US" sz="2400" dirty="0">
                <a:solidFill>
                  <a:schemeClr val="bg1">
                    <a:lumMod val="50000"/>
                  </a:schemeClr>
                </a:solidFill>
                <a:latin typeface="Avenir" panose="020B0604020202020204" charset="0"/>
                <a:cs typeface="Avenir" panose="020B0604020202020204" charset="0"/>
              </a:rPr>
              <a:t>, </a:t>
            </a:r>
            <a:r>
              <a:rPr lang="sl-SI" sz="2400" dirty="0">
                <a:solidFill>
                  <a:schemeClr val="bg1">
                    <a:lumMod val="50000"/>
                  </a:schemeClr>
                </a:solidFill>
                <a:latin typeface="Avenir" panose="020B0604020202020204" charset="0"/>
                <a:cs typeface="Avenir" panose="020B0604020202020204" charset="0"/>
              </a:rPr>
              <a:t>digitalni obrtniški </a:t>
            </a:r>
            <a:r>
              <a:rPr lang="en-US" sz="2400" dirty="0" err="1">
                <a:solidFill>
                  <a:schemeClr val="bg1">
                    <a:lumMod val="50000"/>
                  </a:schemeClr>
                </a:solidFill>
                <a:latin typeface="Avenir" panose="020B0604020202020204" charset="0"/>
                <a:cs typeface="Avenir" panose="020B0604020202020204" charset="0"/>
              </a:rPr>
              <a:t>laboratorij</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predstavil</a:t>
            </a:r>
            <a:r>
              <a:rPr lang="en-US" sz="2400" dirty="0">
                <a:solidFill>
                  <a:schemeClr val="bg1">
                    <a:lumMod val="50000"/>
                  </a:schemeClr>
                </a:solidFill>
                <a:latin typeface="Avenir" panose="020B0604020202020204" charset="0"/>
                <a:cs typeface="Avenir" panose="020B0604020202020204" charset="0"/>
              </a:rPr>
              <a:t> je Past for future, 2D </a:t>
            </a:r>
            <a:r>
              <a:rPr lang="en-US" sz="2400" dirty="0" err="1">
                <a:solidFill>
                  <a:schemeClr val="bg1">
                    <a:lumMod val="50000"/>
                  </a:schemeClr>
                </a:solidFill>
                <a:latin typeface="Avenir" panose="020B0604020202020204" charset="0"/>
                <a:cs typeface="Avenir" panose="020B0604020202020204" charset="0"/>
              </a:rPr>
              <a:t>pripovedno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videoigro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povezano</a:t>
            </a:r>
            <a:r>
              <a:rPr lang="en-US" sz="2400" dirty="0">
                <a:solidFill>
                  <a:schemeClr val="bg1">
                    <a:lumMod val="50000"/>
                  </a:schemeClr>
                </a:solidFill>
                <a:latin typeface="Avenir" panose="020B0604020202020204" charset="0"/>
                <a:cs typeface="Avenir" panose="020B0604020202020204" charset="0"/>
              </a:rPr>
              <a:t> z </a:t>
            </a:r>
            <a:r>
              <a:rPr lang="en-US" sz="2400" dirty="0" err="1">
                <a:solidFill>
                  <a:schemeClr val="bg1">
                    <a:lumMod val="50000"/>
                  </a:schemeClr>
                </a:solidFill>
                <a:latin typeface="Avenir" panose="020B0604020202020204" charset="0"/>
                <a:cs typeface="Avenir" panose="020B0604020202020204" charset="0"/>
              </a:rPr>
              <a:t>muzejsko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zbirko</a:t>
            </a:r>
            <a:r>
              <a:rPr lang="en-US" sz="2400" dirty="0">
                <a:solidFill>
                  <a:schemeClr val="bg1">
                    <a:lumMod val="50000"/>
                  </a:schemeClr>
                </a:solidFill>
                <a:latin typeface="Avenir" panose="020B0604020202020204" charset="0"/>
                <a:cs typeface="Avenir" panose="020B0604020202020204" charset="0"/>
              </a:rPr>
              <a:t>, 3D Virtual, in </a:t>
            </a:r>
            <a:r>
              <a:rPr lang="en-US" sz="2400" dirty="0" err="1">
                <a:solidFill>
                  <a:schemeClr val="bg1">
                    <a:lumMod val="50000"/>
                  </a:schemeClr>
                </a:solidFill>
                <a:latin typeface="Avenir" panose="020B0604020202020204" charset="0"/>
                <a:cs typeface="Avenir" panose="020B0604020202020204" charset="0"/>
              </a:rPr>
              <a:t>projekt</a:t>
            </a:r>
            <a:r>
              <a:rPr lang="en-US" sz="2400" dirty="0">
                <a:solidFill>
                  <a:schemeClr val="bg1">
                    <a:lumMod val="50000"/>
                  </a:schemeClr>
                </a:solidFill>
                <a:latin typeface="Avenir" panose="020B0604020202020204" charset="0"/>
                <a:cs typeface="Avenir" panose="020B0604020202020204" charset="0"/>
              </a:rPr>
              <a:t>, ki </a:t>
            </a:r>
            <a:r>
              <a:rPr lang="en-US" sz="2400" dirty="0" err="1">
                <a:solidFill>
                  <a:schemeClr val="bg1">
                    <a:lumMod val="50000"/>
                  </a:schemeClr>
                </a:solidFill>
                <a:latin typeface="Avenir" panose="020B0604020202020204" charset="0"/>
                <a:cs typeface="Avenir" panose="020B0604020202020204" charset="0"/>
              </a:rPr>
              <a:t>uporablja</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tehnologijo</a:t>
            </a:r>
            <a:r>
              <a:rPr lang="en-US" sz="2400" dirty="0">
                <a:solidFill>
                  <a:schemeClr val="bg1">
                    <a:lumMod val="50000"/>
                  </a:schemeClr>
                </a:solidFill>
                <a:latin typeface="Avenir" panose="020B0604020202020204" charset="0"/>
                <a:cs typeface="Avenir" panose="020B0604020202020204" charset="0"/>
              </a:rPr>
              <a:t> Li-Fi in </a:t>
            </a:r>
            <a:r>
              <a:rPr lang="en-US" sz="2400" dirty="0" err="1">
                <a:solidFill>
                  <a:schemeClr val="bg1">
                    <a:lumMod val="50000"/>
                  </a:schemeClr>
                </a:solidFill>
                <a:latin typeface="Avenir" panose="020B0604020202020204" charset="0"/>
                <a:cs typeface="Avenir" panose="020B0604020202020204" charset="0"/>
              </a:rPr>
              <a:t>svetlobne</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valove</a:t>
            </a:r>
            <a:r>
              <a:rPr lang="en-US" sz="2400" dirty="0">
                <a:solidFill>
                  <a:schemeClr val="bg1">
                    <a:lumMod val="50000"/>
                  </a:schemeClr>
                </a:solidFill>
                <a:latin typeface="Avenir" panose="020B0604020202020204" charset="0"/>
                <a:cs typeface="Avenir" panose="020B0604020202020204" charset="0"/>
              </a:rPr>
              <a:t> za </a:t>
            </a:r>
            <a:r>
              <a:rPr lang="en-US" sz="2400" dirty="0" err="1">
                <a:solidFill>
                  <a:schemeClr val="bg1">
                    <a:lumMod val="50000"/>
                  </a:schemeClr>
                </a:solidFill>
                <a:latin typeface="Avenir" panose="020B0604020202020204" charset="0"/>
                <a:cs typeface="Avenir" panose="020B0604020202020204" charset="0"/>
              </a:rPr>
              <a:t>zagotavljanje</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interaktivnih</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multimedijskih</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vsebin</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obiskovalcem</a:t>
            </a:r>
            <a:r>
              <a:rPr lang="en-US" sz="2400" dirty="0">
                <a:solidFill>
                  <a:schemeClr val="bg1">
                    <a:lumMod val="50000"/>
                  </a:schemeClr>
                </a:solidFill>
                <a:latin typeface="Avenir" panose="020B0604020202020204" charset="0"/>
                <a:cs typeface="Avenir" panose="020B0604020202020204" charset="0"/>
              </a:rPr>
              <a:t> med </a:t>
            </a:r>
            <a:r>
              <a:rPr lang="en-US" sz="2400" dirty="0" err="1">
                <a:solidFill>
                  <a:schemeClr val="bg1">
                    <a:lumMod val="50000"/>
                  </a:schemeClr>
                </a:solidFill>
                <a:latin typeface="Avenir" panose="020B0604020202020204" charset="0"/>
                <a:cs typeface="Avenir" panose="020B0604020202020204" charset="0"/>
              </a:rPr>
              <a:t>njihovim</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obiskom</a:t>
            </a:r>
            <a:r>
              <a:rPr lang="en-US" sz="2400" dirty="0">
                <a:solidFill>
                  <a:schemeClr val="bg1">
                    <a:lumMod val="50000"/>
                  </a:schemeClr>
                </a:solidFill>
                <a:latin typeface="Avenir" panose="020B0604020202020204" charset="0"/>
                <a:cs typeface="Avenir" panose="020B0604020202020204" charset="0"/>
              </a:rPr>
              <a:t>.</a:t>
            </a:r>
            <a:r>
              <a:rPr lang="sl-SI"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Muzej</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organizira</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tudi</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vrsto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spletnih</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srečanj</a:t>
            </a:r>
            <a:r>
              <a:rPr lang="en-US" sz="2400" dirty="0">
                <a:solidFill>
                  <a:schemeClr val="bg1">
                    <a:lumMod val="50000"/>
                  </a:schemeClr>
                </a:solidFill>
                <a:latin typeface="Avenir" panose="020B0604020202020204" charset="0"/>
                <a:cs typeface="Avenir" panose="020B0604020202020204" charset="0"/>
              </a:rPr>
              <a:t>, ki </a:t>
            </a:r>
            <a:r>
              <a:rPr lang="en-US" sz="2400" dirty="0" err="1">
                <a:solidFill>
                  <a:schemeClr val="bg1">
                    <a:lumMod val="50000"/>
                  </a:schemeClr>
                </a:solidFill>
                <a:latin typeface="Avenir" panose="020B0604020202020204" charset="0"/>
                <a:cs typeface="Avenir" panose="020B0604020202020204" charset="0"/>
              </a:rPr>
              <a:t>jih</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objavlja</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na</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svojih</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računih</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na</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YouTubu</a:t>
            </a:r>
            <a:r>
              <a:rPr lang="en-US" sz="2400" dirty="0">
                <a:solidFill>
                  <a:schemeClr val="bg1">
                    <a:lumMod val="50000"/>
                  </a:schemeClr>
                </a:solidFill>
                <a:latin typeface="Avenir" panose="020B0604020202020204" charset="0"/>
                <a:cs typeface="Avenir" panose="020B0604020202020204" charset="0"/>
              </a:rPr>
              <a:t> in </a:t>
            </a:r>
            <a:r>
              <a:rPr lang="en-US" sz="2400" dirty="0" err="1">
                <a:solidFill>
                  <a:schemeClr val="bg1">
                    <a:lumMod val="50000"/>
                  </a:schemeClr>
                </a:solidFill>
                <a:latin typeface="Avenir" panose="020B0604020202020204" charset="0"/>
                <a:cs typeface="Avenir" panose="020B0604020202020204" charset="0"/>
              </a:rPr>
              <a:t>Facebooku</a:t>
            </a:r>
            <a:r>
              <a:rPr lang="en-US" sz="2400" dirty="0">
                <a:solidFill>
                  <a:schemeClr val="bg1">
                    <a:lumMod val="50000"/>
                  </a:schemeClr>
                </a:solidFill>
                <a:latin typeface="Avenir" panose="020B0604020202020204" charset="0"/>
                <a:cs typeface="Avenir" panose="020B0604020202020204" charset="0"/>
              </a:rPr>
              <a:t>, da bi </a:t>
            </a:r>
            <a:r>
              <a:rPr lang="en-US" sz="2400" dirty="0" err="1">
                <a:solidFill>
                  <a:schemeClr val="bg1">
                    <a:lumMod val="50000"/>
                  </a:schemeClr>
                </a:solidFill>
                <a:latin typeface="Avenir" panose="020B0604020202020204" charset="0"/>
                <a:cs typeface="Avenir" panose="020B0604020202020204" charset="0"/>
              </a:rPr>
              <a:t>dosegel</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širše</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občinstvo</a:t>
            </a:r>
            <a:r>
              <a:rPr lang="en-US" sz="2400" dirty="0">
                <a:solidFill>
                  <a:schemeClr val="bg1">
                    <a:lumMod val="50000"/>
                  </a:schemeClr>
                </a:solidFill>
                <a:latin typeface="Avenir" panose="020B0604020202020204" charset="0"/>
                <a:cs typeface="Avenir" panose="020B0604020202020204" charset="0"/>
              </a:rPr>
              <a:t>.</a:t>
            </a:r>
          </a:p>
          <a:p>
            <a:pPr>
              <a:buClr>
                <a:schemeClr val="dk1"/>
              </a:buClr>
              <a:buSzPts val="1100"/>
            </a:pPr>
            <a:endParaRPr lang="en-US" sz="2400" dirty="0">
              <a:solidFill>
                <a:schemeClr val="bg1">
                  <a:lumMod val="50000"/>
                </a:schemeClr>
              </a:solidFill>
              <a:latin typeface="Avenir Book" panose="02000503020000020003" pitchFamily="2" charset="0"/>
            </a:endParaRPr>
          </a:p>
        </p:txBody>
      </p:sp>
      <p:pic>
        <p:nvPicPr>
          <p:cNvPr id="10" name="Google Shape;624;p55">
            <a:extLst>
              <a:ext uri="{FF2B5EF4-FFF2-40B4-BE49-F238E27FC236}">
                <a16:creationId xmlns:a16="http://schemas.microsoft.com/office/drawing/2014/main" id="{EADB95C8-B9BC-9E4A-970D-13350B99F23C}"/>
              </a:ext>
            </a:extLst>
          </p:cNvPr>
          <p:cNvPicPr preferRelativeResize="0"/>
          <p:nvPr/>
        </p:nvPicPr>
        <p:blipFill rotWithShape="1">
          <a:blip r:embed="rId2" cstate="print">
            <a:alphaModFix/>
          </a:blip>
          <a:srcRect l="16068" t="1700" r="16075" b="1690"/>
          <a:stretch/>
        </p:blipFill>
        <p:spPr>
          <a:xfrm>
            <a:off x="9005377" y="2542323"/>
            <a:ext cx="2852134" cy="2852134"/>
          </a:xfrm>
          <a:prstGeom prst="ellipse">
            <a:avLst/>
          </a:prstGeom>
          <a:noFill/>
          <a:ln>
            <a:noFill/>
          </a:ln>
        </p:spPr>
      </p:pic>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err="1"/>
              <a:t>Poiščite</a:t>
            </a:r>
            <a:r>
              <a:rPr lang="en-GB" dirty="0"/>
              <a:t> </a:t>
            </a:r>
            <a:r>
              <a:rPr lang="en-GB" dirty="0" err="1"/>
              <a:t>navdih</a:t>
            </a:r>
            <a:r>
              <a:rPr lang="en-GB"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sv-SE" sz="3600" b="1" dirty="0">
                <a:solidFill>
                  <a:srgbClr val="E43794"/>
                </a:solidFill>
                <a:latin typeface="Avenir"/>
              </a:rPr>
              <a:t>Atelje Ochre v Tate Modern, Velika Britanija</a:t>
            </a:r>
            <a:endParaRPr lang="en-US" sz="36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206294"/>
            <a:ext cx="8366610"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Avenir" panose="020B0604020202020204" charset="0"/>
                <a:cs typeface="Avenir" panose="020B0604020202020204" charset="0"/>
              </a:rPr>
              <a:t>Tate Modern je v </a:t>
            </a:r>
            <a:r>
              <a:rPr lang="en-US" sz="2400" dirty="0" err="1">
                <a:solidFill>
                  <a:schemeClr val="bg1">
                    <a:lumMod val="50000"/>
                  </a:schemeClr>
                </a:solidFill>
                <a:latin typeface="Avenir" panose="020B0604020202020204" charset="0"/>
                <a:cs typeface="Avenir" panose="020B0604020202020204" charset="0"/>
              </a:rPr>
              <a:t>okviru</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razstave</a:t>
            </a:r>
            <a:r>
              <a:rPr lang="en-US" sz="2400" dirty="0">
                <a:solidFill>
                  <a:schemeClr val="bg1">
                    <a:lumMod val="50000"/>
                  </a:schemeClr>
                </a:solidFill>
                <a:latin typeface="Avenir" panose="020B0604020202020204" charset="0"/>
                <a:cs typeface="Avenir" panose="020B0604020202020204" charset="0"/>
              </a:rPr>
              <a:t> o </a:t>
            </a:r>
            <a:r>
              <a:rPr lang="en-US" sz="2400" dirty="0" err="1">
                <a:solidFill>
                  <a:schemeClr val="bg1">
                    <a:lumMod val="50000"/>
                  </a:schemeClr>
                </a:solidFill>
                <a:latin typeface="Avenir" panose="020B0604020202020204" charset="0"/>
                <a:cs typeface="Avenir" panose="020B0604020202020204" charset="0"/>
              </a:rPr>
              <a:t>Modiglianiju</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ustvaril</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izkušnjo</a:t>
            </a:r>
            <a:r>
              <a:rPr lang="en-US" sz="2400" dirty="0">
                <a:solidFill>
                  <a:schemeClr val="bg1">
                    <a:lumMod val="50000"/>
                  </a:schemeClr>
                </a:solidFill>
                <a:latin typeface="Avenir" panose="020B0604020202020204" charset="0"/>
                <a:cs typeface="Avenir" panose="020B0604020202020204" charset="0"/>
              </a:rPr>
              <a:t> Modigliani VR: The Ochre Atelier, s </a:t>
            </a:r>
            <a:r>
              <a:rPr lang="en-US" sz="2400" dirty="0" err="1">
                <a:solidFill>
                  <a:schemeClr val="bg1">
                    <a:lumMod val="50000"/>
                  </a:schemeClr>
                </a:solidFill>
                <a:latin typeface="Avenir" panose="020B0604020202020204" charset="0"/>
                <a:cs typeface="Avenir" panose="020B0604020202020204" charset="0"/>
              </a:rPr>
              <a:t>katero</a:t>
            </a:r>
            <a:r>
              <a:rPr lang="en-US" sz="2400" dirty="0">
                <a:solidFill>
                  <a:schemeClr val="bg1">
                    <a:lumMod val="50000"/>
                  </a:schemeClr>
                </a:solidFill>
                <a:latin typeface="Avenir" panose="020B0604020202020204" charset="0"/>
                <a:cs typeface="Avenir" panose="020B0604020202020204" charset="0"/>
              </a:rPr>
              <a:t> se </a:t>
            </a:r>
            <a:r>
              <a:rPr lang="en-US" sz="2400" dirty="0" err="1">
                <a:solidFill>
                  <a:schemeClr val="bg1">
                    <a:lumMod val="50000"/>
                  </a:schemeClr>
                </a:solidFill>
                <a:latin typeface="Avenir" panose="020B0604020202020204" charset="0"/>
                <a:cs typeface="Avenir" panose="020B0604020202020204" charset="0"/>
              </a:rPr>
              <a:t>lahko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obiskovalci</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potopijo</a:t>
            </a:r>
            <a:r>
              <a:rPr lang="en-US" sz="2400" dirty="0">
                <a:solidFill>
                  <a:schemeClr val="bg1">
                    <a:lumMod val="50000"/>
                  </a:schemeClr>
                </a:solidFill>
                <a:latin typeface="Avenir" panose="020B0604020202020204" charset="0"/>
                <a:cs typeface="Avenir" panose="020B0604020202020204" charset="0"/>
              </a:rPr>
              <a:t> v </a:t>
            </a:r>
            <a:r>
              <a:rPr lang="en-US" sz="2400" dirty="0" err="1">
                <a:solidFill>
                  <a:schemeClr val="bg1">
                    <a:lumMod val="50000"/>
                  </a:schemeClr>
                </a:solidFill>
                <a:latin typeface="Avenir" panose="020B0604020202020204" charset="0"/>
                <a:cs typeface="Avenir" panose="020B0604020202020204" charset="0"/>
              </a:rPr>
              <a:t>virtualno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resničnostno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rekonstrukcijo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Modiglianijevega</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ateljeja</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doslej</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nedokumentiranega</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prostora</a:t>
            </a:r>
            <a:r>
              <a:rPr lang="en-US" sz="2400" dirty="0">
                <a:solidFill>
                  <a:schemeClr val="bg1">
                    <a:lumMod val="50000"/>
                  </a:schemeClr>
                </a:solidFill>
                <a:latin typeface="Avenir" panose="020B0604020202020204" charset="0"/>
                <a:cs typeface="Avenir" panose="020B0604020202020204" charset="0"/>
              </a:rPr>
              <a:t>, ki je z </a:t>
            </a:r>
            <a:r>
              <a:rPr lang="en-US" sz="2400" dirty="0" err="1">
                <a:solidFill>
                  <a:schemeClr val="bg1">
                    <a:lumMod val="50000"/>
                  </a:schemeClr>
                </a:solidFill>
                <a:latin typeface="Avenir" panose="020B0604020202020204" charset="0"/>
                <a:cs typeface="Avenir" panose="020B0604020202020204" charset="0"/>
              </a:rPr>
              <a:t>raziskavami</a:t>
            </a:r>
            <a:r>
              <a:rPr lang="en-US" sz="2400" dirty="0">
                <a:solidFill>
                  <a:schemeClr val="bg1">
                    <a:lumMod val="50000"/>
                  </a:schemeClr>
                </a:solidFill>
                <a:latin typeface="Avenir" panose="020B0604020202020204" charset="0"/>
                <a:cs typeface="Avenir" panose="020B0604020202020204" charset="0"/>
              </a:rPr>
              <a:t> in </a:t>
            </a:r>
            <a:r>
              <a:rPr lang="en-US" sz="2400" dirty="0" err="1">
                <a:solidFill>
                  <a:schemeClr val="bg1">
                    <a:lumMod val="50000"/>
                  </a:schemeClr>
                </a:solidFill>
                <a:latin typeface="Avenir" panose="020B0604020202020204" charset="0"/>
                <a:cs typeface="Avenir" panose="020B0604020202020204" charset="0"/>
              </a:rPr>
              <a:t>tehnologijo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ponovno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zaživel</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Ustvarjanje</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te</a:t>
            </a:r>
            <a:r>
              <a:rPr lang="en-US" sz="2400" dirty="0">
                <a:solidFill>
                  <a:schemeClr val="bg1">
                    <a:lumMod val="50000"/>
                  </a:schemeClr>
                </a:solidFill>
                <a:latin typeface="Avenir" panose="020B0604020202020204" charset="0"/>
                <a:cs typeface="Avenir" panose="020B0604020202020204" charset="0"/>
              </a:rPr>
              <a:t> </a:t>
            </a:r>
            <a:r>
              <a:rPr lang="sl-SI" sz="2400" dirty="0">
                <a:solidFill>
                  <a:schemeClr val="bg1">
                    <a:lumMod val="50000"/>
                  </a:schemeClr>
                </a:solidFill>
                <a:latin typeface="Avenir" panose="020B0604020202020204" charset="0"/>
                <a:cs typeface="Avenir" panose="020B0604020202020204" charset="0"/>
              </a:rPr>
              <a:t>obogatene </a:t>
            </a:r>
            <a:r>
              <a:rPr lang="en-US" sz="2400" dirty="0" err="1">
                <a:solidFill>
                  <a:schemeClr val="bg1">
                    <a:lumMod val="50000"/>
                  </a:schemeClr>
                </a:solidFill>
                <a:latin typeface="Avenir" panose="020B0604020202020204" charset="0"/>
                <a:cs typeface="Avenir" panose="020B0604020202020204" charset="0"/>
              </a:rPr>
              <a:t>izkušnje</a:t>
            </a:r>
            <a:r>
              <a:rPr lang="en-US" sz="2400" dirty="0">
                <a:solidFill>
                  <a:schemeClr val="bg1">
                    <a:lumMod val="50000"/>
                  </a:schemeClr>
                </a:solidFill>
                <a:latin typeface="Avenir" panose="020B0604020202020204" charset="0"/>
                <a:cs typeface="Avenir" panose="020B0604020202020204" charset="0"/>
              </a:rPr>
              <a:t> je </a:t>
            </a:r>
            <a:r>
              <a:rPr lang="en-US" sz="2400" dirty="0" err="1">
                <a:solidFill>
                  <a:schemeClr val="bg1">
                    <a:lumMod val="50000"/>
                  </a:schemeClr>
                </a:solidFill>
                <a:latin typeface="Avenir" panose="020B0604020202020204" charset="0"/>
                <a:cs typeface="Avenir" panose="020B0604020202020204" charset="0"/>
              </a:rPr>
              <a:t>bilo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omogočeno</a:t>
            </a:r>
            <a:r>
              <a:rPr lang="en-US" sz="2400" dirty="0">
                <a:solidFill>
                  <a:schemeClr val="bg1">
                    <a:lumMod val="50000"/>
                  </a:schemeClr>
                </a:solidFill>
                <a:latin typeface="Avenir" panose="020B0604020202020204" charset="0"/>
                <a:cs typeface="Avenir" panose="020B0604020202020204" charset="0"/>
              </a:rPr>
              <a:t> s </a:t>
            </a:r>
            <a:r>
              <a:rPr lang="en-US" sz="2400" dirty="0" err="1">
                <a:solidFill>
                  <a:schemeClr val="bg1">
                    <a:lumMod val="50000"/>
                  </a:schemeClr>
                </a:solidFill>
                <a:latin typeface="Avenir" panose="020B0604020202020204" charset="0"/>
                <a:cs typeface="Avenir" panose="020B0604020202020204" charset="0"/>
              </a:rPr>
              <a:t>sodelovanjem</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več</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ekip</a:t>
            </a:r>
            <a:r>
              <a:rPr lang="en-US" sz="2400" dirty="0">
                <a:solidFill>
                  <a:schemeClr val="bg1">
                    <a:lumMod val="50000"/>
                  </a:schemeClr>
                </a:solidFill>
                <a:latin typeface="Avenir" panose="020B0604020202020204" charset="0"/>
                <a:cs typeface="Avenir" panose="020B0604020202020204" charset="0"/>
              </a:rPr>
              <a:t> v Tat</a:t>
            </a:r>
            <a:r>
              <a:rPr lang="sl-SI" sz="2400" dirty="0">
                <a:solidFill>
                  <a:schemeClr val="bg1">
                    <a:lumMod val="50000"/>
                  </a:schemeClr>
                </a:solidFill>
                <a:latin typeface="Avenir" panose="020B0604020202020204" charset="0"/>
                <a:cs typeface="Avenir" panose="020B0604020202020204" charset="0"/>
              </a:rPr>
              <a:t>e</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vključno</a:t>
            </a:r>
            <a:r>
              <a:rPr lang="en-US" sz="2400" dirty="0">
                <a:solidFill>
                  <a:schemeClr val="bg1">
                    <a:lumMod val="50000"/>
                  </a:schemeClr>
                </a:solidFill>
                <a:latin typeface="Avenir" panose="020B0604020202020204" charset="0"/>
                <a:cs typeface="Avenir" panose="020B0604020202020204" charset="0"/>
              </a:rPr>
              <a:t> z AV, </a:t>
            </a:r>
            <a:r>
              <a:rPr lang="en-US" sz="2400" dirty="0" err="1">
                <a:solidFill>
                  <a:schemeClr val="bg1">
                    <a:lumMod val="50000"/>
                  </a:schemeClr>
                </a:solidFill>
                <a:latin typeface="Avenir" panose="020B0604020202020204" charset="0"/>
                <a:cs typeface="Avenir" panose="020B0604020202020204" charset="0"/>
              </a:rPr>
              <a:t>konservatorsko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kuratorsko</a:t>
            </a:r>
            <a:r>
              <a:rPr lang="en-US" sz="2400" dirty="0">
                <a:solidFill>
                  <a:schemeClr val="bg1">
                    <a:lumMod val="50000"/>
                  </a:schemeClr>
                </a:solidFill>
                <a:latin typeface="Avenir" panose="020B0604020202020204" charset="0"/>
                <a:cs typeface="Avenir" panose="020B0604020202020204" charset="0"/>
              </a:rPr>
              <a:t> in </a:t>
            </a:r>
            <a:r>
              <a:rPr lang="en-US" sz="2400" dirty="0" err="1">
                <a:solidFill>
                  <a:schemeClr val="bg1">
                    <a:lumMod val="50000"/>
                  </a:schemeClr>
                </a:solidFill>
                <a:latin typeface="Avenir" panose="020B0604020202020204" charset="0"/>
                <a:cs typeface="Avenir" panose="020B0604020202020204" charset="0"/>
              </a:rPr>
              <a:t>digitalno</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umetnikov</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oblikovalcev</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razvijalcev</a:t>
            </a:r>
            <a:r>
              <a:rPr lang="en-US" sz="2400" dirty="0">
                <a:solidFill>
                  <a:schemeClr val="bg1">
                    <a:lumMod val="50000"/>
                  </a:schemeClr>
                </a:solidFill>
                <a:latin typeface="Avenir" panose="020B0604020202020204" charset="0"/>
                <a:cs typeface="Avenir" panose="020B0604020202020204" charset="0"/>
              </a:rPr>
              <a:t> in </a:t>
            </a:r>
            <a:r>
              <a:rPr lang="en-US" sz="2400" dirty="0" err="1">
                <a:solidFill>
                  <a:schemeClr val="bg1">
                    <a:lumMod val="50000"/>
                  </a:schemeClr>
                </a:solidFill>
                <a:latin typeface="Avenir" panose="020B0604020202020204" charset="0"/>
                <a:cs typeface="Avenir" panose="020B0604020202020204" charset="0"/>
              </a:rPr>
              <a:t>producentov</a:t>
            </a:r>
            <a:r>
              <a:rPr lang="en-US" sz="2400" dirty="0">
                <a:solidFill>
                  <a:schemeClr val="bg1">
                    <a:lumMod val="50000"/>
                  </a:schemeClr>
                </a:solidFill>
                <a:latin typeface="Avenir" panose="020B0604020202020204" charset="0"/>
                <a:cs typeface="Avenir" panose="020B0604020202020204" charset="0"/>
              </a:rPr>
              <a:t> v </a:t>
            </a:r>
            <a:r>
              <a:rPr lang="en-US" sz="2400" dirty="0" err="1">
                <a:solidFill>
                  <a:schemeClr val="bg1">
                    <a:lumMod val="50000"/>
                  </a:schemeClr>
                </a:solidFill>
                <a:latin typeface="Avenir" panose="020B0604020202020204" charset="0"/>
                <a:cs typeface="Avenir" panose="020B0604020202020204" charset="0"/>
              </a:rPr>
              <a:t>podjetju</a:t>
            </a:r>
            <a:r>
              <a:rPr lang="en-US" sz="2400" dirty="0">
                <a:solidFill>
                  <a:schemeClr val="bg1">
                    <a:lumMod val="50000"/>
                  </a:schemeClr>
                </a:solidFill>
                <a:latin typeface="Avenir" panose="020B0604020202020204" charset="0"/>
                <a:cs typeface="Avenir" panose="020B0604020202020204" charset="0"/>
              </a:rPr>
              <a:t> Preloaded </a:t>
            </a:r>
            <a:r>
              <a:rPr lang="en-US" sz="2400" dirty="0" err="1">
                <a:solidFill>
                  <a:schemeClr val="bg1">
                    <a:lumMod val="50000"/>
                  </a:schemeClr>
                </a:solidFill>
                <a:latin typeface="Avenir" panose="020B0604020202020204" charset="0"/>
                <a:cs typeface="Avenir" panose="020B0604020202020204" charset="0"/>
              </a:rPr>
              <a:t>ter</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raziskovalcev</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iz</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Museu</a:t>
            </a:r>
            <a:r>
              <a:rPr lang="en-US" sz="2400" dirty="0">
                <a:solidFill>
                  <a:schemeClr val="bg1">
                    <a:lumMod val="50000"/>
                  </a:schemeClr>
                </a:solidFill>
                <a:latin typeface="Avenir" panose="020B0604020202020204" charset="0"/>
                <a:cs typeface="Avenir" panose="020B0604020202020204" charset="0"/>
              </a:rPr>
              <a:t> de </a:t>
            </a:r>
            <a:r>
              <a:rPr lang="en-US" sz="2400" dirty="0" err="1">
                <a:solidFill>
                  <a:schemeClr val="bg1">
                    <a:lumMod val="50000"/>
                  </a:schemeClr>
                </a:solidFill>
                <a:latin typeface="Avenir" panose="020B0604020202020204" charset="0"/>
                <a:cs typeface="Avenir" panose="020B0604020202020204" charset="0"/>
              </a:rPr>
              <a:t>Arte</a:t>
            </a:r>
            <a:r>
              <a:rPr lang="en-US" sz="2400" dirty="0">
                <a:solidFill>
                  <a:schemeClr val="bg1">
                    <a:lumMod val="50000"/>
                  </a:schemeClr>
                </a:solidFill>
                <a:latin typeface="Avenir" panose="020B0604020202020204" charset="0"/>
                <a:cs typeface="Avenir" panose="020B0604020202020204" charset="0"/>
              </a:rPr>
              <a:t> </a:t>
            </a:r>
            <a:r>
              <a:rPr lang="en-US" sz="2400" dirty="0" err="1">
                <a:solidFill>
                  <a:schemeClr val="bg1">
                    <a:lumMod val="50000"/>
                  </a:schemeClr>
                </a:solidFill>
                <a:latin typeface="Avenir" panose="020B0604020202020204" charset="0"/>
                <a:cs typeface="Avenir" panose="020B0604020202020204" charset="0"/>
              </a:rPr>
              <a:t>Contemporanea</a:t>
            </a:r>
            <a:r>
              <a:rPr lang="en-US" sz="2400" dirty="0">
                <a:solidFill>
                  <a:schemeClr val="bg1">
                    <a:lumMod val="50000"/>
                  </a:schemeClr>
                </a:solidFill>
                <a:latin typeface="Avenir" panose="020B0604020202020204" charset="0"/>
                <a:cs typeface="Avenir" panose="020B0604020202020204" charset="0"/>
              </a:rPr>
              <a:t> de </a:t>
            </a:r>
            <a:r>
              <a:rPr lang="en-US" sz="2400" dirty="0" err="1">
                <a:solidFill>
                  <a:schemeClr val="bg1">
                    <a:lumMod val="50000"/>
                  </a:schemeClr>
                </a:solidFill>
                <a:latin typeface="Avenir" panose="020B0604020202020204" charset="0"/>
                <a:cs typeface="Avenir" panose="020B0604020202020204" charset="0"/>
              </a:rPr>
              <a:t>Universidade</a:t>
            </a:r>
            <a:r>
              <a:rPr lang="en-US" sz="2400" dirty="0">
                <a:solidFill>
                  <a:schemeClr val="bg1">
                    <a:lumMod val="50000"/>
                  </a:schemeClr>
                </a:solidFill>
                <a:latin typeface="Avenir" panose="020B0604020202020204" charset="0"/>
                <a:cs typeface="Avenir" panose="020B0604020202020204" charset="0"/>
              </a:rPr>
              <a:t> de São Paulo in The Metropolitan Museum of Art. </a:t>
            </a:r>
          </a:p>
          <a:p>
            <a:pPr>
              <a:buClr>
                <a:schemeClr val="dk1"/>
              </a:buClr>
              <a:buSzPts val="1100"/>
            </a:pPr>
            <a:endParaRPr lang="en-US" sz="2400" dirty="0">
              <a:solidFill>
                <a:schemeClr val="bg1">
                  <a:lumMod val="50000"/>
                </a:schemeClr>
              </a:solidFill>
              <a:latin typeface="Avenir Book" panose="02000503020000020003" pitchFamily="2" charset="0"/>
            </a:endParaRPr>
          </a:p>
          <a:p>
            <a:pPr>
              <a:buClr>
                <a:schemeClr val="dk1"/>
              </a:buClr>
              <a:buSzPts val="1100"/>
            </a:pPr>
            <a:endParaRPr lang="en-US" sz="2400" dirty="0">
              <a:solidFill>
                <a:schemeClr val="bg1">
                  <a:lumMod val="50000"/>
                </a:schemeClr>
              </a:solidFill>
              <a:latin typeface="Avenir Book" panose="02000503020000020003" pitchFamily="2" charset="0"/>
            </a:endParaRPr>
          </a:p>
        </p:txBody>
      </p:sp>
      <p:pic>
        <p:nvPicPr>
          <p:cNvPr id="7" name="Google Shape;625;p55">
            <a:extLst>
              <a:ext uri="{FF2B5EF4-FFF2-40B4-BE49-F238E27FC236}">
                <a16:creationId xmlns:a16="http://schemas.microsoft.com/office/drawing/2014/main" id="{8FFCE54F-1CD9-A44F-A6F1-0715B06EA6DD}"/>
              </a:ext>
            </a:extLst>
          </p:cNvPr>
          <p:cNvPicPr preferRelativeResize="0"/>
          <p:nvPr/>
        </p:nvPicPr>
        <p:blipFill rotWithShape="1">
          <a:blip r:embed="rId2" cstate="print">
            <a:alphaModFix/>
          </a:blip>
          <a:srcRect l="13657" r="7806"/>
          <a:stretch/>
        </p:blipFill>
        <p:spPr>
          <a:xfrm>
            <a:off x="9005793" y="2408740"/>
            <a:ext cx="2707520" cy="2707520"/>
          </a:xfrm>
          <a:prstGeom prst="ellipse">
            <a:avLst/>
          </a:prstGeom>
          <a:noFill/>
          <a:ln>
            <a:noFill/>
          </a:ln>
        </p:spPr>
      </p:pic>
      <p:sp>
        <p:nvSpPr>
          <p:cNvPr id="8" name="Google Shape;630;p55">
            <a:extLst>
              <a:ext uri="{FF2B5EF4-FFF2-40B4-BE49-F238E27FC236}">
                <a16:creationId xmlns:a16="http://schemas.microsoft.com/office/drawing/2014/main" id="{EF780008-6D69-E24E-AB3C-6400EFAE1E3C}"/>
              </a:ext>
            </a:extLst>
          </p:cNvPr>
          <p:cNvSpPr txBox="1"/>
          <p:nvPr/>
        </p:nvSpPr>
        <p:spPr>
          <a:xfrm>
            <a:off x="9771253" y="5286986"/>
            <a:ext cx="1176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hlink"/>
                </a:solidFill>
                <a:latin typeface="Avenir"/>
                <a:ea typeface="Avenir"/>
                <a:cs typeface="Avenir"/>
                <a:sym typeface="Avenir"/>
                <a:hlinkClick r:id="rId3"/>
              </a:rPr>
              <a:t>Preloaded</a:t>
            </a:r>
            <a:r>
              <a:rPr lang="en-US" sz="900" dirty="0">
                <a:solidFill>
                  <a:schemeClr val="dk1"/>
                </a:solidFill>
                <a:latin typeface="Avenir"/>
                <a:ea typeface="Avenir"/>
                <a:cs typeface="Avenir"/>
                <a:sym typeface="Avenir"/>
              </a:rPr>
              <a:t> </a:t>
            </a:r>
            <a:endParaRPr sz="900" dirty="0">
              <a:latin typeface="Avenir"/>
              <a:ea typeface="Avenir"/>
              <a:cs typeface="Avenir"/>
              <a:sym typeface="Avenir"/>
            </a:endParaRPr>
          </a:p>
        </p:txBody>
      </p:sp>
    </p:spTree>
    <p:extLst>
      <p:ext uri="{BB962C8B-B14F-4D97-AF65-F5344CB8AC3E}">
        <p14:creationId xmlns:p14="http://schemas.microsoft.com/office/powerpoint/2010/main" val="2313738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0B306F-28CB-4BA2-A0F3-A3F2F12C82DE}"/>
              </a:ext>
            </a:extLst>
          </p:cNvPr>
          <p:cNvSpPr>
            <a:spLocks noGrp="1"/>
          </p:cNvSpPr>
          <p:nvPr>
            <p:ph type="body" sz="quarter" idx="18"/>
          </p:nvPr>
        </p:nvSpPr>
        <p:spPr/>
        <p:txBody>
          <a:bodyPr/>
          <a:lstStyle/>
          <a:p>
            <a:r>
              <a:rPr lang="pt-BR" sz="3600" b="1" dirty="0">
                <a:solidFill>
                  <a:schemeClr val="bg1"/>
                </a:solidFill>
              </a:rPr>
              <a:t>Kaj se boste naučili v tem modulu</a:t>
            </a:r>
            <a:endParaRPr lang="en-US" dirty="0"/>
          </a:p>
        </p:txBody>
      </p:sp>
      <p:sp>
        <p:nvSpPr>
          <p:cNvPr id="3" name="Text Placeholder 2">
            <a:extLst>
              <a:ext uri="{FF2B5EF4-FFF2-40B4-BE49-F238E27FC236}">
                <a16:creationId xmlns:a16="http://schemas.microsoft.com/office/drawing/2014/main" id="{902A7F23-8D63-4B97-B991-0B0DD4F1C482}"/>
              </a:ext>
            </a:extLst>
          </p:cNvPr>
          <p:cNvSpPr>
            <a:spLocks noGrp="1"/>
          </p:cNvSpPr>
          <p:nvPr>
            <p:ph type="body" sz="quarter" idx="19"/>
          </p:nvPr>
        </p:nvSpPr>
        <p:spPr>
          <a:xfrm>
            <a:off x="297717" y="2925211"/>
            <a:ext cx="11683752" cy="3089090"/>
          </a:xfrm>
        </p:spPr>
        <p:txBody>
          <a:bodyPr numCol="1"/>
          <a:lstStyle/>
          <a:p>
            <a:pPr marL="342900" indent="-342900">
              <a:lnSpc>
                <a:spcPct val="115000"/>
              </a:lnSpc>
              <a:buFont typeface="Arial" panose="020B0604020202020204" pitchFamily="34" charset="0"/>
              <a:buChar char="•"/>
            </a:pPr>
            <a:r>
              <a:rPr lang="en-GB" dirty="0" err="1">
                <a:solidFill>
                  <a:schemeClr val="tx1">
                    <a:lumMod val="50000"/>
                    <a:lumOff val="50000"/>
                  </a:schemeClr>
                </a:solidFill>
                <a:latin typeface="Avenir" panose="02000503020000020003"/>
                <a:ea typeface="Helvetica Neue"/>
                <a:cs typeface="Helvetica Neue"/>
              </a:rPr>
              <a:t>Razumeti</a:t>
            </a:r>
            <a:r>
              <a:rPr lang="en-GB" dirty="0">
                <a:solidFill>
                  <a:schemeClr val="tx1">
                    <a:lumMod val="50000"/>
                    <a:lumOff val="50000"/>
                  </a:schemeClr>
                </a:solidFill>
                <a:latin typeface="Avenir" panose="02000503020000020003"/>
                <a:ea typeface="Helvetica Neue"/>
                <a:cs typeface="Helvetica Neue"/>
              </a:rPr>
              <a:t>, </a:t>
            </a:r>
            <a:r>
              <a:rPr lang="en-GB" dirty="0" err="1">
                <a:solidFill>
                  <a:schemeClr val="tx1">
                    <a:lumMod val="50000"/>
                    <a:lumOff val="50000"/>
                  </a:schemeClr>
                </a:solidFill>
                <a:latin typeface="Avenir" panose="02000503020000020003"/>
                <a:ea typeface="Helvetica Neue"/>
                <a:cs typeface="Helvetica Neue"/>
              </a:rPr>
              <a:t>kaj</a:t>
            </a:r>
            <a:r>
              <a:rPr lang="en-GB" dirty="0">
                <a:solidFill>
                  <a:schemeClr val="tx1">
                    <a:lumMod val="50000"/>
                    <a:lumOff val="50000"/>
                  </a:schemeClr>
                </a:solidFill>
                <a:latin typeface="Avenir" panose="02000503020000020003"/>
                <a:ea typeface="Helvetica Neue"/>
                <a:cs typeface="Helvetica Neue"/>
              </a:rPr>
              <a:t> je </a:t>
            </a:r>
            <a:r>
              <a:rPr lang="sl-SI" dirty="0">
                <a:solidFill>
                  <a:schemeClr val="tx1">
                    <a:lumMod val="50000"/>
                    <a:lumOff val="50000"/>
                  </a:schemeClr>
                </a:solidFill>
                <a:latin typeface="Avenir" panose="02000503020000020003"/>
                <a:ea typeface="Helvetica Neue"/>
                <a:cs typeface="Helvetica Neue"/>
              </a:rPr>
              <a:t>izkustveni</a:t>
            </a:r>
            <a:r>
              <a:rPr lang="en-GB" dirty="0">
                <a:solidFill>
                  <a:schemeClr val="tx1">
                    <a:lumMod val="50000"/>
                    <a:lumOff val="50000"/>
                  </a:schemeClr>
                </a:solidFill>
                <a:latin typeface="Avenir" panose="02000503020000020003"/>
                <a:ea typeface="Helvetica Neue"/>
                <a:cs typeface="Helvetica Neue"/>
              </a:rPr>
              <a:t> in </a:t>
            </a:r>
            <a:r>
              <a:rPr lang="en-GB" dirty="0" err="1">
                <a:solidFill>
                  <a:schemeClr val="tx1">
                    <a:lumMod val="50000"/>
                    <a:lumOff val="50000"/>
                  </a:schemeClr>
                </a:solidFill>
                <a:latin typeface="Avenir" panose="02000503020000020003"/>
                <a:ea typeface="Helvetica Neue"/>
                <a:cs typeface="Helvetica Neue"/>
              </a:rPr>
              <a:t>kulturni</a:t>
            </a:r>
            <a:r>
              <a:rPr lang="en-GB" dirty="0">
                <a:solidFill>
                  <a:schemeClr val="tx1">
                    <a:lumMod val="50000"/>
                    <a:lumOff val="50000"/>
                  </a:schemeClr>
                </a:solidFill>
                <a:latin typeface="Avenir" panose="02000503020000020003"/>
                <a:ea typeface="Helvetica Neue"/>
                <a:cs typeface="Helvetica Neue"/>
              </a:rPr>
              <a:t> </a:t>
            </a:r>
            <a:r>
              <a:rPr lang="en-GB" dirty="0" err="1">
                <a:solidFill>
                  <a:schemeClr val="tx1">
                    <a:lumMod val="50000"/>
                    <a:lumOff val="50000"/>
                  </a:schemeClr>
                </a:solidFill>
                <a:latin typeface="Avenir" panose="02000503020000020003"/>
                <a:ea typeface="Helvetica Neue"/>
                <a:cs typeface="Helvetica Neue"/>
              </a:rPr>
              <a:t>turizem</a:t>
            </a:r>
            <a:r>
              <a:rPr lang="en-GB" dirty="0">
                <a:solidFill>
                  <a:schemeClr val="tx1">
                    <a:lumMod val="50000"/>
                    <a:lumOff val="50000"/>
                  </a:schemeClr>
                </a:solidFill>
                <a:effectLst/>
                <a:latin typeface="Avenir" panose="02000503020000020003"/>
                <a:ea typeface="Helvetica Neue"/>
                <a:cs typeface="Helvetica Neue"/>
              </a:rPr>
              <a:t>.</a:t>
            </a:r>
            <a:endParaRPr lang="en-GB" dirty="0">
              <a:solidFill>
                <a:schemeClr val="tx1">
                  <a:lumMod val="50000"/>
                  <a:lumOff val="50000"/>
                </a:schemeClr>
              </a:solidFill>
              <a:effectLst/>
              <a:latin typeface="Avenir" panose="02000503020000020003"/>
              <a:ea typeface="Arial" panose="020B0604020202020204" pitchFamily="34" charset="0"/>
            </a:endParaRPr>
          </a:p>
          <a:p>
            <a:pPr marL="342900" marR="0" indent="-342900">
              <a:lnSpc>
                <a:spcPct val="115000"/>
              </a:lnSpc>
              <a:spcBef>
                <a:spcPts val="0"/>
              </a:spcBef>
              <a:spcAft>
                <a:spcPts val="0"/>
              </a:spcAft>
              <a:buFont typeface="Arial" panose="020B0604020202020204" pitchFamily="34" charset="0"/>
              <a:buChar char="•"/>
            </a:pPr>
            <a:r>
              <a:rPr lang="en-GB" dirty="0" err="1">
                <a:latin typeface="Avenir" panose="02000503020000020003"/>
                <a:ea typeface="Helvetica Neue"/>
                <a:cs typeface="Helvetica Neue"/>
              </a:rPr>
              <a:t>Pridobi</a:t>
            </a:r>
            <a:r>
              <a:rPr lang="sl-SI" dirty="0">
                <a:latin typeface="Avenir" panose="02000503020000020003"/>
                <a:ea typeface="Helvetica Neue"/>
                <a:cs typeface="Helvetica Neue"/>
              </a:rPr>
              <a:t>ti</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splošno</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razumevanje</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digitalne</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kulture</a:t>
            </a:r>
            <a:r>
              <a:rPr lang="en-GB" dirty="0">
                <a:effectLst/>
                <a:latin typeface="Avenir" panose="02000503020000020003"/>
                <a:ea typeface="Helvetica Neue"/>
                <a:cs typeface="Helvetica Neue"/>
              </a:rPr>
              <a:t>.</a:t>
            </a:r>
            <a:endParaRPr lang="en-GB" dirty="0">
              <a:effectLst/>
              <a:latin typeface="Avenir" panose="02000503020000020003"/>
              <a:ea typeface="Arial" panose="020B0604020202020204" pitchFamily="34" charset="0"/>
            </a:endParaRPr>
          </a:p>
          <a:p>
            <a:pPr marL="342900" marR="0" indent="-342900">
              <a:lnSpc>
                <a:spcPct val="115000"/>
              </a:lnSpc>
              <a:spcBef>
                <a:spcPts val="0"/>
              </a:spcBef>
              <a:spcAft>
                <a:spcPts val="0"/>
              </a:spcAft>
              <a:buFont typeface="Arial" panose="020B0604020202020204" pitchFamily="34" charset="0"/>
              <a:buChar char="•"/>
            </a:pPr>
            <a:r>
              <a:rPr lang="en-GB" dirty="0" err="1">
                <a:latin typeface="Avenir" panose="02000503020000020003"/>
                <a:ea typeface="Helvetica Neue"/>
                <a:cs typeface="Helvetica Neue"/>
              </a:rPr>
              <a:t>Razumeti</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potencial</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digitizacije</a:t>
            </a:r>
            <a:r>
              <a:rPr lang="en-GB" dirty="0">
                <a:latin typeface="Avenir" panose="02000503020000020003"/>
                <a:ea typeface="Helvetica Neue"/>
                <a:cs typeface="Helvetica Neue"/>
              </a:rPr>
              <a:t> za </a:t>
            </a:r>
            <a:r>
              <a:rPr lang="en-GB" dirty="0" err="1">
                <a:latin typeface="Avenir" panose="02000503020000020003"/>
                <a:ea typeface="Helvetica Neue"/>
                <a:cs typeface="Helvetica Neue"/>
              </a:rPr>
              <a:t>kulturni</a:t>
            </a:r>
            <a:r>
              <a:rPr lang="en-GB" dirty="0">
                <a:latin typeface="Avenir" panose="02000503020000020003"/>
                <a:ea typeface="Helvetica Neue"/>
                <a:cs typeface="Helvetica Neue"/>
              </a:rPr>
              <a:t> in </a:t>
            </a:r>
            <a:r>
              <a:rPr lang="en-GB" dirty="0" err="1">
                <a:latin typeface="Avenir" panose="02000503020000020003"/>
                <a:ea typeface="Helvetica Neue"/>
                <a:cs typeface="Helvetica Neue"/>
              </a:rPr>
              <a:t>turistični</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sektor</a:t>
            </a:r>
            <a:r>
              <a:rPr lang="en-GB" dirty="0">
                <a:effectLst/>
                <a:latin typeface="Avenir" panose="02000503020000020003"/>
                <a:ea typeface="Helvetica Neue"/>
                <a:cs typeface="Helvetica Neue"/>
              </a:rPr>
              <a:t>.</a:t>
            </a:r>
            <a:endParaRPr lang="en-GB" dirty="0">
              <a:effectLst/>
              <a:latin typeface="Avenir" panose="02000503020000020003"/>
              <a:ea typeface="Arial" panose="020B0604020202020204" pitchFamily="34" charset="0"/>
            </a:endParaRPr>
          </a:p>
          <a:p>
            <a:pPr marL="342900" marR="0" indent="-342900">
              <a:lnSpc>
                <a:spcPct val="115000"/>
              </a:lnSpc>
              <a:spcBef>
                <a:spcPts val="0"/>
              </a:spcBef>
              <a:spcAft>
                <a:spcPts val="0"/>
              </a:spcAft>
              <a:buFont typeface="Arial" panose="020B0604020202020204" pitchFamily="34" charset="0"/>
              <a:buChar char="•"/>
            </a:pPr>
            <a:r>
              <a:rPr lang="sl-SI" dirty="0">
                <a:latin typeface="Avenir" panose="02000503020000020003"/>
                <a:ea typeface="Helvetica Neue"/>
                <a:cs typeface="Helvetica Neue"/>
              </a:rPr>
              <a:t>Videti</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na</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kakšne</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načine</a:t>
            </a:r>
            <a:r>
              <a:rPr lang="en-GB" dirty="0">
                <a:latin typeface="Avenir" panose="02000503020000020003"/>
                <a:ea typeface="Helvetica Neue"/>
                <a:cs typeface="Helvetica Neue"/>
              </a:rPr>
              <a:t> se </a:t>
            </a:r>
            <a:r>
              <a:rPr lang="en-GB" dirty="0" err="1">
                <a:latin typeface="Avenir" panose="02000503020000020003"/>
                <a:ea typeface="Helvetica Neue"/>
                <a:cs typeface="Helvetica Neue"/>
              </a:rPr>
              <a:t>kultura</a:t>
            </a:r>
            <a:r>
              <a:rPr lang="en-GB" dirty="0">
                <a:latin typeface="Avenir" panose="02000503020000020003"/>
                <a:ea typeface="Helvetica Neue"/>
                <a:cs typeface="Helvetica Neue"/>
              </a:rPr>
              <a:t> in </a:t>
            </a:r>
            <a:r>
              <a:rPr lang="en-GB" dirty="0" err="1">
                <a:latin typeface="Avenir" panose="02000503020000020003"/>
                <a:ea typeface="Helvetica Neue"/>
                <a:cs typeface="Helvetica Neue"/>
              </a:rPr>
              <a:t>digitalno</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povezujeta</a:t>
            </a:r>
            <a:r>
              <a:rPr lang="en-GB" dirty="0">
                <a:latin typeface="Avenir" panose="02000503020000020003"/>
                <a:ea typeface="Helvetica Neue"/>
                <a:cs typeface="Helvetica Neue"/>
              </a:rPr>
              <a:t> za </a:t>
            </a:r>
            <a:r>
              <a:rPr lang="en-GB" dirty="0" err="1">
                <a:latin typeface="Avenir" panose="02000503020000020003"/>
                <a:ea typeface="Helvetica Neue"/>
                <a:cs typeface="Helvetica Neue"/>
              </a:rPr>
              <a:t>ustvarjanje</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novih</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izkušenj</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obiskovalcev</a:t>
            </a:r>
            <a:r>
              <a:rPr lang="en-GB" dirty="0">
                <a:latin typeface="Avenir" panose="02000503020000020003"/>
                <a:ea typeface="Helvetica Neue"/>
                <a:cs typeface="Helvetica Neue"/>
              </a:rPr>
              <a:t> in </a:t>
            </a:r>
            <a:r>
              <a:rPr lang="en-GB" dirty="0" err="1">
                <a:latin typeface="Avenir" panose="02000503020000020003"/>
                <a:ea typeface="Helvetica Neue"/>
                <a:cs typeface="Helvetica Neue"/>
              </a:rPr>
              <a:t>turistične</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ponudbe</a:t>
            </a:r>
            <a:r>
              <a:rPr lang="en-GB" dirty="0">
                <a:solidFill>
                  <a:schemeClr val="tx1">
                    <a:lumMod val="50000"/>
                    <a:lumOff val="50000"/>
                  </a:schemeClr>
                </a:solidFill>
                <a:effectLst/>
                <a:latin typeface="Avenir" panose="02000503020000020003"/>
                <a:ea typeface="Helvetica Neue"/>
                <a:cs typeface="Helvetica Neue"/>
              </a:rPr>
              <a:t>.</a:t>
            </a:r>
            <a:endParaRPr lang="en-GB" dirty="0">
              <a:solidFill>
                <a:schemeClr val="tx1">
                  <a:lumMod val="50000"/>
                  <a:lumOff val="50000"/>
                </a:schemeClr>
              </a:solidFill>
              <a:effectLst/>
              <a:latin typeface="Avenir" panose="02000503020000020003"/>
              <a:ea typeface="Arial" panose="020B0604020202020204" pitchFamily="34" charset="0"/>
            </a:endParaRPr>
          </a:p>
          <a:p>
            <a:pPr marL="342900" marR="0" indent="-342900">
              <a:lnSpc>
                <a:spcPct val="115000"/>
              </a:lnSpc>
              <a:spcBef>
                <a:spcPts val="0"/>
              </a:spcBef>
              <a:spcAft>
                <a:spcPts val="0"/>
              </a:spcAft>
              <a:buFont typeface="Arial" panose="020B0604020202020204" pitchFamily="34" charset="0"/>
              <a:buChar char="•"/>
            </a:pPr>
            <a:r>
              <a:rPr lang="en-GB" dirty="0" err="1">
                <a:latin typeface="Avenir" panose="02000503020000020003"/>
                <a:ea typeface="Helvetica Neue"/>
                <a:cs typeface="Helvetica Neue"/>
              </a:rPr>
              <a:t>Pridobi</a:t>
            </a:r>
            <a:r>
              <a:rPr lang="sl-SI" dirty="0">
                <a:latin typeface="Avenir" panose="02000503020000020003"/>
                <a:ea typeface="Helvetica Neue"/>
                <a:cs typeface="Helvetica Neue"/>
              </a:rPr>
              <a:t>ti</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pregled</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nad</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digitalnimi</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priložnostmi</a:t>
            </a:r>
            <a:r>
              <a:rPr lang="en-GB" dirty="0">
                <a:latin typeface="Avenir" panose="02000503020000020003"/>
                <a:ea typeface="Helvetica Neue"/>
                <a:cs typeface="Helvetica Neue"/>
              </a:rPr>
              <a:t> za </a:t>
            </a:r>
            <a:r>
              <a:rPr lang="en-GB" dirty="0" err="1">
                <a:latin typeface="Avenir" panose="02000503020000020003"/>
                <a:ea typeface="Helvetica Neue"/>
                <a:cs typeface="Helvetica Neue"/>
              </a:rPr>
              <a:t>kulturno</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dediščino</a:t>
            </a:r>
            <a:r>
              <a:rPr lang="en-GB" dirty="0">
                <a:effectLst/>
                <a:latin typeface="Avenir" panose="02000503020000020003"/>
                <a:ea typeface="Helvetica Neue"/>
                <a:cs typeface="Helvetica Neue"/>
              </a:rPr>
              <a:t>.</a:t>
            </a:r>
            <a:endParaRPr lang="en-GB" dirty="0">
              <a:effectLst/>
              <a:latin typeface="Avenir" panose="02000503020000020003"/>
              <a:ea typeface="Arial" panose="020B0604020202020204" pitchFamily="34" charset="0"/>
            </a:endParaRPr>
          </a:p>
          <a:p>
            <a:pPr marL="342900" marR="0" indent="-342900">
              <a:lnSpc>
                <a:spcPct val="115000"/>
              </a:lnSpc>
              <a:spcBef>
                <a:spcPts val="0"/>
              </a:spcBef>
              <a:spcAft>
                <a:spcPts val="0"/>
              </a:spcAft>
              <a:buFont typeface="Arial" panose="020B0604020202020204" pitchFamily="34" charset="0"/>
              <a:buChar char="•"/>
            </a:pPr>
            <a:r>
              <a:rPr lang="en-GB" dirty="0" err="1">
                <a:latin typeface="Avenir" panose="02000503020000020003"/>
                <a:ea typeface="Helvetica Neue"/>
                <a:cs typeface="Helvetica Neue"/>
              </a:rPr>
              <a:t>Zbr</a:t>
            </a:r>
            <a:r>
              <a:rPr lang="sl-SI" dirty="0">
                <a:latin typeface="Avenir" panose="02000503020000020003"/>
                <a:ea typeface="Helvetica Neue"/>
                <a:cs typeface="Helvetica Neue"/>
              </a:rPr>
              <a:t>ati</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podatke</a:t>
            </a:r>
            <a:r>
              <a:rPr lang="en-GB" dirty="0">
                <a:latin typeface="Avenir" panose="02000503020000020003"/>
                <a:ea typeface="Helvetica Neue"/>
                <a:cs typeface="Helvetica Neue"/>
              </a:rPr>
              <a:t> o </a:t>
            </a:r>
            <a:r>
              <a:rPr lang="en-GB" dirty="0" err="1">
                <a:latin typeface="Avenir" panose="02000503020000020003"/>
                <a:ea typeface="Helvetica Neue"/>
                <a:cs typeface="Helvetica Neue"/>
              </a:rPr>
              <a:t>vedenju</a:t>
            </a:r>
            <a:r>
              <a:rPr lang="en-GB" dirty="0">
                <a:latin typeface="Avenir" panose="02000503020000020003"/>
                <a:ea typeface="Helvetica Neue"/>
                <a:cs typeface="Helvetica Neue"/>
              </a:rPr>
              <a:t> </a:t>
            </a:r>
            <a:r>
              <a:rPr lang="en-GB" dirty="0" err="1">
                <a:latin typeface="Avenir" panose="02000503020000020003"/>
                <a:ea typeface="Helvetica Neue"/>
                <a:cs typeface="Helvetica Neue"/>
              </a:rPr>
              <a:t>občinstva</a:t>
            </a:r>
            <a:r>
              <a:rPr lang="en-GB" dirty="0">
                <a:effectLst/>
                <a:latin typeface="Avenir" panose="02000503020000020003"/>
                <a:ea typeface="Helvetica Neue"/>
                <a:cs typeface="Helvetica Neue"/>
              </a:rPr>
              <a:t>.</a:t>
            </a:r>
            <a:endParaRPr lang="en-GB" dirty="0">
              <a:effectLst/>
              <a:latin typeface="Avenir" panose="02000503020000020003"/>
              <a:ea typeface="Arial" panose="020B0604020202020204" pitchFamily="34" charset="0"/>
            </a:endParaRPr>
          </a:p>
          <a:p>
            <a:endParaRPr lang="en-GB" dirty="0"/>
          </a:p>
        </p:txBody>
      </p:sp>
    </p:spTree>
    <p:extLst>
      <p:ext uri="{BB962C8B-B14F-4D97-AF65-F5344CB8AC3E}">
        <p14:creationId xmlns:p14="http://schemas.microsoft.com/office/powerpoint/2010/main" val="61502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err="1"/>
              <a:t>Poiščite</a:t>
            </a:r>
            <a:r>
              <a:rPr lang="en-GB" dirty="0"/>
              <a:t> </a:t>
            </a:r>
            <a:r>
              <a:rPr lang="en-GB" dirty="0" err="1"/>
              <a:t>navdih</a:t>
            </a:r>
            <a:r>
              <a:rPr lang="en-GB"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541231" y="1073028"/>
            <a:ext cx="11650769" cy="697750"/>
          </a:xfrm>
          <a:prstGeom prst="rect">
            <a:avLst/>
          </a:prstGeom>
          <a:noFill/>
          <a:ln>
            <a:noFill/>
          </a:ln>
        </p:spPr>
        <p:txBody>
          <a:bodyPr spcFirstLastPara="1" wrap="square" lIns="91425" tIns="45700" rIns="91425" bIns="45700" anchor="t" anchorCtr="0">
            <a:noAutofit/>
          </a:bodyPr>
          <a:lstStyle/>
          <a:p>
            <a:r>
              <a:rPr lang="en-US" sz="3600" b="1" dirty="0" err="1">
                <a:solidFill>
                  <a:srgbClr val="E43794"/>
                </a:solidFill>
                <a:latin typeface="Avenir"/>
              </a:rPr>
              <a:t>Državni</a:t>
            </a:r>
            <a:r>
              <a:rPr lang="en-US" sz="3600" b="1" dirty="0">
                <a:solidFill>
                  <a:srgbClr val="E43794"/>
                </a:solidFill>
                <a:latin typeface="Avenir"/>
              </a:rPr>
              <a:t> </a:t>
            </a:r>
            <a:r>
              <a:rPr lang="en-US" sz="3600" b="1" dirty="0" err="1">
                <a:solidFill>
                  <a:srgbClr val="E43794"/>
                </a:solidFill>
                <a:latin typeface="Avenir"/>
              </a:rPr>
              <a:t>muzej</a:t>
            </a:r>
            <a:r>
              <a:rPr lang="en-US" sz="3600" b="1" dirty="0">
                <a:solidFill>
                  <a:srgbClr val="E43794"/>
                </a:solidFill>
                <a:latin typeface="Avenir"/>
              </a:rPr>
              <a:t> Baden v </a:t>
            </a:r>
            <a:r>
              <a:rPr lang="en-US" sz="3600" b="1" dirty="0" err="1">
                <a:solidFill>
                  <a:srgbClr val="E43794"/>
                </a:solidFill>
                <a:latin typeface="Avenir"/>
              </a:rPr>
              <a:t>palači</a:t>
            </a:r>
            <a:r>
              <a:rPr lang="en-US" sz="3600" b="1" dirty="0">
                <a:solidFill>
                  <a:srgbClr val="E43794"/>
                </a:solidFill>
                <a:latin typeface="Avenir"/>
              </a:rPr>
              <a:t> Karlsruhe, </a:t>
            </a:r>
            <a:r>
              <a:rPr lang="en-US" sz="3600" b="1" dirty="0" err="1">
                <a:solidFill>
                  <a:srgbClr val="E43794"/>
                </a:solidFill>
                <a:latin typeface="Avenir"/>
              </a:rPr>
              <a:t>Nemčija</a:t>
            </a:r>
            <a:endParaRPr lang="en-US" sz="36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958083"/>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541230" y="1705141"/>
            <a:ext cx="8743683" cy="20173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buClr>
                <a:schemeClr val="dk1"/>
              </a:buClr>
              <a:buSzPts val="1100"/>
            </a:pPr>
            <a:r>
              <a:rPr lang="en-US" sz="2400" dirty="0" err="1">
                <a:solidFill>
                  <a:srgbClr val="7F7F7F"/>
                </a:solidFill>
                <a:latin typeface="Avenir"/>
                <a:ea typeface="Avenir"/>
                <a:cs typeface="Avenir"/>
                <a:sym typeface="Avenir"/>
              </a:rPr>
              <a:t>Badenski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državni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muzej</a:t>
            </a:r>
            <a:r>
              <a:rPr lang="en-US" sz="2400" dirty="0">
                <a:solidFill>
                  <a:srgbClr val="7F7F7F"/>
                </a:solidFill>
                <a:latin typeface="Avenir"/>
                <a:ea typeface="Avenir"/>
                <a:cs typeface="Avenir"/>
                <a:sym typeface="Avenir"/>
              </a:rPr>
              <a:t> je </a:t>
            </a:r>
            <a:r>
              <a:rPr lang="en-US" sz="2400" dirty="0" err="1">
                <a:solidFill>
                  <a:srgbClr val="7F7F7F"/>
                </a:solidFill>
                <a:latin typeface="Avenir"/>
                <a:ea typeface="Avenir"/>
                <a:cs typeface="Avenir"/>
                <a:sym typeface="Avenir"/>
              </a:rPr>
              <a:t>pomemben</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muzej</a:t>
            </a:r>
            <a:r>
              <a:rPr lang="en-US" sz="2400" dirty="0">
                <a:solidFill>
                  <a:srgbClr val="7F7F7F"/>
                </a:solidFill>
                <a:latin typeface="Avenir"/>
                <a:ea typeface="Avenir"/>
                <a:cs typeface="Avenir"/>
                <a:sym typeface="Avenir"/>
              </a:rPr>
              <a:t> za </a:t>
            </a:r>
            <a:r>
              <a:rPr lang="en-US" sz="2400" dirty="0" err="1">
                <a:solidFill>
                  <a:srgbClr val="7F7F7F"/>
                </a:solidFill>
                <a:latin typeface="Avenir"/>
                <a:ea typeface="Avenir"/>
                <a:cs typeface="Avenir"/>
                <a:sym typeface="Avenir"/>
              </a:rPr>
              <a:t>kulturno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zgodovino</a:t>
            </a:r>
            <a:r>
              <a:rPr lang="en-US" sz="2400" dirty="0">
                <a:solidFill>
                  <a:srgbClr val="7F7F7F"/>
                </a:solidFill>
                <a:latin typeface="Avenir"/>
                <a:ea typeface="Avenir"/>
                <a:cs typeface="Avenir"/>
                <a:sym typeface="Avenir"/>
              </a:rPr>
              <a:t> v </a:t>
            </a:r>
            <a:r>
              <a:rPr lang="en-US" sz="2400" dirty="0" err="1">
                <a:solidFill>
                  <a:srgbClr val="7F7F7F"/>
                </a:solidFill>
                <a:latin typeface="Avenir"/>
                <a:ea typeface="Avenir"/>
                <a:cs typeface="Avenir"/>
                <a:sym typeface="Avenir"/>
              </a:rPr>
              <a:t>Nemčiji</a:t>
            </a:r>
            <a:r>
              <a:rPr lang="en-US" sz="2400" dirty="0">
                <a:solidFill>
                  <a:srgbClr val="7F7F7F"/>
                </a:solidFill>
                <a:latin typeface="Avenir"/>
                <a:ea typeface="Avenir"/>
                <a:cs typeface="Avenir"/>
                <a:sym typeface="Avenir"/>
              </a:rPr>
              <a:t>, ki se </a:t>
            </a:r>
            <a:r>
              <a:rPr lang="en-US" sz="2400" dirty="0" err="1">
                <a:solidFill>
                  <a:srgbClr val="7F7F7F"/>
                </a:solidFill>
                <a:latin typeface="Avenir"/>
                <a:ea typeface="Avenir"/>
                <a:cs typeface="Avenir"/>
                <a:sym typeface="Avenir"/>
              </a:rPr>
              <a:t>na</a:t>
            </a:r>
            <a:r>
              <a:rPr lang="en-US" sz="2400" dirty="0">
                <a:solidFill>
                  <a:srgbClr val="7F7F7F"/>
                </a:solidFill>
                <a:latin typeface="Avenir"/>
                <a:ea typeface="Avenir"/>
                <a:cs typeface="Avenir"/>
                <a:sym typeface="Avenir"/>
              </a:rPr>
              <a:t> novo </a:t>
            </a:r>
            <a:r>
              <a:rPr lang="en-US" sz="2400" dirty="0" err="1">
                <a:solidFill>
                  <a:srgbClr val="7F7F7F"/>
                </a:solidFill>
                <a:latin typeface="Avenir"/>
                <a:ea typeface="Avenir"/>
                <a:cs typeface="Avenir"/>
                <a:sym typeface="Avenir"/>
              </a:rPr>
              <a:t>izumlja</a:t>
            </a:r>
            <a:r>
              <a:rPr lang="en-US" sz="2400" dirty="0">
                <a:solidFill>
                  <a:srgbClr val="7F7F7F"/>
                </a:solidFill>
                <a:latin typeface="Avenir"/>
                <a:ea typeface="Avenir"/>
                <a:cs typeface="Avenir"/>
                <a:sym typeface="Avenir"/>
              </a:rPr>
              <a:t> z </a:t>
            </a:r>
            <a:r>
              <a:rPr lang="en-US" sz="2400" dirty="0" err="1">
                <a:solidFill>
                  <a:srgbClr val="7F7F7F"/>
                </a:solidFill>
                <a:latin typeface="Avenir"/>
                <a:ea typeface="Avenir"/>
                <a:cs typeface="Avenir"/>
                <a:sym typeface="Avenir"/>
              </a:rPr>
              <a:t>ustvarjanjem</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uporabniško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usmerjenih</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izkušenj</a:t>
            </a:r>
            <a:r>
              <a:rPr lang="en-US" sz="2400" dirty="0">
                <a:solidFill>
                  <a:srgbClr val="7F7F7F"/>
                </a:solidFill>
                <a:latin typeface="Avenir"/>
                <a:ea typeface="Avenir"/>
                <a:cs typeface="Avenir"/>
                <a:sym typeface="Avenir"/>
              </a:rPr>
              <a:t>, ki </a:t>
            </a:r>
            <a:r>
              <a:rPr lang="en-US" sz="2400" dirty="0" err="1">
                <a:solidFill>
                  <a:srgbClr val="7F7F7F"/>
                </a:solidFill>
                <a:latin typeface="Avenir"/>
                <a:ea typeface="Avenir"/>
                <a:cs typeface="Avenir"/>
                <a:sym typeface="Avenir"/>
              </a:rPr>
              <a:t>združujejo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analogne</a:t>
            </a:r>
            <a:r>
              <a:rPr lang="en-US" sz="2400" dirty="0">
                <a:solidFill>
                  <a:srgbClr val="7F7F7F"/>
                </a:solidFill>
                <a:latin typeface="Avenir"/>
                <a:ea typeface="Avenir"/>
                <a:cs typeface="Avenir"/>
                <a:sym typeface="Avenir"/>
              </a:rPr>
              <a:t> in </a:t>
            </a:r>
            <a:r>
              <a:rPr lang="en-US" sz="2400" dirty="0" err="1">
                <a:solidFill>
                  <a:srgbClr val="7F7F7F"/>
                </a:solidFill>
                <a:latin typeface="Avenir"/>
                <a:ea typeface="Avenir"/>
                <a:cs typeface="Avenir"/>
                <a:sym typeface="Avenir"/>
              </a:rPr>
              <a:t>digitalne</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elemente</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ter</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ustvarjajo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prostor</a:t>
            </a:r>
            <a:r>
              <a:rPr lang="en-US" sz="2400" dirty="0">
                <a:solidFill>
                  <a:srgbClr val="7F7F7F"/>
                </a:solidFill>
                <a:latin typeface="Avenir"/>
                <a:ea typeface="Avenir"/>
                <a:cs typeface="Avenir"/>
                <a:sym typeface="Avenir"/>
              </a:rPr>
              <a:t> za dialog in </a:t>
            </a:r>
            <a:r>
              <a:rPr lang="en-US" sz="2400" dirty="0" err="1">
                <a:solidFill>
                  <a:srgbClr val="7F7F7F"/>
                </a:solidFill>
                <a:latin typeface="Avenir"/>
                <a:ea typeface="Avenir"/>
                <a:cs typeface="Avenir"/>
                <a:sym typeface="Avenir"/>
              </a:rPr>
              <a:t>razpravo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Muzej</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svoje</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obiskovalce</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na</a:t>
            </a:r>
            <a:r>
              <a:rPr lang="en-US" sz="2400" dirty="0">
                <a:solidFill>
                  <a:srgbClr val="7F7F7F"/>
                </a:solidFill>
                <a:latin typeface="Avenir"/>
                <a:ea typeface="Avenir"/>
                <a:cs typeface="Avenir"/>
                <a:sym typeface="Avenir"/>
              </a:rPr>
              <a:t> novo </a:t>
            </a:r>
            <a:r>
              <a:rPr lang="en-US" sz="2400" dirty="0" err="1">
                <a:solidFill>
                  <a:srgbClr val="7F7F7F"/>
                </a:solidFill>
                <a:latin typeface="Avenir"/>
                <a:ea typeface="Avenir"/>
                <a:cs typeface="Avenir"/>
                <a:sym typeface="Avenir"/>
              </a:rPr>
              <a:t>opredeljuje</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kot</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aktivne</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uporabnike</a:t>
            </a:r>
            <a:r>
              <a:rPr lang="en-US" sz="2400" dirty="0">
                <a:solidFill>
                  <a:srgbClr val="7F7F7F"/>
                </a:solidFill>
                <a:latin typeface="Avenir"/>
                <a:ea typeface="Avenir"/>
                <a:cs typeface="Avenir"/>
                <a:sym typeface="Avenir"/>
              </a:rPr>
              <a:t>", ki </a:t>
            </a:r>
            <a:r>
              <a:rPr lang="en-US" sz="2400" dirty="0" err="1">
                <a:solidFill>
                  <a:srgbClr val="7F7F7F"/>
                </a:solidFill>
                <a:latin typeface="Avenir"/>
                <a:ea typeface="Avenir"/>
                <a:cs typeface="Avenir"/>
                <a:sym typeface="Avenir"/>
              </a:rPr>
              <a:t>lahko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sodelujejo</a:t>
            </a:r>
            <a:r>
              <a:rPr lang="en-US" sz="2400" dirty="0">
                <a:solidFill>
                  <a:srgbClr val="7F7F7F"/>
                </a:solidFill>
                <a:latin typeface="Avenir"/>
                <a:ea typeface="Avenir"/>
                <a:cs typeface="Avenir"/>
                <a:sym typeface="Avenir"/>
              </a:rPr>
              <a:t> z </a:t>
            </a:r>
            <a:r>
              <a:rPr lang="en-US" sz="2400" dirty="0" err="1">
                <a:solidFill>
                  <a:srgbClr val="7F7F7F"/>
                </a:solidFill>
                <a:latin typeface="Avenir"/>
                <a:ea typeface="Avenir"/>
                <a:cs typeface="Avenir"/>
                <a:sym typeface="Avenir"/>
              </a:rPr>
              <a:t>ustanovo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prek</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spletnega</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računa</a:t>
            </a:r>
            <a:r>
              <a:rPr lang="en-US" sz="2400" dirty="0">
                <a:solidFill>
                  <a:srgbClr val="7F7F7F"/>
                </a:solidFill>
                <a:latin typeface="Avenir"/>
                <a:ea typeface="Avenir"/>
                <a:cs typeface="Avenir"/>
                <a:sym typeface="Avenir"/>
              </a:rPr>
              <a:t> (s </a:t>
            </a:r>
            <a:r>
              <a:rPr lang="en-US" sz="2400" dirty="0" err="1">
                <a:solidFill>
                  <a:srgbClr val="7F7F7F"/>
                </a:solidFill>
                <a:latin typeface="Avenir"/>
                <a:ea typeface="Avenir"/>
                <a:cs typeface="Avenir"/>
                <a:sym typeface="Avenir"/>
              </a:rPr>
              <a:t>plačilom</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letne</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naročnine</a:t>
            </a:r>
            <a:r>
              <a:rPr lang="en-US" sz="2400" dirty="0">
                <a:solidFill>
                  <a:srgbClr val="7F7F7F"/>
                </a:solidFill>
                <a:latin typeface="Avenir"/>
                <a:ea typeface="Avenir"/>
                <a:cs typeface="Avenir"/>
                <a:sym typeface="Avenir"/>
              </a:rPr>
              <a:t>) in </a:t>
            </a:r>
            <a:r>
              <a:rPr lang="en-US" sz="2400" dirty="0" err="1">
                <a:solidFill>
                  <a:srgbClr val="7F7F7F"/>
                </a:solidFill>
                <a:latin typeface="Avenir"/>
                <a:ea typeface="Avenir"/>
                <a:cs typeface="Avenir"/>
                <a:sym typeface="Avenir"/>
              </a:rPr>
              <a:t>imajo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dostop</a:t>
            </a:r>
            <a:r>
              <a:rPr lang="en-US" sz="2400" dirty="0">
                <a:solidFill>
                  <a:srgbClr val="7F7F7F"/>
                </a:solidFill>
                <a:latin typeface="Avenir"/>
                <a:ea typeface="Avenir"/>
                <a:cs typeface="Avenir"/>
                <a:sym typeface="Avenir"/>
              </a:rPr>
              <a:t> do </a:t>
            </a:r>
            <a:r>
              <a:rPr lang="en-US" sz="2400" dirty="0" err="1">
                <a:solidFill>
                  <a:srgbClr val="7F7F7F"/>
                </a:solidFill>
                <a:latin typeface="Avenir"/>
                <a:ea typeface="Avenir"/>
                <a:cs typeface="Avenir"/>
                <a:sym typeface="Avenir"/>
              </a:rPr>
              <a:t>dodatnih</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vsebin</a:t>
            </a:r>
            <a:r>
              <a:rPr lang="en-US" sz="2400" dirty="0">
                <a:solidFill>
                  <a:srgbClr val="7F7F7F"/>
                </a:solidFill>
                <a:latin typeface="Avenir"/>
                <a:ea typeface="Avenir"/>
                <a:cs typeface="Avenir"/>
                <a:sym typeface="Avenir"/>
              </a:rPr>
              <a:t>.</a:t>
            </a:r>
            <a:r>
              <a:rPr lang="sl-SI" sz="2400" dirty="0">
                <a:solidFill>
                  <a:srgbClr val="7F7F7F"/>
                </a:solidFill>
                <a:latin typeface="Avenir"/>
                <a:ea typeface="Avenir"/>
                <a:cs typeface="Avenir"/>
                <a:sym typeface="Avenir"/>
              </a:rPr>
              <a:t> </a:t>
            </a:r>
            <a:r>
              <a:rPr lang="en-US" sz="2400" dirty="0">
                <a:solidFill>
                  <a:srgbClr val="7F7F7F"/>
                </a:solidFill>
                <a:latin typeface="Avenir"/>
                <a:ea typeface="Avenir"/>
                <a:cs typeface="Avenir"/>
                <a:sym typeface="Avenir"/>
              </a:rPr>
              <a:t>Poleg </a:t>
            </a:r>
            <a:r>
              <a:rPr lang="en-US" sz="2400" dirty="0" err="1">
                <a:solidFill>
                  <a:srgbClr val="7F7F7F"/>
                </a:solidFill>
                <a:latin typeface="Avenir"/>
                <a:ea typeface="Avenir"/>
                <a:cs typeface="Avenir"/>
                <a:sym typeface="Avenir"/>
              </a:rPr>
              <a:t>tega</a:t>
            </a:r>
            <a:r>
              <a:rPr lang="en-US" sz="2400" dirty="0">
                <a:solidFill>
                  <a:srgbClr val="7F7F7F"/>
                </a:solidFill>
                <a:latin typeface="Avenir"/>
                <a:ea typeface="Avenir"/>
                <a:cs typeface="Avenir"/>
                <a:sym typeface="Avenir"/>
              </a:rPr>
              <a:t> je </a:t>
            </a:r>
            <a:r>
              <a:rPr lang="en-US" sz="2400" dirty="0" err="1">
                <a:solidFill>
                  <a:srgbClr val="7F7F7F"/>
                </a:solidFill>
                <a:latin typeface="Avenir"/>
                <a:ea typeface="Avenir"/>
                <a:cs typeface="Avenir"/>
                <a:sym typeface="Avenir"/>
              </a:rPr>
              <a:t>muzej</a:t>
            </a:r>
            <a:r>
              <a:rPr lang="en-US" sz="2400" dirty="0">
                <a:solidFill>
                  <a:srgbClr val="7F7F7F"/>
                </a:solidFill>
                <a:latin typeface="Avenir"/>
                <a:ea typeface="Avenir"/>
                <a:cs typeface="Avenir"/>
                <a:sym typeface="Avenir"/>
              </a:rPr>
              <a:t> pred </a:t>
            </a:r>
            <a:r>
              <a:rPr lang="en-US" sz="2400" dirty="0" err="1">
                <a:solidFill>
                  <a:srgbClr val="7F7F7F"/>
                </a:solidFill>
                <a:latin typeface="Avenir"/>
                <a:ea typeface="Avenir"/>
                <a:cs typeface="Avenir"/>
                <a:sym typeface="Avenir"/>
              </a:rPr>
              <a:t>kratkim</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ustvaril</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aplikacijo</a:t>
            </a:r>
            <a:r>
              <a:rPr lang="en-US" sz="2400" dirty="0">
                <a:solidFill>
                  <a:srgbClr val="7F7F7F"/>
                </a:solidFill>
                <a:latin typeface="Avenir"/>
                <a:ea typeface="Avenir"/>
                <a:cs typeface="Avenir"/>
                <a:sym typeface="Avenir"/>
              </a:rPr>
              <a:t>, s </a:t>
            </a:r>
            <a:r>
              <a:rPr lang="en-US" sz="2400" dirty="0" err="1">
                <a:solidFill>
                  <a:srgbClr val="7F7F7F"/>
                </a:solidFill>
                <a:latin typeface="Avenir"/>
                <a:ea typeface="Avenir"/>
                <a:cs typeface="Avenir"/>
                <a:sym typeface="Avenir"/>
              </a:rPr>
              <a:t>katero</a:t>
            </a:r>
            <a:r>
              <a:rPr lang="en-US" sz="2400" dirty="0">
                <a:solidFill>
                  <a:srgbClr val="7F7F7F"/>
                </a:solidFill>
                <a:latin typeface="Avenir"/>
                <a:ea typeface="Avenir"/>
                <a:cs typeface="Avenir"/>
                <a:sym typeface="Avenir"/>
              </a:rPr>
              <a:t> se je </a:t>
            </a:r>
            <a:r>
              <a:rPr lang="en-US" sz="2400" dirty="0" err="1">
                <a:solidFill>
                  <a:srgbClr val="7F7F7F"/>
                </a:solidFill>
                <a:latin typeface="Avenir"/>
                <a:ea typeface="Avenir"/>
                <a:cs typeface="Avenir"/>
                <a:sym typeface="Avenir"/>
              </a:rPr>
              <a:t>odzval</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na</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potrebo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obiskovalcev</a:t>
            </a:r>
            <a:r>
              <a:rPr lang="en-US" sz="2400" dirty="0">
                <a:solidFill>
                  <a:srgbClr val="7F7F7F"/>
                </a:solidFill>
                <a:latin typeface="Avenir"/>
                <a:ea typeface="Avenir"/>
                <a:cs typeface="Avenir"/>
                <a:sym typeface="Avenir"/>
              </a:rPr>
              <a:t> in ki </a:t>
            </a:r>
            <a:r>
              <a:rPr lang="en-US" sz="2400" dirty="0" err="1">
                <a:solidFill>
                  <a:srgbClr val="7F7F7F"/>
                </a:solidFill>
                <a:latin typeface="Avenir"/>
                <a:ea typeface="Avenir"/>
                <a:cs typeface="Avenir"/>
                <a:sym typeface="Avenir"/>
              </a:rPr>
              <a:t>jih</a:t>
            </a:r>
            <a:r>
              <a:rPr lang="en-US" sz="2400" dirty="0">
                <a:solidFill>
                  <a:srgbClr val="7F7F7F"/>
                </a:solidFill>
                <a:latin typeface="Avenir"/>
                <a:ea typeface="Avenir"/>
                <a:cs typeface="Avenir"/>
                <a:sym typeface="Avenir"/>
              </a:rPr>
              <a:t> „</a:t>
            </a:r>
            <a:r>
              <a:rPr lang="sl-SI" sz="2400" dirty="0">
                <a:solidFill>
                  <a:srgbClr val="7F7F7F"/>
                </a:solidFill>
                <a:latin typeface="Avenir"/>
                <a:ea typeface="Avenir"/>
                <a:cs typeface="Avenir"/>
                <a:sym typeface="Avenir"/>
              </a:rPr>
              <a:t>poveže</a:t>
            </a:r>
            <a:r>
              <a:rPr lang="en-US" sz="2400" dirty="0">
                <a:solidFill>
                  <a:srgbClr val="7F7F7F"/>
                </a:solidFill>
                <a:latin typeface="Avenir"/>
                <a:ea typeface="Avenir"/>
                <a:cs typeface="Avenir"/>
                <a:sym typeface="Avenir"/>
              </a:rPr>
              <a:t>" z </a:t>
            </a:r>
            <a:r>
              <a:rPr lang="en-US" sz="2400" dirty="0" err="1">
                <a:solidFill>
                  <a:srgbClr val="7F7F7F"/>
                </a:solidFill>
                <a:latin typeface="Avenir"/>
                <a:ea typeface="Avenir"/>
                <a:cs typeface="Avenir"/>
                <a:sym typeface="Avenir"/>
              </a:rPr>
              <a:t>muzejskimi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artefakti</a:t>
            </a:r>
            <a:r>
              <a:rPr lang="en-US" sz="2400" dirty="0">
                <a:solidFill>
                  <a:srgbClr val="7F7F7F"/>
                </a:solidFill>
                <a:latin typeface="Avenir"/>
                <a:ea typeface="Avenir"/>
                <a:cs typeface="Avenir"/>
                <a:sym typeface="Avenir"/>
              </a:rPr>
              <a:t> s </a:t>
            </a:r>
            <a:r>
              <a:rPr lang="en-US" sz="2400" dirty="0" err="1">
                <a:solidFill>
                  <a:srgbClr val="7F7F7F"/>
                </a:solidFill>
                <a:latin typeface="Avenir"/>
                <a:ea typeface="Avenir"/>
                <a:cs typeface="Avenir"/>
                <a:sym typeface="Avenir"/>
              </a:rPr>
              <a:t>potegom</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desno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ali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levo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podobno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kot</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ena</a:t>
            </a:r>
            <a:r>
              <a:rPr lang="en-US" sz="2400" dirty="0">
                <a:solidFill>
                  <a:srgbClr val="7F7F7F"/>
                </a:solidFill>
                <a:latin typeface="Avenir"/>
                <a:ea typeface="Avenir"/>
                <a:cs typeface="Avenir"/>
                <a:sym typeface="Avenir"/>
              </a:rPr>
              <a:t> od </a:t>
            </a:r>
            <a:r>
              <a:rPr lang="en-US" sz="2400" dirty="0" err="1">
                <a:solidFill>
                  <a:srgbClr val="7F7F7F"/>
                </a:solidFill>
                <a:latin typeface="Avenir"/>
                <a:ea typeface="Avenir"/>
                <a:cs typeface="Avenir"/>
                <a:sym typeface="Avenir"/>
              </a:rPr>
              <a:t>aplikacij</a:t>
            </a:r>
            <a:r>
              <a:rPr lang="en-US" sz="2400" dirty="0">
                <a:solidFill>
                  <a:srgbClr val="7F7F7F"/>
                </a:solidFill>
                <a:latin typeface="Avenir"/>
                <a:ea typeface="Avenir"/>
                <a:cs typeface="Avenir"/>
                <a:sym typeface="Avenir"/>
              </a:rPr>
              <a:t> za </a:t>
            </a:r>
            <a:r>
              <a:rPr lang="en-US" sz="2400" dirty="0" err="1">
                <a:solidFill>
                  <a:srgbClr val="7F7F7F"/>
                </a:solidFill>
                <a:latin typeface="Avenir"/>
                <a:ea typeface="Avenir"/>
                <a:cs typeface="Avenir"/>
                <a:sym typeface="Avenir"/>
              </a:rPr>
              <a:t>zmenke</a:t>
            </a:r>
            <a:r>
              <a:rPr lang="en-US" sz="2400" dirty="0">
                <a:solidFill>
                  <a:srgbClr val="7F7F7F"/>
                </a:solidFill>
                <a:latin typeface="Avenir"/>
                <a:ea typeface="Avenir"/>
                <a:cs typeface="Avenir"/>
                <a:sym typeface="Avenir"/>
              </a:rPr>
              <a:t>. Ko se </a:t>
            </a:r>
            <a:r>
              <a:rPr lang="sl-SI" sz="2400" dirty="0">
                <a:solidFill>
                  <a:srgbClr val="7F7F7F"/>
                </a:solidFill>
                <a:latin typeface="Avenir"/>
                <a:ea typeface="Avenir"/>
                <a:cs typeface="Avenir"/>
                <a:sym typeface="Avenir"/>
              </a:rPr>
              <a:t>povežejo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lahko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obiskovalci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začnejo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pogovor</a:t>
            </a:r>
            <a:r>
              <a:rPr lang="en-US" sz="2400" dirty="0">
                <a:solidFill>
                  <a:srgbClr val="7F7F7F"/>
                </a:solidFill>
                <a:latin typeface="Avenir"/>
                <a:ea typeface="Avenir"/>
                <a:cs typeface="Avenir"/>
                <a:sym typeface="Avenir"/>
              </a:rPr>
              <a:t> s </a:t>
            </a:r>
            <a:r>
              <a:rPr lang="en-US" sz="2400" dirty="0" err="1">
                <a:solidFill>
                  <a:srgbClr val="7F7F7F"/>
                </a:solidFill>
                <a:latin typeface="Avenir"/>
                <a:ea typeface="Avenir"/>
                <a:cs typeface="Avenir"/>
                <a:sym typeface="Avenir"/>
              </a:rPr>
              <a:t>predmeti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zahvaljujoč</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uporabi</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tehnologije</a:t>
            </a:r>
            <a:r>
              <a:rPr lang="en-US" sz="2400" dirty="0">
                <a:solidFill>
                  <a:srgbClr val="7F7F7F"/>
                </a:solidFill>
                <a:latin typeface="Avenir"/>
                <a:ea typeface="Avenir"/>
                <a:cs typeface="Avenir"/>
                <a:sym typeface="Avenir"/>
              </a:rPr>
              <a:t> chatbot) in </a:t>
            </a:r>
            <a:r>
              <a:rPr lang="en-US" sz="2400" dirty="0" err="1">
                <a:solidFill>
                  <a:srgbClr val="7F7F7F"/>
                </a:solidFill>
                <a:latin typeface="Avenir"/>
                <a:ea typeface="Avenir"/>
                <a:cs typeface="Avenir"/>
                <a:sym typeface="Avenir"/>
              </a:rPr>
              <a:t>organizirajo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fizično</a:t>
            </a:r>
            <a:r>
              <a:rPr lang="en-US" sz="2400" dirty="0">
                <a:solidFill>
                  <a:srgbClr val="7F7F7F"/>
                </a:solidFill>
                <a:latin typeface="Avenir"/>
                <a:ea typeface="Avenir"/>
                <a:cs typeface="Avenir"/>
                <a:sym typeface="Avenir"/>
              </a:rPr>
              <a:t> </a:t>
            </a:r>
            <a:r>
              <a:rPr lang="en-US" sz="2400" dirty="0" err="1">
                <a:solidFill>
                  <a:srgbClr val="7F7F7F"/>
                </a:solidFill>
                <a:latin typeface="Avenir"/>
                <a:ea typeface="Avenir"/>
                <a:cs typeface="Avenir"/>
                <a:sym typeface="Avenir"/>
              </a:rPr>
              <a:t>srečanje</a:t>
            </a:r>
            <a:r>
              <a:rPr lang="en-US" sz="2400" dirty="0">
                <a:solidFill>
                  <a:srgbClr val="7F7F7F"/>
                </a:solidFill>
                <a:latin typeface="Avenir"/>
                <a:ea typeface="Avenir"/>
                <a:cs typeface="Avenir"/>
                <a:sym typeface="Avenir"/>
              </a:rPr>
              <a:t> v </a:t>
            </a:r>
            <a:r>
              <a:rPr lang="en-US" sz="2400" dirty="0" err="1">
                <a:solidFill>
                  <a:srgbClr val="7F7F7F"/>
                </a:solidFill>
                <a:latin typeface="Avenir"/>
                <a:ea typeface="Avenir"/>
                <a:cs typeface="Avenir"/>
                <a:sym typeface="Avenir"/>
              </a:rPr>
              <a:t>muzeju</a:t>
            </a:r>
            <a:r>
              <a:rPr lang="en-US" sz="2400" dirty="0">
                <a:solidFill>
                  <a:srgbClr val="7F7F7F"/>
                </a:solidFill>
                <a:latin typeface="Avenir"/>
                <a:ea typeface="Avenir"/>
                <a:cs typeface="Avenir"/>
                <a:sym typeface="Avenir"/>
              </a:rPr>
              <a:t>.</a:t>
            </a:r>
          </a:p>
        </p:txBody>
      </p:sp>
      <p:sp>
        <p:nvSpPr>
          <p:cNvPr id="10" name="Google Shape;630;p55">
            <a:extLst>
              <a:ext uri="{FF2B5EF4-FFF2-40B4-BE49-F238E27FC236}">
                <a16:creationId xmlns:a16="http://schemas.microsoft.com/office/drawing/2014/main" id="{2AFF364D-6421-2040-9CB2-B42F181E5D0C}"/>
              </a:ext>
            </a:extLst>
          </p:cNvPr>
          <p:cNvSpPr txBox="1"/>
          <p:nvPr/>
        </p:nvSpPr>
        <p:spPr>
          <a:xfrm>
            <a:off x="9746831" y="5146901"/>
            <a:ext cx="1828800" cy="461635"/>
          </a:xfrm>
          <a:prstGeom prst="rect">
            <a:avLst/>
          </a:prstGeom>
          <a:noFill/>
          <a:ln>
            <a:noFill/>
          </a:ln>
        </p:spPr>
        <p:txBody>
          <a:bodyPr spcFirstLastPara="1" wrap="square" lIns="91425" tIns="91425" rIns="91425" bIns="91425" anchor="t" anchorCtr="0">
            <a:spAutoFit/>
          </a:bodyPr>
          <a:lstStyle/>
          <a:p>
            <a:pPr lvl="0" algn="ctr"/>
            <a:r>
              <a:rPr lang="de-DE" sz="900" dirty="0">
                <a:solidFill>
                  <a:schemeClr val="dk1"/>
                </a:solidFill>
                <a:latin typeface="Avenir"/>
                <a:ea typeface="Avenir"/>
                <a:cs typeface="Avenir"/>
                <a:sym typeface="Avenir"/>
              </a:rPr>
              <a:t>Credits Christiane Lindner, </a:t>
            </a:r>
          </a:p>
          <a:p>
            <a:pPr lvl="0" algn="ctr"/>
            <a:r>
              <a:rPr lang="de-DE" sz="900" dirty="0">
                <a:solidFill>
                  <a:schemeClr val="dk1"/>
                </a:solidFill>
                <a:latin typeface="Avenir"/>
                <a:ea typeface="Avenir"/>
                <a:cs typeface="Avenir"/>
                <a:sym typeface="Avenir"/>
              </a:rPr>
              <a:t>© Badisches Landesmuseum</a:t>
            </a:r>
            <a:endParaRPr lang="de-DE" sz="900" dirty="0">
              <a:latin typeface="Avenir"/>
              <a:ea typeface="Avenir"/>
              <a:cs typeface="Avenir"/>
              <a:sym typeface="Avenir"/>
            </a:endParaRPr>
          </a:p>
        </p:txBody>
      </p:sp>
      <p:pic>
        <p:nvPicPr>
          <p:cNvPr id="11" name="Google Shape;626;p55">
            <a:extLst>
              <a:ext uri="{FF2B5EF4-FFF2-40B4-BE49-F238E27FC236}">
                <a16:creationId xmlns:a16="http://schemas.microsoft.com/office/drawing/2014/main" id="{99A2BFE9-5A40-E247-8F72-51DB391CB2FD}"/>
              </a:ext>
            </a:extLst>
          </p:cNvPr>
          <p:cNvPicPr preferRelativeResize="0"/>
          <p:nvPr/>
        </p:nvPicPr>
        <p:blipFill rotWithShape="1">
          <a:blip r:embed="rId2" cstate="print">
            <a:alphaModFix/>
          </a:blip>
          <a:srcRect l="28411" t="3410" r="28411" b="19243"/>
          <a:stretch/>
        </p:blipFill>
        <p:spPr>
          <a:xfrm>
            <a:off x="9347456" y="2306232"/>
            <a:ext cx="2627550" cy="2695647"/>
          </a:xfrm>
          <a:prstGeom prst="ellipse">
            <a:avLst/>
          </a:prstGeom>
          <a:noFill/>
          <a:ln>
            <a:noFill/>
          </a:ln>
        </p:spPr>
      </p:pic>
    </p:spTree>
    <p:extLst>
      <p:ext uri="{BB962C8B-B14F-4D97-AF65-F5344CB8AC3E}">
        <p14:creationId xmlns:p14="http://schemas.microsoft.com/office/powerpoint/2010/main" val="30209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err="1"/>
              <a:t>Poiščite</a:t>
            </a:r>
            <a:r>
              <a:rPr lang="en-GB" dirty="0"/>
              <a:t> </a:t>
            </a:r>
            <a:r>
              <a:rPr lang="en-GB" dirty="0" err="1"/>
              <a:t>navdih</a:t>
            </a:r>
            <a:r>
              <a:rPr lang="en-GB"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Atelier des </a:t>
            </a:r>
            <a:r>
              <a:rPr lang="en-US" sz="3600" b="1" dirty="0" err="1">
                <a:solidFill>
                  <a:srgbClr val="E43794"/>
                </a:solidFill>
                <a:latin typeface="Avenir"/>
              </a:rPr>
              <a:t>Lumieres</a:t>
            </a:r>
            <a:r>
              <a:rPr lang="en-US" sz="3600" b="1" dirty="0">
                <a:solidFill>
                  <a:srgbClr val="E43794"/>
                </a:solidFill>
                <a:latin typeface="Avenir"/>
              </a:rPr>
              <a:t>, Pari</a:t>
            </a:r>
            <a:r>
              <a:rPr lang="sl-SI" sz="3600" b="1" dirty="0">
                <a:solidFill>
                  <a:srgbClr val="E43794"/>
                </a:solidFill>
                <a:latin typeface="Avenir"/>
              </a:rPr>
              <a:t>z</a:t>
            </a:r>
            <a:endParaRPr lang="en-US" sz="36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6" y="1937242"/>
            <a:ext cx="8480849"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Arial" panose="020B0604020202020204" pitchFamily="34" charset="0"/>
                <a:cs typeface="Arial" panose="020B0604020202020204" pitchFamily="34" charset="0"/>
              </a:rPr>
              <a:t>Po </a:t>
            </a:r>
            <a:r>
              <a:rPr lang="en-US" sz="2400" dirty="0" err="1">
                <a:solidFill>
                  <a:schemeClr val="bg1">
                    <a:lumMod val="50000"/>
                  </a:schemeClr>
                </a:solidFill>
                <a:latin typeface="Arial" panose="020B0604020202020204" pitchFamily="34" charset="0"/>
                <a:cs typeface="Arial" panose="020B0604020202020204" pitchFamily="34" charset="0"/>
              </a:rPr>
              <a:t>obsežni</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prenovi</a:t>
            </a:r>
            <a:r>
              <a:rPr lang="en-US" sz="2400" dirty="0">
                <a:solidFill>
                  <a:schemeClr val="bg1">
                    <a:lumMod val="50000"/>
                  </a:schemeClr>
                </a:solidFill>
                <a:latin typeface="Arial" panose="020B0604020202020204" pitchFamily="34" charset="0"/>
                <a:cs typeface="Arial" panose="020B0604020202020204" pitchFamily="34" charset="0"/>
              </a:rPr>
              <a:t> je Atelier des </a:t>
            </a:r>
            <a:r>
              <a:rPr lang="en-US" sz="2400" dirty="0" err="1">
                <a:solidFill>
                  <a:schemeClr val="bg1">
                    <a:lumMod val="50000"/>
                  </a:schemeClr>
                </a:solidFill>
                <a:latin typeface="Arial" panose="020B0604020202020204" pitchFamily="34" charset="0"/>
                <a:cs typeface="Arial" panose="020B0604020202020204" pitchFamily="34" charset="0"/>
              </a:rPr>
              <a:t>Lumieres</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leta</a:t>
            </a:r>
            <a:r>
              <a:rPr lang="en-US" sz="2400" dirty="0">
                <a:solidFill>
                  <a:schemeClr val="bg1">
                    <a:lumMod val="50000"/>
                  </a:schemeClr>
                </a:solidFill>
                <a:latin typeface="Arial" panose="020B0604020202020204" pitchFamily="34" charset="0"/>
                <a:cs typeface="Arial" panose="020B0604020202020204" pitchFamily="34" charset="0"/>
              </a:rPr>
              <a:t> 2018 </a:t>
            </a:r>
            <a:r>
              <a:rPr lang="en-US" sz="2400" dirty="0" err="1">
                <a:solidFill>
                  <a:schemeClr val="bg1">
                    <a:lumMod val="50000"/>
                  </a:schemeClr>
                </a:solidFill>
                <a:latin typeface="Arial" panose="020B0604020202020204" pitchFamily="34" charset="0"/>
                <a:cs typeface="Arial" panose="020B0604020202020204" pitchFamily="34" charset="0"/>
              </a:rPr>
              <a:t>končno</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odprl</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svoja</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vrata</a:t>
            </a:r>
            <a:r>
              <a:rPr lang="en-US" sz="2400" dirty="0">
                <a:solidFill>
                  <a:schemeClr val="bg1">
                    <a:lumMod val="50000"/>
                  </a:schemeClr>
                </a:solidFill>
                <a:latin typeface="Arial" panose="020B0604020202020204" pitchFamily="34" charset="0"/>
                <a:cs typeface="Arial" panose="020B0604020202020204" pitchFamily="34" charset="0"/>
              </a:rPr>
              <a:t> za </a:t>
            </a:r>
            <a:r>
              <a:rPr lang="en-US" sz="2400" dirty="0" err="1">
                <a:solidFill>
                  <a:schemeClr val="bg1">
                    <a:lumMod val="50000"/>
                  </a:schemeClr>
                </a:solidFill>
                <a:latin typeface="Arial" panose="020B0604020202020204" pitchFamily="34" charset="0"/>
                <a:cs typeface="Arial" panose="020B0604020202020204" pitchFamily="34" charset="0"/>
              </a:rPr>
              <a:t>javnost</a:t>
            </a:r>
            <a:r>
              <a:rPr lang="en-US" sz="2400" dirty="0">
                <a:solidFill>
                  <a:schemeClr val="bg1">
                    <a:lumMod val="50000"/>
                  </a:schemeClr>
                </a:solidFill>
                <a:latin typeface="Arial" panose="020B0604020202020204" pitchFamily="34" charset="0"/>
                <a:cs typeface="Arial" panose="020B0604020202020204" pitchFamily="34" charset="0"/>
              </a:rPr>
              <a:t> in v </a:t>
            </a:r>
            <a:r>
              <a:rPr lang="en-US" sz="2400" dirty="0" err="1">
                <a:solidFill>
                  <a:schemeClr val="bg1">
                    <a:lumMod val="50000"/>
                  </a:schemeClr>
                </a:solidFill>
                <a:latin typeface="Arial" panose="020B0604020202020204" pitchFamily="34" charset="0"/>
                <a:cs typeface="Arial" panose="020B0604020202020204" pitchFamily="34" charset="0"/>
              </a:rPr>
              <a:t>prvem</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letu</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sprejel</a:t>
            </a:r>
            <a:r>
              <a:rPr lang="en-US" sz="2400" dirty="0">
                <a:solidFill>
                  <a:schemeClr val="bg1">
                    <a:lumMod val="50000"/>
                  </a:schemeClr>
                </a:solidFill>
                <a:latin typeface="Arial" panose="020B0604020202020204" pitchFamily="34" charset="0"/>
                <a:cs typeface="Arial" panose="020B0604020202020204" pitchFamily="34" charset="0"/>
              </a:rPr>
              <a:t> 1,2 </a:t>
            </a:r>
            <a:r>
              <a:rPr lang="en-US" sz="2400" dirty="0" err="1">
                <a:solidFill>
                  <a:schemeClr val="bg1">
                    <a:lumMod val="50000"/>
                  </a:schemeClr>
                </a:solidFill>
                <a:latin typeface="Arial" panose="020B0604020202020204" pitchFamily="34" charset="0"/>
                <a:cs typeface="Arial" panose="020B0604020202020204" pitchFamily="34" charset="0"/>
              </a:rPr>
              <a:t>milijona</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obiskovalcev</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Fundacija</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Culturespaces</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vsako</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leto</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poskrbi</a:t>
            </a:r>
            <a:r>
              <a:rPr lang="en-US" sz="2400" dirty="0">
                <a:solidFill>
                  <a:schemeClr val="bg1">
                    <a:lumMod val="50000"/>
                  </a:schemeClr>
                </a:solidFill>
                <a:latin typeface="Arial" panose="020B0604020202020204" pitchFamily="34" charset="0"/>
                <a:cs typeface="Arial" panose="020B0604020202020204" pitchFamily="34" charset="0"/>
              </a:rPr>
              <a:t> za </a:t>
            </a:r>
            <a:r>
              <a:rPr lang="en-US" sz="2400" dirty="0" err="1">
                <a:solidFill>
                  <a:schemeClr val="bg1">
                    <a:lumMod val="50000"/>
                  </a:schemeClr>
                </a:solidFill>
                <a:latin typeface="Arial" panose="020B0604020202020204" pitchFamily="34" charset="0"/>
                <a:cs typeface="Arial" panose="020B0604020202020204" pitchFamily="34" charset="0"/>
              </a:rPr>
              <a:t>zabavna</a:t>
            </a:r>
            <a:r>
              <a:rPr lang="en-US" sz="2400" dirty="0">
                <a:solidFill>
                  <a:schemeClr val="bg1">
                    <a:lumMod val="50000"/>
                  </a:schemeClr>
                </a:solidFill>
                <a:latin typeface="Arial" panose="020B0604020202020204" pitchFamily="34" charset="0"/>
                <a:cs typeface="Arial" panose="020B0604020202020204" pitchFamily="34" charset="0"/>
              </a:rPr>
              <a:t> in </a:t>
            </a:r>
            <a:r>
              <a:rPr lang="en-US" sz="2400" dirty="0" err="1">
                <a:solidFill>
                  <a:schemeClr val="bg1">
                    <a:lumMod val="50000"/>
                  </a:schemeClr>
                </a:solidFill>
                <a:latin typeface="Arial" panose="020B0604020202020204" pitchFamily="34" charset="0"/>
                <a:cs typeface="Arial" panose="020B0604020202020204" pitchFamily="34" charset="0"/>
              </a:rPr>
              <a:t>interaktivna</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doživetja</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otrok</a:t>
            </a:r>
            <a:r>
              <a:rPr lang="en-US" sz="2400" dirty="0">
                <a:solidFill>
                  <a:schemeClr val="bg1">
                    <a:lumMod val="50000"/>
                  </a:schemeClr>
                </a:solidFill>
                <a:latin typeface="Arial" panose="020B0604020202020204" pitchFamily="34" charset="0"/>
                <a:cs typeface="Arial" panose="020B0604020202020204" pitchFamily="34" charset="0"/>
              </a:rPr>
              <a:t> z </a:t>
            </a:r>
            <a:r>
              <a:rPr lang="en-US" sz="2400" dirty="0" err="1">
                <a:solidFill>
                  <a:schemeClr val="bg1">
                    <a:lumMod val="50000"/>
                  </a:schemeClr>
                </a:solidFill>
                <a:latin typeface="Arial" panose="020B0604020202020204" pitchFamily="34" charset="0"/>
                <a:cs typeface="Arial" panose="020B0604020202020204" pitchFamily="34" charset="0"/>
              </a:rPr>
              <a:t>boleznimi</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invalidnostjo</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ali</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socialno</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izključenostjo</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Izobraževalni</a:t>
            </a:r>
            <a:r>
              <a:rPr lang="en-US" sz="2400" dirty="0">
                <a:solidFill>
                  <a:schemeClr val="bg1">
                    <a:lumMod val="50000"/>
                  </a:schemeClr>
                </a:solidFill>
                <a:latin typeface="Arial" panose="020B0604020202020204" pitchFamily="34" charset="0"/>
                <a:cs typeface="Arial" panose="020B0604020202020204" pitchFamily="34" charset="0"/>
              </a:rPr>
              <a:t> program z </a:t>
            </a:r>
            <a:r>
              <a:rPr lang="en-US" sz="2400" dirty="0" err="1">
                <a:solidFill>
                  <a:schemeClr val="bg1">
                    <a:lumMod val="50000"/>
                  </a:schemeClr>
                </a:solidFill>
                <a:latin typeface="Arial" panose="020B0604020202020204" pitchFamily="34" charset="0"/>
                <a:cs typeface="Arial" panose="020B0604020202020204" pitchFamily="34" charset="0"/>
              </a:rPr>
              <a:t>naslovom</a:t>
            </a:r>
            <a:r>
              <a:rPr lang="en-US" sz="2400" dirty="0">
                <a:solidFill>
                  <a:schemeClr val="bg1">
                    <a:lumMod val="50000"/>
                  </a:schemeClr>
                </a:solidFill>
                <a:latin typeface="Arial" panose="020B0604020202020204" pitchFamily="34" charset="0"/>
                <a:cs typeface="Arial" panose="020B0604020202020204" pitchFamily="34" charset="0"/>
              </a:rPr>
              <a:t> "Art </a:t>
            </a:r>
            <a:r>
              <a:rPr lang="en-US" sz="2400" dirty="0" err="1">
                <a:solidFill>
                  <a:schemeClr val="bg1">
                    <a:lumMod val="50000"/>
                  </a:schemeClr>
                </a:solidFill>
                <a:latin typeface="Arial" panose="020B0604020202020204" pitchFamily="34" charset="0"/>
                <a:cs typeface="Arial" panose="020B0604020202020204" pitchFamily="34" charset="0"/>
              </a:rPr>
              <a:t>en</a:t>
            </a:r>
            <a:r>
              <a:rPr lang="en-US" sz="2400" dirty="0">
                <a:solidFill>
                  <a:schemeClr val="bg1">
                    <a:lumMod val="50000"/>
                  </a:schemeClr>
                </a:solidFill>
                <a:latin typeface="Arial" panose="020B0604020202020204" pitchFamily="34" charset="0"/>
                <a:cs typeface="Arial" panose="020B0604020202020204" pitchFamily="34" charset="0"/>
              </a:rPr>
              <a:t> immersion", ki </a:t>
            </a:r>
            <a:r>
              <a:rPr lang="en-US" sz="2400" dirty="0" err="1">
                <a:solidFill>
                  <a:schemeClr val="bg1">
                    <a:lumMod val="50000"/>
                  </a:schemeClr>
                </a:solidFill>
                <a:latin typeface="Arial" panose="020B0604020202020204" pitchFamily="34" charset="0"/>
                <a:cs typeface="Arial" panose="020B0604020202020204" pitchFamily="34" charset="0"/>
              </a:rPr>
              <a:t>poteka</a:t>
            </a:r>
            <a:r>
              <a:rPr lang="en-US" sz="2400" dirty="0">
                <a:solidFill>
                  <a:schemeClr val="bg1">
                    <a:lumMod val="50000"/>
                  </a:schemeClr>
                </a:solidFill>
                <a:latin typeface="Arial" panose="020B0604020202020204" pitchFamily="34" charset="0"/>
                <a:cs typeface="Arial" panose="020B0604020202020204" pitchFamily="34" charset="0"/>
              </a:rPr>
              <a:t> v </a:t>
            </a:r>
            <a:r>
              <a:rPr lang="en-US" sz="2400" dirty="0" err="1">
                <a:solidFill>
                  <a:schemeClr val="bg1">
                    <a:lumMod val="50000"/>
                  </a:schemeClr>
                </a:solidFill>
                <a:latin typeface="Arial" panose="020B0604020202020204" pitchFamily="34" charset="0"/>
                <a:cs typeface="Arial" panose="020B0604020202020204" pitchFamily="34" charset="0"/>
              </a:rPr>
              <a:t>treh</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digitalnih</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umetniških</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centrih</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eden</a:t>
            </a:r>
            <a:r>
              <a:rPr lang="en-US" sz="2400" dirty="0">
                <a:solidFill>
                  <a:schemeClr val="bg1">
                    <a:lumMod val="50000"/>
                  </a:schemeClr>
                </a:solidFill>
                <a:latin typeface="Arial" panose="020B0604020202020204" pitchFamily="34" charset="0"/>
                <a:cs typeface="Arial" panose="020B0604020202020204" pitchFamily="34" charset="0"/>
              </a:rPr>
              <a:t> od </a:t>
            </a:r>
            <a:r>
              <a:rPr lang="en-US" sz="2400" dirty="0" err="1">
                <a:solidFill>
                  <a:schemeClr val="bg1">
                    <a:lumMod val="50000"/>
                  </a:schemeClr>
                </a:solidFill>
                <a:latin typeface="Arial" panose="020B0604020202020204" pitchFamily="34" charset="0"/>
                <a:cs typeface="Arial" panose="020B0604020202020204" pitchFamily="34" charset="0"/>
              </a:rPr>
              <a:t>njih</a:t>
            </a:r>
            <a:r>
              <a:rPr lang="en-US" sz="2400" dirty="0">
                <a:solidFill>
                  <a:schemeClr val="bg1">
                    <a:lumMod val="50000"/>
                  </a:schemeClr>
                </a:solidFill>
                <a:latin typeface="Arial" panose="020B0604020202020204" pitchFamily="34" charset="0"/>
                <a:cs typeface="Arial" panose="020B0604020202020204" pitchFamily="34" charset="0"/>
              </a:rPr>
              <a:t> je Atelier des </a:t>
            </a:r>
            <a:r>
              <a:rPr lang="en-US" sz="2400" dirty="0" err="1">
                <a:solidFill>
                  <a:schemeClr val="bg1">
                    <a:lumMod val="50000"/>
                  </a:schemeClr>
                </a:solidFill>
                <a:latin typeface="Arial" panose="020B0604020202020204" pitchFamily="34" charset="0"/>
                <a:cs typeface="Arial" panose="020B0604020202020204" pitchFamily="34" charset="0"/>
              </a:rPr>
              <a:t>Lumieres</a:t>
            </a:r>
            <a:r>
              <a:rPr lang="en-US" sz="2400" dirty="0">
                <a:solidFill>
                  <a:schemeClr val="bg1">
                    <a:lumMod val="50000"/>
                  </a:schemeClr>
                </a:solidFill>
                <a:latin typeface="Arial" panose="020B0604020202020204" pitchFamily="34" charset="0"/>
                <a:cs typeface="Arial" panose="020B0604020202020204" pitchFamily="34" charset="0"/>
              </a:rPr>
              <a:t> v </a:t>
            </a:r>
            <a:r>
              <a:rPr lang="en-US" sz="2400" dirty="0" err="1">
                <a:solidFill>
                  <a:schemeClr val="bg1">
                    <a:lumMod val="50000"/>
                  </a:schemeClr>
                </a:solidFill>
                <a:latin typeface="Arial" panose="020B0604020202020204" pitchFamily="34" charset="0"/>
                <a:cs typeface="Arial" panose="020B0604020202020204" pitchFamily="34" charset="0"/>
              </a:rPr>
              <a:t>Parizu</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otroke</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popelje</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na</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čustveno</a:t>
            </a:r>
            <a:r>
              <a:rPr lang="en-US" sz="2400" dirty="0">
                <a:solidFill>
                  <a:schemeClr val="bg1">
                    <a:lumMod val="50000"/>
                  </a:schemeClr>
                </a:solidFill>
                <a:latin typeface="Arial" panose="020B0604020202020204" pitchFamily="34" charset="0"/>
                <a:cs typeface="Arial" panose="020B0604020202020204" pitchFamily="34" charset="0"/>
              </a:rPr>
              <a:t> in </a:t>
            </a:r>
            <a:r>
              <a:rPr lang="en-US" sz="2400" dirty="0" err="1">
                <a:solidFill>
                  <a:schemeClr val="bg1">
                    <a:lumMod val="50000"/>
                  </a:schemeClr>
                </a:solidFill>
                <a:latin typeface="Arial" panose="020B0604020202020204" pitchFamily="34" charset="0"/>
                <a:cs typeface="Arial" panose="020B0604020202020204" pitchFamily="34" charset="0"/>
              </a:rPr>
              <a:t>interaktivno</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potovanje</a:t>
            </a:r>
            <a:r>
              <a:rPr lang="en-US" sz="2400" dirty="0">
                <a:solidFill>
                  <a:schemeClr val="bg1">
                    <a:lumMod val="50000"/>
                  </a:schemeClr>
                </a:solidFill>
                <a:latin typeface="Arial" panose="020B0604020202020204" pitchFamily="34" charset="0"/>
                <a:cs typeface="Arial" panose="020B0604020202020204" pitchFamily="34" charset="0"/>
              </a:rPr>
              <a:t> s </a:t>
            </a:r>
            <a:r>
              <a:rPr lang="en-US" sz="2400" dirty="0" err="1">
                <a:solidFill>
                  <a:schemeClr val="bg1">
                    <a:lumMod val="50000"/>
                  </a:schemeClr>
                </a:solidFill>
                <a:latin typeface="Arial" panose="020B0604020202020204" pitchFamily="34" charset="0"/>
                <a:cs typeface="Arial" panose="020B0604020202020204" pitchFamily="34" charset="0"/>
              </a:rPr>
              <a:t>pomočjo</a:t>
            </a:r>
            <a:r>
              <a:rPr lang="en-US" sz="2400" dirty="0">
                <a:solidFill>
                  <a:schemeClr val="bg1">
                    <a:lumMod val="50000"/>
                  </a:schemeClr>
                </a:solidFill>
                <a:latin typeface="Arial" panose="020B0604020202020204" pitchFamily="34" charset="0"/>
                <a:cs typeface="Arial" panose="020B0604020202020204" pitchFamily="34" charset="0"/>
              </a:rPr>
              <a:t> </a:t>
            </a:r>
            <a:r>
              <a:rPr lang="sl-SI" sz="2400" dirty="0">
                <a:solidFill>
                  <a:schemeClr val="bg1">
                    <a:lumMod val="50000"/>
                  </a:schemeClr>
                </a:solidFill>
                <a:latin typeface="Arial" panose="020B0604020202020204" pitchFamily="34" charset="0"/>
                <a:cs typeface="Arial" panose="020B0604020202020204" pitchFamily="34" charset="0"/>
              </a:rPr>
              <a:t>obogatenih </a:t>
            </a:r>
            <a:r>
              <a:rPr lang="en-US" sz="2400" dirty="0" err="1">
                <a:solidFill>
                  <a:schemeClr val="bg1">
                    <a:lumMod val="50000"/>
                  </a:schemeClr>
                </a:solidFill>
                <a:latin typeface="Arial" panose="020B0604020202020204" pitchFamily="34" charset="0"/>
                <a:cs typeface="Arial" panose="020B0604020202020204" pitchFamily="34" charset="0"/>
              </a:rPr>
              <a:t>digitalnih</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tehnologij</a:t>
            </a:r>
            <a:r>
              <a:rPr lang="en-US" sz="2400" dirty="0">
                <a:solidFill>
                  <a:schemeClr val="bg1">
                    <a:lumMod val="50000"/>
                  </a:schemeClr>
                </a:solidFill>
                <a:latin typeface="Arial" panose="020B0604020202020204" pitchFamily="34" charset="0"/>
                <a:cs typeface="Arial" panose="020B0604020202020204" pitchFamily="34" charset="0"/>
              </a:rPr>
              <a:t> v </a:t>
            </a:r>
            <a:r>
              <a:rPr lang="en-US" sz="2400" dirty="0" err="1">
                <a:solidFill>
                  <a:schemeClr val="bg1">
                    <a:lumMod val="50000"/>
                  </a:schemeClr>
                </a:solidFill>
                <a:latin typeface="Arial" panose="020B0604020202020204" pitchFamily="34" charset="0"/>
                <a:cs typeface="Arial" panose="020B0604020202020204" pitchFamily="34" charset="0"/>
              </a:rPr>
              <a:t>kombinaciji</a:t>
            </a:r>
            <a:r>
              <a:rPr lang="en-US" sz="2400" dirty="0">
                <a:solidFill>
                  <a:schemeClr val="bg1">
                    <a:lumMod val="50000"/>
                  </a:schemeClr>
                </a:solidFill>
                <a:latin typeface="Arial" panose="020B0604020202020204" pitchFamily="34" charset="0"/>
                <a:cs typeface="Arial" panose="020B0604020202020204" pitchFamily="34" charset="0"/>
              </a:rPr>
              <a:t> z </a:t>
            </a:r>
            <a:r>
              <a:rPr lang="en-US" sz="2400" dirty="0" err="1">
                <a:solidFill>
                  <a:schemeClr val="bg1">
                    <a:lumMod val="50000"/>
                  </a:schemeClr>
                </a:solidFill>
                <a:latin typeface="Arial" panose="020B0604020202020204" pitchFamily="34" charset="0"/>
                <a:cs typeface="Arial" panose="020B0604020202020204" pitchFamily="34" charset="0"/>
              </a:rPr>
              <a:t>izjemno</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postavitvijo</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vsakega</a:t>
            </a:r>
            <a:r>
              <a:rPr lang="en-US" sz="2400" dirty="0">
                <a:solidFill>
                  <a:schemeClr val="bg1">
                    <a:lumMod val="50000"/>
                  </a:schemeClr>
                </a:solidFill>
                <a:latin typeface="Arial" panose="020B0604020202020204" pitchFamily="34" charset="0"/>
                <a:cs typeface="Arial" panose="020B0604020202020204" pitchFamily="34" charset="0"/>
              </a:rPr>
              <a:t> od </a:t>
            </a:r>
            <a:r>
              <a:rPr lang="en-US" sz="2400" dirty="0" err="1">
                <a:solidFill>
                  <a:schemeClr val="bg1">
                    <a:lumMod val="50000"/>
                  </a:schemeClr>
                </a:solidFill>
                <a:latin typeface="Arial" panose="020B0604020202020204" pitchFamily="34" charset="0"/>
                <a:cs typeface="Arial" panose="020B0604020202020204" pitchFamily="34" charset="0"/>
              </a:rPr>
              <a:t>centrov</a:t>
            </a:r>
            <a:r>
              <a:rPr lang="en-US" sz="2400" dirty="0">
                <a:solidFill>
                  <a:schemeClr val="bg1">
                    <a:lumMod val="50000"/>
                  </a:schemeClr>
                </a:solidFill>
                <a:latin typeface="Arial" panose="020B0604020202020204" pitchFamily="34" charset="0"/>
                <a:cs typeface="Arial" panose="020B0604020202020204" pitchFamily="34" charset="0"/>
              </a:rPr>
              <a:t>. To </a:t>
            </a:r>
            <a:r>
              <a:rPr lang="en-US" sz="2400" dirty="0" err="1">
                <a:solidFill>
                  <a:schemeClr val="bg1">
                    <a:lumMod val="50000"/>
                  </a:schemeClr>
                </a:solidFill>
                <a:latin typeface="Arial" panose="020B0604020202020204" pitchFamily="34" charset="0"/>
                <a:cs typeface="Arial" panose="020B0604020202020204" pitchFamily="34" charset="0"/>
              </a:rPr>
              <a:t>ustvarja</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edinstveno</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izkušnjo</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odkrivanja</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umetnosti</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prek</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digitalnih</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medijev</a:t>
            </a:r>
            <a:r>
              <a:rPr lang="en-US" sz="2400" dirty="0">
                <a:solidFill>
                  <a:schemeClr val="bg1">
                    <a:lumMod val="50000"/>
                  </a:schemeClr>
                </a:solidFill>
                <a:latin typeface="Arial" panose="020B0604020202020204" pitchFamily="34" charset="0"/>
                <a:cs typeface="Arial" panose="020B0604020202020204" pitchFamily="34" charset="0"/>
              </a:rPr>
              <a:t>, ki je </a:t>
            </a:r>
            <a:r>
              <a:rPr lang="en-US" sz="2400" dirty="0" err="1">
                <a:solidFill>
                  <a:schemeClr val="bg1">
                    <a:lumMod val="50000"/>
                  </a:schemeClr>
                </a:solidFill>
                <a:latin typeface="Arial" panose="020B0604020202020204" pitchFamily="34" charset="0"/>
                <a:cs typeface="Arial" panose="020B0604020202020204" pitchFamily="34" charset="0"/>
              </a:rPr>
              <a:t>primerna</a:t>
            </a:r>
            <a:r>
              <a:rPr lang="en-US" sz="2400" dirty="0">
                <a:solidFill>
                  <a:schemeClr val="bg1">
                    <a:lumMod val="50000"/>
                  </a:schemeClr>
                </a:solidFill>
                <a:latin typeface="Arial" panose="020B0604020202020204" pitchFamily="34" charset="0"/>
                <a:cs typeface="Arial" panose="020B0604020202020204" pitchFamily="34" charset="0"/>
              </a:rPr>
              <a:t> za </a:t>
            </a:r>
            <a:r>
              <a:rPr lang="en-US" sz="2400" dirty="0" err="1">
                <a:solidFill>
                  <a:schemeClr val="bg1">
                    <a:lumMod val="50000"/>
                  </a:schemeClr>
                </a:solidFill>
                <a:latin typeface="Arial" panose="020B0604020202020204" pitchFamily="34" charset="0"/>
                <a:cs typeface="Arial" panose="020B0604020202020204" pitchFamily="34" charset="0"/>
              </a:rPr>
              <a:t>mlajše</a:t>
            </a:r>
            <a:r>
              <a:rPr lang="en-US" sz="2400" dirty="0">
                <a:solidFill>
                  <a:schemeClr val="bg1">
                    <a:lumMod val="50000"/>
                  </a:schemeClr>
                </a:solidFill>
                <a:latin typeface="Arial" panose="020B0604020202020204" pitchFamily="34" charset="0"/>
                <a:cs typeface="Arial" panose="020B0604020202020204" pitchFamily="34" charset="0"/>
              </a:rPr>
              <a:t> </a:t>
            </a:r>
            <a:r>
              <a:rPr lang="en-US" sz="2400" dirty="0" err="1">
                <a:solidFill>
                  <a:schemeClr val="bg1">
                    <a:lumMod val="50000"/>
                  </a:schemeClr>
                </a:solidFill>
                <a:latin typeface="Arial" panose="020B0604020202020204" pitchFamily="34" charset="0"/>
                <a:cs typeface="Arial" panose="020B0604020202020204" pitchFamily="34" charset="0"/>
              </a:rPr>
              <a:t>občinstvo</a:t>
            </a:r>
            <a:r>
              <a:rPr lang="en-US" sz="2400" dirty="0">
                <a:solidFill>
                  <a:schemeClr val="bg1">
                    <a:lumMod val="50000"/>
                  </a:schemeClr>
                </a:solidFill>
                <a:latin typeface="Arial" panose="020B0604020202020204" pitchFamily="34" charset="0"/>
                <a:cs typeface="Arial" panose="020B0604020202020204" pitchFamily="34" charset="0"/>
              </a:rPr>
              <a:t>.</a:t>
            </a:r>
          </a:p>
        </p:txBody>
      </p:sp>
      <p:pic>
        <p:nvPicPr>
          <p:cNvPr id="10" name="Google Shape;646;p56">
            <a:extLst>
              <a:ext uri="{FF2B5EF4-FFF2-40B4-BE49-F238E27FC236}">
                <a16:creationId xmlns:a16="http://schemas.microsoft.com/office/drawing/2014/main" id="{DCAB3C76-79F5-894B-AEE4-AC484790BE21}"/>
              </a:ext>
            </a:extLst>
          </p:cNvPr>
          <p:cNvPicPr preferRelativeResize="0"/>
          <p:nvPr/>
        </p:nvPicPr>
        <p:blipFill rotWithShape="1">
          <a:blip r:embed="rId2" cstate="print">
            <a:alphaModFix/>
          </a:blip>
          <a:srcRect l="18620" r="16633" b="2931"/>
          <a:stretch/>
        </p:blipFill>
        <p:spPr>
          <a:xfrm>
            <a:off x="9279694" y="2521962"/>
            <a:ext cx="2665792" cy="2665792"/>
          </a:xfrm>
          <a:prstGeom prst="ellipse">
            <a:avLst/>
          </a:prstGeom>
          <a:noFill/>
          <a:ln>
            <a:noFill/>
          </a:ln>
        </p:spPr>
      </p:pic>
    </p:spTree>
    <p:extLst>
      <p:ext uri="{BB962C8B-B14F-4D97-AF65-F5344CB8AC3E}">
        <p14:creationId xmlns:p14="http://schemas.microsoft.com/office/powerpoint/2010/main" val="8446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err="1"/>
              <a:t>Poiščite</a:t>
            </a:r>
            <a:r>
              <a:rPr lang="en-GB" dirty="0"/>
              <a:t> </a:t>
            </a:r>
            <a:r>
              <a:rPr lang="en-GB" dirty="0" err="1"/>
              <a:t>navdih</a:t>
            </a:r>
            <a:r>
              <a:rPr lang="en-GB"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Google </a:t>
            </a:r>
            <a:r>
              <a:rPr lang="sl-SI" sz="3600" b="1" dirty="0" err="1">
                <a:solidFill>
                  <a:srgbClr val="E43794"/>
                </a:solidFill>
                <a:latin typeface="Avenir"/>
              </a:rPr>
              <a:t>Arts</a:t>
            </a:r>
            <a:r>
              <a:rPr lang="sl-SI" sz="3600" b="1" dirty="0">
                <a:solidFill>
                  <a:srgbClr val="E43794"/>
                </a:solidFill>
                <a:latin typeface="Avenir"/>
              </a:rPr>
              <a:t> </a:t>
            </a:r>
            <a:r>
              <a:rPr lang="sl-SI" sz="3600" b="1" dirty="0" err="1">
                <a:solidFill>
                  <a:srgbClr val="E43794"/>
                </a:solidFill>
                <a:latin typeface="Avenir"/>
              </a:rPr>
              <a:t>and</a:t>
            </a:r>
            <a:r>
              <a:rPr lang="sl-SI" sz="3600" b="1" dirty="0">
                <a:solidFill>
                  <a:srgbClr val="E43794"/>
                </a:solidFill>
                <a:latin typeface="Avenir"/>
              </a:rPr>
              <a:t> </a:t>
            </a:r>
            <a:r>
              <a:rPr lang="sl-SI" sz="3600" b="1" dirty="0" err="1">
                <a:solidFill>
                  <a:srgbClr val="E43794"/>
                </a:solidFill>
                <a:latin typeface="Avenir"/>
              </a:rPr>
              <a:t>Culture</a:t>
            </a:r>
            <a:endParaRPr lang="en-US" sz="36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055462"/>
            <a:ext cx="8366610"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err="1">
                <a:solidFill>
                  <a:srgbClr val="7F7F7F"/>
                </a:solidFill>
                <a:latin typeface="Avenir" panose="02000503020000020003" pitchFamily="2" charset="0"/>
                <a:ea typeface="+mn-ea"/>
                <a:cs typeface="Poppins" pitchFamily="2" charset="77"/>
              </a:rPr>
              <a:t>Spletna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platforma</a:t>
            </a:r>
            <a:r>
              <a:rPr lang="en-US" sz="2400" dirty="0">
                <a:solidFill>
                  <a:srgbClr val="7F7F7F"/>
                </a:solidFill>
                <a:latin typeface="Avenir" panose="02000503020000020003" pitchFamily="2" charset="0"/>
                <a:ea typeface="+mn-ea"/>
                <a:cs typeface="Poppins" pitchFamily="2" charset="77"/>
              </a:rPr>
              <a:t> s </a:t>
            </a:r>
            <a:r>
              <a:rPr lang="en-US" sz="2400" dirty="0" err="1">
                <a:solidFill>
                  <a:srgbClr val="7F7F7F"/>
                </a:solidFill>
                <a:latin typeface="Avenir" panose="02000503020000020003" pitchFamily="2" charset="0"/>
                <a:ea typeface="+mn-ea"/>
                <a:cs typeface="Poppins" pitchFamily="2" charset="77"/>
              </a:rPr>
              <a:t>slikami</a:t>
            </a:r>
            <a:r>
              <a:rPr lang="en-US" sz="2400" dirty="0">
                <a:solidFill>
                  <a:srgbClr val="7F7F7F"/>
                </a:solidFill>
                <a:latin typeface="Avenir" panose="02000503020000020003" pitchFamily="2" charset="0"/>
                <a:ea typeface="+mn-ea"/>
                <a:cs typeface="Poppins" pitchFamily="2" charset="77"/>
              </a:rPr>
              <a:t> in </a:t>
            </a:r>
            <a:r>
              <a:rPr lang="en-US" sz="2400" dirty="0" err="1">
                <a:solidFill>
                  <a:srgbClr val="7F7F7F"/>
                </a:solidFill>
                <a:latin typeface="Avenir" panose="02000503020000020003" pitchFamily="2" charset="0"/>
                <a:ea typeface="+mn-ea"/>
                <a:cs typeface="Poppins" pitchFamily="2" charset="77"/>
              </a:rPr>
              <a:t>videoposnetki</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umetniških</a:t>
            </a:r>
            <a:r>
              <a:rPr lang="en-US" sz="2400" dirty="0">
                <a:solidFill>
                  <a:srgbClr val="7F7F7F"/>
                </a:solidFill>
                <a:latin typeface="Avenir" panose="02000503020000020003" pitchFamily="2" charset="0"/>
                <a:ea typeface="+mn-ea"/>
                <a:cs typeface="Poppins" pitchFamily="2" charset="77"/>
              </a:rPr>
              <a:t> del in </a:t>
            </a:r>
            <a:r>
              <a:rPr lang="en-US" sz="2400" dirty="0" err="1">
                <a:solidFill>
                  <a:srgbClr val="7F7F7F"/>
                </a:solidFill>
                <a:latin typeface="Avenir" panose="02000503020000020003" pitchFamily="2" charset="0"/>
                <a:ea typeface="+mn-ea"/>
                <a:cs typeface="Poppins" pitchFamily="2" charset="77"/>
              </a:rPr>
              <a:t>kulturnih</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artefaktov</a:t>
            </a:r>
            <a:r>
              <a:rPr lang="en-US" sz="2400" dirty="0">
                <a:solidFill>
                  <a:srgbClr val="7F7F7F"/>
                </a:solidFill>
                <a:latin typeface="Avenir" panose="02000503020000020003" pitchFamily="2" charset="0"/>
                <a:ea typeface="+mn-ea"/>
                <a:cs typeface="Poppins" pitchFamily="2" charset="77"/>
              </a:rPr>
              <a:t> v </a:t>
            </a:r>
            <a:r>
              <a:rPr lang="en-US" sz="2400" dirty="0" err="1">
                <a:solidFill>
                  <a:srgbClr val="7F7F7F"/>
                </a:solidFill>
                <a:latin typeface="Avenir" panose="02000503020000020003" pitchFamily="2" charset="0"/>
                <a:ea typeface="+mn-ea"/>
                <a:cs typeface="Poppins" pitchFamily="2" charset="77"/>
              </a:rPr>
              <a:t>visoki</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ločljivosti</a:t>
            </a:r>
            <a:r>
              <a:rPr lang="en-US" sz="2400" dirty="0">
                <a:solidFill>
                  <a:srgbClr val="7F7F7F"/>
                </a:solidFill>
                <a:latin typeface="Avenir" panose="02000503020000020003" pitchFamily="2" charset="0"/>
                <a:ea typeface="+mn-ea"/>
                <a:cs typeface="Poppins" pitchFamily="2" charset="77"/>
              </a:rPr>
              <a:t> je </a:t>
            </a:r>
            <a:r>
              <a:rPr lang="en-US" sz="2400" dirty="0" err="1">
                <a:solidFill>
                  <a:srgbClr val="7F7F7F"/>
                </a:solidFill>
                <a:latin typeface="Avenir" panose="02000503020000020003" pitchFamily="2" charset="0"/>
                <a:ea typeface="+mn-ea"/>
                <a:cs typeface="Poppins" pitchFamily="2" charset="77"/>
              </a:rPr>
              <a:t>bila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razvita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februarja</a:t>
            </a:r>
            <a:r>
              <a:rPr lang="en-US" sz="2400" dirty="0">
                <a:solidFill>
                  <a:srgbClr val="7F7F7F"/>
                </a:solidFill>
                <a:latin typeface="Avenir" panose="02000503020000020003" pitchFamily="2" charset="0"/>
                <a:ea typeface="+mn-ea"/>
                <a:cs typeface="Poppins" pitchFamily="2" charset="77"/>
              </a:rPr>
              <a:t> 2011 </a:t>
            </a:r>
            <a:r>
              <a:rPr lang="en-US" sz="2400" dirty="0" err="1">
                <a:solidFill>
                  <a:srgbClr val="7F7F7F"/>
                </a:solidFill>
                <a:latin typeface="Avenir" panose="02000503020000020003" pitchFamily="2" charset="0"/>
                <a:ea typeface="+mn-ea"/>
                <a:cs typeface="Poppins" pitchFamily="2" charset="77"/>
              </a:rPr>
              <a:t>na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Googlovem</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kulturnem</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inštitutu</a:t>
            </a:r>
            <a:r>
              <a:rPr lang="en-US" sz="2400" dirty="0">
                <a:solidFill>
                  <a:srgbClr val="7F7F7F"/>
                </a:solidFill>
                <a:latin typeface="Avenir" panose="02000503020000020003" pitchFamily="2" charset="0"/>
                <a:ea typeface="+mn-ea"/>
                <a:cs typeface="Poppins" pitchFamily="2" charset="77"/>
              </a:rPr>
              <a:t> (Google Inc.). </a:t>
            </a:r>
            <a:r>
              <a:rPr lang="en-US" sz="2400" dirty="0" err="1">
                <a:solidFill>
                  <a:srgbClr val="7F7F7F"/>
                </a:solidFill>
                <a:latin typeface="Avenir" panose="02000503020000020003" pitchFamily="2" charset="0"/>
                <a:ea typeface="+mn-ea"/>
                <a:cs typeface="Poppins" pitchFamily="2" charset="77"/>
              </a:rPr>
              <a:t>Koncept</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platforme</a:t>
            </a:r>
            <a:r>
              <a:rPr lang="en-US" sz="2400" dirty="0">
                <a:solidFill>
                  <a:srgbClr val="7F7F7F"/>
                </a:solidFill>
                <a:latin typeface="Avenir" panose="02000503020000020003" pitchFamily="2" charset="0"/>
                <a:ea typeface="+mn-ea"/>
                <a:cs typeface="Poppins" pitchFamily="2" charset="77"/>
              </a:rPr>
              <a:t> je </a:t>
            </a:r>
            <a:r>
              <a:rPr lang="en-US" sz="2400" dirty="0" err="1">
                <a:solidFill>
                  <a:srgbClr val="7F7F7F"/>
                </a:solidFill>
                <a:latin typeface="Avenir" panose="02000503020000020003" pitchFamily="2" charset="0"/>
                <a:ea typeface="+mn-ea"/>
                <a:cs typeface="Poppins" pitchFamily="2" charset="77"/>
              </a:rPr>
              <a:t>ustvarila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majhna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skupina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zaposlenih</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Ekipa</a:t>
            </a:r>
            <a:r>
              <a:rPr lang="en-US" sz="2400" dirty="0">
                <a:solidFill>
                  <a:srgbClr val="7F7F7F"/>
                </a:solidFill>
                <a:latin typeface="Avenir" panose="02000503020000020003" pitchFamily="2" charset="0"/>
                <a:ea typeface="+mn-ea"/>
                <a:cs typeface="Poppins" pitchFamily="2" charset="77"/>
              </a:rPr>
              <a:t> je </a:t>
            </a:r>
            <a:r>
              <a:rPr lang="en-US" sz="2400" dirty="0" err="1">
                <a:solidFill>
                  <a:srgbClr val="7F7F7F"/>
                </a:solidFill>
                <a:latin typeface="Avenir" panose="02000503020000020003" pitchFamily="2" charset="0"/>
                <a:ea typeface="+mn-ea"/>
                <a:cs typeface="Poppins" pitchFamily="2" charset="77"/>
              </a:rPr>
              <a:t>uporabila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obstoječe</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tehnologije</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kot</a:t>
            </a:r>
            <a:r>
              <a:rPr lang="en-US" sz="2400" dirty="0">
                <a:solidFill>
                  <a:srgbClr val="7F7F7F"/>
                </a:solidFill>
                <a:latin typeface="Avenir" panose="02000503020000020003" pitchFamily="2" charset="0"/>
                <a:ea typeface="+mn-ea"/>
                <a:cs typeface="Poppins" pitchFamily="2" charset="77"/>
              </a:rPr>
              <a:t> je Google Street View, in </a:t>
            </a:r>
            <a:r>
              <a:rPr lang="en-US" sz="2400" dirty="0" err="1">
                <a:solidFill>
                  <a:srgbClr val="7F7F7F"/>
                </a:solidFill>
                <a:latin typeface="Avenir" panose="02000503020000020003" pitchFamily="2" charset="0"/>
                <a:ea typeface="+mn-ea"/>
                <a:cs typeface="Poppins" pitchFamily="2" charset="77"/>
              </a:rPr>
              <a:t>izdelala</a:t>
            </a:r>
            <a:r>
              <a:rPr lang="en-US" sz="2400" dirty="0">
                <a:solidFill>
                  <a:srgbClr val="7F7F7F"/>
                </a:solidFill>
                <a:latin typeface="Avenir" panose="02000503020000020003" pitchFamily="2" charset="0"/>
                <a:ea typeface="+mn-ea"/>
                <a:cs typeface="Poppins" pitchFamily="2" charset="77"/>
              </a:rPr>
              <a:t> nova </a:t>
            </a:r>
            <a:r>
              <a:rPr lang="en-US" sz="2400" dirty="0" err="1">
                <a:solidFill>
                  <a:srgbClr val="7F7F7F"/>
                </a:solidFill>
                <a:latin typeface="Avenir" panose="02000503020000020003" pitchFamily="2" charset="0"/>
                <a:ea typeface="+mn-ea"/>
                <a:cs typeface="Poppins" pitchFamily="2" charset="77"/>
              </a:rPr>
              <a:t>orodja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posebej</a:t>
            </a:r>
            <a:r>
              <a:rPr lang="en-US" sz="2400" dirty="0">
                <a:solidFill>
                  <a:srgbClr val="7F7F7F"/>
                </a:solidFill>
                <a:latin typeface="Avenir" panose="02000503020000020003" pitchFamily="2" charset="0"/>
                <a:ea typeface="+mn-ea"/>
                <a:cs typeface="Poppins" pitchFamily="2" charset="77"/>
              </a:rPr>
              <a:t> za </a:t>
            </a:r>
            <a:r>
              <a:rPr lang="en-US" sz="2400" dirty="0" err="1">
                <a:solidFill>
                  <a:srgbClr val="7F7F7F"/>
                </a:solidFill>
                <a:latin typeface="Avenir" panose="02000503020000020003" pitchFamily="2" charset="0"/>
                <a:ea typeface="+mn-ea"/>
                <a:cs typeface="Poppins" pitchFamily="2" charset="77"/>
              </a:rPr>
              <a:t>platformo</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Platforma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vključuje</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napredne</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možnosti</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iskanja</a:t>
            </a:r>
            <a:r>
              <a:rPr lang="en-US" sz="2400" dirty="0">
                <a:solidFill>
                  <a:srgbClr val="7F7F7F"/>
                </a:solidFill>
                <a:latin typeface="Avenir" panose="02000503020000020003" pitchFamily="2" charset="0"/>
                <a:ea typeface="+mn-ea"/>
                <a:cs typeface="Poppins" pitchFamily="2" charset="77"/>
              </a:rPr>
              <a:t> in </a:t>
            </a:r>
            <a:r>
              <a:rPr lang="en-US" sz="2400" dirty="0" err="1">
                <a:solidFill>
                  <a:srgbClr val="7F7F7F"/>
                </a:solidFill>
                <a:latin typeface="Avenir" panose="02000503020000020003" pitchFamily="2" charset="0"/>
                <a:ea typeface="+mn-ea"/>
                <a:cs typeface="Poppins" pitchFamily="2" charset="77"/>
              </a:rPr>
              <a:t>zanimiva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izobraževalna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orodja</a:t>
            </a:r>
            <a:r>
              <a:rPr lang="en-US" sz="2400" dirty="0">
                <a:solidFill>
                  <a:srgbClr val="7F7F7F"/>
                </a:solidFill>
                <a:latin typeface="Avenir" panose="02000503020000020003" pitchFamily="2" charset="0"/>
                <a:ea typeface="+mn-ea"/>
                <a:cs typeface="Poppins" pitchFamily="2" charset="77"/>
              </a:rPr>
              <a:t>.</a:t>
            </a:r>
          </a:p>
        </p:txBody>
      </p:sp>
      <p:pic>
        <p:nvPicPr>
          <p:cNvPr id="10" name="Google Shape;647;p56">
            <a:extLst>
              <a:ext uri="{FF2B5EF4-FFF2-40B4-BE49-F238E27FC236}">
                <a16:creationId xmlns:a16="http://schemas.microsoft.com/office/drawing/2014/main" id="{21A520E5-EB14-214C-8FE3-23EBE02123A6}"/>
              </a:ext>
            </a:extLst>
          </p:cNvPr>
          <p:cNvPicPr preferRelativeResize="0"/>
          <p:nvPr/>
        </p:nvPicPr>
        <p:blipFill rotWithShape="1">
          <a:blip r:embed="rId2" cstate="print">
            <a:alphaModFix/>
          </a:blip>
          <a:srcRect l="20025" r="18203"/>
          <a:stretch/>
        </p:blipFill>
        <p:spPr>
          <a:xfrm>
            <a:off x="9005377" y="2263676"/>
            <a:ext cx="2822790" cy="2676206"/>
          </a:xfrm>
          <a:prstGeom prst="ellipse">
            <a:avLst/>
          </a:prstGeom>
          <a:noFill/>
          <a:ln>
            <a:noFill/>
          </a:ln>
        </p:spPr>
      </p:pic>
    </p:spTree>
    <p:extLst>
      <p:ext uri="{BB962C8B-B14F-4D97-AF65-F5344CB8AC3E}">
        <p14:creationId xmlns:p14="http://schemas.microsoft.com/office/powerpoint/2010/main" val="353003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err="1"/>
              <a:t>Poiščite</a:t>
            </a:r>
            <a:r>
              <a:rPr lang="en-GB" dirty="0"/>
              <a:t> </a:t>
            </a:r>
            <a:r>
              <a:rPr lang="en-GB" dirty="0" err="1"/>
              <a:t>navdih</a:t>
            </a:r>
            <a:r>
              <a:rPr lang="en-GB"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err="1">
                <a:solidFill>
                  <a:srgbClr val="E43794"/>
                </a:solidFill>
                <a:latin typeface="Avenir"/>
              </a:rPr>
              <a:t>Sodelujte</a:t>
            </a:r>
            <a:r>
              <a:rPr lang="en-US" sz="3600" b="1" dirty="0">
                <a:solidFill>
                  <a:srgbClr val="E43794"/>
                </a:solidFill>
                <a:latin typeface="Avenir"/>
              </a:rPr>
              <a:t> in </a:t>
            </a:r>
            <a:r>
              <a:rPr lang="en-US" sz="3600" b="1" dirty="0" err="1">
                <a:solidFill>
                  <a:srgbClr val="E43794"/>
                </a:solidFill>
                <a:latin typeface="Avenir"/>
              </a:rPr>
              <a:t>ustvarjajte</a:t>
            </a:r>
            <a:r>
              <a:rPr lang="en-US" sz="3600" b="1" dirty="0">
                <a:solidFill>
                  <a:srgbClr val="E43794"/>
                </a:solidFill>
                <a:latin typeface="Avenir"/>
              </a:rPr>
              <a:t> v </a:t>
            </a:r>
            <a:r>
              <a:rPr lang="en-US" sz="3600" b="1" dirty="0" err="1">
                <a:solidFill>
                  <a:srgbClr val="E43794"/>
                </a:solidFill>
                <a:latin typeface="Avenir"/>
              </a:rPr>
              <a:t>Muzeju</a:t>
            </a:r>
            <a:r>
              <a:rPr lang="en-US" sz="3600" b="1" dirty="0">
                <a:solidFill>
                  <a:srgbClr val="E43794"/>
                </a:solidFill>
                <a:latin typeface="Avenir"/>
              </a:rPr>
              <a:t> </a:t>
            </a:r>
            <a:r>
              <a:rPr lang="en-US" sz="3600" b="1" dirty="0" err="1">
                <a:solidFill>
                  <a:srgbClr val="E43794"/>
                </a:solidFill>
                <a:latin typeface="Avenir"/>
              </a:rPr>
              <a:t>umetnosti</a:t>
            </a:r>
            <a:r>
              <a:rPr lang="en-US" sz="3600" b="1" dirty="0">
                <a:solidFill>
                  <a:srgbClr val="E43794"/>
                </a:solidFill>
                <a:latin typeface="Avenir"/>
              </a:rPr>
              <a:t> v </a:t>
            </a:r>
            <a:r>
              <a:rPr lang="en-US" sz="3600" b="1" dirty="0" err="1">
                <a:solidFill>
                  <a:srgbClr val="E43794"/>
                </a:solidFill>
                <a:latin typeface="Avenir"/>
              </a:rPr>
              <a:t>Clevelandu</a:t>
            </a:r>
            <a:r>
              <a:rPr lang="en-US" sz="3600" b="1" dirty="0">
                <a:solidFill>
                  <a:srgbClr val="E43794"/>
                </a:solidFill>
                <a:latin typeface="Avenir"/>
              </a:rPr>
              <a:t> </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602220"/>
            <a:ext cx="8366610"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err="1">
                <a:solidFill>
                  <a:srgbClr val="7F7F7F"/>
                </a:solidFill>
                <a:latin typeface="Avenir" panose="02000503020000020003" pitchFamily="2" charset="0"/>
                <a:ea typeface="+mn-ea"/>
                <a:cs typeface="Poppins" pitchFamily="2" charset="77"/>
              </a:rPr>
              <a:t>Muzej</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umetnosti</a:t>
            </a:r>
            <a:r>
              <a:rPr lang="en-US" sz="2400" dirty="0">
                <a:solidFill>
                  <a:srgbClr val="7F7F7F"/>
                </a:solidFill>
                <a:latin typeface="Avenir" panose="02000503020000020003" pitchFamily="2" charset="0"/>
                <a:ea typeface="+mn-ea"/>
                <a:cs typeface="Poppins" pitchFamily="2" charset="77"/>
              </a:rPr>
              <a:t> v </a:t>
            </a:r>
            <a:r>
              <a:rPr lang="en-US" sz="2400" dirty="0" err="1">
                <a:solidFill>
                  <a:srgbClr val="7F7F7F"/>
                </a:solidFill>
                <a:latin typeface="Avenir" panose="02000503020000020003" pitchFamily="2" charset="0"/>
                <a:ea typeface="+mn-ea"/>
                <a:cs typeface="Poppins" pitchFamily="2" charset="77"/>
              </a:rPr>
              <a:t>Clevelandu</a:t>
            </a:r>
            <a:r>
              <a:rPr lang="en-US" sz="2400" dirty="0">
                <a:solidFill>
                  <a:srgbClr val="7F7F7F"/>
                </a:solidFill>
                <a:latin typeface="Avenir" panose="02000503020000020003" pitchFamily="2" charset="0"/>
                <a:ea typeface="+mn-ea"/>
                <a:cs typeface="Poppins" pitchFamily="2" charset="77"/>
              </a:rPr>
              <a:t> (CMA) je </a:t>
            </a:r>
            <a:r>
              <a:rPr lang="en-US" sz="2400" dirty="0" err="1">
                <a:solidFill>
                  <a:srgbClr val="7F7F7F"/>
                </a:solidFill>
                <a:latin typeface="Avenir" panose="02000503020000020003" pitchFamily="2" charset="0"/>
                <a:ea typeface="+mn-ea"/>
                <a:cs typeface="Poppins" pitchFamily="2" charset="77"/>
              </a:rPr>
              <a:t>svojim</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obiskovalcem</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ponudil</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priložnost</a:t>
            </a:r>
            <a:r>
              <a:rPr lang="en-US" sz="2400" dirty="0">
                <a:solidFill>
                  <a:srgbClr val="7F7F7F"/>
                </a:solidFill>
                <a:latin typeface="Avenir" panose="02000503020000020003" pitchFamily="2" charset="0"/>
                <a:ea typeface="+mn-ea"/>
                <a:cs typeface="Poppins" pitchFamily="2" charset="77"/>
              </a:rPr>
              <a:t>, da z </a:t>
            </a:r>
            <a:r>
              <a:rPr lang="en-US" sz="2400" dirty="0" err="1">
                <a:solidFill>
                  <a:srgbClr val="7F7F7F"/>
                </a:solidFill>
                <a:latin typeface="Avenir" panose="02000503020000020003" pitchFamily="2" charset="0"/>
                <a:ea typeface="+mn-ea"/>
                <a:cs typeface="Poppins" pitchFamily="2" charset="77"/>
              </a:rPr>
              <a:t>zabavnimi</a:t>
            </a:r>
            <a:r>
              <a:rPr lang="en-US" sz="2400" dirty="0">
                <a:solidFill>
                  <a:srgbClr val="7F7F7F"/>
                </a:solidFill>
                <a:latin typeface="Avenir" panose="02000503020000020003" pitchFamily="2" charset="0"/>
                <a:ea typeface="+mn-ea"/>
                <a:cs typeface="Poppins" pitchFamily="2" charset="77"/>
              </a:rPr>
              <a:t> in </a:t>
            </a:r>
            <a:r>
              <a:rPr lang="en-US" sz="2400" dirty="0" err="1">
                <a:solidFill>
                  <a:srgbClr val="7F7F7F"/>
                </a:solidFill>
                <a:latin typeface="Avenir" panose="02000503020000020003" pitchFamily="2" charset="0"/>
                <a:ea typeface="+mn-ea"/>
                <a:cs typeface="Poppins" pitchFamily="2" charset="77"/>
              </a:rPr>
              <a:t>igrivimi</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dejavnostmi</a:t>
            </a:r>
            <a:r>
              <a:rPr lang="en-US" sz="2400" dirty="0">
                <a:solidFill>
                  <a:srgbClr val="7F7F7F"/>
                </a:solidFill>
                <a:latin typeface="Avenir" panose="02000503020000020003" pitchFamily="2" charset="0"/>
                <a:ea typeface="+mn-ea"/>
                <a:cs typeface="Poppins" pitchFamily="2" charset="77"/>
              </a:rPr>
              <a:t> - </a:t>
            </a:r>
            <a:r>
              <a:rPr lang="en-US" sz="2400" dirty="0" err="1">
                <a:solidFill>
                  <a:srgbClr val="7F7F7F"/>
                </a:solidFill>
                <a:latin typeface="Avenir" panose="02000503020000020003" pitchFamily="2" charset="0"/>
                <a:ea typeface="+mn-ea"/>
                <a:cs typeface="Poppins" pitchFamily="2" charset="77"/>
              </a:rPr>
              <a:t>vse</a:t>
            </a:r>
            <a:r>
              <a:rPr lang="en-US" sz="2400" dirty="0">
                <a:solidFill>
                  <a:srgbClr val="7F7F7F"/>
                </a:solidFill>
                <a:latin typeface="Avenir" panose="02000503020000020003" pitchFamily="2" charset="0"/>
                <a:ea typeface="+mn-ea"/>
                <a:cs typeface="Poppins" pitchFamily="2" charset="77"/>
              </a:rPr>
              <a:t> od </a:t>
            </a:r>
            <a:r>
              <a:rPr lang="en-US" sz="2400" dirty="0" err="1">
                <a:solidFill>
                  <a:srgbClr val="7F7F7F"/>
                </a:solidFill>
                <a:latin typeface="Avenir" panose="02000503020000020003" pitchFamily="2" charset="0"/>
                <a:ea typeface="+mn-ea"/>
                <a:cs typeface="Poppins" pitchFamily="2" charset="77"/>
              </a:rPr>
              <a:t>doma</a:t>
            </a:r>
            <a:r>
              <a:rPr lang="en-US" sz="2400" dirty="0">
                <a:solidFill>
                  <a:srgbClr val="7F7F7F"/>
                </a:solidFill>
                <a:latin typeface="Avenir" panose="02000503020000020003" pitchFamily="2" charset="0"/>
                <a:ea typeface="+mn-ea"/>
                <a:cs typeface="Poppins" pitchFamily="2" charset="77"/>
              </a:rPr>
              <a:t> - </a:t>
            </a:r>
            <a:r>
              <a:rPr lang="en-US" sz="2400" dirty="0" err="1">
                <a:solidFill>
                  <a:srgbClr val="7F7F7F"/>
                </a:solidFill>
                <a:latin typeface="Avenir" panose="02000503020000020003" pitchFamily="2" charset="0"/>
                <a:ea typeface="+mn-ea"/>
                <a:cs typeface="Poppins" pitchFamily="2" charset="77"/>
              </a:rPr>
              <a:t>razvijajo</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svoje</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sposobnosti</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ustvarjalnega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razmišljanja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Vsak</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drugi</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teden</a:t>
            </a:r>
            <a:r>
              <a:rPr lang="en-US" sz="2400" dirty="0">
                <a:solidFill>
                  <a:srgbClr val="7F7F7F"/>
                </a:solidFill>
                <a:latin typeface="Avenir" panose="02000503020000020003" pitchFamily="2" charset="0"/>
                <a:ea typeface="+mn-ea"/>
                <a:cs typeface="Poppins" pitchFamily="2" charset="77"/>
              </a:rPr>
              <a:t> so </a:t>
            </a:r>
            <a:r>
              <a:rPr lang="en-US" sz="2400" dirty="0" err="1">
                <a:solidFill>
                  <a:srgbClr val="7F7F7F"/>
                </a:solidFill>
                <a:latin typeface="Avenir" panose="02000503020000020003" pitchFamily="2" charset="0"/>
                <a:ea typeface="+mn-ea"/>
                <a:cs typeface="Poppins" pitchFamily="2" charset="77"/>
              </a:rPr>
              <a:t>bili</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udeleženci</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postavljeni</a:t>
            </a:r>
            <a:r>
              <a:rPr lang="en-US" sz="2400" dirty="0">
                <a:solidFill>
                  <a:srgbClr val="7F7F7F"/>
                </a:solidFill>
                <a:latin typeface="Avenir" panose="02000503020000020003" pitchFamily="2" charset="0"/>
                <a:ea typeface="+mn-ea"/>
                <a:cs typeface="Poppins" pitchFamily="2" charset="77"/>
              </a:rPr>
              <a:t> pred </a:t>
            </a:r>
            <a:r>
              <a:rPr lang="en-US" sz="2400" dirty="0" err="1">
                <a:solidFill>
                  <a:srgbClr val="7F7F7F"/>
                </a:solidFill>
                <a:latin typeface="Avenir" panose="02000503020000020003" pitchFamily="2" charset="0"/>
                <a:ea typeface="+mn-ea"/>
                <a:cs typeface="Poppins" pitchFamily="2" charset="77"/>
              </a:rPr>
              <a:t>izziv</a:t>
            </a:r>
            <a:r>
              <a:rPr lang="en-US" sz="2400" dirty="0">
                <a:solidFill>
                  <a:srgbClr val="7F7F7F"/>
                </a:solidFill>
                <a:latin typeface="Avenir" panose="02000503020000020003" pitchFamily="2" charset="0"/>
                <a:ea typeface="+mn-ea"/>
                <a:cs typeface="Poppins" pitchFamily="2" charset="77"/>
              </a:rPr>
              <a:t>, da </a:t>
            </a:r>
            <a:r>
              <a:rPr lang="en-US" sz="2400" dirty="0" err="1">
                <a:solidFill>
                  <a:srgbClr val="7F7F7F"/>
                </a:solidFill>
                <a:latin typeface="Avenir" panose="02000503020000020003" pitchFamily="2" charset="0"/>
                <a:ea typeface="+mn-ea"/>
                <a:cs typeface="Poppins" pitchFamily="2" charset="77"/>
              </a:rPr>
              <a:t>ustvarijo</a:t>
            </a:r>
            <a:r>
              <a:rPr lang="en-US" sz="2400" dirty="0">
                <a:solidFill>
                  <a:srgbClr val="7F7F7F"/>
                </a:solidFill>
                <a:latin typeface="Avenir" panose="02000503020000020003" pitchFamily="2" charset="0"/>
                <a:ea typeface="+mn-ea"/>
                <a:cs typeface="Poppins" pitchFamily="2" charset="77"/>
              </a:rPr>
              <a:t> in </a:t>
            </a:r>
            <a:r>
              <a:rPr lang="en-US" sz="2400" dirty="0" err="1">
                <a:solidFill>
                  <a:srgbClr val="7F7F7F"/>
                </a:solidFill>
                <a:latin typeface="Avenir" panose="02000503020000020003" pitchFamily="2" charset="0"/>
                <a:ea typeface="+mn-ea"/>
                <a:cs typeface="Poppins" pitchFamily="2" charset="77"/>
              </a:rPr>
              <a:t>predelajo</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izbrano</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umetniško</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delo</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iz</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zbirke</a:t>
            </a:r>
            <a:r>
              <a:rPr lang="en-US" sz="2400" dirty="0">
                <a:solidFill>
                  <a:srgbClr val="7F7F7F"/>
                </a:solidFill>
                <a:latin typeface="Avenir" panose="02000503020000020003" pitchFamily="2" charset="0"/>
                <a:ea typeface="+mn-ea"/>
                <a:cs typeface="Poppins" pitchFamily="2" charset="77"/>
              </a:rPr>
              <a:t> CMA z </a:t>
            </a:r>
            <a:r>
              <a:rPr lang="en-US" sz="2400" dirty="0" err="1">
                <a:solidFill>
                  <a:srgbClr val="7F7F7F"/>
                </a:solidFill>
                <a:latin typeface="Avenir" panose="02000503020000020003" pitchFamily="2" charset="0"/>
                <a:ea typeface="+mn-ea"/>
                <a:cs typeface="Poppins" pitchFamily="2" charset="77"/>
              </a:rPr>
              <a:t>uporabo</a:t>
            </a:r>
            <a:r>
              <a:rPr lang="en-US" sz="2400" dirty="0">
                <a:solidFill>
                  <a:srgbClr val="7F7F7F"/>
                </a:solidFill>
                <a:latin typeface="Avenir" panose="02000503020000020003" pitchFamily="2" charset="0"/>
                <a:ea typeface="+mn-ea"/>
                <a:cs typeface="Poppins" pitchFamily="2" charset="77"/>
              </a:rPr>
              <a:t> le </a:t>
            </a:r>
            <a:r>
              <a:rPr lang="en-US" sz="2400" dirty="0" err="1">
                <a:solidFill>
                  <a:srgbClr val="7F7F7F"/>
                </a:solidFill>
                <a:latin typeface="Avenir" panose="02000503020000020003" pitchFamily="2" charset="0"/>
                <a:ea typeface="+mn-ea"/>
                <a:cs typeface="Poppins" pitchFamily="2" charset="77"/>
              </a:rPr>
              <a:t>enega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kosa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gospodinjskega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materiala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ali</a:t>
            </a:r>
            <a:r>
              <a:rPr lang="en-US" sz="2400" dirty="0">
                <a:solidFill>
                  <a:srgbClr val="7F7F7F"/>
                </a:solidFill>
                <a:latin typeface="Avenir" panose="02000503020000020003" pitchFamily="2" charset="0"/>
                <a:ea typeface="+mn-ea"/>
                <a:cs typeface="Poppins" pitchFamily="2" charset="77"/>
              </a:rPr>
              <a:t> da </a:t>
            </a:r>
            <a:r>
              <a:rPr lang="en-US" sz="2400" dirty="0" err="1">
                <a:solidFill>
                  <a:srgbClr val="7F7F7F"/>
                </a:solidFill>
                <a:latin typeface="Avenir" panose="02000503020000020003" pitchFamily="2" charset="0"/>
                <a:ea typeface="+mn-ea"/>
                <a:cs typeface="Poppins" pitchFamily="2" charset="77"/>
              </a:rPr>
              <a:t>narišejo</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nekaj</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kar</a:t>
            </a:r>
            <a:r>
              <a:rPr lang="sl-SI" sz="2400" dirty="0">
                <a:solidFill>
                  <a:srgbClr val="7F7F7F"/>
                </a:solidFill>
                <a:latin typeface="Avenir" panose="02000503020000020003" pitchFamily="2" charset="0"/>
                <a:ea typeface="+mn-ea"/>
                <a:cs typeface="Poppins" pitchFamily="2" charset="77"/>
              </a:rPr>
              <a:t> je</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navdih</a:t>
            </a:r>
            <a:r>
              <a:rPr lang="sl-SI" sz="2400" dirty="0" err="1">
                <a:solidFill>
                  <a:srgbClr val="7F7F7F"/>
                </a:solidFill>
                <a:latin typeface="Avenir" panose="02000503020000020003" pitchFamily="2" charset="0"/>
                <a:ea typeface="+mn-ea"/>
                <a:cs typeface="Poppins" pitchFamily="2" charset="77"/>
              </a:rPr>
              <a:t>nila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umetniška</a:t>
            </a:r>
            <a:r>
              <a:rPr lang="en-US" sz="2400" dirty="0">
                <a:solidFill>
                  <a:srgbClr val="7F7F7F"/>
                </a:solidFill>
                <a:latin typeface="Avenir" panose="02000503020000020003" pitchFamily="2" charset="0"/>
                <a:ea typeface="+mn-ea"/>
                <a:cs typeface="Poppins" pitchFamily="2" charset="77"/>
              </a:rPr>
              <a:t> </a:t>
            </a:r>
            <a:r>
              <a:rPr lang="en-US" sz="2400" dirty="0" err="1">
                <a:solidFill>
                  <a:srgbClr val="7F7F7F"/>
                </a:solidFill>
                <a:latin typeface="Avenir" panose="02000503020000020003" pitchFamily="2" charset="0"/>
                <a:ea typeface="+mn-ea"/>
                <a:cs typeface="Poppins" pitchFamily="2" charset="77"/>
              </a:rPr>
              <a:t>zbirka</a:t>
            </a:r>
            <a:r>
              <a:rPr lang="en-US" sz="2400" dirty="0">
                <a:solidFill>
                  <a:srgbClr val="7F7F7F"/>
                </a:solidFill>
                <a:latin typeface="Avenir" panose="02000503020000020003" pitchFamily="2" charset="0"/>
                <a:ea typeface="+mn-ea"/>
                <a:cs typeface="Poppins" pitchFamily="2" charset="77"/>
              </a:rPr>
              <a:t> CMA.</a:t>
            </a:r>
          </a:p>
        </p:txBody>
      </p:sp>
      <p:pic>
        <p:nvPicPr>
          <p:cNvPr id="7" name="Google Shape;648;p56">
            <a:extLst>
              <a:ext uri="{FF2B5EF4-FFF2-40B4-BE49-F238E27FC236}">
                <a16:creationId xmlns:a16="http://schemas.microsoft.com/office/drawing/2014/main" id="{1BF7FCF4-4D50-1A4D-A0DB-7060302E8F3D}"/>
              </a:ext>
            </a:extLst>
          </p:cNvPr>
          <p:cNvPicPr preferRelativeResize="0"/>
          <p:nvPr/>
        </p:nvPicPr>
        <p:blipFill rotWithShape="1">
          <a:blip r:embed="rId2" cstate="print">
            <a:alphaModFix/>
          </a:blip>
          <a:srcRect l="33380" r="33374"/>
          <a:stretch/>
        </p:blipFill>
        <p:spPr>
          <a:xfrm>
            <a:off x="9165457" y="2263676"/>
            <a:ext cx="2692280" cy="2692280"/>
          </a:xfrm>
          <a:prstGeom prst="ellipse">
            <a:avLst/>
          </a:prstGeom>
          <a:noFill/>
          <a:ln>
            <a:noFill/>
          </a:ln>
        </p:spPr>
      </p:pic>
      <p:sp>
        <p:nvSpPr>
          <p:cNvPr id="8" name="Google Shape;645;p56">
            <a:extLst>
              <a:ext uri="{FF2B5EF4-FFF2-40B4-BE49-F238E27FC236}">
                <a16:creationId xmlns:a16="http://schemas.microsoft.com/office/drawing/2014/main" id="{7F6FD722-4F9A-E244-84C5-8307CB9483FA}"/>
              </a:ext>
            </a:extLst>
          </p:cNvPr>
          <p:cNvSpPr txBox="1"/>
          <p:nvPr/>
        </p:nvSpPr>
        <p:spPr>
          <a:xfrm>
            <a:off x="9316875" y="5155665"/>
            <a:ext cx="2389443"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hlink"/>
                </a:solidFill>
                <a:latin typeface="Avenir"/>
                <a:ea typeface="Avenir"/>
                <a:cs typeface="Avenir"/>
                <a:sym typeface="Avenir"/>
                <a:hlinkClick r:id="rId3"/>
              </a:rPr>
              <a:t>The Cleveland Museum of Art website</a:t>
            </a:r>
            <a:endParaRPr sz="9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1113990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E73F6-152F-D04D-A3CD-27284FC9DFAC}"/>
              </a:ext>
            </a:extLst>
          </p:cNvPr>
          <p:cNvSpPr>
            <a:spLocks noGrp="1"/>
          </p:cNvSpPr>
          <p:nvPr>
            <p:ph type="body" sz="quarter" idx="15"/>
          </p:nvPr>
        </p:nvSpPr>
        <p:spPr>
          <a:xfrm>
            <a:off x="6307190" y="360745"/>
            <a:ext cx="5339109" cy="631527"/>
          </a:xfrm>
        </p:spPr>
        <p:txBody>
          <a:bodyPr/>
          <a:lstStyle/>
          <a:p>
            <a:pPr lvl="0" algn="ctr">
              <a:spcBef>
                <a:spcPts val="0"/>
              </a:spcBef>
              <a:buClr>
                <a:srgbClr val="E43794"/>
              </a:buClr>
              <a:buSzPts val="4000"/>
            </a:pPr>
            <a:r>
              <a:rPr lang="en-US" dirty="0" err="1"/>
              <a:t>Stopite</a:t>
            </a:r>
            <a:r>
              <a:rPr lang="en-US" dirty="0"/>
              <a:t> v </a:t>
            </a:r>
            <a:r>
              <a:rPr lang="en-US" dirty="0" err="1"/>
              <a:t>akcijo</a:t>
            </a:r>
            <a:endParaRPr lang="en-US" dirty="0"/>
          </a:p>
        </p:txBody>
      </p:sp>
      <p:sp>
        <p:nvSpPr>
          <p:cNvPr id="8" name="Text Placeholder 7">
            <a:extLst>
              <a:ext uri="{FF2B5EF4-FFF2-40B4-BE49-F238E27FC236}">
                <a16:creationId xmlns:a16="http://schemas.microsoft.com/office/drawing/2014/main" id="{E696046D-D639-114F-B444-A09C0EC8F7C2}"/>
              </a:ext>
            </a:extLst>
          </p:cNvPr>
          <p:cNvSpPr>
            <a:spLocks noGrp="1"/>
          </p:cNvSpPr>
          <p:nvPr>
            <p:ph type="body" sz="quarter" idx="17"/>
          </p:nvPr>
        </p:nvSpPr>
        <p:spPr>
          <a:xfrm>
            <a:off x="6409830" y="970952"/>
            <a:ext cx="5339108" cy="750834"/>
          </a:xfrm>
        </p:spPr>
        <p:txBody>
          <a:bodyPr/>
          <a:lstStyle/>
          <a:p>
            <a:pPr lvl="0" algn="ctr">
              <a:buClr>
                <a:srgbClr val="E43794"/>
              </a:buClr>
              <a:buSzPts val="2000"/>
            </a:pPr>
            <a:r>
              <a:rPr lang="en-US" sz="2000" dirty="0">
                <a:solidFill>
                  <a:srgbClr val="E43794"/>
                </a:solidFill>
              </a:rPr>
              <a:t>Microsoft’s Libraries </a:t>
            </a:r>
            <a:r>
              <a:rPr lang="sl-SI" sz="2000" dirty="0">
                <a:solidFill>
                  <a:srgbClr val="E43794"/>
                </a:solidFill>
              </a:rPr>
              <a:t>in</a:t>
            </a:r>
            <a:r>
              <a:rPr lang="en-US" sz="2000" dirty="0">
                <a:solidFill>
                  <a:srgbClr val="E43794"/>
                </a:solidFill>
              </a:rPr>
              <a:t> Museums Education Transformation Framework</a:t>
            </a:r>
          </a:p>
        </p:txBody>
      </p:sp>
      <p:sp>
        <p:nvSpPr>
          <p:cNvPr id="9" name="Text Placeholder 8">
            <a:extLst>
              <a:ext uri="{FF2B5EF4-FFF2-40B4-BE49-F238E27FC236}">
                <a16:creationId xmlns:a16="http://schemas.microsoft.com/office/drawing/2014/main" id="{560AC401-CB1E-C64E-9577-34BEC80F4F6F}"/>
              </a:ext>
            </a:extLst>
          </p:cNvPr>
          <p:cNvSpPr>
            <a:spLocks noGrp="1"/>
          </p:cNvSpPr>
          <p:nvPr>
            <p:ph type="body" sz="quarter" idx="19"/>
          </p:nvPr>
        </p:nvSpPr>
        <p:spPr/>
        <p:txBody>
          <a:bodyPr/>
          <a:lstStyle/>
          <a:p>
            <a:r>
              <a:rPr lang="en-US" dirty="0"/>
              <a:t>LEARN MORE</a:t>
            </a:r>
          </a:p>
        </p:txBody>
      </p:sp>
      <p:sp>
        <p:nvSpPr>
          <p:cNvPr id="7" name="Google Shape;653;p57">
            <a:extLst>
              <a:ext uri="{FF2B5EF4-FFF2-40B4-BE49-F238E27FC236}">
                <a16:creationId xmlns:a16="http://schemas.microsoft.com/office/drawing/2014/main" id="{8485D654-7F21-475F-8CDB-CF9D983A0300}"/>
              </a:ext>
            </a:extLst>
          </p:cNvPr>
          <p:cNvSpPr txBox="1">
            <a:spLocks/>
          </p:cNvSpPr>
          <p:nvPr/>
        </p:nvSpPr>
        <p:spPr>
          <a:xfrm>
            <a:off x="6096000" y="1785094"/>
            <a:ext cx="5884810" cy="480379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None/>
            </a:pPr>
            <a:r>
              <a:rPr lang="en-US" sz="2000" dirty="0">
                <a:solidFill>
                  <a:srgbClr val="7F7F7F"/>
                </a:solidFill>
                <a:latin typeface="Avenir" panose="02000503020000020003"/>
              </a:rPr>
              <a:t>Libraries </a:t>
            </a:r>
            <a:r>
              <a:rPr lang="sl-SI" sz="2000" dirty="0">
                <a:solidFill>
                  <a:srgbClr val="7F7F7F"/>
                </a:solidFill>
                <a:latin typeface="Avenir" panose="02000503020000020003"/>
              </a:rPr>
              <a:t>in</a:t>
            </a:r>
            <a:r>
              <a:rPr lang="en-US" sz="2000" dirty="0">
                <a:solidFill>
                  <a:srgbClr val="7F7F7F"/>
                </a:solidFill>
                <a:latin typeface="Avenir" panose="02000503020000020003"/>
              </a:rPr>
              <a:t> Museums Education Transformation Framework je </a:t>
            </a:r>
            <a:r>
              <a:rPr lang="en-US" sz="2000" dirty="0" err="1">
                <a:solidFill>
                  <a:srgbClr val="7F7F7F"/>
                </a:solidFill>
                <a:latin typeface="Avenir" panose="02000503020000020003"/>
              </a:rPr>
              <a:t>razvil</a:t>
            </a:r>
            <a:r>
              <a:rPr lang="en-US" sz="2000" dirty="0">
                <a:solidFill>
                  <a:srgbClr val="7F7F7F"/>
                </a:solidFill>
                <a:latin typeface="Avenir" panose="02000503020000020003"/>
              </a:rPr>
              <a:t> Microsoft, da bi </a:t>
            </a:r>
            <a:r>
              <a:rPr lang="en-US" sz="2000" dirty="0" err="1">
                <a:solidFill>
                  <a:srgbClr val="7F7F7F"/>
                </a:solidFill>
                <a:latin typeface="Avenir" panose="02000503020000020003"/>
              </a:rPr>
              <a:t>knjižnicam</a:t>
            </a:r>
            <a:r>
              <a:rPr lang="en-US" sz="2000" dirty="0">
                <a:solidFill>
                  <a:srgbClr val="7F7F7F"/>
                </a:solidFill>
                <a:latin typeface="Avenir" panose="02000503020000020003"/>
              </a:rPr>
              <a:t> in </a:t>
            </a:r>
            <a:r>
              <a:rPr lang="en-US" sz="2000" dirty="0" err="1">
                <a:solidFill>
                  <a:srgbClr val="7F7F7F"/>
                </a:solidFill>
                <a:latin typeface="Avenir" panose="02000503020000020003"/>
              </a:rPr>
              <a:t>muzejem</a:t>
            </a:r>
            <a:r>
              <a:rPr lang="en-US" sz="2000" dirty="0">
                <a:solidFill>
                  <a:srgbClr val="7F7F7F"/>
                </a:solidFill>
                <a:latin typeface="Avenir" panose="02000503020000020003"/>
              </a:rPr>
              <a:t> </a:t>
            </a:r>
            <a:r>
              <a:rPr lang="en-US" sz="2000" dirty="0" err="1">
                <a:solidFill>
                  <a:srgbClr val="7F7F7F"/>
                </a:solidFill>
                <a:latin typeface="Avenir" panose="02000503020000020003"/>
              </a:rPr>
              <a:t>pomagal</a:t>
            </a:r>
            <a:r>
              <a:rPr lang="en-US" sz="2000" dirty="0">
                <a:solidFill>
                  <a:srgbClr val="7F7F7F"/>
                </a:solidFill>
                <a:latin typeface="Avenir" panose="02000503020000020003"/>
              </a:rPr>
              <a:t> </a:t>
            </a:r>
            <a:r>
              <a:rPr lang="en-US" sz="2000" dirty="0" err="1">
                <a:solidFill>
                  <a:srgbClr val="7F7F7F"/>
                </a:solidFill>
                <a:latin typeface="Avenir" panose="02000503020000020003"/>
              </a:rPr>
              <a:t>izraziti</a:t>
            </a:r>
            <a:r>
              <a:rPr lang="en-US" sz="2000" dirty="0">
                <a:solidFill>
                  <a:srgbClr val="7F7F7F"/>
                </a:solidFill>
                <a:latin typeface="Avenir" panose="02000503020000020003"/>
              </a:rPr>
              <a:t> </a:t>
            </a:r>
            <a:r>
              <a:rPr lang="en-US" sz="2000" dirty="0" err="1">
                <a:solidFill>
                  <a:srgbClr val="7F7F7F"/>
                </a:solidFill>
                <a:latin typeface="Avenir" panose="02000503020000020003"/>
              </a:rPr>
              <a:t>njihov</a:t>
            </a:r>
            <a:r>
              <a:rPr lang="en-US" sz="2000" dirty="0">
                <a:solidFill>
                  <a:srgbClr val="7F7F7F"/>
                </a:solidFill>
                <a:latin typeface="Avenir" panose="02000503020000020003"/>
              </a:rPr>
              <a:t> </a:t>
            </a:r>
            <a:r>
              <a:rPr lang="en-US" sz="2000" dirty="0" err="1">
                <a:solidFill>
                  <a:srgbClr val="7F7F7F"/>
                </a:solidFill>
                <a:latin typeface="Avenir" panose="02000503020000020003"/>
              </a:rPr>
              <a:t>polni</a:t>
            </a:r>
            <a:r>
              <a:rPr lang="en-US" sz="2000" dirty="0">
                <a:solidFill>
                  <a:srgbClr val="7F7F7F"/>
                </a:solidFill>
                <a:latin typeface="Avenir" panose="02000503020000020003"/>
              </a:rPr>
              <a:t> </a:t>
            </a:r>
            <a:r>
              <a:rPr lang="en-US" sz="2000" dirty="0" err="1">
                <a:solidFill>
                  <a:srgbClr val="7F7F7F"/>
                </a:solidFill>
                <a:latin typeface="Avenir" panose="02000503020000020003"/>
              </a:rPr>
              <a:t>potencial</a:t>
            </a:r>
            <a:r>
              <a:rPr lang="en-US" sz="2000" dirty="0">
                <a:solidFill>
                  <a:srgbClr val="7F7F7F"/>
                </a:solidFill>
                <a:latin typeface="Avenir" panose="02000503020000020003"/>
              </a:rPr>
              <a:t> z </a:t>
            </a:r>
            <a:r>
              <a:rPr lang="en-US" sz="2000" dirty="0" err="1">
                <a:solidFill>
                  <a:srgbClr val="7F7F7F"/>
                </a:solidFill>
                <a:latin typeface="Avenir" panose="02000503020000020003"/>
              </a:rPr>
              <a:t>navdihovanjem</a:t>
            </a:r>
            <a:r>
              <a:rPr lang="en-US" sz="2000" dirty="0">
                <a:solidFill>
                  <a:srgbClr val="7F7F7F"/>
                </a:solidFill>
                <a:latin typeface="Avenir" panose="02000503020000020003"/>
              </a:rPr>
              <a:t> </a:t>
            </a:r>
            <a:r>
              <a:rPr lang="en-US" sz="2000" dirty="0" err="1">
                <a:solidFill>
                  <a:srgbClr val="7F7F7F"/>
                </a:solidFill>
                <a:latin typeface="Avenir" panose="02000503020000020003"/>
              </a:rPr>
              <a:t>sprememb</a:t>
            </a:r>
            <a:r>
              <a:rPr lang="en-US" sz="2000" dirty="0">
                <a:solidFill>
                  <a:srgbClr val="7F7F7F"/>
                </a:solidFill>
                <a:latin typeface="Avenir" panose="02000503020000020003"/>
              </a:rPr>
              <a:t> s </a:t>
            </a:r>
            <a:r>
              <a:rPr lang="en-US" sz="2000" dirty="0" err="1">
                <a:solidFill>
                  <a:srgbClr val="7F7F7F"/>
                </a:solidFill>
                <a:latin typeface="Avenir" panose="02000503020000020003"/>
              </a:rPr>
              <a:t>tehnološko</a:t>
            </a:r>
            <a:r>
              <a:rPr lang="en-US" sz="2000" dirty="0">
                <a:solidFill>
                  <a:srgbClr val="7F7F7F"/>
                </a:solidFill>
                <a:latin typeface="Avenir" panose="02000503020000020003"/>
              </a:rPr>
              <a:t> </a:t>
            </a:r>
            <a:r>
              <a:rPr lang="en-US" sz="2000" dirty="0" err="1">
                <a:solidFill>
                  <a:srgbClr val="7F7F7F"/>
                </a:solidFill>
                <a:latin typeface="Avenir" panose="02000503020000020003"/>
              </a:rPr>
              <a:t>strategijo</a:t>
            </a:r>
            <a:r>
              <a:rPr lang="en-US" sz="2000" dirty="0">
                <a:solidFill>
                  <a:srgbClr val="7F7F7F"/>
                </a:solidFill>
                <a:latin typeface="Avenir" panose="02000503020000020003"/>
              </a:rPr>
              <a:t> za </a:t>
            </a:r>
            <a:r>
              <a:rPr lang="en-US" sz="2000" dirty="0" err="1">
                <a:solidFill>
                  <a:srgbClr val="7F7F7F"/>
                </a:solidFill>
                <a:latin typeface="Avenir" panose="02000503020000020003"/>
              </a:rPr>
              <a:t>obravnavanje</a:t>
            </a:r>
            <a:r>
              <a:rPr lang="en-US" sz="2000" dirty="0">
                <a:solidFill>
                  <a:srgbClr val="7F7F7F"/>
                </a:solidFill>
                <a:latin typeface="Avenir" panose="02000503020000020003"/>
              </a:rPr>
              <a:t> </a:t>
            </a:r>
            <a:r>
              <a:rPr lang="en-US" sz="2000" dirty="0" err="1">
                <a:solidFill>
                  <a:srgbClr val="7F7F7F"/>
                </a:solidFill>
                <a:latin typeface="Avenir" panose="02000503020000020003"/>
              </a:rPr>
              <a:t>kritičnih</a:t>
            </a:r>
            <a:r>
              <a:rPr lang="en-US" sz="2000" dirty="0">
                <a:solidFill>
                  <a:srgbClr val="7F7F7F"/>
                </a:solidFill>
                <a:latin typeface="Avenir" panose="02000503020000020003"/>
              </a:rPr>
              <a:t> </a:t>
            </a:r>
            <a:r>
              <a:rPr lang="en-US" sz="2000" dirty="0" err="1">
                <a:solidFill>
                  <a:srgbClr val="7F7F7F"/>
                </a:solidFill>
                <a:latin typeface="Avenir" panose="02000503020000020003"/>
              </a:rPr>
              <a:t>področij</a:t>
            </a:r>
            <a:r>
              <a:rPr lang="en-US" sz="2000" dirty="0">
                <a:solidFill>
                  <a:srgbClr val="7F7F7F"/>
                </a:solidFill>
                <a:latin typeface="Avenir" panose="02000503020000020003"/>
              </a:rPr>
              <a:t> in </a:t>
            </a:r>
            <a:r>
              <a:rPr lang="en-US" sz="2000" dirty="0" err="1">
                <a:solidFill>
                  <a:srgbClr val="7F7F7F"/>
                </a:solidFill>
                <a:latin typeface="Avenir" panose="02000503020000020003"/>
              </a:rPr>
              <a:t>elementov</a:t>
            </a:r>
            <a:r>
              <a:rPr lang="en-US" sz="2000" dirty="0">
                <a:solidFill>
                  <a:srgbClr val="7F7F7F"/>
                </a:solidFill>
                <a:latin typeface="Avenir" panose="02000503020000020003"/>
              </a:rPr>
              <a:t> </a:t>
            </a:r>
            <a:r>
              <a:rPr lang="en-US" sz="2000" dirty="0" err="1">
                <a:solidFill>
                  <a:srgbClr val="7F7F7F"/>
                </a:solidFill>
                <a:latin typeface="Avenir" panose="02000503020000020003"/>
              </a:rPr>
              <a:t>digitalne</a:t>
            </a:r>
            <a:r>
              <a:rPr lang="en-US" sz="2000" dirty="0">
                <a:solidFill>
                  <a:srgbClr val="7F7F7F"/>
                </a:solidFill>
                <a:latin typeface="Avenir" panose="02000503020000020003"/>
              </a:rPr>
              <a:t> </a:t>
            </a:r>
            <a:r>
              <a:rPr lang="en-US" sz="2000" dirty="0" err="1">
                <a:solidFill>
                  <a:srgbClr val="7F7F7F"/>
                </a:solidFill>
                <a:latin typeface="Avenir" panose="02000503020000020003"/>
              </a:rPr>
              <a:t>preobrazbe</a:t>
            </a:r>
            <a:r>
              <a:rPr lang="en-US" sz="2000" dirty="0">
                <a:solidFill>
                  <a:srgbClr val="7F7F7F"/>
                </a:solidFill>
                <a:latin typeface="Avenir" panose="02000503020000020003"/>
              </a:rPr>
              <a:t>. </a:t>
            </a:r>
            <a:r>
              <a:rPr lang="en-US" sz="2000" dirty="0" err="1">
                <a:solidFill>
                  <a:srgbClr val="7F7F7F"/>
                </a:solidFill>
                <a:latin typeface="Avenir" panose="02000503020000020003"/>
              </a:rPr>
              <a:t>Okvir</a:t>
            </a:r>
            <a:r>
              <a:rPr lang="en-US" sz="2000" dirty="0">
                <a:solidFill>
                  <a:srgbClr val="7F7F7F"/>
                </a:solidFill>
                <a:latin typeface="Avenir" panose="02000503020000020003"/>
              </a:rPr>
              <a:t> se </a:t>
            </a:r>
            <a:r>
              <a:rPr lang="en-US" sz="2000" dirty="0" err="1">
                <a:solidFill>
                  <a:srgbClr val="7F7F7F"/>
                </a:solidFill>
                <a:latin typeface="Avenir" panose="02000503020000020003"/>
              </a:rPr>
              <a:t>razvija</a:t>
            </a:r>
            <a:r>
              <a:rPr lang="en-US" sz="2000" dirty="0">
                <a:solidFill>
                  <a:srgbClr val="7F7F7F"/>
                </a:solidFill>
                <a:latin typeface="Avenir" panose="02000503020000020003"/>
              </a:rPr>
              <a:t> </a:t>
            </a:r>
            <a:r>
              <a:rPr lang="en-US" sz="2000" dirty="0" err="1">
                <a:solidFill>
                  <a:srgbClr val="7F7F7F"/>
                </a:solidFill>
                <a:latin typeface="Avenir" panose="02000503020000020003"/>
              </a:rPr>
              <a:t>na</a:t>
            </a:r>
            <a:r>
              <a:rPr lang="en-US" sz="2000" dirty="0">
                <a:solidFill>
                  <a:srgbClr val="7F7F7F"/>
                </a:solidFill>
                <a:latin typeface="Avenir" panose="02000503020000020003"/>
              </a:rPr>
              <a:t> </a:t>
            </a:r>
            <a:r>
              <a:rPr lang="en-US" sz="2000" dirty="0" err="1">
                <a:solidFill>
                  <a:srgbClr val="7F7F7F"/>
                </a:solidFill>
                <a:latin typeface="Avenir" panose="02000503020000020003"/>
              </a:rPr>
              <a:t>štirih</a:t>
            </a:r>
            <a:r>
              <a:rPr lang="en-US" sz="2000" dirty="0">
                <a:solidFill>
                  <a:srgbClr val="7F7F7F"/>
                </a:solidFill>
                <a:latin typeface="Avenir" panose="02000503020000020003"/>
              </a:rPr>
              <a:t> </a:t>
            </a:r>
            <a:r>
              <a:rPr lang="en-US" sz="2000" dirty="0" err="1">
                <a:solidFill>
                  <a:srgbClr val="7F7F7F"/>
                </a:solidFill>
                <a:latin typeface="Avenir" panose="02000503020000020003"/>
              </a:rPr>
              <a:t>glavnih</a:t>
            </a:r>
            <a:r>
              <a:rPr lang="en-US" sz="2000" dirty="0">
                <a:solidFill>
                  <a:srgbClr val="7F7F7F"/>
                </a:solidFill>
                <a:latin typeface="Avenir" panose="02000503020000020003"/>
              </a:rPr>
              <a:t> </a:t>
            </a:r>
            <a:r>
              <a:rPr lang="en-US" sz="2000" dirty="0" err="1">
                <a:solidFill>
                  <a:srgbClr val="7F7F7F"/>
                </a:solidFill>
                <a:latin typeface="Avenir" panose="02000503020000020003"/>
              </a:rPr>
              <a:t>področjih</a:t>
            </a:r>
            <a:r>
              <a:rPr lang="en-US" sz="2000" dirty="0">
                <a:solidFill>
                  <a:srgbClr val="7F7F7F"/>
                </a:solidFill>
                <a:latin typeface="Avenir" panose="02000503020000020003"/>
              </a:rPr>
              <a:t>: </a:t>
            </a:r>
            <a:r>
              <a:rPr lang="en-US" sz="2000" dirty="0" err="1">
                <a:solidFill>
                  <a:srgbClr val="7F7F7F"/>
                </a:solidFill>
                <a:latin typeface="Avenir" panose="02000503020000020003"/>
              </a:rPr>
              <a:t>Izboljšana</a:t>
            </a:r>
            <a:r>
              <a:rPr lang="en-US" sz="2000" dirty="0">
                <a:solidFill>
                  <a:srgbClr val="7F7F7F"/>
                </a:solidFill>
                <a:latin typeface="Avenir" panose="02000503020000020003"/>
              </a:rPr>
              <a:t> </a:t>
            </a:r>
            <a:r>
              <a:rPr lang="en-US" sz="2000" dirty="0" err="1">
                <a:solidFill>
                  <a:srgbClr val="7F7F7F"/>
                </a:solidFill>
                <a:latin typeface="Avenir" panose="02000503020000020003"/>
              </a:rPr>
              <a:t>izkušnja</a:t>
            </a:r>
            <a:r>
              <a:rPr lang="en-US" sz="2000" dirty="0">
                <a:solidFill>
                  <a:srgbClr val="7F7F7F"/>
                </a:solidFill>
                <a:latin typeface="Avenir" panose="02000503020000020003"/>
              </a:rPr>
              <a:t> </a:t>
            </a:r>
            <a:r>
              <a:rPr lang="en-US" sz="2000" dirty="0" err="1">
                <a:solidFill>
                  <a:srgbClr val="7F7F7F"/>
                </a:solidFill>
                <a:latin typeface="Avenir" panose="02000503020000020003"/>
              </a:rPr>
              <a:t>obiskovalcev</a:t>
            </a:r>
            <a:r>
              <a:rPr lang="en-US" sz="2000" dirty="0">
                <a:solidFill>
                  <a:srgbClr val="7F7F7F"/>
                </a:solidFill>
                <a:latin typeface="Avenir" panose="02000503020000020003"/>
              </a:rPr>
              <a:t>, </a:t>
            </a:r>
            <a:r>
              <a:rPr lang="en-US" sz="2000" dirty="0" err="1">
                <a:solidFill>
                  <a:srgbClr val="7F7F7F"/>
                </a:solidFill>
                <a:latin typeface="Avenir" panose="02000503020000020003"/>
              </a:rPr>
              <a:t>napredno</a:t>
            </a:r>
            <a:r>
              <a:rPr lang="en-US" sz="2000" dirty="0">
                <a:solidFill>
                  <a:srgbClr val="7F7F7F"/>
                </a:solidFill>
                <a:latin typeface="Avenir" panose="02000503020000020003"/>
              </a:rPr>
              <a:t> </a:t>
            </a:r>
            <a:r>
              <a:rPr lang="en-US" sz="2000" dirty="0" err="1">
                <a:solidFill>
                  <a:srgbClr val="7F7F7F"/>
                </a:solidFill>
                <a:latin typeface="Avenir" panose="02000503020000020003"/>
              </a:rPr>
              <a:t>odkrivanje</a:t>
            </a:r>
            <a:r>
              <a:rPr lang="en-US" sz="2000" dirty="0">
                <a:solidFill>
                  <a:srgbClr val="7F7F7F"/>
                </a:solidFill>
                <a:latin typeface="Avenir" panose="02000503020000020003"/>
              </a:rPr>
              <a:t>, </a:t>
            </a:r>
            <a:r>
              <a:rPr lang="en-US" sz="2000" dirty="0" err="1">
                <a:solidFill>
                  <a:srgbClr val="7F7F7F"/>
                </a:solidFill>
                <a:latin typeface="Avenir" panose="02000503020000020003"/>
              </a:rPr>
              <a:t>dinamično</a:t>
            </a:r>
            <a:r>
              <a:rPr lang="en-US" sz="2000" dirty="0">
                <a:solidFill>
                  <a:srgbClr val="7F7F7F"/>
                </a:solidFill>
                <a:latin typeface="Avenir" panose="02000503020000020003"/>
              </a:rPr>
              <a:t> </a:t>
            </a:r>
            <a:r>
              <a:rPr lang="en-US" sz="2000" dirty="0" err="1">
                <a:solidFill>
                  <a:srgbClr val="7F7F7F"/>
                </a:solidFill>
                <a:latin typeface="Avenir" panose="02000503020000020003"/>
              </a:rPr>
              <a:t>delovanje</a:t>
            </a:r>
            <a:r>
              <a:rPr lang="en-US" sz="2000" dirty="0">
                <a:solidFill>
                  <a:srgbClr val="7F7F7F"/>
                </a:solidFill>
                <a:latin typeface="Avenir" panose="02000503020000020003"/>
              </a:rPr>
              <a:t> in </a:t>
            </a:r>
            <a:r>
              <a:rPr lang="en-US" sz="2000" dirty="0" err="1">
                <a:solidFill>
                  <a:srgbClr val="7F7F7F"/>
                </a:solidFill>
                <a:latin typeface="Avenir" panose="02000503020000020003"/>
              </a:rPr>
              <a:t>inteligentna</a:t>
            </a:r>
            <a:r>
              <a:rPr lang="en-US" sz="2000" dirty="0">
                <a:solidFill>
                  <a:srgbClr val="7F7F7F"/>
                </a:solidFill>
                <a:latin typeface="Avenir" panose="02000503020000020003"/>
              </a:rPr>
              <a:t> </a:t>
            </a:r>
            <a:r>
              <a:rPr lang="en-US" sz="2000" dirty="0" err="1">
                <a:solidFill>
                  <a:srgbClr val="7F7F7F"/>
                </a:solidFill>
                <a:latin typeface="Avenir" panose="02000503020000020003"/>
              </a:rPr>
              <a:t>okolja</a:t>
            </a:r>
            <a:r>
              <a:rPr lang="en-US" sz="2000" dirty="0">
                <a:solidFill>
                  <a:srgbClr val="7F7F7F"/>
                </a:solidFill>
                <a:latin typeface="Avenir" panose="02000503020000020003"/>
              </a:rPr>
              <a:t>. </a:t>
            </a:r>
            <a:r>
              <a:rPr lang="en-US" sz="2000" dirty="0" err="1">
                <a:solidFill>
                  <a:srgbClr val="7F7F7F"/>
                </a:solidFill>
                <a:latin typeface="Avenir" panose="02000503020000020003"/>
              </a:rPr>
              <a:t>Spletna</a:t>
            </a:r>
            <a:r>
              <a:rPr lang="en-US" sz="2000" dirty="0">
                <a:solidFill>
                  <a:srgbClr val="7F7F7F"/>
                </a:solidFill>
                <a:latin typeface="Avenir" panose="02000503020000020003"/>
              </a:rPr>
              <a:t> </a:t>
            </a:r>
            <a:r>
              <a:rPr lang="en-US" sz="2000" dirty="0" err="1">
                <a:solidFill>
                  <a:srgbClr val="7F7F7F"/>
                </a:solidFill>
                <a:latin typeface="Avenir" panose="02000503020000020003"/>
              </a:rPr>
              <a:t>platforma</a:t>
            </a:r>
            <a:r>
              <a:rPr lang="en-US" sz="2000" dirty="0">
                <a:solidFill>
                  <a:srgbClr val="7F7F7F"/>
                </a:solidFill>
                <a:latin typeface="Avenir" panose="02000503020000020003"/>
              </a:rPr>
              <a:t> </a:t>
            </a:r>
            <a:r>
              <a:rPr lang="en-US" sz="2000" dirty="0" err="1">
                <a:solidFill>
                  <a:srgbClr val="7F7F7F"/>
                </a:solidFill>
                <a:latin typeface="Avenir" panose="02000503020000020003"/>
              </a:rPr>
              <a:t>institucijam</a:t>
            </a:r>
            <a:r>
              <a:rPr lang="en-US" sz="2000" dirty="0">
                <a:solidFill>
                  <a:srgbClr val="7F7F7F"/>
                </a:solidFill>
                <a:latin typeface="Avenir" panose="02000503020000020003"/>
              </a:rPr>
              <a:t> </a:t>
            </a:r>
            <a:r>
              <a:rPr lang="en-US" sz="2000" dirty="0" err="1">
                <a:solidFill>
                  <a:srgbClr val="7F7F7F"/>
                </a:solidFill>
                <a:latin typeface="Avenir" panose="02000503020000020003"/>
              </a:rPr>
              <a:t>omogoča</a:t>
            </a:r>
            <a:r>
              <a:rPr lang="en-US" sz="2000" dirty="0">
                <a:solidFill>
                  <a:srgbClr val="7F7F7F"/>
                </a:solidFill>
                <a:latin typeface="Avenir" panose="02000503020000020003"/>
              </a:rPr>
              <a:t>, da </a:t>
            </a:r>
            <a:r>
              <a:rPr lang="en-US" sz="2000" dirty="0" err="1">
                <a:solidFill>
                  <a:srgbClr val="7F7F7F"/>
                </a:solidFill>
                <a:latin typeface="Avenir" panose="02000503020000020003"/>
              </a:rPr>
              <a:t>izpolnijo</a:t>
            </a:r>
            <a:r>
              <a:rPr lang="en-US" sz="2000" dirty="0">
                <a:solidFill>
                  <a:srgbClr val="7F7F7F"/>
                </a:solidFill>
                <a:latin typeface="Avenir" panose="02000503020000020003"/>
              </a:rPr>
              <a:t> </a:t>
            </a:r>
            <a:r>
              <a:rPr lang="en-US" sz="2000" dirty="0" err="1">
                <a:solidFill>
                  <a:srgbClr val="7F7F7F"/>
                </a:solidFill>
                <a:latin typeface="Avenir" panose="02000503020000020003"/>
              </a:rPr>
              <a:t>oceno</a:t>
            </a:r>
            <a:r>
              <a:rPr lang="en-US" sz="2000" dirty="0">
                <a:solidFill>
                  <a:srgbClr val="7F7F7F"/>
                </a:solidFill>
                <a:latin typeface="Avenir" panose="02000503020000020003"/>
              </a:rPr>
              <a:t> </a:t>
            </a:r>
            <a:r>
              <a:rPr lang="en-US" sz="2000" dirty="0" err="1">
                <a:solidFill>
                  <a:srgbClr val="7F7F7F"/>
                </a:solidFill>
                <a:latin typeface="Avenir" panose="02000503020000020003"/>
              </a:rPr>
              <a:t>ter</a:t>
            </a:r>
            <a:r>
              <a:rPr lang="en-US" sz="2000" dirty="0">
                <a:solidFill>
                  <a:srgbClr val="7F7F7F"/>
                </a:solidFill>
                <a:latin typeface="Avenir" panose="02000503020000020003"/>
              </a:rPr>
              <a:t> </a:t>
            </a:r>
            <a:r>
              <a:rPr lang="en-US" sz="2000" dirty="0" err="1">
                <a:solidFill>
                  <a:srgbClr val="7F7F7F"/>
                </a:solidFill>
                <a:latin typeface="Avenir" panose="02000503020000020003"/>
              </a:rPr>
              <a:t>navedejo</a:t>
            </a:r>
            <a:r>
              <a:rPr lang="en-US" sz="2000" dirty="0">
                <a:solidFill>
                  <a:srgbClr val="7F7F7F"/>
                </a:solidFill>
                <a:latin typeface="Avenir" panose="02000503020000020003"/>
              </a:rPr>
              <a:t> </a:t>
            </a:r>
            <a:r>
              <a:rPr lang="en-US" sz="2000" dirty="0" err="1">
                <a:solidFill>
                  <a:srgbClr val="7F7F7F"/>
                </a:solidFill>
                <a:latin typeface="Avenir" panose="02000503020000020003"/>
              </a:rPr>
              <a:t>svoje</a:t>
            </a:r>
            <a:r>
              <a:rPr lang="en-US" sz="2000" dirty="0">
                <a:solidFill>
                  <a:srgbClr val="7F7F7F"/>
                </a:solidFill>
                <a:latin typeface="Avenir" panose="02000503020000020003"/>
              </a:rPr>
              <a:t> </a:t>
            </a:r>
            <a:r>
              <a:rPr lang="en-US" sz="2000" dirty="0" err="1">
                <a:solidFill>
                  <a:srgbClr val="7F7F7F"/>
                </a:solidFill>
                <a:latin typeface="Avenir" panose="02000503020000020003"/>
              </a:rPr>
              <a:t>ciljno</a:t>
            </a:r>
            <a:r>
              <a:rPr lang="en-US" sz="2000" dirty="0">
                <a:solidFill>
                  <a:srgbClr val="7F7F7F"/>
                </a:solidFill>
                <a:latin typeface="Avenir" panose="02000503020000020003"/>
              </a:rPr>
              <a:t> </a:t>
            </a:r>
            <a:r>
              <a:rPr lang="en-US" sz="2000" dirty="0" err="1">
                <a:solidFill>
                  <a:srgbClr val="7F7F7F"/>
                </a:solidFill>
                <a:latin typeface="Avenir" panose="02000503020000020003"/>
              </a:rPr>
              <a:t>stanje</a:t>
            </a:r>
            <a:r>
              <a:rPr lang="en-US" sz="2000" dirty="0">
                <a:solidFill>
                  <a:srgbClr val="7F7F7F"/>
                </a:solidFill>
                <a:latin typeface="Avenir" panose="02000503020000020003"/>
              </a:rPr>
              <a:t> in z </a:t>
            </a:r>
            <a:r>
              <a:rPr lang="en-US" sz="2000" dirty="0" err="1">
                <a:solidFill>
                  <a:srgbClr val="7F7F7F"/>
                </a:solidFill>
                <a:latin typeface="Avenir" panose="02000503020000020003"/>
              </a:rPr>
              <a:t>njim</a:t>
            </a:r>
            <a:r>
              <a:rPr lang="en-US" sz="2000" dirty="0">
                <a:solidFill>
                  <a:srgbClr val="7F7F7F"/>
                </a:solidFill>
                <a:latin typeface="Avenir" panose="02000503020000020003"/>
              </a:rPr>
              <a:t> </a:t>
            </a:r>
            <a:r>
              <a:rPr lang="en-US" sz="2000" dirty="0" err="1">
                <a:solidFill>
                  <a:srgbClr val="7F7F7F"/>
                </a:solidFill>
                <a:latin typeface="Avenir" panose="02000503020000020003"/>
              </a:rPr>
              <a:t>povezane</a:t>
            </a:r>
            <a:r>
              <a:rPr lang="en-US" sz="2000" dirty="0">
                <a:solidFill>
                  <a:srgbClr val="7F7F7F"/>
                </a:solidFill>
                <a:latin typeface="Avenir" panose="02000503020000020003"/>
              </a:rPr>
              <a:t> </a:t>
            </a:r>
            <a:r>
              <a:rPr lang="en-US" sz="2000" dirty="0" err="1">
                <a:solidFill>
                  <a:srgbClr val="7F7F7F"/>
                </a:solidFill>
                <a:latin typeface="Avenir" panose="02000503020000020003"/>
              </a:rPr>
              <a:t>zmogljivosti</a:t>
            </a:r>
            <a:r>
              <a:rPr lang="en-US" sz="2000" dirty="0">
                <a:solidFill>
                  <a:srgbClr val="7F7F7F"/>
                </a:solidFill>
                <a:latin typeface="Avenir" panose="02000503020000020003"/>
              </a:rPr>
              <a:t>, ki </a:t>
            </a:r>
            <a:r>
              <a:rPr lang="en-US" sz="2000" dirty="0" err="1">
                <a:solidFill>
                  <a:srgbClr val="7F7F7F"/>
                </a:solidFill>
                <a:latin typeface="Avenir" panose="02000503020000020003"/>
              </a:rPr>
              <a:t>jih</a:t>
            </a:r>
            <a:r>
              <a:rPr lang="en-US" sz="2000" dirty="0">
                <a:solidFill>
                  <a:srgbClr val="7F7F7F"/>
                </a:solidFill>
                <a:latin typeface="Avenir" panose="02000503020000020003"/>
              </a:rPr>
              <a:t> </a:t>
            </a:r>
            <a:r>
              <a:rPr lang="en-US" sz="2000" dirty="0" err="1">
                <a:solidFill>
                  <a:srgbClr val="7F7F7F"/>
                </a:solidFill>
                <a:latin typeface="Avenir" panose="02000503020000020003"/>
              </a:rPr>
              <a:t>želijo</a:t>
            </a:r>
            <a:r>
              <a:rPr lang="en-US" sz="2000" dirty="0">
                <a:solidFill>
                  <a:srgbClr val="7F7F7F"/>
                </a:solidFill>
                <a:latin typeface="Avenir" panose="02000503020000020003"/>
              </a:rPr>
              <a:t> </a:t>
            </a:r>
            <a:r>
              <a:rPr lang="en-US" sz="2000" dirty="0" err="1">
                <a:solidFill>
                  <a:srgbClr val="7F7F7F"/>
                </a:solidFill>
                <a:latin typeface="Avenir" panose="02000503020000020003"/>
              </a:rPr>
              <a:t>doseči</a:t>
            </a:r>
            <a:r>
              <a:rPr lang="en-US" sz="2000" dirty="0">
                <a:solidFill>
                  <a:srgbClr val="7F7F7F"/>
                </a:solidFill>
                <a:latin typeface="Avenir" panose="02000503020000020003"/>
              </a:rPr>
              <a:t>. Na </a:t>
            </a:r>
            <a:r>
              <a:rPr lang="en-US" sz="2000" dirty="0" err="1">
                <a:solidFill>
                  <a:srgbClr val="7F7F7F"/>
                </a:solidFill>
                <a:latin typeface="Avenir" panose="02000503020000020003"/>
              </a:rPr>
              <a:t>koncu</a:t>
            </a:r>
            <a:r>
              <a:rPr lang="en-US" sz="2000" dirty="0">
                <a:solidFill>
                  <a:srgbClr val="7F7F7F"/>
                </a:solidFill>
                <a:latin typeface="Avenir" panose="02000503020000020003"/>
              </a:rPr>
              <a:t> se </a:t>
            </a:r>
            <a:r>
              <a:rPr lang="en-US" sz="2000" dirty="0" err="1">
                <a:solidFill>
                  <a:srgbClr val="7F7F7F"/>
                </a:solidFill>
                <a:latin typeface="Avenir" panose="02000503020000020003"/>
              </a:rPr>
              <a:t>ustvari</a:t>
            </a:r>
            <a:r>
              <a:rPr lang="en-US" sz="2000" dirty="0">
                <a:solidFill>
                  <a:srgbClr val="7F7F7F"/>
                </a:solidFill>
                <a:latin typeface="Avenir" panose="02000503020000020003"/>
              </a:rPr>
              <a:t> </a:t>
            </a:r>
            <a:r>
              <a:rPr lang="en-US" sz="2000" dirty="0" err="1">
                <a:solidFill>
                  <a:srgbClr val="7F7F7F"/>
                </a:solidFill>
                <a:latin typeface="Avenir" panose="02000503020000020003"/>
              </a:rPr>
              <a:t>poročilo</a:t>
            </a:r>
            <a:r>
              <a:rPr lang="en-US" sz="2000" dirty="0">
                <a:solidFill>
                  <a:srgbClr val="7F7F7F"/>
                </a:solidFill>
                <a:latin typeface="Avenir" panose="02000503020000020003"/>
              </a:rPr>
              <a:t>, ki </a:t>
            </a:r>
            <a:r>
              <a:rPr lang="en-US" sz="2000" dirty="0" err="1">
                <a:solidFill>
                  <a:srgbClr val="7F7F7F"/>
                </a:solidFill>
                <a:latin typeface="Avenir" panose="02000503020000020003"/>
              </a:rPr>
              <a:t>prikazuje</a:t>
            </a:r>
            <a:r>
              <a:rPr lang="en-US" sz="2000" dirty="0">
                <a:solidFill>
                  <a:srgbClr val="7F7F7F"/>
                </a:solidFill>
                <a:latin typeface="Avenir" panose="02000503020000020003"/>
              </a:rPr>
              <a:t> </a:t>
            </a:r>
            <a:r>
              <a:rPr lang="en-US" sz="2000" dirty="0" err="1">
                <a:solidFill>
                  <a:srgbClr val="7F7F7F"/>
                </a:solidFill>
                <a:latin typeface="Avenir" panose="02000503020000020003"/>
              </a:rPr>
              <a:t>razliko</a:t>
            </a:r>
            <a:r>
              <a:rPr lang="en-US" sz="2000" dirty="0">
                <a:solidFill>
                  <a:srgbClr val="7F7F7F"/>
                </a:solidFill>
                <a:latin typeface="Avenir" panose="02000503020000020003"/>
              </a:rPr>
              <a:t> med </a:t>
            </a:r>
            <a:r>
              <a:rPr lang="en-US" sz="2000" dirty="0" err="1">
                <a:solidFill>
                  <a:srgbClr val="7F7F7F"/>
                </a:solidFill>
                <a:latin typeface="Avenir" panose="02000503020000020003"/>
              </a:rPr>
              <a:t>trenutnim</a:t>
            </a:r>
            <a:r>
              <a:rPr lang="en-US" sz="2000" dirty="0">
                <a:solidFill>
                  <a:srgbClr val="7F7F7F"/>
                </a:solidFill>
                <a:latin typeface="Avenir" panose="02000503020000020003"/>
              </a:rPr>
              <a:t> in </a:t>
            </a:r>
            <a:r>
              <a:rPr lang="en-US" sz="2000" dirty="0" err="1">
                <a:solidFill>
                  <a:srgbClr val="7F7F7F"/>
                </a:solidFill>
                <a:latin typeface="Avenir" panose="02000503020000020003"/>
              </a:rPr>
              <a:t>ciljnim</a:t>
            </a:r>
            <a:r>
              <a:rPr lang="en-US" sz="2000" dirty="0">
                <a:solidFill>
                  <a:srgbClr val="7F7F7F"/>
                </a:solidFill>
                <a:latin typeface="Avenir" panose="02000503020000020003"/>
              </a:rPr>
              <a:t> </a:t>
            </a:r>
            <a:r>
              <a:rPr lang="en-US" sz="2000" dirty="0" err="1">
                <a:solidFill>
                  <a:srgbClr val="7F7F7F"/>
                </a:solidFill>
                <a:latin typeface="Avenir" panose="02000503020000020003"/>
              </a:rPr>
              <a:t>stanjem</a:t>
            </a:r>
            <a:r>
              <a:rPr lang="en-US" sz="2000" dirty="0">
                <a:solidFill>
                  <a:srgbClr val="7F7F7F"/>
                </a:solidFill>
                <a:latin typeface="Avenir" panose="02000503020000020003"/>
              </a:rPr>
              <a:t> </a:t>
            </a:r>
            <a:r>
              <a:rPr lang="en-US" sz="2000" dirty="0" err="1">
                <a:solidFill>
                  <a:srgbClr val="7F7F7F"/>
                </a:solidFill>
                <a:latin typeface="Avenir" panose="02000503020000020003"/>
              </a:rPr>
              <a:t>ter</a:t>
            </a:r>
            <a:r>
              <a:rPr lang="en-US" sz="2000" dirty="0">
                <a:solidFill>
                  <a:srgbClr val="7F7F7F"/>
                </a:solidFill>
                <a:latin typeface="Avenir" panose="02000503020000020003"/>
              </a:rPr>
              <a:t> </a:t>
            </a:r>
            <a:r>
              <a:rPr lang="en-US" sz="2000" dirty="0" err="1">
                <a:solidFill>
                  <a:srgbClr val="7F7F7F"/>
                </a:solidFill>
                <a:latin typeface="Avenir" panose="02000503020000020003"/>
              </a:rPr>
              <a:t>priporočene</a:t>
            </a:r>
            <a:r>
              <a:rPr lang="en-US" sz="2000" dirty="0">
                <a:solidFill>
                  <a:srgbClr val="7F7F7F"/>
                </a:solidFill>
                <a:latin typeface="Avenir" panose="02000503020000020003"/>
              </a:rPr>
              <a:t> </a:t>
            </a:r>
            <a:r>
              <a:rPr lang="en-US" sz="2000" dirty="0" err="1">
                <a:solidFill>
                  <a:srgbClr val="7F7F7F"/>
                </a:solidFill>
                <a:latin typeface="Avenir" panose="02000503020000020003"/>
              </a:rPr>
              <a:t>izdelke</a:t>
            </a:r>
            <a:r>
              <a:rPr lang="en-US" sz="2000" dirty="0">
                <a:solidFill>
                  <a:srgbClr val="7F7F7F"/>
                </a:solidFill>
                <a:latin typeface="Avenir" panose="02000503020000020003"/>
              </a:rPr>
              <a:t> </a:t>
            </a:r>
            <a:r>
              <a:rPr lang="en-US" sz="2000" dirty="0" err="1">
                <a:solidFill>
                  <a:srgbClr val="7F7F7F"/>
                </a:solidFill>
                <a:latin typeface="Avenir" panose="02000503020000020003"/>
              </a:rPr>
              <a:t>ali</a:t>
            </a:r>
            <a:r>
              <a:rPr lang="en-US" sz="2000" dirty="0">
                <a:solidFill>
                  <a:srgbClr val="7F7F7F"/>
                </a:solidFill>
                <a:latin typeface="Avenir" panose="02000503020000020003"/>
              </a:rPr>
              <a:t> </a:t>
            </a:r>
            <a:r>
              <a:rPr lang="en-US" sz="2000" dirty="0" err="1">
                <a:solidFill>
                  <a:srgbClr val="7F7F7F"/>
                </a:solidFill>
                <a:latin typeface="Avenir" panose="02000503020000020003"/>
              </a:rPr>
              <a:t>rešitve</a:t>
            </a:r>
            <a:r>
              <a:rPr lang="en-US" sz="2000" dirty="0">
                <a:solidFill>
                  <a:srgbClr val="7F7F7F"/>
                </a:solidFill>
                <a:latin typeface="Avenir" panose="02000503020000020003"/>
              </a:rPr>
              <a:t>, ki </a:t>
            </a:r>
            <a:r>
              <a:rPr lang="en-US" sz="2000" dirty="0" err="1">
                <a:solidFill>
                  <a:srgbClr val="7F7F7F"/>
                </a:solidFill>
                <a:latin typeface="Avenir" panose="02000503020000020003"/>
              </a:rPr>
              <a:t>pomagajo</a:t>
            </a:r>
            <a:r>
              <a:rPr lang="en-US" sz="2000" dirty="0">
                <a:solidFill>
                  <a:srgbClr val="7F7F7F"/>
                </a:solidFill>
                <a:latin typeface="Avenir" panose="02000503020000020003"/>
              </a:rPr>
              <a:t> </a:t>
            </a:r>
            <a:r>
              <a:rPr lang="en-US" sz="2000" dirty="0" err="1">
                <a:solidFill>
                  <a:srgbClr val="7F7F7F"/>
                </a:solidFill>
                <a:latin typeface="Avenir" panose="02000503020000020003"/>
              </a:rPr>
              <a:t>izpolniti</a:t>
            </a:r>
            <a:r>
              <a:rPr lang="en-US" sz="2000" dirty="0">
                <a:solidFill>
                  <a:srgbClr val="7F7F7F"/>
                </a:solidFill>
                <a:latin typeface="Avenir" panose="02000503020000020003"/>
              </a:rPr>
              <a:t> </a:t>
            </a:r>
            <a:r>
              <a:rPr lang="en-US" sz="2000" dirty="0" err="1">
                <a:solidFill>
                  <a:srgbClr val="7F7F7F"/>
                </a:solidFill>
                <a:latin typeface="Avenir" panose="02000503020000020003"/>
              </a:rPr>
              <a:t>želene</a:t>
            </a:r>
            <a:r>
              <a:rPr lang="en-US" sz="2000" dirty="0">
                <a:solidFill>
                  <a:srgbClr val="7F7F7F"/>
                </a:solidFill>
                <a:latin typeface="Avenir" panose="02000503020000020003"/>
              </a:rPr>
              <a:t> </a:t>
            </a:r>
            <a:r>
              <a:rPr lang="en-US" sz="2000" dirty="0" err="1">
                <a:solidFill>
                  <a:srgbClr val="7F7F7F"/>
                </a:solidFill>
                <a:latin typeface="Avenir" panose="02000503020000020003"/>
              </a:rPr>
              <a:t>zmogljivosti</a:t>
            </a:r>
            <a:r>
              <a:rPr lang="en-US" sz="2000" dirty="0">
                <a:solidFill>
                  <a:srgbClr val="7F7F7F"/>
                </a:solidFill>
                <a:latin typeface="Avenir" panose="02000503020000020003"/>
              </a:rPr>
              <a:t>. </a:t>
            </a:r>
            <a:r>
              <a:rPr lang="sl-SI" sz="2000" dirty="0">
                <a:solidFill>
                  <a:srgbClr val="7F7F7F"/>
                </a:solidFill>
                <a:latin typeface="Avenir" panose="02000503020000020003"/>
              </a:rPr>
              <a:t>(</a:t>
            </a:r>
            <a:r>
              <a:rPr lang="sl-SI" sz="2000" dirty="0">
                <a:solidFill>
                  <a:srgbClr val="7F7F7F"/>
                </a:solidFill>
                <a:latin typeface="Avenir" panose="02000503020000020003"/>
                <a:hlinkClick r:id="rId2"/>
              </a:rPr>
              <a:t>Več</a:t>
            </a:r>
            <a:r>
              <a:rPr lang="en-US" sz="2000" dirty="0">
                <a:solidFill>
                  <a:srgbClr val="7F7F7F"/>
                </a:solidFill>
                <a:latin typeface="Avenir" panose="02000503020000020003"/>
              </a:rPr>
              <a:t>)</a:t>
            </a:r>
          </a:p>
          <a:p>
            <a:pPr marL="0" indent="0">
              <a:lnSpc>
                <a:spcPct val="100000"/>
              </a:lnSpc>
              <a:spcBef>
                <a:spcPts val="0"/>
              </a:spcBef>
              <a:buClr>
                <a:srgbClr val="7F7F7F"/>
              </a:buClr>
              <a:buSzPts val="1200"/>
              <a:buFont typeface="Arial" panose="020B0604020202020204" pitchFamily="34" charset="0"/>
              <a:buNone/>
            </a:pPr>
            <a:endParaRPr lang="en-US" sz="1800" dirty="0"/>
          </a:p>
        </p:txBody>
      </p:sp>
      <p:pic>
        <p:nvPicPr>
          <p:cNvPr id="10" name="Google Shape;657;p57">
            <a:extLst>
              <a:ext uri="{FF2B5EF4-FFF2-40B4-BE49-F238E27FC236}">
                <a16:creationId xmlns:a16="http://schemas.microsoft.com/office/drawing/2014/main" id="{C4C89675-909C-4AF7-9A03-8186F4A860D2}"/>
              </a:ext>
            </a:extLst>
          </p:cNvPr>
          <p:cNvPicPr preferRelativeResize="0"/>
          <p:nvPr/>
        </p:nvPicPr>
        <p:blipFill>
          <a:blip r:embed="rId3" cstate="print">
            <a:alphaModFix/>
          </a:blip>
          <a:stretch>
            <a:fillRect/>
          </a:stretch>
        </p:blipFill>
        <p:spPr>
          <a:xfrm>
            <a:off x="1552259" y="1774290"/>
            <a:ext cx="3861953" cy="3309420"/>
          </a:xfrm>
          <a:prstGeom prst="rect">
            <a:avLst/>
          </a:prstGeom>
          <a:noFill/>
          <a:ln>
            <a:noFill/>
          </a:ln>
        </p:spPr>
      </p:pic>
    </p:spTree>
    <p:extLst>
      <p:ext uri="{BB962C8B-B14F-4D97-AF65-F5344CB8AC3E}">
        <p14:creationId xmlns:p14="http://schemas.microsoft.com/office/powerpoint/2010/main" val="1601924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612ABF-EB47-4863-AF33-73EA745E5988}"/>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41627" b="18713"/>
          <a:stretch/>
        </p:blipFill>
        <p:spPr>
          <a:xfrm>
            <a:off x="0" y="1"/>
            <a:ext cx="12192002" cy="3429000"/>
          </a:xfrm>
        </p:spPr>
      </p:pic>
      <p:sp>
        <p:nvSpPr>
          <p:cNvPr id="3" name="Slide Number Placeholder 2">
            <a:extLst>
              <a:ext uri="{FF2B5EF4-FFF2-40B4-BE49-F238E27FC236}">
                <a16:creationId xmlns:a16="http://schemas.microsoft.com/office/drawing/2014/main" id="{71E70514-4B7B-4549-A9F1-DAC13454B17A}"/>
              </a:ext>
            </a:extLst>
          </p:cNvPr>
          <p:cNvSpPr>
            <a:spLocks noGrp="1"/>
          </p:cNvSpPr>
          <p:nvPr>
            <p:ph type="sldNum" sz="quarter" idx="14"/>
          </p:nvPr>
        </p:nvSpPr>
        <p:spPr/>
        <p:txBody>
          <a:bodyPr/>
          <a:lstStyle/>
          <a:p>
            <a:fld id="{9C527BFA-2C0E-4CEC-B6A5-913A56FEF4B4}" type="slidenum">
              <a:rPr lang="fr-CA" dirty="0" smtClean="0"/>
              <a:pPr/>
              <a:t>45</a:t>
            </a:fld>
            <a:endParaRPr lang="fr-CA" dirty="0"/>
          </a:p>
        </p:txBody>
      </p:sp>
      <p:sp>
        <p:nvSpPr>
          <p:cNvPr id="4" name="Text Placeholder 3">
            <a:extLst>
              <a:ext uri="{FF2B5EF4-FFF2-40B4-BE49-F238E27FC236}">
                <a16:creationId xmlns:a16="http://schemas.microsoft.com/office/drawing/2014/main" id="{5F172D17-C9C3-424F-8556-7B47CFB3EB0E}"/>
              </a:ext>
            </a:extLst>
          </p:cNvPr>
          <p:cNvSpPr>
            <a:spLocks noGrp="1"/>
          </p:cNvSpPr>
          <p:nvPr>
            <p:ph type="body" sz="quarter" idx="15"/>
          </p:nvPr>
        </p:nvSpPr>
        <p:spPr>
          <a:xfrm>
            <a:off x="0" y="2797473"/>
            <a:ext cx="2819401" cy="631527"/>
          </a:xfrm>
        </p:spPr>
        <p:txBody>
          <a:bodyPr/>
          <a:lstStyle/>
          <a:p>
            <a:r>
              <a:rPr lang="en-US" dirty="0"/>
              <a:t>Reference</a:t>
            </a:r>
          </a:p>
          <a:p>
            <a:endParaRPr lang="el-GR" dirty="0"/>
          </a:p>
        </p:txBody>
      </p:sp>
      <p:sp>
        <p:nvSpPr>
          <p:cNvPr id="8" name="Google Shape;665;p58">
            <a:extLst>
              <a:ext uri="{FF2B5EF4-FFF2-40B4-BE49-F238E27FC236}">
                <a16:creationId xmlns:a16="http://schemas.microsoft.com/office/drawing/2014/main" id="{8CE1B496-B0B2-4779-B1F3-EA5BD317466A}"/>
              </a:ext>
            </a:extLst>
          </p:cNvPr>
          <p:cNvSpPr txBox="1">
            <a:spLocks/>
          </p:cNvSpPr>
          <p:nvPr/>
        </p:nvSpPr>
        <p:spPr>
          <a:xfrm>
            <a:off x="0" y="3291840"/>
            <a:ext cx="12117560" cy="360806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latin typeface="Avenir" panose="02000503020000020003"/>
              </a:rPr>
              <a:t>World Tourism Organization: https://www.unwto.org/</a:t>
            </a:r>
          </a:p>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latin typeface="Avenir" panose="02000503020000020003"/>
              </a:rPr>
              <a:t>Wonderful Copenhagen, </a:t>
            </a:r>
            <a:r>
              <a:rPr lang="en-GB" sz="1400" dirty="0" err="1">
                <a:solidFill>
                  <a:srgbClr val="7F7F7F"/>
                </a:solidFill>
                <a:latin typeface="Avenir" panose="02000503020000020003"/>
              </a:rPr>
              <a:t>Localhood</a:t>
            </a:r>
            <a:r>
              <a:rPr lang="en-GB" sz="1400" dirty="0">
                <a:solidFill>
                  <a:srgbClr val="7F7F7F"/>
                </a:solidFill>
                <a:latin typeface="Avenir" panose="02000503020000020003"/>
              </a:rPr>
              <a:t> for everyone marketing strategy 2020, https://cutt.ly/knTzwmK  </a:t>
            </a:r>
          </a:p>
          <a:p>
            <a:pPr marL="457200" indent="-304800">
              <a:lnSpc>
                <a:spcPct val="100000"/>
              </a:lnSpc>
              <a:spcBef>
                <a:spcPts val="0"/>
              </a:spcBef>
              <a:buClr>
                <a:srgbClr val="FBE000"/>
              </a:buClr>
              <a:buSzPts val="1200"/>
              <a:buFont typeface="Arial" panose="020B0604020202020204" pitchFamily="34" charset="0"/>
              <a:buChar char="●"/>
            </a:pPr>
            <a:r>
              <a:rPr lang="en-GB" sz="1400" dirty="0" err="1">
                <a:solidFill>
                  <a:srgbClr val="7F7F7F"/>
                </a:solidFill>
                <a:latin typeface="Avenir" panose="02000503020000020003"/>
              </a:rPr>
              <a:t>Artshub</a:t>
            </a:r>
            <a:r>
              <a:rPr lang="en-GB" sz="1400" dirty="0">
                <a:solidFill>
                  <a:srgbClr val="7F7F7F"/>
                </a:solidFill>
                <a:latin typeface="Avenir" panose="02000503020000020003"/>
              </a:rPr>
              <a:t> 2018, Feeling the impact of cultural tourism beyond the majors, https://cutt.ly/3nTl7zr </a:t>
            </a:r>
          </a:p>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latin typeface="Avenir" panose="02000503020000020003"/>
              </a:rPr>
              <a:t>Peak + Skift 2014, The Rise of Experiential Travel, https://cutt.ly/WnTczBa </a:t>
            </a:r>
          </a:p>
          <a:p>
            <a:pPr marL="457200" indent="-304800">
              <a:lnSpc>
                <a:spcPct val="100000"/>
              </a:lnSpc>
              <a:spcBef>
                <a:spcPts val="0"/>
              </a:spcBef>
              <a:buClr>
                <a:srgbClr val="FBE000"/>
              </a:buClr>
              <a:buSzPts val="1200"/>
              <a:buFont typeface="Arial" panose="020B0604020202020204" pitchFamily="34" charset="0"/>
              <a:buChar char="●"/>
            </a:pPr>
            <a:r>
              <a:rPr lang="en-GB" sz="1400" dirty="0" err="1">
                <a:solidFill>
                  <a:srgbClr val="7F7F7F"/>
                </a:solidFill>
                <a:latin typeface="Avenir" panose="02000503020000020003"/>
              </a:rPr>
              <a:t>Tripadvisor</a:t>
            </a:r>
            <a:r>
              <a:rPr lang="en-GB" sz="1400" dirty="0">
                <a:solidFill>
                  <a:srgbClr val="7F7F7F"/>
                </a:solidFill>
                <a:latin typeface="Avenir" panose="02000503020000020003"/>
              </a:rPr>
              <a:t>, 2019 Experiential Travel Trends: New Skills, Health &amp; Wellness, Family Activities Come Into Focus, https://cutt.ly/4nTc8MU</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Chen (2021), How Digital Asset Management Supports Museums’ Missions, </a:t>
            </a:r>
            <a:r>
              <a:rPr lang="en-US" sz="1400" u="sng" dirty="0">
                <a:solidFill>
                  <a:srgbClr val="7F7F7F"/>
                </a:solidFill>
                <a:latin typeface="Avenir" panose="02000503020000020003"/>
                <a:hlinkClick r:id="rId3">
                  <a:extLst>
                    <a:ext uri="{A12FA001-AC4F-418D-AE19-62706E023703}">
                      <ahyp:hlinkClr xmlns:ahyp="http://schemas.microsoft.com/office/drawing/2018/hyperlinkcolor" val="tx"/>
                    </a:ext>
                  </a:extLst>
                </a:hlinkClick>
              </a:rPr>
              <a:t>https://cutt.ly/EnTxXXB</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King et al. (2021), Digital Responses of UK Museum Exhibitions to the COVID-19 Crisis, March – June 2020, </a:t>
            </a:r>
            <a:r>
              <a:rPr lang="en-US" sz="1400" u="sng" dirty="0">
                <a:solidFill>
                  <a:srgbClr val="7F7F7F"/>
                </a:solidFill>
                <a:latin typeface="Avenir" panose="02000503020000020003"/>
                <a:hlinkClick r:id="rId4">
                  <a:extLst>
                    <a:ext uri="{A12FA001-AC4F-418D-AE19-62706E023703}">
                      <ahyp:hlinkClr xmlns:ahyp="http://schemas.microsoft.com/office/drawing/2018/hyperlinkcolor" val="tx"/>
                    </a:ext>
                  </a:extLst>
                </a:hlinkClick>
              </a:rPr>
              <a:t>https://cutt.ly/xnTxBb9</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Indigo (2021), Culture Restart Toolkit, </a:t>
            </a:r>
            <a:r>
              <a:rPr lang="en-US" sz="1400" u="sng" dirty="0">
                <a:solidFill>
                  <a:srgbClr val="7F7F7F"/>
                </a:solidFill>
                <a:latin typeface="Avenir" panose="02000503020000020003"/>
                <a:hlinkClick r:id="rId5">
                  <a:extLst>
                    <a:ext uri="{A12FA001-AC4F-418D-AE19-62706E023703}">
                      <ahyp:hlinkClr xmlns:ahyp="http://schemas.microsoft.com/office/drawing/2018/hyperlinkcolor" val="tx"/>
                    </a:ext>
                  </a:extLst>
                </a:hlinkClick>
              </a:rPr>
              <a:t>https://cutt.ly/rnTxNCC</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KEA (2021), Market Analysis of the Cultural and Creative Sectors in Europe, </a:t>
            </a:r>
            <a:r>
              <a:rPr lang="en-US" sz="1400" u="sng" dirty="0">
                <a:solidFill>
                  <a:srgbClr val="7F7F7F"/>
                </a:solidFill>
                <a:latin typeface="Avenir" panose="02000503020000020003"/>
                <a:hlinkClick r:id="rId6">
                  <a:extLst>
                    <a:ext uri="{A12FA001-AC4F-418D-AE19-62706E023703}">
                      <ahyp:hlinkClr xmlns:ahyp="http://schemas.microsoft.com/office/drawing/2018/hyperlinkcolor" val="tx"/>
                    </a:ext>
                  </a:extLst>
                </a:hlinkClick>
              </a:rPr>
              <a:t>https://cutt.ly/fnTx1kC</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Euromonitor (2021), New Strategies to Engage Millennials and Generation Z in Times of Uncertainty, </a:t>
            </a:r>
            <a:r>
              <a:rPr lang="en-US" sz="1400" u="sng" dirty="0">
                <a:solidFill>
                  <a:srgbClr val="7F7F7F"/>
                </a:solidFill>
                <a:latin typeface="Avenir" panose="02000503020000020003"/>
                <a:hlinkClick r:id="rId7">
                  <a:extLst>
                    <a:ext uri="{A12FA001-AC4F-418D-AE19-62706E023703}">
                      <ahyp:hlinkClr xmlns:ahyp="http://schemas.microsoft.com/office/drawing/2018/hyperlinkcolor" val="tx"/>
                    </a:ext>
                  </a:extLst>
                </a:hlinkClick>
              </a:rPr>
              <a:t>https://cutt.ly/1nTx20p</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CCD x </a:t>
            </a:r>
            <a:r>
              <a:rPr lang="en-US" sz="1400" dirty="0" err="1">
                <a:solidFill>
                  <a:srgbClr val="7F7F7F"/>
                </a:solidFill>
                <a:latin typeface="Avenir" panose="02000503020000020003"/>
              </a:rPr>
              <a:t>Smartify</a:t>
            </a:r>
            <a:r>
              <a:rPr lang="en-US" sz="1400" dirty="0">
                <a:solidFill>
                  <a:srgbClr val="7F7F7F"/>
                </a:solidFill>
                <a:latin typeface="Avenir" panose="02000503020000020003"/>
              </a:rPr>
              <a:t> (2021), The multi–platform museum: A planning toolkit, </a:t>
            </a:r>
            <a:r>
              <a:rPr lang="en-US" sz="1400" u="sng" dirty="0">
                <a:solidFill>
                  <a:srgbClr val="7F7F7F"/>
                </a:solidFill>
                <a:latin typeface="Avenir" panose="02000503020000020003"/>
                <a:hlinkClick r:id="rId8">
                  <a:extLst>
                    <a:ext uri="{A12FA001-AC4F-418D-AE19-62706E023703}">
                      <ahyp:hlinkClr xmlns:ahyp="http://schemas.microsoft.com/office/drawing/2018/hyperlinkcolor" val="tx"/>
                    </a:ext>
                  </a:extLst>
                </a:hlinkClick>
              </a:rPr>
              <a:t>https://cutt.ly/unTx3r7</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Observatory for Digital Innovation in Heritage &amp; Culture (2021), Extended Experience: la </a:t>
            </a:r>
            <a:r>
              <a:rPr lang="en-US" sz="1400" dirty="0" err="1">
                <a:solidFill>
                  <a:srgbClr val="7F7F7F"/>
                </a:solidFill>
                <a:latin typeface="Avenir" panose="02000503020000020003"/>
              </a:rPr>
              <a:t>sfida</a:t>
            </a:r>
            <a:r>
              <a:rPr lang="en-US" sz="1400" dirty="0">
                <a:solidFill>
                  <a:srgbClr val="7F7F7F"/>
                </a:solidFill>
                <a:latin typeface="Avenir" panose="02000503020000020003"/>
              </a:rPr>
              <a:t> per </a:t>
            </a:r>
            <a:r>
              <a:rPr lang="en-US" sz="1400" dirty="0" err="1">
                <a:solidFill>
                  <a:srgbClr val="7F7F7F"/>
                </a:solidFill>
                <a:latin typeface="Avenir" panose="02000503020000020003"/>
              </a:rPr>
              <a:t>l’ecosistema</a:t>
            </a:r>
            <a:r>
              <a:rPr lang="en-US" sz="1400" dirty="0">
                <a:solidFill>
                  <a:srgbClr val="7F7F7F"/>
                </a:solidFill>
                <a:latin typeface="Avenir" panose="02000503020000020003"/>
              </a:rPr>
              <a:t> </a:t>
            </a:r>
            <a:r>
              <a:rPr lang="en-US" sz="1400" dirty="0" err="1">
                <a:solidFill>
                  <a:srgbClr val="7F7F7F"/>
                </a:solidFill>
                <a:latin typeface="Avenir" panose="02000503020000020003"/>
              </a:rPr>
              <a:t>culturale</a:t>
            </a:r>
            <a:r>
              <a:rPr lang="en-US" sz="1400" dirty="0">
                <a:solidFill>
                  <a:srgbClr val="7F7F7F"/>
                </a:solidFill>
                <a:latin typeface="Avenir" panose="02000503020000020003"/>
              </a:rPr>
              <a:t>, </a:t>
            </a:r>
            <a:r>
              <a:rPr lang="en-US" sz="1400" u="sng" dirty="0">
                <a:solidFill>
                  <a:srgbClr val="7F7F7F"/>
                </a:solidFill>
                <a:latin typeface="Avenir" panose="02000503020000020003"/>
                <a:hlinkClick r:id="rId9">
                  <a:extLst>
                    <a:ext uri="{A12FA001-AC4F-418D-AE19-62706E023703}">
                      <ahyp:hlinkClr xmlns:ahyp="http://schemas.microsoft.com/office/drawing/2018/hyperlinkcolor" val="tx"/>
                    </a:ext>
                  </a:extLst>
                </a:hlinkClick>
              </a:rPr>
              <a:t>https://cutt.ly/vnTx4OY</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err="1">
                <a:solidFill>
                  <a:srgbClr val="7F7F7F"/>
                </a:solidFill>
                <a:latin typeface="Avenir" panose="02000503020000020003"/>
              </a:rPr>
              <a:t>Cuseum</a:t>
            </a:r>
            <a:r>
              <a:rPr lang="en-US" sz="1400" dirty="0">
                <a:solidFill>
                  <a:srgbClr val="7F7F7F"/>
                </a:solidFill>
                <a:latin typeface="Avenir" panose="02000503020000020003"/>
              </a:rPr>
              <a:t> (2021), The Impact of Virtual Programs on Revenue Generation for Cultural Organizations, </a:t>
            </a:r>
            <a:r>
              <a:rPr lang="en-US" sz="1400" u="sng" dirty="0">
                <a:solidFill>
                  <a:srgbClr val="7F7F7F"/>
                </a:solidFill>
                <a:latin typeface="Avenir" panose="02000503020000020003"/>
                <a:hlinkClick r:id="rId10">
                  <a:extLst>
                    <a:ext uri="{A12FA001-AC4F-418D-AE19-62706E023703}">
                      <ahyp:hlinkClr xmlns:ahyp="http://schemas.microsoft.com/office/drawing/2018/hyperlinkcolor" val="tx"/>
                    </a:ext>
                  </a:extLst>
                </a:hlinkClick>
              </a:rPr>
              <a:t>https://cutt.ly/XnTx7Mq</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Microsoft, Libraries and Museums Education Transformation Framework: </a:t>
            </a:r>
            <a:r>
              <a:rPr lang="en-US" sz="1400" u="sng" dirty="0">
                <a:solidFill>
                  <a:srgbClr val="7F7F7F"/>
                </a:solidFill>
                <a:latin typeface="Avenir" panose="02000503020000020003"/>
                <a:hlinkClick r:id="rId11">
                  <a:extLst>
                    <a:ext uri="{A12FA001-AC4F-418D-AE19-62706E023703}">
                      <ahyp:hlinkClr xmlns:ahyp="http://schemas.microsoft.com/office/drawing/2018/hyperlinkcolor" val="tx"/>
                    </a:ext>
                  </a:extLst>
                </a:hlinkClick>
              </a:rPr>
              <a:t>https://cutt.ly/cnTx6EI</a:t>
            </a:r>
            <a:r>
              <a:rPr lang="en-US" sz="1400" dirty="0">
                <a:solidFill>
                  <a:srgbClr val="7F7F7F"/>
                </a:solidFill>
                <a:latin typeface="Avenir" panose="02000503020000020003"/>
              </a:rPr>
              <a:t> </a:t>
            </a:r>
          </a:p>
        </p:txBody>
      </p:sp>
    </p:spTree>
    <p:extLst>
      <p:ext uri="{BB962C8B-B14F-4D97-AF65-F5344CB8AC3E}">
        <p14:creationId xmlns:p14="http://schemas.microsoft.com/office/powerpoint/2010/main" val="260658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p:txBody>
          <a:bodyPr/>
          <a:lstStyle/>
          <a:p>
            <a:pPr lvl="0">
              <a:spcBef>
                <a:spcPts val="0"/>
              </a:spcBef>
              <a:buClr>
                <a:schemeClr val="lt1"/>
              </a:buClr>
              <a:buSzPts val="4000"/>
            </a:pPr>
            <a:r>
              <a:rPr lang="sl-SI" sz="4000" dirty="0"/>
              <a:t>Predgovor</a:t>
            </a:r>
            <a:endParaRPr lang="en-US" sz="4000" dirty="0"/>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p:txBody>
          <a:bodyPr/>
          <a:lstStyle/>
          <a:p>
            <a:r>
              <a:rPr lang="en-US" sz="2800" dirty="0" err="1"/>
              <a:t>Projekt</a:t>
            </a:r>
            <a:r>
              <a:rPr lang="en-US" sz="2800" dirty="0"/>
              <a:t> INSITES in </a:t>
            </a:r>
            <a:r>
              <a:rPr lang="sl-SI" sz="2800" dirty="0"/>
              <a:t>namen</a:t>
            </a:r>
            <a:r>
              <a:rPr lang="en-US" sz="2800" dirty="0"/>
              <a:t> </a:t>
            </a:r>
            <a:r>
              <a:rPr lang="en-US" sz="2800" dirty="0" err="1"/>
              <a:t>tega</a:t>
            </a:r>
            <a:r>
              <a:rPr lang="en-US" sz="2800" dirty="0"/>
              <a:t> </a:t>
            </a:r>
            <a:r>
              <a:rPr lang="en-US" sz="2800" dirty="0" err="1"/>
              <a:t>vodnika</a:t>
            </a:r>
            <a:endParaRPr lang="en-US" sz="2800" dirty="0"/>
          </a:p>
          <a:p>
            <a:endParaRPr lang="en-US"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5288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house on a hill&#10;&#10;Description automatically generated with low confidence">
            <a:extLst>
              <a:ext uri="{FF2B5EF4-FFF2-40B4-BE49-F238E27FC236}">
                <a16:creationId xmlns:a16="http://schemas.microsoft.com/office/drawing/2014/main" id="{8EC953D4-BFB0-4E47-9BAB-6CB4508FA30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29939" b="29939"/>
          <a:stretch/>
        </p:blipFill>
        <p:spPr>
          <a:xfrm>
            <a:off x="-1" y="-266699"/>
            <a:ext cx="12192000" cy="3428999"/>
          </a:xfrm>
        </p:spPr>
      </p:pic>
      <p:sp>
        <p:nvSpPr>
          <p:cNvPr id="6" name="Rectangle 5">
            <a:extLst>
              <a:ext uri="{FF2B5EF4-FFF2-40B4-BE49-F238E27FC236}">
                <a16:creationId xmlns:a16="http://schemas.microsoft.com/office/drawing/2014/main" id="{78382EA4-8CA0-44E0-B5A4-90E94CF50727}"/>
              </a:ext>
            </a:extLst>
          </p:cNvPr>
          <p:cNvSpPr/>
          <p:nvPr/>
        </p:nvSpPr>
        <p:spPr>
          <a:xfrm>
            <a:off x="153648" y="3275045"/>
            <a:ext cx="11884701" cy="3046988"/>
          </a:xfrm>
          <a:prstGeom prst="rect">
            <a:avLst/>
          </a:prstGeom>
        </p:spPr>
        <p:txBody>
          <a:bodyPr wrap="square">
            <a:spAutoFit/>
          </a:bodyPr>
          <a:lstStyle/>
          <a:p>
            <a:pPr lvl="0" algn="just">
              <a:buClr>
                <a:schemeClr val="dk1"/>
              </a:buClr>
              <a:buSzPts val="1100"/>
            </a:pPr>
            <a:r>
              <a:rPr lang="en-US" sz="2400" dirty="0">
                <a:solidFill>
                  <a:srgbClr val="E43794"/>
                </a:solidFill>
                <a:latin typeface="Avenir" panose="02000503020000020003"/>
              </a:rPr>
              <a:t>INSITES to digital heritage</a:t>
            </a:r>
            <a:r>
              <a:rPr lang="en-US" sz="2400" dirty="0">
                <a:solidFill>
                  <a:srgbClr val="7F7F7F"/>
                </a:solidFill>
                <a:latin typeface="Avenir" panose="02000503020000020003"/>
              </a:rPr>
              <a:t> je </a:t>
            </a:r>
            <a:r>
              <a:rPr lang="en-US" sz="2400" dirty="0" err="1">
                <a:solidFill>
                  <a:srgbClr val="7F7F7F"/>
                </a:solidFill>
                <a:latin typeface="Avenir" panose="02000503020000020003"/>
              </a:rPr>
              <a:t>projekt</a:t>
            </a:r>
            <a:r>
              <a:rPr lang="en-US" sz="2400" dirty="0">
                <a:solidFill>
                  <a:srgbClr val="7F7F7F"/>
                </a:solidFill>
                <a:latin typeface="Avenir" panose="02000503020000020003"/>
              </a:rPr>
              <a:t>, ki ga </a:t>
            </a:r>
            <a:r>
              <a:rPr lang="en-US" sz="2400" dirty="0" err="1">
                <a:solidFill>
                  <a:srgbClr val="7F7F7F"/>
                </a:solidFill>
                <a:latin typeface="Avenir" panose="02000503020000020003"/>
              </a:rPr>
              <a:t>financira</a:t>
            </a:r>
            <a:r>
              <a:rPr lang="en-US" sz="2400" dirty="0">
                <a:solidFill>
                  <a:srgbClr val="7F7F7F"/>
                </a:solidFill>
                <a:latin typeface="Avenir" panose="02000503020000020003"/>
              </a:rPr>
              <a:t> Erasmus+ z </a:t>
            </a:r>
            <a:r>
              <a:rPr lang="en-US" sz="2400" dirty="0" err="1">
                <a:solidFill>
                  <a:srgbClr val="7F7F7F"/>
                </a:solidFill>
                <a:latin typeface="Avenir" panose="02000503020000020003"/>
              </a:rPr>
              <a:t>mednarodnim</a:t>
            </a:r>
            <a:r>
              <a:rPr lang="en-US" sz="2400" dirty="0">
                <a:solidFill>
                  <a:srgbClr val="7F7F7F"/>
                </a:solidFill>
                <a:latin typeface="Avenir" panose="02000503020000020003"/>
              </a:rPr>
              <a:t> </a:t>
            </a:r>
            <a:r>
              <a:rPr lang="en-US" sz="2400" dirty="0" err="1">
                <a:solidFill>
                  <a:srgbClr val="7F7F7F"/>
                </a:solidFill>
                <a:latin typeface="Avenir" panose="02000503020000020003"/>
              </a:rPr>
              <a:t>partnerstvom</a:t>
            </a:r>
            <a:r>
              <a:rPr lang="en-US" sz="2400" dirty="0">
                <a:solidFill>
                  <a:srgbClr val="7F7F7F"/>
                </a:solidFill>
                <a:latin typeface="Avenir" panose="02000503020000020003"/>
              </a:rPr>
              <a:t> </a:t>
            </a:r>
            <a:r>
              <a:rPr lang="en-US" sz="2400" dirty="0" err="1">
                <a:solidFill>
                  <a:srgbClr val="7F7F7F"/>
                </a:solidFill>
                <a:latin typeface="Avenir" panose="02000503020000020003"/>
              </a:rPr>
              <a:t>iz</a:t>
            </a:r>
            <a:r>
              <a:rPr lang="en-US" sz="2400" dirty="0">
                <a:solidFill>
                  <a:srgbClr val="7F7F7F"/>
                </a:solidFill>
                <a:latin typeface="Avenir" panose="02000503020000020003"/>
              </a:rPr>
              <a:t> </a:t>
            </a:r>
            <a:r>
              <a:rPr lang="en-US" sz="2400" dirty="0" err="1">
                <a:solidFill>
                  <a:srgbClr val="7F7F7F"/>
                </a:solidFill>
                <a:latin typeface="Avenir" panose="02000503020000020003"/>
              </a:rPr>
              <a:t>sedmih</a:t>
            </a:r>
            <a:r>
              <a:rPr lang="en-US" sz="2400" dirty="0">
                <a:solidFill>
                  <a:srgbClr val="7F7F7F"/>
                </a:solidFill>
                <a:latin typeface="Avenir" panose="02000503020000020003"/>
              </a:rPr>
              <a:t> </a:t>
            </a:r>
            <a:r>
              <a:rPr lang="en-US" sz="2400" dirty="0" err="1">
                <a:solidFill>
                  <a:srgbClr val="7F7F7F"/>
                </a:solidFill>
                <a:latin typeface="Avenir" panose="02000503020000020003"/>
              </a:rPr>
              <a:t>držav</a:t>
            </a:r>
            <a:r>
              <a:rPr lang="en-US" sz="2400" dirty="0">
                <a:solidFill>
                  <a:srgbClr val="7F7F7F"/>
                </a:solidFill>
                <a:latin typeface="Avenir" panose="02000503020000020003"/>
              </a:rPr>
              <a:t>: Banbridge District Enterprises (</a:t>
            </a:r>
            <a:r>
              <a:rPr lang="en-US" sz="2400" dirty="0" err="1">
                <a:solidFill>
                  <a:srgbClr val="7F7F7F"/>
                </a:solidFill>
                <a:latin typeface="Avenir" panose="02000503020000020003"/>
              </a:rPr>
              <a:t>Združeno</a:t>
            </a:r>
            <a:r>
              <a:rPr lang="en-US" sz="2400" dirty="0">
                <a:solidFill>
                  <a:srgbClr val="7F7F7F"/>
                </a:solidFill>
                <a:latin typeface="Avenir" panose="02000503020000020003"/>
              </a:rPr>
              <a:t> </a:t>
            </a:r>
            <a:r>
              <a:rPr lang="en-US" sz="2400" dirty="0" err="1">
                <a:solidFill>
                  <a:srgbClr val="7F7F7F"/>
                </a:solidFill>
                <a:latin typeface="Avenir" panose="02000503020000020003"/>
              </a:rPr>
              <a:t>kraljestvo</a:t>
            </a:r>
            <a:r>
              <a:rPr lang="en-US" sz="2400" dirty="0">
                <a:solidFill>
                  <a:srgbClr val="7F7F7F"/>
                </a:solidFill>
                <a:latin typeface="Avenir" panose="02000503020000020003"/>
              </a:rPr>
              <a:t>), Momentum (</a:t>
            </a:r>
            <a:r>
              <a:rPr lang="en-US" sz="2400" dirty="0" err="1">
                <a:solidFill>
                  <a:srgbClr val="7F7F7F"/>
                </a:solidFill>
                <a:latin typeface="Avenir" panose="02000503020000020003"/>
              </a:rPr>
              <a:t>Irska</a:t>
            </a:r>
            <a:r>
              <a:rPr lang="en-US" sz="2400" dirty="0">
                <a:solidFill>
                  <a:srgbClr val="7F7F7F"/>
                </a:solidFill>
                <a:latin typeface="Avenir" panose="02000503020000020003"/>
              </a:rPr>
              <a:t>), European E-learning Institute (</a:t>
            </a:r>
            <a:r>
              <a:rPr lang="en-US" sz="2400" dirty="0" err="1">
                <a:solidFill>
                  <a:srgbClr val="7F7F7F"/>
                </a:solidFill>
                <a:latin typeface="Avenir" panose="02000503020000020003"/>
              </a:rPr>
              <a:t>Danska</a:t>
            </a:r>
            <a:r>
              <a:rPr lang="en-US" sz="2400" dirty="0">
                <a:solidFill>
                  <a:srgbClr val="7F7F7F"/>
                </a:solidFill>
                <a:latin typeface="Avenir" panose="02000503020000020003"/>
              </a:rPr>
              <a:t>), Trabzon </a:t>
            </a:r>
            <a:r>
              <a:rPr lang="en-US" sz="2400" dirty="0" err="1">
                <a:solidFill>
                  <a:srgbClr val="7F7F7F"/>
                </a:solidFill>
                <a:latin typeface="Avenir" panose="02000503020000020003"/>
              </a:rPr>
              <a:t>Ortahisar</a:t>
            </a:r>
            <a:r>
              <a:rPr lang="en-US" sz="2400" dirty="0">
                <a:solidFill>
                  <a:srgbClr val="7F7F7F"/>
                </a:solidFill>
                <a:latin typeface="Avenir" panose="02000503020000020003"/>
              </a:rPr>
              <a:t> </a:t>
            </a:r>
            <a:r>
              <a:rPr lang="en-US" sz="2400" dirty="0" err="1">
                <a:solidFill>
                  <a:srgbClr val="7F7F7F"/>
                </a:solidFill>
                <a:latin typeface="Avenir" panose="02000503020000020003"/>
              </a:rPr>
              <a:t>Belediyesi</a:t>
            </a:r>
            <a:r>
              <a:rPr lang="en-US" sz="2400" dirty="0">
                <a:solidFill>
                  <a:srgbClr val="7F7F7F"/>
                </a:solidFill>
                <a:latin typeface="Avenir" panose="02000503020000020003"/>
              </a:rPr>
              <a:t> (</a:t>
            </a:r>
            <a:r>
              <a:rPr lang="en-US" sz="2400" dirty="0" err="1">
                <a:solidFill>
                  <a:srgbClr val="7F7F7F"/>
                </a:solidFill>
                <a:latin typeface="Avenir" panose="02000503020000020003"/>
              </a:rPr>
              <a:t>Turčija</a:t>
            </a:r>
            <a:r>
              <a:rPr lang="en-US" sz="2400" dirty="0">
                <a:solidFill>
                  <a:srgbClr val="7F7F7F"/>
                </a:solidFill>
                <a:latin typeface="Avenir" panose="02000503020000020003"/>
              </a:rPr>
              <a:t>), </a:t>
            </a:r>
            <a:r>
              <a:rPr lang="en-US" sz="2400" dirty="0" err="1">
                <a:solidFill>
                  <a:srgbClr val="7F7F7F"/>
                </a:solidFill>
                <a:latin typeface="Avenir" panose="02000503020000020003"/>
              </a:rPr>
              <a:t>Akmi</a:t>
            </a:r>
            <a:r>
              <a:rPr lang="en-US" sz="2400" dirty="0">
                <a:solidFill>
                  <a:srgbClr val="7F7F7F"/>
                </a:solidFill>
                <a:latin typeface="Avenir" panose="02000503020000020003"/>
              </a:rPr>
              <a:t> (</a:t>
            </a:r>
            <a:r>
              <a:rPr lang="en-US" sz="2400" dirty="0" err="1">
                <a:solidFill>
                  <a:srgbClr val="7F7F7F"/>
                </a:solidFill>
                <a:latin typeface="Avenir" panose="02000503020000020003"/>
              </a:rPr>
              <a:t>Grčija</a:t>
            </a:r>
            <a:r>
              <a:rPr lang="en-US" sz="2400" dirty="0">
                <a:solidFill>
                  <a:srgbClr val="7F7F7F"/>
                </a:solidFill>
                <a:latin typeface="Avenir" panose="02000503020000020003"/>
              </a:rPr>
              <a:t>), </a:t>
            </a:r>
            <a:r>
              <a:rPr lang="en-US" sz="2400" dirty="0" err="1">
                <a:solidFill>
                  <a:srgbClr val="7F7F7F"/>
                </a:solidFill>
                <a:latin typeface="Avenir" panose="02000503020000020003"/>
              </a:rPr>
              <a:t>Arctur</a:t>
            </a:r>
            <a:r>
              <a:rPr lang="en-US" sz="2400" dirty="0">
                <a:solidFill>
                  <a:srgbClr val="7F7F7F"/>
                </a:solidFill>
                <a:latin typeface="Avenir" panose="02000503020000020003"/>
              </a:rPr>
              <a:t> (Slovenija), Destination Makers (</a:t>
            </a:r>
            <a:r>
              <a:rPr lang="en-US" sz="2400" dirty="0" err="1">
                <a:solidFill>
                  <a:srgbClr val="7F7F7F"/>
                </a:solidFill>
                <a:latin typeface="Avenir" panose="02000503020000020003"/>
              </a:rPr>
              <a:t>Italija</a:t>
            </a:r>
            <a:r>
              <a:rPr lang="en-US" sz="2400" dirty="0">
                <a:solidFill>
                  <a:srgbClr val="7F7F7F"/>
                </a:solidFill>
                <a:latin typeface="Avenir" panose="02000503020000020003"/>
              </a:rPr>
              <a:t>).</a:t>
            </a:r>
          </a:p>
          <a:p>
            <a:pPr lvl="0" algn="just">
              <a:buClr>
                <a:schemeClr val="dk1"/>
              </a:buClr>
              <a:buSzPts val="1100"/>
            </a:pPr>
            <a:endParaRPr lang="en-US" sz="2400" dirty="0">
              <a:solidFill>
                <a:srgbClr val="7F7F7F"/>
              </a:solidFill>
              <a:latin typeface="Avenir" panose="02000503020000020003"/>
            </a:endParaRPr>
          </a:p>
          <a:p>
            <a:pPr lvl="0" algn="just">
              <a:buClr>
                <a:schemeClr val="dk1"/>
              </a:buClr>
              <a:buSzPts val="1100"/>
            </a:pPr>
            <a:r>
              <a:rPr lang="sl-SI" sz="2400" dirty="0">
                <a:solidFill>
                  <a:srgbClr val="7F7F7F"/>
                </a:solidFill>
                <a:latin typeface="Avenir" panose="02000503020000020003"/>
              </a:rPr>
              <a:t>Cilj tega projekta je </a:t>
            </a:r>
            <a:r>
              <a:rPr lang="sl-SI" sz="2400" i="1" dirty="0">
                <a:solidFill>
                  <a:srgbClr val="E43794"/>
                </a:solidFill>
                <a:latin typeface="Avenir" panose="02000503020000020003"/>
              </a:rPr>
              <a:t>podpreti inovacije v sektorju kulturnega turizma</a:t>
            </a:r>
            <a:r>
              <a:rPr lang="en-US" sz="2400" i="1" dirty="0">
                <a:solidFill>
                  <a:srgbClr val="7F7F7F"/>
                </a:solidFill>
                <a:latin typeface="Avenir" panose="02000503020000020003"/>
              </a:rPr>
              <a:t> </a:t>
            </a:r>
            <a:r>
              <a:rPr lang="en-US" sz="2400" dirty="0">
                <a:solidFill>
                  <a:srgbClr val="7F7F7F"/>
                </a:solidFill>
                <a:latin typeface="Avenir" panose="02000503020000020003"/>
              </a:rPr>
              <a:t>z </a:t>
            </a:r>
            <a:r>
              <a:rPr lang="en-US" sz="2400" dirty="0" err="1">
                <a:solidFill>
                  <a:srgbClr val="7F7F7F"/>
                </a:solidFill>
                <a:latin typeface="Avenir" panose="02000503020000020003"/>
              </a:rPr>
              <a:t>izboljšanjem</a:t>
            </a:r>
            <a:r>
              <a:rPr lang="en-US" sz="2400" dirty="0">
                <a:solidFill>
                  <a:srgbClr val="7F7F7F"/>
                </a:solidFill>
                <a:latin typeface="Avenir" panose="02000503020000020003"/>
              </a:rPr>
              <a:t> </a:t>
            </a:r>
            <a:r>
              <a:rPr lang="en-US" sz="2400" dirty="0">
                <a:solidFill>
                  <a:srgbClr val="E43794"/>
                </a:solidFill>
                <a:latin typeface="Avenir" panose="02000503020000020003"/>
              </a:rPr>
              <a:t>digital</a:t>
            </a:r>
            <a:r>
              <a:rPr lang="sl-SI" sz="2400" dirty="0" err="1">
                <a:solidFill>
                  <a:srgbClr val="E43794"/>
                </a:solidFill>
                <a:latin typeface="Avenir" panose="02000503020000020003"/>
              </a:rPr>
              <a:t>nih</a:t>
            </a:r>
            <a:r>
              <a:rPr lang="en-US" sz="2400" dirty="0">
                <a:solidFill>
                  <a:srgbClr val="7F7F7F"/>
                </a:solidFill>
                <a:latin typeface="Avenir" panose="02000503020000020003"/>
              </a:rPr>
              <a:t> </a:t>
            </a:r>
            <a:r>
              <a:rPr lang="sl-SI" sz="2400" dirty="0">
                <a:solidFill>
                  <a:srgbClr val="7F7F7F"/>
                </a:solidFill>
                <a:latin typeface="Avenir" panose="02000503020000020003"/>
              </a:rPr>
              <a:t>in</a:t>
            </a:r>
            <a:r>
              <a:rPr lang="en-US" sz="2400" dirty="0">
                <a:solidFill>
                  <a:srgbClr val="7F7F7F"/>
                </a:solidFill>
                <a:latin typeface="Avenir" panose="02000503020000020003"/>
              </a:rPr>
              <a:t> </a:t>
            </a:r>
            <a:r>
              <a:rPr lang="en-US" sz="2400" dirty="0" err="1">
                <a:solidFill>
                  <a:srgbClr val="E43794"/>
                </a:solidFill>
                <a:latin typeface="Avenir" panose="02000503020000020003"/>
              </a:rPr>
              <a:t>izkustvenih</a:t>
            </a:r>
            <a:r>
              <a:rPr lang="en-US" sz="2400" dirty="0">
                <a:solidFill>
                  <a:srgbClr val="E43794"/>
                </a:solidFill>
                <a:latin typeface="Avenir" panose="02000503020000020003"/>
              </a:rPr>
              <a:t> </a:t>
            </a:r>
            <a:r>
              <a:rPr lang="en-US" sz="2400" dirty="0" err="1">
                <a:solidFill>
                  <a:srgbClr val="E43794"/>
                </a:solidFill>
                <a:latin typeface="Avenir" panose="02000503020000020003"/>
              </a:rPr>
              <a:t>veščin</a:t>
            </a:r>
            <a:r>
              <a:rPr lang="en-US" sz="2400" dirty="0">
                <a:solidFill>
                  <a:srgbClr val="E43794"/>
                </a:solidFill>
                <a:latin typeface="Avenir" panose="02000503020000020003"/>
              </a:rPr>
              <a:t> </a:t>
            </a:r>
            <a:r>
              <a:rPr lang="en-US" sz="2400" dirty="0" err="1">
                <a:solidFill>
                  <a:srgbClr val="7F7F7F"/>
                </a:solidFill>
                <a:latin typeface="Avenir" panose="02000503020000020003"/>
              </a:rPr>
              <a:t>kulturnih</a:t>
            </a:r>
            <a:r>
              <a:rPr lang="en-US" sz="2400" dirty="0">
                <a:solidFill>
                  <a:srgbClr val="7F7F7F"/>
                </a:solidFill>
                <a:latin typeface="Avenir" panose="02000503020000020003"/>
              </a:rPr>
              <a:t> in </a:t>
            </a:r>
            <a:r>
              <a:rPr lang="en-US" sz="2400" dirty="0" err="1">
                <a:solidFill>
                  <a:srgbClr val="7F7F7F"/>
                </a:solidFill>
                <a:latin typeface="Avenir" panose="02000503020000020003"/>
              </a:rPr>
              <a:t>turističnih</a:t>
            </a:r>
            <a:r>
              <a:rPr lang="en-US" sz="2400" dirty="0">
                <a:solidFill>
                  <a:srgbClr val="7F7F7F"/>
                </a:solidFill>
                <a:latin typeface="Avenir" panose="02000503020000020003"/>
              </a:rPr>
              <a:t> </a:t>
            </a:r>
            <a:r>
              <a:rPr lang="en-US" sz="2400" dirty="0" err="1">
                <a:solidFill>
                  <a:srgbClr val="7F7F7F"/>
                </a:solidFill>
                <a:latin typeface="Avenir" panose="02000503020000020003"/>
              </a:rPr>
              <a:t>strokovnjakov</a:t>
            </a:r>
            <a:r>
              <a:rPr lang="en-US" sz="2400" dirty="0">
                <a:solidFill>
                  <a:srgbClr val="7F7F7F"/>
                </a:solidFill>
                <a:latin typeface="Avenir" panose="02000503020000020003"/>
              </a:rPr>
              <a:t>, </a:t>
            </a:r>
            <a:r>
              <a:rPr lang="en-US" sz="2400" dirty="0" err="1">
                <a:solidFill>
                  <a:srgbClr val="7F7F7F"/>
                </a:solidFill>
                <a:latin typeface="Avenir" panose="02000503020000020003"/>
              </a:rPr>
              <a:t>kar</a:t>
            </a:r>
            <a:r>
              <a:rPr lang="en-US" sz="2400" dirty="0">
                <a:solidFill>
                  <a:srgbClr val="7F7F7F"/>
                </a:solidFill>
                <a:latin typeface="Avenir" panose="02000503020000020003"/>
              </a:rPr>
              <a:t> </a:t>
            </a:r>
            <a:r>
              <a:rPr lang="en-US" sz="2400" dirty="0" err="1">
                <a:solidFill>
                  <a:srgbClr val="7F7F7F"/>
                </a:solidFill>
                <a:latin typeface="Avenir" panose="02000503020000020003"/>
              </a:rPr>
              <a:t>vodi</a:t>
            </a:r>
            <a:r>
              <a:rPr lang="en-US" sz="2400" dirty="0">
                <a:solidFill>
                  <a:srgbClr val="7F7F7F"/>
                </a:solidFill>
                <a:latin typeface="Avenir" panose="02000503020000020003"/>
              </a:rPr>
              <a:t> k </a:t>
            </a:r>
            <a:r>
              <a:rPr lang="en-US" sz="2400" dirty="0" err="1">
                <a:solidFill>
                  <a:srgbClr val="7F7F7F"/>
                </a:solidFill>
                <a:latin typeface="Avenir" panose="02000503020000020003"/>
              </a:rPr>
              <a:t>ustvarjanju</a:t>
            </a:r>
            <a:r>
              <a:rPr lang="en-US" sz="2400" dirty="0">
                <a:solidFill>
                  <a:srgbClr val="7F7F7F"/>
                </a:solidFill>
                <a:latin typeface="Avenir" panose="02000503020000020003"/>
              </a:rPr>
              <a:t> </a:t>
            </a:r>
            <a:r>
              <a:rPr lang="en-US" sz="2400" dirty="0" err="1">
                <a:solidFill>
                  <a:srgbClr val="7F7F7F"/>
                </a:solidFill>
                <a:latin typeface="Avenir" panose="02000503020000020003"/>
              </a:rPr>
              <a:t>novih</a:t>
            </a:r>
            <a:r>
              <a:rPr lang="en-US" sz="2400" dirty="0">
                <a:solidFill>
                  <a:srgbClr val="7F7F7F"/>
                </a:solidFill>
                <a:latin typeface="Avenir" panose="02000503020000020003"/>
              </a:rPr>
              <a:t> </a:t>
            </a:r>
            <a:r>
              <a:rPr lang="en-US" sz="2400" dirty="0" err="1">
                <a:solidFill>
                  <a:srgbClr val="7F7F7F"/>
                </a:solidFill>
                <a:latin typeface="Avenir" panose="02000503020000020003"/>
              </a:rPr>
              <a:t>digitalnih</a:t>
            </a:r>
            <a:r>
              <a:rPr lang="en-US" sz="2400" dirty="0">
                <a:solidFill>
                  <a:srgbClr val="7F7F7F"/>
                </a:solidFill>
                <a:latin typeface="Avenir" panose="02000503020000020003"/>
              </a:rPr>
              <a:t> </a:t>
            </a:r>
            <a:r>
              <a:rPr lang="en-US" sz="2400" dirty="0" err="1">
                <a:solidFill>
                  <a:srgbClr val="7F7F7F"/>
                </a:solidFill>
                <a:latin typeface="Avenir" panose="02000503020000020003"/>
              </a:rPr>
              <a:t>turističnih</a:t>
            </a:r>
            <a:r>
              <a:rPr lang="en-US" sz="2400" dirty="0">
                <a:solidFill>
                  <a:srgbClr val="7F7F7F"/>
                </a:solidFill>
                <a:latin typeface="Avenir" panose="02000503020000020003"/>
              </a:rPr>
              <a:t> </a:t>
            </a:r>
            <a:r>
              <a:rPr lang="en-US" sz="2400" dirty="0" err="1">
                <a:solidFill>
                  <a:srgbClr val="7F7F7F"/>
                </a:solidFill>
                <a:latin typeface="Avenir" panose="02000503020000020003"/>
              </a:rPr>
              <a:t>izkušenj</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kulturne</a:t>
            </a:r>
            <a:r>
              <a:rPr lang="en-US" sz="2400" dirty="0">
                <a:solidFill>
                  <a:srgbClr val="7F7F7F"/>
                </a:solidFill>
                <a:latin typeface="Avenir" panose="02000503020000020003"/>
              </a:rPr>
              <a:t> </a:t>
            </a:r>
            <a:r>
              <a:rPr lang="en-US" sz="2400" dirty="0" err="1">
                <a:solidFill>
                  <a:srgbClr val="7F7F7F"/>
                </a:solidFill>
                <a:latin typeface="Avenir" panose="02000503020000020003"/>
              </a:rPr>
              <a:t>dediščine</a:t>
            </a:r>
            <a:r>
              <a:rPr lang="en-US" sz="2400" dirty="0">
                <a:solidFill>
                  <a:srgbClr val="7F7F7F"/>
                </a:solidFill>
                <a:latin typeface="Avenir" panose="02000503020000020003"/>
              </a:rPr>
              <a:t> in </a:t>
            </a:r>
            <a:r>
              <a:rPr lang="en-US" sz="2400" dirty="0" err="1">
                <a:solidFill>
                  <a:srgbClr val="7F7F7F"/>
                </a:solidFill>
                <a:latin typeface="Avenir" panose="02000503020000020003"/>
              </a:rPr>
              <a:t>novih</a:t>
            </a:r>
            <a:r>
              <a:rPr lang="en-US" sz="2400" dirty="0">
                <a:solidFill>
                  <a:srgbClr val="7F7F7F"/>
                </a:solidFill>
                <a:latin typeface="Avenir" panose="02000503020000020003"/>
              </a:rPr>
              <a:t> </a:t>
            </a:r>
            <a:r>
              <a:rPr lang="en-US" sz="2400" dirty="0" err="1">
                <a:solidFill>
                  <a:srgbClr val="7F7F7F"/>
                </a:solidFill>
                <a:latin typeface="Avenir" panose="02000503020000020003"/>
              </a:rPr>
              <a:t>občinstev</a:t>
            </a:r>
            <a:r>
              <a:rPr lang="en-US" sz="2400" dirty="0">
                <a:solidFill>
                  <a:srgbClr val="7F7F7F"/>
                </a:solidFill>
                <a:latin typeface="Avenir" panose="02000503020000020003"/>
              </a:rPr>
              <a:t> za </a:t>
            </a:r>
            <a:r>
              <a:rPr lang="en-US" sz="2400" dirty="0" err="1">
                <a:solidFill>
                  <a:srgbClr val="7F7F7F"/>
                </a:solidFill>
                <a:latin typeface="Avenir" panose="02000503020000020003"/>
              </a:rPr>
              <a:t>kulturno</a:t>
            </a:r>
            <a:r>
              <a:rPr lang="en-US" sz="2400" dirty="0">
                <a:solidFill>
                  <a:srgbClr val="7F7F7F"/>
                </a:solidFill>
                <a:latin typeface="Avenir" panose="02000503020000020003"/>
              </a:rPr>
              <a:t> </a:t>
            </a:r>
            <a:r>
              <a:rPr lang="en-US" sz="2400" dirty="0" err="1">
                <a:solidFill>
                  <a:srgbClr val="7F7F7F"/>
                </a:solidFill>
                <a:latin typeface="Avenir" panose="02000503020000020003"/>
              </a:rPr>
              <a:t>dediščino</a:t>
            </a:r>
            <a:r>
              <a:rPr lang="en-US" sz="2400" dirty="0">
                <a:solidFill>
                  <a:srgbClr val="7F7F7F"/>
                </a:solidFill>
                <a:latin typeface="Avenir" panose="02000503020000020003"/>
              </a:rPr>
              <a:t>.</a:t>
            </a:r>
          </a:p>
        </p:txBody>
      </p:sp>
    </p:spTree>
    <p:extLst>
      <p:ext uri="{BB962C8B-B14F-4D97-AF65-F5344CB8AC3E}">
        <p14:creationId xmlns:p14="http://schemas.microsoft.com/office/powerpoint/2010/main" val="176200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382EA4-8CA0-44E0-B5A4-90E94CF50727}"/>
              </a:ext>
            </a:extLst>
          </p:cNvPr>
          <p:cNvSpPr/>
          <p:nvPr/>
        </p:nvSpPr>
        <p:spPr>
          <a:xfrm>
            <a:off x="136712" y="3879387"/>
            <a:ext cx="11918575" cy="1569660"/>
          </a:xfrm>
          <a:prstGeom prst="rect">
            <a:avLst/>
          </a:prstGeom>
        </p:spPr>
        <p:txBody>
          <a:bodyPr wrap="square">
            <a:spAutoFit/>
          </a:bodyPr>
          <a:lstStyle/>
          <a:p>
            <a:pPr lvl="0" algn="just">
              <a:buClr>
                <a:schemeClr val="dk1"/>
              </a:buClr>
              <a:buSzPts val="1100"/>
            </a:pPr>
            <a:r>
              <a:rPr lang="sl-SI" sz="2400" dirty="0">
                <a:solidFill>
                  <a:srgbClr val="7F7F7F"/>
                </a:solidFill>
                <a:latin typeface="Avenir" panose="02000503020000020003"/>
              </a:rPr>
              <a:t>Ta</a:t>
            </a:r>
            <a:r>
              <a:rPr lang="en-US" sz="2400" dirty="0">
                <a:solidFill>
                  <a:srgbClr val="7F7F7F"/>
                </a:solidFill>
                <a:latin typeface="Avenir" panose="02000503020000020003"/>
              </a:rPr>
              <a:t> </a:t>
            </a:r>
            <a:r>
              <a:rPr lang="en-US" sz="2400" dirty="0" err="1">
                <a:solidFill>
                  <a:srgbClr val="7F7F7F"/>
                </a:solidFill>
                <a:latin typeface="Avenir" panose="02000503020000020003"/>
              </a:rPr>
              <a:t>vodnik</a:t>
            </a:r>
            <a:r>
              <a:rPr lang="en-US" sz="2400" dirty="0">
                <a:solidFill>
                  <a:srgbClr val="7F7F7F"/>
                </a:solidFill>
                <a:latin typeface="Avenir" panose="02000503020000020003"/>
              </a:rPr>
              <a:t> je </a:t>
            </a:r>
            <a:r>
              <a:rPr lang="en-US" sz="2400" dirty="0" err="1">
                <a:solidFill>
                  <a:srgbClr val="7F7F7F"/>
                </a:solidFill>
                <a:latin typeface="Avenir" panose="02000503020000020003"/>
              </a:rPr>
              <a:t>prvi</a:t>
            </a:r>
            <a:r>
              <a:rPr lang="en-US" sz="2400" dirty="0">
                <a:solidFill>
                  <a:srgbClr val="7F7F7F"/>
                </a:solidFill>
                <a:latin typeface="Avenir" panose="02000503020000020003"/>
              </a:rPr>
              <a:t> </a:t>
            </a:r>
            <a:r>
              <a:rPr lang="en-US" sz="2400" dirty="0" err="1">
                <a:solidFill>
                  <a:srgbClr val="7F7F7F"/>
                </a:solidFill>
                <a:latin typeface="Avenir" panose="02000503020000020003"/>
              </a:rPr>
              <a:t>korak</a:t>
            </a:r>
            <a:r>
              <a:rPr lang="en-US" sz="2400" dirty="0">
                <a:solidFill>
                  <a:srgbClr val="7F7F7F"/>
                </a:solidFill>
                <a:latin typeface="Avenir" panose="02000503020000020003"/>
              </a:rPr>
              <a:t> </a:t>
            </a:r>
            <a:r>
              <a:rPr lang="en-US" sz="2400" dirty="0" err="1">
                <a:solidFill>
                  <a:srgbClr val="7F7F7F"/>
                </a:solidFill>
                <a:latin typeface="Avenir" panose="02000503020000020003"/>
              </a:rPr>
              <a:t>na</a:t>
            </a:r>
            <a:r>
              <a:rPr lang="en-US" sz="2400" dirty="0">
                <a:solidFill>
                  <a:srgbClr val="7F7F7F"/>
                </a:solidFill>
                <a:latin typeface="Avenir" panose="02000503020000020003"/>
              </a:rPr>
              <a:t> </a:t>
            </a:r>
            <a:r>
              <a:rPr lang="en-US" sz="2400" dirty="0" err="1">
                <a:solidFill>
                  <a:srgbClr val="7F7F7F"/>
                </a:solidFill>
                <a:latin typeface="Avenir" panose="02000503020000020003"/>
              </a:rPr>
              <a:t>tej</a:t>
            </a:r>
            <a:r>
              <a:rPr lang="en-US" sz="2400" dirty="0">
                <a:solidFill>
                  <a:srgbClr val="7F7F7F"/>
                </a:solidFill>
                <a:latin typeface="Avenir" panose="02000503020000020003"/>
              </a:rPr>
              <a:t> </a:t>
            </a:r>
            <a:r>
              <a:rPr lang="en-US" sz="2400" dirty="0" err="1">
                <a:solidFill>
                  <a:srgbClr val="7F7F7F"/>
                </a:solidFill>
                <a:latin typeface="Avenir" panose="02000503020000020003"/>
              </a:rPr>
              <a:t>poti</a:t>
            </a:r>
            <a:r>
              <a:rPr lang="en-US" sz="2400" dirty="0">
                <a:solidFill>
                  <a:srgbClr val="7F7F7F"/>
                </a:solidFill>
                <a:latin typeface="Avenir" panose="02000503020000020003"/>
              </a:rPr>
              <a:t>, </a:t>
            </a:r>
            <a:r>
              <a:rPr lang="en-US" sz="2400" dirty="0" err="1">
                <a:solidFill>
                  <a:srgbClr val="7F7F7F"/>
                </a:solidFill>
                <a:latin typeface="Avenir" panose="02000503020000020003"/>
              </a:rPr>
              <a:t>na</a:t>
            </a:r>
            <a:r>
              <a:rPr lang="en-US" sz="2400" dirty="0">
                <a:solidFill>
                  <a:srgbClr val="7F7F7F"/>
                </a:solidFill>
                <a:latin typeface="Avenir" panose="02000503020000020003"/>
              </a:rPr>
              <a:t> </a:t>
            </a:r>
            <a:r>
              <a:rPr lang="en-US" sz="2400" dirty="0" err="1">
                <a:solidFill>
                  <a:srgbClr val="7F7F7F"/>
                </a:solidFill>
                <a:latin typeface="Avenir" panose="02000503020000020003"/>
              </a:rPr>
              <a:t>kateri</a:t>
            </a:r>
            <a:r>
              <a:rPr lang="en-US" sz="2400" dirty="0">
                <a:solidFill>
                  <a:srgbClr val="7F7F7F"/>
                </a:solidFill>
                <a:latin typeface="Avenir" panose="02000503020000020003"/>
              </a:rPr>
              <a:t> </a:t>
            </a:r>
            <a:r>
              <a:rPr lang="en-US" sz="2400" dirty="0" err="1">
                <a:solidFill>
                  <a:srgbClr val="7F7F7F"/>
                </a:solidFill>
                <a:latin typeface="Avenir" panose="02000503020000020003"/>
              </a:rPr>
              <a:t>bomo</a:t>
            </a:r>
            <a:r>
              <a:rPr lang="en-US" sz="2400" dirty="0">
                <a:solidFill>
                  <a:srgbClr val="7F7F7F"/>
                </a:solidFill>
                <a:latin typeface="Avenir" panose="02000503020000020003"/>
              </a:rPr>
              <a:t> </a:t>
            </a:r>
            <a:r>
              <a:rPr lang="en-US" sz="2400" dirty="0" err="1">
                <a:solidFill>
                  <a:srgbClr val="7F7F7F"/>
                </a:solidFill>
                <a:latin typeface="Avenir" panose="02000503020000020003"/>
              </a:rPr>
              <a:t>na</a:t>
            </a:r>
            <a:r>
              <a:rPr lang="en-US" sz="2400" dirty="0">
                <a:solidFill>
                  <a:srgbClr val="7F7F7F"/>
                </a:solidFill>
                <a:latin typeface="Avenir" panose="02000503020000020003"/>
              </a:rPr>
              <a:t> novo </a:t>
            </a:r>
            <a:r>
              <a:rPr lang="en-US" sz="2400" dirty="0" err="1">
                <a:solidFill>
                  <a:srgbClr val="7F7F7F"/>
                </a:solidFill>
                <a:latin typeface="Avenir" panose="02000503020000020003"/>
              </a:rPr>
              <a:t>preučili</a:t>
            </a:r>
            <a:r>
              <a:rPr lang="en-US" sz="2400" dirty="0">
                <a:solidFill>
                  <a:srgbClr val="7F7F7F"/>
                </a:solidFill>
                <a:latin typeface="Avenir" panose="02000503020000020003"/>
              </a:rPr>
              <a:t>, </a:t>
            </a:r>
            <a:r>
              <a:rPr lang="en-US" sz="2400" dirty="0" err="1">
                <a:solidFill>
                  <a:srgbClr val="7F7F7F"/>
                </a:solidFill>
                <a:latin typeface="Avenir" panose="02000503020000020003"/>
              </a:rPr>
              <a:t>kako</a:t>
            </a:r>
            <a:r>
              <a:rPr lang="en-US" sz="2400" dirty="0">
                <a:solidFill>
                  <a:srgbClr val="7F7F7F"/>
                </a:solidFill>
                <a:latin typeface="Avenir" panose="02000503020000020003"/>
              </a:rPr>
              <a:t> </a:t>
            </a:r>
            <a:r>
              <a:rPr lang="en-US" sz="2400" dirty="0" err="1">
                <a:solidFill>
                  <a:srgbClr val="7F7F7F"/>
                </a:solidFill>
                <a:latin typeface="Avenir" panose="02000503020000020003"/>
              </a:rPr>
              <a:t>ustvarjamo</a:t>
            </a:r>
            <a:r>
              <a:rPr lang="en-US" sz="2400" dirty="0">
                <a:solidFill>
                  <a:srgbClr val="7F7F7F"/>
                </a:solidFill>
                <a:latin typeface="Avenir" panose="02000503020000020003"/>
              </a:rPr>
              <a:t>, </a:t>
            </a:r>
            <a:r>
              <a:rPr lang="en-US" sz="2400" dirty="0" err="1">
                <a:solidFill>
                  <a:srgbClr val="7F7F7F"/>
                </a:solidFill>
                <a:latin typeface="Avenir" panose="02000503020000020003"/>
              </a:rPr>
              <a:t>varujemo</a:t>
            </a:r>
            <a:r>
              <a:rPr lang="en-US" sz="2400" dirty="0">
                <a:solidFill>
                  <a:srgbClr val="7F7F7F"/>
                </a:solidFill>
                <a:latin typeface="Avenir" panose="02000503020000020003"/>
              </a:rPr>
              <a:t> in </a:t>
            </a:r>
            <a:r>
              <a:rPr lang="en-US" sz="2400" dirty="0" err="1">
                <a:solidFill>
                  <a:srgbClr val="7F7F7F"/>
                </a:solidFill>
                <a:latin typeface="Avenir" panose="02000503020000020003"/>
              </a:rPr>
              <a:t>uporabljamo</a:t>
            </a:r>
            <a:r>
              <a:rPr lang="en-US" sz="2400" dirty="0">
                <a:solidFill>
                  <a:srgbClr val="7F7F7F"/>
                </a:solidFill>
                <a:latin typeface="Avenir" panose="02000503020000020003"/>
              </a:rPr>
              <a:t> </a:t>
            </a:r>
            <a:r>
              <a:rPr lang="en-US" sz="2400" dirty="0" err="1">
                <a:solidFill>
                  <a:srgbClr val="7F7F7F"/>
                </a:solidFill>
                <a:latin typeface="Avenir" panose="02000503020000020003"/>
              </a:rPr>
              <a:t>digitalno</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kulturno</a:t>
            </a:r>
            <a:r>
              <a:rPr lang="en-US" sz="2400" dirty="0">
                <a:solidFill>
                  <a:srgbClr val="7F7F7F"/>
                </a:solidFill>
                <a:latin typeface="Avenir" panose="02000503020000020003"/>
              </a:rPr>
              <a:t> </a:t>
            </a:r>
            <a:r>
              <a:rPr lang="en-US" sz="2400" dirty="0" err="1">
                <a:solidFill>
                  <a:srgbClr val="7F7F7F"/>
                </a:solidFill>
                <a:latin typeface="Avenir" panose="02000503020000020003"/>
              </a:rPr>
              <a:t>dediščino</a:t>
            </a:r>
            <a:r>
              <a:rPr lang="en-US" sz="2400" dirty="0">
                <a:solidFill>
                  <a:srgbClr val="7F7F7F"/>
                </a:solidFill>
                <a:latin typeface="Avenir" panose="02000503020000020003"/>
              </a:rPr>
              <a:t>. </a:t>
            </a:r>
            <a:r>
              <a:rPr lang="en-US" sz="2400" dirty="0" err="1">
                <a:solidFill>
                  <a:srgbClr val="7F7F7F"/>
                </a:solidFill>
                <a:latin typeface="Avenir" panose="02000503020000020003"/>
              </a:rPr>
              <a:t>Ponuja</a:t>
            </a:r>
            <a:r>
              <a:rPr lang="en-US" sz="2400" dirty="0">
                <a:solidFill>
                  <a:srgbClr val="7F7F7F"/>
                </a:solidFill>
                <a:latin typeface="Avenir" panose="02000503020000020003"/>
              </a:rPr>
              <a:t> </a:t>
            </a:r>
            <a:r>
              <a:rPr lang="en-US" sz="2400" dirty="0" err="1">
                <a:solidFill>
                  <a:srgbClr val="7F7F7F"/>
                </a:solidFill>
                <a:latin typeface="Avenir" panose="02000503020000020003"/>
              </a:rPr>
              <a:t>brezplačne</a:t>
            </a:r>
            <a:r>
              <a:rPr lang="en-US" sz="2400" dirty="0">
                <a:solidFill>
                  <a:srgbClr val="7F7F7F"/>
                </a:solidFill>
                <a:latin typeface="Avenir" panose="02000503020000020003"/>
              </a:rPr>
              <a:t> </a:t>
            </a:r>
            <a:r>
              <a:rPr lang="en-US" sz="2400" dirty="0" err="1">
                <a:solidFill>
                  <a:srgbClr val="7F7F7F"/>
                </a:solidFill>
                <a:latin typeface="Avenir" panose="02000503020000020003"/>
              </a:rPr>
              <a:t>izobraževalne</a:t>
            </a:r>
            <a:r>
              <a:rPr lang="en-US" sz="2400" dirty="0">
                <a:solidFill>
                  <a:srgbClr val="7F7F7F"/>
                </a:solidFill>
                <a:latin typeface="Avenir" panose="02000503020000020003"/>
              </a:rPr>
              <a:t> </a:t>
            </a:r>
            <a:r>
              <a:rPr lang="en-US" sz="2400" dirty="0" err="1">
                <a:solidFill>
                  <a:srgbClr val="7F7F7F"/>
                </a:solidFill>
                <a:latin typeface="Avenir" panose="02000503020000020003"/>
              </a:rPr>
              <a:t>vire</a:t>
            </a:r>
            <a:r>
              <a:rPr lang="en-US" sz="2400" dirty="0">
                <a:solidFill>
                  <a:srgbClr val="7F7F7F"/>
                </a:solidFill>
                <a:latin typeface="Avenir" panose="02000503020000020003"/>
              </a:rPr>
              <a:t> z </a:t>
            </a:r>
            <a:r>
              <a:rPr lang="en-US" sz="2400" dirty="0" err="1">
                <a:solidFill>
                  <a:srgbClr val="7F7F7F"/>
                </a:solidFill>
                <a:latin typeface="Avenir" panose="02000503020000020003"/>
              </a:rPr>
              <a:t>idejami</a:t>
            </a:r>
            <a:r>
              <a:rPr lang="en-US" sz="2400" dirty="0">
                <a:solidFill>
                  <a:srgbClr val="7F7F7F"/>
                </a:solidFill>
                <a:latin typeface="Avenir" panose="02000503020000020003"/>
              </a:rPr>
              <a:t>, </a:t>
            </a:r>
            <a:r>
              <a:rPr lang="en-US" sz="2400" dirty="0" err="1">
                <a:solidFill>
                  <a:srgbClr val="7F7F7F"/>
                </a:solidFill>
                <a:latin typeface="Avenir" panose="02000503020000020003"/>
              </a:rPr>
              <a:t>priložnostmi</a:t>
            </a:r>
            <a:r>
              <a:rPr lang="en-US" sz="2400" dirty="0">
                <a:solidFill>
                  <a:srgbClr val="7F7F7F"/>
                </a:solidFill>
                <a:latin typeface="Avenir" panose="02000503020000020003"/>
              </a:rPr>
              <a:t>, </a:t>
            </a:r>
            <a:r>
              <a:rPr lang="en-US" sz="2400" dirty="0" err="1">
                <a:solidFill>
                  <a:srgbClr val="7F7F7F"/>
                </a:solidFill>
                <a:latin typeface="Avenir" panose="02000503020000020003"/>
              </a:rPr>
              <a:t>orodji</a:t>
            </a:r>
            <a:r>
              <a:rPr lang="en-US" sz="2400" dirty="0">
                <a:solidFill>
                  <a:srgbClr val="7F7F7F"/>
                </a:solidFill>
                <a:latin typeface="Avenir" panose="02000503020000020003"/>
              </a:rPr>
              <a:t> in </a:t>
            </a:r>
            <a:r>
              <a:rPr lang="en-US" sz="2400" dirty="0" err="1">
                <a:solidFill>
                  <a:srgbClr val="7F7F7F"/>
                </a:solidFill>
                <a:latin typeface="Avenir" panose="02000503020000020003"/>
              </a:rPr>
              <a:t>študijami</a:t>
            </a:r>
            <a:r>
              <a:rPr lang="en-US" sz="2400" dirty="0">
                <a:solidFill>
                  <a:srgbClr val="7F7F7F"/>
                </a:solidFill>
                <a:latin typeface="Avenir" panose="02000503020000020003"/>
              </a:rPr>
              <a:t> </a:t>
            </a:r>
            <a:r>
              <a:rPr lang="en-US" sz="2400" dirty="0" err="1">
                <a:solidFill>
                  <a:srgbClr val="7F7F7F"/>
                </a:solidFill>
                <a:latin typeface="Avenir" panose="02000503020000020003"/>
              </a:rPr>
              <a:t>primerov</a:t>
            </a:r>
            <a:r>
              <a:rPr lang="en-US" sz="2400" dirty="0">
                <a:solidFill>
                  <a:srgbClr val="7F7F7F"/>
                </a:solidFill>
                <a:latin typeface="Avenir" panose="02000503020000020003"/>
              </a:rPr>
              <a:t>, ki vas </a:t>
            </a:r>
            <a:r>
              <a:rPr lang="en-US" sz="2400" dirty="0" err="1">
                <a:solidFill>
                  <a:srgbClr val="7F7F7F"/>
                </a:solidFill>
                <a:latin typeface="Avenir" panose="02000503020000020003"/>
              </a:rPr>
              <a:t>bodo</a:t>
            </a:r>
            <a:r>
              <a:rPr lang="en-US" sz="2400" dirty="0">
                <a:solidFill>
                  <a:srgbClr val="7F7F7F"/>
                </a:solidFill>
                <a:latin typeface="Avenir" panose="02000503020000020003"/>
              </a:rPr>
              <a:t> </a:t>
            </a:r>
            <a:r>
              <a:rPr lang="en-US" sz="2400" dirty="0" err="1">
                <a:solidFill>
                  <a:srgbClr val="7F7F7F"/>
                </a:solidFill>
                <a:latin typeface="Avenir" panose="02000503020000020003"/>
              </a:rPr>
              <a:t>navdihnili</a:t>
            </a:r>
            <a:r>
              <a:rPr lang="en-US" sz="2400" dirty="0">
                <a:solidFill>
                  <a:srgbClr val="7F7F7F"/>
                </a:solidFill>
                <a:latin typeface="Avenir" panose="02000503020000020003"/>
              </a:rPr>
              <a:t>, da </a:t>
            </a:r>
            <a:r>
              <a:rPr lang="en-US" sz="2400" dirty="0" err="1">
                <a:solidFill>
                  <a:srgbClr val="7F7F7F"/>
                </a:solidFill>
                <a:latin typeface="Avenir" panose="02000503020000020003"/>
              </a:rPr>
              <a:t>izkoristite</a:t>
            </a:r>
            <a:r>
              <a:rPr lang="en-US" sz="2400" dirty="0">
                <a:solidFill>
                  <a:srgbClr val="7F7F7F"/>
                </a:solidFill>
                <a:latin typeface="Avenir" panose="02000503020000020003"/>
              </a:rPr>
              <a:t> </a:t>
            </a:r>
            <a:r>
              <a:rPr lang="en-US" sz="2400" dirty="0" err="1">
                <a:solidFill>
                  <a:srgbClr val="7F7F7F"/>
                </a:solidFill>
                <a:latin typeface="Avenir" panose="02000503020000020003"/>
              </a:rPr>
              <a:t>močan</a:t>
            </a:r>
            <a:r>
              <a:rPr lang="en-US" sz="2400" dirty="0">
                <a:solidFill>
                  <a:srgbClr val="7F7F7F"/>
                </a:solidFill>
                <a:latin typeface="Avenir" panose="02000503020000020003"/>
              </a:rPr>
              <a:t> </a:t>
            </a:r>
            <a:r>
              <a:rPr lang="en-US" sz="2400" dirty="0" err="1">
                <a:solidFill>
                  <a:srgbClr val="7F7F7F"/>
                </a:solidFill>
                <a:latin typeface="Avenir" panose="02000503020000020003"/>
              </a:rPr>
              <a:t>potencial</a:t>
            </a:r>
            <a:r>
              <a:rPr lang="en-US" sz="2400" dirty="0">
                <a:solidFill>
                  <a:srgbClr val="7F7F7F"/>
                </a:solidFill>
                <a:latin typeface="Avenir" panose="02000503020000020003"/>
              </a:rPr>
              <a:t> </a:t>
            </a:r>
            <a:r>
              <a:rPr lang="en-US" sz="2400" dirty="0" err="1">
                <a:solidFill>
                  <a:srgbClr val="7F7F7F"/>
                </a:solidFill>
                <a:latin typeface="Avenir" panose="02000503020000020003"/>
              </a:rPr>
              <a:t>digitalne</a:t>
            </a:r>
            <a:r>
              <a:rPr lang="en-US" sz="2400" dirty="0">
                <a:solidFill>
                  <a:srgbClr val="7F7F7F"/>
                </a:solidFill>
                <a:latin typeface="Avenir" panose="02000503020000020003"/>
              </a:rPr>
              <a:t> </a:t>
            </a:r>
            <a:r>
              <a:rPr lang="en-US" sz="2400" dirty="0" err="1">
                <a:solidFill>
                  <a:srgbClr val="7F7F7F"/>
                </a:solidFill>
                <a:latin typeface="Avenir" panose="02000503020000020003"/>
              </a:rPr>
              <a:t>tehnologije</a:t>
            </a:r>
            <a:r>
              <a:rPr lang="en-US" sz="2400" dirty="0">
                <a:solidFill>
                  <a:srgbClr val="7F7F7F"/>
                </a:solidFill>
                <a:latin typeface="Avenir" panose="02000503020000020003"/>
              </a:rPr>
              <a:t> za </a:t>
            </a:r>
            <a:r>
              <a:rPr lang="en-US" sz="2400" dirty="0" err="1">
                <a:solidFill>
                  <a:srgbClr val="7F7F7F"/>
                </a:solidFill>
                <a:latin typeface="Avenir" panose="02000503020000020003"/>
              </a:rPr>
              <a:t>pomlajevanje</a:t>
            </a:r>
            <a:r>
              <a:rPr lang="en-US" sz="2400" dirty="0">
                <a:solidFill>
                  <a:srgbClr val="7F7F7F"/>
                </a:solidFill>
                <a:latin typeface="Avenir" panose="02000503020000020003"/>
              </a:rPr>
              <a:t>, </a:t>
            </a:r>
            <a:r>
              <a:rPr lang="en-US" sz="2400" dirty="0" err="1">
                <a:solidFill>
                  <a:srgbClr val="7F7F7F"/>
                </a:solidFill>
                <a:latin typeface="Avenir" panose="02000503020000020003"/>
              </a:rPr>
              <a:t>ohranjanje</a:t>
            </a:r>
            <a:r>
              <a:rPr lang="en-US" sz="2400" dirty="0">
                <a:solidFill>
                  <a:srgbClr val="7F7F7F"/>
                </a:solidFill>
                <a:latin typeface="Avenir" panose="02000503020000020003"/>
              </a:rPr>
              <a:t> in </a:t>
            </a:r>
            <a:r>
              <a:rPr lang="en-US" sz="2400" dirty="0" err="1">
                <a:solidFill>
                  <a:srgbClr val="7F7F7F"/>
                </a:solidFill>
                <a:latin typeface="Avenir" panose="02000503020000020003"/>
              </a:rPr>
              <a:t>razvoj</a:t>
            </a:r>
            <a:r>
              <a:rPr lang="en-US" sz="2400" dirty="0">
                <a:solidFill>
                  <a:srgbClr val="7F7F7F"/>
                </a:solidFill>
                <a:latin typeface="Avenir" panose="02000503020000020003"/>
              </a:rPr>
              <a:t> </a:t>
            </a:r>
            <a:r>
              <a:rPr lang="en-US" sz="2400" dirty="0" err="1">
                <a:solidFill>
                  <a:srgbClr val="7F7F7F"/>
                </a:solidFill>
                <a:latin typeface="Avenir" panose="02000503020000020003"/>
              </a:rPr>
              <a:t>turizma</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kulturne</a:t>
            </a:r>
            <a:r>
              <a:rPr lang="en-US" sz="2400" dirty="0">
                <a:solidFill>
                  <a:srgbClr val="7F7F7F"/>
                </a:solidFill>
                <a:latin typeface="Avenir" panose="02000503020000020003"/>
              </a:rPr>
              <a:t> </a:t>
            </a:r>
            <a:r>
              <a:rPr lang="en-US" sz="2400" dirty="0" err="1">
                <a:solidFill>
                  <a:srgbClr val="7F7F7F"/>
                </a:solidFill>
                <a:latin typeface="Avenir" panose="02000503020000020003"/>
              </a:rPr>
              <a:t>dediščine</a:t>
            </a:r>
            <a:r>
              <a:rPr lang="en-US" sz="2400" dirty="0">
                <a:solidFill>
                  <a:srgbClr val="7F7F7F"/>
                </a:solidFill>
                <a:latin typeface="Avenir" panose="02000503020000020003"/>
              </a:rPr>
              <a:t> v </a:t>
            </a:r>
            <a:r>
              <a:rPr lang="en-US" sz="2400" dirty="0" err="1">
                <a:solidFill>
                  <a:srgbClr val="7F7F7F"/>
                </a:solidFill>
                <a:latin typeface="Avenir" panose="02000503020000020003"/>
              </a:rPr>
              <a:t>Evropi</a:t>
            </a:r>
            <a:r>
              <a:rPr lang="en-US" sz="2400" dirty="0">
                <a:solidFill>
                  <a:srgbClr val="7F7F7F"/>
                </a:solidFill>
                <a:latin typeface="Avenir" panose="02000503020000020003"/>
              </a:rPr>
              <a:t>.</a:t>
            </a:r>
          </a:p>
        </p:txBody>
      </p:sp>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9092" b="29092"/>
          <a:stretch>
            <a:fillRect/>
          </a:stretch>
        </p:blipFill>
        <p:spPr/>
      </p:pic>
    </p:spTree>
    <p:extLst>
      <p:ext uri="{BB962C8B-B14F-4D97-AF65-F5344CB8AC3E}">
        <p14:creationId xmlns:p14="http://schemas.microsoft.com/office/powerpoint/2010/main" val="129242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D6DE4F-0B97-2143-8293-B5A682467E4C}"/>
              </a:ext>
            </a:extLst>
          </p:cNvPr>
          <p:cNvSpPr>
            <a:spLocks noGrp="1"/>
          </p:cNvSpPr>
          <p:nvPr>
            <p:ph type="body" sz="quarter" idx="17"/>
          </p:nvPr>
        </p:nvSpPr>
        <p:spPr>
          <a:xfrm>
            <a:off x="0" y="104570"/>
            <a:ext cx="12192000" cy="1663610"/>
          </a:xfrm>
        </p:spPr>
        <p:txBody>
          <a:bodyPr/>
          <a:lstStyle/>
          <a:p>
            <a:pPr lvl="0">
              <a:buClr>
                <a:schemeClr val="dk1"/>
              </a:buClr>
              <a:buSzPts val="1100"/>
            </a:pPr>
            <a:r>
              <a:rPr lang="en-US" sz="4000" dirty="0" err="1"/>
              <a:t>Insites</a:t>
            </a:r>
            <a:r>
              <a:rPr lang="en-US" sz="4000" dirty="0"/>
              <a:t> </a:t>
            </a:r>
            <a:r>
              <a:rPr lang="en-US" sz="4000" dirty="0" err="1"/>
              <a:t>ponuja</a:t>
            </a:r>
            <a:r>
              <a:rPr lang="en-US" sz="4000" dirty="0"/>
              <a:t> </a:t>
            </a:r>
            <a:r>
              <a:rPr lang="en-US" sz="4000" dirty="0" err="1"/>
              <a:t>še</a:t>
            </a:r>
            <a:r>
              <a:rPr lang="en-US" sz="4000" dirty="0"/>
              <a:t> 3 </a:t>
            </a:r>
            <a:r>
              <a:rPr lang="en-US" sz="4000" dirty="0" err="1"/>
              <a:t>druge</a:t>
            </a:r>
            <a:r>
              <a:rPr lang="en-US" sz="4000" dirty="0"/>
              <a:t> </a:t>
            </a:r>
            <a:r>
              <a:rPr lang="en-US" sz="4000" dirty="0" err="1"/>
              <a:t>ključne</a:t>
            </a:r>
            <a:r>
              <a:rPr lang="en-US" sz="4000" dirty="0"/>
              <a:t> </a:t>
            </a:r>
            <a:r>
              <a:rPr lang="en-US" sz="4000" dirty="0" err="1"/>
              <a:t>vire</a:t>
            </a:r>
            <a:r>
              <a:rPr lang="en-US" sz="4000" dirty="0"/>
              <a:t> : </a:t>
            </a:r>
          </a:p>
        </p:txBody>
      </p:sp>
      <p:sp>
        <p:nvSpPr>
          <p:cNvPr id="5" name="Rectangle 4">
            <a:extLst>
              <a:ext uri="{FF2B5EF4-FFF2-40B4-BE49-F238E27FC236}">
                <a16:creationId xmlns:a16="http://schemas.microsoft.com/office/drawing/2014/main" id="{0F482C16-8420-4A1E-ABB2-9456636BFC83}"/>
              </a:ext>
            </a:extLst>
          </p:cNvPr>
          <p:cNvSpPr/>
          <p:nvPr/>
        </p:nvSpPr>
        <p:spPr>
          <a:xfrm>
            <a:off x="12192" y="722034"/>
            <a:ext cx="3886199" cy="3416320"/>
          </a:xfrm>
          <a:prstGeom prst="rect">
            <a:avLst/>
          </a:prstGeom>
        </p:spPr>
        <p:txBody>
          <a:bodyPr wrap="square">
            <a:spAutoFit/>
          </a:bodyPr>
          <a:lstStyle/>
          <a:p>
            <a:pPr marL="457200" lvl="0" indent="-304800">
              <a:spcBef>
                <a:spcPts val="1000"/>
              </a:spcBef>
              <a:buClr>
                <a:srgbClr val="7F7F7F"/>
              </a:buClr>
              <a:buSzPts val="1200"/>
              <a:buFont typeface="Avenir"/>
              <a:buChar char="●"/>
            </a:pPr>
            <a:r>
              <a:rPr lang="en-US" sz="2400" dirty="0" err="1">
                <a:solidFill>
                  <a:srgbClr val="E43794"/>
                </a:solidFill>
                <a:latin typeface="Avenir" panose="02000503020000020003"/>
              </a:rPr>
              <a:t>Priročnik</a:t>
            </a:r>
            <a:r>
              <a:rPr lang="en-US" sz="2400" dirty="0">
                <a:solidFill>
                  <a:srgbClr val="E43794"/>
                </a:solidFill>
                <a:latin typeface="Avenir" panose="02000503020000020003"/>
              </a:rPr>
              <a:t> za </a:t>
            </a:r>
            <a:r>
              <a:rPr lang="en-US" sz="2400" dirty="0" err="1">
                <a:solidFill>
                  <a:srgbClr val="E43794"/>
                </a:solidFill>
                <a:latin typeface="Avenir" panose="02000503020000020003"/>
              </a:rPr>
              <a:t>aktivno</a:t>
            </a:r>
            <a:r>
              <a:rPr lang="en-US" sz="2400" dirty="0">
                <a:solidFill>
                  <a:srgbClr val="E43794"/>
                </a:solidFill>
                <a:latin typeface="Avenir" panose="02000503020000020003"/>
              </a:rPr>
              <a:t> </a:t>
            </a:r>
            <a:r>
              <a:rPr lang="en-US" sz="2400" dirty="0" err="1">
                <a:solidFill>
                  <a:srgbClr val="E43794"/>
                </a:solidFill>
                <a:latin typeface="Avenir" panose="02000503020000020003"/>
              </a:rPr>
              <a:t>vzajemno</a:t>
            </a:r>
            <a:r>
              <a:rPr lang="en-US" sz="2400" dirty="0">
                <a:solidFill>
                  <a:srgbClr val="E43794"/>
                </a:solidFill>
                <a:latin typeface="Avenir" panose="02000503020000020003"/>
              </a:rPr>
              <a:t> </a:t>
            </a:r>
            <a:r>
              <a:rPr lang="en-US" sz="2400" dirty="0" err="1">
                <a:solidFill>
                  <a:srgbClr val="E43794"/>
                </a:solidFill>
                <a:latin typeface="Avenir" panose="02000503020000020003"/>
              </a:rPr>
              <a:t>učenje</a:t>
            </a:r>
            <a:r>
              <a:rPr lang="sl-SI" sz="2400" dirty="0">
                <a:solidFill>
                  <a:srgbClr val="E43794"/>
                </a:solidFill>
                <a:latin typeface="Avenir" panose="02000503020000020003"/>
              </a:rPr>
              <a:t>, </a:t>
            </a:r>
            <a:r>
              <a:rPr lang="sl-SI" sz="2400" dirty="0">
                <a:solidFill>
                  <a:srgbClr val="7F7F7F"/>
                </a:solidFill>
                <a:latin typeface="Avenir" panose="02000503020000020003"/>
              </a:rPr>
              <a:t>ki zajema navdihujoče študije primerov in primere najboljših praks digitalnega kulturnega turizma in turizma kulturne dediščine po vsej Evropi.</a:t>
            </a:r>
            <a:endParaRPr lang="en-US" sz="2400" dirty="0">
              <a:solidFill>
                <a:srgbClr val="7F7F7F"/>
              </a:solidFill>
              <a:latin typeface="Avenir" panose="02000503020000020003"/>
            </a:endParaRPr>
          </a:p>
        </p:txBody>
      </p:sp>
      <p:sp>
        <p:nvSpPr>
          <p:cNvPr id="6" name="Rectangle 5">
            <a:extLst>
              <a:ext uri="{FF2B5EF4-FFF2-40B4-BE49-F238E27FC236}">
                <a16:creationId xmlns:a16="http://schemas.microsoft.com/office/drawing/2014/main" id="{E0B575BC-CC5F-438D-BC25-7D320D3F404F}"/>
              </a:ext>
            </a:extLst>
          </p:cNvPr>
          <p:cNvSpPr/>
          <p:nvPr/>
        </p:nvSpPr>
        <p:spPr>
          <a:xfrm>
            <a:off x="3820517" y="722034"/>
            <a:ext cx="4095261" cy="3785652"/>
          </a:xfrm>
          <a:prstGeom prst="rect">
            <a:avLst/>
          </a:prstGeom>
        </p:spPr>
        <p:txBody>
          <a:bodyPr wrap="square">
            <a:spAutoFit/>
          </a:bodyPr>
          <a:lstStyle/>
          <a:p>
            <a:pPr marL="457200" lvl="0" indent="-304800">
              <a:buClr>
                <a:srgbClr val="7F7F7F"/>
              </a:buClr>
              <a:buSzPts val="1200"/>
              <a:buFont typeface="Avenir"/>
              <a:buChar char="●"/>
            </a:pPr>
            <a:r>
              <a:rPr lang="en-US" sz="2400" dirty="0">
                <a:solidFill>
                  <a:srgbClr val="E43794"/>
                </a:solidFill>
                <a:latin typeface="Avenir" panose="02000503020000020003"/>
              </a:rPr>
              <a:t>MOOC</a:t>
            </a:r>
            <a:r>
              <a:rPr lang="en-US" sz="2400" dirty="0">
                <a:solidFill>
                  <a:srgbClr val="7F7F7F"/>
                </a:solidFill>
                <a:latin typeface="Avenir" panose="02000503020000020003"/>
              </a:rPr>
              <a:t>, </a:t>
            </a:r>
            <a:r>
              <a:rPr lang="en-US" sz="2400" dirty="0" err="1">
                <a:solidFill>
                  <a:srgbClr val="7F7F7F"/>
                </a:solidFill>
                <a:latin typeface="Avenir" panose="02000503020000020003"/>
              </a:rPr>
              <a:t>digitalna</a:t>
            </a:r>
            <a:r>
              <a:rPr lang="en-US" sz="2400" dirty="0">
                <a:solidFill>
                  <a:srgbClr val="7F7F7F"/>
                </a:solidFill>
                <a:latin typeface="Avenir" panose="02000503020000020003"/>
              </a:rPr>
              <a:t> </a:t>
            </a:r>
            <a:r>
              <a:rPr lang="en-US" sz="2400" dirty="0" err="1">
                <a:solidFill>
                  <a:srgbClr val="7F7F7F"/>
                </a:solidFill>
                <a:latin typeface="Avenir" panose="02000503020000020003"/>
              </a:rPr>
              <a:t>izobraževalna</a:t>
            </a:r>
            <a:r>
              <a:rPr lang="en-US" sz="2400" dirty="0">
                <a:solidFill>
                  <a:srgbClr val="7F7F7F"/>
                </a:solidFill>
                <a:latin typeface="Avenir" panose="02000503020000020003"/>
              </a:rPr>
              <a:t> </a:t>
            </a:r>
            <a:r>
              <a:rPr lang="en-US" sz="2400" dirty="0" err="1">
                <a:solidFill>
                  <a:srgbClr val="7F7F7F"/>
                </a:solidFill>
                <a:latin typeface="Avenir" panose="02000503020000020003"/>
              </a:rPr>
              <a:t>točka</a:t>
            </a:r>
            <a:r>
              <a:rPr lang="en-US" sz="2400" dirty="0">
                <a:solidFill>
                  <a:srgbClr val="7F7F7F"/>
                </a:solidFill>
                <a:latin typeface="Avenir" panose="02000503020000020003"/>
              </a:rPr>
              <a:t>, </a:t>
            </a:r>
            <a:r>
              <a:rPr lang="en-US" sz="2400" dirty="0" err="1">
                <a:solidFill>
                  <a:srgbClr val="7F7F7F"/>
                </a:solidFill>
                <a:latin typeface="Avenir" panose="02000503020000020003"/>
              </a:rPr>
              <a:t>kjer</a:t>
            </a:r>
            <a:r>
              <a:rPr lang="en-US" sz="2400" dirty="0">
                <a:solidFill>
                  <a:srgbClr val="7F7F7F"/>
                </a:solidFill>
                <a:latin typeface="Avenir" panose="02000503020000020003"/>
              </a:rPr>
              <a:t> </a:t>
            </a:r>
            <a:r>
              <a:rPr lang="en-US" sz="2400" dirty="0" err="1">
                <a:solidFill>
                  <a:srgbClr val="7F7F7F"/>
                </a:solidFill>
                <a:latin typeface="Avenir" panose="02000503020000020003"/>
              </a:rPr>
              <a:t>lahko</a:t>
            </a:r>
            <a:r>
              <a:rPr lang="en-US" sz="2400" dirty="0">
                <a:solidFill>
                  <a:srgbClr val="7F7F7F"/>
                </a:solidFill>
                <a:latin typeface="Avenir" panose="02000503020000020003"/>
              </a:rPr>
              <a:t> </a:t>
            </a:r>
            <a:r>
              <a:rPr lang="en-US" sz="2400" dirty="0" err="1">
                <a:solidFill>
                  <a:srgbClr val="7F7F7F"/>
                </a:solidFill>
                <a:latin typeface="Avenir" panose="02000503020000020003"/>
              </a:rPr>
              <a:t>strokovnjaki</a:t>
            </a:r>
            <a:r>
              <a:rPr lang="en-US" sz="2400" dirty="0">
                <a:solidFill>
                  <a:srgbClr val="7F7F7F"/>
                </a:solidFill>
                <a:latin typeface="Avenir" panose="02000503020000020003"/>
              </a:rPr>
              <a:t> </a:t>
            </a:r>
            <a:r>
              <a:rPr lang="sl-SI" sz="2400" dirty="0">
                <a:solidFill>
                  <a:srgbClr val="7F7F7F"/>
                </a:solidFill>
                <a:latin typeface="Avenir" panose="02000503020000020003"/>
              </a:rPr>
              <a:t>s področja </a:t>
            </a:r>
            <a:r>
              <a:rPr lang="en-US" sz="2400" dirty="0" err="1">
                <a:solidFill>
                  <a:srgbClr val="7F7F7F"/>
                </a:solidFill>
                <a:latin typeface="Avenir" panose="02000503020000020003"/>
              </a:rPr>
              <a:t>kulturn</a:t>
            </a:r>
            <a:r>
              <a:rPr lang="sl-SI" sz="2400" dirty="0">
                <a:solidFill>
                  <a:srgbClr val="7F7F7F"/>
                </a:solidFill>
                <a:latin typeface="Avenir" panose="02000503020000020003"/>
              </a:rPr>
              <a:t>e</a:t>
            </a:r>
            <a:r>
              <a:rPr lang="en-US" sz="2400" dirty="0">
                <a:solidFill>
                  <a:srgbClr val="7F7F7F"/>
                </a:solidFill>
                <a:latin typeface="Avenir" panose="02000503020000020003"/>
              </a:rPr>
              <a:t> </a:t>
            </a:r>
            <a:r>
              <a:rPr lang="en-US" sz="2400" dirty="0" err="1">
                <a:solidFill>
                  <a:srgbClr val="7F7F7F"/>
                </a:solidFill>
                <a:latin typeface="Avenir" panose="02000503020000020003"/>
              </a:rPr>
              <a:t>dediščin</a:t>
            </a:r>
            <a:r>
              <a:rPr lang="sl-SI" sz="2400" dirty="0">
                <a:solidFill>
                  <a:srgbClr val="7F7F7F"/>
                </a:solidFill>
                <a:latin typeface="Avenir" panose="02000503020000020003"/>
              </a:rPr>
              <a:t>e</a:t>
            </a:r>
            <a:r>
              <a:rPr lang="en-US" sz="2400" dirty="0">
                <a:solidFill>
                  <a:srgbClr val="7F7F7F"/>
                </a:solidFill>
                <a:latin typeface="Avenir" panose="02000503020000020003"/>
              </a:rPr>
              <a:t> </a:t>
            </a:r>
            <a:r>
              <a:rPr lang="en-US" sz="2400" dirty="0" err="1">
                <a:solidFill>
                  <a:srgbClr val="7F7F7F"/>
                </a:solidFill>
                <a:latin typeface="Avenir" panose="02000503020000020003"/>
              </a:rPr>
              <a:t>dostopajo</a:t>
            </a:r>
            <a:r>
              <a:rPr lang="en-US" sz="2400" dirty="0">
                <a:solidFill>
                  <a:srgbClr val="7F7F7F"/>
                </a:solidFill>
                <a:latin typeface="Avenir" panose="02000503020000020003"/>
              </a:rPr>
              <a:t> do </a:t>
            </a:r>
            <a:r>
              <a:rPr lang="en-US" sz="2400" dirty="0" err="1">
                <a:solidFill>
                  <a:srgbClr val="7F7F7F"/>
                </a:solidFill>
                <a:latin typeface="Avenir" panose="02000503020000020003"/>
              </a:rPr>
              <a:t>najnovejših</a:t>
            </a:r>
            <a:r>
              <a:rPr lang="en-US" sz="2400" dirty="0">
                <a:solidFill>
                  <a:srgbClr val="7F7F7F"/>
                </a:solidFill>
                <a:latin typeface="Avenir" panose="02000503020000020003"/>
              </a:rPr>
              <a:t> </a:t>
            </a:r>
            <a:r>
              <a:rPr lang="en-US" sz="2400" dirty="0" err="1">
                <a:solidFill>
                  <a:srgbClr val="7F7F7F"/>
                </a:solidFill>
                <a:latin typeface="Avenir" panose="02000503020000020003"/>
              </a:rPr>
              <a:t>informacij</a:t>
            </a:r>
            <a:r>
              <a:rPr lang="en-US" sz="2400" dirty="0">
                <a:solidFill>
                  <a:srgbClr val="7F7F7F"/>
                </a:solidFill>
                <a:latin typeface="Avenir" panose="02000503020000020003"/>
              </a:rPr>
              <a:t>, </a:t>
            </a:r>
            <a:r>
              <a:rPr lang="sl-SI" sz="2400" dirty="0">
                <a:solidFill>
                  <a:srgbClr val="7F7F7F"/>
                </a:solidFill>
                <a:latin typeface="Avenir" panose="02000503020000020003"/>
              </a:rPr>
              <a:t>smernic</a:t>
            </a:r>
            <a:r>
              <a:rPr lang="en-US" sz="2400" dirty="0">
                <a:solidFill>
                  <a:srgbClr val="7F7F7F"/>
                </a:solidFill>
                <a:latin typeface="Avenir" panose="02000503020000020003"/>
              </a:rPr>
              <a:t> in </a:t>
            </a:r>
            <a:r>
              <a:rPr lang="en-US" sz="2400" dirty="0" err="1">
                <a:solidFill>
                  <a:srgbClr val="7F7F7F"/>
                </a:solidFill>
                <a:latin typeface="Avenir" panose="02000503020000020003"/>
              </a:rPr>
              <a:t>usposabljanja</a:t>
            </a:r>
            <a:r>
              <a:rPr lang="en-US" sz="2400" dirty="0">
                <a:solidFill>
                  <a:srgbClr val="7F7F7F"/>
                </a:solidFill>
                <a:latin typeface="Avenir" panose="02000503020000020003"/>
              </a:rPr>
              <a:t> </a:t>
            </a:r>
            <a:r>
              <a:rPr lang="en-US" sz="2400" dirty="0" err="1">
                <a:solidFill>
                  <a:srgbClr val="7F7F7F"/>
                </a:solidFill>
                <a:latin typeface="Avenir" panose="02000503020000020003"/>
              </a:rPr>
              <a:t>evropskih</a:t>
            </a:r>
            <a:r>
              <a:rPr lang="en-US" sz="2400" dirty="0">
                <a:solidFill>
                  <a:srgbClr val="7F7F7F"/>
                </a:solidFill>
                <a:latin typeface="Avenir" panose="02000503020000020003"/>
              </a:rPr>
              <a:t> </a:t>
            </a:r>
            <a:r>
              <a:rPr lang="en-US" sz="2400" dirty="0" err="1">
                <a:solidFill>
                  <a:srgbClr val="7F7F7F"/>
                </a:solidFill>
                <a:latin typeface="Avenir" panose="02000503020000020003"/>
              </a:rPr>
              <a:t>strokovnjakov</a:t>
            </a:r>
            <a:r>
              <a:rPr lang="en-US" sz="2400" dirty="0">
                <a:solidFill>
                  <a:srgbClr val="7F7F7F"/>
                </a:solidFill>
                <a:latin typeface="Avenir" panose="02000503020000020003"/>
              </a:rPr>
              <a:t> </a:t>
            </a:r>
            <a:r>
              <a:rPr lang="sl-SI" sz="2400" dirty="0">
                <a:solidFill>
                  <a:srgbClr val="7F7F7F"/>
                </a:solidFill>
                <a:latin typeface="Avenir" panose="02000503020000020003"/>
              </a:rPr>
              <a:t>s področja </a:t>
            </a:r>
            <a:r>
              <a:rPr lang="en-US" sz="2400" dirty="0" err="1">
                <a:solidFill>
                  <a:srgbClr val="7F7F7F"/>
                </a:solidFill>
                <a:latin typeface="Avenir" panose="02000503020000020003"/>
              </a:rPr>
              <a:t>digitaln</a:t>
            </a:r>
            <a:r>
              <a:rPr lang="sl-SI" sz="2400" dirty="0">
                <a:solidFill>
                  <a:srgbClr val="7F7F7F"/>
                </a:solidFill>
                <a:latin typeface="Avenir" panose="02000503020000020003"/>
              </a:rPr>
              <a:t>e</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a:t>
            </a:r>
            <a:r>
              <a:rPr lang="sl-SI" sz="2400" dirty="0">
                <a:solidFill>
                  <a:srgbClr val="7F7F7F"/>
                </a:solidFill>
                <a:latin typeface="Avenir" panose="02000503020000020003"/>
              </a:rPr>
              <a:t>e</a:t>
            </a:r>
            <a:r>
              <a:rPr lang="en-US" sz="2400" dirty="0">
                <a:solidFill>
                  <a:srgbClr val="7F7F7F"/>
                </a:solidFill>
                <a:latin typeface="Avenir" panose="02000503020000020003"/>
              </a:rPr>
              <a:t> </a:t>
            </a:r>
            <a:r>
              <a:rPr lang="en-US" sz="2400" dirty="0" err="1">
                <a:solidFill>
                  <a:srgbClr val="7F7F7F"/>
                </a:solidFill>
                <a:latin typeface="Avenir" panose="02000503020000020003"/>
              </a:rPr>
              <a:t>dediščin</a:t>
            </a:r>
            <a:r>
              <a:rPr lang="sl-SI" sz="2400" dirty="0">
                <a:solidFill>
                  <a:srgbClr val="7F7F7F"/>
                </a:solidFill>
                <a:latin typeface="Avenir" panose="02000503020000020003"/>
              </a:rPr>
              <a:t>e</a:t>
            </a:r>
            <a:r>
              <a:rPr lang="en-US" sz="2400" dirty="0">
                <a:solidFill>
                  <a:srgbClr val="7F7F7F"/>
                </a:solidFill>
                <a:latin typeface="Avenir" panose="02000503020000020003"/>
              </a:rPr>
              <a:t>.</a:t>
            </a:r>
          </a:p>
        </p:txBody>
      </p:sp>
      <p:sp>
        <p:nvSpPr>
          <p:cNvPr id="7" name="Rectangle 6">
            <a:extLst>
              <a:ext uri="{FF2B5EF4-FFF2-40B4-BE49-F238E27FC236}">
                <a16:creationId xmlns:a16="http://schemas.microsoft.com/office/drawing/2014/main" id="{16FEC546-C617-4B46-BB16-F7D01C00CF19}"/>
              </a:ext>
            </a:extLst>
          </p:cNvPr>
          <p:cNvSpPr/>
          <p:nvPr/>
        </p:nvSpPr>
        <p:spPr>
          <a:xfrm>
            <a:off x="7915778" y="722034"/>
            <a:ext cx="4188238" cy="3416320"/>
          </a:xfrm>
          <a:prstGeom prst="rect">
            <a:avLst/>
          </a:prstGeom>
        </p:spPr>
        <p:txBody>
          <a:bodyPr wrap="square">
            <a:spAutoFit/>
          </a:bodyPr>
          <a:lstStyle/>
          <a:p>
            <a:pPr marL="457200" lvl="0" indent="-304800">
              <a:buClr>
                <a:srgbClr val="7F7F7F"/>
              </a:buClr>
              <a:buSzPts val="1200"/>
              <a:buFont typeface="Avenir"/>
              <a:buChar char="●"/>
            </a:pPr>
            <a:r>
              <a:rPr lang="en-US" sz="2400" dirty="0" err="1">
                <a:solidFill>
                  <a:srgbClr val="E43794"/>
                </a:solidFill>
                <a:latin typeface="Avenir" panose="02000503020000020003"/>
              </a:rPr>
              <a:t>Nabor</a:t>
            </a:r>
            <a:r>
              <a:rPr lang="en-US" sz="2400" dirty="0">
                <a:solidFill>
                  <a:srgbClr val="E43794"/>
                </a:solidFill>
                <a:latin typeface="Avenir" panose="02000503020000020003"/>
              </a:rPr>
              <a:t> </a:t>
            </a:r>
            <a:r>
              <a:rPr lang="en-US" sz="2400" dirty="0" err="1">
                <a:solidFill>
                  <a:srgbClr val="E43794"/>
                </a:solidFill>
                <a:latin typeface="Avenir" panose="02000503020000020003"/>
              </a:rPr>
              <a:t>tehnoloških</a:t>
            </a:r>
            <a:r>
              <a:rPr lang="en-US" sz="2400" dirty="0">
                <a:solidFill>
                  <a:srgbClr val="E43794"/>
                </a:solidFill>
                <a:latin typeface="Avenir" panose="02000503020000020003"/>
              </a:rPr>
              <a:t> </a:t>
            </a:r>
            <a:r>
              <a:rPr lang="en-US" sz="2400" dirty="0" err="1">
                <a:solidFill>
                  <a:srgbClr val="E43794"/>
                </a:solidFill>
                <a:latin typeface="Avenir" panose="02000503020000020003"/>
              </a:rPr>
              <a:t>orodij</a:t>
            </a:r>
            <a:r>
              <a:rPr lang="en-US" sz="2400" dirty="0">
                <a:solidFill>
                  <a:srgbClr val="E43794"/>
                </a:solidFill>
                <a:latin typeface="Avenir" panose="02000503020000020003"/>
              </a:rPr>
              <a:t> za </a:t>
            </a:r>
            <a:r>
              <a:rPr lang="en-US" sz="2400" dirty="0" err="1">
                <a:solidFill>
                  <a:srgbClr val="E43794"/>
                </a:solidFill>
                <a:latin typeface="Avenir" panose="02000503020000020003"/>
              </a:rPr>
              <a:t>digitalno</a:t>
            </a:r>
            <a:r>
              <a:rPr lang="en-US" sz="2400" dirty="0">
                <a:solidFill>
                  <a:srgbClr val="E43794"/>
                </a:solidFill>
                <a:latin typeface="Avenir" panose="02000503020000020003"/>
              </a:rPr>
              <a:t> </a:t>
            </a:r>
            <a:r>
              <a:rPr lang="en-US" sz="2400" dirty="0" err="1">
                <a:solidFill>
                  <a:srgbClr val="E43794"/>
                </a:solidFill>
                <a:latin typeface="Avenir" panose="02000503020000020003"/>
              </a:rPr>
              <a:t>kulturno</a:t>
            </a:r>
            <a:r>
              <a:rPr lang="en-US" sz="2400" dirty="0">
                <a:solidFill>
                  <a:srgbClr val="E43794"/>
                </a:solidFill>
                <a:latin typeface="Avenir" panose="02000503020000020003"/>
              </a:rPr>
              <a:t> </a:t>
            </a:r>
            <a:r>
              <a:rPr lang="en-US" sz="2400" dirty="0" err="1">
                <a:solidFill>
                  <a:srgbClr val="E43794"/>
                </a:solidFill>
                <a:latin typeface="Avenir" panose="02000503020000020003"/>
              </a:rPr>
              <a:t>dediščino</a:t>
            </a:r>
            <a:r>
              <a:rPr lang="en-US" sz="2400" dirty="0">
                <a:solidFill>
                  <a:srgbClr val="7F7F7F"/>
                </a:solidFill>
                <a:latin typeface="Avenir" panose="02000503020000020003"/>
              </a:rPr>
              <a:t> z </a:t>
            </a:r>
            <a:r>
              <a:rPr lang="en-US" sz="2400" dirty="0" err="1">
                <a:solidFill>
                  <a:srgbClr val="7F7F7F"/>
                </a:solidFill>
                <a:latin typeface="Avenir" panose="02000503020000020003"/>
              </a:rPr>
              <a:t>nizkocenovnimi</a:t>
            </a:r>
            <a:r>
              <a:rPr lang="en-US" sz="2400" dirty="0">
                <a:solidFill>
                  <a:srgbClr val="7F7F7F"/>
                </a:solidFill>
                <a:latin typeface="Avenir" panose="02000503020000020003"/>
              </a:rPr>
              <a:t> </a:t>
            </a:r>
            <a:r>
              <a:rPr lang="en-US" sz="2400" dirty="0" err="1">
                <a:solidFill>
                  <a:srgbClr val="7F7F7F"/>
                </a:solidFill>
                <a:latin typeface="Avenir" panose="02000503020000020003"/>
              </a:rPr>
              <a:t>digi</a:t>
            </a:r>
            <a:r>
              <a:rPr lang="sl-SI" sz="2400" dirty="0">
                <a:solidFill>
                  <a:srgbClr val="7F7F7F"/>
                </a:solidFill>
                <a:latin typeface="Avenir" panose="02000503020000020003"/>
              </a:rPr>
              <a:t>talnimi</a:t>
            </a:r>
            <a:r>
              <a:rPr lang="en-US" sz="2400" dirty="0">
                <a:solidFill>
                  <a:srgbClr val="7F7F7F"/>
                </a:solidFill>
                <a:latin typeface="Avenir" panose="02000503020000020003"/>
              </a:rPr>
              <a:t> </a:t>
            </a:r>
            <a:r>
              <a:rPr lang="en-US" sz="2400" dirty="0" err="1">
                <a:solidFill>
                  <a:srgbClr val="7F7F7F"/>
                </a:solidFill>
                <a:latin typeface="Avenir" panose="02000503020000020003"/>
              </a:rPr>
              <a:t>orodji</a:t>
            </a:r>
            <a:r>
              <a:rPr lang="en-US" sz="2400" dirty="0">
                <a:solidFill>
                  <a:srgbClr val="7F7F7F"/>
                </a:solidFill>
                <a:latin typeface="Avenir" panose="02000503020000020003"/>
              </a:rPr>
              <a:t>, ki </a:t>
            </a:r>
            <a:r>
              <a:rPr lang="en-US" sz="2400" dirty="0" err="1">
                <a:solidFill>
                  <a:srgbClr val="7F7F7F"/>
                </a:solidFill>
                <a:latin typeface="Avenir" panose="02000503020000020003"/>
              </a:rPr>
              <a:t>omogočajo</a:t>
            </a:r>
            <a:r>
              <a:rPr lang="en-US" sz="2400" dirty="0">
                <a:solidFill>
                  <a:srgbClr val="7F7F7F"/>
                </a:solidFill>
                <a:latin typeface="Avenir" panose="02000503020000020003"/>
              </a:rPr>
              <a:t> </a:t>
            </a:r>
            <a:r>
              <a:rPr lang="en-US" sz="2400" dirty="0" err="1">
                <a:solidFill>
                  <a:srgbClr val="7F7F7F"/>
                </a:solidFill>
                <a:latin typeface="Avenir" panose="02000503020000020003"/>
              </a:rPr>
              <a:t>dostopnost</a:t>
            </a:r>
            <a:r>
              <a:rPr lang="en-US" sz="2400" dirty="0">
                <a:solidFill>
                  <a:srgbClr val="7F7F7F"/>
                </a:solidFill>
                <a:latin typeface="Avenir" panose="02000503020000020003"/>
              </a:rPr>
              <a:t> in </a:t>
            </a:r>
            <a:r>
              <a:rPr lang="en-US" sz="2400" dirty="0" err="1">
                <a:solidFill>
                  <a:srgbClr val="7F7F7F"/>
                </a:solidFill>
                <a:latin typeface="Avenir" panose="02000503020000020003"/>
              </a:rPr>
              <a:t>dosegljivost</a:t>
            </a:r>
            <a:r>
              <a:rPr lang="en-US" sz="2400" dirty="0">
                <a:solidFill>
                  <a:srgbClr val="7F7F7F"/>
                </a:solidFill>
                <a:latin typeface="Avenir" panose="02000503020000020003"/>
              </a:rPr>
              <a:t> digit</a:t>
            </a:r>
            <a:r>
              <a:rPr lang="sl-SI" sz="2400" dirty="0">
                <a:solidFill>
                  <a:srgbClr val="7F7F7F"/>
                </a:solidFill>
                <a:latin typeface="Avenir" panose="02000503020000020003"/>
              </a:rPr>
              <a:t>.</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kulturne</a:t>
            </a:r>
            <a:r>
              <a:rPr lang="en-US" sz="2400" dirty="0">
                <a:solidFill>
                  <a:srgbClr val="7F7F7F"/>
                </a:solidFill>
                <a:latin typeface="Avenir" panose="02000503020000020003"/>
              </a:rPr>
              <a:t> </a:t>
            </a:r>
            <a:r>
              <a:rPr lang="en-US" sz="2400" dirty="0" err="1">
                <a:solidFill>
                  <a:srgbClr val="7F7F7F"/>
                </a:solidFill>
                <a:latin typeface="Avenir" panose="02000503020000020003"/>
              </a:rPr>
              <a:t>dediščine</a:t>
            </a:r>
            <a:r>
              <a:rPr lang="en-US" sz="2400" dirty="0">
                <a:solidFill>
                  <a:srgbClr val="7F7F7F"/>
                </a:solidFill>
                <a:latin typeface="Avenir" panose="02000503020000020003"/>
              </a:rPr>
              <a:t> </a:t>
            </a:r>
            <a:r>
              <a:rPr lang="en-US" sz="2400" dirty="0" err="1">
                <a:solidFill>
                  <a:srgbClr val="7F7F7F"/>
                </a:solidFill>
                <a:latin typeface="Avenir" panose="02000503020000020003"/>
              </a:rPr>
              <a:t>manjšim</a:t>
            </a:r>
            <a:r>
              <a:rPr lang="en-US" sz="2400" dirty="0">
                <a:solidFill>
                  <a:srgbClr val="7F7F7F"/>
                </a:solidFill>
                <a:latin typeface="Avenir" panose="02000503020000020003"/>
              </a:rPr>
              <a:t> </a:t>
            </a:r>
            <a:r>
              <a:rPr lang="en-US" sz="2400" dirty="0" err="1">
                <a:solidFill>
                  <a:srgbClr val="7F7F7F"/>
                </a:solidFill>
                <a:latin typeface="Avenir" panose="02000503020000020003"/>
              </a:rPr>
              <a:t>turističnim</a:t>
            </a:r>
            <a:r>
              <a:rPr lang="en-US" sz="2400" dirty="0">
                <a:solidFill>
                  <a:srgbClr val="7F7F7F"/>
                </a:solidFill>
                <a:latin typeface="Avenir" panose="02000503020000020003"/>
              </a:rPr>
              <a:t> </a:t>
            </a:r>
            <a:r>
              <a:rPr lang="en-US" sz="2400" dirty="0" err="1">
                <a:solidFill>
                  <a:srgbClr val="7F7F7F"/>
                </a:solidFill>
                <a:latin typeface="Avenir" panose="02000503020000020003"/>
              </a:rPr>
              <a:t>ponudnikom</a:t>
            </a:r>
            <a:r>
              <a:rPr lang="en-US" sz="2400" dirty="0">
                <a:solidFill>
                  <a:srgbClr val="7F7F7F"/>
                </a:solidFill>
                <a:latin typeface="Avenir" panose="02000503020000020003"/>
              </a:rPr>
              <a:t>.</a:t>
            </a:r>
          </a:p>
        </p:txBody>
      </p:sp>
      <p:pic>
        <p:nvPicPr>
          <p:cNvPr id="12" name="Picture Placeholder 11">
            <a:extLst>
              <a:ext uri="{FF2B5EF4-FFF2-40B4-BE49-F238E27FC236}">
                <a16:creationId xmlns:a16="http://schemas.microsoft.com/office/drawing/2014/main" id="{2E448511-CEA1-42CC-ABAF-5D80DC8D0BA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9031" r="9031"/>
          <a:stretch>
            <a:fillRect/>
          </a:stretch>
        </p:blipFill>
        <p:spPr>
          <a:xfrm>
            <a:off x="0" y="3932900"/>
            <a:ext cx="3886199" cy="3162300"/>
          </a:xfrm>
        </p:spPr>
      </p:pic>
      <p:pic>
        <p:nvPicPr>
          <p:cNvPr id="16" name="Picture Placeholder 15">
            <a:extLst>
              <a:ext uri="{FF2B5EF4-FFF2-40B4-BE49-F238E27FC236}">
                <a16:creationId xmlns:a16="http://schemas.microsoft.com/office/drawing/2014/main" id="{92A76146-3CBC-4FFD-8F3C-F80773D23942}"/>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894" r="1894"/>
          <a:stretch>
            <a:fillRect/>
          </a:stretch>
        </p:blipFill>
        <p:spPr>
          <a:xfrm>
            <a:off x="4095261" y="4407298"/>
            <a:ext cx="3886199" cy="2687902"/>
          </a:xfrm>
        </p:spPr>
      </p:pic>
      <p:pic>
        <p:nvPicPr>
          <p:cNvPr id="23" name="Picture Placeholder 22">
            <a:extLst>
              <a:ext uri="{FF2B5EF4-FFF2-40B4-BE49-F238E27FC236}">
                <a16:creationId xmlns:a16="http://schemas.microsoft.com/office/drawing/2014/main" id="{FD28309C-C49A-49C1-BCFB-A73F26D4444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9036" r="9036"/>
          <a:stretch>
            <a:fillRect/>
          </a:stretch>
        </p:blipFill>
        <p:spPr>
          <a:xfrm>
            <a:off x="8305801" y="3908471"/>
            <a:ext cx="3886199" cy="3162300"/>
          </a:xfrm>
        </p:spPr>
      </p:pic>
    </p:spTree>
    <p:extLst>
      <p:ext uri="{BB962C8B-B14F-4D97-AF65-F5344CB8AC3E}">
        <p14:creationId xmlns:p14="http://schemas.microsoft.com/office/powerpoint/2010/main" val="2371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6"/>
          </p:nvPr>
        </p:nvSpPr>
        <p:spPr/>
        <p:txBody>
          <a:bodyPr/>
          <a:lstStyle/>
          <a:p>
            <a:fld id="{9C527BFA-2C0E-4CEC-B6A5-913A56FEF4B4}" type="slidenum">
              <a:rPr lang="fr-CA" smtClean="0"/>
              <a:pPr/>
              <a:t>9</a:t>
            </a:fld>
            <a:endParaRPr lang="fr-CA" dirty="0"/>
          </a:p>
        </p:txBody>
      </p:sp>
      <p:sp>
        <p:nvSpPr>
          <p:cNvPr id="13" name="Google Shape;443;p41">
            <a:extLst>
              <a:ext uri="{FF2B5EF4-FFF2-40B4-BE49-F238E27FC236}">
                <a16:creationId xmlns:a16="http://schemas.microsoft.com/office/drawing/2014/main" id="{52244F64-4268-4BDD-9B26-81D5CF7A1703}"/>
              </a:ext>
            </a:extLst>
          </p:cNvPr>
          <p:cNvSpPr txBox="1">
            <a:spLocks/>
          </p:cNvSpPr>
          <p:nvPr/>
        </p:nvSpPr>
        <p:spPr>
          <a:xfrm>
            <a:off x="778314" y="950334"/>
            <a:ext cx="6059156" cy="4799948"/>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Font typeface="Arial"/>
              <a:buNone/>
            </a:pPr>
            <a:r>
              <a:rPr lang="en-US" sz="2400" dirty="0" err="1">
                <a:solidFill>
                  <a:srgbClr val="7F7F7F"/>
                </a:solidFill>
                <a:latin typeface="Avenir" panose="02000503020000020003"/>
              </a:rPr>
              <a:t>Prvi</a:t>
            </a:r>
            <a:r>
              <a:rPr lang="en-US" sz="2400" dirty="0">
                <a:solidFill>
                  <a:srgbClr val="7F7F7F"/>
                </a:solidFill>
                <a:latin typeface="Avenir" panose="02000503020000020003"/>
              </a:rPr>
              <a:t> </a:t>
            </a:r>
            <a:r>
              <a:rPr lang="en-US" sz="2400" dirty="0" err="1">
                <a:solidFill>
                  <a:srgbClr val="7F7F7F"/>
                </a:solidFill>
                <a:latin typeface="Avenir" panose="02000503020000020003"/>
              </a:rPr>
              <a:t>pristop</a:t>
            </a:r>
            <a:r>
              <a:rPr lang="en-US" sz="2400" dirty="0">
                <a:solidFill>
                  <a:srgbClr val="7F7F7F"/>
                </a:solidFill>
                <a:latin typeface="Avenir" panose="02000503020000020003"/>
              </a:rPr>
              <a:t> k </a:t>
            </a:r>
            <a:r>
              <a:rPr lang="en-US" sz="2400" dirty="0" err="1">
                <a:solidFill>
                  <a:srgbClr val="7F7F7F"/>
                </a:solidFill>
                <a:latin typeface="Avenir" panose="02000503020000020003"/>
              </a:rPr>
              <a:t>digitalni</a:t>
            </a:r>
            <a:r>
              <a:rPr lang="en-US" sz="2400" dirty="0">
                <a:solidFill>
                  <a:srgbClr val="7F7F7F"/>
                </a:solidFill>
                <a:latin typeface="Avenir" panose="02000503020000020003"/>
              </a:rPr>
              <a:t> </a:t>
            </a:r>
            <a:r>
              <a:rPr lang="en-US" sz="2400" dirty="0" err="1">
                <a:solidFill>
                  <a:srgbClr val="7F7F7F"/>
                </a:solidFill>
                <a:latin typeface="Avenir" panose="02000503020000020003"/>
              </a:rPr>
              <a:t>tehnologiji</a:t>
            </a:r>
            <a:r>
              <a:rPr lang="en-US" sz="2400" dirty="0">
                <a:solidFill>
                  <a:srgbClr val="7F7F7F"/>
                </a:solidFill>
                <a:latin typeface="Avenir" panose="02000503020000020003"/>
              </a:rPr>
              <a:t> se </a:t>
            </a:r>
            <a:r>
              <a:rPr lang="en-US" sz="2400" dirty="0" err="1">
                <a:solidFill>
                  <a:srgbClr val="7F7F7F"/>
                </a:solidFill>
                <a:latin typeface="Avenir" panose="02000503020000020003"/>
              </a:rPr>
              <a:t>morda</a:t>
            </a:r>
            <a:r>
              <a:rPr lang="en-US" sz="2400" dirty="0">
                <a:solidFill>
                  <a:srgbClr val="7F7F7F"/>
                </a:solidFill>
                <a:latin typeface="Avenir" panose="02000503020000020003"/>
              </a:rPr>
              <a:t> </a:t>
            </a:r>
            <a:r>
              <a:rPr lang="en-US" sz="2400" dirty="0" err="1">
                <a:solidFill>
                  <a:srgbClr val="7F7F7F"/>
                </a:solidFill>
                <a:latin typeface="Avenir" panose="02000503020000020003"/>
              </a:rPr>
              <a:t>zdi</a:t>
            </a:r>
            <a:r>
              <a:rPr lang="en-US" sz="2400" dirty="0">
                <a:solidFill>
                  <a:srgbClr val="7F7F7F"/>
                </a:solidFill>
                <a:latin typeface="Avenir" panose="02000503020000020003"/>
              </a:rPr>
              <a:t> "</a:t>
            </a:r>
            <a:r>
              <a:rPr lang="en-US" sz="2400" dirty="0" err="1">
                <a:solidFill>
                  <a:srgbClr val="7F7F7F"/>
                </a:solidFill>
                <a:latin typeface="Avenir" panose="02000503020000020003"/>
              </a:rPr>
              <a:t>strašljiv</a:t>
            </a:r>
            <a:r>
              <a:rPr lang="en-US" sz="2400" dirty="0">
                <a:solidFill>
                  <a:srgbClr val="7F7F7F"/>
                </a:solidFill>
                <a:latin typeface="Avenir" panose="02000503020000020003"/>
              </a:rPr>
              <a:t>" za </a:t>
            </a:r>
            <a:r>
              <a:rPr lang="en-US" sz="2400" dirty="0" err="1">
                <a:solidFill>
                  <a:srgbClr val="7F7F7F"/>
                </a:solidFill>
                <a:latin typeface="Avenir" panose="02000503020000020003"/>
              </a:rPr>
              <a:t>številne</a:t>
            </a:r>
            <a:r>
              <a:rPr lang="en-US" sz="2400" dirty="0">
                <a:solidFill>
                  <a:srgbClr val="7F7F7F"/>
                </a:solidFill>
                <a:latin typeface="Avenir" panose="02000503020000020003"/>
              </a:rPr>
              <a:t> </a:t>
            </a:r>
            <a:r>
              <a:rPr lang="en-US" sz="2400" dirty="0" err="1">
                <a:solidFill>
                  <a:srgbClr val="7F7F7F"/>
                </a:solidFill>
                <a:latin typeface="Avenir" panose="02000503020000020003"/>
              </a:rPr>
              <a:t>kulturne</a:t>
            </a:r>
            <a:r>
              <a:rPr lang="en-US" sz="2400" dirty="0">
                <a:solidFill>
                  <a:srgbClr val="7F7F7F"/>
                </a:solidFill>
                <a:latin typeface="Avenir" panose="02000503020000020003"/>
              </a:rPr>
              <a:t> in </a:t>
            </a:r>
            <a:r>
              <a:rPr lang="en-US" sz="2400" dirty="0" err="1">
                <a:solidFill>
                  <a:srgbClr val="7F7F7F"/>
                </a:solidFill>
                <a:latin typeface="Avenir" panose="02000503020000020003"/>
              </a:rPr>
              <a:t>turistične</a:t>
            </a:r>
            <a:r>
              <a:rPr lang="en-US" sz="2400" dirty="0">
                <a:solidFill>
                  <a:srgbClr val="7F7F7F"/>
                </a:solidFill>
                <a:latin typeface="Avenir" panose="02000503020000020003"/>
              </a:rPr>
              <a:t> </a:t>
            </a:r>
            <a:r>
              <a:rPr lang="en-US" sz="2400" dirty="0" err="1">
                <a:solidFill>
                  <a:srgbClr val="7F7F7F"/>
                </a:solidFill>
                <a:latin typeface="Avenir" panose="02000503020000020003"/>
              </a:rPr>
              <a:t>ponudnike</a:t>
            </a:r>
            <a:r>
              <a:rPr lang="en-US" sz="2400" dirty="0">
                <a:solidFill>
                  <a:srgbClr val="7F7F7F"/>
                </a:solidFill>
                <a:latin typeface="Avenir" panose="02000503020000020003"/>
              </a:rPr>
              <a:t>, ki </a:t>
            </a:r>
            <a:r>
              <a:rPr lang="en-US" sz="2400" dirty="0" err="1">
                <a:solidFill>
                  <a:srgbClr val="7F7F7F"/>
                </a:solidFill>
                <a:latin typeface="Avenir" panose="02000503020000020003"/>
              </a:rPr>
              <a:t>še</a:t>
            </a:r>
            <a:r>
              <a:rPr lang="en-US" sz="2400" dirty="0">
                <a:solidFill>
                  <a:srgbClr val="7F7F7F"/>
                </a:solidFill>
                <a:latin typeface="Avenir" panose="02000503020000020003"/>
              </a:rPr>
              <a:t> </a:t>
            </a:r>
            <a:r>
              <a:rPr lang="en-US" sz="2400" dirty="0" err="1">
                <a:solidFill>
                  <a:srgbClr val="7F7F7F"/>
                </a:solidFill>
                <a:latin typeface="Avenir" panose="02000503020000020003"/>
              </a:rPr>
              <a:t>niso</a:t>
            </a:r>
            <a:r>
              <a:rPr lang="en-US" sz="2400" dirty="0">
                <a:solidFill>
                  <a:srgbClr val="7F7F7F"/>
                </a:solidFill>
                <a:latin typeface="Avenir" panose="02000503020000020003"/>
              </a:rPr>
              <a:t> </a:t>
            </a:r>
            <a:r>
              <a:rPr lang="en-US" sz="2400" dirty="0" err="1">
                <a:solidFill>
                  <a:srgbClr val="7F7F7F"/>
                </a:solidFill>
                <a:latin typeface="Avenir" panose="02000503020000020003"/>
              </a:rPr>
              <a:t>začeli</a:t>
            </a:r>
            <a:r>
              <a:rPr lang="en-US" sz="2400" dirty="0">
                <a:solidFill>
                  <a:srgbClr val="7F7F7F"/>
                </a:solidFill>
                <a:latin typeface="Avenir" panose="02000503020000020003"/>
              </a:rPr>
              <a:t> </a:t>
            </a:r>
            <a:r>
              <a:rPr lang="en-US" sz="2400" dirty="0" err="1">
                <a:solidFill>
                  <a:srgbClr val="7F7F7F"/>
                </a:solidFill>
                <a:latin typeface="Avenir" panose="02000503020000020003"/>
              </a:rPr>
              <a:t>poti</a:t>
            </a:r>
            <a:r>
              <a:rPr lang="en-US" sz="2400" dirty="0">
                <a:solidFill>
                  <a:srgbClr val="7F7F7F"/>
                </a:solidFill>
                <a:latin typeface="Avenir" panose="02000503020000020003"/>
              </a:rPr>
              <a:t> </a:t>
            </a:r>
            <a:r>
              <a:rPr lang="en-US" sz="2400" dirty="0" err="1">
                <a:solidFill>
                  <a:srgbClr val="7F7F7F"/>
                </a:solidFill>
                <a:latin typeface="Avenir" panose="02000503020000020003"/>
              </a:rPr>
              <a:t>digitalne</a:t>
            </a:r>
            <a:r>
              <a:rPr lang="en-US" sz="2400" dirty="0">
                <a:solidFill>
                  <a:srgbClr val="7F7F7F"/>
                </a:solidFill>
                <a:latin typeface="Avenir" panose="02000503020000020003"/>
              </a:rPr>
              <a:t> </a:t>
            </a:r>
            <a:r>
              <a:rPr lang="en-US" sz="2400" dirty="0" err="1">
                <a:solidFill>
                  <a:srgbClr val="7F7F7F"/>
                </a:solidFill>
                <a:latin typeface="Avenir" panose="02000503020000020003"/>
              </a:rPr>
              <a:t>preobrazbe</a:t>
            </a:r>
            <a:r>
              <a:rPr lang="en-US" sz="2400" dirty="0">
                <a:solidFill>
                  <a:srgbClr val="7F7F7F"/>
                </a:solidFill>
                <a:latin typeface="Avenir" panose="02000503020000020003"/>
              </a:rPr>
              <a:t> v </a:t>
            </a:r>
            <a:r>
              <a:rPr lang="en-US" sz="2400" dirty="0" err="1">
                <a:solidFill>
                  <a:srgbClr val="7F7F7F"/>
                </a:solidFill>
                <a:latin typeface="Avenir" panose="02000503020000020003"/>
              </a:rPr>
              <a:t>svojih</a:t>
            </a:r>
            <a:r>
              <a:rPr lang="en-US" sz="2400" dirty="0">
                <a:solidFill>
                  <a:srgbClr val="7F7F7F"/>
                </a:solidFill>
                <a:latin typeface="Avenir" panose="02000503020000020003"/>
              </a:rPr>
              <a:t> </a:t>
            </a:r>
            <a:r>
              <a:rPr lang="en-US" sz="2400" dirty="0" err="1">
                <a:solidFill>
                  <a:srgbClr val="7F7F7F"/>
                </a:solidFill>
                <a:latin typeface="Avenir" panose="02000503020000020003"/>
              </a:rPr>
              <a:t>organizacijah</a:t>
            </a:r>
            <a:r>
              <a:rPr lang="en-US" sz="2400" dirty="0">
                <a:solidFill>
                  <a:srgbClr val="7F7F7F"/>
                </a:solidFill>
                <a:latin typeface="Avenir" panose="02000503020000020003"/>
              </a:rPr>
              <a:t>. </a:t>
            </a:r>
            <a:r>
              <a:rPr lang="sl-SI" sz="2400" dirty="0">
                <a:solidFill>
                  <a:srgbClr val="7F7F7F"/>
                </a:solidFill>
                <a:latin typeface="Avenir" panose="02000503020000020003"/>
              </a:rPr>
              <a:t>Cilj</a:t>
            </a:r>
            <a:r>
              <a:rPr lang="en-US" sz="2400" dirty="0">
                <a:solidFill>
                  <a:srgbClr val="7F7F7F"/>
                </a:solidFill>
                <a:latin typeface="Avenir" panose="02000503020000020003"/>
              </a:rPr>
              <a:t> </a:t>
            </a:r>
            <a:r>
              <a:rPr lang="en-US" sz="2400" dirty="0" err="1">
                <a:solidFill>
                  <a:srgbClr val="7F7F7F"/>
                </a:solidFill>
                <a:latin typeface="Avenir" panose="02000503020000020003"/>
              </a:rPr>
              <a:t>tega</a:t>
            </a:r>
            <a:r>
              <a:rPr lang="en-US" sz="2400" dirty="0">
                <a:solidFill>
                  <a:srgbClr val="7F7F7F"/>
                </a:solidFill>
                <a:latin typeface="Avenir" panose="02000503020000020003"/>
              </a:rPr>
              <a:t> </a:t>
            </a:r>
            <a:r>
              <a:rPr lang="en-US" sz="2400" dirty="0" err="1">
                <a:solidFill>
                  <a:srgbClr val="7F7F7F"/>
                </a:solidFill>
                <a:latin typeface="Avenir" panose="02000503020000020003"/>
              </a:rPr>
              <a:t>projekta</a:t>
            </a:r>
            <a:r>
              <a:rPr lang="en-US" sz="2400" dirty="0">
                <a:solidFill>
                  <a:srgbClr val="7F7F7F"/>
                </a:solidFill>
                <a:latin typeface="Avenir" panose="02000503020000020003"/>
              </a:rPr>
              <a:t> je </a:t>
            </a:r>
            <a:r>
              <a:rPr lang="en-US" sz="2400" dirty="0" err="1">
                <a:solidFill>
                  <a:srgbClr val="7F7F7F"/>
                </a:solidFill>
                <a:latin typeface="Avenir" panose="02000503020000020003"/>
              </a:rPr>
              <a:t>začeti</a:t>
            </a:r>
            <a:r>
              <a:rPr lang="en-US" sz="2400" dirty="0">
                <a:solidFill>
                  <a:srgbClr val="7F7F7F"/>
                </a:solidFill>
                <a:latin typeface="Avenir" panose="02000503020000020003"/>
              </a:rPr>
              <a:t> </a:t>
            </a:r>
            <a:r>
              <a:rPr lang="en-US" sz="2400" dirty="0" err="1">
                <a:solidFill>
                  <a:srgbClr val="7F7F7F"/>
                </a:solidFill>
                <a:latin typeface="Avenir" panose="02000503020000020003"/>
              </a:rPr>
              <a:t>zapolnjevati</a:t>
            </a:r>
            <a:r>
              <a:rPr lang="en-US" sz="2400" dirty="0">
                <a:solidFill>
                  <a:srgbClr val="7F7F7F"/>
                </a:solidFill>
                <a:latin typeface="Avenir" panose="02000503020000020003"/>
              </a:rPr>
              <a:t> to </a:t>
            </a:r>
            <a:r>
              <a:rPr lang="en-US" sz="2400" dirty="0" err="1">
                <a:solidFill>
                  <a:srgbClr val="7F7F7F"/>
                </a:solidFill>
                <a:latin typeface="Avenir" panose="02000503020000020003"/>
              </a:rPr>
              <a:t>obstoječo</a:t>
            </a:r>
            <a:r>
              <a:rPr lang="en-US" sz="2400" dirty="0">
                <a:solidFill>
                  <a:srgbClr val="7F7F7F"/>
                </a:solidFill>
                <a:latin typeface="Avenir" panose="02000503020000020003"/>
              </a:rPr>
              <a:t> </a:t>
            </a:r>
            <a:r>
              <a:rPr lang="en-US" sz="2400" dirty="0" err="1">
                <a:solidFill>
                  <a:srgbClr val="7F7F7F"/>
                </a:solidFill>
                <a:latin typeface="Avenir" panose="02000503020000020003"/>
              </a:rPr>
              <a:t>vrzel</a:t>
            </a:r>
            <a:r>
              <a:rPr lang="en-US" sz="2400" dirty="0">
                <a:solidFill>
                  <a:srgbClr val="7F7F7F"/>
                </a:solidFill>
                <a:latin typeface="Avenir" panose="02000503020000020003"/>
              </a:rPr>
              <a:t> med </a:t>
            </a:r>
            <a:r>
              <a:rPr lang="en-US" sz="2400" dirty="0" err="1">
                <a:solidFill>
                  <a:srgbClr val="7F7F7F"/>
                </a:solidFill>
                <a:latin typeface="Avenir" panose="02000503020000020003"/>
              </a:rPr>
              <a:t>ljudmi</a:t>
            </a:r>
            <a:r>
              <a:rPr lang="en-US" sz="2400" dirty="0">
                <a:solidFill>
                  <a:srgbClr val="7F7F7F"/>
                </a:solidFill>
                <a:latin typeface="Avenir" panose="02000503020000020003"/>
              </a:rPr>
              <a:t> in </a:t>
            </a:r>
            <a:r>
              <a:rPr lang="en-US" sz="2400" dirty="0" err="1">
                <a:solidFill>
                  <a:srgbClr val="7F7F7F"/>
                </a:solidFill>
                <a:latin typeface="Avenir" panose="02000503020000020003"/>
              </a:rPr>
              <a:t>tehnologijo</a:t>
            </a:r>
            <a:r>
              <a:rPr lang="en-US" sz="2400" dirty="0">
                <a:solidFill>
                  <a:srgbClr val="7F7F7F"/>
                </a:solidFill>
                <a:latin typeface="Avenir" panose="02000503020000020003"/>
              </a:rPr>
              <a:t> </a:t>
            </a:r>
            <a:r>
              <a:rPr lang="en-US" sz="2400" dirty="0" err="1">
                <a:solidFill>
                  <a:srgbClr val="7F7F7F"/>
                </a:solidFill>
                <a:latin typeface="Avenir" panose="02000503020000020003"/>
              </a:rPr>
              <a:t>ter</a:t>
            </a:r>
            <a:r>
              <a:rPr lang="en-US" sz="2400" dirty="0">
                <a:solidFill>
                  <a:srgbClr val="7F7F7F"/>
                </a:solidFill>
                <a:latin typeface="Avenir" panose="02000503020000020003"/>
              </a:rPr>
              <a:t> </a:t>
            </a:r>
            <a:r>
              <a:rPr lang="en-US" sz="2400" dirty="0" err="1">
                <a:solidFill>
                  <a:srgbClr val="E43794"/>
                </a:solidFill>
                <a:latin typeface="Avenir" panose="02000503020000020003"/>
              </a:rPr>
              <a:t>ponuditi</a:t>
            </a:r>
            <a:r>
              <a:rPr lang="en-US" sz="2400" dirty="0">
                <a:solidFill>
                  <a:srgbClr val="E43794"/>
                </a:solidFill>
                <a:latin typeface="Avenir" panose="02000503020000020003"/>
              </a:rPr>
              <a:t> </a:t>
            </a:r>
            <a:r>
              <a:rPr lang="en-US" sz="2400" dirty="0" err="1">
                <a:solidFill>
                  <a:srgbClr val="E43794"/>
                </a:solidFill>
                <a:latin typeface="Avenir" panose="02000503020000020003"/>
              </a:rPr>
              <a:t>praktične</a:t>
            </a:r>
            <a:r>
              <a:rPr lang="en-US" sz="2400" dirty="0">
                <a:solidFill>
                  <a:srgbClr val="E43794"/>
                </a:solidFill>
                <a:latin typeface="Avenir" panose="02000503020000020003"/>
              </a:rPr>
              <a:t> </a:t>
            </a:r>
            <a:r>
              <a:rPr lang="en-US" sz="2400" dirty="0" err="1">
                <a:solidFill>
                  <a:srgbClr val="E43794"/>
                </a:solidFill>
                <a:latin typeface="Avenir" panose="02000503020000020003"/>
              </a:rPr>
              <a:t>smernice</a:t>
            </a:r>
            <a:r>
              <a:rPr lang="en-US" sz="2400" dirty="0">
                <a:solidFill>
                  <a:srgbClr val="E43794"/>
                </a:solidFill>
                <a:latin typeface="Avenir" panose="02000503020000020003"/>
              </a:rPr>
              <a:t> za </a:t>
            </a:r>
            <a:r>
              <a:rPr lang="en-US" sz="2400" dirty="0" err="1">
                <a:solidFill>
                  <a:srgbClr val="E43794"/>
                </a:solidFill>
                <a:latin typeface="Avenir" panose="02000503020000020003"/>
              </a:rPr>
              <a:t>sprejetje</a:t>
            </a:r>
            <a:r>
              <a:rPr lang="en-US" sz="2400" dirty="0">
                <a:solidFill>
                  <a:srgbClr val="E43794"/>
                </a:solidFill>
                <a:latin typeface="Avenir" panose="02000503020000020003"/>
              </a:rPr>
              <a:t> </a:t>
            </a:r>
            <a:r>
              <a:rPr lang="en-US" sz="2400" dirty="0" err="1">
                <a:solidFill>
                  <a:srgbClr val="E43794"/>
                </a:solidFill>
                <a:latin typeface="Avenir" panose="02000503020000020003"/>
              </a:rPr>
              <a:t>digitalnega</a:t>
            </a:r>
            <a:r>
              <a:rPr lang="en-US" sz="2400" dirty="0">
                <a:solidFill>
                  <a:srgbClr val="E43794"/>
                </a:solidFill>
                <a:latin typeface="Avenir" panose="02000503020000020003"/>
              </a:rPr>
              <a:t> </a:t>
            </a:r>
            <a:r>
              <a:rPr lang="en-US" sz="2400" dirty="0" err="1">
                <a:solidFill>
                  <a:srgbClr val="E43794"/>
                </a:solidFill>
                <a:latin typeface="Avenir" panose="02000503020000020003"/>
              </a:rPr>
              <a:t>pristopa</a:t>
            </a:r>
            <a:r>
              <a:rPr lang="en-US" sz="2400" dirty="0">
                <a:solidFill>
                  <a:srgbClr val="E43794"/>
                </a:solidFill>
                <a:latin typeface="Avenir" panose="02000503020000020003"/>
              </a:rPr>
              <a:t> k </a:t>
            </a:r>
            <a:r>
              <a:rPr lang="en-US" sz="2400" dirty="0" err="1">
                <a:solidFill>
                  <a:srgbClr val="E43794"/>
                </a:solidFill>
                <a:latin typeface="Avenir" panose="02000503020000020003"/>
              </a:rPr>
              <a:t>promociji</a:t>
            </a:r>
            <a:r>
              <a:rPr lang="en-US" sz="2400" dirty="0">
                <a:solidFill>
                  <a:srgbClr val="E43794"/>
                </a:solidFill>
                <a:latin typeface="Avenir" panose="02000503020000020003"/>
              </a:rPr>
              <a:t> </a:t>
            </a:r>
            <a:r>
              <a:rPr lang="en-US" sz="2400" dirty="0" err="1">
                <a:solidFill>
                  <a:srgbClr val="E43794"/>
                </a:solidFill>
                <a:latin typeface="Avenir" panose="02000503020000020003"/>
              </a:rPr>
              <a:t>kulturne</a:t>
            </a:r>
            <a:r>
              <a:rPr lang="en-US" sz="2400" dirty="0">
                <a:solidFill>
                  <a:srgbClr val="E43794"/>
                </a:solidFill>
                <a:latin typeface="Avenir" panose="02000503020000020003"/>
              </a:rPr>
              <a:t> </a:t>
            </a:r>
            <a:r>
              <a:rPr lang="en-US" sz="2400" dirty="0" err="1">
                <a:solidFill>
                  <a:srgbClr val="E43794"/>
                </a:solidFill>
                <a:latin typeface="Avenir" panose="02000503020000020003"/>
              </a:rPr>
              <a:t>dediščine</a:t>
            </a:r>
            <a:r>
              <a:rPr lang="en-US" sz="2400" dirty="0">
                <a:solidFill>
                  <a:srgbClr val="E43794"/>
                </a:solidFill>
                <a:latin typeface="Avenir" panose="02000503020000020003"/>
              </a:rPr>
              <a:t>.</a:t>
            </a:r>
          </a:p>
          <a:p>
            <a:pPr marL="0" indent="0" algn="just">
              <a:spcBef>
                <a:spcPts val="0"/>
              </a:spcBef>
              <a:buClr>
                <a:schemeClr val="dk1"/>
              </a:buClr>
              <a:buSzPts val="1100"/>
              <a:buFont typeface="Arial"/>
              <a:buNone/>
            </a:pPr>
            <a:endParaRPr lang="en-US" sz="2400" dirty="0">
              <a:solidFill>
                <a:srgbClr val="E43794"/>
              </a:solidFill>
              <a:latin typeface="Avenir" panose="02000503020000020003"/>
            </a:endParaRPr>
          </a:p>
          <a:p>
            <a:pPr marL="0" indent="0">
              <a:spcBef>
                <a:spcPts val="0"/>
              </a:spcBef>
              <a:buClr>
                <a:schemeClr val="dk1"/>
              </a:buClr>
              <a:buSzPts val="1100"/>
              <a:buFont typeface="Arial"/>
              <a:buNone/>
            </a:pPr>
            <a:endParaRPr lang="en-US" sz="2400" dirty="0">
              <a:solidFill>
                <a:srgbClr val="7F7F7F"/>
              </a:solidFill>
              <a:latin typeface="Avenir" panose="02000503020000020003"/>
            </a:endParaRPr>
          </a:p>
          <a:p>
            <a:pPr marL="0" indent="0" algn="just">
              <a:spcBef>
                <a:spcPts val="0"/>
              </a:spcBef>
              <a:buClr>
                <a:schemeClr val="dk1"/>
              </a:buClr>
              <a:buSzPts val="1100"/>
              <a:buFont typeface="Arial"/>
              <a:buNone/>
            </a:pPr>
            <a:r>
              <a:rPr lang="en-US" sz="2400" dirty="0" err="1">
                <a:solidFill>
                  <a:srgbClr val="E43794"/>
                </a:solidFill>
                <a:latin typeface="Avenir" panose="02000503020000020003"/>
              </a:rPr>
              <a:t>Pridružite</a:t>
            </a:r>
            <a:r>
              <a:rPr lang="en-US" sz="2400" dirty="0">
                <a:solidFill>
                  <a:srgbClr val="E43794"/>
                </a:solidFill>
                <a:latin typeface="Avenir" panose="02000503020000020003"/>
              </a:rPr>
              <a:t> se </a:t>
            </a:r>
            <a:r>
              <a:rPr lang="en-US" sz="2400" dirty="0" err="1">
                <a:solidFill>
                  <a:srgbClr val="E43794"/>
                </a:solidFill>
                <a:latin typeface="Avenir" panose="02000503020000020003"/>
              </a:rPr>
              <a:t>nam</a:t>
            </a:r>
            <a:r>
              <a:rPr lang="sl-SI" sz="2400" dirty="0">
                <a:solidFill>
                  <a:srgbClr val="E43794"/>
                </a:solidFill>
                <a:latin typeface="Avenir" panose="02000503020000020003"/>
              </a:rPr>
              <a:t> </a:t>
            </a:r>
            <a:r>
              <a:rPr lang="en-US" sz="2400" dirty="0" err="1">
                <a:solidFill>
                  <a:srgbClr val="7F7F7F"/>
                </a:solidFill>
                <a:latin typeface="Avenir" panose="02000503020000020003"/>
              </a:rPr>
              <a:t>na</a:t>
            </a:r>
            <a:r>
              <a:rPr lang="en-US" sz="2400" dirty="0">
                <a:solidFill>
                  <a:srgbClr val="7F7F7F"/>
                </a:solidFill>
                <a:latin typeface="Avenir" panose="02000503020000020003"/>
              </a:rPr>
              <a:t> </a:t>
            </a:r>
            <a:r>
              <a:rPr lang="en-US" sz="2400" dirty="0" err="1">
                <a:solidFill>
                  <a:srgbClr val="7F7F7F"/>
                </a:solidFill>
                <a:latin typeface="Avenir" panose="02000503020000020003"/>
              </a:rPr>
              <a:t>tej</a:t>
            </a:r>
            <a:r>
              <a:rPr lang="en-US" sz="2400" dirty="0">
                <a:solidFill>
                  <a:srgbClr val="7F7F7F"/>
                </a:solidFill>
                <a:latin typeface="Avenir" panose="02000503020000020003"/>
              </a:rPr>
              <a:t> </a:t>
            </a:r>
            <a:r>
              <a:rPr lang="en-US" sz="2400" dirty="0" err="1">
                <a:solidFill>
                  <a:srgbClr val="7F7F7F"/>
                </a:solidFill>
                <a:latin typeface="Avenir" panose="02000503020000020003"/>
              </a:rPr>
              <a:t>poti</a:t>
            </a:r>
            <a:r>
              <a:rPr lang="sl-SI" sz="2400" dirty="0">
                <a:solidFill>
                  <a:srgbClr val="7F7F7F"/>
                </a:solidFill>
                <a:latin typeface="Avenir" panose="02000503020000020003"/>
              </a:rPr>
              <a:t> in</a:t>
            </a:r>
            <a:r>
              <a:rPr lang="en-US" sz="2400" dirty="0">
                <a:solidFill>
                  <a:srgbClr val="7F7F7F"/>
                </a:solidFill>
                <a:latin typeface="Avenir" panose="02000503020000020003"/>
              </a:rPr>
              <a:t> </a:t>
            </a:r>
            <a:r>
              <a:rPr lang="en-US" sz="2400" dirty="0" err="1">
                <a:solidFill>
                  <a:srgbClr val="7F7F7F"/>
                </a:solidFill>
                <a:latin typeface="Avenir" panose="02000503020000020003"/>
              </a:rPr>
              <a:t>razišč</a:t>
            </a:r>
            <a:r>
              <a:rPr lang="sl-SI" sz="2400" dirty="0">
                <a:solidFill>
                  <a:srgbClr val="7F7F7F"/>
                </a:solidFill>
                <a:latin typeface="Avenir" panose="02000503020000020003"/>
              </a:rPr>
              <a:t>i</a:t>
            </a:r>
            <a:r>
              <a:rPr lang="en-US" sz="2400" dirty="0" err="1">
                <a:solidFill>
                  <a:srgbClr val="7F7F7F"/>
                </a:solidFill>
                <a:latin typeface="Avenir" panose="02000503020000020003"/>
              </a:rPr>
              <a:t>te</a:t>
            </a:r>
            <a:r>
              <a:rPr lang="en-US" sz="2400" dirty="0">
                <a:solidFill>
                  <a:srgbClr val="7F7F7F"/>
                </a:solidFill>
                <a:latin typeface="Avenir" panose="02000503020000020003"/>
              </a:rPr>
              <a:t> </a:t>
            </a:r>
            <a:r>
              <a:rPr lang="en-US" sz="2400" dirty="0" err="1">
                <a:solidFill>
                  <a:srgbClr val="7F7F7F"/>
                </a:solidFill>
                <a:latin typeface="Avenir" panose="02000503020000020003"/>
              </a:rPr>
              <a:t>moč</a:t>
            </a:r>
            <a:r>
              <a:rPr lang="en-US" sz="2400" dirty="0">
                <a:solidFill>
                  <a:srgbClr val="7F7F7F"/>
                </a:solidFill>
                <a:latin typeface="Avenir" panose="02000503020000020003"/>
              </a:rPr>
              <a:t> </a:t>
            </a:r>
            <a:r>
              <a:rPr lang="en-US" sz="2400" dirty="0" err="1">
                <a:solidFill>
                  <a:srgbClr val="7F7F7F"/>
                </a:solidFill>
                <a:latin typeface="Avenir" panose="02000503020000020003"/>
              </a:rPr>
              <a:t>tehnologije</a:t>
            </a:r>
            <a:r>
              <a:rPr lang="en-US" sz="2400" dirty="0">
                <a:solidFill>
                  <a:srgbClr val="7F7F7F"/>
                </a:solidFill>
                <a:latin typeface="Avenir" panose="02000503020000020003"/>
              </a:rPr>
              <a:t>, da </a:t>
            </a:r>
            <a:r>
              <a:rPr lang="sl-SI" sz="2400" dirty="0">
                <a:solidFill>
                  <a:srgbClr val="7F7F7F"/>
                </a:solidFill>
                <a:latin typeface="Avenir" panose="02000503020000020003"/>
              </a:rPr>
              <a:t>bi </a:t>
            </a:r>
            <a:r>
              <a:rPr lang="en-US" sz="2400" dirty="0" err="1">
                <a:solidFill>
                  <a:srgbClr val="7F7F7F"/>
                </a:solidFill>
                <a:latin typeface="Avenir" panose="02000503020000020003"/>
              </a:rPr>
              <a:t>poveča</a:t>
            </a:r>
            <a:r>
              <a:rPr lang="sl-SI" sz="2400" dirty="0">
                <a:solidFill>
                  <a:srgbClr val="7F7F7F"/>
                </a:solidFill>
                <a:latin typeface="Avenir" panose="02000503020000020003"/>
              </a:rPr>
              <a:t>li</a:t>
            </a:r>
            <a:r>
              <a:rPr lang="en-US" sz="2400" dirty="0">
                <a:solidFill>
                  <a:srgbClr val="7F7F7F"/>
                </a:solidFill>
                <a:latin typeface="Avenir" panose="02000503020000020003"/>
              </a:rPr>
              <a:t> </a:t>
            </a:r>
            <a:r>
              <a:rPr lang="en-US" sz="2400" dirty="0" err="1">
                <a:solidFill>
                  <a:srgbClr val="7F7F7F"/>
                </a:solidFill>
                <a:latin typeface="Avenir" panose="02000503020000020003"/>
              </a:rPr>
              <a:t>svojo</a:t>
            </a:r>
            <a:r>
              <a:rPr lang="en-US" sz="2400" dirty="0">
                <a:solidFill>
                  <a:srgbClr val="7F7F7F"/>
                </a:solidFill>
                <a:latin typeface="Avenir" panose="02000503020000020003"/>
              </a:rPr>
              <a:t> </a:t>
            </a:r>
            <a:r>
              <a:rPr lang="sl-SI" sz="2400" dirty="0">
                <a:solidFill>
                  <a:srgbClr val="7F7F7F"/>
                </a:solidFill>
                <a:latin typeface="Avenir" panose="02000503020000020003"/>
              </a:rPr>
              <a:t>zmožnost, da svojemu občinstvu zagotovite v prihodnost usmerjene digitalne in obogatene izkušnje kulturnega turizma.</a:t>
            </a:r>
            <a:endParaRPr lang="en-US" sz="2400" dirty="0">
              <a:latin typeface="Avenir" panose="02000503020000020003"/>
            </a:endParaRPr>
          </a:p>
        </p:txBody>
      </p:sp>
      <p:pic>
        <p:nvPicPr>
          <p:cNvPr id="15" name="Picture 14">
            <a:extLst>
              <a:ext uri="{FF2B5EF4-FFF2-40B4-BE49-F238E27FC236}">
                <a16:creationId xmlns:a16="http://schemas.microsoft.com/office/drawing/2014/main" id="{A2121B12-5558-4F8B-9308-ACF26E16E3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75" t="986" r="30375"/>
          <a:stretch/>
        </p:blipFill>
        <p:spPr>
          <a:xfrm>
            <a:off x="7010400" y="-9769"/>
            <a:ext cx="5181600" cy="6867770"/>
          </a:xfrm>
          <a:prstGeom prst="rect">
            <a:avLst/>
          </a:prstGeom>
        </p:spPr>
      </p:pic>
    </p:spTree>
    <p:extLst>
      <p:ext uri="{BB962C8B-B14F-4D97-AF65-F5344CB8AC3E}">
        <p14:creationId xmlns:p14="http://schemas.microsoft.com/office/powerpoint/2010/main" val="92088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34073</TotalTime>
  <Words>3627</Words>
  <Application>Microsoft Office PowerPoint</Application>
  <PresentationFormat>Širokozaslonsko</PresentationFormat>
  <Paragraphs>266</Paragraphs>
  <Slides>45</Slides>
  <Notes>5</Notes>
  <HiddenSlides>0</HiddenSlides>
  <MMClips>0</MMClips>
  <ScaleCrop>false</ScaleCrop>
  <HeadingPairs>
    <vt:vector size="6" baseType="variant">
      <vt:variant>
        <vt:lpstr>Uporabljene pisave</vt:lpstr>
      </vt:variant>
      <vt:variant>
        <vt:i4>10</vt:i4>
      </vt:variant>
      <vt:variant>
        <vt:lpstr>Tema</vt:lpstr>
      </vt:variant>
      <vt:variant>
        <vt:i4>1</vt:i4>
      </vt:variant>
      <vt:variant>
        <vt:lpstr>Naslovi diapozitivov</vt:lpstr>
      </vt:variant>
      <vt:variant>
        <vt:i4>45</vt:i4>
      </vt:variant>
    </vt:vector>
  </HeadingPairs>
  <TitlesOfParts>
    <vt:vector size="56" baseType="lpstr">
      <vt:lpstr>Arial</vt:lpstr>
      <vt:lpstr>Avenir</vt:lpstr>
      <vt:lpstr>Avenir Black</vt:lpstr>
      <vt:lpstr>Avenir Book</vt:lpstr>
      <vt:lpstr>Calibri</vt:lpstr>
      <vt:lpstr>Calibri Light</vt:lpstr>
      <vt:lpstr>Montserrat</vt:lpstr>
      <vt:lpstr>Noto Sans</vt:lpstr>
      <vt:lpstr>Poppins</vt:lpstr>
      <vt:lpstr>Wingdings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Katja Vuga</cp:lastModifiedBy>
  <cp:revision>1672</cp:revision>
  <dcterms:created xsi:type="dcterms:W3CDTF">2016-05-11T14:31:01Z</dcterms:created>
  <dcterms:modified xsi:type="dcterms:W3CDTF">2022-07-11T14:10:49Z</dcterms:modified>
</cp:coreProperties>
</file>