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2"/>
  </p:notesMasterIdLst>
  <p:handoutMasterIdLst>
    <p:handoutMasterId r:id="rId43"/>
  </p:handoutMasterIdLst>
  <p:sldIdLst>
    <p:sldId id="1296" r:id="rId2"/>
    <p:sldId id="1298" r:id="rId3"/>
    <p:sldId id="1306" r:id="rId4"/>
    <p:sldId id="1317" r:id="rId5"/>
    <p:sldId id="1345" r:id="rId6"/>
    <p:sldId id="1348" r:id="rId7"/>
    <p:sldId id="1347" r:id="rId8"/>
    <p:sldId id="1349" r:id="rId9"/>
    <p:sldId id="1364" r:id="rId10"/>
    <p:sldId id="1351" r:id="rId11"/>
    <p:sldId id="1315" r:id="rId12"/>
    <p:sldId id="1338" r:id="rId13"/>
    <p:sldId id="1352" r:id="rId14"/>
    <p:sldId id="1354" r:id="rId15"/>
    <p:sldId id="1372" r:id="rId16"/>
    <p:sldId id="1376" r:id="rId17"/>
    <p:sldId id="1378" r:id="rId18"/>
    <p:sldId id="1355" r:id="rId19"/>
    <p:sldId id="1356" r:id="rId20"/>
    <p:sldId id="1357" r:id="rId21"/>
    <p:sldId id="1358" r:id="rId22"/>
    <p:sldId id="1377" r:id="rId23"/>
    <p:sldId id="1365" r:id="rId24"/>
    <p:sldId id="1373" r:id="rId25"/>
    <p:sldId id="1366" r:id="rId26"/>
    <p:sldId id="1359" r:id="rId27"/>
    <p:sldId id="1374" r:id="rId28"/>
    <p:sldId id="1361" r:id="rId29"/>
    <p:sldId id="1346" r:id="rId30"/>
    <p:sldId id="1368" r:id="rId31"/>
    <p:sldId id="1369" r:id="rId32"/>
    <p:sldId id="1370" r:id="rId33"/>
    <p:sldId id="1371" r:id="rId34"/>
    <p:sldId id="1362" r:id="rId35"/>
    <p:sldId id="1360" r:id="rId36"/>
    <p:sldId id="1375" r:id="rId37"/>
    <p:sldId id="1367" r:id="rId38"/>
    <p:sldId id="1363" r:id="rId39"/>
    <p:sldId id="1337" r:id="rId40"/>
    <p:sldId id="1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21202E"/>
    <a:srgbClr val="FBE000"/>
    <a:srgbClr val="E43794"/>
    <a:srgbClr val="7F7F7F"/>
    <a:srgbClr val="70A8AF"/>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00" autoAdjust="0"/>
    <p:restoredTop sz="95833" autoAdjust="0"/>
  </p:normalViewPr>
  <p:slideViewPr>
    <p:cSldViewPr snapToGrid="0" showGuides="1">
      <p:cViewPr varScale="1">
        <p:scale>
          <a:sx n="76" d="100"/>
          <a:sy n="76" d="100"/>
        </p:scale>
        <p:origin x="1142" y="77"/>
      </p:cViewPr>
      <p:guideLst>
        <p:guide pos="3840"/>
        <p:guide pos="7219"/>
        <p:guide orient="horz" pos="3906"/>
        <p:guide pos="461"/>
        <p:guide orient="horz" pos="504"/>
      </p:guideLst>
    </p:cSldViewPr>
  </p:slideViewPr>
  <p:outlineViewPr>
    <p:cViewPr>
      <p:scale>
        <a:sx n="25" d="100"/>
        <a:sy n="25" d="100"/>
      </p:scale>
      <p:origin x="0" y="0"/>
    </p:cViewPr>
  </p:outlineViewPr>
  <p:notesTextViewPr>
    <p:cViewPr>
      <p:scale>
        <a:sx n="3" d="2"/>
        <a:sy n="3" d="2"/>
      </p:scale>
      <p:origin x="0" y="0"/>
    </p:cViewPr>
  </p:notesTextViewPr>
  <p:sorterViewPr>
    <p:cViewPr>
      <p:scale>
        <a:sx n="140" d="100"/>
        <a:sy n="140" d="100"/>
      </p:scale>
      <p:origin x="0" y="-30172"/>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2022-07-10</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2022-07-10</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steps slide 2">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64676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0558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74319"/>
            <a:ext cx="12192000" cy="7132319"/>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23507" y="-146629"/>
            <a:ext cx="685800" cy="586897"/>
          </a:xfrm>
          <a:prstGeom prst="rect">
            <a:avLst/>
          </a:prstGeom>
        </p:spPr>
      </p:pic>
    </p:spTree>
    <p:extLst>
      <p:ext uri="{BB962C8B-B14F-4D97-AF65-F5344CB8AC3E}">
        <p14:creationId xmlns:p14="http://schemas.microsoft.com/office/powerpoint/2010/main" val="26602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4255706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2460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11036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10/07/2022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3526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02937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51127" y="1650376"/>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353567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7" r:id="rId6"/>
    <p:sldLayoutId id="2147484008" r:id="rId7"/>
    <p:sldLayoutId id="2147484009" r:id="rId8"/>
    <p:sldLayoutId id="2147484011" r:id="rId9"/>
    <p:sldLayoutId id="2147484018" r:id="rId10"/>
    <p:sldLayoutId id="2147484012" r:id="rId11"/>
    <p:sldLayoutId id="2147484013" r:id="rId12"/>
    <p:sldLayoutId id="2147484015" r:id="rId13"/>
    <p:sldLayoutId id="2147484016" r:id="rId14"/>
    <p:sldLayoutId id="214748401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peechsilver.com/digital-marketing-audit-checklist/"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speedwell.com.au/insights/2018/digital-storytelling" TargetMode="External"/><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hyperlink" Target="https://www.ifamemedia.com/internet-marketing-resources/what-is-digital-storytell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ywebidentity.it/storytelling-marketing-brand/" TargetMode="External"/><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rnwallmuseumspartnership.org.uk/the-wave-project-a-film-on-the-development-of-immersive-technology-experiences-in-cornwall/" TargetMode="External"/><Relationship Id="rId2" Type="http://schemas.openxmlformats.org/officeDocument/2006/relationships/hyperlink" Target="https://www.tiktok.com/@rijksmuseum" TargetMode="Externa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eestock.com/free-photos/happy-business-man-computer-monitor-screen-244821475"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Plain_whorl_in_a_right_thumbprint.JPG" TargetMode="Externa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1432547" TargetMode="Externa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social-media-social-keyboard-icon-4263760/" TargetMode="Externa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tiktok.com/@rijksmuseum" TargetMode="Externa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ravjain.com/live-youtubes-live-stream/"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4.xml"/><Relationship Id="rId1" Type="http://schemas.openxmlformats.org/officeDocument/2006/relationships/video" Target="https://www.youtube.com/embed/schBRArrciQ?feature=oembed" TargetMode="External"/><Relationship Id="rId4" Type="http://schemas.openxmlformats.org/officeDocument/2006/relationships/hyperlink" Target="https://www.youtube.com/watch?v=schBRArrci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mallbusinessbonfire.com/user-generated-content/"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www.searchenginejournal.com/user-generated-content-examples/214876/"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biodataofdrvhp.blogspot.com/2015/04/museum-selfie-day.html" TargetMode="Externa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D_73JCEaNc&amp;t=2s"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4.xml"/><Relationship Id="rId1" Type="http://schemas.openxmlformats.org/officeDocument/2006/relationships/video" Target="https://www.youtube.com/embed/wgpOsxHkeTw?feature=oembed" TargetMode="External"/><Relationship Id="rId4" Type="http://schemas.openxmlformats.org/officeDocument/2006/relationships/hyperlink" Target="https://www.youtube.com/watch?v=wgpOsxHkeT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1.xml"/><Relationship Id="rId1" Type="http://schemas.openxmlformats.org/officeDocument/2006/relationships/video" Target="https://player.vimeo.com/video/492056967?h=b6079e4d0c&amp;app_id=12296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oursbylocals.com/TBL/WebObjects/ToursByLocals.woa/1/wa/lookup?callout=no&amp;rm=0&amp;wosid=dhHnFWe4YV5oHy8okH5Ib0&amp;url=Livevirtualtourofdubrovnikoldtown" TargetMode="Externa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reggiadicaserta.cultura.gov.it/audioracconti/"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hyperlink" Target="https://cutt.ly/SQnJZ2c" TargetMode="External"/><Relationship Id="rId13" Type="http://schemas.openxmlformats.org/officeDocument/2006/relationships/hyperlink" Target="https://cultureconnectme.com/practicum-vo-1-empathy-maps/" TargetMode="External"/><Relationship Id="rId3" Type="http://schemas.openxmlformats.org/officeDocument/2006/relationships/hyperlink" Target="https://cutt.ly/DQnUvg1" TargetMode="External"/><Relationship Id="rId7" Type="http://schemas.openxmlformats.org/officeDocument/2006/relationships/hyperlink" Target="https://jingculturecommerce.com/heritage-digital-digital-storytelling-takeaways/" TargetMode="External"/><Relationship Id="rId12" Type="http://schemas.openxmlformats.org/officeDocument/2006/relationships/hyperlink" Target="https://cutt.ly/TQnUmbq" TargetMode="External"/><Relationship Id="rId2" Type="http://schemas.openxmlformats.org/officeDocument/2006/relationships/hyperlink" Target="https://www.culturehive.co.uk/resources/culture-in-lockdown-part-1-we-can-do-digital-can-we-do-strategy/" TargetMode="External"/><Relationship Id="rId1" Type="http://schemas.openxmlformats.org/officeDocument/2006/relationships/slideLayout" Target="../slideLayouts/slideLayout6.xml"/><Relationship Id="rId6" Type="http://schemas.openxmlformats.org/officeDocument/2006/relationships/hyperlink" Target="https://cutt.ly/LnJdLqp" TargetMode="External"/><Relationship Id="rId11" Type="http://schemas.openxmlformats.org/officeDocument/2006/relationships/hyperlink" Target="https://cutt.ly/RnJdJve" TargetMode="External"/><Relationship Id="rId5" Type="http://schemas.openxmlformats.org/officeDocument/2006/relationships/hyperlink" Target="https://cutt.ly/7QnKH16" TargetMode="External"/><Relationship Id="rId10" Type="http://schemas.openxmlformats.org/officeDocument/2006/relationships/hyperlink" Target="https://cutt.ly/snJdFZa" TargetMode="External"/><Relationship Id="rId4" Type="http://schemas.openxmlformats.org/officeDocument/2006/relationships/hyperlink" Target="https://cutt.ly/0nJdZAP" TargetMode="External"/><Relationship Id="rId9" Type="http://schemas.openxmlformats.org/officeDocument/2006/relationships/hyperlink" Target="https://cutt.ly/EQnKSN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rketing%20Strategy%20Definition%20|%20Investopedia&#160;https:/www.investopedia.com/terms/m/marketing-strategy.asp#ixzz5GEWSa5T7"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rketing%20Strategy%20Definition%20|%20Investopedia&#160;https:/www.investopedia.com/terms/m/marketing-strategy.asp#ixzz5GEWSa5T7"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all, indoor, hat&#10;&#10;Description automatically generated">
            <a:extLst>
              <a:ext uri="{FF2B5EF4-FFF2-40B4-BE49-F238E27FC236}">
                <a16:creationId xmlns:a16="http://schemas.microsoft.com/office/drawing/2014/main" id="{7C146CED-6F58-4F21-A875-8EE0423AD0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2" b="7742"/>
          <a:stretch>
            <a:fillRect/>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672" y="378092"/>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2" y="432213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solidFill>
                  <a:schemeClr val="bg1"/>
                </a:solidFill>
                <a:latin typeface="Avenir Book" panose="02000503020000020003" pitchFamily="2" charset="0"/>
              </a:rPr>
              <a:t> </a:t>
            </a:r>
            <a:r>
              <a:rPr lang="en-US" dirty="0">
                <a:solidFill>
                  <a:schemeClr val="lt1"/>
                </a:solidFill>
                <a:latin typeface="Avenir Book" panose="02000503020000020003" pitchFamily="2" charset="0"/>
                <a:sym typeface="Avenir"/>
              </a:rPr>
              <a:t>Digital M</a:t>
            </a:r>
            <a:r>
              <a:rPr lang="en-US" dirty="0">
                <a:solidFill>
                  <a:schemeClr val="lt1"/>
                </a:solidFill>
                <a:latin typeface="Avenir Book" panose="02000503020000020003" pitchFamily="2" charset="0"/>
                <a:ea typeface="Avenir"/>
                <a:cs typeface="Avenir"/>
                <a:sym typeface="Avenir"/>
              </a:rPr>
              <a:t>arketing for your Digital Cultural </a:t>
            </a:r>
          </a:p>
          <a:p>
            <a:r>
              <a:rPr lang="en-US" dirty="0">
                <a:solidFill>
                  <a:schemeClr val="lt1"/>
                </a:solidFill>
                <a:latin typeface="Avenir Book" panose="02000503020000020003" pitchFamily="2" charset="0"/>
                <a:ea typeface="Avenir"/>
                <a:cs typeface="Avenir"/>
                <a:sym typeface="Avenir"/>
              </a:rPr>
              <a:t>Heritage Experience</a:t>
            </a:r>
            <a:endParaRPr lang="en-US" i="0" u="none" strike="noStrike" cap="none" dirty="0">
              <a:solidFill>
                <a:schemeClr val="lt1"/>
              </a:solidFill>
              <a:latin typeface="Avenir Book" panose="02000503020000020003" pitchFamily="2" charset="0"/>
              <a:ea typeface="Avenir"/>
              <a:cs typeface="Avenir"/>
              <a:sym typeface="Avenir"/>
            </a:endParaRPr>
          </a:p>
          <a:p>
            <a:endParaRPr lang="en-US" dirty="0">
              <a:solidFill>
                <a:schemeClr val="bg1"/>
              </a:solidFill>
              <a:latin typeface="Avenir Book" panose="02000503020000020003" pitchFamily="2" charset="0"/>
            </a:endParaRPr>
          </a:p>
        </p:txBody>
      </p:sp>
      <p:sp>
        <p:nvSpPr>
          <p:cNvPr id="11" name="TextBox 10">
            <a:extLst>
              <a:ext uri="{FF2B5EF4-FFF2-40B4-BE49-F238E27FC236}">
                <a16:creationId xmlns:a16="http://schemas.microsoft.com/office/drawing/2014/main" id="{4BE61EE8-D9FD-4CE7-9AB8-12B0719D54DF}"/>
              </a:ext>
            </a:extLst>
          </p:cNvPr>
          <p:cNvSpPr txBox="1"/>
          <p:nvPr/>
        </p:nvSpPr>
        <p:spPr>
          <a:xfrm>
            <a:off x="10268394" y="85704"/>
            <a:ext cx="6097772" cy="584775"/>
          </a:xfrm>
          <a:prstGeom prst="rect">
            <a:avLst/>
          </a:prstGeom>
          <a:noFill/>
        </p:spPr>
        <p:txBody>
          <a:bodyPr wrap="square">
            <a:spAutoFit/>
          </a:bodyPr>
          <a:lstStyle/>
          <a:p>
            <a:r>
              <a:rPr lang="en-GB" sz="3200" dirty="0">
                <a:solidFill>
                  <a:schemeClr val="bg1"/>
                </a:solidFill>
              </a:rPr>
              <a:t>Module 5</a:t>
            </a:r>
            <a:endParaRPr lang="en-IE" sz="3200" dirty="0"/>
          </a:p>
        </p:txBody>
      </p:sp>
      <p:sp>
        <p:nvSpPr>
          <p:cNvPr id="7" name="Text Placeholder 32">
            <a:extLst>
              <a:ext uri="{FF2B5EF4-FFF2-40B4-BE49-F238E27FC236}">
                <a16:creationId xmlns:a16="http://schemas.microsoft.com/office/drawing/2014/main" id="{4B309EDF-45F2-354C-9EC1-71F0612E09EE}"/>
              </a:ext>
            </a:extLst>
          </p:cNvPr>
          <p:cNvSpPr txBox="1">
            <a:spLocks/>
          </p:cNvSpPr>
          <p:nvPr/>
        </p:nvSpPr>
        <p:spPr>
          <a:xfrm>
            <a:off x="-2" y="3508763"/>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Module 5</a:t>
            </a:r>
            <a:endParaRPr lang="en-US" sz="5400" dirty="0">
              <a:solidFill>
                <a:schemeClr val="bg1"/>
              </a:solidFill>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362796" y="973434"/>
            <a:ext cx="11260668" cy="631527"/>
          </a:xfrm>
        </p:spPr>
        <p:txBody>
          <a:bodyPr/>
          <a:lstStyle/>
          <a:p>
            <a:r>
              <a:rPr lang="en-IE" dirty="0"/>
              <a:t>Perform a Digital Marketing Audit </a:t>
            </a:r>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362798" y="1746638"/>
            <a:ext cx="5716772" cy="4814161"/>
          </a:xfrm>
        </p:spPr>
        <p:txBody>
          <a:bodyPr/>
          <a:lstStyle/>
          <a:p>
            <a:pPr algn="just"/>
            <a:r>
              <a:rPr lang="en-US" dirty="0"/>
              <a:t>A digital marketing audit is a comprehensive check-up on every single part of your entire digital strategy. </a:t>
            </a:r>
          </a:p>
          <a:p>
            <a:pPr algn="just"/>
            <a:endParaRPr lang="en-US" dirty="0"/>
          </a:p>
          <a:p>
            <a:pPr algn="just"/>
            <a:r>
              <a:rPr lang="en-US" dirty="0"/>
              <a:t>At the end of the audit, you should be crystal clear about what is going right and wrong plus a highly actionable report that you hand to your marketing team or agency.</a:t>
            </a:r>
          </a:p>
          <a:p>
            <a:pPr algn="just"/>
            <a:endParaRPr lang="en-US" dirty="0"/>
          </a:p>
          <a:p>
            <a:pPr algn="just"/>
            <a:r>
              <a:rPr lang="en-US" dirty="0"/>
              <a:t>There are lots of </a:t>
            </a:r>
            <a:r>
              <a:rPr lang="en-US" dirty="0">
                <a:hlinkClick r:id="rId2"/>
              </a:rPr>
              <a:t>great online resources </a:t>
            </a:r>
            <a:r>
              <a:rPr lang="en-US" dirty="0"/>
              <a:t>which you can use to help you conduct a digital marketing audit. </a:t>
            </a:r>
            <a:endParaRPr lang="en-IE" dirty="0"/>
          </a:p>
        </p:txBody>
      </p:sp>
      <p:pic>
        <p:nvPicPr>
          <p:cNvPr id="1026" name="Picture 2">
            <a:extLst>
              <a:ext uri="{FF2B5EF4-FFF2-40B4-BE49-F238E27FC236}">
                <a16:creationId xmlns:a16="http://schemas.microsoft.com/office/drawing/2014/main" id="{400E4B82-8A7B-481E-8C51-C7DC3D68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878" y="2020959"/>
            <a:ext cx="6005122" cy="3359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chemeClr val="bg1"/>
                </a:solidFill>
              </a:rPr>
              <a:t>SUGGESTED ACTIVITY</a:t>
            </a:r>
            <a:r>
              <a:rPr lang="en-IE" dirty="0"/>
              <a:t>? </a:t>
            </a:r>
          </a:p>
        </p:txBody>
      </p:sp>
    </p:spTree>
    <p:extLst>
      <p:ext uri="{BB962C8B-B14F-4D97-AF65-F5344CB8AC3E}">
        <p14:creationId xmlns:p14="http://schemas.microsoft.com/office/powerpoint/2010/main" val="144028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02. </a:t>
            </a:r>
            <a:r>
              <a:rPr lang="fr-FR" sz="4400" dirty="0"/>
              <a:t>Digital Marketing Techniques - Storytelling </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52205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tanding at window in train passing hills, holding camera pointed at self, recording and talking">
            <a:extLst>
              <a:ext uri="{FF2B5EF4-FFF2-40B4-BE49-F238E27FC236}">
                <a16:creationId xmlns:a16="http://schemas.microsoft.com/office/drawing/2014/main" id="{D1EE97BB-CC18-445F-9ADC-16F3B92538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449" r="1165" b="11160"/>
          <a:stretch/>
        </p:blipFill>
        <p:spPr>
          <a:xfrm flipH="1">
            <a:off x="0" y="0"/>
            <a:ext cx="12192000" cy="6858000"/>
          </a:xfrm>
          <a:prstGeom prst="rect">
            <a:avLst/>
          </a:prstGeom>
        </p:spPr>
      </p:pic>
      <p:sp>
        <p:nvSpPr>
          <p:cNvPr id="3" name="Slide Number Placeholder 2">
            <a:extLst>
              <a:ext uri="{FF2B5EF4-FFF2-40B4-BE49-F238E27FC236}">
                <a16:creationId xmlns:a16="http://schemas.microsoft.com/office/drawing/2014/main" id="{E1363495-31A8-47D1-A1D1-6B62B66BEB68}"/>
              </a:ext>
            </a:extLst>
          </p:cNvPr>
          <p:cNvSpPr>
            <a:spLocks noGrp="1"/>
          </p:cNvSpPr>
          <p:nvPr>
            <p:ph type="sldNum" sz="quarter" idx="12"/>
          </p:nvPr>
        </p:nvSpPr>
        <p:spPr/>
        <p:txBody>
          <a:bodyPr/>
          <a:lstStyle/>
          <a:p>
            <a:fld id="{9C527BFA-2C0E-4CEC-B6A5-913A56FEF4B4}" type="slidenum">
              <a:rPr lang="fr-CA" smtClean="0"/>
              <a:pPr/>
              <a:t>12</a:t>
            </a:fld>
            <a:endParaRPr lang="fr-CA" dirty="0"/>
          </a:p>
        </p:txBody>
      </p:sp>
      <p:sp>
        <p:nvSpPr>
          <p:cNvPr id="7" name="Google Shape;432;p39">
            <a:extLst>
              <a:ext uri="{FF2B5EF4-FFF2-40B4-BE49-F238E27FC236}">
                <a16:creationId xmlns:a16="http://schemas.microsoft.com/office/drawing/2014/main" id="{4E6DD671-9219-4DBD-99A1-A2DCD2F0870F}"/>
              </a:ext>
            </a:extLst>
          </p:cNvPr>
          <p:cNvSpPr txBox="1"/>
          <p:nvPr/>
        </p:nvSpPr>
        <p:spPr>
          <a:xfrm>
            <a:off x="4395538" y="4531708"/>
            <a:ext cx="7329224" cy="1100972"/>
          </a:xfrm>
          <a:prstGeom prst="rect">
            <a:avLst/>
          </a:prstGeom>
          <a:solidFill>
            <a:srgbClr val="FBE000"/>
          </a:solidFill>
          <a:ln>
            <a:noFill/>
          </a:ln>
        </p:spPr>
        <p:txBody>
          <a:bodyPr spcFirstLastPara="1" wrap="square" lIns="57482" tIns="57482" rIns="57482" bIns="57482" anchor="t" anchorCtr="0">
            <a:spAutoFit/>
          </a:bodyPr>
          <a:lstStyle/>
          <a:p>
            <a:pPr algn="r"/>
            <a:r>
              <a:rPr lang="en-US" sz="1257" dirty="0">
                <a:solidFill>
                  <a:srgbClr val="E43794"/>
                </a:solidFill>
                <a:latin typeface="Avenir"/>
                <a:ea typeface="Avenir"/>
                <a:cs typeface="Avenir"/>
                <a:sym typeface="Avenir"/>
              </a:rPr>
              <a:t>“</a:t>
            </a:r>
            <a:r>
              <a:rPr lang="en-US" sz="3200" dirty="0">
                <a:solidFill>
                  <a:srgbClr val="E43794"/>
                </a:solidFill>
                <a:latin typeface="Avenir"/>
                <a:ea typeface="Avenir"/>
                <a:cs typeface="Avenir"/>
                <a:sym typeface="Avenir"/>
              </a:rPr>
              <a:t>Storytelling is the most powerful way to put ideas into the world today.</a:t>
            </a:r>
            <a:r>
              <a:rPr lang="en-US" sz="1257" dirty="0">
                <a:solidFill>
                  <a:srgbClr val="E43794"/>
                </a:solidFill>
                <a:latin typeface="Avenir"/>
                <a:ea typeface="Avenir"/>
                <a:cs typeface="Avenir"/>
                <a:sym typeface="Avenir"/>
              </a:rPr>
              <a:t>” </a:t>
            </a:r>
          </a:p>
        </p:txBody>
      </p:sp>
      <p:sp>
        <p:nvSpPr>
          <p:cNvPr id="9" name="TextBox 8">
            <a:extLst>
              <a:ext uri="{FF2B5EF4-FFF2-40B4-BE49-F238E27FC236}">
                <a16:creationId xmlns:a16="http://schemas.microsoft.com/office/drawing/2014/main" id="{5BFB0310-A816-4F83-A4BB-6F8D96BE7D65}"/>
              </a:ext>
            </a:extLst>
          </p:cNvPr>
          <p:cNvSpPr txBox="1"/>
          <p:nvPr/>
        </p:nvSpPr>
        <p:spPr>
          <a:xfrm>
            <a:off x="5506124" y="5632680"/>
            <a:ext cx="6218638" cy="523220"/>
          </a:xfrm>
          <a:prstGeom prst="rect">
            <a:avLst/>
          </a:prstGeom>
          <a:solidFill>
            <a:srgbClr val="FBE000"/>
          </a:solidFill>
        </p:spPr>
        <p:txBody>
          <a:bodyPr wrap="square">
            <a:spAutoFit/>
          </a:bodyPr>
          <a:lstStyle/>
          <a:p>
            <a:pPr marL="287442" indent="-211589" algn="r">
              <a:buClr>
                <a:srgbClr val="E43794"/>
              </a:buClr>
              <a:buSzPts val="1700"/>
              <a:buFont typeface="Avenir"/>
              <a:buChar char="-"/>
            </a:pPr>
            <a:r>
              <a:rPr lang="en-US" sz="2800" i="1" dirty="0">
                <a:solidFill>
                  <a:srgbClr val="E43794"/>
                </a:solidFill>
                <a:latin typeface="Avenir"/>
                <a:ea typeface="Avenir"/>
                <a:cs typeface="Avenir"/>
                <a:sym typeface="Avenir"/>
              </a:rPr>
              <a:t>Robert McKee</a:t>
            </a:r>
          </a:p>
        </p:txBody>
      </p:sp>
    </p:spTree>
    <p:extLst>
      <p:ext uri="{BB962C8B-B14F-4D97-AF65-F5344CB8AC3E}">
        <p14:creationId xmlns:p14="http://schemas.microsoft.com/office/powerpoint/2010/main" val="398336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06676-C180-434B-87B7-B9CD0DF86353}"/>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837B87BC-5215-45EF-BCC9-9ADC96CD91EB}"/>
              </a:ext>
            </a:extLst>
          </p:cNvPr>
          <p:cNvSpPr>
            <a:spLocks noGrp="1"/>
          </p:cNvSpPr>
          <p:nvPr>
            <p:ph type="body" sz="quarter" idx="15"/>
          </p:nvPr>
        </p:nvSpPr>
        <p:spPr>
          <a:xfrm>
            <a:off x="465666" y="1052682"/>
            <a:ext cx="11260668" cy="631527"/>
          </a:xfrm>
        </p:spPr>
        <p:txBody>
          <a:bodyPr/>
          <a:lstStyle/>
          <a:p>
            <a:r>
              <a:rPr lang="en-IE" dirty="0"/>
              <a:t>What is Storytelling and how does is relate to marketing?</a:t>
            </a:r>
          </a:p>
        </p:txBody>
      </p:sp>
      <p:sp>
        <p:nvSpPr>
          <p:cNvPr id="4" name="Text Placeholder 3">
            <a:extLst>
              <a:ext uri="{FF2B5EF4-FFF2-40B4-BE49-F238E27FC236}">
                <a16:creationId xmlns:a16="http://schemas.microsoft.com/office/drawing/2014/main" id="{1984C4DD-9D3A-4677-AF71-95CA8BE43F16}"/>
              </a:ext>
            </a:extLst>
          </p:cNvPr>
          <p:cNvSpPr>
            <a:spLocks noGrp="1"/>
          </p:cNvSpPr>
          <p:nvPr>
            <p:ph type="body" sz="quarter" idx="17"/>
          </p:nvPr>
        </p:nvSpPr>
        <p:spPr>
          <a:xfrm>
            <a:off x="465668" y="2133599"/>
            <a:ext cx="11260666" cy="3996267"/>
          </a:xfrm>
        </p:spPr>
        <p:txBody>
          <a:bodyPr/>
          <a:lstStyle/>
          <a:p>
            <a:pPr marL="342900" indent="-342900">
              <a:buFontTx/>
              <a:buChar char="-"/>
            </a:pPr>
            <a:r>
              <a:rPr lang="en-GB" sz="2400" dirty="0"/>
              <a:t>Storytelling is the process of making a </a:t>
            </a:r>
            <a:r>
              <a:rPr lang="en-GB" sz="2400" b="1" dirty="0">
                <a:solidFill>
                  <a:srgbClr val="E43794"/>
                </a:solidFill>
              </a:rPr>
              <a:t>connection </a:t>
            </a:r>
            <a:r>
              <a:rPr lang="en-GB" sz="2400" dirty="0"/>
              <a:t>with the customer first, and selling a product second</a:t>
            </a:r>
          </a:p>
          <a:p>
            <a:pPr marL="342900" indent="-342900">
              <a:buFontTx/>
              <a:buChar char="-"/>
            </a:pPr>
            <a:endParaRPr lang="en-GB" sz="2000" dirty="0"/>
          </a:p>
          <a:p>
            <a:pPr marL="342900" indent="-342900">
              <a:buFontTx/>
              <a:buChar char="-"/>
            </a:pPr>
            <a:r>
              <a:rPr lang="en-GB" sz="2400" dirty="0"/>
              <a:t>Through skilful writing, however, a story is created that not only connects with customers; it establishes the company as a </a:t>
            </a:r>
            <a:r>
              <a:rPr lang="en-GB" sz="2400" b="1" dirty="0">
                <a:solidFill>
                  <a:srgbClr val="E43794"/>
                </a:solidFill>
              </a:rPr>
              <a:t>trusted resource</a:t>
            </a:r>
          </a:p>
          <a:p>
            <a:pPr marL="342900" indent="-342900">
              <a:buFontTx/>
              <a:buChar char="-"/>
            </a:pPr>
            <a:endParaRPr lang="en-GB" sz="2000" b="1" dirty="0">
              <a:solidFill>
                <a:srgbClr val="E43794"/>
              </a:solidFill>
            </a:endParaRPr>
          </a:p>
          <a:p>
            <a:pPr marL="342900" indent="-342900">
              <a:buFontTx/>
              <a:buChar char="-"/>
            </a:pPr>
            <a:r>
              <a:rPr lang="en-GB" sz="2400" dirty="0"/>
              <a:t>A customer makes an </a:t>
            </a:r>
            <a:r>
              <a:rPr lang="en-GB" sz="2400" b="1" dirty="0">
                <a:solidFill>
                  <a:srgbClr val="E43794"/>
                </a:solidFill>
              </a:rPr>
              <a:t>emotional connection </a:t>
            </a:r>
            <a:r>
              <a:rPr lang="en-GB" sz="2400" dirty="0"/>
              <a:t>with the story, and the message is considered </a:t>
            </a:r>
            <a:r>
              <a:rPr lang="en-GB" sz="2400" b="1" dirty="0">
                <a:solidFill>
                  <a:srgbClr val="E43794"/>
                </a:solidFill>
              </a:rPr>
              <a:t>genuine</a:t>
            </a:r>
            <a:r>
              <a:rPr lang="en-GB" sz="2400" dirty="0"/>
              <a:t>. Even though the customer is aware that the story is being used to ultimately sell something, they are still more inclined to purchase based on the connection they made through the story.</a:t>
            </a:r>
          </a:p>
          <a:p>
            <a:endParaRPr lang="en-IE" dirty="0"/>
          </a:p>
        </p:txBody>
      </p:sp>
      <p:sp>
        <p:nvSpPr>
          <p:cNvPr id="5" name="TextBox 4">
            <a:extLst>
              <a:ext uri="{FF2B5EF4-FFF2-40B4-BE49-F238E27FC236}">
                <a16:creationId xmlns:a16="http://schemas.microsoft.com/office/drawing/2014/main" id="{A092809F-9149-490F-90D0-EE01447158E8}"/>
              </a:ext>
            </a:extLst>
          </p:cNvPr>
          <p:cNvSpPr txBox="1"/>
          <p:nvPr/>
        </p:nvSpPr>
        <p:spPr>
          <a:xfrm>
            <a:off x="791043" y="5915458"/>
            <a:ext cx="10609913" cy="830997"/>
          </a:xfrm>
          <a:prstGeom prst="rect">
            <a:avLst/>
          </a:prstGeom>
          <a:solidFill>
            <a:srgbClr val="FBE000"/>
          </a:solidFill>
        </p:spPr>
        <p:txBody>
          <a:bodyPr wrap="square" rtlCol="0">
            <a:spAutoFit/>
          </a:bodyPr>
          <a:lstStyle/>
          <a:p>
            <a:r>
              <a:rPr lang="en-IE" sz="2400" dirty="0"/>
              <a:t>Storytelling is a really important element in this training course, please see Module 3 for more learning on this topic</a:t>
            </a:r>
          </a:p>
        </p:txBody>
      </p:sp>
    </p:spTree>
    <p:extLst>
      <p:ext uri="{BB962C8B-B14F-4D97-AF65-F5344CB8AC3E}">
        <p14:creationId xmlns:p14="http://schemas.microsoft.com/office/powerpoint/2010/main" val="309409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06B35288-71B9-49F3-95D7-111C730A9C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111" b="27111"/>
          <a:stretch>
            <a:fillRect/>
          </a:stretch>
        </p:blipFill>
        <p:spPr>
          <a:xfrm>
            <a:off x="0" y="-42863"/>
            <a:ext cx="12192000" cy="3136901"/>
          </a:xfrm>
        </p:spPr>
      </p:pic>
      <p:sp>
        <p:nvSpPr>
          <p:cNvPr id="3" name="Slide Number Placeholder 2">
            <a:extLst>
              <a:ext uri="{FF2B5EF4-FFF2-40B4-BE49-F238E27FC236}">
                <a16:creationId xmlns:a16="http://schemas.microsoft.com/office/drawing/2014/main" id="{FB5D4719-C1E5-427C-80DD-87FA07D82658}"/>
              </a:ext>
            </a:extLst>
          </p:cNvPr>
          <p:cNvSpPr>
            <a:spLocks noGrp="1"/>
          </p:cNvSpPr>
          <p:nvPr>
            <p:ph type="sldNum" sz="quarter" idx="16"/>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67D9127E-20BC-4035-A3B8-C8472E973152}"/>
              </a:ext>
            </a:extLst>
          </p:cNvPr>
          <p:cNvSpPr>
            <a:spLocks noGrp="1"/>
          </p:cNvSpPr>
          <p:nvPr>
            <p:ph type="body" sz="quarter" idx="15"/>
          </p:nvPr>
        </p:nvSpPr>
        <p:spPr/>
        <p:txBody>
          <a:bodyPr/>
          <a:lstStyle/>
          <a:p>
            <a:r>
              <a:rPr lang="en-IE" dirty="0"/>
              <a:t>What is digital storytelling? And why is it a powerful marketing technique?</a:t>
            </a:r>
          </a:p>
          <a:p>
            <a:endParaRPr lang="en-IE" dirty="0"/>
          </a:p>
        </p:txBody>
      </p:sp>
      <p:sp>
        <p:nvSpPr>
          <p:cNvPr id="5" name="Text Placeholder 4">
            <a:extLst>
              <a:ext uri="{FF2B5EF4-FFF2-40B4-BE49-F238E27FC236}">
                <a16:creationId xmlns:a16="http://schemas.microsoft.com/office/drawing/2014/main" id="{023E5086-E77D-4BC7-BD1D-FC80402FD056}"/>
              </a:ext>
            </a:extLst>
          </p:cNvPr>
          <p:cNvSpPr>
            <a:spLocks noGrp="1"/>
          </p:cNvSpPr>
          <p:nvPr>
            <p:ph type="body" sz="quarter" idx="17"/>
          </p:nvPr>
        </p:nvSpPr>
        <p:spPr>
          <a:xfrm>
            <a:off x="585787" y="4808197"/>
            <a:ext cx="11020426" cy="1663610"/>
          </a:xfrm>
        </p:spPr>
        <p:txBody>
          <a:bodyPr/>
          <a:lstStyle/>
          <a:p>
            <a:r>
              <a:rPr lang="en-US" dirty="0"/>
              <a:t>Digital storytelling is a new method for organizations to attract viewers to their website using storytelling techniques and digital technology. Rather than tell their story using one method such as video or text, companies use these elements as well as images, recorded audio, animation and music.</a:t>
            </a:r>
            <a:endParaRPr lang="en-IE" dirty="0"/>
          </a:p>
        </p:txBody>
      </p:sp>
      <p:sp>
        <p:nvSpPr>
          <p:cNvPr id="8" name="TextBox 7">
            <a:extLst>
              <a:ext uri="{FF2B5EF4-FFF2-40B4-BE49-F238E27FC236}">
                <a16:creationId xmlns:a16="http://schemas.microsoft.com/office/drawing/2014/main" id="{D80C64C3-B6C2-4FB2-B886-31C0D589E91B}"/>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US" sz="1400" dirty="0">
                <a:hlinkClick r:id="rId4"/>
              </a:rPr>
              <a:t>ifamemedia.com</a:t>
            </a:r>
            <a:endParaRPr lang="en-IE" sz="1400" dirty="0"/>
          </a:p>
        </p:txBody>
      </p:sp>
    </p:spTree>
    <p:extLst>
      <p:ext uri="{BB962C8B-B14F-4D97-AF65-F5344CB8AC3E}">
        <p14:creationId xmlns:p14="http://schemas.microsoft.com/office/powerpoint/2010/main" val="235008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AF99FABB-ACE9-45C2-81B4-ECB14B94F1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3" b="1923"/>
          <a:stretch>
            <a:fillRect/>
          </a:stretch>
        </p:blipFill>
        <p:spPr>
          <a:xfrm>
            <a:off x="0" y="-2"/>
            <a:ext cx="12192003" cy="6858002"/>
          </a:xfrm>
        </p:spPr>
      </p:pic>
      <p:sp>
        <p:nvSpPr>
          <p:cNvPr id="3" name="Slide Number Placeholder 2">
            <a:extLst>
              <a:ext uri="{FF2B5EF4-FFF2-40B4-BE49-F238E27FC236}">
                <a16:creationId xmlns:a16="http://schemas.microsoft.com/office/drawing/2014/main" id="{5107AEAD-C129-4D8F-AE43-08BD0480CB25}"/>
              </a:ext>
            </a:extLst>
          </p:cNvPr>
          <p:cNvSpPr>
            <a:spLocks noGrp="1"/>
          </p:cNvSpPr>
          <p:nvPr>
            <p:ph type="sldNum" sz="quarter" idx="12"/>
          </p:nvPr>
        </p:nvSpPr>
        <p:spPr/>
        <p:txBody>
          <a:bodyPr/>
          <a:lstStyle/>
          <a:p>
            <a:fld id="{9C527BFA-2C0E-4CEC-B6A5-913A56FEF4B4}" type="slidenum">
              <a:rPr lang="fr-CA" smtClean="0"/>
              <a:pPr/>
              <a:t>15</a:t>
            </a:fld>
            <a:endParaRPr lang="fr-CA" dirty="0"/>
          </a:p>
        </p:txBody>
      </p:sp>
      <p:sp>
        <p:nvSpPr>
          <p:cNvPr id="4" name="Text Placeholder 3">
            <a:extLst>
              <a:ext uri="{FF2B5EF4-FFF2-40B4-BE49-F238E27FC236}">
                <a16:creationId xmlns:a16="http://schemas.microsoft.com/office/drawing/2014/main" id="{0D0F1185-B206-469D-8EE7-899F193661A4}"/>
              </a:ext>
            </a:extLst>
          </p:cNvPr>
          <p:cNvSpPr>
            <a:spLocks noGrp="1"/>
          </p:cNvSpPr>
          <p:nvPr>
            <p:ph type="body" sz="quarter" idx="15"/>
          </p:nvPr>
        </p:nvSpPr>
        <p:spPr/>
        <p:txBody>
          <a:bodyPr/>
          <a:lstStyle/>
          <a:p>
            <a:r>
              <a:rPr lang="en-IE" dirty="0"/>
              <a:t>Storytelling for Marketing</a:t>
            </a:r>
          </a:p>
        </p:txBody>
      </p:sp>
      <p:sp>
        <p:nvSpPr>
          <p:cNvPr id="5" name="Text Placeholder 4">
            <a:extLst>
              <a:ext uri="{FF2B5EF4-FFF2-40B4-BE49-F238E27FC236}">
                <a16:creationId xmlns:a16="http://schemas.microsoft.com/office/drawing/2014/main" id="{542ED483-29F5-43CC-8A1C-FCF192B7CA92}"/>
              </a:ext>
            </a:extLst>
          </p:cNvPr>
          <p:cNvSpPr>
            <a:spLocks noGrp="1"/>
          </p:cNvSpPr>
          <p:nvPr>
            <p:ph type="body" sz="quarter" idx="17"/>
          </p:nvPr>
        </p:nvSpPr>
        <p:spPr/>
        <p:txBody>
          <a:bodyPr/>
          <a:lstStyle/>
          <a:p>
            <a:r>
              <a:rPr lang="en-US" b="0" i="0" dirty="0">
                <a:solidFill>
                  <a:srgbClr val="000000"/>
                </a:solidFill>
                <a:effectLst/>
                <a:latin typeface="Nunito Sans" pitchFamily="2" charset="0"/>
              </a:rPr>
              <a:t>Storytelling in marketing is vital to the success of your brand because of the connection-­building power it contains. Brand storytelling is a specific type of content marketing that draws us in emotionally.</a:t>
            </a:r>
            <a:endParaRPr lang="en-IE" dirty="0"/>
          </a:p>
        </p:txBody>
      </p:sp>
    </p:spTree>
    <p:extLst>
      <p:ext uri="{BB962C8B-B14F-4D97-AF65-F5344CB8AC3E}">
        <p14:creationId xmlns:p14="http://schemas.microsoft.com/office/powerpoint/2010/main" val="2019631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C6415-6397-493E-A9EC-946208651CFF}"/>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3" name="Text Placeholder 2">
            <a:extLst>
              <a:ext uri="{FF2B5EF4-FFF2-40B4-BE49-F238E27FC236}">
                <a16:creationId xmlns:a16="http://schemas.microsoft.com/office/drawing/2014/main" id="{C777DF3C-F5F2-461C-A748-BC64CC35AA91}"/>
              </a:ext>
            </a:extLst>
          </p:cNvPr>
          <p:cNvSpPr>
            <a:spLocks noGrp="1"/>
          </p:cNvSpPr>
          <p:nvPr>
            <p:ph type="body" sz="quarter" idx="15"/>
          </p:nvPr>
        </p:nvSpPr>
        <p:spPr/>
        <p:txBody>
          <a:bodyPr/>
          <a:lstStyle/>
          <a:p>
            <a:r>
              <a:rPr lang="en-US" dirty="0"/>
              <a:t>The types of stories you could tell… </a:t>
            </a:r>
          </a:p>
          <a:p>
            <a:endParaRPr lang="en-IE" dirty="0"/>
          </a:p>
        </p:txBody>
      </p:sp>
      <p:sp>
        <p:nvSpPr>
          <p:cNvPr id="4" name="Text Placeholder 3">
            <a:extLst>
              <a:ext uri="{FF2B5EF4-FFF2-40B4-BE49-F238E27FC236}">
                <a16:creationId xmlns:a16="http://schemas.microsoft.com/office/drawing/2014/main" id="{B3B2F67C-E95A-40CB-81BB-D006E5DCCC94}"/>
              </a:ext>
            </a:extLst>
          </p:cNvPr>
          <p:cNvSpPr>
            <a:spLocks noGrp="1"/>
          </p:cNvSpPr>
          <p:nvPr>
            <p:ph type="body" sz="quarter" idx="17"/>
          </p:nvPr>
        </p:nvSpPr>
        <p:spPr/>
        <p:txBody>
          <a:bodyPr/>
          <a:lstStyle/>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Start with your Personal Story: </a:t>
            </a:r>
            <a:r>
              <a:rPr lang="en-US" sz="2400" dirty="0">
                <a:solidFill>
                  <a:srgbClr val="21202E"/>
                </a:solidFill>
                <a:latin typeface="Calibri" charset="0"/>
                <a:ea typeface="Calibri" charset="0"/>
                <a:cs typeface="Calibri" charset="0"/>
              </a:rPr>
              <a:t>Your history, how you got started, the choices you made, were other characters involved?</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Your Passion Story: </a:t>
            </a:r>
            <a:r>
              <a:rPr lang="en-US" sz="2400" dirty="0">
                <a:solidFill>
                  <a:srgbClr val="21202E"/>
                </a:solidFill>
                <a:latin typeface="Calibri" charset="0"/>
                <a:ea typeface="Calibri" charset="0"/>
                <a:cs typeface="Calibri" charset="0"/>
              </a:rPr>
              <a:t>What you love and why you love what you do.</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The Personality Story: </a:t>
            </a:r>
            <a:r>
              <a:rPr lang="en-US" sz="2400" dirty="0">
                <a:solidFill>
                  <a:srgbClr val="21202E"/>
                </a:solidFill>
                <a:latin typeface="Calibri" charset="0"/>
                <a:ea typeface="Calibri" charset="0"/>
                <a:cs typeface="Calibri" charset="0"/>
              </a:rPr>
              <a:t>How people might experience your brand, the customer experience or your approach to the work.</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The Customer Story: </a:t>
            </a:r>
            <a:r>
              <a:rPr lang="en-US" sz="2400" dirty="0">
                <a:solidFill>
                  <a:srgbClr val="21202E"/>
                </a:solidFill>
                <a:latin typeface="Calibri" charset="0"/>
                <a:ea typeface="Calibri" charset="0"/>
                <a:cs typeface="Calibri" charset="0"/>
              </a:rPr>
              <a:t>What do you customers say about you?</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Employee Story: </a:t>
            </a:r>
            <a:r>
              <a:rPr lang="en-US" sz="2400" dirty="0">
                <a:solidFill>
                  <a:srgbClr val="21202E"/>
                </a:solidFill>
                <a:latin typeface="Calibri" charset="0"/>
                <a:ea typeface="Calibri" charset="0"/>
                <a:cs typeface="Calibri" charset="0"/>
              </a:rPr>
              <a:t>How employees explain the systems, the ‘feel’ or culture of the business</a:t>
            </a:r>
          </a:p>
          <a:p>
            <a:endParaRPr lang="en-IE" dirty="0">
              <a:solidFill>
                <a:srgbClr val="21202E"/>
              </a:solidFill>
            </a:endParaRPr>
          </a:p>
        </p:txBody>
      </p:sp>
    </p:spTree>
    <p:extLst>
      <p:ext uri="{BB962C8B-B14F-4D97-AF65-F5344CB8AC3E}">
        <p14:creationId xmlns:p14="http://schemas.microsoft.com/office/powerpoint/2010/main" val="153366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p:txBody>
          <a:bodyPr/>
          <a:lstStyle/>
          <a:p>
            <a:r>
              <a:rPr lang="it-IT" b="0" dirty="0"/>
              <a:t>The </a:t>
            </a:r>
            <a:r>
              <a:rPr lang="it-IT" b="0" dirty="0" err="1"/>
              <a:t>wAVE</a:t>
            </a:r>
            <a:r>
              <a:rPr lang="it-IT" b="0" dirty="0"/>
              <a:t> Project </a:t>
            </a:r>
          </a:p>
          <a:p>
            <a:endParaRPr lang="en-IE" sz="2800" b="0" dirty="0">
              <a:solidFill>
                <a:srgbClr val="767171"/>
              </a:solidFill>
              <a:latin typeface="ProximaNova"/>
            </a:endParaRPr>
          </a:p>
          <a:p>
            <a:r>
              <a:rPr lang="en-IE" sz="2400" b="0" i="0" dirty="0">
                <a:solidFill>
                  <a:srgbClr val="767171"/>
                </a:solidFill>
                <a:effectLst/>
                <a:latin typeface="Avenir" panose="02000503020000020003"/>
              </a:rPr>
              <a:t>The </a:t>
            </a:r>
            <a:r>
              <a:rPr lang="en-US" sz="2400" b="0" dirty="0">
                <a:solidFill>
                  <a:srgbClr val="767171"/>
                </a:solidFill>
                <a:latin typeface="Avenir" panose="02000503020000020003"/>
              </a:rPr>
              <a:t>Cornwall Museum built immersive experiences with five small heritage venues enabling them to tell stories in new and different ways by leveraging user-centered design. In the long-term, these projects boosted the digital confidence of the teams in these museums changing the way they tell stories and what they could do in the future. </a:t>
            </a:r>
            <a:endParaRPr lang="en-IE" sz="2400" b="0" i="0" dirty="0">
              <a:solidFill>
                <a:srgbClr val="767171"/>
              </a:solidFill>
              <a:effectLst/>
              <a:latin typeface="Avenir" panose="02000503020000020003"/>
            </a:endParaRPr>
          </a:p>
          <a:p>
            <a:endParaRPr lang="en-IE" dirty="0">
              <a:solidFill>
                <a:srgbClr val="767171"/>
              </a:solidFill>
            </a:endParaRPr>
          </a:p>
          <a:p>
            <a:endParaRPr lang="en-IE" dirty="0">
              <a:solidFill>
                <a:srgbClr val="767171"/>
              </a:solidFill>
            </a:endParaRPr>
          </a:p>
          <a:p>
            <a:endParaRPr lang="en-IE" dirty="0"/>
          </a:p>
        </p:txBody>
      </p:sp>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en-IE" dirty="0">
                <a:hlinkClick r:id="rId2"/>
              </a:rPr>
              <a:t>LEARN MORE</a:t>
            </a:r>
          </a:p>
        </p:txBody>
      </p:sp>
      <p:sp>
        <p:nvSpPr>
          <p:cNvPr id="7" name="TextBox 6">
            <a:extLst>
              <a:ext uri="{FF2B5EF4-FFF2-40B4-BE49-F238E27FC236}">
                <a16:creationId xmlns:a16="http://schemas.microsoft.com/office/drawing/2014/main" id="{6BB5E6FF-336C-4384-8E8E-3B18F1BB4EA0}"/>
              </a:ext>
            </a:extLst>
          </p:cNvPr>
          <p:cNvSpPr txBox="1"/>
          <p:nvPr/>
        </p:nvSpPr>
        <p:spPr>
          <a:xfrm>
            <a:off x="6624084" y="5975498"/>
            <a:ext cx="5096860" cy="369332"/>
          </a:xfrm>
          <a:prstGeom prst="rect">
            <a:avLst/>
          </a:prstGeom>
          <a:solidFill>
            <a:srgbClr val="FBE000"/>
          </a:solidFill>
        </p:spPr>
        <p:txBody>
          <a:bodyPr wrap="square" rtlCol="0">
            <a:spAutoFit/>
          </a:bodyPr>
          <a:lstStyle/>
          <a:p>
            <a:r>
              <a:rPr lang="en-IE" dirty="0">
                <a:solidFill>
                  <a:srgbClr val="767171"/>
                </a:solidFill>
              </a:rPr>
              <a:t>You can learn about this case study </a:t>
            </a:r>
            <a:r>
              <a:rPr lang="en-IE" dirty="0">
                <a:solidFill>
                  <a:srgbClr val="767171"/>
                </a:solidFill>
                <a:hlinkClick r:id="rId3"/>
              </a:rPr>
              <a:t>at this link</a:t>
            </a:r>
            <a:r>
              <a:rPr lang="en-IE" dirty="0">
                <a:solidFill>
                  <a:srgbClr val="767171"/>
                </a:solidFill>
              </a:rPr>
              <a:t>.</a:t>
            </a: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For example..</a:t>
            </a:r>
          </a:p>
        </p:txBody>
      </p:sp>
      <p:pic>
        <p:nvPicPr>
          <p:cNvPr id="10" name="Segnaposto immagine 9">
            <a:extLst>
              <a:ext uri="{FF2B5EF4-FFF2-40B4-BE49-F238E27FC236}">
                <a16:creationId xmlns:a16="http://schemas.microsoft.com/office/drawing/2014/main" id="{79C7553E-62A2-6CA5-130F-4DBDB43457A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211" r="28211"/>
          <a:stretch>
            <a:fillRect/>
          </a:stretch>
        </p:blipFill>
        <p:spPr/>
      </p:pic>
    </p:spTree>
    <p:extLst>
      <p:ext uri="{BB962C8B-B14F-4D97-AF65-F5344CB8AC3E}">
        <p14:creationId xmlns:p14="http://schemas.microsoft.com/office/powerpoint/2010/main" val="247722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79F1A-5E82-4F26-BC2F-3065E12F3371}"/>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3" name="Text Placeholder 2">
            <a:extLst>
              <a:ext uri="{FF2B5EF4-FFF2-40B4-BE49-F238E27FC236}">
                <a16:creationId xmlns:a16="http://schemas.microsoft.com/office/drawing/2014/main" id="{AD1005DC-5BAB-43EC-8E0D-9A4B603B1D7F}"/>
              </a:ext>
            </a:extLst>
          </p:cNvPr>
          <p:cNvSpPr>
            <a:spLocks noGrp="1"/>
          </p:cNvSpPr>
          <p:nvPr>
            <p:ph type="body" sz="quarter" idx="18"/>
          </p:nvPr>
        </p:nvSpPr>
        <p:spPr/>
        <p:txBody>
          <a:bodyPr/>
          <a:lstStyle/>
          <a:p>
            <a:r>
              <a:rPr lang="en-IE" dirty="0"/>
              <a:t>A beginning</a:t>
            </a:r>
          </a:p>
        </p:txBody>
      </p:sp>
      <p:sp>
        <p:nvSpPr>
          <p:cNvPr id="4" name="Text Placeholder 3">
            <a:extLst>
              <a:ext uri="{FF2B5EF4-FFF2-40B4-BE49-F238E27FC236}">
                <a16:creationId xmlns:a16="http://schemas.microsoft.com/office/drawing/2014/main" id="{611179F1-CA9A-4B9C-BC1E-50C52D245D51}"/>
              </a:ext>
            </a:extLst>
          </p:cNvPr>
          <p:cNvSpPr>
            <a:spLocks noGrp="1"/>
          </p:cNvSpPr>
          <p:nvPr>
            <p:ph type="body" sz="quarter" idx="19"/>
          </p:nvPr>
        </p:nvSpPr>
        <p:spPr/>
        <p:txBody>
          <a:bodyPr/>
          <a:lstStyle/>
          <a:p>
            <a:r>
              <a:rPr lang="en-IE" dirty="0"/>
              <a:t>middle </a:t>
            </a:r>
          </a:p>
        </p:txBody>
      </p:sp>
      <p:sp>
        <p:nvSpPr>
          <p:cNvPr id="5" name="Text Placeholder 4">
            <a:extLst>
              <a:ext uri="{FF2B5EF4-FFF2-40B4-BE49-F238E27FC236}">
                <a16:creationId xmlns:a16="http://schemas.microsoft.com/office/drawing/2014/main" id="{82FB47BD-40DD-48B4-8816-5731B04BDC68}"/>
              </a:ext>
            </a:extLst>
          </p:cNvPr>
          <p:cNvSpPr>
            <a:spLocks noGrp="1"/>
          </p:cNvSpPr>
          <p:nvPr>
            <p:ph type="body" sz="quarter" idx="20"/>
          </p:nvPr>
        </p:nvSpPr>
        <p:spPr/>
        <p:txBody>
          <a:bodyPr/>
          <a:lstStyle/>
          <a:p>
            <a:r>
              <a:rPr lang="en-IE" dirty="0"/>
              <a:t>end</a:t>
            </a:r>
          </a:p>
        </p:txBody>
      </p:sp>
      <p:sp>
        <p:nvSpPr>
          <p:cNvPr id="6" name="Text Placeholder 5">
            <a:extLst>
              <a:ext uri="{FF2B5EF4-FFF2-40B4-BE49-F238E27FC236}">
                <a16:creationId xmlns:a16="http://schemas.microsoft.com/office/drawing/2014/main" id="{9E537090-E422-451A-BA09-7C53DCA747FB}"/>
              </a:ext>
            </a:extLst>
          </p:cNvPr>
          <p:cNvSpPr>
            <a:spLocks noGrp="1"/>
          </p:cNvSpPr>
          <p:nvPr>
            <p:ph type="body" sz="quarter" idx="16"/>
          </p:nvPr>
        </p:nvSpPr>
        <p:spPr>
          <a:xfrm>
            <a:off x="7051127" y="1624287"/>
            <a:ext cx="4571737" cy="628777"/>
          </a:xfrm>
        </p:spPr>
        <p:txBody>
          <a:bodyPr/>
          <a:lstStyle/>
          <a:p>
            <a:r>
              <a:rPr lang="en-US" dirty="0"/>
              <a:t>Like a good movie screenplay, a good digital story should have an event that starts the story, problems that must be overcome and a strong ending.</a:t>
            </a:r>
          </a:p>
          <a:p>
            <a:endParaRPr lang="en-US" dirty="0"/>
          </a:p>
          <a:p>
            <a:r>
              <a:rPr lang="en-US" dirty="0"/>
              <a:t>There are some other key characteristics too. Let’s take a look…</a:t>
            </a:r>
            <a:endParaRPr lang="en-IE" dirty="0"/>
          </a:p>
        </p:txBody>
      </p:sp>
      <p:sp>
        <p:nvSpPr>
          <p:cNvPr id="13" name="TextBox 12">
            <a:extLst>
              <a:ext uri="{FF2B5EF4-FFF2-40B4-BE49-F238E27FC236}">
                <a16:creationId xmlns:a16="http://schemas.microsoft.com/office/drawing/2014/main" id="{9889FD61-7774-413C-8FB3-064D55AAD1C2}"/>
              </a:ext>
            </a:extLst>
          </p:cNvPr>
          <p:cNvSpPr txBox="1"/>
          <p:nvPr/>
        </p:nvSpPr>
        <p:spPr>
          <a:xfrm>
            <a:off x="273788" y="0"/>
            <a:ext cx="8065539" cy="646331"/>
          </a:xfrm>
          <a:prstGeom prst="rect">
            <a:avLst/>
          </a:prstGeom>
          <a:noFill/>
        </p:spPr>
        <p:txBody>
          <a:bodyPr wrap="square">
            <a:spAutoFit/>
          </a:bodyPr>
          <a:lstStyle/>
          <a:p>
            <a:pPr algn="l"/>
            <a:r>
              <a:rPr lang="en-IE" sz="3600" b="1" i="0" dirty="0">
                <a:solidFill>
                  <a:schemeClr val="bg1"/>
                </a:solidFill>
                <a:effectLst/>
                <a:latin typeface="Avenir Black" panose="02000503020000020003"/>
              </a:rPr>
              <a:t>Elements of Digital Storytelling</a:t>
            </a:r>
          </a:p>
        </p:txBody>
      </p:sp>
    </p:spTree>
    <p:extLst>
      <p:ext uri="{BB962C8B-B14F-4D97-AF65-F5344CB8AC3E}">
        <p14:creationId xmlns:p14="http://schemas.microsoft.com/office/powerpoint/2010/main" val="200889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94ECC9AE-1308-48EC-88D1-5E8D08B93A9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906" b="28906"/>
          <a:stretch>
            <a:fillRect/>
          </a:stretch>
        </p:blipFill>
        <p:spPr/>
      </p:pic>
      <p:sp>
        <p:nvSpPr>
          <p:cNvPr id="3" name="Slide Number Placeholder 2">
            <a:extLst>
              <a:ext uri="{FF2B5EF4-FFF2-40B4-BE49-F238E27FC236}">
                <a16:creationId xmlns:a16="http://schemas.microsoft.com/office/drawing/2014/main" id="{8B5F8BBB-9D62-4F90-87E5-60BB44EBEE7A}"/>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4" name="Text Placeholder 3">
            <a:extLst>
              <a:ext uri="{FF2B5EF4-FFF2-40B4-BE49-F238E27FC236}">
                <a16:creationId xmlns:a16="http://schemas.microsoft.com/office/drawing/2014/main" id="{81731EEA-7482-40FC-8BA8-E64292DD9D7E}"/>
              </a:ext>
            </a:extLst>
          </p:cNvPr>
          <p:cNvSpPr>
            <a:spLocks noGrp="1"/>
          </p:cNvSpPr>
          <p:nvPr>
            <p:ph type="body" sz="quarter" idx="15"/>
          </p:nvPr>
        </p:nvSpPr>
        <p:spPr/>
        <p:txBody>
          <a:bodyPr/>
          <a:lstStyle/>
          <a:p>
            <a:r>
              <a:rPr lang="en-IE" dirty="0"/>
              <a:t>Emotion</a:t>
            </a:r>
          </a:p>
        </p:txBody>
      </p:sp>
      <p:sp>
        <p:nvSpPr>
          <p:cNvPr id="5" name="Text Placeholder 4">
            <a:extLst>
              <a:ext uri="{FF2B5EF4-FFF2-40B4-BE49-F238E27FC236}">
                <a16:creationId xmlns:a16="http://schemas.microsoft.com/office/drawing/2014/main" id="{D7F9FEC2-4207-4B63-A439-9475959DF087}"/>
              </a:ext>
            </a:extLst>
          </p:cNvPr>
          <p:cNvSpPr>
            <a:spLocks noGrp="1"/>
          </p:cNvSpPr>
          <p:nvPr>
            <p:ph type="body" sz="quarter" idx="17"/>
          </p:nvPr>
        </p:nvSpPr>
        <p:spPr>
          <a:xfrm>
            <a:off x="125730" y="4352803"/>
            <a:ext cx="11897592" cy="1663610"/>
          </a:xfrm>
        </p:spPr>
        <p:txBody>
          <a:bodyPr/>
          <a:lstStyle/>
          <a:p>
            <a:r>
              <a:rPr lang="en-US" dirty="0"/>
              <a:t>A story can be great in its technical adherence to storytelling rules, but it’s even better if it contains emotion. Emotion is what connects us as people (and consumers!). Emotional marketing is a form of marketing communication in which (a singular) emotion is leveraged to help an audience identify with- and buy a product. Emotions in marketing like anger, happiness or compassion give more meaning and depth to the experience of a brand or product.</a:t>
            </a:r>
            <a:endParaRPr lang="en-IE" dirty="0"/>
          </a:p>
        </p:txBody>
      </p:sp>
      <p:sp>
        <p:nvSpPr>
          <p:cNvPr id="8" name="TextBox 7">
            <a:extLst>
              <a:ext uri="{FF2B5EF4-FFF2-40B4-BE49-F238E27FC236}">
                <a16:creationId xmlns:a16="http://schemas.microsoft.com/office/drawing/2014/main" id="{51CAD2B7-785C-4448-85DA-6D8B04B8EB0A}"/>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Elements of Digital Storytelling</a:t>
            </a:r>
          </a:p>
        </p:txBody>
      </p:sp>
    </p:spTree>
    <p:extLst>
      <p:ext uri="{BB962C8B-B14F-4D97-AF65-F5344CB8AC3E}">
        <p14:creationId xmlns:p14="http://schemas.microsoft.com/office/powerpoint/2010/main" val="45925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4"/>
          </p:nvPr>
        </p:nvSpPr>
        <p:spPr/>
        <p:txBody>
          <a:bodyPr/>
          <a:lstStyle/>
          <a:p>
            <a:fld id="{9C527BFA-2C0E-4CEC-B6A5-913A56FEF4B4}" type="slidenum">
              <a:rPr lang="fr-CA" smtClean="0"/>
              <a:pPr/>
              <a:t>2</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5"/>
          </p:nvPr>
        </p:nvSpPr>
        <p:spPr>
          <a:xfrm>
            <a:off x="141201" y="67635"/>
            <a:ext cx="11260668" cy="631527"/>
          </a:xfrm>
          <a:noFill/>
        </p:spPr>
        <p:txBody>
          <a:bodyPr/>
          <a:lstStyle/>
          <a:p>
            <a:pPr marL="152400" algn="l">
              <a:spcBef>
                <a:spcPts val="1000"/>
              </a:spcBef>
              <a:buClr>
                <a:srgbClr val="FBE000"/>
              </a:buClr>
              <a:buSzPts val="1200"/>
            </a:pPr>
            <a:r>
              <a:rPr lang="en-US" dirty="0">
                <a:solidFill>
                  <a:schemeClr val="bg1"/>
                </a:solidFill>
                <a:latin typeface="Calibri" panose="020F0502020204030204" pitchFamily="34" charset="0"/>
                <a:cs typeface="Calibri" panose="020F0502020204030204" pitchFamily="34" charset="0"/>
              </a:rPr>
              <a:t>Learning Objectives</a:t>
            </a:r>
          </a:p>
          <a:p>
            <a:pPr marL="970590" lvl="2" indent="-342900">
              <a:spcBef>
                <a:spcPts val="1000"/>
              </a:spcBef>
              <a:buClr>
                <a:srgbClr val="E43794"/>
              </a:buClr>
              <a:buSzPts val="1200"/>
              <a:buFont typeface="Wingdings" panose="05000000000000000000" pitchFamily="2" charset="2"/>
              <a:buChar char="§"/>
            </a:pPr>
            <a:endParaRPr lang="en-US" sz="2400" dirty="0">
              <a:solidFill>
                <a:schemeClr val="bg1"/>
              </a:solidFill>
              <a:latin typeface="Calibri" panose="020F0502020204030204" pitchFamily="34" charset="0"/>
              <a:cs typeface="Calibri" panose="020F0502020204030204" pitchFamily="34" charset="0"/>
            </a:endParaRPr>
          </a:p>
          <a:p>
            <a:pPr marL="627690" lvl="2">
              <a:spcBef>
                <a:spcPts val="1000"/>
              </a:spcBef>
              <a:buClr>
                <a:srgbClr val="E43794"/>
              </a:buClr>
              <a:buSzPts val="1200"/>
            </a:pPr>
            <a:endParaRPr lang="en-US" sz="2400" dirty="0">
              <a:solidFill>
                <a:schemeClr val="bg1"/>
              </a:solidFill>
              <a:latin typeface="Calibri" panose="020F0502020204030204" pitchFamily="34" charset="0"/>
              <a:cs typeface="Calibri" panose="020F0502020204030204" pitchFamily="34" charset="0"/>
            </a:endParaRPr>
          </a:p>
          <a:p>
            <a:pPr marL="457200" lvl="0" indent="-304800" algn="l" rtl="0">
              <a:spcBef>
                <a:spcPts val="1000"/>
              </a:spcBef>
              <a:spcAft>
                <a:spcPts val="0"/>
              </a:spcAft>
              <a:buClr>
                <a:srgbClr val="FBE000"/>
              </a:buClr>
              <a:buSzPts val="1200"/>
              <a:buFont typeface="Avenir"/>
              <a:buChar char="●"/>
            </a:pP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7FD706-BA41-A2F5-4013-E78054346C58}"/>
              </a:ext>
            </a:extLst>
          </p:cNvPr>
          <p:cNvSpPr>
            <a:spLocks noGrp="1"/>
          </p:cNvSpPr>
          <p:nvPr>
            <p:ph type="body" sz="quarter" idx="17"/>
          </p:nvPr>
        </p:nvSpPr>
        <p:spPr>
          <a:xfrm>
            <a:off x="288687" y="1069746"/>
            <a:ext cx="11260666" cy="4108908"/>
          </a:xfrm>
        </p:spPr>
        <p:txBody>
          <a:bodyPr/>
          <a:lstStyle/>
          <a:p>
            <a:pPr marL="152400" algn="l">
              <a:spcBef>
                <a:spcPts val="1000"/>
              </a:spcBef>
              <a:buClr>
                <a:srgbClr val="FBE000"/>
              </a:buClr>
              <a:buSzPts val="1200"/>
            </a:pPr>
            <a:r>
              <a:rPr lang="en-US" sz="3200" dirty="0">
                <a:solidFill>
                  <a:srgbClr val="767171"/>
                </a:solidFill>
                <a:latin typeface="Calibri" panose="020F0502020204030204" pitchFamily="34" charset="0"/>
                <a:cs typeface="Calibri" panose="020F0502020204030204" pitchFamily="34" charset="0"/>
              </a:rPr>
              <a:t>When you complete this module you will </a:t>
            </a:r>
            <a:r>
              <a:rPr lang="en-US" sz="3200">
                <a:solidFill>
                  <a:srgbClr val="767171"/>
                </a:solidFill>
                <a:latin typeface="Calibri" panose="020F0502020204030204" pitchFamily="34" charset="0"/>
                <a:cs typeface="Calibri" panose="020F0502020204030204" pitchFamily="34" charset="0"/>
              </a:rPr>
              <a:t>be able to</a:t>
            </a:r>
            <a:r>
              <a:rPr lang="en-US" sz="3200" dirty="0">
                <a:solidFill>
                  <a:srgbClr val="767171"/>
                </a:solidFill>
                <a:latin typeface="Calibri" panose="020F0502020204030204" pitchFamily="34" charset="0"/>
                <a:cs typeface="Calibri" panose="020F0502020204030204" pitchFamily="34" charset="0"/>
              </a:rPr>
              <a:t>:</a:t>
            </a:r>
          </a:p>
          <a:p>
            <a:pPr marL="152400" algn="l">
              <a:spcBef>
                <a:spcPts val="1000"/>
              </a:spcBef>
              <a:buClr>
                <a:srgbClr val="FBE000"/>
              </a:buClr>
              <a:buSzPts val="1200"/>
            </a:pPr>
            <a:endParaRPr lang="en-US" sz="1200" dirty="0">
              <a:solidFill>
                <a:srgbClr val="767171"/>
              </a:solidFill>
              <a:latin typeface="Calibri" panose="020F0502020204030204" pitchFamily="34" charset="0"/>
              <a:cs typeface="Calibri" panose="020F0502020204030204" pitchFamily="34" charset="0"/>
            </a:endParaRPr>
          </a:p>
          <a:p>
            <a:pPr marL="970590" lvl="2" indent="-342900">
              <a:spcBef>
                <a:spcPts val="1000"/>
              </a:spcBef>
              <a:buClr>
                <a:srgbClr val="E43794"/>
              </a:buClr>
              <a:buSzPct val="100000"/>
              <a:buFont typeface="Wingdings" panose="05000000000000000000" pitchFamily="2" charset="2"/>
              <a:buChar char="§"/>
            </a:pPr>
            <a:r>
              <a:rPr lang="en-GB" sz="2800" dirty="0">
                <a:solidFill>
                  <a:srgbClr val="767171"/>
                </a:solidFill>
                <a:latin typeface="Calibri" panose="020F0502020204030204" pitchFamily="34" charset="0"/>
                <a:cs typeface="Calibri" panose="020F0502020204030204" pitchFamily="34" charset="0"/>
                <a:sym typeface="Avenir"/>
              </a:rPr>
              <a:t>Differentiate between marketing and digital marketing</a:t>
            </a:r>
          </a:p>
          <a:p>
            <a:pPr marL="970590" lvl="2" indent="-342900">
              <a:spcBef>
                <a:spcPts val="1000"/>
              </a:spcBef>
              <a:buClr>
                <a:srgbClr val="E43794"/>
              </a:buClr>
              <a:buSzPct val="100000"/>
              <a:buFont typeface="Wingdings" panose="05000000000000000000" pitchFamily="2" charset="2"/>
              <a:buChar char="§"/>
            </a:pPr>
            <a:r>
              <a:rPr lang="en-GB" sz="2800" dirty="0">
                <a:solidFill>
                  <a:srgbClr val="767171"/>
                </a:solidFill>
                <a:latin typeface="Calibri" panose="020F0502020204030204" pitchFamily="34" charset="0"/>
                <a:cs typeface="Calibri" panose="020F0502020204030204" pitchFamily="34" charset="0"/>
                <a:sym typeface="Avenir"/>
              </a:rPr>
              <a:t>Explain and use the elements of digital storytelling as a key 21st-century marketing tool</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Explain and use the user-generated content in your future marketing efforts</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Evaluate best practice case studies of </a:t>
            </a:r>
            <a:r>
              <a:rPr lang="en-GB" sz="2800" dirty="0">
                <a:solidFill>
                  <a:srgbClr val="767171"/>
                </a:solidFill>
                <a:latin typeface="Calibri" panose="020F0502020204030204" pitchFamily="34" charset="0"/>
                <a:cs typeface="Calibri" panose="020F0502020204030204" pitchFamily="34" charset="0"/>
                <a:sym typeface="Avenir"/>
              </a:rPr>
              <a:t>digital storytelling and </a:t>
            </a:r>
            <a:r>
              <a:rPr lang="en-US" sz="2800" dirty="0">
                <a:solidFill>
                  <a:srgbClr val="767171"/>
                </a:solidFill>
                <a:latin typeface="Calibri" panose="020F0502020204030204" pitchFamily="34" charset="0"/>
                <a:cs typeface="Calibri" panose="020F0502020204030204" pitchFamily="34" charset="0"/>
              </a:rPr>
              <a:t>user-generated content in practice</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Recall 5 useful tools which can be used for the digital marketing of your digital cultural heritage experience</a:t>
            </a:r>
          </a:p>
          <a:p>
            <a:endParaRPr lang="en-GB" dirty="0"/>
          </a:p>
        </p:txBody>
      </p:sp>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ackground pattern&#10;&#10;Description automatically generated">
            <a:extLst>
              <a:ext uri="{FF2B5EF4-FFF2-40B4-BE49-F238E27FC236}">
                <a16:creationId xmlns:a16="http://schemas.microsoft.com/office/drawing/2014/main" id="{BE336552-B877-46BE-AEA4-90C7481D81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250" b="31250"/>
          <a:stretch>
            <a:fillRect/>
          </a:stretch>
        </p:blipFill>
        <p:spPr/>
      </p:pic>
      <p:sp>
        <p:nvSpPr>
          <p:cNvPr id="3" name="Slide Number Placeholder 2">
            <a:extLst>
              <a:ext uri="{FF2B5EF4-FFF2-40B4-BE49-F238E27FC236}">
                <a16:creationId xmlns:a16="http://schemas.microsoft.com/office/drawing/2014/main" id="{FAFF7112-C499-4F90-BC34-38038B93CB11}"/>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3C4C884F-8DDB-48F6-B75D-FCA5FE388F25}"/>
              </a:ext>
            </a:extLst>
          </p:cNvPr>
          <p:cNvSpPr>
            <a:spLocks noGrp="1"/>
          </p:cNvSpPr>
          <p:nvPr>
            <p:ph type="body" sz="quarter" idx="15"/>
          </p:nvPr>
        </p:nvSpPr>
        <p:spPr>
          <a:xfrm>
            <a:off x="-52389" y="3611904"/>
            <a:ext cx="12192002" cy="631527"/>
          </a:xfrm>
        </p:spPr>
        <p:txBody>
          <a:bodyPr/>
          <a:lstStyle/>
          <a:p>
            <a:r>
              <a:rPr lang="en-IE" dirty="0"/>
              <a:t>Authenticity</a:t>
            </a:r>
          </a:p>
        </p:txBody>
      </p:sp>
      <p:sp>
        <p:nvSpPr>
          <p:cNvPr id="5" name="Text Placeholder 4">
            <a:extLst>
              <a:ext uri="{FF2B5EF4-FFF2-40B4-BE49-F238E27FC236}">
                <a16:creationId xmlns:a16="http://schemas.microsoft.com/office/drawing/2014/main" id="{6784E218-C88A-4112-8B4E-DD3CA7F8819B}"/>
              </a:ext>
            </a:extLst>
          </p:cNvPr>
          <p:cNvSpPr>
            <a:spLocks noGrp="1"/>
          </p:cNvSpPr>
          <p:nvPr>
            <p:ph type="body" sz="quarter" idx="17"/>
          </p:nvPr>
        </p:nvSpPr>
        <p:spPr>
          <a:xfrm>
            <a:off x="319087" y="4426334"/>
            <a:ext cx="11553825" cy="1663610"/>
          </a:xfrm>
        </p:spPr>
        <p:txBody>
          <a:bodyPr/>
          <a:lstStyle/>
          <a:p>
            <a:r>
              <a:rPr lang="en-US" dirty="0"/>
              <a:t>People can tell right away if a story is not adhering to the truth and values of the brand or their customers. When practiced correctly, authenticity in marketing helps you stand out in an otherwise loud market. Authenticity is a powerful tool for forging genuine connections with your audience and building trust. Remember, many consumers care about a brand’s values and the causes they support.</a:t>
            </a:r>
            <a:endParaRPr lang="en-IE" dirty="0"/>
          </a:p>
        </p:txBody>
      </p:sp>
      <p:sp>
        <p:nvSpPr>
          <p:cNvPr id="8" name="TextBox 7">
            <a:extLst>
              <a:ext uri="{FF2B5EF4-FFF2-40B4-BE49-F238E27FC236}">
                <a16:creationId xmlns:a16="http://schemas.microsoft.com/office/drawing/2014/main" id="{7B776364-07E7-7E46-B23E-8E359FB9CBC1}"/>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Elements of Digital Storytelling</a:t>
            </a:r>
          </a:p>
        </p:txBody>
      </p:sp>
    </p:spTree>
    <p:extLst>
      <p:ext uri="{BB962C8B-B14F-4D97-AF65-F5344CB8AC3E}">
        <p14:creationId xmlns:p14="http://schemas.microsoft.com/office/powerpoint/2010/main" val="316218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17B1E-4881-4EDA-9D39-4A0E081E8EBB}"/>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27ED275A-0893-4B1A-A726-F1B816A06005}"/>
              </a:ext>
            </a:extLst>
          </p:cNvPr>
          <p:cNvSpPr>
            <a:spLocks noGrp="1"/>
          </p:cNvSpPr>
          <p:nvPr>
            <p:ph type="body" sz="quarter" idx="15"/>
          </p:nvPr>
        </p:nvSpPr>
        <p:spPr/>
        <p:txBody>
          <a:bodyPr/>
          <a:lstStyle/>
          <a:p>
            <a:r>
              <a:rPr lang="en-IE" dirty="0"/>
              <a:t>Relatable</a:t>
            </a:r>
          </a:p>
        </p:txBody>
      </p:sp>
      <p:sp>
        <p:nvSpPr>
          <p:cNvPr id="5" name="Text Placeholder 4">
            <a:extLst>
              <a:ext uri="{FF2B5EF4-FFF2-40B4-BE49-F238E27FC236}">
                <a16:creationId xmlns:a16="http://schemas.microsoft.com/office/drawing/2014/main" id="{220C217B-9385-4864-B976-55BFA5BE19A5}"/>
              </a:ext>
            </a:extLst>
          </p:cNvPr>
          <p:cNvSpPr>
            <a:spLocks noGrp="1"/>
          </p:cNvSpPr>
          <p:nvPr>
            <p:ph type="body" sz="quarter" idx="17"/>
          </p:nvPr>
        </p:nvSpPr>
        <p:spPr>
          <a:xfrm>
            <a:off x="257175" y="4398523"/>
            <a:ext cx="11477626" cy="1663610"/>
          </a:xfrm>
        </p:spPr>
        <p:txBody>
          <a:bodyPr/>
          <a:lstStyle/>
          <a:p>
            <a:r>
              <a:rPr lang="en-US" dirty="0"/>
              <a:t>People must feel some sort of connection to the story, otherwise it will not resonate with them. How many times have you heard someone say, “I didn’t like that movie because there was nobody likeable in it?” That’s a perfect example of not making something relatable. In marketing, being relatable means really listening to prospects and customers and being truly interested in what they have to share about themselves.</a:t>
            </a:r>
            <a:endParaRPr lang="en-IE" dirty="0"/>
          </a:p>
        </p:txBody>
      </p:sp>
      <p:pic>
        <p:nvPicPr>
          <p:cNvPr id="17" name="Picture Placeholder 16" descr="A picture containing person, music, indoor&#10;&#10;Description automatically generated">
            <a:extLst>
              <a:ext uri="{FF2B5EF4-FFF2-40B4-BE49-F238E27FC236}">
                <a16:creationId xmlns:a16="http://schemas.microsoft.com/office/drawing/2014/main" id="{B1D077B2-4E2F-42BB-9103-9AD79778D4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426" b="22426"/>
          <a:stretch>
            <a:fillRect/>
          </a:stretch>
        </p:blipFill>
        <p:spPr/>
      </p:pic>
      <p:sp>
        <p:nvSpPr>
          <p:cNvPr id="7" name="TextBox 7">
            <a:extLst>
              <a:ext uri="{FF2B5EF4-FFF2-40B4-BE49-F238E27FC236}">
                <a16:creationId xmlns:a16="http://schemas.microsoft.com/office/drawing/2014/main" id="{58007769-3339-AD41-8B07-830B5C453B7C}"/>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Elements of Digital Storytelling</a:t>
            </a:r>
          </a:p>
        </p:txBody>
      </p:sp>
    </p:spTree>
    <p:extLst>
      <p:ext uri="{BB962C8B-B14F-4D97-AF65-F5344CB8AC3E}">
        <p14:creationId xmlns:p14="http://schemas.microsoft.com/office/powerpoint/2010/main" val="396394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7BFA-2C0E-4CEC-B6A5-913A56FEF4B4}"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465668" y="772560"/>
            <a:ext cx="11260668" cy="631527"/>
          </a:xfrm>
        </p:spPr>
        <p:txBody>
          <a:bodyPr/>
          <a:lstStyle/>
          <a:p>
            <a:r>
              <a:rPr lang="en-US" dirty="0"/>
              <a:t>Make your brand story by answering these questions</a:t>
            </a:r>
            <a:endParaRPr lang="en-IE" dirty="0"/>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540096" y="1837842"/>
            <a:ext cx="11260666" cy="4108908"/>
          </a:xfrm>
        </p:spPr>
        <p:txBody>
          <a:bodyPr/>
          <a:lstStyle/>
          <a:p>
            <a:pPr algn="just"/>
            <a:r>
              <a:rPr lang="en-US" dirty="0"/>
              <a:t>This exercise will help you to develop powerful marketing material which can be used to start PR campaign.</a:t>
            </a:r>
          </a:p>
          <a:p>
            <a:pPr algn="just"/>
            <a:endParaRPr lang="en-US" sz="1800" dirty="0"/>
          </a:p>
          <a:p>
            <a:pPr marL="342900" indent="-342900" algn="just">
              <a:buFont typeface="Arial" panose="020B0604020202020204" pitchFamily="34" charset="0"/>
              <a:buChar char="•"/>
            </a:pPr>
            <a:r>
              <a:rPr lang="en-US" dirty="0"/>
              <a:t>How, when and why did your business get started? </a:t>
            </a:r>
          </a:p>
          <a:p>
            <a:pPr marL="342900" indent="-342900" algn="just">
              <a:buFont typeface="Arial" panose="020B0604020202020204" pitchFamily="34" charset="0"/>
              <a:buChar char="•"/>
            </a:pPr>
            <a:r>
              <a:rPr lang="en-US" dirty="0"/>
              <a:t>What is your own background? The background of the heritage asset you promote?</a:t>
            </a:r>
          </a:p>
          <a:p>
            <a:pPr marL="342900" indent="-342900" algn="just">
              <a:buFont typeface="Arial" panose="020B0604020202020204" pitchFamily="34" charset="0"/>
              <a:buChar char="•"/>
            </a:pPr>
            <a:r>
              <a:rPr lang="en-US" dirty="0"/>
              <a:t>Who helped you get started? e.g. local historian, heritage group... </a:t>
            </a:r>
          </a:p>
          <a:p>
            <a:pPr marL="342900" indent="-342900" algn="just">
              <a:buFont typeface="Arial" panose="020B0604020202020204" pitchFamily="34" charset="0"/>
              <a:buChar char="•"/>
            </a:pPr>
            <a:r>
              <a:rPr lang="en-US" dirty="0"/>
              <a:t>How do you source skills and ideas for your services?</a:t>
            </a:r>
          </a:p>
          <a:p>
            <a:pPr marL="342900" indent="-342900" algn="just">
              <a:buFont typeface="Arial" panose="020B0604020202020204" pitchFamily="34" charset="0"/>
              <a:buChar char="•"/>
            </a:pPr>
            <a:r>
              <a:rPr lang="en-US" dirty="0"/>
              <a:t>What are your unique selling points?  (what makes you different from others selling similar things)</a:t>
            </a:r>
          </a:p>
          <a:p>
            <a:pPr marL="342900" indent="-342900" algn="just">
              <a:buFont typeface="Arial" panose="020B0604020202020204" pitchFamily="34" charset="0"/>
              <a:buChar char="•"/>
            </a:pPr>
            <a:r>
              <a:rPr lang="en-US" dirty="0"/>
              <a:t>What matters to you? Personally, professionally etc. </a:t>
            </a:r>
          </a:p>
          <a:p>
            <a:pPr marL="342900" indent="-342900" algn="just">
              <a:buFont typeface="Arial" panose="020B0604020202020204" pitchFamily="34" charset="0"/>
              <a:buChar char="•"/>
            </a:pPr>
            <a:r>
              <a:rPr lang="en-US" dirty="0"/>
              <a:t>Are you conscious about protecting the environment? </a:t>
            </a:r>
          </a:p>
          <a:p>
            <a:pPr marL="342900" indent="-342900" algn="just">
              <a:buFont typeface="Arial" panose="020B0604020202020204" pitchFamily="34" charset="0"/>
              <a:buChar char="•"/>
            </a:pPr>
            <a:r>
              <a:rPr lang="en-US" dirty="0"/>
              <a:t>How do you envision the future?</a:t>
            </a:r>
          </a:p>
          <a:p>
            <a:pPr algn="just"/>
            <a:endParaRPr lang="en-IE" dirty="0"/>
          </a:p>
        </p:txBody>
      </p:sp>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3600" b="1" i="0" u="none" strike="noStrike" kern="1200" cap="none" spc="0" normalizeH="0" baseline="0" noProof="0" dirty="0">
                <a:ln>
                  <a:noFill/>
                </a:ln>
                <a:solidFill>
                  <a:prstClr val="white"/>
                </a:solidFill>
                <a:effectLst/>
                <a:uLnTx/>
                <a:uFillTx/>
                <a:latin typeface="Avenir Black" panose="02000503020000020003" pitchFamily="2" charset="0"/>
                <a:ea typeface="+mn-ea"/>
                <a:cs typeface="Poppins SemiBold" pitchFamily="2" charset="77"/>
              </a:rPr>
              <a:t>SUGGESTED ACTIVITY</a:t>
            </a:r>
            <a:r>
              <a:rPr kumimoji="0" lang="en-IE" sz="3600" b="1" i="0" u="none" strike="noStrike" kern="1200" cap="none" spc="0" normalizeH="0" baseline="0" noProof="0" dirty="0">
                <a:ln>
                  <a:noFill/>
                </a:ln>
                <a:solidFill>
                  <a:srgbClr val="E43794"/>
                </a:solidFill>
                <a:effectLst/>
                <a:uLnTx/>
                <a:uFillTx/>
                <a:latin typeface="Avenir Black" panose="02000503020000020003" pitchFamily="2" charset="0"/>
                <a:ea typeface="+mn-ea"/>
                <a:cs typeface="Poppins SemiBold" pitchFamily="2" charset="77"/>
              </a:rPr>
              <a:t>? </a:t>
            </a:r>
          </a:p>
        </p:txBody>
      </p:sp>
    </p:spTree>
    <p:extLst>
      <p:ext uri="{BB962C8B-B14F-4D97-AF65-F5344CB8AC3E}">
        <p14:creationId xmlns:p14="http://schemas.microsoft.com/office/powerpoint/2010/main" val="176981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79E586-9C4B-4F19-A0BE-DCFD22AA51D5}"/>
              </a:ext>
            </a:extLst>
          </p:cNvPr>
          <p:cNvSpPr>
            <a:spLocks noGrp="1"/>
          </p:cNvSpPr>
          <p:nvPr>
            <p:ph type="body" sz="quarter" idx="15"/>
          </p:nvPr>
        </p:nvSpPr>
        <p:spPr>
          <a:xfrm>
            <a:off x="481124" y="536873"/>
            <a:ext cx="5614878" cy="631527"/>
          </a:xfrm>
        </p:spPr>
        <p:txBody>
          <a:bodyPr/>
          <a:lstStyle/>
          <a:p>
            <a:r>
              <a:rPr lang="en-IE" dirty="0"/>
              <a:t>Digital Storytelling + social media</a:t>
            </a:r>
          </a:p>
        </p:txBody>
      </p:sp>
      <p:sp>
        <p:nvSpPr>
          <p:cNvPr id="4" name="Text Placeholder 3">
            <a:extLst>
              <a:ext uri="{FF2B5EF4-FFF2-40B4-BE49-F238E27FC236}">
                <a16:creationId xmlns:a16="http://schemas.microsoft.com/office/drawing/2014/main" id="{0FAEB561-FCD5-451F-A48A-A079B1516DE5}"/>
              </a:ext>
            </a:extLst>
          </p:cNvPr>
          <p:cNvSpPr>
            <a:spLocks noGrp="1"/>
          </p:cNvSpPr>
          <p:nvPr>
            <p:ph type="body" sz="quarter" idx="17"/>
          </p:nvPr>
        </p:nvSpPr>
        <p:spPr>
          <a:xfrm>
            <a:off x="481124" y="1697650"/>
            <a:ext cx="5614877" cy="4108908"/>
          </a:xfrm>
        </p:spPr>
        <p:txBody>
          <a:bodyPr/>
          <a:lstStyle/>
          <a:p>
            <a:r>
              <a:rPr lang="en-US" dirty="0"/>
              <a:t>Social media and online platforms allow cultural sites and museums to communicate with visitors in real time, in a simple, free and interactive way. </a:t>
            </a:r>
          </a:p>
          <a:p>
            <a:endParaRPr lang="en-US" b="1" dirty="0"/>
          </a:p>
          <a:p>
            <a:r>
              <a:rPr lang="en-US" b="1" dirty="0"/>
              <a:t>Behind-the-scenes stories </a:t>
            </a:r>
            <a:r>
              <a:rPr lang="en-US" dirty="0"/>
              <a:t>used in tandem with previews of events or temporary exhibitions, quizzes and interactive games are just some of the options that you can use to increase user engagement and consequently strengthen the brand of your cultural institution. </a:t>
            </a:r>
          </a:p>
          <a:p>
            <a:endParaRPr lang="en-IE" dirty="0"/>
          </a:p>
        </p:txBody>
      </p:sp>
      <p:pic>
        <p:nvPicPr>
          <p:cNvPr id="11" name="Picture Placeholder 10" descr="Graphical user interface, application&#10;&#10;Description automatically generated">
            <a:extLst>
              <a:ext uri="{FF2B5EF4-FFF2-40B4-BE49-F238E27FC236}">
                <a16:creationId xmlns:a16="http://schemas.microsoft.com/office/drawing/2014/main" id="{608A4DED-A809-4405-ADED-F2BA378151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70" r="18470"/>
          <a:stretch>
            <a:fillRect/>
          </a:stretch>
        </p:blipFill>
        <p:spPr/>
      </p:pic>
    </p:spTree>
    <p:extLst>
      <p:ext uri="{BB962C8B-B14F-4D97-AF65-F5344CB8AC3E}">
        <p14:creationId xmlns:p14="http://schemas.microsoft.com/office/powerpoint/2010/main" val="12937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p:txBody>
          <a:bodyPr/>
          <a:lstStyle/>
          <a:p>
            <a:r>
              <a:rPr lang="en-IE" dirty="0"/>
              <a:t>Rijksmuseum on TikTok</a:t>
            </a:r>
          </a:p>
          <a:p>
            <a:pPr algn="l" rtl="0"/>
            <a:r>
              <a:rPr lang="en-IE" b="1" i="0" dirty="0">
                <a:effectLst/>
                <a:latin typeface="SofiaPro"/>
              </a:rPr>
              <a:t>107.3K </a:t>
            </a:r>
            <a:r>
              <a:rPr lang="en-IE" b="0" i="0" dirty="0">
                <a:effectLst/>
                <a:latin typeface="ProximaNova"/>
              </a:rPr>
              <a:t>Followers</a:t>
            </a:r>
            <a:endParaRPr lang="en-IE" b="1" i="0" dirty="0">
              <a:effectLst/>
              <a:latin typeface="SofiaPro"/>
            </a:endParaRPr>
          </a:p>
          <a:p>
            <a:pPr algn="l" rtl="0"/>
            <a:r>
              <a:rPr lang="en-IE" b="1" i="0" dirty="0">
                <a:effectLst/>
                <a:latin typeface="SofiaPro"/>
              </a:rPr>
              <a:t>528.7K </a:t>
            </a:r>
            <a:r>
              <a:rPr lang="en-IE" b="0" i="0" dirty="0">
                <a:effectLst/>
                <a:latin typeface="ProximaNova"/>
              </a:rPr>
              <a:t>Likes</a:t>
            </a:r>
          </a:p>
          <a:p>
            <a:pPr algn="l" rtl="0"/>
            <a:endParaRPr lang="en-IE" b="0" dirty="0">
              <a:solidFill>
                <a:srgbClr val="767171"/>
              </a:solidFill>
              <a:latin typeface="ProximaNova"/>
            </a:endParaRPr>
          </a:p>
          <a:p>
            <a:r>
              <a:rPr lang="en-IE" sz="2400" b="0" i="0" dirty="0">
                <a:solidFill>
                  <a:srgbClr val="767171"/>
                </a:solidFill>
                <a:effectLst/>
                <a:latin typeface="Avenir" panose="02000503020000020003"/>
              </a:rPr>
              <a:t>The </a:t>
            </a:r>
            <a:r>
              <a:rPr lang="en-US" sz="2400" b="0" i="0" dirty="0">
                <a:solidFill>
                  <a:srgbClr val="767171"/>
                </a:solidFill>
                <a:effectLst/>
                <a:latin typeface="Avenir" panose="02000503020000020003"/>
              </a:rPr>
              <a:t>National Museum of the Netherlands has deployed Tik Tok as a key marketing tool. They use it to create an extra layer of engagement for visitors before and after they visit. They are encouraged to take part in drawing challenges and more..  </a:t>
            </a:r>
            <a:endParaRPr lang="en-IE" sz="2400" b="0" i="0" dirty="0">
              <a:solidFill>
                <a:srgbClr val="767171"/>
              </a:solidFill>
              <a:effectLst/>
              <a:latin typeface="Avenir" panose="02000503020000020003"/>
            </a:endParaRPr>
          </a:p>
          <a:p>
            <a:endParaRPr lang="en-IE" dirty="0">
              <a:solidFill>
                <a:srgbClr val="767171"/>
              </a:solidFill>
            </a:endParaRPr>
          </a:p>
          <a:p>
            <a:endParaRPr lang="en-IE" dirty="0">
              <a:solidFill>
                <a:srgbClr val="767171"/>
              </a:solidFill>
            </a:endParaRPr>
          </a:p>
          <a:p>
            <a:endParaRPr lang="en-IE" dirty="0"/>
          </a:p>
        </p:txBody>
      </p:sp>
      <p:pic>
        <p:nvPicPr>
          <p:cNvPr id="6" name="Picture Placeholder 5">
            <a:extLst>
              <a:ext uri="{FF2B5EF4-FFF2-40B4-BE49-F238E27FC236}">
                <a16:creationId xmlns:a16="http://schemas.microsoft.com/office/drawing/2014/main" id="{078064B2-4BD6-4CD7-9E2C-5C5A882B68DE}"/>
              </a:ext>
            </a:extLst>
          </p:cNvPr>
          <p:cNvPicPr>
            <a:picLocks noGrp="1" noChangeAspect="1"/>
          </p:cNvPicPr>
          <p:nvPr>
            <p:ph type="pic" sz="quarter" idx="12"/>
          </p:nvPr>
        </p:nvPicPr>
        <p:blipFill rotWithShape="1">
          <a:blip r:embed="rId2"/>
          <a:srcRect l="14931" r="14931"/>
          <a:stretch/>
        </p:blipFill>
        <p:spPr>
          <a:xfrm>
            <a:off x="1493838" y="1581150"/>
            <a:ext cx="4105275" cy="5297488"/>
          </a:xfrm>
        </p:spPr>
      </p:pic>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en-IE" dirty="0">
                <a:hlinkClick r:id="rId3"/>
              </a:rPr>
              <a:t>LEARN MORE</a:t>
            </a:r>
          </a:p>
        </p:txBody>
      </p:sp>
      <p:sp>
        <p:nvSpPr>
          <p:cNvPr id="7" name="TextBox 6">
            <a:extLst>
              <a:ext uri="{FF2B5EF4-FFF2-40B4-BE49-F238E27FC236}">
                <a16:creationId xmlns:a16="http://schemas.microsoft.com/office/drawing/2014/main" id="{6BB5E6FF-336C-4384-8E8E-3B18F1BB4EA0}"/>
              </a:ext>
            </a:extLst>
          </p:cNvPr>
          <p:cNvSpPr txBox="1"/>
          <p:nvPr/>
        </p:nvSpPr>
        <p:spPr>
          <a:xfrm>
            <a:off x="6624084" y="5975498"/>
            <a:ext cx="5096860" cy="646331"/>
          </a:xfrm>
          <a:prstGeom prst="rect">
            <a:avLst/>
          </a:prstGeom>
          <a:solidFill>
            <a:srgbClr val="FBE000"/>
          </a:solidFill>
        </p:spPr>
        <p:txBody>
          <a:bodyPr wrap="square" rtlCol="0">
            <a:spAutoFit/>
          </a:bodyPr>
          <a:lstStyle/>
          <a:p>
            <a:r>
              <a:rPr lang="en-IE" dirty="0">
                <a:solidFill>
                  <a:srgbClr val="767171"/>
                </a:solidFill>
              </a:rPr>
              <a:t>You can learn about more tools in our INSITES technology toolkit  on our website</a:t>
            </a: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For example..</a:t>
            </a:r>
          </a:p>
        </p:txBody>
      </p:sp>
    </p:spTree>
    <p:extLst>
      <p:ext uri="{BB962C8B-B14F-4D97-AF65-F5344CB8AC3E}">
        <p14:creationId xmlns:p14="http://schemas.microsoft.com/office/powerpoint/2010/main" val="164904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p:txBody>
          <a:bodyPr/>
          <a:lstStyle/>
          <a:p>
            <a:r>
              <a:rPr lang="en-IE" dirty="0"/>
              <a:t>TOP TIP – For your </a:t>
            </a:r>
            <a:r>
              <a:rPr lang="en-US" dirty="0"/>
              <a:t>Digital Storytelling efforts to be successful, you need to fish where the fish are and use the right bait!</a:t>
            </a:r>
            <a:endParaRPr lang="en-IE" dirty="0"/>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2192234"/>
            <a:ext cx="11260666" cy="4108908"/>
          </a:xfrm>
        </p:spPr>
        <p:txBody>
          <a:bodyPr/>
          <a:lstStyle/>
          <a:p>
            <a:pPr algn="just"/>
            <a:r>
              <a:rPr lang="en-US" dirty="0">
                <a:solidFill>
                  <a:schemeClr val="bg1"/>
                </a:solidFill>
              </a:rPr>
              <a:t>Each social media network has a specific target audience. Digital Storytelling and marketing work best when you keep this in mind and create tailored content for each of these generations of users:</a:t>
            </a:r>
          </a:p>
          <a:p>
            <a:pPr algn="just"/>
            <a:endParaRPr lang="en-US" dirty="0">
              <a:solidFill>
                <a:schemeClr val="bg1"/>
              </a:solidFill>
            </a:endParaRPr>
          </a:p>
          <a:p>
            <a:pPr marL="342900" indent="-342900" algn="just">
              <a:buFont typeface="Arial" panose="020B0604020202020204" pitchFamily="34" charset="0"/>
              <a:buChar char="•"/>
            </a:pPr>
            <a:r>
              <a:rPr lang="en-US" dirty="0">
                <a:solidFill>
                  <a:schemeClr val="bg1"/>
                </a:solidFill>
              </a:rPr>
              <a:t>Millennials on Instagram</a:t>
            </a:r>
          </a:p>
          <a:p>
            <a:pPr marL="342900" indent="-342900" algn="just">
              <a:buFont typeface="Arial" panose="020B0604020202020204" pitchFamily="34" charset="0"/>
              <a:buChar char="•"/>
            </a:pPr>
            <a:r>
              <a:rPr lang="en-US" dirty="0">
                <a:solidFill>
                  <a:schemeClr val="bg1"/>
                </a:solidFill>
              </a:rPr>
              <a:t>Gen Z on </a:t>
            </a:r>
            <a:r>
              <a:rPr lang="en-US" dirty="0" err="1">
                <a:solidFill>
                  <a:schemeClr val="bg1"/>
                </a:solidFill>
              </a:rPr>
              <a:t>TikTok</a:t>
            </a:r>
            <a:endParaRPr lang="en-US" dirty="0">
              <a:solidFill>
                <a:schemeClr val="bg1"/>
              </a:solidFill>
            </a:endParaRPr>
          </a:p>
          <a:p>
            <a:pPr marL="342900" indent="-342900" algn="just">
              <a:buFont typeface="Arial" panose="020B0604020202020204" pitchFamily="34" charset="0"/>
              <a:buChar char="•"/>
            </a:pPr>
            <a:r>
              <a:rPr lang="en-US" dirty="0">
                <a:solidFill>
                  <a:schemeClr val="bg1"/>
                </a:solidFill>
              </a:rPr>
              <a:t>Baby Boomers on Facebook. </a:t>
            </a:r>
          </a:p>
          <a:p>
            <a:pPr algn="just"/>
            <a:endParaRPr lang="en-US" dirty="0">
              <a:solidFill>
                <a:schemeClr val="bg1"/>
              </a:solidFill>
            </a:endParaRPr>
          </a:p>
          <a:p>
            <a:pPr algn="just"/>
            <a:r>
              <a:rPr lang="en-US" dirty="0">
                <a:solidFill>
                  <a:schemeClr val="bg1"/>
                </a:solidFill>
              </a:rPr>
              <a:t>Understanding and knowing your target users is again a key factor for successful communication. (This takes us back to Module 4 and our persona exercise again!)</a:t>
            </a:r>
          </a:p>
          <a:p>
            <a:pPr algn="just"/>
            <a:endParaRPr lang="en-US" dirty="0">
              <a:solidFill>
                <a:schemeClr val="bg1"/>
              </a:solidFill>
            </a:endParaRPr>
          </a:p>
          <a:p>
            <a:pPr algn="just"/>
            <a:r>
              <a:rPr lang="en-US" dirty="0">
                <a:solidFill>
                  <a:schemeClr val="bg1"/>
                </a:solidFill>
              </a:rPr>
              <a:t> </a:t>
            </a:r>
          </a:p>
          <a:p>
            <a:pPr algn="just"/>
            <a:endParaRPr lang="en-US" dirty="0">
              <a:solidFill>
                <a:schemeClr val="bg1"/>
              </a:solidFill>
            </a:endParaRPr>
          </a:p>
          <a:p>
            <a:pPr algn="just"/>
            <a:endParaRPr lang="en-IE" dirty="0">
              <a:solidFill>
                <a:schemeClr val="bg1"/>
              </a:solidFill>
            </a:endParaRPr>
          </a:p>
        </p:txBody>
      </p:sp>
    </p:spTree>
    <p:extLst>
      <p:ext uri="{BB962C8B-B14F-4D97-AF65-F5344CB8AC3E}">
        <p14:creationId xmlns:p14="http://schemas.microsoft.com/office/powerpoint/2010/main" val="12872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electronics, screenshot&#10;&#10;Description automatically generated">
            <a:extLst>
              <a:ext uri="{FF2B5EF4-FFF2-40B4-BE49-F238E27FC236}">
                <a16:creationId xmlns:a16="http://schemas.microsoft.com/office/drawing/2014/main" id="{D065256B-0F9A-4F70-8D94-273EF06064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298" b="23298"/>
          <a:stretch>
            <a:fillRect/>
          </a:stretch>
        </p:blipFill>
        <p:spPr>
          <a:xfrm>
            <a:off x="7111497" y="3097530"/>
            <a:ext cx="3625721" cy="3761150"/>
          </a:xfrm>
        </p:spPr>
      </p:pic>
      <p:sp>
        <p:nvSpPr>
          <p:cNvPr id="3" name="Text Placeholder 2">
            <a:extLst>
              <a:ext uri="{FF2B5EF4-FFF2-40B4-BE49-F238E27FC236}">
                <a16:creationId xmlns:a16="http://schemas.microsoft.com/office/drawing/2014/main" id="{EEDFAABB-D3AD-4F1E-8892-1DD01B9E74D7}"/>
              </a:ext>
            </a:extLst>
          </p:cNvPr>
          <p:cNvSpPr>
            <a:spLocks noGrp="1"/>
          </p:cNvSpPr>
          <p:nvPr>
            <p:ph type="body" sz="quarter" idx="15"/>
          </p:nvPr>
        </p:nvSpPr>
        <p:spPr>
          <a:xfrm>
            <a:off x="481122" y="318390"/>
            <a:ext cx="6274008" cy="631527"/>
          </a:xfrm>
        </p:spPr>
        <p:txBody>
          <a:bodyPr/>
          <a:lstStyle/>
          <a:p>
            <a:r>
              <a:rPr lang="en-IE" dirty="0"/>
              <a:t>Digital Storytelling + video</a:t>
            </a:r>
          </a:p>
        </p:txBody>
      </p:sp>
      <p:sp>
        <p:nvSpPr>
          <p:cNvPr id="4" name="Text Placeholder 3">
            <a:extLst>
              <a:ext uri="{FF2B5EF4-FFF2-40B4-BE49-F238E27FC236}">
                <a16:creationId xmlns:a16="http://schemas.microsoft.com/office/drawing/2014/main" id="{70B76A47-4299-4CCE-8398-98D13BB4CD15}"/>
              </a:ext>
            </a:extLst>
          </p:cNvPr>
          <p:cNvSpPr>
            <a:spLocks noGrp="1"/>
          </p:cNvSpPr>
          <p:nvPr>
            <p:ph type="body" sz="quarter" idx="17"/>
          </p:nvPr>
        </p:nvSpPr>
        <p:spPr>
          <a:xfrm>
            <a:off x="481124" y="1151934"/>
            <a:ext cx="6022546" cy="4108908"/>
          </a:xfrm>
        </p:spPr>
        <p:txBody>
          <a:bodyPr/>
          <a:lstStyle/>
          <a:p>
            <a:pPr algn="just"/>
            <a:r>
              <a:rPr lang="en-US" dirty="0"/>
              <a:t>Videos are one of the most powerful ways to engage with an audience. In fact, two thirds of people prefer video over text while learning. Videos are entertaining and they manage to catch and keep the attention high much longer than textual contents. </a:t>
            </a:r>
          </a:p>
          <a:p>
            <a:pPr algn="just"/>
            <a:endParaRPr lang="en-US" dirty="0"/>
          </a:p>
          <a:p>
            <a:pPr algn="just"/>
            <a:r>
              <a:rPr lang="en-US" dirty="0"/>
              <a:t>Above all, younger generations are the most assiduous consumers of video contents: a marked majority of users aged between 18 and 29 say they use Snapchat (71%) and Instagram (73%) daily, with more than half reporting doing so several times a day. </a:t>
            </a:r>
          </a:p>
          <a:p>
            <a:pPr algn="just"/>
            <a:endParaRPr lang="en-IE" dirty="0"/>
          </a:p>
        </p:txBody>
      </p:sp>
    </p:spTree>
    <p:extLst>
      <p:ext uri="{BB962C8B-B14F-4D97-AF65-F5344CB8AC3E}">
        <p14:creationId xmlns:p14="http://schemas.microsoft.com/office/powerpoint/2010/main" val="62761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7999C-1B8B-4A5F-B5B4-99C388F20006}"/>
              </a:ext>
            </a:extLst>
          </p:cNvPr>
          <p:cNvSpPr>
            <a:spLocks noGrp="1"/>
          </p:cNvSpPr>
          <p:nvPr>
            <p:ph type="body" sz="quarter" idx="15"/>
          </p:nvPr>
        </p:nvSpPr>
        <p:spPr>
          <a:xfrm>
            <a:off x="5284222" y="443126"/>
            <a:ext cx="6479093" cy="631527"/>
          </a:xfrm>
        </p:spPr>
        <p:txBody>
          <a:bodyPr/>
          <a:lstStyle/>
          <a:p>
            <a:r>
              <a:rPr lang="en-IE" dirty="0"/>
              <a:t>King of the Vikings Waterford – Vox Pops</a:t>
            </a:r>
          </a:p>
        </p:txBody>
      </p:sp>
      <p:sp>
        <p:nvSpPr>
          <p:cNvPr id="3" name="Text Placeholder 2">
            <a:extLst>
              <a:ext uri="{FF2B5EF4-FFF2-40B4-BE49-F238E27FC236}">
                <a16:creationId xmlns:a16="http://schemas.microsoft.com/office/drawing/2014/main" id="{F75341E6-D2D1-455F-9B57-441F6DEA9391}"/>
              </a:ext>
            </a:extLst>
          </p:cNvPr>
          <p:cNvSpPr>
            <a:spLocks noGrp="1"/>
          </p:cNvSpPr>
          <p:nvPr>
            <p:ph type="body" sz="quarter" idx="17"/>
          </p:nvPr>
        </p:nvSpPr>
        <p:spPr>
          <a:xfrm>
            <a:off x="7676706" y="1779715"/>
            <a:ext cx="4044238" cy="4682754"/>
          </a:xfrm>
        </p:spPr>
        <p:txBody>
          <a:bodyPr/>
          <a:lstStyle/>
          <a:p>
            <a:r>
              <a:rPr lang="en-US" b="0" i="0" dirty="0">
                <a:solidFill>
                  <a:srgbClr val="767171"/>
                </a:solidFill>
                <a:effectLst/>
                <a:latin typeface="Avenir" panose="02000503020000020003"/>
              </a:rPr>
              <a:t>The term "vox pop" comes from the Latin phrase vox populi, meaning "</a:t>
            </a:r>
            <a:r>
              <a:rPr lang="en-US" b="1" i="0" dirty="0">
                <a:solidFill>
                  <a:srgbClr val="767171"/>
                </a:solidFill>
                <a:effectLst/>
                <a:latin typeface="Avenir" panose="02000503020000020003"/>
              </a:rPr>
              <a:t>voice of the people</a:t>
            </a:r>
            <a:r>
              <a:rPr lang="en-US" b="0" i="0" dirty="0">
                <a:solidFill>
                  <a:srgbClr val="767171"/>
                </a:solidFill>
                <a:effectLst/>
                <a:latin typeface="Avenir" panose="02000503020000020003"/>
              </a:rPr>
              <a:t>". Random subjects are asked to give their views on a particular topic and their responses are presented to the viewer/reader as a reflection of popular opinion. </a:t>
            </a:r>
            <a:r>
              <a:rPr lang="en-US" dirty="0">
                <a:solidFill>
                  <a:srgbClr val="767171"/>
                </a:solidFill>
                <a:latin typeface="Avenir" panose="02000503020000020003"/>
              </a:rPr>
              <a:t>In this video, you can see the vox pop used for marketing purposes.</a:t>
            </a:r>
            <a:endParaRPr lang="en-IE" dirty="0">
              <a:solidFill>
                <a:srgbClr val="767171"/>
              </a:solidFill>
              <a:latin typeface="Avenir" panose="02000503020000020003"/>
            </a:endParaRPr>
          </a:p>
        </p:txBody>
      </p:sp>
      <p:pic>
        <p:nvPicPr>
          <p:cNvPr id="6" name="Online Media 5" title="King of the Vikings VR - Vox Pops">
            <a:hlinkClick r:id="" action="ppaction://media"/>
            <a:extLst>
              <a:ext uri="{FF2B5EF4-FFF2-40B4-BE49-F238E27FC236}">
                <a16:creationId xmlns:a16="http://schemas.microsoft.com/office/drawing/2014/main" id="{B4191E08-1ADC-4485-AFBA-AC01DBF8B77F}"/>
              </a:ext>
            </a:extLst>
          </p:cNvPr>
          <p:cNvPicPr>
            <a:picLocks noRot="1" noChangeAspect="1"/>
          </p:cNvPicPr>
          <p:nvPr>
            <a:videoFile r:link="rId1"/>
          </p:nvPr>
        </p:nvPicPr>
        <p:blipFill>
          <a:blip r:embed="rId3"/>
          <a:stretch>
            <a:fillRect/>
          </a:stretch>
        </p:blipFill>
        <p:spPr>
          <a:xfrm>
            <a:off x="471055" y="1779715"/>
            <a:ext cx="6993334" cy="3951234"/>
          </a:xfrm>
          <a:prstGeom prst="rect">
            <a:avLst/>
          </a:prstGeom>
        </p:spPr>
      </p:pic>
      <p:sp>
        <p:nvSpPr>
          <p:cNvPr id="8" name="TextBox 7">
            <a:extLst>
              <a:ext uri="{FF2B5EF4-FFF2-40B4-BE49-F238E27FC236}">
                <a16:creationId xmlns:a16="http://schemas.microsoft.com/office/drawing/2014/main" id="{6E11AEBB-B349-4449-9F3B-7A6C0DA0E3A8}"/>
              </a:ext>
            </a:extLst>
          </p:cNvPr>
          <p:cNvSpPr txBox="1"/>
          <p:nvPr/>
        </p:nvSpPr>
        <p:spPr>
          <a:xfrm>
            <a:off x="3123314" y="5848588"/>
            <a:ext cx="6097772" cy="369332"/>
          </a:xfrm>
          <a:prstGeom prst="rect">
            <a:avLst/>
          </a:prstGeom>
          <a:noFill/>
        </p:spPr>
        <p:txBody>
          <a:bodyPr wrap="square">
            <a:spAutoFit/>
          </a:bodyPr>
          <a:lstStyle/>
          <a:p>
            <a:r>
              <a:rPr lang="en-US" dirty="0">
                <a:hlinkClick r:id="rId4"/>
              </a:rPr>
              <a:t>King of the Vikings VR - Vox Pops - YouTube</a:t>
            </a:r>
            <a:endParaRPr lang="en-IE" dirty="0"/>
          </a:p>
        </p:txBody>
      </p:sp>
      <p:sp>
        <p:nvSpPr>
          <p:cNvPr id="9" name="TextBox 8">
            <a:extLst>
              <a:ext uri="{FF2B5EF4-FFF2-40B4-BE49-F238E27FC236}">
                <a16:creationId xmlns:a16="http://schemas.microsoft.com/office/drawing/2014/main" id="{BA89C239-1210-40A0-8852-76F86C872246}"/>
              </a:ext>
            </a:extLst>
          </p:cNvPr>
          <p:cNvSpPr txBox="1"/>
          <p:nvPr/>
        </p:nvSpPr>
        <p:spPr>
          <a:xfrm>
            <a:off x="0" y="170121"/>
            <a:ext cx="3668233" cy="830997"/>
          </a:xfrm>
          <a:prstGeom prst="rect">
            <a:avLst/>
          </a:prstGeom>
          <a:solidFill>
            <a:srgbClr val="FBE000"/>
          </a:solidFill>
        </p:spPr>
        <p:txBody>
          <a:bodyPr wrap="square" rtlCol="0">
            <a:spAutoFit/>
          </a:bodyPr>
          <a:lstStyle/>
          <a:p>
            <a:r>
              <a:rPr lang="en-IE" sz="2400" dirty="0"/>
              <a:t>Digital Storytelling + video</a:t>
            </a:r>
          </a:p>
          <a:p>
            <a:r>
              <a:rPr lang="en-IE" sz="2400" dirty="0"/>
              <a:t> example..</a:t>
            </a:r>
          </a:p>
        </p:txBody>
      </p:sp>
    </p:spTree>
    <p:extLst>
      <p:ext uri="{BB962C8B-B14F-4D97-AF65-F5344CB8AC3E}">
        <p14:creationId xmlns:p14="http://schemas.microsoft.com/office/powerpoint/2010/main" val="124639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a:xfrm>
            <a:off x="7722020" y="6320770"/>
            <a:ext cx="4301302" cy="229565"/>
          </a:xfrm>
        </p:spPr>
        <p:txBody>
          <a:bodyPr/>
          <a:lstStyle/>
          <a:p>
            <a:fld id="{9C527BFA-2C0E-4CEC-B6A5-913A56FEF4B4}" type="slidenum">
              <a:rPr lang="fr-CA" smtClean="0"/>
              <a:pPr/>
              <a:t>28</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a:xfrm>
            <a:off x="465666" y="200238"/>
            <a:ext cx="11260668" cy="1282758"/>
          </a:xfrm>
        </p:spPr>
        <p:txBody>
          <a:bodyPr/>
          <a:lstStyle/>
          <a:p>
            <a:r>
              <a:rPr lang="en-IE" dirty="0"/>
              <a:t>TOP TIP - </a:t>
            </a:r>
            <a:r>
              <a:rPr lang="en-US" dirty="0"/>
              <a:t>Digital Storytelling in Action - Go Live with Virtual Video Live/Guided Tours</a:t>
            </a:r>
          </a:p>
          <a:p>
            <a:endParaRPr lang="en-IE" dirty="0"/>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1345836"/>
            <a:ext cx="11260666" cy="4108908"/>
          </a:xfrm>
        </p:spPr>
        <p:txBody>
          <a:bodyPr/>
          <a:lstStyle/>
          <a:p>
            <a:r>
              <a:rPr lang="en-US" dirty="0">
                <a:solidFill>
                  <a:schemeClr val="bg1"/>
                </a:solidFill>
              </a:rPr>
              <a:t>In recent years, we have witnessed the Coronavirus pandemic force everyone to stay home, which caused many cultural heritage sites to close their doors and go virtual. Many created and offered guided virtual tours instead of in-person tours. </a:t>
            </a:r>
            <a:br>
              <a:rPr lang="en-US" dirty="0">
                <a:solidFill>
                  <a:schemeClr val="bg1"/>
                </a:solidFill>
              </a:rPr>
            </a:br>
            <a:endParaRPr lang="en-US" dirty="0">
              <a:solidFill>
                <a:schemeClr val="bg1"/>
              </a:solidFill>
            </a:endParaRPr>
          </a:p>
          <a:p>
            <a:pPr algn="just"/>
            <a:r>
              <a:rPr lang="en-US" dirty="0">
                <a:solidFill>
                  <a:schemeClr val="bg1"/>
                </a:solidFill>
              </a:rPr>
              <a:t>BUT virtual tours are not just for pandemics. They are an important element in making cultural heritage travel more accessible especially for those who may not physically be able to travel. (If you hadn’t included this type of persona in your Module 4 work, we suggest you consider them now.)</a:t>
            </a:r>
          </a:p>
          <a:p>
            <a:pPr algn="just"/>
            <a:endParaRPr lang="en-US" dirty="0">
              <a:solidFill>
                <a:schemeClr val="bg1"/>
              </a:solidFill>
            </a:endParaRPr>
          </a:p>
          <a:p>
            <a:pPr algn="just"/>
            <a:r>
              <a:rPr lang="en-US" dirty="0">
                <a:solidFill>
                  <a:schemeClr val="bg1"/>
                </a:solidFill>
              </a:rPr>
              <a:t>Streaming free guided tours that tell powerful stories will strengthen the presence and brand of your heritage assets for a more inclusive and widespread dissemination of culture. Today, it is possible to organize live tours in a simple and almost completely free way, thanks to digital tools thanks to video conferencing tools and social networks.</a:t>
            </a:r>
          </a:p>
          <a:p>
            <a:pPr algn="just"/>
            <a:endParaRPr lang="en-US" dirty="0">
              <a:solidFill>
                <a:schemeClr val="bg1"/>
              </a:solidFill>
            </a:endParaRPr>
          </a:p>
          <a:p>
            <a:pPr algn="just"/>
            <a:r>
              <a:rPr lang="en-US" dirty="0">
                <a:solidFill>
                  <a:schemeClr val="bg1"/>
                </a:solidFill>
              </a:rPr>
              <a:t> </a:t>
            </a:r>
          </a:p>
          <a:p>
            <a:pPr algn="just"/>
            <a:endParaRPr lang="en-US" dirty="0">
              <a:solidFill>
                <a:schemeClr val="bg1"/>
              </a:solidFill>
            </a:endParaRPr>
          </a:p>
          <a:p>
            <a:pPr algn="just"/>
            <a:endParaRPr lang="en-IE" dirty="0">
              <a:solidFill>
                <a:schemeClr val="bg1"/>
              </a:solidFill>
            </a:endParaRPr>
          </a:p>
        </p:txBody>
      </p:sp>
    </p:spTree>
    <p:extLst>
      <p:ext uri="{BB962C8B-B14F-4D97-AF65-F5344CB8AC3E}">
        <p14:creationId xmlns:p14="http://schemas.microsoft.com/office/powerpoint/2010/main" val="379570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29</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3. </a:t>
            </a:r>
            <a:r>
              <a:rPr lang="en-US" sz="4400" dirty="0"/>
              <a:t>Leveraging the potential of User Generated Content</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9467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p:txBody>
          <a:bodyPr/>
          <a:lstStyle/>
          <a:p>
            <a:r>
              <a:rPr lang="en-US" dirty="0"/>
              <a:t>Contents</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1847738"/>
            <a:ext cx="6187124" cy="673765"/>
          </a:xfrm>
        </p:spPr>
        <p:txBody>
          <a:bodyPr/>
          <a:lstStyle/>
          <a:p>
            <a:r>
              <a:rPr lang="en-US" dirty="0"/>
              <a:t>Digital Marketing for Digital Cultural </a:t>
            </a:r>
            <a:r>
              <a:rPr lang="en-US" dirty="0">
                <a:solidFill>
                  <a:srgbClr val="767171"/>
                </a:solidFill>
              </a:rPr>
              <a:t>Heritage</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1" y="3003671"/>
            <a:ext cx="6258596" cy="425329"/>
          </a:xfrm>
        </p:spPr>
        <p:txBody>
          <a:bodyPr/>
          <a:lstStyle/>
          <a:p>
            <a:r>
              <a:rPr lang="en-US" dirty="0"/>
              <a:t>Spotlight on Digital Storytelling </a:t>
            </a:r>
          </a:p>
          <a:p>
            <a:endParaRPr lang="en-US"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5981" y="3609976"/>
            <a:ext cx="6821899" cy="673765"/>
          </a:xfrm>
        </p:spPr>
        <p:txBody>
          <a:bodyPr/>
          <a:lstStyle/>
          <a:p>
            <a:r>
              <a:rPr lang="en-US" dirty="0"/>
              <a:t>Leveraging the potential of User Generated Content</a:t>
            </a: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1" y="4488624"/>
            <a:ext cx="5885809" cy="673765"/>
          </a:xfrm>
        </p:spPr>
        <p:txBody>
          <a:bodyPr/>
          <a:lstStyle/>
          <a:p>
            <a:r>
              <a:rPr lang="en-US" dirty="0"/>
              <a:t>Case Studies and Useful Tools</a:t>
            </a:r>
          </a:p>
        </p:txBody>
      </p:sp>
    </p:spTree>
    <p:extLst>
      <p:ext uri="{BB962C8B-B14F-4D97-AF65-F5344CB8AC3E}">
        <p14:creationId xmlns:p14="http://schemas.microsoft.com/office/powerpoint/2010/main" val="19153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10;&#10;Description automatically generated">
            <a:extLst>
              <a:ext uri="{FF2B5EF4-FFF2-40B4-BE49-F238E27FC236}">
                <a16:creationId xmlns:a16="http://schemas.microsoft.com/office/drawing/2014/main" id="{6FD68965-C9F9-4EC2-9727-F4FA936EC0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36" r="9036"/>
          <a:stretch>
            <a:fillRect/>
          </a:stretch>
        </p:blipFill>
        <p:spPr/>
      </p:pic>
      <p:pic>
        <p:nvPicPr>
          <p:cNvPr id="11" name="Picture Placeholder 10" descr="A picture containing outdoor, building, colonnade&#10;&#10;Description automatically generated">
            <a:extLst>
              <a:ext uri="{FF2B5EF4-FFF2-40B4-BE49-F238E27FC236}">
                <a16:creationId xmlns:a16="http://schemas.microsoft.com/office/drawing/2014/main" id="{BE44672B-6257-419B-B9E1-55EEE6661A6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741" r="17741"/>
          <a:stretch>
            <a:fillRect/>
          </a:stretch>
        </p:blipFill>
        <p:spPr/>
      </p:pic>
      <p:sp>
        <p:nvSpPr>
          <p:cNvPr id="5" name="Text Placeholder 4">
            <a:extLst>
              <a:ext uri="{FF2B5EF4-FFF2-40B4-BE49-F238E27FC236}">
                <a16:creationId xmlns:a16="http://schemas.microsoft.com/office/drawing/2014/main" id="{3258F6EE-2B20-4ACE-B741-9DB7938D3F4F}"/>
              </a:ext>
            </a:extLst>
          </p:cNvPr>
          <p:cNvSpPr>
            <a:spLocks noGrp="1"/>
          </p:cNvSpPr>
          <p:nvPr>
            <p:ph type="body" sz="quarter" idx="15"/>
          </p:nvPr>
        </p:nvSpPr>
        <p:spPr/>
        <p:txBody>
          <a:bodyPr/>
          <a:lstStyle/>
          <a:p>
            <a:r>
              <a:rPr lang="en-IE" dirty="0"/>
              <a:t>What is User Generated Content?</a:t>
            </a:r>
          </a:p>
        </p:txBody>
      </p:sp>
      <p:sp>
        <p:nvSpPr>
          <p:cNvPr id="6" name="Text Placeholder 5">
            <a:extLst>
              <a:ext uri="{FF2B5EF4-FFF2-40B4-BE49-F238E27FC236}">
                <a16:creationId xmlns:a16="http://schemas.microsoft.com/office/drawing/2014/main" id="{D418DD75-468B-4BC2-8780-A1D01EFCF929}"/>
              </a:ext>
            </a:extLst>
          </p:cNvPr>
          <p:cNvSpPr>
            <a:spLocks noGrp="1"/>
          </p:cNvSpPr>
          <p:nvPr>
            <p:ph type="body" sz="quarter" idx="17"/>
          </p:nvPr>
        </p:nvSpPr>
        <p:spPr>
          <a:xfrm>
            <a:off x="252412" y="1498690"/>
            <a:ext cx="11687174" cy="1663610"/>
          </a:xfrm>
        </p:spPr>
        <p:txBody>
          <a:bodyPr/>
          <a:lstStyle/>
          <a:p>
            <a:r>
              <a:rPr lang="en-US" dirty="0"/>
              <a:t>UGC is an acronym for User Generated Content, a term that refers to contents published online autonomously and voluntarily by users. When people visit a museum, an art exhibition or make a cultural experience, they often wish to share their experience with friends and followers on their social media profiles. This content production, that consists mainly in publishing photos, videos and short reviews, often results in a quite remarkable image gain for the cultural organization. </a:t>
            </a:r>
          </a:p>
          <a:p>
            <a:endParaRPr lang="en-IE" dirty="0"/>
          </a:p>
        </p:txBody>
      </p:sp>
      <p:pic>
        <p:nvPicPr>
          <p:cNvPr id="7" name="Google Shape;640;p56">
            <a:extLst>
              <a:ext uri="{FF2B5EF4-FFF2-40B4-BE49-F238E27FC236}">
                <a16:creationId xmlns:a16="http://schemas.microsoft.com/office/drawing/2014/main" id="{48950909-DFC4-4E9A-9C1E-B2E2371D4122}"/>
              </a:ext>
            </a:extLst>
          </p:cNvPr>
          <p:cNvPicPr preferRelativeResize="0">
            <a:picLocks noGrp="1"/>
          </p:cNvPicPr>
          <p:nvPr>
            <p:ph type="pic" sz="quarter" idx="11"/>
          </p:nvPr>
        </p:nvPicPr>
        <p:blipFill rotWithShape="1">
          <a:blip r:embed="rId6">
            <a:alphaModFix/>
          </a:blip>
          <a:srcRect l="1775" r="1775"/>
          <a:stretch/>
        </p:blipFill>
        <p:spPr>
          <a:xfrm>
            <a:off x="4152900" y="4170363"/>
            <a:ext cx="3886200" cy="2687637"/>
          </a:xfrm>
          <a:prstGeom prst="rect">
            <a:avLst/>
          </a:prstGeom>
          <a:noFill/>
          <a:ln>
            <a:noFill/>
          </a:ln>
        </p:spPr>
      </p:pic>
    </p:spTree>
    <p:extLst>
      <p:ext uri="{BB962C8B-B14F-4D97-AF65-F5344CB8AC3E}">
        <p14:creationId xmlns:p14="http://schemas.microsoft.com/office/powerpoint/2010/main" val="392572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camera up to the head&#10;&#10;Description automatically generated with low confidence">
            <a:extLst>
              <a:ext uri="{FF2B5EF4-FFF2-40B4-BE49-F238E27FC236}">
                <a16:creationId xmlns:a16="http://schemas.microsoft.com/office/drawing/2014/main" id="{4D736A2E-FBE5-43F1-848D-C38D73C2F45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394" b="26394"/>
          <a:stretch>
            <a:fillRect/>
          </a:stretch>
        </p:blipFill>
        <p:spPr/>
      </p:pic>
      <p:sp>
        <p:nvSpPr>
          <p:cNvPr id="3" name="Slide Number Placeholder 2">
            <a:extLst>
              <a:ext uri="{FF2B5EF4-FFF2-40B4-BE49-F238E27FC236}">
                <a16:creationId xmlns:a16="http://schemas.microsoft.com/office/drawing/2014/main" id="{65A9D44B-7DCB-4398-B419-413F28D4908C}"/>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id="{B8E5AB4A-C837-4818-98EA-2BD2E2052E17}"/>
              </a:ext>
            </a:extLst>
          </p:cNvPr>
          <p:cNvSpPr>
            <a:spLocks noGrp="1"/>
          </p:cNvSpPr>
          <p:nvPr>
            <p:ph type="body" sz="quarter" idx="15"/>
          </p:nvPr>
        </p:nvSpPr>
        <p:spPr/>
        <p:txBody>
          <a:bodyPr/>
          <a:lstStyle/>
          <a:p>
            <a:r>
              <a:rPr lang="en-IE" dirty="0"/>
              <a:t>Forms of User Generated Content</a:t>
            </a:r>
          </a:p>
        </p:txBody>
      </p:sp>
      <p:sp>
        <p:nvSpPr>
          <p:cNvPr id="5" name="Text Placeholder 4">
            <a:extLst>
              <a:ext uri="{FF2B5EF4-FFF2-40B4-BE49-F238E27FC236}">
                <a16:creationId xmlns:a16="http://schemas.microsoft.com/office/drawing/2014/main" id="{8FD18DD5-41D5-4F74-8CA4-386B54C5BF83}"/>
              </a:ext>
            </a:extLst>
          </p:cNvPr>
          <p:cNvSpPr>
            <a:spLocks noGrp="1"/>
          </p:cNvSpPr>
          <p:nvPr>
            <p:ph type="body" sz="quarter" idx="17"/>
          </p:nvPr>
        </p:nvSpPr>
        <p:spPr>
          <a:xfrm>
            <a:off x="319087" y="4388998"/>
            <a:ext cx="11553825" cy="1663610"/>
          </a:xfrm>
        </p:spPr>
        <p:txBody>
          <a:bodyPr/>
          <a:lstStyle/>
          <a:p>
            <a:r>
              <a:rPr lang="en-US" dirty="0"/>
              <a:t>We define as UGC any content about a brand that a customer creates and shares online on their own initiative. This can be in the form of visual UGCs, such as pictures, selfies and videos or textual UGCs such as online reviews and testimonials published on third-party review sites (Google, TripAdvisor, </a:t>
            </a:r>
            <a:r>
              <a:rPr lang="en-US" dirty="0" err="1"/>
              <a:t>etc</a:t>
            </a:r>
            <a:r>
              <a:rPr lang="en-US" dirty="0"/>
              <a:t>). </a:t>
            </a:r>
          </a:p>
          <a:p>
            <a:endParaRPr lang="en-IE" dirty="0"/>
          </a:p>
        </p:txBody>
      </p:sp>
    </p:spTree>
    <p:extLst>
      <p:ext uri="{BB962C8B-B14F-4D97-AF65-F5344CB8AC3E}">
        <p14:creationId xmlns:p14="http://schemas.microsoft.com/office/powerpoint/2010/main" val="219337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5CB7C-238E-4EF4-A755-D2E3F05994A3}"/>
              </a:ext>
            </a:extLst>
          </p:cNvPr>
          <p:cNvSpPr>
            <a:spLocks noGrp="1"/>
          </p:cNvSpPr>
          <p:nvPr>
            <p:ph type="sldNum" sz="quarter" idx="14"/>
          </p:nvPr>
        </p:nvSpPr>
        <p:spPr/>
        <p:txBody>
          <a:bodyPr/>
          <a:lstStyle/>
          <a:p>
            <a:fld id="{9C527BFA-2C0E-4CEC-B6A5-913A56FEF4B4}" type="slidenum">
              <a:rPr lang="fr-CA" smtClean="0"/>
              <a:pPr/>
              <a:t>32</a:t>
            </a:fld>
            <a:endParaRPr lang="fr-CA" dirty="0"/>
          </a:p>
        </p:txBody>
      </p:sp>
      <p:sp>
        <p:nvSpPr>
          <p:cNvPr id="3" name="Text Placeholder 2">
            <a:extLst>
              <a:ext uri="{FF2B5EF4-FFF2-40B4-BE49-F238E27FC236}">
                <a16:creationId xmlns:a16="http://schemas.microsoft.com/office/drawing/2014/main" id="{044942EB-21BF-4AA6-9D24-FE5E1366C57F}"/>
              </a:ext>
            </a:extLst>
          </p:cNvPr>
          <p:cNvSpPr>
            <a:spLocks noGrp="1"/>
          </p:cNvSpPr>
          <p:nvPr>
            <p:ph type="body" sz="quarter" idx="15"/>
          </p:nvPr>
        </p:nvSpPr>
        <p:spPr>
          <a:xfrm>
            <a:off x="541868" y="1114404"/>
            <a:ext cx="11260668" cy="631527"/>
          </a:xfrm>
        </p:spPr>
        <p:txBody>
          <a:bodyPr/>
          <a:lstStyle/>
          <a:p>
            <a:r>
              <a:rPr lang="en-IE" dirty="0"/>
              <a:t>User Generated Content and Digital Storytelling</a:t>
            </a:r>
          </a:p>
        </p:txBody>
      </p:sp>
      <p:sp>
        <p:nvSpPr>
          <p:cNvPr id="4" name="Text Placeholder 3">
            <a:extLst>
              <a:ext uri="{FF2B5EF4-FFF2-40B4-BE49-F238E27FC236}">
                <a16:creationId xmlns:a16="http://schemas.microsoft.com/office/drawing/2014/main" id="{ADAED183-B739-4C4C-BF13-CE4CA81C2535}"/>
              </a:ext>
            </a:extLst>
          </p:cNvPr>
          <p:cNvSpPr>
            <a:spLocks noGrp="1"/>
          </p:cNvSpPr>
          <p:nvPr>
            <p:ph type="body" sz="quarter" idx="17"/>
          </p:nvPr>
        </p:nvSpPr>
        <p:spPr>
          <a:xfrm>
            <a:off x="465667" y="1973334"/>
            <a:ext cx="11260666" cy="4108908"/>
          </a:xfrm>
        </p:spPr>
        <p:txBody>
          <a:bodyPr/>
          <a:lstStyle/>
          <a:p>
            <a:r>
              <a:rPr lang="en-US" dirty="0"/>
              <a:t>UGCs play can play an essential role in promoting the museum’s brand image as closer to visitors and to their expectations. This is especially important when there is a digital cultural heritage and/or immersive tourism element. </a:t>
            </a:r>
          </a:p>
          <a:p>
            <a:endParaRPr lang="en-US" dirty="0"/>
          </a:p>
          <a:p>
            <a:r>
              <a:rPr lang="en-US" dirty="0"/>
              <a:t>UGC can lead to online conversations about your heritage asset.  When you repost user generated content, its creator feels appreciated and rewarded, and these feelings contribute to the creation of a strong relationship based on trust and friendliness. </a:t>
            </a:r>
          </a:p>
          <a:p>
            <a:endParaRPr lang="en-US" dirty="0"/>
          </a:p>
          <a:p>
            <a:r>
              <a:rPr lang="en-US" dirty="0"/>
              <a:t>In this way, UGCs humanize brands and create more direct connections with present and future audiences. Harking back to what we learned about digital marketing, we can get a sense of how UGCs can bring </a:t>
            </a:r>
            <a:r>
              <a:rPr lang="en-US" b="1" dirty="0">
                <a:solidFill>
                  <a:srgbClr val="E43794"/>
                </a:solidFill>
              </a:rPr>
              <a:t>emotion</a:t>
            </a:r>
            <a:r>
              <a:rPr lang="en-US" dirty="0"/>
              <a:t>, </a:t>
            </a:r>
            <a:r>
              <a:rPr lang="en-US" b="1" dirty="0">
                <a:solidFill>
                  <a:srgbClr val="E43794"/>
                </a:solidFill>
              </a:rPr>
              <a:t>authenticity</a:t>
            </a:r>
            <a:r>
              <a:rPr lang="en-US" dirty="0"/>
              <a:t> and </a:t>
            </a:r>
            <a:r>
              <a:rPr lang="en-US" b="1" dirty="0">
                <a:solidFill>
                  <a:srgbClr val="E43794"/>
                </a:solidFill>
              </a:rPr>
              <a:t>relatability</a:t>
            </a:r>
            <a:r>
              <a:rPr lang="en-US" dirty="0"/>
              <a:t> to your marketing efforts.</a:t>
            </a:r>
          </a:p>
          <a:p>
            <a:endParaRPr lang="en-IE" dirty="0"/>
          </a:p>
        </p:txBody>
      </p:sp>
    </p:spTree>
    <p:extLst>
      <p:ext uri="{BB962C8B-B14F-4D97-AF65-F5344CB8AC3E}">
        <p14:creationId xmlns:p14="http://schemas.microsoft.com/office/powerpoint/2010/main" val="381136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6CD0FC-5BD0-429C-9C36-75AFA2306E42}"/>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3" name="Text Placeholder 2">
            <a:extLst>
              <a:ext uri="{FF2B5EF4-FFF2-40B4-BE49-F238E27FC236}">
                <a16:creationId xmlns:a16="http://schemas.microsoft.com/office/drawing/2014/main" id="{6E72D1A3-2DC9-4DE6-B8FB-19B3838BDFBE}"/>
              </a:ext>
            </a:extLst>
          </p:cNvPr>
          <p:cNvSpPr>
            <a:spLocks noGrp="1"/>
          </p:cNvSpPr>
          <p:nvPr>
            <p:ph type="body" sz="quarter" idx="18"/>
          </p:nvPr>
        </p:nvSpPr>
        <p:spPr/>
        <p:txBody>
          <a:bodyPr/>
          <a:lstStyle/>
          <a:p>
            <a:r>
              <a:rPr lang="en-IE" dirty="0"/>
              <a:t>Watch this video and learn even more about UGC</a:t>
            </a:r>
          </a:p>
        </p:txBody>
      </p:sp>
      <p:pic>
        <p:nvPicPr>
          <p:cNvPr id="6" name="Immagine 5">
            <a:extLst>
              <a:ext uri="{FF2B5EF4-FFF2-40B4-BE49-F238E27FC236}">
                <a16:creationId xmlns:a16="http://schemas.microsoft.com/office/drawing/2014/main" id="{C87AAD4C-9701-61A6-B7BD-339D850DC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165" y="1419444"/>
            <a:ext cx="8027670" cy="4522885"/>
          </a:xfrm>
          <a:prstGeom prst="rect">
            <a:avLst/>
          </a:prstGeom>
        </p:spPr>
      </p:pic>
      <p:sp>
        <p:nvSpPr>
          <p:cNvPr id="7" name="CasellaDiTesto 6">
            <a:extLst>
              <a:ext uri="{FF2B5EF4-FFF2-40B4-BE49-F238E27FC236}">
                <a16:creationId xmlns:a16="http://schemas.microsoft.com/office/drawing/2014/main" id="{55C87438-77B9-86D8-5AB8-4816D10E3DF0}"/>
              </a:ext>
            </a:extLst>
          </p:cNvPr>
          <p:cNvSpPr txBox="1"/>
          <p:nvPr/>
        </p:nvSpPr>
        <p:spPr>
          <a:xfrm>
            <a:off x="2987040" y="6066898"/>
            <a:ext cx="6217920" cy="369332"/>
          </a:xfrm>
          <a:prstGeom prst="rect">
            <a:avLst/>
          </a:prstGeom>
          <a:noFill/>
        </p:spPr>
        <p:txBody>
          <a:bodyPr wrap="square" rtlCol="0">
            <a:spAutoFit/>
          </a:bodyPr>
          <a:lstStyle/>
          <a:p>
            <a:r>
              <a:rPr lang="it-IT" dirty="0"/>
              <a:t>Link: </a:t>
            </a:r>
            <a:r>
              <a:rPr lang="it-IT" dirty="0">
                <a:hlinkClick r:id="rId3"/>
              </a:rPr>
              <a:t>https://www.youtube.com/watch?v=mD_73JCEaNc&amp;t=2s</a:t>
            </a:r>
            <a:r>
              <a:rPr lang="it-IT" dirty="0"/>
              <a:t> </a:t>
            </a:r>
          </a:p>
        </p:txBody>
      </p:sp>
    </p:spTree>
    <p:extLst>
      <p:ext uri="{BB962C8B-B14F-4D97-AF65-F5344CB8AC3E}">
        <p14:creationId xmlns:p14="http://schemas.microsoft.com/office/powerpoint/2010/main" val="228964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34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04. </a:t>
            </a:r>
            <a:r>
              <a:rPr lang="en-US" sz="4400" dirty="0"/>
              <a:t>Case Studies and Useful Tools</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8106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52B9B-FBA6-4AF1-B384-886BF8201259}"/>
              </a:ext>
            </a:extLst>
          </p:cNvPr>
          <p:cNvSpPr>
            <a:spLocks noGrp="1"/>
          </p:cNvSpPr>
          <p:nvPr>
            <p:ph type="body" sz="quarter" idx="15"/>
          </p:nvPr>
        </p:nvSpPr>
        <p:spPr>
          <a:xfrm>
            <a:off x="5986130" y="433767"/>
            <a:ext cx="5339109" cy="631527"/>
          </a:xfrm>
          <a:noFill/>
        </p:spPr>
        <p:txBody>
          <a:bodyPr/>
          <a:lstStyle/>
          <a:p>
            <a:r>
              <a:rPr lang="en-US" dirty="0"/>
              <a:t>The MET Museum</a:t>
            </a:r>
          </a:p>
          <a:p>
            <a:endParaRPr lang="en-IE" dirty="0"/>
          </a:p>
        </p:txBody>
      </p:sp>
      <p:sp>
        <p:nvSpPr>
          <p:cNvPr id="3" name="Text Placeholder 2">
            <a:extLst>
              <a:ext uri="{FF2B5EF4-FFF2-40B4-BE49-F238E27FC236}">
                <a16:creationId xmlns:a16="http://schemas.microsoft.com/office/drawing/2014/main" id="{50179BB0-0014-437A-91BC-64188243F479}"/>
              </a:ext>
            </a:extLst>
          </p:cNvPr>
          <p:cNvSpPr>
            <a:spLocks noGrp="1"/>
          </p:cNvSpPr>
          <p:nvPr>
            <p:ph type="body" sz="quarter" idx="17"/>
          </p:nvPr>
        </p:nvSpPr>
        <p:spPr>
          <a:xfrm>
            <a:off x="5890437" y="1065294"/>
            <a:ext cx="6177516" cy="4727411"/>
          </a:xfrm>
        </p:spPr>
        <p:txBody>
          <a:bodyPr/>
          <a:lstStyle/>
          <a:p>
            <a:r>
              <a:rPr lang="en-US" dirty="0"/>
              <a:t>The MET Museum in New York organized online guided tours during the COVID19 pandemic.</a:t>
            </a:r>
            <a:endParaRPr lang="en-IE" dirty="0"/>
          </a:p>
        </p:txBody>
      </p:sp>
      <p:pic>
        <p:nvPicPr>
          <p:cNvPr id="8" name="Online Media 7" title="Exhibition Tour—Making the Met, 1870–2020, Narrated by Steve Martin | Met Exhibitions">
            <a:hlinkClick r:id="" action="ppaction://media"/>
            <a:extLst>
              <a:ext uri="{FF2B5EF4-FFF2-40B4-BE49-F238E27FC236}">
                <a16:creationId xmlns:a16="http://schemas.microsoft.com/office/drawing/2014/main" id="{6A226CBD-B0C8-4DB2-BEC9-0F70F4E08CEC}"/>
              </a:ext>
            </a:extLst>
          </p:cNvPr>
          <p:cNvPicPr>
            <a:picLocks noRot="1" noChangeAspect="1"/>
          </p:cNvPicPr>
          <p:nvPr>
            <a:videoFile r:link="rId1"/>
          </p:nvPr>
        </p:nvPicPr>
        <p:blipFill>
          <a:blip r:embed="rId3"/>
          <a:stretch>
            <a:fillRect/>
          </a:stretch>
        </p:blipFill>
        <p:spPr>
          <a:xfrm>
            <a:off x="212651" y="2191135"/>
            <a:ext cx="7784714" cy="4398363"/>
          </a:xfrm>
          <a:prstGeom prst="rect">
            <a:avLst/>
          </a:prstGeom>
        </p:spPr>
      </p:pic>
      <p:sp>
        <p:nvSpPr>
          <p:cNvPr id="9" name="Text Placeholder 2">
            <a:extLst>
              <a:ext uri="{FF2B5EF4-FFF2-40B4-BE49-F238E27FC236}">
                <a16:creationId xmlns:a16="http://schemas.microsoft.com/office/drawing/2014/main" id="{07A87C65-EC6A-4181-8393-616A79531182}"/>
              </a:ext>
            </a:extLst>
          </p:cNvPr>
          <p:cNvSpPr txBox="1">
            <a:spLocks/>
          </p:cNvSpPr>
          <p:nvPr/>
        </p:nvSpPr>
        <p:spPr>
          <a:xfrm>
            <a:off x="8156794" y="2191135"/>
            <a:ext cx="3751729"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They offered over </a:t>
            </a:r>
            <a:r>
              <a:rPr lang="en-US" dirty="0">
                <a:solidFill>
                  <a:schemeClr val="tx1">
                    <a:lumMod val="50000"/>
                    <a:lumOff val="50000"/>
                  </a:schemeClr>
                </a:solidFill>
              </a:rPr>
              <a:t>116 tours </a:t>
            </a:r>
            <a:r>
              <a:rPr lang="en-US" dirty="0"/>
              <a:t>between July and December 2020 and reached over 2800 virtual visitors.</a:t>
            </a:r>
          </a:p>
          <a:p>
            <a:endParaRPr lang="en-US" dirty="0"/>
          </a:p>
          <a:p>
            <a:r>
              <a:rPr lang="en-US" dirty="0"/>
              <a:t>In this video, you can take an</a:t>
            </a:r>
          </a:p>
          <a:p>
            <a:r>
              <a:rPr lang="en-US" dirty="0">
                <a:hlinkClick r:id="rId4"/>
              </a:rPr>
              <a:t>Exhibition Tour—Making the Met, 1870–2020, Narrated by Steve Martin</a:t>
            </a:r>
            <a:endParaRPr lang="en-IE" dirty="0"/>
          </a:p>
        </p:txBody>
      </p:sp>
      <p:sp>
        <p:nvSpPr>
          <p:cNvPr id="10" name="Text Placeholder 1">
            <a:extLst>
              <a:ext uri="{FF2B5EF4-FFF2-40B4-BE49-F238E27FC236}">
                <a16:creationId xmlns:a16="http://schemas.microsoft.com/office/drawing/2014/main" id="{16B324F1-8290-442B-B5AE-8A0C9FC6B3C6}"/>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Case Study</a:t>
            </a:r>
          </a:p>
          <a:p>
            <a:endParaRPr lang="en-IE" dirty="0">
              <a:solidFill>
                <a:schemeClr val="bg1"/>
              </a:solidFill>
            </a:endParaRPr>
          </a:p>
        </p:txBody>
      </p:sp>
    </p:spTree>
    <p:extLst>
      <p:ext uri="{BB962C8B-B14F-4D97-AF65-F5344CB8AC3E}">
        <p14:creationId xmlns:p14="http://schemas.microsoft.com/office/powerpoint/2010/main" val="3694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77A10-3EF4-4DAA-84D4-8126721C47AA}"/>
              </a:ext>
            </a:extLst>
          </p:cNvPr>
          <p:cNvSpPr>
            <a:spLocks noGrp="1"/>
          </p:cNvSpPr>
          <p:nvPr>
            <p:ph type="sldNum" sz="quarter" idx="14"/>
          </p:nvPr>
        </p:nvSpPr>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684B35F0-FB64-4360-9546-F138239C3419}"/>
              </a:ext>
            </a:extLst>
          </p:cNvPr>
          <p:cNvSpPr>
            <a:spLocks noGrp="1"/>
          </p:cNvSpPr>
          <p:nvPr>
            <p:ph type="body" sz="quarter" idx="15"/>
          </p:nvPr>
        </p:nvSpPr>
        <p:spPr/>
        <p:txBody>
          <a:bodyPr/>
          <a:lstStyle/>
          <a:p>
            <a:r>
              <a:rPr lang="en-IE" dirty="0"/>
              <a:t>Virtual Visits with the British Museum</a:t>
            </a:r>
          </a:p>
        </p:txBody>
      </p:sp>
      <p:sp>
        <p:nvSpPr>
          <p:cNvPr id="4" name="Text Placeholder 3">
            <a:extLst>
              <a:ext uri="{FF2B5EF4-FFF2-40B4-BE49-F238E27FC236}">
                <a16:creationId xmlns:a16="http://schemas.microsoft.com/office/drawing/2014/main" id="{EF2A71AF-2D13-4F19-8818-D4EDF01816B5}"/>
              </a:ext>
            </a:extLst>
          </p:cNvPr>
          <p:cNvSpPr>
            <a:spLocks noGrp="1"/>
          </p:cNvSpPr>
          <p:nvPr>
            <p:ph type="body" sz="quarter" idx="19"/>
          </p:nvPr>
        </p:nvSpPr>
        <p:spPr>
          <a:xfrm>
            <a:off x="6794204" y="2170587"/>
            <a:ext cx="4932129" cy="4108908"/>
          </a:xfrm>
        </p:spPr>
        <p:txBody>
          <a:bodyPr numCol="1"/>
          <a:lstStyle/>
          <a:p>
            <a:r>
              <a:rPr lang="en-US" dirty="0">
                <a:solidFill>
                  <a:srgbClr val="767171"/>
                </a:solidFill>
                <a:latin typeface="Avenir" panose="02000503020000020003"/>
              </a:rPr>
              <a:t>Virtual visits with the </a:t>
            </a:r>
            <a:r>
              <a:rPr lang="en-US" b="0" i="0" dirty="0">
                <a:solidFill>
                  <a:srgbClr val="767171"/>
                </a:solidFill>
                <a:effectLst/>
                <a:latin typeface="Avenir" panose="02000503020000020003"/>
              </a:rPr>
              <a:t>British Museum are led by an expert </a:t>
            </a:r>
            <a:r>
              <a:rPr lang="en-US" dirty="0">
                <a:solidFill>
                  <a:srgbClr val="767171"/>
                </a:solidFill>
                <a:latin typeface="Avenir" panose="02000503020000020003"/>
              </a:rPr>
              <a:t>who delivers a </a:t>
            </a:r>
            <a:r>
              <a:rPr lang="en-US" b="0" i="0" dirty="0">
                <a:solidFill>
                  <a:srgbClr val="767171"/>
                </a:solidFill>
                <a:effectLst/>
                <a:latin typeface="Avenir" panose="02000503020000020003"/>
              </a:rPr>
              <a:t>live workshop via Zoom. </a:t>
            </a:r>
          </a:p>
          <a:p>
            <a:endParaRPr lang="en-US" dirty="0">
              <a:solidFill>
                <a:srgbClr val="767171"/>
              </a:solidFill>
              <a:latin typeface="Avenir" panose="02000503020000020003"/>
            </a:endParaRPr>
          </a:p>
          <a:p>
            <a:r>
              <a:rPr lang="en-US" dirty="0">
                <a:solidFill>
                  <a:srgbClr val="767171"/>
                </a:solidFill>
                <a:latin typeface="Avenir" panose="02000503020000020003"/>
              </a:rPr>
              <a:t>Designed primarily for schools, the virtual visit includes</a:t>
            </a:r>
            <a:r>
              <a:rPr lang="en-US" b="0" i="0" dirty="0">
                <a:solidFill>
                  <a:srgbClr val="767171"/>
                </a:solidFill>
                <a:effectLst/>
                <a:latin typeface="Avenir" panose="02000503020000020003"/>
              </a:rPr>
              <a:t> live activities, interactive quizzes and thought-provoking questions your class will enhance their knowledge and understanding of the past.</a:t>
            </a:r>
            <a:endParaRPr lang="en-IE" dirty="0">
              <a:solidFill>
                <a:srgbClr val="767171"/>
              </a:solidFill>
              <a:latin typeface="Avenir" panose="02000503020000020003"/>
            </a:endParaRPr>
          </a:p>
        </p:txBody>
      </p:sp>
      <p:pic>
        <p:nvPicPr>
          <p:cNvPr id="5" name="Online Media 4" title="SDDC Virtual Visit animation">
            <a:hlinkClick r:id="" action="ppaction://media"/>
            <a:extLst>
              <a:ext uri="{FF2B5EF4-FFF2-40B4-BE49-F238E27FC236}">
                <a16:creationId xmlns:a16="http://schemas.microsoft.com/office/drawing/2014/main" id="{46241A2E-3DB9-4EA5-893C-B234874A8BAA}"/>
              </a:ext>
            </a:extLst>
          </p:cNvPr>
          <p:cNvPicPr>
            <a:picLocks noRot="1" noChangeAspect="1"/>
          </p:cNvPicPr>
          <p:nvPr>
            <a:videoFile r:link="rId1"/>
          </p:nvPr>
        </p:nvPicPr>
        <p:blipFill>
          <a:blip r:embed="rId3"/>
          <a:stretch>
            <a:fillRect/>
          </a:stretch>
        </p:blipFill>
        <p:spPr>
          <a:xfrm>
            <a:off x="256363" y="2666300"/>
            <a:ext cx="6197600" cy="3486150"/>
          </a:xfrm>
          <a:prstGeom prst="rect">
            <a:avLst/>
          </a:prstGeom>
        </p:spPr>
      </p:pic>
      <p:sp>
        <p:nvSpPr>
          <p:cNvPr id="6" name="TextBox 5">
            <a:extLst>
              <a:ext uri="{FF2B5EF4-FFF2-40B4-BE49-F238E27FC236}">
                <a16:creationId xmlns:a16="http://schemas.microsoft.com/office/drawing/2014/main" id="{D3F3AC6F-5F0A-4ADA-97C1-035387C6C20B}"/>
              </a:ext>
            </a:extLst>
          </p:cNvPr>
          <p:cNvSpPr txBox="1"/>
          <p:nvPr/>
        </p:nvSpPr>
        <p:spPr>
          <a:xfrm>
            <a:off x="6624084" y="5975498"/>
            <a:ext cx="5096860" cy="646331"/>
          </a:xfrm>
          <a:prstGeom prst="rect">
            <a:avLst/>
          </a:prstGeom>
          <a:solidFill>
            <a:srgbClr val="FBE000"/>
          </a:solidFill>
        </p:spPr>
        <p:txBody>
          <a:bodyPr wrap="square" rtlCol="0">
            <a:spAutoFit/>
          </a:bodyPr>
          <a:lstStyle/>
          <a:p>
            <a:r>
              <a:rPr lang="en-IE" dirty="0"/>
              <a:t>You can learn about more tools in our INSITES technology toolkit  on our website</a:t>
            </a:r>
          </a:p>
        </p:txBody>
      </p:sp>
    </p:spTree>
    <p:extLst>
      <p:ext uri="{BB962C8B-B14F-4D97-AF65-F5344CB8AC3E}">
        <p14:creationId xmlns:p14="http://schemas.microsoft.com/office/powerpoint/2010/main" val="350660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84C63-9085-46A5-90AF-5247AE962C57}"/>
              </a:ext>
            </a:extLst>
          </p:cNvPr>
          <p:cNvSpPr>
            <a:spLocks noGrp="1"/>
          </p:cNvSpPr>
          <p:nvPr>
            <p:ph type="body" sz="quarter" idx="15"/>
          </p:nvPr>
        </p:nvSpPr>
        <p:spPr>
          <a:xfrm>
            <a:off x="6096000" y="907425"/>
            <a:ext cx="5951219" cy="631527"/>
          </a:xfrm>
        </p:spPr>
        <p:txBody>
          <a:bodyPr/>
          <a:lstStyle/>
          <a:p>
            <a:r>
              <a:rPr lang="en-IE" dirty="0"/>
              <a:t>Virtual Tours of Dubrovnik</a:t>
            </a:r>
          </a:p>
          <a:p>
            <a:r>
              <a:rPr lang="en-US" sz="2400" b="0" dirty="0">
                <a:solidFill>
                  <a:srgbClr val="7F7F7F"/>
                </a:solidFill>
                <a:latin typeface="Avenir" panose="02000503020000020003" pitchFamily="2" charset="0"/>
                <a:cs typeface="Poppins" pitchFamily="2" charset="77"/>
              </a:rPr>
              <a:t>The coronavirus outbreak in 2020/2021  put many vacation plans on hold, leading many tech-savvy heritage and tourism providers to innovate. For example, in the city of Dubrovnik, tour guides began to offer virtual live streamed tours.  </a:t>
            </a:r>
          </a:p>
          <a:p>
            <a:r>
              <a:rPr lang="en-US" sz="2400" b="0" dirty="0" err="1">
                <a:solidFill>
                  <a:srgbClr val="7F7F7F"/>
                </a:solidFill>
                <a:latin typeface="Avenir" panose="02000503020000020003" pitchFamily="2" charset="0"/>
                <a:cs typeface="Poppins" pitchFamily="2" charset="77"/>
              </a:rPr>
              <a:t>ToursByLocals</a:t>
            </a:r>
            <a:r>
              <a:rPr lang="en-US" sz="2400" b="0" dirty="0">
                <a:solidFill>
                  <a:srgbClr val="7F7F7F"/>
                </a:solidFill>
                <a:latin typeface="Avenir" panose="02000503020000020003" pitchFamily="2" charset="0"/>
                <a:cs typeface="Poppins" pitchFamily="2" charset="77"/>
              </a:rPr>
              <a:t> guides are now delivering virtual guided tours so you can meet a local and explore a new city, from your own home. They have built in a clever marketing trick/special offer “Redeem 100% of the value of your Live Virtual Tour (to a limit of $150 USD) when you book a future, in-person tour with the same guide!”</a:t>
            </a:r>
            <a:endParaRPr lang="en-IE" sz="2400" b="0" dirty="0">
              <a:solidFill>
                <a:srgbClr val="7F7F7F"/>
              </a:solidFill>
              <a:latin typeface="Avenir" panose="02000503020000020003" pitchFamily="2" charset="0"/>
              <a:cs typeface="Poppins" pitchFamily="2" charset="77"/>
            </a:endParaRPr>
          </a:p>
        </p:txBody>
      </p:sp>
      <p:pic>
        <p:nvPicPr>
          <p:cNvPr id="11" name="Picture Placeholder 10">
            <a:extLst>
              <a:ext uri="{FF2B5EF4-FFF2-40B4-BE49-F238E27FC236}">
                <a16:creationId xmlns:a16="http://schemas.microsoft.com/office/drawing/2014/main" id="{7B768792-9D51-426B-A5AD-E6FF1DED0F16}"/>
              </a:ext>
            </a:extLst>
          </p:cNvPr>
          <p:cNvPicPr>
            <a:picLocks noGrp="1" noChangeAspect="1"/>
          </p:cNvPicPr>
          <p:nvPr>
            <p:ph type="pic" sz="quarter" idx="12"/>
          </p:nvPr>
        </p:nvPicPr>
        <p:blipFill rotWithShape="1">
          <a:blip r:embed="rId2"/>
          <a:srcRect l="447" r="447"/>
          <a:stretch/>
        </p:blipFill>
        <p:spPr/>
      </p:pic>
      <p:sp>
        <p:nvSpPr>
          <p:cNvPr id="4" name="Text Placeholder 3">
            <a:extLst>
              <a:ext uri="{FF2B5EF4-FFF2-40B4-BE49-F238E27FC236}">
                <a16:creationId xmlns:a16="http://schemas.microsoft.com/office/drawing/2014/main" id="{D7FAA644-7523-4CCA-B800-11862BF97346}"/>
              </a:ext>
            </a:extLst>
          </p:cNvPr>
          <p:cNvSpPr>
            <a:spLocks noGrp="1"/>
          </p:cNvSpPr>
          <p:nvPr>
            <p:ph type="body" sz="quarter" idx="19"/>
          </p:nvPr>
        </p:nvSpPr>
        <p:spPr/>
        <p:txBody>
          <a:bodyPr/>
          <a:lstStyle/>
          <a:p>
            <a:r>
              <a:rPr lang="en-IE" dirty="0">
                <a:hlinkClick r:id="rId3"/>
              </a:rPr>
              <a:t>LEARN MORE</a:t>
            </a:r>
          </a:p>
        </p:txBody>
      </p:sp>
    </p:spTree>
    <p:extLst>
      <p:ext uri="{BB962C8B-B14F-4D97-AF65-F5344CB8AC3E}">
        <p14:creationId xmlns:p14="http://schemas.microsoft.com/office/powerpoint/2010/main" val="235004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096000" y="315763"/>
            <a:ext cx="5858539" cy="631527"/>
          </a:xfrm>
        </p:spPr>
        <p:txBody>
          <a:bodyPr/>
          <a:lstStyle/>
          <a:p>
            <a:r>
              <a:rPr lang="en-US" sz="3600" dirty="0">
                <a:solidFill>
                  <a:srgbClr val="E43794"/>
                </a:solidFill>
                <a:latin typeface="Avenir"/>
                <a:ea typeface="Avenir"/>
                <a:cs typeface="Avenir"/>
                <a:sym typeface="Avenir"/>
              </a:rPr>
              <a:t>Royal Palace of Caserta, </a:t>
            </a:r>
            <a:r>
              <a:rPr lang="en-US" sz="3600" i="1" dirty="0">
                <a:solidFill>
                  <a:srgbClr val="E43794"/>
                </a:solidFill>
                <a:latin typeface="Avenir"/>
                <a:ea typeface="Avenir"/>
                <a:cs typeface="Avenir"/>
                <a:sym typeface="Avenir"/>
              </a:rPr>
              <a:t>Italy</a:t>
            </a:r>
          </a:p>
          <a:p>
            <a:r>
              <a:rPr lang="en-US" sz="3600" dirty="0">
                <a:solidFill>
                  <a:schemeClr val="tx1"/>
                </a:solidFill>
                <a:latin typeface="Avenir"/>
                <a:ea typeface="Avenir"/>
                <a:cs typeface="Avenir"/>
                <a:sym typeface="Avenir"/>
              </a:rPr>
              <a:t>Podcas</a:t>
            </a:r>
            <a:r>
              <a:rPr lang="en-US" dirty="0">
                <a:solidFill>
                  <a:schemeClr val="tx1"/>
                </a:solidFill>
                <a:latin typeface="Avenir"/>
                <a:ea typeface="Avenir"/>
                <a:cs typeface="Avenir"/>
                <a:sym typeface="Avenir"/>
              </a:rPr>
              <a:t>t</a:t>
            </a:r>
            <a:endParaRPr lang="en-US" sz="3600" dirty="0">
              <a:solidFill>
                <a:schemeClr val="tx1"/>
              </a:solidFill>
              <a:latin typeface="Avenir"/>
              <a:ea typeface="Avenir"/>
              <a:cs typeface="Avenir"/>
              <a:sym typeface="Avenir"/>
            </a:endParaRPr>
          </a:p>
          <a:p>
            <a:endParaRPr lang="en-US" dirty="0"/>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pic>
        <p:nvPicPr>
          <p:cNvPr id="13" name="Picture Placeholder 12">
            <a:extLst>
              <a:ext uri="{FF2B5EF4-FFF2-40B4-BE49-F238E27FC236}">
                <a16:creationId xmlns:a16="http://schemas.microsoft.com/office/drawing/2014/main" id="{ABE7D1C1-B277-4106-B172-ADBF9C24F396}"/>
              </a:ext>
            </a:extLst>
          </p:cNvPr>
          <p:cNvPicPr>
            <a:picLocks noGrp="1" noChangeAspect="1"/>
          </p:cNvPicPr>
          <p:nvPr>
            <p:ph type="pic" sz="quarter" idx="12"/>
          </p:nvPr>
        </p:nvPicPr>
        <p:blipFill>
          <a:blip r:embed="rId2"/>
          <a:srcRect l="9214" r="9214"/>
          <a:stretch>
            <a:fillRect/>
          </a:stretch>
        </p:blipFill>
        <p:spPr>
          <a:xfrm>
            <a:off x="1493838" y="1538288"/>
            <a:ext cx="4105275" cy="5299075"/>
          </a:xfrm>
          <a:prstGeom prst="rect">
            <a:avLst/>
          </a:prstGeom>
        </p:spPr>
      </p:pic>
      <p:sp>
        <p:nvSpPr>
          <p:cNvPr id="16" name="Text Placeholder 2">
            <a:extLst>
              <a:ext uri="{FF2B5EF4-FFF2-40B4-BE49-F238E27FC236}">
                <a16:creationId xmlns:a16="http://schemas.microsoft.com/office/drawing/2014/main" id="{ED37A893-238F-403A-AA03-C2A299EEFFCB}"/>
              </a:ext>
            </a:extLst>
          </p:cNvPr>
          <p:cNvSpPr txBox="1">
            <a:spLocks/>
          </p:cNvSpPr>
          <p:nvPr/>
        </p:nvSpPr>
        <p:spPr>
          <a:xfrm>
            <a:off x="6096000" y="2765294"/>
            <a:ext cx="5964865"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Podcast tells the story of the palace and of those who have lived in it over the centuries. Two examples are the series dedicated to </a:t>
            </a:r>
            <a:r>
              <a:rPr lang="en-US" dirty="0" err="1"/>
              <a:t>the"Stories</a:t>
            </a:r>
            <a:r>
              <a:rPr lang="en-US" dirty="0"/>
              <a:t> of Women in the Construction of a Kingdom" and the TerraeMotus40 series that focuses on the Terrae Motus contemporary art collection of the Palace. </a:t>
            </a:r>
          </a:p>
          <a:p>
            <a:endParaRPr lang="en-US" dirty="0"/>
          </a:p>
          <a:p>
            <a:r>
              <a:rPr lang="en-US" dirty="0"/>
              <a:t>You can </a:t>
            </a:r>
            <a:r>
              <a:rPr lang="en-US" dirty="0">
                <a:hlinkClick r:id="rId3"/>
              </a:rPr>
              <a:t>Audio stories | Royal Palace of Caserta (cultura.gov.it)</a:t>
            </a:r>
            <a:endParaRPr lang="en-IE" dirty="0"/>
          </a:p>
        </p:txBody>
      </p:sp>
      <p:sp>
        <p:nvSpPr>
          <p:cNvPr id="17" name="Text Placeholder 2">
            <a:extLst>
              <a:ext uri="{FF2B5EF4-FFF2-40B4-BE49-F238E27FC236}">
                <a16:creationId xmlns:a16="http://schemas.microsoft.com/office/drawing/2014/main" id="{68DAD9F8-2C68-40F9-8491-B672CCB85251}"/>
              </a:ext>
            </a:extLst>
          </p:cNvPr>
          <p:cNvSpPr txBox="1">
            <a:spLocks/>
          </p:cNvSpPr>
          <p:nvPr/>
        </p:nvSpPr>
        <p:spPr>
          <a:xfrm>
            <a:off x="6202326" y="1524533"/>
            <a:ext cx="5858539" cy="1230439"/>
          </a:xfrm>
          <a:prstGeom prst="rect">
            <a:avLst/>
          </a:prstGeom>
          <a:solidFill>
            <a:srgbClr val="E43794"/>
          </a:solidFill>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The Royal Palace of Caserta, in Italy, has launched a series of online podcasts available on Spotify </a:t>
            </a:r>
            <a:endParaRPr lang="en-IE" dirty="0">
              <a:solidFill>
                <a:schemeClr val="bg1"/>
              </a:solidFill>
            </a:endParaRPr>
          </a:p>
        </p:txBody>
      </p:sp>
      <p:sp>
        <p:nvSpPr>
          <p:cNvPr id="18" name="Text Placeholder 1">
            <a:extLst>
              <a:ext uri="{FF2B5EF4-FFF2-40B4-BE49-F238E27FC236}">
                <a16:creationId xmlns:a16="http://schemas.microsoft.com/office/drawing/2014/main" id="{14BC4775-27AC-4B8C-A10A-641EB80AD793}"/>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Case Study</a:t>
            </a:r>
          </a:p>
          <a:p>
            <a:endParaRPr lang="en-IE" dirty="0">
              <a:solidFill>
                <a:schemeClr val="bg1"/>
              </a:solidFill>
            </a:endParaRPr>
          </a:p>
        </p:txBody>
      </p:sp>
    </p:spTree>
    <p:extLst>
      <p:ext uri="{BB962C8B-B14F-4D97-AF65-F5344CB8AC3E}">
        <p14:creationId xmlns:p14="http://schemas.microsoft.com/office/powerpoint/2010/main" val="401930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3B36B-DDA8-44B8-8238-1794169A6990}"/>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3" name="Text Placeholder 2">
            <a:extLst>
              <a:ext uri="{FF2B5EF4-FFF2-40B4-BE49-F238E27FC236}">
                <a16:creationId xmlns:a16="http://schemas.microsoft.com/office/drawing/2014/main" id="{81D38F39-6CDA-46B5-8833-40F70450E961}"/>
              </a:ext>
            </a:extLst>
          </p:cNvPr>
          <p:cNvSpPr>
            <a:spLocks noGrp="1"/>
          </p:cNvSpPr>
          <p:nvPr>
            <p:ph type="body" sz="quarter" idx="15"/>
          </p:nvPr>
        </p:nvSpPr>
        <p:spPr>
          <a:xfrm>
            <a:off x="267703" y="67635"/>
            <a:ext cx="11260668" cy="631527"/>
          </a:xfrm>
        </p:spPr>
        <p:txBody>
          <a:bodyPr/>
          <a:lstStyle/>
          <a:p>
            <a:r>
              <a:rPr lang="en-GB" dirty="0">
                <a:solidFill>
                  <a:schemeClr val="bg1"/>
                </a:solidFill>
              </a:rPr>
              <a:t>References</a:t>
            </a:r>
          </a:p>
        </p:txBody>
      </p:sp>
      <p:sp>
        <p:nvSpPr>
          <p:cNvPr id="4" name="Text Placeholder 3">
            <a:extLst>
              <a:ext uri="{FF2B5EF4-FFF2-40B4-BE49-F238E27FC236}">
                <a16:creationId xmlns:a16="http://schemas.microsoft.com/office/drawing/2014/main" id="{BEDF8542-FDFD-40B1-B129-31F6B77E0F11}"/>
              </a:ext>
            </a:extLst>
          </p:cNvPr>
          <p:cNvSpPr>
            <a:spLocks noGrp="1"/>
          </p:cNvSpPr>
          <p:nvPr>
            <p:ph type="body" sz="quarter" idx="17"/>
          </p:nvPr>
        </p:nvSpPr>
        <p:spPr>
          <a:xfrm>
            <a:off x="267703" y="861461"/>
            <a:ext cx="11755619" cy="4108908"/>
          </a:xfrm>
        </p:spPr>
        <p:txBody>
          <a:bodyPr/>
          <a:lstStyle/>
          <a:p>
            <a:pPr marL="457200" indent="-304800">
              <a:buClr>
                <a:srgbClr val="FBE000"/>
              </a:buClr>
              <a:buSzPts val="1200"/>
              <a:buFont typeface="Arial" panose="020B0604020202020204" pitchFamily="34" charset="0"/>
              <a:buChar char="●"/>
            </a:pPr>
            <a:r>
              <a:rPr lang="en-GB" sz="1800" dirty="0">
                <a:solidFill>
                  <a:srgbClr val="002060"/>
                </a:solidFill>
              </a:rPr>
              <a:t>McIntyre (2020) </a:t>
            </a:r>
            <a:r>
              <a:rPr lang="en-GB" sz="1800" b="0" i="0" dirty="0">
                <a:solidFill>
                  <a:srgbClr val="002060"/>
                </a:solidFill>
                <a:effectLst/>
                <a:latin typeface="Avenir" panose="02000503020000020003"/>
              </a:rPr>
              <a:t>Culture in Lockdown. Part 1: We can do digital, can we do strategy? </a:t>
            </a:r>
            <a:r>
              <a:rPr lang="en-GB" sz="1800" b="0" i="0" dirty="0">
                <a:solidFill>
                  <a:srgbClr val="002060"/>
                </a:solidFill>
                <a:effectLst/>
                <a:latin typeface="Avenir" panose="02000503020000020003"/>
                <a:hlinkClick r:id="rId2">
                  <a:extLst>
                    <a:ext uri="{A12FA001-AC4F-418D-AE19-62706E023703}">
                      <ahyp:hlinkClr xmlns:ahyp="http://schemas.microsoft.com/office/drawing/2018/hyperlinkcolor" val="tx"/>
                    </a:ext>
                  </a:extLst>
                </a:hlinkClick>
              </a:rPr>
              <a:t>https://www.culturehive.co.uk/resources/culture-in-lockdown-part-1-we-can-do-digital-can-we-do-strategy/</a:t>
            </a:r>
            <a:endParaRPr lang="en-GB" sz="1800" b="0" i="0" dirty="0">
              <a:solidFill>
                <a:srgbClr val="002060"/>
              </a:solidFill>
              <a:effectLst/>
              <a:latin typeface="Avenir" panose="02000503020000020003"/>
            </a:endParaRPr>
          </a:p>
          <a:p>
            <a:pPr marL="457200" lvl="0" indent="-304800" algn="l" rtl="0">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3">
                  <a:extLst>
                    <a:ext uri="{A12FA001-AC4F-418D-AE19-62706E023703}">
                      <ahyp:hlinkClr xmlns:ahyp="http://schemas.microsoft.com/office/drawing/2018/hyperlinkcolor" val="tx"/>
                    </a:ext>
                  </a:extLst>
                </a:hlinkClick>
              </a:rPr>
              <a:t>https://cutt.ly/DQnUvg1</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Prensky (2001), Digital Natives, Digital Immigrants, accessible at: </a:t>
            </a:r>
            <a:r>
              <a:rPr lang="en-GB" sz="1800" u="sng" dirty="0">
                <a:solidFill>
                  <a:srgbClr val="002060"/>
                </a:solidFill>
                <a:hlinkClick r:id="rId4">
                  <a:extLst>
                    <a:ext uri="{A12FA001-AC4F-418D-AE19-62706E023703}">
                      <ahyp:hlinkClr xmlns:ahyp="http://schemas.microsoft.com/office/drawing/2018/hyperlinkcolor" val="tx"/>
                    </a:ext>
                  </a:extLst>
                </a:hlinkClick>
              </a:rPr>
              <a:t>https://cutt.ly/0nJdZAP</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Global Web Index (2019) Audience Report, accessible at: </a:t>
            </a:r>
            <a:r>
              <a:rPr lang="en-GB" sz="1800" u="sng" dirty="0">
                <a:solidFill>
                  <a:srgbClr val="002060"/>
                </a:solidFill>
                <a:hlinkClick r:id="rId5">
                  <a:extLst>
                    <a:ext uri="{A12FA001-AC4F-418D-AE19-62706E023703}">
                      <ahyp:hlinkClr xmlns:ahyp="http://schemas.microsoft.com/office/drawing/2018/hyperlinkcolor" val="tx"/>
                    </a:ext>
                  </a:extLst>
                </a:hlinkClick>
              </a:rPr>
              <a:t>https://cutt.ly/7QnKH16</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McGarry (2021), Attracting Millennials to Museums: Your Complete Marketing Guide, accessible at: </a:t>
            </a:r>
            <a:r>
              <a:rPr lang="en-GB" sz="1800" u="sng" dirty="0">
                <a:solidFill>
                  <a:srgbClr val="002060"/>
                </a:solidFill>
                <a:hlinkClick r:id="rId6">
                  <a:extLst>
                    <a:ext uri="{A12FA001-AC4F-418D-AE19-62706E023703}">
                      <ahyp:hlinkClr xmlns:ahyp="http://schemas.microsoft.com/office/drawing/2018/hyperlinkcolor" val="tx"/>
                    </a:ext>
                  </a:extLst>
                </a:hlinkClick>
              </a:rPr>
              <a:t>https://cutt.ly/LnJdLqp</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dirty="0">
                <a:solidFill>
                  <a:srgbClr val="002060"/>
                </a:solidFill>
              </a:rPr>
              <a:t>Lu (2021), How Heritage Organizations Can Find Their Way Into Digital Storytelling, accessible at: </a:t>
            </a:r>
            <a:r>
              <a:rPr lang="en-GB" sz="1800" dirty="0">
                <a:solidFill>
                  <a:srgbClr val="002060"/>
                </a:solidFill>
                <a:hlinkClick r:id="rId7"/>
              </a:rPr>
              <a:t>https://jingculturecommerce.com/heritage-digital-digital-storytelling-takeaways/</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err="1">
                <a:solidFill>
                  <a:srgbClr val="002060"/>
                </a:solidFill>
              </a:rPr>
              <a:t>Revelx</a:t>
            </a:r>
            <a:r>
              <a:rPr lang="en-GB" sz="1800" dirty="0">
                <a:solidFill>
                  <a:srgbClr val="002060"/>
                </a:solidFill>
              </a:rPr>
              <a:t>, Persona Canvas, accessible at: </a:t>
            </a:r>
            <a:r>
              <a:rPr lang="en-GB" sz="1800" u="sng" dirty="0">
                <a:solidFill>
                  <a:srgbClr val="002060"/>
                </a:solidFill>
                <a:hlinkClick r:id="rId8">
                  <a:extLst>
                    <a:ext uri="{A12FA001-AC4F-418D-AE19-62706E023703}">
                      <ahyp:hlinkClr xmlns:ahyp="http://schemas.microsoft.com/office/drawing/2018/hyperlinkcolor" val="tx"/>
                    </a:ext>
                  </a:extLst>
                </a:hlinkClick>
              </a:rPr>
              <a:t>https://cutt.ly/SQnJZ2c</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Nielsen Norman Group (2018), Empathy Mapping: The First Step in Design Thinking, accessible at: </a:t>
            </a:r>
            <a:r>
              <a:rPr lang="en-GB" sz="1800" u="sng" dirty="0">
                <a:solidFill>
                  <a:srgbClr val="002060"/>
                </a:solidFill>
                <a:hlinkClick r:id="rId9">
                  <a:extLst>
                    <a:ext uri="{A12FA001-AC4F-418D-AE19-62706E023703}">
                      <ahyp:hlinkClr xmlns:ahyp="http://schemas.microsoft.com/office/drawing/2018/hyperlinkcolor" val="tx"/>
                    </a:ext>
                  </a:extLst>
                </a:hlinkClick>
              </a:rPr>
              <a:t>https://cutt.ly/EQnKSNX</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Chen (2021), How The V&amp;A’s New Digital Platform </a:t>
            </a:r>
            <a:r>
              <a:rPr lang="en-GB" sz="1800" dirty="0" err="1">
                <a:solidFill>
                  <a:srgbClr val="002060"/>
                </a:solidFill>
              </a:rPr>
              <a:t>Centers</a:t>
            </a:r>
            <a:r>
              <a:rPr lang="en-GB" sz="1800" dirty="0">
                <a:solidFill>
                  <a:srgbClr val="002060"/>
                </a:solidFill>
              </a:rPr>
              <a:t> Access and Audience, accessible at: </a:t>
            </a:r>
            <a:r>
              <a:rPr lang="en-GB" sz="1800" u="sng" dirty="0">
                <a:solidFill>
                  <a:srgbClr val="002060"/>
                </a:solidFill>
                <a:hlinkClick r:id="rId10">
                  <a:extLst>
                    <a:ext uri="{A12FA001-AC4F-418D-AE19-62706E023703}">
                      <ahyp:hlinkClr xmlns:ahyp="http://schemas.microsoft.com/office/drawing/2018/hyperlinkcolor" val="tx"/>
                    </a:ext>
                  </a:extLst>
                </a:hlinkClick>
              </a:rPr>
              <a:t>https://cutt.ly/snJdFZa</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Coates (2019), Modern museums in the internet generation - memes and millennials, accessible at: </a:t>
            </a:r>
            <a:r>
              <a:rPr lang="en-GB" sz="1800" u="sng" dirty="0">
                <a:solidFill>
                  <a:srgbClr val="002060"/>
                </a:solidFill>
                <a:hlinkClick r:id="rId11">
                  <a:extLst>
                    <a:ext uri="{A12FA001-AC4F-418D-AE19-62706E023703}">
                      <ahyp:hlinkClr xmlns:ahyp="http://schemas.microsoft.com/office/drawing/2018/hyperlinkcolor" val="tx"/>
                    </a:ext>
                  </a:extLst>
                </a:hlinkClick>
              </a:rPr>
              <a:t>https://cutt.ly/RnJdJve</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12">
                  <a:extLst>
                    <a:ext uri="{A12FA001-AC4F-418D-AE19-62706E023703}">
                      <ahyp:hlinkClr xmlns:ahyp="http://schemas.microsoft.com/office/drawing/2018/hyperlinkcolor" val="tx"/>
                    </a:ext>
                  </a:extLst>
                </a:hlinkClick>
              </a:rPr>
              <a:t>https://cutt.ly/TQnUmbq</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b="0" i="0" dirty="0">
                <a:solidFill>
                  <a:srgbClr val="3B3E3F"/>
                </a:solidFill>
                <a:effectLst/>
                <a:latin typeface="Avenir" panose="02000503020000020003"/>
              </a:rPr>
              <a:t>Culture Connect,</a:t>
            </a:r>
            <a:r>
              <a:rPr lang="en-GB" sz="1800" b="0" i="0" dirty="0">
                <a:solidFill>
                  <a:srgbClr val="002060"/>
                </a:solidFill>
                <a:effectLst/>
                <a:latin typeface="Avenir" panose="02000503020000020003"/>
              </a:rPr>
              <a:t> </a:t>
            </a:r>
            <a:r>
              <a:rPr lang="nl-NL" sz="1800" i="0" dirty="0">
                <a:solidFill>
                  <a:srgbClr val="21202E"/>
                </a:solidFill>
                <a:effectLst/>
                <a:latin typeface="Avenir" panose="02000503020000020003"/>
              </a:rPr>
              <a:t>Practicum Vol. 1: Empathy Maps </a:t>
            </a:r>
            <a:r>
              <a:rPr lang="en-GB" sz="1800" b="0" i="0" dirty="0">
                <a:solidFill>
                  <a:srgbClr val="002060"/>
                </a:solidFill>
                <a:effectLst/>
                <a:latin typeface="Avenir" panose="02000503020000020003"/>
                <a:hlinkClick r:id="rId13"/>
              </a:rPr>
              <a:t>https://cultureconnectme.com/practicum-vo-1-empathy-maps/</a:t>
            </a:r>
            <a:endParaRPr lang="en-GB" sz="1800" b="0" i="0" dirty="0">
              <a:solidFill>
                <a:srgbClr val="002060"/>
              </a:solidFill>
              <a:effectLst/>
              <a:latin typeface="Avenir" panose="02000503020000020003"/>
            </a:endParaRPr>
          </a:p>
          <a:p>
            <a:pPr marL="457200" lvl="0" indent="-304800" algn="l" rtl="0">
              <a:lnSpc>
                <a:spcPct val="100000"/>
              </a:lnSpc>
              <a:spcBef>
                <a:spcPts val="0"/>
              </a:spcBef>
              <a:spcAft>
                <a:spcPts val="0"/>
              </a:spcAft>
              <a:buClr>
                <a:srgbClr val="FBE000"/>
              </a:buClr>
              <a:buSzPts val="1200"/>
              <a:buChar char="●"/>
            </a:pPr>
            <a:endParaRPr lang="en-GB" sz="2000" dirty="0">
              <a:solidFill>
                <a:srgbClr val="002060"/>
              </a:solidFill>
            </a:endParaRPr>
          </a:p>
          <a:p>
            <a:endParaRPr lang="en-GB" dirty="0"/>
          </a:p>
        </p:txBody>
      </p:sp>
    </p:spTree>
    <p:extLst>
      <p:ext uri="{BB962C8B-B14F-4D97-AF65-F5344CB8AC3E}">
        <p14:creationId xmlns:p14="http://schemas.microsoft.com/office/powerpoint/2010/main" val="47030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01. Digital Marketing for Digital Cultural Heritage</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13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40</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4838094" y="388754"/>
            <a:ext cx="5488530" cy="445340"/>
          </a:xfrm>
        </p:spPr>
        <p:txBody>
          <a:bodyPr/>
          <a:lstStyle/>
          <a:p>
            <a:r>
              <a:rPr lang="en-US" dirty="0"/>
              <a:t>Next Steps – Module 6</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p:txBody>
          <a:bodyPr/>
          <a:lstStyle/>
          <a:p>
            <a:r>
              <a:rPr lang="en-US" dirty="0">
                <a:solidFill>
                  <a:srgbClr val="21202E"/>
                </a:solidFill>
              </a:rPr>
              <a:t>Our next module covers the topics of working in</a:t>
            </a:r>
          </a:p>
          <a:p>
            <a:r>
              <a:rPr lang="en-US" dirty="0">
                <a:solidFill>
                  <a:srgbClr val="21202E"/>
                </a:solidFill>
              </a:rPr>
              <a:t>partnership with other cultural heritage custodians</a:t>
            </a: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5</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p:txBody>
          <a:bodyPr/>
          <a:lstStyle/>
          <a:p>
            <a:r>
              <a:rPr lang="en-IE" dirty="0"/>
              <a:t>WHAT IS MARKETING?</a:t>
            </a:r>
          </a:p>
        </p:txBody>
      </p:sp>
      <p:sp>
        <p:nvSpPr>
          <p:cNvPr id="5" name="Oval Callout 2">
            <a:extLst>
              <a:ext uri="{FF2B5EF4-FFF2-40B4-BE49-F238E27FC236}">
                <a16:creationId xmlns:a16="http://schemas.microsoft.com/office/drawing/2014/main" id="{01EE6AA1-174F-42FD-B4AD-641463B5A0F9}"/>
              </a:ext>
            </a:extLst>
          </p:cNvPr>
          <p:cNvSpPr/>
          <p:nvPr/>
        </p:nvSpPr>
        <p:spPr>
          <a:xfrm>
            <a:off x="345139" y="2508068"/>
            <a:ext cx="5167388" cy="3365349"/>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567502" y="3120028"/>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en-US" altLang="ja-JP" sz="3000" i="1" dirty="0">
                <a:solidFill>
                  <a:schemeClr val="bg1"/>
                </a:solidFill>
              </a:rPr>
              <a:t>Marketing is where your business puts the </a:t>
            </a:r>
            <a:r>
              <a:rPr lang="en-US" altLang="ja-JP" sz="3000" i="1" u="sng" dirty="0">
                <a:solidFill>
                  <a:schemeClr val="bg1"/>
                </a:solidFill>
              </a:rPr>
              <a:t>customer</a:t>
            </a:r>
            <a:r>
              <a:rPr lang="en-US" altLang="ja-JP" sz="3000" i="1" dirty="0">
                <a:solidFill>
                  <a:schemeClr val="bg1"/>
                </a:solidFill>
              </a:rPr>
              <a:t> at the </a:t>
            </a:r>
            <a:r>
              <a:rPr lang="en-US" altLang="ja-JP" sz="3000" i="1" dirty="0" err="1">
                <a:solidFill>
                  <a:schemeClr val="bg1"/>
                </a:solidFill>
              </a:rPr>
              <a:t>centre</a:t>
            </a:r>
            <a:r>
              <a:rPr lang="en-US" altLang="ja-JP" sz="3000" i="1" dirty="0">
                <a:solidFill>
                  <a:schemeClr val="bg1"/>
                </a:solidFill>
              </a:rPr>
              <a:t> of all your activities</a:t>
            </a: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660623" y="1433436"/>
            <a:ext cx="5108793" cy="3714924"/>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9" y="224386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en-IE" sz="3000" i="1" dirty="0">
                <a:solidFill>
                  <a:schemeClr val="bg1"/>
                </a:solidFill>
              </a:rPr>
              <a:t>Marketing is the action or business of promoting and selling products or services, including market research and advertising</a:t>
            </a:r>
          </a:p>
        </p:txBody>
      </p:sp>
    </p:spTree>
    <p:extLst>
      <p:ext uri="{BB962C8B-B14F-4D97-AF65-F5344CB8AC3E}">
        <p14:creationId xmlns:p14="http://schemas.microsoft.com/office/powerpoint/2010/main" val="182015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6</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a:xfrm>
            <a:off x="465666" y="1267441"/>
            <a:ext cx="11260668" cy="631527"/>
          </a:xfrm>
        </p:spPr>
        <p:txBody>
          <a:bodyPr/>
          <a:lstStyle/>
          <a:p>
            <a:r>
              <a:rPr lang="en-IE" dirty="0">
                <a:solidFill>
                  <a:srgbClr val="21202E"/>
                </a:solidFill>
              </a:rPr>
              <a:t>WHAT IS DIGITAL MARKETING?</a:t>
            </a:r>
          </a:p>
        </p:txBody>
      </p:sp>
      <p:sp>
        <p:nvSpPr>
          <p:cNvPr id="5" name="Oval Callout 2">
            <a:extLst>
              <a:ext uri="{FF2B5EF4-FFF2-40B4-BE49-F238E27FC236}">
                <a16:creationId xmlns:a16="http://schemas.microsoft.com/office/drawing/2014/main" id="{01EE6AA1-174F-42FD-B4AD-641463B5A0F9}"/>
              </a:ext>
            </a:extLst>
          </p:cNvPr>
          <p:cNvSpPr/>
          <p:nvPr/>
        </p:nvSpPr>
        <p:spPr>
          <a:xfrm>
            <a:off x="345139" y="2508068"/>
            <a:ext cx="5167388" cy="3365349"/>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202E"/>
              </a:solidFill>
            </a:endParaRPr>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567502" y="3120028"/>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en-US" altLang="ja-JP" sz="3000" i="1" dirty="0">
                <a:solidFill>
                  <a:srgbClr val="21202E"/>
                </a:solidFill>
              </a:rPr>
              <a:t>In a nutshell, digital marketing refers to any marketing methods conducted through digital devices.</a:t>
            </a: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660623" y="1433436"/>
            <a:ext cx="5108793" cy="3714924"/>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8" y="194257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en-US" sz="3000" i="1" dirty="0">
                <a:solidFill>
                  <a:srgbClr val="21202E"/>
                </a:solidFill>
              </a:rPr>
              <a:t>Digital marketing is conducted via websites, search engines, blogs, social media, video, email and similar channels to reach customers.</a:t>
            </a:r>
            <a:endParaRPr lang="en-IE" sz="3000" i="1" dirty="0">
              <a:solidFill>
                <a:srgbClr val="21202E"/>
              </a:solidFill>
            </a:endParaRPr>
          </a:p>
        </p:txBody>
      </p:sp>
    </p:spTree>
    <p:extLst>
      <p:ext uri="{BB962C8B-B14F-4D97-AF65-F5344CB8AC3E}">
        <p14:creationId xmlns:p14="http://schemas.microsoft.com/office/powerpoint/2010/main" val="70924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en-IE" dirty="0"/>
              <a:t>WHAT IS A MARKETING STRATEGY? </a:t>
            </a:r>
          </a:p>
        </p:txBody>
      </p:sp>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2020959"/>
            <a:ext cx="6787887" cy="4108908"/>
          </a:xfrm>
          <a:solidFill>
            <a:srgbClr val="E43794"/>
          </a:solidFill>
        </p:spPr>
        <p:txBody>
          <a:bodyPr/>
          <a:lstStyle/>
          <a:p>
            <a:r>
              <a:rPr lang="en-US" dirty="0">
                <a:solidFill>
                  <a:schemeClr val="bg1"/>
                </a:solidFill>
              </a:rPr>
              <a:t>‘A Marketing Strategy is a business's overall game plan for reaching the right people and turning them into customers of the product or service that the business provides. </a:t>
            </a:r>
          </a:p>
          <a:p>
            <a:endParaRPr lang="en-US" dirty="0">
              <a:solidFill>
                <a:schemeClr val="bg1"/>
              </a:solidFill>
            </a:endParaRPr>
          </a:p>
          <a:p>
            <a:r>
              <a:rPr lang="en-US" dirty="0">
                <a:solidFill>
                  <a:schemeClr val="bg1"/>
                </a:solidFill>
              </a:rPr>
              <a:t>The marketing strategy of a company contains the company’s value proposition, key marketing messages, information on the target customer and other high-level elements’.</a:t>
            </a:r>
            <a:endParaRPr lang="en-IE" dirty="0">
              <a:solidFill>
                <a:schemeClr val="bg1"/>
              </a:solidFill>
            </a:endParaRPr>
          </a:p>
        </p:txBody>
      </p:sp>
      <p:sp>
        <p:nvSpPr>
          <p:cNvPr id="5" name="TextBox 4">
            <a:extLst>
              <a:ext uri="{FF2B5EF4-FFF2-40B4-BE49-F238E27FC236}">
                <a16:creationId xmlns:a16="http://schemas.microsoft.com/office/drawing/2014/main"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id="{A0CD4FDD-51FD-45AB-A95A-B18BA5C4ECFE}"/>
              </a:ext>
            </a:extLst>
          </p:cNvPr>
          <p:cNvPicPr>
            <a:picLocks noChangeAspect="1"/>
          </p:cNvPicPr>
          <p:nvPr/>
        </p:nvPicPr>
        <p:blipFill>
          <a:blip r:embed="rId3"/>
          <a:stretch>
            <a:fillRect/>
          </a:stretch>
        </p:blipFill>
        <p:spPr>
          <a:xfrm>
            <a:off x="7109443" y="1879281"/>
            <a:ext cx="4856252" cy="3642189"/>
          </a:xfrm>
          <a:prstGeom prst="rect">
            <a:avLst/>
          </a:prstGeom>
        </p:spPr>
      </p:pic>
    </p:spTree>
    <p:extLst>
      <p:ext uri="{BB962C8B-B14F-4D97-AF65-F5344CB8AC3E}">
        <p14:creationId xmlns:p14="http://schemas.microsoft.com/office/powerpoint/2010/main" val="48147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en-IE" dirty="0">
                <a:solidFill>
                  <a:srgbClr val="21202E"/>
                </a:solidFill>
              </a:rPr>
              <a:t>WHAT IS A DIGITAL MARKETING STRATEGY? </a:t>
            </a:r>
          </a:p>
        </p:txBody>
      </p:sp>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2020958"/>
            <a:ext cx="6787887" cy="4326836"/>
          </a:xfrm>
          <a:solidFill>
            <a:srgbClr val="FBE000"/>
          </a:solidFill>
        </p:spPr>
        <p:txBody>
          <a:bodyPr/>
          <a:lstStyle/>
          <a:p>
            <a:r>
              <a:rPr lang="en-US" dirty="0">
                <a:solidFill>
                  <a:schemeClr val="tx1"/>
                </a:solidFill>
              </a:rPr>
              <a:t>A digital marketing strategy is a set of planned actions performed online to reach specific</a:t>
            </a:r>
          </a:p>
          <a:p>
            <a:r>
              <a:rPr lang="en-US" dirty="0">
                <a:solidFill>
                  <a:schemeClr val="tx1"/>
                </a:solidFill>
              </a:rPr>
              <a:t>business goals. Digital marketing is of key </a:t>
            </a:r>
          </a:p>
          <a:p>
            <a:r>
              <a:rPr lang="en-US" dirty="0">
                <a:solidFill>
                  <a:schemeClr val="tx1"/>
                </a:solidFill>
              </a:rPr>
              <a:t>importance when we talk about digital cultural heritage.</a:t>
            </a:r>
          </a:p>
          <a:p>
            <a:endParaRPr lang="en-US" dirty="0">
              <a:solidFill>
                <a:schemeClr val="tx1"/>
              </a:solidFill>
            </a:endParaRPr>
          </a:p>
          <a:p>
            <a:r>
              <a:rPr lang="en-US" dirty="0">
                <a:solidFill>
                  <a:schemeClr val="tx1"/>
                </a:solidFill>
              </a:rPr>
              <a:t>Performing a regular digital marketing audit is a </a:t>
            </a:r>
            <a:br>
              <a:rPr lang="en-US" dirty="0">
                <a:solidFill>
                  <a:schemeClr val="tx1"/>
                </a:solidFill>
              </a:rPr>
            </a:br>
            <a:r>
              <a:rPr lang="en-US" dirty="0">
                <a:solidFill>
                  <a:schemeClr val="tx1"/>
                </a:solidFill>
              </a:rPr>
              <a:t>great way to assess what’s working and what you can improve on. Do this before you engage in any promotion actions for your new digital culture heritage initiative/activity.</a:t>
            </a:r>
          </a:p>
        </p:txBody>
      </p:sp>
      <p:sp>
        <p:nvSpPr>
          <p:cNvPr id="5" name="TextBox 4">
            <a:extLst>
              <a:ext uri="{FF2B5EF4-FFF2-40B4-BE49-F238E27FC236}">
                <a16:creationId xmlns:a16="http://schemas.microsoft.com/office/drawing/2014/main"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id="{29919AD2-4A42-4B47-B50E-AA6C4BF23CDF}"/>
              </a:ext>
            </a:extLst>
          </p:cNvPr>
          <p:cNvPicPr>
            <a:picLocks noChangeAspect="1"/>
          </p:cNvPicPr>
          <p:nvPr/>
        </p:nvPicPr>
        <p:blipFill>
          <a:blip r:embed="rId3"/>
          <a:stretch>
            <a:fillRect/>
          </a:stretch>
        </p:blipFill>
        <p:spPr>
          <a:xfrm>
            <a:off x="7253555" y="1903069"/>
            <a:ext cx="4769767" cy="3478209"/>
          </a:xfrm>
          <a:prstGeom prst="rect">
            <a:avLst/>
          </a:prstGeom>
        </p:spPr>
      </p:pic>
    </p:spTree>
    <p:extLst>
      <p:ext uri="{BB962C8B-B14F-4D97-AF65-F5344CB8AC3E}">
        <p14:creationId xmlns:p14="http://schemas.microsoft.com/office/powerpoint/2010/main" val="249364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109B1-BA4E-4A68-853C-762FAF3C1B3C}"/>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4712A46-D345-429B-BCEF-BD13987E4CDD}"/>
              </a:ext>
            </a:extLst>
          </p:cNvPr>
          <p:cNvSpPr>
            <a:spLocks noGrp="1"/>
          </p:cNvSpPr>
          <p:nvPr>
            <p:ph type="body" sz="quarter" idx="15"/>
          </p:nvPr>
        </p:nvSpPr>
        <p:spPr>
          <a:xfrm>
            <a:off x="465666" y="918138"/>
            <a:ext cx="11260668" cy="631527"/>
          </a:xfrm>
        </p:spPr>
        <p:txBody>
          <a:bodyPr/>
          <a:lstStyle/>
          <a:p>
            <a:r>
              <a:rPr lang="en-IE" dirty="0"/>
              <a:t>WHY IS DIGITAL MARKETING IMPORTANT TO DIGITAL CULTURAL HERITAGE?</a:t>
            </a:r>
          </a:p>
        </p:txBody>
      </p:sp>
      <p:sp>
        <p:nvSpPr>
          <p:cNvPr id="4" name="Text Placeholder 3">
            <a:extLst>
              <a:ext uri="{FF2B5EF4-FFF2-40B4-BE49-F238E27FC236}">
                <a16:creationId xmlns:a16="http://schemas.microsoft.com/office/drawing/2014/main" id="{FC6D99E4-CDC0-4EB9-A42A-3AB32C2E1BE8}"/>
              </a:ext>
            </a:extLst>
          </p:cNvPr>
          <p:cNvSpPr>
            <a:spLocks noGrp="1"/>
          </p:cNvSpPr>
          <p:nvPr>
            <p:ph type="body" sz="quarter" idx="17"/>
          </p:nvPr>
        </p:nvSpPr>
        <p:spPr/>
        <p:txBody>
          <a:bodyPr/>
          <a:lstStyle/>
          <a:p>
            <a:r>
              <a:rPr lang="en-US" dirty="0"/>
              <a:t>To remain relevant and attract a younger generation, cultural heritage organizations need to move to and include digital marketing strategies. Cultural heritage has great advantages to leverage in digital marketing:</a:t>
            </a:r>
            <a:br>
              <a:rPr lang="en-US" dirty="0"/>
            </a:br>
            <a:endParaRPr lang="en-US" dirty="0"/>
          </a:p>
          <a:p>
            <a:pPr marL="342900" indent="-342900">
              <a:buFont typeface="Wingdings" panose="05000000000000000000" pitchFamily="2" charset="2"/>
              <a:buChar char="ü"/>
            </a:pPr>
            <a:r>
              <a:rPr lang="en-US" dirty="0"/>
              <a:t>   A long and rich history</a:t>
            </a:r>
          </a:p>
          <a:p>
            <a:pPr marL="342900" indent="-342900">
              <a:buFont typeface="Wingdings" panose="05000000000000000000" pitchFamily="2" charset="2"/>
              <a:buChar char="ü"/>
            </a:pPr>
            <a:r>
              <a:rPr lang="en-US" dirty="0"/>
              <a:t>   A sense of nostalgia</a:t>
            </a:r>
          </a:p>
          <a:p>
            <a:pPr marL="342900" indent="-342900">
              <a:buFont typeface="Wingdings" panose="05000000000000000000" pitchFamily="2" charset="2"/>
              <a:buChar char="ü"/>
            </a:pPr>
            <a:r>
              <a:rPr lang="en-US" dirty="0"/>
              <a:t>   A unique provenance</a:t>
            </a:r>
          </a:p>
          <a:p>
            <a:pPr marL="342900" indent="-342900">
              <a:buFont typeface="Wingdings" panose="05000000000000000000" pitchFamily="2" charset="2"/>
              <a:buChar char="ü"/>
            </a:pPr>
            <a:r>
              <a:rPr lang="en-US" dirty="0"/>
              <a:t>   An expertise or very special savoir-faire</a:t>
            </a:r>
            <a:br>
              <a:rPr lang="en-US" dirty="0"/>
            </a:br>
            <a:endParaRPr lang="en-US" dirty="0"/>
          </a:p>
          <a:p>
            <a:r>
              <a:rPr lang="en-US" dirty="0"/>
              <a:t>This gives cultural heritage organizations a head start in developing authenticity and trust with their audience - two traits that we are learning are very important in digital marketing.</a:t>
            </a:r>
            <a:endParaRPr lang="en-IE" dirty="0"/>
          </a:p>
        </p:txBody>
      </p:sp>
    </p:spTree>
    <p:extLst>
      <p:ext uri="{BB962C8B-B14F-4D97-AF65-F5344CB8AC3E}">
        <p14:creationId xmlns:p14="http://schemas.microsoft.com/office/powerpoint/2010/main" val="8581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3BE533-F112-469D-8288-607F72786802}">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35013</TotalTime>
  <Words>3012</Words>
  <Application>Microsoft Office PowerPoint</Application>
  <PresentationFormat>Widescreen</PresentationFormat>
  <Paragraphs>238</Paragraphs>
  <Slides>40</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Arial</vt:lpstr>
      <vt:lpstr>Avenir</vt:lpstr>
      <vt:lpstr>Avenir Black</vt:lpstr>
      <vt:lpstr>Avenir Book</vt:lpstr>
      <vt:lpstr>Calibri</vt:lpstr>
      <vt:lpstr>Calibri Light</vt:lpstr>
      <vt:lpstr>Montserrat</vt:lpstr>
      <vt:lpstr>Noto Sans</vt:lpstr>
      <vt:lpstr>Nunito Sans</vt:lpstr>
      <vt:lpstr>Poppins</vt:lpstr>
      <vt:lpstr>ProximaNova</vt:lpstr>
      <vt:lpstr>SofiaPro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Maire Gaffney</cp:lastModifiedBy>
  <cp:revision>1259</cp:revision>
  <dcterms:created xsi:type="dcterms:W3CDTF">2016-05-11T14:31:01Z</dcterms:created>
  <dcterms:modified xsi:type="dcterms:W3CDTF">2022-07-10T16:00:12Z</dcterms:modified>
</cp:coreProperties>
</file>