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1296" r:id="rId2"/>
    <p:sldId id="259" r:id="rId3"/>
    <p:sldId id="1412" r:id="rId4"/>
    <p:sldId id="1297" r:id="rId5"/>
    <p:sldId id="1298" r:id="rId6"/>
    <p:sldId id="262" r:id="rId7"/>
    <p:sldId id="1413" r:id="rId8"/>
    <p:sldId id="263" r:id="rId9"/>
    <p:sldId id="264" r:id="rId10"/>
    <p:sldId id="1302" r:id="rId11"/>
    <p:sldId id="265" r:id="rId12"/>
    <p:sldId id="267" r:id="rId13"/>
    <p:sldId id="1299" r:id="rId14"/>
    <p:sldId id="269" r:id="rId15"/>
    <p:sldId id="270" r:id="rId16"/>
    <p:sldId id="299" r:id="rId17"/>
    <p:sldId id="1411" r:id="rId18"/>
    <p:sldId id="272" r:id="rId19"/>
    <p:sldId id="273" r:id="rId20"/>
    <p:sldId id="274" r:id="rId21"/>
    <p:sldId id="1300" r:id="rId22"/>
    <p:sldId id="301" r:id="rId23"/>
    <p:sldId id="277" r:id="rId24"/>
    <p:sldId id="302" r:id="rId25"/>
    <p:sldId id="278" r:id="rId26"/>
    <p:sldId id="304" r:id="rId27"/>
    <p:sldId id="279" r:id="rId28"/>
    <p:sldId id="280" r:id="rId29"/>
    <p:sldId id="281" r:id="rId30"/>
    <p:sldId id="282" r:id="rId31"/>
    <p:sldId id="284" r:id="rId32"/>
    <p:sldId id="285" r:id="rId33"/>
    <p:sldId id="286" r:id="rId34"/>
    <p:sldId id="283" r:id="rId35"/>
    <p:sldId id="287" r:id="rId36"/>
    <p:sldId id="1415" r:id="rId37"/>
    <p:sldId id="288" r:id="rId38"/>
    <p:sldId id="289" r:id="rId39"/>
    <p:sldId id="290" r:id="rId40"/>
    <p:sldId id="300" r:id="rId41"/>
    <p:sldId id="1301" r:id="rId42"/>
    <p:sldId id="1407" r:id="rId43"/>
    <p:sldId id="1408" r:id="rId44"/>
    <p:sldId id="1409" r:id="rId45"/>
    <p:sldId id="303" r:id="rId46"/>
    <p:sldId id="295" r:id="rId47"/>
    <p:sldId id="297" r:id="rId48"/>
    <p:sldId id="298"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Montserrat" panose="00000500000000000000" pitchFamily="2" charset="0"/>
      <p:regular r:id="rId55"/>
      <p:bold r:id="rId56"/>
      <p:italic r:id="rId57"/>
      <p:boldItalic r:id="rId58"/>
    </p:embeddedFont>
    <p:embeddedFont>
      <p:font typeface="Noto Sans" panose="020B050204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pos="7219">
          <p15:clr>
            <a:srgbClr val="A4A3A4"/>
          </p15:clr>
        </p15:guide>
        <p15:guide id="3" orient="horz" pos="3906">
          <p15:clr>
            <a:srgbClr val="A4A3A4"/>
          </p15:clr>
        </p15:guide>
        <p15:guide id="4" pos="461">
          <p15:clr>
            <a:srgbClr val="A4A3A4"/>
          </p15:clr>
        </p15:guide>
        <p15:guide id="5" orient="horz" pos="50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gy7p4pB3ibIykCyoGxZaiFk/NNC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98E"/>
    <a:srgbClr val="D41A6A"/>
    <a:srgbClr val="E52B7B"/>
    <a:srgbClr val="FE00BB"/>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4" autoAdjust="0"/>
    <p:restoredTop sz="94719"/>
  </p:normalViewPr>
  <p:slideViewPr>
    <p:cSldViewPr snapToGrid="0">
      <p:cViewPr varScale="1">
        <p:scale>
          <a:sx n="76" d="100"/>
          <a:sy n="76" d="100"/>
        </p:scale>
        <p:origin x="1013" y="58"/>
      </p:cViewPr>
      <p:guideLst>
        <p:guide pos="3840"/>
        <p:guide pos="7219"/>
        <p:guide orient="horz" pos="3906"/>
        <p:guide pos="461"/>
        <p:guide orient="horz" pos="50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0" name="Google Shape;2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1" name="Google Shape;3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3" name="Google Shape;33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7" name="Google Shape;37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3" name="Google Shape;3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80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E43794"/>
              </a:buClr>
              <a:buSzPts val="3200"/>
              <a:buNone/>
              <a:defRPr sz="32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body" idx="3"/>
          </p:nvPr>
        </p:nvSpPr>
        <p:spPr>
          <a:xfrm>
            <a:off x="1435986" y="1834272"/>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7"/>
          <p:cNvSpPr txBox="1">
            <a:spLocks noGrp="1"/>
          </p:cNvSpPr>
          <p:nvPr>
            <p:ph type="dt" idx="10"/>
          </p:nvPr>
        </p:nvSpPr>
        <p:spPr>
          <a:xfrm>
            <a:off x="838203" y="6356353"/>
            <a:ext cx="27432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ftr" idx="11"/>
          </p:nvPr>
        </p:nvSpPr>
        <p:spPr>
          <a:xfrm>
            <a:off x="4038601" y="6356353"/>
            <a:ext cx="41147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47"/>
          <p:cNvSpPr/>
          <p:nvPr/>
        </p:nvSpPr>
        <p:spPr>
          <a:xfrm rot="-5400000">
            <a:off x="6245069" y="918313"/>
            <a:ext cx="6856550" cy="5051565"/>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b="0" i="0" u="none" strike="noStrike" cap="none">
              <a:solidFill>
                <a:schemeClr val="lt1"/>
              </a:solidFill>
              <a:latin typeface="Calibri"/>
              <a:ea typeface="Calibri"/>
              <a:cs typeface="Calibri"/>
              <a:sym typeface="Calibri"/>
            </a:endParaRPr>
          </a:p>
        </p:txBody>
      </p:sp>
      <p:pic>
        <p:nvPicPr>
          <p:cNvPr id="33" name="Google Shape;33;p47" descr="Logo&#10;&#10;Description automatically generated"/>
          <p:cNvPicPr preferRelativeResize="0"/>
          <p:nvPr/>
        </p:nvPicPr>
        <p:blipFill rotWithShape="1">
          <a:blip r:embed="rId2">
            <a:alphaModFix/>
          </a:blip>
          <a:srcRect/>
          <a:stretch/>
        </p:blipFill>
        <p:spPr>
          <a:xfrm>
            <a:off x="9425716" y="3694831"/>
            <a:ext cx="2389841" cy="2182029"/>
          </a:xfrm>
          <a:prstGeom prst="rect">
            <a:avLst/>
          </a:prstGeom>
          <a:noFill/>
          <a:ln>
            <a:noFill/>
          </a:ln>
        </p:spPr>
      </p:pic>
      <p:sp>
        <p:nvSpPr>
          <p:cNvPr id="34" name="Google Shape;34;p47"/>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7"/>
          <p:cNvSpPr txBox="1">
            <a:spLocks noGrp="1"/>
          </p:cNvSpPr>
          <p:nvPr>
            <p:ph type="body" idx="5"/>
          </p:nvPr>
        </p:nvSpPr>
        <p:spPr>
          <a:xfrm>
            <a:off x="1435986" y="2728857"/>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47"/>
          <p:cNvCxnSpPr/>
          <p:nvPr/>
        </p:nvCxnSpPr>
        <p:spPr>
          <a:xfrm>
            <a:off x="420482" y="2585039"/>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37" name="Google Shape;37;p47"/>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7"/>
          <p:cNvSpPr txBox="1">
            <a:spLocks noGrp="1"/>
          </p:cNvSpPr>
          <p:nvPr>
            <p:ph type="body" idx="7"/>
          </p:nvPr>
        </p:nvSpPr>
        <p:spPr>
          <a:xfrm>
            <a:off x="1437922" y="3609976"/>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47"/>
          <p:cNvCxnSpPr/>
          <p:nvPr/>
        </p:nvCxnSpPr>
        <p:spPr>
          <a:xfrm>
            <a:off x="422418" y="3466158"/>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0" name="Google Shape;40;p47"/>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7"/>
          <p:cNvSpPr txBox="1">
            <a:spLocks noGrp="1"/>
          </p:cNvSpPr>
          <p:nvPr>
            <p:ph type="body" idx="9"/>
          </p:nvPr>
        </p:nvSpPr>
        <p:spPr>
          <a:xfrm>
            <a:off x="1435986" y="4504561"/>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 name="Google Shape;42;p47"/>
          <p:cNvCxnSpPr/>
          <p:nvPr/>
        </p:nvCxnSpPr>
        <p:spPr>
          <a:xfrm>
            <a:off x="420482" y="4360743"/>
            <a:ext cx="7093819" cy="0"/>
          </a:xfrm>
          <a:prstGeom prst="straightConnector1">
            <a:avLst/>
          </a:prstGeom>
          <a:noFill/>
          <a:ln w="19050" cap="flat" cmpd="sng">
            <a:solidFill>
              <a:srgbClr val="FBE000"/>
            </a:solidFill>
            <a:prstDash val="solid"/>
            <a:miter lim="800000"/>
            <a:headEnd type="none" w="sm" len="sm"/>
            <a:tailEnd type="none" w="sm" len="sm"/>
          </a:ln>
        </p:spPr>
      </p:cxnSp>
      <p:sp>
        <p:nvSpPr>
          <p:cNvPr id="43" name="Google Shape;43;p47"/>
          <p:cNvSpPr txBox="1">
            <a:spLocks noGrp="1"/>
          </p:cNvSpPr>
          <p:nvPr>
            <p:ph type="body" idx="13"/>
          </p:nvPr>
        </p:nvSpPr>
        <p:spPr>
          <a:xfrm>
            <a:off x="530560" y="5385680"/>
            <a:ext cx="558216" cy="67376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E43794"/>
              </a:buClr>
              <a:buSzPts val="2400"/>
              <a:buNone/>
              <a:defRPr sz="24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7"/>
          <p:cNvSpPr txBox="1">
            <a:spLocks noGrp="1"/>
          </p:cNvSpPr>
          <p:nvPr>
            <p:ph type="body" idx="14"/>
          </p:nvPr>
        </p:nvSpPr>
        <p:spPr>
          <a:xfrm>
            <a:off x="1437922" y="5385680"/>
            <a:ext cx="5885809" cy="67376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53"/>
              <a:buNone/>
              <a:defRPr sz="2053">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47"/>
          <p:cNvCxnSpPr/>
          <p:nvPr/>
        </p:nvCxnSpPr>
        <p:spPr>
          <a:xfrm>
            <a:off x="422418" y="5241862"/>
            <a:ext cx="7093819" cy="0"/>
          </a:xfrm>
          <a:prstGeom prst="straightConnector1">
            <a:avLst/>
          </a:prstGeom>
          <a:noFill/>
          <a:ln w="19050" cap="flat" cmpd="sng">
            <a:solidFill>
              <a:srgbClr val="FBE000"/>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8609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249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418035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46"/>
        <p:cNvGrpSpPr/>
        <p:nvPr/>
      </p:nvGrpSpPr>
      <p:grpSpPr>
        <a:xfrm>
          <a:off x="0" y="0"/>
          <a:ext cx="0" cy="0"/>
          <a:chOff x="0" y="0"/>
          <a:chExt cx="0" cy="0"/>
        </a:xfrm>
      </p:grpSpPr>
      <p:sp>
        <p:nvSpPr>
          <p:cNvPr id="47" name="Google Shape;47;p48"/>
          <p:cNvSpPr>
            <a:spLocks noGrp="1"/>
          </p:cNvSpPr>
          <p:nvPr>
            <p:ph type="pic" idx="2"/>
          </p:nvPr>
        </p:nvSpPr>
        <p:spPr>
          <a:xfrm>
            <a:off x="-1" y="1"/>
            <a:ext cx="12192000" cy="3136685"/>
          </a:xfrm>
          <a:prstGeom prst="rect">
            <a:avLst/>
          </a:prstGeom>
          <a:noFill/>
          <a:ln>
            <a:noFill/>
          </a:ln>
        </p:spPr>
      </p:sp>
      <p:sp>
        <p:nvSpPr>
          <p:cNvPr id="48" name="Google Shape;48;p48"/>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48"/>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ne Slide - Yelllow">
  <p:cSld name="Phone Slide - Yelllow">
    <p:spTree>
      <p:nvGrpSpPr>
        <p:cNvPr id="1" name="Shape 51"/>
        <p:cNvGrpSpPr/>
        <p:nvPr/>
      </p:nvGrpSpPr>
      <p:grpSpPr>
        <a:xfrm>
          <a:off x="0" y="0"/>
          <a:ext cx="0" cy="0"/>
          <a:chOff x="0" y="0"/>
          <a:chExt cx="0" cy="0"/>
        </a:xfrm>
      </p:grpSpPr>
      <p:sp>
        <p:nvSpPr>
          <p:cNvPr id="52" name="Google Shape;52;p49"/>
          <p:cNvSpPr/>
          <p:nvPr/>
        </p:nvSpPr>
        <p:spPr>
          <a:xfrm>
            <a:off x="6577123"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pic>
        <p:nvPicPr>
          <p:cNvPr id="53" name="Google Shape;53;p49"/>
          <p:cNvPicPr preferRelativeResize="0"/>
          <p:nvPr/>
        </p:nvPicPr>
        <p:blipFill rotWithShape="1">
          <a:blip r:embed="rId2">
            <a:alphaModFix/>
          </a:blip>
          <a:srcRect/>
          <a:stretch/>
        </p:blipFill>
        <p:spPr>
          <a:xfrm>
            <a:off x="6577123" y="1619604"/>
            <a:ext cx="4625130" cy="5238394"/>
          </a:xfrm>
          <a:custGeom>
            <a:avLst/>
            <a:gdLst/>
            <a:ahLst/>
            <a:cxnLst/>
            <a:rect l="l" t="t" r="r" b="b"/>
            <a:pathLst>
              <a:path w="4991918" h="5653816" extrusionOk="0">
                <a:moveTo>
                  <a:pt x="0" y="0"/>
                </a:moveTo>
                <a:lnTo>
                  <a:pt x="4991918" y="0"/>
                </a:lnTo>
                <a:lnTo>
                  <a:pt x="4991918" y="5653816"/>
                </a:lnTo>
                <a:lnTo>
                  <a:pt x="0" y="5653816"/>
                </a:lnTo>
                <a:close/>
              </a:path>
            </a:pathLst>
          </a:custGeom>
          <a:noFill/>
          <a:ln>
            <a:noFill/>
          </a:ln>
        </p:spPr>
      </p:pic>
      <p:sp>
        <p:nvSpPr>
          <p:cNvPr id="54" name="Google Shape;54;p49"/>
          <p:cNvSpPr>
            <a:spLocks noGrp="1"/>
          </p:cNvSpPr>
          <p:nvPr>
            <p:ph type="pic" idx="2"/>
          </p:nvPr>
        </p:nvSpPr>
        <p:spPr>
          <a:xfrm>
            <a:off x="7020057" y="3028280"/>
            <a:ext cx="3691822" cy="3829719"/>
          </a:xfrm>
          <a:prstGeom prst="rect">
            <a:avLst/>
          </a:prstGeom>
          <a:noFill/>
          <a:ln>
            <a:noFill/>
          </a:ln>
        </p:spPr>
      </p:sp>
      <p:sp>
        <p:nvSpPr>
          <p:cNvPr id="55" name="Google Shape;55;p49"/>
          <p:cNvSpPr txBox="1">
            <a:spLocks noGrp="1"/>
          </p:cNvSpPr>
          <p:nvPr>
            <p:ph type="body" idx="1"/>
          </p:nvPr>
        </p:nvSpPr>
        <p:spPr>
          <a:xfrm>
            <a:off x="481122" y="807487"/>
            <a:ext cx="561487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9"/>
          <p:cNvSpPr txBox="1">
            <a:spLocks noGrp="1"/>
          </p:cNvSpPr>
          <p:nvPr>
            <p:ph type="body" idx="3"/>
          </p:nvPr>
        </p:nvSpPr>
        <p:spPr>
          <a:xfrm>
            <a:off x="481124" y="1580692"/>
            <a:ext cx="5614877"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Slide ">
  <p:cSld name="One Column Slide ">
    <p:spTree>
      <p:nvGrpSpPr>
        <p:cNvPr id="1" name="Shape 57"/>
        <p:cNvGrpSpPr/>
        <p:nvPr/>
      </p:nvGrpSpPr>
      <p:grpSpPr>
        <a:xfrm>
          <a:off x="0" y="0"/>
          <a:ext cx="0" cy="0"/>
          <a:chOff x="0" y="0"/>
          <a:chExt cx="0" cy="0"/>
        </a:xfrm>
      </p:grpSpPr>
      <p:sp>
        <p:nvSpPr>
          <p:cNvPr id="58" name="Google Shape;58;p5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50"/>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60" name="Google Shape;60;p50"/>
          <p:cNvSpPr txBox="1">
            <a:spLocks noGrp="1"/>
          </p:cNvSpPr>
          <p:nvPr>
            <p:ph type="body" idx="1"/>
          </p:nvPr>
        </p:nvSpPr>
        <p:spPr>
          <a:xfrm>
            <a:off x="465666" y="1247754"/>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0"/>
          <p:cNvSpPr txBox="1">
            <a:spLocks noGrp="1"/>
          </p:cNvSpPr>
          <p:nvPr>
            <p:ph type="body" idx="2"/>
          </p:nvPr>
        </p:nvSpPr>
        <p:spPr>
          <a:xfrm>
            <a:off x="465668" y="2020959"/>
            <a:ext cx="11260666" cy="41089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50"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Slide ">
  <p:cSld name="Two Column Slide ">
    <p:spTree>
      <p:nvGrpSpPr>
        <p:cNvPr id="1" name="Shape 63"/>
        <p:cNvGrpSpPr/>
        <p:nvPr/>
      </p:nvGrpSpPr>
      <p:grpSpPr>
        <a:xfrm>
          <a:off x="0" y="0"/>
          <a:ext cx="0" cy="0"/>
          <a:chOff x="0" y="0"/>
          <a:chExt cx="0" cy="0"/>
        </a:xfrm>
      </p:grpSpPr>
      <p:sp>
        <p:nvSpPr>
          <p:cNvPr id="64" name="Google Shape;64;p5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5" name="Google Shape;65;p51"/>
          <p:cNvSpPr/>
          <p:nvPr/>
        </p:nvSpPr>
        <p:spPr>
          <a:xfrm>
            <a:off x="-1" y="0"/>
            <a:ext cx="12192000"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pic>
        <p:nvPicPr>
          <p:cNvPr id="66" name="Google Shape;66;p51" descr="Logo&#10;&#10;Description automatically generated"/>
          <p:cNvPicPr preferRelativeResize="0"/>
          <p:nvPr/>
        </p:nvPicPr>
        <p:blipFill rotWithShape="1">
          <a:blip r:embed="rId2">
            <a:alphaModFix/>
          </a:blip>
          <a:srcRect l="25070" r="24004" b="52268"/>
          <a:stretch/>
        </p:blipFill>
        <p:spPr>
          <a:xfrm>
            <a:off x="11184467" y="94861"/>
            <a:ext cx="685800" cy="586897"/>
          </a:xfrm>
          <a:prstGeom prst="rect">
            <a:avLst/>
          </a:prstGeom>
          <a:noFill/>
          <a:ln>
            <a:noFill/>
          </a:ln>
        </p:spPr>
      </p:pic>
      <p:sp>
        <p:nvSpPr>
          <p:cNvPr id="67" name="Google Shape;67;p51"/>
          <p:cNvSpPr txBox="1">
            <a:spLocks noGrp="1"/>
          </p:cNvSpPr>
          <p:nvPr>
            <p:ph type="body" idx="1"/>
          </p:nvPr>
        </p:nvSpPr>
        <p:spPr>
          <a:xfrm>
            <a:off x="465666" y="1264687"/>
            <a:ext cx="11260668"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1"/>
          <p:cNvSpPr txBox="1">
            <a:spLocks noGrp="1"/>
          </p:cNvSpPr>
          <p:nvPr>
            <p:ph type="body" idx="2"/>
          </p:nvPr>
        </p:nvSpPr>
        <p:spPr>
          <a:xfrm>
            <a:off x="465668" y="2170587"/>
            <a:ext cx="11260666" cy="410890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69"/>
        <p:cNvGrpSpPr/>
        <p:nvPr/>
      </p:nvGrpSpPr>
      <p:grpSpPr>
        <a:xfrm>
          <a:off x="0" y="0"/>
          <a:ext cx="0" cy="0"/>
          <a:chOff x="0" y="0"/>
          <a:chExt cx="0" cy="0"/>
        </a:xfrm>
      </p:grpSpPr>
      <p:sp>
        <p:nvSpPr>
          <p:cNvPr id="70" name="Google Shape;70;p52"/>
          <p:cNvSpPr/>
          <p:nvPr/>
        </p:nvSpPr>
        <p:spPr>
          <a:xfrm flipH="1">
            <a:off x="0" y="0"/>
            <a:ext cx="5614877" cy="6858000"/>
          </a:xfrm>
          <a:custGeom>
            <a:avLst/>
            <a:gdLst/>
            <a:ahLst/>
            <a:cxnLst/>
            <a:rect l="l" t="t" r="r" b="b"/>
            <a:pathLst>
              <a:path w="3580946" h="10907713" extrusionOk="0">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1" name="Google Shape;71;p52"/>
          <p:cNvSpPr txBox="1">
            <a:spLocks noGrp="1"/>
          </p:cNvSpPr>
          <p:nvPr>
            <p:ph type="body" idx="1"/>
          </p:nvPr>
        </p:nvSpPr>
        <p:spPr>
          <a:xfrm>
            <a:off x="6381835" y="761961"/>
            <a:ext cx="5339109" cy="6315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body" idx="2"/>
          </p:nvPr>
        </p:nvSpPr>
        <p:spPr>
          <a:xfrm>
            <a:off x="6381838" y="1535166"/>
            <a:ext cx="5339108" cy="46827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52"/>
          <p:cNvPicPr preferRelativeResize="0"/>
          <p:nvPr/>
        </p:nvPicPr>
        <p:blipFill rotWithShape="1">
          <a:blip r:embed="rId2">
            <a:alphaModFix/>
          </a:blip>
          <a:srcRect b="8549"/>
          <a:stretch/>
        </p:blipFill>
        <p:spPr>
          <a:xfrm>
            <a:off x="1102425" y="1054225"/>
            <a:ext cx="4761625" cy="5803775"/>
          </a:xfrm>
          <a:custGeom>
            <a:avLst/>
            <a:gdLst/>
            <a:ahLst/>
            <a:cxnLst/>
            <a:rect l="l" t="t" r="r" b="b"/>
            <a:pathLst>
              <a:path w="3809685" h="4643489" extrusionOk="0">
                <a:moveTo>
                  <a:pt x="0" y="0"/>
                </a:moveTo>
                <a:lnTo>
                  <a:pt x="3809685" y="0"/>
                </a:lnTo>
                <a:lnTo>
                  <a:pt x="3809685" y="4643489"/>
                </a:lnTo>
                <a:lnTo>
                  <a:pt x="0" y="4643489"/>
                </a:lnTo>
                <a:close/>
              </a:path>
            </a:pathLst>
          </a:custGeom>
          <a:noFill/>
          <a:ln>
            <a:noFill/>
          </a:ln>
        </p:spPr>
      </p:pic>
      <p:sp>
        <p:nvSpPr>
          <p:cNvPr id="74" name="Google Shape;74;p52"/>
          <p:cNvSpPr>
            <a:spLocks noGrp="1"/>
          </p:cNvSpPr>
          <p:nvPr>
            <p:ph type="pic" idx="3"/>
          </p:nvPr>
        </p:nvSpPr>
        <p:spPr>
          <a:xfrm>
            <a:off x="1493398" y="1538952"/>
            <a:ext cx="4106403" cy="5297620"/>
          </a:xfrm>
          <a:prstGeom prst="rect">
            <a:avLst/>
          </a:prstGeom>
          <a:noFill/>
          <a:ln>
            <a:noFill/>
          </a:ln>
        </p:spPr>
      </p:sp>
      <p:sp>
        <p:nvSpPr>
          <p:cNvPr id="75" name="Google Shape;75;p52"/>
          <p:cNvSpPr/>
          <p:nvPr/>
        </p:nvSpPr>
        <p:spPr>
          <a:xfrm>
            <a:off x="2260356" y="5548861"/>
            <a:ext cx="2556720" cy="541171"/>
          </a:xfrm>
          <a:prstGeom prst="rect">
            <a:avLst/>
          </a:prstGeom>
          <a:solidFill>
            <a:srgbClr val="E43794"/>
          </a:solidFill>
          <a:ln>
            <a:noFill/>
          </a:ln>
        </p:spPr>
        <p:txBody>
          <a:bodyPr spcFirstLastPara="1" wrap="square" lIns="145425" tIns="72700" rIns="145425" bIns="72700" anchor="t" anchorCtr="0">
            <a:noAutofit/>
          </a:bodyPr>
          <a:lstStyle/>
          <a:p>
            <a:pPr marL="0" marR="0" lvl="0" indent="0" algn="ctr" rtl="0">
              <a:spcBef>
                <a:spcPts val="0"/>
              </a:spcBef>
              <a:spcAft>
                <a:spcPts val="0"/>
              </a:spcAft>
              <a:buNone/>
            </a:pPr>
            <a:endParaRPr sz="4294">
              <a:solidFill>
                <a:schemeClr val="dk1"/>
              </a:solidFill>
              <a:latin typeface="Calibri"/>
              <a:ea typeface="Calibri"/>
              <a:cs typeface="Calibri"/>
              <a:sym typeface="Calibri"/>
            </a:endParaRPr>
          </a:p>
        </p:txBody>
      </p:sp>
      <p:sp>
        <p:nvSpPr>
          <p:cNvPr id="76" name="Google Shape;76;p52"/>
          <p:cNvSpPr txBox="1">
            <a:spLocks noGrp="1"/>
          </p:cNvSpPr>
          <p:nvPr>
            <p:ph type="body" idx="4"/>
          </p:nvPr>
        </p:nvSpPr>
        <p:spPr>
          <a:xfrm>
            <a:off x="1069978" y="5644074"/>
            <a:ext cx="4826517" cy="44535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2000"/>
              <a:buNone/>
              <a:defRPr sz="2000" b="1" i="0">
                <a:solidFill>
                  <a:schemeClr val="lt1"/>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with logo">
  <p:cSld name="Photo Slide with logo">
    <p:spTree>
      <p:nvGrpSpPr>
        <p:cNvPr id="1" name="Shape 77"/>
        <p:cNvGrpSpPr/>
        <p:nvPr/>
      </p:nvGrpSpPr>
      <p:grpSpPr>
        <a:xfrm>
          <a:off x="0" y="0"/>
          <a:ext cx="0" cy="0"/>
          <a:chOff x="0" y="0"/>
          <a:chExt cx="0" cy="0"/>
        </a:xfrm>
      </p:grpSpPr>
      <p:sp>
        <p:nvSpPr>
          <p:cNvPr id="78" name="Google Shape;78;p53"/>
          <p:cNvSpPr/>
          <p:nvPr/>
        </p:nvSpPr>
        <p:spPr>
          <a:xfrm>
            <a:off x="0" y="1837056"/>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79" name="Google Shape;79;p53"/>
          <p:cNvSpPr/>
          <p:nvPr/>
        </p:nvSpPr>
        <p:spPr>
          <a:xfrm>
            <a:off x="2" y="2285999"/>
            <a:ext cx="12192000" cy="4571999"/>
          </a:xfrm>
          <a:custGeom>
            <a:avLst/>
            <a:gdLst/>
            <a:ahLst/>
            <a:cxnLst/>
            <a:rect l="l" t="t" r="r" b="b"/>
            <a:pathLst>
              <a:path w="7775575" h="7985044" extrusionOk="0">
                <a:moveTo>
                  <a:pt x="7775575" y="0"/>
                </a:moveTo>
                <a:lnTo>
                  <a:pt x="7775575" y="2286116"/>
                </a:lnTo>
                <a:lnTo>
                  <a:pt x="3591296" y="7985044"/>
                </a:lnTo>
                <a:lnTo>
                  <a:pt x="0" y="7985044"/>
                </a:lnTo>
                <a:lnTo>
                  <a:pt x="0" y="3577812"/>
                </a:lnTo>
                <a:close/>
              </a:path>
            </a:pathLst>
          </a:custGeom>
          <a:solidFill>
            <a:srgbClr val="E43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32">
              <a:solidFill>
                <a:schemeClr val="lt1"/>
              </a:solidFill>
              <a:latin typeface="Calibri"/>
              <a:ea typeface="Calibri"/>
              <a:cs typeface="Calibri"/>
              <a:sym typeface="Calibri"/>
            </a:endParaRPr>
          </a:p>
        </p:txBody>
      </p:sp>
      <p:sp>
        <p:nvSpPr>
          <p:cNvPr id="80" name="Google Shape;80;p53"/>
          <p:cNvSpPr>
            <a:spLocks noGrp="1"/>
          </p:cNvSpPr>
          <p:nvPr>
            <p:ph type="pic" idx="2"/>
          </p:nvPr>
        </p:nvSpPr>
        <p:spPr>
          <a:xfrm>
            <a:off x="-2" y="11714"/>
            <a:ext cx="12191998" cy="6246227"/>
          </a:xfrm>
          <a:prstGeom prst="rect">
            <a:avLst/>
          </a:prstGeom>
          <a:noFill/>
          <a:ln>
            <a:noFill/>
          </a:ln>
        </p:spPr>
      </p:sp>
      <p:sp>
        <p:nvSpPr>
          <p:cNvPr id="81" name="Google Shape;81;p5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53"/>
          <p:cNvSpPr txBox="1">
            <a:spLocks noGrp="1"/>
          </p:cNvSpPr>
          <p:nvPr>
            <p:ph type="body" idx="1"/>
          </p:nvPr>
        </p:nvSpPr>
        <p:spPr>
          <a:xfrm>
            <a:off x="4838095" y="388754"/>
            <a:ext cx="3350570" cy="4453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3"/>
          <p:cNvSpPr txBox="1">
            <a:spLocks noGrp="1"/>
          </p:cNvSpPr>
          <p:nvPr>
            <p:ph type="body" idx="3"/>
          </p:nvPr>
        </p:nvSpPr>
        <p:spPr>
          <a:xfrm>
            <a:off x="4838095" y="1014676"/>
            <a:ext cx="6863977" cy="1119578"/>
          </a:xfrm>
          <a:prstGeom prst="rect">
            <a:avLst/>
          </a:prstGeom>
          <a:noFill/>
          <a:ln>
            <a:noFill/>
          </a:ln>
        </p:spPr>
        <p:txBody>
          <a:bodyPr spcFirstLastPara="1" wrap="square" lIns="91425" tIns="45700" rIns="91425" bIns="45700" anchor="t" anchorCtr="0">
            <a:noAutofit/>
          </a:bodyPr>
          <a:lstStyle>
            <a:lvl1pPr marL="457200" lvl="0" indent="-228600" algn="just">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4" name="Google Shape;84;p53" descr="Logo&#10;&#10;Description automatically generated"/>
          <p:cNvPicPr preferRelativeResize="0"/>
          <p:nvPr/>
        </p:nvPicPr>
        <p:blipFill rotWithShape="1">
          <a:blip r:embed="rId2">
            <a:alphaModFix/>
          </a:blip>
          <a:srcRect/>
          <a:stretch/>
        </p:blipFill>
        <p:spPr>
          <a:xfrm>
            <a:off x="264458" y="4317283"/>
            <a:ext cx="2389841" cy="21820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85"/>
        <p:cNvGrpSpPr/>
        <p:nvPr/>
      </p:nvGrpSpPr>
      <p:grpSpPr>
        <a:xfrm>
          <a:off x="0" y="0"/>
          <a:ext cx="0" cy="0"/>
          <a:chOff x="0" y="0"/>
          <a:chExt cx="0" cy="0"/>
        </a:xfrm>
      </p:grpSpPr>
      <p:sp>
        <p:nvSpPr>
          <p:cNvPr id="86" name="Google Shape;86;p54"/>
          <p:cNvSpPr>
            <a:spLocks noGrp="1"/>
          </p:cNvSpPr>
          <p:nvPr>
            <p:ph type="pic" idx="2"/>
          </p:nvPr>
        </p:nvSpPr>
        <p:spPr>
          <a:xfrm>
            <a:off x="0" y="1"/>
            <a:ext cx="12192002" cy="3429000"/>
          </a:xfrm>
          <a:prstGeom prst="rect">
            <a:avLst/>
          </a:prstGeom>
          <a:noFill/>
          <a:ln>
            <a:noFill/>
          </a:ln>
        </p:spPr>
      </p:sp>
      <p:sp>
        <p:nvSpPr>
          <p:cNvPr id="87" name="Google Shape;87;p5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54"/>
          <p:cNvSpPr txBox="1">
            <a:spLocks noGrp="1"/>
          </p:cNvSpPr>
          <p:nvPr>
            <p:ph type="body" idx="1"/>
          </p:nvPr>
        </p:nvSpPr>
        <p:spPr>
          <a:xfrm>
            <a:off x="-1" y="3635354"/>
            <a:ext cx="12192002" cy="63152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E43794"/>
              </a:buClr>
              <a:buSzPts val="3600"/>
              <a:buNone/>
              <a:defRPr sz="3600" b="1" i="0">
                <a:solidFill>
                  <a:srgbClr val="E43794"/>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4"/>
          <p:cNvSpPr txBox="1">
            <a:spLocks noGrp="1"/>
          </p:cNvSpPr>
          <p:nvPr>
            <p:ph type="body" idx="3"/>
          </p:nvPr>
        </p:nvSpPr>
        <p:spPr>
          <a:xfrm>
            <a:off x="0" y="4398523"/>
            <a:ext cx="12192000" cy="166361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rgbClr val="7F7F7F"/>
              </a:buClr>
              <a:buSzPts val="2400"/>
              <a:buNone/>
              <a:defRPr sz="2400" b="0" i="0">
                <a:solidFill>
                  <a:srgbClr val="7F7F7F"/>
                </a:solidFill>
                <a:latin typeface="Avenir"/>
                <a:ea typeface="Avenir"/>
                <a:cs typeface="Avenir"/>
                <a:sym typeface="Avenir"/>
              </a:defRPr>
            </a:lvl1pPr>
            <a:lvl2pPr marL="914400" lvl="1"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2012"/>
              <a:buNone/>
              <a:defRPr sz="2012">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43680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cutt.ly/0nJdZA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pexels.com/photo/young-positive-lady-showing-photos-on-smartphone-to-senior-man-while-sitting-at-laptop-3823542/?utm_content=attributionCopyText&amp;utm_medium=referral&amp;utm_source=pexels" TargetMode="External"/><Relationship Id="rId5" Type="http://schemas.openxmlformats.org/officeDocument/2006/relationships/hyperlink" Target="https://www.pexels.com/@olly?utm_content=attributionCopyText&amp;utm_medium=referral&amp;utm_source=pexels" TargetMode="Externa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clevelandart.org/artlens-gallery"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globalwebindex.com/hubfs/Downloads/Millennials_Report_2019.pdf?utm_campaign=Millennials%20report%202019&amp;utm_source=hs_automation&amp;utm_medium=email&amp;utm_content=73381864&amp;_hsmi=7338186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forartsake.co.uk/abby_bird/"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www.pexels.com/photo/photo-of-woman-wearing-turtleneck-top-2777898/?utm_content=attributionCopyText&amp;utm_medium=referral&amp;utm_source=pexels" TargetMode="External"/><Relationship Id="rId4" Type="http://schemas.openxmlformats.org/officeDocument/2006/relationships/hyperlink" Target="https://www.pexels.com/@alipazani?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pexels.com/photo/person-holding-iphone-showing-social-networks-folder-607812/?utm_content=attributionCopyText&amp;utm_medium=referral&amp;utm_source=pexels" TargetMode="External"/><Relationship Id="rId4" Type="http://schemas.openxmlformats.org/officeDocument/2006/relationships/hyperlink" Target="https://www.pexels.com/@tracy-le-blanc-67789?utm_content=attributionCopyText&amp;utm_medium=referral&amp;utm_source=pexel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culturehive.co.uk/resources/how-a-local-museum-used-data-and-insights-to-develop-a-focused-digital-content-pla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pexels.com/photo/letters-on-wooden-cubes-6732757/?utm_content=attributionCopyText&amp;utm_medium=referral&amp;utm_source=pexels" TargetMode="External"/><Relationship Id="rId5" Type="http://schemas.openxmlformats.org/officeDocument/2006/relationships/hyperlink" Target="https://www.pexels.com/@ann-h-45017?utm_content=attributionCopyText&amp;utm_medium=referral&amp;utm_source=pexels" TargetMode="Externa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hyperlink" Target="https://aim-museums.co.uk/wp-content/uploads/2020/04/Understanding-Your-Audiences-2020-1.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buffer.com/library/social-media-analytics-tools/" TargetMode="External"/><Relationship Id="rId2" Type="http://schemas.openxmlformats.org/officeDocument/2006/relationships/image" Target="../media/image25.jpg"/><Relationship Id="rId1" Type="http://schemas.openxmlformats.org/officeDocument/2006/relationships/slideLayout" Target="../slideLayouts/slideLayout3.xml"/><Relationship Id="rId6" Type="http://schemas.openxmlformats.org/officeDocument/2006/relationships/hyperlink" Target="https://www.pexels.com/photo/black-samsung-tablet-computer-106344/?utm_content=attributionCopyText&amp;utm_medium=referral&amp;utm_source=pexels" TargetMode="External"/><Relationship Id="rId5" Type="http://schemas.openxmlformats.org/officeDocument/2006/relationships/hyperlink" Target="https://www.pexels.com/@wdnet?utm_content=attributionCopyText&amp;utm_medium=referral&amp;utm_source=pexels" TargetMode="External"/><Relationship Id="rId4" Type="http://schemas.openxmlformats.org/officeDocument/2006/relationships/hyperlink" Target="https://buffer.com/resources/social-media-aud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pexels.com/photo/man-holding-a-megaphone-385125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exels.com/@ds-stories?utm_content=attributionCopyText&amp;utm_medium=referral&amp;utm_source=pexels" TargetMode="External"/><Relationship Id="rId2" Type="http://schemas.openxmlformats.org/officeDocument/2006/relationships/hyperlink" Target="https://www.transcendstrategic.com/blog/2019/10/28/personas-and-designing-the-ideal-museum-experience" TargetMode="Externa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hyperlink" Target="https://www.pexels.com/photo/a-few-pieces-of-post-its-in-assorted-colors-stuck-on-a-white-wall-6991352/?utm_content=attributionCopyText&amp;utm_medium=referral&amp;utm_source=pexe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www.youtube.com/watch?v=DvV7ZcRVQ4g" TargetMode="External"/><Relationship Id="rId4" Type="http://schemas.openxmlformats.org/officeDocument/2006/relationships/hyperlink" Target="https://www.revelx.co/canvases/persona-canva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pexels.com/photo/photo-of-a-man-sitting-under-the-tree-737586/?utm_content=attributionCopyText&amp;utm_medium=referral&amp;utm_source=pexels" TargetMode="External"/><Relationship Id="rId4" Type="http://schemas.openxmlformats.org/officeDocument/2006/relationships/hyperlink" Target="https://www.pexels.com/@samsilitongajr?utm_content=attributionCopyText&amp;utm_medium=referral&amp;utm_source=pexel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pexels.com/photo/brain-inscription-on-container-on-head-of-faceless-woman-7203724/?utm_content=attributionCopyText&amp;utm_medium=referral&amp;utm_source=pexels" TargetMode="External"/><Relationship Id="rId5" Type="http://schemas.openxmlformats.org/officeDocument/2006/relationships/hyperlink" Target="https://www.pexels.com/@shvets-production?utm_content=attributionCopyText&amp;utm_medium=referral&amp;utm_source=pexels" TargetMode="External"/><Relationship Id="rId4" Type="http://schemas.openxmlformats.org/officeDocument/2006/relationships/hyperlink" Target="https://www.uxbooth.com/articles/empathy-mapping-a-guide-to-getting-inside-a-users-hea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pexels.com/photo/people-taking-picture-of-a-painting-of-mona-lisa-with-face-mask-395798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www.pexels.com/photo/photo-of-a-man-sitting-in-front-of-a-camera-2531552/?utm_content=attributionCopyText&amp;utm_medium=referral&amp;utm_source=pexels" TargetMode="External"/><Relationship Id="rId4" Type="http://schemas.openxmlformats.org/officeDocument/2006/relationships/hyperlink" Target="https://www.pexels.com/@rodrigo-souza-1275988?utm_content=attributionCopyText&amp;utm_medium=referral&amp;utm_source=pexe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pexels.com/photo/question-marks-on-paper-crafts-5428833/?utm_content=attributionCopyText&amp;utm_medium=referral&amp;utm_source=pexels" TargetMode="External"/><Relationship Id="rId4" Type="http://schemas.openxmlformats.org/officeDocument/2006/relationships/hyperlink" Target="https://www.pexels.com/@olyakobruseva?utm_content=attributionCopyText&amp;utm_medium=referral&amp;utm_source=pexe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youtube.com/watch?v=9HwpR3Njq00" TargetMode="External"/><Relationship Id="rId4" Type="http://schemas.openxmlformats.org/officeDocument/2006/relationships/hyperlink" Target="https://cultureconnectme.com/practicum-vo-1-empathy-map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heartofthecustomer.com/customer-experience-journey-map-the-top-10-requirements/"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Photo%20by%20Monstera:%20https:/www.pexels.com/photo/kids-worksheet-with-solved-maze-placed-on-table-with-pen-735286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engagingplaces.files.wordpress.com/2013/09/journey-mapping-for-arts-organisations-free.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olina-zimmerman?utm_content=attributionCopyText&amp;utm_medium=referral&amp;utm_source=pexels" TargetMode="External"/><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hyperlink" Target="https://www.pexels.com/photo/notes-on-board-3782236/?utm_content=attributionCopyText&amp;utm_medium=referral&amp;utm_source=pexel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insitesproject.eu/" TargetMode="External"/><Relationship Id="rId2" Type="http://schemas.openxmlformats.org/officeDocument/2006/relationships/hyperlink" Target="https://story-trails.com/" TargetMode="Externa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0.xml"/><Relationship Id="rId4" Type="http://schemas.openxmlformats.org/officeDocument/2006/relationships/hyperlink" Target="https://twitter.com/TheMER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levelandart.org/artlens-gallery/artlens-app" TargetMode="External"/><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audienceofthefuture.live/wp-content/uploads/2020/07/Audience-of-the-Future_The-Immersive-Journey-Report_July-2020.pdf" TargetMode="External"/><Relationship Id="rId5" Type="http://schemas.openxmlformats.org/officeDocument/2006/relationships/hyperlink" Target="https://blog.museunacional.cat/en/visitor-journey-mapping-walking-in-our-visitors-shoes/"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trends.google.com/trends/" TargetMode="External"/><Relationship Id="rId7" Type="http://schemas.openxmlformats.org/officeDocument/2006/relationships/hyperlink" Target="https://www.facebook.com/business/insights/tools/audience-insight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hyperlink" Target="https://analytics.google.com/analytics/web/" TargetMode="Externa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hyperlink" Target="https://www.culturehive.co.uk/resources/culture-in-lockdown-part-1-we-can-do-digital-can-we-do-strategy/" TargetMode="External"/><Relationship Id="rId3" Type="http://schemas.openxmlformats.org/officeDocument/2006/relationships/hyperlink" Target="https://cutt.ly/DQnUvg1" TargetMode="External"/><Relationship Id="rId7" Type="http://schemas.openxmlformats.org/officeDocument/2006/relationships/hyperlink" Target="https://cutt.ly/LnJdLqp" TargetMode="External"/><Relationship Id="rId12" Type="http://schemas.openxmlformats.org/officeDocument/2006/relationships/hyperlink" Target="https://cutt.ly/SQnJZ2c"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cultureconnectme.com/practicum-vo-1-empathy-maps/" TargetMode="External"/><Relationship Id="rId11" Type="http://schemas.openxmlformats.org/officeDocument/2006/relationships/hyperlink" Target="https://cutt.ly/7QnKH16" TargetMode="External"/><Relationship Id="rId5" Type="http://schemas.openxmlformats.org/officeDocument/2006/relationships/hyperlink" Target="https://cutt.ly/RnJdJve" TargetMode="External"/><Relationship Id="rId10" Type="http://schemas.openxmlformats.org/officeDocument/2006/relationships/hyperlink" Target="https://cutt.ly/0nJdZAP" TargetMode="External"/><Relationship Id="rId4" Type="http://schemas.openxmlformats.org/officeDocument/2006/relationships/hyperlink" Target="https://cutt.ly/snJdFZa" TargetMode="External"/><Relationship Id="rId9" Type="http://schemas.openxmlformats.org/officeDocument/2006/relationships/hyperlink" Target="https://cutt.ly/EQnKSN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theaudienceagency.org/resources/guide-segmentation-made-simpl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pexels.com/photo/bird-s-eye-view-of-group-of-people-1299086/?utm_content=attributionCopyText&amp;utm_medium=referral&amp;utm_source=pexels" TargetMode="External"/><Relationship Id="rId5" Type="http://schemas.openxmlformats.org/officeDocument/2006/relationships/hyperlink" Target="https://www.pexels.com/@san-fermin-pamplona-549332?utm_content=attributionCopyText&amp;utm_medium=referral&amp;utm_source=pexels"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hyperlink" Target="https://www.transcendstrategic.com/blog/2019/10/28/personas-and-designing-the-ideal-museum-experienc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31298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Module 4</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5103167"/>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lvl="0">
              <a:lnSpc>
                <a:spcPct val="90000"/>
              </a:lnSpc>
              <a:spcBef>
                <a:spcPts val="850"/>
              </a:spcBef>
              <a:buClr>
                <a:schemeClr val="lt1"/>
              </a:buClr>
              <a:buSzPts val="4800"/>
            </a:pPr>
            <a:r>
              <a:rPr lang="en-GB" sz="4000" b="1" dirty="0">
                <a:solidFill>
                  <a:schemeClr val="lt1"/>
                </a:solidFill>
                <a:latin typeface="Avenir"/>
                <a:ea typeface="Avenir"/>
                <a:cs typeface="Avenir"/>
                <a:sym typeface="Avenir"/>
              </a:rPr>
              <a:t>Understanding Immersive Tourism Audiences</a:t>
            </a:r>
            <a:endParaRPr lang="en-GB" sz="4000" dirty="0">
              <a:solidFill>
                <a:schemeClr val="lt1"/>
              </a:solidFill>
              <a:latin typeface="Avenir"/>
              <a:ea typeface="Avenir"/>
              <a:cs typeface="Avenir"/>
              <a:sym typeface="Avenir"/>
            </a:endParaRPr>
          </a:p>
        </p:txBody>
      </p:sp>
      <p:sp>
        <p:nvSpPr>
          <p:cNvPr id="2" name="CasellaDiTesto 1">
            <a:extLst>
              <a:ext uri="{FF2B5EF4-FFF2-40B4-BE49-F238E27FC236}">
                <a16:creationId xmlns:a16="http://schemas.microsoft.com/office/drawing/2014/main" id="{AC0A3469-BFB1-2E4D-A3DA-4A7D1620831A}"/>
              </a:ext>
            </a:extLst>
          </p:cNvPr>
          <p:cNvSpPr txBox="1"/>
          <p:nvPr/>
        </p:nvSpPr>
        <p:spPr>
          <a:xfrm>
            <a:off x="3364992" y="6339840"/>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1;p9">
            <a:extLst>
              <a:ext uri="{FF2B5EF4-FFF2-40B4-BE49-F238E27FC236}">
                <a16:creationId xmlns:a16="http://schemas.microsoft.com/office/drawing/2014/main" id="{DFB394DE-7D59-4B95-AB39-110BD7D76FA1}"/>
              </a:ext>
            </a:extLst>
          </p:cNvPr>
          <p:cNvSpPr txBox="1">
            <a:spLocks noGrp="1"/>
          </p:cNvSpPr>
          <p:nvPr>
            <p:ph type="body" idx="2"/>
          </p:nvPr>
        </p:nvSpPr>
        <p:spPr>
          <a:xfrm>
            <a:off x="464081" y="902369"/>
            <a:ext cx="8727935" cy="5955631"/>
          </a:xfrm>
          <a:prstGeom prst="rect">
            <a:avLst/>
          </a:prstGeom>
          <a:noFill/>
          <a:ln>
            <a:noFill/>
          </a:ln>
        </p:spPr>
        <p:txBody>
          <a:bodyPr spcFirstLastPara="1" wrap="square" lIns="91425" tIns="45700" rIns="91425" bIns="45700" anchor="t" anchorCtr="0">
            <a:noAutofit/>
          </a:bodyPr>
          <a:lstStyle/>
          <a:p>
            <a:pPr marL="0" indent="0">
              <a:buClr>
                <a:srgbClr val="171616"/>
              </a:buClr>
            </a:pPr>
            <a:r>
              <a:rPr lang="en-GB" sz="3200" b="1" dirty="0">
                <a:solidFill>
                  <a:srgbClr val="E43794"/>
                </a:solidFill>
                <a:latin typeface="Calibri" panose="020F0502020204030204" pitchFamily="34" charset="0"/>
                <a:cs typeface="Calibri" panose="020F0502020204030204" pitchFamily="34" charset="0"/>
              </a:rPr>
              <a:t>Explorers</a:t>
            </a:r>
          </a:p>
          <a:p>
            <a:pPr marL="0" lvl="0" indent="0" algn="l" rtl="0">
              <a:lnSpc>
                <a:spcPct val="100000"/>
              </a:lnSpc>
              <a:spcBef>
                <a:spcPts val="0"/>
              </a:spcBef>
              <a:spcAft>
                <a:spcPts val="0"/>
              </a:spcAft>
              <a:buClr>
                <a:srgbClr val="171616"/>
              </a:buClr>
              <a:buSzPts val="2400"/>
              <a:buNone/>
            </a:pPr>
            <a:r>
              <a:rPr lang="en-GB" dirty="0">
                <a:solidFill>
                  <a:srgbClr val="171616"/>
                </a:solidFill>
                <a:latin typeface="Calibri" panose="020F0502020204030204" pitchFamily="34" charset="0"/>
                <a:cs typeface="Calibri" panose="020F0502020204030204" pitchFamily="34" charset="0"/>
                <a:sym typeface="Avenir"/>
              </a:rPr>
              <a:t>This type of visitor is driven by curiosity and the desire to learn something new through experiences. They aren’t looking for specific objects, they just enjoy the experience of visiting. As a result </a:t>
            </a:r>
            <a:r>
              <a:rPr lang="en-GB" b="1" dirty="0">
                <a:solidFill>
                  <a:srgbClr val="171616"/>
                </a:solidFill>
                <a:latin typeface="Calibri" panose="020F0502020204030204" pitchFamily="34" charset="0"/>
                <a:cs typeface="Calibri" panose="020F0502020204030204" pitchFamily="34" charset="0"/>
                <a:sym typeface="Avenir"/>
              </a:rPr>
              <a:t>they want to find something new each time they visit</a:t>
            </a:r>
            <a:r>
              <a:rPr lang="en-GB" dirty="0">
                <a:solidFill>
                  <a:srgbClr val="171616"/>
                </a:solidFill>
                <a:latin typeface="Calibri" panose="020F0502020204030204" pitchFamily="34" charset="0"/>
                <a:cs typeface="Calibri" panose="020F0502020204030204" pitchFamily="34" charset="0"/>
                <a:sym typeface="Avenir"/>
              </a:rPr>
              <a:t>. They particularly appreciate digital and interactive tools that can enhance their visit </a:t>
            </a:r>
            <a:r>
              <a:rPr lang="en-GB" dirty="0">
                <a:solidFill>
                  <a:srgbClr val="171616"/>
                </a:solidFill>
                <a:latin typeface="Calibri" panose="020F0502020204030204" pitchFamily="34" charset="0"/>
                <a:cs typeface="Calibri" panose="020F0502020204030204" pitchFamily="34" charset="0"/>
              </a:rPr>
              <a:t>&amp;</a:t>
            </a:r>
            <a:r>
              <a:rPr lang="en-GB" dirty="0">
                <a:solidFill>
                  <a:srgbClr val="171616"/>
                </a:solidFill>
                <a:latin typeface="Calibri" panose="020F0502020204030204" pitchFamily="34" charset="0"/>
                <a:cs typeface="Calibri" panose="020F0502020204030204" pitchFamily="34" charset="0"/>
                <a:sym typeface="Avenir"/>
              </a:rPr>
              <a:t> make their experience unique.  </a:t>
            </a:r>
          </a:p>
          <a:p>
            <a:pPr marL="0" lvl="0" indent="0" algn="l" rtl="0">
              <a:lnSpc>
                <a:spcPct val="100000"/>
              </a:lnSpc>
              <a:spcBef>
                <a:spcPts val="0"/>
              </a:spcBef>
              <a:spcAft>
                <a:spcPts val="0"/>
              </a:spcAft>
              <a:buClr>
                <a:srgbClr val="171616"/>
              </a:buClr>
              <a:buSzPts val="2400"/>
              <a:buNone/>
            </a:pPr>
            <a:endParaRPr lang="en-GB" sz="1800" dirty="0">
              <a:solidFill>
                <a:srgbClr val="171616"/>
              </a:solidFill>
              <a:latin typeface="Calibri" panose="020F0502020204030204" pitchFamily="34" charset="0"/>
              <a:cs typeface="Calibri" panose="020F0502020204030204" pitchFamily="34" charset="0"/>
              <a:sym typeface="Avenir"/>
            </a:endParaRPr>
          </a:p>
          <a:p>
            <a:pPr marL="0" indent="0">
              <a:buClr>
                <a:srgbClr val="171616"/>
              </a:buClr>
            </a:pPr>
            <a:r>
              <a:rPr lang="en-GB" sz="3200" b="1" dirty="0">
                <a:solidFill>
                  <a:srgbClr val="E43794"/>
                </a:solidFill>
                <a:latin typeface="Calibri" panose="020F0502020204030204" pitchFamily="34" charset="0"/>
                <a:cs typeface="Calibri" panose="020F0502020204030204" pitchFamily="34" charset="0"/>
              </a:rPr>
              <a:t>Facilitators</a:t>
            </a:r>
          </a:p>
          <a:p>
            <a:pPr marL="0" indent="0">
              <a:buClr>
                <a:srgbClr val="171616"/>
              </a:buClr>
            </a:pPr>
            <a:r>
              <a:rPr lang="en-GB" dirty="0">
                <a:solidFill>
                  <a:srgbClr val="3A3838"/>
                </a:solidFill>
                <a:latin typeface="Calibri" panose="020F0502020204030204" pitchFamily="34" charset="0"/>
                <a:cs typeface="Calibri" panose="020F0502020204030204" pitchFamily="34" charset="0"/>
              </a:rPr>
              <a:t>Facilitators are driven by the desire to share knowledge &amp; experience with other people, they are generally teachers &amp; parents interested in providing a good group experience. They like </a:t>
            </a:r>
            <a:r>
              <a:rPr lang="en-GB" b="1" dirty="0">
                <a:solidFill>
                  <a:srgbClr val="3A3838"/>
                </a:solidFill>
                <a:latin typeface="Calibri" panose="020F0502020204030204" pitchFamily="34" charset="0"/>
                <a:cs typeface="Calibri" panose="020F0502020204030204" pitchFamily="34" charset="0"/>
              </a:rPr>
              <a:t>exhibits that appeal to a broad group and a frictionless experience</a:t>
            </a:r>
            <a:r>
              <a:rPr lang="en-GB" dirty="0">
                <a:solidFill>
                  <a:srgbClr val="3A3838"/>
                </a:solidFill>
                <a:latin typeface="Calibri" panose="020F0502020204030204" pitchFamily="34" charset="0"/>
                <a:cs typeface="Calibri" panose="020F0502020204030204" pitchFamily="34" charset="0"/>
              </a:rPr>
              <a:t>. Impress them with a “reward” for bringing other people to the museum - even as simple as a ”thank you for visiting” note. </a:t>
            </a:r>
            <a:endParaRPr lang="en-GB"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171616"/>
              </a:buClr>
              <a:buSzPts val="2400"/>
              <a:buNone/>
            </a:pPr>
            <a:endParaRPr dirty="0">
              <a:latin typeface="Calibri" panose="020F0502020204030204" pitchFamily="34" charset="0"/>
              <a:cs typeface="Calibri" panose="020F0502020204030204" pitchFamily="34" charset="0"/>
            </a:endParaRPr>
          </a:p>
        </p:txBody>
      </p:sp>
      <p:pic>
        <p:nvPicPr>
          <p:cNvPr id="11" name="Picture 10" descr="A person standing next to a car&#10;&#10;Description automatically generated with medium confidence">
            <a:extLst>
              <a:ext uri="{FF2B5EF4-FFF2-40B4-BE49-F238E27FC236}">
                <a16:creationId xmlns:a16="http://schemas.microsoft.com/office/drawing/2014/main" id="{0ADE0372-0D70-44A7-AB2E-811205E48B5E}"/>
              </a:ext>
            </a:extLst>
          </p:cNvPr>
          <p:cNvPicPr>
            <a:picLocks noChangeAspect="1"/>
          </p:cNvPicPr>
          <p:nvPr/>
        </p:nvPicPr>
        <p:blipFill>
          <a:blip r:embed="rId2"/>
          <a:stretch>
            <a:fillRect/>
          </a:stretch>
        </p:blipFill>
        <p:spPr>
          <a:xfrm>
            <a:off x="9435299" y="1507737"/>
            <a:ext cx="2595846" cy="1995845"/>
          </a:xfrm>
          <a:prstGeom prst="rect">
            <a:avLst/>
          </a:prstGeom>
        </p:spPr>
      </p:pic>
      <p:pic>
        <p:nvPicPr>
          <p:cNvPr id="15" name="Picture 14" descr="A group of people in a library&#10;&#10;Description automatically generated with medium confidence">
            <a:extLst>
              <a:ext uri="{FF2B5EF4-FFF2-40B4-BE49-F238E27FC236}">
                <a16:creationId xmlns:a16="http://schemas.microsoft.com/office/drawing/2014/main" id="{C9B2D054-BAA3-48B5-A3F3-CAA95413E859}"/>
              </a:ext>
            </a:extLst>
          </p:cNvPr>
          <p:cNvPicPr>
            <a:picLocks noChangeAspect="1"/>
          </p:cNvPicPr>
          <p:nvPr/>
        </p:nvPicPr>
        <p:blipFill>
          <a:blip r:embed="rId3"/>
          <a:stretch>
            <a:fillRect/>
          </a:stretch>
        </p:blipFill>
        <p:spPr>
          <a:xfrm>
            <a:off x="9427476" y="4249190"/>
            <a:ext cx="2595846" cy="2202145"/>
          </a:xfrm>
          <a:prstGeom prst="rect">
            <a:avLst/>
          </a:prstGeom>
        </p:spPr>
      </p:pic>
      <p:sp>
        <p:nvSpPr>
          <p:cNvPr id="12" name="TextBox 11">
            <a:extLst>
              <a:ext uri="{FF2B5EF4-FFF2-40B4-BE49-F238E27FC236}">
                <a16:creationId xmlns:a16="http://schemas.microsoft.com/office/drawing/2014/main" id="{C31C9F66-79C1-47FA-8E0B-D6EFECC47881}"/>
              </a:ext>
            </a:extLst>
          </p:cNvPr>
          <p:cNvSpPr txBox="1"/>
          <p:nvPr/>
        </p:nvSpPr>
        <p:spPr>
          <a:xfrm>
            <a:off x="464081" y="107830"/>
            <a:ext cx="8415224" cy="594971"/>
          </a:xfrm>
          <a:prstGeom prst="rect">
            <a:avLst/>
          </a:prstGeom>
          <a:noFill/>
        </p:spPr>
        <p:txBody>
          <a:bodyPr wrap="square">
            <a:spAutoFit/>
          </a:bodyPr>
          <a:lstStyle/>
          <a:p>
            <a:pPr lvl="0">
              <a:lnSpc>
                <a:spcPct val="90000"/>
              </a:lnSpc>
              <a:buClr>
                <a:schemeClr val="lt1"/>
              </a:buClr>
              <a:buSzPts val="3600"/>
            </a:pPr>
            <a:r>
              <a:rPr lang="en-GB" sz="3600" b="1" dirty="0">
                <a:solidFill>
                  <a:schemeClr val="lt1"/>
                </a:solidFill>
                <a:latin typeface="Avenir"/>
                <a:ea typeface="Avenir"/>
                <a:cs typeface="Avenir"/>
                <a:sym typeface="Avenir"/>
              </a:rPr>
              <a:t>Macro-categories of cultural visitors</a:t>
            </a:r>
            <a:endParaRPr lang="en-GB" sz="3600" dirty="0"/>
          </a:p>
        </p:txBody>
      </p:sp>
    </p:spTree>
    <p:extLst>
      <p:ext uri="{BB962C8B-B14F-4D97-AF65-F5344CB8AC3E}">
        <p14:creationId xmlns:p14="http://schemas.microsoft.com/office/powerpoint/2010/main" val="184708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4" name="Picture 3" descr="A person and person taking a selfie in front of the eiffel tower&#10;&#10;Description automatically generated">
            <a:extLst>
              <a:ext uri="{FF2B5EF4-FFF2-40B4-BE49-F238E27FC236}">
                <a16:creationId xmlns:a16="http://schemas.microsoft.com/office/drawing/2014/main" id="{6E1C06DA-D718-478C-BEDE-2C280AB7261C}"/>
              </a:ext>
            </a:extLst>
          </p:cNvPr>
          <p:cNvPicPr>
            <a:picLocks noChangeAspect="1"/>
          </p:cNvPicPr>
          <p:nvPr/>
        </p:nvPicPr>
        <p:blipFill>
          <a:blip r:embed="rId3"/>
          <a:stretch>
            <a:fillRect/>
          </a:stretch>
        </p:blipFill>
        <p:spPr>
          <a:xfrm>
            <a:off x="8372022" y="3251662"/>
            <a:ext cx="3851994" cy="3635875"/>
          </a:xfrm>
          <a:prstGeom prst="rect">
            <a:avLst/>
          </a:prstGeom>
        </p:spPr>
      </p:pic>
      <p:sp>
        <p:nvSpPr>
          <p:cNvPr id="179" name="Google Shape;179;p10"/>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80" name="Google Shape;180;p1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dirty="0"/>
          </a:p>
        </p:txBody>
      </p:sp>
      <p:sp>
        <p:nvSpPr>
          <p:cNvPr id="182" name="Google Shape;182;p10"/>
          <p:cNvSpPr txBox="1">
            <a:spLocks noGrp="1"/>
          </p:cNvSpPr>
          <p:nvPr>
            <p:ph type="body" idx="2"/>
          </p:nvPr>
        </p:nvSpPr>
        <p:spPr>
          <a:xfrm>
            <a:off x="465666" y="1006310"/>
            <a:ext cx="11722254" cy="2422689"/>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en-GB" sz="3200" b="1" dirty="0">
                <a:solidFill>
                  <a:srgbClr val="E43794"/>
                </a:solidFill>
                <a:latin typeface="Calibri" panose="020F0502020204030204" pitchFamily="34" charset="0"/>
                <a:cs typeface="Calibri" panose="020F0502020204030204" pitchFamily="34" charset="0"/>
              </a:rPr>
              <a:t>Professional/Hobbyists</a:t>
            </a:r>
            <a:endParaRPr lang="en-GB" sz="3200" b="1" dirty="0">
              <a:solidFill>
                <a:srgbClr val="3A3838"/>
              </a:solidFill>
              <a:latin typeface="Calibri" panose="020F0502020204030204" pitchFamily="34" charset="0"/>
              <a:cs typeface="Calibri" panose="020F0502020204030204" pitchFamily="34" charset="0"/>
              <a:sym typeface="Avenir"/>
            </a:endParaRPr>
          </a:p>
          <a:p>
            <a:pPr marL="0" lvl="0" indent="0" algn="l" rtl="0">
              <a:lnSpc>
                <a:spcPct val="100000"/>
              </a:lnSpc>
              <a:spcBef>
                <a:spcPts val="0"/>
              </a:spcBef>
              <a:spcAft>
                <a:spcPts val="0"/>
              </a:spcAft>
              <a:buClr>
                <a:srgbClr val="3A3838"/>
              </a:buClr>
              <a:buSzPts val="2400"/>
              <a:buNone/>
            </a:pPr>
            <a:r>
              <a:rPr lang="en-GB" dirty="0">
                <a:solidFill>
                  <a:srgbClr val="3A3838"/>
                </a:solidFill>
                <a:latin typeface="Calibri" panose="020F0502020204030204" pitchFamily="34" charset="0"/>
                <a:cs typeface="Calibri" panose="020F0502020204030204" pitchFamily="34" charset="0"/>
                <a:sym typeface="Avenir"/>
              </a:rPr>
              <a:t>These are expert visitors whose work or hobby makes them interested in exploring specific elements of a site. They are motivated by the desire for deeper knowledge of their subject, so they appreciate tours and workshops with experts. </a:t>
            </a:r>
            <a:r>
              <a:rPr lang="en-GB" b="1" dirty="0">
                <a:solidFill>
                  <a:srgbClr val="3A3838"/>
                </a:solidFill>
                <a:latin typeface="Calibri" panose="020F0502020204030204" pitchFamily="34" charset="0"/>
                <a:cs typeface="Calibri" panose="020F0502020204030204" pitchFamily="34" charset="0"/>
                <a:sym typeface="Avenir"/>
              </a:rPr>
              <a:t>Impress them with interactive experiences that give them new insights</a:t>
            </a:r>
            <a:r>
              <a:rPr lang="en-GB" dirty="0">
                <a:solidFill>
                  <a:srgbClr val="3A3838"/>
                </a:solidFill>
                <a:latin typeface="Calibri" panose="020F0502020204030204" pitchFamily="34" charset="0"/>
                <a:cs typeface="Calibri" panose="020F0502020204030204" pitchFamily="34" charset="0"/>
                <a:sym typeface="Avenir"/>
              </a:rPr>
              <a:t> and answer their questions. </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sz="2400" dirty="0">
              <a:solidFill>
                <a:srgbClr val="7F7F7F"/>
              </a:solidFill>
              <a:latin typeface="Calibri" panose="020F0502020204030204" pitchFamily="34" charset="0"/>
              <a:cs typeface="Calibri" panose="020F0502020204030204" pitchFamily="34" charset="0"/>
              <a:sym typeface="Avenir"/>
            </a:endParaRPr>
          </a:p>
        </p:txBody>
      </p:sp>
      <p:sp>
        <p:nvSpPr>
          <p:cNvPr id="183" name="Google Shape;183;p10"/>
          <p:cNvSpPr txBox="1"/>
          <p:nvPr/>
        </p:nvSpPr>
        <p:spPr>
          <a:xfrm>
            <a:off x="478845" y="3147647"/>
            <a:ext cx="7650271" cy="2912334"/>
          </a:xfrm>
          <a:prstGeom prst="rect">
            <a:avLst/>
          </a:prstGeom>
          <a:noFill/>
          <a:ln>
            <a:noFill/>
          </a:ln>
        </p:spPr>
        <p:txBody>
          <a:bodyPr spcFirstLastPara="1" wrap="square" lIns="91425" tIns="45700" rIns="91425" bIns="45700" anchor="t" anchorCtr="0">
            <a:noAutofit/>
          </a:bodyPr>
          <a:lstStyle/>
          <a:p>
            <a:pPr lvl="0"/>
            <a:r>
              <a:rPr lang="en-GB" sz="3200" b="1" dirty="0">
                <a:solidFill>
                  <a:srgbClr val="E43794"/>
                </a:solidFill>
                <a:latin typeface="Calibri" panose="020F0502020204030204" pitchFamily="34" charset="0"/>
                <a:ea typeface="Avenir"/>
                <a:cs typeface="Calibri" panose="020F0502020204030204" pitchFamily="34" charset="0"/>
                <a:sym typeface="Avenir"/>
              </a:rPr>
              <a:t>Experience seekers</a:t>
            </a:r>
            <a:endParaRPr lang="en-GB" sz="3200" b="0" i="0" dirty="0">
              <a:solidFill>
                <a:srgbClr val="3A3838"/>
              </a:solidFill>
              <a:latin typeface="Calibri" panose="020F0502020204030204" pitchFamily="34" charset="0"/>
              <a:ea typeface="Avenir"/>
              <a:cs typeface="Calibri" panose="020F0502020204030204" pitchFamily="34" charset="0"/>
              <a:sym typeface="Avenir"/>
            </a:endParaRPr>
          </a:p>
          <a:p>
            <a:pPr marL="0" marR="0" lvl="0" indent="0" algn="l" rtl="0">
              <a:lnSpc>
                <a:spcPct val="100000"/>
              </a:lnSpc>
              <a:spcBef>
                <a:spcPts val="0"/>
              </a:spcBef>
              <a:spcAft>
                <a:spcPts val="0"/>
              </a:spcAft>
              <a:buClr>
                <a:srgbClr val="3A3838"/>
              </a:buClr>
              <a:buSzPts val="2400"/>
              <a:buFont typeface="Arial"/>
              <a:buNone/>
            </a:pPr>
            <a:r>
              <a:rPr lang="en-GB" sz="2400" b="0" i="0" dirty="0">
                <a:solidFill>
                  <a:srgbClr val="3A3838"/>
                </a:solidFill>
                <a:latin typeface="Calibri" panose="020F0502020204030204" pitchFamily="34" charset="0"/>
                <a:ea typeface="Avenir"/>
                <a:cs typeface="Calibri" panose="020F0502020204030204" pitchFamily="34" charset="0"/>
                <a:sym typeface="Avenir"/>
              </a:rPr>
              <a:t>Experience seekers collect destinations they want to add to their checklist. They are generally tourists that want to experience something they heard about so they can say “I did that”. They are </a:t>
            </a:r>
            <a:r>
              <a:rPr lang="en-GB" sz="2400" b="1" i="0" dirty="0">
                <a:solidFill>
                  <a:srgbClr val="3A3838"/>
                </a:solidFill>
                <a:latin typeface="Calibri" panose="020F0502020204030204" pitchFamily="34" charset="0"/>
                <a:ea typeface="Avenir"/>
                <a:cs typeface="Calibri" panose="020F0502020204030204" pitchFamily="34" charset="0"/>
                <a:sym typeface="Avenir"/>
              </a:rPr>
              <a:t>attracted by the most eye-catching things that they can photograph and share </a:t>
            </a:r>
            <a:r>
              <a:rPr lang="en-GB" sz="2400" b="1" dirty="0">
                <a:solidFill>
                  <a:srgbClr val="3A3838"/>
                </a:solidFill>
                <a:latin typeface="Calibri" panose="020F0502020204030204" pitchFamily="34" charset="0"/>
                <a:ea typeface="Avenir"/>
                <a:cs typeface="Calibri" panose="020F0502020204030204" pitchFamily="34" charset="0"/>
                <a:sym typeface="Avenir"/>
              </a:rPr>
              <a:t>o</a:t>
            </a:r>
            <a:r>
              <a:rPr lang="en-GB" sz="2400" b="1" i="0" dirty="0">
                <a:solidFill>
                  <a:srgbClr val="3A3838"/>
                </a:solidFill>
                <a:latin typeface="Calibri" panose="020F0502020204030204" pitchFamily="34" charset="0"/>
                <a:ea typeface="Avenir"/>
                <a:cs typeface="Calibri" panose="020F0502020204030204" pitchFamily="34" charset="0"/>
                <a:sym typeface="Avenir"/>
              </a:rPr>
              <a:t>n their social media profiles.</a:t>
            </a:r>
            <a:r>
              <a:rPr lang="en-GB" sz="2400" b="0" i="0" dirty="0">
                <a:solidFill>
                  <a:srgbClr val="3A3838"/>
                </a:solidFill>
                <a:latin typeface="Calibri" panose="020F0502020204030204" pitchFamily="34" charset="0"/>
                <a:ea typeface="Avenir"/>
                <a:cs typeface="Calibri" panose="020F0502020204030204" pitchFamily="34" charset="0"/>
                <a:sym typeface="Avenir"/>
              </a:rPr>
              <a:t> They like to have a clear map of where the “must-sees” are.</a:t>
            </a:r>
            <a:endParaRPr sz="24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7F7F7F"/>
              </a:buClr>
              <a:buSzPts val="2400"/>
              <a:buFont typeface="Arial"/>
              <a:buNone/>
            </a:pPr>
            <a:endParaRPr sz="2400" b="0" i="0" dirty="0">
              <a:solidFill>
                <a:srgbClr val="7F7F7F"/>
              </a:solidFill>
              <a:latin typeface="Calibri" panose="020F0502020204030204" pitchFamily="34" charset="0"/>
              <a:ea typeface="Avenir"/>
              <a:cs typeface="Calibri" panose="020F0502020204030204" pitchFamily="34" charset="0"/>
              <a:sym typeface="Avenir"/>
            </a:endParaRPr>
          </a:p>
        </p:txBody>
      </p:sp>
      <p:sp>
        <p:nvSpPr>
          <p:cNvPr id="185" name="Google Shape;185;p10"/>
          <p:cNvSpPr txBox="1"/>
          <p:nvPr/>
        </p:nvSpPr>
        <p:spPr>
          <a:xfrm>
            <a:off x="478845" y="67635"/>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en-GB" sz="3600" b="1" dirty="0">
                <a:solidFill>
                  <a:schemeClr val="lt1"/>
                </a:solidFill>
                <a:latin typeface="Avenir"/>
                <a:ea typeface="Avenir"/>
                <a:cs typeface="Avenir"/>
                <a:sym typeface="Avenir"/>
              </a:rPr>
              <a:t>Macro-categories of cultural visitors</a:t>
            </a:r>
            <a:endParaRPr lang="en-GB"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 name="Picture 3" descr="A person sitting on a bench looking at art on the wall&#10;&#10;Description automatically generated with low confidence">
            <a:extLst>
              <a:ext uri="{FF2B5EF4-FFF2-40B4-BE49-F238E27FC236}">
                <a16:creationId xmlns:a16="http://schemas.microsoft.com/office/drawing/2014/main" id="{A376CCA2-23DC-4DCF-A868-FA5041CBE685}"/>
              </a:ext>
            </a:extLst>
          </p:cNvPr>
          <p:cNvPicPr>
            <a:picLocks noChangeAspect="1"/>
          </p:cNvPicPr>
          <p:nvPr/>
        </p:nvPicPr>
        <p:blipFill rotWithShape="1">
          <a:blip r:embed="rId3"/>
          <a:srcRect b="5961"/>
          <a:stretch/>
        </p:blipFill>
        <p:spPr>
          <a:xfrm>
            <a:off x="8748662" y="966414"/>
            <a:ext cx="2883656" cy="2616324"/>
          </a:xfrm>
          <a:prstGeom prst="rect">
            <a:avLst/>
          </a:prstGeom>
        </p:spPr>
      </p:pic>
      <p:sp>
        <p:nvSpPr>
          <p:cNvPr id="200" name="Google Shape;200;p12"/>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201" name="Google Shape;201;p1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204" name="Google Shape;204;p12"/>
          <p:cNvSpPr txBox="1"/>
          <p:nvPr/>
        </p:nvSpPr>
        <p:spPr>
          <a:xfrm>
            <a:off x="371650" y="50232"/>
            <a:ext cx="11260668" cy="631527"/>
          </a:xfrm>
          <a:prstGeom prst="rect">
            <a:avLst/>
          </a:prstGeom>
          <a:noFill/>
          <a:ln>
            <a:noFill/>
          </a:ln>
        </p:spPr>
        <p:txBody>
          <a:bodyPr spcFirstLastPara="1" wrap="square" lIns="91425" tIns="45700" rIns="91425" bIns="45700" anchor="t" anchorCtr="0">
            <a:normAutofit/>
          </a:bodyPr>
          <a:lstStyle/>
          <a:p>
            <a:pPr lvl="0">
              <a:lnSpc>
                <a:spcPct val="90000"/>
              </a:lnSpc>
              <a:buClr>
                <a:schemeClr val="lt1"/>
              </a:buClr>
              <a:buSzPts val="3600"/>
            </a:pPr>
            <a:r>
              <a:rPr lang="en-GB" sz="3600" b="1" dirty="0">
                <a:solidFill>
                  <a:schemeClr val="lt1"/>
                </a:solidFill>
                <a:latin typeface="Avenir"/>
                <a:ea typeface="Avenir"/>
                <a:cs typeface="Avenir"/>
                <a:sym typeface="Avenir"/>
              </a:rPr>
              <a:t>Macro-categories of cultural visitors</a:t>
            </a:r>
            <a:endParaRPr lang="en-GB" sz="3600" dirty="0"/>
          </a:p>
        </p:txBody>
      </p:sp>
      <p:sp>
        <p:nvSpPr>
          <p:cNvPr id="7" name="Google Shape;193;p11">
            <a:extLst>
              <a:ext uri="{FF2B5EF4-FFF2-40B4-BE49-F238E27FC236}">
                <a16:creationId xmlns:a16="http://schemas.microsoft.com/office/drawing/2014/main" id="{7737F45D-30BD-40DB-8889-8D5E3FF24573}"/>
              </a:ext>
            </a:extLst>
          </p:cNvPr>
          <p:cNvSpPr txBox="1">
            <a:spLocks/>
          </p:cNvSpPr>
          <p:nvPr/>
        </p:nvSpPr>
        <p:spPr>
          <a:xfrm>
            <a:off x="371650" y="1588620"/>
            <a:ext cx="7808157" cy="17689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3A3838"/>
              </a:buClr>
            </a:pPr>
            <a:r>
              <a:rPr lang="en-GB" dirty="0">
                <a:solidFill>
                  <a:srgbClr val="3A3838"/>
                </a:solidFill>
                <a:latin typeface="Calibri" panose="020F0502020204030204" pitchFamily="34" charset="0"/>
                <a:cs typeface="Calibri" panose="020F0502020204030204" pitchFamily="34" charset="0"/>
              </a:rPr>
              <a:t>This category visit for a restorative experience, where they can take a break from everyday life and contemplate. They particularly enjoy the quiet and less-crowded spots of museums where they can stop for a moment, and feel inspired by what they see. Rechargers want to know the least busy times to plan their visit.  </a:t>
            </a:r>
          </a:p>
          <a:p>
            <a:pPr marL="0" indent="0">
              <a:buClr>
                <a:srgbClr val="3A3838"/>
              </a:buClr>
            </a:pPr>
            <a:endParaRPr lang="en-GB" b="1" dirty="0">
              <a:solidFill>
                <a:srgbClr val="3A3838"/>
              </a:solidFill>
              <a:latin typeface="Calibri" panose="020F0502020204030204" pitchFamily="34" charset="0"/>
              <a:cs typeface="Calibri" panose="020F0502020204030204" pitchFamily="34" charset="0"/>
            </a:endParaRPr>
          </a:p>
          <a:p>
            <a:pPr marL="0" indent="0">
              <a:buClr>
                <a:srgbClr val="3A3838"/>
              </a:buClr>
            </a:pPr>
            <a:endParaRPr lang="en-GB" b="1" dirty="0">
              <a:solidFill>
                <a:srgbClr val="3A3838"/>
              </a:solidFill>
              <a:latin typeface="Calibri" panose="020F0502020204030204" pitchFamily="34" charset="0"/>
              <a:cs typeface="Calibri" panose="020F0502020204030204" pitchFamily="34" charset="0"/>
            </a:endParaRPr>
          </a:p>
        </p:txBody>
      </p:sp>
      <p:sp>
        <p:nvSpPr>
          <p:cNvPr id="8" name="Google Shape;192;p11">
            <a:extLst>
              <a:ext uri="{FF2B5EF4-FFF2-40B4-BE49-F238E27FC236}">
                <a16:creationId xmlns:a16="http://schemas.microsoft.com/office/drawing/2014/main" id="{E063DB85-0A49-4E15-A5FA-F56A7E645CE4}"/>
              </a:ext>
            </a:extLst>
          </p:cNvPr>
          <p:cNvSpPr txBox="1">
            <a:spLocks noGrp="1"/>
          </p:cNvSpPr>
          <p:nvPr>
            <p:ph type="body" idx="1"/>
          </p:nvPr>
        </p:nvSpPr>
        <p:spPr>
          <a:xfrm>
            <a:off x="371650" y="957093"/>
            <a:ext cx="11260668" cy="63152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43794"/>
              </a:buClr>
              <a:buSzPts val="3600"/>
              <a:buNone/>
            </a:pPr>
            <a:r>
              <a:rPr lang="en-GB" sz="3200" dirty="0">
                <a:solidFill>
                  <a:srgbClr val="E43794"/>
                </a:solidFill>
                <a:latin typeface="Avenir"/>
                <a:ea typeface="Avenir"/>
                <a:cs typeface="Avenir"/>
                <a:sym typeface="Avenir"/>
              </a:rPr>
              <a:t>Rechargers</a:t>
            </a:r>
            <a:endParaRPr sz="3200" dirty="0"/>
          </a:p>
          <a:p>
            <a:pPr marL="0" lvl="0" indent="0" algn="l" rtl="0">
              <a:lnSpc>
                <a:spcPct val="90000"/>
              </a:lnSpc>
              <a:spcBef>
                <a:spcPts val="1000"/>
              </a:spcBef>
              <a:spcAft>
                <a:spcPts val="0"/>
              </a:spcAft>
              <a:buClr>
                <a:srgbClr val="E43794"/>
              </a:buClr>
              <a:buSzPts val="3600"/>
              <a:buNone/>
            </a:pPr>
            <a:endParaRPr dirty="0"/>
          </a:p>
        </p:txBody>
      </p:sp>
      <p:sp>
        <p:nvSpPr>
          <p:cNvPr id="12" name="Google Shape;202;p12">
            <a:extLst>
              <a:ext uri="{FF2B5EF4-FFF2-40B4-BE49-F238E27FC236}">
                <a16:creationId xmlns:a16="http://schemas.microsoft.com/office/drawing/2014/main" id="{91858ABB-1CDA-450B-B9EF-1922C9D9B6A8}"/>
              </a:ext>
            </a:extLst>
          </p:cNvPr>
          <p:cNvSpPr txBox="1">
            <a:spLocks noGrp="1"/>
          </p:cNvSpPr>
          <p:nvPr>
            <p:ph type="body" idx="2"/>
          </p:nvPr>
        </p:nvSpPr>
        <p:spPr>
          <a:xfrm>
            <a:off x="635882" y="4710662"/>
            <a:ext cx="10402181" cy="317488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A3838"/>
              </a:buClr>
              <a:buSzPts val="2400"/>
              <a:buNone/>
            </a:pPr>
            <a:r>
              <a:rPr lang="en-GB" b="1" i="1" dirty="0">
                <a:solidFill>
                  <a:schemeClr val="tx2">
                    <a:lumMod val="25000"/>
                  </a:schemeClr>
                </a:solidFill>
                <a:latin typeface="Calibri" panose="020F0502020204030204" pitchFamily="34" charset="0"/>
                <a:cs typeface="Calibri" panose="020F0502020204030204" pitchFamily="34" charset="0"/>
                <a:sym typeface="Avenir"/>
              </a:rPr>
              <a:t>Segmenting your intended audiences by their main motivation for visiting your site, you can </a:t>
            </a:r>
            <a:r>
              <a:rPr lang="en-GB" b="1" i="1" dirty="0">
                <a:solidFill>
                  <a:schemeClr val="tx2">
                    <a:lumMod val="25000"/>
                  </a:schemeClr>
                </a:solidFill>
                <a:latin typeface="Calibri" panose="020F0502020204030204" pitchFamily="34" charset="0"/>
                <a:cs typeface="Calibri" panose="020F0502020204030204" pitchFamily="34" charset="0"/>
              </a:rPr>
              <a:t>design a new experience that they can relate to much more easily. </a:t>
            </a:r>
          </a:p>
          <a:p>
            <a:pPr marL="0" lvl="0" indent="0" algn="ctr" rtl="0">
              <a:lnSpc>
                <a:spcPct val="100000"/>
              </a:lnSpc>
              <a:spcBef>
                <a:spcPts val="0"/>
              </a:spcBef>
              <a:spcAft>
                <a:spcPts val="0"/>
              </a:spcAft>
              <a:buClr>
                <a:srgbClr val="3A3838"/>
              </a:buClr>
              <a:buSzPts val="2400"/>
              <a:buNone/>
            </a:pPr>
            <a:r>
              <a:rPr lang="en-GB" b="1" i="1" dirty="0">
                <a:solidFill>
                  <a:schemeClr val="tx2">
                    <a:lumMod val="25000"/>
                  </a:schemeClr>
                </a:solidFill>
                <a:latin typeface="Calibri" panose="020F0502020204030204" pitchFamily="34" charset="0"/>
                <a:cs typeface="Calibri" panose="020F0502020204030204" pitchFamily="34" charset="0"/>
              </a:rPr>
              <a:t>You can also make sure there are no barriers for them. </a:t>
            </a:r>
          </a:p>
          <a:p>
            <a:pPr marL="0" lvl="0" indent="0" algn="l" rtl="0">
              <a:lnSpc>
                <a:spcPct val="100000"/>
              </a:lnSpc>
              <a:spcBef>
                <a:spcPts val="0"/>
              </a:spcBef>
              <a:spcAft>
                <a:spcPts val="0"/>
              </a:spcAft>
              <a:buClr>
                <a:srgbClr val="3A3838"/>
              </a:buClr>
              <a:buSzPts val="2400"/>
              <a:buNone/>
            </a:pPr>
            <a:endParaRPr lang="en-GB"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GB" sz="3600" b="1" dirty="0">
                <a:solidFill>
                  <a:srgbClr val="E52B7B"/>
                </a:solidFill>
              </a:rPr>
              <a:t>02 Digital Natives and Digital Immigrants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4005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body" idx="1"/>
          </p:nvPr>
        </p:nvSpPr>
        <p:spPr>
          <a:xfrm>
            <a:off x="481122" y="244602"/>
            <a:ext cx="561487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t>Digital Natives &amp; Digital Immigrants</a:t>
            </a:r>
            <a:endParaRPr dirty="0"/>
          </a:p>
        </p:txBody>
      </p:sp>
      <p:sp>
        <p:nvSpPr>
          <p:cNvPr id="221" name="Google Shape;221;p14"/>
          <p:cNvSpPr txBox="1">
            <a:spLocks noGrp="1"/>
          </p:cNvSpPr>
          <p:nvPr>
            <p:ph type="body" idx="3"/>
          </p:nvPr>
        </p:nvSpPr>
        <p:spPr>
          <a:xfrm>
            <a:off x="481122" y="1374546"/>
            <a:ext cx="5970478" cy="4108908"/>
          </a:xfrm>
          <a:prstGeom prst="rect">
            <a:avLst/>
          </a:prstGeom>
          <a:noFill/>
          <a:ln>
            <a:noFill/>
          </a:ln>
        </p:spPr>
        <p:txBody>
          <a:bodyPr spcFirstLastPara="1" wrap="square" lIns="91425" tIns="45700" rIns="91425" bIns="45700" anchor="t" anchorCtr="0">
            <a:noAutofit/>
          </a:bodyPr>
          <a:lstStyle/>
          <a:p>
            <a:pPr marL="0" indent="0">
              <a:buClr>
                <a:schemeClr val="dk1"/>
              </a:buClr>
              <a:buSzPts val="1100"/>
            </a:pPr>
            <a:r>
              <a:rPr lang="en-GB" dirty="0">
                <a:solidFill>
                  <a:schemeClr val="tx2">
                    <a:lumMod val="25000"/>
                  </a:schemeClr>
                </a:solidFill>
                <a:latin typeface="Calibri" panose="020F0502020204030204" pitchFamily="34" charset="0"/>
                <a:cs typeface="Calibri" panose="020F0502020204030204" pitchFamily="34" charset="0"/>
                <a:sym typeface="Avenir"/>
              </a:rPr>
              <a:t>If motivations are essential to create the right offer for your visitors, another important factor to take into account is their age profile. </a:t>
            </a:r>
            <a:endParaRPr lang="en-GB"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rgbClr val="3A3838"/>
                </a:solidFill>
                <a:latin typeface="Calibri" panose="020F0502020204030204" pitchFamily="34" charset="0"/>
                <a:cs typeface="Calibri" panose="020F0502020204030204" pitchFamily="34" charset="0"/>
              </a:rPr>
              <a:t>Your audience’s approach to digital culture differs greatly based on the generation they belong to. </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1000" b="0" dirty="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rgbClr val="3A3838"/>
                </a:solidFill>
                <a:latin typeface="Calibri" panose="020F0502020204030204" pitchFamily="34" charset="0"/>
                <a:cs typeface="Calibri" panose="020F0502020204030204" pitchFamily="34" charset="0"/>
              </a:rPr>
              <a:t>To understand this </a:t>
            </a:r>
            <a:r>
              <a:rPr lang="en-GB" dirty="0">
                <a:solidFill>
                  <a:srgbClr val="3A3838"/>
                </a:solidFill>
                <a:latin typeface="Calibri" panose="020F0502020204030204" pitchFamily="34" charset="0"/>
                <a:cs typeface="Calibri" panose="020F0502020204030204" pitchFamily="34" charset="0"/>
              </a:rPr>
              <a:t>generational difference, you c</a:t>
            </a:r>
            <a:r>
              <a:rPr lang="en-GB" b="0" dirty="0">
                <a:solidFill>
                  <a:srgbClr val="3A3838"/>
                </a:solidFill>
                <a:latin typeface="Calibri" panose="020F0502020204030204" pitchFamily="34" charset="0"/>
                <a:cs typeface="Calibri" panose="020F0502020204030204" pitchFamily="34" charset="0"/>
              </a:rPr>
              <a:t>an break down your audiences into  Digital Natives or Digital Immigrants, according to the definition created by </a:t>
            </a:r>
            <a:r>
              <a:rPr lang="en-GB" b="0" dirty="0">
                <a:solidFill>
                  <a:srgbClr val="3A3838"/>
                </a:solidFill>
                <a:latin typeface="Calibri" panose="020F0502020204030204" pitchFamily="34" charset="0"/>
                <a:cs typeface="Calibri" panose="020F0502020204030204" pitchFamily="34" charset="0"/>
                <a:hlinkClick r:id="rId3"/>
              </a:rPr>
              <a:t>Professor Prensky</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1000" dirty="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rgbClr val="3A3838"/>
                </a:solidFill>
                <a:latin typeface="Calibri" panose="020F0502020204030204" pitchFamily="34" charset="0"/>
                <a:cs typeface="Calibri" panose="020F0502020204030204" pitchFamily="34" charset="0"/>
              </a:rPr>
              <a:t>Reaching these two groups requires different strategies. </a:t>
            </a:r>
            <a:endParaRPr dirty="0">
              <a:latin typeface="Calibri" panose="020F0502020204030204" pitchFamily="34" charset="0"/>
              <a:cs typeface="Calibri" panose="020F0502020204030204" pitchFamily="34" charset="0"/>
            </a:endParaRPr>
          </a:p>
        </p:txBody>
      </p:sp>
      <p:pic>
        <p:nvPicPr>
          <p:cNvPr id="5" name="Picture Placeholder 4" descr="Two people looking at a phone&#10;&#10;Description automatically generated with medium confidence">
            <a:extLst>
              <a:ext uri="{FF2B5EF4-FFF2-40B4-BE49-F238E27FC236}">
                <a16:creationId xmlns:a16="http://schemas.microsoft.com/office/drawing/2014/main" id="{CA461B66-3AAE-4016-ACB6-27E9891F8669}"/>
              </a:ext>
            </a:extLst>
          </p:cNvPr>
          <p:cNvPicPr>
            <a:picLocks noGrp="1" noChangeAspect="1"/>
          </p:cNvPicPr>
          <p:nvPr>
            <p:ph type="pic" idx="2"/>
          </p:nvPr>
        </p:nvPicPr>
        <p:blipFill rotWithShape="1">
          <a:blip r:embed="rId4"/>
          <a:srcRect l="19907" r="18504"/>
          <a:stretch/>
        </p:blipFill>
        <p:spPr>
          <a:xfrm>
            <a:off x="7137919" y="3028281"/>
            <a:ext cx="3582954" cy="3829719"/>
          </a:xfrm>
        </p:spPr>
      </p:pic>
      <p:sp>
        <p:nvSpPr>
          <p:cNvPr id="2" name="TextBox 1">
            <a:extLst>
              <a:ext uri="{FF2B5EF4-FFF2-40B4-BE49-F238E27FC236}">
                <a16:creationId xmlns:a16="http://schemas.microsoft.com/office/drawing/2014/main" id="{A78ADE76-740A-4720-B71E-4044EA802CC3}"/>
              </a:ext>
            </a:extLst>
          </p:cNvPr>
          <p:cNvSpPr txBox="1"/>
          <p:nvPr/>
        </p:nvSpPr>
        <p:spPr>
          <a:xfrm>
            <a:off x="11153671" y="6079253"/>
            <a:ext cx="894304" cy="584775"/>
          </a:xfrm>
          <a:prstGeom prst="rect">
            <a:avLst/>
          </a:prstGeom>
          <a:noFill/>
        </p:spPr>
        <p:txBody>
          <a:bodyPr wrap="square" rtlCol="0">
            <a:spAutoFit/>
          </a:bodyPr>
          <a:lstStyle/>
          <a:p>
            <a:r>
              <a:rPr lang="en-GB" sz="800" b="0" i="0">
                <a:solidFill>
                  <a:schemeClr val="bg1"/>
                </a:solidFill>
                <a:effectLst/>
                <a:latin typeface="+mn-lt"/>
                <a:cs typeface="Calibri" panose="020F0502020204030204" pitchFamily="34" charset="0"/>
              </a:rPr>
              <a:t>Photo by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Andrea Piacquadio</a:t>
            </a:r>
            <a:r>
              <a:rPr lang="en-GB" sz="800" b="0" i="0">
                <a:solidFill>
                  <a:schemeClr val="bg1"/>
                </a:solidFill>
                <a:effectLst/>
                <a:latin typeface="+mn-lt"/>
                <a:cs typeface="Calibri" panose="020F0502020204030204" pitchFamily="34" charset="0"/>
              </a:rPr>
              <a:t> from </a:t>
            </a:r>
            <a:r>
              <a:rPr lang="en-GB" sz="800" b="1" i="0" u="none" strike="noStrike">
                <a:solidFill>
                  <a:schemeClr val="bg1"/>
                </a:solidFill>
                <a:effectLst/>
                <a:latin typeface="+mn-lt"/>
                <a:cs typeface="Calibri" panose="020F0502020204030204" pitchFamily="34" charset="0"/>
                <a:hlinkClick r:id="rId6">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228" name="Google Shape;228;p15"/>
          <p:cNvSpPr txBox="1">
            <a:spLocks noGrp="1"/>
          </p:cNvSpPr>
          <p:nvPr>
            <p:ph type="body" idx="1"/>
          </p:nvPr>
        </p:nvSpPr>
        <p:spPr>
          <a:xfrm>
            <a:off x="29598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Digital Natives &amp; Digital Immigrants</a:t>
            </a:r>
            <a:endParaRPr dirty="0"/>
          </a:p>
        </p:txBody>
      </p:sp>
      <p:sp>
        <p:nvSpPr>
          <p:cNvPr id="229" name="Google Shape;229;p15"/>
          <p:cNvSpPr txBox="1">
            <a:spLocks noGrp="1"/>
          </p:cNvSpPr>
          <p:nvPr>
            <p:ph type="body" idx="2"/>
          </p:nvPr>
        </p:nvSpPr>
        <p:spPr>
          <a:xfrm>
            <a:off x="476272" y="875018"/>
            <a:ext cx="8430567" cy="28428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1" dirty="0">
                <a:solidFill>
                  <a:srgbClr val="E43794"/>
                </a:solidFill>
                <a:latin typeface="Calibri" panose="020F0502020204030204" pitchFamily="34" charset="0"/>
                <a:cs typeface="Calibri" panose="020F0502020204030204" pitchFamily="34" charset="0"/>
              </a:rPr>
              <a:t>“</a:t>
            </a:r>
            <a:r>
              <a:rPr lang="en-GB" b="1" dirty="0">
                <a:solidFill>
                  <a:srgbClr val="E43794"/>
                </a:solidFill>
                <a:latin typeface="Calibri" panose="020F0502020204030204" pitchFamily="34" charset="0"/>
                <a:cs typeface="Calibri" panose="020F0502020204030204" pitchFamily="34" charset="0"/>
                <a:sym typeface="Avenir"/>
              </a:rPr>
              <a:t>Digital Natives</a:t>
            </a:r>
            <a:r>
              <a:rPr lang="en-GB" b="1" dirty="0">
                <a:solidFill>
                  <a:srgbClr val="E43794"/>
                </a:solidFill>
                <a:latin typeface="Calibri" panose="020F0502020204030204" pitchFamily="34" charset="0"/>
                <a:cs typeface="Calibri" panose="020F0502020204030204" pitchFamily="34" charset="0"/>
              </a:rPr>
              <a:t>”</a:t>
            </a:r>
            <a:r>
              <a:rPr lang="en-GB" b="1" dirty="0">
                <a:solidFill>
                  <a:srgbClr val="7F7F7F"/>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are people born from the late 1990s who have grown up in an environment where digital technology was present from the very beginning of their lives. These younger people are very familiar with technological and digital language and </a:t>
            </a:r>
            <a:r>
              <a:rPr lang="en-GB" dirty="0">
                <a:solidFill>
                  <a:schemeClr val="tx2">
                    <a:lumMod val="25000"/>
                  </a:schemeClr>
                </a:solidFill>
                <a:latin typeface="Calibri" panose="020F0502020204030204" pitchFamily="34" charset="0"/>
                <a:cs typeface="Calibri" panose="020F0502020204030204" pitchFamily="34" charset="0"/>
              </a:rPr>
              <a:t>applications. They already key into a thriving and interactive pop culture &amp; </a:t>
            </a:r>
            <a:r>
              <a:rPr lang="en-GB" b="1" dirty="0">
                <a:solidFill>
                  <a:schemeClr val="tx2">
                    <a:lumMod val="25000"/>
                  </a:schemeClr>
                </a:solidFill>
                <a:latin typeface="Calibri" panose="020F0502020204030204" pitchFamily="34" charset="0"/>
                <a:cs typeface="Calibri" panose="020F0502020204030204" pitchFamily="34" charset="0"/>
              </a:rPr>
              <a:t>they expect to be engaged through new &amp; interactive approaches when they experience cultural heritage.</a:t>
            </a:r>
            <a:r>
              <a:rPr lang="en-GB" b="0" dirty="0">
                <a:solidFill>
                  <a:schemeClr val="tx2">
                    <a:lumMod val="25000"/>
                  </a:schemeClr>
                </a:solidFill>
                <a:latin typeface="Calibri" panose="020F0502020204030204" pitchFamily="34" charset="0"/>
                <a:cs typeface="Calibri" panose="020F0502020204030204" pitchFamily="34" charset="0"/>
              </a:rPr>
              <a:t>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GB" b="0" dirty="0">
              <a:solidFill>
                <a:schemeClr val="hlink"/>
              </a:solidFill>
              <a:latin typeface="Calibri" panose="020F0502020204030204" pitchFamily="34" charset="0"/>
              <a:cs typeface="Calibri" panose="020F0502020204030204" pitchFamily="34" charset="0"/>
            </a:endParaRPr>
          </a:p>
        </p:txBody>
      </p:sp>
      <p:pic>
        <p:nvPicPr>
          <p:cNvPr id="3" name="Picture 2" descr="A person wearing a vr headset&#10;&#10;Description automatically generated with medium confidence">
            <a:extLst>
              <a:ext uri="{FF2B5EF4-FFF2-40B4-BE49-F238E27FC236}">
                <a16:creationId xmlns:a16="http://schemas.microsoft.com/office/drawing/2014/main" id="{93F5FDDA-257A-4714-B754-29574F218B41}"/>
              </a:ext>
            </a:extLst>
          </p:cNvPr>
          <p:cNvPicPr>
            <a:picLocks noChangeAspect="1"/>
          </p:cNvPicPr>
          <p:nvPr/>
        </p:nvPicPr>
        <p:blipFill rotWithShape="1">
          <a:blip r:embed="rId3"/>
          <a:srcRect l="27773" t="9116" r="10720"/>
          <a:stretch/>
        </p:blipFill>
        <p:spPr>
          <a:xfrm>
            <a:off x="9272847" y="3690314"/>
            <a:ext cx="2930584" cy="3167686"/>
          </a:xfrm>
          <a:prstGeom prst="rect">
            <a:avLst/>
          </a:prstGeom>
        </p:spPr>
      </p:pic>
      <p:sp>
        <p:nvSpPr>
          <p:cNvPr id="8" name="Google Shape;229;p15">
            <a:extLst>
              <a:ext uri="{FF2B5EF4-FFF2-40B4-BE49-F238E27FC236}">
                <a16:creationId xmlns:a16="http://schemas.microsoft.com/office/drawing/2014/main" id="{5046F865-117A-47E6-86AD-FA411169FD45}"/>
              </a:ext>
            </a:extLst>
          </p:cNvPr>
          <p:cNvSpPr txBox="1">
            <a:spLocks/>
          </p:cNvSpPr>
          <p:nvPr/>
        </p:nvSpPr>
        <p:spPr>
          <a:xfrm>
            <a:off x="476272" y="3757009"/>
            <a:ext cx="7987418" cy="28428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7F7F7F"/>
              </a:buClr>
              <a:buSzPts val="2400"/>
              <a:buFont typeface="Arial"/>
              <a:buNone/>
              <a:defRPr sz="2400" b="0" i="0" u="none" strike="noStrike" cap="none">
                <a:solidFill>
                  <a:srgbClr val="7F7F7F"/>
                </a:solidFill>
                <a:latin typeface="Avenir"/>
                <a:ea typeface="Avenir"/>
                <a:cs typeface="Avenir"/>
                <a:sym typeface="Avenir"/>
              </a:defRPr>
            </a:lvl1pPr>
            <a:lvl2pPr marL="914400" marR="0" lvl="1"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2012"/>
              <a:buFont typeface="Arial"/>
              <a:buNone/>
              <a:defRPr sz="2012"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buClr>
                <a:schemeClr val="dk1"/>
              </a:buClr>
              <a:buSzPts val="1100"/>
            </a:pPr>
            <a:r>
              <a:rPr lang="en-GB" b="1" dirty="0">
                <a:solidFill>
                  <a:srgbClr val="E43794"/>
                </a:solidFill>
                <a:latin typeface="Calibri" panose="020F0502020204030204" pitchFamily="34" charset="0"/>
                <a:cs typeface="Calibri" panose="020F0502020204030204" pitchFamily="34" charset="0"/>
              </a:rPr>
              <a:t>“Digital Immigrants” </a:t>
            </a:r>
            <a:r>
              <a:rPr lang="en-GB" dirty="0">
                <a:solidFill>
                  <a:schemeClr val="tx2">
                    <a:lumMod val="25000"/>
                  </a:schemeClr>
                </a:solidFill>
                <a:latin typeface="Calibri" panose="020F0502020204030204" pitchFamily="34" charset="0"/>
                <a:cs typeface="Calibri" panose="020F0502020204030204" pitchFamily="34" charset="0"/>
              </a:rPr>
              <a:t>are people who were born before the spread of digital technologies &amp; had to learn the digital language later in their lives. Although most have become familiar with the digital world to some degree, they often keep a foot in the past by merging new technologies with old habits. Digital immigrants can be passionate adopters of immersive digital heritage products, </a:t>
            </a:r>
            <a:r>
              <a:rPr lang="en-GB" b="1" dirty="0">
                <a:solidFill>
                  <a:schemeClr val="tx2">
                    <a:lumMod val="25000"/>
                  </a:schemeClr>
                </a:solidFill>
                <a:latin typeface="Calibri" panose="020F0502020204030204" pitchFamily="34" charset="0"/>
                <a:cs typeface="Calibri" panose="020F0502020204030204" pitchFamily="34" charset="0"/>
              </a:rPr>
              <a:t>but they require more investment in encouragement and support. 	</a:t>
            </a:r>
            <a:r>
              <a:rPr lang="en-GB" dirty="0">
                <a:solidFill>
                  <a:schemeClr val="tx2">
                    <a:lumMod val="25000"/>
                  </a:schemeClr>
                </a:solidFill>
                <a:latin typeface="Calibri" panose="020F0502020204030204" pitchFamily="34" charset="0"/>
                <a:cs typeface="Calibri" panose="020F0502020204030204" pitchFamily="34" charset="0"/>
              </a:rPr>
              <a:t>			</a:t>
            </a:r>
          </a:p>
        </p:txBody>
      </p:sp>
      <p:pic>
        <p:nvPicPr>
          <p:cNvPr id="5122" name="Picture 2" descr="Man With Binary Code Projected on His Face">
            <a:extLst>
              <a:ext uri="{FF2B5EF4-FFF2-40B4-BE49-F238E27FC236}">
                <a16:creationId xmlns:a16="http://schemas.microsoft.com/office/drawing/2014/main" id="{3DACE540-E6E9-45C6-81B3-56544624FF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88" t="29933" r="25288" b="17125"/>
          <a:stretch/>
        </p:blipFill>
        <p:spPr bwMode="auto">
          <a:xfrm>
            <a:off x="8262851" y="675775"/>
            <a:ext cx="3929149" cy="3120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3" name="Text Placeholder 2">
            <a:extLst>
              <a:ext uri="{FF2B5EF4-FFF2-40B4-BE49-F238E27FC236}">
                <a16:creationId xmlns:a16="http://schemas.microsoft.com/office/drawing/2014/main" id="{1DA27D34-4E96-4A1C-8613-710C7AE75AC5}"/>
              </a:ext>
            </a:extLst>
          </p:cNvPr>
          <p:cNvSpPr>
            <a:spLocks noGrp="1"/>
          </p:cNvSpPr>
          <p:nvPr>
            <p:ph type="body" idx="1"/>
          </p:nvPr>
        </p:nvSpPr>
        <p:spPr>
          <a:xfrm>
            <a:off x="124024" y="0"/>
            <a:ext cx="11260668" cy="631527"/>
          </a:xfrm>
        </p:spPr>
        <p:txBody>
          <a:bodyPr/>
          <a:lstStyle/>
          <a:p>
            <a:r>
              <a:rPr lang="en-GB" sz="3600" dirty="0">
                <a:solidFill>
                  <a:schemeClr val="bg1"/>
                </a:solidFill>
              </a:rPr>
              <a:t>Reaching Digital Natives</a:t>
            </a:r>
            <a:endParaRPr lang="en-GB" dirty="0">
              <a:solidFill>
                <a:schemeClr val="bg1"/>
              </a:solidFill>
            </a:endParaRPr>
          </a:p>
          <a:p>
            <a:endParaRPr lang="en-GB" dirty="0">
              <a:solidFill>
                <a:schemeClr val="bg1"/>
              </a:solidFill>
            </a:endParaRPr>
          </a:p>
        </p:txBody>
      </p:sp>
      <p:sp>
        <p:nvSpPr>
          <p:cNvPr id="5" name="Text Placeholder 4">
            <a:extLst>
              <a:ext uri="{FF2B5EF4-FFF2-40B4-BE49-F238E27FC236}">
                <a16:creationId xmlns:a16="http://schemas.microsoft.com/office/drawing/2014/main" id="{991B2F50-21DD-4523-9CBD-1E8890FC1ACF}"/>
              </a:ext>
            </a:extLst>
          </p:cNvPr>
          <p:cNvSpPr txBox="1">
            <a:spLocks noGrp="1"/>
          </p:cNvSpPr>
          <p:nvPr>
            <p:ph type="body" idx="2"/>
          </p:nvPr>
        </p:nvSpPr>
        <p:spPr>
          <a:xfrm>
            <a:off x="4917135" y="1413406"/>
            <a:ext cx="6718766" cy="1815841"/>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100"/>
              <a:buNone/>
            </a:pPr>
            <a:r>
              <a:rPr lang="en-GB" sz="2800" b="1" dirty="0">
                <a:solidFill>
                  <a:srgbClr val="D41A6A"/>
                </a:solidFill>
                <a:latin typeface="Avenir"/>
                <a:ea typeface="Avenir"/>
                <a:cs typeface="Avenir"/>
                <a:sym typeface="Avenir"/>
              </a:rPr>
              <a:t>“We’re not competing with other museums. We’re competing with Netflix,”</a:t>
            </a:r>
          </a:p>
          <a:p>
            <a:pPr marL="0" lvl="0" indent="0" algn="ctr" rtl="0">
              <a:lnSpc>
                <a:spcPct val="100000"/>
              </a:lnSpc>
              <a:spcBef>
                <a:spcPts val="0"/>
              </a:spcBef>
              <a:spcAft>
                <a:spcPts val="0"/>
              </a:spcAft>
              <a:buClr>
                <a:schemeClr val="dk1"/>
              </a:buClr>
              <a:buSzPts val="1100"/>
              <a:buNone/>
            </a:pPr>
            <a:r>
              <a:rPr lang="en-GB" sz="2800" b="1" dirty="0">
                <a:solidFill>
                  <a:srgbClr val="D41A6A"/>
                </a:solidFill>
                <a:latin typeface="Avenir"/>
                <a:ea typeface="Avenir"/>
                <a:cs typeface="Avenir"/>
                <a:sym typeface="Avenir"/>
              </a:rPr>
              <a:t> </a:t>
            </a:r>
          </a:p>
          <a:p>
            <a:pPr marL="0" lvl="0" indent="0" algn="ctr" rtl="0">
              <a:lnSpc>
                <a:spcPct val="100000"/>
              </a:lnSpc>
              <a:spcBef>
                <a:spcPts val="0"/>
              </a:spcBef>
              <a:spcAft>
                <a:spcPts val="0"/>
              </a:spcAft>
              <a:buClr>
                <a:schemeClr val="dk1"/>
              </a:buClr>
              <a:buSzPts val="1100"/>
              <a:buNone/>
            </a:pPr>
            <a:r>
              <a:rPr lang="en-GB" sz="2800" b="1" i="1" dirty="0">
                <a:solidFill>
                  <a:srgbClr val="D41A6A"/>
                </a:solidFill>
                <a:latin typeface="Avenir"/>
                <a:ea typeface="Avenir"/>
                <a:cs typeface="Avenir"/>
                <a:sym typeface="Avenir"/>
              </a:rPr>
              <a:t>Jane Alexander Cleveland Museum of Art </a:t>
            </a:r>
          </a:p>
        </p:txBody>
      </p:sp>
      <p:sp>
        <p:nvSpPr>
          <p:cNvPr id="7" name="Google Shape;236;p16">
            <a:extLst>
              <a:ext uri="{FF2B5EF4-FFF2-40B4-BE49-F238E27FC236}">
                <a16:creationId xmlns:a16="http://schemas.microsoft.com/office/drawing/2014/main" id="{0F9F798B-DBD6-45EA-A218-099FE0C17C13}"/>
              </a:ext>
            </a:extLst>
          </p:cNvPr>
          <p:cNvSpPr txBox="1">
            <a:spLocks/>
          </p:cNvSpPr>
          <p:nvPr/>
        </p:nvSpPr>
        <p:spPr>
          <a:xfrm>
            <a:off x="375233" y="4133661"/>
            <a:ext cx="11260668" cy="26218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7F7F7F"/>
              </a:buClr>
              <a:buSzPts val="2400"/>
            </a:pPr>
            <a:r>
              <a:rPr lang="en-GB" sz="2400" b="1" dirty="0">
                <a:solidFill>
                  <a:srgbClr val="D41A6A"/>
                </a:solidFill>
                <a:latin typeface="Calibri" panose="020F0502020204030204" pitchFamily="34" charset="0"/>
                <a:cs typeface="Calibri" panose="020F0502020204030204" pitchFamily="34" charset="0"/>
              </a:rPr>
              <a:t>Case study -</a:t>
            </a:r>
            <a:r>
              <a:rPr lang="en-GB" sz="2400" b="1"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The Cleveland Museum of art created the </a:t>
            </a:r>
            <a:r>
              <a:rPr lang="en-GB" sz="2400" dirty="0" err="1">
                <a:latin typeface="Calibri" panose="020F0502020204030204" pitchFamily="34" charset="0"/>
                <a:cs typeface="Calibri" panose="020F0502020204030204" pitchFamily="34" charset="0"/>
              </a:rPr>
              <a:t>ArtLens</a:t>
            </a:r>
            <a:r>
              <a:rPr lang="en-GB" sz="2400" dirty="0">
                <a:latin typeface="Calibri" panose="020F0502020204030204" pitchFamily="34" charset="0"/>
                <a:cs typeface="Calibri" panose="020F0502020204030204" pitchFamily="34" charset="0"/>
              </a:rPr>
              <a:t> Gallery, an experiential gallery that puts the viewer into conversation with masterpieces of art, encouraging engagement on a personal, emotional level. </a:t>
            </a:r>
          </a:p>
          <a:p>
            <a:pPr>
              <a:buClr>
                <a:srgbClr val="7F7F7F"/>
              </a:buClr>
              <a:buSzPts val="2400"/>
            </a:pPr>
            <a:r>
              <a:rPr lang="en-GB" sz="2400" dirty="0">
                <a:latin typeface="Calibri" panose="020F0502020204030204" pitchFamily="34" charset="0"/>
                <a:cs typeface="Calibri" panose="020F0502020204030204" pitchFamily="34" charset="0"/>
              </a:rPr>
              <a:t>It allows Digital Natives to explore on-view works in the permanent collection both at the museum and from home. </a:t>
            </a:r>
          </a:p>
          <a:p>
            <a:pPr>
              <a:buClr>
                <a:srgbClr val="7F7F7F"/>
              </a:buClr>
              <a:buSzPts val="2400"/>
            </a:pPr>
            <a:r>
              <a:rPr lang="en-GB" sz="2400" i="1" dirty="0">
                <a:latin typeface="Calibri" panose="020F0502020204030204" pitchFamily="34" charset="0"/>
                <a:cs typeface="Calibri" panose="020F0502020204030204" pitchFamily="34" charset="0"/>
              </a:rPr>
              <a:t>For more details: </a:t>
            </a:r>
            <a:r>
              <a:rPr lang="en-GB" sz="2400"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hlinkClick r:id="rId2"/>
              </a:rPr>
              <a:t>https://www.clevelandart.org/artlens-gallery</a:t>
            </a:r>
            <a:r>
              <a:rPr lang="en-GB" sz="2400" dirty="0">
                <a:latin typeface="Calibri" panose="020F0502020204030204" pitchFamily="34" charset="0"/>
                <a:cs typeface="Calibri" panose="020F0502020204030204" pitchFamily="34" charset="0"/>
              </a:rPr>
              <a:t> </a:t>
            </a:r>
          </a:p>
        </p:txBody>
      </p:sp>
      <p:pic>
        <p:nvPicPr>
          <p:cNvPr id="1026" name="Picture 2" descr="The Cleveland Museum Studied How to Best Engage Visitors in the Age of  Netflix. Here's What They Found | Artnet News">
            <a:extLst>
              <a:ext uri="{FF2B5EF4-FFF2-40B4-BE49-F238E27FC236}">
                <a16:creationId xmlns:a16="http://schemas.microsoft.com/office/drawing/2014/main" id="{98B43953-53A1-7084-0047-79410C62B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8" y="1106160"/>
            <a:ext cx="4218495" cy="281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4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id="{A9558522-9D16-8556-180E-AF696B1B9E02}"/>
              </a:ext>
            </a:extLst>
          </p:cNvPr>
          <p:cNvPicPr>
            <a:picLocks noGrp="1" noChangeAspect="1"/>
          </p:cNvPicPr>
          <p:nvPr>
            <p:ph type="pic" idx="2"/>
          </p:nvPr>
        </p:nvPicPr>
        <p:blipFill>
          <a:blip r:embed="rId2"/>
          <a:srcRect l="21215" r="21215"/>
          <a:stretch>
            <a:fillRect/>
          </a:stretch>
        </p:blipFill>
        <p:spPr/>
      </p:pic>
      <p:sp>
        <p:nvSpPr>
          <p:cNvPr id="5" name="Segnaposto testo 4">
            <a:extLst>
              <a:ext uri="{FF2B5EF4-FFF2-40B4-BE49-F238E27FC236}">
                <a16:creationId xmlns:a16="http://schemas.microsoft.com/office/drawing/2014/main" id="{754F42D8-7A36-6444-28C7-069DF5D4D63C}"/>
              </a:ext>
            </a:extLst>
          </p:cNvPr>
          <p:cNvSpPr>
            <a:spLocks noGrp="1"/>
          </p:cNvSpPr>
          <p:nvPr>
            <p:ph type="body" idx="3"/>
          </p:nvPr>
        </p:nvSpPr>
        <p:spPr>
          <a:xfrm>
            <a:off x="390688" y="1691223"/>
            <a:ext cx="5614877" cy="4108908"/>
          </a:xfrm>
        </p:spPr>
        <p:txBody>
          <a:bodyPr/>
          <a:lstStyle/>
          <a:p>
            <a:pPr marL="361950" indent="0">
              <a:buClr>
                <a:schemeClr val="dk1"/>
              </a:buClr>
              <a:buSzPts val="1100"/>
            </a:pPr>
            <a:r>
              <a:rPr lang="en-GB" dirty="0">
                <a:solidFill>
                  <a:schemeClr val="tx2">
                    <a:lumMod val="25000"/>
                  </a:schemeClr>
                </a:solidFill>
                <a:latin typeface="Calibri" panose="020F0502020204030204" pitchFamily="34" charset="0"/>
                <a:cs typeface="Calibri" panose="020F0502020204030204" pitchFamily="34" charset="0"/>
              </a:rPr>
              <a:t>Digital Natives have many ways of keying into cultural content. They are used to receiving information very rapidly, dealing with parallel processes and adopting multi-tasking as their lifestyle, or even </a:t>
            </a:r>
            <a:r>
              <a:rPr lang="en-GB" b="1" i="1" dirty="0">
                <a:solidFill>
                  <a:schemeClr val="tx2">
                    <a:lumMod val="25000"/>
                  </a:schemeClr>
                </a:solidFill>
                <a:latin typeface="Calibri" panose="020F0502020204030204" pitchFamily="34" charset="0"/>
                <a:cs typeface="Calibri" panose="020F0502020204030204" pitchFamily="34" charset="0"/>
              </a:rPr>
              <a:t>mindstyle</a:t>
            </a:r>
            <a:r>
              <a:rPr lang="en-GB" dirty="0">
                <a:solidFill>
                  <a:schemeClr val="tx2">
                    <a:lumMod val="25000"/>
                  </a:schemeClr>
                </a:solidFill>
                <a:latin typeface="Calibri" panose="020F0502020204030204" pitchFamily="34" charset="0"/>
                <a:cs typeface="Calibri" panose="020F0502020204030204" pitchFamily="34" charset="0"/>
              </a:rPr>
              <a:t>.</a:t>
            </a:r>
          </a:p>
          <a:p>
            <a:pPr algn="just">
              <a:buClr>
                <a:schemeClr val="dk1"/>
              </a:buClr>
              <a:buSzPts val="1100"/>
            </a:pPr>
            <a:endParaRPr lang="en-GB" i="1" dirty="0">
              <a:solidFill>
                <a:schemeClr val="tx2">
                  <a:lumMod val="25000"/>
                </a:schemeClr>
              </a:solidFill>
              <a:latin typeface="Calibri" panose="020F0502020204030204" pitchFamily="34" charset="0"/>
              <a:cs typeface="Calibri" panose="020F0502020204030204" pitchFamily="34" charset="0"/>
            </a:endParaRPr>
          </a:p>
          <a:p>
            <a:pPr indent="-4763">
              <a:buClr>
                <a:schemeClr val="dk1"/>
              </a:buClr>
              <a:buSzPts val="1100"/>
            </a:pPr>
            <a:r>
              <a:rPr lang="en-GB" b="1" i="1" dirty="0">
                <a:solidFill>
                  <a:schemeClr val="tx2">
                    <a:lumMod val="25000"/>
                  </a:schemeClr>
                </a:solidFill>
                <a:latin typeface="Calibri" panose="020F0502020204030204" pitchFamily="34" charset="0"/>
                <a:cs typeface="Calibri" panose="020F0502020204030204" pitchFamily="34" charset="0"/>
              </a:rPr>
              <a:t>Digitization is not an add on for heritage businesses, it has become an essential tool for engaging Digital Natives before, during and after the visit. here’s how: </a:t>
            </a:r>
          </a:p>
          <a:p>
            <a:pPr algn="ctr"/>
            <a:endParaRPr lang="en-GB"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1357359-9026-4BC7-9F98-A2FC572FE5B0}"/>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17</a:t>
            </a:fld>
            <a:endParaRPr lang="en-GB"/>
          </a:p>
        </p:txBody>
      </p:sp>
      <p:sp>
        <p:nvSpPr>
          <p:cNvPr id="12" name="Segnaposto testo 11">
            <a:extLst>
              <a:ext uri="{FF2B5EF4-FFF2-40B4-BE49-F238E27FC236}">
                <a16:creationId xmlns:a16="http://schemas.microsoft.com/office/drawing/2014/main" id="{3287D10C-CE62-0B40-4CD3-2D358816C073}"/>
              </a:ext>
            </a:extLst>
          </p:cNvPr>
          <p:cNvSpPr>
            <a:spLocks noGrp="1"/>
          </p:cNvSpPr>
          <p:nvPr>
            <p:ph type="body" idx="1"/>
          </p:nvPr>
        </p:nvSpPr>
        <p:spPr/>
        <p:txBody>
          <a:bodyPr/>
          <a:lstStyle/>
          <a:p>
            <a:r>
              <a:rPr lang="en-GB" dirty="0">
                <a:solidFill>
                  <a:srgbClr val="E9498E"/>
                </a:solidFill>
                <a:latin typeface="Calibri" panose="020F0502020204030204" pitchFamily="34" charset="0"/>
                <a:cs typeface="Calibri" panose="020F0502020204030204" pitchFamily="34" charset="0"/>
              </a:rPr>
              <a:t>Reaching Digital Natives</a:t>
            </a:r>
          </a:p>
        </p:txBody>
      </p:sp>
    </p:spTree>
    <p:extLst>
      <p:ext uri="{BB962C8B-B14F-4D97-AF65-F5344CB8AC3E}">
        <p14:creationId xmlns:p14="http://schemas.microsoft.com/office/powerpoint/2010/main" val="138908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a:spLocks noGrp="1"/>
          </p:cNvSpPr>
          <p:nvPr>
            <p:ph type="body" idx="1"/>
          </p:nvPr>
        </p:nvSpPr>
        <p:spPr>
          <a:xfrm>
            <a:off x="6025662" y="102292"/>
            <a:ext cx="5339109"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t>Engaging Digital Natives</a:t>
            </a:r>
            <a:endParaRPr dirty="0"/>
          </a:p>
        </p:txBody>
      </p:sp>
      <p:sp>
        <p:nvSpPr>
          <p:cNvPr id="244" name="Google Shape;244;p17"/>
          <p:cNvSpPr txBox="1">
            <a:spLocks noGrp="1"/>
          </p:cNvSpPr>
          <p:nvPr>
            <p:ph type="body" idx="2"/>
          </p:nvPr>
        </p:nvSpPr>
        <p:spPr>
          <a:xfrm>
            <a:off x="6025662" y="864448"/>
            <a:ext cx="5992130" cy="4682754"/>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FBE000"/>
              </a:buClr>
              <a:buSzPts val="1200"/>
            </a:pPr>
            <a:r>
              <a:rPr lang="en-GB" sz="2800" b="1" i="1" dirty="0">
                <a:solidFill>
                  <a:srgbClr val="E43794"/>
                </a:solidFill>
                <a:latin typeface="Calibri" panose="020F0502020204030204" pitchFamily="34" charset="0"/>
                <a:cs typeface="Calibri" panose="020F0502020204030204" pitchFamily="34" charset="0"/>
              </a:rPr>
              <a:t>Before</a:t>
            </a:r>
          </a:p>
          <a:p>
            <a:pPr marL="152400" lvl="0" indent="0" algn="l" rtl="0">
              <a:lnSpc>
                <a:spcPct val="100000"/>
              </a:lnSpc>
              <a:spcBef>
                <a:spcPts val="0"/>
              </a:spcBef>
              <a:spcAft>
                <a:spcPts val="0"/>
              </a:spcAft>
              <a:buClr>
                <a:srgbClr val="FBE000"/>
              </a:buClr>
              <a:buSzPts val="1200"/>
            </a:pPr>
            <a:r>
              <a:rPr lang="en-GB" b="1" dirty="0">
                <a:solidFill>
                  <a:srgbClr val="E43794"/>
                </a:solidFill>
                <a:latin typeface="Calibri" panose="020F0502020204030204" pitchFamily="34" charset="0"/>
                <a:cs typeface="Calibri" panose="020F0502020204030204" pitchFamily="34" charset="0"/>
              </a:rPr>
              <a:t>Communicate with fun and engaging social media content</a:t>
            </a:r>
            <a:endParaRPr lang="en-GB"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FBE000"/>
              </a:buClr>
              <a:buSzPts val="1200"/>
            </a:pPr>
            <a:r>
              <a:rPr lang="en-GB" b="0" dirty="0">
                <a:solidFill>
                  <a:schemeClr val="tx2">
                    <a:lumMod val="25000"/>
                  </a:schemeClr>
                </a:solidFill>
                <a:latin typeface="Calibri" panose="020F0502020204030204" pitchFamily="34" charset="0"/>
                <a:cs typeface="Calibri" panose="020F0502020204030204" pitchFamily="34" charset="0"/>
              </a:rPr>
              <a:t>According to the </a:t>
            </a:r>
            <a:r>
              <a:rPr lang="en-GB" b="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Global Web Index</a:t>
            </a:r>
            <a:r>
              <a:rPr lang="en-GB" b="0" dirty="0">
                <a:solidFill>
                  <a:schemeClr val="tx2">
                    <a:lumMod val="25000"/>
                  </a:schemeClr>
                </a:solidFill>
                <a:latin typeface="Calibri" panose="020F0502020204030204" pitchFamily="34" charset="0"/>
                <a:cs typeface="Calibri" panose="020F0502020204030204" pitchFamily="34" charset="0"/>
              </a:rPr>
              <a:t>, Millennials  own on average 9.3 social media accounts</a:t>
            </a:r>
            <a:r>
              <a:rPr lang="en-GB" dirty="0">
                <a:solidFill>
                  <a:schemeClr val="tx2">
                    <a:lumMod val="25000"/>
                  </a:schemeClr>
                </a:solidFill>
                <a:latin typeface="Calibri" panose="020F0502020204030204" pitchFamily="34" charset="0"/>
                <a:cs typeface="Calibri" panose="020F0502020204030204" pitchFamily="34" charset="0"/>
              </a:rPr>
              <a:t>. U</a:t>
            </a:r>
            <a:r>
              <a:rPr lang="en-GB" b="0" dirty="0">
                <a:solidFill>
                  <a:schemeClr val="tx2">
                    <a:lumMod val="25000"/>
                  </a:schemeClr>
                </a:solidFill>
                <a:latin typeface="Calibri" panose="020F0502020204030204" pitchFamily="34" charset="0"/>
                <a:cs typeface="Calibri" panose="020F0502020204030204" pitchFamily="34" charset="0"/>
              </a:rPr>
              <a:t>se these channels to reach them directly without investing large amounts of money. </a:t>
            </a:r>
          </a:p>
          <a:p>
            <a:pPr marL="152400" lvl="0" indent="0" algn="l" rtl="0">
              <a:lnSpc>
                <a:spcPct val="100000"/>
              </a:lnSpc>
              <a:spcBef>
                <a:spcPts val="0"/>
              </a:spcBef>
              <a:spcAft>
                <a:spcPts val="0"/>
              </a:spcAft>
              <a:buClr>
                <a:srgbClr val="FBE000"/>
              </a:buClr>
              <a:buSzPts val="1200"/>
            </a:pPr>
            <a:r>
              <a:rPr lang="en-GB" b="0" dirty="0">
                <a:solidFill>
                  <a:schemeClr val="tx2">
                    <a:lumMod val="25000"/>
                  </a:schemeClr>
                </a:solidFill>
                <a:latin typeface="Calibri" panose="020F0502020204030204" pitchFamily="34" charset="0"/>
                <a:cs typeface="Calibri" panose="020F0502020204030204" pitchFamily="34" charset="0"/>
              </a:rPr>
              <a:t>When talking to Digital Natives it is important to find the right tone of voice to speak to them, creating engaging online contents and making the visitor experience worth sharing. </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endParaRPr sz="1400" b="0" dirty="0">
              <a:solidFill>
                <a:schemeClr val="tx2">
                  <a:lumMod val="25000"/>
                </a:schemeClr>
              </a:solidFill>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rgbClr val="000000"/>
              </a:buClr>
              <a:buSzPts val="2000"/>
              <a:buNone/>
            </a:pPr>
            <a:r>
              <a:rPr lang="en-GB" b="1" i="1" u="none" strike="noStrike" dirty="0">
                <a:solidFill>
                  <a:schemeClr val="tx2">
                    <a:lumMod val="25000"/>
                  </a:schemeClr>
                </a:solidFill>
                <a:latin typeface="Calibri" panose="020F0502020204030204" pitchFamily="34" charset="0"/>
                <a:ea typeface="Arial"/>
                <a:cs typeface="Calibri" panose="020F0502020204030204" pitchFamily="34" charset="0"/>
                <a:sym typeface="Arial"/>
              </a:rPr>
              <a:t>      When we use the language that young people are using, it makes it more relatable to them. — </a:t>
            </a:r>
            <a:r>
              <a:rPr lang="en-GB" b="0" i="1" dirty="0">
                <a:solidFill>
                  <a:schemeClr val="tx2">
                    <a:lumMod val="25000"/>
                  </a:schemeClr>
                </a:solidFill>
                <a:latin typeface="Calibri" panose="020F0502020204030204" pitchFamily="34" charset="0"/>
                <a:ea typeface="Arial"/>
                <a:cs typeface="Calibri" panose="020F0502020204030204" pitchFamily="34" charset="0"/>
                <a:sym typeface="Arial"/>
              </a:rPr>
              <a:t>Abby Bird</a:t>
            </a:r>
            <a:endParaRPr b="0" i="0" dirty="0">
              <a:solidFill>
                <a:schemeClr val="tx2">
                  <a:lumMod val="25000"/>
                </a:schemeClr>
              </a:solidFill>
              <a:latin typeface="Calibri" panose="020F0502020204030204" pitchFamily="34" charset="0"/>
              <a:ea typeface="Inter"/>
              <a:cs typeface="Calibri" panose="020F0502020204030204" pitchFamily="34" charset="0"/>
              <a:sym typeface="Inter"/>
            </a:endParaRPr>
          </a:p>
          <a:p>
            <a:pPr marL="457200" lvl="0" indent="0" algn="l" rtl="0">
              <a:lnSpc>
                <a:spcPct val="100000"/>
              </a:lnSpc>
              <a:spcBef>
                <a:spcPts val="0"/>
              </a:spcBef>
              <a:spcAft>
                <a:spcPts val="0"/>
              </a:spcAft>
              <a:buClr>
                <a:schemeClr val="dk1"/>
              </a:buClr>
              <a:buSzPts val="1100"/>
              <a:buFont typeface="Arial"/>
              <a:buNone/>
            </a:pPr>
            <a:endParaRPr b="0" dirty="0">
              <a:solidFill>
                <a:srgbClr val="3A3838"/>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245" name="Google Shape;245;p17" descr="A person smiling for the camera&#10;&#10;Description automatically generated with medium confidence"/>
          <p:cNvPicPr preferRelativeResize="0">
            <a:picLocks noGrp="1"/>
          </p:cNvPicPr>
          <p:nvPr>
            <p:ph type="pic" idx="3"/>
          </p:nvPr>
        </p:nvPicPr>
        <p:blipFill rotWithShape="1">
          <a:blip r:embed="rId4">
            <a:alphaModFix/>
          </a:blip>
          <a:srcRect l="14890" t="10049" r="15487"/>
          <a:stretch/>
        </p:blipFill>
        <p:spPr>
          <a:xfrm>
            <a:off x="1400799" y="1525433"/>
            <a:ext cx="4106401" cy="4777982"/>
          </a:xfrm>
          <a:prstGeom prst="rect">
            <a:avLst/>
          </a:prstGeom>
          <a:noFill/>
          <a:ln>
            <a:noFill/>
          </a:ln>
        </p:spPr>
      </p:pic>
      <p:sp>
        <p:nvSpPr>
          <p:cNvPr id="246" name="Google Shape;246;p17"/>
          <p:cNvSpPr txBox="1">
            <a:spLocks noGrp="1"/>
          </p:cNvSpPr>
          <p:nvPr>
            <p:ph type="body" idx="4"/>
          </p:nvPr>
        </p:nvSpPr>
        <p:spPr>
          <a:xfrm>
            <a:off x="1400798" y="5116010"/>
            <a:ext cx="4106402" cy="1741990"/>
          </a:xfrm>
          <a:prstGeom prst="rect">
            <a:avLst/>
          </a:prstGeom>
          <a:solidFill>
            <a:srgbClr val="E43794"/>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GB" sz="2400" u="sng" dirty="0">
                <a:solidFill>
                  <a:schemeClr val="bg1"/>
                </a:solidFill>
                <a:hlinkClick r:id="rId5">
                  <a:extLst>
                    <a:ext uri="{A12FA001-AC4F-418D-AE19-62706E023703}">
                      <ahyp:hlinkClr xmlns:ahyp="http://schemas.microsoft.com/office/drawing/2018/hyperlinkcolor" val="tx"/>
                    </a:ext>
                  </a:extLst>
                </a:hlinkClick>
              </a:rPr>
              <a:t>Click to find out how the Black Country Living Museum used Tik Tok to build a new Gen z audience</a:t>
            </a:r>
            <a:endParaRPr sz="2400" dirty="0">
              <a:solidFill>
                <a:schemeClr val="bg1"/>
              </a:solidFill>
            </a:endParaRPr>
          </a:p>
          <a:p>
            <a:pPr marL="0" lvl="0" indent="0" algn="ctr" rtl="0">
              <a:lnSpc>
                <a:spcPct val="100000"/>
              </a:lnSpc>
              <a:spcBef>
                <a:spcPts val="0"/>
              </a:spcBef>
              <a:spcAft>
                <a:spcPts val="0"/>
              </a:spcAft>
              <a:buClr>
                <a:schemeClr val="lt1"/>
              </a:buClr>
              <a:buSzPts val="2000"/>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8"/>
          <p:cNvSpPr txBox="1">
            <a:spLocks noGrp="1"/>
          </p:cNvSpPr>
          <p:nvPr>
            <p:ph type="body" idx="2"/>
          </p:nvPr>
        </p:nvSpPr>
        <p:spPr>
          <a:xfrm>
            <a:off x="6166338" y="1062953"/>
            <a:ext cx="5339108" cy="5126832"/>
          </a:xfrm>
          <a:prstGeom prst="rect">
            <a:avLst/>
          </a:prstGeom>
          <a:noFill/>
          <a:ln>
            <a:noFill/>
          </a:ln>
        </p:spPr>
        <p:txBody>
          <a:bodyPr spcFirstLastPara="1" wrap="square" lIns="91425" tIns="45700" rIns="91425" bIns="45700" anchor="t" anchorCtr="0">
            <a:noAutofit/>
          </a:bodyPr>
          <a:lstStyle/>
          <a:p>
            <a:pPr marL="0" lvl="0" indent="0">
              <a:lnSpc>
                <a:spcPct val="90000"/>
              </a:lnSpc>
              <a:buClr>
                <a:srgbClr val="E43794"/>
              </a:buClr>
              <a:buSzPts val="3600"/>
            </a:pPr>
            <a:r>
              <a:rPr lang="en-GB" sz="2800" b="1" i="1" dirty="0">
                <a:solidFill>
                  <a:srgbClr val="E9498E"/>
                </a:solidFill>
                <a:latin typeface="Calibri" panose="020F0502020204030204" pitchFamily="34" charset="0"/>
                <a:cs typeface="Calibri" panose="020F0502020204030204" pitchFamily="34" charset="0"/>
              </a:rPr>
              <a:t>During </a:t>
            </a:r>
          </a:p>
          <a:p>
            <a:pPr marL="0" lvl="0" indent="0">
              <a:lnSpc>
                <a:spcPct val="90000"/>
              </a:lnSpc>
              <a:buClr>
                <a:srgbClr val="E43794"/>
              </a:buClr>
              <a:buSzPts val="3600"/>
            </a:pPr>
            <a:endParaRPr lang="en-GB" sz="1400" b="1" i="1" dirty="0">
              <a:solidFill>
                <a:srgbClr val="E9498E"/>
              </a:solidFill>
              <a:latin typeface="Calibri" panose="020F0502020204030204" pitchFamily="34" charset="0"/>
              <a:cs typeface="Calibri" panose="020F0502020204030204" pitchFamily="34" charset="0"/>
            </a:endParaRPr>
          </a:p>
          <a:p>
            <a:pPr marL="0" lvl="0" indent="0">
              <a:lnSpc>
                <a:spcPct val="90000"/>
              </a:lnSpc>
              <a:buClr>
                <a:srgbClr val="E43794"/>
              </a:buClr>
              <a:buSzPts val="3600"/>
            </a:pPr>
            <a:r>
              <a:rPr lang="en-GB" sz="2800" b="1" dirty="0">
                <a:solidFill>
                  <a:srgbClr val="E9498E"/>
                </a:solidFill>
                <a:latin typeface="Calibri" panose="020F0502020204030204" pitchFamily="34" charset="0"/>
                <a:cs typeface="Calibri" panose="020F0502020204030204" pitchFamily="34" charset="0"/>
              </a:rPr>
              <a:t>Design Engaging Immersive Experiences</a:t>
            </a:r>
          </a:p>
          <a:p>
            <a:pPr marL="0" lvl="0" indent="0">
              <a:lnSpc>
                <a:spcPct val="90000"/>
              </a:lnSpc>
              <a:buClr>
                <a:srgbClr val="E43794"/>
              </a:buClr>
              <a:buSzPts val="3600"/>
            </a:pPr>
            <a:endParaRPr lang="en-GB" sz="1200" b="1" dirty="0">
              <a:solidFill>
                <a:srgbClr val="E43794"/>
              </a:solidFill>
              <a:latin typeface="Calibri" panose="020F0502020204030204" pitchFamily="34" charset="0"/>
              <a:cs typeface="Calibri" panose="020F0502020204030204" pitchFamily="34" charset="0"/>
            </a:endParaRPr>
          </a:p>
          <a:p>
            <a:pPr marL="0" lvl="0" indent="0">
              <a:lnSpc>
                <a:spcPct val="90000"/>
              </a:lnSpc>
              <a:buClr>
                <a:srgbClr val="E43794"/>
              </a:buClr>
              <a:buSzPts val="3600"/>
            </a:pPr>
            <a:r>
              <a:rPr lang="en-GB" b="0" dirty="0">
                <a:solidFill>
                  <a:schemeClr val="tx1">
                    <a:lumMod val="85000"/>
                    <a:lumOff val="15000"/>
                  </a:schemeClr>
                </a:solidFill>
                <a:latin typeface="Calibri" panose="020F0502020204030204" pitchFamily="34" charset="0"/>
                <a:cs typeface="Calibri" panose="020F0502020204030204" pitchFamily="34" charset="0"/>
              </a:rPr>
              <a:t>Younger generations are particularly attracted by immersive experiences that make them feel they are active spectators. Digital technologies – such as virtual and augmented reality - are very powerful for this group, because they make visitors feel like they are part of an exhibition and can create new interactions through Edutainment, an approach that mixes educational contents with entertaining activities. </a:t>
            </a:r>
          </a:p>
          <a:p>
            <a:pPr marL="457200" lvl="0" indent="0" algn="l" rtl="0">
              <a:lnSpc>
                <a:spcPct val="100000"/>
              </a:lnSpc>
              <a:spcBef>
                <a:spcPts val="0"/>
              </a:spcBef>
              <a:spcAft>
                <a:spcPts val="0"/>
              </a:spcAft>
              <a:buClr>
                <a:srgbClr val="3A3838"/>
              </a:buClr>
              <a:buSzPts val="2400"/>
              <a:buNone/>
            </a:pPr>
            <a:endParaRPr lang="en-GB" dirty="0">
              <a:solidFill>
                <a:srgbClr val="3A3838"/>
              </a:solidFill>
              <a:latin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id="{A9371424-ABF8-44FB-945B-39BA639CD6A8}"/>
              </a:ext>
            </a:extLst>
          </p:cNvPr>
          <p:cNvSpPr>
            <a:spLocks noGrp="1"/>
          </p:cNvSpPr>
          <p:nvPr>
            <p:ph type="body" idx="4"/>
          </p:nvPr>
        </p:nvSpPr>
        <p:spPr/>
        <p:txBody>
          <a:bodyPr/>
          <a:lstStyle/>
          <a:p>
            <a:endParaRPr lang="en-GB"/>
          </a:p>
        </p:txBody>
      </p:sp>
      <p:pic>
        <p:nvPicPr>
          <p:cNvPr id="3" name="Picture Placeholder 2" descr="A picture containing person, microphone&#10;&#10;Description automatically generated">
            <a:extLst>
              <a:ext uri="{FF2B5EF4-FFF2-40B4-BE49-F238E27FC236}">
                <a16:creationId xmlns:a16="http://schemas.microsoft.com/office/drawing/2014/main" id="{F91429E3-9F62-47D8-A8B2-C97485E0672B}"/>
              </a:ext>
            </a:extLst>
          </p:cNvPr>
          <p:cNvPicPr>
            <a:picLocks noGrp="1" noChangeAspect="1"/>
          </p:cNvPicPr>
          <p:nvPr>
            <p:ph type="pic" idx="3"/>
          </p:nvPr>
        </p:nvPicPr>
        <p:blipFill>
          <a:blip r:embed="rId3"/>
          <a:srcRect l="1580" r="1580"/>
          <a:stretch>
            <a:fillRect/>
          </a:stretch>
        </p:blipFill>
        <p:spPr/>
      </p:pic>
      <p:sp>
        <p:nvSpPr>
          <p:cNvPr id="2" name="TextBox 1">
            <a:extLst>
              <a:ext uri="{FF2B5EF4-FFF2-40B4-BE49-F238E27FC236}">
                <a16:creationId xmlns:a16="http://schemas.microsoft.com/office/drawing/2014/main" id="{94E7DD09-252B-4AF0-AA2A-EE6E2E14A6B2}"/>
              </a:ext>
            </a:extLst>
          </p:cNvPr>
          <p:cNvSpPr txBox="1"/>
          <p:nvPr/>
        </p:nvSpPr>
        <p:spPr>
          <a:xfrm>
            <a:off x="-395692" y="6390752"/>
            <a:ext cx="1889090" cy="338554"/>
          </a:xfrm>
          <a:prstGeom prst="rect">
            <a:avLst/>
          </a:prstGeom>
          <a:noFill/>
        </p:spPr>
        <p:txBody>
          <a:bodyPr wrap="square" rtlCol="0">
            <a:spAutoFit/>
          </a:bodyPr>
          <a:lstStyle/>
          <a:p>
            <a:pPr marL="457200" lvl="0" indent="0" algn="l" rtl="0">
              <a:lnSpc>
                <a:spcPct val="100000"/>
              </a:lnSpc>
              <a:spcBef>
                <a:spcPts val="0"/>
              </a:spcBef>
              <a:spcAft>
                <a:spcPts val="0"/>
              </a:spcAft>
              <a:buClr>
                <a:srgbClr val="3A3838"/>
              </a:buClr>
              <a:buSzPts val="2400"/>
              <a:buNone/>
            </a:pPr>
            <a:r>
              <a:rPr lang="en-GB" sz="800" b="0" i="0">
                <a:solidFill>
                  <a:schemeClr val="bg1"/>
                </a:solidFill>
                <a:effectLst/>
                <a:latin typeface="+mn-lt"/>
                <a:cs typeface="Calibri" panose="020F0502020204030204" pitchFamily="34" charset="0"/>
              </a:rPr>
              <a:t>Photo by </a:t>
            </a:r>
            <a:r>
              <a:rPr lang="en-GB" sz="800" b="1" i="0" u="none" strike="noStrike">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Ali Pazani</a:t>
            </a:r>
            <a:r>
              <a:rPr lang="en-GB" sz="800" b="0" i="0">
                <a:solidFill>
                  <a:schemeClr val="bg1"/>
                </a:solidFill>
                <a:effectLst/>
                <a:latin typeface="+mn-lt"/>
                <a:cs typeface="Calibri" panose="020F0502020204030204" pitchFamily="34" charset="0"/>
              </a:rPr>
              <a:t> from </a:t>
            </a:r>
            <a:r>
              <a:rPr lang="en-GB" sz="800" b="1" i="0" u="none" strike="noStrike">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latin typeface="+mn-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528624" y="513518"/>
            <a:ext cx="6811615" cy="4253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E43794"/>
              </a:buClr>
              <a:buSzPts val="3200"/>
              <a:buNone/>
            </a:pPr>
            <a:r>
              <a:rPr lang="en-GB"/>
              <a:t>Contents</a:t>
            </a:r>
            <a:endParaRPr/>
          </a:p>
        </p:txBody>
      </p:sp>
      <p:sp>
        <p:nvSpPr>
          <p:cNvPr id="120" name="Google Shape;120;p4"/>
          <p:cNvSpPr txBox="1">
            <a:spLocks noGrp="1"/>
          </p:cNvSpPr>
          <p:nvPr>
            <p:ph type="body" idx="2"/>
          </p:nvPr>
        </p:nvSpPr>
        <p:spPr>
          <a:xfrm>
            <a:off x="528624" y="1834272"/>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01</a:t>
            </a:r>
            <a:endParaRPr/>
          </a:p>
        </p:txBody>
      </p:sp>
      <p:sp>
        <p:nvSpPr>
          <p:cNvPr id="121" name="Google Shape;121;p4"/>
          <p:cNvSpPr txBox="1">
            <a:spLocks noGrp="1"/>
          </p:cNvSpPr>
          <p:nvPr>
            <p:ph type="body" idx="3"/>
          </p:nvPr>
        </p:nvSpPr>
        <p:spPr>
          <a:xfrm>
            <a:off x="1235637" y="1847738"/>
            <a:ext cx="6187124"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en-GB" dirty="0">
                <a:solidFill>
                  <a:schemeClr val="tx2">
                    <a:lumMod val="25000"/>
                  </a:schemeClr>
                </a:solidFill>
              </a:rPr>
              <a:t>Understanding cultural audiences</a:t>
            </a:r>
            <a:endParaRPr dirty="0">
              <a:solidFill>
                <a:schemeClr val="tx2">
                  <a:lumMod val="25000"/>
                </a:schemeClr>
              </a:solidFill>
            </a:endParaRPr>
          </a:p>
        </p:txBody>
      </p:sp>
      <p:sp>
        <p:nvSpPr>
          <p:cNvPr id="122" name="Google Shape;122;p4"/>
          <p:cNvSpPr txBox="1">
            <a:spLocks noGrp="1"/>
          </p:cNvSpPr>
          <p:nvPr>
            <p:ph type="sldNum" idx="12"/>
          </p:nvPr>
        </p:nvSpPr>
        <p:spPr>
          <a:xfrm>
            <a:off x="8610603" y="6356353"/>
            <a:ext cx="274320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123" name="Google Shape;123;p4"/>
          <p:cNvSpPr txBox="1">
            <a:spLocks noGrp="1"/>
          </p:cNvSpPr>
          <p:nvPr>
            <p:ph type="body" idx="4"/>
          </p:nvPr>
        </p:nvSpPr>
        <p:spPr>
          <a:xfrm>
            <a:off x="528624" y="2728857"/>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02</a:t>
            </a:r>
            <a:endParaRPr/>
          </a:p>
        </p:txBody>
      </p:sp>
      <p:sp>
        <p:nvSpPr>
          <p:cNvPr id="124" name="Google Shape;124;p4"/>
          <p:cNvSpPr txBox="1">
            <a:spLocks noGrp="1"/>
          </p:cNvSpPr>
          <p:nvPr>
            <p:ph type="body" idx="5"/>
          </p:nvPr>
        </p:nvSpPr>
        <p:spPr>
          <a:xfrm>
            <a:off x="1235637" y="2949677"/>
            <a:ext cx="6258596"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en-GB" dirty="0">
                <a:solidFill>
                  <a:schemeClr val="tx2">
                    <a:lumMod val="25000"/>
                  </a:schemeClr>
                </a:solidFill>
              </a:rPr>
              <a:t>Digital natives and digital immigrants</a:t>
            </a:r>
            <a:endParaRPr dirty="0">
              <a:solidFill>
                <a:schemeClr val="tx2">
                  <a:lumMod val="25000"/>
                </a:schemeClr>
              </a:solidFill>
            </a:endParaRPr>
          </a:p>
          <a:p>
            <a:pPr marL="0" lvl="0" indent="0" algn="l" rtl="0">
              <a:lnSpc>
                <a:spcPct val="90000"/>
              </a:lnSpc>
              <a:spcBef>
                <a:spcPts val="1000"/>
              </a:spcBef>
              <a:spcAft>
                <a:spcPts val="0"/>
              </a:spcAft>
              <a:buClr>
                <a:srgbClr val="7F7F7F"/>
              </a:buClr>
              <a:buSzPts val="2400"/>
              <a:buNone/>
            </a:pPr>
            <a:endParaRPr dirty="0"/>
          </a:p>
        </p:txBody>
      </p:sp>
      <p:sp>
        <p:nvSpPr>
          <p:cNvPr id="125" name="Google Shape;125;p4"/>
          <p:cNvSpPr txBox="1">
            <a:spLocks noGrp="1"/>
          </p:cNvSpPr>
          <p:nvPr>
            <p:ph type="body" idx="6"/>
          </p:nvPr>
        </p:nvSpPr>
        <p:spPr>
          <a:xfrm>
            <a:off x="530560" y="3609976"/>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03</a:t>
            </a:r>
            <a:endParaRPr/>
          </a:p>
        </p:txBody>
      </p:sp>
      <p:sp>
        <p:nvSpPr>
          <p:cNvPr id="126" name="Google Shape;126;p4"/>
          <p:cNvSpPr txBox="1">
            <a:spLocks noGrp="1"/>
          </p:cNvSpPr>
          <p:nvPr>
            <p:ph type="body" idx="7"/>
          </p:nvPr>
        </p:nvSpPr>
        <p:spPr>
          <a:xfrm>
            <a:off x="1237573" y="3609976"/>
            <a:ext cx="7026532"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en-GB" dirty="0">
                <a:solidFill>
                  <a:schemeClr val="tx2">
                    <a:lumMod val="25000"/>
                  </a:schemeClr>
                </a:solidFill>
              </a:rPr>
              <a:t>Focusing on your target audience</a:t>
            </a:r>
            <a:endParaRPr dirty="0">
              <a:solidFill>
                <a:schemeClr val="tx2">
                  <a:lumMod val="25000"/>
                </a:schemeClr>
              </a:solidFill>
            </a:endParaRPr>
          </a:p>
        </p:txBody>
      </p:sp>
      <p:sp>
        <p:nvSpPr>
          <p:cNvPr id="127" name="Google Shape;127;p4"/>
          <p:cNvSpPr txBox="1">
            <a:spLocks noGrp="1"/>
          </p:cNvSpPr>
          <p:nvPr>
            <p:ph type="body" idx="8"/>
          </p:nvPr>
        </p:nvSpPr>
        <p:spPr>
          <a:xfrm>
            <a:off x="528624" y="4504561"/>
            <a:ext cx="558216" cy="6737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43794"/>
              </a:buClr>
              <a:buSzPts val="2400"/>
              <a:buNone/>
            </a:pPr>
            <a:r>
              <a:rPr lang="en-GB"/>
              <a:t>04</a:t>
            </a:r>
            <a:endParaRPr/>
          </a:p>
        </p:txBody>
      </p:sp>
      <p:sp>
        <p:nvSpPr>
          <p:cNvPr id="128" name="Google Shape;128;p4"/>
          <p:cNvSpPr txBox="1">
            <a:spLocks noGrp="1"/>
          </p:cNvSpPr>
          <p:nvPr>
            <p:ph type="body" idx="9"/>
          </p:nvPr>
        </p:nvSpPr>
        <p:spPr>
          <a:xfrm>
            <a:off x="1235637" y="4711915"/>
            <a:ext cx="5885809" cy="6737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7F7F7F"/>
              </a:buClr>
              <a:buSzPts val="2400"/>
              <a:buNone/>
            </a:pPr>
            <a:r>
              <a:rPr lang="en-GB" dirty="0">
                <a:solidFill>
                  <a:schemeClr val="tx2">
                    <a:lumMod val="25000"/>
                  </a:schemeClr>
                </a:solidFill>
              </a:rPr>
              <a:t>Case studies and useful tools</a:t>
            </a:r>
            <a:endParaRPr dirty="0">
              <a:solidFill>
                <a:schemeClr val="tx2">
                  <a:lumMod val="25000"/>
                </a:schemeClr>
              </a:solidFill>
            </a:endParaRPr>
          </a:p>
          <a:p>
            <a:pPr marL="0" lvl="0" indent="0" algn="l" rtl="0">
              <a:lnSpc>
                <a:spcPct val="90000"/>
              </a:lnSpc>
              <a:spcBef>
                <a:spcPts val="1000"/>
              </a:spcBef>
              <a:spcAft>
                <a:spcPts val="0"/>
              </a:spcAft>
              <a:buClr>
                <a:srgbClr val="7F7F7F"/>
              </a:buClr>
              <a:buSzPts val="24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body" idx="1"/>
          </p:nvPr>
        </p:nvSpPr>
        <p:spPr>
          <a:xfrm>
            <a:off x="6133832" y="459869"/>
            <a:ext cx="6046136" cy="631527"/>
          </a:xfrm>
          <a:prstGeom prst="rect">
            <a:avLst/>
          </a:prstGeom>
          <a:noFill/>
          <a:ln>
            <a:noFill/>
          </a:ln>
        </p:spPr>
        <p:txBody>
          <a:bodyPr spcFirstLastPara="1" wrap="square" lIns="91425" tIns="45700" rIns="91425" bIns="45700" anchor="t" anchorCtr="0">
            <a:noAutofit/>
          </a:bodyPr>
          <a:lstStyle/>
          <a:p>
            <a:pPr marL="0" indent="0">
              <a:spcBef>
                <a:spcPts val="0"/>
              </a:spcBef>
            </a:pPr>
            <a:r>
              <a:rPr lang="en-GB" sz="2800" b="1" i="1" dirty="0">
                <a:solidFill>
                  <a:srgbClr val="E43794"/>
                </a:solidFill>
                <a:latin typeface="Calibri" panose="020F0502020204030204" pitchFamily="34" charset="0"/>
                <a:cs typeface="Calibri" panose="020F0502020204030204" pitchFamily="34" charset="0"/>
              </a:rPr>
              <a:t>After </a:t>
            </a:r>
          </a:p>
          <a:p>
            <a:pPr marL="0" indent="0">
              <a:spcBef>
                <a:spcPts val="0"/>
              </a:spcBef>
            </a:pPr>
            <a:endParaRPr lang="en-GB" sz="1400" i="1" dirty="0">
              <a:latin typeface="Calibri" panose="020F0502020204030204" pitchFamily="34" charset="0"/>
              <a:cs typeface="Calibri" panose="020F0502020204030204" pitchFamily="34" charset="0"/>
            </a:endParaRPr>
          </a:p>
          <a:p>
            <a:pPr marL="0" indent="0">
              <a:spcBef>
                <a:spcPts val="0"/>
              </a:spcBef>
            </a:pPr>
            <a:r>
              <a:rPr lang="en-GB" sz="2800" b="1" dirty="0">
                <a:solidFill>
                  <a:srgbClr val="E43794"/>
                </a:solidFill>
                <a:latin typeface="Calibri" panose="020F0502020204030204" pitchFamily="34" charset="0"/>
                <a:cs typeface="Calibri" panose="020F0502020204030204" pitchFamily="34" charset="0"/>
              </a:rPr>
              <a:t>Create a community</a:t>
            </a:r>
            <a:endParaRPr lang="en-GB" sz="2800" dirty="0">
              <a:latin typeface="Calibri" panose="020F0502020204030204" pitchFamily="34" charset="0"/>
              <a:cs typeface="Calibri" panose="020F0502020204030204" pitchFamily="34" charset="0"/>
            </a:endParaRPr>
          </a:p>
        </p:txBody>
      </p:sp>
      <p:sp>
        <p:nvSpPr>
          <p:cNvPr id="262" name="Google Shape;262;p19"/>
          <p:cNvSpPr txBox="1">
            <a:spLocks noGrp="1"/>
          </p:cNvSpPr>
          <p:nvPr>
            <p:ph type="body" idx="2"/>
          </p:nvPr>
        </p:nvSpPr>
        <p:spPr>
          <a:xfrm>
            <a:off x="5680093" y="1513524"/>
            <a:ext cx="6146817" cy="4600383"/>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New technologies create long-lasting connections with your audiences.  </a:t>
            </a:r>
            <a:r>
              <a:rPr lang="en-GB" dirty="0">
                <a:solidFill>
                  <a:schemeClr val="tx2">
                    <a:lumMod val="25000"/>
                  </a:schemeClr>
                </a:solidFill>
                <a:latin typeface="Calibri" panose="020F0502020204030204" pitchFamily="34" charset="0"/>
                <a:cs typeface="Calibri" panose="020F0502020204030204" pitchFamily="34" charset="0"/>
              </a:rPr>
              <a:t>Learning the language of social media &amp; investing in content creation will create </a:t>
            </a:r>
            <a:r>
              <a:rPr lang="en-GB" b="0" dirty="0">
                <a:solidFill>
                  <a:schemeClr val="tx2">
                    <a:lumMod val="25000"/>
                  </a:schemeClr>
                </a:solidFill>
                <a:latin typeface="Calibri" panose="020F0502020204030204" pitchFamily="34" charset="0"/>
                <a:cs typeface="Calibri" panose="020F0502020204030204" pitchFamily="34" charset="0"/>
              </a:rPr>
              <a:t>supportive online communities. Communities like these are part of the everyday life of Digital </a:t>
            </a:r>
            <a:r>
              <a:rPr lang="en-GB" dirty="0">
                <a:solidFill>
                  <a:schemeClr val="tx2">
                    <a:lumMod val="25000"/>
                  </a:schemeClr>
                </a:solidFill>
                <a:latin typeface="Calibri" panose="020F0502020204030204" pitchFamily="34" charset="0"/>
                <a:cs typeface="Calibri" panose="020F0502020204030204" pitchFamily="34" charset="0"/>
              </a:rPr>
              <a:t>N</a:t>
            </a:r>
            <a:r>
              <a:rPr lang="en-GB" b="0" dirty="0">
                <a:solidFill>
                  <a:schemeClr val="tx2">
                    <a:lumMod val="25000"/>
                  </a:schemeClr>
                </a:solidFill>
                <a:latin typeface="Calibri" panose="020F0502020204030204" pitchFamily="34" charset="0"/>
                <a:cs typeface="Calibri" panose="020F0502020204030204" pitchFamily="34" charset="0"/>
              </a:rPr>
              <a:t>atives. Harnessing their potential allows you to gather more in-depth feedback, to broaden your audience and to create returning and loyal visitors who are your ambassadors in their communities. </a:t>
            </a:r>
          </a:p>
          <a:p>
            <a:pPr marL="457200" lvl="0" indent="0" algn="l" rtl="0">
              <a:lnSpc>
                <a:spcPct val="100000"/>
              </a:lnSpc>
              <a:spcBef>
                <a:spcPts val="0"/>
              </a:spcBef>
              <a:spcAft>
                <a:spcPts val="0"/>
              </a:spcAft>
              <a:buClr>
                <a:schemeClr val="dk1"/>
              </a:buClr>
              <a:buSzPts val="1100"/>
              <a:buFont typeface="Arial"/>
              <a:buNone/>
            </a:pPr>
            <a:endParaRPr lang="en-GB" sz="1000" i="1"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000" b="0" i="1" dirty="0">
                <a:solidFill>
                  <a:schemeClr val="tx2">
                    <a:lumMod val="25000"/>
                  </a:schemeClr>
                </a:solidFill>
                <a:latin typeface="Calibri" panose="020F0502020204030204" pitchFamily="34" charset="0"/>
                <a:cs typeface="Calibri" panose="020F0502020204030204" pitchFamily="34" charset="0"/>
              </a:rPr>
              <a:t>Learn more about digital communication in </a:t>
            </a:r>
            <a:r>
              <a:rPr lang="en-GB" sz="2000" b="0" i="1" dirty="0" err="1">
                <a:solidFill>
                  <a:schemeClr val="tx2">
                    <a:lumMod val="25000"/>
                  </a:schemeClr>
                </a:solidFill>
                <a:latin typeface="Calibri" panose="020F0502020204030204" pitchFamily="34" charset="0"/>
                <a:cs typeface="Calibri" panose="020F0502020204030204" pitchFamily="34" charset="0"/>
              </a:rPr>
              <a:t>Insites</a:t>
            </a:r>
            <a:r>
              <a:rPr lang="en-GB" sz="2000" b="0" i="1" dirty="0">
                <a:solidFill>
                  <a:schemeClr val="tx2">
                    <a:lumMod val="25000"/>
                  </a:schemeClr>
                </a:solidFill>
                <a:latin typeface="Calibri" panose="020F0502020204030204" pitchFamily="34" charset="0"/>
                <a:cs typeface="Calibri" panose="020F0502020204030204" pitchFamily="34" charset="0"/>
              </a:rPr>
              <a:t> Module </a:t>
            </a:r>
            <a:r>
              <a:rPr lang="en-GB" sz="2000" i="1" dirty="0">
                <a:solidFill>
                  <a:schemeClr val="tx2">
                    <a:lumMod val="25000"/>
                  </a:schemeClr>
                </a:solidFill>
                <a:latin typeface="Calibri" panose="020F0502020204030204" pitchFamily="34" charset="0"/>
                <a:cs typeface="Calibri" panose="020F0502020204030204" pitchFamily="34" charset="0"/>
              </a:rPr>
              <a:t>5</a:t>
            </a:r>
            <a:endParaRPr lang="en-GB" sz="2000" b="0" i="1" dirty="0">
              <a:solidFill>
                <a:schemeClr val="tx2">
                  <a:lumMod val="25000"/>
                </a:schemeClr>
              </a:solidFill>
              <a:latin typeface="Calibri" panose="020F0502020204030204" pitchFamily="34" charset="0"/>
              <a:cs typeface="Calibri" panose="020F0502020204030204" pitchFamily="34" charset="0"/>
            </a:endParaRPr>
          </a:p>
        </p:txBody>
      </p:sp>
      <p:sp>
        <p:nvSpPr>
          <p:cNvPr id="264" name="Google Shape;264;p19"/>
          <p:cNvSpPr txBox="1">
            <a:spLocks noGrp="1"/>
          </p:cNvSpPr>
          <p:nvPr>
            <p:ph type="body" idx="4"/>
          </p:nvPr>
        </p:nvSpPr>
        <p:spPr>
          <a:xfrm>
            <a:off x="1869690" y="5420413"/>
            <a:ext cx="3145370" cy="65016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endParaRPr/>
          </a:p>
        </p:txBody>
      </p:sp>
      <p:pic>
        <p:nvPicPr>
          <p:cNvPr id="1026" name="Picture 2" descr="Person Holding Iphone Showing Social Networks Folder">
            <a:extLst>
              <a:ext uri="{FF2B5EF4-FFF2-40B4-BE49-F238E27FC236}">
                <a16:creationId xmlns:a16="http://schemas.microsoft.com/office/drawing/2014/main" id="{6187658A-328D-4655-B22E-CB95CA33E9B8}"/>
              </a:ext>
            </a:extLst>
          </p:cNvPr>
          <p:cNvPicPr>
            <a:picLocks noGrp="1" noChangeAspect="1" noChangeArrowheads="1"/>
          </p:cNvPicPr>
          <p:nvPr>
            <p:ph type="pic" idx="3"/>
          </p:nvPr>
        </p:nvPicPr>
        <p:blipFill>
          <a:blip r:embed="rId3">
            <a:extLst>
              <a:ext uri="{28A0092B-C50C-407E-A947-70E740481C1C}">
                <a14:useLocalDpi xmlns:a14="http://schemas.microsoft.com/office/drawing/2010/main" val="0"/>
              </a:ext>
            </a:extLst>
          </a:blip>
          <a:srcRect l="24202" r="24202"/>
          <a:stretch>
            <a:fillRect/>
          </a:stretch>
        </p:blipFill>
        <p:spPr bwMode="auto">
          <a:xfrm>
            <a:off x="1389737" y="1470195"/>
            <a:ext cx="4105275" cy="5299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F1DB4B-FE5C-4E24-8BE4-A775AC6F16CE}"/>
              </a:ext>
            </a:extLst>
          </p:cNvPr>
          <p:cNvSpPr txBox="1"/>
          <p:nvPr/>
        </p:nvSpPr>
        <p:spPr>
          <a:xfrm>
            <a:off x="0" y="6290268"/>
            <a:ext cx="1102190" cy="338554"/>
          </a:xfrm>
          <a:prstGeom prst="rect">
            <a:avLst/>
          </a:prstGeom>
          <a:noFill/>
        </p:spPr>
        <p:txBody>
          <a:bodyPr wrap="square" rtlCol="0">
            <a:spAutoFit/>
          </a:bodyPr>
          <a:lstStyle/>
          <a:p>
            <a:r>
              <a:rPr lang="en-GB" sz="800" dirty="0">
                <a:solidFill>
                  <a:schemeClr val="bg1"/>
                </a:solidFill>
                <a:latin typeface="+mn-lt"/>
                <a:cs typeface="Calibri" panose="020F0502020204030204" pitchFamily="34" charset="0"/>
              </a:rPr>
              <a:t>P</a:t>
            </a:r>
            <a:r>
              <a:rPr lang="en-GB" sz="800" b="0" i="0" dirty="0">
                <a:solidFill>
                  <a:schemeClr val="bg1"/>
                </a:solidFill>
                <a:effectLst/>
                <a:latin typeface="+mn-lt"/>
                <a:cs typeface="Calibri" panose="020F0502020204030204" pitchFamily="34" charset="0"/>
              </a:rPr>
              <a:t>hoto by </a:t>
            </a:r>
            <a:r>
              <a:rPr lang="en-GB" sz="800" b="1" i="0" u="none" strike="noStrike" dirty="0">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Tracy Le Blanc</a:t>
            </a:r>
            <a:r>
              <a:rPr lang="en-GB" sz="800" b="0" i="0" dirty="0">
                <a:solidFill>
                  <a:schemeClr val="bg1"/>
                </a:solidFill>
                <a:effectLst/>
                <a:latin typeface="+mn-lt"/>
                <a:cs typeface="Calibri" panose="020F0502020204030204" pitchFamily="34" charset="0"/>
              </a:rPr>
              <a:t> from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5" y="4071511"/>
            <a:ext cx="7567207" cy="631527"/>
          </a:xfrm>
        </p:spPr>
        <p:txBody>
          <a:bodyPr/>
          <a:lstStyle/>
          <a:p>
            <a:r>
              <a:rPr lang="en-GB" sz="3600" b="1" dirty="0">
                <a:solidFill>
                  <a:srgbClr val="E52B7B"/>
                </a:solidFill>
              </a:rPr>
              <a:t>03 Understanding The Target Audience For Your </a:t>
            </a:r>
            <a:r>
              <a:rPr lang="en-GB" dirty="0">
                <a:solidFill>
                  <a:srgbClr val="E52B7B"/>
                </a:solidFill>
              </a:rPr>
              <a:t>Experience</a:t>
            </a:r>
            <a:endParaRPr lang="en-GB" sz="3600" b="1" dirty="0">
              <a:solidFill>
                <a:srgbClr val="E52B7B"/>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02501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1"/>
          <p:cNvSpPr txBox="1">
            <a:spLocks noGrp="1"/>
          </p:cNvSpPr>
          <p:nvPr>
            <p:ph type="body" idx="1"/>
          </p:nvPr>
        </p:nvSpPr>
        <p:spPr>
          <a:xfrm>
            <a:off x="6096000" y="268563"/>
            <a:ext cx="569369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sz="3600" b="1" dirty="0">
                <a:latin typeface="Calibri" panose="020F0502020204030204" pitchFamily="34" charset="0"/>
                <a:cs typeface="Calibri" panose="020F0502020204030204" pitchFamily="34" charset="0"/>
              </a:rPr>
              <a:t>Listening to your audiences</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E43794"/>
              </a:buClr>
              <a:buSzPts val="3600"/>
              <a:buNone/>
            </a:pPr>
            <a:endParaRPr dirty="0">
              <a:latin typeface="Calibri" panose="020F0502020204030204" pitchFamily="34" charset="0"/>
              <a:cs typeface="Calibri" panose="020F0502020204030204" pitchFamily="34" charset="0"/>
            </a:endParaRPr>
          </a:p>
        </p:txBody>
      </p:sp>
      <p:sp>
        <p:nvSpPr>
          <p:cNvPr id="281" name="Google Shape;281;p21"/>
          <p:cNvSpPr txBox="1">
            <a:spLocks noGrp="1"/>
          </p:cNvSpPr>
          <p:nvPr>
            <p:ph type="body" idx="2"/>
          </p:nvPr>
        </p:nvSpPr>
        <p:spPr>
          <a:xfrm>
            <a:off x="6096000" y="1007085"/>
            <a:ext cx="5891684" cy="50849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In a busy, noisy world it is easy for cultural organizations to lose focus. Innovating </a:t>
            </a:r>
            <a:r>
              <a:rPr lang="en-GB" dirty="0">
                <a:solidFill>
                  <a:schemeClr val="tx2">
                    <a:lumMod val="25000"/>
                  </a:schemeClr>
                </a:solidFill>
                <a:latin typeface="Calibri" panose="020F0502020204030204" pitchFamily="34" charset="0"/>
                <a:cs typeface="Calibri" panose="020F0502020204030204" pitchFamily="34" charset="0"/>
              </a:rPr>
              <a:t>is a lot easier if you have an</a:t>
            </a:r>
            <a:r>
              <a:rPr lang="en-GB" b="0" dirty="0">
                <a:solidFill>
                  <a:schemeClr val="tx2">
                    <a:lumMod val="25000"/>
                  </a:schemeClr>
                </a:solidFill>
                <a:latin typeface="Calibri" panose="020F0502020204030204" pitchFamily="34" charset="0"/>
                <a:cs typeface="Calibri" panose="020F0502020204030204" pitchFamily="34" charset="0"/>
              </a:rPr>
              <a:t>alysed what visitors think of your organization by collecting their feedback.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dk1"/>
              </a:buClr>
              <a:buSzPts val="1100"/>
              <a:buFont typeface="Arial"/>
              <a:buNone/>
            </a:pPr>
            <a:endParaRPr sz="1400" b="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Ad hoc surveys, online comment monitoring, sentiment analysis, crowdsourcing, customer care. Any touchpoint between your organization and your audience is a possible source of information to improve your understanding of the visitor experience.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Keep listening!  </a:t>
            </a:r>
          </a:p>
          <a:p>
            <a:pPr marL="0" lvl="0" indent="0" algn="l" rtl="0">
              <a:lnSpc>
                <a:spcPct val="100000"/>
              </a:lnSpc>
              <a:spcBef>
                <a:spcPts val="0"/>
              </a:spcBef>
              <a:spcAft>
                <a:spcPts val="0"/>
              </a:spcAft>
              <a:buClr>
                <a:schemeClr val="dk1"/>
              </a:buClr>
              <a:buSzPts val="1100"/>
              <a:buFont typeface="Arial"/>
              <a:buNone/>
            </a:pPr>
            <a:endParaRPr lang="en-GB" sz="1400" b="0" dirty="0">
              <a:solidFill>
                <a:schemeClr val="tx1">
                  <a:lumMod val="75000"/>
                  <a:lumOff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GB" b="0" dirty="0">
                <a:solidFill>
                  <a:schemeClr val="tx1">
                    <a:lumMod val="75000"/>
                    <a:lumOff val="25000"/>
                  </a:schemeClr>
                </a:solidFill>
                <a:latin typeface="Calibri" panose="020F0502020204030204" pitchFamily="34" charset="0"/>
                <a:cs typeface="Calibri" panose="020F0502020204030204" pitchFamily="34" charset="0"/>
                <a:hlinkClick r:id="rId3"/>
              </a:rPr>
              <a:t>How Nuneaton Museum used audience insights to boost their digital communications  </a:t>
            </a:r>
            <a:endParaRPr lang="en-GB" b="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descr="Calendar&#10;&#10;Description automatically generated">
            <a:extLst>
              <a:ext uri="{FF2B5EF4-FFF2-40B4-BE49-F238E27FC236}">
                <a16:creationId xmlns:a16="http://schemas.microsoft.com/office/drawing/2014/main" id="{779D64ED-7E7B-4085-BE95-5AA7217C649F}"/>
              </a:ext>
            </a:extLst>
          </p:cNvPr>
          <p:cNvPicPr>
            <a:picLocks noChangeAspect="1"/>
          </p:cNvPicPr>
          <p:nvPr/>
        </p:nvPicPr>
        <p:blipFill>
          <a:blip r:embed="rId4"/>
          <a:stretch>
            <a:fillRect/>
          </a:stretch>
        </p:blipFill>
        <p:spPr>
          <a:xfrm>
            <a:off x="1370352" y="1388227"/>
            <a:ext cx="4259188" cy="5024175"/>
          </a:xfrm>
          <a:prstGeom prst="rect">
            <a:avLst/>
          </a:prstGeom>
        </p:spPr>
      </p:pic>
      <p:sp>
        <p:nvSpPr>
          <p:cNvPr id="2" name="TextBox 1">
            <a:extLst>
              <a:ext uri="{FF2B5EF4-FFF2-40B4-BE49-F238E27FC236}">
                <a16:creationId xmlns:a16="http://schemas.microsoft.com/office/drawing/2014/main" id="{9F407D18-C524-40CF-A2CB-5B42C8F0679D}"/>
              </a:ext>
            </a:extLst>
          </p:cNvPr>
          <p:cNvSpPr txBox="1"/>
          <p:nvPr/>
        </p:nvSpPr>
        <p:spPr>
          <a:xfrm>
            <a:off x="160774" y="6290268"/>
            <a:ext cx="914400" cy="338554"/>
          </a:xfrm>
          <a:prstGeom prst="rect">
            <a:avLst/>
          </a:prstGeom>
          <a:noFill/>
        </p:spPr>
        <p:txBody>
          <a:bodyPr wrap="square" rtlCol="0">
            <a:spAutoFit/>
          </a:bodyPr>
          <a:lstStyle/>
          <a:p>
            <a:r>
              <a:rPr lang="en-GB" sz="800" b="0" i="0">
                <a:solidFill>
                  <a:schemeClr val="bg1"/>
                </a:solidFill>
                <a:effectLst/>
                <a:latin typeface="+mn-lt"/>
              </a:rPr>
              <a:t>Photo by </a:t>
            </a:r>
            <a:r>
              <a:rPr lang="en-GB" sz="800" b="1" i="0" u="none" strike="noStrike">
                <a:solidFill>
                  <a:schemeClr val="bg1"/>
                </a:solidFill>
                <a:effectLst/>
                <a:latin typeface="+mn-lt"/>
                <a:hlinkClick r:id="rId5">
                  <a:extLst>
                    <a:ext uri="{A12FA001-AC4F-418D-AE19-62706E023703}">
                      <ahyp:hlinkClr xmlns:ahyp="http://schemas.microsoft.com/office/drawing/2018/hyperlinkcolor" val="tx"/>
                    </a:ext>
                  </a:extLst>
                </a:hlinkClick>
              </a:rPr>
              <a:t>Ann H</a:t>
            </a:r>
            <a:r>
              <a:rPr lang="en-GB" sz="800" b="0" i="0">
                <a:solidFill>
                  <a:schemeClr val="bg1"/>
                </a:solidFill>
                <a:effectLst/>
                <a:latin typeface="+mn-lt"/>
              </a:rPr>
              <a:t> from </a:t>
            </a:r>
            <a:r>
              <a:rPr lang="en-GB" sz="800" b="1" i="0" u="none" strike="noStrike">
                <a:solidFill>
                  <a:schemeClr val="bg1"/>
                </a:solidFill>
                <a:effectLst/>
                <a:latin typeface="+mn-lt"/>
                <a:hlinkClick r:id="rId6">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22"/>
          <p:cNvSpPr txBox="1">
            <a:spLocks noGrp="1"/>
          </p:cNvSpPr>
          <p:nvPr>
            <p:ph type="body" idx="1"/>
          </p:nvPr>
        </p:nvSpPr>
        <p:spPr>
          <a:xfrm>
            <a:off x="333691"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Low or no cost ideas to gather feedback</a:t>
            </a:r>
            <a:endParaRPr dirty="0"/>
          </a:p>
        </p:txBody>
      </p:sp>
      <p:sp>
        <p:nvSpPr>
          <p:cNvPr id="291" name="Google Shape;291;p22"/>
          <p:cNvSpPr txBox="1">
            <a:spLocks noGrp="1"/>
          </p:cNvSpPr>
          <p:nvPr>
            <p:ph type="body" idx="2"/>
          </p:nvPr>
        </p:nvSpPr>
        <p:spPr>
          <a:xfrm>
            <a:off x="333691" y="514645"/>
            <a:ext cx="10976292" cy="410890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F7F7F"/>
              </a:buClr>
              <a:buSzPts val="2000"/>
              <a:buNone/>
            </a:pPr>
            <a:endParaRPr sz="2000" dirty="0">
              <a:solidFill>
                <a:srgbClr val="002060"/>
              </a:solidFill>
              <a:latin typeface="Calibri" panose="020F0502020204030204" pitchFamily="34" charset="0"/>
              <a:cs typeface="Calibri" panose="020F0502020204030204" pitchFamily="34" charset="0"/>
            </a:endParaRPr>
          </a:p>
          <a:p>
            <a:pPr lvl="0" indent="-457200" algn="l" rtl="0">
              <a:lnSpc>
                <a:spcPct val="100000"/>
              </a:lnSpc>
              <a:spcBef>
                <a:spcPts val="0"/>
              </a:spcBef>
              <a:spcAft>
                <a:spcPts val="0"/>
              </a:spcAft>
              <a:buClr>
                <a:srgbClr val="002060"/>
              </a:buClr>
              <a:buSzPts val="20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Feedback walls </a:t>
            </a:r>
            <a:r>
              <a:rPr lang="en-GB" dirty="0">
                <a:solidFill>
                  <a:schemeClr val="tx2">
                    <a:lumMod val="25000"/>
                  </a:schemeClr>
                </a:solidFill>
                <a:latin typeface="Calibri" panose="020F0502020204030204" pitchFamily="34" charset="0"/>
                <a:cs typeface="Calibri" panose="020F0502020204030204" pitchFamily="34" charset="0"/>
              </a:rPr>
              <a:t>- these work well when you prompt feedback by asking a well-planned question and change it regularly </a:t>
            </a:r>
            <a:endParaRPr dirty="0">
              <a:solidFill>
                <a:schemeClr val="tx2">
                  <a:lumMod val="25000"/>
                </a:schemeClr>
              </a:solidFill>
              <a:latin typeface="Calibri" panose="020F0502020204030204" pitchFamily="34" charset="0"/>
              <a:cs typeface="Calibri" panose="020F0502020204030204" pitchFamily="34" charset="0"/>
            </a:endParaRP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Set up a stall at another event or venue </a:t>
            </a:r>
            <a:r>
              <a:rPr lang="en-GB" dirty="0">
                <a:solidFill>
                  <a:schemeClr val="tx2">
                    <a:lumMod val="25000"/>
                  </a:schemeClr>
                </a:solidFill>
                <a:latin typeface="Calibri" panose="020F0502020204030204" pitchFamily="34" charset="0"/>
                <a:cs typeface="Calibri" panose="020F0502020204030204" pitchFamily="34" charset="0"/>
              </a:rPr>
              <a:t>where your customers might be and ask them some simple questions to generate a conversation</a:t>
            </a: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Organise a focus group </a:t>
            </a:r>
            <a:r>
              <a:rPr lang="en-GB" dirty="0">
                <a:solidFill>
                  <a:schemeClr val="tx2">
                    <a:lumMod val="25000"/>
                  </a:schemeClr>
                </a:solidFill>
                <a:latin typeface="Calibri" panose="020F0502020204030204" pitchFamily="34" charset="0"/>
                <a:cs typeface="Calibri" panose="020F0502020204030204" pitchFamily="34" charset="0"/>
              </a:rPr>
              <a:t>or discussion with your target audience - go to a venue where they already congregate (with the venue's permission!) and be ready with your questions, e.g. talk to parents and carers at a soft play centre, go to a teachers' network meeting, go to a knit and natter group, talk to a youth theatre group. </a:t>
            </a:r>
          </a:p>
          <a:p>
            <a:pPr lvl="0" indent="-457200" algn="l" rtl="0">
              <a:lnSpc>
                <a:spcPct val="100000"/>
              </a:lnSpc>
              <a:spcBef>
                <a:spcPts val="0"/>
              </a:spcBef>
              <a:spcAft>
                <a:spcPts val="0"/>
              </a:spcAft>
              <a:buClr>
                <a:srgbClr val="002060"/>
              </a:buClr>
              <a:buSzPts val="24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Use an online survey service </a:t>
            </a:r>
            <a:r>
              <a:rPr lang="en-GB" dirty="0">
                <a:solidFill>
                  <a:schemeClr val="tx2">
                    <a:lumMod val="25000"/>
                  </a:schemeClr>
                </a:solidFill>
                <a:latin typeface="Calibri" panose="020F0502020204030204" pitchFamily="34" charset="0"/>
                <a:cs typeface="Calibri" panose="020F0502020204030204" pitchFamily="34" charset="0"/>
              </a:rPr>
              <a:t>such as https://www.surveymonkey.com or https://www.quicktapsurvey.com and send a questionnaire to your database or distribute through a partner</a:t>
            </a:r>
            <a:endParaRPr dirty="0">
              <a:solidFill>
                <a:schemeClr val="tx2">
                  <a:lumMod val="2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F5E2C81-EC22-40D3-BA05-415DFD2A6A7F}"/>
              </a:ext>
            </a:extLst>
          </p:cNvPr>
          <p:cNvSpPr txBox="1"/>
          <p:nvPr/>
        </p:nvSpPr>
        <p:spPr>
          <a:xfrm>
            <a:off x="1773298" y="5833940"/>
            <a:ext cx="4506922" cy="830997"/>
          </a:xfrm>
          <a:prstGeom prst="rect">
            <a:avLst/>
          </a:prstGeom>
          <a:noFill/>
        </p:spPr>
        <p:txBody>
          <a:bodyPr wrap="square" rtlCol="0">
            <a:spAutoFit/>
          </a:bodyPr>
          <a:lstStyle/>
          <a:p>
            <a:pPr marL="0" lvl="0" indent="0" algn="l" rtl="0">
              <a:lnSpc>
                <a:spcPct val="100000"/>
              </a:lnSpc>
              <a:spcBef>
                <a:spcPts val="0"/>
              </a:spcBef>
              <a:spcAft>
                <a:spcPts val="0"/>
              </a:spcAft>
              <a:buClr>
                <a:srgbClr val="002060"/>
              </a:buClr>
              <a:buSzPts val="2400"/>
              <a:buNone/>
            </a:pPr>
            <a:r>
              <a:rPr lang="en-GB" sz="2400" b="1" dirty="0">
                <a:solidFill>
                  <a:srgbClr val="E52B7B"/>
                </a:solidFill>
                <a:latin typeface="Avenir" panose="02000503020000020003"/>
                <a:hlinkClick r:id="rId3">
                  <a:extLst>
                    <a:ext uri="{A12FA001-AC4F-418D-AE19-62706E023703}">
                      <ahyp:hlinkClr xmlns:ahyp="http://schemas.microsoft.com/office/drawing/2018/hyperlinkcolor" val="tx"/>
                    </a:ext>
                  </a:extLst>
                </a:hlinkClick>
              </a:rPr>
              <a:t>Free Pdf - Understanding Your Audiences</a:t>
            </a:r>
            <a:endParaRPr lang="en-GB" sz="2400" dirty="0">
              <a:solidFill>
                <a:srgbClr val="E52B7B"/>
              </a:solidFill>
              <a:latin typeface="Avenir" panose="02000503020000020003"/>
            </a:endParaRPr>
          </a:p>
        </p:txBody>
      </p:sp>
      <p:pic>
        <p:nvPicPr>
          <p:cNvPr id="6" name="Picture 5">
            <a:extLst>
              <a:ext uri="{FF2B5EF4-FFF2-40B4-BE49-F238E27FC236}">
                <a16:creationId xmlns:a16="http://schemas.microsoft.com/office/drawing/2014/main" id="{CA44BFDA-1CB9-475E-8A2E-0E99E6B89F22}"/>
              </a:ext>
            </a:extLst>
          </p:cNvPr>
          <p:cNvPicPr>
            <a:picLocks noChangeAspect="1"/>
          </p:cNvPicPr>
          <p:nvPr/>
        </p:nvPicPr>
        <p:blipFill rotWithShape="1">
          <a:blip r:embed="rId4"/>
          <a:srcRect l="13734" t="11987" r="12683"/>
          <a:stretch/>
        </p:blipFill>
        <p:spPr>
          <a:xfrm>
            <a:off x="5964025" y="5136488"/>
            <a:ext cx="4632290" cy="1932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text, chat or text message&#10;&#10;Description automatically generated">
            <a:extLst>
              <a:ext uri="{FF2B5EF4-FFF2-40B4-BE49-F238E27FC236}">
                <a16:creationId xmlns:a16="http://schemas.microsoft.com/office/drawing/2014/main" id="{28B30AD8-42AE-403E-8DB7-BC4C07D6EC67}"/>
              </a:ext>
            </a:extLst>
          </p:cNvPr>
          <p:cNvPicPr>
            <a:picLocks noGrp="1" noChangeAspect="1"/>
          </p:cNvPicPr>
          <p:nvPr>
            <p:ph type="pic" idx="2"/>
          </p:nvPr>
        </p:nvPicPr>
        <p:blipFill>
          <a:blip r:embed="rId2"/>
          <a:srcRect t="10597" b="10597"/>
          <a:stretch>
            <a:fillRect/>
          </a:stretch>
        </p:blipFill>
        <p:spPr/>
      </p:pic>
      <p:sp>
        <p:nvSpPr>
          <p:cNvPr id="5" name="Text Placeholder 4">
            <a:extLst>
              <a:ext uri="{FF2B5EF4-FFF2-40B4-BE49-F238E27FC236}">
                <a16:creationId xmlns:a16="http://schemas.microsoft.com/office/drawing/2014/main" id="{2AFE4F3A-9A6A-4371-BC93-D0F923782D8C}"/>
              </a:ext>
            </a:extLst>
          </p:cNvPr>
          <p:cNvSpPr>
            <a:spLocks noGrp="1"/>
          </p:cNvSpPr>
          <p:nvPr>
            <p:ph type="body" idx="1"/>
          </p:nvPr>
        </p:nvSpPr>
        <p:spPr>
          <a:xfrm>
            <a:off x="169623" y="438490"/>
            <a:ext cx="6150791" cy="689717"/>
          </a:xfrm>
        </p:spPr>
        <p:txBody>
          <a:bodyPr/>
          <a:lstStyle/>
          <a:p>
            <a:pPr marL="452438" indent="0"/>
            <a:r>
              <a:rPr lang="en-GB" dirty="0"/>
              <a:t>Tools for understanding your digital audience</a:t>
            </a:r>
          </a:p>
        </p:txBody>
      </p:sp>
      <p:sp>
        <p:nvSpPr>
          <p:cNvPr id="7" name="Text Placeholder 6">
            <a:extLst>
              <a:ext uri="{FF2B5EF4-FFF2-40B4-BE49-F238E27FC236}">
                <a16:creationId xmlns:a16="http://schemas.microsoft.com/office/drawing/2014/main" id="{C82033E8-A1D1-4CBB-B2DB-26B8F6AB7CC4}"/>
              </a:ext>
            </a:extLst>
          </p:cNvPr>
          <p:cNvSpPr>
            <a:spLocks noGrp="1"/>
          </p:cNvSpPr>
          <p:nvPr>
            <p:ph type="body" idx="3"/>
          </p:nvPr>
        </p:nvSpPr>
        <p:spPr>
          <a:xfrm>
            <a:off x="391886" y="1801756"/>
            <a:ext cx="6069205" cy="4108908"/>
          </a:xfrm>
        </p:spPr>
        <p:txBody>
          <a:bodyPr/>
          <a:lstStyle/>
          <a:p>
            <a:pPr marL="271463" indent="-4763">
              <a:lnSpc>
                <a:spcPct val="115000"/>
              </a:lnSpc>
              <a:spcBef>
                <a:spcPts val="500"/>
              </a:spcBef>
              <a:spcAft>
                <a:spcPts val="1000"/>
              </a:spcAft>
              <a:tabLst>
                <a:tab pos="271463" algn="l"/>
              </a:tabLst>
            </a:pPr>
            <a:r>
              <a:rPr lang="en-GB"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rPr>
              <a:t>How do you find out about the individuals that make up your social media audience? </a:t>
            </a:r>
          </a:p>
          <a:p>
            <a:pPr marL="271463" indent="-4763">
              <a:lnSpc>
                <a:spcPct val="115000"/>
              </a:lnSpc>
              <a:spcBef>
                <a:spcPts val="500"/>
              </a:spcBef>
              <a:spcAft>
                <a:spcPts val="1000"/>
              </a:spcAft>
              <a:tabLst>
                <a:tab pos="271463" algn="l"/>
              </a:tabLst>
            </a:pPr>
            <a:r>
              <a:rPr lang="en-GB" dirty="0">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Y</a:t>
            </a:r>
            <a:r>
              <a:rPr lang="en-GB"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rPr>
              <a:t>ou’ll find answers in your </a:t>
            </a:r>
            <a:r>
              <a:rPr lang="en-GB" u="sng" spc="25" dirty="0">
                <a:solidFill>
                  <a:srgbClr val="E9498E"/>
                </a:solidFill>
                <a:effectLst/>
                <a:latin typeface="Calibri" panose="020F0502020204030204" pitchFamily="34" charset="0"/>
                <a:ea typeface="Corbel" panose="020B0503020204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social media analytics</a:t>
            </a:r>
            <a:r>
              <a:rPr lang="en-GB" dirty="0">
                <a:solidFill>
                  <a:srgbClr val="E9498E"/>
                </a:solidFill>
                <a:effectLst/>
                <a:latin typeface="Calibri" panose="020F0502020204030204" pitchFamily="34" charset="0"/>
                <a:ea typeface="Corbel" panose="020B0503020204020204" pitchFamily="34" charset="0"/>
                <a:cs typeface="Calibri" panose="020F0502020204030204" pitchFamily="34" charset="0"/>
              </a:rPr>
              <a:t>. </a:t>
            </a:r>
          </a:p>
          <a:p>
            <a:pPr marL="271463" indent="-4763">
              <a:lnSpc>
                <a:spcPct val="115000"/>
              </a:lnSpc>
              <a:spcBef>
                <a:spcPts val="500"/>
              </a:spcBef>
              <a:spcAft>
                <a:spcPts val="1000"/>
              </a:spcAft>
              <a:tabLst>
                <a:tab pos="271463" algn="l"/>
              </a:tabLst>
            </a:pPr>
            <a:r>
              <a:rPr lang="en-GB" dirty="0">
                <a:solidFill>
                  <a:schemeClr val="tx2">
                    <a:lumMod val="25000"/>
                  </a:schemeClr>
                </a:solidFill>
                <a:latin typeface="Calibri" panose="020F0502020204030204" pitchFamily="34" charset="0"/>
                <a:ea typeface="Corbel" panose="020B0503020204020204" pitchFamily="34" charset="0"/>
                <a:cs typeface="Calibri" panose="020F0502020204030204" pitchFamily="34" charset="0"/>
              </a:rPr>
              <a:t>Here’s a guide to 5 free analytical tools covering the some of the top digital media platforms:  </a:t>
            </a:r>
          </a:p>
          <a:p>
            <a:pPr marL="271463" indent="-4763">
              <a:lnSpc>
                <a:spcPct val="115000"/>
              </a:lnSpc>
              <a:spcBef>
                <a:spcPts val="500"/>
              </a:spcBef>
              <a:spcAft>
                <a:spcPts val="1000"/>
              </a:spcAft>
              <a:tabLst>
                <a:tab pos="271463" algn="l"/>
              </a:tabLst>
            </a:pPr>
            <a:r>
              <a:rPr lang="en-GB" u="sng" dirty="0">
                <a:solidFill>
                  <a:schemeClr val="tx2">
                    <a:lumMod val="25000"/>
                  </a:schemeClr>
                </a:solidFill>
                <a:effectLst/>
                <a:latin typeface="Calibri" panose="020F0502020204030204" pitchFamily="34" charset="0"/>
                <a:ea typeface="Corbel" panose="020B0503020204020204" pitchFamily="34" charset="0"/>
                <a:cs typeface="Calibri" panose="020F0502020204030204" pitchFamily="34" charset="0"/>
                <a:hlinkClick r:id="rId4"/>
              </a:rPr>
              <a:t>Free analytical tools to boost your understanding of your digital audience</a:t>
            </a:r>
            <a:endParaRPr lang="en-GB" dirty="0">
              <a:effectLst/>
              <a:latin typeface="Calibri" panose="020F0502020204030204" pitchFamily="34" charset="0"/>
              <a:ea typeface="Corbel" panose="020B050302020402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05BBC76-1875-4565-8CB4-0323333BFBC0}"/>
              </a:ext>
            </a:extLst>
          </p:cNvPr>
          <p:cNvSpPr>
            <a:spLocks noGrp="1"/>
          </p:cNvSpPr>
          <p:nvPr>
            <p:ph type="sldNum" idx="4294967295"/>
          </p:nvPr>
        </p:nvSpPr>
        <p:spPr>
          <a:xfrm>
            <a:off x="7497989" y="6551089"/>
            <a:ext cx="4302125" cy="228600"/>
          </a:xfrm>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8" name="TextBox 7">
            <a:extLst>
              <a:ext uri="{FF2B5EF4-FFF2-40B4-BE49-F238E27FC236}">
                <a16:creationId xmlns:a16="http://schemas.microsoft.com/office/drawing/2014/main" id="{09D7F5CA-66C7-4363-A405-6BC54CB10900}"/>
              </a:ext>
            </a:extLst>
          </p:cNvPr>
          <p:cNvSpPr txBox="1"/>
          <p:nvPr/>
        </p:nvSpPr>
        <p:spPr>
          <a:xfrm>
            <a:off x="11033089" y="5910664"/>
            <a:ext cx="1065126" cy="584775"/>
          </a:xfrm>
          <a:prstGeom prst="rect">
            <a:avLst/>
          </a:prstGeom>
          <a:noFill/>
        </p:spPr>
        <p:txBody>
          <a:bodyPr wrap="square" rtlCol="0">
            <a:spAutoFit/>
          </a:bodyPr>
          <a:lstStyle/>
          <a:p>
            <a:r>
              <a:rPr lang="en-GB" sz="800" b="0" i="0" dirty="0">
                <a:solidFill>
                  <a:schemeClr val="bg1"/>
                </a:solidFill>
                <a:effectLst/>
                <a:latin typeface="+mn-lt"/>
              </a:rPr>
              <a:t>Photo by </a:t>
            </a:r>
            <a:r>
              <a:rPr lang="en-GB" sz="800" b="1" i="0" u="none" strike="noStrike" dirty="0" err="1">
                <a:solidFill>
                  <a:srgbClr val="0563C1"/>
                </a:solidFill>
                <a:effectLst/>
                <a:latin typeface="+mn-lt"/>
                <a:hlinkClick r:id="rId5">
                  <a:extLst>
                    <a:ext uri="{A12FA001-AC4F-418D-AE19-62706E023703}">
                      <ahyp:hlinkClr xmlns:ahyp="http://schemas.microsoft.com/office/drawing/2018/hyperlinkcolor" val="tx"/>
                    </a:ext>
                  </a:extLst>
                </a:hlinkClick>
              </a:rPr>
              <a:t>PhotoMIX</a:t>
            </a:r>
            <a:r>
              <a:rPr lang="en-GB" sz="800" b="1" i="0" u="none" strike="noStrike" dirty="0">
                <a:solidFill>
                  <a:schemeClr val="bg1"/>
                </a:solidFill>
                <a:effectLst/>
                <a:latin typeface="+mn-lt"/>
                <a:hlinkClick r:id="rId5">
                  <a:extLst>
                    <a:ext uri="{A12FA001-AC4F-418D-AE19-62706E023703}">
                      <ahyp:hlinkClr xmlns:ahyp="http://schemas.microsoft.com/office/drawing/2018/hyperlinkcolor" val="tx"/>
                    </a:ext>
                  </a:extLst>
                </a:hlinkClick>
              </a:rPr>
              <a:t> Company</a:t>
            </a:r>
            <a:r>
              <a:rPr lang="en-GB" sz="800" b="0" i="0" dirty="0">
                <a:solidFill>
                  <a:schemeClr val="bg1"/>
                </a:solidFill>
                <a:effectLst/>
                <a:latin typeface="+mn-lt"/>
              </a:rPr>
              <a:t> from </a:t>
            </a:r>
            <a:r>
              <a:rPr lang="en-GB" sz="800" b="1" i="0" u="none" strike="noStrike" dirty="0" err="1">
                <a:solidFill>
                  <a:schemeClr val="bg1"/>
                </a:solidFill>
                <a:effectLst/>
                <a:latin typeface="+mn-lt"/>
                <a:hlinkClick r:id="rId6">
                  <a:extLst>
                    <a:ext uri="{A12FA001-AC4F-418D-AE19-62706E023703}">
                      <ahyp:hlinkClr xmlns:ahyp="http://schemas.microsoft.com/office/drawing/2018/hyperlinkcolor" val="tx"/>
                    </a:ext>
                  </a:extLst>
                </a:hlinkClick>
              </a:rPr>
              <a:t>Pexels</a:t>
            </a:r>
            <a:endParaRPr lang="en-GB" sz="800" dirty="0">
              <a:solidFill>
                <a:schemeClr val="bg1"/>
              </a:solidFill>
              <a:latin typeface="+mn-lt"/>
            </a:endParaRPr>
          </a:p>
        </p:txBody>
      </p:sp>
    </p:spTree>
    <p:extLst>
      <p:ext uri="{BB962C8B-B14F-4D97-AF65-F5344CB8AC3E}">
        <p14:creationId xmlns:p14="http://schemas.microsoft.com/office/powerpoint/2010/main" val="17234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dirty="0"/>
          </a:p>
        </p:txBody>
      </p:sp>
      <p:sp>
        <p:nvSpPr>
          <p:cNvPr id="297" name="Google Shape;297;p23"/>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Your ideal customer - Positioning your organisation</a:t>
            </a:r>
            <a:endParaRPr dirty="0"/>
          </a:p>
        </p:txBody>
      </p:sp>
      <p:sp>
        <p:nvSpPr>
          <p:cNvPr id="298" name="Google Shape;298;p23"/>
          <p:cNvSpPr txBox="1">
            <a:spLocks noGrp="1"/>
          </p:cNvSpPr>
          <p:nvPr>
            <p:ph type="body" idx="2"/>
          </p:nvPr>
        </p:nvSpPr>
        <p:spPr>
          <a:xfrm>
            <a:off x="465664" y="989777"/>
            <a:ext cx="11260669" cy="4638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Identifying your </a:t>
            </a:r>
            <a:r>
              <a:rPr lang="en-GB" b="1" dirty="0">
                <a:solidFill>
                  <a:srgbClr val="E43794"/>
                </a:solidFill>
                <a:latin typeface="Calibri" panose="020F0502020204030204" pitchFamily="34" charset="0"/>
                <a:cs typeface="Calibri" panose="020F0502020204030204" pitchFamily="34" charset="0"/>
              </a:rPr>
              <a:t>ideal</a:t>
            </a:r>
            <a:r>
              <a:rPr lang="en-GB" b="0" dirty="0">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customer is the first step towards a coherent and successful development strategy for your digital experience.  Not every customer is right for you, so focus on just one or two main targets. For example, if you want to focus on children and create edutainment activities for them, you are not closing your doors to all other possible targets, but you are talking clearly to schools and families &amp; positioning yourself in their minds as a place that will meet their needs. </a:t>
            </a:r>
          </a:p>
          <a:p>
            <a:pPr marL="0" lvl="0" indent="0" algn="l" rtl="0">
              <a:lnSpc>
                <a:spcPct val="100000"/>
              </a:lnSpc>
              <a:spcBef>
                <a:spcPts val="0"/>
              </a:spcBef>
              <a:spcAft>
                <a:spcPts val="0"/>
              </a:spcAft>
              <a:buClr>
                <a:srgbClr val="21202E"/>
              </a:buClr>
              <a:buSzPts val="2400"/>
              <a:buNone/>
            </a:pPr>
            <a:endParaRPr lang="en-GB" dirty="0">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rgbClr val="21202E"/>
              </a:buClr>
              <a:buSzPts val="2400"/>
              <a:buNone/>
            </a:pPr>
            <a:r>
              <a:rPr lang="en-GB" b="1" i="1" dirty="0">
                <a:solidFill>
                  <a:srgbClr val="E43794"/>
                </a:solidFill>
                <a:latin typeface="Calibri" panose="020F0502020204030204" pitchFamily="34" charset="0"/>
                <a:cs typeface="Calibri" panose="020F0502020204030204" pitchFamily="34" charset="0"/>
              </a:rPr>
              <a:t>		Talking to everyone means talking to no one</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endParaRPr lang="en-GB" sz="1400" b="0" dirty="0">
              <a:solidFill>
                <a:srgbClr val="21202E"/>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				 That’s why every type of organisation delivering services, 					 cultural </a:t>
            </a:r>
            <a:r>
              <a:rPr lang="en-GB" dirty="0">
                <a:solidFill>
                  <a:schemeClr val="tx2">
                    <a:lumMod val="25000"/>
                  </a:schemeClr>
                </a:solidFill>
                <a:latin typeface="Calibri" panose="020F0502020204030204" pitchFamily="34" charset="0"/>
                <a:cs typeface="Calibri" panose="020F0502020204030204" pitchFamily="34" charset="0"/>
              </a:rPr>
              <a:t>organisation</a:t>
            </a:r>
            <a:r>
              <a:rPr lang="en-GB" b="0" dirty="0">
                <a:solidFill>
                  <a:schemeClr val="tx2">
                    <a:lumMod val="25000"/>
                  </a:schemeClr>
                </a:solidFill>
                <a:latin typeface="Calibri" panose="020F0502020204030204" pitchFamily="34" charset="0"/>
                <a:cs typeface="Calibri" panose="020F0502020204030204" pitchFamily="34" charset="0"/>
              </a:rPr>
              <a:t>s and businesses included, should</a:t>
            </a:r>
          </a:p>
          <a:p>
            <a:pPr marL="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 identify </a:t>
            </a:r>
            <a:r>
              <a:rPr lang="en-GB" dirty="0">
                <a:solidFill>
                  <a:schemeClr val="tx2">
                    <a:lumMod val="25000"/>
                  </a:schemeClr>
                </a:solidFill>
                <a:latin typeface="Calibri" panose="020F0502020204030204" pitchFamily="34" charset="0"/>
                <a:cs typeface="Calibri" panose="020F0502020204030204" pitchFamily="34" charset="0"/>
              </a:rPr>
              <a:t>&amp;</a:t>
            </a:r>
            <a:r>
              <a:rPr lang="en-GB" b="0" dirty="0">
                <a:solidFill>
                  <a:schemeClr val="tx2">
                    <a:lumMod val="25000"/>
                  </a:schemeClr>
                </a:solidFill>
                <a:latin typeface="Calibri" panose="020F0502020204030204" pitchFamily="34" charset="0"/>
                <a:cs typeface="Calibri" panose="020F0502020204030204" pitchFamily="34" charset="0"/>
              </a:rPr>
              <a:t> aim at precise market niches when developing</a:t>
            </a:r>
          </a:p>
          <a:p>
            <a:pPr marL="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 a digital product. We have some useful tools and exercises</a:t>
            </a:r>
          </a:p>
          <a:p>
            <a:pPr marL="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 to help you do that. </a:t>
            </a:r>
          </a:p>
          <a:p>
            <a:pPr marL="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The first one is </a:t>
            </a:r>
            <a:r>
              <a:rPr lang="en-GB" b="1" dirty="0">
                <a:solidFill>
                  <a:schemeClr val="tx2">
                    <a:lumMod val="25000"/>
                  </a:schemeClr>
                </a:solidFill>
                <a:latin typeface="Calibri" panose="020F0502020204030204" pitchFamily="34" charset="0"/>
                <a:cs typeface="Calibri" panose="020F0502020204030204" pitchFamily="34" charset="0"/>
              </a:rPr>
              <a:t>Creating a Customer Persona. </a:t>
            </a:r>
            <a:endParaRPr b="1"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r>
              <a:rPr lang="en-GB" b="0" dirty="0">
                <a:latin typeface="Calibri" panose="020F0502020204030204" pitchFamily="34" charset="0"/>
                <a:cs typeface="Calibri" panose="020F0502020204030204" pitchFamily="34" charset="0"/>
              </a:rPr>
              <a:t>                      </a:t>
            </a:r>
            <a:endParaRPr b="0" dirty="0">
              <a:latin typeface="Calibri" panose="020F0502020204030204" pitchFamily="34" charset="0"/>
              <a:cs typeface="Calibri" panose="020F0502020204030204" pitchFamily="34" charset="0"/>
            </a:endParaRPr>
          </a:p>
        </p:txBody>
      </p:sp>
      <p:pic>
        <p:nvPicPr>
          <p:cNvPr id="4" name="Picture 3" descr="A picture containing loudspeaker, electronics, megaphone&#10;&#10;Description automatically generated">
            <a:extLst>
              <a:ext uri="{FF2B5EF4-FFF2-40B4-BE49-F238E27FC236}">
                <a16:creationId xmlns:a16="http://schemas.microsoft.com/office/drawing/2014/main" id="{8CB0FCCE-95DC-42D6-AEEE-F54E8899B6E3}"/>
              </a:ext>
            </a:extLst>
          </p:cNvPr>
          <p:cNvPicPr>
            <a:picLocks noChangeAspect="1"/>
          </p:cNvPicPr>
          <p:nvPr/>
        </p:nvPicPr>
        <p:blipFill>
          <a:blip r:embed="rId3"/>
          <a:stretch>
            <a:fillRect/>
          </a:stretch>
        </p:blipFill>
        <p:spPr>
          <a:xfrm>
            <a:off x="606343" y="3657302"/>
            <a:ext cx="3218186" cy="2690446"/>
          </a:xfrm>
          <a:prstGeom prst="rect">
            <a:avLst/>
          </a:prstGeom>
        </p:spPr>
      </p:pic>
      <p:sp>
        <p:nvSpPr>
          <p:cNvPr id="5" name="TextBox 4">
            <a:extLst>
              <a:ext uri="{FF2B5EF4-FFF2-40B4-BE49-F238E27FC236}">
                <a16:creationId xmlns:a16="http://schemas.microsoft.com/office/drawing/2014/main" id="{4DEFFB82-D736-4B83-A54B-B6A1F9242EB7}"/>
              </a:ext>
            </a:extLst>
          </p:cNvPr>
          <p:cNvSpPr txBox="1"/>
          <p:nvPr/>
        </p:nvSpPr>
        <p:spPr>
          <a:xfrm>
            <a:off x="291402" y="6240026"/>
            <a:ext cx="1457011" cy="215444"/>
          </a:xfrm>
          <a:prstGeom prst="rect">
            <a:avLst/>
          </a:prstGeom>
          <a:noFill/>
        </p:spPr>
        <p:txBody>
          <a:bodyPr wrap="square" rtlCol="0">
            <a:spAutoFit/>
          </a:bodyPr>
          <a:lstStyle/>
          <a:p>
            <a:pPr marL="0" lvl="0" indent="0" algn="l" rtl="0">
              <a:lnSpc>
                <a:spcPct val="100000"/>
              </a:lnSpc>
              <a:spcBef>
                <a:spcPts val="0"/>
              </a:spcBef>
              <a:spcAft>
                <a:spcPts val="0"/>
              </a:spcAft>
              <a:buClr>
                <a:srgbClr val="7F7F7F"/>
              </a:buClr>
              <a:buSzPts val="2400"/>
              <a:buNone/>
            </a:pPr>
            <a:r>
              <a:rPr lang="en-GB" sz="800">
                <a:solidFill>
                  <a:schemeClr val="bg1"/>
                </a:solidFill>
                <a:latin typeface="+mn-lt"/>
                <a:hlinkClick r:id="rId4">
                  <a:extLst>
                    <a:ext uri="{A12FA001-AC4F-418D-AE19-62706E023703}">
                      <ahyp:hlinkClr xmlns:ahyp="http://schemas.microsoft.com/office/drawing/2018/hyperlinkcolor" val="tx"/>
                    </a:ext>
                  </a:extLst>
                </a:hlinkClick>
              </a:rPr>
              <a:t>Photo by Pressmaster</a:t>
            </a:r>
            <a:endParaRPr lang="en-GB" sz="8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C7E14-E94E-4593-B978-A902777B55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
        <p:nvSpPr>
          <p:cNvPr id="3" name="Text Placeholder 2">
            <a:extLst>
              <a:ext uri="{FF2B5EF4-FFF2-40B4-BE49-F238E27FC236}">
                <a16:creationId xmlns:a16="http://schemas.microsoft.com/office/drawing/2014/main" id="{47D1CAEB-8521-4F93-9EB5-1DA1711AEFDF}"/>
              </a:ext>
            </a:extLst>
          </p:cNvPr>
          <p:cNvSpPr>
            <a:spLocks noGrp="1"/>
          </p:cNvSpPr>
          <p:nvPr>
            <p:ph type="body" idx="1"/>
          </p:nvPr>
        </p:nvSpPr>
        <p:spPr>
          <a:xfrm>
            <a:off x="0" y="0"/>
            <a:ext cx="11260668" cy="631527"/>
          </a:xfrm>
        </p:spPr>
        <p:txBody>
          <a:bodyPr/>
          <a:lstStyle/>
          <a:p>
            <a:r>
              <a:rPr lang="en-GB" dirty="0">
                <a:solidFill>
                  <a:schemeClr val="bg1"/>
                </a:solidFill>
              </a:rPr>
              <a:t>What is a customer persona?</a:t>
            </a:r>
          </a:p>
        </p:txBody>
      </p:sp>
      <p:sp>
        <p:nvSpPr>
          <p:cNvPr id="4" name="Text Placeholder 3">
            <a:extLst>
              <a:ext uri="{FF2B5EF4-FFF2-40B4-BE49-F238E27FC236}">
                <a16:creationId xmlns:a16="http://schemas.microsoft.com/office/drawing/2014/main" id="{B2524513-956A-4DCD-AC9B-EB0806F1F765}"/>
              </a:ext>
            </a:extLst>
          </p:cNvPr>
          <p:cNvSpPr>
            <a:spLocks noGrp="1"/>
          </p:cNvSpPr>
          <p:nvPr>
            <p:ph type="body" idx="2"/>
          </p:nvPr>
        </p:nvSpPr>
        <p:spPr>
          <a:xfrm>
            <a:off x="0" y="1019381"/>
            <a:ext cx="8259745" cy="5153565"/>
          </a:xfrm>
        </p:spPr>
        <p:txBody>
          <a:bodyPr/>
          <a:lstStyle/>
          <a:p>
            <a:pPr marL="271463" indent="0"/>
            <a:r>
              <a:rPr lang="en-GB" b="0" i="0" dirty="0">
                <a:solidFill>
                  <a:schemeClr val="tx2">
                    <a:lumMod val="25000"/>
                  </a:schemeClr>
                </a:solidFill>
                <a:effectLst/>
                <a:latin typeface="Calibri" panose="020F0502020204030204" pitchFamily="34" charset="0"/>
                <a:cs typeface="Calibri" panose="020F0502020204030204" pitchFamily="34" charset="0"/>
              </a:rPr>
              <a:t>Personas are fictional profiles you create that represent your target customer. You create them by observing and defining key characteristics of several real people based on your feedback and research (demographics, lifestyles, personality traits, beliefs, thoughts, behaviours, interests, skills, motivations and goals). </a:t>
            </a:r>
          </a:p>
          <a:p>
            <a:pPr marL="271463" indent="0"/>
            <a:endParaRPr lang="en-GB" sz="1400" dirty="0">
              <a:solidFill>
                <a:schemeClr val="tx2">
                  <a:lumMod val="25000"/>
                </a:schemeClr>
              </a:solidFill>
              <a:latin typeface="Calibri" panose="020F0502020204030204" pitchFamily="34" charset="0"/>
              <a:cs typeface="Calibri" panose="020F0502020204030204" pitchFamily="34" charset="0"/>
            </a:endParaRPr>
          </a:p>
          <a:p>
            <a:pPr marL="271463" indent="0"/>
            <a:r>
              <a:rPr lang="en-GB" b="0" i="0" dirty="0">
                <a:solidFill>
                  <a:schemeClr val="tx2">
                    <a:lumMod val="25000"/>
                  </a:schemeClr>
                </a:solidFill>
                <a:effectLst/>
                <a:latin typeface="Calibri" panose="020F0502020204030204" pitchFamily="34" charset="0"/>
                <a:cs typeface="Calibri" panose="020F0502020204030204" pitchFamily="34" charset="0"/>
              </a:rPr>
              <a:t>The goal is to design a product, in our case the cultural heritage experience, that attracts the ideal customer</a:t>
            </a:r>
          </a:p>
          <a:p>
            <a:pPr marL="271463" indent="0"/>
            <a:endParaRPr lang="en-GB" sz="1400" b="0" dirty="0">
              <a:solidFill>
                <a:schemeClr val="tx2">
                  <a:lumMod val="25000"/>
                </a:schemeClr>
              </a:solidFill>
              <a:latin typeface="Calibri" panose="020F0502020204030204" pitchFamily="34" charset="0"/>
              <a:cs typeface="Calibri" panose="020F0502020204030204" pitchFamily="34" charset="0"/>
            </a:endParaRPr>
          </a:p>
          <a:p>
            <a:pPr marL="271463" indent="0"/>
            <a:r>
              <a:rPr lang="en-GB" b="0" dirty="0">
                <a:solidFill>
                  <a:schemeClr val="tx2">
                    <a:lumMod val="25000"/>
                  </a:schemeClr>
                </a:solidFill>
                <a:latin typeface="Calibri" panose="020F0502020204030204" pitchFamily="34" charset="0"/>
                <a:cs typeface="Calibri" panose="020F0502020204030204" pitchFamily="34" charset="0"/>
              </a:rPr>
              <a:t>By asking a range of questions, you can define your fictional customer who embodies your target. This will deepen your knowledge of your audience.</a:t>
            </a:r>
          </a:p>
          <a:p>
            <a:pPr marL="271463" indent="0"/>
            <a:r>
              <a:rPr lang="en-GB" dirty="0">
                <a:latin typeface="Calibri" panose="020F0502020204030204" pitchFamily="34" charset="0"/>
                <a:cs typeface="Calibri" panose="020F0502020204030204" pitchFamily="34" charset="0"/>
                <a:hlinkClick r:id="rId2"/>
              </a:rPr>
              <a:t>Personas and designing for the ideal museum experience</a:t>
            </a:r>
            <a:endParaRPr lang="en-GB" dirty="0">
              <a:latin typeface="Calibri" panose="020F0502020204030204" pitchFamily="34" charset="0"/>
              <a:cs typeface="Calibri" panose="020F0502020204030204" pitchFamily="34" charset="0"/>
            </a:endParaRPr>
          </a:p>
          <a:p>
            <a:pPr marL="271463" indent="0"/>
            <a:endParaRPr lang="en-GB" b="0" i="0" dirty="0">
              <a:solidFill>
                <a:schemeClr val="tx1">
                  <a:lumMod val="85000"/>
                  <a:lumOff val="15000"/>
                </a:schemeClr>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F6373EA-FD6A-4BB8-A050-447233C3086F}"/>
              </a:ext>
            </a:extLst>
          </p:cNvPr>
          <p:cNvSpPr txBox="1"/>
          <p:nvPr/>
        </p:nvSpPr>
        <p:spPr>
          <a:xfrm>
            <a:off x="10281714" y="5407852"/>
            <a:ext cx="2803491" cy="215444"/>
          </a:xfrm>
          <a:prstGeom prst="rect">
            <a:avLst/>
          </a:prstGeom>
          <a:noFill/>
        </p:spPr>
        <p:txBody>
          <a:bodyPr wrap="square" rtlCol="0">
            <a:spAutoFit/>
          </a:bodyPr>
          <a:lstStyle/>
          <a:p>
            <a:r>
              <a:rPr lang="en-GB" sz="800" b="0" i="0" dirty="0">
                <a:solidFill>
                  <a:srgbClr val="1A1A1A"/>
                </a:solidFill>
                <a:effectLst/>
                <a:latin typeface="+mn-lt"/>
              </a:rPr>
              <a:t>Photo by </a:t>
            </a:r>
            <a:r>
              <a:rPr lang="en-GB" sz="800" b="1" i="0" u="none" strike="noStrike" dirty="0">
                <a:solidFill>
                  <a:srgbClr val="1A1A1A"/>
                </a:solidFill>
                <a:effectLst/>
                <a:latin typeface="+mn-lt"/>
                <a:hlinkClick r:id="rId3"/>
              </a:rPr>
              <a:t>DS stories</a:t>
            </a:r>
            <a:r>
              <a:rPr lang="en-GB" sz="800" b="0" i="0" dirty="0">
                <a:solidFill>
                  <a:srgbClr val="1A1A1A"/>
                </a:solidFill>
                <a:effectLst/>
                <a:latin typeface="+mn-lt"/>
              </a:rPr>
              <a:t> from </a:t>
            </a:r>
            <a:r>
              <a:rPr lang="en-GB" sz="800" b="1" i="0" u="none" strike="noStrike" dirty="0" err="1">
                <a:solidFill>
                  <a:srgbClr val="1A1A1A"/>
                </a:solidFill>
                <a:effectLst/>
                <a:latin typeface="+mn-lt"/>
                <a:hlinkClick r:id="rId4"/>
              </a:rPr>
              <a:t>Pexels</a:t>
            </a:r>
            <a:endParaRPr lang="en-GB" sz="800" dirty="0">
              <a:latin typeface="+mn-lt"/>
            </a:endParaRPr>
          </a:p>
        </p:txBody>
      </p:sp>
      <p:pic>
        <p:nvPicPr>
          <p:cNvPr id="9" name="Picture 8" descr="Shape&#10;&#10;Description automatically generated">
            <a:extLst>
              <a:ext uri="{FF2B5EF4-FFF2-40B4-BE49-F238E27FC236}">
                <a16:creationId xmlns:a16="http://schemas.microsoft.com/office/drawing/2014/main" id="{27F5A77F-9D6E-4174-93DE-0F79CD227041}"/>
              </a:ext>
            </a:extLst>
          </p:cNvPr>
          <p:cNvPicPr>
            <a:picLocks noChangeAspect="1"/>
          </p:cNvPicPr>
          <p:nvPr/>
        </p:nvPicPr>
        <p:blipFill>
          <a:blip r:embed="rId5"/>
          <a:stretch>
            <a:fillRect/>
          </a:stretch>
        </p:blipFill>
        <p:spPr>
          <a:xfrm>
            <a:off x="8259745" y="1126981"/>
            <a:ext cx="3690851" cy="4604038"/>
          </a:xfrm>
          <a:prstGeom prst="rect">
            <a:avLst/>
          </a:prstGeom>
        </p:spPr>
      </p:pic>
    </p:spTree>
    <p:extLst>
      <p:ext uri="{BB962C8B-B14F-4D97-AF65-F5344CB8AC3E}">
        <p14:creationId xmlns:p14="http://schemas.microsoft.com/office/powerpoint/2010/main" val="84899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pic>
        <p:nvPicPr>
          <p:cNvPr id="306" name="Google Shape;306;p24"/>
          <p:cNvPicPr preferRelativeResize="0"/>
          <p:nvPr/>
        </p:nvPicPr>
        <p:blipFill rotWithShape="1">
          <a:blip r:embed="rId3">
            <a:alphaModFix/>
          </a:blip>
          <a:srcRect/>
          <a:stretch/>
        </p:blipFill>
        <p:spPr>
          <a:xfrm>
            <a:off x="4045787" y="810100"/>
            <a:ext cx="8040705" cy="5743100"/>
          </a:xfrm>
          <a:prstGeom prst="rect">
            <a:avLst/>
          </a:prstGeom>
          <a:noFill/>
          <a:ln>
            <a:noFill/>
          </a:ln>
        </p:spPr>
      </p:pic>
      <p:sp>
        <p:nvSpPr>
          <p:cNvPr id="305" name="Google Shape;305;p24"/>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latin typeface="Calibri" panose="020F0502020204030204" pitchFamily="34" charset="0"/>
                <a:cs typeface="Calibri" panose="020F0502020204030204" pitchFamily="34" charset="0"/>
              </a:rPr>
              <a:t>27</a:t>
            </a:fld>
            <a:endParaRPr>
              <a:solidFill>
                <a:srgbClr val="595959"/>
              </a:solidFill>
              <a:latin typeface="Calibri" panose="020F0502020204030204" pitchFamily="34" charset="0"/>
              <a:cs typeface="Calibri" panose="020F0502020204030204" pitchFamily="34" charset="0"/>
            </a:endParaRPr>
          </a:p>
        </p:txBody>
      </p:sp>
      <p:sp>
        <p:nvSpPr>
          <p:cNvPr id="2" name="TextBox 1">
            <a:hlinkClick r:id="rId4"/>
            <a:extLst>
              <a:ext uri="{FF2B5EF4-FFF2-40B4-BE49-F238E27FC236}">
                <a16:creationId xmlns:a16="http://schemas.microsoft.com/office/drawing/2014/main" id="{39577F2C-59CF-42FF-980A-0EB12DE88485}"/>
              </a:ext>
            </a:extLst>
          </p:cNvPr>
          <p:cNvSpPr txBox="1"/>
          <p:nvPr/>
        </p:nvSpPr>
        <p:spPr>
          <a:xfrm>
            <a:off x="702917" y="2241898"/>
            <a:ext cx="2897037" cy="830997"/>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hlinkClick r:id="rId4"/>
              </a:rPr>
              <a:t>Persona Canvas free download</a:t>
            </a:r>
            <a:endParaRPr lang="en-GB" sz="2400" dirty="0">
              <a:solidFill>
                <a:srgbClr val="D41A6A"/>
              </a:solidFill>
              <a:latin typeface="Calibri" panose="020F0502020204030204" pitchFamily="34" charset="0"/>
              <a:cs typeface="Calibri" panose="020F0502020204030204" pitchFamily="34" charset="0"/>
            </a:endParaRPr>
          </a:p>
        </p:txBody>
      </p:sp>
      <p:pic>
        <p:nvPicPr>
          <p:cNvPr id="4" name="Picture 3">
            <a:hlinkClick r:id="rId5" tooltip="Video Guide - How to Create a Customer Persona"/>
            <a:extLst>
              <a:ext uri="{FF2B5EF4-FFF2-40B4-BE49-F238E27FC236}">
                <a16:creationId xmlns:a16="http://schemas.microsoft.com/office/drawing/2014/main" id="{021F0E7C-8235-4A1B-BE18-12476F62B592}"/>
              </a:ext>
            </a:extLst>
          </p:cNvPr>
          <p:cNvPicPr>
            <a:picLocks noChangeAspect="1"/>
          </p:cNvPicPr>
          <p:nvPr/>
        </p:nvPicPr>
        <p:blipFill>
          <a:blip r:embed="rId6"/>
          <a:stretch>
            <a:fillRect/>
          </a:stretch>
        </p:blipFill>
        <p:spPr>
          <a:xfrm>
            <a:off x="794346" y="4697336"/>
            <a:ext cx="2817560" cy="1855864"/>
          </a:xfrm>
          <a:prstGeom prst="rect">
            <a:avLst/>
          </a:prstGeom>
        </p:spPr>
      </p:pic>
      <p:sp>
        <p:nvSpPr>
          <p:cNvPr id="5" name="TextBox 4">
            <a:extLst>
              <a:ext uri="{FF2B5EF4-FFF2-40B4-BE49-F238E27FC236}">
                <a16:creationId xmlns:a16="http://schemas.microsoft.com/office/drawing/2014/main" id="{E53D742F-E087-450B-891B-933212FF3700}"/>
              </a:ext>
            </a:extLst>
          </p:cNvPr>
          <p:cNvSpPr txBox="1"/>
          <p:nvPr/>
        </p:nvSpPr>
        <p:spPr>
          <a:xfrm>
            <a:off x="380931" y="3323444"/>
            <a:ext cx="3441939" cy="1200329"/>
          </a:xfrm>
          <a:prstGeom prst="rect">
            <a:avLst/>
          </a:prstGeom>
          <a:noFill/>
        </p:spPr>
        <p:txBody>
          <a:bodyPr wrap="square" rtlCol="0">
            <a:spAutoFit/>
          </a:bodyPr>
          <a:lstStyle/>
          <a:p>
            <a:pPr algn="ctr"/>
            <a:r>
              <a:rPr lang="en-GB" sz="2400" dirty="0">
                <a:solidFill>
                  <a:srgbClr val="D41A6A"/>
                </a:solidFill>
                <a:latin typeface="Calibri" panose="020F0502020204030204" pitchFamily="34" charset="0"/>
                <a:cs typeface="Calibri" panose="020F0502020204030204" pitchFamily="34" charset="0"/>
              </a:rPr>
              <a:t>Learn more from this video guide: </a:t>
            </a:r>
            <a:r>
              <a:rPr lang="en-GB" sz="2400" dirty="0">
                <a:solidFill>
                  <a:srgbClr val="D41A6A"/>
                </a:solidFill>
                <a:latin typeface="Calibri" panose="020F0502020204030204" pitchFamily="34" charset="0"/>
                <a:cs typeface="Calibri" panose="020F0502020204030204" pitchFamily="34" charset="0"/>
                <a:hlinkClick r:id="rId5"/>
              </a:rPr>
              <a:t>Creating a Customer Persona</a:t>
            </a:r>
            <a:endParaRPr lang="en-GB" sz="2400" dirty="0">
              <a:solidFill>
                <a:srgbClr val="D41A6A"/>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E225B82-D6FA-4B89-BAC0-572797004647}"/>
              </a:ext>
            </a:extLst>
          </p:cNvPr>
          <p:cNvSpPr txBox="1"/>
          <p:nvPr/>
        </p:nvSpPr>
        <p:spPr>
          <a:xfrm>
            <a:off x="257083" y="1055435"/>
            <a:ext cx="3873261" cy="1089529"/>
          </a:xfrm>
          <a:prstGeom prst="rect">
            <a:avLst/>
          </a:prstGeom>
          <a:noFill/>
        </p:spPr>
        <p:txBody>
          <a:bodyPr wrap="square" rtlCol="0">
            <a:spAutoFit/>
          </a:bodyPr>
          <a:lstStyle/>
          <a:p>
            <a:pPr marL="0" marR="0" lvl="0" indent="0" algn="ctr" rtl="0">
              <a:lnSpc>
                <a:spcPct val="90000"/>
              </a:lnSpc>
              <a:spcBef>
                <a:spcPts val="0"/>
              </a:spcBef>
              <a:spcAft>
                <a:spcPts val="0"/>
              </a:spcAft>
              <a:buNone/>
            </a:pPr>
            <a:r>
              <a:rPr lang="en-GB" sz="2400" dirty="0">
                <a:solidFill>
                  <a:srgbClr val="D41A6A"/>
                </a:solidFill>
                <a:latin typeface="Calibri" panose="020F0502020204030204" pitchFamily="34" charset="0"/>
                <a:ea typeface="Avenir"/>
                <a:cs typeface="Calibri" panose="020F0502020204030204" pitchFamily="34" charset="0"/>
                <a:sym typeface="Avenir"/>
              </a:rPr>
              <a:t>Try mapping your thoughts with a flip chart/white board or download the canvas </a:t>
            </a:r>
            <a:endParaRPr lang="en-GB" sz="2400" dirty="0">
              <a:solidFill>
                <a:srgbClr val="D41A6A"/>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3AF5403-D16A-4F14-9C06-A47584FB92E2}"/>
              </a:ext>
            </a:extLst>
          </p:cNvPr>
          <p:cNvSpPr txBox="1"/>
          <p:nvPr/>
        </p:nvSpPr>
        <p:spPr>
          <a:xfrm>
            <a:off x="794346" y="-2425"/>
            <a:ext cx="9716230" cy="707886"/>
          </a:xfrm>
          <a:prstGeom prst="rect">
            <a:avLst/>
          </a:prstGeom>
          <a:noFill/>
        </p:spPr>
        <p:txBody>
          <a:bodyPr wrap="square" rtlCol="0">
            <a:spAutoFit/>
          </a:bodyPr>
          <a:lstStyle/>
          <a:p>
            <a:r>
              <a:rPr lang="en-GB" sz="4000" b="1" dirty="0">
                <a:solidFill>
                  <a:schemeClr val="bg1"/>
                </a:solidFill>
                <a:latin typeface="Calibri" panose="020F0502020204030204" pitchFamily="34" charset="0"/>
                <a:cs typeface="Calibri" panose="020F0502020204030204" pitchFamily="34" charset="0"/>
              </a:rPr>
              <a:t>Exercise 1 – </a:t>
            </a:r>
            <a:r>
              <a:rPr lang="en-GB" sz="3200" b="1" dirty="0">
                <a:solidFill>
                  <a:schemeClr val="bg1"/>
                </a:solidFill>
                <a:latin typeface="Calibri" panose="020F0502020204030204" pitchFamily="34" charset="0"/>
                <a:cs typeface="Calibri" panose="020F0502020204030204" pitchFamily="34" charset="0"/>
              </a:rPr>
              <a:t>Creating a Customer Persona</a:t>
            </a:r>
          </a:p>
        </p:txBody>
      </p:sp>
      <p:sp>
        <p:nvSpPr>
          <p:cNvPr id="7" name="CasellaDiTesto 6">
            <a:extLst>
              <a:ext uri="{FF2B5EF4-FFF2-40B4-BE49-F238E27FC236}">
                <a16:creationId xmlns:a16="http://schemas.microsoft.com/office/drawing/2014/main" id="{4A730859-2102-C464-471B-11BBBE151B51}"/>
              </a:ext>
            </a:extLst>
          </p:cNvPr>
          <p:cNvSpPr txBox="1"/>
          <p:nvPr/>
        </p:nvSpPr>
        <p:spPr>
          <a:xfrm>
            <a:off x="3657600" y="1600200"/>
            <a:ext cx="184731" cy="307777"/>
          </a:xfrm>
          <a:prstGeom prst="rect">
            <a:avLst/>
          </a:prstGeom>
          <a:noFill/>
        </p:spPr>
        <p:txBody>
          <a:bodyPr wrap="none" rtlCol="0">
            <a:spAutoFit/>
          </a:bodyPr>
          <a:lstStyle/>
          <a:p>
            <a:endParaRPr lang="it-IT"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body" idx="1"/>
          </p:nvPr>
        </p:nvSpPr>
        <p:spPr>
          <a:xfrm>
            <a:off x="321547" y="226229"/>
            <a:ext cx="561487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latin typeface="Calibri" panose="020F0502020204030204" pitchFamily="34" charset="0"/>
                <a:cs typeface="Calibri" panose="020F0502020204030204" pitchFamily="34" charset="0"/>
              </a:rPr>
              <a:t>The empathy map</a:t>
            </a:r>
            <a:endParaRPr dirty="0">
              <a:latin typeface="Calibri" panose="020F0502020204030204" pitchFamily="34" charset="0"/>
              <a:cs typeface="Calibri" panose="020F0502020204030204" pitchFamily="34" charset="0"/>
            </a:endParaRPr>
          </a:p>
        </p:txBody>
      </p:sp>
      <p:sp>
        <p:nvSpPr>
          <p:cNvPr id="314" name="Google Shape;314;p25"/>
          <p:cNvSpPr txBox="1">
            <a:spLocks noGrp="1"/>
          </p:cNvSpPr>
          <p:nvPr>
            <p:ph type="body" idx="3"/>
          </p:nvPr>
        </p:nvSpPr>
        <p:spPr>
          <a:xfrm>
            <a:off x="321547" y="974703"/>
            <a:ext cx="6206477" cy="57085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B3E3F"/>
              </a:buClr>
              <a:buSzPts val="2400"/>
              <a:buNone/>
            </a:pPr>
            <a:r>
              <a:rPr lang="en-GB" b="0" i="1" dirty="0">
                <a:solidFill>
                  <a:schemeClr val="tx2">
                    <a:lumMod val="25000"/>
                  </a:schemeClr>
                </a:solidFill>
                <a:latin typeface="Calibri" panose="020F0502020204030204" pitchFamily="34" charset="0"/>
                <a:cs typeface="Calibri" panose="020F0502020204030204" pitchFamily="34" charset="0"/>
                <a:sym typeface="Avenir"/>
              </a:rPr>
              <a:t>“If you want to design moments of wonder for visitors then you have to see the world through their eyes.” Culture Connect</a:t>
            </a:r>
            <a:endParaRPr i="1"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lang="en-GB" sz="900" b="0" i="0" dirty="0">
              <a:solidFill>
                <a:schemeClr val="tx2">
                  <a:lumMod val="25000"/>
                </a:schemeClr>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rgbClr val="7F7F7F"/>
              </a:buClr>
              <a:buSzPts val="2400"/>
              <a:buNone/>
            </a:pPr>
            <a:r>
              <a:rPr lang="en-GB" b="0" i="0" dirty="0">
                <a:solidFill>
                  <a:schemeClr val="tx2">
                    <a:lumMod val="25000"/>
                  </a:schemeClr>
                </a:solidFill>
                <a:latin typeface="Calibri" panose="020F0502020204030204" pitchFamily="34" charset="0"/>
                <a:ea typeface="Arial"/>
                <a:cs typeface="Calibri" panose="020F0502020204030204" pitchFamily="34" charset="0"/>
                <a:sym typeface="Arial"/>
              </a:rPr>
              <a:t>Personas are not the only tool for understanding your user. An empathy map is a simple, easy-to-digest, visual tool that captures knowledge about a user’s behaviours and attitudes. It can explore the s</a:t>
            </a:r>
            <a:r>
              <a:rPr lang="en-GB" sz="2400" dirty="0">
                <a:solidFill>
                  <a:schemeClr val="tx2">
                    <a:lumMod val="25000"/>
                  </a:schemeClr>
                </a:solidFill>
                <a:latin typeface="Calibri" panose="020F0502020204030204" pitchFamily="34" charset="0"/>
                <a:cs typeface="Calibri" panose="020F0502020204030204" pitchFamily="34" charset="0"/>
                <a:sym typeface="Avenir"/>
              </a:rPr>
              <a:t>ocial context that deeply influences the way your visitor thinks, feels, acts and behaves.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sz="800" dirty="0">
              <a:solidFill>
                <a:schemeClr val="tx2">
                  <a:lumMod val="25000"/>
                </a:schemeClr>
              </a:solidFill>
              <a:latin typeface="Calibri" panose="020F0502020204030204" pitchFamily="34" charset="0"/>
              <a:cs typeface="Calibri" panose="020F0502020204030204" pitchFamily="34" charset="0"/>
              <a:sym typeface="Avenir"/>
            </a:endParaRPr>
          </a:p>
          <a:p>
            <a:pPr marL="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By using this map, you can uncover what your target is likely to say about your services, how they might react to your messages and how you can describe the persona you are aiming at.</a:t>
            </a:r>
            <a:endParaRPr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rgbClr val="7F7F7F"/>
              </a:buClr>
              <a:buSzPts val="2400"/>
              <a:buNone/>
            </a:pPr>
            <a:endParaRPr lang="en-GB" sz="900" b="0" i="0" dirty="0">
              <a:solidFill>
                <a:srgbClr val="1A1A1A"/>
              </a:solidFill>
              <a:effectLst/>
              <a:latin typeface="Calibri" panose="020F0502020204030204"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6F4107F4-8957-40D1-8B87-12BAC0E7E91A}"/>
              </a:ext>
            </a:extLst>
          </p:cNvPr>
          <p:cNvSpPr>
            <a:spLocks noGrp="1"/>
          </p:cNvSpPr>
          <p:nvPr>
            <p:ph type="pic" idx="2"/>
          </p:nvPr>
        </p:nvSpPr>
        <p:spPr/>
      </p:sp>
      <p:pic>
        <p:nvPicPr>
          <p:cNvPr id="3078" name="Picture 6" descr="Photo of a Man Sitting Under the Tree">
            <a:extLst>
              <a:ext uri="{FF2B5EF4-FFF2-40B4-BE49-F238E27FC236}">
                <a16:creationId xmlns:a16="http://schemas.microsoft.com/office/drawing/2014/main" id="{27963928-6A46-4CFA-96CF-5864602041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2" t="2036" r="7117"/>
          <a:stretch/>
        </p:blipFill>
        <p:spPr bwMode="auto">
          <a:xfrm>
            <a:off x="7120646" y="3112850"/>
            <a:ext cx="3591233" cy="4068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53514-4BBB-49A8-957B-6F58B56A3418}"/>
              </a:ext>
            </a:extLst>
          </p:cNvPr>
          <p:cNvSpPr txBox="1"/>
          <p:nvPr/>
        </p:nvSpPr>
        <p:spPr>
          <a:xfrm>
            <a:off x="11203912" y="5898382"/>
            <a:ext cx="763675" cy="784830"/>
          </a:xfrm>
          <a:prstGeom prst="rect">
            <a:avLst/>
          </a:prstGeom>
          <a:noFill/>
        </p:spPr>
        <p:txBody>
          <a:bodyPr wrap="square" rtlCol="0">
            <a:spAutoFit/>
          </a:bodyPr>
          <a:lstStyle/>
          <a:p>
            <a:r>
              <a:rPr lang="en-GB" sz="900" b="0" i="0" dirty="0">
                <a:solidFill>
                  <a:schemeClr val="bg1"/>
                </a:solidFill>
                <a:effectLst/>
                <a:latin typeface="Calibri" panose="020F0502020204030204" pitchFamily="34" charset="0"/>
                <a:cs typeface="Calibri" panose="020F0502020204030204" pitchFamily="34" charset="0"/>
              </a:rPr>
              <a:t>Photo by </a:t>
            </a:r>
            <a:r>
              <a:rPr lang="en-GB" sz="900" b="1" i="0" u="none" strike="noStrike" dirty="0">
                <a:solidFill>
                  <a:srgbClr val="0563C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Samuel Theo Manat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Silitonga</a:t>
            </a:r>
            <a:r>
              <a:rPr lang="en-GB" sz="900" b="0" i="0" dirty="0">
                <a:solidFill>
                  <a:schemeClr val="bg1"/>
                </a:solidFill>
                <a:effectLst/>
                <a:latin typeface="Calibri" panose="020F0502020204030204" pitchFamily="34" charset="0"/>
                <a:cs typeface="Calibri" panose="020F0502020204030204" pitchFamily="34" charset="0"/>
              </a:rPr>
              <a:t> from </a:t>
            </a:r>
            <a:r>
              <a:rPr lang="en-GB" sz="900" b="1" i="0" u="none" strike="noStrike" dirty="0" err="1">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9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4098" name="Picture 2" descr="Crop person putting Idea title in cardboard box with Brain inscription on head of female on light background">
            <a:extLst>
              <a:ext uri="{FF2B5EF4-FFF2-40B4-BE49-F238E27FC236}">
                <a16:creationId xmlns:a16="http://schemas.microsoft.com/office/drawing/2014/main" id="{6E7086E5-CC02-43CC-A357-597A5435D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30"/>
          <a:stretch/>
        </p:blipFill>
        <p:spPr bwMode="auto">
          <a:xfrm>
            <a:off x="8908330" y="631527"/>
            <a:ext cx="3283670" cy="6614038"/>
          </a:xfrm>
          <a:prstGeom prst="rect">
            <a:avLst/>
          </a:prstGeom>
          <a:noFill/>
          <a:extLst>
            <a:ext uri="{909E8E84-426E-40DD-AFC4-6F175D3DCCD1}">
              <a14:hiddenFill xmlns:a14="http://schemas.microsoft.com/office/drawing/2010/main">
                <a:solidFill>
                  <a:srgbClr val="FFFFFF"/>
                </a:solidFill>
              </a14:hiddenFill>
            </a:ext>
          </a:extLst>
        </p:spPr>
      </p:pic>
      <p:sp>
        <p:nvSpPr>
          <p:cNvPr id="320" name="Google Shape;320;p26"/>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dirty="0"/>
          </a:p>
        </p:txBody>
      </p:sp>
      <p:sp>
        <p:nvSpPr>
          <p:cNvPr id="321" name="Google Shape;321;p26"/>
          <p:cNvSpPr txBox="1">
            <a:spLocks noGrp="1"/>
          </p:cNvSpPr>
          <p:nvPr>
            <p:ph type="body" idx="1"/>
          </p:nvPr>
        </p:nvSpPr>
        <p:spPr>
          <a:xfrm>
            <a:off x="385767" y="57136"/>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Uncovering motivations</a:t>
            </a:r>
            <a:endParaRPr dirty="0"/>
          </a:p>
        </p:txBody>
      </p:sp>
      <p:sp>
        <p:nvSpPr>
          <p:cNvPr id="322" name="Google Shape;322;p26"/>
          <p:cNvSpPr txBox="1">
            <a:spLocks noGrp="1"/>
          </p:cNvSpPr>
          <p:nvPr>
            <p:ph type="body" idx="2"/>
          </p:nvPr>
        </p:nvSpPr>
        <p:spPr>
          <a:xfrm>
            <a:off x="296990" y="826590"/>
            <a:ext cx="8369490" cy="55962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200"/>
              <a:buNone/>
            </a:pPr>
            <a:r>
              <a:rPr lang="en-GB" i="0" dirty="0">
                <a:solidFill>
                  <a:srgbClr val="21202E"/>
                </a:solidFill>
                <a:latin typeface="Calibri" panose="020F0502020204030204" pitchFamily="34" charset="0"/>
                <a:ea typeface="Arial"/>
                <a:cs typeface="Calibri" panose="020F0502020204030204" pitchFamily="34" charset="0"/>
                <a:sym typeface="Arial"/>
              </a:rPr>
              <a:t>One of the main objectives of the empathise stage is to identify visitor needs </a:t>
            </a:r>
            <a:r>
              <a:rPr lang="en-GB" dirty="0">
                <a:solidFill>
                  <a:srgbClr val="21202E"/>
                </a:solidFill>
                <a:latin typeface="Calibri" panose="020F0502020204030204" pitchFamily="34" charset="0"/>
                <a:ea typeface="Arial"/>
                <a:cs typeface="Calibri" panose="020F0502020204030204" pitchFamily="34" charset="0"/>
                <a:sym typeface="Arial"/>
              </a:rPr>
              <a:t>&amp;</a:t>
            </a:r>
            <a:r>
              <a:rPr lang="en-GB" i="0" dirty="0">
                <a:solidFill>
                  <a:srgbClr val="21202E"/>
                </a:solidFill>
                <a:latin typeface="Calibri" panose="020F0502020204030204" pitchFamily="34" charset="0"/>
                <a:ea typeface="Arial"/>
                <a:cs typeface="Calibri" panose="020F0502020204030204" pitchFamily="34" charset="0"/>
                <a:sym typeface="Arial"/>
              </a:rPr>
              <a:t> behaviours that are hidden, or unspoken. It is important to </a:t>
            </a:r>
            <a:r>
              <a:rPr lang="en-GB" i="0" dirty="0">
                <a:solidFill>
                  <a:srgbClr val="D41A6A"/>
                </a:solidFill>
                <a:latin typeface="Calibri" panose="020F0502020204030204" pitchFamily="34" charset="0"/>
                <a:ea typeface="Arial"/>
                <a:cs typeface="Calibri" panose="020F0502020204030204" pitchFamily="34" charset="0"/>
                <a:sym typeface="Arial"/>
              </a:rPr>
              <a:t>distinguish between what people say they would do in a certain situation, and what they actually do</a:t>
            </a:r>
            <a:r>
              <a:rPr lang="en-GB" i="0" dirty="0">
                <a:solidFill>
                  <a:srgbClr val="21202E"/>
                </a:solidFill>
                <a:latin typeface="Calibri" panose="020F0502020204030204" pitchFamily="34" charset="0"/>
                <a:ea typeface="Arial"/>
                <a:cs typeface="Calibri" panose="020F0502020204030204" pitchFamily="34" charset="0"/>
                <a:sym typeface="Arial"/>
              </a:rPr>
              <a:t>. In reality, users have habits or desires that they’re not aware of, so it’s important to observe them in action.</a:t>
            </a:r>
            <a:br>
              <a:rPr lang="en-GB" dirty="0">
                <a:solidFill>
                  <a:srgbClr val="21202E"/>
                </a:solidFill>
                <a:latin typeface="Calibri" panose="020F0502020204030204" pitchFamily="34" charset="0"/>
                <a:cs typeface="Calibri" panose="020F0502020204030204" pitchFamily="34" charset="0"/>
              </a:rPr>
            </a:br>
            <a:endParaRPr lang="en-GB" sz="800" dirty="0">
              <a:solidFill>
                <a:srgbClr val="21202E"/>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21202E"/>
              </a:buClr>
              <a:buSzPts val="2200"/>
              <a:buNone/>
            </a:pPr>
            <a:r>
              <a:rPr lang="en-GB" i="0" dirty="0">
                <a:solidFill>
                  <a:srgbClr val="21202E"/>
                </a:solidFill>
                <a:latin typeface="Calibri" panose="020F0502020204030204" pitchFamily="34" charset="0"/>
                <a:ea typeface="Arial"/>
                <a:cs typeface="Calibri" panose="020F0502020204030204" pitchFamily="34" charset="0"/>
                <a:sym typeface="Arial"/>
              </a:rPr>
              <a:t>Empathetic research </a:t>
            </a:r>
            <a:r>
              <a:rPr lang="en-GB" dirty="0">
                <a:solidFill>
                  <a:srgbClr val="21202E"/>
                </a:solidFill>
                <a:latin typeface="Calibri" panose="020F0502020204030204" pitchFamily="34" charset="0"/>
                <a:ea typeface="Arial"/>
                <a:cs typeface="Calibri" panose="020F0502020204030204" pitchFamily="34" charset="0"/>
                <a:sym typeface="Arial"/>
              </a:rPr>
              <a:t>&amp;</a:t>
            </a:r>
            <a:r>
              <a:rPr lang="en-GB" i="0" dirty="0">
                <a:solidFill>
                  <a:srgbClr val="21202E"/>
                </a:solidFill>
                <a:latin typeface="Calibri" panose="020F0502020204030204" pitchFamily="34" charset="0"/>
                <a:ea typeface="Arial"/>
                <a:cs typeface="Calibri" panose="020F0502020204030204" pitchFamily="34" charset="0"/>
                <a:sym typeface="Arial"/>
              </a:rPr>
              <a:t> design is not concerned with facts about the user, such as their age or location. It focuses on their feelings towards a product and their motivations in certain situations - Why do they behave in a certain way? Why do they click here rather than there when presented with a particular screen or page? These are the insights you discover during the empathise phase, and they’ll help you to create experiences that are memorable for your audience. </a:t>
            </a:r>
          </a:p>
          <a:p>
            <a:pPr marL="0" lvl="0" indent="0" algn="l" rtl="0">
              <a:lnSpc>
                <a:spcPct val="100000"/>
              </a:lnSpc>
              <a:spcBef>
                <a:spcPts val="0"/>
              </a:spcBef>
              <a:spcAft>
                <a:spcPts val="0"/>
              </a:spcAft>
              <a:buClr>
                <a:srgbClr val="21202E"/>
              </a:buClr>
              <a:buSzPts val="2200"/>
              <a:buNone/>
            </a:pPr>
            <a:r>
              <a:rPr lang="en-GB" dirty="0">
                <a:solidFill>
                  <a:srgbClr val="21202E"/>
                </a:solidFill>
                <a:latin typeface="Calibri" panose="020F0502020204030204" pitchFamily="34" charset="0"/>
                <a:ea typeface="Arial"/>
                <a:cs typeface="Calibri" panose="020F0502020204030204" pitchFamily="34" charset="0"/>
                <a:sym typeface="Arial"/>
              </a:rPr>
              <a:t>                         </a:t>
            </a:r>
            <a:r>
              <a:rPr lang="en-GB" i="0" dirty="0">
                <a:solidFill>
                  <a:srgbClr val="21202E"/>
                </a:solidFill>
                <a:latin typeface="Calibri" panose="020F0502020204030204" pitchFamily="34" charset="0"/>
                <a:ea typeface="Arial"/>
                <a:cs typeface="Calibri" panose="020F0502020204030204" pitchFamily="34" charset="0"/>
                <a:sym typeface="Arial"/>
              </a:rPr>
              <a:t>                                                  </a:t>
            </a:r>
          </a:p>
          <a:p>
            <a:pPr marL="0" lvl="0" indent="0" algn="l" rtl="0">
              <a:lnSpc>
                <a:spcPct val="100000"/>
              </a:lnSpc>
              <a:spcBef>
                <a:spcPts val="0"/>
              </a:spcBef>
              <a:spcAft>
                <a:spcPts val="0"/>
              </a:spcAft>
              <a:buClr>
                <a:srgbClr val="21202E"/>
              </a:buClr>
              <a:buSzPts val="2200"/>
              <a:buNone/>
            </a:pPr>
            <a:r>
              <a:rPr lang="en-GB" sz="900" dirty="0">
                <a:solidFill>
                  <a:srgbClr val="21202E"/>
                </a:solidFill>
                <a:effectLst/>
                <a:latin typeface="Calibri" panose="020F0502020204030204" pitchFamily="34" charset="0"/>
                <a:cs typeface="Calibri" panose="020F0502020204030204" pitchFamily="34" charset="0"/>
                <a:sym typeface="Arial"/>
              </a:rPr>
              <a:t>						</a:t>
            </a:r>
            <a:endParaRPr sz="800" dirty="0">
              <a:solidFill>
                <a:srgbClr val="21202E"/>
              </a:solidFill>
              <a:latin typeface="Calibri" panose="020F0502020204030204" pitchFamily="34" charset="0"/>
              <a:cs typeface="Calibri" panose="020F0502020204030204" pitchFamily="34" charset="0"/>
            </a:endParaRPr>
          </a:p>
        </p:txBody>
      </p:sp>
      <p:sp>
        <p:nvSpPr>
          <p:cNvPr id="323" name="Google Shape;323;p26"/>
          <p:cNvSpPr txBox="1"/>
          <p:nvPr/>
        </p:nvSpPr>
        <p:spPr>
          <a:xfrm>
            <a:off x="473615" y="6213958"/>
            <a:ext cx="801624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u="sng" dirty="0">
                <a:solidFill>
                  <a:srgbClr val="D41A6A"/>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Empathy Mapping: a guide to getting into a users head</a:t>
            </a:r>
            <a:endParaRPr sz="2400" b="1" dirty="0">
              <a:solidFill>
                <a:srgbClr val="D41A6A"/>
              </a:solidFill>
              <a:latin typeface="Calibri"/>
              <a:ea typeface="Calibri"/>
              <a:cs typeface="Calibri"/>
              <a:sym typeface="Calibri"/>
            </a:endParaRPr>
          </a:p>
        </p:txBody>
      </p:sp>
      <p:sp>
        <p:nvSpPr>
          <p:cNvPr id="2" name="TextBox 1">
            <a:extLst>
              <a:ext uri="{FF2B5EF4-FFF2-40B4-BE49-F238E27FC236}">
                <a16:creationId xmlns:a16="http://schemas.microsoft.com/office/drawing/2014/main" id="{92F3FC16-2632-4637-B15C-2776987E9F5D}"/>
              </a:ext>
            </a:extLst>
          </p:cNvPr>
          <p:cNvSpPr txBox="1"/>
          <p:nvPr/>
        </p:nvSpPr>
        <p:spPr>
          <a:xfrm>
            <a:off x="9154160" y="6422873"/>
            <a:ext cx="1757680" cy="338554"/>
          </a:xfrm>
          <a:prstGeom prst="rect">
            <a:avLst/>
          </a:prstGeom>
          <a:noFill/>
        </p:spPr>
        <p:txBody>
          <a:bodyPr wrap="square" rtlCol="0">
            <a:spAutoFit/>
          </a:bodyPr>
          <a:lstStyle/>
          <a:p>
            <a:r>
              <a:rPr lang="en-GB" sz="800" b="0" i="0">
                <a:solidFill>
                  <a:srgbClr val="1A1A1A"/>
                </a:solidFill>
                <a:effectLst/>
                <a:latin typeface="+mn-lt"/>
                <a:cs typeface="Calibri" panose="020F0502020204030204" pitchFamily="34" charset="0"/>
              </a:rPr>
              <a:t>Photo by </a:t>
            </a:r>
            <a:r>
              <a:rPr lang="en-GB" sz="800" b="1" i="0" u="none" strike="noStrike">
                <a:solidFill>
                  <a:srgbClr val="1A1A1A"/>
                </a:solidFill>
                <a:effectLst/>
                <a:latin typeface="+mn-lt"/>
                <a:cs typeface="Calibri" panose="020F0502020204030204" pitchFamily="34" charset="0"/>
                <a:hlinkClick r:id="rId5"/>
              </a:rPr>
              <a:t>SHVETS production</a:t>
            </a:r>
            <a:r>
              <a:rPr lang="en-GB" sz="800" b="0" i="0">
                <a:solidFill>
                  <a:srgbClr val="1A1A1A"/>
                </a:solidFill>
                <a:effectLst/>
                <a:latin typeface="+mn-lt"/>
                <a:cs typeface="Calibri" panose="020F0502020204030204" pitchFamily="34" charset="0"/>
              </a:rPr>
              <a:t> from </a:t>
            </a:r>
            <a:r>
              <a:rPr lang="en-GB" sz="800" b="1" i="0" u="none" strike="noStrike">
                <a:solidFill>
                  <a:srgbClr val="1A1A1A"/>
                </a:solidFill>
                <a:effectLst/>
                <a:latin typeface="+mn-lt"/>
                <a:cs typeface="Calibri" panose="020F0502020204030204" pitchFamily="34" charset="0"/>
                <a:hlinkClick r:id="rId6"/>
              </a:rPr>
              <a:t>Pexels</a:t>
            </a:r>
            <a:endParaRPr lang="en-GB" sz="8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060E25-6E49-7F09-CAB5-11CC89E84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14" name="Text Placeholder 13">
            <a:extLst>
              <a:ext uri="{FF2B5EF4-FFF2-40B4-BE49-F238E27FC236}">
                <a16:creationId xmlns:a16="http://schemas.microsoft.com/office/drawing/2014/main" id="{92119FD6-1691-7F60-25D2-18C8570BE328}"/>
              </a:ext>
            </a:extLst>
          </p:cNvPr>
          <p:cNvSpPr>
            <a:spLocks noGrp="1"/>
          </p:cNvSpPr>
          <p:nvPr>
            <p:ph type="body" idx="1"/>
          </p:nvPr>
        </p:nvSpPr>
        <p:spPr>
          <a:xfrm>
            <a:off x="586245" y="-10048"/>
            <a:ext cx="11260668" cy="631527"/>
          </a:xfrm>
        </p:spPr>
        <p:txBody>
          <a:bodyPr/>
          <a:lstStyle/>
          <a:p>
            <a:r>
              <a:rPr lang="en-GB" dirty="0">
                <a:solidFill>
                  <a:schemeClr val="bg1"/>
                </a:solidFill>
              </a:rPr>
              <a:t>Learning Objectives</a:t>
            </a:r>
          </a:p>
        </p:txBody>
      </p:sp>
      <p:sp>
        <p:nvSpPr>
          <p:cNvPr id="15" name="Text Placeholder 14">
            <a:extLst>
              <a:ext uri="{FF2B5EF4-FFF2-40B4-BE49-F238E27FC236}">
                <a16:creationId xmlns:a16="http://schemas.microsoft.com/office/drawing/2014/main" id="{EED0185E-DD04-2A93-3985-2E384DFA3DC0}"/>
              </a:ext>
            </a:extLst>
          </p:cNvPr>
          <p:cNvSpPr>
            <a:spLocks noGrp="1"/>
          </p:cNvSpPr>
          <p:nvPr>
            <p:ph type="body" idx="2"/>
          </p:nvPr>
        </p:nvSpPr>
        <p:spPr>
          <a:xfrm>
            <a:off x="465667" y="1536685"/>
            <a:ext cx="11260666" cy="4108908"/>
          </a:xfrm>
        </p:spPr>
        <p:txBody>
          <a:bodyPr/>
          <a:lstStyle/>
          <a:p>
            <a:pPr marL="228600" indent="0" algn="l" rtl="0" fontAlgn="base">
              <a:buClr>
                <a:srgbClr val="E9498E"/>
              </a:buClr>
            </a:pPr>
            <a:r>
              <a:rPr lang="en-US" sz="3200" b="0" i="0" u="none" strike="noStrike" dirty="0">
                <a:solidFill>
                  <a:srgbClr val="000000"/>
                </a:solidFill>
                <a:effectLst/>
                <a:latin typeface="Avenir" panose="02000503020000020003"/>
              </a:rPr>
              <a:t>When you complete this module you will be able to:</a:t>
            </a:r>
          </a:p>
          <a:p>
            <a:pPr marL="228600" indent="0" algn="l" rtl="0" fontAlgn="base">
              <a:buClr>
                <a:srgbClr val="E9498E"/>
              </a:buClr>
            </a:pPr>
            <a:endParaRPr lang="en-US" sz="1000" b="0" i="0" u="none" strike="noStrike" dirty="0">
              <a:solidFill>
                <a:srgbClr val="000000"/>
              </a:solidFill>
              <a:effectLst/>
              <a:latin typeface="Avenir" panose="02000503020000020003"/>
            </a:endParaRPr>
          </a:p>
          <a:p>
            <a:pPr marL="685800" indent="-457200" algn="l" rtl="0" fontAlgn="base">
              <a:buClr>
                <a:srgbClr val="E9498E"/>
              </a:buClr>
              <a:buFont typeface="Arial" panose="020B0604020202020204" pitchFamily="34" charset="0"/>
              <a:buChar char="•"/>
            </a:pPr>
            <a:r>
              <a:rPr lang="en-US" sz="2800" b="0" i="0" u="none" strike="noStrike" dirty="0">
                <a:solidFill>
                  <a:srgbClr val="000000"/>
                </a:solidFill>
                <a:effectLst/>
                <a:latin typeface="Avenir" panose="02000503020000020003"/>
              </a:rPr>
              <a:t>Differentiate between different cultural and tourism audiences, based on their </a:t>
            </a:r>
            <a:r>
              <a:rPr lang="en-US" sz="2800" b="0" i="0" u="none" strike="noStrike" dirty="0" err="1">
                <a:solidFill>
                  <a:srgbClr val="000000"/>
                </a:solidFill>
                <a:effectLst/>
                <a:latin typeface="Avenir" panose="02000503020000020003"/>
              </a:rPr>
              <a:t>behaviours</a:t>
            </a:r>
            <a:r>
              <a:rPr lang="en-US" sz="2800" b="0" i="0" u="none" strike="noStrike" dirty="0">
                <a:solidFill>
                  <a:srgbClr val="000000"/>
                </a:solidFill>
                <a:effectLst/>
                <a:latin typeface="Avenir" panose="02000503020000020003"/>
              </a:rPr>
              <a:t> and needs  </a:t>
            </a:r>
            <a:r>
              <a:rPr lang="en-US" sz="2800" b="0" i="0" dirty="0">
                <a:solidFill>
                  <a:srgbClr val="000000"/>
                </a:solidFill>
                <a:effectLst/>
                <a:latin typeface="Avenir" panose="02000503020000020003"/>
              </a:rPr>
              <a:t>​</a:t>
            </a:r>
            <a:endParaRPr lang="en-US" sz="2800" b="0" i="0" dirty="0">
              <a:solidFill>
                <a:srgbClr val="000000"/>
              </a:solidFill>
              <a:effectLst/>
              <a:latin typeface="Arial" panose="020B0604020202020204" pitchFamily="34" charset="0"/>
            </a:endParaRPr>
          </a:p>
          <a:p>
            <a:pPr marL="685800" indent="-457200" algn="l" rtl="0" fontAlgn="base">
              <a:buClr>
                <a:srgbClr val="E9498E"/>
              </a:buClr>
              <a:buFont typeface="Arial" panose="020B0604020202020204" pitchFamily="34" charset="0"/>
              <a:buChar char="•"/>
            </a:pPr>
            <a:r>
              <a:rPr lang="en-US" sz="2800" b="0" i="0" u="none" strike="noStrike" dirty="0">
                <a:solidFill>
                  <a:srgbClr val="000000"/>
                </a:solidFill>
                <a:effectLst/>
                <a:latin typeface="Avenir" panose="02000503020000020003"/>
              </a:rPr>
              <a:t>Explain the main motivations for visiting a cultural institution </a:t>
            </a:r>
            <a:r>
              <a:rPr lang="en-US" sz="2800" b="0" i="0" dirty="0">
                <a:solidFill>
                  <a:srgbClr val="000000"/>
                </a:solidFill>
                <a:effectLst/>
                <a:latin typeface="Avenir" panose="02000503020000020003"/>
              </a:rPr>
              <a:t>​</a:t>
            </a:r>
            <a:endParaRPr lang="en-US" sz="2800" b="0" i="0" dirty="0">
              <a:solidFill>
                <a:srgbClr val="000000"/>
              </a:solidFill>
              <a:effectLst/>
              <a:latin typeface="Arial" panose="020B0604020202020204" pitchFamily="34" charset="0"/>
            </a:endParaRPr>
          </a:p>
          <a:p>
            <a:pPr marL="685800" indent="-457200" algn="l" rtl="0" fontAlgn="base">
              <a:buClr>
                <a:srgbClr val="E9498E"/>
              </a:buClr>
              <a:buFont typeface="Arial" panose="020B0604020202020204" pitchFamily="34" charset="0"/>
              <a:buChar char="•"/>
            </a:pPr>
            <a:r>
              <a:rPr lang="en-US" sz="2800" b="0" i="0" u="none" strike="noStrike" dirty="0">
                <a:solidFill>
                  <a:srgbClr val="000000"/>
                </a:solidFill>
                <a:effectLst/>
                <a:latin typeface="Avenir" panose="02000503020000020003"/>
              </a:rPr>
              <a:t>Describe digital natives and key strategies for reaching them </a:t>
            </a:r>
            <a:r>
              <a:rPr lang="en-US" sz="2800" b="0" i="0" dirty="0">
                <a:solidFill>
                  <a:srgbClr val="000000"/>
                </a:solidFill>
                <a:effectLst/>
                <a:latin typeface="Avenir" panose="02000503020000020003"/>
              </a:rPr>
              <a:t>​</a:t>
            </a:r>
            <a:endParaRPr lang="en-US" sz="2800" dirty="0">
              <a:solidFill>
                <a:srgbClr val="000000"/>
              </a:solidFill>
              <a:latin typeface="Arial" panose="020B0604020202020204" pitchFamily="34" charset="0"/>
              <a:sym typeface="Montserrat"/>
            </a:endParaRPr>
          </a:p>
          <a:p>
            <a:pPr marL="685800" indent="-457200" algn="l" rtl="0" fontAlgn="base">
              <a:buClr>
                <a:srgbClr val="E9498E"/>
              </a:buClr>
              <a:buFont typeface="Arial" panose="020B0604020202020204" pitchFamily="34" charset="0"/>
              <a:buChar char="•"/>
            </a:pPr>
            <a:r>
              <a:rPr lang="it-IT" sz="2800" dirty="0">
                <a:solidFill>
                  <a:schemeClr val="tx1">
                    <a:lumMod val="65000"/>
                    <a:lumOff val="35000"/>
                  </a:schemeClr>
                </a:solidFill>
                <a:latin typeface="Avenir"/>
                <a:ea typeface="Avenir"/>
                <a:cs typeface="Calibri" panose="020F0502020204030204" pitchFamily="34" charset="0"/>
                <a:sym typeface="Avenir"/>
              </a:rPr>
              <a:t>Build a customer persona </a:t>
            </a:r>
          </a:p>
          <a:p>
            <a:pPr marL="685800" indent="-457200" algn="l" rtl="0" fontAlgn="base">
              <a:buClr>
                <a:srgbClr val="E9498E"/>
              </a:buClr>
              <a:buFont typeface="Arial" panose="020B0604020202020204" pitchFamily="34" charset="0"/>
              <a:buChar char="•"/>
            </a:pPr>
            <a:r>
              <a:rPr lang="it-IT" sz="2800" dirty="0">
                <a:solidFill>
                  <a:schemeClr val="tx1">
                    <a:lumMod val="65000"/>
                    <a:lumOff val="35000"/>
                  </a:schemeClr>
                </a:solidFill>
                <a:latin typeface="Avenir"/>
                <a:ea typeface="Avenir"/>
                <a:cs typeface="Calibri" panose="020F0502020204030204" pitchFamily="34" charset="0"/>
                <a:sym typeface="Avenir"/>
              </a:rPr>
              <a:t>Create an empathy map</a:t>
            </a:r>
          </a:p>
          <a:p>
            <a:pPr marL="685800" indent="-457200" algn="l" rtl="0" fontAlgn="base">
              <a:buClr>
                <a:srgbClr val="E9498E"/>
              </a:buClr>
              <a:buFont typeface="Arial" panose="020B0604020202020204" pitchFamily="34" charset="0"/>
              <a:buChar char="•"/>
            </a:pPr>
            <a:r>
              <a:rPr lang="it-IT" sz="2800" dirty="0">
                <a:solidFill>
                  <a:schemeClr val="tx1">
                    <a:lumMod val="65000"/>
                    <a:lumOff val="35000"/>
                  </a:schemeClr>
                </a:solidFill>
                <a:latin typeface="Avenir"/>
                <a:ea typeface="Avenir"/>
                <a:cs typeface="Calibri" panose="020F0502020204030204" pitchFamily="34" charset="0"/>
                <a:sym typeface="Avenir"/>
              </a:rPr>
              <a:t>Explore your visitor journey</a:t>
            </a:r>
            <a:endParaRPr lang="it-IT" sz="2800" dirty="0">
              <a:solidFill>
                <a:schemeClr val="tx1">
                  <a:lumMod val="65000"/>
                  <a:lumOff val="35000"/>
                </a:schemeClr>
              </a:solidFill>
              <a:latin typeface="Avenir" panose="02000503020000020003"/>
            </a:endParaRPr>
          </a:p>
          <a:p>
            <a:endParaRPr lang="en-GB" dirty="0"/>
          </a:p>
        </p:txBody>
      </p:sp>
    </p:spTree>
    <p:extLst>
      <p:ext uri="{BB962C8B-B14F-4D97-AF65-F5344CB8AC3E}">
        <p14:creationId xmlns:p14="http://schemas.microsoft.com/office/powerpoint/2010/main" val="147181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body" idx="1"/>
          </p:nvPr>
        </p:nvSpPr>
        <p:spPr>
          <a:xfrm>
            <a:off x="145155" y="0"/>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b="0">
                <a:solidFill>
                  <a:schemeClr val="lt1"/>
                </a:solidFill>
              </a:rPr>
              <a:t>The empathy map invites you to ask four questions:</a:t>
            </a:r>
            <a:br>
              <a:rPr lang="en-GB" b="0">
                <a:solidFill>
                  <a:schemeClr val="lt1"/>
                </a:solidFill>
              </a:rPr>
            </a:br>
            <a:endParaRPr b="0">
              <a:solidFill>
                <a:schemeClr val="lt1"/>
              </a:solidFill>
            </a:endParaRPr>
          </a:p>
          <a:p>
            <a:pPr marL="0" lvl="0" indent="0" algn="l" rtl="0">
              <a:lnSpc>
                <a:spcPct val="90000"/>
              </a:lnSpc>
              <a:spcBef>
                <a:spcPts val="1000"/>
              </a:spcBef>
              <a:spcAft>
                <a:spcPts val="0"/>
              </a:spcAft>
              <a:buClr>
                <a:srgbClr val="E43794"/>
              </a:buClr>
              <a:buSzPts val="3600"/>
              <a:buNone/>
            </a:pPr>
            <a:endParaRPr>
              <a:solidFill>
                <a:schemeClr val="lt1"/>
              </a:solidFill>
            </a:endParaRPr>
          </a:p>
        </p:txBody>
      </p:sp>
      <p:sp>
        <p:nvSpPr>
          <p:cNvPr id="329" name="Google Shape;329;p27"/>
          <p:cNvSpPr txBox="1">
            <a:spLocks noGrp="1"/>
          </p:cNvSpPr>
          <p:nvPr>
            <p:ph type="body" idx="2"/>
          </p:nvPr>
        </p:nvSpPr>
        <p:spPr>
          <a:xfrm>
            <a:off x="0" y="779674"/>
            <a:ext cx="12037925" cy="5997939"/>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1. What does your visitor say about you?</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Not only what the customer says about your organization and your cultural site, but also how they talk about your services.</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2. What does your visitor think about you?</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People often have thoughts that they are not fully articulating. Try to uncover and empathise with unspoken attitudes and behaviours.</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3. What does your visitor do?</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dirty="0">
                <a:solidFill>
                  <a:schemeClr val="tx2">
                    <a:lumMod val="25000"/>
                  </a:schemeClr>
                </a:solidFill>
                <a:latin typeface="Calibri" panose="020F0502020204030204" pitchFamily="34" charset="0"/>
                <a:cs typeface="Calibri" panose="020F0502020204030204" pitchFamily="34" charset="0"/>
              </a:rPr>
              <a:t>Observing </a:t>
            </a:r>
            <a:r>
              <a:rPr lang="en-GB" b="0" dirty="0">
                <a:solidFill>
                  <a:schemeClr val="tx2">
                    <a:lumMod val="25000"/>
                  </a:schemeClr>
                </a:solidFill>
                <a:latin typeface="Calibri" panose="020F0502020204030204" pitchFamily="34" charset="0"/>
                <a:cs typeface="Calibri" panose="020F0502020204030204" pitchFamily="34" charset="0"/>
              </a:rPr>
              <a:t>your visitor’s behaviours during a visit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and how they interact with their surroundings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can reveal </a:t>
            </a:r>
            <a:r>
              <a:rPr lang="en-GB" dirty="0">
                <a:solidFill>
                  <a:schemeClr val="tx2">
                    <a:lumMod val="25000"/>
                  </a:schemeClr>
                </a:solidFill>
                <a:latin typeface="Calibri" panose="020F0502020204030204" pitchFamily="34" charset="0"/>
                <a:cs typeface="Calibri" panose="020F0502020204030204" pitchFamily="34" charset="0"/>
              </a:rPr>
              <a:t>those unspoken thoughts   </a:t>
            </a:r>
            <a:endParaRPr dirty="0">
              <a:solidFill>
                <a:schemeClr val="tx2">
                  <a:lumMod val="25000"/>
                </a:schemeClr>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7F7F7F"/>
              </a:buClr>
              <a:buSzPts val="2400"/>
              <a:buNone/>
            </a:pPr>
            <a:endParaRPr sz="800" b="0" dirty="0">
              <a:latin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Clr>
                <a:srgbClr val="E43794"/>
              </a:buClr>
              <a:buSzPts val="1200"/>
              <a:buNone/>
            </a:pPr>
            <a:r>
              <a:rPr lang="en-GB" b="1" dirty="0">
                <a:solidFill>
                  <a:srgbClr val="E43794"/>
                </a:solidFill>
                <a:latin typeface="Calibri" panose="020F0502020204030204" pitchFamily="34" charset="0"/>
                <a:cs typeface="Calibri" panose="020F0502020204030204" pitchFamily="34" charset="0"/>
              </a:rPr>
              <a:t>4. How does your visitor feel?</a:t>
            </a:r>
            <a:endParaRPr b="1" dirty="0">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Your visitor is a human with a range of feelings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driving their behaviour. If you can focus on </a:t>
            </a:r>
          </a:p>
          <a:p>
            <a:pPr marL="457200" lvl="0" indent="0" algn="l" rtl="0">
              <a:lnSpc>
                <a:spcPct val="100000"/>
              </a:lnSpc>
              <a:spcBef>
                <a:spcPts val="0"/>
              </a:spcBef>
              <a:spcAft>
                <a:spcPts val="0"/>
              </a:spcAft>
              <a:buClr>
                <a:srgbClr val="21202E"/>
              </a:buClr>
              <a:buSzPts val="2400"/>
              <a:buNone/>
            </a:pPr>
            <a:r>
              <a:rPr lang="en-GB" b="0" dirty="0">
                <a:solidFill>
                  <a:schemeClr val="tx2">
                    <a:lumMod val="25000"/>
                  </a:schemeClr>
                </a:solidFill>
                <a:latin typeface="Calibri" panose="020F0502020204030204" pitchFamily="34" charset="0"/>
                <a:cs typeface="Calibri" panose="020F0502020204030204" pitchFamily="34" charset="0"/>
              </a:rPr>
              <a:t>these feelings before, during and after a visit you have a chance to influence these drives in a positive way.</a:t>
            </a:r>
            <a:endParaRPr dirty="0">
              <a:solidFill>
                <a:schemeClr val="tx2">
                  <a:lumMod val="25000"/>
                </a:schemeClr>
              </a:solidFill>
              <a:latin typeface="Calibri" panose="020F0502020204030204" pitchFamily="34" charset="0"/>
              <a:cs typeface="Calibri" panose="020F0502020204030204" pitchFamily="34" charset="0"/>
            </a:endParaRPr>
          </a:p>
        </p:txBody>
      </p:sp>
      <p:pic>
        <p:nvPicPr>
          <p:cNvPr id="3" name="Picture 2" descr="A picture containing person, person, people, group&#10;&#10;Description automatically generated">
            <a:extLst>
              <a:ext uri="{FF2B5EF4-FFF2-40B4-BE49-F238E27FC236}">
                <a16:creationId xmlns:a16="http://schemas.microsoft.com/office/drawing/2014/main" id="{2F39A921-1CC4-4BDC-B135-8345D7860D4A}"/>
              </a:ext>
            </a:extLst>
          </p:cNvPr>
          <p:cNvPicPr>
            <a:picLocks noChangeAspect="1"/>
          </p:cNvPicPr>
          <p:nvPr/>
        </p:nvPicPr>
        <p:blipFill rotWithShape="1">
          <a:blip r:embed="rId3"/>
          <a:srcRect l="5525" t="6778" r="7279" b="-1"/>
          <a:stretch/>
        </p:blipFill>
        <p:spPr>
          <a:xfrm>
            <a:off x="7753038" y="3344779"/>
            <a:ext cx="4229621" cy="2327780"/>
          </a:xfrm>
          <a:prstGeom prst="rect">
            <a:avLst/>
          </a:prstGeom>
        </p:spPr>
      </p:pic>
      <p:sp>
        <p:nvSpPr>
          <p:cNvPr id="4" name="TextBox 3">
            <a:extLst>
              <a:ext uri="{FF2B5EF4-FFF2-40B4-BE49-F238E27FC236}">
                <a16:creationId xmlns:a16="http://schemas.microsoft.com/office/drawing/2014/main" id="{C4027B39-665D-4D72-B89A-131B2FC73E96}"/>
              </a:ext>
            </a:extLst>
          </p:cNvPr>
          <p:cNvSpPr txBox="1"/>
          <p:nvPr/>
        </p:nvSpPr>
        <p:spPr>
          <a:xfrm>
            <a:off x="10726615" y="5329646"/>
            <a:ext cx="1256044" cy="215444"/>
          </a:xfrm>
          <a:prstGeom prst="rect">
            <a:avLst/>
          </a:prstGeom>
          <a:noFill/>
        </p:spPr>
        <p:txBody>
          <a:bodyPr wrap="square" rtlCol="0">
            <a:spAutoFit/>
          </a:bodyPr>
          <a:lstStyle/>
          <a:p>
            <a:r>
              <a:rPr lang="en-GB" sz="800" b="0" i="0" dirty="0">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Photo by </a:t>
            </a:r>
            <a:r>
              <a:rPr lang="en-GB" sz="800" b="0" i="0" dirty="0" err="1">
                <a:solidFill>
                  <a:schemeClr val="tx2">
                    <a:lumMod val="25000"/>
                  </a:schemeClr>
                </a:solidFill>
                <a:effectLst/>
                <a:latin typeface="+mn-lt"/>
                <a:hlinkClick r:id="rId4">
                  <a:extLst>
                    <a:ext uri="{A12FA001-AC4F-418D-AE19-62706E023703}">
                      <ahyp:hlinkClr xmlns:ahyp="http://schemas.microsoft.com/office/drawing/2018/hyperlinkcolor" val="tx"/>
                    </a:ext>
                  </a:extLst>
                </a:hlinkClick>
              </a:rPr>
              <a:t>Cottonbro</a:t>
            </a:r>
            <a:endParaRPr lang="en-GB" sz="800" dirty="0">
              <a:solidFill>
                <a:schemeClr val="tx2">
                  <a:lumMod val="2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 name="Picture 2" descr="A picture containing text, outdoor, sign&#10;&#10;Description automatically generated">
            <a:extLst>
              <a:ext uri="{FF2B5EF4-FFF2-40B4-BE49-F238E27FC236}">
                <a16:creationId xmlns:a16="http://schemas.microsoft.com/office/drawing/2014/main" id="{A336D9C9-3347-4A5B-8733-280FB9B38524}"/>
              </a:ext>
            </a:extLst>
          </p:cNvPr>
          <p:cNvPicPr>
            <a:picLocks noChangeAspect="1"/>
          </p:cNvPicPr>
          <p:nvPr/>
        </p:nvPicPr>
        <p:blipFill>
          <a:blip r:embed="rId3"/>
          <a:stretch>
            <a:fillRect/>
          </a:stretch>
        </p:blipFill>
        <p:spPr>
          <a:xfrm>
            <a:off x="0" y="2164922"/>
            <a:ext cx="4876800" cy="3309050"/>
          </a:xfrm>
          <a:prstGeom prst="rect">
            <a:avLst/>
          </a:prstGeom>
        </p:spPr>
      </p:pic>
      <p:sp>
        <p:nvSpPr>
          <p:cNvPr id="348" name="Google Shape;348;p2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349" name="Google Shape;349;p29"/>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Advantages of the empathy interview</a:t>
            </a:r>
            <a:endParaRPr dirty="0"/>
          </a:p>
        </p:txBody>
      </p:sp>
      <p:sp>
        <p:nvSpPr>
          <p:cNvPr id="350" name="Google Shape;350;p29"/>
          <p:cNvSpPr txBox="1">
            <a:spLocks noGrp="1"/>
          </p:cNvSpPr>
          <p:nvPr>
            <p:ph type="body" idx="2"/>
          </p:nvPr>
        </p:nvSpPr>
        <p:spPr>
          <a:xfrm>
            <a:off x="465666" y="831253"/>
            <a:ext cx="11719946" cy="410890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21202E"/>
              </a:buClr>
              <a:buSzPts val="1800"/>
              <a:buNone/>
            </a:pPr>
            <a:r>
              <a:rPr lang="en-GB" dirty="0">
                <a:solidFill>
                  <a:schemeClr val="tx2">
                    <a:lumMod val="25000"/>
                  </a:schemeClr>
                </a:solidFill>
                <a:latin typeface="Calibri" panose="020F0502020204030204" pitchFamily="34" charset="0"/>
                <a:cs typeface="Calibri" panose="020F0502020204030204" pitchFamily="34" charset="0"/>
                <a:sym typeface="Avenir"/>
              </a:rPr>
              <a:t>Being on the receiving end of empathy is to feel heard. To feel heard is to feel valued. An empathy interview with your target audience is about </a:t>
            </a:r>
            <a:r>
              <a:rPr lang="en-GB" b="1" dirty="0">
                <a:solidFill>
                  <a:srgbClr val="D41A6A"/>
                </a:solidFill>
                <a:latin typeface="Calibri" panose="020F0502020204030204" pitchFamily="34" charset="0"/>
                <a:cs typeface="Calibri" panose="020F0502020204030204" pitchFamily="34" charset="0"/>
                <a:sym typeface="Avenir"/>
              </a:rPr>
              <a:t>active listening and active hearing</a:t>
            </a:r>
            <a:r>
              <a:rPr lang="en-GB" dirty="0">
                <a:solidFill>
                  <a:schemeClr val="tx2">
                    <a:lumMod val="25000"/>
                  </a:schemeClr>
                </a:solidFill>
                <a:latin typeface="Calibri" panose="020F0502020204030204" pitchFamily="34" charset="0"/>
                <a:cs typeface="Calibri" panose="020F0502020204030204" pitchFamily="34" charset="0"/>
                <a:sym typeface="Avenir"/>
              </a:rPr>
              <a:t>. </a:t>
            </a:r>
            <a:endParaRPr dirty="0">
              <a:solidFill>
                <a:schemeClr val="tx2">
                  <a:lumMod val="25000"/>
                </a:schemeClr>
              </a:solidFill>
              <a:latin typeface="Calibri" panose="020F0502020204030204" pitchFamily="34" charset="0"/>
              <a:cs typeface="Calibri" panose="020F0502020204030204" pitchFamily="34" charset="0"/>
            </a:endParaRPr>
          </a:p>
          <a:p>
            <a:pPr marL="171450" lvl="0" indent="-120650" algn="l" rtl="0">
              <a:lnSpc>
                <a:spcPct val="107000"/>
              </a:lnSpc>
              <a:spcBef>
                <a:spcPts val="800"/>
              </a:spcBef>
              <a:spcAft>
                <a:spcPts val="0"/>
              </a:spcAft>
              <a:buClr>
                <a:srgbClr val="E43794"/>
              </a:buClr>
              <a:buSzPts val="800"/>
              <a:buFont typeface="Arial"/>
              <a:buNone/>
            </a:pPr>
            <a:endParaRPr dirty="0">
              <a:solidFill>
                <a:srgbClr val="21202E"/>
              </a:solidFill>
              <a:latin typeface="Calibri" panose="020F0502020204030204" pitchFamily="34" charset="0"/>
              <a:cs typeface="Calibri" panose="020F0502020204030204" pitchFamily="34" charset="0"/>
              <a:sym typeface="Avenir"/>
            </a:endParaRPr>
          </a:p>
          <a:p>
            <a:pPr marL="285750" lvl="0" indent="-171450" algn="l" rtl="0">
              <a:lnSpc>
                <a:spcPct val="107000"/>
              </a:lnSpc>
              <a:spcBef>
                <a:spcPts val="0"/>
              </a:spcBef>
              <a:spcAft>
                <a:spcPts val="0"/>
              </a:spcAft>
              <a:buClr>
                <a:srgbClr val="E43794"/>
              </a:buClr>
              <a:buSzPts val="1800"/>
              <a:buFont typeface="Arial"/>
              <a:buNone/>
            </a:pPr>
            <a:endParaRPr sz="1800" dirty="0">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8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AF925F4-0F08-4C0B-A552-3F694625AEA6}"/>
              </a:ext>
            </a:extLst>
          </p:cNvPr>
          <p:cNvSpPr txBox="1"/>
          <p:nvPr/>
        </p:nvSpPr>
        <p:spPr>
          <a:xfrm>
            <a:off x="5080000" y="1880441"/>
            <a:ext cx="6943322" cy="4144724"/>
          </a:xfrm>
          <a:prstGeom prst="rect">
            <a:avLst/>
          </a:prstGeom>
          <a:noFill/>
        </p:spPr>
        <p:txBody>
          <a:bodyPr wrap="square" rtlCol="0">
            <a:spAutoFit/>
          </a:bodyPr>
          <a:lstStyle/>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They focus on the emotional and subconscious </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They bring insights on how users behave in given environments &amp; situations.</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a:cs typeface="Calibri" panose="020F0502020204030204" pitchFamily="34" charset="0"/>
                <a:sym typeface="Avenir"/>
              </a:rPr>
              <a:t>They reveal solutions, unmet needs and challenges you might be overlooking</a:t>
            </a: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a:cs typeface="Calibri" panose="020F0502020204030204" pitchFamily="34" charset="0"/>
                <a:sym typeface="Avenir"/>
              </a:rPr>
              <a:t>They allow visitors to speak about what is important to them</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They dig deeper, beyond the ordinary questions.</a:t>
            </a:r>
            <a:endParaRPr lang="en-GB" sz="2300" dirty="0">
              <a:solidFill>
                <a:schemeClr val="tx2">
                  <a:lumMod val="25000"/>
                </a:schemeClr>
              </a:solidFill>
              <a:latin typeface="Calibri" panose="020F0502020204030204" pitchFamily="34" charset="0"/>
              <a:cs typeface="Calibri" panose="020F0502020204030204" pitchFamily="34" charset="0"/>
            </a:endParaRPr>
          </a:p>
          <a:p>
            <a:pPr marL="342900" lvl="8" indent="-342900">
              <a:lnSpc>
                <a:spcPct val="100000"/>
              </a:lnSpc>
              <a:spcBef>
                <a:spcPts val="800"/>
              </a:spcBef>
              <a:buClr>
                <a:srgbClr val="E43794"/>
              </a:buClr>
              <a:buFont typeface="Arial" panose="020B0604020202020204" pitchFamily="34" charset="0"/>
              <a:buChar char="•"/>
            </a:pPr>
            <a:r>
              <a:rPr lang="en-GB" sz="2300" dirty="0">
                <a:solidFill>
                  <a:schemeClr val="tx2">
                    <a:lumMod val="25000"/>
                  </a:schemeClr>
                </a:solidFill>
                <a:latin typeface="Calibri" panose="020F0502020204030204" pitchFamily="34" charset="0"/>
                <a:ea typeface="Avenir" panose="02000503020000020003"/>
                <a:cs typeface="Calibri" panose="020F0502020204030204" pitchFamily="34" charset="0"/>
                <a:sym typeface="Avenir"/>
              </a:rPr>
              <a:t>Spontaneous questions can come out of observing body language and reactions</a:t>
            </a:r>
            <a:endParaRPr lang="en-GB" sz="2300" dirty="0">
              <a:solidFill>
                <a:schemeClr val="tx2">
                  <a:lumMod val="25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69CD58F-06B9-465E-AADD-E40E94D44A07}"/>
              </a:ext>
            </a:extLst>
          </p:cNvPr>
          <p:cNvSpPr txBox="1"/>
          <p:nvPr/>
        </p:nvSpPr>
        <p:spPr>
          <a:xfrm>
            <a:off x="1387879" y="6099135"/>
            <a:ext cx="9875520" cy="461665"/>
          </a:xfrm>
          <a:prstGeom prst="rect">
            <a:avLst/>
          </a:prstGeom>
          <a:noFill/>
        </p:spPr>
        <p:txBody>
          <a:bodyPr wrap="square" rtlCol="0">
            <a:spAutoFit/>
          </a:bodyPr>
          <a:lstStyle/>
          <a:p>
            <a:r>
              <a:rPr lang="en-GB" sz="2400" b="1" dirty="0">
                <a:solidFill>
                  <a:srgbClr val="D41A6A"/>
                </a:solidFill>
                <a:latin typeface="Calibri" panose="020F0502020204030204" pitchFamily="34" charset="0"/>
                <a:ea typeface="Avenir" panose="02000503020000020003"/>
                <a:cs typeface="Calibri" panose="020F0502020204030204" pitchFamily="34" charset="0"/>
                <a:sym typeface="Avenir"/>
              </a:rPr>
              <a:t>They make the subject feel at ease so they can speak from the heart</a:t>
            </a:r>
            <a:endParaRPr lang="en-GB" sz="2400" b="1" dirty="0">
              <a:solidFill>
                <a:srgbClr val="D41A6A"/>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168A526-4C65-4080-8BF3-40B860424712}"/>
              </a:ext>
            </a:extLst>
          </p:cNvPr>
          <p:cNvSpPr txBox="1"/>
          <p:nvPr/>
        </p:nvSpPr>
        <p:spPr>
          <a:xfrm>
            <a:off x="319" y="5103069"/>
            <a:ext cx="1387560" cy="338554"/>
          </a:xfrm>
          <a:prstGeom prst="rect">
            <a:avLst/>
          </a:prstGeom>
          <a:noFill/>
        </p:spPr>
        <p:txBody>
          <a:bodyPr wrap="square" rtlCol="0">
            <a:spAutoFit/>
          </a:bodyPr>
          <a:lstStyle/>
          <a:p>
            <a:r>
              <a:rPr lang="pl-PL" sz="800" b="0" i="0" dirty="0">
                <a:solidFill>
                  <a:schemeClr val="bg1"/>
                </a:solidFill>
                <a:effectLst/>
                <a:latin typeface="Avenir" panose="02000503020000020003"/>
              </a:rPr>
              <a:t>Photo by Zuzana Ruttkayova: pexels.com</a:t>
            </a:r>
            <a:endParaRPr lang="en-GB" sz="800" dirty="0">
              <a:solidFill>
                <a:schemeClr val="bg1"/>
              </a:solidFill>
              <a:latin typeface="Avenir" panose="02000503020000020003"/>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356" name="Google Shape;356;p30"/>
          <p:cNvSpPr txBox="1">
            <a:spLocks noGrp="1"/>
          </p:cNvSpPr>
          <p:nvPr>
            <p:ph type="body" idx="1"/>
          </p:nvPr>
        </p:nvSpPr>
        <p:spPr>
          <a:xfrm>
            <a:off x="214457"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Tips for effective interviewing</a:t>
            </a:r>
            <a:endParaRPr dirty="0"/>
          </a:p>
        </p:txBody>
      </p:sp>
      <p:sp>
        <p:nvSpPr>
          <p:cNvPr id="357" name="Google Shape;357;p30"/>
          <p:cNvSpPr txBox="1">
            <a:spLocks noGrp="1"/>
          </p:cNvSpPr>
          <p:nvPr>
            <p:ph type="body" idx="2"/>
          </p:nvPr>
        </p:nvSpPr>
        <p:spPr>
          <a:xfrm>
            <a:off x="325290" y="1313234"/>
            <a:ext cx="6193211" cy="4822871"/>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rgbClr val="21202E"/>
              </a:buClr>
              <a:buSzPts val="2400"/>
              <a:buNone/>
            </a:pPr>
            <a:r>
              <a:rPr lang="en-GB" dirty="0">
                <a:solidFill>
                  <a:srgbClr val="21202E"/>
                </a:solidFill>
                <a:latin typeface="Calibri" panose="020F0502020204030204" pitchFamily="34" charset="0"/>
                <a:ea typeface="Calibri"/>
                <a:cs typeface="Calibri" panose="020F0502020204030204" pitchFamily="34" charset="0"/>
                <a:sym typeface="Calibri"/>
              </a:rPr>
              <a:t>1.</a:t>
            </a:r>
            <a:r>
              <a:rPr lang="en-GB" dirty="0">
                <a:latin typeface="Calibri" panose="020F0502020204030204" pitchFamily="34" charset="0"/>
                <a:ea typeface="Calibri"/>
                <a:cs typeface="Calibri" panose="020F0502020204030204" pitchFamily="34" charset="0"/>
                <a:sym typeface="Calibri"/>
              </a:rPr>
              <a:t> </a:t>
            </a:r>
            <a:r>
              <a:rPr lang="en-GB" dirty="0">
                <a:solidFill>
                  <a:schemeClr val="tx2">
                    <a:lumMod val="25000"/>
                  </a:schemeClr>
                </a:solidFill>
                <a:latin typeface="Calibri" panose="020F0502020204030204" pitchFamily="34" charset="0"/>
                <a:cs typeface="Calibri" panose="020F0502020204030204" pitchFamily="34" charset="0"/>
                <a:sym typeface="Avenir"/>
              </a:rPr>
              <a:t>Introduce yourself.</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2. Introduce your project.</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3. Shift your focus to the interviewee (ask their name, where they come from).</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4. Build rapport.</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5. Ask about specific instances or occurrences (“Tell me about the last time..”)</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6. Keep questions to fewer than ten words.</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7. Ask one question at a time.</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8. Encourage stories.</a:t>
            </a:r>
            <a:endParaRPr dirty="0">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A person sitting in a chair outside&#10;&#10;Description automatically generated with medium confidence">
            <a:extLst>
              <a:ext uri="{FF2B5EF4-FFF2-40B4-BE49-F238E27FC236}">
                <a16:creationId xmlns:a16="http://schemas.microsoft.com/office/drawing/2014/main" id="{D82E51DF-F5F4-4F41-A1FB-90C770CA0005}"/>
              </a:ext>
            </a:extLst>
          </p:cNvPr>
          <p:cNvPicPr>
            <a:picLocks noChangeAspect="1"/>
          </p:cNvPicPr>
          <p:nvPr/>
        </p:nvPicPr>
        <p:blipFill rotWithShape="1">
          <a:blip r:embed="rId3"/>
          <a:srcRect l="6106" t="-1" r="14462" b="8777"/>
          <a:stretch/>
        </p:blipFill>
        <p:spPr>
          <a:xfrm>
            <a:off x="6919674" y="699162"/>
            <a:ext cx="5272326" cy="6256115"/>
          </a:xfrm>
          <a:prstGeom prst="rect">
            <a:avLst/>
          </a:prstGeom>
        </p:spPr>
      </p:pic>
      <p:sp>
        <p:nvSpPr>
          <p:cNvPr id="8" name="TextBox 7">
            <a:extLst>
              <a:ext uri="{FF2B5EF4-FFF2-40B4-BE49-F238E27FC236}">
                <a16:creationId xmlns:a16="http://schemas.microsoft.com/office/drawing/2014/main" id="{433C6641-3C91-4610-A4CF-0A0B8960F8A4}"/>
              </a:ext>
            </a:extLst>
          </p:cNvPr>
          <p:cNvSpPr txBox="1"/>
          <p:nvPr/>
        </p:nvSpPr>
        <p:spPr>
          <a:xfrm>
            <a:off x="9209695" y="6482588"/>
            <a:ext cx="6133288" cy="261610"/>
          </a:xfrm>
          <a:prstGeom prst="rect">
            <a:avLst/>
          </a:prstGeom>
          <a:noFill/>
        </p:spPr>
        <p:txBody>
          <a:bodyPr wrap="square">
            <a:spAutoFit/>
          </a:bodyPr>
          <a:lstStyle/>
          <a:p>
            <a:r>
              <a:rPr lang="en-GB" sz="1100" b="0" i="0" dirty="0">
                <a:solidFill>
                  <a:schemeClr val="bg1"/>
                </a:solidFill>
                <a:effectLst/>
                <a:latin typeface="+mn-lt"/>
                <a:cs typeface="Calibri" panose="020F0502020204030204" pitchFamily="34" charset="0"/>
              </a:rPr>
              <a:t>Photo</a:t>
            </a:r>
            <a:r>
              <a:rPr lang="en-GB" sz="1100" b="0" i="0" dirty="0">
                <a:solidFill>
                  <a:schemeClr val="bg1"/>
                </a:solidFill>
                <a:effectLst/>
                <a:latin typeface="+mn-lt"/>
              </a:rPr>
              <a:t> by </a:t>
            </a:r>
            <a:r>
              <a:rPr lang="en-GB" sz="1100" b="1" i="0" u="none" strike="noStrike" dirty="0">
                <a:solidFill>
                  <a:schemeClr val="bg1"/>
                </a:solidFill>
                <a:effectLst/>
                <a:latin typeface="+mn-lt"/>
                <a:hlinkClick r:id="rId4">
                  <a:extLst>
                    <a:ext uri="{A12FA001-AC4F-418D-AE19-62706E023703}">
                      <ahyp:hlinkClr xmlns:ahyp="http://schemas.microsoft.com/office/drawing/2018/hyperlinkcolor" val="tx"/>
                    </a:ext>
                  </a:extLst>
                </a:hlinkClick>
              </a:rPr>
              <a:t>Rodrigo Souza</a:t>
            </a:r>
            <a:r>
              <a:rPr lang="en-GB" sz="1100" b="0" i="0" dirty="0">
                <a:solidFill>
                  <a:schemeClr val="bg1"/>
                </a:solidFill>
                <a:effectLst/>
                <a:latin typeface="+mn-lt"/>
              </a:rPr>
              <a:t> from </a:t>
            </a:r>
            <a:r>
              <a:rPr lang="en-GB" sz="1100" b="1" i="0" u="none" strike="noStrike" dirty="0" err="1">
                <a:solidFill>
                  <a:schemeClr val="bg1"/>
                </a:solidFill>
                <a:effectLst/>
                <a:latin typeface="+mn-lt"/>
                <a:hlinkClick r:id="rId5">
                  <a:extLst>
                    <a:ext uri="{A12FA001-AC4F-418D-AE19-62706E023703}">
                      <ahyp:hlinkClr xmlns:ahyp="http://schemas.microsoft.com/office/drawing/2018/hyperlinkcolor" val="tx"/>
                    </a:ext>
                  </a:extLst>
                </a:hlinkClick>
              </a:rPr>
              <a:t>Pexels</a:t>
            </a:r>
            <a:endParaRPr lang="en-GB" sz="1100" dirty="0">
              <a:solidFill>
                <a:schemeClr val="bg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3B6DE12-CB40-473C-92DB-7CECC5A5A509}"/>
              </a:ext>
            </a:extLst>
          </p:cNvPr>
          <p:cNvPicPr>
            <a:picLocks noChangeAspect="1"/>
          </p:cNvPicPr>
          <p:nvPr/>
        </p:nvPicPr>
        <p:blipFill rotWithShape="1">
          <a:blip r:embed="rId3"/>
          <a:srcRect b="7926"/>
          <a:stretch/>
        </p:blipFill>
        <p:spPr>
          <a:xfrm>
            <a:off x="7613677" y="684891"/>
            <a:ext cx="4578323" cy="6314481"/>
          </a:xfrm>
          <a:prstGeom prst="rect">
            <a:avLst/>
          </a:prstGeom>
        </p:spPr>
      </p:pic>
      <p:sp>
        <p:nvSpPr>
          <p:cNvPr id="362" name="Google Shape;362;p31"/>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363" name="Google Shape;363;p31"/>
          <p:cNvSpPr txBox="1">
            <a:spLocks noGrp="1"/>
          </p:cNvSpPr>
          <p:nvPr>
            <p:ph type="body" idx="2"/>
          </p:nvPr>
        </p:nvSpPr>
        <p:spPr>
          <a:xfrm>
            <a:off x="254585" y="1021468"/>
            <a:ext cx="7128710" cy="4108908"/>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800"/>
              </a:spcBef>
              <a:spcAft>
                <a:spcPts val="0"/>
              </a:spcAft>
              <a:buClr>
                <a:srgbClr val="21202E"/>
              </a:buClr>
              <a:buSzPts val="2000"/>
              <a:buNone/>
            </a:pPr>
            <a:r>
              <a:rPr lang="en-GB" dirty="0">
                <a:solidFill>
                  <a:srgbClr val="21202E"/>
                </a:solidFill>
                <a:latin typeface="Calibri" panose="020F0502020204030204" pitchFamily="34" charset="0"/>
                <a:cs typeface="Calibri" panose="020F0502020204030204" pitchFamily="34" charset="0"/>
                <a:sym typeface="Avenir"/>
              </a:rPr>
              <a:t>9. </a:t>
            </a:r>
            <a:r>
              <a:rPr lang="en-GB" dirty="0">
                <a:solidFill>
                  <a:schemeClr val="tx2">
                    <a:lumMod val="25000"/>
                  </a:schemeClr>
                </a:solidFill>
                <a:latin typeface="Calibri" panose="020F0502020204030204" pitchFamily="34" charset="0"/>
                <a:cs typeface="Calibri" panose="020F0502020204030204" pitchFamily="34" charset="0"/>
                <a:sym typeface="Avenir"/>
              </a:rPr>
              <a:t>Look for inconsistencies and contradictions; what people say </a:t>
            </a:r>
            <a:r>
              <a:rPr lang="en-GB" dirty="0">
                <a:solidFill>
                  <a:schemeClr val="tx2">
                    <a:lumMod val="25000"/>
                  </a:schemeClr>
                </a:solidFill>
                <a:latin typeface="Calibri" panose="020F0502020204030204" pitchFamily="34" charset="0"/>
                <a:cs typeface="Calibri" panose="020F0502020204030204" pitchFamily="34" charset="0"/>
              </a:rPr>
              <a:t>&amp;</a:t>
            </a:r>
            <a:r>
              <a:rPr lang="en-GB" dirty="0">
                <a:solidFill>
                  <a:schemeClr val="tx2">
                    <a:lumMod val="25000"/>
                  </a:schemeClr>
                </a:solidFill>
                <a:latin typeface="Calibri" panose="020F0502020204030204" pitchFamily="34" charset="0"/>
                <a:cs typeface="Calibri" panose="020F0502020204030204" pitchFamily="34" charset="0"/>
                <a:sym typeface="Avenir"/>
              </a:rPr>
              <a:t> what they do can be very different.</a:t>
            </a:r>
            <a:endParaRPr lang="en-GB"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10. Observe non-verbal cues, hands, facial expressions </a:t>
            </a: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11. Ask neutral questions like “What do you think about...?”</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12. Explore emotions like “Why do you feel...?” “What do you feel about...?” “And what were you feeling then?”</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13. Question statements.</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14. If you get stuck, ask “why?” Constantly asking why digs deeper into emotion and motivation. </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7000"/>
              </a:lnSpc>
              <a:spcBef>
                <a:spcPts val="800"/>
              </a:spcBef>
              <a:spcAft>
                <a:spcPts val="0"/>
              </a:spcAft>
              <a:buClr>
                <a:srgbClr val="21202E"/>
              </a:buClr>
              <a:buSzPts val="2000"/>
              <a:buNone/>
            </a:pPr>
            <a:r>
              <a:rPr lang="en-GB" dirty="0">
                <a:solidFill>
                  <a:schemeClr val="tx2">
                    <a:lumMod val="25000"/>
                  </a:schemeClr>
                </a:solidFill>
                <a:latin typeface="Calibri" panose="020F0502020204030204" pitchFamily="34" charset="0"/>
                <a:cs typeface="Calibri" panose="020F0502020204030204" pitchFamily="34" charset="0"/>
                <a:sym typeface="Avenir"/>
              </a:rPr>
              <a:t>15. “Can you say more about that?” </a:t>
            </a:r>
            <a:r>
              <a:rPr lang="en-GB" b="0" i="0" dirty="0">
                <a:solidFill>
                  <a:schemeClr val="tx2">
                    <a:lumMod val="25000"/>
                  </a:schemeClr>
                </a:solidFill>
                <a:effectLst/>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
        <p:nvSpPr>
          <p:cNvPr id="364" name="Google Shape;364;p31"/>
          <p:cNvSpPr txBox="1"/>
          <p:nvPr/>
        </p:nvSpPr>
        <p:spPr>
          <a:xfrm>
            <a:off x="254585" y="53364"/>
            <a:ext cx="11260668" cy="6315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GB" sz="3600" b="1" i="0" dirty="0">
                <a:solidFill>
                  <a:schemeClr val="lt1"/>
                </a:solidFill>
                <a:latin typeface="Avenir"/>
                <a:ea typeface="Avenir"/>
                <a:cs typeface="Avenir"/>
                <a:sym typeface="Avenir"/>
              </a:rPr>
              <a:t>Tips for effective interviewing</a:t>
            </a:r>
            <a:endParaRPr dirty="0"/>
          </a:p>
        </p:txBody>
      </p:sp>
      <p:sp>
        <p:nvSpPr>
          <p:cNvPr id="2" name="TextBox 1">
            <a:extLst>
              <a:ext uri="{FF2B5EF4-FFF2-40B4-BE49-F238E27FC236}">
                <a16:creationId xmlns:a16="http://schemas.microsoft.com/office/drawing/2014/main" id="{57D2787B-0BA8-414B-B0FC-BBF1BC875FB3}"/>
              </a:ext>
            </a:extLst>
          </p:cNvPr>
          <p:cNvSpPr txBox="1"/>
          <p:nvPr/>
        </p:nvSpPr>
        <p:spPr>
          <a:xfrm>
            <a:off x="7819293" y="6337522"/>
            <a:ext cx="1406769" cy="338554"/>
          </a:xfrm>
          <a:prstGeom prst="rect">
            <a:avLst/>
          </a:prstGeom>
          <a:noFill/>
        </p:spPr>
        <p:txBody>
          <a:bodyPr wrap="square" rtlCol="0">
            <a:spAutoFit/>
          </a:bodyPr>
          <a:lstStyle/>
          <a:p>
            <a:r>
              <a:rPr lang="en-GB" sz="800" b="0" i="0" dirty="0">
                <a:solidFill>
                  <a:schemeClr val="bg1"/>
                </a:solidFill>
                <a:effectLst/>
                <a:latin typeface="+mn-lt"/>
                <a:cs typeface="Calibri" panose="020F0502020204030204" pitchFamily="34" charset="0"/>
              </a:rPr>
              <a:t>Photo by </a:t>
            </a:r>
            <a:r>
              <a:rPr lang="en-GB" sz="800" b="1" i="0" u="none" strike="noStrike" dirty="0" err="1">
                <a:solidFill>
                  <a:srgbClr val="0563C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Olya</a:t>
            </a:r>
            <a:r>
              <a:rPr lang="en-GB" sz="800" b="1" i="0" u="none" strike="noStrike" dirty="0">
                <a:solidFill>
                  <a:srgbClr val="0563C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 </a:t>
            </a:r>
            <a:r>
              <a:rPr lang="en-GB" sz="800" b="1" i="0" u="none" strike="noStrike" dirty="0" err="1">
                <a:solidFill>
                  <a:schemeClr val="bg1"/>
                </a:solidFill>
                <a:effectLst/>
                <a:latin typeface="+mn-lt"/>
                <a:cs typeface="Calibri" panose="020F0502020204030204" pitchFamily="34" charset="0"/>
                <a:hlinkClick r:id="rId4">
                  <a:extLst>
                    <a:ext uri="{A12FA001-AC4F-418D-AE19-62706E023703}">
                      <ahyp:hlinkClr xmlns:ahyp="http://schemas.microsoft.com/office/drawing/2018/hyperlinkcolor" val="tx"/>
                    </a:ext>
                  </a:extLst>
                </a:hlinkClick>
              </a:rPr>
              <a:t>Kobruseva</a:t>
            </a:r>
            <a:r>
              <a:rPr lang="en-GB" sz="800" b="0" i="0" dirty="0">
                <a:solidFill>
                  <a:schemeClr val="bg1"/>
                </a:solidFill>
                <a:effectLst/>
                <a:latin typeface="+mn-lt"/>
                <a:cs typeface="Calibri" panose="020F0502020204030204" pitchFamily="34" charset="0"/>
              </a:rPr>
              <a:t> from </a:t>
            </a:r>
            <a:r>
              <a:rPr lang="en-GB" sz="800" b="1" i="0" u="none" strike="noStrike" dirty="0" err="1">
                <a:solidFill>
                  <a:schemeClr val="bg1"/>
                </a:solidFill>
                <a:effectLst/>
                <a:latin typeface="+mn-lt"/>
                <a:cs typeface="Calibri" panose="020F0502020204030204" pitchFamily="34" charset="0"/>
                <a:hlinkClick r:id="rId5">
                  <a:extLst>
                    <a:ext uri="{A12FA001-AC4F-418D-AE19-62706E023703}">
                      <ahyp:hlinkClr xmlns:ahyp="http://schemas.microsoft.com/office/drawing/2018/hyperlinkcolor" val="tx"/>
                    </a:ext>
                  </a:extLst>
                </a:hlinkClick>
              </a:rPr>
              <a:t>Pexels</a:t>
            </a:r>
            <a:endParaRPr lang="en-GB"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28"/>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Exercise 2 – Using the empathy map to focus on your visitor experience</a:t>
            </a:r>
            <a:endParaRPr sz="4800" dirty="0">
              <a:solidFill>
                <a:srgbClr val="FFFFFF"/>
              </a:solidFill>
              <a:latin typeface="Calibri"/>
              <a:ea typeface="Calibri"/>
              <a:cs typeface="Calibri"/>
              <a:sym typeface="Calibri"/>
            </a:endParaRPr>
          </a:p>
        </p:txBody>
      </p:sp>
      <p:sp>
        <p:nvSpPr>
          <p:cNvPr id="336" name="Google Shape;336;p28"/>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34</a:t>
            </a:fld>
            <a:endParaRPr>
              <a:solidFill>
                <a:srgbClr val="595959"/>
              </a:solidFill>
            </a:endParaRPr>
          </a:p>
        </p:txBody>
      </p:sp>
      <p:pic>
        <p:nvPicPr>
          <p:cNvPr id="339" name="Google Shape;339;p28"/>
          <p:cNvPicPr preferRelativeResize="0"/>
          <p:nvPr/>
        </p:nvPicPr>
        <p:blipFill rotWithShape="1">
          <a:blip r:embed="rId3">
            <a:alphaModFix/>
          </a:blip>
          <a:srcRect/>
          <a:stretch/>
        </p:blipFill>
        <p:spPr>
          <a:xfrm>
            <a:off x="4821188" y="802698"/>
            <a:ext cx="4441944" cy="3200400"/>
          </a:xfrm>
          <a:prstGeom prst="rect">
            <a:avLst/>
          </a:prstGeom>
          <a:noFill/>
          <a:ln>
            <a:noFill/>
          </a:ln>
        </p:spPr>
      </p:pic>
      <p:sp>
        <p:nvSpPr>
          <p:cNvPr id="340" name="Google Shape;340;p28"/>
          <p:cNvSpPr txBox="1"/>
          <p:nvPr/>
        </p:nvSpPr>
        <p:spPr>
          <a:xfrm>
            <a:off x="184886" y="1150760"/>
            <a:ext cx="3221830" cy="55707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i="1" dirty="0">
                <a:solidFill>
                  <a:srgbClr val="E43794"/>
                </a:solidFill>
                <a:latin typeface="Calibri" panose="020F0502020204030204" pitchFamily="34" charset="0"/>
                <a:ea typeface="Calibri"/>
                <a:cs typeface="Calibri" panose="020F0502020204030204" pitchFamily="34" charset="0"/>
                <a:sym typeface="Calibri"/>
              </a:rPr>
              <a:t>Fill in your map digitally or use paper &amp; sticky-notes. </a:t>
            </a:r>
            <a:endParaRPr sz="2400" i="1"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2400" i="1" dirty="0">
                <a:solidFill>
                  <a:srgbClr val="E43794"/>
                </a:solidFill>
                <a:latin typeface="Calibri" panose="020F0502020204030204" pitchFamily="34" charset="0"/>
                <a:ea typeface="Calibri"/>
                <a:cs typeface="Calibri" panose="020F0502020204030204" pitchFamily="34" charset="0"/>
                <a:sym typeface="Calibri"/>
              </a:rPr>
              <a:t>Base it on </a:t>
            </a:r>
            <a:r>
              <a:rPr lang="en-GB" sz="2400" i="1" dirty="0">
                <a:solidFill>
                  <a:srgbClr val="E43794"/>
                </a:solidFill>
                <a:latin typeface="Calibri" panose="020F0502020204030204" pitchFamily="34" charset="0"/>
                <a:ea typeface="Avenir"/>
                <a:cs typeface="Calibri" panose="020F0502020204030204" pitchFamily="34" charset="0"/>
                <a:sym typeface="Avenir"/>
              </a:rPr>
              <a:t>interviews, observations and other sources of gaining empathy</a:t>
            </a:r>
          </a:p>
          <a:p>
            <a:pPr marL="0" marR="0" lvl="0" indent="0" algn="ctr" rtl="0">
              <a:spcBef>
                <a:spcPts val="0"/>
              </a:spcBef>
              <a:spcAft>
                <a:spcPts val="0"/>
              </a:spcAft>
              <a:buNone/>
            </a:pPr>
            <a:r>
              <a:rPr lang="en-GB" sz="2400" i="1" dirty="0">
                <a:solidFill>
                  <a:srgbClr val="E43794"/>
                </a:solidFill>
                <a:latin typeface="Calibri" panose="020F0502020204030204" pitchFamily="34" charset="0"/>
                <a:ea typeface="Avenir"/>
                <a:cs typeface="Calibri" panose="020F0502020204030204" pitchFamily="34" charset="0"/>
                <a:sym typeface="Avenir"/>
              </a:rPr>
              <a:t>This short guide will walk you through the process</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rPr>
              <a:t> </a:t>
            </a:r>
          </a:p>
          <a:p>
            <a:pPr marL="0" marR="0" lvl="0" indent="0" algn="ctr" rtl="0">
              <a:spcBef>
                <a:spcPts val="0"/>
              </a:spcBef>
              <a:spcAft>
                <a:spcPts val="0"/>
              </a:spcAft>
              <a:buNone/>
            </a:pPr>
            <a:r>
              <a:rPr lang="en-GB" sz="2400" b="1" i="1" dirty="0">
                <a:solidFill>
                  <a:srgbClr val="E43794"/>
                </a:solidFill>
                <a:latin typeface="Calibri" panose="020F0502020204030204" pitchFamily="34" charset="0"/>
                <a:ea typeface="Avenir"/>
                <a:cs typeface="Calibri" panose="020F0502020204030204" pitchFamily="34" charset="0"/>
                <a:sym typeface="Avenir"/>
                <a:hlinkClick r:id="rId4"/>
              </a:rPr>
              <a:t>Empathy Mapping guide</a:t>
            </a:r>
            <a:endParaRPr lang="en-GB" sz="2400" b="1" i="1" dirty="0">
              <a:solidFill>
                <a:srgbClr val="E43794"/>
              </a:solidFill>
              <a:latin typeface="Calibri" panose="020F0502020204030204" pitchFamily="34" charset="0"/>
              <a:ea typeface="Avenir"/>
              <a:cs typeface="Calibri" panose="020F0502020204030204" pitchFamily="34" charset="0"/>
              <a:sym typeface="Avenir"/>
            </a:endParaRPr>
          </a:p>
          <a:p>
            <a:pPr lvl="0" algn="ctr"/>
            <a:endParaRPr sz="2000"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endParaRPr sz="24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41" name="Google Shape;341;p28"/>
          <p:cNvSpPr/>
          <p:nvPr/>
        </p:nvSpPr>
        <p:spPr>
          <a:xfrm>
            <a:off x="4705614" y="4070410"/>
            <a:ext cx="743090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tx2">
                    <a:lumMod val="25000"/>
                  </a:schemeClr>
                </a:solidFill>
                <a:latin typeface="Calibri"/>
                <a:ea typeface="Calibri"/>
                <a:cs typeface="Calibri"/>
                <a:sym typeface="Calibri"/>
              </a:rPr>
              <a:t>Source: https://www.innovationtraining.org/empathy-map-template-training/</a:t>
            </a:r>
            <a:endParaRPr dirty="0">
              <a:solidFill>
                <a:schemeClr val="tx2">
                  <a:lumMod val="25000"/>
                </a:schemeClr>
              </a:solidFill>
              <a:sym typeface="Arial"/>
            </a:endParaRPr>
          </a:p>
        </p:txBody>
      </p:sp>
      <p:sp>
        <p:nvSpPr>
          <p:cNvPr id="342" name="Google Shape;342;p28"/>
          <p:cNvSpPr txBox="1"/>
          <p:nvPr/>
        </p:nvSpPr>
        <p:spPr>
          <a:xfrm>
            <a:off x="3607358" y="4467625"/>
            <a:ext cx="8544813"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SAY</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 What key messages are target customers giving? How are they talking about your service?</a:t>
            </a:r>
            <a:endParaRPr sz="2200"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THINK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What thoughts or beliefs might influence your visitors’ </a:t>
            </a:r>
            <a:r>
              <a:rPr lang="en-GB" sz="2200" dirty="0" err="1">
                <a:solidFill>
                  <a:schemeClr val="tx2">
                    <a:lumMod val="25000"/>
                  </a:schemeClr>
                </a:solidFill>
                <a:latin typeface="Calibri" panose="020F0502020204030204" pitchFamily="34" charset="0"/>
                <a:ea typeface="Calibri"/>
                <a:cs typeface="Calibri" panose="020F0502020204030204" pitchFamily="34" charset="0"/>
                <a:sym typeface="Calibri"/>
              </a:rPr>
              <a:t>behavior</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a:t>
            </a:r>
            <a:endParaRPr sz="2200" dirty="0">
              <a:solidFill>
                <a:schemeClr val="tx2">
                  <a:lumMod val="25000"/>
                </a:schemeClr>
              </a:solidFill>
              <a:latin typeface="Calibri" panose="020F0502020204030204" pitchFamily="34" charset="0"/>
              <a:ea typeface="Calibri"/>
              <a:cs typeface="Calibri" panose="020F0502020204030204" pitchFamily="34" charset="0"/>
              <a:sym typeface="Calibri"/>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FEEL</a:t>
            </a:r>
            <a:r>
              <a:rPr lang="en-GB" sz="2200" dirty="0">
                <a:solidFill>
                  <a:srgbClr val="496F63"/>
                </a:solidFill>
                <a:latin typeface="Calibri" panose="020F0502020204030204" pitchFamily="34" charset="0"/>
                <a:ea typeface="Calibri"/>
                <a:cs typeface="Calibri" panose="020F0502020204030204" pitchFamily="34" charset="0"/>
                <a:sym typeface="Calibri"/>
              </a:rPr>
              <a:t>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What nonverbal cues do your customers give that indicate their emotions? </a:t>
            </a:r>
            <a:endParaRPr sz="2200" dirty="0">
              <a:solidFill>
                <a:schemeClr val="tx2">
                  <a:lumMod val="25000"/>
                </a:schemeClr>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GB" sz="2200" dirty="0">
                <a:solidFill>
                  <a:srgbClr val="E43794"/>
                </a:solidFill>
                <a:latin typeface="Calibri" panose="020F0502020204030204" pitchFamily="34" charset="0"/>
                <a:ea typeface="Calibri"/>
                <a:cs typeface="Calibri" panose="020F0502020204030204" pitchFamily="34" charset="0"/>
                <a:sym typeface="Calibri"/>
              </a:rPr>
              <a:t>DO</a:t>
            </a:r>
            <a:r>
              <a:rPr lang="en-GB" sz="2200" dirty="0">
                <a:solidFill>
                  <a:srgbClr val="496F63"/>
                </a:solidFill>
                <a:latin typeface="Calibri" panose="020F0502020204030204" pitchFamily="34" charset="0"/>
                <a:ea typeface="Calibri"/>
                <a:cs typeface="Calibri" panose="020F0502020204030204" pitchFamily="34" charset="0"/>
                <a:sym typeface="Calibri"/>
              </a:rPr>
              <a:t> </a:t>
            </a:r>
            <a:r>
              <a:rPr lang="en-GB" sz="2200" dirty="0">
                <a:solidFill>
                  <a:schemeClr val="tx2">
                    <a:lumMod val="25000"/>
                  </a:schemeClr>
                </a:solidFill>
                <a:latin typeface="Calibri" panose="020F0502020204030204" pitchFamily="34" charset="0"/>
                <a:ea typeface="Calibri"/>
                <a:cs typeface="Calibri" panose="020F0502020204030204" pitchFamily="34" charset="0"/>
                <a:sym typeface="Calibri"/>
              </a:rPr>
              <a:t>– What actions and behaviour have you observed?</a:t>
            </a:r>
            <a:endParaRPr sz="2200" dirty="0">
              <a:solidFill>
                <a:schemeClr val="tx2">
                  <a:lumMod val="25000"/>
                </a:schemeClr>
              </a:solidFill>
              <a:latin typeface="Calibri" panose="020F0502020204030204" pitchFamily="34" charset="0"/>
              <a:cs typeface="Calibri" panose="020F0502020204030204" pitchFamily="34" charset="0"/>
            </a:endParaRPr>
          </a:p>
        </p:txBody>
      </p:sp>
      <p:sp>
        <p:nvSpPr>
          <p:cNvPr id="343" name="Google Shape;343;p28"/>
          <p:cNvSpPr txBox="1"/>
          <p:nvPr/>
        </p:nvSpPr>
        <p:spPr>
          <a:xfrm>
            <a:off x="9673714" y="1664254"/>
            <a:ext cx="1997391" cy="1477287"/>
          </a:xfrm>
          <a:prstGeom prst="rect">
            <a:avLst/>
          </a:prstGeom>
          <a:solidFill>
            <a:srgbClr val="E4379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a:solidFill>
                  <a:schemeClr val="lt1"/>
                </a:solidFill>
                <a:latin typeface="Calibri"/>
                <a:ea typeface="Calibri"/>
                <a:cs typeface="Calibri"/>
                <a:sym typeface="Calibri"/>
              </a:rPr>
              <a:t>Learn more from this short YouTube tutorial on </a:t>
            </a:r>
            <a:endParaRPr dirty="0"/>
          </a:p>
          <a:p>
            <a:pPr marL="0" marR="0" lvl="0" indent="0" algn="ctr" rtl="0">
              <a:spcBef>
                <a:spcPts val="0"/>
              </a:spcBef>
              <a:spcAft>
                <a:spcPts val="0"/>
              </a:spcAft>
              <a:buNone/>
            </a:pPr>
            <a:r>
              <a:rPr lang="en-GB" sz="18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How to empathy map</a:t>
            </a:r>
            <a:endParaRPr sz="1800"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A2FF59A-6E38-4F66-8FF2-41283172C354}"/>
              </a:ext>
            </a:extLst>
          </p:cNvPr>
          <p:cNvSpPr txBox="1"/>
          <p:nvPr/>
        </p:nvSpPr>
        <p:spPr>
          <a:xfrm>
            <a:off x="212530" y="-38253"/>
            <a:ext cx="11141269" cy="1908215"/>
          </a:xfrm>
          <a:prstGeom prst="rect">
            <a:avLst/>
          </a:prstGeom>
          <a:noFill/>
        </p:spPr>
        <p:txBody>
          <a:bodyPr wrap="square" rtlCol="0">
            <a:spAutoFit/>
          </a:bodyPr>
          <a:lstStyle/>
          <a:p>
            <a:r>
              <a:rPr lang="en-GB" sz="4000" dirty="0">
                <a:solidFill>
                  <a:schemeClr val="bg1"/>
                </a:solidFill>
                <a:latin typeface="Avenir"/>
                <a:ea typeface="Avenir"/>
                <a:cs typeface="Avenir"/>
                <a:sym typeface="Avenir"/>
              </a:rPr>
              <a:t>Exercise 2 - </a:t>
            </a:r>
            <a:r>
              <a:rPr lang="en-GB" sz="3200" b="1" dirty="0">
                <a:solidFill>
                  <a:schemeClr val="bg1"/>
                </a:solidFill>
                <a:latin typeface="Avenir"/>
                <a:ea typeface="Avenir"/>
                <a:cs typeface="Avenir"/>
                <a:sym typeface="Avenir"/>
              </a:rPr>
              <a:t>Using the empathy map to focus on your visitor experience</a:t>
            </a:r>
          </a:p>
          <a:p>
            <a:endParaRPr lang="en-GB" sz="3200" dirty="0">
              <a:solidFill>
                <a:schemeClr val="bg1"/>
              </a:solidFill>
            </a:endParaRPr>
          </a:p>
          <a:p>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2000"/>
                                        <p:tgtEl>
                                          <p:spTgt spid="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Effect transition="in" filter="fade">
                                      <p:cBhvr>
                                        <p:cTn id="11" dur="2000"/>
                                        <p:tgtEl>
                                          <p:spTgt spid="34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3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371" name="Google Shape;371;p32"/>
          <p:cNvSpPr txBox="1">
            <a:spLocks noGrp="1"/>
          </p:cNvSpPr>
          <p:nvPr>
            <p:ph type="body" idx="1"/>
          </p:nvPr>
        </p:nvSpPr>
        <p:spPr>
          <a:xfrm>
            <a:off x="36116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solidFill>
                  <a:schemeClr val="lt1"/>
                </a:solidFill>
              </a:rPr>
              <a:t>Exploring your customer journey</a:t>
            </a:r>
            <a:endParaRPr/>
          </a:p>
        </p:txBody>
      </p:sp>
      <p:sp>
        <p:nvSpPr>
          <p:cNvPr id="372" name="Google Shape;372;p32"/>
          <p:cNvSpPr txBox="1">
            <a:spLocks noGrp="1"/>
          </p:cNvSpPr>
          <p:nvPr>
            <p:ph type="body" idx="2"/>
          </p:nvPr>
        </p:nvSpPr>
        <p:spPr>
          <a:xfrm>
            <a:off x="361163" y="1334458"/>
            <a:ext cx="6381282" cy="299447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b="0" dirty="0">
                <a:solidFill>
                  <a:schemeClr val="tx2">
                    <a:lumMod val="25000"/>
                  </a:schemeClr>
                </a:solidFill>
                <a:latin typeface="Calibri" panose="020F0502020204030204" pitchFamily="34" charset="0"/>
                <a:cs typeface="Calibri" panose="020F0502020204030204" pitchFamily="34" charset="0"/>
              </a:rPr>
              <a:t>Once you have visualised your visitor persona and empathised with their experience, the next step is to explore their path through your site, what marketers call </a:t>
            </a:r>
            <a:r>
              <a:rPr lang="en-GB" b="0" dirty="0">
                <a:solidFill>
                  <a:srgbClr val="D41A6A"/>
                </a:solidFill>
                <a:latin typeface="Calibri" panose="020F0502020204030204" pitchFamily="34" charset="0"/>
                <a:cs typeface="Calibri" panose="020F0502020204030204" pitchFamily="34" charset="0"/>
              </a:rPr>
              <a:t>the “customer journey”.</a:t>
            </a:r>
            <a:r>
              <a:rPr lang="en-GB" b="0" dirty="0">
                <a:solidFill>
                  <a:schemeClr val="tx2">
                    <a:lumMod val="25000"/>
                  </a:schemeClr>
                </a:solidFill>
                <a:latin typeface="Calibri" panose="020F0502020204030204" pitchFamily="34" charset="0"/>
                <a:cs typeface="Calibri" panose="020F0502020204030204" pitchFamily="34" charset="0"/>
              </a:rPr>
              <a:t> Following the customer journey allows you to imagine</a:t>
            </a:r>
            <a:r>
              <a:rPr lang="en-GB" dirty="0">
                <a:solidFill>
                  <a:schemeClr val="tx2">
                    <a:lumMod val="25000"/>
                  </a:schemeClr>
                </a:solidFill>
                <a:latin typeface="Calibri" panose="020F0502020204030204" pitchFamily="34" charset="0"/>
                <a:cs typeface="Calibri" panose="020F0502020204030204" pitchFamily="34" charset="0"/>
              </a:rPr>
              <a:t> </a:t>
            </a:r>
            <a:r>
              <a:rPr lang="en-GB" b="0" dirty="0">
                <a:solidFill>
                  <a:schemeClr val="tx2">
                    <a:lumMod val="25000"/>
                  </a:schemeClr>
                </a:solidFill>
                <a:latin typeface="Calibri" panose="020F0502020204030204" pitchFamily="34" charset="0"/>
                <a:cs typeface="Calibri" panose="020F0502020204030204" pitchFamily="34" charset="0"/>
              </a:rPr>
              <a:t>and </a:t>
            </a:r>
            <a:r>
              <a:rPr lang="en-GB" b="0" dirty="0">
                <a:solidFill>
                  <a:srgbClr val="E9498E"/>
                </a:solidFill>
                <a:latin typeface="Calibri" panose="020F0502020204030204" pitchFamily="34" charset="0"/>
                <a:cs typeface="Calibri" panose="020F0502020204030204" pitchFamily="34" charset="0"/>
              </a:rPr>
              <a:t>define the ideal path </a:t>
            </a:r>
            <a:r>
              <a:rPr lang="en-GB" b="0" dirty="0">
                <a:solidFill>
                  <a:schemeClr val="tx2">
                    <a:lumMod val="25000"/>
                  </a:schemeClr>
                </a:solidFill>
                <a:latin typeface="Calibri" panose="020F0502020204030204" pitchFamily="34" charset="0"/>
                <a:cs typeface="Calibri" panose="020F0502020204030204" pitchFamily="34" charset="0"/>
              </a:rPr>
              <a:t>that your visitor will experience, from the first moment they get in touch with you until after the visit. </a:t>
            </a:r>
            <a:endParaRPr dirty="0">
              <a:solidFill>
                <a:schemeClr val="tx2">
                  <a:lumMod val="2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5FAC203-DB38-4A63-8703-B5E11C81595D}"/>
              </a:ext>
            </a:extLst>
          </p:cNvPr>
          <p:cNvSpPr txBox="1"/>
          <p:nvPr/>
        </p:nvSpPr>
        <p:spPr>
          <a:xfrm>
            <a:off x="361163" y="4527836"/>
            <a:ext cx="11559532" cy="1938992"/>
          </a:xfrm>
          <a:prstGeom prst="rect">
            <a:avLst/>
          </a:prstGeom>
          <a:noFill/>
        </p:spPr>
        <p:txBody>
          <a:bodyPr wrap="square" rtlCol="0">
            <a:spAutoFit/>
          </a:bodyPr>
          <a:lstStyle/>
          <a:p>
            <a:pPr marL="0" indent="0">
              <a:buSzPts val="1200"/>
            </a:pPr>
            <a:r>
              <a:rPr lang="en-GB" sz="2400" dirty="0">
                <a:solidFill>
                  <a:schemeClr val="tx2">
                    <a:lumMod val="25000"/>
                  </a:schemeClr>
                </a:solidFill>
                <a:effectLst/>
                <a:latin typeface="Calibri" panose="020F0502020204030204" pitchFamily="34" charset="0"/>
                <a:cs typeface="Calibri" panose="020F0502020204030204" pitchFamily="34" charset="0"/>
              </a:rPr>
              <a:t>Start by identifying all the touchpoints for a particular visitor, where the visitor interacts with the site (either directly or indirectly).  This could include a guidebook, website, highway signs, admission desk, parking lot, tour, restaurant, gift shop, and exit gate.  These touchpoints are arranged from start to finish, and then evaluated individually.  This becomes the start of a plan to improve the visitor experience. </a:t>
            </a:r>
            <a:endParaRPr lang="en-GB" sz="2400" dirty="0">
              <a:solidFill>
                <a:schemeClr val="tx2">
                  <a:lumMod val="25000"/>
                </a:schemeClr>
              </a:solidFill>
              <a:latin typeface="Calibri" panose="020F0502020204030204" pitchFamily="34" charset="0"/>
              <a:cs typeface="Calibri" panose="020F0502020204030204" pitchFamily="34" charset="0"/>
            </a:endParaRPr>
          </a:p>
        </p:txBody>
      </p:sp>
      <p:pic>
        <p:nvPicPr>
          <p:cNvPr id="4" name="Picture 3" descr="A picture containing calendar&#10;&#10;Description automatically generated">
            <a:extLst>
              <a:ext uri="{FF2B5EF4-FFF2-40B4-BE49-F238E27FC236}">
                <a16:creationId xmlns:a16="http://schemas.microsoft.com/office/drawing/2014/main" id="{A5263E09-8AA5-4F51-8EE1-3C6800CDF2FD}"/>
              </a:ext>
            </a:extLst>
          </p:cNvPr>
          <p:cNvPicPr>
            <a:picLocks noChangeAspect="1"/>
          </p:cNvPicPr>
          <p:nvPr/>
        </p:nvPicPr>
        <p:blipFill>
          <a:blip r:embed="rId3"/>
          <a:stretch>
            <a:fillRect/>
          </a:stretch>
        </p:blipFill>
        <p:spPr>
          <a:xfrm>
            <a:off x="6801372" y="995899"/>
            <a:ext cx="5119323" cy="3430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2402F-E7DF-8665-D808-E27A8745B824}"/>
              </a:ext>
            </a:extLst>
          </p:cNvPr>
          <p:cNvSpPr>
            <a:spLocks noGrp="1"/>
          </p:cNvSpPr>
          <p:nvPr>
            <p:ph type="body" idx="1"/>
          </p:nvPr>
        </p:nvSpPr>
        <p:spPr>
          <a:xfrm>
            <a:off x="481121" y="797439"/>
            <a:ext cx="5614878" cy="631527"/>
          </a:xfrm>
        </p:spPr>
        <p:txBody>
          <a:bodyPr/>
          <a:lstStyle/>
          <a:p>
            <a:r>
              <a:rPr lang="en-GB" dirty="0"/>
              <a:t>Expert Tips</a:t>
            </a:r>
          </a:p>
        </p:txBody>
      </p:sp>
      <p:sp>
        <p:nvSpPr>
          <p:cNvPr id="4" name="Text Placeholder 3">
            <a:extLst>
              <a:ext uri="{FF2B5EF4-FFF2-40B4-BE49-F238E27FC236}">
                <a16:creationId xmlns:a16="http://schemas.microsoft.com/office/drawing/2014/main" id="{6154C0B6-383E-E3C8-979C-C787EAC2618F}"/>
              </a:ext>
            </a:extLst>
          </p:cNvPr>
          <p:cNvSpPr>
            <a:spLocks noGrp="1"/>
          </p:cNvSpPr>
          <p:nvPr>
            <p:ph type="body" idx="3"/>
          </p:nvPr>
        </p:nvSpPr>
        <p:spPr>
          <a:xfrm>
            <a:off x="481122" y="1841949"/>
            <a:ext cx="5614877" cy="4108908"/>
          </a:xfrm>
        </p:spPr>
        <p:txBody>
          <a:bodyPr/>
          <a:lstStyle/>
          <a:p>
            <a:r>
              <a:rPr lang="en-GB" sz="2400" b="0" i="1" dirty="0">
                <a:solidFill>
                  <a:schemeClr val="tx1">
                    <a:lumMod val="85000"/>
                    <a:lumOff val="15000"/>
                  </a:schemeClr>
                </a:solidFill>
                <a:effectLst/>
                <a:latin typeface="Calibri" panose="020F0502020204030204" pitchFamily="34" charset="0"/>
                <a:cs typeface="Calibri" panose="020F0502020204030204" pitchFamily="34" charset="0"/>
              </a:rPr>
              <a:t>“A great customer journey map must represent the experience as your customer sees it, not the way you think they see it. That means it will often include aspects out of your direct control, such as social media influences, web searches, and steps your customers take before you even enter the picture” </a:t>
            </a:r>
          </a:p>
          <a:p>
            <a:endParaRPr lang="en-GB" sz="2400" i="1" dirty="0">
              <a:solidFill>
                <a:schemeClr val="tx1">
                  <a:lumMod val="85000"/>
                  <a:lumOff val="15000"/>
                </a:schemeClr>
              </a:solidFill>
              <a:latin typeface="Calibri" panose="020F0502020204030204" pitchFamily="34" charset="0"/>
              <a:cs typeface="Calibri" panose="020F0502020204030204" pitchFamily="34" charset="0"/>
            </a:endParaRPr>
          </a:p>
          <a:p>
            <a:pPr marL="452438" indent="0"/>
            <a:r>
              <a:rPr lang="en-GB" i="1" dirty="0">
                <a:solidFill>
                  <a:schemeClr val="tx1">
                    <a:lumMod val="85000"/>
                    <a:lumOff val="15000"/>
                  </a:schemeClr>
                </a:solidFill>
                <a:latin typeface="Calibri" panose="020F0502020204030204" pitchFamily="34" charset="0"/>
                <a:cs typeface="Calibri" panose="020F0502020204030204" pitchFamily="34" charset="0"/>
              </a:rPr>
              <a:t>Top 10 requirements of the Customer Journey Map from customer experience consultants  </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hlinkClick r:id="rId2"/>
              </a:rPr>
              <a:t>Heart of the Customer</a:t>
            </a:r>
            <a:r>
              <a:rPr lang="en-GB" sz="2400" b="0" i="0" u="sng" dirty="0">
                <a:solidFill>
                  <a:schemeClr val="tx1">
                    <a:lumMod val="85000"/>
                    <a:lumOff val="15000"/>
                  </a:schemeClr>
                </a:solidFill>
                <a:effectLst/>
                <a:latin typeface="Calibri" panose="020F0502020204030204" pitchFamily="34" charset="0"/>
                <a:cs typeface="Calibri" panose="020F0502020204030204" pitchFamily="34" charset="0"/>
              </a:rPr>
              <a:t> </a:t>
            </a:r>
          </a:p>
          <a:p>
            <a:endParaRPr lang="en-GB" dirty="0"/>
          </a:p>
        </p:txBody>
      </p:sp>
      <p:pic>
        <p:nvPicPr>
          <p:cNvPr id="22" name="Picture Placeholder 21">
            <a:extLst>
              <a:ext uri="{FF2B5EF4-FFF2-40B4-BE49-F238E27FC236}">
                <a16:creationId xmlns:a16="http://schemas.microsoft.com/office/drawing/2014/main" id="{D1E4400C-5488-89B0-1214-36ECCD077665}"/>
              </a:ext>
            </a:extLst>
          </p:cNvPr>
          <p:cNvPicPr>
            <a:picLocks noGrp="1" noChangeAspect="1"/>
          </p:cNvPicPr>
          <p:nvPr>
            <p:ph type="pic" idx="2"/>
          </p:nvPr>
        </p:nvPicPr>
        <p:blipFill rotWithShape="1">
          <a:blip r:embed="rId3"/>
          <a:srcRect t="5166" b="5166"/>
          <a:stretch/>
        </p:blipFill>
        <p:spPr>
          <a:xfrm>
            <a:off x="7100870" y="3027363"/>
            <a:ext cx="3690938" cy="3830637"/>
          </a:xfrm>
        </p:spPr>
      </p:pic>
    </p:spTree>
    <p:extLst>
      <p:ext uri="{BB962C8B-B14F-4D97-AF65-F5344CB8AC3E}">
        <p14:creationId xmlns:p14="http://schemas.microsoft.com/office/powerpoint/2010/main" val="286553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380" name="Google Shape;380;p33"/>
          <p:cNvSpPr txBox="1">
            <a:spLocks noGrp="1"/>
          </p:cNvSpPr>
          <p:nvPr>
            <p:ph type="body" idx="1"/>
          </p:nvPr>
        </p:nvSpPr>
        <p:spPr>
          <a:xfrm>
            <a:off x="465666"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Exploring your customer journey</a:t>
            </a:r>
            <a:endParaRPr dirty="0"/>
          </a:p>
        </p:txBody>
      </p:sp>
      <p:sp>
        <p:nvSpPr>
          <p:cNvPr id="381" name="Google Shape;381;p33"/>
          <p:cNvSpPr txBox="1">
            <a:spLocks noGrp="1"/>
          </p:cNvSpPr>
          <p:nvPr>
            <p:ph type="body" idx="2"/>
          </p:nvPr>
        </p:nvSpPr>
        <p:spPr>
          <a:xfrm>
            <a:off x="1" y="790368"/>
            <a:ext cx="11816862" cy="5999997"/>
          </a:xfrm>
          <a:prstGeom prst="rect">
            <a:avLst/>
          </a:prstGeom>
          <a:noFill/>
          <a:ln>
            <a:noFill/>
          </a:ln>
        </p:spPr>
        <p:txBody>
          <a:bodyPr spcFirstLastPara="1" wrap="square" lIns="91425" tIns="45700" rIns="91425" bIns="45700" anchor="t" anchorCtr="0">
            <a:noAutofit/>
          </a:bodyPr>
          <a:lstStyle/>
          <a:p>
            <a:pPr marL="360363" indent="-4763"/>
            <a:r>
              <a:rPr lang="en-GB" b="0" dirty="0">
                <a:solidFill>
                  <a:schemeClr val="tx2">
                    <a:lumMod val="25000"/>
                  </a:schemeClr>
                </a:solidFill>
                <a:latin typeface="Calibri" panose="020F0502020204030204" pitchFamily="34" charset="0"/>
                <a:cs typeface="Calibri" panose="020F0502020204030204" pitchFamily="34" charset="0"/>
              </a:rPr>
              <a:t>In the next </a:t>
            </a:r>
            <a:r>
              <a:rPr lang="en-GB" dirty="0">
                <a:solidFill>
                  <a:schemeClr val="tx2">
                    <a:lumMod val="25000"/>
                  </a:schemeClr>
                </a:solidFill>
                <a:latin typeface="Calibri" panose="020F0502020204030204" pitchFamily="34" charset="0"/>
                <a:cs typeface="Calibri" panose="020F0502020204030204" pitchFamily="34" charset="0"/>
              </a:rPr>
              <a:t>slides</a:t>
            </a:r>
            <a:r>
              <a:rPr lang="en-GB" b="0" dirty="0">
                <a:solidFill>
                  <a:schemeClr val="tx2">
                    <a:lumMod val="25000"/>
                  </a:schemeClr>
                </a:solidFill>
                <a:latin typeface="Calibri" panose="020F0502020204030204" pitchFamily="34" charset="0"/>
                <a:cs typeface="Calibri" panose="020F0502020204030204" pitchFamily="34" charset="0"/>
              </a:rPr>
              <a:t> we are going to map a customer journey, with </a:t>
            </a:r>
            <a:r>
              <a:rPr lang="en-GB" dirty="0">
                <a:solidFill>
                  <a:schemeClr val="tx2">
                    <a:lumMod val="25000"/>
                  </a:schemeClr>
                </a:solidFill>
                <a:latin typeface="Calibri" panose="020F0502020204030204" pitchFamily="34" charset="0"/>
                <a:cs typeface="Calibri" panose="020F0502020204030204" pitchFamily="34" charset="0"/>
              </a:rPr>
              <a:t>models easily applied to </a:t>
            </a:r>
          </a:p>
          <a:p>
            <a:pPr marL="360363" indent="-4763"/>
            <a:r>
              <a:rPr lang="en-GB" dirty="0">
                <a:solidFill>
                  <a:schemeClr val="tx2">
                    <a:lumMod val="25000"/>
                  </a:schemeClr>
                </a:solidFill>
                <a:latin typeface="Calibri" panose="020F0502020204030204" pitchFamily="34" charset="0"/>
                <a:cs typeface="Calibri" panose="020F0502020204030204" pitchFamily="34" charset="0"/>
              </a:rPr>
              <a:t>different types of cultural heritage sites or </a:t>
            </a:r>
          </a:p>
          <a:p>
            <a:pPr marL="360363" indent="-4763"/>
            <a:r>
              <a:rPr lang="en-GB" dirty="0">
                <a:solidFill>
                  <a:schemeClr val="tx2">
                    <a:lumMod val="25000"/>
                  </a:schemeClr>
                </a:solidFill>
                <a:latin typeface="Calibri" panose="020F0502020204030204" pitchFamily="34" charset="0"/>
                <a:cs typeface="Calibri" panose="020F0502020204030204" pitchFamily="34" charset="0"/>
              </a:rPr>
              <a:t>experiences.</a:t>
            </a:r>
          </a:p>
          <a:p>
            <a:pPr marL="0" lvl="0" indent="0" algn="l" rtl="0">
              <a:lnSpc>
                <a:spcPct val="100000"/>
              </a:lnSpc>
              <a:spcBef>
                <a:spcPts val="0"/>
              </a:spcBef>
              <a:spcAft>
                <a:spcPts val="0"/>
              </a:spcAft>
              <a:buClr>
                <a:srgbClr val="7F7F7F"/>
              </a:buClr>
              <a:buSzPts val="1200"/>
              <a:buNone/>
            </a:pPr>
            <a:endParaRPr lang="en-GB" sz="1200" dirty="0">
              <a:solidFill>
                <a:schemeClr val="tx2">
                  <a:lumMod val="25000"/>
                </a:schemeClr>
              </a:solidFill>
              <a:latin typeface="Calibri" panose="020F0502020204030204" pitchFamily="34" charset="0"/>
              <a:cs typeface="Calibri" panose="020F0502020204030204" pitchFamily="34" charset="0"/>
            </a:endParaRPr>
          </a:p>
          <a:p>
            <a:pPr marL="442913" lvl="0" indent="-80963" algn="l" rtl="0">
              <a:lnSpc>
                <a:spcPct val="100000"/>
              </a:lnSpc>
              <a:spcBef>
                <a:spcPts val="0"/>
              </a:spcBef>
              <a:spcAft>
                <a:spcPts val="0"/>
              </a:spcAft>
              <a:buClr>
                <a:srgbClr val="7F7F7F"/>
              </a:buClr>
              <a:buSzPts val="1200"/>
              <a:buNone/>
            </a:pPr>
            <a:r>
              <a:rPr lang="en-GB" dirty="0">
                <a:solidFill>
                  <a:schemeClr val="tx2">
                    <a:lumMod val="25000"/>
                  </a:schemeClr>
                </a:solidFill>
                <a:latin typeface="Calibri" panose="020F0502020204030204" pitchFamily="34" charset="0"/>
                <a:cs typeface="Calibri" panose="020F0502020204030204" pitchFamily="34" charset="0"/>
              </a:rPr>
              <a:t>There are </a:t>
            </a:r>
            <a:r>
              <a:rPr lang="en-GB" b="1" dirty="0">
                <a:solidFill>
                  <a:srgbClr val="D41A6A"/>
                </a:solidFill>
                <a:latin typeface="Calibri" panose="020F0502020204030204" pitchFamily="34" charset="0"/>
                <a:cs typeface="Calibri" panose="020F0502020204030204" pitchFamily="34" charset="0"/>
              </a:rPr>
              <a:t>5 phases </a:t>
            </a:r>
            <a:r>
              <a:rPr lang="en-GB" dirty="0">
                <a:solidFill>
                  <a:schemeClr val="tx2">
                    <a:lumMod val="25000"/>
                  </a:schemeClr>
                </a:solidFill>
                <a:latin typeface="Calibri" panose="020F0502020204030204" pitchFamily="34" charset="0"/>
                <a:cs typeface="Calibri" panose="020F0502020204030204" pitchFamily="34" charset="0"/>
              </a:rPr>
              <a:t>of</a:t>
            </a:r>
            <a:r>
              <a:rPr lang="en-GB" b="0" dirty="0">
                <a:solidFill>
                  <a:schemeClr val="tx2">
                    <a:lumMod val="25000"/>
                  </a:schemeClr>
                </a:solidFill>
                <a:latin typeface="Calibri" panose="020F0502020204030204" pitchFamily="34" charset="0"/>
                <a:cs typeface="Calibri" panose="020F0502020204030204" pitchFamily="34" charset="0"/>
              </a:rPr>
              <a:t> the typical visitor journey:</a:t>
            </a:r>
            <a:endParaRPr dirty="0">
              <a:solidFill>
                <a:schemeClr val="tx2">
                  <a:lumMod val="25000"/>
                </a:schemeClr>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rgbClr val="7F7F7F"/>
              </a:buClr>
              <a:buSzPts val="1200"/>
              <a:buNone/>
            </a:pPr>
            <a:endParaRPr sz="1200" b="1"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rgbClr val="E43794"/>
              </a:buClr>
              <a:buSzPts val="1200"/>
              <a:buNone/>
            </a:pPr>
            <a:r>
              <a:rPr lang="en-GB" b="1" dirty="0">
                <a:solidFill>
                  <a:srgbClr val="D41A6A"/>
                </a:solidFill>
                <a:latin typeface="Calibri" panose="020F0502020204030204" pitchFamily="34" charset="0"/>
                <a:cs typeface="Calibri" panose="020F0502020204030204" pitchFamily="34" charset="0"/>
                <a:sym typeface="Avenir"/>
              </a:rPr>
              <a:t>1. Awareness</a:t>
            </a:r>
            <a:endParaRPr b="1"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r>
              <a:rPr lang="en-GB" b="0" i="0" dirty="0">
                <a:solidFill>
                  <a:schemeClr val="tx2">
                    <a:lumMod val="25000"/>
                  </a:schemeClr>
                </a:solidFill>
                <a:effectLst/>
                <a:latin typeface="Calibri" panose="020F0502020204030204" pitchFamily="34" charset="0"/>
                <a:cs typeface="Calibri" panose="020F0502020204030204" pitchFamily="34" charset="0"/>
              </a:rPr>
              <a:t>A visitor’s experience of the site starts long before </a:t>
            </a:r>
          </a:p>
          <a:p>
            <a:pPr marL="361950" lvl="0" indent="0" algn="l" rtl="0">
              <a:lnSpc>
                <a:spcPct val="100000"/>
              </a:lnSpc>
              <a:spcBef>
                <a:spcPts val="0"/>
              </a:spcBef>
              <a:spcAft>
                <a:spcPts val="0"/>
              </a:spcAft>
              <a:buClr>
                <a:schemeClr val="dk1"/>
              </a:buClr>
              <a:buSzPts val="1100"/>
              <a:buFont typeface="Arial"/>
              <a:buNone/>
            </a:pPr>
            <a:r>
              <a:rPr lang="en-GB" b="0" i="0" dirty="0">
                <a:solidFill>
                  <a:schemeClr val="tx2">
                    <a:lumMod val="25000"/>
                  </a:schemeClr>
                </a:solidFill>
                <a:effectLst/>
                <a:latin typeface="Calibri" panose="020F0502020204030204" pitchFamily="34" charset="0"/>
                <a:cs typeface="Calibri" panose="020F0502020204030204" pitchFamily="34" charset="0"/>
              </a:rPr>
              <a:t>the visit. </a:t>
            </a:r>
            <a:r>
              <a:rPr lang="en-GB" dirty="0">
                <a:solidFill>
                  <a:schemeClr val="tx2">
                    <a:lumMod val="25000"/>
                  </a:schemeClr>
                </a:solidFill>
                <a:latin typeface="Calibri" panose="020F0502020204030204" pitchFamily="34" charset="0"/>
                <a:cs typeface="Calibri" panose="020F0502020204030204" pitchFamily="34" charset="0"/>
                <a:sym typeface="Avenir"/>
              </a:rPr>
              <a:t>During this stage, the potential visitor gets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in touch for the first time. It is a crucial step,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a good first impression really matters.</a:t>
            </a:r>
            <a:endParaRPr dirty="0">
              <a:solidFill>
                <a:schemeClr val="tx2">
                  <a:lumMod val="25000"/>
                </a:schemeClr>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endParaRPr sz="1200" dirty="0">
              <a:solidFill>
                <a:srgbClr val="7F7F7F"/>
              </a:solidFill>
              <a:latin typeface="Calibri" panose="020F0502020204030204" pitchFamily="34" charset="0"/>
              <a:cs typeface="Calibri" panose="020F0502020204030204" pitchFamily="34" charset="0"/>
              <a:sym typeface="Avenir"/>
            </a:endParaRPr>
          </a:p>
          <a:p>
            <a:pPr marL="361950" lvl="0" indent="0" algn="l" rtl="0">
              <a:lnSpc>
                <a:spcPct val="100000"/>
              </a:lnSpc>
              <a:spcBef>
                <a:spcPts val="0"/>
              </a:spcBef>
              <a:spcAft>
                <a:spcPts val="0"/>
              </a:spcAft>
              <a:buClr>
                <a:srgbClr val="E43794"/>
              </a:buClr>
              <a:buSzPts val="1200"/>
              <a:buNone/>
            </a:pPr>
            <a:r>
              <a:rPr lang="en-GB" b="1" dirty="0">
                <a:solidFill>
                  <a:srgbClr val="D41A6A"/>
                </a:solidFill>
                <a:latin typeface="Calibri" panose="020F0502020204030204" pitchFamily="34" charset="0"/>
                <a:cs typeface="Calibri" panose="020F0502020204030204" pitchFamily="34" charset="0"/>
                <a:sym typeface="Avenir"/>
              </a:rPr>
              <a:t>2. Consideration</a:t>
            </a:r>
            <a:endParaRPr dirty="0">
              <a:solidFill>
                <a:srgbClr val="D41A6A"/>
              </a:solidFill>
              <a:latin typeface="Calibri" panose="020F0502020204030204" pitchFamily="34" charset="0"/>
              <a:cs typeface="Calibri" panose="020F0502020204030204" pitchFamily="34" charset="0"/>
            </a:endParaRP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The customer has been thinking about the visit </a:t>
            </a:r>
          </a:p>
          <a:p>
            <a:pPr marL="36195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sym typeface="Avenir"/>
              </a:rPr>
              <a:t>and they are considering it as a possible </a:t>
            </a:r>
            <a:r>
              <a:rPr lang="en-GB" dirty="0">
                <a:solidFill>
                  <a:schemeClr val="tx2">
                    <a:lumMod val="25000"/>
                  </a:schemeClr>
                </a:solidFill>
                <a:latin typeface="Calibri" panose="020F0502020204030204" pitchFamily="34" charset="0"/>
                <a:cs typeface="Calibri" panose="020F0502020204030204" pitchFamily="34" charset="0"/>
              </a:rPr>
              <a:t>way </a:t>
            </a:r>
            <a:r>
              <a:rPr lang="en-GB" dirty="0">
                <a:solidFill>
                  <a:schemeClr val="tx2">
                    <a:lumMod val="25000"/>
                  </a:schemeClr>
                </a:solidFill>
                <a:latin typeface="Calibri" panose="020F0502020204030204" pitchFamily="34" charset="0"/>
                <a:cs typeface="Calibri" panose="020F0502020204030204" pitchFamily="34" charset="0"/>
                <a:sym typeface="Avenir"/>
              </a:rPr>
              <a:t>to satisfy one of their needs. </a:t>
            </a:r>
            <a:endParaRPr b="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Diagram, schematic&#10;&#10;Description automatically generated">
            <a:extLst>
              <a:ext uri="{FF2B5EF4-FFF2-40B4-BE49-F238E27FC236}">
                <a16:creationId xmlns:a16="http://schemas.microsoft.com/office/drawing/2014/main" id="{317A1289-E65B-44FD-B0F2-BAA211D59BFE}"/>
              </a:ext>
            </a:extLst>
          </p:cNvPr>
          <p:cNvPicPr>
            <a:picLocks noChangeAspect="1"/>
          </p:cNvPicPr>
          <p:nvPr/>
        </p:nvPicPr>
        <p:blipFill rotWithShape="1">
          <a:blip r:embed="rId3"/>
          <a:srcRect t="22689" b="23955"/>
          <a:stretch/>
        </p:blipFill>
        <p:spPr>
          <a:xfrm>
            <a:off x="7245308" y="1489720"/>
            <a:ext cx="4571555" cy="3659148"/>
          </a:xfrm>
          <a:prstGeom prst="rect">
            <a:avLst/>
          </a:prstGeom>
        </p:spPr>
      </p:pic>
      <p:sp>
        <p:nvSpPr>
          <p:cNvPr id="4" name="TextBox 3">
            <a:extLst>
              <a:ext uri="{FF2B5EF4-FFF2-40B4-BE49-F238E27FC236}">
                <a16:creationId xmlns:a16="http://schemas.microsoft.com/office/drawing/2014/main" id="{D24591CC-A7BE-4770-9B9D-0D8F16ACEE82}"/>
              </a:ext>
            </a:extLst>
          </p:cNvPr>
          <p:cNvSpPr txBox="1"/>
          <p:nvPr/>
        </p:nvSpPr>
        <p:spPr>
          <a:xfrm>
            <a:off x="10339753" y="5542568"/>
            <a:ext cx="1852247" cy="230832"/>
          </a:xfrm>
          <a:prstGeom prst="rect">
            <a:avLst/>
          </a:prstGeom>
          <a:noFill/>
        </p:spPr>
        <p:txBody>
          <a:bodyPr wrap="square" rtlCol="0">
            <a:spAutoFit/>
          </a:bodyPr>
          <a:lstStyle/>
          <a:p>
            <a:r>
              <a:rPr lang="en-GB" sz="900" b="0" i="0" dirty="0">
                <a:solidFill>
                  <a:schemeClr val="bg2">
                    <a:lumMod val="75000"/>
                  </a:schemeClr>
                </a:solidFill>
                <a:effectLst/>
                <a:latin typeface="Avenir" panose="02000503020000020003"/>
                <a:hlinkClick r:id="rId4">
                  <a:extLst>
                    <a:ext uri="{A12FA001-AC4F-418D-AE19-62706E023703}">
                      <ahyp:hlinkClr xmlns:ahyp="http://schemas.microsoft.com/office/drawing/2018/hyperlinkcolor" val="tx"/>
                    </a:ext>
                  </a:extLst>
                </a:hlinkClick>
              </a:rPr>
              <a:t>Photo by Monstera</a:t>
            </a:r>
            <a:endParaRPr lang="en-GB" sz="900" dirty="0">
              <a:solidFill>
                <a:schemeClr val="bg2">
                  <a:lumMod val="75000"/>
                </a:schemeClr>
              </a:solidFill>
              <a:latin typeface="Avenir" panose="02000503020000020003"/>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4"/>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
        <p:nvSpPr>
          <p:cNvPr id="388" name="Google Shape;388;p34"/>
          <p:cNvSpPr txBox="1">
            <a:spLocks noGrp="1"/>
          </p:cNvSpPr>
          <p:nvPr>
            <p:ph type="body" idx="1"/>
          </p:nvPr>
        </p:nvSpPr>
        <p:spPr>
          <a:xfrm>
            <a:off x="399678"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dirty="0">
                <a:solidFill>
                  <a:schemeClr val="lt1"/>
                </a:solidFill>
              </a:rPr>
              <a:t>Exploring your customer journey </a:t>
            </a:r>
            <a:endParaRPr dirty="0"/>
          </a:p>
        </p:txBody>
      </p:sp>
      <p:sp>
        <p:nvSpPr>
          <p:cNvPr id="389" name="Google Shape;389;p34"/>
          <p:cNvSpPr txBox="1">
            <a:spLocks noGrp="1"/>
          </p:cNvSpPr>
          <p:nvPr>
            <p:ph type="body" idx="2"/>
          </p:nvPr>
        </p:nvSpPr>
        <p:spPr>
          <a:xfrm>
            <a:off x="189911" y="780918"/>
            <a:ext cx="11812177" cy="4108908"/>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3. Purchase</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The visitor has considered your offer and chosen to visit you. They have reached the point where they realize that </a:t>
            </a:r>
            <a:r>
              <a:rPr lang="en-GB" dirty="0">
                <a:solidFill>
                  <a:schemeClr val="tx2">
                    <a:lumMod val="25000"/>
                  </a:schemeClr>
                </a:solidFill>
                <a:latin typeface="Calibri" panose="020F0502020204030204" pitchFamily="34" charset="0"/>
                <a:cs typeface="Calibri" panose="020F0502020204030204" pitchFamily="34" charset="0"/>
              </a:rPr>
              <a:t>you are offering the </a:t>
            </a:r>
            <a:r>
              <a:rPr lang="en-GB" sz="2400" dirty="0">
                <a:solidFill>
                  <a:schemeClr val="tx2">
                    <a:lumMod val="25000"/>
                  </a:schemeClr>
                </a:solidFill>
                <a:latin typeface="Calibri" panose="020F0502020204030204" pitchFamily="34" charset="0"/>
                <a:cs typeface="Calibri" panose="020F0502020204030204" pitchFamily="34" charset="0"/>
                <a:sym typeface="Avenir"/>
              </a:rPr>
              <a:t>ideal product to satisfy their needs. </a:t>
            </a:r>
          </a:p>
          <a:p>
            <a:pPr marL="457200" lvl="0" indent="0" algn="l" rtl="0">
              <a:lnSpc>
                <a:spcPct val="100000"/>
              </a:lnSpc>
              <a:spcBef>
                <a:spcPts val="0"/>
              </a:spcBef>
              <a:spcAft>
                <a:spcPts val="0"/>
              </a:spcAft>
              <a:buClr>
                <a:schemeClr val="dk1"/>
              </a:buClr>
              <a:buSzPts val="1100"/>
              <a:buFont typeface="Arial"/>
              <a:buNone/>
            </a:pPr>
            <a:endParaRPr lang="en-GB" sz="1200"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0" algn="l" rtl="0">
              <a:lnSpc>
                <a:spcPct val="100000"/>
              </a:lnSpc>
              <a:spcBef>
                <a:spcPts val="0"/>
              </a:spcBef>
              <a:spcAft>
                <a:spcPts val="0"/>
              </a:spcAft>
              <a:buClr>
                <a:schemeClr val="dk1"/>
              </a:buClr>
              <a:buSzPts val="1100"/>
              <a:buFont typeface="Arial"/>
              <a:buNone/>
            </a:pPr>
            <a:endParaRPr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4. Retention</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If the visit has satisfied their expectations, they will talk positively about it with their friends, family and colleagues. During this stage you need to have a way to retain and engage the visitor in order to hold a place in their mind.</a:t>
            </a:r>
          </a:p>
          <a:p>
            <a:pPr marL="457200" lvl="0" indent="0" algn="l" rtl="0">
              <a:lnSpc>
                <a:spcPct val="100000"/>
              </a:lnSpc>
              <a:spcBef>
                <a:spcPts val="0"/>
              </a:spcBef>
              <a:spcAft>
                <a:spcPts val="0"/>
              </a:spcAft>
              <a:buClr>
                <a:schemeClr val="dk1"/>
              </a:buClr>
              <a:buSzPts val="1100"/>
              <a:buFont typeface="Arial"/>
              <a:buNone/>
            </a:pPr>
            <a:endParaRPr lang="en-GB" sz="1200"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0" algn="l" rtl="0">
              <a:lnSpc>
                <a:spcPct val="100000"/>
              </a:lnSpc>
              <a:spcBef>
                <a:spcPts val="0"/>
              </a:spcBef>
              <a:spcAft>
                <a:spcPts val="0"/>
              </a:spcAft>
              <a:buClr>
                <a:schemeClr val="dk1"/>
              </a:buClr>
              <a:buSzPts val="1100"/>
              <a:buFont typeface="Arial"/>
              <a:buNone/>
            </a:pPr>
            <a:endParaRPr sz="1200" dirty="0">
              <a:solidFill>
                <a:schemeClr val="hlink"/>
              </a:solidFill>
              <a:latin typeface="Calibri" panose="020F0502020204030204" pitchFamily="34" charset="0"/>
              <a:cs typeface="Calibri" panose="020F0502020204030204" pitchFamily="34" charset="0"/>
              <a:sym typeface="Avenir"/>
            </a:endParaRPr>
          </a:p>
          <a:p>
            <a:pPr marL="152400" lvl="0" indent="0" algn="l" rtl="0">
              <a:lnSpc>
                <a:spcPct val="100000"/>
              </a:lnSpc>
              <a:spcBef>
                <a:spcPts val="0"/>
              </a:spcBef>
              <a:spcAft>
                <a:spcPts val="0"/>
              </a:spcAft>
              <a:buClr>
                <a:srgbClr val="E43794"/>
              </a:buClr>
              <a:buSzPts val="1200"/>
              <a:buNone/>
            </a:pPr>
            <a:r>
              <a:rPr lang="en-GB" sz="2400" b="1" dirty="0">
                <a:solidFill>
                  <a:srgbClr val="D41A6A"/>
                </a:solidFill>
                <a:latin typeface="Calibri" panose="020F0502020204030204" pitchFamily="34" charset="0"/>
                <a:cs typeface="Calibri" panose="020F0502020204030204" pitchFamily="34" charset="0"/>
                <a:sym typeface="Avenir"/>
              </a:rPr>
              <a:t>					5. Advocacy</a:t>
            </a:r>
            <a:endParaRPr b="1" dirty="0">
              <a:solidFill>
                <a:srgbClr val="D41A6A"/>
              </a:solidFill>
              <a:latin typeface="Calibri" panose="020F0502020204030204" pitchFamily="34" charset="0"/>
              <a:cs typeface="Calibri" panose="020F0502020204030204" pitchFamily="34" charset="0"/>
            </a:endParaRP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Once the visitor understands that you share their </a:t>
            </a:r>
          </a:p>
          <a:p>
            <a:pPr marL="45720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rPr>
              <a:t>					interests</a:t>
            </a:r>
            <a:r>
              <a:rPr lang="en-GB" sz="2400" dirty="0">
                <a:solidFill>
                  <a:schemeClr val="tx2">
                    <a:lumMod val="25000"/>
                  </a:schemeClr>
                </a:solidFill>
                <a:latin typeface="Calibri" panose="020F0502020204030204" pitchFamily="34" charset="0"/>
                <a:cs typeface="Calibri" panose="020F0502020204030204" pitchFamily="34" charset="0"/>
                <a:sym typeface="Avenir"/>
              </a:rPr>
              <a:t>, and values they will become a real </a:t>
            </a: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ambassador and advocate, spreading positive </a:t>
            </a:r>
          </a:p>
          <a:p>
            <a:pPr marL="457200" lvl="0" indent="0" algn="l" rtl="0">
              <a:lnSpc>
                <a:spcPct val="100000"/>
              </a:lnSpc>
              <a:spcBef>
                <a:spcPts val="0"/>
              </a:spcBef>
              <a:spcAft>
                <a:spcPts val="0"/>
              </a:spcAft>
              <a:buClr>
                <a:schemeClr val="dk1"/>
              </a:buClr>
              <a:buSzPts val="1100"/>
              <a:buFont typeface="Arial"/>
              <a:buNone/>
            </a:pPr>
            <a:r>
              <a:rPr lang="en-GB" sz="2400" dirty="0">
                <a:solidFill>
                  <a:schemeClr val="tx2">
                    <a:lumMod val="25000"/>
                  </a:schemeClr>
                </a:solidFill>
                <a:latin typeface="Calibri" panose="020F0502020204030204" pitchFamily="34" charset="0"/>
                <a:cs typeface="Calibri" panose="020F0502020204030204" pitchFamily="34" charset="0"/>
                <a:sym typeface="Avenir"/>
              </a:rPr>
              <a:t>					messages </a:t>
            </a:r>
            <a:r>
              <a:rPr lang="en-GB" dirty="0">
                <a:solidFill>
                  <a:schemeClr val="tx2">
                    <a:lumMod val="25000"/>
                  </a:schemeClr>
                </a:solidFill>
                <a:latin typeface="Calibri" panose="020F0502020204030204" pitchFamily="34" charset="0"/>
                <a:cs typeface="Calibri" panose="020F0502020204030204" pitchFamily="34" charset="0"/>
                <a:sym typeface="Avenir"/>
              </a:rPr>
              <a:t>to their networks with no advertising spend</a:t>
            </a:r>
          </a:p>
          <a:p>
            <a:pPr marL="457200" lvl="0" indent="0" algn="l" rtl="0">
              <a:lnSpc>
                <a:spcPct val="100000"/>
              </a:lnSpc>
              <a:spcBef>
                <a:spcPts val="0"/>
              </a:spcBef>
              <a:spcAft>
                <a:spcPts val="0"/>
              </a:spcAft>
              <a:buClr>
                <a:schemeClr val="dk1"/>
              </a:buClr>
              <a:buSzPts val="1100"/>
              <a:buFont typeface="Arial"/>
              <a:buNone/>
            </a:pPr>
            <a:r>
              <a:rPr lang="en-GB" dirty="0">
                <a:solidFill>
                  <a:schemeClr val="tx2">
                    <a:lumMod val="25000"/>
                  </a:schemeClr>
                </a:solidFill>
                <a:latin typeface="Calibri" panose="020F0502020204030204" pitchFamily="34" charset="0"/>
                <a:cs typeface="Calibri" panose="020F0502020204030204" pitchFamily="34" charset="0"/>
              </a:rPr>
              <a:t>					</a:t>
            </a:r>
            <a:r>
              <a:rPr lang="en-GB" dirty="0">
                <a:solidFill>
                  <a:schemeClr val="tx2">
                    <a:lumMod val="25000"/>
                  </a:schemeClr>
                </a:solidFill>
                <a:latin typeface="Calibri" panose="020F0502020204030204" pitchFamily="34" charset="0"/>
                <a:cs typeface="Calibri" panose="020F0502020204030204" pitchFamily="34" charset="0"/>
                <a:sym typeface="Avenir"/>
              </a:rPr>
              <a:t>required</a:t>
            </a:r>
            <a:r>
              <a:rPr lang="en-GB" sz="2400" dirty="0">
                <a:solidFill>
                  <a:schemeClr val="tx2">
                    <a:lumMod val="25000"/>
                  </a:schemeClr>
                </a:solidFill>
                <a:latin typeface="Calibri" panose="020F0502020204030204" pitchFamily="34" charset="0"/>
                <a:cs typeface="Calibri" panose="020F0502020204030204" pitchFamily="34" charset="0"/>
                <a:sym typeface="Avenir"/>
              </a:rPr>
              <a:t>.</a:t>
            </a:r>
            <a:endParaRPr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3" name="Picture 2" descr="A person taking a selfie&#10;&#10;Description automatically generated with low confidence">
            <a:extLst>
              <a:ext uri="{FF2B5EF4-FFF2-40B4-BE49-F238E27FC236}">
                <a16:creationId xmlns:a16="http://schemas.microsoft.com/office/drawing/2014/main" id="{4C652EB9-4869-4B70-A12D-C62CCF17449F}"/>
              </a:ext>
            </a:extLst>
          </p:cNvPr>
          <p:cNvPicPr>
            <a:picLocks noChangeAspect="1"/>
          </p:cNvPicPr>
          <p:nvPr/>
        </p:nvPicPr>
        <p:blipFill rotWithShape="1">
          <a:blip r:embed="rId3"/>
          <a:srcRect b="11894"/>
          <a:stretch/>
        </p:blipFill>
        <p:spPr>
          <a:xfrm>
            <a:off x="714102" y="4061398"/>
            <a:ext cx="3486771" cy="2957376"/>
          </a:xfrm>
          <a:prstGeom prst="rect">
            <a:avLst/>
          </a:prstGeom>
        </p:spPr>
      </p:pic>
      <p:sp>
        <p:nvSpPr>
          <p:cNvPr id="4" name="TextBox 3">
            <a:extLst>
              <a:ext uri="{FF2B5EF4-FFF2-40B4-BE49-F238E27FC236}">
                <a16:creationId xmlns:a16="http://schemas.microsoft.com/office/drawing/2014/main" id="{4F9AAD3F-96B6-429F-808B-BBC9C9E700F4}"/>
              </a:ext>
            </a:extLst>
          </p:cNvPr>
          <p:cNvSpPr txBox="1"/>
          <p:nvPr/>
        </p:nvSpPr>
        <p:spPr>
          <a:xfrm>
            <a:off x="4419739" y="6642556"/>
            <a:ext cx="5060882" cy="215444"/>
          </a:xfrm>
          <a:prstGeom prst="rect">
            <a:avLst/>
          </a:prstGeom>
          <a:noFill/>
        </p:spPr>
        <p:txBody>
          <a:bodyPr wrap="square" rtlCol="0">
            <a:spAutoFit/>
          </a:bodyPr>
          <a:lstStyle/>
          <a:p>
            <a:r>
              <a:rPr lang="en-GB" sz="800" b="0" i="0" dirty="0">
                <a:solidFill>
                  <a:schemeClr val="tx2">
                    <a:lumMod val="50000"/>
                  </a:schemeClr>
                </a:solidFill>
                <a:effectLst/>
                <a:latin typeface="+mj-lt"/>
              </a:rPr>
              <a:t>Photo by </a:t>
            </a:r>
            <a:r>
              <a:rPr lang="en-GB" sz="800" b="0" i="0" dirty="0" err="1">
                <a:solidFill>
                  <a:schemeClr val="tx2">
                    <a:lumMod val="50000"/>
                  </a:schemeClr>
                </a:solidFill>
                <a:effectLst/>
                <a:latin typeface="+mj-lt"/>
              </a:rPr>
              <a:t>cottonbro</a:t>
            </a:r>
            <a:r>
              <a:rPr lang="en-GB" sz="800" b="0" i="0" dirty="0">
                <a:solidFill>
                  <a:schemeClr val="tx2">
                    <a:lumMod val="50000"/>
                  </a:schemeClr>
                </a:solidFill>
                <a:effectLst/>
                <a:latin typeface="+mj-lt"/>
              </a:rPr>
              <a:t>: https://www.pexels.com/photo/people-using-a-smartphone-5081918/</a:t>
            </a:r>
            <a:endParaRPr lang="en-GB" sz="800" dirty="0">
              <a:solidFill>
                <a:schemeClr val="tx2">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35"/>
          <p:cNvSpPr txBox="1"/>
          <p:nvPr/>
        </p:nvSpPr>
        <p:spPr>
          <a:xfrm>
            <a:off x="674237" y="914400"/>
            <a:ext cx="3657600" cy="288757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None/>
            </a:pPr>
            <a:r>
              <a:rPr lang="en-GB" sz="4800" dirty="0">
                <a:solidFill>
                  <a:srgbClr val="FFFFFF"/>
                </a:solidFill>
                <a:latin typeface="Calibri"/>
                <a:ea typeface="Calibri"/>
                <a:cs typeface="Calibri"/>
                <a:sym typeface="Calibri"/>
              </a:rPr>
              <a:t>Exercise 2 – Using the empathy map to focus on your visitor experience</a:t>
            </a:r>
            <a:endParaRPr sz="4800" dirty="0">
              <a:solidFill>
                <a:srgbClr val="FFFFFF"/>
              </a:solidFill>
              <a:latin typeface="Calibri"/>
              <a:ea typeface="Calibri"/>
              <a:cs typeface="Calibri"/>
              <a:sym typeface="Calibri"/>
            </a:endParaRPr>
          </a:p>
        </p:txBody>
      </p:sp>
      <p:sp>
        <p:nvSpPr>
          <p:cNvPr id="396" name="Google Shape;396;p35"/>
          <p:cNvSpPr txBox="1">
            <a:spLocks noGrp="1"/>
          </p:cNvSpPr>
          <p:nvPr>
            <p:ph type="sldNum" idx="12"/>
          </p:nvPr>
        </p:nvSpPr>
        <p:spPr>
          <a:xfrm>
            <a:off x="9991022" y="6356350"/>
            <a:ext cx="1362777"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solidFill>
                  <a:srgbClr val="595959"/>
                </a:solidFill>
              </a:rPr>
              <a:t>39</a:t>
            </a:fld>
            <a:endParaRPr>
              <a:solidFill>
                <a:srgbClr val="595959"/>
              </a:solidFill>
            </a:endParaRPr>
          </a:p>
        </p:txBody>
      </p:sp>
      <p:sp>
        <p:nvSpPr>
          <p:cNvPr id="398" name="Google Shape;398;p35"/>
          <p:cNvSpPr txBox="1"/>
          <p:nvPr/>
        </p:nvSpPr>
        <p:spPr>
          <a:xfrm>
            <a:off x="457200" y="1314507"/>
            <a:ext cx="2973936" cy="39087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GB" sz="1000" dirty="0">
              <a:solidFill>
                <a:schemeClr val="tx1">
                  <a:lumMod val="75000"/>
                  <a:lumOff val="25000"/>
                </a:schemeClr>
              </a:solidFill>
              <a:latin typeface="Avenir"/>
              <a:sym typeface="Avenir"/>
            </a:endParaRPr>
          </a:p>
          <a:p>
            <a:pPr marL="0" marR="0" lvl="0" indent="0" algn="ctr" rtl="0">
              <a:spcBef>
                <a:spcPts val="0"/>
              </a:spcBef>
              <a:spcAft>
                <a:spcPts val="0"/>
              </a:spcAft>
              <a:buNone/>
            </a:pPr>
            <a:endParaRPr lang="en-GB" sz="1200" dirty="0">
              <a:solidFill>
                <a:schemeClr val="tx1">
                  <a:lumMod val="75000"/>
                  <a:lumOff val="25000"/>
                </a:schemeClr>
              </a:solidFill>
              <a:latin typeface="Avenir"/>
              <a:sym typeface="Avenir"/>
            </a:endParaRPr>
          </a:p>
          <a:p>
            <a:pPr marL="0" marR="0" lvl="0" indent="0" algn="ctr" rtl="0">
              <a:spcBef>
                <a:spcPts val="0"/>
              </a:spcBef>
              <a:spcAft>
                <a:spcPts val="0"/>
              </a:spcAft>
              <a:buNone/>
            </a:pPr>
            <a:r>
              <a:rPr lang="en-GB" sz="2400" dirty="0">
                <a:solidFill>
                  <a:schemeClr val="tx1">
                    <a:lumMod val="75000"/>
                    <a:lumOff val="25000"/>
                  </a:schemeClr>
                </a:solidFill>
                <a:latin typeface="Avenir"/>
                <a:sym typeface="Avenir"/>
              </a:rPr>
              <a:t>There are lots of different customer journey maps out there – start your own with post its</a:t>
            </a:r>
          </a:p>
          <a:p>
            <a:pPr marL="0" marR="0" lvl="0" indent="0" algn="ctr" rtl="0">
              <a:spcBef>
                <a:spcPts val="0"/>
              </a:spcBef>
              <a:spcAft>
                <a:spcPts val="0"/>
              </a:spcAft>
              <a:buNone/>
            </a:pPr>
            <a:endParaRPr lang="en-GB" sz="2400" dirty="0">
              <a:solidFill>
                <a:srgbClr val="E43794"/>
              </a:solidFill>
              <a:latin typeface="Avenir"/>
              <a:sym typeface="Avenir"/>
            </a:endParaRPr>
          </a:p>
          <a:p>
            <a:pPr marL="0" marR="0" lvl="0" indent="0" algn="ctr" rtl="0">
              <a:spcBef>
                <a:spcPts val="0"/>
              </a:spcBef>
              <a:spcAft>
                <a:spcPts val="0"/>
              </a:spcAft>
              <a:buNone/>
            </a:pPr>
            <a:endParaRPr lang="en-GB" sz="1000" dirty="0">
              <a:solidFill>
                <a:srgbClr val="E43794"/>
              </a:solidFill>
              <a:latin typeface="Avenir"/>
              <a:sym typeface="Avenir"/>
            </a:endParaRPr>
          </a:p>
          <a:p>
            <a:pPr marL="0" marR="0" lvl="0" indent="0" algn="ctr" rtl="0">
              <a:spcBef>
                <a:spcPts val="0"/>
              </a:spcBef>
              <a:spcAft>
                <a:spcPts val="0"/>
              </a:spcAft>
              <a:buNone/>
            </a:pPr>
            <a:r>
              <a:rPr lang="en-GB" sz="2400" dirty="0">
                <a:solidFill>
                  <a:srgbClr val="FE00BB"/>
                </a:solidFill>
                <a:latin typeface="Avenir"/>
                <a:ea typeface="Avenir"/>
                <a:cs typeface="Avenir"/>
                <a:sym typeface="Avenir"/>
                <a:hlinkClick r:id="rId3">
                  <a:extLst>
                    <a:ext uri="{A12FA001-AC4F-418D-AE19-62706E023703}">
                      <ahyp:hlinkClr xmlns:ahyp="http://schemas.microsoft.com/office/drawing/2018/hyperlinkcolor" val="tx"/>
                    </a:ext>
                  </a:extLst>
                </a:hlinkClick>
              </a:rPr>
              <a:t>Free pdf </a:t>
            </a:r>
            <a:r>
              <a:rPr lang="en-GB" sz="2400"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Journey Mapping for Arts Organisations</a:t>
            </a:r>
            <a:r>
              <a:rPr lang="en-GB" sz="2400" dirty="0">
                <a:solidFill>
                  <a:srgbClr val="E43794"/>
                </a:solidFill>
                <a:latin typeface="Avenir"/>
                <a:ea typeface="Avenir"/>
                <a:cs typeface="Avenir"/>
                <a:sym typeface="Avenir"/>
              </a:rPr>
              <a:t> </a:t>
            </a:r>
          </a:p>
        </p:txBody>
      </p:sp>
      <p:pic>
        <p:nvPicPr>
          <p:cNvPr id="399" name="Google Shape;399;p35"/>
          <p:cNvPicPr preferRelativeResize="0"/>
          <p:nvPr/>
        </p:nvPicPr>
        <p:blipFill rotWithShape="1">
          <a:blip r:embed="rId4">
            <a:alphaModFix/>
          </a:blip>
          <a:srcRect/>
          <a:stretch/>
        </p:blipFill>
        <p:spPr>
          <a:xfrm>
            <a:off x="4511673" y="713408"/>
            <a:ext cx="6842126" cy="5990047"/>
          </a:xfrm>
          <a:prstGeom prst="rect">
            <a:avLst/>
          </a:prstGeom>
          <a:noFill/>
          <a:ln>
            <a:noFill/>
          </a:ln>
        </p:spPr>
      </p:pic>
      <p:sp>
        <p:nvSpPr>
          <p:cNvPr id="4" name="TextBox 3">
            <a:extLst>
              <a:ext uri="{FF2B5EF4-FFF2-40B4-BE49-F238E27FC236}">
                <a16:creationId xmlns:a16="http://schemas.microsoft.com/office/drawing/2014/main" id="{5C4F8A9B-A5F7-413D-ABA0-CBAB2EB84215}"/>
              </a:ext>
            </a:extLst>
          </p:cNvPr>
          <p:cNvSpPr txBox="1"/>
          <p:nvPr/>
        </p:nvSpPr>
        <p:spPr>
          <a:xfrm>
            <a:off x="457200" y="0"/>
            <a:ext cx="10465358" cy="646331"/>
          </a:xfrm>
          <a:prstGeom prst="rect">
            <a:avLst/>
          </a:prstGeom>
          <a:noFill/>
        </p:spPr>
        <p:txBody>
          <a:bodyPr wrap="square" rtlCol="0">
            <a:spAutoFit/>
          </a:bodyPr>
          <a:lstStyle/>
          <a:p>
            <a:r>
              <a:rPr lang="en-GB" sz="3600" dirty="0">
                <a:solidFill>
                  <a:schemeClr val="bg1"/>
                </a:solidFill>
              </a:rPr>
              <a:t>Exercise 3 – </a:t>
            </a:r>
            <a:r>
              <a:rPr lang="en-GB" sz="3200" dirty="0">
                <a:solidFill>
                  <a:schemeClr val="bg1"/>
                </a:solidFill>
              </a:rPr>
              <a:t>Mapping the Customer Journey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7968936" y="2766283"/>
            <a:ext cx="3350570" cy="445340"/>
          </a:xfrm>
        </p:spPr>
        <p:txBody>
          <a:bodyPr/>
          <a:lstStyle/>
          <a:p>
            <a:r>
              <a:rPr lang="en-US" sz="2800" dirty="0">
                <a:solidFill>
                  <a:schemeClr val="bg1"/>
                </a:solidFill>
              </a:rPr>
              <a:t>Andrew McIntyre</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endParaRPr lang="sl-SI" dirty="0"/>
          </a:p>
          <a:p>
            <a:endParaRPr lang="en-US" dirty="0"/>
          </a:p>
        </p:txBody>
      </p:sp>
      <p:sp>
        <p:nvSpPr>
          <p:cNvPr id="7" name="Google Shape;147;p6">
            <a:extLst>
              <a:ext uri="{FF2B5EF4-FFF2-40B4-BE49-F238E27FC236}">
                <a16:creationId xmlns:a16="http://schemas.microsoft.com/office/drawing/2014/main" id="{2C5A21AA-40B4-5033-FC96-973B0FFB6231}"/>
              </a:ext>
            </a:extLst>
          </p:cNvPr>
          <p:cNvSpPr txBox="1"/>
          <p:nvPr/>
        </p:nvSpPr>
        <p:spPr>
          <a:xfrm>
            <a:off x="3019568" y="286177"/>
            <a:ext cx="7742217" cy="209284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800" b="1" i="1" dirty="0">
                <a:solidFill>
                  <a:schemeClr val="tx1">
                    <a:lumMod val="65000"/>
                    <a:lumOff val="35000"/>
                  </a:schemeClr>
                </a:solidFill>
                <a:latin typeface="Avenir"/>
                <a:ea typeface="Avenir"/>
                <a:cs typeface="Avenir"/>
                <a:sym typeface="Avenir"/>
              </a:rPr>
              <a:t>“The organisations best placed to succeed are those that are unequivocally Vision-led and relentlessly Audience-focused.</a:t>
            </a:r>
          </a:p>
          <a:p>
            <a:pPr marL="0" marR="0" lvl="0" indent="0" algn="r" rtl="0">
              <a:spcBef>
                <a:spcPts val="0"/>
              </a:spcBef>
              <a:spcAft>
                <a:spcPts val="0"/>
              </a:spcAft>
              <a:buNone/>
            </a:pPr>
            <a:r>
              <a:rPr lang="en-GB" sz="2800" b="1" i="1" dirty="0">
                <a:solidFill>
                  <a:schemeClr val="tx1">
                    <a:lumMod val="65000"/>
                    <a:lumOff val="35000"/>
                  </a:schemeClr>
                </a:solidFill>
                <a:latin typeface="Avenir"/>
                <a:sym typeface="Avenir"/>
              </a:rPr>
              <a:t>It’s the secret sauce for success”</a:t>
            </a:r>
            <a:endParaRPr b="1" dirty="0">
              <a:solidFill>
                <a:schemeClr val="tx1">
                  <a:lumMod val="65000"/>
                  <a:lumOff val="35000"/>
                </a:schemeClr>
              </a:solidFill>
            </a:endParaRPr>
          </a:p>
          <a:p>
            <a:pPr marL="0" marR="0" lvl="0" indent="0" algn="l" rtl="0">
              <a:spcBef>
                <a:spcPts val="0"/>
              </a:spcBef>
              <a:spcAft>
                <a:spcPts val="0"/>
              </a:spcAft>
              <a:buNone/>
            </a:pPr>
            <a:endParaRPr sz="1800" dirty="0">
              <a:solidFill>
                <a:schemeClr val="tx1">
                  <a:lumMod val="65000"/>
                  <a:lumOff val="35000"/>
                </a:schemeClr>
              </a:solidFill>
              <a:latin typeface="Calibri"/>
              <a:ea typeface="Calibri"/>
              <a:cs typeface="Calibri"/>
              <a:sym typeface="Calibri"/>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lendar&#10;&#10;Description automatically generated">
            <a:extLst>
              <a:ext uri="{FF2B5EF4-FFF2-40B4-BE49-F238E27FC236}">
                <a16:creationId xmlns:a16="http://schemas.microsoft.com/office/drawing/2014/main" id="{2E8C59B1-F381-4F75-A866-1638B28FA035}"/>
              </a:ext>
            </a:extLst>
          </p:cNvPr>
          <p:cNvPicPr>
            <a:picLocks noGrp="1" noChangeAspect="1"/>
          </p:cNvPicPr>
          <p:nvPr>
            <p:ph type="pic" idx="2"/>
          </p:nvPr>
        </p:nvPicPr>
        <p:blipFill>
          <a:blip r:embed="rId2"/>
          <a:srcRect t="15434" b="15434"/>
          <a:stretch>
            <a:fillRect/>
          </a:stretch>
        </p:blipFill>
        <p:spPr>
          <a:xfrm>
            <a:off x="7079051" y="3028281"/>
            <a:ext cx="3691822" cy="3829719"/>
          </a:xfrm>
        </p:spPr>
      </p:pic>
      <p:sp>
        <p:nvSpPr>
          <p:cNvPr id="7" name="Text Placeholder 6">
            <a:extLst>
              <a:ext uri="{FF2B5EF4-FFF2-40B4-BE49-F238E27FC236}">
                <a16:creationId xmlns:a16="http://schemas.microsoft.com/office/drawing/2014/main" id="{256BB966-D6B0-4AD2-85DD-84045D07E3D0}"/>
              </a:ext>
            </a:extLst>
          </p:cNvPr>
          <p:cNvSpPr>
            <a:spLocks noGrp="1"/>
          </p:cNvSpPr>
          <p:nvPr>
            <p:ph type="body" idx="3"/>
          </p:nvPr>
        </p:nvSpPr>
        <p:spPr>
          <a:xfrm>
            <a:off x="168042" y="742599"/>
            <a:ext cx="6135329" cy="4108908"/>
          </a:xfrm>
        </p:spPr>
        <p:txBody>
          <a:bodyPr/>
          <a:lstStyle/>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   </a:t>
            </a:r>
            <a:r>
              <a:rPr lang="en-GB" dirty="0">
                <a:solidFill>
                  <a:schemeClr val="tx2">
                    <a:lumMod val="25000"/>
                  </a:schemeClr>
                </a:solidFill>
                <a:latin typeface="Calibri" panose="020F0502020204030204" pitchFamily="34" charset="0"/>
                <a:cs typeface="Calibri" panose="020F0502020204030204" pitchFamily="34" charset="0"/>
              </a:rPr>
              <a:t>The empathy map, customer persona and customer journey map are all about making it easier for you to experiment, find the right digital tool and design an exciting new experience for the visitor group that is important to you. </a:t>
            </a:r>
          </a:p>
          <a:p>
            <a:endParaRPr lang="en-GB" dirty="0">
              <a:solidFill>
                <a:schemeClr val="tx2">
                  <a:lumMod val="25000"/>
                </a:schemeClr>
              </a:solidFill>
              <a:latin typeface="Calibri" panose="020F0502020204030204" pitchFamily="34" charset="0"/>
              <a:cs typeface="Calibri" panose="020F0502020204030204" pitchFamily="34" charset="0"/>
            </a:endParaRPr>
          </a:p>
          <a:p>
            <a:r>
              <a:rPr lang="en-GB" dirty="0">
                <a:solidFill>
                  <a:schemeClr val="tx2">
                    <a:lumMod val="25000"/>
                  </a:schemeClr>
                </a:solidFill>
                <a:latin typeface="Calibri" panose="020F0502020204030204" pitchFamily="34" charset="0"/>
                <a:cs typeface="Calibri" panose="020F0502020204030204" pitchFamily="34" charset="0"/>
              </a:rPr>
              <a:t>   These tools are also the basis for tapping into the digital potential for communicating &amp; marketing to new audiences &amp; we will spotlight your marketing &amp; communications strategy in module 5.</a:t>
            </a:r>
          </a:p>
          <a:p>
            <a:endParaRPr lang="en-GB"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D7D80B20-D1E4-4FEE-86A1-1A7C36CE3C0E}"/>
              </a:ext>
            </a:extLst>
          </p:cNvPr>
          <p:cNvSpPr>
            <a:spLocks noGrp="1"/>
          </p:cNvSpPr>
          <p:nvPr>
            <p:ph type="sldNum" idx="4294967295"/>
          </p:nvPr>
        </p:nvSpPr>
        <p:spPr>
          <a:xfrm>
            <a:off x="7889875" y="6561138"/>
            <a:ext cx="4302125" cy="228600"/>
          </a:xfrm>
        </p:spPr>
        <p:txBody>
          <a:bodyPr/>
          <a:lstStyle/>
          <a:p>
            <a:pPr marL="0" lvl="0" indent="0" algn="r" rtl="0">
              <a:spcBef>
                <a:spcPts val="0"/>
              </a:spcBef>
              <a:spcAft>
                <a:spcPts val="0"/>
              </a:spcAft>
              <a:buNone/>
            </a:pPr>
            <a:fld id="{00000000-1234-1234-1234-123412341234}" type="slidenum">
              <a:rPr lang="en-GB" smtClean="0"/>
              <a:t>40</a:t>
            </a:fld>
            <a:endParaRPr lang="en-GB"/>
          </a:p>
        </p:txBody>
      </p:sp>
      <p:sp>
        <p:nvSpPr>
          <p:cNvPr id="12" name="TextBox 11">
            <a:extLst>
              <a:ext uri="{FF2B5EF4-FFF2-40B4-BE49-F238E27FC236}">
                <a16:creationId xmlns:a16="http://schemas.microsoft.com/office/drawing/2014/main" id="{DBBE9A9D-E1DB-413D-A3AD-41BECA62F8D2}"/>
              </a:ext>
            </a:extLst>
          </p:cNvPr>
          <p:cNvSpPr txBox="1"/>
          <p:nvPr/>
        </p:nvSpPr>
        <p:spPr>
          <a:xfrm>
            <a:off x="10934398" y="6053307"/>
            <a:ext cx="1122135" cy="507831"/>
          </a:xfrm>
          <a:prstGeom prst="rect">
            <a:avLst/>
          </a:prstGeom>
          <a:noFill/>
        </p:spPr>
        <p:txBody>
          <a:bodyPr wrap="square" rtlCol="0">
            <a:spAutoFit/>
          </a:bodyPr>
          <a:lstStyle/>
          <a:p>
            <a:r>
              <a:rPr lang="en-GB" sz="900" b="0" i="0" dirty="0">
                <a:solidFill>
                  <a:schemeClr val="bg1"/>
                </a:solidFill>
                <a:effectLst/>
                <a:latin typeface="+mn-lt"/>
              </a:rPr>
              <a:t>Photo by </a:t>
            </a:r>
            <a:r>
              <a:rPr lang="en-GB" sz="900" b="1" i="0" u="none" strike="noStrike" dirty="0">
                <a:solidFill>
                  <a:schemeClr val="bg1"/>
                </a:solidFill>
                <a:effectLst/>
                <a:latin typeface="+mn-lt"/>
                <a:hlinkClick r:id="rId3">
                  <a:extLst>
                    <a:ext uri="{A12FA001-AC4F-418D-AE19-62706E023703}">
                      <ahyp:hlinkClr xmlns:ahyp="http://schemas.microsoft.com/office/drawing/2018/hyperlinkcolor" val="tx"/>
                    </a:ext>
                  </a:extLst>
                </a:hlinkClick>
              </a:rPr>
              <a:t>Polina Zimmerman</a:t>
            </a:r>
            <a:r>
              <a:rPr lang="en-GB" sz="900" b="0" i="0" dirty="0">
                <a:solidFill>
                  <a:schemeClr val="bg1"/>
                </a:solidFill>
                <a:effectLst/>
                <a:latin typeface="+mn-lt"/>
              </a:rPr>
              <a:t> from </a:t>
            </a:r>
            <a:r>
              <a:rPr lang="en-GB" sz="900" b="1" i="0" u="none" strike="noStrike" dirty="0" err="1">
                <a:solidFill>
                  <a:schemeClr val="bg1"/>
                </a:solidFill>
                <a:effectLst/>
                <a:latin typeface="+mn-lt"/>
                <a:hlinkClick r:id="rId4">
                  <a:extLst>
                    <a:ext uri="{A12FA001-AC4F-418D-AE19-62706E023703}">
                      <ahyp:hlinkClr xmlns:ahyp="http://schemas.microsoft.com/office/drawing/2018/hyperlinkcolor" val="tx"/>
                    </a:ext>
                  </a:extLst>
                </a:hlinkClick>
              </a:rPr>
              <a:t>Pexels</a:t>
            </a:r>
            <a:endParaRPr lang="en-GB" sz="900" dirty="0">
              <a:solidFill>
                <a:schemeClr val="bg1"/>
              </a:solidFill>
              <a:latin typeface="+mn-lt"/>
            </a:endParaRPr>
          </a:p>
        </p:txBody>
      </p:sp>
    </p:spTree>
    <p:extLst>
      <p:ext uri="{BB962C8B-B14F-4D97-AF65-F5344CB8AC3E}">
        <p14:creationId xmlns:p14="http://schemas.microsoft.com/office/powerpoint/2010/main" val="3259907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en-GB" sz="3600" b="1" dirty="0">
                <a:solidFill>
                  <a:srgbClr val="E52B7B"/>
                </a:solidFill>
              </a:rPr>
              <a:t>04 Case Studies and Resources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74426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01909" y="140190"/>
            <a:ext cx="3920479" cy="708318"/>
          </a:xfrm>
        </p:spPr>
        <p:txBody>
          <a:bodyPr/>
          <a:lstStyle/>
          <a:p>
            <a:pPr algn="l"/>
            <a:r>
              <a:rPr lang="en-GB" dirty="0"/>
              <a:t>Get Inspired…</a:t>
            </a:r>
          </a:p>
        </p:txBody>
      </p:sp>
      <p:sp>
        <p:nvSpPr>
          <p:cNvPr id="6" name="Google Shape;537;p49">
            <a:hlinkClick r:id="rId2"/>
            <a:extLst>
              <a:ext uri="{FF2B5EF4-FFF2-40B4-BE49-F238E27FC236}">
                <a16:creationId xmlns:a16="http://schemas.microsoft.com/office/drawing/2014/main" id="{0D855443-8ED3-4757-9873-0815C8A8096F}"/>
              </a:ext>
            </a:extLst>
          </p:cNvPr>
          <p:cNvSpPr txBox="1"/>
          <p:nvPr/>
        </p:nvSpPr>
        <p:spPr>
          <a:xfrm>
            <a:off x="9608720" y="4532595"/>
            <a:ext cx="2144656" cy="697750"/>
          </a:xfrm>
          <a:prstGeom prst="rect">
            <a:avLst/>
          </a:prstGeom>
          <a:noFill/>
          <a:ln>
            <a:noFill/>
          </a:ln>
        </p:spPr>
        <p:txBody>
          <a:bodyPr spcFirstLastPara="1" wrap="square" lIns="91425" tIns="45700" rIns="91425" bIns="45700" anchor="t" anchorCtr="0">
            <a:noAutofit/>
          </a:bodyPr>
          <a:lstStyle/>
          <a:p>
            <a:r>
              <a:rPr lang="en-US" sz="2000" b="1" dirty="0">
                <a:solidFill>
                  <a:srgbClr val="E43794"/>
                </a:solidFill>
                <a:latin typeface="Avenir"/>
                <a:hlinkClick r:id="rId2"/>
              </a:rPr>
              <a:t>Find out more about </a:t>
            </a:r>
            <a:r>
              <a:rPr lang="en-US" sz="2000" b="1" dirty="0" err="1">
                <a:solidFill>
                  <a:srgbClr val="E43794"/>
                </a:solidFill>
                <a:latin typeface="Avenir"/>
                <a:hlinkClick r:id="rId2"/>
              </a:rPr>
              <a:t>StoryTrails</a:t>
            </a:r>
            <a:endParaRPr lang="en-US" sz="20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18527" y="972200"/>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418527" y="1719223"/>
            <a:ext cx="8796796"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Local libraries and communities in the UK are collaborating with a new digital project that allows people to experience their town in a different way through Augmented Reality (AR) and Virtual Reality (VR). Visitors can use this technology to travel back in time and bring to life untold histories. Town squares, libraries, streets and cinemas will be transformed into virtual portals in 15 towns and cities across the UK, starting in the small town of Omagh, Northern Ireland.</a:t>
            </a: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They can fly through virtual 3D maps to immerse themselves in the place. Guided by a mobile AR app visitors can also take an interactive tour of the town with stories from archive footage and recordings creating a window into the past.</a:t>
            </a:r>
          </a:p>
        </p:txBody>
      </p:sp>
      <p:sp>
        <p:nvSpPr>
          <p:cNvPr id="14" name="TextBox 13">
            <a:extLst>
              <a:ext uri="{FF2B5EF4-FFF2-40B4-BE49-F238E27FC236}">
                <a16:creationId xmlns:a16="http://schemas.microsoft.com/office/drawing/2014/main" id="{9BE04772-03CC-116A-6283-3062E08AA943}"/>
              </a:ext>
            </a:extLst>
          </p:cNvPr>
          <p:cNvSpPr txBox="1"/>
          <p:nvPr/>
        </p:nvSpPr>
        <p:spPr>
          <a:xfrm>
            <a:off x="401909" y="5863804"/>
            <a:ext cx="11612316" cy="830997"/>
          </a:xfrm>
          <a:prstGeom prst="rect">
            <a:avLst/>
          </a:prstGeom>
          <a:noFill/>
        </p:spPr>
        <p:txBody>
          <a:bodyPr wrap="square" rtlCol="0">
            <a:spAutoFit/>
          </a:bodyPr>
          <a:lstStyle/>
          <a:p>
            <a:r>
              <a:rPr lang="en-US" sz="2400" i="1" dirty="0">
                <a:solidFill>
                  <a:schemeClr val="bg1">
                    <a:lumMod val="50000"/>
                  </a:schemeClr>
                </a:solidFill>
                <a:latin typeface="Calibri" panose="020F0502020204030204" pitchFamily="34" charset="0"/>
                <a:cs typeface="Calibri" panose="020F0502020204030204" pitchFamily="34" charset="0"/>
              </a:rPr>
              <a:t>If you want to find out more about low-cost ways of creating AR experiences, take a look at the </a:t>
            </a:r>
            <a:r>
              <a:rPr lang="en-US" sz="2400" i="1" dirty="0" err="1">
                <a:solidFill>
                  <a:schemeClr val="bg1">
                    <a:lumMod val="50000"/>
                  </a:schemeClr>
                </a:solidFill>
                <a:latin typeface="Calibri" panose="020F0502020204030204" pitchFamily="34" charset="0"/>
                <a:cs typeface="Calibri" panose="020F0502020204030204" pitchFamily="34" charset="0"/>
              </a:rPr>
              <a:t>Insites</a:t>
            </a:r>
            <a:r>
              <a:rPr lang="en-US" sz="2400" i="1" dirty="0">
                <a:solidFill>
                  <a:schemeClr val="bg1">
                    <a:lumMod val="50000"/>
                  </a:schemeClr>
                </a:solidFill>
                <a:latin typeface="Calibri" panose="020F0502020204030204" pitchFamily="34" charset="0"/>
                <a:cs typeface="Calibri" panose="020F0502020204030204" pitchFamily="34" charset="0"/>
              </a:rPr>
              <a:t> Digital Toolkit on the website</a:t>
            </a:r>
            <a:r>
              <a:rPr lang="en-US" sz="2400" dirty="0">
                <a:solidFill>
                  <a:schemeClr val="bg1">
                    <a:lumMod val="50000"/>
                  </a:schemeClr>
                </a:solidFill>
                <a:latin typeface="Calibri" panose="020F0502020204030204" pitchFamily="34" charset="0"/>
                <a:cs typeface="Calibri" panose="020F0502020204030204" pitchFamily="34" charset="0"/>
              </a:rPr>
              <a:t>: </a:t>
            </a:r>
            <a:r>
              <a:rPr lang="en-US" sz="2400" dirty="0" err="1">
                <a:solidFill>
                  <a:schemeClr val="bg1">
                    <a:lumMod val="50000"/>
                  </a:schemeClr>
                </a:solidFill>
                <a:latin typeface="Calibri" panose="020F0502020204030204" pitchFamily="34" charset="0"/>
                <a:cs typeface="Calibri" panose="020F0502020204030204" pitchFamily="34" charset="0"/>
                <a:hlinkClick r:id="rId3"/>
              </a:rPr>
              <a:t>Insites</a:t>
            </a:r>
            <a:endParaRPr lang="en-GB" dirty="0"/>
          </a:p>
        </p:txBody>
      </p:sp>
      <p:sp>
        <p:nvSpPr>
          <p:cNvPr id="16" name="Google Shape;537;p49">
            <a:hlinkClick r:id="rId2"/>
            <a:extLst>
              <a:ext uri="{FF2B5EF4-FFF2-40B4-BE49-F238E27FC236}">
                <a16:creationId xmlns:a16="http://schemas.microsoft.com/office/drawing/2014/main" id="{53CAE30F-A617-2BE1-8788-CE0C2F0BF5D9}"/>
              </a:ext>
            </a:extLst>
          </p:cNvPr>
          <p:cNvSpPr txBox="1"/>
          <p:nvPr/>
        </p:nvSpPr>
        <p:spPr>
          <a:xfrm>
            <a:off x="418527" y="1133092"/>
            <a:ext cx="5760000" cy="697750"/>
          </a:xfrm>
          <a:prstGeom prst="rect">
            <a:avLst/>
          </a:prstGeom>
          <a:noFill/>
          <a:ln>
            <a:noFill/>
          </a:ln>
        </p:spPr>
        <p:txBody>
          <a:bodyPr spcFirstLastPara="1" wrap="square" lIns="91425" tIns="45700" rIns="91425" bIns="45700" anchor="t" anchorCtr="0">
            <a:noAutofit/>
          </a:bodyPr>
          <a:lstStyle/>
          <a:p>
            <a:r>
              <a:rPr lang="en-US" sz="3600" b="1" dirty="0" err="1">
                <a:solidFill>
                  <a:srgbClr val="E43794"/>
                </a:solidFill>
                <a:latin typeface="Avenir"/>
              </a:rPr>
              <a:t>StoryTrails</a:t>
            </a:r>
            <a:r>
              <a:rPr lang="en-US" sz="3600" b="1" dirty="0">
                <a:solidFill>
                  <a:srgbClr val="E43794"/>
                </a:solidFill>
                <a:latin typeface="Avenir"/>
              </a:rPr>
              <a:t>, UK </a:t>
            </a:r>
          </a:p>
        </p:txBody>
      </p:sp>
      <p:pic>
        <p:nvPicPr>
          <p:cNvPr id="21" name="Google Shape;428;p38">
            <a:extLst>
              <a:ext uri="{FF2B5EF4-FFF2-40B4-BE49-F238E27FC236}">
                <a16:creationId xmlns:a16="http://schemas.microsoft.com/office/drawing/2014/main" id="{1ADBDF4C-3A4D-D2F9-A04F-C3720171544F}"/>
              </a:ext>
            </a:extLst>
          </p:cNvPr>
          <p:cNvPicPr preferRelativeResize="0"/>
          <p:nvPr/>
        </p:nvPicPr>
        <p:blipFill>
          <a:blip r:embed="rId4"/>
          <a:srcRect l="14645" r="14645"/>
          <a:stretch/>
        </p:blipFill>
        <p:spPr>
          <a:xfrm>
            <a:off x="9304256" y="1627655"/>
            <a:ext cx="2612907" cy="2586285"/>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42591" y="-57471"/>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Museum of English Rural Life, UK</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1" y="1341372"/>
            <a:ext cx="8892197"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 Museum of English Rural Life is a small </a:t>
            </a:r>
            <a:r>
              <a:rPr lang="en-US" sz="2400" dirty="0" err="1">
                <a:solidFill>
                  <a:schemeClr val="bg1">
                    <a:lumMod val="50000"/>
                  </a:schemeClr>
                </a:solidFill>
                <a:latin typeface="Calibri" panose="020F0502020204030204" pitchFamily="34" charset="0"/>
                <a:cs typeface="Calibri" panose="020F0502020204030204" pitchFamily="34" charset="0"/>
              </a:rPr>
              <a:t>organisation</a:t>
            </a:r>
            <a:r>
              <a:rPr lang="en-US" sz="2400" dirty="0">
                <a:solidFill>
                  <a:schemeClr val="bg1">
                    <a:lumMod val="50000"/>
                  </a:schemeClr>
                </a:solidFill>
                <a:latin typeface="Calibri" panose="020F0502020204030204" pitchFamily="34" charset="0"/>
                <a:cs typeface="Calibri" panose="020F0502020204030204" pitchFamily="34" charset="0"/>
              </a:rPr>
              <a:t> with a big voice. Following the phenomenon of internet memes, very popular among Millennials and Digital Natives, the museum decided to adopt an ironic and irreverent tone of voice for their social media communication. In 2018, one of their Twitter posts went viral. A picture of a sheep was accompanied by a piece of copy that was highly unusual for the cultural heritage sector: “Look at this absolute unit”.  As the museum had invested in understanding its audience, it hit the right note. The post created amusement and affection, turning a new audience into ambassadors for the museum. Storytelling is the most powerful communication tool the cultural heritage sector has. Telling a story is not only about selling a product or a service, it is fundamentally about building a real and trusting relationship with the customer. </a:t>
            </a:r>
            <a:r>
              <a:rPr lang="en-US" sz="2400" i="1" dirty="0">
                <a:solidFill>
                  <a:schemeClr val="bg1">
                    <a:lumMod val="50000"/>
                  </a:schemeClr>
                </a:solidFill>
                <a:latin typeface="Calibri" panose="020F0502020204030204" pitchFamily="34" charset="0"/>
                <a:cs typeface="Calibri" panose="020F0502020204030204" pitchFamily="34" charset="0"/>
              </a:rPr>
              <a:t>Find out more about digital storytelling in </a:t>
            </a:r>
            <a:r>
              <a:rPr lang="en-US" sz="2400" i="1" dirty="0" err="1">
                <a:solidFill>
                  <a:schemeClr val="bg1">
                    <a:lumMod val="50000"/>
                  </a:schemeClr>
                </a:solidFill>
                <a:latin typeface="Calibri" panose="020F0502020204030204" pitchFamily="34" charset="0"/>
                <a:cs typeface="Calibri" panose="020F0502020204030204" pitchFamily="34" charset="0"/>
              </a:rPr>
              <a:t>Insites</a:t>
            </a:r>
            <a:r>
              <a:rPr lang="en-US" sz="2400" i="1" dirty="0">
                <a:solidFill>
                  <a:schemeClr val="bg1">
                    <a:lumMod val="50000"/>
                  </a:schemeClr>
                </a:solidFill>
                <a:latin typeface="Calibri" panose="020F0502020204030204" pitchFamily="34" charset="0"/>
                <a:cs typeface="Calibri" panose="020F0502020204030204" pitchFamily="34" charset="0"/>
              </a:rPr>
              <a:t> module 5</a:t>
            </a:r>
          </a:p>
        </p:txBody>
      </p:sp>
      <p:pic>
        <p:nvPicPr>
          <p:cNvPr id="10" name="Google Shape;428;p38">
            <a:extLst>
              <a:ext uri="{FF2B5EF4-FFF2-40B4-BE49-F238E27FC236}">
                <a16:creationId xmlns:a16="http://schemas.microsoft.com/office/drawing/2014/main" id="{50C83231-8B19-2E43-B3E2-5E77CDFE2104}"/>
              </a:ext>
            </a:extLst>
          </p:cNvPr>
          <p:cNvPicPr preferRelativeResize="0"/>
          <p:nvPr/>
        </p:nvPicPr>
        <p:blipFill rotWithShape="1">
          <a:blip r:embed="rId2">
            <a:alphaModFix/>
          </a:blip>
          <a:srcRect l="21614" r="21609"/>
          <a:stretch/>
        </p:blipFill>
        <p:spPr>
          <a:xfrm>
            <a:off x="9400915" y="756774"/>
            <a:ext cx="2612907" cy="2586285"/>
          </a:xfrm>
          <a:prstGeom prst="ellipse">
            <a:avLst/>
          </a:prstGeom>
          <a:noFill/>
          <a:ln>
            <a:noFill/>
          </a:ln>
        </p:spPr>
      </p:pic>
      <p:pic>
        <p:nvPicPr>
          <p:cNvPr id="11" name="Google Shape;429;p38">
            <a:extLst>
              <a:ext uri="{FF2B5EF4-FFF2-40B4-BE49-F238E27FC236}">
                <a16:creationId xmlns:a16="http://schemas.microsoft.com/office/drawing/2014/main" id="{109D1E87-6E73-1640-9776-8A098D7CBA9A}"/>
              </a:ext>
            </a:extLst>
          </p:cNvPr>
          <p:cNvPicPr preferRelativeResize="0"/>
          <p:nvPr/>
        </p:nvPicPr>
        <p:blipFill rotWithShape="1">
          <a:blip r:embed="rId3">
            <a:alphaModFix/>
          </a:blip>
          <a:srcRect/>
          <a:stretch/>
        </p:blipFill>
        <p:spPr>
          <a:xfrm>
            <a:off x="9274628" y="3570674"/>
            <a:ext cx="2644417" cy="2530552"/>
          </a:xfrm>
          <a:prstGeom prst="rect">
            <a:avLst/>
          </a:prstGeom>
          <a:noFill/>
          <a:ln>
            <a:noFill/>
          </a:ln>
        </p:spPr>
      </p:pic>
      <p:sp>
        <p:nvSpPr>
          <p:cNvPr id="13" name="Google Shape;430;p38">
            <a:extLst>
              <a:ext uri="{FF2B5EF4-FFF2-40B4-BE49-F238E27FC236}">
                <a16:creationId xmlns:a16="http://schemas.microsoft.com/office/drawing/2014/main" id="{CD9865FC-D7CE-CA44-A6DF-1DF4BB9B581C}"/>
              </a:ext>
            </a:extLst>
          </p:cNvPr>
          <p:cNvSpPr txBox="1"/>
          <p:nvPr/>
        </p:nvSpPr>
        <p:spPr>
          <a:xfrm>
            <a:off x="9378875" y="6245943"/>
            <a:ext cx="281312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dirty="0">
                <a:solidFill>
                  <a:schemeClr val="tx2">
                    <a:lumMod val="25000"/>
                  </a:schemeClr>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Find the MERL on Twitter</a:t>
            </a:r>
            <a:endParaRPr sz="1800" dirty="0">
              <a:solidFill>
                <a:schemeClr val="tx2">
                  <a:lumMod val="25000"/>
                </a:schemeClr>
              </a:solidFill>
              <a:latin typeface="Calibri"/>
              <a:ea typeface="Calibri"/>
              <a:cs typeface="Calibri"/>
              <a:sym typeface="Calibri"/>
            </a:endParaRPr>
          </a:p>
        </p:txBody>
      </p:sp>
    </p:spTree>
    <p:extLst>
      <p:ext uri="{BB962C8B-B14F-4D97-AF65-F5344CB8AC3E}">
        <p14:creationId xmlns:p14="http://schemas.microsoft.com/office/powerpoint/2010/main" val="96680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42591" y="-57471"/>
            <a:ext cx="3920479" cy="708318"/>
          </a:xfrm>
        </p:spPr>
        <p:txBody>
          <a:bodyPr/>
          <a:lstStyle/>
          <a:p>
            <a:pPr algn="l"/>
            <a:r>
              <a:rPr lang="en-GB" dirty="0"/>
              <a:t>Get Inspired…</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365814" y="756774"/>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The Cleveland Museum of Art, USA</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382431" y="707501"/>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382432" y="1341372"/>
            <a:ext cx="9290958"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The Cleveland Museum of Art has reached out to its audience by designing a new app called </a:t>
            </a:r>
            <a:r>
              <a:rPr lang="en-US" sz="2400" dirty="0" err="1">
                <a:solidFill>
                  <a:schemeClr val="bg1">
                    <a:lumMod val="50000"/>
                  </a:schemeClr>
                </a:solidFill>
                <a:latin typeface="Calibri" panose="020F0502020204030204" pitchFamily="34" charset="0"/>
                <a:cs typeface="Calibri" panose="020F0502020204030204" pitchFamily="34" charset="0"/>
              </a:rPr>
              <a:t>ArtLens</a:t>
            </a:r>
            <a:r>
              <a:rPr lang="en-US" sz="2400" dirty="0">
                <a:solidFill>
                  <a:schemeClr val="bg1">
                    <a:lumMod val="50000"/>
                  </a:schemeClr>
                </a:solidFill>
                <a:latin typeface="Calibri" panose="020F0502020204030204" pitchFamily="34" charset="0"/>
                <a:cs typeface="Calibri" panose="020F0502020204030204" pitchFamily="34" charset="0"/>
              </a:rPr>
              <a:t>. This app allows the visitor to plan and experience the visit before arriving, taking their planned tour with them on their smartphone when they do visit. The app not only helps them navigate, it maintains a connection with the visitor afterwards by allowing them to dip into their tour or create a new one. They can also engage playfully by matching their photos to museum exhibits. As Jane Alexander, the museum’s chief digital officer, explains they are targeting an audience which is not the standard cultural heritage visitor.</a:t>
            </a:r>
          </a:p>
          <a:p>
            <a:pPr>
              <a:buClr>
                <a:schemeClr val="dk1"/>
              </a:buClr>
              <a:buSzPts val="1100"/>
            </a:pPr>
            <a:r>
              <a:rPr lang="en-US" sz="2400" i="1" dirty="0">
                <a:solidFill>
                  <a:schemeClr val="bg1">
                    <a:lumMod val="50000"/>
                  </a:schemeClr>
                </a:solidFill>
                <a:latin typeface="Calibri" panose="020F0502020204030204" pitchFamily="34" charset="0"/>
                <a:cs typeface="Calibri" panose="020F0502020204030204" pitchFamily="34" charset="0"/>
              </a:rPr>
              <a:t>“We’re not competing with other museums. We’re competing with Netflix,” </a:t>
            </a:r>
            <a:endParaRPr lang="en-US" sz="2400" dirty="0">
              <a:solidFill>
                <a:schemeClr val="bg1">
                  <a:lumMod val="50000"/>
                </a:schemeClr>
              </a:solidFill>
              <a:latin typeface="Calibri" panose="020F0502020204030204" pitchFamily="34" charset="0"/>
              <a:cs typeface="Calibri" panose="020F0502020204030204" pitchFamily="34" charset="0"/>
            </a:endParaRPr>
          </a:p>
          <a:p>
            <a:pPr>
              <a:buClr>
                <a:schemeClr val="dk1"/>
              </a:buClr>
              <a:buSzPts val="1100"/>
            </a:pPr>
            <a:r>
              <a:rPr lang="en-US" sz="2400" dirty="0">
                <a:solidFill>
                  <a:schemeClr val="bg1">
                    <a:lumMod val="50000"/>
                  </a:schemeClr>
                </a:solidFill>
                <a:latin typeface="Calibri" panose="020F0502020204030204" pitchFamily="34" charset="0"/>
                <a:cs typeface="Calibri" panose="020F0502020204030204" pitchFamily="34" charset="0"/>
              </a:rPr>
              <a:t>Catching the attention of the customer in a noisy world is the key for success, today more than ever.</a:t>
            </a:r>
          </a:p>
          <a:p>
            <a:pPr>
              <a:buClr>
                <a:schemeClr val="dk1"/>
              </a:buClr>
              <a:buSzPts val="1100"/>
            </a:pPr>
            <a:endParaRPr lang="en-US" sz="2400" dirty="0">
              <a:solidFill>
                <a:schemeClr val="bg1">
                  <a:lumMod val="50000"/>
                </a:schemeClr>
              </a:solidFill>
              <a:latin typeface="Calibri" panose="020F0502020204030204" pitchFamily="34" charset="0"/>
              <a:cs typeface="Calibri" panose="020F0502020204030204" pitchFamily="34" charset="0"/>
            </a:endParaRPr>
          </a:p>
        </p:txBody>
      </p:sp>
      <p:pic>
        <p:nvPicPr>
          <p:cNvPr id="14" name="Google Shape;439;p39">
            <a:extLst>
              <a:ext uri="{FF2B5EF4-FFF2-40B4-BE49-F238E27FC236}">
                <a16:creationId xmlns:a16="http://schemas.microsoft.com/office/drawing/2014/main" id="{65B52DFD-BC72-0149-BDA3-073FA5EA09C1}"/>
              </a:ext>
            </a:extLst>
          </p:cNvPr>
          <p:cNvPicPr preferRelativeResize="0"/>
          <p:nvPr/>
        </p:nvPicPr>
        <p:blipFill rotWithShape="1">
          <a:blip r:embed="rId2">
            <a:alphaModFix/>
          </a:blip>
          <a:srcRect l="14905" r="14913"/>
          <a:stretch/>
        </p:blipFill>
        <p:spPr>
          <a:xfrm>
            <a:off x="9673390" y="1932805"/>
            <a:ext cx="2411667" cy="2261937"/>
          </a:xfrm>
          <a:prstGeom prst="ellipse">
            <a:avLst/>
          </a:prstGeom>
          <a:noFill/>
          <a:ln>
            <a:noFill/>
          </a:ln>
        </p:spPr>
      </p:pic>
      <p:sp>
        <p:nvSpPr>
          <p:cNvPr id="15" name="Google Shape;440;p39">
            <a:extLst>
              <a:ext uri="{FF2B5EF4-FFF2-40B4-BE49-F238E27FC236}">
                <a16:creationId xmlns:a16="http://schemas.microsoft.com/office/drawing/2014/main" id="{DAA613F0-5237-BA47-9081-F5EEC54EAFBA}"/>
              </a:ext>
            </a:extLst>
          </p:cNvPr>
          <p:cNvSpPr txBox="1"/>
          <p:nvPr/>
        </p:nvSpPr>
        <p:spPr>
          <a:xfrm>
            <a:off x="9978013" y="4757990"/>
            <a:ext cx="202142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Dip into ArtLens at the Cleveland Museum of Art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01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5CFBB-3F58-4B83-932B-13D4F74583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45</a:t>
            </a:fld>
            <a:endParaRPr lang="en-GB"/>
          </a:p>
        </p:txBody>
      </p:sp>
      <p:pic>
        <p:nvPicPr>
          <p:cNvPr id="6" name="Picture 5">
            <a:extLst>
              <a:ext uri="{FF2B5EF4-FFF2-40B4-BE49-F238E27FC236}">
                <a16:creationId xmlns:a16="http://schemas.microsoft.com/office/drawing/2014/main" id="{6AE2C740-3FB5-4C77-B93F-D62750F2AB8F}"/>
              </a:ext>
            </a:extLst>
          </p:cNvPr>
          <p:cNvPicPr>
            <a:picLocks noChangeAspect="1"/>
          </p:cNvPicPr>
          <p:nvPr/>
        </p:nvPicPr>
        <p:blipFill>
          <a:blip r:embed="rId3"/>
          <a:stretch>
            <a:fillRect/>
          </a:stretch>
        </p:blipFill>
        <p:spPr>
          <a:xfrm>
            <a:off x="5221466" y="1207801"/>
            <a:ext cx="6535322" cy="3338697"/>
          </a:xfrm>
          <a:prstGeom prst="rect">
            <a:avLst/>
          </a:prstGeom>
        </p:spPr>
      </p:pic>
      <p:sp>
        <p:nvSpPr>
          <p:cNvPr id="8" name="TextBox 7">
            <a:extLst>
              <a:ext uri="{FF2B5EF4-FFF2-40B4-BE49-F238E27FC236}">
                <a16:creationId xmlns:a16="http://schemas.microsoft.com/office/drawing/2014/main" id="{C31464C3-714A-4DD4-9944-D2310DBA76E1}"/>
              </a:ext>
            </a:extLst>
          </p:cNvPr>
          <p:cNvSpPr txBox="1"/>
          <p:nvPr/>
        </p:nvSpPr>
        <p:spPr>
          <a:xfrm>
            <a:off x="5291804" y="5064044"/>
            <a:ext cx="7406683" cy="461665"/>
          </a:xfrm>
          <a:prstGeom prst="rect">
            <a:avLst/>
          </a:prstGeom>
          <a:noFill/>
        </p:spPr>
        <p:txBody>
          <a:bodyPr wrap="square">
            <a:spAutoFit/>
          </a:bodyPr>
          <a:lstStyle/>
          <a:p>
            <a:r>
              <a:rPr lang="en-GB" sz="2400" dirty="0">
                <a:latin typeface="Avenir" panose="02000503020000020003"/>
              </a:rPr>
              <a:t>https://www.youtube.com/watch?v=7gvclNFzGPk</a:t>
            </a:r>
          </a:p>
        </p:txBody>
      </p:sp>
      <p:sp>
        <p:nvSpPr>
          <p:cNvPr id="10" name="Text Placeholder 9">
            <a:extLst>
              <a:ext uri="{FF2B5EF4-FFF2-40B4-BE49-F238E27FC236}">
                <a16:creationId xmlns:a16="http://schemas.microsoft.com/office/drawing/2014/main" id="{3F10A4D2-BF0B-42D7-9E53-42FB9C7F20E8}"/>
              </a:ext>
            </a:extLst>
          </p:cNvPr>
          <p:cNvSpPr>
            <a:spLocks noGrp="1"/>
          </p:cNvSpPr>
          <p:nvPr>
            <p:ph type="body" idx="2"/>
          </p:nvPr>
        </p:nvSpPr>
        <p:spPr>
          <a:xfrm>
            <a:off x="410095" y="1106509"/>
            <a:ext cx="4035419" cy="4075041"/>
          </a:xfrm>
        </p:spPr>
        <p:txBody>
          <a:bodyPr/>
          <a:lstStyle/>
          <a:p>
            <a:r>
              <a:rPr lang="pt-BR" sz="3200" b="0" i="0" dirty="0">
                <a:solidFill>
                  <a:srgbClr val="000000"/>
                </a:solidFill>
                <a:effectLst/>
              </a:rPr>
              <a:t>Museu Nacional d’Art de Catalunya </a:t>
            </a:r>
            <a:endParaRPr lang="en-GB" sz="3200" dirty="0"/>
          </a:p>
        </p:txBody>
      </p:sp>
      <p:pic>
        <p:nvPicPr>
          <p:cNvPr id="12" name="Picture 11">
            <a:extLst>
              <a:ext uri="{FF2B5EF4-FFF2-40B4-BE49-F238E27FC236}">
                <a16:creationId xmlns:a16="http://schemas.microsoft.com/office/drawing/2014/main" id="{507802B2-E8E3-4356-AC4D-8C9E39D0892C}"/>
              </a:ext>
            </a:extLst>
          </p:cNvPr>
          <p:cNvPicPr>
            <a:picLocks noChangeAspect="1"/>
          </p:cNvPicPr>
          <p:nvPr/>
        </p:nvPicPr>
        <p:blipFill>
          <a:blip r:embed="rId4"/>
          <a:stretch>
            <a:fillRect/>
          </a:stretch>
        </p:blipFill>
        <p:spPr>
          <a:xfrm>
            <a:off x="873164" y="2173276"/>
            <a:ext cx="3109280" cy="3527606"/>
          </a:xfrm>
          <a:prstGeom prst="rect">
            <a:avLst/>
          </a:prstGeom>
        </p:spPr>
      </p:pic>
      <p:sp>
        <p:nvSpPr>
          <p:cNvPr id="15" name="TextBox 14">
            <a:extLst>
              <a:ext uri="{FF2B5EF4-FFF2-40B4-BE49-F238E27FC236}">
                <a16:creationId xmlns:a16="http://schemas.microsoft.com/office/drawing/2014/main" id="{FD639930-C6C4-481C-AF1D-3056F0DFB3C9}"/>
              </a:ext>
            </a:extLst>
          </p:cNvPr>
          <p:cNvSpPr txBox="1"/>
          <p:nvPr/>
        </p:nvSpPr>
        <p:spPr>
          <a:xfrm>
            <a:off x="809605" y="5700882"/>
            <a:ext cx="3635909" cy="830997"/>
          </a:xfrm>
          <a:prstGeom prst="rect">
            <a:avLst/>
          </a:prstGeom>
          <a:noFill/>
        </p:spPr>
        <p:txBody>
          <a:bodyPr wrap="square" rtlCol="0">
            <a:spAutoFit/>
          </a:bodyPr>
          <a:lstStyle/>
          <a:p>
            <a:r>
              <a:rPr lang="en-GB" sz="2400" dirty="0">
                <a:latin typeface="Avenir" panose="02000503020000020003"/>
                <a:hlinkClick r:id="rId5"/>
              </a:rPr>
              <a:t>Museum blog - Visitor Journey Mapping </a:t>
            </a:r>
            <a:endParaRPr lang="en-GB" sz="2400" dirty="0">
              <a:latin typeface="Avenir" panose="02000503020000020003"/>
            </a:endParaRPr>
          </a:p>
        </p:txBody>
      </p:sp>
      <p:sp>
        <p:nvSpPr>
          <p:cNvPr id="17" name="TextBox 16">
            <a:extLst>
              <a:ext uri="{FF2B5EF4-FFF2-40B4-BE49-F238E27FC236}">
                <a16:creationId xmlns:a16="http://schemas.microsoft.com/office/drawing/2014/main" id="{D5FCFF21-045A-48B5-AF25-314970F41D35}"/>
              </a:ext>
            </a:extLst>
          </p:cNvPr>
          <p:cNvSpPr txBox="1"/>
          <p:nvPr/>
        </p:nvSpPr>
        <p:spPr>
          <a:xfrm>
            <a:off x="5291804" y="5700882"/>
            <a:ext cx="6541477" cy="1046440"/>
          </a:xfrm>
          <a:prstGeom prst="rect">
            <a:avLst/>
          </a:prstGeom>
          <a:noFill/>
        </p:spPr>
        <p:txBody>
          <a:bodyPr wrap="square">
            <a:spAutoFit/>
          </a:bodyPr>
          <a:lstStyle/>
          <a:p>
            <a:r>
              <a:rPr lang="en-GB" sz="2400" dirty="0">
                <a:latin typeface="Avenir" panose="02000503020000020003"/>
                <a:hlinkClick r:id="rId6"/>
              </a:rPr>
              <a:t>Audience of the future - The Immersive Journey Report</a:t>
            </a:r>
            <a:endParaRPr lang="en-GB" sz="2400" dirty="0">
              <a:latin typeface="Avenir" panose="02000503020000020003"/>
            </a:endParaRPr>
          </a:p>
          <a:p>
            <a:endParaRPr lang="en-GB" dirty="0"/>
          </a:p>
        </p:txBody>
      </p:sp>
      <p:sp>
        <p:nvSpPr>
          <p:cNvPr id="19" name="TextBox 18">
            <a:extLst>
              <a:ext uri="{FF2B5EF4-FFF2-40B4-BE49-F238E27FC236}">
                <a16:creationId xmlns:a16="http://schemas.microsoft.com/office/drawing/2014/main" id="{23C87B87-E07C-47F1-B1DB-36B4A81115D2}"/>
              </a:ext>
            </a:extLst>
          </p:cNvPr>
          <p:cNvSpPr txBox="1"/>
          <p:nvPr/>
        </p:nvSpPr>
        <p:spPr>
          <a:xfrm>
            <a:off x="630621" y="2402"/>
            <a:ext cx="5964622" cy="584775"/>
          </a:xfrm>
          <a:prstGeom prst="rect">
            <a:avLst/>
          </a:prstGeom>
          <a:noFill/>
        </p:spPr>
        <p:txBody>
          <a:bodyPr wrap="square" rtlCol="0">
            <a:spAutoFit/>
          </a:bodyPr>
          <a:lstStyle/>
          <a:p>
            <a:r>
              <a:rPr lang="en-GB" sz="3200" dirty="0">
                <a:solidFill>
                  <a:schemeClr val="bg1"/>
                </a:solidFill>
              </a:rPr>
              <a:t>Resources</a:t>
            </a:r>
          </a:p>
        </p:txBody>
      </p:sp>
    </p:spTree>
    <p:extLst>
      <p:ext uri="{BB962C8B-B14F-4D97-AF65-F5344CB8AC3E}">
        <p14:creationId xmlns:p14="http://schemas.microsoft.com/office/powerpoint/2010/main" val="37680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447" name="Google Shape;447;p40"/>
          <p:cNvSpPr txBox="1">
            <a:spLocks noGrp="1"/>
          </p:cNvSpPr>
          <p:nvPr>
            <p:ph type="body" idx="1"/>
          </p:nvPr>
        </p:nvSpPr>
        <p:spPr>
          <a:xfrm>
            <a:off x="324264"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sz="3600" b="1">
                <a:solidFill>
                  <a:schemeClr val="lt1"/>
                </a:solidFill>
                <a:latin typeface="Avenir"/>
                <a:ea typeface="Avenir"/>
                <a:cs typeface="Avenir"/>
                <a:sym typeface="Avenir"/>
              </a:rPr>
              <a:t>Free tools for understanding your audience</a:t>
            </a:r>
            <a:endParaRPr/>
          </a:p>
          <a:p>
            <a:pPr marL="0" lvl="0" indent="0" algn="l" rtl="0">
              <a:lnSpc>
                <a:spcPct val="90000"/>
              </a:lnSpc>
              <a:spcBef>
                <a:spcPts val="1000"/>
              </a:spcBef>
              <a:spcAft>
                <a:spcPts val="0"/>
              </a:spcAft>
              <a:buClr>
                <a:srgbClr val="E43794"/>
              </a:buClr>
              <a:buSzPts val="3600"/>
              <a:buNone/>
            </a:pPr>
            <a:endParaRPr/>
          </a:p>
        </p:txBody>
      </p:sp>
      <p:sp>
        <p:nvSpPr>
          <p:cNvPr id="448" name="Google Shape;448;p40"/>
          <p:cNvSpPr txBox="1">
            <a:spLocks noGrp="1"/>
          </p:cNvSpPr>
          <p:nvPr>
            <p:ph type="body" idx="2"/>
          </p:nvPr>
        </p:nvSpPr>
        <p:spPr>
          <a:xfrm>
            <a:off x="390556" y="1376472"/>
            <a:ext cx="11393253" cy="15140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1202E"/>
              </a:buClr>
              <a:buSzPts val="2400"/>
              <a:buNone/>
            </a:pPr>
            <a:r>
              <a:rPr lang="en-GB" sz="2400" b="0" dirty="0">
                <a:solidFill>
                  <a:schemeClr val="tx2">
                    <a:lumMod val="25000"/>
                  </a:schemeClr>
                </a:solidFill>
                <a:latin typeface="Calibri" panose="020F0502020204030204" pitchFamily="34" charset="0"/>
                <a:cs typeface="Calibri" panose="020F0502020204030204" pitchFamily="34" charset="0"/>
              </a:rPr>
              <a:t>Shows you which keywords perform the best for Search Engine Optimization (SEO).  SEO means to adapt and optimize your online communication by using keywords which Google responds to by putting your website on the top of the Search Engine Result Page. </a:t>
            </a:r>
            <a:endParaRPr sz="240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pic>
        <p:nvPicPr>
          <p:cNvPr id="449" name="Google Shape;449;p40">
            <a:hlinkClick r:id="rId3"/>
          </p:cNvPr>
          <p:cNvPicPr preferRelativeResize="0"/>
          <p:nvPr/>
        </p:nvPicPr>
        <p:blipFill rotWithShape="1">
          <a:blip r:embed="rId4">
            <a:alphaModFix/>
          </a:blip>
          <a:srcRect/>
          <a:stretch/>
        </p:blipFill>
        <p:spPr>
          <a:xfrm>
            <a:off x="324264" y="844463"/>
            <a:ext cx="2468834" cy="740821"/>
          </a:xfrm>
          <a:prstGeom prst="rect">
            <a:avLst/>
          </a:prstGeom>
          <a:noFill/>
          <a:ln>
            <a:noFill/>
          </a:ln>
        </p:spPr>
      </p:pic>
      <p:pic>
        <p:nvPicPr>
          <p:cNvPr id="450" name="Google Shape;450;p40">
            <a:hlinkClick r:id="rId5"/>
          </p:cNvPr>
          <p:cNvPicPr preferRelativeResize="0"/>
          <p:nvPr/>
        </p:nvPicPr>
        <p:blipFill rotWithShape="1">
          <a:blip r:embed="rId6">
            <a:alphaModFix/>
          </a:blip>
          <a:srcRect t="22805" r="5081" b="19891"/>
          <a:stretch/>
        </p:blipFill>
        <p:spPr>
          <a:xfrm>
            <a:off x="113122" y="2698771"/>
            <a:ext cx="3346515" cy="671191"/>
          </a:xfrm>
          <a:prstGeom prst="rect">
            <a:avLst/>
          </a:prstGeom>
          <a:noFill/>
          <a:ln>
            <a:noFill/>
          </a:ln>
        </p:spPr>
      </p:pic>
      <p:sp>
        <p:nvSpPr>
          <p:cNvPr id="451" name="Google Shape;451;p40"/>
          <p:cNvSpPr txBox="1"/>
          <p:nvPr/>
        </p:nvSpPr>
        <p:spPr>
          <a:xfrm>
            <a:off x="398763" y="3286903"/>
            <a:ext cx="11385046" cy="1200288"/>
          </a:xfrm>
          <a:prstGeom prst="rect">
            <a:avLst/>
          </a:prstGeom>
          <a:noFill/>
          <a:ln>
            <a:noFill/>
          </a:ln>
        </p:spPr>
        <p:txBody>
          <a:bodyPr spcFirstLastPara="1" wrap="square" lIns="91425" tIns="45700" rIns="91425" bIns="45700" anchor="t" anchorCtr="0">
            <a:spAutoFit/>
          </a:bodyPr>
          <a:lstStyle/>
          <a:p>
            <a:pPr lvl="0" algn="just">
              <a:buClr>
                <a:schemeClr val="dk1"/>
              </a:buClr>
              <a:buSzPts val="1100"/>
            </a:pP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It allows to monitor your website performance and </a:t>
            </a:r>
            <a:r>
              <a:rPr lang="en-GB" sz="2400" b="0" dirty="0" err="1">
                <a:solidFill>
                  <a:schemeClr val="tx2">
                    <a:lumMod val="25000"/>
                  </a:schemeClr>
                </a:solidFill>
                <a:latin typeface="Calibri" panose="020F0502020204030204" pitchFamily="34" charset="0"/>
                <a:ea typeface="Avenir"/>
                <a:cs typeface="Calibri" panose="020F0502020204030204" pitchFamily="34" charset="0"/>
                <a:sym typeface="Avenir"/>
              </a:rPr>
              <a:t>analyze</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 your audience. By putting a string into your website URL, you will be able to know everything </a:t>
            </a:r>
            <a:r>
              <a:rPr lang="en-GB" sz="2400" dirty="0">
                <a:solidFill>
                  <a:schemeClr val="tx2">
                    <a:lumMod val="25000"/>
                  </a:schemeClr>
                </a:solidFill>
                <a:latin typeface="Calibri" panose="020F0502020204030204" pitchFamily="34" charset="0"/>
                <a:ea typeface="Avenir"/>
                <a:cs typeface="Calibri" panose="020F0502020204030204" pitchFamily="34" charset="0"/>
                <a:sym typeface="Avenir"/>
              </a:rPr>
              <a:t>about visitors’ </a:t>
            </a:r>
            <a:r>
              <a:rPr lang="en-GB" sz="2400" dirty="0" err="1">
                <a:solidFill>
                  <a:schemeClr val="tx2">
                    <a:lumMod val="25000"/>
                  </a:schemeClr>
                </a:solidFill>
                <a:latin typeface="Calibri" panose="020F0502020204030204" pitchFamily="34" charset="0"/>
                <a:ea typeface="Avenir"/>
                <a:cs typeface="Calibri" panose="020F0502020204030204" pitchFamily="34" charset="0"/>
                <a:sym typeface="Avenir"/>
              </a:rPr>
              <a:t>behavior</a:t>
            </a:r>
            <a:r>
              <a:rPr lang="en-GB" sz="2400" dirty="0">
                <a:solidFill>
                  <a:schemeClr val="tx2">
                    <a:lumMod val="25000"/>
                  </a:schemeClr>
                </a:solidFill>
                <a:latin typeface="Calibri" panose="020F0502020204030204" pitchFamily="34" charset="0"/>
                <a:ea typeface="Avenir"/>
                <a:cs typeface="Calibri" panose="020F0502020204030204" pitchFamily="34" charset="0"/>
                <a:sym typeface="Avenir"/>
              </a:rPr>
              <a:t> </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on your site, such as how many website pages do they go through and much more.</a:t>
            </a:r>
            <a:endParaRPr dirty="0">
              <a:solidFill>
                <a:schemeClr val="tx2">
                  <a:lumMod val="25000"/>
                </a:schemeClr>
              </a:solidFill>
              <a:latin typeface="Calibri" panose="020F0502020204030204" pitchFamily="34" charset="0"/>
              <a:cs typeface="Calibri" panose="020F0502020204030204" pitchFamily="34" charset="0"/>
            </a:endParaRPr>
          </a:p>
        </p:txBody>
      </p:sp>
      <p:pic>
        <p:nvPicPr>
          <p:cNvPr id="452" name="Google Shape;452;p40">
            <a:hlinkClick r:id="rId7"/>
          </p:cNvPr>
          <p:cNvPicPr preferRelativeResize="0"/>
          <p:nvPr/>
        </p:nvPicPr>
        <p:blipFill rotWithShape="1">
          <a:blip r:embed="rId8">
            <a:alphaModFix/>
          </a:blip>
          <a:srcRect/>
          <a:stretch/>
        </p:blipFill>
        <p:spPr>
          <a:xfrm>
            <a:off x="398763" y="4950019"/>
            <a:ext cx="2077648" cy="361774"/>
          </a:xfrm>
          <a:prstGeom prst="rect">
            <a:avLst/>
          </a:prstGeom>
          <a:noFill/>
          <a:ln>
            <a:noFill/>
          </a:ln>
        </p:spPr>
      </p:pic>
      <p:sp>
        <p:nvSpPr>
          <p:cNvPr id="453" name="Google Shape;453;p40"/>
          <p:cNvSpPr txBox="1"/>
          <p:nvPr/>
        </p:nvSpPr>
        <p:spPr>
          <a:xfrm>
            <a:off x="390556" y="5360471"/>
            <a:ext cx="11543471"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1100"/>
              <a:buFont typeface="Avenir"/>
              <a:buNone/>
            </a:pP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Gives you a deeper knowledge about preferences, lifestyle and </a:t>
            </a:r>
            <a:r>
              <a:rPr lang="en-GB" sz="2400" b="0" dirty="0" err="1">
                <a:solidFill>
                  <a:schemeClr val="tx2">
                    <a:lumMod val="25000"/>
                  </a:schemeClr>
                </a:solidFill>
                <a:latin typeface="Calibri" panose="020F0502020204030204" pitchFamily="34" charset="0"/>
                <a:ea typeface="Avenir"/>
                <a:cs typeface="Calibri" panose="020F0502020204030204" pitchFamily="34" charset="0"/>
                <a:sym typeface="Avenir"/>
              </a:rPr>
              <a:t>behaviors</a:t>
            </a:r>
            <a:r>
              <a:rPr lang="en-GB" sz="2400" b="0" dirty="0">
                <a:solidFill>
                  <a:schemeClr val="tx2">
                    <a:lumMod val="25000"/>
                  </a:schemeClr>
                </a:solidFill>
                <a:latin typeface="Calibri" panose="020F0502020204030204" pitchFamily="34" charset="0"/>
                <a:ea typeface="Avenir"/>
                <a:cs typeface="Calibri" panose="020F0502020204030204" pitchFamily="34" charset="0"/>
                <a:sym typeface="Avenir"/>
              </a:rPr>
              <a:t> of your target audience. You can find out how the user lives the online experience, how they behave while scrolling through the feed. </a:t>
            </a:r>
            <a:endParaRPr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2"/>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465" name="Google Shape;465;p42"/>
          <p:cNvSpPr txBox="1">
            <a:spLocks noGrp="1"/>
          </p:cNvSpPr>
          <p:nvPr>
            <p:ph type="body" idx="1"/>
          </p:nvPr>
        </p:nvSpPr>
        <p:spPr>
          <a:xfrm>
            <a:off x="267703" y="67635"/>
            <a:ext cx="11260668"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GB">
                <a:solidFill>
                  <a:schemeClr val="lt1"/>
                </a:solidFill>
              </a:rPr>
              <a:t>References</a:t>
            </a:r>
            <a:endParaRPr/>
          </a:p>
        </p:txBody>
      </p:sp>
      <p:sp>
        <p:nvSpPr>
          <p:cNvPr id="466" name="Google Shape;466;p42"/>
          <p:cNvSpPr txBox="1">
            <a:spLocks noGrp="1"/>
          </p:cNvSpPr>
          <p:nvPr>
            <p:ph type="body" idx="2"/>
          </p:nvPr>
        </p:nvSpPr>
        <p:spPr>
          <a:xfrm>
            <a:off x="0" y="887680"/>
            <a:ext cx="12023322" cy="5787902"/>
          </a:xfrm>
          <a:prstGeom prst="rect">
            <a:avLst/>
          </a:prstGeom>
          <a:noFill/>
          <a:ln>
            <a:noFill/>
          </a:ln>
        </p:spPr>
        <p:txBody>
          <a:bodyPr spcFirstLastPara="1" wrap="square" lIns="91425" tIns="45700" rIns="91425" bIns="45700" anchor="t" anchorCtr="0">
            <a:noAutofit/>
          </a:bodyPr>
          <a:lstStyle/>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Abrams (2019), Personas and designing the ideal museum experience,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https://cutt.ly/DQnUvg1</a:t>
            </a:r>
            <a:endParaRPr lang="en-GB" sz="2000" u="sng" dirty="0">
              <a:solidFill>
                <a:schemeClr val="tx2">
                  <a:lumMod val="25000"/>
                </a:schemeClr>
              </a:solidFill>
              <a:latin typeface="Calibri" panose="020F0502020204030204" pitchFamily="34" charset="0"/>
              <a:cs typeface="Calibri" panose="020F0502020204030204" pitchFamily="34" charset="0"/>
            </a:endParaRPr>
          </a:p>
          <a:p>
            <a:pPr marL="495300" indent="-342900">
              <a:buClr>
                <a:srgbClr val="FBE000"/>
              </a:buClr>
              <a:buSzPts val="1200"/>
              <a:buFont typeface="Arial" panose="020B0604020202020204" pitchFamily="34" charset="0"/>
              <a:buChar char="•"/>
            </a:pPr>
            <a:r>
              <a:rPr lang="en-GB" sz="2000" dirty="0">
                <a:solidFill>
                  <a:schemeClr val="tx2">
                    <a:lumMod val="25000"/>
                  </a:schemeClr>
                </a:solidFill>
                <a:latin typeface="Calibri" panose="020F0502020204030204" pitchFamily="34" charset="0"/>
                <a:cs typeface="Calibri" panose="020F0502020204030204" pitchFamily="34" charset="0"/>
              </a:rPr>
              <a:t>Chen (2021), How The V&amp;A’s New Digital Platform </a:t>
            </a:r>
            <a:r>
              <a:rPr lang="en-GB" sz="2000" dirty="0" err="1">
                <a:solidFill>
                  <a:schemeClr val="tx2">
                    <a:lumMod val="25000"/>
                  </a:schemeClr>
                </a:solidFill>
                <a:latin typeface="Calibri" panose="020F0502020204030204" pitchFamily="34" charset="0"/>
                <a:cs typeface="Calibri" panose="020F0502020204030204" pitchFamily="34" charset="0"/>
              </a:rPr>
              <a:t>Centers</a:t>
            </a:r>
            <a:r>
              <a:rPr lang="en-GB" sz="2000" dirty="0">
                <a:solidFill>
                  <a:schemeClr val="tx2">
                    <a:lumMod val="25000"/>
                  </a:schemeClr>
                </a:solidFill>
                <a:latin typeface="Calibri" panose="020F0502020204030204" pitchFamily="34" charset="0"/>
                <a:cs typeface="Calibri" panose="020F0502020204030204" pitchFamily="34" charset="0"/>
              </a:rPr>
              <a:t> Access and Audience,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https://cutt.ly/snJdFZa</a:t>
            </a:r>
            <a:r>
              <a:rPr lang="en-GB" sz="2000" dirty="0">
                <a:solidFill>
                  <a:schemeClr val="tx2">
                    <a:lumMod val="25000"/>
                  </a:schemeClr>
                </a:solidFill>
                <a:latin typeface="Calibri" panose="020F0502020204030204" pitchFamily="34" charset="0"/>
                <a:cs typeface="Calibri" panose="020F0502020204030204" pitchFamily="34" charset="0"/>
              </a:rPr>
              <a:t> </a:t>
            </a: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Coates (2019), Modern museums in the internet generation - memes and millennials,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https://cutt.ly/RnJdJve</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Connect, </a:t>
            </a:r>
            <a:r>
              <a:rPr lang="en-GB" sz="2000" i="0" dirty="0">
                <a:solidFill>
                  <a:schemeClr val="tx2">
                    <a:lumMod val="25000"/>
                  </a:schemeClr>
                </a:solidFill>
                <a:latin typeface="Calibri" panose="020F0502020204030204" pitchFamily="34" charset="0"/>
                <a:cs typeface="Calibri" panose="020F0502020204030204" pitchFamily="34" charset="0"/>
                <a:sym typeface="Avenir"/>
              </a:rPr>
              <a:t>Practicum Vol. 1: Empathy Maps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6">
                  <a:extLst>
                    <a:ext uri="{A12FA001-AC4F-418D-AE19-62706E023703}">
                      <ahyp:hlinkClr xmlns:ahyp="http://schemas.microsoft.com/office/drawing/2018/hyperlinkcolor" val="tx"/>
                    </a:ext>
                  </a:extLst>
                </a:hlinkClick>
              </a:rPr>
              <a:t>https://cultureconnectme.com/practicum-vo-1-empathy-maps/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McGarry (2021), Attracting Millennials to Museums: Your Complete Marketing Guide,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https://cutt.ly/LnJdLqp</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McIntyre (2020) </a:t>
            </a:r>
            <a:r>
              <a:rPr lang="en-GB" sz="2000" b="0" i="0" dirty="0">
                <a:solidFill>
                  <a:schemeClr val="tx2">
                    <a:lumMod val="25000"/>
                  </a:schemeClr>
                </a:solidFill>
                <a:latin typeface="Calibri" panose="020F0502020204030204" pitchFamily="34" charset="0"/>
                <a:cs typeface="Calibri" panose="020F0502020204030204" pitchFamily="34" charset="0"/>
                <a:sym typeface="Avenir"/>
              </a:rPr>
              <a:t>Culture in Lockdown. Part 1: We can do digital, can we do strategy? </a:t>
            </a:r>
            <a:r>
              <a:rPr lang="en-GB" sz="2000" b="0" i="0" u="sng" dirty="0">
                <a:solidFill>
                  <a:schemeClr val="tx2">
                    <a:lumMod val="25000"/>
                  </a:schemeClr>
                </a:solidFill>
                <a:latin typeface="Calibri" panose="020F0502020204030204" pitchFamily="34" charset="0"/>
                <a:cs typeface="Calibri" panose="020F0502020204030204" pitchFamily="34" charset="0"/>
                <a:sym typeface="Avenir"/>
                <a:hlinkClick r:id="rId8">
                  <a:extLst>
                    <a:ext uri="{A12FA001-AC4F-418D-AE19-62706E023703}">
                      <ahyp:hlinkClr xmlns:ahyp="http://schemas.microsoft.com/office/drawing/2018/hyperlinkcolor" val="tx"/>
                    </a:ext>
                  </a:extLst>
                </a:hlinkClick>
              </a:rPr>
              <a:t>https://www.culturehive.co.uk/resources/culture-in-lockdown-part-1-we-can-do-digital-can-we-do-strategy/</a:t>
            </a:r>
            <a:endParaRPr sz="2000" b="0" i="0" dirty="0">
              <a:solidFill>
                <a:schemeClr val="tx2">
                  <a:lumMod val="25000"/>
                </a:schemeClr>
              </a:solidFill>
              <a:latin typeface="Calibri" panose="020F0502020204030204" pitchFamily="34" charset="0"/>
              <a:cs typeface="Calibri" panose="020F0502020204030204" pitchFamily="34" charset="0"/>
              <a:sym typeface="Avenir"/>
            </a:endParaRPr>
          </a:p>
          <a:p>
            <a:pPr indent="-304800">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Nielsen Norman Group (2018), Empathy Mapping: The First Step in Design Thinking,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https://cutt.ly/EQnKSNX</a:t>
            </a:r>
            <a:r>
              <a:rPr lang="en-GB" sz="2000" dirty="0">
                <a:solidFill>
                  <a:schemeClr val="tx2">
                    <a:lumMod val="25000"/>
                  </a:schemeClr>
                </a:solidFill>
                <a:latin typeface="Calibri" panose="020F0502020204030204" pitchFamily="34" charset="0"/>
                <a:cs typeface="Calibri" panose="020F0502020204030204" pitchFamily="34" charset="0"/>
              </a:rPr>
              <a:t> </a:t>
            </a: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Prensky (2001), Digital Natives, Digital Immigrants,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https://cutt.ly/0nJdZAP</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a:solidFill>
                  <a:schemeClr val="tx2">
                    <a:lumMod val="25000"/>
                  </a:schemeClr>
                </a:solidFill>
                <a:latin typeface="Calibri" panose="020F0502020204030204" pitchFamily="34" charset="0"/>
                <a:cs typeface="Calibri" panose="020F0502020204030204" pitchFamily="34" charset="0"/>
              </a:rPr>
              <a:t>Global Web Index (2019) Audience Report,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https://cutt.ly/7QnKH16</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Char char="●"/>
            </a:pPr>
            <a:r>
              <a:rPr lang="en-GB" sz="2000" dirty="0" err="1">
                <a:solidFill>
                  <a:schemeClr val="tx2">
                    <a:lumMod val="25000"/>
                  </a:schemeClr>
                </a:solidFill>
                <a:latin typeface="Calibri" panose="020F0502020204030204" pitchFamily="34" charset="0"/>
                <a:cs typeface="Calibri" panose="020F0502020204030204" pitchFamily="34" charset="0"/>
              </a:rPr>
              <a:t>Revelx</a:t>
            </a:r>
            <a:r>
              <a:rPr lang="en-GB" sz="2000" dirty="0">
                <a:solidFill>
                  <a:schemeClr val="tx2">
                    <a:lumMod val="25000"/>
                  </a:schemeClr>
                </a:solidFill>
                <a:latin typeface="Calibri" panose="020F0502020204030204" pitchFamily="34" charset="0"/>
                <a:cs typeface="Calibri" panose="020F0502020204030204" pitchFamily="34" charset="0"/>
              </a:rPr>
              <a:t>, Persona Canvas, accessible at: </a:t>
            </a:r>
            <a:r>
              <a:rPr lang="en-GB" sz="2000" u="sng" dirty="0">
                <a:solidFill>
                  <a:schemeClr val="tx2">
                    <a:lumMod val="25000"/>
                  </a:schemeClr>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https://cutt.ly/SQnJZ2c</a:t>
            </a:r>
            <a:r>
              <a:rPr lang="en-GB" sz="2000" dirty="0">
                <a:solidFill>
                  <a:schemeClr val="tx2">
                    <a:lumMod val="25000"/>
                  </a:schemeClr>
                </a:solidFill>
                <a:latin typeface="Calibri" panose="020F0502020204030204" pitchFamily="34" charset="0"/>
                <a:cs typeface="Calibri" panose="020F0502020204030204" pitchFamily="34" charset="0"/>
              </a:rPr>
              <a:t> </a:t>
            </a:r>
            <a:endParaRPr sz="2000" dirty="0">
              <a:solidFill>
                <a:schemeClr val="tx2">
                  <a:lumMod val="25000"/>
                </a:schemeClr>
              </a:solidFill>
              <a:latin typeface="Calibri" panose="020F0502020204030204" pitchFamily="34" charset="0"/>
              <a:cs typeface="Calibri" panose="020F0502020204030204" pitchFamily="34" charset="0"/>
            </a:endParaRPr>
          </a:p>
          <a:p>
            <a:pPr marL="457200" lvl="0" indent="-304800" algn="l" rtl="0">
              <a:lnSpc>
                <a:spcPct val="100000"/>
              </a:lnSpc>
              <a:spcBef>
                <a:spcPts val="0"/>
              </a:spcBef>
              <a:spcAft>
                <a:spcPts val="0"/>
              </a:spcAft>
              <a:buClr>
                <a:srgbClr val="FBE000"/>
              </a:buClr>
              <a:buSzPts val="1200"/>
              <a:buFont typeface="Arial"/>
              <a:buChar char="●"/>
            </a:pPr>
            <a:r>
              <a:rPr lang="en-GB" sz="2000" dirty="0">
                <a:solidFill>
                  <a:schemeClr val="tx2">
                    <a:lumMod val="25000"/>
                  </a:schemeClr>
                </a:solidFill>
                <a:latin typeface="Calibri" panose="020F0502020204030204" pitchFamily="34" charset="0"/>
                <a:cs typeface="Calibri" panose="020F0502020204030204" pitchFamily="34" charset="0"/>
              </a:rPr>
              <a:t>Tincher (2020) </a:t>
            </a:r>
            <a:r>
              <a:rPr lang="en-GB" sz="2000" u="sng" dirty="0">
                <a:solidFill>
                  <a:schemeClr val="tx2">
                    <a:lumMod val="25000"/>
                  </a:schemeClr>
                </a:solidFill>
                <a:latin typeface="Calibri" panose="020F0502020204030204" pitchFamily="34" charset="0"/>
                <a:cs typeface="Calibri" panose="020F0502020204030204" pitchFamily="34" charset="0"/>
              </a:rPr>
              <a:t>https://heartofthecustomer.com/customer-experience-journey-map-the-top-10-requirements/</a:t>
            </a:r>
            <a:endParaRPr lang="en-GB" sz="2000" b="0" i="0" u="sng" dirty="0">
              <a:solidFill>
                <a:schemeClr val="tx2">
                  <a:lumMod val="25000"/>
                </a:schemeClr>
              </a:solidFill>
              <a:latin typeface="Calibri" panose="020F0502020204030204" pitchFamily="34" charset="0"/>
              <a:cs typeface="Calibri" panose="020F0502020204030204" pitchFamily="34" charset="0"/>
              <a:sym typeface="Avenir"/>
            </a:endParaRPr>
          </a:p>
          <a:p>
            <a:pPr marL="457200" lvl="0" indent="-304800" algn="l" rtl="0">
              <a:lnSpc>
                <a:spcPct val="100000"/>
              </a:lnSpc>
              <a:spcBef>
                <a:spcPts val="0"/>
              </a:spcBef>
              <a:spcAft>
                <a:spcPts val="0"/>
              </a:spcAft>
              <a:buClr>
                <a:srgbClr val="FBE000"/>
              </a:buClr>
              <a:buSzPts val="1200"/>
              <a:buFont typeface="Arial"/>
              <a:buChar char="●"/>
            </a:pPr>
            <a:endParaRPr sz="2000" b="0" i="0" dirty="0">
              <a:solidFill>
                <a:srgbClr val="002060"/>
              </a:solidFill>
              <a:latin typeface="Calibri" panose="020F0502020204030204" pitchFamily="34" charset="0"/>
              <a:cs typeface="Calibri" panose="020F0502020204030204" pitchFamily="34" charset="0"/>
              <a:sym typeface="Avenir"/>
            </a:endParaRPr>
          </a:p>
          <a:p>
            <a:pPr marL="457200" lvl="0" indent="-228600" algn="l" rtl="0">
              <a:lnSpc>
                <a:spcPct val="100000"/>
              </a:lnSpc>
              <a:spcBef>
                <a:spcPts val="0"/>
              </a:spcBef>
              <a:spcAft>
                <a:spcPts val="0"/>
              </a:spcAft>
              <a:buClr>
                <a:srgbClr val="FBE000"/>
              </a:buClr>
              <a:buSzPts val="1200"/>
              <a:buNone/>
            </a:pPr>
            <a:endParaRPr sz="2000" dirty="0">
              <a:solidFill>
                <a:srgbClr val="002060"/>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F7F7F"/>
              </a:buClr>
              <a:buSzPts val="2400"/>
              <a:buNone/>
            </a:pP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descr="A picture containing building material, dark, stone&#10;&#10;Description automatically generated"/>
          <p:cNvPicPr preferRelativeResize="0">
            <a:picLocks noGrp="1"/>
          </p:cNvPicPr>
          <p:nvPr>
            <p:ph type="pic" idx="2"/>
          </p:nvPr>
        </p:nvPicPr>
        <p:blipFill rotWithShape="1">
          <a:blip r:embed="rId3">
            <a:alphaModFix/>
          </a:blip>
          <a:srcRect t="30162" b="30162"/>
          <a:stretch/>
        </p:blipFill>
        <p:spPr>
          <a:xfrm>
            <a:off x="6277973" y="3318194"/>
            <a:ext cx="5063317" cy="3121899"/>
          </a:xfrm>
          <a:prstGeom prst="rect">
            <a:avLst/>
          </a:prstGeom>
          <a:solidFill>
            <a:srgbClr val="FBE000"/>
          </a:solidFill>
          <a:ln>
            <a:noFill/>
          </a:ln>
        </p:spPr>
      </p:pic>
      <p:sp>
        <p:nvSpPr>
          <p:cNvPr id="472" name="Google Shape;472;p43"/>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48</a:t>
            </a:fld>
            <a:endParaRPr/>
          </a:p>
        </p:txBody>
      </p:sp>
      <p:sp>
        <p:nvSpPr>
          <p:cNvPr id="473" name="Google Shape;473;p43"/>
          <p:cNvSpPr txBox="1">
            <a:spLocks noGrp="1"/>
          </p:cNvSpPr>
          <p:nvPr>
            <p:ph type="body" idx="1"/>
          </p:nvPr>
        </p:nvSpPr>
        <p:spPr>
          <a:xfrm>
            <a:off x="511754" y="308725"/>
            <a:ext cx="3350570" cy="4453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dirty="0"/>
              <a:t>Next Steps</a:t>
            </a:r>
            <a:endParaRPr dirty="0"/>
          </a:p>
        </p:txBody>
      </p:sp>
      <p:sp>
        <p:nvSpPr>
          <p:cNvPr id="474" name="Google Shape;474;p43"/>
          <p:cNvSpPr txBox="1">
            <a:spLocks noGrp="1"/>
          </p:cNvSpPr>
          <p:nvPr>
            <p:ph type="body" idx="3"/>
          </p:nvPr>
        </p:nvSpPr>
        <p:spPr>
          <a:xfrm>
            <a:off x="511754" y="1082915"/>
            <a:ext cx="10829536" cy="111957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21202E"/>
              </a:buClr>
              <a:buSzPts val="2400"/>
              <a:buNone/>
            </a:pPr>
            <a:r>
              <a:rPr lang="en-GB" sz="3200" dirty="0">
                <a:solidFill>
                  <a:schemeClr val="tx2">
                    <a:lumMod val="25000"/>
                  </a:schemeClr>
                </a:solidFill>
                <a:latin typeface="Calibri" panose="020F0502020204030204" pitchFamily="34" charset="0"/>
                <a:cs typeface="Calibri" panose="020F0502020204030204" pitchFamily="34" charset="0"/>
              </a:rPr>
              <a:t>Find out more about developing and communicating with your audience in module 5  </a:t>
            </a:r>
            <a:endParaRPr sz="3200" dirty="0">
              <a:solidFill>
                <a:schemeClr val="tx2">
                  <a:lumMod val="2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93064" y="4071511"/>
            <a:ext cx="7033846" cy="631527"/>
          </a:xfrm>
        </p:spPr>
        <p:txBody>
          <a:bodyPr/>
          <a:lstStyle/>
          <a:p>
            <a:r>
              <a:rPr lang="en-GB" sz="3600" b="1" dirty="0">
                <a:solidFill>
                  <a:srgbClr val="E52B7B"/>
                </a:solidFill>
              </a:rPr>
              <a:t>01 Understanding Cultural Audiences</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7" descr="A house on a hill&#10;&#10;Description automatically generated with low confidence"/>
          <p:cNvPicPr preferRelativeResize="0">
            <a:picLocks noGrp="1"/>
          </p:cNvPicPr>
          <p:nvPr>
            <p:ph type="pic" idx="2"/>
          </p:nvPr>
        </p:nvPicPr>
        <p:blipFill rotWithShape="1">
          <a:blip r:embed="rId3">
            <a:alphaModFix/>
          </a:blip>
          <a:srcRect t="41841" b="31654"/>
          <a:stretch/>
        </p:blipFill>
        <p:spPr>
          <a:xfrm>
            <a:off x="0" y="0"/>
            <a:ext cx="12192001" cy="2265845"/>
          </a:xfrm>
          <a:prstGeom prst="rect">
            <a:avLst/>
          </a:prstGeom>
          <a:noFill/>
          <a:ln>
            <a:noFill/>
          </a:ln>
        </p:spPr>
      </p:pic>
      <p:sp>
        <p:nvSpPr>
          <p:cNvPr id="154" name="Google Shape;154;p7"/>
          <p:cNvSpPr txBox="1">
            <a:spLocks noGrp="1"/>
          </p:cNvSpPr>
          <p:nvPr>
            <p:ph type="body" idx="1"/>
          </p:nvPr>
        </p:nvSpPr>
        <p:spPr>
          <a:xfrm>
            <a:off x="-2" y="2395273"/>
            <a:ext cx="12192002" cy="63152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43794"/>
              </a:buClr>
              <a:buSzPts val="3600"/>
              <a:buNone/>
            </a:pPr>
            <a:r>
              <a:rPr lang="en-GB" dirty="0"/>
              <a:t>Introduction</a:t>
            </a:r>
            <a:endParaRPr dirty="0"/>
          </a:p>
        </p:txBody>
      </p:sp>
      <p:sp>
        <p:nvSpPr>
          <p:cNvPr id="155" name="Google Shape;155;p7"/>
          <p:cNvSpPr txBox="1">
            <a:spLocks noGrp="1"/>
          </p:cNvSpPr>
          <p:nvPr>
            <p:ph type="body" idx="3"/>
          </p:nvPr>
        </p:nvSpPr>
        <p:spPr>
          <a:xfrm>
            <a:off x="424819" y="2957647"/>
            <a:ext cx="11512624" cy="16267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solidFill>
                  <a:srgbClr val="262626"/>
                </a:solidFill>
                <a:latin typeface="Calibri" panose="020F0502020204030204" pitchFamily="34" charset="0"/>
                <a:cs typeface="Calibri" panose="020F0502020204030204" pitchFamily="34" charset="0"/>
              </a:rPr>
              <a:t>Cultural heritage organizations and businesses are brands that survive as long as they fulfil the various needs and desires of their customers To get into this mindset think of every visitor as a customer and every visit to a cultural heritage site or event as a service that your customer buys into to satisfy a need. </a:t>
            </a:r>
            <a:endParaRPr dirty="0">
              <a:latin typeface="Calibri" panose="020F0502020204030204" pitchFamily="34" charset="0"/>
              <a:cs typeface="Calibri" panose="020F0502020204030204" pitchFamily="34" charset="0"/>
            </a:endParaRPr>
          </a:p>
        </p:txBody>
      </p:sp>
      <p:sp>
        <p:nvSpPr>
          <p:cNvPr id="156" name="Google Shape;156;p7"/>
          <p:cNvSpPr txBox="1"/>
          <p:nvPr/>
        </p:nvSpPr>
        <p:spPr>
          <a:xfrm>
            <a:off x="424819" y="4596738"/>
            <a:ext cx="11435023" cy="17484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2400" i="0" dirty="0">
                <a:solidFill>
                  <a:srgbClr val="262626"/>
                </a:solidFill>
                <a:latin typeface="Calibri" panose="020F0502020204030204" pitchFamily="34" charset="0"/>
                <a:ea typeface="Avenir"/>
                <a:cs typeface="Calibri" panose="020F0502020204030204" pitchFamily="34" charset="0"/>
                <a:sym typeface="Avenir"/>
              </a:rPr>
              <a:t>To understand what visitors are looking for in a cultural and tourism experience, and to respond with an interesting offer, you need to identify and aim at specific target audiences. When you can visualize and describe who your visitor is, and understand their journey, you can tailor a specific and meaningful experience for them. This module will take you through some steps and tools to gain this understanding.</a:t>
            </a: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8471354" y="2689487"/>
            <a:ext cx="2250238" cy="445340"/>
          </a:xfrm>
        </p:spPr>
        <p:txBody>
          <a:bodyPr/>
          <a:lstStyle/>
          <a:p>
            <a:r>
              <a:rPr lang="en-US" sz="2800" dirty="0">
                <a:solidFill>
                  <a:schemeClr val="bg1"/>
                </a:solidFill>
              </a:rPr>
              <a:t>Chris Murray</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680334"/>
            <a:ext cx="6863977" cy="1119578"/>
          </a:xfrm>
        </p:spPr>
        <p:txBody>
          <a:bodyPr/>
          <a:lstStyle/>
          <a:p>
            <a:endParaRPr lang="sl-SI" dirty="0"/>
          </a:p>
          <a:p>
            <a:endParaRPr lang="en-US" dirty="0"/>
          </a:p>
        </p:txBody>
      </p:sp>
      <p:sp>
        <p:nvSpPr>
          <p:cNvPr id="8" name="TextBox 7">
            <a:extLst>
              <a:ext uri="{FF2B5EF4-FFF2-40B4-BE49-F238E27FC236}">
                <a16:creationId xmlns:a16="http://schemas.microsoft.com/office/drawing/2014/main" id="{663F9F70-43DF-C41D-1974-C4B07FF327ED}"/>
              </a:ext>
            </a:extLst>
          </p:cNvPr>
          <p:cNvSpPr txBox="1"/>
          <p:nvPr/>
        </p:nvSpPr>
        <p:spPr>
          <a:xfrm>
            <a:off x="4951919" y="722694"/>
            <a:ext cx="6094324" cy="1077218"/>
          </a:xfrm>
          <a:prstGeom prst="rect">
            <a:avLst/>
          </a:prstGeom>
          <a:noFill/>
        </p:spPr>
        <p:txBody>
          <a:bodyPr wrap="square">
            <a:spAutoFit/>
          </a:bodyPr>
          <a:lstStyle/>
          <a:p>
            <a:r>
              <a:rPr lang="en-GB" sz="3200" dirty="0">
                <a:solidFill>
                  <a:schemeClr val="tx1">
                    <a:lumMod val="85000"/>
                    <a:lumOff val="15000"/>
                  </a:schemeClr>
                </a:solidFill>
                <a:latin typeface="Avenir"/>
                <a:ea typeface="Avenir"/>
                <a:cs typeface="Avenir"/>
                <a:sym typeface="Avenir"/>
              </a:rPr>
              <a:t>“G</a:t>
            </a:r>
            <a:r>
              <a:rPr lang="en-GB" sz="3200" b="0" i="0" u="none" strike="noStrike" cap="none" dirty="0">
                <a:solidFill>
                  <a:schemeClr val="tx1">
                    <a:lumMod val="85000"/>
                    <a:lumOff val="15000"/>
                  </a:schemeClr>
                </a:solidFill>
                <a:latin typeface="Avenir"/>
                <a:ea typeface="Avenir"/>
                <a:cs typeface="Avenir"/>
                <a:sym typeface="Avenir"/>
              </a:rPr>
              <a:t>ive them something they might not even realise they are missing”</a:t>
            </a:r>
            <a:endParaRPr lang="en-GB" sz="3200" dirty="0">
              <a:solidFill>
                <a:schemeClr val="tx1">
                  <a:lumMod val="85000"/>
                  <a:lumOff val="15000"/>
                </a:schemeClr>
              </a:solidFill>
            </a:endParaRPr>
          </a:p>
        </p:txBody>
      </p:sp>
    </p:spTree>
    <p:extLst>
      <p:ext uri="{BB962C8B-B14F-4D97-AF65-F5344CB8AC3E}">
        <p14:creationId xmlns:p14="http://schemas.microsoft.com/office/powerpoint/2010/main" val="207380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body" idx="1"/>
          </p:nvPr>
        </p:nvSpPr>
        <p:spPr>
          <a:xfrm>
            <a:off x="311498" y="136153"/>
            <a:ext cx="6241745" cy="631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43794"/>
              </a:buClr>
              <a:buSzPts val="3600"/>
              <a:buNone/>
            </a:pPr>
            <a:r>
              <a:rPr lang="en-GB" sz="3600" b="1" dirty="0"/>
              <a:t>Who are cultural audiences? </a:t>
            </a:r>
            <a:endParaRPr dirty="0"/>
          </a:p>
        </p:txBody>
      </p:sp>
      <p:sp>
        <p:nvSpPr>
          <p:cNvPr id="162" name="Google Shape;162;p8"/>
          <p:cNvSpPr txBox="1">
            <a:spLocks noGrp="1"/>
          </p:cNvSpPr>
          <p:nvPr>
            <p:ph type="body" idx="3"/>
          </p:nvPr>
        </p:nvSpPr>
        <p:spPr>
          <a:xfrm>
            <a:off x="311498" y="878212"/>
            <a:ext cx="6241745" cy="605042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GB" b="0" dirty="0">
                <a:solidFill>
                  <a:schemeClr val="tx2">
                    <a:lumMod val="25000"/>
                  </a:schemeClr>
                </a:solidFill>
                <a:latin typeface="Calibri" panose="020F0502020204030204" pitchFamily="34" charset="0"/>
                <a:cs typeface="Calibri" panose="020F0502020204030204" pitchFamily="34" charset="0"/>
              </a:rPr>
              <a:t>Cultural audiences are made up of people interested in cultural heritage, arts </a:t>
            </a:r>
            <a:r>
              <a:rPr lang="en-GB" dirty="0">
                <a:solidFill>
                  <a:schemeClr val="tx2">
                    <a:lumMod val="25000"/>
                  </a:schemeClr>
                </a:solidFill>
                <a:latin typeface="Calibri" panose="020F0502020204030204" pitchFamily="34" charset="0"/>
                <a:cs typeface="Calibri" panose="020F0502020204030204" pitchFamily="34" charset="0"/>
              </a:rPr>
              <a:t>&amp;</a:t>
            </a:r>
            <a:r>
              <a:rPr lang="en-GB" b="0" dirty="0">
                <a:solidFill>
                  <a:schemeClr val="tx2">
                    <a:lumMod val="25000"/>
                  </a:schemeClr>
                </a:solidFill>
                <a:latin typeface="Calibri" panose="020F0502020204030204" pitchFamily="34" charset="0"/>
                <a:cs typeface="Calibri" panose="020F0502020204030204" pitchFamily="34" charset="0"/>
              </a:rPr>
              <a:t> creativity. This broad category contains visitors with different needs </a:t>
            </a:r>
            <a:r>
              <a:rPr lang="en-GB" dirty="0">
                <a:solidFill>
                  <a:schemeClr val="tx2">
                    <a:lumMod val="25000"/>
                  </a:schemeClr>
                </a:solidFill>
                <a:latin typeface="Calibri" panose="020F0502020204030204" pitchFamily="34" charset="0"/>
                <a:cs typeface="Calibri" panose="020F0502020204030204" pitchFamily="34" charset="0"/>
              </a:rPr>
              <a:t>&amp;</a:t>
            </a:r>
            <a:r>
              <a:rPr lang="en-GB" b="0" dirty="0">
                <a:solidFill>
                  <a:schemeClr val="tx2">
                    <a:lumMod val="25000"/>
                  </a:schemeClr>
                </a:solidFill>
                <a:latin typeface="Calibri" panose="020F0502020204030204" pitchFamily="34" charset="0"/>
                <a:cs typeface="Calibri" panose="020F0502020204030204" pitchFamily="34" charset="0"/>
              </a:rPr>
              <a:t> characteristics. Understanding the differences is essential to designing experiences that will build a strong and lasting relationship with them. </a:t>
            </a:r>
          </a:p>
          <a:p>
            <a:pPr marL="0" lvl="0" indent="0" algn="l" rtl="0">
              <a:lnSpc>
                <a:spcPct val="100000"/>
              </a:lnSpc>
              <a:spcBef>
                <a:spcPts val="0"/>
              </a:spcBef>
              <a:spcAft>
                <a:spcPts val="0"/>
              </a:spcAft>
              <a:buClr>
                <a:schemeClr val="dk1"/>
              </a:buClr>
              <a:buSzPts val="1100"/>
              <a:buNone/>
            </a:pPr>
            <a:r>
              <a:rPr lang="en-GB" dirty="0">
                <a:solidFill>
                  <a:schemeClr val="tx2">
                    <a:lumMod val="25000"/>
                  </a:schemeClr>
                </a:solidFill>
                <a:latin typeface="Calibri" panose="020F0502020204030204" pitchFamily="34" charset="0"/>
                <a:cs typeface="Calibri" panose="020F0502020204030204" pitchFamily="34" charset="0"/>
                <a:sym typeface="Avenir"/>
              </a:rPr>
              <a:t>A visitor is both an individual and part of a social group, which is called a "</a:t>
            </a:r>
            <a:r>
              <a:rPr lang="en-GB" dirty="0">
                <a:solidFill>
                  <a:srgbClr val="E43794"/>
                </a:solidFill>
                <a:latin typeface="Calibri" panose="020F0502020204030204" pitchFamily="34" charset="0"/>
                <a:cs typeface="Calibri" panose="020F0502020204030204" pitchFamily="34" charset="0"/>
                <a:sym typeface="Avenir"/>
              </a:rPr>
              <a:t>market segment</a:t>
            </a:r>
            <a:r>
              <a:rPr lang="en-GB" dirty="0">
                <a:solidFill>
                  <a:schemeClr val="tx2">
                    <a:lumMod val="25000"/>
                  </a:schemeClr>
                </a:solidFill>
                <a:latin typeface="Calibri" panose="020F0502020204030204" pitchFamily="34" charset="0"/>
                <a:cs typeface="Calibri" panose="020F0502020204030204" pitchFamily="34" charset="0"/>
                <a:sym typeface="Avenir"/>
              </a:rPr>
              <a:t>“ in marketing terminology. </a:t>
            </a:r>
          </a:p>
          <a:p>
            <a:pPr marL="0" lvl="0" indent="0" algn="l" rtl="0">
              <a:lnSpc>
                <a:spcPct val="100000"/>
              </a:lnSpc>
              <a:spcBef>
                <a:spcPts val="0"/>
              </a:spcBef>
              <a:spcAft>
                <a:spcPts val="0"/>
              </a:spcAft>
              <a:buClr>
                <a:schemeClr val="dk1"/>
              </a:buClr>
              <a:buSzPts val="1100"/>
              <a:buNone/>
            </a:pPr>
            <a:r>
              <a:rPr lang="en-GB" b="0" i="0" dirty="0">
                <a:solidFill>
                  <a:schemeClr val="tx2">
                    <a:lumMod val="25000"/>
                  </a:schemeClr>
                </a:solidFill>
                <a:effectLst/>
                <a:latin typeface="Calibri" panose="020F0502020204030204" pitchFamily="34" charset="0"/>
                <a:cs typeface="Calibri" panose="020F0502020204030204" pitchFamily="34" charset="0"/>
              </a:rPr>
              <a:t>Segmentation is simply the process of dividing and organising the population into meaningful and manageable groups – or segments - so you can tailor your offer to their preferences.</a:t>
            </a:r>
          </a:p>
          <a:p>
            <a:pPr marL="0" lvl="0" indent="0" algn="l" rtl="0">
              <a:lnSpc>
                <a:spcPct val="100000"/>
              </a:lnSpc>
              <a:spcBef>
                <a:spcPts val="0"/>
              </a:spcBef>
              <a:spcAft>
                <a:spcPts val="0"/>
              </a:spcAft>
              <a:buClr>
                <a:schemeClr val="dk1"/>
              </a:buClr>
              <a:buSzPts val="1100"/>
              <a:buNone/>
            </a:pPr>
            <a:endParaRPr lang="en-GB" sz="800" dirty="0">
              <a:solidFill>
                <a:schemeClr val="tx2">
                  <a:lumMod val="25000"/>
                </a:schemeClr>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None/>
            </a:pPr>
            <a:r>
              <a:rPr lang="en-GB" dirty="0">
                <a:latin typeface="Calibri" panose="020F0502020204030204" pitchFamily="34" charset="0"/>
                <a:cs typeface="Calibri" panose="020F0502020204030204" pitchFamily="34" charset="0"/>
                <a:hlinkClick r:id="rId3"/>
              </a:rPr>
              <a:t>Segmentation made simple</a:t>
            </a:r>
            <a:r>
              <a:rPr lang="en-GB" dirty="0">
                <a:latin typeface="Calibri" panose="020F0502020204030204" pitchFamily="34" charset="0"/>
                <a:cs typeface="Calibri" panose="020F0502020204030204" pitchFamily="34" charset="0"/>
              </a:rPr>
              <a:t>     </a:t>
            </a:r>
          </a:p>
        </p:txBody>
      </p:sp>
      <p:pic>
        <p:nvPicPr>
          <p:cNvPr id="3" name="Picture Placeholder 2" descr="A large group of people&#10;&#10;Description automatically generated with medium confidence">
            <a:extLst>
              <a:ext uri="{FF2B5EF4-FFF2-40B4-BE49-F238E27FC236}">
                <a16:creationId xmlns:a16="http://schemas.microsoft.com/office/drawing/2014/main" id="{AE8132DE-9A74-4404-A8B0-A387E975B2BC}"/>
              </a:ext>
            </a:extLst>
          </p:cNvPr>
          <p:cNvPicPr>
            <a:picLocks noGrp="1" noChangeAspect="1"/>
          </p:cNvPicPr>
          <p:nvPr>
            <p:ph type="pic" idx="2"/>
          </p:nvPr>
        </p:nvPicPr>
        <p:blipFill>
          <a:blip r:embed="rId4"/>
          <a:srcRect t="17186" b="17186"/>
          <a:stretch>
            <a:fillRect/>
          </a:stretch>
        </p:blipFill>
        <p:spPr>
          <a:xfrm>
            <a:off x="7019925" y="3028950"/>
            <a:ext cx="3692525" cy="3829050"/>
          </a:xfrm>
          <a:prstGeom prst="rect">
            <a:avLst/>
          </a:prstGeom>
          <a:noFill/>
          <a:ln>
            <a:noFill/>
          </a:ln>
        </p:spPr>
      </p:pic>
      <p:sp>
        <p:nvSpPr>
          <p:cNvPr id="2" name="TextBox 1">
            <a:extLst>
              <a:ext uri="{FF2B5EF4-FFF2-40B4-BE49-F238E27FC236}">
                <a16:creationId xmlns:a16="http://schemas.microsoft.com/office/drawing/2014/main" id="{737FFE34-E6F8-4EBA-AC5E-ED67C99CFC01}"/>
              </a:ext>
            </a:extLst>
          </p:cNvPr>
          <p:cNvSpPr txBox="1"/>
          <p:nvPr/>
        </p:nvSpPr>
        <p:spPr>
          <a:xfrm>
            <a:off x="11060269" y="5918479"/>
            <a:ext cx="1131731" cy="769441"/>
          </a:xfrm>
          <a:prstGeom prst="rect">
            <a:avLst/>
          </a:prstGeom>
          <a:noFill/>
        </p:spPr>
        <p:txBody>
          <a:bodyPr wrap="square" rtlCol="0">
            <a:spAutoFit/>
          </a:bodyPr>
          <a:lstStyle/>
          <a:p>
            <a:r>
              <a:rPr lang="en-GB" sz="1100" b="0" i="0" dirty="0">
                <a:solidFill>
                  <a:schemeClr val="bg1"/>
                </a:solidFill>
                <a:effectLst/>
                <a:latin typeface="Calibri" panose="020F0502020204030204" pitchFamily="34" charset="0"/>
                <a:cs typeface="Calibri" panose="020F0502020204030204" pitchFamily="34" charset="0"/>
              </a:rPr>
              <a:t>Photo by </a:t>
            </a:r>
            <a:r>
              <a:rPr lang="en-GB" sz="1100" b="1" i="0" u="none" strike="noStrike" dirty="0">
                <a:solidFill>
                  <a:schemeClr val="bg1"/>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San Fermin Pamplona</a:t>
            </a:r>
            <a:r>
              <a:rPr lang="en-GB" sz="1100" b="0" i="0" dirty="0">
                <a:solidFill>
                  <a:schemeClr val="bg1"/>
                </a:solidFill>
                <a:effectLst/>
                <a:latin typeface="Calibri" panose="020F0502020204030204" pitchFamily="34" charset="0"/>
                <a:cs typeface="Calibri" panose="020F0502020204030204" pitchFamily="34" charset="0"/>
              </a:rPr>
              <a:t> from </a:t>
            </a:r>
            <a:r>
              <a:rPr lang="en-GB" sz="1100" b="1" i="0" u="none" strike="noStrike" dirty="0" err="1">
                <a:solidFill>
                  <a:schemeClr val="bg1"/>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Pexels</a:t>
            </a:r>
            <a:endParaRPr lang="en-GB" sz="1100"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p:nvPr/>
        </p:nvSpPr>
        <p:spPr>
          <a:xfrm>
            <a:off x="3651634" y="1"/>
            <a:ext cx="4888733" cy="681758"/>
          </a:xfrm>
          <a:prstGeom prst="rect">
            <a:avLst/>
          </a:prstGeom>
          <a:solidFill>
            <a:srgbClr val="E43794"/>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169" name="Google Shape;169;p9"/>
          <p:cNvSpPr txBox="1">
            <a:spLocks noGrp="1"/>
          </p:cNvSpPr>
          <p:nvPr>
            <p:ph type="sldNum" idx="12"/>
          </p:nvPr>
        </p:nvSpPr>
        <p:spPr>
          <a:xfrm>
            <a:off x="7722020" y="6560800"/>
            <a:ext cx="4301302" cy="2295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74" name="Google Shape;174;p9"/>
          <p:cNvSpPr txBox="1"/>
          <p:nvPr/>
        </p:nvSpPr>
        <p:spPr>
          <a:xfrm>
            <a:off x="425381" y="104453"/>
            <a:ext cx="11260668" cy="505121"/>
          </a:xfrm>
          <a:prstGeom prst="rect">
            <a:avLst/>
          </a:prstGeom>
          <a:noFill/>
          <a:ln>
            <a:noFill/>
          </a:ln>
        </p:spPr>
        <p:txBody>
          <a:bodyPr spcFirstLastPara="1" wrap="square" lIns="91425" tIns="45700" rIns="91425" bIns="45700" anchor="t" anchorCtr="0">
            <a:normAutofit fontScale="92500" lnSpcReduction="10000"/>
          </a:bodyPr>
          <a:lstStyle/>
          <a:p>
            <a:pPr lvl="0">
              <a:lnSpc>
                <a:spcPct val="90000"/>
              </a:lnSpc>
              <a:buClr>
                <a:schemeClr val="lt1"/>
              </a:buClr>
              <a:buSzPts val="3600"/>
            </a:pPr>
            <a:r>
              <a:rPr lang="en-GB" sz="3600" b="1" dirty="0">
                <a:solidFill>
                  <a:schemeClr val="lt1"/>
                </a:solidFill>
                <a:latin typeface="Avenir"/>
                <a:ea typeface="Avenir"/>
                <a:cs typeface="Avenir"/>
                <a:sym typeface="Avenir"/>
              </a:rPr>
              <a:t>Macro-categories of cultural visitors</a:t>
            </a:r>
            <a:endParaRPr dirty="0"/>
          </a:p>
        </p:txBody>
      </p:sp>
      <p:sp>
        <p:nvSpPr>
          <p:cNvPr id="2" name="TextBox 1">
            <a:extLst>
              <a:ext uri="{FF2B5EF4-FFF2-40B4-BE49-F238E27FC236}">
                <a16:creationId xmlns:a16="http://schemas.microsoft.com/office/drawing/2014/main" id="{66B5EE1B-3C70-43B5-B9BA-37129D47D62E}"/>
              </a:ext>
            </a:extLst>
          </p:cNvPr>
          <p:cNvSpPr txBox="1"/>
          <p:nvPr/>
        </p:nvSpPr>
        <p:spPr>
          <a:xfrm>
            <a:off x="557096" y="1150563"/>
            <a:ext cx="11077807" cy="5262979"/>
          </a:xfrm>
          <a:prstGeom prst="rect">
            <a:avLst/>
          </a:prstGeom>
          <a:noFill/>
        </p:spPr>
        <p:txBody>
          <a:bodyPr wrap="square" rtlCol="0">
            <a:spAutoFit/>
          </a:bodyPr>
          <a:lstStyle/>
          <a:p>
            <a:r>
              <a:rPr lang="en-GB" sz="2400" b="0" i="0" dirty="0">
                <a:solidFill>
                  <a:schemeClr val="tx1">
                    <a:lumMod val="85000"/>
                    <a:lumOff val="15000"/>
                  </a:schemeClr>
                </a:solidFill>
                <a:effectLst/>
                <a:latin typeface="Calibri" panose="020F0502020204030204" pitchFamily="34" charset="0"/>
                <a:cs typeface="Calibri" panose="020F0502020204030204" pitchFamily="34" charset="0"/>
              </a:rPr>
              <a:t>In 2009, John H Falk published his book </a:t>
            </a:r>
            <a:r>
              <a:rPr lang="en-GB" sz="2400" b="0" i="1" dirty="0">
                <a:solidFill>
                  <a:schemeClr val="tx1">
                    <a:lumMod val="85000"/>
                    <a:lumOff val="15000"/>
                  </a:schemeClr>
                </a:solidFill>
                <a:effectLst/>
                <a:latin typeface="Calibri" panose="020F0502020204030204" pitchFamily="34" charset="0"/>
                <a:cs typeface="Calibri" panose="020F0502020204030204" pitchFamily="34" charset="0"/>
              </a:rPr>
              <a:t>Identity and the Museum Visitor Experience. </a:t>
            </a:r>
            <a:r>
              <a:rPr lang="en-GB" sz="2400" b="0" i="0" dirty="0">
                <a:solidFill>
                  <a:schemeClr val="tx1">
                    <a:lumMod val="85000"/>
                    <a:lumOff val="15000"/>
                  </a:schemeClr>
                </a:solidFill>
                <a:effectLst/>
                <a:latin typeface="Calibri" panose="020F0502020204030204" pitchFamily="34" charset="0"/>
                <a:cs typeface="Calibri" panose="020F0502020204030204" pitchFamily="34" charset="0"/>
              </a:rPr>
              <a:t>One of the key takeaways is that what people learned or remembered from their visit to a site was based on their reason for going there in the first place. </a:t>
            </a:r>
            <a:r>
              <a:rPr lang="en-GB" sz="2400" dirty="0">
                <a:solidFill>
                  <a:schemeClr val="tx2">
                    <a:lumMod val="25000"/>
                  </a:schemeClr>
                </a:solidFill>
                <a:latin typeface="Calibri" panose="020F0502020204030204" pitchFamily="34" charset="0"/>
                <a:cs typeface="Calibri" panose="020F0502020204030204" pitchFamily="34" charset="0"/>
              </a:rPr>
              <a:t>He identified </a:t>
            </a:r>
            <a:r>
              <a:rPr lang="en-GB" sz="2400" b="1" u="sng" dirty="0">
                <a:solidFill>
                  <a:srgbClr val="D41A6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five macro-categories</a:t>
            </a:r>
            <a:r>
              <a:rPr lang="en-GB" sz="2400" b="1" dirty="0">
                <a:solidFill>
                  <a:srgbClr val="D41A6A"/>
                </a:solidFill>
                <a:latin typeface="Calibri" panose="020F0502020204030204" pitchFamily="34" charset="0"/>
                <a:cs typeface="Calibri" panose="020F0502020204030204" pitchFamily="34" charset="0"/>
              </a:rPr>
              <a:t> </a:t>
            </a:r>
            <a:r>
              <a:rPr lang="en-GB" sz="2400" b="0" dirty="0">
                <a:solidFill>
                  <a:srgbClr val="262626"/>
                </a:solidFill>
                <a:latin typeface="Calibri" panose="020F0502020204030204" pitchFamily="34" charset="0"/>
                <a:cs typeface="Calibri" panose="020F0502020204030204" pitchFamily="34" charset="0"/>
              </a:rPr>
              <a:t>of cultural visitors and described their “Identities”:</a:t>
            </a:r>
          </a:p>
          <a:p>
            <a:endParaRPr lang="en-GB" dirty="0">
              <a:solidFill>
                <a:srgbClr val="262626"/>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Explorers</a:t>
            </a:r>
          </a:p>
          <a:p>
            <a:pPr marL="342900" indent="-3429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Facilitators</a:t>
            </a:r>
          </a:p>
          <a:p>
            <a:pPr marL="342900" indent="-3429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Professional/hobbyists</a:t>
            </a:r>
          </a:p>
          <a:p>
            <a:pPr marL="342900" indent="-3429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Experience Seekers</a:t>
            </a:r>
          </a:p>
          <a:p>
            <a:pPr marL="342900" indent="-342900">
              <a:buFont typeface="Arial" panose="020B0604020202020204" pitchFamily="34" charset="0"/>
              <a:buChar char="•"/>
            </a:pPr>
            <a:r>
              <a:rPr lang="en-GB" sz="2800" b="1" dirty="0">
                <a:solidFill>
                  <a:srgbClr val="E52B7B"/>
                </a:solidFill>
                <a:latin typeface="Calibri" panose="020F0502020204030204" pitchFamily="34" charset="0"/>
                <a:cs typeface="Calibri" panose="020F0502020204030204" pitchFamily="34" charset="0"/>
              </a:rPr>
              <a:t>Rechargers</a:t>
            </a:r>
          </a:p>
          <a:p>
            <a:endParaRPr lang="en-GB" b="0" i="0" dirty="0">
              <a:effectLst/>
              <a:latin typeface="Calibri" panose="020F0502020204030204" pitchFamily="34" charset="0"/>
              <a:cs typeface="Calibri" panose="020F0502020204030204" pitchFamily="34" charset="0"/>
            </a:endParaRPr>
          </a:p>
          <a:p>
            <a:r>
              <a:rPr lang="en-GB" sz="2400" b="0" i="0" dirty="0">
                <a:effectLst/>
                <a:latin typeface="Calibri" panose="020F0502020204030204" pitchFamily="34" charset="0"/>
                <a:cs typeface="Calibri" panose="020F0502020204030204" pitchFamily="34" charset="0"/>
              </a:rPr>
              <a:t>Each of these personas has a distinct objective with a specific need  to be met when visiting your site. If you want someone to come back, leave visitors feeling that their individual objectives and expectations were met for that visit. </a:t>
            </a:r>
            <a:endParaRPr lang="en-GB" sz="24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6261</TotalTime>
  <Words>4838</Words>
  <Application>Microsoft Office PowerPoint</Application>
  <PresentationFormat>Widescreen</PresentationFormat>
  <Paragraphs>369</Paragraphs>
  <Slides>48</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Avenir Black</vt:lpstr>
      <vt:lpstr>Montserrat</vt:lpstr>
      <vt:lpstr>Calibri</vt:lpstr>
      <vt:lpstr>Noto Sans</vt:lpstr>
      <vt:lpstr>Avenir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Maire Gaffney</cp:lastModifiedBy>
  <cp:revision>38</cp:revision>
  <dcterms:created xsi:type="dcterms:W3CDTF">2016-05-11T14:31:01Z</dcterms:created>
  <dcterms:modified xsi:type="dcterms:W3CDTF">2022-07-10T15:59:31Z</dcterms:modified>
</cp:coreProperties>
</file>