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77"/>
  </p:notesMasterIdLst>
  <p:handoutMasterIdLst>
    <p:handoutMasterId r:id="rId78"/>
  </p:handoutMasterIdLst>
  <p:sldIdLst>
    <p:sldId id="1296" r:id="rId2"/>
    <p:sldId id="1306" r:id="rId3"/>
    <p:sldId id="1297" r:id="rId4"/>
    <p:sldId id="1309" r:id="rId5"/>
    <p:sldId id="1312" r:id="rId6"/>
    <p:sldId id="1352" r:id="rId7"/>
    <p:sldId id="1314" r:id="rId8"/>
    <p:sldId id="1362" r:id="rId9"/>
    <p:sldId id="1374" r:id="rId10"/>
    <p:sldId id="1381" r:id="rId11"/>
    <p:sldId id="1315" r:id="rId12"/>
    <p:sldId id="1353" r:id="rId13"/>
    <p:sldId id="1316" r:id="rId14"/>
    <p:sldId id="1320" r:id="rId15"/>
    <p:sldId id="1365" r:id="rId16"/>
    <p:sldId id="1318" r:id="rId17"/>
    <p:sldId id="1366" r:id="rId18"/>
    <p:sldId id="1394" r:id="rId19"/>
    <p:sldId id="1396" r:id="rId20"/>
    <p:sldId id="1393" r:id="rId21"/>
    <p:sldId id="1397" r:id="rId22"/>
    <p:sldId id="1351" r:id="rId23"/>
    <p:sldId id="1369" r:id="rId24"/>
    <p:sldId id="1326" r:id="rId25"/>
    <p:sldId id="1370" r:id="rId26"/>
    <p:sldId id="1325" r:id="rId27"/>
    <p:sldId id="1372" r:id="rId28"/>
    <p:sldId id="1319" r:id="rId29"/>
    <p:sldId id="1368" r:id="rId30"/>
    <p:sldId id="1321" r:id="rId31"/>
    <p:sldId id="1382" r:id="rId32"/>
    <p:sldId id="1395" r:id="rId33"/>
    <p:sldId id="1328" r:id="rId34"/>
    <p:sldId id="1329" r:id="rId35"/>
    <p:sldId id="1359" r:id="rId36"/>
    <p:sldId id="1330" r:id="rId37"/>
    <p:sldId id="1360" r:id="rId38"/>
    <p:sldId id="1334" r:id="rId39"/>
    <p:sldId id="1348" r:id="rId40"/>
    <p:sldId id="1336" r:id="rId41"/>
    <p:sldId id="1347" r:id="rId42"/>
    <p:sldId id="1332" r:id="rId43"/>
    <p:sldId id="1401" r:id="rId44"/>
    <p:sldId id="1354" r:id="rId45"/>
    <p:sldId id="1357" r:id="rId46"/>
    <p:sldId id="1416" r:id="rId47"/>
    <p:sldId id="1417" r:id="rId48"/>
    <p:sldId id="1418" r:id="rId49"/>
    <p:sldId id="1419" r:id="rId50"/>
    <p:sldId id="1420" r:id="rId51"/>
    <p:sldId id="1421" r:id="rId52"/>
    <p:sldId id="1358" r:id="rId53"/>
    <p:sldId id="1363" r:id="rId54"/>
    <p:sldId id="1422" r:id="rId55"/>
    <p:sldId id="1402" r:id="rId56"/>
    <p:sldId id="1403" r:id="rId57"/>
    <p:sldId id="1413" r:id="rId58"/>
    <p:sldId id="1404" r:id="rId59"/>
    <p:sldId id="1405" r:id="rId60"/>
    <p:sldId id="1407" r:id="rId61"/>
    <p:sldId id="1412" r:id="rId62"/>
    <p:sldId id="1406" r:id="rId63"/>
    <p:sldId id="1411" r:id="rId64"/>
    <p:sldId id="1408" r:id="rId65"/>
    <p:sldId id="1414" r:id="rId66"/>
    <p:sldId id="1410" r:id="rId67"/>
    <p:sldId id="1349" r:id="rId68"/>
    <p:sldId id="279" r:id="rId69"/>
    <p:sldId id="1380" r:id="rId70"/>
    <p:sldId id="1378" r:id="rId71"/>
    <p:sldId id="1384" r:id="rId72"/>
    <p:sldId id="1386" r:id="rId73"/>
    <p:sldId id="1385" r:id="rId74"/>
    <p:sldId id="1387" r:id="rId75"/>
    <p:sldId id="1388"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2" clrIdx="0">
    <p:extLst>
      <p:ext uri="{19B8F6BF-5375-455C-9EA6-DF929625EA0E}">
        <p15:presenceInfo xmlns:p15="http://schemas.microsoft.com/office/powerpoint/2012/main" userId="Jernej C." providerId="None"/>
      </p:ext>
    </p:extLst>
  </p:cmAuthor>
  <p:cmAuthor id="2" name="Maire Gaffney" initials="MG" lastIdx="39" clrIdx="1">
    <p:extLst>
      <p:ext uri="{19B8F6BF-5375-455C-9EA6-DF929625EA0E}">
        <p15:presenceInfo xmlns:p15="http://schemas.microsoft.com/office/powerpoint/2012/main" userId="S::maire@bdelonline.com::53deb49e-ea2b-4ef2-8af7-6a10eca33c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AC5584"/>
    <a:srgbClr val="7F7F7F"/>
    <a:srgbClr val="FBE000"/>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9" autoAdjust="0"/>
    <p:restoredTop sz="95097" autoAdjust="0"/>
  </p:normalViewPr>
  <p:slideViewPr>
    <p:cSldViewPr snapToGrid="0" showGuides="1">
      <p:cViewPr varScale="1">
        <p:scale>
          <a:sx n="80" d="100"/>
          <a:sy n="80" d="100"/>
        </p:scale>
        <p:origin x="850" y="67"/>
      </p:cViewPr>
      <p:guideLst>
        <p:guide pos="3840"/>
        <p:guide pos="7219"/>
        <p:guide orient="horz" pos="3906"/>
        <p:guide pos="461"/>
        <p:guide orient="horz" pos="504"/>
      </p:guideLst>
    </p:cSldViewPr>
  </p:slideViewPr>
  <p:outlineViewPr>
    <p:cViewPr>
      <p:scale>
        <a:sx n="25" d="100"/>
        <a:sy n="25" d="100"/>
      </p:scale>
      <p:origin x="0" y="-12029"/>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2022-07-10</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2022-07-10</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7</a:t>
            </a:fld>
            <a:endParaRPr lang="fr-CA" dirty="0"/>
          </a:p>
        </p:txBody>
      </p:sp>
    </p:spTree>
    <p:extLst>
      <p:ext uri="{BB962C8B-B14F-4D97-AF65-F5344CB8AC3E}">
        <p14:creationId xmlns:p14="http://schemas.microsoft.com/office/powerpoint/2010/main" val="412557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41</a:t>
            </a:fld>
            <a:endParaRPr lang="fr-CA" dirty="0"/>
          </a:p>
        </p:txBody>
      </p:sp>
    </p:spTree>
    <p:extLst>
      <p:ext uri="{BB962C8B-B14F-4D97-AF65-F5344CB8AC3E}">
        <p14:creationId xmlns:p14="http://schemas.microsoft.com/office/powerpoint/2010/main" val="77375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42</a:t>
            </a:fld>
            <a:endParaRPr lang="fr-CA" dirty="0"/>
          </a:p>
        </p:txBody>
      </p:sp>
    </p:spTree>
    <p:extLst>
      <p:ext uri="{BB962C8B-B14F-4D97-AF65-F5344CB8AC3E}">
        <p14:creationId xmlns:p14="http://schemas.microsoft.com/office/powerpoint/2010/main" val="421135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43</a:t>
            </a:fld>
            <a:endParaRPr lang="fr-CA" dirty="0"/>
          </a:p>
        </p:txBody>
      </p:sp>
    </p:spTree>
    <p:extLst>
      <p:ext uri="{BB962C8B-B14F-4D97-AF65-F5344CB8AC3E}">
        <p14:creationId xmlns:p14="http://schemas.microsoft.com/office/powerpoint/2010/main" val="324723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a:t>
            </a:r>
          </a:p>
        </p:txBody>
      </p:sp>
      <p:sp>
        <p:nvSpPr>
          <p:cNvPr id="4" name="Slide Number Placeholder 3"/>
          <p:cNvSpPr>
            <a:spLocks noGrp="1"/>
          </p:cNvSpPr>
          <p:nvPr>
            <p:ph type="sldNum" sz="quarter" idx="5"/>
          </p:nvPr>
        </p:nvSpPr>
        <p:spPr/>
        <p:txBody>
          <a:bodyPr/>
          <a:lstStyle/>
          <a:p>
            <a:fld id="{32EF6E3F-7229-435D-9B4A-E0ABCDF45996}" type="slidenum">
              <a:rPr lang="fr-CA" smtClean="0"/>
              <a:t>70</a:t>
            </a:fld>
            <a:endParaRPr lang="fr-CA" dirty="0"/>
          </a:p>
        </p:txBody>
      </p:sp>
    </p:spTree>
    <p:extLst>
      <p:ext uri="{BB962C8B-B14F-4D97-AF65-F5344CB8AC3E}">
        <p14:creationId xmlns:p14="http://schemas.microsoft.com/office/powerpoint/2010/main" val="293889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14</a:t>
            </a:fld>
            <a:endParaRPr lang="fr-CA" dirty="0"/>
          </a:p>
        </p:txBody>
      </p:sp>
    </p:spTree>
    <p:extLst>
      <p:ext uri="{BB962C8B-B14F-4D97-AF65-F5344CB8AC3E}">
        <p14:creationId xmlns:p14="http://schemas.microsoft.com/office/powerpoint/2010/main" val="423325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15</a:t>
            </a:fld>
            <a:endParaRPr lang="fr-CA" dirty="0"/>
          </a:p>
        </p:txBody>
      </p:sp>
    </p:spTree>
    <p:extLst>
      <p:ext uri="{BB962C8B-B14F-4D97-AF65-F5344CB8AC3E}">
        <p14:creationId xmlns:p14="http://schemas.microsoft.com/office/powerpoint/2010/main" val="46977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33</a:t>
            </a:fld>
            <a:endParaRPr lang="fr-CA" dirty="0"/>
          </a:p>
        </p:txBody>
      </p:sp>
    </p:spTree>
    <p:extLst>
      <p:ext uri="{BB962C8B-B14F-4D97-AF65-F5344CB8AC3E}">
        <p14:creationId xmlns:p14="http://schemas.microsoft.com/office/powerpoint/2010/main" val="73723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34</a:t>
            </a:fld>
            <a:endParaRPr lang="fr-CA" dirty="0"/>
          </a:p>
        </p:txBody>
      </p:sp>
    </p:spTree>
    <p:extLst>
      <p:ext uri="{BB962C8B-B14F-4D97-AF65-F5344CB8AC3E}">
        <p14:creationId xmlns:p14="http://schemas.microsoft.com/office/powerpoint/2010/main" val="88795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35</a:t>
            </a:fld>
            <a:endParaRPr lang="fr-CA" dirty="0"/>
          </a:p>
        </p:txBody>
      </p:sp>
    </p:spTree>
    <p:extLst>
      <p:ext uri="{BB962C8B-B14F-4D97-AF65-F5344CB8AC3E}">
        <p14:creationId xmlns:p14="http://schemas.microsoft.com/office/powerpoint/2010/main" val="117909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36</a:t>
            </a:fld>
            <a:endParaRPr lang="fr-CA" dirty="0"/>
          </a:p>
        </p:txBody>
      </p:sp>
    </p:spTree>
    <p:extLst>
      <p:ext uri="{BB962C8B-B14F-4D97-AF65-F5344CB8AC3E}">
        <p14:creationId xmlns:p14="http://schemas.microsoft.com/office/powerpoint/2010/main" val="216350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37</a:t>
            </a:fld>
            <a:endParaRPr lang="fr-CA" dirty="0"/>
          </a:p>
        </p:txBody>
      </p:sp>
    </p:spTree>
    <p:extLst>
      <p:ext uri="{BB962C8B-B14F-4D97-AF65-F5344CB8AC3E}">
        <p14:creationId xmlns:p14="http://schemas.microsoft.com/office/powerpoint/2010/main" val="392732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40</a:t>
            </a:fld>
            <a:endParaRPr lang="fr-CA" dirty="0"/>
          </a:p>
        </p:txBody>
      </p:sp>
    </p:spTree>
    <p:extLst>
      <p:ext uri="{BB962C8B-B14F-4D97-AF65-F5344CB8AC3E}">
        <p14:creationId xmlns:p14="http://schemas.microsoft.com/office/powerpoint/2010/main" val="760688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10/07/2022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3" r:id="rId5"/>
    <p:sldLayoutId id="2147484004" r:id="rId6"/>
    <p:sldLayoutId id="2147484007" r:id="rId7"/>
    <p:sldLayoutId id="2147484008" r:id="rId8"/>
    <p:sldLayoutId id="2147484009" r:id="rId9"/>
    <p:sldLayoutId id="214748401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agenda/2017/01/humans-have-more-than-5-senses/" TargetMode="External"/><Relationship Id="rId2" Type="http://schemas.openxmlformats.org/officeDocument/2006/relationships/hyperlink" Target="https://aeon.co/videos/aristotle-was-wrong-and-so-are-we-there-are-far-more-than-five-senses" TargetMode="Externa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l_bsuTv0P8" TargetMode="External"/><Relationship Id="rId2" Type="http://schemas.openxmlformats.org/officeDocument/2006/relationships/hyperlink" Target="https://www.youtube.com/watch?v=IFgGzOpjlU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ftp/arxiv/papers/1207/1207.3422.pd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2.jpg"/><Relationship Id="rId4" Type="http://schemas.openxmlformats.org/officeDocument/2006/relationships/hyperlink" Target="https://www.youtube.com/watch?v=qt6gSW-uYK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yOngqriHQI&amp;t=2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gmUjDMpphc" TargetMode="External"/><Relationship Id="rId2" Type="http://schemas.openxmlformats.org/officeDocument/2006/relationships/hyperlink" Target="https://www.youtube.com/watch?v=1j9BY1tBmv8" TargetMode="External"/><Relationship Id="rId1" Type="http://schemas.openxmlformats.org/officeDocument/2006/relationships/slideLayout" Target="../slideLayouts/slideLayout10.xml"/><Relationship Id="rId6" Type="http://schemas.openxmlformats.org/officeDocument/2006/relationships/image" Target="../media/image14.jpg"/><Relationship Id="rId5" Type="http://schemas.openxmlformats.org/officeDocument/2006/relationships/hyperlink" Target="https://creativeindustriesclusters.com/ar360-augmented-reality-for-tourism/" TargetMode="External"/><Relationship Id="rId4" Type="http://schemas.openxmlformats.org/officeDocument/2006/relationships/hyperlink" Target="https://jasoren.com/how-to-use-augmented-reality-in-museums-examples-and-use-cas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DRVLYsCgxA" TargetMode="External"/><Relationship Id="rId2" Type="http://schemas.openxmlformats.org/officeDocument/2006/relationships/hyperlink" Target="https://www.youtube.com/watch?v=W14e8SRZGkA&amp;t=102s" TargetMode="Externa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Immersion_(virtual_reality)" TargetMode="External"/><Relationship Id="rId2" Type="http://schemas.openxmlformats.org/officeDocument/2006/relationships/hyperlink" Target="https://www.youtube.com/watch?v=ULdt1rEgldc" TargetMode="Externa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hyperlink" Target="https://www.youtube.com/watch?v=nr3l98Omm-0&amp;t=47s" TargetMode="External"/><Relationship Id="rId4" Type="http://schemas.openxmlformats.org/officeDocument/2006/relationships/hyperlink" Target="https://en.wikipedia.org/wiki/Stereoscop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outube.com/watch?v=Q1kXcQMasEk"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RjFoX0JQkmU&amp;t=80s"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louvre.fr/en/online-tours#virtual-tours" TargetMode="External"/><Relationship Id="rId2" Type="http://schemas.openxmlformats.org/officeDocument/2006/relationships/hyperlink" Target="https://en.wikipedia.org/wiki/Virtual_tour" TargetMode="Externa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nnefrank.org/en/anne-frank/secret-annex/landing/"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2" Type="http://schemas.openxmlformats.org/officeDocument/2006/relationships/hyperlink" Target="https://heritageinmotion.eu/himentry/slug-7b0593e03133f6bba3b1245c16f4bde4" TargetMode="Externa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hyperlink" Target="https://www.youvisit.com/tour/machupicch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ELlqqgKEy8M"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youtu.be/0fU9Z6svUFA?t=16"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XYRjaZl08lQ&amp;t=85s" TargetMode="External"/><Relationship Id="rId2" Type="http://schemas.openxmlformats.org/officeDocument/2006/relationships/hyperlink" Target="https://www.youtube.com/watch?v=TdUo4yK8wj8" TargetMode="Externa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qWJqd6lyJ-E?t=55"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BVym6-BJ78c" TargetMode="External"/><Relationship Id="rId2" Type="http://schemas.openxmlformats.org/officeDocument/2006/relationships/hyperlink" Target="https://www.youtube.com/watch?v=bR_By2jEEcw" TargetMode="Externa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hyperlink" Target="https://www.youtube.com/watch?v=Y3LiqDvXcwE&amp;t=64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f7fffZ_k9ow" TargetMode="External"/><Relationship Id="rId7" Type="http://schemas.openxmlformats.org/officeDocument/2006/relationships/image" Target="../media/image27.png"/><Relationship Id="rId2" Type="http://schemas.openxmlformats.org/officeDocument/2006/relationships/hyperlink" Target="https://en.wikipedia.org/wiki/Holography" TargetMode="External"/><Relationship Id="rId1" Type="http://schemas.openxmlformats.org/officeDocument/2006/relationships/slideLayout" Target="../slideLayouts/slideLayout10.xml"/><Relationship Id="rId6" Type="http://schemas.openxmlformats.org/officeDocument/2006/relationships/hyperlink" Target="https://youtu.be/7oGtgbsmmg8?t=103" TargetMode="External"/><Relationship Id="rId5" Type="http://schemas.openxmlformats.org/officeDocument/2006/relationships/hyperlink" Target="https://www.youtube.com/watch?v=qNceVquu02o" TargetMode="External"/><Relationship Id="rId4" Type="http://schemas.openxmlformats.org/officeDocument/2006/relationships/hyperlink" Target="https://www.youtube.com/watch?v=z9OEpAsosFw"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lNXzwzyo9xE"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hyperlink" Target="https://www.arctur.si/innovations/"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lNXzwzyo9xE"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medium.com/the-tourism-colab/design-thinking-for-tourism-and-the-visitor-economy-3db0d37b5db5" TargetMode="Externa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CwLkqILkuSo"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digitalya.co/blog/unique-selling-proposition-canvas-for-startups/"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audienceofthefuture.live/wp-content/uploads/2020/07/Audience-of-the-Future_The-Immersive-Journey-Report_July-2020.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shop.wrkshp.tools/wrkshp-tool-guide-person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cdc.therectangles.com/#what"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cladglobal.com/architecture-design-features?codeid=31267&amp;ref=n"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thatsnovel.co.uk/2019/03/19/best-examples-digital-storytelling/" TargetMode="External"/><Relationship Id="rId2" Type="http://schemas.openxmlformats.org/officeDocument/2006/relationships/hyperlink" Target="https://senseoflearning.com/2017/11/29/storytelling-how-can-we-engage-all-the-senses/" TargetMode="Externa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medium.com/digital-storytelling-festival/7-digital-storytelling-tips-for-the-cultural-heritage-sector-8e701a439dd6"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rkshp.tools/tools/storytelling-canvas"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youtube.com/watch?v=jupM4Nc0Y_k" TargetMode="Externa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youtube.com/watch?v=H8ijP_iJ-i8&amp;t=5s" TargetMode="External"/><Relationship Id="rId7" Type="http://schemas.openxmlformats.org/officeDocument/2006/relationships/image" Target="../media/image49.png"/><Relationship Id="rId2" Type="http://schemas.openxmlformats.org/officeDocument/2006/relationships/hyperlink" Target="https://www.rra-posavje.si/" TargetMode="Externa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hyperlink" Target="https://www.arctur.si/innovations/" TargetMode="External"/><Relationship Id="rId2" Type="http://schemas.openxmlformats.org/officeDocument/2006/relationships/hyperlink" Target="https://gradoviposavja.si/"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posavje.com/en/the-royal-seven/city-of-reichenburg-3d-model/"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youtube.com/watch?v=dZkQSjZYsgc" TargetMode="Externa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84a8dsQSGB4" TargetMode="Externa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KNC-Ohlmt3U" TargetMode="Externa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egradovi-posavja.si/" TargetMode="Externa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nationalgallery.org.uk/visiting/virtual-tours/sensing-the-unseen-at-home" TargetMode="External"/><Relationship Id="rId2" Type="http://schemas.openxmlformats.org/officeDocument/2006/relationships/hyperlink" Target="https://www.nationalgallery.org.uk/visiting/virtual-tours/google-virtual-tour" TargetMode="Externa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hyperlink" Target="https://monet-experience.it/" TargetMode="External"/><Relationship Id="rId4" Type="http://schemas.openxmlformats.org/officeDocument/2006/relationships/hyperlink" Target="http://www.nationalgallery.org.uk"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travel.gaijinpot.com" TargetMode="External"/><Relationship Id="rId2" Type="http://schemas.openxmlformats.org/officeDocument/2006/relationships/hyperlink" Target="https://www.youtube.com/watch?v=jRjLBK9-ZZ0" TargetMode="Externa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monet-experience.i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youtube.com/watch?v=0-ij1d8Lvbo" TargetMode="External"/><Relationship Id="rId7" Type="http://schemas.openxmlformats.org/officeDocument/2006/relationships/hyperlink" Target="https://www.youtube.com/watch?v=5IOiKR3fvL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youtu.be/3HaeVZCuMmQ?list=TLGGkXBzOrFbF8UxMjEyMjAyMQ" TargetMode="External"/><Relationship Id="rId5" Type="http://schemas.openxmlformats.org/officeDocument/2006/relationships/hyperlink" Target="https://vimeo.com/89925565/c61857150f" TargetMode="External"/><Relationship Id="rId4" Type="http://schemas.openxmlformats.org/officeDocument/2006/relationships/hyperlink" Target="https://soundcloud.com/metmuseum/505-the-king?utm_source=clipboard&amp;utm_campaign=wtshare&amp;utm_medium=widget&amp;utm_content=https%253A%252F%252Fsoundcloud.com%252Fmetmuseum%252F505-the-king"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ticketone.i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hyperlink" Target="https://monet-experience.it/"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annefrank.org/en/anne-frank/secret-annex/landing/" TargetMode="External"/><Relationship Id="rId13" Type="http://schemas.openxmlformats.org/officeDocument/2006/relationships/hyperlink" Target="https://medium.com/design-voices/5-ingredients-for-immersive-storytelling-with-technology-and-space-2a4c8f73bc83" TargetMode="External"/><Relationship Id="rId3" Type="http://schemas.openxmlformats.org/officeDocument/2006/relationships/hyperlink" Target="https://www.cladglobal.com/architecture-design-features?codeid=31267&amp;ref=n" TargetMode="External"/><Relationship Id="rId7" Type="http://schemas.openxmlformats.org/officeDocument/2006/relationships/hyperlink" Target="https://www.louvre.fr/en/online-tours#virtual-tours" TargetMode="External"/><Relationship Id="rId12" Type="http://schemas.openxmlformats.org/officeDocument/2006/relationships/hyperlink" Target="https://www.youvisit.com/tour/machupicchu" TargetMode="External"/><Relationship Id="rId2" Type="http://schemas.openxmlformats.org/officeDocument/2006/relationships/hyperlink" Target="https://en.wikipedia.org/wiki/Main_Page" TargetMode="External"/><Relationship Id="rId1" Type="http://schemas.openxmlformats.org/officeDocument/2006/relationships/slideLayout" Target="../slideLayouts/slideLayout7.xml"/><Relationship Id="rId6" Type="http://schemas.openxmlformats.org/officeDocument/2006/relationships/hyperlink" Target="https://jasoren.com/how-to-use-augmented-reality-in-museums-examples-and-use-cases/" TargetMode="External"/><Relationship Id="rId11"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5" Type="http://schemas.openxmlformats.org/officeDocument/2006/relationships/hyperlink" Target="https://arxiv.org/ftp/arxiv/papers/1207/1207.3422.pdf" TargetMode="External"/><Relationship Id="rId10" Type="http://schemas.openxmlformats.org/officeDocument/2006/relationships/hyperlink" Target="https://audienceofthefuture.live/wp-content/uploads/2020/07/Audience-of-the-Future_The-Immersive-Journey-Report_July-2020.pdf" TargetMode="External"/><Relationship Id="rId4" Type="http://schemas.openxmlformats.org/officeDocument/2006/relationships/hyperlink" Target="https://www.weforum.org/agenda/2017/01/humans-have-more-than-5-senses/" TargetMode="External"/><Relationship Id="rId9" Type="http://schemas.openxmlformats.org/officeDocument/2006/relationships/hyperlink" Target="https://heritageinmotion.eu/himentry/slug-7b0593e03133f6bba3b1245c16f4bde4"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savje.com/en/the-royal-seven/" TargetMode="External"/><Relationship Id="rId13" Type="http://schemas.openxmlformats.org/officeDocument/2006/relationships/hyperlink" Target="https://monet-experience.it/" TargetMode="External"/><Relationship Id="rId3" Type="http://schemas.openxmlformats.org/officeDocument/2006/relationships/hyperlink" Target="https://senseoflearning.com/2017/11/29/storytelling-how-can-we-engage-all-the-senses/" TargetMode="External"/><Relationship Id="rId7" Type="http://schemas.openxmlformats.org/officeDocument/2006/relationships/hyperlink" Target="http://www.egradovi-posavja.si/" TargetMode="External"/><Relationship Id="rId12" Type="http://schemas.openxmlformats.org/officeDocument/2006/relationships/hyperlink" Target="https://www.nationalgallery.org.uk/visiting/virtual-tours/sensing-the-unseen-at-home" TargetMode="External"/><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7.xml"/><Relationship Id="rId6" Type="http://schemas.openxmlformats.org/officeDocument/2006/relationships/hyperlink" Target="https://www.rra-posavje.si/" TargetMode="External"/><Relationship Id="rId11" Type="http://schemas.openxmlformats.org/officeDocument/2006/relationships/hyperlink" Target="https://www.nationalgallery.org.uk/visiting/virtual-tours/google-virtual-tour" TargetMode="External"/><Relationship Id="rId5" Type="http://schemas.openxmlformats.org/officeDocument/2006/relationships/hyperlink" Target="https://medium.com/digital-storytelling-festival/7-digital-storytelling-tips-for-the-cultural-heritage-sector-8e701a439dd6" TargetMode="External"/><Relationship Id="rId10" Type="http://schemas.openxmlformats.org/officeDocument/2006/relationships/hyperlink" Target="https://www.nationalgallery.org.uk/visiting/virtual-tours" TargetMode="External"/><Relationship Id="rId4" Type="http://schemas.openxmlformats.org/officeDocument/2006/relationships/hyperlink" Target="https://thatsnovel.co.uk/2019/03/19/best-examples-digital-storytelling/" TargetMode="External"/><Relationship Id="rId9" Type="http://schemas.openxmlformats.org/officeDocument/2006/relationships/hyperlink" Target="https://gradoviposavja.si/" TargetMode="External"/><Relationship Id="rId14" Type="http://schemas.openxmlformats.org/officeDocument/2006/relationships/hyperlink" Target="https://borderless.teamlab.art/shanghai/"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zWdfpwCghIw" TargetMode="External"/><Relationship Id="rId13" Type="http://schemas.openxmlformats.org/officeDocument/2006/relationships/hyperlink" Target="https://www.youtube.com/watch?v=1j9BY1tBmv8" TargetMode="External"/><Relationship Id="rId18" Type="http://schemas.openxmlformats.org/officeDocument/2006/relationships/hyperlink" Target="https://www.youtube.com/watch?v=ULdt1rEgldc" TargetMode="External"/><Relationship Id="rId3" Type="http://schemas.openxmlformats.org/officeDocument/2006/relationships/hyperlink" Target="https://www.youtube.com/watch?v=5IOiKR3fvLs&amp;t=60s" TargetMode="External"/><Relationship Id="rId7" Type="http://schemas.openxmlformats.org/officeDocument/2006/relationships/hyperlink" Target="https://www.youtube.com/watch?v=G7Dt9ziemYA" TargetMode="External"/><Relationship Id="rId12" Type="http://schemas.openxmlformats.org/officeDocument/2006/relationships/hyperlink" Target="https://www.youtube.com/watch?v=hyOngqriHQI&amp;t=2s" TargetMode="External"/><Relationship Id="rId17" Type="http://schemas.openxmlformats.org/officeDocument/2006/relationships/hyperlink" Target="https://www.youtube.com/watch?v=W14e8SRZGkA" TargetMode="External"/><Relationship Id="rId2" Type="http://schemas.openxmlformats.org/officeDocument/2006/relationships/hyperlink" Target="https://www.youtube.com/watch?v=0-ij1d8Lvbo" TargetMode="External"/><Relationship Id="rId16" Type="http://schemas.openxmlformats.org/officeDocument/2006/relationships/hyperlink" Target="https://www.youtube.com/watch?v=hDRVLYsCgxA" TargetMode="External"/><Relationship Id="rId1" Type="http://schemas.openxmlformats.org/officeDocument/2006/relationships/slideLayout" Target="../slideLayouts/slideLayout7.xml"/><Relationship Id="rId6" Type="http://schemas.openxmlformats.org/officeDocument/2006/relationships/hyperlink" Target="https://www.youtube.com/watch?v=rfq3aCInelU&amp;t=11s" TargetMode="External"/><Relationship Id="rId11" Type="http://schemas.openxmlformats.org/officeDocument/2006/relationships/hyperlink" Target="https://www.youtube.com/watch?v=qt6gSW-uYKI" TargetMode="External"/><Relationship Id="rId5" Type="http://schemas.openxmlformats.org/officeDocument/2006/relationships/hyperlink" Target="https://www.youtube.com/watch?v=3HaeVZCuMmQ&amp;list=TLGGkXBzOrFbF8UxMjEyMjAyMQ" TargetMode="External"/><Relationship Id="rId15" Type="http://schemas.openxmlformats.org/officeDocument/2006/relationships/hyperlink" Target="https://creativeindustriesclusters.com/ar360-augmented-reality-for-tourism/" TargetMode="External"/><Relationship Id="rId10" Type="http://schemas.openxmlformats.org/officeDocument/2006/relationships/hyperlink" Target="https://www.youtube.com/watch?v=-l_bsuTv0P8" TargetMode="External"/><Relationship Id="rId19" Type="http://schemas.openxmlformats.org/officeDocument/2006/relationships/hyperlink" Target="https://www.youtube.com/watch?v=Q1kXcQMasEk" TargetMode="External"/><Relationship Id="rId4" Type="http://schemas.openxmlformats.org/officeDocument/2006/relationships/hyperlink" Target="https://vimeo.com/89925565/c61857150f" TargetMode="External"/><Relationship Id="rId9" Type="http://schemas.openxmlformats.org/officeDocument/2006/relationships/hyperlink" Target="https://www.youtube.com/watch?v=IFgGzOpjlUM" TargetMode="External"/><Relationship Id="rId14" Type="http://schemas.openxmlformats.org/officeDocument/2006/relationships/hyperlink" Target="https://www.youtube.com/watch?v=OgmUjDMpphc"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youtube.com/watch?v=XYRjaZl08lQ&amp;t=85s" TargetMode="External"/><Relationship Id="rId13" Type="http://schemas.openxmlformats.org/officeDocument/2006/relationships/hyperlink" Target="https://www.youtube.com/watch?v=Y3LiqDvXcwE&amp;t=64s" TargetMode="External"/><Relationship Id="rId18" Type="http://schemas.openxmlformats.org/officeDocument/2006/relationships/hyperlink" Target="https://www.youtube.com/watch?v=-UjF0QhiOMM" TargetMode="External"/><Relationship Id="rId3" Type="http://schemas.openxmlformats.org/officeDocument/2006/relationships/hyperlink" Target="https://www.youtube.com/watch?v=nr3l98Omm-0&amp;t=47s" TargetMode="External"/><Relationship Id="rId7" Type="http://schemas.openxmlformats.org/officeDocument/2006/relationships/hyperlink" Target="https://www.youtube.com/watch?v=TdUo4yK8wj8" TargetMode="External"/><Relationship Id="rId12" Type="http://schemas.openxmlformats.org/officeDocument/2006/relationships/hyperlink" Target="https://www.youtube.com/watch?v=qNceVquu02o" TargetMode="External"/><Relationship Id="rId17" Type="http://schemas.openxmlformats.org/officeDocument/2006/relationships/hyperlink" Target="https://www.youtube.com/watch?v=lNXzwzyo9xE" TargetMode="External"/><Relationship Id="rId2" Type="http://schemas.openxmlformats.org/officeDocument/2006/relationships/hyperlink" Target="https://www.youtube.com/watch?v=RjFoX0JQkmU&amp;t=80s" TargetMode="External"/><Relationship Id="rId16" Type="http://schemas.openxmlformats.org/officeDocument/2006/relationships/hyperlink" Target="https://www.youtube.com/watch?v=7oGtgbsmmg8&amp;t=103s" TargetMode="External"/><Relationship Id="rId1" Type="http://schemas.openxmlformats.org/officeDocument/2006/relationships/slideLayout" Target="../slideLayouts/slideLayout7.xml"/><Relationship Id="rId6" Type="http://schemas.openxmlformats.org/officeDocument/2006/relationships/hyperlink" Target="https://www.youtube.com/watch?v=0fU9Z6svUFA&amp;t=16s" TargetMode="External"/><Relationship Id="rId11" Type="http://schemas.openxmlformats.org/officeDocument/2006/relationships/hyperlink" Target="https://www.youtube.com/watch?v=z9OEpAsosFw" TargetMode="External"/><Relationship Id="rId5" Type="http://schemas.openxmlformats.org/officeDocument/2006/relationships/hyperlink" Target="https://www.youtube.com/watch?v=ELlqqgKEy8M" TargetMode="External"/><Relationship Id="rId15" Type="http://schemas.openxmlformats.org/officeDocument/2006/relationships/hyperlink" Target="https://www.youtube.com/watch?v=BVym6-BJ78c" TargetMode="External"/><Relationship Id="rId10" Type="http://schemas.openxmlformats.org/officeDocument/2006/relationships/hyperlink" Target="https://www.youtube.com/watch?v=f7fffZ_k9ow" TargetMode="External"/><Relationship Id="rId19" Type="http://schemas.openxmlformats.org/officeDocument/2006/relationships/hyperlink" Target="https://www.youtube.com/watch?v=CwLkqILkuSo" TargetMode="External"/><Relationship Id="rId4" Type="http://schemas.openxmlformats.org/officeDocument/2006/relationships/hyperlink" Target="https://www.youtube.com/watch?v=PJRHUcC0xa8&amp;t=122s" TargetMode="External"/><Relationship Id="rId9" Type="http://schemas.openxmlformats.org/officeDocument/2006/relationships/hyperlink" Target="https://www.youtube.com/watch?v=qWJqd6lyJ-E&amp;t=55s" TargetMode="External"/><Relationship Id="rId14" Type="http://schemas.openxmlformats.org/officeDocument/2006/relationships/hyperlink" Target="https://www.youtube.com/watch?v=bR_By2jEEcw"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5hfoEDTn_fQ&amp;t=434s" TargetMode="External"/><Relationship Id="rId3" Type="http://schemas.openxmlformats.org/officeDocument/2006/relationships/hyperlink" Target="https://allgoodtales.com/5-best-storytelling-ted-talks/" TargetMode="External"/><Relationship Id="rId7" Type="http://schemas.openxmlformats.org/officeDocument/2006/relationships/hyperlink" Target="https://soundcloud.com/metmuseum/505-the-king?utm_source=clipboard&amp;utm_campaign=wtshare&amp;utm_medium=widget&amp;utm_content=https%253A%252F%252Fsoundcloud.com%252Fmetmuseum%252F505-the-king" TargetMode="External"/><Relationship Id="rId12" Type="http://schemas.openxmlformats.org/officeDocument/2006/relationships/hyperlink" Target="https://cutt.ly/BnTbfPZ" TargetMode="External"/><Relationship Id="rId2" Type="http://schemas.openxmlformats.org/officeDocument/2006/relationships/hyperlink" Target="https://www.youtube.com/watch?v=jupM4Nc0Y_k" TargetMode="External"/><Relationship Id="rId1" Type="http://schemas.openxmlformats.org/officeDocument/2006/relationships/slideLayout" Target="../slideLayouts/slideLayout7.xml"/><Relationship Id="rId6" Type="http://schemas.openxmlformats.org/officeDocument/2006/relationships/hyperlink" Target="https://www.youtube.com/watch?v=jRjLBK9-ZZ0" TargetMode="External"/><Relationship Id="rId11" Type="http://schemas.openxmlformats.org/officeDocument/2006/relationships/hyperlink" Target="https://cutt.ly/2nTbpgn" TargetMode="External"/><Relationship Id="rId5" Type="http://schemas.openxmlformats.org/officeDocument/2006/relationships/hyperlink" Target="https://www.youtube.com/watch?v=KNC-Ohlmt3U" TargetMode="External"/><Relationship Id="rId10" Type="http://schemas.openxmlformats.org/officeDocument/2006/relationships/hyperlink" Target="https://cutt.ly/DnTvKTb" TargetMode="External"/><Relationship Id="rId4" Type="http://schemas.openxmlformats.org/officeDocument/2006/relationships/hyperlink" Target="https://www.youtube.com/watch?v=84a8dsQSGB4" TargetMode="External"/><Relationship Id="rId9" Type="http://schemas.openxmlformats.org/officeDocument/2006/relationships/hyperlink" Target="https://cutt.ly/jnTvcj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G7Dt9ziemYA" TargetMode="External"/><Relationship Id="rId2" Type="http://schemas.openxmlformats.org/officeDocument/2006/relationships/hyperlink" Target="https://youtu.be/rfq3aCInelU?t=11"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5hfoEDTn_fQ&amp;t=434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6" y="-3991"/>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2" y="4121135"/>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Module 3</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3600" b="1" dirty="0">
                <a:solidFill>
                  <a:schemeClr val="bg1"/>
                </a:solidFill>
              </a:rPr>
              <a:t>Introduction to Immersive Tourism Experiences Design</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10</a:t>
            </a:fld>
            <a:endParaRPr lang="en-GB" dirty="0"/>
          </a:p>
        </p:txBody>
      </p:sp>
      <p:sp>
        <p:nvSpPr>
          <p:cNvPr id="4" name="Označba mesta besedila 3"/>
          <p:cNvSpPr>
            <a:spLocks noGrp="1"/>
          </p:cNvSpPr>
          <p:nvPr>
            <p:ph type="body" sz="quarter" idx="19"/>
          </p:nvPr>
        </p:nvSpPr>
        <p:spPr>
          <a:xfrm>
            <a:off x="288619" y="1248409"/>
            <a:ext cx="11614761" cy="5609591"/>
          </a:xfrm>
        </p:spPr>
        <p:txBody>
          <a:bodyPr numCol="1"/>
          <a:lstStyle/>
          <a:p>
            <a:r>
              <a:rPr lang="en-GB" i="1" dirty="0"/>
              <a:t>Which of the five senses can different technologies affect?</a:t>
            </a:r>
          </a:p>
          <a:p>
            <a:endParaRPr lang="en-GB" sz="1200" i="1" dirty="0"/>
          </a:p>
          <a:p>
            <a:r>
              <a:rPr lang="en-GB" i="1" dirty="0"/>
              <a:t>Sketch (or write) some technologies you are </a:t>
            </a:r>
          </a:p>
          <a:p>
            <a:r>
              <a:rPr lang="en-GB" i="1" dirty="0"/>
              <a:t>familiar with and connect them with the senses </a:t>
            </a:r>
          </a:p>
          <a:p>
            <a:r>
              <a:rPr lang="en-GB" i="1" dirty="0"/>
              <a:t>on the right.</a:t>
            </a:r>
          </a:p>
          <a:p>
            <a:endParaRPr lang="en-GB" sz="1200" i="1" dirty="0"/>
          </a:p>
          <a:p>
            <a:r>
              <a:rPr lang="en-GB" i="1" dirty="0"/>
              <a:t>Can you think of any other senses the human body </a:t>
            </a:r>
          </a:p>
          <a:p>
            <a:r>
              <a:rPr lang="en-GB" i="1" dirty="0"/>
              <a:t>can or can‘t have? </a:t>
            </a:r>
          </a:p>
          <a:p>
            <a:r>
              <a:rPr lang="en-GB" i="1" dirty="0"/>
              <a:t>Watch a short video here </a:t>
            </a:r>
            <a:r>
              <a:rPr lang="en-GB" dirty="0">
                <a:solidFill>
                  <a:schemeClr val="bg1">
                    <a:lumMod val="50000"/>
                  </a:schemeClr>
                </a:solidFill>
                <a:hlinkClick r:id="rId2"/>
              </a:rPr>
              <a:t>More than 5 senses</a:t>
            </a:r>
            <a:r>
              <a:rPr lang="en-GB" dirty="0">
                <a:solidFill>
                  <a:schemeClr val="bg1">
                    <a:lumMod val="50000"/>
                  </a:schemeClr>
                </a:solidFill>
              </a:rPr>
              <a:t> </a:t>
            </a:r>
          </a:p>
          <a:p>
            <a:r>
              <a:rPr lang="en-GB" i="1" dirty="0">
                <a:solidFill>
                  <a:schemeClr val="bg1">
                    <a:lumMod val="50000"/>
                  </a:schemeClr>
                </a:solidFill>
              </a:rPr>
              <a:t>R</a:t>
            </a:r>
            <a:r>
              <a:rPr lang="en-GB" i="1" dirty="0"/>
              <a:t>ead the article here </a:t>
            </a:r>
            <a:r>
              <a:rPr lang="en-GB" b="1" dirty="0">
                <a:solidFill>
                  <a:schemeClr val="bg1">
                    <a:lumMod val="50000"/>
                  </a:schemeClr>
                </a:solidFill>
                <a:hlinkClick r:id="rId3">
                  <a:extLst>
                    <a:ext uri="{A12FA001-AC4F-418D-AE19-62706E023703}">
                      <ahyp:hlinkClr xmlns:ahyp="http://schemas.microsoft.com/office/drawing/2018/hyperlinkcolor" val="tx"/>
                    </a:ext>
                  </a:extLst>
                </a:hlinkClick>
              </a:rPr>
              <a:t>🕮</a:t>
            </a:r>
            <a:r>
              <a:rPr lang="sl-SI" b="1" dirty="0">
                <a:solidFill>
                  <a:schemeClr val="bg1">
                    <a:lumMod val="50000"/>
                  </a:schemeClr>
                </a:solidFill>
              </a:rPr>
              <a:t> </a:t>
            </a:r>
            <a:r>
              <a:rPr lang="en-GB" i="1" dirty="0"/>
              <a:t>about more than 5 senses</a:t>
            </a:r>
            <a:endParaRPr lang="en-GB" b="1" dirty="0">
              <a:solidFill>
                <a:schemeClr val="bg1">
                  <a:lumMod val="50000"/>
                </a:schemeClr>
              </a:solidFill>
            </a:endParaRPr>
          </a:p>
          <a:p>
            <a:endParaRPr lang="en-GB" sz="1200" b="1" dirty="0">
              <a:solidFill>
                <a:schemeClr val="bg1">
                  <a:lumMod val="50000"/>
                </a:schemeClr>
              </a:solidFill>
            </a:endParaRPr>
          </a:p>
          <a:p>
            <a:r>
              <a:rPr lang="en-GB" i="1" dirty="0"/>
              <a:t>Can you connect them with any known technologies that can affect them?</a:t>
            </a:r>
          </a:p>
          <a:p>
            <a:endParaRPr lang="en-GB" sz="1200" i="1" dirty="0"/>
          </a:p>
          <a:p>
            <a:r>
              <a:rPr lang="en-GB" i="1" dirty="0"/>
              <a:t>How do different senses connect with each other? Can you replace any of the senses with another?</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333691" y="67635"/>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Exercise: explore the senses and technologies</a:t>
            </a:r>
          </a:p>
        </p:txBody>
      </p:sp>
      <p:pic>
        <p:nvPicPr>
          <p:cNvPr id="5" name="Slika 4">
            <a:extLst>
              <a:ext uri="{FF2B5EF4-FFF2-40B4-BE49-F238E27FC236}">
                <a16:creationId xmlns:a16="http://schemas.microsoft.com/office/drawing/2014/main" id="{1BA2FDD6-E0CC-43F9-A5AC-ED2F63FD2331}"/>
              </a:ext>
            </a:extLst>
          </p:cNvPr>
          <p:cNvPicPr>
            <a:picLocks noChangeAspect="1"/>
          </p:cNvPicPr>
          <p:nvPr/>
        </p:nvPicPr>
        <p:blipFill>
          <a:blip r:embed="rId4"/>
          <a:stretch>
            <a:fillRect/>
          </a:stretch>
        </p:blipFill>
        <p:spPr>
          <a:xfrm>
            <a:off x="7081786" y="2097833"/>
            <a:ext cx="4729214" cy="1955371"/>
          </a:xfrm>
          <a:prstGeom prst="rect">
            <a:avLst/>
          </a:prstGeom>
        </p:spPr>
      </p:pic>
    </p:spTree>
    <p:extLst>
      <p:ext uri="{BB962C8B-B14F-4D97-AF65-F5344CB8AC3E}">
        <p14:creationId xmlns:p14="http://schemas.microsoft.com/office/powerpoint/2010/main" val="289551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4368711"/>
            <a:ext cx="4622096" cy="1754503"/>
          </a:xfrm>
        </p:spPr>
        <p:txBody>
          <a:bodyPr/>
          <a:lstStyle/>
          <a:p>
            <a:pPr algn="l">
              <a:spcBef>
                <a:spcPts val="0"/>
              </a:spcBef>
            </a:pPr>
            <a:r>
              <a:rPr lang="sl-SI" sz="3600" b="1" dirty="0">
                <a:solidFill>
                  <a:srgbClr val="E43794"/>
                </a:solidFill>
                <a:latin typeface="Avenir"/>
                <a:ea typeface="Avenir"/>
                <a:cs typeface="Avenir"/>
                <a:sym typeface="Avenir"/>
              </a:rPr>
              <a:t>2</a:t>
            </a:r>
            <a:r>
              <a:rPr lang="en-GB" sz="3600" b="1" dirty="0">
                <a:solidFill>
                  <a:srgbClr val="E43794"/>
                </a:solidFill>
                <a:latin typeface="Avenir"/>
                <a:ea typeface="Avenir"/>
                <a:cs typeface="Avenir"/>
                <a:sym typeface="Avenir"/>
              </a:rPr>
              <a:t>. The building blocks for Immersive Tourism Experiences</a:t>
            </a:r>
            <a:endParaRPr lang="en-GB" sz="3600" b="0" dirty="0">
              <a:solidFill>
                <a:srgbClr val="E43794"/>
              </a:solidFill>
              <a:latin typeface="Avenir"/>
              <a:ea typeface="Avenir"/>
              <a:cs typeface="Avenir"/>
              <a:sym typeface="Avenir"/>
            </a:endParaRPr>
          </a:p>
          <a:p>
            <a:pPr marL="0" lvl="0" indent="0" algn="l" rtl="0">
              <a:spcBef>
                <a:spcPts val="0"/>
              </a:spcBef>
              <a:spcAft>
                <a:spcPts val="0"/>
              </a:spcAft>
              <a:buNone/>
            </a:pPr>
            <a:endParaRPr lang="en-US" sz="3600" b="1"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0946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3"/>
            <a:ext cx="4301302" cy="229565"/>
          </a:xfrm>
        </p:spPr>
        <p:txBody>
          <a:bodyPr/>
          <a:lstStyle/>
          <a:p>
            <a:fld id="{9C527BFA-2C0E-4CEC-B6A5-913A56FEF4B4}" type="slidenum">
              <a:rPr lang="fr-CA" smtClean="0"/>
              <a:pPr/>
              <a:t>12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325835" y="768394"/>
            <a:ext cx="11260668" cy="665887"/>
          </a:xfrm>
        </p:spPr>
        <p:txBody>
          <a:bodyPr>
            <a:noAutofit/>
          </a:bodyPr>
          <a:lstStyle/>
          <a:p>
            <a:pPr algn="ctr">
              <a:spcBef>
                <a:spcPts val="0"/>
              </a:spcBef>
              <a:buClr>
                <a:srgbClr val="E43794"/>
              </a:buClr>
              <a:buSzPts val="4000"/>
            </a:pPr>
            <a:endParaRPr lang="en-GB" sz="1800" b="0" dirty="0"/>
          </a:p>
          <a:p>
            <a:pPr algn="ctr">
              <a:spcBef>
                <a:spcPts val="0"/>
              </a:spcBef>
              <a:buClr>
                <a:srgbClr val="E43794"/>
              </a:buClr>
              <a:buSzPts val="4000"/>
            </a:pPr>
            <a:r>
              <a:rPr lang="en-GB" sz="2400" b="0" dirty="0"/>
              <a:t>Get to know the </a:t>
            </a:r>
            <a:r>
              <a:rPr lang="en-GB" sz="2400" dirty="0">
                <a:solidFill>
                  <a:srgbClr val="7F7F7F"/>
                </a:solidFill>
              </a:rPr>
              <a:t>technological and non-technological </a:t>
            </a:r>
            <a:r>
              <a:rPr lang="en-GB" sz="2400" b="0" dirty="0"/>
              <a:t>building blocks and combine them to design perfect experiences for your visitors</a:t>
            </a:r>
          </a:p>
          <a:p>
            <a:pPr algn="ctr">
              <a:spcBef>
                <a:spcPts val="0"/>
              </a:spcBef>
              <a:buClr>
                <a:srgbClr val="E43794"/>
              </a:buClr>
              <a:buSzPts val="4000"/>
            </a:pPr>
            <a:endParaRPr lang="en-GB" sz="1800" b="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25836" y="1987467"/>
            <a:ext cx="11344547" cy="4464006"/>
          </a:xfrm>
        </p:spPr>
        <p:txBody>
          <a:bodyPr numCol="2"/>
          <a:lstStyle/>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r>
              <a:rPr lang="en-GB" b="1" dirty="0">
                <a:solidFill>
                  <a:srgbClr val="7F7F7F"/>
                </a:solidFill>
              </a:rPr>
              <a:t>technological solutions </a:t>
            </a:r>
            <a:r>
              <a:rPr lang="en-GB" b="0" dirty="0">
                <a:solidFill>
                  <a:srgbClr val="7F7F7F"/>
                </a:solidFill>
              </a:rPr>
              <a:t>such as digital devices, (touch) screens, sound speakers or headphones, sensors, smart phone apps, VR headsets and others. We will talk about these in more detail in the next slides.</a:t>
            </a: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en-GB" b="0" dirty="0">
              <a:solidFill>
                <a:srgbClr val="7F7F7F"/>
              </a:solidFill>
            </a:endParaRP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en-GB" b="0" dirty="0">
              <a:solidFill>
                <a:srgbClr val="7F7F7F"/>
              </a:solidFill>
            </a:endParaRPr>
          </a:p>
          <a:p>
            <a:pPr lvl="0" algn="l" rtl="0">
              <a:lnSpc>
                <a:spcPct val="115000"/>
              </a:lnSpc>
              <a:spcBef>
                <a:spcPts val="0"/>
              </a:spcBef>
              <a:spcAft>
                <a:spcPts val="0"/>
              </a:spcAft>
              <a:buClr>
                <a:srgbClr val="7F7F7F"/>
              </a:buClr>
              <a:buSzPts val="1200"/>
            </a:pPr>
            <a:endParaRPr lang="en-GB" b="0" dirty="0">
              <a:solidFill>
                <a:srgbClr val="7F7F7F"/>
              </a:solidFill>
            </a:endParaRPr>
          </a:p>
          <a:p>
            <a:pPr lvl="0" algn="l" rtl="0">
              <a:lnSpc>
                <a:spcPct val="115000"/>
              </a:lnSpc>
              <a:spcBef>
                <a:spcPts val="0"/>
              </a:spcBef>
              <a:spcAft>
                <a:spcPts val="0"/>
              </a:spcAft>
              <a:buClr>
                <a:srgbClr val="7F7F7F"/>
              </a:buClr>
              <a:buSzPts val="1200"/>
            </a:pPr>
            <a:endParaRPr lang="en-GB" b="0" dirty="0">
              <a:solidFill>
                <a:srgbClr val="7F7F7F"/>
              </a:solidFill>
            </a:endParaRPr>
          </a:p>
          <a:p>
            <a:pPr marL="285750" indent="-285750" algn="l">
              <a:lnSpc>
                <a:spcPct val="115000"/>
              </a:lnSpc>
              <a:buClr>
                <a:srgbClr val="7F7F7F"/>
              </a:buClr>
              <a:buSzPts val="1200"/>
              <a:buFont typeface="Arial" panose="020B0604020202020204" pitchFamily="34" charset="0"/>
              <a:buChar char="•"/>
            </a:pPr>
            <a:r>
              <a:rPr lang="en-GB" b="1" dirty="0">
                <a:solidFill>
                  <a:schemeClr val="bg1">
                    <a:lumMod val="50000"/>
                  </a:schemeClr>
                </a:solidFill>
              </a:rPr>
              <a:t>non-technological</a:t>
            </a:r>
            <a:r>
              <a:rPr lang="en-GB" dirty="0">
                <a:solidFill>
                  <a:schemeClr val="bg1">
                    <a:lumMod val="50000"/>
                  </a:schemeClr>
                </a:solidFill>
              </a:rPr>
              <a:t> </a:t>
            </a:r>
            <a:r>
              <a:rPr lang="en-GB" b="1" dirty="0">
                <a:solidFill>
                  <a:schemeClr val="bg1">
                    <a:lumMod val="50000"/>
                  </a:schemeClr>
                </a:solidFill>
              </a:rPr>
              <a:t>solutions</a:t>
            </a:r>
            <a:r>
              <a:rPr lang="en-GB" dirty="0">
                <a:solidFill>
                  <a:schemeClr val="bg1">
                    <a:lumMod val="50000"/>
                  </a:schemeClr>
                </a:solidFill>
              </a:rPr>
              <a:t> such as theming, guest role, storytelling*, design focus on architectural elements of exhibition space (shape and brightness of a room, furniture and other objects in it, etc.)</a:t>
            </a:r>
            <a:br>
              <a:rPr lang="sl-SI" dirty="0">
                <a:solidFill>
                  <a:schemeClr val="bg1">
                    <a:lumMod val="50000"/>
                  </a:schemeClr>
                </a:solidFill>
              </a:rPr>
            </a:br>
            <a:br>
              <a:rPr lang="en-GB" dirty="0">
                <a:solidFill>
                  <a:schemeClr val="bg1">
                    <a:lumMod val="50000"/>
                  </a:schemeClr>
                </a:solidFill>
              </a:rPr>
            </a:br>
            <a:r>
              <a:rPr lang="sl-SI" dirty="0">
                <a:solidFill>
                  <a:schemeClr val="bg1">
                    <a:lumMod val="50000"/>
                  </a:schemeClr>
                </a:solidFill>
              </a:rPr>
              <a:t>*</a:t>
            </a:r>
            <a:r>
              <a:rPr lang="en-GB" sz="2000" b="1" i="1" dirty="0">
                <a:solidFill>
                  <a:schemeClr val="bg1">
                    <a:lumMod val="50000"/>
                  </a:schemeClr>
                </a:solidFill>
              </a:rPr>
              <a:t>Storytelling is the</a:t>
            </a:r>
            <a:r>
              <a:rPr lang="en-GB" sz="2000" b="0" i="1" dirty="0">
                <a:solidFill>
                  <a:schemeClr val="bg1">
                    <a:lumMod val="50000"/>
                  </a:schemeClr>
                </a:solidFill>
              </a:rPr>
              <a:t> </a:t>
            </a:r>
            <a:r>
              <a:rPr lang="en-GB" sz="2000" b="1" i="1" dirty="0">
                <a:solidFill>
                  <a:schemeClr val="bg1">
                    <a:lumMod val="50000"/>
                  </a:schemeClr>
                </a:solidFill>
              </a:rPr>
              <a:t>key non-technological building block </a:t>
            </a:r>
            <a:r>
              <a:rPr lang="en-GB" sz="2000" b="0" i="1" dirty="0">
                <a:solidFill>
                  <a:schemeClr val="bg1">
                    <a:lumMod val="50000"/>
                  </a:schemeClr>
                </a:solidFill>
              </a:rPr>
              <a:t>which will be explored in greater detail in later slides.</a:t>
            </a:r>
          </a:p>
        </p:txBody>
      </p:sp>
      <p:pic>
        <p:nvPicPr>
          <p:cNvPr id="14" name="Slika 13">
            <a:extLst>
              <a:ext uri="{FF2B5EF4-FFF2-40B4-BE49-F238E27FC236}">
                <a16:creationId xmlns:a16="http://schemas.microsoft.com/office/drawing/2014/main" id="{6080A0C6-E5CF-4543-A7A4-F732BD5970D7}"/>
              </a:ext>
            </a:extLst>
          </p:cNvPr>
          <p:cNvPicPr>
            <a:picLocks noChangeAspect="1"/>
          </p:cNvPicPr>
          <p:nvPr/>
        </p:nvPicPr>
        <p:blipFill>
          <a:blip r:embed="rId2"/>
          <a:stretch>
            <a:fillRect/>
          </a:stretch>
        </p:blipFill>
        <p:spPr>
          <a:xfrm>
            <a:off x="2538140" y="4745876"/>
            <a:ext cx="2903667" cy="1929709"/>
          </a:xfrm>
          <a:prstGeom prst="rect">
            <a:avLst/>
          </a:prstGeom>
        </p:spPr>
      </p:pic>
      <p:sp>
        <p:nvSpPr>
          <p:cNvPr id="6" name="Text Placeholder 2">
            <a:extLst>
              <a:ext uri="{FF2B5EF4-FFF2-40B4-BE49-F238E27FC236}">
                <a16:creationId xmlns:a16="http://schemas.microsoft.com/office/drawing/2014/main" id="{B0394689-B7CE-493D-BF22-8D3712892653}"/>
              </a:ext>
            </a:extLst>
          </p:cNvPr>
          <p:cNvSpPr txBox="1">
            <a:spLocks/>
          </p:cNvSpPr>
          <p:nvPr/>
        </p:nvSpPr>
        <p:spPr>
          <a:xfrm>
            <a:off x="325835" y="-156357"/>
            <a:ext cx="11260668" cy="6658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endParaRPr lang="en-GB" sz="1800" b="0" dirty="0"/>
          </a:p>
          <a:p>
            <a:pPr algn="ctr">
              <a:spcBef>
                <a:spcPts val="0"/>
              </a:spcBef>
              <a:buClr>
                <a:srgbClr val="E43794"/>
              </a:buClr>
              <a:buSzPts val="4000"/>
            </a:pPr>
            <a:r>
              <a:rPr lang="en-GB" dirty="0">
                <a:solidFill>
                  <a:schemeClr val="bg1"/>
                </a:solidFill>
              </a:rPr>
              <a:t>Key Building blocks for an Immersive Experience</a:t>
            </a:r>
          </a:p>
          <a:p>
            <a:pPr algn="ctr">
              <a:spcBef>
                <a:spcPts val="0"/>
              </a:spcBef>
              <a:buClr>
                <a:srgbClr val="E43794"/>
              </a:buClr>
              <a:buSzPts val="4000"/>
            </a:pPr>
            <a:endParaRPr lang="en-GB" sz="1800" b="0" dirty="0"/>
          </a:p>
          <a:p>
            <a:pPr>
              <a:spcBef>
                <a:spcPts val="0"/>
              </a:spcBef>
              <a:buClr>
                <a:srgbClr val="E43794"/>
              </a:buClr>
              <a:buSzPts val="4000"/>
            </a:pPr>
            <a:endParaRPr lang="en-GB" sz="1800" b="0" dirty="0"/>
          </a:p>
        </p:txBody>
      </p:sp>
    </p:spTree>
    <p:extLst>
      <p:ext uri="{BB962C8B-B14F-4D97-AF65-F5344CB8AC3E}">
        <p14:creationId xmlns:p14="http://schemas.microsoft.com/office/powerpoint/2010/main" val="257837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45154"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en-US" dirty="0">
                <a:solidFill>
                  <a:schemeClr val="bg1"/>
                </a:solidFill>
              </a:rPr>
              <a:t>Technological building blocks</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052778"/>
            <a:ext cx="11260666" cy="5805222"/>
          </a:xfrm>
        </p:spPr>
        <p:txBody>
          <a:bodyPr numCol="2"/>
          <a:lstStyle/>
          <a:p>
            <a:pPr marL="0" lvl="0" indent="0" algn="l" rtl="0">
              <a:lnSpc>
                <a:spcPct val="115000"/>
              </a:lnSpc>
              <a:spcBef>
                <a:spcPts val="0"/>
              </a:spcBef>
              <a:spcAft>
                <a:spcPts val="0"/>
              </a:spcAft>
              <a:buClr>
                <a:schemeClr val="dk1"/>
              </a:buClr>
              <a:buSzPts val="1100"/>
              <a:buFont typeface="Arial"/>
              <a:buNone/>
            </a:pPr>
            <a:r>
              <a:rPr lang="en-GB" dirty="0">
                <a:solidFill>
                  <a:srgbClr val="7F7F7F"/>
                </a:solidFill>
                <a:highlight>
                  <a:schemeClr val="lt1"/>
                </a:highlight>
              </a:rPr>
              <a:t>New forms of media adaptable for cultural heritage are constantly emerging</a:t>
            </a:r>
            <a:r>
              <a:rPr lang="en-GB" dirty="0">
                <a:highlight>
                  <a:schemeClr val="lt1"/>
                </a:highlight>
              </a:rPr>
              <a:t>:</a:t>
            </a:r>
            <a:endParaRPr lang="en-GB" dirty="0">
              <a:solidFill>
                <a:srgbClr val="7F7F7F"/>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lang="en-GB" sz="800" b="0" dirty="0">
              <a:solidFill>
                <a:srgbClr val="7F7F7F"/>
              </a:solidFill>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0" i="1" dirty="0">
                <a:solidFill>
                  <a:srgbClr val="7F7F7F"/>
                </a:solidFill>
                <a:highlight>
                  <a:schemeClr val="lt1"/>
                </a:highlight>
              </a:rPr>
              <a:t>computer animations,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0" i="1" dirty="0">
                <a:solidFill>
                  <a:srgbClr val="7F7F7F"/>
                </a:solidFill>
                <a:highlight>
                  <a:schemeClr val="lt1"/>
                </a:highlight>
              </a:rPr>
              <a:t>computer games,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0" i="1" dirty="0">
                <a:solidFill>
                  <a:srgbClr val="7F7F7F"/>
                </a:solidFill>
                <a:highlight>
                  <a:schemeClr val="lt1"/>
                </a:highlight>
              </a:rPr>
              <a:t>human–computer interfaces,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0" i="1" dirty="0">
                <a:solidFill>
                  <a:srgbClr val="7F7F7F"/>
                </a:solidFill>
                <a:highlight>
                  <a:schemeClr val="lt1"/>
                </a:highlight>
              </a:rPr>
              <a:t>interactive computer installations,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0" i="1" dirty="0">
                <a:solidFill>
                  <a:srgbClr val="7F7F7F"/>
                </a:solidFill>
                <a:highlight>
                  <a:schemeClr val="lt1"/>
                </a:highlight>
              </a:rPr>
              <a:t>websites,</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0" i="1" dirty="0">
                <a:solidFill>
                  <a:srgbClr val="7F7F7F"/>
                </a:solidFill>
                <a:highlight>
                  <a:schemeClr val="lt1"/>
                </a:highlight>
              </a:rPr>
              <a:t>and virtual worlds.</a:t>
            </a:r>
          </a:p>
          <a:p>
            <a:pPr marL="0" lvl="0" indent="0" algn="l" rtl="0">
              <a:lnSpc>
                <a:spcPct val="115000"/>
              </a:lnSpc>
              <a:spcBef>
                <a:spcPts val="0"/>
              </a:spcBef>
              <a:spcAft>
                <a:spcPts val="0"/>
              </a:spcAft>
              <a:buClr>
                <a:schemeClr val="dk1"/>
              </a:buClr>
              <a:buSzPts val="1100"/>
              <a:buFont typeface="Arial"/>
              <a:buNone/>
            </a:pPr>
            <a:endParaRPr lang="en-GB" sz="800" b="0" dirty="0">
              <a:highlight>
                <a:schemeClr val="lt1"/>
              </a:highlight>
            </a:endParaRPr>
          </a:p>
          <a:p>
            <a:pPr marL="0" indent="0" algn="l">
              <a:lnSpc>
                <a:spcPct val="115000"/>
              </a:lnSpc>
              <a:buClr>
                <a:schemeClr val="dk1"/>
              </a:buClr>
              <a:buSzPts val="1100"/>
            </a:pPr>
            <a:r>
              <a:rPr lang="en-GB" b="0" dirty="0">
                <a:solidFill>
                  <a:srgbClr val="7F7F7F"/>
                </a:solidFill>
                <a:highlight>
                  <a:schemeClr val="lt1"/>
                </a:highlight>
              </a:rPr>
              <a:t>With the right knowledge and skills these </a:t>
            </a:r>
            <a:r>
              <a:rPr lang="en-GB" b="1" dirty="0">
                <a:solidFill>
                  <a:srgbClr val="7F7F7F"/>
                </a:solidFill>
                <a:highlight>
                  <a:schemeClr val="lt1"/>
                </a:highlight>
              </a:rPr>
              <a:t>“new media“ offer you more interactivity and customization </a:t>
            </a:r>
            <a:r>
              <a:rPr lang="en-GB" b="1" dirty="0">
                <a:solidFill>
                  <a:schemeClr val="bg1">
                    <a:lumMod val="50000"/>
                  </a:schemeClr>
                </a:solidFill>
                <a:highlight>
                  <a:schemeClr val="lt1"/>
                </a:highlight>
              </a:rPr>
              <a:t>than</a:t>
            </a:r>
            <a:r>
              <a:rPr lang="en-GB" b="0" dirty="0">
                <a:solidFill>
                  <a:schemeClr val="bg1">
                    <a:lumMod val="50000"/>
                  </a:schemeClr>
                </a:solidFill>
                <a:highlight>
                  <a:schemeClr val="lt1"/>
                </a:highlight>
              </a:rPr>
              <a:t> ever before.</a:t>
            </a:r>
            <a:r>
              <a:rPr lang="en-GB" b="0" dirty="0">
                <a:solidFill>
                  <a:srgbClr val="7F7F7F"/>
                </a:solidFill>
                <a:highlight>
                  <a:schemeClr val="lt1"/>
                </a:highlight>
              </a:rPr>
              <a:t> </a:t>
            </a:r>
          </a:p>
          <a:p>
            <a:pPr algn="l">
              <a:lnSpc>
                <a:spcPct val="115000"/>
              </a:lnSpc>
              <a:buClr>
                <a:schemeClr val="dk1"/>
              </a:buClr>
              <a:buSzPts val="1100"/>
            </a:pPr>
            <a:r>
              <a:rPr lang="en-GB" b="1" dirty="0">
                <a:solidFill>
                  <a:schemeClr val="bg1">
                    <a:lumMod val="50000"/>
                  </a:schemeClr>
                </a:solidFill>
                <a:hlinkClick r:id="rId2"/>
              </a:rPr>
              <a:t>AR, VR, MR explained </a:t>
            </a:r>
            <a:endParaRPr lang="en-GB" dirty="0">
              <a:solidFill>
                <a:schemeClr val="bg1">
                  <a:lumMod val="50000"/>
                </a:schemeClr>
              </a:solidFill>
            </a:endParaRPr>
          </a:p>
          <a:p>
            <a:pPr marL="0" indent="0" algn="l">
              <a:lnSpc>
                <a:spcPct val="115000"/>
              </a:lnSpc>
              <a:buClr>
                <a:schemeClr val="dk1"/>
              </a:buClr>
              <a:buSzPts val="1100"/>
            </a:pPr>
            <a:endParaRPr lang="en-GB" b="0" dirty="0">
              <a:solidFill>
                <a:srgbClr val="7F7F7F"/>
              </a:solidFill>
              <a:highlight>
                <a:schemeClr val="lt1"/>
              </a:highlight>
            </a:endParaRPr>
          </a:p>
          <a:p>
            <a:pPr algn="l">
              <a:lnSpc>
                <a:spcPct val="115000"/>
              </a:lnSpc>
              <a:buClr>
                <a:schemeClr val="dk1"/>
              </a:buClr>
              <a:buSzPts val="1100"/>
            </a:pPr>
            <a:r>
              <a:rPr lang="en-GB" dirty="0">
                <a:highlight>
                  <a:schemeClr val="lt1"/>
                </a:highlight>
              </a:rPr>
              <a:t>In the following slides, we will show you some of the most common new media based on: </a:t>
            </a:r>
          </a:p>
          <a:p>
            <a:pPr algn="l">
              <a:lnSpc>
                <a:spcPct val="115000"/>
              </a:lnSpc>
              <a:buClr>
                <a:schemeClr val="dk1"/>
              </a:buClr>
              <a:buSzPts val="1100"/>
            </a:pPr>
            <a:endParaRPr lang="en-GB" sz="800" dirty="0">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i="1" dirty="0"/>
              <a:t>mobile apps, </a:t>
            </a:r>
            <a:endParaRPr lang="en-GB" i="1" dirty="0">
              <a:solidFill>
                <a:schemeClr val="bg1">
                  <a:lumMod val="50000"/>
                </a:schemeClr>
              </a:solidFill>
            </a:endParaRPr>
          </a:p>
          <a:p>
            <a:pPr marL="285750" indent="-285750" algn="l">
              <a:lnSpc>
                <a:spcPct val="115000"/>
              </a:lnSpc>
              <a:buClr>
                <a:schemeClr val="dk1"/>
              </a:buClr>
              <a:buSzPts val="1100"/>
              <a:buFont typeface="Arial" panose="020B0604020202020204" pitchFamily="34" charset="0"/>
              <a:buChar char="•"/>
            </a:pPr>
            <a:r>
              <a:rPr lang="en-GB" i="1" dirty="0">
                <a:solidFill>
                  <a:schemeClr val="bg1">
                    <a:lumMod val="50000"/>
                  </a:schemeClr>
                </a:solidFill>
              </a:rPr>
              <a:t>interactive screens, </a:t>
            </a:r>
          </a:p>
          <a:p>
            <a:pPr marL="285750" indent="-285750" algn="l">
              <a:lnSpc>
                <a:spcPct val="115000"/>
              </a:lnSpc>
              <a:buClr>
                <a:schemeClr val="dk1"/>
              </a:buClr>
              <a:buSzPts val="1100"/>
              <a:buFont typeface="Arial" panose="020B0604020202020204" pitchFamily="34" charset="0"/>
              <a:buChar char="•"/>
            </a:pPr>
            <a:r>
              <a:rPr lang="en-GB" i="1" dirty="0">
                <a:solidFill>
                  <a:schemeClr val="bg1">
                    <a:lumMod val="50000"/>
                  </a:schemeClr>
                </a:solidFill>
              </a:rPr>
              <a:t>extended reality </a:t>
            </a:r>
            <a:br>
              <a:rPr lang="en-GB" i="1" dirty="0">
                <a:solidFill>
                  <a:schemeClr val="bg1">
                    <a:lumMod val="50000"/>
                  </a:schemeClr>
                </a:solidFill>
              </a:rPr>
            </a:br>
            <a:r>
              <a:rPr lang="en-GB" i="1" dirty="0">
                <a:solidFill>
                  <a:schemeClr val="bg1">
                    <a:lumMod val="50000"/>
                  </a:schemeClr>
                </a:solidFill>
              </a:rPr>
              <a:t>holograms</a:t>
            </a:r>
          </a:p>
          <a:p>
            <a:pPr algn="l">
              <a:lnSpc>
                <a:spcPct val="115000"/>
              </a:lnSpc>
              <a:buClr>
                <a:schemeClr val="dk1"/>
              </a:buClr>
              <a:buSzPts val="1100"/>
            </a:pPr>
            <a:endParaRPr lang="en-GB" sz="800" dirty="0">
              <a:solidFill>
                <a:schemeClr val="bg1">
                  <a:lumMod val="50000"/>
                </a:schemeClr>
              </a:solidFill>
            </a:endParaRPr>
          </a:p>
          <a:p>
            <a:pPr algn="l">
              <a:lnSpc>
                <a:spcPct val="115000"/>
              </a:lnSpc>
              <a:buClr>
                <a:schemeClr val="dk1"/>
              </a:buClr>
              <a:buSzPts val="1100"/>
            </a:pPr>
            <a:r>
              <a:rPr lang="en-GB" dirty="0">
                <a:solidFill>
                  <a:schemeClr val="bg1">
                    <a:lumMod val="50000"/>
                  </a:schemeClr>
                </a:solidFill>
              </a:rPr>
              <a:t>These can </a:t>
            </a:r>
            <a:r>
              <a:rPr lang="en-GB" b="1" dirty="0">
                <a:solidFill>
                  <a:schemeClr val="bg1">
                    <a:lumMod val="50000"/>
                  </a:schemeClr>
                </a:solidFill>
              </a:rPr>
              <a:t>blend and re-combine </a:t>
            </a:r>
            <a:r>
              <a:rPr lang="en-GB" dirty="0">
                <a:solidFill>
                  <a:schemeClr val="bg1">
                    <a:lumMod val="50000"/>
                  </a:schemeClr>
                </a:solidFill>
              </a:rPr>
              <a:t>to create new ways of presenting and interacting with digital cultural heritage artefacts. </a:t>
            </a:r>
            <a:br>
              <a:rPr lang="en-GB" dirty="0">
                <a:solidFill>
                  <a:schemeClr val="bg1">
                    <a:lumMod val="50000"/>
                  </a:schemeClr>
                </a:solidFill>
              </a:rPr>
            </a:br>
            <a:r>
              <a:rPr lang="en-GB" b="1" dirty="0">
                <a:solidFill>
                  <a:schemeClr val="bg1">
                    <a:lumMod val="50000"/>
                  </a:schemeClr>
                </a:solidFill>
                <a:hlinkClick r:id="rId3"/>
              </a:rPr>
              <a:t>Chinese museums roll out VR, AR exhibitions</a:t>
            </a:r>
            <a:r>
              <a:rPr lang="en-GB" dirty="0">
                <a:solidFill>
                  <a:schemeClr val="bg1">
                    <a:lumMod val="50000"/>
                  </a:schemeClr>
                </a:solidFill>
              </a:rPr>
              <a:t>)</a:t>
            </a:r>
          </a:p>
          <a:p>
            <a:pPr algn="l">
              <a:lnSpc>
                <a:spcPct val="115000"/>
              </a:lnSpc>
              <a:buClr>
                <a:schemeClr val="dk1"/>
              </a:buClr>
              <a:buSzPts val="1100"/>
            </a:pPr>
            <a:endParaRPr lang="en-GB" sz="1800" i="1" dirty="0">
              <a:highlight>
                <a:schemeClr val="lt1"/>
              </a:highlight>
            </a:endParaRPr>
          </a:p>
        </p:txBody>
      </p:sp>
    </p:spTree>
    <p:extLst>
      <p:ext uri="{BB962C8B-B14F-4D97-AF65-F5344CB8AC3E}">
        <p14:creationId xmlns:p14="http://schemas.microsoft.com/office/powerpoint/2010/main" val="13776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420988"/>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Web &amp; mobile apps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052515"/>
            <a:ext cx="5881969" cy="5499022"/>
          </a:xfrm>
        </p:spPr>
        <p:txBody>
          <a:bodyPr/>
          <a:lstStyle/>
          <a:p>
            <a:pPr>
              <a:buClr>
                <a:schemeClr val="dk1"/>
              </a:buClr>
              <a:buSzPts val="1100"/>
            </a:pPr>
            <a:r>
              <a:rPr lang="en-GB" b="1" dirty="0"/>
              <a:t>Mobile Web apps provide information in a readable, action-oriented format</a:t>
            </a:r>
            <a:r>
              <a:rPr lang="en-GB" dirty="0"/>
              <a:t>. Their advantage is that they </a:t>
            </a:r>
            <a:r>
              <a:rPr lang="en-GB" b="1" dirty="0"/>
              <a:t>require only a web browser</a:t>
            </a:r>
            <a:r>
              <a:rPr lang="en-GB" dirty="0"/>
              <a:t> to be installed and are not limited to the underlying platform for deployment. </a:t>
            </a:r>
          </a:p>
          <a:p>
            <a:pPr>
              <a:buClr>
                <a:schemeClr val="dk1"/>
              </a:buClr>
              <a:buSzPts val="1100"/>
            </a:pPr>
            <a:endParaRPr lang="en-GB" dirty="0">
              <a:solidFill>
                <a:srgbClr val="0563C1"/>
              </a:solidFill>
            </a:endParaRPr>
          </a:p>
          <a:p>
            <a:pPr marL="0" lvl="0" indent="0" rtl="0">
              <a:spcBef>
                <a:spcPts val="0"/>
              </a:spcBef>
              <a:spcAft>
                <a:spcPts val="0"/>
              </a:spcAft>
              <a:buClr>
                <a:schemeClr val="dk1"/>
              </a:buClr>
              <a:buSzPts val="1100"/>
              <a:buNone/>
            </a:pPr>
            <a:r>
              <a:rPr lang="en-GB" b="1" dirty="0">
                <a:solidFill>
                  <a:schemeClr val="bg1">
                    <a:lumMod val="50000"/>
                  </a:schemeClr>
                </a:solidFill>
              </a:rPr>
              <a:t>Mobile native apps </a:t>
            </a:r>
            <a:r>
              <a:rPr lang="en-GB" dirty="0">
                <a:solidFill>
                  <a:schemeClr val="bg1">
                    <a:lumMod val="50000"/>
                  </a:schemeClr>
                </a:solidFill>
              </a:rPr>
              <a:t>can </a:t>
            </a:r>
            <a:r>
              <a:rPr lang="en-GB" b="1" dirty="0">
                <a:solidFill>
                  <a:schemeClr val="bg1">
                    <a:lumMod val="50000"/>
                  </a:schemeClr>
                </a:solidFill>
              </a:rPr>
              <a:t>offer much more powerful technical features </a:t>
            </a:r>
            <a:r>
              <a:rPr lang="en-GB" dirty="0">
                <a:solidFill>
                  <a:schemeClr val="bg1">
                    <a:lumMod val="50000"/>
                  </a:schemeClr>
                </a:solidFill>
              </a:rPr>
              <a:t>and options when delivering information, graphic content and real life interaction on the go but </a:t>
            </a:r>
            <a:r>
              <a:rPr lang="en-GB" b="1" dirty="0">
                <a:solidFill>
                  <a:schemeClr val="bg1">
                    <a:lumMod val="50000"/>
                  </a:schemeClr>
                </a:solidFill>
              </a:rPr>
              <a:t>require a full installation</a:t>
            </a:r>
            <a:r>
              <a:rPr lang="en-GB" dirty="0">
                <a:solidFill>
                  <a:schemeClr val="bg1">
                    <a:lumMod val="50000"/>
                  </a:schemeClr>
                </a:solidFill>
              </a:rPr>
              <a:t> on a mobile phone.</a:t>
            </a:r>
          </a:p>
          <a:p>
            <a:pPr marL="0" lvl="0" indent="0" rtl="0">
              <a:spcBef>
                <a:spcPts val="0"/>
              </a:spcBef>
              <a:spcAft>
                <a:spcPts val="0"/>
              </a:spcAft>
              <a:buClr>
                <a:schemeClr val="dk1"/>
              </a:buClr>
              <a:buSzPts val="1100"/>
              <a:buNone/>
            </a:pPr>
            <a:endParaRPr lang="en-GB" dirty="0">
              <a:solidFill>
                <a:schemeClr val="bg1">
                  <a:lumMod val="50000"/>
                </a:schemeClr>
              </a:solidFill>
            </a:endParaRPr>
          </a:p>
          <a:p>
            <a:pPr>
              <a:buClr>
                <a:schemeClr val="dk1"/>
              </a:buClr>
              <a:buSzPts val="1100"/>
            </a:pPr>
            <a:r>
              <a:rPr lang="en-GB" dirty="0">
                <a:solidFill>
                  <a:schemeClr val="bg1">
                    <a:lumMod val="50000"/>
                  </a:schemeClr>
                </a:solidFill>
              </a:rPr>
              <a:t>Read the article on designing mobile apps for cultural heritage promotion here </a:t>
            </a:r>
            <a:r>
              <a:rPr lang="en-GB" dirty="0">
                <a:solidFill>
                  <a:schemeClr val="bg1">
                    <a:lumMod val="50000"/>
                  </a:schemeClr>
                </a:solidFill>
                <a:hlinkClick r:id="rId3">
                  <a:extLst>
                    <a:ext uri="{A12FA001-AC4F-418D-AE19-62706E023703}">
                      <ahyp:hlinkClr xmlns:ahyp="http://schemas.microsoft.com/office/drawing/2018/hyperlinkcolor" val="tx"/>
                    </a:ext>
                  </a:extLst>
                </a:hlinkClick>
              </a:rPr>
              <a:t>🕮</a:t>
            </a:r>
            <a:endParaRPr lang="en-GB" dirty="0">
              <a:solidFill>
                <a:schemeClr val="bg1">
                  <a:lumMod val="50000"/>
                </a:schemeClr>
              </a:solidFill>
            </a:endParaRPr>
          </a:p>
        </p:txBody>
      </p:sp>
      <p:pic>
        <p:nvPicPr>
          <p:cNvPr id="7" name="Google Shape;535;p50">
            <a:hlinkClick r:id="rId4"/>
            <a:extLst>
              <a:ext uri="{FF2B5EF4-FFF2-40B4-BE49-F238E27FC236}">
                <a16:creationId xmlns:a16="http://schemas.microsoft.com/office/drawing/2014/main" id="{11E2C612-8E41-4C99-A253-3ED6A478D82B}"/>
              </a:ext>
            </a:extLst>
          </p:cNvPr>
          <p:cNvPicPr preferRelativeResize="0">
            <a:picLocks noGrp="1"/>
          </p:cNvPicPr>
          <p:nvPr>
            <p:ph type="pic" sz="quarter" idx="13"/>
          </p:nvPr>
        </p:nvPicPr>
        <p:blipFill>
          <a:blip r:embed="rId5">
            <a:alphaModFix/>
          </a:blip>
          <a:srcRect t="2856" b="2856"/>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537F2-793E-489B-A420-83105DAD7623}"/>
              </a:ext>
            </a:extLst>
          </p:cNvPr>
          <p:cNvSpPr txBox="1">
            <a:spLocks/>
          </p:cNvSpPr>
          <p:nvPr/>
        </p:nvSpPr>
        <p:spPr>
          <a:xfrm>
            <a:off x="7038587" y="2236175"/>
            <a:ext cx="3692525" cy="598465"/>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the picture for </a:t>
            </a:r>
            <a:r>
              <a:rPr lang="sl-SI" sz="1800" b="0" dirty="0">
                <a:solidFill>
                  <a:srgbClr val="7F7F7F"/>
                </a:solidFill>
                <a:cs typeface="Poppins" pitchFamily="2" charset="77"/>
              </a:rPr>
              <a:t>a </a:t>
            </a:r>
            <a:r>
              <a:rPr lang="en-GB" sz="1800" b="0" dirty="0">
                <a:solidFill>
                  <a:srgbClr val="7F7F7F"/>
                </a:solidFill>
                <a:cs typeface="Poppins" pitchFamily="2" charset="77"/>
              </a:rPr>
              <a:t>video on </a:t>
            </a:r>
            <a:r>
              <a:rPr lang="en-GB" sz="1800" b="0" dirty="0">
                <a:solidFill>
                  <a:srgbClr val="7F7F7F"/>
                </a:solidFill>
                <a:latin typeface="Avenir" panose="02000503020000020003" pitchFamily="2" charset="0"/>
                <a:cs typeface="Poppins" pitchFamily="2" charset="77"/>
              </a:rPr>
              <a:t>Web &amp; </a:t>
            </a:r>
            <a:r>
              <a:rPr lang="en-GB" sz="1800" b="0" dirty="0">
                <a:solidFill>
                  <a:srgbClr val="7F7F7F"/>
                </a:solidFill>
                <a:cs typeface="Poppins" pitchFamily="2" charset="77"/>
              </a:rPr>
              <a:t>native</a:t>
            </a:r>
            <a:r>
              <a:rPr lang="en-GB" sz="1800" b="0" dirty="0">
                <a:solidFill>
                  <a:srgbClr val="7F7F7F"/>
                </a:solidFill>
                <a:latin typeface="Avenir" panose="02000503020000020003" pitchFamily="2" charset="0"/>
                <a:cs typeface="Poppins" pitchFamily="2" charset="77"/>
              </a:rPr>
              <a:t> apps</a:t>
            </a:r>
          </a:p>
        </p:txBody>
      </p:sp>
    </p:spTree>
    <p:extLst>
      <p:ext uri="{BB962C8B-B14F-4D97-AF65-F5344CB8AC3E}">
        <p14:creationId xmlns:p14="http://schemas.microsoft.com/office/powerpoint/2010/main" val="171235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225583"/>
            <a:ext cx="5614877" cy="5521445"/>
          </a:xfrm>
        </p:spPr>
        <p:txBody>
          <a:bodyPr/>
          <a:lstStyle/>
          <a:p>
            <a:pPr marL="0" lvl="0" indent="0" rtl="0">
              <a:spcBef>
                <a:spcPts val="0"/>
              </a:spcBef>
              <a:spcAft>
                <a:spcPts val="0"/>
              </a:spcAft>
              <a:buClr>
                <a:schemeClr val="dk1"/>
              </a:buClr>
              <a:buSzPts val="1100"/>
              <a:buNone/>
            </a:pPr>
            <a:r>
              <a:rPr lang="en-GB" dirty="0">
                <a:solidFill>
                  <a:schemeClr val="bg1">
                    <a:lumMod val="50000"/>
                  </a:schemeClr>
                </a:solidFill>
              </a:rPr>
              <a:t>With apps, you can:</a:t>
            </a:r>
          </a:p>
          <a:p>
            <a:pPr marL="0" lvl="0" indent="0" rtl="0">
              <a:spcBef>
                <a:spcPts val="0"/>
              </a:spcBef>
              <a:spcAft>
                <a:spcPts val="0"/>
              </a:spcAft>
              <a:buClr>
                <a:schemeClr val="dk1"/>
              </a:buClr>
              <a:buSzPts val="1100"/>
              <a:buNone/>
            </a:pPr>
            <a:endParaRPr lang="en-GB" sz="1200" b="1" dirty="0">
              <a:solidFill>
                <a:schemeClr val="bg1">
                  <a:lumMod val="50000"/>
                </a:schemeClr>
              </a:solidFill>
            </a:endParaRPr>
          </a:p>
          <a:p>
            <a:pPr marL="342900" indent="-342900">
              <a:buClr>
                <a:schemeClr val="dk1"/>
              </a:buClr>
              <a:buSzPts val="1100"/>
              <a:buFont typeface="Wingdings" panose="05000000000000000000" pitchFamily="2" charset="2"/>
              <a:buChar char="§"/>
            </a:pPr>
            <a:r>
              <a:rPr lang="en-GB" b="1" dirty="0">
                <a:solidFill>
                  <a:srgbClr val="E43794"/>
                </a:solidFill>
              </a:rPr>
              <a:t>provide additional information</a:t>
            </a:r>
            <a:r>
              <a:rPr lang="en-GB" dirty="0">
                <a:solidFill>
                  <a:srgbClr val="E43794"/>
                </a:solidFill>
              </a:rPr>
              <a:t> to enhance your site such as photos, videos, maps and games</a:t>
            </a:r>
          </a:p>
          <a:p>
            <a:pPr marL="171450" indent="-171450">
              <a:buClr>
                <a:schemeClr val="dk1"/>
              </a:buClr>
              <a:buSzPts val="1100"/>
              <a:buFont typeface="Wingdings" panose="05000000000000000000" pitchFamily="2" charset="2"/>
              <a:buChar char="§"/>
            </a:pPr>
            <a:endParaRPr lang="en-GB" sz="1200" dirty="0">
              <a:solidFill>
                <a:srgbClr val="E43794"/>
              </a:solidFill>
            </a:endParaRPr>
          </a:p>
          <a:p>
            <a:pPr marL="342900" lvl="0" indent="-342900" rtl="0">
              <a:spcBef>
                <a:spcPts val="0"/>
              </a:spcBef>
              <a:spcAft>
                <a:spcPts val="0"/>
              </a:spcAft>
              <a:buClr>
                <a:schemeClr val="dk1"/>
              </a:buClr>
              <a:buSzPts val="1100"/>
              <a:buFont typeface="Wingdings" panose="05000000000000000000" pitchFamily="2" charset="2"/>
              <a:buChar char="§"/>
            </a:pPr>
            <a:r>
              <a:rPr lang="en-GB" b="1" dirty="0">
                <a:solidFill>
                  <a:srgbClr val="E43794"/>
                </a:solidFill>
              </a:rPr>
              <a:t>Allow you to create a richer interaction </a:t>
            </a:r>
            <a:r>
              <a:rPr lang="en-GB" dirty="0">
                <a:solidFill>
                  <a:srgbClr val="E43794"/>
                </a:solidFill>
              </a:rPr>
              <a:t>in remote or diverse locations through a smart phone </a:t>
            </a:r>
          </a:p>
          <a:p>
            <a:pPr marL="342900" lvl="0" indent="-342900" rtl="0">
              <a:spcBef>
                <a:spcPts val="0"/>
              </a:spcBef>
              <a:spcAft>
                <a:spcPts val="0"/>
              </a:spcAft>
              <a:buClr>
                <a:schemeClr val="dk1"/>
              </a:buClr>
              <a:buSzPts val="1100"/>
              <a:buFont typeface="Wingdings" panose="05000000000000000000" pitchFamily="2" charset="2"/>
              <a:buChar char="§"/>
            </a:pPr>
            <a:endParaRPr lang="en-GB" sz="1400" dirty="0">
              <a:solidFill>
                <a:srgbClr val="E43794"/>
              </a:solidFill>
            </a:endParaRPr>
          </a:p>
          <a:p>
            <a:pPr marL="342900" lvl="0" indent="-342900" rtl="0">
              <a:spcBef>
                <a:spcPts val="0"/>
              </a:spcBef>
              <a:spcAft>
                <a:spcPts val="0"/>
              </a:spcAft>
              <a:buClr>
                <a:schemeClr val="dk1"/>
              </a:buClr>
              <a:buSzPts val="1100"/>
              <a:buFont typeface="Wingdings" panose="05000000000000000000" pitchFamily="2" charset="2"/>
              <a:buChar char="§"/>
            </a:pPr>
            <a:r>
              <a:rPr lang="en-GB" b="1" dirty="0">
                <a:solidFill>
                  <a:srgbClr val="E43794"/>
                </a:solidFill>
              </a:rPr>
              <a:t>enable interaction </a:t>
            </a:r>
            <a:r>
              <a:rPr lang="en-GB" dirty="0">
                <a:solidFill>
                  <a:srgbClr val="E43794"/>
                </a:solidFill>
              </a:rPr>
              <a:t>where physical interventions need to be minimal.</a:t>
            </a:r>
            <a:endParaRPr lang="en-GB" b="1" dirty="0">
              <a:solidFill>
                <a:srgbClr val="E43794"/>
              </a:solidFill>
            </a:endParaRPr>
          </a:p>
          <a:p>
            <a:pPr marL="285750" lvl="0" indent="-285750" rtl="0">
              <a:spcBef>
                <a:spcPts val="0"/>
              </a:spcBef>
              <a:spcAft>
                <a:spcPts val="0"/>
              </a:spcAft>
              <a:buClr>
                <a:schemeClr val="dk1"/>
              </a:buClr>
              <a:buSzPts val="1100"/>
              <a:buFont typeface="Arial" panose="020B0604020202020204" pitchFamily="34" charset="0"/>
              <a:buChar char="•"/>
            </a:pPr>
            <a:endParaRPr lang="en-GB" sz="1600" dirty="0"/>
          </a:p>
          <a:p>
            <a:pPr>
              <a:buClr>
                <a:srgbClr val="7F7F7F"/>
              </a:buClr>
              <a:buSzPts val="1200"/>
            </a:pPr>
            <a:r>
              <a:rPr lang="en-GB" dirty="0">
                <a:solidFill>
                  <a:schemeClr val="bg1">
                    <a:lumMod val="50000"/>
                  </a:schemeClr>
                </a:solidFill>
              </a:rPr>
              <a:t>Mobile web apps can be one of the lower cost options for creating an immersive experience.</a:t>
            </a:r>
          </a:p>
          <a:p>
            <a:pPr marL="0" lvl="0" indent="0" algn="just" rtl="0">
              <a:spcBef>
                <a:spcPts val="0"/>
              </a:spcBef>
              <a:spcAft>
                <a:spcPts val="0"/>
              </a:spcAft>
              <a:buClr>
                <a:srgbClr val="7F7F7F"/>
              </a:buClr>
              <a:buSzPts val="1200"/>
              <a:buNone/>
            </a:pPr>
            <a:endParaRPr lang="en-GB" sz="1600" b="1" dirty="0"/>
          </a:p>
        </p:txBody>
      </p:sp>
      <p:pic>
        <p:nvPicPr>
          <p:cNvPr id="10" name="Označba mesta slike 9">
            <a:hlinkClick r:id="rId3"/>
            <a:extLst>
              <a:ext uri="{FF2B5EF4-FFF2-40B4-BE49-F238E27FC236}">
                <a16:creationId xmlns:a16="http://schemas.microsoft.com/office/drawing/2014/main" id="{6BCAF791-A16E-4F6B-B670-9315325A6D20}"/>
              </a:ext>
            </a:extLst>
          </p:cNvPr>
          <p:cNvPicPr>
            <a:picLocks noGrp="1" noChangeAspect="1"/>
          </p:cNvPicPr>
          <p:nvPr>
            <p:ph type="pic" sz="quarter" idx="13"/>
          </p:nvPr>
        </p:nvPicPr>
        <p:blipFill rotWithShape="1">
          <a:blip r:embed="rId4"/>
          <a:srcRect t="10476" b="10476"/>
          <a:stretch/>
        </p:blipFill>
        <p:spPr>
          <a:xfrm>
            <a:off x="7030329" y="3028280"/>
            <a:ext cx="3691822" cy="3829720"/>
          </a:xfrm>
        </p:spPr>
      </p:pic>
      <p:sp>
        <p:nvSpPr>
          <p:cNvPr id="7" name="Text Placeholder 4">
            <a:extLst>
              <a:ext uri="{FF2B5EF4-FFF2-40B4-BE49-F238E27FC236}">
                <a16:creationId xmlns:a16="http://schemas.microsoft.com/office/drawing/2014/main" id="{10A12AB8-230A-437C-9EAD-8CBABB119F2C}"/>
              </a:ext>
            </a:extLst>
          </p:cNvPr>
          <p:cNvSpPr txBox="1">
            <a:spLocks/>
          </p:cNvSpPr>
          <p:nvPr/>
        </p:nvSpPr>
        <p:spPr>
          <a:xfrm>
            <a:off x="7030329" y="2231137"/>
            <a:ext cx="3691822" cy="64922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the picture for a video about a museum app</a:t>
            </a:r>
          </a:p>
        </p:txBody>
      </p:sp>
      <p:sp>
        <p:nvSpPr>
          <p:cNvPr id="8" name="Text Placeholder 4">
            <a:extLst>
              <a:ext uri="{FF2B5EF4-FFF2-40B4-BE49-F238E27FC236}">
                <a16:creationId xmlns:a16="http://schemas.microsoft.com/office/drawing/2014/main" id="{D2E5AFD6-0088-4301-8185-F824FD2662E6}"/>
              </a:ext>
            </a:extLst>
          </p:cNvPr>
          <p:cNvSpPr txBox="1">
            <a:spLocks/>
          </p:cNvSpPr>
          <p:nvPr/>
        </p:nvSpPr>
        <p:spPr>
          <a:xfrm>
            <a:off x="481122" y="420988"/>
            <a:ext cx="561487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US"/>
              <a:t>Web &amp; mobile apps</a:t>
            </a:r>
            <a:endParaRPr lang="en-US" dirty="0"/>
          </a:p>
        </p:txBody>
      </p:sp>
    </p:spTree>
    <p:extLst>
      <p:ext uri="{BB962C8B-B14F-4D97-AF65-F5344CB8AC3E}">
        <p14:creationId xmlns:p14="http://schemas.microsoft.com/office/powerpoint/2010/main" val="68223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45797"/>
            <a:ext cx="5614878" cy="1215990"/>
          </a:xfrm>
        </p:spPr>
        <p:txBody>
          <a:bodyPr/>
          <a:lstStyle/>
          <a:p>
            <a:pPr marL="0" lvl="0" indent="0" algn="l" rtl="0">
              <a:lnSpc>
                <a:spcPct val="100000"/>
              </a:lnSpc>
              <a:spcBef>
                <a:spcPts val="0"/>
              </a:spcBef>
              <a:spcAft>
                <a:spcPts val="0"/>
              </a:spcAft>
              <a:buClr>
                <a:srgbClr val="E43794"/>
              </a:buClr>
              <a:buSzPts val="2000"/>
              <a:buNone/>
            </a:pPr>
            <a:r>
              <a:rPr lang="en-GB" b="1" dirty="0"/>
              <a:t>Augmented Reality (AR) </a:t>
            </a:r>
            <a:r>
              <a:rPr lang="en-GB" b="0" dirty="0"/>
              <a:t>mobile and web apps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03063" y="1579884"/>
            <a:ext cx="6092987" cy="5033974"/>
          </a:xfrm>
        </p:spPr>
        <p:txBody>
          <a:bodyPr/>
          <a:lstStyle/>
          <a:p>
            <a:pPr algn="just">
              <a:buClr>
                <a:schemeClr val="dk1"/>
              </a:buClr>
              <a:buSzPts val="1100"/>
            </a:pPr>
            <a:r>
              <a:rPr lang="en-GB" b="1" dirty="0">
                <a:solidFill>
                  <a:schemeClr val="bg1">
                    <a:lumMod val="50000"/>
                  </a:schemeClr>
                </a:solidFill>
              </a:rPr>
              <a:t>AR app </a:t>
            </a:r>
            <a:r>
              <a:rPr lang="en-GB" dirty="0">
                <a:solidFill>
                  <a:schemeClr val="bg1">
                    <a:lumMod val="50000"/>
                  </a:schemeClr>
                </a:solidFill>
              </a:rPr>
              <a:t>is a software </a:t>
            </a:r>
            <a:r>
              <a:rPr lang="en-GB" b="1" dirty="0">
                <a:solidFill>
                  <a:schemeClr val="bg1">
                    <a:lumMod val="50000"/>
                  </a:schemeClr>
                </a:solidFill>
              </a:rPr>
              <a:t>application that </a:t>
            </a:r>
            <a:r>
              <a:rPr lang="en-GB" dirty="0">
                <a:solidFill>
                  <a:schemeClr val="bg1">
                    <a:lumMod val="50000"/>
                  </a:schemeClr>
                </a:solidFill>
              </a:rPr>
              <a:t>add</a:t>
            </a:r>
            <a:r>
              <a:rPr lang="sl-SI" dirty="0">
                <a:solidFill>
                  <a:schemeClr val="bg1">
                    <a:lumMod val="50000"/>
                  </a:schemeClr>
                </a:solidFill>
              </a:rPr>
              <a:t>s</a:t>
            </a:r>
            <a:r>
              <a:rPr lang="en-GB" dirty="0">
                <a:solidFill>
                  <a:schemeClr val="bg1">
                    <a:lumMod val="50000"/>
                  </a:schemeClr>
                </a:solidFill>
              </a:rPr>
              <a:t> layers of digital information (digital layers) on top of a screen showing the physical world. </a:t>
            </a:r>
          </a:p>
          <a:p>
            <a:pPr algn="just">
              <a:buClr>
                <a:schemeClr val="dk1"/>
              </a:buClr>
              <a:buSzPts val="1100"/>
            </a:pPr>
            <a:endParaRPr lang="en-GB" sz="1000" dirty="0">
              <a:solidFill>
                <a:schemeClr val="bg1">
                  <a:lumMod val="50000"/>
                </a:schemeClr>
              </a:solidFill>
            </a:endParaRPr>
          </a:p>
          <a:p>
            <a:pPr algn="just">
              <a:buClr>
                <a:schemeClr val="dk1"/>
              </a:buClr>
              <a:buSzPts val="1100"/>
            </a:pPr>
            <a:r>
              <a:rPr lang="en-GB" dirty="0">
                <a:solidFill>
                  <a:schemeClr val="bg1">
                    <a:lumMod val="50000"/>
                  </a:schemeClr>
                </a:solidFill>
              </a:rPr>
              <a:t>Find an introduction to AR here: </a:t>
            </a:r>
            <a:r>
              <a:rPr lang="en-GB" dirty="0">
                <a:solidFill>
                  <a:schemeClr val="bg1">
                    <a:lumMod val="50000"/>
                  </a:schemeClr>
                </a:solidFill>
                <a:hlinkClick r:id="rId2"/>
              </a:rPr>
              <a:t>What is AR?</a:t>
            </a:r>
            <a:endParaRPr lang="sl-SI" dirty="0">
              <a:solidFill>
                <a:schemeClr val="bg1">
                  <a:lumMod val="50000"/>
                </a:schemeClr>
              </a:solidFill>
            </a:endParaRPr>
          </a:p>
          <a:p>
            <a:pPr algn="just">
              <a:buClr>
                <a:schemeClr val="dk1"/>
              </a:buClr>
              <a:buSzPts val="1100"/>
            </a:pPr>
            <a:endParaRPr lang="en-GB" sz="1000" dirty="0">
              <a:solidFill>
                <a:schemeClr val="bg1">
                  <a:lumMod val="50000"/>
                </a:schemeClr>
              </a:solidFill>
            </a:endParaRPr>
          </a:p>
          <a:p>
            <a:pPr algn="just">
              <a:buClr>
                <a:schemeClr val="dk1"/>
              </a:buClr>
              <a:buSzPts val="1100"/>
            </a:pPr>
            <a:r>
              <a:rPr lang="en-GB" dirty="0">
                <a:solidFill>
                  <a:schemeClr val="bg1">
                    <a:lumMod val="50000"/>
                  </a:schemeClr>
                </a:solidFill>
              </a:rPr>
              <a:t>Compare different AR solutions: </a:t>
            </a:r>
            <a:r>
              <a:rPr lang="en-GB" dirty="0">
                <a:solidFill>
                  <a:schemeClr val="bg1">
                    <a:lumMod val="50000"/>
                  </a:schemeClr>
                </a:solidFill>
                <a:hlinkClick r:id="rId3"/>
              </a:rPr>
              <a:t>Mobile v Web AR</a:t>
            </a:r>
            <a:endParaRPr lang="en-GB"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1000" dirty="0">
              <a:solidFill>
                <a:schemeClr val="bg1">
                  <a:lumMod val="50000"/>
                </a:schemeClr>
              </a:solidFill>
            </a:endParaRPr>
          </a:p>
          <a:p>
            <a:pPr marL="0" lvl="0" indent="0" algn="just" rtl="0">
              <a:spcBef>
                <a:spcPts val="0"/>
              </a:spcBef>
              <a:spcAft>
                <a:spcPts val="0"/>
              </a:spcAft>
              <a:buClr>
                <a:schemeClr val="dk1"/>
              </a:buClr>
              <a:buSzPts val="1100"/>
              <a:buFont typeface="Arial"/>
              <a:buNone/>
            </a:pPr>
            <a:r>
              <a:rPr lang="en-GB" dirty="0">
                <a:solidFill>
                  <a:schemeClr val="bg1">
                    <a:lumMod val="50000"/>
                  </a:schemeClr>
                </a:solidFill>
              </a:rPr>
              <a:t>AR can really </a:t>
            </a:r>
            <a:r>
              <a:rPr lang="en-GB" b="1" dirty="0">
                <a:solidFill>
                  <a:schemeClr val="bg1">
                    <a:lumMod val="50000"/>
                  </a:schemeClr>
                </a:solidFill>
              </a:rPr>
              <a:t>help visitors understand heritage sites with physical remains</a:t>
            </a:r>
            <a:r>
              <a:rPr lang="en-GB" dirty="0">
                <a:solidFill>
                  <a:schemeClr val="bg1">
                    <a:lumMod val="50000"/>
                  </a:schemeClr>
                </a:solidFill>
              </a:rPr>
              <a:t>, with images overlaid onto the site to show how they looked at the time they were in full use.  </a:t>
            </a:r>
          </a:p>
          <a:p>
            <a:pPr marL="0" lvl="0" indent="0" algn="just" rtl="0">
              <a:spcBef>
                <a:spcPts val="0"/>
              </a:spcBef>
              <a:spcAft>
                <a:spcPts val="0"/>
              </a:spcAft>
              <a:buClr>
                <a:schemeClr val="dk1"/>
              </a:buClr>
              <a:buSzPts val="1100"/>
              <a:buFont typeface="Arial"/>
              <a:buNone/>
            </a:pPr>
            <a:r>
              <a:rPr lang="en-GB" dirty="0">
                <a:solidFill>
                  <a:schemeClr val="bg1">
                    <a:lumMod val="50000"/>
                  </a:schemeClr>
                </a:solidFill>
              </a:rPr>
              <a:t>Read an article on use of  </a:t>
            </a:r>
            <a:r>
              <a:rPr lang="en-GB" dirty="0"/>
              <a:t>AR in museums here </a:t>
            </a:r>
            <a:r>
              <a:rPr lang="en-GB" b="1" dirty="0">
                <a:solidFill>
                  <a:schemeClr val="bg1">
                    <a:lumMod val="50000"/>
                  </a:schemeClr>
                </a:solidFill>
                <a:hlinkClick r:id="rId4">
                  <a:extLst>
                    <a:ext uri="{A12FA001-AC4F-418D-AE19-62706E023703}">
                      <ahyp:hlinkClr xmlns:ahyp="http://schemas.microsoft.com/office/drawing/2018/hyperlinkcolor" val="tx"/>
                    </a:ext>
                  </a:extLst>
                </a:hlinkClick>
              </a:rPr>
              <a:t>🕮</a:t>
            </a:r>
            <a:endParaRPr lang="en-GB" sz="1600" b="1" dirty="0"/>
          </a:p>
        </p:txBody>
      </p:sp>
      <p:pic>
        <p:nvPicPr>
          <p:cNvPr id="7" name="Google Shape;521;p48" descr="Playing Pokemon Go on the street Edinburgh, UK - July 18, 2016: Closeup of a man holding a Samsung S6 smartphone, playing Pokemon Go with the game's augmented reality superimposing a character onto the pavement surface, as a person approaches in the distance. augmented reality  stock pictures, royalty-free photos &amp; images">
            <a:hlinkClick r:id="rId5"/>
            <a:extLst>
              <a:ext uri="{FF2B5EF4-FFF2-40B4-BE49-F238E27FC236}">
                <a16:creationId xmlns:a16="http://schemas.microsoft.com/office/drawing/2014/main" id="{24F033D3-6362-4E0F-AFE4-598DF483DE66}"/>
              </a:ext>
            </a:extLst>
          </p:cNvPr>
          <p:cNvPicPr preferRelativeResize="0">
            <a:picLocks noGrp="1"/>
          </p:cNvPicPr>
          <p:nvPr>
            <p:ph type="pic" sz="quarter" idx="13"/>
          </p:nvPr>
        </p:nvPicPr>
        <p:blipFill>
          <a:blip r:embed="rId6">
            <a:alphaModFix/>
          </a:blip>
          <a:srcRect l="11395" r="1139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9884F-C687-468A-AA49-B34D7C665B53}"/>
              </a:ext>
            </a:extLst>
          </p:cNvPr>
          <p:cNvSpPr txBox="1">
            <a:spLocks/>
          </p:cNvSpPr>
          <p:nvPr/>
        </p:nvSpPr>
        <p:spPr>
          <a:xfrm>
            <a:off x="7038587" y="2199599"/>
            <a:ext cx="3692525" cy="6441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a:t>
            </a:r>
            <a:r>
              <a:rPr lang="sl-SI" sz="1800" b="0" dirty="0">
                <a:solidFill>
                  <a:srgbClr val="7F7F7F"/>
                </a:solidFill>
                <a:cs typeface="Poppins" pitchFamily="2" charset="77"/>
              </a:rPr>
              <a:t> a</a:t>
            </a:r>
            <a:r>
              <a:rPr lang="en-GB" sz="1800" b="0" dirty="0">
                <a:solidFill>
                  <a:srgbClr val="7F7F7F"/>
                </a:solidFill>
                <a:cs typeface="Poppins" pitchFamily="2" charset="77"/>
              </a:rPr>
              <a:t> video on </a:t>
            </a:r>
            <a:r>
              <a:rPr lang="en-GB" sz="1800" b="0" dirty="0">
                <a:solidFill>
                  <a:srgbClr val="7F7F7F"/>
                </a:solidFill>
                <a:latin typeface="Avenir" panose="02000503020000020003" pitchFamily="2" charset="0"/>
                <a:cs typeface="Poppins" pitchFamily="2" charset="77"/>
              </a:rPr>
              <a:t>AR use example</a:t>
            </a:r>
          </a:p>
        </p:txBody>
      </p:sp>
    </p:spTree>
    <p:extLst>
      <p:ext uri="{BB962C8B-B14F-4D97-AF65-F5344CB8AC3E}">
        <p14:creationId xmlns:p14="http://schemas.microsoft.com/office/powerpoint/2010/main" val="9621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1" y="2227031"/>
            <a:ext cx="5614879" cy="4862919"/>
          </a:xfrm>
        </p:spPr>
        <p:txBody>
          <a:bodyPr/>
          <a:lstStyle/>
          <a:p>
            <a:pPr marL="0" lvl="0" indent="0" algn="just" rtl="0">
              <a:spcBef>
                <a:spcPts val="0"/>
              </a:spcBef>
              <a:spcAft>
                <a:spcPts val="0"/>
              </a:spcAft>
              <a:buClr>
                <a:schemeClr val="dk1"/>
              </a:buClr>
              <a:buSzPts val="1100"/>
              <a:buFont typeface="Arial"/>
              <a:buNone/>
            </a:pPr>
            <a:r>
              <a:rPr lang="en-GB" dirty="0">
                <a:solidFill>
                  <a:schemeClr val="bg1">
                    <a:lumMod val="50000"/>
                  </a:schemeClr>
                </a:solidFill>
              </a:rPr>
              <a:t>With augmented reality, you can:</a:t>
            </a:r>
          </a:p>
          <a:p>
            <a:pPr marL="0" lvl="0" indent="0" algn="just" rtl="0">
              <a:spcBef>
                <a:spcPts val="0"/>
              </a:spcBef>
              <a:spcAft>
                <a:spcPts val="0"/>
              </a:spcAft>
              <a:buClr>
                <a:schemeClr val="dk1"/>
              </a:buClr>
              <a:buSzPts val="1100"/>
              <a:buFont typeface="Arial"/>
              <a:buNone/>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bring exhibitions to life,</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provide play-and-learn experience,</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renovate the place,</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let the visitors see how it was before. </a:t>
            </a:r>
          </a:p>
          <a:p>
            <a:pPr algn="just">
              <a:buClr>
                <a:schemeClr val="dk1"/>
              </a:buClr>
              <a:buSzPts val="1100"/>
            </a:pPr>
            <a:r>
              <a:rPr lang="en-GB" dirty="0">
                <a:solidFill>
                  <a:schemeClr val="bg1">
                    <a:lumMod val="50000"/>
                  </a:schemeClr>
                </a:solidFill>
              </a:rPr>
              <a:t>    </a:t>
            </a:r>
            <a:endParaRPr lang="sl-SI" dirty="0">
              <a:solidFill>
                <a:schemeClr val="bg1">
                  <a:lumMod val="50000"/>
                </a:schemeClr>
              </a:solidFill>
            </a:endParaRPr>
          </a:p>
          <a:p>
            <a:pPr algn="just">
              <a:buClr>
                <a:schemeClr val="dk1"/>
              </a:buClr>
              <a:buSzPts val="1100"/>
            </a:pPr>
            <a:r>
              <a:rPr lang="en-GB" dirty="0">
                <a:solidFill>
                  <a:schemeClr val="bg1">
                    <a:lumMod val="50000"/>
                  </a:schemeClr>
                </a:solidFill>
              </a:rPr>
              <a:t>Here’s a short video about using </a:t>
            </a:r>
            <a:r>
              <a:rPr lang="en-GB" dirty="0" err="1">
                <a:solidFill>
                  <a:schemeClr val="bg1">
                    <a:lumMod val="50000"/>
                  </a:schemeClr>
                </a:solidFill>
              </a:rPr>
              <a:t>GoFind</a:t>
            </a:r>
            <a:r>
              <a:rPr lang="en-GB" dirty="0">
                <a:solidFill>
                  <a:schemeClr val="bg1">
                    <a:lumMod val="50000"/>
                  </a:schemeClr>
                </a:solidFill>
              </a:rPr>
              <a:t> to explore a city t</a:t>
            </a:r>
            <a:r>
              <a:rPr lang="sl-SI" dirty="0">
                <a:solidFill>
                  <a:schemeClr val="bg1">
                    <a:lumMod val="50000"/>
                  </a:schemeClr>
                </a:solidFill>
              </a:rPr>
              <a:t>h</a:t>
            </a:r>
            <a:r>
              <a:rPr lang="en-GB" dirty="0">
                <a:solidFill>
                  <a:schemeClr val="bg1">
                    <a:lumMod val="50000"/>
                  </a:schemeClr>
                </a:solidFill>
              </a:rPr>
              <a:t>rough historical images: </a:t>
            </a:r>
            <a:r>
              <a:rPr lang="en-GB" dirty="0" err="1">
                <a:solidFill>
                  <a:schemeClr val="bg1">
                    <a:lumMod val="50000"/>
                  </a:schemeClr>
                </a:solidFill>
                <a:hlinkClick r:id="rId2"/>
              </a:rPr>
              <a:t>GoFind</a:t>
            </a:r>
            <a:endParaRPr lang="en-GB" dirty="0">
              <a:solidFill>
                <a:schemeClr val="bg1">
                  <a:lumMod val="50000"/>
                </a:schemeClr>
              </a:solidFill>
            </a:endParaRPr>
          </a:p>
          <a:p>
            <a:pPr algn="just">
              <a:buClr>
                <a:schemeClr val="dk1"/>
              </a:buClr>
              <a:buSzPts val="1100"/>
            </a:pPr>
            <a:r>
              <a:rPr lang="en-GB" dirty="0">
                <a:solidFill>
                  <a:schemeClr val="bg1">
                    <a:lumMod val="50000"/>
                  </a:schemeClr>
                </a:solidFill>
              </a:rPr>
              <a:t> </a:t>
            </a:r>
          </a:p>
        </p:txBody>
      </p:sp>
      <p:pic>
        <p:nvPicPr>
          <p:cNvPr id="8" name="Označba mesta slike 7">
            <a:hlinkClick r:id="rId3"/>
            <a:extLst>
              <a:ext uri="{FF2B5EF4-FFF2-40B4-BE49-F238E27FC236}">
                <a16:creationId xmlns:a16="http://schemas.microsoft.com/office/drawing/2014/main" id="{98E21C9D-AA94-454F-89B1-1A20C363EBA4}"/>
              </a:ext>
            </a:extLst>
          </p:cNvPr>
          <p:cNvPicPr>
            <a:picLocks noGrp="1" noChangeAspect="1"/>
          </p:cNvPicPr>
          <p:nvPr>
            <p:ph type="pic" sz="quarter" idx="13"/>
          </p:nvPr>
        </p:nvPicPr>
        <p:blipFill rotWithShape="1">
          <a:blip r:embed="rId4"/>
          <a:srcRect t="2200" b="2200"/>
          <a:stretch/>
        </p:blipFill>
        <p:spPr>
          <a:xfrm>
            <a:off x="7030105" y="3028280"/>
            <a:ext cx="3691822" cy="3829719"/>
          </a:xfrm>
        </p:spPr>
      </p:pic>
      <p:sp>
        <p:nvSpPr>
          <p:cNvPr id="7" name="Text Placeholder 4">
            <a:extLst>
              <a:ext uri="{FF2B5EF4-FFF2-40B4-BE49-F238E27FC236}">
                <a16:creationId xmlns:a16="http://schemas.microsoft.com/office/drawing/2014/main" id="{BE446C2E-16F0-40F2-984C-D2ABA135EAEB}"/>
              </a:ext>
            </a:extLst>
          </p:cNvPr>
          <p:cNvSpPr txBox="1">
            <a:spLocks/>
          </p:cNvSpPr>
          <p:nvPr/>
        </p:nvSpPr>
        <p:spPr>
          <a:xfrm>
            <a:off x="7030104" y="2227031"/>
            <a:ext cx="3691823" cy="62589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se</a:t>
            </a:r>
            <a:r>
              <a:rPr lang="sl-SI" sz="1800" b="0" dirty="0">
                <a:solidFill>
                  <a:srgbClr val="7F7F7F"/>
                </a:solidFill>
                <a:cs typeface="Poppins" pitchFamily="2" charset="77"/>
              </a:rPr>
              <a:t>e</a:t>
            </a:r>
            <a:r>
              <a:rPr lang="en-GB" sz="1800" b="0" dirty="0">
                <a:solidFill>
                  <a:srgbClr val="7F7F7F"/>
                </a:solidFill>
                <a:cs typeface="Poppins" pitchFamily="2" charset="77"/>
              </a:rPr>
              <a:t> </a:t>
            </a:r>
            <a:r>
              <a:rPr lang="en-GB" sz="1800" b="0" dirty="0">
                <a:solidFill>
                  <a:srgbClr val="7F7F7F"/>
                </a:solidFill>
                <a:latin typeface="Avenir" panose="02000503020000020003" pitchFamily="2" charset="0"/>
                <a:cs typeface="Poppins" pitchFamily="2" charset="77"/>
              </a:rPr>
              <a:t>AR bring exhibit to life</a:t>
            </a:r>
          </a:p>
        </p:txBody>
      </p:sp>
      <p:sp>
        <p:nvSpPr>
          <p:cNvPr id="9" name="Text Placeholder 4">
            <a:extLst>
              <a:ext uri="{FF2B5EF4-FFF2-40B4-BE49-F238E27FC236}">
                <a16:creationId xmlns:a16="http://schemas.microsoft.com/office/drawing/2014/main" id="{67AAB656-2DAD-4095-9CFA-92C251BC6625}"/>
              </a:ext>
            </a:extLst>
          </p:cNvPr>
          <p:cNvSpPr>
            <a:spLocks noGrp="1"/>
          </p:cNvSpPr>
          <p:nvPr>
            <p:ph type="body" sz="quarter" idx="15"/>
          </p:nvPr>
        </p:nvSpPr>
        <p:spPr>
          <a:xfrm>
            <a:off x="481121" y="618752"/>
            <a:ext cx="5614878" cy="1215990"/>
          </a:xfrm>
        </p:spPr>
        <p:txBody>
          <a:bodyPr/>
          <a:lstStyle/>
          <a:p>
            <a:pPr marL="0" lvl="0" indent="0" algn="l" rtl="0">
              <a:lnSpc>
                <a:spcPct val="100000"/>
              </a:lnSpc>
              <a:spcBef>
                <a:spcPts val="0"/>
              </a:spcBef>
              <a:spcAft>
                <a:spcPts val="0"/>
              </a:spcAft>
              <a:buClr>
                <a:srgbClr val="E43794"/>
              </a:buClr>
              <a:buSzPts val="2000"/>
              <a:buNone/>
            </a:pPr>
            <a:r>
              <a:rPr lang="en-GB" b="1" dirty="0"/>
              <a:t>Augmented Reality (AR) </a:t>
            </a:r>
            <a:r>
              <a:rPr lang="en-GB" b="0" dirty="0"/>
              <a:t>mobile and web apps</a:t>
            </a:r>
          </a:p>
        </p:txBody>
      </p:sp>
    </p:spTree>
    <p:extLst>
      <p:ext uri="{BB962C8B-B14F-4D97-AF65-F5344CB8AC3E}">
        <p14:creationId xmlns:p14="http://schemas.microsoft.com/office/powerpoint/2010/main" val="18159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189832" y="135035"/>
            <a:ext cx="5614878" cy="631527"/>
          </a:xfrm>
        </p:spPr>
        <p:txBody>
          <a:bodyPr/>
          <a:lstStyle/>
          <a:p>
            <a:pPr marL="0" lvl="0" indent="0" algn="just" rtl="0">
              <a:lnSpc>
                <a:spcPct val="100000"/>
              </a:lnSpc>
              <a:spcBef>
                <a:spcPts val="0"/>
              </a:spcBef>
              <a:spcAft>
                <a:spcPts val="0"/>
              </a:spcAft>
              <a:buClr>
                <a:srgbClr val="E43794"/>
              </a:buClr>
              <a:buSzPts val="2000"/>
              <a:buNone/>
            </a:pPr>
            <a:r>
              <a:rPr lang="en-GB" b="1" dirty="0"/>
              <a:t>Virtual reality </a:t>
            </a:r>
            <a:r>
              <a:rPr lang="en-GB" dirty="0"/>
              <a:t>(VR)</a:t>
            </a:r>
            <a:endParaRPr lang="en-GB" b="1" dirty="0"/>
          </a:p>
          <a:p>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189832" y="766562"/>
            <a:ext cx="6666320" cy="5627690"/>
          </a:xfrm>
        </p:spPr>
        <p:txBody>
          <a:bodyPr/>
          <a:lstStyle/>
          <a:p>
            <a:pPr>
              <a:buClr>
                <a:schemeClr val="dk1"/>
              </a:buClr>
              <a:buSzPts val="1100"/>
            </a:pPr>
            <a:r>
              <a:rPr lang="en-GB" b="0" i="0" dirty="0">
                <a:solidFill>
                  <a:srgbClr val="4D4D4D"/>
                </a:solidFill>
                <a:effectLst/>
                <a:latin typeface="Avenir" panose="02000503020000020003"/>
              </a:rPr>
              <a:t>Today's latest game engines and virtual reality devices make it possible to </a:t>
            </a:r>
            <a:r>
              <a:rPr lang="en-GB" b="1" i="0" dirty="0">
                <a:solidFill>
                  <a:srgbClr val="4D4D4D"/>
                </a:solidFill>
                <a:effectLst/>
                <a:latin typeface="Avenir" panose="02000503020000020003"/>
              </a:rPr>
              <a:t>recreate ancient worlds</a:t>
            </a:r>
            <a:r>
              <a:rPr lang="en-GB" b="0" i="0" dirty="0">
                <a:solidFill>
                  <a:srgbClr val="4D4D4D"/>
                </a:solidFill>
                <a:effectLst/>
                <a:latin typeface="Avenir" panose="02000503020000020003"/>
              </a:rPr>
              <a:t> and build experiences with a new aim in mind, not just to see the buildings in an ancient town, but feel as if you were back then.</a:t>
            </a:r>
            <a:endParaRPr lang="en-GB" b="1" dirty="0">
              <a:solidFill>
                <a:schemeClr val="bg1">
                  <a:lumMod val="50000"/>
                </a:schemeClr>
              </a:solidFill>
              <a:latin typeface="Avenir" panose="02000503020000020003"/>
            </a:endParaRPr>
          </a:p>
          <a:p>
            <a:pPr>
              <a:buClr>
                <a:schemeClr val="dk1"/>
              </a:buClr>
              <a:buSzPts val="1100"/>
            </a:pPr>
            <a:r>
              <a:rPr lang="en-GB" b="1" dirty="0">
                <a:solidFill>
                  <a:schemeClr val="bg1">
                    <a:lumMod val="50000"/>
                  </a:schemeClr>
                </a:solidFill>
              </a:rPr>
              <a:t>VR </a:t>
            </a:r>
            <a:r>
              <a:rPr lang="en-GB" dirty="0">
                <a:solidFill>
                  <a:schemeClr val="bg1">
                    <a:lumMod val="50000"/>
                  </a:schemeClr>
                </a:solidFill>
              </a:rPr>
              <a:t>is made possible by using headsets that have become a more realistic tool as prices have dropped</a:t>
            </a:r>
            <a:endParaRPr lang="en-GB" sz="2400" dirty="0">
              <a:solidFill>
                <a:schemeClr val="bg1">
                  <a:lumMod val="50000"/>
                </a:schemeClr>
              </a:solidFill>
            </a:endParaRPr>
          </a:p>
          <a:p>
            <a:pPr>
              <a:buClr>
                <a:schemeClr val="dk1"/>
              </a:buClr>
              <a:buSzPts val="1100"/>
            </a:pPr>
            <a:endParaRPr lang="en-GB" sz="1000" dirty="0">
              <a:solidFill>
                <a:schemeClr val="bg1">
                  <a:lumMod val="50000"/>
                </a:schemeClr>
              </a:solidFill>
            </a:endParaRPr>
          </a:p>
          <a:p>
            <a:pPr>
              <a:buClr>
                <a:schemeClr val="dk1"/>
              </a:buClr>
              <a:buSzPts val="1100"/>
            </a:pPr>
            <a:r>
              <a:rPr lang="en-GB" dirty="0">
                <a:solidFill>
                  <a:schemeClr val="bg1">
                    <a:lumMod val="50000"/>
                  </a:schemeClr>
                </a:solidFill>
              </a:rPr>
              <a:t>VR technology can be used for: </a:t>
            </a:r>
          </a:p>
          <a:p>
            <a:pPr>
              <a:buClr>
                <a:schemeClr val="dk1"/>
              </a:buClr>
              <a:buSzPts val="1100"/>
            </a:pPr>
            <a:endParaRPr lang="en-GB" sz="1000" dirty="0">
              <a:solidFill>
                <a:schemeClr val="bg1">
                  <a:lumMod val="50000"/>
                </a:schemeClr>
              </a:solidFill>
            </a:endParaRPr>
          </a:p>
          <a:p>
            <a:pPr marL="342900" indent="-342900">
              <a:buClr>
                <a:schemeClr val="dk1"/>
              </a:buClr>
              <a:buSzPts val="1100"/>
              <a:buFont typeface="Arial" panose="020B0604020202020204" pitchFamily="34" charset="0"/>
              <a:buChar char="•"/>
            </a:pPr>
            <a:r>
              <a:rPr lang="en-GB" dirty="0">
                <a:solidFill>
                  <a:schemeClr val="bg1">
                    <a:lumMod val="50000"/>
                  </a:schemeClr>
                </a:solidFill>
              </a:rPr>
              <a:t>visualizing simulated worlds, </a:t>
            </a:r>
            <a:endParaRPr lang="sl-SI" dirty="0">
              <a:solidFill>
                <a:schemeClr val="bg1">
                  <a:lumMod val="50000"/>
                </a:schemeClr>
              </a:solidFill>
            </a:endParaRPr>
          </a:p>
          <a:p>
            <a:pPr marL="342900" indent="-342900">
              <a:buClr>
                <a:schemeClr val="dk1"/>
              </a:buClr>
              <a:buSzPts val="1100"/>
              <a:buFont typeface="Arial" panose="020B0604020202020204" pitchFamily="34" charset="0"/>
              <a:buChar char="•"/>
            </a:pPr>
            <a:r>
              <a:rPr lang="en-GB" dirty="0">
                <a:solidFill>
                  <a:schemeClr val="bg1">
                    <a:lumMod val="50000"/>
                  </a:schemeClr>
                </a:solidFill>
              </a:rPr>
              <a:t>visual interaction with rare objects</a:t>
            </a:r>
            <a:r>
              <a:rPr lang="sl-SI" dirty="0">
                <a:solidFill>
                  <a:schemeClr val="bg1">
                    <a:lumMod val="50000"/>
                  </a:schemeClr>
                </a:solidFill>
              </a:rPr>
              <a:t>,</a:t>
            </a:r>
            <a:endParaRPr lang="en-GB" dirty="0">
              <a:solidFill>
                <a:schemeClr val="bg1">
                  <a:lumMod val="50000"/>
                </a:schemeClr>
              </a:solidFill>
            </a:endParaRPr>
          </a:p>
          <a:p>
            <a:pPr marL="342900" indent="-342900">
              <a:buClr>
                <a:schemeClr val="dk1"/>
              </a:buClr>
              <a:buSzPts val="1100"/>
              <a:buFont typeface="Arial" panose="020B0604020202020204" pitchFamily="34" charset="0"/>
              <a:buChar char="•"/>
            </a:pPr>
            <a:r>
              <a:rPr lang="en-GB" dirty="0">
                <a:solidFill>
                  <a:schemeClr val="bg1">
                    <a:lumMod val="50000"/>
                  </a:schemeClr>
                </a:solidFill>
              </a:rPr>
              <a:t>offering tours</a:t>
            </a:r>
            <a:r>
              <a:rPr lang="sl-SI" dirty="0">
                <a:solidFill>
                  <a:schemeClr val="bg1">
                    <a:lumMod val="50000"/>
                  </a:schemeClr>
                </a:solidFill>
              </a:rPr>
              <a:t>,</a:t>
            </a:r>
            <a:r>
              <a:rPr lang="en-GB" dirty="0">
                <a:solidFill>
                  <a:schemeClr val="bg1">
                    <a:lumMod val="50000"/>
                  </a:schemeClr>
                </a:solidFill>
              </a:rPr>
              <a:t> </a:t>
            </a:r>
            <a:endParaRPr lang="sl-SI" dirty="0">
              <a:solidFill>
                <a:schemeClr val="bg1">
                  <a:lumMod val="50000"/>
                </a:schemeClr>
              </a:solidFill>
            </a:endParaRPr>
          </a:p>
          <a:p>
            <a:pPr marL="342900" indent="-342900">
              <a:buClr>
                <a:schemeClr val="dk1"/>
              </a:buClr>
              <a:buSzPts val="1100"/>
              <a:buFont typeface="Arial" panose="020B0604020202020204" pitchFamily="34" charset="0"/>
              <a:buChar char="•"/>
            </a:pPr>
            <a:r>
              <a:rPr lang="en-GB" dirty="0">
                <a:solidFill>
                  <a:schemeClr val="bg1">
                    <a:lumMod val="50000"/>
                  </a:schemeClr>
                </a:solidFill>
              </a:rPr>
              <a:t>playing games</a:t>
            </a:r>
            <a:r>
              <a:rPr lang="sl-SI" dirty="0">
                <a:solidFill>
                  <a:schemeClr val="bg1">
                    <a:lumMod val="50000"/>
                  </a:schemeClr>
                </a:solidFill>
              </a:rPr>
              <a:t> …</a:t>
            </a:r>
          </a:p>
          <a:p>
            <a:pPr>
              <a:buClr>
                <a:schemeClr val="dk1"/>
              </a:buClr>
              <a:buSzPts val="1100"/>
            </a:pPr>
            <a:endParaRPr lang="en-GB" sz="1000" dirty="0">
              <a:solidFill>
                <a:schemeClr val="bg1">
                  <a:lumMod val="50000"/>
                </a:schemeClr>
              </a:solidFill>
            </a:endParaRPr>
          </a:p>
          <a:p>
            <a:pPr>
              <a:buClr>
                <a:schemeClr val="dk1"/>
              </a:buClr>
              <a:buSzPts val="1100"/>
            </a:pPr>
            <a:r>
              <a:rPr lang="en-GB" dirty="0">
                <a:solidFill>
                  <a:schemeClr val="bg1">
                    <a:lumMod val="50000"/>
                  </a:schemeClr>
                </a:solidFill>
              </a:rPr>
              <a:t>Click the link to find out</a:t>
            </a:r>
            <a:r>
              <a:rPr lang="en-GB" sz="2400" b="0" dirty="0">
                <a:solidFill>
                  <a:srgbClr val="7F7F7F"/>
                </a:solidFill>
                <a:cs typeface="Poppins" pitchFamily="2" charset="77"/>
              </a:rPr>
              <a:t>: </a:t>
            </a:r>
            <a:r>
              <a:rPr lang="en-GB" sz="2400" b="0" dirty="0">
                <a:solidFill>
                  <a:srgbClr val="7F7F7F"/>
                </a:solidFill>
                <a:cs typeface="Poppins" pitchFamily="2" charset="77"/>
                <a:hlinkClick r:id="rId2"/>
              </a:rPr>
              <a:t>What is Virtual Reality?</a:t>
            </a:r>
            <a:endParaRPr lang="en-GB" sz="2400" b="0" dirty="0">
              <a:solidFill>
                <a:srgbClr val="7F7F7F"/>
              </a:solidFill>
              <a:cs typeface="Poppins" pitchFamily="2" charset="77"/>
            </a:endParaRPr>
          </a:p>
          <a:p>
            <a:pPr>
              <a:buClr>
                <a:schemeClr val="dk1"/>
              </a:buClr>
              <a:buSzPts val="1100"/>
            </a:pPr>
            <a:endParaRPr lang="en-GB" sz="1000" b="0" dirty="0">
              <a:solidFill>
                <a:srgbClr val="7F7F7F"/>
              </a:solidFill>
              <a:cs typeface="Poppins" pitchFamily="2" charset="77"/>
            </a:endParaRPr>
          </a:p>
          <a:p>
            <a:pPr>
              <a:buClr>
                <a:schemeClr val="dk1"/>
              </a:buClr>
              <a:buSzPts val="1100"/>
            </a:pPr>
            <a:r>
              <a:rPr lang="en-GB" sz="2400" b="1" dirty="0">
                <a:solidFill>
                  <a:schemeClr val="bg1">
                    <a:lumMod val="50000"/>
                  </a:schemeClr>
                </a:solidFill>
                <a:cs typeface="Poppins" pitchFamily="2" charset="77"/>
              </a:rPr>
              <a:t>R</a:t>
            </a:r>
            <a:r>
              <a:rPr lang="en-GB" dirty="0">
                <a:solidFill>
                  <a:schemeClr val="bg1">
                    <a:lumMod val="50000"/>
                  </a:schemeClr>
                </a:solidFill>
              </a:rPr>
              <a:t>ead more about VR on Wikipedia here </a:t>
            </a:r>
            <a:r>
              <a:rPr lang="en-GB" b="1" dirty="0">
                <a:solidFill>
                  <a:schemeClr val="bg1">
                    <a:lumMod val="50000"/>
                  </a:schemeClr>
                </a:solidFill>
                <a:hlinkClick r:id="rId3">
                  <a:extLst>
                    <a:ext uri="{A12FA001-AC4F-418D-AE19-62706E023703}">
                      <ahyp:hlinkClr xmlns:ahyp="http://schemas.microsoft.com/office/drawing/2018/hyperlinkcolor" val="tx"/>
                    </a:ext>
                  </a:extLst>
                </a:hlinkClick>
              </a:rPr>
              <a:t>🕮</a:t>
            </a:r>
            <a:r>
              <a:rPr lang="en-GB" dirty="0">
                <a:solidFill>
                  <a:schemeClr val="bg1">
                    <a:lumMod val="50000"/>
                  </a:schemeClr>
                </a:solidFill>
              </a:rPr>
              <a:t> </a:t>
            </a:r>
            <a:r>
              <a:rPr lang="en-GB" sz="2400" b="1" dirty="0">
                <a:solidFill>
                  <a:schemeClr val="bg1">
                    <a:lumMod val="50000"/>
                  </a:schemeClr>
                </a:solidFill>
                <a:hlinkClick r:id="rId4">
                  <a:extLst>
                    <a:ext uri="{A12FA001-AC4F-418D-AE19-62706E023703}">
                      <ahyp:hlinkClr xmlns:ahyp="http://schemas.microsoft.com/office/drawing/2018/hyperlinkcolor" val="tx"/>
                    </a:ext>
                  </a:extLst>
                </a:hlinkClick>
              </a:rPr>
              <a:t>🕮</a:t>
            </a:r>
            <a:r>
              <a:rPr lang="en-GB" dirty="0">
                <a:solidFill>
                  <a:schemeClr val="bg1">
                    <a:lumMod val="50000"/>
                  </a:schemeClr>
                </a:solidFill>
              </a:rPr>
              <a:t> </a:t>
            </a:r>
            <a:endParaRPr lang="en-GB" sz="1600" b="1" dirty="0"/>
          </a:p>
        </p:txBody>
      </p:sp>
      <p:sp>
        <p:nvSpPr>
          <p:cNvPr id="7" name="Text Placeholder 4">
            <a:extLst>
              <a:ext uri="{FF2B5EF4-FFF2-40B4-BE49-F238E27FC236}">
                <a16:creationId xmlns:a16="http://schemas.microsoft.com/office/drawing/2014/main" id="{29AF6613-C5FB-4185-A535-D3479AFD8D63}"/>
              </a:ext>
            </a:extLst>
          </p:cNvPr>
          <p:cNvSpPr txBox="1">
            <a:spLocks/>
          </p:cNvSpPr>
          <p:nvPr/>
        </p:nvSpPr>
        <p:spPr>
          <a:xfrm>
            <a:off x="7019925" y="2220173"/>
            <a:ext cx="3692525" cy="66018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an example of an interactive </a:t>
            </a:r>
            <a:r>
              <a:rPr lang="en-GB" sz="1800" b="0" dirty="0">
                <a:solidFill>
                  <a:srgbClr val="7F7F7F"/>
                </a:solidFill>
                <a:latin typeface="Avenir" panose="02000503020000020003" pitchFamily="2" charset="0"/>
                <a:cs typeface="Poppins" pitchFamily="2" charset="77"/>
              </a:rPr>
              <a:t>VR</a:t>
            </a:r>
          </a:p>
          <a:p>
            <a:pPr algn="just">
              <a:lnSpc>
                <a:spcPct val="100000"/>
              </a:lnSpc>
              <a:spcBef>
                <a:spcPts val="0"/>
              </a:spcBef>
              <a:buClr>
                <a:srgbClr val="E43794"/>
              </a:buClr>
              <a:buSzPts val="2000"/>
            </a:pPr>
            <a:endParaRPr lang="en-GB" sz="1800" b="0" dirty="0">
              <a:solidFill>
                <a:srgbClr val="7F7F7F"/>
              </a:solidFill>
              <a:cs typeface="Poppins" pitchFamily="2" charset="77"/>
            </a:endParaRPr>
          </a:p>
        </p:txBody>
      </p:sp>
      <p:pic>
        <p:nvPicPr>
          <p:cNvPr id="20" name="Označba mesta slike 8">
            <a:hlinkClick r:id="rId5"/>
            <a:extLst>
              <a:ext uri="{FF2B5EF4-FFF2-40B4-BE49-F238E27FC236}">
                <a16:creationId xmlns:a16="http://schemas.microsoft.com/office/drawing/2014/main" id="{0980D7FF-CD65-406D-AB8D-CC9385EFD636}"/>
              </a:ext>
            </a:extLst>
          </p:cNvPr>
          <p:cNvPicPr>
            <a:picLocks noGrp="1" noChangeAspect="1"/>
          </p:cNvPicPr>
          <p:nvPr>
            <p:ph type="pic" sz="quarter" idx="13"/>
          </p:nvPr>
        </p:nvPicPr>
        <p:blipFill>
          <a:blip r:embed="rId6"/>
          <a:srcRect t="7111" b="7111"/>
          <a:stretch>
            <a:fillRect/>
          </a:stretch>
        </p:blipFill>
        <p:spPr>
          <a:xfrm>
            <a:off x="7019925" y="3028950"/>
            <a:ext cx="3692525" cy="3829050"/>
          </a:xfrm>
          <a:prstGeom prst="rect">
            <a:avLst/>
          </a:prstGeom>
        </p:spPr>
      </p:pic>
    </p:spTree>
    <p:extLst>
      <p:ext uri="{BB962C8B-B14F-4D97-AF65-F5344CB8AC3E}">
        <p14:creationId xmlns:p14="http://schemas.microsoft.com/office/powerpoint/2010/main" val="372319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723754"/>
            <a:ext cx="5868290" cy="5925089"/>
          </a:xfrm>
        </p:spPr>
        <p:txBody>
          <a:bodyPr/>
          <a:lstStyle/>
          <a:p>
            <a:pPr algn="just">
              <a:buClr>
                <a:schemeClr val="dk1"/>
              </a:buClr>
              <a:buSzPts val="1100"/>
            </a:pPr>
            <a:endParaRPr lang="en-GB" b="1" dirty="0">
              <a:solidFill>
                <a:schemeClr val="bg1">
                  <a:lumMod val="50000"/>
                </a:schemeClr>
              </a:solidFill>
            </a:endParaRPr>
          </a:p>
          <a:p>
            <a:pPr>
              <a:buClr>
                <a:schemeClr val="dk1"/>
              </a:buClr>
              <a:buSzPts val="1100"/>
            </a:pPr>
            <a:r>
              <a:rPr lang="en-GB" dirty="0">
                <a:solidFill>
                  <a:schemeClr val="bg1">
                    <a:lumMod val="50000"/>
                  </a:schemeClr>
                </a:solidFill>
              </a:rPr>
              <a:t>VR game is </a:t>
            </a:r>
            <a:r>
              <a:rPr lang="en-GB" b="1" dirty="0">
                <a:solidFill>
                  <a:schemeClr val="bg1">
                    <a:lumMod val="50000"/>
                  </a:schemeClr>
                </a:solidFill>
              </a:rPr>
              <a:t>a video game played on virtual reality (VR) hardware that offers enhanced interaction</a:t>
            </a:r>
            <a:r>
              <a:rPr lang="en-GB" dirty="0">
                <a:solidFill>
                  <a:schemeClr val="bg1">
                    <a:lumMod val="50000"/>
                  </a:schemeClr>
                </a:solidFill>
              </a:rPr>
              <a:t>. </a:t>
            </a:r>
          </a:p>
          <a:p>
            <a:pPr>
              <a:buClr>
                <a:schemeClr val="dk1"/>
              </a:buClr>
              <a:buSzPts val="1100"/>
            </a:pPr>
            <a:endParaRPr lang="en-GB" dirty="0">
              <a:solidFill>
                <a:schemeClr val="bg1">
                  <a:lumMod val="50000"/>
                </a:schemeClr>
              </a:solidFill>
            </a:endParaRPr>
          </a:p>
          <a:p>
            <a:pPr>
              <a:buClr>
                <a:schemeClr val="dk1"/>
              </a:buClr>
              <a:buSzPts val="1100"/>
            </a:pPr>
            <a:r>
              <a:rPr lang="en-GB" dirty="0"/>
              <a:t>Most </a:t>
            </a:r>
            <a:r>
              <a:rPr lang="en-GB" dirty="0">
                <a:solidFill>
                  <a:schemeClr val="bg1">
                    <a:lumMod val="50000"/>
                  </a:schemeClr>
                </a:solidFill>
              </a:rPr>
              <a:t>VR games are </a:t>
            </a:r>
            <a:r>
              <a:rPr lang="en-GB" b="1" dirty="0">
                <a:solidFill>
                  <a:schemeClr val="bg1">
                    <a:lumMod val="50000"/>
                  </a:schemeClr>
                </a:solidFill>
              </a:rPr>
              <a:t>based on</a:t>
            </a:r>
            <a:r>
              <a:rPr lang="en-GB" dirty="0"/>
              <a:t> three types of immersions:</a:t>
            </a:r>
          </a:p>
          <a:p>
            <a:pPr>
              <a:buClr>
                <a:schemeClr val="dk1"/>
              </a:buClr>
              <a:buSzPts val="1100"/>
            </a:pPr>
            <a:endParaRPr lang="en-GB" b="1" dirty="0">
              <a:solidFill>
                <a:schemeClr val="bg1">
                  <a:lumMod val="50000"/>
                </a:schemeClr>
              </a:solidFill>
            </a:endParaRPr>
          </a:p>
          <a:p>
            <a:pPr marL="342900" indent="-342900">
              <a:buClr>
                <a:schemeClr val="dk1"/>
              </a:buClr>
              <a:buSzPts val="1100"/>
              <a:buFont typeface="Arial" panose="020B0604020202020204" pitchFamily="34" charset="0"/>
              <a:buChar char="•"/>
            </a:pPr>
            <a:r>
              <a:rPr lang="en-GB" sz="2400" b="1" dirty="0"/>
              <a:t>Narrative immersion</a:t>
            </a:r>
            <a:r>
              <a:rPr lang="en-GB" sz="2400" dirty="0"/>
              <a:t>: user is invested in a story</a:t>
            </a:r>
            <a:endParaRPr lang="sl-SI" sz="2400" dirty="0"/>
          </a:p>
          <a:p>
            <a:pPr>
              <a:buClr>
                <a:schemeClr val="dk1"/>
              </a:buClr>
              <a:buSzPts val="1100"/>
            </a:pPr>
            <a:endParaRPr lang="en-GB" sz="1000" dirty="0"/>
          </a:p>
          <a:p>
            <a:pPr marL="342900" indent="-342900">
              <a:buClr>
                <a:schemeClr val="dk1"/>
              </a:buClr>
              <a:buSzPts val="1100"/>
              <a:buFont typeface="Arial" panose="020B0604020202020204" pitchFamily="34" charset="0"/>
              <a:buChar char="•"/>
            </a:pPr>
            <a:r>
              <a:rPr lang="en-GB" b="1" dirty="0"/>
              <a:t>Tactical immersion</a:t>
            </a:r>
            <a:r>
              <a:rPr lang="sl-SI" b="1" dirty="0"/>
              <a:t>:</a:t>
            </a:r>
            <a:r>
              <a:rPr lang="en-GB" b="1" dirty="0"/>
              <a:t> </a:t>
            </a:r>
            <a:r>
              <a:rPr lang="en-GB" dirty="0"/>
              <a:t>performing tactile operations that involve skill</a:t>
            </a:r>
            <a:endParaRPr lang="en-GB" b="1" dirty="0"/>
          </a:p>
          <a:p>
            <a:pPr marL="342900" indent="-342900">
              <a:buClr>
                <a:schemeClr val="dk1"/>
              </a:buClr>
              <a:buSzPts val="1100"/>
              <a:buFont typeface="Arial" panose="020B0604020202020204" pitchFamily="34" charset="0"/>
              <a:buChar char="•"/>
            </a:pPr>
            <a:endParaRPr lang="en-GB" sz="1000" b="1" dirty="0"/>
          </a:p>
          <a:p>
            <a:pPr marL="342900" indent="-342900">
              <a:buClr>
                <a:schemeClr val="dk1"/>
              </a:buClr>
              <a:buSzPts val="1100"/>
              <a:buFont typeface="Arial" panose="020B0604020202020204" pitchFamily="34" charset="0"/>
              <a:buChar char="•"/>
            </a:pPr>
            <a:r>
              <a:rPr lang="en-GB" b="1" dirty="0"/>
              <a:t>Strategic immersion</a:t>
            </a:r>
            <a:r>
              <a:rPr lang="sl-SI" b="1" dirty="0"/>
              <a:t>:</a:t>
            </a:r>
            <a:r>
              <a:rPr lang="en-GB" b="1" dirty="0"/>
              <a:t> </a:t>
            </a:r>
            <a:r>
              <a:rPr lang="en-GB" dirty="0"/>
              <a:t>performing tactile operations that involve mental challenge</a:t>
            </a:r>
          </a:p>
          <a:p>
            <a:pPr marL="342900" indent="-342900" algn="just">
              <a:buClr>
                <a:schemeClr val="dk1"/>
              </a:buClr>
              <a:buSzPts val="1100"/>
              <a:buFont typeface="Arial" panose="020B0604020202020204" pitchFamily="34" charset="0"/>
              <a:buChar char="•"/>
            </a:pPr>
            <a:endParaRPr lang="en-GB" dirty="0"/>
          </a:p>
        </p:txBody>
      </p:sp>
      <p:sp>
        <p:nvSpPr>
          <p:cNvPr id="10" name="Text Placeholder 4">
            <a:extLst>
              <a:ext uri="{FF2B5EF4-FFF2-40B4-BE49-F238E27FC236}">
                <a16:creationId xmlns:a16="http://schemas.microsoft.com/office/drawing/2014/main" id="{D78ECA82-427A-440D-A8C5-B309FEFD4BF7}"/>
              </a:ext>
            </a:extLst>
          </p:cNvPr>
          <p:cNvSpPr>
            <a:spLocks noGrp="1"/>
          </p:cNvSpPr>
          <p:nvPr>
            <p:ph type="body" sz="quarter" idx="15"/>
          </p:nvPr>
        </p:nvSpPr>
        <p:spPr>
          <a:xfrm>
            <a:off x="418978" y="40799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VR game</a:t>
            </a:r>
          </a:p>
        </p:txBody>
      </p:sp>
      <p:sp>
        <p:nvSpPr>
          <p:cNvPr id="7" name="PoljeZBesedilom 6">
            <a:extLst>
              <a:ext uri="{FF2B5EF4-FFF2-40B4-BE49-F238E27FC236}">
                <a16:creationId xmlns:a16="http://schemas.microsoft.com/office/drawing/2014/main" id="{FF27D498-812E-47BB-8852-F354EADB6B98}"/>
              </a:ext>
            </a:extLst>
          </p:cNvPr>
          <p:cNvSpPr txBox="1"/>
          <p:nvPr/>
        </p:nvSpPr>
        <p:spPr>
          <a:xfrm>
            <a:off x="7019922" y="2237412"/>
            <a:ext cx="360449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see example 1 of a </a:t>
            </a:r>
            <a:r>
              <a:rPr lang="en-GB" sz="1800" b="0" dirty="0">
                <a:solidFill>
                  <a:srgbClr val="7F7F7F"/>
                </a:solidFill>
                <a:latin typeface="Avenir" panose="02000503020000020003" pitchFamily="2" charset="0"/>
                <a:cs typeface="Poppins" pitchFamily="2" charset="77"/>
              </a:rPr>
              <a:t>VR game</a:t>
            </a:r>
          </a:p>
        </p:txBody>
      </p:sp>
      <p:pic>
        <p:nvPicPr>
          <p:cNvPr id="13" name="Google Shape;514;p47" descr="Young couple playing virtual reality games together Young couple playing virtual reality games together. Kyoto, Japan. May 2016 VR GAME  stock pictures, royalty-free photos &amp; images">
            <a:hlinkClick r:id="rId2"/>
            <a:extLst>
              <a:ext uri="{FF2B5EF4-FFF2-40B4-BE49-F238E27FC236}">
                <a16:creationId xmlns:a16="http://schemas.microsoft.com/office/drawing/2014/main" id="{475CF8E2-A678-4495-88B3-22E06C33653F}"/>
              </a:ext>
            </a:extLst>
          </p:cNvPr>
          <p:cNvPicPr preferRelativeResize="0">
            <a:picLocks noGrp="1"/>
          </p:cNvPicPr>
          <p:nvPr>
            <p:ph type="pic" sz="quarter" idx="13"/>
          </p:nvPr>
        </p:nvPicPr>
        <p:blipFill>
          <a:blip r:embed="rId3">
            <a:alphaModFix/>
          </a:blip>
          <a:srcRect l="17855" r="17855"/>
          <a:stretch>
            <a:fillRect/>
          </a:stretch>
        </p:blipFill>
        <p:spPr>
          <a:xfrm>
            <a:off x="7019922" y="3037828"/>
            <a:ext cx="3692525" cy="3829050"/>
          </a:xfrm>
          <a:prstGeom prst="rect">
            <a:avLst/>
          </a:prstGeom>
          <a:noFill/>
          <a:ln>
            <a:noFill/>
          </a:ln>
        </p:spPr>
      </p:pic>
    </p:spTree>
    <p:extLst>
      <p:ext uri="{BB962C8B-B14F-4D97-AF65-F5344CB8AC3E}">
        <p14:creationId xmlns:p14="http://schemas.microsoft.com/office/powerpoint/2010/main" val="258528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28624" y="373226"/>
            <a:ext cx="6811615" cy="425329"/>
          </a:xfrm>
        </p:spPr>
        <p:txBody>
          <a:bodyPr/>
          <a:lstStyle/>
          <a:p>
            <a:r>
              <a:rPr lang="en-US" dirty="0"/>
              <a:t>TABLE OF CONTENTS</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794137"/>
            <a:ext cx="558216" cy="673765"/>
          </a:xfrm>
        </p:spPr>
        <p:txBody>
          <a:bodyPr/>
          <a:lstStyle/>
          <a:p>
            <a:r>
              <a:rPr lang="sl-SI" dirty="0"/>
              <a:t>01</a:t>
            </a:r>
            <a:endParaRPr lang="en-US" dirty="0"/>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794137"/>
            <a:ext cx="6255134" cy="673765"/>
          </a:xfrm>
        </p:spPr>
        <p:txBody>
          <a:bodyPr/>
          <a:lstStyle/>
          <a:p>
            <a:pPr marL="0" lvl="0" indent="0" algn="l" rtl="0">
              <a:lnSpc>
                <a:spcPct val="90000"/>
              </a:lnSpc>
              <a:spcBef>
                <a:spcPts val="0"/>
              </a:spcBef>
              <a:spcAft>
                <a:spcPts val="0"/>
              </a:spcAft>
              <a:buClr>
                <a:srgbClr val="7F7F7F"/>
              </a:buClr>
              <a:buSzPts val="1400"/>
              <a:buNone/>
            </a:pPr>
            <a:r>
              <a:rPr lang="en-US" dirty="0"/>
              <a:t>What are Immersive Tourism Experiences</a:t>
            </a:r>
            <a:r>
              <a:rPr lang="sl-SI" dirty="0"/>
              <a:t> (ITE)</a:t>
            </a:r>
            <a:endParaRPr lang="en-US" dirty="0"/>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675256"/>
            <a:ext cx="558216" cy="673765"/>
          </a:xfrm>
        </p:spPr>
        <p:txBody>
          <a:bodyPr/>
          <a:lstStyle/>
          <a:p>
            <a:r>
              <a:rPr lang="sl-SI" dirty="0"/>
              <a:t>02</a:t>
            </a:r>
            <a:endParaRPr lang="en-US" dirty="0"/>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675256"/>
            <a:ext cx="7299678" cy="673765"/>
          </a:xfrm>
        </p:spPr>
        <p:txBody>
          <a:bodyPr/>
          <a:lstStyle/>
          <a:p>
            <a:pPr marL="0" lvl="0" indent="0" algn="l" rtl="0">
              <a:lnSpc>
                <a:spcPct val="90000"/>
              </a:lnSpc>
              <a:spcBef>
                <a:spcPts val="0"/>
              </a:spcBef>
              <a:spcAft>
                <a:spcPts val="0"/>
              </a:spcAft>
              <a:buClr>
                <a:srgbClr val="7F7F7F"/>
              </a:buClr>
              <a:buSzPts val="1400"/>
              <a:buNone/>
            </a:pPr>
            <a:r>
              <a:rPr lang="en-GB" dirty="0"/>
              <a:t>The building blocks for </a:t>
            </a:r>
            <a:r>
              <a:rPr lang="sl-SI" dirty="0"/>
              <a:t>ITE</a:t>
            </a:r>
            <a:endParaRPr lang="en-GB" dirty="0"/>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569841"/>
            <a:ext cx="558216" cy="673765"/>
          </a:xfrm>
        </p:spPr>
        <p:txBody>
          <a:bodyPr/>
          <a:lstStyle/>
          <a:p>
            <a:r>
              <a:rPr lang="sl-SI" dirty="0"/>
              <a:t>03</a:t>
            </a:r>
            <a:endParaRPr lang="en-US" dirty="0"/>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541598"/>
            <a:ext cx="8053454" cy="673765"/>
          </a:xfrm>
        </p:spPr>
        <p:txBody>
          <a:bodyPr/>
          <a:lstStyle/>
          <a:p>
            <a:pPr marL="0" lvl="0" indent="0" algn="l" rtl="0">
              <a:lnSpc>
                <a:spcPct val="90000"/>
              </a:lnSpc>
              <a:spcBef>
                <a:spcPts val="0"/>
              </a:spcBef>
              <a:spcAft>
                <a:spcPts val="0"/>
              </a:spcAft>
              <a:buClr>
                <a:srgbClr val="7F7F7F"/>
              </a:buClr>
              <a:buSzPts val="1400"/>
              <a:buNone/>
            </a:pPr>
            <a:r>
              <a:rPr lang="en-GB" dirty="0"/>
              <a:t>Designing a valuable cultural </a:t>
            </a:r>
            <a:r>
              <a:rPr lang="sl-SI" dirty="0"/>
              <a:t>ITE</a:t>
            </a:r>
            <a:endParaRPr lang="en-GB" dirty="0"/>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50960"/>
            <a:ext cx="558216" cy="673765"/>
          </a:xfrm>
        </p:spPr>
        <p:txBody>
          <a:bodyPr/>
          <a:lstStyle/>
          <a:p>
            <a:r>
              <a:rPr lang="sl-SI" dirty="0"/>
              <a:t>04</a:t>
            </a:r>
            <a:endParaRPr lang="en-US" dirty="0"/>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7922" y="4450960"/>
            <a:ext cx="5885809" cy="673765"/>
          </a:xfrm>
        </p:spPr>
        <p:txBody>
          <a:bodyPr/>
          <a:lstStyle/>
          <a:p>
            <a:pPr marL="0" lvl="0" indent="0" algn="l" rtl="0">
              <a:lnSpc>
                <a:spcPct val="90000"/>
              </a:lnSpc>
              <a:spcBef>
                <a:spcPts val="0"/>
              </a:spcBef>
              <a:spcAft>
                <a:spcPts val="0"/>
              </a:spcAft>
              <a:buClr>
                <a:srgbClr val="7F7F7F"/>
              </a:buClr>
              <a:buSzPts val="1400"/>
              <a:buNone/>
            </a:pPr>
            <a:r>
              <a:rPr lang="en-GB" dirty="0"/>
              <a:t>Transforming a Tourism Experience into an</a:t>
            </a:r>
            <a:r>
              <a:rPr lang="sl-SI" dirty="0"/>
              <a:t> ITE</a:t>
            </a:r>
            <a:endParaRPr lang="en-US" dirty="0"/>
          </a:p>
        </p:txBody>
      </p:sp>
      <p:sp>
        <p:nvSpPr>
          <p:cNvPr id="16" name="Text Placeholder 11">
            <a:extLst>
              <a:ext uri="{FF2B5EF4-FFF2-40B4-BE49-F238E27FC236}">
                <a16:creationId xmlns:a16="http://schemas.microsoft.com/office/drawing/2014/main" id="{77FB18E1-7F4F-4ED8-A177-50BF93348A4B}"/>
              </a:ext>
            </a:extLst>
          </p:cNvPr>
          <p:cNvSpPr txBox="1">
            <a:spLocks/>
          </p:cNvSpPr>
          <p:nvPr/>
        </p:nvSpPr>
        <p:spPr>
          <a:xfrm>
            <a:off x="530560" y="533488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05</a:t>
            </a:r>
            <a:endParaRPr lang="en-US" dirty="0"/>
          </a:p>
        </p:txBody>
      </p:sp>
      <p:sp>
        <p:nvSpPr>
          <p:cNvPr id="17" name="Text Placeholder 12">
            <a:extLst>
              <a:ext uri="{FF2B5EF4-FFF2-40B4-BE49-F238E27FC236}">
                <a16:creationId xmlns:a16="http://schemas.microsoft.com/office/drawing/2014/main" id="{ED30FCAF-7C6A-4738-87ED-575F9FD4845F}"/>
              </a:ext>
            </a:extLst>
          </p:cNvPr>
          <p:cNvSpPr txBox="1">
            <a:spLocks/>
          </p:cNvSpPr>
          <p:nvPr/>
        </p:nvSpPr>
        <p:spPr>
          <a:xfrm>
            <a:off x="1437922" y="533488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7F7F7F"/>
              </a:buClr>
              <a:buSzPts val="1400"/>
            </a:pPr>
            <a:r>
              <a:rPr lang="en-US"/>
              <a:t>Case studies of successful ITEs</a:t>
            </a:r>
            <a:endParaRPr lang="en-US" dirty="0"/>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1407942"/>
            <a:ext cx="5946309" cy="5450058"/>
          </a:xfrm>
        </p:spPr>
        <p:txBody>
          <a:bodyPr/>
          <a:lstStyle/>
          <a:p>
            <a:pPr marL="0" lvl="0" indent="0" algn="just" rtl="0">
              <a:spcBef>
                <a:spcPts val="0"/>
              </a:spcBef>
              <a:spcAft>
                <a:spcPts val="0"/>
              </a:spcAft>
              <a:buClr>
                <a:schemeClr val="dk1"/>
              </a:buClr>
              <a:buSzPts val="1100"/>
              <a:buFont typeface="Arial"/>
              <a:buNone/>
            </a:pPr>
            <a:r>
              <a:rPr lang="en-GB" dirty="0">
                <a:solidFill>
                  <a:schemeClr val="bg1">
                    <a:lumMod val="50000"/>
                  </a:schemeClr>
                </a:solidFill>
              </a:rPr>
              <a:t>VR games are </a:t>
            </a:r>
            <a:r>
              <a:rPr lang="en-GB" b="1" dirty="0">
                <a:solidFill>
                  <a:schemeClr val="bg1">
                    <a:lumMod val="50000"/>
                  </a:schemeClr>
                </a:solidFill>
              </a:rPr>
              <a:t>appropriate for involving visitors in cultural heritage stories</a:t>
            </a:r>
            <a:r>
              <a:rPr lang="en-GB" dirty="0">
                <a:solidFill>
                  <a:schemeClr val="bg1">
                    <a:lumMod val="50000"/>
                  </a:schemeClr>
                </a:solidFill>
              </a:rPr>
              <a:t>, especially when material remnants are scarce, hard to reach or otherwise inaccessible in person. </a:t>
            </a:r>
            <a:endParaRPr lang="sl-SI"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sl-SI" b="1" dirty="0">
              <a:solidFill>
                <a:schemeClr val="bg1">
                  <a:lumMod val="50000"/>
                </a:schemeClr>
              </a:solidFill>
            </a:endParaRPr>
          </a:p>
          <a:p>
            <a:pPr marL="0" lvl="0" indent="0" algn="just" rtl="0">
              <a:spcBef>
                <a:spcPts val="0"/>
              </a:spcBef>
              <a:spcAft>
                <a:spcPts val="0"/>
              </a:spcAft>
              <a:buClr>
                <a:schemeClr val="dk1"/>
              </a:buClr>
              <a:buSzPts val="1100"/>
              <a:buFont typeface="Arial"/>
              <a:buNone/>
            </a:pPr>
            <a:r>
              <a:rPr lang="en-GB" dirty="0">
                <a:solidFill>
                  <a:schemeClr val="bg1">
                    <a:lumMod val="50000"/>
                  </a:schemeClr>
                </a:solidFill>
              </a:rPr>
              <a:t>With </a:t>
            </a:r>
            <a:r>
              <a:rPr lang="sl-SI" dirty="0">
                <a:solidFill>
                  <a:schemeClr val="bg1">
                    <a:lumMod val="50000"/>
                  </a:schemeClr>
                </a:solidFill>
              </a:rPr>
              <a:t>VR</a:t>
            </a:r>
            <a:r>
              <a:rPr lang="en-GB" dirty="0">
                <a:solidFill>
                  <a:schemeClr val="bg1">
                    <a:lumMod val="50000"/>
                  </a:schemeClr>
                </a:solidFill>
              </a:rPr>
              <a:t> game, you can:</a:t>
            </a:r>
          </a:p>
          <a:p>
            <a:pPr marL="0" lvl="0" indent="0" algn="just" rtl="0">
              <a:spcBef>
                <a:spcPts val="0"/>
              </a:spcBef>
              <a:spcAft>
                <a:spcPts val="0"/>
              </a:spcAft>
              <a:buClr>
                <a:schemeClr val="dk1"/>
              </a:buClr>
              <a:buSzPts val="1100"/>
              <a:buFont typeface="Arial"/>
              <a:buNone/>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provide play-and-learn experience,</a:t>
            </a:r>
            <a:endParaRPr lang="sl-SI"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1000" dirty="0">
              <a:solidFill>
                <a:schemeClr val="bg1">
                  <a:lumMod val="50000"/>
                </a:schemeClr>
              </a:solidFill>
            </a:endParaRPr>
          </a:p>
          <a:p>
            <a:pPr marL="285750" indent="-285750" algn="just">
              <a:buClr>
                <a:schemeClr val="dk1"/>
              </a:buClr>
              <a:buSzPts val="1100"/>
              <a:buFont typeface="Arial" panose="020B0604020202020204" pitchFamily="34" charset="0"/>
              <a:buChar char="•"/>
            </a:pPr>
            <a:r>
              <a:rPr lang="en-GB" dirty="0"/>
              <a:t>tell a story  (make the visitor a protagonist)</a:t>
            </a:r>
            <a:r>
              <a:rPr lang="sl-SI" dirty="0"/>
              <a:t>,</a:t>
            </a:r>
          </a:p>
          <a:p>
            <a:pPr marL="285750" indent="-285750" algn="just">
              <a:buClr>
                <a:schemeClr val="dk1"/>
              </a:buClr>
              <a:buSzPts val="1100"/>
              <a:buFont typeface="Arial" panose="020B0604020202020204" pitchFamily="34" charset="0"/>
              <a:buChar char="•"/>
            </a:pPr>
            <a:endParaRPr lang="en-GB" sz="10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simulate interaction with </a:t>
            </a:r>
            <a:r>
              <a:rPr lang="en-GB" dirty="0"/>
              <a:t>objects or places,</a:t>
            </a:r>
          </a:p>
          <a:p>
            <a:pPr marL="0" lvl="0" indent="0" algn="just" rtl="0">
              <a:spcBef>
                <a:spcPts val="0"/>
              </a:spcBef>
              <a:spcAft>
                <a:spcPts val="0"/>
              </a:spcAft>
              <a:buClr>
                <a:schemeClr val="dk1"/>
              </a:buClr>
              <a:buSzPts val="1100"/>
              <a:buFont typeface="Arial"/>
              <a:buNone/>
            </a:pPr>
            <a:endParaRPr lang="en-GB" sz="1600" b="1" dirty="0"/>
          </a:p>
        </p:txBody>
      </p:sp>
      <p:sp>
        <p:nvSpPr>
          <p:cNvPr id="10" name="Text Placeholder 4">
            <a:extLst>
              <a:ext uri="{FF2B5EF4-FFF2-40B4-BE49-F238E27FC236}">
                <a16:creationId xmlns:a16="http://schemas.microsoft.com/office/drawing/2014/main" id="{FFE446CC-F05E-4023-AF59-B3323E55D20D}"/>
              </a:ext>
            </a:extLst>
          </p:cNvPr>
          <p:cNvSpPr txBox="1">
            <a:spLocks/>
          </p:cNvSpPr>
          <p:nvPr/>
        </p:nvSpPr>
        <p:spPr>
          <a:xfrm>
            <a:off x="7019925" y="2208743"/>
            <a:ext cx="3692525" cy="65332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see example 2 of a </a:t>
            </a:r>
            <a:r>
              <a:rPr lang="en-GB" sz="1800" b="0" dirty="0">
                <a:solidFill>
                  <a:srgbClr val="7F7F7F"/>
                </a:solidFill>
                <a:latin typeface="Avenir" panose="02000503020000020003" pitchFamily="2" charset="0"/>
                <a:cs typeface="Poppins" pitchFamily="2" charset="77"/>
              </a:rPr>
              <a:t>VR game</a:t>
            </a:r>
          </a:p>
        </p:txBody>
      </p:sp>
      <p:pic>
        <p:nvPicPr>
          <p:cNvPr id="16" name="Označba mesta slike 15">
            <a:hlinkClick r:id="rId2"/>
            <a:extLst>
              <a:ext uri="{FF2B5EF4-FFF2-40B4-BE49-F238E27FC236}">
                <a16:creationId xmlns:a16="http://schemas.microsoft.com/office/drawing/2014/main" id="{99B3DE41-25C8-44E8-8737-8D84B134D5E7}"/>
              </a:ext>
            </a:extLst>
          </p:cNvPr>
          <p:cNvPicPr>
            <a:picLocks noGrp="1" noChangeAspect="1"/>
          </p:cNvPicPr>
          <p:nvPr>
            <p:ph type="pic" sz="quarter" idx="13"/>
          </p:nvPr>
        </p:nvPicPr>
        <p:blipFill>
          <a:blip r:embed="rId3"/>
          <a:srcRect l="4227" r="4227"/>
          <a:stretch>
            <a:fillRect/>
          </a:stretch>
        </p:blipFill>
        <p:spPr>
          <a:xfrm>
            <a:off x="7019925" y="3028950"/>
            <a:ext cx="3692525" cy="3829050"/>
          </a:xfrm>
          <a:prstGeom prst="rect">
            <a:avLst/>
          </a:prstGeom>
        </p:spPr>
      </p:pic>
      <p:sp>
        <p:nvSpPr>
          <p:cNvPr id="19" name="Text Placeholder 4">
            <a:extLst>
              <a:ext uri="{FF2B5EF4-FFF2-40B4-BE49-F238E27FC236}">
                <a16:creationId xmlns:a16="http://schemas.microsoft.com/office/drawing/2014/main" id="{480379AD-D27F-4551-8970-FA5144195712}"/>
              </a:ext>
            </a:extLst>
          </p:cNvPr>
          <p:cNvSpPr>
            <a:spLocks noGrp="1"/>
          </p:cNvSpPr>
          <p:nvPr>
            <p:ph type="body" sz="quarter" idx="15"/>
          </p:nvPr>
        </p:nvSpPr>
        <p:spPr>
          <a:xfrm>
            <a:off x="418978" y="40799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VR game</a:t>
            </a:r>
          </a:p>
        </p:txBody>
      </p:sp>
    </p:spTree>
    <p:extLst>
      <p:ext uri="{BB962C8B-B14F-4D97-AF65-F5344CB8AC3E}">
        <p14:creationId xmlns:p14="http://schemas.microsoft.com/office/powerpoint/2010/main" val="343845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Virtual tours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204547"/>
            <a:ext cx="5755905" cy="5108344"/>
          </a:xfrm>
        </p:spPr>
        <p:txBody>
          <a:bodyPr/>
          <a:lstStyle/>
          <a:p>
            <a:pPr>
              <a:buClr>
                <a:schemeClr val="dk1"/>
              </a:buClr>
              <a:buSzPts val="1100"/>
            </a:pPr>
            <a:r>
              <a:rPr lang="en-GB" dirty="0">
                <a:solidFill>
                  <a:schemeClr val="bg1">
                    <a:lumMod val="50000"/>
                  </a:schemeClr>
                </a:solidFill>
              </a:rPr>
              <a:t>Virtual tours</a:t>
            </a:r>
            <a:r>
              <a:rPr lang="en-GB" dirty="0"/>
              <a:t> </a:t>
            </a:r>
            <a:r>
              <a:rPr lang="en-GB" b="1" dirty="0"/>
              <a:t>offer a panoramic 360</a:t>
            </a:r>
            <a:r>
              <a:rPr lang="en-GB" dirty="0"/>
              <a:t>°</a:t>
            </a:r>
            <a:r>
              <a:rPr lang="en-GB" b="1" dirty="0"/>
              <a:t> view or video simulation of a place</a:t>
            </a:r>
            <a:r>
              <a:rPr lang="en-GB" dirty="0"/>
              <a:t>. These can be one of the lower cost options for creating an immersive experience.</a:t>
            </a:r>
          </a:p>
          <a:p>
            <a:pPr marL="0" lvl="0" indent="0" rtl="0">
              <a:spcBef>
                <a:spcPts val="0"/>
              </a:spcBef>
              <a:spcAft>
                <a:spcPts val="0"/>
              </a:spcAft>
              <a:buClr>
                <a:schemeClr val="dk1"/>
              </a:buClr>
              <a:buSzPts val="1100"/>
              <a:buFont typeface="Arial"/>
              <a:buNone/>
            </a:pPr>
            <a:endParaRPr lang="en-GB" sz="1000" dirty="0"/>
          </a:p>
          <a:p>
            <a:pPr marL="0" lvl="0" indent="0" rtl="0">
              <a:spcBef>
                <a:spcPts val="0"/>
              </a:spcBef>
              <a:spcAft>
                <a:spcPts val="0"/>
              </a:spcAft>
              <a:buClr>
                <a:schemeClr val="dk1"/>
              </a:buClr>
              <a:buSzPts val="1100"/>
              <a:buFont typeface="Arial"/>
              <a:buNone/>
            </a:pPr>
            <a:r>
              <a:rPr lang="en-GB" dirty="0"/>
              <a:t>They can be viewed, </a:t>
            </a:r>
            <a:r>
              <a:rPr lang="en-GB" b="1" dirty="0"/>
              <a:t>t</a:t>
            </a:r>
            <a:r>
              <a:rPr lang="sl-SI" b="1" dirty="0"/>
              <a:t>h</a:t>
            </a:r>
            <a:r>
              <a:rPr lang="en-GB" b="1" dirty="0"/>
              <a:t>rough a browser</a:t>
            </a:r>
            <a:r>
              <a:rPr lang="en-GB" dirty="0"/>
              <a:t>, an </a:t>
            </a:r>
            <a:r>
              <a:rPr lang="en-GB" b="1" dirty="0"/>
              <a:t>app</a:t>
            </a:r>
            <a:r>
              <a:rPr lang="en-GB" dirty="0"/>
              <a:t> or t</a:t>
            </a:r>
            <a:r>
              <a:rPr lang="sl-SI" dirty="0"/>
              <a:t>h</a:t>
            </a:r>
            <a:r>
              <a:rPr lang="en-GB" dirty="0"/>
              <a:t>rough a set of </a:t>
            </a:r>
            <a:r>
              <a:rPr lang="en-GB" b="1" dirty="0"/>
              <a:t>VR glasses</a:t>
            </a:r>
            <a:r>
              <a:rPr lang="en-GB" dirty="0"/>
              <a:t>. </a:t>
            </a:r>
          </a:p>
          <a:p>
            <a:pPr marL="0" lvl="0" indent="0" rtl="0">
              <a:spcBef>
                <a:spcPts val="0"/>
              </a:spcBef>
              <a:spcAft>
                <a:spcPts val="0"/>
              </a:spcAft>
              <a:buClr>
                <a:schemeClr val="dk1"/>
              </a:buClr>
              <a:buSzPts val="1100"/>
              <a:buFont typeface="Arial"/>
              <a:buNone/>
            </a:pPr>
            <a:endParaRPr lang="en-GB" sz="1000" dirty="0"/>
          </a:p>
          <a:p>
            <a:pPr marL="0" lvl="0" indent="0" rtl="0">
              <a:spcBef>
                <a:spcPts val="0"/>
              </a:spcBef>
              <a:spcAft>
                <a:spcPts val="0"/>
              </a:spcAft>
              <a:buClr>
                <a:schemeClr val="dk1"/>
              </a:buClr>
              <a:buSzPts val="1100"/>
              <a:buFont typeface="Arial"/>
              <a:buNone/>
            </a:pPr>
            <a:r>
              <a:rPr lang="en-GB" dirty="0"/>
              <a:t>They </a:t>
            </a:r>
            <a:r>
              <a:rPr lang="en-GB" b="1" dirty="0">
                <a:solidFill>
                  <a:schemeClr val="bg1">
                    <a:lumMod val="50000"/>
                  </a:schemeClr>
                </a:solidFill>
              </a:rPr>
              <a:t>may also use models </a:t>
            </a:r>
            <a:r>
              <a:rPr lang="en-GB" dirty="0">
                <a:solidFill>
                  <a:schemeClr val="bg1">
                    <a:lumMod val="50000"/>
                  </a:schemeClr>
                </a:solidFill>
              </a:rPr>
              <a:t>in place of real-life video and images and </a:t>
            </a:r>
            <a:r>
              <a:rPr lang="en-GB" b="1" dirty="0"/>
              <a:t>are able to offer some level of interactivity</a:t>
            </a:r>
            <a:r>
              <a:rPr lang="en-GB" dirty="0"/>
              <a:t>. </a:t>
            </a:r>
          </a:p>
          <a:p>
            <a:pPr marL="0" lvl="0" indent="0" rtl="0">
              <a:spcBef>
                <a:spcPts val="0"/>
              </a:spcBef>
              <a:spcAft>
                <a:spcPts val="0"/>
              </a:spcAft>
              <a:buClr>
                <a:schemeClr val="dk1"/>
              </a:buClr>
              <a:buSzPts val="1100"/>
              <a:buFont typeface="Arial"/>
              <a:buNone/>
            </a:pPr>
            <a:endParaRPr lang="en-GB" dirty="0"/>
          </a:p>
          <a:p>
            <a:pPr marL="0" lvl="0" indent="0" rtl="0">
              <a:spcBef>
                <a:spcPts val="0"/>
              </a:spcBef>
              <a:spcAft>
                <a:spcPts val="0"/>
              </a:spcAft>
              <a:buClr>
                <a:schemeClr val="dk1"/>
              </a:buClr>
              <a:buSzPts val="1100"/>
              <a:buFont typeface="Arial"/>
              <a:buNone/>
            </a:pPr>
            <a:r>
              <a:rPr lang="en-GB" dirty="0"/>
              <a:t>Read more about virtual tours on Wikipedia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b="1" dirty="0">
              <a:solidFill>
                <a:schemeClr val="bg1">
                  <a:lumMod val="50000"/>
                </a:schemeClr>
              </a:solidFill>
            </a:endParaRPr>
          </a:p>
        </p:txBody>
      </p:sp>
      <p:pic>
        <p:nvPicPr>
          <p:cNvPr id="8" name="Označba mesta slike 7">
            <a:hlinkClick r:id="rId3"/>
            <a:extLst>
              <a:ext uri="{FF2B5EF4-FFF2-40B4-BE49-F238E27FC236}">
                <a16:creationId xmlns:a16="http://schemas.microsoft.com/office/drawing/2014/main" id="{4E60EFC7-C26A-4F53-9E3A-839BAD70C6EC}"/>
              </a:ext>
            </a:extLst>
          </p:cNvPr>
          <p:cNvPicPr>
            <a:picLocks noGrp="1" noChangeAspect="1"/>
          </p:cNvPicPr>
          <p:nvPr>
            <p:ph type="pic" sz="quarter" idx="13"/>
          </p:nvPr>
        </p:nvPicPr>
        <p:blipFill rotWithShape="1">
          <a:blip r:embed="rId4"/>
          <a:srcRect t="13082" b="13082"/>
          <a:stretch/>
        </p:blipFill>
        <p:spPr>
          <a:xfrm>
            <a:off x="7030105" y="3028280"/>
            <a:ext cx="3691822" cy="3829719"/>
          </a:xfrm>
        </p:spPr>
      </p:pic>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30105" y="2223449"/>
            <a:ext cx="3691822" cy="6328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virtual tours in Louvre museum</a:t>
            </a:r>
            <a:endParaRPr lang="en-GB" sz="1800" b="0" dirty="0">
              <a:solidFill>
                <a:srgbClr val="7F7F7F"/>
              </a:solidFill>
              <a:latin typeface="Avenir" panose="02000503020000020003" pitchFamily="2" charset="0"/>
              <a:cs typeface="Poppins" pitchFamily="2" charset="77"/>
            </a:endParaRPr>
          </a:p>
        </p:txBody>
      </p:sp>
    </p:spTree>
    <p:extLst>
      <p:ext uri="{BB962C8B-B14F-4D97-AF65-F5344CB8AC3E}">
        <p14:creationId xmlns:p14="http://schemas.microsoft.com/office/powerpoint/2010/main" val="23592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Virtual tours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216241"/>
            <a:ext cx="5614877" cy="5472795"/>
          </a:xfrm>
        </p:spPr>
        <p:txBody>
          <a:bodyPr/>
          <a:lstStyle/>
          <a:p>
            <a:pPr>
              <a:buClr>
                <a:schemeClr val="dk1"/>
              </a:buClr>
              <a:buSzPts val="1100"/>
            </a:pPr>
            <a:r>
              <a:rPr lang="en-GB" dirty="0">
                <a:solidFill>
                  <a:schemeClr val="bg1">
                    <a:lumMod val="50000"/>
                  </a:schemeClr>
                </a:solidFill>
              </a:rPr>
              <a:t>Types of virtual tours:</a:t>
            </a:r>
          </a:p>
          <a:p>
            <a:pPr marL="285750" indent="-285750">
              <a:buClr>
                <a:schemeClr val="dk1"/>
              </a:buClr>
              <a:buSzPts val="1100"/>
              <a:buFont typeface="Arial" panose="020B0604020202020204" pitchFamily="34" charset="0"/>
              <a:buChar char="•"/>
            </a:pPr>
            <a:endParaRPr lang="en-GB" b="1" dirty="0">
              <a:solidFill>
                <a:schemeClr val="bg1">
                  <a:lumMod val="50000"/>
                </a:schemeClr>
              </a:solidFill>
            </a:endParaRPr>
          </a:p>
          <a:p>
            <a:pPr marL="285750" indent="-285750">
              <a:buClr>
                <a:schemeClr val="dk1"/>
              </a:buClr>
              <a:buSzPts val="1100"/>
              <a:buFont typeface="Arial" panose="020B0604020202020204" pitchFamily="34" charset="0"/>
              <a:buChar char="•"/>
            </a:pPr>
            <a:r>
              <a:rPr lang="en-GB" b="1" dirty="0">
                <a:solidFill>
                  <a:schemeClr val="bg1">
                    <a:lumMod val="50000"/>
                  </a:schemeClr>
                </a:solidFill>
              </a:rPr>
              <a:t>Online </a:t>
            </a:r>
            <a:r>
              <a:rPr lang="en-GB" dirty="0">
                <a:solidFill>
                  <a:schemeClr val="bg1">
                    <a:lumMod val="50000"/>
                  </a:schemeClr>
                </a:solidFill>
              </a:rPr>
              <a:t>virtual tours are usually a </a:t>
            </a:r>
            <a:r>
              <a:rPr lang="en-GB" b="1" dirty="0">
                <a:solidFill>
                  <a:schemeClr val="bg1">
                    <a:lumMod val="50000"/>
                  </a:schemeClr>
                </a:solidFill>
              </a:rPr>
              <a:t>collection of panoramic images</a:t>
            </a:r>
            <a:r>
              <a:rPr lang="en-GB" dirty="0">
                <a:solidFill>
                  <a:schemeClr val="bg1">
                    <a:lumMod val="50000"/>
                  </a:schemeClr>
                </a:solidFill>
              </a:rPr>
              <a:t> of an existing place that are played in sequence to view like a moving video with added sound and text effects. </a:t>
            </a:r>
          </a:p>
          <a:p>
            <a:pPr marL="285750" indent="-285750">
              <a:buClr>
                <a:schemeClr val="dk1"/>
              </a:buClr>
              <a:buSzPts val="1100"/>
              <a:buFont typeface="Arial" panose="020B0604020202020204" pitchFamily="34" charset="0"/>
              <a:buChar char="•"/>
            </a:pPr>
            <a:endParaRPr lang="en-GB" dirty="0">
              <a:solidFill>
                <a:schemeClr val="bg1">
                  <a:lumMod val="50000"/>
                </a:schemeClr>
              </a:solidFill>
            </a:endParaRPr>
          </a:p>
          <a:p>
            <a:pPr marL="285750" indent="-285750">
              <a:buClr>
                <a:schemeClr val="dk1"/>
              </a:buClr>
              <a:buSzPts val="1100"/>
              <a:buFont typeface="Arial" panose="020B0604020202020204" pitchFamily="34" charset="0"/>
              <a:buChar char="•"/>
            </a:pPr>
            <a:r>
              <a:rPr lang="en-GB" b="1" dirty="0">
                <a:solidFill>
                  <a:schemeClr val="bg1">
                    <a:lumMod val="50000"/>
                  </a:schemeClr>
                </a:solidFill>
              </a:rPr>
              <a:t>VR </a:t>
            </a:r>
            <a:r>
              <a:rPr lang="en-GB" dirty="0">
                <a:solidFill>
                  <a:schemeClr val="bg1">
                    <a:lumMod val="50000"/>
                  </a:schemeClr>
                </a:solidFill>
              </a:rPr>
              <a:t>virtual tour is a </a:t>
            </a:r>
            <a:r>
              <a:rPr lang="en-GB" b="1" dirty="0">
                <a:solidFill>
                  <a:schemeClr val="bg1">
                    <a:lumMod val="50000"/>
                  </a:schemeClr>
                </a:solidFill>
              </a:rPr>
              <a:t>simulation of an existing location</a:t>
            </a:r>
            <a:r>
              <a:rPr lang="en-GB" dirty="0">
                <a:solidFill>
                  <a:schemeClr val="bg1">
                    <a:lumMod val="50000"/>
                  </a:schemeClr>
                </a:solidFill>
              </a:rPr>
              <a:t>, usually composed of a sequence of videos or still images. It may also use other multimedia elements </a:t>
            </a:r>
            <a:r>
              <a:rPr lang="en-GB" dirty="0"/>
              <a:t>such as sound effects, music, narration, and text. </a:t>
            </a:r>
          </a:p>
        </p:txBody>
      </p:sp>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20057" y="2214022"/>
            <a:ext cx="3691822" cy="8142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latin typeface="Avenir" panose="02000503020000020003" pitchFamily="2" charset="0"/>
                <a:cs typeface="Poppins" pitchFamily="2" charset="77"/>
              </a:rPr>
              <a:t>click </a:t>
            </a:r>
            <a:r>
              <a:rPr lang="en-GB" sz="1800" b="0" dirty="0">
                <a:solidFill>
                  <a:srgbClr val="7F7F7F"/>
                </a:solidFill>
                <a:cs typeface="Poppins" pitchFamily="2" charset="77"/>
              </a:rPr>
              <a:t>on a picture to try a virtual tour of Anne Frank house</a:t>
            </a:r>
          </a:p>
        </p:txBody>
      </p:sp>
      <p:pic>
        <p:nvPicPr>
          <p:cNvPr id="20" name="Označba mesta slike 19">
            <a:hlinkClick r:id="rId2"/>
            <a:extLst>
              <a:ext uri="{FF2B5EF4-FFF2-40B4-BE49-F238E27FC236}">
                <a16:creationId xmlns:a16="http://schemas.microsoft.com/office/drawing/2014/main" id="{B32BD0FC-60DA-466A-80DC-41548E3290C9}"/>
              </a:ext>
            </a:extLst>
          </p:cNvPr>
          <p:cNvPicPr>
            <a:picLocks noGrp="1" noChangeAspect="1"/>
          </p:cNvPicPr>
          <p:nvPr>
            <p:ph type="pic" sz="quarter" idx="13"/>
          </p:nvPr>
        </p:nvPicPr>
        <p:blipFill rotWithShape="1">
          <a:blip r:embed="rId3"/>
          <a:srcRect t="9471" b="9471"/>
          <a:stretch/>
        </p:blipFill>
        <p:spPr/>
      </p:pic>
    </p:spTree>
    <p:extLst>
      <p:ext uri="{BB962C8B-B14F-4D97-AF65-F5344CB8AC3E}">
        <p14:creationId xmlns:p14="http://schemas.microsoft.com/office/powerpoint/2010/main" val="2853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127930"/>
            <a:ext cx="5614877" cy="5108344"/>
          </a:xfrm>
        </p:spPr>
        <p:txBody>
          <a:bodyPr/>
          <a:lstStyle/>
          <a:p>
            <a:pPr marL="0" lvl="0" indent="0" rtl="0">
              <a:spcBef>
                <a:spcPts val="0"/>
              </a:spcBef>
              <a:spcAft>
                <a:spcPts val="0"/>
              </a:spcAft>
              <a:buClr>
                <a:schemeClr val="hlink"/>
              </a:buClr>
              <a:buSzPts val="1200"/>
              <a:buFont typeface="Arial"/>
              <a:buNone/>
            </a:pPr>
            <a:r>
              <a:rPr lang="en-GB" dirty="0">
                <a:solidFill>
                  <a:schemeClr val="bg1">
                    <a:lumMod val="50000"/>
                  </a:schemeClr>
                </a:solidFill>
              </a:rPr>
              <a:t>Virtual tours can:</a:t>
            </a:r>
          </a:p>
          <a:p>
            <a:pPr lvl="0">
              <a:buClr>
                <a:schemeClr val="hlink"/>
              </a:buClr>
              <a:buSzPts val="1200"/>
            </a:pPr>
            <a:endParaRPr lang="en-GB" sz="1000" dirty="0">
              <a:solidFill>
                <a:schemeClr val="bg1">
                  <a:lumMod val="50000"/>
                </a:schemeClr>
              </a:solidFill>
            </a:endParaRPr>
          </a:p>
          <a:p>
            <a:pPr marL="285750" lvl="0" indent="-285750">
              <a:spcAft>
                <a:spcPts val="0"/>
              </a:spcAft>
              <a:buClr>
                <a:schemeClr val="dk1"/>
              </a:buClr>
              <a:buSzPts val="1100"/>
              <a:buFont typeface="Arial" panose="020B0604020202020204" pitchFamily="34" charset="0"/>
              <a:buChar char="•"/>
            </a:pPr>
            <a:r>
              <a:rPr lang="en-GB" dirty="0">
                <a:solidFill>
                  <a:schemeClr val="bg1">
                    <a:lumMod val="50000"/>
                  </a:schemeClr>
                </a:solidFill>
              </a:rPr>
              <a:t>bring remote or inaccessible locations to users, </a:t>
            </a:r>
          </a:p>
          <a:p>
            <a:pPr marL="285750" lvl="0" indent="-285750">
              <a:spcAft>
                <a:spcPts val="0"/>
              </a:spcAft>
              <a:buClr>
                <a:schemeClr val="dk1"/>
              </a:buClr>
              <a:buSzPts val="1100"/>
              <a:buFont typeface="Arial" panose="020B0604020202020204" pitchFamily="34" charset="0"/>
              <a:buChar char="•"/>
            </a:pPr>
            <a:r>
              <a:rPr lang="en-GB" dirty="0">
                <a:solidFill>
                  <a:schemeClr val="bg1">
                    <a:lumMod val="50000"/>
                  </a:schemeClr>
                </a:solidFill>
              </a:rPr>
              <a:t>show how it was before, </a:t>
            </a:r>
          </a:p>
          <a:p>
            <a:pPr marL="285750" lvl="0" indent="-285750">
              <a:spcAft>
                <a:spcPts val="0"/>
              </a:spcAft>
              <a:buClr>
                <a:schemeClr val="dk1"/>
              </a:buClr>
              <a:buSzPts val="1100"/>
              <a:buFont typeface="Arial" panose="020B0604020202020204" pitchFamily="34" charset="0"/>
              <a:buChar char="•"/>
            </a:pPr>
            <a:r>
              <a:rPr lang="en-GB" dirty="0">
                <a:solidFill>
                  <a:schemeClr val="bg1">
                    <a:lumMod val="50000"/>
                  </a:schemeClr>
                </a:solidFill>
              </a:rPr>
              <a:t>be used for travel or vacation-related research. </a:t>
            </a:r>
          </a:p>
          <a:p>
            <a:pPr marL="0" lvl="0" indent="0" rtl="0">
              <a:spcBef>
                <a:spcPts val="0"/>
              </a:spcBef>
              <a:spcAft>
                <a:spcPts val="0"/>
              </a:spcAft>
              <a:buClr>
                <a:schemeClr val="hlink"/>
              </a:buClr>
              <a:buSzPts val="1200"/>
              <a:buFont typeface="Arial"/>
              <a:buNone/>
            </a:pPr>
            <a:endParaRPr lang="en-GB" sz="1000" b="1" dirty="0">
              <a:solidFill>
                <a:schemeClr val="bg1">
                  <a:lumMod val="50000"/>
                </a:schemeClr>
              </a:solidFill>
            </a:endParaRPr>
          </a:p>
          <a:p>
            <a:pPr>
              <a:buClr>
                <a:schemeClr val="dk1"/>
              </a:buClr>
              <a:buSzPts val="1100"/>
            </a:pPr>
            <a:r>
              <a:rPr lang="en-GB" dirty="0">
                <a:solidFill>
                  <a:schemeClr val="bg1">
                    <a:lumMod val="50000"/>
                  </a:schemeClr>
                </a:solidFill>
              </a:rPr>
              <a:t>Watch a video about making a tour of  an </a:t>
            </a:r>
            <a:r>
              <a:rPr lang="en-GB" dirty="0"/>
              <a:t>Iberian town here: </a:t>
            </a:r>
            <a:r>
              <a:rPr lang="en-GB" dirty="0">
                <a:hlinkClick r:id="rId2"/>
              </a:rPr>
              <a:t>Reconstructing a 2,200 year old  Iberian Town</a:t>
            </a:r>
            <a:r>
              <a:rPr lang="en-GB" dirty="0"/>
              <a:t> </a:t>
            </a:r>
          </a:p>
          <a:p>
            <a:pPr>
              <a:buClr>
                <a:schemeClr val="dk1"/>
              </a:buClr>
              <a:buSzPts val="1100"/>
            </a:pPr>
            <a:endParaRPr lang="en-GB" dirty="0"/>
          </a:p>
          <a:p>
            <a:pPr>
              <a:buClr>
                <a:schemeClr val="dk1"/>
              </a:buClr>
              <a:buSzPts val="1100"/>
            </a:pPr>
            <a:r>
              <a:rPr lang="en-GB" dirty="0"/>
              <a:t>Read more about a design methodology for immersive 360° cultural heritage video tours </a:t>
            </a:r>
            <a:r>
              <a:rPr lang="en-GB" b="1" dirty="0">
                <a:solidFill>
                  <a:schemeClr val="bg1">
                    <a:lumMod val="50000"/>
                  </a:schemeClr>
                </a:solidFill>
                <a:hlinkClick r:id="rId3">
                  <a:extLst>
                    <a:ext uri="{A12FA001-AC4F-418D-AE19-62706E023703}">
                      <ahyp:hlinkClr xmlns:ahyp="http://schemas.microsoft.com/office/drawing/2018/hyperlinkcolor" val="tx"/>
                    </a:ext>
                  </a:extLst>
                </a:hlinkClick>
              </a:rPr>
              <a:t>🕮</a:t>
            </a:r>
            <a:endParaRPr lang="en-GB" b="1" dirty="0"/>
          </a:p>
        </p:txBody>
      </p:sp>
      <p:pic>
        <p:nvPicPr>
          <p:cNvPr id="8" name="Označba mesta slike 7">
            <a:hlinkClick r:id="rId4"/>
            <a:extLst>
              <a:ext uri="{FF2B5EF4-FFF2-40B4-BE49-F238E27FC236}">
                <a16:creationId xmlns:a16="http://schemas.microsoft.com/office/drawing/2014/main" id="{FF208210-6D02-4C52-879B-309A55C28898}"/>
              </a:ext>
            </a:extLst>
          </p:cNvPr>
          <p:cNvPicPr>
            <a:picLocks noGrp="1" noChangeAspect="1"/>
          </p:cNvPicPr>
          <p:nvPr>
            <p:ph type="pic" sz="quarter" idx="13"/>
          </p:nvPr>
        </p:nvPicPr>
        <p:blipFill rotWithShape="1">
          <a:blip r:embed="rId5"/>
          <a:srcRect t="558" b="558"/>
          <a:stretch/>
        </p:blipFill>
        <p:spPr>
          <a:xfrm>
            <a:off x="7030329" y="3028280"/>
            <a:ext cx="3691822" cy="3829719"/>
          </a:xfrm>
        </p:spPr>
      </p:pic>
      <p:sp>
        <p:nvSpPr>
          <p:cNvPr id="7" name="Text Placeholder 4">
            <a:extLst>
              <a:ext uri="{FF2B5EF4-FFF2-40B4-BE49-F238E27FC236}">
                <a16:creationId xmlns:a16="http://schemas.microsoft.com/office/drawing/2014/main" id="{559DCCB5-061A-45AB-81AD-F160B498A754}"/>
              </a:ext>
            </a:extLst>
          </p:cNvPr>
          <p:cNvSpPr txBox="1">
            <a:spLocks/>
          </p:cNvSpPr>
          <p:nvPr/>
        </p:nvSpPr>
        <p:spPr>
          <a:xfrm>
            <a:off x="7030329" y="2204595"/>
            <a:ext cx="3691822"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virtual tour of Machu Picchu</a:t>
            </a:r>
            <a:endParaRPr lang="en-GB" sz="1800" b="0" dirty="0">
              <a:solidFill>
                <a:srgbClr val="7F7F7F"/>
              </a:solidFill>
              <a:latin typeface="Avenir" panose="02000503020000020003" pitchFamily="2" charset="0"/>
              <a:cs typeface="Poppins" pitchFamily="2" charset="77"/>
            </a:endParaRPr>
          </a:p>
        </p:txBody>
      </p:sp>
      <p:sp>
        <p:nvSpPr>
          <p:cNvPr id="9" name="Text Placeholder 4">
            <a:extLst>
              <a:ext uri="{FF2B5EF4-FFF2-40B4-BE49-F238E27FC236}">
                <a16:creationId xmlns:a16="http://schemas.microsoft.com/office/drawing/2014/main" id="{23DC55BE-7A31-44A1-BDB0-6277694C63D9}"/>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Virtual tours</a:t>
            </a:r>
          </a:p>
        </p:txBody>
      </p:sp>
    </p:spTree>
    <p:extLst>
      <p:ext uri="{BB962C8B-B14F-4D97-AF65-F5344CB8AC3E}">
        <p14:creationId xmlns:p14="http://schemas.microsoft.com/office/powerpoint/2010/main" val="18177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4" y="345233"/>
            <a:ext cx="5614878" cy="1189263"/>
          </a:xfrm>
        </p:spPr>
        <p:txBody>
          <a:bodyPr/>
          <a:lstStyle/>
          <a:p>
            <a:pPr marL="0" lvl="0" indent="0" rtl="0">
              <a:lnSpc>
                <a:spcPct val="100000"/>
              </a:lnSpc>
              <a:spcBef>
                <a:spcPts val="0"/>
              </a:spcBef>
              <a:spcAft>
                <a:spcPts val="0"/>
              </a:spcAft>
              <a:buClr>
                <a:srgbClr val="E43794"/>
              </a:buClr>
              <a:buSzPts val="2000"/>
              <a:buNone/>
            </a:pPr>
            <a:r>
              <a:rPr lang="en-US" b="1" dirty="0"/>
              <a:t>Interactive object recognition (OR) tables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807334"/>
            <a:ext cx="5614877" cy="4288183"/>
          </a:xfrm>
        </p:spPr>
        <p:txBody>
          <a:bodyPr/>
          <a:lstStyle/>
          <a:p>
            <a:pPr marL="0" lvl="0" indent="0" rtl="0">
              <a:spcBef>
                <a:spcPts val="0"/>
              </a:spcBef>
              <a:spcAft>
                <a:spcPts val="0"/>
              </a:spcAft>
              <a:buNone/>
            </a:pPr>
            <a:r>
              <a:rPr lang="en-GB" dirty="0"/>
              <a:t>An interactive object recognition table is a </a:t>
            </a:r>
            <a:r>
              <a:rPr lang="en-GB" b="1" dirty="0"/>
              <a:t>touchscreen table</a:t>
            </a:r>
            <a:r>
              <a:rPr lang="en-GB" dirty="0"/>
              <a:t>, with which can users interact by</a:t>
            </a:r>
            <a:r>
              <a:rPr lang="en-GB" b="1" dirty="0"/>
              <a:t> </a:t>
            </a:r>
            <a:r>
              <a:rPr lang="en-GB" b="1" dirty="0">
                <a:solidFill>
                  <a:schemeClr val="bg1">
                    <a:lumMod val="50000"/>
                  </a:schemeClr>
                </a:solidFill>
              </a:rPr>
              <a:t>putting objects directly onto it. </a:t>
            </a:r>
            <a:r>
              <a:rPr lang="en-GB" dirty="0">
                <a:solidFill>
                  <a:schemeClr val="bg1">
                    <a:lumMod val="50000"/>
                  </a:schemeClr>
                </a:solidFill>
              </a:rPr>
              <a:t>The touchscreen recognizes the objects and </a:t>
            </a:r>
            <a:r>
              <a:rPr lang="en-GB" b="1" dirty="0">
                <a:solidFill>
                  <a:schemeClr val="bg1">
                    <a:lumMod val="50000"/>
                  </a:schemeClr>
                </a:solidFill>
              </a:rPr>
              <a:t>responds by showing information associated with them</a:t>
            </a:r>
            <a:r>
              <a:rPr lang="en-GB" dirty="0">
                <a:solidFill>
                  <a:schemeClr val="bg1">
                    <a:lumMod val="50000"/>
                  </a:schemeClr>
                </a:solidFill>
              </a:rPr>
              <a:t>.</a:t>
            </a:r>
          </a:p>
          <a:p>
            <a:pPr marL="0" lvl="0" indent="0" rtl="0">
              <a:spcBef>
                <a:spcPts val="0"/>
              </a:spcBef>
              <a:spcAft>
                <a:spcPts val="0"/>
              </a:spcAft>
              <a:buNone/>
            </a:pPr>
            <a:endParaRPr lang="en-GB" dirty="0">
              <a:solidFill>
                <a:schemeClr val="bg1">
                  <a:lumMod val="50000"/>
                </a:schemeClr>
              </a:solidFill>
            </a:endParaRPr>
          </a:p>
          <a:p>
            <a:pPr marL="0" lvl="0" indent="0" rtl="0">
              <a:spcBef>
                <a:spcPts val="0"/>
              </a:spcBef>
              <a:spcAft>
                <a:spcPts val="0"/>
              </a:spcAft>
              <a:buNone/>
            </a:pPr>
            <a:r>
              <a:rPr lang="en-GB" dirty="0">
                <a:solidFill>
                  <a:schemeClr val="bg1">
                    <a:lumMod val="50000"/>
                  </a:schemeClr>
                </a:solidFill>
              </a:rPr>
              <a:t>Interactive object recognition (OR) tables can </a:t>
            </a:r>
            <a:r>
              <a:rPr lang="en-GB" b="1" dirty="0">
                <a:solidFill>
                  <a:schemeClr val="bg1">
                    <a:lumMod val="50000"/>
                  </a:schemeClr>
                </a:solidFill>
              </a:rPr>
              <a:t>structure complex information from diverse formats</a:t>
            </a:r>
            <a:r>
              <a:rPr lang="en-GB" dirty="0">
                <a:solidFill>
                  <a:schemeClr val="bg1">
                    <a:lumMod val="50000"/>
                  </a:schemeClr>
                </a:solidFill>
              </a:rPr>
              <a:t> and showcase it in easy-to-interact ways.</a:t>
            </a:r>
          </a:p>
          <a:p>
            <a:pPr marL="0" lvl="0" indent="0" rtl="0">
              <a:spcBef>
                <a:spcPts val="0"/>
              </a:spcBef>
              <a:spcAft>
                <a:spcPts val="0"/>
              </a:spcAft>
              <a:buNone/>
            </a:pPr>
            <a:endParaRPr lang="en-GB" sz="1800" dirty="0">
              <a:solidFill>
                <a:schemeClr val="bg1">
                  <a:lumMod val="50000"/>
                </a:schemeClr>
              </a:solidFill>
            </a:endParaRPr>
          </a:p>
          <a:p>
            <a:pPr marL="171450" lvl="0" indent="-171450" algn="just" rtl="0">
              <a:spcBef>
                <a:spcPts val="0"/>
              </a:spcBef>
              <a:spcAft>
                <a:spcPts val="0"/>
              </a:spcAft>
              <a:buFont typeface="Arial" panose="020B0604020202020204" pitchFamily="34" charset="0"/>
              <a:buChar char="•"/>
            </a:pPr>
            <a:endParaRPr lang="en-GB" sz="1800" dirty="0">
              <a:solidFill>
                <a:schemeClr val="bg1">
                  <a:lumMod val="50000"/>
                </a:schemeClr>
              </a:solidFill>
            </a:endParaRPr>
          </a:p>
        </p:txBody>
      </p:sp>
      <p:pic>
        <p:nvPicPr>
          <p:cNvPr id="10" name="Označba mesta slike 9">
            <a:hlinkClick r:id="rId2"/>
            <a:extLst>
              <a:ext uri="{FF2B5EF4-FFF2-40B4-BE49-F238E27FC236}">
                <a16:creationId xmlns:a16="http://schemas.microsoft.com/office/drawing/2014/main" id="{45989460-6042-4AF4-A4EE-6E35BDBDCD8D}"/>
              </a:ext>
            </a:extLst>
          </p:cNvPr>
          <p:cNvPicPr>
            <a:picLocks noGrp="1" noChangeAspect="1"/>
          </p:cNvPicPr>
          <p:nvPr>
            <p:ph type="pic" sz="quarter" idx="13"/>
          </p:nvPr>
        </p:nvPicPr>
        <p:blipFill rotWithShape="1">
          <a:blip r:embed="rId3"/>
          <a:srcRect l="11012" t="1891" r="11012" b="2144"/>
          <a:stretch/>
        </p:blipFill>
        <p:spPr>
          <a:xfrm>
            <a:off x="7030665" y="3027904"/>
            <a:ext cx="3691822" cy="3830096"/>
          </a:xfrm>
        </p:spPr>
      </p:pic>
      <p:sp>
        <p:nvSpPr>
          <p:cNvPr id="7" name="Text Placeholder 4">
            <a:extLst>
              <a:ext uri="{FF2B5EF4-FFF2-40B4-BE49-F238E27FC236}">
                <a16:creationId xmlns:a16="http://schemas.microsoft.com/office/drawing/2014/main" id="{087ABB42-0007-4557-9426-B3ADD20280BF}"/>
              </a:ext>
            </a:extLst>
          </p:cNvPr>
          <p:cNvSpPr txBox="1">
            <a:spLocks/>
          </p:cNvSpPr>
          <p:nvPr/>
        </p:nvSpPr>
        <p:spPr>
          <a:xfrm>
            <a:off x="7030665" y="2204595"/>
            <a:ext cx="3621624"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OR table demonstration</a:t>
            </a:r>
          </a:p>
        </p:txBody>
      </p:sp>
    </p:spTree>
    <p:extLst>
      <p:ext uri="{BB962C8B-B14F-4D97-AF65-F5344CB8AC3E}">
        <p14:creationId xmlns:p14="http://schemas.microsoft.com/office/powerpoint/2010/main" val="37327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4" y="345233"/>
            <a:ext cx="5614878" cy="1189263"/>
          </a:xfrm>
        </p:spPr>
        <p:txBody>
          <a:bodyPr/>
          <a:lstStyle/>
          <a:p>
            <a:pPr marL="0" lvl="0" indent="0" rtl="0">
              <a:lnSpc>
                <a:spcPct val="100000"/>
              </a:lnSpc>
              <a:spcBef>
                <a:spcPts val="0"/>
              </a:spcBef>
              <a:spcAft>
                <a:spcPts val="0"/>
              </a:spcAft>
              <a:buClr>
                <a:srgbClr val="E43794"/>
              </a:buClr>
              <a:buSzPts val="2000"/>
              <a:buNone/>
            </a:pPr>
            <a:r>
              <a:rPr lang="en-US" b="1" dirty="0"/>
              <a:t>Interactive object recognition (OR) tables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52146" y="1771823"/>
            <a:ext cx="5614877" cy="4740944"/>
          </a:xfrm>
        </p:spPr>
        <p:txBody>
          <a:bodyPr/>
          <a:lstStyle/>
          <a:p>
            <a:pPr marL="0" lvl="0" indent="0" algn="just" rtl="0">
              <a:spcBef>
                <a:spcPts val="0"/>
              </a:spcBef>
              <a:spcAft>
                <a:spcPts val="0"/>
              </a:spcAft>
              <a:buNone/>
            </a:pPr>
            <a:r>
              <a:rPr lang="en-GB" dirty="0">
                <a:solidFill>
                  <a:schemeClr val="bg1">
                    <a:lumMod val="50000"/>
                  </a:schemeClr>
                </a:solidFill>
              </a:rPr>
              <a:t>OR tables can integrate high-resolution images, videos and graphics, so users can:</a:t>
            </a:r>
          </a:p>
          <a:p>
            <a:pPr lvl="0" algn="just">
              <a:spcAft>
                <a:spcPts val="0"/>
              </a:spcAft>
            </a:pPr>
            <a:endParaRPr lang="en-GB" sz="1000" dirty="0">
              <a:solidFill>
                <a:schemeClr val="bg1">
                  <a:lumMod val="50000"/>
                </a:schemeClr>
              </a:solidFill>
            </a:endParaRPr>
          </a:p>
          <a:p>
            <a:pPr marL="285750" lvl="0" indent="-285750" algn="just">
              <a:spcAft>
                <a:spcPts val="0"/>
              </a:spcAft>
              <a:buFont typeface="Arial" panose="020B0604020202020204" pitchFamily="34" charset="0"/>
              <a:buChar char="•"/>
            </a:pPr>
            <a:r>
              <a:rPr lang="en-GB" dirty="0">
                <a:solidFill>
                  <a:schemeClr val="bg1">
                    <a:lumMod val="50000"/>
                  </a:schemeClr>
                </a:solidFill>
              </a:rPr>
              <a:t>intuitively move through different content, </a:t>
            </a:r>
            <a:endParaRPr lang="sl-SI" dirty="0">
              <a:solidFill>
                <a:schemeClr val="bg1">
                  <a:lumMod val="50000"/>
                </a:schemeClr>
              </a:solidFill>
            </a:endParaRPr>
          </a:p>
          <a:p>
            <a:pPr marL="285750" lvl="0" indent="-285750" algn="just">
              <a:spcAft>
                <a:spcPts val="0"/>
              </a:spcAft>
              <a:buFont typeface="Arial" panose="020B0604020202020204" pitchFamily="34" charset="0"/>
              <a:buChar char="•"/>
            </a:pPr>
            <a:r>
              <a:rPr lang="en-GB" dirty="0">
                <a:solidFill>
                  <a:schemeClr val="bg1">
                    <a:lumMod val="50000"/>
                  </a:schemeClr>
                </a:solidFill>
              </a:rPr>
              <a:t>observe the presented material t</a:t>
            </a:r>
            <a:r>
              <a:rPr lang="sl-SI" dirty="0">
                <a:solidFill>
                  <a:schemeClr val="bg1">
                    <a:lumMod val="50000"/>
                  </a:schemeClr>
                </a:solidFill>
              </a:rPr>
              <a:t>h</a:t>
            </a:r>
            <a:r>
              <a:rPr lang="en-GB" dirty="0">
                <a:solidFill>
                  <a:schemeClr val="bg1">
                    <a:lumMod val="50000"/>
                  </a:schemeClr>
                </a:solidFill>
              </a:rPr>
              <a:t>rough different perspectives,</a:t>
            </a:r>
          </a:p>
          <a:p>
            <a:pPr marL="285750" indent="-285750">
              <a:buFont typeface="Arial" panose="020B0604020202020204" pitchFamily="34" charset="0"/>
              <a:buChar char="•"/>
            </a:pPr>
            <a:r>
              <a:rPr lang="en-GB" dirty="0">
                <a:solidFill>
                  <a:schemeClr val="bg1">
                    <a:lumMod val="50000"/>
                  </a:schemeClr>
                </a:solidFill>
              </a:rPr>
              <a:t>zoom in and focus on details of his interest,</a:t>
            </a:r>
            <a:endParaRPr lang="sl-SI" dirty="0">
              <a:solidFill>
                <a:schemeClr val="bg1">
                  <a:lumMod val="50000"/>
                </a:schemeClr>
              </a:solidFill>
            </a:endParaRPr>
          </a:p>
          <a:p>
            <a:pPr marL="285750" lvl="0" indent="-285750">
              <a:spcAft>
                <a:spcPts val="0"/>
              </a:spcAft>
              <a:buFont typeface="Arial" panose="020B0604020202020204" pitchFamily="34" charset="0"/>
              <a:buChar char="•"/>
            </a:pPr>
            <a:r>
              <a:rPr lang="en-GB" dirty="0">
                <a:solidFill>
                  <a:schemeClr val="bg1">
                    <a:lumMod val="50000"/>
                  </a:schemeClr>
                </a:solidFill>
              </a:rPr>
              <a:t>Be immersed in interactive games.</a:t>
            </a:r>
            <a:br>
              <a:rPr lang="en-GB" sz="1800" dirty="0">
                <a:solidFill>
                  <a:schemeClr val="bg1">
                    <a:lumMod val="50000"/>
                  </a:schemeClr>
                </a:solidFill>
              </a:rPr>
            </a:br>
            <a:endParaRPr lang="en-GB" sz="1800" dirty="0">
              <a:solidFill>
                <a:schemeClr val="bg1">
                  <a:lumMod val="50000"/>
                </a:schemeClr>
              </a:solidFill>
            </a:endParaRPr>
          </a:p>
          <a:p>
            <a:pPr lvl="0" algn="just">
              <a:spcAft>
                <a:spcPts val="0"/>
              </a:spcAft>
            </a:pPr>
            <a:endParaRPr lang="en-GB" sz="1800" dirty="0">
              <a:solidFill>
                <a:schemeClr val="bg1">
                  <a:lumMod val="50000"/>
                </a:schemeClr>
              </a:solidFill>
            </a:endParaRPr>
          </a:p>
          <a:p>
            <a:pPr marL="171450" lvl="0" indent="-171450" algn="just" rtl="0">
              <a:spcBef>
                <a:spcPts val="0"/>
              </a:spcBef>
              <a:spcAft>
                <a:spcPts val="0"/>
              </a:spcAft>
              <a:buFont typeface="Arial" panose="020B0604020202020204" pitchFamily="34" charset="0"/>
              <a:buChar char="•"/>
            </a:pPr>
            <a:endParaRPr lang="en-GB" sz="1800" dirty="0">
              <a:solidFill>
                <a:schemeClr val="bg1">
                  <a:lumMod val="50000"/>
                </a:schemeClr>
              </a:solidFill>
            </a:endParaRPr>
          </a:p>
        </p:txBody>
      </p:sp>
      <p:pic>
        <p:nvPicPr>
          <p:cNvPr id="7" name="Google Shape;570;p55" descr="People brainstorming together at cyber space table People brainstorming together at cyber space table touchscreen table  stock pictures, royalty-free photos &amp; images">
            <a:hlinkClick r:id="rId2"/>
            <a:extLst>
              <a:ext uri="{FF2B5EF4-FFF2-40B4-BE49-F238E27FC236}">
                <a16:creationId xmlns:a16="http://schemas.microsoft.com/office/drawing/2014/main" id="{FB504809-4D3B-4C9A-ABA2-0AD89E342177}"/>
              </a:ext>
            </a:extLst>
          </p:cNvPr>
          <p:cNvPicPr preferRelativeResize="0">
            <a:picLocks noGrp="1"/>
          </p:cNvPicPr>
          <p:nvPr>
            <p:ph type="pic" sz="quarter" idx="13"/>
          </p:nvPr>
        </p:nvPicPr>
        <p:blipFill>
          <a:blip r:embed="rId3">
            <a:alphaModFix/>
          </a:blip>
          <a:srcRect l="17855" r="1785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6CD2E3A9-5539-4AE1-A56A-C76BBE44F425}"/>
              </a:ext>
            </a:extLst>
          </p:cNvPr>
          <p:cNvSpPr txBox="1">
            <a:spLocks/>
          </p:cNvSpPr>
          <p:nvPr/>
        </p:nvSpPr>
        <p:spPr>
          <a:xfrm>
            <a:off x="7038587" y="2223449"/>
            <a:ext cx="3692525" cy="60459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OR table use in Air Museum</a:t>
            </a:r>
          </a:p>
          <a:p>
            <a:pPr algn="just">
              <a:lnSpc>
                <a:spcPct val="100000"/>
              </a:lnSpc>
              <a:spcBef>
                <a:spcPts val="0"/>
              </a:spcBef>
              <a:buClr>
                <a:srgbClr val="E43794"/>
              </a:buClr>
              <a:buSzPts val="2000"/>
            </a:pPr>
            <a:endParaRPr lang="sl-SI" sz="1800" b="0" dirty="0">
              <a:solidFill>
                <a:srgbClr val="7F7F7F"/>
              </a:solidFill>
              <a:cs typeface="Poppins" pitchFamily="2" charset="77"/>
            </a:endParaRPr>
          </a:p>
        </p:txBody>
      </p:sp>
    </p:spTree>
    <p:extLst>
      <p:ext uri="{BB962C8B-B14F-4D97-AF65-F5344CB8AC3E}">
        <p14:creationId xmlns:p14="http://schemas.microsoft.com/office/powerpoint/2010/main" val="11206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436873"/>
            <a:ext cx="5742396" cy="631527"/>
          </a:xfrm>
        </p:spPr>
        <p:txBody>
          <a:bodyPr/>
          <a:lstStyle/>
          <a:p>
            <a:pPr marL="0" lvl="0" indent="0" rtl="0">
              <a:lnSpc>
                <a:spcPct val="100000"/>
              </a:lnSpc>
              <a:spcBef>
                <a:spcPts val="0"/>
              </a:spcBef>
              <a:spcAft>
                <a:spcPts val="0"/>
              </a:spcAft>
              <a:buClr>
                <a:srgbClr val="E43794"/>
              </a:buClr>
              <a:buSzPts val="2000"/>
              <a:buNone/>
            </a:pPr>
            <a:r>
              <a:rPr lang="en-US" b="1" dirty="0"/>
              <a:t>Interactive screens and walls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298712"/>
            <a:ext cx="5614877" cy="4961334"/>
          </a:xfrm>
        </p:spPr>
        <p:txBody>
          <a:bodyPr/>
          <a:lstStyle/>
          <a:p>
            <a:pPr marL="0" lvl="0" indent="0" rtl="0">
              <a:spcBef>
                <a:spcPts val="0"/>
              </a:spcBef>
              <a:spcAft>
                <a:spcPts val="0"/>
              </a:spcAft>
              <a:buClr>
                <a:schemeClr val="dk1"/>
              </a:buClr>
              <a:buSzPts val="1100"/>
              <a:buFont typeface="Arial"/>
              <a:buNone/>
            </a:pPr>
            <a:r>
              <a:rPr lang="en-GB" dirty="0">
                <a:solidFill>
                  <a:schemeClr val="bg1">
                    <a:lumMod val="50000"/>
                  </a:schemeClr>
                </a:solidFill>
              </a:rPr>
              <a:t>Interactive screens and walls are </a:t>
            </a:r>
            <a:r>
              <a:rPr lang="en-GB" b="1" dirty="0">
                <a:solidFill>
                  <a:schemeClr val="bg1">
                    <a:lumMod val="50000"/>
                  </a:schemeClr>
                </a:solidFill>
              </a:rPr>
              <a:t>physical wall surfaces</a:t>
            </a:r>
            <a:r>
              <a:rPr lang="en-GB" dirty="0">
                <a:solidFill>
                  <a:schemeClr val="bg1">
                    <a:lumMod val="50000"/>
                  </a:schemeClr>
                </a:solidFill>
              </a:rPr>
              <a:t> that are </a:t>
            </a:r>
            <a:r>
              <a:rPr lang="en-GB" b="1" dirty="0">
                <a:solidFill>
                  <a:schemeClr val="bg1">
                    <a:lumMod val="50000"/>
                  </a:schemeClr>
                </a:solidFill>
              </a:rPr>
              <a:t>mapped</a:t>
            </a:r>
            <a:r>
              <a:rPr lang="en-GB" dirty="0">
                <a:solidFill>
                  <a:schemeClr val="bg1">
                    <a:lumMod val="50000"/>
                  </a:schemeClr>
                </a:solidFill>
              </a:rPr>
              <a:t> </a:t>
            </a:r>
            <a:r>
              <a:rPr lang="en-GB" b="1" dirty="0">
                <a:solidFill>
                  <a:schemeClr val="bg1">
                    <a:lumMod val="50000"/>
                  </a:schemeClr>
                </a:solidFill>
              </a:rPr>
              <a:t>with a digital display</a:t>
            </a:r>
            <a:r>
              <a:rPr lang="en-GB" dirty="0">
                <a:solidFill>
                  <a:schemeClr val="bg1">
                    <a:lumMod val="50000"/>
                  </a:schemeClr>
                </a:solidFill>
              </a:rPr>
              <a:t>, by using digital screens,  or for a cheaper option, using a projector and </a:t>
            </a:r>
            <a:r>
              <a:rPr lang="en-GB" b="1" dirty="0">
                <a:solidFill>
                  <a:schemeClr val="bg1">
                    <a:lumMod val="50000"/>
                  </a:schemeClr>
                </a:solidFill>
              </a:rPr>
              <a:t>can be interacted with </a:t>
            </a:r>
            <a:r>
              <a:rPr lang="en-GB" dirty="0">
                <a:solidFill>
                  <a:schemeClr val="bg1">
                    <a:lumMod val="50000"/>
                  </a:schemeClr>
                </a:solidFill>
              </a:rPr>
              <a:t>- to explore content displayed on it. </a:t>
            </a:r>
          </a:p>
          <a:p>
            <a:pPr marL="0" lvl="0" indent="0" rtl="0">
              <a:spcBef>
                <a:spcPts val="0"/>
              </a:spcBef>
              <a:spcAft>
                <a:spcPts val="0"/>
              </a:spcAft>
              <a:buClr>
                <a:schemeClr val="dk1"/>
              </a:buClr>
              <a:buSzPts val="1100"/>
              <a:buFont typeface="Arial"/>
              <a:buNone/>
            </a:pPr>
            <a:endParaRPr lang="en-GB" sz="1000" dirty="0">
              <a:solidFill>
                <a:schemeClr val="bg1">
                  <a:lumMod val="50000"/>
                </a:schemeClr>
              </a:solidFill>
            </a:endParaRPr>
          </a:p>
          <a:p>
            <a:pPr marL="0" lvl="0" indent="0" rtl="0">
              <a:spcBef>
                <a:spcPts val="0"/>
              </a:spcBef>
              <a:spcAft>
                <a:spcPts val="0"/>
              </a:spcAft>
              <a:buClr>
                <a:schemeClr val="dk1"/>
              </a:buClr>
              <a:buSzPts val="1100"/>
              <a:buFont typeface="Arial"/>
              <a:buNone/>
            </a:pPr>
            <a:r>
              <a:rPr lang="en-GB" dirty="0">
                <a:solidFill>
                  <a:schemeClr val="bg1">
                    <a:lumMod val="50000"/>
                  </a:schemeClr>
                </a:solidFill>
              </a:rPr>
              <a:t>See an example of a w</a:t>
            </a:r>
            <a:r>
              <a:rPr lang="en-GB" dirty="0"/>
              <a:t>ildlife interactive exhibition here: </a:t>
            </a:r>
            <a:r>
              <a:rPr lang="en-GB" dirty="0">
                <a:hlinkClick r:id="rId2"/>
              </a:rPr>
              <a:t>Interactive Exhibition</a:t>
            </a:r>
            <a:endParaRPr lang="en-GB" dirty="0"/>
          </a:p>
          <a:p>
            <a:pPr>
              <a:buClr>
                <a:schemeClr val="dk1"/>
              </a:buClr>
              <a:buSzPts val="1100"/>
            </a:pPr>
            <a:endParaRPr lang="en-GB" sz="1000" dirty="0">
              <a:solidFill>
                <a:schemeClr val="bg1">
                  <a:lumMod val="50000"/>
                </a:schemeClr>
              </a:solidFill>
            </a:endParaRPr>
          </a:p>
          <a:p>
            <a:pPr>
              <a:buClr>
                <a:schemeClr val="dk1"/>
              </a:buClr>
              <a:buSzPts val="1100"/>
            </a:pPr>
            <a:r>
              <a:rPr lang="en-GB" dirty="0">
                <a:solidFill>
                  <a:schemeClr val="bg1">
                    <a:lumMod val="50000"/>
                  </a:schemeClr>
                </a:solidFill>
              </a:rPr>
              <a:t>With the integration of different sensors, such as cameras and face recognition IA, the </a:t>
            </a:r>
            <a:r>
              <a:rPr lang="en-GB" b="1" dirty="0">
                <a:solidFill>
                  <a:schemeClr val="bg1">
                    <a:lumMod val="50000"/>
                  </a:schemeClr>
                </a:solidFill>
              </a:rPr>
              <a:t>interaction</a:t>
            </a:r>
            <a:r>
              <a:rPr lang="en-GB" dirty="0">
                <a:solidFill>
                  <a:schemeClr val="bg1">
                    <a:lumMod val="50000"/>
                  </a:schemeClr>
                </a:solidFill>
              </a:rPr>
              <a:t> with screens </a:t>
            </a:r>
            <a:r>
              <a:rPr lang="en-GB" b="1" dirty="0">
                <a:solidFill>
                  <a:schemeClr val="bg1">
                    <a:lumMod val="50000"/>
                  </a:schemeClr>
                </a:solidFill>
              </a:rPr>
              <a:t>is not limited only to the touch</a:t>
            </a:r>
            <a:r>
              <a:rPr lang="en-GB" dirty="0">
                <a:solidFill>
                  <a:schemeClr val="bg1">
                    <a:lumMod val="50000"/>
                  </a:schemeClr>
                </a:solidFill>
              </a:rPr>
              <a:t>. </a:t>
            </a:r>
            <a:endParaRPr lang="en-GB" sz="1800" b="1"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1800" b="1" dirty="0">
              <a:solidFill>
                <a:schemeClr val="bg1">
                  <a:lumMod val="50000"/>
                </a:schemeClr>
              </a:solidFill>
            </a:endParaRPr>
          </a:p>
        </p:txBody>
      </p:sp>
      <p:pic>
        <p:nvPicPr>
          <p:cNvPr id="1026" name="Picture 2" descr="Man looking at white blank large interactive wall display - mockup image Man using electronic kiosk and looking at white blank large interactive wall display in dark room of modern technology exhibition. Mock up, futuristic, template, education, technology concept interactive wall stock pictures, royalty-free photos &amp; images">
            <a:hlinkClick r:id="rId3"/>
            <a:extLst>
              <a:ext uri="{FF2B5EF4-FFF2-40B4-BE49-F238E27FC236}">
                <a16:creationId xmlns:a16="http://schemas.microsoft.com/office/drawing/2014/main" id="{00B2EAE5-A9F4-45EE-9463-09CC0D17963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7855" r="17855"/>
          <a:stretch>
            <a:fillRect/>
          </a:stretch>
        </p:blipFill>
        <p:spPr bwMode="auto">
          <a:xfrm>
            <a:off x="7030105"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DA7A92A2-0888-4122-9616-F88B5D7DF583}"/>
              </a:ext>
            </a:extLst>
          </p:cNvPr>
          <p:cNvSpPr txBox="1">
            <a:spLocks/>
          </p:cNvSpPr>
          <p:nvPr/>
        </p:nvSpPr>
        <p:spPr>
          <a:xfrm>
            <a:off x="7030104" y="2204595"/>
            <a:ext cx="3691823" cy="6705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watch a touchless interaction example</a:t>
            </a:r>
          </a:p>
        </p:txBody>
      </p:sp>
    </p:spTree>
    <p:extLst>
      <p:ext uri="{BB962C8B-B14F-4D97-AF65-F5344CB8AC3E}">
        <p14:creationId xmlns:p14="http://schemas.microsoft.com/office/powerpoint/2010/main" val="233546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310160"/>
            <a:ext cx="5614877" cy="4517967"/>
          </a:xfrm>
        </p:spPr>
        <p:txBody>
          <a:bodyPr/>
          <a:lstStyle/>
          <a:p>
            <a:pPr>
              <a:buClr>
                <a:schemeClr val="dk1"/>
              </a:buClr>
              <a:buSzPts val="1100"/>
            </a:pPr>
            <a:r>
              <a:rPr lang="en-GB" dirty="0">
                <a:solidFill>
                  <a:schemeClr val="bg1">
                    <a:lumMod val="50000"/>
                  </a:schemeClr>
                </a:solidFill>
              </a:rPr>
              <a:t>Interactive displays are </a:t>
            </a:r>
            <a:r>
              <a:rPr lang="en-GB" b="1" dirty="0">
                <a:solidFill>
                  <a:schemeClr val="bg1">
                    <a:lumMod val="50000"/>
                  </a:schemeClr>
                </a:solidFill>
              </a:rPr>
              <a:t>highly customizable</a:t>
            </a:r>
            <a:endParaRPr lang="en-GB" dirty="0">
              <a:solidFill>
                <a:schemeClr val="bg1">
                  <a:lumMod val="50000"/>
                </a:schemeClr>
              </a:solidFill>
            </a:endParaRPr>
          </a:p>
          <a:p>
            <a:pPr>
              <a:buClr>
                <a:schemeClr val="dk1"/>
              </a:buClr>
              <a:buSzPts val="1100"/>
            </a:pPr>
            <a:endParaRPr lang="en-GB" dirty="0">
              <a:solidFill>
                <a:schemeClr val="bg1">
                  <a:lumMod val="50000"/>
                </a:schemeClr>
              </a:solidFill>
            </a:endParaRPr>
          </a:p>
          <a:p>
            <a:pPr>
              <a:buClr>
                <a:schemeClr val="dk1"/>
              </a:buClr>
              <a:buSzPts val="1100"/>
            </a:pPr>
            <a:r>
              <a:rPr lang="en-GB" dirty="0">
                <a:solidFill>
                  <a:schemeClr val="bg1">
                    <a:lumMod val="50000"/>
                  </a:schemeClr>
                </a:solidFill>
              </a:rPr>
              <a:t>They can be used for:</a:t>
            </a:r>
          </a:p>
          <a:p>
            <a:pPr marL="285750" indent="-285750">
              <a:buClr>
                <a:schemeClr val="dk1"/>
              </a:buClr>
              <a:buSzPts val="1100"/>
              <a:buFont typeface="Arial" panose="020B0604020202020204" pitchFamily="34" charset="0"/>
              <a:buChar char="•"/>
            </a:pPr>
            <a:endParaRPr lang="en-GB" dirty="0">
              <a:solidFill>
                <a:schemeClr val="bg1">
                  <a:lumMod val="50000"/>
                </a:schemeClr>
              </a:solidFill>
            </a:endParaRPr>
          </a:p>
          <a:p>
            <a:pPr marL="285750" indent="-285750">
              <a:buClr>
                <a:schemeClr val="dk1"/>
              </a:buClr>
              <a:buSzPts val="1100"/>
              <a:buFont typeface="Arial" panose="020B0604020202020204" pitchFamily="34" charset="0"/>
              <a:buChar char="•"/>
            </a:pPr>
            <a:r>
              <a:rPr lang="en-GB" dirty="0">
                <a:solidFill>
                  <a:schemeClr val="bg1">
                    <a:lumMod val="50000"/>
                  </a:schemeClr>
                </a:solidFill>
              </a:rPr>
              <a:t>animating objects,</a:t>
            </a:r>
          </a:p>
          <a:p>
            <a:pPr marL="285750" indent="-285750">
              <a:buClr>
                <a:schemeClr val="dk1"/>
              </a:buClr>
              <a:buSzPts val="1100"/>
              <a:buFont typeface="Arial" panose="020B0604020202020204" pitchFamily="34" charset="0"/>
              <a:buChar char="•"/>
            </a:pPr>
            <a:r>
              <a:rPr lang="en-GB" dirty="0">
                <a:solidFill>
                  <a:schemeClr val="bg1">
                    <a:lumMod val="50000"/>
                  </a:schemeClr>
                </a:solidFill>
              </a:rPr>
              <a:t>playing games,</a:t>
            </a:r>
          </a:p>
          <a:p>
            <a:pPr marL="285750" indent="-285750">
              <a:buClr>
                <a:schemeClr val="dk1"/>
              </a:buClr>
              <a:buSzPts val="1100"/>
              <a:buFont typeface="Arial" panose="020B0604020202020204" pitchFamily="34" charset="0"/>
              <a:buChar char="•"/>
            </a:pPr>
            <a:r>
              <a:rPr lang="en-GB" dirty="0">
                <a:solidFill>
                  <a:schemeClr val="bg1">
                    <a:lumMod val="50000"/>
                  </a:schemeClr>
                </a:solidFill>
              </a:rPr>
              <a:t>delivering virtual exhibitions of unavailable exabits,</a:t>
            </a:r>
          </a:p>
          <a:p>
            <a:pPr marL="285750" indent="-285750">
              <a:buClr>
                <a:schemeClr val="dk1"/>
              </a:buClr>
              <a:buSzPts val="1100"/>
              <a:buFont typeface="Arial" panose="020B0604020202020204" pitchFamily="34" charset="0"/>
              <a:buChar char="•"/>
            </a:pPr>
            <a:r>
              <a:rPr lang="en-GB" dirty="0">
                <a:solidFill>
                  <a:schemeClr val="bg1">
                    <a:lumMod val="50000"/>
                  </a:schemeClr>
                </a:solidFill>
              </a:rPr>
              <a:t>displaying interactive maps.</a:t>
            </a:r>
          </a:p>
          <a:p>
            <a:pPr marL="0" lvl="0" indent="0" rtl="0">
              <a:spcBef>
                <a:spcPts val="0"/>
              </a:spcBef>
              <a:spcAft>
                <a:spcPts val="0"/>
              </a:spcAft>
              <a:buClr>
                <a:schemeClr val="dk1"/>
              </a:buClr>
              <a:buSzPts val="1100"/>
              <a:buFont typeface="Arial"/>
              <a:buNone/>
            </a:pPr>
            <a:endParaRPr lang="en-GB" sz="1800" b="1" dirty="0"/>
          </a:p>
          <a:p>
            <a:pPr marL="0" lvl="0" indent="0" algn="just" rtl="0">
              <a:spcBef>
                <a:spcPts val="0"/>
              </a:spcBef>
              <a:spcAft>
                <a:spcPts val="0"/>
              </a:spcAft>
              <a:buClr>
                <a:schemeClr val="dk1"/>
              </a:buClr>
              <a:buSzPts val="1100"/>
              <a:buFont typeface="Arial"/>
              <a:buNone/>
            </a:pPr>
            <a:endParaRPr lang="en-GB" sz="1800" b="1" dirty="0"/>
          </a:p>
        </p:txBody>
      </p:sp>
      <p:pic>
        <p:nvPicPr>
          <p:cNvPr id="12" name="Označba mesta slike 11">
            <a:hlinkClick r:id="rId2"/>
            <a:extLst>
              <a:ext uri="{FF2B5EF4-FFF2-40B4-BE49-F238E27FC236}">
                <a16:creationId xmlns:a16="http://schemas.microsoft.com/office/drawing/2014/main" id="{0CE6B447-9254-481F-8A9F-C0A9107C9BDF}"/>
              </a:ext>
            </a:extLst>
          </p:cNvPr>
          <p:cNvPicPr>
            <a:picLocks noGrp="1" noChangeAspect="1"/>
          </p:cNvPicPr>
          <p:nvPr>
            <p:ph type="pic" sz="quarter" idx="13"/>
          </p:nvPr>
        </p:nvPicPr>
        <p:blipFill rotWithShape="1">
          <a:blip r:embed="rId3"/>
          <a:srcRect l="15961" r="15961"/>
          <a:stretch/>
        </p:blipFill>
        <p:spPr>
          <a:xfrm>
            <a:off x="7030441" y="3028281"/>
            <a:ext cx="3691822" cy="3829719"/>
          </a:xfrm>
        </p:spPr>
      </p:pic>
      <p:sp>
        <p:nvSpPr>
          <p:cNvPr id="7" name="Text Placeholder 4">
            <a:extLst>
              <a:ext uri="{FF2B5EF4-FFF2-40B4-BE49-F238E27FC236}">
                <a16:creationId xmlns:a16="http://schemas.microsoft.com/office/drawing/2014/main" id="{37B83428-A672-45A8-B419-6BE695329E75}"/>
              </a:ext>
            </a:extLst>
          </p:cNvPr>
          <p:cNvSpPr>
            <a:spLocks noGrp="1"/>
          </p:cNvSpPr>
          <p:nvPr>
            <p:ph type="body" sz="quarter" idx="15"/>
          </p:nvPr>
        </p:nvSpPr>
        <p:spPr>
          <a:xfrm>
            <a:off x="481122" y="447033"/>
            <a:ext cx="5742396" cy="631527"/>
          </a:xfrm>
        </p:spPr>
        <p:txBody>
          <a:bodyPr/>
          <a:lstStyle/>
          <a:p>
            <a:pPr marL="0" lvl="0" indent="0" rtl="0">
              <a:lnSpc>
                <a:spcPct val="100000"/>
              </a:lnSpc>
              <a:spcBef>
                <a:spcPts val="0"/>
              </a:spcBef>
              <a:spcAft>
                <a:spcPts val="0"/>
              </a:spcAft>
              <a:buClr>
                <a:srgbClr val="E43794"/>
              </a:buClr>
              <a:buSzPts val="2000"/>
              <a:buNone/>
            </a:pPr>
            <a:r>
              <a:rPr lang="en-US" b="1" dirty="0"/>
              <a:t>Interactive screens and walls</a:t>
            </a:r>
          </a:p>
        </p:txBody>
      </p:sp>
      <p:sp>
        <p:nvSpPr>
          <p:cNvPr id="8" name="Text Placeholder 4">
            <a:extLst>
              <a:ext uri="{FF2B5EF4-FFF2-40B4-BE49-F238E27FC236}">
                <a16:creationId xmlns:a16="http://schemas.microsoft.com/office/drawing/2014/main" id="{20DC3026-B0A9-458A-B160-98FAAA29A52C}"/>
              </a:ext>
            </a:extLst>
          </p:cNvPr>
          <p:cNvSpPr txBox="1">
            <a:spLocks/>
          </p:cNvSpPr>
          <p:nvPr/>
        </p:nvSpPr>
        <p:spPr>
          <a:xfrm>
            <a:off x="7030441" y="2214021"/>
            <a:ext cx="3691823"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an example of object animation</a:t>
            </a:r>
          </a:p>
        </p:txBody>
      </p:sp>
    </p:spTree>
    <p:extLst>
      <p:ext uri="{BB962C8B-B14F-4D97-AF65-F5344CB8AC3E}">
        <p14:creationId xmlns:p14="http://schemas.microsoft.com/office/powerpoint/2010/main" val="1849096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244155"/>
            <a:ext cx="5879863" cy="5650211"/>
          </a:xfrm>
        </p:spPr>
        <p:txBody>
          <a:bodyPr/>
          <a:lstStyle/>
          <a:p>
            <a:pPr>
              <a:buClr>
                <a:schemeClr val="dk1"/>
              </a:buClr>
              <a:buSzPts val="1100"/>
            </a:pPr>
            <a:r>
              <a:rPr lang="en-GB" dirty="0">
                <a:solidFill>
                  <a:schemeClr val="bg1">
                    <a:lumMod val="50000"/>
                  </a:schemeClr>
                </a:solidFill>
              </a:rPr>
              <a:t>Holographic projection is a very powerful immersive tool that can really animate an object and give visitors a much deeper understanding of what they are looking at. </a:t>
            </a:r>
            <a:endParaRPr lang="en-GB" sz="1600" dirty="0">
              <a:solidFill>
                <a:schemeClr val="bg1">
                  <a:lumMod val="50000"/>
                </a:schemeClr>
              </a:solidFill>
            </a:endParaRPr>
          </a:p>
          <a:p>
            <a:pPr marL="0" lvl="0" indent="0" rtl="0">
              <a:spcBef>
                <a:spcPts val="0"/>
              </a:spcBef>
              <a:spcAft>
                <a:spcPts val="0"/>
              </a:spcAft>
              <a:buClr>
                <a:schemeClr val="dk1"/>
              </a:buClr>
              <a:buSzPts val="1100"/>
              <a:buFont typeface="Arial"/>
              <a:buNone/>
            </a:pPr>
            <a:endParaRPr lang="en-GB" sz="1000" dirty="0">
              <a:solidFill>
                <a:schemeClr val="bg1">
                  <a:lumMod val="50000"/>
                </a:schemeClr>
              </a:solidFill>
            </a:endParaRPr>
          </a:p>
          <a:p>
            <a:pPr marL="0" lvl="0" indent="0" rtl="0">
              <a:spcBef>
                <a:spcPts val="0"/>
              </a:spcBef>
              <a:spcAft>
                <a:spcPts val="0"/>
              </a:spcAft>
              <a:buClr>
                <a:schemeClr val="dk1"/>
              </a:buClr>
              <a:buSzPts val="1100"/>
              <a:buFont typeface="Arial"/>
              <a:buNone/>
            </a:pPr>
            <a:r>
              <a:rPr lang="en-GB" dirty="0">
                <a:solidFill>
                  <a:schemeClr val="bg1">
                    <a:lumMod val="50000"/>
                  </a:schemeClr>
                </a:solidFill>
              </a:rPr>
              <a:t>Holograms are </a:t>
            </a:r>
            <a:r>
              <a:rPr lang="en-GB" b="1" dirty="0">
                <a:solidFill>
                  <a:schemeClr val="bg1">
                    <a:lumMod val="50000"/>
                  </a:schemeClr>
                </a:solidFill>
              </a:rPr>
              <a:t>best used in applications where you want to tell a story of an: </a:t>
            </a:r>
          </a:p>
          <a:p>
            <a:pPr marL="0" lvl="0" indent="0" rtl="0">
              <a:spcBef>
                <a:spcPts val="0"/>
              </a:spcBef>
              <a:spcAft>
                <a:spcPts val="0"/>
              </a:spcAft>
              <a:buClr>
                <a:schemeClr val="dk1"/>
              </a:buClr>
              <a:buSzPts val="1100"/>
              <a:buFont typeface="Arial"/>
              <a:buNone/>
            </a:pPr>
            <a:endParaRPr lang="en-GB" sz="1000" b="1"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object</a:t>
            </a:r>
          </a:p>
          <a:p>
            <a:pPr marL="285750" lvl="0" indent="-285750"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building</a:t>
            </a:r>
          </a:p>
          <a:p>
            <a:pPr marL="285750" lvl="0" indent="-285750"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animal - </a:t>
            </a:r>
            <a:r>
              <a:rPr lang="en-GB" dirty="0">
                <a:solidFill>
                  <a:schemeClr val="bg1">
                    <a:lumMod val="50000"/>
                  </a:schemeClr>
                </a:solidFill>
                <a:hlinkClick r:id="rId2"/>
              </a:rPr>
              <a:t>Hologram Circus</a:t>
            </a:r>
            <a:endParaRPr lang="en-GB"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character</a:t>
            </a:r>
          </a:p>
          <a:p>
            <a:pPr marL="285750" lvl="0" indent="-285750" rtl="0">
              <a:spcBef>
                <a:spcPts val="0"/>
              </a:spcBef>
              <a:spcAft>
                <a:spcPts val="0"/>
              </a:spcAft>
              <a:buClr>
                <a:schemeClr val="dk1"/>
              </a:buClr>
              <a:buSzPts val="1100"/>
              <a:buFont typeface="Arial" panose="020B0604020202020204" pitchFamily="34" charset="0"/>
              <a:buChar char="•"/>
            </a:pPr>
            <a:r>
              <a:rPr lang="en-GB" dirty="0">
                <a:solidFill>
                  <a:schemeClr val="bg1">
                    <a:lumMod val="50000"/>
                  </a:schemeClr>
                </a:solidFill>
              </a:rPr>
              <a:t>collection - </a:t>
            </a:r>
            <a:r>
              <a:rPr lang="en-GB" dirty="0">
                <a:solidFill>
                  <a:schemeClr val="bg1">
                    <a:lumMod val="50000"/>
                  </a:schemeClr>
                </a:solidFill>
                <a:hlinkClick r:id="rId3"/>
              </a:rPr>
              <a:t>The DaVinci Museum Hologram</a:t>
            </a:r>
            <a:endParaRPr lang="en-GB"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dirty="0">
              <a:solidFill>
                <a:schemeClr val="bg1">
                  <a:lumMod val="50000"/>
                </a:schemeClr>
              </a:solidFill>
            </a:endParaRPr>
          </a:p>
        </p:txBody>
      </p:sp>
      <p:sp>
        <p:nvSpPr>
          <p:cNvPr id="7" name="Text Placeholder 4">
            <a:extLst>
              <a:ext uri="{FF2B5EF4-FFF2-40B4-BE49-F238E27FC236}">
                <a16:creationId xmlns:a16="http://schemas.microsoft.com/office/drawing/2014/main" id="{BB4EC26A-3E9A-4CBD-861D-C2843ECC0251}"/>
              </a:ext>
            </a:extLst>
          </p:cNvPr>
          <p:cNvSpPr>
            <a:spLocks noGrp="1"/>
          </p:cNvSpPr>
          <p:nvPr>
            <p:ph type="body" sz="quarter" idx="15"/>
          </p:nvPr>
        </p:nvSpPr>
        <p:spPr>
          <a:xfrm>
            <a:off x="481122" y="401126"/>
            <a:ext cx="5614878" cy="631527"/>
          </a:xfrm>
        </p:spPr>
        <p:txBody>
          <a:bodyPr/>
          <a:lstStyle/>
          <a:p>
            <a:pPr marL="0" lvl="0" indent="0" algn="just" rtl="0">
              <a:lnSpc>
                <a:spcPct val="100000"/>
              </a:lnSpc>
              <a:spcBef>
                <a:spcPts val="0"/>
              </a:spcBef>
              <a:spcAft>
                <a:spcPts val="0"/>
              </a:spcAft>
              <a:buClr>
                <a:srgbClr val="E43794"/>
              </a:buClr>
              <a:buSzPts val="2000"/>
              <a:buNone/>
            </a:pPr>
            <a:r>
              <a:rPr lang="en-GB" b="1" dirty="0"/>
              <a:t>Holographic projection</a:t>
            </a:r>
          </a:p>
        </p:txBody>
      </p:sp>
      <p:sp>
        <p:nvSpPr>
          <p:cNvPr id="12" name="Text Placeholder 4">
            <a:extLst>
              <a:ext uri="{FF2B5EF4-FFF2-40B4-BE49-F238E27FC236}">
                <a16:creationId xmlns:a16="http://schemas.microsoft.com/office/drawing/2014/main" id="{93E35B77-6110-478C-B41B-E7BEEE395AA2}"/>
              </a:ext>
            </a:extLst>
          </p:cNvPr>
          <p:cNvSpPr txBox="1">
            <a:spLocks/>
          </p:cNvSpPr>
          <p:nvPr/>
        </p:nvSpPr>
        <p:spPr>
          <a:xfrm>
            <a:off x="7019925" y="2213352"/>
            <a:ext cx="3692526" cy="58640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video with castle holograms</a:t>
            </a:r>
          </a:p>
        </p:txBody>
      </p:sp>
      <p:pic>
        <p:nvPicPr>
          <p:cNvPr id="13" name="Označba mesta slike 8">
            <a:hlinkClick r:id="rId4"/>
            <a:extLst>
              <a:ext uri="{FF2B5EF4-FFF2-40B4-BE49-F238E27FC236}">
                <a16:creationId xmlns:a16="http://schemas.microsoft.com/office/drawing/2014/main" id="{6F52C236-DE7E-4943-B678-D208DD0843D4}"/>
              </a:ext>
            </a:extLst>
          </p:cNvPr>
          <p:cNvPicPr>
            <a:picLocks noGrp="1" noChangeAspect="1"/>
          </p:cNvPicPr>
          <p:nvPr>
            <p:ph type="pic" sz="quarter" idx="13"/>
          </p:nvPr>
        </p:nvPicPr>
        <p:blipFill>
          <a:blip r:embed="rId5"/>
          <a:srcRect l="17855" r="17855"/>
          <a:stretch>
            <a:fillRect/>
          </a:stretch>
        </p:blipFill>
        <p:spPr>
          <a:xfrm>
            <a:off x="7019925" y="3028950"/>
            <a:ext cx="3692525" cy="3829050"/>
          </a:xfrm>
          <a:prstGeom prst="rect">
            <a:avLst/>
          </a:prstGeom>
        </p:spPr>
      </p:pic>
    </p:spTree>
    <p:extLst>
      <p:ext uri="{BB962C8B-B14F-4D97-AF65-F5344CB8AC3E}">
        <p14:creationId xmlns:p14="http://schemas.microsoft.com/office/powerpoint/2010/main" val="22473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259307" y="223705"/>
            <a:ext cx="5614878" cy="631527"/>
          </a:xfrm>
        </p:spPr>
        <p:txBody>
          <a:bodyPr/>
          <a:lstStyle/>
          <a:p>
            <a:pPr marL="0" lvl="0" indent="0" algn="just" rtl="0">
              <a:lnSpc>
                <a:spcPct val="100000"/>
              </a:lnSpc>
              <a:spcBef>
                <a:spcPts val="0"/>
              </a:spcBef>
              <a:spcAft>
                <a:spcPts val="0"/>
              </a:spcAft>
              <a:buClr>
                <a:srgbClr val="E43794"/>
              </a:buClr>
              <a:buSzPts val="2000"/>
              <a:buNone/>
            </a:pPr>
            <a:r>
              <a:rPr lang="en-GB" b="1" dirty="0"/>
              <a:t>Holographic projection</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259307" y="1123491"/>
            <a:ext cx="6346209" cy="5734508"/>
          </a:xfrm>
        </p:spPr>
        <p:txBody>
          <a:bodyPr/>
          <a:lstStyle/>
          <a:p>
            <a:pPr marL="0" lvl="0" indent="0" rtl="0">
              <a:spcBef>
                <a:spcPts val="0"/>
              </a:spcBef>
              <a:spcAft>
                <a:spcPts val="0"/>
              </a:spcAft>
              <a:buClr>
                <a:schemeClr val="dk1"/>
              </a:buClr>
              <a:buSzPts val="1100"/>
              <a:buFont typeface="Arial"/>
              <a:buNone/>
            </a:pPr>
            <a:r>
              <a:rPr lang="en-GB" dirty="0">
                <a:solidFill>
                  <a:schemeClr val="bg1">
                    <a:lumMod val="50000"/>
                  </a:schemeClr>
                </a:solidFill>
              </a:rPr>
              <a:t>Holographic projectors create an </a:t>
            </a:r>
            <a:r>
              <a:rPr lang="en-GB" b="1" dirty="0">
                <a:solidFill>
                  <a:schemeClr val="bg1">
                    <a:lumMod val="50000"/>
                  </a:schemeClr>
                </a:solidFill>
              </a:rPr>
              <a:t>image that has three-dimensional qualities </a:t>
            </a:r>
            <a:r>
              <a:rPr lang="en-GB" dirty="0">
                <a:solidFill>
                  <a:schemeClr val="bg1">
                    <a:lumMod val="50000"/>
                  </a:schemeClr>
                </a:solidFill>
              </a:rPr>
              <a:t>but is still flat. </a:t>
            </a:r>
          </a:p>
          <a:p>
            <a:pPr marL="0" lvl="0" indent="0" rtl="0">
              <a:spcBef>
                <a:spcPts val="0"/>
              </a:spcBef>
              <a:spcAft>
                <a:spcPts val="0"/>
              </a:spcAft>
              <a:buClr>
                <a:schemeClr val="dk1"/>
              </a:buClr>
              <a:buSzPts val="1100"/>
              <a:buFont typeface="Arial"/>
              <a:buNone/>
            </a:pPr>
            <a:r>
              <a:rPr lang="en-GB" dirty="0">
                <a:solidFill>
                  <a:schemeClr val="bg1">
                    <a:lumMod val="50000"/>
                  </a:schemeClr>
                </a:solidFill>
              </a:rPr>
              <a:t>Read more about holography here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dirty="0">
              <a:solidFill>
                <a:schemeClr val="bg1">
                  <a:lumMod val="50000"/>
                </a:schemeClr>
              </a:solidFill>
            </a:endParaRPr>
          </a:p>
          <a:p>
            <a:pPr marL="0" lvl="0" indent="0" rtl="0">
              <a:spcBef>
                <a:spcPts val="0"/>
              </a:spcBef>
              <a:spcAft>
                <a:spcPts val="0"/>
              </a:spcAft>
              <a:buClr>
                <a:schemeClr val="dk1"/>
              </a:buClr>
              <a:buSzPts val="1100"/>
              <a:buFont typeface="Arial"/>
              <a:buNone/>
            </a:pPr>
            <a:endParaRPr lang="en-GB" sz="1000" b="1" dirty="0">
              <a:solidFill>
                <a:schemeClr val="bg1">
                  <a:lumMod val="50000"/>
                </a:schemeClr>
              </a:solidFill>
            </a:endParaRPr>
          </a:p>
          <a:p>
            <a:pPr>
              <a:buClr>
                <a:schemeClr val="dk1"/>
              </a:buClr>
              <a:buSzPts val="1100"/>
            </a:pPr>
            <a:r>
              <a:rPr lang="en-GB" dirty="0">
                <a:solidFill>
                  <a:schemeClr val="bg1">
                    <a:lumMod val="50000"/>
                  </a:schemeClr>
                </a:solidFill>
              </a:rPr>
              <a:t>Many “holograms” currently on the market are still </a:t>
            </a:r>
            <a:r>
              <a:rPr lang="en-GB" b="1" dirty="0">
                <a:solidFill>
                  <a:schemeClr val="bg1">
                    <a:lumMod val="50000"/>
                  </a:schemeClr>
                </a:solidFill>
              </a:rPr>
              <a:t>technically 3D images shown on a 2D surface</a:t>
            </a:r>
            <a:r>
              <a:rPr lang="en-GB" dirty="0">
                <a:solidFill>
                  <a:schemeClr val="bg1">
                    <a:lumMod val="50000"/>
                  </a:schemeClr>
                </a:solidFill>
              </a:rPr>
              <a:t>. </a:t>
            </a:r>
          </a:p>
          <a:p>
            <a:pPr>
              <a:buClr>
                <a:schemeClr val="dk1"/>
              </a:buClr>
              <a:buSzPts val="1100"/>
            </a:pPr>
            <a:endParaRPr lang="en-GB" sz="1000" dirty="0">
              <a:solidFill>
                <a:schemeClr val="bg1">
                  <a:lumMod val="50000"/>
                </a:schemeClr>
              </a:solidFill>
            </a:endParaRPr>
          </a:p>
          <a:p>
            <a:pPr>
              <a:buClr>
                <a:schemeClr val="dk1"/>
              </a:buClr>
              <a:buSzPts val="1100"/>
            </a:pPr>
            <a:r>
              <a:rPr lang="en-GB" dirty="0">
                <a:solidFill>
                  <a:schemeClr val="bg1">
                    <a:lumMod val="50000"/>
                  </a:schemeClr>
                </a:solidFill>
              </a:rPr>
              <a:t>Watch 10 examples of the latest  hologram technologies here: </a:t>
            </a:r>
            <a:r>
              <a:rPr lang="en-GB" dirty="0">
                <a:solidFill>
                  <a:schemeClr val="bg1">
                    <a:lumMod val="50000"/>
                  </a:schemeClr>
                </a:solidFill>
                <a:hlinkClick r:id="rId3"/>
              </a:rPr>
              <a:t>10 Most Advanced Holograms</a:t>
            </a:r>
            <a:endParaRPr lang="en-GB" b="1" dirty="0">
              <a:solidFill>
                <a:schemeClr val="bg1">
                  <a:lumMod val="50000"/>
                </a:schemeClr>
              </a:solidFill>
            </a:endParaRPr>
          </a:p>
          <a:p>
            <a:pPr>
              <a:buClr>
                <a:schemeClr val="dk1"/>
              </a:buClr>
              <a:buSzPts val="1100"/>
            </a:pPr>
            <a:endParaRPr lang="en-GB" sz="1000" dirty="0">
              <a:solidFill>
                <a:schemeClr val="bg1">
                  <a:lumMod val="50000"/>
                </a:schemeClr>
              </a:solidFill>
            </a:endParaRPr>
          </a:p>
          <a:p>
            <a:pPr>
              <a:buClr>
                <a:schemeClr val="dk1"/>
              </a:buClr>
              <a:buSzPts val="1100"/>
            </a:pPr>
            <a:r>
              <a:rPr lang="en-GB" dirty="0">
                <a:solidFill>
                  <a:schemeClr val="bg1">
                    <a:lumMod val="50000"/>
                  </a:schemeClr>
                </a:solidFill>
              </a:rPr>
              <a:t>Watch how to make a basic holographic projector at home - 2D here: </a:t>
            </a:r>
            <a:r>
              <a:rPr lang="en-GB" dirty="0">
                <a:solidFill>
                  <a:schemeClr val="bg1">
                    <a:lumMod val="50000"/>
                  </a:schemeClr>
                </a:solidFill>
                <a:hlinkClick r:id="rId4"/>
              </a:rPr>
              <a:t>Build a 2D Hologram Projector</a:t>
            </a:r>
            <a:endParaRPr lang="en-GB" dirty="0">
              <a:solidFill>
                <a:schemeClr val="bg1">
                  <a:lumMod val="50000"/>
                </a:schemeClr>
              </a:solidFill>
            </a:endParaRPr>
          </a:p>
          <a:p>
            <a:pPr>
              <a:buClr>
                <a:schemeClr val="dk1"/>
              </a:buClr>
              <a:buSzPts val="1100"/>
            </a:pPr>
            <a:r>
              <a:rPr lang="en-GB" dirty="0">
                <a:solidFill>
                  <a:schemeClr val="bg1">
                    <a:lumMod val="50000"/>
                  </a:schemeClr>
                </a:solidFill>
              </a:rPr>
              <a:t>3D here: </a:t>
            </a:r>
            <a:r>
              <a:rPr lang="en-GB" dirty="0">
                <a:solidFill>
                  <a:schemeClr val="bg1">
                    <a:lumMod val="50000"/>
                  </a:schemeClr>
                </a:solidFill>
                <a:hlinkClick r:id="rId5"/>
              </a:rPr>
              <a:t>Make a 3D Holographic Projector With Resin</a:t>
            </a:r>
            <a:r>
              <a:rPr lang="en-GB" dirty="0">
                <a:solidFill>
                  <a:schemeClr val="bg1">
                    <a:lumMod val="50000"/>
                  </a:schemeClr>
                </a:solidFill>
              </a:rPr>
              <a:t> </a:t>
            </a:r>
          </a:p>
          <a:p>
            <a:pPr marL="0" lvl="0" indent="0" algn="just" rtl="0">
              <a:spcBef>
                <a:spcPts val="0"/>
              </a:spcBef>
              <a:spcAft>
                <a:spcPts val="0"/>
              </a:spcAft>
              <a:buClr>
                <a:schemeClr val="dk1"/>
              </a:buClr>
              <a:buSzPts val="1100"/>
              <a:buFont typeface="Arial"/>
              <a:buNone/>
            </a:pPr>
            <a:endParaRPr lang="en-GB" sz="1600" dirty="0">
              <a:solidFill>
                <a:schemeClr val="bg1">
                  <a:lumMod val="50000"/>
                </a:schemeClr>
              </a:solidFill>
            </a:endParaRPr>
          </a:p>
        </p:txBody>
      </p:sp>
      <p:sp>
        <p:nvSpPr>
          <p:cNvPr id="8" name="Text Placeholder 4">
            <a:extLst>
              <a:ext uri="{FF2B5EF4-FFF2-40B4-BE49-F238E27FC236}">
                <a16:creationId xmlns:a16="http://schemas.microsoft.com/office/drawing/2014/main" id="{86B02E96-814A-4BEF-B878-F698EA4C2D49}"/>
              </a:ext>
            </a:extLst>
          </p:cNvPr>
          <p:cNvSpPr txBox="1">
            <a:spLocks/>
          </p:cNvSpPr>
          <p:nvPr/>
        </p:nvSpPr>
        <p:spPr>
          <a:xfrm>
            <a:off x="7020057" y="2232875"/>
            <a:ext cx="3691822"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see video presenting</a:t>
            </a:r>
            <a:r>
              <a:rPr lang="sl-SI" sz="1800" b="0" dirty="0">
                <a:solidFill>
                  <a:srgbClr val="7F7F7F"/>
                </a:solidFill>
                <a:cs typeface="Poppins" pitchFamily="2" charset="77"/>
              </a:rPr>
              <a:t> </a:t>
            </a:r>
            <a:r>
              <a:rPr lang="en-GB" sz="1800" b="0" dirty="0">
                <a:solidFill>
                  <a:srgbClr val="7F7F7F"/>
                </a:solidFill>
                <a:cs typeface="Poppins" pitchFamily="2" charset="77"/>
              </a:rPr>
              <a:t>advanced hologram</a:t>
            </a:r>
          </a:p>
        </p:txBody>
      </p:sp>
      <p:sp>
        <p:nvSpPr>
          <p:cNvPr id="3" name="Označba mesta slike 2">
            <a:extLst>
              <a:ext uri="{FF2B5EF4-FFF2-40B4-BE49-F238E27FC236}">
                <a16:creationId xmlns:a16="http://schemas.microsoft.com/office/drawing/2014/main" id="{C607F70B-589E-496E-80CC-05F1A83375D3}"/>
              </a:ext>
            </a:extLst>
          </p:cNvPr>
          <p:cNvSpPr>
            <a:spLocks noGrp="1"/>
          </p:cNvSpPr>
          <p:nvPr>
            <p:ph type="pic" sz="quarter" idx="13"/>
          </p:nvPr>
        </p:nvSpPr>
        <p:spPr/>
      </p:sp>
      <p:pic>
        <p:nvPicPr>
          <p:cNvPr id="10" name="Označba mesta slike 8">
            <a:hlinkClick r:id="rId6"/>
            <a:extLst>
              <a:ext uri="{FF2B5EF4-FFF2-40B4-BE49-F238E27FC236}">
                <a16:creationId xmlns:a16="http://schemas.microsoft.com/office/drawing/2014/main" id="{DE56E691-4707-435D-B27A-CAA4FE6C9FA9}"/>
              </a:ext>
            </a:extLst>
          </p:cNvPr>
          <p:cNvPicPr>
            <a:picLocks noChangeAspect="1"/>
          </p:cNvPicPr>
          <p:nvPr/>
        </p:nvPicPr>
        <p:blipFill>
          <a:blip r:embed="rId7"/>
          <a:srcRect t="855" b="855"/>
          <a:stretch>
            <a:fillRect/>
          </a:stretch>
        </p:blipFill>
        <p:spPr>
          <a:xfrm>
            <a:off x="7030309" y="3028950"/>
            <a:ext cx="3692525" cy="3829050"/>
          </a:xfrm>
          <a:prstGeom prst="rect">
            <a:avLst/>
          </a:prstGeom>
        </p:spPr>
      </p:pic>
    </p:spTree>
    <p:extLst>
      <p:ext uri="{BB962C8B-B14F-4D97-AF65-F5344CB8AC3E}">
        <p14:creationId xmlns:p14="http://schemas.microsoft.com/office/powerpoint/2010/main" val="369216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5569615" y="1683154"/>
            <a:ext cx="3350570" cy="445340"/>
          </a:xfrm>
        </p:spPr>
        <p:txBody>
          <a:bodyPr/>
          <a:lstStyle/>
          <a:p>
            <a:r>
              <a:rPr lang="en-US" sz="1800" dirty="0"/>
              <a:t>Oliver Wendell Holmes</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398980"/>
            <a:ext cx="6863977" cy="1119578"/>
          </a:xfrm>
        </p:spPr>
        <p:txBody>
          <a:bodyPr/>
          <a:lstStyle/>
          <a:p>
            <a:r>
              <a:rPr lang="en-US" sz="2800" dirty="0"/>
              <a:t>“A mind that is stretched by a new experience can never go back to its old dimensions”.</a:t>
            </a:r>
            <a:endParaRPr lang="sl-SI" sz="2800" dirty="0"/>
          </a:p>
          <a:p>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201155"/>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t>Immersion rooms</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946320"/>
            <a:ext cx="5955188" cy="5601343"/>
          </a:xfrm>
        </p:spPr>
        <p:txBody>
          <a:bodyPr/>
          <a:lstStyle/>
          <a:p>
            <a:pPr marL="0" lvl="0" indent="0" rtl="0">
              <a:spcBef>
                <a:spcPts val="0"/>
              </a:spcBef>
              <a:spcAft>
                <a:spcPts val="0"/>
              </a:spcAft>
              <a:buClr>
                <a:schemeClr val="dk1"/>
              </a:buClr>
              <a:buSzPts val="1100"/>
              <a:buNone/>
            </a:pPr>
            <a:r>
              <a:rPr lang="en-GB" dirty="0"/>
              <a:t>An immersion room</a:t>
            </a:r>
            <a:r>
              <a:rPr lang="en-GB" b="1" dirty="0"/>
              <a:t> is a virtual reality room that is a self-contained space</a:t>
            </a:r>
            <a:r>
              <a:rPr lang="en-GB" dirty="0"/>
              <a:t>, customized with embedded or portable technology that delivers or </a:t>
            </a:r>
            <a:r>
              <a:rPr lang="en-GB" b="1" dirty="0"/>
              <a:t>enhances a highly immersive multimedia experience</a:t>
            </a:r>
            <a:r>
              <a:rPr lang="en-GB" dirty="0"/>
              <a:t>. </a:t>
            </a:r>
          </a:p>
          <a:p>
            <a:pPr marL="0" lvl="0" indent="0" rtl="0">
              <a:spcBef>
                <a:spcPts val="0"/>
              </a:spcBef>
              <a:spcAft>
                <a:spcPts val="0"/>
              </a:spcAft>
              <a:buClr>
                <a:schemeClr val="dk1"/>
              </a:buClr>
              <a:buSzPts val="1100"/>
              <a:buNone/>
            </a:pPr>
            <a:endParaRPr lang="en-GB" dirty="0"/>
          </a:p>
          <a:p>
            <a:pPr marL="0" lvl="0" indent="0" rtl="0">
              <a:spcBef>
                <a:spcPts val="0"/>
              </a:spcBef>
              <a:spcAft>
                <a:spcPts val="0"/>
              </a:spcAft>
              <a:buClr>
                <a:schemeClr val="dk1"/>
              </a:buClr>
              <a:buSzPts val="1100"/>
              <a:buNone/>
            </a:pPr>
            <a:r>
              <a:rPr lang="en-GB" dirty="0"/>
              <a:t>Its goal is to </a:t>
            </a:r>
            <a:r>
              <a:rPr lang="en-GB" b="1" dirty="0"/>
              <a:t>fill the user's visual field, giving the sensation of physical presence. </a:t>
            </a:r>
          </a:p>
          <a:p>
            <a:pPr marL="0" lvl="0" indent="0" rtl="0">
              <a:spcBef>
                <a:spcPts val="0"/>
              </a:spcBef>
              <a:spcAft>
                <a:spcPts val="0"/>
              </a:spcAft>
              <a:buClr>
                <a:schemeClr val="dk1"/>
              </a:buClr>
              <a:buSzPts val="1100"/>
              <a:buNone/>
            </a:pPr>
            <a:r>
              <a:rPr lang="en-GB" b="1" dirty="0"/>
              <a:t>See an example of an immersion room </a:t>
            </a:r>
            <a:r>
              <a:rPr lang="en-GB" b="1" dirty="0">
                <a:hlinkClick r:id="rId2"/>
              </a:rPr>
              <a:t>Immersed in Van Gogh</a:t>
            </a:r>
            <a:endParaRPr lang="en-GB" b="1" dirty="0"/>
          </a:p>
          <a:p>
            <a:pPr marL="0" lvl="0" indent="0" rtl="0">
              <a:spcBef>
                <a:spcPts val="0"/>
              </a:spcBef>
              <a:spcAft>
                <a:spcPts val="0"/>
              </a:spcAft>
              <a:buClr>
                <a:schemeClr val="dk1"/>
              </a:buClr>
              <a:buSzPts val="1100"/>
              <a:buNone/>
            </a:pPr>
            <a:endParaRPr lang="en-GB" b="1" dirty="0"/>
          </a:p>
          <a:p>
            <a:pPr>
              <a:buClr>
                <a:schemeClr val="dk1"/>
              </a:buClr>
              <a:buSzPts val="1100"/>
            </a:pPr>
            <a:r>
              <a:rPr lang="en-GB" dirty="0"/>
              <a:t>It is </a:t>
            </a:r>
            <a:r>
              <a:rPr lang="en-GB" b="1" dirty="0"/>
              <a:t>best used to convey an atmosphere or a feeling through a </a:t>
            </a:r>
            <a:r>
              <a:rPr lang="en-GB" b="1" dirty="0">
                <a:solidFill>
                  <a:schemeClr val="bg1">
                    <a:lumMod val="50000"/>
                  </a:schemeClr>
                </a:solidFill>
              </a:rPr>
              <a:t>group experience</a:t>
            </a:r>
            <a:r>
              <a:rPr lang="en-GB" dirty="0"/>
              <a:t>.</a:t>
            </a:r>
            <a:r>
              <a:rPr lang="en-GB" b="1" dirty="0">
                <a:solidFill>
                  <a:schemeClr val="bg1">
                    <a:lumMod val="50000"/>
                  </a:schemeClr>
                </a:solidFill>
              </a:rPr>
              <a:t> </a:t>
            </a:r>
            <a:r>
              <a:rPr lang="en-GB" dirty="0"/>
              <a:t>Immersion rooms with VR head sets </a:t>
            </a:r>
            <a:r>
              <a:rPr lang="en-GB" b="1" dirty="0">
                <a:solidFill>
                  <a:schemeClr val="bg1">
                    <a:lumMod val="50000"/>
                  </a:schemeClr>
                </a:solidFill>
              </a:rPr>
              <a:t>bring users into the same simulation</a:t>
            </a:r>
            <a:r>
              <a:rPr lang="en-GB" dirty="0"/>
              <a:t>. </a:t>
            </a:r>
            <a:endParaRPr lang="en-GB" sz="1800" b="1" dirty="0"/>
          </a:p>
        </p:txBody>
      </p:sp>
      <p:pic>
        <p:nvPicPr>
          <p:cNvPr id="12" name="Označba mesta slike 11">
            <a:extLst>
              <a:ext uri="{FF2B5EF4-FFF2-40B4-BE49-F238E27FC236}">
                <a16:creationId xmlns:a16="http://schemas.microsoft.com/office/drawing/2014/main" id="{72E46347-B58A-4CFA-AA24-AF82E47F19DE}"/>
              </a:ext>
            </a:extLst>
          </p:cNvPr>
          <p:cNvPicPr>
            <a:picLocks noGrp="1" noChangeAspect="1"/>
          </p:cNvPicPr>
          <p:nvPr>
            <p:ph type="pic" sz="quarter" idx="13"/>
          </p:nvPr>
        </p:nvPicPr>
        <p:blipFill rotWithShape="1">
          <a:blip r:embed="rId3"/>
          <a:srcRect t="16771" b="16771"/>
          <a:stretch/>
        </p:blipFill>
        <p:spPr>
          <a:xfrm>
            <a:off x="7038719" y="3028280"/>
            <a:ext cx="3691822" cy="3829719"/>
          </a:xfrm>
        </p:spPr>
      </p:pic>
    </p:spTree>
    <p:extLst>
      <p:ext uri="{BB962C8B-B14F-4D97-AF65-F5344CB8AC3E}">
        <p14:creationId xmlns:p14="http://schemas.microsoft.com/office/powerpoint/2010/main" val="413788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31</a:t>
            </a:fld>
            <a:endParaRPr lang="en-GB" dirty="0"/>
          </a:p>
        </p:txBody>
      </p:sp>
      <p:sp>
        <p:nvSpPr>
          <p:cNvPr id="4" name="Označba mesta besedila 3"/>
          <p:cNvSpPr>
            <a:spLocks noGrp="1"/>
          </p:cNvSpPr>
          <p:nvPr>
            <p:ph type="body" sz="quarter" idx="19"/>
          </p:nvPr>
        </p:nvSpPr>
        <p:spPr>
          <a:xfrm>
            <a:off x="480581" y="875335"/>
            <a:ext cx="11230838" cy="5685465"/>
          </a:xfrm>
        </p:spPr>
        <p:txBody>
          <a:bodyPr numCol="1"/>
          <a:lstStyle/>
          <a:p>
            <a:pPr algn="l"/>
            <a:r>
              <a:rPr lang="en-GB" dirty="0"/>
              <a:t>These technologies come at different costs, but keep in mind that the </a:t>
            </a:r>
            <a:r>
              <a:rPr lang="en-GB" b="1" dirty="0"/>
              <a:t>hardware is not the only expense </a:t>
            </a:r>
            <a:r>
              <a:rPr lang="en-GB" dirty="0"/>
              <a:t>one should take into account. A </a:t>
            </a:r>
            <a:r>
              <a:rPr lang="en-GB" b="1" dirty="0"/>
              <a:t>major</a:t>
            </a:r>
            <a:r>
              <a:rPr lang="en-GB" dirty="0"/>
              <a:t> </a:t>
            </a:r>
            <a:r>
              <a:rPr lang="en-GB" b="1" dirty="0"/>
              <a:t>part of expenses are teams of professionals that develop the content </a:t>
            </a:r>
            <a:r>
              <a:rPr lang="en-GB" dirty="0"/>
              <a:t>for a chosen medium and maintain the product!</a:t>
            </a:r>
          </a:p>
          <a:p>
            <a:pPr algn="l"/>
            <a:endParaRPr lang="en-GB" dirty="0"/>
          </a:p>
          <a:p>
            <a:pPr algn="l"/>
            <a:r>
              <a:rPr lang="en-GB" dirty="0"/>
              <a:t>Also, </a:t>
            </a:r>
            <a:r>
              <a:rPr lang="en-GB" b="1" dirty="0"/>
              <a:t>the</a:t>
            </a:r>
            <a:r>
              <a:rPr lang="en-GB" dirty="0"/>
              <a:t> </a:t>
            </a:r>
            <a:r>
              <a:rPr lang="en-GB" b="1" dirty="0"/>
              <a:t>content itself</a:t>
            </a:r>
            <a:r>
              <a:rPr lang="en-GB" dirty="0"/>
              <a:t> (different for each specific case) </a:t>
            </a:r>
            <a:r>
              <a:rPr lang="en-GB" b="1" dirty="0"/>
              <a:t>is</a:t>
            </a:r>
            <a:r>
              <a:rPr lang="en-GB" dirty="0"/>
              <a:t> </a:t>
            </a:r>
            <a:r>
              <a:rPr lang="en-GB" b="1" dirty="0"/>
              <a:t>usually what dictates the necessary minimal level of quality </a:t>
            </a:r>
            <a:r>
              <a:rPr lang="en-GB" dirty="0"/>
              <a:t>which has its price.</a:t>
            </a:r>
            <a:r>
              <a:rPr lang="sl-SI" dirty="0"/>
              <a:t> </a:t>
            </a:r>
            <a:r>
              <a:rPr lang="en-GB" dirty="0"/>
              <a:t>Keep in mind that the visitors expect quality at every point of the experience!</a:t>
            </a:r>
          </a:p>
          <a:p>
            <a:pPr algn="l"/>
            <a:endParaRPr lang="en-GB" dirty="0"/>
          </a:p>
          <a:p>
            <a:pPr algn="l"/>
            <a:r>
              <a:rPr lang="en-GB" b="1" dirty="0"/>
              <a:t>What is the take away? </a:t>
            </a:r>
          </a:p>
          <a:p>
            <a:pPr algn="l"/>
            <a:endParaRPr lang="en-GB" sz="1000" b="1" dirty="0"/>
          </a:p>
          <a:p>
            <a:pPr marL="285750" indent="-285750" algn="l">
              <a:buFont typeface="Arial" panose="020B0604020202020204" pitchFamily="34" charset="0"/>
              <a:buChar char="•"/>
            </a:pPr>
            <a:r>
              <a:rPr lang="en-GB" dirty="0"/>
              <a:t>Get acquainted with what the technologies have to offer – research further.</a:t>
            </a:r>
          </a:p>
          <a:p>
            <a:pPr marL="285750" indent="-285750" algn="l">
              <a:buFont typeface="Arial" panose="020B0604020202020204" pitchFamily="34" charset="0"/>
              <a:buChar char="•"/>
            </a:pPr>
            <a:r>
              <a:rPr lang="en-GB" dirty="0"/>
              <a:t>Select the ones that can add an additional dimension to your story – look for case studies that match your project. </a:t>
            </a:r>
          </a:p>
          <a:p>
            <a:pPr marL="285750" indent="-285750" algn="l">
              <a:buFont typeface="Arial" panose="020B0604020202020204" pitchFamily="34" charset="0"/>
              <a:buChar char="•"/>
            </a:pPr>
            <a:r>
              <a:rPr lang="en-GB" dirty="0"/>
              <a:t>Look around for various technology and service providers – check their references. </a:t>
            </a:r>
          </a:p>
          <a:p>
            <a:pPr marL="285750" indent="-285750" algn="l">
              <a:buFont typeface="Arial" panose="020B0604020202020204" pitchFamily="34" charset="0"/>
              <a:buChar char="•"/>
            </a:pPr>
            <a:r>
              <a:rPr lang="en-GB" b="1" dirty="0"/>
              <a:t>Do not hesitate to ask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tech companies and digital experts </a:t>
            </a:r>
            <a:r>
              <a:rPr lang="en-GB" b="1" dirty="0"/>
              <a:t>for advice!</a:t>
            </a:r>
            <a:endParaRPr lang="en-GB" sz="1800" dirty="0">
              <a:highlight>
                <a:srgbClr val="FF0000"/>
              </a:highlight>
            </a:endParaRP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148590" y="67635"/>
            <a:ext cx="10709910"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Choosing affordable technology for your story</a:t>
            </a:r>
          </a:p>
        </p:txBody>
      </p:sp>
    </p:spTree>
    <p:extLst>
      <p:ext uri="{BB962C8B-B14F-4D97-AF65-F5344CB8AC3E}">
        <p14:creationId xmlns:p14="http://schemas.microsoft.com/office/powerpoint/2010/main" val="340734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32</a:t>
            </a:fld>
            <a:endParaRPr lang="en-GB" dirty="0"/>
          </a:p>
        </p:txBody>
      </p:sp>
      <p:sp>
        <p:nvSpPr>
          <p:cNvPr id="4" name="Označba mesta besedila 3"/>
          <p:cNvSpPr>
            <a:spLocks noGrp="1"/>
          </p:cNvSpPr>
          <p:nvPr>
            <p:ph type="body" sz="quarter" idx="19"/>
          </p:nvPr>
        </p:nvSpPr>
        <p:spPr>
          <a:xfrm>
            <a:off x="354156" y="1025929"/>
            <a:ext cx="11260666" cy="5623446"/>
          </a:xfrm>
        </p:spPr>
        <p:txBody>
          <a:bodyPr numCol="1"/>
          <a:lstStyle/>
          <a:p>
            <a:pPr marL="342900" indent="-342900" algn="l">
              <a:buFont typeface="+mj-lt"/>
              <a:buAutoNum type="arabicPeriod"/>
            </a:pPr>
            <a:r>
              <a:rPr lang="en-GB" i="1" dirty="0"/>
              <a:t>Watch the video </a:t>
            </a:r>
            <a:r>
              <a:rPr lang="en-GB" i="1" dirty="0">
                <a:hlinkClick r:id="rId2"/>
              </a:rPr>
              <a:t>Digital Innovation - Slovenia</a:t>
            </a:r>
            <a:endParaRPr lang="en-GB" i="1" dirty="0"/>
          </a:p>
          <a:p>
            <a:pPr marL="342900" indent="-342900" algn="l">
              <a:buFont typeface="+mj-lt"/>
              <a:buAutoNum type="arabicPeriod"/>
            </a:pPr>
            <a:endParaRPr lang="en-GB" i="1" dirty="0"/>
          </a:p>
          <a:p>
            <a:pPr marL="342900" indent="-342900" algn="l">
              <a:buFont typeface="+mj-lt"/>
              <a:buAutoNum type="arabicPeriod"/>
            </a:pPr>
            <a:r>
              <a:rPr lang="en-GB" i="1" dirty="0"/>
              <a:t>Now choose </a:t>
            </a:r>
            <a:r>
              <a:rPr lang="en-GB" b="1" i="1" dirty="0"/>
              <a:t>your favourite cultural heritage site </a:t>
            </a:r>
            <a:r>
              <a:rPr lang="en-GB" i="1" dirty="0"/>
              <a:t>close to you. (It can also be a smaller part of exhibit or an object.)</a:t>
            </a:r>
          </a:p>
          <a:p>
            <a:pPr marL="342900" indent="-342900" algn="l">
              <a:buFont typeface="+mj-lt"/>
              <a:buAutoNum type="arabicPeriod"/>
            </a:pPr>
            <a:endParaRPr lang="en-GB" i="1" dirty="0"/>
          </a:p>
          <a:p>
            <a:pPr marL="342900" indent="-342900" algn="l">
              <a:buFont typeface="+mj-lt"/>
              <a:buAutoNum type="arabicPeriod"/>
            </a:pPr>
            <a:r>
              <a:rPr lang="en-GB" i="1" dirty="0"/>
              <a:t>Which of the new technologies presented could you use to enhance the visitors experience of that site? (You can use more than one.)</a:t>
            </a:r>
          </a:p>
          <a:p>
            <a:pPr marL="342900" indent="-342900" algn="l">
              <a:buFont typeface="+mj-lt"/>
              <a:buAutoNum type="arabicPeriod"/>
            </a:pPr>
            <a:endParaRPr lang="en-GB" i="1" dirty="0"/>
          </a:p>
          <a:p>
            <a:pPr marL="342900" indent="-342900" algn="l">
              <a:buFont typeface="+mj-lt"/>
              <a:buAutoNum type="arabicPeriod"/>
            </a:pPr>
            <a:r>
              <a:rPr lang="en-GB" i="1" dirty="0"/>
              <a:t>Find three providers of this technology in your country (or local area) and experts who can offer you appropriate knowledge and services. Check their references.</a:t>
            </a:r>
          </a:p>
          <a:p>
            <a:pPr marL="342900" indent="-342900" algn="l">
              <a:buFont typeface="+mj-lt"/>
              <a:buAutoNum type="arabicPeriod"/>
            </a:pPr>
            <a:endParaRPr lang="en-GB" i="1" dirty="0"/>
          </a:p>
          <a:p>
            <a:pPr marL="342900" indent="-342900" algn="l">
              <a:buFont typeface="+mj-lt"/>
              <a:buAutoNum type="arabicPeriod"/>
            </a:pPr>
            <a:r>
              <a:rPr lang="en-GB" i="1" dirty="0"/>
              <a:t>Now think of your</a:t>
            </a:r>
            <a:r>
              <a:rPr lang="en-GB" b="1" i="1" dirty="0"/>
              <a:t> least favourite or least interesting </a:t>
            </a:r>
            <a:r>
              <a:rPr lang="en-GB" i="1" dirty="0"/>
              <a:t>cultural heritage site near you. Why is did you choose this site? Which qualities is this site missing? Can you think of a use of any technology presented that could make your least favourite site more interesting to you?</a:t>
            </a:r>
            <a:endParaRPr lang="en-GB" sz="1800" i="1" dirty="0"/>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465666" y="67635"/>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Exercise: Mix and match</a:t>
            </a:r>
          </a:p>
        </p:txBody>
      </p:sp>
    </p:spTree>
    <p:extLst>
      <p:ext uri="{BB962C8B-B14F-4D97-AF65-F5344CB8AC3E}">
        <p14:creationId xmlns:p14="http://schemas.microsoft.com/office/powerpoint/2010/main" val="13150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3"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6000" y="4209187"/>
            <a:ext cx="5258526" cy="2124451"/>
          </a:xfrm>
        </p:spPr>
        <p:txBody>
          <a:bodyPr/>
          <a:lstStyle/>
          <a:p>
            <a:pPr algn="l">
              <a:spcBef>
                <a:spcPts val="0"/>
              </a:spcBef>
            </a:pPr>
            <a:r>
              <a:rPr lang="sl-SI" sz="3600" b="1" dirty="0">
                <a:solidFill>
                  <a:srgbClr val="E43794"/>
                </a:solidFill>
                <a:latin typeface="Avenir"/>
                <a:ea typeface="Avenir"/>
                <a:cs typeface="Avenir"/>
                <a:sym typeface="Avenir"/>
              </a:rPr>
              <a:t>3</a:t>
            </a:r>
            <a:r>
              <a:rPr lang="en-GB" sz="3600" b="1" dirty="0">
                <a:solidFill>
                  <a:srgbClr val="E43794"/>
                </a:solidFill>
                <a:latin typeface="Avenir"/>
                <a:ea typeface="Avenir"/>
                <a:cs typeface="Avenir"/>
                <a:sym typeface="Avenir"/>
              </a:rPr>
              <a:t>. </a:t>
            </a:r>
            <a:r>
              <a:rPr lang="en-GB" sz="3600" dirty="0">
                <a:latin typeface="Avenir"/>
                <a:ea typeface="Avenir"/>
                <a:cs typeface="Avenir"/>
                <a:sym typeface="Avenir"/>
              </a:rPr>
              <a:t>D</a:t>
            </a:r>
            <a:r>
              <a:rPr lang="en-GB" dirty="0">
                <a:solidFill>
                  <a:srgbClr val="E43794"/>
                </a:solidFill>
              </a:rPr>
              <a:t>esigning a valuable cultural immersive experience</a:t>
            </a:r>
          </a:p>
          <a:p>
            <a:pPr algn="l">
              <a:spcBef>
                <a:spcPts val="0"/>
              </a:spcBef>
            </a:pPr>
            <a:endParaRPr lang="en-GB" sz="36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94879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71021" y="291132"/>
            <a:ext cx="12192002" cy="631527"/>
          </a:xfrm>
        </p:spPr>
        <p:txBody>
          <a:bodyPr>
            <a:noAutofit/>
          </a:bodyPr>
          <a:lstStyle/>
          <a:p>
            <a:pPr marL="0" lvl="0" indent="0" rtl="0">
              <a:lnSpc>
                <a:spcPct val="90000"/>
              </a:lnSpc>
              <a:spcBef>
                <a:spcPts val="0"/>
              </a:spcBef>
              <a:spcAft>
                <a:spcPts val="0"/>
              </a:spcAft>
              <a:buClr>
                <a:srgbClr val="E43794"/>
              </a:buClr>
              <a:buSzPts val="4000"/>
              <a:buNone/>
            </a:pPr>
            <a:r>
              <a:rPr lang="en-GB" dirty="0"/>
              <a:t>Steps of the Immersive Experience Design Path</a:t>
            </a:r>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559558" y="902909"/>
            <a:ext cx="11197013" cy="1418202"/>
          </a:xfrm>
        </p:spPr>
        <p:txBody>
          <a:bodyPr/>
          <a:lstStyle/>
          <a:p>
            <a:pPr algn="l"/>
            <a:r>
              <a:rPr lang="en-GB" dirty="0">
                <a:solidFill>
                  <a:schemeClr val="bg1">
                    <a:lumMod val="50000"/>
                  </a:schemeClr>
                </a:solidFill>
              </a:rPr>
              <a:t>We hope you can see that there are a lot of exciting digital tools out there than can transform your organisation and business. But before trying to embed a new technology in your tourist experience, you need to do some basic development work to avoid wasting your investment of time and money. Analyse your business, the uniqueness of your offer and the needs of your target audience first to make the right choice.</a:t>
            </a:r>
          </a:p>
          <a:p>
            <a:endParaRPr lang="en-GB" dirty="0">
              <a:solidFill>
                <a:srgbClr val="E43794"/>
              </a:solidFill>
            </a:endParaRPr>
          </a:p>
        </p:txBody>
      </p:sp>
      <p:sp>
        <p:nvSpPr>
          <p:cNvPr id="20" name="Google Shape;599;p58">
            <a:extLst>
              <a:ext uri="{FF2B5EF4-FFF2-40B4-BE49-F238E27FC236}">
                <a16:creationId xmlns:a16="http://schemas.microsoft.com/office/drawing/2014/main" id="{2E0357C3-B7C6-43B8-83BB-D9BD49E4F7EA}"/>
              </a:ext>
            </a:extLst>
          </p:cNvPr>
          <p:cNvSpPr/>
          <p:nvPr/>
        </p:nvSpPr>
        <p:spPr>
          <a:xfrm>
            <a:off x="1" y="2866160"/>
            <a:ext cx="12191999" cy="4008233"/>
          </a:xfrm>
          <a:prstGeom prst="rect">
            <a:avLst/>
          </a:prstGeom>
          <a:solidFill>
            <a:srgbClr val="E437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a:xfrm>
            <a:off x="7722020" y="6568146"/>
            <a:ext cx="4301302" cy="229565"/>
          </a:xfrm>
        </p:spPr>
        <p:txBody>
          <a:bodyPr/>
          <a:lstStyle/>
          <a:p>
            <a:fld id="{9C527BFA-2C0E-4CEC-B6A5-913A56FEF4B4}" type="slidenum">
              <a:rPr lang="fr-CA" smtClean="0">
                <a:solidFill>
                  <a:schemeClr val="bg1"/>
                </a:solidFill>
              </a:rPr>
              <a:pPr/>
              <a:t>34</a:t>
            </a:fld>
            <a:endParaRPr lang="fr-CA" dirty="0">
              <a:solidFill>
                <a:schemeClr val="bg1"/>
              </a:solidFill>
            </a:endParaRPr>
          </a:p>
        </p:txBody>
      </p:sp>
      <p:pic>
        <p:nvPicPr>
          <p:cNvPr id="23" name="Google Shape;602;p58" descr="Logo&#10;&#10;Description automatically generated">
            <a:extLst>
              <a:ext uri="{FF2B5EF4-FFF2-40B4-BE49-F238E27FC236}">
                <a16:creationId xmlns:a16="http://schemas.microsoft.com/office/drawing/2014/main" id="{F50B3EB9-867B-400B-BF32-396A86BDA0B2}"/>
              </a:ext>
            </a:extLst>
          </p:cNvPr>
          <p:cNvPicPr preferRelativeResize="0"/>
          <p:nvPr/>
        </p:nvPicPr>
        <p:blipFill rotWithShape="1">
          <a:blip r:embed="rId3">
            <a:alphaModFix/>
          </a:blip>
          <a:srcRect/>
          <a:stretch/>
        </p:blipFill>
        <p:spPr>
          <a:xfrm>
            <a:off x="9979537" y="5885082"/>
            <a:ext cx="1777034" cy="989311"/>
          </a:xfrm>
          <a:prstGeom prst="rect">
            <a:avLst/>
          </a:prstGeom>
          <a:noFill/>
          <a:ln>
            <a:noFill/>
          </a:ln>
        </p:spPr>
      </p:pic>
      <p:pic>
        <p:nvPicPr>
          <p:cNvPr id="21" name="Google Shape;600;p58">
            <a:extLst>
              <a:ext uri="{FF2B5EF4-FFF2-40B4-BE49-F238E27FC236}">
                <a16:creationId xmlns:a16="http://schemas.microsoft.com/office/drawing/2014/main" id="{64A4FF34-932A-4E43-A6CF-6DE17085229B}"/>
              </a:ext>
            </a:extLst>
          </p:cNvPr>
          <p:cNvPicPr preferRelativeResize="0"/>
          <p:nvPr/>
        </p:nvPicPr>
        <p:blipFill rotWithShape="1">
          <a:blip r:embed="rId4">
            <a:alphaModFix/>
          </a:blip>
          <a:srcRect t="12280"/>
          <a:stretch/>
        </p:blipFill>
        <p:spPr>
          <a:xfrm>
            <a:off x="1990805" y="3352323"/>
            <a:ext cx="8210390" cy="3092762"/>
          </a:xfrm>
          <a:prstGeom prst="rect">
            <a:avLst/>
          </a:prstGeom>
          <a:noFill/>
          <a:ln>
            <a:noFill/>
          </a:ln>
        </p:spPr>
      </p:pic>
      <p:sp>
        <p:nvSpPr>
          <p:cNvPr id="22" name="Google Shape;601;p58">
            <a:extLst>
              <a:ext uri="{FF2B5EF4-FFF2-40B4-BE49-F238E27FC236}">
                <a16:creationId xmlns:a16="http://schemas.microsoft.com/office/drawing/2014/main" id="{43D49566-D749-4F65-8E20-B24962BBF1E6}"/>
              </a:ext>
            </a:extLst>
          </p:cNvPr>
          <p:cNvSpPr/>
          <p:nvPr/>
        </p:nvSpPr>
        <p:spPr>
          <a:xfrm>
            <a:off x="1804884" y="3127172"/>
            <a:ext cx="8582233" cy="3549797"/>
          </a:xfrm>
          <a:prstGeom prst="rect">
            <a:avLst/>
          </a:prstGeom>
          <a:noFill/>
          <a:ln w="38100" cap="flat" cmpd="sng">
            <a:solidFill>
              <a:srgbClr val="FBE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 name="Google Shape;603;p58">
            <a:extLst>
              <a:ext uri="{FF2B5EF4-FFF2-40B4-BE49-F238E27FC236}">
                <a16:creationId xmlns:a16="http://schemas.microsoft.com/office/drawing/2014/main" id="{617B9452-B78A-4364-9D54-B21759FA22BF}"/>
              </a:ext>
            </a:extLst>
          </p:cNvPr>
          <p:cNvSpPr txBox="1"/>
          <p:nvPr/>
        </p:nvSpPr>
        <p:spPr>
          <a:xfrm>
            <a:off x="1896215" y="6382648"/>
            <a:ext cx="260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lt1"/>
                </a:solidFill>
                <a:latin typeface="Calibri"/>
                <a:ea typeface="Calibri"/>
                <a:cs typeface="Calibri"/>
                <a:sym typeface="Calibri"/>
              </a:rPr>
              <a:t>Image credits: Dianne Dredge on </a:t>
            </a:r>
            <a:r>
              <a:rPr lang="en-US" sz="9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Medium</a:t>
            </a:r>
            <a:r>
              <a:rPr lang="en-US" sz="900" dirty="0">
                <a:solidFill>
                  <a:schemeClr val="lt1"/>
                </a:solidFill>
                <a:latin typeface="Calibri"/>
                <a:ea typeface="Calibri"/>
                <a:cs typeface="Calibri"/>
                <a:sym typeface="Calibri"/>
              </a:rPr>
              <a:t> </a:t>
            </a:r>
            <a:endParaRPr sz="9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422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6"/>
            <a:ext cx="4301302" cy="229565"/>
          </a:xfrm>
        </p:spPr>
        <p:txBody>
          <a:bodyPr/>
          <a:lstStyle/>
          <a:p>
            <a:fld id="{9C527BFA-2C0E-4CEC-B6A5-913A56FEF4B4}" type="slidenum">
              <a:rPr lang="fr-CA" smtClean="0"/>
              <a:pPr/>
              <a:t>35</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02576" y="67629"/>
            <a:ext cx="11260668" cy="694067"/>
          </a:xfrm>
        </p:spPr>
        <p:txBody>
          <a:bodyPr>
            <a:no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The Design Path</a:t>
            </a:r>
            <a:endParaRPr lang="sl-SI" dirty="0">
              <a:solidFill>
                <a:schemeClr val="bg1"/>
              </a:solidFill>
            </a:endParaRPr>
          </a:p>
          <a:p>
            <a:pPr marL="285750" indent="-285750">
              <a:lnSpc>
                <a:spcPct val="115000"/>
              </a:lnSpc>
              <a:spcBef>
                <a:spcPts val="0"/>
              </a:spcBef>
              <a:buClr>
                <a:schemeClr val="dk1"/>
              </a:buClr>
              <a:buSzPts val="1100"/>
              <a:buFont typeface="Arial" panose="020B0604020202020204" pitchFamily="34" charset="0"/>
              <a:buChar char="•"/>
            </a:pPr>
            <a:endParaRPr lang="sl-SI" sz="1600" dirty="0">
              <a:solidFill>
                <a:srgbClr val="7F7F7F"/>
              </a:solidFill>
              <a:highlight>
                <a:schemeClr val="lt1"/>
              </a:highlight>
              <a:cs typeface="Poppins" pitchFamily="2" charset="77"/>
            </a:endParaRPr>
          </a:p>
          <a:p>
            <a:pPr>
              <a:lnSpc>
                <a:spcPct val="115000"/>
              </a:lnSpc>
              <a:spcBef>
                <a:spcPts val="0"/>
              </a:spcBef>
              <a:buClr>
                <a:schemeClr val="dk1"/>
              </a:buClr>
              <a:buSzPts val="1100"/>
            </a:pPr>
            <a:endParaRPr lang="en-GB" sz="1600" dirty="0">
              <a:solidFill>
                <a:srgbClr val="7F7F7F"/>
              </a:solidFill>
              <a:highlight>
                <a:schemeClr val="lt1"/>
              </a:highlight>
              <a:latin typeface="Avenir" panose="02000503020000020003" pitchFamily="2" charset="0"/>
              <a:cs typeface="Poppins" pitchFamily="2" charset="77"/>
            </a:endParaRPr>
          </a:p>
          <a:p>
            <a:pPr marL="0" lvl="0" indent="0" rtl="0">
              <a:lnSpc>
                <a:spcPct val="90000"/>
              </a:lnSpc>
              <a:spcBef>
                <a:spcPts val="0"/>
              </a:spcBef>
              <a:spcAft>
                <a:spcPts val="0"/>
              </a:spcAft>
              <a:buClr>
                <a:srgbClr val="E43794"/>
              </a:buClr>
              <a:buSzPts val="4000"/>
              <a:buNone/>
            </a:pPr>
            <a:endParaRPr lang="sl-SI" sz="1050" dirty="0">
              <a:solidFill>
                <a:srgbClr val="7F7F7F"/>
              </a:solidFill>
              <a:highlight>
                <a:schemeClr val="lt1"/>
              </a:highlight>
              <a:latin typeface="Avenir" panose="02000503020000020003" pitchFamily="2" charset="0"/>
              <a:cs typeface="Poppins" pitchFamily="2" charset="77"/>
            </a:endParaRPr>
          </a:p>
          <a:p>
            <a:pPr marL="0" lvl="0" indent="0" algn="ctr" rtl="0">
              <a:lnSpc>
                <a:spcPct val="90000"/>
              </a:lnSpc>
              <a:spcBef>
                <a:spcPts val="0"/>
              </a:spcBef>
              <a:spcAft>
                <a:spcPts val="0"/>
              </a:spcAft>
              <a:buClr>
                <a:srgbClr val="E43794"/>
              </a:buClr>
              <a:buSzPts val="4000"/>
              <a:buNone/>
            </a:pPr>
            <a:endParaRPr lang="sl-SI" sz="1050" dirty="0"/>
          </a:p>
          <a:p>
            <a:pPr marL="0" lvl="0" indent="0" algn="ctr" rtl="0">
              <a:lnSpc>
                <a:spcPct val="90000"/>
              </a:lnSpc>
              <a:spcBef>
                <a:spcPts val="0"/>
              </a:spcBef>
              <a:spcAft>
                <a:spcPts val="0"/>
              </a:spcAft>
              <a:buClr>
                <a:srgbClr val="E43794"/>
              </a:buClr>
              <a:buSzPts val="4000"/>
              <a:buNone/>
            </a:pPr>
            <a:endParaRPr lang="en-US" sz="105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36884" y="948085"/>
            <a:ext cx="11550316" cy="5659403"/>
          </a:xfrm>
        </p:spPr>
        <p:txBody>
          <a:bodyPr numCol="2"/>
          <a:lstStyle/>
          <a:p>
            <a:pPr lvl="0" algn="l" rtl="0">
              <a:lnSpc>
                <a:spcPct val="115000"/>
              </a:lnSpc>
              <a:spcBef>
                <a:spcPts val="0"/>
              </a:spcBef>
              <a:spcAft>
                <a:spcPts val="0"/>
              </a:spcAft>
              <a:buClr>
                <a:schemeClr val="dk1"/>
              </a:buClr>
              <a:buSzPts val="1100"/>
            </a:pPr>
            <a:r>
              <a:rPr lang="en-GB" b="1" dirty="0">
                <a:solidFill>
                  <a:srgbClr val="7F7F7F"/>
                </a:solidFill>
                <a:highlight>
                  <a:schemeClr val="lt1"/>
                </a:highlight>
              </a:rPr>
              <a:t>Consider the needs of your heritage organization.</a:t>
            </a:r>
            <a:br>
              <a:rPr lang="en-GB" dirty="0">
                <a:solidFill>
                  <a:srgbClr val="7F7F7F"/>
                </a:solidFill>
                <a:highlight>
                  <a:schemeClr val="lt1"/>
                </a:highlight>
              </a:rPr>
            </a:br>
            <a:r>
              <a:rPr lang="en-GB" dirty="0">
                <a:solidFill>
                  <a:srgbClr val="7F7F7F"/>
                </a:solidFill>
                <a:highlight>
                  <a:schemeClr val="lt1"/>
                </a:highlight>
              </a:rPr>
              <a:t>“Experience Design”, offers you a strategic approach that allows you to </a:t>
            </a:r>
            <a:r>
              <a:rPr lang="en-GB" b="1" dirty="0">
                <a:solidFill>
                  <a:srgbClr val="7F7F7F"/>
                </a:solidFill>
                <a:highlight>
                  <a:schemeClr val="lt1"/>
                </a:highlight>
              </a:rPr>
              <a:t>improve the competitiveness </a:t>
            </a:r>
            <a:r>
              <a:rPr lang="en-GB" dirty="0">
                <a:solidFill>
                  <a:srgbClr val="7F7F7F"/>
                </a:solidFill>
                <a:highlight>
                  <a:schemeClr val="lt1"/>
                </a:highlight>
              </a:rPr>
              <a:t>of the tourist offer of your destination.</a:t>
            </a:r>
            <a:br>
              <a:rPr lang="en-GB" dirty="0">
                <a:solidFill>
                  <a:srgbClr val="7F7F7F"/>
                </a:solidFill>
                <a:highlight>
                  <a:schemeClr val="lt1"/>
                </a:highlight>
              </a:rPr>
            </a:br>
            <a:endParaRPr lang="en-GB" dirty="0">
              <a:solidFill>
                <a:srgbClr val="7F7F7F"/>
              </a:solidFill>
              <a:highlight>
                <a:schemeClr val="lt1"/>
              </a:highlight>
            </a:endParaRPr>
          </a:p>
          <a:p>
            <a:pPr lvl="0" algn="l" rtl="0">
              <a:lnSpc>
                <a:spcPct val="115000"/>
              </a:lnSpc>
              <a:spcBef>
                <a:spcPts val="0"/>
              </a:spcBef>
              <a:spcAft>
                <a:spcPts val="0"/>
              </a:spcAft>
              <a:buClr>
                <a:schemeClr val="dk1"/>
              </a:buClr>
              <a:buSzPts val="1100"/>
            </a:pPr>
            <a:r>
              <a:rPr lang="en-GB" b="1" dirty="0">
                <a:solidFill>
                  <a:srgbClr val="7F7F7F"/>
                </a:solidFill>
                <a:highlight>
                  <a:schemeClr val="lt1"/>
                </a:highlight>
              </a:rPr>
              <a:t>Consider the ever-changing needs of travellers. </a:t>
            </a:r>
            <a:br>
              <a:rPr lang="en-GB" dirty="0">
                <a:highlight>
                  <a:schemeClr val="lt1"/>
                </a:highlight>
              </a:rPr>
            </a:br>
            <a:r>
              <a:rPr lang="en-GB" dirty="0">
                <a:solidFill>
                  <a:srgbClr val="7F7F7F"/>
                </a:solidFill>
                <a:highlight>
                  <a:schemeClr val="lt1"/>
                </a:highlight>
              </a:rPr>
              <a:t>The fundamental demand of good  Experience Design is that it is </a:t>
            </a:r>
            <a:r>
              <a:rPr lang="en-GB" i="1" dirty="0">
                <a:solidFill>
                  <a:srgbClr val="7F7F7F"/>
                </a:solidFill>
                <a:highlight>
                  <a:schemeClr val="lt1"/>
                </a:highlight>
              </a:rPr>
              <a:t>"</a:t>
            </a:r>
            <a:r>
              <a:rPr lang="en-GB" b="1" dirty="0">
                <a:solidFill>
                  <a:srgbClr val="7F7F7F"/>
                </a:solidFill>
                <a:highlight>
                  <a:schemeClr val="lt1"/>
                </a:highlight>
              </a:rPr>
              <a:t>user centred</a:t>
            </a:r>
            <a:r>
              <a:rPr lang="en-GB" i="1" dirty="0">
                <a:solidFill>
                  <a:srgbClr val="7F7F7F"/>
                </a:solidFill>
                <a:highlight>
                  <a:schemeClr val="lt1"/>
                </a:highlight>
              </a:rPr>
              <a:t>"</a:t>
            </a:r>
            <a:r>
              <a:rPr lang="en-GB" dirty="0">
                <a:solidFill>
                  <a:srgbClr val="7F7F7F"/>
                </a:solidFill>
                <a:highlight>
                  <a:schemeClr val="lt1"/>
                </a:highlight>
              </a:rPr>
              <a:t>, that it always puts the final user at the centre of the entire design process. </a:t>
            </a:r>
          </a:p>
          <a:p>
            <a:pPr lvl="0" algn="l" rtl="0">
              <a:lnSpc>
                <a:spcPct val="115000"/>
              </a:lnSpc>
              <a:spcBef>
                <a:spcPts val="0"/>
              </a:spcBef>
              <a:spcAft>
                <a:spcPts val="0"/>
              </a:spcAft>
              <a:buClr>
                <a:schemeClr val="dk1"/>
              </a:buClr>
              <a:buSzPts val="1100"/>
            </a:pPr>
            <a:r>
              <a:rPr lang="en-GB" dirty="0">
                <a:solidFill>
                  <a:srgbClr val="7F7F7F"/>
                </a:solidFill>
                <a:highlight>
                  <a:schemeClr val="lt1"/>
                </a:highlight>
              </a:rPr>
              <a:t>(</a:t>
            </a:r>
            <a:r>
              <a:rPr lang="en-GB" i="1" dirty="0">
                <a:solidFill>
                  <a:srgbClr val="7F7F7F"/>
                </a:solidFill>
                <a:highlight>
                  <a:schemeClr val="lt1"/>
                </a:highlight>
              </a:rPr>
              <a:t>learn more about categories of cultural visitors</a:t>
            </a:r>
            <a:r>
              <a:rPr lang="en-GB" i="1" dirty="0">
                <a:highlight>
                  <a:schemeClr val="lt1"/>
                </a:highlight>
              </a:rPr>
              <a:t> in </a:t>
            </a:r>
            <a:r>
              <a:rPr lang="en-GB" i="1" dirty="0"/>
              <a:t>module 4 and about developing and marketing immersive tourism in module 5</a:t>
            </a:r>
            <a:r>
              <a:rPr lang="en-GB" i="1" dirty="0">
                <a:solidFill>
                  <a:srgbClr val="7F7F7F"/>
                </a:solidFill>
              </a:rPr>
              <a:t>)</a:t>
            </a:r>
          </a:p>
          <a:p>
            <a:pPr marL="0" lvl="0" indent="0" algn="l" rtl="0">
              <a:lnSpc>
                <a:spcPct val="115000"/>
              </a:lnSpc>
              <a:spcBef>
                <a:spcPts val="0"/>
              </a:spcBef>
              <a:spcAft>
                <a:spcPts val="0"/>
              </a:spcAft>
              <a:buClr>
                <a:schemeClr val="dk1"/>
              </a:buClr>
              <a:buSzPts val="1100"/>
              <a:buFont typeface="Arial"/>
              <a:buNone/>
            </a:pPr>
            <a:endParaRPr lang="en-GB" dirty="0">
              <a:solidFill>
                <a:srgbClr val="7F7F7F"/>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2056" name="Picture 8" descr="Chess Piece">
            <a:hlinkClick r:id="rId3"/>
            <a:extLst>
              <a:ext uri="{FF2B5EF4-FFF2-40B4-BE49-F238E27FC236}">
                <a16:creationId xmlns:a16="http://schemas.microsoft.com/office/drawing/2014/main" id="{B92D8766-265C-4EBC-B34E-5FFC4D0C4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1" t="625" r="387" b="5837"/>
          <a:stretch/>
        </p:blipFill>
        <p:spPr bwMode="auto">
          <a:xfrm>
            <a:off x="6378648" y="3398520"/>
            <a:ext cx="5193592" cy="304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0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6"/>
            <a:ext cx="4301302" cy="229565"/>
          </a:xfrm>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4" y="67629"/>
            <a:ext cx="11260668" cy="631527"/>
          </a:xfrm>
        </p:spPr>
        <p:txBody>
          <a:bodyPr>
            <a:noAutofit/>
          </a:bodyPr>
          <a:lstStyle/>
          <a:p>
            <a:pPr marL="0" lvl="0" indent="0" algn="ctr" rtl="0">
              <a:lnSpc>
                <a:spcPct val="90000"/>
              </a:lnSpc>
              <a:spcBef>
                <a:spcPts val="0"/>
              </a:spcBef>
              <a:spcAft>
                <a:spcPts val="0"/>
              </a:spcAft>
              <a:buClr>
                <a:srgbClr val="E43794"/>
              </a:buClr>
              <a:buSzPts val="4000"/>
              <a:buNone/>
            </a:pPr>
            <a:r>
              <a:rPr lang="en-US" dirty="0">
                <a:solidFill>
                  <a:schemeClr val="bg1"/>
                </a:solidFill>
              </a:rPr>
              <a:t>Cultural Immersive</a:t>
            </a:r>
            <a:r>
              <a:rPr lang="sl-SI" dirty="0">
                <a:solidFill>
                  <a:schemeClr val="bg1"/>
                </a:solidFill>
              </a:rPr>
              <a:t> </a:t>
            </a:r>
            <a:r>
              <a:rPr lang="en-US" dirty="0">
                <a:solidFill>
                  <a:schemeClr val="bg1"/>
                </a:solidFill>
              </a:rPr>
              <a:t>Experience Design</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9822" y="878957"/>
            <a:ext cx="11658014" cy="5867872"/>
          </a:xfrm>
        </p:spPr>
        <p:txBody>
          <a:bodyPr numCol="2"/>
          <a:lstStyle/>
          <a:p>
            <a:pPr marL="0" lvl="0" indent="0" algn="l" rtl="0">
              <a:lnSpc>
                <a:spcPct val="115000"/>
              </a:lnSpc>
              <a:spcBef>
                <a:spcPts val="1100"/>
              </a:spcBef>
              <a:spcAft>
                <a:spcPts val="1100"/>
              </a:spcAft>
              <a:buClr>
                <a:schemeClr val="dk1"/>
              </a:buClr>
              <a:buSzPts val="1100"/>
              <a:buFont typeface="Arial"/>
              <a:buNone/>
            </a:pPr>
            <a:r>
              <a:rPr lang="en-GB" dirty="0">
                <a:solidFill>
                  <a:srgbClr val="E43794"/>
                </a:solidFill>
                <a:highlight>
                  <a:schemeClr val="lt1"/>
                </a:highlight>
              </a:rPr>
              <a:t>PROBLEMS</a:t>
            </a:r>
            <a:br>
              <a:rPr lang="en-GB" dirty="0">
                <a:solidFill>
                  <a:srgbClr val="7F7F7F"/>
                </a:solidFill>
                <a:highlight>
                  <a:schemeClr val="lt1"/>
                </a:highlight>
              </a:rPr>
            </a:br>
            <a:r>
              <a:rPr lang="en-GB" dirty="0">
                <a:solidFill>
                  <a:srgbClr val="7F7F7F"/>
                </a:solidFill>
                <a:highlight>
                  <a:schemeClr val="lt1"/>
                </a:highlight>
              </a:rPr>
              <a:t>The starting point is an </a:t>
            </a:r>
            <a:r>
              <a:rPr lang="en-GB" b="1" dirty="0">
                <a:solidFill>
                  <a:srgbClr val="7F7F7F"/>
                </a:solidFill>
                <a:highlight>
                  <a:schemeClr val="lt1"/>
                </a:highlight>
              </a:rPr>
              <a:t>analysis</a:t>
            </a:r>
            <a:r>
              <a:rPr lang="en-GB" dirty="0">
                <a:solidFill>
                  <a:srgbClr val="7F7F7F"/>
                </a:solidFill>
                <a:highlight>
                  <a:schemeClr val="lt1"/>
                </a:highlight>
              </a:rPr>
              <a:t> of one or more problems or </a:t>
            </a:r>
            <a:r>
              <a:rPr lang="en-GB" dirty="0">
                <a:highlight>
                  <a:schemeClr val="lt1"/>
                </a:highlight>
              </a:rPr>
              <a:t>needs </a:t>
            </a:r>
            <a:r>
              <a:rPr lang="en-GB" dirty="0">
                <a:solidFill>
                  <a:srgbClr val="7F7F7F"/>
                </a:solidFill>
                <a:highlight>
                  <a:schemeClr val="lt1"/>
                </a:highlight>
              </a:rPr>
              <a:t>your visitor experiences.</a:t>
            </a:r>
            <a:r>
              <a:rPr lang="en-GB" dirty="0">
                <a:highlight>
                  <a:schemeClr val="lt1"/>
                </a:highlight>
              </a:rPr>
              <a:t> </a:t>
            </a:r>
          </a:p>
          <a:p>
            <a:pPr marL="0" lvl="0" indent="0" algn="l" rtl="0">
              <a:lnSpc>
                <a:spcPct val="115000"/>
              </a:lnSpc>
              <a:spcBef>
                <a:spcPts val="1100"/>
              </a:spcBef>
              <a:spcAft>
                <a:spcPts val="1100"/>
              </a:spcAft>
              <a:buClr>
                <a:schemeClr val="dk1"/>
              </a:buClr>
              <a:buSzPts val="1100"/>
              <a:buFont typeface="Arial"/>
              <a:buNone/>
            </a:pPr>
            <a:r>
              <a:rPr lang="en-GB" dirty="0">
                <a:solidFill>
                  <a:srgbClr val="E43794"/>
                </a:solidFill>
                <a:highlight>
                  <a:schemeClr val="lt1"/>
                </a:highlight>
              </a:rPr>
              <a:t>TRAVEL MOTIVATION</a:t>
            </a:r>
            <a:br>
              <a:rPr lang="en-GB" b="0" dirty="0">
                <a:solidFill>
                  <a:srgbClr val="7F7F7F"/>
                </a:solidFill>
                <a:highlight>
                  <a:schemeClr val="lt1"/>
                </a:highlight>
              </a:rPr>
            </a:br>
            <a:r>
              <a:rPr lang="en-GB" dirty="0">
                <a:solidFill>
                  <a:srgbClr val="7F7F7F"/>
                </a:solidFill>
                <a:highlight>
                  <a:schemeClr val="lt1"/>
                </a:highlight>
              </a:rPr>
              <a:t>Understand what drives travellers' choices by  conducting surveys and analysing travel data, both online and offline</a:t>
            </a:r>
            <a:r>
              <a:rPr lang="en-GB" b="0" dirty="0">
                <a:solidFill>
                  <a:srgbClr val="7F7F7F"/>
                </a:solidFill>
                <a:highlight>
                  <a:schemeClr val="lt1"/>
                </a:highlight>
              </a:rPr>
              <a:t>. </a:t>
            </a:r>
            <a:r>
              <a:rPr lang="en-GB" b="0" i="1" dirty="0">
                <a:solidFill>
                  <a:srgbClr val="7F7F7F"/>
                </a:solidFill>
                <a:highlight>
                  <a:schemeClr val="lt1"/>
                </a:highlight>
              </a:rPr>
              <a:t>Ask yourself why do visitors choose your site and why do they prefer your destination over all the others available?</a:t>
            </a:r>
          </a:p>
          <a:p>
            <a:pPr marL="0" lvl="0" indent="0" algn="l" rtl="0">
              <a:lnSpc>
                <a:spcPct val="115000"/>
              </a:lnSpc>
              <a:spcBef>
                <a:spcPts val="1100"/>
              </a:spcBef>
              <a:spcAft>
                <a:spcPts val="1100"/>
              </a:spcAft>
              <a:buClr>
                <a:schemeClr val="dk1"/>
              </a:buClr>
              <a:buSzPts val="1100"/>
              <a:buFont typeface="Arial"/>
              <a:buNone/>
            </a:pPr>
            <a:r>
              <a:rPr lang="en-GB" dirty="0">
                <a:highlight>
                  <a:schemeClr val="lt1"/>
                </a:highlight>
              </a:rPr>
              <a:t>(</a:t>
            </a:r>
            <a:r>
              <a:rPr lang="en-GB" i="1" dirty="0">
                <a:solidFill>
                  <a:srgbClr val="7F7F7F"/>
                </a:solidFill>
                <a:highlight>
                  <a:schemeClr val="lt1"/>
                </a:highlight>
              </a:rPr>
              <a:t>more </a:t>
            </a:r>
            <a:r>
              <a:rPr lang="sl-SI" i="1" dirty="0">
                <a:solidFill>
                  <a:srgbClr val="7F7F7F"/>
                </a:solidFill>
                <a:highlight>
                  <a:schemeClr val="lt1"/>
                </a:highlight>
              </a:rPr>
              <a:t>on</a:t>
            </a:r>
            <a:r>
              <a:rPr lang="en-GB" b="0" i="1" dirty="0">
                <a:solidFill>
                  <a:srgbClr val="7F7F7F"/>
                </a:solidFill>
                <a:highlight>
                  <a:schemeClr val="lt1"/>
                </a:highlight>
              </a:rPr>
              <a:t> collecting feedback in </a:t>
            </a:r>
            <a:r>
              <a:rPr lang="en-GB" b="0" i="1" dirty="0">
                <a:solidFill>
                  <a:srgbClr val="7F7F7F"/>
                </a:solidFill>
              </a:rPr>
              <a:t>module 4)</a:t>
            </a:r>
          </a:p>
          <a:p>
            <a:pPr marL="0" lvl="0" indent="0" algn="l" rtl="0">
              <a:lnSpc>
                <a:spcPct val="115000"/>
              </a:lnSpc>
              <a:spcBef>
                <a:spcPts val="1100"/>
              </a:spcBef>
              <a:spcAft>
                <a:spcPts val="0"/>
              </a:spcAft>
              <a:buClr>
                <a:schemeClr val="dk1"/>
              </a:buClr>
              <a:buSzPts val="1100"/>
              <a:buFont typeface="Arial"/>
              <a:buNone/>
            </a:pPr>
            <a:r>
              <a:rPr lang="en-GB" dirty="0">
                <a:solidFill>
                  <a:srgbClr val="E43794"/>
                </a:solidFill>
                <a:highlight>
                  <a:schemeClr val="lt1"/>
                </a:highlight>
              </a:rPr>
              <a:t>FEARS</a:t>
            </a:r>
            <a:br>
              <a:rPr lang="en-GB" b="0" dirty="0">
                <a:solidFill>
                  <a:srgbClr val="7F7F7F"/>
                </a:solidFill>
                <a:highlight>
                  <a:schemeClr val="lt1"/>
                </a:highlight>
              </a:rPr>
            </a:br>
            <a:r>
              <a:rPr lang="en-GB" dirty="0">
                <a:solidFill>
                  <a:srgbClr val="7F7F7F"/>
                </a:solidFill>
                <a:highlight>
                  <a:schemeClr val="lt1"/>
                </a:highlight>
              </a:rPr>
              <a:t>Understand what possible fears or obstacles the visitor has that</a:t>
            </a:r>
            <a:r>
              <a:rPr lang="en-GB" b="1" dirty="0">
                <a:solidFill>
                  <a:srgbClr val="7F7F7F"/>
                </a:solidFill>
                <a:highlight>
                  <a:schemeClr val="lt1"/>
                </a:highlight>
              </a:rPr>
              <a:t> </a:t>
            </a:r>
            <a:r>
              <a:rPr lang="en-GB" b="0" dirty="0">
                <a:solidFill>
                  <a:srgbClr val="7F7F7F"/>
                </a:solidFill>
                <a:highlight>
                  <a:schemeClr val="lt1"/>
                </a:highlight>
              </a:rPr>
              <a:t>may be holding them  back. </a:t>
            </a:r>
            <a:r>
              <a:rPr lang="en-GB" b="0" i="1" dirty="0">
                <a:solidFill>
                  <a:srgbClr val="7F7F7F"/>
                </a:solidFill>
                <a:highlight>
                  <a:schemeClr val="lt1"/>
                </a:highlight>
              </a:rPr>
              <a:t>Are there reasons why your experience might not be suitable for some travellers? </a:t>
            </a:r>
            <a:endParaRPr lang="en-GB" b="0" dirty="0">
              <a:solidFill>
                <a:srgbClr val="7F7F7F"/>
              </a:solidFill>
              <a:highlight>
                <a:schemeClr val="lt1"/>
              </a:highlight>
            </a:endParaRPr>
          </a:p>
          <a:p>
            <a:pPr marL="0" marR="0" lvl="0" indent="0" algn="just" rtl="0">
              <a:lnSpc>
                <a:spcPct val="100000"/>
              </a:lnSpc>
              <a:spcBef>
                <a:spcPts val="1100"/>
              </a:spcBef>
              <a:spcAft>
                <a:spcPts val="0"/>
              </a:spcAft>
              <a:buClr>
                <a:srgbClr val="7F7F7F"/>
              </a:buClr>
              <a:buSzPts val="1200"/>
              <a:buFont typeface="Arial"/>
              <a:buNone/>
            </a:pPr>
            <a:endParaRPr lang="en-GB" sz="1800" dirty="0">
              <a:solidFill>
                <a:srgbClr val="7F7F7F"/>
              </a:solidFill>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5" name="Picture 2" descr="Person Holding Blue Ballpoint Pen on White Notebook">
            <a:extLst>
              <a:ext uri="{FF2B5EF4-FFF2-40B4-BE49-F238E27FC236}">
                <a16:creationId xmlns:a16="http://schemas.microsoft.com/office/drawing/2014/main" id="{CA935A49-6590-48C3-AF8C-79D4E3EDD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247" y="3385712"/>
            <a:ext cx="5178603" cy="29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0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4"/>
            <a:ext cx="4301302" cy="229565"/>
          </a:xfrm>
        </p:spPr>
        <p:txBody>
          <a:bodyPr/>
          <a:lstStyle/>
          <a:p>
            <a:fld id="{9C527BFA-2C0E-4CEC-B6A5-913A56FEF4B4}" type="slidenum">
              <a:rPr lang="fr-CA" smtClean="0"/>
              <a:pPr/>
              <a:t>37</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4" y="67631"/>
            <a:ext cx="11260668" cy="631527"/>
          </a:xfrm>
        </p:spPr>
        <p:txBody>
          <a:bodyPr>
            <a:noAutofit/>
          </a:bodyPr>
          <a:lstStyle/>
          <a:p>
            <a:pPr marL="0" lvl="0" indent="0" algn="ctr" rtl="0">
              <a:lnSpc>
                <a:spcPct val="90000"/>
              </a:lnSpc>
              <a:spcBef>
                <a:spcPts val="0"/>
              </a:spcBef>
              <a:spcAft>
                <a:spcPts val="0"/>
              </a:spcAft>
              <a:buClr>
                <a:srgbClr val="E43794"/>
              </a:buClr>
              <a:buSzPts val="4000"/>
              <a:buNone/>
            </a:pPr>
            <a:r>
              <a:rPr lang="en-US" dirty="0">
                <a:solidFill>
                  <a:schemeClr val="bg1"/>
                </a:solidFill>
              </a:rPr>
              <a:t>Cultural Immersive</a:t>
            </a:r>
            <a:r>
              <a:rPr lang="sl-SI" dirty="0">
                <a:solidFill>
                  <a:schemeClr val="bg1"/>
                </a:solidFill>
              </a:rPr>
              <a:t> </a:t>
            </a:r>
            <a:r>
              <a:rPr lang="en-US" dirty="0">
                <a:solidFill>
                  <a:schemeClr val="bg1"/>
                </a:solidFill>
              </a:rPr>
              <a:t>Experience Design</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4714" y="888228"/>
            <a:ext cx="11648608" cy="5770023"/>
          </a:xfrm>
        </p:spPr>
        <p:txBody>
          <a:bodyPr numCol="2"/>
          <a:lstStyle/>
          <a:p>
            <a:pPr marL="0" lvl="0" indent="0" algn="l" rtl="0">
              <a:lnSpc>
                <a:spcPct val="115000"/>
              </a:lnSpc>
              <a:spcBef>
                <a:spcPts val="0"/>
              </a:spcBef>
              <a:spcAft>
                <a:spcPts val="0"/>
              </a:spcAft>
              <a:buClr>
                <a:schemeClr val="dk1"/>
              </a:buClr>
              <a:buSzPts val="1100"/>
              <a:buFont typeface="Arial"/>
              <a:buNone/>
            </a:pPr>
            <a:r>
              <a:rPr lang="en-GB" dirty="0">
                <a:solidFill>
                  <a:srgbClr val="E43794"/>
                </a:solidFill>
                <a:highlight>
                  <a:schemeClr val="lt1"/>
                </a:highlight>
              </a:rPr>
              <a:t>SOLUTIONS</a:t>
            </a:r>
            <a:br>
              <a:rPr lang="en-GB" b="0" dirty="0">
                <a:solidFill>
                  <a:schemeClr val="dk1"/>
                </a:solidFill>
                <a:highlight>
                  <a:schemeClr val="lt1"/>
                </a:highlight>
              </a:rPr>
            </a:br>
            <a:r>
              <a:rPr lang="en-GB" b="0" dirty="0">
                <a:solidFill>
                  <a:schemeClr val="dk1"/>
                </a:solidFill>
                <a:highlight>
                  <a:schemeClr val="lt1"/>
                </a:highlight>
              </a:rPr>
              <a:t>D</a:t>
            </a:r>
            <a:r>
              <a:rPr lang="en-GB" dirty="0">
                <a:solidFill>
                  <a:srgbClr val="7F7F7F"/>
                </a:solidFill>
                <a:highlight>
                  <a:schemeClr val="lt1"/>
                </a:highlight>
              </a:rPr>
              <a:t>epend very much on the type of cultural heritage you want to promote and the assets or opportunities you have in your organization. </a:t>
            </a:r>
          </a:p>
          <a:p>
            <a:pPr marL="0" lvl="0" indent="0" algn="l" rtl="0">
              <a:lnSpc>
                <a:spcPct val="115000"/>
              </a:lnSpc>
              <a:spcBef>
                <a:spcPts val="1100"/>
              </a:spcBef>
              <a:spcAft>
                <a:spcPts val="0"/>
              </a:spcAft>
              <a:buClr>
                <a:schemeClr val="dk1"/>
              </a:buClr>
              <a:buSzPts val="1100"/>
              <a:buFont typeface="Arial"/>
              <a:buNone/>
            </a:pPr>
            <a:r>
              <a:rPr lang="en-GB" dirty="0">
                <a:solidFill>
                  <a:srgbClr val="E43794"/>
                </a:solidFill>
                <a:highlight>
                  <a:schemeClr val="lt1"/>
                </a:highlight>
              </a:rPr>
              <a:t>ALTERNATIVES AND COMPETITIVE ADVANTAGES</a:t>
            </a:r>
            <a:br>
              <a:rPr lang="en-GB" dirty="0">
                <a:solidFill>
                  <a:schemeClr val="dk1"/>
                </a:solidFill>
                <a:highlight>
                  <a:schemeClr val="lt1"/>
                </a:highlight>
              </a:rPr>
            </a:br>
            <a:r>
              <a:rPr lang="en-GB" b="1" dirty="0">
                <a:highlight>
                  <a:schemeClr val="lt1"/>
                </a:highlight>
              </a:rPr>
              <a:t>What are your strengths? </a:t>
            </a:r>
            <a:r>
              <a:rPr lang="en-GB" dirty="0">
                <a:highlight>
                  <a:schemeClr val="lt1"/>
                </a:highlight>
              </a:rPr>
              <a:t>Why </a:t>
            </a:r>
            <a:r>
              <a:rPr lang="en-GB" dirty="0">
                <a:solidFill>
                  <a:srgbClr val="7F7F7F"/>
                </a:solidFill>
                <a:highlight>
                  <a:schemeClr val="lt1"/>
                </a:highlight>
              </a:rPr>
              <a:t>would a traveller choose you over others. </a:t>
            </a:r>
            <a:r>
              <a:rPr lang="en-GB" i="1" dirty="0">
                <a:solidFill>
                  <a:srgbClr val="7F7F7F"/>
                </a:solidFill>
                <a:highlight>
                  <a:schemeClr val="lt1"/>
                </a:highlight>
              </a:rPr>
              <a:t>Are there similar experiences around </a:t>
            </a:r>
            <a:r>
              <a:rPr lang="en-GB" i="1" dirty="0">
                <a:highlight>
                  <a:schemeClr val="lt1"/>
                </a:highlight>
              </a:rPr>
              <a:t>you</a:t>
            </a:r>
            <a:r>
              <a:rPr lang="en-GB" i="1" dirty="0">
                <a:solidFill>
                  <a:srgbClr val="7F7F7F"/>
                </a:solidFill>
                <a:highlight>
                  <a:schemeClr val="lt1"/>
                </a:highlight>
              </a:rPr>
              <a:t>? Is there anyone already offering the same experience, and if so, what competitive advantages can </a:t>
            </a:r>
            <a:r>
              <a:rPr lang="en-GB" i="1" dirty="0">
                <a:highlight>
                  <a:schemeClr val="lt1"/>
                </a:highlight>
              </a:rPr>
              <a:t>you </a:t>
            </a:r>
            <a:r>
              <a:rPr lang="en-GB" i="1" dirty="0">
                <a:solidFill>
                  <a:srgbClr val="7F7F7F"/>
                </a:solidFill>
                <a:highlight>
                  <a:schemeClr val="lt1"/>
                </a:highlight>
              </a:rPr>
              <a:t>offer to the traveller?</a:t>
            </a:r>
          </a:p>
          <a:p>
            <a:pPr algn="l">
              <a:lnSpc>
                <a:spcPct val="115000"/>
              </a:lnSpc>
              <a:spcBef>
                <a:spcPts val="1100"/>
              </a:spcBef>
              <a:spcAft>
                <a:spcPts val="1100"/>
              </a:spcAft>
              <a:buClr>
                <a:schemeClr val="dk1"/>
              </a:buClr>
              <a:buSzPts val="1100"/>
            </a:pPr>
            <a:r>
              <a:rPr lang="en-GB" dirty="0">
                <a:solidFill>
                  <a:srgbClr val="E43794"/>
                </a:solidFill>
                <a:highlight>
                  <a:schemeClr val="lt1"/>
                </a:highlight>
              </a:rPr>
              <a:t>UNIQUE VALUE PROPOSITION</a:t>
            </a:r>
            <a:br>
              <a:rPr lang="en-GB" b="0" dirty="0">
                <a:solidFill>
                  <a:schemeClr val="dk1"/>
                </a:solidFill>
                <a:highlight>
                  <a:schemeClr val="lt1"/>
                </a:highlight>
              </a:rPr>
            </a:br>
            <a:r>
              <a:rPr lang="en-GB" b="1" dirty="0">
                <a:solidFill>
                  <a:srgbClr val="7F7F7F"/>
                </a:solidFill>
                <a:highlight>
                  <a:schemeClr val="lt1"/>
                </a:highlight>
              </a:rPr>
              <a:t>Find the essence of your experience</a:t>
            </a:r>
            <a:r>
              <a:rPr lang="en-GB" b="0" dirty="0">
                <a:solidFill>
                  <a:srgbClr val="7F7F7F"/>
                </a:solidFill>
                <a:highlight>
                  <a:schemeClr val="lt1"/>
                </a:highlight>
              </a:rPr>
              <a:t>, that </a:t>
            </a:r>
            <a:r>
              <a:rPr lang="en-GB" b="1" dirty="0">
                <a:solidFill>
                  <a:srgbClr val="7F7F7F"/>
                </a:solidFill>
                <a:highlight>
                  <a:schemeClr val="lt1"/>
                </a:highlight>
              </a:rPr>
              <a:t>thing that only you have </a:t>
            </a:r>
            <a:r>
              <a:rPr lang="en-GB" b="0" dirty="0">
                <a:solidFill>
                  <a:srgbClr val="7F7F7F"/>
                </a:solidFill>
                <a:highlight>
                  <a:schemeClr val="lt1"/>
                </a:highlight>
              </a:rPr>
              <a:t>and that really makes the difference to your traveller. </a:t>
            </a:r>
            <a:endParaRPr lang="en-GB" b="0" dirty="0">
              <a:solidFill>
                <a:schemeClr val="dk1"/>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9" name="Picture 6" descr="Crop anonymous tattooed female sitting on couch while choosing photos of flowering plants at wooden desk">
            <a:extLst>
              <a:ext uri="{FF2B5EF4-FFF2-40B4-BE49-F238E27FC236}">
                <a16:creationId xmlns:a16="http://schemas.microsoft.com/office/drawing/2014/main" id="{FE2C013E-826B-4F5E-B460-793E9BBD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993" y="3616470"/>
            <a:ext cx="5196114" cy="304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87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566855"/>
            <a:ext cx="6404870" cy="631527"/>
          </a:xfrm>
        </p:spPr>
        <p:txBody>
          <a:bodyPr/>
          <a:lstStyle/>
          <a:p>
            <a:pPr marL="0" lvl="0" indent="0" algn="l" rtl="0">
              <a:lnSpc>
                <a:spcPct val="100000"/>
              </a:lnSpc>
              <a:spcBef>
                <a:spcPts val="0"/>
              </a:spcBef>
              <a:spcAft>
                <a:spcPts val="0"/>
              </a:spcAft>
              <a:buClr>
                <a:srgbClr val="E43794"/>
              </a:buClr>
              <a:buSzPts val="2000"/>
              <a:buNone/>
            </a:pPr>
            <a:r>
              <a:rPr lang="en-GB" b="1" dirty="0"/>
              <a:t>UNIQUE SELLING PROPOSITION</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1460508"/>
            <a:ext cx="6137390" cy="4916362"/>
          </a:xfrm>
        </p:spPr>
        <p:txBody>
          <a:bodyPr/>
          <a:lstStyle/>
          <a:p>
            <a:pPr marL="0" lvl="0" indent="0" rtl="0">
              <a:lnSpc>
                <a:spcPct val="100000"/>
              </a:lnSpc>
              <a:spcBef>
                <a:spcPts val="0"/>
              </a:spcBef>
              <a:spcAft>
                <a:spcPts val="0"/>
              </a:spcAft>
              <a:buClr>
                <a:srgbClr val="7F7F7F"/>
              </a:buClr>
              <a:buSzPts val="1200"/>
              <a:buNone/>
            </a:pPr>
            <a:r>
              <a:rPr lang="en-GB" dirty="0"/>
              <a:t>The USP refers to the unique benefit that enables you to </a:t>
            </a:r>
            <a:r>
              <a:rPr lang="en-GB" b="1" dirty="0"/>
              <a:t>stand out from competitors, the thing the visitor can’t find elsewhere</a:t>
            </a:r>
            <a:r>
              <a:rPr lang="en-GB" dirty="0"/>
              <a:t>. </a:t>
            </a:r>
          </a:p>
          <a:p>
            <a:pPr marL="0" lvl="0" indent="0" rtl="0">
              <a:lnSpc>
                <a:spcPct val="100000"/>
              </a:lnSpc>
              <a:spcBef>
                <a:spcPts val="0"/>
              </a:spcBef>
              <a:spcAft>
                <a:spcPts val="0"/>
              </a:spcAft>
              <a:buClr>
                <a:srgbClr val="7F7F7F"/>
              </a:buClr>
              <a:buSzPts val="1200"/>
              <a:buNone/>
            </a:pPr>
            <a:endParaRPr lang="en-GB" sz="1000" dirty="0"/>
          </a:p>
          <a:p>
            <a:pPr>
              <a:buClr>
                <a:srgbClr val="7F7F7F"/>
              </a:buClr>
              <a:buSzPts val="1200"/>
            </a:pPr>
            <a:r>
              <a:rPr lang="en-GB" i="1" dirty="0"/>
              <a:t>You have to identify that unique value of your experiences for your audiences. Then think about which of the presented digital technologies could complement or emphasize it. </a:t>
            </a:r>
          </a:p>
          <a:p>
            <a:pPr marL="0" lvl="0" indent="0" rtl="0">
              <a:lnSpc>
                <a:spcPct val="100000"/>
              </a:lnSpc>
              <a:spcBef>
                <a:spcPts val="0"/>
              </a:spcBef>
              <a:spcAft>
                <a:spcPts val="0"/>
              </a:spcAft>
              <a:buClr>
                <a:srgbClr val="7F7F7F"/>
              </a:buClr>
              <a:buSzPts val="1200"/>
              <a:buNone/>
            </a:pPr>
            <a:endParaRPr lang="en-GB" sz="1000" dirty="0"/>
          </a:p>
          <a:p>
            <a:pPr marL="0" lvl="0" indent="0" rtl="0">
              <a:lnSpc>
                <a:spcPct val="100000"/>
              </a:lnSpc>
              <a:spcBef>
                <a:spcPts val="0"/>
              </a:spcBef>
              <a:spcAft>
                <a:spcPts val="0"/>
              </a:spcAft>
              <a:buClr>
                <a:srgbClr val="7F7F7F"/>
              </a:buClr>
              <a:buSzPts val="1200"/>
              <a:buNone/>
            </a:pPr>
            <a:r>
              <a:rPr lang="en-GB" dirty="0"/>
              <a:t>It’s your superpower! Being aware of your USP will help you define the ideal “customer journey“. </a:t>
            </a:r>
          </a:p>
          <a:p>
            <a:pPr marL="0" lvl="0" indent="0" rtl="0">
              <a:lnSpc>
                <a:spcPct val="100000"/>
              </a:lnSpc>
              <a:spcBef>
                <a:spcPts val="0"/>
              </a:spcBef>
              <a:spcAft>
                <a:spcPts val="0"/>
              </a:spcAft>
              <a:buClr>
                <a:srgbClr val="7F7F7F"/>
              </a:buClr>
              <a:buSzPts val="1200"/>
              <a:buNone/>
            </a:pPr>
            <a:endParaRPr lang="en-GB" sz="1200" dirty="0"/>
          </a:p>
          <a:p>
            <a:pPr marL="0" lvl="0" indent="0" rtl="0">
              <a:lnSpc>
                <a:spcPct val="100000"/>
              </a:lnSpc>
              <a:spcBef>
                <a:spcPts val="0"/>
              </a:spcBef>
              <a:spcAft>
                <a:spcPts val="0"/>
              </a:spcAft>
              <a:buClr>
                <a:srgbClr val="7F7F7F"/>
              </a:buClr>
              <a:buSzPts val="1200"/>
              <a:buNone/>
            </a:pPr>
            <a:r>
              <a:rPr lang="en-GB" i="1" dirty="0"/>
              <a:t>Find tools and tips for understanding your customer better in </a:t>
            </a:r>
            <a:r>
              <a:rPr lang="en-GB" i="1" dirty="0" err="1"/>
              <a:t>Insites</a:t>
            </a:r>
            <a:r>
              <a:rPr lang="en-GB" i="1" dirty="0"/>
              <a:t> module 4</a:t>
            </a:r>
          </a:p>
          <a:p>
            <a:pPr marL="0" lvl="0" indent="0" algn="just" rtl="0">
              <a:lnSpc>
                <a:spcPct val="100000"/>
              </a:lnSpc>
              <a:spcBef>
                <a:spcPts val="0"/>
              </a:spcBef>
              <a:spcAft>
                <a:spcPts val="0"/>
              </a:spcAft>
              <a:buClr>
                <a:srgbClr val="7F7F7F"/>
              </a:buClr>
              <a:buSzPts val="1200"/>
              <a:buNone/>
            </a:pPr>
            <a:endParaRPr lang="en-GB" sz="1800" dirty="0"/>
          </a:p>
        </p:txBody>
      </p:sp>
      <p:pic>
        <p:nvPicPr>
          <p:cNvPr id="7" name="Google Shape;651;p63">
            <a:extLst>
              <a:ext uri="{FF2B5EF4-FFF2-40B4-BE49-F238E27FC236}">
                <a16:creationId xmlns:a16="http://schemas.microsoft.com/office/drawing/2014/main" id="{7D3951BA-C042-49EC-85D4-C097461AA9F4}"/>
              </a:ext>
            </a:extLst>
          </p:cNvPr>
          <p:cNvPicPr preferRelativeResize="0">
            <a:picLocks noGrp="1"/>
          </p:cNvPicPr>
          <p:nvPr>
            <p:ph type="pic" sz="quarter" idx="13"/>
          </p:nvPr>
        </p:nvPicPr>
        <p:blipFill rotWithShape="1">
          <a:blip r:embed="rId2">
            <a:alphaModFix/>
          </a:blip>
          <a:srcRect l="20476" r="20476"/>
          <a:stretch/>
        </p:blipFill>
        <p:spPr>
          <a:xfrm>
            <a:off x="7050069" y="3018902"/>
            <a:ext cx="3692525" cy="3829050"/>
          </a:xfrm>
          <a:prstGeom prst="rect">
            <a:avLst/>
          </a:prstGeom>
          <a:noFill/>
          <a:ln>
            <a:noFill/>
          </a:ln>
        </p:spPr>
      </p:pic>
    </p:spTree>
    <p:extLst>
      <p:ext uri="{BB962C8B-B14F-4D97-AF65-F5344CB8AC3E}">
        <p14:creationId xmlns:p14="http://schemas.microsoft.com/office/powerpoint/2010/main" val="31519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696686" y="44828"/>
            <a:ext cx="1102964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b="1" dirty="0">
              <a:solidFill>
                <a:schemeClr val="bg1"/>
              </a:solidFill>
              <a:latin typeface="Avenir"/>
              <a:ea typeface="Avenir"/>
              <a:cs typeface="Avenir"/>
              <a:sym typeface="Avenir"/>
            </a:endParaRPr>
          </a:p>
          <a:p>
            <a:pPr marL="0" lvl="0" indent="0" algn="l" rtl="0">
              <a:lnSpc>
                <a:spcPct val="100000"/>
              </a:lnSpc>
              <a:spcBef>
                <a:spcPts val="0"/>
              </a:spcBef>
              <a:spcAft>
                <a:spcPts val="0"/>
              </a:spcAft>
              <a:buClr>
                <a:srgbClr val="E43794"/>
              </a:buClr>
              <a:buSzPts val="2000"/>
              <a:buNone/>
            </a:pPr>
            <a:r>
              <a:rPr lang="en-US" sz="14400" b="1" dirty="0">
                <a:solidFill>
                  <a:schemeClr val="bg1"/>
                </a:solidFill>
                <a:latin typeface="Avenir"/>
                <a:ea typeface="Avenir"/>
                <a:cs typeface="Avenir"/>
                <a:sym typeface="Avenir"/>
              </a:rPr>
              <a:t>Fill in the canvas below to identify your uniqueness</a:t>
            </a:r>
            <a:r>
              <a:rPr lang="sl-SI" sz="14400" b="1" dirty="0">
                <a:solidFill>
                  <a:schemeClr val="bg1"/>
                </a:solidFill>
                <a:latin typeface="Avenir"/>
                <a:ea typeface="Avenir"/>
                <a:cs typeface="Avenir"/>
                <a:sym typeface="Avenir"/>
              </a:rPr>
              <a:t>!</a:t>
            </a:r>
            <a:endParaRPr lang="en-US" sz="14400" b="1" dirty="0">
              <a:solidFill>
                <a:schemeClr val="bg1"/>
              </a:solidFill>
              <a:latin typeface="Avenir"/>
              <a:ea typeface="Avenir"/>
              <a:cs typeface="Avenir"/>
              <a:sym typeface="Avenir"/>
            </a:endParaRPr>
          </a:p>
          <a:p>
            <a:pPr marL="0" indent="0">
              <a:lnSpc>
                <a:spcPct val="100000"/>
              </a:lnSpc>
              <a:spcBef>
                <a:spcPts val="0"/>
              </a:spcBef>
              <a:buClr>
                <a:srgbClr val="E43794"/>
              </a:buClr>
              <a:buSzPts val="2000"/>
              <a:buFont typeface="Arial" panose="020B0604020202020204" pitchFamily="34" charset="0"/>
              <a:buNone/>
            </a:pPr>
            <a:endParaRPr lang="en-US" sz="2400" b="1" dirty="0">
              <a:solidFill>
                <a:schemeClr val="bg1"/>
              </a:solidFill>
              <a:latin typeface="Avenir"/>
              <a:ea typeface="Avenir"/>
              <a:cs typeface="Avenir"/>
              <a:sym typeface="Avenir"/>
            </a:endParaRPr>
          </a:p>
        </p:txBody>
      </p:sp>
      <p:pic>
        <p:nvPicPr>
          <p:cNvPr id="9" name="Google Shape;659;p64">
            <a:extLst>
              <a:ext uri="{FF2B5EF4-FFF2-40B4-BE49-F238E27FC236}">
                <a16:creationId xmlns:a16="http://schemas.microsoft.com/office/drawing/2014/main" id="{7D7D47F9-C781-446A-95F7-6DB930B7735D}"/>
              </a:ext>
            </a:extLst>
          </p:cNvPr>
          <p:cNvPicPr preferRelativeResize="0">
            <a:picLocks noChangeAspect="1"/>
          </p:cNvPicPr>
          <p:nvPr/>
        </p:nvPicPr>
        <p:blipFill rotWithShape="1">
          <a:blip r:embed="rId2">
            <a:alphaModFix/>
          </a:blip>
          <a:srcRect l="640" t="-8416" r="-639" b="12667"/>
          <a:stretch/>
        </p:blipFill>
        <p:spPr>
          <a:xfrm>
            <a:off x="1618039" y="95628"/>
            <a:ext cx="8955922" cy="6639899"/>
          </a:xfrm>
          <a:prstGeom prst="rect">
            <a:avLst/>
          </a:prstGeom>
          <a:noFill/>
          <a:ln>
            <a:noFill/>
          </a:ln>
        </p:spPr>
      </p:pic>
      <p:sp>
        <p:nvSpPr>
          <p:cNvPr id="3" name="TextBox 2">
            <a:extLst>
              <a:ext uri="{FF2B5EF4-FFF2-40B4-BE49-F238E27FC236}">
                <a16:creationId xmlns:a16="http://schemas.microsoft.com/office/drawing/2014/main" id="{EB97C191-1C9F-ADCE-2058-2929FDCCAD2F}"/>
              </a:ext>
            </a:extLst>
          </p:cNvPr>
          <p:cNvSpPr txBox="1"/>
          <p:nvPr/>
        </p:nvSpPr>
        <p:spPr>
          <a:xfrm>
            <a:off x="168679" y="5503333"/>
            <a:ext cx="1736322" cy="1200329"/>
          </a:xfrm>
          <a:prstGeom prst="rect">
            <a:avLst/>
          </a:prstGeom>
          <a:noFill/>
        </p:spPr>
        <p:txBody>
          <a:bodyPr wrap="square" rtlCol="0">
            <a:spAutoFit/>
          </a:bodyPr>
          <a:lstStyle/>
          <a:p>
            <a:r>
              <a:rPr lang="en-GB" sz="2400" dirty="0">
                <a:latin typeface="Avenir Book" panose="02000503020000020003" pitchFamily="2" charset="0"/>
                <a:hlinkClick r:id="rId3"/>
              </a:rPr>
              <a:t>Click to download USP canvas</a:t>
            </a:r>
            <a:endParaRPr lang="en-GB" sz="2400" dirty="0">
              <a:latin typeface="Avenir Book" panose="02000503020000020003" pitchFamily="2" charset="0"/>
            </a:endParaRPr>
          </a:p>
        </p:txBody>
      </p:sp>
    </p:spTree>
    <p:extLst>
      <p:ext uri="{BB962C8B-B14F-4D97-AF65-F5344CB8AC3E}">
        <p14:creationId xmlns:p14="http://schemas.microsoft.com/office/powerpoint/2010/main" val="39504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Označba mesta besedila 3"/>
          <p:cNvSpPr>
            <a:spLocks noGrp="1"/>
          </p:cNvSpPr>
          <p:nvPr>
            <p:ph type="body" sz="quarter" idx="17"/>
          </p:nvPr>
        </p:nvSpPr>
        <p:spPr>
          <a:xfrm>
            <a:off x="647700" y="1167981"/>
            <a:ext cx="11058525" cy="5507601"/>
          </a:xfrm>
        </p:spPr>
        <p:txBody>
          <a:bodyPr/>
          <a:lstStyle/>
          <a:p>
            <a:pPr algn="l" rtl="0" fontAlgn="base"/>
            <a:r>
              <a:rPr lang="en-US" sz="3200" b="0" i="0" dirty="0">
                <a:solidFill>
                  <a:schemeClr val="bg2">
                    <a:lumMod val="50000"/>
                  </a:schemeClr>
                </a:solidFill>
                <a:effectLst/>
                <a:latin typeface="Avenir" panose="02000503020000020003"/>
              </a:rPr>
              <a:t>​</a:t>
            </a:r>
            <a:r>
              <a:rPr lang="en-GB" sz="3200" dirty="0">
                <a:solidFill>
                  <a:schemeClr val="bg2">
                    <a:lumMod val="50000"/>
                  </a:schemeClr>
                </a:solidFill>
                <a:latin typeface="Avenir" panose="02000503020000020003"/>
              </a:rPr>
              <a:t>When you complete </a:t>
            </a:r>
            <a:r>
              <a:rPr lang="en-GB" sz="3200" b="0" i="0" u="none" strike="noStrike" dirty="0">
                <a:solidFill>
                  <a:schemeClr val="bg2">
                    <a:lumMod val="50000"/>
                  </a:schemeClr>
                </a:solidFill>
                <a:effectLst/>
                <a:latin typeface="Avenir" panose="02000503020000020003"/>
              </a:rPr>
              <a:t>this module you will be able to: </a:t>
            </a:r>
            <a:r>
              <a:rPr lang="en-GB" sz="1100" b="0" i="0" dirty="0">
                <a:solidFill>
                  <a:srgbClr val="000000"/>
                </a:solidFill>
                <a:effectLst/>
                <a:latin typeface="Avenir" panose="02000503020000020003"/>
              </a:rPr>
              <a:t>​</a:t>
            </a:r>
          </a:p>
          <a:p>
            <a:pPr algn="l" rtl="0" fontAlgn="base"/>
            <a:endParaRPr lang="en-US" sz="1400" b="0" i="0" dirty="0">
              <a:solidFill>
                <a:srgbClr val="000000"/>
              </a:solidFill>
              <a:effectLst/>
              <a:latin typeface="Arial" panose="020B0604020202020204" pitchFamily="34" charset="0"/>
            </a:endParaRPr>
          </a:p>
          <a:p>
            <a:pPr algn="l" rtl="0"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Define experiential and cultural tourism</a:t>
            </a:r>
            <a:r>
              <a:rPr lang="en-US" sz="3200" b="0" i="0" dirty="0">
                <a:solidFill>
                  <a:schemeClr val="bg2">
                    <a:lumMod val="50000"/>
                  </a:schemeClr>
                </a:solidFill>
                <a:effectLst/>
                <a:latin typeface="Avenir" panose="02000503020000020003"/>
              </a:rPr>
              <a:t>​</a:t>
            </a:r>
            <a:endParaRPr lang="en-US" sz="3200" b="0" i="0" dirty="0">
              <a:solidFill>
                <a:schemeClr val="bg2">
                  <a:lumMod val="50000"/>
                </a:schemeClr>
              </a:solidFill>
              <a:effectLst/>
              <a:latin typeface="Arial" panose="020B0604020202020204" pitchFamily="34" charset="0"/>
            </a:endParaRPr>
          </a:p>
          <a:p>
            <a:pPr algn="l" rtl="0"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Describe the building blocks for designing successful immersive   tourism experiences </a:t>
            </a:r>
            <a:r>
              <a:rPr lang="en-US" sz="3200" b="0" i="0" dirty="0">
                <a:solidFill>
                  <a:schemeClr val="bg2">
                    <a:lumMod val="50000"/>
                  </a:schemeClr>
                </a:solidFill>
                <a:effectLst/>
                <a:latin typeface="Avenir" panose="02000503020000020003"/>
              </a:rPr>
              <a:t>​</a:t>
            </a:r>
            <a:endParaRPr lang="en-US" sz="3200" b="0" i="0" dirty="0">
              <a:solidFill>
                <a:schemeClr val="bg2">
                  <a:lumMod val="50000"/>
                </a:schemeClr>
              </a:solidFill>
              <a:effectLst/>
              <a:latin typeface="Arial" panose="020B0604020202020204" pitchFamily="34" charset="0"/>
            </a:endParaRPr>
          </a:p>
          <a:p>
            <a:pPr algn="l" rtl="0"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Evaluate the main technological tools and approaches for digitization (e.g. AR, VR, holographic projections, etc.) </a:t>
            </a:r>
            <a:endParaRPr lang="en-US" sz="3200" b="0" i="0" dirty="0">
              <a:solidFill>
                <a:schemeClr val="bg2">
                  <a:lumMod val="50000"/>
                </a:schemeClr>
              </a:solidFill>
              <a:effectLst/>
              <a:latin typeface="Arial" panose="020B0604020202020204" pitchFamily="34" charset="0"/>
            </a:endParaRPr>
          </a:p>
          <a:p>
            <a:pPr algn="l" rtl="0"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Explain what makes an immersive experience stand out</a:t>
            </a:r>
            <a:r>
              <a:rPr lang="en-US" sz="3200" b="0" i="0" dirty="0">
                <a:solidFill>
                  <a:schemeClr val="bg2">
                    <a:lumMod val="50000"/>
                  </a:schemeClr>
                </a:solidFill>
                <a:effectLst/>
                <a:latin typeface="Avenir" panose="02000503020000020003"/>
              </a:rPr>
              <a:t>​</a:t>
            </a:r>
            <a:endParaRPr lang="en-US" sz="3200" b="0" i="0" dirty="0">
              <a:solidFill>
                <a:schemeClr val="bg2">
                  <a:lumMod val="50000"/>
                </a:schemeClr>
              </a:solidFill>
              <a:effectLst/>
              <a:latin typeface="Arial" panose="020B0604020202020204" pitchFamily="34" charset="0"/>
            </a:endParaRPr>
          </a:p>
          <a:p>
            <a:pPr algn="l" rtl="0" fontAlgn="base">
              <a:buClr>
                <a:srgbClr val="E43794"/>
              </a:buClr>
              <a:buFont typeface="Arial" panose="020B0604020202020204" pitchFamily="34" charset="0"/>
              <a:buChar char="•"/>
            </a:pPr>
            <a:r>
              <a:rPr lang="en-US" sz="3200" b="0" i="0" u="none" strike="noStrike" dirty="0">
                <a:solidFill>
                  <a:schemeClr val="bg2">
                    <a:lumMod val="50000"/>
                  </a:schemeClr>
                </a:solidFill>
                <a:effectLst/>
                <a:latin typeface="Avenir" panose="02000503020000020003"/>
              </a:rPr>
              <a:t>  Understand and apply the fundamentals of the experience design process</a:t>
            </a:r>
            <a:r>
              <a:rPr lang="en-US" sz="3200" b="0" i="0" dirty="0">
                <a:solidFill>
                  <a:schemeClr val="bg2">
                    <a:lumMod val="50000"/>
                  </a:schemeClr>
                </a:solidFill>
                <a:effectLst/>
                <a:latin typeface="Avenir" panose="02000503020000020003"/>
              </a:rPr>
              <a:t>​</a:t>
            </a:r>
            <a:endParaRPr lang="en-US" sz="3200" b="0" i="0" dirty="0">
              <a:solidFill>
                <a:schemeClr val="bg2">
                  <a:lumMod val="50000"/>
                </a:schemeClr>
              </a:solidFill>
              <a:effectLst/>
              <a:latin typeface="Arial" panose="020B0604020202020204" pitchFamily="34" charset="0"/>
            </a:endParaRPr>
          </a:p>
          <a:p>
            <a:pPr algn="l"/>
            <a:endParaRPr lang="en-GB" sz="3200" dirty="0">
              <a:solidFill>
                <a:schemeClr val="bg2">
                  <a:lumMod val="50000"/>
                </a:schemeClr>
              </a:solidFill>
            </a:endParaRPr>
          </a:p>
          <a:p>
            <a:pPr algn="l"/>
            <a:endParaRPr lang="en-GB" sz="1800" dirty="0">
              <a:solidFill>
                <a:schemeClr val="bg1">
                  <a:lumMod val="50000"/>
                </a:schemeClr>
              </a:solidFill>
            </a:endParaRPr>
          </a:p>
          <a:p>
            <a:pPr marL="285750" indent="-285750" algn="l">
              <a:buFont typeface="Arial" panose="020B0604020202020204" pitchFamily="34" charset="0"/>
              <a:buChar char="•"/>
            </a:pPr>
            <a:endParaRPr lang="en-GB" dirty="0">
              <a:solidFill>
                <a:schemeClr val="bg1">
                  <a:lumMod val="50000"/>
                </a:schemeClr>
              </a:solidFill>
              <a:highlight>
                <a:srgbClr val="FFFFFF"/>
              </a:highlight>
              <a:latin typeface="Avenir Black" panose="02000503020000020003" pitchFamily="2" charset="0"/>
              <a:cs typeface="Poppins SemiBold" pitchFamily="2" charset="77"/>
            </a:endParaRPr>
          </a:p>
          <a:p>
            <a:endParaRPr lang="en-GB" dirty="0">
              <a:solidFill>
                <a:schemeClr val="bg1">
                  <a:lumMod val="50000"/>
                </a:schemeClr>
              </a:solidFill>
            </a:endParaRPr>
          </a:p>
        </p:txBody>
      </p:sp>
      <p:sp>
        <p:nvSpPr>
          <p:cNvPr id="3" name="TextBox 2">
            <a:extLst>
              <a:ext uri="{FF2B5EF4-FFF2-40B4-BE49-F238E27FC236}">
                <a16:creationId xmlns:a16="http://schemas.microsoft.com/office/drawing/2014/main" id="{031134B0-CF49-4967-A05E-889386FC0D27}"/>
              </a:ext>
            </a:extLst>
          </p:cNvPr>
          <p:cNvSpPr txBox="1"/>
          <p:nvPr/>
        </p:nvSpPr>
        <p:spPr>
          <a:xfrm>
            <a:off x="459572" y="49545"/>
            <a:ext cx="8776355" cy="646331"/>
          </a:xfrm>
          <a:prstGeom prst="rect">
            <a:avLst/>
          </a:prstGeom>
          <a:noFill/>
        </p:spPr>
        <p:txBody>
          <a:bodyPr wrap="square" rtlCol="0">
            <a:spAutoFit/>
          </a:bodyPr>
          <a:lstStyle/>
          <a:p>
            <a:r>
              <a:rPr lang="en-GB" sz="3600" b="1" dirty="0">
                <a:solidFill>
                  <a:schemeClr val="bg1"/>
                </a:solidFill>
              </a:rPr>
              <a:t>Learning Objectives</a:t>
            </a:r>
          </a:p>
        </p:txBody>
      </p:sp>
    </p:spTree>
    <p:extLst>
      <p:ext uri="{BB962C8B-B14F-4D97-AF65-F5344CB8AC3E}">
        <p14:creationId xmlns:p14="http://schemas.microsoft.com/office/powerpoint/2010/main" val="219467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562704"/>
            <a:ext cx="5614878" cy="631527"/>
          </a:xfrm>
        </p:spPr>
        <p:txBody>
          <a:bodyPr/>
          <a:lstStyle/>
          <a:p>
            <a:pPr marL="0" lvl="0" indent="0" rtl="0">
              <a:lnSpc>
                <a:spcPct val="100000"/>
              </a:lnSpc>
              <a:spcBef>
                <a:spcPts val="0"/>
              </a:spcBef>
              <a:spcAft>
                <a:spcPts val="0"/>
              </a:spcAft>
              <a:buClr>
                <a:srgbClr val="E43794"/>
              </a:buClr>
              <a:buSzPts val="2000"/>
              <a:buNone/>
            </a:pPr>
            <a:r>
              <a:rPr lang="en-US" b="1" dirty="0"/>
              <a:t>KNOWING YOUR</a:t>
            </a:r>
            <a:r>
              <a:rPr lang="sl-SI" b="1" dirty="0"/>
              <a:t> </a:t>
            </a:r>
            <a:r>
              <a:rPr lang="en-US" b="1" dirty="0"/>
              <a:t>TARGET</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1447341"/>
            <a:ext cx="6137387" cy="4950738"/>
          </a:xfrm>
        </p:spPr>
        <p:txBody>
          <a:bodyPr/>
          <a:lstStyle/>
          <a:p>
            <a:pPr>
              <a:buClr>
                <a:schemeClr val="dk1"/>
              </a:buClr>
              <a:buSzPts val="1100"/>
            </a:pPr>
            <a:r>
              <a:rPr lang="en-GB" b="1" dirty="0"/>
              <a:t>Your experience is not for just anyone. </a:t>
            </a:r>
            <a:r>
              <a:rPr lang="en-GB" b="0" dirty="0"/>
              <a:t>Using your USP statement you can </a:t>
            </a:r>
            <a:r>
              <a:rPr lang="en-GB" dirty="0"/>
              <a:t>identify the exact audience you want to target with your immersive experience </a:t>
            </a:r>
            <a:r>
              <a:rPr lang="en-GB" b="0" dirty="0"/>
              <a:t>and design for their needs, desires and interests.  </a:t>
            </a:r>
          </a:p>
          <a:p>
            <a:pPr marL="0" marR="0" lvl="0" indent="0" rtl="0">
              <a:lnSpc>
                <a:spcPct val="100000"/>
              </a:lnSpc>
              <a:spcBef>
                <a:spcPts val="0"/>
              </a:spcBef>
              <a:spcAft>
                <a:spcPts val="0"/>
              </a:spcAft>
              <a:buClr>
                <a:schemeClr val="dk1"/>
              </a:buClr>
              <a:buSzPts val="1100"/>
              <a:buNone/>
            </a:pPr>
            <a:endParaRPr lang="en-GB" sz="1200" b="1"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dirty="0"/>
              <a:t>Does the experience appeal to an adult audience or is it for children? </a:t>
            </a:r>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dirty="0"/>
              <a:t>Does it require being active?</a:t>
            </a:r>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dirty="0"/>
              <a:t>Can people with disabilities participate?</a:t>
            </a:r>
          </a:p>
          <a:p>
            <a:pPr marL="285750" marR="0" lvl="0" indent="-285750" rtl="0">
              <a:lnSpc>
                <a:spcPct val="100000"/>
              </a:lnSpc>
              <a:spcBef>
                <a:spcPts val="0"/>
              </a:spcBef>
              <a:spcAft>
                <a:spcPts val="0"/>
              </a:spcAft>
              <a:buClr>
                <a:schemeClr val="dk1"/>
              </a:buClr>
              <a:buSzPts val="1100"/>
              <a:buFont typeface="Arial" panose="020B0604020202020204" pitchFamily="34" charset="0"/>
              <a:buChar char="•"/>
            </a:pPr>
            <a:endParaRPr lang="en-GB" sz="1600" dirty="0"/>
          </a:p>
          <a:p>
            <a:pPr marL="285750" marR="0" lvl="0" indent="-285750" rtl="0">
              <a:lnSpc>
                <a:spcPct val="100000"/>
              </a:lnSpc>
              <a:spcBef>
                <a:spcPts val="0"/>
              </a:spcBef>
              <a:spcAft>
                <a:spcPts val="0"/>
              </a:spcAft>
              <a:buClr>
                <a:schemeClr val="dk1"/>
              </a:buClr>
              <a:buSzPts val="1100"/>
              <a:buFont typeface="Arial" panose="020B0604020202020204" pitchFamily="34" charset="0"/>
              <a:buChar char="•"/>
            </a:pPr>
            <a:endParaRPr lang="en-GB" sz="1600" dirty="0"/>
          </a:p>
          <a:p>
            <a:pPr marR="0" lvl="0">
              <a:spcAft>
                <a:spcPts val="0"/>
              </a:spcAft>
              <a:buClr>
                <a:schemeClr val="dk1"/>
              </a:buClr>
              <a:buSzPts val="1100"/>
            </a:pPr>
            <a:r>
              <a:rPr lang="en-GB" dirty="0"/>
              <a:t>Read more about how audiences behave around immersive content here </a:t>
            </a:r>
            <a:r>
              <a:rPr lang="en-GB" dirty="0">
                <a:hlinkClick r:id="rId3">
                  <a:extLst>
                    <a:ext uri="{A12FA001-AC4F-418D-AE19-62706E023703}">
                      <ahyp:hlinkClr xmlns:ahyp="http://schemas.microsoft.com/office/drawing/2018/hyperlinkcolor" val="tx"/>
                    </a:ext>
                  </a:extLst>
                </a:hlinkClick>
              </a:rPr>
              <a:t>🕮</a:t>
            </a:r>
            <a:r>
              <a:rPr lang="en-GB" dirty="0"/>
              <a:t> </a:t>
            </a:r>
          </a:p>
        </p:txBody>
      </p:sp>
      <p:pic>
        <p:nvPicPr>
          <p:cNvPr id="9" name="Google Shape;667;p65">
            <a:extLst>
              <a:ext uri="{FF2B5EF4-FFF2-40B4-BE49-F238E27FC236}">
                <a16:creationId xmlns:a16="http://schemas.microsoft.com/office/drawing/2014/main" id="{B305194B-09FD-4912-B20C-03DD29E4E107}"/>
              </a:ext>
            </a:extLst>
          </p:cNvPr>
          <p:cNvPicPr preferRelativeResize="0">
            <a:picLocks noGrp="1"/>
          </p:cNvPicPr>
          <p:nvPr>
            <p:ph type="pic" sz="quarter" idx="13"/>
          </p:nvPr>
        </p:nvPicPr>
        <p:blipFill rotWithShape="1">
          <a:blip r:embed="rId4">
            <a:alphaModFix/>
          </a:blip>
          <a:srcRect l="18973" r="18973"/>
          <a:stretch/>
        </p:blipFill>
        <p:spPr>
          <a:xfrm>
            <a:off x="7048500" y="3028950"/>
            <a:ext cx="3690938" cy="3829050"/>
          </a:xfrm>
          <a:prstGeom prst="rect">
            <a:avLst/>
          </a:prstGeom>
          <a:noFill/>
          <a:ln>
            <a:noFill/>
          </a:ln>
        </p:spPr>
      </p:pic>
    </p:spTree>
    <p:extLst>
      <p:ext uri="{BB962C8B-B14F-4D97-AF65-F5344CB8AC3E}">
        <p14:creationId xmlns:p14="http://schemas.microsoft.com/office/powerpoint/2010/main" val="259389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41</a:t>
            </a:fld>
            <a:endParaRPr lang="fr-CA" dirty="0"/>
          </a:p>
        </p:txBody>
      </p:sp>
      <p:pic>
        <p:nvPicPr>
          <p:cNvPr id="7" name="Google Shape;676;p66">
            <a:extLst>
              <a:ext uri="{FF2B5EF4-FFF2-40B4-BE49-F238E27FC236}">
                <a16:creationId xmlns:a16="http://schemas.microsoft.com/office/drawing/2014/main" id="{CAF4AFD4-A956-42D0-BE37-3960087E1BEB}"/>
              </a:ext>
            </a:extLst>
          </p:cNvPr>
          <p:cNvPicPr preferRelativeResize="0"/>
          <p:nvPr/>
        </p:nvPicPr>
        <p:blipFill>
          <a:blip r:embed="rId3">
            <a:alphaModFix/>
          </a:blip>
          <a:stretch>
            <a:fillRect/>
          </a:stretch>
        </p:blipFill>
        <p:spPr>
          <a:xfrm>
            <a:off x="2064759" y="719082"/>
            <a:ext cx="8062483" cy="6089945"/>
          </a:xfrm>
          <a:prstGeom prst="rect">
            <a:avLst/>
          </a:prstGeom>
          <a:noFill/>
          <a:ln>
            <a:noFill/>
          </a:ln>
        </p:spPr>
      </p:pic>
      <p:sp>
        <p:nvSpPr>
          <p:cNvPr id="10" name="Text Placeholder 2">
            <a:extLst>
              <a:ext uri="{FF2B5EF4-FFF2-40B4-BE49-F238E27FC236}">
                <a16:creationId xmlns:a16="http://schemas.microsoft.com/office/drawing/2014/main" id="{BB11AD16-11F9-48FF-8FF8-C5924A3F45B7}"/>
              </a:ext>
            </a:extLst>
          </p:cNvPr>
          <p:cNvSpPr txBox="1">
            <a:spLocks/>
          </p:cNvSpPr>
          <p:nvPr/>
        </p:nvSpPr>
        <p:spPr>
          <a:xfrm>
            <a:off x="0" y="44827"/>
            <a:ext cx="11726334" cy="90727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b="1" dirty="0">
              <a:solidFill>
                <a:schemeClr val="bg1"/>
              </a:solidFill>
              <a:latin typeface="Avenir"/>
              <a:ea typeface="Avenir"/>
              <a:cs typeface="Avenir"/>
              <a:sym typeface="Avenir"/>
            </a:endParaRPr>
          </a:p>
          <a:p>
            <a:pPr marL="0" indent="0">
              <a:lnSpc>
                <a:spcPct val="100000"/>
              </a:lnSpc>
              <a:spcBef>
                <a:spcPts val="0"/>
              </a:spcBef>
              <a:buClr>
                <a:srgbClr val="E43794"/>
              </a:buClr>
              <a:buSzPts val="2000"/>
              <a:buFont typeface="Arial" panose="020B0604020202020204" pitchFamily="34" charset="0"/>
              <a:buNone/>
            </a:pPr>
            <a:r>
              <a:rPr lang="en-GB" sz="14400" b="1" i="0" dirty="0">
                <a:solidFill>
                  <a:srgbClr val="FFFFFF"/>
                </a:solidFill>
                <a:effectLst/>
                <a:latin typeface="Avenir" panose="02000503020000020003"/>
              </a:rPr>
              <a:t>Fill to outline the target personas for your experience.</a:t>
            </a:r>
            <a:endParaRPr lang="en-US" sz="14400" b="1" dirty="0">
              <a:solidFill>
                <a:schemeClr val="bg1"/>
              </a:solidFill>
              <a:latin typeface="Avenir"/>
              <a:ea typeface="Avenir"/>
              <a:cs typeface="Avenir"/>
              <a:sym typeface="Avenir"/>
            </a:endParaRPr>
          </a:p>
        </p:txBody>
      </p:sp>
      <p:sp>
        <p:nvSpPr>
          <p:cNvPr id="3" name="Rectangle 2">
            <a:extLst>
              <a:ext uri="{FF2B5EF4-FFF2-40B4-BE49-F238E27FC236}">
                <a16:creationId xmlns:a16="http://schemas.microsoft.com/office/drawing/2014/main" id="{F3BD870D-7BE2-9983-A623-B060724479DF}"/>
              </a:ext>
            </a:extLst>
          </p:cNvPr>
          <p:cNvSpPr/>
          <p:nvPr/>
        </p:nvSpPr>
        <p:spPr>
          <a:xfrm>
            <a:off x="364660" y="4762340"/>
            <a:ext cx="1848315" cy="1569660"/>
          </a:xfrm>
          <a:prstGeom prst="rect">
            <a:avLst/>
          </a:prstGeom>
        </p:spPr>
        <p:txBody>
          <a:bodyPr wrap="square">
            <a:spAutoFit/>
          </a:bodyPr>
          <a:lstStyle/>
          <a:p>
            <a:r>
              <a:rPr lang="en-GB" sz="2400" dirty="0">
                <a:latin typeface="Avenir Book" panose="02000503020000020003" pitchFamily="2" charset="0"/>
                <a:hlinkClick r:id="rId4"/>
              </a:rPr>
              <a:t>Click to download Persona canvas</a:t>
            </a:r>
            <a:endParaRPr lang="en-GB" sz="2400" dirty="0">
              <a:latin typeface="Avenir Book" panose="02000503020000020003" pitchFamily="2" charset="0"/>
            </a:endParaRPr>
          </a:p>
        </p:txBody>
      </p:sp>
    </p:spTree>
    <p:extLst>
      <p:ext uri="{BB962C8B-B14F-4D97-AF65-F5344CB8AC3E}">
        <p14:creationId xmlns:p14="http://schemas.microsoft.com/office/powerpoint/2010/main" val="100077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p:txBody>
          <a:bodyPr>
            <a:normAutofit fontScale="92500"/>
          </a:bodyPr>
          <a:lstStyle/>
          <a:p>
            <a:pPr marL="0" lvl="0" indent="0" algn="just" rtl="0">
              <a:lnSpc>
                <a:spcPct val="100000"/>
              </a:lnSpc>
              <a:spcBef>
                <a:spcPts val="0"/>
              </a:spcBef>
              <a:spcAft>
                <a:spcPts val="0"/>
              </a:spcAft>
              <a:buClr>
                <a:srgbClr val="E43794"/>
              </a:buClr>
              <a:buSzPts val="2000"/>
              <a:buNone/>
            </a:pPr>
            <a:r>
              <a:rPr lang="en-GB" b="1" dirty="0"/>
              <a:t>Now let‘s try to design an immersive visitor-centric experience!</a:t>
            </a:r>
          </a:p>
          <a:p>
            <a:pPr algn="just">
              <a:lnSpc>
                <a:spcPct val="100000"/>
              </a:lnSpc>
              <a:spcBef>
                <a:spcPts val="0"/>
              </a:spcBef>
              <a:buClr>
                <a:srgbClr val="E43794"/>
              </a:buClr>
              <a:buSzPts val="2000"/>
            </a:pPr>
            <a:endParaRPr lang="en-GB" sz="2400" b="0" dirty="0">
              <a:latin typeface="Avenir"/>
              <a:ea typeface="Avenir"/>
              <a:cs typeface="Avenir"/>
              <a:sym typeface="Avenir"/>
            </a:endParaRPr>
          </a:p>
          <a:p>
            <a:pPr algn="just">
              <a:lnSpc>
                <a:spcPct val="100000"/>
              </a:lnSpc>
              <a:spcBef>
                <a:spcPts val="0"/>
              </a:spcBef>
              <a:buClr>
                <a:srgbClr val="E43794"/>
              </a:buClr>
              <a:buSzPts val="2000"/>
            </a:pPr>
            <a:r>
              <a:rPr lang="en-GB" sz="2400" dirty="0">
                <a:latin typeface="Avenir"/>
                <a:ea typeface="Avenir"/>
                <a:cs typeface="Avenir"/>
                <a:sym typeface="Avenir"/>
              </a:rPr>
              <a:t>Fill in the canvas below following the numbering of fundamental </a:t>
            </a:r>
            <a:r>
              <a:rPr lang="sl-SI" sz="2400" dirty="0">
                <a:latin typeface="Avenir"/>
                <a:ea typeface="Avenir"/>
                <a:cs typeface="Avenir"/>
                <a:sym typeface="Avenir"/>
              </a:rPr>
              <a:t>design </a:t>
            </a:r>
            <a:r>
              <a:rPr lang="en-GB" sz="2400" b="1" dirty="0"/>
              <a:t>steps</a:t>
            </a:r>
            <a:r>
              <a:rPr lang="sl-SI" sz="2400" b="1" dirty="0"/>
              <a:t>!</a:t>
            </a:r>
            <a:endParaRPr lang="en-GB" sz="2400" dirty="0">
              <a:latin typeface="Avenir"/>
              <a:ea typeface="Avenir"/>
              <a:cs typeface="Avenir"/>
              <a:sym typeface="Avenir"/>
            </a:endParaRPr>
          </a:p>
          <a:p>
            <a:pPr marL="0" lvl="0" indent="0" algn="just" rtl="0">
              <a:lnSpc>
                <a:spcPct val="100000"/>
              </a:lnSpc>
              <a:spcBef>
                <a:spcPts val="0"/>
              </a:spcBef>
              <a:spcAft>
                <a:spcPts val="0"/>
              </a:spcAft>
              <a:buClr>
                <a:srgbClr val="E43794"/>
              </a:buClr>
              <a:buSzPts val="2000"/>
              <a:buNone/>
            </a:pPr>
            <a:endParaRPr lang="en-GB" b="1" dirty="0"/>
          </a:p>
        </p:txBody>
      </p:sp>
      <p:pic>
        <p:nvPicPr>
          <p:cNvPr id="5" name="Google Shape;642;p62">
            <a:hlinkClick r:id="rId3"/>
            <a:extLst>
              <a:ext uri="{FF2B5EF4-FFF2-40B4-BE49-F238E27FC236}">
                <a16:creationId xmlns:a16="http://schemas.microsoft.com/office/drawing/2014/main" id="{296B6620-C5EA-4324-BF15-6D452F258351}"/>
              </a:ext>
            </a:extLst>
          </p:cNvPr>
          <p:cNvPicPr preferRelativeResize="0"/>
          <p:nvPr/>
        </p:nvPicPr>
        <p:blipFill>
          <a:blip r:embed="rId4">
            <a:alphaModFix/>
          </a:blip>
          <a:stretch>
            <a:fillRect/>
          </a:stretch>
        </p:blipFill>
        <p:spPr>
          <a:xfrm>
            <a:off x="2578088" y="1914771"/>
            <a:ext cx="7035824" cy="4943229"/>
          </a:xfrm>
          <a:prstGeom prst="rect">
            <a:avLst/>
          </a:prstGeom>
          <a:noFill/>
          <a:ln>
            <a:noFill/>
          </a:ln>
        </p:spPr>
      </p:pic>
      <p:sp>
        <p:nvSpPr>
          <p:cNvPr id="4" name="Rectangle 3">
            <a:extLst>
              <a:ext uri="{FF2B5EF4-FFF2-40B4-BE49-F238E27FC236}">
                <a16:creationId xmlns:a16="http://schemas.microsoft.com/office/drawing/2014/main" id="{C3F8B23B-D4B7-2013-6CDE-686A6C81ED14}"/>
              </a:ext>
            </a:extLst>
          </p:cNvPr>
          <p:cNvSpPr/>
          <p:nvPr/>
        </p:nvSpPr>
        <p:spPr>
          <a:xfrm>
            <a:off x="168678" y="4773990"/>
            <a:ext cx="2155422" cy="1569660"/>
          </a:xfrm>
          <a:prstGeom prst="rect">
            <a:avLst/>
          </a:prstGeom>
        </p:spPr>
        <p:txBody>
          <a:bodyPr wrap="square">
            <a:spAutoFit/>
          </a:bodyPr>
          <a:lstStyle/>
          <a:p>
            <a:r>
              <a:rPr lang="en-GB" sz="2400" dirty="0">
                <a:latin typeface="Avenir Book" panose="02000503020000020003" pitchFamily="2" charset="0"/>
                <a:hlinkClick r:id="rId3"/>
              </a:rPr>
              <a:t>Click to download User Centered Design Canvas</a:t>
            </a:r>
            <a:endParaRPr lang="en-GB" sz="2400" dirty="0">
              <a:latin typeface="Avenir Book" panose="02000503020000020003" pitchFamily="2" charset="0"/>
            </a:endParaRPr>
          </a:p>
        </p:txBody>
      </p:sp>
    </p:spTree>
    <p:extLst>
      <p:ext uri="{BB962C8B-B14F-4D97-AF65-F5344CB8AC3E}">
        <p14:creationId xmlns:p14="http://schemas.microsoft.com/office/powerpoint/2010/main" val="22987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3"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305859" y="3916224"/>
            <a:ext cx="5258526" cy="2124451"/>
          </a:xfrm>
        </p:spPr>
        <p:txBody>
          <a:bodyPr/>
          <a:lstStyle/>
          <a:p>
            <a:pPr algn="l">
              <a:spcBef>
                <a:spcPts val="0"/>
              </a:spcBef>
            </a:pPr>
            <a:r>
              <a:rPr lang="en-GB" sz="3600" b="1" dirty="0">
                <a:solidFill>
                  <a:srgbClr val="E43794"/>
                </a:solidFill>
                <a:latin typeface="Avenir"/>
                <a:ea typeface="Avenir"/>
                <a:cs typeface="Avenir"/>
                <a:sym typeface="Avenir"/>
              </a:rPr>
              <a:t>4. Transforming a Tourism Experience into an Immersive Tourism Experience</a:t>
            </a:r>
            <a:endParaRPr lang="en-GB" sz="36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020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8393"/>
            <a:ext cx="4301302" cy="229565"/>
          </a:xfrm>
        </p:spPr>
        <p:txBody>
          <a:bodyPr/>
          <a:lstStyle/>
          <a:p>
            <a:fld id="{9C527BFA-2C0E-4CEC-B6A5-913A56FEF4B4}" type="slidenum">
              <a:rPr lang="fr-CA" smtClean="0"/>
              <a:pPr/>
              <a:t>44</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615659" y="1222782"/>
            <a:ext cx="10960682" cy="5575176"/>
          </a:xfrm>
        </p:spPr>
        <p:txBody>
          <a:bodyPr numCol="1"/>
          <a:lstStyle/>
          <a:p>
            <a:pPr algn="l">
              <a:lnSpc>
                <a:spcPct val="115000"/>
              </a:lnSpc>
              <a:buClr>
                <a:schemeClr val="dk1"/>
              </a:buClr>
              <a:buSzPts val="1100"/>
            </a:pPr>
            <a:r>
              <a:rPr lang="en-GB" dirty="0">
                <a:highlight>
                  <a:schemeClr val="lt1"/>
                </a:highlight>
              </a:rPr>
              <a:t>In the second chapter of this module we showed you that </a:t>
            </a:r>
            <a:r>
              <a:rPr lang="en-GB" b="0" dirty="0">
                <a:solidFill>
                  <a:srgbClr val="7F7F7F"/>
                </a:solidFill>
                <a:highlight>
                  <a:schemeClr val="lt1"/>
                </a:highlight>
              </a:rPr>
              <a:t>different technologies offer you many different </a:t>
            </a:r>
            <a:r>
              <a:rPr lang="en-GB" dirty="0">
                <a:highlight>
                  <a:schemeClr val="lt1"/>
                </a:highlight>
              </a:rPr>
              <a:t>features</a:t>
            </a:r>
            <a:r>
              <a:rPr lang="en-GB" b="0" dirty="0">
                <a:solidFill>
                  <a:srgbClr val="7F7F7F"/>
                </a:solidFill>
                <a:highlight>
                  <a:schemeClr val="lt1"/>
                </a:highlight>
              </a:rPr>
              <a:t>:</a:t>
            </a:r>
          </a:p>
          <a:p>
            <a:pPr algn="l">
              <a:lnSpc>
                <a:spcPct val="115000"/>
              </a:lnSpc>
              <a:buClr>
                <a:schemeClr val="dk1"/>
              </a:buClr>
              <a:buSzPts val="1100"/>
            </a:pPr>
            <a:endParaRPr lang="en-GB" b="0" dirty="0">
              <a:solidFill>
                <a:srgbClr val="7F7F7F"/>
              </a:solidFill>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b="1" dirty="0">
                <a:solidFill>
                  <a:srgbClr val="7F7F7F"/>
                </a:solidFill>
                <a:highlight>
                  <a:schemeClr val="lt1"/>
                </a:highlight>
              </a:rPr>
              <a:t>organizing and presenting a broad range of information and different materials</a:t>
            </a:r>
            <a:r>
              <a:rPr lang="en-GB" dirty="0">
                <a:solidFill>
                  <a:srgbClr val="7F7F7F"/>
                </a:solidFill>
                <a:highlight>
                  <a:schemeClr val="lt1"/>
                </a:highlight>
              </a:rPr>
              <a:t>, </a:t>
            </a:r>
          </a:p>
          <a:p>
            <a:pPr marL="285750" indent="-285750" algn="l">
              <a:lnSpc>
                <a:spcPct val="115000"/>
              </a:lnSpc>
              <a:buClr>
                <a:schemeClr val="dk1"/>
              </a:buClr>
              <a:buSzPts val="1100"/>
              <a:buFont typeface="Arial" panose="020B0604020202020204" pitchFamily="34" charset="0"/>
              <a:buChar char="•"/>
            </a:pPr>
            <a:endParaRPr lang="en-GB" sz="1400" b="1" dirty="0">
              <a:solidFill>
                <a:srgbClr val="7F7F7F"/>
              </a:solidFill>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1" dirty="0">
                <a:solidFill>
                  <a:srgbClr val="7F7F7F"/>
                </a:solidFill>
                <a:highlight>
                  <a:schemeClr val="lt1"/>
                </a:highlight>
              </a:rPr>
              <a:t>enabling customization,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sz="1400" b="1" dirty="0">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1" dirty="0">
                <a:solidFill>
                  <a:srgbClr val="7F7F7F"/>
                </a:solidFill>
                <a:highlight>
                  <a:schemeClr val="lt1"/>
                </a:highlight>
              </a:rPr>
              <a:t>visualizing the unseen</a:t>
            </a:r>
            <a:r>
              <a:rPr lang="en-GB" dirty="0">
                <a:solidFill>
                  <a:srgbClr val="7F7F7F"/>
                </a:solidFill>
                <a:highlight>
                  <a:schemeClr val="lt1"/>
                </a:highlight>
              </a:rPr>
              <a:t> or hard to be seen (in place or in time),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sz="1400" dirty="0">
              <a:solidFill>
                <a:srgbClr val="7F7F7F"/>
              </a:solidFill>
              <a:highlight>
                <a:schemeClr val="lt1"/>
              </a:highlight>
            </a:endParaRPr>
          </a:p>
          <a:p>
            <a:pPr marL="285750" indent="-285750" algn="l">
              <a:lnSpc>
                <a:spcPct val="115000"/>
              </a:lnSpc>
              <a:buClr>
                <a:schemeClr val="dk1"/>
              </a:buClr>
              <a:buSzPts val="1100"/>
              <a:buFont typeface="Arial" panose="020B0604020202020204" pitchFamily="34" charset="0"/>
              <a:buChar char="•"/>
            </a:pPr>
            <a:r>
              <a:rPr lang="en-GB" b="1" dirty="0">
                <a:solidFill>
                  <a:srgbClr val="7F7F7F"/>
                </a:solidFill>
                <a:highlight>
                  <a:schemeClr val="lt1"/>
                </a:highlight>
              </a:rPr>
              <a:t>arousing multiple senses </a:t>
            </a:r>
            <a:r>
              <a:rPr lang="en-GB" dirty="0">
                <a:solidFill>
                  <a:srgbClr val="7F7F7F"/>
                </a:solidFill>
                <a:highlight>
                  <a:schemeClr val="lt1"/>
                </a:highlight>
              </a:rPr>
              <a:t>to </a:t>
            </a:r>
            <a:r>
              <a:rPr lang="en-GB" b="1" dirty="0">
                <a:solidFill>
                  <a:srgbClr val="7F7F7F"/>
                </a:solidFill>
                <a:highlight>
                  <a:schemeClr val="lt1"/>
                </a:highlight>
              </a:rPr>
              <a:t>enhance emotions</a:t>
            </a:r>
            <a:r>
              <a:rPr lang="en-GB" dirty="0">
                <a:highlight>
                  <a:schemeClr val="lt1"/>
                </a:highlight>
              </a:rPr>
              <a:t>,</a:t>
            </a:r>
          </a:p>
          <a:p>
            <a:pPr algn="l">
              <a:lnSpc>
                <a:spcPct val="115000"/>
              </a:lnSpc>
              <a:buClr>
                <a:schemeClr val="dk1"/>
              </a:buClr>
              <a:buSzPts val="1100"/>
            </a:pPr>
            <a:endParaRPr lang="en-GB" sz="1400" b="1" dirty="0">
              <a:solidFill>
                <a:srgbClr val="7F7F7F"/>
              </a:solidFill>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1" dirty="0">
                <a:solidFill>
                  <a:srgbClr val="7F7F7F"/>
                </a:solidFill>
                <a:highlight>
                  <a:schemeClr val="lt1"/>
                </a:highlight>
              </a:rPr>
              <a:t>adding interactive </a:t>
            </a:r>
            <a:r>
              <a:rPr lang="en-GB" dirty="0">
                <a:solidFill>
                  <a:srgbClr val="7F7F7F"/>
                </a:solidFill>
                <a:highlight>
                  <a:schemeClr val="lt1"/>
                </a:highlight>
              </a:rPr>
              <a:t>and</a:t>
            </a:r>
            <a:r>
              <a:rPr lang="en-GB" b="1" dirty="0">
                <a:solidFill>
                  <a:srgbClr val="7F7F7F"/>
                </a:solidFill>
                <a:highlight>
                  <a:schemeClr val="lt1"/>
                </a:highlight>
              </a:rPr>
              <a:t> playful moments</a:t>
            </a:r>
            <a:r>
              <a:rPr lang="en-GB" b="1" dirty="0">
                <a:highlight>
                  <a:schemeClr val="lt1"/>
                </a:highlight>
              </a:rPr>
              <a:t>.</a:t>
            </a:r>
            <a:endParaRPr lang="en-GB" dirty="0">
              <a:solidFill>
                <a:srgbClr val="E43794"/>
              </a:solidFill>
              <a:highlight>
                <a:schemeClr val="lt1"/>
              </a:highlight>
            </a:endParaRPr>
          </a:p>
        </p:txBody>
      </p:sp>
      <p:sp>
        <p:nvSpPr>
          <p:cNvPr id="6" name="Označba mesta besedila 2">
            <a:extLst>
              <a:ext uri="{FF2B5EF4-FFF2-40B4-BE49-F238E27FC236}">
                <a16:creationId xmlns:a16="http://schemas.microsoft.com/office/drawing/2014/main" id="{C7F2AD7F-9EE6-4983-A138-2960B4732679}"/>
              </a:ext>
            </a:extLst>
          </p:cNvPr>
          <p:cNvSpPr txBox="1">
            <a:spLocks/>
          </p:cNvSpPr>
          <p:nvPr/>
        </p:nvSpPr>
        <p:spPr>
          <a:xfrm>
            <a:off x="615659" y="132861"/>
            <a:ext cx="11346025"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3200" dirty="0">
                <a:solidFill>
                  <a:schemeClr val="bg1"/>
                </a:solidFill>
              </a:rPr>
              <a:t>T</a:t>
            </a:r>
            <a:r>
              <a:rPr lang="en-GB" sz="3200" dirty="0">
                <a:solidFill>
                  <a:schemeClr val="bg1"/>
                </a:solidFill>
              </a:rPr>
              <a:t>he role of technology</a:t>
            </a:r>
          </a:p>
        </p:txBody>
      </p:sp>
    </p:spTree>
    <p:extLst>
      <p:ext uri="{BB962C8B-B14F-4D97-AF65-F5344CB8AC3E}">
        <p14:creationId xmlns:p14="http://schemas.microsoft.com/office/powerpoint/2010/main" val="374493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96"/>
            <a:ext cx="4301302" cy="229565"/>
          </a:xfrm>
        </p:spPr>
        <p:txBody>
          <a:bodyPr/>
          <a:lstStyle/>
          <a:p>
            <a:fld id="{9C527BFA-2C0E-4CEC-B6A5-913A56FEF4B4}" type="slidenum">
              <a:rPr lang="fr-CA" smtClean="0"/>
              <a:pPr/>
              <a:t>45</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94328" y="1254094"/>
            <a:ext cx="10792797" cy="5421484"/>
          </a:xfrm>
        </p:spPr>
        <p:txBody>
          <a:bodyPr/>
          <a:lstStyle/>
          <a:p>
            <a:pPr>
              <a:lnSpc>
                <a:spcPct val="115000"/>
              </a:lnSpc>
              <a:buClr>
                <a:schemeClr val="dk1"/>
              </a:buClr>
              <a:buSzPts val="1100"/>
            </a:pPr>
            <a:r>
              <a:rPr lang="en-GB" sz="2400" dirty="0">
                <a:solidFill>
                  <a:srgbClr val="7F7F7F"/>
                </a:solidFill>
                <a:highlight>
                  <a:schemeClr val="lt1"/>
                </a:highlight>
              </a:rPr>
              <a:t>When designing an </a:t>
            </a:r>
            <a:r>
              <a:rPr lang="en-GB" dirty="0">
                <a:highlight>
                  <a:schemeClr val="lt1"/>
                </a:highlight>
              </a:rPr>
              <a:t>i</a:t>
            </a:r>
            <a:r>
              <a:rPr lang="en-GB" sz="2400" dirty="0">
                <a:solidFill>
                  <a:srgbClr val="7F7F7F"/>
                </a:solidFill>
                <a:highlight>
                  <a:schemeClr val="lt1"/>
                </a:highlight>
              </a:rPr>
              <a:t>mmersive experience the </a:t>
            </a:r>
            <a:r>
              <a:rPr lang="en-GB" sz="2400" b="1" dirty="0">
                <a:solidFill>
                  <a:srgbClr val="7F7F7F"/>
                </a:solidFill>
                <a:highlight>
                  <a:schemeClr val="lt1"/>
                </a:highlight>
              </a:rPr>
              <a:t>digital component needs to be carefully crafted into a Tourism Experience</a:t>
            </a:r>
            <a:r>
              <a:rPr lang="en-GB" sz="2400" dirty="0">
                <a:solidFill>
                  <a:srgbClr val="7F7F7F"/>
                </a:solidFill>
                <a:highlight>
                  <a:schemeClr val="lt1"/>
                </a:highlight>
              </a:rPr>
              <a:t> not </a:t>
            </a:r>
            <a:r>
              <a:rPr lang="en-GB" sz="2400" b="0" dirty="0">
                <a:solidFill>
                  <a:srgbClr val="7F7F7F"/>
                </a:solidFill>
                <a:highlight>
                  <a:schemeClr val="lt1"/>
                </a:highlight>
              </a:rPr>
              <a:t>to alter it for the worse. </a:t>
            </a:r>
          </a:p>
          <a:p>
            <a:pPr>
              <a:lnSpc>
                <a:spcPct val="115000"/>
              </a:lnSpc>
              <a:buClr>
                <a:schemeClr val="dk1"/>
              </a:buClr>
              <a:buSzPts val="1100"/>
            </a:pPr>
            <a:endParaRPr lang="en-GB" sz="800" dirty="0">
              <a:highlight>
                <a:schemeClr val="lt1"/>
              </a:highlight>
            </a:endParaRPr>
          </a:p>
          <a:p>
            <a:pPr>
              <a:lnSpc>
                <a:spcPct val="115000"/>
              </a:lnSpc>
              <a:buClr>
                <a:schemeClr val="dk1"/>
              </a:buClr>
              <a:buSzPts val="1100"/>
            </a:pPr>
            <a:endParaRPr lang="en-GB" sz="800" b="0" dirty="0">
              <a:solidFill>
                <a:srgbClr val="7F7F7F"/>
              </a:solidFill>
              <a:highlight>
                <a:schemeClr val="lt1"/>
              </a:highlight>
            </a:endParaRPr>
          </a:p>
          <a:p>
            <a:pPr marL="285750" indent="-285750">
              <a:lnSpc>
                <a:spcPct val="115000"/>
              </a:lnSpc>
              <a:buClr>
                <a:schemeClr val="dk1"/>
              </a:buClr>
              <a:buSzPts val="1100"/>
              <a:buFont typeface="Arial" panose="020B0604020202020204" pitchFamily="34" charset="0"/>
              <a:buChar char="•"/>
            </a:pPr>
            <a:r>
              <a:rPr lang="en-GB" sz="2400" dirty="0">
                <a:solidFill>
                  <a:srgbClr val="7F7F7F"/>
                </a:solidFill>
                <a:highlight>
                  <a:schemeClr val="lt1"/>
                </a:highlight>
              </a:rPr>
              <a:t>Digital should supplement analogue only where the latter needs an upgrade or fails to address an important challenge</a:t>
            </a:r>
            <a:endParaRPr lang="en-GB" dirty="0">
              <a:solidFill>
                <a:srgbClr val="7F7F7F"/>
              </a:solidFill>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en-GB" sz="1200" b="0" dirty="0">
              <a:solidFill>
                <a:srgbClr val="7F7F7F"/>
              </a:solidFill>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1" dirty="0">
                <a:highlight>
                  <a:schemeClr val="lt1"/>
                </a:highlight>
              </a:rPr>
              <a:t>T</a:t>
            </a:r>
            <a:r>
              <a:rPr lang="en-GB" b="1" dirty="0">
                <a:solidFill>
                  <a:srgbClr val="7F7F7F"/>
                </a:solidFill>
                <a:highlight>
                  <a:schemeClr val="lt1"/>
                </a:highlight>
              </a:rPr>
              <a:t>echnology without content and concept is just a gadget</a:t>
            </a:r>
            <a:r>
              <a:rPr lang="en-GB" b="0" dirty="0">
                <a:solidFill>
                  <a:srgbClr val="7F7F7F"/>
                </a:solidFill>
                <a:highlight>
                  <a:schemeClr val="lt1"/>
                </a:highlight>
              </a:rPr>
              <a:t>. Interesting for beginners, but a real waste of precious time and resources</a:t>
            </a:r>
          </a:p>
          <a:p>
            <a:pPr lvl="0" algn="l" rtl="0">
              <a:lnSpc>
                <a:spcPct val="115000"/>
              </a:lnSpc>
              <a:spcBef>
                <a:spcPts val="0"/>
              </a:spcBef>
              <a:spcAft>
                <a:spcPts val="0"/>
              </a:spcAft>
              <a:buClr>
                <a:schemeClr val="dk1"/>
              </a:buClr>
              <a:buSzPts val="1100"/>
            </a:pPr>
            <a:endParaRPr lang="en-GB" sz="1200" dirty="0">
              <a:highlight>
                <a:schemeClr val="lt1"/>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b="1" dirty="0">
                <a:highlight>
                  <a:schemeClr val="lt1"/>
                </a:highlight>
              </a:rPr>
              <a:t>T</a:t>
            </a:r>
            <a:r>
              <a:rPr lang="en-GB" b="1" dirty="0">
                <a:solidFill>
                  <a:srgbClr val="7F7F7F"/>
                </a:solidFill>
                <a:highlight>
                  <a:schemeClr val="lt1"/>
                </a:highlight>
              </a:rPr>
              <a:t>echnology cannot substitute for a human interaction and spontaneous moments </a:t>
            </a:r>
            <a:r>
              <a:rPr lang="en-GB" b="0" dirty="0">
                <a:solidFill>
                  <a:srgbClr val="7F7F7F"/>
                </a:solidFill>
                <a:highlight>
                  <a:schemeClr val="lt1"/>
                </a:highlight>
              </a:rPr>
              <a:t>- let’s not expect that of it</a:t>
            </a:r>
          </a:p>
        </p:txBody>
      </p:sp>
      <p:sp>
        <p:nvSpPr>
          <p:cNvPr id="5" name="Text Placeholder 2">
            <a:extLst>
              <a:ext uri="{FF2B5EF4-FFF2-40B4-BE49-F238E27FC236}">
                <a16:creationId xmlns:a16="http://schemas.microsoft.com/office/drawing/2014/main" id="{2A7A8F64-296C-49FE-93CE-49E18751E839}"/>
              </a:ext>
            </a:extLst>
          </p:cNvPr>
          <p:cNvSpPr>
            <a:spLocks noGrp="1"/>
          </p:cNvSpPr>
          <p:nvPr>
            <p:ph type="body" sz="quarter" idx="15"/>
          </p:nvPr>
        </p:nvSpPr>
        <p:spPr>
          <a:xfrm>
            <a:off x="427653" y="98120"/>
            <a:ext cx="10160905" cy="694067"/>
          </a:xfrm>
        </p:spPr>
        <p:txBody>
          <a:bodyPr>
            <a:noAutofit/>
          </a:bodyPr>
          <a:lstStyle/>
          <a:p>
            <a:pPr marL="0" lvl="0" indent="0" rtl="0">
              <a:lnSpc>
                <a:spcPct val="90000"/>
              </a:lnSpc>
              <a:spcBef>
                <a:spcPts val="0"/>
              </a:spcBef>
              <a:spcAft>
                <a:spcPts val="0"/>
              </a:spcAft>
              <a:buClr>
                <a:srgbClr val="E43794"/>
              </a:buClr>
              <a:buSzPts val="4000"/>
              <a:buNone/>
            </a:pPr>
            <a:r>
              <a:rPr lang="en-GB" dirty="0">
                <a:solidFill>
                  <a:schemeClr val="bg1"/>
                </a:solidFill>
              </a:rPr>
              <a:t>T</a:t>
            </a:r>
            <a:r>
              <a:rPr lang="en-GB" b="1" dirty="0">
                <a:solidFill>
                  <a:schemeClr val="bg1"/>
                </a:solidFill>
              </a:rPr>
              <a:t>echnology is not just an add-on </a:t>
            </a:r>
            <a:endParaRPr lang="en-GB" dirty="0"/>
          </a:p>
        </p:txBody>
      </p:sp>
    </p:spTree>
    <p:extLst>
      <p:ext uri="{BB962C8B-B14F-4D97-AF65-F5344CB8AC3E}">
        <p14:creationId xmlns:p14="http://schemas.microsoft.com/office/powerpoint/2010/main" val="361926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465666"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Non-technological elements</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589493" y="985143"/>
            <a:ext cx="11260666" cy="5805222"/>
          </a:xfrm>
        </p:spPr>
        <p:txBody>
          <a:bodyPr numCol="1"/>
          <a:lstStyle/>
          <a:p>
            <a:pPr algn="l">
              <a:lnSpc>
                <a:spcPct val="115000"/>
              </a:lnSpc>
              <a:buClr>
                <a:schemeClr val="dk1"/>
              </a:buClr>
              <a:buSzPts val="1100"/>
            </a:pPr>
            <a:r>
              <a:rPr lang="en-GB" dirty="0">
                <a:highlight>
                  <a:schemeClr val="lt1"/>
                </a:highlight>
              </a:rPr>
              <a:t>As the designer of an immersive experience, you should be aware of the two most important non-technological approaches that can assist in effective attention to the immersion of a guest.  Read an article on </a:t>
            </a:r>
            <a:r>
              <a:rPr lang="sl-SI" dirty="0">
                <a:highlight>
                  <a:schemeClr val="lt1"/>
                </a:highlight>
              </a:rPr>
              <a:t>more </a:t>
            </a:r>
            <a:r>
              <a:rPr lang="en-GB" dirty="0">
                <a:highlight>
                  <a:schemeClr val="lt1"/>
                </a:highlight>
              </a:rPr>
              <a:t>keys to immersion here</a:t>
            </a:r>
            <a:r>
              <a:rPr lang="sl-SI" dirty="0">
                <a:highlight>
                  <a:schemeClr val="lt1"/>
                </a:highlight>
              </a:rPr>
              <a:t>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r>
              <a:rPr lang="en-GB" dirty="0">
                <a:highlight>
                  <a:schemeClr val="lt1"/>
                </a:highlight>
              </a:rPr>
              <a:t>)</a:t>
            </a:r>
            <a:endParaRPr lang="sl-SI" dirty="0">
              <a:highlight>
                <a:schemeClr val="lt1"/>
              </a:highlight>
            </a:endParaRPr>
          </a:p>
          <a:p>
            <a:pPr algn="l">
              <a:lnSpc>
                <a:spcPct val="115000"/>
              </a:lnSpc>
              <a:buClr>
                <a:schemeClr val="dk1"/>
              </a:buClr>
              <a:buSzPts val="1100"/>
            </a:pPr>
            <a:endParaRPr lang="sl-SI" dirty="0">
              <a:highlight>
                <a:schemeClr val="lt1"/>
              </a:highlight>
            </a:endParaRPr>
          </a:p>
          <a:p>
            <a:pPr algn="ctr">
              <a:lnSpc>
                <a:spcPct val="115000"/>
              </a:lnSpc>
              <a:buClr>
                <a:schemeClr val="dk1"/>
              </a:buClr>
              <a:buSzPts val="1100"/>
            </a:pPr>
            <a:r>
              <a:rPr lang="en-GB" sz="3200" b="1" dirty="0">
                <a:solidFill>
                  <a:srgbClr val="E43794"/>
                </a:solidFill>
              </a:rPr>
              <a:t>Storytelling and getting to WOW!</a:t>
            </a:r>
            <a:endParaRPr lang="sl-SI" sz="3200" b="1" dirty="0">
              <a:solidFill>
                <a:srgbClr val="E43794"/>
              </a:solidFill>
            </a:endParaRPr>
          </a:p>
          <a:p>
            <a:pPr algn="l">
              <a:lnSpc>
                <a:spcPct val="115000"/>
              </a:lnSpc>
              <a:buClr>
                <a:schemeClr val="dk1"/>
              </a:buClr>
              <a:buSzPts val="1100"/>
            </a:pPr>
            <a:endParaRPr lang="sl-SI" dirty="0">
              <a:highlight>
                <a:schemeClr val="lt1"/>
              </a:highlight>
            </a:endParaRPr>
          </a:p>
          <a:p>
            <a:pPr algn="l">
              <a:lnSpc>
                <a:spcPct val="115000"/>
              </a:lnSpc>
              <a:buClr>
                <a:schemeClr val="dk1"/>
              </a:buClr>
              <a:buSzPts val="1100"/>
            </a:pPr>
            <a:r>
              <a:rPr lang="en-GB" dirty="0"/>
              <a:t>By focusing on these two key factors, you can: </a:t>
            </a:r>
          </a:p>
          <a:p>
            <a:pPr algn="l">
              <a:lnSpc>
                <a:spcPct val="115000"/>
              </a:lnSpc>
              <a:buClr>
                <a:schemeClr val="dk1"/>
              </a:buClr>
              <a:buSzPts val="1100"/>
            </a:pPr>
            <a:endParaRPr lang="en-GB" sz="1000" dirty="0"/>
          </a:p>
          <a:p>
            <a:pPr marL="342900" indent="-342900" algn="l">
              <a:lnSpc>
                <a:spcPct val="115000"/>
              </a:lnSpc>
              <a:buClr>
                <a:srgbClr val="E43794"/>
              </a:buClr>
              <a:buSzPct val="100000"/>
              <a:buFont typeface="Arial" panose="020B0604020202020204" pitchFamily="34" charset="0"/>
              <a:buChar char="•"/>
            </a:pPr>
            <a:r>
              <a:rPr lang="en-GB" b="1" dirty="0"/>
              <a:t>Give the visitor a purpose!</a:t>
            </a:r>
            <a:r>
              <a:rPr lang="en-GB" dirty="0"/>
              <a:t> </a:t>
            </a:r>
            <a:r>
              <a:rPr lang="sl-SI" dirty="0"/>
              <a:t>T</a:t>
            </a:r>
            <a:r>
              <a:rPr lang="en-GB" dirty="0"/>
              <a:t>hey can be active participants in the themes, stories, events and situations that unfold in those spaces.</a:t>
            </a:r>
          </a:p>
          <a:p>
            <a:pPr marL="342900" indent="-342900" algn="l">
              <a:lnSpc>
                <a:spcPct val="115000"/>
              </a:lnSpc>
              <a:buClr>
                <a:srgbClr val="E43794"/>
              </a:buClr>
              <a:buSzPct val="100000"/>
              <a:buFont typeface="Arial" panose="020B0604020202020204" pitchFamily="34" charset="0"/>
              <a:buChar char="•"/>
            </a:pPr>
            <a:endParaRPr lang="sl-SI" sz="1000" dirty="0"/>
          </a:p>
          <a:p>
            <a:pPr marL="342900" indent="-342900" algn="l">
              <a:lnSpc>
                <a:spcPct val="115000"/>
              </a:lnSpc>
              <a:buClr>
                <a:srgbClr val="E43794"/>
              </a:buClr>
              <a:buSzPct val="100000"/>
              <a:buFont typeface="Arial" panose="020B0604020202020204" pitchFamily="34" charset="0"/>
              <a:buChar char="•"/>
            </a:pPr>
            <a:r>
              <a:rPr lang="en-GB" dirty="0"/>
              <a:t>Go beyond the typical expectations of the service industry and</a:t>
            </a:r>
            <a:r>
              <a:rPr lang="en-GB" b="1" dirty="0"/>
              <a:t> build relationships with your guests</a:t>
            </a:r>
            <a:r>
              <a:rPr lang="en-GB" dirty="0"/>
              <a:t>. They are not simply consumers in immersive spaces</a:t>
            </a:r>
            <a:r>
              <a:rPr lang="sl-SI" dirty="0"/>
              <a:t>.</a:t>
            </a:r>
          </a:p>
        </p:txBody>
      </p:sp>
    </p:spTree>
    <p:extLst>
      <p:ext uri="{BB962C8B-B14F-4D97-AF65-F5344CB8AC3E}">
        <p14:creationId xmlns:p14="http://schemas.microsoft.com/office/powerpoint/2010/main" val="321301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79522" y="945705"/>
            <a:ext cx="6024912" cy="5643070"/>
          </a:xfrm>
        </p:spPr>
        <p:txBody>
          <a:bodyPr/>
          <a:lstStyle/>
          <a:p>
            <a:pPr marL="0" marR="0" lvl="0" indent="0" rtl="0">
              <a:lnSpc>
                <a:spcPct val="100000"/>
              </a:lnSpc>
              <a:spcBef>
                <a:spcPts val="0"/>
              </a:spcBef>
              <a:spcAft>
                <a:spcPts val="0"/>
              </a:spcAft>
              <a:buClr>
                <a:schemeClr val="dk1"/>
              </a:buClr>
              <a:buSzPts val="1100"/>
              <a:buNone/>
            </a:pPr>
            <a:r>
              <a:rPr lang="en-GB" b="1" dirty="0"/>
              <a:t>There is no real experience without a story to tell and/or listen to</a:t>
            </a:r>
            <a:r>
              <a:rPr lang="sl-SI" b="1" dirty="0"/>
              <a:t>.</a:t>
            </a:r>
            <a:r>
              <a:rPr lang="en-GB" b="1" dirty="0"/>
              <a:t> </a:t>
            </a:r>
            <a:r>
              <a:rPr lang="en-GB" dirty="0"/>
              <a:t>If you want to make your digital experience really immersive, you need to </a:t>
            </a:r>
            <a:r>
              <a:rPr lang="en-GB" b="1" dirty="0"/>
              <a:t>tell that story in a way that really grips your audience</a:t>
            </a:r>
            <a:r>
              <a:rPr lang="en-GB" dirty="0"/>
              <a:t>. </a:t>
            </a:r>
          </a:p>
          <a:p>
            <a:pPr marL="0" marR="0" lvl="0" indent="0" rtl="0">
              <a:lnSpc>
                <a:spcPct val="100000"/>
              </a:lnSpc>
              <a:spcBef>
                <a:spcPts val="0"/>
              </a:spcBef>
              <a:spcAft>
                <a:spcPts val="0"/>
              </a:spcAft>
              <a:buClr>
                <a:schemeClr val="dk1"/>
              </a:buClr>
              <a:buSzPts val="1100"/>
              <a:buNone/>
            </a:pPr>
            <a:endParaRPr lang="en-GB" dirty="0"/>
          </a:p>
          <a:p>
            <a:pPr marL="0" marR="0" lvl="0" indent="0" rtl="0">
              <a:lnSpc>
                <a:spcPct val="100000"/>
              </a:lnSpc>
              <a:spcBef>
                <a:spcPts val="0"/>
              </a:spcBef>
              <a:spcAft>
                <a:spcPts val="0"/>
              </a:spcAft>
              <a:buClr>
                <a:schemeClr val="dk1"/>
              </a:buClr>
              <a:buSzPts val="1100"/>
              <a:buNone/>
            </a:pPr>
            <a:r>
              <a:rPr lang="en-GB" b="1" dirty="0"/>
              <a:t>Key ingredients for storytelling </a:t>
            </a:r>
            <a:r>
              <a:rPr lang="en-GB" b="0" dirty="0"/>
              <a:t>are:</a:t>
            </a:r>
          </a:p>
          <a:p>
            <a:pPr marL="0" marR="0" lvl="0" indent="0" rtl="0">
              <a:lnSpc>
                <a:spcPct val="100000"/>
              </a:lnSpc>
              <a:spcBef>
                <a:spcPts val="0"/>
              </a:spcBef>
              <a:spcAft>
                <a:spcPts val="0"/>
              </a:spcAft>
              <a:buClr>
                <a:schemeClr val="dk1"/>
              </a:buClr>
              <a:buSzPts val="1100"/>
              <a:buNone/>
            </a:pPr>
            <a:endParaRPr lang="en-GB" sz="100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b="1" dirty="0"/>
              <a:t>structure</a:t>
            </a:r>
            <a:endParaRPr lang="sl-SI" b="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b="1" dirty="0"/>
              <a:t>emotion</a:t>
            </a:r>
            <a:endParaRPr lang="sl-SI" b="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b="1" dirty="0"/>
              <a:t>empathy</a:t>
            </a:r>
            <a:endParaRPr lang="sl-SI" b="0" dirty="0"/>
          </a:p>
          <a:p>
            <a:pPr marL="285750" marR="0" lvl="0" indent="-285750" rtl="0">
              <a:lnSpc>
                <a:spcPct val="100000"/>
              </a:lnSpc>
              <a:spcBef>
                <a:spcPts val="0"/>
              </a:spcBef>
              <a:spcAft>
                <a:spcPts val="0"/>
              </a:spcAft>
              <a:buClr>
                <a:srgbClr val="E43794"/>
              </a:buClr>
              <a:buSzPct val="100000"/>
              <a:buFont typeface="Arial" panose="020B0604020202020204" pitchFamily="34" charset="0"/>
              <a:buChar char="•"/>
            </a:pPr>
            <a:r>
              <a:rPr lang="en-GB" b="1" dirty="0"/>
              <a:t>facts</a:t>
            </a:r>
            <a:endParaRPr lang="en-GB" b="0" dirty="0"/>
          </a:p>
          <a:p>
            <a:pPr marR="0" lvl="0" rtl="0">
              <a:lnSpc>
                <a:spcPct val="100000"/>
              </a:lnSpc>
              <a:spcBef>
                <a:spcPts val="0"/>
              </a:spcBef>
              <a:spcAft>
                <a:spcPts val="0"/>
              </a:spcAft>
              <a:buClr>
                <a:schemeClr val="dk1"/>
              </a:buClr>
              <a:buSzPts val="1100"/>
            </a:pPr>
            <a:endParaRPr lang="en-GB" dirty="0"/>
          </a:p>
          <a:p>
            <a:pPr>
              <a:buClr>
                <a:schemeClr val="dk1"/>
              </a:buClr>
              <a:buSzPts val="1100"/>
            </a:pPr>
            <a:r>
              <a:rPr lang="en-GB" dirty="0"/>
              <a:t>U</a:t>
            </a:r>
            <a:r>
              <a:rPr lang="en-GB" b="0" dirty="0"/>
              <a:t>nforgettable storytelling </a:t>
            </a:r>
            <a:r>
              <a:rPr lang="en-GB" b="1" dirty="0"/>
              <a:t>has to inspire</a:t>
            </a:r>
            <a:r>
              <a:rPr lang="en-GB" b="0" dirty="0"/>
              <a:t> and </a:t>
            </a:r>
            <a:r>
              <a:rPr lang="en-GB" b="1" dirty="0"/>
              <a:t>keep the visitor engaged</a:t>
            </a:r>
            <a:r>
              <a:rPr lang="en-GB" dirty="0"/>
              <a:t> before, during and even after the experience</a:t>
            </a:r>
            <a:r>
              <a:rPr lang="sl-SI" dirty="0"/>
              <a:t>!</a:t>
            </a:r>
            <a:endParaRPr lang="en-GB" sz="1800" dirty="0"/>
          </a:p>
          <a:p>
            <a:pPr algn="just">
              <a:buClr>
                <a:schemeClr val="dk1"/>
              </a:buClr>
              <a:buSzPts val="1100"/>
            </a:pPr>
            <a:endParaRPr lang="sl-SI" sz="1800" dirty="0"/>
          </a:p>
          <a:p>
            <a:pPr algn="just">
              <a:buClr>
                <a:schemeClr val="dk1"/>
              </a:buClr>
              <a:buSzPts val="1100"/>
            </a:pPr>
            <a:endParaRPr lang="en-GB" sz="1800" dirty="0"/>
          </a:p>
          <a:p>
            <a:pPr marR="0" lvl="0" algn="just" rtl="0">
              <a:lnSpc>
                <a:spcPct val="100000"/>
              </a:lnSpc>
              <a:spcBef>
                <a:spcPts val="0"/>
              </a:spcBef>
              <a:spcAft>
                <a:spcPts val="0"/>
              </a:spcAft>
              <a:buClr>
                <a:schemeClr val="dk1"/>
              </a:buClr>
              <a:buSzPts val="1100"/>
            </a:pPr>
            <a:r>
              <a:rPr lang="en-GB" sz="1800" b="0" dirty="0"/>
              <a:t> </a:t>
            </a:r>
          </a:p>
          <a:p>
            <a:pPr marR="0" lvl="0" algn="just" rtl="0">
              <a:lnSpc>
                <a:spcPct val="100000"/>
              </a:lnSpc>
              <a:spcBef>
                <a:spcPts val="0"/>
              </a:spcBef>
              <a:spcAft>
                <a:spcPts val="0"/>
              </a:spcAft>
              <a:buClr>
                <a:schemeClr val="dk1"/>
              </a:buClr>
              <a:buSzPts val="1100"/>
            </a:pPr>
            <a:endParaRPr lang="en-GB" sz="1800" b="0" dirty="0"/>
          </a:p>
        </p:txBody>
      </p:sp>
      <p:pic>
        <p:nvPicPr>
          <p:cNvPr id="10" name="Označba mesta slike 9">
            <a:hlinkClick r:id="rId2"/>
            <a:extLst>
              <a:ext uri="{FF2B5EF4-FFF2-40B4-BE49-F238E27FC236}">
                <a16:creationId xmlns:a16="http://schemas.microsoft.com/office/drawing/2014/main" id="{A4D6256D-A6B5-49FD-AFF0-E2ECA2EDED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992" r="17992"/>
          <a:stretch>
            <a:fillRect/>
          </a:stretch>
        </p:blipFill>
        <p:spPr>
          <a:xfrm>
            <a:off x="7040153" y="3028280"/>
            <a:ext cx="3691822" cy="3829719"/>
          </a:xfrm>
        </p:spPr>
      </p:pic>
      <p:sp>
        <p:nvSpPr>
          <p:cNvPr id="7" name="Text Placeholder 4">
            <a:extLst>
              <a:ext uri="{FF2B5EF4-FFF2-40B4-BE49-F238E27FC236}">
                <a16:creationId xmlns:a16="http://schemas.microsoft.com/office/drawing/2014/main" id="{BEEA5871-A5F5-4A4B-A326-7289A1032B93}"/>
              </a:ext>
            </a:extLst>
          </p:cNvPr>
          <p:cNvSpPr txBox="1">
            <a:spLocks/>
          </p:cNvSpPr>
          <p:nvPr/>
        </p:nvSpPr>
        <p:spPr>
          <a:xfrm>
            <a:off x="7040151" y="2214022"/>
            <a:ext cx="3691823" cy="65172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watch 5 best TED talks on storytelling</a:t>
            </a:r>
          </a:p>
        </p:txBody>
      </p:sp>
      <p:sp>
        <p:nvSpPr>
          <p:cNvPr id="9" name="Text Placeholder 4">
            <a:extLst>
              <a:ext uri="{FF2B5EF4-FFF2-40B4-BE49-F238E27FC236}">
                <a16:creationId xmlns:a16="http://schemas.microsoft.com/office/drawing/2014/main" id="{E4678DF4-C2CC-40EB-8C6F-6D7CE516C8B8}"/>
              </a:ext>
            </a:extLst>
          </p:cNvPr>
          <p:cNvSpPr>
            <a:spLocks noGrp="1"/>
          </p:cNvSpPr>
          <p:nvPr>
            <p:ph type="body" sz="quarter" idx="15"/>
          </p:nvPr>
        </p:nvSpPr>
        <p:spPr>
          <a:xfrm>
            <a:off x="379522" y="298575"/>
            <a:ext cx="5614878" cy="631527"/>
          </a:xfrm>
        </p:spPr>
        <p:txBody>
          <a:bodyPr/>
          <a:lstStyle/>
          <a:p>
            <a:pPr marL="0" lvl="0" indent="0" algn="l" rtl="0">
              <a:lnSpc>
                <a:spcPct val="100000"/>
              </a:lnSpc>
              <a:spcBef>
                <a:spcPts val="0"/>
              </a:spcBef>
              <a:spcAft>
                <a:spcPts val="0"/>
              </a:spcAft>
              <a:buClr>
                <a:srgbClr val="E43794"/>
              </a:buClr>
              <a:buSzPts val="2000"/>
              <a:buNone/>
            </a:pPr>
            <a:r>
              <a:rPr lang="en-US" b="1" dirty="0"/>
              <a:t>EXPERIENCE</a:t>
            </a:r>
            <a:r>
              <a:rPr lang="sl-SI" b="1" dirty="0"/>
              <a:t> </a:t>
            </a:r>
            <a:r>
              <a:rPr lang="en-US" b="1" dirty="0"/>
              <a:t>STORYTELLING</a:t>
            </a:r>
          </a:p>
        </p:txBody>
      </p:sp>
    </p:spTree>
    <p:extLst>
      <p:ext uri="{BB962C8B-B14F-4D97-AF65-F5344CB8AC3E}">
        <p14:creationId xmlns:p14="http://schemas.microsoft.com/office/powerpoint/2010/main" val="171404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79522" y="298575"/>
            <a:ext cx="5614878" cy="631527"/>
          </a:xfrm>
        </p:spPr>
        <p:txBody>
          <a:bodyPr/>
          <a:lstStyle/>
          <a:p>
            <a:pPr marL="0" lvl="0" indent="0" algn="l" rtl="0">
              <a:lnSpc>
                <a:spcPct val="100000"/>
              </a:lnSpc>
              <a:spcBef>
                <a:spcPts val="0"/>
              </a:spcBef>
              <a:spcAft>
                <a:spcPts val="0"/>
              </a:spcAft>
              <a:buClr>
                <a:srgbClr val="E43794"/>
              </a:buClr>
              <a:buSzPts val="2000"/>
              <a:buNone/>
            </a:pPr>
            <a:r>
              <a:rPr lang="en-US" b="1" dirty="0"/>
              <a:t>EXPERIENCE</a:t>
            </a:r>
            <a:r>
              <a:rPr lang="sl-SI" b="1" dirty="0"/>
              <a:t> </a:t>
            </a:r>
            <a:r>
              <a:rPr lang="en-US" b="1" dirty="0"/>
              <a:t>STORYTELLING</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79522" y="1217103"/>
            <a:ext cx="6003875" cy="5574711"/>
          </a:xfrm>
        </p:spPr>
        <p:txBody>
          <a:bodyPr/>
          <a:lstStyle/>
          <a:p>
            <a:pPr>
              <a:buClr>
                <a:schemeClr val="dk1"/>
              </a:buClr>
              <a:buSzPts val="1100"/>
            </a:pPr>
            <a:r>
              <a:rPr lang="en-GB" sz="1800" b="1" dirty="0">
                <a:solidFill>
                  <a:schemeClr val="bg1">
                    <a:lumMod val="50000"/>
                  </a:schemeClr>
                </a:solidFill>
              </a:rPr>
              <a:t>I</a:t>
            </a:r>
            <a:r>
              <a:rPr lang="en-GB" b="1" dirty="0">
                <a:solidFill>
                  <a:schemeClr val="bg1">
                    <a:lumMod val="50000"/>
                  </a:schemeClr>
                </a:solidFill>
              </a:rPr>
              <a:t>s storytelling possible only t</a:t>
            </a:r>
            <a:r>
              <a:rPr lang="sl-SI" b="1" dirty="0">
                <a:solidFill>
                  <a:schemeClr val="bg1">
                    <a:lumMod val="50000"/>
                  </a:schemeClr>
                </a:solidFill>
              </a:rPr>
              <a:t>h</a:t>
            </a:r>
            <a:r>
              <a:rPr lang="en-GB" b="1" dirty="0">
                <a:solidFill>
                  <a:schemeClr val="bg1">
                    <a:lumMod val="50000"/>
                  </a:schemeClr>
                </a:solidFill>
              </a:rPr>
              <a:t>rough spoken or written words? </a:t>
            </a:r>
          </a:p>
          <a:p>
            <a:pPr>
              <a:buClr>
                <a:schemeClr val="dk1"/>
              </a:buClr>
              <a:buSzPts val="1100"/>
            </a:pPr>
            <a:endParaRPr lang="en-GB" sz="1000" b="1" dirty="0">
              <a:solidFill>
                <a:schemeClr val="bg1">
                  <a:lumMod val="50000"/>
                </a:schemeClr>
              </a:solidFill>
            </a:endParaRPr>
          </a:p>
          <a:p>
            <a:pPr>
              <a:buClr>
                <a:schemeClr val="dk1"/>
              </a:buClr>
              <a:buSzPts val="1100"/>
            </a:pPr>
            <a:r>
              <a:rPr lang="en-GB" b="1" dirty="0">
                <a:solidFill>
                  <a:schemeClr val="bg1">
                    <a:lumMod val="50000"/>
                  </a:schemeClr>
                </a:solidFill>
              </a:rPr>
              <a:t>Storytelling should engage all our senses!</a:t>
            </a:r>
            <a:endParaRPr lang="en-GB" dirty="0">
              <a:solidFill>
                <a:schemeClr val="bg1">
                  <a:lumMod val="50000"/>
                </a:schemeClr>
              </a:solidFill>
            </a:endParaRPr>
          </a:p>
          <a:p>
            <a:pPr>
              <a:buClr>
                <a:schemeClr val="dk1"/>
              </a:buClr>
              <a:buSzPts val="1100"/>
            </a:pPr>
            <a:endParaRPr lang="en-GB" sz="1000" dirty="0">
              <a:solidFill>
                <a:schemeClr val="bg1">
                  <a:lumMod val="50000"/>
                </a:schemeClr>
              </a:solidFill>
            </a:endParaRPr>
          </a:p>
          <a:p>
            <a:pPr>
              <a:buClr>
                <a:schemeClr val="dk1"/>
              </a:buClr>
              <a:buSzPts val="1100"/>
            </a:pPr>
            <a:r>
              <a:rPr lang="en-GB" dirty="0">
                <a:solidFill>
                  <a:schemeClr val="bg1">
                    <a:lumMod val="50000"/>
                  </a:schemeClr>
                </a:solidFill>
              </a:rPr>
              <a:t>Storytellers have always tried to use different approaches to </a:t>
            </a:r>
            <a:r>
              <a:rPr lang="en-GB" b="1" dirty="0">
                <a:solidFill>
                  <a:schemeClr val="bg1">
                    <a:lumMod val="50000"/>
                  </a:schemeClr>
                </a:solidFill>
              </a:rPr>
              <a:t>stimulate imagination </a:t>
            </a:r>
            <a:r>
              <a:rPr lang="en-GB" dirty="0">
                <a:solidFill>
                  <a:schemeClr val="bg1">
                    <a:lumMod val="50000"/>
                  </a:schemeClr>
                </a:solidFill>
              </a:rPr>
              <a:t>and have been for this purpose evolving and </a:t>
            </a:r>
            <a:r>
              <a:rPr lang="en-GB" b="1" dirty="0">
                <a:solidFill>
                  <a:schemeClr val="bg1">
                    <a:lumMod val="50000"/>
                  </a:schemeClr>
                </a:solidFill>
              </a:rPr>
              <a:t>adapting various technologies </a:t>
            </a:r>
            <a:r>
              <a:rPr lang="en-GB" dirty="0">
                <a:solidFill>
                  <a:schemeClr val="bg1">
                    <a:lumMod val="50000"/>
                  </a:schemeClr>
                </a:solidFill>
              </a:rPr>
              <a:t>of their time. </a:t>
            </a:r>
          </a:p>
          <a:p>
            <a:pPr>
              <a:buClr>
                <a:schemeClr val="dk1"/>
              </a:buClr>
              <a:buSzPts val="1100"/>
            </a:pPr>
            <a:r>
              <a:rPr lang="en-GB" dirty="0">
                <a:solidFill>
                  <a:schemeClr val="bg1">
                    <a:lumMod val="50000"/>
                  </a:schemeClr>
                </a:solidFill>
              </a:rPr>
              <a:t>Read more about </a:t>
            </a:r>
            <a:r>
              <a:rPr lang="en-GB" dirty="0"/>
              <a:t>engaging the senses here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dirty="0">
              <a:solidFill>
                <a:schemeClr val="bg1">
                  <a:lumMod val="50000"/>
                </a:schemeClr>
              </a:solidFill>
            </a:endParaRPr>
          </a:p>
          <a:p>
            <a:pPr>
              <a:buClr>
                <a:schemeClr val="dk1"/>
              </a:buClr>
              <a:buSzPts val="1100"/>
            </a:pPr>
            <a:endParaRPr lang="en-GB" sz="1000" dirty="0"/>
          </a:p>
          <a:p>
            <a:pPr>
              <a:buClr>
                <a:schemeClr val="dk1"/>
              </a:buClr>
              <a:buSzPts val="1100"/>
            </a:pPr>
            <a:r>
              <a:rPr lang="en-GB" dirty="0"/>
              <a:t>Now, in the </a:t>
            </a:r>
            <a:r>
              <a:rPr lang="en-GB" b="1" dirty="0"/>
              <a:t>world of digital </a:t>
            </a:r>
            <a:r>
              <a:rPr lang="en-GB" b="1" dirty="0">
                <a:solidFill>
                  <a:schemeClr val="bg1">
                    <a:lumMod val="50000"/>
                  </a:schemeClr>
                </a:solidFill>
              </a:rPr>
              <a:t>technologies</a:t>
            </a:r>
            <a:r>
              <a:rPr lang="en-GB" dirty="0"/>
              <a:t>, storytelling can take many different forms, but the </a:t>
            </a:r>
            <a:r>
              <a:rPr lang="en-GB" b="1" dirty="0">
                <a:solidFill>
                  <a:schemeClr val="bg1">
                    <a:lumMod val="50000"/>
                  </a:schemeClr>
                </a:solidFill>
              </a:rPr>
              <a:t>best examples still </a:t>
            </a:r>
            <a:r>
              <a:rPr lang="en-GB" b="1" dirty="0"/>
              <a:t>engage people on a personal and emotional level</a:t>
            </a:r>
            <a:r>
              <a:rPr lang="en-GB" dirty="0"/>
              <a:t>. </a:t>
            </a:r>
            <a:endParaRPr lang="en-GB" b="1" dirty="0">
              <a:solidFill>
                <a:schemeClr val="bg1">
                  <a:lumMod val="50000"/>
                </a:schemeClr>
              </a:solidFill>
            </a:endParaRPr>
          </a:p>
        </p:txBody>
      </p:sp>
      <p:pic>
        <p:nvPicPr>
          <p:cNvPr id="2050" name="Picture 2" descr="Dad and Daughter Reading a Cutouts Fairy Tale Book">
            <a:hlinkClick r:id="rId3"/>
            <a:extLst>
              <a:ext uri="{FF2B5EF4-FFF2-40B4-BE49-F238E27FC236}">
                <a16:creationId xmlns:a16="http://schemas.microsoft.com/office/drawing/2014/main" id="{3B9C510E-33C1-4428-B53A-027434CE1FA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5434" b="15434"/>
          <a:stretch>
            <a:fillRect/>
          </a:stretch>
        </p:blipFill>
        <p:spPr bwMode="auto">
          <a:xfrm>
            <a:off x="7039436"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B0CD8425-E14C-4C28-8246-A96BFC77E09A}"/>
              </a:ext>
            </a:extLst>
          </p:cNvPr>
          <p:cNvSpPr txBox="1">
            <a:spLocks/>
          </p:cNvSpPr>
          <p:nvPr/>
        </p:nvSpPr>
        <p:spPr>
          <a:xfrm>
            <a:off x="7039436" y="2195169"/>
            <a:ext cx="3691822" cy="68000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7 examples of digital storytelling</a:t>
            </a:r>
          </a:p>
          <a:p>
            <a:pPr algn="just">
              <a:lnSpc>
                <a:spcPct val="100000"/>
              </a:lnSpc>
              <a:spcBef>
                <a:spcPts val="0"/>
              </a:spcBef>
              <a:buClr>
                <a:srgbClr val="E43794"/>
              </a:buClr>
              <a:buSzPts val="2000"/>
            </a:pPr>
            <a:r>
              <a:rPr lang="sl-SI" sz="1800" b="0" dirty="0">
                <a:solidFill>
                  <a:srgbClr val="7F7F7F"/>
                </a:solidFill>
                <a:cs typeface="Poppins" pitchFamily="2" charset="77"/>
              </a:rPr>
              <a:t>  </a:t>
            </a:r>
            <a:endParaRPr lang="en-GB" sz="1800" b="0" dirty="0">
              <a:solidFill>
                <a:srgbClr val="7F7F7F"/>
              </a:solidFill>
              <a:cs typeface="Poppins" pitchFamily="2" charset="77"/>
            </a:endParaRPr>
          </a:p>
        </p:txBody>
      </p:sp>
    </p:spTree>
    <p:extLst>
      <p:ext uri="{BB962C8B-B14F-4D97-AF65-F5344CB8AC3E}">
        <p14:creationId xmlns:p14="http://schemas.microsoft.com/office/powerpoint/2010/main" val="111262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79524" y="300685"/>
            <a:ext cx="5614878" cy="631527"/>
          </a:xfrm>
        </p:spPr>
        <p:txBody>
          <a:bodyPr/>
          <a:lstStyle/>
          <a:p>
            <a:pPr marL="0" lvl="0" indent="0" algn="l" rtl="0">
              <a:lnSpc>
                <a:spcPct val="100000"/>
              </a:lnSpc>
              <a:spcBef>
                <a:spcPts val="0"/>
              </a:spcBef>
              <a:spcAft>
                <a:spcPts val="0"/>
              </a:spcAft>
              <a:buClr>
                <a:srgbClr val="E43794"/>
              </a:buClr>
              <a:buSzPts val="2000"/>
              <a:buNone/>
            </a:pPr>
            <a:r>
              <a:rPr lang="en-US" b="1" dirty="0"/>
              <a:t>EXPERIENCE</a:t>
            </a:r>
            <a:r>
              <a:rPr lang="sl-SI" b="1" dirty="0"/>
              <a:t> </a:t>
            </a:r>
            <a:r>
              <a:rPr lang="en-US" b="1" dirty="0"/>
              <a:t>STORYTELLING</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79524" y="1039256"/>
            <a:ext cx="5984239" cy="5381581"/>
          </a:xfrm>
        </p:spPr>
        <p:txBody>
          <a:bodyPr/>
          <a:lstStyle/>
          <a:p>
            <a:pPr>
              <a:buClr>
                <a:schemeClr val="dk1"/>
              </a:buClr>
              <a:buSzPts val="1100"/>
            </a:pPr>
            <a:r>
              <a:rPr lang="en-GB" dirty="0"/>
              <a:t>There are some </a:t>
            </a:r>
            <a:r>
              <a:rPr lang="en-GB" b="1" dirty="0"/>
              <a:t>storytelling tips </a:t>
            </a:r>
            <a:r>
              <a:rPr lang="en-GB" dirty="0"/>
              <a:t>to be followed for the cultural heritage sector:</a:t>
            </a:r>
            <a:endParaRPr lang="en-GB" b="1" dirty="0">
              <a:solidFill>
                <a:schemeClr val="bg1">
                  <a:lumMod val="50000"/>
                </a:schemeClr>
              </a:solidFill>
            </a:endParaRPr>
          </a:p>
          <a:p>
            <a:pPr>
              <a:buClr>
                <a:schemeClr val="dk1"/>
              </a:buClr>
              <a:buSzPts val="1100"/>
            </a:pPr>
            <a:endParaRPr lang="en-GB" dirty="0"/>
          </a:p>
          <a:p>
            <a:pPr marL="342900" indent="-342900">
              <a:buClr>
                <a:srgbClr val="E43794"/>
              </a:buClr>
              <a:buSzPct val="100000"/>
              <a:buFont typeface="Arial" panose="020B0604020202020204" pitchFamily="34" charset="0"/>
              <a:buChar char="•"/>
            </a:pPr>
            <a:r>
              <a:rPr lang="en-GB" dirty="0"/>
              <a:t>be personal,</a:t>
            </a:r>
          </a:p>
          <a:p>
            <a:pPr marL="342900" indent="-342900">
              <a:buClr>
                <a:srgbClr val="E43794"/>
              </a:buClr>
              <a:buSzPct val="100000"/>
              <a:buFont typeface="Arial" panose="020B0604020202020204" pitchFamily="34" charset="0"/>
              <a:buChar char="•"/>
            </a:pPr>
            <a:r>
              <a:rPr lang="en-GB" dirty="0"/>
              <a:t>be informal but expert,</a:t>
            </a:r>
          </a:p>
          <a:p>
            <a:pPr marL="342900" indent="-342900">
              <a:buClr>
                <a:srgbClr val="E43794"/>
              </a:buClr>
              <a:buSzPct val="100000"/>
              <a:buFont typeface="Arial" panose="020B0604020202020204" pitchFamily="34" charset="0"/>
              <a:buChar char="•"/>
            </a:pPr>
            <a:r>
              <a:rPr lang="en-GB" dirty="0"/>
              <a:t>tell hidden stories,</a:t>
            </a:r>
          </a:p>
          <a:p>
            <a:pPr marL="342900" indent="-342900">
              <a:buClr>
                <a:srgbClr val="E43794"/>
              </a:buClr>
              <a:buSzPct val="100000"/>
              <a:buFont typeface="Arial" panose="020B0604020202020204" pitchFamily="34" charset="0"/>
              <a:buChar char="•"/>
            </a:pPr>
            <a:r>
              <a:rPr lang="en-GB" dirty="0"/>
              <a:t>illustrate your points,</a:t>
            </a:r>
          </a:p>
          <a:p>
            <a:pPr marL="342900" indent="-342900">
              <a:buClr>
                <a:srgbClr val="E43794"/>
              </a:buClr>
              <a:buSzPct val="100000"/>
              <a:buFont typeface="Arial" panose="020B0604020202020204" pitchFamily="34" charset="0"/>
              <a:buChar char="•"/>
            </a:pPr>
            <a:r>
              <a:rPr lang="en-GB" dirty="0"/>
              <a:t>signpost your journey,</a:t>
            </a:r>
          </a:p>
          <a:p>
            <a:pPr marL="342900" indent="-342900">
              <a:buClr>
                <a:srgbClr val="E43794"/>
              </a:buClr>
              <a:buSzPct val="100000"/>
              <a:buFont typeface="Arial" panose="020B0604020202020204" pitchFamily="34" charset="0"/>
              <a:buChar char="•"/>
            </a:pPr>
            <a:r>
              <a:rPr lang="en-GB" dirty="0"/>
              <a:t>be specific,</a:t>
            </a:r>
          </a:p>
          <a:p>
            <a:pPr marL="342900" indent="-342900">
              <a:buClr>
                <a:srgbClr val="E43794"/>
              </a:buClr>
              <a:buSzPct val="100000"/>
              <a:buFont typeface="Arial" panose="020B0604020202020204" pitchFamily="34" charset="0"/>
              <a:buChar char="•"/>
            </a:pPr>
            <a:r>
              <a:rPr lang="en-GB" dirty="0"/>
              <a:t>be evocative.</a:t>
            </a:r>
          </a:p>
          <a:p>
            <a:pPr>
              <a:buClr>
                <a:schemeClr val="dk1"/>
              </a:buClr>
              <a:buSzPts val="1100"/>
            </a:pPr>
            <a:endParaRPr lang="sl-SI" b="0" dirty="0"/>
          </a:p>
          <a:p>
            <a:pPr>
              <a:buClr>
                <a:schemeClr val="dk1"/>
              </a:buClr>
              <a:buSzPts val="1100"/>
            </a:pPr>
            <a:r>
              <a:rPr lang="en-GB" dirty="0"/>
              <a:t>For some in-depth reading on this subject also look here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b="1" dirty="0">
              <a:solidFill>
                <a:schemeClr val="bg1">
                  <a:lumMod val="50000"/>
                </a:schemeClr>
              </a:solidFill>
            </a:endParaRPr>
          </a:p>
          <a:p>
            <a:pPr>
              <a:buClr>
                <a:schemeClr val="dk1"/>
              </a:buClr>
              <a:buSzPts val="1100"/>
            </a:pPr>
            <a:r>
              <a:rPr lang="en-GB" dirty="0"/>
              <a:t>Storytelling is also covered in </a:t>
            </a:r>
            <a:r>
              <a:rPr lang="en-GB" dirty="0" err="1"/>
              <a:t>Insites</a:t>
            </a:r>
            <a:r>
              <a:rPr lang="en-GB" dirty="0"/>
              <a:t> Module 5</a:t>
            </a:r>
          </a:p>
        </p:txBody>
      </p:sp>
      <p:pic>
        <p:nvPicPr>
          <p:cNvPr id="3" name="Picture Placeholder 2" descr="Senior Group Doing a Tour in Hexham Senior group are doing a local tour in Northumberland with a guide. They are outside of Hexham Abbey Cathedral. tour guide  stock pictures, royalty-free photos &amp; images">
            <a:extLst>
              <a:ext uri="{FF2B5EF4-FFF2-40B4-BE49-F238E27FC236}">
                <a16:creationId xmlns:a16="http://schemas.microsoft.com/office/drawing/2014/main" id="{1A1305F1-470C-4DD7-9B45-40689B20CBF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855" r="17855"/>
          <a:stretch>
            <a:fillRect/>
          </a:stretch>
        </p:blipFill>
        <p:spPr bwMode="auto">
          <a:xfrm>
            <a:off x="7040153"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4368711"/>
            <a:ext cx="3869872" cy="1754503"/>
          </a:xfrm>
        </p:spPr>
        <p:txBody>
          <a:bodyPr/>
          <a:lstStyle/>
          <a:p>
            <a:pPr marL="0" lvl="0" indent="0" algn="l" rtl="0">
              <a:spcBef>
                <a:spcPts val="0"/>
              </a:spcBef>
              <a:spcAft>
                <a:spcPts val="0"/>
              </a:spcAft>
              <a:buNone/>
            </a:pPr>
            <a:r>
              <a:rPr lang="sl-SI" dirty="0">
                <a:latin typeface="Avenir"/>
                <a:ea typeface="Avenir"/>
                <a:cs typeface="Avenir"/>
                <a:sym typeface="Avenir"/>
              </a:rPr>
              <a:t>1</a:t>
            </a:r>
            <a:r>
              <a:rPr lang="en-US" dirty="0">
                <a:solidFill>
                  <a:srgbClr val="E43794"/>
                </a:solidFill>
                <a:latin typeface="Avenir"/>
                <a:ea typeface="Avenir"/>
                <a:cs typeface="Avenir"/>
                <a:sym typeface="Avenir"/>
              </a:rPr>
              <a:t>. What are Immersive Tourism Experiences?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6349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50</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465666" y="86297"/>
            <a:ext cx="1126066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dirty="0">
              <a:solidFill>
                <a:schemeClr val="bg1"/>
              </a:solidFill>
              <a:latin typeface="Avenir"/>
              <a:ea typeface="Avenir"/>
              <a:cs typeface="Avenir"/>
              <a:sym typeface="Avenir"/>
            </a:endParaRPr>
          </a:p>
          <a:p>
            <a:pPr marL="0" indent="0">
              <a:lnSpc>
                <a:spcPct val="100000"/>
              </a:lnSpc>
              <a:spcBef>
                <a:spcPts val="0"/>
              </a:spcBef>
              <a:buClr>
                <a:srgbClr val="E43794"/>
              </a:buClr>
              <a:buSzPts val="2000"/>
              <a:buFont typeface="Arial" panose="020B0604020202020204" pitchFamily="34" charset="0"/>
              <a:buNone/>
            </a:pPr>
            <a:r>
              <a:rPr lang="en-US" sz="9600" b="1" dirty="0">
                <a:solidFill>
                  <a:schemeClr val="bg1"/>
                </a:solidFill>
                <a:latin typeface="Avenir"/>
                <a:ea typeface="Avenir"/>
                <a:cs typeface="Avenir"/>
                <a:sym typeface="Avenir"/>
              </a:rPr>
              <a:t>Fill the canvas below to define your story. Remember: people love dreams!</a:t>
            </a:r>
          </a:p>
          <a:p>
            <a:pPr marL="0" indent="0">
              <a:lnSpc>
                <a:spcPct val="100000"/>
              </a:lnSpc>
              <a:spcBef>
                <a:spcPts val="0"/>
              </a:spcBef>
              <a:buClr>
                <a:srgbClr val="E43794"/>
              </a:buClr>
              <a:buSzPts val="2000"/>
              <a:buFont typeface="Arial" panose="020B0604020202020204" pitchFamily="34" charset="0"/>
              <a:buNone/>
            </a:pPr>
            <a:endParaRPr lang="en-US" sz="2400" dirty="0">
              <a:solidFill>
                <a:schemeClr val="bg1"/>
              </a:solidFill>
              <a:latin typeface="Avenir"/>
              <a:ea typeface="Avenir"/>
              <a:cs typeface="Avenir"/>
              <a:sym typeface="Avenir"/>
            </a:endParaRPr>
          </a:p>
        </p:txBody>
      </p:sp>
      <p:pic>
        <p:nvPicPr>
          <p:cNvPr id="11" name="Google Shape;699;p69">
            <a:extLst>
              <a:ext uri="{FF2B5EF4-FFF2-40B4-BE49-F238E27FC236}">
                <a16:creationId xmlns:a16="http://schemas.microsoft.com/office/drawing/2014/main" id="{64AD12CB-A2B7-4BB3-AB30-E0C312A14F66}"/>
              </a:ext>
            </a:extLst>
          </p:cNvPr>
          <p:cNvPicPr preferRelativeResize="0"/>
          <p:nvPr/>
        </p:nvPicPr>
        <p:blipFill>
          <a:blip r:embed="rId2">
            <a:alphaModFix/>
          </a:blip>
          <a:stretch>
            <a:fillRect/>
          </a:stretch>
        </p:blipFill>
        <p:spPr>
          <a:xfrm>
            <a:off x="2064014" y="681759"/>
            <a:ext cx="8063973" cy="6176241"/>
          </a:xfrm>
          <a:prstGeom prst="rect">
            <a:avLst/>
          </a:prstGeom>
          <a:noFill/>
          <a:ln>
            <a:noFill/>
          </a:ln>
        </p:spPr>
      </p:pic>
      <p:sp>
        <p:nvSpPr>
          <p:cNvPr id="3" name="TextBox 2">
            <a:extLst>
              <a:ext uri="{FF2B5EF4-FFF2-40B4-BE49-F238E27FC236}">
                <a16:creationId xmlns:a16="http://schemas.microsoft.com/office/drawing/2014/main" id="{6D1149E0-E1EF-6257-00E9-B58EDB262B5D}"/>
              </a:ext>
            </a:extLst>
          </p:cNvPr>
          <p:cNvSpPr txBox="1"/>
          <p:nvPr/>
        </p:nvSpPr>
        <p:spPr>
          <a:xfrm>
            <a:off x="243896" y="4991140"/>
            <a:ext cx="1641268" cy="1569660"/>
          </a:xfrm>
          <a:prstGeom prst="rect">
            <a:avLst/>
          </a:prstGeom>
          <a:noFill/>
        </p:spPr>
        <p:txBody>
          <a:bodyPr wrap="square" rtlCol="0">
            <a:spAutoFit/>
          </a:bodyPr>
          <a:lstStyle/>
          <a:p>
            <a:r>
              <a:rPr lang="en-GB" sz="2400" dirty="0">
                <a:hlinkClick r:id="rId3"/>
              </a:rPr>
              <a:t>Click to download Storytelling Canvas</a:t>
            </a:r>
            <a:endParaRPr lang="en-GB" sz="2400" dirty="0"/>
          </a:p>
        </p:txBody>
      </p:sp>
    </p:spTree>
    <p:extLst>
      <p:ext uri="{BB962C8B-B14F-4D97-AF65-F5344CB8AC3E}">
        <p14:creationId xmlns:p14="http://schemas.microsoft.com/office/powerpoint/2010/main" val="90619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89682" y="1177495"/>
            <a:ext cx="5899961" cy="5223776"/>
          </a:xfrm>
        </p:spPr>
        <p:txBody>
          <a:bodyPr/>
          <a:lstStyle/>
          <a:p>
            <a:pPr>
              <a:buClr>
                <a:schemeClr val="dk1"/>
              </a:buClr>
              <a:buSzPts val="1100"/>
            </a:pPr>
            <a:r>
              <a:rPr lang="en-GB" dirty="0"/>
              <a:t>A tourism experience is made up of a series of moments. So called "wow moments" are those that the visitor will carry in their heart for a lifetime, and they are the ones they will tell their friends and family about. </a:t>
            </a:r>
          </a:p>
          <a:p>
            <a:pPr>
              <a:buClr>
                <a:schemeClr val="dk1"/>
              </a:buClr>
              <a:buSzPts val="1100"/>
            </a:pPr>
            <a:r>
              <a:rPr lang="en-GB" dirty="0"/>
              <a:t>It can be a sunset aperitif, a hands-on experience, a chat with a local ... </a:t>
            </a:r>
          </a:p>
          <a:p>
            <a:pPr marL="0" marR="0" lvl="0" indent="0" rtl="0">
              <a:lnSpc>
                <a:spcPct val="100000"/>
              </a:lnSpc>
              <a:spcBef>
                <a:spcPts val="0"/>
              </a:spcBef>
              <a:spcAft>
                <a:spcPts val="0"/>
              </a:spcAft>
              <a:buClr>
                <a:schemeClr val="dk1"/>
              </a:buClr>
              <a:buSzPts val="1100"/>
              <a:buNone/>
            </a:pPr>
            <a:endParaRPr lang="sl-SI" dirty="0">
              <a:solidFill>
                <a:schemeClr val="tx1">
                  <a:lumMod val="65000"/>
                  <a:lumOff val="35000"/>
                </a:schemeClr>
              </a:solidFill>
            </a:endParaRPr>
          </a:p>
          <a:p>
            <a:pPr>
              <a:buClr>
                <a:schemeClr val="dk1"/>
              </a:buClr>
              <a:buSzPts val="1100"/>
            </a:pPr>
            <a:r>
              <a:rPr lang="en-GB" dirty="0"/>
              <a:t>For getting to wow it is important that:</a:t>
            </a:r>
            <a:endParaRPr lang="sl-SI" dirty="0"/>
          </a:p>
          <a:p>
            <a:pPr>
              <a:buClr>
                <a:schemeClr val="dk1"/>
              </a:buClr>
              <a:buSzPts val="1100"/>
            </a:pPr>
            <a:endParaRPr lang="en-GB" sz="1200" dirty="0">
              <a:solidFill>
                <a:schemeClr val="tx1">
                  <a:lumMod val="65000"/>
                  <a:lumOff val="35000"/>
                </a:schemeClr>
              </a:solidFill>
            </a:endParaRPr>
          </a:p>
          <a:p>
            <a:pPr marL="342900" marR="0" lvl="0" indent="-342900" rtl="0">
              <a:lnSpc>
                <a:spcPct val="100000"/>
              </a:lnSpc>
              <a:spcBef>
                <a:spcPts val="0"/>
              </a:spcBef>
              <a:spcAft>
                <a:spcPts val="0"/>
              </a:spcAft>
              <a:buClr>
                <a:srgbClr val="E43794"/>
              </a:buClr>
              <a:buSzPct val="100000"/>
              <a:buFont typeface="Arial" panose="020B0604020202020204" pitchFamily="34" charset="0"/>
              <a:buChar char="•"/>
            </a:pPr>
            <a:r>
              <a:rPr lang="en-GB" dirty="0"/>
              <a:t>you </a:t>
            </a:r>
            <a:r>
              <a:rPr lang="en-GB" b="1" dirty="0"/>
              <a:t>know the moments </a:t>
            </a:r>
            <a:r>
              <a:rPr lang="en-GB" dirty="0"/>
              <a:t>in which your visitor's heart will leap</a:t>
            </a:r>
          </a:p>
          <a:p>
            <a:pPr marL="171450" marR="0" lvl="0" indent="-171450" rtl="0">
              <a:lnSpc>
                <a:spcPct val="100000"/>
              </a:lnSpc>
              <a:spcBef>
                <a:spcPts val="0"/>
              </a:spcBef>
              <a:spcAft>
                <a:spcPts val="0"/>
              </a:spcAft>
              <a:buClr>
                <a:srgbClr val="E43794"/>
              </a:buClr>
              <a:buSzPct val="100000"/>
              <a:buFont typeface="Arial" panose="020B0604020202020204" pitchFamily="34" charset="0"/>
              <a:buChar char="•"/>
            </a:pPr>
            <a:endParaRPr lang="en-GB" sz="1000" dirty="0"/>
          </a:p>
          <a:p>
            <a:pPr marL="342900" indent="-342900">
              <a:buClr>
                <a:srgbClr val="E43794"/>
              </a:buClr>
              <a:buSzPct val="100000"/>
              <a:buFont typeface="Arial" panose="020B0604020202020204" pitchFamily="34" charset="0"/>
              <a:buChar char="•"/>
            </a:pPr>
            <a:r>
              <a:rPr lang="en-GB" b="1" dirty="0"/>
              <a:t>you stitch</a:t>
            </a:r>
            <a:r>
              <a:rPr lang="en-GB" dirty="0"/>
              <a:t> the rest of </a:t>
            </a:r>
            <a:r>
              <a:rPr lang="en-GB" b="1" dirty="0"/>
              <a:t>the experience around those moments</a:t>
            </a:r>
          </a:p>
          <a:p>
            <a:pPr marL="0" marR="0" lvl="0" indent="0" algn="just" rtl="0">
              <a:lnSpc>
                <a:spcPct val="100000"/>
              </a:lnSpc>
              <a:spcBef>
                <a:spcPts val="0"/>
              </a:spcBef>
              <a:spcAft>
                <a:spcPts val="0"/>
              </a:spcAft>
              <a:buClr>
                <a:schemeClr val="dk1"/>
              </a:buClr>
              <a:buSzPts val="1100"/>
              <a:buNone/>
            </a:pPr>
            <a:endParaRPr lang="en-GB" sz="1800" dirty="0">
              <a:solidFill>
                <a:schemeClr val="bg1">
                  <a:lumMod val="50000"/>
                </a:schemeClr>
              </a:solidFill>
            </a:endParaRPr>
          </a:p>
          <a:p>
            <a:pPr marL="0" marR="0" lvl="0" indent="0" algn="just" rtl="0">
              <a:lnSpc>
                <a:spcPct val="100000"/>
              </a:lnSpc>
              <a:spcBef>
                <a:spcPts val="0"/>
              </a:spcBef>
              <a:spcAft>
                <a:spcPts val="0"/>
              </a:spcAft>
              <a:buClr>
                <a:srgbClr val="7F7F7F"/>
              </a:buClr>
              <a:buSzPts val="1200"/>
              <a:buNone/>
            </a:pPr>
            <a:r>
              <a:rPr lang="en-GB" sz="1800" dirty="0">
                <a:solidFill>
                  <a:schemeClr val="bg1">
                    <a:lumMod val="50000"/>
                  </a:schemeClr>
                </a:solidFill>
              </a:rPr>
              <a:t> </a:t>
            </a:r>
          </a:p>
          <a:p>
            <a:pPr marL="0" marR="0" lvl="0" indent="0" algn="just" rtl="0">
              <a:lnSpc>
                <a:spcPct val="100000"/>
              </a:lnSpc>
              <a:spcBef>
                <a:spcPts val="0"/>
              </a:spcBef>
              <a:spcAft>
                <a:spcPts val="0"/>
              </a:spcAft>
              <a:buClr>
                <a:srgbClr val="7F7F7F"/>
              </a:buClr>
              <a:buSzPts val="1200"/>
              <a:buNone/>
            </a:pPr>
            <a:endParaRPr lang="en-GB" sz="1600" dirty="0">
              <a:solidFill>
                <a:schemeClr val="bg1">
                  <a:lumMod val="50000"/>
                </a:schemeClr>
              </a:solidFill>
            </a:endParaRPr>
          </a:p>
        </p:txBody>
      </p:sp>
      <p:pic>
        <p:nvPicPr>
          <p:cNvPr id="7" name="Google Shape;683;p67">
            <a:hlinkClick r:id="rId2"/>
            <a:extLst>
              <a:ext uri="{FF2B5EF4-FFF2-40B4-BE49-F238E27FC236}">
                <a16:creationId xmlns:a16="http://schemas.microsoft.com/office/drawing/2014/main" id="{0220E9BD-1C9B-44C1-A299-EA4569C7B913}"/>
              </a:ext>
            </a:extLst>
          </p:cNvPr>
          <p:cNvPicPr preferRelativeResize="0">
            <a:picLocks noGrp="1"/>
          </p:cNvPicPr>
          <p:nvPr>
            <p:ph type="pic" sz="quarter" idx="13"/>
          </p:nvPr>
        </p:nvPicPr>
        <p:blipFill rotWithShape="1">
          <a:blip r:embed="rId3">
            <a:alphaModFix/>
          </a:blip>
          <a:srcRect l="17863" r="17863"/>
          <a:stretch/>
        </p:blipFill>
        <p:spPr>
          <a:xfrm>
            <a:off x="7040021" y="3028950"/>
            <a:ext cx="3692525" cy="3829050"/>
          </a:xfrm>
          <a:prstGeom prst="rect">
            <a:avLst/>
          </a:prstGeom>
          <a:noFill/>
          <a:ln>
            <a:noFill/>
          </a:ln>
        </p:spPr>
      </p:pic>
      <p:sp>
        <p:nvSpPr>
          <p:cNvPr id="8" name="Text Placeholder 4">
            <a:extLst>
              <a:ext uri="{FF2B5EF4-FFF2-40B4-BE49-F238E27FC236}">
                <a16:creationId xmlns:a16="http://schemas.microsoft.com/office/drawing/2014/main" id="{9D02FD4A-EF2C-4AE4-99E5-40F3AB9CA86D}"/>
              </a:ext>
            </a:extLst>
          </p:cNvPr>
          <p:cNvSpPr txBox="1">
            <a:spLocks/>
          </p:cNvSpPr>
          <p:nvPr/>
        </p:nvSpPr>
        <p:spPr>
          <a:xfrm>
            <a:off x="7040021" y="2230681"/>
            <a:ext cx="3692525" cy="62564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watch TEDx talk “Getting to Wow!”  </a:t>
            </a:r>
          </a:p>
        </p:txBody>
      </p:sp>
      <p:sp>
        <p:nvSpPr>
          <p:cNvPr id="10" name="Text Placeholder 4">
            <a:extLst>
              <a:ext uri="{FF2B5EF4-FFF2-40B4-BE49-F238E27FC236}">
                <a16:creationId xmlns:a16="http://schemas.microsoft.com/office/drawing/2014/main" id="{0E04542C-51EC-4092-86D0-E20522374DC1}"/>
              </a:ext>
            </a:extLst>
          </p:cNvPr>
          <p:cNvSpPr txBox="1">
            <a:spLocks/>
          </p:cNvSpPr>
          <p:nvPr/>
        </p:nvSpPr>
        <p:spPr>
          <a:xfrm>
            <a:off x="389682" y="303921"/>
            <a:ext cx="561487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0"/>
              </a:spcBef>
              <a:spcAft>
                <a:spcPts val="0"/>
              </a:spcAft>
              <a:buClr>
                <a:srgbClr val="E43794"/>
              </a:buClr>
              <a:buSzPts val="2000"/>
              <a:buNone/>
            </a:pPr>
            <a:r>
              <a:rPr lang="en-US" b="1" dirty="0"/>
              <a:t>WOW MOMENTS</a:t>
            </a:r>
          </a:p>
        </p:txBody>
      </p:sp>
    </p:spTree>
    <p:extLst>
      <p:ext uri="{BB962C8B-B14F-4D97-AF65-F5344CB8AC3E}">
        <p14:creationId xmlns:p14="http://schemas.microsoft.com/office/powerpoint/2010/main" val="205980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52</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245269"/>
            <a:ext cx="11260666" cy="5202516"/>
          </a:xfrm>
        </p:spPr>
        <p:txBody>
          <a:bodyPr numCol="2"/>
          <a:lstStyle/>
          <a:p>
            <a:pPr marL="457200" lvl="0" indent="-304800" algn="l" rtl="0">
              <a:lnSpc>
                <a:spcPct val="115000"/>
              </a:lnSpc>
              <a:spcBef>
                <a:spcPts val="0"/>
              </a:spcBef>
              <a:spcAft>
                <a:spcPts val="0"/>
              </a:spcAft>
              <a:buClr>
                <a:srgbClr val="E43794"/>
              </a:buClr>
              <a:buSzPct val="75000"/>
              <a:buChar char="★"/>
            </a:pPr>
            <a:r>
              <a:rPr lang="en-US" dirty="0">
                <a:solidFill>
                  <a:srgbClr val="E43794"/>
                </a:solidFill>
                <a:highlight>
                  <a:schemeClr val="lt1"/>
                </a:highlight>
              </a:rPr>
              <a:t>Start with the uniqueness of your assets</a:t>
            </a:r>
            <a:r>
              <a:rPr lang="en-US" b="0" dirty="0">
                <a:solidFill>
                  <a:schemeClr val="dk1"/>
                </a:solidFill>
                <a:highlight>
                  <a:schemeClr val="lt1"/>
                </a:highlight>
              </a:rPr>
              <a:t>: </a:t>
            </a:r>
            <a:r>
              <a:rPr lang="en-US" b="0" dirty="0">
                <a:solidFill>
                  <a:schemeClr val="bg1">
                    <a:lumMod val="50000"/>
                  </a:schemeClr>
                </a:solidFill>
                <a:highlight>
                  <a:schemeClr val="lt1"/>
                </a:highlight>
              </a:rPr>
              <a:t>what</a:t>
            </a:r>
            <a:r>
              <a:rPr lang="sl-SI" b="0" dirty="0">
                <a:solidFill>
                  <a:schemeClr val="bg1">
                    <a:lumMod val="50000"/>
                  </a:schemeClr>
                </a:solidFill>
                <a:highlight>
                  <a:schemeClr val="lt1"/>
                </a:highlight>
              </a:rPr>
              <a:t> is</a:t>
            </a:r>
            <a:r>
              <a:rPr lang="en-US" b="0" dirty="0">
                <a:solidFill>
                  <a:schemeClr val="bg1">
                    <a:lumMod val="50000"/>
                  </a:schemeClr>
                </a:solidFill>
                <a:highlight>
                  <a:schemeClr val="lt1"/>
                </a:highlight>
              </a:rPr>
              <a:t> a </a:t>
            </a:r>
            <a:r>
              <a:rPr lang="en-US" b="1" dirty="0">
                <a:solidFill>
                  <a:schemeClr val="bg1">
                    <a:lumMod val="50000"/>
                  </a:schemeClr>
                </a:solidFill>
                <a:highlight>
                  <a:schemeClr val="lt1"/>
                </a:highlight>
              </a:rPr>
              <a:t>unique thing</a:t>
            </a:r>
            <a:r>
              <a:rPr lang="en-US" b="0" dirty="0">
                <a:solidFill>
                  <a:schemeClr val="bg1">
                    <a:lumMod val="50000"/>
                  </a:schemeClr>
                </a:solidFill>
                <a:highlight>
                  <a:schemeClr val="lt1"/>
                </a:highlight>
              </a:rPr>
              <a:t> that visitors can't find elsewhere?</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Create a story</a:t>
            </a:r>
            <a:r>
              <a:rPr lang="en-US" b="0" dirty="0">
                <a:solidFill>
                  <a:schemeClr val="dk1"/>
                </a:solidFill>
                <a:highlight>
                  <a:schemeClr val="lt1"/>
                </a:highlight>
              </a:rPr>
              <a:t>: </a:t>
            </a:r>
            <a:r>
              <a:rPr lang="en-US" b="0" dirty="0">
                <a:solidFill>
                  <a:schemeClr val="bg1">
                    <a:lumMod val="50000"/>
                  </a:schemeClr>
                </a:solidFill>
                <a:highlight>
                  <a:schemeClr val="lt1"/>
                </a:highlight>
              </a:rPr>
              <a:t>your site should </a:t>
            </a:r>
            <a:r>
              <a:rPr lang="en-US" b="1" dirty="0">
                <a:solidFill>
                  <a:schemeClr val="bg1">
                    <a:lumMod val="50000"/>
                  </a:schemeClr>
                </a:solidFill>
                <a:highlight>
                  <a:schemeClr val="lt1"/>
                </a:highlight>
              </a:rPr>
              <a:t>tell an inspiring story</a:t>
            </a:r>
            <a:r>
              <a:rPr lang="en-US" b="0" dirty="0">
                <a:solidFill>
                  <a:schemeClr val="bg1">
                    <a:lumMod val="50000"/>
                  </a:schemeClr>
                </a:solidFill>
                <a:highlight>
                  <a:schemeClr val="lt1"/>
                </a:highlight>
              </a:rPr>
              <a:t>.</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The visitor is protagonist</a:t>
            </a:r>
            <a:r>
              <a:rPr lang="en-US" b="0" dirty="0">
                <a:solidFill>
                  <a:schemeClr val="dk1"/>
                </a:solidFill>
                <a:highlight>
                  <a:schemeClr val="lt1"/>
                </a:highlight>
              </a:rPr>
              <a:t>: </a:t>
            </a:r>
            <a:r>
              <a:rPr lang="en-US" b="0" dirty="0">
                <a:solidFill>
                  <a:schemeClr val="bg1">
                    <a:lumMod val="50000"/>
                  </a:schemeClr>
                </a:solidFill>
                <a:highlight>
                  <a:schemeClr val="lt1"/>
                </a:highlight>
              </a:rPr>
              <a:t>design experiences that </a:t>
            </a:r>
            <a:r>
              <a:rPr lang="en-US" b="1" dirty="0">
                <a:solidFill>
                  <a:schemeClr val="bg1">
                    <a:lumMod val="50000"/>
                  </a:schemeClr>
                </a:solidFill>
                <a:highlight>
                  <a:schemeClr val="lt1"/>
                </a:highlight>
              </a:rPr>
              <a:t>exceed</a:t>
            </a:r>
            <a:r>
              <a:rPr lang="en-US" b="0" dirty="0">
                <a:solidFill>
                  <a:schemeClr val="bg1">
                    <a:lumMod val="50000"/>
                  </a:schemeClr>
                </a:solidFill>
                <a:highlight>
                  <a:schemeClr val="lt1"/>
                </a:highlight>
              </a:rPr>
              <a:t> </a:t>
            </a:r>
            <a:r>
              <a:rPr lang="en-US" b="1" dirty="0">
                <a:solidFill>
                  <a:schemeClr val="bg1">
                    <a:lumMod val="50000"/>
                  </a:schemeClr>
                </a:solidFill>
                <a:highlight>
                  <a:schemeClr val="lt1"/>
                </a:highlight>
              </a:rPr>
              <a:t>their</a:t>
            </a:r>
            <a:r>
              <a:rPr lang="en-US" b="0" dirty="0">
                <a:solidFill>
                  <a:schemeClr val="bg1">
                    <a:lumMod val="50000"/>
                  </a:schemeClr>
                </a:solidFill>
                <a:highlight>
                  <a:schemeClr val="lt1"/>
                </a:highlight>
              </a:rPr>
              <a:t>  </a:t>
            </a:r>
            <a:r>
              <a:rPr lang="en-US" b="1" dirty="0">
                <a:solidFill>
                  <a:schemeClr val="bg1">
                    <a:lumMod val="50000"/>
                  </a:schemeClr>
                </a:solidFill>
                <a:highlight>
                  <a:schemeClr val="lt1"/>
                </a:highlight>
              </a:rPr>
              <a:t>expectations</a:t>
            </a:r>
            <a:r>
              <a:rPr lang="en-US" b="0" dirty="0">
                <a:solidFill>
                  <a:schemeClr val="bg1">
                    <a:lumMod val="50000"/>
                  </a:schemeClr>
                </a:solidFill>
                <a:highlight>
                  <a:schemeClr val="lt1"/>
                </a:highlight>
              </a:rPr>
              <a:t>.</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Stimulate the 5 senses</a:t>
            </a:r>
            <a:r>
              <a:rPr lang="en-US" b="0" dirty="0">
                <a:solidFill>
                  <a:schemeClr val="dk1"/>
                </a:solidFill>
                <a:highlight>
                  <a:schemeClr val="lt1"/>
                </a:highlight>
              </a:rPr>
              <a:t>: </a:t>
            </a:r>
            <a:r>
              <a:rPr lang="en-US" b="0" dirty="0">
                <a:solidFill>
                  <a:schemeClr val="bg1">
                    <a:lumMod val="50000"/>
                  </a:schemeClr>
                </a:solidFill>
                <a:highlight>
                  <a:schemeClr val="lt1"/>
                </a:highlight>
              </a:rPr>
              <a:t>design experiences that </a:t>
            </a:r>
            <a:r>
              <a:rPr lang="en-US" b="1" dirty="0">
                <a:solidFill>
                  <a:schemeClr val="bg1">
                    <a:lumMod val="50000"/>
                  </a:schemeClr>
                </a:solidFill>
                <a:highlight>
                  <a:schemeClr val="lt1"/>
                </a:highlight>
              </a:rPr>
              <a:t>generate strong emotions</a:t>
            </a:r>
            <a:r>
              <a:rPr lang="en-US" b="0" dirty="0">
                <a:solidFill>
                  <a:schemeClr val="bg1">
                    <a:lumMod val="50000"/>
                  </a:schemeClr>
                </a:solidFill>
                <a:highlight>
                  <a:schemeClr val="lt1"/>
                </a:highlight>
              </a:rPr>
              <a:t>.</a:t>
            </a:r>
            <a:endParaRPr lang="sl-SI" dirty="0">
              <a:solidFill>
                <a:srgbClr val="E43794"/>
              </a:solidFill>
              <a:highlight>
                <a:schemeClr val="lt1"/>
              </a:highlight>
            </a:endParaRPr>
          </a:p>
        </p:txBody>
      </p:sp>
      <p:pic>
        <p:nvPicPr>
          <p:cNvPr id="1028" name="Picture 4" descr="Top view of delicious sprinkled jelly sweets composed in lines with one candy aside on pink backdrop in candy shop">
            <a:extLst>
              <a:ext uri="{FF2B5EF4-FFF2-40B4-BE49-F238E27FC236}">
                <a16:creationId xmlns:a16="http://schemas.microsoft.com/office/drawing/2014/main" id="{8F9D03F0-BC37-4E4B-A58A-5054FC2A2A1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056" t="17143" r="34193" b="13878"/>
          <a:stretch/>
        </p:blipFill>
        <p:spPr bwMode="auto">
          <a:xfrm>
            <a:off x="6209397" y="1367189"/>
            <a:ext cx="5516936" cy="46881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0D42CF-6BB2-4750-BE09-8542564FAD8C}"/>
              </a:ext>
            </a:extLst>
          </p:cNvPr>
          <p:cNvSpPr txBox="1"/>
          <p:nvPr/>
        </p:nvSpPr>
        <p:spPr>
          <a:xfrm>
            <a:off x="1055649" y="21267"/>
            <a:ext cx="10080702" cy="646331"/>
          </a:xfrm>
          <a:prstGeom prst="rect">
            <a:avLst/>
          </a:prstGeom>
          <a:noFill/>
        </p:spPr>
        <p:txBody>
          <a:bodyPr wrap="square" rtlCol="0">
            <a:spAutoFit/>
          </a:bodyPr>
          <a:lstStyle/>
          <a:p>
            <a:pPr algn="ctr"/>
            <a:r>
              <a:rPr lang="en-GB" sz="3600" b="1" dirty="0">
                <a:solidFill>
                  <a:schemeClr val="bg1"/>
                </a:solidFill>
              </a:rPr>
              <a:t>10 Tips for creating unforgettable experiences</a:t>
            </a:r>
          </a:p>
        </p:txBody>
      </p:sp>
    </p:spTree>
    <p:extLst>
      <p:ext uri="{BB962C8B-B14F-4D97-AF65-F5344CB8AC3E}">
        <p14:creationId xmlns:p14="http://schemas.microsoft.com/office/powerpoint/2010/main" val="1617462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53</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8" y="1251751"/>
            <a:ext cx="11260666" cy="5309048"/>
          </a:xfrm>
        </p:spPr>
        <p:txBody>
          <a:bodyPr numCol="2"/>
          <a:lstStyle/>
          <a:p>
            <a:pPr marL="457200" indent="-304800" algn="l">
              <a:lnSpc>
                <a:spcPct val="115000"/>
              </a:lnSpc>
              <a:buClr>
                <a:srgbClr val="E43794"/>
              </a:buClr>
              <a:buSzPct val="75000"/>
              <a:buChar char="★"/>
            </a:pPr>
            <a:r>
              <a:rPr lang="en-US" dirty="0">
                <a:solidFill>
                  <a:srgbClr val="E43794"/>
                </a:solidFill>
                <a:highlight>
                  <a:schemeClr val="lt1"/>
                </a:highlight>
              </a:rPr>
              <a:t>Give exclusivity: </a:t>
            </a:r>
            <a:r>
              <a:rPr lang="en-US" b="1" dirty="0">
                <a:solidFill>
                  <a:schemeClr val="bg1">
                    <a:lumMod val="50000"/>
                  </a:schemeClr>
                </a:solidFill>
                <a:highlight>
                  <a:schemeClr val="lt1"/>
                </a:highlight>
              </a:rPr>
              <a:t>make the visitor feel special </a:t>
            </a:r>
            <a:r>
              <a:rPr lang="en-US" dirty="0">
                <a:solidFill>
                  <a:schemeClr val="bg1">
                    <a:lumMod val="50000"/>
                  </a:schemeClr>
                </a:solidFill>
                <a:highlight>
                  <a:schemeClr val="lt1"/>
                </a:highlight>
              </a:rPr>
              <a:t>and part of an exclusive adventure</a:t>
            </a:r>
            <a:endParaRPr lang="sl-SI"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Give authenticity</a:t>
            </a:r>
            <a:r>
              <a:rPr lang="en-US" b="0" dirty="0">
                <a:solidFill>
                  <a:srgbClr val="E43794"/>
                </a:solidFill>
                <a:highlight>
                  <a:schemeClr val="lt1"/>
                </a:highlight>
              </a:rPr>
              <a:t>:</a:t>
            </a:r>
            <a:r>
              <a:rPr lang="en-US" b="0" dirty="0">
                <a:solidFill>
                  <a:schemeClr val="dk1"/>
                </a:solidFill>
                <a:highlight>
                  <a:schemeClr val="lt1"/>
                </a:highlight>
              </a:rPr>
              <a:t> </a:t>
            </a:r>
            <a:r>
              <a:rPr lang="en-US" b="1" dirty="0">
                <a:solidFill>
                  <a:schemeClr val="bg1">
                    <a:lumMod val="50000"/>
                  </a:schemeClr>
                </a:solidFill>
                <a:highlight>
                  <a:schemeClr val="lt1"/>
                </a:highlight>
              </a:rPr>
              <a:t>stay true</a:t>
            </a:r>
            <a:r>
              <a:rPr lang="en-US" b="0" dirty="0">
                <a:solidFill>
                  <a:schemeClr val="bg1">
                    <a:lumMod val="50000"/>
                  </a:schemeClr>
                </a:solidFill>
                <a:highlight>
                  <a:schemeClr val="lt1"/>
                </a:highlight>
              </a:rPr>
              <a:t> to local history and tradition.</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Create surprise</a:t>
            </a:r>
            <a:r>
              <a:rPr lang="en-US" b="0" dirty="0">
                <a:solidFill>
                  <a:schemeClr val="dk1"/>
                </a:solidFill>
                <a:highlight>
                  <a:schemeClr val="lt1"/>
                </a:highlight>
              </a:rPr>
              <a:t>: </a:t>
            </a:r>
            <a:r>
              <a:rPr lang="en-US" b="1" dirty="0">
                <a:solidFill>
                  <a:schemeClr val="bg1">
                    <a:lumMod val="50000"/>
                  </a:schemeClr>
                </a:solidFill>
                <a:highlight>
                  <a:schemeClr val="lt1"/>
                </a:highlight>
              </a:rPr>
              <a:t>create</a:t>
            </a:r>
            <a:r>
              <a:rPr lang="en-US" b="0" dirty="0">
                <a:solidFill>
                  <a:schemeClr val="bg1">
                    <a:lumMod val="50000"/>
                  </a:schemeClr>
                </a:solidFill>
                <a:highlight>
                  <a:schemeClr val="lt1"/>
                </a:highlight>
              </a:rPr>
              <a:t> </a:t>
            </a:r>
            <a:r>
              <a:rPr lang="en-US" b="1" dirty="0">
                <a:solidFill>
                  <a:schemeClr val="bg1">
                    <a:lumMod val="50000"/>
                  </a:schemeClr>
                </a:solidFill>
                <a:highlight>
                  <a:schemeClr val="lt1"/>
                </a:highlight>
              </a:rPr>
              <a:t>unexpected emotions </a:t>
            </a:r>
            <a:r>
              <a:rPr lang="en-US" b="0" dirty="0">
                <a:solidFill>
                  <a:schemeClr val="bg1">
                    <a:lumMod val="50000"/>
                  </a:schemeClr>
                </a:solidFill>
                <a:highlight>
                  <a:schemeClr val="lt1"/>
                </a:highlight>
              </a:rPr>
              <a:t>in the visitor.</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Create unforgettable moments</a:t>
            </a:r>
            <a:r>
              <a:rPr lang="en-US" b="0" dirty="0">
                <a:solidFill>
                  <a:schemeClr val="dk1"/>
                </a:solidFill>
                <a:highlight>
                  <a:schemeClr val="lt1"/>
                </a:highlight>
              </a:rPr>
              <a:t>: </a:t>
            </a:r>
            <a:r>
              <a:rPr lang="en-US" b="1" dirty="0">
                <a:solidFill>
                  <a:schemeClr val="bg1">
                    <a:lumMod val="50000"/>
                  </a:schemeClr>
                </a:solidFill>
                <a:highlight>
                  <a:schemeClr val="lt1"/>
                </a:highlight>
              </a:rPr>
              <a:t>create</a:t>
            </a:r>
            <a:r>
              <a:rPr lang="en-US" b="0" dirty="0">
                <a:solidFill>
                  <a:schemeClr val="bg1">
                    <a:lumMod val="50000"/>
                  </a:schemeClr>
                </a:solidFill>
                <a:highlight>
                  <a:schemeClr val="lt1"/>
                </a:highlight>
              </a:rPr>
              <a:t> </a:t>
            </a:r>
            <a:r>
              <a:rPr lang="en-US" b="1" dirty="0">
                <a:solidFill>
                  <a:schemeClr val="bg1">
                    <a:lumMod val="50000"/>
                  </a:schemeClr>
                </a:solidFill>
                <a:highlight>
                  <a:schemeClr val="lt1"/>
                </a:highlight>
              </a:rPr>
              <a:t>moments</a:t>
            </a:r>
            <a:r>
              <a:rPr lang="en-US" b="0" dirty="0">
                <a:solidFill>
                  <a:schemeClr val="bg1">
                    <a:lumMod val="50000"/>
                  </a:schemeClr>
                </a:solidFill>
                <a:highlight>
                  <a:schemeClr val="lt1"/>
                </a:highlight>
              </a:rPr>
              <a:t> in the mind to share with family and friends</a:t>
            </a:r>
            <a:r>
              <a:rPr lang="sl-SI" dirty="0">
                <a:solidFill>
                  <a:schemeClr val="bg1">
                    <a:lumMod val="50000"/>
                  </a:schemeClr>
                </a:solidFill>
                <a:highlight>
                  <a:schemeClr val="lt1"/>
                </a:highlight>
              </a:rPr>
              <a:t>.</a:t>
            </a:r>
            <a:endParaRPr lang="en-US" b="0" dirty="0">
              <a:solidFill>
                <a:schemeClr val="bg1">
                  <a:lumMod val="50000"/>
                </a:schemeClr>
              </a:solidFill>
              <a:highlight>
                <a:schemeClr val="lt1"/>
              </a:highlight>
            </a:endParaRPr>
          </a:p>
        </p:txBody>
      </p:sp>
      <p:pic>
        <p:nvPicPr>
          <p:cNvPr id="5" name="Slika 4">
            <a:extLst>
              <a:ext uri="{FF2B5EF4-FFF2-40B4-BE49-F238E27FC236}">
                <a16:creationId xmlns:a16="http://schemas.microsoft.com/office/drawing/2014/main" id="{82953136-C14E-4832-8501-B8FBF00D582B}"/>
              </a:ext>
            </a:extLst>
          </p:cNvPr>
          <p:cNvPicPr>
            <a:picLocks noChangeAspect="1"/>
          </p:cNvPicPr>
          <p:nvPr/>
        </p:nvPicPr>
        <p:blipFill rotWithShape="1">
          <a:blip r:embed="rId2"/>
          <a:srcRect l="17358" t="4073" r="9068"/>
          <a:stretch/>
        </p:blipFill>
        <p:spPr>
          <a:xfrm>
            <a:off x="6203749" y="1367164"/>
            <a:ext cx="5522584" cy="4685290"/>
          </a:xfrm>
          <a:prstGeom prst="rect">
            <a:avLst/>
          </a:prstGeom>
        </p:spPr>
      </p:pic>
      <p:sp>
        <p:nvSpPr>
          <p:cNvPr id="7" name="TextBox 2">
            <a:extLst>
              <a:ext uri="{FF2B5EF4-FFF2-40B4-BE49-F238E27FC236}">
                <a16:creationId xmlns:a16="http://schemas.microsoft.com/office/drawing/2014/main" id="{A10F81F3-A7CF-466B-A123-95EB59A03DE2}"/>
              </a:ext>
            </a:extLst>
          </p:cNvPr>
          <p:cNvSpPr txBox="1"/>
          <p:nvPr/>
        </p:nvSpPr>
        <p:spPr>
          <a:xfrm>
            <a:off x="1055649" y="21267"/>
            <a:ext cx="10080702" cy="646331"/>
          </a:xfrm>
          <a:prstGeom prst="rect">
            <a:avLst/>
          </a:prstGeom>
          <a:noFill/>
        </p:spPr>
        <p:txBody>
          <a:bodyPr wrap="square" rtlCol="0">
            <a:spAutoFit/>
          </a:bodyPr>
          <a:lstStyle/>
          <a:p>
            <a:pPr algn="ctr"/>
            <a:r>
              <a:rPr lang="en-GB" sz="3600" b="1" dirty="0">
                <a:solidFill>
                  <a:schemeClr val="bg1"/>
                </a:solidFill>
              </a:rPr>
              <a:t>10 Tips for creating unforgettable experiences</a:t>
            </a:r>
          </a:p>
        </p:txBody>
      </p:sp>
    </p:spTree>
    <p:extLst>
      <p:ext uri="{BB962C8B-B14F-4D97-AF65-F5344CB8AC3E}">
        <p14:creationId xmlns:p14="http://schemas.microsoft.com/office/powerpoint/2010/main" val="29879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3AFB0E0-256C-4AB7-A8DB-CD3FB42CC2FF}"/>
              </a:ext>
            </a:extLst>
          </p:cNvPr>
          <p:cNvSpPr>
            <a:spLocks noGrp="1"/>
          </p:cNvSpPr>
          <p:nvPr>
            <p:ph type="sldNum" sz="quarter" idx="14"/>
          </p:nvPr>
        </p:nvSpPr>
        <p:spPr/>
        <p:txBody>
          <a:bodyPr/>
          <a:lstStyle/>
          <a:p>
            <a:fld id="{9C527BFA-2C0E-4CEC-B6A5-913A56FEF4B4}" type="slidenum">
              <a:rPr lang="fr-CA" smtClean="0"/>
              <a:pPr/>
              <a:t>54</a:t>
            </a:fld>
            <a:endParaRPr lang="fr-CA" dirty="0"/>
          </a:p>
        </p:txBody>
      </p:sp>
      <p:sp>
        <p:nvSpPr>
          <p:cNvPr id="3" name="Označba mesta besedila 2">
            <a:extLst>
              <a:ext uri="{FF2B5EF4-FFF2-40B4-BE49-F238E27FC236}">
                <a16:creationId xmlns:a16="http://schemas.microsoft.com/office/drawing/2014/main" id="{E4F2EB2D-0E16-4AD5-A70C-BF44EEE1FFE5}"/>
              </a:ext>
            </a:extLst>
          </p:cNvPr>
          <p:cNvSpPr>
            <a:spLocks noGrp="1"/>
          </p:cNvSpPr>
          <p:nvPr>
            <p:ph type="body" sz="quarter" idx="15"/>
          </p:nvPr>
        </p:nvSpPr>
        <p:spPr>
          <a:xfrm>
            <a:off x="465668" y="1041167"/>
            <a:ext cx="11260668" cy="631527"/>
          </a:xfrm>
        </p:spPr>
        <p:txBody>
          <a:bodyPr/>
          <a:lstStyle/>
          <a:p>
            <a:pPr algn="ctr"/>
            <a:r>
              <a:rPr lang="en-GB" dirty="0"/>
              <a:t>Wrapping up the take aways of the full ITE design path.</a:t>
            </a:r>
          </a:p>
        </p:txBody>
      </p:sp>
      <p:sp>
        <p:nvSpPr>
          <p:cNvPr id="4" name="Označba mesta besedila 3">
            <a:extLst>
              <a:ext uri="{FF2B5EF4-FFF2-40B4-BE49-F238E27FC236}">
                <a16:creationId xmlns:a16="http://schemas.microsoft.com/office/drawing/2014/main" id="{4E7C1478-BB7F-47F5-961D-64356F5EE8BD}"/>
              </a:ext>
            </a:extLst>
          </p:cNvPr>
          <p:cNvSpPr>
            <a:spLocks noGrp="1"/>
          </p:cNvSpPr>
          <p:nvPr>
            <p:ph type="body" sz="quarter" idx="19"/>
          </p:nvPr>
        </p:nvSpPr>
        <p:spPr>
          <a:xfrm>
            <a:off x="846161" y="1842306"/>
            <a:ext cx="10699844" cy="4221335"/>
          </a:xfrm>
        </p:spPr>
        <p:txBody>
          <a:bodyPr numCol="1"/>
          <a:lstStyle/>
          <a:p>
            <a:pPr algn="l">
              <a:lnSpc>
                <a:spcPct val="115000"/>
              </a:lnSpc>
              <a:buClr>
                <a:schemeClr val="dk1"/>
              </a:buClr>
              <a:buSzPts val="1100"/>
            </a:pPr>
            <a:endParaRPr lang="en-GB" sz="1000" dirty="0"/>
          </a:p>
          <a:p>
            <a:pPr algn="l">
              <a:lnSpc>
                <a:spcPct val="115000"/>
              </a:lnSpc>
              <a:buClr>
                <a:schemeClr val="dk1"/>
              </a:buClr>
              <a:buSzPts val="1100"/>
            </a:pPr>
            <a:r>
              <a:rPr lang="en-GB" b="1" dirty="0">
                <a:highlight>
                  <a:schemeClr val="lt1"/>
                </a:highlight>
              </a:rPr>
              <a:t>There are a lot of </a:t>
            </a:r>
            <a:r>
              <a:rPr lang="en-GB" dirty="0">
                <a:highlight>
                  <a:schemeClr val="lt1"/>
                </a:highlight>
              </a:rPr>
              <a:t>examples </a:t>
            </a:r>
            <a:r>
              <a:rPr lang="en-GB" b="1" dirty="0">
                <a:highlight>
                  <a:schemeClr val="lt1"/>
                </a:highlight>
              </a:rPr>
              <a:t>of digital technologies that can meet your needs </a:t>
            </a:r>
            <a:r>
              <a:rPr lang="en-GB" dirty="0">
                <a:highlight>
                  <a:schemeClr val="lt1"/>
                </a:highlight>
              </a:rPr>
              <a:t>and target your desired audience.</a:t>
            </a:r>
            <a:endParaRPr lang="sl-SI" dirty="0">
              <a:highlight>
                <a:schemeClr val="lt1"/>
              </a:highlight>
            </a:endParaRPr>
          </a:p>
          <a:p>
            <a:pPr algn="l">
              <a:lnSpc>
                <a:spcPct val="115000"/>
              </a:lnSpc>
              <a:buClr>
                <a:schemeClr val="dk1"/>
              </a:buClr>
              <a:buSzPts val="1100"/>
            </a:pPr>
            <a:endParaRPr lang="en-GB" sz="1000" dirty="0">
              <a:highlight>
                <a:schemeClr val="lt1"/>
              </a:highlight>
            </a:endParaRPr>
          </a:p>
          <a:p>
            <a:pPr algn="l">
              <a:lnSpc>
                <a:spcPct val="115000"/>
              </a:lnSpc>
              <a:buClr>
                <a:schemeClr val="dk1"/>
              </a:buClr>
              <a:buSzPts val="1100"/>
            </a:pPr>
            <a:r>
              <a:rPr lang="en-GB" dirty="0">
                <a:highlight>
                  <a:schemeClr val="lt1"/>
                </a:highlight>
              </a:rPr>
              <a:t>Take care to </a:t>
            </a:r>
            <a:r>
              <a:rPr lang="en-GB" b="1" dirty="0">
                <a:highlight>
                  <a:schemeClr val="lt1"/>
                </a:highlight>
              </a:rPr>
              <a:t>seamlessly weave the technologies with the story </a:t>
            </a:r>
            <a:r>
              <a:rPr lang="en-GB" dirty="0">
                <a:highlight>
                  <a:schemeClr val="lt1"/>
                </a:highlight>
              </a:rPr>
              <a:t>that you want to convey and to </a:t>
            </a:r>
            <a:r>
              <a:rPr lang="en-GB" b="1" dirty="0">
                <a:highlight>
                  <a:schemeClr val="lt1"/>
                </a:highlight>
              </a:rPr>
              <a:t>add the wow moments into the whole experience</a:t>
            </a:r>
            <a:r>
              <a:rPr lang="en-GB" dirty="0">
                <a:highlight>
                  <a:schemeClr val="lt1"/>
                </a:highlight>
              </a:rPr>
              <a:t> to make it more engaging and adventurous.</a:t>
            </a:r>
          </a:p>
          <a:p>
            <a:pPr algn="l">
              <a:lnSpc>
                <a:spcPct val="115000"/>
              </a:lnSpc>
              <a:buClr>
                <a:schemeClr val="dk1"/>
              </a:buClr>
              <a:buSzPts val="1100"/>
            </a:pPr>
            <a:endParaRPr lang="en-GB" sz="1000" dirty="0">
              <a:highlight>
                <a:schemeClr val="lt1"/>
              </a:highlight>
            </a:endParaRPr>
          </a:p>
          <a:p>
            <a:pPr algn="l">
              <a:lnSpc>
                <a:spcPct val="115000"/>
              </a:lnSpc>
              <a:buClr>
                <a:schemeClr val="dk1"/>
              </a:buClr>
              <a:buSzPts val="1100"/>
            </a:pPr>
            <a:r>
              <a:rPr lang="en-GB" dirty="0">
                <a:highlight>
                  <a:schemeClr val="lt1"/>
                </a:highlight>
              </a:rPr>
              <a:t>In the following </a:t>
            </a:r>
            <a:r>
              <a:rPr lang="en-GB" dirty="0"/>
              <a:t>slides, </a:t>
            </a:r>
            <a:r>
              <a:rPr lang="en-GB" dirty="0">
                <a:highlight>
                  <a:schemeClr val="lt1"/>
                </a:highlight>
              </a:rPr>
              <a:t>we will take a look at a </a:t>
            </a:r>
            <a:r>
              <a:rPr lang="en-GB" b="1" dirty="0">
                <a:solidFill>
                  <a:schemeClr val="bg1">
                    <a:lumMod val="50000"/>
                  </a:schemeClr>
                </a:solidFill>
                <a:highlight>
                  <a:schemeClr val="lt1"/>
                </a:highlight>
              </a:rPr>
              <a:t>final </a:t>
            </a:r>
            <a:r>
              <a:rPr lang="en-GB" b="1" dirty="0">
                <a:solidFill>
                  <a:schemeClr val="bg1">
                    <a:lumMod val="50000"/>
                  </a:schemeClr>
                </a:solidFill>
              </a:rPr>
              <a:t>practical example</a:t>
            </a:r>
            <a:r>
              <a:rPr lang="en-GB" dirty="0">
                <a:highlight>
                  <a:schemeClr val="lt1"/>
                </a:highlight>
              </a:rPr>
              <a:t> that </a:t>
            </a:r>
            <a:r>
              <a:rPr lang="en-GB" b="1" dirty="0"/>
              <a:t>guides you</a:t>
            </a:r>
            <a:r>
              <a:rPr lang="en-GB" b="1" dirty="0">
                <a:highlight>
                  <a:schemeClr val="lt1"/>
                </a:highlight>
              </a:rPr>
              <a:t> </a:t>
            </a:r>
            <a:r>
              <a:rPr lang="en-GB" b="1" dirty="0"/>
              <a:t>through some of the design steps of turning a Tourism Experience into an Immersive Tourism Experience</a:t>
            </a:r>
            <a:r>
              <a:rPr lang="en-GB" dirty="0"/>
              <a:t>.</a:t>
            </a:r>
            <a:r>
              <a:rPr lang="en-GB" dirty="0">
                <a:highlight>
                  <a:schemeClr val="lt1"/>
                </a:highlight>
              </a:rPr>
              <a:t> </a:t>
            </a:r>
          </a:p>
          <a:p>
            <a:pPr algn="l">
              <a:lnSpc>
                <a:spcPct val="115000"/>
              </a:lnSpc>
              <a:buClr>
                <a:schemeClr val="dk1"/>
              </a:buClr>
              <a:buSzPts val="1100"/>
            </a:pPr>
            <a:endParaRPr lang="en-GB" dirty="0"/>
          </a:p>
        </p:txBody>
      </p:sp>
    </p:spTree>
    <p:extLst>
      <p:ext uri="{BB962C8B-B14F-4D97-AF65-F5344CB8AC3E}">
        <p14:creationId xmlns:p14="http://schemas.microsoft.com/office/powerpoint/2010/main" val="192539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6" y="99954"/>
            <a:ext cx="11260668" cy="631527"/>
          </a:xfrm>
        </p:spPr>
        <p:txBody>
          <a:bodyPr/>
          <a:lstStyle/>
          <a:p>
            <a:r>
              <a:rPr lang="en-GB" sz="3200" dirty="0">
                <a:solidFill>
                  <a:schemeClr val="bg1"/>
                </a:solidFill>
              </a:rPr>
              <a:t>Design Case Study - </a:t>
            </a:r>
            <a:r>
              <a:rPr lang="en-GB" sz="3200" dirty="0" err="1">
                <a:solidFill>
                  <a:schemeClr val="bg1"/>
                </a:solidFill>
              </a:rPr>
              <a:t>Posavje</a:t>
            </a:r>
            <a:r>
              <a:rPr lang="en-GB" sz="3200" dirty="0">
                <a:solidFill>
                  <a:schemeClr val="bg1"/>
                </a:solidFill>
              </a:rPr>
              <a:t> region, Slovenia</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37719" y="1238398"/>
            <a:ext cx="6988850" cy="5519648"/>
          </a:xfrm>
        </p:spPr>
        <p:txBody>
          <a:bodyPr numCol="1"/>
          <a:lstStyle/>
          <a:p>
            <a:pPr algn="l"/>
            <a:r>
              <a:rPr lang="en-GB" dirty="0"/>
              <a:t>This </a:t>
            </a:r>
            <a:r>
              <a:rPr lang="en-GB" b="1" dirty="0"/>
              <a:t>Immersive Tourism Experience was designed for a regional development </a:t>
            </a:r>
            <a:r>
              <a:rPr lang="en-GB" b="1" dirty="0">
                <a:solidFill>
                  <a:schemeClr val="bg1">
                    <a:lumMod val="50000"/>
                  </a:schemeClr>
                </a:solidFill>
              </a:rPr>
              <a:t>agency </a:t>
            </a:r>
            <a:r>
              <a:rPr lang="en-GB" b="1" dirty="0">
                <a:solidFill>
                  <a:schemeClr val="bg1">
                    <a:lumMod val="50000"/>
                  </a:schemeClr>
                </a:solidFill>
                <a:hlinkClick r:id="rId2">
                  <a:extLst>
                    <a:ext uri="{A12FA001-AC4F-418D-AE19-62706E023703}">
                      <ahyp:hlinkClr xmlns:ahyp="http://schemas.microsoft.com/office/drawing/2018/hyperlinkcolor" val="tx"/>
                    </a:ext>
                  </a:extLst>
                </a:hlinkClick>
              </a:rPr>
              <a:t>RRA </a:t>
            </a:r>
            <a:r>
              <a:rPr lang="en-GB" b="1" dirty="0" err="1">
                <a:solidFill>
                  <a:schemeClr val="bg1">
                    <a:lumMod val="50000"/>
                  </a:schemeClr>
                </a:solidFill>
                <a:hlinkClick r:id="rId2">
                  <a:extLst>
                    <a:ext uri="{A12FA001-AC4F-418D-AE19-62706E023703}">
                      <ahyp:hlinkClr xmlns:ahyp="http://schemas.microsoft.com/office/drawing/2018/hyperlinkcolor" val="tx"/>
                    </a:ext>
                  </a:extLst>
                </a:hlinkClick>
              </a:rPr>
              <a:t>Posavje</a:t>
            </a:r>
            <a:r>
              <a:rPr lang="en-GB" b="1" dirty="0">
                <a:solidFill>
                  <a:schemeClr val="bg1">
                    <a:lumMod val="50000"/>
                  </a:schemeClr>
                </a:solidFill>
              </a:rPr>
              <a:t> </a:t>
            </a:r>
            <a:r>
              <a:rPr lang="en-GB" dirty="0"/>
              <a:t>from </a:t>
            </a:r>
            <a:r>
              <a:rPr lang="en-GB" dirty="0" err="1"/>
              <a:t>Posavje</a:t>
            </a:r>
            <a:r>
              <a:rPr lang="en-GB" dirty="0"/>
              <a:t> region in Slovenia, which is </a:t>
            </a:r>
            <a:r>
              <a:rPr lang="en-GB" b="1" dirty="0"/>
              <a:t>well-known for many castles.</a:t>
            </a:r>
            <a:r>
              <a:rPr lang="en-GB" dirty="0"/>
              <a:t> </a:t>
            </a:r>
            <a:r>
              <a:rPr lang="en-GB" b="1" dirty="0">
                <a:hlinkClick r:id="rId3"/>
              </a:rPr>
              <a:t>The Royal Seven</a:t>
            </a:r>
            <a:r>
              <a:rPr lang="en-GB" dirty="0"/>
              <a:t> </a:t>
            </a:r>
          </a:p>
          <a:p>
            <a:pPr algn="l"/>
            <a:endParaRPr lang="en-GB" dirty="0"/>
          </a:p>
          <a:p>
            <a:pPr algn="l"/>
            <a:r>
              <a:rPr lang="en-GB" dirty="0"/>
              <a:t>The main focus of the project was a promotion of these </a:t>
            </a:r>
            <a:r>
              <a:rPr lang="en-GB" b="1" dirty="0"/>
              <a:t>castles </a:t>
            </a:r>
            <a:r>
              <a:rPr lang="en-GB" dirty="0"/>
              <a:t>which</a:t>
            </a:r>
            <a:r>
              <a:rPr lang="en-GB" b="1" dirty="0"/>
              <a:t> </a:t>
            </a:r>
            <a:r>
              <a:rPr lang="en-GB" dirty="0"/>
              <a:t>are: </a:t>
            </a:r>
          </a:p>
          <a:p>
            <a:pPr algn="l"/>
            <a:endParaRPr lang="en-GB" sz="1000" dirty="0"/>
          </a:p>
          <a:p>
            <a:pPr marL="342900" indent="-342900" algn="l">
              <a:buClr>
                <a:srgbClr val="E43794"/>
              </a:buClr>
              <a:buFont typeface="Arial" panose="020B0604020202020204" pitchFamily="34" charset="0"/>
              <a:buChar char="•"/>
            </a:pPr>
            <a:r>
              <a:rPr lang="en-GB" dirty="0"/>
              <a:t>old, majestic and unique (from Middle Ages to Baroque), </a:t>
            </a:r>
          </a:p>
          <a:p>
            <a:pPr marL="342900" indent="-342900" algn="l">
              <a:buClr>
                <a:srgbClr val="E43794"/>
              </a:buClr>
              <a:buFont typeface="Arial" panose="020B0604020202020204" pitchFamily="34" charset="0"/>
              <a:buChar char="•"/>
            </a:pPr>
            <a:r>
              <a:rPr lang="en-GB" dirty="0"/>
              <a:t>mystical, with hidden paths and interesting historical facts, full of stories of its owners,</a:t>
            </a:r>
          </a:p>
          <a:p>
            <a:pPr marL="342900" indent="-342900" algn="l">
              <a:buClr>
                <a:srgbClr val="E43794"/>
              </a:buClr>
              <a:buFont typeface="Arial" panose="020B0604020202020204" pitchFamily="34" charset="0"/>
              <a:buChar char="•"/>
            </a:pPr>
            <a:r>
              <a:rPr lang="en-GB" dirty="0"/>
              <a:t>very diverse, full of art and public sculptures. </a:t>
            </a:r>
          </a:p>
        </p:txBody>
      </p:sp>
      <p:pic>
        <p:nvPicPr>
          <p:cNvPr id="6" name="Slika 5">
            <a:extLst>
              <a:ext uri="{FF2B5EF4-FFF2-40B4-BE49-F238E27FC236}">
                <a16:creationId xmlns:a16="http://schemas.microsoft.com/office/drawing/2014/main" id="{627E832A-20FE-4FDA-9AED-F156A2E03F4A}"/>
              </a:ext>
            </a:extLst>
          </p:cNvPr>
          <p:cNvPicPr>
            <a:picLocks noChangeAspect="1"/>
          </p:cNvPicPr>
          <p:nvPr/>
        </p:nvPicPr>
        <p:blipFill>
          <a:blip r:embed="rId4"/>
          <a:stretch>
            <a:fillRect/>
          </a:stretch>
        </p:blipFill>
        <p:spPr>
          <a:xfrm>
            <a:off x="7957105" y="3405449"/>
            <a:ext cx="1852101" cy="1483595"/>
          </a:xfrm>
          <a:prstGeom prst="rect">
            <a:avLst/>
          </a:prstGeom>
        </p:spPr>
      </p:pic>
      <p:pic>
        <p:nvPicPr>
          <p:cNvPr id="8" name="Slika 7">
            <a:extLst>
              <a:ext uri="{FF2B5EF4-FFF2-40B4-BE49-F238E27FC236}">
                <a16:creationId xmlns:a16="http://schemas.microsoft.com/office/drawing/2014/main" id="{0D96BC0C-812D-4FFF-9940-EFFCE6FA4B5C}"/>
              </a:ext>
            </a:extLst>
          </p:cNvPr>
          <p:cNvPicPr>
            <a:picLocks noChangeAspect="1"/>
          </p:cNvPicPr>
          <p:nvPr/>
        </p:nvPicPr>
        <p:blipFill>
          <a:blip r:embed="rId5"/>
          <a:stretch>
            <a:fillRect/>
          </a:stretch>
        </p:blipFill>
        <p:spPr>
          <a:xfrm>
            <a:off x="9687599" y="2818587"/>
            <a:ext cx="1933072" cy="1260699"/>
          </a:xfrm>
          <a:prstGeom prst="rect">
            <a:avLst/>
          </a:prstGeom>
        </p:spPr>
      </p:pic>
      <p:pic>
        <p:nvPicPr>
          <p:cNvPr id="12" name="Slika 11">
            <a:extLst>
              <a:ext uri="{FF2B5EF4-FFF2-40B4-BE49-F238E27FC236}">
                <a16:creationId xmlns:a16="http://schemas.microsoft.com/office/drawing/2014/main" id="{0164E941-B578-40FB-B49C-FA22DBFC9224}"/>
              </a:ext>
            </a:extLst>
          </p:cNvPr>
          <p:cNvPicPr>
            <a:picLocks noChangeAspect="1"/>
          </p:cNvPicPr>
          <p:nvPr/>
        </p:nvPicPr>
        <p:blipFill>
          <a:blip r:embed="rId6"/>
          <a:stretch>
            <a:fillRect/>
          </a:stretch>
        </p:blipFill>
        <p:spPr>
          <a:xfrm>
            <a:off x="7979049" y="1826540"/>
            <a:ext cx="2086611" cy="1202564"/>
          </a:xfrm>
          <a:prstGeom prst="rect">
            <a:avLst/>
          </a:prstGeom>
        </p:spPr>
      </p:pic>
      <p:pic>
        <p:nvPicPr>
          <p:cNvPr id="14" name="Slika 13">
            <a:extLst>
              <a:ext uri="{FF2B5EF4-FFF2-40B4-BE49-F238E27FC236}">
                <a16:creationId xmlns:a16="http://schemas.microsoft.com/office/drawing/2014/main" id="{C7E55BBD-A23A-4073-BCFC-2E87FF02C461}"/>
              </a:ext>
            </a:extLst>
          </p:cNvPr>
          <p:cNvPicPr>
            <a:picLocks noChangeAspect="1"/>
          </p:cNvPicPr>
          <p:nvPr/>
        </p:nvPicPr>
        <p:blipFill>
          <a:blip r:embed="rId7"/>
          <a:stretch>
            <a:fillRect/>
          </a:stretch>
        </p:blipFill>
        <p:spPr>
          <a:xfrm>
            <a:off x="7952978" y="5463678"/>
            <a:ext cx="2162283" cy="1147923"/>
          </a:xfrm>
          <a:prstGeom prst="rect">
            <a:avLst/>
          </a:prstGeom>
        </p:spPr>
      </p:pic>
      <p:pic>
        <p:nvPicPr>
          <p:cNvPr id="16" name="Slika 15">
            <a:extLst>
              <a:ext uri="{FF2B5EF4-FFF2-40B4-BE49-F238E27FC236}">
                <a16:creationId xmlns:a16="http://schemas.microsoft.com/office/drawing/2014/main" id="{2A0F8B9C-EC61-4E09-B0DC-C0C654EF7791}"/>
              </a:ext>
            </a:extLst>
          </p:cNvPr>
          <p:cNvPicPr>
            <a:picLocks noChangeAspect="1"/>
          </p:cNvPicPr>
          <p:nvPr/>
        </p:nvPicPr>
        <p:blipFill>
          <a:blip r:embed="rId8"/>
          <a:stretch>
            <a:fillRect/>
          </a:stretch>
        </p:blipFill>
        <p:spPr>
          <a:xfrm>
            <a:off x="9261750" y="4559731"/>
            <a:ext cx="2464582" cy="1068824"/>
          </a:xfrm>
          <a:prstGeom prst="rect">
            <a:avLst/>
          </a:prstGeom>
        </p:spPr>
      </p:pic>
      <p:pic>
        <p:nvPicPr>
          <p:cNvPr id="10" name="Slika 9">
            <a:extLst>
              <a:ext uri="{FF2B5EF4-FFF2-40B4-BE49-F238E27FC236}">
                <a16:creationId xmlns:a16="http://schemas.microsoft.com/office/drawing/2014/main" id="{81552491-6FED-48F0-BD23-1B7A65BAC2E0}"/>
              </a:ext>
            </a:extLst>
          </p:cNvPr>
          <p:cNvPicPr>
            <a:picLocks noChangeAspect="1"/>
          </p:cNvPicPr>
          <p:nvPr/>
        </p:nvPicPr>
        <p:blipFill>
          <a:blip r:embed="rId9"/>
          <a:stretch>
            <a:fillRect/>
          </a:stretch>
        </p:blipFill>
        <p:spPr>
          <a:xfrm>
            <a:off x="9781349" y="1074018"/>
            <a:ext cx="1908508" cy="1327967"/>
          </a:xfrm>
          <a:prstGeom prst="rect">
            <a:avLst/>
          </a:prstGeom>
        </p:spPr>
      </p:pic>
    </p:spTree>
    <p:extLst>
      <p:ext uri="{BB962C8B-B14F-4D97-AF65-F5344CB8AC3E}">
        <p14:creationId xmlns:p14="http://schemas.microsoft.com/office/powerpoint/2010/main" val="1814283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137160" y="93034"/>
            <a:ext cx="11589175" cy="631527"/>
          </a:xfrm>
        </p:spPr>
        <p:txBody>
          <a:bodyPr/>
          <a:lstStyle/>
          <a:p>
            <a:r>
              <a:rPr lang="en-GB" sz="3200" dirty="0">
                <a:solidFill>
                  <a:schemeClr val="bg1"/>
                </a:solidFill>
              </a:rPr>
              <a:t>Considering the needs and possibilities of the organisation</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051442"/>
            <a:ext cx="11260666" cy="5738923"/>
          </a:xfrm>
        </p:spPr>
        <p:txBody>
          <a:bodyPr numCol="1"/>
          <a:lstStyle/>
          <a:p>
            <a:pPr algn="l"/>
            <a:r>
              <a:rPr lang="en-GB" dirty="0"/>
              <a:t>The identified </a:t>
            </a:r>
            <a:r>
              <a:rPr lang="en-GB" b="1" dirty="0"/>
              <a:t>needs of the investor</a:t>
            </a:r>
            <a:r>
              <a:rPr lang="en-GB" dirty="0"/>
              <a:t> were: </a:t>
            </a:r>
          </a:p>
          <a:p>
            <a:pPr algn="l"/>
            <a:endParaRPr lang="en-GB" sz="1000" dirty="0"/>
          </a:p>
          <a:p>
            <a:pPr marL="342900" indent="-342900" algn="l">
              <a:buFont typeface="Arial" panose="020B0604020202020204" pitchFamily="34" charset="0"/>
              <a:buChar char="•"/>
            </a:pPr>
            <a:r>
              <a:rPr lang="en-GB" b="1" dirty="0"/>
              <a:t>preserving seven castles for future generations </a:t>
            </a:r>
            <a:r>
              <a:rPr lang="en-GB" dirty="0"/>
              <a:t>by digitising them. </a:t>
            </a:r>
          </a:p>
          <a:p>
            <a:pPr marL="342900" indent="-342900" algn="l">
              <a:buFont typeface="Arial" panose="020B0604020202020204" pitchFamily="34" charset="0"/>
              <a:buChar char="•"/>
            </a:pPr>
            <a:r>
              <a:rPr lang="en-GB" b="1" dirty="0"/>
              <a:t>educating the visitors </a:t>
            </a:r>
            <a:r>
              <a:rPr lang="en-GB" dirty="0"/>
              <a:t>about cultural heritage interactively, and immersing them in  the historical story and the peculiarities of the sites </a:t>
            </a:r>
          </a:p>
          <a:p>
            <a:pPr marL="342900" indent="-342900" algn="l">
              <a:buFont typeface="Arial" panose="020B0604020202020204" pitchFamily="34" charset="0"/>
              <a:buChar char="•"/>
            </a:pPr>
            <a:r>
              <a:rPr lang="en-GB" b="1" dirty="0"/>
              <a:t>improving the castles’ promotion </a:t>
            </a:r>
            <a:r>
              <a:rPr lang="en-GB" dirty="0"/>
              <a:t>which was restricted to a website, without engaging and attractive digital materials nor channels of communication. </a:t>
            </a:r>
          </a:p>
          <a:p>
            <a:pPr marL="342900" indent="-342900" algn="l">
              <a:buFont typeface="Arial" panose="020B0604020202020204" pitchFamily="34" charset="0"/>
              <a:buChar char="•"/>
            </a:pPr>
            <a:r>
              <a:rPr lang="en-GB" b="1" dirty="0"/>
              <a:t>redirecting tourists from the busiest locations to less congested points of the </a:t>
            </a:r>
            <a:r>
              <a:rPr lang="en-GB" dirty="0"/>
              <a:t>region by motivating them to plan a half day trip to any of the remote castles scattered across the region.</a:t>
            </a:r>
          </a:p>
          <a:p>
            <a:pPr algn="l"/>
            <a:endParaRPr lang="en-GB" sz="1000" dirty="0"/>
          </a:p>
          <a:p>
            <a:pPr algn="l"/>
            <a:r>
              <a:rPr lang="en-GB" dirty="0"/>
              <a:t>The project managers had the chance to </a:t>
            </a:r>
            <a:r>
              <a:rPr lang="en-GB" b="1" dirty="0"/>
              <a:t>collaborate</a:t>
            </a:r>
            <a:r>
              <a:rPr lang="en-GB" dirty="0"/>
              <a:t> with </a:t>
            </a:r>
            <a:r>
              <a:rPr lang="en-GB" dirty="0">
                <a:solidFill>
                  <a:schemeClr val="bg1">
                    <a:lumMod val="50000"/>
                  </a:schemeClr>
                </a:solidFill>
                <a:hlinkClick r:id="rId2">
                  <a:extLst>
                    <a:ext uri="{A12FA001-AC4F-418D-AE19-62706E023703}">
                      <ahyp:hlinkClr xmlns:ahyp="http://schemas.microsoft.com/office/drawing/2018/hyperlinkcolor" val="tx"/>
                    </a:ext>
                  </a:extLst>
                </a:hlinkClick>
              </a:rPr>
              <a:t>castles</a:t>
            </a:r>
            <a:r>
              <a:rPr lang="en-GB" dirty="0"/>
              <a:t>, museums, local tourist organisations and tourist providers. The </a:t>
            </a:r>
            <a:r>
              <a:rPr lang="en-GB" b="1" dirty="0"/>
              <a:t>ITE was developed by professionals</a:t>
            </a:r>
            <a:r>
              <a:rPr lang="en-GB" dirty="0"/>
              <a:t> from a </a:t>
            </a:r>
            <a:r>
              <a:rPr lang="en-GB" dirty="0">
                <a:solidFill>
                  <a:schemeClr val="bg1">
                    <a:lumMod val="50000"/>
                  </a:schemeClr>
                </a:solidFill>
                <a:hlinkClick r:id="rId3">
                  <a:extLst>
                    <a:ext uri="{A12FA001-AC4F-418D-AE19-62706E023703}">
                      <ahyp:hlinkClr xmlns:ahyp="http://schemas.microsoft.com/office/drawing/2018/hyperlinkcolor" val="tx"/>
                    </a:ext>
                  </a:extLst>
                </a:hlinkClick>
              </a:rPr>
              <a:t>Slovenian technological company</a:t>
            </a:r>
            <a:r>
              <a:rPr lang="en-GB" dirty="0"/>
              <a:t>. The </a:t>
            </a:r>
            <a:r>
              <a:rPr lang="en-GB" b="1" dirty="0"/>
              <a:t>project was co-financed</a:t>
            </a:r>
            <a:r>
              <a:rPr lang="en-GB" dirty="0"/>
              <a:t> with funds from the EU and Republic of Slovenia. </a:t>
            </a:r>
            <a:endParaRPr lang="en-GB" sz="2000" dirty="0"/>
          </a:p>
        </p:txBody>
      </p:sp>
    </p:spTree>
    <p:extLst>
      <p:ext uri="{BB962C8B-B14F-4D97-AF65-F5344CB8AC3E}">
        <p14:creationId xmlns:p14="http://schemas.microsoft.com/office/powerpoint/2010/main" val="176945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57</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6" y="89544"/>
            <a:ext cx="11260668" cy="631527"/>
          </a:xfrm>
        </p:spPr>
        <p:txBody>
          <a:bodyPr/>
          <a:lstStyle/>
          <a:p>
            <a:r>
              <a:rPr lang="en-GB" sz="3200" dirty="0">
                <a:solidFill>
                  <a:schemeClr val="bg1"/>
                </a:solidFill>
              </a:rPr>
              <a:t>Choosing the target audience</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6" y="1454056"/>
            <a:ext cx="5782732" cy="4871699"/>
          </a:xfrm>
        </p:spPr>
        <p:txBody>
          <a:bodyPr numCol="1"/>
          <a:lstStyle/>
          <a:p>
            <a:pPr algn="l"/>
            <a:r>
              <a:rPr lang="en-GB" dirty="0"/>
              <a:t>The </a:t>
            </a:r>
            <a:r>
              <a:rPr lang="en-GB" b="1" dirty="0"/>
              <a:t>target audience </a:t>
            </a:r>
            <a:r>
              <a:rPr lang="en-GB" dirty="0"/>
              <a:t>that they identified was:</a:t>
            </a:r>
          </a:p>
          <a:p>
            <a:pPr algn="l"/>
            <a:endParaRPr lang="en-GB" sz="1000" dirty="0"/>
          </a:p>
          <a:p>
            <a:pPr marL="342900" indent="-342900" algn="l">
              <a:buClr>
                <a:srgbClr val="E43794"/>
              </a:buClr>
              <a:buFont typeface="Arial" panose="020B0604020202020204" pitchFamily="34" charset="0"/>
              <a:buChar char="•"/>
            </a:pPr>
            <a:r>
              <a:rPr lang="en-GB" dirty="0"/>
              <a:t> the </a:t>
            </a:r>
            <a:r>
              <a:rPr lang="en-GB" b="1" dirty="0"/>
              <a:t>“general public”,</a:t>
            </a:r>
            <a:r>
              <a:rPr lang="en-GB" dirty="0"/>
              <a:t> outside of regular museum and gallery visitors</a:t>
            </a:r>
            <a:endParaRPr lang="sl-SI" dirty="0"/>
          </a:p>
          <a:p>
            <a:pPr marL="342900" indent="-342900" algn="l">
              <a:buClr>
                <a:srgbClr val="E43794"/>
              </a:buClr>
              <a:buFont typeface="Arial" panose="020B0604020202020204" pitchFamily="34" charset="0"/>
              <a:buChar char="•"/>
            </a:pPr>
            <a:r>
              <a:rPr lang="en-GB" dirty="0"/>
              <a:t>digital natives</a:t>
            </a:r>
            <a:r>
              <a:rPr lang="sl-SI" dirty="0"/>
              <a:t>,</a:t>
            </a:r>
            <a:r>
              <a:rPr lang="en-GB" dirty="0"/>
              <a:t> </a:t>
            </a:r>
            <a:endParaRPr lang="sl-SI" dirty="0"/>
          </a:p>
          <a:p>
            <a:pPr marL="342900" indent="-342900" algn="l">
              <a:buClr>
                <a:srgbClr val="E43794"/>
              </a:buClr>
              <a:buFont typeface="Arial" panose="020B0604020202020204" pitchFamily="34" charset="0"/>
              <a:buChar char="•"/>
            </a:pPr>
            <a:r>
              <a:rPr lang="en-GB" dirty="0"/>
              <a:t>digital immigrants.</a:t>
            </a:r>
            <a:endParaRPr lang="sl-SI" dirty="0"/>
          </a:p>
          <a:p>
            <a:pPr algn="l"/>
            <a:endParaRPr lang="en-GB" dirty="0"/>
          </a:p>
          <a:p>
            <a:pPr algn="l"/>
            <a:r>
              <a:rPr lang="en-GB" dirty="0"/>
              <a:t>They especially wanted to engage </a:t>
            </a:r>
            <a:r>
              <a:rPr lang="en-GB" b="1" dirty="0"/>
              <a:t>families with young children </a:t>
            </a:r>
            <a:r>
              <a:rPr lang="en-GB" dirty="0"/>
              <a:t>to get to know castles and spend an afternoon or more at one or more of the castles. </a:t>
            </a:r>
            <a:endParaRPr lang="sl-SI" dirty="0"/>
          </a:p>
          <a:p>
            <a:endParaRPr lang="en-GB" dirty="0"/>
          </a:p>
          <a:p>
            <a:endParaRPr lang="en-GB" dirty="0"/>
          </a:p>
        </p:txBody>
      </p:sp>
      <p:pic>
        <p:nvPicPr>
          <p:cNvPr id="6" name="Slika 5">
            <a:extLst>
              <a:ext uri="{FF2B5EF4-FFF2-40B4-BE49-F238E27FC236}">
                <a16:creationId xmlns:a16="http://schemas.microsoft.com/office/drawing/2014/main" id="{7D2B2397-12FF-43EC-9D45-753F5BB7E051}"/>
              </a:ext>
            </a:extLst>
          </p:cNvPr>
          <p:cNvPicPr>
            <a:picLocks noChangeAspect="1"/>
          </p:cNvPicPr>
          <p:nvPr/>
        </p:nvPicPr>
        <p:blipFill rotWithShape="1">
          <a:blip r:embed="rId2"/>
          <a:srcRect r="3081"/>
          <a:stretch/>
        </p:blipFill>
        <p:spPr>
          <a:xfrm>
            <a:off x="6434910" y="1346531"/>
            <a:ext cx="5173671" cy="4871699"/>
          </a:xfrm>
          <a:prstGeom prst="rect">
            <a:avLst/>
          </a:prstGeom>
        </p:spPr>
      </p:pic>
    </p:spTree>
    <p:extLst>
      <p:ext uri="{BB962C8B-B14F-4D97-AF65-F5344CB8AC3E}">
        <p14:creationId xmlns:p14="http://schemas.microsoft.com/office/powerpoint/2010/main" val="198056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58</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87439" y="75399"/>
            <a:ext cx="11260668" cy="631527"/>
          </a:xfrm>
        </p:spPr>
        <p:txBody>
          <a:bodyPr/>
          <a:lstStyle/>
          <a:p>
            <a:r>
              <a:rPr lang="en-GB" sz="3200" dirty="0">
                <a:solidFill>
                  <a:schemeClr val="bg1"/>
                </a:solidFill>
              </a:rPr>
              <a:t>Knowing the target audience</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7439" y="1111910"/>
            <a:ext cx="5719232" cy="5468847"/>
          </a:xfrm>
        </p:spPr>
        <p:txBody>
          <a:bodyPr numCol="1"/>
          <a:lstStyle/>
          <a:p>
            <a:pPr algn="l"/>
            <a:r>
              <a:rPr lang="en-GB" dirty="0"/>
              <a:t>It was </a:t>
            </a:r>
            <a:r>
              <a:rPr lang="en-GB" b="1" dirty="0"/>
              <a:t>important to know the target audience</a:t>
            </a:r>
            <a:r>
              <a:rPr lang="sl-SI" b="1" dirty="0"/>
              <a:t>‘s</a:t>
            </a:r>
            <a:r>
              <a:rPr lang="en-GB" b="1" dirty="0"/>
              <a:t> habits and interests</a:t>
            </a:r>
            <a:r>
              <a:rPr lang="en-GB" dirty="0"/>
              <a:t>. </a:t>
            </a:r>
          </a:p>
          <a:p>
            <a:pPr algn="l"/>
            <a:endParaRPr lang="en-GB" sz="1000" dirty="0"/>
          </a:p>
          <a:p>
            <a:pPr algn="l"/>
            <a:r>
              <a:rPr lang="en-GB" dirty="0"/>
              <a:t>The chosen </a:t>
            </a:r>
            <a:r>
              <a:rPr lang="en-GB" b="1" dirty="0"/>
              <a:t>target group does not think of museums and galleries as their primary interest. </a:t>
            </a:r>
            <a:r>
              <a:rPr lang="en-GB" dirty="0"/>
              <a:t>The families usually look for </a:t>
            </a:r>
            <a:r>
              <a:rPr lang="en-GB" b="1" dirty="0"/>
              <a:t>fun and engaging afternoon trip ideas</a:t>
            </a:r>
            <a:r>
              <a:rPr lang="en-GB" dirty="0"/>
              <a:t>, often outside and/or without a lot of advance planning.</a:t>
            </a:r>
          </a:p>
          <a:p>
            <a:pPr algn="l"/>
            <a:endParaRPr lang="en-GB" sz="1000" dirty="0"/>
          </a:p>
          <a:p>
            <a:pPr algn="l"/>
            <a:r>
              <a:rPr lang="en-GB" b="1" dirty="0"/>
              <a:t>The location for the ITE </a:t>
            </a:r>
            <a:r>
              <a:rPr lang="en-GB" dirty="0"/>
              <a:t>was chosen in a way to </a:t>
            </a:r>
            <a:r>
              <a:rPr lang="en-GB" b="1" dirty="0"/>
              <a:t>reach the target group in their environment </a:t>
            </a:r>
            <a:r>
              <a:rPr lang="en-GB" dirty="0"/>
              <a:t>– they decided to work in the local spa resort with the most overnight stays in the region. </a:t>
            </a:r>
          </a:p>
          <a:p>
            <a:endParaRPr lang="en-GB" dirty="0"/>
          </a:p>
        </p:txBody>
      </p:sp>
      <p:pic>
        <p:nvPicPr>
          <p:cNvPr id="6" name="Slika 5">
            <a:extLst>
              <a:ext uri="{FF2B5EF4-FFF2-40B4-BE49-F238E27FC236}">
                <a16:creationId xmlns:a16="http://schemas.microsoft.com/office/drawing/2014/main" id="{84F128DC-F7AB-4ED7-AE23-24174DE4890A}"/>
              </a:ext>
            </a:extLst>
          </p:cNvPr>
          <p:cNvPicPr>
            <a:picLocks noChangeAspect="1"/>
          </p:cNvPicPr>
          <p:nvPr/>
        </p:nvPicPr>
        <p:blipFill>
          <a:blip r:embed="rId2"/>
          <a:stretch>
            <a:fillRect/>
          </a:stretch>
        </p:blipFill>
        <p:spPr>
          <a:xfrm>
            <a:off x="6853388" y="2299303"/>
            <a:ext cx="4615493" cy="3094062"/>
          </a:xfrm>
          <a:prstGeom prst="rect">
            <a:avLst/>
          </a:prstGeom>
        </p:spPr>
      </p:pic>
    </p:spTree>
    <p:extLst>
      <p:ext uri="{BB962C8B-B14F-4D97-AF65-F5344CB8AC3E}">
        <p14:creationId xmlns:p14="http://schemas.microsoft.com/office/powerpoint/2010/main" val="255984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22020" y="6637000"/>
            <a:ext cx="4301302" cy="229565"/>
          </a:xfrm>
        </p:spPr>
        <p:txBody>
          <a:bodyPr/>
          <a:lstStyle/>
          <a:p>
            <a:fld id="{9C527BFA-2C0E-4CEC-B6A5-913A56FEF4B4}" type="slidenum">
              <a:rPr lang="fr-CA" smtClean="0"/>
              <a:pPr/>
              <a:t>59</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2796"/>
            <a:ext cx="11260668" cy="631527"/>
          </a:xfrm>
        </p:spPr>
        <p:txBody>
          <a:bodyPr/>
          <a:lstStyle/>
          <a:p>
            <a:r>
              <a:rPr lang="en-GB" sz="3200" dirty="0">
                <a:solidFill>
                  <a:schemeClr val="bg1"/>
                </a:solidFill>
              </a:rPr>
              <a:t>Creating the </a:t>
            </a:r>
            <a:r>
              <a:rPr lang="sl-SI" sz="3200" dirty="0">
                <a:solidFill>
                  <a:schemeClr val="bg1"/>
                </a:solidFill>
              </a:rPr>
              <a:t>ITE </a:t>
            </a:r>
            <a:r>
              <a:rPr lang="en-GB" sz="3200" dirty="0">
                <a:solidFill>
                  <a:schemeClr val="bg1"/>
                </a:solidFill>
              </a:rPr>
              <a:t>content </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524000"/>
            <a:ext cx="11260666" cy="5342566"/>
          </a:xfrm>
        </p:spPr>
        <p:txBody>
          <a:bodyPr numCol="2"/>
          <a:lstStyle/>
          <a:p>
            <a:pPr algn="l"/>
            <a:r>
              <a:rPr lang="en-GB" b="1" dirty="0"/>
              <a:t>High-quality digitization of the castles exterior </a:t>
            </a:r>
            <a:r>
              <a:rPr lang="en-GB" dirty="0"/>
              <a:t>which</a:t>
            </a:r>
            <a:r>
              <a:rPr lang="en-GB" b="1" dirty="0"/>
              <a:t> </a:t>
            </a:r>
            <a:r>
              <a:rPr lang="en-GB" dirty="0"/>
              <a:t>was done in three steps: </a:t>
            </a:r>
          </a:p>
          <a:p>
            <a:pPr algn="l"/>
            <a:endParaRPr lang="en-GB" dirty="0"/>
          </a:p>
          <a:p>
            <a:pPr marL="457200" indent="-457200" algn="l">
              <a:buFont typeface="+mj-lt"/>
              <a:buAutoNum type="arabicPeriod"/>
            </a:pPr>
            <a:r>
              <a:rPr lang="en-GB" dirty="0"/>
              <a:t>using flying drones equipped with cameras many high-quality pictures of each castle were taken from many angles </a:t>
            </a:r>
            <a:r>
              <a:rPr lang="en-GB" b="1" dirty="0"/>
              <a:t>preserving visual state of the heritage in detail</a:t>
            </a:r>
            <a:r>
              <a:rPr lang="en-GB" dirty="0"/>
              <a:t>,</a:t>
            </a:r>
          </a:p>
          <a:p>
            <a:pPr marL="457200" indent="-457200" algn="l">
              <a:buFont typeface="+mj-lt"/>
              <a:buAutoNum type="arabicPeriod"/>
            </a:pPr>
            <a:endParaRPr lang="en-GB" dirty="0"/>
          </a:p>
          <a:p>
            <a:pPr marL="457200" indent="-457200" algn="l">
              <a:buFont typeface="+mj-lt"/>
              <a:buAutoNum type="arabicPeriod"/>
            </a:pPr>
            <a:r>
              <a:rPr lang="en-GB" dirty="0"/>
              <a:t>pictures from 3D scanning were then merged together into a 3D model </a:t>
            </a:r>
            <a:r>
              <a:rPr lang="en-GB" b="1" dirty="0"/>
              <a:t>making it feel even more realistic</a:t>
            </a:r>
            <a:r>
              <a:rPr lang="en-GB" dirty="0"/>
              <a:t>, watch the results: </a:t>
            </a:r>
            <a:r>
              <a:rPr lang="en-GB" b="1" dirty="0">
                <a:hlinkClick r:id="rId2"/>
              </a:rPr>
              <a:t>City of </a:t>
            </a:r>
            <a:r>
              <a:rPr lang="en-GB" b="1" dirty="0" err="1">
                <a:hlinkClick r:id="rId2"/>
              </a:rPr>
              <a:t>Reichenburg</a:t>
            </a:r>
            <a:br>
              <a:rPr lang="en-GB" dirty="0"/>
            </a:br>
            <a:endParaRPr lang="en-GB" dirty="0"/>
          </a:p>
          <a:p>
            <a:pPr marL="457200" indent="-457200" algn="l">
              <a:buFont typeface="+mj-lt"/>
              <a:buAutoNum type="arabicPeriod"/>
            </a:pPr>
            <a:r>
              <a:rPr lang="en-GB" dirty="0"/>
              <a:t>adding 3D reconstructions (according to the historical sources) for some parts of the castles which are missing or in a very bad state, thus </a:t>
            </a:r>
            <a:r>
              <a:rPr lang="en-GB" b="1" dirty="0"/>
              <a:t>showing how it was before</a:t>
            </a:r>
            <a:r>
              <a:rPr lang="en-GB" dirty="0"/>
              <a:t>.</a:t>
            </a:r>
          </a:p>
        </p:txBody>
      </p:sp>
      <p:pic>
        <p:nvPicPr>
          <p:cNvPr id="6" name="Slika 5">
            <a:extLst>
              <a:ext uri="{FF2B5EF4-FFF2-40B4-BE49-F238E27FC236}">
                <a16:creationId xmlns:a16="http://schemas.microsoft.com/office/drawing/2014/main" id="{700BB3A5-4ADD-4BB2-B2CA-6246451E0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18" y="3764121"/>
            <a:ext cx="4900429" cy="2686787"/>
          </a:xfrm>
          <a:prstGeom prst="rect">
            <a:avLst/>
          </a:prstGeom>
        </p:spPr>
      </p:pic>
      <p:sp>
        <p:nvSpPr>
          <p:cNvPr id="8" name="PoljeZBesedilom 7">
            <a:extLst>
              <a:ext uri="{FF2B5EF4-FFF2-40B4-BE49-F238E27FC236}">
                <a16:creationId xmlns:a16="http://schemas.microsoft.com/office/drawing/2014/main" id="{7ACF4D63-1150-46D9-A102-FA60CCD15E03}"/>
              </a:ext>
            </a:extLst>
          </p:cNvPr>
          <p:cNvSpPr txBox="1"/>
          <p:nvPr/>
        </p:nvSpPr>
        <p:spPr>
          <a:xfrm>
            <a:off x="2324100" y="876243"/>
            <a:ext cx="7543800" cy="461665"/>
          </a:xfrm>
          <a:prstGeom prst="rect">
            <a:avLst/>
          </a:prstGeom>
          <a:noFill/>
        </p:spPr>
        <p:txBody>
          <a:bodyPr wrap="square">
            <a:spAutoFit/>
          </a:bodyPr>
          <a:lstStyle/>
          <a:p>
            <a:pPr algn="ctr"/>
            <a:r>
              <a:rPr lang="en-GB" sz="2400" b="1" dirty="0">
                <a:solidFill>
                  <a:srgbClr val="E43794"/>
                </a:solidFill>
              </a:rPr>
              <a:t>Content of </a:t>
            </a:r>
            <a:r>
              <a:rPr lang="sl-SI" sz="2400" b="1" dirty="0">
                <a:solidFill>
                  <a:srgbClr val="E43794"/>
                </a:solidFill>
              </a:rPr>
              <a:t>4</a:t>
            </a:r>
            <a:r>
              <a:rPr lang="en-GB" sz="2400" b="1" dirty="0">
                <a:solidFill>
                  <a:srgbClr val="E43794"/>
                </a:solidFill>
              </a:rPr>
              <a:t> different types has been made</a:t>
            </a:r>
            <a:r>
              <a:rPr lang="sl-SI" sz="2400" b="1" dirty="0">
                <a:solidFill>
                  <a:srgbClr val="E43794"/>
                </a:solidFill>
              </a:rPr>
              <a:t>!</a:t>
            </a:r>
            <a:endParaRPr lang="en-GB" sz="2400" b="1" dirty="0">
              <a:solidFill>
                <a:srgbClr val="E43794"/>
              </a:solidFill>
            </a:endParaRPr>
          </a:p>
        </p:txBody>
      </p:sp>
    </p:spTree>
    <p:extLst>
      <p:ext uri="{BB962C8B-B14F-4D97-AF65-F5344CB8AC3E}">
        <p14:creationId xmlns:p14="http://schemas.microsoft.com/office/powerpoint/2010/main" val="347869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70134"/>
            <a:ext cx="4301302" cy="229565"/>
          </a:xfrm>
        </p:spPr>
        <p:txBody>
          <a:bodyPr/>
          <a:lstStyle/>
          <a:p>
            <a:fld id="{9C527BFA-2C0E-4CEC-B6A5-913A56FEF4B4}" type="slidenum">
              <a:rPr lang="fr-CA" smtClean="0"/>
              <a:pPr/>
              <a:t>6</a:t>
            </a:fld>
            <a:endParaRPr lang="fr-CA" dirty="0"/>
          </a:p>
        </p:txBody>
      </p:sp>
      <p:pic>
        <p:nvPicPr>
          <p:cNvPr id="8" name="Google Shape;475;p43" descr="Tickets 🎫 ➡ https://vangoghexpo.com/&#10;&#10;Have you ever dreamt of stepping into a painting? 🎨&#10;Now you can!&#10;Welcome to Van Gogh: The Immersive Experience" title="Van Gogh: The Immersive Experience">
            <a:hlinkClick r:id="rId2"/>
            <a:extLst>
              <a:ext uri="{FF2B5EF4-FFF2-40B4-BE49-F238E27FC236}">
                <a16:creationId xmlns:a16="http://schemas.microsoft.com/office/drawing/2014/main" id="{DE2ADFA1-FE78-4F4A-9AD4-F4EE007335DD}"/>
              </a:ext>
            </a:extLst>
          </p:cNvPr>
          <p:cNvPicPr preferRelativeResize="0"/>
          <p:nvPr/>
        </p:nvPicPr>
        <p:blipFill>
          <a:blip r:embed="rId3">
            <a:alphaModFix/>
          </a:blip>
          <a:stretch>
            <a:fillRect/>
          </a:stretch>
        </p:blipFill>
        <p:spPr>
          <a:xfrm>
            <a:off x="6411156" y="1722585"/>
            <a:ext cx="5049915" cy="3819585"/>
          </a:xfrm>
          <a:prstGeom prst="rect">
            <a:avLst/>
          </a:prstGeom>
          <a:noFill/>
          <a:ln>
            <a:noFill/>
          </a:ln>
        </p:spPr>
      </p:pic>
      <p:sp>
        <p:nvSpPr>
          <p:cNvPr id="6" name="Text Placeholder 15">
            <a:extLst>
              <a:ext uri="{FF2B5EF4-FFF2-40B4-BE49-F238E27FC236}">
                <a16:creationId xmlns:a16="http://schemas.microsoft.com/office/drawing/2014/main" id="{63306690-1FB0-4651-BDDF-5E89386C20D3}"/>
              </a:ext>
            </a:extLst>
          </p:cNvPr>
          <p:cNvSpPr txBox="1">
            <a:spLocks/>
          </p:cNvSpPr>
          <p:nvPr/>
        </p:nvSpPr>
        <p:spPr>
          <a:xfrm>
            <a:off x="387350" y="981405"/>
            <a:ext cx="5862320" cy="58182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15000"/>
              </a:lnSpc>
              <a:spcBef>
                <a:spcPts val="0"/>
              </a:spcBef>
              <a:spcAft>
                <a:spcPts val="0"/>
              </a:spcAft>
              <a:buClr>
                <a:srgbClr val="7F7F7F"/>
              </a:buClr>
              <a:buSzPts val="1200"/>
              <a:buNone/>
            </a:pPr>
            <a:r>
              <a:rPr lang="en-GB" sz="2400" dirty="0">
                <a:solidFill>
                  <a:srgbClr val="7F7F7F"/>
                </a:solidFill>
              </a:rPr>
              <a:t>Modern travellers are nowadays </a:t>
            </a:r>
            <a:r>
              <a:rPr lang="en-GB" sz="2400" b="1" dirty="0">
                <a:solidFill>
                  <a:schemeClr val="bg1">
                    <a:lumMod val="50000"/>
                  </a:schemeClr>
                </a:solidFill>
                <a:highlight>
                  <a:srgbClr val="FFFFFF"/>
                </a:highlight>
                <a:latin typeface="Avenir Black" panose="02000503020000020003" pitchFamily="2" charset="0"/>
                <a:cs typeface="Poppins SemiBold" pitchFamily="2" charset="77"/>
              </a:rPr>
              <a:t>seeking more immersive and enriching cultural experiences</a:t>
            </a:r>
            <a:r>
              <a:rPr lang="en-GB" sz="2400" dirty="0">
                <a:solidFill>
                  <a:schemeClr val="bg1">
                    <a:lumMod val="50000"/>
                  </a:schemeClr>
                </a:solidFill>
                <a:highlight>
                  <a:srgbClr val="FFFFFF"/>
                </a:highlight>
                <a:latin typeface="Avenir Black" panose="02000503020000020003" pitchFamily="2" charset="0"/>
                <a:cs typeface="Poppins SemiBold" pitchFamily="2" charset="77"/>
              </a:rPr>
              <a:t>.</a:t>
            </a:r>
            <a:endParaRPr lang="sl-SI" sz="2400" dirty="0">
              <a:solidFill>
                <a:schemeClr val="bg1">
                  <a:lumMod val="50000"/>
                </a:schemeClr>
              </a:solidFill>
              <a:highlight>
                <a:srgbClr val="FFFFFF"/>
              </a:highlight>
              <a:latin typeface="Avenir Black" panose="02000503020000020003" pitchFamily="2" charset="0"/>
              <a:cs typeface="Poppins SemiBold" pitchFamily="2" charset="77"/>
            </a:endParaRPr>
          </a:p>
          <a:p>
            <a:pPr marL="0" lvl="0" indent="0" algn="l" rtl="0">
              <a:lnSpc>
                <a:spcPct val="115000"/>
              </a:lnSpc>
              <a:spcBef>
                <a:spcPts val="0"/>
              </a:spcBef>
              <a:spcAft>
                <a:spcPts val="0"/>
              </a:spcAft>
              <a:buClr>
                <a:srgbClr val="7F7F7F"/>
              </a:buClr>
              <a:buSzPts val="1200"/>
              <a:buNone/>
            </a:pPr>
            <a:endParaRPr lang="en-GB" sz="2400" dirty="0">
              <a:solidFill>
                <a:schemeClr val="bg1">
                  <a:lumMod val="50000"/>
                </a:schemeClr>
              </a:solidFill>
              <a:highlight>
                <a:srgbClr val="FFFFFF"/>
              </a:highlight>
              <a:latin typeface="Avenir Black" panose="02000503020000020003" pitchFamily="2" charset="0"/>
              <a:cs typeface="Poppins SemiBold" pitchFamily="2" charset="77"/>
            </a:endParaRPr>
          </a:p>
          <a:p>
            <a:pPr marL="0" lvl="0" indent="0" algn="l" rtl="0">
              <a:lnSpc>
                <a:spcPct val="115000"/>
              </a:lnSpc>
              <a:spcBef>
                <a:spcPts val="0"/>
              </a:spcBef>
              <a:spcAft>
                <a:spcPts val="0"/>
              </a:spcAft>
              <a:buClr>
                <a:srgbClr val="7F7F7F"/>
              </a:buClr>
              <a:buSzPts val="1200"/>
              <a:buNone/>
            </a:pPr>
            <a:r>
              <a:rPr lang="en-GB" sz="2400" b="0" dirty="0">
                <a:solidFill>
                  <a:srgbClr val="E43794"/>
                </a:solidFill>
              </a:rPr>
              <a:t>Immersive Tourism Experiences (ITE) </a:t>
            </a:r>
            <a:r>
              <a:rPr lang="en-GB" sz="2400" b="0" dirty="0">
                <a:solidFill>
                  <a:srgbClr val="7F7F7F"/>
                </a:solidFill>
              </a:rPr>
              <a:t>are those experiences in which the </a:t>
            </a:r>
            <a:r>
              <a:rPr lang="en-GB" sz="2400" b="1" dirty="0">
                <a:solidFill>
                  <a:srgbClr val="7F7F7F"/>
                </a:solidFill>
              </a:rPr>
              <a:t>visitor is immersed, physically and figuratively, in the cultural heritage they are visiting</a:t>
            </a:r>
            <a:r>
              <a:rPr lang="en-GB" sz="2400" b="0" dirty="0">
                <a:solidFill>
                  <a:srgbClr val="7F7F7F"/>
                </a:solidFill>
              </a:rPr>
              <a:t>. </a:t>
            </a:r>
            <a:endParaRPr lang="sl-SI" sz="2400" b="0" dirty="0">
              <a:solidFill>
                <a:srgbClr val="7F7F7F"/>
              </a:solidFill>
            </a:endParaRPr>
          </a:p>
          <a:p>
            <a:pPr marL="0" lvl="0" indent="0" algn="l" rtl="0">
              <a:lnSpc>
                <a:spcPct val="115000"/>
              </a:lnSpc>
              <a:spcBef>
                <a:spcPts val="0"/>
              </a:spcBef>
              <a:spcAft>
                <a:spcPts val="0"/>
              </a:spcAft>
              <a:buClr>
                <a:srgbClr val="7F7F7F"/>
              </a:buClr>
              <a:buSzPts val="1200"/>
              <a:buNone/>
            </a:pPr>
            <a:endParaRPr lang="sl-SI" sz="2400" dirty="0">
              <a:solidFill>
                <a:srgbClr val="7F7F7F"/>
              </a:solidFill>
            </a:endParaRPr>
          </a:p>
          <a:p>
            <a:pPr marL="0" lvl="0" indent="0" algn="l" rtl="0">
              <a:lnSpc>
                <a:spcPct val="115000"/>
              </a:lnSpc>
              <a:spcBef>
                <a:spcPts val="0"/>
              </a:spcBef>
              <a:spcAft>
                <a:spcPts val="0"/>
              </a:spcAft>
              <a:buClr>
                <a:srgbClr val="7F7F7F"/>
              </a:buClr>
              <a:buSzPts val="1200"/>
              <a:buNone/>
            </a:pPr>
            <a:r>
              <a:rPr lang="en-GB" sz="2400" b="0" dirty="0">
                <a:solidFill>
                  <a:schemeClr val="bg1">
                    <a:lumMod val="50000"/>
                  </a:schemeClr>
                </a:solidFill>
              </a:rPr>
              <a:t>In the video on the right</a:t>
            </a:r>
            <a:r>
              <a:rPr lang="sl-SI" sz="2400" b="0" dirty="0">
                <a:solidFill>
                  <a:schemeClr val="bg1">
                    <a:lumMod val="50000"/>
                  </a:schemeClr>
                </a:solidFill>
              </a:rPr>
              <a:t> </a:t>
            </a:r>
            <a:r>
              <a:rPr lang="en-GB" sz="2400" b="0" dirty="0">
                <a:solidFill>
                  <a:schemeClr val="bg1">
                    <a:lumMod val="50000"/>
                  </a:schemeClr>
                </a:solidFill>
              </a:rPr>
              <a:t>you can see an </a:t>
            </a:r>
            <a:r>
              <a:rPr lang="en-GB" sz="2400" b="1" dirty="0">
                <a:solidFill>
                  <a:schemeClr val="bg1">
                    <a:lumMod val="50000"/>
                  </a:schemeClr>
                </a:solidFill>
              </a:rPr>
              <a:t>example of an immersive experience</a:t>
            </a:r>
            <a:r>
              <a:rPr lang="en-GB" sz="2400" b="0" dirty="0">
                <a:solidFill>
                  <a:schemeClr val="bg1">
                    <a:lumMod val="50000"/>
                  </a:schemeClr>
                </a:solidFill>
              </a:rPr>
              <a:t> where visitors </a:t>
            </a:r>
            <a:r>
              <a:rPr lang="en-GB" sz="2400" b="1" dirty="0">
                <a:solidFill>
                  <a:schemeClr val="bg1">
                    <a:lumMod val="50000"/>
                  </a:schemeClr>
                </a:solidFill>
              </a:rPr>
              <a:t>don't just observe the artworks </a:t>
            </a:r>
            <a:r>
              <a:rPr lang="en-GB" sz="2400" b="0" dirty="0">
                <a:solidFill>
                  <a:schemeClr val="bg1">
                    <a:lumMod val="50000"/>
                  </a:schemeClr>
                </a:solidFill>
              </a:rPr>
              <a:t>but they actually </a:t>
            </a:r>
            <a:r>
              <a:rPr lang="en-GB" sz="2400" b="1" dirty="0">
                <a:solidFill>
                  <a:schemeClr val="bg1">
                    <a:lumMod val="50000"/>
                  </a:schemeClr>
                </a:solidFill>
              </a:rPr>
              <a:t>“enter” into them</a:t>
            </a:r>
            <a:r>
              <a:rPr lang="en-GB" sz="2400" b="0" dirty="0">
                <a:solidFill>
                  <a:schemeClr val="bg1">
                    <a:lumMod val="50000"/>
                  </a:schemeClr>
                </a:solidFill>
              </a:rPr>
              <a:t>.</a:t>
            </a:r>
          </a:p>
        </p:txBody>
      </p:sp>
      <p:sp>
        <p:nvSpPr>
          <p:cNvPr id="5" name="PoljeZBesedilom 4">
            <a:extLst>
              <a:ext uri="{FF2B5EF4-FFF2-40B4-BE49-F238E27FC236}">
                <a16:creationId xmlns:a16="http://schemas.microsoft.com/office/drawing/2014/main" id="{C0493B9A-9D8D-4FDD-9462-75CFAF93AC7C}"/>
              </a:ext>
            </a:extLst>
          </p:cNvPr>
          <p:cNvSpPr txBox="1"/>
          <p:nvPr/>
        </p:nvSpPr>
        <p:spPr>
          <a:xfrm>
            <a:off x="6411157" y="5597930"/>
            <a:ext cx="4455111" cy="369332"/>
          </a:xfrm>
          <a:prstGeom prst="rect">
            <a:avLst/>
          </a:prstGeom>
          <a:noFill/>
        </p:spPr>
        <p:txBody>
          <a:bodyPr wrap="square" rtlCol="0">
            <a:spAutoFit/>
          </a:bodyPr>
          <a:lstStyle/>
          <a:p>
            <a:r>
              <a:rPr lang="en-GB" dirty="0">
                <a:solidFill>
                  <a:schemeClr val="bg1">
                    <a:lumMod val="50000"/>
                  </a:schemeClr>
                </a:solidFill>
              </a:rPr>
              <a:t>*</a:t>
            </a:r>
            <a:r>
              <a:rPr lang="en-GB" b="0" dirty="0">
                <a:solidFill>
                  <a:schemeClr val="bg1">
                    <a:lumMod val="50000"/>
                  </a:schemeClr>
                </a:solidFill>
              </a:rPr>
              <a:t>click on the picture</a:t>
            </a:r>
            <a:r>
              <a:rPr lang="en-GB" dirty="0">
                <a:solidFill>
                  <a:schemeClr val="bg1">
                    <a:lumMod val="50000"/>
                  </a:schemeClr>
                </a:solidFill>
              </a:rPr>
              <a:t> </a:t>
            </a:r>
            <a:r>
              <a:rPr lang="en-GB" b="0" dirty="0">
                <a:solidFill>
                  <a:schemeClr val="bg1">
                    <a:lumMod val="50000"/>
                  </a:schemeClr>
                </a:solidFill>
              </a:rPr>
              <a:t>to watch the video</a:t>
            </a:r>
            <a:endParaRPr lang="en-GB" dirty="0"/>
          </a:p>
        </p:txBody>
      </p:sp>
    </p:spTree>
    <p:extLst>
      <p:ext uri="{BB962C8B-B14F-4D97-AF65-F5344CB8AC3E}">
        <p14:creationId xmlns:p14="http://schemas.microsoft.com/office/powerpoint/2010/main" val="172377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17249" y="6489038"/>
            <a:ext cx="4301302" cy="229565"/>
          </a:xfrm>
        </p:spPr>
        <p:txBody>
          <a:bodyPr/>
          <a:lstStyle/>
          <a:p>
            <a:fld id="{9C527BFA-2C0E-4CEC-B6A5-913A56FEF4B4}" type="slidenum">
              <a:rPr lang="fr-CA" smtClean="0"/>
              <a:pPr/>
              <a:t>60</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4147"/>
            <a:ext cx="11260668" cy="631527"/>
          </a:xfrm>
        </p:spPr>
        <p:txBody>
          <a:bodyPr/>
          <a:lstStyle/>
          <a:p>
            <a:r>
              <a:rPr lang="en-GB" sz="3200" dirty="0">
                <a:solidFill>
                  <a:schemeClr val="bg1"/>
                </a:solidFill>
              </a:rPr>
              <a:t>Creating the ITE content</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617286"/>
            <a:ext cx="5630333" cy="4446671"/>
          </a:xfrm>
        </p:spPr>
        <p:txBody>
          <a:bodyPr numCol="1"/>
          <a:lstStyle/>
          <a:p>
            <a:pPr algn="l"/>
            <a:r>
              <a:rPr lang="en-GB" b="1" dirty="0"/>
              <a:t>360-degree video</a:t>
            </a:r>
            <a:r>
              <a:rPr lang="en-GB" dirty="0"/>
              <a:t> of a family visiting some interesting places at each of the seven castles was made, for </a:t>
            </a:r>
            <a:r>
              <a:rPr lang="en-GB" b="1" dirty="0"/>
              <a:t>“placing” the visitor to the remote castles</a:t>
            </a:r>
            <a:r>
              <a:rPr lang="en-GB" dirty="0"/>
              <a:t>, </a:t>
            </a:r>
            <a:br>
              <a:rPr lang="en-GB" dirty="0"/>
            </a:br>
            <a:r>
              <a:rPr lang="en-GB" dirty="0"/>
              <a:t>Watch a video explaining the basic work process here  </a:t>
            </a:r>
            <a:r>
              <a:rPr lang="en-GB" b="1" dirty="0">
                <a:hlinkClick r:id="rId2"/>
              </a:rPr>
              <a:t>How to Make 360° Videos</a:t>
            </a:r>
            <a:endParaRPr lang="en-GB" dirty="0"/>
          </a:p>
          <a:p>
            <a:pPr algn="l"/>
            <a:endParaRPr lang="en-GB" dirty="0"/>
          </a:p>
          <a:p>
            <a:pPr algn="l"/>
            <a:r>
              <a:rPr lang="en-GB" b="1" dirty="0"/>
              <a:t>digital content of the local tourist offer </a:t>
            </a:r>
            <a:r>
              <a:rPr lang="en-GB" dirty="0"/>
              <a:t>was also planned to be created and presented, but due to COVID-19 it could not be made, so only already existing photos and videos were available </a:t>
            </a:r>
            <a:r>
              <a:rPr lang="en-GB" b="1" dirty="0"/>
              <a:t>for promotion purpose</a:t>
            </a:r>
            <a:r>
              <a:rPr lang="en-GB" dirty="0"/>
              <a:t>,</a:t>
            </a:r>
          </a:p>
          <a:p>
            <a:endParaRPr lang="en-GB" b="1" dirty="0"/>
          </a:p>
        </p:txBody>
      </p:sp>
      <p:sp>
        <p:nvSpPr>
          <p:cNvPr id="5" name="PoljeZBesedilom 4">
            <a:extLst>
              <a:ext uri="{FF2B5EF4-FFF2-40B4-BE49-F238E27FC236}">
                <a16:creationId xmlns:a16="http://schemas.microsoft.com/office/drawing/2014/main" id="{30845543-C8FE-4E0F-A984-66E137AB0755}"/>
              </a:ext>
            </a:extLst>
          </p:cNvPr>
          <p:cNvSpPr txBox="1"/>
          <p:nvPr/>
        </p:nvSpPr>
        <p:spPr>
          <a:xfrm>
            <a:off x="2181225" y="930647"/>
            <a:ext cx="7543800" cy="523220"/>
          </a:xfrm>
          <a:prstGeom prst="rect">
            <a:avLst/>
          </a:prstGeom>
          <a:noFill/>
        </p:spPr>
        <p:txBody>
          <a:bodyPr wrap="square">
            <a:spAutoFit/>
          </a:bodyPr>
          <a:lstStyle/>
          <a:p>
            <a:pPr algn="ctr"/>
            <a:r>
              <a:rPr lang="en-GB" sz="2800" b="1" dirty="0">
                <a:solidFill>
                  <a:srgbClr val="E43794"/>
                </a:solidFill>
              </a:rPr>
              <a:t>Content of </a:t>
            </a:r>
            <a:r>
              <a:rPr lang="sl-SI" sz="2800" b="1" dirty="0">
                <a:solidFill>
                  <a:srgbClr val="E43794"/>
                </a:solidFill>
              </a:rPr>
              <a:t>4</a:t>
            </a:r>
            <a:r>
              <a:rPr lang="en-GB" sz="2800" b="1" dirty="0">
                <a:solidFill>
                  <a:srgbClr val="E43794"/>
                </a:solidFill>
              </a:rPr>
              <a:t> different types has been made</a:t>
            </a:r>
            <a:r>
              <a:rPr lang="sl-SI" sz="2800" b="1" dirty="0">
                <a:solidFill>
                  <a:srgbClr val="E43794"/>
                </a:solidFill>
              </a:rPr>
              <a:t>!</a:t>
            </a:r>
            <a:endParaRPr lang="en-GB" sz="2800" b="1" dirty="0">
              <a:solidFill>
                <a:srgbClr val="E43794"/>
              </a:solidFill>
            </a:endParaRPr>
          </a:p>
        </p:txBody>
      </p:sp>
      <p:pic>
        <p:nvPicPr>
          <p:cNvPr id="7" name="Slika 6">
            <a:extLst>
              <a:ext uri="{FF2B5EF4-FFF2-40B4-BE49-F238E27FC236}">
                <a16:creationId xmlns:a16="http://schemas.microsoft.com/office/drawing/2014/main" id="{5B38D5BA-85DD-484D-9C29-C521483130AE}"/>
              </a:ext>
            </a:extLst>
          </p:cNvPr>
          <p:cNvPicPr>
            <a:picLocks noChangeAspect="1"/>
          </p:cNvPicPr>
          <p:nvPr/>
        </p:nvPicPr>
        <p:blipFill rotWithShape="1">
          <a:blip r:embed="rId3"/>
          <a:srcRect t="1357" r="12196"/>
          <a:stretch/>
        </p:blipFill>
        <p:spPr>
          <a:xfrm>
            <a:off x="7086435" y="1617286"/>
            <a:ext cx="3976175" cy="2435143"/>
          </a:xfrm>
          <a:prstGeom prst="rect">
            <a:avLst/>
          </a:prstGeom>
        </p:spPr>
      </p:pic>
      <p:pic>
        <p:nvPicPr>
          <p:cNvPr id="9" name="Slika 8">
            <a:extLst>
              <a:ext uri="{FF2B5EF4-FFF2-40B4-BE49-F238E27FC236}">
                <a16:creationId xmlns:a16="http://schemas.microsoft.com/office/drawing/2014/main" id="{38002A58-8317-4765-8C5D-C5284EEB50C2}"/>
              </a:ext>
            </a:extLst>
          </p:cNvPr>
          <p:cNvPicPr>
            <a:picLocks noChangeAspect="1"/>
          </p:cNvPicPr>
          <p:nvPr/>
        </p:nvPicPr>
        <p:blipFill>
          <a:blip r:embed="rId4"/>
          <a:stretch>
            <a:fillRect/>
          </a:stretch>
        </p:blipFill>
        <p:spPr>
          <a:xfrm>
            <a:off x="7086435" y="4094832"/>
            <a:ext cx="3976175" cy="2356768"/>
          </a:xfrm>
          <a:prstGeom prst="rect">
            <a:avLst/>
          </a:prstGeom>
        </p:spPr>
      </p:pic>
    </p:spTree>
    <p:extLst>
      <p:ext uri="{BB962C8B-B14F-4D97-AF65-F5344CB8AC3E}">
        <p14:creationId xmlns:p14="http://schemas.microsoft.com/office/powerpoint/2010/main" val="202455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61</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7579"/>
            <a:ext cx="11260668" cy="631527"/>
          </a:xfrm>
        </p:spPr>
        <p:txBody>
          <a:bodyPr/>
          <a:lstStyle/>
          <a:p>
            <a:r>
              <a:rPr lang="en-GB" sz="3200" dirty="0">
                <a:solidFill>
                  <a:schemeClr val="bg1"/>
                </a:solidFill>
              </a:rPr>
              <a:t>Creating the ITE content</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662517" y="1562100"/>
            <a:ext cx="4995333" cy="4998700"/>
          </a:xfrm>
        </p:spPr>
        <p:txBody>
          <a:bodyPr numCol="1"/>
          <a:lstStyle/>
          <a:p>
            <a:pPr marL="342900" indent="-342900" algn="l">
              <a:buFont typeface="Arial" panose="020B0604020202020204" pitchFamily="34" charset="0"/>
              <a:buChar char="•"/>
            </a:pPr>
            <a:endParaRPr lang="sl-SI" b="1" dirty="0"/>
          </a:p>
          <a:p>
            <a:endParaRPr lang="sl-SI" b="1" dirty="0"/>
          </a:p>
          <a:p>
            <a:pPr algn="l"/>
            <a:r>
              <a:rPr lang="en-GB" b="1" dirty="0"/>
              <a:t>digital content for a mobile app </a:t>
            </a:r>
            <a:r>
              <a:rPr lang="en-GB" dirty="0"/>
              <a:t>that works as </a:t>
            </a:r>
            <a:r>
              <a:rPr lang="en-GB" b="1" dirty="0"/>
              <a:t>tour guide with elements of gamification</a:t>
            </a:r>
            <a:r>
              <a:rPr lang="en-GB" dirty="0"/>
              <a:t> was also made. </a:t>
            </a:r>
          </a:p>
          <a:p>
            <a:pPr algn="l"/>
            <a:br>
              <a:rPr lang="sl-SI" sz="1000" dirty="0"/>
            </a:br>
            <a:r>
              <a:rPr lang="en-GB" dirty="0"/>
              <a:t>The interactive app follows an </a:t>
            </a:r>
            <a:r>
              <a:rPr lang="en-GB" b="1" dirty="0"/>
              <a:t>immersive story </a:t>
            </a:r>
            <a:r>
              <a:rPr lang="en-GB" dirty="0"/>
              <a:t>that</a:t>
            </a:r>
            <a:r>
              <a:rPr lang="en-GB" b="1" dirty="0"/>
              <a:t> puts a user in the role of an alchemist</a:t>
            </a:r>
            <a:r>
              <a:rPr lang="en-GB" dirty="0"/>
              <a:t> and </a:t>
            </a:r>
            <a:r>
              <a:rPr lang="en-GB" b="1" dirty="0"/>
              <a:t>accompanies him on his trip</a:t>
            </a:r>
            <a:r>
              <a:rPr lang="en-GB" dirty="0"/>
              <a:t> to the castles. </a:t>
            </a:r>
          </a:p>
          <a:p>
            <a:endParaRPr lang="en-GB" b="1" dirty="0"/>
          </a:p>
        </p:txBody>
      </p:sp>
      <p:pic>
        <p:nvPicPr>
          <p:cNvPr id="10" name="Slika 9">
            <a:extLst>
              <a:ext uri="{FF2B5EF4-FFF2-40B4-BE49-F238E27FC236}">
                <a16:creationId xmlns:a16="http://schemas.microsoft.com/office/drawing/2014/main" id="{93BC9A17-3837-4896-8F13-002199367CD8}"/>
              </a:ext>
            </a:extLst>
          </p:cNvPr>
          <p:cNvPicPr>
            <a:picLocks noChangeAspect="1"/>
          </p:cNvPicPr>
          <p:nvPr/>
        </p:nvPicPr>
        <p:blipFill rotWithShape="1">
          <a:blip r:embed="rId2">
            <a:extLst>
              <a:ext uri="{28A0092B-C50C-407E-A947-70E740481C1C}">
                <a14:useLocalDpi xmlns:a14="http://schemas.microsoft.com/office/drawing/2010/main" val="0"/>
              </a:ext>
            </a:extLst>
          </a:blip>
          <a:srcRect t="29755" b="33643"/>
          <a:stretch/>
        </p:blipFill>
        <p:spPr>
          <a:xfrm>
            <a:off x="5819775" y="2300576"/>
            <a:ext cx="5787243" cy="3765783"/>
          </a:xfrm>
          <a:prstGeom prst="rect">
            <a:avLst/>
          </a:prstGeom>
        </p:spPr>
      </p:pic>
      <p:sp>
        <p:nvSpPr>
          <p:cNvPr id="11" name="PoljeZBesedilom 10">
            <a:extLst>
              <a:ext uri="{FF2B5EF4-FFF2-40B4-BE49-F238E27FC236}">
                <a16:creationId xmlns:a16="http://schemas.microsoft.com/office/drawing/2014/main" id="{62225E22-1603-40F3-91F9-EC3D18F8CB8E}"/>
              </a:ext>
            </a:extLst>
          </p:cNvPr>
          <p:cNvSpPr txBox="1"/>
          <p:nvPr/>
        </p:nvSpPr>
        <p:spPr>
          <a:xfrm>
            <a:off x="2257425" y="1203547"/>
            <a:ext cx="7543800" cy="523220"/>
          </a:xfrm>
          <a:prstGeom prst="rect">
            <a:avLst/>
          </a:prstGeom>
          <a:noFill/>
        </p:spPr>
        <p:txBody>
          <a:bodyPr wrap="square">
            <a:spAutoFit/>
          </a:bodyPr>
          <a:lstStyle/>
          <a:p>
            <a:pPr algn="ctr"/>
            <a:r>
              <a:rPr lang="en-GB" sz="2800" b="1" dirty="0">
                <a:solidFill>
                  <a:srgbClr val="E43794"/>
                </a:solidFill>
              </a:rPr>
              <a:t>Content of </a:t>
            </a:r>
            <a:r>
              <a:rPr lang="sl-SI" sz="2800" b="1" dirty="0">
                <a:solidFill>
                  <a:srgbClr val="E43794"/>
                </a:solidFill>
              </a:rPr>
              <a:t>4</a:t>
            </a:r>
            <a:r>
              <a:rPr lang="en-GB" sz="2800" b="1" dirty="0">
                <a:solidFill>
                  <a:srgbClr val="E43794"/>
                </a:solidFill>
              </a:rPr>
              <a:t> different types has been made</a:t>
            </a:r>
            <a:r>
              <a:rPr lang="sl-SI" sz="2800" b="1" dirty="0">
                <a:solidFill>
                  <a:srgbClr val="E43794"/>
                </a:solidFill>
              </a:rPr>
              <a:t>!</a:t>
            </a:r>
            <a:endParaRPr lang="en-GB" sz="2800" b="1" dirty="0">
              <a:solidFill>
                <a:srgbClr val="E43794"/>
              </a:solidFill>
            </a:endParaRPr>
          </a:p>
        </p:txBody>
      </p:sp>
    </p:spTree>
    <p:extLst>
      <p:ext uri="{BB962C8B-B14F-4D97-AF65-F5344CB8AC3E}">
        <p14:creationId xmlns:p14="http://schemas.microsoft.com/office/powerpoint/2010/main" val="329217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en-GB" smtClean="0"/>
              <a:pPr/>
              <a:t>62</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80010" y="85449"/>
            <a:ext cx="11943312" cy="631527"/>
          </a:xfrm>
        </p:spPr>
        <p:txBody>
          <a:bodyPr/>
          <a:lstStyle/>
          <a:p>
            <a:r>
              <a:rPr lang="en-GB" sz="3000" dirty="0">
                <a:solidFill>
                  <a:schemeClr val="bg1"/>
                </a:solidFill>
              </a:rPr>
              <a:t>Choosing most suitable technologies for content presentation</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627592" y="1706050"/>
            <a:ext cx="11145308" cy="4998699"/>
          </a:xfrm>
        </p:spPr>
        <p:txBody>
          <a:bodyPr numCol="1"/>
          <a:lstStyle/>
          <a:p>
            <a:pPr algn="l"/>
            <a:r>
              <a:rPr lang="en-GB" b="1" dirty="0"/>
              <a:t>Holographic projectors </a:t>
            </a:r>
          </a:p>
          <a:p>
            <a:pPr algn="l"/>
            <a:r>
              <a:rPr lang="en-GB" dirty="0"/>
              <a:t>Reason: attractive, new to most of the visitors, enable viewing of 3D content in detail, offer controlled degree of interactivity so the content could be made interactive – one can choose a castle to view with information about interesting architectural and historical facts added to the model</a:t>
            </a:r>
          </a:p>
          <a:p>
            <a:pPr algn="l"/>
            <a:endParaRPr lang="en-GB" b="1" dirty="0"/>
          </a:p>
          <a:p>
            <a:pPr algn="l"/>
            <a:r>
              <a:rPr lang="en-GB" b="1" dirty="0"/>
              <a:t>LCD screens and touchscreens</a:t>
            </a:r>
          </a:p>
          <a:p>
            <a:pPr algn="l"/>
            <a:r>
              <a:rPr lang="en-GB" dirty="0"/>
              <a:t>Reason: showcasing more existing information through digital content of tourist programmes at the castles (photos of events, gastronomic offer …)</a:t>
            </a:r>
          </a:p>
          <a:p>
            <a:pPr algn="l"/>
            <a:endParaRPr lang="en-GB" dirty="0"/>
          </a:p>
          <a:p>
            <a:pPr algn="l"/>
            <a:r>
              <a:rPr lang="en-GB" b="1" dirty="0"/>
              <a:t>VR glasses</a:t>
            </a:r>
          </a:p>
          <a:p>
            <a:pPr algn="l"/>
            <a:r>
              <a:rPr lang="en-GB" dirty="0"/>
              <a:t>Reason: very attractive to young visitors, new to most of the visitors, offer individual ways of experiencing 360</a:t>
            </a:r>
            <a:r>
              <a:rPr lang="en-GB" dirty="0">
                <a:latin typeface="Times New Roman" panose="02020603050405020304" pitchFamily="18" charset="0"/>
                <a:cs typeface="Times New Roman" panose="02020603050405020304" pitchFamily="18" charset="0"/>
              </a:rPr>
              <a:t>°</a:t>
            </a:r>
            <a:r>
              <a:rPr lang="en-GB" dirty="0"/>
              <a:t> video content</a:t>
            </a:r>
          </a:p>
        </p:txBody>
      </p:sp>
      <p:sp>
        <p:nvSpPr>
          <p:cNvPr id="15" name="PoljeZBesedilom 14">
            <a:extLst>
              <a:ext uri="{FF2B5EF4-FFF2-40B4-BE49-F238E27FC236}">
                <a16:creationId xmlns:a16="http://schemas.microsoft.com/office/drawing/2014/main" id="{2A49B8CE-B24E-48AB-99C4-5845071BFB9E}"/>
              </a:ext>
            </a:extLst>
          </p:cNvPr>
          <p:cNvSpPr txBox="1"/>
          <p:nvPr/>
        </p:nvSpPr>
        <p:spPr>
          <a:xfrm>
            <a:off x="-168678" y="949903"/>
            <a:ext cx="12192000" cy="523220"/>
          </a:xfrm>
          <a:prstGeom prst="rect">
            <a:avLst/>
          </a:prstGeom>
          <a:noFill/>
        </p:spPr>
        <p:txBody>
          <a:bodyPr wrap="square">
            <a:spAutoFit/>
          </a:bodyPr>
          <a:lstStyle/>
          <a:p>
            <a:pPr algn="ctr"/>
            <a:r>
              <a:rPr lang="en-GB" sz="2800" b="1" dirty="0">
                <a:solidFill>
                  <a:srgbClr val="E43794"/>
                </a:solidFill>
              </a:rPr>
              <a:t> 3 types of digital technologies were chosen to present the content</a:t>
            </a:r>
          </a:p>
        </p:txBody>
      </p:sp>
    </p:spTree>
    <p:extLst>
      <p:ext uri="{BB962C8B-B14F-4D97-AF65-F5344CB8AC3E}">
        <p14:creationId xmlns:p14="http://schemas.microsoft.com/office/powerpoint/2010/main" val="426695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887120" y="6560799"/>
            <a:ext cx="4301302" cy="229565"/>
          </a:xfrm>
        </p:spPr>
        <p:txBody>
          <a:bodyPr/>
          <a:lstStyle/>
          <a:p>
            <a:fld id="{9C527BFA-2C0E-4CEC-B6A5-913A56FEF4B4}" type="slidenum">
              <a:rPr lang="en-GB" smtClean="0"/>
              <a:pPr/>
              <a:t>63</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304800" y="126000"/>
            <a:ext cx="11726334" cy="631527"/>
          </a:xfrm>
        </p:spPr>
        <p:txBody>
          <a:bodyPr/>
          <a:lstStyle/>
          <a:p>
            <a:r>
              <a:rPr lang="en-GB" sz="3000" dirty="0">
                <a:solidFill>
                  <a:schemeClr val="bg1"/>
                </a:solidFill>
              </a:rPr>
              <a:t>Choosing the most suitable technologies for content presentation</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41868" y="1493491"/>
            <a:ext cx="6443132" cy="5041665"/>
          </a:xfrm>
        </p:spPr>
        <p:txBody>
          <a:bodyPr numCol="1"/>
          <a:lstStyle/>
          <a:p>
            <a:pPr algn="ctr"/>
            <a:r>
              <a:rPr lang="en-GB" sz="2800" b="1" dirty="0">
                <a:solidFill>
                  <a:srgbClr val="E43794"/>
                </a:solidFill>
              </a:rPr>
              <a:t>Using a holistic approach</a:t>
            </a:r>
            <a:r>
              <a:rPr lang="sl-SI" sz="2800" b="1" dirty="0">
                <a:solidFill>
                  <a:srgbClr val="E43794"/>
                </a:solidFill>
              </a:rPr>
              <a:t>!</a:t>
            </a:r>
            <a:endParaRPr lang="en-GB" sz="2800" b="1" dirty="0">
              <a:solidFill>
                <a:srgbClr val="E43794"/>
              </a:solidFill>
            </a:endParaRPr>
          </a:p>
          <a:p>
            <a:endParaRPr lang="sl-SI" dirty="0"/>
          </a:p>
          <a:p>
            <a:pPr algn="l"/>
            <a:r>
              <a:rPr lang="en-GB" dirty="0"/>
              <a:t>To present the visual content, the developer designed </a:t>
            </a:r>
            <a:r>
              <a:rPr lang="en-GB" b="1" dirty="0"/>
              <a:t>“Digital immersion room” </a:t>
            </a:r>
            <a:r>
              <a:rPr lang="en-GB" dirty="0"/>
              <a:t>inspired by the dark cellars of castles but interpreted in a modern way. </a:t>
            </a:r>
          </a:p>
          <a:p>
            <a:pPr algn="l"/>
            <a:endParaRPr lang="en-GB" dirty="0"/>
          </a:p>
          <a:p>
            <a:pPr algn="l"/>
            <a:r>
              <a:rPr lang="en-GB" dirty="0"/>
              <a:t>Inside this room the designers mounted all of the chosen digital technologies used for the presentation of the created visual content. </a:t>
            </a:r>
          </a:p>
          <a:p>
            <a:pPr algn="l"/>
            <a:endParaRPr lang="sl-SI" dirty="0"/>
          </a:p>
          <a:p>
            <a:pPr algn="l"/>
            <a:r>
              <a:rPr lang="en-GB" dirty="0"/>
              <a:t>View a trailer for the final product: </a:t>
            </a:r>
            <a:r>
              <a:rPr lang="en-GB" b="1" dirty="0">
                <a:hlinkClick r:id="rId2"/>
              </a:rPr>
              <a:t>Trailer</a:t>
            </a:r>
            <a:r>
              <a:rPr lang="en-GB" dirty="0"/>
              <a:t>.</a:t>
            </a:r>
          </a:p>
        </p:txBody>
      </p:sp>
      <p:pic>
        <p:nvPicPr>
          <p:cNvPr id="8" name="Slika 7">
            <a:extLst>
              <a:ext uri="{FF2B5EF4-FFF2-40B4-BE49-F238E27FC236}">
                <a16:creationId xmlns:a16="http://schemas.microsoft.com/office/drawing/2014/main" id="{825BB697-0EF6-45EE-882A-15D8184394DF}"/>
              </a:ext>
            </a:extLst>
          </p:cNvPr>
          <p:cNvPicPr>
            <a:picLocks noChangeAspect="1"/>
          </p:cNvPicPr>
          <p:nvPr/>
        </p:nvPicPr>
        <p:blipFill rotWithShape="1">
          <a:blip r:embed="rId3"/>
          <a:srcRect t="8742" b="4629"/>
          <a:stretch/>
        </p:blipFill>
        <p:spPr>
          <a:xfrm>
            <a:off x="7709259" y="3203051"/>
            <a:ext cx="3594521" cy="1590202"/>
          </a:xfrm>
          <a:prstGeom prst="rect">
            <a:avLst/>
          </a:prstGeom>
        </p:spPr>
      </p:pic>
      <p:pic>
        <p:nvPicPr>
          <p:cNvPr id="12" name="Slika 11">
            <a:extLst>
              <a:ext uri="{FF2B5EF4-FFF2-40B4-BE49-F238E27FC236}">
                <a16:creationId xmlns:a16="http://schemas.microsoft.com/office/drawing/2014/main" id="{EEE6BA5D-657B-4366-B5F8-C2A87AAABAFF}"/>
              </a:ext>
            </a:extLst>
          </p:cNvPr>
          <p:cNvPicPr>
            <a:picLocks noChangeAspect="1"/>
          </p:cNvPicPr>
          <p:nvPr/>
        </p:nvPicPr>
        <p:blipFill>
          <a:blip r:embed="rId4"/>
          <a:stretch>
            <a:fillRect/>
          </a:stretch>
        </p:blipFill>
        <p:spPr>
          <a:xfrm>
            <a:off x="7709259" y="4826034"/>
            <a:ext cx="3594521" cy="1590202"/>
          </a:xfrm>
          <a:prstGeom prst="rect">
            <a:avLst/>
          </a:prstGeom>
        </p:spPr>
      </p:pic>
      <p:pic>
        <p:nvPicPr>
          <p:cNvPr id="14" name="Slika 13">
            <a:extLst>
              <a:ext uri="{FF2B5EF4-FFF2-40B4-BE49-F238E27FC236}">
                <a16:creationId xmlns:a16="http://schemas.microsoft.com/office/drawing/2014/main" id="{CC11CBD1-4F54-4980-85D0-0A3D2EE33545}"/>
              </a:ext>
            </a:extLst>
          </p:cNvPr>
          <p:cNvPicPr>
            <a:picLocks noChangeAspect="1"/>
          </p:cNvPicPr>
          <p:nvPr/>
        </p:nvPicPr>
        <p:blipFill>
          <a:blip r:embed="rId5"/>
          <a:stretch>
            <a:fillRect/>
          </a:stretch>
        </p:blipFill>
        <p:spPr>
          <a:xfrm>
            <a:off x="7709260" y="1531591"/>
            <a:ext cx="3594521" cy="1638679"/>
          </a:xfrm>
          <a:prstGeom prst="rect">
            <a:avLst/>
          </a:prstGeom>
        </p:spPr>
      </p:pic>
    </p:spTree>
    <p:extLst>
      <p:ext uri="{BB962C8B-B14F-4D97-AF65-F5344CB8AC3E}">
        <p14:creationId xmlns:p14="http://schemas.microsoft.com/office/powerpoint/2010/main" val="14559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64</a:t>
            </a:fld>
            <a:endParaRPr lang="fr-CA" dirty="0"/>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74853" y="1917299"/>
            <a:ext cx="6565721" cy="4841450"/>
          </a:xfrm>
        </p:spPr>
        <p:txBody>
          <a:bodyPr numCol="1"/>
          <a:lstStyle/>
          <a:p>
            <a:endParaRPr lang="en-GB" dirty="0"/>
          </a:p>
          <a:p>
            <a:pPr algn="l"/>
            <a:r>
              <a:rPr lang="en-GB" dirty="0"/>
              <a:t>The App was </a:t>
            </a:r>
            <a:r>
              <a:rPr lang="en-GB" b="1" dirty="0"/>
              <a:t>developed to be web-based</a:t>
            </a:r>
            <a:r>
              <a:rPr lang="en-GB" dirty="0"/>
              <a:t>, so it can be run in a browser - this makes it </a:t>
            </a:r>
            <a:r>
              <a:rPr lang="en-GB" b="1" dirty="0"/>
              <a:t>independent of mobile platforms </a:t>
            </a:r>
            <a:r>
              <a:rPr lang="en-GB" dirty="0"/>
              <a:t>and thus available to anyone who owns a smartphone and has the access to internet t</a:t>
            </a:r>
            <a:r>
              <a:rPr lang="sl-SI" dirty="0"/>
              <a:t>h</a:t>
            </a:r>
            <a:r>
              <a:rPr lang="en-GB" dirty="0"/>
              <a:t>rough Wi-fi or mobile data transfer.</a:t>
            </a:r>
          </a:p>
          <a:p>
            <a:pPr algn="l"/>
            <a:endParaRPr lang="en-GB" dirty="0"/>
          </a:p>
          <a:p>
            <a:pPr algn="l"/>
            <a:r>
              <a:rPr lang="en-GB" dirty="0"/>
              <a:t>The mobile web-app was called </a:t>
            </a:r>
            <a:r>
              <a:rPr lang="en-GB" b="1" i="1" dirty="0"/>
              <a:t>“Magnificent 7”</a:t>
            </a:r>
            <a:r>
              <a:rPr lang="en-GB" dirty="0"/>
              <a:t>.</a:t>
            </a:r>
            <a:r>
              <a:rPr lang="en-GB" b="1" i="1" dirty="0"/>
              <a:t> </a:t>
            </a:r>
          </a:p>
          <a:p>
            <a:pPr algn="l"/>
            <a:endParaRPr lang="en-GB" b="1" i="1" dirty="0"/>
          </a:p>
          <a:p>
            <a:pPr algn="l"/>
            <a:r>
              <a:rPr lang="en-GB" dirty="0"/>
              <a:t>Mobile phone link: </a:t>
            </a:r>
            <a:r>
              <a:rPr lang="en-GB" b="1" dirty="0">
                <a:solidFill>
                  <a:schemeClr val="bg1">
                    <a:lumMod val="50000"/>
                  </a:schemeClr>
                </a:solidFill>
                <a:hlinkClick r:id="rId2"/>
              </a:rPr>
              <a:t>Magnificent 7</a:t>
            </a:r>
            <a:r>
              <a:rPr lang="en-GB" b="1" dirty="0"/>
              <a:t> </a:t>
            </a:r>
            <a:endParaRPr lang="en-GB" dirty="0"/>
          </a:p>
        </p:txBody>
      </p:sp>
      <p:pic>
        <p:nvPicPr>
          <p:cNvPr id="5" name="Slika 4">
            <a:extLst>
              <a:ext uri="{FF2B5EF4-FFF2-40B4-BE49-F238E27FC236}">
                <a16:creationId xmlns:a16="http://schemas.microsoft.com/office/drawing/2014/main" id="{F9439BAF-1EF2-48D4-AE2B-97D3D7056150}"/>
              </a:ext>
            </a:extLst>
          </p:cNvPr>
          <p:cNvPicPr>
            <a:picLocks noChangeAspect="1"/>
          </p:cNvPicPr>
          <p:nvPr/>
        </p:nvPicPr>
        <p:blipFill rotWithShape="1">
          <a:blip r:embed="rId3">
            <a:extLst>
              <a:ext uri="{28A0092B-C50C-407E-A947-70E740481C1C}">
                <a14:useLocalDpi xmlns:a14="http://schemas.microsoft.com/office/drawing/2010/main" val="0"/>
              </a:ext>
            </a:extLst>
          </a:blip>
          <a:srcRect t="9081" b="5487"/>
          <a:stretch/>
        </p:blipFill>
        <p:spPr>
          <a:xfrm>
            <a:off x="7832903" y="1167511"/>
            <a:ext cx="3263480" cy="4956555"/>
          </a:xfrm>
          <a:prstGeom prst="rect">
            <a:avLst/>
          </a:prstGeom>
        </p:spPr>
      </p:pic>
      <p:sp>
        <p:nvSpPr>
          <p:cNvPr id="6" name="PoljeZBesedilom 5">
            <a:extLst>
              <a:ext uri="{FF2B5EF4-FFF2-40B4-BE49-F238E27FC236}">
                <a16:creationId xmlns:a16="http://schemas.microsoft.com/office/drawing/2014/main" id="{9B36E418-69B2-412E-93A6-2C849B5BB626}"/>
              </a:ext>
            </a:extLst>
          </p:cNvPr>
          <p:cNvSpPr txBox="1"/>
          <p:nvPr/>
        </p:nvSpPr>
        <p:spPr>
          <a:xfrm>
            <a:off x="0" y="1051461"/>
            <a:ext cx="7362825" cy="954107"/>
          </a:xfrm>
          <a:prstGeom prst="rect">
            <a:avLst/>
          </a:prstGeom>
          <a:noFill/>
        </p:spPr>
        <p:txBody>
          <a:bodyPr wrap="square">
            <a:spAutoFit/>
          </a:bodyPr>
          <a:lstStyle/>
          <a:p>
            <a:pPr algn="ctr"/>
            <a:r>
              <a:rPr lang="en-GB" sz="2800" b="1" dirty="0">
                <a:solidFill>
                  <a:srgbClr val="E43794"/>
                </a:solidFill>
              </a:rPr>
              <a:t>The content created for the interactive tour guide was used in a mobile web-app</a:t>
            </a:r>
            <a:endParaRPr lang="en-GB" sz="2400" b="1" dirty="0">
              <a:solidFill>
                <a:srgbClr val="E43794"/>
              </a:solidFill>
            </a:endParaRPr>
          </a:p>
        </p:txBody>
      </p:sp>
      <p:sp>
        <p:nvSpPr>
          <p:cNvPr id="9" name="Označba mesta besedila 2">
            <a:extLst>
              <a:ext uri="{FF2B5EF4-FFF2-40B4-BE49-F238E27FC236}">
                <a16:creationId xmlns:a16="http://schemas.microsoft.com/office/drawing/2014/main" id="{FAE6855A-1EF9-4D53-835C-78E631DF6214}"/>
              </a:ext>
            </a:extLst>
          </p:cNvPr>
          <p:cNvSpPr>
            <a:spLocks noGrp="1"/>
          </p:cNvSpPr>
          <p:nvPr>
            <p:ph type="body" sz="quarter" idx="15"/>
          </p:nvPr>
        </p:nvSpPr>
        <p:spPr>
          <a:xfrm>
            <a:off x="377071" y="99251"/>
            <a:ext cx="12113443" cy="631527"/>
          </a:xfrm>
        </p:spPr>
        <p:txBody>
          <a:bodyPr/>
          <a:lstStyle/>
          <a:p>
            <a:r>
              <a:rPr lang="en-GB" sz="3200" dirty="0">
                <a:solidFill>
                  <a:schemeClr val="bg1"/>
                </a:solidFill>
              </a:rPr>
              <a:t>Choosing most suitable tech. for content presentation</a:t>
            </a:r>
          </a:p>
        </p:txBody>
      </p:sp>
    </p:spTree>
    <p:extLst>
      <p:ext uri="{BB962C8B-B14F-4D97-AF65-F5344CB8AC3E}">
        <p14:creationId xmlns:p14="http://schemas.microsoft.com/office/powerpoint/2010/main" val="35849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82DAF40-5272-4C02-972D-375F89EC0A21}"/>
              </a:ext>
            </a:extLst>
          </p:cNvPr>
          <p:cNvPicPr>
            <a:picLocks noChangeAspect="1"/>
          </p:cNvPicPr>
          <p:nvPr/>
        </p:nvPicPr>
        <p:blipFill rotWithShape="1">
          <a:blip r:embed="rId2">
            <a:extLst>
              <a:ext uri="{28A0092B-C50C-407E-A947-70E740481C1C}">
                <a14:useLocalDpi xmlns:a14="http://schemas.microsoft.com/office/drawing/2010/main" val="0"/>
              </a:ext>
            </a:extLst>
          </a:blip>
          <a:srcRect l="13500" t="4338" r="11666" b="11098"/>
          <a:stretch/>
        </p:blipFill>
        <p:spPr>
          <a:xfrm>
            <a:off x="8025380" y="3020149"/>
            <a:ext cx="3684690" cy="3837851"/>
          </a:xfrm>
          <a:prstGeom prst="rect">
            <a:avLst/>
          </a:prstGeom>
        </p:spPr>
      </p:pic>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49402" y="91848"/>
            <a:ext cx="11260668" cy="631527"/>
          </a:xfrm>
        </p:spPr>
        <p:txBody>
          <a:bodyPr/>
          <a:lstStyle/>
          <a:p>
            <a:r>
              <a:rPr lang="en-GB" sz="3200" dirty="0">
                <a:solidFill>
                  <a:schemeClr val="bg1"/>
                </a:solidFill>
              </a:rPr>
              <a:t>Spicing things up with WOW moments</a:t>
            </a:r>
            <a:r>
              <a:rPr lang="sl-SI" sz="3200" dirty="0">
                <a:solidFill>
                  <a:schemeClr val="bg1"/>
                </a:solidFill>
              </a:rPr>
              <a:t>!</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1930" y="1180527"/>
            <a:ext cx="11383432" cy="3429248"/>
          </a:xfrm>
        </p:spPr>
        <p:txBody>
          <a:bodyPr numCol="1"/>
          <a:lstStyle/>
          <a:p>
            <a:pPr algn="l"/>
            <a:r>
              <a:rPr lang="en-GB" dirty="0"/>
              <a:t>The Wow effect for the </a:t>
            </a:r>
            <a:r>
              <a:rPr lang="en-GB" b="1" dirty="0"/>
              <a:t>digital immersion </a:t>
            </a:r>
            <a:r>
              <a:rPr lang="en-GB" dirty="0"/>
              <a:t>room comes from the </a:t>
            </a:r>
            <a:r>
              <a:rPr lang="en-GB" b="1" dirty="0"/>
              <a:t>unexpected contrasts:</a:t>
            </a:r>
          </a:p>
          <a:p>
            <a:pPr algn="l"/>
            <a:endParaRPr lang="en-GB" sz="1000" dirty="0"/>
          </a:p>
          <a:p>
            <a:pPr marL="342900" indent="-342900" algn="l">
              <a:buClr>
                <a:srgbClr val="E43794"/>
              </a:buClr>
              <a:buFont typeface="Arial" panose="020B0604020202020204" pitchFamily="34" charset="0"/>
              <a:buChar char="•"/>
            </a:pPr>
            <a:r>
              <a:rPr lang="en-GB" dirty="0"/>
              <a:t>entering </a:t>
            </a:r>
            <a:r>
              <a:rPr lang="en-GB" b="1" dirty="0"/>
              <a:t>a dark , medieval-</a:t>
            </a:r>
            <a:r>
              <a:rPr lang="en-GB" b="1" dirty="0" err="1"/>
              <a:t>ish</a:t>
            </a:r>
            <a:r>
              <a:rPr lang="en-GB" b="1" dirty="0"/>
              <a:t> room</a:t>
            </a:r>
            <a:r>
              <a:rPr lang="en-GB" dirty="0"/>
              <a:t> from the </a:t>
            </a:r>
            <a:r>
              <a:rPr lang="en-GB" b="1" dirty="0"/>
              <a:t>bright outside world</a:t>
            </a:r>
            <a:r>
              <a:rPr lang="en-GB" dirty="0"/>
              <a:t>,</a:t>
            </a:r>
          </a:p>
          <a:p>
            <a:pPr marL="342900" indent="-342900" algn="l">
              <a:buClr>
                <a:srgbClr val="E43794"/>
              </a:buClr>
              <a:buFont typeface="Arial" panose="020B0604020202020204" pitchFamily="34" charset="0"/>
              <a:buChar char="•"/>
            </a:pPr>
            <a:r>
              <a:rPr lang="en-GB" dirty="0"/>
              <a:t>seeing mostly</a:t>
            </a:r>
            <a:r>
              <a:rPr lang="en-GB" b="1" dirty="0"/>
              <a:t> </a:t>
            </a:r>
            <a:r>
              <a:rPr lang="en-GB" dirty="0"/>
              <a:t>unknown</a:t>
            </a:r>
            <a:r>
              <a:rPr lang="en-GB" b="1" dirty="0"/>
              <a:t> digital technologies presenting medieval world </a:t>
            </a:r>
            <a:r>
              <a:rPr lang="en-GB" dirty="0"/>
              <a:t>of castles,</a:t>
            </a:r>
          </a:p>
          <a:p>
            <a:pPr marL="342900" indent="-342900" algn="l">
              <a:buClr>
                <a:srgbClr val="E43794"/>
              </a:buClr>
              <a:buFont typeface="Arial" panose="020B0604020202020204" pitchFamily="34" charset="0"/>
              <a:buChar char="•"/>
            </a:pPr>
            <a:r>
              <a:rPr lang="en-GB" dirty="0"/>
              <a:t>hearing a </a:t>
            </a:r>
            <a:r>
              <a:rPr lang="en-GB" b="1" dirty="0"/>
              <a:t>modern interpretation </a:t>
            </a:r>
            <a:r>
              <a:rPr lang="en-GB" dirty="0"/>
              <a:t>of</a:t>
            </a:r>
            <a:r>
              <a:rPr lang="en-GB" b="1" dirty="0"/>
              <a:t> medieval music</a:t>
            </a:r>
            <a:r>
              <a:rPr lang="en-GB" dirty="0"/>
              <a:t> playing in the background. </a:t>
            </a:r>
          </a:p>
        </p:txBody>
      </p:sp>
      <p:sp>
        <p:nvSpPr>
          <p:cNvPr id="8" name="PoljeZBesedilom 7">
            <a:extLst>
              <a:ext uri="{FF2B5EF4-FFF2-40B4-BE49-F238E27FC236}">
                <a16:creationId xmlns:a16="http://schemas.microsoft.com/office/drawing/2014/main" id="{4A83F827-3A83-4558-901B-7ED51E51C41D}"/>
              </a:ext>
            </a:extLst>
          </p:cNvPr>
          <p:cNvSpPr txBox="1"/>
          <p:nvPr/>
        </p:nvSpPr>
        <p:spPr>
          <a:xfrm>
            <a:off x="481930" y="3304765"/>
            <a:ext cx="7543450" cy="2677656"/>
          </a:xfrm>
          <a:prstGeom prst="rect">
            <a:avLst/>
          </a:prstGeom>
          <a:noFill/>
        </p:spPr>
        <p:txBody>
          <a:bodyPr wrap="square" rtlCol="0">
            <a:spAutoFit/>
          </a:bodyPr>
          <a:lstStyle/>
          <a:p>
            <a:pPr algn="l"/>
            <a:r>
              <a:rPr lang="en-GB" sz="2400" dirty="0">
                <a:solidFill>
                  <a:schemeClr val="bg1">
                    <a:lumMod val="50000"/>
                  </a:schemeClr>
                </a:solidFill>
              </a:rPr>
              <a:t>For the </a:t>
            </a:r>
            <a:r>
              <a:rPr lang="en-GB" sz="2400" b="1" dirty="0">
                <a:solidFill>
                  <a:schemeClr val="bg1">
                    <a:lumMod val="50000"/>
                  </a:schemeClr>
                </a:solidFill>
              </a:rPr>
              <a:t>Mobile web-app </a:t>
            </a:r>
            <a:r>
              <a:rPr lang="en-GB" sz="2400" dirty="0">
                <a:solidFill>
                  <a:schemeClr val="bg1">
                    <a:lumMod val="50000"/>
                  </a:schemeClr>
                </a:solidFill>
              </a:rPr>
              <a:t>the wow is achieved by: </a:t>
            </a:r>
          </a:p>
          <a:p>
            <a:pPr marL="342900" indent="-342900" algn="l">
              <a:buClr>
                <a:srgbClr val="E43794"/>
              </a:buClr>
              <a:buFont typeface="Arial" panose="020B0604020202020204" pitchFamily="34" charset="0"/>
              <a:buChar char="•"/>
            </a:pPr>
            <a:r>
              <a:rPr lang="en-GB" sz="2400" b="1" dirty="0">
                <a:solidFill>
                  <a:schemeClr val="bg1">
                    <a:lumMod val="50000"/>
                  </a:schemeClr>
                </a:solidFill>
              </a:rPr>
              <a:t>turning the castle visit into a true adventure</a:t>
            </a:r>
            <a:r>
              <a:rPr lang="en-GB" sz="2400" dirty="0">
                <a:solidFill>
                  <a:schemeClr val="bg1">
                    <a:lumMod val="50000"/>
                  </a:schemeClr>
                </a:solidFill>
              </a:rPr>
              <a:t> - incorporating the elements of gamification the </a:t>
            </a:r>
            <a:r>
              <a:rPr lang="en-GB" sz="2400" b="1" dirty="0">
                <a:solidFill>
                  <a:schemeClr val="bg1">
                    <a:lumMod val="50000"/>
                  </a:schemeClr>
                </a:solidFill>
              </a:rPr>
              <a:t>visitor has a game goal </a:t>
            </a:r>
            <a:r>
              <a:rPr lang="en-GB" sz="2400" dirty="0">
                <a:solidFill>
                  <a:schemeClr val="bg1">
                    <a:lumMod val="50000"/>
                  </a:schemeClr>
                </a:solidFill>
              </a:rPr>
              <a:t>of collecting legendary artefacts</a:t>
            </a:r>
          </a:p>
          <a:p>
            <a:pPr marL="342900" indent="-342900">
              <a:buClr>
                <a:srgbClr val="E43794"/>
              </a:buClr>
              <a:buFont typeface="Arial" panose="020B0604020202020204" pitchFamily="34" charset="0"/>
              <a:buChar char="•"/>
            </a:pPr>
            <a:r>
              <a:rPr lang="en-GB" sz="2400" b="1" dirty="0">
                <a:solidFill>
                  <a:schemeClr val="bg1">
                    <a:lumMod val="50000"/>
                  </a:schemeClr>
                </a:solidFill>
              </a:rPr>
              <a:t>participating in a Grand Prize draw </a:t>
            </a:r>
            <a:r>
              <a:rPr lang="en-GB" sz="2400" dirty="0">
                <a:solidFill>
                  <a:schemeClr val="bg1">
                    <a:lumMod val="50000"/>
                  </a:schemeClr>
                </a:solidFill>
              </a:rPr>
              <a:t>for completing all the castle visits – the user also gets to </a:t>
            </a:r>
            <a:r>
              <a:rPr lang="en-GB" sz="2400" b="1" dirty="0">
                <a:solidFill>
                  <a:schemeClr val="bg1">
                    <a:lumMod val="50000"/>
                  </a:schemeClr>
                </a:solidFill>
              </a:rPr>
              <a:t>obtain</a:t>
            </a:r>
            <a:r>
              <a:rPr lang="en-GB" sz="2400" dirty="0">
                <a:solidFill>
                  <a:schemeClr val="bg1">
                    <a:lumMod val="50000"/>
                  </a:schemeClr>
                </a:solidFill>
              </a:rPr>
              <a:t> </a:t>
            </a:r>
            <a:r>
              <a:rPr lang="en-GB" sz="2400" b="1" dirty="0">
                <a:solidFill>
                  <a:schemeClr val="bg1">
                    <a:lumMod val="50000"/>
                  </a:schemeClr>
                </a:solidFill>
              </a:rPr>
              <a:t>small prizes </a:t>
            </a:r>
            <a:r>
              <a:rPr lang="en-GB" sz="2400" dirty="0">
                <a:solidFill>
                  <a:schemeClr val="bg1">
                    <a:lumMod val="50000"/>
                  </a:schemeClr>
                </a:solidFill>
              </a:rPr>
              <a:t>when visiting the castles.</a:t>
            </a:r>
            <a:endParaRPr lang="en-GB" sz="2400" dirty="0"/>
          </a:p>
        </p:txBody>
      </p:sp>
    </p:spTree>
    <p:extLst>
      <p:ext uri="{BB962C8B-B14F-4D97-AF65-F5344CB8AC3E}">
        <p14:creationId xmlns:p14="http://schemas.microsoft.com/office/powerpoint/2010/main" val="360662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52968" y="90062"/>
            <a:ext cx="11260668" cy="631527"/>
          </a:xfrm>
        </p:spPr>
        <p:txBody>
          <a:bodyPr/>
          <a:lstStyle/>
          <a:p>
            <a:r>
              <a:rPr lang="en-GB" sz="3200" dirty="0">
                <a:solidFill>
                  <a:schemeClr val="bg1"/>
                </a:solidFill>
              </a:rPr>
              <a:t>Results of the final ITE product </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8" y="1091952"/>
            <a:ext cx="11260664" cy="5359648"/>
          </a:xfrm>
        </p:spPr>
        <p:txBody>
          <a:bodyPr numCol="2"/>
          <a:lstStyle/>
          <a:p>
            <a:pPr algn="l"/>
            <a:r>
              <a:rPr lang="en-GB" dirty="0">
                <a:solidFill>
                  <a:srgbClr val="E43794"/>
                </a:solidFill>
              </a:rPr>
              <a:t>Visitors</a:t>
            </a:r>
            <a:r>
              <a:rPr lang="en-GB" dirty="0"/>
              <a:t> have been </a:t>
            </a:r>
            <a:r>
              <a:rPr lang="en-GB" b="1" dirty="0"/>
              <a:t>impressed by the projections </a:t>
            </a:r>
            <a:r>
              <a:rPr lang="en-GB" dirty="0"/>
              <a:t>of 3D models and VR 360</a:t>
            </a:r>
            <a:r>
              <a:rPr lang="en-GB" dirty="0">
                <a:latin typeface="Times New Roman" panose="02020603050405020304" pitchFamily="18" charset="0"/>
                <a:cs typeface="Times New Roman" panose="02020603050405020304" pitchFamily="18" charset="0"/>
              </a:rPr>
              <a:t>º</a:t>
            </a:r>
            <a:r>
              <a:rPr lang="en-GB" dirty="0"/>
              <a:t> video. They </a:t>
            </a:r>
            <a:r>
              <a:rPr lang="en-GB" b="1" dirty="0"/>
              <a:t>appreciate</a:t>
            </a:r>
            <a:r>
              <a:rPr lang="en-GB" dirty="0"/>
              <a:t> </a:t>
            </a:r>
            <a:r>
              <a:rPr lang="en-GB" b="1" dirty="0"/>
              <a:t>the possibility of exploring seven castles of </a:t>
            </a:r>
            <a:r>
              <a:rPr lang="en-GB" b="1" dirty="0" err="1"/>
              <a:t>Posavje</a:t>
            </a:r>
            <a:r>
              <a:rPr lang="en-GB" b="1" dirty="0"/>
              <a:t> in one place</a:t>
            </a:r>
            <a:r>
              <a:rPr lang="en-GB" dirty="0"/>
              <a:t>.  </a:t>
            </a:r>
          </a:p>
          <a:p>
            <a:pPr algn="l"/>
            <a:endParaRPr lang="en-GB" dirty="0"/>
          </a:p>
          <a:p>
            <a:pPr algn="l"/>
            <a:r>
              <a:rPr lang="en-GB" dirty="0">
                <a:solidFill>
                  <a:srgbClr val="E43794"/>
                </a:solidFill>
              </a:rPr>
              <a:t>The investor </a:t>
            </a:r>
            <a:r>
              <a:rPr lang="en-GB" dirty="0"/>
              <a:t>was very </a:t>
            </a:r>
            <a:r>
              <a:rPr lang="en-GB" b="1" dirty="0"/>
              <a:t>pleased with the final results </a:t>
            </a:r>
            <a:r>
              <a:rPr lang="en-GB" dirty="0"/>
              <a:t>and with the number of visitors’ that showed an </a:t>
            </a:r>
            <a:r>
              <a:rPr lang="en-GB" b="1" dirty="0"/>
              <a:t>unexpectedly high interest in the attraction</a:t>
            </a:r>
            <a:r>
              <a:rPr lang="en-GB" dirty="0"/>
              <a:t>. </a:t>
            </a:r>
            <a:endParaRPr lang="sl-SI" dirty="0"/>
          </a:p>
          <a:p>
            <a:pPr algn="l"/>
            <a:endParaRPr lang="sl-SI" dirty="0"/>
          </a:p>
          <a:p>
            <a:pPr algn="l"/>
            <a:r>
              <a:rPr lang="en-GB" dirty="0"/>
              <a:t>So far, </a:t>
            </a:r>
            <a:r>
              <a:rPr lang="en-GB" b="1" dirty="0"/>
              <a:t>no significant problems or downsides in designed ITE were identified</a:t>
            </a:r>
            <a:r>
              <a:rPr lang="en-GB" dirty="0"/>
              <a:t>, only some </a:t>
            </a:r>
            <a:r>
              <a:rPr lang="en-GB" b="1" dirty="0"/>
              <a:t>minor issues </a:t>
            </a:r>
            <a:r>
              <a:rPr lang="en-GB" dirty="0"/>
              <a:t>turned up because of poor planning for the </a:t>
            </a:r>
            <a:r>
              <a:rPr lang="en-GB" b="1" dirty="0"/>
              <a:t>possibility</a:t>
            </a:r>
            <a:r>
              <a:rPr lang="en-GB" dirty="0"/>
              <a:t> </a:t>
            </a:r>
            <a:r>
              <a:rPr lang="en-GB" b="1" dirty="0"/>
              <a:t>of</a:t>
            </a:r>
            <a:r>
              <a:rPr lang="en-GB" dirty="0"/>
              <a:t> </a:t>
            </a:r>
            <a:r>
              <a:rPr lang="en-GB" b="1" dirty="0"/>
              <a:t>inappropriate use of VR devices by children</a:t>
            </a:r>
            <a:r>
              <a:rPr lang="en-GB" dirty="0"/>
              <a:t>, that leads to hardware malfunctions.</a:t>
            </a:r>
          </a:p>
          <a:p>
            <a:pPr algn="l"/>
            <a:endParaRPr lang="en-GB" dirty="0"/>
          </a:p>
          <a:p>
            <a:pPr algn="l"/>
            <a:endParaRPr lang="en-GB" dirty="0"/>
          </a:p>
          <a:p>
            <a:endParaRPr lang="en-GB" dirty="0"/>
          </a:p>
        </p:txBody>
      </p:sp>
      <p:pic>
        <p:nvPicPr>
          <p:cNvPr id="6" name="Slika 5">
            <a:extLst>
              <a:ext uri="{FF2B5EF4-FFF2-40B4-BE49-F238E27FC236}">
                <a16:creationId xmlns:a16="http://schemas.microsoft.com/office/drawing/2014/main" id="{9943B444-1C3F-4798-A07D-BD49D8D910B3}"/>
              </a:ext>
            </a:extLst>
          </p:cNvPr>
          <p:cNvPicPr>
            <a:picLocks noChangeAspect="1"/>
          </p:cNvPicPr>
          <p:nvPr/>
        </p:nvPicPr>
        <p:blipFill rotWithShape="1">
          <a:blip r:embed="rId2">
            <a:extLst>
              <a:ext uri="{28A0092B-C50C-407E-A947-70E740481C1C}">
                <a14:useLocalDpi xmlns:a14="http://schemas.microsoft.com/office/drawing/2010/main" val="0"/>
              </a:ext>
            </a:extLst>
          </a:blip>
          <a:srcRect t="5634" b="3873"/>
          <a:stretch/>
        </p:blipFill>
        <p:spPr>
          <a:xfrm>
            <a:off x="6331536" y="3009900"/>
            <a:ext cx="5323333" cy="3213100"/>
          </a:xfrm>
          <a:prstGeom prst="rect">
            <a:avLst/>
          </a:prstGeom>
        </p:spPr>
      </p:pic>
    </p:spTree>
    <p:extLst>
      <p:ext uri="{BB962C8B-B14F-4D97-AF65-F5344CB8AC3E}">
        <p14:creationId xmlns:p14="http://schemas.microsoft.com/office/powerpoint/2010/main" val="42644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67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3929045"/>
            <a:ext cx="4723502" cy="2154514"/>
          </a:xfrm>
        </p:spPr>
        <p:txBody>
          <a:bodyPr/>
          <a:lstStyle/>
          <a:p>
            <a:pPr marL="0" lvl="0" indent="0" algn="l" rtl="0">
              <a:lnSpc>
                <a:spcPct val="90000"/>
              </a:lnSpc>
              <a:spcBef>
                <a:spcPts val="0"/>
              </a:spcBef>
              <a:spcAft>
                <a:spcPts val="0"/>
              </a:spcAft>
              <a:buClr>
                <a:srgbClr val="E43794"/>
              </a:buClr>
              <a:buSzPts val="4000"/>
              <a:buFont typeface="Arial"/>
              <a:buNone/>
            </a:pPr>
            <a:r>
              <a:rPr lang="sl-SI" sz="3600" b="1" dirty="0">
                <a:solidFill>
                  <a:srgbClr val="E43794"/>
                </a:solidFill>
                <a:latin typeface="Avenir"/>
                <a:ea typeface="Avenir"/>
                <a:cs typeface="Avenir"/>
                <a:sym typeface="Avenir"/>
              </a:rPr>
              <a:t>5. </a:t>
            </a:r>
            <a:r>
              <a:rPr lang="en-US" sz="3600" b="1" dirty="0">
                <a:solidFill>
                  <a:srgbClr val="E43794"/>
                </a:solidFill>
                <a:latin typeface="Avenir"/>
                <a:ea typeface="Avenir"/>
                <a:cs typeface="Avenir"/>
                <a:sym typeface="Avenir"/>
              </a:rPr>
              <a:t>International Case studies of innovative Immersive Experiences in the culture and heritage sectors </a:t>
            </a:r>
            <a:endParaRPr lang="en-US" sz="3200" b="1" dirty="0">
              <a:solidFill>
                <a:srgbClr val="E43794"/>
              </a:solidFill>
              <a:latin typeface="Avenir"/>
              <a:ea typeface="Avenir"/>
              <a:cs typeface="Avenir"/>
              <a:sym typeface="Avenir"/>
            </a:endParaRPr>
          </a:p>
          <a:p>
            <a:pPr marL="0" lvl="0" indent="0" algn="l" rtl="0">
              <a:spcBef>
                <a:spcPts val="0"/>
              </a:spcBef>
              <a:spcAft>
                <a:spcPts val="0"/>
              </a:spcAft>
              <a:buNone/>
            </a:pPr>
            <a:endParaRPr lang="en-US" sz="3600" b="1"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98922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2" cy="631527"/>
          </a:xfrm>
        </p:spPr>
        <p:txBody>
          <a:bodyPr>
            <a:normAutofit/>
          </a:bodyPr>
          <a:lstStyle/>
          <a:p>
            <a:pPr marL="0" lvl="0" indent="0" algn="ctr" rtl="0">
              <a:lnSpc>
                <a:spcPct val="90000"/>
              </a:lnSpc>
              <a:spcBef>
                <a:spcPts val="0"/>
              </a:spcBef>
              <a:spcAft>
                <a:spcPts val="0"/>
              </a:spcAft>
              <a:buNone/>
            </a:pPr>
            <a:r>
              <a:rPr lang="en-US" sz="3600" b="1" dirty="0">
                <a:solidFill>
                  <a:srgbClr val="E43794"/>
                </a:solidFill>
                <a:latin typeface="Avenir"/>
                <a:ea typeface="Avenir"/>
                <a:cs typeface="Avenir"/>
                <a:sym typeface="Avenir"/>
              </a:rPr>
              <a:t>Get inspired…</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135224" y="1940896"/>
            <a:ext cx="6591955" cy="451578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2400" dirty="0">
                <a:solidFill>
                  <a:schemeClr val="bg1">
                    <a:lumMod val="50000"/>
                  </a:schemeClr>
                </a:solidFill>
                <a:latin typeface="Avenir"/>
                <a:ea typeface="Avenir"/>
                <a:cs typeface="Avenir"/>
                <a:sym typeface="Avenir"/>
              </a:rPr>
              <a:t>The National Gallery in London is one of the world’s best examples when it comes to immersive cultural experiences. It offers several </a:t>
            </a:r>
            <a:r>
              <a:rPr lang="en-GB" sz="2400" b="1" dirty="0">
                <a:solidFill>
                  <a:schemeClr val="bg1">
                    <a:lumMod val="50000"/>
                  </a:schemeClr>
                </a:solidFill>
                <a:latin typeface="Avenir"/>
                <a:ea typeface="Avenir"/>
                <a:cs typeface="Avenir"/>
                <a:sym typeface="Avenir"/>
              </a:rPr>
              <a:t>free virtual tours that can be enjoyed home. </a:t>
            </a:r>
            <a:r>
              <a:rPr lang="en-GB" sz="2400" dirty="0">
                <a:solidFill>
                  <a:schemeClr val="bg1">
                    <a:lumMod val="50000"/>
                  </a:schemeClr>
                </a:solidFill>
                <a:latin typeface="Avenir"/>
                <a:ea typeface="Avenir"/>
                <a:cs typeface="Avenir"/>
                <a:sym typeface="Avenir"/>
              </a:rPr>
              <a:t>From Google tour to tours dedicated to the Renaissance or particular artistic selections </a:t>
            </a:r>
            <a:r>
              <a:rPr lang="en-GB" sz="2400" b="1" dirty="0">
                <a:solidFill>
                  <a:schemeClr val="bg1">
                    <a:lumMod val="50000"/>
                  </a:schemeClr>
                </a:solidFill>
                <a:latin typeface="Avenir"/>
                <a:ea typeface="Avenir"/>
                <a:cs typeface="Avenir"/>
                <a:sym typeface="Avenir"/>
                <a:hlinkClick r:id="rId2"/>
              </a:rPr>
              <a:t>Google Tour</a:t>
            </a:r>
            <a:endParaRPr lang="en-GB" sz="2400" dirty="0">
              <a:solidFill>
                <a:schemeClr val="bg1">
                  <a:lumMod val="50000"/>
                </a:schemeClr>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GB" sz="2400" dirty="0">
                <a:solidFill>
                  <a:schemeClr val="bg1">
                    <a:lumMod val="50000"/>
                  </a:schemeClr>
                </a:solidFill>
                <a:latin typeface="Avenir"/>
                <a:ea typeface="Avenir"/>
                <a:cs typeface="Avenir"/>
                <a:sym typeface="Avenir"/>
              </a:rPr>
              <a:t>The most innovative example is the "Sensing the Unseen" tour </a:t>
            </a:r>
            <a:r>
              <a:rPr lang="en-GB" sz="2400" b="1" dirty="0">
                <a:solidFill>
                  <a:schemeClr val="bg1">
                    <a:lumMod val="50000"/>
                  </a:schemeClr>
                </a:solidFill>
                <a:latin typeface="Avenir"/>
                <a:ea typeface="Avenir"/>
                <a:cs typeface="Avenir"/>
                <a:sym typeface="Avenir"/>
                <a:hlinkClick r:id="rId3"/>
              </a:rPr>
              <a:t>Sensing the Unseen</a:t>
            </a:r>
            <a:r>
              <a:rPr lang="en-GB" sz="2400" dirty="0">
                <a:solidFill>
                  <a:schemeClr val="bg1">
                    <a:lumMod val="50000"/>
                  </a:schemeClr>
                </a:solidFill>
                <a:latin typeface="Avenir"/>
                <a:ea typeface="Avenir"/>
                <a:cs typeface="Avenir"/>
                <a:sym typeface="Avenir"/>
              </a:rPr>
              <a:t>. The </a:t>
            </a:r>
            <a:r>
              <a:rPr lang="en-GB" sz="2400" b="1" dirty="0">
                <a:solidFill>
                  <a:schemeClr val="bg1">
                    <a:lumMod val="50000"/>
                  </a:schemeClr>
                </a:solidFill>
                <a:latin typeface="Avenir"/>
                <a:ea typeface="Avenir"/>
                <a:cs typeface="Avenir"/>
                <a:sym typeface="Avenir"/>
              </a:rPr>
              <a:t>experience is designed to be enjoyed on smartphones </a:t>
            </a:r>
            <a:r>
              <a:rPr lang="en-GB" sz="2400" dirty="0">
                <a:solidFill>
                  <a:schemeClr val="bg1">
                    <a:lumMod val="50000"/>
                  </a:schemeClr>
                </a:solidFill>
                <a:latin typeface="Avenir"/>
                <a:ea typeface="Avenir"/>
                <a:cs typeface="Avenir"/>
                <a:sym typeface="Avenir"/>
              </a:rPr>
              <a:t>and it visits six scenes from </a:t>
            </a:r>
            <a:r>
              <a:rPr lang="en-GB" sz="2400" dirty="0" err="1">
                <a:solidFill>
                  <a:schemeClr val="bg1">
                    <a:lumMod val="50000"/>
                  </a:schemeClr>
                </a:solidFill>
                <a:latin typeface="Avenir"/>
                <a:ea typeface="Avenir"/>
                <a:cs typeface="Avenir"/>
                <a:sym typeface="Avenir"/>
              </a:rPr>
              <a:t>Gossaert's</a:t>
            </a:r>
            <a:r>
              <a:rPr lang="en-GB" sz="2400" dirty="0">
                <a:solidFill>
                  <a:schemeClr val="bg1">
                    <a:lumMod val="50000"/>
                  </a:schemeClr>
                </a:solidFill>
                <a:latin typeface="Avenir"/>
                <a:ea typeface="Avenir"/>
                <a:cs typeface="Avenir"/>
                <a:sym typeface="Avenir"/>
              </a:rPr>
              <a:t> "Adoration of the Kings," </a:t>
            </a:r>
            <a:r>
              <a:rPr lang="en-GB" sz="2400" b="1" dirty="0">
                <a:solidFill>
                  <a:schemeClr val="bg1">
                    <a:lumMod val="50000"/>
                  </a:schemeClr>
                </a:solidFill>
                <a:latin typeface="Avenir"/>
                <a:ea typeface="Avenir"/>
                <a:cs typeface="Avenir"/>
                <a:sym typeface="Avenir"/>
              </a:rPr>
              <a:t>zooming in on details and actually entering the artwork accompanied by interactive sounds</a:t>
            </a:r>
            <a:r>
              <a:rPr lang="en-GB" sz="2400" dirty="0">
                <a:solidFill>
                  <a:schemeClr val="bg1">
                    <a:lumMod val="50000"/>
                  </a:schemeClr>
                </a:solidFill>
                <a:latin typeface="Avenir"/>
                <a:ea typeface="Avenir"/>
                <a:cs typeface="Avenir"/>
                <a:sym typeface="Avenir"/>
              </a:rPr>
              <a:t>. </a:t>
            </a:r>
            <a:endParaRPr lang="en-GB" sz="2400" b="1" dirty="0">
              <a:solidFill>
                <a:schemeClr val="bg1">
                  <a:lumMod val="50000"/>
                </a:schemeClr>
              </a:solidFill>
              <a:latin typeface="Avenir"/>
              <a:ea typeface="Avenir"/>
              <a:cs typeface="Avenir"/>
              <a:sym typeface="Avenir"/>
            </a:endParaRP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58578" y="839814"/>
            <a:ext cx="6591955"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a:solidFill>
                  <a:srgbClr val="E43794"/>
                </a:solidFill>
                <a:latin typeface="Avenir"/>
                <a:ea typeface="Avenir"/>
                <a:cs typeface="Avenir"/>
                <a:sym typeface="Avenir"/>
              </a:rPr>
              <a:t>The National Gallery, </a:t>
            </a:r>
            <a:r>
              <a:rPr lang="en-US" sz="3200" b="1" i="1" dirty="0">
                <a:solidFill>
                  <a:srgbClr val="E43794"/>
                </a:solidFill>
                <a:latin typeface="Avenir"/>
                <a:ea typeface="Avenir"/>
                <a:cs typeface="Avenir"/>
                <a:sym typeface="Avenir"/>
              </a:rPr>
              <a:t>United Kingdom</a:t>
            </a:r>
            <a:endParaRPr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4">
                  <a:extLst>
                    <a:ext uri="{A12FA001-AC4F-418D-AE19-62706E023703}">
                      <ahyp:hlinkClr xmlns:ahyp="http://schemas.microsoft.com/office/drawing/2018/hyperlinkcolor" val="tx"/>
                    </a:ext>
                  </a:extLst>
                </a:hlinkClick>
              </a:rPr>
              <a:t>National Gallery</a:t>
            </a:r>
            <a:endParaRPr sz="900" dirty="0">
              <a:solidFill>
                <a:schemeClr val="bg1">
                  <a:lumMod val="50000"/>
                </a:schemeClr>
              </a:solidFill>
              <a:latin typeface="Avenir"/>
              <a:ea typeface="Avenir"/>
              <a:cs typeface="Avenir"/>
              <a:sym typeface="Avenir"/>
            </a:endParaRPr>
          </a:p>
        </p:txBody>
      </p:sp>
      <p:pic>
        <p:nvPicPr>
          <p:cNvPr id="10" name="Google Shape;780;p75">
            <a:hlinkClick r:id="rId5"/>
            <a:extLst>
              <a:ext uri="{FF2B5EF4-FFF2-40B4-BE49-F238E27FC236}">
                <a16:creationId xmlns:a16="http://schemas.microsoft.com/office/drawing/2014/main" id="{932BD427-BF04-4F0A-8FA7-AD8664E82F6C}"/>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661" r="661"/>
          <a:stretch/>
        </p:blipFill>
        <p:spPr>
          <a:xfrm>
            <a:off x="455627" y="1778649"/>
            <a:ext cx="4210640" cy="4004954"/>
          </a:xfrm>
          <a:prstGeom prst="ellipse">
            <a:avLst/>
          </a:prstGeom>
          <a:noFill/>
          <a:ln>
            <a:noFill/>
          </a:ln>
        </p:spPr>
      </p:pic>
      <p:cxnSp>
        <p:nvCxnSpPr>
          <p:cNvPr id="8" name="Connector: Elbow 8">
            <a:extLst>
              <a:ext uri="{FF2B5EF4-FFF2-40B4-BE49-F238E27FC236}">
                <a16:creationId xmlns:a16="http://schemas.microsoft.com/office/drawing/2014/main" id="{907D6E6A-27CE-F942-835B-C286C2E9B82C}"/>
              </a:ext>
            </a:extLst>
          </p:cNvPr>
          <p:cNvCxnSpPr>
            <a:cxnSpLocks/>
          </p:cNvCxnSpPr>
          <p:nvPr/>
        </p:nvCxnSpPr>
        <p:spPr>
          <a:xfrm rot="10800000" flipH="1">
            <a:off x="4958578" y="748188"/>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2" cy="631527"/>
          </a:xfrm>
        </p:spPr>
        <p:txBody>
          <a:bodyPr>
            <a:normAutofit/>
          </a:bodyPr>
          <a:lstStyle/>
          <a:p>
            <a:pPr marL="0" lvl="0" indent="0" algn="ctr" rtl="0">
              <a:lnSpc>
                <a:spcPct val="90000"/>
              </a:lnSpc>
              <a:spcBef>
                <a:spcPts val="0"/>
              </a:spcBef>
              <a:spcAft>
                <a:spcPts val="0"/>
              </a:spcAft>
              <a:buNone/>
            </a:pPr>
            <a:r>
              <a:rPr lang="en-US" sz="3600" b="1" dirty="0">
                <a:solidFill>
                  <a:srgbClr val="E43794"/>
                </a:solidFill>
                <a:latin typeface="Avenir"/>
                <a:ea typeface="Avenir"/>
                <a:cs typeface="Avenir"/>
                <a:sym typeface="Avenir"/>
              </a:rPr>
              <a:t>Get inspired…</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032288" y="1972321"/>
            <a:ext cx="6391829" cy="39582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2400" dirty="0">
                <a:solidFill>
                  <a:schemeClr val="bg1">
                    <a:lumMod val="50000"/>
                  </a:schemeClr>
                </a:solidFill>
                <a:latin typeface="Avenir"/>
                <a:ea typeface="Avenir"/>
                <a:cs typeface="Avenir"/>
                <a:sym typeface="Avenir"/>
              </a:rPr>
              <a:t>Is it possible to break the boundary of the frame to allow art roaming freely in space? </a:t>
            </a:r>
          </a:p>
          <a:p>
            <a:pPr>
              <a:buClr>
                <a:schemeClr val="dk1"/>
              </a:buClr>
              <a:buSzPts val="1100"/>
            </a:pPr>
            <a:r>
              <a:rPr lang="en-GB" sz="2400" dirty="0">
                <a:solidFill>
                  <a:schemeClr val="bg1">
                    <a:lumMod val="50000"/>
                  </a:schemeClr>
                </a:solidFill>
                <a:latin typeface="Avenir"/>
                <a:ea typeface="Avenir"/>
                <a:cs typeface="Avenir"/>
                <a:sym typeface="Avenir"/>
              </a:rPr>
              <a:t>Yes, and that's what they did in Shanghai! </a:t>
            </a:r>
            <a:endParaRPr lang="en-GB" sz="2400" b="1" dirty="0">
              <a:solidFill>
                <a:schemeClr val="bg1">
                  <a:lumMod val="50000"/>
                </a:schemeClr>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GB" sz="2400" b="1" dirty="0">
                <a:solidFill>
                  <a:schemeClr val="bg1">
                    <a:lumMod val="50000"/>
                  </a:schemeClr>
                </a:solidFill>
                <a:latin typeface="Avenir"/>
                <a:ea typeface="Avenir"/>
                <a:cs typeface="Avenir"/>
                <a:sym typeface="Avenir"/>
                <a:hlinkClick r:id="rId2"/>
              </a:rPr>
              <a:t>Shanghai Immersive Experience</a:t>
            </a:r>
            <a:endParaRPr lang="en-GB" sz="2400" dirty="0">
              <a:solidFill>
                <a:schemeClr val="bg1">
                  <a:lumMod val="50000"/>
                </a:schemeClr>
              </a:solidFill>
              <a:latin typeface="Avenir"/>
              <a:ea typeface="Avenir"/>
              <a:cs typeface="Avenir"/>
              <a:sym typeface="Avenir"/>
            </a:endParaRPr>
          </a:p>
          <a:p>
            <a:pPr marL="0" lvl="0" indent="0" algn="l" rtl="0">
              <a:spcBef>
                <a:spcPts val="0"/>
              </a:spcBef>
              <a:spcAft>
                <a:spcPts val="0"/>
              </a:spcAft>
              <a:buClr>
                <a:schemeClr val="hlink"/>
              </a:buClr>
              <a:buSzPts val="1200"/>
              <a:buFont typeface="Arial"/>
              <a:buNone/>
            </a:pPr>
            <a:r>
              <a:rPr lang="en-GB" sz="2400" dirty="0">
                <a:solidFill>
                  <a:schemeClr val="bg1">
                    <a:lumMod val="50000"/>
                  </a:schemeClr>
                </a:solidFill>
                <a:latin typeface="Avenir"/>
                <a:ea typeface="Avenir"/>
                <a:cs typeface="Avenir"/>
                <a:sym typeface="Avenir"/>
              </a:rPr>
              <a:t>Through the </a:t>
            </a:r>
            <a:r>
              <a:rPr lang="en-GB" sz="2400" b="1" dirty="0">
                <a:solidFill>
                  <a:schemeClr val="bg1">
                    <a:lumMod val="50000"/>
                  </a:schemeClr>
                </a:solidFill>
                <a:latin typeface="Avenir"/>
                <a:ea typeface="Avenir"/>
                <a:cs typeface="Avenir"/>
                <a:sym typeface="Avenir"/>
              </a:rPr>
              <a:t>use of technology</a:t>
            </a:r>
            <a:r>
              <a:rPr lang="en-GB" sz="2400" dirty="0">
                <a:solidFill>
                  <a:schemeClr val="bg1">
                    <a:lumMod val="50000"/>
                  </a:schemeClr>
                </a:solidFill>
                <a:latin typeface="Avenir"/>
                <a:ea typeface="Avenir"/>
                <a:cs typeface="Avenir"/>
                <a:sym typeface="Avenir"/>
              </a:rPr>
              <a:t>, art has been transported into a new dimension, immersive and experiential, where the </a:t>
            </a:r>
            <a:r>
              <a:rPr lang="en-GB" sz="2400" b="1" dirty="0">
                <a:solidFill>
                  <a:schemeClr val="bg1">
                    <a:lumMod val="50000"/>
                  </a:schemeClr>
                </a:solidFill>
                <a:latin typeface="Avenir"/>
                <a:ea typeface="Avenir"/>
                <a:cs typeface="Avenir"/>
                <a:sym typeface="Avenir"/>
              </a:rPr>
              <a:t>visitor is enveloped by the work, actively participating and feeling part of the artistic concept</a:t>
            </a:r>
            <a:r>
              <a:rPr lang="en-GB" sz="2400" dirty="0">
                <a:solidFill>
                  <a:schemeClr val="bg1">
                    <a:lumMod val="50000"/>
                  </a:schemeClr>
                </a:solidFill>
                <a:latin typeface="Avenir"/>
                <a:ea typeface="Avenir"/>
                <a:cs typeface="Avenir"/>
                <a:sym typeface="Avenir"/>
              </a:rPr>
              <a:t>.</a:t>
            </a:r>
          </a:p>
          <a:p>
            <a:pPr marL="0" lvl="0" indent="0" algn="l" rtl="0">
              <a:spcBef>
                <a:spcPts val="0"/>
              </a:spcBef>
              <a:spcAft>
                <a:spcPts val="0"/>
              </a:spcAft>
              <a:buClr>
                <a:schemeClr val="hlink"/>
              </a:buClr>
              <a:buSzPts val="1200"/>
              <a:buFont typeface="Arial"/>
              <a:buNone/>
            </a:pPr>
            <a:r>
              <a:rPr lang="en-GB" sz="2400" dirty="0" err="1">
                <a:solidFill>
                  <a:schemeClr val="bg1">
                    <a:lumMod val="50000"/>
                  </a:schemeClr>
                </a:solidFill>
                <a:latin typeface="Avenir"/>
                <a:ea typeface="Avenir"/>
                <a:cs typeface="Avenir"/>
                <a:sym typeface="Avenir"/>
              </a:rPr>
              <a:t>teamLab</a:t>
            </a:r>
            <a:r>
              <a:rPr lang="en-GB" sz="2400" dirty="0">
                <a:solidFill>
                  <a:schemeClr val="bg1">
                    <a:lumMod val="50000"/>
                  </a:schemeClr>
                </a:solidFill>
                <a:latin typeface="Avenir"/>
                <a:ea typeface="Avenir"/>
                <a:cs typeface="Avenir"/>
                <a:sym typeface="Avenir"/>
              </a:rPr>
              <a:t> Borderless shows how cultural and </a:t>
            </a:r>
            <a:r>
              <a:rPr lang="en-GB" sz="2400" b="1" dirty="0">
                <a:solidFill>
                  <a:schemeClr val="bg1">
                    <a:lumMod val="50000"/>
                  </a:schemeClr>
                </a:solidFill>
                <a:latin typeface="Avenir"/>
                <a:ea typeface="Avenir"/>
                <a:cs typeface="Avenir"/>
                <a:sym typeface="Avenir"/>
              </a:rPr>
              <a:t>artistic heritage is transformed and enjoyed in a new way , </a:t>
            </a:r>
            <a:r>
              <a:rPr lang="en-GB" sz="2400" dirty="0">
                <a:solidFill>
                  <a:schemeClr val="bg1">
                    <a:lumMod val="50000"/>
                  </a:schemeClr>
                </a:solidFill>
                <a:latin typeface="Avenir"/>
                <a:ea typeface="Avenir"/>
                <a:cs typeface="Avenir"/>
                <a:sym typeface="Avenir"/>
              </a:rPr>
              <a:t>becoming a real, shared experience.</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896232" y="975108"/>
            <a:ext cx="6249971" cy="9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err="1">
                <a:solidFill>
                  <a:srgbClr val="E43794"/>
                </a:solidFill>
                <a:latin typeface="Avenir"/>
                <a:ea typeface="Avenir"/>
                <a:cs typeface="Avenir"/>
                <a:sym typeface="Avenir"/>
              </a:rPr>
              <a:t>teamLab</a:t>
            </a:r>
            <a:r>
              <a:rPr lang="en-US" sz="3200" b="1" dirty="0">
                <a:solidFill>
                  <a:srgbClr val="E43794"/>
                </a:solidFill>
                <a:latin typeface="Avenir"/>
                <a:ea typeface="Avenir"/>
                <a:cs typeface="Avenir"/>
                <a:sym typeface="Avenir"/>
              </a:rPr>
              <a:t> Borderless of Shanghai, </a:t>
            </a:r>
            <a:r>
              <a:rPr lang="en-US" sz="3200" b="1" i="1" dirty="0">
                <a:solidFill>
                  <a:srgbClr val="E43794"/>
                </a:solidFill>
                <a:latin typeface="Avenir"/>
                <a:ea typeface="Avenir"/>
                <a:cs typeface="Avenir"/>
                <a:sym typeface="Avenir"/>
              </a:rPr>
              <a:t>China</a:t>
            </a:r>
            <a:endParaRPr lang="en-US"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Travel</a:t>
            </a:r>
            <a:r>
              <a:rPr lang="en-US" sz="900" u="sng" dirty="0">
                <a:solidFill>
                  <a:srgbClr val="0563C1"/>
                </a:solidFill>
                <a:latin typeface="Avenir"/>
                <a:ea typeface="Avenir"/>
                <a:cs typeface="Avenir"/>
                <a:sym typeface="Avenir"/>
                <a:hlinkClick r:id="rId3">
                  <a:extLst>
                    <a:ext uri="{A12FA001-AC4F-418D-AE19-62706E023703}">
                      <ahyp:hlinkClr xmlns:ahyp="http://schemas.microsoft.com/office/drawing/2018/hyperlinkcolor" val="tx"/>
                    </a:ext>
                  </a:extLst>
                </a:hlinkClick>
              </a:rPr>
              <a:t>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Gaijinpot</a:t>
            </a:r>
            <a:endParaRPr sz="900" dirty="0">
              <a:solidFill>
                <a:schemeClr val="bg1">
                  <a:lumMod val="50000"/>
                </a:schemeClr>
              </a:solidFill>
              <a:latin typeface="Avenir"/>
              <a:ea typeface="Avenir"/>
              <a:cs typeface="Avenir"/>
              <a:sym typeface="Avenir"/>
            </a:endParaRPr>
          </a:p>
        </p:txBody>
      </p:sp>
      <p:pic>
        <p:nvPicPr>
          <p:cNvPr id="8" name="Google Shape;780;p75">
            <a:hlinkClick r:id="rId4"/>
            <a:extLst>
              <a:ext uri="{FF2B5EF4-FFF2-40B4-BE49-F238E27FC236}">
                <a16:creationId xmlns:a16="http://schemas.microsoft.com/office/drawing/2014/main" id="{3C41A63D-6349-4C62-A3F8-8F968D19CA4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4794" r="47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639D4CC1-A95F-F94F-90B3-680D4BA02AFB}"/>
              </a:ext>
            </a:extLst>
          </p:cNvPr>
          <p:cNvCxnSpPr>
            <a:cxnSpLocks/>
          </p:cNvCxnSpPr>
          <p:nvPr/>
        </p:nvCxnSpPr>
        <p:spPr>
          <a:xfrm rot="10800000" flipH="1">
            <a:off x="4929519" y="74327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36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7</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561975" y="1451961"/>
            <a:ext cx="7384191" cy="5108825"/>
          </a:xfrm>
        </p:spPr>
        <p:txBody>
          <a:bodyPr/>
          <a:lstStyle/>
          <a:p>
            <a:pPr>
              <a:lnSpc>
                <a:spcPct val="115000"/>
              </a:lnSpc>
              <a:buClr>
                <a:srgbClr val="7F7F7F"/>
              </a:buClr>
              <a:buSzPts val="1200"/>
            </a:pPr>
            <a:r>
              <a:rPr lang="en-GB" dirty="0">
                <a:latin typeface="+mn-lt"/>
                <a:cs typeface="+mn-cs"/>
              </a:rPr>
              <a:t>A rich experience of the world around us involves a number of</a:t>
            </a:r>
            <a:r>
              <a:rPr lang="en-GB" b="1" dirty="0">
                <a:latin typeface="+mn-lt"/>
                <a:cs typeface="+mn-cs"/>
              </a:rPr>
              <a:t> emotions, perceptions and senses</a:t>
            </a:r>
            <a:r>
              <a:rPr lang="en-GB" dirty="0">
                <a:latin typeface="+mn-lt"/>
                <a:cs typeface="+mn-cs"/>
              </a:rPr>
              <a:t>. Similarly, an Immersive Tourism Experience should engage us beyond just passively viewing a flat image.  </a:t>
            </a:r>
          </a:p>
          <a:p>
            <a:pPr>
              <a:lnSpc>
                <a:spcPct val="115000"/>
              </a:lnSpc>
              <a:buClr>
                <a:srgbClr val="7F7F7F"/>
              </a:buClr>
              <a:buSzPts val="1200"/>
            </a:pPr>
            <a:r>
              <a:rPr lang="en-GB" dirty="0">
                <a:latin typeface="+mn-lt"/>
                <a:cs typeface="+mn-cs"/>
              </a:rPr>
              <a:t>We can </a:t>
            </a:r>
            <a:r>
              <a:rPr lang="en-GB" b="1" dirty="0">
                <a:latin typeface="+mn-lt"/>
                <a:cs typeface="+mn-cs"/>
              </a:rPr>
              <a:t>link feelings to the visual </a:t>
            </a:r>
            <a:r>
              <a:rPr lang="en-GB" b="1" dirty="0">
                <a:latin typeface="+mn-lt"/>
                <a:cs typeface="+mn-cs"/>
                <a:hlinkClick r:id="rId3"/>
              </a:rPr>
              <a:t>Van Gogh Alive</a:t>
            </a:r>
            <a:r>
              <a:rPr lang="en-GB" dirty="0">
                <a:latin typeface="+mn-lt"/>
                <a:cs typeface="+mn-cs"/>
              </a:rPr>
              <a:t> – </a:t>
            </a:r>
            <a:r>
              <a:rPr lang="en-GB" b="1" dirty="0">
                <a:latin typeface="+mn-lt"/>
                <a:cs typeface="+mn-cs"/>
              </a:rPr>
              <a:t>creating the emotional impact that is the most important element of an immersive story </a:t>
            </a:r>
            <a:r>
              <a:rPr lang="en-GB" dirty="0">
                <a:latin typeface="+mn-lt"/>
                <a:cs typeface="+mn-cs"/>
              </a:rPr>
              <a:t>using for example: </a:t>
            </a:r>
          </a:p>
          <a:p>
            <a:pPr>
              <a:lnSpc>
                <a:spcPct val="115000"/>
              </a:lnSpc>
              <a:buClr>
                <a:srgbClr val="7F7F7F"/>
              </a:buClr>
              <a:buSzPts val="1200"/>
            </a:pPr>
            <a:endParaRPr lang="en-GB" sz="800" b="0" dirty="0">
              <a:solidFill>
                <a:schemeClr val="tx1">
                  <a:lumMod val="65000"/>
                  <a:lumOff val="35000"/>
                </a:schemeClr>
              </a:solidFill>
            </a:endParaRPr>
          </a:p>
          <a:p>
            <a:pPr marL="285750" indent="-285750">
              <a:lnSpc>
                <a:spcPct val="115000"/>
              </a:lnSpc>
              <a:buClr>
                <a:srgbClr val="E43794"/>
              </a:buClr>
              <a:buSzPct val="100000"/>
              <a:buFont typeface="Arial" panose="020B0604020202020204" pitchFamily="34" charset="0"/>
              <a:buChar char="•"/>
            </a:pPr>
            <a:r>
              <a:rPr lang="en-GB" b="1" dirty="0">
                <a:latin typeface="+mn-lt"/>
                <a:cs typeface="+mn-cs"/>
              </a:rPr>
              <a:t>Hearing - </a:t>
            </a:r>
            <a:r>
              <a:rPr lang="en-GB" dirty="0">
                <a:latin typeface="+mn-lt"/>
                <a:cs typeface="+mn-cs"/>
              </a:rPr>
              <a:t> </a:t>
            </a:r>
            <a:r>
              <a:rPr lang="en-GB" b="1" dirty="0">
                <a:latin typeface="+mn-lt"/>
                <a:cs typeface="+mn-cs"/>
                <a:hlinkClick r:id="rId4"/>
              </a:rPr>
              <a:t>Soundcloud Immersive Audio Story</a:t>
            </a:r>
            <a:endParaRPr lang="en-GB" dirty="0">
              <a:latin typeface="+mn-lt"/>
              <a:cs typeface="+mn-cs"/>
            </a:endParaRPr>
          </a:p>
          <a:p>
            <a:pPr marL="285750" indent="-285750">
              <a:lnSpc>
                <a:spcPct val="115000"/>
              </a:lnSpc>
              <a:buClr>
                <a:srgbClr val="E43794"/>
              </a:buClr>
              <a:buSzPct val="100000"/>
              <a:buFont typeface="Arial" panose="020B0604020202020204" pitchFamily="34" charset="0"/>
              <a:buChar char="•"/>
            </a:pPr>
            <a:r>
              <a:rPr lang="en-GB" b="1" dirty="0">
                <a:latin typeface="+mn-lt"/>
                <a:cs typeface="+mn-cs"/>
              </a:rPr>
              <a:t>touch</a:t>
            </a:r>
            <a:r>
              <a:rPr lang="en-GB" dirty="0">
                <a:latin typeface="+mn-lt"/>
                <a:cs typeface="+mn-cs"/>
              </a:rPr>
              <a:t> -  </a:t>
            </a:r>
            <a:r>
              <a:rPr lang="en-GB" b="1" dirty="0">
                <a:latin typeface="+mn-lt"/>
                <a:cs typeface="+mn-cs"/>
                <a:hlinkClick r:id="rId5"/>
              </a:rPr>
              <a:t>Native American Voices Exhibition</a:t>
            </a:r>
            <a:r>
              <a:rPr lang="en-GB" dirty="0">
                <a:latin typeface="+mn-lt"/>
                <a:cs typeface="+mn-cs"/>
              </a:rPr>
              <a:t>) </a:t>
            </a:r>
          </a:p>
          <a:p>
            <a:pPr marL="285750" indent="-285750">
              <a:lnSpc>
                <a:spcPct val="115000"/>
              </a:lnSpc>
              <a:buClr>
                <a:srgbClr val="E43794"/>
              </a:buClr>
              <a:buSzPct val="100000"/>
              <a:buFont typeface="Arial" panose="020B0604020202020204" pitchFamily="34" charset="0"/>
              <a:buChar char="•"/>
            </a:pPr>
            <a:r>
              <a:rPr lang="en-GB" b="1" dirty="0">
                <a:latin typeface="+mn-lt"/>
                <a:cs typeface="+mn-cs"/>
              </a:rPr>
              <a:t>taste</a:t>
            </a:r>
            <a:r>
              <a:rPr lang="en-GB" dirty="0">
                <a:latin typeface="+mn-lt"/>
                <a:cs typeface="+mn-cs"/>
              </a:rPr>
              <a:t> and </a:t>
            </a:r>
            <a:r>
              <a:rPr lang="en-GB" b="1" dirty="0">
                <a:latin typeface="+mn-lt"/>
                <a:cs typeface="+mn-cs"/>
              </a:rPr>
              <a:t>smell</a:t>
            </a:r>
            <a:r>
              <a:rPr lang="en-GB" dirty="0">
                <a:latin typeface="+mn-lt"/>
                <a:cs typeface="+mn-cs"/>
              </a:rPr>
              <a:t>  - </a:t>
            </a:r>
            <a:r>
              <a:rPr lang="en-GB" b="1" dirty="0">
                <a:latin typeface="+mn-lt"/>
                <a:cs typeface="+mn-cs"/>
                <a:hlinkClick r:id="rId6"/>
              </a:rPr>
              <a:t>Combining Smell and Paintings</a:t>
            </a:r>
            <a:endParaRPr lang="en-GB" sz="1600" b="0" dirty="0">
              <a:solidFill>
                <a:srgbClr val="7F7F7F"/>
              </a:solidFill>
            </a:endParaRPr>
          </a:p>
        </p:txBody>
      </p:sp>
      <p:pic>
        <p:nvPicPr>
          <p:cNvPr id="1026" name="Picture 2" descr="Five senses of perseption Human perception infographic scheme. Five senses (sight, smell, hearing, touch, taste) as represented by organs, surrounding brain. Line icon set, vector illustration. senses stock illustrations">
            <a:hlinkClick r:id="rId7"/>
            <a:extLst>
              <a:ext uri="{FF2B5EF4-FFF2-40B4-BE49-F238E27FC236}">
                <a16:creationId xmlns:a16="http://schemas.microsoft.com/office/drawing/2014/main" id="{E37C90AB-310B-4A57-A9B0-B7BCA168ED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3999" y="1207605"/>
            <a:ext cx="3614927" cy="3614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a:extLst>
              <a:ext uri="{FF2B5EF4-FFF2-40B4-BE49-F238E27FC236}">
                <a16:creationId xmlns:a16="http://schemas.microsoft.com/office/drawing/2014/main" id="{DE2ED01E-E9F5-402E-9B2F-3AAEB15A2CAF}"/>
              </a:ext>
            </a:extLst>
          </p:cNvPr>
          <p:cNvSpPr txBox="1">
            <a:spLocks/>
          </p:cNvSpPr>
          <p:nvPr/>
        </p:nvSpPr>
        <p:spPr>
          <a:xfrm>
            <a:off x="7847860" y="4456591"/>
            <a:ext cx="4136995" cy="199667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5000"/>
              </a:lnSpc>
              <a:buClr>
                <a:srgbClr val="7F7F7F"/>
              </a:buClr>
              <a:buSzPts val="1200"/>
            </a:pPr>
            <a:r>
              <a:rPr lang="en-GB" sz="2000" dirty="0">
                <a:latin typeface="+mn-lt"/>
                <a:cs typeface="+mn-cs"/>
              </a:rPr>
              <a:t>*click to watch the video on senses</a:t>
            </a:r>
          </a:p>
          <a:p>
            <a:pPr algn="ctr">
              <a:lnSpc>
                <a:spcPct val="115000"/>
              </a:lnSpc>
              <a:buClr>
                <a:srgbClr val="7F7F7F"/>
              </a:buClr>
              <a:buSzPts val="1200"/>
            </a:pPr>
            <a:endParaRPr lang="sl-SI" sz="2000" dirty="0">
              <a:latin typeface="+mn-lt"/>
              <a:cs typeface="+mn-cs"/>
            </a:endParaRPr>
          </a:p>
          <a:p>
            <a:pPr algn="ctr">
              <a:lnSpc>
                <a:spcPct val="115000"/>
              </a:lnSpc>
              <a:buClr>
                <a:srgbClr val="7F7F7F"/>
              </a:buClr>
              <a:buSzPts val="1200"/>
            </a:pPr>
            <a:r>
              <a:rPr lang="en-US" sz="2000" i="1" dirty="0">
                <a:latin typeface="+mn-lt"/>
                <a:cs typeface="+mn-cs"/>
              </a:rPr>
              <a:t>“Good design looks great, yes — but why shouldn’t it also feel great, smell great and sound great? ” </a:t>
            </a:r>
            <a:endParaRPr lang="sl-SI" sz="2000" i="1" dirty="0">
              <a:latin typeface="+mn-lt"/>
              <a:cs typeface="+mn-cs"/>
            </a:endParaRPr>
          </a:p>
          <a:p>
            <a:pPr algn="ctr">
              <a:lnSpc>
                <a:spcPct val="115000"/>
              </a:lnSpc>
              <a:buClr>
                <a:srgbClr val="7F7F7F"/>
              </a:buClr>
              <a:buSzPts val="1200"/>
            </a:pPr>
            <a:r>
              <a:rPr lang="en-US" sz="2000" i="1" dirty="0" err="1">
                <a:latin typeface="+mn-lt"/>
                <a:cs typeface="+mn-cs"/>
              </a:rPr>
              <a:t>Jinsop</a:t>
            </a:r>
            <a:r>
              <a:rPr lang="en-US" sz="2000" i="1" dirty="0">
                <a:latin typeface="+mn-lt"/>
                <a:cs typeface="+mn-cs"/>
              </a:rPr>
              <a:t> Lee</a:t>
            </a:r>
            <a:endParaRPr lang="en-GB" sz="2000" i="1" dirty="0">
              <a:latin typeface="+mn-lt"/>
              <a:cs typeface="+mn-cs"/>
            </a:endParaRPr>
          </a:p>
        </p:txBody>
      </p:sp>
      <p:sp>
        <p:nvSpPr>
          <p:cNvPr id="10" name="Text Placeholder 14">
            <a:extLst>
              <a:ext uri="{FF2B5EF4-FFF2-40B4-BE49-F238E27FC236}">
                <a16:creationId xmlns:a16="http://schemas.microsoft.com/office/drawing/2014/main" id="{744C11DC-1163-451C-AEA1-1B12CD262999}"/>
              </a:ext>
            </a:extLst>
          </p:cNvPr>
          <p:cNvSpPr txBox="1">
            <a:spLocks/>
          </p:cNvSpPr>
          <p:nvPr/>
        </p:nvSpPr>
        <p:spPr>
          <a:xfrm>
            <a:off x="-1978700" y="97321"/>
            <a:ext cx="11260668" cy="116887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r>
              <a:rPr lang="en-GB" dirty="0">
                <a:solidFill>
                  <a:schemeClr val="bg1"/>
                </a:solidFill>
              </a:rPr>
              <a:t>Five (but not limited to) senses</a:t>
            </a:r>
          </a:p>
          <a:p>
            <a:pPr algn="ctr">
              <a:spcBef>
                <a:spcPts val="0"/>
              </a:spcBef>
              <a:buClr>
                <a:srgbClr val="E43794"/>
              </a:buClr>
              <a:buSzPts val="4000"/>
            </a:pPr>
            <a:endParaRPr lang="en-GB" sz="1800" b="0" dirty="0"/>
          </a:p>
          <a:p>
            <a:pPr algn="ctr">
              <a:spcBef>
                <a:spcPts val="0"/>
              </a:spcBef>
              <a:buClr>
                <a:srgbClr val="E43794"/>
              </a:buClr>
              <a:buSzPts val="4000"/>
            </a:pPr>
            <a:r>
              <a:rPr lang="en-GB" sz="2800" b="0" dirty="0"/>
              <a:t>Immersive means engaging all our senses</a:t>
            </a:r>
          </a:p>
          <a:p>
            <a:pPr algn="ctr">
              <a:spcBef>
                <a:spcPts val="0"/>
              </a:spcBef>
              <a:buClr>
                <a:srgbClr val="E43794"/>
              </a:buClr>
              <a:buSzPts val="4000"/>
            </a:pPr>
            <a:endParaRPr lang="en-GB" dirty="0"/>
          </a:p>
        </p:txBody>
      </p:sp>
    </p:spTree>
    <p:extLst>
      <p:ext uri="{BB962C8B-B14F-4D97-AF65-F5344CB8AC3E}">
        <p14:creationId xmlns:p14="http://schemas.microsoft.com/office/powerpoint/2010/main" val="325416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2" cy="631527"/>
          </a:xfrm>
        </p:spPr>
        <p:txBody>
          <a:bodyPr>
            <a:normAutofit/>
          </a:bodyPr>
          <a:lstStyle/>
          <a:p>
            <a:pPr marL="0" lvl="0" indent="0" algn="ctr" rtl="0">
              <a:lnSpc>
                <a:spcPct val="90000"/>
              </a:lnSpc>
              <a:spcBef>
                <a:spcPts val="0"/>
              </a:spcBef>
              <a:spcAft>
                <a:spcPts val="0"/>
              </a:spcAft>
              <a:buNone/>
            </a:pPr>
            <a:r>
              <a:rPr lang="en-US" sz="3600" b="1" dirty="0">
                <a:solidFill>
                  <a:srgbClr val="E43794"/>
                </a:solidFill>
                <a:latin typeface="Avenir"/>
                <a:ea typeface="Avenir"/>
                <a:cs typeface="Avenir"/>
                <a:sym typeface="Avenir"/>
              </a:rPr>
              <a:t>Get inspired…</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141061" y="1951420"/>
            <a:ext cx="6432752" cy="44087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Arial"/>
              <a:buNone/>
            </a:pPr>
            <a:r>
              <a:rPr lang="en-GB" sz="2400" dirty="0">
                <a:solidFill>
                  <a:schemeClr val="bg1">
                    <a:lumMod val="50000"/>
                  </a:schemeClr>
                </a:solidFill>
                <a:latin typeface="Avenir"/>
                <a:ea typeface="Avenir"/>
                <a:cs typeface="Avenir"/>
                <a:sym typeface="Avenir"/>
              </a:rPr>
              <a:t>"Claude Monet - The Immersive Experience", is an excellent example of a highly successful immersive cultural experience. It uses both non-technological building blocks, such as furniture, and technological ones such as video panels and sounds. These combined allow the visitor to enter - literally - inside an impressionist painting.</a:t>
            </a:r>
          </a:p>
          <a:p>
            <a:pPr marL="0" lvl="0" indent="0" algn="l" rtl="0">
              <a:spcBef>
                <a:spcPts val="0"/>
              </a:spcBef>
              <a:spcAft>
                <a:spcPts val="0"/>
              </a:spcAft>
              <a:buClr>
                <a:schemeClr val="hlink"/>
              </a:buClr>
              <a:buSzPts val="1200"/>
              <a:buFont typeface="Arial"/>
              <a:buNone/>
            </a:pPr>
            <a:r>
              <a:rPr lang="en-GB" sz="2400" dirty="0">
                <a:solidFill>
                  <a:schemeClr val="bg1">
                    <a:lumMod val="50000"/>
                  </a:schemeClr>
                </a:solidFill>
                <a:latin typeface="Avenir"/>
                <a:ea typeface="Avenir"/>
                <a:cs typeface="Avenir"/>
                <a:sym typeface="Avenir"/>
              </a:rPr>
              <a:t>The exhibition has </a:t>
            </a:r>
            <a:r>
              <a:rPr lang="en-GB" sz="2400" b="1" dirty="0">
                <a:solidFill>
                  <a:schemeClr val="bg1">
                    <a:lumMod val="50000"/>
                  </a:schemeClr>
                </a:solidFill>
                <a:latin typeface="Avenir"/>
                <a:ea typeface="Avenir"/>
                <a:cs typeface="Avenir"/>
                <a:sym typeface="Avenir"/>
              </a:rPr>
              <a:t>allowed the museum to increase visits and raise its profile </a:t>
            </a:r>
            <a:r>
              <a:rPr lang="en-GB" sz="2400" dirty="0">
                <a:solidFill>
                  <a:schemeClr val="bg1">
                    <a:lumMod val="50000"/>
                  </a:schemeClr>
                </a:solidFill>
                <a:latin typeface="Avenir"/>
                <a:ea typeface="Avenir"/>
                <a:cs typeface="Avenir"/>
                <a:sym typeface="Avenir"/>
              </a:rPr>
              <a:t>and offer an innovative way to experience fully the world of one of the greatest Impressionist artists of all time. </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37796" y="1027626"/>
            <a:ext cx="4824999"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a:solidFill>
                  <a:srgbClr val="E43794"/>
                </a:solidFill>
                <a:latin typeface="Avenir"/>
                <a:ea typeface="Avenir"/>
                <a:cs typeface="Avenir"/>
                <a:sym typeface="Avenir"/>
              </a:rPr>
              <a:t>Arcimboldi Museum, </a:t>
            </a:r>
            <a:r>
              <a:rPr lang="en-US" sz="3200" b="1" i="1" dirty="0">
                <a:solidFill>
                  <a:srgbClr val="E43794"/>
                </a:solidFill>
                <a:latin typeface="Avenir"/>
                <a:ea typeface="Avenir"/>
                <a:cs typeface="Avenir"/>
                <a:sym typeface="Avenir"/>
              </a:rPr>
              <a:t>Italy</a:t>
            </a:r>
            <a:endParaRPr lang="en-US"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Ticketone</a:t>
            </a:r>
            <a:endParaRPr sz="900" dirty="0">
              <a:solidFill>
                <a:schemeClr val="bg1">
                  <a:lumMod val="50000"/>
                </a:schemeClr>
              </a:solidFill>
              <a:latin typeface="Avenir"/>
              <a:ea typeface="Avenir"/>
              <a:cs typeface="Avenir"/>
              <a:sym typeface="Avenir"/>
            </a:endParaRPr>
          </a:p>
        </p:txBody>
      </p:sp>
      <p:pic>
        <p:nvPicPr>
          <p:cNvPr id="14" name="Google Shape;780;p75">
            <a:hlinkClick r:id="rId4"/>
            <a:extLst>
              <a:ext uri="{FF2B5EF4-FFF2-40B4-BE49-F238E27FC236}">
                <a16:creationId xmlns:a16="http://schemas.microsoft.com/office/drawing/2014/main" id="{8CBF4D26-619D-4F5E-A1E8-090FABB14AB3}"/>
              </a:ext>
            </a:extLst>
          </p:cNvPr>
          <p:cNvPicPr preferRelativeResize="0">
            <a:picLocks/>
          </p:cNvPicPr>
          <p:nvPr/>
        </p:nvPicPr>
        <p:blipFill rotWithShape="1">
          <a:blip r:embed="rId5">
            <a:alphaModFix/>
          </a:blip>
          <a:srcRect t="3894" b="38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3CE61DA6-A742-E14B-8EB5-ADEA08DCEFE1}"/>
              </a:ext>
            </a:extLst>
          </p:cNvPr>
          <p:cNvCxnSpPr>
            <a:cxnSpLocks/>
          </p:cNvCxnSpPr>
          <p:nvPr/>
        </p:nvCxnSpPr>
        <p:spPr>
          <a:xfrm rot="10800000" flipH="1">
            <a:off x="4937796" y="758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56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71</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WWW sites and blogs:</a:t>
            </a:r>
          </a:p>
          <a:p>
            <a:endParaRPr lang="en-GB" sz="1600" dirty="0"/>
          </a:p>
          <a:p>
            <a:pPr marL="342900" indent="-342900">
              <a:buFont typeface="Arial" panose="020B0604020202020204" pitchFamily="34" charset="0"/>
              <a:buChar char="•"/>
            </a:pPr>
            <a:r>
              <a:rPr lang="en-GB" sz="1600" b="1" dirty="0"/>
              <a:t>Wikipedia: </a:t>
            </a:r>
            <a:r>
              <a:rPr lang="en-GB" sz="1600" dirty="0">
                <a:hlinkClick r:id="rId2"/>
              </a:rPr>
              <a:t>https://en.wikipedia.org/wiki/Main_Page</a:t>
            </a:r>
            <a:r>
              <a:rPr lang="en-GB" sz="1600" dirty="0"/>
              <a:t> </a:t>
            </a:r>
          </a:p>
          <a:p>
            <a:pPr marL="342900" indent="-342900">
              <a:buFont typeface="Arial" panose="020B0604020202020204" pitchFamily="34" charset="0"/>
              <a:buChar char="•"/>
            </a:pPr>
            <a:r>
              <a:rPr lang="en-GB" sz="1600" b="1" dirty="0"/>
              <a:t>Why immersion matters: </a:t>
            </a:r>
            <a:r>
              <a:rPr lang="en-GB" sz="1600" dirty="0">
                <a:hlinkClick r:id="rId3"/>
              </a:rPr>
              <a:t>https://www.cladglobal.com/architecture-design-features?codeid=31267&amp;ref=n</a:t>
            </a:r>
            <a:endParaRPr lang="en-GB" sz="1600" dirty="0"/>
          </a:p>
          <a:p>
            <a:pPr marL="342900" indent="-342900">
              <a:buFont typeface="Arial" panose="020B0604020202020204" pitchFamily="34" charset="0"/>
              <a:buChar char="•"/>
            </a:pPr>
            <a:r>
              <a:rPr lang="en-GB" sz="1600" b="1" dirty="0"/>
              <a:t>Humans have more than 5 senses: </a:t>
            </a:r>
            <a:r>
              <a:rPr lang="en-GB" sz="1600" dirty="0">
                <a:hlinkClick r:id="rId4"/>
              </a:rPr>
              <a:t>https://www.weforum.org/agenda/2017/01/humans-have-more-than-5-senses/</a:t>
            </a:r>
            <a:r>
              <a:rPr lang="en-GB" sz="1600" dirty="0"/>
              <a:t> </a:t>
            </a:r>
          </a:p>
          <a:p>
            <a:pPr marL="342900" indent="-342900">
              <a:buFont typeface="Arial" panose="020B0604020202020204" pitchFamily="34" charset="0"/>
              <a:buChar char="•"/>
            </a:pPr>
            <a:r>
              <a:rPr lang="en-GB" sz="1600" b="1" dirty="0"/>
              <a:t>Usability, Design and Content Issues of  Mobile Apps for Cultural Heritage Promotion: “The Malta Culture Guide Experience“: </a:t>
            </a:r>
            <a:r>
              <a:rPr lang="en-GB" sz="1600" dirty="0">
                <a:solidFill>
                  <a:srgbClr val="0070C0"/>
                </a:solidFill>
                <a:hlinkClick r:id="rId5">
                  <a:extLst>
                    <a:ext uri="{A12FA001-AC4F-418D-AE19-62706E023703}">
                      <ahyp:hlinkClr xmlns:ahyp="http://schemas.microsoft.com/office/drawing/2018/hyperlinkcolor" val="tx"/>
                    </a:ext>
                  </a:extLst>
                </a:hlinkClick>
              </a:rPr>
              <a:t>https://arxiv.org/ftp/arxiv/papers/1207/1207.3422.pdf</a:t>
            </a:r>
            <a:r>
              <a:rPr lang="en-GB" sz="1600" dirty="0">
                <a:solidFill>
                  <a:srgbClr val="0070C0"/>
                </a:solidFill>
              </a:rPr>
              <a:t> </a:t>
            </a:r>
            <a:r>
              <a:rPr lang="en-GB" sz="1600" b="1" dirty="0"/>
              <a:t> </a:t>
            </a:r>
          </a:p>
          <a:p>
            <a:pPr marL="342900" indent="-342900">
              <a:buFont typeface="Arial" panose="020B0604020202020204" pitchFamily="34" charset="0"/>
              <a:buChar char="•"/>
            </a:pPr>
            <a:r>
              <a:rPr lang="en-GB" sz="1600" b="1" dirty="0"/>
              <a:t>How to Use Augmented Reality in Museums: “Examples and Use Cases:“ </a:t>
            </a:r>
            <a:r>
              <a:rPr lang="en-GB" sz="1600" dirty="0">
                <a:hlinkClick r:id="rId6"/>
              </a:rPr>
              <a:t>https://jasoren.com/how-to-use-augmented-reality-in-museums-examples-and-use-cases/</a:t>
            </a:r>
            <a:r>
              <a:rPr lang="en-GB" sz="1600" dirty="0"/>
              <a:t> </a:t>
            </a:r>
          </a:p>
          <a:p>
            <a:pPr marL="342900" indent="-342900">
              <a:buFont typeface="Arial" panose="020B0604020202020204" pitchFamily="34" charset="0"/>
              <a:buChar char="•"/>
            </a:pPr>
            <a:r>
              <a:rPr lang="en-GB" sz="1600" b="1" dirty="0"/>
              <a:t>Louvre Museum Official Website (virtual tours): </a:t>
            </a:r>
            <a:r>
              <a:rPr lang="en-GB" sz="1600" dirty="0">
                <a:hlinkClick r:id="rId7"/>
              </a:rPr>
              <a:t>https://www.louvre.fr/en/online-tours#virtual-tours</a:t>
            </a:r>
            <a:r>
              <a:rPr lang="en-GB" sz="1600" dirty="0"/>
              <a:t> </a:t>
            </a:r>
          </a:p>
          <a:p>
            <a:pPr marL="342900" indent="-342900">
              <a:buFont typeface="Arial" panose="020B0604020202020204" pitchFamily="34" charset="0"/>
              <a:buChar char="•"/>
            </a:pPr>
            <a:r>
              <a:rPr lang="sl-SI" sz="1600" b="1" dirty="0"/>
              <a:t>Anne Frank </a:t>
            </a:r>
            <a:r>
              <a:rPr lang="sl-SI" sz="1600" b="1" dirty="0" err="1"/>
              <a:t>House</a:t>
            </a:r>
            <a:r>
              <a:rPr lang="sl-SI" sz="1600" b="1" dirty="0"/>
              <a:t> </a:t>
            </a:r>
            <a:r>
              <a:rPr lang="en-GB" sz="1600" b="1" dirty="0"/>
              <a:t>(virtual tour): </a:t>
            </a:r>
            <a:r>
              <a:rPr lang="en-GB" sz="1600" dirty="0">
                <a:hlinkClick r:id="rId8"/>
              </a:rPr>
              <a:t>https://www.annefrank.org/en/anne-frank/secret-annex/landing/</a:t>
            </a:r>
            <a:r>
              <a:rPr lang="en-GB" sz="1600" b="1" dirty="0"/>
              <a:t> </a:t>
            </a:r>
            <a:endParaRPr lang="sl-SI" sz="1600" b="1" dirty="0"/>
          </a:p>
          <a:p>
            <a:pPr marL="342900" indent="-342900">
              <a:buFont typeface="Arial" panose="020B0604020202020204" pitchFamily="34" charset="0"/>
              <a:buChar char="•"/>
            </a:pPr>
            <a:r>
              <a:rPr lang="en-GB" sz="1600" b="1" dirty="0"/>
              <a:t>Ullastret3D. Walking through an Iberian town from 2.200 years ago</a:t>
            </a:r>
            <a:r>
              <a:rPr lang="en-GB" sz="1600" dirty="0"/>
              <a:t>: </a:t>
            </a:r>
            <a:r>
              <a:rPr lang="en-GB" sz="1600" dirty="0">
                <a:hlinkClick r:id="rId9"/>
              </a:rPr>
              <a:t>https://heritageinmotion.eu/himentry/slug-7b0593e03133f6bba3b1245c16f4bde4</a:t>
            </a:r>
            <a:endParaRPr lang="sl-SI" sz="1600" dirty="0"/>
          </a:p>
          <a:p>
            <a:pPr marL="342900" indent="-342900">
              <a:buFont typeface="Arial" panose="020B0604020202020204" pitchFamily="34" charset="0"/>
              <a:buChar char="•"/>
            </a:pPr>
            <a:r>
              <a:rPr lang="en-GB" sz="1600" b="1" dirty="0"/>
              <a:t>An overview of audience insights</a:t>
            </a:r>
            <a:r>
              <a:rPr lang="sl-SI" sz="1600" b="1" dirty="0"/>
              <a:t> </a:t>
            </a:r>
            <a:r>
              <a:rPr lang="en-GB" sz="1600" b="1" dirty="0"/>
              <a:t>and perspectives on immersive art,</a:t>
            </a:r>
            <a:r>
              <a:rPr lang="sl-SI" sz="1600" b="1" dirty="0"/>
              <a:t> </a:t>
            </a:r>
            <a:r>
              <a:rPr lang="en-GB" sz="1600" b="1" dirty="0"/>
              <a:t>culture, and entertainment</a:t>
            </a:r>
            <a:r>
              <a:rPr lang="sl-SI" sz="1600" dirty="0"/>
              <a:t>: </a:t>
            </a:r>
            <a:r>
              <a:rPr lang="en-GB" sz="1600" dirty="0">
                <a:hlinkClick r:id="rId10"/>
              </a:rPr>
              <a:t>https://audienceofthefuture.live/wp-content/uploads/2020/07/Audience-of-the-Future_The-Immersive-Journey-Report_July-2020.pdf</a:t>
            </a:r>
            <a:r>
              <a:rPr lang="sl-SI" sz="1600" dirty="0"/>
              <a:t> </a:t>
            </a:r>
          </a:p>
          <a:p>
            <a:pPr marL="285750" indent="-285750">
              <a:buFont typeface="Arial" panose="020B0604020202020204" pitchFamily="34" charset="0"/>
              <a:buChar char="•"/>
            </a:pPr>
            <a:r>
              <a:rPr lang="en-GB" sz="1600" b="1" dirty="0"/>
              <a:t>Design methodology for 360° immersive video applications: the case</a:t>
            </a:r>
            <a:r>
              <a:rPr lang="sl-SI" sz="1600" b="1" dirty="0"/>
              <a:t> </a:t>
            </a:r>
            <a:r>
              <a:rPr lang="en-GB" sz="1600" b="1" dirty="0"/>
              <a:t>study of a cultural heritage virtual tour</a:t>
            </a:r>
            <a:r>
              <a:rPr lang="sl-SI" sz="1600" b="1" dirty="0"/>
              <a:t>: </a:t>
            </a:r>
            <a:r>
              <a:rPr lang="en-GB" sz="1600" dirty="0">
                <a:hlinkClick r:id="rId11"/>
              </a:rPr>
              <a:t>https://westminsterresearch.westminster.ac.uk/download/d990b2bc3d36de277362739f8a20d5ce3e2a0845be8f09631c6ddc1a87b8</a:t>
            </a:r>
            <a:endParaRPr lang="sl-SI" sz="1600" dirty="0"/>
          </a:p>
          <a:p>
            <a:pPr marL="285750" indent="-285750">
              <a:buFont typeface="Arial" panose="020B0604020202020204" pitchFamily="34" charset="0"/>
              <a:buChar char="•"/>
            </a:pPr>
            <a:r>
              <a:rPr lang="sl-SI" sz="1600" b="1" dirty="0"/>
              <a:t>E</a:t>
            </a:r>
            <a:r>
              <a:rPr lang="en-GB" sz="1600" b="1" dirty="0" err="1"/>
              <a:t>xperience</a:t>
            </a:r>
            <a:r>
              <a:rPr lang="en-GB" sz="1600" b="1" dirty="0"/>
              <a:t> Machu Picchu in Virtual Reality. </a:t>
            </a:r>
            <a:r>
              <a:rPr lang="en-GB" sz="1600" b="1" dirty="0" err="1"/>
              <a:t>YouVisit</a:t>
            </a:r>
            <a:r>
              <a:rPr lang="en-GB" sz="1600" b="1" dirty="0"/>
              <a:t>: </a:t>
            </a:r>
            <a:r>
              <a:rPr lang="en-GB" sz="1600" dirty="0">
                <a:hlinkClick r:id="rId12"/>
              </a:rPr>
              <a:t>https://www.youvisit.com/tour/machupicchu</a:t>
            </a:r>
            <a:r>
              <a:rPr lang="en-GB" sz="1600" dirty="0"/>
              <a:t>   </a:t>
            </a:r>
          </a:p>
          <a:p>
            <a:pPr marL="285750" indent="-285750">
              <a:buFont typeface="Arial" panose="020B0604020202020204" pitchFamily="34" charset="0"/>
              <a:buChar char="•"/>
            </a:pPr>
            <a:r>
              <a:rPr lang="en-GB" sz="1600" b="1" dirty="0"/>
              <a:t>5 Ingredients for immersive storytelling with technology and space: </a:t>
            </a:r>
            <a:r>
              <a:rPr lang="en-GB" sz="1600" dirty="0">
                <a:hlinkClick r:id="rId13"/>
              </a:rPr>
              <a:t>https://medium.com/design-voices/5-ingredients-for-immersive-storytelling-with-technology-and-space-2a4c8f73bc83</a:t>
            </a:r>
            <a:r>
              <a:rPr lang="en-GB" sz="1600" dirty="0"/>
              <a:t> </a:t>
            </a:r>
            <a:endParaRPr lang="sl-SI" sz="1600" dirty="0"/>
          </a:p>
          <a:p>
            <a:pPr marL="285750" indent="-28575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241793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72</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WWW sites and blogs:</a:t>
            </a:r>
          </a:p>
          <a:p>
            <a:endParaRPr lang="en-GB" sz="1600" dirty="0"/>
          </a:p>
          <a:p>
            <a:pPr marL="285750" indent="-285750">
              <a:buFont typeface="Arial" panose="020B0604020202020204" pitchFamily="34" charset="0"/>
              <a:buChar char="•"/>
            </a:pPr>
            <a:r>
              <a:rPr lang="en-GB" sz="1600" b="1" dirty="0"/>
              <a:t>5 best storytelling Ted Talks: </a:t>
            </a:r>
            <a:r>
              <a:rPr lang="en-GB" sz="1600" dirty="0">
                <a:hlinkClick r:id="rId2"/>
              </a:rPr>
              <a:t>https://allgoodtales.com/5-best-storytelling-ted-talks/</a:t>
            </a:r>
            <a:r>
              <a:rPr lang="en-GB" sz="1600" dirty="0"/>
              <a:t> </a:t>
            </a:r>
          </a:p>
          <a:p>
            <a:pPr marL="285750" indent="-285750">
              <a:buFont typeface="Arial" panose="020B0604020202020204" pitchFamily="34" charset="0"/>
              <a:buChar char="•"/>
            </a:pPr>
            <a:r>
              <a:rPr lang="en-GB" sz="1600" b="1" dirty="0"/>
              <a:t>Storytelling – How can we engage all the senses?: </a:t>
            </a:r>
            <a:r>
              <a:rPr lang="en-GB" sz="1600" dirty="0">
                <a:hlinkClick r:id="rId3"/>
              </a:rPr>
              <a:t>https://senseoflearning.com/2017/11/29/storytelling-how-can-we-engage-all-the-senses/</a:t>
            </a:r>
            <a:endParaRPr lang="en-GB" sz="1600" dirty="0"/>
          </a:p>
          <a:p>
            <a:pPr marL="285750" indent="-285750">
              <a:buFont typeface="Arial" panose="020B0604020202020204" pitchFamily="34" charset="0"/>
              <a:buChar char="•"/>
            </a:pPr>
            <a:r>
              <a:rPr lang="en-GB" sz="1600" b="1" dirty="0"/>
              <a:t>7 Of The Best Examples Of Digital Storytelling: </a:t>
            </a:r>
            <a:r>
              <a:rPr lang="en-GB" sz="1600" dirty="0">
                <a:hlinkClick r:id="rId4"/>
              </a:rPr>
              <a:t>https://thatsnovel.co.uk/2019/03/19/best-examples-digital-storytelling/</a:t>
            </a:r>
            <a:r>
              <a:rPr lang="en-GB" sz="1600" dirty="0"/>
              <a:t> </a:t>
            </a:r>
          </a:p>
          <a:p>
            <a:pPr marL="285750" indent="-285750">
              <a:buFont typeface="Arial" panose="020B0604020202020204" pitchFamily="34" charset="0"/>
              <a:buChar char="•"/>
            </a:pPr>
            <a:r>
              <a:rPr lang="en-GB" sz="1600" b="1" dirty="0"/>
              <a:t>7 digital storytelling tips for the cultural heritage sector: </a:t>
            </a:r>
            <a:r>
              <a:rPr lang="en-GB" sz="1600" dirty="0">
                <a:hlinkClick r:id="rId5"/>
              </a:rPr>
              <a:t>https://medium.com/digital-storytelling-festival/7-digital-storytelling-tips-for-the-cultural-heritage-sector-8e701a439dd6</a:t>
            </a:r>
            <a:r>
              <a:rPr lang="en-GB" sz="1600" dirty="0"/>
              <a:t> </a:t>
            </a:r>
          </a:p>
          <a:p>
            <a:pPr marL="285750" indent="-285750">
              <a:buFont typeface="Arial" panose="020B0604020202020204" pitchFamily="34" charset="0"/>
              <a:buChar char="•"/>
            </a:pPr>
            <a:r>
              <a:rPr lang="en-GB" sz="1600" b="1" dirty="0"/>
              <a:t>Link to “Regional development agency </a:t>
            </a:r>
            <a:r>
              <a:rPr lang="en-GB" sz="1600" b="1" dirty="0" err="1"/>
              <a:t>Posavje</a:t>
            </a:r>
            <a:r>
              <a:rPr lang="en-GB" sz="1600" b="1" dirty="0"/>
              <a:t>“ </a:t>
            </a:r>
            <a:r>
              <a:rPr lang="en-GB" sz="1600" b="1" dirty="0" err="1"/>
              <a:t>offcial</a:t>
            </a:r>
            <a:r>
              <a:rPr lang="en-GB" sz="1600" b="1" dirty="0"/>
              <a:t> web page: </a:t>
            </a:r>
            <a:r>
              <a:rPr lang="en-GB" sz="1600" dirty="0">
                <a:hlinkClick r:id="rId6"/>
              </a:rPr>
              <a:t>https://www.rra-posavje.si/</a:t>
            </a:r>
            <a:r>
              <a:rPr lang="en-GB" sz="1600" dirty="0"/>
              <a:t> </a:t>
            </a:r>
          </a:p>
          <a:p>
            <a:pPr marL="285750" indent="-285750">
              <a:buFont typeface="Arial" panose="020B0604020202020204" pitchFamily="34" charset="0"/>
              <a:buChar char="•"/>
            </a:pPr>
            <a:r>
              <a:rPr lang="en-GB" sz="1600" b="1" dirty="0"/>
              <a:t>Link to a mobile web-app called “</a:t>
            </a:r>
            <a:r>
              <a:rPr lang="en-GB" sz="1600" b="1" dirty="0" err="1"/>
              <a:t>Magnificet</a:t>
            </a:r>
            <a:r>
              <a:rPr lang="en-GB" sz="1600" b="1" dirty="0"/>
              <a:t> 7“: </a:t>
            </a:r>
            <a:r>
              <a:rPr lang="en-GB" sz="1600" dirty="0">
                <a:hlinkClick r:id="rId7"/>
              </a:rPr>
              <a:t>http://www.egradovi-posavja.si/</a:t>
            </a:r>
            <a:endParaRPr lang="en-GB" sz="1600" b="1" dirty="0"/>
          </a:p>
          <a:p>
            <a:pPr marL="285750" indent="-285750">
              <a:buFont typeface="Arial" panose="020B0604020202020204" pitchFamily="34" charset="0"/>
              <a:buChar char="•"/>
            </a:pPr>
            <a:r>
              <a:rPr lang="en-GB" sz="1600" b="1" dirty="0" err="1"/>
              <a:t>Čatež</a:t>
            </a:r>
            <a:r>
              <a:rPr lang="en-GB" sz="1600" b="1" dirty="0"/>
              <a:t> in </a:t>
            </a:r>
            <a:r>
              <a:rPr lang="en-GB" sz="1600" b="1" dirty="0" err="1"/>
              <a:t>Posavje</a:t>
            </a:r>
            <a:r>
              <a:rPr lang="en-GB" sz="1600" b="1" dirty="0"/>
              <a:t> web page: </a:t>
            </a:r>
            <a:r>
              <a:rPr lang="en-GB" sz="1600" dirty="0">
                <a:hlinkClick r:id="rId8"/>
              </a:rPr>
              <a:t>https://posavje.com/en/the-royal-seven/</a:t>
            </a:r>
            <a:r>
              <a:rPr lang="en-GB" sz="1600" dirty="0"/>
              <a:t> </a:t>
            </a:r>
          </a:p>
          <a:p>
            <a:pPr marL="285750" indent="-285750">
              <a:buFont typeface="Arial" panose="020B0604020202020204" pitchFamily="34" charset="0"/>
              <a:buChar char="•"/>
            </a:pPr>
            <a:r>
              <a:rPr lang="en-GB" sz="1600" b="1" dirty="0"/>
              <a:t>Link to the “Castles of </a:t>
            </a:r>
            <a:r>
              <a:rPr lang="en-GB" sz="1600" b="1" dirty="0" err="1"/>
              <a:t>Posavje</a:t>
            </a:r>
            <a:r>
              <a:rPr lang="en-GB" sz="1600" b="1" dirty="0"/>
              <a:t>“ official web page :  </a:t>
            </a:r>
            <a:r>
              <a:rPr lang="en-GB" sz="1600" dirty="0">
                <a:hlinkClick r:id="rId9"/>
              </a:rPr>
              <a:t>https://gradoviposavja.si/</a:t>
            </a:r>
            <a:r>
              <a:rPr lang="en-GB" sz="1600" dirty="0"/>
              <a:t> </a:t>
            </a:r>
          </a:p>
          <a:p>
            <a:pPr marL="285750" indent="-285750">
              <a:buFont typeface="Arial" panose="020B0604020202020204" pitchFamily="34" charset="0"/>
              <a:buChar char="•"/>
            </a:pPr>
            <a:r>
              <a:rPr lang="en-GB" sz="1600" b="1" dirty="0"/>
              <a:t>Virtual tours of the National Gallery: </a:t>
            </a:r>
            <a:r>
              <a:rPr lang="en-GB" sz="1600" dirty="0">
                <a:hlinkClick r:id="rId10"/>
              </a:rPr>
              <a:t>https://www.nationalgallery.org.uk/visiting/virtual-tours</a:t>
            </a:r>
            <a:endParaRPr lang="en-GB" sz="1600" dirty="0"/>
          </a:p>
          <a:p>
            <a:pPr marL="285750" indent="-285750">
              <a:buFont typeface="Arial" panose="020B0604020202020204" pitchFamily="34" charset="0"/>
              <a:buChar char="•"/>
            </a:pPr>
            <a:r>
              <a:rPr lang="en-GB" sz="1600" b="1" dirty="0"/>
              <a:t>Google virtual tour of the National Gallery: </a:t>
            </a:r>
            <a:r>
              <a:rPr lang="en-GB" sz="1600" dirty="0">
                <a:hlinkClick r:id="rId11"/>
              </a:rPr>
              <a:t>https://www.nationalgallery.org.uk/visiting/virtual-tours/google-virtual-tour</a:t>
            </a:r>
            <a:r>
              <a:rPr lang="en-GB" sz="1600" dirty="0"/>
              <a:t> </a:t>
            </a:r>
          </a:p>
          <a:p>
            <a:pPr marL="285750" indent="-285750">
              <a:buFont typeface="Arial" panose="020B0604020202020204" pitchFamily="34" charset="0"/>
              <a:buChar char="•"/>
            </a:pPr>
            <a:r>
              <a:rPr lang="en-GB" sz="1600" b="1" dirty="0"/>
              <a:t>The National Gallery: “Sensing the Unseen“, At home, An experimental, interactive experience designed for mobiles (link to a mobile App): </a:t>
            </a:r>
            <a:r>
              <a:rPr lang="en-GB" sz="1600" dirty="0">
                <a:hlinkClick r:id="rId12"/>
              </a:rPr>
              <a:t>https://www.nationalgallery.org.uk/visiting/virtual-tours/sensing-the-unseen-at-home</a:t>
            </a:r>
            <a:r>
              <a:rPr lang="en-GB" sz="1600" dirty="0"/>
              <a:t> </a:t>
            </a:r>
          </a:p>
          <a:p>
            <a:pPr marL="285750" indent="-285750">
              <a:buFont typeface="Arial" panose="020B0604020202020204" pitchFamily="34" charset="0"/>
              <a:buChar char="•"/>
            </a:pPr>
            <a:r>
              <a:rPr lang="en-GB" sz="1600" b="1" dirty="0">
                <a:solidFill>
                  <a:schemeClr val="bg1">
                    <a:lumMod val="50000"/>
                  </a:schemeClr>
                </a:solidFill>
                <a:latin typeface="Avenir"/>
                <a:ea typeface="Avenir"/>
                <a:cs typeface="Avenir"/>
                <a:sym typeface="Avenir"/>
              </a:rPr>
              <a:t>Claude Monet - The Immersive Experience: </a:t>
            </a:r>
            <a:r>
              <a:rPr lang="en-GB" sz="1600" dirty="0">
                <a:hlinkClick r:id="rId13"/>
              </a:rPr>
              <a:t>https://monet-experience.it/</a:t>
            </a:r>
            <a:endParaRPr lang="en-GB" sz="1600" dirty="0"/>
          </a:p>
          <a:p>
            <a:pPr marL="285750" indent="-285750">
              <a:buFont typeface="Arial" panose="020B0604020202020204" pitchFamily="34" charset="0"/>
              <a:buChar char="•"/>
            </a:pPr>
            <a:r>
              <a:rPr lang="en-GB" sz="1600" b="1" dirty="0" err="1">
                <a:effectLst/>
              </a:rPr>
              <a:t>teamLab</a:t>
            </a:r>
            <a:r>
              <a:rPr lang="en-GB" sz="1600" b="1" dirty="0">
                <a:effectLst/>
              </a:rPr>
              <a:t> Borderless Shanghai</a:t>
            </a:r>
            <a:r>
              <a:rPr lang="en-GB" sz="1600" b="1" dirty="0"/>
              <a:t>: </a:t>
            </a:r>
            <a:r>
              <a:rPr lang="en-GB" sz="1600" dirty="0">
                <a:hlinkClick r:id="rId14"/>
              </a:rPr>
              <a:t>https://borderless.teamlab.art/shanghai/</a:t>
            </a:r>
            <a:r>
              <a:rPr lang="en-GB" sz="1600" dirty="0"/>
              <a:t> </a:t>
            </a:r>
          </a:p>
          <a:p>
            <a:pPr marL="342900" indent="-34290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158896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73</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Video:</a:t>
            </a:r>
          </a:p>
          <a:p>
            <a:endParaRPr lang="en-GB" sz="1600" dirty="0"/>
          </a:p>
          <a:p>
            <a:pPr marL="342900" indent="-342900">
              <a:buFont typeface="Arial" panose="020B0604020202020204" pitchFamily="34" charset="0"/>
              <a:buChar char="•"/>
            </a:pPr>
            <a:r>
              <a:rPr lang="en-GB" sz="1600" b="1" dirty="0"/>
              <a:t>Van Gogh Alive Wellington Exhibition: </a:t>
            </a:r>
            <a:r>
              <a:rPr lang="en-GB" sz="1600" dirty="0">
                <a:hlinkClick r:id="rId2"/>
              </a:rPr>
              <a:t>https://www.youtube.com/watch?v=0-ij1d8Lvbo</a:t>
            </a:r>
            <a:endParaRPr lang="en-GB" sz="1600" dirty="0"/>
          </a:p>
          <a:p>
            <a:pPr marL="342900" indent="-342900">
              <a:buFont typeface="Arial" panose="020B0604020202020204" pitchFamily="34" charset="0"/>
              <a:buChar char="•"/>
            </a:pPr>
            <a:r>
              <a:rPr lang="en-GB" sz="1600" b="1" dirty="0"/>
              <a:t>The Story of Senses Through Natural History: </a:t>
            </a:r>
            <a:r>
              <a:rPr lang="en-GB" sz="1600" dirty="0">
                <a:hlinkClick r:id="rId3"/>
              </a:rPr>
              <a:t>https://www.youtube.com/watch?v=5IOiKR3fvLs&amp;t=60s</a:t>
            </a:r>
            <a:r>
              <a:rPr lang="en-GB" sz="1600" dirty="0"/>
              <a:t> </a:t>
            </a:r>
          </a:p>
          <a:p>
            <a:pPr marL="342900" indent="-342900">
              <a:buFont typeface="Arial" panose="020B0604020202020204" pitchFamily="34" charset="0"/>
              <a:buChar char="•"/>
            </a:pPr>
            <a:r>
              <a:rPr lang="en-GB" sz="1600" b="1" dirty="0" err="1"/>
              <a:t>Bluecadet</a:t>
            </a:r>
            <a:r>
              <a:rPr lang="en-GB" sz="1600" b="1" dirty="0"/>
              <a:t> museum interactives for "Native American Voices" exhibition at the Penn Museum: </a:t>
            </a:r>
            <a:r>
              <a:rPr lang="en-GB" sz="1600" dirty="0">
                <a:hlinkClick r:id="rId4"/>
              </a:rPr>
              <a:t>https://vimeo.com/89925565/c61857150f</a:t>
            </a:r>
            <a:endParaRPr lang="en-GB" sz="1600" dirty="0"/>
          </a:p>
          <a:p>
            <a:pPr marL="342900" indent="-342900">
              <a:buFont typeface="Arial" panose="020B0604020202020204" pitchFamily="34" charset="0"/>
              <a:buChar char="•"/>
            </a:pPr>
            <a:r>
              <a:rPr lang="en-GB" sz="1600" b="1" dirty="0"/>
              <a:t>Bygone: Scents in </a:t>
            </a:r>
            <a:r>
              <a:rPr lang="en-GB" sz="1600" b="1" dirty="0" err="1"/>
              <a:t>Colors</a:t>
            </a:r>
            <a:r>
              <a:rPr lang="en-GB" sz="1600" b="1" dirty="0"/>
              <a:t> –Introduction: </a:t>
            </a:r>
            <a:r>
              <a:rPr lang="en-GB" sz="1600" dirty="0">
                <a:hlinkClick r:id="rId5"/>
              </a:rPr>
              <a:t>https://www.youtube.com/watch?v=3HaeVZCuMmQ&amp;list=TLGGkXBzOrFbF8UxMjEyMjAyMQ</a:t>
            </a:r>
            <a:endParaRPr lang="en-GB" sz="1600" dirty="0"/>
          </a:p>
          <a:p>
            <a:pPr marL="342900" indent="-342900">
              <a:buFont typeface="Arial" panose="020B0604020202020204" pitchFamily="34" charset="0"/>
              <a:buChar char="•"/>
            </a:pPr>
            <a:r>
              <a:rPr lang="en-GB" sz="1600" b="1" dirty="0"/>
              <a:t>NAUSICAA - Immersive room about global warming: </a:t>
            </a:r>
            <a:r>
              <a:rPr lang="en-GB" sz="1600" dirty="0">
                <a:hlinkClick r:id="rId6"/>
              </a:rPr>
              <a:t>https://www.youtube.com/watch?v=rfq3aCInelU&amp;t=11s</a:t>
            </a:r>
            <a:r>
              <a:rPr lang="en-GB" sz="1600" dirty="0"/>
              <a:t> </a:t>
            </a:r>
          </a:p>
          <a:p>
            <a:pPr marL="342900" indent="-342900">
              <a:buFont typeface="Arial" panose="020B0604020202020204" pitchFamily="34" charset="0"/>
              <a:buChar char="•"/>
            </a:pPr>
            <a:r>
              <a:rPr lang="en-GB" sz="1600" b="1" dirty="0"/>
              <a:t>The starry night Stereo VR experience: </a:t>
            </a:r>
            <a:r>
              <a:rPr lang="en-GB" sz="1600" dirty="0">
                <a:hlinkClick r:id="rId7"/>
              </a:rPr>
              <a:t>https://www.youtube.com/watch?v=G7Dt9ziemYA</a:t>
            </a:r>
            <a:r>
              <a:rPr lang="en-GB" sz="1600" dirty="0"/>
              <a:t> </a:t>
            </a:r>
          </a:p>
          <a:p>
            <a:pPr marL="342900" indent="-342900">
              <a:buFont typeface="Arial" panose="020B0604020202020204" pitchFamily="34" charset="0"/>
              <a:buChar char="•"/>
            </a:pPr>
            <a:r>
              <a:rPr lang="en-GB" sz="1600" b="1" dirty="0"/>
              <a:t>Barry C Smith: “We Have Far More Than Five Senses“: </a:t>
            </a:r>
            <a:r>
              <a:rPr lang="en-GB" sz="1600" dirty="0">
                <a:hlinkClick r:id="rId8"/>
              </a:rPr>
              <a:t>https://www.youtube.com/watch?v=zWdfpwCghIw</a:t>
            </a:r>
            <a:r>
              <a:rPr lang="en-GB" sz="1600" dirty="0"/>
              <a:t> </a:t>
            </a:r>
          </a:p>
          <a:p>
            <a:pPr marL="342900" indent="-342900">
              <a:buFont typeface="Arial" panose="020B0604020202020204" pitchFamily="34" charset="0"/>
              <a:buChar char="•"/>
            </a:pPr>
            <a:r>
              <a:rPr lang="en-GB" sz="1600" b="1" dirty="0"/>
              <a:t>The differences between AR, VR &amp; MR: </a:t>
            </a:r>
            <a:r>
              <a:rPr lang="en-GB" sz="1600" dirty="0">
                <a:hlinkClick r:id="rId9"/>
              </a:rPr>
              <a:t>https://www.youtube.com/watch?v=IFgGzOpjlUM</a:t>
            </a:r>
            <a:r>
              <a:rPr lang="en-GB" sz="1600" dirty="0"/>
              <a:t> </a:t>
            </a:r>
          </a:p>
          <a:p>
            <a:pPr marL="342900" indent="-342900">
              <a:buFont typeface="Arial" panose="020B0604020202020204" pitchFamily="34" charset="0"/>
              <a:buChar char="•"/>
            </a:pPr>
            <a:r>
              <a:rPr lang="en-GB" sz="1600" b="1" dirty="0"/>
              <a:t>Chinese museums roll out VR, AR exhibitions: </a:t>
            </a:r>
            <a:r>
              <a:rPr lang="en-GB" sz="1600" dirty="0">
                <a:hlinkClick r:id="rId10"/>
              </a:rPr>
              <a:t>https://www.youtube.com/watch?v=-l_bsuTv0P8</a:t>
            </a:r>
            <a:endParaRPr lang="en-GB" sz="1600" dirty="0"/>
          </a:p>
          <a:p>
            <a:pPr marL="342900" indent="-342900">
              <a:buFont typeface="Arial" panose="020B0604020202020204" pitchFamily="34" charset="0"/>
              <a:buChar char="•"/>
            </a:pPr>
            <a:r>
              <a:rPr lang="en-GB" sz="1600" b="1" dirty="0"/>
              <a:t>What is a Web App? Web App vs. Native App: </a:t>
            </a:r>
            <a:r>
              <a:rPr lang="en-GB" sz="1600" dirty="0">
                <a:hlinkClick r:id="rId11"/>
              </a:rPr>
              <a:t>https://www.youtube.com/watch?v=qt6gSW-uYKI</a:t>
            </a:r>
            <a:r>
              <a:rPr lang="en-GB" sz="1600" dirty="0"/>
              <a:t> </a:t>
            </a:r>
          </a:p>
          <a:p>
            <a:pPr marL="342900" indent="-342900">
              <a:buFont typeface="Arial" panose="020B0604020202020204" pitchFamily="34" charset="0"/>
              <a:buChar char="•"/>
            </a:pPr>
            <a:r>
              <a:rPr lang="en-GB" sz="1600" b="1" dirty="0"/>
              <a:t>Google Cultural Institute - Mobile Apps Demo: </a:t>
            </a:r>
            <a:r>
              <a:rPr lang="en-GB" sz="1600" dirty="0">
                <a:hlinkClick r:id="rId12"/>
              </a:rPr>
              <a:t>https://www.youtube.com/watch?v=hyOngqriHQI&amp;t=2s</a:t>
            </a:r>
            <a:r>
              <a:rPr lang="en-GB" sz="1600" dirty="0"/>
              <a:t>  </a:t>
            </a:r>
          </a:p>
          <a:p>
            <a:pPr marL="342900" indent="-342900">
              <a:buFont typeface="Arial" panose="020B0604020202020204" pitchFamily="34" charset="0"/>
              <a:buChar char="•"/>
            </a:pPr>
            <a:r>
              <a:rPr lang="en-GB" sz="1600" b="1" dirty="0"/>
              <a:t>What is AR?: </a:t>
            </a:r>
            <a:r>
              <a:rPr lang="en-GB" sz="1600" dirty="0">
                <a:hlinkClick r:id="rId13"/>
              </a:rPr>
              <a:t>https://www.youtube.com/watch?v=1j9BY1tBmv8</a:t>
            </a:r>
            <a:r>
              <a:rPr lang="en-GB" sz="1600" dirty="0"/>
              <a:t> </a:t>
            </a:r>
          </a:p>
          <a:p>
            <a:pPr marL="342900" indent="-342900">
              <a:buFont typeface="Arial" panose="020B0604020202020204" pitchFamily="34" charset="0"/>
              <a:buChar char="•"/>
            </a:pPr>
            <a:r>
              <a:rPr lang="en-GB" sz="1600" b="1" dirty="0"/>
              <a:t>Mobile Augmented Reality: Web vs App: </a:t>
            </a:r>
            <a:r>
              <a:rPr lang="en-GB" sz="1600" dirty="0">
                <a:hlinkClick r:id="rId14"/>
              </a:rPr>
              <a:t>https://www.youtube.com/watch?v=OgmUjDMpphc</a:t>
            </a:r>
            <a:r>
              <a:rPr lang="en-GB" sz="1600" dirty="0"/>
              <a:t> </a:t>
            </a:r>
          </a:p>
          <a:p>
            <a:pPr marL="342900" indent="-342900">
              <a:buFont typeface="Arial" panose="020B0604020202020204" pitchFamily="34" charset="0"/>
              <a:buChar char="•"/>
            </a:pPr>
            <a:r>
              <a:rPr lang="en-GB" sz="1600" b="1" dirty="0"/>
              <a:t>Augmented Reality for Tourism, </a:t>
            </a:r>
            <a:r>
              <a:rPr lang="en-GB" sz="1600" b="1" dirty="0" err="1"/>
              <a:t>Titianic</a:t>
            </a:r>
            <a:r>
              <a:rPr lang="en-GB" sz="1600" b="1" dirty="0"/>
              <a:t>: </a:t>
            </a:r>
            <a:r>
              <a:rPr lang="en-GB" sz="1600" dirty="0">
                <a:hlinkClick r:id="rId15"/>
              </a:rPr>
              <a:t>https://creativeindustriesclusters.com/ar360-augmented-reality-for-tourism/</a:t>
            </a:r>
            <a:r>
              <a:rPr lang="en-GB" sz="1600" dirty="0"/>
              <a:t>  </a:t>
            </a:r>
          </a:p>
          <a:p>
            <a:pPr marL="342900" indent="-342900">
              <a:buFont typeface="Arial" panose="020B0604020202020204" pitchFamily="34" charset="0"/>
              <a:buChar char="•"/>
            </a:pPr>
            <a:r>
              <a:rPr lang="en-GB" sz="1600" b="1" dirty="0"/>
              <a:t>Augmented Reality (AR) Applications for Museums: </a:t>
            </a:r>
            <a:r>
              <a:rPr lang="en-GB" sz="1600" dirty="0">
                <a:hlinkClick r:id="rId16"/>
              </a:rPr>
              <a:t>https://www.youtube.com/watch?v=hDRVLYsCgxA</a:t>
            </a:r>
            <a:r>
              <a:rPr lang="en-GB" sz="1600" dirty="0"/>
              <a:t> </a:t>
            </a:r>
          </a:p>
          <a:p>
            <a:pPr marL="342900" indent="-342900">
              <a:buFont typeface="Arial" panose="020B0604020202020204" pitchFamily="34" charset="0"/>
              <a:buChar char="•"/>
            </a:pPr>
            <a:r>
              <a:rPr lang="en-GB" sz="1600" b="1" dirty="0"/>
              <a:t>Exploring Cultural Heritage in Augmented Reality with </a:t>
            </a:r>
            <a:r>
              <a:rPr lang="en-GB" sz="1600" b="1" dirty="0" err="1"/>
              <a:t>GoFind</a:t>
            </a:r>
            <a:r>
              <a:rPr lang="en-GB" sz="1600" b="1" dirty="0"/>
              <a:t>!: </a:t>
            </a:r>
            <a:r>
              <a:rPr lang="en-GB" sz="1600" dirty="0">
                <a:hlinkClick r:id="rId17"/>
              </a:rPr>
              <a:t>https://www.youtube.com/watch?v=W14e8SRZGkA</a:t>
            </a:r>
            <a:r>
              <a:rPr lang="en-GB" sz="1600" dirty="0"/>
              <a:t> </a:t>
            </a:r>
          </a:p>
          <a:p>
            <a:pPr marL="342900" indent="-342900">
              <a:buFont typeface="Arial" panose="020B0604020202020204" pitchFamily="34" charset="0"/>
              <a:buChar char="•"/>
            </a:pPr>
            <a:r>
              <a:rPr lang="en-GB" sz="1600" b="1" dirty="0"/>
              <a:t>What is VR?: </a:t>
            </a:r>
            <a:r>
              <a:rPr lang="en-GB" sz="1600" dirty="0">
                <a:hlinkClick r:id="rId18"/>
              </a:rPr>
              <a:t>https://www.youtube.com/watch?v=ULdt1rEgldc</a:t>
            </a:r>
            <a:r>
              <a:rPr lang="en-GB" sz="1600" dirty="0"/>
              <a:t> </a:t>
            </a:r>
          </a:p>
          <a:p>
            <a:pPr marL="342900" indent="-342900">
              <a:buFont typeface="Arial" panose="020B0604020202020204" pitchFamily="34" charset="0"/>
              <a:buChar char="•"/>
            </a:pPr>
            <a:r>
              <a:rPr lang="en-GB" sz="1600" b="1" dirty="0"/>
              <a:t>Resonant: An Immersive Game for Connecting People to Cultural Heritage: </a:t>
            </a:r>
            <a:r>
              <a:rPr lang="en-GB" sz="1600" dirty="0">
                <a:hlinkClick r:id="rId19"/>
              </a:rPr>
              <a:t>https://www.youtube.com/watch?v=Q1kXcQMasEk</a:t>
            </a:r>
            <a:r>
              <a:rPr lang="en-GB" sz="1600" dirty="0"/>
              <a:t> </a:t>
            </a:r>
          </a:p>
          <a:p>
            <a:pPr marL="342900" indent="-34290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177463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74</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Video:</a:t>
            </a:r>
          </a:p>
          <a:p>
            <a:endParaRPr lang="en-GB" sz="1600" dirty="0"/>
          </a:p>
          <a:p>
            <a:pPr marL="342900" indent="-342900">
              <a:buFont typeface="Arial" panose="020B0604020202020204" pitchFamily="34" charset="0"/>
              <a:buChar char="•"/>
            </a:pPr>
            <a:r>
              <a:rPr lang="en-GB" sz="1600" b="1" dirty="0"/>
              <a:t>VR game </a:t>
            </a:r>
            <a:r>
              <a:rPr lang="en-GB" sz="1600" b="1" dirty="0" err="1"/>
              <a:t>Thermana</a:t>
            </a:r>
            <a:r>
              <a:rPr lang="en-GB" sz="1600" b="1" dirty="0"/>
              <a:t> </a:t>
            </a:r>
            <a:r>
              <a:rPr lang="en-GB" sz="1600" b="1" dirty="0" err="1"/>
              <a:t>Laško</a:t>
            </a:r>
            <a:r>
              <a:rPr lang="en-GB" sz="1600" b="1" dirty="0"/>
              <a:t> “Change the flow of the history“: </a:t>
            </a:r>
            <a:r>
              <a:rPr lang="en-GB" sz="1600" dirty="0">
                <a:hlinkClick r:id="rId2"/>
              </a:rPr>
              <a:t>https://www.youtube.com/watch?v=RjFoX0JQkmU&amp;t=80s</a:t>
            </a:r>
            <a:r>
              <a:rPr lang="en-GB" sz="1600" dirty="0"/>
              <a:t> </a:t>
            </a:r>
          </a:p>
          <a:p>
            <a:pPr marL="342900" indent="-342900">
              <a:buFont typeface="Arial" panose="020B0604020202020204" pitchFamily="34" charset="0"/>
              <a:buChar char="•"/>
            </a:pPr>
            <a:r>
              <a:rPr lang="en-GB" sz="1600" b="1" dirty="0"/>
              <a:t>Hold The World | Rift: </a:t>
            </a:r>
            <a:r>
              <a:rPr lang="en-GB" sz="1600" dirty="0">
                <a:hlinkClick r:id="rId3"/>
              </a:rPr>
              <a:t>https://www.youtube.com/watch?v=nr3l98Omm-0&amp;t=47s</a:t>
            </a:r>
            <a:r>
              <a:rPr lang="en-GB" sz="1600" dirty="0"/>
              <a:t> </a:t>
            </a:r>
          </a:p>
          <a:p>
            <a:pPr marL="342900" indent="-342900">
              <a:buFont typeface="Arial" panose="020B0604020202020204" pitchFamily="34" charset="0"/>
              <a:buChar char="•"/>
            </a:pPr>
            <a:r>
              <a:rPr lang="en-GB" sz="1600" b="1" dirty="0" err="1"/>
              <a:t>Pleito</a:t>
            </a:r>
            <a:r>
              <a:rPr lang="en-GB" sz="1600" b="1" dirty="0"/>
              <a:t> VR Concept: </a:t>
            </a:r>
            <a:r>
              <a:rPr lang="en-GB" sz="1600" dirty="0">
                <a:hlinkClick r:id="rId4"/>
              </a:rPr>
              <a:t>https://www.youtube.com/watch?v=PJRHUcC0xa8&amp;t=122s</a:t>
            </a:r>
            <a:r>
              <a:rPr lang="en-GB" sz="1600" dirty="0"/>
              <a:t> </a:t>
            </a:r>
          </a:p>
          <a:p>
            <a:pPr marL="342900" indent="-342900">
              <a:buFont typeface="Arial" panose="020B0604020202020204" pitchFamily="34" charset="0"/>
              <a:buChar char="•"/>
            </a:pPr>
            <a:r>
              <a:rPr lang="en-GB" sz="1600" b="1" dirty="0"/>
              <a:t>Interactive Table with Object Recognition: </a:t>
            </a:r>
            <a:r>
              <a:rPr lang="en-GB" sz="1600" dirty="0">
                <a:hlinkClick r:id="rId5"/>
              </a:rPr>
              <a:t>https://www.youtube.com/watch?v=ELlqqgKEy8M</a:t>
            </a:r>
            <a:r>
              <a:rPr lang="en-GB" sz="1600" dirty="0"/>
              <a:t> </a:t>
            </a:r>
          </a:p>
          <a:p>
            <a:pPr marL="342900" indent="-342900">
              <a:buFont typeface="Arial" panose="020B0604020202020204" pitchFamily="34" charset="0"/>
              <a:buChar char="•"/>
            </a:pPr>
            <a:r>
              <a:rPr lang="en-GB" sz="1600" b="1" dirty="0"/>
              <a:t>Planes of Fame Air Museum Interactive Touch Table Exhibit: </a:t>
            </a:r>
            <a:r>
              <a:rPr lang="en-GB" sz="1600" dirty="0">
                <a:hlinkClick r:id="rId6"/>
              </a:rPr>
              <a:t>https://www.youtube.com/watch?v=0fU9Z6svUFA&amp;t=16s</a:t>
            </a:r>
            <a:r>
              <a:rPr lang="en-GB" sz="1600" dirty="0"/>
              <a:t> </a:t>
            </a:r>
          </a:p>
          <a:p>
            <a:pPr marL="342900" indent="-342900">
              <a:buFont typeface="Arial" panose="020B0604020202020204" pitchFamily="34" charset="0"/>
              <a:buChar char="•"/>
            </a:pPr>
            <a:r>
              <a:rPr lang="en-GB" sz="1600" b="1" dirty="0" err="1"/>
              <a:t>WildLife</a:t>
            </a:r>
            <a:r>
              <a:rPr lang="en-GB" sz="1600" b="1" dirty="0"/>
              <a:t> Interactive Exhibition 2017: </a:t>
            </a:r>
            <a:r>
              <a:rPr lang="en-GB" sz="1600" dirty="0">
                <a:hlinkClick r:id="rId7"/>
              </a:rPr>
              <a:t>https://www.youtube.com/watch?v=TdUo4yK8wj8</a:t>
            </a:r>
            <a:r>
              <a:rPr lang="en-GB" sz="1600" dirty="0"/>
              <a:t> </a:t>
            </a:r>
          </a:p>
          <a:p>
            <a:pPr marL="342900" indent="-342900">
              <a:buFont typeface="Arial" panose="020B0604020202020204" pitchFamily="34" charset="0"/>
              <a:buChar char="•"/>
            </a:pPr>
            <a:r>
              <a:rPr lang="en-GB" sz="1600" b="1" dirty="0"/>
              <a:t>ARTLENS Gallery: Create, Engage, Connect | The Cleveland Museum of Art: </a:t>
            </a:r>
            <a:r>
              <a:rPr lang="en-GB" sz="1600" dirty="0">
                <a:hlinkClick r:id="rId8"/>
              </a:rPr>
              <a:t>https://www.youtube.com/watch?v=XYRjaZl08lQ&amp;t=85s</a:t>
            </a:r>
            <a:r>
              <a:rPr lang="en-GB" sz="1600" dirty="0"/>
              <a:t> </a:t>
            </a:r>
          </a:p>
          <a:p>
            <a:pPr marL="342900" indent="-342900">
              <a:buFont typeface="Arial" panose="020B0604020202020204" pitchFamily="34" charset="0"/>
              <a:buChar char="•"/>
            </a:pPr>
            <a:r>
              <a:rPr lang="en-GB" sz="1600" b="1" dirty="0"/>
              <a:t>Cleveland Museum of Art, Gallery One (12/12/12 – 6/21/17): </a:t>
            </a:r>
            <a:r>
              <a:rPr lang="en-GB" sz="1600" dirty="0">
                <a:hlinkClick r:id="rId9"/>
              </a:rPr>
              <a:t>https://www.youtube.com/watch?v=qWJqd6lyJ-E&amp;t=55s</a:t>
            </a:r>
            <a:r>
              <a:rPr lang="en-GB" sz="1600" dirty="0"/>
              <a:t> </a:t>
            </a:r>
          </a:p>
          <a:p>
            <a:pPr marL="342900" indent="-342900">
              <a:buFont typeface="Arial" panose="020B0604020202020204" pitchFamily="34" charset="0"/>
              <a:buChar char="•"/>
            </a:pPr>
            <a:r>
              <a:rPr lang="en-GB" sz="1600" b="1" dirty="0"/>
              <a:t>10 Most Advanced Holograms that are CRAZY!: </a:t>
            </a:r>
            <a:r>
              <a:rPr lang="en-GB" sz="1600" dirty="0">
                <a:hlinkClick r:id="rId10"/>
              </a:rPr>
              <a:t>https://www.youtube.com/watch?v=f7fffZ_k9ow</a:t>
            </a:r>
            <a:r>
              <a:rPr lang="en-GB" sz="1600" dirty="0"/>
              <a:t> </a:t>
            </a:r>
          </a:p>
          <a:p>
            <a:pPr marL="342900" indent="-342900">
              <a:buFont typeface="Arial" panose="020B0604020202020204" pitchFamily="34" charset="0"/>
              <a:buChar char="•"/>
            </a:pPr>
            <a:r>
              <a:rPr lang="en-GB" sz="1600" b="1" dirty="0"/>
              <a:t>Build a 3D Hologram Projector: </a:t>
            </a:r>
            <a:r>
              <a:rPr lang="en-GB" sz="1600" dirty="0">
                <a:hlinkClick r:id="rId11"/>
              </a:rPr>
              <a:t>https://www.youtube.com/watch?v=z9OEpAsosFw</a:t>
            </a:r>
            <a:r>
              <a:rPr lang="en-GB" sz="1600" dirty="0"/>
              <a:t> </a:t>
            </a:r>
          </a:p>
          <a:p>
            <a:pPr marL="342900" indent="-342900">
              <a:buFont typeface="Arial" panose="020B0604020202020204" pitchFamily="34" charset="0"/>
              <a:buChar char="•"/>
            </a:pPr>
            <a:r>
              <a:rPr lang="en-GB" sz="1600" b="1" dirty="0"/>
              <a:t>How to Make 3D Hologram Projector with Resin (Super Clear) - Resin DIY: </a:t>
            </a:r>
            <a:r>
              <a:rPr lang="en-GB" sz="1600" dirty="0">
                <a:hlinkClick r:id="rId12"/>
              </a:rPr>
              <a:t>https://www.youtube.com/watch?v=qNceVquu02o</a:t>
            </a:r>
            <a:r>
              <a:rPr lang="en-GB" sz="1600" dirty="0"/>
              <a:t> </a:t>
            </a:r>
          </a:p>
          <a:p>
            <a:pPr marL="342900" indent="-342900">
              <a:buFont typeface="Arial" panose="020B0604020202020204" pitchFamily="34" charset="0"/>
              <a:buChar char="•"/>
            </a:pPr>
            <a:r>
              <a:rPr lang="en-GB" sz="1600" b="1" dirty="0"/>
              <a:t>Castle </a:t>
            </a:r>
            <a:r>
              <a:rPr lang="en-GB" sz="1600" b="1" dirty="0" err="1"/>
              <a:t>Rajhenburg</a:t>
            </a:r>
            <a:r>
              <a:rPr lang="en-GB" sz="1600" b="1" dirty="0"/>
              <a:t> - 3D model: </a:t>
            </a:r>
            <a:r>
              <a:rPr lang="en-GB" sz="1600" dirty="0">
                <a:hlinkClick r:id="rId13"/>
              </a:rPr>
              <a:t>https://www.youtube.com/watch?v=Y3LiqDvXcwE&amp;t=64s</a:t>
            </a:r>
            <a:r>
              <a:rPr lang="en-GB" sz="1600" dirty="0"/>
              <a:t>  </a:t>
            </a:r>
          </a:p>
          <a:p>
            <a:pPr marL="342900" indent="-342900">
              <a:buFont typeface="Arial" panose="020B0604020202020204" pitchFamily="34" charset="0"/>
              <a:buChar char="•"/>
            </a:pPr>
            <a:r>
              <a:rPr lang="en-GB" sz="1600" b="1" dirty="0"/>
              <a:t>German Circus With Hologram Technology 2019: </a:t>
            </a:r>
            <a:r>
              <a:rPr lang="en-GB" sz="1600" dirty="0">
                <a:hlinkClick r:id="rId14"/>
              </a:rPr>
              <a:t>https://www.youtube.com/watch?v=bR_By2jEEcw</a:t>
            </a:r>
            <a:r>
              <a:rPr lang="en-GB" sz="1600" dirty="0"/>
              <a:t> </a:t>
            </a:r>
          </a:p>
          <a:p>
            <a:pPr marL="342900" indent="-342900">
              <a:buFont typeface="Arial" panose="020B0604020202020204" pitchFamily="34" charset="0"/>
              <a:buChar char="•"/>
            </a:pPr>
            <a:r>
              <a:rPr lang="en-GB" sz="1600" b="1" dirty="0"/>
              <a:t>Da Vinci Museum Rome 3D Hologram: </a:t>
            </a:r>
            <a:r>
              <a:rPr lang="en-GB" sz="1600" dirty="0">
                <a:hlinkClick r:id="rId15"/>
              </a:rPr>
              <a:t>https://www.youtube.com/watch?v=BVym6-BJ78c</a:t>
            </a:r>
            <a:r>
              <a:rPr lang="en-GB" sz="1600" dirty="0"/>
              <a:t> </a:t>
            </a:r>
          </a:p>
          <a:p>
            <a:pPr marL="342900" indent="-342900">
              <a:buFont typeface="Arial" panose="020B0604020202020204" pitchFamily="34" charset="0"/>
              <a:buChar char="•"/>
            </a:pPr>
            <a:r>
              <a:rPr lang="en-GB" sz="1600" b="1" dirty="0"/>
              <a:t>REAL holograms are finally here! (And they look very cool): </a:t>
            </a:r>
            <a:r>
              <a:rPr lang="en-GB" sz="1600" dirty="0">
                <a:hlinkClick r:id="rId16"/>
              </a:rPr>
              <a:t>https://www.youtube.com/watch?v=7oGtgbsmmg8&amp;t=103s</a:t>
            </a:r>
            <a:r>
              <a:rPr lang="en-GB" sz="1600" dirty="0"/>
              <a:t> </a:t>
            </a:r>
          </a:p>
          <a:p>
            <a:pPr marL="342900" indent="-342900">
              <a:buFont typeface="Arial" panose="020B0604020202020204" pitchFamily="34" charset="0"/>
              <a:buChar char="•"/>
            </a:pPr>
            <a:r>
              <a:rPr lang="en-GB" sz="1600" b="1" dirty="0"/>
              <a:t>Van Gogh, Atelier des </a:t>
            </a:r>
            <a:r>
              <a:rPr lang="en-GB" sz="1600" b="1" dirty="0" err="1"/>
              <a:t>Lumières</a:t>
            </a:r>
            <a:r>
              <a:rPr lang="en-GB" sz="1600" b="1" dirty="0"/>
              <a:t>, PARIS: </a:t>
            </a:r>
            <a:r>
              <a:rPr lang="en-GB" sz="1600" dirty="0">
                <a:hlinkClick r:id="rId17"/>
              </a:rPr>
              <a:t>https://www.youtube.com/watch?v=lNXzwzyo9xE</a:t>
            </a:r>
            <a:r>
              <a:rPr lang="en-GB" sz="1600" dirty="0"/>
              <a:t> </a:t>
            </a:r>
          </a:p>
          <a:p>
            <a:pPr marL="342900" indent="-342900">
              <a:buFont typeface="Arial" panose="020B0604020202020204" pitchFamily="34" charset="0"/>
              <a:buChar char="•"/>
            </a:pPr>
            <a:r>
              <a:rPr lang="en-GB" sz="1600" b="1" dirty="0"/>
              <a:t>Da Vinci Experience Multimedia Room: </a:t>
            </a:r>
            <a:r>
              <a:rPr lang="en-GB" sz="1600" dirty="0">
                <a:hlinkClick r:id="rId18"/>
              </a:rPr>
              <a:t>https://www.youtube.com/watch?v=-UjF0QhiOMM</a:t>
            </a:r>
            <a:r>
              <a:rPr lang="en-GB" sz="1600" dirty="0"/>
              <a:t> </a:t>
            </a:r>
          </a:p>
          <a:p>
            <a:pPr marL="342900" indent="-342900">
              <a:buFont typeface="Arial" panose="020B0604020202020204" pitchFamily="34" charset="0"/>
              <a:buChar char="•"/>
            </a:pPr>
            <a:r>
              <a:rPr lang="en-GB" sz="1600" b="1" dirty="0"/>
              <a:t>How to create immersive storytelling experiences - Gamification in Tourism Case Study: </a:t>
            </a:r>
            <a:r>
              <a:rPr lang="en-GB" sz="1600" dirty="0">
                <a:hlinkClick r:id="rId19"/>
              </a:rPr>
              <a:t>https://www.youtube.com/watch?v=CwLkqILkuSo</a:t>
            </a:r>
            <a:r>
              <a:rPr lang="en-GB" sz="1600" dirty="0"/>
              <a:t> </a:t>
            </a:r>
          </a:p>
        </p:txBody>
      </p:sp>
    </p:spTree>
    <p:extLst>
      <p:ext uri="{BB962C8B-B14F-4D97-AF65-F5344CB8AC3E}">
        <p14:creationId xmlns:p14="http://schemas.microsoft.com/office/powerpoint/2010/main" val="258459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75</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6" y="35276"/>
            <a:ext cx="11260668" cy="631527"/>
          </a:xfrm>
        </p:spPr>
        <p:txBody>
          <a:bodyPr>
            <a:normAutofit/>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Video:</a:t>
            </a:r>
          </a:p>
          <a:p>
            <a:endParaRPr lang="en-GB" sz="1600" b="1" dirty="0"/>
          </a:p>
          <a:p>
            <a:pPr marL="285750" indent="-285750">
              <a:buFont typeface="Arial" panose="020B0604020202020204" pitchFamily="34" charset="0"/>
              <a:buChar char="•"/>
            </a:pPr>
            <a:r>
              <a:rPr lang="en-GB" sz="1600" b="1" dirty="0"/>
              <a:t> Getting to “Wow!” | John Nottingham | </a:t>
            </a:r>
            <a:r>
              <a:rPr lang="en-GB" sz="1600" b="1" dirty="0" err="1"/>
              <a:t>TEDxAsburyPark</a:t>
            </a:r>
            <a:r>
              <a:rPr lang="en-GB" sz="1600" b="1" dirty="0"/>
              <a:t>: </a:t>
            </a:r>
            <a:r>
              <a:rPr lang="en-GB" sz="1600" dirty="0">
                <a:hlinkClick r:id="rId2"/>
              </a:rPr>
              <a:t>https://www.youtube.com/watch?v=jupM4Nc0Y_k</a:t>
            </a:r>
            <a:r>
              <a:rPr lang="en-GB" sz="1600" dirty="0"/>
              <a:t> </a:t>
            </a:r>
          </a:p>
          <a:p>
            <a:pPr marL="342900" indent="-342900">
              <a:buFont typeface="Arial" panose="020B0604020202020204" pitchFamily="34" charset="0"/>
              <a:buChar char="•"/>
            </a:pPr>
            <a:r>
              <a:rPr lang="en-GB" sz="1600" b="1" dirty="0"/>
              <a:t>5 best storytelling Ted Talks: </a:t>
            </a:r>
            <a:r>
              <a:rPr lang="en-GB" sz="1600" dirty="0">
                <a:hlinkClick r:id="rId3"/>
              </a:rPr>
              <a:t>https://allgoodtales.com/5-best-storytelling-ted-talks/</a:t>
            </a:r>
            <a:r>
              <a:rPr lang="en-GB" sz="1600" dirty="0"/>
              <a:t> </a:t>
            </a:r>
            <a:endParaRPr lang="sl-SI" sz="1600" dirty="0"/>
          </a:p>
          <a:p>
            <a:pPr marL="285750" indent="-285750">
              <a:buFont typeface="Arial" panose="020B0604020202020204" pitchFamily="34" charset="0"/>
              <a:buChar char="•"/>
            </a:pPr>
            <a:r>
              <a:rPr lang="sl-SI" sz="1600" b="1" dirty="0"/>
              <a:t> </a:t>
            </a:r>
            <a:r>
              <a:rPr lang="en-GB" sz="1600" b="1" dirty="0"/>
              <a:t>How to Make 360° Video (VR) : Basic Workflow Explained</a:t>
            </a:r>
            <a:r>
              <a:rPr lang="sl-SI" sz="1600" b="1" dirty="0"/>
              <a:t>:  </a:t>
            </a:r>
            <a:r>
              <a:rPr lang="sl-SI" sz="1600" dirty="0">
                <a:hlinkClick r:id="rId4"/>
              </a:rPr>
              <a:t>https://www.youtube.com/watch?v=84a8dsQSGB4</a:t>
            </a:r>
            <a:r>
              <a:rPr lang="sl-SI" sz="1600" dirty="0"/>
              <a:t> </a:t>
            </a:r>
          </a:p>
          <a:p>
            <a:pPr marL="285750" indent="-285750">
              <a:buFont typeface="Arial" panose="020B0604020202020204" pitchFamily="34" charset="0"/>
              <a:buChar char="•"/>
            </a:pPr>
            <a:r>
              <a:rPr lang="sl-SI" sz="1600" dirty="0"/>
              <a:t> </a:t>
            </a:r>
            <a:r>
              <a:rPr lang="en-GB" sz="1600" b="1" dirty="0"/>
              <a:t>e-</a:t>
            </a:r>
            <a:r>
              <a:rPr lang="en-GB" sz="1600" b="1" dirty="0" err="1"/>
              <a:t>Gradovi</a:t>
            </a:r>
            <a:r>
              <a:rPr lang="en-GB" sz="1600" b="1" dirty="0"/>
              <a:t> </a:t>
            </a:r>
            <a:r>
              <a:rPr lang="en-GB" sz="1600" b="1" dirty="0" err="1"/>
              <a:t>Posavja</a:t>
            </a:r>
            <a:r>
              <a:rPr lang="en-GB" sz="1600" b="1" dirty="0"/>
              <a:t> – trailer</a:t>
            </a:r>
            <a:r>
              <a:rPr lang="sl-SI" sz="1600" b="1" dirty="0"/>
              <a:t> video:</a:t>
            </a:r>
            <a:r>
              <a:rPr lang="sl-SI" sz="1200" b="1" dirty="0"/>
              <a:t> </a:t>
            </a:r>
            <a:r>
              <a:rPr lang="sl-SI" sz="1600" dirty="0">
                <a:hlinkClick r:id="rId5"/>
              </a:rPr>
              <a:t>https://www.youtube.com/watch?v=KNC-Ohlmt3U</a:t>
            </a:r>
            <a:r>
              <a:rPr lang="sl-SI" sz="1600" dirty="0"/>
              <a:t> </a:t>
            </a:r>
            <a:endParaRPr lang="en-GB" sz="1600" dirty="0"/>
          </a:p>
          <a:p>
            <a:pPr marL="342900" indent="-342900">
              <a:buFont typeface="Arial" panose="020B0604020202020204" pitchFamily="34" charset="0"/>
              <a:buChar char="•"/>
            </a:pPr>
            <a:r>
              <a:rPr lang="en-GB" sz="1600" b="1" dirty="0" err="1"/>
              <a:t>teamLab</a:t>
            </a:r>
            <a:r>
              <a:rPr lang="en-GB" sz="1600" b="1" dirty="0"/>
              <a:t> Borderless Shanghai, Digest Movie: </a:t>
            </a:r>
            <a:r>
              <a:rPr lang="en-GB" sz="1600" dirty="0">
                <a:hlinkClick r:id="rId6"/>
              </a:rPr>
              <a:t>https://www.youtube.com/watch?v=jRjLBK9-ZZ0</a:t>
            </a:r>
            <a:r>
              <a:rPr lang="en-GB" sz="1600" dirty="0"/>
              <a:t> </a:t>
            </a:r>
          </a:p>
          <a:p>
            <a:endParaRPr lang="en-GB" sz="1600" b="1" dirty="0"/>
          </a:p>
          <a:p>
            <a:r>
              <a:rPr lang="en-GB" dirty="0"/>
              <a:t>⤤ Audio:</a:t>
            </a:r>
          </a:p>
          <a:p>
            <a:endParaRPr lang="en-GB" sz="1600" dirty="0"/>
          </a:p>
          <a:p>
            <a:pPr marL="285750" indent="-285750">
              <a:buFont typeface="Arial" panose="020B0604020202020204" pitchFamily="34" charset="0"/>
              <a:buChar char="•"/>
            </a:pPr>
            <a:r>
              <a:rPr lang="en-GB" sz="1600" b="1" dirty="0"/>
              <a:t>TE MET, To See the King (audio): </a:t>
            </a:r>
            <a:r>
              <a:rPr lang="en-GB" sz="1600" dirty="0">
                <a:hlinkClick r:id="rId7"/>
              </a:rPr>
              <a:t>https://soundcloud.com/metmuseum/505-the-king?utm_source=clipboard&amp;utm_campaign=wtshare&amp;utm_medium=widget&amp;utm_content=https%253A%252F%252Fsoundcloud.com%252Fmetmuseum%252F505-the-king</a:t>
            </a:r>
            <a:endParaRPr lang="en-GB" sz="1600" dirty="0"/>
          </a:p>
          <a:p>
            <a:pPr marL="285750" indent="-285750">
              <a:buFont typeface="Arial" panose="020B0604020202020204" pitchFamily="34" charset="0"/>
              <a:buChar char="•"/>
            </a:pPr>
            <a:r>
              <a:rPr lang="en-GB" sz="1600" b="1" dirty="0"/>
              <a:t>Inside the Circle of Fire: A Sheffield Sound Map by Chris Watson (2020 stereo version): </a:t>
            </a:r>
            <a:r>
              <a:rPr lang="en-GB" sz="1600" dirty="0">
                <a:hlinkClick r:id="rId8"/>
              </a:rPr>
              <a:t>https://www.youtube.com/watch?v=5hfoEDTn_fQ&amp;t=434s</a:t>
            </a:r>
            <a:r>
              <a:rPr lang="en-GB" sz="1600" dirty="0"/>
              <a:t> </a:t>
            </a:r>
          </a:p>
          <a:p>
            <a:endParaRPr lang="sl-SI" dirty="0"/>
          </a:p>
          <a:p>
            <a:r>
              <a:rPr lang="en-GB" dirty="0"/>
              <a:t>Canvas examples:</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User </a:t>
            </a:r>
            <a:r>
              <a:rPr lang="en-GB" sz="1600" b="1" dirty="0" err="1">
                <a:solidFill>
                  <a:schemeClr val="bg1">
                    <a:lumMod val="50000"/>
                  </a:schemeClr>
                </a:solidFill>
              </a:rPr>
              <a:t>Centered</a:t>
            </a:r>
            <a:r>
              <a:rPr lang="en-GB" sz="1600" b="1" dirty="0">
                <a:solidFill>
                  <a:schemeClr val="bg1">
                    <a:lumMod val="50000"/>
                  </a:schemeClr>
                </a:solidFill>
              </a:rPr>
              <a:t> Design Canvas, accessible at: </a:t>
            </a:r>
            <a:r>
              <a:rPr lang="en-GB" sz="1600" dirty="0">
                <a:solidFill>
                  <a:srgbClr val="0070C0"/>
                </a:solidFill>
                <a:hlinkClick r:id="rId9">
                  <a:extLst>
                    <a:ext uri="{A12FA001-AC4F-418D-AE19-62706E023703}">
                      <ahyp:hlinkClr xmlns:ahyp="http://schemas.microsoft.com/office/drawing/2018/hyperlinkcolor" val="tx"/>
                    </a:ext>
                  </a:extLst>
                </a:hlinkClick>
              </a:rPr>
              <a:t>https://cutt.ly/jnTvcjG</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Unique Selling Proposition Canvas, accessible at: </a:t>
            </a:r>
            <a:r>
              <a:rPr lang="en-GB" sz="1600" dirty="0">
                <a:solidFill>
                  <a:srgbClr val="0070C0"/>
                </a:solidFill>
                <a:hlinkClick r:id="rId10">
                  <a:extLst>
                    <a:ext uri="{A12FA001-AC4F-418D-AE19-62706E023703}">
                      <ahyp:hlinkClr xmlns:ahyp="http://schemas.microsoft.com/office/drawing/2018/hyperlinkcolor" val="tx"/>
                    </a:ext>
                  </a:extLst>
                </a:hlinkClick>
              </a:rPr>
              <a:t>https://cutt.ly/DnTvKTb</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Persona Canvas, accessible at: </a:t>
            </a:r>
            <a:r>
              <a:rPr lang="en-GB" sz="1600" dirty="0">
                <a:solidFill>
                  <a:srgbClr val="0070C0"/>
                </a:solidFill>
                <a:hlinkClick r:id="rId11">
                  <a:extLst>
                    <a:ext uri="{A12FA001-AC4F-418D-AE19-62706E023703}">
                      <ahyp:hlinkClr xmlns:ahyp="http://schemas.microsoft.com/office/drawing/2018/hyperlinkcolor" val="tx"/>
                    </a:ext>
                  </a:extLst>
                </a:hlinkClick>
              </a:rPr>
              <a:t>https://cutt.ly/2nTbpgn</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Storytelling Canvas, accessible at: </a:t>
            </a:r>
            <a:r>
              <a:rPr lang="en-GB" sz="1600" dirty="0">
                <a:solidFill>
                  <a:srgbClr val="0070C0"/>
                </a:solidFill>
                <a:hlinkClick r:id="rId12">
                  <a:extLst>
                    <a:ext uri="{A12FA001-AC4F-418D-AE19-62706E023703}">
                      <ahyp:hlinkClr xmlns:ahyp="http://schemas.microsoft.com/office/drawing/2018/hyperlinkcolor" val="tx"/>
                    </a:ext>
                  </a:extLst>
                </a:hlinkClick>
              </a:rPr>
              <a:t>https://cutt.ly/BnTbfPZ</a:t>
            </a:r>
            <a:r>
              <a:rPr lang="en-GB" sz="1600" dirty="0">
                <a:solidFill>
                  <a:srgbClr val="0070C0"/>
                </a:solidFill>
              </a:rPr>
              <a:t>  </a:t>
            </a:r>
          </a:p>
          <a:p>
            <a:endParaRPr lang="en-GB" sz="1600" b="1" dirty="0"/>
          </a:p>
          <a:p>
            <a:pPr marL="342900" indent="-342900">
              <a:buFont typeface="Arial" panose="020B0604020202020204" pitchFamily="34" charset="0"/>
              <a:buChar char="•"/>
            </a:pPr>
            <a:endParaRPr lang="en-GB" sz="1600" dirty="0"/>
          </a:p>
        </p:txBody>
      </p:sp>
    </p:spTree>
    <p:extLst>
      <p:ext uri="{BB962C8B-B14F-4D97-AF65-F5344CB8AC3E}">
        <p14:creationId xmlns:p14="http://schemas.microsoft.com/office/powerpoint/2010/main" val="99515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en-GB" sz="270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en-GB" smtClean="0"/>
              <a:pPr/>
              <a:t>8</a:t>
            </a:fld>
            <a:endParaRPr lang="en-GB"/>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1133475" y="1547180"/>
            <a:ext cx="9925050" cy="4871366"/>
          </a:xfrm>
        </p:spPr>
        <p:txBody>
          <a:bodyPr/>
          <a:lstStyle/>
          <a:p>
            <a:pPr algn="just">
              <a:lnSpc>
                <a:spcPct val="115000"/>
              </a:lnSpc>
              <a:buClr>
                <a:srgbClr val="7F7F7F"/>
              </a:buClr>
              <a:buSzPts val="1200"/>
            </a:pPr>
            <a:r>
              <a:rPr lang="en-GB" b="1" dirty="0">
                <a:solidFill>
                  <a:srgbClr val="7F7F7F"/>
                </a:solidFill>
              </a:rPr>
              <a:t>The more senses an experience involves</a:t>
            </a:r>
            <a:r>
              <a:rPr lang="en-GB" b="0" dirty="0">
                <a:solidFill>
                  <a:srgbClr val="7F7F7F"/>
                </a:solidFill>
              </a:rPr>
              <a:t> </a:t>
            </a:r>
            <a:r>
              <a:rPr lang="en-GB" b="1" dirty="0">
                <a:solidFill>
                  <a:srgbClr val="7F7F7F"/>
                </a:solidFill>
              </a:rPr>
              <a:t>and the more realistic a representation they transmit, the more realistic your immersive experience will be</a:t>
            </a:r>
            <a:r>
              <a:rPr lang="en-GB" b="0" dirty="0">
                <a:solidFill>
                  <a:srgbClr val="7F7F7F"/>
                </a:solidFill>
              </a:rPr>
              <a:t>. </a:t>
            </a:r>
          </a:p>
          <a:p>
            <a:pPr marL="0" lvl="0" indent="0" algn="just" rtl="0">
              <a:lnSpc>
                <a:spcPct val="115000"/>
              </a:lnSpc>
              <a:spcBef>
                <a:spcPts val="0"/>
              </a:spcBef>
              <a:spcAft>
                <a:spcPts val="0"/>
              </a:spcAft>
              <a:buClr>
                <a:srgbClr val="7F7F7F"/>
              </a:buClr>
              <a:buSzPts val="1200"/>
              <a:buNone/>
            </a:pPr>
            <a:endParaRPr lang="en-GB" b="0" dirty="0">
              <a:solidFill>
                <a:srgbClr val="7F7F7F"/>
              </a:solidFill>
            </a:endParaRPr>
          </a:p>
          <a:p>
            <a:pPr marL="0" lvl="0" indent="0" algn="just" rtl="0">
              <a:lnSpc>
                <a:spcPct val="115000"/>
              </a:lnSpc>
              <a:spcBef>
                <a:spcPts val="0"/>
              </a:spcBef>
              <a:spcAft>
                <a:spcPts val="0"/>
              </a:spcAft>
              <a:buClr>
                <a:srgbClr val="7F7F7F"/>
              </a:buClr>
              <a:buSzPts val="1200"/>
              <a:buNone/>
            </a:pPr>
            <a:r>
              <a:rPr lang="en-GB" b="0" dirty="0">
                <a:solidFill>
                  <a:schemeClr val="bg1">
                    <a:lumMod val="50000"/>
                  </a:schemeClr>
                </a:solidFill>
              </a:rPr>
              <a:t>Immersive Tourism Experiences </a:t>
            </a:r>
            <a:r>
              <a:rPr lang="en-GB" dirty="0">
                <a:solidFill>
                  <a:schemeClr val="bg1">
                    <a:lumMod val="50000"/>
                  </a:schemeClr>
                </a:solidFill>
              </a:rPr>
              <a:t>can:</a:t>
            </a:r>
          </a:p>
          <a:p>
            <a:pPr marL="0" lvl="0" indent="0" algn="just" rtl="0">
              <a:lnSpc>
                <a:spcPct val="115000"/>
              </a:lnSpc>
              <a:spcBef>
                <a:spcPts val="0"/>
              </a:spcBef>
              <a:spcAft>
                <a:spcPts val="0"/>
              </a:spcAft>
              <a:buClr>
                <a:srgbClr val="7F7F7F"/>
              </a:buClr>
              <a:buSzPts val="1200"/>
              <a:buNone/>
            </a:pPr>
            <a:endParaRPr lang="en-GB" sz="1200" b="0" dirty="0">
              <a:solidFill>
                <a:schemeClr val="bg1">
                  <a:lumMod val="50000"/>
                </a:schemeClr>
              </a:solidFill>
            </a:endParaRPr>
          </a:p>
          <a:p>
            <a:pPr marL="342900" indent="-342900" algn="just">
              <a:lnSpc>
                <a:spcPct val="115000"/>
              </a:lnSpc>
              <a:buClr>
                <a:srgbClr val="E43794"/>
              </a:buClr>
              <a:buSzPct val="100000"/>
              <a:buFont typeface="Arial" panose="020B0604020202020204" pitchFamily="34" charset="0"/>
              <a:buChar char="•"/>
            </a:pPr>
            <a:r>
              <a:rPr lang="en-GB" b="1" dirty="0">
                <a:solidFill>
                  <a:schemeClr val="bg1">
                    <a:lumMod val="50000"/>
                  </a:schemeClr>
                </a:solidFill>
              </a:rPr>
              <a:t>imitate </a:t>
            </a:r>
            <a:r>
              <a:rPr lang="en-GB" dirty="0">
                <a:solidFill>
                  <a:schemeClr val="bg1">
                    <a:lumMod val="50000"/>
                  </a:schemeClr>
                </a:solidFill>
              </a:rPr>
              <a:t>the world around us to engage our </a:t>
            </a:r>
            <a:r>
              <a:rPr lang="en-GB" b="0" dirty="0">
                <a:solidFill>
                  <a:schemeClr val="bg1">
                    <a:lumMod val="50000"/>
                  </a:schemeClr>
                </a:solidFill>
              </a:rPr>
              <a:t>senses - </a:t>
            </a:r>
            <a:r>
              <a:rPr lang="en-GB" b="1" dirty="0">
                <a:solidFill>
                  <a:schemeClr val="bg1">
                    <a:lumMod val="50000"/>
                  </a:schemeClr>
                </a:solidFill>
                <a:hlinkClick r:id="rId2"/>
              </a:rPr>
              <a:t>Immersed in Nature</a:t>
            </a:r>
            <a:endParaRPr lang="en-GB" dirty="0">
              <a:solidFill>
                <a:schemeClr val="bg1">
                  <a:lumMod val="50000"/>
                </a:schemeClr>
              </a:solidFill>
            </a:endParaRPr>
          </a:p>
          <a:p>
            <a:pPr lvl="0" algn="just" rtl="0">
              <a:lnSpc>
                <a:spcPct val="115000"/>
              </a:lnSpc>
              <a:spcBef>
                <a:spcPts val="0"/>
              </a:spcBef>
              <a:spcAft>
                <a:spcPts val="0"/>
              </a:spcAft>
              <a:buClr>
                <a:srgbClr val="E43794"/>
              </a:buClr>
              <a:buSzPct val="100000"/>
            </a:pPr>
            <a:endParaRPr lang="en-GB" sz="1200" dirty="0">
              <a:solidFill>
                <a:schemeClr val="bg1">
                  <a:lumMod val="50000"/>
                </a:schemeClr>
              </a:solidFill>
            </a:endParaRPr>
          </a:p>
          <a:p>
            <a:pPr marL="342900" lvl="0" indent="-342900" algn="just" rtl="0">
              <a:lnSpc>
                <a:spcPct val="115000"/>
              </a:lnSpc>
              <a:spcBef>
                <a:spcPts val="0"/>
              </a:spcBef>
              <a:spcAft>
                <a:spcPts val="0"/>
              </a:spcAft>
              <a:buClr>
                <a:srgbClr val="E43794"/>
              </a:buClr>
              <a:buSzPct val="100000"/>
              <a:buFont typeface="Arial" panose="020B0604020202020204" pitchFamily="34" charset="0"/>
              <a:buChar char="•"/>
            </a:pPr>
            <a:r>
              <a:rPr lang="en-GB" b="1" dirty="0">
                <a:solidFill>
                  <a:schemeClr val="bg1">
                    <a:lumMod val="50000"/>
                  </a:schemeClr>
                </a:solidFill>
              </a:rPr>
              <a:t>exaggerate</a:t>
            </a:r>
            <a:r>
              <a:rPr lang="en-GB" dirty="0">
                <a:solidFill>
                  <a:schemeClr val="bg1">
                    <a:lumMod val="50000"/>
                  </a:schemeClr>
                </a:solidFill>
              </a:rPr>
              <a:t>,</a:t>
            </a:r>
            <a:r>
              <a:rPr lang="en-GB" b="1" dirty="0">
                <a:solidFill>
                  <a:schemeClr val="bg1">
                    <a:lumMod val="50000"/>
                  </a:schemeClr>
                </a:solidFill>
              </a:rPr>
              <a:t> </a:t>
            </a:r>
            <a:r>
              <a:rPr lang="en-GB" dirty="0">
                <a:solidFill>
                  <a:schemeClr val="bg1">
                    <a:lumMod val="50000"/>
                  </a:schemeClr>
                </a:solidFill>
              </a:rPr>
              <a:t>create worlds that do not exist (anymore/yet), amplify some aspects (senses) over others  </a:t>
            </a:r>
            <a:r>
              <a:rPr lang="en-GB" b="1" dirty="0">
                <a:solidFill>
                  <a:schemeClr val="bg1">
                    <a:lumMod val="50000"/>
                  </a:schemeClr>
                </a:solidFill>
                <a:hlinkClick r:id="rId3"/>
              </a:rPr>
              <a:t>Starry Night Stereo VR Experience</a:t>
            </a:r>
            <a:r>
              <a:rPr lang="en-GB" b="1" dirty="0">
                <a:solidFill>
                  <a:schemeClr val="bg1">
                    <a:lumMod val="50000"/>
                  </a:schemeClr>
                </a:solidFill>
              </a:rPr>
              <a:t> </a:t>
            </a:r>
            <a:r>
              <a:rPr lang="en-GB" dirty="0">
                <a:solidFill>
                  <a:schemeClr val="bg1">
                    <a:lumMod val="50000"/>
                  </a:schemeClr>
                </a:solidFill>
              </a:rPr>
              <a:t>- click and move around the video</a:t>
            </a:r>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313266" y="67649"/>
            <a:ext cx="11260668" cy="1168875"/>
          </a:xfrm>
        </p:spPr>
        <p:txBody>
          <a:bodyPr>
            <a:norm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Five (but not limited to) senses</a:t>
            </a:r>
          </a:p>
          <a:p>
            <a:pPr algn="ctr">
              <a:spcBef>
                <a:spcPts val="0"/>
              </a:spcBef>
              <a:buClr>
                <a:srgbClr val="E43794"/>
              </a:buClr>
              <a:buSzPts val="4000"/>
            </a:pPr>
            <a:endParaRPr lang="en-GB" sz="1800" b="0" dirty="0"/>
          </a:p>
          <a:p>
            <a:pPr algn="ctr">
              <a:spcBef>
                <a:spcPts val="0"/>
              </a:spcBef>
              <a:buClr>
                <a:srgbClr val="E43794"/>
              </a:buClr>
              <a:buSzPts val="4000"/>
            </a:pPr>
            <a:r>
              <a:rPr lang="en-GB" sz="2400" b="0" dirty="0"/>
              <a:t>Immersive means engaging all our senses</a:t>
            </a:r>
          </a:p>
          <a:p>
            <a:pPr marL="0" lvl="0" indent="0" algn="ctr" rtl="0">
              <a:lnSpc>
                <a:spcPct val="90000"/>
              </a:lnSpc>
              <a:spcBef>
                <a:spcPts val="0"/>
              </a:spcBef>
              <a:spcAft>
                <a:spcPts val="0"/>
              </a:spcAft>
              <a:buClr>
                <a:srgbClr val="E43794"/>
              </a:buClr>
              <a:buSzPts val="4000"/>
              <a:buNone/>
            </a:pPr>
            <a:endParaRPr lang="en-GB" dirty="0"/>
          </a:p>
        </p:txBody>
      </p:sp>
    </p:spTree>
    <p:extLst>
      <p:ext uri="{BB962C8B-B14F-4D97-AF65-F5344CB8AC3E}">
        <p14:creationId xmlns:p14="http://schemas.microsoft.com/office/powerpoint/2010/main" val="420574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9</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73435" y="67649"/>
            <a:ext cx="11260668" cy="681759"/>
          </a:xfrm>
        </p:spPr>
        <p:txBody>
          <a:bodyPr>
            <a:norm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Sound Maps</a:t>
            </a:r>
            <a:endParaRPr lang="sl-SI" sz="1800" b="0" dirty="0">
              <a:solidFill>
                <a:schemeClr val="bg1"/>
              </a:solidFill>
            </a:endParaRPr>
          </a:p>
          <a:p>
            <a:pPr marL="0" lvl="0" indent="0" algn="ctr" rtl="0">
              <a:lnSpc>
                <a:spcPct val="90000"/>
              </a:lnSpc>
              <a:spcBef>
                <a:spcPts val="0"/>
              </a:spcBef>
              <a:spcAft>
                <a:spcPts val="0"/>
              </a:spcAft>
              <a:buClr>
                <a:srgbClr val="E43794"/>
              </a:buClr>
              <a:buSzPts val="4000"/>
              <a:buNone/>
            </a:pPr>
            <a:endParaRPr lang="en-US"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7" y="1064860"/>
            <a:ext cx="11260666" cy="5495925"/>
          </a:xfrm>
        </p:spPr>
        <p:txBody>
          <a:bodyPr/>
          <a:lstStyle/>
          <a:p>
            <a:pPr algn="just">
              <a:lnSpc>
                <a:spcPct val="115000"/>
              </a:lnSpc>
              <a:buClr>
                <a:srgbClr val="7F7F7F"/>
              </a:buClr>
              <a:buSzPts val="1200"/>
            </a:pPr>
            <a:r>
              <a:rPr lang="en-GB" b="0" dirty="0">
                <a:solidFill>
                  <a:schemeClr val="bg1">
                    <a:lumMod val="50000"/>
                  </a:schemeClr>
                </a:solidFill>
              </a:rPr>
              <a:t>In this example of engaging senses</a:t>
            </a:r>
            <a:r>
              <a:rPr lang="en-GB" dirty="0">
                <a:solidFill>
                  <a:schemeClr val="bg1">
                    <a:lumMod val="50000"/>
                  </a:schemeClr>
                </a:solidFill>
              </a:rPr>
              <a:t> </a:t>
            </a:r>
            <a:r>
              <a:rPr lang="en-GB" b="0" dirty="0">
                <a:solidFill>
                  <a:schemeClr val="bg1">
                    <a:lumMod val="50000"/>
                  </a:schemeClr>
                </a:solidFill>
              </a:rPr>
              <a:t>a city sound map combines the photographs and sounds </a:t>
            </a:r>
            <a:r>
              <a:rPr lang="en-GB" dirty="0">
                <a:solidFill>
                  <a:schemeClr val="bg1">
                    <a:lumMod val="50000"/>
                  </a:schemeClr>
                </a:solidFill>
              </a:rPr>
              <a:t>together </a:t>
            </a:r>
            <a:r>
              <a:rPr lang="sl-SI" dirty="0">
                <a:solidFill>
                  <a:schemeClr val="bg1">
                    <a:lumMod val="50000"/>
                  </a:schemeClr>
                </a:solidFill>
              </a:rPr>
              <a:t>to </a:t>
            </a:r>
            <a:r>
              <a:rPr lang="en-GB" dirty="0">
                <a:solidFill>
                  <a:schemeClr val="bg1">
                    <a:lumMod val="50000"/>
                  </a:schemeClr>
                </a:solidFill>
              </a:rPr>
              <a:t>provide a richer and deeper experience of the location. </a:t>
            </a:r>
            <a:r>
              <a:rPr lang="en-GB" b="0" dirty="0">
                <a:solidFill>
                  <a:schemeClr val="bg1">
                    <a:lumMod val="50000"/>
                  </a:schemeClr>
                </a:solidFill>
              </a:rPr>
              <a:t> </a:t>
            </a:r>
            <a:endParaRPr lang="sl-SI" b="0" dirty="0">
              <a:solidFill>
                <a:schemeClr val="bg1">
                  <a:lumMod val="50000"/>
                </a:schemeClr>
              </a:solidFill>
            </a:endParaRPr>
          </a:p>
          <a:p>
            <a:pPr algn="just">
              <a:lnSpc>
                <a:spcPct val="115000"/>
              </a:lnSpc>
              <a:buClr>
                <a:srgbClr val="7F7F7F"/>
              </a:buClr>
              <a:buSzPts val="1200"/>
            </a:pPr>
            <a:endParaRPr lang="sl-SI"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r>
              <a:rPr lang="en-GB" b="0" dirty="0">
                <a:solidFill>
                  <a:srgbClr val="7F7F7F"/>
                </a:solidFill>
              </a:rPr>
              <a:t>Using less obvious combinations, the sound of nature while looking at industrial heritage for example, can raise the relationship between industrial heritage and natural heritage. Pleasant sounds would speak of potential harmony, while noise would signal the conflict between the two</a:t>
            </a:r>
            <a:r>
              <a:rPr lang="en-GB" b="0" dirty="0">
                <a:solidFill>
                  <a:schemeClr val="bg1">
                    <a:lumMod val="50000"/>
                  </a:schemeClr>
                </a:solidFill>
              </a:rPr>
              <a:t>.</a:t>
            </a:r>
            <a:endParaRPr lang="en-GB" b="0" dirty="0">
              <a:solidFill>
                <a:srgbClr val="7F7F7F"/>
              </a:solidFill>
            </a:endParaRPr>
          </a:p>
          <a:p>
            <a:pPr algn="just">
              <a:lnSpc>
                <a:spcPct val="115000"/>
              </a:lnSpc>
              <a:buClr>
                <a:srgbClr val="7F7F7F"/>
              </a:buClr>
              <a:buSzPts val="1200"/>
            </a:pPr>
            <a:endParaRPr lang="en-GB" sz="1800" i="1" dirty="0">
              <a:solidFill>
                <a:schemeClr val="bg1">
                  <a:lumMod val="50000"/>
                </a:schemeClr>
              </a:solidFill>
              <a:highlight>
                <a:srgbClr val="FFFF00"/>
              </a:highlight>
            </a:endParaRPr>
          </a:p>
          <a:p>
            <a:pPr algn="just">
              <a:lnSpc>
                <a:spcPct val="115000"/>
              </a:lnSpc>
              <a:buClr>
                <a:srgbClr val="7F7F7F"/>
              </a:buClr>
              <a:buSzPts val="1200"/>
            </a:pPr>
            <a:endParaRPr lang="en-GB" sz="1800" b="0" i="1" dirty="0">
              <a:solidFill>
                <a:schemeClr val="bg1">
                  <a:lumMod val="50000"/>
                </a:schemeClr>
              </a:solidFill>
              <a:highlight>
                <a:srgbClr val="FFFF00"/>
              </a:highlight>
            </a:endParaRPr>
          </a:p>
          <a:p>
            <a:pPr algn="just">
              <a:lnSpc>
                <a:spcPct val="115000"/>
              </a:lnSpc>
              <a:buClr>
                <a:srgbClr val="7F7F7F"/>
              </a:buClr>
              <a:buSzPts val="1200"/>
            </a:pPr>
            <a:endParaRPr lang="en-GB" sz="1600" b="0" dirty="0">
              <a:solidFill>
                <a:schemeClr val="bg1">
                  <a:lumMod val="50000"/>
                </a:schemeClr>
              </a:solidFill>
            </a:endParaRPr>
          </a:p>
        </p:txBody>
      </p:sp>
      <p:pic>
        <p:nvPicPr>
          <p:cNvPr id="6" name="Slika 5">
            <a:hlinkClick r:id="rId2"/>
            <a:extLst>
              <a:ext uri="{FF2B5EF4-FFF2-40B4-BE49-F238E27FC236}">
                <a16:creationId xmlns:a16="http://schemas.microsoft.com/office/drawing/2014/main" id="{779BA13C-E831-4417-A7FB-119EBC023162}"/>
              </a:ext>
            </a:extLst>
          </p:cNvPr>
          <p:cNvPicPr>
            <a:picLocks noChangeAspect="1"/>
          </p:cNvPicPr>
          <p:nvPr/>
        </p:nvPicPr>
        <p:blipFill>
          <a:blip r:embed="rId3"/>
          <a:stretch>
            <a:fillRect/>
          </a:stretch>
        </p:blipFill>
        <p:spPr>
          <a:xfrm>
            <a:off x="2915061" y="2200314"/>
            <a:ext cx="6361878" cy="2407197"/>
          </a:xfrm>
          <a:prstGeom prst="rect">
            <a:avLst/>
          </a:prstGeom>
        </p:spPr>
      </p:pic>
      <p:sp>
        <p:nvSpPr>
          <p:cNvPr id="5" name="PoljeZBesedilom 4">
            <a:extLst>
              <a:ext uri="{FF2B5EF4-FFF2-40B4-BE49-F238E27FC236}">
                <a16:creationId xmlns:a16="http://schemas.microsoft.com/office/drawing/2014/main" id="{F949BF9B-C937-4CB6-80E0-6588DFD5470E}"/>
              </a:ext>
            </a:extLst>
          </p:cNvPr>
          <p:cNvSpPr txBox="1"/>
          <p:nvPr/>
        </p:nvSpPr>
        <p:spPr>
          <a:xfrm>
            <a:off x="9276939" y="3999633"/>
            <a:ext cx="2227769" cy="923330"/>
          </a:xfrm>
          <a:prstGeom prst="rect">
            <a:avLst/>
          </a:prstGeom>
          <a:noFill/>
        </p:spPr>
        <p:txBody>
          <a:bodyPr wrap="square" rtlCol="0">
            <a:spAutoFit/>
          </a:bodyPr>
          <a:lstStyle/>
          <a:p>
            <a:r>
              <a:rPr lang="en-GB" dirty="0">
                <a:solidFill>
                  <a:schemeClr val="bg1">
                    <a:lumMod val="50000"/>
                  </a:schemeClr>
                </a:solidFill>
              </a:rPr>
              <a:t>*</a:t>
            </a:r>
            <a:r>
              <a:rPr lang="en-GB" b="0" dirty="0">
                <a:solidFill>
                  <a:schemeClr val="bg1">
                    <a:lumMod val="50000"/>
                  </a:schemeClr>
                </a:solidFill>
              </a:rPr>
              <a:t>click on the picture           </a:t>
            </a:r>
          </a:p>
          <a:p>
            <a:r>
              <a:rPr lang="en-GB" dirty="0">
                <a:solidFill>
                  <a:schemeClr val="bg1">
                    <a:lumMod val="50000"/>
                  </a:schemeClr>
                </a:solidFill>
              </a:rPr>
              <a:t>  </a:t>
            </a:r>
            <a:r>
              <a:rPr lang="en-GB" b="0" dirty="0">
                <a:solidFill>
                  <a:schemeClr val="bg1">
                    <a:lumMod val="50000"/>
                  </a:schemeClr>
                </a:solidFill>
              </a:rPr>
              <a:t>to watch and listen</a:t>
            </a:r>
          </a:p>
          <a:p>
            <a:endParaRPr lang="en-GB" dirty="0"/>
          </a:p>
        </p:txBody>
      </p:sp>
    </p:spTree>
    <p:extLst>
      <p:ext uri="{BB962C8B-B14F-4D97-AF65-F5344CB8AC3E}">
        <p14:creationId xmlns:p14="http://schemas.microsoft.com/office/powerpoint/2010/main" val="398536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67256</TotalTime>
  <Words>7374</Words>
  <Application>Microsoft Office PowerPoint</Application>
  <PresentationFormat>Widescreen</PresentationFormat>
  <Paragraphs>717</Paragraphs>
  <Slides>75</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Arial</vt:lpstr>
      <vt:lpstr>Avenir</vt:lpstr>
      <vt:lpstr>Avenir Black</vt:lpstr>
      <vt:lpstr>Avenir Book</vt:lpstr>
      <vt:lpstr>Calibri</vt:lpstr>
      <vt:lpstr>Calibri Light</vt:lpstr>
      <vt:lpstr>Montserrat</vt:lpstr>
      <vt:lpstr>Noto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Maire Gaffney</cp:lastModifiedBy>
  <cp:revision>3730</cp:revision>
  <dcterms:created xsi:type="dcterms:W3CDTF">2016-05-11T14:31:01Z</dcterms:created>
  <dcterms:modified xsi:type="dcterms:W3CDTF">2022-07-10T15:58:45Z</dcterms:modified>
</cp:coreProperties>
</file>