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1"/>
  </p:notesMasterIdLst>
  <p:handoutMasterIdLst>
    <p:handoutMasterId r:id="rId42"/>
  </p:handoutMasterIdLst>
  <p:sldIdLst>
    <p:sldId id="1296" r:id="rId2"/>
    <p:sldId id="1306" r:id="rId3"/>
    <p:sldId id="1297" r:id="rId4"/>
    <p:sldId id="1341" r:id="rId5"/>
    <p:sldId id="1337" r:id="rId6"/>
    <p:sldId id="272" r:id="rId7"/>
    <p:sldId id="1329" r:id="rId8"/>
    <p:sldId id="1307" r:id="rId9"/>
    <p:sldId id="1321" r:id="rId10"/>
    <p:sldId id="1326" r:id="rId11"/>
    <p:sldId id="1330" r:id="rId12"/>
    <p:sldId id="1308" r:id="rId13"/>
    <p:sldId id="1309" r:id="rId14"/>
    <p:sldId id="1322" r:id="rId15"/>
    <p:sldId id="1325" r:id="rId16"/>
    <p:sldId id="1320" r:id="rId17"/>
    <p:sldId id="1331" r:id="rId18"/>
    <p:sldId id="1313" r:id="rId19"/>
    <p:sldId id="1312" r:id="rId20"/>
    <p:sldId id="1335" r:id="rId21"/>
    <p:sldId id="1334" r:id="rId22"/>
    <p:sldId id="1332" r:id="rId23"/>
    <p:sldId id="279" r:id="rId24"/>
    <p:sldId id="1340" r:id="rId25"/>
    <p:sldId id="1339" r:id="rId26"/>
    <p:sldId id="1323" r:id="rId27"/>
    <p:sldId id="1327" r:id="rId28"/>
    <p:sldId id="1333" r:id="rId29"/>
    <p:sldId id="1299" r:id="rId30"/>
    <p:sldId id="1328" r:id="rId31"/>
    <p:sldId id="1324" r:id="rId32"/>
    <p:sldId id="1343" r:id="rId33"/>
    <p:sldId id="1314" r:id="rId34"/>
    <p:sldId id="1315" r:id="rId35"/>
    <p:sldId id="1316" r:id="rId36"/>
    <p:sldId id="1317" r:id="rId37"/>
    <p:sldId id="1318" r:id="rId38"/>
    <p:sldId id="1319" r:id="rId39"/>
    <p:sldId id="134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re Gaffney" initials="MG" lastIdx="1" clrIdx="0">
    <p:extLst>
      <p:ext uri="{19B8F6BF-5375-455C-9EA6-DF929625EA0E}">
        <p15:presenceInfo xmlns:p15="http://schemas.microsoft.com/office/powerpoint/2012/main" userId="S::maire@bdelonline.com::53deb49e-ea2b-4ef2-8af7-6a10eca33c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3794"/>
    <a:srgbClr val="21202E"/>
    <a:srgbClr val="FBE000"/>
    <a:srgbClr val="7F7F7F"/>
    <a:srgbClr val="70A8AF"/>
    <a:srgbClr val="B29E90"/>
    <a:srgbClr val="D3C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93048-1A7A-47EF-85D8-93FE8F0327D5}" v="23" dt="2022-06-07T08:43:40.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93" autoAdjust="0"/>
    <p:restoredTop sz="95833" autoAdjust="0"/>
  </p:normalViewPr>
  <p:slideViewPr>
    <p:cSldViewPr snapToGrid="0" showGuides="1">
      <p:cViewPr varScale="1">
        <p:scale>
          <a:sx n="86" d="100"/>
          <a:sy n="86" d="100"/>
        </p:scale>
        <p:origin x="821" y="72"/>
      </p:cViewPr>
      <p:guideLst>
        <p:guide pos="3840"/>
        <p:guide pos="7219"/>
        <p:guide orient="horz" pos="3906"/>
        <p:guide pos="461"/>
        <p:guide orient="horz" pos="504"/>
      </p:guideLst>
    </p:cSldViewPr>
  </p:slideViewPr>
  <p:outlineViewPr>
    <p:cViewPr>
      <p:scale>
        <a:sx n="25" d="100"/>
        <a:sy n="25" d="100"/>
      </p:scale>
      <p:origin x="0" y="-8796"/>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ctur  d.o.o. Industrijska cesta 1 a, 5000 Nova Gorica" userId="d8Fv3C2iu2z4doZcXIA5bJcmBgSoz+rBL7ANHfCFXak=" providerId="None" clId="Web-{71A93048-1A7A-47EF-85D8-93FE8F0327D5}"/>
    <pc:docChg chg="modSld">
      <pc:chgData name="Arctur  d.o.o. Industrijska cesta 1 a, 5000 Nova Gorica" userId="d8Fv3C2iu2z4doZcXIA5bJcmBgSoz+rBL7ANHfCFXak=" providerId="None" clId="Web-{71A93048-1A7A-47EF-85D8-93FE8F0327D5}" dt="2022-06-07T08:43:40.098" v="10"/>
      <pc:docMkLst>
        <pc:docMk/>
      </pc:docMkLst>
      <pc:sldChg chg="addSp delSp modSp">
        <pc:chgData name="Arctur  d.o.o. Industrijska cesta 1 a, 5000 Nova Gorica" userId="d8Fv3C2iu2z4doZcXIA5bJcmBgSoz+rBL7ANHfCFXak=" providerId="None" clId="Web-{71A93048-1A7A-47EF-85D8-93FE8F0327D5}" dt="2022-06-07T08:43:40.098" v="10"/>
        <pc:sldMkLst>
          <pc:docMk/>
          <pc:sldMk cId="4068670662" sldId="1296"/>
        </pc:sldMkLst>
        <pc:spChg chg="add">
          <ac:chgData name="Arctur  d.o.o. Industrijska cesta 1 a, 5000 Nova Gorica" userId="d8Fv3C2iu2z4doZcXIA5bJcmBgSoz+rBL7ANHfCFXak=" providerId="None" clId="Web-{71A93048-1A7A-47EF-85D8-93FE8F0327D5}" dt="2022-06-07T08:43:26.832" v="5"/>
          <ac:spMkLst>
            <pc:docMk/>
            <pc:sldMk cId="4068670662" sldId="1296"/>
            <ac:spMk id="2" creationId="{EC9F6124-1721-3006-674D-4F99D7216EA6}"/>
          </ac:spMkLst>
        </pc:spChg>
        <pc:spChg chg="add">
          <ac:chgData name="Arctur  d.o.o. Industrijska cesta 1 a, 5000 Nova Gorica" userId="d8Fv3C2iu2z4doZcXIA5bJcmBgSoz+rBL7ANHfCFXak=" providerId="None" clId="Web-{71A93048-1A7A-47EF-85D8-93FE8F0327D5}" dt="2022-06-07T08:43:27.394" v="6"/>
          <ac:spMkLst>
            <pc:docMk/>
            <pc:sldMk cId="4068670662" sldId="1296"/>
            <ac:spMk id="3" creationId="{223BD997-60FA-5EAF-E5E8-6E2A03CE7CDB}"/>
          </ac:spMkLst>
        </pc:spChg>
        <pc:spChg chg="add del">
          <ac:chgData name="Arctur  d.o.o. Industrijska cesta 1 a, 5000 Nova Gorica" userId="d8Fv3C2iu2z4doZcXIA5bJcmBgSoz+rBL7ANHfCFXak=" providerId="None" clId="Web-{71A93048-1A7A-47EF-85D8-93FE8F0327D5}" dt="2022-06-07T08:43:40.098" v="10"/>
          <ac:spMkLst>
            <pc:docMk/>
            <pc:sldMk cId="4068670662" sldId="1296"/>
            <ac:spMk id="5" creationId="{5640DE38-BF5E-7443-3D6A-E43650DD2B34}"/>
          </ac:spMkLst>
        </pc:spChg>
        <pc:spChg chg="add del">
          <ac:chgData name="Arctur  d.o.o. Industrijska cesta 1 a, 5000 Nova Gorica" userId="d8Fv3C2iu2z4doZcXIA5bJcmBgSoz+rBL7ANHfCFXak=" providerId="None" clId="Web-{71A93048-1A7A-47EF-85D8-93FE8F0327D5}" dt="2022-06-07T08:43:35.848" v="9"/>
          <ac:spMkLst>
            <pc:docMk/>
            <pc:sldMk cId="4068670662" sldId="1296"/>
            <ac:spMk id="6" creationId="{0E969D47-1CB9-2F83-99B0-B2A058FE5785}"/>
          </ac:spMkLst>
        </pc:spChg>
        <pc:spChg chg="mod">
          <ac:chgData name="Arctur  d.o.o. Industrijska cesta 1 a, 5000 Nova Gorica" userId="d8Fv3C2iu2z4doZcXIA5bJcmBgSoz+rBL7ANHfCFXak=" providerId="None" clId="Web-{71A93048-1A7A-47EF-85D8-93FE8F0327D5}" dt="2022-06-07T08:43:11.488" v="1" actId="1076"/>
          <ac:spMkLst>
            <pc:docMk/>
            <pc:sldMk cId="4068670662" sldId="1296"/>
            <ac:spMk id="10" creationId="{06222A13-01CF-CF49-A8F4-7F2674C0CCD4}"/>
          </ac:spMkLst>
        </pc:spChg>
        <pc:spChg chg="mod">
          <ac:chgData name="Arctur  d.o.o. Industrijska cesta 1 a, 5000 Nova Gorica" userId="d8Fv3C2iu2z4doZcXIA5bJcmBgSoz+rBL7ANHfCFXak=" providerId="None" clId="Web-{71A93048-1A7A-47EF-85D8-93FE8F0327D5}" dt="2022-06-07T08:43:22.722" v="2" actId="1076"/>
          <ac:spMkLst>
            <pc:docMk/>
            <pc:sldMk cId="4068670662" sldId="1296"/>
            <ac:spMk id="12" creationId="{7AC36BD6-7D4F-F64E-8774-469B8B070651}"/>
          </ac:spMkLst>
        </pc:spChg>
        <pc:picChg chg="mod">
          <ac:chgData name="Arctur  d.o.o. Industrijska cesta 1 a, 5000 Nova Gorica" userId="d8Fv3C2iu2z4doZcXIA5bJcmBgSoz+rBL7ANHfCFXak=" providerId="None" clId="Web-{71A93048-1A7A-47EF-85D8-93FE8F0327D5}" dt="2022-06-07T08:43:25.816" v="4" actId="1076"/>
          <ac:picMkLst>
            <pc:docMk/>
            <pc:sldMk cId="4068670662" sldId="1296"/>
            <ac:picMk id="4" creationId="{7AA55235-BF03-B149-8853-9F3B0035E7C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3E5BF-D8F9-4D6A-A8A6-E61D9B5CF74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GB"/>
        </a:p>
      </dgm:t>
    </dgm:pt>
    <dgm:pt modelId="{11332415-2EBD-4E16-8B45-F158E6E89082}">
      <dgm:prSet phldrT="[Text]" phldr="1"/>
      <dgm:spPr>
        <a:noFill/>
        <a:ln>
          <a:solidFill>
            <a:srgbClr val="E43794"/>
          </a:solidFill>
        </a:ln>
      </dgm:spPr>
      <dgm:t>
        <a:bodyPr/>
        <a:lstStyle/>
        <a:p>
          <a:endParaRPr lang="en-GB" dirty="0"/>
        </a:p>
      </dgm:t>
    </dgm:pt>
    <dgm:pt modelId="{EBDE8823-71F0-431F-AD35-5DDF7BDDA5A1}" type="parTrans" cxnId="{5E5BB570-574B-4827-A737-5DEC323BD74E}">
      <dgm:prSet/>
      <dgm:spPr/>
      <dgm:t>
        <a:bodyPr/>
        <a:lstStyle/>
        <a:p>
          <a:endParaRPr lang="en-GB"/>
        </a:p>
      </dgm:t>
    </dgm:pt>
    <dgm:pt modelId="{4EA6EA43-AF45-4398-86A1-0B5CA08F4665}" type="sibTrans" cxnId="{5E5BB570-574B-4827-A737-5DEC323BD74E}">
      <dgm:prSet/>
      <dgm:spPr/>
      <dgm:t>
        <a:bodyPr/>
        <a:lstStyle/>
        <a:p>
          <a:endParaRPr lang="en-GB"/>
        </a:p>
      </dgm:t>
    </dgm:pt>
    <dgm:pt modelId="{0A84C728-BF59-4009-B14D-EF32CA0A230A}">
      <dgm:prSet phldrT="[Text]" phldr="1"/>
      <dgm:spPr>
        <a:noFill/>
        <a:ln>
          <a:solidFill>
            <a:srgbClr val="E43794"/>
          </a:solidFill>
        </a:ln>
      </dgm:spPr>
      <dgm:t>
        <a:bodyPr/>
        <a:lstStyle/>
        <a:p>
          <a:endParaRPr lang="en-GB" dirty="0"/>
        </a:p>
      </dgm:t>
    </dgm:pt>
    <dgm:pt modelId="{7B460418-376D-4966-B6E3-F859972E8F54}" type="parTrans" cxnId="{D9A45D49-4AD0-4CB5-8C78-5D9268411496}">
      <dgm:prSet/>
      <dgm:spPr/>
      <dgm:t>
        <a:bodyPr/>
        <a:lstStyle/>
        <a:p>
          <a:endParaRPr lang="en-GB"/>
        </a:p>
      </dgm:t>
    </dgm:pt>
    <dgm:pt modelId="{30CE5932-9AEE-4507-BA94-6F969F553F9C}" type="sibTrans" cxnId="{D9A45D49-4AD0-4CB5-8C78-5D9268411496}">
      <dgm:prSet/>
      <dgm:spPr/>
      <dgm:t>
        <a:bodyPr/>
        <a:lstStyle/>
        <a:p>
          <a:endParaRPr lang="en-GB"/>
        </a:p>
      </dgm:t>
    </dgm:pt>
    <dgm:pt modelId="{0B998152-557B-428E-BDA0-C6B93A74D3A7}">
      <dgm:prSet phldrT="[Text]" phldr="1"/>
      <dgm:spPr>
        <a:noFill/>
        <a:ln>
          <a:solidFill>
            <a:srgbClr val="E43794"/>
          </a:solidFill>
        </a:ln>
      </dgm:spPr>
      <dgm:t>
        <a:bodyPr/>
        <a:lstStyle/>
        <a:p>
          <a:endParaRPr lang="en-GB"/>
        </a:p>
      </dgm:t>
    </dgm:pt>
    <dgm:pt modelId="{E298F9E3-F6D8-428D-9811-520CB92315A7}" type="parTrans" cxnId="{789E5AFB-C107-4789-A6D2-B8AAE5842BC3}">
      <dgm:prSet/>
      <dgm:spPr/>
      <dgm:t>
        <a:bodyPr/>
        <a:lstStyle/>
        <a:p>
          <a:endParaRPr lang="en-GB"/>
        </a:p>
      </dgm:t>
    </dgm:pt>
    <dgm:pt modelId="{4804BC89-1C98-42F4-BD1F-D78DF8418B02}" type="sibTrans" cxnId="{789E5AFB-C107-4789-A6D2-B8AAE5842BC3}">
      <dgm:prSet/>
      <dgm:spPr/>
      <dgm:t>
        <a:bodyPr/>
        <a:lstStyle/>
        <a:p>
          <a:endParaRPr lang="en-GB"/>
        </a:p>
      </dgm:t>
    </dgm:pt>
    <dgm:pt modelId="{5529A31B-BE98-4F70-B65F-CD1B4525A2C6}" type="pres">
      <dgm:prSet presAssocID="{6D13E5BF-D8F9-4D6A-A8A6-E61D9B5CF744}" presName="linearFlow" presStyleCnt="0">
        <dgm:presLayoutVars>
          <dgm:dir/>
          <dgm:resizeHandles val="exact"/>
        </dgm:presLayoutVars>
      </dgm:prSet>
      <dgm:spPr/>
    </dgm:pt>
    <dgm:pt modelId="{8BC14D43-B503-42F1-B3AF-8CEF16C89EC5}" type="pres">
      <dgm:prSet presAssocID="{11332415-2EBD-4E16-8B45-F158E6E89082}" presName="composite" presStyleCnt="0"/>
      <dgm:spPr/>
    </dgm:pt>
    <dgm:pt modelId="{54F24965-16CE-44D5-8B78-5E651BE6C5D2}" type="pres">
      <dgm:prSet presAssocID="{11332415-2EBD-4E16-8B45-F158E6E8908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6A71860-A1A5-4385-8219-71376F30738F}" type="pres">
      <dgm:prSet presAssocID="{11332415-2EBD-4E16-8B45-F158E6E89082}" presName="txShp" presStyleLbl="node1" presStyleIdx="0" presStyleCnt="3" custScaleX="104435">
        <dgm:presLayoutVars>
          <dgm:bulletEnabled val="1"/>
        </dgm:presLayoutVars>
      </dgm:prSet>
      <dgm:spPr/>
    </dgm:pt>
    <dgm:pt modelId="{A04FAD3C-B101-47AB-82CB-82012263B8B6}" type="pres">
      <dgm:prSet presAssocID="{4EA6EA43-AF45-4398-86A1-0B5CA08F4665}" presName="spacing" presStyleCnt="0"/>
      <dgm:spPr/>
    </dgm:pt>
    <dgm:pt modelId="{FDE6BC45-5A3B-4839-8EBD-0B8F80AD7114}" type="pres">
      <dgm:prSet presAssocID="{0A84C728-BF59-4009-B14D-EF32CA0A230A}" presName="composite" presStyleCnt="0"/>
      <dgm:spPr/>
    </dgm:pt>
    <dgm:pt modelId="{BFD68D9C-5CCA-4474-9DE0-D8F9D147C50C}" type="pres">
      <dgm:prSet presAssocID="{0A84C728-BF59-4009-B14D-EF32CA0A230A}" presName="imgShp" presStyleLbl="fgImgPlace1" presStyleIdx="1" presStyleCnt="3" custScaleX="80330" custScaleY="96127" custLinFactNeighborX="-27875" custLinFactNeighborY="-1736"/>
      <dgm:spPr>
        <a:blipFill>
          <a:blip xmlns:r="http://schemas.openxmlformats.org/officeDocument/2006/relationships" r:embed="rId2">
            <a:extLst>
              <a:ext uri="{28A0092B-C50C-407E-A947-70E740481C1C}">
                <a14:useLocalDpi xmlns:a14="http://schemas.microsoft.com/office/drawing/2010/main" val="0"/>
              </a:ext>
            </a:extLst>
          </a:blip>
          <a:srcRect/>
          <a:stretch>
            <a:fillRect l="-56000" r="-56000"/>
          </a:stretch>
        </a:blipFill>
      </dgm:spPr>
    </dgm:pt>
    <dgm:pt modelId="{71F18C64-0604-4010-8FDF-788E21C380AA}" type="pres">
      <dgm:prSet presAssocID="{0A84C728-BF59-4009-B14D-EF32CA0A230A}" presName="txShp" presStyleLbl="node1" presStyleIdx="1" presStyleCnt="3" custScaleX="117715">
        <dgm:presLayoutVars>
          <dgm:bulletEnabled val="1"/>
        </dgm:presLayoutVars>
      </dgm:prSet>
      <dgm:spPr/>
    </dgm:pt>
    <dgm:pt modelId="{B85995AD-51A1-4F44-8855-C45174D265F3}" type="pres">
      <dgm:prSet presAssocID="{30CE5932-9AEE-4507-BA94-6F969F553F9C}" presName="spacing" presStyleCnt="0"/>
      <dgm:spPr/>
    </dgm:pt>
    <dgm:pt modelId="{C4C9C199-0434-4EA5-990D-7B9710A9A29C}" type="pres">
      <dgm:prSet presAssocID="{0B998152-557B-428E-BDA0-C6B93A74D3A7}" presName="composite" presStyleCnt="0"/>
      <dgm:spPr/>
    </dgm:pt>
    <dgm:pt modelId="{DA484702-23BB-4531-A87C-2C0B7D0E1384}" type="pres">
      <dgm:prSet presAssocID="{0B998152-557B-428E-BDA0-C6B93A74D3A7}"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B74B1378-7E4B-4677-9050-2D246B9985F0}" type="pres">
      <dgm:prSet presAssocID="{0B998152-557B-428E-BDA0-C6B93A74D3A7}" presName="txShp" presStyleLbl="node1" presStyleIdx="2" presStyleCnt="3">
        <dgm:presLayoutVars>
          <dgm:bulletEnabled val="1"/>
        </dgm:presLayoutVars>
      </dgm:prSet>
      <dgm:spPr/>
    </dgm:pt>
  </dgm:ptLst>
  <dgm:cxnLst>
    <dgm:cxn modelId="{24E2F602-6CC5-46E4-83F3-B9D75ADE8FF9}" type="presOf" srcId="{0B998152-557B-428E-BDA0-C6B93A74D3A7}" destId="{B74B1378-7E4B-4677-9050-2D246B9985F0}" srcOrd="0" destOrd="0" presId="urn:microsoft.com/office/officeart/2005/8/layout/vList3"/>
    <dgm:cxn modelId="{C15CD80F-46B2-4AD8-BBFC-22A8D7EDD057}" type="presOf" srcId="{0A84C728-BF59-4009-B14D-EF32CA0A230A}" destId="{71F18C64-0604-4010-8FDF-788E21C380AA}" srcOrd="0" destOrd="0" presId="urn:microsoft.com/office/officeart/2005/8/layout/vList3"/>
    <dgm:cxn modelId="{D9A45D49-4AD0-4CB5-8C78-5D9268411496}" srcId="{6D13E5BF-D8F9-4D6A-A8A6-E61D9B5CF744}" destId="{0A84C728-BF59-4009-B14D-EF32CA0A230A}" srcOrd="1" destOrd="0" parTransId="{7B460418-376D-4966-B6E3-F859972E8F54}" sibTransId="{30CE5932-9AEE-4507-BA94-6F969F553F9C}"/>
    <dgm:cxn modelId="{5E5BB570-574B-4827-A737-5DEC323BD74E}" srcId="{6D13E5BF-D8F9-4D6A-A8A6-E61D9B5CF744}" destId="{11332415-2EBD-4E16-8B45-F158E6E89082}" srcOrd="0" destOrd="0" parTransId="{EBDE8823-71F0-431F-AD35-5DDF7BDDA5A1}" sibTransId="{4EA6EA43-AF45-4398-86A1-0B5CA08F4665}"/>
    <dgm:cxn modelId="{952D03DD-7A86-4C4E-BC2E-87FF214B3182}" type="presOf" srcId="{6D13E5BF-D8F9-4D6A-A8A6-E61D9B5CF744}" destId="{5529A31B-BE98-4F70-B65F-CD1B4525A2C6}" srcOrd="0" destOrd="0" presId="urn:microsoft.com/office/officeart/2005/8/layout/vList3"/>
    <dgm:cxn modelId="{0E6C07F8-0D5D-4B38-B976-48A09B18275C}" type="presOf" srcId="{11332415-2EBD-4E16-8B45-F158E6E89082}" destId="{86A71860-A1A5-4385-8219-71376F30738F}" srcOrd="0" destOrd="0" presId="urn:microsoft.com/office/officeart/2005/8/layout/vList3"/>
    <dgm:cxn modelId="{789E5AFB-C107-4789-A6D2-B8AAE5842BC3}" srcId="{6D13E5BF-D8F9-4D6A-A8A6-E61D9B5CF744}" destId="{0B998152-557B-428E-BDA0-C6B93A74D3A7}" srcOrd="2" destOrd="0" parTransId="{E298F9E3-F6D8-428D-9811-520CB92315A7}" sibTransId="{4804BC89-1C98-42F4-BD1F-D78DF8418B02}"/>
    <dgm:cxn modelId="{0DC824F5-435B-4CF7-8D9A-9171A12A01FE}" type="presParOf" srcId="{5529A31B-BE98-4F70-B65F-CD1B4525A2C6}" destId="{8BC14D43-B503-42F1-B3AF-8CEF16C89EC5}" srcOrd="0" destOrd="0" presId="urn:microsoft.com/office/officeart/2005/8/layout/vList3"/>
    <dgm:cxn modelId="{F9C2FF92-6E4A-4383-B96D-3CFF269C3BEB}" type="presParOf" srcId="{8BC14D43-B503-42F1-B3AF-8CEF16C89EC5}" destId="{54F24965-16CE-44D5-8B78-5E651BE6C5D2}" srcOrd="0" destOrd="0" presId="urn:microsoft.com/office/officeart/2005/8/layout/vList3"/>
    <dgm:cxn modelId="{60D22411-AD23-457D-B1D8-F5B8FC1D9F2C}" type="presParOf" srcId="{8BC14D43-B503-42F1-B3AF-8CEF16C89EC5}" destId="{86A71860-A1A5-4385-8219-71376F30738F}" srcOrd="1" destOrd="0" presId="urn:microsoft.com/office/officeart/2005/8/layout/vList3"/>
    <dgm:cxn modelId="{6872B323-EE34-40FF-9C89-3E89E23D4F08}" type="presParOf" srcId="{5529A31B-BE98-4F70-B65F-CD1B4525A2C6}" destId="{A04FAD3C-B101-47AB-82CB-82012263B8B6}" srcOrd="1" destOrd="0" presId="urn:microsoft.com/office/officeart/2005/8/layout/vList3"/>
    <dgm:cxn modelId="{B8C05B7C-572A-4FC9-B1D6-852593F90AEC}" type="presParOf" srcId="{5529A31B-BE98-4F70-B65F-CD1B4525A2C6}" destId="{FDE6BC45-5A3B-4839-8EBD-0B8F80AD7114}" srcOrd="2" destOrd="0" presId="urn:microsoft.com/office/officeart/2005/8/layout/vList3"/>
    <dgm:cxn modelId="{5342044F-D2FA-4903-ADD3-EA93C01DC6C0}" type="presParOf" srcId="{FDE6BC45-5A3B-4839-8EBD-0B8F80AD7114}" destId="{BFD68D9C-5CCA-4474-9DE0-D8F9D147C50C}" srcOrd="0" destOrd="0" presId="urn:microsoft.com/office/officeart/2005/8/layout/vList3"/>
    <dgm:cxn modelId="{94EA260E-BCE2-4083-B17E-DF4CE7E834DF}" type="presParOf" srcId="{FDE6BC45-5A3B-4839-8EBD-0B8F80AD7114}" destId="{71F18C64-0604-4010-8FDF-788E21C380AA}" srcOrd="1" destOrd="0" presId="urn:microsoft.com/office/officeart/2005/8/layout/vList3"/>
    <dgm:cxn modelId="{E1C180BD-3899-460C-936E-C6C81967CCCF}" type="presParOf" srcId="{5529A31B-BE98-4F70-B65F-CD1B4525A2C6}" destId="{B85995AD-51A1-4F44-8855-C45174D265F3}" srcOrd="3" destOrd="0" presId="urn:microsoft.com/office/officeart/2005/8/layout/vList3"/>
    <dgm:cxn modelId="{91B0FC6B-84BA-4FEE-8DDD-9B6A58ABE91F}" type="presParOf" srcId="{5529A31B-BE98-4F70-B65F-CD1B4525A2C6}" destId="{C4C9C199-0434-4EA5-990D-7B9710A9A29C}" srcOrd="4" destOrd="0" presId="urn:microsoft.com/office/officeart/2005/8/layout/vList3"/>
    <dgm:cxn modelId="{3B71529B-997F-4028-9C0C-0D0AF7D5835E}" type="presParOf" srcId="{C4C9C199-0434-4EA5-990D-7B9710A9A29C}" destId="{DA484702-23BB-4531-A87C-2C0B7D0E1384}" srcOrd="0" destOrd="0" presId="urn:microsoft.com/office/officeart/2005/8/layout/vList3"/>
    <dgm:cxn modelId="{672D97C0-418E-468F-9C5F-4F7A3D394A3A}" type="presParOf" srcId="{C4C9C199-0434-4EA5-990D-7B9710A9A29C}" destId="{B74B1378-7E4B-4677-9050-2D246B9985F0}" srcOrd="1" destOrd="0" presId="urn:microsoft.com/office/officeart/2005/8/layout/vList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71860-A1A5-4385-8219-71376F30738F}">
      <dsp:nvSpPr>
        <dsp:cNvPr id="0" name=""/>
        <dsp:cNvSpPr/>
      </dsp:nvSpPr>
      <dsp:spPr>
        <a:xfrm rot="10800000">
          <a:off x="2391319" y="666"/>
          <a:ext cx="9497365"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rot="10800000">
        <a:off x="2794523" y="666"/>
        <a:ext cx="9094161" cy="1612818"/>
      </dsp:txXfrm>
    </dsp:sp>
    <dsp:sp modelId="{54F24965-16CE-44D5-8B78-5E651BE6C5D2}">
      <dsp:nvSpPr>
        <dsp:cNvPr id="0" name=""/>
        <dsp:cNvSpPr/>
      </dsp:nvSpPr>
      <dsp:spPr>
        <a:xfrm>
          <a:off x="1786570" y="666"/>
          <a:ext cx="1612818" cy="16128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18C64-0604-4010-8FDF-788E21C380AA}">
      <dsp:nvSpPr>
        <dsp:cNvPr id="0" name=""/>
        <dsp:cNvSpPr/>
      </dsp:nvSpPr>
      <dsp:spPr>
        <a:xfrm rot="10800000">
          <a:off x="1485100" y="2094923"/>
          <a:ext cx="10705054"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rot="10800000">
        <a:off x="1888304" y="2094923"/>
        <a:ext cx="10301850" cy="1612818"/>
      </dsp:txXfrm>
    </dsp:sp>
    <dsp:sp modelId="{BFD68D9C-5CCA-4474-9DE0-D8F9D147C50C}">
      <dsp:nvSpPr>
        <dsp:cNvPr id="0" name=""/>
        <dsp:cNvSpPr/>
      </dsp:nvSpPr>
      <dsp:spPr>
        <a:xfrm>
          <a:off x="1193243" y="2098157"/>
          <a:ext cx="1295577" cy="155035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B1378-7E4B-4677-9050-2D246B9985F0}">
      <dsp:nvSpPr>
        <dsp:cNvPr id="0" name=""/>
        <dsp:cNvSpPr/>
      </dsp:nvSpPr>
      <dsp:spPr>
        <a:xfrm rot="10800000">
          <a:off x="2693809" y="4189180"/>
          <a:ext cx="9094044"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rot="10800000">
        <a:off x="3097013" y="4189180"/>
        <a:ext cx="8690840" cy="1612818"/>
      </dsp:txXfrm>
    </dsp:sp>
    <dsp:sp modelId="{DA484702-23BB-4531-A87C-2C0B7D0E1384}">
      <dsp:nvSpPr>
        <dsp:cNvPr id="0" name=""/>
        <dsp:cNvSpPr/>
      </dsp:nvSpPr>
      <dsp:spPr>
        <a:xfrm>
          <a:off x="1887400" y="4189180"/>
          <a:ext cx="1612818" cy="161281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2022-08-03</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2022-08-03</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27</a:t>
            </a:fld>
            <a:endParaRPr lang="fr-CA" dirty="0"/>
          </a:p>
        </p:txBody>
      </p:sp>
    </p:spTree>
    <p:extLst>
      <p:ext uri="{BB962C8B-B14F-4D97-AF65-F5344CB8AC3E}">
        <p14:creationId xmlns:p14="http://schemas.microsoft.com/office/powerpoint/2010/main" val="976553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2"/>
            <a:ext cx="12192000" cy="932382"/>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64171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853253"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Tree>
    <p:extLst>
      <p:ext uri="{BB962C8B-B14F-4D97-AF65-F5344CB8AC3E}">
        <p14:creationId xmlns:p14="http://schemas.microsoft.com/office/powerpoint/2010/main" val="25136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5579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272621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03/08/2022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618608" y="1002323"/>
            <a:ext cx="2537830" cy="4906867"/>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4711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819606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3" r:id="rId5"/>
    <p:sldLayoutId id="2147484004" r:id="rId6"/>
    <p:sldLayoutId id="2147484006" r:id="rId7"/>
    <p:sldLayoutId id="2147484015" r:id="rId8"/>
    <p:sldLayoutId id="2147484007" r:id="rId9"/>
    <p:sldLayoutId id="2147484009" r:id="rId10"/>
    <p:sldLayoutId id="2147484012" r:id="rId11"/>
    <p:sldLayoutId id="2147484013" r:id="rId12"/>
    <p:sldLayoutId id="2147484016" r:id="rId13"/>
    <p:sldLayoutId id="21474840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oEXeNnusFE" TargetMode="External"/><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BcZmlh_hTN0" TargetMode="External"/><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hyperlink" Target="https://www.cogapp.com/digital-strategy"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9mMidy_oC5o" TargetMode="External"/><Relationship Id="rId2" Type="http://schemas.openxmlformats.org/officeDocument/2006/relationships/hyperlink" Target="https://www.canva.com/" TargetMode="Externa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insitesproject.eu/"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dependent.co.uk/life-style/tiktok-learn-on-educational-initiative-rachel-riley-english-heritage-maths-health-a9572696.html" TargetMode="External"/><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pro.europeana.eu/post/seven-tips-for-digital-storytelling-with-cultural-heritage"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www.gameoftraces.com/" TargetMode="External"/><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hyperlink" Target="https://tourism4-0.org/" TargetMode="External"/><Relationship Id="rId5" Type="http://schemas.openxmlformats.org/officeDocument/2006/relationships/hyperlink" Target="https://www.heritageresearch-hub.eu/homepage/heritage-projects/" TargetMode="External"/><Relationship Id="rId4" Type="http://schemas.openxmlformats.org/officeDocument/2006/relationships/hyperlink" Target="https://www.mooc-list.com/tags/cultural-heritag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9mMidy_oC5o" TargetMode="External"/><Relationship Id="rId3" Type="http://schemas.openxmlformats.org/officeDocument/2006/relationships/hyperlink" Target="https://www.culturehive.co.uk/" TargetMode="External"/><Relationship Id="rId7" Type="http://schemas.openxmlformats.org/officeDocument/2006/relationships/hyperlink" Target="https://www.cogapp.com/digital-strategy" TargetMode="External"/><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hyperlink" Target="https://www.youtube.com/watch?v=BcZmlh_hTN0" TargetMode="External"/><Relationship Id="rId11" Type="http://schemas.openxmlformats.org/officeDocument/2006/relationships/hyperlink" Target="https://www.toptal.com/designers/product-design/design-thinking-business-value" TargetMode="External"/><Relationship Id="rId5" Type="http://schemas.openxmlformats.org/officeDocument/2006/relationships/hyperlink" Target="https://www.youtube.com/watch?v=xoEXeNnusFE" TargetMode="External"/><Relationship Id="rId10" Type="http://schemas.openxmlformats.org/officeDocument/2006/relationships/hyperlink" Target="https://pro.europeana.eu/post/seven-tips-for-digital-storytelling-with-cultural-heritage" TargetMode="External"/><Relationship Id="rId4" Type="http://schemas.openxmlformats.org/officeDocument/2006/relationships/hyperlink" Target="https://www.youtube.com/watch?v=UOD9NsUVJX0" TargetMode="External"/><Relationship Id="rId9" Type="http://schemas.openxmlformats.org/officeDocument/2006/relationships/hyperlink" Target="https://www.independent.co.uk/life-style/tiktok-learn-on-educational-initiative-rachel-riley-english-heritage-maths-health-a9572696.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UOD9NsUVJX0" TargetMode="External"/><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hyperlink" Target="https://www.culturehive.co.uk/" TargetMode="External"/><Relationship Id="rId5" Type="http://schemas.openxmlformats.org/officeDocument/2006/relationships/hyperlink" Target="https://www.insitesproject.eu/"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0" y="0"/>
            <a:ext cx="12192000" cy="6858000"/>
          </a:xfrm>
        </p:spPr>
      </p:pic>
      <p:sp>
        <p:nvSpPr>
          <p:cNvPr id="12" name="Freeform 11">
            <a:extLst>
              <a:ext uri="{FF2B5EF4-FFF2-40B4-BE49-F238E27FC236}">
                <a16:creationId xmlns:a16="http://schemas.microsoft.com/office/drawing/2014/main" id="{7AC36BD6-7D4F-F64E-8774-469B8B070651}"/>
              </a:ext>
            </a:extLst>
          </p:cNvPr>
          <p:cNvSpPr/>
          <p:nvPr/>
        </p:nvSpPr>
        <p:spPr>
          <a:xfrm>
            <a:off x="0" y="-43935"/>
            <a:ext cx="12191998" cy="6911459"/>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4" y="447821"/>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0" y="3329482"/>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Module 2</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241968"/>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3600" b="1" dirty="0">
                <a:solidFill>
                  <a:schemeClr val="bg1"/>
                </a:solidFill>
              </a:rPr>
              <a:t>Overcoming the Barriers to Digitisation of your Cultural Heritage Experience </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smtClean="0"/>
              <a:pPr/>
              <a:t>10</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210034" y="116277"/>
            <a:ext cx="6966764" cy="631527"/>
          </a:xfrm>
        </p:spPr>
        <p:txBody>
          <a:bodyPr/>
          <a:lstStyle/>
          <a:p>
            <a:r>
              <a:rPr lang="en-GB" dirty="0"/>
              <a:t>Watch and learn “How to uncross Directors arms”</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4250717" y="1112639"/>
            <a:ext cx="7941283" cy="4839954"/>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26796" y="1865210"/>
            <a:ext cx="4868333" cy="49927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endParaRPr lang="en-GB" sz="2000" i="1" dirty="0"/>
          </a:p>
        </p:txBody>
      </p:sp>
      <p:sp>
        <p:nvSpPr>
          <p:cNvPr id="9" name="TextBox 8">
            <a:extLst>
              <a:ext uri="{FF2B5EF4-FFF2-40B4-BE49-F238E27FC236}">
                <a16:creationId xmlns:a16="http://schemas.microsoft.com/office/drawing/2014/main" id="{715A98E9-3FFF-4675-9F7C-938724F89C41}"/>
              </a:ext>
            </a:extLst>
          </p:cNvPr>
          <p:cNvSpPr txBox="1"/>
          <p:nvPr/>
        </p:nvSpPr>
        <p:spPr>
          <a:xfrm>
            <a:off x="210034" y="1263037"/>
            <a:ext cx="4816417" cy="5632311"/>
          </a:xfrm>
          <a:prstGeom prst="rect">
            <a:avLst/>
          </a:prstGeom>
          <a:noFill/>
        </p:spPr>
        <p:txBody>
          <a:bodyPr wrap="square">
            <a:spAutoFit/>
          </a:bodyPr>
          <a:lstStyle/>
          <a:p>
            <a:r>
              <a:rPr lang="en-GB" sz="2400" dirty="0">
                <a:solidFill>
                  <a:srgbClr val="7F7F7F"/>
                </a:solidFill>
                <a:latin typeface="Avenir" panose="02000503020000020003"/>
              </a:rPr>
              <a:t>What do a museum or cultural heritage directors want? And how can the people running their digital programmes help them get it? </a:t>
            </a:r>
          </a:p>
          <a:p>
            <a:endParaRPr lang="en-GB" sz="2400" dirty="0">
              <a:solidFill>
                <a:srgbClr val="7F7F7F"/>
              </a:solidFill>
              <a:latin typeface="Avenir" panose="02000503020000020003"/>
            </a:endParaRPr>
          </a:p>
          <a:p>
            <a:r>
              <a:rPr lang="en-GB" sz="2400" dirty="0">
                <a:solidFill>
                  <a:srgbClr val="7F7F7F"/>
                </a:solidFill>
                <a:latin typeface="Avenir" panose="02000503020000020003"/>
              </a:rPr>
              <a:t>Watch this concise, funny and insightful guide from the most digitally engaged of the current generation of museum directors- Maxwell L. Anderson “How to uncross Directors arms”. He outlines their perceptions and barriers to implementing a digital strategy.</a:t>
            </a:r>
            <a:endParaRPr lang="en-GB" dirty="0"/>
          </a:p>
        </p:txBody>
      </p:sp>
      <p:pic>
        <p:nvPicPr>
          <p:cNvPr id="10" name="Picture 9">
            <a:hlinkClick r:id="rId3"/>
            <a:extLst>
              <a:ext uri="{FF2B5EF4-FFF2-40B4-BE49-F238E27FC236}">
                <a16:creationId xmlns:a16="http://schemas.microsoft.com/office/drawing/2014/main" id="{0A79C350-6DBE-4937-9D4F-A5863359C498}"/>
              </a:ext>
            </a:extLst>
          </p:cNvPr>
          <p:cNvPicPr>
            <a:picLocks noChangeAspect="1"/>
          </p:cNvPicPr>
          <p:nvPr/>
        </p:nvPicPr>
        <p:blipFill rotWithShape="1">
          <a:blip r:embed="rId4"/>
          <a:srcRect l="1790" t="3359" r="1407"/>
          <a:stretch/>
        </p:blipFill>
        <p:spPr>
          <a:xfrm>
            <a:off x="5429412" y="1499160"/>
            <a:ext cx="5724258" cy="3557491"/>
          </a:xfrm>
          <a:prstGeom prst="rect">
            <a:avLst/>
          </a:prstGeom>
        </p:spPr>
      </p:pic>
      <p:sp>
        <p:nvSpPr>
          <p:cNvPr id="12" name="TextBox 11">
            <a:extLst>
              <a:ext uri="{FF2B5EF4-FFF2-40B4-BE49-F238E27FC236}">
                <a16:creationId xmlns:a16="http://schemas.microsoft.com/office/drawing/2014/main" id="{D2520F14-F6B2-46BD-8D8C-D820B2EEA75C}"/>
              </a:ext>
            </a:extLst>
          </p:cNvPr>
          <p:cNvSpPr txBox="1"/>
          <p:nvPr/>
        </p:nvSpPr>
        <p:spPr>
          <a:xfrm>
            <a:off x="5195129" y="5662168"/>
            <a:ext cx="4135067" cy="830997"/>
          </a:xfrm>
          <a:prstGeom prst="rect">
            <a:avLst/>
          </a:prstGeom>
          <a:noFill/>
        </p:spPr>
        <p:txBody>
          <a:bodyPr wrap="square">
            <a:spAutoFit/>
          </a:bodyPr>
          <a:lstStyle/>
          <a:p>
            <a:r>
              <a:rPr lang="en-GB" sz="2400" b="1" dirty="0">
                <a:solidFill>
                  <a:srgbClr val="E43794"/>
                </a:solidFill>
                <a:latin typeface="Avenir" panose="02000503020000020003"/>
              </a:rPr>
              <a:t>*Only 5 minutes…click on the picture above!*</a:t>
            </a:r>
            <a:endParaRPr lang="en-GB" b="1" dirty="0">
              <a:solidFill>
                <a:srgbClr val="E43794"/>
              </a:solidFill>
            </a:endParaRPr>
          </a:p>
        </p:txBody>
      </p:sp>
    </p:spTree>
    <p:extLst>
      <p:ext uri="{BB962C8B-B14F-4D97-AF65-F5344CB8AC3E}">
        <p14:creationId xmlns:p14="http://schemas.microsoft.com/office/powerpoint/2010/main" val="381117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3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en-GB" sz="4800" dirty="0"/>
              <a:t>Lack of Vision and strategy</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956405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5933662" y="115104"/>
            <a:ext cx="6500190" cy="631527"/>
          </a:xfrm>
        </p:spPr>
        <p:txBody>
          <a:bodyPr/>
          <a:lstStyle/>
          <a:p>
            <a:r>
              <a:rPr lang="en-US" dirty="0"/>
              <a:t>Lack of vision and Strategy</a:t>
            </a:r>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097725" y="746631"/>
            <a:ext cx="5746230" cy="4682754"/>
          </a:xfrm>
        </p:spPr>
        <p:txBody>
          <a:bodyPr/>
          <a:lstStyle/>
          <a:p>
            <a:pPr marL="342900" indent="-342900" algn="just">
              <a:buFont typeface="Arial" panose="020B0604020202020204" pitchFamily="34" charset="0"/>
              <a:buChar char="•"/>
            </a:pPr>
            <a:r>
              <a:rPr lang="en-GB" dirty="0"/>
              <a:t>Without a </a:t>
            </a:r>
            <a:r>
              <a:rPr lang="en-GB" b="1" dirty="0"/>
              <a:t>strategy,</a:t>
            </a:r>
            <a:r>
              <a:rPr lang="en-GB" dirty="0"/>
              <a:t> cultural heritage organisations do not have the focus needed to achieve their goals and to develop future plans.  </a:t>
            </a:r>
          </a:p>
          <a:p>
            <a:pPr algn="just"/>
            <a:endParaRPr lang="en-GB" dirty="0"/>
          </a:p>
          <a:p>
            <a:pPr marL="342900" indent="-342900" algn="just">
              <a:buFont typeface="Arial" panose="020B0604020202020204" pitchFamily="34" charset="0"/>
              <a:buChar char="•"/>
            </a:pPr>
            <a:r>
              <a:rPr lang="en-GB" dirty="0"/>
              <a:t>Managers of heritage institutions with a vision and a strategy are often </a:t>
            </a:r>
            <a:r>
              <a:rPr lang="en-GB" b="1" dirty="0"/>
              <a:t>lacking the resources</a:t>
            </a:r>
            <a:r>
              <a:rPr lang="en-GB" dirty="0"/>
              <a:t> to realize it. Through time the motivation to innovate can drain away and managers just follow a strategic plan that is unchanged for years.</a:t>
            </a:r>
          </a:p>
          <a:p>
            <a:endParaRPr lang="en-GB" sz="1800" dirty="0"/>
          </a:p>
        </p:txBody>
      </p:sp>
      <p:sp>
        <p:nvSpPr>
          <p:cNvPr id="10" name="Arrow: Chevron 9">
            <a:extLst>
              <a:ext uri="{FF2B5EF4-FFF2-40B4-BE49-F238E27FC236}">
                <a16:creationId xmlns:a16="http://schemas.microsoft.com/office/drawing/2014/main" id="{4566A7BF-6A2C-4ED4-B56F-8F27DC8621CE}"/>
              </a:ext>
            </a:extLst>
          </p:cNvPr>
          <p:cNvSpPr/>
          <p:nvPr/>
        </p:nvSpPr>
        <p:spPr>
          <a:xfrm>
            <a:off x="7136224" y="6142383"/>
            <a:ext cx="522619" cy="540606"/>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hevron 10">
            <a:extLst>
              <a:ext uri="{FF2B5EF4-FFF2-40B4-BE49-F238E27FC236}">
                <a16:creationId xmlns:a16="http://schemas.microsoft.com/office/drawing/2014/main" id="{FD3B74DC-C286-44DC-9881-EFC6D9BE4602}"/>
              </a:ext>
            </a:extLst>
          </p:cNvPr>
          <p:cNvSpPr/>
          <p:nvPr/>
        </p:nvSpPr>
        <p:spPr>
          <a:xfrm>
            <a:off x="7792222" y="6142383"/>
            <a:ext cx="522619" cy="540607"/>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Chevron 11">
            <a:extLst>
              <a:ext uri="{FF2B5EF4-FFF2-40B4-BE49-F238E27FC236}">
                <a16:creationId xmlns:a16="http://schemas.microsoft.com/office/drawing/2014/main" id="{FE2A4CD0-EB05-4E22-AB0B-8AE42C9B4DAA}"/>
              </a:ext>
            </a:extLst>
          </p:cNvPr>
          <p:cNvSpPr/>
          <p:nvPr/>
        </p:nvSpPr>
        <p:spPr>
          <a:xfrm>
            <a:off x="8448220" y="6142383"/>
            <a:ext cx="522620" cy="540608"/>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01913DF3-95D2-4E99-840C-340ED3EB8F67}"/>
              </a:ext>
            </a:extLst>
          </p:cNvPr>
          <p:cNvSpPr/>
          <p:nvPr/>
        </p:nvSpPr>
        <p:spPr>
          <a:xfrm>
            <a:off x="9104218" y="6142383"/>
            <a:ext cx="459568" cy="540608"/>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Arrow: Chevron 15">
            <a:extLst>
              <a:ext uri="{FF2B5EF4-FFF2-40B4-BE49-F238E27FC236}">
                <a16:creationId xmlns:a16="http://schemas.microsoft.com/office/drawing/2014/main" id="{263C9B3B-C06F-4BF2-B472-4612805EC71A}"/>
              </a:ext>
            </a:extLst>
          </p:cNvPr>
          <p:cNvSpPr/>
          <p:nvPr/>
        </p:nvSpPr>
        <p:spPr>
          <a:xfrm>
            <a:off x="9697163" y="6142383"/>
            <a:ext cx="481015" cy="546050"/>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hevron 16">
            <a:extLst>
              <a:ext uri="{FF2B5EF4-FFF2-40B4-BE49-F238E27FC236}">
                <a16:creationId xmlns:a16="http://schemas.microsoft.com/office/drawing/2014/main" id="{6A9F65A5-D281-4AB3-B67C-404287B2DA43}"/>
              </a:ext>
            </a:extLst>
          </p:cNvPr>
          <p:cNvSpPr/>
          <p:nvPr/>
        </p:nvSpPr>
        <p:spPr>
          <a:xfrm>
            <a:off x="10290108" y="6136942"/>
            <a:ext cx="498181" cy="546050"/>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hevron 17">
            <a:extLst>
              <a:ext uri="{FF2B5EF4-FFF2-40B4-BE49-F238E27FC236}">
                <a16:creationId xmlns:a16="http://schemas.microsoft.com/office/drawing/2014/main" id="{46E664C1-55ED-42F5-987E-EEDDFFED5A0D}"/>
              </a:ext>
            </a:extLst>
          </p:cNvPr>
          <p:cNvSpPr/>
          <p:nvPr/>
        </p:nvSpPr>
        <p:spPr>
          <a:xfrm>
            <a:off x="10900219" y="6136942"/>
            <a:ext cx="498182" cy="546051"/>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Placeholder 6" descr="A person wearing headphones&#10;&#10;Description automatically generated with medium confidence">
            <a:extLst>
              <a:ext uri="{FF2B5EF4-FFF2-40B4-BE49-F238E27FC236}">
                <a16:creationId xmlns:a16="http://schemas.microsoft.com/office/drawing/2014/main" id="{AF1A480A-538A-44D9-B201-FCE98AC9BDC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6994" b="6994"/>
          <a:stretch>
            <a:fillRect/>
          </a:stretch>
        </p:blipFill>
        <p:spPr>
          <a:xfrm>
            <a:off x="1172906" y="1560380"/>
            <a:ext cx="4106403" cy="5297620"/>
          </a:xfrm>
        </p:spPr>
      </p:pic>
    </p:spTree>
    <p:extLst>
      <p:ext uri="{BB962C8B-B14F-4D97-AF65-F5344CB8AC3E}">
        <p14:creationId xmlns:p14="http://schemas.microsoft.com/office/powerpoint/2010/main" val="292225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3AF4836-5FB3-4CC2-9758-37A96FC77A1B}"/>
              </a:ext>
            </a:extLst>
          </p:cNvPr>
          <p:cNvSpPr txBox="1"/>
          <p:nvPr/>
        </p:nvSpPr>
        <p:spPr>
          <a:xfrm>
            <a:off x="5932800" y="1224673"/>
            <a:ext cx="5600813" cy="3785652"/>
          </a:xfrm>
          <a:prstGeom prst="rect">
            <a:avLst/>
          </a:prstGeom>
          <a:noFill/>
        </p:spPr>
        <p:txBody>
          <a:bodyPr wrap="square">
            <a:spAutoFit/>
          </a:bodyPr>
          <a:lstStyle/>
          <a:p>
            <a:pPr marL="342900" indent="-342900" algn="just">
              <a:spcBef>
                <a:spcPts val="0"/>
              </a:spcBef>
              <a:buFont typeface="Arial" panose="020B0604020202020204" pitchFamily="34" charset="0"/>
              <a:buChar char="•"/>
            </a:pPr>
            <a:r>
              <a:rPr lang="en-GB" sz="2400" dirty="0">
                <a:solidFill>
                  <a:srgbClr val="7F7F7F"/>
                </a:solidFill>
                <a:latin typeface="Avenir" panose="02000503020000020003"/>
              </a:rPr>
              <a:t>The</a:t>
            </a:r>
            <a:r>
              <a:rPr lang="en-GB" sz="2400" b="1" dirty="0">
                <a:solidFill>
                  <a:srgbClr val="70A8AF"/>
                </a:solidFill>
                <a:latin typeface="Avenir" panose="02000503020000020003"/>
              </a:rPr>
              <a:t> vision </a:t>
            </a:r>
            <a:r>
              <a:rPr lang="en-GB" sz="2400" dirty="0">
                <a:solidFill>
                  <a:srgbClr val="7F7F7F"/>
                </a:solidFill>
                <a:latin typeface="Avenir" panose="02000503020000020003"/>
              </a:rPr>
              <a:t>of digitising cultural heritage institutions needs to harness all the existing potential in and outside the institution. </a:t>
            </a:r>
          </a:p>
          <a:p>
            <a:pPr marL="342900" indent="-342900" algn="just">
              <a:spcBef>
                <a:spcPts val="0"/>
              </a:spcBef>
              <a:buFont typeface="Arial" panose="020B0604020202020204" pitchFamily="34" charset="0"/>
              <a:buChar char="•"/>
            </a:pPr>
            <a:r>
              <a:rPr lang="en-GB" sz="2400" dirty="0">
                <a:solidFill>
                  <a:srgbClr val="7F7F7F"/>
                </a:solidFill>
                <a:latin typeface="Avenir" panose="02000503020000020003"/>
              </a:rPr>
              <a:t>Managers have to be able </a:t>
            </a:r>
            <a:r>
              <a:rPr lang="en-GB" sz="2400" b="1" dirty="0">
                <a:solidFill>
                  <a:srgbClr val="70A8AF"/>
                </a:solidFill>
                <a:latin typeface="Avenir" panose="02000503020000020003"/>
              </a:rPr>
              <a:t>to set challenges</a:t>
            </a:r>
            <a:r>
              <a:rPr lang="en-GB" sz="2400" dirty="0">
                <a:solidFill>
                  <a:srgbClr val="7F7F7F"/>
                </a:solidFill>
                <a:latin typeface="Avenir" panose="02000503020000020003"/>
              </a:rPr>
              <a:t>, </a:t>
            </a:r>
            <a:r>
              <a:rPr lang="en-GB" sz="2400" b="1" dirty="0">
                <a:solidFill>
                  <a:srgbClr val="70A8AF"/>
                </a:solidFill>
                <a:latin typeface="Avenir" panose="02000503020000020003"/>
              </a:rPr>
              <a:t>inspire their staff</a:t>
            </a:r>
            <a:r>
              <a:rPr lang="en-GB" sz="2400" dirty="0">
                <a:solidFill>
                  <a:srgbClr val="7F7F7F"/>
                </a:solidFill>
                <a:latin typeface="Avenir" panose="02000503020000020003"/>
              </a:rPr>
              <a:t> and </a:t>
            </a:r>
            <a:r>
              <a:rPr lang="en-GB" sz="2400" b="1" dirty="0">
                <a:solidFill>
                  <a:srgbClr val="70A8AF"/>
                </a:solidFill>
                <a:latin typeface="Avenir" panose="02000503020000020003"/>
              </a:rPr>
              <a:t>engage them</a:t>
            </a:r>
            <a:r>
              <a:rPr lang="en-GB" sz="2400" dirty="0">
                <a:solidFill>
                  <a:srgbClr val="7F7F7F"/>
                </a:solidFill>
                <a:latin typeface="Avenir" panose="02000503020000020003"/>
              </a:rPr>
              <a:t> in the process of creating a shared vision. </a:t>
            </a:r>
          </a:p>
          <a:p>
            <a:pPr marL="0" indent="0" algn="just">
              <a:spcBef>
                <a:spcPts val="0"/>
              </a:spcBef>
              <a:buFont typeface="Arial" panose="020B0604020202020204" pitchFamily="34" charset="0"/>
              <a:buNone/>
            </a:pPr>
            <a:endParaRPr lang="en-GB" sz="2400" dirty="0">
              <a:solidFill>
                <a:srgbClr val="7F7F7F"/>
              </a:solidFill>
              <a:latin typeface="Avenir" panose="02000503020000020003"/>
            </a:endParaRPr>
          </a:p>
          <a:p>
            <a:pPr marL="0" indent="0" algn="just">
              <a:spcBef>
                <a:spcPts val="0"/>
              </a:spcBef>
              <a:buFont typeface="Arial" panose="020B0604020202020204" pitchFamily="34" charset="0"/>
              <a:buNone/>
            </a:pPr>
            <a:endParaRPr lang="en-GB" sz="2400" dirty="0">
              <a:solidFill>
                <a:srgbClr val="7F7F7F"/>
              </a:solidFill>
              <a:latin typeface="Avenir" panose="02000503020000020003"/>
            </a:endParaRPr>
          </a:p>
        </p:txBody>
      </p:sp>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302466" y="217382"/>
            <a:ext cx="11260668" cy="1282758"/>
          </a:xfrm>
        </p:spPr>
        <p:txBody>
          <a:bodyPr>
            <a:normAutofit/>
          </a:bodyPr>
          <a:lstStyle/>
          <a:p>
            <a:r>
              <a:rPr lang="en-US" dirty="0"/>
              <a:t>Lack of vision and strategy continued….</a:t>
            </a:r>
          </a:p>
        </p:txBody>
      </p:sp>
      <p:sp>
        <p:nvSpPr>
          <p:cNvPr id="7" name="Google Shape;473;p43">
            <a:extLst>
              <a:ext uri="{FF2B5EF4-FFF2-40B4-BE49-F238E27FC236}">
                <a16:creationId xmlns:a16="http://schemas.microsoft.com/office/drawing/2014/main" id="{47C6A36B-02EF-4216-8397-91ED4FF87094}"/>
              </a:ext>
            </a:extLst>
          </p:cNvPr>
          <p:cNvSpPr txBox="1">
            <a:spLocks/>
          </p:cNvSpPr>
          <p:nvPr/>
        </p:nvSpPr>
        <p:spPr>
          <a:xfrm>
            <a:off x="520475" y="1038969"/>
            <a:ext cx="5090756" cy="5509142"/>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endParaRPr lang="en-GB" sz="1600" dirty="0">
              <a:solidFill>
                <a:srgbClr val="7F7F7F"/>
              </a:solidFill>
              <a:latin typeface="Avenir" panose="02000503020000020003"/>
            </a:endParaRPr>
          </a:p>
          <a:p>
            <a:pPr algn="just">
              <a:spcBef>
                <a:spcPts val="0"/>
              </a:spcBef>
            </a:pPr>
            <a:r>
              <a:rPr lang="en-GB" sz="2400" dirty="0">
                <a:solidFill>
                  <a:srgbClr val="7F7F7F"/>
                </a:solidFill>
                <a:latin typeface="Avenir" panose="02000503020000020003"/>
              </a:rPr>
              <a:t>Collaborating with world-renowned experts brings the </a:t>
            </a:r>
            <a:r>
              <a:rPr lang="en-GB" sz="2400" b="1" dirty="0">
                <a:solidFill>
                  <a:srgbClr val="70A8AF"/>
                </a:solidFill>
                <a:latin typeface="Avenir" panose="02000503020000020003"/>
              </a:rPr>
              <a:t>energy and ideas for reshaping old strategies. </a:t>
            </a:r>
            <a:endParaRPr lang="en-GB" sz="2400" dirty="0">
              <a:solidFill>
                <a:srgbClr val="7F7F7F"/>
              </a:solidFill>
              <a:latin typeface="Avenir" panose="02000503020000020003"/>
            </a:endParaRPr>
          </a:p>
          <a:p>
            <a:pPr algn="just">
              <a:spcBef>
                <a:spcPts val="0"/>
              </a:spcBef>
            </a:pPr>
            <a:r>
              <a:rPr lang="en-GB" sz="2400" dirty="0">
                <a:solidFill>
                  <a:srgbClr val="7F7F7F"/>
                </a:solidFill>
                <a:latin typeface="Avenir" panose="02000503020000020003"/>
              </a:rPr>
              <a:t>The pandemic has shown how different today's market is and how untraditional today's users are. </a:t>
            </a:r>
            <a:r>
              <a:rPr lang="en-GB" sz="2400" b="1" dirty="0">
                <a:solidFill>
                  <a:srgbClr val="70A8AF"/>
                </a:solidFill>
                <a:latin typeface="Avenir" panose="02000503020000020003"/>
              </a:rPr>
              <a:t>Digitisation was the answer in lockdown. </a:t>
            </a:r>
            <a:endParaRPr lang="en-GB" sz="1600" dirty="0">
              <a:solidFill>
                <a:srgbClr val="7F7F7F"/>
              </a:solidFill>
              <a:latin typeface="Avenir" panose="02000503020000020003"/>
            </a:endParaRPr>
          </a:p>
        </p:txBody>
      </p:sp>
      <p:sp>
        <p:nvSpPr>
          <p:cNvPr id="6" name="Arrow: Chevron 5">
            <a:extLst>
              <a:ext uri="{FF2B5EF4-FFF2-40B4-BE49-F238E27FC236}">
                <a16:creationId xmlns:a16="http://schemas.microsoft.com/office/drawing/2014/main" id="{E696ADB1-31F1-4865-A291-4F2C9DB17357}"/>
              </a:ext>
            </a:extLst>
          </p:cNvPr>
          <p:cNvSpPr/>
          <p:nvPr/>
        </p:nvSpPr>
        <p:spPr>
          <a:xfrm>
            <a:off x="8985536" y="225134"/>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hevron 9">
            <a:extLst>
              <a:ext uri="{FF2B5EF4-FFF2-40B4-BE49-F238E27FC236}">
                <a16:creationId xmlns:a16="http://schemas.microsoft.com/office/drawing/2014/main" id="{AD076DC5-ADF1-4E0F-8902-3E24A555943C}"/>
              </a:ext>
            </a:extLst>
          </p:cNvPr>
          <p:cNvSpPr/>
          <p:nvPr/>
        </p:nvSpPr>
        <p:spPr>
          <a:xfrm>
            <a:off x="9472946" y="236680"/>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Half Frame 13">
            <a:extLst>
              <a:ext uri="{FF2B5EF4-FFF2-40B4-BE49-F238E27FC236}">
                <a16:creationId xmlns:a16="http://schemas.microsoft.com/office/drawing/2014/main" id="{9C61214C-D180-42BF-8F9E-84B9E1D1C065}"/>
              </a:ext>
            </a:extLst>
          </p:cNvPr>
          <p:cNvSpPr/>
          <p:nvPr/>
        </p:nvSpPr>
        <p:spPr>
          <a:xfrm>
            <a:off x="197338" y="1038969"/>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15" name="Arrow: Chevron 14">
            <a:extLst>
              <a:ext uri="{FF2B5EF4-FFF2-40B4-BE49-F238E27FC236}">
                <a16:creationId xmlns:a16="http://schemas.microsoft.com/office/drawing/2014/main" id="{A625AA24-F900-4427-B19F-D6A7475E9EA0}"/>
              </a:ext>
            </a:extLst>
          </p:cNvPr>
          <p:cNvSpPr/>
          <p:nvPr/>
        </p:nvSpPr>
        <p:spPr>
          <a:xfrm>
            <a:off x="9960356" y="236680"/>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Half Frame 20">
            <a:extLst>
              <a:ext uri="{FF2B5EF4-FFF2-40B4-BE49-F238E27FC236}">
                <a16:creationId xmlns:a16="http://schemas.microsoft.com/office/drawing/2014/main" id="{52DF7C0E-6444-42C3-BEB9-2E068F1E10F3}"/>
              </a:ext>
            </a:extLst>
          </p:cNvPr>
          <p:cNvSpPr/>
          <p:nvPr/>
        </p:nvSpPr>
        <p:spPr>
          <a:xfrm rot="10800000">
            <a:off x="11348387" y="5824785"/>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5" name="TextBox 4">
            <a:extLst>
              <a:ext uri="{FF2B5EF4-FFF2-40B4-BE49-F238E27FC236}">
                <a16:creationId xmlns:a16="http://schemas.microsoft.com/office/drawing/2014/main" id="{E59BFB05-F496-6536-BD03-F24D52D6EA6F}"/>
              </a:ext>
            </a:extLst>
          </p:cNvPr>
          <p:cNvSpPr txBox="1"/>
          <p:nvPr/>
        </p:nvSpPr>
        <p:spPr>
          <a:xfrm>
            <a:off x="2458970" y="4492901"/>
            <a:ext cx="7274060" cy="2585323"/>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70A8AF"/>
                </a:solidFill>
                <a:latin typeface="Avenir" panose="02000503020000020003"/>
              </a:rPr>
              <a:t>Motivation</a:t>
            </a:r>
            <a:r>
              <a:rPr lang="en-GB" sz="2400" dirty="0">
                <a:solidFill>
                  <a:srgbClr val="7F7F7F"/>
                </a:solidFill>
                <a:latin typeface="Avenir" panose="02000503020000020003"/>
              </a:rPr>
              <a:t> is the key factor for changing mindsets and getting out of an institutional rut. It enables </a:t>
            </a:r>
            <a:r>
              <a:rPr lang="en-GB" sz="2400" b="1" dirty="0">
                <a:solidFill>
                  <a:srgbClr val="70A8AF"/>
                </a:solidFill>
                <a:latin typeface="Avenir" panose="02000503020000020003"/>
              </a:rPr>
              <a:t>digital pathfinders </a:t>
            </a:r>
            <a:r>
              <a:rPr lang="en-GB" sz="2400" dirty="0">
                <a:solidFill>
                  <a:srgbClr val="7F7F7F"/>
                </a:solidFill>
                <a:latin typeface="Avenir" panose="02000503020000020003"/>
              </a:rPr>
              <a:t>to bring </a:t>
            </a:r>
            <a:r>
              <a:rPr lang="en-GB" sz="2400" b="1" dirty="0">
                <a:solidFill>
                  <a:srgbClr val="70A8AF"/>
                </a:solidFill>
                <a:latin typeface="Avenir" panose="02000503020000020003"/>
              </a:rPr>
              <a:t>new technologies </a:t>
            </a:r>
            <a:r>
              <a:rPr lang="en-GB" sz="2400" dirty="0">
                <a:solidFill>
                  <a:srgbClr val="7F7F7F"/>
                </a:solidFill>
                <a:latin typeface="Avenir" panose="02000503020000020003"/>
              </a:rPr>
              <a:t>into the organization and offer the cultural heritage experts and the customers a </a:t>
            </a:r>
            <a:r>
              <a:rPr lang="en-GB" sz="2400" b="1" dirty="0">
                <a:solidFill>
                  <a:srgbClr val="70A8AF"/>
                </a:solidFill>
                <a:latin typeface="Avenir" panose="02000503020000020003"/>
              </a:rPr>
              <a:t>unique, memorable experience………</a:t>
            </a:r>
          </a:p>
          <a:p>
            <a:endParaRPr lang="en-GB" dirty="0"/>
          </a:p>
        </p:txBody>
      </p:sp>
    </p:spTree>
    <p:extLst>
      <p:ext uri="{BB962C8B-B14F-4D97-AF65-F5344CB8AC3E}">
        <p14:creationId xmlns:p14="http://schemas.microsoft.com/office/powerpoint/2010/main" val="2634029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14</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269298" y="181315"/>
            <a:ext cx="11260668" cy="1282758"/>
          </a:xfrm>
        </p:spPr>
        <p:txBody>
          <a:bodyPr>
            <a:normAutofit/>
          </a:bodyPr>
          <a:lstStyle/>
          <a:p>
            <a:r>
              <a:rPr lang="en-US" dirty="0"/>
              <a:t>Lack of vision and strategy continued….</a:t>
            </a:r>
          </a:p>
        </p:txBody>
      </p:sp>
      <p:sp>
        <p:nvSpPr>
          <p:cNvPr id="6" name="Arrow: Chevron 5">
            <a:extLst>
              <a:ext uri="{FF2B5EF4-FFF2-40B4-BE49-F238E27FC236}">
                <a16:creationId xmlns:a16="http://schemas.microsoft.com/office/drawing/2014/main" id="{E696ADB1-31F1-4865-A291-4F2C9DB17357}"/>
              </a:ext>
            </a:extLst>
          </p:cNvPr>
          <p:cNvSpPr/>
          <p:nvPr/>
        </p:nvSpPr>
        <p:spPr>
          <a:xfrm>
            <a:off x="7954258" y="236681"/>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55285BC0-A920-481C-BC7D-229165D1A589}"/>
              </a:ext>
            </a:extLst>
          </p:cNvPr>
          <p:cNvPicPr>
            <a:picLocks noChangeAspect="1"/>
          </p:cNvPicPr>
          <p:nvPr/>
        </p:nvPicPr>
        <p:blipFill rotWithShape="1">
          <a:blip r:embed="rId2">
            <a:extLst>
              <a:ext uri="{28A0092B-C50C-407E-A947-70E740481C1C}">
                <a14:useLocalDpi xmlns:a14="http://schemas.microsoft.com/office/drawing/2010/main" val="0"/>
              </a:ext>
            </a:extLst>
          </a:blip>
          <a:srcRect l="-3425" t="-1173" r="6562" b="12394"/>
          <a:stretch/>
        </p:blipFill>
        <p:spPr>
          <a:xfrm>
            <a:off x="5021972" y="3153428"/>
            <a:ext cx="7170028" cy="3704572"/>
          </a:xfrm>
          <a:prstGeom prst="rect">
            <a:avLst/>
          </a:prstGeom>
        </p:spPr>
      </p:pic>
      <p:sp>
        <p:nvSpPr>
          <p:cNvPr id="10" name="Arrow: Chevron 9">
            <a:extLst>
              <a:ext uri="{FF2B5EF4-FFF2-40B4-BE49-F238E27FC236}">
                <a16:creationId xmlns:a16="http://schemas.microsoft.com/office/drawing/2014/main" id="{AD076DC5-ADF1-4E0F-8902-3E24A555943C}"/>
              </a:ext>
            </a:extLst>
          </p:cNvPr>
          <p:cNvSpPr/>
          <p:nvPr/>
        </p:nvSpPr>
        <p:spPr>
          <a:xfrm>
            <a:off x="8357579" y="236681"/>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Picture 11">
            <a:hlinkClick r:id="rId3"/>
            <a:extLst>
              <a:ext uri="{FF2B5EF4-FFF2-40B4-BE49-F238E27FC236}">
                <a16:creationId xmlns:a16="http://schemas.microsoft.com/office/drawing/2014/main" id="{82812DA1-CA81-4A43-BD8E-446D2914E934}"/>
              </a:ext>
            </a:extLst>
          </p:cNvPr>
          <p:cNvPicPr>
            <a:picLocks noChangeAspect="1"/>
          </p:cNvPicPr>
          <p:nvPr/>
        </p:nvPicPr>
        <p:blipFill>
          <a:blip r:embed="rId4"/>
          <a:stretch>
            <a:fillRect/>
          </a:stretch>
        </p:blipFill>
        <p:spPr>
          <a:xfrm>
            <a:off x="5899632" y="3792701"/>
            <a:ext cx="3102703" cy="1790157"/>
          </a:xfrm>
          <a:prstGeom prst="rect">
            <a:avLst/>
          </a:prstGeom>
        </p:spPr>
      </p:pic>
      <p:sp>
        <p:nvSpPr>
          <p:cNvPr id="14" name="Half Frame 13">
            <a:extLst>
              <a:ext uri="{FF2B5EF4-FFF2-40B4-BE49-F238E27FC236}">
                <a16:creationId xmlns:a16="http://schemas.microsoft.com/office/drawing/2014/main" id="{9C61214C-D180-42BF-8F9E-84B9E1D1C065}"/>
              </a:ext>
            </a:extLst>
          </p:cNvPr>
          <p:cNvSpPr/>
          <p:nvPr/>
        </p:nvSpPr>
        <p:spPr>
          <a:xfrm>
            <a:off x="450015" y="1322099"/>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15" name="Arrow: Chevron 14">
            <a:extLst>
              <a:ext uri="{FF2B5EF4-FFF2-40B4-BE49-F238E27FC236}">
                <a16:creationId xmlns:a16="http://schemas.microsoft.com/office/drawing/2014/main" id="{A625AA24-F900-4427-B19F-D6A7475E9EA0}"/>
              </a:ext>
            </a:extLst>
          </p:cNvPr>
          <p:cNvSpPr/>
          <p:nvPr/>
        </p:nvSpPr>
        <p:spPr>
          <a:xfrm>
            <a:off x="8733207" y="236680"/>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39EEB022-7BCE-4292-89A0-6109B22CF143}"/>
              </a:ext>
            </a:extLst>
          </p:cNvPr>
          <p:cNvSpPr txBox="1"/>
          <p:nvPr/>
        </p:nvSpPr>
        <p:spPr>
          <a:xfrm>
            <a:off x="7444457" y="1088168"/>
            <a:ext cx="4085509" cy="1938992"/>
          </a:xfrm>
          <a:prstGeom prst="rect">
            <a:avLst/>
          </a:prstGeom>
          <a:noFill/>
        </p:spPr>
        <p:txBody>
          <a:bodyPr wrap="square" rtlCol="0">
            <a:spAutoFit/>
          </a:bodyPr>
          <a:lstStyle/>
          <a:p>
            <a:pPr algn="ctr"/>
            <a:r>
              <a:rPr lang="en-GB" sz="2000" dirty="0">
                <a:solidFill>
                  <a:srgbClr val="E43794"/>
                </a:solidFill>
              </a:rPr>
              <a:t>Click the link on the image to watch how “</a:t>
            </a:r>
            <a:r>
              <a:rPr lang="en-GB" sz="2000" dirty="0" err="1">
                <a:solidFill>
                  <a:srgbClr val="E43794"/>
                </a:solidFill>
              </a:rPr>
              <a:t>Larnaka</a:t>
            </a:r>
            <a:r>
              <a:rPr lang="en-GB" sz="2000" dirty="0">
                <a:solidFill>
                  <a:srgbClr val="E43794"/>
                </a:solidFill>
              </a:rPr>
              <a:t> Virtual Museums” has transformed their visiting offer with technology! Maybe some motivation/inspiration will be sparked!</a:t>
            </a:r>
          </a:p>
        </p:txBody>
      </p:sp>
      <p:sp>
        <p:nvSpPr>
          <p:cNvPr id="17" name="Left Bracket 16">
            <a:extLst>
              <a:ext uri="{FF2B5EF4-FFF2-40B4-BE49-F238E27FC236}">
                <a16:creationId xmlns:a16="http://schemas.microsoft.com/office/drawing/2014/main" id="{37E74106-9F30-4DD1-86D5-CA4E961312DE}"/>
              </a:ext>
            </a:extLst>
          </p:cNvPr>
          <p:cNvSpPr/>
          <p:nvPr/>
        </p:nvSpPr>
        <p:spPr>
          <a:xfrm>
            <a:off x="7075273" y="1140144"/>
            <a:ext cx="397379" cy="1667716"/>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ket 17">
            <a:extLst>
              <a:ext uri="{FF2B5EF4-FFF2-40B4-BE49-F238E27FC236}">
                <a16:creationId xmlns:a16="http://schemas.microsoft.com/office/drawing/2014/main" id="{A966FFB0-91CE-47F4-8B48-61AB607A25C3}"/>
              </a:ext>
            </a:extLst>
          </p:cNvPr>
          <p:cNvSpPr/>
          <p:nvPr/>
        </p:nvSpPr>
        <p:spPr>
          <a:xfrm rot="10800000">
            <a:off x="11432503" y="1151829"/>
            <a:ext cx="397379" cy="1667716"/>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0B9A0E23-E083-4018-8922-C3A0E9C4E99C}"/>
              </a:ext>
            </a:extLst>
          </p:cNvPr>
          <p:cNvSpPr txBox="1"/>
          <p:nvPr/>
        </p:nvSpPr>
        <p:spPr>
          <a:xfrm>
            <a:off x="714422" y="1800636"/>
            <a:ext cx="4313203" cy="2308324"/>
          </a:xfrm>
          <a:prstGeom prst="rect">
            <a:avLst/>
          </a:prstGeom>
          <a:noFill/>
        </p:spPr>
        <p:txBody>
          <a:bodyPr wrap="square">
            <a:spAutoFit/>
          </a:bodyPr>
          <a:lstStyle/>
          <a:p>
            <a:pPr marL="0" indent="0" algn="just">
              <a:spcBef>
                <a:spcPts val="0"/>
              </a:spcBef>
              <a:buFont typeface="Arial" panose="020B0604020202020204" pitchFamily="34" charset="0"/>
              <a:buNone/>
            </a:pPr>
            <a:r>
              <a:rPr lang="en-GB" sz="2400" dirty="0">
                <a:solidFill>
                  <a:srgbClr val="7F7F7F"/>
                </a:solidFill>
                <a:latin typeface="Avenir" panose="02000503020000020003"/>
              </a:rPr>
              <a:t>Experience has shown that good local strategies are often based on good national strategies.  National leadership can enable stakeholders to develop a new vision.</a:t>
            </a:r>
            <a:endParaRPr lang="en-GB" sz="2400" dirty="0"/>
          </a:p>
        </p:txBody>
      </p:sp>
      <p:sp>
        <p:nvSpPr>
          <p:cNvPr id="21" name="Half Frame 20">
            <a:extLst>
              <a:ext uri="{FF2B5EF4-FFF2-40B4-BE49-F238E27FC236}">
                <a16:creationId xmlns:a16="http://schemas.microsoft.com/office/drawing/2014/main" id="{5060B126-5D43-46CB-B569-ACED0340753D}"/>
              </a:ext>
            </a:extLst>
          </p:cNvPr>
          <p:cNvSpPr/>
          <p:nvPr/>
        </p:nvSpPr>
        <p:spPr>
          <a:xfrm rot="10800000">
            <a:off x="4457587" y="3543980"/>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Tree>
    <p:extLst>
      <p:ext uri="{BB962C8B-B14F-4D97-AF65-F5344CB8AC3E}">
        <p14:creationId xmlns:p14="http://schemas.microsoft.com/office/powerpoint/2010/main" val="111828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smtClean="0"/>
              <a:pPr/>
              <a:t>15</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137420" y="259426"/>
            <a:ext cx="6966764" cy="631527"/>
          </a:xfrm>
        </p:spPr>
        <p:txBody>
          <a:bodyPr/>
          <a:lstStyle/>
          <a:p>
            <a:r>
              <a:rPr lang="en-GB" dirty="0"/>
              <a:t>GUIDE to Digital Strategy for Museums </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87" t="10823" r="9307" b="5574"/>
          <a:stretch/>
        </p:blipFill>
        <p:spPr>
          <a:xfrm>
            <a:off x="4250717" y="1112639"/>
            <a:ext cx="7941283" cy="4839954"/>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05531" y="1499160"/>
            <a:ext cx="4868333" cy="49927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en-GB" i="1" dirty="0"/>
              <a:t>What is a digital strategy?</a:t>
            </a:r>
          </a:p>
          <a:p>
            <a:pPr marL="342900" indent="-342900">
              <a:buFont typeface="Wingdings" panose="05000000000000000000" pitchFamily="2" charset="2"/>
              <a:buChar char="v"/>
            </a:pPr>
            <a:r>
              <a:rPr lang="en-GB" i="1" dirty="0"/>
              <a:t>Do you need a digital strategy?</a:t>
            </a:r>
          </a:p>
          <a:p>
            <a:pPr marL="342900" indent="-342900">
              <a:buFont typeface="Wingdings" panose="05000000000000000000" pitchFamily="2" charset="2"/>
              <a:buChar char="v"/>
            </a:pPr>
            <a:r>
              <a:rPr lang="en-GB" i="1" dirty="0"/>
              <a:t>What would it take to create a good one?</a:t>
            </a:r>
          </a:p>
          <a:p>
            <a:pPr marL="342900" indent="-342900">
              <a:buFont typeface="Wingdings" panose="05000000000000000000" pitchFamily="2" charset="2"/>
              <a:buChar char="v"/>
            </a:pPr>
            <a:r>
              <a:rPr lang="en-GB" i="1" dirty="0"/>
              <a:t>Download this practical guide for museums (and other organisations) that want to do more with their digital programmes</a:t>
            </a:r>
          </a:p>
          <a:p>
            <a:pPr marL="342900" indent="-342900">
              <a:buFont typeface="Wingdings" panose="05000000000000000000" pitchFamily="2" charset="2"/>
              <a:buChar char="v"/>
            </a:pPr>
            <a:r>
              <a:rPr lang="en-GB" i="1" dirty="0"/>
              <a:t>Simply follow this link to download the Digital Strategy for Museum Guide PDF: </a:t>
            </a:r>
            <a:r>
              <a:rPr lang="en-GB" i="1" dirty="0">
                <a:hlinkClick r:id="rId5"/>
              </a:rPr>
              <a:t>https://www.cogapp.com/digital-strategy</a:t>
            </a:r>
            <a:r>
              <a:rPr lang="en-GB" i="1" dirty="0"/>
              <a:t> </a:t>
            </a:r>
          </a:p>
        </p:txBody>
      </p:sp>
      <p:pic>
        <p:nvPicPr>
          <p:cNvPr id="11" name="Digital Strategy — Cogapp (2)">
            <a:hlinkClick r:id="" action="ppaction://media"/>
            <a:extLst>
              <a:ext uri="{FF2B5EF4-FFF2-40B4-BE49-F238E27FC236}">
                <a16:creationId xmlns:a16="http://schemas.microsoft.com/office/drawing/2014/main" id="{76EF1BBC-8109-4B09-95F7-141E2836C3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73809" y="1499160"/>
            <a:ext cx="5699475" cy="3605403"/>
          </a:xfrm>
          <a:prstGeom prst="rect">
            <a:avLst/>
          </a:prstGeom>
        </p:spPr>
      </p:pic>
    </p:spTree>
    <p:extLst>
      <p:ext uri="{BB962C8B-B14F-4D97-AF65-F5344CB8AC3E}">
        <p14:creationId xmlns:p14="http://schemas.microsoft.com/office/powerpoint/2010/main" val="39969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5396949" y="137042"/>
            <a:ext cx="7046844" cy="631527"/>
          </a:xfrm>
        </p:spPr>
        <p:txBody>
          <a:bodyPr/>
          <a:lstStyle/>
          <a:p>
            <a:r>
              <a:rPr lang="en-US" sz="3200" dirty="0"/>
              <a:t>10 minutes Digital takeover-Canva!</a:t>
            </a:r>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035165" y="641442"/>
            <a:ext cx="5945565" cy="4682754"/>
          </a:xfrm>
        </p:spPr>
        <p:txBody>
          <a:bodyPr/>
          <a:lstStyle/>
          <a:p>
            <a:pPr algn="just"/>
            <a:r>
              <a:rPr lang="en-GB" dirty="0"/>
              <a:t>Approaching the world of digitisation is daunting, and knowing where to start is not easy!</a:t>
            </a:r>
          </a:p>
          <a:p>
            <a:pPr algn="just"/>
            <a:endParaRPr lang="en-GB" dirty="0"/>
          </a:p>
          <a:p>
            <a:pPr algn="just"/>
            <a:r>
              <a:rPr lang="en-GB" dirty="0"/>
              <a:t>In order for you to gain confidence in the digital world and to see the vast benefits that digital tools and solutions hold, you must try it for yourself.</a:t>
            </a:r>
          </a:p>
          <a:p>
            <a:pPr algn="just"/>
            <a:endParaRPr lang="en-GB" dirty="0"/>
          </a:p>
          <a:p>
            <a:pPr algn="just"/>
            <a:r>
              <a:rPr lang="en-GB" dirty="0"/>
              <a:t>One of the </a:t>
            </a:r>
            <a:r>
              <a:rPr lang="en-GB" b="1" dirty="0"/>
              <a:t>BEST</a:t>
            </a:r>
            <a:r>
              <a:rPr lang="en-GB" dirty="0"/>
              <a:t> digital content tool is </a:t>
            </a:r>
            <a:r>
              <a:rPr lang="en-GB" b="1" dirty="0">
                <a:hlinkClick r:id="rId2"/>
              </a:rPr>
              <a:t>Canva</a:t>
            </a:r>
            <a:r>
              <a:rPr lang="en-GB" dirty="0"/>
              <a:t>, which is only growing in popularity!</a:t>
            </a:r>
          </a:p>
          <a:p>
            <a:pPr algn="just"/>
            <a:endParaRPr lang="en-GB" dirty="0"/>
          </a:p>
          <a:p>
            <a:pPr algn="just"/>
            <a:r>
              <a:rPr lang="en-GB" dirty="0"/>
              <a:t>Have a go at making a promotional video for your cultural heritage site. This is a small digital task, but it stands to inspire you onto greater things!</a:t>
            </a:r>
          </a:p>
          <a:p>
            <a:endParaRPr lang="en-GB" sz="1800" dirty="0"/>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4294967295"/>
          </p:nvPr>
        </p:nvSpPr>
        <p:spPr>
          <a:xfrm>
            <a:off x="1069978" y="5644074"/>
            <a:ext cx="4826517" cy="445357"/>
          </a:xfrm>
        </p:spPr>
        <p:txBody>
          <a:bodyPr>
            <a:normAutofit lnSpcReduction="10000"/>
          </a:bodyPr>
          <a:lstStyle/>
          <a:p>
            <a:r>
              <a:rPr lang="en-US" dirty="0"/>
              <a:t>LEARN MORE</a:t>
            </a:r>
          </a:p>
        </p:txBody>
      </p:sp>
      <p:sp>
        <p:nvSpPr>
          <p:cNvPr id="3" name="Picture Placeholder 2">
            <a:extLst>
              <a:ext uri="{FF2B5EF4-FFF2-40B4-BE49-F238E27FC236}">
                <a16:creationId xmlns:a16="http://schemas.microsoft.com/office/drawing/2014/main" id="{46526D30-80CD-4E59-8DA7-EC3823850E7C}"/>
              </a:ext>
            </a:extLst>
          </p:cNvPr>
          <p:cNvSpPr>
            <a:spLocks noGrp="1"/>
          </p:cNvSpPr>
          <p:nvPr>
            <p:ph type="pic" sz="quarter" idx="4294967295"/>
          </p:nvPr>
        </p:nvSpPr>
        <p:spPr>
          <a:xfrm>
            <a:off x="1128455" y="1404906"/>
            <a:ext cx="4106403" cy="5297620"/>
          </a:xfrm>
        </p:spPr>
      </p:sp>
      <p:pic>
        <p:nvPicPr>
          <p:cNvPr id="5" name="Picture 4">
            <a:hlinkClick r:id="rId3"/>
            <a:extLst>
              <a:ext uri="{FF2B5EF4-FFF2-40B4-BE49-F238E27FC236}">
                <a16:creationId xmlns:a16="http://schemas.microsoft.com/office/drawing/2014/main" id="{05BC2FD4-1243-45A3-8FC4-655BEC921C41}"/>
              </a:ext>
            </a:extLst>
          </p:cNvPr>
          <p:cNvPicPr>
            <a:picLocks noChangeAspect="1"/>
          </p:cNvPicPr>
          <p:nvPr/>
        </p:nvPicPr>
        <p:blipFill>
          <a:blip r:embed="rId4"/>
          <a:stretch>
            <a:fillRect/>
          </a:stretch>
        </p:blipFill>
        <p:spPr>
          <a:xfrm>
            <a:off x="1095397" y="1404906"/>
            <a:ext cx="4172521" cy="5297620"/>
          </a:xfrm>
          <a:prstGeom prst="rect">
            <a:avLst/>
          </a:prstGeom>
        </p:spPr>
      </p:pic>
      <p:sp>
        <p:nvSpPr>
          <p:cNvPr id="19" name="Text Placeholder 5">
            <a:extLst>
              <a:ext uri="{FF2B5EF4-FFF2-40B4-BE49-F238E27FC236}">
                <a16:creationId xmlns:a16="http://schemas.microsoft.com/office/drawing/2014/main" id="{6D5CF212-9278-465C-86B4-E46537CF5499}"/>
              </a:ext>
            </a:extLst>
          </p:cNvPr>
          <p:cNvSpPr txBox="1">
            <a:spLocks/>
          </p:cNvSpPr>
          <p:nvPr/>
        </p:nvSpPr>
        <p:spPr>
          <a:xfrm>
            <a:off x="211270" y="9915"/>
            <a:ext cx="2432539" cy="12026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Click on a picture to watch the video below on how to create videos with ease using Canva</a:t>
            </a:r>
          </a:p>
        </p:txBody>
      </p:sp>
    </p:spTree>
    <p:extLst>
      <p:ext uri="{BB962C8B-B14F-4D97-AF65-F5344CB8AC3E}">
        <p14:creationId xmlns:p14="http://schemas.microsoft.com/office/powerpoint/2010/main" val="369439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3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en-GB" sz="4800" dirty="0"/>
              <a:t>Lack of confidence </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550672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AF0502D-822A-4B15-BB73-9AC873DAA2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6136128" y="1139435"/>
            <a:ext cx="6171872" cy="3761556"/>
          </a:xfrm>
          <a:prstGeom prst="rect">
            <a:avLst/>
          </a:prstGeom>
        </p:spPr>
      </p:pic>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4"/>
          </p:nvPr>
        </p:nvSpPr>
        <p:spPr/>
        <p:txBody>
          <a:bodyPr/>
          <a:lstStyle/>
          <a:p>
            <a:fld id="{9C527BFA-2C0E-4CEC-B6A5-913A56FEF4B4}" type="slidenum">
              <a:rPr lang="fr-CA" smtClean="0"/>
              <a:pPr/>
              <a:t>18</a:t>
            </a:fld>
            <a:endParaRPr lang="fr-CA" dirty="0"/>
          </a:p>
        </p:txBody>
      </p:sp>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8"/>
          </p:nvPr>
        </p:nvSpPr>
        <p:spPr>
          <a:xfrm>
            <a:off x="465666" y="256924"/>
            <a:ext cx="11260668" cy="1282758"/>
          </a:xfrm>
        </p:spPr>
        <p:txBody>
          <a:bodyPr>
            <a:noAutofit/>
          </a:bodyPr>
          <a:lstStyle/>
          <a:p>
            <a:r>
              <a:rPr lang="en-GB" dirty="0">
                <a:solidFill>
                  <a:schemeClr val="bg1"/>
                </a:solidFill>
              </a:rPr>
              <a:t>Lack of confidence </a:t>
            </a:r>
          </a:p>
          <a:p>
            <a:r>
              <a:rPr lang="en-GB" dirty="0">
                <a:solidFill>
                  <a:schemeClr val="bg1"/>
                </a:solidFill>
              </a:rPr>
              <a:t>with the technology</a:t>
            </a:r>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9"/>
          </p:nvPr>
        </p:nvSpPr>
        <p:spPr>
          <a:xfrm>
            <a:off x="263963" y="1199953"/>
            <a:ext cx="6064364" cy="3883035"/>
          </a:xfrm>
        </p:spPr>
        <p:txBody>
          <a:bodyPr/>
          <a:lstStyle/>
          <a:p>
            <a:r>
              <a:rPr lang="en-GB" dirty="0"/>
              <a:t>People are generally afraid of new, innovative approaches and products, especially of new technologies. </a:t>
            </a:r>
          </a:p>
          <a:p>
            <a:endParaRPr lang="en-GB" dirty="0"/>
          </a:p>
          <a:p>
            <a:r>
              <a:rPr lang="en-GB" dirty="0"/>
              <a:t>Many of the staff of cultural heritage organisations have not grown up with the levels of technology we have in every facet of life today. Their lack of confidence in modern technology is understandable. </a:t>
            </a:r>
          </a:p>
          <a:p>
            <a:endParaRPr lang="en-GB" dirty="0"/>
          </a:p>
          <a:p>
            <a:r>
              <a:rPr lang="en-GB" dirty="0"/>
              <a:t>But when technology becomes accessible it gives people of all ages the opportunities and techniques. It enables them to learn, try new things and build their confidence. </a:t>
            </a:r>
          </a:p>
          <a:p>
            <a:endParaRPr lang="en-US" dirty="0"/>
          </a:p>
        </p:txBody>
      </p:sp>
      <p:pic>
        <p:nvPicPr>
          <p:cNvPr id="6" name="Picture Placeholder 5">
            <a:extLst>
              <a:ext uri="{FF2B5EF4-FFF2-40B4-BE49-F238E27FC236}">
                <a16:creationId xmlns:a16="http://schemas.microsoft.com/office/drawing/2014/main" id="{0C85A3A1-4C8A-324D-86FB-8445FDDF50C2}"/>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1891" b="11891"/>
          <a:stretch/>
        </p:blipFill>
        <p:spPr>
          <a:xfrm>
            <a:off x="7010421" y="1500758"/>
            <a:ext cx="4423285" cy="2796989"/>
          </a:xfrm>
        </p:spPr>
      </p:pic>
      <p:sp>
        <p:nvSpPr>
          <p:cNvPr id="34" name="TextBox 33">
            <a:extLst>
              <a:ext uri="{FF2B5EF4-FFF2-40B4-BE49-F238E27FC236}">
                <a16:creationId xmlns:a16="http://schemas.microsoft.com/office/drawing/2014/main" id="{246B8AD4-783C-49A2-BA63-664F9BDD3940}"/>
              </a:ext>
            </a:extLst>
          </p:cNvPr>
          <p:cNvSpPr txBox="1"/>
          <p:nvPr/>
        </p:nvSpPr>
        <p:spPr>
          <a:xfrm>
            <a:off x="6424427" y="4367258"/>
            <a:ext cx="578747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7F7F7F"/>
              </a:solidFill>
              <a:effectLst/>
              <a:uLnTx/>
              <a:uFillTx/>
              <a:latin typeface="Avenir" panose="02000503020000020003" pitchFamily="2" charset="0"/>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E43794"/>
                </a:solidFill>
                <a:effectLst/>
                <a:uLnTx/>
                <a:uFillTx/>
                <a:latin typeface="Avenir" panose="02000503020000020003" pitchFamily="2" charset="0"/>
                <a:ea typeface="+mn-ea"/>
                <a:cs typeface="Poppins" pitchFamily="2" charset="77"/>
              </a:rPr>
              <a:t>“Don't be afraid! I had no idea what I was doing at the start, but through Emma’s help I learned a lot and I’ve ended up with a permanent memorial for my time in lockdown.” </a:t>
            </a:r>
            <a:r>
              <a:rPr kumimoji="0" lang="en-GB" sz="2400" b="1" i="0" u="none" strike="noStrike" kern="1200" cap="none" spc="0" normalizeH="0" baseline="0" noProof="0" dirty="0" err="1">
                <a:ln>
                  <a:noFill/>
                </a:ln>
                <a:solidFill>
                  <a:srgbClr val="E43794"/>
                </a:solidFill>
                <a:effectLst/>
                <a:uLnTx/>
                <a:uFillTx/>
                <a:latin typeface="Avenir" panose="02000503020000020003" pitchFamily="2" charset="0"/>
                <a:ea typeface="+mn-ea"/>
                <a:cs typeface="Poppins" pitchFamily="2" charset="77"/>
              </a:rPr>
              <a:t>Oonagh</a:t>
            </a:r>
            <a:r>
              <a:rPr kumimoji="0" lang="en-GB" sz="2400" b="1" i="0" u="none" strike="noStrike" kern="1200" cap="none" spc="0" normalizeH="0" baseline="0" noProof="0" dirty="0">
                <a:ln>
                  <a:noFill/>
                </a:ln>
                <a:solidFill>
                  <a:srgbClr val="E43794"/>
                </a:solidFill>
                <a:effectLst/>
                <a:uLnTx/>
                <a:uFillTx/>
                <a:latin typeface="Avenir" panose="02000503020000020003" pitchFamily="2" charset="0"/>
                <a:ea typeface="+mn-ea"/>
                <a:cs typeface="Poppins" pitchFamily="2" charset="77"/>
              </a:rPr>
              <a:t> Gay</a:t>
            </a:r>
          </a:p>
        </p:txBody>
      </p:sp>
    </p:spTree>
    <p:extLst>
      <p:ext uri="{BB962C8B-B14F-4D97-AF65-F5344CB8AC3E}">
        <p14:creationId xmlns:p14="http://schemas.microsoft.com/office/powerpoint/2010/main" val="411526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90525" y="211139"/>
            <a:ext cx="5614878" cy="631527"/>
          </a:xfrm>
        </p:spPr>
        <p:txBody>
          <a:bodyPr/>
          <a:lstStyle/>
          <a:p>
            <a:r>
              <a:rPr lang="en-GB" dirty="0"/>
              <a:t>Lack of confidence with the technology</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90525" y="1415628"/>
            <a:ext cx="6211239" cy="6216829"/>
          </a:xfrm>
        </p:spPr>
        <p:txBody>
          <a:bodyPr/>
          <a:lstStyle/>
          <a:p>
            <a:pPr marL="0" lvl="0" indent="0" algn="l" rtl="0">
              <a:spcBef>
                <a:spcPts val="0"/>
              </a:spcBef>
              <a:spcAft>
                <a:spcPts val="0"/>
              </a:spcAft>
              <a:buNone/>
            </a:pPr>
            <a:r>
              <a:rPr lang="en-GB" dirty="0"/>
              <a:t>Seeing </a:t>
            </a:r>
            <a:r>
              <a:rPr lang="en-GB" b="1" dirty="0"/>
              <a:t>good practice examples </a:t>
            </a:r>
            <a:r>
              <a:rPr lang="en-GB" dirty="0"/>
              <a:t>from the field is an excellent way of removing barriers. </a:t>
            </a:r>
          </a:p>
          <a:p>
            <a:pPr marL="0" lvl="0" indent="0" algn="l" rtl="0">
              <a:spcBef>
                <a:spcPts val="0"/>
              </a:spcBef>
              <a:spcAft>
                <a:spcPts val="0"/>
              </a:spcAft>
              <a:buNone/>
            </a:pPr>
            <a:r>
              <a:rPr lang="en-GB" dirty="0"/>
              <a:t>Take a look at the </a:t>
            </a:r>
            <a:r>
              <a:rPr lang="en-GB" dirty="0" err="1"/>
              <a:t>Insites</a:t>
            </a:r>
            <a:r>
              <a:rPr lang="en-GB" dirty="0"/>
              <a:t> Case Studies and Digital Toolkit for a confidence boost; </a:t>
            </a:r>
            <a:r>
              <a:rPr lang="en-GB" dirty="0">
                <a:hlinkClick r:id="rId2"/>
              </a:rPr>
              <a:t>https://www.insitesproject.eu/</a:t>
            </a:r>
            <a:endParaRPr lang="en-GB" dirty="0"/>
          </a:p>
          <a:p>
            <a:pPr marL="0" lvl="0" indent="0" algn="l" rtl="0">
              <a:spcBef>
                <a:spcPts val="0"/>
              </a:spcBef>
              <a:spcAft>
                <a:spcPts val="0"/>
              </a:spcAft>
              <a:buNone/>
            </a:pPr>
            <a:endParaRPr lang="en-GB" sz="1000" dirty="0"/>
          </a:p>
          <a:p>
            <a:pPr marL="0" lvl="0" indent="0" algn="l" rtl="0">
              <a:spcBef>
                <a:spcPts val="0"/>
              </a:spcBef>
              <a:spcAft>
                <a:spcPts val="0"/>
              </a:spcAft>
              <a:buNone/>
            </a:pPr>
            <a:r>
              <a:rPr lang="en-GB" dirty="0"/>
              <a:t>With projects involving heritage experts from a nontechnological background, it is important to put extra effort into explaining and involving them in the digitisation process, showing the added value for their users and for enriching their cultural heritage offer. </a:t>
            </a:r>
          </a:p>
          <a:p>
            <a:pPr marL="0" lvl="0" indent="0" algn="l" rtl="0">
              <a:spcBef>
                <a:spcPts val="0"/>
              </a:spcBef>
              <a:spcAft>
                <a:spcPts val="0"/>
              </a:spcAft>
              <a:buNone/>
            </a:pPr>
            <a:endParaRPr lang="en-GB" sz="1000" dirty="0"/>
          </a:p>
          <a:p>
            <a:pPr marL="0" lvl="0" indent="0" algn="l" rtl="0">
              <a:spcBef>
                <a:spcPts val="0"/>
              </a:spcBef>
              <a:spcAft>
                <a:spcPts val="0"/>
              </a:spcAft>
              <a:buNone/>
            </a:pPr>
            <a:r>
              <a:rPr lang="en-GB" dirty="0"/>
              <a:t>Ongoing consultancy support for training and handling newly digitised assets is also important</a:t>
            </a:r>
            <a:r>
              <a:rPr lang="en-GB" sz="2000" dirty="0"/>
              <a:t>.</a:t>
            </a:r>
          </a:p>
        </p:txBody>
      </p:sp>
      <p:pic>
        <p:nvPicPr>
          <p:cNvPr id="8" name="Picture Placeholder 7" descr="A picture containing text, indoor, wall, person&#10;&#10;Description automatically generated">
            <a:extLst>
              <a:ext uri="{FF2B5EF4-FFF2-40B4-BE49-F238E27FC236}">
                <a16:creationId xmlns:a16="http://schemas.microsoft.com/office/drawing/2014/main" id="{7DC3044D-274E-4982-8E70-9D230516750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64" t="3154" r="364" b="13888"/>
          <a:stretch/>
        </p:blipFill>
        <p:spPr>
          <a:xfrm>
            <a:off x="7020057" y="3028280"/>
            <a:ext cx="3691822" cy="3829719"/>
          </a:xfrm>
        </p:spPr>
      </p:pic>
    </p:spTree>
    <p:extLst>
      <p:ext uri="{BB962C8B-B14F-4D97-AF65-F5344CB8AC3E}">
        <p14:creationId xmlns:p14="http://schemas.microsoft.com/office/powerpoint/2010/main" val="378929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450600" y="257402"/>
            <a:ext cx="6811615" cy="425329"/>
          </a:xfrm>
        </p:spPr>
        <p:txBody>
          <a:bodyPr/>
          <a:lstStyle/>
          <a:p>
            <a:r>
              <a:rPr lang="en-US" dirty="0"/>
              <a:t>TABLE OF CONTENTS</a:t>
            </a:r>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a:xfrm>
            <a:off x="576792" y="1053974"/>
            <a:ext cx="558216" cy="673765"/>
          </a:xfrm>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3" y="1026684"/>
            <a:ext cx="5885809" cy="673765"/>
          </a:xfrm>
        </p:spPr>
        <p:txBody>
          <a:bodyPr/>
          <a:lstStyle/>
          <a:p>
            <a:r>
              <a:rPr lang="en-GB" dirty="0"/>
              <a:t>Overcoming the Barriers to Digitisation</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888318"/>
            <a:ext cx="558216" cy="673765"/>
          </a:xfrm>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5" y="1854578"/>
            <a:ext cx="5885809" cy="673765"/>
          </a:xfrm>
        </p:spPr>
        <p:txBody>
          <a:bodyPr/>
          <a:lstStyle/>
          <a:p>
            <a:r>
              <a:rPr lang="en-US" dirty="0"/>
              <a:t>Lack of inspiration</a:t>
            </a: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58604" y="2708555"/>
            <a:ext cx="558216" cy="673765"/>
          </a:xfrm>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54429" y="2735697"/>
            <a:ext cx="5885809" cy="673765"/>
          </a:xfrm>
        </p:spPr>
        <p:txBody>
          <a:bodyPr/>
          <a:lstStyle/>
          <a:p>
            <a:r>
              <a:rPr lang="en-GB" dirty="0"/>
              <a:t>Lack of vision and strategy </a:t>
            </a: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76792" y="3641509"/>
            <a:ext cx="558216" cy="673765"/>
          </a:xfrm>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4" y="3594205"/>
            <a:ext cx="5885809" cy="673765"/>
          </a:xfrm>
        </p:spPr>
        <p:txBody>
          <a:bodyPr/>
          <a:lstStyle/>
          <a:p>
            <a:r>
              <a:rPr lang="en-GB" dirty="0"/>
              <a:t>Lack of confidence with the technology</a:t>
            </a: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76792" y="4501260"/>
            <a:ext cx="558216" cy="673765"/>
          </a:xfrm>
        </p:spPr>
        <p:txBody>
          <a:bodyPr/>
          <a:lstStyle/>
          <a:p>
            <a:r>
              <a:rPr lang="en-US" dirty="0"/>
              <a:t>05</a:t>
            </a:r>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54429" y="4471280"/>
            <a:ext cx="5885809" cy="673765"/>
          </a:xfrm>
        </p:spPr>
        <p:txBody>
          <a:bodyPr/>
          <a:lstStyle/>
          <a:p>
            <a:pPr marL="0" lvl="0" indent="0" algn="l" rtl="0">
              <a:lnSpc>
                <a:spcPct val="115000"/>
              </a:lnSpc>
              <a:spcBef>
                <a:spcPts val="1800"/>
              </a:spcBef>
              <a:spcAft>
                <a:spcPts val="400"/>
              </a:spcAft>
              <a:buClr>
                <a:schemeClr val="dk1"/>
              </a:buClr>
              <a:buSzPts val="1100"/>
              <a:buFont typeface="Arial"/>
              <a:buNone/>
            </a:pPr>
            <a:r>
              <a:rPr lang="en-US" sz="2400" dirty="0"/>
              <a:t>Lack of skills</a:t>
            </a:r>
          </a:p>
        </p:txBody>
      </p:sp>
      <p:sp>
        <p:nvSpPr>
          <p:cNvPr id="14" name="Text Placeholder 12">
            <a:extLst>
              <a:ext uri="{FF2B5EF4-FFF2-40B4-BE49-F238E27FC236}">
                <a16:creationId xmlns:a16="http://schemas.microsoft.com/office/drawing/2014/main" id="{59087664-BC66-4A34-8E8D-970C012A9398}"/>
              </a:ext>
            </a:extLst>
          </p:cNvPr>
          <p:cNvSpPr txBox="1">
            <a:spLocks/>
          </p:cNvSpPr>
          <p:nvPr/>
        </p:nvSpPr>
        <p:spPr>
          <a:xfrm>
            <a:off x="1454429" y="5333834"/>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1800"/>
              </a:spcBef>
              <a:spcAft>
                <a:spcPts val="400"/>
              </a:spcAft>
              <a:buClr>
                <a:schemeClr val="dk1"/>
              </a:buClr>
              <a:buSzPts val="1100"/>
              <a:buFont typeface="Arial"/>
              <a:buNone/>
            </a:pPr>
            <a:r>
              <a:rPr lang="en-US" dirty="0"/>
              <a:t>Lack of resources</a:t>
            </a:r>
          </a:p>
        </p:txBody>
      </p:sp>
      <p:sp>
        <p:nvSpPr>
          <p:cNvPr id="15" name="Text Placeholder 12">
            <a:extLst>
              <a:ext uri="{FF2B5EF4-FFF2-40B4-BE49-F238E27FC236}">
                <a16:creationId xmlns:a16="http://schemas.microsoft.com/office/drawing/2014/main" id="{C93AA3A0-4073-4341-93B8-2A97AF0A8113}"/>
              </a:ext>
            </a:extLst>
          </p:cNvPr>
          <p:cNvSpPr txBox="1">
            <a:spLocks/>
          </p:cNvSpPr>
          <p:nvPr/>
        </p:nvSpPr>
        <p:spPr>
          <a:xfrm>
            <a:off x="1454429" y="6142509"/>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1800"/>
              </a:spcBef>
              <a:spcAft>
                <a:spcPts val="400"/>
              </a:spcAft>
              <a:buClr>
                <a:schemeClr val="dk1"/>
              </a:buClr>
              <a:buSzPts val="1100"/>
              <a:buFont typeface="Arial"/>
              <a:buNone/>
            </a:pPr>
            <a:r>
              <a:rPr lang="en-GB" dirty="0"/>
              <a:t>Case studies and useful tools</a:t>
            </a:r>
          </a:p>
        </p:txBody>
      </p:sp>
      <p:cxnSp>
        <p:nvCxnSpPr>
          <p:cNvPr id="16" name="Straight Connector 15">
            <a:extLst>
              <a:ext uri="{FF2B5EF4-FFF2-40B4-BE49-F238E27FC236}">
                <a16:creationId xmlns:a16="http://schemas.microsoft.com/office/drawing/2014/main" id="{065936C7-CB51-47AC-812C-D57EC439D052}"/>
              </a:ext>
            </a:extLst>
          </p:cNvPr>
          <p:cNvCxnSpPr/>
          <p:nvPr/>
        </p:nvCxnSpPr>
        <p:spPr>
          <a:xfrm>
            <a:off x="450600" y="17277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803D7A-9DD9-46C3-A131-98654123C8A3}"/>
              </a:ext>
            </a:extLst>
          </p:cNvPr>
          <p:cNvCxnSpPr/>
          <p:nvPr/>
        </p:nvCxnSpPr>
        <p:spPr>
          <a:xfrm>
            <a:off x="528624" y="6132185"/>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BB1A7FB2-1332-400B-9242-58DEDFE68038}"/>
              </a:ext>
            </a:extLst>
          </p:cNvPr>
          <p:cNvSpPr txBox="1">
            <a:spLocks/>
          </p:cNvSpPr>
          <p:nvPr/>
        </p:nvSpPr>
        <p:spPr>
          <a:xfrm>
            <a:off x="576792" y="5361011"/>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19" name="Text Placeholder 11">
            <a:extLst>
              <a:ext uri="{FF2B5EF4-FFF2-40B4-BE49-F238E27FC236}">
                <a16:creationId xmlns:a16="http://schemas.microsoft.com/office/drawing/2014/main" id="{DF65A1C5-D204-459C-B9F7-376D553E6108}"/>
              </a:ext>
            </a:extLst>
          </p:cNvPr>
          <p:cNvSpPr txBox="1">
            <a:spLocks/>
          </p:cNvSpPr>
          <p:nvPr/>
        </p:nvSpPr>
        <p:spPr>
          <a:xfrm>
            <a:off x="576792" y="6206011"/>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07</a:t>
            </a:r>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smtClean="0"/>
              <a:pPr/>
              <a:t>20</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192117" y="41964"/>
            <a:ext cx="6566492" cy="631527"/>
          </a:xfrm>
        </p:spPr>
        <p:txBody>
          <a:bodyPr/>
          <a:lstStyle/>
          <a:p>
            <a:r>
              <a:rPr lang="en-GB" dirty="0"/>
              <a:t>How are Museums using TikTok?</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5614878" y="1580472"/>
            <a:ext cx="6652994" cy="4054784"/>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185309" y="1017879"/>
            <a:ext cx="5903883" cy="49927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en-GB" dirty="0"/>
              <a:t>TikTok has enlisted the help of hundreds of experts and institutions to produce educational content for the platform.</a:t>
            </a:r>
          </a:p>
          <a:p>
            <a:pPr marL="342900" indent="-342900">
              <a:buFont typeface="Wingdings" panose="05000000000000000000" pitchFamily="2" charset="2"/>
              <a:buChar char="v"/>
            </a:pPr>
            <a:endParaRPr lang="en-GB" dirty="0"/>
          </a:p>
          <a:p>
            <a:pPr marL="342900" indent="-342900">
              <a:buFont typeface="Wingdings" panose="05000000000000000000" pitchFamily="2" charset="2"/>
              <a:buChar char="v"/>
            </a:pPr>
            <a:r>
              <a:rPr lang="en-GB" dirty="0"/>
              <a:t>The social media giant announced the launch of its #LearnOnTikTok initiative, which is part of an £11.5 million investment to be shared across Europe.</a:t>
            </a:r>
          </a:p>
          <a:p>
            <a:pPr marL="342900" indent="-342900">
              <a:buFont typeface="Wingdings" panose="05000000000000000000" pitchFamily="2" charset="2"/>
              <a:buChar char="v"/>
            </a:pPr>
            <a:endParaRPr lang="en-GB" dirty="0"/>
          </a:p>
          <a:p>
            <a:pPr marL="342900" indent="-342900">
              <a:buFont typeface="Wingdings" panose="05000000000000000000" pitchFamily="2" charset="2"/>
              <a:buChar char="v"/>
            </a:pPr>
            <a:r>
              <a:rPr lang="en-GB" dirty="0"/>
              <a:t>Find out how Museums in England are using TikTok to reach a wider audience! This could be a small step in building your digital confidence…imagine mastering one of the top trending digital/social media tools in the world!</a:t>
            </a:r>
          </a:p>
        </p:txBody>
      </p:sp>
      <p:pic>
        <p:nvPicPr>
          <p:cNvPr id="6" name="Picture 5">
            <a:hlinkClick r:id="rId3"/>
            <a:extLst>
              <a:ext uri="{FF2B5EF4-FFF2-40B4-BE49-F238E27FC236}">
                <a16:creationId xmlns:a16="http://schemas.microsoft.com/office/drawing/2014/main" id="{E82A96B9-3312-4512-9704-BC7F35B2F96B}"/>
              </a:ext>
            </a:extLst>
          </p:cNvPr>
          <p:cNvPicPr>
            <a:picLocks noChangeAspect="1"/>
          </p:cNvPicPr>
          <p:nvPr/>
        </p:nvPicPr>
        <p:blipFill>
          <a:blip r:embed="rId4"/>
          <a:stretch>
            <a:fillRect/>
          </a:stretch>
        </p:blipFill>
        <p:spPr>
          <a:xfrm>
            <a:off x="6570315" y="1939175"/>
            <a:ext cx="4784651" cy="2979650"/>
          </a:xfrm>
          <a:prstGeom prst="rect">
            <a:avLst/>
          </a:prstGeom>
        </p:spPr>
      </p:pic>
    </p:spTree>
    <p:extLst>
      <p:ext uri="{BB962C8B-B14F-4D97-AF65-F5344CB8AC3E}">
        <p14:creationId xmlns:p14="http://schemas.microsoft.com/office/powerpoint/2010/main" val="305000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59E8C-EEDF-4E9D-A8F2-1A76BBF33002}"/>
              </a:ext>
            </a:extLst>
          </p:cNvPr>
          <p:cNvSpPr/>
          <p:nvPr/>
        </p:nvSpPr>
        <p:spPr>
          <a:xfrm>
            <a:off x="0" y="96607"/>
            <a:ext cx="2083981" cy="631527"/>
          </a:xfrm>
          <a:prstGeom prst="rect">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59DF40FD-6110-4802-BED2-CDF3C4D396E0}"/>
              </a:ext>
            </a:extLst>
          </p:cNvPr>
          <p:cNvSpPr>
            <a:spLocks noGrp="1"/>
          </p:cNvSpPr>
          <p:nvPr>
            <p:ph type="sldNum" sz="quarter" idx="14"/>
          </p:nvPr>
        </p:nvSpPr>
        <p:spPr/>
        <p:txBody>
          <a:bodyPr/>
          <a:lstStyle/>
          <a:p>
            <a:fld id="{9C527BFA-2C0E-4CEC-B6A5-913A56FEF4B4}" type="slidenum">
              <a:rPr lang="fr-CA" smtClean="0"/>
              <a:pPr/>
              <a:t>21</a:t>
            </a:fld>
            <a:endParaRPr lang="fr-CA" dirty="0"/>
          </a:p>
        </p:txBody>
      </p:sp>
      <p:sp>
        <p:nvSpPr>
          <p:cNvPr id="3" name="Text Placeholder 2">
            <a:extLst>
              <a:ext uri="{FF2B5EF4-FFF2-40B4-BE49-F238E27FC236}">
                <a16:creationId xmlns:a16="http://schemas.microsoft.com/office/drawing/2014/main" id="{FFBE7B1A-AA19-4190-B5AB-40899ADA8E03}"/>
              </a:ext>
            </a:extLst>
          </p:cNvPr>
          <p:cNvSpPr>
            <a:spLocks noGrp="1"/>
          </p:cNvSpPr>
          <p:nvPr>
            <p:ph type="body" sz="quarter" idx="15"/>
          </p:nvPr>
        </p:nvSpPr>
        <p:spPr>
          <a:xfrm>
            <a:off x="2196606" y="96607"/>
            <a:ext cx="8786827" cy="631527"/>
          </a:xfrm>
        </p:spPr>
        <p:txBody>
          <a:bodyPr/>
          <a:lstStyle/>
          <a:p>
            <a:r>
              <a:rPr lang="en-GB" sz="2800" dirty="0"/>
              <a:t>Challenge…Create a TikTok account and video for your cultural heritage site!</a:t>
            </a:r>
          </a:p>
        </p:txBody>
      </p:sp>
      <p:sp>
        <p:nvSpPr>
          <p:cNvPr id="4" name="Text Placeholder 3">
            <a:extLst>
              <a:ext uri="{FF2B5EF4-FFF2-40B4-BE49-F238E27FC236}">
                <a16:creationId xmlns:a16="http://schemas.microsoft.com/office/drawing/2014/main" id="{CBC618D5-6B5D-49DA-8FC5-91114E364877}"/>
              </a:ext>
            </a:extLst>
          </p:cNvPr>
          <p:cNvSpPr>
            <a:spLocks noGrp="1"/>
          </p:cNvSpPr>
          <p:nvPr>
            <p:ph type="body" sz="quarter" idx="17"/>
          </p:nvPr>
        </p:nvSpPr>
        <p:spPr>
          <a:xfrm>
            <a:off x="423136" y="1329070"/>
            <a:ext cx="11345727" cy="4797642"/>
          </a:xfrm>
          <a:solidFill>
            <a:srgbClr val="E43794"/>
          </a:solidFill>
        </p:spPr>
        <p:txBody>
          <a:bodyPr/>
          <a:lstStyle/>
          <a:p>
            <a:endParaRPr lang="en-GB" dirty="0"/>
          </a:p>
        </p:txBody>
      </p:sp>
      <p:sp>
        <p:nvSpPr>
          <p:cNvPr id="5" name="Text Placeholder 2">
            <a:extLst>
              <a:ext uri="{FF2B5EF4-FFF2-40B4-BE49-F238E27FC236}">
                <a16:creationId xmlns:a16="http://schemas.microsoft.com/office/drawing/2014/main" id="{A8FD2D2E-468F-402D-A8A2-1E337F339E7F}"/>
              </a:ext>
            </a:extLst>
          </p:cNvPr>
          <p:cNvSpPr txBox="1">
            <a:spLocks/>
          </p:cNvSpPr>
          <p:nvPr/>
        </p:nvSpPr>
        <p:spPr>
          <a:xfrm>
            <a:off x="112625" y="227097"/>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chemeClr val="bg1"/>
                </a:solidFill>
              </a:rPr>
              <a:t>EXERCISE</a:t>
            </a:r>
          </a:p>
        </p:txBody>
      </p:sp>
      <p:sp>
        <p:nvSpPr>
          <p:cNvPr id="10" name="TextBox 9">
            <a:extLst>
              <a:ext uri="{FF2B5EF4-FFF2-40B4-BE49-F238E27FC236}">
                <a16:creationId xmlns:a16="http://schemas.microsoft.com/office/drawing/2014/main" id="{90AC7A49-ED9F-4E51-B7E7-7D92CCC278BC}"/>
              </a:ext>
            </a:extLst>
          </p:cNvPr>
          <p:cNvSpPr txBox="1"/>
          <p:nvPr/>
        </p:nvSpPr>
        <p:spPr>
          <a:xfrm>
            <a:off x="548561" y="1493444"/>
            <a:ext cx="4342417" cy="3046988"/>
          </a:xfrm>
          <a:prstGeom prst="rect">
            <a:avLst/>
          </a:prstGeom>
          <a:noFill/>
        </p:spPr>
        <p:txBody>
          <a:bodyPr wrap="square" rtlCol="0">
            <a:spAutoFit/>
          </a:bodyPr>
          <a:lstStyle/>
          <a:p>
            <a:r>
              <a:rPr lang="en-GB" sz="2400" b="1" dirty="0">
                <a:solidFill>
                  <a:schemeClr val="bg1"/>
                </a:solidFill>
              </a:rPr>
              <a:t>To Create an account:</a:t>
            </a:r>
          </a:p>
          <a:p>
            <a:r>
              <a:rPr lang="en-GB" sz="2400" dirty="0">
                <a:solidFill>
                  <a:schemeClr val="bg1"/>
                </a:solidFill>
              </a:rPr>
              <a:t>1. Download TikTok from Google Play or the App Store.</a:t>
            </a:r>
          </a:p>
          <a:p>
            <a:r>
              <a:rPr lang="en-GB" sz="2400" dirty="0">
                <a:solidFill>
                  <a:schemeClr val="bg1"/>
                </a:solidFill>
              </a:rPr>
              <a:t>2. Open the app.</a:t>
            </a:r>
          </a:p>
          <a:p>
            <a:r>
              <a:rPr lang="en-GB" sz="2400" dirty="0">
                <a:solidFill>
                  <a:schemeClr val="bg1"/>
                </a:solidFill>
              </a:rPr>
              <a:t>3. Tap Profile in the bottom right.</a:t>
            </a:r>
          </a:p>
          <a:p>
            <a:r>
              <a:rPr lang="en-GB" sz="2400" dirty="0">
                <a:solidFill>
                  <a:schemeClr val="bg1"/>
                </a:solidFill>
              </a:rPr>
              <a:t>4. Choose a method to sign up – you will need an email or phone number to sign up</a:t>
            </a:r>
          </a:p>
        </p:txBody>
      </p:sp>
      <p:sp>
        <p:nvSpPr>
          <p:cNvPr id="11" name="TextBox 10">
            <a:extLst>
              <a:ext uri="{FF2B5EF4-FFF2-40B4-BE49-F238E27FC236}">
                <a16:creationId xmlns:a16="http://schemas.microsoft.com/office/drawing/2014/main" id="{C6AEF4DD-B5B2-4902-AEE6-86C1AD750BE6}"/>
              </a:ext>
            </a:extLst>
          </p:cNvPr>
          <p:cNvSpPr txBox="1"/>
          <p:nvPr/>
        </p:nvSpPr>
        <p:spPr>
          <a:xfrm>
            <a:off x="5742959" y="1493444"/>
            <a:ext cx="6275374" cy="4524315"/>
          </a:xfrm>
          <a:prstGeom prst="rect">
            <a:avLst/>
          </a:prstGeom>
          <a:noFill/>
        </p:spPr>
        <p:txBody>
          <a:bodyPr wrap="square" rtlCol="0">
            <a:spAutoFit/>
          </a:bodyPr>
          <a:lstStyle/>
          <a:p>
            <a:r>
              <a:rPr lang="en-GB" sz="2400" b="1" dirty="0">
                <a:solidFill>
                  <a:schemeClr val="bg1"/>
                </a:solidFill>
              </a:rPr>
              <a:t>To Create a video:</a:t>
            </a:r>
          </a:p>
          <a:p>
            <a:r>
              <a:rPr lang="en-GB" sz="2400" dirty="0">
                <a:solidFill>
                  <a:schemeClr val="bg1"/>
                </a:solidFill>
              </a:rPr>
              <a:t>1. Tap + at bottom of the screen.</a:t>
            </a:r>
          </a:p>
          <a:p>
            <a:r>
              <a:rPr lang="en-GB" sz="2400" dirty="0">
                <a:solidFill>
                  <a:schemeClr val="bg1"/>
                </a:solidFill>
              </a:rPr>
              <a:t>2. Upload content from your device Library or use the TikTok camera.</a:t>
            </a:r>
          </a:p>
          <a:p>
            <a:r>
              <a:rPr lang="en-GB" sz="2400" dirty="0">
                <a:solidFill>
                  <a:schemeClr val="bg1"/>
                </a:solidFill>
              </a:rPr>
              <a:t>3. Add Sounds, Effects, Filters, or other camera tools.</a:t>
            </a:r>
          </a:p>
          <a:p>
            <a:r>
              <a:rPr lang="en-GB" sz="2400" dirty="0">
                <a:solidFill>
                  <a:schemeClr val="bg1"/>
                </a:solidFill>
              </a:rPr>
              <a:t>4. Start your video by pressing the Record button.</a:t>
            </a:r>
          </a:p>
          <a:p>
            <a:r>
              <a:rPr lang="en-GB" sz="2400" dirty="0">
                <a:solidFill>
                  <a:schemeClr val="bg1"/>
                </a:solidFill>
              </a:rPr>
              <a:t>5. Record your content.</a:t>
            </a:r>
          </a:p>
          <a:p>
            <a:r>
              <a:rPr lang="en-GB" sz="2400" dirty="0">
                <a:solidFill>
                  <a:schemeClr val="bg1"/>
                </a:solidFill>
              </a:rPr>
              <a:t>6. Tap the check mark.</a:t>
            </a:r>
          </a:p>
          <a:p>
            <a:r>
              <a:rPr lang="en-GB" sz="2400" dirty="0">
                <a:solidFill>
                  <a:schemeClr val="bg1"/>
                </a:solidFill>
              </a:rPr>
              <a:t>7. Make additional edits on the post page.</a:t>
            </a:r>
          </a:p>
          <a:p>
            <a:r>
              <a:rPr lang="en-GB" sz="2400" dirty="0">
                <a:solidFill>
                  <a:schemeClr val="bg1"/>
                </a:solidFill>
              </a:rPr>
              <a:t>8. Post your video!</a:t>
            </a:r>
          </a:p>
        </p:txBody>
      </p:sp>
    </p:spTree>
    <p:extLst>
      <p:ext uri="{BB962C8B-B14F-4D97-AF65-F5344CB8AC3E}">
        <p14:creationId xmlns:p14="http://schemas.microsoft.com/office/powerpoint/2010/main" val="329724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3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22</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en-GB" sz="4800" dirty="0"/>
              <a:t>Lack of skills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12892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61B3B2-780E-436F-881C-C984B752A289}"/>
              </a:ext>
            </a:extLst>
          </p:cNvPr>
          <p:cNvSpPr/>
          <p:nvPr/>
        </p:nvSpPr>
        <p:spPr>
          <a:xfrm>
            <a:off x="1" y="0"/>
            <a:ext cx="12192000" cy="746470"/>
          </a:xfrm>
          <a:prstGeom prst="rect">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162890" y="151011"/>
            <a:ext cx="12192002" cy="631527"/>
          </a:xfrm>
        </p:spPr>
        <p:txBody>
          <a:bodyPr>
            <a:normAutofit/>
          </a:bodyPr>
          <a:lstStyle/>
          <a:p>
            <a:r>
              <a:rPr lang="en-US" b="0" dirty="0">
                <a:ln w="0"/>
                <a:solidFill>
                  <a:schemeClr val="bg1"/>
                </a:solidFill>
                <a:effectLst>
                  <a:outerShdw blurRad="50800" dist="38100" dir="2700000" algn="tl" rotWithShape="0">
                    <a:prstClr val="black">
                      <a:alpha val="40000"/>
                    </a:prstClr>
                  </a:outerShdw>
                </a:effectLst>
              </a:rPr>
              <a:t>Key Skills gaps</a:t>
            </a:r>
          </a:p>
        </p:txBody>
      </p:sp>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7"/>
          </p:nvPr>
        </p:nvSpPr>
        <p:spPr>
          <a:xfrm>
            <a:off x="360455" y="700751"/>
            <a:ext cx="11472958" cy="4571196"/>
          </a:xfrm>
        </p:spPr>
        <p:txBody>
          <a:bodyPr/>
          <a:lstStyle/>
          <a:p>
            <a:pPr algn="just"/>
            <a:r>
              <a:rPr lang="en-GB" dirty="0"/>
              <a:t>The majority of heritage organizations </a:t>
            </a:r>
            <a:r>
              <a:rPr lang="en-GB" b="1" dirty="0"/>
              <a:t>lack dedicated or general staff </a:t>
            </a:r>
            <a:r>
              <a:rPr lang="en-GB" dirty="0"/>
              <a:t>skilled in technology and digital project management.  This is one of the biggest barriers to growth in audiences and revenue. </a:t>
            </a:r>
          </a:p>
          <a:p>
            <a:pPr algn="just"/>
            <a:r>
              <a:rPr lang="en-GB" dirty="0"/>
              <a:t>Cultural heritage organizations and businesses will need skills in digital curation and creating content for their users. </a:t>
            </a:r>
            <a:r>
              <a:rPr lang="en-GB" b="1" dirty="0"/>
              <a:t>Digitally skilled, talented people </a:t>
            </a:r>
            <a:r>
              <a:rPr lang="en-GB" dirty="0"/>
              <a:t>are now an essential asset for your organization and their knowledge is every bit as important to your success as the heritage expertise you value and accumulate</a:t>
            </a:r>
          </a:p>
          <a:p>
            <a:pPr algn="just"/>
            <a:endParaRPr lang="en-GB" dirty="0"/>
          </a:p>
          <a:p>
            <a:pPr algn="just"/>
            <a:r>
              <a:rPr lang="en-GB" dirty="0"/>
              <a:t>The three most </a:t>
            </a:r>
            <a:r>
              <a:rPr lang="en-GB" b="1" u="sng" dirty="0">
                <a:ln w="3175">
                  <a:noFill/>
                </a:ln>
                <a:solidFill>
                  <a:schemeClr val="bg2">
                    <a:lumMod val="50000"/>
                  </a:schemeClr>
                </a:solidFill>
                <a:effectLst>
                  <a:outerShdw blurRad="50800" dist="38100" dir="2700000" algn="tl" rotWithShape="0">
                    <a:prstClr val="black">
                      <a:alpha val="40000"/>
                    </a:prstClr>
                  </a:outerShdw>
                </a:effectLst>
              </a:rPr>
              <a:t>common skills gaps </a:t>
            </a:r>
            <a:r>
              <a:rPr lang="en-GB" dirty="0"/>
              <a:t>are:</a:t>
            </a:r>
          </a:p>
          <a:p>
            <a:pPr marL="342900" indent="-342900" algn="just">
              <a:buFont typeface="Arial" panose="020B0604020202020204" pitchFamily="34" charset="0"/>
              <a:buChar char="•"/>
            </a:pPr>
            <a:r>
              <a:rPr lang="en-GB" dirty="0"/>
              <a:t>Experience Design </a:t>
            </a:r>
          </a:p>
          <a:p>
            <a:pPr marL="342900" indent="-342900" algn="just">
              <a:buFont typeface="Arial" panose="020B0604020202020204" pitchFamily="34" charset="0"/>
              <a:buChar char="•"/>
            </a:pPr>
            <a:r>
              <a:rPr lang="en-GB" dirty="0"/>
              <a:t>Project Management </a:t>
            </a:r>
          </a:p>
          <a:p>
            <a:pPr marL="342900" indent="-342900" algn="just">
              <a:buFont typeface="Arial" panose="020B0604020202020204" pitchFamily="34" charset="0"/>
              <a:buChar char="•"/>
            </a:pPr>
            <a:r>
              <a:rPr lang="en-GB" dirty="0"/>
              <a:t>Applying Digital Technology </a:t>
            </a:r>
          </a:p>
          <a:p>
            <a:pPr algn="just"/>
            <a:endParaRPr lang="en-GB" sz="1600" dirty="0"/>
          </a:p>
          <a:p>
            <a:endParaRPr lang="en-GB" sz="2000" dirty="0"/>
          </a:p>
        </p:txBody>
      </p:sp>
      <p:pic>
        <p:nvPicPr>
          <p:cNvPr id="32" name="Picture Placeholder 31" descr="A person's hands on a computer&#10;&#10;Description automatically generated with medium confidence">
            <a:extLst>
              <a:ext uri="{FF2B5EF4-FFF2-40B4-BE49-F238E27FC236}">
                <a16:creationId xmlns:a16="http://schemas.microsoft.com/office/drawing/2014/main" id="{E35AF989-6AF4-4C46-8A39-F3DAD41257A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02" r="1802"/>
          <a:stretch>
            <a:fillRect/>
          </a:stretch>
        </p:blipFill>
        <p:spPr>
          <a:xfrm>
            <a:off x="2474259" y="5271947"/>
            <a:ext cx="2527699" cy="1586052"/>
          </a:xfrm>
        </p:spPr>
      </p:pic>
      <p:pic>
        <p:nvPicPr>
          <p:cNvPr id="23" name="Picture Placeholder 22" descr="A picture containing outdoor, sunset, standing, clouds&#10;&#10;Description automatically generated">
            <a:extLst>
              <a:ext uri="{FF2B5EF4-FFF2-40B4-BE49-F238E27FC236}">
                <a16:creationId xmlns:a16="http://schemas.microsoft.com/office/drawing/2014/main" id="{807C9A52-0B83-434B-9E3A-0EEEA597461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8651" t="5490" r="8651" b="29412"/>
          <a:stretch/>
        </p:blipFill>
        <p:spPr>
          <a:xfrm>
            <a:off x="9717740" y="5031287"/>
            <a:ext cx="2474259" cy="1826712"/>
          </a:xfrm>
        </p:spPr>
      </p:pic>
      <p:pic>
        <p:nvPicPr>
          <p:cNvPr id="29" name="Picture Placeholder 28" descr="A picture containing text&#10;&#10;Description automatically generated">
            <a:extLst>
              <a:ext uri="{FF2B5EF4-FFF2-40B4-BE49-F238E27FC236}">
                <a16:creationId xmlns:a16="http://schemas.microsoft.com/office/drawing/2014/main" id="{BFFFFF2B-179B-413F-9950-D3C8CCA8185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4722" b="21031"/>
          <a:stretch/>
        </p:blipFill>
        <p:spPr>
          <a:xfrm>
            <a:off x="0" y="5029199"/>
            <a:ext cx="2474259" cy="1828799"/>
          </a:xfrm>
        </p:spPr>
      </p:pic>
      <p:pic>
        <p:nvPicPr>
          <p:cNvPr id="35" name="Picture Placeholder 31">
            <a:extLst>
              <a:ext uri="{FF2B5EF4-FFF2-40B4-BE49-F238E27FC236}">
                <a16:creationId xmlns:a16="http://schemas.microsoft.com/office/drawing/2014/main" id="{3729AF29-0D12-4491-920D-6B241647EE00}"/>
              </a:ext>
            </a:extLst>
          </p:cNvPr>
          <p:cNvPicPr>
            <a:picLocks noChangeAspect="1"/>
          </p:cNvPicPr>
          <p:nvPr/>
        </p:nvPicPr>
        <p:blipFill>
          <a:blip r:embed="rId5">
            <a:extLst>
              <a:ext uri="{28A0092B-C50C-407E-A947-70E740481C1C}">
                <a14:useLocalDpi xmlns:a14="http://schemas.microsoft.com/office/drawing/2010/main" val="0"/>
              </a:ext>
            </a:extLst>
          </a:blip>
          <a:srcRect l="1776" r="1776"/>
          <a:stretch/>
        </p:blipFill>
        <p:spPr>
          <a:xfrm>
            <a:off x="7408598" y="5271947"/>
            <a:ext cx="2527697" cy="158605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pic>
      <p:pic>
        <p:nvPicPr>
          <p:cNvPr id="36" name="Picture Placeholder 31">
            <a:extLst>
              <a:ext uri="{FF2B5EF4-FFF2-40B4-BE49-F238E27FC236}">
                <a16:creationId xmlns:a16="http://schemas.microsoft.com/office/drawing/2014/main" id="{451D7630-AED0-4F33-A087-84D7DFDDA224}"/>
              </a:ext>
            </a:extLst>
          </p:cNvPr>
          <p:cNvPicPr>
            <a:picLocks noChangeAspect="1"/>
          </p:cNvPicPr>
          <p:nvPr/>
        </p:nvPicPr>
        <p:blipFill>
          <a:blip r:embed="rId6">
            <a:extLst>
              <a:ext uri="{28A0092B-C50C-407E-A947-70E740481C1C}">
                <a14:useLocalDpi xmlns:a14="http://schemas.microsoft.com/office/drawing/2010/main" val="0"/>
              </a:ext>
            </a:extLst>
          </a:blip>
          <a:srcRect l="1789" r="1789"/>
          <a:stretch/>
        </p:blipFill>
        <p:spPr>
          <a:xfrm>
            <a:off x="4948519" y="5271944"/>
            <a:ext cx="2527698" cy="1586053"/>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pic>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A06F3-CE9D-40A0-8423-B65EED396260}"/>
              </a:ext>
            </a:extLst>
          </p:cNvPr>
          <p:cNvSpPr>
            <a:spLocks noGrp="1"/>
          </p:cNvSpPr>
          <p:nvPr>
            <p:ph type="sldNum" sz="quarter" idx="14"/>
          </p:nvPr>
        </p:nvSpPr>
        <p:spPr/>
        <p:txBody>
          <a:bodyPr/>
          <a:lstStyle/>
          <a:p>
            <a:fld id="{9C527BFA-2C0E-4CEC-B6A5-913A56FEF4B4}" type="slidenum">
              <a:rPr lang="fr-CA" dirty="0" smtClean="0"/>
              <a:pPr/>
              <a:t>24</a:t>
            </a:fld>
            <a:endParaRPr lang="fr-CA" dirty="0"/>
          </a:p>
        </p:txBody>
      </p:sp>
      <p:sp>
        <p:nvSpPr>
          <p:cNvPr id="3" name="Text Placeholder 2">
            <a:extLst>
              <a:ext uri="{FF2B5EF4-FFF2-40B4-BE49-F238E27FC236}">
                <a16:creationId xmlns:a16="http://schemas.microsoft.com/office/drawing/2014/main" id="{8910B6A5-F02A-471A-A556-8DC831C11871}"/>
              </a:ext>
            </a:extLst>
          </p:cNvPr>
          <p:cNvSpPr>
            <a:spLocks noGrp="1"/>
          </p:cNvSpPr>
          <p:nvPr>
            <p:ph type="body" sz="quarter" idx="18"/>
          </p:nvPr>
        </p:nvSpPr>
        <p:spPr>
          <a:xfrm rot="424823">
            <a:off x="0" y="2138605"/>
            <a:ext cx="3885557" cy="558212"/>
          </a:xfrm>
        </p:spPr>
        <p:txBody>
          <a:bodyPr/>
          <a:lstStyle/>
          <a:p>
            <a:r>
              <a:rPr lang="en-GB" sz="2800" b="1" dirty="0"/>
              <a:t>Experience</a:t>
            </a:r>
            <a:r>
              <a:rPr lang="en-GB" sz="2800" b="1" dirty="0">
                <a:solidFill>
                  <a:srgbClr val="E43794"/>
                </a:solidFill>
              </a:rPr>
              <a:t> </a:t>
            </a:r>
            <a:endParaRPr lang="en-GB" dirty="0"/>
          </a:p>
        </p:txBody>
      </p:sp>
      <p:sp>
        <p:nvSpPr>
          <p:cNvPr id="4" name="Text Placeholder 3">
            <a:extLst>
              <a:ext uri="{FF2B5EF4-FFF2-40B4-BE49-F238E27FC236}">
                <a16:creationId xmlns:a16="http://schemas.microsoft.com/office/drawing/2014/main" id="{C97067CA-607E-44CF-B6F5-CCBA9AC0FE25}"/>
              </a:ext>
            </a:extLst>
          </p:cNvPr>
          <p:cNvSpPr>
            <a:spLocks noGrp="1"/>
          </p:cNvSpPr>
          <p:nvPr>
            <p:ph type="body" sz="quarter" idx="19"/>
          </p:nvPr>
        </p:nvSpPr>
        <p:spPr>
          <a:xfrm rot="517846">
            <a:off x="19588" y="4167486"/>
            <a:ext cx="3885557" cy="558212"/>
          </a:xfrm>
        </p:spPr>
        <p:txBody>
          <a:bodyPr/>
          <a:lstStyle/>
          <a:p>
            <a:r>
              <a:rPr lang="en-GB" dirty="0"/>
              <a:t>Design </a:t>
            </a:r>
          </a:p>
        </p:txBody>
      </p:sp>
      <p:sp>
        <p:nvSpPr>
          <p:cNvPr id="6" name="Text Placeholder 5">
            <a:extLst>
              <a:ext uri="{FF2B5EF4-FFF2-40B4-BE49-F238E27FC236}">
                <a16:creationId xmlns:a16="http://schemas.microsoft.com/office/drawing/2014/main" id="{62E32EB5-0DB0-47C7-8C1B-A59DD55F3AF0}"/>
              </a:ext>
            </a:extLst>
          </p:cNvPr>
          <p:cNvSpPr>
            <a:spLocks noGrp="1"/>
          </p:cNvSpPr>
          <p:nvPr>
            <p:ph type="body" sz="quarter" idx="16"/>
          </p:nvPr>
        </p:nvSpPr>
        <p:spPr>
          <a:xfrm>
            <a:off x="3780184" y="946000"/>
            <a:ext cx="8145116" cy="5200254"/>
          </a:xfrm>
        </p:spPr>
        <p:txBody>
          <a:bodyPr/>
          <a:lstStyle/>
          <a:p>
            <a:pPr algn="just"/>
            <a:r>
              <a:rPr lang="en-GB" sz="2400" b="0" dirty="0"/>
              <a:t>Every cultural heritage institution has its own internal culture. Often this is not aligned with the tourist offer that exists in the local community. </a:t>
            </a:r>
          </a:p>
          <a:p>
            <a:pPr marL="342900" indent="-342900" algn="just">
              <a:buFont typeface="Arial" panose="020B0604020202020204" pitchFamily="34" charset="0"/>
              <a:buChar char="•"/>
            </a:pPr>
            <a:endParaRPr lang="en-GB" sz="1000" b="0" dirty="0"/>
          </a:p>
          <a:p>
            <a:pPr algn="just"/>
            <a:r>
              <a:rPr lang="en-GB" sz="2400" b="0" dirty="0"/>
              <a:t>The overall goal of every successful tourist product is to bring a high-value experience to the visitor, and this includes cultural heritage visitors. </a:t>
            </a:r>
          </a:p>
          <a:p>
            <a:pPr marL="342900" indent="-342900" algn="just">
              <a:buFont typeface="Arial" panose="020B0604020202020204" pitchFamily="34" charset="0"/>
              <a:buChar char="•"/>
            </a:pPr>
            <a:endParaRPr lang="en-GB" sz="1000" b="0" dirty="0"/>
          </a:p>
          <a:p>
            <a:pPr algn="just"/>
            <a:r>
              <a:rPr lang="en-GB" sz="2400" b="0" dirty="0"/>
              <a:t>Today’s visitors are comfortable with using modern technologies (e.g. VR headsets, apps) and demand a memorable experience. </a:t>
            </a:r>
            <a:r>
              <a:rPr lang="en-GB" sz="2400" dirty="0">
                <a:solidFill>
                  <a:srgbClr val="E43794"/>
                </a:solidFill>
              </a:rPr>
              <a:t>Experience design is a new approach that provides products and services with a focus on the quality of the user experience. </a:t>
            </a:r>
          </a:p>
          <a:p>
            <a:pPr algn="just"/>
            <a:endParaRPr lang="en-GB" sz="1000" b="0" dirty="0"/>
          </a:p>
          <a:p>
            <a:pPr algn="just"/>
            <a:r>
              <a:rPr lang="en-GB" sz="2400" b="0" dirty="0"/>
              <a:t>Key stakeholders in a location/destination need to connect and collaborate in the design process. Bringing different skills and talents together</a:t>
            </a:r>
            <a:r>
              <a:rPr lang="en-GB" b="0" dirty="0"/>
              <a:t> – Who can you work with to strengthen your idea?</a:t>
            </a:r>
          </a:p>
          <a:p>
            <a:endParaRPr lang="en-GB" dirty="0"/>
          </a:p>
        </p:txBody>
      </p:sp>
    </p:spTree>
    <p:extLst>
      <p:ext uri="{BB962C8B-B14F-4D97-AF65-F5344CB8AC3E}">
        <p14:creationId xmlns:p14="http://schemas.microsoft.com/office/powerpoint/2010/main" val="346086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2CD5CA-ED8C-47E4-81F1-BF3AAA3706B9}"/>
              </a:ext>
            </a:extLst>
          </p:cNvPr>
          <p:cNvSpPr>
            <a:spLocks noGrp="1"/>
          </p:cNvSpPr>
          <p:nvPr>
            <p:ph type="sldNum" sz="quarter" idx="14"/>
          </p:nvPr>
        </p:nvSpPr>
        <p:spPr/>
        <p:txBody>
          <a:bodyPr/>
          <a:lstStyle/>
          <a:p>
            <a:fld id="{9C527BFA-2C0E-4CEC-B6A5-913A56FEF4B4}" type="slidenum">
              <a:rPr lang="fr-CA" dirty="0" smtClean="0"/>
              <a:pPr/>
              <a:t>25</a:t>
            </a:fld>
            <a:endParaRPr lang="fr-CA" dirty="0"/>
          </a:p>
        </p:txBody>
      </p:sp>
      <p:sp>
        <p:nvSpPr>
          <p:cNvPr id="3" name="Text Placeholder 2">
            <a:extLst>
              <a:ext uri="{FF2B5EF4-FFF2-40B4-BE49-F238E27FC236}">
                <a16:creationId xmlns:a16="http://schemas.microsoft.com/office/drawing/2014/main" id="{AF9B33DF-C95D-4521-98C9-DF70F5C442CE}"/>
              </a:ext>
            </a:extLst>
          </p:cNvPr>
          <p:cNvSpPr>
            <a:spLocks noGrp="1"/>
          </p:cNvSpPr>
          <p:nvPr>
            <p:ph type="body" sz="quarter" idx="18"/>
          </p:nvPr>
        </p:nvSpPr>
        <p:spPr>
          <a:xfrm>
            <a:off x="465666" y="184774"/>
            <a:ext cx="11260668" cy="595155"/>
          </a:xfrm>
        </p:spPr>
        <p:txBody>
          <a:bodyPr/>
          <a:lstStyle/>
          <a:p>
            <a:pPr algn="ctr"/>
            <a:r>
              <a:rPr lang="en-GB" dirty="0"/>
              <a:t>Project Management </a:t>
            </a:r>
          </a:p>
        </p:txBody>
      </p:sp>
      <p:sp>
        <p:nvSpPr>
          <p:cNvPr id="4" name="Text Placeholder 3">
            <a:extLst>
              <a:ext uri="{FF2B5EF4-FFF2-40B4-BE49-F238E27FC236}">
                <a16:creationId xmlns:a16="http://schemas.microsoft.com/office/drawing/2014/main" id="{C3E03B8F-EBC2-4A27-A004-AD38F536B1E7}"/>
              </a:ext>
            </a:extLst>
          </p:cNvPr>
          <p:cNvSpPr>
            <a:spLocks noGrp="1"/>
          </p:cNvSpPr>
          <p:nvPr>
            <p:ph type="body" sz="quarter" idx="19"/>
          </p:nvPr>
        </p:nvSpPr>
        <p:spPr>
          <a:xfrm>
            <a:off x="618066" y="1114421"/>
            <a:ext cx="11260666" cy="5446379"/>
          </a:xfrm>
        </p:spPr>
        <p:txBody>
          <a:bodyPr/>
          <a:lstStyle/>
          <a:p>
            <a:r>
              <a:rPr lang="en-GB" b="0" dirty="0"/>
              <a:t>Most financial resources for R&amp;D activities are provided by national and EU project funding. This makes </a:t>
            </a:r>
            <a:r>
              <a:rPr lang="en-GB" b="1" dirty="0">
                <a:solidFill>
                  <a:srgbClr val="E43794"/>
                </a:solidFill>
              </a:rPr>
              <a:t>professional digital project management</a:t>
            </a:r>
            <a:r>
              <a:rPr lang="en-GB" b="1" dirty="0"/>
              <a:t> </a:t>
            </a:r>
            <a:r>
              <a:rPr lang="en-GB" b="0" dirty="0"/>
              <a:t>one of the </a:t>
            </a:r>
            <a:r>
              <a:rPr lang="en-GB" b="1" dirty="0">
                <a:solidFill>
                  <a:srgbClr val="E43794"/>
                </a:solidFill>
              </a:rPr>
              <a:t>basic requirements</a:t>
            </a:r>
            <a:r>
              <a:rPr lang="en-GB" dirty="0">
                <a:solidFill>
                  <a:srgbClr val="E43794"/>
                </a:solidFill>
              </a:rPr>
              <a:t> </a:t>
            </a:r>
            <a:r>
              <a:rPr lang="en-GB" b="0" dirty="0"/>
              <a:t>that every cultural heritage institution should have. </a:t>
            </a:r>
          </a:p>
          <a:p>
            <a:endParaRPr lang="en-GB" sz="1000" dirty="0"/>
          </a:p>
          <a:p>
            <a:r>
              <a:rPr lang="en-GB" b="0" dirty="0"/>
              <a:t>The well skilled and experienced project manager will overlook every step of the digitisation process including:</a:t>
            </a:r>
          </a:p>
          <a:p>
            <a:pPr marL="342900" indent="-342900">
              <a:buFont typeface="Arial" panose="020B0604020202020204" pitchFamily="34" charset="0"/>
              <a:buChar char="•"/>
            </a:pPr>
            <a:r>
              <a:rPr lang="en-GB" b="1" dirty="0">
                <a:solidFill>
                  <a:srgbClr val="70A8AF"/>
                </a:solidFill>
              </a:rPr>
              <a:t>empowering in-house human resources</a:t>
            </a:r>
          </a:p>
          <a:p>
            <a:pPr marL="342900" indent="-342900">
              <a:buFont typeface="Arial" panose="020B0604020202020204" pitchFamily="34" charset="0"/>
              <a:buChar char="•"/>
            </a:pPr>
            <a:r>
              <a:rPr lang="en-GB" b="1" dirty="0">
                <a:solidFill>
                  <a:srgbClr val="70A8AF"/>
                </a:solidFill>
              </a:rPr>
              <a:t>managing external experts</a:t>
            </a:r>
          </a:p>
          <a:p>
            <a:pPr marL="342900" indent="-342900">
              <a:buFont typeface="Arial" panose="020B0604020202020204" pitchFamily="34" charset="0"/>
              <a:buChar char="•"/>
            </a:pPr>
            <a:r>
              <a:rPr lang="en-GB" b="1" dirty="0">
                <a:solidFill>
                  <a:srgbClr val="70A8AF"/>
                </a:solidFill>
              </a:rPr>
              <a:t>monitoring spending</a:t>
            </a:r>
          </a:p>
          <a:p>
            <a:pPr marL="342900" indent="-342900">
              <a:buFont typeface="Arial" panose="020B0604020202020204" pitchFamily="34" charset="0"/>
              <a:buChar char="•"/>
            </a:pPr>
            <a:r>
              <a:rPr lang="en-GB" b="1" dirty="0">
                <a:solidFill>
                  <a:srgbClr val="70A8AF"/>
                </a:solidFill>
              </a:rPr>
              <a:t>buying and embedding new equipment </a:t>
            </a:r>
          </a:p>
          <a:p>
            <a:pPr marL="342900" indent="-342900">
              <a:buFont typeface="Arial" panose="020B0604020202020204" pitchFamily="34" charset="0"/>
              <a:buChar char="•"/>
            </a:pPr>
            <a:r>
              <a:rPr lang="en-GB" b="1" dirty="0">
                <a:solidFill>
                  <a:srgbClr val="70A8AF"/>
                </a:solidFill>
              </a:rPr>
              <a:t>creating a path to sustainability</a:t>
            </a:r>
          </a:p>
          <a:p>
            <a:pPr marL="342900" indent="-342900">
              <a:buFont typeface="Arial" panose="020B0604020202020204" pitchFamily="34" charset="0"/>
              <a:buChar char="•"/>
            </a:pPr>
            <a:endParaRPr lang="en-US" sz="1000" b="0" dirty="0"/>
          </a:p>
          <a:p>
            <a:r>
              <a:rPr lang="en-GB" b="0" dirty="0"/>
              <a:t>There are </a:t>
            </a:r>
            <a:r>
              <a:rPr lang="en-GB" b="1" dirty="0">
                <a:solidFill>
                  <a:srgbClr val="E43794"/>
                </a:solidFill>
              </a:rPr>
              <a:t>two routes </a:t>
            </a:r>
            <a:r>
              <a:rPr lang="en-GB" b="0" dirty="0"/>
              <a:t>to improving project management skills, </a:t>
            </a:r>
            <a:r>
              <a:rPr lang="en-GB" b="1" dirty="0">
                <a:solidFill>
                  <a:srgbClr val="E43794"/>
                </a:solidFill>
              </a:rPr>
              <a:t>provide additional training for the in-house staff or employ an experienced project manager in house or externally.</a:t>
            </a:r>
            <a:r>
              <a:rPr lang="en-GB" b="1" dirty="0"/>
              <a:t> </a:t>
            </a:r>
            <a:r>
              <a:rPr lang="en-GB" b="0" dirty="0"/>
              <a:t>These options have their pluses and minuses which need to be factored into your planning process.</a:t>
            </a:r>
          </a:p>
          <a:p>
            <a:endParaRPr lang="en-GB" dirty="0"/>
          </a:p>
        </p:txBody>
      </p:sp>
    </p:spTree>
    <p:extLst>
      <p:ext uri="{BB962C8B-B14F-4D97-AF65-F5344CB8AC3E}">
        <p14:creationId xmlns:p14="http://schemas.microsoft.com/office/powerpoint/2010/main" val="175658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p:txBody>
          <a:bodyPr/>
          <a:lstStyle/>
          <a:p>
            <a:fld id="{9C527BFA-2C0E-4CEC-B6A5-913A56FEF4B4}" type="slidenum">
              <a:rPr lang="fr-CA" dirty="0" smtClean="0"/>
              <a:pPr/>
              <a:t>26</a:t>
            </a:fld>
            <a:endParaRPr lang="fr-CA" dirty="0"/>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7"/>
          </p:nvPr>
        </p:nvSpPr>
        <p:spPr>
          <a:xfrm>
            <a:off x="348969" y="2384110"/>
            <a:ext cx="11138182" cy="3852492"/>
          </a:xfrm>
        </p:spPr>
        <p:txBody>
          <a:bodyPr numCol="1"/>
          <a:lstStyle/>
          <a:p>
            <a:pPr marL="342900" indent="-342900" algn="just">
              <a:buFont typeface="Arial" panose="020B0604020202020204" pitchFamily="34" charset="0"/>
              <a:buChar char="•"/>
            </a:pPr>
            <a:r>
              <a:rPr lang="en-GB" dirty="0"/>
              <a:t>The pandemic has confirmed that legacy ways of working are outdated, and that digital transformation </a:t>
            </a:r>
            <a:r>
              <a:rPr lang="en-GB" b="1" dirty="0">
                <a:solidFill>
                  <a:srgbClr val="70A8AF"/>
                </a:solidFill>
              </a:rPr>
              <a:t>speeds up and spreads the growth </a:t>
            </a:r>
            <a:r>
              <a:rPr lang="en-GB" dirty="0"/>
              <a:t>of the organization. </a:t>
            </a:r>
          </a:p>
          <a:p>
            <a:pPr marL="342900" indent="-342900" algn="just">
              <a:buFont typeface="Arial" panose="020B0604020202020204" pitchFamily="34" charset="0"/>
              <a:buChar char="•"/>
            </a:pPr>
            <a:r>
              <a:rPr lang="en-GB" dirty="0"/>
              <a:t>With technology skills being scarce in most heritage organisations it will be necessary to </a:t>
            </a:r>
            <a:r>
              <a:rPr lang="en-GB" b="1" dirty="0">
                <a:solidFill>
                  <a:srgbClr val="70A8AF"/>
                </a:solidFill>
              </a:rPr>
              <a:t>open and connect</a:t>
            </a:r>
            <a:r>
              <a:rPr lang="en-GB" b="1" dirty="0"/>
              <a:t> </a:t>
            </a:r>
            <a:r>
              <a:rPr lang="en-GB" dirty="0"/>
              <a:t>with IT experts with knowledge and experience in the advanced equipment that can make the most of your visitor’s offer. </a:t>
            </a:r>
          </a:p>
          <a:p>
            <a:pPr marL="342900" indent="-342900" algn="just">
              <a:buFont typeface="Arial" panose="020B0604020202020204" pitchFamily="34" charset="0"/>
              <a:buChar char="•"/>
            </a:pPr>
            <a:r>
              <a:rPr lang="en-GB" dirty="0"/>
              <a:t>Technology is </a:t>
            </a:r>
            <a:r>
              <a:rPr lang="en-GB" b="1" dirty="0">
                <a:solidFill>
                  <a:srgbClr val="70A8AF"/>
                </a:solidFill>
              </a:rPr>
              <a:t>constantly adapting </a:t>
            </a:r>
            <a:r>
              <a:rPr lang="en-GB" dirty="0"/>
              <a:t>to become more accessible to the non-expert and the knowledge of experts can easily be transferred to cultural heritage staff with limited previous experience. </a:t>
            </a:r>
          </a:p>
          <a:p>
            <a:pPr marL="342900" indent="-342900" algn="just">
              <a:buFont typeface="Arial" panose="020B0604020202020204" pitchFamily="34" charset="0"/>
              <a:buChar char="•"/>
            </a:pPr>
            <a:r>
              <a:rPr lang="en-GB" dirty="0"/>
              <a:t>Modern technology is just at the beginning of its path to transform society and change the way we live, think and experience things. </a:t>
            </a:r>
            <a:r>
              <a:rPr lang="en-GB" b="1" dirty="0">
                <a:solidFill>
                  <a:srgbClr val="70A8AF"/>
                </a:solidFill>
              </a:rPr>
              <a:t>With some confidence and enthusiasm to learn anyone can join in!!</a:t>
            </a:r>
          </a:p>
          <a:p>
            <a:endParaRPr lang="en-US" dirty="0"/>
          </a:p>
        </p:txBody>
      </p:sp>
      <p:pic>
        <p:nvPicPr>
          <p:cNvPr id="10" name="Picture Placeholder 5">
            <a:extLst>
              <a:ext uri="{FF2B5EF4-FFF2-40B4-BE49-F238E27FC236}">
                <a16:creationId xmlns:a16="http://schemas.microsoft.com/office/drawing/2014/main" id="{4503ADD6-DBF1-428A-9E39-2C67107F8E1E}"/>
              </a:ext>
            </a:extLst>
          </p:cNvPr>
          <p:cNvPicPr>
            <a:picLocks noChangeAspect="1"/>
          </p:cNvPicPr>
          <p:nvPr/>
        </p:nvPicPr>
        <p:blipFill>
          <a:blip r:embed="rId2">
            <a:extLst>
              <a:ext uri="{28A0092B-C50C-407E-A947-70E740481C1C}">
                <a14:useLocalDpi xmlns:a14="http://schemas.microsoft.com/office/drawing/2010/main" val="0"/>
              </a:ext>
            </a:extLst>
          </a:blip>
          <a:srcRect t="31738" b="31738"/>
          <a:stretch/>
        </p:blipFill>
        <p:spPr>
          <a:xfrm>
            <a:off x="0" y="-36571"/>
            <a:ext cx="12192000" cy="2096483"/>
          </a:xfrm>
          <a:prstGeom prst="rect">
            <a:avLst/>
          </a:prstGeom>
        </p:spPr>
      </p:pic>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5"/>
          </p:nvPr>
        </p:nvSpPr>
        <p:spPr>
          <a:xfrm>
            <a:off x="348969" y="539155"/>
            <a:ext cx="5513294" cy="572336"/>
          </a:xfrm>
        </p:spPr>
        <p:txBody>
          <a:bodyPr>
            <a:normAutofit lnSpcReduction="10000"/>
          </a:bodyPr>
          <a:lstStyle/>
          <a:p>
            <a:pPr algn="l"/>
            <a:r>
              <a:rPr lang="en-US" dirty="0"/>
              <a:t>Applying Digital Technology</a:t>
            </a:r>
          </a:p>
        </p:txBody>
      </p:sp>
    </p:spTree>
    <p:extLst>
      <p:ext uri="{BB962C8B-B14F-4D97-AF65-F5344CB8AC3E}">
        <p14:creationId xmlns:p14="http://schemas.microsoft.com/office/powerpoint/2010/main" val="208878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06AC54-996D-43C7-9B42-479C6DD89674}"/>
              </a:ext>
            </a:extLst>
          </p:cNvPr>
          <p:cNvSpPr/>
          <p:nvPr/>
        </p:nvSpPr>
        <p:spPr>
          <a:xfrm>
            <a:off x="-1" y="158971"/>
            <a:ext cx="12192001" cy="1298040"/>
          </a:xfrm>
          <a:prstGeom prst="rect">
            <a:avLst/>
          </a:prstGeom>
          <a:solidFill>
            <a:srgbClr val="FBE000"/>
          </a:solidFill>
          <a:ln>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E51E74C-5637-4AEA-9CCA-7927644FDE16}"/>
              </a:ext>
            </a:extLst>
          </p:cNvPr>
          <p:cNvSpPr>
            <a:spLocks noGrp="1"/>
          </p:cNvSpPr>
          <p:nvPr>
            <p:ph type="sldNum" sz="quarter" idx="14"/>
          </p:nvPr>
        </p:nvSpPr>
        <p:spPr/>
        <p:txBody>
          <a:bodyPr/>
          <a:lstStyle/>
          <a:p>
            <a:fld id="{9C527BFA-2C0E-4CEC-B6A5-913A56FEF4B4}" type="slidenum">
              <a:rPr lang="fr-CA" dirty="0" smtClean="0"/>
              <a:pPr/>
              <a:t>27</a:t>
            </a:fld>
            <a:endParaRPr lang="fr-CA" dirty="0"/>
          </a:p>
        </p:txBody>
      </p:sp>
      <p:sp>
        <p:nvSpPr>
          <p:cNvPr id="3" name="Text Placeholder 2">
            <a:extLst>
              <a:ext uri="{FF2B5EF4-FFF2-40B4-BE49-F238E27FC236}">
                <a16:creationId xmlns:a16="http://schemas.microsoft.com/office/drawing/2014/main" id="{EE6A9996-0573-4B1F-86D7-30C27AA1DE20}"/>
              </a:ext>
            </a:extLst>
          </p:cNvPr>
          <p:cNvSpPr>
            <a:spLocks noGrp="1"/>
          </p:cNvSpPr>
          <p:nvPr>
            <p:ph type="body" sz="quarter" idx="15"/>
          </p:nvPr>
        </p:nvSpPr>
        <p:spPr>
          <a:xfrm>
            <a:off x="134070" y="235937"/>
            <a:ext cx="11260668" cy="631527"/>
          </a:xfrm>
        </p:spPr>
        <p:txBody>
          <a:bodyPr/>
          <a:lstStyle/>
          <a:p>
            <a:r>
              <a:rPr lang="en-GB" dirty="0">
                <a:solidFill>
                  <a:schemeClr val="bg1"/>
                </a:solidFill>
                <a:effectLst>
                  <a:outerShdw blurRad="50800" dist="38100" dir="2700000" algn="tl" rotWithShape="0">
                    <a:prstClr val="black">
                      <a:alpha val="40000"/>
                    </a:prstClr>
                  </a:outerShdw>
                </a:effectLst>
              </a:rPr>
              <a:t>Digital Storytelling in the cultural heritage </a:t>
            </a:r>
          </a:p>
          <a:p>
            <a:r>
              <a:rPr lang="en-GB" dirty="0">
                <a:solidFill>
                  <a:schemeClr val="bg1"/>
                </a:solidFill>
                <a:effectLst>
                  <a:outerShdw blurRad="50800" dist="38100" dir="2700000" algn="tl" rotWithShape="0">
                    <a:prstClr val="black">
                      <a:alpha val="40000"/>
                    </a:prstClr>
                  </a:outerShdw>
                </a:effectLst>
              </a:rPr>
              <a:t>sector….</a:t>
            </a:r>
          </a:p>
        </p:txBody>
      </p:sp>
      <p:sp>
        <p:nvSpPr>
          <p:cNvPr id="4" name="Text Placeholder 3">
            <a:extLst>
              <a:ext uri="{FF2B5EF4-FFF2-40B4-BE49-F238E27FC236}">
                <a16:creationId xmlns:a16="http://schemas.microsoft.com/office/drawing/2014/main" id="{A78895FF-6795-4ACF-BE88-15F4399EBD66}"/>
              </a:ext>
            </a:extLst>
          </p:cNvPr>
          <p:cNvSpPr>
            <a:spLocks noGrp="1"/>
          </p:cNvSpPr>
          <p:nvPr>
            <p:ph type="body" sz="quarter" idx="17"/>
          </p:nvPr>
        </p:nvSpPr>
        <p:spPr>
          <a:xfrm>
            <a:off x="375230" y="2483182"/>
            <a:ext cx="8679317" cy="3254425"/>
          </a:xfrm>
        </p:spPr>
        <p:txBody>
          <a:bodyPr/>
          <a:lstStyle/>
          <a:p>
            <a:pPr marL="342900" indent="-342900">
              <a:buFont typeface="Arial" panose="020B0604020202020204" pitchFamily="34" charset="0"/>
              <a:buChar char="•"/>
            </a:pPr>
            <a:r>
              <a:rPr lang="en-GB" dirty="0"/>
              <a:t>Audiences want to feel informed by digital stories, but also curious, immersed, inspired and connected by them. </a:t>
            </a:r>
          </a:p>
          <a:p>
            <a:pPr marL="342900" indent="-342900">
              <a:buFont typeface="Arial" panose="020B0604020202020204" pitchFamily="34" charset="0"/>
              <a:buChar char="•"/>
            </a:pPr>
            <a:r>
              <a:rPr lang="en-GB" dirty="0"/>
              <a:t>It is this that sets storytelling apart from other content types; and it is this that gives storytelling such a role to play in engagement and community-building across the cultural heritage sector.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For </a:t>
            </a:r>
            <a:r>
              <a:rPr lang="en-GB" b="1" dirty="0"/>
              <a:t>Tips</a:t>
            </a:r>
            <a:r>
              <a:rPr lang="en-GB" dirty="0"/>
              <a:t> on Digital Storytelling in the cultural heritage sector download the “Digital Storytelling Tips” </a:t>
            </a:r>
            <a:r>
              <a:rPr lang="en-GB" b="1" dirty="0"/>
              <a:t>Infographic</a:t>
            </a:r>
            <a:r>
              <a:rPr lang="en-GB" dirty="0"/>
              <a:t> or visit </a:t>
            </a:r>
            <a:r>
              <a:rPr lang="en-GB" dirty="0">
                <a:hlinkClick r:id="rId3"/>
              </a:rPr>
              <a:t>Europeana Pro’s blog </a:t>
            </a:r>
            <a:r>
              <a:rPr lang="en-GB" dirty="0"/>
              <a:t>for more in-depth reading on the subject!</a:t>
            </a:r>
          </a:p>
        </p:txBody>
      </p:sp>
      <p:sp>
        <p:nvSpPr>
          <p:cNvPr id="5" name="Text Placeholder 2">
            <a:extLst>
              <a:ext uri="{FF2B5EF4-FFF2-40B4-BE49-F238E27FC236}">
                <a16:creationId xmlns:a16="http://schemas.microsoft.com/office/drawing/2014/main" id="{C91E2433-8F79-463D-80FC-64D57C8A890B}"/>
              </a:ext>
            </a:extLst>
          </p:cNvPr>
          <p:cNvSpPr txBox="1">
            <a:spLocks/>
          </p:cNvSpPr>
          <p:nvPr/>
        </p:nvSpPr>
        <p:spPr>
          <a:xfrm>
            <a:off x="375231" y="1535145"/>
            <a:ext cx="8829061"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0" dirty="0"/>
              <a:t>This could be a way to test the “digital” waters and to gain some confidence in your digital skills!</a:t>
            </a:r>
          </a:p>
        </p:txBody>
      </p:sp>
      <p:pic>
        <p:nvPicPr>
          <p:cNvPr id="9" name="Picture 8">
            <a:extLst>
              <a:ext uri="{FF2B5EF4-FFF2-40B4-BE49-F238E27FC236}">
                <a16:creationId xmlns:a16="http://schemas.microsoft.com/office/drawing/2014/main" id="{D79388A5-1E81-43A3-83C0-909B07191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2527" y="354017"/>
            <a:ext cx="2459986" cy="61499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652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84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dirty="0" smtClean="0"/>
              <a:pPr/>
              <a:t>28</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en-GB" sz="4800" dirty="0"/>
              <a:t>2.6 Lack of resources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41990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p:txBody>
          <a:bodyPr/>
          <a:lstStyle/>
          <a:p>
            <a:fld id="{9C527BFA-2C0E-4CEC-B6A5-913A56FEF4B4}" type="slidenum">
              <a:rPr lang="fr-CA" dirty="0" smtClean="0"/>
              <a:pPr/>
              <a:t>29</a:t>
            </a:fld>
            <a:endParaRPr lang="fr-CA" dirty="0"/>
          </a:p>
        </p:txBody>
      </p:sp>
      <p:sp>
        <p:nvSpPr>
          <p:cNvPr id="7" name="Text Placeholder 6">
            <a:extLst>
              <a:ext uri="{FF2B5EF4-FFF2-40B4-BE49-F238E27FC236}">
                <a16:creationId xmlns:a16="http://schemas.microsoft.com/office/drawing/2014/main" id="{4CC5AA87-FC19-6743-86D6-4E61042A7F86}"/>
              </a:ext>
            </a:extLst>
          </p:cNvPr>
          <p:cNvSpPr>
            <a:spLocks noGrp="1"/>
          </p:cNvSpPr>
          <p:nvPr>
            <p:ph type="body" sz="quarter" idx="18"/>
          </p:nvPr>
        </p:nvSpPr>
        <p:spPr>
          <a:xfrm>
            <a:off x="-163443" y="2138702"/>
            <a:ext cx="3885557" cy="558212"/>
          </a:xfrm>
        </p:spPr>
        <p:txBody>
          <a:bodyPr/>
          <a:lstStyle/>
          <a:p>
            <a:r>
              <a:rPr lang="en-US" dirty="0"/>
              <a:t>Lack</a:t>
            </a:r>
          </a:p>
        </p:txBody>
      </p:sp>
      <p:sp>
        <p:nvSpPr>
          <p:cNvPr id="8" name="Text Placeholder 7">
            <a:extLst>
              <a:ext uri="{FF2B5EF4-FFF2-40B4-BE49-F238E27FC236}">
                <a16:creationId xmlns:a16="http://schemas.microsoft.com/office/drawing/2014/main" id="{6FCD914B-0C92-394A-9C1B-6008003D7B67}"/>
              </a:ext>
            </a:extLst>
          </p:cNvPr>
          <p:cNvSpPr>
            <a:spLocks noGrp="1"/>
          </p:cNvSpPr>
          <p:nvPr>
            <p:ph type="body" sz="quarter" idx="19"/>
          </p:nvPr>
        </p:nvSpPr>
        <p:spPr>
          <a:xfrm>
            <a:off x="-163442" y="3149894"/>
            <a:ext cx="3885557" cy="558212"/>
          </a:xfrm>
        </p:spPr>
        <p:txBody>
          <a:bodyPr/>
          <a:lstStyle/>
          <a:p>
            <a:r>
              <a:rPr lang="en-US" dirty="0"/>
              <a:t>Of </a:t>
            </a:r>
          </a:p>
        </p:txBody>
      </p:sp>
      <p:sp>
        <p:nvSpPr>
          <p:cNvPr id="9" name="Text Placeholder 8">
            <a:extLst>
              <a:ext uri="{FF2B5EF4-FFF2-40B4-BE49-F238E27FC236}">
                <a16:creationId xmlns:a16="http://schemas.microsoft.com/office/drawing/2014/main" id="{CBE43FEB-A3DD-3F42-9253-A9A5CECE134D}"/>
              </a:ext>
            </a:extLst>
          </p:cNvPr>
          <p:cNvSpPr>
            <a:spLocks noGrp="1"/>
          </p:cNvSpPr>
          <p:nvPr>
            <p:ph type="body" sz="quarter" idx="20"/>
          </p:nvPr>
        </p:nvSpPr>
        <p:spPr>
          <a:xfrm>
            <a:off x="-76850" y="4161086"/>
            <a:ext cx="3885557" cy="558212"/>
          </a:xfrm>
        </p:spPr>
        <p:txBody>
          <a:bodyPr/>
          <a:lstStyle/>
          <a:p>
            <a:r>
              <a:rPr lang="en-US" dirty="0"/>
              <a:t>Resources</a:t>
            </a:r>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3722114" y="815674"/>
            <a:ext cx="8301208" cy="6042326"/>
          </a:xfrm>
        </p:spPr>
        <p:txBody>
          <a:bodyPr/>
          <a:lstStyle/>
          <a:p>
            <a:r>
              <a:rPr lang="en-GB" dirty="0">
                <a:solidFill>
                  <a:srgbClr val="70A8AF"/>
                </a:solidFill>
              </a:rPr>
              <a:t>Two most common gaps in resources inhibit the development of Digital experiences of Cultural Heritage. </a:t>
            </a:r>
          </a:p>
          <a:p>
            <a:pPr marL="285750" indent="-285750">
              <a:buFont typeface="Arial" panose="020B0604020202020204" pitchFamily="34" charset="0"/>
              <a:buChar char="•"/>
            </a:pPr>
            <a:r>
              <a:rPr lang="en-GB" b="0" dirty="0"/>
              <a:t>Lack of financial resources</a:t>
            </a:r>
          </a:p>
          <a:p>
            <a:pPr marL="285750" indent="-285750">
              <a:buFont typeface="Arial" panose="020B0604020202020204" pitchFamily="34" charset="0"/>
              <a:buChar char="•"/>
            </a:pPr>
            <a:r>
              <a:rPr lang="en-GB" b="0" dirty="0"/>
              <a:t>Lack of human resources.</a:t>
            </a:r>
          </a:p>
          <a:p>
            <a:endParaRPr lang="en-GB" sz="1400" b="0" dirty="0"/>
          </a:p>
          <a:p>
            <a:r>
              <a:rPr lang="en-GB" b="0" dirty="0"/>
              <a:t>Some heritage organisations have in the past had substantial income from tickets, merchandising or event rentals. </a:t>
            </a:r>
            <a:r>
              <a:rPr lang="en-GB" dirty="0">
                <a:solidFill>
                  <a:srgbClr val="70A8AF"/>
                </a:solidFill>
              </a:rPr>
              <a:t>Post Covid</a:t>
            </a:r>
            <a:r>
              <a:rPr lang="en-GB" b="0" dirty="0"/>
              <a:t>, even those fortunate enough to continue to generate substantial income have </a:t>
            </a:r>
            <a:r>
              <a:rPr lang="en-GB" dirty="0">
                <a:solidFill>
                  <a:srgbClr val="70A8AF"/>
                </a:solidFill>
              </a:rPr>
              <a:t>severe financial challenges </a:t>
            </a:r>
            <a:r>
              <a:rPr lang="en-GB" b="0" dirty="0"/>
              <a:t>and many others have simply </a:t>
            </a:r>
            <a:r>
              <a:rPr lang="en-GB" dirty="0">
                <a:solidFill>
                  <a:srgbClr val="70A8AF"/>
                </a:solidFill>
              </a:rPr>
              <a:t>not had the funding</a:t>
            </a:r>
            <a:r>
              <a:rPr lang="en-GB" dirty="0"/>
              <a:t> </a:t>
            </a:r>
            <a:r>
              <a:rPr lang="en-GB" b="0" dirty="0"/>
              <a:t>to allow them to carry out research and development outside of their conservation and preservation roles. </a:t>
            </a:r>
          </a:p>
          <a:p>
            <a:endParaRPr lang="en-GB" sz="1400" b="0" dirty="0"/>
          </a:p>
          <a:p>
            <a:r>
              <a:rPr lang="en-GB" b="0" dirty="0"/>
              <a:t>Many heritage institutions relying on </a:t>
            </a:r>
            <a:r>
              <a:rPr lang="en-GB" dirty="0">
                <a:solidFill>
                  <a:srgbClr val="70A8AF"/>
                </a:solidFill>
              </a:rPr>
              <a:t>limited public funding </a:t>
            </a:r>
            <a:r>
              <a:rPr lang="en-GB" b="0" dirty="0"/>
              <a:t>also have </a:t>
            </a:r>
            <a:r>
              <a:rPr lang="en-GB" dirty="0">
                <a:solidFill>
                  <a:srgbClr val="70A8AF"/>
                </a:solidFill>
              </a:rPr>
              <a:t>limited human resources </a:t>
            </a:r>
            <a:r>
              <a:rPr lang="en-GB" b="0" dirty="0"/>
              <a:t>that are currently focused on the specialized heritage knowledge and skills their institution needs... </a:t>
            </a:r>
          </a:p>
          <a:p>
            <a:endParaRPr lang="en-GB" sz="1800" b="0" dirty="0"/>
          </a:p>
        </p:txBody>
      </p:sp>
      <p:sp>
        <p:nvSpPr>
          <p:cNvPr id="10" name="Text Placeholder 9">
            <a:extLst>
              <a:ext uri="{FF2B5EF4-FFF2-40B4-BE49-F238E27FC236}">
                <a16:creationId xmlns:a16="http://schemas.microsoft.com/office/drawing/2014/main" id="{1772087E-CE9B-BF49-AD95-F46CBBADE4DB}"/>
              </a:ext>
            </a:extLst>
          </p:cNvPr>
          <p:cNvSpPr>
            <a:spLocks noGrp="1"/>
          </p:cNvSpPr>
          <p:nvPr>
            <p:ph type="body" sz="quarter" idx="21"/>
          </p:nvPr>
        </p:nvSpPr>
        <p:spPr>
          <a:xfrm>
            <a:off x="394123" y="0"/>
            <a:ext cx="4571737" cy="365126"/>
          </a:xfrm>
        </p:spPr>
        <p:txBody>
          <a:bodyPr/>
          <a:lstStyle/>
          <a:p>
            <a:r>
              <a:rPr lang="en-US" sz="3200" b="1" dirty="0">
                <a:solidFill>
                  <a:schemeClr val="bg1"/>
                </a:solidFill>
              </a:rPr>
              <a:t>Technology</a:t>
            </a:r>
          </a:p>
        </p:txBody>
      </p:sp>
    </p:spTree>
    <p:extLst>
      <p:ext uri="{BB962C8B-B14F-4D97-AF65-F5344CB8AC3E}">
        <p14:creationId xmlns:p14="http://schemas.microsoft.com/office/powerpoint/2010/main" val="41442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7" name="Google Shape;433;p39">
            <a:extLst>
              <a:ext uri="{FF2B5EF4-FFF2-40B4-BE49-F238E27FC236}">
                <a16:creationId xmlns:a16="http://schemas.microsoft.com/office/drawing/2014/main" id="{7B527342-36A8-404A-816F-C55D85B43971}"/>
              </a:ext>
            </a:extLst>
          </p:cNvPr>
          <p:cNvSpPr txBox="1"/>
          <p:nvPr/>
        </p:nvSpPr>
        <p:spPr>
          <a:xfrm>
            <a:off x="5491377" y="68809"/>
            <a:ext cx="403965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“Inspiration comes from within yourself. One has to be positive. When you're positive, good things happen.“</a:t>
            </a:r>
            <a:endParaRPr sz="2400" b="1" dirty="0">
              <a:solidFill>
                <a:srgbClr val="E43794"/>
              </a:solidFill>
              <a:latin typeface="Avenir"/>
              <a:ea typeface="Avenir"/>
              <a:cs typeface="Avenir"/>
              <a:sym typeface="Avenir"/>
            </a:endParaRPr>
          </a:p>
        </p:txBody>
      </p:sp>
      <p:sp>
        <p:nvSpPr>
          <p:cNvPr id="11" name="Google Shape;432;p39">
            <a:extLst>
              <a:ext uri="{FF2B5EF4-FFF2-40B4-BE49-F238E27FC236}">
                <a16:creationId xmlns:a16="http://schemas.microsoft.com/office/drawing/2014/main" id="{882DB137-D822-4293-92B0-DAF6AA72C339}"/>
              </a:ext>
            </a:extLst>
          </p:cNvPr>
          <p:cNvSpPr txBox="1"/>
          <p:nvPr/>
        </p:nvSpPr>
        <p:spPr>
          <a:xfrm>
            <a:off x="6282470" y="1730772"/>
            <a:ext cx="2879100" cy="553968"/>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2400" i="1" dirty="0">
                <a:solidFill>
                  <a:srgbClr val="E43794"/>
                </a:solidFill>
                <a:latin typeface="Avenir"/>
                <a:ea typeface="Avenir"/>
                <a:cs typeface="Avenir"/>
                <a:sym typeface="Avenir"/>
              </a:rPr>
              <a:t>Deep Roy</a:t>
            </a:r>
            <a:endParaRPr sz="2400" i="1" dirty="0">
              <a:solidFill>
                <a:srgbClr val="E43794"/>
              </a:solidFill>
              <a:latin typeface="Avenir"/>
              <a:ea typeface="Avenir"/>
              <a:cs typeface="Avenir"/>
              <a:sym typeface="Avenir"/>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p:txBody>
          <a:bodyPr/>
          <a:lstStyle/>
          <a:p>
            <a:fld id="{9C527BFA-2C0E-4CEC-B6A5-913A56FEF4B4}" type="slidenum">
              <a:rPr lang="fr-CA" dirty="0" smtClean="0"/>
              <a:pPr/>
              <a:t>30</a:t>
            </a:fld>
            <a:endParaRPr lang="fr-CA" dirty="0"/>
          </a:p>
        </p:txBody>
      </p:sp>
      <p:sp>
        <p:nvSpPr>
          <p:cNvPr id="7" name="Text Placeholder 6">
            <a:extLst>
              <a:ext uri="{FF2B5EF4-FFF2-40B4-BE49-F238E27FC236}">
                <a16:creationId xmlns:a16="http://schemas.microsoft.com/office/drawing/2014/main" id="{4CC5AA87-FC19-6743-86D6-4E61042A7F86}"/>
              </a:ext>
            </a:extLst>
          </p:cNvPr>
          <p:cNvSpPr>
            <a:spLocks noGrp="1"/>
          </p:cNvSpPr>
          <p:nvPr>
            <p:ph type="body" sz="quarter" idx="18"/>
          </p:nvPr>
        </p:nvSpPr>
        <p:spPr>
          <a:xfrm>
            <a:off x="-163443" y="2138702"/>
            <a:ext cx="3885557" cy="558212"/>
          </a:xfrm>
        </p:spPr>
        <p:txBody>
          <a:bodyPr/>
          <a:lstStyle/>
          <a:p>
            <a:r>
              <a:rPr lang="en-US" dirty="0"/>
              <a:t>Lack</a:t>
            </a:r>
          </a:p>
        </p:txBody>
      </p:sp>
      <p:sp>
        <p:nvSpPr>
          <p:cNvPr id="8" name="Text Placeholder 7">
            <a:extLst>
              <a:ext uri="{FF2B5EF4-FFF2-40B4-BE49-F238E27FC236}">
                <a16:creationId xmlns:a16="http://schemas.microsoft.com/office/drawing/2014/main" id="{6FCD914B-0C92-394A-9C1B-6008003D7B67}"/>
              </a:ext>
            </a:extLst>
          </p:cNvPr>
          <p:cNvSpPr>
            <a:spLocks noGrp="1"/>
          </p:cNvSpPr>
          <p:nvPr>
            <p:ph type="body" sz="quarter" idx="19"/>
          </p:nvPr>
        </p:nvSpPr>
        <p:spPr>
          <a:xfrm>
            <a:off x="-163442" y="3149894"/>
            <a:ext cx="3885557" cy="558212"/>
          </a:xfrm>
        </p:spPr>
        <p:txBody>
          <a:bodyPr/>
          <a:lstStyle/>
          <a:p>
            <a:r>
              <a:rPr lang="en-US" dirty="0"/>
              <a:t>Of </a:t>
            </a:r>
          </a:p>
        </p:txBody>
      </p:sp>
      <p:sp>
        <p:nvSpPr>
          <p:cNvPr id="9" name="Text Placeholder 8">
            <a:extLst>
              <a:ext uri="{FF2B5EF4-FFF2-40B4-BE49-F238E27FC236}">
                <a16:creationId xmlns:a16="http://schemas.microsoft.com/office/drawing/2014/main" id="{CBE43FEB-A3DD-3F42-9253-A9A5CECE134D}"/>
              </a:ext>
            </a:extLst>
          </p:cNvPr>
          <p:cNvSpPr>
            <a:spLocks noGrp="1"/>
          </p:cNvSpPr>
          <p:nvPr>
            <p:ph type="body" sz="quarter" idx="20"/>
          </p:nvPr>
        </p:nvSpPr>
        <p:spPr>
          <a:xfrm>
            <a:off x="-76850" y="4161086"/>
            <a:ext cx="3885557" cy="558212"/>
          </a:xfrm>
        </p:spPr>
        <p:txBody>
          <a:bodyPr/>
          <a:lstStyle/>
          <a:p>
            <a:r>
              <a:rPr lang="en-US" dirty="0"/>
              <a:t>Resources</a:t>
            </a:r>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3722114" y="1198878"/>
            <a:ext cx="8252610" cy="5361922"/>
          </a:xfrm>
        </p:spPr>
        <p:txBody>
          <a:bodyPr/>
          <a:lstStyle/>
          <a:p>
            <a:endParaRPr lang="en-GB" b="0" dirty="0"/>
          </a:p>
          <a:p>
            <a:r>
              <a:rPr lang="en-GB" b="0" dirty="0"/>
              <a:t>Extra resources for digitization may come from different National and EU open calls, such as CINEA, which demands an excellent project idea and an active collaboration with international partner organisations. </a:t>
            </a:r>
          </a:p>
          <a:p>
            <a:endParaRPr lang="en-GB" b="0" dirty="0"/>
          </a:p>
          <a:p>
            <a:r>
              <a:rPr lang="en-GB" b="0" dirty="0"/>
              <a:t>Creating a chicken and egg scenario where it takes skills and investment to get skills and investment.</a:t>
            </a:r>
          </a:p>
          <a:p>
            <a:endParaRPr lang="en-GB" b="0" dirty="0"/>
          </a:p>
          <a:p>
            <a:r>
              <a:rPr lang="en-GB" b="0" dirty="0"/>
              <a:t>Investing some time to evaluate and learn digitization skills can break this cycle. </a:t>
            </a:r>
            <a:r>
              <a:rPr lang="en-GB" b="0" dirty="0" err="1"/>
              <a:t>Insites</a:t>
            </a:r>
            <a:r>
              <a:rPr lang="en-GB" b="0" dirty="0"/>
              <a:t> modules can get you started on your digitization journey.</a:t>
            </a:r>
          </a:p>
        </p:txBody>
      </p:sp>
      <p:sp>
        <p:nvSpPr>
          <p:cNvPr id="10" name="Text Placeholder 9">
            <a:extLst>
              <a:ext uri="{FF2B5EF4-FFF2-40B4-BE49-F238E27FC236}">
                <a16:creationId xmlns:a16="http://schemas.microsoft.com/office/drawing/2014/main" id="{1772087E-CE9B-BF49-AD95-F46CBBADE4DB}"/>
              </a:ext>
            </a:extLst>
          </p:cNvPr>
          <p:cNvSpPr>
            <a:spLocks noGrp="1"/>
          </p:cNvSpPr>
          <p:nvPr>
            <p:ph type="body" sz="quarter" idx="21"/>
          </p:nvPr>
        </p:nvSpPr>
        <p:spPr>
          <a:xfrm>
            <a:off x="202737" y="14317"/>
            <a:ext cx="4571737" cy="365126"/>
          </a:xfrm>
        </p:spPr>
        <p:txBody>
          <a:bodyPr/>
          <a:lstStyle/>
          <a:p>
            <a:r>
              <a:rPr lang="en-US" sz="3200" b="1" dirty="0">
                <a:solidFill>
                  <a:schemeClr val="bg1"/>
                </a:solidFill>
              </a:rPr>
              <a:t>Technology</a:t>
            </a:r>
          </a:p>
        </p:txBody>
      </p:sp>
    </p:spTree>
    <p:extLst>
      <p:ext uri="{BB962C8B-B14F-4D97-AF65-F5344CB8AC3E}">
        <p14:creationId xmlns:p14="http://schemas.microsoft.com/office/powerpoint/2010/main" val="258066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dirty="0" smtClean="0"/>
              <a:pPr/>
              <a:t>31</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2446789" y="-2278697"/>
            <a:ext cx="11687352" cy="307569"/>
          </a:xfrm>
        </p:spPr>
        <p:txBody>
          <a:bodyPr/>
          <a:lstStyle/>
          <a:p>
            <a:r>
              <a:rPr lang="en-GB" sz="2400" dirty="0"/>
              <a:t>Introduction to DESIGN THINKING</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6020258" y="1744351"/>
            <a:ext cx="5926593" cy="3612066"/>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17365" y="898578"/>
            <a:ext cx="6407716" cy="601955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If you are time and resource poor, with limited finances, design thinking could be the option for you!</a:t>
            </a:r>
          </a:p>
          <a:p>
            <a:endParaRPr lang="en-GB" sz="1400" dirty="0"/>
          </a:p>
          <a:p>
            <a:r>
              <a:rPr lang="en-GB" dirty="0"/>
              <a:t>For any business owner, it’s vital to develop user experience design skills. The costs and risks involved for any business on developing a new product or service are high. Applying design thinking can help save money right away because it directs attention to the specific solutions people need. (1)</a:t>
            </a:r>
          </a:p>
          <a:p>
            <a:endParaRPr lang="en-GB" sz="1400" i="1" dirty="0"/>
          </a:p>
          <a:p>
            <a:r>
              <a:rPr lang="en-GB" dirty="0"/>
              <a:t>It can be a great way to tackle ill-defined or unknown problems because they can reframe these in human-centred ways and focus on what’s most important for users.</a:t>
            </a:r>
          </a:p>
        </p:txBody>
      </p:sp>
      <p:pic>
        <p:nvPicPr>
          <p:cNvPr id="1026" name="Picture 2">
            <a:extLst>
              <a:ext uri="{FF2B5EF4-FFF2-40B4-BE49-F238E27FC236}">
                <a16:creationId xmlns:a16="http://schemas.microsoft.com/office/drawing/2014/main" id="{83595940-FD3B-462C-94BF-1FAA00005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038" y="2047292"/>
            <a:ext cx="4266910" cy="26423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B81C09-71CB-407C-BB52-F5907D4D9C03}"/>
              </a:ext>
            </a:extLst>
          </p:cNvPr>
          <p:cNvSpPr txBox="1"/>
          <p:nvPr/>
        </p:nvSpPr>
        <p:spPr>
          <a:xfrm>
            <a:off x="5531617" y="6354665"/>
            <a:ext cx="7069014" cy="276999"/>
          </a:xfrm>
          <a:prstGeom prst="rect">
            <a:avLst/>
          </a:prstGeom>
          <a:noFill/>
        </p:spPr>
        <p:txBody>
          <a:bodyPr wrap="square">
            <a:spAutoFit/>
          </a:bodyPr>
          <a:lstStyle/>
          <a:p>
            <a:r>
              <a:rPr lang="en-GB" sz="1200" dirty="0"/>
              <a:t>(1) https://www.toptal.com/designers/product-design/design-thinking-business-value</a:t>
            </a:r>
          </a:p>
        </p:txBody>
      </p:sp>
      <p:sp>
        <p:nvSpPr>
          <p:cNvPr id="18" name="Text Placeholder 3">
            <a:extLst>
              <a:ext uri="{FF2B5EF4-FFF2-40B4-BE49-F238E27FC236}">
                <a16:creationId xmlns:a16="http://schemas.microsoft.com/office/drawing/2014/main" id="{7298CEE6-C4F6-43A6-A679-9D71982D0021}"/>
              </a:ext>
            </a:extLst>
          </p:cNvPr>
          <p:cNvSpPr txBox="1">
            <a:spLocks/>
          </p:cNvSpPr>
          <p:nvPr/>
        </p:nvSpPr>
        <p:spPr>
          <a:xfrm>
            <a:off x="317365" y="304826"/>
            <a:ext cx="7251203" cy="1359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Introduction to </a:t>
            </a:r>
            <a:r>
              <a:rPr lang="en-GB" dirty="0"/>
              <a:t>Design Thinking</a:t>
            </a:r>
          </a:p>
        </p:txBody>
      </p:sp>
    </p:spTree>
    <p:extLst>
      <p:ext uri="{BB962C8B-B14F-4D97-AF65-F5344CB8AC3E}">
        <p14:creationId xmlns:p14="http://schemas.microsoft.com/office/powerpoint/2010/main" val="164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B6CC50-0996-4508-92D8-169256B8CD8D}"/>
              </a:ext>
            </a:extLst>
          </p:cNvPr>
          <p:cNvSpPr>
            <a:spLocks noGrp="1"/>
          </p:cNvSpPr>
          <p:nvPr>
            <p:ph type="sldNum" sz="quarter" idx="14"/>
          </p:nvPr>
        </p:nvSpPr>
        <p:spPr/>
        <p:txBody>
          <a:bodyPr/>
          <a:lstStyle/>
          <a:p>
            <a:fld id="{9C527BFA-2C0E-4CEC-B6A5-913A56FEF4B4}" type="slidenum">
              <a:rPr lang="fr-CA" dirty="0" smtClean="0"/>
              <a:pPr/>
              <a:t>32</a:t>
            </a:fld>
            <a:endParaRPr lang="fr-CA" dirty="0"/>
          </a:p>
        </p:txBody>
      </p:sp>
      <p:sp>
        <p:nvSpPr>
          <p:cNvPr id="5" name="Text Placeholder 3">
            <a:extLst>
              <a:ext uri="{FF2B5EF4-FFF2-40B4-BE49-F238E27FC236}">
                <a16:creationId xmlns:a16="http://schemas.microsoft.com/office/drawing/2014/main" id="{5EDEF144-82BB-46B6-A4A9-F2645DB77015}"/>
              </a:ext>
            </a:extLst>
          </p:cNvPr>
          <p:cNvSpPr txBox="1">
            <a:spLocks/>
          </p:cNvSpPr>
          <p:nvPr/>
        </p:nvSpPr>
        <p:spPr>
          <a:xfrm>
            <a:off x="480988" y="4637739"/>
            <a:ext cx="4483492" cy="123377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43794"/>
                </a:solidFill>
              </a:rPr>
              <a:t>(It will take less than 10 minutes to complete each sub topic…a lean approach) </a:t>
            </a:r>
          </a:p>
          <a:p>
            <a:endParaRPr lang="en-GB" dirty="0"/>
          </a:p>
          <a:p>
            <a:endParaRPr lang="en-GB" sz="1400" dirty="0"/>
          </a:p>
        </p:txBody>
      </p:sp>
      <p:sp>
        <p:nvSpPr>
          <p:cNvPr id="6" name="Text Placeholder 3">
            <a:extLst>
              <a:ext uri="{FF2B5EF4-FFF2-40B4-BE49-F238E27FC236}">
                <a16:creationId xmlns:a16="http://schemas.microsoft.com/office/drawing/2014/main" id="{A945F815-4F38-4BEA-AAFD-155BBC51338D}"/>
              </a:ext>
            </a:extLst>
          </p:cNvPr>
          <p:cNvSpPr txBox="1">
            <a:spLocks/>
          </p:cNvSpPr>
          <p:nvPr/>
        </p:nvSpPr>
        <p:spPr>
          <a:xfrm>
            <a:off x="60647" y="225156"/>
            <a:ext cx="8820463" cy="596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Design Thinking training module!</a:t>
            </a:r>
          </a:p>
        </p:txBody>
      </p:sp>
      <p:sp>
        <p:nvSpPr>
          <p:cNvPr id="8" name="TextBox 7">
            <a:extLst>
              <a:ext uri="{FF2B5EF4-FFF2-40B4-BE49-F238E27FC236}">
                <a16:creationId xmlns:a16="http://schemas.microsoft.com/office/drawing/2014/main" id="{227E9082-B2F3-4B1D-8143-0F1DE0009249}"/>
              </a:ext>
            </a:extLst>
          </p:cNvPr>
          <p:cNvSpPr txBox="1"/>
          <p:nvPr/>
        </p:nvSpPr>
        <p:spPr>
          <a:xfrm>
            <a:off x="5456723" y="1047201"/>
            <a:ext cx="6329993" cy="5262979"/>
          </a:xfrm>
          <a:prstGeom prst="rect">
            <a:avLst/>
          </a:prstGeom>
          <a:noFill/>
        </p:spPr>
        <p:txBody>
          <a:bodyPr wrap="square">
            <a:spAutoFit/>
          </a:bodyPr>
          <a:lstStyle/>
          <a:p>
            <a:r>
              <a:rPr lang="en-GB" sz="2400" b="1" i="1" u="sng" dirty="0">
                <a:solidFill>
                  <a:srgbClr val="FBE000"/>
                </a:solidFill>
                <a:effectLst>
                  <a:outerShdw blurRad="50800" dist="38100" dir="2700000" algn="tl" rotWithShape="0">
                    <a:prstClr val="black">
                      <a:alpha val="40000"/>
                    </a:prstClr>
                  </a:outerShdw>
                </a:effectLst>
                <a:latin typeface="Avenir" panose="02000503020000020003"/>
              </a:rPr>
              <a:t>What you will learn:</a:t>
            </a:r>
          </a:p>
          <a:p>
            <a:r>
              <a:rPr lang="en-GB" sz="2400" dirty="0">
                <a:solidFill>
                  <a:srgbClr val="7F7F7F"/>
                </a:solidFill>
                <a:latin typeface="Avenir" panose="02000503020000020003"/>
              </a:rPr>
              <a:t>• Define what design thinking is and understand the main skills associated with design thinking</a:t>
            </a:r>
          </a:p>
          <a:p>
            <a:r>
              <a:rPr lang="en-GB" sz="2400" dirty="0">
                <a:solidFill>
                  <a:srgbClr val="7F7F7F"/>
                </a:solidFill>
                <a:latin typeface="Avenir" panose="02000503020000020003"/>
              </a:rPr>
              <a:t>• Know the importance of design thinking in relation to your own business development</a:t>
            </a:r>
          </a:p>
          <a:p>
            <a:r>
              <a:rPr lang="en-GB" sz="2400" dirty="0">
                <a:solidFill>
                  <a:srgbClr val="7F7F7F"/>
                </a:solidFill>
                <a:latin typeface="Avenir" panose="02000503020000020003"/>
              </a:rPr>
              <a:t>• Gain insight into how companies such as </a:t>
            </a:r>
            <a:r>
              <a:rPr lang="en-GB" sz="2400" dirty="0" err="1">
                <a:solidFill>
                  <a:srgbClr val="7F7F7F"/>
                </a:solidFill>
                <a:latin typeface="Avenir" panose="02000503020000020003"/>
              </a:rPr>
              <a:t>AirBnB</a:t>
            </a:r>
            <a:r>
              <a:rPr lang="en-GB" sz="2400" dirty="0">
                <a:solidFill>
                  <a:srgbClr val="7F7F7F"/>
                </a:solidFill>
                <a:latin typeface="Avenir" panose="02000503020000020003"/>
              </a:rPr>
              <a:t> and Uber have used design thinking to drive their business growth</a:t>
            </a:r>
          </a:p>
          <a:p>
            <a:r>
              <a:rPr lang="en-GB" sz="2400" dirty="0">
                <a:solidFill>
                  <a:srgbClr val="7F7F7F"/>
                </a:solidFill>
                <a:latin typeface="Avenir" panose="02000503020000020003"/>
              </a:rPr>
              <a:t>• Have a clear understanding of the key elements and purpose of design thinking after watching the short YouTube video</a:t>
            </a:r>
          </a:p>
          <a:p>
            <a:r>
              <a:rPr lang="en-GB" sz="2400" dirty="0">
                <a:solidFill>
                  <a:srgbClr val="7F7F7F"/>
                </a:solidFill>
                <a:latin typeface="Avenir" panose="02000503020000020003"/>
              </a:rPr>
              <a:t>• List the different stages that make up design thinking </a:t>
            </a:r>
          </a:p>
        </p:txBody>
      </p:sp>
      <p:pic>
        <p:nvPicPr>
          <p:cNvPr id="9" name="Picture 8">
            <a:extLst>
              <a:ext uri="{FF2B5EF4-FFF2-40B4-BE49-F238E27FC236}">
                <a16:creationId xmlns:a16="http://schemas.microsoft.com/office/drawing/2014/main" id="{A56108E7-B9FE-4EAE-893F-541C3A2041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0" y="1318903"/>
            <a:ext cx="5445469" cy="3318836"/>
          </a:xfrm>
          <a:prstGeom prst="rect">
            <a:avLst/>
          </a:prstGeom>
        </p:spPr>
      </p:pic>
      <p:pic>
        <p:nvPicPr>
          <p:cNvPr id="10" name="Picture 9">
            <a:extLst>
              <a:ext uri="{FF2B5EF4-FFF2-40B4-BE49-F238E27FC236}">
                <a16:creationId xmlns:a16="http://schemas.microsoft.com/office/drawing/2014/main" id="{BE4005C5-D358-494E-868D-6C37CE446107}"/>
              </a:ext>
            </a:extLst>
          </p:cNvPr>
          <p:cNvPicPr>
            <a:picLocks noChangeAspect="1"/>
          </p:cNvPicPr>
          <p:nvPr/>
        </p:nvPicPr>
        <p:blipFill>
          <a:blip r:embed="rId3"/>
          <a:stretch>
            <a:fillRect/>
          </a:stretch>
        </p:blipFill>
        <p:spPr>
          <a:xfrm>
            <a:off x="783402" y="1601350"/>
            <a:ext cx="3878664" cy="2485240"/>
          </a:xfrm>
          <a:prstGeom prst="rect">
            <a:avLst/>
          </a:prstGeom>
        </p:spPr>
      </p:pic>
      <p:sp>
        <p:nvSpPr>
          <p:cNvPr id="11" name="Text Placeholder 3">
            <a:extLst>
              <a:ext uri="{FF2B5EF4-FFF2-40B4-BE49-F238E27FC236}">
                <a16:creationId xmlns:a16="http://schemas.microsoft.com/office/drawing/2014/main" id="{D5D3CDF8-ECA1-41BB-99DC-6B0669A1E045}"/>
              </a:ext>
            </a:extLst>
          </p:cNvPr>
          <p:cNvSpPr txBox="1">
            <a:spLocks/>
          </p:cNvSpPr>
          <p:nvPr/>
        </p:nvSpPr>
        <p:spPr>
          <a:xfrm>
            <a:off x="480988" y="5940848"/>
            <a:ext cx="4721964" cy="6919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E43794"/>
                </a:solidFill>
              </a:rPr>
              <a:t>This module was made by partners EUEI and BDEL in the E+ Lean Innovation Project!</a:t>
            </a:r>
          </a:p>
        </p:txBody>
      </p:sp>
    </p:spTree>
    <p:extLst>
      <p:ext uri="{BB962C8B-B14F-4D97-AF65-F5344CB8AC3E}">
        <p14:creationId xmlns:p14="http://schemas.microsoft.com/office/powerpoint/2010/main" val="263579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3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dirty="0" smtClean="0"/>
              <a:pPr/>
              <a:t>33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1359925"/>
          </a:xfrm>
        </p:spPr>
        <p:txBody>
          <a:bodyPr/>
          <a:lstStyle/>
          <a:p>
            <a:r>
              <a:rPr lang="en-GB" sz="4800" dirty="0"/>
              <a:t>Case studies and Useful tools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29705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320770" y="3701"/>
            <a:ext cx="12192000" cy="708318"/>
          </a:xfrm>
        </p:spPr>
        <p:txBody>
          <a:bodyPr/>
          <a:lstStyle/>
          <a:p>
            <a:r>
              <a:rPr lang="en-GB" dirty="0"/>
              <a:t>Get Inspired…</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465" b="27465"/>
          <a:stretch/>
        </p:blipFill>
        <p:spPr>
          <a:xfrm>
            <a:off x="2" y="5036791"/>
            <a:ext cx="12191998" cy="1821208"/>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336000" y="549347"/>
            <a:ext cx="669345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Digitization of Slovenian cultural heritage</a:t>
            </a:r>
            <a:endParaRPr sz="2400" b="1" dirty="0">
              <a:solidFill>
                <a:srgbClr val="E43794"/>
              </a:solidFill>
              <a:latin typeface="Avenir"/>
              <a:ea typeface="Avenir"/>
              <a:cs typeface="Avenir"/>
              <a:sym typeface="Avenir"/>
            </a:endParaRP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38159" y="928352"/>
            <a:ext cx="11315682" cy="3471619"/>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hlink"/>
              </a:buClr>
              <a:buSzPts val="1200"/>
              <a:buFont typeface="Arial"/>
              <a:buNone/>
            </a:pPr>
            <a:r>
              <a:rPr lang="en-US" sz="2400" dirty="0">
                <a:solidFill>
                  <a:srgbClr val="888888"/>
                </a:solidFill>
                <a:latin typeface="Avenir"/>
                <a:ea typeface="Avenir"/>
                <a:cs typeface="Avenir"/>
                <a:sym typeface="Avenir"/>
              </a:rPr>
              <a:t>Slovenia is famous for its castles. Many of them falling into ruins through time. But many did get completely restored and renovated. The Slovenian Ministry of Economic Development and Technology saw a potential in </a:t>
            </a:r>
            <a:r>
              <a:rPr lang="en-US" sz="2400" dirty="0" err="1">
                <a:solidFill>
                  <a:srgbClr val="888888"/>
                </a:solidFill>
                <a:latin typeface="Avenir"/>
                <a:ea typeface="Avenir"/>
                <a:cs typeface="Avenir"/>
                <a:sym typeface="Avenir"/>
              </a:rPr>
              <a:t>digitising</a:t>
            </a:r>
            <a:r>
              <a:rPr lang="en-US" sz="2400" dirty="0">
                <a:solidFill>
                  <a:srgbClr val="888888"/>
                </a:solidFill>
                <a:latin typeface="Avenir"/>
                <a:ea typeface="Avenir"/>
                <a:cs typeface="Avenir"/>
                <a:sym typeface="Avenir"/>
              </a:rPr>
              <a:t> some of them and published an open call for tourism destinations.  </a:t>
            </a:r>
          </a:p>
          <a:p>
            <a:pPr marL="0" lvl="0" indent="0" algn="just" rtl="0">
              <a:spcBef>
                <a:spcPts val="0"/>
              </a:spcBef>
              <a:spcAft>
                <a:spcPts val="0"/>
              </a:spcAft>
              <a:buClr>
                <a:schemeClr val="hlink"/>
              </a:buClr>
              <a:buSzPts val="1200"/>
              <a:buFont typeface="Arial"/>
              <a:buNone/>
            </a:pPr>
            <a:endParaRPr lang="en-US" sz="2400" dirty="0">
              <a:solidFill>
                <a:srgbClr val="888888"/>
              </a:solidFill>
              <a:latin typeface="Avenir"/>
              <a:ea typeface="Avenir"/>
              <a:cs typeface="Avenir"/>
              <a:sym typeface="Avenir"/>
            </a:endParaRPr>
          </a:p>
          <a:p>
            <a:pPr marL="0" lvl="0" indent="0" algn="just" rtl="0">
              <a:spcBef>
                <a:spcPts val="0"/>
              </a:spcBef>
              <a:spcAft>
                <a:spcPts val="0"/>
              </a:spcAft>
              <a:buClr>
                <a:schemeClr val="hlink"/>
              </a:buClr>
              <a:buSzPts val="1200"/>
              <a:buFont typeface="Arial"/>
              <a:buNone/>
            </a:pPr>
            <a:r>
              <a:rPr lang="en-US" sz="2400" dirty="0">
                <a:solidFill>
                  <a:srgbClr val="888888"/>
                </a:solidFill>
                <a:latin typeface="Avenir"/>
                <a:ea typeface="Avenir"/>
                <a:cs typeface="Avenir"/>
                <a:sym typeface="Avenir"/>
              </a:rPr>
              <a:t>As a pilot project, there was also a hurdle to jump in engaging key stakeholders in a project with unfamiliar outcomes. Co-operation between museum staff and the technical experts needed to be established. Challenges were solved by building up trust and partnership with numerous meetings, simple explanations and demonstrations to involve heritage staff in the process, etc. After the first 10 </a:t>
            </a:r>
            <a:r>
              <a:rPr lang="en-US" sz="2400" dirty="0" err="1">
                <a:solidFill>
                  <a:srgbClr val="888888"/>
                </a:solidFill>
                <a:latin typeface="Avenir"/>
                <a:ea typeface="Avenir"/>
                <a:cs typeface="Avenir"/>
                <a:sym typeface="Avenir"/>
              </a:rPr>
              <a:t>digitisations</a:t>
            </a:r>
            <a:r>
              <a:rPr lang="en-US" sz="2400" dirty="0">
                <a:solidFill>
                  <a:srgbClr val="888888"/>
                </a:solidFill>
                <a:latin typeface="Avenir"/>
                <a:ea typeface="Avenir"/>
                <a:cs typeface="Avenir"/>
                <a:sym typeface="Avenir"/>
              </a:rPr>
              <a:t> cooperation became easier as everyone could visualize and understand the value of the results.  </a:t>
            </a:r>
            <a:endParaRPr sz="2400" dirty="0">
              <a:solidFill>
                <a:srgbClr val="888888"/>
              </a:solidFill>
              <a:latin typeface="Avenir"/>
              <a:ea typeface="Avenir"/>
              <a:cs typeface="Avenir"/>
              <a:sym typeface="Avenir"/>
            </a:endParaRP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38159" y="563253"/>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33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251632" y="35639"/>
            <a:ext cx="12192000" cy="708318"/>
          </a:xfrm>
        </p:spPr>
        <p:txBody>
          <a:bodyPr/>
          <a:lstStyle/>
          <a:p>
            <a:r>
              <a:rPr lang="en-GB" dirty="0"/>
              <a:t>Get Inspired…</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477" b="27477"/>
          <a:stretch/>
        </p:blipFill>
        <p:spPr>
          <a:xfrm>
            <a:off x="2" y="4310742"/>
            <a:ext cx="12191998" cy="2547257"/>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478687" y="635348"/>
            <a:ext cx="57600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Acropolis, Athens, Greece</a:t>
            </a: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78687" y="1037828"/>
            <a:ext cx="10774680" cy="284046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hlink"/>
              </a:buClr>
              <a:buSzPts val="1200"/>
              <a:buFont typeface="Arial"/>
              <a:buNone/>
            </a:pPr>
            <a:r>
              <a:rPr lang="en-GB" sz="2400" dirty="0">
                <a:solidFill>
                  <a:srgbClr val="888888"/>
                </a:solidFill>
                <a:latin typeface="Avenir"/>
                <a:ea typeface="Avenir"/>
                <a:cs typeface="Avenir"/>
                <a:sym typeface="Avenir"/>
              </a:rPr>
              <a:t>An interesting example of the effective use of a multidisciplinary advisory body, skills building support via specialized training and educational programs and the engagement of stakeholder groups such as the Friends of the Acropolis.</a:t>
            </a:r>
          </a:p>
          <a:p>
            <a:pPr marL="0" lvl="0" indent="0" algn="just" rtl="0">
              <a:spcBef>
                <a:spcPts val="0"/>
              </a:spcBef>
              <a:spcAft>
                <a:spcPts val="0"/>
              </a:spcAft>
              <a:buClr>
                <a:schemeClr val="hlink"/>
              </a:buClr>
              <a:buSzPts val="1200"/>
              <a:buFont typeface="Arial"/>
              <a:buNone/>
            </a:pPr>
            <a:endParaRPr lang="en-GB" sz="2400" dirty="0">
              <a:solidFill>
                <a:srgbClr val="888888"/>
              </a:solidFill>
              <a:latin typeface="Avenir"/>
              <a:ea typeface="Avenir"/>
              <a:cs typeface="Avenir"/>
              <a:sym typeface="Avenir"/>
            </a:endParaRPr>
          </a:p>
          <a:p>
            <a:pPr marL="0" lvl="0" indent="0" algn="just" rtl="0">
              <a:spcBef>
                <a:spcPts val="0"/>
              </a:spcBef>
              <a:spcAft>
                <a:spcPts val="0"/>
              </a:spcAft>
              <a:buClr>
                <a:schemeClr val="hlink"/>
              </a:buClr>
              <a:buSzPts val="1200"/>
              <a:buFont typeface="Arial"/>
              <a:buNone/>
            </a:pPr>
            <a:r>
              <a:rPr lang="en-GB" sz="2400" dirty="0">
                <a:solidFill>
                  <a:srgbClr val="888888"/>
                </a:solidFill>
                <a:latin typeface="Avenir"/>
                <a:ea typeface="Avenir"/>
                <a:cs typeface="Avenir"/>
                <a:sym typeface="Avenir"/>
              </a:rPr>
              <a:t>They established </a:t>
            </a:r>
            <a:r>
              <a:rPr lang="en-GB" sz="2400" b="1" dirty="0">
                <a:solidFill>
                  <a:srgbClr val="888888"/>
                </a:solidFill>
                <a:latin typeface="Avenir"/>
                <a:ea typeface="Avenir"/>
                <a:cs typeface="Avenir"/>
                <a:sym typeface="Avenir"/>
              </a:rPr>
              <a:t>YSMA</a:t>
            </a:r>
            <a:r>
              <a:rPr lang="en-GB" sz="2400" dirty="0">
                <a:solidFill>
                  <a:srgbClr val="888888"/>
                </a:solidFill>
                <a:latin typeface="Avenir"/>
                <a:ea typeface="Avenir"/>
                <a:cs typeface="Avenir"/>
                <a:sym typeface="Avenir"/>
              </a:rPr>
              <a:t>, a new special service, provided a radical overhaul and permitted the recruitment of highly qualified technical and scientific personnel. They ran an extensive research programme on the conservation and restoration of the site. This research enriched the heritage knowledge on the site and helped to make the appropriate decisions.</a:t>
            </a: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78687" y="606024"/>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281231" y="19460"/>
            <a:ext cx="12192000" cy="708318"/>
          </a:xfrm>
        </p:spPr>
        <p:txBody>
          <a:bodyPr/>
          <a:lstStyle/>
          <a:p>
            <a:r>
              <a:rPr lang="en-GB" dirty="0"/>
              <a:t>Get Inspired…</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541" b="27541"/>
          <a:stretch/>
        </p:blipFill>
        <p:spPr>
          <a:xfrm>
            <a:off x="2" y="3939078"/>
            <a:ext cx="12191998" cy="2918921"/>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450970" y="651905"/>
            <a:ext cx="57600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err="1">
                <a:solidFill>
                  <a:srgbClr val="E43794"/>
                </a:solidFill>
                <a:latin typeface="Avenir"/>
                <a:ea typeface="Avenir"/>
                <a:cs typeface="Avenir"/>
                <a:sym typeface="Avenir"/>
              </a:rPr>
              <a:t>Škocjan</a:t>
            </a:r>
            <a:r>
              <a:rPr lang="en-US" sz="2400" b="1" dirty="0">
                <a:solidFill>
                  <a:srgbClr val="E43794"/>
                </a:solidFill>
                <a:latin typeface="Avenir"/>
                <a:ea typeface="Avenir"/>
                <a:cs typeface="Avenir"/>
                <a:sym typeface="Avenir"/>
              </a:rPr>
              <a:t> Caves, Slovenia</a:t>
            </a: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50970" y="1017005"/>
            <a:ext cx="11111300" cy="284046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hlink"/>
              </a:buClr>
              <a:buSzPts val="1200"/>
              <a:buFont typeface="Arial"/>
              <a:buNone/>
            </a:pPr>
            <a:r>
              <a:rPr lang="en-GB" sz="2400" dirty="0" err="1">
                <a:latin typeface="Avenir"/>
                <a:ea typeface="Avenir"/>
                <a:cs typeface="Avenir"/>
                <a:sym typeface="Avenir"/>
              </a:rPr>
              <a:t>Škocjan</a:t>
            </a:r>
            <a:r>
              <a:rPr lang="en-GB" sz="2400" dirty="0">
                <a:latin typeface="Avenir"/>
                <a:ea typeface="Avenir"/>
                <a:cs typeface="Avenir"/>
                <a:sym typeface="Avenir"/>
              </a:rPr>
              <a:t> Caves is interesting for its holistic approach, local community representation, public awareness, international cooperation and school network.</a:t>
            </a:r>
          </a:p>
          <a:p>
            <a:pPr marL="0" lvl="0" indent="0" algn="just" rtl="0">
              <a:spcBef>
                <a:spcPts val="0"/>
              </a:spcBef>
              <a:spcAft>
                <a:spcPts val="0"/>
              </a:spcAft>
              <a:buClr>
                <a:schemeClr val="hlink"/>
              </a:buClr>
              <a:buSzPts val="1200"/>
              <a:buFont typeface="Arial"/>
              <a:buNone/>
            </a:pPr>
            <a:endParaRPr lang="en-GB" sz="2400" dirty="0">
              <a:latin typeface="Avenir"/>
              <a:ea typeface="Avenir"/>
              <a:cs typeface="Avenir"/>
              <a:sym typeface="Avenir"/>
            </a:endParaRPr>
          </a:p>
          <a:p>
            <a:pPr marL="0" lvl="0" indent="0" algn="just" rtl="0">
              <a:spcBef>
                <a:spcPts val="0"/>
              </a:spcBef>
              <a:spcAft>
                <a:spcPts val="0"/>
              </a:spcAft>
              <a:buClr>
                <a:schemeClr val="hlink"/>
              </a:buClr>
              <a:buSzPts val="1200"/>
              <a:buFont typeface="Arial"/>
              <a:buNone/>
            </a:pPr>
            <a:r>
              <a:rPr lang="en-GB" sz="2400" dirty="0">
                <a:latin typeface="Avenir"/>
                <a:ea typeface="Avenir"/>
                <a:cs typeface="Avenir"/>
                <a:sym typeface="Avenir"/>
              </a:rPr>
              <a:t>To exchange know-how between the sites, the Škocjanske jame combined the school network, young people, local communities and local people in the management of the protected area (i.e. WH property). Fifteen years of the protected area in this area has significantly contributed to local development and the park is still considered the main tourist attraction providing for sustainable development of the area.</a:t>
            </a: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50970" y="588056"/>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12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2">
            <a:extLst>
              <a:ext uri="{FF2B5EF4-FFF2-40B4-BE49-F238E27FC236}">
                <a16:creationId xmlns:a16="http://schemas.microsoft.com/office/drawing/2014/main" id="{EB3F03FC-26DA-487D-B099-B6B3F5F6CB5F}"/>
              </a:ext>
            </a:extLst>
          </p:cNvPr>
          <p:cNvPicPr>
            <a:picLocks noChangeAspect="1"/>
          </p:cNvPicPr>
          <p:nvPr/>
        </p:nvPicPr>
        <p:blipFill>
          <a:blip r:embed="rId2">
            <a:extLst>
              <a:ext uri="{28A0092B-C50C-407E-A947-70E740481C1C}">
                <a14:useLocalDpi xmlns:a14="http://schemas.microsoft.com/office/drawing/2010/main" val="0"/>
              </a:ext>
            </a:extLst>
          </a:blip>
          <a:srcRect t="5413" b="5413"/>
          <a:stretch/>
        </p:blipFill>
        <p:spPr>
          <a:xfrm rot="5400000">
            <a:off x="6693160" y="1359161"/>
            <a:ext cx="6857997" cy="4139682"/>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pic>
      <p:sp>
        <p:nvSpPr>
          <p:cNvPr id="6" name="Action Button: Sound 5">
            <a:hlinkClick r:id="" action="ppaction://noaction" highlightClick="1">
              <a:snd r:embed="rId3" name="applause.wav"/>
            </a:hlinkClick>
            <a:extLst>
              <a:ext uri="{FF2B5EF4-FFF2-40B4-BE49-F238E27FC236}">
                <a16:creationId xmlns:a16="http://schemas.microsoft.com/office/drawing/2014/main" id="{35B6312B-8C02-44DC-AE55-1DC578F32E00}"/>
              </a:ext>
            </a:extLst>
          </p:cNvPr>
          <p:cNvSpPr/>
          <p:nvPr/>
        </p:nvSpPr>
        <p:spPr>
          <a:xfrm>
            <a:off x="247261" y="257524"/>
            <a:ext cx="933061" cy="890140"/>
          </a:xfrm>
          <a:prstGeom prst="actionButtonSound">
            <a:avLst/>
          </a:prstGeom>
          <a:solidFill>
            <a:srgbClr val="FBE000"/>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857B541D-3FF0-4AB9-BBCC-BCBCA1DF8411}"/>
              </a:ext>
            </a:extLst>
          </p:cNvPr>
          <p:cNvSpPr>
            <a:spLocks noGrp="1"/>
          </p:cNvSpPr>
          <p:nvPr>
            <p:ph type="body" sz="quarter" idx="15"/>
          </p:nvPr>
        </p:nvSpPr>
        <p:spPr>
          <a:xfrm>
            <a:off x="1408922" y="461479"/>
            <a:ext cx="3925942" cy="631527"/>
          </a:xfrm>
        </p:spPr>
        <p:txBody>
          <a:bodyPr>
            <a:normAutofit lnSpcReduction="10000"/>
          </a:bodyPr>
          <a:lstStyle/>
          <a:p>
            <a:r>
              <a:rPr lang="en-US" dirty="0"/>
              <a:t>Get into Action</a:t>
            </a:r>
          </a:p>
        </p:txBody>
      </p:sp>
      <p:sp>
        <p:nvSpPr>
          <p:cNvPr id="8" name="Text Placeholder 2">
            <a:extLst>
              <a:ext uri="{FF2B5EF4-FFF2-40B4-BE49-F238E27FC236}">
                <a16:creationId xmlns:a16="http://schemas.microsoft.com/office/drawing/2014/main" id="{DAB51F82-31C3-4343-8218-922378EC24AF}"/>
              </a:ext>
            </a:extLst>
          </p:cNvPr>
          <p:cNvSpPr txBox="1">
            <a:spLocks/>
          </p:cNvSpPr>
          <p:nvPr/>
        </p:nvSpPr>
        <p:spPr>
          <a:xfrm>
            <a:off x="5485083" y="544154"/>
            <a:ext cx="3052861" cy="6315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dirty="0">
                <a:latin typeface="Avenir" panose="02000503020000020003"/>
              </a:rPr>
              <a:t>First Steps….</a:t>
            </a:r>
          </a:p>
        </p:txBody>
      </p:sp>
      <p:sp>
        <p:nvSpPr>
          <p:cNvPr id="9" name="TextBox 8">
            <a:extLst>
              <a:ext uri="{FF2B5EF4-FFF2-40B4-BE49-F238E27FC236}">
                <a16:creationId xmlns:a16="http://schemas.microsoft.com/office/drawing/2014/main" id="{F5C2ED7C-B6F7-4AF5-8B9C-9EB1E7F0E5B1}"/>
              </a:ext>
            </a:extLst>
          </p:cNvPr>
          <p:cNvSpPr txBox="1"/>
          <p:nvPr/>
        </p:nvSpPr>
        <p:spPr>
          <a:xfrm>
            <a:off x="247261" y="1375466"/>
            <a:ext cx="8290683" cy="5584414"/>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n-GB" sz="2400" b="0" dirty="0">
                <a:solidFill>
                  <a:srgbClr val="7F7F7F"/>
                </a:solidFill>
                <a:latin typeface="Avenir" panose="02000503020000020003"/>
              </a:rPr>
              <a:t>The first steps you could take to overcome barriers to digitizing culture are:</a:t>
            </a:r>
          </a:p>
          <a:p>
            <a:pPr marL="0" lvl="0" indent="0" algn="l" rtl="0">
              <a:spcBef>
                <a:spcPts val="0"/>
              </a:spcBef>
              <a:spcAft>
                <a:spcPts val="0"/>
              </a:spcAft>
              <a:buClr>
                <a:schemeClr val="dk1"/>
              </a:buClr>
              <a:buSzPts val="1100"/>
              <a:buFont typeface="Arial"/>
              <a:buNone/>
            </a:pPr>
            <a:endParaRPr lang="en-GB" sz="2400" b="0" dirty="0">
              <a:solidFill>
                <a:srgbClr val="7F7F7F"/>
              </a:solidFill>
              <a:latin typeface="Avenir" panose="02000503020000020003"/>
            </a:endParaRPr>
          </a:p>
          <a:p>
            <a:pPr marL="457200" lvl="0" indent="-304800" algn="l" rtl="0">
              <a:lnSpc>
                <a:spcPct val="150000"/>
              </a:lnSpc>
              <a:spcBef>
                <a:spcPts val="0"/>
              </a:spcBef>
              <a:spcAft>
                <a:spcPts val="0"/>
              </a:spcAft>
              <a:buClr>
                <a:schemeClr val="bg2">
                  <a:lumMod val="50000"/>
                </a:schemeClr>
              </a:buClr>
              <a:buSzPts val="1200"/>
              <a:buChar char="●"/>
            </a:pPr>
            <a:r>
              <a:rPr lang="en-GB" sz="2400" b="0" dirty="0">
                <a:solidFill>
                  <a:srgbClr val="7F7F7F"/>
                </a:solidFill>
                <a:latin typeface="Avenir" panose="02000503020000020003"/>
              </a:rPr>
              <a:t>engaging with the external experts, coaches</a:t>
            </a:r>
          </a:p>
          <a:p>
            <a:pPr marL="457200" lvl="0" indent="-304800" algn="l" rtl="0">
              <a:lnSpc>
                <a:spcPct val="150000"/>
              </a:lnSpc>
              <a:spcBef>
                <a:spcPts val="0"/>
              </a:spcBef>
              <a:spcAft>
                <a:spcPts val="0"/>
              </a:spcAft>
              <a:buClr>
                <a:schemeClr val="bg2">
                  <a:lumMod val="50000"/>
                </a:schemeClr>
              </a:buClr>
              <a:buSzPts val="1200"/>
              <a:buChar char="●"/>
            </a:pPr>
            <a:r>
              <a:rPr lang="en-GB" sz="2400" b="0" dirty="0">
                <a:solidFill>
                  <a:srgbClr val="7F7F7F"/>
                </a:solidFill>
                <a:latin typeface="Avenir" panose="02000503020000020003"/>
              </a:rPr>
              <a:t>joining national/international networks</a:t>
            </a:r>
          </a:p>
          <a:p>
            <a:pPr marL="457200" lvl="0" indent="-304800" algn="l" rtl="0">
              <a:lnSpc>
                <a:spcPct val="150000"/>
              </a:lnSpc>
              <a:spcBef>
                <a:spcPts val="0"/>
              </a:spcBef>
              <a:spcAft>
                <a:spcPts val="0"/>
              </a:spcAft>
              <a:buClr>
                <a:schemeClr val="bg2">
                  <a:lumMod val="50000"/>
                </a:schemeClr>
              </a:buClr>
              <a:buSzPts val="1200"/>
              <a:buChar char="●"/>
            </a:pPr>
            <a:r>
              <a:rPr lang="en-GB" sz="2400" b="0" dirty="0">
                <a:solidFill>
                  <a:srgbClr val="7F7F7F"/>
                </a:solidFill>
                <a:latin typeface="Avenir" panose="02000503020000020003"/>
              </a:rPr>
              <a:t>participating in study visits </a:t>
            </a:r>
          </a:p>
          <a:p>
            <a:pPr marL="457200" lvl="0" indent="-304800" algn="l" rtl="0">
              <a:lnSpc>
                <a:spcPct val="150000"/>
              </a:lnSpc>
              <a:spcBef>
                <a:spcPts val="0"/>
              </a:spcBef>
              <a:spcAft>
                <a:spcPts val="0"/>
              </a:spcAft>
              <a:buClr>
                <a:schemeClr val="bg2">
                  <a:lumMod val="50000"/>
                </a:schemeClr>
              </a:buClr>
              <a:buSzPts val="1200"/>
              <a:buChar char="●"/>
            </a:pPr>
            <a:r>
              <a:rPr lang="en-GB" sz="2400" b="0" dirty="0">
                <a:solidFill>
                  <a:srgbClr val="7F7F7F"/>
                </a:solidFill>
                <a:latin typeface="Avenir" panose="02000503020000020003"/>
              </a:rPr>
              <a:t>finding new financial sources/open calls</a:t>
            </a:r>
          </a:p>
          <a:p>
            <a:pPr marL="457200" lvl="0" indent="-304800" algn="l" rtl="0">
              <a:lnSpc>
                <a:spcPct val="150000"/>
              </a:lnSpc>
              <a:spcBef>
                <a:spcPts val="0"/>
              </a:spcBef>
              <a:spcAft>
                <a:spcPts val="0"/>
              </a:spcAft>
              <a:buClr>
                <a:schemeClr val="bg2">
                  <a:lumMod val="50000"/>
                </a:schemeClr>
              </a:buClr>
              <a:buSzPts val="1200"/>
              <a:buChar char="●"/>
            </a:pPr>
            <a:r>
              <a:rPr lang="en-GB" sz="2400" dirty="0">
                <a:solidFill>
                  <a:srgbClr val="7F7F7F"/>
                </a:solidFill>
                <a:latin typeface="Avenir" panose="02000503020000020003"/>
              </a:rPr>
              <a:t>t</a:t>
            </a:r>
            <a:r>
              <a:rPr lang="en-GB" sz="2400" b="0" dirty="0">
                <a:solidFill>
                  <a:srgbClr val="7F7F7F"/>
                </a:solidFill>
                <a:latin typeface="Avenir" panose="02000503020000020003"/>
              </a:rPr>
              <a:t>hink about your skills mix and create a staff training plan for digital skills, particularly Experience Design, Heritage Technology, Project Management, Digital Communication.</a:t>
            </a:r>
          </a:p>
        </p:txBody>
      </p:sp>
      <p:sp>
        <p:nvSpPr>
          <p:cNvPr id="10" name="Right Bracket 9">
            <a:extLst>
              <a:ext uri="{FF2B5EF4-FFF2-40B4-BE49-F238E27FC236}">
                <a16:creationId xmlns:a16="http://schemas.microsoft.com/office/drawing/2014/main" id="{6F059F33-AA3B-4860-ABBD-038C05387569}"/>
              </a:ext>
            </a:extLst>
          </p:cNvPr>
          <p:cNvSpPr/>
          <p:nvPr/>
        </p:nvSpPr>
        <p:spPr>
          <a:xfrm>
            <a:off x="4734163" y="31736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ket 10">
            <a:extLst>
              <a:ext uri="{FF2B5EF4-FFF2-40B4-BE49-F238E27FC236}">
                <a16:creationId xmlns:a16="http://schemas.microsoft.com/office/drawing/2014/main" id="{D21E73B0-D9BB-448B-A43C-F9303C279095}"/>
              </a:ext>
            </a:extLst>
          </p:cNvPr>
          <p:cNvSpPr/>
          <p:nvPr/>
        </p:nvSpPr>
        <p:spPr>
          <a:xfrm rot="10800000">
            <a:off x="1615494" y="31477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79982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2">
            <a:extLst>
              <a:ext uri="{FF2B5EF4-FFF2-40B4-BE49-F238E27FC236}">
                <a16:creationId xmlns:a16="http://schemas.microsoft.com/office/drawing/2014/main" id="{EB3F03FC-26DA-487D-B099-B6B3F5F6CB5F}"/>
              </a:ext>
            </a:extLst>
          </p:cNvPr>
          <p:cNvPicPr>
            <a:picLocks noChangeAspect="1"/>
          </p:cNvPicPr>
          <p:nvPr/>
        </p:nvPicPr>
        <p:blipFill>
          <a:blip r:embed="rId2">
            <a:extLst>
              <a:ext uri="{28A0092B-C50C-407E-A947-70E740481C1C}">
                <a14:useLocalDpi xmlns:a14="http://schemas.microsoft.com/office/drawing/2010/main" val="0"/>
              </a:ext>
            </a:extLst>
          </a:blip>
          <a:srcRect l="357" r="357"/>
          <a:stretch/>
        </p:blipFill>
        <p:spPr>
          <a:xfrm rot="5400000">
            <a:off x="6693160" y="1359161"/>
            <a:ext cx="6857997" cy="4139682"/>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pic>
      <p:sp>
        <p:nvSpPr>
          <p:cNvPr id="6" name="Action Button: Sound 5">
            <a:hlinkClick r:id="" action="ppaction://noaction" highlightClick="1">
              <a:snd r:embed="rId3" name="applause.wav"/>
            </a:hlinkClick>
            <a:extLst>
              <a:ext uri="{FF2B5EF4-FFF2-40B4-BE49-F238E27FC236}">
                <a16:creationId xmlns:a16="http://schemas.microsoft.com/office/drawing/2014/main" id="{35B6312B-8C02-44DC-AE55-1DC578F32E00}"/>
              </a:ext>
            </a:extLst>
          </p:cNvPr>
          <p:cNvSpPr/>
          <p:nvPr/>
        </p:nvSpPr>
        <p:spPr>
          <a:xfrm>
            <a:off x="247261" y="257524"/>
            <a:ext cx="933061" cy="890140"/>
          </a:xfrm>
          <a:prstGeom prst="actionButtonSound">
            <a:avLst/>
          </a:prstGeom>
          <a:solidFill>
            <a:srgbClr val="FBE000"/>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857B541D-3FF0-4AB9-BBCC-BCBCA1DF8411}"/>
              </a:ext>
            </a:extLst>
          </p:cNvPr>
          <p:cNvSpPr>
            <a:spLocks noGrp="1"/>
          </p:cNvSpPr>
          <p:nvPr>
            <p:ph type="body" sz="quarter" idx="15"/>
          </p:nvPr>
        </p:nvSpPr>
        <p:spPr>
          <a:xfrm>
            <a:off x="1408922" y="461479"/>
            <a:ext cx="3925942" cy="631527"/>
          </a:xfrm>
        </p:spPr>
        <p:txBody>
          <a:bodyPr>
            <a:normAutofit lnSpcReduction="10000"/>
          </a:bodyPr>
          <a:lstStyle/>
          <a:p>
            <a:r>
              <a:rPr lang="en-US" dirty="0"/>
              <a:t>Get into Action</a:t>
            </a:r>
          </a:p>
        </p:txBody>
      </p:sp>
      <p:sp>
        <p:nvSpPr>
          <p:cNvPr id="8" name="Text Placeholder 2">
            <a:extLst>
              <a:ext uri="{FF2B5EF4-FFF2-40B4-BE49-F238E27FC236}">
                <a16:creationId xmlns:a16="http://schemas.microsoft.com/office/drawing/2014/main" id="{DAB51F82-31C3-4343-8218-922378EC24AF}"/>
              </a:ext>
            </a:extLst>
          </p:cNvPr>
          <p:cNvSpPr txBox="1">
            <a:spLocks/>
          </p:cNvSpPr>
          <p:nvPr/>
        </p:nvSpPr>
        <p:spPr>
          <a:xfrm>
            <a:off x="5563464" y="461479"/>
            <a:ext cx="4377978" cy="6315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dirty="0">
                <a:latin typeface="Avenir" panose="02000503020000020003"/>
              </a:rPr>
              <a:t>Useful Links…</a:t>
            </a:r>
          </a:p>
        </p:txBody>
      </p:sp>
      <p:sp>
        <p:nvSpPr>
          <p:cNvPr id="9" name="TextBox 8">
            <a:extLst>
              <a:ext uri="{FF2B5EF4-FFF2-40B4-BE49-F238E27FC236}">
                <a16:creationId xmlns:a16="http://schemas.microsoft.com/office/drawing/2014/main" id="{F5C2ED7C-B6F7-4AF5-8B9C-9EB1E7F0E5B1}"/>
              </a:ext>
            </a:extLst>
          </p:cNvPr>
          <p:cNvSpPr txBox="1"/>
          <p:nvPr/>
        </p:nvSpPr>
        <p:spPr>
          <a:xfrm>
            <a:off x="227874" y="1398672"/>
            <a:ext cx="7624535" cy="4893647"/>
          </a:xfrm>
          <a:prstGeom prst="rect">
            <a:avLst/>
          </a:prstGeom>
          <a:noFill/>
        </p:spPr>
        <p:txBody>
          <a:bodyPr wrap="square">
            <a:spAutoFit/>
          </a:bodyPr>
          <a:lstStyle/>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MOOC Cultural heritage free courses </a:t>
            </a:r>
            <a:r>
              <a:rPr lang="en-GB" sz="2400" u="sng" dirty="0">
                <a:solidFill>
                  <a:srgbClr val="7F7F7F"/>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https://www.mooc-list.com/tags/cultural-heritage</a:t>
            </a:r>
            <a:r>
              <a:rPr lang="en-GB" sz="2400" u="sng" dirty="0">
                <a:solidFill>
                  <a:srgbClr val="7F7F7F"/>
                </a:solidFill>
                <a:latin typeface="Avenir"/>
                <a:ea typeface="Avenir"/>
                <a:cs typeface="Avenir"/>
                <a:sym typeface="Avenir"/>
              </a:rPr>
              <a:t> </a:t>
            </a: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Cultural Heritage Research Projects</a:t>
            </a:r>
          </a:p>
          <a:p>
            <a:pPr marL="457200" lvl="0" algn="l" rtl="0">
              <a:spcBef>
                <a:spcPts val="0"/>
              </a:spcBef>
              <a:spcAft>
                <a:spcPts val="0"/>
              </a:spcAft>
              <a:buClr>
                <a:schemeClr val="bg2">
                  <a:lumMod val="50000"/>
                </a:schemeClr>
              </a:buClr>
              <a:buSzPct val="75000"/>
            </a:pPr>
            <a:r>
              <a:rPr lang="en-GB" sz="2400" dirty="0">
                <a:solidFill>
                  <a:srgbClr val="7F7F7F"/>
                </a:solidFill>
                <a:latin typeface="Avenir"/>
                <a:ea typeface="Avenir"/>
                <a:cs typeface="Avenir"/>
                <a:sym typeface="Avenir"/>
              </a:rPr>
              <a:t>Find projects in Europe and across the globe!</a:t>
            </a:r>
          </a:p>
          <a:p>
            <a:pPr marL="457200" lvl="0" algn="l" rtl="0">
              <a:spcBef>
                <a:spcPts val="0"/>
              </a:spcBef>
              <a:spcAft>
                <a:spcPts val="0"/>
              </a:spcAft>
              <a:buClr>
                <a:schemeClr val="bg2">
                  <a:lumMod val="50000"/>
                </a:schemeClr>
              </a:buClr>
              <a:buSzPct val="75000"/>
            </a:pPr>
            <a:r>
              <a:rPr lang="en-GB" sz="2400" u="sng" dirty="0">
                <a:solidFill>
                  <a:srgbClr val="7F7F7F"/>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https://www.heritageresearch-hub.eu/homepage/heritage-projects/</a:t>
            </a:r>
            <a:endParaRPr lang="en-GB" sz="2400" u="sng" dirty="0">
              <a:solidFill>
                <a:srgbClr val="7F7F7F"/>
              </a:solidFill>
              <a:latin typeface="Avenir"/>
              <a:ea typeface="Avenir"/>
              <a:cs typeface="Avenir"/>
              <a:sym typeface="Avenir"/>
            </a:endParaRPr>
          </a:p>
          <a:p>
            <a:pPr marL="8001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Tourism 4.0 partnership - innovative digital tools &amp; services, projects, etc. </a:t>
            </a:r>
            <a:r>
              <a:rPr lang="en-GB" sz="2400" u="sng" dirty="0">
                <a:solidFill>
                  <a:srgbClr val="7F7F7F"/>
                </a:solidFill>
                <a:latin typeface="Avenir"/>
                <a:ea typeface="Avenir"/>
                <a:cs typeface="Avenir"/>
                <a:sym typeface="Avenir"/>
                <a:hlinkClick r:id="rId6"/>
              </a:rPr>
              <a:t>https://tourism4-0.org</a:t>
            </a:r>
            <a:r>
              <a:rPr lang="en-GB" sz="2400" dirty="0">
                <a:solidFill>
                  <a:srgbClr val="7F7F7F"/>
                </a:solidFill>
                <a:latin typeface="Avenir"/>
                <a:ea typeface="Avenir"/>
                <a:cs typeface="Avenir"/>
                <a:sym typeface="Avenir"/>
                <a:hlinkClick r:id="rId6"/>
              </a:rPr>
              <a:t>/</a:t>
            </a:r>
            <a:endParaRPr lang="en-GB" sz="2400" dirty="0">
              <a:solidFill>
                <a:srgbClr val="7F7F7F"/>
              </a:solidFill>
              <a:latin typeface="Avenir"/>
              <a:ea typeface="Avenir"/>
              <a:cs typeface="Avenir"/>
              <a:sym typeface="Avenir"/>
            </a:endParaRPr>
          </a:p>
          <a:p>
            <a:pPr marL="3429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Game of </a:t>
            </a:r>
            <a:r>
              <a:rPr lang="en-GB" sz="2400" dirty="0" err="1">
                <a:solidFill>
                  <a:srgbClr val="7F7F7F"/>
                </a:solidFill>
                <a:latin typeface="Avenir"/>
                <a:ea typeface="Avenir"/>
                <a:cs typeface="Avenir"/>
                <a:sym typeface="Avenir"/>
              </a:rPr>
              <a:t>TraCEs</a:t>
            </a:r>
            <a:r>
              <a:rPr lang="en-GB" sz="2400" dirty="0">
                <a:solidFill>
                  <a:srgbClr val="7F7F7F"/>
                </a:solidFill>
                <a:latin typeface="Avenir"/>
                <a:ea typeface="Avenir"/>
                <a:cs typeface="Avenir"/>
                <a:sym typeface="Avenir"/>
              </a:rPr>
              <a:t> - gamification for cultural tourism experiences </a:t>
            </a:r>
            <a:r>
              <a:rPr lang="en-GB" sz="2400" u="sng" dirty="0">
                <a:solidFill>
                  <a:srgbClr val="7F7F7F"/>
                </a:solidFill>
                <a:latin typeface="Avenir"/>
                <a:ea typeface="Avenir"/>
                <a:cs typeface="Avenir"/>
                <a:sym typeface="Avenir"/>
                <a:hlinkClick r:id="rId7">
                  <a:extLst>
                    <a:ext uri="{A12FA001-AC4F-418D-AE19-62706E023703}">
                      <ahyp:hlinkClr xmlns:ahyp="http://schemas.microsoft.com/office/drawing/2018/hyperlinkcolor" val="tx"/>
                    </a:ext>
                  </a:extLst>
                </a:hlinkClick>
              </a:rPr>
              <a:t>https://www.gameoftraces.com/</a:t>
            </a:r>
            <a:r>
              <a:rPr lang="en-GB" sz="2400" dirty="0">
                <a:solidFill>
                  <a:srgbClr val="7F7F7F"/>
                </a:solidFill>
                <a:latin typeface="Avenir"/>
                <a:ea typeface="Avenir"/>
                <a:cs typeface="Avenir"/>
                <a:sym typeface="Avenir"/>
              </a:rPr>
              <a:t>  </a:t>
            </a:r>
          </a:p>
        </p:txBody>
      </p:sp>
      <p:sp>
        <p:nvSpPr>
          <p:cNvPr id="10" name="Right Bracket 9">
            <a:extLst>
              <a:ext uri="{FF2B5EF4-FFF2-40B4-BE49-F238E27FC236}">
                <a16:creationId xmlns:a16="http://schemas.microsoft.com/office/drawing/2014/main" id="{6F059F33-AA3B-4860-ABBD-038C05387569}"/>
              </a:ext>
            </a:extLst>
          </p:cNvPr>
          <p:cNvSpPr/>
          <p:nvPr/>
        </p:nvSpPr>
        <p:spPr>
          <a:xfrm>
            <a:off x="4734163" y="31736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ket 10">
            <a:extLst>
              <a:ext uri="{FF2B5EF4-FFF2-40B4-BE49-F238E27FC236}">
                <a16:creationId xmlns:a16="http://schemas.microsoft.com/office/drawing/2014/main" id="{D21E73B0-D9BB-448B-A43C-F9303C279095}"/>
              </a:ext>
            </a:extLst>
          </p:cNvPr>
          <p:cNvSpPr/>
          <p:nvPr/>
        </p:nvSpPr>
        <p:spPr>
          <a:xfrm rot="10800000">
            <a:off x="1615494" y="31477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4154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1627" b="18713"/>
          <a:stretch/>
        </p:blipFill>
        <p:spPr>
          <a:xfrm>
            <a:off x="0" y="1"/>
            <a:ext cx="12192002" cy="3182303"/>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dirty="0" smtClean="0"/>
              <a:pPr/>
              <a:t>39</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0" y="2431713"/>
            <a:ext cx="2819401" cy="631527"/>
          </a:xfrm>
        </p:spPr>
        <p:txBody>
          <a:bodyPr/>
          <a:lstStyle/>
          <a:p>
            <a:r>
              <a:rPr lang="en-US" dirty="0"/>
              <a:t>References</a:t>
            </a:r>
          </a:p>
          <a:p>
            <a:endParaRPr lang="el-GR" dirty="0"/>
          </a:p>
        </p:txBody>
      </p:sp>
      <p:sp>
        <p:nvSpPr>
          <p:cNvPr id="8" name="Google Shape;665;p58">
            <a:extLst>
              <a:ext uri="{FF2B5EF4-FFF2-40B4-BE49-F238E27FC236}">
                <a16:creationId xmlns:a16="http://schemas.microsoft.com/office/drawing/2014/main" id="{8CE1B496-B0B2-4779-B1F3-EA5BD317466A}"/>
              </a:ext>
            </a:extLst>
          </p:cNvPr>
          <p:cNvSpPr txBox="1">
            <a:spLocks/>
          </p:cNvSpPr>
          <p:nvPr/>
        </p:nvSpPr>
        <p:spPr>
          <a:xfrm>
            <a:off x="0" y="2891790"/>
            <a:ext cx="12117560" cy="360806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Cultural Hive: </a:t>
            </a:r>
            <a:r>
              <a:rPr lang="en-US" sz="1800" dirty="0">
                <a:solidFill>
                  <a:srgbClr val="7F7F7F"/>
                </a:solidFill>
                <a:latin typeface="Avenir" panose="02000503020000020003"/>
                <a:hlinkClick r:id="rId3"/>
              </a:rPr>
              <a:t>https://www.culturehive.co.uk/</a:t>
            </a:r>
            <a:r>
              <a:rPr lang="en-US" sz="1800" dirty="0">
                <a:solidFill>
                  <a:srgbClr val="7F7F7F"/>
                </a:solidFill>
                <a:latin typeface="Avenir" panose="02000503020000020003"/>
              </a:rPr>
              <a:t> </a:t>
            </a: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Crhub</a:t>
            </a:r>
            <a:r>
              <a:rPr lang="en-US" sz="1800" dirty="0">
                <a:solidFill>
                  <a:srgbClr val="7F7F7F"/>
                </a:solidFill>
                <a:latin typeface="Avenir" panose="02000503020000020003"/>
              </a:rPr>
              <a:t> - digital cultural heritage accessible to everyone: </a:t>
            </a:r>
            <a:r>
              <a:rPr lang="en-US" sz="1800" dirty="0">
                <a:solidFill>
                  <a:srgbClr val="7F7F7F"/>
                </a:solidFill>
                <a:latin typeface="Avenir" panose="02000503020000020003"/>
                <a:hlinkClick r:id="rId4"/>
              </a:rPr>
              <a:t>https://www.youtube.com/watch?v=UOD9NsUVJX0</a:t>
            </a:r>
            <a:r>
              <a:rPr lang="en-US" sz="1800" dirty="0">
                <a:solidFill>
                  <a:srgbClr val="7F7F7F"/>
                </a:solidFill>
                <a:latin typeface="Avenir" panose="02000503020000020003"/>
              </a:rPr>
              <a:t> </a:t>
            </a: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MCN2014 - Ignite by Maxwell Anderson: </a:t>
            </a:r>
            <a:r>
              <a:rPr lang="en-US" sz="1800" dirty="0">
                <a:solidFill>
                  <a:srgbClr val="7F7F7F"/>
                </a:solidFill>
                <a:latin typeface="Avenir" panose="02000503020000020003"/>
                <a:hlinkClick r:id="rId5"/>
              </a:rPr>
              <a:t>https://www.youtube.com/watch?v=xoEXeNnusFE</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Larnaka</a:t>
            </a:r>
            <a:r>
              <a:rPr lang="en-US" sz="1800" dirty="0">
                <a:solidFill>
                  <a:srgbClr val="7F7F7F"/>
                </a:solidFill>
                <a:latin typeface="Avenir" panose="02000503020000020003"/>
              </a:rPr>
              <a:t> Virtual Museums: </a:t>
            </a:r>
            <a:r>
              <a:rPr lang="en-US" sz="1800" dirty="0">
                <a:solidFill>
                  <a:srgbClr val="7F7F7F"/>
                </a:solidFill>
                <a:latin typeface="Avenir" panose="02000503020000020003"/>
                <a:hlinkClick r:id="rId6"/>
              </a:rPr>
              <a:t>https://www.youtube.com/watch?v=BcZmlh_hTN0</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Cogapp</a:t>
            </a:r>
            <a:r>
              <a:rPr lang="en-US" sz="1800" dirty="0">
                <a:solidFill>
                  <a:srgbClr val="7F7F7F"/>
                </a:solidFill>
                <a:latin typeface="Avenir" panose="02000503020000020003"/>
              </a:rPr>
              <a:t>, Digital Strategy for Museum Guide: </a:t>
            </a:r>
            <a:r>
              <a:rPr lang="en-US" sz="1800" dirty="0">
                <a:solidFill>
                  <a:srgbClr val="7F7F7F"/>
                </a:solidFill>
                <a:latin typeface="Avenir" panose="02000503020000020003"/>
                <a:hlinkClick r:id="rId7"/>
              </a:rPr>
              <a:t>https://www.cogapp.com/digital-strategy</a:t>
            </a:r>
            <a:r>
              <a:rPr lang="en-US" sz="1800" dirty="0">
                <a:solidFill>
                  <a:srgbClr val="7F7F7F"/>
                </a:solidFill>
                <a:latin typeface="Avenir" panose="02000503020000020003"/>
              </a:rPr>
              <a:t> </a:t>
            </a: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How To Create Videos Using Canva: </a:t>
            </a:r>
            <a:r>
              <a:rPr lang="en-US" sz="1800" dirty="0">
                <a:solidFill>
                  <a:srgbClr val="7F7F7F"/>
                </a:solidFill>
                <a:latin typeface="Avenir" panose="02000503020000020003"/>
                <a:hlinkClick r:id="rId8"/>
              </a:rPr>
              <a:t>https://www.youtube.com/watch?v=9mMidy_oC5o</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The </a:t>
            </a:r>
            <a:r>
              <a:rPr lang="en-US" sz="1800" dirty="0" err="1">
                <a:solidFill>
                  <a:srgbClr val="7F7F7F"/>
                </a:solidFill>
                <a:latin typeface="Avenir" panose="02000503020000020003"/>
              </a:rPr>
              <a:t>Indipendent</a:t>
            </a:r>
            <a:r>
              <a:rPr lang="en-US" sz="1800" dirty="0">
                <a:solidFill>
                  <a:srgbClr val="7F7F7F"/>
                </a:solidFill>
                <a:latin typeface="Avenir" panose="02000503020000020003"/>
              </a:rPr>
              <a:t> (2020) </a:t>
            </a:r>
            <a:r>
              <a:rPr lang="en-US" sz="1800" dirty="0" err="1">
                <a:solidFill>
                  <a:srgbClr val="7F7F7F"/>
                </a:solidFill>
                <a:latin typeface="Avenir" panose="02000503020000020003"/>
              </a:rPr>
              <a:t>Tiktok</a:t>
            </a:r>
            <a:r>
              <a:rPr lang="en-US" sz="1800" dirty="0">
                <a:solidFill>
                  <a:srgbClr val="7F7F7F"/>
                </a:solidFill>
                <a:latin typeface="Avenir" panose="02000503020000020003"/>
              </a:rPr>
              <a:t> joins forces with </a:t>
            </a:r>
            <a:r>
              <a:rPr lang="en-US" sz="1800" dirty="0" err="1">
                <a:solidFill>
                  <a:srgbClr val="7F7F7F"/>
                </a:solidFill>
                <a:latin typeface="Avenir" panose="02000503020000020003"/>
              </a:rPr>
              <a:t>rachel</a:t>
            </a:r>
            <a:r>
              <a:rPr lang="en-US" sz="1800" dirty="0">
                <a:solidFill>
                  <a:srgbClr val="7F7F7F"/>
                </a:solidFill>
                <a:latin typeface="Avenir" panose="02000503020000020003"/>
              </a:rPr>
              <a:t> riley, </a:t>
            </a:r>
            <a:r>
              <a:rPr lang="en-US" sz="1800" dirty="0" err="1">
                <a:solidFill>
                  <a:srgbClr val="7F7F7F"/>
                </a:solidFill>
                <a:latin typeface="Avenir" panose="02000503020000020003"/>
              </a:rPr>
              <a:t>english</a:t>
            </a:r>
            <a:r>
              <a:rPr lang="en-US" sz="1800" dirty="0">
                <a:solidFill>
                  <a:srgbClr val="7F7F7F"/>
                </a:solidFill>
                <a:latin typeface="Avenir" panose="02000503020000020003"/>
              </a:rPr>
              <a:t> heritage and more to produce educational content: </a:t>
            </a:r>
            <a:r>
              <a:rPr lang="en-US" sz="1800" dirty="0">
                <a:solidFill>
                  <a:srgbClr val="7F7F7F"/>
                </a:solidFill>
                <a:latin typeface="Avenir" panose="02000503020000020003"/>
                <a:hlinkClick r:id="rId9"/>
              </a:rPr>
              <a:t>https://www.independent.co.uk/life-style/tiktok-learn-on-educational-initiative-rachel-riley-english-heritage-maths-health-a9572696.html</a:t>
            </a:r>
            <a:r>
              <a:rPr lang="en-US" sz="1800" dirty="0">
                <a:solidFill>
                  <a:srgbClr val="7F7F7F"/>
                </a:solidFill>
                <a:latin typeface="Avenir" panose="02000503020000020003"/>
              </a:rPr>
              <a:t> </a:t>
            </a:r>
          </a:p>
          <a:p>
            <a:pPr marL="495300" indent="-342900">
              <a:lnSpc>
                <a:spcPct val="100000"/>
              </a:lnSpc>
              <a:spcBef>
                <a:spcPts val="0"/>
              </a:spcBef>
              <a:buClr>
                <a:schemeClr val="bg2">
                  <a:lumMod val="50000"/>
                </a:schemeClr>
              </a:buClr>
              <a:buSzPts val="1200"/>
            </a:pPr>
            <a:r>
              <a:rPr lang="en-US" sz="1800" dirty="0" err="1">
                <a:solidFill>
                  <a:srgbClr val="7F7F7F"/>
                </a:solidFill>
                <a:latin typeface="Avenir" panose="02000503020000020003"/>
              </a:rPr>
              <a:t>Europeana</a:t>
            </a:r>
            <a:r>
              <a:rPr lang="en-US" sz="1800" dirty="0">
                <a:solidFill>
                  <a:srgbClr val="7F7F7F"/>
                </a:solidFill>
                <a:latin typeface="Avenir" panose="02000503020000020003"/>
              </a:rPr>
              <a:t> pro (2021) Seven tips for digital storytelling with cultural heritage: </a:t>
            </a:r>
            <a:r>
              <a:rPr lang="en-US" sz="1800" dirty="0">
                <a:solidFill>
                  <a:srgbClr val="7F7F7F"/>
                </a:solidFill>
                <a:latin typeface="Avenir" panose="02000503020000020003"/>
                <a:hlinkClick r:id="rId10"/>
              </a:rPr>
              <a:t>https://pro.europeana.eu/post/seven-tips-for-digital-storytelling-with-cultural-heritage</a:t>
            </a:r>
            <a:endParaRPr lang="en-US" sz="1800" dirty="0">
              <a:solidFill>
                <a:srgbClr val="7F7F7F"/>
              </a:solidFill>
              <a:latin typeface="Avenir" panose="02000503020000020003"/>
            </a:endParaRPr>
          </a:p>
          <a:p>
            <a:pPr marL="495300" indent="-342900">
              <a:lnSpc>
                <a:spcPct val="100000"/>
              </a:lnSpc>
              <a:spcBef>
                <a:spcPts val="0"/>
              </a:spcBef>
              <a:buClr>
                <a:schemeClr val="bg2">
                  <a:lumMod val="50000"/>
                </a:schemeClr>
              </a:buClr>
              <a:buSzPts val="1200"/>
            </a:pPr>
            <a:r>
              <a:rPr lang="en-US" sz="1800" dirty="0">
                <a:solidFill>
                  <a:srgbClr val="7F7F7F"/>
                </a:solidFill>
                <a:latin typeface="Avenir" panose="02000503020000020003"/>
              </a:rPr>
              <a:t>The Value of Design Thinking in Business: </a:t>
            </a:r>
            <a:r>
              <a:rPr lang="en-US" sz="1800" dirty="0">
                <a:solidFill>
                  <a:srgbClr val="7F7F7F"/>
                </a:solidFill>
                <a:latin typeface="Avenir" panose="02000503020000020003"/>
                <a:hlinkClick r:id="rId11"/>
              </a:rPr>
              <a:t>https://www.toptal.com/designers/product-design/design-thinking-business-value</a:t>
            </a:r>
            <a:r>
              <a:rPr lang="en-US" sz="1800" dirty="0">
                <a:solidFill>
                  <a:srgbClr val="7F7F7F"/>
                </a:solidFill>
                <a:latin typeface="Avenir" panose="02000503020000020003"/>
              </a:rPr>
              <a:t> </a:t>
            </a:r>
          </a:p>
          <a:p>
            <a:pPr marL="438150" indent="-285750">
              <a:lnSpc>
                <a:spcPct val="114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152400" indent="0">
              <a:lnSpc>
                <a:spcPct val="100000"/>
              </a:lnSpc>
              <a:spcBef>
                <a:spcPts val="0"/>
              </a:spcBef>
              <a:buClr>
                <a:srgbClr val="FBE000"/>
              </a:buClr>
              <a:buSzPts val="1200"/>
              <a:buNone/>
            </a:pPr>
            <a:endParaRPr lang="en-US" sz="2000" dirty="0">
              <a:solidFill>
                <a:srgbClr val="7F7F7F"/>
              </a:solidFill>
              <a:latin typeface="Avenir" panose="02000503020000020003"/>
            </a:endParaRP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headphones and using a computer&#10;&#10;Description automatically generated with low confidence">
            <a:extLst>
              <a:ext uri="{FF2B5EF4-FFF2-40B4-BE49-F238E27FC236}">
                <a16:creationId xmlns:a16="http://schemas.microsoft.com/office/drawing/2014/main" id="{BFB19B45-2208-4CDA-BDF1-6E41B145576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64" t="13" r="364" b="30791"/>
          <a:stretch/>
        </p:blipFill>
        <p:spPr>
          <a:xfrm>
            <a:off x="7047660" y="3028950"/>
            <a:ext cx="3690937" cy="3829050"/>
          </a:xfrm>
        </p:spPr>
      </p:pic>
      <p:sp>
        <p:nvSpPr>
          <p:cNvPr id="3" name="Text Placeholder 2">
            <a:extLst>
              <a:ext uri="{FF2B5EF4-FFF2-40B4-BE49-F238E27FC236}">
                <a16:creationId xmlns:a16="http://schemas.microsoft.com/office/drawing/2014/main" id="{7AD20150-5EB6-47EC-984A-08E5CB7BE595}"/>
              </a:ext>
            </a:extLst>
          </p:cNvPr>
          <p:cNvSpPr>
            <a:spLocks noGrp="1"/>
          </p:cNvSpPr>
          <p:nvPr>
            <p:ph type="body" sz="quarter" idx="15"/>
          </p:nvPr>
        </p:nvSpPr>
        <p:spPr>
          <a:xfrm>
            <a:off x="481122" y="283051"/>
            <a:ext cx="5614878" cy="631527"/>
          </a:xfrm>
        </p:spPr>
        <p:txBody>
          <a:bodyPr/>
          <a:lstStyle/>
          <a:p>
            <a:pPr algn="ctr"/>
            <a:r>
              <a:rPr lang="en-GB" sz="4000" dirty="0"/>
              <a:t>Overview</a:t>
            </a:r>
            <a:r>
              <a:rPr lang="en-GB" dirty="0"/>
              <a:t> </a:t>
            </a:r>
          </a:p>
        </p:txBody>
      </p:sp>
      <p:sp>
        <p:nvSpPr>
          <p:cNvPr id="4" name="Text Placeholder 3">
            <a:extLst>
              <a:ext uri="{FF2B5EF4-FFF2-40B4-BE49-F238E27FC236}">
                <a16:creationId xmlns:a16="http://schemas.microsoft.com/office/drawing/2014/main" id="{C69132B6-EFDF-4BD0-B946-20EBA209F125}"/>
              </a:ext>
            </a:extLst>
          </p:cNvPr>
          <p:cNvSpPr>
            <a:spLocks noGrp="1"/>
          </p:cNvSpPr>
          <p:nvPr>
            <p:ph type="body" sz="quarter" idx="17"/>
          </p:nvPr>
        </p:nvSpPr>
        <p:spPr>
          <a:xfrm>
            <a:off x="304800" y="1008708"/>
            <a:ext cx="6145161" cy="4108908"/>
          </a:xfrm>
        </p:spPr>
        <p:txBody>
          <a:bodyPr/>
          <a:lstStyle/>
          <a:p>
            <a:pPr>
              <a:lnSpc>
                <a:spcPct val="107000"/>
              </a:lnSpc>
              <a:spcAft>
                <a:spcPts val="800"/>
              </a:spcAft>
            </a:pPr>
            <a:r>
              <a:rPr lang="en-GB" dirty="0">
                <a:effectLst/>
                <a:latin typeface="Avenir" panose="02000503020000020003"/>
                <a:ea typeface="Times New Roman" panose="02020603050405020304" pitchFamily="18" charset="0"/>
                <a:cs typeface="Times New Roman" panose="02020603050405020304" pitchFamily="18" charset="0"/>
              </a:rPr>
              <a:t>This module focuses on analysing the main barriers that cultural and tourism operators encounter in relation to the digitization of cultural heritage. It offers possible solutions for overcoming them. </a:t>
            </a:r>
          </a:p>
          <a:p>
            <a:pPr>
              <a:lnSpc>
                <a:spcPct val="107000"/>
              </a:lnSpc>
              <a:spcAft>
                <a:spcPts val="800"/>
              </a:spcAft>
            </a:pPr>
            <a:r>
              <a:rPr lang="en-GB" b="1" dirty="0">
                <a:solidFill>
                  <a:srgbClr val="E43794"/>
                </a:solidFill>
                <a:effectLst/>
                <a:latin typeface="Avenir" panose="02000503020000020003"/>
                <a:ea typeface="Times New Roman" panose="02020603050405020304" pitchFamily="18" charset="0"/>
                <a:cs typeface="Times New Roman" panose="02020603050405020304" pitchFamily="18" charset="0"/>
              </a:rPr>
              <a:t>Learning objectives:</a:t>
            </a:r>
            <a:endParaRPr lang="en-GB" b="1" dirty="0">
              <a:solidFill>
                <a:srgbClr val="E43794"/>
              </a:solidFill>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dirty="0">
                <a:effectLst/>
                <a:latin typeface="Avenir" panose="02000503020000020003"/>
                <a:ea typeface="Times New Roman" panose="02020603050405020304" pitchFamily="18" charset="0"/>
                <a:cs typeface="Times New Roman" panose="02020603050405020304" pitchFamily="18" charset="0"/>
              </a:rPr>
              <a:t>Evaluate the most common barriers to digitization of cultural heritage</a:t>
            </a:r>
            <a:endParaRPr lang="en-GB" dirty="0">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a:latin typeface="Avenir" panose="02000503020000020003"/>
                <a:ea typeface="Times New Roman" panose="02020603050405020304" pitchFamily="18" charset="0"/>
                <a:cs typeface="Times New Roman" panose="02020603050405020304" pitchFamily="18" charset="0"/>
              </a:rPr>
              <a:t>Explain </a:t>
            </a:r>
            <a:r>
              <a:rPr lang="en-GB">
                <a:effectLst/>
                <a:latin typeface="Avenir" panose="02000503020000020003"/>
                <a:ea typeface="Times New Roman" panose="02020603050405020304" pitchFamily="18" charset="0"/>
                <a:cs typeface="Times New Roman" panose="02020603050405020304" pitchFamily="18" charset="0"/>
              </a:rPr>
              <a:t>some </a:t>
            </a:r>
            <a:r>
              <a:rPr lang="en-GB" dirty="0">
                <a:effectLst/>
                <a:latin typeface="Avenir" panose="02000503020000020003"/>
                <a:ea typeface="Times New Roman" panose="02020603050405020304" pitchFamily="18" charset="0"/>
                <a:cs typeface="Times New Roman" panose="02020603050405020304" pitchFamily="18" charset="0"/>
              </a:rPr>
              <a:t>key strategies for dealing with the barriers: </a:t>
            </a:r>
            <a:endParaRPr lang="en-GB" dirty="0">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dirty="0">
                <a:effectLst/>
                <a:latin typeface="Avenir" panose="02000503020000020003"/>
                <a:ea typeface="Times New Roman" panose="02020603050405020304" pitchFamily="18" charset="0"/>
                <a:cs typeface="Times New Roman" panose="02020603050405020304" pitchFamily="18" charset="0"/>
              </a:rPr>
              <a:t>Understand the basics of design thinking as a way to spark some inspiration</a:t>
            </a:r>
            <a:endParaRPr lang="en-GB" dirty="0">
              <a:effectLst/>
              <a:latin typeface="Avenir" panose="02000503020000020003"/>
              <a:ea typeface="Corbel" panose="020B0503020204020204" pitchFamily="34" charset="0"/>
              <a:cs typeface="Times New Roman" panose="02020603050405020304" pitchFamily="18" charset="0"/>
            </a:endParaRPr>
          </a:p>
          <a:p>
            <a:endParaRPr lang="en-GB" dirty="0"/>
          </a:p>
        </p:txBody>
      </p:sp>
      <p:sp>
        <p:nvSpPr>
          <p:cNvPr id="2" name="Slide Number Placeholder 1">
            <a:extLst>
              <a:ext uri="{FF2B5EF4-FFF2-40B4-BE49-F238E27FC236}">
                <a16:creationId xmlns:a16="http://schemas.microsoft.com/office/drawing/2014/main" id="{F987E0EF-539F-4EC4-A93A-F25052856968}"/>
              </a:ext>
            </a:extLst>
          </p:cNvPr>
          <p:cNvSpPr>
            <a:spLocks noGrp="1"/>
          </p:cNvSpPr>
          <p:nvPr>
            <p:ph type="sldNum" sz="quarter" idx="4294967295"/>
          </p:nvPr>
        </p:nvSpPr>
        <p:spPr>
          <a:xfrm>
            <a:off x="7889875" y="6561138"/>
            <a:ext cx="4302125" cy="228600"/>
          </a:xfrm>
        </p:spPr>
        <p:txBody>
          <a:bodyPr/>
          <a:lstStyle/>
          <a:p>
            <a:fld id="{9C527BFA-2C0E-4CEC-B6A5-913A56FEF4B4}" type="slidenum">
              <a:rPr lang="fr-CA" smtClean="0"/>
              <a:pPr/>
              <a:t>4</a:t>
            </a:fld>
            <a:endParaRPr lang="fr-CA" dirty="0"/>
          </a:p>
        </p:txBody>
      </p:sp>
    </p:spTree>
    <p:extLst>
      <p:ext uri="{BB962C8B-B14F-4D97-AF65-F5344CB8AC3E}">
        <p14:creationId xmlns:p14="http://schemas.microsoft.com/office/powerpoint/2010/main" val="155524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r>
              <a:rPr lang="en-US" dirty="0"/>
              <a:t>Introduction</a:t>
            </a:r>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p:txBody>
          <a:bodyPr/>
          <a:lstStyle/>
          <a:p>
            <a:r>
              <a:rPr lang="en-GB" sz="3600" dirty="0">
                <a:solidFill>
                  <a:srgbClr val="E43794"/>
                </a:solidFill>
              </a:rPr>
              <a:t>Overcoming the Barriers to Digitisation</a:t>
            </a:r>
            <a:endParaRPr lang="en-US" sz="3600" dirty="0">
              <a:solidFill>
                <a:srgbClr val="E43794"/>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82311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F854052-57CB-4FBF-BF37-442571ADB8B8}"/>
              </a:ext>
            </a:extLst>
          </p:cNvPr>
          <p:cNvGraphicFramePr/>
          <p:nvPr>
            <p:extLst>
              <p:ext uri="{D42A27DB-BD31-4B8C-83A1-F6EECF244321}">
                <p14:modId xmlns:p14="http://schemas.microsoft.com/office/powerpoint/2010/main" val="1593789086"/>
              </p:ext>
            </p:extLst>
          </p:nvPr>
        </p:nvGraphicFramePr>
        <p:xfrm>
          <a:off x="-1365145" y="961944"/>
          <a:ext cx="13675255" cy="5802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dirty="0" smtClean="0"/>
              <a:pPr/>
              <a:t>6</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2026477" y="1002912"/>
            <a:ext cx="7674815" cy="1550364"/>
          </a:xfrm>
        </p:spPr>
        <p:txBody>
          <a:bodyPr/>
          <a:lstStyle/>
          <a:p>
            <a:r>
              <a:rPr lang="en-GB" b="1" dirty="0"/>
              <a:t>Digital innovations </a:t>
            </a:r>
            <a:r>
              <a:rPr lang="en-GB" dirty="0"/>
              <a:t>are reshaping the use of information and knowledge in society, but digitization of Cultural Heritage is not as simple as just using the latest technology available on the market. </a:t>
            </a:r>
          </a:p>
          <a:p>
            <a:endParaRPr lang="en-GB"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132829" y="93390"/>
            <a:ext cx="8484388" cy="631527"/>
          </a:xfrm>
        </p:spPr>
        <p:txBody>
          <a:bodyPr>
            <a:noAutofit/>
          </a:bodyPr>
          <a:lstStyle/>
          <a:p>
            <a:r>
              <a:rPr lang="en-GB" sz="2400" dirty="0"/>
              <a:t>Overcoming the Barriers to Digitisation of Cultural Heritage Experiences </a:t>
            </a:r>
          </a:p>
        </p:txBody>
      </p:sp>
      <p:sp>
        <p:nvSpPr>
          <p:cNvPr id="8" name="Text Placeholder 15">
            <a:extLst>
              <a:ext uri="{FF2B5EF4-FFF2-40B4-BE49-F238E27FC236}">
                <a16:creationId xmlns:a16="http://schemas.microsoft.com/office/drawing/2014/main" id="{E356E9AB-0642-4B03-961E-CC3817CD58CA}"/>
              </a:ext>
            </a:extLst>
          </p:cNvPr>
          <p:cNvSpPr txBox="1">
            <a:spLocks/>
          </p:cNvSpPr>
          <p:nvPr/>
        </p:nvSpPr>
        <p:spPr>
          <a:xfrm>
            <a:off x="1206767" y="3060104"/>
            <a:ext cx="9708883" cy="155036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300" dirty="0"/>
              <a:t>There are numerous </a:t>
            </a:r>
            <a:r>
              <a:rPr lang="en-GB" sz="2300" b="1" dirty="0"/>
              <a:t>barriers</a:t>
            </a:r>
            <a:r>
              <a:rPr lang="en-GB" sz="2300" dirty="0"/>
              <a:t> that may challenge the digitization of the overall Cultural Heritage Experience. Paradoxically, most of the identified barriers are not of a technological kind. One of the biggest barriers is that </a:t>
            </a:r>
            <a:r>
              <a:rPr lang="en-GB" sz="2300" b="1" dirty="0"/>
              <a:t>digital strategies in most organizations are underdeveloped</a:t>
            </a:r>
            <a:r>
              <a:rPr lang="en-GB" sz="2300" dirty="0"/>
              <a:t>.</a:t>
            </a:r>
          </a:p>
        </p:txBody>
      </p:sp>
      <p:sp>
        <p:nvSpPr>
          <p:cNvPr id="10" name="Text Placeholder 15">
            <a:extLst>
              <a:ext uri="{FF2B5EF4-FFF2-40B4-BE49-F238E27FC236}">
                <a16:creationId xmlns:a16="http://schemas.microsoft.com/office/drawing/2014/main" id="{FC28870C-67CF-4F54-872C-2C7409435DD0}"/>
              </a:ext>
            </a:extLst>
          </p:cNvPr>
          <p:cNvSpPr txBox="1">
            <a:spLocks/>
          </p:cNvSpPr>
          <p:nvPr/>
        </p:nvSpPr>
        <p:spPr>
          <a:xfrm>
            <a:off x="2177926" y="5278596"/>
            <a:ext cx="8249093" cy="114437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Digital transformation </a:t>
            </a:r>
            <a:r>
              <a:rPr lang="en-GB" dirty="0"/>
              <a:t>is only possible if all key stakeholders adopt it willingly. So what are the most common barriers in digitization and how can they be overcome?</a:t>
            </a:r>
          </a:p>
        </p:txBody>
      </p:sp>
      <p:sp>
        <p:nvSpPr>
          <p:cNvPr id="11" name="Freeform 5">
            <a:extLst>
              <a:ext uri="{FF2B5EF4-FFF2-40B4-BE49-F238E27FC236}">
                <a16:creationId xmlns:a16="http://schemas.microsoft.com/office/drawing/2014/main" id="{CF836FCD-4679-4E89-9A15-3D5DA3417551}"/>
              </a:ext>
            </a:extLst>
          </p:cNvPr>
          <p:cNvSpPr/>
          <p:nvPr/>
        </p:nvSpPr>
        <p:spPr>
          <a:xfrm>
            <a:off x="10441172" y="-35255"/>
            <a:ext cx="1764981" cy="6893255"/>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2" name="Picture 11" descr="Logo&#10;&#10;Description automatically generated">
            <a:extLst>
              <a:ext uri="{FF2B5EF4-FFF2-40B4-BE49-F238E27FC236}">
                <a16:creationId xmlns:a16="http://schemas.microsoft.com/office/drawing/2014/main" id="{C09AA5E8-F505-4281-9C71-5DE0BBCB4F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5070" r="24004" b="52268"/>
          <a:stretch/>
        </p:blipFill>
        <p:spPr>
          <a:xfrm>
            <a:off x="10829838" y="67635"/>
            <a:ext cx="1362162" cy="1165717"/>
          </a:xfrm>
          <a:prstGeom prst="rect">
            <a:avLst/>
          </a:prstGeom>
        </p:spPr>
      </p:pic>
      <p:sp>
        <p:nvSpPr>
          <p:cNvPr id="5" name="Right Bracket 4">
            <a:extLst>
              <a:ext uri="{FF2B5EF4-FFF2-40B4-BE49-F238E27FC236}">
                <a16:creationId xmlns:a16="http://schemas.microsoft.com/office/drawing/2014/main" id="{04C76CA3-EEBA-4A4C-8550-383B1CFC780A}"/>
              </a:ext>
            </a:extLst>
          </p:cNvPr>
          <p:cNvSpPr/>
          <p:nvPr/>
        </p:nvSpPr>
        <p:spPr>
          <a:xfrm rot="10800000">
            <a:off x="129286" y="47290"/>
            <a:ext cx="877078" cy="811763"/>
          </a:xfrm>
          <a:prstGeom prst="rightBracket">
            <a:avLst/>
          </a:prstGeom>
          <a:ln w="1905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8139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389"/>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en-GB" sz="4800" dirty="0"/>
              <a:t>Lack of inspiration</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409511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32947" y="6521613"/>
            <a:ext cx="4301302" cy="229565"/>
          </a:xfrm>
        </p:spPr>
        <p:txBody>
          <a:bodyPr/>
          <a:lstStyle/>
          <a:p>
            <a:fld id="{9C527BFA-2C0E-4CEC-B6A5-913A56FEF4B4}" type="slidenum">
              <a:rPr lang="fr-CA" smtClean="0"/>
              <a:pPr/>
              <a:t>8</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465665" y="134880"/>
            <a:ext cx="11260668" cy="1282758"/>
          </a:xfrm>
        </p:spPr>
        <p:txBody>
          <a:bodyPr>
            <a:normAutofit/>
          </a:bodyPr>
          <a:lstStyle/>
          <a:p>
            <a:pPr marL="0" lvl="0" indent="0" algn="l" rtl="0">
              <a:lnSpc>
                <a:spcPct val="115000"/>
              </a:lnSpc>
              <a:spcBef>
                <a:spcPts val="1800"/>
              </a:spcBef>
              <a:spcAft>
                <a:spcPts val="400"/>
              </a:spcAft>
              <a:buClr>
                <a:schemeClr val="dk1"/>
              </a:buClr>
              <a:buSzPts val="1100"/>
              <a:buFont typeface="Arial"/>
              <a:buNone/>
            </a:pPr>
            <a:r>
              <a:rPr lang="en-US" sz="3600" dirty="0">
                <a:latin typeface="Avenir"/>
                <a:ea typeface="Avenir"/>
                <a:cs typeface="Avenir"/>
                <a:sym typeface="Avenir"/>
              </a:rPr>
              <a:t>Lack of inspiration</a:t>
            </a:r>
            <a:endParaRPr lang="en-US" dirty="0"/>
          </a:p>
        </p:txBody>
      </p:sp>
      <p:sp>
        <p:nvSpPr>
          <p:cNvPr id="8" name="TextBox 7">
            <a:extLst>
              <a:ext uri="{FF2B5EF4-FFF2-40B4-BE49-F238E27FC236}">
                <a16:creationId xmlns:a16="http://schemas.microsoft.com/office/drawing/2014/main" id="{898FFB91-7FB3-47A9-AA5F-2CF45888331A}"/>
              </a:ext>
            </a:extLst>
          </p:cNvPr>
          <p:cNvSpPr txBox="1"/>
          <p:nvPr/>
        </p:nvSpPr>
        <p:spPr>
          <a:xfrm>
            <a:off x="1083603" y="1488199"/>
            <a:ext cx="10024792" cy="5262979"/>
          </a:xfrm>
          <a:prstGeom prst="rect">
            <a:avLst/>
          </a:prstGeom>
          <a:noFill/>
          <a:ln>
            <a:noFill/>
          </a:ln>
        </p:spPr>
        <p:txBody>
          <a:bodyPr wrap="square">
            <a:spAutoFit/>
          </a:bodyPr>
          <a:lstStyle/>
          <a:p>
            <a:pPr marL="0" lvl="0" indent="0" algn="l" rtl="0">
              <a:spcBef>
                <a:spcPts val="0"/>
              </a:spcBef>
              <a:spcAft>
                <a:spcPts val="0"/>
              </a:spcAft>
              <a:buNone/>
            </a:pPr>
            <a:r>
              <a:rPr lang="en-GB" sz="2400" dirty="0">
                <a:solidFill>
                  <a:srgbClr val="7F7F7F"/>
                </a:solidFill>
                <a:latin typeface="Avenir" panose="02000503020000020003"/>
              </a:rPr>
              <a:t>Key stakeholders in the digitisation process often show a </a:t>
            </a:r>
            <a:r>
              <a:rPr lang="en-GB" sz="2400" b="1" dirty="0">
                <a:solidFill>
                  <a:srgbClr val="E43794"/>
                </a:solidFill>
                <a:latin typeface="Avenir" panose="02000503020000020003"/>
              </a:rPr>
              <a:t>significant lack of inspiration</a:t>
            </a:r>
            <a:r>
              <a:rPr lang="en-GB" sz="2400" dirty="0">
                <a:solidFill>
                  <a:srgbClr val="7F7F7F"/>
                </a:solidFill>
                <a:latin typeface="Avenir" panose="02000503020000020003"/>
              </a:rPr>
              <a:t> to use </a:t>
            </a:r>
            <a:r>
              <a:rPr lang="en-GB" sz="2400" b="1" dirty="0">
                <a:solidFill>
                  <a:srgbClr val="E43794"/>
                </a:solidFill>
                <a:latin typeface="Avenir" panose="02000503020000020003"/>
              </a:rPr>
              <a:t>advanced technology </a:t>
            </a:r>
            <a:r>
              <a:rPr lang="en-GB" sz="2400" dirty="0">
                <a:solidFill>
                  <a:srgbClr val="7F7F7F"/>
                </a:solidFill>
                <a:latin typeface="Avenir" panose="02000503020000020003"/>
              </a:rPr>
              <a:t>and to follow modern trends in cultural heritage. </a:t>
            </a:r>
          </a:p>
          <a:p>
            <a:pPr marL="0" lvl="0" indent="0" algn="l" rtl="0">
              <a:spcBef>
                <a:spcPts val="0"/>
              </a:spcBef>
              <a:spcAft>
                <a:spcPts val="0"/>
              </a:spcAft>
              <a:buNone/>
            </a:pPr>
            <a:r>
              <a:rPr lang="en-GB" sz="2400" dirty="0">
                <a:solidFill>
                  <a:srgbClr val="7F7F7F"/>
                </a:solidFill>
                <a:latin typeface="Avenir" panose="02000503020000020003"/>
              </a:rPr>
              <a:t>This lack of inspiration may come from working in a closed group of experts </a:t>
            </a:r>
            <a:r>
              <a:rPr lang="en-GB" sz="2400" b="1" dirty="0">
                <a:solidFill>
                  <a:srgbClr val="E43794"/>
                </a:solidFill>
                <a:latin typeface="Avenir" panose="02000503020000020003"/>
              </a:rPr>
              <a:t>without opportunities </a:t>
            </a:r>
            <a:r>
              <a:rPr lang="en-GB" sz="2400" dirty="0">
                <a:solidFill>
                  <a:srgbClr val="7F7F7F"/>
                </a:solidFill>
                <a:latin typeface="Avenir" panose="02000503020000020003"/>
              </a:rPr>
              <a:t>to share their own knowledge, to get to know </a:t>
            </a:r>
            <a:r>
              <a:rPr lang="en-GB" sz="2400" b="1" dirty="0">
                <a:solidFill>
                  <a:srgbClr val="E43794"/>
                </a:solidFill>
                <a:latin typeface="Avenir" panose="02000503020000020003"/>
              </a:rPr>
              <a:t>best practices, practical use of the technologies, positive impacts on the users, </a:t>
            </a:r>
            <a:r>
              <a:rPr lang="en-GB" sz="2400" dirty="0">
                <a:solidFill>
                  <a:srgbClr val="7F7F7F"/>
                </a:solidFill>
                <a:latin typeface="Avenir" panose="02000503020000020003"/>
              </a:rPr>
              <a:t>etc. </a:t>
            </a:r>
          </a:p>
          <a:p>
            <a:pPr marL="0" lvl="0" indent="0" algn="l" rtl="0">
              <a:spcBef>
                <a:spcPts val="0"/>
              </a:spcBef>
              <a:spcAft>
                <a:spcPts val="0"/>
              </a:spcAft>
              <a:buNone/>
            </a:pPr>
            <a:endParaRPr lang="en-GB" sz="2400" dirty="0">
              <a:solidFill>
                <a:srgbClr val="7F7F7F"/>
              </a:solidFill>
              <a:latin typeface="Avenir" panose="02000503020000020003"/>
            </a:endParaRPr>
          </a:p>
          <a:p>
            <a:pPr marL="0" lvl="0" indent="0" algn="l" rtl="0">
              <a:spcBef>
                <a:spcPts val="0"/>
              </a:spcBef>
              <a:spcAft>
                <a:spcPts val="0"/>
              </a:spcAft>
              <a:buNone/>
            </a:pPr>
            <a:r>
              <a:rPr lang="en-GB" sz="2400" dirty="0">
                <a:solidFill>
                  <a:srgbClr val="7F7F7F"/>
                </a:solidFill>
                <a:latin typeface="Avenir" panose="02000503020000020003"/>
              </a:rPr>
              <a:t>The </a:t>
            </a:r>
            <a:r>
              <a:rPr lang="en-GB" sz="2400" b="1" dirty="0">
                <a:solidFill>
                  <a:srgbClr val="E43794"/>
                </a:solidFill>
                <a:latin typeface="Avenir" panose="02000503020000020003"/>
              </a:rPr>
              <a:t>sharing of enthusiasm and knowledge </a:t>
            </a:r>
            <a:r>
              <a:rPr lang="en-GB" sz="2400" dirty="0">
                <a:solidFill>
                  <a:srgbClr val="7F7F7F"/>
                </a:solidFill>
                <a:latin typeface="Avenir" panose="02000503020000020003"/>
              </a:rPr>
              <a:t>brings </a:t>
            </a:r>
            <a:r>
              <a:rPr lang="en-GB" sz="2400" b="1" dirty="0">
                <a:solidFill>
                  <a:srgbClr val="E43794"/>
                </a:solidFill>
                <a:latin typeface="Avenir" panose="02000503020000020003"/>
              </a:rPr>
              <a:t>inspiration</a:t>
            </a:r>
            <a:r>
              <a:rPr lang="en-GB" sz="2400" dirty="0">
                <a:solidFill>
                  <a:srgbClr val="7F7F7F"/>
                </a:solidFill>
                <a:latin typeface="Avenir" panose="02000503020000020003"/>
              </a:rPr>
              <a:t> and </a:t>
            </a:r>
            <a:r>
              <a:rPr lang="en-GB" sz="2400" b="1" dirty="0">
                <a:solidFill>
                  <a:srgbClr val="E43794"/>
                </a:solidFill>
                <a:latin typeface="Avenir" panose="02000503020000020003"/>
              </a:rPr>
              <a:t>new creative ideas</a:t>
            </a:r>
            <a:r>
              <a:rPr lang="en-GB" sz="2400" dirty="0">
                <a:solidFill>
                  <a:srgbClr val="7F7F7F"/>
                </a:solidFill>
                <a:latin typeface="Avenir" panose="02000503020000020003"/>
              </a:rPr>
              <a:t>. Bringing experts from different environments, countries, and backgrounds together, provides a </a:t>
            </a:r>
            <a:r>
              <a:rPr lang="en-GB" sz="2400" b="1" dirty="0">
                <a:solidFill>
                  <a:srgbClr val="E43794"/>
                </a:solidFill>
                <a:latin typeface="Avenir" panose="02000503020000020003"/>
              </a:rPr>
              <a:t>creative space for changing ideas. </a:t>
            </a:r>
            <a:r>
              <a:rPr lang="en-GB" sz="2400" dirty="0">
                <a:solidFill>
                  <a:srgbClr val="7F7F7F"/>
                </a:solidFill>
                <a:latin typeface="Avenir" panose="02000503020000020003"/>
              </a:rPr>
              <a:t>This innovation space and experience leads to making sustainable new plans and delivering them….</a:t>
            </a:r>
          </a:p>
          <a:p>
            <a:pPr marL="0" lvl="0" indent="0" algn="l" rtl="0">
              <a:spcBef>
                <a:spcPts val="0"/>
              </a:spcBef>
              <a:spcAft>
                <a:spcPts val="0"/>
              </a:spcAft>
              <a:buNone/>
            </a:pPr>
            <a:endParaRPr lang="en-GB" sz="2400" dirty="0">
              <a:solidFill>
                <a:srgbClr val="7F7F7F"/>
              </a:solidFill>
            </a:endParaRPr>
          </a:p>
        </p:txBody>
      </p:sp>
      <p:sp>
        <p:nvSpPr>
          <p:cNvPr id="6" name="Half Frame 5">
            <a:extLst>
              <a:ext uri="{FF2B5EF4-FFF2-40B4-BE49-F238E27FC236}">
                <a16:creationId xmlns:a16="http://schemas.microsoft.com/office/drawing/2014/main" id="{59F116B5-E9FD-46A3-B40C-B9687A1B497D}"/>
              </a:ext>
            </a:extLst>
          </p:cNvPr>
          <p:cNvSpPr/>
          <p:nvPr/>
        </p:nvSpPr>
        <p:spPr>
          <a:xfrm rot="5400000">
            <a:off x="10220213" y="1217095"/>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Half Frame 6">
            <a:extLst>
              <a:ext uri="{FF2B5EF4-FFF2-40B4-BE49-F238E27FC236}">
                <a16:creationId xmlns:a16="http://schemas.microsoft.com/office/drawing/2014/main" id="{F31BF0DB-451E-42CF-87F4-248A9B56C9D8}"/>
              </a:ext>
            </a:extLst>
          </p:cNvPr>
          <p:cNvSpPr/>
          <p:nvPr/>
        </p:nvSpPr>
        <p:spPr>
          <a:xfrm rot="16200000">
            <a:off x="168528" y="5512180"/>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Half Frame 9">
            <a:extLst>
              <a:ext uri="{FF2B5EF4-FFF2-40B4-BE49-F238E27FC236}">
                <a16:creationId xmlns:a16="http://schemas.microsoft.com/office/drawing/2014/main" id="{AC8B01C1-249F-45D7-A0FB-D13DB5580D37}"/>
              </a:ext>
            </a:extLst>
          </p:cNvPr>
          <p:cNvSpPr/>
          <p:nvPr/>
        </p:nvSpPr>
        <p:spPr>
          <a:xfrm>
            <a:off x="506028" y="1083589"/>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Half Frame 15">
            <a:extLst>
              <a:ext uri="{FF2B5EF4-FFF2-40B4-BE49-F238E27FC236}">
                <a16:creationId xmlns:a16="http://schemas.microsoft.com/office/drawing/2014/main" id="{20EDCB73-E72E-4FB0-B1D8-24FFE79D160B}"/>
              </a:ext>
            </a:extLst>
          </p:cNvPr>
          <p:cNvSpPr/>
          <p:nvPr/>
        </p:nvSpPr>
        <p:spPr>
          <a:xfrm rot="10800000">
            <a:off x="10220364" y="5226756"/>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75316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9</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465665" y="134880"/>
            <a:ext cx="11260668" cy="1282758"/>
          </a:xfrm>
        </p:spPr>
        <p:txBody>
          <a:bodyPr>
            <a:normAutofit/>
          </a:bodyPr>
          <a:lstStyle/>
          <a:p>
            <a:pPr marL="0" lvl="0" indent="0" algn="l" rtl="0">
              <a:lnSpc>
                <a:spcPct val="115000"/>
              </a:lnSpc>
              <a:spcBef>
                <a:spcPts val="1800"/>
              </a:spcBef>
              <a:spcAft>
                <a:spcPts val="400"/>
              </a:spcAft>
              <a:buClr>
                <a:schemeClr val="dk1"/>
              </a:buClr>
              <a:buSzPts val="1100"/>
              <a:buFont typeface="Arial"/>
              <a:buNone/>
            </a:pPr>
            <a:r>
              <a:rPr lang="en-US" sz="3600" dirty="0">
                <a:latin typeface="Avenir"/>
                <a:ea typeface="Avenir"/>
                <a:cs typeface="Avenir"/>
                <a:sym typeface="Avenir"/>
              </a:rPr>
              <a:t>Lack of inspiration</a:t>
            </a:r>
            <a:endParaRPr lang="en-US" dirty="0"/>
          </a:p>
        </p:txBody>
      </p:sp>
      <p:sp>
        <p:nvSpPr>
          <p:cNvPr id="6" name="Half Frame 5">
            <a:extLst>
              <a:ext uri="{FF2B5EF4-FFF2-40B4-BE49-F238E27FC236}">
                <a16:creationId xmlns:a16="http://schemas.microsoft.com/office/drawing/2014/main" id="{59F116B5-E9FD-46A3-B40C-B9687A1B497D}"/>
              </a:ext>
            </a:extLst>
          </p:cNvPr>
          <p:cNvSpPr/>
          <p:nvPr/>
        </p:nvSpPr>
        <p:spPr>
          <a:xfrm rot="5400000">
            <a:off x="6291490" y="978660"/>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Half Frame 6">
            <a:extLst>
              <a:ext uri="{FF2B5EF4-FFF2-40B4-BE49-F238E27FC236}">
                <a16:creationId xmlns:a16="http://schemas.microsoft.com/office/drawing/2014/main" id="{F31BF0DB-451E-42CF-87F4-248A9B56C9D8}"/>
              </a:ext>
            </a:extLst>
          </p:cNvPr>
          <p:cNvSpPr/>
          <p:nvPr/>
        </p:nvSpPr>
        <p:spPr>
          <a:xfrm rot="16200000">
            <a:off x="54229" y="5587019"/>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Half Frame 9">
            <a:extLst>
              <a:ext uri="{FF2B5EF4-FFF2-40B4-BE49-F238E27FC236}">
                <a16:creationId xmlns:a16="http://schemas.microsoft.com/office/drawing/2014/main" id="{AC8B01C1-249F-45D7-A0FB-D13DB5580D37}"/>
              </a:ext>
            </a:extLst>
          </p:cNvPr>
          <p:cNvSpPr/>
          <p:nvPr/>
        </p:nvSpPr>
        <p:spPr>
          <a:xfrm>
            <a:off x="77543" y="990241"/>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3" name="Picture 12">
            <a:extLst>
              <a:ext uri="{FF2B5EF4-FFF2-40B4-BE49-F238E27FC236}">
                <a16:creationId xmlns:a16="http://schemas.microsoft.com/office/drawing/2014/main" id="{0F3E73EE-C8C4-4D5C-8486-7AF404199182}"/>
              </a:ext>
            </a:extLst>
          </p:cNvPr>
          <p:cNvPicPr>
            <a:picLocks noChangeAspect="1"/>
          </p:cNvPicPr>
          <p:nvPr/>
        </p:nvPicPr>
        <p:blipFill rotWithShape="1">
          <a:blip r:embed="rId2">
            <a:extLst>
              <a:ext uri="{28A0092B-C50C-407E-A947-70E740481C1C}">
                <a14:useLocalDpi xmlns:a14="http://schemas.microsoft.com/office/drawing/2010/main" val="0"/>
              </a:ext>
            </a:extLst>
          </a:blip>
          <a:srcRect l="-3425" t="-1173" r="6562" b="12394"/>
          <a:stretch/>
        </p:blipFill>
        <p:spPr>
          <a:xfrm>
            <a:off x="7138121" y="3937433"/>
            <a:ext cx="5721615" cy="2956214"/>
          </a:xfrm>
          <a:prstGeom prst="rect">
            <a:avLst/>
          </a:prstGeom>
        </p:spPr>
      </p:pic>
      <p:pic>
        <p:nvPicPr>
          <p:cNvPr id="5" name="Picture 4">
            <a:hlinkClick r:id="rId3"/>
            <a:extLst>
              <a:ext uri="{FF2B5EF4-FFF2-40B4-BE49-F238E27FC236}">
                <a16:creationId xmlns:a16="http://schemas.microsoft.com/office/drawing/2014/main" id="{D2C84378-EDFC-4E48-9C85-37E0D163D17D}"/>
              </a:ext>
            </a:extLst>
          </p:cNvPr>
          <p:cNvPicPr>
            <a:picLocks noChangeAspect="1"/>
          </p:cNvPicPr>
          <p:nvPr/>
        </p:nvPicPr>
        <p:blipFill>
          <a:blip r:embed="rId4"/>
          <a:stretch>
            <a:fillRect/>
          </a:stretch>
        </p:blipFill>
        <p:spPr>
          <a:xfrm>
            <a:off x="7801312" y="4441833"/>
            <a:ext cx="2558538" cy="1446501"/>
          </a:xfrm>
          <a:prstGeom prst="rect">
            <a:avLst/>
          </a:prstGeom>
        </p:spPr>
      </p:pic>
      <p:sp>
        <p:nvSpPr>
          <p:cNvPr id="11" name="TextBox 10">
            <a:extLst>
              <a:ext uri="{FF2B5EF4-FFF2-40B4-BE49-F238E27FC236}">
                <a16:creationId xmlns:a16="http://schemas.microsoft.com/office/drawing/2014/main" id="{5E622599-D2E2-4FEB-AD95-DC641E94F316}"/>
              </a:ext>
            </a:extLst>
          </p:cNvPr>
          <p:cNvSpPr txBox="1"/>
          <p:nvPr/>
        </p:nvSpPr>
        <p:spPr>
          <a:xfrm>
            <a:off x="8266402" y="1238409"/>
            <a:ext cx="3476481" cy="2308324"/>
          </a:xfrm>
          <a:prstGeom prst="rect">
            <a:avLst/>
          </a:prstGeom>
          <a:noFill/>
        </p:spPr>
        <p:txBody>
          <a:bodyPr wrap="square" rtlCol="0">
            <a:spAutoFit/>
          </a:bodyPr>
          <a:lstStyle/>
          <a:p>
            <a:pPr algn="just"/>
            <a:r>
              <a:rPr lang="en-GB" sz="2400" dirty="0">
                <a:solidFill>
                  <a:srgbClr val="E43794"/>
                </a:solidFill>
                <a:latin typeface="Avenir" panose="02000503020000020003"/>
              </a:rPr>
              <a:t>Click the link on the image to watch how other stakeholders are trying new digital software that makes cultural heritage accessible for all!</a:t>
            </a:r>
          </a:p>
        </p:txBody>
      </p:sp>
      <p:sp>
        <p:nvSpPr>
          <p:cNvPr id="12" name="Left Bracket 11">
            <a:extLst>
              <a:ext uri="{FF2B5EF4-FFF2-40B4-BE49-F238E27FC236}">
                <a16:creationId xmlns:a16="http://schemas.microsoft.com/office/drawing/2014/main" id="{4A05302A-46B3-42B0-ADD5-48BB87A7C9D4}"/>
              </a:ext>
            </a:extLst>
          </p:cNvPr>
          <p:cNvSpPr/>
          <p:nvPr/>
        </p:nvSpPr>
        <p:spPr>
          <a:xfrm>
            <a:off x="8038930" y="1252852"/>
            <a:ext cx="397379" cy="2308324"/>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Left Bracket 13">
            <a:extLst>
              <a:ext uri="{FF2B5EF4-FFF2-40B4-BE49-F238E27FC236}">
                <a16:creationId xmlns:a16="http://schemas.microsoft.com/office/drawing/2014/main" id="{F021898A-AB9D-43F7-BFB1-4C1C9DA18ACF}"/>
              </a:ext>
            </a:extLst>
          </p:cNvPr>
          <p:cNvSpPr/>
          <p:nvPr/>
        </p:nvSpPr>
        <p:spPr>
          <a:xfrm rot="10800000">
            <a:off x="11548149" y="1252852"/>
            <a:ext cx="397379" cy="2394700"/>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AD53D0BC-EDF9-43D7-B666-7E0FB8FC57EA}"/>
              </a:ext>
            </a:extLst>
          </p:cNvPr>
          <p:cNvSpPr txBox="1"/>
          <p:nvPr/>
        </p:nvSpPr>
        <p:spPr>
          <a:xfrm>
            <a:off x="351365" y="1275639"/>
            <a:ext cx="6986695" cy="4893647"/>
          </a:xfrm>
          <a:prstGeom prst="rect">
            <a:avLst/>
          </a:prstGeom>
          <a:noFill/>
        </p:spPr>
        <p:txBody>
          <a:bodyPr wrap="square">
            <a:spAutoFit/>
          </a:bodyPr>
          <a:lstStyle/>
          <a:p>
            <a:pPr marL="0" lvl="0" indent="0" algn="l" rtl="0">
              <a:spcBef>
                <a:spcPts val="0"/>
              </a:spcBef>
              <a:spcAft>
                <a:spcPts val="0"/>
              </a:spcAft>
              <a:buNone/>
            </a:pPr>
            <a:r>
              <a:rPr lang="en-GB" sz="2400" dirty="0">
                <a:solidFill>
                  <a:srgbClr val="7F7F7F"/>
                </a:solidFill>
                <a:latin typeface="Avenir" panose="02000503020000020003"/>
              </a:rPr>
              <a:t>All the cultural heritage that was digitised in the past, was based on inspiration as the first step.</a:t>
            </a:r>
          </a:p>
          <a:p>
            <a:pPr marL="0" lvl="0" indent="0" algn="l" rtl="0">
              <a:spcBef>
                <a:spcPts val="0"/>
              </a:spcBef>
              <a:spcAft>
                <a:spcPts val="0"/>
              </a:spcAft>
              <a:buNone/>
            </a:pPr>
            <a:endParaRPr lang="en-GB" sz="2400" dirty="0">
              <a:solidFill>
                <a:srgbClr val="7F7F7F"/>
              </a:solidFill>
              <a:latin typeface="Avenir" panose="02000503020000020003"/>
            </a:endParaRPr>
          </a:p>
          <a:p>
            <a:pPr marL="0" lvl="0" indent="0" algn="l" rtl="0">
              <a:spcBef>
                <a:spcPts val="0"/>
              </a:spcBef>
              <a:spcAft>
                <a:spcPts val="0"/>
              </a:spcAft>
              <a:buNone/>
            </a:pPr>
            <a:r>
              <a:rPr lang="en-GB" sz="2400" dirty="0">
                <a:solidFill>
                  <a:srgbClr val="7F7F7F"/>
                </a:solidFill>
                <a:latin typeface="Avenir" panose="02000503020000020003"/>
              </a:rPr>
              <a:t>Our </a:t>
            </a:r>
            <a:r>
              <a:rPr lang="en-GB" sz="2400" b="1" dirty="0">
                <a:solidFill>
                  <a:srgbClr val="7F7F7F"/>
                </a:solidFill>
                <a:latin typeface="Avenir" panose="02000503020000020003"/>
                <a:hlinkClick r:id="rId5"/>
              </a:rPr>
              <a:t>INSITES platform </a:t>
            </a:r>
            <a:r>
              <a:rPr lang="en-GB" sz="2400" dirty="0">
                <a:solidFill>
                  <a:srgbClr val="7F7F7F"/>
                </a:solidFill>
                <a:latin typeface="Avenir" panose="02000503020000020003"/>
              </a:rPr>
              <a:t>hosts a MOOC with access to a private community of trainers in the digital education and marketing field, along with other cultural custodians. </a:t>
            </a:r>
          </a:p>
          <a:p>
            <a:pPr marL="0" lvl="0" indent="0" algn="l" rtl="0">
              <a:spcBef>
                <a:spcPts val="0"/>
              </a:spcBef>
              <a:spcAft>
                <a:spcPts val="0"/>
              </a:spcAft>
              <a:buNone/>
            </a:pPr>
            <a:r>
              <a:rPr lang="en-GB" sz="2400" dirty="0">
                <a:solidFill>
                  <a:srgbClr val="7F7F7F"/>
                </a:solidFill>
                <a:latin typeface="Avenir" panose="02000503020000020003"/>
              </a:rPr>
              <a:t>Visit today to join the peer-to-peer learning network and be inspired by others! </a:t>
            </a:r>
          </a:p>
          <a:p>
            <a:pPr marL="0" lvl="0" indent="0" algn="l" rtl="0">
              <a:spcBef>
                <a:spcPts val="0"/>
              </a:spcBef>
              <a:spcAft>
                <a:spcPts val="0"/>
              </a:spcAft>
              <a:buNone/>
            </a:pPr>
            <a:endParaRPr lang="en-GB" sz="2400" dirty="0">
              <a:solidFill>
                <a:srgbClr val="7F7F7F"/>
              </a:solidFill>
              <a:latin typeface="Avenir" panose="02000503020000020003"/>
            </a:endParaRPr>
          </a:p>
          <a:p>
            <a:pPr marL="0" lvl="0" indent="0" algn="l" rtl="0">
              <a:spcBef>
                <a:spcPts val="0"/>
              </a:spcBef>
              <a:spcAft>
                <a:spcPts val="0"/>
              </a:spcAft>
              <a:buNone/>
            </a:pPr>
            <a:r>
              <a:rPr lang="en-GB" sz="2400" b="1" dirty="0">
                <a:solidFill>
                  <a:srgbClr val="7F7F7F"/>
                </a:solidFill>
                <a:latin typeface="Avenir" panose="02000503020000020003"/>
                <a:hlinkClick r:id="rId6"/>
              </a:rPr>
              <a:t>Culture Hive </a:t>
            </a:r>
            <a:r>
              <a:rPr lang="en-GB" sz="2400" dirty="0">
                <a:solidFill>
                  <a:srgbClr val="7F7F7F"/>
                </a:solidFill>
                <a:latin typeface="Avenir" panose="02000503020000020003"/>
              </a:rPr>
              <a:t>is a free online resource hub for cultural professionals that brings the collective intelligence of the sector together in one place, by you, for you. </a:t>
            </a:r>
          </a:p>
        </p:txBody>
      </p:sp>
    </p:spTree>
    <p:extLst>
      <p:ext uri="{BB962C8B-B14F-4D97-AF65-F5344CB8AC3E}">
        <p14:creationId xmlns:p14="http://schemas.microsoft.com/office/powerpoint/2010/main" val="331832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32958</TotalTime>
  <Words>3323</Words>
  <Application>Microsoft Office PowerPoint</Application>
  <PresentationFormat>Widescreen</PresentationFormat>
  <Paragraphs>284</Paragraphs>
  <Slides>39</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Avenir</vt:lpstr>
      <vt:lpstr>Avenir Black</vt:lpstr>
      <vt:lpstr>Calibri</vt:lpstr>
      <vt:lpstr>Calibri Light</vt:lpstr>
      <vt:lpstr>Montserrat</vt:lpstr>
      <vt:lpstr>Noto Sans</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aine hamill</cp:lastModifiedBy>
  <cp:revision>1289</cp:revision>
  <dcterms:created xsi:type="dcterms:W3CDTF">2016-05-11T14:31:01Z</dcterms:created>
  <dcterms:modified xsi:type="dcterms:W3CDTF">2022-08-03T09:04:55Z</dcterms:modified>
</cp:coreProperties>
</file>